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92" r:id="rId2"/>
    <p:sldId id="393" r:id="rId3"/>
    <p:sldId id="394" r:id="rId4"/>
    <p:sldId id="395" r:id="rId5"/>
    <p:sldId id="396" r:id="rId6"/>
    <p:sldId id="434" r:id="rId7"/>
    <p:sldId id="398" r:id="rId8"/>
    <p:sldId id="399" r:id="rId9"/>
    <p:sldId id="400" r:id="rId10"/>
    <p:sldId id="401" r:id="rId11"/>
    <p:sldId id="402" r:id="rId12"/>
    <p:sldId id="403" r:id="rId13"/>
    <p:sldId id="367" r:id="rId14"/>
    <p:sldId id="365" r:id="rId15"/>
    <p:sldId id="320" r:id="rId16"/>
    <p:sldId id="360" r:id="rId17"/>
    <p:sldId id="344" r:id="rId18"/>
    <p:sldId id="284" r:id="rId19"/>
    <p:sldId id="273" r:id="rId20"/>
    <p:sldId id="350" r:id="rId21"/>
    <p:sldId id="406" r:id="rId22"/>
    <p:sldId id="407" r:id="rId23"/>
    <p:sldId id="408" r:id="rId24"/>
    <p:sldId id="355" r:id="rId25"/>
    <p:sldId id="357" r:id="rId26"/>
    <p:sldId id="436" r:id="rId27"/>
    <p:sldId id="411" r:id="rId28"/>
    <p:sldId id="356" r:id="rId29"/>
    <p:sldId id="412" r:id="rId30"/>
    <p:sldId id="413" r:id="rId31"/>
    <p:sldId id="377" r:id="rId32"/>
    <p:sldId id="378" r:id="rId33"/>
    <p:sldId id="384" r:id="rId34"/>
    <p:sldId id="385" r:id="rId35"/>
    <p:sldId id="417" r:id="rId36"/>
    <p:sldId id="379" r:id="rId37"/>
    <p:sldId id="426" r:id="rId38"/>
    <p:sldId id="418" r:id="rId39"/>
    <p:sldId id="415" r:id="rId40"/>
    <p:sldId id="416" r:id="rId41"/>
    <p:sldId id="419" r:id="rId42"/>
    <p:sldId id="420" r:id="rId43"/>
    <p:sldId id="421" r:id="rId44"/>
    <p:sldId id="422" r:id="rId45"/>
    <p:sldId id="423" r:id="rId46"/>
    <p:sldId id="432" r:id="rId47"/>
    <p:sldId id="390" r:id="rId48"/>
    <p:sldId id="431" r:id="rId49"/>
    <p:sldId id="424" r:id="rId50"/>
    <p:sldId id="433" r:id="rId51"/>
    <p:sldId id="391" r:id="rId52"/>
    <p:sldId id="428" r:id="rId53"/>
    <p:sldId id="373" r:id="rId54"/>
    <p:sldId id="310" r:id="rId55"/>
    <p:sldId id="435" r:id="rId56"/>
    <p:sldId id="437" r:id="rId57"/>
    <p:sldId id="438" r:id="rId58"/>
    <p:sldId id="439" r:id="rId59"/>
    <p:sldId id="440" r:id="rId60"/>
    <p:sldId id="441"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B925B"/>
    <a:srgbClr val="E65C5D"/>
    <a:srgbClr val="0000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693883-C336-4AF2-AC99-01D10E9346EC}" type="datetimeFigureOut">
              <a:rPr lang="zh-CN" altLang="en-US" smtClean="0"/>
              <a:t>2016/11/16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569E63-9177-49C9-B6B7-22EB23D2CEE1}" type="slidenum">
              <a:rPr lang="zh-CN" altLang="en-US" smtClean="0"/>
              <a:t>‹#›</a:t>
            </a:fld>
            <a:endParaRPr lang="zh-CN" altLang="en-US"/>
          </a:p>
        </p:txBody>
      </p:sp>
    </p:spTree>
    <p:extLst>
      <p:ext uri="{BB962C8B-B14F-4D97-AF65-F5344CB8AC3E}">
        <p14:creationId xmlns:p14="http://schemas.microsoft.com/office/powerpoint/2010/main" val="368548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4F92F-AD70-4F5F-8297-CD02442A24E5}" type="datetimeFigureOut">
              <a:rPr lang="zh-CN" altLang="en-US" smtClean="0"/>
              <a:t>2016/11/16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D95D8-4E31-4F6D-B80F-859AD32282BB}" type="slidenum">
              <a:rPr lang="zh-CN" altLang="en-US" smtClean="0"/>
              <a:t>‹#›</a:t>
            </a:fld>
            <a:endParaRPr lang="zh-CN" altLang="en-US"/>
          </a:p>
        </p:txBody>
      </p:sp>
    </p:spTree>
    <p:extLst>
      <p:ext uri="{BB962C8B-B14F-4D97-AF65-F5344CB8AC3E}">
        <p14:creationId xmlns:p14="http://schemas.microsoft.com/office/powerpoint/2010/main" val="20477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07424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bwMode="auto">
          <a:noFill/>
          <a:ln>
            <a:solidFill>
              <a:srgbClr val="000000"/>
            </a:solidFill>
            <a:miter lim="800000"/>
            <a:headEnd/>
            <a:tailEnd/>
          </a:ln>
        </p:spPr>
      </p:sp>
      <p:sp>
        <p:nvSpPr>
          <p:cNvPr id="1310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4594D-4CCB-4FAD-99D4-783C7AFD4178}" type="slidenum">
              <a:rPr lang="zh-CN" altLang="en-US"/>
              <a:pPr fontAlgn="base">
                <a:spcBef>
                  <a:spcPct val="0"/>
                </a:spcBef>
                <a:spcAft>
                  <a:spcPct val="0"/>
                </a:spcAft>
                <a:defRPr/>
              </a:pPr>
              <a:t>2</a:t>
            </a:fld>
            <a:endParaRPr lang="en-US" altLang="zh-CN"/>
          </a:p>
        </p:txBody>
      </p:sp>
    </p:spTree>
    <p:extLst>
      <p:ext uri="{BB962C8B-B14F-4D97-AF65-F5344CB8AC3E}">
        <p14:creationId xmlns:p14="http://schemas.microsoft.com/office/powerpoint/2010/main" val="189243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3D95D8-4E31-4F6D-B80F-859AD32282BB}" type="slidenum">
              <a:rPr lang="zh-CN" altLang="en-US" smtClean="0"/>
              <a:t>3</a:t>
            </a:fld>
            <a:endParaRPr lang="zh-CN" altLang="en-US"/>
          </a:p>
        </p:txBody>
      </p:sp>
    </p:spTree>
    <p:extLst>
      <p:ext uri="{BB962C8B-B14F-4D97-AF65-F5344CB8AC3E}">
        <p14:creationId xmlns:p14="http://schemas.microsoft.com/office/powerpoint/2010/main" val="70754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10</a:t>
            </a:fld>
            <a:endParaRPr lang="zh-CN" altLang="en-US" sz="1200" smtClean="0">
              <a:solidFill>
                <a:prstClr val="black"/>
              </a:solidFill>
            </a:endParaRPr>
          </a:p>
        </p:txBody>
      </p:sp>
    </p:spTree>
    <p:extLst>
      <p:ext uri="{BB962C8B-B14F-4D97-AF65-F5344CB8AC3E}">
        <p14:creationId xmlns:p14="http://schemas.microsoft.com/office/powerpoint/2010/main" val="81729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11</a:t>
            </a:fld>
            <a:endParaRPr lang="zh-CN" altLang="en-US" sz="1200" smtClean="0">
              <a:solidFill>
                <a:prstClr val="black"/>
              </a:solidFill>
            </a:endParaRPr>
          </a:p>
        </p:txBody>
      </p:sp>
    </p:spTree>
    <p:extLst>
      <p:ext uri="{BB962C8B-B14F-4D97-AF65-F5344CB8AC3E}">
        <p14:creationId xmlns:p14="http://schemas.microsoft.com/office/powerpoint/2010/main" val="113274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44</a:t>
            </a:fld>
            <a:endParaRPr lang="zh-CN" altLang="en-US" sz="1200" smtClean="0">
              <a:solidFill>
                <a:prstClr val="black"/>
              </a:solidFill>
            </a:endParaRPr>
          </a:p>
        </p:txBody>
      </p:sp>
    </p:spTree>
    <p:extLst>
      <p:ext uri="{BB962C8B-B14F-4D97-AF65-F5344CB8AC3E}">
        <p14:creationId xmlns:p14="http://schemas.microsoft.com/office/powerpoint/2010/main" val="103712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45</a:t>
            </a:fld>
            <a:endParaRPr lang="zh-CN" altLang="en-US" sz="1200" smtClean="0">
              <a:solidFill>
                <a:prstClr val="black"/>
              </a:solidFill>
            </a:endParaRPr>
          </a:p>
        </p:txBody>
      </p:sp>
    </p:spTree>
    <p:extLst>
      <p:ext uri="{BB962C8B-B14F-4D97-AF65-F5344CB8AC3E}">
        <p14:creationId xmlns:p14="http://schemas.microsoft.com/office/powerpoint/2010/main" val="381150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fontAlgn="base" hangingPunct="1">
              <a:spcBef>
                <a:spcPct val="0"/>
              </a:spcBef>
              <a:spcAft>
                <a:spcPct val="0"/>
              </a:spcAft>
            </a:pPr>
            <a:fld id="{A39408AF-377F-4F54-922D-FF2A98196521}" type="slidenum">
              <a:rPr lang="zh-CN" altLang="en-US" sz="1200" smtClean="0">
                <a:solidFill>
                  <a:prstClr val="black"/>
                </a:solidFill>
              </a:rPr>
              <a:pPr eaLnBrk="1" fontAlgn="base" hangingPunct="1">
                <a:spcBef>
                  <a:spcPct val="0"/>
                </a:spcBef>
                <a:spcAft>
                  <a:spcPct val="0"/>
                </a:spcAft>
              </a:pPr>
              <a:t>49</a:t>
            </a:fld>
            <a:endParaRPr lang="zh-CN" altLang="en-US" sz="1200" smtClean="0">
              <a:solidFill>
                <a:prstClr val="black"/>
              </a:solidFill>
            </a:endParaRPr>
          </a:p>
        </p:txBody>
      </p:sp>
    </p:spTree>
    <p:extLst>
      <p:ext uri="{BB962C8B-B14F-4D97-AF65-F5344CB8AC3E}">
        <p14:creationId xmlns:p14="http://schemas.microsoft.com/office/powerpoint/2010/main" val="147806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TextBox 15"/>
          <p:cNvSpPr txBox="1"/>
          <p:nvPr userDrawn="1"/>
        </p:nvSpPr>
        <p:spPr>
          <a:xfrm>
            <a:off x="10336937" y="6402372"/>
            <a:ext cx="1296955" cy="379656"/>
          </a:xfrm>
          <a:prstGeom prst="rect">
            <a:avLst/>
          </a:prstGeom>
          <a:noFill/>
        </p:spPr>
        <p:txBody>
          <a:bodyPr wrap="square" rtlCol="0">
            <a:spAutoFit/>
          </a:bodyPr>
          <a:lstStyle/>
          <a:p>
            <a:pPr algn="ctr"/>
            <a:r>
              <a:rPr lang="en-US" altLang="zh-CN" sz="1867" dirty="0">
                <a:solidFill>
                  <a:schemeClr val="bg1"/>
                </a:solidFill>
                <a:latin typeface="+mn-ea"/>
                <a:ea typeface="+mn-ea"/>
                <a:cs typeface="Arial Unicode MS" panose="020B0604020202020204" pitchFamily="34" charset="-122"/>
              </a:rPr>
              <a:t>-</a:t>
            </a:r>
            <a:fld id="{2EEF1883-7A0E-4F66-9932-E581691AD397}" type="slidenum">
              <a:rPr lang="zh-CN" altLang="en-US" sz="1867" smtClean="0">
                <a:solidFill>
                  <a:schemeClr val="bg1"/>
                </a:solidFill>
                <a:latin typeface="+mn-ea"/>
                <a:ea typeface="+mn-ea"/>
                <a:cs typeface="Arial Unicode MS" panose="020B0604020202020204" pitchFamily="34" charset="-122"/>
              </a:rPr>
              <a:pPr algn="ctr"/>
              <a:t>‹#›</a:t>
            </a:fld>
            <a:r>
              <a:rPr lang="en-US" altLang="zh-CN" sz="1867" dirty="0" smtClean="0">
                <a:solidFill>
                  <a:schemeClr val="bg1"/>
                </a:solidFill>
                <a:latin typeface="+mn-ea"/>
                <a:ea typeface="+mn-ea"/>
                <a:cs typeface="Arial Unicode MS" panose="020B0604020202020204" pitchFamily="34" charset="-122"/>
              </a:rPr>
              <a:t>-</a:t>
            </a:r>
            <a:endParaRPr lang="zh-CN" altLang="en-US" sz="1867" dirty="0">
              <a:solidFill>
                <a:schemeClr val="bg1"/>
              </a:solidFill>
              <a:latin typeface="+mn-ea"/>
              <a:ea typeface="+mn-ea"/>
              <a:cs typeface="Arial Unicode MS" panose="020B0604020202020204" pitchFamily="34"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4" y="1220870"/>
            <a:ext cx="8461812" cy="4865289"/>
          </a:xfrm>
          <a:prstGeom prst="rect">
            <a:avLst/>
          </a:prstGeom>
        </p:spPr>
      </p:pic>
    </p:spTree>
    <p:extLst>
      <p:ext uri="{BB962C8B-B14F-4D97-AF65-F5344CB8AC3E}">
        <p14:creationId xmlns:p14="http://schemas.microsoft.com/office/powerpoint/2010/main" val="4724574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fld id="{229A8BCA-1FB8-4CA2-BBA1-17AEF6F1548E}" type="datetime1">
              <a:rPr kumimoji="0" lang="zh-CN" altLang="en-US" sz="1200" b="0" i="0" u="none" strike="noStrike" kern="1200" cap="none" spc="0" normalizeH="0" baseline="0" noProof="0">
                <a:ln>
                  <a:noFill/>
                </a:ln>
                <a:solidFill>
                  <a:srgbClr val="898989"/>
                </a:solidFill>
                <a:effectLst/>
                <a:uLnTx/>
                <a:uFillTx/>
                <a:latin typeface="Arial" pitchFamily="34" charset="0"/>
                <a:ea typeface="宋体" pitchFamily="2" charset="-122"/>
                <a:cs typeface="+mn-cs"/>
              </a:rPr>
              <a:t>2016/11/16</a:t>
            </a:fld>
            <a:endParaRPr kumimoji="0" lang="zh-CN" altLang="en-US" sz="1200"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buChar char="•"/>
            </a:pPr>
            <a:fld id="{9A0DB2DC-4C9A-4742-B13C-FB6460FD3503}" type="slidenum">
              <a:rPr lang="zh-CN" altLang="en-US" sz="1200" dirty="0">
                <a:solidFill>
                  <a:srgbClr val="898989"/>
                </a:solidFill>
              </a:rPr>
              <a:t>‹#›</a:t>
            </a:fld>
            <a:endParaRPr lang="zh-CN" altLang="en-US" sz="1200" dirty="0">
              <a:solidFill>
                <a:srgbClr val="898989"/>
              </a:solidFill>
            </a:endParaRPr>
          </a:p>
        </p:txBody>
      </p:sp>
    </p:spTree>
    <p:extLst>
      <p:ext uri="{BB962C8B-B14F-4D97-AF65-F5344CB8AC3E}">
        <p14:creationId xmlns:p14="http://schemas.microsoft.com/office/powerpoint/2010/main" val="55077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2016/11/16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2016/11/16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fontAlgn="auto">
              <a:spcBef>
                <a:spcPts val="0"/>
              </a:spcBef>
              <a:spcAft>
                <a:spcPts val="0"/>
              </a:spcAft>
            </a:pPr>
            <a:r>
              <a:rPr lang="zh-CN" altLang="en-US" sz="4000"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248" y="2783709"/>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fontAlgn="auto">
              <a:spcBef>
                <a:spcPts val="0"/>
              </a:spcBef>
              <a:spcAft>
                <a:spcPts val="0"/>
              </a:spcAft>
            </a:pPr>
            <a:r>
              <a:rPr lang="zh-CN" altLang="en-US"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4520485" y="3815795"/>
            <a:ext cx="5254580" cy="461665"/>
          </a:xfrm>
          <a:prstGeom prst="rect">
            <a:avLst/>
          </a:prstGeom>
          <a:noFill/>
        </p:spPr>
        <p:txBody>
          <a:bodyPr wrap="square" rtlCol="0">
            <a:spAutoFit/>
          </a:bodyPr>
          <a:lstStyle/>
          <a:p>
            <a:pPr algn="ctr" fontAlgn="auto">
              <a:spcBef>
                <a:spcPts val="0"/>
              </a:spcBef>
              <a:spcAft>
                <a:spcPts val="0"/>
              </a:spcAft>
            </a:pPr>
            <a:r>
              <a:rPr lang="en-US" altLang="zh-CN"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2 </a:t>
            </a:r>
            <a:r>
              <a:rPr lang="zh-CN" altLang="en-US" sz="24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签订贸易合同</a:t>
            </a: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44156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3" y="1316639"/>
            <a:ext cx="6198609" cy="4455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14363" y="1316639"/>
            <a:ext cx="5705341" cy="390895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日照金果贸易有限公司业务员鲁平在广交会上结识了台湾</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H</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ONGCHING AGRICULTURAL PRODUCTS TRADE CO.</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客商李志源先生。由于当时他事务繁忙，仅留下名片，称日后再联系。交易会结束后，鲁平返回日照。随之向李志源先生发去电子邮件，详细介绍了本公司的业务范围，并表示愿意与其公司建立良好的业务关系。</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23847477"/>
      </p:ext>
    </p:extLst>
  </p:cSld>
  <p:clrMapOvr>
    <a:masterClrMapping/>
  </p:clrMapOvr>
  <mc:AlternateContent xmlns:mc="http://schemas.openxmlformats.org/markup-compatibility/2006" xmlns:p14="http://schemas.microsoft.com/office/powerpoint/2010/main">
    <mc:Choice Requires="p14">
      <p:transition p14:dur="10" advTm="27908"/>
    </mc:Choice>
    <mc:Fallback xmlns="">
      <p:transition advTm="2790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7" y="1171977"/>
            <a:ext cx="6538177" cy="45848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4962657" y="1423626"/>
            <a:ext cx="6151807"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100" b="1" dirty="0">
                <a:solidFill>
                  <a:prstClr val="black"/>
                </a:solidFill>
                <a:latin typeface="Times New Roman" panose="02020603050405020304" pitchFamily="18" charset="0"/>
                <a:cs typeface="Times New Roman" panose="02020603050405020304" pitchFamily="18" charset="0"/>
              </a:rPr>
              <a:t>李志源</a:t>
            </a:r>
            <a:r>
              <a:rPr lang="zh-CN" altLang="en-US" sz="2100" b="1" dirty="0" smtClean="0">
                <a:solidFill>
                  <a:prstClr val="black"/>
                </a:solidFill>
                <a:latin typeface="Times New Roman" panose="02020603050405020304" pitchFamily="18" charset="0"/>
                <a:cs typeface="Times New Roman" panose="02020603050405020304" pitchFamily="18" charset="0"/>
              </a:rPr>
              <a:t>收到</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对</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14CM</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以上的白瓜子</a:t>
            </a:r>
            <a:r>
              <a:rPr lang="zh-CN" altLang="en-US" sz="2100" b="1" dirty="0" smtClean="0">
                <a:solidFill>
                  <a:prstClr val="black"/>
                </a:solidFill>
                <a:latin typeface="Times New Roman" panose="02020603050405020304" pitchFamily="18" charset="0"/>
                <a:cs typeface="Times New Roman" panose="02020603050405020304" pitchFamily="18" charset="0"/>
              </a:rPr>
              <a:t>非常</a:t>
            </a:r>
            <a:r>
              <a:rPr lang="zh-CN" altLang="en-US" sz="2100" b="1" dirty="0">
                <a:solidFill>
                  <a:prstClr val="black"/>
                </a:solidFill>
                <a:latin typeface="Times New Roman" panose="02020603050405020304" pitchFamily="18" charset="0"/>
                <a:cs typeface="Times New Roman" panose="02020603050405020304" pitchFamily="18" charset="0"/>
              </a:rPr>
              <a:t>感兴趣，</a:t>
            </a:r>
            <a:r>
              <a:rPr lang="zh-CN" altLang="en-US" sz="2100" b="1" dirty="0" smtClean="0">
                <a:solidFill>
                  <a:prstClr val="black"/>
                </a:solidFill>
                <a:latin typeface="Times New Roman" panose="02020603050405020304" pitchFamily="18" charset="0"/>
                <a:cs typeface="Times New Roman" panose="02020603050405020304" pitchFamily="18" charset="0"/>
              </a:rPr>
              <a:t>要求鲁平报价。</a:t>
            </a:r>
            <a:endParaRPr lang="en-US" altLang="zh-CN" sz="2100" b="1" dirty="0" smtClean="0">
              <a:solidFill>
                <a:prstClr val="black"/>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双方经过往来信函磋商，确定合同中的支付条款为汇付：</a:t>
            </a:r>
          </a:p>
          <a:p>
            <a:pPr marL="285750" indent="-285750">
              <a:lnSpc>
                <a:spcPct val="150000"/>
              </a:lnSpc>
              <a:buFont typeface="Wingdings" panose="05000000000000000000" pitchFamily="2" charset="2"/>
              <a:buChar char="l"/>
            </a:pP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“买方须于</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2016</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年</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4</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月</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28</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日前将 </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100%</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不可撤销的即期信用证开到卖方。议付</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有效期至</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装运期后</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21 </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天在中国</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到期。”</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任务：鲁平订立合同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中的支付条款。</a:t>
            </a: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3208520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知识点</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1850611305"/>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p:cNvSpPr/>
          <p:nvPr/>
        </p:nvSpPr>
        <p:spPr>
          <a:xfrm>
            <a:off x="3483049" y="2295594"/>
            <a:ext cx="6510957" cy="1977032"/>
          </a:xfrm>
          <a:prstGeom prst="rect">
            <a:avLst/>
          </a:prstGeom>
          <a:solidFill>
            <a:schemeClr val="accent5">
              <a:lumMod val="40000"/>
              <a:lumOff val="60000"/>
              <a:alpha val="94116"/>
            </a:schemeClr>
          </a:solidFill>
          <a:ln w="25400">
            <a:noFill/>
            <a:miter/>
          </a:ln>
        </p:spPr>
        <p:txBody>
          <a:bodyPr anchor="ctr"/>
          <a:lstStyle/>
          <a:p>
            <a:pPr lvl="0" algn="ctr"/>
            <a:endParaRPr lang="zh-CN" altLang="zh-CN" dirty="0">
              <a:solidFill>
                <a:srgbClr val="FFFFFF"/>
              </a:solidFill>
              <a:latin typeface="宋体" pitchFamily="2" charset="-122"/>
              <a:ea typeface="宋体" pitchFamily="2" charset="-122"/>
              <a:sym typeface="宋体" pitchFamily="2" charset="-122"/>
            </a:endParaRPr>
          </a:p>
        </p:txBody>
      </p:sp>
      <p:sp>
        <p:nvSpPr>
          <p:cNvPr id="6149" name="椭圆 9"/>
          <p:cNvSpPr/>
          <p:nvPr/>
        </p:nvSpPr>
        <p:spPr>
          <a:xfrm>
            <a:off x="1391773" y="1766449"/>
            <a:ext cx="2355507" cy="3032419"/>
          </a:xfrm>
          <a:prstGeom prst="ellipse">
            <a:avLst/>
          </a:prstGeom>
          <a:solidFill>
            <a:srgbClr val="F2F2F2">
              <a:alpha val="89018"/>
            </a:srgbClr>
          </a:solidFill>
          <a:ln w="25400">
            <a:noFill/>
          </a:ln>
        </p:spPr>
        <p:txBody>
          <a:bodyPr anchor="ctr"/>
          <a:lstStyle/>
          <a:p>
            <a:pPr lvl="0" algn="ctr"/>
            <a:endParaRPr lang="zh-CN" altLang="zh-CN" dirty="0">
              <a:solidFill>
                <a:srgbClr val="FFFFFF"/>
              </a:solidFill>
              <a:latin typeface="宋体" pitchFamily="2" charset="-122"/>
              <a:ea typeface="宋体" pitchFamily="2" charset="-122"/>
              <a:sym typeface="宋体" pitchFamily="2" charset="-122"/>
            </a:endParaRPr>
          </a:p>
        </p:txBody>
      </p:sp>
      <p:pic>
        <p:nvPicPr>
          <p:cNvPr id="6151" name="Picture 5" descr="C:\Documents and Settings\liqb\Local Settings\Temporary Internet Files\Content.IE5\D4SS221Z\MC900238655[1].wmf"/>
          <p:cNvPicPr>
            <a:picLocks noChangeAspect="1"/>
          </p:cNvPicPr>
          <p:nvPr/>
        </p:nvPicPr>
        <p:blipFill>
          <a:blip r:embed="rId3"/>
          <a:stretch>
            <a:fillRect/>
          </a:stretch>
        </p:blipFill>
        <p:spPr>
          <a:xfrm>
            <a:off x="1543086" y="2339206"/>
            <a:ext cx="2066434" cy="1802588"/>
          </a:xfrm>
          <a:prstGeom prst="rect">
            <a:avLst/>
          </a:prstGeom>
          <a:noFill/>
          <a:ln w="9525">
            <a:noFill/>
            <a:miter/>
          </a:ln>
        </p:spPr>
      </p:pic>
      <p:sp>
        <p:nvSpPr>
          <p:cNvPr id="3" name="文本框 2"/>
          <p:cNvSpPr txBox="1"/>
          <p:nvPr/>
        </p:nvSpPr>
        <p:spPr>
          <a:xfrm>
            <a:off x="3952795" y="2204782"/>
            <a:ext cx="5784091" cy="2400657"/>
          </a:xfrm>
          <a:prstGeom prst="rect">
            <a:avLst/>
          </a:prstGeom>
          <a:noFill/>
        </p:spPr>
        <p:txBody>
          <a:bodyPr wrap="square" rtlCol="0">
            <a:spAutoFit/>
          </a:bodyPr>
          <a:lstStyle/>
          <a:p>
            <a:pPr lvl="0">
              <a:lnSpc>
                <a:spcPct val="150000"/>
              </a:lnSpc>
            </a:pPr>
            <a:r>
              <a:rPr lang="zh-CN" altLang="en-US" sz="2800" dirty="0">
                <a:solidFill>
                  <a:srgbClr val="0070C0"/>
                </a:solidFill>
                <a:latin typeface="+mj-ea"/>
                <a:ea typeface="+mj-ea"/>
                <a:sym typeface="宋体" pitchFamily="2" charset="-122"/>
              </a:rPr>
              <a:t>国际商会</a:t>
            </a:r>
            <a:r>
              <a:rPr lang="zh-CN" altLang="en-US" sz="2000" dirty="0">
                <a:latin typeface="+mj-ea"/>
                <a:ea typeface="+mj-ea"/>
                <a:sym typeface="宋体" pitchFamily="2" charset="-122"/>
              </a:rPr>
              <a:t>为明确信用证有关当事人的权利、责任、付款的定义和术语，减少因解释不同而引起各有关当事人之间的争议和纠纷，调和各有关当事人之间的</a:t>
            </a:r>
            <a:r>
              <a:rPr lang="zh-CN" altLang="en-US" sz="2000" dirty="0" smtClean="0">
                <a:latin typeface="+mj-ea"/>
                <a:ea typeface="+mj-ea"/>
                <a:sym typeface="宋体" pitchFamily="2" charset="-122"/>
              </a:rPr>
              <a:t>矛盾而制定的。</a:t>
            </a:r>
            <a:endParaRPr lang="zh-CN" altLang="en-US" sz="2000" dirty="0">
              <a:latin typeface="+mj-ea"/>
              <a:ea typeface="+mj-ea"/>
              <a:sym typeface="宋体" pitchFamily="2" charset="-122"/>
            </a:endParaRPr>
          </a:p>
          <a:p>
            <a:endParaRPr lang="zh-CN" altLang="en-US" dirty="0"/>
          </a:p>
        </p:txBody>
      </p:sp>
      <p:grpSp>
        <p:nvGrpSpPr>
          <p:cNvPr id="11" name="组合 50"/>
          <p:cNvGrpSpPr>
            <a:grpSpLocks/>
          </p:cNvGrpSpPr>
          <p:nvPr/>
        </p:nvGrpSpPr>
        <p:grpSpPr bwMode="auto">
          <a:xfrm>
            <a:off x="838200" y="203200"/>
            <a:ext cx="603250" cy="552450"/>
            <a:chOff x="0" y="0"/>
            <a:chExt cx="737947" cy="676838"/>
          </a:xfrm>
        </p:grpSpPr>
        <p:sp>
          <p:nvSpPr>
            <p:cNvPr id="12"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3"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5"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smtClean="0"/>
              <a:t>《</a:t>
            </a:r>
            <a:r>
              <a:rPr lang="zh-CN" altLang="en-US" sz="2400" b="1" dirty="0" smtClean="0"/>
              <a:t>跟单信用证统一惯例</a:t>
            </a:r>
            <a:r>
              <a:rPr lang="en-US" altLang="zh-CN" sz="2400" b="1" dirty="0" smtClean="0"/>
              <a:t>》</a:t>
            </a:r>
            <a:endParaRPr lang="zh-CN" altLang="zh-CN" sz="2400" b="1" dirty="0" smtClean="0"/>
          </a:p>
        </p:txBody>
      </p:sp>
      <p:sp>
        <p:nvSpPr>
          <p:cNvPr id="6147" name="同心圆 5"/>
          <p:cNvSpPr/>
          <p:nvPr/>
        </p:nvSpPr>
        <p:spPr>
          <a:xfrm>
            <a:off x="1287888" y="1635617"/>
            <a:ext cx="2561022" cy="3296992"/>
          </a:xfrm>
          <a:custGeom>
            <a:avLst/>
            <a:gdLst>
              <a:gd name="txL" fmla="*/ 3163 w 21600"/>
              <a:gd name="txT" fmla="*/ 3163 h 21600"/>
              <a:gd name="txR" fmla="*/ 18437 w 21600"/>
              <a:gd name="txB" fmla="*/ 18437 h 21600"/>
            </a:gdLst>
            <a:ahLst/>
            <a:cxnLst>
              <a:cxn ang="0">
                <a:pos x="900113" y="0"/>
              </a:cxn>
              <a:cxn ang="0">
                <a:pos x="263616" y="263616"/>
              </a:cxn>
              <a:cxn ang="0">
                <a:pos x="0" y="900113"/>
              </a:cxn>
              <a:cxn ang="0">
                <a:pos x="263616" y="1536609"/>
              </a:cxn>
              <a:cxn ang="0">
                <a:pos x="900113" y="1800225"/>
              </a:cxn>
              <a:cxn ang="0">
                <a:pos x="1536609" y="1536609"/>
              </a:cxn>
              <a:cxn ang="0">
                <a:pos x="1800225" y="900113"/>
              </a:cxn>
              <a:cxn ang="0">
                <a:pos x="1536609" y="26361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3" y="10800"/>
                </a:moveTo>
                <a:cubicBezTo>
                  <a:pt x="1023" y="16200"/>
                  <a:pt x="5400" y="20577"/>
                  <a:pt x="10800" y="20577"/>
                </a:cubicBezTo>
                <a:cubicBezTo>
                  <a:pt x="16200" y="20577"/>
                  <a:pt x="20577" y="16200"/>
                  <a:pt x="20577" y="10800"/>
                </a:cubicBezTo>
                <a:cubicBezTo>
                  <a:pt x="20577" y="5400"/>
                  <a:pt x="16200" y="1023"/>
                  <a:pt x="10800" y="1023"/>
                </a:cubicBezTo>
                <a:cubicBezTo>
                  <a:pt x="5400" y="1023"/>
                  <a:pt x="1023" y="5400"/>
                  <a:pt x="1023" y="10800"/>
                </a:cubicBezTo>
                <a:close/>
              </a:path>
            </a:pathLst>
          </a:custGeom>
          <a:solidFill>
            <a:srgbClr val="000000">
              <a:alpha val="34117"/>
            </a:srgbClr>
          </a:solidFill>
          <a:ln w="25400">
            <a:noFill/>
          </a:ln>
        </p:spPr>
        <p:txBody>
          <a:bodyPr/>
          <a:lstStyle/>
          <a:p>
            <a:endParaRPr lang="zh-CN" altLang="en-US"/>
          </a:p>
        </p:txBody>
      </p:sp>
    </p:spTree>
    <p:custDataLst>
      <p:tags r:id="rId1"/>
    </p:custDataLst>
    <p:extLst>
      <p:ext uri="{BB962C8B-B14F-4D97-AF65-F5344CB8AC3E}">
        <p14:creationId xmlns:p14="http://schemas.microsoft.com/office/powerpoint/2010/main" val="1575295631"/>
      </p:ext>
    </p:extLst>
  </p:cSld>
  <p:clrMapOvr>
    <a:masterClrMapping/>
  </p:clrMapOvr>
  <mc:AlternateContent xmlns:mc="http://schemas.openxmlformats.org/markup-compatibility/2006" xmlns:p14="http://schemas.microsoft.com/office/powerpoint/2010/main">
    <mc:Choice Requires="p14">
      <p:transition spd="slow" p14:dur="2000" advTm="9982"/>
    </mc:Choice>
    <mc:Fallback xmlns="">
      <p:transition spd="slow" advTm="9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p:cBhvr>
                                        <p:cTn id="7" dur="5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6" idx="0"/>
          </p:cNvCxnSpPr>
          <p:nvPr/>
        </p:nvCxnSpPr>
        <p:spPr>
          <a:xfrm flipV="1">
            <a:off x="1913964" y="2859741"/>
            <a:ext cx="0" cy="654680"/>
          </a:xfrm>
          <a:prstGeom prst="line">
            <a:avLst/>
          </a:prstGeom>
          <a:ln>
            <a:solidFill>
              <a:srgbClr val="131426"/>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718111" y="3756470"/>
            <a:ext cx="0" cy="967930"/>
          </a:xfrm>
          <a:prstGeom prst="line">
            <a:avLst/>
          </a:prstGeom>
          <a:ln>
            <a:solidFill>
              <a:srgbClr val="131426"/>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7001728" y="3756469"/>
            <a:ext cx="0" cy="1348930"/>
          </a:xfrm>
          <a:prstGeom prst="line">
            <a:avLst/>
          </a:prstGeom>
          <a:ln>
            <a:solidFill>
              <a:srgbClr val="131426"/>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0665806" y="1784104"/>
            <a:ext cx="0" cy="1752857"/>
          </a:xfrm>
          <a:prstGeom prst="line">
            <a:avLst/>
          </a:prstGeom>
          <a:ln>
            <a:solidFill>
              <a:srgbClr val="131426"/>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15034" y="3514421"/>
            <a:ext cx="779929" cy="412119"/>
            <a:chOff x="1515034" y="3514421"/>
            <a:chExt cx="779929" cy="412119"/>
          </a:xfrm>
          <a:solidFill>
            <a:schemeClr val="accent5">
              <a:lumMod val="75000"/>
            </a:schemeClr>
          </a:solidFill>
        </p:grpSpPr>
        <p:sp>
          <p:nvSpPr>
            <p:cNvPr id="6" name="等腰三角形 5"/>
            <p:cNvSpPr/>
            <p:nvPr/>
          </p:nvSpPr>
          <p:spPr>
            <a:xfrm>
              <a:off x="1783976" y="3514421"/>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515034" y="3666821"/>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1929</a:t>
              </a:r>
              <a:endParaRPr lang="zh-CN" altLang="en-US" dirty="0"/>
            </a:p>
          </p:txBody>
        </p:sp>
      </p:grpSp>
      <p:grpSp>
        <p:nvGrpSpPr>
          <p:cNvPr id="7" name="组合 6"/>
          <p:cNvGrpSpPr/>
          <p:nvPr/>
        </p:nvGrpSpPr>
        <p:grpSpPr>
          <a:xfrm>
            <a:off x="3324269" y="3407102"/>
            <a:ext cx="779929" cy="430050"/>
            <a:chOff x="3324269" y="3407102"/>
            <a:chExt cx="779929" cy="430050"/>
          </a:xfrm>
          <a:solidFill>
            <a:schemeClr val="accent5">
              <a:lumMod val="75000"/>
            </a:schemeClr>
          </a:solidFill>
        </p:grpSpPr>
        <p:sp>
          <p:nvSpPr>
            <p:cNvPr id="15" name="等腰三角形 14"/>
            <p:cNvSpPr/>
            <p:nvPr/>
          </p:nvSpPr>
          <p:spPr>
            <a:xfrm flipV="1">
              <a:off x="3597088" y="3675787"/>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324269" y="3407102"/>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1933</a:t>
              </a:r>
              <a:endParaRPr lang="zh-CN" altLang="en-US" dirty="0"/>
            </a:p>
          </p:txBody>
        </p:sp>
      </p:grpSp>
      <p:grpSp>
        <p:nvGrpSpPr>
          <p:cNvPr id="10" name="组合 9"/>
          <p:cNvGrpSpPr/>
          <p:nvPr/>
        </p:nvGrpSpPr>
        <p:grpSpPr>
          <a:xfrm>
            <a:off x="4959306" y="3500790"/>
            <a:ext cx="779929" cy="412118"/>
            <a:chOff x="5297110" y="3514421"/>
            <a:chExt cx="779929" cy="412118"/>
          </a:xfrm>
          <a:solidFill>
            <a:schemeClr val="accent5">
              <a:lumMod val="75000"/>
            </a:schemeClr>
          </a:solidFill>
        </p:grpSpPr>
        <p:sp>
          <p:nvSpPr>
            <p:cNvPr id="11" name="等腰三角形 10"/>
            <p:cNvSpPr/>
            <p:nvPr/>
          </p:nvSpPr>
          <p:spPr>
            <a:xfrm>
              <a:off x="5576045" y="3514421"/>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297110" y="3666820"/>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1951</a:t>
              </a:r>
              <a:endParaRPr lang="zh-CN" altLang="en-US" dirty="0"/>
            </a:p>
          </p:txBody>
        </p:sp>
      </p:grpSp>
      <p:grpSp>
        <p:nvGrpSpPr>
          <p:cNvPr id="14" name="组合 13"/>
          <p:cNvGrpSpPr/>
          <p:nvPr/>
        </p:nvGrpSpPr>
        <p:grpSpPr>
          <a:xfrm>
            <a:off x="6611764" y="3399526"/>
            <a:ext cx="779929" cy="430051"/>
            <a:chOff x="7259168" y="3407101"/>
            <a:chExt cx="779929" cy="430051"/>
          </a:xfrm>
          <a:solidFill>
            <a:schemeClr val="accent5">
              <a:lumMod val="75000"/>
            </a:schemeClr>
          </a:solidFill>
        </p:grpSpPr>
        <p:sp>
          <p:nvSpPr>
            <p:cNvPr id="21" name="等腰三角形 20"/>
            <p:cNvSpPr/>
            <p:nvPr/>
          </p:nvSpPr>
          <p:spPr>
            <a:xfrm flipV="1">
              <a:off x="7527502" y="3675787"/>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259168" y="3407101"/>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1962</a:t>
              </a:r>
              <a:endParaRPr lang="zh-CN" altLang="en-US" dirty="0"/>
            </a:p>
          </p:txBody>
        </p:sp>
      </p:grpSp>
      <p:grpSp>
        <p:nvGrpSpPr>
          <p:cNvPr id="17" name="组合 16"/>
          <p:cNvGrpSpPr/>
          <p:nvPr/>
        </p:nvGrpSpPr>
        <p:grpSpPr>
          <a:xfrm>
            <a:off x="10275842" y="3514421"/>
            <a:ext cx="779929" cy="434658"/>
            <a:chOff x="9291913" y="3514421"/>
            <a:chExt cx="779929" cy="434658"/>
          </a:xfrm>
          <a:solidFill>
            <a:schemeClr val="accent5">
              <a:lumMod val="75000"/>
            </a:schemeClr>
          </a:solidFill>
        </p:grpSpPr>
        <p:sp>
          <p:nvSpPr>
            <p:cNvPr id="25" name="等腰三角形 24"/>
            <p:cNvSpPr/>
            <p:nvPr/>
          </p:nvSpPr>
          <p:spPr>
            <a:xfrm>
              <a:off x="9560855" y="3514421"/>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291913" y="3689360"/>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2007</a:t>
              </a:r>
              <a:endParaRPr lang="zh-CN" altLang="en-US" dirty="0"/>
            </a:p>
          </p:txBody>
        </p:sp>
      </p:grpSp>
      <p:grpSp>
        <p:nvGrpSpPr>
          <p:cNvPr id="2" name="组合 1"/>
          <p:cNvGrpSpPr/>
          <p:nvPr/>
        </p:nvGrpSpPr>
        <p:grpSpPr>
          <a:xfrm>
            <a:off x="1003836" y="3620876"/>
            <a:ext cx="10614423" cy="109817"/>
            <a:chOff x="1003836" y="3620876"/>
            <a:chExt cx="10614423" cy="109817"/>
          </a:xfrm>
          <a:solidFill>
            <a:schemeClr val="accent5">
              <a:lumMod val="75000"/>
            </a:schemeClr>
          </a:solidFill>
        </p:grpSpPr>
        <p:cxnSp>
          <p:nvCxnSpPr>
            <p:cNvPr id="3" name="直接连接符 2"/>
            <p:cNvCxnSpPr/>
            <p:nvPr/>
          </p:nvCxnSpPr>
          <p:spPr>
            <a:xfrm>
              <a:off x="1074228" y="3675786"/>
              <a:ext cx="10544031" cy="0"/>
            </a:xfrm>
            <a:prstGeom prst="line">
              <a:avLst/>
            </a:prstGeom>
            <a:grpFill/>
            <a:ln w="31750">
              <a:solidFill>
                <a:srgbClr val="222A35"/>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003836" y="3620876"/>
              <a:ext cx="109817" cy="1098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0" y="876958"/>
            <a:ext cx="3370216" cy="493479"/>
            <a:chOff x="0" y="619738"/>
            <a:chExt cx="3370216" cy="493479"/>
          </a:xfrm>
          <a:solidFill>
            <a:schemeClr val="accent5">
              <a:lumMod val="40000"/>
              <a:lumOff val="60000"/>
            </a:schemeClr>
          </a:solidFill>
        </p:grpSpPr>
        <p:grpSp>
          <p:nvGrpSpPr>
            <p:cNvPr id="38" name="组合 37"/>
            <p:cNvGrpSpPr/>
            <p:nvPr/>
          </p:nvGrpSpPr>
          <p:grpSpPr>
            <a:xfrm>
              <a:off x="0" y="619738"/>
              <a:ext cx="3370216" cy="493479"/>
              <a:chOff x="0" y="288813"/>
              <a:chExt cx="3370216" cy="493479"/>
            </a:xfrm>
            <a:grpFill/>
          </p:grpSpPr>
          <p:sp>
            <p:nvSpPr>
              <p:cNvPr id="39" name="矩形 38"/>
              <p:cNvSpPr/>
              <p:nvPr/>
            </p:nvSpPr>
            <p:spPr>
              <a:xfrm>
                <a:off x="0" y="288813"/>
                <a:ext cx="3052812" cy="493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直角三角形 39"/>
              <p:cNvSpPr/>
              <p:nvPr/>
            </p:nvSpPr>
            <p:spPr>
              <a:xfrm>
                <a:off x="3052811" y="292635"/>
                <a:ext cx="317405" cy="4896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41" name="文本框 40"/>
            <p:cNvSpPr txBox="1"/>
            <p:nvPr/>
          </p:nvSpPr>
          <p:spPr>
            <a:xfrm>
              <a:off x="747697" y="638841"/>
              <a:ext cx="1642545" cy="461665"/>
            </a:xfrm>
            <a:prstGeom prst="rect">
              <a:avLst/>
            </a:prstGeom>
            <a:grp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mn-ea"/>
                  <a:ea typeface="+mn-ea"/>
                </a:rPr>
                <a:t>发展历程</a:t>
              </a:r>
            </a:p>
          </p:txBody>
        </p:sp>
      </p:grpSp>
      <p:sp>
        <p:nvSpPr>
          <p:cNvPr id="46" name="文本框 45"/>
          <p:cNvSpPr txBox="1"/>
          <p:nvPr/>
        </p:nvSpPr>
        <p:spPr>
          <a:xfrm>
            <a:off x="165465" y="6472347"/>
            <a:ext cx="783772"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页码</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47" name="组合 50"/>
          <p:cNvGrpSpPr>
            <a:grpSpLocks/>
          </p:cNvGrpSpPr>
          <p:nvPr/>
        </p:nvGrpSpPr>
        <p:grpSpPr bwMode="auto">
          <a:xfrm>
            <a:off x="231003" y="191104"/>
            <a:ext cx="603250" cy="552450"/>
            <a:chOff x="0" y="0"/>
            <a:chExt cx="737947" cy="676838"/>
          </a:xfrm>
        </p:grpSpPr>
        <p:sp>
          <p:nvSpPr>
            <p:cNvPr id="48"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49"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50"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51" name="标题 1"/>
          <p:cNvSpPr txBox="1">
            <a:spLocks noChangeArrowheads="1"/>
          </p:cNvSpPr>
          <p:nvPr/>
        </p:nvSpPr>
        <p:spPr>
          <a:xfrm>
            <a:off x="1113653" y="306926"/>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smtClean="0"/>
              <a:t>《</a:t>
            </a:r>
            <a:r>
              <a:rPr lang="zh-CN" altLang="en-US" sz="2400" b="1" dirty="0" smtClean="0"/>
              <a:t>跟单信用证统一惯例</a:t>
            </a:r>
            <a:r>
              <a:rPr lang="en-US" altLang="zh-CN" sz="2400" b="1" dirty="0" smtClean="0"/>
              <a:t>》</a:t>
            </a:r>
            <a:endParaRPr lang="zh-CN" altLang="zh-CN" sz="2400" b="1" dirty="0" smtClean="0"/>
          </a:p>
        </p:txBody>
      </p:sp>
      <p:sp>
        <p:nvSpPr>
          <p:cNvPr id="18" name="圆角矩形 17"/>
          <p:cNvSpPr/>
          <p:nvPr/>
        </p:nvSpPr>
        <p:spPr>
          <a:xfrm>
            <a:off x="187550" y="1730813"/>
            <a:ext cx="3136719" cy="1235727"/>
          </a:xfrm>
          <a:prstGeom prst="roundRect">
            <a:avLst/>
          </a:prstGeom>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900"/>
              </a:lnSpc>
            </a:pP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商业跟单信用证统一规则</a:t>
            </a:r>
            <a:r>
              <a:rPr lang="en-US" altLang="zh-CN" dirty="0" smtClean="0">
                <a:latin typeface="Times New Roman" panose="02020603050405020304" pitchFamily="18" charset="0"/>
                <a:cs typeface="Times New Roman" panose="02020603050405020304" pitchFamily="18" charset="0"/>
              </a:rPr>
              <a:t>》(Uniform Regulations for Commercial Documentary Credits)</a:t>
            </a:r>
            <a:endParaRPr lang="zh-CN" altLang="en-US" dirty="0">
              <a:latin typeface="Times New Roman" panose="02020603050405020304" pitchFamily="18" charset="0"/>
              <a:cs typeface="Times New Roman" panose="02020603050405020304" pitchFamily="18" charset="0"/>
            </a:endParaRPr>
          </a:p>
        </p:txBody>
      </p:sp>
      <p:sp>
        <p:nvSpPr>
          <p:cNvPr id="52" name="圆角矩形 51"/>
          <p:cNvSpPr/>
          <p:nvPr/>
        </p:nvSpPr>
        <p:spPr>
          <a:xfrm>
            <a:off x="2150772" y="4724400"/>
            <a:ext cx="3087469" cy="1197302"/>
          </a:xfrm>
          <a:prstGeom prst="roundRect">
            <a:avLst/>
          </a:prstGeom>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商业跟单信用证统一惯例</a:t>
            </a:r>
            <a:r>
              <a:rPr lang="en-US" altLang="zh-CN" dirty="0">
                <a:latin typeface="Times New Roman" panose="02020603050405020304" pitchFamily="18" charset="0"/>
                <a:cs typeface="Times New Roman" panose="02020603050405020304" pitchFamily="18" charset="0"/>
              </a:rPr>
              <a:t>》(Uniform Customs and Practice for Commercial Documentary Credits</a:t>
            </a:r>
            <a:endParaRPr lang="zh-CN" altLang="en-US" dirty="0">
              <a:latin typeface="Times New Roman" panose="02020603050405020304" pitchFamily="18" charset="0"/>
              <a:cs typeface="Times New Roman" panose="02020603050405020304" pitchFamily="18" charset="0"/>
            </a:endParaRPr>
          </a:p>
        </p:txBody>
      </p:sp>
      <p:sp>
        <p:nvSpPr>
          <p:cNvPr id="53" name="圆角矩形 52"/>
          <p:cNvSpPr/>
          <p:nvPr/>
        </p:nvSpPr>
        <p:spPr>
          <a:xfrm>
            <a:off x="5721816" y="5050890"/>
            <a:ext cx="2983488" cy="1197302"/>
          </a:xfrm>
          <a:prstGeom prst="roundRect">
            <a:avLst/>
          </a:prstGeom>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跟单信用证统一惯例</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(Uniform Customs and Practice </a:t>
            </a:r>
            <a:r>
              <a:rPr lang="en-US" altLang="zh-CN" dirty="0" smtClean="0">
                <a:latin typeface="Times New Roman" panose="02020603050405020304" pitchFamily="18" charset="0"/>
                <a:cs typeface="Times New Roman" panose="02020603050405020304" pitchFamily="18" charset="0"/>
              </a:rPr>
              <a:t>for Documentary Credits,</a:t>
            </a:r>
            <a:r>
              <a:rPr lang="zh-CN" altLang="en-US" dirty="0" smtClean="0">
                <a:latin typeface="Times New Roman" panose="02020603050405020304" pitchFamily="18" charset="0"/>
                <a:cs typeface="Times New Roman" panose="02020603050405020304" pitchFamily="18" charset="0"/>
              </a:rPr>
              <a:t>简称</a:t>
            </a:r>
            <a:r>
              <a:rPr lang="en-US" altLang="zh-CN" dirty="0" smtClean="0">
                <a:latin typeface="Times New Roman" panose="02020603050405020304" pitchFamily="18" charset="0"/>
                <a:cs typeface="Times New Roman" panose="02020603050405020304" pitchFamily="18" charset="0"/>
              </a:rPr>
              <a:t>UCP</a:t>
            </a:r>
            <a:endParaRPr lang="zh-CN" altLang="en-US" dirty="0">
              <a:latin typeface="Times New Roman" panose="02020603050405020304" pitchFamily="18" charset="0"/>
              <a:cs typeface="Times New Roman" panose="02020603050405020304" pitchFamily="18" charset="0"/>
            </a:endParaRPr>
          </a:p>
        </p:txBody>
      </p:sp>
      <p:grpSp>
        <p:nvGrpSpPr>
          <p:cNvPr id="58" name="组合 57"/>
          <p:cNvGrpSpPr/>
          <p:nvPr/>
        </p:nvGrpSpPr>
        <p:grpSpPr>
          <a:xfrm>
            <a:off x="7514535" y="3536961"/>
            <a:ext cx="779929" cy="412118"/>
            <a:chOff x="5297110" y="3514421"/>
            <a:chExt cx="779929" cy="412118"/>
          </a:xfrm>
          <a:solidFill>
            <a:schemeClr val="accent5">
              <a:lumMod val="75000"/>
            </a:schemeClr>
          </a:solidFill>
        </p:grpSpPr>
        <p:sp>
          <p:nvSpPr>
            <p:cNvPr id="59" name="等腰三角形 58"/>
            <p:cNvSpPr/>
            <p:nvPr/>
          </p:nvSpPr>
          <p:spPr>
            <a:xfrm>
              <a:off x="5576045" y="3514421"/>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297110" y="3666820"/>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1974</a:t>
              </a:r>
              <a:endParaRPr lang="zh-CN" altLang="en-US" dirty="0"/>
            </a:p>
          </p:txBody>
        </p:sp>
      </p:grpSp>
      <p:grpSp>
        <p:nvGrpSpPr>
          <p:cNvPr id="64" name="组合 63"/>
          <p:cNvGrpSpPr/>
          <p:nvPr/>
        </p:nvGrpSpPr>
        <p:grpSpPr>
          <a:xfrm>
            <a:off x="9257698" y="3524634"/>
            <a:ext cx="779929" cy="412117"/>
            <a:chOff x="5297110" y="3514421"/>
            <a:chExt cx="779929" cy="412118"/>
          </a:xfrm>
          <a:solidFill>
            <a:schemeClr val="accent5">
              <a:lumMod val="75000"/>
            </a:schemeClr>
          </a:solidFill>
        </p:grpSpPr>
        <p:sp>
          <p:nvSpPr>
            <p:cNvPr id="65" name="等腰三角形 64"/>
            <p:cNvSpPr/>
            <p:nvPr/>
          </p:nvSpPr>
          <p:spPr>
            <a:xfrm>
              <a:off x="5576045" y="3514421"/>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5297110" y="3666820"/>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1993</a:t>
              </a:r>
              <a:endParaRPr lang="zh-CN" altLang="en-US" dirty="0"/>
            </a:p>
          </p:txBody>
        </p:sp>
      </p:grpSp>
      <p:sp>
        <p:nvSpPr>
          <p:cNvPr id="70" name="圆角矩形 69"/>
          <p:cNvSpPr/>
          <p:nvPr/>
        </p:nvSpPr>
        <p:spPr>
          <a:xfrm>
            <a:off x="8848133" y="429657"/>
            <a:ext cx="3144797" cy="1603734"/>
          </a:xfrm>
          <a:prstGeom prst="roundRect">
            <a:avLst/>
          </a:prstGeom>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2000"/>
              </a:lnSpc>
            </a:pP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跟单信用证统一惯例</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2007</a:t>
            </a:r>
            <a:r>
              <a:rPr lang="zh-CN" altLang="en-US" dirty="0" smtClean="0">
                <a:latin typeface="Times New Roman" panose="02020603050405020304" pitchFamily="18" charset="0"/>
                <a:cs typeface="Times New Roman" panose="02020603050405020304" pitchFamily="18" charset="0"/>
              </a:rPr>
              <a:t>年修订本）国际商会第</a:t>
            </a:r>
            <a:r>
              <a:rPr lang="en-US" altLang="zh-CN" dirty="0" smtClean="0">
                <a:latin typeface="Times New Roman" panose="02020603050405020304" pitchFamily="18" charset="0"/>
                <a:cs typeface="Times New Roman" panose="02020603050405020304" pitchFamily="18" charset="0"/>
              </a:rPr>
              <a:t>600</a:t>
            </a:r>
            <a:r>
              <a:rPr lang="zh-CN" altLang="en-US" dirty="0" smtClean="0">
                <a:latin typeface="Times New Roman" panose="02020603050405020304" pitchFamily="18" charset="0"/>
                <a:cs typeface="Times New Roman" panose="02020603050405020304" pitchFamily="18" charset="0"/>
              </a:rPr>
              <a:t>号出版物</a:t>
            </a:r>
            <a:r>
              <a:rPr lang="en-US" altLang="zh-CN" dirty="0" smtClean="0">
                <a:latin typeface="Times New Roman" panose="02020603050405020304" pitchFamily="18" charset="0"/>
                <a:cs typeface="Times New Roman" panose="02020603050405020304" pitchFamily="18" charset="0"/>
              </a:rPr>
              <a:t>(Uniform </a:t>
            </a:r>
            <a:r>
              <a:rPr lang="en-US" altLang="zh-CN" dirty="0">
                <a:latin typeface="Times New Roman" panose="02020603050405020304" pitchFamily="18" charset="0"/>
                <a:cs typeface="Times New Roman" panose="02020603050405020304" pitchFamily="18" charset="0"/>
              </a:rPr>
              <a:t>Customs and Practice </a:t>
            </a:r>
            <a:r>
              <a:rPr lang="en-US" altLang="zh-CN" dirty="0" smtClean="0">
                <a:latin typeface="Times New Roman" panose="02020603050405020304" pitchFamily="18" charset="0"/>
                <a:cs typeface="Times New Roman" panose="02020603050405020304" pitchFamily="18" charset="0"/>
              </a:rPr>
              <a:t>for Documentary Credits,</a:t>
            </a:r>
            <a:r>
              <a:rPr lang="zh-CN" altLang="en-US" dirty="0" smtClean="0">
                <a:latin typeface="Times New Roman" panose="02020603050405020304" pitchFamily="18" charset="0"/>
                <a:cs typeface="Times New Roman" panose="02020603050405020304" pitchFamily="18" charset="0"/>
              </a:rPr>
              <a:t>简称</a:t>
            </a:r>
            <a:r>
              <a:rPr lang="en-US" altLang="zh-CN" dirty="0" smtClean="0">
                <a:latin typeface="Times New Roman" panose="02020603050405020304" pitchFamily="18" charset="0"/>
                <a:cs typeface="Times New Roman" panose="02020603050405020304" pitchFamily="18" charset="0"/>
              </a:rPr>
              <a:t>UCP600</a:t>
            </a:r>
            <a:endParaRPr lang="zh-CN" altLang="en-US" dirty="0">
              <a:latin typeface="Times New Roman" panose="02020603050405020304" pitchFamily="18" charset="0"/>
              <a:cs typeface="Times New Roman" panose="02020603050405020304" pitchFamily="18" charset="0"/>
            </a:endParaRPr>
          </a:p>
        </p:txBody>
      </p:sp>
      <p:grpSp>
        <p:nvGrpSpPr>
          <p:cNvPr id="71" name="组合 70"/>
          <p:cNvGrpSpPr/>
          <p:nvPr/>
        </p:nvGrpSpPr>
        <p:grpSpPr>
          <a:xfrm>
            <a:off x="8426368" y="3524633"/>
            <a:ext cx="779929" cy="412118"/>
            <a:chOff x="5297110" y="3514421"/>
            <a:chExt cx="779929" cy="412118"/>
          </a:xfrm>
          <a:solidFill>
            <a:schemeClr val="accent5">
              <a:lumMod val="75000"/>
            </a:schemeClr>
          </a:solidFill>
        </p:grpSpPr>
        <p:sp>
          <p:nvSpPr>
            <p:cNvPr id="72" name="等腰三角形 71"/>
            <p:cNvSpPr/>
            <p:nvPr/>
          </p:nvSpPr>
          <p:spPr>
            <a:xfrm>
              <a:off x="5576045" y="3514421"/>
              <a:ext cx="259976" cy="1613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5297110" y="3666820"/>
              <a:ext cx="779929" cy="259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1983</a:t>
              </a:r>
              <a:endParaRPr lang="zh-CN" altLang="en-US" dirty="0"/>
            </a:p>
          </p:txBody>
        </p:sp>
      </p:grpSp>
    </p:spTree>
    <p:extLst>
      <p:ext uri="{BB962C8B-B14F-4D97-AF65-F5344CB8AC3E}">
        <p14:creationId xmlns:p14="http://schemas.microsoft.com/office/powerpoint/2010/main" val="585770526"/>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8000">
                                          <p:cBhvr additive="base">
                                            <p:cTn id="7" dur="250" fill="hold"/>
                                            <p:tgtEl>
                                              <p:spTgt spid="4"/>
                                            </p:tgtEl>
                                            <p:attrNameLst>
                                              <p:attrName>ppt_x</p:attrName>
                                            </p:attrNameLst>
                                          </p:cBhvr>
                                          <p:tavLst>
                                            <p:tav tm="0">
                                              <p:val>
                                                <p:strVal val="0-#ppt_w/2"/>
                                              </p:val>
                                            </p:tav>
                                            <p:tav tm="100000">
                                              <p:val>
                                                <p:strVal val="#ppt_x"/>
                                              </p:val>
                                            </p:tav>
                                          </p:tavLst>
                                        </p:anim>
                                        <p:anim calcmode="lin" valueType="num" p14:bounceEnd="28000">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up)">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up)">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1000"/>
                                            <p:tgtEl>
                                              <p:spTgt spid="58"/>
                                            </p:tgtEl>
                                          </p:cBhvr>
                                        </p:animEffect>
                                        <p:anim calcmode="lin" valueType="num">
                                          <p:cBhvr>
                                            <p:cTn id="71" dur="1000" fill="hold"/>
                                            <p:tgtEl>
                                              <p:spTgt spid="58"/>
                                            </p:tgtEl>
                                            <p:attrNameLst>
                                              <p:attrName>ppt_x</p:attrName>
                                            </p:attrNameLst>
                                          </p:cBhvr>
                                          <p:tavLst>
                                            <p:tav tm="0">
                                              <p:val>
                                                <p:strVal val="#ppt_x"/>
                                              </p:val>
                                            </p:tav>
                                            <p:tav tm="100000">
                                              <p:val>
                                                <p:strVal val="#ppt_x"/>
                                              </p:val>
                                            </p:tav>
                                          </p:tavLst>
                                        </p:anim>
                                        <p:anim calcmode="lin" valueType="num">
                                          <p:cBhvr>
                                            <p:cTn id="72"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000"/>
                                            <p:tgtEl>
                                              <p:spTgt spid="64"/>
                                            </p:tgtEl>
                                          </p:cBhvr>
                                        </p:animEffect>
                                        <p:anim calcmode="lin" valueType="num">
                                          <p:cBhvr>
                                            <p:cTn id="85" dur="1000" fill="hold"/>
                                            <p:tgtEl>
                                              <p:spTgt spid="64"/>
                                            </p:tgtEl>
                                            <p:attrNameLst>
                                              <p:attrName>ppt_x</p:attrName>
                                            </p:attrNameLst>
                                          </p:cBhvr>
                                          <p:tavLst>
                                            <p:tav tm="0">
                                              <p:val>
                                                <p:strVal val="#ppt_x"/>
                                              </p:val>
                                            </p:tav>
                                            <p:tav tm="100000">
                                              <p:val>
                                                <p:strVal val="#ppt_x"/>
                                              </p:val>
                                            </p:tav>
                                          </p:tavLst>
                                        </p:anim>
                                        <p:anim calcmode="lin" valueType="num">
                                          <p:cBhvr>
                                            <p:cTn id="8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1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P spid="53" grpId="0" animBg="1"/>
          <p:bldP spid="7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up)">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up)">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1000"/>
                                            <p:tgtEl>
                                              <p:spTgt spid="58"/>
                                            </p:tgtEl>
                                          </p:cBhvr>
                                        </p:animEffect>
                                        <p:anim calcmode="lin" valueType="num">
                                          <p:cBhvr>
                                            <p:cTn id="71" dur="1000" fill="hold"/>
                                            <p:tgtEl>
                                              <p:spTgt spid="58"/>
                                            </p:tgtEl>
                                            <p:attrNameLst>
                                              <p:attrName>ppt_x</p:attrName>
                                            </p:attrNameLst>
                                          </p:cBhvr>
                                          <p:tavLst>
                                            <p:tav tm="0">
                                              <p:val>
                                                <p:strVal val="#ppt_x"/>
                                              </p:val>
                                            </p:tav>
                                            <p:tav tm="100000">
                                              <p:val>
                                                <p:strVal val="#ppt_x"/>
                                              </p:val>
                                            </p:tav>
                                          </p:tavLst>
                                        </p:anim>
                                        <p:anim calcmode="lin" valueType="num">
                                          <p:cBhvr>
                                            <p:cTn id="72"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000"/>
                                            <p:tgtEl>
                                              <p:spTgt spid="64"/>
                                            </p:tgtEl>
                                          </p:cBhvr>
                                        </p:animEffect>
                                        <p:anim calcmode="lin" valueType="num">
                                          <p:cBhvr>
                                            <p:cTn id="85" dur="1000" fill="hold"/>
                                            <p:tgtEl>
                                              <p:spTgt spid="64"/>
                                            </p:tgtEl>
                                            <p:attrNameLst>
                                              <p:attrName>ppt_x</p:attrName>
                                            </p:attrNameLst>
                                          </p:cBhvr>
                                          <p:tavLst>
                                            <p:tav tm="0">
                                              <p:val>
                                                <p:strVal val="#ppt_x"/>
                                              </p:val>
                                            </p:tav>
                                            <p:tav tm="100000">
                                              <p:val>
                                                <p:strVal val="#ppt_x"/>
                                              </p:val>
                                            </p:tav>
                                          </p:tavLst>
                                        </p:anim>
                                        <p:anim calcmode="lin" valueType="num">
                                          <p:cBhvr>
                                            <p:cTn id="8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1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P spid="53" grpId="0" animBg="1"/>
          <p:bldP spid="7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组合 50"/>
          <p:cNvGrpSpPr>
            <a:grpSpLocks/>
          </p:cNvGrpSpPr>
          <p:nvPr/>
        </p:nvGrpSpPr>
        <p:grpSpPr bwMode="auto">
          <a:xfrm>
            <a:off x="838200" y="203200"/>
            <a:ext cx="603250" cy="552450"/>
            <a:chOff x="0" y="0"/>
            <a:chExt cx="737947" cy="676838"/>
          </a:xfrm>
        </p:grpSpPr>
        <p:sp>
          <p:nvSpPr>
            <p:cNvPr id="11279"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2"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1281"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1280" name="标题 1"/>
          <p:cNvSpPr>
            <a:spLocks noGrp="1" noChangeArrowheads="1"/>
          </p:cNvSpPr>
          <p:nvPr>
            <p:ph type="title" idx="4294967295"/>
          </p:nvPr>
        </p:nvSpPr>
        <p:spPr>
          <a:xfrm>
            <a:off x="1720850" y="319022"/>
            <a:ext cx="4224338" cy="482600"/>
          </a:xfrm>
        </p:spPr>
        <p:txBody>
          <a:bodyPr/>
          <a:lstStyle/>
          <a:p>
            <a:pPr eaLnBrk="1" hangingPunct="1"/>
            <a:r>
              <a:rPr lang="zh-CN" altLang="en-US" sz="2400" b="1" dirty="0" smtClean="0"/>
              <a:t>信用证的含义</a:t>
            </a:r>
            <a:endParaRPr lang="zh-CN" altLang="zh-CN" sz="2400" b="1" dirty="0" smtClean="0"/>
          </a:p>
        </p:txBody>
      </p:sp>
      <p:sp>
        <p:nvSpPr>
          <p:cNvPr id="11272" name="矩形 11"/>
          <p:cNvSpPr>
            <a:spLocks noChangeArrowheads="1"/>
          </p:cNvSpPr>
          <p:nvPr/>
        </p:nvSpPr>
        <p:spPr bwMode="auto">
          <a:xfrm>
            <a:off x="4631788" y="2464876"/>
            <a:ext cx="6048375" cy="2677656"/>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nSpc>
                <a:spcPct val="100000"/>
              </a:lnSpc>
              <a:spcBef>
                <a:spcPct val="0"/>
              </a:spcBef>
              <a:buNone/>
            </a:pPr>
            <a:r>
              <a:rPr lang="zh-CN" altLang="en-US" sz="2400" dirty="0" smtClean="0">
                <a:solidFill>
                  <a:srgbClr val="000000"/>
                </a:solidFill>
                <a:latin typeface="+mn-ea"/>
                <a:ea typeface="+mn-ea"/>
              </a:rPr>
              <a:t>信用证</a:t>
            </a:r>
            <a:r>
              <a:rPr lang="zh-CN" altLang="en-US" sz="2400" dirty="0" smtClean="0">
                <a:solidFill>
                  <a:srgbClr val="000000"/>
                </a:solidFill>
                <a:ea typeface="+mn-ea"/>
                <a:cs typeface="Times New Roman" panose="02020603050405020304" pitchFamily="18" charset="0"/>
              </a:rPr>
              <a:t>（</a:t>
            </a:r>
            <a:r>
              <a:rPr lang="en-US" altLang="zh-CN" sz="2400" dirty="0" smtClean="0">
                <a:solidFill>
                  <a:srgbClr val="000000"/>
                </a:solidFill>
                <a:ea typeface="+mn-ea"/>
                <a:cs typeface="Times New Roman" panose="02020603050405020304" pitchFamily="18" charset="0"/>
              </a:rPr>
              <a:t>Letter of credit, L/C</a:t>
            </a:r>
            <a:r>
              <a:rPr lang="zh-CN" altLang="en-US" sz="2400" dirty="0">
                <a:solidFill>
                  <a:srgbClr val="000000"/>
                </a:solidFill>
                <a:ea typeface="+mn-ea"/>
                <a:cs typeface="Times New Roman" panose="02020603050405020304" pitchFamily="18" charset="0"/>
              </a:rPr>
              <a:t>）</a:t>
            </a:r>
            <a:r>
              <a:rPr lang="zh-CN" altLang="en-US" sz="2400" dirty="0">
                <a:solidFill>
                  <a:srgbClr val="000000"/>
                </a:solidFill>
                <a:latin typeface="+mn-ea"/>
                <a:ea typeface="+mn-ea"/>
              </a:rPr>
              <a:t>是指</a:t>
            </a:r>
            <a:r>
              <a:rPr lang="zh-CN" altLang="en-US" sz="2400" b="1" dirty="0">
                <a:solidFill>
                  <a:schemeClr val="accent1">
                    <a:lumMod val="75000"/>
                  </a:schemeClr>
                </a:solidFill>
                <a:latin typeface="+mn-ea"/>
                <a:ea typeface="+mn-ea"/>
              </a:rPr>
              <a:t>开证银行</a:t>
            </a:r>
            <a:r>
              <a:rPr lang="zh-CN" altLang="en-US" sz="2400" dirty="0">
                <a:solidFill>
                  <a:srgbClr val="000000"/>
                </a:solidFill>
                <a:latin typeface="+mn-ea"/>
                <a:ea typeface="+mn-ea"/>
              </a:rPr>
              <a:t>应</a:t>
            </a:r>
            <a:r>
              <a:rPr lang="zh-CN" altLang="en-US" sz="2400" b="1" dirty="0">
                <a:solidFill>
                  <a:schemeClr val="accent1">
                    <a:lumMod val="75000"/>
                  </a:schemeClr>
                </a:solidFill>
                <a:latin typeface="+mn-ea"/>
                <a:ea typeface="+mn-ea"/>
              </a:rPr>
              <a:t>申请人（买方）</a:t>
            </a:r>
            <a:r>
              <a:rPr lang="zh-CN" altLang="en-US" sz="2400" dirty="0">
                <a:solidFill>
                  <a:srgbClr val="000000"/>
                </a:solidFill>
                <a:latin typeface="+mn-ea"/>
                <a:ea typeface="+mn-ea"/>
              </a:rPr>
              <a:t>的要求并按其指示向</a:t>
            </a:r>
            <a:r>
              <a:rPr lang="zh-CN" altLang="en-US" sz="2400" b="1" dirty="0">
                <a:solidFill>
                  <a:schemeClr val="accent1">
                    <a:lumMod val="75000"/>
                  </a:schemeClr>
                </a:solidFill>
                <a:latin typeface="+mn-ea"/>
                <a:ea typeface="+mn-ea"/>
              </a:rPr>
              <a:t>受益人</a:t>
            </a:r>
            <a:r>
              <a:rPr lang="zh-CN" altLang="en-US" sz="2400" dirty="0">
                <a:solidFill>
                  <a:srgbClr val="000000"/>
                </a:solidFill>
                <a:latin typeface="+mn-ea"/>
                <a:ea typeface="+mn-ea"/>
              </a:rPr>
              <a:t>开立的载有一定金额的、在一定的期限内</a:t>
            </a:r>
            <a:r>
              <a:rPr lang="zh-CN" altLang="en-US" sz="2400" b="1" dirty="0">
                <a:solidFill>
                  <a:schemeClr val="accent1">
                    <a:lumMod val="75000"/>
                  </a:schemeClr>
                </a:solidFill>
                <a:latin typeface="+mn-ea"/>
                <a:ea typeface="+mn-ea"/>
              </a:rPr>
              <a:t>凭符合规定的单据付款</a:t>
            </a:r>
            <a:r>
              <a:rPr lang="zh-CN" altLang="en-US" sz="2400" dirty="0">
                <a:solidFill>
                  <a:srgbClr val="000000"/>
                </a:solidFill>
                <a:latin typeface="+mn-ea"/>
                <a:ea typeface="+mn-ea"/>
              </a:rPr>
              <a:t>的</a:t>
            </a:r>
            <a:r>
              <a:rPr lang="zh-CN" altLang="en-US" sz="2400" b="1" dirty="0">
                <a:solidFill>
                  <a:schemeClr val="accent1">
                    <a:lumMod val="75000"/>
                  </a:schemeClr>
                </a:solidFill>
                <a:latin typeface="+mn-ea"/>
                <a:ea typeface="+mn-ea"/>
              </a:rPr>
              <a:t>书面保证文件</a:t>
            </a:r>
            <a:r>
              <a:rPr lang="zh-CN" altLang="en-US" sz="2400" dirty="0">
                <a:solidFill>
                  <a:srgbClr val="000000"/>
                </a:solidFill>
                <a:latin typeface="+mn-ea"/>
                <a:ea typeface="+mn-ea"/>
              </a:rPr>
              <a:t>。信用证是国际贸易中最主要、最常用的支付方式</a:t>
            </a:r>
            <a:r>
              <a:rPr lang="zh-CN" altLang="en-US" sz="2400" dirty="0" smtClean="0">
                <a:solidFill>
                  <a:srgbClr val="000000"/>
                </a:solidFill>
                <a:latin typeface="+mn-ea"/>
                <a:ea typeface="+mn-ea"/>
              </a:rPr>
              <a:t>。</a:t>
            </a:r>
            <a:endParaRPr lang="en-US" altLang="zh-CN" sz="2400" dirty="0" smtClean="0">
              <a:solidFill>
                <a:srgbClr val="000000"/>
              </a:solidFill>
              <a:latin typeface="+mn-ea"/>
              <a:ea typeface="+mn-ea"/>
            </a:endParaRPr>
          </a:p>
          <a:p>
            <a:pPr>
              <a:lnSpc>
                <a:spcPct val="100000"/>
              </a:lnSpc>
              <a:spcBef>
                <a:spcPct val="0"/>
              </a:spcBef>
              <a:buNone/>
            </a:pPr>
            <a:r>
              <a:rPr lang="zh-CN" altLang="en-US" sz="2400" b="1" dirty="0" smtClean="0">
                <a:solidFill>
                  <a:schemeClr val="accent1">
                    <a:lumMod val="75000"/>
                  </a:schemeClr>
                </a:solidFill>
                <a:latin typeface="+mn-ea"/>
                <a:ea typeface="+mn-ea"/>
              </a:rPr>
              <a:t>性质：银行信用</a:t>
            </a:r>
            <a:endParaRPr lang="en-US" altLang="zh-CN" sz="2400" b="1" dirty="0" smtClean="0">
              <a:solidFill>
                <a:schemeClr val="accent1">
                  <a:lumMod val="75000"/>
                </a:schemeClr>
              </a:solidFill>
              <a:latin typeface="+mn-ea"/>
              <a:ea typeface="+mn-ea"/>
            </a:endParaRPr>
          </a:p>
        </p:txBody>
      </p:sp>
      <p:grpSp>
        <p:nvGrpSpPr>
          <p:cNvPr id="11282" name="组合 22"/>
          <p:cNvGrpSpPr>
            <a:grpSpLocks/>
          </p:cNvGrpSpPr>
          <p:nvPr/>
        </p:nvGrpSpPr>
        <p:grpSpPr bwMode="auto">
          <a:xfrm>
            <a:off x="1720850" y="1722438"/>
            <a:ext cx="2735263" cy="2735262"/>
            <a:chOff x="0" y="0"/>
            <a:chExt cx="2438400" cy="2438400"/>
          </a:xfrm>
        </p:grpSpPr>
        <p:pic>
          <p:nvPicPr>
            <p:cNvPr id="11274" name="图片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文本框 19"/>
            <p:cNvSpPr>
              <a:spLocks noChangeArrowheads="1"/>
            </p:cNvSpPr>
            <p:nvPr/>
          </p:nvSpPr>
          <p:spPr bwMode="auto">
            <a:xfrm>
              <a:off x="1011256" y="661860"/>
              <a:ext cx="1262117"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r>
                <a:rPr lang="zh-CN" altLang="en-US" sz="3200" b="1" dirty="0" smtClean="0">
                  <a:solidFill>
                    <a:srgbClr val="000000"/>
                  </a:solidFill>
                  <a:latin typeface="+mj-ea"/>
                  <a:ea typeface="+mj-ea"/>
                </a:rPr>
                <a:t>信用证</a:t>
              </a:r>
              <a:endParaRPr lang="zh-CN" altLang="en-US" sz="3200" b="1" dirty="0">
                <a:solidFill>
                  <a:srgbClr val="000000"/>
                </a:solidFill>
                <a:latin typeface="+mj-ea"/>
                <a:ea typeface="+mj-ea"/>
              </a:endParaRPr>
            </a:p>
          </p:txBody>
        </p:sp>
      </p:grpSp>
    </p:spTree>
    <p:extLst>
      <p:ext uri="{BB962C8B-B14F-4D97-AF65-F5344CB8AC3E}">
        <p14:creationId xmlns:p14="http://schemas.microsoft.com/office/powerpoint/2010/main" val="32701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282"/>
                                        </p:tgtEl>
                                      </p:cBhvr>
                                    </p:animEffect>
                                    <p:animScale>
                                      <p:cBhvr>
                                        <p:cTn id="7" dur="250" autoRev="1" fill="hold"/>
                                        <p:tgtEl>
                                          <p:spTgt spid="1128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72">
                                            <p:txEl>
                                              <p:pRg st="0" end="0"/>
                                            </p:txEl>
                                          </p:spTgt>
                                        </p:tgtEl>
                                        <p:attrNameLst>
                                          <p:attrName>style.visibility</p:attrName>
                                        </p:attrNameLst>
                                      </p:cBhvr>
                                      <p:to>
                                        <p:strVal val="visible"/>
                                      </p:to>
                                    </p:set>
                                    <p:animEffect transition="in" filter="wipe(left)">
                                      <p:cBhvr>
                                        <p:cTn id="12" dur="500"/>
                                        <p:tgtEl>
                                          <p:spTgt spid="112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72">
                                            <p:txEl>
                                              <p:pRg st="1" end="1"/>
                                            </p:txEl>
                                          </p:spTgt>
                                        </p:tgtEl>
                                        <p:attrNameLst>
                                          <p:attrName>style.visibility</p:attrName>
                                        </p:attrNameLst>
                                      </p:cBhvr>
                                      <p:to>
                                        <p:strVal val="visible"/>
                                      </p:to>
                                    </p:set>
                                    <p:animEffect transition="in" filter="wipe(left)">
                                      <p:cBhvr>
                                        <p:cTn id="17" dur="500"/>
                                        <p:tgtEl>
                                          <p:spTgt spid="112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框 4"/>
          <p:cNvSpPr txBox="1"/>
          <p:nvPr/>
        </p:nvSpPr>
        <p:spPr>
          <a:xfrm rot="541142">
            <a:off x="1506226" y="1638291"/>
            <a:ext cx="3570208" cy="1107996"/>
          </a:xfrm>
          <a:prstGeom prst="rect">
            <a:avLst/>
          </a:prstGeom>
          <a:noFill/>
          <a:ln w="9525">
            <a:noFill/>
            <a:miter/>
          </a:ln>
        </p:spPr>
        <p:txBody>
          <a:bodyPr wrap="none">
            <a:sp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6600" dirty="0" smtClean="0">
                <a:solidFill>
                  <a:srgbClr val="093F4F"/>
                </a:solidFill>
                <a:latin typeface="方正字迹-叶根友特楷简体"/>
                <a:ea typeface="方正字迹-叶根友特楷简体"/>
              </a:rPr>
              <a:t>银行信用</a:t>
            </a:r>
            <a:endParaRPr lang="zh-CN" altLang="en-US" sz="6600" dirty="0">
              <a:solidFill>
                <a:srgbClr val="093F4F"/>
              </a:solidFill>
              <a:latin typeface="方正字迹-叶根友特楷简体"/>
              <a:ea typeface="方正字迹-叶根友特楷简体"/>
            </a:endParaRPr>
          </a:p>
        </p:txBody>
      </p:sp>
      <p:sp>
        <p:nvSpPr>
          <p:cNvPr id="6" name="文本框 5"/>
          <p:cNvSpPr txBox="1"/>
          <p:nvPr/>
        </p:nvSpPr>
        <p:spPr>
          <a:xfrm rot="541142">
            <a:off x="2975865" y="3570201"/>
            <a:ext cx="9212778" cy="769441"/>
          </a:xfrm>
          <a:prstGeom prst="rect">
            <a:avLst/>
          </a:prstGeom>
          <a:noFill/>
        </p:spPr>
        <p:txBody>
          <a:bodyPr wrap="none">
            <a:spAutoFit/>
          </a:bodyPr>
          <a:lstStyle/>
          <a:p>
            <a:pPr lvl="0"/>
            <a:r>
              <a:rPr lang="zh-CN" altLang="en-US" sz="4400" dirty="0">
                <a:solidFill>
                  <a:srgbClr val="AFABAB"/>
                </a:solidFill>
                <a:latin typeface="方正字迹-叶根友特楷简体"/>
                <a:ea typeface="方正字迹-叶根友特楷简体"/>
              </a:rPr>
              <a:t>开证行以自己的信用做出付款保证。</a:t>
            </a:r>
          </a:p>
        </p:txBody>
      </p:sp>
      <p:grpSp>
        <p:nvGrpSpPr>
          <p:cNvPr id="5" name="组合 50"/>
          <p:cNvGrpSpPr>
            <a:grpSpLocks/>
          </p:cNvGrpSpPr>
          <p:nvPr/>
        </p:nvGrpSpPr>
        <p:grpSpPr bwMode="auto">
          <a:xfrm>
            <a:off x="838200" y="203200"/>
            <a:ext cx="603250" cy="552450"/>
            <a:chOff x="0" y="0"/>
            <a:chExt cx="737947" cy="676838"/>
          </a:xfrm>
        </p:grpSpPr>
        <p:sp>
          <p:nvSpPr>
            <p:cNvPr id="7"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8"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9"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0"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smtClean="0"/>
              <a:t>信用证的性质</a:t>
            </a:r>
            <a:endParaRPr lang="zh-CN" altLang="zh-CN" sz="2400" b="1" dirty="0" smtClean="0"/>
          </a:p>
        </p:txBody>
      </p:sp>
    </p:spTree>
    <p:extLst>
      <p:ext uri="{BB962C8B-B14F-4D97-AF65-F5344CB8AC3E}">
        <p14:creationId xmlns:p14="http://schemas.microsoft.com/office/powerpoint/2010/main" val="10431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组合 50"/>
          <p:cNvGrpSpPr/>
          <p:nvPr/>
        </p:nvGrpSpPr>
        <p:grpSpPr>
          <a:xfrm>
            <a:off x="838200" y="203200"/>
            <a:ext cx="603250" cy="552450"/>
            <a:chOff x="0" y="0"/>
            <a:chExt cx="737947" cy="676838"/>
          </a:xfrm>
        </p:grpSpPr>
        <p:sp>
          <p:nvSpPr>
            <p:cNvPr id="12323"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12324"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12325"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12295" name="标题 1"/>
          <p:cNvSpPr>
            <a:spLocks noGrp="1"/>
          </p:cNvSpPr>
          <p:nvPr>
            <p:ph type="title"/>
          </p:nvPr>
        </p:nvSpPr>
        <p:spPr>
          <a:xfrm>
            <a:off x="1479550" y="252413"/>
            <a:ext cx="4224338" cy="482600"/>
          </a:xfrm>
          <a:ln/>
        </p:spPr>
        <p:txBody>
          <a:bodyPr vert="horz" wrap="square" lIns="91440" tIns="45720" rIns="91440" bIns="45720" anchor="ctr"/>
          <a:lstStyle/>
          <a:p>
            <a:pPr eaLnBrk="1" hangingPunct="1"/>
            <a:r>
              <a:rPr lang="zh-CN" altLang="en-US" sz="2400" b="1" dirty="0" smtClean="0"/>
              <a:t>信用证的特点</a:t>
            </a:r>
            <a:endParaRPr lang="zh-CN" altLang="en-US" sz="2400" b="1" dirty="0"/>
          </a:p>
        </p:txBody>
      </p:sp>
      <p:grpSp>
        <p:nvGrpSpPr>
          <p:cNvPr id="12305" name="组合 90"/>
          <p:cNvGrpSpPr/>
          <p:nvPr/>
        </p:nvGrpSpPr>
        <p:grpSpPr>
          <a:xfrm>
            <a:off x="567767" y="1174980"/>
            <a:ext cx="3855465" cy="1371293"/>
            <a:chOff x="24116" y="-26485"/>
            <a:chExt cx="3649017" cy="1371195"/>
          </a:xfrm>
        </p:grpSpPr>
        <p:sp>
          <p:nvSpPr>
            <p:cNvPr id="12314" name="矩形 21"/>
            <p:cNvSpPr/>
            <p:nvPr/>
          </p:nvSpPr>
          <p:spPr>
            <a:xfrm>
              <a:off x="567188" y="944629"/>
              <a:ext cx="3105945" cy="40008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just" eaLnBrk="1" hangingPunct="1">
                <a:lnSpc>
                  <a:spcPct val="100000"/>
                </a:lnSpc>
                <a:spcBef>
                  <a:spcPts val="600"/>
                </a:spcBef>
                <a:spcAft>
                  <a:spcPts val="600"/>
                </a:spcAft>
                <a:buNone/>
              </a:pPr>
              <a:r>
                <a:rPr lang="zh-CN" altLang="en-US" sz="2000" b="1" dirty="0" smtClean="0">
                  <a:solidFill>
                    <a:srgbClr val="000000"/>
                  </a:solidFill>
                  <a:latin typeface="微软雅黑" pitchFamily="34" charset="-122"/>
                </a:rPr>
                <a:t>开证行承担第一性付款责任</a:t>
              </a:r>
              <a:endParaRPr lang="en-US" altLang="zh-CN" sz="2000" b="1" dirty="0" smtClean="0">
                <a:solidFill>
                  <a:srgbClr val="000000"/>
                </a:solidFill>
                <a:latin typeface="微软雅黑" pitchFamily="34" charset="-122"/>
              </a:endParaRPr>
            </a:p>
          </p:txBody>
        </p:sp>
        <p:grpSp>
          <p:nvGrpSpPr>
            <p:cNvPr id="12315" name="组合 2"/>
            <p:cNvGrpSpPr/>
            <p:nvPr/>
          </p:nvGrpSpPr>
          <p:grpSpPr>
            <a:xfrm>
              <a:off x="24116" y="-26485"/>
              <a:ext cx="859404" cy="872047"/>
              <a:chOff x="24116" y="-26485"/>
              <a:chExt cx="859404" cy="872047"/>
            </a:xfrm>
          </p:grpSpPr>
          <p:grpSp>
            <p:nvGrpSpPr>
              <p:cNvPr id="12316" name="组合 3"/>
              <p:cNvGrpSpPr/>
              <p:nvPr/>
            </p:nvGrpSpPr>
            <p:grpSpPr>
              <a:xfrm>
                <a:off x="24116" y="-26485"/>
                <a:ext cx="859404" cy="872047"/>
                <a:chOff x="52296" y="-57434"/>
                <a:chExt cx="1863647" cy="1891067"/>
              </a:xfrm>
            </p:grpSpPr>
            <p:sp>
              <p:nvSpPr>
                <p:cNvPr id="12318" name="椭圆 5"/>
                <p:cNvSpPr/>
                <p:nvPr/>
              </p:nvSpPr>
              <p:spPr>
                <a:xfrm>
                  <a:off x="52296" y="-57434"/>
                  <a:ext cx="1828799" cy="1828802"/>
                </a:xfrm>
                <a:prstGeom prst="ellipse">
                  <a:avLst/>
                </a:prstGeom>
                <a:solidFill>
                  <a:srgbClr val="4C4746"/>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000" dirty="0">
                    <a:solidFill>
                      <a:srgbClr val="FFFFFF"/>
                    </a:solidFill>
                    <a:latin typeface="Broadway" pitchFamily="82" charset="0"/>
                    <a:ea typeface="宋体" pitchFamily="2" charset="-122"/>
                    <a:sym typeface="Broadway" pitchFamily="82" charset="0"/>
                  </a:endParaRPr>
                </a:p>
              </p:txBody>
            </p:sp>
            <p:sp>
              <p:nvSpPr>
                <p:cNvPr id="12319" name="流程图: 合并 6"/>
                <p:cNvSpPr/>
                <p:nvPr/>
              </p:nvSpPr>
              <p:spPr>
                <a:xfrm rot="-2949510">
                  <a:off x="1480610" y="1398299"/>
                  <a:ext cx="403376" cy="467291"/>
                </a:xfrm>
                <a:prstGeom prst="flowChartMerge">
                  <a:avLst/>
                </a:prstGeom>
                <a:solidFill>
                  <a:srgbClr val="4C4746"/>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000" dirty="0">
                    <a:solidFill>
                      <a:srgbClr val="FFFFFF"/>
                    </a:solidFill>
                    <a:latin typeface="Broadway" pitchFamily="82" charset="0"/>
                    <a:ea typeface="宋体" pitchFamily="2" charset="-122"/>
                    <a:sym typeface="Broadway" pitchFamily="82" charset="0"/>
                  </a:endParaRPr>
                </a:p>
              </p:txBody>
            </p:sp>
          </p:grpSp>
          <p:sp>
            <p:nvSpPr>
              <p:cNvPr id="12317" name="文本框 4"/>
              <p:cNvSpPr/>
              <p:nvPr/>
            </p:nvSpPr>
            <p:spPr>
              <a:xfrm>
                <a:off x="210784" y="105148"/>
                <a:ext cx="470000" cy="6463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eaLnBrk="1" hangingPunct="1">
                  <a:lnSpc>
                    <a:spcPct val="100000"/>
                  </a:lnSpc>
                  <a:spcBef>
                    <a:spcPct val="0"/>
                  </a:spcBef>
                  <a:buNone/>
                </a:pPr>
                <a:r>
                  <a:rPr lang="en-US" altLang="zh-CN" sz="3600" b="1" dirty="0">
                    <a:solidFill>
                      <a:schemeClr val="bg1"/>
                    </a:solidFill>
                    <a:latin typeface="微软雅黑" pitchFamily="34" charset="-122"/>
                    <a:sym typeface="微软雅黑" pitchFamily="34" charset="-122"/>
                  </a:rPr>
                  <a:t>1</a:t>
                </a:r>
                <a:endParaRPr lang="zh-CN" altLang="en-US" sz="3600" b="1" dirty="0">
                  <a:solidFill>
                    <a:schemeClr val="bg1"/>
                  </a:solidFill>
                  <a:latin typeface="微软雅黑" pitchFamily="34" charset="-122"/>
                  <a:sym typeface="微软雅黑" pitchFamily="34" charset="-122"/>
                </a:endParaRPr>
              </a:p>
            </p:txBody>
          </p:sp>
        </p:grpSp>
      </p:grpSp>
      <p:grpSp>
        <p:nvGrpSpPr>
          <p:cNvPr id="2" name="组合 91"/>
          <p:cNvGrpSpPr/>
          <p:nvPr/>
        </p:nvGrpSpPr>
        <p:grpSpPr>
          <a:xfrm>
            <a:off x="4309799" y="1046830"/>
            <a:ext cx="3807588" cy="1624865"/>
            <a:chOff x="0" y="0"/>
            <a:chExt cx="3808164" cy="1624052"/>
          </a:xfrm>
        </p:grpSpPr>
        <p:sp>
          <p:nvSpPr>
            <p:cNvPr id="12306" name="圆角矩形 34"/>
            <p:cNvSpPr/>
            <p:nvPr/>
          </p:nvSpPr>
          <p:spPr>
            <a:xfrm>
              <a:off x="776555" y="694316"/>
              <a:ext cx="2367171" cy="400110"/>
            </a:xfrm>
            <a:prstGeom prst="roundRect">
              <a:avLst>
                <a:gd name="adj" fmla="val 16667"/>
              </a:avLst>
            </a:prstGeom>
            <a:solidFill>
              <a:schemeClr val="bg1"/>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Arial" pitchFamily="34" charset="0"/>
                <a:ea typeface="宋体" pitchFamily="2" charset="-122"/>
              </a:endParaRPr>
            </a:p>
          </p:txBody>
        </p:sp>
        <p:grpSp>
          <p:nvGrpSpPr>
            <p:cNvPr id="12307" name="组合 7"/>
            <p:cNvGrpSpPr/>
            <p:nvPr/>
          </p:nvGrpSpPr>
          <p:grpSpPr>
            <a:xfrm>
              <a:off x="0" y="0"/>
              <a:ext cx="883520" cy="845562"/>
              <a:chOff x="0" y="0"/>
              <a:chExt cx="883520" cy="845562"/>
            </a:xfrm>
          </p:grpSpPr>
          <p:grpSp>
            <p:nvGrpSpPr>
              <p:cNvPr id="12309" name="组合 8"/>
              <p:cNvGrpSpPr/>
              <p:nvPr/>
            </p:nvGrpSpPr>
            <p:grpSpPr>
              <a:xfrm>
                <a:off x="0" y="0"/>
                <a:ext cx="883520" cy="845562"/>
                <a:chOff x="0" y="0"/>
                <a:chExt cx="1915944" cy="1833634"/>
              </a:xfrm>
            </p:grpSpPr>
            <p:sp>
              <p:nvSpPr>
                <p:cNvPr id="12311" name="椭圆 10"/>
                <p:cNvSpPr/>
                <p:nvPr/>
              </p:nvSpPr>
              <p:spPr>
                <a:xfrm>
                  <a:off x="0" y="0"/>
                  <a:ext cx="1828800" cy="1828800"/>
                </a:xfrm>
                <a:prstGeom prst="ellipse">
                  <a:avLst/>
                </a:prstGeom>
                <a:solidFill>
                  <a:srgbClr val="4C4746"/>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000" dirty="0">
                    <a:solidFill>
                      <a:srgbClr val="FFFFFF"/>
                    </a:solidFill>
                    <a:latin typeface="Broadway" pitchFamily="82" charset="0"/>
                    <a:ea typeface="宋体" pitchFamily="2" charset="-122"/>
                    <a:sym typeface="Broadway" pitchFamily="82" charset="0"/>
                  </a:endParaRPr>
                </a:p>
              </p:txBody>
            </p:sp>
            <p:sp>
              <p:nvSpPr>
                <p:cNvPr id="12312" name="流程图: 合并 11"/>
                <p:cNvSpPr/>
                <p:nvPr/>
              </p:nvSpPr>
              <p:spPr>
                <a:xfrm rot="-2949510">
                  <a:off x="1480610" y="1398299"/>
                  <a:ext cx="403376" cy="467291"/>
                </a:xfrm>
                <a:prstGeom prst="flowChartMerge">
                  <a:avLst/>
                </a:prstGeom>
                <a:solidFill>
                  <a:srgbClr val="4C4746"/>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000" dirty="0">
                    <a:solidFill>
                      <a:srgbClr val="FFFFFF"/>
                    </a:solidFill>
                    <a:latin typeface="Broadway" pitchFamily="82" charset="0"/>
                    <a:ea typeface="宋体" pitchFamily="2" charset="-122"/>
                    <a:sym typeface="Broadway" pitchFamily="82" charset="0"/>
                  </a:endParaRPr>
                </a:p>
              </p:txBody>
            </p:sp>
          </p:grpSp>
          <p:sp>
            <p:nvSpPr>
              <p:cNvPr id="12310" name="文本框 9"/>
              <p:cNvSpPr/>
              <p:nvPr/>
            </p:nvSpPr>
            <p:spPr>
              <a:xfrm>
                <a:off x="210784" y="105148"/>
                <a:ext cx="470000" cy="6463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eaLnBrk="1" hangingPunct="1">
                  <a:lnSpc>
                    <a:spcPct val="100000"/>
                  </a:lnSpc>
                  <a:spcBef>
                    <a:spcPct val="0"/>
                  </a:spcBef>
                  <a:buNone/>
                </a:pPr>
                <a:r>
                  <a:rPr lang="en-US" altLang="zh-CN" sz="3600" b="1" dirty="0">
                    <a:solidFill>
                      <a:schemeClr val="bg1"/>
                    </a:solidFill>
                    <a:latin typeface="微软雅黑" pitchFamily="34" charset="-122"/>
                    <a:sym typeface="微软雅黑" pitchFamily="34" charset="-122"/>
                  </a:rPr>
                  <a:t>2</a:t>
                </a:r>
                <a:endParaRPr lang="zh-CN" altLang="en-US" sz="3600" b="1" dirty="0">
                  <a:solidFill>
                    <a:schemeClr val="bg1"/>
                  </a:solidFill>
                  <a:latin typeface="微软雅黑" pitchFamily="34" charset="-122"/>
                  <a:sym typeface="微软雅黑" pitchFamily="34" charset="-122"/>
                </a:endParaRPr>
              </a:p>
            </p:txBody>
          </p:sp>
        </p:grpSp>
        <p:sp>
          <p:nvSpPr>
            <p:cNvPr id="12308" name="文本框 18"/>
            <p:cNvSpPr/>
            <p:nvPr/>
          </p:nvSpPr>
          <p:spPr>
            <a:xfrm>
              <a:off x="784123" y="916520"/>
              <a:ext cx="3024041" cy="707532"/>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ts val="0"/>
                </a:spcBef>
                <a:spcAft>
                  <a:spcPts val="0"/>
                </a:spcAft>
                <a:buNone/>
              </a:pPr>
              <a:r>
                <a:rPr lang="zh-CN" altLang="en-US" sz="2000" b="1" dirty="0" smtClean="0">
                  <a:solidFill>
                    <a:srgbClr val="000000"/>
                  </a:solidFill>
                  <a:latin typeface="微软雅黑" pitchFamily="34" charset="-122"/>
                </a:rPr>
                <a:t>信用证是独立于合同之外</a:t>
              </a:r>
              <a:endParaRPr lang="en-US" altLang="zh-CN" sz="2000" b="1" dirty="0" smtClean="0">
                <a:solidFill>
                  <a:srgbClr val="000000"/>
                </a:solidFill>
                <a:latin typeface="微软雅黑" pitchFamily="34" charset="-122"/>
              </a:endParaRPr>
            </a:p>
            <a:p>
              <a:pPr marL="0" lvl="0" indent="0" algn="ctr" eaLnBrk="1" hangingPunct="1">
                <a:lnSpc>
                  <a:spcPct val="100000"/>
                </a:lnSpc>
                <a:spcBef>
                  <a:spcPts val="0"/>
                </a:spcBef>
                <a:spcAft>
                  <a:spcPts val="0"/>
                </a:spcAft>
                <a:buNone/>
              </a:pPr>
              <a:r>
                <a:rPr lang="zh-CN" altLang="en-US" sz="2000" b="1" dirty="0" smtClean="0">
                  <a:solidFill>
                    <a:srgbClr val="000000"/>
                  </a:solidFill>
                  <a:latin typeface="微软雅黑" pitchFamily="34" charset="-122"/>
                </a:rPr>
                <a:t>的一项自足文件</a:t>
              </a:r>
              <a:endParaRPr lang="en-US" altLang="zh-CN" sz="2000" b="1" dirty="0" smtClean="0">
                <a:solidFill>
                  <a:srgbClr val="000000"/>
                </a:solidFill>
                <a:latin typeface="微软雅黑" pitchFamily="34" charset="-122"/>
              </a:endParaRPr>
            </a:p>
          </p:txBody>
        </p:sp>
      </p:grpSp>
      <p:grpSp>
        <p:nvGrpSpPr>
          <p:cNvPr id="3" name="组合 92"/>
          <p:cNvGrpSpPr/>
          <p:nvPr/>
        </p:nvGrpSpPr>
        <p:grpSpPr>
          <a:xfrm>
            <a:off x="8338714" y="1092554"/>
            <a:ext cx="3238500" cy="1412261"/>
            <a:chOff x="0" y="0"/>
            <a:chExt cx="3238084" cy="1410797"/>
          </a:xfrm>
        </p:grpSpPr>
        <p:sp>
          <p:nvSpPr>
            <p:cNvPr id="12299" name="圆角矩形 35"/>
            <p:cNvSpPr/>
            <p:nvPr/>
          </p:nvSpPr>
          <p:spPr>
            <a:xfrm>
              <a:off x="870913" y="698484"/>
              <a:ext cx="2367171" cy="400110"/>
            </a:xfrm>
            <a:prstGeom prst="roundRect">
              <a:avLst>
                <a:gd name="adj" fmla="val 16667"/>
              </a:avLst>
            </a:prstGeom>
            <a:solidFill>
              <a:schemeClr val="bg1"/>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Arial" pitchFamily="34" charset="0"/>
                <a:ea typeface="宋体" pitchFamily="2" charset="-122"/>
              </a:endParaRPr>
            </a:p>
          </p:txBody>
        </p:sp>
        <p:grpSp>
          <p:nvGrpSpPr>
            <p:cNvPr id="12300" name="组合 12"/>
            <p:cNvGrpSpPr/>
            <p:nvPr/>
          </p:nvGrpSpPr>
          <p:grpSpPr>
            <a:xfrm>
              <a:off x="0" y="0"/>
              <a:ext cx="883520" cy="845562"/>
              <a:chOff x="0" y="0"/>
              <a:chExt cx="883520" cy="845562"/>
            </a:xfrm>
          </p:grpSpPr>
          <p:grpSp>
            <p:nvGrpSpPr>
              <p:cNvPr id="12302" name="组合 13"/>
              <p:cNvGrpSpPr/>
              <p:nvPr/>
            </p:nvGrpSpPr>
            <p:grpSpPr>
              <a:xfrm>
                <a:off x="0" y="0"/>
                <a:ext cx="883520" cy="845562"/>
                <a:chOff x="0" y="0"/>
                <a:chExt cx="1915944" cy="1833634"/>
              </a:xfrm>
            </p:grpSpPr>
            <p:sp>
              <p:nvSpPr>
                <p:cNvPr id="12304" name="椭圆 15"/>
                <p:cNvSpPr/>
                <p:nvPr/>
              </p:nvSpPr>
              <p:spPr>
                <a:xfrm>
                  <a:off x="0" y="0"/>
                  <a:ext cx="1828800" cy="1828800"/>
                </a:xfrm>
                <a:prstGeom prst="ellipse">
                  <a:avLst/>
                </a:prstGeom>
                <a:solidFill>
                  <a:srgbClr val="4C4746"/>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000" dirty="0">
                    <a:solidFill>
                      <a:srgbClr val="FFFFFF"/>
                    </a:solidFill>
                    <a:latin typeface="Broadway" pitchFamily="82" charset="0"/>
                    <a:ea typeface="宋体" pitchFamily="2" charset="-122"/>
                    <a:sym typeface="Broadway" pitchFamily="82" charset="0"/>
                  </a:endParaRPr>
                </a:p>
              </p:txBody>
            </p:sp>
            <p:sp>
              <p:nvSpPr>
                <p:cNvPr id="4" name="流程图: 合并 16"/>
                <p:cNvSpPr/>
                <p:nvPr/>
              </p:nvSpPr>
              <p:spPr>
                <a:xfrm rot="-2949510">
                  <a:off x="1480610" y="1398299"/>
                  <a:ext cx="403376" cy="467291"/>
                </a:xfrm>
                <a:prstGeom prst="flowChartMerge">
                  <a:avLst/>
                </a:prstGeom>
                <a:solidFill>
                  <a:srgbClr val="4C4746"/>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000" dirty="0">
                    <a:solidFill>
                      <a:srgbClr val="FFFFFF"/>
                    </a:solidFill>
                    <a:latin typeface="Broadway" pitchFamily="82" charset="0"/>
                    <a:ea typeface="宋体" pitchFamily="2" charset="-122"/>
                    <a:sym typeface="Broadway" pitchFamily="82" charset="0"/>
                  </a:endParaRPr>
                </a:p>
              </p:txBody>
            </p:sp>
          </p:grpSp>
          <p:sp>
            <p:nvSpPr>
              <p:cNvPr id="12303" name="文本框 14"/>
              <p:cNvSpPr/>
              <p:nvPr/>
            </p:nvSpPr>
            <p:spPr>
              <a:xfrm>
                <a:off x="210784" y="105148"/>
                <a:ext cx="470000" cy="6463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eaLnBrk="1" hangingPunct="1">
                  <a:lnSpc>
                    <a:spcPct val="100000"/>
                  </a:lnSpc>
                  <a:spcBef>
                    <a:spcPct val="0"/>
                  </a:spcBef>
                  <a:buNone/>
                </a:pPr>
                <a:r>
                  <a:rPr lang="en-US" altLang="zh-CN" sz="3600" b="1" dirty="0">
                    <a:solidFill>
                      <a:schemeClr val="bg1"/>
                    </a:solidFill>
                    <a:latin typeface="微软雅黑" pitchFamily="34" charset="-122"/>
                    <a:sym typeface="微软雅黑" pitchFamily="34" charset="-122"/>
                  </a:rPr>
                  <a:t>3</a:t>
                </a:r>
                <a:endParaRPr lang="zh-CN" altLang="en-US" sz="3600" b="1" dirty="0">
                  <a:solidFill>
                    <a:schemeClr val="bg1"/>
                  </a:solidFill>
                  <a:latin typeface="微软雅黑" pitchFamily="34" charset="-122"/>
                  <a:sym typeface="微软雅黑" pitchFamily="34" charset="-122"/>
                </a:endParaRPr>
              </a:p>
            </p:txBody>
          </p:sp>
        </p:grpSp>
        <p:sp>
          <p:nvSpPr>
            <p:cNvPr id="12301" name="文本框 19"/>
            <p:cNvSpPr/>
            <p:nvPr/>
          </p:nvSpPr>
          <p:spPr>
            <a:xfrm>
              <a:off x="929977" y="703645"/>
              <a:ext cx="2249045" cy="707152"/>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ts val="0"/>
                </a:spcBef>
                <a:spcAft>
                  <a:spcPts val="0"/>
                </a:spcAft>
                <a:buNone/>
              </a:pPr>
              <a:r>
                <a:rPr lang="zh-CN" altLang="en-US" sz="2000" b="1" dirty="0">
                  <a:solidFill>
                    <a:srgbClr val="000000"/>
                  </a:solidFill>
                  <a:latin typeface="微软雅黑" pitchFamily="34" charset="-122"/>
                </a:rPr>
                <a:t>信用证业务是一种</a:t>
              </a:r>
              <a:endParaRPr lang="en-US" altLang="zh-CN" sz="2000" b="1" dirty="0">
                <a:solidFill>
                  <a:srgbClr val="000000"/>
                </a:solidFill>
                <a:latin typeface="微软雅黑" pitchFamily="34" charset="-122"/>
              </a:endParaRPr>
            </a:p>
            <a:p>
              <a:pPr marL="0" indent="0" algn="ctr" eaLnBrk="1" hangingPunct="1">
                <a:lnSpc>
                  <a:spcPct val="100000"/>
                </a:lnSpc>
                <a:spcBef>
                  <a:spcPts val="0"/>
                </a:spcBef>
                <a:spcAft>
                  <a:spcPts val="0"/>
                </a:spcAft>
                <a:buNone/>
              </a:pPr>
              <a:r>
                <a:rPr lang="zh-CN" altLang="en-US" sz="2000" b="1" dirty="0">
                  <a:solidFill>
                    <a:srgbClr val="000000"/>
                  </a:solidFill>
                  <a:latin typeface="微软雅黑" pitchFamily="34" charset="-122"/>
                </a:rPr>
                <a:t>纯粹的单据业务</a:t>
              </a:r>
            </a:p>
          </p:txBody>
        </p:sp>
      </p:grpSp>
      <p:sp>
        <p:nvSpPr>
          <p:cNvPr id="5" name="文本框 4"/>
          <p:cNvSpPr txBox="1"/>
          <p:nvPr/>
        </p:nvSpPr>
        <p:spPr>
          <a:xfrm>
            <a:off x="992304" y="2941841"/>
            <a:ext cx="3317495" cy="2031325"/>
          </a:xfrm>
          <a:prstGeom prst="rect">
            <a:avLst/>
          </a:prstGeom>
          <a:noFill/>
          <a:ln>
            <a:solidFill>
              <a:schemeClr val="accent1"/>
            </a:solidFill>
            <a:prstDash val="dash"/>
          </a:ln>
        </p:spPr>
        <p:txBody>
          <a:bodyPr wrap="square" rtlCol="0">
            <a:spAutoFit/>
          </a:bodyPr>
          <a:lstStyle/>
          <a:p>
            <a:pPr marL="285750" lvl="0" indent="-285750" algn="just">
              <a:buFont typeface="Arial" panose="020B0604020202020204" pitchFamily="34" charset="0"/>
              <a:buChar char="•"/>
            </a:pPr>
            <a:r>
              <a:rPr lang="zh-CN" altLang="en-US" dirty="0">
                <a:solidFill>
                  <a:srgbClr val="000000"/>
                </a:solidFill>
                <a:latin typeface="微软雅黑" pitchFamily="34" charset="-122"/>
              </a:rPr>
              <a:t>只要受益人提交的单据</a:t>
            </a:r>
            <a:r>
              <a:rPr lang="zh-CN" altLang="en-US" dirty="0" smtClean="0">
                <a:solidFill>
                  <a:srgbClr val="000000"/>
                </a:solidFill>
                <a:latin typeface="微软雅黑" pitchFamily="34" charset="-122"/>
              </a:rPr>
              <a:t>符合信用证</a:t>
            </a:r>
            <a:r>
              <a:rPr lang="zh-CN" altLang="en-US" dirty="0">
                <a:solidFill>
                  <a:srgbClr val="000000"/>
                </a:solidFill>
                <a:latin typeface="微软雅黑" pitchFamily="34" charset="-122"/>
              </a:rPr>
              <a:t>的规定，开证行就</a:t>
            </a:r>
            <a:r>
              <a:rPr lang="zh-CN" altLang="en-US" dirty="0" smtClean="0">
                <a:solidFill>
                  <a:srgbClr val="000000"/>
                </a:solidFill>
                <a:latin typeface="微软雅黑" pitchFamily="34" charset="-122"/>
              </a:rPr>
              <a:t>必须付款。</a:t>
            </a:r>
            <a:endParaRPr lang="en-US" altLang="zh-CN" dirty="0" smtClean="0">
              <a:solidFill>
                <a:srgbClr val="000000"/>
              </a:solidFill>
              <a:latin typeface="微软雅黑" pitchFamily="34" charset="-122"/>
            </a:endParaRPr>
          </a:p>
          <a:p>
            <a:pPr marL="285750" lvl="0" indent="-285750" algn="just">
              <a:buFont typeface="Arial" panose="020B0604020202020204" pitchFamily="34" charset="0"/>
              <a:buChar char="•"/>
            </a:pPr>
            <a:r>
              <a:rPr lang="zh-CN" altLang="en-US" dirty="0" smtClean="0">
                <a:solidFill>
                  <a:srgbClr val="000000"/>
                </a:solidFill>
                <a:latin typeface="微软雅黑" pitchFamily="34" charset="-122"/>
              </a:rPr>
              <a:t>如出现开证行破产倒闭等无力付款的情况，出口商仍有权根据买卖合同（而非信用证）向进口商索取货款。</a:t>
            </a:r>
            <a:endParaRPr lang="zh-CN" altLang="en-US" dirty="0">
              <a:solidFill>
                <a:srgbClr val="000000"/>
              </a:solidFill>
              <a:latin typeface="微软雅黑" pitchFamily="34" charset="-122"/>
            </a:endParaRPr>
          </a:p>
        </p:txBody>
      </p:sp>
      <p:sp>
        <p:nvSpPr>
          <p:cNvPr id="39" name="文本框 38"/>
          <p:cNvSpPr txBox="1"/>
          <p:nvPr/>
        </p:nvSpPr>
        <p:spPr>
          <a:xfrm>
            <a:off x="4755515" y="2929534"/>
            <a:ext cx="3210454" cy="1754326"/>
          </a:xfrm>
          <a:prstGeom prst="rect">
            <a:avLst/>
          </a:prstGeom>
          <a:noFill/>
          <a:ln>
            <a:solidFill>
              <a:schemeClr val="accent1"/>
            </a:solidFill>
            <a:prstDash val="dash"/>
          </a:ln>
        </p:spPr>
        <p:txBody>
          <a:bodyPr wrap="square" rtlCol="0">
            <a:spAutoFit/>
          </a:bodyPr>
          <a:lstStyle/>
          <a:p>
            <a:pPr marL="285750" lvl="0" indent="-285750" algn="just">
              <a:buFont typeface="Arial" panose="020B0604020202020204" pitchFamily="34" charset="0"/>
              <a:buChar char="•"/>
            </a:pPr>
            <a:r>
              <a:rPr lang="zh-CN" altLang="en-US" dirty="0" smtClean="0">
                <a:solidFill>
                  <a:srgbClr val="000000"/>
                </a:solidFill>
                <a:latin typeface="微软雅黑" pitchFamily="34" charset="-122"/>
              </a:rPr>
              <a:t>开证行和参与信用证业务的其他银行只按信用证的规定办事，不受买卖合同的约束。</a:t>
            </a:r>
            <a:endParaRPr lang="en-US" altLang="zh-CN" dirty="0" smtClean="0">
              <a:solidFill>
                <a:srgbClr val="000000"/>
              </a:solidFill>
              <a:latin typeface="微软雅黑" pitchFamily="34" charset="-122"/>
            </a:endParaRPr>
          </a:p>
          <a:p>
            <a:pPr marL="285750" lvl="0" indent="-285750" algn="just">
              <a:buFont typeface="Arial" panose="020B0604020202020204" pitchFamily="34" charset="0"/>
              <a:buChar char="•"/>
            </a:pPr>
            <a:r>
              <a:rPr lang="zh-CN" altLang="en-US" dirty="0" smtClean="0">
                <a:solidFill>
                  <a:srgbClr val="000000"/>
                </a:solidFill>
                <a:latin typeface="微软雅黑" pitchFamily="34" charset="-122"/>
              </a:rPr>
              <a:t>信用证条款的改变并不代表合同条款有类似的修改。</a:t>
            </a:r>
            <a:endParaRPr lang="zh-CN" altLang="en-US" dirty="0">
              <a:solidFill>
                <a:srgbClr val="000000"/>
              </a:solidFill>
              <a:latin typeface="微软雅黑" pitchFamily="34" charset="-122"/>
            </a:endParaRPr>
          </a:p>
        </p:txBody>
      </p:sp>
      <p:sp>
        <p:nvSpPr>
          <p:cNvPr id="40" name="文本框 39"/>
          <p:cNvSpPr txBox="1"/>
          <p:nvPr/>
        </p:nvSpPr>
        <p:spPr>
          <a:xfrm>
            <a:off x="8363458" y="2938307"/>
            <a:ext cx="3343437" cy="3416320"/>
          </a:xfrm>
          <a:prstGeom prst="rect">
            <a:avLst/>
          </a:prstGeom>
          <a:noFill/>
          <a:ln>
            <a:solidFill>
              <a:schemeClr val="accent1"/>
            </a:solidFill>
            <a:prstDash val="dash"/>
          </a:ln>
        </p:spPr>
        <p:txBody>
          <a:bodyPr wrap="square" rtlCol="0">
            <a:spAutoFit/>
          </a:bodyPr>
          <a:lstStyle/>
          <a:p>
            <a:pPr marL="285750" lvl="0" indent="-285750" algn="just">
              <a:buFont typeface="Arial" panose="020B0604020202020204" pitchFamily="34" charset="0"/>
              <a:buChar char="•"/>
            </a:pPr>
            <a:r>
              <a:rPr lang="zh-CN" altLang="en-US" dirty="0" smtClean="0">
                <a:solidFill>
                  <a:srgbClr val="000000"/>
                </a:solidFill>
                <a:latin typeface="微软雅黑" pitchFamily="34" charset="-122"/>
              </a:rPr>
              <a:t>信用证交易的标的是单据，受益人只要提交了符合信用证规定（单证一致、单单一致）的单据，即使货物有缺陷，开证行仍须照付货款。进口商可以根据买卖合同和有关单据向出口商或有关方提出索赔。</a:t>
            </a:r>
            <a:endParaRPr lang="en-US" altLang="zh-CN" dirty="0" smtClean="0">
              <a:solidFill>
                <a:srgbClr val="000000"/>
              </a:solidFill>
              <a:latin typeface="微软雅黑" pitchFamily="34" charset="-122"/>
            </a:endParaRPr>
          </a:p>
          <a:p>
            <a:pPr marL="285750" indent="-285750" algn="just">
              <a:buFont typeface="Arial" panose="020B0604020202020204" pitchFamily="34" charset="0"/>
              <a:buChar char="•"/>
            </a:pPr>
            <a:r>
              <a:rPr lang="zh-CN" altLang="en-US" dirty="0" smtClean="0">
                <a:solidFill>
                  <a:srgbClr val="000000"/>
                </a:solidFill>
                <a:latin typeface="微软雅黑" pitchFamily="34" charset="-122"/>
              </a:rPr>
              <a:t>如果单据与信用证不符，尽管货物完全正确，开证行仍有权拒付货款。</a:t>
            </a:r>
            <a:endParaRPr lang="en-US" altLang="zh-CN" dirty="0">
              <a:solidFill>
                <a:srgbClr val="000000"/>
              </a:solidFill>
              <a:latin typeface="微软雅黑" pitchFamily="34" charset="-122"/>
            </a:endParaRPr>
          </a:p>
          <a:p>
            <a:pPr marL="285750" lvl="0" indent="-285750" algn="just">
              <a:buFont typeface="Arial" panose="020B0604020202020204" pitchFamily="34" charset="0"/>
              <a:buChar char="•"/>
            </a:pPr>
            <a:endParaRPr lang="zh-CN" altLang="en-US" dirty="0">
              <a:solidFill>
                <a:srgbClr val="000000"/>
              </a:solidFill>
              <a:latin typeface="微软雅黑" pitchFamily="34" charset="-122"/>
            </a:endParaRPr>
          </a:p>
        </p:txBody>
      </p:sp>
    </p:spTree>
    <p:extLst>
      <p:ext uri="{BB962C8B-B14F-4D97-AF65-F5344CB8AC3E}">
        <p14:creationId xmlns:p14="http://schemas.microsoft.com/office/powerpoint/2010/main" val="35066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305"/>
                                        </p:tgtEl>
                                        <p:attrNameLst>
                                          <p:attrName>style.visibility</p:attrName>
                                        </p:attrNameLst>
                                      </p:cBhvr>
                                      <p:to>
                                        <p:strVal val="visible"/>
                                      </p:to>
                                    </p:set>
                                    <p:animEffect transition="in" filter="wipe(down)">
                                      <p:cBhvr>
                                        <p:cTn id="7" dur="580">
                                          <p:stCondLst>
                                            <p:cond delay="0"/>
                                          </p:stCondLst>
                                        </p:cTn>
                                        <p:tgtEl>
                                          <p:spTgt spid="12305"/>
                                        </p:tgtEl>
                                      </p:cBhvr>
                                    </p:animEffect>
                                    <p:anim calcmode="lin" valueType="num">
                                      <p:cBhvr>
                                        <p:cTn id="8" dur="1822" tmFilter="0,0; 0.14,0.36; 0.43,0.73; 0.71,0.91; 1.0,1.0">
                                          <p:stCondLst>
                                            <p:cond delay="0"/>
                                          </p:stCondLst>
                                        </p:cTn>
                                        <p:tgtEl>
                                          <p:spTgt spid="123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3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3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3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305"/>
                                        </p:tgtEl>
                                        <p:attrNameLst>
                                          <p:attrName>ppt_y</p:attrName>
                                        </p:attrNameLst>
                                      </p:cBhvr>
                                      <p:tavLst>
                                        <p:tav tm="0" fmla="#ppt_y-sin(pi*$)/81">
                                          <p:val>
                                            <p:fltVal val="0"/>
                                          </p:val>
                                        </p:tav>
                                        <p:tav tm="100000">
                                          <p:val>
                                            <p:fltVal val="1"/>
                                          </p:val>
                                        </p:tav>
                                      </p:tavLst>
                                    </p:anim>
                                    <p:animScale>
                                      <p:cBhvr>
                                        <p:cTn id="13" dur="26">
                                          <p:stCondLst>
                                            <p:cond delay="650"/>
                                          </p:stCondLst>
                                        </p:cTn>
                                        <p:tgtEl>
                                          <p:spTgt spid="12305"/>
                                        </p:tgtEl>
                                      </p:cBhvr>
                                      <p:to x="100000" y="60000"/>
                                    </p:animScale>
                                    <p:animScale>
                                      <p:cBhvr>
                                        <p:cTn id="14" dur="166" decel="50000">
                                          <p:stCondLst>
                                            <p:cond delay="676"/>
                                          </p:stCondLst>
                                        </p:cTn>
                                        <p:tgtEl>
                                          <p:spTgt spid="12305"/>
                                        </p:tgtEl>
                                      </p:cBhvr>
                                      <p:to x="100000" y="100000"/>
                                    </p:animScale>
                                    <p:animScale>
                                      <p:cBhvr>
                                        <p:cTn id="15" dur="26">
                                          <p:stCondLst>
                                            <p:cond delay="1312"/>
                                          </p:stCondLst>
                                        </p:cTn>
                                        <p:tgtEl>
                                          <p:spTgt spid="12305"/>
                                        </p:tgtEl>
                                      </p:cBhvr>
                                      <p:to x="100000" y="80000"/>
                                    </p:animScale>
                                    <p:animScale>
                                      <p:cBhvr>
                                        <p:cTn id="16" dur="166" decel="50000">
                                          <p:stCondLst>
                                            <p:cond delay="1338"/>
                                          </p:stCondLst>
                                        </p:cTn>
                                        <p:tgtEl>
                                          <p:spTgt spid="12305"/>
                                        </p:tgtEl>
                                      </p:cBhvr>
                                      <p:to x="100000" y="100000"/>
                                    </p:animScale>
                                    <p:animScale>
                                      <p:cBhvr>
                                        <p:cTn id="17" dur="26">
                                          <p:stCondLst>
                                            <p:cond delay="1642"/>
                                          </p:stCondLst>
                                        </p:cTn>
                                        <p:tgtEl>
                                          <p:spTgt spid="12305"/>
                                        </p:tgtEl>
                                      </p:cBhvr>
                                      <p:to x="100000" y="90000"/>
                                    </p:animScale>
                                    <p:animScale>
                                      <p:cBhvr>
                                        <p:cTn id="18" dur="166" decel="50000">
                                          <p:stCondLst>
                                            <p:cond delay="1668"/>
                                          </p:stCondLst>
                                        </p:cTn>
                                        <p:tgtEl>
                                          <p:spTgt spid="12305"/>
                                        </p:tgtEl>
                                      </p:cBhvr>
                                      <p:to x="100000" y="100000"/>
                                    </p:animScale>
                                    <p:animScale>
                                      <p:cBhvr>
                                        <p:cTn id="19" dur="26">
                                          <p:stCondLst>
                                            <p:cond delay="1808"/>
                                          </p:stCondLst>
                                        </p:cTn>
                                        <p:tgtEl>
                                          <p:spTgt spid="12305"/>
                                        </p:tgtEl>
                                      </p:cBhvr>
                                      <p:to x="100000" y="95000"/>
                                    </p:animScale>
                                    <p:animScale>
                                      <p:cBhvr>
                                        <p:cTn id="20" dur="166" decel="50000">
                                          <p:stCondLst>
                                            <p:cond delay="1834"/>
                                          </p:stCondLst>
                                        </p:cTn>
                                        <p:tgtEl>
                                          <p:spTgt spid="1230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80">
                                          <p:stCondLst>
                                            <p:cond delay="0"/>
                                          </p:stCondLst>
                                        </p:cTn>
                                        <p:tgtEl>
                                          <p:spTgt spid="2"/>
                                        </p:tgtEl>
                                      </p:cBhvr>
                                    </p:animEffect>
                                    <p:anim calcmode="lin" valueType="num">
                                      <p:cBhvr>
                                        <p:cTn id="3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gtEl>
                                      </p:cBhvr>
                                      <p:to x="100000" y="60000"/>
                                    </p:animScale>
                                    <p:animScale>
                                      <p:cBhvr>
                                        <p:cTn id="42" dur="166" decel="50000">
                                          <p:stCondLst>
                                            <p:cond delay="676"/>
                                          </p:stCondLst>
                                        </p:cTn>
                                        <p:tgtEl>
                                          <p:spTgt spid="2"/>
                                        </p:tgtEl>
                                      </p:cBhvr>
                                      <p:to x="100000" y="100000"/>
                                    </p:animScale>
                                    <p:animScale>
                                      <p:cBhvr>
                                        <p:cTn id="43" dur="26">
                                          <p:stCondLst>
                                            <p:cond delay="1312"/>
                                          </p:stCondLst>
                                        </p:cTn>
                                        <p:tgtEl>
                                          <p:spTgt spid="2"/>
                                        </p:tgtEl>
                                      </p:cBhvr>
                                      <p:to x="100000" y="80000"/>
                                    </p:animScale>
                                    <p:animScale>
                                      <p:cBhvr>
                                        <p:cTn id="44" dur="166" decel="50000">
                                          <p:stCondLst>
                                            <p:cond delay="1338"/>
                                          </p:stCondLst>
                                        </p:cTn>
                                        <p:tgtEl>
                                          <p:spTgt spid="2"/>
                                        </p:tgtEl>
                                      </p:cBhvr>
                                      <p:to x="100000" y="100000"/>
                                    </p:animScale>
                                    <p:animScale>
                                      <p:cBhvr>
                                        <p:cTn id="45" dur="26">
                                          <p:stCondLst>
                                            <p:cond delay="1642"/>
                                          </p:stCondLst>
                                        </p:cTn>
                                        <p:tgtEl>
                                          <p:spTgt spid="2"/>
                                        </p:tgtEl>
                                      </p:cBhvr>
                                      <p:to x="100000" y="90000"/>
                                    </p:animScale>
                                    <p:animScale>
                                      <p:cBhvr>
                                        <p:cTn id="46" dur="166" decel="50000">
                                          <p:stCondLst>
                                            <p:cond delay="1668"/>
                                          </p:stCondLst>
                                        </p:cTn>
                                        <p:tgtEl>
                                          <p:spTgt spid="2"/>
                                        </p:tgtEl>
                                      </p:cBhvr>
                                      <p:to x="100000" y="100000"/>
                                    </p:animScale>
                                    <p:animScale>
                                      <p:cBhvr>
                                        <p:cTn id="47" dur="26">
                                          <p:stCondLst>
                                            <p:cond delay="1808"/>
                                          </p:stCondLst>
                                        </p:cTn>
                                        <p:tgtEl>
                                          <p:spTgt spid="2"/>
                                        </p:tgtEl>
                                      </p:cBhvr>
                                      <p:to x="100000" y="95000"/>
                                    </p:animScale>
                                    <p:animScale>
                                      <p:cBhvr>
                                        <p:cTn id="48" dur="166" decel="50000">
                                          <p:stCondLst>
                                            <p:cond delay="1834"/>
                                          </p:stCondLst>
                                        </p:cTn>
                                        <p:tgtEl>
                                          <p:spTgt spid="2"/>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Effect transition="in" filter="wipe(left)">
                                      <p:cBhvr>
                                        <p:cTn id="53" dur="500"/>
                                        <p:tgtEl>
                                          <p:spTgt spid="3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9">
                                            <p:txEl>
                                              <p:pRg st="1" end="1"/>
                                            </p:txEl>
                                          </p:spTgt>
                                        </p:tgtEl>
                                        <p:attrNameLst>
                                          <p:attrName>style.visibility</p:attrName>
                                        </p:attrNameLst>
                                      </p:cBhvr>
                                      <p:to>
                                        <p:strVal val="visible"/>
                                      </p:to>
                                    </p:set>
                                    <p:animEffect transition="in" filter="wipe(left)">
                                      <p:cBhvr>
                                        <p:cTn id="58" dur="500"/>
                                        <p:tgtEl>
                                          <p:spTgt spid="39">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580">
                                          <p:stCondLst>
                                            <p:cond delay="0"/>
                                          </p:stCondLst>
                                        </p:cTn>
                                        <p:tgtEl>
                                          <p:spTgt spid="3"/>
                                        </p:tgtEl>
                                      </p:cBhvr>
                                    </p:animEffect>
                                    <p:anim calcmode="lin" valueType="num">
                                      <p:cBhvr>
                                        <p:cTn id="6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gtEl>
                                      </p:cBhvr>
                                      <p:to x="100000" y="60000"/>
                                    </p:animScale>
                                    <p:animScale>
                                      <p:cBhvr>
                                        <p:cTn id="70" dur="166" decel="50000">
                                          <p:stCondLst>
                                            <p:cond delay="676"/>
                                          </p:stCondLst>
                                        </p:cTn>
                                        <p:tgtEl>
                                          <p:spTgt spid="3"/>
                                        </p:tgtEl>
                                      </p:cBhvr>
                                      <p:to x="100000" y="100000"/>
                                    </p:animScale>
                                    <p:animScale>
                                      <p:cBhvr>
                                        <p:cTn id="71" dur="26">
                                          <p:stCondLst>
                                            <p:cond delay="1312"/>
                                          </p:stCondLst>
                                        </p:cTn>
                                        <p:tgtEl>
                                          <p:spTgt spid="3"/>
                                        </p:tgtEl>
                                      </p:cBhvr>
                                      <p:to x="100000" y="80000"/>
                                    </p:animScale>
                                    <p:animScale>
                                      <p:cBhvr>
                                        <p:cTn id="72" dur="166" decel="50000">
                                          <p:stCondLst>
                                            <p:cond delay="1338"/>
                                          </p:stCondLst>
                                        </p:cTn>
                                        <p:tgtEl>
                                          <p:spTgt spid="3"/>
                                        </p:tgtEl>
                                      </p:cBhvr>
                                      <p:to x="100000" y="100000"/>
                                    </p:animScale>
                                    <p:animScale>
                                      <p:cBhvr>
                                        <p:cTn id="73" dur="26">
                                          <p:stCondLst>
                                            <p:cond delay="1642"/>
                                          </p:stCondLst>
                                        </p:cTn>
                                        <p:tgtEl>
                                          <p:spTgt spid="3"/>
                                        </p:tgtEl>
                                      </p:cBhvr>
                                      <p:to x="100000" y="90000"/>
                                    </p:animScale>
                                    <p:animScale>
                                      <p:cBhvr>
                                        <p:cTn id="74" dur="166" decel="50000">
                                          <p:stCondLst>
                                            <p:cond delay="1668"/>
                                          </p:stCondLst>
                                        </p:cTn>
                                        <p:tgtEl>
                                          <p:spTgt spid="3"/>
                                        </p:tgtEl>
                                      </p:cBhvr>
                                      <p:to x="100000" y="100000"/>
                                    </p:animScale>
                                    <p:animScale>
                                      <p:cBhvr>
                                        <p:cTn id="75" dur="26">
                                          <p:stCondLst>
                                            <p:cond delay="1808"/>
                                          </p:stCondLst>
                                        </p:cTn>
                                        <p:tgtEl>
                                          <p:spTgt spid="3"/>
                                        </p:tgtEl>
                                      </p:cBhvr>
                                      <p:to x="100000" y="95000"/>
                                    </p:animScale>
                                    <p:animScale>
                                      <p:cBhvr>
                                        <p:cTn id="76" dur="166" decel="50000">
                                          <p:stCondLst>
                                            <p:cond delay="1834"/>
                                          </p:stCondLst>
                                        </p:cTn>
                                        <p:tgtEl>
                                          <p:spTgt spid="3"/>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0">
                                            <p:txEl>
                                              <p:pRg st="0" end="0"/>
                                            </p:txEl>
                                          </p:spTgt>
                                        </p:tgtEl>
                                        <p:attrNameLst>
                                          <p:attrName>style.visibility</p:attrName>
                                        </p:attrNameLst>
                                      </p:cBhvr>
                                      <p:to>
                                        <p:strVal val="visible"/>
                                      </p:to>
                                    </p:set>
                                    <p:animEffect transition="in" filter="wipe(left)">
                                      <p:cBhvr>
                                        <p:cTn id="81" dur="500"/>
                                        <p:tgtEl>
                                          <p:spTgt spid="40">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0">
                                            <p:txEl>
                                              <p:pRg st="1" end="1"/>
                                            </p:txEl>
                                          </p:spTgt>
                                        </p:tgtEl>
                                        <p:attrNameLst>
                                          <p:attrName>style.visibility</p:attrName>
                                        </p:attrNameLst>
                                      </p:cBhvr>
                                      <p:to>
                                        <p:strVal val="visible"/>
                                      </p:to>
                                    </p:set>
                                    <p:animEffect transition="in" filter="wipe(left)">
                                      <p:cBhvr>
                                        <p:cTn id="86"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50"/>
          <p:cNvGrpSpPr/>
          <p:nvPr/>
        </p:nvGrpSpPr>
        <p:grpSpPr>
          <a:xfrm>
            <a:off x="360122" y="201451"/>
            <a:ext cx="603250" cy="552450"/>
            <a:chOff x="0" y="0"/>
            <a:chExt cx="737947" cy="676838"/>
          </a:xfrm>
        </p:grpSpPr>
        <p:sp>
          <p:nvSpPr>
            <p:cNvPr id="32"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33"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35"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36"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信用证的业务程序</a:t>
            </a:r>
            <a:endParaRPr lang="zh-CN" altLang="en-US" sz="2400" b="1" dirty="0"/>
          </a:p>
        </p:txBody>
      </p:sp>
      <p:sp>
        <p:nvSpPr>
          <p:cNvPr id="3" name="Text Box 17"/>
          <p:cNvSpPr txBox="1"/>
          <p:nvPr/>
        </p:nvSpPr>
        <p:spPr>
          <a:xfrm>
            <a:off x="8529639" y="1685369"/>
            <a:ext cx="1438275" cy="833562"/>
          </a:xfrm>
          <a:prstGeom prst="rect">
            <a:avLst/>
          </a:prstGeom>
          <a:noFill/>
          <a:ln w="9525">
            <a:solidFill>
              <a:schemeClr val="tx1"/>
            </a:solidFill>
            <a:miter/>
          </a:ln>
        </p:spPr>
        <p:txBody>
          <a:bodyPr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受益人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smtClean="0">
                <a:latin typeface="Arial" pitchFamily="34" charset="0"/>
                <a:ea typeface="楷体" pitchFamily="49" charset="-122"/>
              </a:rPr>
              <a:t>（出口</a:t>
            </a:r>
            <a:r>
              <a:rPr lang="zh-CN" altLang="en-US" sz="2400" b="1" dirty="0">
                <a:latin typeface="Arial" pitchFamily="34" charset="0"/>
                <a:ea typeface="楷体" pitchFamily="49" charset="-122"/>
              </a:rPr>
              <a:t>方）</a:t>
            </a:r>
          </a:p>
        </p:txBody>
      </p:sp>
      <p:sp>
        <p:nvSpPr>
          <p:cNvPr id="4" name="Text Box 19"/>
          <p:cNvSpPr txBox="1"/>
          <p:nvPr/>
        </p:nvSpPr>
        <p:spPr>
          <a:xfrm>
            <a:off x="8563834" y="5039483"/>
            <a:ext cx="2344571" cy="464230"/>
          </a:xfrm>
          <a:prstGeom prst="rect">
            <a:avLst/>
          </a:prstGeom>
          <a:noFill/>
          <a:ln w="9525">
            <a:solidFill>
              <a:schemeClr val="tx2"/>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通知行</a:t>
            </a:r>
            <a:r>
              <a:rPr lang="en-US" altLang="zh-CN" sz="2400" b="1" dirty="0" smtClean="0">
                <a:latin typeface="Arial" pitchFamily="34" charset="0"/>
                <a:ea typeface="楷体" pitchFamily="49" charset="-122"/>
              </a:rPr>
              <a:t>/</a:t>
            </a:r>
            <a:r>
              <a:rPr lang="zh-CN" altLang="en-US" sz="2400" b="1" dirty="0" smtClean="0">
                <a:latin typeface="Arial" pitchFamily="34" charset="0"/>
                <a:ea typeface="楷体" pitchFamily="49" charset="-122"/>
              </a:rPr>
              <a:t>议付行</a:t>
            </a:r>
            <a:endParaRPr lang="en-US" altLang="zh-CN" sz="2400" b="1" dirty="0">
              <a:latin typeface="Arial" pitchFamily="34" charset="0"/>
              <a:ea typeface="楷体" pitchFamily="49" charset="-122"/>
            </a:endParaRPr>
          </a:p>
        </p:txBody>
      </p:sp>
      <p:sp>
        <p:nvSpPr>
          <p:cNvPr id="5" name="Text Box 16"/>
          <p:cNvSpPr txBox="1"/>
          <p:nvPr/>
        </p:nvSpPr>
        <p:spPr>
          <a:xfrm>
            <a:off x="1395895" y="1610595"/>
            <a:ext cx="1460500" cy="833562"/>
          </a:xfrm>
          <a:prstGeom prst="rect">
            <a:avLst/>
          </a:prstGeom>
          <a:noFill/>
          <a:ln w="9525">
            <a:solidFill>
              <a:schemeClr val="tx1"/>
            </a:solidFill>
            <a:miter/>
          </a:ln>
        </p:spPr>
        <p:txBody>
          <a:bodyPr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开证人</a:t>
            </a:r>
            <a:r>
              <a:rPr lang="zh-CN" altLang="en-US" sz="2400" b="1" dirty="0" smtClean="0">
                <a:latin typeface="Arial" pitchFamily="34" charset="0"/>
                <a:ea typeface="楷体" pitchFamily="49" charset="-122"/>
              </a:rPr>
              <a:t>（进口</a:t>
            </a:r>
            <a:r>
              <a:rPr lang="zh-CN" altLang="en-US" sz="2400" b="1" dirty="0">
                <a:latin typeface="Arial" pitchFamily="34" charset="0"/>
                <a:ea typeface="楷体" pitchFamily="49" charset="-122"/>
              </a:rPr>
              <a:t>方）</a:t>
            </a:r>
          </a:p>
        </p:txBody>
      </p:sp>
      <p:sp>
        <p:nvSpPr>
          <p:cNvPr id="6" name="Text Box 18"/>
          <p:cNvSpPr txBox="1"/>
          <p:nvPr/>
        </p:nvSpPr>
        <p:spPr>
          <a:xfrm>
            <a:off x="869885" y="5035606"/>
            <a:ext cx="2221650" cy="464230"/>
          </a:xfrm>
          <a:prstGeom prst="rect">
            <a:avLst/>
          </a:prstGeom>
          <a:noFill/>
          <a:ln w="9525">
            <a:solidFill>
              <a:schemeClr val="tx2"/>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付款行</a:t>
            </a:r>
            <a:r>
              <a:rPr lang="en-US" altLang="zh-CN" sz="2400" b="1" dirty="0" smtClean="0">
                <a:latin typeface="Arial" pitchFamily="34" charset="0"/>
                <a:ea typeface="楷体" pitchFamily="49" charset="-122"/>
              </a:rPr>
              <a:t>/</a:t>
            </a:r>
            <a:r>
              <a:rPr lang="zh-CN" altLang="en-US" sz="2400" b="1" dirty="0" smtClean="0">
                <a:latin typeface="Arial" pitchFamily="34" charset="0"/>
                <a:ea typeface="楷体" pitchFamily="49" charset="-122"/>
              </a:rPr>
              <a:t>开证行</a:t>
            </a:r>
            <a:endParaRPr lang="en-US" altLang="zh-CN" sz="2400" b="1" dirty="0" smtClean="0">
              <a:latin typeface="Arial" pitchFamily="34" charset="0"/>
              <a:ea typeface="楷体" pitchFamily="49" charset="-122"/>
            </a:endParaRPr>
          </a:p>
        </p:txBody>
      </p:sp>
      <p:sp>
        <p:nvSpPr>
          <p:cNvPr id="7" name="双箭头 1604"/>
          <p:cNvSpPr/>
          <p:nvPr/>
        </p:nvSpPr>
        <p:spPr>
          <a:xfrm flipV="1">
            <a:off x="2938364" y="2045337"/>
            <a:ext cx="5334099" cy="6388"/>
          </a:xfrm>
          <a:prstGeom prst="line">
            <a:avLst/>
          </a:prstGeom>
          <a:ln w="9525" cap="flat" cmpd="sng">
            <a:solidFill>
              <a:schemeClr val="tx1"/>
            </a:solidFill>
            <a:prstDash val="solid"/>
            <a:round/>
            <a:headEnd type="triangle" w="med" len="med"/>
            <a:tailEnd type="triangle" w="med" len="med"/>
          </a:ln>
        </p:spPr>
        <p:txBody>
          <a:bodyPr anchor="t"/>
          <a:lstStyle/>
          <a:p>
            <a:pPr lvl="0" eaLnBrk="0" hangingPunct="0"/>
            <a:endParaRPr lang="zh-CN" altLang="en-US">
              <a:latin typeface="Arial" pitchFamily="34" charset="0"/>
              <a:ea typeface="宋体" pitchFamily="2" charset="-122"/>
            </a:endParaRPr>
          </a:p>
        </p:txBody>
      </p:sp>
      <p:sp>
        <p:nvSpPr>
          <p:cNvPr id="8" name="Text Box 21"/>
          <p:cNvSpPr txBox="1"/>
          <p:nvPr/>
        </p:nvSpPr>
        <p:spPr>
          <a:xfrm>
            <a:off x="3951864" y="1610595"/>
            <a:ext cx="3482305" cy="369332"/>
          </a:xfrm>
          <a:prstGeom prst="rect">
            <a:avLst/>
          </a:prstGeom>
          <a:noFill/>
          <a:ln w="9525">
            <a:noFill/>
            <a:miter/>
          </a:ln>
        </p:spPr>
        <p:txBody>
          <a:bodyPr wrap="square" anchor="t">
            <a:spAutoFit/>
          </a:bodyPr>
          <a:lstStyle/>
          <a:p>
            <a:pPr lvl="0" algn="ctr">
              <a:buFont typeface="Arial" pitchFamily="34" charset="0"/>
              <a:buNone/>
            </a:pPr>
            <a:r>
              <a:rPr lang="zh-CN" altLang="en-US" b="1" dirty="0" smtClean="0">
                <a:latin typeface="Arial" pitchFamily="34" charset="0"/>
                <a:ea typeface="宋体" charset="-122"/>
              </a:rPr>
              <a:t>合同规定信用证方式支付</a:t>
            </a:r>
            <a:endParaRPr lang="zh-CN" altLang="en-US" b="1" dirty="0">
              <a:latin typeface="Arial" pitchFamily="34" charset="0"/>
              <a:ea typeface="宋体" charset="-122"/>
            </a:endParaRPr>
          </a:p>
        </p:txBody>
      </p:sp>
      <p:sp>
        <p:nvSpPr>
          <p:cNvPr id="9" name="Text Box 24"/>
          <p:cNvSpPr txBox="1"/>
          <p:nvPr/>
        </p:nvSpPr>
        <p:spPr>
          <a:xfrm>
            <a:off x="1364240" y="2994024"/>
            <a:ext cx="461665" cy="1756686"/>
          </a:xfrm>
          <a:prstGeom prst="rect">
            <a:avLst/>
          </a:prstGeom>
          <a:noFill/>
          <a:ln w="9525">
            <a:noFill/>
            <a:miter/>
          </a:ln>
        </p:spPr>
        <p:txBody>
          <a:bodyPr vert="eaVert" wrap="square" anchor="t">
            <a:spAutoFit/>
          </a:bodyPr>
          <a:lstStyle/>
          <a:p>
            <a:pPr lvl="0">
              <a:buFont typeface="Arial" pitchFamily="34" charset="0"/>
              <a:buNone/>
            </a:pPr>
            <a:r>
              <a:rPr lang="en-US" altLang="zh-CN" b="1" dirty="0" smtClean="0">
                <a:latin typeface="Arial" pitchFamily="34" charset="0"/>
                <a:ea typeface="宋体" charset="-122"/>
              </a:rPr>
              <a:t>8</a:t>
            </a:r>
            <a:r>
              <a:rPr lang="zh-CN" altLang="en-US" b="1" dirty="0" smtClean="0">
                <a:latin typeface="Arial" pitchFamily="34" charset="0"/>
                <a:ea typeface="宋体" charset="-122"/>
              </a:rPr>
              <a:t>.付款赎单</a:t>
            </a:r>
            <a:endParaRPr lang="zh-CN" altLang="en-US" dirty="0">
              <a:latin typeface="Arial" pitchFamily="34" charset="0"/>
              <a:ea typeface="宋体" charset="-122"/>
            </a:endParaRPr>
          </a:p>
        </p:txBody>
      </p:sp>
      <p:sp>
        <p:nvSpPr>
          <p:cNvPr id="10" name="Text Box 26"/>
          <p:cNvSpPr txBox="1"/>
          <p:nvPr/>
        </p:nvSpPr>
        <p:spPr>
          <a:xfrm>
            <a:off x="2444811" y="3165505"/>
            <a:ext cx="461665" cy="16224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1</a:t>
            </a:r>
            <a:r>
              <a:rPr lang="zh-CN" altLang="en-US" b="1" dirty="0" smtClean="0">
                <a:latin typeface="Arial" pitchFamily="34" charset="0"/>
                <a:ea typeface="宋体" charset="-122"/>
              </a:rPr>
              <a:t>.申请开证</a:t>
            </a:r>
            <a:endParaRPr lang="zh-CN" altLang="en-US" b="1" dirty="0">
              <a:latin typeface="Arial" pitchFamily="34" charset="0"/>
              <a:ea typeface="宋体" charset="-122"/>
            </a:endParaRPr>
          </a:p>
        </p:txBody>
      </p:sp>
      <p:sp>
        <p:nvSpPr>
          <p:cNvPr id="11" name="Text Box 28"/>
          <p:cNvSpPr txBox="1"/>
          <p:nvPr/>
        </p:nvSpPr>
        <p:spPr>
          <a:xfrm>
            <a:off x="4261148" y="4929663"/>
            <a:ext cx="2910681" cy="369332"/>
          </a:xfrm>
          <a:prstGeom prst="rect">
            <a:avLst/>
          </a:prstGeom>
          <a:noFill/>
          <a:ln w="9525">
            <a:noFill/>
            <a:miter/>
          </a:ln>
        </p:spPr>
        <p:txBody>
          <a:bodyPr wrap="square" anchor="t">
            <a:spAutoFit/>
          </a:bodyPr>
          <a:lstStyle/>
          <a:p>
            <a:pPr lvl="0" algn="ctr">
              <a:buFont typeface="Arial" pitchFamily="34" charset="0"/>
              <a:buNone/>
            </a:pPr>
            <a:r>
              <a:rPr lang="en-US" altLang="zh-CN" b="1" dirty="0" smtClean="0">
                <a:latin typeface="Arial" pitchFamily="34" charset="0"/>
                <a:ea typeface="宋体" charset="-122"/>
              </a:rPr>
              <a:t>2</a:t>
            </a:r>
            <a:r>
              <a:rPr lang="zh-CN" altLang="en-US" b="1" dirty="0" smtClean="0">
                <a:latin typeface="Arial" pitchFamily="34" charset="0"/>
                <a:ea typeface="宋体" charset="-122"/>
              </a:rPr>
              <a:t>.开立信用证</a:t>
            </a:r>
            <a:endParaRPr lang="zh-CN" altLang="en-US" sz="1600" b="1" dirty="0">
              <a:latin typeface="Arial" pitchFamily="34" charset="0"/>
              <a:ea typeface="宋体" charset="-122"/>
            </a:endParaRPr>
          </a:p>
        </p:txBody>
      </p:sp>
      <p:sp>
        <p:nvSpPr>
          <p:cNvPr id="12" name="Text Box 34"/>
          <p:cNvSpPr txBox="1"/>
          <p:nvPr/>
        </p:nvSpPr>
        <p:spPr>
          <a:xfrm>
            <a:off x="8439568" y="2994024"/>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3</a:t>
            </a:r>
            <a:r>
              <a:rPr lang="zh-CN" altLang="en-US" b="1" dirty="0" smtClean="0">
                <a:latin typeface="Arial" pitchFamily="34" charset="0"/>
                <a:ea typeface="宋体" charset="-122"/>
              </a:rPr>
              <a:t>.通知信用证</a:t>
            </a:r>
            <a:endParaRPr lang="zh-CN" altLang="en-US" b="1" dirty="0">
              <a:latin typeface="Arial" pitchFamily="34" charset="0"/>
              <a:ea typeface="宋体" charset="-122"/>
            </a:endParaRPr>
          </a:p>
        </p:txBody>
      </p:sp>
      <p:sp>
        <p:nvSpPr>
          <p:cNvPr id="13" name="Text Box 36"/>
          <p:cNvSpPr txBox="1"/>
          <p:nvPr/>
        </p:nvSpPr>
        <p:spPr>
          <a:xfrm>
            <a:off x="4983138" y="5472279"/>
            <a:ext cx="2070100" cy="369332"/>
          </a:xfrm>
          <a:prstGeom prst="rect">
            <a:avLst/>
          </a:prstGeom>
          <a:noFill/>
          <a:ln w="9525">
            <a:noFill/>
            <a:miter/>
          </a:ln>
        </p:spPr>
        <p:txBody>
          <a:bodyPr anchor="t">
            <a:spAutoFit/>
          </a:bodyPr>
          <a:lstStyle/>
          <a:p>
            <a:pPr lvl="0">
              <a:buFont typeface="Arial" pitchFamily="34" charset="0"/>
              <a:buNone/>
            </a:pPr>
            <a:r>
              <a:rPr lang="en-US" altLang="zh-CN" b="1" dirty="0" smtClean="0">
                <a:latin typeface="Arial" pitchFamily="34" charset="0"/>
                <a:ea typeface="宋体" pitchFamily="2" charset="-122"/>
              </a:rPr>
              <a:t>6</a:t>
            </a:r>
            <a:r>
              <a:rPr lang="zh-CN" altLang="en-US" b="1" dirty="0" smtClean="0">
                <a:latin typeface="Arial" pitchFamily="34" charset="0"/>
                <a:ea typeface="宋体" charset="-122"/>
              </a:rPr>
              <a:t>.寄单索汇</a:t>
            </a:r>
            <a:endParaRPr lang="zh-CN" altLang="en-US" b="1" dirty="0">
              <a:latin typeface="Arial" pitchFamily="34" charset="0"/>
              <a:ea typeface="宋体" charset="-122"/>
            </a:endParaRPr>
          </a:p>
        </p:txBody>
      </p:sp>
      <p:sp>
        <p:nvSpPr>
          <p:cNvPr id="14" name="Text Box 37"/>
          <p:cNvSpPr txBox="1"/>
          <p:nvPr/>
        </p:nvSpPr>
        <p:spPr>
          <a:xfrm>
            <a:off x="10273988" y="2551506"/>
            <a:ext cx="1046440" cy="2362200"/>
          </a:xfrm>
          <a:prstGeom prst="rect">
            <a:avLst/>
          </a:prstGeom>
          <a:noFill/>
          <a:ln w="9525">
            <a:noFill/>
            <a:miter/>
          </a:ln>
        </p:spPr>
        <p:txBody>
          <a:bodyPr vert="eaVert" anchor="t">
            <a:spAutoFit/>
          </a:bodyPr>
          <a:lstStyle/>
          <a:p>
            <a:pPr lvl="0">
              <a:buFont typeface="Arial" pitchFamily="34" charset="0"/>
              <a:buNone/>
            </a:pPr>
            <a:r>
              <a:rPr lang="zh-CN" altLang="en-US" sz="2800" b="1" dirty="0" smtClean="0">
                <a:latin typeface="Arial" pitchFamily="34" charset="0"/>
                <a:ea typeface="宋体" charset="-122"/>
              </a:rPr>
              <a:t>信用证业务流程图</a:t>
            </a:r>
            <a:endParaRPr lang="zh-CN" altLang="en-US" sz="2800" b="1" dirty="0">
              <a:latin typeface="Arial" pitchFamily="34" charset="0"/>
              <a:ea typeface="宋体" charset="-122"/>
            </a:endParaRPr>
          </a:p>
        </p:txBody>
      </p:sp>
      <p:sp>
        <p:nvSpPr>
          <p:cNvPr id="15" name="Text Box 24"/>
          <p:cNvSpPr txBox="1"/>
          <p:nvPr/>
        </p:nvSpPr>
        <p:spPr>
          <a:xfrm>
            <a:off x="9181170" y="3128284"/>
            <a:ext cx="461665" cy="1509712"/>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4.</a:t>
            </a:r>
            <a:r>
              <a:rPr lang="zh-CN" altLang="en-US" b="1" dirty="0" smtClean="0">
                <a:latin typeface="Arial" pitchFamily="34" charset="0"/>
                <a:ea typeface="宋体" charset="-122"/>
              </a:rPr>
              <a:t>交单议付</a:t>
            </a:r>
            <a:endParaRPr lang="zh-CN" altLang="en-US" dirty="0">
              <a:latin typeface="Arial" pitchFamily="34" charset="0"/>
              <a:ea typeface="宋体" charset="-122"/>
            </a:endParaRPr>
          </a:p>
        </p:txBody>
      </p:sp>
      <p:sp>
        <p:nvSpPr>
          <p:cNvPr id="16" name="Text Box 34"/>
          <p:cNvSpPr txBox="1"/>
          <p:nvPr/>
        </p:nvSpPr>
        <p:spPr>
          <a:xfrm>
            <a:off x="9748223" y="3111501"/>
            <a:ext cx="461665" cy="1558925"/>
          </a:xfrm>
          <a:prstGeom prst="rect">
            <a:avLst/>
          </a:prstGeom>
          <a:noFill/>
          <a:ln w="9525">
            <a:noFill/>
            <a:miter/>
          </a:ln>
        </p:spPr>
        <p:txBody>
          <a:bodyPr vert="eaVert" anchor="t">
            <a:spAutoFit/>
          </a:bodyPr>
          <a:lstStyle/>
          <a:p>
            <a:pPr lvl="0">
              <a:buFont typeface="Arial" pitchFamily="34" charset="0"/>
              <a:buNone/>
            </a:pPr>
            <a:r>
              <a:rPr lang="en-US" altLang="zh-CN" b="1" dirty="0" smtClean="0">
                <a:latin typeface="Arial" pitchFamily="34" charset="0"/>
                <a:ea typeface="宋体" charset="-122"/>
              </a:rPr>
              <a:t>5.</a:t>
            </a:r>
            <a:r>
              <a:rPr lang="zh-CN" altLang="en-US" b="1" dirty="0" smtClean="0">
                <a:latin typeface="Arial" pitchFamily="34" charset="0"/>
                <a:ea typeface="宋体" charset="-122"/>
              </a:rPr>
              <a:t>垫款议付</a:t>
            </a:r>
            <a:endParaRPr lang="zh-CN" altLang="en-US" b="1" dirty="0">
              <a:latin typeface="Arial" pitchFamily="34" charset="0"/>
              <a:ea typeface="宋体" charset="-122"/>
            </a:endParaRPr>
          </a:p>
        </p:txBody>
      </p:sp>
      <p:cxnSp>
        <p:nvCxnSpPr>
          <p:cNvPr id="17" name="直接箭头连接符 16"/>
          <p:cNvCxnSpPr/>
          <p:nvPr/>
        </p:nvCxnSpPr>
        <p:spPr>
          <a:xfrm>
            <a:off x="2333117" y="2518931"/>
            <a:ext cx="25354" cy="24460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1980710" y="2429573"/>
            <a:ext cx="4849" cy="248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9636528" y="2560132"/>
            <a:ext cx="0" cy="236953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3" idx="2"/>
          </p:cNvCxnSpPr>
          <p:nvPr/>
        </p:nvCxnSpPr>
        <p:spPr>
          <a:xfrm flipH="1">
            <a:off x="9248776" y="2518931"/>
            <a:ext cx="1" cy="25166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8901233" y="2601333"/>
            <a:ext cx="14554" cy="24342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595072" y="5913409"/>
            <a:ext cx="86148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206830" y="5578559"/>
            <a:ext cx="3058" cy="334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1595072" y="5499837"/>
            <a:ext cx="1" cy="413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1171977" y="6246254"/>
            <a:ext cx="9401578" cy="2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208345" y="5513940"/>
            <a:ext cx="1090" cy="732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V="1">
            <a:off x="10573555" y="5578559"/>
            <a:ext cx="0" cy="6676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 Box 36"/>
          <p:cNvSpPr txBox="1"/>
          <p:nvPr/>
        </p:nvSpPr>
        <p:spPr>
          <a:xfrm>
            <a:off x="4983138" y="5935731"/>
            <a:ext cx="2070100" cy="369332"/>
          </a:xfrm>
          <a:prstGeom prst="rect">
            <a:avLst/>
          </a:prstGeom>
          <a:noFill/>
          <a:ln w="9525">
            <a:noFill/>
            <a:miter/>
          </a:ln>
        </p:spPr>
        <p:txBody>
          <a:bodyPr anchor="t">
            <a:spAutoFit/>
          </a:bodyPr>
          <a:lstStyle/>
          <a:p>
            <a:pPr lvl="0">
              <a:buFont typeface="Arial" pitchFamily="34" charset="0"/>
              <a:buNone/>
            </a:pPr>
            <a:r>
              <a:rPr lang="en-US" altLang="zh-CN" b="1" dirty="0">
                <a:latin typeface="Arial" pitchFamily="34" charset="0"/>
                <a:ea typeface="宋体" charset="-122"/>
              </a:rPr>
              <a:t>7</a:t>
            </a:r>
            <a:r>
              <a:rPr lang="zh-CN" altLang="en-US" b="1" dirty="0" smtClean="0">
                <a:latin typeface="Arial" pitchFamily="34" charset="0"/>
                <a:ea typeface="宋体" charset="-122"/>
              </a:rPr>
              <a:t>.偿付货款</a:t>
            </a:r>
            <a:endParaRPr lang="zh-CN" altLang="en-US" b="1" dirty="0">
              <a:latin typeface="Arial" pitchFamily="34" charset="0"/>
              <a:ea typeface="宋体" charset="-122"/>
            </a:endParaRPr>
          </a:p>
        </p:txBody>
      </p:sp>
      <p:cxnSp>
        <p:nvCxnSpPr>
          <p:cNvPr id="19" name="直接箭头连接符 18"/>
          <p:cNvCxnSpPr>
            <a:stCxn id="6" idx="3"/>
            <a:endCxn id="4" idx="1"/>
          </p:cNvCxnSpPr>
          <p:nvPr/>
        </p:nvCxnSpPr>
        <p:spPr>
          <a:xfrm>
            <a:off x="3091535" y="5267721"/>
            <a:ext cx="5472299" cy="38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184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78202" y="174469"/>
            <a:ext cx="9472613" cy="6042680"/>
          </a:xfrm>
          <a:prstGeom prst="rect">
            <a:avLst/>
          </a:prstGeom>
          <a:noFill/>
          <a:ln>
            <a:solidFill>
              <a:schemeClr val="accent1"/>
            </a:solidFill>
            <a:prstDash val="dash"/>
          </a:ln>
        </p:spPr>
        <p:txBody>
          <a:bodyPr wrap="square" rtlCol="0">
            <a:spAutoFit/>
          </a:bodyPr>
          <a:lstStyle/>
          <a:p>
            <a:pPr lvl="0">
              <a:lnSpc>
                <a:spcPts val="2900"/>
              </a:lnSpc>
              <a:buFont typeface="Arial" pitchFamily="34" charset="0"/>
              <a:buNone/>
            </a:pPr>
            <a:r>
              <a:rPr lang="zh-CN" altLang="en-US" sz="2000" b="1" dirty="0">
                <a:latin typeface="+mn-ea"/>
              </a:rPr>
              <a:t>信用证</a:t>
            </a:r>
            <a:r>
              <a:rPr lang="zh-CN" altLang="en-US" sz="2000" b="1" dirty="0" smtClean="0">
                <a:latin typeface="+mn-ea"/>
              </a:rPr>
              <a:t>业务程序：</a:t>
            </a:r>
            <a:endParaRPr lang="en-US" altLang="zh-CN" sz="2000" b="1" dirty="0" smtClean="0">
              <a:latin typeface="+mn-ea"/>
            </a:endParaRPr>
          </a:p>
          <a:p>
            <a:pPr lvl="0">
              <a:lnSpc>
                <a:spcPts val="2900"/>
              </a:lnSpc>
              <a:buFont typeface="Arial" pitchFamily="34" charset="0"/>
              <a:buNone/>
            </a:pPr>
            <a:r>
              <a:rPr lang="zh-CN" altLang="en-US" sz="2000" b="1" dirty="0" smtClean="0">
                <a:latin typeface="Arial" pitchFamily="34" charset="0"/>
                <a:ea typeface="宋体" charset="-122"/>
              </a:rPr>
              <a:t>买卖</a:t>
            </a:r>
            <a:r>
              <a:rPr lang="zh-CN" altLang="en-US" sz="2000" b="1" dirty="0">
                <a:latin typeface="Arial" pitchFamily="34" charset="0"/>
                <a:ea typeface="宋体" charset="-122"/>
              </a:rPr>
              <a:t>双方经过磋商，约定以信用证方式进行结算。</a:t>
            </a:r>
          </a:p>
          <a:p>
            <a:pPr lvl="0">
              <a:lnSpc>
                <a:spcPts val="2900"/>
              </a:lnSpc>
              <a:buFont typeface="Arial" pitchFamily="34" charset="0"/>
              <a:buNone/>
            </a:pPr>
            <a:r>
              <a:rPr lang="zh-CN" altLang="en-US" sz="2000" b="1" dirty="0" smtClean="0">
                <a:latin typeface="+mn-ea"/>
              </a:rPr>
              <a:t>（</a:t>
            </a:r>
            <a:r>
              <a:rPr lang="en-US" altLang="zh-CN" sz="2000" b="1" dirty="0">
                <a:latin typeface="+mn-ea"/>
              </a:rPr>
              <a:t>1</a:t>
            </a:r>
            <a:r>
              <a:rPr lang="zh-CN" altLang="en-US" sz="2000" b="1" dirty="0" smtClean="0">
                <a:latin typeface="+mn-ea"/>
              </a:rPr>
              <a:t>）</a:t>
            </a:r>
            <a:r>
              <a:rPr lang="zh-CN" altLang="en-US" sz="2000" b="1" dirty="0">
                <a:latin typeface="+mn-ea"/>
              </a:rPr>
              <a:t>进口方向开证行递交开证申请书，约定信用证内容，并支付押金或提供保证人</a:t>
            </a:r>
            <a:r>
              <a:rPr lang="zh-CN" altLang="en-US" sz="2000" b="1" dirty="0" smtClean="0">
                <a:latin typeface="+mn-ea"/>
              </a:rPr>
              <a:t>。 </a:t>
            </a:r>
            <a:endParaRPr lang="en-US" altLang="zh-CN" sz="2000" b="1" dirty="0" smtClean="0">
              <a:latin typeface="+mn-ea"/>
            </a:endParaRPr>
          </a:p>
          <a:p>
            <a:pPr lvl="0">
              <a:lnSpc>
                <a:spcPts val="2900"/>
              </a:lnSpc>
              <a:buFont typeface="Arial" pitchFamily="34" charset="0"/>
              <a:buNone/>
            </a:pPr>
            <a:r>
              <a:rPr lang="zh-CN" altLang="en-US" sz="2000" b="1" dirty="0" smtClean="0">
                <a:latin typeface="+mn-ea"/>
              </a:rPr>
              <a:t>（</a:t>
            </a:r>
            <a:r>
              <a:rPr lang="en-US" altLang="zh-CN" sz="2000" b="1" dirty="0">
                <a:latin typeface="+mn-ea"/>
              </a:rPr>
              <a:t>2</a:t>
            </a:r>
            <a:r>
              <a:rPr lang="zh-CN" altLang="en-US" sz="2000" b="1" dirty="0">
                <a:latin typeface="+mn-ea"/>
              </a:rPr>
              <a:t>）开证行接受开证申请书后，根据申请开立信用证，正本寄给通知行，</a:t>
            </a:r>
            <a:r>
              <a:rPr lang="zh-CN" altLang="en-US" sz="2000" b="1" dirty="0" smtClean="0">
                <a:latin typeface="+mn-ea"/>
              </a:rPr>
              <a:t>指示其转递</a:t>
            </a:r>
            <a:r>
              <a:rPr lang="zh-CN" altLang="en-US" sz="2000" b="1" dirty="0">
                <a:latin typeface="+mn-ea"/>
              </a:rPr>
              <a:t>或通知出口方。</a:t>
            </a:r>
            <a:endParaRPr lang="en-US" altLang="zh-CN" sz="2000" b="1" dirty="0">
              <a:latin typeface="+mn-ea"/>
            </a:endParaRPr>
          </a:p>
          <a:p>
            <a:pPr lvl="0">
              <a:lnSpc>
                <a:spcPts val="2900"/>
              </a:lnSpc>
              <a:buFont typeface="Arial" pitchFamily="34" charset="0"/>
              <a:buNone/>
            </a:pPr>
            <a:r>
              <a:rPr lang="zh-CN" altLang="en-US" sz="2000" b="1" dirty="0">
                <a:latin typeface="+mn-ea"/>
              </a:rPr>
              <a:t>（</a:t>
            </a:r>
            <a:r>
              <a:rPr lang="en-US" altLang="zh-CN" sz="2000" b="1" dirty="0">
                <a:latin typeface="+mn-ea"/>
              </a:rPr>
              <a:t>3</a:t>
            </a:r>
            <a:r>
              <a:rPr lang="zh-CN" altLang="en-US" sz="2000" b="1" dirty="0">
                <a:latin typeface="+mn-ea"/>
              </a:rPr>
              <a:t>）由通知行转递信用证或通知出口方信用证已到</a:t>
            </a:r>
            <a:r>
              <a:rPr lang="zh-CN" altLang="en-US" sz="2000" b="1" dirty="0" smtClean="0">
                <a:latin typeface="+mn-ea"/>
              </a:rPr>
              <a:t>。（通知</a:t>
            </a:r>
            <a:r>
              <a:rPr lang="zh-CN" altLang="en-US" sz="2000" b="1" dirty="0">
                <a:latin typeface="+mn-ea"/>
              </a:rPr>
              <a:t>行在开证行要求或授权下对信用证加以保</a:t>
            </a:r>
            <a:r>
              <a:rPr lang="zh-CN" altLang="en-US" sz="2000" b="1" dirty="0" smtClean="0">
                <a:latin typeface="+mn-ea"/>
              </a:rPr>
              <a:t>兑。）</a:t>
            </a:r>
            <a:endParaRPr lang="en-US" altLang="zh-CN" sz="2000" b="1" dirty="0">
              <a:latin typeface="+mn-ea"/>
            </a:endParaRPr>
          </a:p>
          <a:p>
            <a:pPr lvl="0">
              <a:lnSpc>
                <a:spcPts val="2900"/>
              </a:lnSpc>
              <a:buFont typeface="Arial" pitchFamily="34" charset="0"/>
              <a:buNone/>
            </a:pPr>
            <a:r>
              <a:rPr lang="zh-CN" altLang="en-US" sz="2000" b="1" dirty="0">
                <a:latin typeface="+mn-ea"/>
              </a:rPr>
              <a:t>（</a:t>
            </a:r>
            <a:r>
              <a:rPr lang="en-US" altLang="zh-CN" sz="2000" b="1" dirty="0">
                <a:latin typeface="+mn-ea"/>
              </a:rPr>
              <a:t>4</a:t>
            </a:r>
            <a:r>
              <a:rPr lang="zh-CN" altLang="en-US" sz="2000" b="1" dirty="0">
                <a:latin typeface="+mn-ea"/>
              </a:rPr>
              <a:t>）出口方认真核对信用证是否与合同相符，如果不符，可要求进口商通过开证行进行修改；待信用证无误后，出口商根据信用证备货、装运、开立汇票并缮制各类单据</a:t>
            </a:r>
            <a:r>
              <a:rPr lang="zh-CN" altLang="en-US" sz="2000" b="1" dirty="0" smtClean="0">
                <a:latin typeface="+mn-ea"/>
              </a:rPr>
              <a:t>，出口商</a:t>
            </a:r>
            <a:r>
              <a:rPr lang="zh-CN" altLang="en-US" sz="2000" b="1" dirty="0">
                <a:latin typeface="+mn-ea"/>
              </a:rPr>
              <a:t>将单据和信用证在信用证有效期内交予议付行。</a:t>
            </a:r>
            <a:endParaRPr lang="en-US" altLang="zh-CN" sz="2000" b="1" dirty="0">
              <a:latin typeface="+mn-ea"/>
            </a:endParaRPr>
          </a:p>
          <a:p>
            <a:pPr lvl="0">
              <a:lnSpc>
                <a:spcPts val="2900"/>
              </a:lnSpc>
              <a:buFont typeface="Arial" pitchFamily="34" charset="0"/>
              <a:buNone/>
            </a:pPr>
            <a:r>
              <a:rPr lang="zh-CN" altLang="en-US" sz="2000" b="1" dirty="0">
                <a:latin typeface="+mn-ea"/>
              </a:rPr>
              <a:t>（</a:t>
            </a:r>
            <a:r>
              <a:rPr lang="en-US" altLang="zh-CN" sz="2000" b="1" dirty="0">
                <a:latin typeface="+mn-ea"/>
              </a:rPr>
              <a:t>5</a:t>
            </a:r>
            <a:r>
              <a:rPr lang="zh-CN" altLang="en-US" sz="2000" b="1" dirty="0">
                <a:latin typeface="+mn-ea"/>
              </a:rPr>
              <a:t>）议付行审查单据符合信用证条款后接受</a:t>
            </a:r>
            <a:r>
              <a:rPr lang="zh-CN" altLang="en-US" sz="2000" b="1" dirty="0" smtClean="0">
                <a:latin typeface="+mn-ea"/>
              </a:rPr>
              <a:t>单据垫款议付。</a:t>
            </a:r>
            <a:endParaRPr lang="en-US" altLang="zh-CN" sz="2000" b="1" dirty="0">
              <a:latin typeface="+mn-ea"/>
            </a:endParaRPr>
          </a:p>
          <a:p>
            <a:pPr lvl="0">
              <a:lnSpc>
                <a:spcPts val="2900"/>
              </a:lnSpc>
              <a:buFont typeface="Arial" pitchFamily="34" charset="0"/>
              <a:buNone/>
            </a:pPr>
            <a:r>
              <a:rPr lang="zh-CN" altLang="en-US" sz="2000" b="1" dirty="0">
                <a:latin typeface="+mn-ea"/>
              </a:rPr>
              <a:t>（</a:t>
            </a:r>
            <a:r>
              <a:rPr lang="en-US" altLang="zh-CN" sz="2000" b="1" dirty="0">
                <a:latin typeface="+mn-ea"/>
              </a:rPr>
              <a:t>6</a:t>
            </a:r>
            <a:r>
              <a:rPr lang="zh-CN" altLang="en-US" sz="2000" b="1" dirty="0">
                <a:latin typeface="+mn-ea"/>
              </a:rPr>
              <a:t>）议付行将单据寄送开证行货指定的付款行，向其索偿。</a:t>
            </a:r>
            <a:endParaRPr lang="en-US" altLang="zh-CN" sz="2000" b="1" dirty="0">
              <a:latin typeface="+mn-ea"/>
            </a:endParaRPr>
          </a:p>
          <a:p>
            <a:pPr>
              <a:lnSpc>
                <a:spcPts val="2900"/>
              </a:lnSpc>
            </a:pPr>
            <a:r>
              <a:rPr lang="zh-CN" altLang="en-US" sz="2000" b="1" dirty="0">
                <a:latin typeface="+mn-ea"/>
              </a:rPr>
              <a:t>（</a:t>
            </a:r>
            <a:r>
              <a:rPr lang="en-US" altLang="zh-CN" sz="2000" b="1" dirty="0">
                <a:latin typeface="+mn-ea"/>
              </a:rPr>
              <a:t>7</a:t>
            </a:r>
            <a:r>
              <a:rPr lang="zh-CN" altLang="en-US" sz="2000" b="1" dirty="0">
                <a:latin typeface="+mn-ea"/>
              </a:rPr>
              <a:t>）开证行收到单据后，应核对单据是否符合信用证，如正确无误，即应偿付议付行代垫款</a:t>
            </a:r>
            <a:r>
              <a:rPr lang="zh-CN" altLang="en-US" sz="2000" b="1" dirty="0" smtClean="0">
                <a:latin typeface="+mn-ea"/>
              </a:rPr>
              <a:t>项。</a:t>
            </a:r>
            <a:r>
              <a:rPr lang="zh-CN" altLang="en-US" sz="2000" b="1" dirty="0">
                <a:latin typeface="+mn-ea"/>
              </a:rPr>
              <a:t>同时通知开证申请人备款赎单。</a:t>
            </a:r>
            <a:endParaRPr lang="en-US" altLang="zh-CN" sz="2000" b="1" dirty="0">
              <a:latin typeface="+mn-ea"/>
            </a:endParaRPr>
          </a:p>
          <a:p>
            <a:pPr lvl="0">
              <a:lnSpc>
                <a:spcPts val="2900"/>
              </a:lnSpc>
              <a:buFont typeface="Arial" pitchFamily="34" charset="0"/>
              <a:buNone/>
            </a:pPr>
            <a:r>
              <a:rPr lang="zh-CN" altLang="en-US" sz="2000" b="1" dirty="0" smtClean="0">
                <a:latin typeface="+mn-ea"/>
              </a:rPr>
              <a:t>（</a:t>
            </a:r>
            <a:r>
              <a:rPr lang="en-US" altLang="zh-CN" sz="2000" b="1" dirty="0" smtClean="0">
                <a:latin typeface="+mn-ea"/>
              </a:rPr>
              <a:t>8</a:t>
            </a:r>
            <a:r>
              <a:rPr lang="zh-CN" altLang="en-US" sz="2000" b="1" dirty="0">
                <a:latin typeface="+mn-ea"/>
              </a:rPr>
              <a:t>）进口方付款赎单，开证行将单据交予</a:t>
            </a:r>
            <a:r>
              <a:rPr lang="zh-CN" altLang="en-US" sz="2000" b="1" dirty="0" smtClean="0">
                <a:latin typeface="+mn-ea"/>
              </a:rPr>
              <a:t>进口商，进口商</a:t>
            </a:r>
            <a:r>
              <a:rPr lang="zh-CN" altLang="en-US" sz="2000" b="1" dirty="0">
                <a:latin typeface="+mn-ea"/>
              </a:rPr>
              <a:t>凭单据提货。</a:t>
            </a:r>
            <a:endParaRPr lang="zh-CN" altLang="en-US" dirty="0"/>
          </a:p>
        </p:txBody>
      </p:sp>
    </p:spTree>
    <p:extLst>
      <p:ext uri="{BB962C8B-B14F-4D97-AF65-F5344CB8AC3E}">
        <p14:creationId xmlns:p14="http://schemas.microsoft.com/office/powerpoint/2010/main" val="404843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图片 3"/>
          <p:cNvPicPr>
            <a:picLocks noChangeAspect="1"/>
          </p:cNvPicPr>
          <p:nvPr/>
        </p:nvPicPr>
        <p:blipFill>
          <a:blip r:embed="rId3"/>
          <a:srcRect/>
          <a:stretch>
            <a:fillRect/>
          </a:stretch>
        </p:blipFill>
        <p:spPr bwMode="auto">
          <a:xfrm>
            <a:off x="488950" y="0"/>
            <a:ext cx="11191875" cy="7981950"/>
          </a:xfrm>
          <a:prstGeom prst="rect">
            <a:avLst/>
          </a:prstGeom>
          <a:noFill/>
          <a:ln w="9525">
            <a:noFill/>
            <a:miter lim="800000"/>
            <a:headEnd/>
            <a:tailEnd/>
          </a:ln>
        </p:spPr>
      </p:pic>
      <p:sp>
        <p:nvSpPr>
          <p:cNvPr id="3" name="矩形 2"/>
          <p:cNvSpPr/>
          <p:nvPr/>
        </p:nvSpPr>
        <p:spPr>
          <a:xfrm>
            <a:off x="0" y="0"/>
            <a:ext cx="12192000" cy="8839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1052513" y="2820988"/>
            <a:ext cx="10066337" cy="2160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a:spLocks noChangeArrowheads="1"/>
          </p:cNvSpPr>
          <p:nvPr/>
        </p:nvSpPr>
        <p:spPr bwMode="auto">
          <a:xfrm>
            <a:off x="1457325" y="3011488"/>
            <a:ext cx="7239000" cy="708025"/>
          </a:xfrm>
          <a:prstGeom prst="rect">
            <a:avLst/>
          </a:prstGeom>
          <a:noFill/>
          <a:ln w="9525">
            <a:noFill/>
            <a:miter lim="800000"/>
            <a:headEnd/>
            <a:tailEnd/>
          </a:ln>
        </p:spPr>
        <p:txBody>
          <a:bodyPr>
            <a:spAutoFit/>
          </a:bodyPr>
          <a:lstStyle/>
          <a:p>
            <a:pPr algn="r"/>
            <a:r>
              <a:rPr lang="zh-CN" altLang="en-US" sz="4000" b="1">
                <a:solidFill>
                  <a:schemeClr val="bg1"/>
                </a:solidFill>
                <a:ea typeface="微软雅黑" pitchFamily="34" charset="-122"/>
                <a:sym typeface="Arial" charset="0"/>
              </a:rPr>
              <a:t>进出口业务操作</a:t>
            </a:r>
          </a:p>
        </p:txBody>
      </p:sp>
      <p:cxnSp>
        <p:nvCxnSpPr>
          <p:cNvPr id="7" name="直接连接符 6"/>
          <p:cNvCxnSpPr/>
          <p:nvPr/>
        </p:nvCxnSpPr>
        <p:spPr>
          <a:xfrm>
            <a:off x="4103688" y="3730625"/>
            <a:ext cx="62531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blip>
          <a:stretch>
            <a:fillRect/>
          </a:stretch>
        </p:blipFill>
        <p:spPr>
          <a:xfrm>
            <a:off x="1679908" y="2800618"/>
            <a:ext cx="2095500" cy="2095500"/>
          </a:xfrm>
          <a:prstGeom prst="rect">
            <a:avLst/>
          </a:prstGeom>
          <a:effectLst>
            <a:softEdge rad="12700"/>
          </a:effectLst>
        </p:spPr>
      </p:pic>
      <p:sp>
        <p:nvSpPr>
          <p:cNvPr id="8" name="文本框 7"/>
          <p:cNvSpPr txBox="1">
            <a:spLocks noChangeArrowheads="1"/>
          </p:cNvSpPr>
          <p:nvPr/>
        </p:nvSpPr>
        <p:spPr bwMode="auto">
          <a:xfrm>
            <a:off x="7735888" y="4471988"/>
            <a:ext cx="3157537" cy="369887"/>
          </a:xfrm>
          <a:prstGeom prst="rect">
            <a:avLst/>
          </a:prstGeom>
          <a:noFill/>
          <a:ln w="9525">
            <a:noFill/>
            <a:miter lim="800000"/>
            <a:headEnd/>
            <a:tailEnd/>
          </a:ln>
        </p:spPr>
        <p:txBody>
          <a:bodyPr>
            <a:spAutoFit/>
          </a:bodyPr>
          <a:lstStyle/>
          <a:p>
            <a:pPr algn="r"/>
            <a:r>
              <a:rPr lang="zh-CN" altLang="en-US">
                <a:solidFill>
                  <a:schemeClr val="bg1"/>
                </a:solidFill>
                <a:ea typeface="微软雅黑" pitchFamily="34" charset="-122"/>
                <a:sym typeface="Arial" charset="0"/>
              </a:rPr>
              <a:t>进出口业务操作课程团队</a:t>
            </a:r>
          </a:p>
        </p:txBody>
      </p:sp>
      <p:sp>
        <p:nvSpPr>
          <p:cNvPr id="17416" name="文本框 10"/>
          <p:cNvSpPr txBox="1">
            <a:spLocks noChangeArrowheads="1"/>
          </p:cNvSpPr>
          <p:nvPr/>
        </p:nvSpPr>
        <p:spPr bwMode="auto">
          <a:xfrm>
            <a:off x="3902298" y="3886200"/>
            <a:ext cx="6272011" cy="461665"/>
          </a:xfrm>
          <a:prstGeom prst="rect">
            <a:avLst/>
          </a:prstGeom>
          <a:noFill/>
          <a:ln w="9525">
            <a:noFill/>
            <a:miter lim="800000"/>
            <a:headEnd/>
            <a:tailEnd/>
          </a:ln>
        </p:spPr>
        <p:txBody>
          <a:bodyPr wrap="square">
            <a:spAutoFit/>
          </a:bodyPr>
          <a:lstStyle/>
          <a:p>
            <a:pPr algn="ctr"/>
            <a:r>
              <a:rPr lang="en-US" altLang="zh-CN" sz="2400" dirty="0" smtClean="0">
                <a:solidFill>
                  <a:schemeClr val="bg1"/>
                </a:solidFill>
                <a:ea typeface="微软雅黑" pitchFamily="34" charset="-122"/>
                <a:sym typeface="Arial" charset="0"/>
              </a:rPr>
              <a:t>2-4 </a:t>
            </a:r>
            <a:r>
              <a:rPr lang="zh-CN" altLang="en-US" sz="2400" dirty="0" smtClean="0">
                <a:solidFill>
                  <a:schemeClr val="bg1"/>
                </a:solidFill>
                <a:ea typeface="微软雅黑" pitchFamily="34" charset="-122"/>
                <a:sym typeface="Arial" charset="0"/>
              </a:rPr>
              <a:t>签订合同</a:t>
            </a:r>
            <a:r>
              <a:rPr lang="zh-CN" altLang="en-US" sz="2400" dirty="0">
                <a:solidFill>
                  <a:schemeClr val="bg1"/>
                </a:solidFill>
                <a:ea typeface="微软雅黑" pitchFamily="34" charset="-122"/>
                <a:sym typeface="Arial" charset="0"/>
              </a:rPr>
              <a:t>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支付条款</a:t>
            </a:r>
            <a:endParaRPr lang="zh-CN" altLang="en-US" sz="2400" dirty="0">
              <a:solidFill>
                <a:schemeClr val="bg1"/>
              </a:solidFill>
              <a:ea typeface="微软雅黑" pitchFamily="34" charset="-122"/>
              <a:sym typeface="Arial" charset="0"/>
            </a:endParaRPr>
          </a:p>
        </p:txBody>
      </p:sp>
    </p:spTree>
    <p:extLst>
      <p:ext uri="{BB962C8B-B14F-4D97-AF65-F5344CB8AC3E}">
        <p14:creationId xmlns:p14="http://schemas.microsoft.com/office/powerpoint/2010/main" val="288637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wipe(left)">
                                      <p:cBhvr>
                                        <p:cTn id="24"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4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椭圆 445"/>
          <p:cNvSpPr/>
          <p:nvPr/>
        </p:nvSpPr>
        <p:spPr>
          <a:xfrm>
            <a:off x="824469" y="5472032"/>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aphicFrame>
        <p:nvGraphicFramePr>
          <p:cNvPr id="60" name="表格 59"/>
          <p:cNvGraphicFramePr>
            <a:graphicFrameLocks noGrp="1"/>
          </p:cNvGraphicFramePr>
          <p:nvPr>
            <p:extLst>
              <p:ext uri="{D42A27DB-BD31-4B8C-83A1-F6EECF244321}">
                <p14:modId xmlns:p14="http://schemas.microsoft.com/office/powerpoint/2010/main" val="1853346977"/>
              </p:ext>
            </p:extLst>
          </p:nvPr>
        </p:nvGraphicFramePr>
        <p:xfrm>
          <a:off x="2291621" y="1680520"/>
          <a:ext cx="9516066" cy="3501080"/>
        </p:xfrm>
        <a:graphic>
          <a:graphicData uri="http://schemas.openxmlformats.org/drawingml/2006/table">
            <a:tbl>
              <a:tblPr firstRow="1" bandRow="1">
                <a:tableStyleId>{5C22544A-7EE6-4342-B048-85BDC9FD1C3A}</a:tableStyleId>
              </a:tblPr>
              <a:tblGrid>
                <a:gridCol w="2041516"/>
                <a:gridCol w="7474550"/>
              </a:tblGrid>
              <a:tr h="547448">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0449">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3183">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4" name="组合 33"/>
          <p:cNvGrpSpPr/>
          <p:nvPr/>
        </p:nvGrpSpPr>
        <p:grpSpPr>
          <a:xfrm>
            <a:off x="1113829" y="2759712"/>
            <a:ext cx="1300545" cy="3417216"/>
            <a:chOff x="381000" y="1447800"/>
            <a:chExt cx="1328738" cy="3267076"/>
          </a:xfrm>
        </p:grpSpPr>
        <p:sp>
          <p:nvSpPr>
            <p:cNvPr id="35" name="Freeform 60"/>
            <p:cNvSpPr>
              <a:spLocks/>
            </p:cNvSpPr>
            <p:nvPr/>
          </p:nvSpPr>
          <p:spPr bwMode="auto">
            <a:xfrm>
              <a:off x="758825" y="1735138"/>
              <a:ext cx="214312" cy="322263"/>
            </a:xfrm>
            <a:custGeom>
              <a:avLst/>
              <a:gdLst>
                <a:gd name="T0" fmla="*/ 0 w 12"/>
                <a:gd name="T1" fmla="*/ 8 h 18"/>
                <a:gd name="T2" fmla="*/ 0 w 12"/>
                <a:gd name="T3" fmla="*/ 1 h 18"/>
                <a:gd name="T4" fmla="*/ 8 w 12"/>
                <a:gd name="T5" fmla="*/ 4 h 18"/>
                <a:gd name="T6" fmla="*/ 11 w 12"/>
                <a:gd name="T7" fmla="*/ 12 h 18"/>
                <a:gd name="T8" fmla="*/ 6 w 12"/>
                <a:gd name="T9" fmla="*/ 18 h 18"/>
                <a:gd name="T10" fmla="*/ 0 w 12"/>
                <a:gd name="T11" fmla="*/ 8 h 18"/>
              </a:gdLst>
              <a:ahLst/>
              <a:cxnLst>
                <a:cxn ang="0">
                  <a:pos x="T0" y="T1"/>
                </a:cxn>
                <a:cxn ang="0">
                  <a:pos x="T2" y="T3"/>
                </a:cxn>
                <a:cxn ang="0">
                  <a:pos x="T4" y="T5"/>
                </a:cxn>
                <a:cxn ang="0">
                  <a:pos x="T6" y="T7"/>
                </a:cxn>
                <a:cxn ang="0">
                  <a:pos x="T8" y="T9"/>
                </a:cxn>
                <a:cxn ang="0">
                  <a:pos x="T10" y="T11"/>
                </a:cxn>
              </a:cxnLst>
              <a:rect l="0" t="0" r="r" b="b"/>
              <a:pathLst>
                <a:path w="12" h="18">
                  <a:moveTo>
                    <a:pt x="0" y="8"/>
                  </a:moveTo>
                  <a:cubicBezTo>
                    <a:pt x="0" y="8"/>
                    <a:pt x="0" y="2"/>
                    <a:pt x="0" y="1"/>
                  </a:cubicBezTo>
                  <a:cubicBezTo>
                    <a:pt x="0" y="0"/>
                    <a:pt x="8" y="4"/>
                    <a:pt x="8" y="4"/>
                  </a:cubicBezTo>
                  <a:cubicBezTo>
                    <a:pt x="8" y="4"/>
                    <a:pt x="11" y="10"/>
                    <a:pt x="11" y="12"/>
                  </a:cubicBezTo>
                  <a:cubicBezTo>
                    <a:pt x="12" y="15"/>
                    <a:pt x="6" y="18"/>
                    <a:pt x="6" y="18"/>
                  </a:cubicBezTo>
                  <a:lnTo>
                    <a:pt x="0" y="8"/>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6" name="Freeform 61"/>
            <p:cNvSpPr>
              <a:spLocks/>
            </p:cNvSpPr>
            <p:nvPr/>
          </p:nvSpPr>
          <p:spPr bwMode="auto">
            <a:xfrm>
              <a:off x="596900" y="4427538"/>
              <a:ext cx="322262" cy="287338"/>
            </a:xfrm>
            <a:custGeom>
              <a:avLst/>
              <a:gdLst>
                <a:gd name="T0" fmla="*/ 3 w 18"/>
                <a:gd name="T1" fmla="*/ 1 h 16"/>
                <a:gd name="T2" fmla="*/ 2 w 18"/>
                <a:gd name="T3" fmla="*/ 9 h 16"/>
                <a:gd name="T4" fmla="*/ 1 w 18"/>
                <a:gd name="T5" fmla="*/ 11 h 16"/>
                <a:gd name="T6" fmla="*/ 4 w 18"/>
                <a:gd name="T7" fmla="*/ 11 h 16"/>
                <a:gd name="T8" fmla="*/ 12 w 18"/>
                <a:gd name="T9" fmla="*/ 16 h 16"/>
                <a:gd name="T10" fmla="*/ 18 w 18"/>
                <a:gd name="T11" fmla="*/ 14 h 16"/>
                <a:gd name="T12" fmla="*/ 15 w 18"/>
                <a:gd name="T13" fmla="*/ 8 h 16"/>
                <a:gd name="T14" fmla="*/ 11 w 18"/>
                <a:gd name="T15" fmla="*/ 1 h 16"/>
                <a:gd name="T16" fmla="*/ 3 w 18"/>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
                  </a:moveTo>
                  <a:cubicBezTo>
                    <a:pt x="3" y="1"/>
                    <a:pt x="0" y="7"/>
                    <a:pt x="2" y="9"/>
                  </a:cubicBezTo>
                  <a:cubicBezTo>
                    <a:pt x="1" y="11"/>
                    <a:pt x="1" y="11"/>
                    <a:pt x="1" y="11"/>
                  </a:cubicBezTo>
                  <a:cubicBezTo>
                    <a:pt x="4" y="11"/>
                    <a:pt x="4" y="11"/>
                    <a:pt x="4" y="11"/>
                  </a:cubicBezTo>
                  <a:cubicBezTo>
                    <a:pt x="4" y="11"/>
                    <a:pt x="5" y="16"/>
                    <a:pt x="12" y="16"/>
                  </a:cubicBezTo>
                  <a:cubicBezTo>
                    <a:pt x="18" y="14"/>
                    <a:pt x="18" y="14"/>
                    <a:pt x="18" y="14"/>
                  </a:cubicBezTo>
                  <a:cubicBezTo>
                    <a:pt x="18" y="14"/>
                    <a:pt x="16" y="9"/>
                    <a:pt x="15" y="8"/>
                  </a:cubicBezTo>
                  <a:cubicBezTo>
                    <a:pt x="15" y="8"/>
                    <a:pt x="12" y="3"/>
                    <a:pt x="11" y="1"/>
                  </a:cubicBezTo>
                  <a:cubicBezTo>
                    <a:pt x="11" y="0"/>
                    <a:pt x="3" y="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7" name="Freeform 62"/>
            <p:cNvSpPr>
              <a:spLocks/>
            </p:cNvSpPr>
            <p:nvPr/>
          </p:nvSpPr>
          <p:spPr bwMode="auto">
            <a:xfrm>
              <a:off x="1439863" y="2290763"/>
              <a:ext cx="269875" cy="179388"/>
            </a:xfrm>
            <a:custGeom>
              <a:avLst/>
              <a:gdLst>
                <a:gd name="T0" fmla="*/ 3 w 15"/>
                <a:gd name="T1" fmla="*/ 9 h 10"/>
                <a:gd name="T2" fmla="*/ 8 w 15"/>
                <a:gd name="T3" fmla="*/ 9 h 10"/>
                <a:gd name="T4" fmla="*/ 15 w 15"/>
                <a:gd name="T5" fmla="*/ 5 h 10"/>
                <a:gd name="T6" fmla="*/ 15 w 15"/>
                <a:gd name="T7" fmla="*/ 3 h 10"/>
                <a:gd name="T8" fmla="*/ 11 w 15"/>
                <a:gd name="T9" fmla="*/ 3 h 10"/>
                <a:gd name="T10" fmla="*/ 6 w 15"/>
                <a:gd name="T11" fmla="*/ 4 h 10"/>
                <a:gd name="T12" fmla="*/ 4 w 15"/>
                <a:gd name="T13" fmla="*/ 3 h 10"/>
                <a:gd name="T14" fmla="*/ 5 w 15"/>
                <a:gd name="T15" fmla="*/ 0 h 10"/>
                <a:gd name="T16" fmla="*/ 3 w 15"/>
                <a:gd name="T17" fmla="*/ 4 h 10"/>
                <a:gd name="T18" fmla="*/ 0 w 15"/>
                <a:gd name="T19" fmla="*/ 6 h 10"/>
                <a:gd name="T20" fmla="*/ 3 w 15"/>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3" y="9"/>
                  </a:moveTo>
                  <a:cubicBezTo>
                    <a:pt x="3" y="9"/>
                    <a:pt x="7" y="10"/>
                    <a:pt x="8" y="9"/>
                  </a:cubicBezTo>
                  <a:cubicBezTo>
                    <a:pt x="9" y="9"/>
                    <a:pt x="15" y="5"/>
                    <a:pt x="15" y="5"/>
                  </a:cubicBezTo>
                  <a:cubicBezTo>
                    <a:pt x="15" y="3"/>
                    <a:pt x="15" y="3"/>
                    <a:pt x="15" y="3"/>
                  </a:cubicBezTo>
                  <a:cubicBezTo>
                    <a:pt x="15" y="3"/>
                    <a:pt x="12" y="2"/>
                    <a:pt x="11" y="3"/>
                  </a:cubicBezTo>
                  <a:cubicBezTo>
                    <a:pt x="11" y="3"/>
                    <a:pt x="6" y="4"/>
                    <a:pt x="6" y="4"/>
                  </a:cubicBezTo>
                  <a:cubicBezTo>
                    <a:pt x="4" y="3"/>
                    <a:pt x="4" y="3"/>
                    <a:pt x="4" y="3"/>
                  </a:cubicBezTo>
                  <a:cubicBezTo>
                    <a:pt x="4" y="3"/>
                    <a:pt x="6" y="1"/>
                    <a:pt x="5" y="0"/>
                  </a:cubicBezTo>
                  <a:cubicBezTo>
                    <a:pt x="4" y="0"/>
                    <a:pt x="3" y="4"/>
                    <a:pt x="3" y="4"/>
                  </a:cubicBezTo>
                  <a:cubicBezTo>
                    <a:pt x="0" y="6"/>
                    <a:pt x="0" y="6"/>
                    <a:pt x="0" y="6"/>
                  </a:cubicBezTo>
                  <a:lnTo>
                    <a:pt x="3" y="9"/>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8" name="Freeform 63"/>
            <p:cNvSpPr>
              <a:spLocks/>
            </p:cNvSpPr>
            <p:nvPr/>
          </p:nvSpPr>
          <p:spPr bwMode="auto">
            <a:xfrm>
              <a:off x="776288" y="4356100"/>
              <a:ext cx="395287" cy="215900"/>
            </a:xfrm>
            <a:custGeom>
              <a:avLst/>
              <a:gdLst>
                <a:gd name="T0" fmla="*/ 1 w 22"/>
                <a:gd name="T1" fmla="*/ 10 h 12"/>
                <a:gd name="T2" fmla="*/ 10 w 22"/>
                <a:gd name="T3" fmla="*/ 12 h 12"/>
                <a:gd name="T4" fmla="*/ 20 w 22"/>
                <a:gd name="T5" fmla="*/ 12 h 12"/>
                <a:gd name="T6" fmla="*/ 18 w 22"/>
                <a:gd name="T7" fmla="*/ 10 h 12"/>
                <a:gd name="T8" fmla="*/ 11 w 22"/>
                <a:gd name="T9" fmla="*/ 7 h 12"/>
                <a:gd name="T10" fmla="*/ 5 w 22"/>
                <a:gd name="T11" fmla="*/ 0 h 12"/>
                <a:gd name="T12" fmla="*/ 0 w 22"/>
                <a:gd name="T13" fmla="*/ 1 h 12"/>
                <a:gd name="T14" fmla="*/ 1 w 22"/>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1" y="10"/>
                  </a:moveTo>
                  <a:cubicBezTo>
                    <a:pt x="1" y="10"/>
                    <a:pt x="6" y="12"/>
                    <a:pt x="10" y="12"/>
                  </a:cubicBezTo>
                  <a:cubicBezTo>
                    <a:pt x="20" y="12"/>
                    <a:pt x="20" y="12"/>
                    <a:pt x="20" y="12"/>
                  </a:cubicBezTo>
                  <a:cubicBezTo>
                    <a:pt x="20" y="12"/>
                    <a:pt x="22" y="10"/>
                    <a:pt x="18" y="10"/>
                  </a:cubicBezTo>
                  <a:cubicBezTo>
                    <a:pt x="18" y="10"/>
                    <a:pt x="15" y="10"/>
                    <a:pt x="11" y="7"/>
                  </a:cubicBezTo>
                  <a:cubicBezTo>
                    <a:pt x="7" y="5"/>
                    <a:pt x="5" y="0"/>
                    <a:pt x="5" y="0"/>
                  </a:cubicBezTo>
                  <a:cubicBezTo>
                    <a:pt x="0" y="1"/>
                    <a:pt x="0" y="1"/>
                    <a:pt x="0" y="1"/>
                  </a:cubicBezTo>
                  <a:cubicBezTo>
                    <a:pt x="0" y="1"/>
                    <a:pt x="0" y="7"/>
                    <a:pt x="1"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9" name="Freeform 64"/>
            <p:cNvSpPr>
              <a:spLocks/>
            </p:cNvSpPr>
            <p:nvPr/>
          </p:nvSpPr>
          <p:spPr bwMode="auto">
            <a:xfrm>
              <a:off x="722313" y="2847975"/>
              <a:ext cx="376237" cy="1579563"/>
            </a:xfrm>
            <a:custGeom>
              <a:avLst/>
              <a:gdLst>
                <a:gd name="T0" fmla="*/ 2 w 21"/>
                <a:gd name="T1" fmla="*/ 88 h 88"/>
                <a:gd name="T2" fmla="*/ 8 w 21"/>
                <a:gd name="T3" fmla="*/ 86 h 88"/>
                <a:gd name="T4" fmla="*/ 8 w 21"/>
                <a:gd name="T5" fmla="*/ 83 h 88"/>
                <a:gd name="T6" fmla="*/ 7 w 21"/>
                <a:gd name="T7" fmla="*/ 80 h 88"/>
                <a:gd name="T8" fmla="*/ 8 w 21"/>
                <a:gd name="T9" fmla="*/ 77 h 88"/>
                <a:gd name="T10" fmla="*/ 7 w 21"/>
                <a:gd name="T11" fmla="*/ 75 h 88"/>
                <a:gd name="T12" fmla="*/ 9 w 21"/>
                <a:gd name="T13" fmla="*/ 73 h 88"/>
                <a:gd name="T14" fmla="*/ 8 w 21"/>
                <a:gd name="T15" fmla="*/ 69 h 88"/>
                <a:gd name="T16" fmla="*/ 9 w 21"/>
                <a:gd name="T17" fmla="*/ 61 h 88"/>
                <a:gd name="T18" fmla="*/ 10 w 21"/>
                <a:gd name="T19" fmla="*/ 56 h 88"/>
                <a:gd name="T20" fmla="*/ 9 w 21"/>
                <a:gd name="T21" fmla="*/ 56 h 88"/>
                <a:gd name="T22" fmla="*/ 12 w 21"/>
                <a:gd name="T23" fmla="*/ 53 h 88"/>
                <a:gd name="T24" fmla="*/ 11 w 21"/>
                <a:gd name="T25" fmla="*/ 50 h 88"/>
                <a:gd name="T26" fmla="*/ 13 w 21"/>
                <a:gd name="T27" fmla="*/ 46 h 88"/>
                <a:gd name="T28" fmla="*/ 20 w 21"/>
                <a:gd name="T29" fmla="*/ 14 h 88"/>
                <a:gd name="T30" fmla="*/ 20 w 21"/>
                <a:gd name="T31" fmla="*/ 0 h 88"/>
                <a:gd name="T32" fmla="*/ 13 w 21"/>
                <a:gd name="T33" fmla="*/ 2 h 88"/>
                <a:gd name="T34" fmla="*/ 9 w 21"/>
                <a:gd name="T35" fmla="*/ 6 h 88"/>
                <a:gd name="T36" fmla="*/ 3 w 21"/>
                <a:gd name="T37" fmla="*/ 26 h 88"/>
                <a:gd name="T38" fmla="*/ 4 w 21"/>
                <a:gd name="T39" fmla="*/ 44 h 88"/>
                <a:gd name="T40" fmla="*/ 1 w 21"/>
                <a:gd name="T41" fmla="*/ 59 h 88"/>
                <a:gd name="T42" fmla="*/ 1 w 21"/>
                <a:gd name="T43" fmla="*/ 81 h 88"/>
                <a:gd name="T44" fmla="*/ 2 w 21"/>
                <a:gd name="T4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88">
                  <a:moveTo>
                    <a:pt x="2" y="88"/>
                  </a:moveTo>
                  <a:cubicBezTo>
                    <a:pt x="8" y="86"/>
                    <a:pt x="8" y="86"/>
                    <a:pt x="8" y="86"/>
                  </a:cubicBezTo>
                  <a:cubicBezTo>
                    <a:pt x="8" y="86"/>
                    <a:pt x="9" y="83"/>
                    <a:pt x="8" y="83"/>
                  </a:cubicBezTo>
                  <a:cubicBezTo>
                    <a:pt x="8" y="82"/>
                    <a:pt x="7" y="80"/>
                    <a:pt x="7" y="80"/>
                  </a:cubicBezTo>
                  <a:cubicBezTo>
                    <a:pt x="7" y="80"/>
                    <a:pt x="8" y="79"/>
                    <a:pt x="8" y="77"/>
                  </a:cubicBezTo>
                  <a:cubicBezTo>
                    <a:pt x="7" y="76"/>
                    <a:pt x="7" y="75"/>
                    <a:pt x="7" y="75"/>
                  </a:cubicBezTo>
                  <a:cubicBezTo>
                    <a:pt x="9" y="73"/>
                    <a:pt x="9" y="73"/>
                    <a:pt x="9" y="73"/>
                  </a:cubicBezTo>
                  <a:cubicBezTo>
                    <a:pt x="9" y="73"/>
                    <a:pt x="7" y="70"/>
                    <a:pt x="8" y="69"/>
                  </a:cubicBezTo>
                  <a:cubicBezTo>
                    <a:pt x="8" y="68"/>
                    <a:pt x="9" y="61"/>
                    <a:pt x="9" y="61"/>
                  </a:cubicBezTo>
                  <a:cubicBezTo>
                    <a:pt x="9" y="61"/>
                    <a:pt x="10" y="57"/>
                    <a:pt x="10" y="56"/>
                  </a:cubicBezTo>
                  <a:cubicBezTo>
                    <a:pt x="9" y="56"/>
                    <a:pt x="9" y="56"/>
                    <a:pt x="9" y="56"/>
                  </a:cubicBezTo>
                  <a:cubicBezTo>
                    <a:pt x="12" y="53"/>
                    <a:pt x="12" y="53"/>
                    <a:pt x="12" y="53"/>
                  </a:cubicBezTo>
                  <a:cubicBezTo>
                    <a:pt x="11" y="50"/>
                    <a:pt x="11" y="50"/>
                    <a:pt x="11" y="50"/>
                  </a:cubicBezTo>
                  <a:cubicBezTo>
                    <a:pt x="13" y="46"/>
                    <a:pt x="13" y="46"/>
                    <a:pt x="13" y="46"/>
                  </a:cubicBezTo>
                  <a:cubicBezTo>
                    <a:pt x="13" y="46"/>
                    <a:pt x="21" y="16"/>
                    <a:pt x="20" y="14"/>
                  </a:cubicBezTo>
                  <a:cubicBezTo>
                    <a:pt x="19" y="13"/>
                    <a:pt x="20" y="0"/>
                    <a:pt x="20" y="0"/>
                  </a:cubicBez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0" name="Freeform 65"/>
            <p:cNvSpPr>
              <a:spLocks/>
            </p:cNvSpPr>
            <p:nvPr/>
          </p:nvSpPr>
          <p:spPr bwMode="auto">
            <a:xfrm>
              <a:off x="722313" y="2847975"/>
              <a:ext cx="358775" cy="1579563"/>
            </a:xfrm>
            <a:custGeom>
              <a:avLst/>
              <a:gdLst>
                <a:gd name="T0" fmla="*/ 20 w 20"/>
                <a:gd name="T1" fmla="*/ 0 h 88"/>
                <a:gd name="T2" fmla="*/ 13 w 20"/>
                <a:gd name="T3" fmla="*/ 2 h 88"/>
                <a:gd name="T4" fmla="*/ 9 w 20"/>
                <a:gd name="T5" fmla="*/ 6 h 88"/>
                <a:gd name="T6" fmla="*/ 3 w 20"/>
                <a:gd name="T7" fmla="*/ 26 h 88"/>
                <a:gd name="T8" fmla="*/ 4 w 20"/>
                <a:gd name="T9" fmla="*/ 44 h 88"/>
                <a:gd name="T10" fmla="*/ 1 w 20"/>
                <a:gd name="T11" fmla="*/ 59 h 88"/>
                <a:gd name="T12" fmla="*/ 1 w 20"/>
                <a:gd name="T13" fmla="*/ 81 h 88"/>
                <a:gd name="T14" fmla="*/ 2 w 20"/>
                <a:gd name="T15" fmla="*/ 88 h 88"/>
                <a:gd name="T16" fmla="*/ 8 w 20"/>
                <a:gd name="T17" fmla="*/ 86 h 88"/>
                <a:gd name="T18" fmla="*/ 9 w 20"/>
                <a:gd name="T19" fmla="*/ 84 h 88"/>
                <a:gd name="T20" fmla="*/ 6 w 20"/>
                <a:gd name="T21" fmla="*/ 82 h 88"/>
                <a:gd name="T22" fmla="*/ 7 w 20"/>
                <a:gd name="T23" fmla="*/ 80 h 88"/>
                <a:gd name="T24" fmla="*/ 7 w 20"/>
                <a:gd name="T25" fmla="*/ 80 h 88"/>
                <a:gd name="T26" fmla="*/ 8 w 20"/>
                <a:gd name="T27" fmla="*/ 78 h 88"/>
                <a:gd name="T28" fmla="*/ 5 w 20"/>
                <a:gd name="T29" fmla="*/ 74 h 88"/>
                <a:gd name="T30" fmla="*/ 7 w 20"/>
                <a:gd name="T31" fmla="*/ 75 h 88"/>
                <a:gd name="T32" fmla="*/ 9 w 20"/>
                <a:gd name="T33" fmla="*/ 73 h 88"/>
                <a:gd name="T34" fmla="*/ 9 w 20"/>
                <a:gd name="T35" fmla="*/ 73 h 88"/>
                <a:gd name="T36" fmla="*/ 5 w 20"/>
                <a:gd name="T37" fmla="*/ 71 h 88"/>
                <a:gd name="T38" fmla="*/ 4 w 20"/>
                <a:gd name="T39" fmla="*/ 66 h 88"/>
                <a:gd name="T40" fmla="*/ 8 w 20"/>
                <a:gd name="T41" fmla="*/ 70 h 88"/>
                <a:gd name="T42" fmla="*/ 6 w 20"/>
                <a:gd name="T43" fmla="*/ 62 h 88"/>
                <a:gd name="T44" fmla="*/ 8 w 20"/>
                <a:gd name="T45" fmla="*/ 66 h 88"/>
                <a:gd name="T46" fmla="*/ 9 w 20"/>
                <a:gd name="T47" fmla="*/ 62 h 88"/>
                <a:gd name="T48" fmla="*/ 6 w 20"/>
                <a:gd name="T49" fmla="*/ 56 h 88"/>
                <a:gd name="T50" fmla="*/ 7 w 20"/>
                <a:gd name="T51" fmla="*/ 51 h 88"/>
                <a:gd name="T52" fmla="*/ 10 w 20"/>
                <a:gd name="T53" fmla="*/ 55 h 88"/>
                <a:gd name="T54" fmla="*/ 12 w 20"/>
                <a:gd name="T55" fmla="*/ 53 h 88"/>
                <a:gd name="T56" fmla="*/ 7 w 20"/>
                <a:gd name="T57" fmla="*/ 48 h 88"/>
                <a:gd name="T58" fmla="*/ 9 w 20"/>
                <a:gd name="T59" fmla="*/ 45 h 88"/>
                <a:gd name="T60" fmla="*/ 13 w 20"/>
                <a:gd name="T61" fmla="*/ 47 h 88"/>
                <a:gd name="T62" fmla="*/ 13 w 20"/>
                <a:gd name="T63" fmla="*/ 46 h 88"/>
                <a:gd name="T64" fmla="*/ 9 w 20"/>
                <a:gd name="T65" fmla="*/ 41 h 88"/>
                <a:gd name="T66" fmla="*/ 13 w 20"/>
                <a:gd name="T67" fmla="*/ 27 h 88"/>
                <a:gd name="T68" fmla="*/ 20 w 20"/>
                <a:gd name="T69" fmla="*/ 14 h 88"/>
                <a:gd name="T70" fmla="*/ 20 w 20"/>
                <a:gd name="T7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88">
                  <a:moveTo>
                    <a:pt x="20" y="0"/>
                  </a:move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ubicBezTo>
                    <a:pt x="8" y="86"/>
                    <a:pt x="8" y="86"/>
                    <a:pt x="8" y="86"/>
                  </a:cubicBezTo>
                  <a:cubicBezTo>
                    <a:pt x="8" y="86"/>
                    <a:pt x="9" y="85"/>
                    <a:pt x="9" y="84"/>
                  </a:cubicBezTo>
                  <a:cubicBezTo>
                    <a:pt x="7" y="83"/>
                    <a:pt x="5" y="82"/>
                    <a:pt x="6" y="82"/>
                  </a:cubicBezTo>
                  <a:cubicBezTo>
                    <a:pt x="6" y="81"/>
                    <a:pt x="7" y="81"/>
                    <a:pt x="7" y="80"/>
                  </a:cubicBezTo>
                  <a:cubicBezTo>
                    <a:pt x="7" y="80"/>
                    <a:pt x="7" y="80"/>
                    <a:pt x="7" y="80"/>
                  </a:cubicBezTo>
                  <a:cubicBezTo>
                    <a:pt x="7" y="80"/>
                    <a:pt x="8" y="79"/>
                    <a:pt x="8" y="78"/>
                  </a:cubicBezTo>
                  <a:cubicBezTo>
                    <a:pt x="3" y="80"/>
                    <a:pt x="5" y="74"/>
                    <a:pt x="5" y="74"/>
                  </a:cubicBezTo>
                  <a:cubicBezTo>
                    <a:pt x="5" y="75"/>
                    <a:pt x="6" y="75"/>
                    <a:pt x="7" y="75"/>
                  </a:cubicBezTo>
                  <a:cubicBezTo>
                    <a:pt x="9" y="73"/>
                    <a:pt x="9" y="73"/>
                    <a:pt x="9" y="73"/>
                  </a:cubicBezTo>
                  <a:cubicBezTo>
                    <a:pt x="9" y="73"/>
                    <a:pt x="9" y="73"/>
                    <a:pt x="9" y="73"/>
                  </a:cubicBezTo>
                  <a:cubicBezTo>
                    <a:pt x="7" y="72"/>
                    <a:pt x="6" y="72"/>
                    <a:pt x="5" y="71"/>
                  </a:cubicBezTo>
                  <a:cubicBezTo>
                    <a:pt x="4" y="70"/>
                    <a:pt x="4" y="66"/>
                    <a:pt x="4" y="66"/>
                  </a:cubicBezTo>
                  <a:cubicBezTo>
                    <a:pt x="5" y="68"/>
                    <a:pt x="8" y="70"/>
                    <a:pt x="8" y="70"/>
                  </a:cubicBezTo>
                  <a:cubicBezTo>
                    <a:pt x="6" y="62"/>
                    <a:pt x="6" y="62"/>
                    <a:pt x="6" y="62"/>
                  </a:cubicBezTo>
                  <a:cubicBezTo>
                    <a:pt x="8" y="66"/>
                    <a:pt x="8" y="66"/>
                    <a:pt x="8" y="66"/>
                  </a:cubicBezTo>
                  <a:cubicBezTo>
                    <a:pt x="8" y="64"/>
                    <a:pt x="9" y="62"/>
                    <a:pt x="9" y="62"/>
                  </a:cubicBezTo>
                  <a:cubicBezTo>
                    <a:pt x="8" y="59"/>
                    <a:pt x="6" y="57"/>
                    <a:pt x="6" y="56"/>
                  </a:cubicBezTo>
                  <a:cubicBezTo>
                    <a:pt x="6" y="54"/>
                    <a:pt x="7" y="51"/>
                    <a:pt x="7" y="51"/>
                  </a:cubicBezTo>
                  <a:cubicBezTo>
                    <a:pt x="8" y="53"/>
                    <a:pt x="9" y="54"/>
                    <a:pt x="10" y="55"/>
                  </a:cubicBezTo>
                  <a:cubicBezTo>
                    <a:pt x="12" y="53"/>
                    <a:pt x="12" y="53"/>
                    <a:pt x="12" y="53"/>
                  </a:cubicBezTo>
                  <a:cubicBezTo>
                    <a:pt x="7" y="48"/>
                    <a:pt x="7" y="48"/>
                    <a:pt x="7" y="48"/>
                  </a:cubicBezTo>
                  <a:cubicBezTo>
                    <a:pt x="9" y="45"/>
                    <a:pt x="9" y="45"/>
                    <a:pt x="9" y="45"/>
                  </a:cubicBezTo>
                  <a:cubicBezTo>
                    <a:pt x="9" y="45"/>
                    <a:pt x="12" y="46"/>
                    <a:pt x="13" y="47"/>
                  </a:cubicBezTo>
                  <a:cubicBezTo>
                    <a:pt x="13" y="46"/>
                    <a:pt x="13" y="46"/>
                    <a:pt x="13" y="46"/>
                  </a:cubicBezTo>
                  <a:cubicBezTo>
                    <a:pt x="9" y="41"/>
                    <a:pt x="9" y="41"/>
                    <a:pt x="9" y="41"/>
                  </a:cubicBezTo>
                  <a:cubicBezTo>
                    <a:pt x="8" y="38"/>
                    <a:pt x="12" y="29"/>
                    <a:pt x="13" y="27"/>
                  </a:cubicBezTo>
                  <a:cubicBezTo>
                    <a:pt x="14" y="26"/>
                    <a:pt x="17" y="20"/>
                    <a:pt x="20" y="14"/>
                  </a:cubicBezTo>
                  <a:cubicBezTo>
                    <a:pt x="19" y="12"/>
                    <a:pt x="20" y="0"/>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1" name="Freeform 66"/>
            <p:cNvSpPr>
              <a:spLocks/>
            </p:cNvSpPr>
            <p:nvPr/>
          </p:nvSpPr>
          <p:spPr bwMode="auto">
            <a:xfrm>
              <a:off x="525463" y="2811463"/>
              <a:ext cx="501650" cy="1687513"/>
            </a:xfrm>
            <a:custGeom>
              <a:avLst/>
              <a:gdLst>
                <a:gd name="T0" fmla="*/ 4 w 28"/>
                <a:gd name="T1" fmla="*/ 80 h 94"/>
                <a:gd name="T2" fmla="*/ 6 w 28"/>
                <a:gd name="T3" fmla="*/ 94 h 94"/>
                <a:gd name="T4" fmla="*/ 12 w 28"/>
                <a:gd name="T5" fmla="*/ 94 h 94"/>
                <a:gd name="T6" fmla="*/ 15 w 28"/>
                <a:gd name="T7" fmla="*/ 91 h 94"/>
                <a:gd name="T8" fmla="*/ 15 w 28"/>
                <a:gd name="T9" fmla="*/ 84 h 94"/>
                <a:gd name="T10" fmla="*/ 14 w 28"/>
                <a:gd name="T11" fmla="*/ 79 h 94"/>
                <a:gd name="T12" fmla="*/ 14 w 28"/>
                <a:gd name="T13" fmla="*/ 70 h 94"/>
                <a:gd name="T14" fmla="*/ 15 w 28"/>
                <a:gd name="T15" fmla="*/ 54 h 94"/>
                <a:gd name="T16" fmla="*/ 17 w 28"/>
                <a:gd name="T17" fmla="*/ 46 h 94"/>
                <a:gd name="T18" fmla="*/ 17 w 28"/>
                <a:gd name="T19" fmla="*/ 36 h 94"/>
                <a:gd name="T20" fmla="*/ 21 w 28"/>
                <a:gd name="T21" fmla="*/ 27 h 94"/>
                <a:gd name="T22" fmla="*/ 26 w 28"/>
                <a:gd name="T23" fmla="*/ 10 h 94"/>
                <a:gd name="T24" fmla="*/ 28 w 28"/>
                <a:gd name="T25" fmla="*/ 3 h 94"/>
                <a:gd name="T26" fmla="*/ 17 w 28"/>
                <a:gd name="T27" fmla="*/ 1 h 94"/>
                <a:gd name="T28" fmla="*/ 5 w 28"/>
                <a:gd name="T29" fmla="*/ 1 h 94"/>
                <a:gd name="T30" fmla="*/ 2 w 28"/>
                <a:gd name="T31" fmla="*/ 15 h 94"/>
                <a:gd name="T32" fmla="*/ 3 w 28"/>
                <a:gd name="T33" fmla="*/ 26 h 94"/>
                <a:gd name="T34" fmla="*/ 3 w 28"/>
                <a:gd name="T35" fmla="*/ 32 h 94"/>
                <a:gd name="T36" fmla="*/ 4 w 28"/>
                <a:gd name="T37" fmla="*/ 42 h 94"/>
                <a:gd name="T38" fmla="*/ 2 w 28"/>
                <a:gd name="T39" fmla="*/ 48 h 94"/>
                <a:gd name="T40" fmla="*/ 1 w 28"/>
                <a:gd name="T41" fmla="*/ 68 h 94"/>
                <a:gd name="T42" fmla="*/ 4 w 28"/>
                <a:gd name="T4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94">
                  <a:moveTo>
                    <a:pt x="4" y="80"/>
                  </a:moveTo>
                  <a:cubicBezTo>
                    <a:pt x="4" y="80"/>
                    <a:pt x="2" y="91"/>
                    <a:pt x="6" y="94"/>
                  </a:cubicBezTo>
                  <a:cubicBezTo>
                    <a:pt x="12" y="94"/>
                    <a:pt x="12" y="94"/>
                    <a:pt x="12" y="94"/>
                  </a:cubicBezTo>
                  <a:cubicBezTo>
                    <a:pt x="15" y="91"/>
                    <a:pt x="15" y="91"/>
                    <a:pt x="15" y="91"/>
                  </a:cubicBezTo>
                  <a:cubicBezTo>
                    <a:pt x="15" y="91"/>
                    <a:pt x="17" y="86"/>
                    <a:pt x="15" y="84"/>
                  </a:cubicBezTo>
                  <a:cubicBezTo>
                    <a:pt x="14" y="82"/>
                    <a:pt x="14" y="79"/>
                    <a:pt x="14" y="79"/>
                  </a:cubicBezTo>
                  <a:cubicBezTo>
                    <a:pt x="14" y="70"/>
                    <a:pt x="14" y="70"/>
                    <a:pt x="14" y="70"/>
                  </a:cubicBezTo>
                  <a:cubicBezTo>
                    <a:pt x="14" y="70"/>
                    <a:pt x="14" y="60"/>
                    <a:pt x="15" y="54"/>
                  </a:cubicBezTo>
                  <a:cubicBezTo>
                    <a:pt x="17" y="49"/>
                    <a:pt x="17" y="46"/>
                    <a:pt x="17" y="46"/>
                  </a:cubicBezTo>
                  <a:cubicBezTo>
                    <a:pt x="17" y="46"/>
                    <a:pt x="17" y="37"/>
                    <a:pt x="17" y="36"/>
                  </a:cubicBezTo>
                  <a:cubicBezTo>
                    <a:pt x="18" y="35"/>
                    <a:pt x="21" y="28"/>
                    <a:pt x="21" y="27"/>
                  </a:cubicBezTo>
                  <a:cubicBezTo>
                    <a:pt x="21" y="26"/>
                    <a:pt x="26" y="11"/>
                    <a:pt x="26" y="10"/>
                  </a:cubicBezTo>
                  <a:cubicBezTo>
                    <a:pt x="27" y="9"/>
                    <a:pt x="28" y="3"/>
                    <a:pt x="28" y="3"/>
                  </a:cubicBezTo>
                  <a:cubicBezTo>
                    <a:pt x="28" y="3"/>
                    <a:pt x="17" y="1"/>
                    <a:pt x="17" y="1"/>
                  </a:cubicBezTo>
                  <a:cubicBezTo>
                    <a:pt x="16" y="0"/>
                    <a:pt x="5" y="1"/>
                    <a:pt x="5" y="1"/>
                  </a:cubicBezTo>
                  <a:cubicBezTo>
                    <a:pt x="5" y="1"/>
                    <a:pt x="1" y="13"/>
                    <a:pt x="2" y="15"/>
                  </a:cubicBezTo>
                  <a:cubicBezTo>
                    <a:pt x="2" y="18"/>
                    <a:pt x="3" y="25"/>
                    <a:pt x="3" y="26"/>
                  </a:cubicBezTo>
                  <a:cubicBezTo>
                    <a:pt x="2" y="28"/>
                    <a:pt x="3" y="32"/>
                    <a:pt x="3" y="32"/>
                  </a:cubicBezTo>
                  <a:cubicBezTo>
                    <a:pt x="3" y="32"/>
                    <a:pt x="4" y="40"/>
                    <a:pt x="4" y="42"/>
                  </a:cubicBezTo>
                  <a:cubicBezTo>
                    <a:pt x="4" y="43"/>
                    <a:pt x="0" y="46"/>
                    <a:pt x="2" y="48"/>
                  </a:cubicBezTo>
                  <a:cubicBezTo>
                    <a:pt x="3" y="50"/>
                    <a:pt x="1" y="66"/>
                    <a:pt x="1" y="68"/>
                  </a:cubicBezTo>
                  <a:cubicBezTo>
                    <a:pt x="2" y="70"/>
                    <a:pt x="4" y="80"/>
                    <a:pt x="4" y="8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2" name="Freeform 67"/>
            <p:cNvSpPr>
              <a:spLocks/>
            </p:cNvSpPr>
            <p:nvPr/>
          </p:nvSpPr>
          <p:spPr bwMode="auto">
            <a:xfrm>
              <a:off x="542925" y="3565525"/>
              <a:ext cx="269875" cy="933450"/>
            </a:xfrm>
            <a:custGeom>
              <a:avLst/>
              <a:gdLst>
                <a:gd name="T0" fmla="*/ 15 w 15"/>
                <a:gd name="T1" fmla="*/ 5 h 52"/>
                <a:gd name="T2" fmla="*/ 3 w 15"/>
                <a:gd name="T3" fmla="*/ 0 h 52"/>
                <a:gd name="T4" fmla="*/ 1 w 15"/>
                <a:gd name="T5" fmla="*/ 6 h 52"/>
                <a:gd name="T6" fmla="*/ 0 w 15"/>
                <a:gd name="T7" fmla="*/ 25 h 52"/>
                <a:gd name="T8" fmla="*/ 0 w 15"/>
                <a:gd name="T9" fmla="*/ 25 h 52"/>
                <a:gd name="T10" fmla="*/ 0 w 15"/>
                <a:gd name="T11" fmla="*/ 26 h 52"/>
                <a:gd name="T12" fmla="*/ 0 w 15"/>
                <a:gd name="T13" fmla="*/ 26 h 52"/>
                <a:gd name="T14" fmla="*/ 0 w 15"/>
                <a:gd name="T15" fmla="*/ 26 h 52"/>
                <a:gd name="T16" fmla="*/ 0 w 15"/>
                <a:gd name="T17" fmla="*/ 26 h 52"/>
                <a:gd name="T18" fmla="*/ 3 w 15"/>
                <a:gd name="T19" fmla="*/ 38 h 52"/>
                <a:gd name="T20" fmla="*/ 5 w 15"/>
                <a:gd name="T21" fmla="*/ 51 h 52"/>
                <a:gd name="T22" fmla="*/ 5 w 15"/>
                <a:gd name="T23" fmla="*/ 51 h 52"/>
                <a:gd name="T24" fmla="*/ 5 w 15"/>
                <a:gd name="T25" fmla="*/ 52 h 52"/>
                <a:gd name="T26" fmla="*/ 11 w 15"/>
                <a:gd name="T27" fmla="*/ 52 h 52"/>
                <a:gd name="T28" fmla="*/ 14 w 15"/>
                <a:gd name="T29" fmla="*/ 49 h 52"/>
                <a:gd name="T30" fmla="*/ 12 w 15"/>
                <a:gd name="T31" fmla="*/ 46 h 52"/>
                <a:gd name="T32" fmla="*/ 6 w 15"/>
                <a:gd name="T33" fmla="*/ 46 h 52"/>
                <a:gd name="T34" fmla="*/ 14 w 15"/>
                <a:gd name="T35" fmla="*/ 42 h 52"/>
                <a:gd name="T36" fmla="*/ 4 w 15"/>
                <a:gd name="T37" fmla="*/ 44 h 52"/>
                <a:gd name="T38" fmla="*/ 4 w 15"/>
                <a:gd name="T39" fmla="*/ 38 h 52"/>
                <a:gd name="T40" fmla="*/ 8 w 15"/>
                <a:gd name="T41" fmla="*/ 40 h 52"/>
                <a:gd name="T42" fmla="*/ 4 w 15"/>
                <a:gd name="T43" fmla="*/ 34 h 52"/>
                <a:gd name="T44" fmla="*/ 8 w 15"/>
                <a:gd name="T45" fmla="*/ 35 h 52"/>
                <a:gd name="T46" fmla="*/ 4 w 15"/>
                <a:gd name="T47" fmla="*/ 31 h 52"/>
                <a:gd name="T48" fmla="*/ 8 w 15"/>
                <a:gd name="T49" fmla="*/ 27 h 52"/>
                <a:gd name="T50" fmla="*/ 7 w 15"/>
                <a:gd name="T51" fmla="*/ 22 h 52"/>
                <a:gd name="T52" fmla="*/ 3 w 15"/>
                <a:gd name="T53" fmla="*/ 21 h 52"/>
                <a:gd name="T54" fmla="*/ 3 w 15"/>
                <a:gd name="T55" fmla="*/ 21 h 52"/>
                <a:gd name="T56" fmla="*/ 8 w 15"/>
                <a:gd name="T57" fmla="*/ 14 h 52"/>
                <a:gd name="T58" fmla="*/ 3 w 15"/>
                <a:gd name="T59" fmla="*/ 14 h 52"/>
                <a:gd name="T60" fmla="*/ 9 w 15"/>
                <a:gd name="T61" fmla="*/ 10 h 52"/>
                <a:gd name="T62" fmla="*/ 8 w 15"/>
                <a:gd name="T63" fmla="*/ 9 h 52"/>
                <a:gd name="T64" fmla="*/ 3 w 15"/>
                <a:gd name="T65" fmla="*/ 8 h 52"/>
                <a:gd name="T66" fmla="*/ 6 w 15"/>
                <a:gd name="T67" fmla="*/ 7 h 52"/>
                <a:gd name="T68" fmla="*/ 3 w 15"/>
                <a:gd name="T69" fmla="*/ 5 h 52"/>
                <a:gd name="T70" fmla="*/ 15 w 15"/>
                <a:gd name="T7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52">
                  <a:moveTo>
                    <a:pt x="15" y="5"/>
                  </a:moveTo>
                  <a:cubicBezTo>
                    <a:pt x="13" y="4"/>
                    <a:pt x="7" y="1"/>
                    <a:pt x="3" y="0"/>
                  </a:cubicBezTo>
                  <a:cubicBezTo>
                    <a:pt x="3" y="1"/>
                    <a:pt x="0" y="4"/>
                    <a:pt x="1" y="6"/>
                  </a:cubicBezTo>
                  <a:cubicBezTo>
                    <a:pt x="2" y="8"/>
                    <a:pt x="0" y="22"/>
                    <a:pt x="0" y="25"/>
                  </a:cubicBezTo>
                  <a:cubicBezTo>
                    <a:pt x="0" y="25"/>
                    <a:pt x="0" y="25"/>
                    <a:pt x="0" y="25"/>
                  </a:cubicBezTo>
                  <a:cubicBezTo>
                    <a:pt x="0" y="26"/>
                    <a:pt x="0" y="26"/>
                    <a:pt x="0" y="26"/>
                  </a:cubicBezTo>
                  <a:cubicBezTo>
                    <a:pt x="0" y="26"/>
                    <a:pt x="0" y="26"/>
                    <a:pt x="0" y="26"/>
                  </a:cubicBezTo>
                  <a:cubicBezTo>
                    <a:pt x="0" y="26"/>
                    <a:pt x="0" y="26"/>
                    <a:pt x="0" y="26"/>
                  </a:cubicBezTo>
                  <a:cubicBezTo>
                    <a:pt x="0" y="26"/>
                    <a:pt x="0" y="26"/>
                    <a:pt x="0" y="26"/>
                  </a:cubicBezTo>
                  <a:cubicBezTo>
                    <a:pt x="1" y="28"/>
                    <a:pt x="3" y="38"/>
                    <a:pt x="3" y="38"/>
                  </a:cubicBezTo>
                  <a:cubicBezTo>
                    <a:pt x="3" y="38"/>
                    <a:pt x="1" y="49"/>
                    <a:pt x="5" y="51"/>
                  </a:cubicBezTo>
                  <a:cubicBezTo>
                    <a:pt x="5" y="51"/>
                    <a:pt x="5" y="51"/>
                    <a:pt x="5" y="51"/>
                  </a:cubicBezTo>
                  <a:cubicBezTo>
                    <a:pt x="5" y="52"/>
                    <a:pt x="5" y="52"/>
                    <a:pt x="5" y="52"/>
                  </a:cubicBezTo>
                  <a:cubicBezTo>
                    <a:pt x="11" y="52"/>
                    <a:pt x="11" y="52"/>
                    <a:pt x="11" y="52"/>
                  </a:cubicBezTo>
                  <a:cubicBezTo>
                    <a:pt x="14" y="49"/>
                    <a:pt x="14" y="49"/>
                    <a:pt x="14" y="49"/>
                  </a:cubicBezTo>
                  <a:cubicBezTo>
                    <a:pt x="13" y="48"/>
                    <a:pt x="12" y="46"/>
                    <a:pt x="12" y="46"/>
                  </a:cubicBezTo>
                  <a:cubicBezTo>
                    <a:pt x="6" y="46"/>
                    <a:pt x="6" y="46"/>
                    <a:pt x="6" y="46"/>
                  </a:cubicBezTo>
                  <a:cubicBezTo>
                    <a:pt x="7" y="43"/>
                    <a:pt x="14" y="42"/>
                    <a:pt x="14" y="42"/>
                  </a:cubicBezTo>
                  <a:cubicBezTo>
                    <a:pt x="13" y="41"/>
                    <a:pt x="7" y="43"/>
                    <a:pt x="4" y="44"/>
                  </a:cubicBezTo>
                  <a:cubicBezTo>
                    <a:pt x="3" y="42"/>
                    <a:pt x="4" y="39"/>
                    <a:pt x="4" y="38"/>
                  </a:cubicBezTo>
                  <a:cubicBezTo>
                    <a:pt x="6" y="38"/>
                    <a:pt x="8" y="40"/>
                    <a:pt x="8" y="40"/>
                  </a:cubicBezTo>
                  <a:cubicBezTo>
                    <a:pt x="4" y="34"/>
                    <a:pt x="4" y="34"/>
                    <a:pt x="4" y="34"/>
                  </a:cubicBezTo>
                  <a:cubicBezTo>
                    <a:pt x="4" y="33"/>
                    <a:pt x="8" y="35"/>
                    <a:pt x="8" y="35"/>
                  </a:cubicBezTo>
                  <a:cubicBezTo>
                    <a:pt x="4" y="31"/>
                    <a:pt x="4" y="31"/>
                    <a:pt x="4" y="31"/>
                  </a:cubicBezTo>
                  <a:cubicBezTo>
                    <a:pt x="4" y="31"/>
                    <a:pt x="7" y="30"/>
                    <a:pt x="8" y="27"/>
                  </a:cubicBezTo>
                  <a:cubicBezTo>
                    <a:pt x="10" y="24"/>
                    <a:pt x="7" y="22"/>
                    <a:pt x="7" y="22"/>
                  </a:cubicBezTo>
                  <a:cubicBezTo>
                    <a:pt x="7" y="22"/>
                    <a:pt x="2" y="25"/>
                    <a:pt x="3" y="21"/>
                  </a:cubicBezTo>
                  <a:cubicBezTo>
                    <a:pt x="3" y="21"/>
                    <a:pt x="3" y="21"/>
                    <a:pt x="3" y="21"/>
                  </a:cubicBezTo>
                  <a:cubicBezTo>
                    <a:pt x="5" y="17"/>
                    <a:pt x="8" y="14"/>
                    <a:pt x="8" y="14"/>
                  </a:cubicBezTo>
                  <a:cubicBezTo>
                    <a:pt x="3" y="14"/>
                    <a:pt x="3" y="14"/>
                    <a:pt x="3" y="14"/>
                  </a:cubicBezTo>
                  <a:cubicBezTo>
                    <a:pt x="4" y="11"/>
                    <a:pt x="11" y="12"/>
                    <a:pt x="9" y="10"/>
                  </a:cubicBezTo>
                  <a:cubicBezTo>
                    <a:pt x="9" y="10"/>
                    <a:pt x="9" y="9"/>
                    <a:pt x="8" y="9"/>
                  </a:cubicBezTo>
                  <a:cubicBezTo>
                    <a:pt x="6" y="8"/>
                    <a:pt x="3" y="8"/>
                    <a:pt x="3" y="8"/>
                  </a:cubicBezTo>
                  <a:cubicBezTo>
                    <a:pt x="6" y="7"/>
                    <a:pt x="6" y="7"/>
                    <a:pt x="6" y="7"/>
                  </a:cubicBezTo>
                  <a:cubicBezTo>
                    <a:pt x="3" y="5"/>
                    <a:pt x="3" y="5"/>
                    <a:pt x="3" y="5"/>
                  </a:cubicBezTo>
                  <a:cubicBezTo>
                    <a:pt x="6" y="4"/>
                    <a:pt x="15" y="5"/>
                    <a:pt x="15"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3" name="Freeform 68"/>
            <p:cNvSpPr>
              <a:spLocks/>
            </p:cNvSpPr>
            <p:nvPr/>
          </p:nvSpPr>
          <p:spPr bwMode="auto">
            <a:xfrm>
              <a:off x="525463" y="2811463"/>
              <a:ext cx="501650" cy="700088"/>
            </a:xfrm>
            <a:custGeom>
              <a:avLst/>
              <a:gdLst>
                <a:gd name="T0" fmla="*/ 17 w 28"/>
                <a:gd name="T1" fmla="*/ 1 h 39"/>
                <a:gd name="T2" fmla="*/ 5 w 28"/>
                <a:gd name="T3" fmla="*/ 1 h 39"/>
                <a:gd name="T4" fmla="*/ 0 w 28"/>
                <a:gd name="T5" fmla="*/ 14 h 39"/>
                <a:gd name="T6" fmla="*/ 0 w 28"/>
                <a:gd name="T7" fmla="*/ 25 h 39"/>
                <a:gd name="T8" fmla="*/ 1 w 28"/>
                <a:gd name="T9" fmla="*/ 32 h 39"/>
                <a:gd name="T10" fmla="*/ 4 w 28"/>
                <a:gd name="T11" fmla="*/ 39 h 39"/>
                <a:gd name="T12" fmla="*/ 9 w 28"/>
                <a:gd name="T13" fmla="*/ 31 h 39"/>
                <a:gd name="T14" fmla="*/ 5 w 28"/>
                <a:gd name="T15" fmla="*/ 33 h 39"/>
                <a:gd name="T16" fmla="*/ 8 w 28"/>
                <a:gd name="T17" fmla="*/ 20 h 39"/>
                <a:gd name="T18" fmla="*/ 9 w 28"/>
                <a:gd name="T19" fmla="*/ 10 h 39"/>
                <a:gd name="T20" fmla="*/ 21 w 28"/>
                <a:gd name="T21" fmla="*/ 10 h 39"/>
                <a:gd name="T22" fmla="*/ 26 w 28"/>
                <a:gd name="T23" fmla="*/ 11 h 39"/>
                <a:gd name="T24" fmla="*/ 26 w 28"/>
                <a:gd name="T25" fmla="*/ 10 h 39"/>
                <a:gd name="T26" fmla="*/ 28 w 28"/>
                <a:gd name="T27" fmla="*/ 3 h 39"/>
                <a:gd name="T28" fmla="*/ 17 w 28"/>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17" y="1"/>
                  </a:moveTo>
                  <a:cubicBezTo>
                    <a:pt x="16" y="0"/>
                    <a:pt x="5" y="1"/>
                    <a:pt x="5" y="1"/>
                  </a:cubicBezTo>
                  <a:cubicBezTo>
                    <a:pt x="5" y="1"/>
                    <a:pt x="0" y="11"/>
                    <a:pt x="0" y="14"/>
                  </a:cubicBezTo>
                  <a:cubicBezTo>
                    <a:pt x="1" y="16"/>
                    <a:pt x="1" y="23"/>
                    <a:pt x="0" y="25"/>
                  </a:cubicBezTo>
                  <a:cubicBezTo>
                    <a:pt x="0" y="27"/>
                    <a:pt x="1" y="32"/>
                    <a:pt x="1" y="32"/>
                  </a:cubicBezTo>
                  <a:cubicBezTo>
                    <a:pt x="1" y="32"/>
                    <a:pt x="4" y="36"/>
                    <a:pt x="4" y="39"/>
                  </a:cubicBezTo>
                  <a:cubicBezTo>
                    <a:pt x="7" y="36"/>
                    <a:pt x="9" y="31"/>
                    <a:pt x="9" y="31"/>
                  </a:cubicBezTo>
                  <a:cubicBezTo>
                    <a:pt x="8" y="32"/>
                    <a:pt x="5" y="33"/>
                    <a:pt x="5" y="33"/>
                  </a:cubicBezTo>
                  <a:cubicBezTo>
                    <a:pt x="5" y="30"/>
                    <a:pt x="8" y="20"/>
                    <a:pt x="8" y="20"/>
                  </a:cubicBezTo>
                  <a:cubicBezTo>
                    <a:pt x="8" y="20"/>
                    <a:pt x="18" y="12"/>
                    <a:pt x="9" y="10"/>
                  </a:cubicBezTo>
                  <a:cubicBezTo>
                    <a:pt x="10" y="6"/>
                    <a:pt x="21" y="10"/>
                    <a:pt x="21" y="10"/>
                  </a:cubicBezTo>
                  <a:cubicBezTo>
                    <a:pt x="26" y="11"/>
                    <a:pt x="26" y="11"/>
                    <a:pt x="26" y="11"/>
                  </a:cubicBezTo>
                  <a:cubicBezTo>
                    <a:pt x="26" y="11"/>
                    <a:pt x="26" y="10"/>
                    <a:pt x="26" y="10"/>
                  </a:cubicBezTo>
                  <a:cubicBezTo>
                    <a:pt x="27" y="9"/>
                    <a:pt x="28" y="3"/>
                    <a:pt x="28" y="3"/>
                  </a:cubicBezTo>
                  <a:cubicBezTo>
                    <a:pt x="28" y="3"/>
                    <a:pt x="17" y="1"/>
                    <a:pt x="1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4" name="Freeform 69"/>
            <p:cNvSpPr>
              <a:spLocks/>
            </p:cNvSpPr>
            <p:nvPr/>
          </p:nvSpPr>
          <p:spPr bwMode="auto">
            <a:xfrm>
              <a:off x="685800" y="2740025"/>
              <a:ext cx="395287" cy="142875"/>
            </a:xfrm>
            <a:custGeom>
              <a:avLst/>
              <a:gdLst>
                <a:gd name="T0" fmla="*/ 0 w 22"/>
                <a:gd name="T1" fmla="*/ 4 h 8"/>
                <a:gd name="T2" fmla="*/ 18 w 22"/>
                <a:gd name="T3" fmla="*/ 8 h 8"/>
                <a:gd name="T4" fmla="*/ 22 w 22"/>
                <a:gd name="T5" fmla="*/ 6 h 8"/>
                <a:gd name="T6" fmla="*/ 21 w 22"/>
                <a:gd name="T7" fmla="*/ 2 h 8"/>
                <a:gd name="T8" fmla="*/ 1 w 22"/>
                <a:gd name="T9" fmla="*/ 0 h 8"/>
                <a:gd name="T10" fmla="*/ 0 w 22"/>
                <a:gd name="T11" fmla="*/ 4 h 8"/>
              </a:gdLst>
              <a:ahLst/>
              <a:cxnLst>
                <a:cxn ang="0">
                  <a:pos x="T0" y="T1"/>
                </a:cxn>
                <a:cxn ang="0">
                  <a:pos x="T2" y="T3"/>
                </a:cxn>
                <a:cxn ang="0">
                  <a:pos x="T4" y="T5"/>
                </a:cxn>
                <a:cxn ang="0">
                  <a:pos x="T6" y="T7"/>
                </a:cxn>
                <a:cxn ang="0">
                  <a:pos x="T8" y="T9"/>
                </a:cxn>
                <a:cxn ang="0">
                  <a:pos x="T10" y="T11"/>
                </a:cxn>
              </a:cxnLst>
              <a:rect l="0" t="0" r="r" b="b"/>
              <a:pathLst>
                <a:path w="22" h="8">
                  <a:moveTo>
                    <a:pt x="0" y="4"/>
                  </a:moveTo>
                  <a:cubicBezTo>
                    <a:pt x="0" y="4"/>
                    <a:pt x="13" y="8"/>
                    <a:pt x="18" y="8"/>
                  </a:cubicBezTo>
                  <a:cubicBezTo>
                    <a:pt x="22" y="6"/>
                    <a:pt x="22" y="6"/>
                    <a:pt x="22" y="6"/>
                  </a:cubicBezTo>
                  <a:cubicBezTo>
                    <a:pt x="21" y="2"/>
                    <a:pt x="21" y="2"/>
                    <a:pt x="21" y="2"/>
                  </a:cubicBezTo>
                  <a:cubicBezTo>
                    <a:pt x="1" y="0"/>
                    <a:pt x="1" y="0"/>
                    <a:pt x="1"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5" name="Freeform 70"/>
            <p:cNvSpPr>
              <a:spLocks/>
            </p:cNvSpPr>
            <p:nvPr/>
          </p:nvSpPr>
          <p:spPr bwMode="auto">
            <a:xfrm>
              <a:off x="722313" y="1841500"/>
              <a:ext cx="341312" cy="989013"/>
            </a:xfrm>
            <a:custGeom>
              <a:avLst/>
              <a:gdLst>
                <a:gd name="T0" fmla="*/ 0 w 19"/>
                <a:gd name="T1" fmla="*/ 49 h 55"/>
                <a:gd name="T2" fmla="*/ 6 w 19"/>
                <a:gd name="T3" fmla="*/ 54 h 55"/>
                <a:gd name="T4" fmla="*/ 19 w 19"/>
                <a:gd name="T5" fmla="*/ 53 h 55"/>
                <a:gd name="T6" fmla="*/ 17 w 19"/>
                <a:gd name="T7" fmla="*/ 36 h 55"/>
                <a:gd name="T8" fmla="*/ 18 w 19"/>
                <a:gd name="T9" fmla="*/ 25 h 55"/>
                <a:gd name="T10" fmla="*/ 13 w 19"/>
                <a:gd name="T11" fmla="*/ 10 h 55"/>
                <a:gd name="T12" fmla="*/ 13 w 19"/>
                <a:gd name="T13" fmla="*/ 3 h 55"/>
                <a:gd name="T14" fmla="*/ 11 w 19"/>
                <a:gd name="T15" fmla="*/ 7 h 55"/>
                <a:gd name="T16" fmla="*/ 2 w 19"/>
                <a:gd name="T17" fmla="*/ 0 h 55"/>
                <a:gd name="T18" fmla="*/ 0 w 19"/>
                <a:gd name="T19" fmla="*/ 3 h 55"/>
                <a:gd name="T20" fmla="*/ 0 w 19"/>
                <a:gd name="T2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5">
                  <a:moveTo>
                    <a:pt x="0" y="49"/>
                  </a:moveTo>
                  <a:cubicBezTo>
                    <a:pt x="0" y="49"/>
                    <a:pt x="0" y="53"/>
                    <a:pt x="6" y="54"/>
                  </a:cubicBezTo>
                  <a:cubicBezTo>
                    <a:pt x="13" y="55"/>
                    <a:pt x="18" y="55"/>
                    <a:pt x="19" y="53"/>
                  </a:cubicBezTo>
                  <a:cubicBezTo>
                    <a:pt x="17" y="36"/>
                    <a:pt x="17" y="36"/>
                    <a:pt x="17" y="36"/>
                  </a:cubicBezTo>
                  <a:cubicBezTo>
                    <a:pt x="17" y="36"/>
                    <a:pt x="19" y="28"/>
                    <a:pt x="18" y="25"/>
                  </a:cubicBezTo>
                  <a:cubicBezTo>
                    <a:pt x="18" y="21"/>
                    <a:pt x="13" y="10"/>
                    <a:pt x="13" y="10"/>
                  </a:cubicBezTo>
                  <a:cubicBezTo>
                    <a:pt x="13" y="10"/>
                    <a:pt x="14" y="5"/>
                    <a:pt x="13" y="3"/>
                  </a:cubicBezTo>
                  <a:cubicBezTo>
                    <a:pt x="11" y="7"/>
                    <a:pt x="11" y="7"/>
                    <a:pt x="11" y="7"/>
                  </a:cubicBezTo>
                  <a:cubicBezTo>
                    <a:pt x="11" y="7"/>
                    <a:pt x="9" y="7"/>
                    <a:pt x="2" y="0"/>
                  </a:cubicBezTo>
                  <a:cubicBezTo>
                    <a:pt x="2" y="0"/>
                    <a:pt x="0" y="2"/>
                    <a:pt x="0" y="3"/>
                  </a:cubicBezTo>
                  <a:lnTo>
                    <a:pt x="0" y="49"/>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6" name="Freeform 71"/>
            <p:cNvSpPr>
              <a:spLocks/>
            </p:cNvSpPr>
            <p:nvPr/>
          </p:nvSpPr>
          <p:spPr bwMode="auto">
            <a:xfrm>
              <a:off x="722313" y="1841500"/>
              <a:ext cx="341312" cy="989013"/>
            </a:xfrm>
            <a:custGeom>
              <a:avLst/>
              <a:gdLst>
                <a:gd name="T0" fmla="*/ 13 w 19"/>
                <a:gd name="T1" fmla="*/ 53 h 55"/>
                <a:gd name="T2" fmla="*/ 3 w 19"/>
                <a:gd name="T3" fmla="*/ 47 h 55"/>
                <a:gd name="T4" fmla="*/ 4 w 19"/>
                <a:gd name="T5" fmla="*/ 43 h 55"/>
                <a:gd name="T6" fmla="*/ 13 w 19"/>
                <a:gd name="T7" fmla="*/ 49 h 55"/>
                <a:gd name="T8" fmla="*/ 4 w 19"/>
                <a:gd name="T9" fmla="*/ 34 h 55"/>
                <a:gd name="T10" fmla="*/ 3 w 19"/>
                <a:gd name="T11" fmla="*/ 7 h 55"/>
                <a:gd name="T12" fmla="*/ 7 w 19"/>
                <a:gd name="T13" fmla="*/ 11 h 55"/>
                <a:gd name="T14" fmla="*/ 4 w 19"/>
                <a:gd name="T15" fmla="*/ 6 h 55"/>
                <a:gd name="T16" fmla="*/ 8 w 19"/>
                <a:gd name="T17" fmla="*/ 6 h 55"/>
                <a:gd name="T18" fmla="*/ 2 w 19"/>
                <a:gd name="T19" fmla="*/ 0 h 55"/>
                <a:gd name="T20" fmla="*/ 0 w 19"/>
                <a:gd name="T21" fmla="*/ 3 h 55"/>
                <a:gd name="T22" fmla="*/ 0 w 19"/>
                <a:gd name="T23" fmla="*/ 49 h 55"/>
                <a:gd name="T24" fmla="*/ 6 w 19"/>
                <a:gd name="T25" fmla="*/ 54 h 55"/>
                <a:gd name="T26" fmla="*/ 19 w 19"/>
                <a:gd name="T27" fmla="*/ 53 h 55"/>
                <a:gd name="T28" fmla="*/ 19 w 19"/>
                <a:gd name="T29" fmla="*/ 53 h 55"/>
                <a:gd name="T30" fmla="*/ 13 w 19"/>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5">
                  <a:moveTo>
                    <a:pt x="13" y="53"/>
                  </a:moveTo>
                  <a:cubicBezTo>
                    <a:pt x="6" y="53"/>
                    <a:pt x="3" y="47"/>
                    <a:pt x="3" y="47"/>
                  </a:cubicBezTo>
                  <a:cubicBezTo>
                    <a:pt x="3" y="47"/>
                    <a:pt x="1" y="43"/>
                    <a:pt x="4" y="43"/>
                  </a:cubicBezTo>
                  <a:cubicBezTo>
                    <a:pt x="6" y="43"/>
                    <a:pt x="13" y="49"/>
                    <a:pt x="13" y="49"/>
                  </a:cubicBezTo>
                  <a:cubicBezTo>
                    <a:pt x="12" y="45"/>
                    <a:pt x="7" y="39"/>
                    <a:pt x="4" y="34"/>
                  </a:cubicBezTo>
                  <a:cubicBezTo>
                    <a:pt x="1" y="29"/>
                    <a:pt x="3" y="7"/>
                    <a:pt x="3" y="7"/>
                  </a:cubicBezTo>
                  <a:cubicBezTo>
                    <a:pt x="7" y="11"/>
                    <a:pt x="7" y="11"/>
                    <a:pt x="7" y="11"/>
                  </a:cubicBezTo>
                  <a:cubicBezTo>
                    <a:pt x="4" y="6"/>
                    <a:pt x="4" y="6"/>
                    <a:pt x="4" y="6"/>
                  </a:cubicBezTo>
                  <a:cubicBezTo>
                    <a:pt x="6" y="8"/>
                    <a:pt x="8" y="7"/>
                    <a:pt x="8" y="6"/>
                  </a:cubicBezTo>
                  <a:cubicBezTo>
                    <a:pt x="7" y="5"/>
                    <a:pt x="5" y="3"/>
                    <a:pt x="2" y="0"/>
                  </a:cubicBezTo>
                  <a:cubicBezTo>
                    <a:pt x="2" y="0"/>
                    <a:pt x="0" y="2"/>
                    <a:pt x="0" y="3"/>
                  </a:cubicBezTo>
                  <a:cubicBezTo>
                    <a:pt x="0" y="49"/>
                    <a:pt x="0" y="49"/>
                    <a:pt x="0" y="49"/>
                  </a:cubicBezTo>
                  <a:cubicBezTo>
                    <a:pt x="0" y="49"/>
                    <a:pt x="0" y="53"/>
                    <a:pt x="6" y="54"/>
                  </a:cubicBezTo>
                  <a:cubicBezTo>
                    <a:pt x="13" y="55"/>
                    <a:pt x="18" y="55"/>
                    <a:pt x="19" y="53"/>
                  </a:cubicBezTo>
                  <a:cubicBezTo>
                    <a:pt x="19" y="53"/>
                    <a:pt x="19" y="53"/>
                    <a:pt x="19" y="53"/>
                  </a:cubicBezTo>
                  <a:cubicBezTo>
                    <a:pt x="17" y="53"/>
                    <a:pt x="15" y="53"/>
                    <a:pt x="13" y="53"/>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7" name="Freeform 72"/>
            <p:cNvSpPr>
              <a:spLocks/>
            </p:cNvSpPr>
            <p:nvPr/>
          </p:nvSpPr>
          <p:spPr bwMode="auto">
            <a:xfrm>
              <a:off x="381000" y="1878013"/>
              <a:ext cx="520700" cy="1257300"/>
            </a:xfrm>
            <a:custGeom>
              <a:avLst/>
              <a:gdLst>
                <a:gd name="T0" fmla="*/ 0 w 29"/>
                <a:gd name="T1" fmla="*/ 67 h 70"/>
                <a:gd name="T2" fmla="*/ 10 w 29"/>
                <a:gd name="T3" fmla="*/ 70 h 70"/>
                <a:gd name="T4" fmla="*/ 24 w 29"/>
                <a:gd name="T5" fmla="*/ 45 h 70"/>
                <a:gd name="T6" fmla="*/ 28 w 29"/>
                <a:gd name="T7" fmla="*/ 33 h 70"/>
                <a:gd name="T8" fmla="*/ 18 w 29"/>
                <a:gd name="T9" fmla="*/ 0 h 70"/>
                <a:gd name="T10" fmla="*/ 10 w 29"/>
                <a:gd name="T11" fmla="*/ 4 h 70"/>
                <a:gd name="T12" fmla="*/ 10 w 29"/>
                <a:gd name="T13" fmla="*/ 22 h 70"/>
                <a:gd name="T14" fmla="*/ 0 w 29"/>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0" y="67"/>
                  </a:moveTo>
                  <a:cubicBezTo>
                    <a:pt x="10" y="70"/>
                    <a:pt x="10" y="70"/>
                    <a:pt x="10" y="70"/>
                  </a:cubicBezTo>
                  <a:cubicBezTo>
                    <a:pt x="10" y="70"/>
                    <a:pt x="23" y="46"/>
                    <a:pt x="24" y="45"/>
                  </a:cubicBezTo>
                  <a:cubicBezTo>
                    <a:pt x="25" y="44"/>
                    <a:pt x="29" y="40"/>
                    <a:pt x="28" y="33"/>
                  </a:cubicBezTo>
                  <a:cubicBezTo>
                    <a:pt x="27" y="26"/>
                    <a:pt x="26" y="9"/>
                    <a:pt x="18" y="0"/>
                  </a:cubicBezTo>
                  <a:cubicBezTo>
                    <a:pt x="18" y="0"/>
                    <a:pt x="15" y="5"/>
                    <a:pt x="10" y="4"/>
                  </a:cubicBezTo>
                  <a:cubicBezTo>
                    <a:pt x="10" y="22"/>
                    <a:pt x="10" y="22"/>
                    <a:pt x="10" y="22"/>
                  </a:cubicBezTo>
                  <a:cubicBezTo>
                    <a:pt x="10" y="22"/>
                    <a:pt x="8" y="51"/>
                    <a:pt x="0" y="6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8" name="Freeform 73"/>
            <p:cNvSpPr>
              <a:spLocks/>
            </p:cNvSpPr>
            <p:nvPr/>
          </p:nvSpPr>
          <p:spPr bwMode="auto">
            <a:xfrm>
              <a:off x="865188" y="1968500"/>
              <a:ext cx="215900" cy="842963"/>
            </a:xfrm>
            <a:custGeom>
              <a:avLst/>
              <a:gdLst>
                <a:gd name="T0" fmla="*/ 6 w 12"/>
                <a:gd name="T1" fmla="*/ 44 h 47"/>
                <a:gd name="T2" fmla="*/ 9 w 12"/>
                <a:gd name="T3" fmla="*/ 47 h 47"/>
                <a:gd name="T4" fmla="*/ 12 w 12"/>
                <a:gd name="T5" fmla="*/ 44 h 47"/>
                <a:gd name="T6" fmla="*/ 9 w 12"/>
                <a:gd name="T7" fmla="*/ 20 h 47"/>
                <a:gd name="T8" fmla="*/ 4 w 12"/>
                <a:gd name="T9" fmla="*/ 5 h 47"/>
                <a:gd name="T10" fmla="*/ 3 w 12"/>
                <a:gd name="T11" fmla="*/ 0 h 47"/>
                <a:gd name="T12" fmla="*/ 0 w 12"/>
                <a:gd name="T13" fmla="*/ 3 h 47"/>
                <a:gd name="T14" fmla="*/ 1 w 12"/>
                <a:gd name="T15" fmla="*/ 6 h 47"/>
                <a:gd name="T16" fmla="*/ 4 w 12"/>
                <a:gd name="T17" fmla="*/ 17 h 47"/>
                <a:gd name="T18" fmla="*/ 6 w 12"/>
                <a:gd name="T1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7">
                  <a:moveTo>
                    <a:pt x="6" y="44"/>
                  </a:moveTo>
                  <a:cubicBezTo>
                    <a:pt x="9" y="47"/>
                    <a:pt x="9" y="47"/>
                    <a:pt x="9" y="47"/>
                  </a:cubicBezTo>
                  <a:cubicBezTo>
                    <a:pt x="12" y="44"/>
                    <a:pt x="12" y="44"/>
                    <a:pt x="12" y="44"/>
                  </a:cubicBezTo>
                  <a:cubicBezTo>
                    <a:pt x="12" y="44"/>
                    <a:pt x="10" y="25"/>
                    <a:pt x="9" y="20"/>
                  </a:cubicBezTo>
                  <a:cubicBezTo>
                    <a:pt x="8" y="16"/>
                    <a:pt x="4" y="5"/>
                    <a:pt x="4" y="5"/>
                  </a:cubicBezTo>
                  <a:cubicBezTo>
                    <a:pt x="4" y="5"/>
                    <a:pt x="6" y="2"/>
                    <a:pt x="3" y="0"/>
                  </a:cubicBezTo>
                  <a:cubicBezTo>
                    <a:pt x="3" y="0"/>
                    <a:pt x="1" y="1"/>
                    <a:pt x="0" y="3"/>
                  </a:cubicBezTo>
                  <a:cubicBezTo>
                    <a:pt x="1" y="6"/>
                    <a:pt x="1" y="6"/>
                    <a:pt x="1" y="6"/>
                  </a:cubicBezTo>
                  <a:cubicBezTo>
                    <a:pt x="1" y="6"/>
                    <a:pt x="3" y="14"/>
                    <a:pt x="4" y="17"/>
                  </a:cubicBezTo>
                  <a:cubicBezTo>
                    <a:pt x="4" y="21"/>
                    <a:pt x="5" y="42"/>
                    <a:pt x="6" y="44"/>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9" name="Freeform 74"/>
            <p:cNvSpPr>
              <a:spLocks/>
            </p:cNvSpPr>
            <p:nvPr/>
          </p:nvSpPr>
          <p:spPr bwMode="auto">
            <a:xfrm>
              <a:off x="1081088" y="2290763"/>
              <a:ext cx="466725" cy="323850"/>
            </a:xfrm>
            <a:custGeom>
              <a:avLst/>
              <a:gdLst>
                <a:gd name="T0" fmla="*/ 25 w 26"/>
                <a:gd name="T1" fmla="*/ 13 h 18"/>
                <a:gd name="T2" fmla="*/ 22 w 26"/>
                <a:gd name="T3" fmla="*/ 4 h 18"/>
                <a:gd name="T4" fmla="*/ 14 w 26"/>
                <a:gd name="T5" fmla="*/ 6 h 18"/>
                <a:gd name="T6" fmla="*/ 11 w 26"/>
                <a:gd name="T7" fmla="*/ 8 h 18"/>
                <a:gd name="T8" fmla="*/ 8 w 26"/>
                <a:gd name="T9" fmla="*/ 8 h 18"/>
                <a:gd name="T10" fmla="*/ 4 w 26"/>
                <a:gd name="T11" fmla="*/ 8 h 18"/>
                <a:gd name="T12" fmla="*/ 3 w 26"/>
                <a:gd name="T13" fmla="*/ 7 h 18"/>
                <a:gd name="T14" fmla="*/ 1 w 26"/>
                <a:gd name="T15" fmla="*/ 0 h 18"/>
                <a:gd name="T16" fmla="*/ 0 w 26"/>
                <a:gd name="T17" fmla="*/ 16 h 18"/>
                <a:gd name="T18" fmla="*/ 0 w 26"/>
                <a:gd name="T19" fmla="*/ 18 h 18"/>
                <a:gd name="T20" fmla="*/ 11 w 26"/>
                <a:gd name="T21" fmla="*/ 17 h 18"/>
                <a:gd name="T22" fmla="*/ 25 w 26"/>
                <a:gd name="T2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8">
                  <a:moveTo>
                    <a:pt x="25" y="13"/>
                  </a:moveTo>
                  <a:cubicBezTo>
                    <a:pt x="25" y="13"/>
                    <a:pt x="26" y="8"/>
                    <a:pt x="22" y="4"/>
                  </a:cubicBezTo>
                  <a:cubicBezTo>
                    <a:pt x="22" y="4"/>
                    <a:pt x="14" y="6"/>
                    <a:pt x="14" y="6"/>
                  </a:cubicBezTo>
                  <a:cubicBezTo>
                    <a:pt x="14" y="7"/>
                    <a:pt x="11" y="8"/>
                    <a:pt x="11" y="8"/>
                  </a:cubicBezTo>
                  <a:cubicBezTo>
                    <a:pt x="11" y="8"/>
                    <a:pt x="8" y="8"/>
                    <a:pt x="8" y="8"/>
                  </a:cubicBezTo>
                  <a:cubicBezTo>
                    <a:pt x="7" y="8"/>
                    <a:pt x="5" y="7"/>
                    <a:pt x="4" y="8"/>
                  </a:cubicBezTo>
                  <a:cubicBezTo>
                    <a:pt x="3" y="7"/>
                    <a:pt x="3" y="7"/>
                    <a:pt x="3" y="7"/>
                  </a:cubicBezTo>
                  <a:cubicBezTo>
                    <a:pt x="3" y="7"/>
                    <a:pt x="4" y="3"/>
                    <a:pt x="1" y="0"/>
                  </a:cubicBezTo>
                  <a:cubicBezTo>
                    <a:pt x="0" y="16"/>
                    <a:pt x="0" y="16"/>
                    <a:pt x="0" y="16"/>
                  </a:cubicBezTo>
                  <a:cubicBezTo>
                    <a:pt x="0" y="18"/>
                    <a:pt x="0" y="18"/>
                    <a:pt x="0" y="18"/>
                  </a:cubicBezTo>
                  <a:cubicBezTo>
                    <a:pt x="0" y="18"/>
                    <a:pt x="9" y="18"/>
                    <a:pt x="11" y="17"/>
                  </a:cubicBezTo>
                  <a:cubicBezTo>
                    <a:pt x="13" y="16"/>
                    <a:pt x="24" y="15"/>
                    <a:pt x="25" y="1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0" name="Freeform 75"/>
            <p:cNvSpPr>
              <a:spLocks/>
            </p:cNvSpPr>
            <p:nvPr/>
          </p:nvSpPr>
          <p:spPr bwMode="auto">
            <a:xfrm>
              <a:off x="1117600" y="2362200"/>
              <a:ext cx="412750" cy="233363"/>
            </a:xfrm>
            <a:custGeom>
              <a:avLst/>
              <a:gdLst>
                <a:gd name="T0" fmla="*/ 20 w 23"/>
                <a:gd name="T1" fmla="*/ 0 h 13"/>
                <a:gd name="T2" fmla="*/ 12 w 23"/>
                <a:gd name="T3" fmla="*/ 2 h 13"/>
                <a:gd name="T4" fmla="*/ 9 w 23"/>
                <a:gd name="T5" fmla="*/ 4 h 13"/>
                <a:gd name="T6" fmla="*/ 6 w 23"/>
                <a:gd name="T7" fmla="*/ 4 h 13"/>
                <a:gd name="T8" fmla="*/ 3 w 23"/>
                <a:gd name="T9" fmla="*/ 3 h 13"/>
                <a:gd name="T10" fmla="*/ 2 w 23"/>
                <a:gd name="T11" fmla="*/ 7 h 13"/>
                <a:gd name="T12" fmla="*/ 4 w 23"/>
                <a:gd name="T13" fmla="*/ 6 h 13"/>
                <a:gd name="T14" fmla="*/ 0 w 23"/>
                <a:gd name="T15" fmla="*/ 13 h 13"/>
                <a:gd name="T16" fmla="*/ 6 w 23"/>
                <a:gd name="T17" fmla="*/ 6 h 13"/>
                <a:gd name="T18" fmla="*/ 11 w 23"/>
                <a:gd name="T19" fmla="*/ 5 h 13"/>
                <a:gd name="T20" fmla="*/ 8 w 23"/>
                <a:gd name="T21" fmla="*/ 11 h 13"/>
                <a:gd name="T22" fmla="*/ 15 w 23"/>
                <a:gd name="T23" fmla="*/ 4 h 13"/>
                <a:gd name="T24" fmla="*/ 19 w 23"/>
                <a:gd name="T25" fmla="*/ 5 h 13"/>
                <a:gd name="T26" fmla="*/ 23 w 23"/>
                <a:gd name="T27" fmla="*/ 6 h 13"/>
                <a:gd name="T28" fmla="*/ 23 w 23"/>
                <a:gd name="T29" fmla="*/ 6 h 13"/>
                <a:gd name="T30" fmla="*/ 20 w 2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3">
                  <a:moveTo>
                    <a:pt x="20" y="0"/>
                  </a:moveTo>
                  <a:cubicBezTo>
                    <a:pt x="20" y="0"/>
                    <a:pt x="12" y="2"/>
                    <a:pt x="12" y="2"/>
                  </a:cubicBezTo>
                  <a:cubicBezTo>
                    <a:pt x="12" y="3"/>
                    <a:pt x="9" y="4"/>
                    <a:pt x="9" y="4"/>
                  </a:cubicBezTo>
                  <a:cubicBezTo>
                    <a:pt x="9" y="4"/>
                    <a:pt x="6" y="4"/>
                    <a:pt x="6" y="4"/>
                  </a:cubicBezTo>
                  <a:cubicBezTo>
                    <a:pt x="5" y="4"/>
                    <a:pt x="4" y="3"/>
                    <a:pt x="3" y="3"/>
                  </a:cubicBezTo>
                  <a:cubicBezTo>
                    <a:pt x="3" y="5"/>
                    <a:pt x="2" y="6"/>
                    <a:pt x="2" y="7"/>
                  </a:cubicBezTo>
                  <a:cubicBezTo>
                    <a:pt x="4" y="6"/>
                    <a:pt x="4" y="6"/>
                    <a:pt x="4" y="6"/>
                  </a:cubicBezTo>
                  <a:cubicBezTo>
                    <a:pt x="4" y="6"/>
                    <a:pt x="1" y="12"/>
                    <a:pt x="0" y="13"/>
                  </a:cubicBezTo>
                  <a:cubicBezTo>
                    <a:pt x="0" y="13"/>
                    <a:pt x="6" y="9"/>
                    <a:pt x="6" y="6"/>
                  </a:cubicBezTo>
                  <a:cubicBezTo>
                    <a:pt x="6" y="4"/>
                    <a:pt x="11" y="5"/>
                    <a:pt x="11" y="5"/>
                  </a:cubicBezTo>
                  <a:cubicBezTo>
                    <a:pt x="11" y="5"/>
                    <a:pt x="13" y="7"/>
                    <a:pt x="8" y="11"/>
                  </a:cubicBezTo>
                  <a:cubicBezTo>
                    <a:pt x="8" y="11"/>
                    <a:pt x="14" y="7"/>
                    <a:pt x="15" y="4"/>
                  </a:cubicBezTo>
                  <a:cubicBezTo>
                    <a:pt x="17" y="0"/>
                    <a:pt x="19" y="5"/>
                    <a:pt x="19" y="5"/>
                  </a:cubicBezTo>
                  <a:cubicBezTo>
                    <a:pt x="23" y="6"/>
                    <a:pt x="23" y="6"/>
                    <a:pt x="23" y="6"/>
                  </a:cubicBezTo>
                  <a:cubicBezTo>
                    <a:pt x="23" y="6"/>
                    <a:pt x="23" y="6"/>
                    <a:pt x="23" y="6"/>
                  </a:cubicBezTo>
                  <a:cubicBezTo>
                    <a:pt x="23" y="4"/>
                    <a:pt x="22"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1" name="Freeform 76"/>
            <p:cNvSpPr>
              <a:spLocks/>
            </p:cNvSpPr>
            <p:nvPr/>
          </p:nvSpPr>
          <p:spPr bwMode="auto">
            <a:xfrm>
              <a:off x="668338" y="1895475"/>
              <a:ext cx="196850" cy="898525"/>
            </a:xfrm>
            <a:custGeom>
              <a:avLst/>
              <a:gdLst>
                <a:gd name="T0" fmla="*/ 4 w 11"/>
                <a:gd name="T1" fmla="*/ 50 h 50"/>
                <a:gd name="T2" fmla="*/ 8 w 11"/>
                <a:gd name="T3" fmla="*/ 44 h 50"/>
                <a:gd name="T4" fmla="*/ 11 w 11"/>
                <a:gd name="T5" fmla="*/ 40 h 50"/>
                <a:gd name="T6" fmla="*/ 11 w 11"/>
                <a:gd name="T7" fmla="*/ 31 h 50"/>
                <a:gd name="T8" fmla="*/ 2 w 11"/>
                <a:gd name="T9" fmla="*/ 7 h 50"/>
                <a:gd name="T10" fmla="*/ 3 w 11"/>
                <a:gd name="T11" fmla="*/ 6 h 50"/>
                <a:gd name="T12" fmla="*/ 1 w 11"/>
                <a:gd name="T13" fmla="*/ 0 h 50"/>
                <a:gd name="T14" fmla="*/ 0 w 11"/>
                <a:gd name="T15" fmla="*/ 1 h 50"/>
                <a:gd name="T16" fmla="*/ 1 w 11"/>
                <a:gd name="T17" fmla="*/ 5 h 50"/>
                <a:gd name="T18" fmla="*/ 1 w 11"/>
                <a:gd name="T19" fmla="*/ 7 h 50"/>
                <a:gd name="T20" fmla="*/ 10 w 11"/>
                <a:gd name="T21" fmla="*/ 31 h 50"/>
                <a:gd name="T22" fmla="*/ 6 w 11"/>
                <a:gd name="T23" fmla="*/ 43 h 50"/>
                <a:gd name="T24" fmla="*/ 4 w 1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0">
                  <a:moveTo>
                    <a:pt x="4" y="50"/>
                  </a:moveTo>
                  <a:cubicBezTo>
                    <a:pt x="6" y="47"/>
                    <a:pt x="7" y="44"/>
                    <a:pt x="8" y="44"/>
                  </a:cubicBezTo>
                  <a:cubicBezTo>
                    <a:pt x="8" y="43"/>
                    <a:pt x="10" y="42"/>
                    <a:pt x="11" y="40"/>
                  </a:cubicBezTo>
                  <a:cubicBezTo>
                    <a:pt x="11" y="36"/>
                    <a:pt x="11" y="32"/>
                    <a:pt x="11" y="31"/>
                  </a:cubicBezTo>
                  <a:cubicBezTo>
                    <a:pt x="10" y="28"/>
                    <a:pt x="2" y="7"/>
                    <a:pt x="2" y="7"/>
                  </a:cubicBezTo>
                  <a:cubicBezTo>
                    <a:pt x="3" y="6"/>
                    <a:pt x="3" y="6"/>
                    <a:pt x="3" y="6"/>
                  </a:cubicBezTo>
                  <a:cubicBezTo>
                    <a:pt x="1" y="0"/>
                    <a:pt x="1" y="0"/>
                    <a:pt x="1" y="0"/>
                  </a:cubicBezTo>
                  <a:cubicBezTo>
                    <a:pt x="0" y="1"/>
                    <a:pt x="0" y="1"/>
                    <a:pt x="0" y="1"/>
                  </a:cubicBezTo>
                  <a:cubicBezTo>
                    <a:pt x="1" y="5"/>
                    <a:pt x="1" y="5"/>
                    <a:pt x="1" y="5"/>
                  </a:cubicBezTo>
                  <a:cubicBezTo>
                    <a:pt x="1" y="7"/>
                    <a:pt x="1" y="7"/>
                    <a:pt x="1" y="7"/>
                  </a:cubicBezTo>
                  <a:cubicBezTo>
                    <a:pt x="1" y="7"/>
                    <a:pt x="9" y="29"/>
                    <a:pt x="10" y="31"/>
                  </a:cubicBezTo>
                  <a:cubicBezTo>
                    <a:pt x="11" y="34"/>
                    <a:pt x="7" y="40"/>
                    <a:pt x="6" y="43"/>
                  </a:cubicBezTo>
                  <a:cubicBezTo>
                    <a:pt x="6" y="44"/>
                    <a:pt x="5" y="47"/>
                    <a:pt x="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2" name="Freeform 77"/>
            <p:cNvSpPr>
              <a:spLocks/>
            </p:cNvSpPr>
            <p:nvPr/>
          </p:nvSpPr>
          <p:spPr bwMode="auto">
            <a:xfrm>
              <a:off x="506413" y="1968500"/>
              <a:ext cx="233362" cy="968375"/>
            </a:xfrm>
            <a:custGeom>
              <a:avLst/>
              <a:gdLst>
                <a:gd name="T0" fmla="*/ 9 w 13"/>
                <a:gd name="T1" fmla="*/ 12 h 54"/>
                <a:gd name="T2" fmla="*/ 13 w 13"/>
                <a:gd name="T3" fmla="*/ 15 h 54"/>
                <a:gd name="T4" fmla="*/ 6 w 13"/>
                <a:gd name="T5" fmla="*/ 4 h 54"/>
                <a:gd name="T6" fmla="*/ 3 w 13"/>
                <a:gd name="T7" fmla="*/ 0 h 54"/>
                <a:gd name="T8" fmla="*/ 3 w 13"/>
                <a:gd name="T9" fmla="*/ 17 h 54"/>
                <a:gd name="T10" fmla="*/ 0 w 13"/>
                <a:gd name="T11" fmla="*/ 37 h 54"/>
                <a:gd name="T12" fmla="*/ 3 w 13"/>
                <a:gd name="T13" fmla="*/ 43 h 54"/>
                <a:gd name="T14" fmla="*/ 9 w 13"/>
                <a:gd name="T15" fmla="*/ 54 h 54"/>
                <a:gd name="T16" fmla="*/ 12 w 13"/>
                <a:gd name="T17" fmla="*/ 48 h 54"/>
                <a:gd name="T18" fmla="*/ 8 w 13"/>
                <a:gd name="T19" fmla="*/ 36 h 54"/>
                <a:gd name="T20" fmla="*/ 11 w 13"/>
                <a:gd name="T21" fmla="*/ 36 h 54"/>
                <a:gd name="T22" fmla="*/ 8 w 13"/>
                <a:gd name="T23" fmla="*/ 35 h 54"/>
                <a:gd name="T24" fmla="*/ 7 w 13"/>
                <a:gd name="T25" fmla="*/ 27 h 54"/>
                <a:gd name="T26" fmla="*/ 8 w 13"/>
                <a:gd name="T27" fmla="*/ 22 h 54"/>
                <a:gd name="T28" fmla="*/ 9 w 13"/>
                <a:gd name="T29" fmla="*/ 18 h 54"/>
                <a:gd name="T30" fmla="*/ 9 w 13"/>
                <a:gd name="T3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4">
                  <a:moveTo>
                    <a:pt x="9" y="12"/>
                  </a:moveTo>
                  <a:cubicBezTo>
                    <a:pt x="13" y="15"/>
                    <a:pt x="13" y="15"/>
                    <a:pt x="13" y="15"/>
                  </a:cubicBezTo>
                  <a:cubicBezTo>
                    <a:pt x="13" y="15"/>
                    <a:pt x="6" y="6"/>
                    <a:pt x="6" y="4"/>
                  </a:cubicBezTo>
                  <a:cubicBezTo>
                    <a:pt x="5" y="3"/>
                    <a:pt x="4" y="2"/>
                    <a:pt x="3" y="0"/>
                  </a:cubicBezTo>
                  <a:cubicBezTo>
                    <a:pt x="3" y="17"/>
                    <a:pt x="3" y="17"/>
                    <a:pt x="3" y="17"/>
                  </a:cubicBezTo>
                  <a:cubicBezTo>
                    <a:pt x="3" y="17"/>
                    <a:pt x="3" y="26"/>
                    <a:pt x="0" y="37"/>
                  </a:cubicBezTo>
                  <a:cubicBezTo>
                    <a:pt x="3" y="43"/>
                    <a:pt x="3" y="43"/>
                    <a:pt x="3" y="43"/>
                  </a:cubicBezTo>
                  <a:cubicBezTo>
                    <a:pt x="9" y="54"/>
                    <a:pt x="9" y="54"/>
                    <a:pt x="9" y="54"/>
                  </a:cubicBezTo>
                  <a:cubicBezTo>
                    <a:pt x="10" y="52"/>
                    <a:pt x="11" y="50"/>
                    <a:pt x="12" y="48"/>
                  </a:cubicBezTo>
                  <a:cubicBezTo>
                    <a:pt x="11" y="44"/>
                    <a:pt x="8" y="37"/>
                    <a:pt x="8" y="36"/>
                  </a:cubicBezTo>
                  <a:cubicBezTo>
                    <a:pt x="8" y="36"/>
                    <a:pt x="10" y="36"/>
                    <a:pt x="11" y="36"/>
                  </a:cubicBezTo>
                  <a:cubicBezTo>
                    <a:pt x="8" y="35"/>
                    <a:pt x="8" y="35"/>
                    <a:pt x="8" y="35"/>
                  </a:cubicBezTo>
                  <a:cubicBezTo>
                    <a:pt x="7" y="27"/>
                    <a:pt x="7" y="27"/>
                    <a:pt x="7" y="27"/>
                  </a:cubicBezTo>
                  <a:cubicBezTo>
                    <a:pt x="7" y="27"/>
                    <a:pt x="9" y="24"/>
                    <a:pt x="8" y="22"/>
                  </a:cubicBezTo>
                  <a:cubicBezTo>
                    <a:pt x="8" y="20"/>
                    <a:pt x="9" y="18"/>
                    <a:pt x="9" y="18"/>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3" name="Freeform 78"/>
            <p:cNvSpPr>
              <a:spLocks/>
            </p:cNvSpPr>
            <p:nvPr/>
          </p:nvSpPr>
          <p:spPr bwMode="auto">
            <a:xfrm>
              <a:off x="596900" y="1949450"/>
              <a:ext cx="88900" cy="144463"/>
            </a:xfrm>
            <a:custGeom>
              <a:avLst/>
              <a:gdLst>
                <a:gd name="T0" fmla="*/ 5 w 5"/>
                <a:gd name="T1" fmla="*/ 8 h 8"/>
                <a:gd name="T2" fmla="*/ 2 w 5"/>
                <a:gd name="T3" fmla="*/ 0 h 8"/>
                <a:gd name="T4" fmla="*/ 0 w 5"/>
                <a:gd name="T5" fmla="*/ 0 h 8"/>
                <a:gd name="T6" fmla="*/ 5 w 5"/>
                <a:gd name="T7" fmla="*/ 8 h 8"/>
              </a:gdLst>
              <a:ahLst/>
              <a:cxnLst>
                <a:cxn ang="0">
                  <a:pos x="T0" y="T1"/>
                </a:cxn>
                <a:cxn ang="0">
                  <a:pos x="T2" y="T3"/>
                </a:cxn>
                <a:cxn ang="0">
                  <a:pos x="T4" y="T5"/>
                </a:cxn>
                <a:cxn ang="0">
                  <a:pos x="T6" y="T7"/>
                </a:cxn>
              </a:cxnLst>
              <a:rect l="0" t="0" r="r" b="b"/>
              <a:pathLst>
                <a:path w="5" h="8">
                  <a:moveTo>
                    <a:pt x="5" y="8"/>
                  </a:moveTo>
                  <a:cubicBezTo>
                    <a:pt x="2" y="0"/>
                    <a:pt x="2" y="0"/>
                    <a:pt x="2" y="0"/>
                  </a:cubicBezTo>
                  <a:cubicBezTo>
                    <a:pt x="1" y="0"/>
                    <a:pt x="1" y="0"/>
                    <a:pt x="0" y="0"/>
                  </a:cubicBezTo>
                  <a:cubicBezTo>
                    <a:pt x="1" y="2"/>
                    <a:pt x="3" y="4"/>
                    <a:pt x="5"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4" name="Freeform 79"/>
            <p:cNvSpPr>
              <a:spLocks/>
            </p:cNvSpPr>
            <p:nvPr/>
          </p:nvSpPr>
          <p:spPr bwMode="auto">
            <a:xfrm>
              <a:off x="614363" y="2901950"/>
              <a:ext cx="144462" cy="233363"/>
            </a:xfrm>
            <a:custGeom>
              <a:avLst/>
              <a:gdLst>
                <a:gd name="T0" fmla="*/ 0 w 8"/>
                <a:gd name="T1" fmla="*/ 4 h 13"/>
                <a:gd name="T2" fmla="*/ 1 w 8"/>
                <a:gd name="T3" fmla="*/ 10 h 13"/>
                <a:gd name="T4" fmla="*/ 1 w 8"/>
                <a:gd name="T5" fmla="*/ 13 h 13"/>
                <a:gd name="T6" fmla="*/ 8 w 8"/>
                <a:gd name="T7" fmla="*/ 8 h 13"/>
                <a:gd name="T8" fmla="*/ 5 w 8"/>
                <a:gd name="T9" fmla="*/ 2 h 13"/>
                <a:gd name="T10" fmla="*/ 0 w 8"/>
                <a:gd name="T11" fmla="*/ 4 h 13"/>
              </a:gdLst>
              <a:ahLst/>
              <a:cxnLst>
                <a:cxn ang="0">
                  <a:pos x="T0" y="T1"/>
                </a:cxn>
                <a:cxn ang="0">
                  <a:pos x="T2" y="T3"/>
                </a:cxn>
                <a:cxn ang="0">
                  <a:pos x="T4" y="T5"/>
                </a:cxn>
                <a:cxn ang="0">
                  <a:pos x="T6" y="T7"/>
                </a:cxn>
                <a:cxn ang="0">
                  <a:pos x="T8" y="T9"/>
                </a:cxn>
                <a:cxn ang="0">
                  <a:pos x="T10" y="T11"/>
                </a:cxn>
              </a:cxnLst>
              <a:rect l="0" t="0" r="r" b="b"/>
              <a:pathLst>
                <a:path w="8" h="13">
                  <a:moveTo>
                    <a:pt x="0" y="4"/>
                  </a:moveTo>
                  <a:cubicBezTo>
                    <a:pt x="0" y="4"/>
                    <a:pt x="0" y="10"/>
                    <a:pt x="1" y="10"/>
                  </a:cubicBezTo>
                  <a:cubicBezTo>
                    <a:pt x="1" y="13"/>
                    <a:pt x="1" y="13"/>
                    <a:pt x="1" y="13"/>
                  </a:cubicBezTo>
                  <a:cubicBezTo>
                    <a:pt x="8" y="8"/>
                    <a:pt x="8" y="8"/>
                    <a:pt x="8" y="8"/>
                  </a:cubicBezTo>
                  <a:cubicBezTo>
                    <a:pt x="8" y="8"/>
                    <a:pt x="7" y="4"/>
                    <a:pt x="5" y="2"/>
                  </a:cubicBezTo>
                  <a:cubicBezTo>
                    <a:pt x="4" y="0"/>
                    <a:pt x="0" y="4"/>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5" name="Freeform 80"/>
            <p:cNvSpPr>
              <a:spLocks/>
            </p:cNvSpPr>
            <p:nvPr/>
          </p:nvSpPr>
          <p:spPr bwMode="auto">
            <a:xfrm>
              <a:off x="400050" y="1949450"/>
              <a:ext cx="322262" cy="1077913"/>
            </a:xfrm>
            <a:custGeom>
              <a:avLst/>
              <a:gdLst>
                <a:gd name="T0" fmla="*/ 10 w 18"/>
                <a:gd name="T1" fmla="*/ 60 h 60"/>
                <a:gd name="T2" fmla="*/ 18 w 18"/>
                <a:gd name="T3" fmla="*/ 54 h 60"/>
                <a:gd name="T4" fmla="*/ 12 w 18"/>
                <a:gd name="T5" fmla="*/ 36 h 60"/>
                <a:gd name="T6" fmla="*/ 13 w 18"/>
                <a:gd name="T7" fmla="*/ 23 h 60"/>
                <a:gd name="T8" fmla="*/ 15 w 18"/>
                <a:gd name="T9" fmla="*/ 13 h 60"/>
                <a:gd name="T10" fmla="*/ 9 w 18"/>
                <a:gd name="T11" fmla="*/ 0 h 60"/>
                <a:gd name="T12" fmla="*/ 5 w 18"/>
                <a:gd name="T13" fmla="*/ 3 h 60"/>
                <a:gd name="T14" fmla="*/ 4 w 18"/>
                <a:gd name="T15" fmla="*/ 4 h 60"/>
                <a:gd name="T16" fmla="*/ 2 w 18"/>
                <a:gd name="T17" fmla="*/ 9 h 60"/>
                <a:gd name="T18" fmla="*/ 2 w 18"/>
                <a:gd name="T19" fmla="*/ 15 h 60"/>
                <a:gd name="T20" fmla="*/ 0 w 18"/>
                <a:gd name="T21" fmla="*/ 16 h 60"/>
                <a:gd name="T22" fmla="*/ 0 w 18"/>
                <a:gd name="T23" fmla="*/ 20 h 60"/>
                <a:gd name="T24" fmla="*/ 2 w 18"/>
                <a:gd name="T25" fmla="*/ 21 h 60"/>
                <a:gd name="T26" fmla="*/ 1 w 18"/>
                <a:gd name="T27" fmla="*/ 27 h 60"/>
                <a:gd name="T28" fmla="*/ 1 w 18"/>
                <a:gd name="T29" fmla="*/ 33 h 60"/>
                <a:gd name="T30" fmla="*/ 2 w 18"/>
                <a:gd name="T31" fmla="*/ 40 h 60"/>
                <a:gd name="T32" fmla="*/ 10 w 1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60">
                  <a:moveTo>
                    <a:pt x="10" y="60"/>
                  </a:moveTo>
                  <a:cubicBezTo>
                    <a:pt x="10" y="60"/>
                    <a:pt x="15" y="55"/>
                    <a:pt x="18" y="54"/>
                  </a:cubicBezTo>
                  <a:cubicBezTo>
                    <a:pt x="18" y="54"/>
                    <a:pt x="13" y="38"/>
                    <a:pt x="12" y="36"/>
                  </a:cubicBezTo>
                  <a:cubicBezTo>
                    <a:pt x="13" y="23"/>
                    <a:pt x="13" y="23"/>
                    <a:pt x="13" y="23"/>
                  </a:cubicBezTo>
                  <a:cubicBezTo>
                    <a:pt x="13" y="23"/>
                    <a:pt x="16" y="15"/>
                    <a:pt x="15" y="13"/>
                  </a:cubicBezTo>
                  <a:cubicBezTo>
                    <a:pt x="15" y="10"/>
                    <a:pt x="9" y="0"/>
                    <a:pt x="9" y="0"/>
                  </a:cubicBezTo>
                  <a:cubicBezTo>
                    <a:pt x="9" y="0"/>
                    <a:pt x="6" y="2"/>
                    <a:pt x="5" y="3"/>
                  </a:cubicBezTo>
                  <a:cubicBezTo>
                    <a:pt x="3" y="4"/>
                    <a:pt x="4" y="4"/>
                    <a:pt x="4" y="4"/>
                  </a:cubicBezTo>
                  <a:cubicBezTo>
                    <a:pt x="4" y="4"/>
                    <a:pt x="2" y="8"/>
                    <a:pt x="2" y="9"/>
                  </a:cubicBezTo>
                  <a:cubicBezTo>
                    <a:pt x="1" y="9"/>
                    <a:pt x="2" y="15"/>
                    <a:pt x="2" y="15"/>
                  </a:cubicBezTo>
                  <a:cubicBezTo>
                    <a:pt x="2" y="15"/>
                    <a:pt x="0" y="15"/>
                    <a:pt x="0" y="16"/>
                  </a:cubicBezTo>
                  <a:cubicBezTo>
                    <a:pt x="1" y="17"/>
                    <a:pt x="0" y="19"/>
                    <a:pt x="0" y="20"/>
                  </a:cubicBezTo>
                  <a:cubicBezTo>
                    <a:pt x="1" y="21"/>
                    <a:pt x="2" y="21"/>
                    <a:pt x="2" y="21"/>
                  </a:cubicBezTo>
                  <a:cubicBezTo>
                    <a:pt x="2" y="21"/>
                    <a:pt x="1" y="26"/>
                    <a:pt x="1" y="27"/>
                  </a:cubicBezTo>
                  <a:cubicBezTo>
                    <a:pt x="1" y="28"/>
                    <a:pt x="1" y="32"/>
                    <a:pt x="1" y="33"/>
                  </a:cubicBezTo>
                  <a:cubicBezTo>
                    <a:pt x="1" y="35"/>
                    <a:pt x="2" y="40"/>
                    <a:pt x="2" y="40"/>
                  </a:cubicBezTo>
                  <a:cubicBezTo>
                    <a:pt x="2" y="40"/>
                    <a:pt x="8" y="58"/>
                    <a:pt x="10"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6" name="Freeform 81"/>
            <p:cNvSpPr>
              <a:spLocks noEditPoints="1"/>
            </p:cNvSpPr>
            <p:nvPr/>
          </p:nvSpPr>
          <p:spPr bwMode="auto">
            <a:xfrm>
              <a:off x="400050" y="1985963"/>
              <a:ext cx="250825" cy="1041400"/>
            </a:xfrm>
            <a:custGeom>
              <a:avLst/>
              <a:gdLst>
                <a:gd name="T0" fmla="*/ 6 w 14"/>
                <a:gd name="T1" fmla="*/ 45 h 58"/>
                <a:gd name="T2" fmla="*/ 2 w 14"/>
                <a:gd name="T3" fmla="*/ 31 h 58"/>
                <a:gd name="T4" fmla="*/ 4 w 14"/>
                <a:gd name="T5" fmla="*/ 31 h 58"/>
                <a:gd name="T6" fmla="*/ 10 w 14"/>
                <a:gd name="T7" fmla="*/ 27 h 58"/>
                <a:gd name="T8" fmla="*/ 5 w 14"/>
                <a:gd name="T9" fmla="*/ 30 h 58"/>
                <a:gd name="T10" fmla="*/ 2 w 14"/>
                <a:gd name="T11" fmla="*/ 27 h 58"/>
                <a:gd name="T12" fmla="*/ 4 w 14"/>
                <a:gd name="T13" fmla="*/ 23 h 58"/>
                <a:gd name="T14" fmla="*/ 5 w 14"/>
                <a:gd name="T15" fmla="*/ 18 h 58"/>
                <a:gd name="T16" fmla="*/ 12 w 14"/>
                <a:gd name="T17" fmla="*/ 22 h 58"/>
                <a:gd name="T18" fmla="*/ 9 w 14"/>
                <a:gd name="T19" fmla="*/ 18 h 58"/>
                <a:gd name="T20" fmla="*/ 5 w 14"/>
                <a:gd name="T21" fmla="*/ 16 h 58"/>
                <a:gd name="T22" fmla="*/ 11 w 14"/>
                <a:gd name="T23" fmla="*/ 16 h 58"/>
                <a:gd name="T24" fmla="*/ 6 w 14"/>
                <a:gd name="T25" fmla="*/ 13 h 58"/>
                <a:gd name="T26" fmla="*/ 9 w 14"/>
                <a:gd name="T27" fmla="*/ 12 h 58"/>
                <a:gd name="T28" fmla="*/ 2 w 14"/>
                <a:gd name="T29" fmla="*/ 12 h 58"/>
                <a:gd name="T30" fmla="*/ 5 w 14"/>
                <a:gd name="T31" fmla="*/ 9 h 58"/>
                <a:gd name="T32" fmla="*/ 3 w 14"/>
                <a:gd name="T33" fmla="*/ 10 h 58"/>
                <a:gd name="T34" fmla="*/ 3 w 14"/>
                <a:gd name="T35" fmla="*/ 8 h 58"/>
                <a:gd name="T36" fmla="*/ 5 w 14"/>
                <a:gd name="T37" fmla="*/ 3 h 58"/>
                <a:gd name="T38" fmla="*/ 5 w 14"/>
                <a:gd name="T39" fmla="*/ 0 h 58"/>
                <a:gd name="T40" fmla="*/ 5 w 14"/>
                <a:gd name="T41" fmla="*/ 1 h 58"/>
                <a:gd name="T42" fmla="*/ 4 w 14"/>
                <a:gd name="T43" fmla="*/ 1 h 58"/>
                <a:gd name="T44" fmla="*/ 2 w 14"/>
                <a:gd name="T45" fmla="*/ 7 h 58"/>
                <a:gd name="T46" fmla="*/ 2 w 14"/>
                <a:gd name="T47" fmla="*/ 13 h 58"/>
                <a:gd name="T48" fmla="*/ 0 w 14"/>
                <a:gd name="T49" fmla="*/ 14 h 58"/>
                <a:gd name="T50" fmla="*/ 0 w 14"/>
                <a:gd name="T51" fmla="*/ 18 h 58"/>
                <a:gd name="T52" fmla="*/ 2 w 14"/>
                <a:gd name="T53" fmla="*/ 19 h 58"/>
                <a:gd name="T54" fmla="*/ 1 w 14"/>
                <a:gd name="T55" fmla="*/ 25 h 58"/>
                <a:gd name="T56" fmla="*/ 1 w 14"/>
                <a:gd name="T57" fmla="*/ 31 h 58"/>
                <a:gd name="T58" fmla="*/ 2 w 14"/>
                <a:gd name="T59" fmla="*/ 38 h 58"/>
                <a:gd name="T60" fmla="*/ 10 w 14"/>
                <a:gd name="T61" fmla="*/ 58 h 58"/>
                <a:gd name="T62" fmla="*/ 14 w 14"/>
                <a:gd name="T63" fmla="*/ 55 h 58"/>
                <a:gd name="T64" fmla="*/ 10 w 14"/>
                <a:gd name="T65" fmla="*/ 53 h 58"/>
                <a:gd name="T66" fmla="*/ 6 w 14"/>
                <a:gd name="T67" fmla="*/ 45 h 58"/>
                <a:gd name="T68" fmla="*/ 3 w 14"/>
                <a:gd name="T69" fmla="*/ 10 h 58"/>
                <a:gd name="T70" fmla="*/ 3 w 14"/>
                <a:gd name="T71"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58">
                  <a:moveTo>
                    <a:pt x="6" y="45"/>
                  </a:moveTo>
                  <a:cubicBezTo>
                    <a:pt x="5" y="44"/>
                    <a:pt x="2" y="31"/>
                    <a:pt x="2" y="31"/>
                  </a:cubicBezTo>
                  <a:cubicBezTo>
                    <a:pt x="2" y="31"/>
                    <a:pt x="1" y="30"/>
                    <a:pt x="4" y="31"/>
                  </a:cubicBezTo>
                  <a:cubicBezTo>
                    <a:pt x="7" y="31"/>
                    <a:pt x="10" y="27"/>
                    <a:pt x="10" y="27"/>
                  </a:cubicBezTo>
                  <a:cubicBezTo>
                    <a:pt x="10" y="27"/>
                    <a:pt x="6" y="29"/>
                    <a:pt x="5" y="30"/>
                  </a:cubicBezTo>
                  <a:cubicBezTo>
                    <a:pt x="4" y="30"/>
                    <a:pt x="2" y="28"/>
                    <a:pt x="2" y="27"/>
                  </a:cubicBezTo>
                  <a:cubicBezTo>
                    <a:pt x="3" y="27"/>
                    <a:pt x="3" y="24"/>
                    <a:pt x="4" y="23"/>
                  </a:cubicBezTo>
                  <a:cubicBezTo>
                    <a:pt x="5" y="22"/>
                    <a:pt x="5" y="20"/>
                    <a:pt x="5" y="18"/>
                  </a:cubicBezTo>
                  <a:cubicBezTo>
                    <a:pt x="9" y="17"/>
                    <a:pt x="12" y="22"/>
                    <a:pt x="12" y="22"/>
                  </a:cubicBezTo>
                  <a:cubicBezTo>
                    <a:pt x="12" y="22"/>
                    <a:pt x="11" y="19"/>
                    <a:pt x="9" y="18"/>
                  </a:cubicBezTo>
                  <a:cubicBezTo>
                    <a:pt x="7" y="16"/>
                    <a:pt x="5" y="16"/>
                    <a:pt x="5" y="16"/>
                  </a:cubicBezTo>
                  <a:cubicBezTo>
                    <a:pt x="7" y="15"/>
                    <a:pt x="10" y="16"/>
                    <a:pt x="11" y="16"/>
                  </a:cubicBezTo>
                  <a:cubicBezTo>
                    <a:pt x="10" y="15"/>
                    <a:pt x="7" y="14"/>
                    <a:pt x="6" y="13"/>
                  </a:cubicBezTo>
                  <a:cubicBezTo>
                    <a:pt x="7" y="11"/>
                    <a:pt x="9" y="12"/>
                    <a:pt x="9" y="12"/>
                  </a:cubicBezTo>
                  <a:cubicBezTo>
                    <a:pt x="7" y="9"/>
                    <a:pt x="2" y="12"/>
                    <a:pt x="2" y="12"/>
                  </a:cubicBezTo>
                  <a:cubicBezTo>
                    <a:pt x="2" y="11"/>
                    <a:pt x="5" y="9"/>
                    <a:pt x="5" y="9"/>
                  </a:cubicBezTo>
                  <a:cubicBezTo>
                    <a:pt x="3" y="10"/>
                    <a:pt x="3" y="10"/>
                    <a:pt x="3" y="10"/>
                  </a:cubicBezTo>
                  <a:cubicBezTo>
                    <a:pt x="3" y="9"/>
                    <a:pt x="3" y="8"/>
                    <a:pt x="3" y="8"/>
                  </a:cubicBezTo>
                  <a:cubicBezTo>
                    <a:pt x="5" y="3"/>
                    <a:pt x="5" y="3"/>
                    <a:pt x="5" y="3"/>
                  </a:cubicBezTo>
                  <a:cubicBezTo>
                    <a:pt x="5" y="0"/>
                    <a:pt x="5" y="0"/>
                    <a:pt x="5" y="0"/>
                  </a:cubicBezTo>
                  <a:cubicBezTo>
                    <a:pt x="5" y="1"/>
                    <a:pt x="5" y="1"/>
                    <a:pt x="5" y="1"/>
                  </a:cubicBezTo>
                  <a:cubicBezTo>
                    <a:pt x="4" y="1"/>
                    <a:pt x="4" y="1"/>
                    <a:pt x="4" y="1"/>
                  </a:cubicBezTo>
                  <a:cubicBezTo>
                    <a:pt x="4" y="1"/>
                    <a:pt x="2" y="6"/>
                    <a:pt x="2" y="7"/>
                  </a:cubicBezTo>
                  <a:cubicBezTo>
                    <a:pt x="1" y="7"/>
                    <a:pt x="2" y="13"/>
                    <a:pt x="2" y="13"/>
                  </a:cubicBezTo>
                  <a:cubicBezTo>
                    <a:pt x="2" y="13"/>
                    <a:pt x="0" y="13"/>
                    <a:pt x="0" y="14"/>
                  </a:cubicBezTo>
                  <a:cubicBezTo>
                    <a:pt x="1" y="15"/>
                    <a:pt x="0" y="17"/>
                    <a:pt x="0" y="18"/>
                  </a:cubicBezTo>
                  <a:cubicBezTo>
                    <a:pt x="1" y="19"/>
                    <a:pt x="2" y="19"/>
                    <a:pt x="2" y="19"/>
                  </a:cubicBezTo>
                  <a:cubicBezTo>
                    <a:pt x="2" y="19"/>
                    <a:pt x="1" y="24"/>
                    <a:pt x="1" y="25"/>
                  </a:cubicBezTo>
                  <a:cubicBezTo>
                    <a:pt x="1" y="26"/>
                    <a:pt x="1" y="30"/>
                    <a:pt x="1" y="31"/>
                  </a:cubicBezTo>
                  <a:cubicBezTo>
                    <a:pt x="1" y="33"/>
                    <a:pt x="2" y="38"/>
                    <a:pt x="2" y="38"/>
                  </a:cubicBezTo>
                  <a:cubicBezTo>
                    <a:pt x="2" y="38"/>
                    <a:pt x="8" y="56"/>
                    <a:pt x="10" y="58"/>
                  </a:cubicBezTo>
                  <a:cubicBezTo>
                    <a:pt x="10" y="58"/>
                    <a:pt x="12" y="56"/>
                    <a:pt x="14" y="55"/>
                  </a:cubicBezTo>
                  <a:cubicBezTo>
                    <a:pt x="10" y="53"/>
                    <a:pt x="10" y="53"/>
                    <a:pt x="10" y="53"/>
                  </a:cubicBezTo>
                  <a:cubicBezTo>
                    <a:pt x="10" y="53"/>
                    <a:pt x="7" y="46"/>
                    <a:pt x="6" y="45"/>
                  </a:cubicBezTo>
                  <a:close/>
                  <a:moveTo>
                    <a:pt x="3" y="10"/>
                  </a:moveTo>
                  <a:cubicBezTo>
                    <a:pt x="3" y="10"/>
                    <a:pt x="3" y="10"/>
                    <a:pt x="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7" name="Freeform 82"/>
            <p:cNvSpPr>
              <a:spLocks/>
            </p:cNvSpPr>
            <p:nvPr/>
          </p:nvSpPr>
          <p:spPr bwMode="auto">
            <a:xfrm>
              <a:off x="614363" y="2273300"/>
              <a:ext cx="36512" cy="1746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1"/>
                    <a:pt x="1" y="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8" name="Freeform 83"/>
            <p:cNvSpPr>
              <a:spLocks/>
            </p:cNvSpPr>
            <p:nvPr/>
          </p:nvSpPr>
          <p:spPr bwMode="auto">
            <a:xfrm>
              <a:off x="722313" y="1536700"/>
              <a:ext cx="323850" cy="412750"/>
            </a:xfrm>
            <a:custGeom>
              <a:avLst/>
              <a:gdLst>
                <a:gd name="T0" fmla="*/ 10 w 18"/>
                <a:gd name="T1" fmla="*/ 22 h 23"/>
                <a:gd name="T2" fmla="*/ 13 w 18"/>
                <a:gd name="T3" fmla="*/ 20 h 23"/>
                <a:gd name="T4" fmla="*/ 16 w 18"/>
                <a:gd name="T5" fmla="*/ 14 h 23"/>
                <a:gd name="T6" fmla="*/ 17 w 18"/>
                <a:gd name="T7" fmla="*/ 14 h 23"/>
                <a:gd name="T8" fmla="*/ 18 w 18"/>
                <a:gd name="T9" fmla="*/ 11 h 23"/>
                <a:gd name="T10" fmla="*/ 17 w 18"/>
                <a:gd name="T11" fmla="*/ 8 h 23"/>
                <a:gd name="T12" fmla="*/ 18 w 18"/>
                <a:gd name="T13" fmla="*/ 1 h 23"/>
                <a:gd name="T14" fmla="*/ 7 w 18"/>
                <a:gd name="T15" fmla="*/ 0 h 23"/>
                <a:gd name="T16" fmla="*/ 3 w 18"/>
                <a:gd name="T17" fmla="*/ 2 h 23"/>
                <a:gd name="T18" fmla="*/ 3 w 18"/>
                <a:gd name="T19" fmla="*/ 8 h 23"/>
                <a:gd name="T20" fmla="*/ 1 w 18"/>
                <a:gd name="T21" fmla="*/ 8 h 23"/>
                <a:gd name="T22" fmla="*/ 3 w 18"/>
                <a:gd name="T23" fmla="*/ 14 h 23"/>
                <a:gd name="T24" fmla="*/ 4 w 18"/>
                <a:gd name="T25" fmla="*/ 20 h 23"/>
                <a:gd name="T26" fmla="*/ 10 w 18"/>
                <a:gd name="T2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3">
                  <a:moveTo>
                    <a:pt x="10" y="22"/>
                  </a:moveTo>
                  <a:cubicBezTo>
                    <a:pt x="11" y="23"/>
                    <a:pt x="12" y="21"/>
                    <a:pt x="13" y="20"/>
                  </a:cubicBezTo>
                  <a:cubicBezTo>
                    <a:pt x="13" y="20"/>
                    <a:pt x="16" y="16"/>
                    <a:pt x="16" y="14"/>
                  </a:cubicBezTo>
                  <a:cubicBezTo>
                    <a:pt x="16" y="14"/>
                    <a:pt x="17" y="15"/>
                    <a:pt x="17" y="14"/>
                  </a:cubicBezTo>
                  <a:cubicBezTo>
                    <a:pt x="17" y="14"/>
                    <a:pt x="17" y="12"/>
                    <a:pt x="18" y="11"/>
                  </a:cubicBezTo>
                  <a:cubicBezTo>
                    <a:pt x="18" y="11"/>
                    <a:pt x="18" y="8"/>
                    <a:pt x="17" y="8"/>
                  </a:cubicBezTo>
                  <a:cubicBezTo>
                    <a:pt x="18" y="1"/>
                    <a:pt x="18" y="1"/>
                    <a:pt x="18" y="1"/>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6" y="21"/>
                    <a:pt x="7" y="22"/>
                    <a:pt x="10" y="22"/>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9" name="Freeform 84"/>
            <p:cNvSpPr>
              <a:spLocks/>
            </p:cNvSpPr>
            <p:nvPr/>
          </p:nvSpPr>
          <p:spPr bwMode="auto">
            <a:xfrm>
              <a:off x="722313" y="1536700"/>
              <a:ext cx="161925" cy="395288"/>
            </a:xfrm>
            <a:custGeom>
              <a:avLst/>
              <a:gdLst>
                <a:gd name="T0" fmla="*/ 7 w 9"/>
                <a:gd name="T1" fmla="*/ 22 h 22"/>
                <a:gd name="T2" fmla="*/ 5 w 9"/>
                <a:gd name="T3" fmla="*/ 16 h 22"/>
                <a:gd name="T4" fmla="*/ 6 w 9"/>
                <a:gd name="T5" fmla="*/ 12 h 22"/>
                <a:gd name="T6" fmla="*/ 5 w 9"/>
                <a:gd name="T7" fmla="*/ 10 h 22"/>
                <a:gd name="T8" fmla="*/ 7 w 9"/>
                <a:gd name="T9" fmla="*/ 9 h 22"/>
                <a:gd name="T10" fmla="*/ 8 w 9"/>
                <a:gd name="T11" fmla="*/ 5 h 22"/>
                <a:gd name="T12" fmla="*/ 9 w 9"/>
                <a:gd name="T13" fmla="*/ 0 h 22"/>
                <a:gd name="T14" fmla="*/ 7 w 9"/>
                <a:gd name="T15" fmla="*/ 0 h 22"/>
                <a:gd name="T16" fmla="*/ 3 w 9"/>
                <a:gd name="T17" fmla="*/ 2 h 22"/>
                <a:gd name="T18" fmla="*/ 3 w 9"/>
                <a:gd name="T19" fmla="*/ 8 h 22"/>
                <a:gd name="T20" fmla="*/ 1 w 9"/>
                <a:gd name="T21" fmla="*/ 8 h 22"/>
                <a:gd name="T22" fmla="*/ 3 w 9"/>
                <a:gd name="T23" fmla="*/ 14 h 22"/>
                <a:gd name="T24" fmla="*/ 4 w 9"/>
                <a:gd name="T25" fmla="*/ 20 h 22"/>
                <a:gd name="T26" fmla="*/ 7 w 9"/>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2">
                  <a:moveTo>
                    <a:pt x="7" y="22"/>
                  </a:moveTo>
                  <a:cubicBezTo>
                    <a:pt x="6" y="20"/>
                    <a:pt x="5" y="16"/>
                    <a:pt x="5" y="16"/>
                  </a:cubicBezTo>
                  <a:cubicBezTo>
                    <a:pt x="5" y="14"/>
                    <a:pt x="6" y="12"/>
                    <a:pt x="6" y="12"/>
                  </a:cubicBezTo>
                  <a:cubicBezTo>
                    <a:pt x="5" y="10"/>
                    <a:pt x="5" y="10"/>
                    <a:pt x="5" y="10"/>
                  </a:cubicBezTo>
                  <a:cubicBezTo>
                    <a:pt x="5" y="10"/>
                    <a:pt x="7" y="9"/>
                    <a:pt x="7" y="9"/>
                  </a:cubicBezTo>
                  <a:cubicBezTo>
                    <a:pt x="7" y="9"/>
                    <a:pt x="8" y="6"/>
                    <a:pt x="8" y="5"/>
                  </a:cubicBezTo>
                  <a:cubicBezTo>
                    <a:pt x="8" y="5"/>
                    <a:pt x="8" y="2"/>
                    <a:pt x="9" y="0"/>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5" y="21"/>
                    <a:pt x="6" y="21"/>
                    <a:pt x="7" y="2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1" name="Freeform 85"/>
            <p:cNvSpPr>
              <a:spLocks/>
            </p:cNvSpPr>
            <p:nvPr/>
          </p:nvSpPr>
          <p:spPr bwMode="auto">
            <a:xfrm>
              <a:off x="973138" y="1681163"/>
              <a:ext cx="73025" cy="196850"/>
            </a:xfrm>
            <a:custGeom>
              <a:avLst/>
              <a:gdLst>
                <a:gd name="T0" fmla="*/ 2 w 4"/>
                <a:gd name="T1" fmla="*/ 6 h 11"/>
                <a:gd name="T2" fmla="*/ 3 w 4"/>
                <a:gd name="T3" fmla="*/ 6 h 11"/>
                <a:gd name="T4" fmla="*/ 4 w 4"/>
                <a:gd name="T5" fmla="*/ 2 h 11"/>
                <a:gd name="T6" fmla="*/ 3 w 4"/>
                <a:gd name="T7" fmla="*/ 0 h 11"/>
                <a:gd name="T8" fmla="*/ 2 w 4"/>
                <a:gd name="T9" fmla="*/ 6 h 11"/>
                <a:gd name="T10" fmla="*/ 0 w 4"/>
                <a:gd name="T11" fmla="*/ 7 h 11"/>
                <a:gd name="T12" fmla="*/ 0 w 4"/>
                <a:gd name="T13" fmla="*/ 11 h 11"/>
                <a:gd name="T14" fmla="*/ 2 w 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2" y="6"/>
                  </a:moveTo>
                  <a:cubicBezTo>
                    <a:pt x="2" y="6"/>
                    <a:pt x="3" y="7"/>
                    <a:pt x="3" y="6"/>
                  </a:cubicBezTo>
                  <a:cubicBezTo>
                    <a:pt x="3" y="6"/>
                    <a:pt x="4" y="4"/>
                    <a:pt x="4" y="2"/>
                  </a:cubicBezTo>
                  <a:cubicBezTo>
                    <a:pt x="4" y="1"/>
                    <a:pt x="4" y="0"/>
                    <a:pt x="3" y="0"/>
                  </a:cubicBezTo>
                  <a:cubicBezTo>
                    <a:pt x="3" y="0"/>
                    <a:pt x="2" y="5"/>
                    <a:pt x="2" y="6"/>
                  </a:cubicBezTo>
                  <a:cubicBezTo>
                    <a:pt x="1" y="6"/>
                    <a:pt x="0" y="7"/>
                    <a:pt x="0" y="7"/>
                  </a:cubicBezTo>
                  <a:cubicBezTo>
                    <a:pt x="0" y="8"/>
                    <a:pt x="0" y="9"/>
                    <a:pt x="0" y="11"/>
                  </a:cubicBezTo>
                  <a:cubicBezTo>
                    <a:pt x="1" y="10"/>
                    <a:pt x="2" y="7"/>
                    <a:pt x="2" y="6"/>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2" name="Freeform 86"/>
            <p:cNvSpPr>
              <a:spLocks/>
            </p:cNvSpPr>
            <p:nvPr/>
          </p:nvSpPr>
          <p:spPr bwMode="auto">
            <a:xfrm>
              <a:off x="739775" y="1447800"/>
              <a:ext cx="323850" cy="304800"/>
            </a:xfrm>
            <a:custGeom>
              <a:avLst/>
              <a:gdLst>
                <a:gd name="T0" fmla="*/ 17 w 18"/>
                <a:gd name="T1" fmla="*/ 7 h 17"/>
                <a:gd name="T2" fmla="*/ 12 w 18"/>
                <a:gd name="T3" fmla="*/ 0 h 17"/>
                <a:gd name="T4" fmla="*/ 9 w 18"/>
                <a:gd name="T5" fmla="*/ 1 h 17"/>
                <a:gd name="T6" fmla="*/ 6 w 18"/>
                <a:gd name="T7" fmla="*/ 1 h 17"/>
                <a:gd name="T8" fmla="*/ 4 w 18"/>
                <a:gd name="T9" fmla="*/ 2 h 17"/>
                <a:gd name="T10" fmla="*/ 0 w 18"/>
                <a:gd name="T11" fmla="*/ 7 h 17"/>
                <a:gd name="T12" fmla="*/ 1 w 18"/>
                <a:gd name="T13" fmla="*/ 13 h 17"/>
                <a:gd name="T14" fmla="*/ 1 w 18"/>
                <a:gd name="T15" fmla="*/ 13 h 17"/>
                <a:gd name="T16" fmla="*/ 2 w 18"/>
                <a:gd name="T17" fmla="*/ 16 h 17"/>
                <a:gd name="T18" fmla="*/ 2 w 18"/>
                <a:gd name="T19" fmla="*/ 15 h 17"/>
                <a:gd name="T20" fmla="*/ 3 w 18"/>
                <a:gd name="T21" fmla="*/ 12 h 17"/>
                <a:gd name="T22" fmla="*/ 3 w 18"/>
                <a:gd name="T23" fmla="*/ 9 h 17"/>
                <a:gd name="T24" fmla="*/ 4 w 18"/>
                <a:gd name="T25" fmla="*/ 8 h 17"/>
                <a:gd name="T26" fmla="*/ 8 w 18"/>
                <a:gd name="T27" fmla="*/ 9 h 17"/>
                <a:gd name="T28" fmla="*/ 10 w 18"/>
                <a:gd name="T29" fmla="*/ 10 h 17"/>
                <a:gd name="T30" fmla="*/ 11 w 18"/>
                <a:gd name="T31" fmla="*/ 10 h 17"/>
                <a:gd name="T32" fmla="*/ 12 w 18"/>
                <a:gd name="T33" fmla="*/ 10 h 17"/>
                <a:gd name="T34" fmla="*/ 14 w 18"/>
                <a:gd name="T35" fmla="*/ 11 h 17"/>
                <a:gd name="T36" fmla="*/ 14 w 18"/>
                <a:gd name="T37" fmla="*/ 9 h 17"/>
                <a:gd name="T38" fmla="*/ 14 w 18"/>
                <a:gd name="T39" fmla="*/ 9 h 17"/>
                <a:gd name="T40" fmla="*/ 15 w 18"/>
                <a:gd name="T41" fmla="*/ 10 h 17"/>
                <a:gd name="T42" fmla="*/ 15 w 18"/>
                <a:gd name="T43" fmla="*/ 13 h 17"/>
                <a:gd name="T44" fmla="*/ 15 w 18"/>
                <a:gd name="T45" fmla="*/ 16 h 17"/>
                <a:gd name="T46" fmla="*/ 15 w 18"/>
                <a:gd name="T47" fmla="*/ 17 h 17"/>
                <a:gd name="T48" fmla="*/ 16 w 18"/>
                <a:gd name="T49" fmla="*/ 13 h 17"/>
                <a:gd name="T50" fmla="*/ 17 w 18"/>
                <a:gd name="T51" fmla="*/ 14 h 17"/>
                <a:gd name="T52" fmla="*/ 17 w 18"/>
                <a:gd name="T53" fmla="*/ 11 h 17"/>
                <a:gd name="T54" fmla="*/ 17 w 18"/>
                <a:gd name="T5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7">
                  <a:moveTo>
                    <a:pt x="17" y="7"/>
                  </a:moveTo>
                  <a:cubicBezTo>
                    <a:pt x="17" y="7"/>
                    <a:pt x="17" y="2"/>
                    <a:pt x="12" y="0"/>
                  </a:cubicBezTo>
                  <a:cubicBezTo>
                    <a:pt x="12" y="0"/>
                    <a:pt x="11" y="0"/>
                    <a:pt x="9" y="1"/>
                  </a:cubicBezTo>
                  <a:cubicBezTo>
                    <a:pt x="9" y="1"/>
                    <a:pt x="6" y="1"/>
                    <a:pt x="6" y="1"/>
                  </a:cubicBezTo>
                  <a:cubicBezTo>
                    <a:pt x="5" y="2"/>
                    <a:pt x="4" y="2"/>
                    <a:pt x="4" y="2"/>
                  </a:cubicBezTo>
                  <a:cubicBezTo>
                    <a:pt x="4" y="2"/>
                    <a:pt x="1" y="3"/>
                    <a:pt x="0" y="7"/>
                  </a:cubicBezTo>
                  <a:cubicBezTo>
                    <a:pt x="0" y="7"/>
                    <a:pt x="0" y="11"/>
                    <a:pt x="1" y="13"/>
                  </a:cubicBezTo>
                  <a:cubicBezTo>
                    <a:pt x="1" y="13"/>
                    <a:pt x="1" y="13"/>
                    <a:pt x="1" y="13"/>
                  </a:cubicBezTo>
                  <a:cubicBezTo>
                    <a:pt x="2" y="16"/>
                    <a:pt x="2" y="16"/>
                    <a:pt x="2" y="16"/>
                  </a:cubicBezTo>
                  <a:cubicBezTo>
                    <a:pt x="2" y="15"/>
                    <a:pt x="2" y="15"/>
                    <a:pt x="2" y="15"/>
                  </a:cubicBezTo>
                  <a:cubicBezTo>
                    <a:pt x="2" y="15"/>
                    <a:pt x="2" y="13"/>
                    <a:pt x="3" y="12"/>
                  </a:cubicBezTo>
                  <a:cubicBezTo>
                    <a:pt x="3" y="9"/>
                    <a:pt x="3" y="9"/>
                    <a:pt x="3" y="9"/>
                  </a:cubicBezTo>
                  <a:cubicBezTo>
                    <a:pt x="4" y="8"/>
                    <a:pt x="4" y="8"/>
                    <a:pt x="4" y="8"/>
                  </a:cubicBezTo>
                  <a:cubicBezTo>
                    <a:pt x="4" y="8"/>
                    <a:pt x="7" y="8"/>
                    <a:pt x="8" y="9"/>
                  </a:cubicBezTo>
                  <a:cubicBezTo>
                    <a:pt x="8" y="9"/>
                    <a:pt x="8" y="10"/>
                    <a:pt x="10" y="10"/>
                  </a:cubicBezTo>
                  <a:cubicBezTo>
                    <a:pt x="11" y="10"/>
                    <a:pt x="11" y="10"/>
                    <a:pt x="11" y="10"/>
                  </a:cubicBezTo>
                  <a:cubicBezTo>
                    <a:pt x="11" y="10"/>
                    <a:pt x="11" y="10"/>
                    <a:pt x="12" y="10"/>
                  </a:cubicBezTo>
                  <a:cubicBezTo>
                    <a:pt x="14" y="9"/>
                    <a:pt x="14" y="11"/>
                    <a:pt x="14" y="11"/>
                  </a:cubicBezTo>
                  <a:cubicBezTo>
                    <a:pt x="14" y="10"/>
                    <a:pt x="14" y="10"/>
                    <a:pt x="14" y="9"/>
                  </a:cubicBezTo>
                  <a:cubicBezTo>
                    <a:pt x="14" y="9"/>
                    <a:pt x="14" y="9"/>
                    <a:pt x="14" y="9"/>
                  </a:cubicBezTo>
                  <a:cubicBezTo>
                    <a:pt x="14" y="9"/>
                    <a:pt x="15" y="9"/>
                    <a:pt x="15" y="10"/>
                  </a:cubicBezTo>
                  <a:cubicBezTo>
                    <a:pt x="15" y="11"/>
                    <a:pt x="15" y="12"/>
                    <a:pt x="15" y="13"/>
                  </a:cubicBezTo>
                  <a:cubicBezTo>
                    <a:pt x="15" y="14"/>
                    <a:pt x="15" y="16"/>
                    <a:pt x="15" y="16"/>
                  </a:cubicBezTo>
                  <a:cubicBezTo>
                    <a:pt x="15" y="17"/>
                    <a:pt x="15" y="17"/>
                    <a:pt x="15" y="17"/>
                  </a:cubicBezTo>
                  <a:cubicBezTo>
                    <a:pt x="16" y="13"/>
                    <a:pt x="16" y="13"/>
                    <a:pt x="16" y="13"/>
                  </a:cubicBezTo>
                  <a:cubicBezTo>
                    <a:pt x="17" y="14"/>
                    <a:pt x="17" y="14"/>
                    <a:pt x="17" y="14"/>
                  </a:cubicBezTo>
                  <a:cubicBezTo>
                    <a:pt x="17" y="11"/>
                    <a:pt x="17" y="11"/>
                    <a:pt x="17" y="11"/>
                  </a:cubicBezTo>
                  <a:cubicBezTo>
                    <a:pt x="17" y="11"/>
                    <a:pt x="18" y="8"/>
                    <a:pt x="17" y="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3" name="Freeform 87"/>
            <p:cNvSpPr>
              <a:spLocks/>
            </p:cNvSpPr>
            <p:nvPr/>
          </p:nvSpPr>
          <p:spPr bwMode="auto">
            <a:xfrm>
              <a:off x="1081088" y="2290763"/>
              <a:ext cx="53975" cy="323850"/>
            </a:xfrm>
            <a:custGeom>
              <a:avLst/>
              <a:gdLst>
                <a:gd name="T0" fmla="*/ 2 w 3"/>
                <a:gd name="T1" fmla="*/ 10 h 18"/>
                <a:gd name="T2" fmla="*/ 1 w 3"/>
                <a:gd name="T3" fmla="*/ 0 h 18"/>
                <a:gd name="T4" fmla="*/ 1 w 3"/>
                <a:gd name="T5" fmla="*/ 0 h 18"/>
                <a:gd name="T6" fmla="*/ 0 w 3"/>
                <a:gd name="T7" fmla="*/ 16 h 18"/>
                <a:gd name="T8" fmla="*/ 0 w 3"/>
                <a:gd name="T9" fmla="*/ 18 h 18"/>
                <a:gd name="T10" fmla="*/ 3 w 3"/>
                <a:gd name="T11" fmla="*/ 18 h 18"/>
                <a:gd name="T12" fmla="*/ 2 w 3"/>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0"/>
                  </a:moveTo>
                  <a:cubicBezTo>
                    <a:pt x="3" y="8"/>
                    <a:pt x="2" y="2"/>
                    <a:pt x="1" y="0"/>
                  </a:cubicBezTo>
                  <a:cubicBezTo>
                    <a:pt x="1" y="0"/>
                    <a:pt x="1" y="0"/>
                    <a:pt x="1" y="0"/>
                  </a:cubicBezTo>
                  <a:cubicBezTo>
                    <a:pt x="0" y="16"/>
                    <a:pt x="0" y="16"/>
                    <a:pt x="0" y="16"/>
                  </a:cubicBezTo>
                  <a:cubicBezTo>
                    <a:pt x="0" y="18"/>
                    <a:pt x="0" y="18"/>
                    <a:pt x="0" y="18"/>
                  </a:cubicBezTo>
                  <a:cubicBezTo>
                    <a:pt x="0" y="18"/>
                    <a:pt x="1" y="18"/>
                    <a:pt x="3" y="18"/>
                  </a:cubicBezTo>
                  <a:cubicBezTo>
                    <a:pt x="2" y="16"/>
                    <a:pt x="2" y="12"/>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4" name="Freeform 88"/>
            <p:cNvSpPr>
              <a:spLocks/>
            </p:cNvSpPr>
            <p:nvPr/>
          </p:nvSpPr>
          <p:spPr bwMode="auto">
            <a:xfrm>
              <a:off x="955675" y="2003425"/>
              <a:ext cx="196850" cy="1166813"/>
            </a:xfrm>
            <a:custGeom>
              <a:avLst/>
              <a:gdLst>
                <a:gd name="T0" fmla="*/ 5 w 11"/>
                <a:gd name="T1" fmla="*/ 63 h 65"/>
                <a:gd name="T2" fmla="*/ 10 w 11"/>
                <a:gd name="T3" fmla="*/ 65 h 65"/>
                <a:gd name="T4" fmla="*/ 11 w 11"/>
                <a:gd name="T5" fmla="*/ 64 h 65"/>
                <a:gd name="T6" fmla="*/ 8 w 11"/>
                <a:gd name="T7" fmla="*/ 33 h 65"/>
                <a:gd name="T8" fmla="*/ 8 w 11"/>
                <a:gd name="T9" fmla="*/ 20 h 65"/>
                <a:gd name="T10" fmla="*/ 8 w 11"/>
                <a:gd name="T11" fmla="*/ 11 h 65"/>
                <a:gd name="T12" fmla="*/ 5 w 11"/>
                <a:gd name="T13" fmla="*/ 3 h 65"/>
                <a:gd name="T14" fmla="*/ 0 w 11"/>
                <a:gd name="T15" fmla="*/ 0 h 65"/>
                <a:gd name="T16" fmla="*/ 0 w 11"/>
                <a:gd name="T17" fmla="*/ 3 h 65"/>
                <a:gd name="T18" fmla="*/ 5 w 11"/>
                <a:gd name="T19" fmla="*/ 17 h 65"/>
                <a:gd name="T20" fmla="*/ 4 w 11"/>
                <a:gd name="T21" fmla="*/ 27 h 65"/>
                <a:gd name="T22" fmla="*/ 6 w 11"/>
                <a:gd name="T23" fmla="*/ 46 h 65"/>
                <a:gd name="T24" fmla="*/ 5 w 11"/>
                <a:gd name="T2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5">
                  <a:moveTo>
                    <a:pt x="5" y="63"/>
                  </a:moveTo>
                  <a:cubicBezTo>
                    <a:pt x="10" y="65"/>
                    <a:pt x="10" y="65"/>
                    <a:pt x="10" y="65"/>
                  </a:cubicBezTo>
                  <a:cubicBezTo>
                    <a:pt x="11" y="64"/>
                    <a:pt x="11" y="64"/>
                    <a:pt x="11" y="64"/>
                  </a:cubicBezTo>
                  <a:cubicBezTo>
                    <a:pt x="11" y="64"/>
                    <a:pt x="10" y="40"/>
                    <a:pt x="8" y="33"/>
                  </a:cubicBezTo>
                  <a:cubicBezTo>
                    <a:pt x="8" y="33"/>
                    <a:pt x="8" y="22"/>
                    <a:pt x="8" y="20"/>
                  </a:cubicBezTo>
                  <a:cubicBezTo>
                    <a:pt x="8" y="17"/>
                    <a:pt x="8" y="12"/>
                    <a:pt x="8" y="11"/>
                  </a:cubicBezTo>
                  <a:cubicBezTo>
                    <a:pt x="8" y="10"/>
                    <a:pt x="6" y="5"/>
                    <a:pt x="5" y="3"/>
                  </a:cubicBezTo>
                  <a:cubicBezTo>
                    <a:pt x="0" y="0"/>
                    <a:pt x="0" y="0"/>
                    <a:pt x="0" y="0"/>
                  </a:cubicBezTo>
                  <a:cubicBezTo>
                    <a:pt x="0" y="3"/>
                    <a:pt x="0" y="3"/>
                    <a:pt x="0" y="3"/>
                  </a:cubicBezTo>
                  <a:cubicBezTo>
                    <a:pt x="0" y="3"/>
                    <a:pt x="6" y="14"/>
                    <a:pt x="5" y="17"/>
                  </a:cubicBezTo>
                  <a:cubicBezTo>
                    <a:pt x="5" y="17"/>
                    <a:pt x="4" y="26"/>
                    <a:pt x="4" y="27"/>
                  </a:cubicBezTo>
                  <a:cubicBezTo>
                    <a:pt x="4" y="28"/>
                    <a:pt x="6" y="45"/>
                    <a:pt x="6" y="46"/>
                  </a:cubicBezTo>
                  <a:cubicBezTo>
                    <a:pt x="6" y="48"/>
                    <a:pt x="5" y="63"/>
                    <a:pt x="5"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信用证的种类</a:t>
            </a:r>
            <a:endParaRPr lang="zh-CN" altLang="en-US" sz="2400" b="1" dirty="0"/>
          </a:p>
        </p:txBody>
      </p:sp>
      <p:sp>
        <p:nvSpPr>
          <p:cNvPr id="2" name="文本框 1"/>
          <p:cNvSpPr txBox="1"/>
          <p:nvPr/>
        </p:nvSpPr>
        <p:spPr>
          <a:xfrm>
            <a:off x="2308712" y="2419855"/>
            <a:ext cx="2101887" cy="707886"/>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跟单信用证</a:t>
            </a:r>
            <a:r>
              <a:rPr lang="en-US" altLang="zh-CN" sz="2000" dirty="0" smtClean="0">
                <a:latin typeface="Times New Roman" panose="02020603050405020304" pitchFamily="18" charset="0"/>
                <a:cs typeface="Times New Roman" panose="02020603050405020304" pitchFamily="18" charset="0"/>
              </a:rPr>
              <a:t>(documentary L/C)</a:t>
            </a:r>
            <a:endParaRPr lang="zh-CN" altLang="en-US" sz="20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410599" y="2315470"/>
            <a:ext cx="6310409" cy="1015663"/>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开证行凭跟单汇票或仅凭单据付款。国际贸易中主要使用跟单</a:t>
            </a:r>
            <a:r>
              <a:rPr lang="zh-CN" altLang="en-US" sz="2000" dirty="0" smtClean="0">
                <a:latin typeface="Times New Roman" panose="02020603050405020304" pitchFamily="18" charset="0"/>
                <a:cs typeface="Times New Roman" panose="02020603050405020304" pitchFamily="18" charset="0"/>
              </a:rPr>
              <a:t>信用证</a:t>
            </a:r>
            <a:endParaRPr lang="en-US" altLang="zh-CN" sz="20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2308834" y="3669197"/>
            <a:ext cx="2101765" cy="733534"/>
          </a:xfrm>
          <a:prstGeom prst="rect">
            <a:avLst/>
          </a:prstGeom>
          <a:noFill/>
        </p:spPr>
        <p:txBody>
          <a:bodyPr wrap="square" rtlCol="0">
            <a:spAutoFit/>
          </a:bodyPr>
          <a:lstStyle/>
          <a:p>
            <a:pPr algn="ctr">
              <a:lnSpc>
                <a:spcPts val="2500"/>
              </a:lnSpc>
            </a:pPr>
            <a:r>
              <a:rPr lang="zh-CN" altLang="en-US" sz="2000" dirty="0">
                <a:latin typeface="Times New Roman" panose="02020603050405020304" pitchFamily="18" charset="0"/>
                <a:cs typeface="Times New Roman" panose="02020603050405020304" pitchFamily="18" charset="0"/>
              </a:rPr>
              <a:t>不可撤销信用证</a:t>
            </a:r>
            <a:r>
              <a:rPr lang="en-US" altLang="zh-CN" sz="2000" dirty="0">
                <a:latin typeface="Times New Roman" panose="02020603050405020304" pitchFamily="18" charset="0"/>
                <a:cs typeface="Times New Roman" panose="02020603050405020304" pitchFamily="18" charset="0"/>
              </a:rPr>
              <a:t>(irrevocable L/C)</a:t>
            </a:r>
            <a:endParaRPr lang="zh-CN" altLang="en-US" sz="20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4551995" y="3545642"/>
            <a:ext cx="6738857" cy="1015663"/>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信用证一经开出，在有效期内，未经受益人及有关当事人同意，开证行不得片面修改和撤销</a:t>
            </a:r>
            <a:r>
              <a:rPr lang="zh-CN" altLang="en-US"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233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椭圆 445"/>
          <p:cNvSpPr/>
          <p:nvPr/>
        </p:nvSpPr>
        <p:spPr>
          <a:xfrm>
            <a:off x="10211767" y="5332699"/>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aphicFrame>
        <p:nvGraphicFramePr>
          <p:cNvPr id="60" name="表格 59"/>
          <p:cNvGraphicFramePr>
            <a:graphicFrameLocks noGrp="1"/>
          </p:cNvGraphicFramePr>
          <p:nvPr>
            <p:extLst>
              <p:ext uri="{D42A27DB-BD31-4B8C-83A1-F6EECF244321}">
                <p14:modId xmlns:p14="http://schemas.microsoft.com/office/powerpoint/2010/main" val="1897842214"/>
              </p:ext>
            </p:extLst>
          </p:nvPr>
        </p:nvGraphicFramePr>
        <p:xfrm>
          <a:off x="963372" y="1614259"/>
          <a:ext cx="9516066" cy="3501080"/>
        </p:xfrm>
        <a:graphic>
          <a:graphicData uri="http://schemas.openxmlformats.org/drawingml/2006/table">
            <a:tbl>
              <a:tblPr firstRow="1" bandRow="1">
                <a:tableStyleId>{5C22544A-7EE6-4342-B048-85BDC9FD1C3A}</a:tableStyleId>
              </a:tblPr>
              <a:tblGrid>
                <a:gridCol w="2041516"/>
                <a:gridCol w="7474550"/>
              </a:tblGrid>
              <a:tr h="547448">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0449">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3183">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信用证的种类</a:t>
            </a:r>
            <a:endParaRPr lang="zh-CN" altLang="en-US" sz="2400" b="1" dirty="0"/>
          </a:p>
        </p:txBody>
      </p:sp>
      <p:sp>
        <p:nvSpPr>
          <p:cNvPr id="2" name="文本框 1"/>
          <p:cNvSpPr txBox="1"/>
          <p:nvPr/>
        </p:nvSpPr>
        <p:spPr>
          <a:xfrm>
            <a:off x="980463" y="2353594"/>
            <a:ext cx="2101887" cy="707886"/>
          </a:xfrm>
          <a:prstGeom prst="rect">
            <a:avLst/>
          </a:prstGeom>
          <a:noFill/>
        </p:spPr>
        <p:txBody>
          <a:bodyPr wrap="square" rtlCol="0">
            <a:spAutoFit/>
          </a:bodyPr>
          <a:lstStyle/>
          <a:p>
            <a:r>
              <a:rPr lang="zh-CN" altLang="en-US" sz="2000" dirty="0">
                <a:latin typeface="Times New Roman" panose="02020603050405020304" pitchFamily="18" charset="0"/>
                <a:cs typeface="Times New Roman" panose="02020603050405020304" pitchFamily="18" charset="0"/>
              </a:rPr>
              <a:t>保兑信用证</a:t>
            </a:r>
            <a:r>
              <a:rPr lang="en-US" altLang="zh-CN" sz="2000" dirty="0">
                <a:latin typeface="Times New Roman" panose="02020603050405020304" pitchFamily="18" charset="0"/>
                <a:cs typeface="Times New Roman" panose="02020603050405020304" pitchFamily="18" charset="0"/>
              </a:rPr>
              <a:t>(confirmed L/C)</a:t>
            </a:r>
          </a:p>
        </p:txBody>
      </p:sp>
      <p:sp>
        <p:nvSpPr>
          <p:cNvPr id="3" name="文本框 2"/>
          <p:cNvSpPr txBox="1"/>
          <p:nvPr/>
        </p:nvSpPr>
        <p:spPr>
          <a:xfrm>
            <a:off x="3082350" y="2249209"/>
            <a:ext cx="6880253" cy="1054135"/>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开证行请另一银行对该开证行的付款承诺再次进行</a:t>
            </a:r>
            <a:r>
              <a:rPr lang="zh-CN" altLang="en-US" sz="2000" dirty="0" smtClean="0">
                <a:latin typeface="Times New Roman" panose="02020603050405020304" pitchFamily="18" charset="0"/>
                <a:cs typeface="Times New Roman" panose="02020603050405020304" pitchFamily="18" charset="0"/>
              </a:rPr>
              <a:t>保证。</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保</a:t>
            </a:r>
            <a:r>
              <a:rPr lang="zh-CN" altLang="en-US" sz="2000" dirty="0">
                <a:latin typeface="Times New Roman" panose="02020603050405020304" pitchFamily="18" charset="0"/>
                <a:cs typeface="Times New Roman" panose="02020603050405020304" pitchFamily="18" charset="0"/>
              </a:rPr>
              <a:t>兑行同样承担第一性的付款责任</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保</a:t>
            </a:r>
            <a:r>
              <a:rPr lang="zh-CN" altLang="en-US" sz="2000" dirty="0">
                <a:latin typeface="Times New Roman" panose="02020603050405020304" pitchFamily="18" charset="0"/>
                <a:cs typeface="Times New Roman" panose="02020603050405020304" pitchFamily="18" charset="0"/>
              </a:rPr>
              <a:t>兑行付款后对受益人或其他前手无追索</a:t>
            </a:r>
            <a:r>
              <a:rPr lang="zh-CN" altLang="en-US" sz="2000" dirty="0" smtClean="0">
                <a:latin typeface="Times New Roman" panose="02020603050405020304" pitchFamily="18" charset="0"/>
                <a:cs typeface="Times New Roman" panose="02020603050405020304" pitchFamily="18" charset="0"/>
              </a:rPr>
              <a:t>权。</a:t>
            </a:r>
            <a:endParaRPr lang="zh-CN" altLang="en-US" sz="20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980585" y="3602936"/>
            <a:ext cx="2101765" cy="733534"/>
          </a:xfrm>
          <a:prstGeom prst="rect">
            <a:avLst/>
          </a:prstGeom>
          <a:noFill/>
        </p:spPr>
        <p:txBody>
          <a:bodyPr wrap="square" rtlCol="0">
            <a:spAutoFit/>
          </a:bodyPr>
          <a:lstStyle/>
          <a:p>
            <a:pPr algn="ctr">
              <a:lnSpc>
                <a:spcPts val="2500"/>
              </a:lnSpc>
            </a:pPr>
            <a:r>
              <a:rPr lang="zh-CN" altLang="en-US" sz="2000" dirty="0">
                <a:latin typeface="Times New Roman" panose="02020603050405020304" pitchFamily="18" charset="0"/>
                <a:cs typeface="Times New Roman" panose="02020603050405020304" pitchFamily="18" charset="0"/>
              </a:rPr>
              <a:t>即期信用证</a:t>
            </a:r>
            <a:r>
              <a:rPr lang="en-US" altLang="zh-CN" sz="2000" dirty="0">
                <a:latin typeface="Times New Roman" panose="02020603050405020304" pitchFamily="18" charset="0"/>
                <a:cs typeface="Times New Roman" panose="02020603050405020304" pitchFamily="18" charset="0"/>
              </a:rPr>
              <a:t>(sight L/C)</a:t>
            </a:r>
          </a:p>
        </p:txBody>
      </p:sp>
      <p:sp>
        <p:nvSpPr>
          <p:cNvPr id="5" name="文本框 4"/>
          <p:cNvSpPr txBox="1"/>
          <p:nvPr/>
        </p:nvSpPr>
        <p:spPr>
          <a:xfrm>
            <a:off x="3082350" y="3678812"/>
            <a:ext cx="6738857" cy="1015663"/>
          </a:xfrm>
          <a:prstGeom prst="rect">
            <a:avLst/>
          </a:prstGeom>
          <a:noFill/>
        </p:spPr>
        <p:txBody>
          <a:bodyPr wrap="square" rtlCol="0">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只要</a:t>
            </a:r>
            <a:r>
              <a:rPr lang="zh-CN" altLang="en-US" sz="2000" dirty="0" smtClean="0">
                <a:latin typeface="Times New Roman" panose="02020603050405020304" pitchFamily="18" charset="0"/>
                <a:cs typeface="Times New Roman" panose="02020603050405020304" pitchFamily="18" charset="0"/>
              </a:rPr>
              <a:t>受益人</a:t>
            </a:r>
            <a:r>
              <a:rPr lang="zh-CN" altLang="en-US" sz="2000" dirty="0">
                <a:latin typeface="Times New Roman" panose="02020603050405020304" pitchFamily="18" charset="0"/>
                <a:cs typeface="Times New Roman" panose="02020603050405020304" pitchFamily="18" charset="0"/>
              </a:rPr>
              <a:t>提交</a:t>
            </a:r>
            <a:r>
              <a:rPr lang="zh-CN" altLang="en-US" sz="2000" dirty="0" smtClean="0">
                <a:latin typeface="Times New Roman" panose="02020603050405020304" pitchFamily="18" charset="0"/>
                <a:cs typeface="Times New Roman" panose="02020603050405020304" pitchFamily="18" charset="0"/>
              </a:rPr>
              <a:t>了</a:t>
            </a:r>
            <a:r>
              <a:rPr lang="zh-CN" altLang="en-US" sz="2000" dirty="0">
                <a:latin typeface="Times New Roman" panose="02020603050405020304" pitchFamily="18" charset="0"/>
                <a:cs typeface="Times New Roman" panose="02020603050405020304" pitchFamily="18" charset="0"/>
              </a:rPr>
              <a:t>符合信用证规定的汇票及</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或单据，开证行或付款行立即付款。出口商都愿意采用这种信用证</a:t>
            </a:r>
          </a:p>
        </p:txBody>
      </p:sp>
      <p:grpSp>
        <p:nvGrpSpPr>
          <p:cNvPr id="70" name="组合 69"/>
          <p:cNvGrpSpPr/>
          <p:nvPr/>
        </p:nvGrpSpPr>
        <p:grpSpPr>
          <a:xfrm>
            <a:off x="10125943" y="2441612"/>
            <a:ext cx="1424149" cy="3789716"/>
            <a:chOff x="10368935" y="1474788"/>
            <a:chExt cx="1668462" cy="3249613"/>
          </a:xfrm>
        </p:grpSpPr>
        <p:sp>
          <p:nvSpPr>
            <p:cNvPr id="71" name="Freeform 122"/>
            <p:cNvSpPr>
              <a:spLocks/>
            </p:cNvSpPr>
            <p:nvPr/>
          </p:nvSpPr>
          <p:spPr bwMode="auto">
            <a:xfrm>
              <a:off x="10368935" y="2371726"/>
              <a:ext cx="808037" cy="485775"/>
            </a:xfrm>
            <a:custGeom>
              <a:avLst/>
              <a:gdLst>
                <a:gd name="T0" fmla="*/ 40 w 45"/>
                <a:gd name="T1" fmla="*/ 0 h 27"/>
                <a:gd name="T2" fmla="*/ 37 w 45"/>
                <a:gd name="T3" fmla="*/ 11 h 27"/>
                <a:gd name="T4" fmla="*/ 27 w 45"/>
                <a:gd name="T5" fmla="*/ 17 h 27"/>
                <a:gd name="T6" fmla="*/ 15 w 45"/>
                <a:gd name="T7" fmla="*/ 21 h 27"/>
                <a:gd name="T8" fmla="*/ 14 w 45"/>
                <a:gd name="T9" fmla="*/ 20 h 27"/>
                <a:gd name="T10" fmla="*/ 11 w 45"/>
                <a:gd name="T11" fmla="*/ 19 h 27"/>
                <a:gd name="T12" fmla="*/ 11 w 45"/>
                <a:gd name="T13" fmla="*/ 21 h 27"/>
                <a:gd name="T14" fmla="*/ 8 w 45"/>
                <a:gd name="T15" fmla="*/ 21 h 27"/>
                <a:gd name="T16" fmla="*/ 3 w 45"/>
                <a:gd name="T17" fmla="*/ 21 h 27"/>
                <a:gd name="T18" fmla="*/ 2 w 45"/>
                <a:gd name="T19" fmla="*/ 23 h 27"/>
                <a:gd name="T20" fmla="*/ 5 w 45"/>
                <a:gd name="T21" fmla="*/ 24 h 27"/>
                <a:gd name="T22" fmla="*/ 11 w 45"/>
                <a:gd name="T23" fmla="*/ 26 h 27"/>
                <a:gd name="T24" fmla="*/ 16 w 45"/>
                <a:gd name="T25" fmla="*/ 25 h 27"/>
                <a:gd name="T26" fmla="*/ 17 w 45"/>
                <a:gd name="T27" fmla="*/ 25 h 27"/>
                <a:gd name="T28" fmla="*/ 26 w 45"/>
                <a:gd name="T29" fmla="*/ 23 h 27"/>
                <a:gd name="T30" fmla="*/ 43 w 45"/>
                <a:gd name="T31" fmla="*/ 16 h 27"/>
                <a:gd name="T32" fmla="*/ 40 w 45"/>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7">
                  <a:moveTo>
                    <a:pt x="40" y="0"/>
                  </a:moveTo>
                  <a:cubicBezTo>
                    <a:pt x="40" y="0"/>
                    <a:pt x="38" y="10"/>
                    <a:pt x="37" y="11"/>
                  </a:cubicBezTo>
                  <a:cubicBezTo>
                    <a:pt x="37" y="11"/>
                    <a:pt x="30" y="15"/>
                    <a:pt x="27" y="17"/>
                  </a:cubicBezTo>
                  <a:cubicBezTo>
                    <a:pt x="24" y="19"/>
                    <a:pt x="18" y="20"/>
                    <a:pt x="15" y="21"/>
                  </a:cubicBezTo>
                  <a:cubicBezTo>
                    <a:pt x="15" y="21"/>
                    <a:pt x="14" y="20"/>
                    <a:pt x="14" y="20"/>
                  </a:cubicBezTo>
                  <a:cubicBezTo>
                    <a:pt x="11" y="18"/>
                    <a:pt x="11" y="19"/>
                    <a:pt x="11" y="19"/>
                  </a:cubicBezTo>
                  <a:cubicBezTo>
                    <a:pt x="11" y="19"/>
                    <a:pt x="11" y="20"/>
                    <a:pt x="11" y="21"/>
                  </a:cubicBezTo>
                  <a:cubicBezTo>
                    <a:pt x="10" y="21"/>
                    <a:pt x="9" y="21"/>
                    <a:pt x="8" y="21"/>
                  </a:cubicBezTo>
                  <a:cubicBezTo>
                    <a:pt x="6" y="21"/>
                    <a:pt x="5" y="21"/>
                    <a:pt x="3" y="21"/>
                  </a:cubicBezTo>
                  <a:cubicBezTo>
                    <a:pt x="2" y="21"/>
                    <a:pt x="0" y="22"/>
                    <a:pt x="2" y="23"/>
                  </a:cubicBezTo>
                  <a:cubicBezTo>
                    <a:pt x="5" y="24"/>
                    <a:pt x="5" y="24"/>
                    <a:pt x="5" y="24"/>
                  </a:cubicBezTo>
                  <a:cubicBezTo>
                    <a:pt x="5" y="24"/>
                    <a:pt x="7" y="25"/>
                    <a:pt x="11" y="26"/>
                  </a:cubicBezTo>
                  <a:cubicBezTo>
                    <a:pt x="11" y="26"/>
                    <a:pt x="13" y="27"/>
                    <a:pt x="16" y="25"/>
                  </a:cubicBezTo>
                  <a:cubicBezTo>
                    <a:pt x="17" y="25"/>
                    <a:pt x="17" y="25"/>
                    <a:pt x="17" y="25"/>
                  </a:cubicBezTo>
                  <a:cubicBezTo>
                    <a:pt x="17" y="25"/>
                    <a:pt x="19" y="24"/>
                    <a:pt x="26" y="23"/>
                  </a:cubicBezTo>
                  <a:cubicBezTo>
                    <a:pt x="32" y="22"/>
                    <a:pt x="41" y="16"/>
                    <a:pt x="43" y="16"/>
                  </a:cubicBezTo>
                  <a:cubicBezTo>
                    <a:pt x="45" y="15"/>
                    <a:pt x="43" y="1"/>
                    <a:pt x="40" y="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123"/>
            <p:cNvSpPr>
              <a:spLocks/>
            </p:cNvSpPr>
            <p:nvPr/>
          </p:nvSpPr>
          <p:spPr bwMode="auto">
            <a:xfrm>
              <a:off x="11157922" y="4400551"/>
              <a:ext cx="323850" cy="323850"/>
            </a:xfrm>
            <a:custGeom>
              <a:avLst/>
              <a:gdLst>
                <a:gd name="T0" fmla="*/ 3 w 18"/>
                <a:gd name="T1" fmla="*/ 5 h 18"/>
                <a:gd name="T2" fmla="*/ 0 w 18"/>
                <a:gd name="T3" fmla="*/ 12 h 18"/>
                <a:gd name="T4" fmla="*/ 6 w 18"/>
                <a:gd name="T5" fmla="*/ 14 h 18"/>
                <a:gd name="T6" fmla="*/ 8 w 18"/>
                <a:gd name="T7" fmla="*/ 17 h 18"/>
                <a:gd name="T8" fmla="*/ 16 w 18"/>
                <a:gd name="T9" fmla="*/ 14 h 18"/>
                <a:gd name="T10" fmla="*/ 17 w 18"/>
                <a:gd name="T11" fmla="*/ 6 h 18"/>
                <a:gd name="T12" fmla="*/ 18 w 18"/>
                <a:gd name="T13" fmla="*/ 5 h 18"/>
                <a:gd name="T14" fmla="*/ 17 w 18"/>
                <a:gd name="T15" fmla="*/ 0 h 18"/>
                <a:gd name="T16" fmla="*/ 3 w 18"/>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3" y="5"/>
                  </a:moveTo>
                  <a:cubicBezTo>
                    <a:pt x="3" y="5"/>
                    <a:pt x="0" y="9"/>
                    <a:pt x="0" y="12"/>
                  </a:cubicBezTo>
                  <a:cubicBezTo>
                    <a:pt x="1" y="15"/>
                    <a:pt x="4" y="15"/>
                    <a:pt x="6" y="14"/>
                  </a:cubicBezTo>
                  <a:cubicBezTo>
                    <a:pt x="6" y="14"/>
                    <a:pt x="7" y="17"/>
                    <a:pt x="8" y="17"/>
                  </a:cubicBezTo>
                  <a:cubicBezTo>
                    <a:pt x="9" y="18"/>
                    <a:pt x="15" y="16"/>
                    <a:pt x="16" y="14"/>
                  </a:cubicBezTo>
                  <a:cubicBezTo>
                    <a:pt x="16" y="12"/>
                    <a:pt x="16" y="7"/>
                    <a:pt x="17" y="6"/>
                  </a:cubicBezTo>
                  <a:cubicBezTo>
                    <a:pt x="17" y="5"/>
                    <a:pt x="18" y="5"/>
                    <a:pt x="18" y="5"/>
                  </a:cubicBezTo>
                  <a:cubicBezTo>
                    <a:pt x="18" y="5"/>
                    <a:pt x="18" y="2"/>
                    <a:pt x="17" y="0"/>
                  </a:cubicBezTo>
                  <a:cubicBezTo>
                    <a:pt x="17" y="0"/>
                    <a:pt x="6" y="3"/>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3" name="Freeform 124"/>
            <p:cNvSpPr>
              <a:spLocks/>
            </p:cNvSpPr>
            <p:nvPr/>
          </p:nvSpPr>
          <p:spPr bwMode="auto">
            <a:xfrm>
              <a:off x="11051560" y="3557588"/>
              <a:ext cx="304800" cy="1022350"/>
            </a:xfrm>
            <a:custGeom>
              <a:avLst/>
              <a:gdLst>
                <a:gd name="T0" fmla="*/ 8 w 17"/>
                <a:gd name="T1" fmla="*/ 56 h 57"/>
                <a:gd name="T2" fmla="*/ 9 w 17"/>
                <a:gd name="T3" fmla="*/ 50 h 57"/>
                <a:gd name="T4" fmla="*/ 11 w 17"/>
                <a:gd name="T5" fmla="*/ 43 h 57"/>
                <a:gd name="T6" fmla="*/ 4 w 17"/>
                <a:gd name="T7" fmla="*/ 25 h 57"/>
                <a:gd name="T8" fmla="*/ 2 w 17"/>
                <a:gd name="T9" fmla="*/ 13 h 57"/>
                <a:gd name="T10" fmla="*/ 1 w 17"/>
                <a:gd name="T11" fmla="*/ 1 h 57"/>
                <a:gd name="T12" fmla="*/ 13 w 17"/>
                <a:gd name="T13" fmla="*/ 1 h 57"/>
                <a:gd name="T14" fmla="*/ 12 w 17"/>
                <a:gd name="T15" fmla="*/ 13 h 57"/>
                <a:gd name="T16" fmla="*/ 12 w 17"/>
                <a:gd name="T17" fmla="*/ 16 h 57"/>
                <a:gd name="T18" fmla="*/ 14 w 17"/>
                <a:gd name="T19" fmla="*/ 31 h 57"/>
                <a:gd name="T20" fmla="*/ 16 w 17"/>
                <a:gd name="T21" fmla="*/ 41 h 57"/>
                <a:gd name="T22" fmla="*/ 17 w 17"/>
                <a:gd name="T23" fmla="*/ 48 h 57"/>
                <a:gd name="T24" fmla="*/ 14 w 17"/>
                <a:gd name="T25" fmla="*/ 56 h 57"/>
                <a:gd name="T26" fmla="*/ 8 w 17"/>
                <a:gd name="T2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7">
                  <a:moveTo>
                    <a:pt x="8" y="56"/>
                  </a:moveTo>
                  <a:cubicBezTo>
                    <a:pt x="8" y="55"/>
                    <a:pt x="8" y="53"/>
                    <a:pt x="9" y="50"/>
                  </a:cubicBezTo>
                  <a:cubicBezTo>
                    <a:pt x="10" y="48"/>
                    <a:pt x="11" y="44"/>
                    <a:pt x="11" y="43"/>
                  </a:cubicBezTo>
                  <a:cubicBezTo>
                    <a:pt x="10" y="42"/>
                    <a:pt x="6" y="27"/>
                    <a:pt x="4" y="25"/>
                  </a:cubicBezTo>
                  <a:cubicBezTo>
                    <a:pt x="3" y="22"/>
                    <a:pt x="3" y="17"/>
                    <a:pt x="2" y="13"/>
                  </a:cubicBezTo>
                  <a:cubicBezTo>
                    <a:pt x="1" y="9"/>
                    <a:pt x="0" y="3"/>
                    <a:pt x="1" y="1"/>
                  </a:cubicBezTo>
                  <a:cubicBezTo>
                    <a:pt x="1" y="0"/>
                    <a:pt x="13" y="1"/>
                    <a:pt x="13" y="1"/>
                  </a:cubicBezTo>
                  <a:cubicBezTo>
                    <a:pt x="13" y="1"/>
                    <a:pt x="12" y="11"/>
                    <a:pt x="12" y="13"/>
                  </a:cubicBezTo>
                  <a:cubicBezTo>
                    <a:pt x="12" y="13"/>
                    <a:pt x="12" y="15"/>
                    <a:pt x="12" y="16"/>
                  </a:cubicBezTo>
                  <a:cubicBezTo>
                    <a:pt x="13" y="17"/>
                    <a:pt x="13" y="21"/>
                    <a:pt x="14" y="31"/>
                  </a:cubicBezTo>
                  <a:cubicBezTo>
                    <a:pt x="15" y="41"/>
                    <a:pt x="16" y="41"/>
                    <a:pt x="16" y="41"/>
                  </a:cubicBezTo>
                  <a:cubicBezTo>
                    <a:pt x="17" y="48"/>
                    <a:pt x="17" y="48"/>
                    <a:pt x="17" y="48"/>
                  </a:cubicBezTo>
                  <a:cubicBezTo>
                    <a:pt x="14" y="56"/>
                    <a:pt x="14" y="56"/>
                    <a:pt x="14" y="56"/>
                  </a:cubicBezTo>
                  <a:cubicBezTo>
                    <a:pt x="14" y="56"/>
                    <a:pt x="10" y="57"/>
                    <a:pt x="8" y="56"/>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125"/>
            <p:cNvSpPr>
              <a:spLocks/>
            </p:cNvSpPr>
            <p:nvPr/>
          </p:nvSpPr>
          <p:spPr bwMode="auto">
            <a:xfrm>
              <a:off x="11051560" y="3557588"/>
              <a:ext cx="304800" cy="1004888"/>
            </a:xfrm>
            <a:custGeom>
              <a:avLst/>
              <a:gdLst>
                <a:gd name="T0" fmla="*/ 14 w 17"/>
                <a:gd name="T1" fmla="*/ 31 h 56"/>
                <a:gd name="T2" fmla="*/ 12 w 17"/>
                <a:gd name="T3" fmla="*/ 16 h 56"/>
                <a:gd name="T4" fmla="*/ 12 w 17"/>
                <a:gd name="T5" fmla="*/ 13 h 56"/>
                <a:gd name="T6" fmla="*/ 13 w 17"/>
                <a:gd name="T7" fmla="*/ 1 h 56"/>
                <a:gd name="T8" fmla="*/ 1 w 17"/>
                <a:gd name="T9" fmla="*/ 1 h 56"/>
                <a:gd name="T10" fmla="*/ 2 w 17"/>
                <a:gd name="T11" fmla="*/ 11 h 56"/>
                <a:gd name="T12" fmla="*/ 4 w 17"/>
                <a:gd name="T13" fmla="*/ 17 h 56"/>
                <a:gd name="T14" fmla="*/ 8 w 17"/>
                <a:gd name="T15" fmla="*/ 15 h 56"/>
                <a:gd name="T16" fmla="*/ 12 w 17"/>
                <a:gd name="T17" fmla="*/ 32 h 56"/>
                <a:gd name="T18" fmla="*/ 9 w 17"/>
                <a:gd name="T19" fmla="*/ 39 h 56"/>
                <a:gd name="T20" fmla="*/ 11 w 17"/>
                <a:gd name="T21" fmla="*/ 43 h 56"/>
                <a:gd name="T22" fmla="*/ 10 w 17"/>
                <a:gd name="T23" fmla="*/ 46 h 56"/>
                <a:gd name="T24" fmla="*/ 14 w 17"/>
                <a:gd name="T25" fmla="*/ 47 h 56"/>
                <a:gd name="T26" fmla="*/ 11 w 17"/>
                <a:gd name="T27" fmla="*/ 56 h 56"/>
                <a:gd name="T28" fmla="*/ 14 w 17"/>
                <a:gd name="T29" fmla="*/ 56 h 56"/>
                <a:gd name="T30" fmla="*/ 17 w 17"/>
                <a:gd name="T31" fmla="*/ 48 h 56"/>
                <a:gd name="T32" fmla="*/ 16 w 17"/>
                <a:gd name="T33" fmla="*/ 41 h 56"/>
                <a:gd name="T34" fmla="*/ 14 w 17"/>
                <a:gd name="T35"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6">
                  <a:moveTo>
                    <a:pt x="14" y="31"/>
                  </a:moveTo>
                  <a:cubicBezTo>
                    <a:pt x="13" y="21"/>
                    <a:pt x="13" y="17"/>
                    <a:pt x="12" y="16"/>
                  </a:cubicBezTo>
                  <a:cubicBezTo>
                    <a:pt x="12" y="15"/>
                    <a:pt x="12" y="13"/>
                    <a:pt x="12" y="13"/>
                  </a:cubicBezTo>
                  <a:cubicBezTo>
                    <a:pt x="12" y="11"/>
                    <a:pt x="13" y="1"/>
                    <a:pt x="13" y="1"/>
                  </a:cubicBezTo>
                  <a:cubicBezTo>
                    <a:pt x="13" y="1"/>
                    <a:pt x="1" y="0"/>
                    <a:pt x="1" y="1"/>
                  </a:cubicBezTo>
                  <a:cubicBezTo>
                    <a:pt x="0" y="3"/>
                    <a:pt x="1" y="7"/>
                    <a:pt x="2" y="11"/>
                  </a:cubicBezTo>
                  <a:cubicBezTo>
                    <a:pt x="3" y="13"/>
                    <a:pt x="4" y="17"/>
                    <a:pt x="4" y="17"/>
                  </a:cubicBezTo>
                  <a:cubicBezTo>
                    <a:pt x="6" y="17"/>
                    <a:pt x="8" y="15"/>
                    <a:pt x="8" y="15"/>
                  </a:cubicBezTo>
                  <a:cubicBezTo>
                    <a:pt x="8" y="15"/>
                    <a:pt x="12" y="25"/>
                    <a:pt x="12" y="32"/>
                  </a:cubicBezTo>
                  <a:cubicBezTo>
                    <a:pt x="13" y="35"/>
                    <a:pt x="11" y="38"/>
                    <a:pt x="9" y="39"/>
                  </a:cubicBezTo>
                  <a:cubicBezTo>
                    <a:pt x="10" y="41"/>
                    <a:pt x="11" y="43"/>
                    <a:pt x="11" y="43"/>
                  </a:cubicBezTo>
                  <a:cubicBezTo>
                    <a:pt x="11" y="43"/>
                    <a:pt x="11" y="45"/>
                    <a:pt x="10" y="46"/>
                  </a:cubicBezTo>
                  <a:cubicBezTo>
                    <a:pt x="12" y="46"/>
                    <a:pt x="14" y="44"/>
                    <a:pt x="14" y="47"/>
                  </a:cubicBezTo>
                  <a:cubicBezTo>
                    <a:pt x="14" y="49"/>
                    <a:pt x="12" y="54"/>
                    <a:pt x="11" y="56"/>
                  </a:cubicBezTo>
                  <a:cubicBezTo>
                    <a:pt x="12" y="56"/>
                    <a:pt x="14" y="56"/>
                    <a:pt x="14" y="56"/>
                  </a:cubicBezTo>
                  <a:cubicBezTo>
                    <a:pt x="17" y="48"/>
                    <a:pt x="17" y="48"/>
                    <a:pt x="17" y="48"/>
                  </a:cubicBezTo>
                  <a:cubicBezTo>
                    <a:pt x="16" y="41"/>
                    <a:pt x="16" y="41"/>
                    <a:pt x="16" y="41"/>
                  </a:cubicBezTo>
                  <a:cubicBezTo>
                    <a:pt x="16" y="41"/>
                    <a:pt x="15" y="41"/>
                    <a:pt x="14"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5" name="Freeform 126"/>
            <p:cNvSpPr>
              <a:spLocks/>
            </p:cNvSpPr>
            <p:nvPr/>
          </p:nvSpPr>
          <p:spPr bwMode="auto">
            <a:xfrm>
              <a:off x="10638810" y="2371726"/>
              <a:ext cx="538162" cy="466725"/>
            </a:xfrm>
            <a:custGeom>
              <a:avLst/>
              <a:gdLst>
                <a:gd name="T0" fmla="*/ 26 w 30"/>
                <a:gd name="T1" fmla="*/ 0 h 26"/>
                <a:gd name="T2" fmla="*/ 25 w 30"/>
                <a:gd name="T3" fmla="*/ 0 h 26"/>
                <a:gd name="T4" fmla="*/ 25 w 30"/>
                <a:gd name="T5" fmla="*/ 2 h 26"/>
                <a:gd name="T6" fmla="*/ 25 w 30"/>
                <a:gd name="T7" fmla="*/ 9 h 26"/>
                <a:gd name="T8" fmla="*/ 24 w 30"/>
                <a:gd name="T9" fmla="*/ 15 h 26"/>
                <a:gd name="T10" fmla="*/ 8 w 30"/>
                <a:gd name="T11" fmla="*/ 22 h 26"/>
                <a:gd name="T12" fmla="*/ 5 w 30"/>
                <a:gd name="T13" fmla="*/ 22 h 26"/>
                <a:gd name="T14" fmla="*/ 0 w 30"/>
                <a:gd name="T15" fmla="*/ 26 h 26"/>
                <a:gd name="T16" fmla="*/ 1 w 30"/>
                <a:gd name="T17" fmla="*/ 25 h 26"/>
                <a:gd name="T18" fmla="*/ 2 w 30"/>
                <a:gd name="T19" fmla="*/ 25 h 26"/>
                <a:gd name="T20" fmla="*/ 11 w 30"/>
                <a:gd name="T21" fmla="*/ 23 h 26"/>
                <a:gd name="T22" fmla="*/ 28 w 30"/>
                <a:gd name="T23" fmla="*/ 16 h 26"/>
                <a:gd name="T24" fmla="*/ 26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26" y="0"/>
                  </a:moveTo>
                  <a:cubicBezTo>
                    <a:pt x="25" y="0"/>
                    <a:pt x="25" y="0"/>
                    <a:pt x="25" y="0"/>
                  </a:cubicBezTo>
                  <a:cubicBezTo>
                    <a:pt x="25" y="0"/>
                    <a:pt x="25" y="1"/>
                    <a:pt x="25" y="2"/>
                  </a:cubicBezTo>
                  <a:cubicBezTo>
                    <a:pt x="25" y="5"/>
                    <a:pt x="26" y="8"/>
                    <a:pt x="25" y="9"/>
                  </a:cubicBezTo>
                  <a:cubicBezTo>
                    <a:pt x="25" y="11"/>
                    <a:pt x="26" y="14"/>
                    <a:pt x="24" y="15"/>
                  </a:cubicBezTo>
                  <a:cubicBezTo>
                    <a:pt x="23" y="15"/>
                    <a:pt x="13" y="22"/>
                    <a:pt x="8" y="22"/>
                  </a:cubicBezTo>
                  <a:cubicBezTo>
                    <a:pt x="8" y="22"/>
                    <a:pt x="6" y="22"/>
                    <a:pt x="5" y="22"/>
                  </a:cubicBezTo>
                  <a:cubicBezTo>
                    <a:pt x="4" y="23"/>
                    <a:pt x="2" y="24"/>
                    <a:pt x="0" y="26"/>
                  </a:cubicBezTo>
                  <a:cubicBezTo>
                    <a:pt x="0" y="26"/>
                    <a:pt x="1" y="26"/>
                    <a:pt x="1" y="25"/>
                  </a:cubicBezTo>
                  <a:cubicBezTo>
                    <a:pt x="2" y="25"/>
                    <a:pt x="2" y="25"/>
                    <a:pt x="2" y="25"/>
                  </a:cubicBezTo>
                  <a:cubicBezTo>
                    <a:pt x="2" y="25"/>
                    <a:pt x="4" y="24"/>
                    <a:pt x="11" y="23"/>
                  </a:cubicBezTo>
                  <a:cubicBezTo>
                    <a:pt x="17" y="22"/>
                    <a:pt x="26" y="16"/>
                    <a:pt x="28" y="16"/>
                  </a:cubicBezTo>
                  <a:cubicBezTo>
                    <a:pt x="30" y="15"/>
                    <a:pt x="28" y="3"/>
                    <a:pt x="26" y="0"/>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127"/>
            <p:cNvSpPr>
              <a:spLocks/>
            </p:cNvSpPr>
            <p:nvPr/>
          </p:nvSpPr>
          <p:spPr bwMode="auto">
            <a:xfrm>
              <a:off x="11302385" y="3449638"/>
              <a:ext cx="304800" cy="1203325"/>
            </a:xfrm>
            <a:custGeom>
              <a:avLst/>
              <a:gdLst>
                <a:gd name="T0" fmla="*/ 0 w 17"/>
                <a:gd name="T1" fmla="*/ 63 h 67"/>
                <a:gd name="T2" fmla="*/ 1 w 17"/>
                <a:gd name="T3" fmla="*/ 57 h 67"/>
                <a:gd name="T4" fmla="*/ 4 w 17"/>
                <a:gd name="T5" fmla="*/ 47 h 67"/>
                <a:gd name="T6" fmla="*/ 6 w 17"/>
                <a:gd name="T7" fmla="*/ 19 h 67"/>
                <a:gd name="T8" fmla="*/ 3 w 17"/>
                <a:gd name="T9" fmla="*/ 8 h 67"/>
                <a:gd name="T10" fmla="*/ 8 w 17"/>
                <a:gd name="T11" fmla="*/ 0 h 67"/>
                <a:gd name="T12" fmla="*/ 14 w 17"/>
                <a:gd name="T13" fmla="*/ 7 h 67"/>
                <a:gd name="T14" fmla="*/ 15 w 17"/>
                <a:gd name="T15" fmla="*/ 15 h 67"/>
                <a:gd name="T16" fmla="*/ 16 w 17"/>
                <a:gd name="T17" fmla="*/ 29 h 67"/>
                <a:gd name="T18" fmla="*/ 9 w 17"/>
                <a:gd name="T19" fmla="*/ 47 h 67"/>
                <a:gd name="T20" fmla="*/ 9 w 17"/>
                <a:gd name="T21" fmla="*/ 53 h 67"/>
                <a:gd name="T22" fmla="*/ 8 w 17"/>
                <a:gd name="T23" fmla="*/ 58 h 67"/>
                <a:gd name="T24" fmla="*/ 7 w 17"/>
                <a:gd name="T25" fmla="*/ 63 h 67"/>
                <a:gd name="T26" fmla="*/ 0 w 17"/>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7">
                  <a:moveTo>
                    <a:pt x="0" y="63"/>
                  </a:moveTo>
                  <a:cubicBezTo>
                    <a:pt x="0" y="63"/>
                    <a:pt x="0" y="59"/>
                    <a:pt x="1" y="57"/>
                  </a:cubicBezTo>
                  <a:cubicBezTo>
                    <a:pt x="1" y="55"/>
                    <a:pt x="3" y="48"/>
                    <a:pt x="4" y="47"/>
                  </a:cubicBezTo>
                  <a:cubicBezTo>
                    <a:pt x="4" y="47"/>
                    <a:pt x="6" y="29"/>
                    <a:pt x="6" y="19"/>
                  </a:cubicBezTo>
                  <a:cubicBezTo>
                    <a:pt x="6" y="19"/>
                    <a:pt x="3" y="15"/>
                    <a:pt x="3" y="8"/>
                  </a:cubicBezTo>
                  <a:cubicBezTo>
                    <a:pt x="4" y="2"/>
                    <a:pt x="7" y="0"/>
                    <a:pt x="8" y="0"/>
                  </a:cubicBezTo>
                  <a:cubicBezTo>
                    <a:pt x="14" y="7"/>
                    <a:pt x="14" y="7"/>
                    <a:pt x="14" y="7"/>
                  </a:cubicBezTo>
                  <a:cubicBezTo>
                    <a:pt x="14" y="7"/>
                    <a:pt x="16" y="14"/>
                    <a:pt x="15" y="15"/>
                  </a:cubicBezTo>
                  <a:cubicBezTo>
                    <a:pt x="15" y="15"/>
                    <a:pt x="17" y="24"/>
                    <a:pt x="16" y="29"/>
                  </a:cubicBezTo>
                  <a:cubicBezTo>
                    <a:pt x="15" y="34"/>
                    <a:pt x="11" y="41"/>
                    <a:pt x="9" y="47"/>
                  </a:cubicBezTo>
                  <a:cubicBezTo>
                    <a:pt x="9" y="47"/>
                    <a:pt x="10" y="52"/>
                    <a:pt x="9" y="53"/>
                  </a:cubicBezTo>
                  <a:cubicBezTo>
                    <a:pt x="9" y="53"/>
                    <a:pt x="8" y="58"/>
                    <a:pt x="8" y="58"/>
                  </a:cubicBezTo>
                  <a:cubicBezTo>
                    <a:pt x="8" y="59"/>
                    <a:pt x="7" y="62"/>
                    <a:pt x="7" y="63"/>
                  </a:cubicBezTo>
                  <a:cubicBezTo>
                    <a:pt x="6" y="64"/>
                    <a:pt x="2" y="67"/>
                    <a:pt x="0" y="6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Freeform 128"/>
            <p:cNvSpPr>
              <a:spLocks/>
            </p:cNvSpPr>
            <p:nvPr/>
          </p:nvSpPr>
          <p:spPr bwMode="auto">
            <a:xfrm>
              <a:off x="11302385" y="3449638"/>
              <a:ext cx="304800" cy="1203325"/>
            </a:xfrm>
            <a:custGeom>
              <a:avLst/>
              <a:gdLst>
                <a:gd name="T0" fmla="*/ 15 w 17"/>
                <a:gd name="T1" fmla="*/ 15 h 67"/>
                <a:gd name="T2" fmla="*/ 14 w 17"/>
                <a:gd name="T3" fmla="*/ 7 h 67"/>
                <a:gd name="T4" fmla="*/ 8 w 17"/>
                <a:gd name="T5" fmla="*/ 0 h 67"/>
                <a:gd name="T6" fmla="*/ 3 w 17"/>
                <a:gd name="T7" fmla="*/ 8 h 67"/>
                <a:gd name="T8" fmla="*/ 6 w 17"/>
                <a:gd name="T9" fmla="*/ 19 h 67"/>
                <a:gd name="T10" fmla="*/ 6 w 17"/>
                <a:gd name="T11" fmla="*/ 22 h 67"/>
                <a:gd name="T12" fmla="*/ 12 w 17"/>
                <a:gd name="T13" fmla="*/ 21 h 67"/>
                <a:gd name="T14" fmla="*/ 13 w 17"/>
                <a:gd name="T15" fmla="*/ 20 h 67"/>
                <a:gd name="T16" fmla="*/ 12 w 17"/>
                <a:gd name="T17" fmla="*/ 32 h 67"/>
                <a:gd name="T18" fmla="*/ 7 w 17"/>
                <a:gd name="T19" fmla="*/ 49 h 67"/>
                <a:gd name="T20" fmla="*/ 5 w 17"/>
                <a:gd name="T21" fmla="*/ 46 h 67"/>
                <a:gd name="T22" fmla="*/ 7 w 17"/>
                <a:gd name="T23" fmla="*/ 32 h 67"/>
                <a:gd name="T24" fmla="*/ 4 w 17"/>
                <a:gd name="T25" fmla="*/ 45 h 67"/>
                <a:gd name="T26" fmla="*/ 4 w 17"/>
                <a:gd name="T27" fmla="*/ 47 h 67"/>
                <a:gd name="T28" fmla="*/ 3 w 17"/>
                <a:gd name="T29" fmla="*/ 49 h 67"/>
                <a:gd name="T30" fmla="*/ 3 w 17"/>
                <a:gd name="T31" fmla="*/ 58 h 67"/>
                <a:gd name="T32" fmla="*/ 0 w 17"/>
                <a:gd name="T33" fmla="*/ 64 h 67"/>
                <a:gd name="T34" fmla="*/ 7 w 17"/>
                <a:gd name="T35" fmla="*/ 63 h 67"/>
                <a:gd name="T36" fmla="*/ 8 w 17"/>
                <a:gd name="T37" fmla="*/ 58 h 67"/>
                <a:gd name="T38" fmla="*/ 9 w 17"/>
                <a:gd name="T39" fmla="*/ 53 h 67"/>
                <a:gd name="T40" fmla="*/ 9 w 17"/>
                <a:gd name="T41" fmla="*/ 47 h 67"/>
                <a:gd name="T42" fmla="*/ 16 w 17"/>
                <a:gd name="T43" fmla="*/ 29 h 67"/>
                <a:gd name="T44" fmla="*/ 15 w 17"/>
                <a:gd name="T45"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7">
                  <a:moveTo>
                    <a:pt x="15" y="15"/>
                  </a:moveTo>
                  <a:cubicBezTo>
                    <a:pt x="16" y="14"/>
                    <a:pt x="14" y="7"/>
                    <a:pt x="14" y="7"/>
                  </a:cubicBezTo>
                  <a:cubicBezTo>
                    <a:pt x="8" y="0"/>
                    <a:pt x="8" y="0"/>
                    <a:pt x="8" y="0"/>
                  </a:cubicBezTo>
                  <a:cubicBezTo>
                    <a:pt x="7" y="0"/>
                    <a:pt x="4" y="2"/>
                    <a:pt x="3" y="8"/>
                  </a:cubicBezTo>
                  <a:cubicBezTo>
                    <a:pt x="3" y="15"/>
                    <a:pt x="6" y="19"/>
                    <a:pt x="6" y="19"/>
                  </a:cubicBezTo>
                  <a:cubicBezTo>
                    <a:pt x="6" y="20"/>
                    <a:pt x="6" y="21"/>
                    <a:pt x="6" y="22"/>
                  </a:cubicBezTo>
                  <a:cubicBezTo>
                    <a:pt x="8" y="22"/>
                    <a:pt x="10" y="23"/>
                    <a:pt x="12" y="21"/>
                  </a:cubicBezTo>
                  <a:cubicBezTo>
                    <a:pt x="12" y="21"/>
                    <a:pt x="13" y="19"/>
                    <a:pt x="13" y="20"/>
                  </a:cubicBezTo>
                  <a:cubicBezTo>
                    <a:pt x="14" y="21"/>
                    <a:pt x="15" y="27"/>
                    <a:pt x="12" y="32"/>
                  </a:cubicBezTo>
                  <a:cubicBezTo>
                    <a:pt x="9" y="38"/>
                    <a:pt x="7" y="48"/>
                    <a:pt x="7" y="49"/>
                  </a:cubicBezTo>
                  <a:cubicBezTo>
                    <a:pt x="6" y="50"/>
                    <a:pt x="4" y="50"/>
                    <a:pt x="5" y="46"/>
                  </a:cubicBezTo>
                  <a:cubicBezTo>
                    <a:pt x="7" y="43"/>
                    <a:pt x="7" y="32"/>
                    <a:pt x="7" y="32"/>
                  </a:cubicBezTo>
                  <a:cubicBezTo>
                    <a:pt x="7" y="32"/>
                    <a:pt x="5" y="42"/>
                    <a:pt x="4" y="45"/>
                  </a:cubicBezTo>
                  <a:cubicBezTo>
                    <a:pt x="4" y="47"/>
                    <a:pt x="4" y="47"/>
                    <a:pt x="4" y="47"/>
                  </a:cubicBezTo>
                  <a:cubicBezTo>
                    <a:pt x="4" y="48"/>
                    <a:pt x="3" y="48"/>
                    <a:pt x="3" y="49"/>
                  </a:cubicBezTo>
                  <a:cubicBezTo>
                    <a:pt x="3" y="51"/>
                    <a:pt x="3" y="56"/>
                    <a:pt x="3" y="58"/>
                  </a:cubicBezTo>
                  <a:cubicBezTo>
                    <a:pt x="1" y="60"/>
                    <a:pt x="1" y="63"/>
                    <a:pt x="0" y="64"/>
                  </a:cubicBezTo>
                  <a:cubicBezTo>
                    <a:pt x="3" y="67"/>
                    <a:pt x="6" y="64"/>
                    <a:pt x="7" y="63"/>
                  </a:cubicBezTo>
                  <a:cubicBezTo>
                    <a:pt x="7" y="62"/>
                    <a:pt x="8" y="59"/>
                    <a:pt x="8" y="58"/>
                  </a:cubicBezTo>
                  <a:cubicBezTo>
                    <a:pt x="8" y="58"/>
                    <a:pt x="9" y="53"/>
                    <a:pt x="9" y="53"/>
                  </a:cubicBezTo>
                  <a:cubicBezTo>
                    <a:pt x="10" y="52"/>
                    <a:pt x="9" y="47"/>
                    <a:pt x="9" y="47"/>
                  </a:cubicBezTo>
                  <a:cubicBezTo>
                    <a:pt x="11" y="41"/>
                    <a:pt x="15" y="34"/>
                    <a:pt x="16" y="29"/>
                  </a:cubicBezTo>
                  <a:cubicBezTo>
                    <a:pt x="17" y="24"/>
                    <a:pt x="15" y="15"/>
                    <a:pt x="15" y="15"/>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8" name="Freeform 129"/>
            <p:cNvSpPr>
              <a:spLocks/>
            </p:cNvSpPr>
            <p:nvPr/>
          </p:nvSpPr>
          <p:spPr bwMode="auto">
            <a:xfrm>
              <a:off x="10997585" y="2479676"/>
              <a:ext cx="681037" cy="1166813"/>
            </a:xfrm>
            <a:custGeom>
              <a:avLst/>
              <a:gdLst>
                <a:gd name="T0" fmla="*/ 2 w 38"/>
                <a:gd name="T1" fmla="*/ 63 h 65"/>
                <a:gd name="T2" fmla="*/ 34 w 38"/>
                <a:gd name="T3" fmla="*/ 64 h 65"/>
                <a:gd name="T4" fmla="*/ 35 w 38"/>
                <a:gd name="T5" fmla="*/ 47 h 65"/>
                <a:gd name="T6" fmla="*/ 37 w 38"/>
                <a:gd name="T7" fmla="*/ 30 h 65"/>
                <a:gd name="T8" fmla="*/ 36 w 38"/>
                <a:gd name="T9" fmla="*/ 20 h 65"/>
                <a:gd name="T10" fmla="*/ 33 w 38"/>
                <a:gd name="T11" fmla="*/ 12 h 65"/>
                <a:gd name="T12" fmla="*/ 31 w 38"/>
                <a:gd name="T13" fmla="*/ 8 h 65"/>
                <a:gd name="T14" fmla="*/ 32 w 38"/>
                <a:gd name="T15" fmla="*/ 4 h 65"/>
                <a:gd name="T16" fmla="*/ 13 w 38"/>
                <a:gd name="T17" fmla="*/ 1 h 65"/>
                <a:gd name="T18" fmla="*/ 7 w 38"/>
                <a:gd name="T19" fmla="*/ 3 h 65"/>
                <a:gd name="T20" fmla="*/ 5 w 38"/>
                <a:gd name="T21" fmla="*/ 15 h 65"/>
                <a:gd name="T22" fmla="*/ 2 w 38"/>
                <a:gd name="T2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5">
                  <a:moveTo>
                    <a:pt x="2" y="63"/>
                  </a:moveTo>
                  <a:cubicBezTo>
                    <a:pt x="2" y="63"/>
                    <a:pt x="29" y="65"/>
                    <a:pt x="34" y="64"/>
                  </a:cubicBezTo>
                  <a:cubicBezTo>
                    <a:pt x="34" y="64"/>
                    <a:pt x="35" y="49"/>
                    <a:pt x="35" y="47"/>
                  </a:cubicBezTo>
                  <a:cubicBezTo>
                    <a:pt x="35" y="45"/>
                    <a:pt x="37" y="33"/>
                    <a:pt x="37" y="30"/>
                  </a:cubicBezTo>
                  <a:cubicBezTo>
                    <a:pt x="38" y="28"/>
                    <a:pt x="37" y="22"/>
                    <a:pt x="36" y="20"/>
                  </a:cubicBezTo>
                  <a:cubicBezTo>
                    <a:pt x="35" y="18"/>
                    <a:pt x="34" y="17"/>
                    <a:pt x="33" y="12"/>
                  </a:cubicBezTo>
                  <a:cubicBezTo>
                    <a:pt x="33" y="11"/>
                    <a:pt x="31" y="8"/>
                    <a:pt x="31" y="8"/>
                  </a:cubicBezTo>
                  <a:cubicBezTo>
                    <a:pt x="31" y="8"/>
                    <a:pt x="31" y="5"/>
                    <a:pt x="32" y="4"/>
                  </a:cubicBezTo>
                  <a:cubicBezTo>
                    <a:pt x="32" y="4"/>
                    <a:pt x="21" y="0"/>
                    <a:pt x="13" y="1"/>
                  </a:cubicBezTo>
                  <a:cubicBezTo>
                    <a:pt x="7" y="2"/>
                    <a:pt x="7" y="3"/>
                    <a:pt x="7" y="3"/>
                  </a:cubicBezTo>
                  <a:cubicBezTo>
                    <a:pt x="7" y="3"/>
                    <a:pt x="7" y="12"/>
                    <a:pt x="5" y="15"/>
                  </a:cubicBezTo>
                  <a:cubicBezTo>
                    <a:pt x="3" y="17"/>
                    <a:pt x="0" y="28"/>
                    <a:pt x="2"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9" name="Freeform 130"/>
            <p:cNvSpPr>
              <a:spLocks/>
            </p:cNvSpPr>
            <p:nvPr/>
          </p:nvSpPr>
          <p:spPr bwMode="auto">
            <a:xfrm>
              <a:off x="11157922" y="3359151"/>
              <a:ext cx="190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131"/>
            <p:cNvSpPr>
              <a:spLocks/>
            </p:cNvSpPr>
            <p:nvPr/>
          </p:nvSpPr>
          <p:spPr bwMode="auto">
            <a:xfrm>
              <a:off x="11157922" y="3359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1" name="Freeform 132"/>
            <p:cNvSpPr>
              <a:spLocks/>
            </p:cNvSpPr>
            <p:nvPr/>
          </p:nvSpPr>
          <p:spPr bwMode="auto">
            <a:xfrm>
              <a:off x="11122997" y="2516188"/>
              <a:ext cx="555625" cy="1112838"/>
            </a:xfrm>
            <a:custGeom>
              <a:avLst/>
              <a:gdLst>
                <a:gd name="T0" fmla="*/ 19 w 31"/>
                <a:gd name="T1" fmla="*/ 62 h 62"/>
                <a:gd name="T2" fmla="*/ 27 w 31"/>
                <a:gd name="T3" fmla="*/ 62 h 62"/>
                <a:gd name="T4" fmla="*/ 28 w 31"/>
                <a:gd name="T5" fmla="*/ 45 h 62"/>
                <a:gd name="T6" fmla="*/ 30 w 31"/>
                <a:gd name="T7" fmla="*/ 28 h 62"/>
                <a:gd name="T8" fmla="*/ 29 w 31"/>
                <a:gd name="T9" fmla="*/ 18 h 62"/>
                <a:gd name="T10" fmla="*/ 26 w 31"/>
                <a:gd name="T11" fmla="*/ 10 h 62"/>
                <a:gd name="T12" fmla="*/ 24 w 31"/>
                <a:gd name="T13" fmla="*/ 6 h 62"/>
                <a:gd name="T14" fmla="*/ 25 w 31"/>
                <a:gd name="T15" fmla="*/ 2 h 62"/>
                <a:gd name="T16" fmla="*/ 19 w 31"/>
                <a:gd name="T17" fmla="*/ 0 h 62"/>
                <a:gd name="T18" fmla="*/ 17 w 31"/>
                <a:gd name="T19" fmla="*/ 6 h 62"/>
                <a:gd name="T20" fmla="*/ 4 w 31"/>
                <a:gd name="T21" fmla="*/ 7 h 62"/>
                <a:gd name="T22" fmla="*/ 18 w 31"/>
                <a:gd name="T23" fmla="*/ 7 h 62"/>
                <a:gd name="T24" fmla="*/ 20 w 31"/>
                <a:gd name="T25" fmla="*/ 11 h 62"/>
                <a:gd name="T26" fmla="*/ 10 w 31"/>
                <a:gd name="T27" fmla="*/ 12 h 62"/>
                <a:gd name="T28" fmla="*/ 20 w 31"/>
                <a:gd name="T29" fmla="*/ 14 h 62"/>
                <a:gd name="T30" fmla="*/ 22 w 31"/>
                <a:gd name="T31" fmla="*/ 19 h 62"/>
                <a:gd name="T32" fmla="*/ 13 w 31"/>
                <a:gd name="T33" fmla="*/ 18 h 62"/>
                <a:gd name="T34" fmla="*/ 20 w 31"/>
                <a:gd name="T35" fmla="*/ 23 h 62"/>
                <a:gd name="T36" fmla="*/ 0 w 31"/>
                <a:gd name="T37" fmla="*/ 24 h 62"/>
                <a:gd name="T38" fmla="*/ 22 w 31"/>
                <a:gd name="T39" fmla="*/ 26 h 62"/>
                <a:gd name="T40" fmla="*/ 10 w 31"/>
                <a:gd name="T41" fmla="*/ 29 h 62"/>
                <a:gd name="T42" fmla="*/ 20 w 31"/>
                <a:gd name="T43" fmla="*/ 29 h 62"/>
                <a:gd name="T44" fmla="*/ 20 w 31"/>
                <a:gd name="T45" fmla="*/ 36 h 62"/>
                <a:gd name="T46" fmla="*/ 5 w 31"/>
                <a:gd name="T47" fmla="*/ 40 h 62"/>
                <a:gd name="T48" fmla="*/ 20 w 31"/>
                <a:gd name="T49" fmla="*/ 41 h 62"/>
                <a:gd name="T50" fmla="*/ 15 w 31"/>
                <a:gd name="T51" fmla="*/ 45 h 62"/>
                <a:gd name="T52" fmla="*/ 3 w 31"/>
                <a:gd name="T53" fmla="*/ 47 h 62"/>
                <a:gd name="T54" fmla="*/ 18 w 31"/>
                <a:gd name="T55" fmla="*/ 47 h 62"/>
                <a:gd name="T56" fmla="*/ 8 w 31"/>
                <a:gd name="T57" fmla="*/ 51 h 62"/>
                <a:gd name="T58" fmla="*/ 22 w 31"/>
                <a:gd name="T59" fmla="*/ 47 h 62"/>
                <a:gd name="T60" fmla="*/ 22 w 31"/>
                <a:gd name="T61" fmla="*/ 52 h 62"/>
                <a:gd name="T62" fmla="*/ 0 w 31"/>
                <a:gd name="T63" fmla="*/ 59 h 62"/>
                <a:gd name="T64" fmla="*/ 19 w 31"/>
                <a:gd name="T65" fmla="*/ 56 h 62"/>
                <a:gd name="T66" fmla="*/ 19 w 31"/>
                <a:gd name="T6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62">
                  <a:moveTo>
                    <a:pt x="19" y="62"/>
                  </a:moveTo>
                  <a:cubicBezTo>
                    <a:pt x="23" y="62"/>
                    <a:pt x="25" y="62"/>
                    <a:pt x="27" y="62"/>
                  </a:cubicBezTo>
                  <a:cubicBezTo>
                    <a:pt x="27" y="62"/>
                    <a:pt x="28" y="47"/>
                    <a:pt x="28" y="45"/>
                  </a:cubicBezTo>
                  <a:cubicBezTo>
                    <a:pt x="28" y="43"/>
                    <a:pt x="30" y="31"/>
                    <a:pt x="30" y="28"/>
                  </a:cubicBezTo>
                  <a:cubicBezTo>
                    <a:pt x="31" y="26"/>
                    <a:pt x="30" y="20"/>
                    <a:pt x="29" y="18"/>
                  </a:cubicBezTo>
                  <a:cubicBezTo>
                    <a:pt x="28" y="16"/>
                    <a:pt x="27" y="15"/>
                    <a:pt x="26" y="10"/>
                  </a:cubicBezTo>
                  <a:cubicBezTo>
                    <a:pt x="26" y="9"/>
                    <a:pt x="24" y="6"/>
                    <a:pt x="24" y="6"/>
                  </a:cubicBezTo>
                  <a:cubicBezTo>
                    <a:pt x="24" y="6"/>
                    <a:pt x="24" y="3"/>
                    <a:pt x="25" y="2"/>
                  </a:cubicBezTo>
                  <a:cubicBezTo>
                    <a:pt x="25" y="2"/>
                    <a:pt x="22" y="1"/>
                    <a:pt x="19" y="0"/>
                  </a:cubicBezTo>
                  <a:cubicBezTo>
                    <a:pt x="17" y="2"/>
                    <a:pt x="17" y="6"/>
                    <a:pt x="17" y="6"/>
                  </a:cubicBezTo>
                  <a:cubicBezTo>
                    <a:pt x="10" y="5"/>
                    <a:pt x="4" y="7"/>
                    <a:pt x="4" y="7"/>
                  </a:cubicBezTo>
                  <a:cubicBezTo>
                    <a:pt x="10" y="6"/>
                    <a:pt x="18" y="7"/>
                    <a:pt x="18" y="7"/>
                  </a:cubicBezTo>
                  <a:cubicBezTo>
                    <a:pt x="20" y="11"/>
                    <a:pt x="20" y="11"/>
                    <a:pt x="20" y="11"/>
                  </a:cubicBezTo>
                  <a:cubicBezTo>
                    <a:pt x="16" y="11"/>
                    <a:pt x="10" y="12"/>
                    <a:pt x="10" y="12"/>
                  </a:cubicBezTo>
                  <a:cubicBezTo>
                    <a:pt x="15" y="12"/>
                    <a:pt x="21" y="14"/>
                    <a:pt x="20" y="14"/>
                  </a:cubicBezTo>
                  <a:cubicBezTo>
                    <a:pt x="18" y="15"/>
                    <a:pt x="22" y="19"/>
                    <a:pt x="22" y="19"/>
                  </a:cubicBezTo>
                  <a:cubicBezTo>
                    <a:pt x="17" y="17"/>
                    <a:pt x="13" y="18"/>
                    <a:pt x="13" y="18"/>
                  </a:cubicBezTo>
                  <a:cubicBezTo>
                    <a:pt x="19" y="17"/>
                    <a:pt x="20" y="23"/>
                    <a:pt x="20" y="23"/>
                  </a:cubicBezTo>
                  <a:cubicBezTo>
                    <a:pt x="9" y="21"/>
                    <a:pt x="0" y="24"/>
                    <a:pt x="0" y="24"/>
                  </a:cubicBezTo>
                  <a:cubicBezTo>
                    <a:pt x="16" y="22"/>
                    <a:pt x="22" y="26"/>
                    <a:pt x="22" y="26"/>
                  </a:cubicBezTo>
                  <a:cubicBezTo>
                    <a:pt x="19" y="27"/>
                    <a:pt x="10" y="29"/>
                    <a:pt x="10" y="29"/>
                  </a:cubicBezTo>
                  <a:cubicBezTo>
                    <a:pt x="16" y="28"/>
                    <a:pt x="20" y="29"/>
                    <a:pt x="20" y="29"/>
                  </a:cubicBezTo>
                  <a:cubicBezTo>
                    <a:pt x="20" y="29"/>
                    <a:pt x="21" y="33"/>
                    <a:pt x="20" y="36"/>
                  </a:cubicBezTo>
                  <a:cubicBezTo>
                    <a:pt x="18" y="39"/>
                    <a:pt x="5" y="40"/>
                    <a:pt x="5" y="40"/>
                  </a:cubicBezTo>
                  <a:cubicBezTo>
                    <a:pt x="16" y="39"/>
                    <a:pt x="18" y="39"/>
                    <a:pt x="20" y="41"/>
                  </a:cubicBezTo>
                  <a:cubicBezTo>
                    <a:pt x="22" y="44"/>
                    <a:pt x="15" y="45"/>
                    <a:pt x="15" y="45"/>
                  </a:cubicBezTo>
                  <a:cubicBezTo>
                    <a:pt x="8" y="45"/>
                    <a:pt x="4" y="46"/>
                    <a:pt x="3" y="47"/>
                  </a:cubicBezTo>
                  <a:cubicBezTo>
                    <a:pt x="7" y="46"/>
                    <a:pt x="18" y="47"/>
                    <a:pt x="18" y="47"/>
                  </a:cubicBezTo>
                  <a:cubicBezTo>
                    <a:pt x="16" y="48"/>
                    <a:pt x="8" y="51"/>
                    <a:pt x="8" y="51"/>
                  </a:cubicBezTo>
                  <a:cubicBezTo>
                    <a:pt x="16" y="50"/>
                    <a:pt x="22" y="47"/>
                    <a:pt x="22" y="47"/>
                  </a:cubicBezTo>
                  <a:cubicBezTo>
                    <a:pt x="22" y="52"/>
                    <a:pt x="22" y="52"/>
                    <a:pt x="22" y="52"/>
                  </a:cubicBezTo>
                  <a:cubicBezTo>
                    <a:pt x="19" y="55"/>
                    <a:pt x="0" y="59"/>
                    <a:pt x="0" y="59"/>
                  </a:cubicBezTo>
                  <a:cubicBezTo>
                    <a:pt x="4" y="58"/>
                    <a:pt x="19" y="56"/>
                    <a:pt x="19" y="56"/>
                  </a:cubicBezTo>
                  <a:cubicBezTo>
                    <a:pt x="18" y="58"/>
                    <a:pt x="19" y="60"/>
                    <a:pt x="19"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2" name="Freeform 133"/>
            <p:cNvSpPr>
              <a:spLocks/>
            </p:cNvSpPr>
            <p:nvPr/>
          </p:nvSpPr>
          <p:spPr bwMode="auto">
            <a:xfrm>
              <a:off x="11211897" y="1725613"/>
              <a:ext cx="306387" cy="557213"/>
            </a:xfrm>
            <a:custGeom>
              <a:avLst/>
              <a:gdLst>
                <a:gd name="T0" fmla="*/ 2 w 17"/>
                <a:gd name="T1" fmla="*/ 31 h 31"/>
                <a:gd name="T2" fmla="*/ 14 w 17"/>
                <a:gd name="T3" fmla="*/ 18 h 31"/>
                <a:gd name="T4" fmla="*/ 17 w 17"/>
                <a:gd name="T5" fmla="*/ 11 h 31"/>
                <a:gd name="T6" fmla="*/ 12 w 17"/>
                <a:gd name="T7" fmla="*/ 0 h 31"/>
                <a:gd name="T8" fmla="*/ 5 w 17"/>
                <a:gd name="T9" fmla="*/ 9 h 31"/>
                <a:gd name="T10" fmla="*/ 4 w 17"/>
                <a:gd name="T11" fmla="*/ 15 h 31"/>
                <a:gd name="T12" fmla="*/ 0 w 17"/>
                <a:gd name="T13" fmla="*/ 23 h 31"/>
                <a:gd name="T14" fmla="*/ 2 w 1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1">
                  <a:moveTo>
                    <a:pt x="2" y="31"/>
                  </a:moveTo>
                  <a:cubicBezTo>
                    <a:pt x="2" y="31"/>
                    <a:pt x="14" y="19"/>
                    <a:pt x="14" y="18"/>
                  </a:cubicBezTo>
                  <a:cubicBezTo>
                    <a:pt x="14" y="17"/>
                    <a:pt x="17" y="11"/>
                    <a:pt x="17" y="11"/>
                  </a:cubicBezTo>
                  <a:cubicBezTo>
                    <a:pt x="12" y="0"/>
                    <a:pt x="12" y="0"/>
                    <a:pt x="12" y="0"/>
                  </a:cubicBezTo>
                  <a:cubicBezTo>
                    <a:pt x="5" y="9"/>
                    <a:pt x="5" y="9"/>
                    <a:pt x="5" y="9"/>
                  </a:cubicBezTo>
                  <a:cubicBezTo>
                    <a:pt x="5" y="9"/>
                    <a:pt x="4" y="14"/>
                    <a:pt x="4" y="15"/>
                  </a:cubicBezTo>
                  <a:cubicBezTo>
                    <a:pt x="4" y="16"/>
                    <a:pt x="0" y="22"/>
                    <a:pt x="0" y="23"/>
                  </a:cubicBezTo>
                  <a:cubicBezTo>
                    <a:pt x="1" y="24"/>
                    <a:pt x="2" y="31"/>
                    <a:pt x="2"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3" name="Freeform 134"/>
            <p:cNvSpPr>
              <a:spLocks/>
            </p:cNvSpPr>
            <p:nvPr/>
          </p:nvSpPr>
          <p:spPr bwMode="auto">
            <a:xfrm>
              <a:off x="11535747" y="2101851"/>
              <a:ext cx="501650" cy="844550"/>
            </a:xfrm>
            <a:custGeom>
              <a:avLst/>
              <a:gdLst>
                <a:gd name="T0" fmla="*/ 5 w 28"/>
                <a:gd name="T1" fmla="*/ 9 h 47"/>
                <a:gd name="T2" fmla="*/ 19 w 28"/>
                <a:gd name="T3" fmla="*/ 21 h 47"/>
                <a:gd name="T4" fmla="*/ 20 w 28"/>
                <a:gd name="T5" fmla="*/ 23 h 47"/>
                <a:gd name="T6" fmla="*/ 10 w 28"/>
                <a:gd name="T7" fmla="*/ 41 h 47"/>
                <a:gd name="T8" fmla="*/ 6 w 28"/>
                <a:gd name="T9" fmla="*/ 40 h 47"/>
                <a:gd name="T10" fmla="*/ 5 w 28"/>
                <a:gd name="T11" fmla="*/ 37 h 47"/>
                <a:gd name="T12" fmla="*/ 2 w 28"/>
                <a:gd name="T13" fmla="*/ 36 h 47"/>
                <a:gd name="T14" fmla="*/ 2 w 28"/>
                <a:gd name="T15" fmla="*/ 37 h 47"/>
                <a:gd name="T16" fmla="*/ 4 w 28"/>
                <a:gd name="T17" fmla="*/ 39 h 47"/>
                <a:gd name="T18" fmla="*/ 1 w 28"/>
                <a:gd name="T19" fmla="*/ 39 h 47"/>
                <a:gd name="T20" fmla="*/ 1 w 28"/>
                <a:gd name="T21" fmla="*/ 40 h 47"/>
                <a:gd name="T22" fmla="*/ 5 w 28"/>
                <a:gd name="T23" fmla="*/ 41 h 47"/>
                <a:gd name="T24" fmla="*/ 1 w 28"/>
                <a:gd name="T25" fmla="*/ 42 h 47"/>
                <a:gd name="T26" fmla="*/ 3 w 28"/>
                <a:gd name="T27" fmla="*/ 43 h 47"/>
                <a:gd name="T28" fmla="*/ 6 w 28"/>
                <a:gd name="T29" fmla="*/ 43 h 47"/>
                <a:gd name="T30" fmla="*/ 3 w 28"/>
                <a:gd name="T31" fmla="*/ 44 h 47"/>
                <a:gd name="T32" fmla="*/ 4 w 28"/>
                <a:gd name="T33" fmla="*/ 45 h 47"/>
                <a:gd name="T34" fmla="*/ 6 w 28"/>
                <a:gd name="T35" fmla="*/ 45 h 47"/>
                <a:gd name="T36" fmla="*/ 11 w 28"/>
                <a:gd name="T37" fmla="*/ 46 h 47"/>
                <a:gd name="T38" fmla="*/ 14 w 28"/>
                <a:gd name="T39" fmla="*/ 44 h 47"/>
                <a:gd name="T40" fmla="*/ 28 w 28"/>
                <a:gd name="T41" fmla="*/ 23 h 47"/>
                <a:gd name="T42" fmla="*/ 18 w 28"/>
                <a:gd name="T43" fmla="*/ 9 h 47"/>
                <a:gd name="T44" fmla="*/ 13 w 28"/>
                <a:gd name="T45" fmla="*/ 1 h 47"/>
                <a:gd name="T46" fmla="*/ 5 w 28"/>
                <a:gd name="T4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5" y="9"/>
                  </a:moveTo>
                  <a:cubicBezTo>
                    <a:pt x="5" y="9"/>
                    <a:pt x="18" y="18"/>
                    <a:pt x="19" y="21"/>
                  </a:cubicBezTo>
                  <a:cubicBezTo>
                    <a:pt x="20" y="23"/>
                    <a:pt x="20" y="23"/>
                    <a:pt x="20" y="23"/>
                  </a:cubicBezTo>
                  <a:cubicBezTo>
                    <a:pt x="20" y="23"/>
                    <a:pt x="13" y="39"/>
                    <a:pt x="10" y="41"/>
                  </a:cubicBezTo>
                  <a:cubicBezTo>
                    <a:pt x="10" y="41"/>
                    <a:pt x="7" y="42"/>
                    <a:pt x="6" y="40"/>
                  </a:cubicBezTo>
                  <a:cubicBezTo>
                    <a:pt x="6" y="40"/>
                    <a:pt x="5" y="38"/>
                    <a:pt x="5" y="37"/>
                  </a:cubicBezTo>
                  <a:cubicBezTo>
                    <a:pt x="5" y="37"/>
                    <a:pt x="2" y="35"/>
                    <a:pt x="2" y="36"/>
                  </a:cubicBezTo>
                  <a:cubicBezTo>
                    <a:pt x="1" y="36"/>
                    <a:pt x="1" y="37"/>
                    <a:pt x="2" y="37"/>
                  </a:cubicBezTo>
                  <a:cubicBezTo>
                    <a:pt x="3" y="38"/>
                    <a:pt x="4" y="39"/>
                    <a:pt x="4" y="39"/>
                  </a:cubicBezTo>
                  <a:cubicBezTo>
                    <a:pt x="4" y="39"/>
                    <a:pt x="1" y="38"/>
                    <a:pt x="1" y="39"/>
                  </a:cubicBezTo>
                  <a:cubicBezTo>
                    <a:pt x="0" y="39"/>
                    <a:pt x="0" y="40"/>
                    <a:pt x="1" y="40"/>
                  </a:cubicBezTo>
                  <a:cubicBezTo>
                    <a:pt x="2" y="40"/>
                    <a:pt x="5" y="41"/>
                    <a:pt x="5" y="41"/>
                  </a:cubicBezTo>
                  <a:cubicBezTo>
                    <a:pt x="5" y="41"/>
                    <a:pt x="1" y="42"/>
                    <a:pt x="1" y="42"/>
                  </a:cubicBezTo>
                  <a:cubicBezTo>
                    <a:pt x="1" y="42"/>
                    <a:pt x="1" y="43"/>
                    <a:pt x="3" y="43"/>
                  </a:cubicBezTo>
                  <a:cubicBezTo>
                    <a:pt x="5" y="43"/>
                    <a:pt x="6" y="43"/>
                    <a:pt x="6" y="43"/>
                  </a:cubicBezTo>
                  <a:cubicBezTo>
                    <a:pt x="6" y="43"/>
                    <a:pt x="2" y="44"/>
                    <a:pt x="3" y="44"/>
                  </a:cubicBezTo>
                  <a:cubicBezTo>
                    <a:pt x="3" y="45"/>
                    <a:pt x="3" y="45"/>
                    <a:pt x="4" y="45"/>
                  </a:cubicBezTo>
                  <a:cubicBezTo>
                    <a:pt x="5" y="45"/>
                    <a:pt x="6" y="45"/>
                    <a:pt x="6" y="45"/>
                  </a:cubicBezTo>
                  <a:cubicBezTo>
                    <a:pt x="7" y="45"/>
                    <a:pt x="8" y="47"/>
                    <a:pt x="11" y="46"/>
                  </a:cubicBezTo>
                  <a:cubicBezTo>
                    <a:pt x="13" y="46"/>
                    <a:pt x="13" y="44"/>
                    <a:pt x="14" y="44"/>
                  </a:cubicBezTo>
                  <a:cubicBezTo>
                    <a:pt x="14" y="43"/>
                    <a:pt x="28" y="27"/>
                    <a:pt x="28" y="23"/>
                  </a:cubicBezTo>
                  <a:cubicBezTo>
                    <a:pt x="28" y="19"/>
                    <a:pt x="19" y="10"/>
                    <a:pt x="18" y="9"/>
                  </a:cubicBezTo>
                  <a:cubicBezTo>
                    <a:pt x="17" y="7"/>
                    <a:pt x="16" y="2"/>
                    <a:pt x="13" y="1"/>
                  </a:cubicBezTo>
                  <a:cubicBezTo>
                    <a:pt x="10" y="0"/>
                    <a:pt x="5" y="4"/>
                    <a:pt x="5" y="9"/>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4" name="Freeform 135"/>
            <p:cNvSpPr>
              <a:spLocks/>
            </p:cNvSpPr>
            <p:nvPr/>
          </p:nvSpPr>
          <p:spPr bwMode="auto">
            <a:xfrm>
              <a:off x="11157922" y="1851026"/>
              <a:ext cx="73025" cy="125413"/>
            </a:xfrm>
            <a:custGeom>
              <a:avLst/>
              <a:gdLst>
                <a:gd name="T0" fmla="*/ 0 w 4"/>
                <a:gd name="T1" fmla="*/ 2 h 7"/>
                <a:gd name="T2" fmla="*/ 3 w 4"/>
                <a:gd name="T3" fmla="*/ 7 h 7"/>
                <a:gd name="T4" fmla="*/ 4 w 4"/>
                <a:gd name="T5" fmla="*/ 3 h 7"/>
                <a:gd name="T6" fmla="*/ 3 w 4"/>
                <a:gd name="T7" fmla="*/ 0 h 7"/>
                <a:gd name="T8" fmla="*/ 1 w 4"/>
                <a:gd name="T9" fmla="*/ 0 h 7"/>
                <a:gd name="T10" fmla="*/ 0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2"/>
                  </a:moveTo>
                  <a:cubicBezTo>
                    <a:pt x="0" y="2"/>
                    <a:pt x="2" y="3"/>
                    <a:pt x="3" y="7"/>
                  </a:cubicBezTo>
                  <a:cubicBezTo>
                    <a:pt x="4" y="3"/>
                    <a:pt x="4" y="3"/>
                    <a:pt x="4" y="3"/>
                  </a:cubicBezTo>
                  <a:cubicBezTo>
                    <a:pt x="3" y="0"/>
                    <a:pt x="3" y="0"/>
                    <a:pt x="3" y="0"/>
                  </a:cubicBezTo>
                  <a:cubicBezTo>
                    <a:pt x="1" y="0"/>
                    <a:pt x="1" y="0"/>
                    <a:pt x="1" y="0"/>
                  </a:cubicBezTo>
                  <a:lnTo>
                    <a:pt x="0" y="2"/>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5" name="Freeform 136"/>
            <p:cNvSpPr>
              <a:spLocks/>
            </p:cNvSpPr>
            <p:nvPr/>
          </p:nvSpPr>
          <p:spPr bwMode="auto">
            <a:xfrm>
              <a:off x="11284922" y="1725613"/>
              <a:ext cx="233362" cy="287338"/>
            </a:xfrm>
            <a:custGeom>
              <a:avLst/>
              <a:gdLst>
                <a:gd name="T0" fmla="*/ 13 w 13"/>
                <a:gd name="T1" fmla="*/ 11 h 16"/>
                <a:gd name="T2" fmla="*/ 8 w 13"/>
                <a:gd name="T3" fmla="*/ 0 h 16"/>
                <a:gd name="T4" fmla="*/ 1 w 13"/>
                <a:gd name="T5" fmla="*/ 9 h 16"/>
                <a:gd name="T6" fmla="*/ 0 w 13"/>
                <a:gd name="T7" fmla="*/ 14 h 16"/>
                <a:gd name="T8" fmla="*/ 2 w 13"/>
                <a:gd name="T9" fmla="*/ 12 h 16"/>
                <a:gd name="T10" fmla="*/ 9 w 13"/>
                <a:gd name="T11" fmla="*/ 16 h 16"/>
                <a:gd name="T12" fmla="*/ 11 w 13"/>
                <a:gd name="T13" fmla="*/ 14 h 16"/>
                <a:gd name="T14" fmla="*/ 13 w 13"/>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13" y="11"/>
                  </a:moveTo>
                  <a:cubicBezTo>
                    <a:pt x="8" y="0"/>
                    <a:pt x="8" y="0"/>
                    <a:pt x="8" y="0"/>
                  </a:cubicBezTo>
                  <a:cubicBezTo>
                    <a:pt x="1" y="9"/>
                    <a:pt x="1" y="9"/>
                    <a:pt x="1" y="9"/>
                  </a:cubicBezTo>
                  <a:cubicBezTo>
                    <a:pt x="1" y="9"/>
                    <a:pt x="1" y="12"/>
                    <a:pt x="0" y="14"/>
                  </a:cubicBezTo>
                  <a:cubicBezTo>
                    <a:pt x="2" y="12"/>
                    <a:pt x="2" y="12"/>
                    <a:pt x="2" y="12"/>
                  </a:cubicBezTo>
                  <a:cubicBezTo>
                    <a:pt x="2" y="12"/>
                    <a:pt x="3" y="16"/>
                    <a:pt x="9" y="16"/>
                  </a:cubicBezTo>
                  <a:cubicBezTo>
                    <a:pt x="10" y="16"/>
                    <a:pt x="11" y="15"/>
                    <a:pt x="11" y="14"/>
                  </a:cubicBezTo>
                  <a:cubicBezTo>
                    <a:pt x="12" y="13"/>
                    <a:pt x="13" y="11"/>
                    <a:pt x="13"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6" name="Freeform 137"/>
            <p:cNvSpPr>
              <a:spLocks/>
            </p:cNvSpPr>
            <p:nvPr/>
          </p:nvSpPr>
          <p:spPr bwMode="auto">
            <a:xfrm>
              <a:off x="11211897" y="2030413"/>
              <a:ext cx="90487" cy="252413"/>
            </a:xfrm>
            <a:custGeom>
              <a:avLst/>
              <a:gdLst>
                <a:gd name="T0" fmla="*/ 5 w 5"/>
                <a:gd name="T1" fmla="*/ 11 h 14"/>
                <a:gd name="T2" fmla="*/ 4 w 5"/>
                <a:gd name="T3" fmla="*/ 5 h 14"/>
                <a:gd name="T4" fmla="*/ 3 w 5"/>
                <a:gd name="T5" fmla="*/ 0 h 14"/>
                <a:gd name="T6" fmla="*/ 0 w 5"/>
                <a:gd name="T7" fmla="*/ 6 h 14"/>
                <a:gd name="T8" fmla="*/ 2 w 5"/>
                <a:gd name="T9" fmla="*/ 14 h 14"/>
                <a:gd name="T10" fmla="*/ 5 w 5"/>
                <a:gd name="T11" fmla="*/ 11 h 14"/>
              </a:gdLst>
              <a:ahLst/>
              <a:cxnLst>
                <a:cxn ang="0">
                  <a:pos x="T0" y="T1"/>
                </a:cxn>
                <a:cxn ang="0">
                  <a:pos x="T2" y="T3"/>
                </a:cxn>
                <a:cxn ang="0">
                  <a:pos x="T4" y="T5"/>
                </a:cxn>
                <a:cxn ang="0">
                  <a:pos x="T6" y="T7"/>
                </a:cxn>
                <a:cxn ang="0">
                  <a:pos x="T8" y="T9"/>
                </a:cxn>
                <a:cxn ang="0">
                  <a:pos x="T10" y="T11"/>
                </a:cxn>
              </a:cxnLst>
              <a:rect l="0" t="0" r="r" b="b"/>
              <a:pathLst>
                <a:path w="5" h="14">
                  <a:moveTo>
                    <a:pt x="5" y="11"/>
                  </a:moveTo>
                  <a:cubicBezTo>
                    <a:pt x="4" y="9"/>
                    <a:pt x="4" y="7"/>
                    <a:pt x="4" y="5"/>
                  </a:cubicBezTo>
                  <a:cubicBezTo>
                    <a:pt x="5" y="3"/>
                    <a:pt x="4" y="1"/>
                    <a:pt x="3" y="0"/>
                  </a:cubicBezTo>
                  <a:cubicBezTo>
                    <a:pt x="2" y="2"/>
                    <a:pt x="0" y="5"/>
                    <a:pt x="0" y="6"/>
                  </a:cubicBezTo>
                  <a:cubicBezTo>
                    <a:pt x="1" y="7"/>
                    <a:pt x="2" y="14"/>
                    <a:pt x="2" y="14"/>
                  </a:cubicBezTo>
                  <a:cubicBezTo>
                    <a:pt x="2" y="14"/>
                    <a:pt x="3" y="13"/>
                    <a:pt x="5"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138"/>
            <p:cNvSpPr>
              <a:spLocks/>
            </p:cNvSpPr>
            <p:nvPr/>
          </p:nvSpPr>
          <p:spPr bwMode="auto">
            <a:xfrm>
              <a:off x="11051560" y="1941513"/>
              <a:ext cx="788987" cy="609600"/>
            </a:xfrm>
            <a:custGeom>
              <a:avLst/>
              <a:gdLst>
                <a:gd name="T0" fmla="*/ 2 w 44"/>
                <a:gd name="T1" fmla="*/ 13 h 34"/>
                <a:gd name="T2" fmla="*/ 6 w 44"/>
                <a:gd name="T3" fmla="*/ 7 h 34"/>
                <a:gd name="T4" fmla="*/ 12 w 44"/>
                <a:gd name="T5" fmla="*/ 3 h 34"/>
                <a:gd name="T6" fmla="*/ 13 w 44"/>
                <a:gd name="T7" fmla="*/ 3 h 34"/>
                <a:gd name="T8" fmla="*/ 11 w 44"/>
                <a:gd name="T9" fmla="*/ 11 h 34"/>
                <a:gd name="T10" fmla="*/ 11 w 44"/>
                <a:gd name="T11" fmla="*/ 18 h 34"/>
                <a:gd name="T12" fmla="*/ 15 w 44"/>
                <a:gd name="T13" fmla="*/ 11 h 34"/>
                <a:gd name="T14" fmla="*/ 19 w 44"/>
                <a:gd name="T15" fmla="*/ 6 h 34"/>
                <a:gd name="T16" fmla="*/ 20 w 44"/>
                <a:gd name="T17" fmla="*/ 2 h 34"/>
                <a:gd name="T18" fmla="*/ 23 w 44"/>
                <a:gd name="T19" fmla="*/ 0 h 34"/>
                <a:gd name="T20" fmla="*/ 26 w 44"/>
                <a:gd name="T21" fmla="*/ 2 h 34"/>
                <a:gd name="T22" fmla="*/ 31 w 44"/>
                <a:gd name="T23" fmla="*/ 4 h 34"/>
                <a:gd name="T24" fmla="*/ 39 w 44"/>
                <a:gd name="T25" fmla="*/ 7 h 34"/>
                <a:gd name="T26" fmla="*/ 44 w 44"/>
                <a:gd name="T27" fmla="*/ 15 h 34"/>
                <a:gd name="T28" fmla="*/ 36 w 44"/>
                <a:gd name="T29" fmla="*/ 21 h 34"/>
                <a:gd name="T30" fmla="*/ 38 w 44"/>
                <a:gd name="T31" fmla="*/ 22 h 34"/>
                <a:gd name="T32" fmla="*/ 35 w 44"/>
                <a:gd name="T33" fmla="*/ 22 h 34"/>
                <a:gd name="T34" fmla="*/ 33 w 44"/>
                <a:gd name="T35" fmla="*/ 22 h 34"/>
                <a:gd name="T36" fmla="*/ 30 w 44"/>
                <a:gd name="T37" fmla="*/ 29 h 34"/>
                <a:gd name="T38" fmla="*/ 29 w 44"/>
                <a:gd name="T39" fmla="*/ 34 h 34"/>
                <a:gd name="T40" fmla="*/ 4 w 44"/>
                <a:gd name="T41" fmla="*/ 33 h 34"/>
                <a:gd name="T42" fmla="*/ 3 w 44"/>
                <a:gd name="T43" fmla="*/ 27 h 34"/>
                <a:gd name="T44" fmla="*/ 0 w 44"/>
                <a:gd name="T45" fmla="*/ 21 h 34"/>
                <a:gd name="T46" fmla="*/ 2 w 44"/>
                <a:gd name="T4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34">
                  <a:moveTo>
                    <a:pt x="2" y="13"/>
                  </a:moveTo>
                  <a:cubicBezTo>
                    <a:pt x="3" y="11"/>
                    <a:pt x="4" y="8"/>
                    <a:pt x="6" y="7"/>
                  </a:cubicBezTo>
                  <a:cubicBezTo>
                    <a:pt x="7" y="6"/>
                    <a:pt x="11" y="4"/>
                    <a:pt x="12" y="3"/>
                  </a:cubicBezTo>
                  <a:cubicBezTo>
                    <a:pt x="13" y="3"/>
                    <a:pt x="13" y="3"/>
                    <a:pt x="13" y="3"/>
                  </a:cubicBezTo>
                  <a:cubicBezTo>
                    <a:pt x="13" y="3"/>
                    <a:pt x="11" y="9"/>
                    <a:pt x="11" y="11"/>
                  </a:cubicBezTo>
                  <a:cubicBezTo>
                    <a:pt x="11" y="13"/>
                    <a:pt x="11" y="17"/>
                    <a:pt x="11" y="18"/>
                  </a:cubicBezTo>
                  <a:cubicBezTo>
                    <a:pt x="11" y="18"/>
                    <a:pt x="14" y="13"/>
                    <a:pt x="15" y="11"/>
                  </a:cubicBezTo>
                  <a:cubicBezTo>
                    <a:pt x="16" y="9"/>
                    <a:pt x="18" y="8"/>
                    <a:pt x="19" y="6"/>
                  </a:cubicBezTo>
                  <a:cubicBezTo>
                    <a:pt x="20" y="3"/>
                    <a:pt x="20" y="2"/>
                    <a:pt x="20" y="2"/>
                  </a:cubicBezTo>
                  <a:cubicBezTo>
                    <a:pt x="20" y="2"/>
                    <a:pt x="22" y="1"/>
                    <a:pt x="23" y="0"/>
                  </a:cubicBezTo>
                  <a:cubicBezTo>
                    <a:pt x="23" y="0"/>
                    <a:pt x="25" y="2"/>
                    <a:pt x="26" y="2"/>
                  </a:cubicBezTo>
                  <a:cubicBezTo>
                    <a:pt x="28" y="3"/>
                    <a:pt x="30" y="4"/>
                    <a:pt x="31" y="4"/>
                  </a:cubicBezTo>
                  <a:cubicBezTo>
                    <a:pt x="31" y="4"/>
                    <a:pt x="38" y="5"/>
                    <a:pt x="39" y="7"/>
                  </a:cubicBezTo>
                  <a:cubicBezTo>
                    <a:pt x="41" y="10"/>
                    <a:pt x="43" y="12"/>
                    <a:pt x="44" y="15"/>
                  </a:cubicBezTo>
                  <a:cubicBezTo>
                    <a:pt x="44" y="15"/>
                    <a:pt x="36" y="20"/>
                    <a:pt x="36" y="21"/>
                  </a:cubicBezTo>
                  <a:cubicBezTo>
                    <a:pt x="38" y="22"/>
                    <a:pt x="38" y="22"/>
                    <a:pt x="38" y="22"/>
                  </a:cubicBezTo>
                  <a:cubicBezTo>
                    <a:pt x="38" y="22"/>
                    <a:pt x="36" y="22"/>
                    <a:pt x="35" y="22"/>
                  </a:cubicBezTo>
                  <a:cubicBezTo>
                    <a:pt x="34" y="21"/>
                    <a:pt x="33" y="22"/>
                    <a:pt x="33" y="22"/>
                  </a:cubicBezTo>
                  <a:cubicBezTo>
                    <a:pt x="32" y="22"/>
                    <a:pt x="30" y="28"/>
                    <a:pt x="30" y="29"/>
                  </a:cubicBezTo>
                  <a:cubicBezTo>
                    <a:pt x="30" y="30"/>
                    <a:pt x="30" y="33"/>
                    <a:pt x="29" y="34"/>
                  </a:cubicBezTo>
                  <a:cubicBezTo>
                    <a:pt x="29" y="34"/>
                    <a:pt x="5" y="34"/>
                    <a:pt x="4" y="33"/>
                  </a:cubicBezTo>
                  <a:cubicBezTo>
                    <a:pt x="4" y="33"/>
                    <a:pt x="3" y="28"/>
                    <a:pt x="3" y="27"/>
                  </a:cubicBezTo>
                  <a:cubicBezTo>
                    <a:pt x="2" y="25"/>
                    <a:pt x="0" y="24"/>
                    <a:pt x="0" y="21"/>
                  </a:cubicBezTo>
                  <a:cubicBezTo>
                    <a:pt x="1" y="18"/>
                    <a:pt x="1" y="16"/>
                    <a:pt x="2" y="13"/>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8" name="Freeform 139"/>
            <p:cNvSpPr>
              <a:spLocks/>
            </p:cNvSpPr>
            <p:nvPr/>
          </p:nvSpPr>
          <p:spPr bwMode="auto">
            <a:xfrm>
              <a:off x="11032510" y="1474788"/>
              <a:ext cx="611187" cy="788988"/>
            </a:xfrm>
            <a:custGeom>
              <a:avLst/>
              <a:gdLst>
                <a:gd name="T0" fmla="*/ 29 w 34"/>
                <a:gd name="T1" fmla="*/ 23 h 44"/>
                <a:gd name="T2" fmla="*/ 27 w 34"/>
                <a:gd name="T3" fmla="*/ 16 h 44"/>
                <a:gd name="T4" fmla="*/ 24 w 34"/>
                <a:gd name="T5" fmla="*/ 6 h 44"/>
                <a:gd name="T6" fmla="*/ 15 w 34"/>
                <a:gd name="T7" fmla="*/ 0 h 44"/>
                <a:gd name="T8" fmla="*/ 6 w 34"/>
                <a:gd name="T9" fmla="*/ 5 h 44"/>
                <a:gd name="T10" fmla="*/ 4 w 34"/>
                <a:gd name="T11" fmla="*/ 14 h 44"/>
                <a:gd name="T12" fmla="*/ 4 w 34"/>
                <a:gd name="T13" fmla="*/ 17 h 44"/>
                <a:gd name="T14" fmla="*/ 7 w 34"/>
                <a:gd name="T15" fmla="*/ 20 h 44"/>
                <a:gd name="T16" fmla="*/ 7 w 34"/>
                <a:gd name="T17" fmla="*/ 24 h 44"/>
                <a:gd name="T18" fmla="*/ 8 w 34"/>
                <a:gd name="T19" fmla="*/ 26 h 44"/>
                <a:gd name="T20" fmla="*/ 8 w 34"/>
                <a:gd name="T21" fmla="*/ 24 h 44"/>
                <a:gd name="T22" fmla="*/ 8 w 34"/>
                <a:gd name="T23" fmla="*/ 21 h 44"/>
                <a:gd name="T24" fmla="*/ 7 w 34"/>
                <a:gd name="T25" fmla="*/ 14 h 44"/>
                <a:gd name="T26" fmla="*/ 8 w 34"/>
                <a:gd name="T27" fmla="*/ 16 h 44"/>
                <a:gd name="T28" fmla="*/ 10 w 34"/>
                <a:gd name="T29" fmla="*/ 20 h 44"/>
                <a:gd name="T30" fmla="*/ 9 w 34"/>
                <a:gd name="T31" fmla="*/ 23 h 44"/>
                <a:gd name="T32" fmla="*/ 8 w 34"/>
                <a:gd name="T33" fmla="*/ 29 h 44"/>
                <a:gd name="T34" fmla="*/ 7 w 34"/>
                <a:gd name="T35" fmla="*/ 33 h 44"/>
                <a:gd name="T36" fmla="*/ 15 w 34"/>
                <a:gd name="T37" fmla="*/ 28 h 44"/>
                <a:gd name="T38" fmla="*/ 13 w 34"/>
                <a:gd name="T39" fmla="*/ 26 h 44"/>
                <a:gd name="T40" fmla="*/ 22 w 34"/>
                <a:gd name="T41" fmla="*/ 17 h 44"/>
                <a:gd name="T42" fmla="*/ 23 w 34"/>
                <a:gd name="T43" fmla="*/ 22 h 44"/>
                <a:gd name="T44" fmla="*/ 23 w 34"/>
                <a:gd name="T45" fmla="*/ 27 h 44"/>
                <a:gd name="T46" fmla="*/ 26 w 34"/>
                <a:gd name="T47" fmla="*/ 30 h 44"/>
                <a:gd name="T48" fmla="*/ 26 w 34"/>
                <a:gd name="T49" fmla="*/ 31 h 44"/>
                <a:gd name="T50" fmla="*/ 27 w 34"/>
                <a:gd name="T51" fmla="*/ 29 h 44"/>
                <a:gd name="T52" fmla="*/ 27 w 34"/>
                <a:gd name="T53" fmla="*/ 30 h 44"/>
                <a:gd name="T54" fmla="*/ 27 w 34"/>
                <a:gd name="T55" fmla="*/ 33 h 44"/>
                <a:gd name="T56" fmla="*/ 27 w 34"/>
                <a:gd name="T57" fmla="*/ 36 h 44"/>
                <a:gd name="T58" fmla="*/ 27 w 34"/>
                <a:gd name="T59" fmla="*/ 36 h 44"/>
                <a:gd name="T60" fmla="*/ 27 w 34"/>
                <a:gd name="T61" fmla="*/ 36 h 44"/>
                <a:gd name="T62" fmla="*/ 28 w 34"/>
                <a:gd name="T63" fmla="*/ 35 h 44"/>
                <a:gd name="T64" fmla="*/ 28 w 34"/>
                <a:gd name="T65" fmla="*/ 42 h 44"/>
                <a:gd name="T66" fmla="*/ 25 w 34"/>
                <a:gd name="T67" fmla="*/ 42 h 44"/>
                <a:gd name="T68" fmla="*/ 29 w 34"/>
                <a:gd name="T69" fmla="*/ 43 h 44"/>
                <a:gd name="T70" fmla="*/ 30 w 34"/>
                <a:gd name="T71" fmla="*/ 36 h 44"/>
                <a:gd name="T72" fmla="*/ 33 w 34"/>
                <a:gd name="T73" fmla="*/ 31 h 44"/>
                <a:gd name="T74" fmla="*/ 34 w 34"/>
                <a:gd name="T75" fmla="*/ 31 h 44"/>
                <a:gd name="T76" fmla="*/ 29 w 34"/>
                <a:gd name="T7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44">
                  <a:moveTo>
                    <a:pt x="29" y="23"/>
                  </a:moveTo>
                  <a:cubicBezTo>
                    <a:pt x="28" y="23"/>
                    <a:pt x="27" y="17"/>
                    <a:pt x="27" y="16"/>
                  </a:cubicBezTo>
                  <a:cubicBezTo>
                    <a:pt x="27" y="15"/>
                    <a:pt x="25" y="7"/>
                    <a:pt x="24" y="6"/>
                  </a:cubicBezTo>
                  <a:cubicBezTo>
                    <a:pt x="22" y="2"/>
                    <a:pt x="15" y="0"/>
                    <a:pt x="15" y="0"/>
                  </a:cubicBezTo>
                  <a:cubicBezTo>
                    <a:pt x="12" y="0"/>
                    <a:pt x="9" y="2"/>
                    <a:pt x="6" y="5"/>
                  </a:cubicBezTo>
                  <a:cubicBezTo>
                    <a:pt x="0" y="6"/>
                    <a:pt x="3" y="12"/>
                    <a:pt x="4" y="14"/>
                  </a:cubicBezTo>
                  <a:cubicBezTo>
                    <a:pt x="4" y="15"/>
                    <a:pt x="5" y="14"/>
                    <a:pt x="4" y="17"/>
                  </a:cubicBezTo>
                  <a:cubicBezTo>
                    <a:pt x="4" y="20"/>
                    <a:pt x="7" y="19"/>
                    <a:pt x="7" y="20"/>
                  </a:cubicBezTo>
                  <a:cubicBezTo>
                    <a:pt x="7" y="21"/>
                    <a:pt x="6" y="23"/>
                    <a:pt x="7" y="24"/>
                  </a:cubicBezTo>
                  <a:cubicBezTo>
                    <a:pt x="9" y="25"/>
                    <a:pt x="8" y="26"/>
                    <a:pt x="8" y="26"/>
                  </a:cubicBezTo>
                  <a:cubicBezTo>
                    <a:pt x="9" y="25"/>
                    <a:pt x="9" y="25"/>
                    <a:pt x="8" y="24"/>
                  </a:cubicBezTo>
                  <a:cubicBezTo>
                    <a:pt x="8" y="24"/>
                    <a:pt x="8" y="22"/>
                    <a:pt x="8" y="21"/>
                  </a:cubicBezTo>
                  <a:cubicBezTo>
                    <a:pt x="9" y="20"/>
                    <a:pt x="7" y="14"/>
                    <a:pt x="7" y="14"/>
                  </a:cubicBezTo>
                  <a:cubicBezTo>
                    <a:pt x="8" y="16"/>
                    <a:pt x="8" y="16"/>
                    <a:pt x="8" y="16"/>
                  </a:cubicBezTo>
                  <a:cubicBezTo>
                    <a:pt x="10" y="20"/>
                    <a:pt x="10" y="20"/>
                    <a:pt x="10" y="20"/>
                  </a:cubicBezTo>
                  <a:cubicBezTo>
                    <a:pt x="9" y="23"/>
                    <a:pt x="9" y="23"/>
                    <a:pt x="9" y="23"/>
                  </a:cubicBezTo>
                  <a:cubicBezTo>
                    <a:pt x="8" y="27"/>
                    <a:pt x="8" y="28"/>
                    <a:pt x="8" y="29"/>
                  </a:cubicBezTo>
                  <a:cubicBezTo>
                    <a:pt x="9" y="30"/>
                    <a:pt x="7" y="33"/>
                    <a:pt x="7" y="33"/>
                  </a:cubicBezTo>
                  <a:cubicBezTo>
                    <a:pt x="11" y="30"/>
                    <a:pt x="15" y="29"/>
                    <a:pt x="15" y="28"/>
                  </a:cubicBezTo>
                  <a:cubicBezTo>
                    <a:pt x="15" y="28"/>
                    <a:pt x="13" y="26"/>
                    <a:pt x="13" y="26"/>
                  </a:cubicBezTo>
                  <a:cubicBezTo>
                    <a:pt x="22" y="17"/>
                    <a:pt x="22" y="17"/>
                    <a:pt x="22" y="17"/>
                  </a:cubicBezTo>
                  <a:cubicBezTo>
                    <a:pt x="22" y="17"/>
                    <a:pt x="23" y="21"/>
                    <a:pt x="23" y="22"/>
                  </a:cubicBezTo>
                  <a:cubicBezTo>
                    <a:pt x="22" y="23"/>
                    <a:pt x="23" y="26"/>
                    <a:pt x="23" y="27"/>
                  </a:cubicBezTo>
                  <a:cubicBezTo>
                    <a:pt x="23" y="28"/>
                    <a:pt x="24" y="29"/>
                    <a:pt x="26" y="30"/>
                  </a:cubicBezTo>
                  <a:cubicBezTo>
                    <a:pt x="27" y="30"/>
                    <a:pt x="26" y="31"/>
                    <a:pt x="26" y="31"/>
                  </a:cubicBezTo>
                  <a:cubicBezTo>
                    <a:pt x="27" y="31"/>
                    <a:pt x="27" y="29"/>
                    <a:pt x="27" y="29"/>
                  </a:cubicBezTo>
                  <a:cubicBezTo>
                    <a:pt x="27" y="29"/>
                    <a:pt x="27" y="29"/>
                    <a:pt x="27" y="30"/>
                  </a:cubicBezTo>
                  <a:cubicBezTo>
                    <a:pt x="28" y="31"/>
                    <a:pt x="28" y="32"/>
                    <a:pt x="27" y="33"/>
                  </a:cubicBezTo>
                  <a:cubicBezTo>
                    <a:pt x="27" y="34"/>
                    <a:pt x="27" y="36"/>
                    <a:pt x="27" y="36"/>
                  </a:cubicBezTo>
                  <a:cubicBezTo>
                    <a:pt x="27" y="36"/>
                    <a:pt x="27" y="36"/>
                    <a:pt x="27" y="36"/>
                  </a:cubicBezTo>
                  <a:cubicBezTo>
                    <a:pt x="27" y="36"/>
                    <a:pt x="27" y="36"/>
                    <a:pt x="27" y="36"/>
                  </a:cubicBezTo>
                  <a:cubicBezTo>
                    <a:pt x="27" y="36"/>
                    <a:pt x="28" y="35"/>
                    <a:pt x="28" y="35"/>
                  </a:cubicBezTo>
                  <a:cubicBezTo>
                    <a:pt x="28" y="37"/>
                    <a:pt x="29" y="39"/>
                    <a:pt x="28" y="42"/>
                  </a:cubicBezTo>
                  <a:cubicBezTo>
                    <a:pt x="28" y="44"/>
                    <a:pt x="25" y="42"/>
                    <a:pt x="25" y="42"/>
                  </a:cubicBezTo>
                  <a:cubicBezTo>
                    <a:pt x="26" y="44"/>
                    <a:pt x="28" y="43"/>
                    <a:pt x="29" y="43"/>
                  </a:cubicBezTo>
                  <a:cubicBezTo>
                    <a:pt x="30" y="42"/>
                    <a:pt x="30" y="39"/>
                    <a:pt x="30" y="36"/>
                  </a:cubicBezTo>
                  <a:cubicBezTo>
                    <a:pt x="31" y="33"/>
                    <a:pt x="33" y="32"/>
                    <a:pt x="33" y="31"/>
                  </a:cubicBezTo>
                  <a:cubicBezTo>
                    <a:pt x="33" y="30"/>
                    <a:pt x="34" y="31"/>
                    <a:pt x="34" y="31"/>
                  </a:cubicBezTo>
                  <a:cubicBezTo>
                    <a:pt x="34" y="30"/>
                    <a:pt x="31" y="24"/>
                    <a:pt x="29" y="2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9" name="Line 140"/>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0" name="Line 141"/>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1" name="Freeform 142"/>
            <p:cNvSpPr>
              <a:spLocks/>
            </p:cNvSpPr>
            <p:nvPr/>
          </p:nvSpPr>
          <p:spPr bwMode="auto">
            <a:xfrm>
              <a:off x="11122997" y="1617663"/>
              <a:ext cx="358775" cy="377825"/>
            </a:xfrm>
            <a:custGeom>
              <a:avLst/>
              <a:gdLst>
                <a:gd name="T0" fmla="*/ 9 w 20"/>
                <a:gd name="T1" fmla="*/ 20 h 21"/>
                <a:gd name="T2" fmla="*/ 16 w 20"/>
                <a:gd name="T3" fmla="*/ 14 h 21"/>
                <a:gd name="T4" fmla="*/ 17 w 20"/>
                <a:gd name="T5" fmla="*/ 9 h 21"/>
                <a:gd name="T6" fmla="*/ 18 w 20"/>
                <a:gd name="T7" fmla="*/ 8 h 21"/>
                <a:gd name="T8" fmla="*/ 18 w 20"/>
                <a:gd name="T9" fmla="*/ 2 h 21"/>
                <a:gd name="T10" fmla="*/ 16 w 20"/>
                <a:gd name="T11" fmla="*/ 3 h 21"/>
                <a:gd name="T12" fmla="*/ 15 w 20"/>
                <a:gd name="T13" fmla="*/ 6 h 21"/>
                <a:gd name="T14" fmla="*/ 14 w 20"/>
                <a:gd name="T15" fmla="*/ 7 h 21"/>
                <a:gd name="T16" fmla="*/ 12 w 20"/>
                <a:gd name="T17" fmla="*/ 4 h 21"/>
                <a:gd name="T18" fmla="*/ 8 w 20"/>
                <a:gd name="T19" fmla="*/ 0 h 21"/>
                <a:gd name="T20" fmla="*/ 4 w 20"/>
                <a:gd name="T21" fmla="*/ 1 h 21"/>
                <a:gd name="T22" fmla="*/ 1 w 20"/>
                <a:gd name="T23" fmla="*/ 2 h 21"/>
                <a:gd name="T24" fmla="*/ 1 w 20"/>
                <a:gd name="T25" fmla="*/ 8 h 21"/>
                <a:gd name="T26" fmla="*/ 3 w 20"/>
                <a:gd name="T27" fmla="*/ 10 h 21"/>
                <a:gd name="T28" fmla="*/ 3 w 20"/>
                <a:gd name="T29" fmla="*/ 14 h 21"/>
                <a:gd name="T30" fmla="*/ 6 w 20"/>
                <a:gd name="T31" fmla="*/ 17 h 21"/>
                <a:gd name="T32" fmla="*/ 7 w 20"/>
                <a:gd name="T33" fmla="*/ 19 h 21"/>
                <a:gd name="T34" fmla="*/ 9 w 20"/>
                <a:gd name="T3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1">
                  <a:moveTo>
                    <a:pt x="9" y="20"/>
                  </a:moveTo>
                  <a:cubicBezTo>
                    <a:pt x="10" y="20"/>
                    <a:pt x="16" y="16"/>
                    <a:pt x="16" y="14"/>
                  </a:cubicBezTo>
                  <a:cubicBezTo>
                    <a:pt x="17" y="11"/>
                    <a:pt x="17" y="9"/>
                    <a:pt x="17" y="9"/>
                  </a:cubicBezTo>
                  <a:cubicBezTo>
                    <a:pt x="17" y="9"/>
                    <a:pt x="18" y="9"/>
                    <a:pt x="18" y="8"/>
                  </a:cubicBezTo>
                  <a:cubicBezTo>
                    <a:pt x="19" y="7"/>
                    <a:pt x="20" y="3"/>
                    <a:pt x="18" y="2"/>
                  </a:cubicBez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7" y="0"/>
                    <a:pt x="4" y="1"/>
                    <a:pt x="4" y="1"/>
                  </a:cubicBezTo>
                  <a:cubicBezTo>
                    <a:pt x="4" y="1"/>
                    <a:pt x="1" y="1"/>
                    <a:pt x="1" y="2"/>
                  </a:cubicBezTo>
                  <a:cubicBezTo>
                    <a:pt x="0" y="2"/>
                    <a:pt x="0" y="7"/>
                    <a:pt x="1" y="8"/>
                  </a:cubicBezTo>
                  <a:cubicBezTo>
                    <a:pt x="1" y="8"/>
                    <a:pt x="2" y="10"/>
                    <a:pt x="3" y="10"/>
                  </a:cubicBezTo>
                  <a:cubicBezTo>
                    <a:pt x="3" y="10"/>
                    <a:pt x="2" y="13"/>
                    <a:pt x="3" y="14"/>
                  </a:cubicBezTo>
                  <a:cubicBezTo>
                    <a:pt x="3" y="14"/>
                    <a:pt x="5" y="17"/>
                    <a:pt x="6" y="17"/>
                  </a:cubicBezTo>
                  <a:cubicBezTo>
                    <a:pt x="6" y="18"/>
                    <a:pt x="7" y="19"/>
                    <a:pt x="7" y="19"/>
                  </a:cubicBezTo>
                  <a:cubicBezTo>
                    <a:pt x="8" y="19"/>
                    <a:pt x="8" y="21"/>
                    <a:pt x="9" y="2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2" name="Freeform 143"/>
            <p:cNvSpPr>
              <a:spLocks/>
            </p:cNvSpPr>
            <p:nvPr/>
          </p:nvSpPr>
          <p:spPr bwMode="auto">
            <a:xfrm>
              <a:off x="11661160" y="2155826"/>
              <a:ext cx="376237" cy="773113"/>
            </a:xfrm>
            <a:custGeom>
              <a:avLst/>
              <a:gdLst>
                <a:gd name="T0" fmla="*/ 4 w 21"/>
                <a:gd name="T1" fmla="*/ 43 h 43"/>
                <a:gd name="T2" fmla="*/ 7 w 21"/>
                <a:gd name="T3" fmla="*/ 41 h 43"/>
                <a:gd name="T4" fmla="*/ 21 w 21"/>
                <a:gd name="T5" fmla="*/ 20 h 43"/>
                <a:gd name="T6" fmla="*/ 11 w 21"/>
                <a:gd name="T7" fmla="*/ 6 h 43"/>
                <a:gd name="T8" fmla="*/ 8 w 21"/>
                <a:gd name="T9" fmla="*/ 0 h 43"/>
                <a:gd name="T10" fmla="*/ 2 w 21"/>
                <a:gd name="T11" fmla="*/ 9 h 43"/>
                <a:gd name="T12" fmla="*/ 6 w 21"/>
                <a:gd name="T13" fmla="*/ 12 h 43"/>
                <a:gd name="T14" fmla="*/ 7 w 21"/>
                <a:gd name="T15" fmla="*/ 7 h 43"/>
                <a:gd name="T16" fmla="*/ 12 w 21"/>
                <a:gd name="T17" fmla="*/ 10 h 43"/>
                <a:gd name="T18" fmla="*/ 19 w 21"/>
                <a:gd name="T19" fmla="*/ 19 h 43"/>
                <a:gd name="T20" fmla="*/ 7 w 21"/>
                <a:gd name="T21" fmla="*/ 39 h 43"/>
                <a:gd name="T22" fmla="*/ 5 w 21"/>
                <a:gd name="T23" fmla="*/ 40 h 43"/>
                <a:gd name="T24" fmla="*/ 3 w 21"/>
                <a:gd name="T25" fmla="*/ 38 h 43"/>
                <a:gd name="T26" fmla="*/ 0 w 21"/>
                <a:gd name="T27" fmla="*/ 38 h 43"/>
                <a:gd name="T28" fmla="*/ 0 w 21"/>
                <a:gd name="T29" fmla="*/ 38 h 43"/>
                <a:gd name="T30" fmla="*/ 2 w 21"/>
                <a:gd name="T31" fmla="*/ 42 h 43"/>
                <a:gd name="T32" fmla="*/ 2 w 21"/>
                <a:gd name="T33" fmla="*/ 43 h 43"/>
                <a:gd name="T34" fmla="*/ 4 w 21"/>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3">
                  <a:moveTo>
                    <a:pt x="4" y="43"/>
                  </a:moveTo>
                  <a:cubicBezTo>
                    <a:pt x="6" y="43"/>
                    <a:pt x="6" y="41"/>
                    <a:pt x="7" y="41"/>
                  </a:cubicBezTo>
                  <a:cubicBezTo>
                    <a:pt x="7" y="40"/>
                    <a:pt x="21" y="24"/>
                    <a:pt x="21" y="20"/>
                  </a:cubicBezTo>
                  <a:cubicBezTo>
                    <a:pt x="21" y="16"/>
                    <a:pt x="12" y="7"/>
                    <a:pt x="11" y="6"/>
                  </a:cubicBezTo>
                  <a:cubicBezTo>
                    <a:pt x="10" y="5"/>
                    <a:pt x="9" y="2"/>
                    <a:pt x="8" y="0"/>
                  </a:cubicBezTo>
                  <a:cubicBezTo>
                    <a:pt x="5" y="2"/>
                    <a:pt x="2" y="6"/>
                    <a:pt x="2" y="9"/>
                  </a:cubicBezTo>
                  <a:cubicBezTo>
                    <a:pt x="3" y="10"/>
                    <a:pt x="4" y="11"/>
                    <a:pt x="6" y="12"/>
                  </a:cubicBezTo>
                  <a:cubicBezTo>
                    <a:pt x="6" y="10"/>
                    <a:pt x="6" y="7"/>
                    <a:pt x="7" y="7"/>
                  </a:cubicBezTo>
                  <a:cubicBezTo>
                    <a:pt x="9" y="6"/>
                    <a:pt x="11" y="8"/>
                    <a:pt x="12" y="10"/>
                  </a:cubicBezTo>
                  <a:cubicBezTo>
                    <a:pt x="13" y="12"/>
                    <a:pt x="18" y="18"/>
                    <a:pt x="19" y="19"/>
                  </a:cubicBezTo>
                  <a:cubicBezTo>
                    <a:pt x="19" y="19"/>
                    <a:pt x="11" y="36"/>
                    <a:pt x="7" y="39"/>
                  </a:cubicBezTo>
                  <a:cubicBezTo>
                    <a:pt x="5" y="40"/>
                    <a:pt x="5" y="40"/>
                    <a:pt x="5" y="40"/>
                  </a:cubicBezTo>
                  <a:cubicBezTo>
                    <a:pt x="5" y="40"/>
                    <a:pt x="5" y="39"/>
                    <a:pt x="3" y="38"/>
                  </a:cubicBezTo>
                  <a:cubicBezTo>
                    <a:pt x="3" y="38"/>
                    <a:pt x="1" y="38"/>
                    <a:pt x="0" y="38"/>
                  </a:cubicBezTo>
                  <a:cubicBezTo>
                    <a:pt x="0" y="38"/>
                    <a:pt x="0" y="38"/>
                    <a:pt x="0" y="38"/>
                  </a:cubicBezTo>
                  <a:cubicBezTo>
                    <a:pt x="0" y="38"/>
                    <a:pt x="2" y="40"/>
                    <a:pt x="2" y="42"/>
                  </a:cubicBezTo>
                  <a:cubicBezTo>
                    <a:pt x="2" y="42"/>
                    <a:pt x="2" y="43"/>
                    <a:pt x="2" y="43"/>
                  </a:cubicBezTo>
                  <a:cubicBezTo>
                    <a:pt x="2" y="43"/>
                    <a:pt x="3" y="43"/>
                    <a:pt x="4" y="43"/>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3" name="Freeform 144"/>
            <p:cNvSpPr>
              <a:spLocks/>
            </p:cNvSpPr>
            <p:nvPr/>
          </p:nvSpPr>
          <p:spPr bwMode="auto">
            <a:xfrm>
              <a:off x="11265872" y="1600201"/>
              <a:ext cx="53975" cy="53975"/>
            </a:xfrm>
            <a:custGeom>
              <a:avLst/>
              <a:gdLst>
                <a:gd name="T0" fmla="*/ 0 w 3"/>
                <a:gd name="T1" fmla="*/ 1 h 3"/>
                <a:gd name="T2" fmla="*/ 1 w 3"/>
                <a:gd name="T3" fmla="*/ 3 h 3"/>
                <a:gd name="T4" fmla="*/ 2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2" y="2"/>
                    <a:pt x="1" y="3"/>
                  </a:cubicBezTo>
                  <a:cubicBezTo>
                    <a:pt x="1" y="3"/>
                    <a:pt x="3" y="2"/>
                    <a:pt x="2" y="1"/>
                  </a:cubicBezTo>
                  <a:cubicBezTo>
                    <a:pt x="1" y="0"/>
                    <a:pt x="0" y="1"/>
                    <a:pt x="0" y="1"/>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4" name="Freeform 145"/>
            <p:cNvSpPr>
              <a:spLocks/>
            </p:cNvSpPr>
            <p:nvPr/>
          </p:nvSpPr>
          <p:spPr bwMode="auto">
            <a:xfrm>
              <a:off x="11319847" y="2012951"/>
              <a:ext cx="520700" cy="538163"/>
            </a:xfrm>
            <a:custGeom>
              <a:avLst/>
              <a:gdLst>
                <a:gd name="T0" fmla="*/ 29 w 29"/>
                <a:gd name="T1" fmla="*/ 11 h 30"/>
                <a:gd name="T2" fmla="*/ 24 w 29"/>
                <a:gd name="T3" fmla="*/ 3 h 30"/>
                <a:gd name="T4" fmla="*/ 16 w 29"/>
                <a:gd name="T5" fmla="*/ 0 h 30"/>
                <a:gd name="T6" fmla="*/ 15 w 29"/>
                <a:gd name="T7" fmla="*/ 0 h 30"/>
                <a:gd name="T8" fmla="*/ 16 w 29"/>
                <a:gd name="T9" fmla="*/ 3 h 30"/>
                <a:gd name="T10" fmla="*/ 23 w 29"/>
                <a:gd name="T11" fmla="*/ 10 h 30"/>
                <a:gd name="T12" fmla="*/ 17 w 29"/>
                <a:gd name="T13" fmla="*/ 10 h 30"/>
                <a:gd name="T14" fmla="*/ 8 w 29"/>
                <a:gd name="T15" fmla="*/ 15 h 30"/>
                <a:gd name="T16" fmla="*/ 15 w 29"/>
                <a:gd name="T17" fmla="*/ 13 h 30"/>
                <a:gd name="T18" fmla="*/ 7 w 29"/>
                <a:gd name="T19" fmla="*/ 21 h 30"/>
                <a:gd name="T20" fmla="*/ 0 w 29"/>
                <a:gd name="T21" fmla="*/ 24 h 30"/>
                <a:gd name="T22" fmla="*/ 7 w 29"/>
                <a:gd name="T23" fmla="*/ 24 h 30"/>
                <a:gd name="T24" fmla="*/ 5 w 29"/>
                <a:gd name="T25" fmla="*/ 30 h 30"/>
                <a:gd name="T26" fmla="*/ 14 w 29"/>
                <a:gd name="T27" fmla="*/ 30 h 30"/>
                <a:gd name="T28" fmla="*/ 15 w 29"/>
                <a:gd name="T29" fmla="*/ 25 h 30"/>
                <a:gd name="T30" fmla="*/ 18 w 29"/>
                <a:gd name="T31" fmla="*/ 18 h 30"/>
                <a:gd name="T32" fmla="*/ 20 w 29"/>
                <a:gd name="T33" fmla="*/ 18 h 30"/>
                <a:gd name="T34" fmla="*/ 23 w 29"/>
                <a:gd name="T35" fmla="*/ 18 h 30"/>
                <a:gd name="T36" fmla="*/ 21 w 29"/>
                <a:gd name="T37" fmla="*/ 17 h 30"/>
                <a:gd name="T38" fmla="*/ 29 w 29"/>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29" y="11"/>
                  </a:moveTo>
                  <a:cubicBezTo>
                    <a:pt x="28" y="8"/>
                    <a:pt x="26" y="6"/>
                    <a:pt x="24" y="3"/>
                  </a:cubicBezTo>
                  <a:cubicBezTo>
                    <a:pt x="23" y="1"/>
                    <a:pt x="16" y="0"/>
                    <a:pt x="16" y="0"/>
                  </a:cubicBezTo>
                  <a:cubicBezTo>
                    <a:pt x="15" y="0"/>
                    <a:pt x="15" y="0"/>
                    <a:pt x="15" y="0"/>
                  </a:cubicBezTo>
                  <a:cubicBezTo>
                    <a:pt x="15" y="1"/>
                    <a:pt x="16" y="3"/>
                    <a:pt x="16" y="3"/>
                  </a:cubicBezTo>
                  <a:cubicBezTo>
                    <a:pt x="21" y="4"/>
                    <a:pt x="23" y="10"/>
                    <a:pt x="23" y="10"/>
                  </a:cubicBezTo>
                  <a:cubicBezTo>
                    <a:pt x="23" y="10"/>
                    <a:pt x="18" y="8"/>
                    <a:pt x="17" y="10"/>
                  </a:cubicBezTo>
                  <a:cubicBezTo>
                    <a:pt x="16" y="12"/>
                    <a:pt x="8" y="15"/>
                    <a:pt x="8" y="15"/>
                  </a:cubicBezTo>
                  <a:cubicBezTo>
                    <a:pt x="9" y="15"/>
                    <a:pt x="14" y="13"/>
                    <a:pt x="15" y="13"/>
                  </a:cubicBezTo>
                  <a:cubicBezTo>
                    <a:pt x="13" y="14"/>
                    <a:pt x="8" y="18"/>
                    <a:pt x="7" y="21"/>
                  </a:cubicBezTo>
                  <a:cubicBezTo>
                    <a:pt x="6" y="23"/>
                    <a:pt x="0" y="24"/>
                    <a:pt x="0" y="24"/>
                  </a:cubicBezTo>
                  <a:cubicBezTo>
                    <a:pt x="2" y="25"/>
                    <a:pt x="7" y="24"/>
                    <a:pt x="7" y="24"/>
                  </a:cubicBezTo>
                  <a:cubicBezTo>
                    <a:pt x="7" y="25"/>
                    <a:pt x="6" y="28"/>
                    <a:pt x="5" y="30"/>
                  </a:cubicBezTo>
                  <a:cubicBezTo>
                    <a:pt x="10" y="30"/>
                    <a:pt x="14" y="30"/>
                    <a:pt x="14" y="30"/>
                  </a:cubicBezTo>
                  <a:cubicBezTo>
                    <a:pt x="15" y="29"/>
                    <a:pt x="15" y="26"/>
                    <a:pt x="15" y="25"/>
                  </a:cubicBezTo>
                  <a:cubicBezTo>
                    <a:pt x="15" y="24"/>
                    <a:pt x="17" y="18"/>
                    <a:pt x="18" y="18"/>
                  </a:cubicBezTo>
                  <a:cubicBezTo>
                    <a:pt x="18" y="18"/>
                    <a:pt x="19" y="17"/>
                    <a:pt x="20" y="18"/>
                  </a:cubicBezTo>
                  <a:cubicBezTo>
                    <a:pt x="21" y="18"/>
                    <a:pt x="23" y="18"/>
                    <a:pt x="23" y="18"/>
                  </a:cubicBezTo>
                  <a:cubicBezTo>
                    <a:pt x="21" y="17"/>
                    <a:pt x="21" y="17"/>
                    <a:pt x="21" y="17"/>
                  </a:cubicBezTo>
                  <a:cubicBezTo>
                    <a:pt x="21" y="16"/>
                    <a:pt x="29" y="11"/>
                    <a:pt x="29" y="11"/>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5" name="Freeform 146"/>
            <p:cNvSpPr>
              <a:spLocks/>
            </p:cNvSpPr>
            <p:nvPr/>
          </p:nvSpPr>
          <p:spPr bwMode="auto">
            <a:xfrm>
              <a:off x="11105535" y="2209801"/>
              <a:ext cx="17462" cy="5397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3"/>
                    <a:pt x="0" y="2"/>
                    <a:pt x="1" y="0"/>
                  </a:cubicBezTo>
                  <a:cubicBezTo>
                    <a:pt x="0" y="1"/>
                    <a:pt x="0" y="2"/>
                    <a:pt x="0" y="3"/>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6" name="Freeform 147"/>
            <p:cNvSpPr>
              <a:spLocks/>
            </p:cNvSpPr>
            <p:nvPr/>
          </p:nvSpPr>
          <p:spPr bwMode="auto">
            <a:xfrm>
              <a:off x="11122997" y="2030413"/>
              <a:ext cx="107950" cy="179388"/>
            </a:xfrm>
            <a:custGeom>
              <a:avLst/>
              <a:gdLst>
                <a:gd name="T0" fmla="*/ 3 w 6"/>
                <a:gd name="T1" fmla="*/ 6 h 10"/>
                <a:gd name="T2" fmla="*/ 5 w 6"/>
                <a:gd name="T3" fmla="*/ 9 h 10"/>
                <a:gd name="T4" fmla="*/ 4 w 6"/>
                <a:gd name="T5" fmla="*/ 5 h 10"/>
                <a:gd name="T6" fmla="*/ 5 w 6"/>
                <a:gd name="T7" fmla="*/ 0 h 10"/>
                <a:gd name="T8" fmla="*/ 2 w 6"/>
                <a:gd name="T9" fmla="*/ 2 h 10"/>
                <a:gd name="T10" fmla="*/ 1 w 6"/>
                <a:gd name="T11" fmla="*/ 3 h 10"/>
                <a:gd name="T12" fmla="*/ 0 w 6"/>
                <a:gd name="T13" fmla="*/ 10 h 10"/>
                <a:gd name="T14" fmla="*/ 2 w 6"/>
                <a:gd name="T15" fmla="*/ 3 h 10"/>
                <a:gd name="T16" fmla="*/ 3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6"/>
                  </a:moveTo>
                  <a:cubicBezTo>
                    <a:pt x="4" y="7"/>
                    <a:pt x="5" y="9"/>
                    <a:pt x="5" y="9"/>
                  </a:cubicBezTo>
                  <a:cubicBezTo>
                    <a:pt x="6" y="7"/>
                    <a:pt x="4" y="5"/>
                    <a:pt x="4" y="5"/>
                  </a:cubicBezTo>
                  <a:cubicBezTo>
                    <a:pt x="5" y="0"/>
                    <a:pt x="5" y="0"/>
                    <a:pt x="5" y="0"/>
                  </a:cubicBezTo>
                  <a:cubicBezTo>
                    <a:pt x="4" y="1"/>
                    <a:pt x="3" y="2"/>
                    <a:pt x="2" y="2"/>
                  </a:cubicBezTo>
                  <a:cubicBezTo>
                    <a:pt x="1" y="2"/>
                    <a:pt x="1" y="3"/>
                    <a:pt x="1" y="3"/>
                  </a:cubicBezTo>
                  <a:cubicBezTo>
                    <a:pt x="0" y="5"/>
                    <a:pt x="0" y="8"/>
                    <a:pt x="0" y="10"/>
                  </a:cubicBezTo>
                  <a:cubicBezTo>
                    <a:pt x="0" y="7"/>
                    <a:pt x="2" y="3"/>
                    <a:pt x="2" y="3"/>
                  </a:cubicBezTo>
                  <a:lnTo>
                    <a:pt x="3" y="6"/>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7" name="Freeform 148"/>
            <p:cNvSpPr>
              <a:spLocks/>
            </p:cNvSpPr>
            <p:nvPr/>
          </p:nvSpPr>
          <p:spPr bwMode="auto">
            <a:xfrm>
              <a:off x="11302385" y="2030413"/>
              <a:ext cx="142875" cy="198438"/>
            </a:xfrm>
            <a:custGeom>
              <a:avLst/>
              <a:gdLst>
                <a:gd name="T0" fmla="*/ 0 w 8"/>
                <a:gd name="T1" fmla="*/ 11 h 11"/>
                <a:gd name="T2" fmla="*/ 5 w 8"/>
                <a:gd name="T3" fmla="*/ 5 h 11"/>
                <a:gd name="T4" fmla="*/ 8 w 8"/>
                <a:gd name="T5" fmla="*/ 0 h 11"/>
                <a:gd name="T6" fmla="*/ 6 w 8"/>
                <a:gd name="T7" fmla="*/ 6 h 11"/>
                <a:gd name="T8" fmla="*/ 0 w 8"/>
                <a:gd name="T9" fmla="*/ 11 h 11"/>
              </a:gdLst>
              <a:ahLst/>
              <a:cxnLst>
                <a:cxn ang="0">
                  <a:pos x="T0" y="T1"/>
                </a:cxn>
                <a:cxn ang="0">
                  <a:pos x="T2" y="T3"/>
                </a:cxn>
                <a:cxn ang="0">
                  <a:pos x="T4" y="T5"/>
                </a:cxn>
                <a:cxn ang="0">
                  <a:pos x="T6" y="T7"/>
                </a:cxn>
                <a:cxn ang="0">
                  <a:pos x="T8" y="T9"/>
                </a:cxn>
              </a:cxnLst>
              <a:rect l="0" t="0" r="r" b="b"/>
              <a:pathLst>
                <a:path w="8" h="11">
                  <a:moveTo>
                    <a:pt x="0" y="11"/>
                  </a:moveTo>
                  <a:cubicBezTo>
                    <a:pt x="5" y="5"/>
                    <a:pt x="5" y="5"/>
                    <a:pt x="5" y="5"/>
                  </a:cubicBezTo>
                  <a:cubicBezTo>
                    <a:pt x="5" y="5"/>
                    <a:pt x="7" y="2"/>
                    <a:pt x="8" y="0"/>
                  </a:cubicBezTo>
                  <a:cubicBezTo>
                    <a:pt x="6" y="6"/>
                    <a:pt x="6" y="6"/>
                    <a:pt x="6" y="6"/>
                  </a:cubicBezTo>
                  <a:lnTo>
                    <a:pt x="0" y="11"/>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8" name="Freeform 149"/>
            <p:cNvSpPr>
              <a:spLocks/>
            </p:cNvSpPr>
            <p:nvPr/>
          </p:nvSpPr>
          <p:spPr bwMode="auto">
            <a:xfrm>
              <a:off x="11122997" y="1617663"/>
              <a:ext cx="358775" cy="358775"/>
            </a:xfrm>
            <a:custGeom>
              <a:avLst/>
              <a:gdLst>
                <a:gd name="T0" fmla="*/ 18 w 20"/>
                <a:gd name="T1" fmla="*/ 2 h 20"/>
                <a:gd name="T2" fmla="*/ 16 w 20"/>
                <a:gd name="T3" fmla="*/ 3 h 20"/>
                <a:gd name="T4" fmla="*/ 15 w 20"/>
                <a:gd name="T5" fmla="*/ 6 h 20"/>
                <a:gd name="T6" fmla="*/ 14 w 20"/>
                <a:gd name="T7" fmla="*/ 7 h 20"/>
                <a:gd name="T8" fmla="*/ 12 w 20"/>
                <a:gd name="T9" fmla="*/ 4 h 20"/>
                <a:gd name="T10" fmla="*/ 8 w 20"/>
                <a:gd name="T11" fmla="*/ 0 h 20"/>
                <a:gd name="T12" fmla="*/ 6 w 20"/>
                <a:gd name="T13" fmla="*/ 0 h 20"/>
                <a:gd name="T14" fmla="*/ 6 w 20"/>
                <a:gd name="T15" fmla="*/ 0 h 20"/>
                <a:gd name="T16" fmla="*/ 4 w 20"/>
                <a:gd name="T17" fmla="*/ 1 h 20"/>
                <a:gd name="T18" fmla="*/ 1 w 20"/>
                <a:gd name="T19" fmla="*/ 2 h 20"/>
                <a:gd name="T20" fmla="*/ 0 w 20"/>
                <a:gd name="T21" fmla="*/ 2 h 20"/>
                <a:gd name="T22" fmla="*/ 7 w 20"/>
                <a:gd name="T23" fmla="*/ 2 h 20"/>
                <a:gd name="T24" fmla="*/ 9 w 20"/>
                <a:gd name="T25" fmla="*/ 5 h 20"/>
                <a:gd name="T26" fmla="*/ 11 w 20"/>
                <a:gd name="T27" fmla="*/ 8 h 20"/>
                <a:gd name="T28" fmla="*/ 12 w 20"/>
                <a:gd name="T29" fmla="*/ 13 h 20"/>
                <a:gd name="T30" fmla="*/ 10 w 20"/>
                <a:gd name="T31" fmla="*/ 19 h 20"/>
                <a:gd name="T32" fmla="*/ 9 w 20"/>
                <a:gd name="T33" fmla="*/ 20 h 20"/>
                <a:gd name="T34" fmla="*/ 9 w 20"/>
                <a:gd name="T35" fmla="*/ 20 h 20"/>
                <a:gd name="T36" fmla="*/ 16 w 20"/>
                <a:gd name="T37" fmla="*/ 14 h 20"/>
                <a:gd name="T38" fmla="*/ 17 w 20"/>
                <a:gd name="T39" fmla="*/ 9 h 20"/>
                <a:gd name="T40" fmla="*/ 18 w 20"/>
                <a:gd name="T41" fmla="*/ 8 h 20"/>
                <a:gd name="T42" fmla="*/ 18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8" y="2"/>
                  </a:move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8" y="0"/>
                    <a:pt x="7" y="0"/>
                    <a:pt x="6" y="0"/>
                  </a:cubicBezTo>
                  <a:cubicBezTo>
                    <a:pt x="6" y="0"/>
                    <a:pt x="6" y="0"/>
                    <a:pt x="6" y="0"/>
                  </a:cubicBezTo>
                  <a:cubicBezTo>
                    <a:pt x="5" y="0"/>
                    <a:pt x="4" y="1"/>
                    <a:pt x="4" y="1"/>
                  </a:cubicBezTo>
                  <a:cubicBezTo>
                    <a:pt x="4" y="1"/>
                    <a:pt x="1" y="1"/>
                    <a:pt x="1" y="2"/>
                  </a:cubicBezTo>
                  <a:cubicBezTo>
                    <a:pt x="0" y="2"/>
                    <a:pt x="0" y="2"/>
                    <a:pt x="0" y="2"/>
                  </a:cubicBezTo>
                  <a:cubicBezTo>
                    <a:pt x="2" y="1"/>
                    <a:pt x="5" y="1"/>
                    <a:pt x="7" y="2"/>
                  </a:cubicBezTo>
                  <a:cubicBezTo>
                    <a:pt x="7" y="4"/>
                    <a:pt x="9" y="5"/>
                    <a:pt x="9" y="5"/>
                  </a:cubicBezTo>
                  <a:cubicBezTo>
                    <a:pt x="9" y="5"/>
                    <a:pt x="11" y="7"/>
                    <a:pt x="11" y="8"/>
                  </a:cubicBezTo>
                  <a:cubicBezTo>
                    <a:pt x="10" y="10"/>
                    <a:pt x="11" y="12"/>
                    <a:pt x="12" y="13"/>
                  </a:cubicBezTo>
                  <a:cubicBezTo>
                    <a:pt x="13" y="13"/>
                    <a:pt x="13" y="16"/>
                    <a:pt x="10" y="19"/>
                  </a:cubicBezTo>
                  <a:cubicBezTo>
                    <a:pt x="9" y="19"/>
                    <a:pt x="9" y="20"/>
                    <a:pt x="9" y="20"/>
                  </a:cubicBezTo>
                  <a:cubicBezTo>
                    <a:pt x="9" y="20"/>
                    <a:pt x="9" y="20"/>
                    <a:pt x="9" y="20"/>
                  </a:cubicBezTo>
                  <a:cubicBezTo>
                    <a:pt x="10" y="20"/>
                    <a:pt x="16" y="16"/>
                    <a:pt x="16" y="14"/>
                  </a:cubicBezTo>
                  <a:cubicBezTo>
                    <a:pt x="17" y="11"/>
                    <a:pt x="17" y="9"/>
                    <a:pt x="17" y="9"/>
                  </a:cubicBezTo>
                  <a:cubicBezTo>
                    <a:pt x="17" y="9"/>
                    <a:pt x="18" y="9"/>
                    <a:pt x="18" y="8"/>
                  </a:cubicBezTo>
                  <a:cubicBezTo>
                    <a:pt x="19" y="7"/>
                    <a:pt x="20" y="3"/>
                    <a:pt x="18" y="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custDataLst>
      <p:tags r:id="rId1"/>
    </p:custDataLst>
    <p:extLst>
      <p:ext uri="{BB962C8B-B14F-4D97-AF65-F5344CB8AC3E}">
        <p14:creationId xmlns:p14="http://schemas.microsoft.com/office/powerpoint/2010/main" val="21819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椭圆 445"/>
          <p:cNvSpPr/>
          <p:nvPr/>
        </p:nvSpPr>
        <p:spPr>
          <a:xfrm>
            <a:off x="837074" y="5357474"/>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aphicFrame>
        <p:nvGraphicFramePr>
          <p:cNvPr id="60" name="表格 59"/>
          <p:cNvGraphicFramePr>
            <a:graphicFrameLocks noGrp="1"/>
          </p:cNvGraphicFramePr>
          <p:nvPr>
            <p:extLst>
              <p:ext uri="{D42A27DB-BD31-4B8C-83A1-F6EECF244321}">
                <p14:modId xmlns:p14="http://schemas.microsoft.com/office/powerpoint/2010/main" val="107443193"/>
              </p:ext>
            </p:extLst>
          </p:nvPr>
        </p:nvGraphicFramePr>
        <p:xfrm>
          <a:off x="2308712" y="1407541"/>
          <a:ext cx="9502814" cy="4769387"/>
        </p:xfrm>
        <a:graphic>
          <a:graphicData uri="http://schemas.openxmlformats.org/drawingml/2006/table">
            <a:tbl>
              <a:tblPr firstRow="1" bandRow="1">
                <a:tableStyleId>{5C22544A-7EE6-4342-B048-85BDC9FD1C3A}</a:tableStyleId>
              </a:tblPr>
              <a:tblGrid>
                <a:gridCol w="2038673"/>
                <a:gridCol w="7464141"/>
              </a:tblGrid>
              <a:tr h="615110">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1215">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3062">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4" name="组合 33"/>
          <p:cNvGrpSpPr/>
          <p:nvPr/>
        </p:nvGrpSpPr>
        <p:grpSpPr>
          <a:xfrm>
            <a:off x="1113829" y="2759712"/>
            <a:ext cx="1300545" cy="3417216"/>
            <a:chOff x="381000" y="1447800"/>
            <a:chExt cx="1328738" cy="3267076"/>
          </a:xfrm>
        </p:grpSpPr>
        <p:sp>
          <p:nvSpPr>
            <p:cNvPr id="35" name="Freeform 60"/>
            <p:cNvSpPr>
              <a:spLocks/>
            </p:cNvSpPr>
            <p:nvPr/>
          </p:nvSpPr>
          <p:spPr bwMode="auto">
            <a:xfrm>
              <a:off x="758825" y="1735138"/>
              <a:ext cx="214312" cy="322263"/>
            </a:xfrm>
            <a:custGeom>
              <a:avLst/>
              <a:gdLst>
                <a:gd name="T0" fmla="*/ 0 w 12"/>
                <a:gd name="T1" fmla="*/ 8 h 18"/>
                <a:gd name="T2" fmla="*/ 0 w 12"/>
                <a:gd name="T3" fmla="*/ 1 h 18"/>
                <a:gd name="T4" fmla="*/ 8 w 12"/>
                <a:gd name="T5" fmla="*/ 4 h 18"/>
                <a:gd name="T6" fmla="*/ 11 w 12"/>
                <a:gd name="T7" fmla="*/ 12 h 18"/>
                <a:gd name="T8" fmla="*/ 6 w 12"/>
                <a:gd name="T9" fmla="*/ 18 h 18"/>
                <a:gd name="T10" fmla="*/ 0 w 12"/>
                <a:gd name="T11" fmla="*/ 8 h 18"/>
              </a:gdLst>
              <a:ahLst/>
              <a:cxnLst>
                <a:cxn ang="0">
                  <a:pos x="T0" y="T1"/>
                </a:cxn>
                <a:cxn ang="0">
                  <a:pos x="T2" y="T3"/>
                </a:cxn>
                <a:cxn ang="0">
                  <a:pos x="T4" y="T5"/>
                </a:cxn>
                <a:cxn ang="0">
                  <a:pos x="T6" y="T7"/>
                </a:cxn>
                <a:cxn ang="0">
                  <a:pos x="T8" y="T9"/>
                </a:cxn>
                <a:cxn ang="0">
                  <a:pos x="T10" y="T11"/>
                </a:cxn>
              </a:cxnLst>
              <a:rect l="0" t="0" r="r" b="b"/>
              <a:pathLst>
                <a:path w="12" h="18">
                  <a:moveTo>
                    <a:pt x="0" y="8"/>
                  </a:moveTo>
                  <a:cubicBezTo>
                    <a:pt x="0" y="8"/>
                    <a:pt x="0" y="2"/>
                    <a:pt x="0" y="1"/>
                  </a:cubicBezTo>
                  <a:cubicBezTo>
                    <a:pt x="0" y="0"/>
                    <a:pt x="8" y="4"/>
                    <a:pt x="8" y="4"/>
                  </a:cubicBezTo>
                  <a:cubicBezTo>
                    <a:pt x="8" y="4"/>
                    <a:pt x="11" y="10"/>
                    <a:pt x="11" y="12"/>
                  </a:cubicBezTo>
                  <a:cubicBezTo>
                    <a:pt x="12" y="15"/>
                    <a:pt x="6" y="18"/>
                    <a:pt x="6" y="18"/>
                  </a:cubicBezTo>
                  <a:lnTo>
                    <a:pt x="0" y="8"/>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6" name="Freeform 61"/>
            <p:cNvSpPr>
              <a:spLocks/>
            </p:cNvSpPr>
            <p:nvPr/>
          </p:nvSpPr>
          <p:spPr bwMode="auto">
            <a:xfrm>
              <a:off x="596900" y="4427538"/>
              <a:ext cx="322262" cy="287338"/>
            </a:xfrm>
            <a:custGeom>
              <a:avLst/>
              <a:gdLst>
                <a:gd name="T0" fmla="*/ 3 w 18"/>
                <a:gd name="T1" fmla="*/ 1 h 16"/>
                <a:gd name="T2" fmla="*/ 2 w 18"/>
                <a:gd name="T3" fmla="*/ 9 h 16"/>
                <a:gd name="T4" fmla="*/ 1 w 18"/>
                <a:gd name="T5" fmla="*/ 11 h 16"/>
                <a:gd name="T6" fmla="*/ 4 w 18"/>
                <a:gd name="T7" fmla="*/ 11 h 16"/>
                <a:gd name="T8" fmla="*/ 12 w 18"/>
                <a:gd name="T9" fmla="*/ 16 h 16"/>
                <a:gd name="T10" fmla="*/ 18 w 18"/>
                <a:gd name="T11" fmla="*/ 14 h 16"/>
                <a:gd name="T12" fmla="*/ 15 w 18"/>
                <a:gd name="T13" fmla="*/ 8 h 16"/>
                <a:gd name="T14" fmla="*/ 11 w 18"/>
                <a:gd name="T15" fmla="*/ 1 h 16"/>
                <a:gd name="T16" fmla="*/ 3 w 18"/>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
                  </a:moveTo>
                  <a:cubicBezTo>
                    <a:pt x="3" y="1"/>
                    <a:pt x="0" y="7"/>
                    <a:pt x="2" y="9"/>
                  </a:cubicBezTo>
                  <a:cubicBezTo>
                    <a:pt x="1" y="11"/>
                    <a:pt x="1" y="11"/>
                    <a:pt x="1" y="11"/>
                  </a:cubicBezTo>
                  <a:cubicBezTo>
                    <a:pt x="4" y="11"/>
                    <a:pt x="4" y="11"/>
                    <a:pt x="4" y="11"/>
                  </a:cubicBezTo>
                  <a:cubicBezTo>
                    <a:pt x="4" y="11"/>
                    <a:pt x="5" y="16"/>
                    <a:pt x="12" y="16"/>
                  </a:cubicBezTo>
                  <a:cubicBezTo>
                    <a:pt x="18" y="14"/>
                    <a:pt x="18" y="14"/>
                    <a:pt x="18" y="14"/>
                  </a:cubicBezTo>
                  <a:cubicBezTo>
                    <a:pt x="18" y="14"/>
                    <a:pt x="16" y="9"/>
                    <a:pt x="15" y="8"/>
                  </a:cubicBezTo>
                  <a:cubicBezTo>
                    <a:pt x="15" y="8"/>
                    <a:pt x="12" y="3"/>
                    <a:pt x="11" y="1"/>
                  </a:cubicBezTo>
                  <a:cubicBezTo>
                    <a:pt x="11" y="0"/>
                    <a:pt x="3" y="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7" name="Freeform 62"/>
            <p:cNvSpPr>
              <a:spLocks/>
            </p:cNvSpPr>
            <p:nvPr/>
          </p:nvSpPr>
          <p:spPr bwMode="auto">
            <a:xfrm>
              <a:off x="1439863" y="2290763"/>
              <a:ext cx="269875" cy="179388"/>
            </a:xfrm>
            <a:custGeom>
              <a:avLst/>
              <a:gdLst>
                <a:gd name="T0" fmla="*/ 3 w 15"/>
                <a:gd name="T1" fmla="*/ 9 h 10"/>
                <a:gd name="T2" fmla="*/ 8 w 15"/>
                <a:gd name="T3" fmla="*/ 9 h 10"/>
                <a:gd name="T4" fmla="*/ 15 w 15"/>
                <a:gd name="T5" fmla="*/ 5 h 10"/>
                <a:gd name="T6" fmla="*/ 15 w 15"/>
                <a:gd name="T7" fmla="*/ 3 h 10"/>
                <a:gd name="T8" fmla="*/ 11 w 15"/>
                <a:gd name="T9" fmla="*/ 3 h 10"/>
                <a:gd name="T10" fmla="*/ 6 w 15"/>
                <a:gd name="T11" fmla="*/ 4 h 10"/>
                <a:gd name="T12" fmla="*/ 4 w 15"/>
                <a:gd name="T13" fmla="*/ 3 h 10"/>
                <a:gd name="T14" fmla="*/ 5 w 15"/>
                <a:gd name="T15" fmla="*/ 0 h 10"/>
                <a:gd name="T16" fmla="*/ 3 w 15"/>
                <a:gd name="T17" fmla="*/ 4 h 10"/>
                <a:gd name="T18" fmla="*/ 0 w 15"/>
                <a:gd name="T19" fmla="*/ 6 h 10"/>
                <a:gd name="T20" fmla="*/ 3 w 15"/>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3" y="9"/>
                  </a:moveTo>
                  <a:cubicBezTo>
                    <a:pt x="3" y="9"/>
                    <a:pt x="7" y="10"/>
                    <a:pt x="8" y="9"/>
                  </a:cubicBezTo>
                  <a:cubicBezTo>
                    <a:pt x="9" y="9"/>
                    <a:pt x="15" y="5"/>
                    <a:pt x="15" y="5"/>
                  </a:cubicBezTo>
                  <a:cubicBezTo>
                    <a:pt x="15" y="3"/>
                    <a:pt x="15" y="3"/>
                    <a:pt x="15" y="3"/>
                  </a:cubicBezTo>
                  <a:cubicBezTo>
                    <a:pt x="15" y="3"/>
                    <a:pt x="12" y="2"/>
                    <a:pt x="11" y="3"/>
                  </a:cubicBezTo>
                  <a:cubicBezTo>
                    <a:pt x="11" y="3"/>
                    <a:pt x="6" y="4"/>
                    <a:pt x="6" y="4"/>
                  </a:cubicBezTo>
                  <a:cubicBezTo>
                    <a:pt x="4" y="3"/>
                    <a:pt x="4" y="3"/>
                    <a:pt x="4" y="3"/>
                  </a:cubicBezTo>
                  <a:cubicBezTo>
                    <a:pt x="4" y="3"/>
                    <a:pt x="6" y="1"/>
                    <a:pt x="5" y="0"/>
                  </a:cubicBezTo>
                  <a:cubicBezTo>
                    <a:pt x="4" y="0"/>
                    <a:pt x="3" y="4"/>
                    <a:pt x="3" y="4"/>
                  </a:cubicBezTo>
                  <a:cubicBezTo>
                    <a:pt x="0" y="6"/>
                    <a:pt x="0" y="6"/>
                    <a:pt x="0" y="6"/>
                  </a:cubicBezTo>
                  <a:lnTo>
                    <a:pt x="3" y="9"/>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8" name="Freeform 63"/>
            <p:cNvSpPr>
              <a:spLocks/>
            </p:cNvSpPr>
            <p:nvPr/>
          </p:nvSpPr>
          <p:spPr bwMode="auto">
            <a:xfrm>
              <a:off x="776288" y="4356100"/>
              <a:ext cx="395287" cy="215900"/>
            </a:xfrm>
            <a:custGeom>
              <a:avLst/>
              <a:gdLst>
                <a:gd name="T0" fmla="*/ 1 w 22"/>
                <a:gd name="T1" fmla="*/ 10 h 12"/>
                <a:gd name="T2" fmla="*/ 10 w 22"/>
                <a:gd name="T3" fmla="*/ 12 h 12"/>
                <a:gd name="T4" fmla="*/ 20 w 22"/>
                <a:gd name="T5" fmla="*/ 12 h 12"/>
                <a:gd name="T6" fmla="*/ 18 w 22"/>
                <a:gd name="T7" fmla="*/ 10 h 12"/>
                <a:gd name="T8" fmla="*/ 11 w 22"/>
                <a:gd name="T9" fmla="*/ 7 h 12"/>
                <a:gd name="T10" fmla="*/ 5 w 22"/>
                <a:gd name="T11" fmla="*/ 0 h 12"/>
                <a:gd name="T12" fmla="*/ 0 w 22"/>
                <a:gd name="T13" fmla="*/ 1 h 12"/>
                <a:gd name="T14" fmla="*/ 1 w 22"/>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1" y="10"/>
                  </a:moveTo>
                  <a:cubicBezTo>
                    <a:pt x="1" y="10"/>
                    <a:pt x="6" y="12"/>
                    <a:pt x="10" y="12"/>
                  </a:cubicBezTo>
                  <a:cubicBezTo>
                    <a:pt x="20" y="12"/>
                    <a:pt x="20" y="12"/>
                    <a:pt x="20" y="12"/>
                  </a:cubicBezTo>
                  <a:cubicBezTo>
                    <a:pt x="20" y="12"/>
                    <a:pt x="22" y="10"/>
                    <a:pt x="18" y="10"/>
                  </a:cubicBezTo>
                  <a:cubicBezTo>
                    <a:pt x="18" y="10"/>
                    <a:pt x="15" y="10"/>
                    <a:pt x="11" y="7"/>
                  </a:cubicBezTo>
                  <a:cubicBezTo>
                    <a:pt x="7" y="5"/>
                    <a:pt x="5" y="0"/>
                    <a:pt x="5" y="0"/>
                  </a:cubicBezTo>
                  <a:cubicBezTo>
                    <a:pt x="0" y="1"/>
                    <a:pt x="0" y="1"/>
                    <a:pt x="0" y="1"/>
                  </a:cubicBezTo>
                  <a:cubicBezTo>
                    <a:pt x="0" y="1"/>
                    <a:pt x="0" y="7"/>
                    <a:pt x="1"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9" name="Freeform 64"/>
            <p:cNvSpPr>
              <a:spLocks/>
            </p:cNvSpPr>
            <p:nvPr/>
          </p:nvSpPr>
          <p:spPr bwMode="auto">
            <a:xfrm>
              <a:off x="722313" y="2847975"/>
              <a:ext cx="376237" cy="1579563"/>
            </a:xfrm>
            <a:custGeom>
              <a:avLst/>
              <a:gdLst>
                <a:gd name="T0" fmla="*/ 2 w 21"/>
                <a:gd name="T1" fmla="*/ 88 h 88"/>
                <a:gd name="T2" fmla="*/ 8 w 21"/>
                <a:gd name="T3" fmla="*/ 86 h 88"/>
                <a:gd name="T4" fmla="*/ 8 w 21"/>
                <a:gd name="T5" fmla="*/ 83 h 88"/>
                <a:gd name="T6" fmla="*/ 7 w 21"/>
                <a:gd name="T7" fmla="*/ 80 h 88"/>
                <a:gd name="T8" fmla="*/ 8 w 21"/>
                <a:gd name="T9" fmla="*/ 77 h 88"/>
                <a:gd name="T10" fmla="*/ 7 w 21"/>
                <a:gd name="T11" fmla="*/ 75 h 88"/>
                <a:gd name="T12" fmla="*/ 9 w 21"/>
                <a:gd name="T13" fmla="*/ 73 h 88"/>
                <a:gd name="T14" fmla="*/ 8 w 21"/>
                <a:gd name="T15" fmla="*/ 69 h 88"/>
                <a:gd name="T16" fmla="*/ 9 w 21"/>
                <a:gd name="T17" fmla="*/ 61 h 88"/>
                <a:gd name="T18" fmla="*/ 10 w 21"/>
                <a:gd name="T19" fmla="*/ 56 h 88"/>
                <a:gd name="T20" fmla="*/ 9 w 21"/>
                <a:gd name="T21" fmla="*/ 56 h 88"/>
                <a:gd name="T22" fmla="*/ 12 w 21"/>
                <a:gd name="T23" fmla="*/ 53 h 88"/>
                <a:gd name="T24" fmla="*/ 11 w 21"/>
                <a:gd name="T25" fmla="*/ 50 h 88"/>
                <a:gd name="T26" fmla="*/ 13 w 21"/>
                <a:gd name="T27" fmla="*/ 46 h 88"/>
                <a:gd name="T28" fmla="*/ 20 w 21"/>
                <a:gd name="T29" fmla="*/ 14 h 88"/>
                <a:gd name="T30" fmla="*/ 20 w 21"/>
                <a:gd name="T31" fmla="*/ 0 h 88"/>
                <a:gd name="T32" fmla="*/ 13 w 21"/>
                <a:gd name="T33" fmla="*/ 2 h 88"/>
                <a:gd name="T34" fmla="*/ 9 w 21"/>
                <a:gd name="T35" fmla="*/ 6 h 88"/>
                <a:gd name="T36" fmla="*/ 3 w 21"/>
                <a:gd name="T37" fmla="*/ 26 h 88"/>
                <a:gd name="T38" fmla="*/ 4 w 21"/>
                <a:gd name="T39" fmla="*/ 44 h 88"/>
                <a:gd name="T40" fmla="*/ 1 w 21"/>
                <a:gd name="T41" fmla="*/ 59 h 88"/>
                <a:gd name="T42" fmla="*/ 1 w 21"/>
                <a:gd name="T43" fmla="*/ 81 h 88"/>
                <a:gd name="T44" fmla="*/ 2 w 21"/>
                <a:gd name="T4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88">
                  <a:moveTo>
                    <a:pt x="2" y="88"/>
                  </a:moveTo>
                  <a:cubicBezTo>
                    <a:pt x="8" y="86"/>
                    <a:pt x="8" y="86"/>
                    <a:pt x="8" y="86"/>
                  </a:cubicBezTo>
                  <a:cubicBezTo>
                    <a:pt x="8" y="86"/>
                    <a:pt x="9" y="83"/>
                    <a:pt x="8" y="83"/>
                  </a:cubicBezTo>
                  <a:cubicBezTo>
                    <a:pt x="8" y="82"/>
                    <a:pt x="7" y="80"/>
                    <a:pt x="7" y="80"/>
                  </a:cubicBezTo>
                  <a:cubicBezTo>
                    <a:pt x="7" y="80"/>
                    <a:pt x="8" y="79"/>
                    <a:pt x="8" y="77"/>
                  </a:cubicBezTo>
                  <a:cubicBezTo>
                    <a:pt x="7" y="76"/>
                    <a:pt x="7" y="75"/>
                    <a:pt x="7" y="75"/>
                  </a:cubicBezTo>
                  <a:cubicBezTo>
                    <a:pt x="9" y="73"/>
                    <a:pt x="9" y="73"/>
                    <a:pt x="9" y="73"/>
                  </a:cubicBezTo>
                  <a:cubicBezTo>
                    <a:pt x="9" y="73"/>
                    <a:pt x="7" y="70"/>
                    <a:pt x="8" y="69"/>
                  </a:cubicBezTo>
                  <a:cubicBezTo>
                    <a:pt x="8" y="68"/>
                    <a:pt x="9" y="61"/>
                    <a:pt x="9" y="61"/>
                  </a:cubicBezTo>
                  <a:cubicBezTo>
                    <a:pt x="9" y="61"/>
                    <a:pt x="10" y="57"/>
                    <a:pt x="10" y="56"/>
                  </a:cubicBezTo>
                  <a:cubicBezTo>
                    <a:pt x="9" y="56"/>
                    <a:pt x="9" y="56"/>
                    <a:pt x="9" y="56"/>
                  </a:cubicBezTo>
                  <a:cubicBezTo>
                    <a:pt x="12" y="53"/>
                    <a:pt x="12" y="53"/>
                    <a:pt x="12" y="53"/>
                  </a:cubicBezTo>
                  <a:cubicBezTo>
                    <a:pt x="11" y="50"/>
                    <a:pt x="11" y="50"/>
                    <a:pt x="11" y="50"/>
                  </a:cubicBezTo>
                  <a:cubicBezTo>
                    <a:pt x="13" y="46"/>
                    <a:pt x="13" y="46"/>
                    <a:pt x="13" y="46"/>
                  </a:cubicBezTo>
                  <a:cubicBezTo>
                    <a:pt x="13" y="46"/>
                    <a:pt x="21" y="16"/>
                    <a:pt x="20" y="14"/>
                  </a:cubicBezTo>
                  <a:cubicBezTo>
                    <a:pt x="19" y="13"/>
                    <a:pt x="20" y="0"/>
                    <a:pt x="20" y="0"/>
                  </a:cubicBez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0" name="Freeform 65"/>
            <p:cNvSpPr>
              <a:spLocks/>
            </p:cNvSpPr>
            <p:nvPr/>
          </p:nvSpPr>
          <p:spPr bwMode="auto">
            <a:xfrm>
              <a:off x="722313" y="2847975"/>
              <a:ext cx="358775" cy="1579563"/>
            </a:xfrm>
            <a:custGeom>
              <a:avLst/>
              <a:gdLst>
                <a:gd name="T0" fmla="*/ 20 w 20"/>
                <a:gd name="T1" fmla="*/ 0 h 88"/>
                <a:gd name="T2" fmla="*/ 13 w 20"/>
                <a:gd name="T3" fmla="*/ 2 h 88"/>
                <a:gd name="T4" fmla="*/ 9 w 20"/>
                <a:gd name="T5" fmla="*/ 6 h 88"/>
                <a:gd name="T6" fmla="*/ 3 w 20"/>
                <a:gd name="T7" fmla="*/ 26 h 88"/>
                <a:gd name="T8" fmla="*/ 4 w 20"/>
                <a:gd name="T9" fmla="*/ 44 h 88"/>
                <a:gd name="T10" fmla="*/ 1 w 20"/>
                <a:gd name="T11" fmla="*/ 59 h 88"/>
                <a:gd name="T12" fmla="*/ 1 w 20"/>
                <a:gd name="T13" fmla="*/ 81 h 88"/>
                <a:gd name="T14" fmla="*/ 2 w 20"/>
                <a:gd name="T15" fmla="*/ 88 h 88"/>
                <a:gd name="T16" fmla="*/ 8 w 20"/>
                <a:gd name="T17" fmla="*/ 86 h 88"/>
                <a:gd name="T18" fmla="*/ 9 w 20"/>
                <a:gd name="T19" fmla="*/ 84 h 88"/>
                <a:gd name="T20" fmla="*/ 6 w 20"/>
                <a:gd name="T21" fmla="*/ 82 h 88"/>
                <a:gd name="T22" fmla="*/ 7 w 20"/>
                <a:gd name="T23" fmla="*/ 80 h 88"/>
                <a:gd name="T24" fmla="*/ 7 w 20"/>
                <a:gd name="T25" fmla="*/ 80 h 88"/>
                <a:gd name="T26" fmla="*/ 8 w 20"/>
                <a:gd name="T27" fmla="*/ 78 h 88"/>
                <a:gd name="T28" fmla="*/ 5 w 20"/>
                <a:gd name="T29" fmla="*/ 74 h 88"/>
                <a:gd name="T30" fmla="*/ 7 w 20"/>
                <a:gd name="T31" fmla="*/ 75 h 88"/>
                <a:gd name="T32" fmla="*/ 9 w 20"/>
                <a:gd name="T33" fmla="*/ 73 h 88"/>
                <a:gd name="T34" fmla="*/ 9 w 20"/>
                <a:gd name="T35" fmla="*/ 73 h 88"/>
                <a:gd name="T36" fmla="*/ 5 w 20"/>
                <a:gd name="T37" fmla="*/ 71 h 88"/>
                <a:gd name="T38" fmla="*/ 4 w 20"/>
                <a:gd name="T39" fmla="*/ 66 h 88"/>
                <a:gd name="T40" fmla="*/ 8 w 20"/>
                <a:gd name="T41" fmla="*/ 70 h 88"/>
                <a:gd name="T42" fmla="*/ 6 w 20"/>
                <a:gd name="T43" fmla="*/ 62 h 88"/>
                <a:gd name="T44" fmla="*/ 8 w 20"/>
                <a:gd name="T45" fmla="*/ 66 h 88"/>
                <a:gd name="T46" fmla="*/ 9 w 20"/>
                <a:gd name="T47" fmla="*/ 62 h 88"/>
                <a:gd name="T48" fmla="*/ 6 w 20"/>
                <a:gd name="T49" fmla="*/ 56 h 88"/>
                <a:gd name="T50" fmla="*/ 7 w 20"/>
                <a:gd name="T51" fmla="*/ 51 h 88"/>
                <a:gd name="T52" fmla="*/ 10 w 20"/>
                <a:gd name="T53" fmla="*/ 55 h 88"/>
                <a:gd name="T54" fmla="*/ 12 w 20"/>
                <a:gd name="T55" fmla="*/ 53 h 88"/>
                <a:gd name="T56" fmla="*/ 7 w 20"/>
                <a:gd name="T57" fmla="*/ 48 h 88"/>
                <a:gd name="T58" fmla="*/ 9 w 20"/>
                <a:gd name="T59" fmla="*/ 45 h 88"/>
                <a:gd name="T60" fmla="*/ 13 w 20"/>
                <a:gd name="T61" fmla="*/ 47 h 88"/>
                <a:gd name="T62" fmla="*/ 13 w 20"/>
                <a:gd name="T63" fmla="*/ 46 h 88"/>
                <a:gd name="T64" fmla="*/ 9 w 20"/>
                <a:gd name="T65" fmla="*/ 41 h 88"/>
                <a:gd name="T66" fmla="*/ 13 w 20"/>
                <a:gd name="T67" fmla="*/ 27 h 88"/>
                <a:gd name="T68" fmla="*/ 20 w 20"/>
                <a:gd name="T69" fmla="*/ 14 h 88"/>
                <a:gd name="T70" fmla="*/ 20 w 20"/>
                <a:gd name="T7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88">
                  <a:moveTo>
                    <a:pt x="20" y="0"/>
                  </a:move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ubicBezTo>
                    <a:pt x="8" y="86"/>
                    <a:pt x="8" y="86"/>
                    <a:pt x="8" y="86"/>
                  </a:cubicBezTo>
                  <a:cubicBezTo>
                    <a:pt x="8" y="86"/>
                    <a:pt x="9" y="85"/>
                    <a:pt x="9" y="84"/>
                  </a:cubicBezTo>
                  <a:cubicBezTo>
                    <a:pt x="7" y="83"/>
                    <a:pt x="5" y="82"/>
                    <a:pt x="6" y="82"/>
                  </a:cubicBezTo>
                  <a:cubicBezTo>
                    <a:pt x="6" y="81"/>
                    <a:pt x="7" y="81"/>
                    <a:pt x="7" y="80"/>
                  </a:cubicBezTo>
                  <a:cubicBezTo>
                    <a:pt x="7" y="80"/>
                    <a:pt x="7" y="80"/>
                    <a:pt x="7" y="80"/>
                  </a:cubicBezTo>
                  <a:cubicBezTo>
                    <a:pt x="7" y="80"/>
                    <a:pt x="8" y="79"/>
                    <a:pt x="8" y="78"/>
                  </a:cubicBezTo>
                  <a:cubicBezTo>
                    <a:pt x="3" y="80"/>
                    <a:pt x="5" y="74"/>
                    <a:pt x="5" y="74"/>
                  </a:cubicBezTo>
                  <a:cubicBezTo>
                    <a:pt x="5" y="75"/>
                    <a:pt x="6" y="75"/>
                    <a:pt x="7" y="75"/>
                  </a:cubicBezTo>
                  <a:cubicBezTo>
                    <a:pt x="9" y="73"/>
                    <a:pt x="9" y="73"/>
                    <a:pt x="9" y="73"/>
                  </a:cubicBezTo>
                  <a:cubicBezTo>
                    <a:pt x="9" y="73"/>
                    <a:pt x="9" y="73"/>
                    <a:pt x="9" y="73"/>
                  </a:cubicBezTo>
                  <a:cubicBezTo>
                    <a:pt x="7" y="72"/>
                    <a:pt x="6" y="72"/>
                    <a:pt x="5" y="71"/>
                  </a:cubicBezTo>
                  <a:cubicBezTo>
                    <a:pt x="4" y="70"/>
                    <a:pt x="4" y="66"/>
                    <a:pt x="4" y="66"/>
                  </a:cubicBezTo>
                  <a:cubicBezTo>
                    <a:pt x="5" y="68"/>
                    <a:pt x="8" y="70"/>
                    <a:pt x="8" y="70"/>
                  </a:cubicBezTo>
                  <a:cubicBezTo>
                    <a:pt x="6" y="62"/>
                    <a:pt x="6" y="62"/>
                    <a:pt x="6" y="62"/>
                  </a:cubicBezTo>
                  <a:cubicBezTo>
                    <a:pt x="8" y="66"/>
                    <a:pt x="8" y="66"/>
                    <a:pt x="8" y="66"/>
                  </a:cubicBezTo>
                  <a:cubicBezTo>
                    <a:pt x="8" y="64"/>
                    <a:pt x="9" y="62"/>
                    <a:pt x="9" y="62"/>
                  </a:cubicBezTo>
                  <a:cubicBezTo>
                    <a:pt x="8" y="59"/>
                    <a:pt x="6" y="57"/>
                    <a:pt x="6" y="56"/>
                  </a:cubicBezTo>
                  <a:cubicBezTo>
                    <a:pt x="6" y="54"/>
                    <a:pt x="7" y="51"/>
                    <a:pt x="7" y="51"/>
                  </a:cubicBezTo>
                  <a:cubicBezTo>
                    <a:pt x="8" y="53"/>
                    <a:pt x="9" y="54"/>
                    <a:pt x="10" y="55"/>
                  </a:cubicBezTo>
                  <a:cubicBezTo>
                    <a:pt x="12" y="53"/>
                    <a:pt x="12" y="53"/>
                    <a:pt x="12" y="53"/>
                  </a:cubicBezTo>
                  <a:cubicBezTo>
                    <a:pt x="7" y="48"/>
                    <a:pt x="7" y="48"/>
                    <a:pt x="7" y="48"/>
                  </a:cubicBezTo>
                  <a:cubicBezTo>
                    <a:pt x="9" y="45"/>
                    <a:pt x="9" y="45"/>
                    <a:pt x="9" y="45"/>
                  </a:cubicBezTo>
                  <a:cubicBezTo>
                    <a:pt x="9" y="45"/>
                    <a:pt x="12" y="46"/>
                    <a:pt x="13" y="47"/>
                  </a:cubicBezTo>
                  <a:cubicBezTo>
                    <a:pt x="13" y="46"/>
                    <a:pt x="13" y="46"/>
                    <a:pt x="13" y="46"/>
                  </a:cubicBezTo>
                  <a:cubicBezTo>
                    <a:pt x="9" y="41"/>
                    <a:pt x="9" y="41"/>
                    <a:pt x="9" y="41"/>
                  </a:cubicBezTo>
                  <a:cubicBezTo>
                    <a:pt x="8" y="38"/>
                    <a:pt x="12" y="29"/>
                    <a:pt x="13" y="27"/>
                  </a:cubicBezTo>
                  <a:cubicBezTo>
                    <a:pt x="14" y="26"/>
                    <a:pt x="17" y="20"/>
                    <a:pt x="20" y="14"/>
                  </a:cubicBezTo>
                  <a:cubicBezTo>
                    <a:pt x="19" y="12"/>
                    <a:pt x="20" y="0"/>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1" name="Freeform 66"/>
            <p:cNvSpPr>
              <a:spLocks/>
            </p:cNvSpPr>
            <p:nvPr/>
          </p:nvSpPr>
          <p:spPr bwMode="auto">
            <a:xfrm>
              <a:off x="525463" y="2811463"/>
              <a:ext cx="501650" cy="1687513"/>
            </a:xfrm>
            <a:custGeom>
              <a:avLst/>
              <a:gdLst>
                <a:gd name="T0" fmla="*/ 4 w 28"/>
                <a:gd name="T1" fmla="*/ 80 h 94"/>
                <a:gd name="T2" fmla="*/ 6 w 28"/>
                <a:gd name="T3" fmla="*/ 94 h 94"/>
                <a:gd name="T4" fmla="*/ 12 w 28"/>
                <a:gd name="T5" fmla="*/ 94 h 94"/>
                <a:gd name="T6" fmla="*/ 15 w 28"/>
                <a:gd name="T7" fmla="*/ 91 h 94"/>
                <a:gd name="T8" fmla="*/ 15 w 28"/>
                <a:gd name="T9" fmla="*/ 84 h 94"/>
                <a:gd name="T10" fmla="*/ 14 w 28"/>
                <a:gd name="T11" fmla="*/ 79 h 94"/>
                <a:gd name="T12" fmla="*/ 14 w 28"/>
                <a:gd name="T13" fmla="*/ 70 h 94"/>
                <a:gd name="T14" fmla="*/ 15 w 28"/>
                <a:gd name="T15" fmla="*/ 54 h 94"/>
                <a:gd name="T16" fmla="*/ 17 w 28"/>
                <a:gd name="T17" fmla="*/ 46 h 94"/>
                <a:gd name="T18" fmla="*/ 17 w 28"/>
                <a:gd name="T19" fmla="*/ 36 h 94"/>
                <a:gd name="T20" fmla="*/ 21 w 28"/>
                <a:gd name="T21" fmla="*/ 27 h 94"/>
                <a:gd name="T22" fmla="*/ 26 w 28"/>
                <a:gd name="T23" fmla="*/ 10 h 94"/>
                <a:gd name="T24" fmla="*/ 28 w 28"/>
                <a:gd name="T25" fmla="*/ 3 h 94"/>
                <a:gd name="T26" fmla="*/ 17 w 28"/>
                <a:gd name="T27" fmla="*/ 1 h 94"/>
                <a:gd name="T28" fmla="*/ 5 w 28"/>
                <a:gd name="T29" fmla="*/ 1 h 94"/>
                <a:gd name="T30" fmla="*/ 2 w 28"/>
                <a:gd name="T31" fmla="*/ 15 h 94"/>
                <a:gd name="T32" fmla="*/ 3 w 28"/>
                <a:gd name="T33" fmla="*/ 26 h 94"/>
                <a:gd name="T34" fmla="*/ 3 w 28"/>
                <a:gd name="T35" fmla="*/ 32 h 94"/>
                <a:gd name="T36" fmla="*/ 4 w 28"/>
                <a:gd name="T37" fmla="*/ 42 h 94"/>
                <a:gd name="T38" fmla="*/ 2 w 28"/>
                <a:gd name="T39" fmla="*/ 48 h 94"/>
                <a:gd name="T40" fmla="*/ 1 w 28"/>
                <a:gd name="T41" fmla="*/ 68 h 94"/>
                <a:gd name="T42" fmla="*/ 4 w 28"/>
                <a:gd name="T4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94">
                  <a:moveTo>
                    <a:pt x="4" y="80"/>
                  </a:moveTo>
                  <a:cubicBezTo>
                    <a:pt x="4" y="80"/>
                    <a:pt x="2" y="91"/>
                    <a:pt x="6" y="94"/>
                  </a:cubicBezTo>
                  <a:cubicBezTo>
                    <a:pt x="12" y="94"/>
                    <a:pt x="12" y="94"/>
                    <a:pt x="12" y="94"/>
                  </a:cubicBezTo>
                  <a:cubicBezTo>
                    <a:pt x="15" y="91"/>
                    <a:pt x="15" y="91"/>
                    <a:pt x="15" y="91"/>
                  </a:cubicBezTo>
                  <a:cubicBezTo>
                    <a:pt x="15" y="91"/>
                    <a:pt x="17" y="86"/>
                    <a:pt x="15" y="84"/>
                  </a:cubicBezTo>
                  <a:cubicBezTo>
                    <a:pt x="14" y="82"/>
                    <a:pt x="14" y="79"/>
                    <a:pt x="14" y="79"/>
                  </a:cubicBezTo>
                  <a:cubicBezTo>
                    <a:pt x="14" y="70"/>
                    <a:pt x="14" y="70"/>
                    <a:pt x="14" y="70"/>
                  </a:cubicBezTo>
                  <a:cubicBezTo>
                    <a:pt x="14" y="70"/>
                    <a:pt x="14" y="60"/>
                    <a:pt x="15" y="54"/>
                  </a:cubicBezTo>
                  <a:cubicBezTo>
                    <a:pt x="17" y="49"/>
                    <a:pt x="17" y="46"/>
                    <a:pt x="17" y="46"/>
                  </a:cubicBezTo>
                  <a:cubicBezTo>
                    <a:pt x="17" y="46"/>
                    <a:pt x="17" y="37"/>
                    <a:pt x="17" y="36"/>
                  </a:cubicBezTo>
                  <a:cubicBezTo>
                    <a:pt x="18" y="35"/>
                    <a:pt x="21" y="28"/>
                    <a:pt x="21" y="27"/>
                  </a:cubicBezTo>
                  <a:cubicBezTo>
                    <a:pt x="21" y="26"/>
                    <a:pt x="26" y="11"/>
                    <a:pt x="26" y="10"/>
                  </a:cubicBezTo>
                  <a:cubicBezTo>
                    <a:pt x="27" y="9"/>
                    <a:pt x="28" y="3"/>
                    <a:pt x="28" y="3"/>
                  </a:cubicBezTo>
                  <a:cubicBezTo>
                    <a:pt x="28" y="3"/>
                    <a:pt x="17" y="1"/>
                    <a:pt x="17" y="1"/>
                  </a:cubicBezTo>
                  <a:cubicBezTo>
                    <a:pt x="16" y="0"/>
                    <a:pt x="5" y="1"/>
                    <a:pt x="5" y="1"/>
                  </a:cubicBezTo>
                  <a:cubicBezTo>
                    <a:pt x="5" y="1"/>
                    <a:pt x="1" y="13"/>
                    <a:pt x="2" y="15"/>
                  </a:cubicBezTo>
                  <a:cubicBezTo>
                    <a:pt x="2" y="18"/>
                    <a:pt x="3" y="25"/>
                    <a:pt x="3" y="26"/>
                  </a:cubicBezTo>
                  <a:cubicBezTo>
                    <a:pt x="2" y="28"/>
                    <a:pt x="3" y="32"/>
                    <a:pt x="3" y="32"/>
                  </a:cubicBezTo>
                  <a:cubicBezTo>
                    <a:pt x="3" y="32"/>
                    <a:pt x="4" y="40"/>
                    <a:pt x="4" y="42"/>
                  </a:cubicBezTo>
                  <a:cubicBezTo>
                    <a:pt x="4" y="43"/>
                    <a:pt x="0" y="46"/>
                    <a:pt x="2" y="48"/>
                  </a:cubicBezTo>
                  <a:cubicBezTo>
                    <a:pt x="3" y="50"/>
                    <a:pt x="1" y="66"/>
                    <a:pt x="1" y="68"/>
                  </a:cubicBezTo>
                  <a:cubicBezTo>
                    <a:pt x="2" y="70"/>
                    <a:pt x="4" y="80"/>
                    <a:pt x="4" y="8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2" name="Freeform 67"/>
            <p:cNvSpPr>
              <a:spLocks/>
            </p:cNvSpPr>
            <p:nvPr/>
          </p:nvSpPr>
          <p:spPr bwMode="auto">
            <a:xfrm>
              <a:off x="542925" y="3565525"/>
              <a:ext cx="269875" cy="933450"/>
            </a:xfrm>
            <a:custGeom>
              <a:avLst/>
              <a:gdLst>
                <a:gd name="T0" fmla="*/ 15 w 15"/>
                <a:gd name="T1" fmla="*/ 5 h 52"/>
                <a:gd name="T2" fmla="*/ 3 w 15"/>
                <a:gd name="T3" fmla="*/ 0 h 52"/>
                <a:gd name="T4" fmla="*/ 1 w 15"/>
                <a:gd name="T5" fmla="*/ 6 h 52"/>
                <a:gd name="T6" fmla="*/ 0 w 15"/>
                <a:gd name="T7" fmla="*/ 25 h 52"/>
                <a:gd name="T8" fmla="*/ 0 w 15"/>
                <a:gd name="T9" fmla="*/ 25 h 52"/>
                <a:gd name="T10" fmla="*/ 0 w 15"/>
                <a:gd name="T11" fmla="*/ 26 h 52"/>
                <a:gd name="T12" fmla="*/ 0 w 15"/>
                <a:gd name="T13" fmla="*/ 26 h 52"/>
                <a:gd name="T14" fmla="*/ 0 w 15"/>
                <a:gd name="T15" fmla="*/ 26 h 52"/>
                <a:gd name="T16" fmla="*/ 0 w 15"/>
                <a:gd name="T17" fmla="*/ 26 h 52"/>
                <a:gd name="T18" fmla="*/ 3 w 15"/>
                <a:gd name="T19" fmla="*/ 38 h 52"/>
                <a:gd name="T20" fmla="*/ 5 w 15"/>
                <a:gd name="T21" fmla="*/ 51 h 52"/>
                <a:gd name="T22" fmla="*/ 5 w 15"/>
                <a:gd name="T23" fmla="*/ 51 h 52"/>
                <a:gd name="T24" fmla="*/ 5 w 15"/>
                <a:gd name="T25" fmla="*/ 52 h 52"/>
                <a:gd name="T26" fmla="*/ 11 w 15"/>
                <a:gd name="T27" fmla="*/ 52 h 52"/>
                <a:gd name="T28" fmla="*/ 14 w 15"/>
                <a:gd name="T29" fmla="*/ 49 h 52"/>
                <a:gd name="T30" fmla="*/ 12 w 15"/>
                <a:gd name="T31" fmla="*/ 46 h 52"/>
                <a:gd name="T32" fmla="*/ 6 w 15"/>
                <a:gd name="T33" fmla="*/ 46 h 52"/>
                <a:gd name="T34" fmla="*/ 14 w 15"/>
                <a:gd name="T35" fmla="*/ 42 h 52"/>
                <a:gd name="T36" fmla="*/ 4 w 15"/>
                <a:gd name="T37" fmla="*/ 44 h 52"/>
                <a:gd name="T38" fmla="*/ 4 w 15"/>
                <a:gd name="T39" fmla="*/ 38 h 52"/>
                <a:gd name="T40" fmla="*/ 8 w 15"/>
                <a:gd name="T41" fmla="*/ 40 h 52"/>
                <a:gd name="T42" fmla="*/ 4 w 15"/>
                <a:gd name="T43" fmla="*/ 34 h 52"/>
                <a:gd name="T44" fmla="*/ 8 w 15"/>
                <a:gd name="T45" fmla="*/ 35 h 52"/>
                <a:gd name="T46" fmla="*/ 4 w 15"/>
                <a:gd name="T47" fmla="*/ 31 h 52"/>
                <a:gd name="T48" fmla="*/ 8 w 15"/>
                <a:gd name="T49" fmla="*/ 27 h 52"/>
                <a:gd name="T50" fmla="*/ 7 w 15"/>
                <a:gd name="T51" fmla="*/ 22 h 52"/>
                <a:gd name="T52" fmla="*/ 3 w 15"/>
                <a:gd name="T53" fmla="*/ 21 h 52"/>
                <a:gd name="T54" fmla="*/ 3 w 15"/>
                <a:gd name="T55" fmla="*/ 21 h 52"/>
                <a:gd name="T56" fmla="*/ 8 w 15"/>
                <a:gd name="T57" fmla="*/ 14 h 52"/>
                <a:gd name="T58" fmla="*/ 3 w 15"/>
                <a:gd name="T59" fmla="*/ 14 h 52"/>
                <a:gd name="T60" fmla="*/ 9 w 15"/>
                <a:gd name="T61" fmla="*/ 10 h 52"/>
                <a:gd name="T62" fmla="*/ 8 w 15"/>
                <a:gd name="T63" fmla="*/ 9 h 52"/>
                <a:gd name="T64" fmla="*/ 3 w 15"/>
                <a:gd name="T65" fmla="*/ 8 h 52"/>
                <a:gd name="T66" fmla="*/ 6 w 15"/>
                <a:gd name="T67" fmla="*/ 7 h 52"/>
                <a:gd name="T68" fmla="*/ 3 w 15"/>
                <a:gd name="T69" fmla="*/ 5 h 52"/>
                <a:gd name="T70" fmla="*/ 15 w 15"/>
                <a:gd name="T7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52">
                  <a:moveTo>
                    <a:pt x="15" y="5"/>
                  </a:moveTo>
                  <a:cubicBezTo>
                    <a:pt x="13" y="4"/>
                    <a:pt x="7" y="1"/>
                    <a:pt x="3" y="0"/>
                  </a:cubicBezTo>
                  <a:cubicBezTo>
                    <a:pt x="3" y="1"/>
                    <a:pt x="0" y="4"/>
                    <a:pt x="1" y="6"/>
                  </a:cubicBezTo>
                  <a:cubicBezTo>
                    <a:pt x="2" y="8"/>
                    <a:pt x="0" y="22"/>
                    <a:pt x="0" y="25"/>
                  </a:cubicBezTo>
                  <a:cubicBezTo>
                    <a:pt x="0" y="25"/>
                    <a:pt x="0" y="25"/>
                    <a:pt x="0" y="25"/>
                  </a:cubicBezTo>
                  <a:cubicBezTo>
                    <a:pt x="0" y="26"/>
                    <a:pt x="0" y="26"/>
                    <a:pt x="0" y="26"/>
                  </a:cubicBezTo>
                  <a:cubicBezTo>
                    <a:pt x="0" y="26"/>
                    <a:pt x="0" y="26"/>
                    <a:pt x="0" y="26"/>
                  </a:cubicBezTo>
                  <a:cubicBezTo>
                    <a:pt x="0" y="26"/>
                    <a:pt x="0" y="26"/>
                    <a:pt x="0" y="26"/>
                  </a:cubicBezTo>
                  <a:cubicBezTo>
                    <a:pt x="0" y="26"/>
                    <a:pt x="0" y="26"/>
                    <a:pt x="0" y="26"/>
                  </a:cubicBezTo>
                  <a:cubicBezTo>
                    <a:pt x="1" y="28"/>
                    <a:pt x="3" y="38"/>
                    <a:pt x="3" y="38"/>
                  </a:cubicBezTo>
                  <a:cubicBezTo>
                    <a:pt x="3" y="38"/>
                    <a:pt x="1" y="49"/>
                    <a:pt x="5" y="51"/>
                  </a:cubicBezTo>
                  <a:cubicBezTo>
                    <a:pt x="5" y="51"/>
                    <a:pt x="5" y="51"/>
                    <a:pt x="5" y="51"/>
                  </a:cubicBezTo>
                  <a:cubicBezTo>
                    <a:pt x="5" y="52"/>
                    <a:pt x="5" y="52"/>
                    <a:pt x="5" y="52"/>
                  </a:cubicBezTo>
                  <a:cubicBezTo>
                    <a:pt x="11" y="52"/>
                    <a:pt x="11" y="52"/>
                    <a:pt x="11" y="52"/>
                  </a:cubicBezTo>
                  <a:cubicBezTo>
                    <a:pt x="14" y="49"/>
                    <a:pt x="14" y="49"/>
                    <a:pt x="14" y="49"/>
                  </a:cubicBezTo>
                  <a:cubicBezTo>
                    <a:pt x="13" y="48"/>
                    <a:pt x="12" y="46"/>
                    <a:pt x="12" y="46"/>
                  </a:cubicBezTo>
                  <a:cubicBezTo>
                    <a:pt x="6" y="46"/>
                    <a:pt x="6" y="46"/>
                    <a:pt x="6" y="46"/>
                  </a:cubicBezTo>
                  <a:cubicBezTo>
                    <a:pt x="7" y="43"/>
                    <a:pt x="14" y="42"/>
                    <a:pt x="14" y="42"/>
                  </a:cubicBezTo>
                  <a:cubicBezTo>
                    <a:pt x="13" y="41"/>
                    <a:pt x="7" y="43"/>
                    <a:pt x="4" y="44"/>
                  </a:cubicBezTo>
                  <a:cubicBezTo>
                    <a:pt x="3" y="42"/>
                    <a:pt x="4" y="39"/>
                    <a:pt x="4" y="38"/>
                  </a:cubicBezTo>
                  <a:cubicBezTo>
                    <a:pt x="6" y="38"/>
                    <a:pt x="8" y="40"/>
                    <a:pt x="8" y="40"/>
                  </a:cubicBezTo>
                  <a:cubicBezTo>
                    <a:pt x="4" y="34"/>
                    <a:pt x="4" y="34"/>
                    <a:pt x="4" y="34"/>
                  </a:cubicBezTo>
                  <a:cubicBezTo>
                    <a:pt x="4" y="33"/>
                    <a:pt x="8" y="35"/>
                    <a:pt x="8" y="35"/>
                  </a:cubicBezTo>
                  <a:cubicBezTo>
                    <a:pt x="4" y="31"/>
                    <a:pt x="4" y="31"/>
                    <a:pt x="4" y="31"/>
                  </a:cubicBezTo>
                  <a:cubicBezTo>
                    <a:pt x="4" y="31"/>
                    <a:pt x="7" y="30"/>
                    <a:pt x="8" y="27"/>
                  </a:cubicBezTo>
                  <a:cubicBezTo>
                    <a:pt x="10" y="24"/>
                    <a:pt x="7" y="22"/>
                    <a:pt x="7" y="22"/>
                  </a:cubicBezTo>
                  <a:cubicBezTo>
                    <a:pt x="7" y="22"/>
                    <a:pt x="2" y="25"/>
                    <a:pt x="3" y="21"/>
                  </a:cubicBezTo>
                  <a:cubicBezTo>
                    <a:pt x="3" y="21"/>
                    <a:pt x="3" y="21"/>
                    <a:pt x="3" y="21"/>
                  </a:cubicBezTo>
                  <a:cubicBezTo>
                    <a:pt x="5" y="17"/>
                    <a:pt x="8" y="14"/>
                    <a:pt x="8" y="14"/>
                  </a:cubicBezTo>
                  <a:cubicBezTo>
                    <a:pt x="3" y="14"/>
                    <a:pt x="3" y="14"/>
                    <a:pt x="3" y="14"/>
                  </a:cubicBezTo>
                  <a:cubicBezTo>
                    <a:pt x="4" y="11"/>
                    <a:pt x="11" y="12"/>
                    <a:pt x="9" y="10"/>
                  </a:cubicBezTo>
                  <a:cubicBezTo>
                    <a:pt x="9" y="10"/>
                    <a:pt x="9" y="9"/>
                    <a:pt x="8" y="9"/>
                  </a:cubicBezTo>
                  <a:cubicBezTo>
                    <a:pt x="6" y="8"/>
                    <a:pt x="3" y="8"/>
                    <a:pt x="3" y="8"/>
                  </a:cubicBezTo>
                  <a:cubicBezTo>
                    <a:pt x="6" y="7"/>
                    <a:pt x="6" y="7"/>
                    <a:pt x="6" y="7"/>
                  </a:cubicBezTo>
                  <a:cubicBezTo>
                    <a:pt x="3" y="5"/>
                    <a:pt x="3" y="5"/>
                    <a:pt x="3" y="5"/>
                  </a:cubicBezTo>
                  <a:cubicBezTo>
                    <a:pt x="6" y="4"/>
                    <a:pt x="15" y="5"/>
                    <a:pt x="15"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3" name="Freeform 68"/>
            <p:cNvSpPr>
              <a:spLocks/>
            </p:cNvSpPr>
            <p:nvPr/>
          </p:nvSpPr>
          <p:spPr bwMode="auto">
            <a:xfrm>
              <a:off x="525463" y="2811463"/>
              <a:ext cx="501650" cy="700088"/>
            </a:xfrm>
            <a:custGeom>
              <a:avLst/>
              <a:gdLst>
                <a:gd name="T0" fmla="*/ 17 w 28"/>
                <a:gd name="T1" fmla="*/ 1 h 39"/>
                <a:gd name="T2" fmla="*/ 5 w 28"/>
                <a:gd name="T3" fmla="*/ 1 h 39"/>
                <a:gd name="T4" fmla="*/ 0 w 28"/>
                <a:gd name="T5" fmla="*/ 14 h 39"/>
                <a:gd name="T6" fmla="*/ 0 w 28"/>
                <a:gd name="T7" fmla="*/ 25 h 39"/>
                <a:gd name="T8" fmla="*/ 1 w 28"/>
                <a:gd name="T9" fmla="*/ 32 h 39"/>
                <a:gd name="T10" fmla="*/ 4 w 28"/>
                <a:gd name="T11" fmla="*/ 39 h 39"/>
                <a:gd name="T12" fmla="*/ 9 w 28"/>
                <a:gd name="T13" fmla="*/ 31 h 39"/>
                <a:gd name="T14" fmla="*/ 5 w 28"/>
                <a:gd name="T15" fmla="*/ 33 h 39"/>
                <a:gd name="T16" fmla="*/ 8 w 28"/>
                <a:gd name="T17" fmla="*/ 20 h 39"/>
                <a:gd name="T18" fmla="*/ 9 w 28"/>
                <a:gd name="T19" fmla="*/ 10 h 39"/>
                <a:gd name="T20" fmla="*/ 21 w 28"/>
                <a:gd name="T21" fmla="*/ 10 h 39"/>
                <a:gd name="T22" fmla="*/ 26 w 28"/>
                <a:gd name="T23" fmla="*/ 11 h 39"/>
                <a:gd name="T24" fmla="*/ 26 w 28"/>
                <a:gd name="T25" fmla="*/ 10 h 39"/>
                <a:gd name="T26" fmla="*/ 28 w 28"/>
                <a:gd name="T27" fmla="*/ 3 h 39"/>
                <a:gd name="T28" fmla="*/ 17 w 28"/>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17" y="1"/>
                  </a:moveTo>
                  <a:cubicBezTo>
                    <a:pt x="16" y="0"/>
                    <a:pt x="5" y="1"/>
                    <a:pt x="5" y="1"/>
                  </a:cubicBezTo>
                  <a:cubicBezTo>
                    <a:pt x="5" y="1"/>
                    <a:pt x="0" y="11"/>
                    <a:pt x="0" y="14"/>
                  </a:cubicBezTo>
                  <a:cubicBezTo>
                    <a:pt x="1" y="16"/>
                    <a:pt x="1" y="23"/>
                    <a:pt x="0" y="25"/>
                  </a:cubicBezTo>
                  <a:cubicBezTo>
                    <a:pt x="0" y="27"/>
                    <a:pt x="1" y="32"/>
                    <a:pt x="1" y="32"/>
                  </a:cubicBezTo>
                  <a:cubicBezTo>
                    <a:pt x="1" y="32"/>
                    <a:pt x="4" y="36"/>
                    <a:pt x="4" y="39"/>
                  </a:cubicBezTo>
                  <a:cubicBezTo>
                    <a:pt x="7" y="36"/>
                    <a:pt x="9" y="31"/>
                    <a:pt x="9" y="31"/>
                  </a:cubicBezTo>
                  <a:cubicBezTo>
                    <a:pt x="8" y="32"/>
                    <a:pt x="5" y="33"/>
                    <a:pt x="5" y="33"/>
                  </a:cubicBezTo>
                  <a:cubicBezTo>
                    <a:pt x="5" y="30"/>
                    <a:pt x="8" y="20"/>
                    <a:pt x="8" y="20"/>
                  </a:cubicBezTo>
                  <a:cubicBezTo>
                    <a:pt x="8" y="20"/>
                    <a:pt x="18" y="12"/>
                    <a:pt x="9" y="10"/>
                  </a:cubicBezTo>
                  <a:cubicBezTo>
                    <a:pt x="10" y="6"/>
                    <a:pt x="21" y="10"/>
                    <a:pt x="21" y="10"/>
                  </a:cubicBezTo>
                  <a:cubicBezTo>
                    <a:pt x="26" y="11"/>
                    <a:pt x="26" y="11"/>
                    <a:pt x="26" y="11"/>
                  </a:cubicBezTo>
                  <a:cubicBezTo>
                    <a:pt x="26" y="11"/>
                    <a:pt x="26" y="10"/>
                    <a:pt x="26" y="10"/>
                  </a:cubicBezTo>
                  <a:cubicBezTo>
                    <a:pt x="27" y="9"/>
                    <a:pt x="28" y="3"/>
                    <a:pt x="28" y="3"/>
                  </a:cubicBezTo>
                  <a:cubicBezTo>
                    <a:pt x="28" y="3"/>
                    <a:pt x="17" y="1"/>
                    <a:pt x="1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4" name="Freeform 69"/>
            <p:cNvSpPr>
              <a:spLocks/>
            </p:cNvSpPr>
            <p:nvPr/>
          </p:nvSpPr>
          <p:spPr bwMode="auto">
            <a:xfrm>
              <a:off x="685800" y="2740025"/>
              <a:ext cx="395287" cy="142875"/>
            </a:xfrm>
            <a:custGeom>
              <a:avLst/>
              <a:gdLst>
                <a:gd name="T0" fmla="*/ 0 w 22"/>
                <a:gd name="T1" fmla="*/ 4 h 8"/>
                <a:gd name="T2" fmla="*/ 18 w 22"/>
                <a:gd name="T3" fmla="*/ 8 h 8"/>
                <a:gd name="T4" fmla="*/ 22 w 22"/>
                <a:gd name="T5" fmla="*/ 6 h 8"/>
                <a:gd name="T6" fmla="*/ 21 w 22"/>
                <a:gd name="T7" fmla="*/ 2 h 8"/>
                <a:gd name="T8" fmla="*/ 1 w 22"/>
                <a:gd name="T9" fmla="*/ 0 h 8"/>
                <a:gd name="T10" fmla="*/ 0 w 22"/>
                <a:gd name="T11" fmla="*/ 4 h 8"/>
              </a:gdLst>
              <a:ahLst/>
              <a:cxnLst>
                <a:cxn ang="0">
                  <a:pos x="T0" y="T1"/>
                </a:cxn>
                <a:cxn ang="0">
                  <a:pos x="T2" y="T3"/>
                </a:cxn>
                <a:cxn ang="0">
                  <a:pos x="T4" y="T5"/>
                </a:cxn>
                <a:cxn ang="0">
                  <a:pos x="T6" y="T7"/>
                </a:cxn>
                <a:cxn ang="0">
                  <a:pos x="T8" y="T9"/>
                </a:cxn>
                <a:cxn ang="0">
                  <a:pos x="T10" y="T11"/>
                </a:cxn>
              </a:cxnLst>
              <a:rect l="0" t="0" r="r" b="b"/>
              <a:pathLst>
                <a:path w="22" h="8">
                  <a:moveTo>
                    <a:pt x="0" y="4"/>
                  </a:moveTo>
                  <a:cubicBezTo>
                    <a:pt x="0" y="4"/>
                    <a:pt x="13" y="8"/>
                    <a:pt x="18" y="8"/>
                  </a:cubicBezTo>
                  <a:cubicBezTo>
                    <a:pt x="22" y="6"/>
                    <a:pt x="22" y="6"/>
                    <a:pt x="22" y="6"/>
                  </a:cubicBezTo>
                  <a:cubicBezTo>
                    <a:pt x="21" y="2"/>
                    <a:pt x="21" y="2"/>
                    <a:pt x="21" y="2"/>
                  </a:cubicBezTo>
                  <a:cubicBezTo>
                    <a:pt x="1" y="0"/>
                    <a:pt x="1" y="0"/>
                    <a:pt x="1"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5" name="Freeform 70"/>
            <p:cNvSpPr>
              <a:spLocks/>
            </p:cNvSpPr>
            <p:nvPr/>
          </p:nvSpPr>
          <p:spPr bwMode="auto">
            <a:xfrm>
              <a:off x="722313" y="1841500"/>
              <a:ext cx="341312" cy="989013"/>
            </a:xfrm>
            <a:custGeom>
              <a:avLst/>
              <a:gdLst>
                <a:gd name="T0" fmla="*/ 0 w 19"/>
                <a:gd name="T1" fmla="*/ 49 h 55"/>
                <a:gd name="T2" fmla="*/ 6 w 19"/>
                <a:gd name="T3" fmla="*/ 54 h 55"/>
                <a:gd name="T4" fmla="*/ 19 w 19"/>
                <a:gd name="T5" fmla="*/ 53 h 55"/>
                <a:gd name="T6" fmla="*/ 17 w 19"/>
                <a:gd name="T7" fmla="*/ 36 h 55"/>
                <a:gd name="T8" fmla="*/ 18 w 19"/>
                <a:gd name="T9" fmla="*/ 25 h 55"/>
                <a:gd name="T10" fmla="*/ 13 w 19"/>
                <a:gd name="T11" fmla="*/ 10 h 55"/>
                <a:gd name="T12" fmla="*/ 13 w 19"/>
                <a:gd name="T13" fmla="*/ 3 h 55"/>
                <a:gd name="T14" fmla="*/ 11 w 19"/>
                <a:gd name="T15" fmla="*/ 7 h 55"/>
                <a:gd name="T16" fmla="*/ 2 w 19"/>
                <a:gd name="T17" fmla="*/ 0 h 55"/>
                <a:gd name="T18" fmla="*/ 0 w 19"/>
                <a:gd name="T19" fmla="*/ 3 h 55"/>
                <a:gd name="T20" fmla="*/ 0 w 19"/>
                <a:gd name="T2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5">
                  <a:moveTo>
                    <a:pt x="0" y="49"/>
                  </a:moveTo>
                  <a:cubicBezTo>
                    <a:pt x="0" y="49"/>
                    <a:pt x="0" y="53"/>
                    <a:pt x="6" y="54"/>
                  </a:cubicBezTo>
                  <a:cubicBezTo>
                    <a:pt x="13" y="55"/>
                    <a:pt x="18" y="55"/>
                    <a:pt x="19" y="53"/>
                  </a:cubicBezTo>
                  <a:cubicBezTo>
                    <a:pt x="17" y="36"/>
                    <a:pt x="17" y="36"/>
                    <a:pt x="17" y="36"/>
                  </a:cubicBezTo>
                  <a:cubicBezTo>
                    <a:pt x="17" y="36"/>
                    <a:pt x="19" y="28"/>
                    <a:pt x="18" y="25"/>
                  </a:cubicBezTo>
                  <a:cubicBezTo>
                    <a:pt x="18" y="21"/>
                    <a:pt x="13" y="10"/>
                    <a:pt x="13" y="10"/>
                  </a:cubicBezTo>
                  <a:cubicBezTo>
                    <a:pt x="13" y="10"/>
                    <a:pt x="14" y="5"/>
                    <a:pt x="13" y="3"/>
                  </a:cubicBezTo>
                  <a:cubicBezTo>
                    <a:pt x="11" y="7"/>
                    <a:pt x="11" y="7"/>
                    <a:pt x="11" y="7"/>
                  </a:cubicBezTo>
                  <a:cubicBezTo>
                    <a:pt x="11" y="7"/>
                    <a:pt x="9" y="7"/>
                    <a:pt x="2" y="0"/>
                  </a:cubicBezTo>
                  <a:cubicBezTo>
                    <a:pt x="2" y="0"/>
                    <a:pt x="0" y="2"/>
                    <a:pt x="0" y="3"/>
                  </a:cubicBezTo>
                  <a:lnTo>
                    <a:pt x="0" y="49"/>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6" name="Freeform 71"/>
            <p:cNvSpPr>
              <a:spLocks/>
            </p:cNvSpPr>
            <p:nvPr/>
          </p:nvSpPr>
          <p:spPr bwMode="auto">
            <a:xfrm>
              <a:off x="722313" y="1841500"/>
              <a:ext cx="341312" cy="989013"/>
            </a:xfrm>
            <a:custGeom>
              <a:avLst/>
              <a:gdLst>
                <a:gd name="T0" fmla="*/ 13 w 19"/>
                <a:gd name="T1" fmla="*/ 53 h 55"/>
                <a:gd name="T2" fmla="*/ 3 w 19"/>
                <a:gd name="T3" fmla="*/ 47 h 55"/>
                <a:gd name="T4" fmla="*/ 4 w 19"/>
                <a:gd name="T5" fmla="*/ 43 h 55"/>
                <a:gd name="T6" fmla="*/ 13 w 19"/>
                <a:gd name="T7" fmla="*/ 49 h 55"/>
                <a:gd name="T8" fmla="*/ 4 w 19"/>
                <a:gd name="T9" fmla="*/ 34 h 55"/>
                <a:gd name="T10" fmla="*/ 3 w 19"/>
                <a:gd name="T11" fmla="*/ 7 h 55"/>
                <a:gd name="T12" fmla="*/ 7 w 19"/>
                <a:gd name="T13" fmla="*/ 11 h 55"/>
                <a:gd name="T14" fmla="*/ 4 w 19"/>
                <a:gd name="T15" fmla="*/ 6 h 55"/>
                <a:gd name="T16" fmla="*/ 8 w 19"/>
                <a:gd name="T17" fmla="*/ 6 h 55"/>
                <a:gd name="T18" fmla="*/ 2 w 19"/>
                <a:gd name="T19" fmla="*/ 0 h 55"/>
                <a:gd name="T20" fmla="*/ 0 w 19"/>
                <a:gd name="T21" fmla="*/ 3 h 55"/>
                <a:gd name="T22" fmla="*/ 0 w 19"/>
                <a:gd name="T23" fmla="*/ 49 h 55"/>
                <a:gd name="T24" fmla="*/ 6 w 19"/>
                <a:gd name="T25" fmla="*/ 54 h 55"/>
                <a:gd name="T26" fmla="*/ 19 w 19"/>
                <a:gd name="T27" fmla="*/ 53 h 55"/>
                <a:gd name="T28" fmla="*/ 19 w 19"/>
                <a:gd name="T29" fmla="*/ 53 h 55"/>
                <a:gd name="T30" fmla="*/ 13 w 19"/>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5">
                  <a:moveTo>
                    <a:pt x="13" y="53"/>
                  </a:moveTo>
                  <a:cubicBezTo>
                    <a:pt x="6" y="53"/>
                    <a:pt x="3" y="47"/>
                    <a:pt x="3" y="47"/>
                  </a:cubicBezTo>
                  <a:cubicBezTo>
                    <a:pt x="3" y="47"/>
                    <a:pt x="1" y="43"/>
                    <a:pt x="4" y="43"/>
                  </a:cubicBezTo>
                  <a:cubicBezTo>
                    <a:pt x="6" y="43"/>
                    <a:pt x="13" y="49"/>
                    <a:pt x="13" y="49"/>
                  </a:cubicBezTo>
                  <a:cubicBezTo>
                    <a:pt x="12" y="45"/>
                    <a:pt x="7" y="39"/>
                    <a:pt x="4" y="34"/>
                  </a:cubicBezTo>
                  <a:cubicBezTo>
                    <a:pt x="1" y="29"/>
                    <a:pt x="3" y="7"/>
                    <a:pt x="3" y="7"/>
                  </a:cubicBezTo>
                  <a:cubicBezTo>
                    <a:pt x="7" y="11"/>
                    <a:pt x="7" y="11"/>
                    <a:pt x="7" y="11"/>
                  </a:cubicBezTo>
                  <a:cubicBezTo>
                    <a:pt x="4" y="6"/>
                    <a:pt x="4" y="6"/>
                    <a:pt x="4" y="6"/>
                  </a:cubicBezTo>
                  <a:cubicBezTo>
                    <a:pt x="6" y="8"/>
                    <a:pt x="8" y="7"/>
                    <a:pt x="8" y="6"/>
                  </a:cubicBezTo>
                  <a:cubicBezTo>
                    <a:pt x="7" y="5"/>
                    <a:pt x="5" y="3"/>
                    <a:pt x="2" y="0"/>
                  </a:cubicBezTo>
                  <a:cubicBezTo>
                    <a:pt x="2" y="0"/>
                    <a:pt x="0" y="2"/>
                    <a:pt x="0" y="3"/>
                  </a:cubicBezTo>
                  <a:cubicBezTo>
                    <a:pt x="0" y="49"/>
                    <a:pt x="0" y="49"/>
                    <a:pt x="0" y="49"/>
                  </a:cubicBezTo>
                  <a:cubicBezTo>
                    <a:pt x="0" y="49"/>
                    <a:pt x="0" y="53"/>
                    <a:pt x="6" y="54"/>
                  </a:cubicBezTo>
                  <a:cubicBezTo>
                    <a:pt x="13" y="55"/>
                    <a:pt x="18" y="55"/>
                    <a:pt x="19" y="53"/>
                  </a:cubicBezTo>
                  <a:cubicBezTo>
                    <a:pt x="19" y="53"/>
                    <a:pt x="19" y="53"/>
                    <a:pt x="19" y="53"/>
                  </a:cubicBezTo>
                  <a:cubicBezTo>
                    <a:pt x="17" y="53"/>
                    <a:pt x="15" y="53"/>
                    <a:pt x="13" y="53"/>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7" name="Freeform 72"/>
            <p:cNvSpPr>
              <a:spLocks/>
            </p:cNvSpPr>
            <p:nvPr/>
          </p:nvSpPr>
          <p:spPr bwMode="auto">
            <a:xfrm>
              <a:off x="381000" y="1878013"/>
              <a:ext cx="520700" cy="1257300"/>
            </a:xfrm>
            <a:custGeom>
              <a:avLst/>
              <a:gdLst>
                <a:gd name="T0" fmla="*/ 0 w 29"/>
                <a:gd name="T1" fmla="*/ 67 h 70"/>
                <a:gd name="T2" fmla="*/ 10 w 29"/>
                <a:gd name="T3" fmla="*/ 70 h 70"/>
                <a:gd name="T4" fmla="*/ 24 w 29"/>
                <a:gd name="T5" fmla="*/ 45 h 70"/>
                <a:gd name="T6" fmla="*/ 28 w 29"/>
                <a:gd name="T7" fmla="*/ 33 h 70"/>
                <a:gd name="T8" fmla="*/ 18 w 29"/>
                <a:gd name="T9" fmla="*/ 0 h 70"/>
                <a:gd name="T10" fmla="*/ 10 w 29"/>
                <a:gd name="T11" fmla="*/ 4 h 70"/>
                <a:gd name="T12" fmla="*/ 10 w 29"/>
                <a:gd name="T13" fmla="*/ 22 h 70"/>
                <a:gd name="T14" fmla="*/ 0 w 29"/>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0" y="67"/>
                  </a:moveTo>
                  <a:cubicBezTo>
                    <a:pt x="10" y="70"/>
                    <a:pt x="10" y="70"/>
                    <a:pt x="10" y="70"/>
                  </a:cubicBezTo>
                  <a:cubicBezTo>
                    <a:pt x="10" y="70"/>
                    <a:pt x="23" y="46"/>
                    <a:pt x="24" y="45"/>
                  </a:cubicBezTo>
                  <a:cubicBezTo>
                    <a:pt x="25" y="44"/>
                    <a:pt x="29" y="40"/>
                    <a:pt x="28" y="33"/>
                  </a:cubicBezTo>
                  <a:cubicBezTo>
                    <a:pt x="27" y="26"/>
                    <a:pt x="26" y="9"/>
                    <a:pt x="18" y="0"/>
                  </a:cubicBezTo>
                  <a:cubicBezTo>
                    <a:pt x="18" y="0"/>
                    <a:pt x="15" y="5"/>
                    <a:pt x="10" y="4"/>
                  </a:cubicBezTo>
                  <a:cubicBezTo>
                    <a:pt x="10" y="22"/>
                    <a:pt x="10" y="22"/>
                    <a:pt x="10" y="22"/>
                  </a:cubicBezTo>
                  <a:cubicBezTo>
                    <a:pt x="10" y="22"/>
                    <a:pt x="8" y="51"/>
                    <a:pt x="0" y="6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8" name="Freeform 73"/>
            <p:cNvSpPr>
              <a:spLocks/>
            </p:cNvSpPr>
            <p:nvPr/>
          </p:nvSpPr>
          <p:spPr bwMode="auto">
            <a:xfrm>
              <a:off x="865188" y="1968500"/>
              <a:ext cx="215900" cy="842963"/>
            </a:xfrm>
            <a:custGeom>
              <a:avLst/>
              <a:gdLst>
                <a:gd name="T0" fmla="*/ 6 w 12"/>
                <a:gd name="T1" fmla="*/ 44 h 47"/>
                <a:gd name="T2" fmla="*/ 9 w 12"/>
                <a:gd name="T3" fmla="*/ 47 h 47"/>
                <a:gd name="T4" fmla="*/ 12 w 12"/>
                <a:gd name="T5" fmla="*/ 44 h 47"/>
                <a:gd name="T6" fmla="*/ 9 w 12"/>
                <a:gd name="T7" fmla="*/ 20 h 47"/>
                <a:gd name="T8" fmla="*/ 4 w 12"/>
                <a:gd name="T9" fmla="*/ 5 h 47"/>
                <a:gd name="T10" fmla="*/ 3 w 12"/>
                <a:gd name="T11" fmla="*/ 0 h 47"/>
                <a:gd name="T12" fmla="*/ 0 w 12"/>
                <a:gd name="T13" fmla="*/ 3 h 47"/>
                <a:gd name="T14" fmla="*/ 1 w 12"/>
                <a:gd name="T15" fmla="*/ 6 h 47"/>
                <a:gd name="T16" fmla="*/ 4 w 12"/>
                <a:gd name="T17" fmla="*/ 17 h 47"/>
                <a:gd name="T18" fmla="*/ 6 w 12"/>
                <a:gd name="T1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7">
                  <a:moveTo>
                    <a:pt x="6" y="44"/>
                  </a:moveTo>
                  <a:cubicBezTo>
                    <a:pt x="9" y="47"/>
                    <a:pt x="9" y="47"/>
                    <a:pt x="9" y="47"/>
                  </a:cubicBezTo>
                  <a:cubicBezTo>
                    <a:pt x="12" y="44"/>
                    <a:pt x="12" y="44"/>
                    <a:pt x="12" y="44"/>
                  </a:cubicBezTo>
                  <a:cubicBezTo>
                    <a:pt x="12" y="44"/>
                    <a:pt x="10" y="25"/>
                    <a:pt x="9" y="20"/>
                  </a:cubicBezTo>
                  <a:cubicBezTo>
                    <a:pt x="8" y="16"/>
                    <a:pt x="4" y="5"/>
                    <a:pt x="4" y="5"/>
                  </a:cubicBezTo>
                  <a:cubicBezTo>
                    <a:pt x="4" y="5"/>
                    <a:pt x="6" y="2"/>
                    <a:pt x="3" y="0"/>
                  </a:cubicBezTo>
                  <a:cubicBezTo>
                    <a:pt x="3" y="0"/>
                    <a:pt x="1" y="1"/>
                    <a:pt x="0" y="3"/>
                  </a:cubicBezTo>
                  <a:cubicBezTo>
                    <a:pt x="1" y="6"/>
                    <a:pt x="1" y="6"/>
                    <a:pt x="1" y="6"/>
                  </a:cubicBezTo>
                  <a:cubicBezTo>
                    <a:pt x="1" y="6"/>
                    <a:pt x="3" y="14"/>
                    <a:pt x="4" y="17"/>
                  </a:cubicBezTo>
                  <a:cubicBezTo>
                    <a:pt x="4" y="21"/>
                    <a:pt x="5" y="42"/>
                    <a:pt x="6" y="44"/>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9" name="Freeform 74"/>
            <p:cNvSpPr>
              <a:spLocks/>
            </p:cNvSpPr>
            <p:nvPr/>
          </p:nvSpPr>
          <p:spPr bwMode="auto">
            <a:xfrm>
              <a:off x="1081088" y="2290763"/>
              <a:ext cx="466725" cy="323850"/>
            </a:xfrm>
            <a:custGeom>
              <a:avLst/>
              <a:gdLst>
                <a:gd name="T0" fmla="*/ 25 w 26"/>
                <a:gd name="T1" fmla="*/ 13 h 18"/>
                <a:gd name="T2" fmla="*/ 22 w 26"/>
                <a:gd name="T3" fmla="*/ 4 h 18"/>
                <a:gd name="T4" fmla="*/ 14 w 26"/>
                <a:gd name="T5" fmla="*/ 6 h 18"/>
                <a:gd name="T6" fmla="*/ 11 w 26"/>
                <a:gd name="T7" fmla="*/ 8 h 18"/>
                <a:gd name="T8" fmla="*/ 8 w 26"/>
                <a:gd name="T9" fmla="*/ 8 h 18"/>
                <a:gd name="T10" fmla="*/ 4 w 26"/>
                <a:gd name="T11" fmla="*/ 8 h 18"/>
                <a:gd name="T12" fmla="*/ 3 w 26"/>
                <a:gd name="T13" fmla="*/ 7 h 18"/>
                <a:gd name="T14" fmla="*/ 1 w 26"/>
                <a:gd name="T15" fmla="*/ 0 h 18"/>
                <a:gd name="T16" fmla="*/ 0 w 26"/>
                <a:gd name="T17" fmla="*/ 16 h 18"/>
                <a:gd name="T18" fmla="*/ 0 w 26"/>
                <a:gd name="T19" fmla="*/ 18 h 18"/>
                <a:gd name="T20" fmla="*/ 11 w 26"/>
                <a:gd name="T21" fmla="*/ 17 h 18"/>
                <a:gd name="T22" fmla="*/ 25 w 26"/>
                <a:gd name="T2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8">
                  <a:moveTo>
                    <a:pt x="25" y="13"/>
                  </a:moveTo>
                  <a:cubicBezTo>
                    <a:pt x="25" y="13"/>
                    <a:pt x="26" y="8"/>
                    <a:pt x="22" y="4"/>
                  </a:cubicBezTo>
                  <a:cubicBezTo>
                    <a:pt x="22" y="4"/>
                    <a:pt x="14" y="6"/>
                    <a:pt x="14" y="6"/>
                  </a:cubicBezTo>
                  <a:cubicBezTo>
                    <a:pt x="14" y="7"/>
                    <a:pt x="11" y="8"/>
                    <a:pt x="11" y="8"/>
                  </a:cubicBezTo>
                  <a:cubicBezTo>
                    <a:pt x="11" y="8"/>
                    <a:pt x="8" y="8"/>
                    <a:pt x="8" y="8"/>
                  </a:cubicBezTo>
                  <a:cubicBezTo>
                    <a:pt x="7" y="8"/>
                    <a:pt x="5" y="7"/>
                    <a:pt x="4" y="8"/>
                  </a:cubicBezTo>
                  <a:cubicBezTo>
                    <a:pt x="3" y="7"/>
                    <a:pt x="3" y="7"/>
                    <a:pt x="3" y="7"/>
                  </a:cubicBezTo>
                  <a:cubicBezTo>
                    <a:pt x="3" y="7"/>
                    <a:pt x="4" y="3"/>
                    <a:pt x="1" y="0"/>
                  </a:cubicBezTo>
                  <a:cubicBezTo>
                    <a:pt x="0" y="16"/>
                    <a:pt x="0" y="16"/>
                    <a:pt x="0" y="16"/>
                  </a:cubicBezTo>
                  <a:cubicBezTo>
                    <a:pt x="0" y="18"/>
                    <a:pt x="0" y="18"/>
                    <a:pt x="0" y="18"/>
                  </a:cubicBezTo>
                  <a:cubicBezTo>
                    <a:pt x="0" y="18"/>
                    <a:pt x="9" y="18"/>
                    <a:pt x="11" y="17"/>
                  </a:cubicBezTo>
                  <a:cubicBezTo>
                    <a:pt x="13" y="16"/>
                    <a:pt x="24" y="15"/>
                    <a:pt x="25" y="1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0" name="Freeform 75"/>
            <p:cNvSpPr>
              <a:spLocks/>
            </p:cNvSpPr>
            <p:nvPr/>
          </p:nvSpPr>
          <p:spPr bwMode="auto">
            <a:xfrm>
              <a:off x="1117600" y="2362200"/>
              <a:ext cx="412750" cy="233363"/>
            </a:xfrm>
            <a:custGeom>
              <a:avLst/>
              <a:gdLst>
                <a:gd name="T0" fmla="*/ 20 w 23"/>
                <a:gd name="T1" fmla="*/ 0 h 13"/>
                <a:gd name="T2" fmla="*/ 12 w 23"/>
                <a:gd name="T3" fmla="*/ 2 h 13"/>
                <a:gd name="T4" fmla="*/ 9 w 23"/>
                <a:gd name="T5" fmla="*/ 4 h 13"/>
                <a:gd name="T6" fmla="*/ 6 w 23"/>
                <a:gd name="T7" fmla="*/ 4 h 13"/>
                <a:gd name="T8" fmla="*/ 3 w 23"/>
                <a:gd name="T9" fmla="*/ 3 h 13"/>
                <a:gd name="T10" fmla="*/ 2 w 23"/>
                <a:gd name="T11" fmla="*/ 7 h 13"/>
                <a:gd name="T12" fmla="*/ 4 w 23"/>
                <a:gd name="T13" fmla="*/ 6 h 13"/>
                <a:gd name="T14" fmla="*/ 0 w 23"/>
                <a:gd name="T15" fmla="*/ 13 h 13"/>
                <a:gd name="T16" fmla="*/ 6 w 23"/>
                <a:gd name="T17" fmla="*/ 6 h 13"/>
                <a:gd name="T18" fmla="*/ 11 w 23"/>
                <a:gd name="T19" fmla="*/ 5 h 13"/>
                <a:gd name="T20" fmla="*/ 8 w 23"/>
                <a:gd name="T21" fmla="*/ 11 h 13"/>
                <a:gd name="T22" fmla="*/ 15 w 23"/>
                <a:gd name="T23" fmla="*/ 4 h 13"/>
                <a:gd name="T24" fmla="*/ 19 w 23"/>
                <a:gd name="T25" fmla="*/ 5 h 13"/>
                <a:gd name="T26" fmla="*/ 23 w 23"/>
                <a:gd name="T27" fmla="*/ 6 h 13"/>
                <a:gd name="T28" fmla="*/ 23 w 23"/>
                <a:gd name="T29" fmla="*/ 6 h 13"/>
                <a:gd name="T30" fmla="*/ 20 w 2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3">
                  <a:moveTo>
                    <a:pt x="20" y="0"/>
                  </a:moveTo>
                  <a:cubicBezTo>
                    <a:pt x="20" y="0"/>
                    <a:pt x="12" y="2"/>
                    <a:pt x="12" y="2"/>
                  </a:cubicBezTo>
                  <a:cubicBezTo>
                    <a:pt x="12" y="3"/>
                    <a:pt x="9" y="4"/>
                    <a:pt x="9" y="4"/>
                  </a:cubicBezTo>
                  <a:cubicBezTo>
                    <a:pt x="9" y="4"/>
                    <a:pt x="6" y="4"/>
                    <a:pt x="6" y="4"/>
                  </a:cubicBezTo>
                  <a:cubicBezTo>
                    <a:pt x="5" y="4"/>
                    <a:pt x="4" y="3"/>
                    <a:pt x="3" y="3"/>
                  </a:cubicBezTo>
                  <a:cubicBezTo>
                    <a:pt x="3" y="5"/>
                    <a:pt x="2" y="6"/>
                    <a:pt x="2" y="7"/>
                  </a:cubicBezTo>
                  <a:cubicBezTo>
                    <a:pt x="4" y="6"/>
                    <a:pt x="4" y="6"/>
                    <a:pt x="4" y="6"/>
                  </a:cubicBezTo>
                  <a:cubicBezTo>
                    <a:pt x="4" y="6"/>
                    <a:pt x="1" y="12"/>
                    <a:pt x="0" y="13"/>
                  </a:cubicBezTo>
                  <a:cubicBezTo>
                    <a:pt x="0" y="13"/>
                    <a:pt x="6" y="9"/>
                    <a:pt x="6" y="6"/>
                  </a:cubicBezTo>
                  <a:cubicBezTo>
                    <a:pt x="6" y="4"/>
                    <a:pt x="11" y="5"/>
                    <a:pt x="11" y="5"/>
                  </a:cubicBezTo>
                  <a:cubicBezTo>
                    <a:pt x="11" y="5"/>
                    <a:pt x="13" y="7"/>
                    <a:pt x="8" y="11"/>
                  </a:cubicBezTo>
                  <a:cubicBezTo>
                    <a:pt x="8" y="11"/>
                    <a:pt x="14" y="7"/>
                    <a:pt x="15" y="4"/>
                  </a:cubicBezTo>
                  <a:cubicBezTo>
                    <a:pt x="17" y="0"/>
                    <a:pt x="19" y="5"/>
                    <a:pt x="19" y="5"/>
                  </a:cubicBezTo>
                  <a:cubicBezTo>
                    <a:pt x="23" y="6"/>
                    <a:pt x="23" y="6"/>
                    <a:pt x="23" y="6"/>
                  </a:cubicBezTo>
                  <a:cubicBezTo>
                    <a:pt x="23" y="6"/>
                    <a:pt x="23" y="6"/>
                    <a:pt x="23" y="6"/>
                  </a:cubicBezTo>
                  <a:cubicBezTo>
                    <a:pt x="23" y="4"/>
                    <a:pt x="22"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1" name="Freeform 76"/>
            <p:cNvSpPr>
              <a:spLocks/>
            </p:cNvSpPr>
            <p:nvPr/>
          </p:nvSpPr>
          <p:spPr bwMode="auto">
            <a:xfrm>
              <a:off x="668338" y="1895475"/>
              <a:ext cx="196850" cy="898525"/>
            </a:xfrm>
            <a:custGeom>
              <a:avLst/>
              <a:gdLst>
                <a:gd name="T0" fmla="*/ 4 w 11"/>
                <a:gd name="T1" fmla="*/ 50 h 50"/>
                <a:gd name="T2" fmla="*/ 8 w 11"/>
                <a:gd name="T3" fmla="*/ 44 h 50"/>
                <a:gd name="T4" fmla="*/ 11 w 11"/>
                <a:gd name="T5" fmla="*/ 40 h 50"/>
                <a:gd name="T6" fmla="*/ 11 w 11"/>
                <a:gd name="T7" fmla="*/ 31 h 50"/>
                <a:gd name="T8" fmla="*/ 2 w 11"/>
                <a:gd name="T9" fmla="*/ 7 h 50"/>
                <a:gd name="T10" fmla="*/ 3 w 11"/>
                <a:gd name="T11" fmla="*/ 6 h 50"/>
                <a:gd name="T12" fmla="*/ 1 w 11"/>
                <a:gd name="T13" fmla="*/ 0 h 50"/>
                <a:gd name="T14" fmla="*/ 0 w 11"/>
                <a:gd name="T15" fmla="*/ 1 h 50"/>
                <a:gd name="T16" fmla="*/ 1 w 11"/>
                <a:gd name="T17" fmla="*/ 5 h 50"/>
                <a:gd name="T18" fmla="*/ 1 w 11"/>
                <a:gd name="T19" fmla="*/ 7 h 50"/>
                <a:gd name="T20" fmla="*/ 10 w 11"/>
                <a:gd name="T21" fmla="*/ 31 h 50"/>
                <a:gd name="T22" fmla="*/ 6 w 11"/>
                <a:gd name="T23" fmla="*/ 43 h 50"/>
                <a:gd name="T24" fmla="*/ 4 w 1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0">
                  <a:moveTo>
                    <a:pt x="4" y="50"/>
                  </a:moveTo>
                  <a:cubicBezTo>
                    <a:pt x="6" y="47"/>
                    <a:pt x="7" y="44"/>
                    <a:pt x="8" y="44"/>
                  </a:cubicBezTo>
                  <a:cubicBezTo>
                    <a:pt x="8" y="43"/>
                    <a:pt x="10" y="42"/>
                    <a:pt x="11" y="40"/>
                  </a:cubicBezTo>
                  <a:cubicBezTo>
                    <a:pt x="11" y="36"/>
                    <a:pt x="11" y="32"/>
                    <a:pt x="11" y="31"/>
                  </a:cubicBezTo>
                  <a:cubicBezTo>
                    <a:pt x="10" y="28"/>
                    <a:pt x="2" y="7"/>
                    <a:pt x="2" y="7"/>
                  </a:cubicBezTo>
                  <a:cubicBezTo>
                    <a:pt x="3" y="6"/>
                    <a:pt x="3" y="6"/>
                    <a:pt x="3" y="6"/>
                  </a:cubicBezTo>
                  <a:cubicBezTo>
                    <a:pt x="1" y="0"/>
                    <a:pt x="1" y="0"/>
                    <a:pt x="1" y="0"/>
                  </a:cubicBezTo>
                  <a:cubicBezTo>
                    <a:pt x="0" y="1"/>
                    <a:pt x="0" y="1"/>
                    <a:pt x="0" y="1"/>
                  </a:cubicBezTo>
                  <a:cubicBezTo>
                    <a:pt x="1" y="5"/>
                    <a:pt x="1" y="5"/>
                    <a:pt x="1" y="5"/>
                  </a:cubicBezTo>
                  <a:cubicBezTo>
                    <a:pt x="1" y="7"/>
                    <a:pt x="1" y="7"/>
                    <a:pt x="1" y="7"/>
                  </a:cubicBezTo>
                  <a:cubicBezTo>
                    <a:pt x="1" y="7"/>
                    <a:pt x="9" y="29"/>
                    <a:pt x="10" y="31"/>
                  </a:cubicBezTo>
                  <a:cubicBezTo>
                    <a:pt x="11" y="34"/>
                    <a:pt x="7" y="40"/>
                    <a:pt x="6" y="43"/>
                  </a:cubicBezTo>
                  <a:cubicBezTo>
                    <a:pt x="6" y="44"/>
                    <a:pt x="5" y="47"/>
                    <a:pt x="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2" name="Freeform 77"/>
            <p:cNvSpPr>
              <a:spLocks/>
            </p:cNvSpPr>
            <p:nvPr/>
          </p:nvSpPr>
          <p:spPr bwMode="auto">
            <a:xfrm>
              <a:off x="506413" y="1968500"/>
              <a:ext cx="233362" cy="968375"/>
            </a:xfrm>
            <a:custGeom>
              <a:avLst/>
              <a:gdLst>
                <a:gd name="T0" fmla="*/ 9 w 13"/>
                <a:gd name="T1" fmla="*/ 12 h 54"/>
                <a:gd name="T2" fmla="*/ 13 w 13"/>
                <a:gd name="T3" fmla="*/ 15 h 54"/>
                <a:gd name="T4" fmla="*/ 6 w 13"/>
                <a:gd name="T5" fmla="*/ 4 h 54"/>
                <a:gd name="T6" fmla="*/ 3 w 13"/>
                <a:gd name="T7" fmla="*/ 0 h 54"/>
                <a:gd name="T8" fmla="*/ 3 w 13"/>
                <a:gd name="T9" fmla="*/ 17 h 54"/>
                <a:gd name="T10" fmla="*/ 0 w 13"/>
                <a:gd name="T11" fmla="*/ 37 h 54"/>
                <a:gd name="T12" fmla="*/ 3 w 13"/>
                <a:gd name="T13" fmla="*/ 43 h 54"/>
                <a:gd name="T14" fmla="*/ 9 w 13"/>
                <a:gd name="T15" fmla="*/ 54 h 54"/>
                <a:gd name="T16" fmla="*/ 12 w 13"/>
                <a:gd name="T17" fmla="*/ 48 h 54"/>
                <a:gd name="T18" fmla="*/ 8 w 13"/>
                <a:gd name="T19" fmla="*/ 36 h 54"/>
                <a:gd name="T20" fmla="*/ 11 w 13"/>
                <a:gd name="T21" fmla="*/ 36 h 54"/>
                <a:gd name="T22" fmla="*/ 8 w 13"/>
                <a:gd name="T23" fmla="*/ 35 h 54"/>
                <a:gd name="T24" fmla="*/ 7 w 13"/>
                <a:gd name="T25" fmla="*/ 27 h 54"/>
                <a:gd name="T26" fmla="*/ 8 w 13"/>
                <a:gd name="T27" fmla="*/ 22 h 54"/>
                <a:gd name="T28" fmla="*/ 9 w 13"/>
                <a:gd name="T29" fmla="*/ 18 h 54"/>
                <a:gd name="T30" fmla="*/ 9 w 13"/>
                <a:gd name="T3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4">
                  <a:moveTo>
                    <a:pt x="9" y="12"/>
                  </a:moveTo>
                  <a:cubicBezTo>
                    <a:pt x="13" y="15"/>
                    <a:pt x="13" y="15"/>
                    <a:pt x="13" y="15"/>
                  </a:cubicBezTo>
                  <a:cubicBezTo>
                    <a:pt x="13" y="15"/>
                    <a:pt x="6" y="6"/>
                    <a:pt x="6" y="4"/>
                  </a:cubicBezTo>
                  <a:cubicBezTo>
                    <a:pt x="5" y="3"/>
                    <a:pt x="4" y="2"/>
                    <a:pt x="3" y="0"/>
                  </a:cubicBezTo>
                  <a:cubicBezTo>
                    <a:pt x="3" y="17"/>
                    <a:pt x="3" y="17"/>
                    <a:pt x="3" y="17"/>
                  </a:cubicBezTo>
                  <a:cubicBezTo>
                    <a:pt x="3" y="17"/>
                    <a:pt x="3" y="26"/>
                    <a:pt x="0" y="37"/>
                  </a:cubicBezTo>
                  <a:cubicBezTo>
                    <a:pt x="3" y="43"/>
                    <a:pt x="3" y="43"/>
                    <a:pt x="3" y="43"/>
                  </a:cubicBezTo>
                  <a:cubicBezTo>
                    <a:pt x="9" y="54"/>
                    <a:pt x="9" y="54"/>
                    <a:pt x="9" y="54"/>
                  </a:cubicBezTo>
                  <a:cubicBezTo>
                    <a:pt x="10" y="52"/>
                    <a:pt x="11" y="50"/>
                    <a:pt x="12" y="48"/>
                  </a:cubicBezTo>
                  <a:cubicBezTo>
                    <a:pt x="11" y="44"/>
                    <a:pt x="8" y="37"/>
                    <a:pt x="8" y="36"/>
                  </a:cubicBezTo>
                  <a:cubicBezTo>
                    <a:pt x="8" y="36"/>
                    <a:pt x="10" y="36"/>
                    <a:pt x="11" y="36"/>
                  </a:cubicBezTo>
                  <a:cubicBezTo>
                    <a:pt x="8" y="35"/>
                    <a:pt x="8" y="35"/>
                    <a:pt x="8" y="35"/>
                  </a:cubicBezTo>
                  <a:cubicBezTo>
                    <a:pt x="7" y="27"/>
                    <a:pt x="7" y="27"/>
                    <a:pt x="7" y="27"/>
                  </a:cubicBezTo>
                  <a:cubicBezTo>
                    <a:pt x="7" y="27"/>
                    <a:pt x="9" y="24"/>
                    <a:pt x="8" y="22"/>
                  </a:cubicBezTo>
                  <a:cubicBezTo>
                    <a:pt x="8" y="20"/>
                    <a:pt x="9" y="18"/>
                    <a:pt x="9" y="18"/>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3" name="Freeform 78"/>
            <p:cNvSpPr>
              <a:spLocks/>
            </p:cNvSpPr>
            <p:nvPr/>
          </p:nvSpPr>
          <p:spPr bwMode="auto">
            <a:xfrm>
              <a:off x="596900" y="1949450"/>
              <a:ext cx="88900" cy="144463"/>
            </a:xfrm>
            <a:custGeom>
              <a:avLst/>
              <a:gdLst>
                <a:gd name="T0" fmla="*/ 5 w 5"/>
                <a:gd name="T1" fmla="*/ 8 h 8"/>
                <a:gd name="T2" fmla="*/ 2 w 5"/>
                <a:gd name="T3" fmla="*/ 0 h 8"/>
                <a:gd name="T4" fmla="*/ 0 w 5"/>
                <a:gd name="T5" fmla="*/ 0 h 8"/>
                <a:gd name="T6" fmla="*/ 5 w 5"/>
                <a:gd name="T7" fmla="*/ 8 h 8"/>
              </a:gdLst>
              <a:ahLst/>
              <a:cxnLst>
                <a:cxn ang="0">
                  <a:pos x="T0" y="T1"/>
                </a:cxn>
                <a:cxn ang="0">
                  <a:pos x="T2" y="T3"/>
                </a:cxn>
                <a:cxn ang="0">
                  <a:pos x="T4" y="T5"/>
                </a:cxn>
                <a:cxn ang="0">
                  <a:pos x="T6" y="T7"/>
                </a:cxn>
              </a:cxnLst>
              <a:rect l="0" t="0" r="r" b="b"/>
              <a:pathLst>
                <a:path w="5" h="8">
                  <a:moveTo>
                    <a:pt x="5" y="8"/>
                  </a:moveTo>
                  <a:cubicBezTo>
                    <a:pt x="2" y="0"/>
                    <a:pt x="2" y="0"/>
                    <a:pt x="2" y="0"/>
                  </a:cubicBezTo>
                  <a:cubicBezTo>
                    <a:pt x="1" y="0"/>
                    <a:pt x="1" y="0"/>
                    <a:pt x="0" y="0"/>
                  </a:cubicBezTo>
                  <a:cubicBezTo>
                    <a:pt x="1" y="2"/>
                    <a:pt x="3" y="4"/>
                    <a:pt x="5"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4" name="Freeform 79"/>
            <p:cNvSpPr>
              <a:spLocks/>
            </p:cNvSpPr>
            <p:nvPr/>
          </p:nvSpPr>
          <p:spPr bwMode="auto">
            <a:xfrm>
              <a:off x="614363" y="2901950"/>
              <a:ext cx="144462" cy="233363"/>
            </a:xfrm>
            <a:custGeom>
              <a:avLst/>
              <a:gdLst>
                <a:gd name="T0" fmla="*/ 0 w 8"/>
                <a:gd name="T1" fmla="*/ 4 h 13"/>
                <a:gd name="T2" fmla="*/ 1 w 8"/>
                <a:gd name="T3" fmla="*/ 10 h 13"/>
                <a:gd name="T4" fmla="*/ 1 w 8"/>
                <a:gd name="T5" fmla="*/ 13 h 13"/>
                <a:gd name="T6" fmla="*/ 8 w 8"/>
                <a:gd name="T7" fmla="*/ 8 h 13"/>
                <a:gd name="T8" fmla="*/ 5 w 8"/>
                <a:gd name="T9" fmla="*/ 2 h 13"/>
                <a:gd name="T10" fmla="*/ 0 w 8"/>
                <a:gd name="T11" fmla="*/ 4 h 13"/>
              </a:gdLst>
              <a:ahLst/>
              <a:cxnLst>
                <a:cxn ang="0">
                  <a:pos x="T0" y="T1"/>
                </a:cxn>
                <a:cxn ang="0">
                  <a:pos x="T2" y="T3"/>
                </a:cxn>
                <a:cxn ang="0">
                  <a:pos x="T4" y="T5"/>
                </a:cxn>
                <a:cxn ang="0">
                  <a:pos x="T6" y="T7"/>
                </a:cxn>
                <a:cxn ang="0">
                  <a:pos x="T8" y="T9"/>
                </a:cxn>
                <a:cxn ang="0">
                  <a:pos x="T10" y="T11"/>
                </a:cxn>
              </a:cxnLst>
              <a:rect l="0" t="0" r="r" b="b"/>
              <a:pathLst>
                <a:path w="8" h="13">
                  <a:moveTo>
                    <a:pt x="0" y="4"/>
                  </a:moveTo>
                  <a:cubicBezTo>
                    <a:pt x="0" y="4"/>
                    <a:pt x="0" y="10"/>
                    <a:pt x="1" y="10"/>
                  </a:cubicBezTo>
                  <a:cubicBezTo>
                    <a:pt x="1" y="13"/>
                    <a:pt x="1" y="13"/>
                    <a:pt x="1" y="13"/>
                  </a:cubicBezTo>
                  <a:cubicBezTo>
                    <a:pt x="8" y="8"/>
                    <a:pt x="8" y="8"/>
                    <a:pt x="8" y="8"/>
                  </a:cubicBezTo>
                  <a:cubicBezTo>
                    <a:pt x="8" y="8"/>
                    <a:pt x="7" y="4"/>
                    <a:pt x="5" y="2"/>
                  </a:cubicBezTo>
                  <a:cubicBezTo>
                    <a:pt x="4" y="0"/>
                    <a:pt x="0" y="4"/>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5" name="Freeform 80"/>
            <p:cNvSpPr>
              <a:spLocks/>
            </p:cNvSpPr>
            <p:nvPr/>
          </p:nvSpPr>
          <p:spPr bwMode="auto">
            <a:xfrm>
              <a:off x="400050" y="1949450"/>
              <a:ext cx="322262" cy="1077913"/>
            </a:xfrm>
            <a:custGeom>
              <a:avLst/>
              <a:gdLst>
                <a:gd name="T0" fmla="*/ 10 w 18"/>
                <a:gd name="T1" fmla="*/ 60 h 60"/>
                <a:gd name="T2" fmla="*/ 18 w 18"/>
                <a:gd name="T3" fmla="*/ 54 h 60"/>
                <a:gd name="T4" fmla="*/ 12 w 18"/>
                <a:gd name="T5" fmla="*/ 36 h 60"/>
                <a:gd name="T6" fmla="*/ 13 w 18"/>
                <a:gd name="T7" fmla="*/ 23 h 60"/>
                <a:gd name="T8" fmla="*/ 15 w 18"/>
                <a:gd name="T9" fmla="*/ 13 h 60"/>
                <a:gd name="T10" fmla="*/ 9 w 18"/>
                <a:gd name="T11" fmla="*/ 0 h 60"/>
                <a:gd name="T12" fmla="*/ 5 w 18"/>
                <a:gd name="T13" fmla="*/ 3 h 60"/>
                <a:gd name="T14" fmla="*/ 4 w 18"/>
                <a:gd name="T15" fmla="*/ 4 h 60"/>
                <a:gd name="T16" fmla="*/ 2 w 18"/>
                <a:gd name="T17" fmla="*/ 9 h 60"/>
                <a:gd name="T18" fmla="*/ 2 w 18"/>
                <a:gd name="T19" fmla="*/ 15 h 60"/>
                <a:gd name="T20" fmla="*/ 0 w 18"/>
                <a:gd name="T21" fmla="*/ 16 h 60"/>
                <a:gd name="T22" fmla="*/ 0 w 18"/>
                <a:gd name="T23" fmla="*/ 20 h 60"/>
                <a:gd name="T24" fmla="*/ 2 w 18"/>
                <a:gd name="T25" fmla="*/ 21 h 60"/>
                <a:gd name="T26" fmla="*/ 1 w 18"/>
                <a:gd name="T27" fmla="*/ 27 h 60"/>
                <a:gd name="T28" fmla="*/ 1 w 18"/>
                <a:gd name="T29" fmla="*/ 33 h 60"/>
                <a:gd name="T30" fmla="*/ 2 w 18"/>
                <a:gd name="T31" fmla="*/ 40 h 60"/>
                <a:gd name="T32" fmla="*/ 10 w 1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60">
                  <a:moveTo>
                    <a:pt x="10" y="60"/>
                  </a:moveTo>
                  <a:cubicBezTo>
                    <a:pt x="10" y="60"/>
                    <a:pt x="15" y="55"/>
                    <a:pt x="18" y="54"/>
                  </a:cubicBezTo>
                  <a:cubicBezTo>
                    <a:pt x="18" y="54"/>
                    <a:pt x="13" y="38"/>
                    <a:pt x="12" y="36"/>
                  </a:cubicBezTo>
                  <a:cubicBezTo>
                    <a:pt x="13" y="23"/>
                    <a:pt x="13" y="23"/>
                    <a:pt x="13" y="23"/>
                  </a:cubicBezTo>
                  <a:cubicBezTo>
                    <a:pt x="13" y="23"/>
                    <a:pt x="16" y="15"/>
                    <a:pt x="15" y="13"/>
                  </a:cubicBezTo>
                  <a:cubicBezTo>
                    <a:pt x="15" y="10"/>
                    <a:pt x="9" y="0"/>
                    <a:pt x="9" y="0"/>
                  </a:cubicBezTo>
                  <a:cubicBezTo>
                    <a:pt x="9" y="0"/>
                    <a:pt x="6" y="2"/>
                    <a:pt x="5" y="3"/>
                  </a:cubicBezTo>
                  <a:cubicBezTo>
                    <a:pt x="3" y="4"/>
                    <a:pt x="4" y="4"/>
                    <a:pt x="4" y="4"/>
                  </a:cubicBezTo>
                  <a:cubicBezTo>
                    <a:pt x="4" y="4"/>
                    <a:pt x="2" y="8"/>
                    <a:pt x="2" y="9"/>
                  </a:cubicBezTo>
                  <a:cubicBezTo>
                    <a:pt x="1" y="9"/>
                    <a:pt x="2" y="15"/>
                    <a:pt x="2" y="15"/>
                  </a:cubicBezTo>
                  <a:cubicBezTo>
                    <a:pt x="2" y="15"/>
                    <a:pt x="0" y="15"/>
                    <a:pt x="0" y="16"/>
                  </a:cubicBezTo>
                  <a:cubicBezTo>
                    <a:pt x="1" y="17"/>
                    <a:pt x="0" y="19"/>
                    <a:pt x="0" y="20"/>
                  </a:cubicBezTo>
                  <a:cubicBezTo>
                    <a:pt x="1" y="21"/>
                    <a:pt x="2" y="21"/>
                    <a:pt x="2" y="21"/>
                  </a:cubicBezTo>
                  <a:cubicBezTo>
                    <a:pt x="2" y="21"/>
                    <a:pt x="1" y="26"/>
                    <a:pt x="1" y="27"/>
                  </a:cubicBezTo>
                  <a:cubicBezTo>
                    <a:pt x="1" y="28"/>
                    <a:pt x="1" y="32"/>
                    <a:pt x="1" y="33"/>
                  </a:cubicBezTo>
                  <a:cubicBezTo>
                    <a:pt x="1" y="35"/>
                    <a:pt x="2" y="40"/>
                    <a:pt x="2" y="40"/>
                  </a:cubicBezTo>
                  <a:cubicBezTo>
                    <a:pt x="2" y="40"/>
                    <a:pt x="8" y="58"/>
                    <a:pt x="10"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6" name="Freeform 81"/>
            <p:cNvSpPr>
              <a:spLocks noEditPoints="1"/>
            </p:cNvSpPr>
            <p:nvPr/>
          </p:nvSpPr>
          <p:spPr bwMode="auto">
            <a:xfrm>
              <a:off x="400050" y="1985963"/>
              <a:ext cx="250825" cy="1041400"/>
            </a:xfrm>
            <a:custGeom>
              <a:avLst/>
              <a:gdLst>
                <a:gd name="T0" fmla="*/ 6 w 14"/>
                <a:gd name="T1" fmla="*/ 45 h 58"/>
                <a:gd name="T2" fmla="*/ 2 w 14"/>
                <a:gd name="T3" fmla="*/ 31 h 58"/>
                <a:gd name="T4" fmla="*/ 4 w 14"/>
                <a:gd name="T5" fmla="*/ 31 h 58"/>
                <a:gd name="T6" fmla="*/ 10 w 14"/>
                <a:gd name="T7" fmla="*/ 27 h 58"/>
                <a:gd name="T8" fmla="*/ 5 w 14"/>
                <a:gd name="T9" fmla="*/ 30 h 58"/>
                <a:gd name="T10" fmla="*/ 2 w 14"/>
                <a:gd name="T11" fmla="*/ 27 h 58"/>
                <a:gd name="T12" fmla="*/ 4 w 14"/>
                <a:gd name="T13" fmla="*/ 23 h 58"/>
                <a:gd name="T14" fmla="*/ 5 w 14"/>
                <a:gd name="T15" fmla="*/ 18 h 58"/>
                <a:gd name="T16" fmla="*/ 12 w 14"/>
                <a:gd name="T17" fmla="*/ 22 h 58"/>
                <a:gd name="T18" fmla="*/ 9 w 14"/>
                <a:gd name="T19" fmla="*/ 18 h 58"/>
                <a:gd name="T20" fmla="*/ 5 w 14"/>
                <a:gd name="T21" fmla="*/ 16 h 58"/>
                <a:gd name="T22" fmla="*/ 11 w 14"/>
                <a:gd name="T23" fmla="*/ 16 h 58"/>
                <a:gd name="T24" fmla="*/ 6 w 14"/>
                <a:gd name="T25" fmla="*/ 13 h 58"/>
                <a:gd name="T26" fmla="*/ 9 w 14"/>
                <a:gd name="T27" fmla="*/ 12 h 58"/>
                <a:gd name="T28" fmla="*/ 2 w 14"/>
                <a:gd name="T29" fmla="*/ 12 h 58"/>
                <a:gd name="T30" fmla="*/ 5 w 14"/>
                <a:gd name="T31" fmla="*/ 9 h 58"/>
                <a:gd name="T32" fmla="*/ 3 w 14"/>
                <a:gd name="T33" fmla="*/ 10 h 58"/>
                <a:gd name="T34" fmla="*/ 3 w 14"/>
                <a:gd name="T35" fmla="*/ 8 h 58"/>
                <a:gd name="T36" fmla="*/ 5 w 14"/>
                <a:gd name="T37" fmla="*/ 3 h 58"/>
                <a:gd name="T38" fmla="*/ 5 w 14"/>
                <a:gd name="T39" fmla="*/ 0 h 58"/>
                <a:gd name="T40" fmla="*/ 5 w 14"/>
                <a:gd name="T41" fmla="*/ 1 h 58"/>
                <a:gd name="T42" fmla="*/ 4 w 14"/>
                <a:gd name="T43" fmla="*/ 1 h 58"/>
                <a:gd name="T44" fmla="*/ 2 w 14"/>
                <a:gd name="T45" fmla="*/ 7 h 58"/>
                <a:gd name="T46" fmla="*/ 2 w 14"/>
                <a:gd name="T47" fmla="*/ 13 h 58"/>
                <a:gd name="T48" fmla="*/ 0 w 14"/>
                <a:gd name="T49" fmla="*/ 14 h 58"/>
                <a:gd name="T50" fmla="*/ 0 w 14"/>
                <a:gd name="T51" fmla="*/ 18 h 58"/>
                <a:gd name="T52" fmla="*/ 2 w 14"/>
                <a:gd name="T53" fmla="*/ 19 h 58"/>
                <a:gd name="T54" fmla="*/ 1 w 14"/>
                <a:gd name="T55" fmla="*/ 25 h 58"/>
                <a:gd name="T56" fmla="*/ 1 w 14"/>
                <a:gd name="T57" fmla="*/ 31 h 58"/>
                <a:gd name="T58" fmla="*/ 2 w 14"/>
                <a:gd name="T59" fmla="*/ 38 h 58"/>
                <a:gd name="T60" fmla="*/ 10 w 14"/>
                <a:gd name="T61" fmla="*/ 58 h 58"/>
                <a:gd name="T62" fmla="*/ 14 w 14"/>
                <a:gd name="T63" fmla="*/ 55 h 58"/>
                <a:gd name="T64" fmla="*/ 10 w 14"/>
                <a:gd name="T65" fmla="*/ 53 h 58"/>
                <a:gd name="T66" fmla="*/ 6 w 14"/>
                <a:gd name="T67" fmla="*/ 45 h 58"/>
                <a:gd name="T68" fmla="*/ 3 w 14"/>
                <a:gd name="T69" fmla="*/ 10 h 58"/>
                <a:gd name="T70" fmla="*/ 3 w 14"/>
                <a:gd name="T71"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58">
                  <a:moveTo>
                    <a:pt x="6" y="45"/>
                  </a:moveTo>
                  <a:cubicBezTo>
                    <a:pt x="5" y="44"/>
                    <a:pt x="2" y="31"/>
                    <a:pt x="2" y="31"/>
                  </a:cubicBezTo>
                  <a:cubicBezTo>
                    <a:pt x="2" y="31"/>
                    <a:pt x="1" y="30"/>
                    <a:pt x="4" y="31"/>
                  </a:cubicBezTo>
                  <a:cubicBezTo>
                    <a:pt x="7" y="31"/>
                    <a:pt x="10" y="27"/>
                    <a:pt x="10" y="27"/>
                  </a:cubicBezTo>
                  <a:cubicBezTo>
                    <a:pt x="10" y="27"/>
                    <a:pt x="6" y="29"/>
                    <a:pt x="5" y="30"/>
                  </a:cubicBezTo>
                  <a:cubicBezTo>
                    <a:pt x="4" y="30"/>
                    <a:pt x="2" y="28"/>
                    <a:pt x="2" y="27"/>
                  </a:cubicBezTo>
                  <a:cubicBezTo>
                    <a:pt x="3" y="27"/>
                    <a:pt x="3" y="24"/>
                    <a:pt x="4" y="23"/>
                  </a:cubicBezTo>
                  <a:cubicBezTo>
                    <a:pt x="5" y="22"/>
                    <a:pt x="5" y="20"/>
                    <a:pt x="5" y="18"/>
                  </a:cubicBezTo>
                  <a:cubicBezTo>
                    <a:pt x="9" y="17"/>
                    <a:pt x="12" y="22"/>
                    <a:pt x="12" y="22"/>
                  </a:cubicBezTo>
                  <a:cubicBezTo>
                    <a:pt x="12" y="22"/>
                    <a:pt x="11" y="19"/>
                    <a:pt x="9" y="18"/>
                  </a:cubicBezTo>
                  <a:cubicBezTo>
                    <a:pt x="7" y="16"/>
                    <a:pt x="5" y="16"/>
                    <a:pt x="5" y="16"/>
                  </a:cubicBezTo>
                  <a:cubicBezTo>
                    <a:pt x="7" y="15"/>
                    <a:pt x="10" y="16"/>
                    <a:pt x="11" y="16"/>
                  </a:cubicBezTo>
                  <a:cubicBezTo>
                    <a:pt x="10" y="15"/>
                    <a:pt x="7" y="14"/>
                    <a:pt x="6" y="13"/>
                  </a:cubicBezTo>
                  <a:cubicBezTo>
                    <a:pt x="7" y="11"/>
                    <a:pt x="9" y="12"/>
                    <a:pt x="9" y="12"/>
                  </a:cubicBezTo>
                  <a:cubicBezTo>
                    <a:pt x="7" y="9"/>
                    <a:pt x="2" y="12"/>
                    <a:pt x="2" y="12"/>
                  </a:cubicBezTo>
                  <a:cubicBezTo>
                    <a:pt x="2" y="11"/>
                    <a:pt x="5" y="9"/>
                    <a:pt x="5" y="9"/>
                  </a:cubicBezTo>
                  <a:cubicBezTo>
                    <a:pt x="3" y="10"/>
                    <a:pt x="3" y="10"/>
                    <a:pt x="3" y="10"/>
                  </a:cubicBezTo>
                  <a:cubicBezTo>
                    <a:pt x="3" y="9"/>
                    <a:pt x="3" y="8"/>
                    <a:pt x="3" y="8"/>
                  </a:cubicBezTo>
                  <a:cubicBezTo>
                    <a:pt x="5" y="3"/>
                    <a:pt x="5" y="3"/>
                    <a:pt x="5" y="3"/>
                  </a:cubicBezTo>
                  <a:cubicBezTo>
                    <a:pt x="5" y="0"/>
                    <a:pt x="5" y="0"/>
                    <a:pt x="5" y="0"/>
                  </a:cubicBezTo>
                  <a:cubicBezTo>
                    <a:pt x="5" y="1"/>
                    <a:pt x="5" y="1"/>
                    <a:pt x="5" y="1"/>
                  </a:cubicBezTo>
                  <a:cubicBezTo>
                    <a:pt x="4" y="1"/>
                    <a:pt x="4" y="1"/>
                    <a:pt x="4" y="1"/>
                  </a:cubicBezTo>
                  <a:cubicBezTo>
                    <a:pt x="4" y="1"/>
                    <a:pt x="2" y="6"/>
                    <a:pt x="2" y="7"/>
                  </a:cubicBezTo>
                  <a:cubicBezTo>
                    <a:pt x="1" y="7"/>
                    <a:pt x="2" y="13"/>
                    <a:pt x="2" y="13"/>
                  </a:cubicBezTo>
                  <a:cubicBezTo>
                    <a:pt x="2" y="13"/>
                    <a:pt x="0" y="13"/>
                    <a:pt x="0" y="14"/>
                  </a:cubicBezTo>
                  <a:cubicBezTo>
                    <a:pt x="1" y="15"/>
                    <a:pt x="0" y="17"/>
                    <a:pt x="0" y="18"/>
                  </a:cubicBezTo>
                  <a:cubicBezTo>
                    <a:pt x="1" y="19"/>
                    <a:pt x="2" y="19"/>
                    <a:pt x="2" y="19"/>
                  </a:cubicBezTo>
                  <a:cubicBezTo>
                    <a:pt x="2" y="19"/>
                    <a:pt x="1" y="24"/>
                    <a:pt x="1" y="25"/>
                  </a:cubicBezTo>
                  <a:cubicBezTo>
                    <a:pt x="1" y="26"/>
                    <a:pt x="1" y="30"/>
                    <a:pt x="1" y="31"/>
                  </a:cubicBezTo>
                  <a:cubicBezTo>
                    <a:pt x="1" y="33"/>
                    <a:pt x="2" y="38"/>
                    <a:pt x="2" y="38"/>
                  </a:cubicBezTo>
                  <a:cubicBezTo>
                    <a:pt x="2" y="38"/>
                    <a:pt x="8" y="56"/>
                    <a:pt x="10" y="58"/>
                  </a:cubicBezTo>
                  <a:cubicBezTo>
                    <a:pt x="10" y="58"/>
                    <a:pt x="12" y="56"/>
                    <a:pt x="14" y="55"/>
                  </a:cubicBezTo>
                  <a:cubicBezTo>
                    <a:pt x="10" y="53"/>
                    <a:pt x="10" y="53"/>
                    <a:pt x="10" y="53"/>
                  </a:cubicBezTo>
                  <a:cubicBezTo>
                    <a:pt x="10" y="53"/>
                    <a:pt x="7" y="46"/>
                    <a:pt x="6" y="45"/>
                  </a:cubicBezTo>
                  <a:close/>
                  <a:moveTo>
                    <a:pt x="3" y="10"/>
                  </a:moveTo>
                  <a:cubicBezTo>
                    <a:pt x="3" y="10"/>
                    <a:pt x="3" y="10"/>
                    <a:pt x="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7" name="Freeform 82"/>
            <p:cNvSpPr>
              <a:spLocks/>
            </p:cNvSpPr>
            <p:nvPr/>
          </p:nvSpPr>
          <p:spPr bwMode="auto">
            <a:xfrm>
              <a:off x="614363" y="2273300"/>
              <a:ext cx="36512" cy="1746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1"/>
                    <a:pt x="1" y="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8" name="Freeform 83"/>
            <p:cNvSpPr>
              <a:spLocks/>
            </p:cNvSpPr>
            <p:nvPr/>
          </p:nvSpPr>
          <p:spPr bwMode="auto">
            <a:xfrm>
              <a:off x="722313" y="1536700"/>
              <a:ext cx="323850" cy="412750"/>
            </a:xfrm>
            <a:custGeom>
              <a:avLst/>
              <a:gdLst>
                <a:gd name="T0" fmla="*/ 10 w 18"/>
                <a:gd name="T1" fmla="*/ 22 h 23"/>
                <a:gd name="T2" fmla="*/ 13 w 18"/>
                <a:gd name="T3" fmla="*/ 20 h 23"/>
                <a:gd name="T4" fmla="*/ 16 w 18"/>
                <a:gd name="T5" fmla="*/ 14 h 23"/>
                <a:gd name="T6" fmla="*/ 17 w 18"/>
                <a:gd name="T7" fmla="*/ 14 h 23"/>
                <a:gd name="T8" fmla="*/ 18 w 18"/>
                <a:gd name="T9" fmla="*/ 11 h 23"/>
                <a:gd name="T10" fmla="*/ 17 w 18"/>
                <a:gd name="T11" fmla="*/ 8 h 23"/>
                <a:gd name="T12" fmla="*/ 18 w 18"/>
                <a:gd name="T13" fmla="*/ 1 h 23"/>
                <a:gd name="T14" fmla="*/ 7 w 18"/>
                <a:gd name="T15" fmla="*/ 0 h 23"/>
                <a:gd name="T16" fmla="*/ 3 w 18"/>
                <a:gd name="T17" fmla="*/ 2 h 23"/>
                <a:gd name="T18" fmla="*/ 3 w 18"/>
                <a:gd name="T19" fmla="*/ 8 h 23"/>
                <a:gd name="T20" fmla="*/ 1 w 18"/>
                <a:gd name="T21" fmla="*/ 8 h 23"/>
                <a:gd name="T22" fmla="*/ 3 w 18"/>
                <a:gd name="T23" fmla="*/ 14 h 23"/>
                <a:gd name="T24" fmla="*/ 4 w 18"/>
                <a:gd name="T25" fmla="*/ 20 h 23"/>
                <a:gd name="T26" fmla="*/ 10 w 18"/>
                <a:gd name="T2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3">
                  <a:moveTo>
                    <a:pt x="10" y="22"/>
                  </a:moveTo>
                  <a:cubicBezTo>
                    <a:pt x="11" y="23"/>
                    <a:pt x="12" y="21"/>
                    <a:pt x="13" y="20"/>
                  </a:cubicBezTo>
                  <a:cubicBezTo>
                    <a:pt x="13" y="20"/>
                    <a:pt x="16" y="16"/>
                    <a:pt x="16" y="14"/>
                  </a:cubicBezTo>
                  <a:cubicBezTo>
                    <a:pt x="16" y="14"/>
                    <a:pt x="17" y="15"/>
                    <a:pt x="17" y="14"/>
                  </a:cubicBezTo>
                  <a:cubicBezTo>
                    <a:pt x="17" y="14"/>
                    <a:pt x="17" y="12"/>
                    <a:pt x="18" y="11"/>
                  </a:cubicBezTo>
                  <a:cubicBezTo>
                    <a:pt x="18" y="11"/>
                    <a:pt x="18" y="8"/>
                    <a:pt x="17" y="8"/>
                  </a:cubicBezTo>
                  <a:cubicBezTo>
                    <a:pt x="18" y="1"/>
                    <a:pt x="18" y="1"/>
                    <a:pt x="18" y="1"/>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6" y="21"/>
                    <a:pt x="7" y="22"/>
                    <a:pt x="10" y="22"/>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9" name="Freeform 84"/>
            <p:cNvSpPr>
              <a:spLocks/>
            </p:cNvSpPr>
            <p:nvPr/>
          </p:nvSpPr>
          <p:spPr bwMode="auto">
            <a:xfrm>
              <a:off x="722313" y="1536700"/>
              <a:ext cx="161925" cy="395288"/>
            </a:xfrm>
            <a:custGeom>
              <a:avLst/>
              <a:gdLst>
                <a:gd name="T0" fmla="*/ 7 w 9"/>
                <a:gd name="T1" fmla="*/ 22 h 22"/>
                <a:gd name="T2" fmla="*/ 5 w 9"/>
                <a:gd name="T3" fmla="*/ 16 h 22"/>
                <a:gd name="T4" fmla="*/ 6 w 9"/>
                <a:gd name="T5" fmla="*/ 12 h 22"/>
                <a:gd name="T6" fmla="*/ 5 w 9"/>
                <a:gd name="T7" fmla="*/ 10 h 22"/>
                <a:gd name="T8" fmla="*/ 7 w 9"/>
                <a:gd name="T9" fmla="*/ 9 h 22"/>
                <a:gd name="T10" fmla="*/ 8 w 9"/>
                <a:gd name="T11" fmla="*/ 5 h 22"/>
                <a:gd name="T12" fmla="*/ 9 w 9"/>
                <a:gd name="T13" fmla="*/ 0 h 22"/>
                <a:gd name="T14" fmla="*/ 7 w 9"/>
                <a:gd name="T15" fmla="*/ 0 h 22"/>
                <a:gd name="T16" fmla="*/ 3 w 9"/>
                <a:gd name="T17" fmla="*/ 2 h 22"/>
                <a:gd name="T18" fmla="*/ 3 w 9"/>
                <a:gd name="T19" fmla="*/ 8 h 22"/>
                <a:gd name="T20" fmla="*/ 1 w 9"/>
                <a:gd name="T21" fmla="*/ 8 h 22"/>
                <a:gd name="T22" fmla="*/ 3 w 9"/>
                <a:gd name="T23" fmla="*/ 14 h 22"/>
                <a:gd name="T24" fmla="*/ 4 w 9"/>
                <a:gd name="T25" fmla="*/ 20 h 22"/>
                <a:gd name="T26" fmla="*/ 7 w 9"/>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2">
                  <a:moveTo>
                    <a:pt x="7" y="22"/>
                  </a:moveTo>
                  <a:cubicBezTo>
                    <a:pt x="6" y="20"/>
                    <a:pt x="5" y="16"/>
                    <a:pt x="5" y="16"/>
                  </a:cubicBezTo>
                  <a:cubicBezTo>
                    <a:pt x="5" y="14"/>
                    <a:pt x="6" y="12"/>
                    <a:pt x="6" y="12"/>
                  </a:cubicBezTo>
                  <a:cubicBezTo>
                    <a:pt x="5" y="10"/>
                    <a:pt x="5" y="10"/>
                    <a:pt x="5" y="10"/>
                  </a:cubicBezTo>
                  <a:cubicBezTo>
                    <a:pt x="5" y="10"/>
                    <a:pt x="7" y="9"/>
                    <a:pt x="7" y="9"/>
                  </a:cubicBezTo>
                  <a:cubicBezTo>
                    <a:pt x="7" y="9"/>
                    <a:pt x="8" y="6"/>
                    <a:pt x="8" y="5"/>
                  </a:cubicBezTo>
                  <a:cubicBezTo>
                    <a:pt x="8" y="5"/>
                    <a:pt x="8" y="2"/>
                    <a:pt x="9" y="0"/>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5" y="21"/>
                    <a:pt x="6" y="21"/>
                    <a:pt x="7" y="2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1" name="Freeform 85"/>
            <p:cNvSpPr>
              <a:spLocks/>
            </p:cNvSpPr>
            <p:nvPr/>
          </p:nvSpPr>
          <p:spPr bwMode="auto">
            <a:xfrm>
              <a:off x="973138" y="1681163"/>
              <a:ext cx="73025" cy="196850"/>
            </a:xfrm>
            <a:custGeom>
              <a:avLst/>
              <a:gdLst>
                <a:gd name="T0" fmla="*/ 2 w 4"/>
                <a:gd name="T1" fmla="*/ 6 h 11"/>
                <a:gd name="T2" fmla="*/ 3 w 4"/>
                <a:gd name="T3" fmla="*/ 6 h 11"/>
                <a:gd name="T4" fmla="*/ 4 w 4"/>
                <a:gd name="T5" fmla="*/ 2 h 11"/>
                <a:gd name="T6" fmla="*/ 3 w 4"/>
                <a:gd name="T7" fmla="*/ 0 h 11"/>
                <a:gd name="T8" fmla="*/ 2 w 4"/>
                <a:gd name="T9" fmla="*/ 6 h 11"/>
                <a:gd name="T10" fmla="*/ 0 w 4"/>
                <a:gd name="T11" fmla="*/ 7 h 11"/>
                <a:gd name="T12" fmla="*/ 0 w 4"/>
                <a:gd name="T13" fmla="*/ 11 h 11"/>
                <a:gd name="T14" fmla="*/ 2 w 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2" y="6"/>
                  </a:moveTo>
                  <a:cubicBezTo>
                    <a:pt x="2" y="6"/>
                    <a:pt x="3" y="7"/>
                    <a:pt x="3" y="6"/>
                  </a:cubicBezTo>
                  <a:cubicBezTo>
                    <a:pt x="3" y="6"/>
                    <a:pt x="4" y="4"/>
                    <a:pt x="4" y="2"/>
                  </a:cubicBezTo>
                  <a:cubicBezTo>
                    <a:pt x="4" y="1"/>
                    <a:pt x="4" y="0"/>
                    <a:pt x="3" y="0"/>
                  </a:cubicBezTo>
                  <a:cubicBezTo>
                    <a:pt x="3" y="0"/>
                    <a:pt x="2" y="5"/>
                    <a:pt x="2" y="6"/>
                  </a:cubicBezTo>
                  <a:cubicBezTo>
                    <a:pt x="1" y="6"/>
                    <a:pt x="0" y="7"/>
                    <a:pt x="0" y="7"/>
                  </a:cubicBezTo>
                  <a:cubicBezTo>
                    <a:pt x="0" y="8"/>
                    <a:pt x="0" y="9"/>
                    <a:pt x="0" y="11"/>
                  </a:cubicBezTo>
                  <a:cubicBezTo>
                    <a:pt x="1" y="10"/>
                    <a:pt x="2" y="7"/>
                    <a:pt x="2" y="6"/>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2" name="Freeform 86"/>
            <p:cNvSpPr>
              <a:spLocks/>
            </p:cNvSpPr>
            <p:nvPr/>
          </p:nvSpPr>
          <p:spPr bwMode="auto">
            <a:xfrm>
              <a:off x="739775" y="1447800"/>
              <a:ext cx="323850" cy="304800"/>
            </a:xfrm>
            <a:custGeom>
              <a:avLst/>
              <a:gdLst>
                <a:gd name="T0" fmla="*/ 17 w 18"/>
                <a:gd name="T1" fmla="*/ 7 h 17"/>
                <a:gd name="T2" fmla="*/ 12 w 18"/>
                <a:gd name="T3" fmla="*/ 0 h 17"/>
                <a:gd name="T4" fmla="*/ 9 w 18"/>
                <a:gd name="T5" fmla="*/ 1 h 17"/>
                <a:gd name="T6" fmla="*/ 6 w 18"/>
                <a:gd name="T7" fmla="*/ 1 h 17"/>
                <a:gd name="T8" fmla="*/ 4 w 18"/>
                <a:gd name="T9" fmla="*/ 2 h 17"/>
                <a:gd name="T10" fmla="*/ 0 w 18"/>
                <a:gd name="T11" fmla="*/ 7 h 17"/>
                <a:gd name="T12" fmla="*/ 1 w 18"/>
                <a:gd name="T13" fmla="*/ 13 h 17"/>
                <a:gd name="T14" fmla="*/ 1 w 18"/>
                <a:gd name="T15" fmla="*/ 13 h 17"/>
                <a:gd name="T16" fmla="*/ 2 w 18"/>
                <a:gd name="T17" fmla="*/ 16 h 17"/>
                <a:gd name="T18" fmla="*/ 2 w 18"/>
                <a:gd name="T19" fmla="*/ 15 h 17"/>
                <a:gd name="T20" fmla="*/ 3 w 18"/>
                <a:gd name="T21" fmla="*/ 12 h 17"/>
                <a:gd name="T22" fmla="*/ 3 w 18"/>
                <a:gd name="T23" fmla="*/ 9 h 17"/>
                <a:gd name="T24" fmla="*/ 4 w 18"/>
                <a:gd name="T25" fmla="*/ 8 h 17"/>
                <a:gd name="T26" fmla="*/ 8 w 18"/>
                <a:gd name="T27" fmla="*/ 9 h 17"/>
                <a:gd name="T28" fmla="*/ 10 w 18"/>
                <a:gd name="T29" fmla="*/ 10 h 17"/>
                <a:gd name="T30" fmla="*/ 11 w 18"/>
                <a:gd name="T31" fmla="*/ 10 h 17"/>
                <a:gd name="T32" fmla="*/ 12 w 18"/>
                <a:gd name="T33" fmla="*/ 10 h 17"/>
                <a:gd name="T34" fmla="*/ 14 w 18"/>
                <a:gd name="T35" fmla="*/ 11 h 17"/>
                <a:gd name="T36" fmla="*/ 14 w 18"/>
                <a:gd name="T37" fmla="*/ 9 h 17"/>
                <a:gd name="T38" fmla="*/ 14 w 18"/>
                <a:gd name="T39" fmla="*/ 9 h 17"/>
                <a:gd name="T40" fmla="*/ 15 w 18"/>
                <a:gd name="T41" fmla="*/ 10 h 17"/>
                <a:gd name="T42" fmla="*/ 15 w 18"/>
                <a:gd name="T43" fmla="*/ 13 h 17"/>
                <a:gd name="T44" fmla="*/ 15 w 18"/>
                <a:gd name="T45" fmla="*/ 16 h 17"/>
                <a:gd name="T46" fmla="*/ 15 w 18"/>
                <a:gd name="T47" fmla="*/ 17 h 17"/>
                <a:gd name="T48" fmla="*/ 16 w 18"/>
                <a:gd name="T49" fmla="*/ 13 h 17"/>
                <a:gd name="T50" fmla="*/ 17 w 18"/>
                <a:gd name="T51" fmla="*/ 14 h 17"/>
                <a:gd name="T52" fmla="*/ 17 w 18"/>
                <a:gd name="T53" fmla="*/ 11 h 17"/>
                <a:gd name="T54" fmla="*/ 17 w 18"/>
                <a:gd name="T5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7">
                  <a:moveTo>
                    <a:pt x="17" y="7"/>
                  </a:moveTo>
                  <a:cubicBezTo>
                    <a:pt x="17" y="7"/>
                    <a:pt x="17" y="2"/>
                    <a:pt x="12" y="0"/>
                  </a:cubicBezTo>
                  <a:cubicBezTo>
                    <a:pt x="12" y="0"/>
                    <a:pt x="11" y="0"/>
                    <a:pt x="9" y="1"/>
                  </a:cubicBezTo>
                  <a:cubicBezTo>
                    <a:pt x="9" y="1"/>
                    <a:pt x="6" y="1"/>
                    <a:pt x="6" y="1"/>
                  </a:cubicBezTo>
                  <a:cubicBezTo>
                    <a:pt x="5" y="2"/>
                    <a:pt x="4" y="2"/>
                    <a:pt x="4" y="2"/>
                  </a:cubicBezTo>
                  <a:cubicBezTo>
                    <a:pt x="4" y="2"/>
                    <a:pt x="1" y="3"/>
                    <a:pt x="0" y="7"/>
                  </a:cubicBezTo>
                  <a:cubicBezTo>
                    <a:pt x="0" y="7"/>
                    <a:pt x="0" y="11"/>
                    <a:pt x="1" y="13"/>
                  </a:cubicBezTo>
                  <a:cubicBezTo>
                    <a:pt x="1" y="13"/>
                    <a:pt x="1" y="13"/>
                    <a:pt x="1" y="13"/>
                  </a:cubicBezTo>
                  <a:cubicBezTo>
                    <a:pt x="2" y="16"/>
                    <a:pt x="2" y="16"/>
                    <a:pt x="2" y="16"/>
                  </a:cubicBezTo>
                  <a:cubicBezTo>
                    <a:pt x="2" y="15"/>
                    <a:pt x="2" y="15"/>
                    <a:pt x="2" y="15"/>
                  </a:cubicBezTo>
                  <a:cubicBezTo>
                    <a:pt x="2" y="15"/>
                    <a:pt x="2" y="13"/>
                    <a:pt x="3" y="12"/>
                  </a:cubicBezTo>
                  <a:cubicBezTo>
                    <a:pt x="3" y="9"/>
                    <a:pt x="3" y="9"/>
                    <a:pt x="3" y="9"/>
                  </a:cubicBezTo>
                  <a:cubicBezTo>
                    <a:pt x="4" y="8"/>
                    <a:pt x="4" y="8"/>
                    <a:pt x="4" y="8"/>
                  </a:cubicBezTo>
                  <a:cubicBezTo>
                    <a:pt x="4" y="8"/>
                    <a:pt x="7" y="8"/>
                    <a:pt x="8" y="9"/>
                  </a:cubicBezTo>
                  <a:cubicBezTo>
                    <a:pt x="8" y="9"/>
                    <a:pt x="8" y="10"/>
                    <a:pt x="10" y="10"/>
                  </a:cubicBezTo>
                  <a:cubicBezTo>
                    <a:pt x="11" y="10"/>
                    <a:pt x="11" y="10"/>
                    <a:pt x="11" y="10"/>
                  </a:cubicBezTo>
                  <a:cubicBezTo>
                    <a:pt x="11" y="10"/>
                    <a:pt x="11" y="10"/>
                    <a:pt x="12" y="10"/>
                  </a:cubicBezTo>
                  <a:cubicBezTo>
                    <a:pt x="14" y="9"/>
                    <a:pt x="14" y="11"/>
                    <a:pt x="14" y="11"/>
                  </a:cubicBezTo>
                  <a:cubicBezTo>
                    <a:pt x="14" y="10"/>
                    <a:pt x="14" y="10"/>
                    <a:pt x="14" y="9"/>
                  </a:cubicBezTo>
                  <a:cubicBezTo>
                    <a:pt x="14" y="9"/>
                    <a:pt x="14" y="9"/>
                    <a:pt x="14" y="9"/>
                  </a:cubicBezTo>
                  <a:cubicBezTo>
                    <a:pt x="14" y="9"/>
                    <a:pt x="15" y="9"/>
                    <a:pt x="15" y="10"/>
                  </a:cubicBezTo>
                  <a:cubicBezTo>
                    <a:pt x="15" y="11"/>
                    <a:pt x="15" y="12"/>
                    <a:pt x="15" y="13"/>
                  </a:cubicBezTo>
                  <a:cubicBezTo>
                    <a:pt x="15" y="14"/>
                    <a:pt x="15" y="16"/>
                    <a:pt x="15" y="16"/>
                  </a:cubicBezTo>
                  <a:cubicBezTo>
                    <a:pt x="15" y="17"/>
                    <a:pt x="15" y="17"/>
                    <a:pt x="15" y="17"/>
                  </a:cubicBezTo>
                  <a:cubicBezTo>
                    <a:pt x="16" y="13"/>
                    <a:pt x="16" y="13"/>
                    <a:pt x="16" y="13"/>
                  </a:cubicBezTo>
                  <a:cubicBezTo>
                    <a:pt x="17" y="14"/>
                    <a:pt x="17" y="14"/>
                    <a:pt x="17" y="14"/>
                  </a:cubicBezTo>
                  <a:cubicBezTo>
                    <a:pt x="17" y="11"/>
                    <a:pt x="17" y="11"/>
                    <a:pt x="17" y="11"/>
                  </a:cubicBezTo>
                  <a:cubicBezTo>
                    <a:pt x="17" y="11"/>
                    <a:pt x="18" y="8"/>
                    <a:pt x="17" y="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3" name="Freeform 87"/>
            <p:cNvSpPr>
              <a:spLocks/>
            </p:cNvSpPr>
            <p:nvPr/>
          </p:nvSpPr>
          <p:spPr bwMode="auto">
            <a:xfrm>
              <a:off x="1081088" y="2290763"/>
              <a:ext cx="53975" cy="323850"/>
            </a:xfrm>
            <a:custGeom>
              <a:avLst/>
              <a:gdLst>
                <a:gd name="T0" fmla="*/ 2 w 3"/>
                <a:gd name="T1" fmla="*/ 10 h 18"/>
                <a:gd name="T2" fmla="*/ 1 w 3"/>
                <a:gd name="T3" fmla="*/ 0 h 18"/>
                <a:gd name="T4" fmla="*/ 1 w 3"/>
                <a:gd name="T5" fmla="*/ 0 h 18"/>
                <a:gd name="T6" fmla="*/ 0 w 3"/>
                <a:gd name="T7" fmla="*/ 16 h 18"/>
                <a:gd name="T8" fmla="*/ 0 w 3"/>
                <a:gd name="T9" fmla="*/ 18 h 18"/>
                <a:gd name="T10" fmla="*/ 3 w 3"/>
                <a:gd name="T11" fmla="*/ 18 h 18"/>
                <a:gd name="T12" fmla="*/ 2 w 3"/>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0"/>
                  </a:moveTo>
                  <a:cubicBezTo>
                    <a:pt x="3" y="8"/>
                    <a:pt x="2" y="2"/>
                    <a:pt x="1" y="0"/>
                  </a:cubicBezTo>
                  <a:cubicBezTo>
                    <a:pt x="1" y="0"/>
                    <a:pt x="1" y="0"/>
                    <a:pt x="1" y="0"/>
                  </a:cubicBezTo>
                  <a:cubicBezTo>
                    <a:pt x="0" y="16"/>
                    <a:pt x="0" y="16"/>
                    <a:pt x="0" y="16"/>
                  </a:cubicBezTo>
                  <a:cubicBezTo>
                    <a:pt x="0" y="18"/>
                    <a:pt x="0" y="18"/>
                    <a:pt x="0" y="18"/>
                  </a:cubicBezTo>
                  <a:cubicBezTo>
                    <a:pt x="0" y="18"/>
                    <a:pt x="1" y="18"/>
                    <a:pt x="3" y="18"/>
                  </a:cubicBezTo>
                  <a:cubicBezTo>
                    <a:pt x="2" y="16"/>
                    <a:pt x="2" y="12"/>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4" name="Freeform 88"/>
            <p:cNvSpPr>
              <a:spLocks/>
            </p:cNvSpPr>
            <p:nvPr/>
          </p:nvSpPr>
          <p:spPr bwMode="auto">
            <a:xfrm>
              <a:off x="955675" y="2003425"/>
              <a:ext cx="196850" cy="1166813"/>
            </a:xfrm>
            <a:custGeom>
              <a:avLst/>
              <a:gdLst>
                <a:gd name="T0" fmla="*/ 5 w 11"/>
                <a:gd name="T1" fmla="*/ 63 h 65"/>
                <a:gd name="T2" fmla="*/ 10 w 11"/>
                <a:gd name="T3" fmla="*/ 65 h 65"/>
                <a:gd name="T4" fmla="*/ 11 w 11"/>
                <a:gd name="T5" fmla="*/ 64 h 65"/>
                <a:gd name="T6" fmla="*/ 8 w 11"/>
                <a:gd name="T7" fmla="*/ 33 h 65"/>
                <a:gd name="T8" fmla="*/ 8 w 11"/>
                <a:gd name="T9" fmla="*/ 20 h 65"/>
                <a:gd name="T10" fmla="*/ 8 w 11"/>
                <a:gd name="T11" fmla="*/ 11 h 65"/>
                <a:gd name="T12" fmla="*/ 5 w 11"/>
                <a:gd name="T13" fmla="*/ 3 h 65"/>
                <a:gd name="T14" fmla="*/ 0 w 11"/>
                <a:gd name="T15" fmla="*/ 0 h 65"/>
                <a:gd name="T16" fmla="*/ 0 w 11"/>
                <a:gd name="T17" fmla="*/ 3 h 65"/>
                <a:gd name="T18" fmla="*/ 5 w 11"/>
                <a:gd name="T19" fmla="*/ 17 h 65"/>
                <a:gd name="T20" fmla="*/ 4 w 11"/>
                <a:gd name="T21" fmla="*/ 27 h 65"/>
                <a:gd name="T22" fmla="*/ 6 w 11"/>
                <a:gd name="T23" fmla="*/ 46 h 65"/>
                <a:gd name="T24" fmla="*/ 5 w 11"/>
                <a:gd name="T2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5">
                  <a:moveTo>
                    <a:pt x="5" y="63"/>
                  </a:moveTo>
                  <a:cubicBezTo>
                    <a:pt x="10" y="65"/>
                    <a:pt x="10" y="65"/>
                    <a:pt x="10" y="65"/>
                  </a:cubicBezTo>
                  <a:cubicBezTo>
                    <a:pt x="11" y="64"/>
                    <a:pt x="11" y="64"/>
                    <a:pt x="11" y="64"/>
                  </a:cubicBezTo>
                  <a:cubicBezTo>
                    <a:pt x="11" y="64"/>
                    <a:pt x="10" y="40"/>
                    <a:pt x="8" y="33"/>
                  </a:cubicBezTo>
                  <a:cubicBezTo>
                    <a:pt x="8" y="33"/>
                    <a:pt x="8" y="22"/>
                    <a:pt x="8" y="20"/>
                  </a:cubicBezTo>
                  <a:cubicBezTo>
                    <a:pt x="8" y="17"/>
                    <a:pt x="8" y="12"/>
                    <a:pt x="8" y="11"/>
                  </a:cubicBezTo>
                  <a:cubicBezTo>
                    <a:pt x="8" y="10"/>
                    <a:pt x="6" y="5"/>
                    <a:pt x="5" y="3"/>
                  </a:cubicBezTo>
                  <a:cubicBezTo>
                    <a:pt x="0" y="0"/>
                    <a:pt x="0" y="0"/>
                    <a:pt x="0" y="0"/>
                  </a:cubicBezTo>
                  <a:cubicBezTo>
                    <a:pt x="0" y="3"/>
                    <a:pt x="0" y="3"/>
                    <a:pt x="0" y="3"/>
                  </a:cubicBezTo>
                  <a:cubicBezTo>
                    <a:pt x="0" y="3"/>
                    <a:pt x="6" y="14"/>
                    <a:pt x="5" y="17"/>
                  </a:cubicBezTo>
                  <a:cubicBezTo>
                    <a:pt x="5" y="17"/>
                    <a:pt x="4" y="26"/>
                    <a:pt x="4" y="27"/>
                  </a:cubicBezTo>
                  <a:cubicBezTo>
                    <a:pt x="4" y="28"/>
                    <a:pt x="6" y="45"/>
                    <a:pt x="6" y="46"/>
                  </a:cubicBezTo>
                  <a:cubicBezTo>
                    <a:pt x="6" y="48"/>
                    <a:pt x="5" y="63"/>
                    <a:pt x="5"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信用证的种类</a:t>
            </a:r>
            <a:endParaRPr lang="zh-CN" altLang="en-US" sz="2400" b="1" dirty="0"/>
          </a:p>
        </p:txBody>
      </p:sp>
      <p:sp>
        <p:nvSpPr>
          <p:cNvPr id="2" name="文本框 1"/>
          <p:cNvSpPr txBox="1"/>
          <p:nvPr/>
        </p:nvSpPr>
        <p:spPr>
          <a:xfrm>
            <a:off x="2308712" y="2419855"/>
            <a:ext cx="2101887" cy="707886"/>
          </a:xfrm>
          <a:prstGeom prst="rect">
            <a:avLst/>
          </a:prstGeom>
          <a:noFill/>
        </p:spPr>
        <p:txBody>
          <a:bodyPr wrap="square" rtlCol="0">
            <a:spAutoFit/>
          </a:bodyPr>
          <a:lstStyle/>
          <a:p>
            <a:r>
              <a:rPr lang="zh-CN" altLang="en-US" sz="2000" dirty="0">
                <a:latin typeface="Times New Roman" panose="02020603050405020304" pitchFamily="18" charset="0"/>
                <a:cs typeface="Times New Roman" panose="02020603050405020304" pitchFamily="18" charset="0"/>
              </a:rPr>
              <a:t>远期信用证</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usance</a:t>
            </a:r>
            <a:r>
              <a:rPr lang="en-US" altLang="zh-CN" sz="2000" dirty="0">
                <a:latin typeface="Times New Roman" panose="02020603050405020304" pitchFamily="18" charset="0"/>
                <a:cs typeface="Times New Roman" panose="02020603050405020304" pitchFamily="18" charset="0"/>
              </a:rPr>
              <a:t> L/C)</a:t>
            </a:r>
          </a:p>
        </p:txBody>
      </p:sp>
      <p:sp>
        <p:nvSpPr>
          <p:cNvPr id="3" name="文本框 2"/>
          <p:cNvSpPr txBox="1"/>
          <p:nvPr/>
        </p:nvSpPr>
        <p:spPr>
          <a:xfrm>
            <a:off x="4410599" y="2115443"/>
            <a:ext cx="6880253" cy="1695336"/>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开证行或付款行收到符合信用证</a:t>
            </a:r>
            <a:r>
              <a:rPr lang="zh-CN" altLang="en-US" sz="2000" dirty="0" smtClean="0">
                <a:latin typeface="Times New Roman" panose="02020603050405020304" pitchFamily="18" charset="0"/>
                <a:cs typeface="Times New Roman" panose="02020603050405020304" pitchFamily="18" charset="0"/>
              </a:rPr>
              <a:t>的汇票和</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或单据</a:t>
            </a:r>
            <a:r>
              <a:rPr lang="zh-CN" altLang="en-US" sz="2000" dirty="0">
                <a:latin typeface="Times New Roman" panose="02020603050405020304" pitchFamily="18" charset="0"/>
                <a:cs typeface="Times New Roman" panose="02020603050405020304" pitchFamily="18" charset="0"/>
              </a:rPr>
              <a:t>时，在规定期限内付款</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包括</a:t>
            </a:r>
            <a:r>
              <a:rPr lang="zh-CN" altLang="en-US" sz="2000" dirty="0">
                <a:latin typeface="Times New Roman" panose="02020603050405020304" pitchFamily="18" charset="0"/>
                <a:cs typeface="Times New Roman" panose="02020603050405020304" pitchFamily="18" charset="0"/>
              </a:rPr>
              <a:t>承兑</a:t>
            </a:r>
            <a:r>
              <a:rPr lang="zh-CN" altLang="en-US" sz="2000" dirty="0" smtClean="0">
                <a:latin typeface="Times New Roman" panose="02020603050405020304" pitchFamily="18" charset="0"/>
                <a:cs typeface="Times New Roman" panose="02020603050405020304" pitchFamily="18" charset="0"/>
              </a:rPr>
              <a:t>信用证</a:t>
            </a:r>
            <a:r>
              <a:rPr lang="zh-CN" altLang="en-US" sz="2000" dirty="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开具汇票）、</a:t>
            </a:r>
            <a:r>
              <a:rPr lang="zh-CN" altLang="en-US" sz="2000" dirty="0">
                <a:latin typeface="Times New Roman" panose="02020603050405020304" pitchFamily="18" charset="0"/>
                <a:cs typeface="Times New Roman" panose="02020603050405020304" pitchFamily="18" charset="0"/>
              </a:rPr>
              <a:t>延期付款</a:t>
            </a:r>
            <a:r>
              <a:rPr lang="zh-CN" altLang="en-US" sz="2000" dirty="0" smtClean="0">
                <a:latin typeface="Times New Roman" panose="02020603050405020304" pitchFamily="18" charset="0"/>
                <a:cs typeface="Times New Roman" panose="02020603050405020304" pitchFamily="18" charset="0"/>
              </a:rPr>
              <a:t>信用证（不开汇票）和</a:t>
            </a:r>
            <a:r>
              <a:rPr lang="zh-CN" altLang="en-US" sz="2000" dirty="0">
                <a:latin typeface="Times New Roman" panose="02020603050405020304" pitchFamily="18" charset="0"/>
                <a:cs typeface="Times New Roman" panose="02020603050405020304" pitchFamily="18" charset="0"/>
              </a:rPr>
              <a:t>假远期</a:t>
            </a:r>
            <a:r>
              <a:rPr lang="zh-CN" altLang="en-US" sz="2000" dirty="0" smtClean="0">
                <a:latin typeface="Times New Roman" panose="02020603050405020304" pitchFamily="18" charset="0"/>
                <a:cs typeface="Times New Roman" panose="02020603050405020304" pitchFamily="18" charset="0"/>
              </a:rPr>
              <a:t>信用证（开证行或付款行即期向卖方付款，买方可以远期向付款行支付货款）</a:t>
            </a:r>
            <a:endParaRPr lang="zh-CN" altLang="en-US" sz="20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2150223" y="3972199"/>
            <a:ext cx="2101765" cy="733534"/>
          </a:xfrm>
          <a:prstGeom prst="rect">
            <a:avLst/>
          </a:prstGeom>
          <a:noFill/>
        </p:spPr>
        <p:txBody>
          <a:bodyPr wrap="square" rtlCol="0">
            <a:spAutoFit/>
          </a:bodyPr>
          <a:lstStyle/>
          <a:p>
            <a:pPr algn="ctr">
              <a:lnSpc>
                <a:spcPts val="2500"/>
              </a:lnSpc>
            </a:pPr>
            <a:r>
              <a:rPr lang="zh-CN" altLang="en-US" sz="2000" dirty="0">
                <a:latin typeface="Times New Roman" panose="02020603050405020304" pitchFamily="18" charset="0"/>
                <a:cs typeface="Times New Roman" panose="02020603050405020304" pitchFamily="18" charset="0"/>
              </a:rPr>
              <a:t>议付信用证</a:t>
            </a:r>
            <a:r>
              <a:rPr lang="en-US" altLang="zh-CN" sz="2000" dirty="0">
                <a:latin typeface="Times New Roman" panose="02020603050405020304" pitchFamily="18" charset="0"/>
                <a:cs typeface="Times New Roman" panose="02020603050405020304" pitchFamily="18" charset="0"/>
              </a:rPr>
              <a:t>(negotiation L/C)</a:t>
            </a:r>
          </a:p>
        </p:txBody>
      </p:sp>
      <p:sp>
        <p:nvSpPr>
          <p:cNvPr id="5" name="文本框 4"/>
          <p:cNvSpPr txBox="1"/>
          <p:nvPr/>
        </p:nvSpPr>
        <p:spPr>
          <a:xfrm>
            <a:off x="4410599" y="3864380"/>
            <a:ext cx="7171801" cy="2400657"/>
          </a:xfrm>
          <a:prstGeom prst="rect">
            <a:avLst/>
          </a:prstGeom>
          <a:noFill/>
        </p:spPr>
        <p:txBody>
          <a:bodyPr wrap="square" rtlCol="0">
            <a:spAutoFit/>
          </a:bodyPr>
          <a:lstStyle/>
          <a:p>
            <a:pPr marL="342900" indent="-342900">
              <a:lnSpc>
                <a:spcPts val="3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由议付行对汇票和</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或单据付出对价，只审单据而不付对价，不能构成议付</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国际贸易</a:t>
            </a:r>
            <a:r>
              <a:rPr lang="zh-CN" altLang="en-US" sz="2000" dirty="0">
                <a:latin typeface="Times New Roman" panose="02020603050405020304" pitchFamily="18" charset="0"/>
                <a:cs typeface="Times New Roman" panose="02020603050405020304" pitchFamily="18" charset="0"/>
              </a:rPr>
              <a:t>中使用最多的是议付信用证</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自由</a:t>
            </a:r>
            <a:r>
              <a:rPr lang="zh-CN" altLang="en-US" sz="2000" dirty="0">
                <a:latin typeface="Times New Roman" panose="02020603050405020304" pitchFamily="18" charset="0"/>
                <a:cs typeface="Times New Roman" panose="02020603050405020304" pitchFamily="18" charset="0"/>
              </a:rPr>
              <a:t>议付信用证，受益人可在任何银行办理议付</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限制</a:t>
            </a:r>
            <a:r>
              <a:rPr lang="zh-CN" altLang="en-US" sz="2000" dirty="0">
                <a:latin typeface="Times New Roman" panose="02020603050405020304" pitchFamily="18" charset="0"/>
                <a:cs typeface="Times New Roman" panose="02020603050405020304" pitchFamily="18" charset="0"/>
              </a:rPr>
              <a:t>议付信用证，则由开证行指定某一银行或开证行自己进行议付</a:t>
            </a:r>
          </a:p>
        </p:txBody>
      </p:sp>
    </p:spTree>
    <p:custDataLst>
      <p:tags r:id="rId1"/>
    </p:custDataLst>
    <p:extLst>
      <p:ext uri="{BB962C8B-B14F-4D97-AF65-F5344CB8AC3E}">
        <p14:creationId xmlns:p14="http://schemas.microsoft.com/office/powerpoint/2010/main" val="15385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椭圆 445"/>
          <p:cNvSpPr/>
          <p:nvPr/>
        </p:nvSpPr>
        <p:spPr>
          <a:xfrm>
            <a:off x="10217782" y="5642923"/>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aphicFrame>
        <p:nvGraphicFramePr>
          <p:cNvPr id="60" name="表格 59"/>
          <p:cNvGraphicFramePr>
            <a:graphicFrameLocks noGrp="1"/>
          </p:cNvGraphicFramePr>
          <p:nvPr>
            <p:extLst>
              <p:ext uri="{D42A27DB-BD31-4B8C-83A1-F6EECF244321}">
                <p14:modId xmlns:p14="http://schemas.microsoft.com/office/powerpoint/2010/main" val="2975274479"/>
              </p:ext>
            </p:extLst>
          </p:nvPr>
        </p:nvGraphicFramePr>
        <p:xfrm>
          <a:off x="963373" y="1614259"/>
          <a:ext cx="9499976" cy="3514332"/>
        </p:xfrm>
        <a:graphic>
          <a:graphicData uri="http://schemas.openxmlformats.org/drawingml/2006/table">
            <a:tbl>
              <a:tblPr firstRow="1" bandRow="1">
                <a:tableStyleId>{5C22544A-7EE6-4342-B048-85BDC9FD1C3A}</a:tableStyleId>
              </a:tblPr>
              <a:tblGrid>
                <a:gridCol w="2038064"/>
                <a:gridCol w="7461912"/>
              </a:tblGrid>
              <a:tr h="579665">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4667">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信用证的种类</a:t>
            </a:r>
            <a:endParaRPr lang="zh-CN" altLang="en-US" sz="2400" b="1" dirty="0"/>
          </a:p>
        </p:txBody>
      </p:sp>
      <p:sp>
        <p:nvSpPr>
          <p:cNvPr id="2" name="文本框 1"/>
          <p:cNvSpPr txBox="1"/>
          <p:nvPr/>
        </p:nvSpPr>
        <p:spPr>
          <a:xfrm>
            <a:off x="980463" y="2353594"/>
            <a:ext cx="2101887" cy="707886"/>
          </a:xfrm>
          <a:prstGeom prst="rect">
            <a:avLst/>
          </a:prstGeom>
          <a:noFill/>
        </p:spPr>
        <p:txBody>
          <a:bodyPr wrap="square" rtlCol="0">
            <a:spAutoFit/>
          </a:bodyPr>
          <a:lstStyle/>
          <a:p>
            <a:r>
              <a:rPr lang="zh-CN" altLang="en-US" sz="2000" dirty="0">
                <a:latin typeface="Times New Roman" panose="02020603050405020304" pitchFamily="18" charset="0"/>
                <a:cs typeface="Times New Roman" panose="02020603050405020304" pitchFamily="18" charset="0"/>
              </a:rPr>
              <a:t>可转让信用证</a:t>
            </a:r>
            <a:r>
              <a:rPr lang="en-US" altLang="zh-CN" sz="2000" dirty="0">
                <a:latin typeface="Times New Roman" panose="02020603050405020304" pitchFamily="18" charset="0"/>
                <a:cs typeface="Times New Roman" panose="02020603050405020304" pitchFamily="18" charset="0"/>
              </a:rPr>
              <a:t>(transferrable L/C)</a:t>
            </a:r>
          </a:p>
        </p:txBody>
      </p:sp>
      <p:sp>
        <p:nvSpPr>
          <p:cNvPr id="3" name="文本框 2"/>
          <p:cNvSpPr txBox="1"/>
          <p:nvPr/>
        </p:nvSpPr>
        <p:spPr>
          <a:xfrm>
            <a:off x="3082350" y="2249209"/>
            <a:ext cx="6880253" cy="2657138"/>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第一受益人可要求将信用证的全部或部分转让给第三者使用</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可</a:t>
            </a:r>
            <a:r>
              <a:rPr lang="zh-CN" altLang="en-US" sz="2000" dirty="0">
                <a:latin typeface="Times New Roman" panose="02020603050405020304" pitchFamily="18" charset="0"/>
                <a:cs typeface="Times New Roman" panose="02020603050405020304" pitchFamily="18" charset="0"/>
              </a:rPr>
              <a:t>转让信用证</a:t>
            </a:r>
            <a:r>
              <a:rPr lang="zh-CN" altLang="en-US" sz="2800" dirty="0">
                <a:solidFill>
                  <a:schemeClr val="accent1">
                    <a:lumMod val="75000"/>
                  </a:schemeClr>
                </a:solidFill>
                <a:latin typeface="Times New Roman" panose="02020603050405020304" pitchFamily="18" charset="0"/>
                <a:cs typeface="Times New Roman" panose="02020603050405020304" pitchFamily="18" charset="0"/>
              </a:rPr>
              <a:t>只能转让一次</a:t>
            </a:r>
            <a:r>
              <a:rPr lang="zh-CN" altLang="en-US" sz="2000" dirty="0">
                <a:latin typeface="Times New Roman" panose="02020603050405020304" pitchFamily="18" charset="0"/>
                <a:cs typeface="Times New Roman" panose="02020603050405020304" pitchFamily="18" charset="0"/>
              </a:rPr>
              <a:t>，即只能由第一受益人转让给第二受益人，第二受益人不能将信用证再转让给第三受益人，但回转给第一受益人不在禁止之列</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如果</a:t>
            </a:r>
            <a:r>
              <a:rPr lang="zh-CN" altLang="en-US" sz="2000" dirty="0">
                <a:latin typeface="Times New Roman" panose="02020603050405020304" pitchFamily="18" charset="0"/>
                <a:cs typeface="Times New Roman" panose="02020603050405020304" pitchFamily="18" charset="0"/>
              </a:rPr>
              <a:t>信用证允许分批装运，信用证可分别转让给几个第二受益人，这种转让视为一次转让，但累计不能超过信用证金额</a:t>
            </a:r>
          </a:p>
        </p:txBody>
      </p:sp>
      <p:grpSp>
        <p:nvGrpSpPr>
          <p:cNvPr id="70" name="组合 69"/>
          <p:cNvGrpSpPr/>
          <p:nvPr/>
        </p:nvGrpSpPr>
        <p:grpSpPr>
          <a:xfrm>
            <a:off x="10125943" y="2441612"/>
            <a:ext cx="1424149" cy="3789716"/>
            <a:chOff x="10368935" y="1474788"/>
            <a:chExt cx="1668462" cy="3249613"/>
          </a:xfrm>
        </p:grpSpPr>
        <p:sp>
          <p:nvSpPr>
            <p:cNvPr id="71" name="Freeform 122"/>
            <p:cNvSpPr>
              <a:spLocks/>
            </p:cNvSpPr>
            <p:nvPr/>
          </p:nvSpPr>
          <p:spPr bwMode="auto">
            <a:xfrm>
              <a:off x="10368935" y="2371726"/>
              <a:ext cx="808037" cy="485775"/>
            </a:xfrm>
            <a:custGeom>
              <a:avLst/>
              <a:gdLst>
                <a:gd name="T0" fmla="*/ 40 w 45"/>
                <a:gd name="T1" fmla="*/ 0 h 27"/>
                <a:gd name="T2" fmla="*/ 37 w 45"/>
                <a:gd name="T3" fmla="*/ 11 h 27"/>
                <a:gd name="T4" fmla="*/ 27 w 45"/>
                <a:gd name="T5" fmla="*/ 17 h 27"/>
                <a:gd name="T6" fmla="*/ 15 w 45"/>
                <a:gd name="T7" fmla="*/ 21 h 27"/>
                <a:gd name="T8" fmla="*/ 14 w 45"/>
                <a:gd name="T9" fmla="*/ 20 h 27"/>
                <a:gd name="T10" fmla="*/ 11 w 45"/>
                <a:gd name="T11" fmla="*/ 19 h 27"/>
                <a:gd name="T12" fmla="*/ 11 w 45"/>
                <a:gd name="T13" fmla="*/ 21 h 27"/>
                <a:gd name="T14" fmla="*/ 8 w 45"/>
                <a:gd name="T15" fmla="*/ 21 h 27"/>
                <a:gd name="T16" fmla="*/ 3 w 45"/>
                <a:gd name="T17" fmla="*/ 21 h 27"/>
                <a:gd name="T18" fmla="*/ 2 w 45"/>
                <a:gd name="T19" fmla="*/ 23 h 27"/>
                <a:gd name="T20" fmla="*/ 5 w 45"/>
                <a:gd name="T21" fmla="*/ 24 h 27"/>
                <a:gd name="T22" fmla="*/ 11 w 45"/>
                <a:gd name="T23" fmla="*/ 26 h 27"/>
                <a:gd name="T24" fmla="*/ 16 w 45"/>
                <a:gd name="T25" fmla="*/ 25 h 27"/>
                <a:gd name="T26" fmla="*/ 17 w 45"/>
                <a:gd name="T27" fmla="*/ 25 h 27"/>
                <a:gd name="T28" fmla="*/ 26 w 45"/>
                <a:gd name="T29" fmla="*/ 23 h 27"/>
                <a:gd name="T30" fmla="*/ 43 w 45"/>
                <a:gd name="T31" fmla="*/ 16 h 27"/>
                <a:gd name="T32" fmla="*/ 40 w 45"/>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7">
                  <a:moveTo>
                    <a:pt x="40" y="0"/>
                  </a:moveTo>
                  <a:cubicBezTo>
                    <a:pt x="40" y="0"/>
                    <a:pt x="38" y="10"/>
                    <a:pt x="37" y="11"/>
                  </a:cubicBezTo>
                  <a:cubicBezTo>
                    <a:pt x="37" y="11"/>
                    <a:pt x="30" y="15"/>
                    <a:pt x="27" y="17"/>
                  </a:cubicBezTo>
                  <a:cubicBezTo>
                    <a:pt x="24" y="19"/>
                    <a:pt x="18" y="20"/>
                    <a:pt x="15" y="21"/>
                  </a:cubicBezTo>
                  <a:cubicBezTo>
                    <a:pt x="15" y="21"/>
                    <a:pt x="14" y="20"/>
                    <a:pt x="14" y="20"/>
                  </a:cubicBezTo>
                  <a:cubicBezTo>
                    <a:pt x="11" y="18"/>
                    <a:pt x="11" y="19"/>
                    <a:pt x="11" y="19"/>
                  </a:cubicBezTo>
                  <a:cubicBezTo>
                    <a:pt x="11" y="19"/>
                    <a:pt x="11" y="20"/>
                    <a:pt x="11" y="21"/>
                  </a:cubicBezTo>
                  <a:cubicBezTo>
                    <a:pt x="10" y="21"/>
                    <a:pt x="9" y="21"/>
                    <a:pt x="8" y="21"/>
                  </a:cubicBezTo>
                  <a:cubicBezTo>
                    <a:pt x="6" y="21"/>
                    <a:pt x="5" y="21"/>
                    <a:pt x="3" y="21"/>
                  </a:cubicBezTo>
                  <a:cubicBezTo>
                    <a:pt x="2" y="21"/>
                    <a:pt x="0" y="22"/>
                    <a:pt x="2" y="23"/>
                  </a:cubicBezTo>
                  <a:cubicBezTo>
                    <a:pt x="5" y="24"/>
                    <a:pt x="5" y="24"/>
                    <a:pt x="5" y="24"/>
                  </a:cubicBezTo>
                  <a:cubicBezTo>
                    <a:pt x="5" y="24"/>
                    <a:pt x="7" y="25"/>
                    <a:pt x="11" y="26"/>
                  </a:cubicBezTo>
                  <a:cubicBezTo>
                    <a:pt x="11" y="26"/>
                    <a:pt x="13" y="27"/>
                    <a:pt x="16" y="25"/>
                  </a:cubicBezTo>
                  <a:cubicBezTo>
                    <a:pt x="17" y="25"/>
                    <a:pt x="17" y="25"/>
                    <a:pt x="17" y="25"/>
                  </a:cubicBezTo>
                  <a:cubicBezTo>
                    <a:pt x="17" y="25"/>
                    <a:pt x="19" y="24"/>
                    <a:pt x="26" y="23"/>
                  </a:cubicBezTo>
                  <a:cubicBezTo>
                    <a:pt x="32" y="22"/>
                    <a:pt x="41" y="16"/>
                    <a:pt x="43" y="16"/>
                  </a:cubicBezTo>
                  <a:cubicBezTo>
                    <a:pt x="45" y="15"/>
                    <a:pt x="43" y="1"/>
                    <a:pt x="40" y="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123"/>
            <p:cNvSpPr>
              <a:spLocks/>
            </p:cNvSpPr>
            <p:nvPr/>
          </p:nvSpPr>
          <p:spPr bwMode="auto">
            <a:xfrm>
              <a:off x="11157922" y="4400551"/>
              <a:ext cx="323850" cy="323850"/>
            </a:xfrm>
            <a:custGeom>
              <a:avLst/>
              <a:gdLst>
                <a:gd name="T0" fmla="*/ 3 w 18"/>
                <a:gd name="T1" fmla="*/ 5 h 18"/>
                <a:gd name="T2" fmla="*/ 0 w 18"/>
                <a:gd name="T3" fmla="*/ 12 h 18"/>
                <a:gd name="T4" fmla="*/ 6 w 18"/>
                <a:gd name="T5" fmla="*/ 14 h 18"/>
                <a:gd name="T6" fmla="*/ 8 w 18"/>
                <a:gd name="T7" fmla="*/ 17 h 18"/>
                <a:gd name="T8" fmla="*/ 16 w 18"/>
                <a:gd name="T9" fmla="*/ 14 h 18"/>
                <a:gd name="T10" fmla="*/ 17 w 18"/>
                <a:gd name="T11" fmla="*/ 6 h 18"/>
                <a:gd name="T12" fmla="*/ 18 w 18"/>
                <a:gd name="T13" fmla="*/ 5 h 18"/>
                <a:gd name="T14" fmla="*/ 17 w 18"/>
                <a:gd name="T15" fmla="*/ 0 h 18"/>
                <a:gd name="T16" fmla="*/ 3 w 18"/>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3" y="5"/>
                  </a:moveTo>
                  <a:cubicBezTo>
                    <a:pt x="3" y="5"/>
                    <a:pt x="0" y="9"/>
                    <a:pt x="0" y="12"/>
                  </a:cubicBezTo>
                  <a:cubicBezTo>
                    <a:pt x="1" y="15"/>
                    <a:pt x="4" y="15"/>
                    <a:pt x="6" y="14"/>
                  </a:cubicBezTo>
                  <a:cubicBezTo>
                    <a:pt x="6" y="14"/>
                    <a:pt x="7" y="17"/>
                    <a:pt x="8" y="17"/>
                  </a:cubicBezTo>
                  <a:cubicBezTo>
                    <a:pt x="9" y="18"/>
                    <a:pt x="15" y="16"/>
                    <a:pt x="16" y="14"/>
                  </a:cubicBezTo>
                  <a:cubicBezTo>
                    <a:pt x="16" y="12"/>
                    <a:pt x="16" y="7"/>
                    <a:pt x="17" y="6"/>
                  </a:cubicBezTo>
                  <a:cubicBezTo>
                    <a:pt x="17" y="5"/>
                    <a:pt x="18" y="5"/>
                    <a:pt x="18" y="5"/>
                  </a:cubicBezTo>
                  <a:cubicBezTo>
                    <a:pt x="18" y="5"/>
                    <a:pt x="18" y="2"/>
                    <a:pt x="17" y="0"/>
                  </a:cubicBezTo>
                  <a:cubicBezTo>
                    <a:pt x="17" y="0"/>
                    <a:pt x="6" y="3"/>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3" name="Freeform 124"/>
            <p:cNvSpPr>
              <a:spLocks/>
            </p:cNvSpPr>
            <p:nvPr/>
          </p:nvSpPr>
          <p:spPr bwMode="auto">
            <a:xfrm>
              <a:off x="11051560" y="3557588"/>
              <a:ext cx="304800" cy="1022350"/>
            </a:xfrm>
            <a:custGeom>
              <a:avLst/>
              <a:gdLst>
                <a:gd name="T0" fmla="*/ 8 w 17"/>
                <a:gd name="T1" fmla="*/ 56 h 57"/>
                <a:gd name="T2" fmla="*/ 9 w 17"/>
                <a:gd name="T3" fmla="*/ 50 h 57"/>
                <a:gd name="T4" fmla="*/ 11 w 17"/>
                <a:gd name="T5" fmla="*/ 43 h 57"/>
                <a:gd name="T6" fmla="*/ 4 w 17"/>
                <a:gd name="T7" fmla="*/ 25 h 57"/>
                <a:gd name="T8" fmla="*/ 2 w 17"/>
                <a:gd name="T9" fmla="*/ 13 h 57"/>
                <a:gd name="T10" fmla="*/ 1 w 17"/>
                <a:gd name="T11" fmla="*/ 1 h 57"/>
                <a:gd name="T12" fmla="*/ 13 w 17"/>
                <a:gd name="T13" fmla="*/ 1 h 57"/>
                <a:gd name="T14" fmla="*/ 12 w 17"/>
                <a:gd name="T15" fmla="*/ 13 h 57"/>
                <a:gd name="T16" fmla="*/ 12 w 17"/>
                <a:gd name="T17" fmla="*/ 16 h 57"/>
                <a:gd name="T18" fmla="*/ 14 w 17"/>
                <a:gd name="T19" fmla="*/ 31 h 57"/>
                <a:gd name="T20" fmla="*/ 16 w 17"/>
                <a:gd name="T21" fmla="*/ 41 h 57"/>
                <a:gd name="T22" fmla="*/ 17 w 17"/>
                <a:gd name="T23" fmla="*/ 48 h 57"/>
                <a:gd name="T24" fmla="*/ 14 w 17"/>
                <a:gd name="T25" fmla="*/ 56 h 57"/>
                <a:gd name="T26" fmla="*/ 8 w 17"/>
                <a:gd name="T2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7">
                  <a:moveTo>
                    <a:pt x="8" y="56"/>
                  </a:moveTo>
                  <a:cubicBezTo>
                    <a:pt x="8" y="55"/>
                    <a:pt x="8" y="53"/>
                    <a:pt x="9" y="50"/>
                  </a:cubicBezTo>
                  <a:cubicBezTo>
                    <a:pt x="10" y="48"/>
                    <a:pt x="11" y="44"/>
                    <a:pt x="11" y="43"/>
                  </a:cubicBezTo>
                  <a:cubicBezTo>
                    <a:pt x="10" y="42"/>
                    <a:pt x="6" y="27"/>
                    <a:pt x="4" y="25"/>
                  </a:cubicBezTo>
                  <a:cubicBezTo>
                    <a:pt x="3" y="22"/>
                    <a:pt x="3" y="17"/>
                    <a:pt x="2" y="13"/>
                  </a:cubicBezTo>
                  <a:cubicBezTo>
                    <a:pt x="1" y="9"/>
                    <a:pt x="0" y="3"/>
                    <a:pt x="1" y="1"/>
                  </a:cubicBezTo>
                  <a:cubicBezTo>
                    <a:pt x="1" y="0"/>
                    <a:pt x="13" y="1"/>
                    <a:pt x="13" y="1"/>
                  </a:cubicBezTo>
                  <a:cubicBezTo>
                    <a:pt x="13" y="1"/>
                    <a:pt x="12" y="11"/>
                    <a:pt x="12" y="13"/>
                  </a:cubicBezTo>
                  <a:cubicBezTo>
                    <a:pt x="12" y="13"/>
                    <a:pt x="12" y="15"/>
                    <a:pt x="12" y="16"/>
                  </a:cubicBezTo>
                  <a:cubicBezTo>
                    <a:pt x="13" y="17"/>
                    <a:pt x="13" y="21"/>
                    <a:pt x="14" y="31"/>
                  </a:cubicBezTo>
                  <a:cubicBezTo>
                    <a:pt x="15" y="41"/>
                    <a:pt x="16" y="41"/>
                    <a:pt x="16" y="41"/>
                  </a:cubicBezTo>
                  <a:cubicBezTo>
                    <a:pt x="17" y="48"/>
                    <a:pt x="17" y="48"/>
                    <a:pt x="17" y="48"/>
                  </a:cubicBezTo>
                  <a:cubicBezTo>
                    <a:pt x="14" y="56"/>
                    <a:pt x="14" y="56"/>
                    <a:pt x="14" y="56"/>
                  </a:cubicBezTo>
                  <a:cubicBezTo>
                    <a:pt x="14" y="56"/>
                    <a:pt x="10" y="57"/>
                    <a:pt x="8" y="56"/>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125"/>
            <p:cNvSpPr>
              <a:spLocks/>
            </p:cNvSpPr>
            <p:nvPr/>
          </p:nvSpPr>
          <p:spPr bwMode="auto">
            <a:xfrm>
              <a:off x="11051560" y="3557588"/>
              <a:ext cx="304800" cy="1004888"/>
            </a:xfrm>
            <a:custGeom>
              <a:avLst/>
              <a:gdLst>
                <a:gd name="T0" fmla="*/ 14 w 17"/>
                <a:gd name="T1" fmla="*/ 31 h 56"/>
                <a:gd name="T2" fmla="*/ 12 w 17"/>
                <a:gd name="T3" fmla="*/ 16 h 56"/>
                <a:gd name="T4" fmla="*/ 12 w 17"/>
                <a:gd name="T5" fmla="*/ 13 h 56"/>
                <a:gd name="T6" fmla="*/ 13 w 17"/>
                <a:gd name="T7" fmla="*/ 1 h 56"/>
                <a:gd name="T8" fmla="*/ 1 w 17"/>
                <a:gd name="T9" fmla="*/ 1 h 56"/>
                <a:gd name="T10" fmla="*/ 2 w 17"/>
                <a:gd name="T11" fmla="*/ 11 h 56"/>
                <a:gd name="T12" fmla="*/ 4 w 17"/>
                <a:gd name="T13" fmla="*/ 17 h 56"/>
                <a:gd name="T14" fmla="*/ 8 w 17"/>
                <a:gd name="T15" fmla="*/ 15 h 56"/>
                <a:gd name="T16" fmla="*/ 12 w 17"/>
                <a:gd name="T17" fmla="*/ 32 h 56"/>
                <a:gd name="T18" fmla="*/ 9 w 17"/>
                <a:gd name="T19" fmla="*/ 39 h 56"/>
                <a:gd name="T20" fmla="*/ 11 w 17"/>
                <a:gd name="T21" fmla="*/ 43 h 56"/>
                <a:gd name="T22" fmla="*/ 10 w 17"/>
                <a:gd name="T23" fmla="*/ 46 h 56"/>
                <a:gd name="T24" fmla="*/ 14 w 17"/>
                <a:gd name="T25" fmla="*/ 47 h 56"/>
                <a:gd name="T26" fmla="*/ 11 w 17"/>
                <a:gd name="T27" fmla="*/ 56 h 56"/>
                <a:gd name="T28" fmla="*/ 14 w 17"/>
                <a:gd name="T29" fmla="*/ 56 h 56"/>
                <a:gd name="T30" fmla="*/ 17 w 17"/>
                <a:gd name="T31" fmla="*/ 48 h 56"/>
                <a:gd name="T32" fmla="*/ 16 w 17"/>
                <a:gd name="T33" fmla="*/ 41 h 56"/>
                <a:gd name="T34" fmla="*/ 14 w 17"/>
                <a:gd name="T35"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6">
                  <a:moveTo>
                    <a:pt x="14" y="31"/>
                  </a:moveTo>
                  <a:cubicBezTo>
                    <a:pt x="13" y="21"/>
                    <a:pt x="13" y="17"/>
                    <a:pt x="12" y="16"/>
                  </a:cubicBezTo>
                  <a:cubicBezTo>
                    <a:pt x="12" y="15"/>
                    <a:pt x="12" y="13"/>
                    <a:pt x="12" y="13"/>
                  </a:cubicBezTo>
                  <a:cubicBezTo>
                    <a:pt x="12" y="11"/>
                    <a:pt x="13" y="1"/>
                    <a:pt x="13" y="1"/>
                  </a:cubicBezTo>
                  <a:cubicBezTo>
                    <a:pt x="13" y="1"/>
                    <a:pt x="1" y="0"/>
                    <a:pt x="1" y="1"/>
                  </a:cubicBezTo>
                  <a:cubicBezTo>
                    <a:pt x="0" y="3"/>
                    <a:pt x="1" y="7"/>
                    <a:pt x="2" y="11"/>
                  </a:cubicBezTo>
                  <a:cubicBezTo>
                    <a:pt x="3" y="13"/>
                    <a:pt x="4" y="17"/>
                    <a:pt x="4" y="17"/>
                  </a:cubicBezTo>
                  <a:cubicBezTo>
                    <a:pt x="6" y="17"/>
                    <a:pt x="8" y="15"/>
                    <a:pt x="8" y="15"/>
                  </a:cubicBezTo>
                  <a:cubicBezTo>
                    <a:pt x="8" y="15"/>
                    <a:pt x="12" y="25"/>
                    <a:pt x="12" y="32"/>
                  </a:cubicBezTo>
                  <a:cubicBezTo>
                    <a:pt x="13" y="35"/>
                    <a:pt x="11" y="38"/>
                    <a:pt x="9" y="39"/>
                  </a:cubicBezTo>
                  <a:cubicBezTo>
                    <a:pt x="10" y="41"/>
                    <a:pt x="11" y="43"/>
                    <a:pt x="11" y="43"/>
                  </a:cubicBezTo>
                  <a:cubicBezTo>
                    <a:pt x="11" y="43"/>
                    <a:pt x="11" y="45"/>
                    <a:pt x="10" y="46"/>
                  </a:cubicBezTo>
                  <a:cubicBezTo>
                    <a:pt x="12" y="46"/>
                    <a:pt x="14" y="44"/>
                    <a:pt x="14" y="47"/>
                  </a:cubicBezTo>
                  <a:cubicBezTo>
                    <a:pt x="14" y="49"/>
                    <a:pt x="12" y="54"/>
                    <a:pt x="11" y="56"/>
                  </a:cubicBezTo>
                  <a:cubicBezTo>
                    <a:pt x="12" y="56"/>
                    <a:pt x="14" y="56"/>
                    <a:pt x="14" y="56"/>
                  </a:cubicBezTo>
                  <a:cubicBezTo>
                    <a:pt x="17" y="48"/>
                    <a:pt x="17" y="48"/>
                    <a:pt x="17" y="48"/>
                  </a:cubicBezTo>
                  <a:cubicBezTo>
                    <a:pt x="16" y="41"/>
                    <a:pt x="16" y="41"/>
                    <a:pt x="16" y="41"/>
                  </a:cubicBezTo>
                  <a:cubicBezTo>
                    <a:pt x="16" y="41"/>
                    <a:pt x="15" y="41"/>
                    <a:pt x="14"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5" name="Freeform 126"/>
            <p:cNvSpPr>
              <a:spLocks/>
            </p:cNvSpPr>
            <p:nvPr/>
          </p:nvSpPr>
          <p:spPr bwMode="auto">
            <a:xfrm>
              <a:off x="10638810" y="2371726"/>
              <a:ext cx="538162" cy="466725"/>
            </a:xfrm>
            <a:custGeom>
              <a:avLst/>
              <a:gdLst>
                <a:gd name="T0" fmla="*/ 26 w 30"/>
                <a:gd name="T1" fmla="*/ 0 h 26"/>
                <a:gd name="T2" fmla="*/ 25 w 30"/>
                <a:gd name="T3" fmla="*/ 0 h 26"/>
                <a:gd name="T4" fmla="*/ 25 w 30"/>
                <a:gd name="T5" fmla="*/ 2 h 26"/>
                <a:gd name="T6" fmla="*/ 25 w 30"/>
                <a:gd name="T7" fmla="*/ 9 h 26"/>
                <a:gd name="T8" fmla="*/ 24 w 30"/>
                <a:gd name="T9" fmla="*/ 15 h 26"/>
                <a:gd name="T10" fmla="*/ 8 w 30"/>
                <a:gd name="T11" fmla="*/ 22 h 26"/>
                <a:gd name="T12" fmla="*/ 5 w 30"/>
                <a:gd name="T13" fmla="*/ 22 h 26"/>
                <a:gd name="T14" fmla="*/ 0 w 30"/>
                <a:gd name="T15" fmla="*/ 26 h 26"/>
                <a:gd name="T16" fmla="*/ 1 w 30"/>
                <a:gd name="T17" fmla="*/ 25 h 26"/>
                <a:gd name="T18" fmla="*/ 2 w 30"/>
                <a:gd name="T19" fmla="*/ 25 h 26"/>
                <a:gd name="T20" fmla="*/ 11 w 30"/>
                <a:gd name="T21" fmla="*/ 23 h 26"/>
                <a:gd name="T22" fmla="*/ 28 w 30"/>
                <a:gd name="T23" fmla="*/ 16 h 26"/>
                <a:gd name="T24" fmla="*/ 26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26" y="0"/>
                  </a:moveTo>
                  <a:cubicBezTo>
                    <a:pt x="25" y="0"/>
                    <a:pt x="25" y="0"/>
                    <a:pt x="25" y="0"/>
                  </a:cubicBezTo>
                  <a:cubicBezTo>
                    <a:pt x="25" y="0"/>
                    <a:pt x="25" y="1"/>
                    <a:pt x="25" y="2"/>
                  </a:cubicBezTo>
                  <a:cubicBezTo>
                    <a:pt x="25" y="5"/>
                    <a:pt x="26" y="8"/>
                    <a:pt x="25" y="9"/>
                  </a:cubicBezTo>
                  <a:cubicBezTo>
                    <a:pt x="25" y="11"/>
                    <a:pt x="26" y="14"/>
                    <a:pt x="24" y="15"/>
                  </a:cubicBezTo>
                  <a:cubicBezTo>
                    <a:pt x="23" y="15"/>
                    <a:pt x="13" y="22"/>
                    <a:pt x="8" y="22"/>
                  </a:cubicBezTo>
                  <a:cubicBezTo>
                    <a:pt x="8" y="22"/>
                    <a:pt x="6" y="22"/>
                    <a:pt x="5" y="22"/>
                  </a:cubicBezTo>
                  <a:cubicBezTo>
                    <a:pt x="4" y="23"/>
                    <a:pt x="2" y="24"/>
                    <a:pt x="0" y="26"/>
                  </a:cubicBezTo>
                  <a:cubicBezTo>
                    <a:pt x="0" y="26"/>
                    <a:pt x="1" y="26"/>
                    <a:pt x="1" y="25"/>
                  </a:cubicBezTo>
                  <a:cubicBezTo>
                    <a:pt x="2" y="25"/>
                    <a:pt x="2" y="25"/>
                    <a:pt x="2" y="25"/>
                  </a:cubicBezTo>
                  <a:cubicBezTo>
                    <a:pt x="2" y="25"/>
                    <a:pt x="4" y="24"/>
                    <a:pt x="11" y="23"/>
                  </a:cubicBezTo>
                  <a:cubicBezTo>
                    <a:pt x="17" y="22"/>
                    <a:pt x="26" y="16"/>
                    <a:pt x="28" y="16"/>
                  </a:cubicBezTo>
                  <a:cubicBezTo>
                    <a:pt x="30" y="15"/>
                    <a:pt x="28" y="3"/>
                    <a:pt x="26" y="0"/>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127"/>
            <p:cNvSpPr>
              <a:spLocks/>
            </p:cNvSpPr>
            <p:nvPr/>
          </p:nvSpPr>
          <p:spPr bwMode="auto">
            <a:xfrm>
              <a:off x="11302385" y="3449638"/>
              <a:ext cx="304800" cy="1203325"/>
            </a:xfrm>
            <a:custGeom>
              <a:avLst/>
              <a:gdLst>
                <a:gd name="T0" fmla="*/ 0 w 17"/>
                <a:gd name="T1" fmla="*/ 63 h 67"/>
                <a:gd name="T2" fmla="*/ 1 w 17"/>
                <a:gd name="T3" fmla="*/ 57 h 67"/>
                <a:gd name="T4" fmla="*/ 4 w 17"/>
                <a:gd name="T5" fmla="*/ 47 h 67"/>
                <a:gd name="T6" fmla="*/ 6 w 17"/>
                <a:gd name="T7" fmla="*/ 19 h 67"/>
                <a:gd name="T8" fmla="*/ 3 w 17"/>
                <a:gd name="T9" fmla="*/ 8 h 67"/>
                <a:gd name="T10" fmla="*/ 8 w 17"/>
                <a:gd name="T11" fmla="*/ 0 h 67"/>
                <a:gd name="T12" fmla="*/ 14 w 17"/>
                <a:gd name="T13" fmla="*/ 7 h 67"/>
                <a:gd name="T14" fmla="*/ 15 w 17"/>
                <a:gd name="T15" fmla="*/ 15 h 67"/>
                <a:gd name="T16" fmla="*/ 16 w 17"/>
                <a:gd name="T17" fmla="*/ 29 h 67"/>
                <a:gd name="T18" fmla="*/ 9 w 17"/>
                <a:gd name="T19" fmla="*/ 47 h 67"/>
                <a:gd name="T20" fmla="*/ 9 w 17"/>
                <a:gd name="T21" fmla="*/ 53 h 67"/>
                <a:gd name="T22" fmla="*/ 8 w 17"/>
                <a:gd name="T23" fmla="*/ 58 h 67"/>
                <a:gd name="T24" fmla="*/ 7 w 17"/>
                <a:gd name="T25" fmla="*/ 63 h 67"/>
                <a:gd name="T26" fmla="*/ 0 w 17"/>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7">
                  <a:moveTo>
                    <a:pt x="0" y="63"/>
                  </a:moveTo>
                  <a:cubicBezTo>
                    <a:pt x="0" y="63"/>
                    <a:pt x="0" y="59"/>
                    <a:pt x="1" y="57"/>
                  </a:cubicBezTo>
                  <a:cubicBezTo>
                    <a:pt x="1" y="55"/>
                    <a:pt x="3" y="48"/>
                    <a:pt x="4" y="47"/>
                  </a:cubicBezTo>
                  <a:cubicBezTo>
                    <a:pt x="4" y="47"/>
                    <a:pt x="6" y="29"/>
                    <a:pt x="6" y="19"/>
                  </a:cubicBezTo>
                  <a:cubicBezTo>
                    <a:pt x="6" y="19"/>
                    <a:pt x="3" y="15"/>
                    <a:pt x="3" y="8"/>
                  </a:cubicBezTo>
                  <a:cubicBezTo>
                    <a:pt x="4" y="2"/>
                    <a:pt x="7" y="0"/>
                    <a:pt x="8" y="0"/>
                  </a:cubicBezTo>
                  <a:cubicBezTo>
                    <a:pt x="14" y="7"/>
                    <a:pt x="14" y="7"/>
                    <a:pt x="14" y="7"/>
                  </a:cubicBezTo>
                  <a:cubicBezTo>
                    <a:pt x="14" y="7"/>
                    <a:pt x="16" y="14"/>
                    <a:pt x="15" y="15"/>
                  </a:cubicBezTo>
                  <a:cubicBezTo>
                    <a:pt x="15" y="15"/>
                    <a:pt x="17" y="24"/>
                    <a:pt x="16" y="29"/>
                  </a:cubicBezTo>
                  <a:cubicBezTo>
                    <a:pt x="15" y="34"/>
                    <a:pt x="11" y="41"/>
                    <a:pt x="9" y="47"/>
                  </a:cubicBezTo>
                  <a:cubicBezTo>
                    <a:pt x="9" y="47"/>
                    <a:pt x="10" y="52"/>
                    <a:pt x="9" y="53"/>
                  </a:cubicBezTo>
                  <a:cubicBezTo>
                    <a:pt x="9" y="53"/>
                    <a:pt x="8" y="58"/>
                    <a:pt x="8" y="58"/>
                  </a:cubicBezTo>
                  <a:cubicBezTo>
                    <a:pt x="8" y="59"/>
                    <a:pt x="7" y="62"/>
                    <a:pt x="7" y="63"/>
                  </a:cubicBezTo>
                  <a:cubicBezTo>
                    <a:pt x="6" y="64"/>
                    <a:pt x="2" y="67"/>
                    <a:pt x="0" y="6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Freeform 128"/>
            <p:cNvSpPr>
              <a:spLocks/>
            </p:cNvSpPr>
            <p:nvPr/>
          </p:nvSpPr>
          <p:spPr bwMode="auto">
            <a:xfrm>
              <a:off x="11302385" y="3449638"/>
              <a:ext cx="304800" cy="1203325"/>
            </a:xfrm>
            <a:custGeom>
              <a:avLst/>
              <a:gdLst>
                <a:gd name="T0" fmla="*/ 15 w 17"/>
                <a:gd name="T1" fmla="*/ 15 h 67"/>
                <a:gd name="T2" fmla="*/ 14 w 17"/>
                <a:gd name="T3" fmla="*/ 7 h 67"/>
                <a:gd name="T4" fmla="*/ 8 w 17"/>
                <a:gd name="T5" fmla="*/ 0 h 67"/>
                <a:gd name="T6" fmla="*/ 3 w 17"/>
                <a:gd name="T7" fmla="*/ 8 h 67"/>
                <a:gd name="T8" fmla="*/ 6 w 17"/>
                <a:gd name="T9" fmla="*/ 19 h 67"/>
                <a:gd name="T10" fmla="*/ 6 w 17"/>
                <a:gd name="T11" fmla="*/ 22 h 67"/>
                <a:gd name="T12" fmla="*/ 12 w 17"/>
                <a:gd name="T13" fmla="*/ 21 h 67"/>
                <a:gd name="T14" fmla="*/ 13 w 17"/>
                <a:gd name="T15" fmla="*/ 20 h 67"/>
                <a:gd name="T16" fmla="*/ 12 w 17"/>
                <a:gd name="T17" fmla="*/ 32 h 67"/>
                <a:gd name="T18" fmla="*/ 7 w 17"/>
                <a:gd name="T19" fmla="*/ 49 h 67"/>
                <a:gd name="T20" fmla="*/ 5 w 17"/>
                <a:gd name="T21" fmla="*/ 46 h 67"/>
                <a:gd name="T22" fmla="*/ 7 w 17"/>
                <a:gd name="T23" fmla="*/ 32 h 67"/>
                <a:gd name="T24" fmla="*/ 4 w 17"/>
                <a:gd name="T25" fmla="*/ 45 h 67"/>
                <a:gd name="T26" fmla="*/ 4 w 17"/>
                <a:gd name="T27" fmla="*/ 47 h 67"/>
                <a:gd name="T28" fmla="*/ 3 w 17"/>
                <a:gd name="T29" fmla="*/ 49 h 67"/>
                <a:gd name="T30" fmla="*/ 3 w 17"/>
                <a:gd name="T31" fmla="*/ 58 h 67"/>
                <a:gd name="T32" fmla="*/ 0 w 17"/>
                <a:gd name="T33" fmla="*/ 64 h 67"/>
                <a:gd name="T34" fmla="*/ 7 w 17"/>
                <a:gd name="T35" fmla="*/ 63 h 67"/>
                <a:gd name="T36" fmla="*/ 8 w 17"/>
                <a:gd name="T37" fmla="*/ 58 h 67"/>
                <a:gd name="T38" fmla="*/ 9 w 17"/>
                <a:gd name="T39" fmla="*/ 53 h 67"/>
                <a:gd name="T40" fmla="*/ 9 w 17"/>
                <a:gd name="T41" fmla="*/ 47 h 67"/>
                <a:gd name="T42" fmla="*/ 16 w 17"/>
                <a:gd name="T43" fmla="*/ 29 h 67"/>
                <a:gd name="T44" fmla="*/ 15 w 17"/>
                <a:gd name="T45"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7">
                  <a:moveTo>
                    <a:pt x="15" y="15"/>
                  </a:moveTo>
                  <a:cubicBezTo>
                    <a:pt x="16" y="14"/>
                    <a:pt x="14" y="7"/>
                    <a:pt x="14" y="7"/>
                  </a:cubicBezTo>
                  <a:cubicBezTo>
                    <a:pt x="8" y="0"/>
                    <a:pt x="8" y="0"/>
                    <a:pt x="8" y="0"/>
                  </a:cubicBezTo>
                  <a:cubicBezTo>
                    <a:pt x="7" y="0"/>
                    <a:pt x="4" y="2"/>
                    <a:pt x="3" y="8"/>
                  </a:cubicBezTo>
                  <a:cubicBezTo>
                    <a:pt x="3" y="15"/>
                    <a:pt x="6" y="19"/>
                    <a:pt x="6" y="19"/>
                  </a:cubicBezTo>
                  <a:cubicBezTo>
                    <a:pt x="6" y="20"/>
                    <a:pt x="6" y="21"/>
                    <a:pt x="6" y="22"/>
                  </a:cubicBezTo>
                  <a:cubicBezTo>
                    <a:pt x="8" y="22"/>
                    <a:pt x="10" y="23"/>
                    <a:pt x="12" y="21"/>
                  </a:cubicBezTo>
                  <a:cubicBezTo>
                    <a:pt x="12" y="21"/>
                    <a:pt x="13" y="19"/>
                    <a:pt x="13" y="20"/>
                  </a:cubicBezTo>
                  <a:cubicBezTo>
                    <a:pt x="14" y="21"/>
                    <a:pt x="15" y="27"/>
                    <a:pt x="12" y="32"/>
                  </a:cubicBezTo>
                  <a:cubicBezTo>
                    <a:pt x="9" y="38"/>
                    <a:pt x="7" y="48"/>
                    <a:pt x="7" y="49"/>
                  </a:cubicBezTo>
                  <a:cubicBezTo>
                    <a:pt x="6" y="50"/>
                    <a:pt x="4" y="50"/>
                    <a:pt x="5" y="46"/>
                  </a:cubicBezTo>
                  <a:cubicBezTo>
                    <a:pt x="7" y="43"/>
                    <a:pt x="7" y="32"/>
                    <a:pt x="7" y="32"/>
                  </a:cubicBezTo>
                  <a:cubicBezTo>
                    <a:pt x="7" y="32"/>
                    <a:pt x="5" y="42"/>
                    <a:pt x="4" y="45"/>
                  </a:cubicBezTo>
                  <a:cubicBezTo>
                    <a:pt x="4" y="47"/>
                    <a:pt x="4" y="47"/>
                    <a:pt x="4" y="47"/>
                  </a:cubicBezTo>
                  <a:cubicBezTo>
                    <a:pt x="4" y="48"/>
                    <a:pt x="3" y="48"/>
                    <a:pt x="3" y="49"/>
                  </a:cubicBezTo>
                  <a:cubicBezTo>
                    <a:pt x="3" y="51"/>
                    <a:pt x="3" y="56"/>
                    <a:pt x="3" y="58"/>
                  </a:cubicBezTo>
                  <a:cubicBezTo>
                    <a:pt x="1" y="60"/>
                    <a:pt x="1" y="63"/>
                    <a:pt x="0" y="64"/>
                  </a:cubicBezTo>
                  <a:cubicBezTo>
                    <a:pt x="3" y="67"/>
                    <a:pt x="6" y="64"/>
                    <a:pt x="7" y="63"/>
                  </a:cubicBezTo>
                  <a:cubicBezTo>
                    <a:pt x="7" y="62"/>
                    <a:pt x="8" y="59"/>
                    <a:pt x="8" y="58"/>
                  </a:cubicBezTo>
                  <a:cubicBezTo>
                    <a:pt x="8" y="58"/>
                    <a:pt x="9" y="53"/>
                    <a:pt x="9" y="53"/>
                  </a:cubicBezTo>
                  <a:cubicBezTo>
                    <a:pt x="10" y="52"/>
                    <a:pt x="9" y="47"/>
                    <a:pt x="9" y="47"/>
                  </a:cubicBezTo>
                  <a:cubicBezTo>
                    <a:pt x="11" y="41"/>
                    <a:pt x="15" y="34"/>
                    <a:pt x="16" y="29"/>
                  </a:cubicBezTo>
                  <a:cubicBezTo>
                    <a:pt x="17" y="24"/>
                    <a:pt x="15" y="15"/>
                    <a:pt x="15" y="15"/>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8" name="Freeform 129"/>
            <p:cNvSpPr>
              <a:spLocks/>
            </p:cNvSpPr>
            <p:nvPr/>
          </p:nvSpPr>
          <p:spPr bwMode="auto">
            <a:xfrm>
              <a:off x="10997585" y="2479676"/>
              <a:ext cx="681037" cy="1166813"/>
            </a:xfrm>
            <a:custGeom>
              <a:avLst/>
              <a:gdLst>
                <a:gd name="T0" fmla="*/ 2 w 38"/>
                <a:gd name="T1" fmla="*/ 63 h 65"/>
                <a:gd name="T2" fmla="*/ 34 w 38"/>
                <a:gd name="T3" fmla="*/ 64 h 65"/>
                <a:gd name="T4" fmla="*/ 35 w 38"/>
                <a:gd name="T5" fmla="*/ 47 h 65"/>
                <a:gd name="T6" fmla="*/ 37 w 38"/>
                <a:gd name="T7" fmla="*/ 30 h 65"/>
                <a:gd name="T8" fmla="*/ 36 w 38"/>
                <a:gd name="T9" fmla="*/ 20 h 65"/>
                <a:gd name="T10" fmla="*/ 33 w 38"/>
                <a:gd name="T11" fmla="*/ 12 h 65"/>
                <a:gd name="T12" fmla="*/ 31 w 38"/>
                <a:gd name="T13" fmla="*/ 8 h 65"/>
                <a:gd name="T14" fmla="*/ 32 w 38"/>
                <a:gd name="T15" fmla="*/ 4 h 65"/>
                <a:gd name="T16" fmla="*/ 13 w 38"/>
                <a:gd name="T17" fmla="*/ 1 h 65"/>
                <a:gd name="T18" fmla="*/ 7 w 38"/>
                <a:gd name="T19" fmla="*/ 3 h 65"/>
                <a:gd name="T20" fmla="*/ 5 w 38"/>
                <a:gd name="T21" fmla="*/ 15 h 65"/>
                <a:gd name="T22" fmla="*/ 2 w 38"/>
                <a:gd name="T2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5">
                  <a:moveTo>
                    <a:pt x="2" y="63"/>
                  </a:moveTo>
                  <a:cubicBezTo>
                    <a:pt x="2" y="63"/>
                    <a:pt x="29" y="65"/>
                    <a:pt x="34" y="64"/>
                  </a:cubicBezTo>
                  <a:cubicBezTo>
                    <a:pt x="34" y="64"/>
                    <a:pt x="35" y="49"/>
                    <a:pt x="35" y="47"/>
                  </a:cubicBezTo>
                  <a:cubicBezTo>
                    <a:pt x="35" y="45"/>
                    <a:pt x="37" y="33"/>
                    <a:pt x="37" y="30"/>
                  </a:cubicBezTo>
                  <a:cubicBezTo>
                    <a:pt x="38" y="28"/>
                    <a:pt x="37" y="22"/>
                    <a:pt x="36" y="20"/>
                  </a:cubicBezTo>
                  <a:cubicBezTo>
                    <a:pt x="35" y="18"/>
                    <a:pt x="34" y="17"/>
                    <a:pt x="33" y="12"/>
                  </a:cubicBezTo>
                  <a:cubicBezTo>
                    <a:pt x="33" y="11"/>
                    <a:pt x="31" y="8"/>
                    <a:pt x="31" y="8"/>
                  </a:cubicBezTo>
                  <a:cubicBezTo>
                    <a:pt x="31" y="8"/>
                    <a:pt x="31" y="5"/>
                    <a:pt x="32" y="4"/>
                  </a:cubicBezTo>
                  <a:cubicBezTo>
                    <a:pt x="32" y="4"/>
                    <a:pt x="21" y="0"/>
                    <a:pt x="13" y="1"/>
                  </a:cubicBezTo>
                  <a:cubicBezTo>
                    <a:pt x="7" y="2"/>
                    <a:pt x="7" y="3"/>
                    <a:pt x="7" y="3"/>
                  </a:cubicBezTo>
                  <a:cubicBezTo>
                    <a:pt x="7" y="3"/>
                    <a:pt x="7" y="12"/>
                    <a:pt x="5" y="15"/>
                  </a:cubicBezTo>
                  <a:cubicBezTo>
                    <a:pt x="3" y="17"/>
                    <a:pt x="0" y="28"/>
                    <a:pt x="2"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9" name="Freeform 130"/>
            <p:cNvSpPr>
              <a:spLocks/>
            </p:cNvSpPr>
            <p:nvPr/>
          </p:nvSpPr>
          <p:spPr bwMode="auto">
            <a:xfrm>
              <a:off x="11157922" y="3359151"/>
              <a:ext cx="190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131"/>
            <p:cNvSpPr>
              <a:spLocks/>
            </p:cNvSpPr>
            <p:nvPr/>
          </p:nvSpPr>
          <p:spPr bwMode="auto">
            <a:xfrm>
              <a:off x="11157922" y="3359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1" name="Freeform 132"/>
            <p:cNvSpPr>
              <a:spLocks/>
            </p:cNvSpPr>
            <p:nvPr/>
          </p:nvSpPr>
          <p:spPr bwMode="auto">
            <a:xfrm>
              <a:off x="11122997" y="2516188"/>
              <a:ext cx="555625" cy="1112838"/>
            </a:xfrm>
            <a:custGeom>
              <a:avLst/>
              <a:gdLst>
                <a:gd name="T0" fmla="*/ 19 w 31"/>
                <a:gd name="T1" fmla="*/ 62 h 62"/>
                <a:gd name="T2" fmla="*/ 27 w 31"/>
                <a:gd name="T3" fmla="*/ 62 h 62"/>
                <a:gd name="T4" fmla="*/ 28 w 31"/>
                <a:gd name="T5" fmla="*/ 45 h 62"/>
                <a:gd name="T6" fmla="*/ 30 w 31"/>
                <a:gd name="T7" fmla="*/ 28 h 62"/>
                <a:gd name="T8" fmla="*/ 29 w 31"/>
                <a:gd name="T9" fmla="*/ 18 h 62"/>
                <a:gd name="T10" fmla="*/ 26 w 31"/>
                <a:gd name="T11" fmla="*/ 10 h 62"/>
                <a:gd name="T12" fmla="*/ 24 w 31"/>
                <a:gd name="T13" fmla="*/ 6 h 62"/>
                <a:gd name="T14" fmla="*/ 25 w 31"/>
                <a:gd name="T15" fmla="*/ 2 h 62"/>
                <a:gd name="T16" fmla="*/ 19 w 31"/>
                <a:gd name="T17" fmla="*/ 0 h 62"/>
                <a:gd name="T18" fmla="*/ 17 w 31"/>
                <a:gd name="T19" fmla="*/ 6 h 62"/>
                <a:gd name="T20" fmla="*/ 4 w 31"/>
                <a:gd name="T21" fmla="*/ 7 h 62"/>
                <a:gd name="T22" fmla="*/ 18 w 31"/>
                <a:gd name="T23" fmla="*/ 7 h 62"/>
                <a:gd name="T24" fmla="*/ 20 w 31"/>
                <a:gd name="T25" fmla="*/ 11 h 62"/>
                <a:gd name="T26" fmla="*/ 10 w 31"/>
                <a:gd name="T27" fmla="*/ 12 h 62"/>
                <a:gd name="T28" fmla="*/ 20 w 31"/>
                <a:gd name="T29" fmla="*/ 14 h 62"/>
                <a:gd name="T30" fmla="*/ 22 w 31"/>
                <a:gd name="T31" fmla="*/ 19 h 62"/>
                <a:gd name="T32" fmla="*/ 13 w 31"/>
                <a:gd name="T33" fmla="*/ 18 h 62"/>
                <a:gd name="T34" fmla="*/ 20 w 31"/>
                <a:gd name="T35" fmla="*/ 23 h 62"/>
                <a:gd name="T36" fmla="*/ 0 w 31"/>
                <a:gd name="T37" fmla="*/ 24 h 62"/>
                <a:gd name="T38" fmla="*/ 22 w 31"/>
                <a:gd name="T39" fmla="*/ 26 h 62"/>
                <a:gd name="T40" fmla="*/ 10 w 31"/>
                <a:gd name="T41" fmla="*/ 29 h 62"/>
                <a:gd name="T42" fmla="*/ 20 w 31"/>
                <a:gd name="T43" fmla="*/ 29 h 62"/>
                <a:gd name="T44" fmla="*/ 20 w 31"/>
                <a:gd name="T45" fmla="*/ 36 h 62"/>
                <a:gd name="T46" fmla="*/ 5 w 31"/>
                <a:gd name="T47" fmla="*/ 40 h 62"/>
                <a:gd name="T48" fmla="*/ 20 w 31"/>
                <a:gd name="T49" fmla="*/ 41 h 62"/>
                <a:gd name="T50" fmla="*/ 15 w 31"/>
                <a:gd name="T51" fmla="*/ 45 h 62"/>
                <a:gd name="T52" fmla="*/ 3 w 31"/>
                <a:gd name="T53" fmla="*/ 47 h 62"/>
                <a:gd name="T54" fmla="*/ 18 w 31"/>
                <a:gd name="T55" fmla="*/ 47 h 62"/>
                <a:gd name="T56" fmla="*/ 8 w 31"/>
                <a:gd name="T57" fmla="*/ 51 h 62"/>
                <a:gd name="T58" fmla="*/ 22 w 31"/>
                <a:gd name="T59" fmla="*/ 47 h 62"/>
                <a:gd name="T60" fmla="*/ 22 w 31"/>
                <a:gd name="T61" fmla="*/ 52 h 62"/>
                <a:gd name="T62" fmla="*/ 0 w 31"/>
                <a:gd name="T63" fmla="*/ 59 h 62"/>
                <a:gd name="T64" fmla="*/ 19 w 31"/>
                <a:gd name="T65" fmla="*/ 56 h 62"/>
                <a:gd name="T66" fmla="*/ 19 w 31"/>
                <a:gd name="T6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62">
                  <a:moveTo>
                    <a:pt x="19" y="62"/>
                  </a:moveTo>
                  <a:cubicBezTo>
                    <a:pt x="23" y="62"/>
                    <a:pt x="25" y="62"/>
                    <a:pt x="27" y="62"/>
                  </a:cubicBezTo>
                  <a:cubicBezTo>
                    <a:pt x="27" y="62"/>
                    <a:pt x="28" y="47"/>
                    <a:pt x="28" y="45"/>
                  </a:cubicBezTo>
                  <a:cubicBezTo>
                    <a:pt x="28" y="43"/>
                    <a:pt x="30" y="31"/>
                    <a:pt x="30" y="28"/>
                  </a:cubicBezTo>
                  <a:cubicBezTo>
                    <a:pt x="31" y="26"/>
                    <a:pt x="30" y="20"/>
                    <a:pt x="29" y="18"/>
                  </a:cubicBezTo>
                  <a:cubicBezTo>
                    <a:pt x="28" y="16"/>
                    <a:pt x="27" y="15"/>
                    <a:pt x="26" y="10"/>
                  </a:cubicBezTo>
                  <a:cubicBezTo>
                    <a:pt x="26" y="9"/>
                    <a:pt x="24" y="6"/>
                    <a:pt x="24" y="6"/>
                  </a:cubicBezTo>
                  <a:cubicBezTo>
                    <a:pt x="24" y="6"/>
                    <a:pt x="24" y="3"/>
                    <a:pt x="25" y="2"/>
                  </a:cubicBezTo>
                  <a:cubicBezTo>
                    <a:pt x="25" y="2"/>
                    <a:pt x="22" y="1"/>
                    <a:pt x="19" y="0"/>
                  </a:cubicBezTo>
                  <a:cubicBezTo>
                    <a:pt x="17" y="2"/>
                    <a:pt x="17" y="6"/>
                    <a:pt x="17" y="6"/>
                  </a:cubicBezTo>
                  <a:cubicBezTo>
                    <a:pt x="10" y="5"/>
                    <a:pt x="4" y="7"/>
                    <a:pt x="4" y="7"/>
                  </a:cubicBezTo>
                  <a:cubicBezTo>
                    <a:pt x="10" y="6"/>
                    <a:pt x="18" y="7"/>
                    <a:pt x="18" y="7"/>
                  </a:cubicBezTo>
                  <a:cubicBezTo>
                    <a:pt x="20" y="11"/>
                    <a:pt x="20" y="11"/>
                    <a:pt x="20" y="11"/>
                  </a:cubicBezTo>
                  <a:cubicBezTo>
                    <a:pt x="16" y="11"/>
                    <a:pt x="10" y="12"/>
                    <a:pt x="10" y="12"/>
                  </a:cubicBezTo>
                  <a:cubicBezTo>
                    <a:pt x="15" y="12"/>
                    <a:pt x="21" y="14"/>
                    <a:pt x="20" y="14"/>
                  </a:cubicBezTo>
                  <a:cubicBezTo>
                    <a:pt x="18" y="15"/>
                    <a:pt x="22" y="19"/>
                    <a:pt x="22" y="19"/>
                  </a:cubicBezTo>
                  <a:cubicBezTo>
                    <a:pt x="17" y="17"/>
                    <a:pt x="13" y="18"/>
                    <a:pt x="13" y="18"/>
                  </a:cubicBezTo>
                  <a:cubicBezTo>
                    <a:pt x="19" y="17"/>
                    <a:pt x="20" y="23"/>
                    <a:pt x="20" y="23"/>
                  </a:cubicBezTo>
                  <a:cubicBezTo>
                    <a:pt x="9" y="21"/>
                    <a:pt x="0" y="24"/>
                    <a:pt x="0" y="24"/>
                  </a:cubicBezTo>
                  <a:cubicBezTo>
                    <a:pt x="16" y="22"/>
                    <a:pt x="22" y="26"/>
                    <a:pt x="22" y="26"/>
                  </a:cubicBezTo>
                  <a:cubicBezTo>
                    <a:pt x="19" y="27"/>
                    <a:pt x="10" y="29"/>
                    <a:pt x="10" y="29"/>
                  </a:cubicBezTo>
                  <a:cubicBezTo>
                    <a:pt x="16" y="28"/>
                    <a:pt x="20" y="29"/>
                    <a:pt x="20" y="29"/>
                  </a:cubicBezTo>
                  <a:cubicBezTo>
                    <a:pt x="20" y="29"/>
                    <a:pt x="21" y="33"/>
                    <a:pt x="20" y="36"/>
                  </a:cubicBezTo>
                  <a:cubicBezTo>
                    <a:pt x="18" y="39"/>
                    <a:pt x="5" y="40"/>
                    <a:pt x="5" y="40"/>
                  </a:cubicBezTo>
                  <a:cubicBezTo>
                    <a:pt x="16" y="39"/>
                    <a:pt x="18" y="39"/>
                    <a:pt x="20" y="41"/>
                  </a:cubicBezTo>
                  <a:cubicBezTo>
                    <a:pt x="22" y="44"/>
                    <a:pt x="15" y="45"/>
                    <a:pt x="15" y="45"/>
                  </a:cubicBezTo>
                  <a:cubicBezTo>
                    <a:pt x="8" y="45"/>
                    <a:pt x="4" y="46"/>
                    <a:pt x="3" y="47"/>
                  </a:cubicBezTo>
                  <a:cubicBezTo>
                    <a:pt x="7" y="46"/>
                    <a:pt x="18" y="47"/>
                    <a:pt x="18" y="47"/>
                  </a:cubicBezTo>
                  <a:cubicBezTo>
                    <a:pt x="16" y="48"/>
                    <a:pt x="8" y="51"/>
                    <a:pt x="8" y="51"/>
                  </a:cubicBezTo>
                  <a:cubicBezTo>
                    <a:pt x="16" y="50"/>
                    <a:pt x="22" y="47"/>
                    <a:pt x="22" y="47"/>
                  </a:cubicBezTo>
                  <a:cubicBezTo>
                    <a:pt x="22" y="52"/>
                    <a:pt x="22" y="52"/>
                    <a:pt x="22" y="52"/>
                  </a:cubicBezTo>
                  <a:cubicBezTo>
                    <a:pt x="19" y="55"/>
                    <a:pt x="0" y="59"/>
                    <a:pt x="0" y="59"/>
                  </a:cubicBezTo>
                  <a:cubicBezTo>
                    <a:pt x="4" y="58"/>
                    <a:pt x="19" y="56"/>
                    <a:pt x="19" y="56"/>
                  </a:cubicBezTo>
                  <a:cubicBezTo>
                    <a:pt x="18" y="58"/>
                    <a:pt x="19" y="60"/>
                    <a:pt x="19"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2" name="Freeform 133"/>
            <p:cNvSpPr>
              <a:spLocks/>
            </p:cNvSpPr>
            <p:nvPr/>
          </p:nvSpPr>
          <p:spPr bwMode="auto">
            <a:xfrm>
              <a:off x="11211897" y="1725613"/>
              <a:ext cx="306387" cy="557213"/>
            </a:xfrm>
            <a:custGeom>
              <a:avLst/>
              <a:gdLst>
                <a:gd name="T0" fmla="*/ 2 w 17"/>
                <a:gd name="T1" fmla="*/ 31 h 31"/>
                <a:gd name="T2" fmla="*/ 14 w 17"/>
                <a:gd name="T3" fmla="*/ 18 h 31"/>
                <a:gd name="T4" fmla="*/ 17 w 17"/>
                <a:gd name="T5" fmla="*/ 11 h 31"/>
                <a:gd name="T6" fmla="*/ 12 w 17"/>
                <a:gd name="T7" fmla="*/ 0 h 31"/>
                <a:gd name="T8" fmla="*/ 5 w 17"/>
                <a:gd name="T9" fmla="*/ 9 h 31"/>
                <a:gd name="T10" fmla="*/ 4 w 17"/>
                <a:gd name="T11" fmla="*/ 15 h 31"/>
                <a:gd name="T12" fmla="*/ 0 w 17"/>
                <a:gd name="T13" fmla="*/ 23 h 31"/>
                <a:gd name="T14" fmla="*/ 2 w 1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1">
                  <a:moveTo>
                    <a:pt x="2" y="31"/>
                  </a:moveTo>
                  <a:cubicBezTo>
                    <a:pt x="2" y="31"/>
                    <a:pt x="14" y="19"/>
                    <a:pt x="14" y="18"/>
                  </a:cubicBezTo>
                  <a:cubicBezTo>
                    <a:pt x="14" y="17"/>
                    <a:pt x="17" y="11"/>
                    <a:pt x="17" y="11"/>
                  </a:cubicBezTo>
                  <a:cubicBezTo>
                    <a:pt x="12" y="0"/>
                    <a:pt x="12" y="0"/>
                    <a:pt x="12" y="0"/>
                  </a:cubicBezTo>
                  <a:cubicBezTo>
                    <a:pt x="5" y="9"/>
                    <a:pt x="5" y="9"/>
                    <a:pt x="5" y="9"/>
                  </a:cubicBezTo>
                  <a:cubicBezTo>
                    <a:pt x="5" y="9"/>
                    <a:pt x="4" y="14"/>
                    <a:pt x="4" y="15"/>
                  </a:cubicBezTo>
                  <a:cubicBezTo>
                    <a:pt x="4" y="16"/>
                    <a:pt x="0" y="22"/>
                    <a:pt x="0" y="23"/>
                  </a:cubicBezTo>
                  <a:cubicBezTo>
                    <a:pt x="1" y="24"/>
                    <a:pt x="2" y="31"/>
                    <a:pt x="2"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3" name="Freeform 134"/>
            <p:cNvSpPr>
              <a:spLocks/>
            </p:cNvSpPr>
            <p:nvPr/>
          </p:nvSpPr>
          <p:spPr bwMode="auto">
            <a:xfrm>
              <a:off x="11535747" y="2101851"/>
              <a:ext cx="501650" cy="844550"/>
            </a:xfrm>
            <a:custGeom>
              <a:avLst/>
              <a:gdLst>
                <a:gd name="T0" fmla="*/ 5 w 28"/>
                <a:gd name="T1" fmla="*/ 9 h 47"/>
                <a:gd name="T2" fmla="*/ 19 w 28"/>
                <a:gd name="T3" fmla="*/ 21 h 47"/>
                <a:gd name="T4" fmla="*/ 20 w 28"/>
                <a:gd name="T5" fmla="*/ 23 h 47"/>
                <a:gd name="T6" fmla="*/ 10 w 28"/>
                <a:gd name="T7" fmla="*/ 41 h 47"/>
                <a:gd name="T8" fmla="*/ 6 w 28"/>
                <a:gd name="T9" fmla="*/ 40 h 47"/>
                <a:gd name="T10" fmla="*/ 5 w 28"/>
                <a:gd name="T11" fmla="*/ 37 h 47"/>
                <a:gd name="T12" fmla="*/ 2 w 28"/>
                <a:gd name="T13" fmla="*/ 36 h 47"/>
                <a:gd name="T14" fmla="*/ 2 w 28"/>
                <a:gd name="T15" fmla="*/ 37 h 47"/>
                <a:gd name="T16" fmla="*/ 4 w 28"/>
                <a:gd name="T17" fmla="*/ 39 h 47"/>
                <a:gd name="T18" fmla="*/ 1 w 28"/>
                <a:gd name="T19" fmla="*/ 39 h 47"/>
                <a:gd name="T20" fmla="*/ 1 w 28"/>
                <a:gd name="T21" fmla="*/ 40 h 47"/>
                <a:gd name="T22" fmla="*/ 5 w 28"/>
                <a:gd name="T23" fmla="*/ 41 h 47"/>
                <a:gd name="T24" fmla="*/ 1 w 28"/>
                <a:gd name="T25" fmla="*/ 42 h 47"/>
                <a:gd name="T26" fmla="*/ 3 w 28"/>
                <a:gd name="T27" fmla="*/ 43 h 47"/>
                <a:gd name="T28" fmla="*/ 6 w 28"/>
                <a:gd name="T29" fmla="*/ 43 h 47"/>
                <a:gd name="T30" fmla="*/ 3 w 28"/>
                <a:gd name="T31" fmla="*/ 44 h 47"/>
                <a:gd name="T32" fmla="*/ 4 w 28"/>
                <a:gd name="T33" fmla="*/ 45 h 47"/>
                <a:gd name="T34" fmla="*/ 6 w 28"/>
                <a:gd name="T35" fmla="*/ 45 h 47"/>
                <a:gd name="T36" fmla="*/ 11 w 28"/>
                <a:gd name="T37" fmla="*/ 46 h 47"/>
                <a:gd name="T38" fmla="*/ 14 w 28"/>
                <a:gd name="T39" fmla="*/ 44 h 47"/>
                <a:gd name="T40" fmla="*/ 28 w 28"/>
                <a:gd name="T41" fmla="*/ 23 h 47"/>
                <a:gd name="T42" fmla="*/ 18 w 28"/>
                <a:gd name="T43" fmla="*/ 9 h 47"/>
                <a:gd name="T44" fmla="*/ 13 w 28"/>
                <a:gd name="T45" fmla="*/ 1 h 47"/>
                <a:gd name="T46" fmla="*/ 5 w 28"/>
                <a:gd name="T4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5" y="9"/>
                  </a:moveTo>
                  <a:cubicBezTo>
                    <a:pt x="5" y="9"/>
                    <a:pt x="18" y="18"/>
                    <a:pt x="19" y="21"/>
                  </a:cubicBezTo>
                  <a:cubicBezTo>
                    <a:pt x="20" y="23"/>
                    <a:pt x="20" y="23"/>
                    <a:pt x="20" y="23"/>
                  </a:cubicBezTo>
                  <a:cubicBezTo>
                    <a:pt x="20" y="23"/>
                    <a:pt x="13" y="39"/>
                    <a:pt x="10" y="41"/>
                  </a:cubicBezTo>
                  <a:cubicBezTo>
                    <a:pt x="10" y="41"/>
                    <a:pt x="7" y="42"/>
                    <a:pt x="6" y="40"/>
                  </a:cubicBezTo>
                  <a:cubicBezTo>
                    <a:pt x="6" y="40"/>
                    <a:pt x="5" y="38"/>
                    <a:pt x="5" y="37"/>
                  </a:cubicBezTo>
                  <a:cubicBezTo>
                    <a:pt x="5" y="37"/>
                    <a:pt x="2" y="35"/>
                    <a:pt x="2" y="36"/>
                  </a:cubicBezTo>
                  <a:cubicBezTo>
                    <a:pt x="1" y="36"/>
                    <a:pt x="1" y="37"/>
                    <a:pt x="2" y="37"/>
                  </a:cubicBezTo>
                  <a:cubicBezTo>
                    <a:pt x="3" y="38"/>
                    <a:pt x="4" y="39"/>
                    <a:pt x="4" y="39"/>
                  </a:cubicBezTo>
                  <a:cubicBezTo>
                    <a:pt x="4" y="39"/>
                    <a:pt x="1" y="38"/>
                    <a:pt x="1" y="39"/>
                  </a:cubicBezTo>
                  <a:cubicBezTo>
                    <a:pt x="0" y="39"/>
                    <a:pt x="0" y="40"/>
                    <a:pt x="1" y="40"/>
                  </a:cubicBezTo>
                  <a:cubicBezTo>
                    <a:pt x="2" y="40"/>
                    <a:pt x="5" y="41"/>
                    <a:pt x="5" y="41"/>
                  </a:cubicBezTo>
                  <a:cubicBezTo>
                    <a:pt x="5" y="41"/>
                    <a:pt x="1" y="42"/>
                    <a:pt x="1" y="42"/>
                  </a:cubicBezTo>
                  <a:cubicBezTo>
                    <a:pt x="1" y="42"/>
                    <a:pt x="1" y="43"/>
                    <a:pt x="3" y="43"/>
                  </a:cubicBezTo>
                  <a:cubicBezTo>
                    <a:pt x="5" y="43"/>
                    <a:pt x="6" y="43"/>
                    <a:pt x="6" y="43"/>
                  </a:cubicBezTo>
                  <a:cubicBezTo>
                    <a:pt x="6" y="43"/>
                    <a:pt x="2" y="44"/>
                    <a:pt x="3" y="44"/>
                  </a:cubicBezTo>
                  <a:cubicBezTo>
                    <a:pt x="3" y="45"/>
                    <a:pt x="3" y="45"/>
                    <a:pt x="4" y="45"/>
                  </a:cubicBezTo>
                  <a:cubicBezTo>
                    <a:pt x="5" y="45"/>
                    <a:pt x="6" y="45"/>
                    <a:pt x="6" y="45"/>
                  </a:cubicBezTo>
                  <a:cubicBezTo>
                    <a:pt x="7" y="45"/>
                    <a:pt x="8" y="47"/>
                    <a:pt x="11" y="46"/>
                  </a:cubicBezTo>
                  <a:cubicBezTo>
                    <a:pt x="13" y="46"/>
                    <a:pt x="13" y="44"/>
                    <a:pt x="14" y="44"/>
                  </a:cubicBezTo>
                  <a:cubicBezTo>
                    <a:pt x="14" y="43"/>
                    <a:pt x="28" y="27"/>
                    <a:pt x="28" y="23"/>
                  </a:cubicBezTo>
                  <a:cubicBezTo>
                    <a:pt x="28" y="19"/>
                    <a:pt x="19" y="10"/>
                    <a:pt x="18" y="9"/>
                  </a:cubicBezTo>
                  <a:cubicBezTo>
                    <a:pt x="17" y="7"/>
                    <a:pt x="16" y="2"/>
                    <a:pt x="13" y="1"/>
                  </a:cubicBezTo>
                  <a:cubicBezTo>
                    <a:pt x="10" y="0"/>
                    <a:pt x="5" y="4"/>
                    <a:pt x="5" y="9"/>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4" name="Freeform 135"/>
            <p:cNvSpPr>
              <a:spLocks/>
            </p:cNvSpPr>
            <p:nvPr/>
          </p:nvSpPr>
          <p:spPr bwMode="auto">
            <a:xfrm>
              <a:off x="11157922" y="1851026"/>
              <a:ext cx="73025" cy="125413"/>
            </a:xfrm>
            <a:custGeom>
              <a:avLst/>
              <a:gdLst>
                <a:gd name="T0" fmla="*/ 0 w 4"/>
                <a:gd name="T1" fmla="*/ 2 h 7"/>
                <a:gd name="T2" fmla="*/ 3 w 4"/>
                <a:gd name="T3" fmla="*/ 7 h 7"/>
                <a:gd name="T4" fmla="*/ 4 w 4"/>
                <a:gd name="T5" fmla="*/ 3 h 7"/>
                <a:gd name="T6" fmla="*/ 3 w 4"/>
                <a:gd name="T7" fmla="*/ 0 h 7"/>
                <a:gd name="T8" fmla="*/ 1 w 4"/>
                <a:gd name="T9" fmla="*/ 0 h 7"/>
                <a:gd name="T10" fmla="*/ 0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2"/>
                  </a:moveTo>
                  <a:cubicBezTo>
                    <a:pt x="0" y="2"/>
                    <a:pt x="2" y="3"/>
                    <a:pt x="3" y="7"/>
                  </a:cubicBezTo>
                  <a:cubicBezTo>
                    <a:pt x="4" y="3"/>
                    <a:pt x="4" y="3"/>
                    <a:pt x="4" y="3"/>
                  </a:cubicBezTo>
                  <a:cubicBezTo>
                    <a:pt x="3" y="0"/>
                    <a:pt x="3" y="0"/>
                    <a:pt x="3" y="0"/>
                  </a:cubicBezTo>
                  <a:cubicBezTo>
                    <a:pt x="1" y="0"/>
                    <a:pt x="1" y="0"/>
                    <a:pt x="1" y="0"/>
                  </a:cubicBezTo>
                  <a:lnTo>
                    <a:pt x="0" y="2"/>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5" name="Freeform 136"/>
            <p:cNvSpPr>
              <a:spLocks/>
            </p:cNvSpPr>
            <p:nvPr/>
          </p:nvSpPr>
          <p:spPr bwMode="auto">
            <a:xfrm>
              <a:off x="11284922" y="1725613"/>
              <a:ext cx="233362" cy="287338"/>
            </a:xfrm>
            <a:custGeom>
              <a:avLst/>
              <a:gdLst>
                <a:gd name="T0" fmla="*/ 13 w 13"/>
                <a:gd name="T1" fmla="*/ 11 h 16"/>
                <a:gd name="T2" fmla="*/ 8 w 13"/>
                <a:gd name="T3" fmla="*/ 0 h 16"/>
                <a:gd name="T4" fmla="*/ 1 w 13"/>
                <a:gd name="T5" fmla="*/ 9 h 16"/>
                <a:gd name="T6" fmla="*/ 0 w 13"/>
                <a:gd name="T7" fmla="*/ 14 h 16"/>
                <a:gd name="T8" fmla="*/ 2 w 13"/>
                <a:gd name="T9" fmla="*/ 12 h 16"/>
                <a:gd name="T10" fmla="*/ 9 w 13"/>
                <a:gd name="T11" fmla="*/ 16 h 16"/>
                <a:gd name="T12" fmla="*/ 11 w 13"/>
                <a:gd name="T13" fmla="*/ 14 h 16"/>
                <a:gd name="T14" fmla="*/ 13 w 13"/>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13" y="11"/>
                  </a:moveTo>
                  <a:cubicBezTo>
                    <a:pt x="8" y="0"/>
                    <a:pt x="8" y="0"/>
                    <a:pt x="8" y="0"/>
                  </a:cubicBezTo>
                  <a:cubicBezTo>
                    <a:pt x="1" y="9"/>
                    <a:pt x="1" y="9"/>
                    <a:pt x="1" y="9"/>
                  </a:cubicBezTo>
                  <a:cubicBezTo>
                    <a:pt x="1" y="9"/>
                    <a:pt x="1" y="12"/>
                    <a:pt x="0" y="14"/>
                  </a:cubicBezTo>
                  <a:cubicBezTo>
                    <a:pt x="2" y="12"/>
                    <a:pt x="2" y="12"/>
                    <a:pt x="2" y="12"/>
                  </a:cubicBezTo>
                  <a:cubicBezTo>
                    <a:pt x="2" y="12"/>
                    <a:pt x="3" y="16"/>
                    <a:pt x="9" y="16"/>
                  </a:cubicBezTo>
                  <a:cubicBezTo>
                    <a:pt x="10" y="16"/>
                    <a:pt x="11" y="15"/>
                    <a:pt x="11" y="14"/>
                  </a:cubicBezTo>
                  <a:cubicBezTo>
                    <a:pt x="12" y="13"/>
                    <a:pt x="13" y="11"/>
                    <a:pt x="13"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6" name="Freeform 137"/>
            <p:cNvSpPr>
              <a:spLocks/>
            </p:cNvSpPr>
            <p:nvPr/>
          </p:nvSpPr>
          <p:spPr bwMode="auto">
            <a:xfrm>
              <a:off x="11211897" y="2030413"/>
              <a:ext cx="90487" cy="252413"/>
            </a:xfrm>
            <a:custGeom>
              <a:avLst/>
              <a:gdLst>
                <a:gd name="T0" fmla="*/ 5 w 5"/>
                <a:gd name="T1" fmla="*/ 11 h 14"/>
                <a:gd name="T2" fmla="*/ 4 w 5"/>
                <a:gd name="T3" fmla="*/ 5 h 14"/>
                <a:gd name="T4" fmla="*/ 3 w 5"/>
                <a:gd name="T5" fmla="*/ 0 h 14"/>
                <a:gd name="T6" fmla="*/ 0 w 5"/>
                <a:gd name="T7" fmla="*/ 6 h 14"/>
                <a:gd name="T8" fmla="*/ 2 w 5"/>
                <a:gd name="T9" fmla="*/ 14 h 14"/>
                <a:gd name="T10" fmla="*/ 5 w 5"/>
                <a:gd name="T11" fmla="*/ 11 h 14"/>
              </a:gdLst>
              <a:ahLst/>
              <a:cxnLst>
                <a:cxn ang="0">
                  <a:pos x="T0" y="T1"/>
                </a:cxn>
                <a:cxn ang="0">
                  <a:pos x="T2" y="T3"/>
                </a:cxn>
                <a:cxn ang="0">
                  <a:pos x="T4" y="T5"/>
                </a:cxn>
                <a:cxn ang="0">
                  <a:pos x="T6" y="T7"/>
                </a:cxn>
                <a:cxn ang="0">
                  <a:pos x="T8" y="T9"/>
                </a:cxn>
                <a:cxn ang="0">
                  <a:pos x="T10" y="T11"/>
                </a:cxn>
              </a:cxnLst>
              <a:rect l="0" t="0" r="r" b="b"/>
              <a:pathLst>
                <a:path w="5" h="14">
                  <a:moveTo>
                    <a:pt x="5" y="11"/>
                  </a:moveTo>
                  <a:cubicBezTo>
                    <a:pt x="4" y="9"/>
                    <a:pt x="4" y="7"/>
                    <a:pt x="4" y="5"/>
                  </a:cubicBezTo>
                  <a:cubicBezTo>
                    <a:pt x="5" y="3"/>
                    <a:pt x="4" y="1"/>
                    <a:pt x="3" y="0"/>
                  </a:cubicBezTo>
                  <a:cubicBezTo>
                    <a:pt x="2" y="2"/>
                    <a:pt x="0" y="5"/>
                    <a:pt x="0" y="6"/>
                  </a:cubicBezTo>
                  <a:cubicBezTo>
                    <a:pt x="1" y="7"/>
                    <a:pt x="2" y="14"/>
                    <a:pt x="2" y="14"/>
                  </a:cubicBezTo>
                  <a:cubicBezTo>
                    <a:pt x="2" y="14"/>
                    <a:pt x="3" y="13"/>
                    <a:pt x="5"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138"/>
            <p:cNvSpPr>
              <a:spLocks/>
            </p:cNvSpPr>
            <p:nvPr/>
          </p:nvSpPr>
          <p:spPr bwMode="auto">
            <a:xfrm>
              <a:off x="11051560" y="1941513"/>
              <a:ext cx="788987" cy="609600"/>
            </a:xfrm>
            <a:custGeom>
              <a:avLst/>
              <a:gdLst>
                <a:gd name="T0" fmla="*/ 2 w 44"/>
                <a:gd name="T1" fmla="*/ 13 h 34"/>
                <a:gd name="T2" fmla="*/ 6 w 44"/>
                <a:gd name="T3" fmla="*/ 7 h 34"/>
                <a:gd name="T4" fmla="*/ 12 w 44"/>
                <a:gd name="T5" fmla="*/ 3 h 34"/>
                <a:gd name="T6" fmla="*/ 13 w 44"/>
                <a:gd name="T7" fmla="*/ 3 h 34"/>
                <a:gd name="T8" fmla="*/ 11 w 44"/>
                <a:gd name="T9" fmla="*/ 11 h 34"/>
                <a:gd name="T10" fmla="*/ 11 w 44"/>
                <a:gd name="T11" fmla="*/ 18 h 34"/>
                <a:gd name="T12" fmla="*/ 15 w 44"/>
                <a:gd name="T13" fmla="*/ 11 h 34"/>
                <a:gd name="T14" fmla="*/ 19 w 44"/>
                <a:gd name="T15" fmla="*/ 6 h 34"/>
                <a:gd name="T16" fmla="*/ 20 w 44"/>
                <a:gd name="T17" fmla="*/ 2 h 34"/>
                <a:gd name="T18" fmla="*/ 23 w 44"/>
                <a:gd name="T19" fmla="*/ 0 h 34"/>
                <a:gd name="T20" fmla="*/ 26 w 44"/>
                <a:gd name="T21" fmla="*/ 2 h 34"/>
                <a:gd name="T22" fmla="*/ 31 w 44"/>
                <a:gd name="T23" fmla="*/ 4 h 34"/>
                <a:gd name="T24" fmla="*/ 39 w 44"/>
                <a:gd name="T25" fmla="*/ 7 h 34"/>
                <a:gd name="T26" fmla="*/ 44 w 44"/>
                <a:gd name="T27" fmla="*/ 15 h 34"/>
                <a:gd name="T28" fmla="*/ 36 w 44"/>
                <a:gd name="T29" fmla="*/ 21 h 34"/>
                <a:gd name="T30" fmla="*/ 38 w 44"/>
                <a:gd name="T31" fmla="*/ 22 h 34"/>
                <a:gd name="T32" fmla="*/ 35 w 44"/>
                <a:gd name="T33" fmla="*/ 22 h 34"/>
                <a:gd name="T34" fmla="*/ 33 w 44"/>
                <a:gd name="T35" fmla="*/ 22 h 34"/>
                <a:gd name="T36" fmla="*/ 30 w 44"/>
                <a:gd name="T37" fmla="*/ 29 h 34"/>
                <a:gd name="T38" fmla="*/ 29 w 44"/>
                <a:gd name="T39" fmla="*/ 34 h 34"/>
                <a:gd name="T40" fmla="*/ 4 w 44"/>
                <a:gd name="T41" fmla="*/ 33 h 34"/>
                <a:gd name="T42" fmla="*/ 3 w 44"/>
                <a:gd name="T43" fmla="*/ 27 h 34"/>
                <a:gd name="T44" fmla="*/ 0 w 44"/>
                <a:gd name="T45" fmla="*/ 21 h 34"/>
                <a:gd name="T46" fmla="*/ 2 w 44"/>
                <a:gd name="T4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34">
                  <a:moveTo>
                    <a:pt x="2" y="13"/>
                  </a:moveTo>
                  <a:cubicBezTo>
                    <a:pt x="3" y="11"/>
                    <a:pt x="4" y="8"/>
                    <a:pt x="6" y="7"/>
                  </a:cubicBezTo>
                  <a:cubicBezTo>
                    <a:pt x="7" y="6"/>
                    <a:pt x="11" y="4"/>
                    <a:pt x="12" y="3"/>
                  </a:cubicBezTo>
                  <a:cubicBezTo>
                    <a:pt x="13" y="3"/>
                    <a:pt x="13" y="3"/>
                    <a:pt x="13" y="3"/>
                  </a:cubicBezTo>
                  <a:cubicBezTo>
                    <a:pt x="13" y="3"/>
                    <a:pt x="11" y="9"/>
                    <a:pt x="11" y="11"/>
                  </a:cubicBezTo>
                  <a:cubicBezTo>
                    <a:pt x="11" y="13"/>
                    <a:pt x="11" y="17"/>
                    <a:pt x="11" y="18"/>
                  </a:cubicBezTo>
                  <a:cubicBezTo>
                    <a:pt x="11" y="18"/>
                    <a:pt x="14" y="13"/>
                    <a:pt x="15" y="11"/>
                  </a:cubicBezTo>
                  <a:cubicBezTo>
                    <a:pt x="16" y="9"/>
                    <a:pt x="18" y="8"/>
                    <a:pt x="19" y="6"/>
                  </a:cubicBezTo>
                  <a:cubicBezTo>
                    <a:pt x="20" y="3"/>
                    <a:pt x="20" y="2"/>
                    <a:pt x="20" y="2"/>
                  </a:cubicBezTo>
                  <a:cubicBezTo>
                    <a:pt x="20" y="2"/>
                    <a:pt x="22" y="1"/>
                    <a:pt x="23" y="0"/>
                  </a:cubicBezTo>
                  <a:cubicBezTo>
                    <a:pt x="23" y="0"/>
                    <a:pt x="25" y="2"/>
                    <a:pt x="26" y="2"/>
                  </a:cubicBezTo>
                  <a:cubicBezTo>
                    <a:pt x="28" y="3"/>
                    <a:pt x="30" y="4"/>
                    <a:pt x="31" y="4"/>
                  </a:cubicBezTo>
                  <a:cubicBezTo>
                    <a:pt x="31" y="4"/>
                    <a:pt x="38" y="5"/>
                    <a:pt x="39" y="7"/>
                  </a:cubicBezTo>
                  <a:cubicBezTo>
                    <a:pt x="41" y="10"/>
                    <a:pt x="43" y="12"/>
                    <a:pt x="44" y="15"/>
                  </a:cubicBezTo>
                  <a:cubicBezTo>
                    <a:pt x="44" y="15"/>
                    <a:pt x="36" y="20"/>
                    <a:pt x="36" y="21"/>
                  </a:cubicBezTo>
                  <a:cubicBezTo>
                    <a:pt x="38" y="22"/>
                    <a:pt x="38" y="22"/>
                    <a:pt x="38" y="22"/>
                  </a:cubicBezTo>
                  <a:cubicBezTo>
                    <a:pt x="38" y="22"/>
                    <a:pt x="36" y="22"/>
                    <a:pt x="35" y="22"/>
                  </a:cubicBezTo>
                  <a:cubicBezTo>
                    <a:pt x="34" y="21"/>
                    <a:pt x="33" y="22"/>
                    <a:pt x="33" y="22"/>
                  </a:cubicBezTo>
                  <a:cubicBezTo>
                    <a:pt x="32" y="22"/>
                    <a:pt x="30" y="28"/>
                    <a:pt x="30" y="29"/>
                  </a:cubicBezTo>
                  <a:cubicBezTo>
                    <a:pt x="30" y="30"/>
                    <a:pt x="30" y="33"/>
                    <a:pt x="29" y="34"/>
                  </a:cubicBezTo>
                  <a:cubicBezTo>
                    <a:pt x="29" y="34"/>
                    <a:pt x="5" y="34"/>
                    <a:pt x="4" y="33"/>
                  </a:cubicBezTo>
                  <a:cubicBezTo>
                    <a:pt x="4" y="33"/>
                    <a:pt x="3" y="28"/>
                    <a:pt x="3" y="27"/>
                  </a:cubicBezTo>
                  <a:cubicBezTo>
                    <a:pt x="2" y="25"/>
                    <a:pt x="0" y="24"/>
                    <a:pt x="0" y="21"/>
                  </a:cubicBezTo>
                  <a:cubicBezTo>
                    <a:pt x="1" y="18"/>
                    <a:pt x="1" y="16"/>
                    <a:pt x="2" y="13"/>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8" name="Freeform 139"/>
            <p:cNvSpPr>
              <a:spLocks/>
            </p:cNvSpPr>
            <p:nvPr/>
          </p:nvSpPr>
          <p:spPr bwMode="auto">
            <a:xfrm>
              <a:off x="11032510" y="1474788"/>
              <a:ext cx="611187" cy="788988"/>
            </a:xfrm>
            <a:custGeom>
              <a:avLst/>
              <a:gdLst>
                <a:gd name="T0" fmla="*/ 29 w 34"/>
                <a:gd name="T1" fmla="*/ 23 h 44"/>
                <a:gd name="T2" fmla="*/ 27 w 34"/>
                <a:gd name="T3" fmla="*/ 16 h 44"/>
                <a:gd name="T4" fmla="*/ 24 w 34"/>
                <a:gd name="T5" fmla="*/ 6 h 44"/>
                <a:gd name="T6" fmla="*/ 15 w 34"/>
                <a:gd name="T7" fmla="*/ 0 h 44"/>
                <a:gd name="T8" fmla="*/ 6 w 34"/>
                <a:gd name="T9" fmla="*/ 5 h 44"/>
                <a:gd name="T10" fmla="*/ 4 w 34"/>
                <a:gd name="T11" fmla="*/ 14 h 44"/>
                <a:gd name="T12" fmla="*/ 4 w 34"/>
                <a:gd name="T13" fmla="*/ 17 h 44"/>
                <a:gd name="T14" fmla="*/ 7 w 34"/>
                <a:gd name="T15" fmla="*/ 20 h 44"/>
                <a:gd name="T16" fmla="*/ 7 w 34"/>
                <a:gd name="T17" fmla="*/ 24 h 44"/>
                <a:gd name="T18" fmla="*/ 8 w 34"/>
                <a:gd name="T19" fmla="*/ 26 h 44"/>
                <a:gd name="T20" fmla="*/ 8 w 34"/>
                <a:gd name="T21" fmla="*/ 24 h 44"/>
                <a:gd name="T22" fmla="*/ 8 w 34"/>
                <a:gd name="T23" fmla="*/ 21 h 44"/>
                <a:gd name="T24" fmla="*/ 7 w 34"/>
                <a:gd name="T25" fmla="*/ 14 h 44"/>
                <a:gd name="T26" fmla="*/ 8 w 34"/>
                <a:gd name="T27" fmla="*/ 16 h 44"/>
                <a:gd name="T28" fmla="*/ 10 w 34"/>
                <a:gd name="T29" fmla="*/ 20 h 44"/>
                <a:gd name="T30" fmla="*/ 9 w 34"/>
                <a:gd name="T31" fmla="*/ 23 h 44"/>
                <a:gd name="T32" fmla="*/ 8 w 34"/>
                <a:gd name="T33" fmla="*/ 29 h 44"/>
                <a:gd name="T34" fmla="*/ 7 w 34"/>
                <a:gd name="T35" fmla="*/ 33 h 44"/>
                <a:gd name="T36" fmla="*/ 15 w 34"/>
                <a:gd name="T37" fmla="*/ 28 h 44"/>
                <a:gd name="T38" fmla="*/ 13 w 34"/>
                <a:gd name="T39" fmla="*/ 26 h 44"/>
                <a:gd name="T40" fmla="*/ 22 w 34"/>
                <a:gd name="T41" fmla="*/ 17 h 44"/>
                <a:gd name="T42" fmla="*/ 23 w 34"/>
                <a:gd name="T43" fmla="*/ 22 h 44"/>
                <a:gd name="T44" fmla="*/ 23 w 34"/>
                <a:gd name="T45" fmla="*/ 27 h 44"/>
                <a:gd name="T46" fmla="*/ 26 w 34"/>
                <a:gd name="T47" fmla="*/ 30 h 44"/>
                <a:gd name="T48" fmla="*/ 26 w 34"/>
                <a:gd name="T49" fmla="*/ 31 h 44"/>
                <a:gd name="T50" fmla="*/ 27 w 34"/>
                <a:gd name="T51" fmla="*/ 29 h 44"/>
                <a:gd name="T52" fmla="*/ 27 w 34"/>
                <a:gd name="T53" fmla="*/ 30 h 44"/>
                <a:gd name="T54" fmla="*/ 27 w 34"/>
                <a:gd name="T55" fmla="*/ 33 h 44"/>
                <a:gd name="T56" fmla="*/ 27 w 34"/>
                <a:gd name="T57" fmla="*/ 36 h 44"/>
                <a:gd name="T58" fmla="*/ 27 w 34"/>
                <a:gd name="T59" fmla="*/ 36 h 44"/>
                <a:gd name="T60" fmla="*/ 27 w 34"/>
                <a:gd name="T61" fmla="*/ 36 h 44"/>
                <a:gd name="T62" fmla="*/ 28 w 34"/>
                <a:gd name="T63" fmla="*/ 35 h 44"/>
                <a:gd name="T64" fmla="*/ 28 w 34"/>
                <a:gd name="T65" fmla="*/ 42 h 44"/>
                <a:gd name="T66" fmla="*/ 25 w 34"/>
                <a:gd name="T67" fmla="*/ 42 h 44"/>
                <a:gd name="T68" fmla="*/ 29 w 34"/>
                <a:gd name="T69" fmla="*/ 43 h 44"/>
                <a:gd name="T70" fmla="*/ 30 w 34"/>
                <a:gd name="T71" fmla="*/ 36 h 44"/>
                <a:gd name="T72" fmla="*/ 33 w 34"/>
                <a:gd name="T73" fmla="*/ 31 h 44"/>
                <a:gd name="T74" fmla="*/ 34 w 34"/>
                <a:gd name="T75" fmla="*/ 31 h 44"/>
                <a:gd name="T76" fmla="*/ 29 w 34"/>
                <a:gd name="T7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44">
                  <a:moveTo>
                    <a:pt x="29" y="23"/>
                  </a:moveTo>
                  <a:cubicBezTo>
                    <a:pt x="28" y="23"/>
                    <a:pt x="27" y="17"/>
                    <a:pt x="27" y="16"/>
                  </a:cubicBezTo>
                  <a:cubicBezTo>
                    <a:pt x="27" y="15"/>
                    <a:pt x="25" y="7"/>
                    <a:pt x="24" y="6"/>
                  </a:cubicBezTo>
                  <a:cubicBezTo>
                    <a:pt x="22" y="2"/>
                    <a:pt x="15" y="0"/>
                    <a:pt x="15" y="0"/>
                  </a:cubicBezTo>
                  <a:cubicBezTo>
                    <a:pt x="12" y="0"/>
                    <a:pt x="9" y="2"/>
                    <a:pt x="6" y="5"/>
                  </a:cubicBezTo>
                  <a:cubicBezTo>
                    <a:pt x="0" y="6"/>
                    <a:pt x="3" y="12"/>
                    <a:pt x="4" y="14"/>
                  </a:cubicBezTo>
                  <a:cubicBezTo>
                    <a:pt x="4" y="15"/>
                    <a:pt x="5" y="14"/>
                    <a:pt x="4" y="17"/>
                  </a:cubicBezTo>
                  <a:cubicBezTo>
                    <a:pt x="4" y="20"/>
                    <a:pt x="7" y="19"/>
                    <a:pt x="7" y="20"/>
                  </a:cubicBezTo>
                  <a:cubicBezTo>
                    <a:pt x="7" y="21"/>
                    <a:pt x="6" y="23"/>
                    <a:pt x="7" y="24"/>
                  </a:cubicBezTo>
                  <a:cubicBezTo>
                    <a:pt x="9" y="25"/>
                    <a:pt x="8" y="26"/>
                    <a:pt x="8" y="26"/>
                  </a:cubicBezTo>
                  <a:cubicBezTo>
                    <a:pt x="9" y="25"/>
                    <a:pt x="9" y="25"/>
                    <a:pt x="8" y="24"/>
                  </a:cubicBezTo>
                  <a:cubicBezTo>
                    <a:pt x="8" y="24"/>
                    <a:pt x="8" y="22"/>
                    <a:pt x="8" y="21"/>
                  </a:cubicBezTo>
                  <a:cubicBezTo>
                    <a:pt x="9" y="20"/>
                    <a:pt x="7" y="14"/>
                    <a:pt x="7" y="14"/>
                  </a:cubicBezTo>
                  <a:cubicBezTo>
                    <a:pt x="8" y="16"/>
                    <a:pt x="8" y="16"/>
                    <a:pt x="8" y="16"/>
                  </a:cubicBezTo>
                  <a:cubicBezTo>
                    <a:pt x="10" y="20"/>
                    <a:pt x="10" y="20"/>
                    <a:pt x="10" y="20"/>
                  </a:cubicBezTo>
                  <a:cubicBezTo>
                    <a:pt x="9" y="23"/>
                    <a:pt x="9" y="23"/>
                    <a:pt x="9" y="23"/>
                  </a:cubicBezTo>
                  <a:cubicBezTo>
                    <a:pt x="8" y="27"/>
                    <a:pt x="8" y="28"/>
                    <a:pt x="8" y="29"/>
                  </a:cubicBezTo>
                  <a:cubicBezTo>
                    <a:pt x="9" y="30"/>
                    <a:pt x="7" y="33"/>
                    <a:pt x="7" y="33"/>
                  </a:cubicBezTo>
                  <a:cubicBezTo>
                    <a:pt x="11" y="30"/>
                    <a:pt x="15" y="29"/>
                    <a:pt x="15" y="28"/>
                  </a:cubicBezTo>
                  <a:cubicBezTo>
                    <a:pt x="15" y="28"/>
                    <a:pt x="13" y="26"/>
                    <a:pt x="13" y="26"/>
                  </a:cubicBezTo>
                  <a:cubicBezTo>
                    <a:pt x="22" y="17"/>
                    <a:pt x="22" y="17"/>
                    <a:pt x="22" y="17"/>
                  </a:cubicBezTo>
                  <a:cubicBezTo>
                    <a:pt x="22" y="17"/>
                    <a:pt x="23" y="21"/>
                    <a:pt x="23" y="22"/>
                  </a:cubicBezTo>
                  <a:cubicBezTo>
                    <a:pt x="22" y="23"/>
                    <a:pt x="23" y="26"/>
                    <a:pt x="23" y="27"/>
                  </a:cubicBezTo>
                  <a:cubicBezTo>
                    <a:pt x="23" y="28"/>
                    <a:pt x="24" y="29"/>
                    <a:pt x="26" y="30"/>
                  </a:cubicBezTo>
                  <a:cubicBezTo>
                    <a:pt x="27" y="30"/>
                    <a:pt x="26" y="31"/>
                    <a:pt x="26" y="31"/>
                  </a:cubicBezTo>
                  <a:cubicBezTo>
                    <a:pt x="27" y="31"/>
                    <a:pt x="27" y="29"/>
                    <a:pt x="27" y="29"/>
                  </a:cubicBezTo>
                  <a:cubicBezTo>
                    <a:pt x="27" y="29"/>
                    <a:pt x="27" y="29"/>
                    <a:pt x="27" y="30"/>
                  </a:cubicBezTo>
                  <a:cubicBezTo>
                    <a:pt x="28" y="31"/>
                    <a:pt x="28" y="32"/>
                    <a:pt x="27" y="33"/>
                  </a:cubicBezTo>
                  <a:cubicBezTo>
                    <a:pt x="27" y="34"/>
                    <a:pt x="27" y="36"/>
                    <a:pt x="27" y="36"/>
                  </a:cubicBezTo>
                  <a:cubicBezTo>
                    <a:pt x="27" y="36"/>
                    <a:pt x="27" y="36"/>
                    <a:pt x="27" y="36"/>
                  </a:cubicBezTo>
                  <a:cubicBezTo>
                    <a:pt x="27" y="36"/>
                    <a:pt x="27" y="36"/>
                    <a:pt x="27" y="36"/>
                  </a:cubicBezTo>
                  <a:cubicBezTo>
                    <a:pt x="27" y="36"/>
                    <a:pt x="28" y="35"/>
                    <a:pt x="28" y="35"/>
                  </a:cubicBezTo>
                  <a:cubicBezTo>
                    <a:pt x="28" y="37"/>
                    <a:pt x="29" y="39"/>
                    <a:pt x="28" y="42"/>
                  </a:cubicBezTo>
                  <a:cubicBezTo>
                    <a:pt x="28" y="44"/>
                    <a:pt x="25" y="42"/>
                    <a:pt x="25" y="42"/>
                  </a:cubicBezTo>
                  <a:cubicBezTo>
                    <a:pt x="26" y="44"/>
                    <a:pt x="28" y="43"/>
                    <a:pt x="29" y="43"/>
                  </a:cubicBezTo>
                  <a:cubicBezTo>
                    <a:pt x="30" y="42"/>
                    <a:pt x="30" y="39"/>
                    <a:pt x="30" y="36"/>
                  </a:cubicBezTo>
                  <a:cubicBezTo>
                    <a:pt x="31" y="33"/>
                    <a:pt x="33" y="32"/>
                    <a:pt x="33" y="31"/>
                  </a:cubicBezTo>
                  <a:cubicBezTo>
                    <a:pt x="33" y="30"/>
                    <a:pt x="34" y="31"/>
                    <a:pt x="34" y="31"/>
                  </a:cubicBezTo>
                  <a:cubicBezTo>
                    <a:pt x="34" y="30"/>
                    <a:pt x="31" y="24"/>
                    <a:pt x="29" y="2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9" name="Line 140"/>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0" name="Line 141"/>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1" name="Freeform 142"/>
            <p:cNvSpPr>
              <a:spLocks/>
            </p:cNvSpPr>
            <p:nvPr/>
          </p:nvSpPr>
          <p:spPr bwMode="auto">
            <a:xfrm>
              <a:off x="11122997" y="1617663"/>
              <a:ext cx="358775" cy="377825"/>
            </a:xfrm>
            <a:custGeom>
              <a:avLst/>
              <a:gdLst>
                <a:gd name="T0" fmla="*/ 9 w 20"/>
                <a:gd name="T1" fmla="*/ 20 h 21"/>
                <a:gd name="T2" fmla="*/ 16 w 20"/>
                <a:gd name="T3" fmla="*/ 14 h 21"/>
                <a:gd name="T4" fmla="*/ 17 w 20"/>
                <a:gd name="T5" fmla="*/ 9 h 21"/>
                <a:gd name="T6" fmla="*/ 18 w 20"/>
                <a:gd name="T7" fmla="*/ 8 h 21"/>
                <a:gd name="T8" fmla="*/ 18 w 20"/>
                <a:gd name="T9" fmla="*/ 2 h 21"/>
                <a:gd name="T10" fmla="*/ 16 w 20"/>
                <a:gd name="T11" fmla="*/ 3 h 21"/>
                <a:gd name="T12" fmla="*/ 15 w 20"/>
                <a:gd name="T13" fmla="*/ 6 h 21"/>
                <a:gd name="T14" fmla="*/ 14 w 20"/>
                <a:gd name="T15" fmla="*/ 7 h 21"/>
                <a:gd name="T16" fmla="*/ 12 w 20"/>
                <a:gd name="T17" fmla="*/ 4 h 21"/>
                <a:gd name="T18" fmla="*/ 8 w 20"/>
                <a:gd name="T19" fmla="*/ 0 h 21"/>
                <a:gd name="T20" fmla="*/ 4 w 20"/>
                <a:gd name="T21" fmla="*/ 1 h 21"/>
                <a:gd name="T22" fmla="*/ 1 w 20"/>
                <a:gd name="T23" fmla="*/ 2 h 21"/>
                <a:gd name="T24" fmla="*/ 1 w 20"/>
                <a:gd name="T25" fmla="*/ 8 h 21"/>
                <a:gd name="T26" fmla="*/ 3 w 20"/>
                <a:gd name="T27" fmla="*/ 10 h 21"/>
                <a:gd name="T28" fmla="*/ 3 w 20"/>
                <a:gd name="T29" fmla="*/ 14 h 21"/>
                <a:gd name="T30" fmla="*/ 6 w 20"/>
                <a:gd name="T31" fmla="*/ 17 h 21"/>
                <a:gd name="T32" fmla="*/ 7 w 20"/>
                <a:gd name="T33" fmla="*/ 19 h 21"/>
                <a:gd name="T34" fmla="*/ 9 w 20"/>
                <a:gd name="T3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1">
                  <a:moveTo>
                    <a:pt x="9" y="20"/>
                  </a:moveTo>
                  <a:cubicBezTo>
                    <a:pt x="10" y="20"/>
                    <a:pt x="16" y="16"/>
                    <a:pt x="16" y="14"/>
                  </a:cubicBezTo>
                  <a:cubicBezTo>
                    <a:pt x="17" y="11"/>
                    <a:pt x="17" y="9"/>
                    <a:pt x="17" y="9"/>
                  </a:cubicBezTo>
                  <a:cubicBezTo>
                    <a:pt x="17" y="9"/>
                    <a:pt x="18" y="9"/>
                    <a:pt x="18" y="8"/>
                  </a:cubicBezTo>
                  <a:cubicBezTo>
                    <a:pt x="19" y="7"/>
                    <a:pt x="20" y="3"/>
                    <a:pt x="18" y="2"/>
                  </a:cubicBez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7" y="0"/>
                    <a:pt x="4" y="1"/>
                    <a:pt x="4" y="1"/>
                  </a:cubicBezTo>
                  <a:cubicBezTo>
                    <a:pt x="4" y="1"/>
                    <a:pt x="1" y="1"/>
                    <a:pt x="1" y="2"/>
                  </a:cubicBezTo>
                  <a:cubicBezTo>
                    <a:pt x="0" y="2"/>
                    <a:pt x="0" y="7"/>
                    <a:pt x="1" y="8"/>
                  </a:cubicBezTo>
                  <a:cubicBezTo>
                    <a:pt x="1" y="8"/>
                    <a:pt x="2" y="10"/>
                    <a:pt x="3" y="10"/>
                  </a:cubicBezTo>
                  <a:cubicBezTo>
                    <a:pt x="3" y="10"/>
                    <a:pt x="2" y="13"/>
                    <a:pt x="3" y="14"/>
                  </a:cubicBezTo>
                  <a:cubicBezTo>
                    <a:pt x="3" y="14"/>
                    <a:pt x="5" y="17"/>
                    <a:pt x="6" y="17"/>
                  </a:cubicBezTo>
                  <a:cubicBezTo>
                    <a:pt x="6" y="18"/>
                    <a:pt x="7" y="19"/>
                    <a:pt x="7" y="19"/>
                  </a:cubicBezTo>
                  <a:cubicBezTo>
                    <a:pt x="8" y="19"/>
                    <a:pt x="8" y="21"/>
                    <a:pt x="9" y="2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2" name="Freeform 143"/>
            <p:cNvSpPr>
              <a:spLocks/>
            </p:cNvSpPr>
            <p:nvPr/>
          </p:nvSpPr>
          <p:spPr bwMode="auto">
            <a:xfrm>
              <a:off x="11661160" y="2155826"/>
              <a:ext cx="376237" cy="773113"/>
            </a:xfrm>
            <a:custGeom>
              <a:avLst/>
              <a:gdLst>
                <a:gd name="T0" fmla="*/ 4 w 21"/>
                <a:gd name="T1" fmla="*/ 43 h 43"/>
                <a:gd name="T2" fmla="*/ 7 w 21"/>
                <a:gd name="T3" fmla="*/ 41 h 43"/>
                <a:gd name="T4" fmla="*/ 21 w 21"/>
                <a:gd name="T5" fmla="*/ 20 h 43"/>
                <a:gd name="T6" fmla="*/ 11 w 21"/>
                <a:gd name="T7" fmla="*/ 6 h 43"/>
                <a:gd name="T8" fmla="*/ 8 w 21"/>
                <a:gd name="T9" fmla="*/ 0 h 43"/>
                <a:gd name="T10" fmla="*/ 2 w 21"/>
                <a:gd name="T11" fmla="*/ 9 h 43"/>
                <a:gd name="T12" fmla="*/ 6 w 21"/>
                <a:gd name="T13" fmla="*/ 12 h 43"/>
                <a:gd name="T14" fmla="*/ 7 w 21"/>
                <a:gd name="T15" fmla="*/ 7 h 43"/>
                <a:gd name="T16" fmla="*/ 12 w 21"/>
                <a:gd name="T17" fmla="*/ 10 h 43"/>
                <a:gd name="T18" fmla="*/ 19 w 21"/>
                <a:gd name="T19" fmla="*/ 19 h 43"/>
                <a:gd name="T20" fmla="*/ 7 w 21"/>
                <a:gd name="T21" fmla="*/ 39 h 43"/>
                <a:gd name="T22" fmla="*/ 5 w 21"/>
                <a:gd name="T23" fmla="*/ 40 h 43"/>
                <a:gd name="T24" fmla="*/ 3 w 21"/>
                <a:gd name="T25" fmla="*/ 38 h 43"/>
                <a:gd name="T26" fmla="*/ 0 w 21"/>
                <a:gd name="T27" fmla="*/ 38 h 43"/>
                <a:gd name="T28" fmla="*/ 0 w 21"/>
                <a:gd name="T29" fmla="*/ 38 h 43"/>
                <a:gd name="T30" fmla="*/ 2 w 21"/>
                <a:gd name="T31" fmla="*/ 42 h 43"/>
                <a:gd name="T32" fmla="*/ 2 w 21"/>
                <a:gd name="T33" fmla="*/ 43 h 43"/>
                <a:gd name="T34" fmla="*/ 4 w 21"/>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3">
                  <a:moveTo>
                    <a:pt x="4" y="43"/>
                  </a:moveTo>
                  <a:cubicBezTo>
                    <a:pt x="6" y="43"/>
                    <a:pt x="6" y="41"/>
                    <a:pt x="7" y="41"/>
                  </a:cubicBezTo>
                  <a:cubicBezTo>
                    <a:pt x="7" y="40"/>
                    <a:pt x="21" y="24"/>
                    <a:pt x="21" y="20"/>
                  </a:cubicBezTo>
                  <a:cubicBezTo>
                    <a:pt x="21" y="16"/>
                    <a:pt x="12" y="7"/>
                    <a:pt x="11" y="6"/>
                  </a:cubicBezTo>
                  <a:cubicBezTo>
                    <a:pt x="10" y="5"/>
                    <a:pt x="9" y="2"/>
                    <a:pt x="8" y="0"/>
                  </a:cubicBezTo>
                  <a:cubicBezTo>
                    <a:pt x="5" y="2"/>
                    <a:pt x="2" y="6"/>
                    <a:pt x="2" y="9"/>
                  </a:cubicBezTo>
                  <a:cubicBezTo>
                    <a:pt x="3" y="10"/>
                    <a:pt x="4" y="11"/>
                    <a:pt x="6" y="12"/>
                  </a:cubicBezTo>
                  <a:cubicBezTo>
                    <a:pt x="6" y="10"/>
                    <a:pt x="6" y="7"/>
                    <a:pt x="7" y="7"/>
                  </a:cubicBezTo>
                  <a:cubicBezTo>
                    <a:pt x="9" y="6"/>
                    <a:pt x="11" y="8"/>
                    <a:pt x="12" y="10"/>
                  </a:cubicBezTo>
                  <a:cubicBezTo>
                    <a:pt x="13" y="12"/>
                    <a:pt x="18" y="18"/>
                    <a:pt x="19" y="19"/>
                  </a:cubicBezTo>
                  <a:cubicBezTo>
                    <a:pt x="19" y="19"/>
                    <a:pt x="11" y="36"/>
                    <a:pt x="7" y="39"/>
                  </a:cubicBezTo>
                  <a:cubicBezTo>
                    <a:pt x="5" y="40"/>
                    <a:pt x="5" y="40"/>
                    <a:pt x="5" y="40"/>
                  </a:cubicBezTo>
                  <a:cubicBezTo>
                    <a:pt x="5" y="40"/>
                    <a:pt x="5" y="39"/>
                    <a:pt x="3" y="38"/>
                  </a:cubicBezTo>
                  <a:cubicBezTo>
                    <a:pt x="3" y="38"/>
                    <a:pt x="1" y="38"/>
                    <a:pt x="0" y="38"/>
                  </a:cubicBezTo>
                  <a:cubicBezTo>
                    <a:pt x="0" y="38"/>
                    <a:pt x="0" y="38"/>
                    <a:pt x="0" y="38"/>
                  </a:cubicBezTo>
                  <a:cubicBezTo>
                    <a:pt x="0" y="38"/>
                    <a:pt x="2" y="40"/>
                    <a:pt x="2" y="42"/>
                  </a:cubicBezTo>
                  <a:cubicBezTo>
                    <a:pt x="2" y="42"/>
                    <a:pt x="2" y="43"/>
                    <a:pt x="2" y="43"/>
                  </a:cubicBezTo>
                  <a:cubicBezTo>
                    <a:pt x="2" y="43"/>
                    <a:pt x="3" y="43"/>
                    <a:pt x="4" y="43"/>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3" name="Freeform 144"/>
            <p:cNvSpPr>
              <a:spLocks/>
            </p:cNvSpPr>
            <p:nvPr/>
          </p:nvSpPr>
          <p:spPr bwMode="auto">
            <a:xfrm>
              <a:off x="11265872" y="1600201"/>
              <a:ext cx="53975" cy="53975"/>
            </a:xfrm>
            <a:custGeom>
              <a:avLst/>
              <a:gdLst>
                <a:gd name="T0" fmla="*/ 0 w 3"/>
                <a:gd name="T1" fmla="*/ 1 h 3"/>
                <a:gd name="T2" fmla="*/ 1 w 3"/>
                <a:gd name="T3" fmla="*/ 3 h 3"/>
                <a:gd name="T4" fmla="*/ 2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2" y="2"/>
                    <a:pt x="1" y="3"/>
                  </a:cubicBezTo>
                  <a:cubicBezTo>
                    <a:pt x="1" y="3"/>
                    <a:pt x="3" y="2"/>
                    <a:pt x="2" y="1"/>
                  </a:cubicBezTo>
                  <a:cubicBezTo>
                    <a:pt x="1" y="0"/>
                    <a:pt x="0" y="1"/>
                    <a:pt x="0" y="1"/>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4" name="Freeform 145"/>
            <p:cNvSpPr>
              <a:spLocks/>
            </p:cNvSpPr>
            <p:nvPr/>
          </p:nvSpPr>
          <p:spPr bwMode="auto">
            <a:xfrm>
              <a:off x="11319847" y="2012951"/>
              <a:ext cx="520700" cy="538163"/>
            </a:xfrm>
            <a:custGeom>
              <a:avLst/>
              <a:gdLst>
                <a:gd name="T0" fmla="*/ 29 w 29"/>
                <a:gd name="T1" fmla="*/ 11 h 30"/>
                <a:gd name="T2" fmla="*/ 24 w 29"/>
                <a:gd name="T3" fmla="*/ 3 h 30"/>
                <a:gd name="T4" fmla="*/ 16 w 29"/>
                <a:gd name="T5" fmla="*/ 0 h 30"/>
                <a:gd name="T6" fmla="*/ 15 w 29"/>
                <a:gd name="T7" fmla="*/ 0 h 30"/>
                <a:gd name="T8" fmla="*/ 16 w 29"/>
                <a:gd name="T9" fmla="*/ 3 h 30"/>
                <a:gd name="T10" fmla="*/ 23 w 29"/>
                <a:gd name="T11" fmla="*/ 10 h 30"/>
                <a:gd name="T12" fmla="*/ 17 w 29"/>
                <a:gd name="T13" fmla="*/ 10 h 30"/>
                <a:gd name="T14" fmla="*/ 8 w 29"/>
                <a:gd name="T15" fmla="*/ 15 h 30"/>
                <a:gd name="T16" fmla="*/ 15 w 29"/>
                <a:gd name="T17" fmla="*/ 13 h 30"/>
                <a:gd name="T18" fmla="*/ 7 w 29"/>
                <a:gd name="T19" fmla="*/ 21 h 30"/>
                <a:gd name="T20" fmla="*/ 0 w 29"/>
                <a:gd name="T21" fmla="*/ 24 h 30"/>
                <a:gd name="T22" fmla="*/ 7 w 29"/>
                <a:gd name="T23" fmla="*/ 24 h 30"/>
                <a:gd name="T24" fmla="*/ 5 w 29"/>
                <a:gd name="T25" fmla="*/ 30 h 30"/>
                <a:gd name="T26" fmla="*/ 14 w 29"/>
                <a:gd name="T27" fmla="*/ 30 h 30"/>
                <a:gd name="T28" fmla="*/ 15 w 29"/>
                <a:gd name="T29" fmla="*/ 25 h 30"/>
                <a:gd name="T30" fmla="*/ 18 w 29"/>
                <a:gd name="T31" fmla="*/ 18 h 30"/>
                <a:gd name="T32" fmla="*/ 20 w 29"/>
                <a:gd name="T33" fmla="*/ 18 h 30"/>
                <a:gd name="T34" fmla="*/ 23 w 29"/>
                <a:gd name="T35" fmla="*/ 18 h 30"/>
                <a:gd name="T36" fmla="*/ 21 w 29"/>
                <a:gd name="T37" fmla="*/ 17 h 30"/>
                <a:gd name="T38" fmla="*/ 29 w 29"/>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29" y="11"/>
                  </a:moveTo>
                  <a:cubicBezTo>
                    <a:pt x="28" y="8"/>
                    <a:pt x="26" y="6"/>
                    <a:pt x="24" y="3"/>
                  </a:cubicBezTo>
                  <a:cubicBezTo>
                    <a:pt x="23" y="1"/>
                    <a:pt x="16" y="0"/>
                    <a:pt x="16" y="0"/>
                  </a:cubicBezTo>
                  <a:cubicBezTo>
                    <a:pt x="15" y="0"/>
                    <a:pt x="15" y="0"/>
                    <a:pt x="15" y="0"/>
                  </a:cubicBezTo>
                  <a:cubicBezTo>
                    <a:pt x="15" y="1"/>
                    <a:pt x="16" y="3"/>
                    <a:pt x="16" y="3"/>
                  </a:cubicBezTo>
                  <a:cubicBezTo>
                    <a:pt x="21" y="4"/>
                    <a:pt x="23" y="10"/>
                    <a:pt x="23" y="10"/>
                  </a:cubicBezTo>
                  <a:cubicBezTo>
                    <a:pt x="23" y="10"/>
                    <a:pt x="18" y="8"/>
                    <a:pt x="17" y="10"/>
                  </a:cubicBezTo>
                  <a:cubicBezTo>
                    <a:pt x="16" y="12"/>
                    <a:pt x="8" y="15"/>
                    <a:pt x="8" y="15"/>
                  </a:cubicBezTo>
                  <a:cubicBezTo>
                    <a:pt x="9" y="15"/>
                    <a:pt x="14" y="13"/>
                    <a:pt x="15" y="13"/>
                  </a:cubicBezTo>
                  <a:cubicBezTo>
                    <a:pt x="13" y="14"/>
                    <a:pt x="8" y="18"/>
                    <a:pt x="7" y="21"/>
                  </a:cubicBezTo>
                  <a:cubicBezTo>
                    <a:pt x="6" y="23"/>
                    <a:pt x="0" y="24"/>
                    <a:pt x="0" y="24"/>
                  </a:cubicBezTo>
                  <a:cubicBezTo>
                    <a:pt x="2" y="25"/>
                    <a:pt x="7" y="24"/>
                    <a:pt x="7" y="24"/>
                  </a:cubicBezTo>
                  <a:cubicBezTo>
                    <a:pt x="7" y="25"/>
                    <a:pt x="6" y="28"/>
                    <a:pt x="5" y="30"/>
                  </a:cubicBezTo>
                  <a:cubicBezTo>
                    <a:pt x="10" y="30"/>
                    <a:pt x="14" y="30"/>
                    <a:pt x="14" y="30"/>
                  </a:cubicBezTo>
                  <a:cubicBezTo>
                    <a:pt x="15" y="29"/>
                    <a:pt x="15" y="26"/>
                    <a:pt x="15" y="25"/>
                  </a:cubicBezTo>
                  <a:cubicBezTo>
                    <a:pt x="15" y="24"/>
                    <a:pt x="17" y="18"/>
                    <a:pt x="18" y="18"/>
                  </a:cubicBezTo>
                  <a:cubicBezTo>
                    <a:pt x="18" y="18"/>
                    <a:pt x="19" y="17"/>
                    <a:pt x="20" y="18"/>
                  </a:cubicBezTo>
                  <a:cubicBezTo>
                    <a:pt x="21" y="18"/>
                    <a:pt x="23" y="18"/>
                    <a:pt x="23" y="18"/>
                  </a:cubicBezTo>
                  <a:cubicBezTo>
                    <a:pt x="21" y="17"/>
                    <a:pt x="21" y="17"/>
                    <a:pt x="21" y="17"/>
                  </a:cubicBezTo>
                  <a:cubicBezTo>
                    <a:pt x="21" y="16"/>
                    <a:pt x="29" y="11"/>
                    <a:pt x="29" y="11"/>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5" name="Freeform 146"/>
            <p:cNvSpPr>
              <a:spLocks/>
            </p:cNvSpPr>
            <p:nvPr/>
          </p:nvSpPr>
          <p:spPr bwMode="auto">
            <a:xfrm>
              <a:off x="11105535" y="2209801"/>
              <a:ext cx="17462" cy="5397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3"/>
                    <a:pt x="0" y="2"/>
                    <a:pt x="1" y="0"/>
                  </a:cubicBezTo>
                  <a:cubicBezTo>
                    <a:pt x="0" y="1"/>
                    <a:pt x="0" y="2"/>
                    <a:pt x="0" y="3"/>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6" name="Freeform 147"/>
            <p:cNvSpPr>
              <a:spLocks/>
            </p:cNvSpPr>
            <p:nvPr/>
          </p:nvSpPr>
          <p:spPr bwMode="auto">
            <a:xfrm>
              <a:off x="11122997" y="2030413"/>
              <a:ext cx="107950" cy="179388"/>
            </a:xfrm>
            <a:custGeom>
              <a:avLst/>
              <a:gdLst>
                <a:gd name="T0" fmla="*/ 3 w 6"/>
                <a:gd name="T1" fmla="*/ 6 h 10"/>
                <a:gd name="T2" fmla="*/ 5 w 6"/>
                <a:gd name="T3" fmla="*/ 9 h 10"/>
                <a:gd name="T4" fmla="*/ 4 w 6"/>
                <a:gd name="T5" fmla="*/ 5 h 10"/>
                <a:gd name="T6" fmla="*/ 5 w 6"/>
                <a:gd name="T7" fmla="*/ 0 h 10"/>
                <a:gd name="T8" fmla="*/ 2 w 6"/>
                <a:gd name="T9" fmla="*/ 2 h 10"/>
                <a:gd name="T10" fmla="*/ 1 w 6"/>
                <a:gd name="T11" fmla="*/ 3 h 10"/>
                <a:gd name="T12" fmla="*/ 0 w 6"/>
                <a:gd name="T13" fmla="*/ 10 h 10"/>
                <a:gd name="T14" fmla="*/ 2 w 6"/>
                <a:gd name="T15" fmla="*/ 3 h 10"/>
                <a:gd name="T16" fmla="*/ 3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6"/>
                  </a:moveTo>
                  <a:cubicBezTo>
                    <a:pt x="4" y="7"/>
                    <a:pt x="5" y="9"/>
                    <a:pt x="5" y="9"/>
                  </a:cubicBezTo>
                  <a:cubicBezTo>
                    <a:pt x="6" y="7"/>
                    <a:pt x="4" y="5"/>
                    <a:pt x="4" y="5"/>
                  </a:cubicBezTo>
                  <a:cubicBezTo>
                    <a:pt x="5" y="0"/>
                    <a:pt x="5" y="0"/>
                    <a:pt x="5" y="0"/>
                  </a:cubicBezTo>
                  <a:cubicBezTo>
                    <a:pt x="4" y="1"/>
                    <a:pt x="3" y="2"/>
                    <a:pt x="2" y="2"/>
                  </a:cubicBezTo>
                  <a:cubicBezTo>
                    <a:pt x="1" y="2"/>
                    <a:pt x="1" y="3"/>
                    <a:pt x="1" y="3"/>
                  </a:cubicBezTo>
                  <a:cubicBezTo>
                    <a:pt x="0" y="5"/>
                    <a:pt x="0" y="8"/>
                    <a:pt x="0" y="10"/>
                  </a:cubicBezTo>
                  <a:cubicBezTo>
                    <a:pt x="0" y="7"/>
                    <a:pt x="2" y="3"/>
                    <a:pt x="2" y="3"/>
                  </a:cubicBezTo>
                  <a:lnTo>
                    <a:pt x="3" y="6"/>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7" name="Freeform 148"/>
            <p:cNvSpPr>
              <a:spLocks/>
            </p:cNvSpPr>
            <p:nvPr/>
          </p:nvSpPr>
          <p:spPr bwMode="auto">
            <a:xfrm>
              <a:off x="11302385" y="2030413"/>
              <a:ext cx="142875" cy="198438"/>
            </a:xfrm>
            <a:custGeom>
              <a:avLst/>
              <a:gdLst>
                <a:gd name="T0" fmla="*/ 0 w 8"/>
                <a:gd name="T1" fmla="*/ 11 h 11"/>
                <a:gd name="T2" fmla="*/ 5 w 8"/>
                <a:gd name="T3" fmla="*/ 5 h 11"/>
                <a:gd name="T4" fmla="*/ 8 w 8"/>
                <a:gd name="T5" fmla="*/ 0 h 11"/>
                <a:gd name="T6" fmla="*/ 6 w 8"/>
                <a:gd name="T7" fmla="*/ 6 h 11"/>
                <a:gd name="T8" fmla="*/ 0 w 8"/>
                <a:gd name="T9" fmla="*/ 11 h 11"/>
              </a:gdLst>
              <a:ahLst/>
              <a:cxnLst>
                <a:cxn ang="0">
                  <a:pos x="T0" y="T1"/>
                </a:cxn>
                <a:cxn ang="0">
                  <a:pos x="T2" y="T3"/>
                </a:cxn>
                <a:cxn ang="0">
                  <a:pos x="T4" y="T5"/>
                </a:cxn>
                <a:cxn ang="0">
                  <a:pos x="T6" y="T7"/>
                </a:cxn>
                <a:cxn ang="0">
                  <a:pos x="T8" y="T9"/>
                </a:cxn>
              </a:cxnLst>
              <a:rect l="0" t="0" r="r" b="b"/>
              <a:pathLst>
                <a:path w="8" h="11">
                  <a:moveTo>
                    <a:pt x="0" y="11"/>
                  </a:moveTo>
                  <a:cubicBezTo>
                    <a:pt x="5" y="5"/>
                    <a:pt x="5" y="5"/>
                    <a:pt x="5" y="5"/>
                  </a:cubicBezTo>
                  <a:cubicBezTo>
                    <a:pt x="5" y="5"/>
                    <a:pt x="7" y="2"/>
                    <a:pt x="8" y="0"/>
                  </a:cubicBezTo>
                  <a:cubicBezTo>
                    <a:pt x="6" y="6"/>
                    <a:pt x="6" y="6"/>
                    <a:pt x="6" y="6"/>
                  </a:cubicBezTo>
                  <a:lnTo>
                    <a:pt x="0" y="11"/>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8" name="Freeform 149"/>
            <p:cNvSpPr>
              <a:spLocks/>
            </p:cNvSpPr>
            <p:nvPr/>
          </p:nvSpPr>
          <p:spPr bwMode="auto">
            <a:xfrm>
              <a:off x="11122997" y="1617663"/>
              <a:ext cx="358775" cy="358775"/>
            </a:xfrm>
            <a:custGeom>
              <a:avLst/>
              <a:gdLst>
                <a:gd name="T0" fmla="*/ 18 w 20"/>
                <a:gd name="T1" fmla="*/ 2 h 20"/>
                <a:gd name="T2" fmla="*/ 16 w 20"/>
                <a:gd name="T3" fmla="*/ 3 h 20"/>
                <a:gd name="T4" fmla="*/ 15 w 20"/>
                <a:gd name="T5" fmla="*/ 6 h 20"/>
                <a:gd name="T6" fmla="*/ 14 w 20"/>
                <a:gd name="T7" fmla="*/ 7 h 20"/>
                <a:gd name="T8" fmla="*/ 12 w 20"/>
                <a:gd name="T9" fmla="*/ 4 h 20"/>
                <a:gd name="T10" fmla="*/ 8 w 20"/>
                <a:gd name="T11" fmla="*/ 0 h 20"/>
                <a:gd name="T12" fmla="*/ 6 w 20"/>
                <a:gd name="T13" fmla="*/ 0 h 20"/>
                <a:gd name="T14" fmla="*/ 6 w 20"/>
                <a:gd name="T15" fmla="*/ 0 h 20"/>
                <a:gd name="T16" fmla="*/ 4 w 20"/>
                <a:gd name="T17" fmla="*/ 1 h 20"/>
                <a:gd name="T18" fmla="*/ 1 w 20"/>
                <a:gd name="T19" fmla="*/ 2 h 20"/>
                <a:gd name="T20" fmla="*/ 0 w 20"/>
                <a:gd name="T21" fmla="*/ 2 h 20"/>
                <a:gd name="T22" fmla="*/ 7 w 20"/>
                <a:gd name="T23" fmla="*/ 2 h 20"/>
                <a:gd name="T24" fmla="*/ 9 w 20"/>
                <a:gd name="T25" fmla="*/ 5 h 20"/>
                <a:gd name="T26" fmla="*/ 11 w 20"/>
                <a:gd name="T27" fmla="*/ 8 h 20"/>
                <a:gd name="T28" fmla="*/ 12 w 20"/>
                <a:gd name="T29" fmla="*/ 13 h 20"/>
                <a:gd name="T30" fmla="*/ 10 w 20"/>
                <a:gd name="T31" fmla="*/ 19 h 20"/>
                <a:gd name="T32" fmla="*/ 9 w 20"/>
                <a:gd name="T33" fmla="*/ 20 h 20"/>
                <a:gd name="T34" fmla="*/ 9 w 20"/>
                <a:gd name="T35" fmla="*/ 20 h 20"/>
                <a:gd name="T36" fmla="*/ 16 w 20"/>
                <a:gd name="T37" fmla="*/ 14 h 20"/>
                <a:gd name="T38" fmla="*/ 17 w 20"/>
                <a:gd name="T39" fmla="*/ 9 h 20"/>
                <a:gd name="T40" fmla="*/ 18 w 20"/>
                <a:gd name="T41" fmla="*/ 8 h 20"/>
                <a:gd name="T42" fmla="*/ 18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8" y="2"/>
                  </a:move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8" y="0"/>
                    <a:pt x="7" y="0"/>
                    <a:pt x="6" y="0"/>
                  </a:cubicBezTo>
                  <a:cubicBezTo>
                    <a:pt x="6" y="0"/>
                    <a:pt x="6" y="0"/>
                    <a:pt x="6" y="0"/>
                  </a:cubicBezTo>
                  <a:cubicBezTo>
                    <a:pt x="5" y="0"/>
                    <a:pt x="4" y="1"/>
                    <a:pt x="4" y="1"/>
                  </a:cubicBezTo>
                  <a:cubicBezTo>
                    <a:pt x="4" y="1"/>
                    <a:pt x="1" y="1"/>
                    <a:pt x="1" y="2"/>
                  </a:cubicBezTo>
                  <a:cubicBezTo>
                    <a:pt x="0" y="2"/>
                    <a:pt x="0" y="2"/>
                    <a:pt x="0" y="2"/>
                  </a:cubicBezTo>
                  <a:cubicBezTo>
                    <a:pt x="2" y="1"/>
                    <a:pt x="5" y="1"/>
                    <a:pt x="7" y="2"/>
                  </a:cubicBezTo>
                  <a:cubicBezTo>
                    <a:pt x="7" y="4"/>
                    <a:pt x="9" y="5"/>
                    <a:pt x="9" y="5"/>
                  </a:cubicBezTo>
                  <a:cubicBezTo>
                    <a:pt x="9" y="5"/>
                    <a:pt x="11" y="7"/>
                    <a:pt x="11" y="8"/>
                  </a:cubicBezTo>
                  <a:cubicBezTo>
                    <a:pt x="10" y="10"/>
                    <a:pt x="11" y="12"/>
                    <a:pt x="12" y="13"/>
                  </a:cubicBezTo>
                  <a:cubicBezTo>
                    <a:pt x="13" y="13"/>
                    <a:pt x="13" y="16"/>
                    <a:pt x="10" y="19"/>
                  </a:cubicBezTo>
                  <a:cubicBezTo>
                    <a:pt x="9" y="19"/>
                    <a:pt x="9" y="20"/>
                    <a:pt x="9" y="20"/>
                  </a:cubicBezTo>
                  <a:cubicBezTo>
                    <a:pt x="9" y="20"/>
                    <a:pt x="9" y="20"/>
                    <a:pt x="9" y="20"/>
                  </a:cubicBezTo>
                  <a:cubicBezTo>
                    <a:pt x="10" y="20"/>
                    <a:pt x="16" y="16"/>
                    <a:pt x="16" y="14"/>
                  </a:cubicBezTo>
                  <a:cubicBezTo>
                    <a:pt x="17" y="11"/>
                    <a:pt x="17" y="9"/>
                    <a:pt x="17" y="9"/>
                  </a:cubicBezTo>
                  <a:cubicBezTo>
                    <a:pt x="17" y="9"/>
                    <a:pt x="18" y="9"/>
                    <a:pt x="18" y="8"/>
                  </a:cubicBezTo>
                  <a:cubicBezTo>
                    <a:pt x="19" y="7"/>
                    <a:pt x="20" y="3"/>
                    <a:pt x="18" y="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custDataLst>
      <p:tags r:id="rId1"/>
    </p:custDataLst>
    <p:extLst>
      <p:ext uri="{BB962C8B-B14F-4D97-AF65-F5344CB8AC3E}">
        <p14:creationId xmlns:p14="http://schemas.microsoft.com/office/powerpoint/2010/main" val="42220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6"/>
          <p:cNvSpPr txBox="1"/>
          <p:nvPr/>
        </p:nvSpPr>
        <p:spPr>
          <a:xfrm>
            <a:off x="4983138" y="5472279"/>
            <a:ext cx="1482056" cy="1200329"/>
          </a:xfrm>
          <a:prstGeom prst="rect">
            <a:avLst/>
          </a:prstGeom>
          <a:noFill/>
          <a:ln w="9525">
            <a:solidFill>
              <a:schemeClr val="tx1"/>
            </a:solidFill>
            <a:miter/>
          </a:ln>
        </p:spPr>
        <p:txBody>
          <a:bodyPr wrap="square" anchor="t">
            <a:spAutoFit/>
          </a:bodyPr>
          <a:lstStyle/>
          <a:p>
            <a:pPr algn="ctr"/>
            <a:endParaRPr lang="en-US" altLang="zh-CN" sz="2400" b="1" dirty="0" smtClean="0">
              <a:latin typeface="Arial" pitchFamily="34" charset="0"/>
              <a:ea typeface="楷体" pitchFamily="49" charset="-122"/>
            </a:endParaRPr>
          </a:p>
          <a:p>
            <a:pPr algn="ctr"/>
            <a:r>
              <a:rPr lang="zh-CN" altLang="en-US" sz="2400" b="1" dirty="0" smtClean="0">
                <a:latin typeface="Arial" pitchFamily="34" charset="0"/>
                <a:ea typeface="楷体" pitchFamily="49" charset="-122"/>
              </a:rPr>
              <a:t>转让行</a:t>
            </a:r>
            <a:endParaRPr lang="en-US" altLang="zh-CN" sz="2400" b="1" dirty="0" smtClean="0">
              <a:latin typeface="Arial" pitchFamily="34" charset="0"/>
              <a:ea typeface="楷体" pitchFamily="49" charset="-122"/>
            </a:endParaRPr>
          </a:p>
          <a:p>
            <a:pPr algn="ctr"/>
            <a:endParaRPr lang="zh-CN" altLang="en-US" sz="2400" b="1" dirty="0">
              <a:latin typeface="Arial" pitchFamily="34" charset="0"/>
              <a:ea typeface="楷体" pitchFamily="49" charset="-122"/>
            </a:endParaRPr>
          </a:p>
        </p:txBody>
      </p:sp>
      <p:sp>
        <p:nvSpPr>
          <p:cNvPr id="3" name="Text Box 17"/>
          <p:cNvSpPr txBox="1"/>
          <p:nvPr/>
        </p:nvSpPr>
        <p:spPr>
          <a:xfrm>
            <a:off x="8529639" y="1685369"/>
            <a:ext cx="1744349" cy="833562"/>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第二受益人</a:t>
            </a:r>
            <a:endParaRPr lang="en-US" altLang="zh-CN" sz="2400" b="1" dirty="0">
              <a:latin typeface="Arial" pitchFamily="34" charset="0"/>
              <a:ea typeface="楷体" pitchFamily="49" charset="-122"/>
            </a:endParaRPr>
          </a:p>
          <a:p>
            <a:pPr lvl="0" algn="ctr">
              <a:buFont typeface="Arial" pitchFamily="34" charset="0"/>
              <a:buNone/>
            </a:pPr>
            <a:r>
              <a:rPr lang="zh-CN" altLang="en-US" sz="2400" b="1" dirty="0" smtClean="0">
                <a:latin typeface="Arial" pitchFamily="34" charset="0"/>
                <a:ea typeface="楷体" pitchFamily="49" charset="-122"/>
              </a:rPr>
              <a:t>（供货方</a:t>
            </a:r>
            <a:r>
              <a:rPr lang="zh-CN" altLang="en-US" sz="2400" b="1" dirty="0">
                <a:latin typeface="Arial" pitchFamily="34" charset="0"/>
                <a:ea typeface="楷体" pitchFamily="49" charset="-122"/>
              </a:rPr>
              <a:t>）</a:t>
            </a:r>
          </a:p>
        </p:txBody>
      </p:sp>
      <p:sp>
        <p:nvSpPr>
          <p:cNvPr id="5" name="Text Box 16"/>
          <p:cNvSpPr txBox="1"/>
          <p:nvPr/>
        </p:nvSpPr>
        <p:spPr>
          <a:xfrm>
            <a:off x="1395894" y="1610595"/>
            <a:ext cx="1749301" cy="833562"/>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r>
              <a:rPr lang="zh-CN" altLang="en-US" sz="2400" b="1" dirty="0">
                <a:latin typeface="Arial" pitchFamily="34" charset="0"/>
                <a:ea typeface="楷体" pitchFamily="49" charset="-122"/>
              </a:rPr>
              <a:t>开</a:t>
            </a:r>
            <a:r>
              <a:rPr lang="zh-CN" altLang="en-US" sz="2400" b="1" dirty="0" smtClean="0">
                <a:latin typeface="Arial" pitchFamily="34" charset="0"/>
                <a:ea typeface="楷体" pitchFamily="49" charset="-122"/>
              </a:rPr>
              <a:t>证申请人（进口</a:t>
            </a:r>
            <a:r>
              <a:rPr lang="zh-CN" altLang="en-US" sz="2400" b="1" dirty="0">
                <a:latin typeface="Arial" pitchFamily="34" charset="0"/>
                <a:ea typeface="楷体" pitchFamily="49" charset="-122"/>
              </a:rPr>
              <a:t>方）</a:t>
            </a:r>
          </a:p>
        </p:txBody>
      </p:sp>
      <p:sp>
        <p:nvSpPr>
          <p:cNvPr id="6" name="Text Box 18"/>
          <p:cNvSpPr txBox="1"/>
          <p:nvPr/>
        </p:nvSpPr>
        <p:spPr>
          <a:xfrm>
            <a:off x="1249778" y="5035606"/>
            <a:ext cx="1577247" cy="1202893"/>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endParaRPr lang="en-US" altLang="zh-CN" sz="2400" b="1" dirty="0" smtClean="0">
              <a:latin typeface="Arial" pitchFamily="34" charset="0"/>
              <a:ea typeface="楷体" pitchFamily="49" charset="-122"/>
            </a:endParaRPr>
          </a:p>
          <a:p>
            <a:pPr lvl="0" algn="ctr">
              <a:buFont typeface="Arial" pitchFamily="34" charset="0"/>
              <a:buNone/>
            </a:pPr>
            <a:r>
              <a:rPr lang="zh-CN" altLang="en-US" sz="2400" b="1" dirty="0" smtClean="0">
                <a:latin typeface="Arial" pitchFamily="34" charset="0"/>
                <a:ea typeface="楷体" pitchFamily="49" charset="-122"/>
              </a:rPr>
              <a:t>开证行</a:t>
            </a:r>
            <a:endParaRPr lang="en-US" altLang="zh-CN" sz="2400" b="1" dirty="0" smtClean="0">
              <a:latin typeface="Arial" pitchFamily="34" charset="0"/>
              <a:ea typeface="楷体" pitchFamily="49" charset="-122"/>
            </a:endParaRPr>
          </a:p>
          <a:p>
            <a:pPr lvl="0" algn="ctr">
              <a:buFont typeface="Arial" pitchFamily="34" charset="0"/>
              <a:buNone/>
            </a:pPr>
            <a:endParaRPr lang="en-US" altLang="zh-CN" sz="2400" b="1" dirty="0" smtClean="0">
              <a:latin typeface="Arial" pitchFamily="34" charset="0"/>
              <a:ea typeface="楷体" pitchFamily="49" charset="-122"/>
            </a:endParaRPr>
          </a:p>
        </p:txBody>
      </p:sp>
      <p:sp>
        <p:nvSpPr>
          <p:cNvPr id="8" name="Text Box 21"/>
          <p:cNvSpPr txBox="1"/>
          <p:nvPr/>
        </p:nvSpPr>
        <p:spPr>
          <a:xfrm>
            <a:off x="4837772" y="1598576"/>
            <a:ext cx="1939353" cy="830997"/>
          </a:xfrm>
          <a:prstGeom prst="rect">
            <a:avLst/>
          </a:prstGeom>
          <a:noFill/>
          <a:ln w="9525">
            <a:solidFill>
              <a:schemeClr val="tx1"/>
            </a:solidFill>
            <a:miter/>
          </a:ln>
        </p:spPr>
        <p:txBody>
          <a:bodyPr wrap="square" anchor="t">
            <a:spAutoFit/>
          </a:bodyPr>
          <a:lstStyle/>
          <a:p>
            <a:pPr algn="ctr"/>
            <a:r>
              <a:rPr lang="zh-CN" altLang="en-US" sz="2400" b="1" dirty="0">
                <a:latin typeface="Arial" pitchFamily="34" charset="0"/>
                <a:ea typeface="楷体" pitchFamily="49" charset="-122"/>
              </a:rPr>
              <a:t>第一</a:t>
            </a:r>
            <a:r>
              <a:rPr lang="zh-CN" altLang="en-US" sz="2400" b="1" dirty="0" smtClean="0">
                <a:latin typeface="Arial" pitchFamily="34" charset="0"/>
                <a:ea typeface="楷体" pitchFamily="49" charset="-122"/>
              </a:rPr>
              <a:t>受益人</a:t>
            </a:r>
            <a:endParaRPr lang="en-US" altLang="zh-CN" sz="2400" b="1" dirty="0" smtClean="0">
              <a:latin typeface="Arial" pitchFamily="34" charset="0"/>
              <a:ea typeface="楷体" pitchFamily="49" charset="-122"/>
            </a:endParaRPr>
          </a:p>
          <a:p>
            <a:pPr algn="ctr"/>
            <a:r>
              <a:rPr lang="zh-CN" altLang="en-US" sz="2400" b="1" dirty="0" smtClean="0">
                <a:latin typeface="Arial" pitchFamily="34" charset="0"/>
                <a:ea typeface="楷体" pitchFamily="49" charset="-122"/>
              </a:rPr>
              <a:t>（中间商）</a:t>
            </a:r>
            <a:endParaRPr lang="zh-CN" altLang="en-US" sz="2400" b="1" dirty="0">
              <a:latin typeface="Arial" pitchFamily="34" charset="0"/>
              <a:ea typeface="楷体" pitchFamily="49" charset="-122"/>
            </a:endParaRPr>
          </a:p>
        </p:txBody>
      </p:sp>
      <p:sp>
        <p:nvSpPr>
          <p:cNvPr id="9" name="Text Box 24"/>
          <p:cNvSpPr txBox="1"/>
          <p:nvPr/>
        </p:nvSpPr>
        <p:spPr>
          <a:xfrm>
            <a:off x="1364463" y="3080893"/>
            <a:ext cx="461665" cy="1756686"/>
          </a:xfrm>
          <a:prstGeom prst="rect">
            <a:avLst/>
          </a:prstGeom>
          <a:noFill/>
          <a:ln w="9525">
            <a:noFill/>
            <a:miter/>
          </a:ln>
        </p:spPr>
        <p:txBody>
          <a:bodyPr vert="eaVert" wrap="square" anchor="t">
            <a:spAutoFit/>
          </a:bodyPr>
          <a:lstStyle/>
          <a:p>
            <a:pPr lvl="0">
              <a:buFont typeface="Arial" pitchFamily="34" charset="0"/>
              <a:buNone/>
            </a:pPr>
            <a:r>
              <a:rPr lang="en-US" altLang="zh-CN" b="1" dirty="0" smtClean="0">
                <a:latin typeface="新宋体" panose="02010609030101010101" pitchFamily="49" charset="-122"/>
                <a:ea typeface="新宋体" panose="02010609030101010101" pitchFamily="49" charset="-122"/>
              </a:rPr>
              <a:t>①</a:t>
            </a:r>
            <a:endParaRPr lang="zh-CN" altLang="en-US" dirty="0">
              <a:latin typeface="Arial" pitchFamily="34" charset="0"/>
              <a:ea typeface="宋体" charset="-122"/>
            </a:endParaRPr>
          </a:p>
        </p:txBody>
      </p:sp>
      <p:sp>
        <p:nvSpPr>
          <p:cNvPr id="10" name="Text Box 26"/>
          <p:cNvSpPr txBox="1"/>
          <p:nvPr/>
        </p:nvSpPr>
        <p:spPr>
          <a:xfrm>
            <a:off x="2444811" y="3165505"/>
            <a:ext cx="461665" cy="1622425"/>
          </a:xfrm>
          <a:prstGeom prst="rect">
            <a:avLst/>
          </a:prstGeom>
          <a:noFill/>
          <a:ln w="9525">
            <a:noFill/>
            <a:miter/>
          </a:ln>
        </p:spPr>
        <p:txBody>
          <a:bodyPr vert="eaVert" anchor="t">
            <a:spAutoFit/>
          </a:bodyPr>
          <a:lstStyle/>
          <a:p>
            <a:pPr lvl="0">
              <a:buFont typeface="Arial" pitchFamily="34" charset="0"/>
              <a:buNone/>
            </a:pPr>
            <a:r>
              <a:rPr lang="zh-CN" altLang="en-US" b="1" dirty="0" smtClean="0">
                <a:latin typeface="Arial" pitchFamily="34" charset="0"/>
                <a:ea typeface="宋体" charset="-122"/>
              </a:rPr>
              <a:t>⑨</a:t>
            </a:r>
            <a:endParaRPr lang="zh-CN" altLang="en-US" b="1" dirty="0">
              <a:latin typeface="Arial" pitchFamily="34" charset="0"/>
              <a:ea typeface="宋体" charset="-122"/>
            </a:endParaRPr>
          </a:p>
        </p:txBody>
      </p:sp>
      <p:sp>
        <p:nvSpPr>
          <p:cNvPr id="11" name="Text Box 28"/>
          <p:cNvSpPr txBox="1"/>
          <p:nvPr/>
        </p:nvSpPr>
        <p:spPr>
          <a:xfrm>
            <a:off x="4261148" y="4560331"/>
            <a:ext cx="1466047" cy="1200329"/>
          </a:xfrm>
          <a:prstGeom prst="rect">
            <a:avLst/>
          </a:prstGeom>
          <a:noFill/>
          <a:ln w="9525">
            <a:solidFill>
              <a:schemeClr val="tx1"/>
            </a:solidFill>
            <a:miter/>
          </a:ln>
        </p:spPr>
        <p:txBody>
          <a:bodyPr wrap="square" anchor="b">
            <a:spAutoFit/>
          </a:bodyPr>
          <a:lstStyle/>
          <a:p>
            <a:pPr lvl="0" algn="ctr">
              <a:buFont typeface="Arial" pitchFamily="34" charset="0"/>
              <a:buNone/>
            </a:pPr>
            <a:endParaRPr lang="en-US" altLang="zh-CN" sz="2400" b="1" dirty="0" smtClean="0">
              <a:latin typeface="Arial" pitchFamily="34" charset="0"/>
              <a:ea typeface="楷体" pitchFamily="49" charset="-122"/>
            </a:endParaRPr>
          </a:p>
          <a:p>
            <a:pPr lvl="0" algn="ctr">
              <a:buFont typeface="Arial" pitchFamily="34" charset="0"/>
              <a:buNone/>
            </a:pPr>
            <a:r>
              <a:rPr lang="zh-CN" altLang="en-US" sz="2400" b="1" dirty="0" smtClean="0">
                <a:latin typeface="Arial" pitchFamily="34" charset="0"/>
                <a:ea typeface="楷体" pitchFamily="49" charset="-122"/>
              </a:rPr>
              <a:t>通知行</a:t>
            </a:r>
            <a:endParaRPr lang="en-US" altLang="zh-CN" sz="2400" b="1" dirty="0" smtClean="0">
              <a:latin typeface="Arial" pitchFamily="34" charset="0"/>
              <a:ea typeface="楷体" pitchFamily="49" charset="-122"/>
            </a:endParaRPr>
          </a:p>
          <a:p>
            <a:pPr lvl="0" algn="ctr">
              <a:buFont typeface="Arial" pitchFamily="34" charset="0"/>
              <a:buNone/>
            </a:pPr>
            <a:endParaRPr lang="en-US" altLang="zh-CN" sz="2400" b="1" dirty="0" smtClean="0">
              <a:latin typeface="Arial" pitchFamily="34" charset="0"/>
              <a:ea typeface="楷体" pitchFamily="49" charset="-122"/>
            </a:endParaRPr>
          </a:p>
        </p:txBody>
      </p:sp>
      <p:sp>
        <p:nvSpPr>
          <p:cNvPr id="12" name="Text Box 34"/>
          <p:cNvSpPr txBox="1"/>
          <p:nvPr/>
        </p:nvSpPr>
        <p:spPr>
          <a:xfrm>
            <a:off x="8427543" y="3448280"/>
            <a:ext cx="461665" cy="767890"/>
          </a:xfrm>
          <a:prstGeom prst="rect">
            <a:avLst/>
          </a:prstGeom>
          <a:noFill/>
          <a:ln w="9525">
            <a:noFill/>
            <a:miter/>
          </a:ln>
        </p:spPr>
        <p:txBody>
          <a:bodyPr vert="eaVert" wrap="square" anchor="t">
            <a:spAutoFit/>
          </a:bodyPr>
          <a:lstStyle/>
          <a:p>
            <a:pPr lvl="0">
              <a:buFont typeface="Arial" pitchFamily="34" charset="0"/>
              <a:buNone/>
            </a:pPr>
            <a:r>
              <a:rPr lang="zh-CN" altLang="en-US" b="1" dirty="0" smtClean="0">
                <a:latin typeface="Arial" pitchFamily="34" charset="0"/>
                <a:ea typeface="宋体" charset="-122"/>
              </a:rPr>
              <a:t>⑤</a:t>
            </a:r>
            <a:endParaRPr lang="zh-CN" altLang="en-US" b="1" dirty="0">
              <a:latin typeface="Arial" pitchFamily="34" charset="0"/>
              <a:ea typeface="宋体" charset="-122"/>
            </a:endParaRPr>
          </a:p>
        </p:txBody>
      </p:sp>
      <p:sp>
        <p:nvSpPr>
          <p:cNvPr id="14" name="Text Box 37"/>
          <p:cNvSpPr txBox="1"/>
          <p:nvPr/>
        </p:nvSpPr>
        <p:spPr>
          <a:xfrm>
            <a:off x="10273988" y="2551506"/>
            <a:ext cx="1046440" cy="2362200"/>
          </a:xfrm>
          <a:prstGeom prst="rect">
            <a:avLst/>
          </a:prstGeom>
          <a:noFill/>
          <a:ln w="9525">
            <a:noFill/>
            <a:miter/>
          </a:ln>
        </p:spPr>
        <p:txBody>
          <a:bodyPr vert="eaVert" anchor="t">
            <a:spAutoFit/>
          </a:bodyPr>
          <a:lstStyle/>
          <a:p>
            <a:pPr lvl="0">
              <a:buFont typeface="Arial" pitchFamily="34" charset="0"/>
              <a:buNone/>
            </a:pPr>
            <a:r>
              <a:rPr lang="zh-CN" altLang="en-US" sz="2800" b="1" dirty="0" smtClean="0">
                <a:latin typeface="Arial" pitchFamily="34" charset="0"/>
                <a:ea typeface="宋体" charset="-122"/>
              </a:rPr>
              <a:t>可转让信用证业务流程图</a:t>
            </a:r>
            <a:endParaRPr lang="zh-CN" altLang="en-US" sz="2800" b="1" dirty="0">
              <a:latin typeface="Arial" pitchFamily="34" charset="0"/>
              <a:ea typeface="宋体" charset="-122"/>
            </a:endParaRPr>
          </a:p>
        </p:txBody>
      </p:sp>
      <p:sp>
        <p:nvSpPr>
          <p:cNvPr id="15" name="Text Box 24"/>
          <p:cNvSpPr txBox="1"/>
          <p:nvPr/>
        </p:nvSpPr>
        <p:spPr>
          <a:xfrm>
            <a:off x="9344186" y="3663558"/>
            <a:ext cx="461665" cy="417423"/>
          </a:xfrm>
          <a:prstGeom prst="rect">
            <a:avLst/>
          </a:prstGeom>
          <a:noFill/>
          <a:ln w="9525">
            <a:noFill/>
            <a:miter/>
          </a:ln>
        </p:spPr>
        <p:txBody>
          <a:bodyPr vert="eaVert" wrap="square" anchor="t">
            <a:spAutoFit/>
          </a:bodyPr>
          <a:lstStyle/>
          <a:p>
            <a:pPr lvl="0">
              <a:buFont typeface="Arial" pitchFamily="34" charset="0"/>
              <a:buNone/>
            </a:pPr>
            <a:r>
              <a:rPr lang="zh-CN" altLang="en-US" dirty="0" smtClean="0">
                <a:latin typeface="Arial" pitchFamily="34" charset="0"/>
                <a:ea typeface="宋体" charset="-122"/>
              </a:rPr>
              <a:t>⑥</a:t>
            </a:r>
            <a:endParaRPr lang="zh-CN" altLang="en-US" dirty="0">
              <a:latin typeface="Arial" pitchFamily="34" charset="0"/>
              <a:ea typeface="宋体" charset="-122"/>
            </a:endParaRPr>
          </a:p>
        </p:txBody>
      </p:sp>
      <p:cxnSp>
        <p:nvCxnSpPr>
          <p:cNvPr id="17" name="直接箭头连接符 16"/>
          <p:cNvCxnSpPr/>
          <p:nvPr/>
        </p:nvCxnSpPr>
        <p:spPr>
          <a:xfrm>
            <a:off x="1842726" y="2467619"/>
            <a:ext cx="25354" cy="24460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2395152" y="2455655"/>
            <a:ext cx="4849" cy="248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8915787" y="2601334"/>
            <a:ext cx="6985" cy="310528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9401813" y="2584724"/>
            <a:ext cx="0" cy="34838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6465194" y="5706623"/>
            <a:ext cx="2436039" cy="132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3145196" y="1867437"/>
            <a:ext cx="1837942" cy="12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735651" y="1867437"/>
            <a:ext cx="1793988" cy="12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2862674" y="5267721"/>
            <a:ext cx="1201493" cy="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099501" y="4899028"/>
            <a:ext cx="764003" cy="369332"/>
          </a:xfrm>
          <a:prstGeom prst="rect">
            <a:avLst/>
          </a:prstGeom>
          <a:noFill/>
        </p:spPr>
        <p:txBody>
          <a:bodyPr wrap="square" rtlCol="0">
            <a:spAutoFit/>
          </a:bodyPr>
          <a:lstStyle/>
          <a:p>
            <a:r>
              <a:rPr lang="zh-CN" altLang="en-US" dirty="0" smtClean="0">
                <a:latin typeface="新宋体" panose="02010609030101010101" pitchFamily="49" charset="-122"/>
                <a:ea typeface="新宋体" panose="02010609030101010101" pitchFamily="49" charset="-122"/>
              </a:rPr>
              <a:t>②</a:t>
            </a:r>
            <a:endParaRPr lang="zh-CN" altLang="en-US" dirty="0"/>
          </a:p>
        </p:txBody>
      </p:sp>
      <p:cxnSp>
        <p:nvCxnSpPr>
          <p:cNvPr id="38" name="直接箭头连接符 37"/>
          <p:cNvCxnSpPr/>
          <p:nvPr/>
        </p:nvCxnSpPr>
        <p:spPr>
          <a:xfrm flipV="1">
            <a:off x="4994172" y="2492028"/>
            <a:ext cx="14537" cy="2008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584879" y="3165505"/>
            <a:ext cx="409293" cy="369332"/>
          </a:xfrm>
          <a:prstGeom prst="rect">
            <a:avLst/>
          </a:prstGeom>
          <a:noFill/>
        </p:spPr>
        <p:txBody>
          <a:bodyPr wrap="square" rtlCol="0">
            <a:spAutoFit/>
          </a:bodyPr>
          <a:lstStyle/>
          <a:p>
            <a:r>
              <a:rPr lang="zh-CN" altLang="en-US" dirty="0" smtClean="0">
                <a:latin typeface="新宋体" panose="02010609030101010101" pitchFamily="49" charset="-122"/>
                <a:ea typeface="新宋体" panose="02010609030101010101" pitchFamily="49" charset="-122"/>
              </a:rPr>
              <a:t>③</a:t>
            </a:r>
            <a:endParaRPr lang="zh-CN" altLang="en-US" dirty="0"/>
          </a:p>
        </p:txBody>
      </p:sp>
      <p:cxnSp>
        <p:nvCxnSpPr>
          <p:cNvPr id="42" name="直接箭头连接符 41"/>
          <p:cNvCxnSpPr/>
          <p:nvPr/>
        </p:nvCxnSpPr>
        <p:spPr>
          <a:xfrm>
            <a:off x="5922043" y="2412221"/>
            <a:ext cx="48166" cy="30253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484439" y="3356064"/>
            <a:ext cx="409293" cy="369332"/>
          </a:xfrm>
          <a:prstGeom prst="rect">
            <a:avLst/>
          </a:prstGeom>
          <a:noFill/>
        </p:spPr>
        <p:txBody>
          <a:bodyPr wrap="square" rtlCol="0">
            <a:spAutoFit/>
          </a:bodyPr>
          <a:lstStyle/>
          <a:p>
            <a:r>
              <a:rPr lang="zh-CN" altLang="en-US" dirty="0" smtClean="0">
                <a:latin typeface="新宋体" panose="02010609030101010101" pitchFamily="49" charset="-122"/>
                <a:ea typeface="新宋体" panose="02010609030101010101" pitchFamily="49" charset="-122"/>
              </a:rPr>
              <a:t>④</a:t>
            </a:r>
            <a:endParaRPr lang="zh-CN" altLang="en-US" dirty="0"/>
          </a:p>
        </p:txBody>
      </p:sp>
      <p:cxnSp>
        <p:nvCxnSpPr>
          <p:cNvPr id="54" name="直接箭头连接符 53"/>
          <p:cNvCxnSpPr>
            <a:endCxn id="13" idx="3"/>
          </p:cNvCxnSpPr>
          <p:nvPr/>
        </p:nvCxnSpPr>
        <p:spPr>
          <a:xfrm flipH="1">
            <a:off x="6465194" y="6072443"/>
            <a:ext cx="294680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flipV="1">
            <a:off x="6242685" y="2350916"/>
            <a:ext cx="64394" cy="30427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6244603" y="3279756"/>
            <a:ext cx="409293" cy="369332"/>
          </a:xfrm>
          <a:prstGeom prst="rect">
            <a:avLst/>
          </a:prstGeom>
          <a:noFill/>
        </p:spPr>
        <p:txBody>
          <a:bodyPr wrap="square" rtlCol="0">
            <a:spAutoFit/>
          </a:bodyPr>
          <a:lstStyle/>
          <a:p>
            <a:r>
              <a:rPr lang="zh-CN" altLang="en-US" dirty="0" smtClean="0">
                <a:latin typeface="新宋体" panose="02010609030101010101" pitchFamily="49" charset="-122"/>
                <a:ea typeface="新宋体" panose="02010609030101010101" pitchFamily="49" charset="-122"/>
              </a:rPr>
              <a:t>⑦</a:t>
            </a:r>
            <a:endParaRPr lang="zh-CN" altLang="en-US" dirty="0"/>
          </a:p>
        </p:txBody>
      </p:sp>
      <p:cxnSp>
        <p:nvCxnSpPr>
          <p:cNvPr id="63" name="直接箭头连接符 62"/>
          <p:cNvCxnSpPr>
            <a:stCxn id="13" idx="1"/>
          </p:cNvCxnSpPr>
          <p:nvPr/>
        </p:nvCxnSpPr>
        <p:spPr>
          <a:xfrm flipH="1" flipV="1">
            <a:off x="2906476" y="6068560"/>
            <a:ext cx="2076662" cy="38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3654874" y="6053833"/>
            <a:ext cx="409293" cy="369332"/>
          </a:xfrm>
          <a:prstGeom prst="rect">
            <a:avLst/>
          </a:prstGeom>
          <a:noFill/>
        </p:spPr>
        <p:txBody>
          <a:bodyPr wrap="square" rtlCol="0">
            <a:spAutoFit/>
          </a:bodyPr>
          <a:lstStyle/>
          <a:p>
            <a:r>
              <a:rPr lang="zh-CN" altLang="en-US" dirty="0" smtClean="0">
                <a:latin typeface="新宋体" panose="02010609030101010101" pitchFamily="49" charset="-122"/>
                <a:ea typeface="新宋体" panose="02010609030101010101" pitchFamily="49" charset="-122"/>
              </a:rPr>
              <a:t>⑧</a:t>
            </a:r>
            <a:endParaRPr lang="zh-CN" altLang="en-US" dirty="0"/>
          </a:p>
        </p:txBody>
      </p:sp>
      <p:sp>
        <p:nvSpPr>
          <p:cNvPr id="68" name="文本框 67"/>
          <p:cNvSpPr txBox="1"/>
          <p:nvPr/>
        </p:nvSpPr>
        <p:spPr>
          <a:xfrm>
            <a:off x="234042" y="128633"/>
            <a:ext cx="5847009" cy="307777"/>
          </a:xfrm>
          <a:prstGeom prst="rect">
            <a:avLst/>
          </a:prstGeom>
          <a:noFill/>
        </p:spPr>
        <p:txBody>
          <a:bodyPr wrap="square" rtlCol="0">
            <a:spAutoFit/>
          </a:bodyPr>
          <a:lstStyle/>
          <a:p>
            <a:r>
              <a:rPr lang="zh-CN" altLang="en-US" sz="1400" dirty="0" smtClean="0"/>
              <a:t>①进口商根据合同规定，申请开立可转让信用证</a:t>
            </a:r>
            <a:endParaRPr lang="en-US" altLang="zh-CN" sz="1400" dirty="0" smtClean="0"/>
          </a:p>
        </p:txBody>
      </p:sp>
      <p:sp>
        <p:nvSpPr>
          <p:cNvPr id="70" name="文本框 69"/>
          <p:cNvSpPr txBox="1"/>
          <p:nvPr/>
        </p:nvSpPr>
        <p:spPr>
          <a:xfrm>
            <a:off x="224631" y="466235"/>
            <a:ext cx="3593206" cy="307777"/>
          </a:xfrm>
          <a:prstGeom prst="rect">
            <a:avLst/>
          </a:prstGeom>
          <a:noFill/>
        </p:spPr>
        <p:txBody>
          <a:bodyPr wrap="square" rtlCol="0">
            <a:spAutoFit/>
          </a:bodyPr>
          <a:lstStyle/>
          <a:p>
            <a:r>
              <a:rPr lang="zh-CN" altLang="en-US" sz="1400" dirty="0"/>
              <a:t>②开证行开出可转让</a:t>
            </a:r>
            <a:r>
              <a:rPr lang="zh-CN" altLang="en-US" sz="1400" dirty="0" smtClean="0"/>
              <a:t>信用证</a:t>
            </a:r>
            <a:endParaRPr lang="en-US" altLang="zh-CN" sz="1400" dirty="0"/>
          </a:p>
        </p:txBody>
      </p:sp>
      <p:sp>
        <p:nvSpPr>
          <p:cNvPr id="74" name="文本框 73"/>
          <p:cNvSpPr txBox="1"/>
          <p:nvPr/>
        </p:nvSpPr>
        <p:spPr>
          <a:xfrm>
            <a:off x="195141" y="757392"/>
            <a:ext cx="6458755" cy="307777"/>
          </a:xfrm>
          <a:prstGeom prst="rect">
            <a:avLst/>
          </a:prstGeom>
          <a:noFill/>
        </p:spPr>
        <p:txBody>
          <a:bodyPr wrap="square" rtlCol="0">
            <a:spAutoFit/>
          </a:bodyPr>
          <a:lstStyle/>
          <a:p>
            <a:r>
              <a:rPr lang="zh-CN" altLang="en-US" sz="1400" dirty="0" smtClean="0"/>
              <a:t>③通知行将可转让信用证通知给中间商（第一受益人）</a:t>
            </a:r>
            <a:endParaRPr lang="en-US" altLang="zh-CN" sz="1400" dirty="0"/>
          </a:p>
        </p:txBody>
      </p:sp>
      <p:sp>
        <p:nvSpPr>
          <p:cNvPr id="75" name="文本框 74"/>
          <p:cNvSpPr txBox="1"/>
          <p:nvPr/>
        </p:nvSpPr>
        <p:spPr>
          <a:xfrm>
            <a:off x="199407" y="1011593"/>
            <a:ext cx="8123482" cy="307777"/>
          </a:xfrm>
          <a:prstGeom prst="rect">
            <a:avLst/>
          </a:prstGeom>
          <a:noFill/>
        </p:spPr>
        <p:txBody>
          <a:bodyPr wrap="square" rtlCol="0">
            <a:spAutoFit/>
          </a:bodyPr>
          <a:lstStyle/>
          <a:p>
            <a:r>
              <a:rPr lang="zh-CN" altLang="en-US" sz="1400" dirty="0" smtClean="0"/>
              <a:t>④中间商（第一受益人）向转让行（可能就是通知行）提出开立转让证</a:t>
            </a:r>
            <a:endParaRPr lang="en-US" altLang="zh-CN" sz="1400" dirty="0"/>
          </a:p>
        </p:txBody>
      </p:sp>
      <p:sp>
        <p:nvSpPr>
          <p:cNvPr id="76" name="文本框 75"/>
          <p:cNvSpPr txBox="1"/>
          <p:nvPr/>
        </p:nvSpPr>
        <p:spPr>
          <a:xfrm>
            <a:off x="195141" y="1328060"/>
            <a:ext cx="6633317" cy="307777"/>
          </a:xfrm>
          <a:prstGeom prst="rect">
            <a:avLst/>
          </a:prstGeom>
          <a:noFill/>
        </p:spPr>
        <p:txBody>
          <a:bodyPr wrap="square" rtlCol="0">
            <a:spAutoFit/>
          </a:bodyPr>
          <a:lstStyle/>
          <a:p>
            <a:r>
              <a:rPr lang="zh-CN" altLang="en-US" sz="1400" dirty="0" smtClean="0"/>
              <a:t>⑤转让行开立转让证并通知实际供货人（第二受益人）</a:t>
            </a:r>
            <a:endParaRPr lang="en-US" altLang="zh-CN" sz="1400" dirty="0"/>
          </a:p>
        </p:txBody>
      </p:sp>
      <p:sp>
        <p:nvSpPr>
          <p:cNvPr id="77" name="文本框 76"/>
          <p:cNvSpPr txBox="1"/>
          <p:nvPr/>
        </p:nvSpPr>
        <p:spPr>
          <a:xfrm>
            <a:off x="6551573" y="93458"/>
            <a:ext cx="5604549" cy="307777"/>
          </a:xfrm>
          <a:prstGeom prst="rect">
            <a:avLst/>
          </a:prstGeom>
          <a:noFill/>
        </p:spPr>
        <p:txBody>
          <a:bodyPr wrap="square" rtlCol="0">
            <a:spAutoFit/>
          </a:bodyPr>
          <a:lstStyle/>
          <a:p>
            <a:r>
              <a:rPr lang="zh-CN" altLang="en-US" sz="1400" dirty="0" smtClean="0"/>
              <a:t>⑥实际供货人（第二受益人）发货后，备齐单据向转让行交单领款</a:t>
            </a:r>
            <a:endParaRPr lang="en-US" altLang="zh-CN" sz="1400" dirty="0"/>
          </a:p>
        </p:txBody>
      </p:sp>
      <p:sp>
        <p:nvSpPr>
          <p:cNvPr id="78" name="文本框 77"/>
          <p:cNvSpPr txBox="1"/>
          <p:nvPr/>
        </p:nvSpPr>
        <p:spPr>
          <a:xfrm>
            <a:off x="6551573" y="671751"/>
            <a:ext cx="5176312" cy="523220"/>
          </a:xfrm>
          <a:prstGeom prst="rect">
            <a:avLst/>
          </a:prstGeom>
          <a:noFill/>
        </p:spPr>
        <p:txBody>
          <a:bodyPr wrap="square" rtlCol="0">
            <a:spAutoFit/>
          </a:bodyPr>
          <a:lstStyle/>
          <a:p>
            <a:r>
              <a:rPr lang="zh-CN" altLang="en-US" sz="1400" dirty="0" smtClean="0"/>
              <a:t>⑧转让行通知第一受益人提供的发票和汇票以及第二受益人提供的其他单据寄往开证行索偿</a:t>
            </a:r>
            <a:endParaRPr lang="en-US" altLang="zh-CN" sz="1400" dirty="0"/>
          </a:p>
        </p:txBody>
      </p:sp>
      <p:sp>
        <p:nvSpPr>
          <p:cNvPr id="79" name="文本框 78"/>
          <p:cNvSpPr txBox="1"/>
          <p:nvPr/>
        </p:nvSpPr>
        <p:spPr>
          <a:xfrm>
            <a:off x="6551573" y="383771"/>
            <a:ext cx="5038110" cy="307777"/>
          </a:xfrm>
          <a:prstGeom prst="rect">
            <a:avLst/>
          </a:prstGeom>
          <a:noFill/>
        </p:spPr>
        <p:txBody>
          <a:bodyPr wrap="square" rtlCol="0">
            <a:spAutoFit/>
          </a:bodyPr>
          <a:lstStyle/>
          <a:p>
            <a:r>
              <a:rPr lang="zh-CN" altLang="en-US" sz="1400" dirty="0" smtClean="0"/>
              <a:t>⑦转让行通知第一受益人更换单据</a:t>
            </a:r>
            <a:endParaRPr lang="en-US" altLang="zh-CN" sz="1400" dirty="0"/>
          </a:p>
        </p:txBody>
      </p:sp>
      <p:sp>
        <p:nvSpPr>
          <p:cNvPr id="80" name="文本框 79"/>
          <p:cNvSpPr txBox="1"/>
          <p:nvPr/>
        </p:nvSpPr>
        <p:spPr>
          <a:xfrm>
            <a:off x="6551572" y="1194971"/>
            <a:ext cx="5362131" cy="307777"/>
          </a:xfrm>
          <a:prstGeom prst="rect">
            <a:avLst/>
          </a:prstGeom>
          <a:noFill/>
        </p:spPr>
        <p:txBody>
          <a:bodyPr wrap="square" rtlCol="0">
            <a:spAutoFit/>
          </a:bodyPr>
          <a:lstStyle/>
          <a:p>
            <a:r>
              <a:rPr lang="zh-CN" altLang="en-US" sz="1400" dirty="0" smtClean="0"/>
              <a:t>⑨开证行审单无误后对转让行作偿付，并通知申请人办理付款赎单</a:t>
            </a:r>
            <a:endParaRPr lang="en-US" altLang="zh-CN" sz="1400" dirty="0"/>
          </a:p>
        </p:txBody>
      </p:sp>
      <p:grpSp>
        <p:nvGrpSpPr>
          <p:cNvPr id="40" name="组合 50"/>
          <p:cNvGrpSpPr/>
          <p:nvPr/>
        </p:nvGrpSpPr>
        <p:grpSpPr>
          <a:xfrm>
            <a:off x="8754315" y="6197989"/>
            <a:ext cx="603250" cy="552450"/>
            <a:chOff x="0" y="0"/>
            <a:chExt cx="737947" cy="676838"/>
          </a:xfrm>
        </p:grpSpPr>
        <p:sp>
          <p:nvSpPr>
            <p:cNvPr id="41"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43"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44"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45" name="标题 1"/>
          <p:cNvSpPr txBox="1">
            <a:spLocks/>
          </p:cNvSpPr>
          <p:nvPr/>
        </p:nvSpPr>
        <p:spPr>
          <a:xfrm>
            <a:off x="9517878" y="6347960"/>
            <a:ext cx="2638244"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zh-CN" altLang="en-US" sz="2400" b="1" dirty="0" smtClean="0"/>
              <a:t>信用证种类</a:t>
            </a:r>
            <a:endParaRPr lang="zh-CN" altLang="en-US" sz="2400" b="1" dirty="0"/>
          </a:p>
        </p:txBody>
      </p:sp>
    </p:spTree>
    <p:extLst>
      <p:ext uri="{BB962C8B-B14F-4D97-AF65-F5344CB8AC3E}">
        <p14:creationId xmlns:p14="http://schemas.microsoft.com/office/powerpoint/2010/main" val="8819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additive="base">
                                        <p:cTn id="63" dur="500" fill="hold"/>
                                        <p:tgtEl>
                                          <p:spTgt spid="75"/>
                                        </p:tgtEl>
                                        <p:attrNameLst>
                                          <p:attrName>ppt_x</p:attrName>
                                        </p:attrNameLst>
                                      </p:cBhvr>
                                      <p:tavLst>
                                        <p:tav tm="0">
                                          <p:val>
                                            <p:strVal val="#ppt_x"/>
                                          </p:val>
                                        </p:tav>
                                        <p:tav tm="100000">
                                          <p:val>
                                            <p:strVal val="#ppt_x"/>
                                          </p:val>
                                        </p:tav>
                                      </p:tavLst>
                                    </p:anim>
                                    <p:anim calcmode="lin" valueType="num">
                                      <p:cBhvr additive="base">
                                        <p:cTn id="6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fill="hold"/>
                                        <p:tgtEl>
                                          <p:spTgt spid="64"/>
                                        </p:tgtEl>
                                        <p:attrNameLst>
                                          <p:attrName>ppt_x</p:attrName>
                                        </p:attrNameLst>
                                      </p:cBhvr>
                                      <p:tavLst>
                                        <p:tav tm="0">
                                          <p:val>
                                            <p:strVal val="#ppt_x"/>
                                          </p:val>
                                        </p:tav>
                                        <p:tav tm="100000">
                                          <p:val>
                                            <p:strVal val="#ppt_x"/>
                                          </p:val>
                                        </p:tav>
                                      </p:tavLst>
                                    </p:anim>
                                    <p:anim calcmode="lin" valueType="num">
                                      <p:cBhvr additive="base">
                                        <p:cTn id="70" dur="500" fill="hold"/>
                                        <p:tgtEl>
                                          <p:spTgt spid="6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6">
                                            <p:txEl>
                                              <p:pRg st="0" end="0"/>
                                            </p:txEl>
                                          </p:spTgt>
                                        </p:tgtEl>
                                        <p:attrNameLst>
                                          <p:attrName>style.visibility</p:attrName>
                                        </p:attrNameLst>
                                      </p:cBhvr>
                                      <p:to>
                                        <p:strVal val="visible"/>
                                      </p:to>
                                    </p:set>
                                    <p:anim calcmode="lin" valueType="num">
                                      <p:cBhvr additive="base">
                                        <p:cTn id="8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ppt_x"/>
                                          </p:val>
                                        </p:tav>
                                        <p:tav tm="100000">
                                          <p:val>
                                            <p:strVal val="#ppt_x"/>
                                          </p:val>
                                        </p:tav>
                                      </p:tavLst>
                                    </p:anim>
                                    <p:anim calcmode="lin" valueType="num">
                                      <p:cBhvr additive="base">
                                        <p:cTn id="94" dur="500" fill="hold"/>
                                        <p:tgtEl>
                                          <p:spTgt spid="57"/>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fill="hold"/>
                                        <p:tgtEl>
                                          <p:spTgt spid="54"/>
                                        </p:tgtEl>
                                        <p:attrNameLst>
                                          <p:attrName>ppt_x</p:attrName>
                                        </p:attrNameLst>
                                      </p:cBhvr>
                                      <p:tavLst>
                                        <p:tav tm="0">
                                          <p:val>
                                            <p:strVal val="#ppt_x"/>
                                          </p:val>
                                        </p:tav>
                                        <p:tav tm="100000">
                                          <p:val>
                                            <p:strVal val="#ppt_x"/>
                                          </p:val>
                                        </p:tav>
                                      </p:tavLst>
                                    </p:anim>
                                    <p:anim calcmode="lin" valueType="num">
                                      <p:cBhvr additive="base">
                                        <p:cTn id="9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7"/>
                                        </p:tgtEl>
                                        <p:attrNameLst>
                                          <p:attrName>style.visibility</p:attrName>
                                        </p:attrNameLst>
                                      </p:cBhvr>
                                      <p:to>
                                        <p:strVal val="visible"/>
                                      </p:to>
                                    </p:set>
                                    <p:anim calcmode="lin" valueType="num">
                                      <p:cBhvr additive="base">
                                        <p:cTn id="103" dur="500" fill="hold"/>
                                        <p:tgtEl>
                                          <p:spTgt spid="77"/>
                                        </p:tgtEl>
                                        <p:attrNameLst>
                                          <p:attrName>ppt_x</p:attrName>
                                        </p:attrNameLst>
                                      </p:cBhvr>
                                      <p:tavLst>
                                        <p:tav tm="0">
                                          <p:val>
                                            <p:strVal val="#ppt_x"/>
                                          </p:val>
                                        </p:tav>
                                        <p:tav tm="100000">
                                          <p:val>
                                            <p:strVal val="#ppt_x"/>
                                          </p:val>
                                        </p:tav>
                                      </p:tavLst>
                                    </p:anim>
                                    <p:anim calcmode="lin" valueType="num">
                                      <p:cBhvr additive="base">
                                        <p:cTn id="10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500" fill="hold"/>
                                        <p:tgtEl>
                                          <p:spTgt spid="58"/>
                                        </p:tgtEl>
                                        <p:attrNameLst>
                                          <p:attrName>ppt_x</p:attrName>
                                        </p:attrNameLst>
                                      </p:cBhvr>
                                      <p:tavLst>
                                        <p:tav tm="0">
                                          <p:val>
                                            <p:strVal val="#ppt_x"/>
                                          </p:val>
                                        </p:tav>
                                        <p:tav tm="100000">
                                          <p:val>
                                            <p:strVal val="#ppt_x"/>
                                          </p:val>
                                        </p:tav>
                                      </p:tavLst>
                                    </p:anim>
                                    <p:anim calcmode="lin" valueType="num">
                                      <p:cBhvr additive="base">
                                        <p:cTn id="110" dur="500" fill="hold"/>
                                        <p:tgtEl>
                                          <p:spTgt spid="58"/>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additive="base">
                                        <p:cTn id="113" dur="500" fill="hold"/>
                                        <p:tgtEl>
                                          <p:spTgt spid="65"/>
                                        </p:tgtEl>
                                        <p:attrNameLst>
                                          <p:attrName>ppt_x</p:attrName>
                                        </p:attrNameLst>
                                      </p:cBhvr>
                                      <p:tavLst>
                                        <p:tav tm="0">
                                          <p:val>
                                            <p:strVal val="#ppt_x"/>
                                          </p:val>
                                        </p:tav>
                                        <p:tav tm="100000">
                                          <p:val>
                                            <p:strVal val="#ppt_x"/>
                                          </p:val>
                                        </p:tav>
                                      </p:tavLst>
                                    </p:anim>
                                    <p:anim calcmode="lin" valueType="num">
                                      <p:cBhvr additive="base">
                                        <p:cTn id="1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79"/>
                                        </p:tgtEl>
                                        <p:attrNameLst>
                                          <p:attrName>style.visibility</p:attrName>
                                        </p:attrNameLst>
                                      </p:cBhvr>
                                      <p:to>
                                        <p:strVal val="visible"/>
                                      </p:to>
                                    </p:set>
                                    <p:anim calcmode="lin" valueType="num">
                                      <p:cBhvr additive="base">
                                        <p:cTn id="119" dur="500" fill="hold"/>
                                        <p:tgtEl>
                                          <p:spTgt spid="79"/>
                                        </p:tgtEl>
                                        <p:attrNameLst>
                                          <p:attrName>ppt_x</p:attrName>
                                        </p:attrNameLst>
                                      </p:cBhvr>
                                      <p:tavLst>
                                        <p:tav tm="0">
                                          <p:val>
                                            <p:strVal val="#ppt_x"/>
                                          </p:val>
                                        </p:tav>
                                        <p:tav tm="100000">
                                          <p:val>
                                            <p:strVal val="#ppt_x"/>
                                          </p:val>
                                        </p:tav>
                                      </p:tavLst>
                                    </p:anim>
                                    <p:anim calcmode="lin" valueType="num">
                                      <p:cBhvr additive="base">
                                        <p:cTn id="12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63"/>
                                        </p:tgtEl>
                                        <p:attrNameLst>
                                          <p:attrName>style.visibility</p:attrName>
                                        </p:attrNameLst>
                                      </p:cBhvr>
                                      <p:to>
                                        <p:strVal val="visible"/>
                                      </p:to>
                                    </p:set>
                                    <p:anim calcmode="lin" valueType="num">
                                      <p:cBhvr additive="base">
                                        <p:cTn id="125" dur="500" fill="hold"/>
                                        <p:tgtEl>
                                          <p:spTgt spid="63"/>
                                        </p:tgtEl>
                                        <p:attrNameLst>
                                          <p:attrName>ppt_x</p:attrName>
                                        </p:attrNameLst>
                                      </p:cBhvr>
                                      <p:tavLst>
                                        <p:tav tm="0">
                                          <p:val>
                                            <p:strVal val="#ppt_x"/>
                                          </p:val>
                                        </p:tav>
                                        <p:tav tm="100000">
                                          <p:val>
                                            <p:strVal val="#ppt_x"/>
                                          </p:val>
                                        </p:tav>
                                      </p:tavLst>
                                    </p:anim>
                                    <p:anim calcmode="lin" valueType="num">
                                      <p:cBhvr additive="base">
                                        <p:cTn id="126" dur="500" fill="hold"/>
                                        <p:tgtEl>
                                          <p:spTgt spid="63"/>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additive="base">
                                        <p:cTn id="129" dur="500" fill="hold"/>
                                        <p:tgtEl>
                                          <p:spTgt spid="69"/>
                                        </p:tgtEl>
                                        <p:attrNameLst>
                                          <p:attrName>ppt_x</p:attrName>
                                        </p:attrNameLst>
                                      </p:cBhvr>
                                      <p:tavLst>
                                        <p:tav tm="0">
                                          <p:val>
                                            <p:strVal val="#ppt_x"/>
                                          </p:val>
                                        </p:tav>
                                        <p:tav tm="100000">
                                          <p:val>
                                            <p:strVal val="#ppt_x"/>
                                          </p:val>
                                        </p:tav>
                                      </p:tavLst>
                                    </p:anim>
                                    <p:anim calcmode="lin" valueType="num">
                                      <p:cBhvr additive="base">
                                        <p:cTn id="13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8"/>
                                        </p:tgtEl>
                                        <p:attrNameLst>
                                          <p:attrName>style.visibility</p:attrName>
                                        </p:attrNameLst>
                                      </p:cBhvr>
                                      <p:to>
                                        <p:strVal val="visible"/>
                                      </p:to>
                                    </p:set>
                                    <p:anim calcmode="lin" valueType="num">
                                      <p:cBhvr additive="base">
                                        <p:cTn id="141" dur="500" fill="hold"/>
                                        <p:tgtEl>
                                          <p:spTgt spid="18"/>
                                        </p:tgtEl>
                                        <p:attrNameLst>
                                          <p:attrName>ppt_x</p:attrName>
                                        </p:attrNameLst>
                                      </p:cBhvr>
                                      <p:tavLst>
                                        <p:tav tm="0">
                                          <p:val>
                                            <p:strVal val="#ppt_x"/>
                                          </p:val>
                                        </p:tav>
                                        <p:tav tm="100000">
                                          <p:val>
                                            <p:strVal val="#ppt_x"/>
                                          </p:val>
                                        </p:tav>
                                      </p:tavLst>
                                    </p:anim>
                                    <p:anim calcmode="lin" valueType="num">
                                      <p:cBhvr additive="base">
                                        <p:cTn id="142" dur="500" fill="hold"/>
                                        <p:tgtEl>
                                          <p:spTgt spid="18"/>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0"/>
                                        </p:tgtEl>
                                        <p:attrNameLst>
                                          <p:attrName>style.visibility</p:attrName>
                                        </p:attrNameLst>
                                      </p:cBhvr>
                                      <p:to>
                                        <p:strVal val="visible"/>
                                      </p:to>
                                    </p:set>
                                    <p:anim calcmode="lin" valueType="num">
                                      <p:cBhvr additive="base">
                                        <p:cTn id="145" dur="500" fill="hold"/>
                                        <p:tgtEl>
                                          <p:spTgt spid="10"/>
                                        </p:tgtEl>
                                        <p:attrNameLst>
                                          <p:attrName>ppt_x</p:attrName>
                                        </p:attrNameLst>
                                      </p:cBhvr>
                                      <p:tavLst>
                                        <p:tav tm="0">
                                          <p:val>
                                            <p:strVal val="#ppt_x"/>
                                          </p:val>
                                        </p:tav>
                                        <p:tav tm="100000">
                                          <p:val>
                                            <p:strVal val="#ppt_x"/>
                                          </p:val>
                                        </p:tav>
                                      </p:tavLst>
                                    </p:anim>
                                    <p:anim calcmode="lin" valueType="num">
                                      <p:cBhvr additive="base">
                                        <p:cTn id="1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80"/>
                                        </p:tgtEl>
                                        <p:attrNameLst>
                                          <p:attrName>style.visibility</p:attrName>
                                        </p:attrNameLst>
                                      </p:cBhvr>
                                      <p:to>
                                        <p:strVal val="visible"/>
                                      </p:to>
                                    </p:set>
                                    <p:anim calcmode="lin" valueType="num">
                                      <p:cBhvr additive="base">
                                        <p:cTn id="151" dur="500" fill="hold"/>
                                        <p:tgtEl>
                                          <p:spTgt spid="80"/>
                                        </p:tgtEl>
                                        <p:attrNameLst>
                                          <p:attrName>ppt_x</p:attrName>
                                        </p:attrNameLst>
                                      </p:cBhvr>
                                      <p:tavLst>
                                        <p:tav tm="0">
                                          <p:val>
                                            <p:strVal val="#ppt_x"/>
                                          </p:val>
                                        </p:tav>
                                        <p:tav tm="100000">
                                          <p:val>
                                            <p:strVal val="#ppt_x"/>
                                          </p:val>
                                        </p:tav>
                                      </p:tavLst>
                                    </p:anim>
                                    <p:anim calcmode="lin" valueType="num">
                                      <p:cBhvr additive="base">
                                        <p:cTn id="15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33" grpId="0"/>
      <p:bldP spid="39" grpId="0"/>
      <p:bldP spid="52" grpId="0"/>
      <p:bldP spid="65" grpId="0"/>
      <p:bldP spid="69" grpId="0"/>
      <p:bldP spid="68" grpId="0"/>
      <p:bldP spid="70" grpId="0"/>
      <p:bldP spid="74" grpId="0"/>
      <p:bldP spid="75" grpId="0"/>
      <p:bldP spid="77" grpId="0"/>
      <p:bldP spid="78" grpId="0"/>
      <p:bldP spid="79"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p:nvPr/>
        </p:nvSpPr>
        <p:spPr>
          <a:xfrm>
            <a:off x="8170689" y="1286522"/>
            <a:ext cx="1353738" cy="1064394"/>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endParaRPr lang="en-US" altLang="zh-CN" sz="2100" b="1" dirty="0" smtClean="0">
              <a:latin typeface="Arial" pitchFamily="34" charset="0"/>
              <a:ea typeface="楷体" pitchFamily="49" charset="-122"/>
            </a:endParaRPr>
          </a:p>
          <a:p>
            <a:pPr lvl="0" algn="ctr">
              <a:buFont typeface="Arial" pitchFamily="34" charset="0"/>
              <a:buNone/>
            </a:pPr>
            <a:r>
              <a:rPr lang="zh-CN" altLang="en-US" sz="2100" b="1" dirty="0" smtClean="0">
                <a:latin typeface="Arial" pitchFamily="34" charset="0"/>
                <a:ea typeface="楷体" pitchFamily="49" charset="-122"/>
              </a:rPr>
              <a:t>申请人</a:t>
            </a:r>
            <a:endParaRPr lang="en-US" altLang="zh-CN" sz="2100" b="1" dirty="0" smtClean="0">
              <a:latin typeface="Arial" pitchFamily="34" charset="0"/>
              <a:ea typeface="楷体" pitchFamily="49" charset="-122"/>
            </a:endParaRPr>
          </a:p>
          <a:p>
            <a:pPr lvl="0" algn="ctr">
              <a:buFont typeface="Arial" pitchFamily="34" charset="0"/>
              <a:buNone/>
            </a:pPr>
            <a:endParaRPr lang="zh-CN" altLang="en-US" sz="2100" b="1" dirty="0">
              <a:latin typeface="Arial" pitchFamily="34" charset="0"/>
              <a:ea typeface="楷体" pitchFamily="49" charset="-122"/>
            </a:endParaRPr>
          </a:p>
        </p:txBody>
      </p:sp>
      <p:sp>
        <p:nvSpPr>
          <p:cNvPr id="5" name="Text Box 16"/>
          <p:cNvSpPr txBox="1"/>
          <p:nvPr/>
        </p:nvSpPr>
        <p:spPr>
          <a:xfrm>
            <a:off x="1681038" y="963490"/>
            <a:ext cx="1080000" cy="741229"/>
          </a:xfrm>
          <a:prstGeom prst="rect">
            <a:avLst/>
          </a:prstGeom>
          <a:noFill/>
          <a:ln w="9525">
            <a:solidFill>
              <a:schemeClr val="tx1"/>
            </a:solidFill>
            <a:prstDash val="dash"/>
            <a:miter/>
          </a:ln>
        </p:spPr>
        <p:txBody>
          <a:bodyPr wrap="square" lIns="90170" tIns="46990" rIns="90170" bIns="46990" anchor="t">
            <a:spAutoFit/>
          </a:bodyPr>
          <a:lstStyle/>
          <a:p>
            <a:pPr lvl="0" algn="ctr">
              <a:buFont typeface="Arial" pitchFamily="34" charset="0"/>
              <a:buNone/>
            </a:pPr>
            <a:endParaRPr lang="en-US" altLang="zh-CN" sz="2100" b="1" dirty="0" smtClean="0">
              <a:latin typeface="Arial" pitchFamily="34" charset="0"/>
              <a:ea typeface="楷体" pitchFamily="49" charset="-122"/>
            </a:endParaRPr>
          </a:p>
          <a:p>
            <a:pPr lvl="0" algn="ctr">
              <a:buFont typeface="Arial" pitchFamily="34" charset="0"/>
              <a:buNone/>
            </a:pPr>
            <a:r>
              <a:rPr lang="zh-CN" altLang="en-US" sz="2100" b="1" dirty="0" smtClean="0">
                <a:latin typeface="Arial" pitchFamily="34" charset="0"/>
                <a:ea typeface="楷体" pitchFamily="49" charset="-122"/>
              </a:rPr>
              <a:t>申请人</a:t>
            </a:r>
            <a:endParaRPr lang="en-US" altLang="zh-CN" sz="2100" b="1" dirty="0" smtClean="0">
              <a:latin typeface="Arial" pitchFamily="34" charset="0"/>
              <a:ea typeface="楷体" pitchFamily="49" charset="-122"/>
            </a:endParaRPr>
          </a:p>
        </p:txBody>
      </p:sp>
      <p:sp>
        <p:nvSpPr>
          <p:cNvPr id="6" name="Text Box 18"/>
          <p:cNvSpPr txBox="1"/>
          <p:nvPr/>
        </p:nvSpPr>
        <p:spPr>
          <a:xfrm>
            <a:off x="1202333" y="5015113"/>
            <a:ext cx="1577247" cy="1064394"/>
          </a:xfrm>
          <a:prstGeom prst="rect">
            <a:avLst/>
          </a:prstGeom>
          <a:noFill/>
          <a:ln w="9525">
            <a:solidFill>
              <a:schemeClr val="tx1"/>
            </a:solidFill>
            <a:prstDash val="dash"/>
            <a:miter/>
          </a:ln>
        </p:spPr>
        <p:txBody>
          <a:bodyPr wrap="square" lIns="90170" tIns="46990" rIns="90170" bIns="46990" anchor="t">
            <a:spAutoFit/>
          </a:bodyPr>
          <a:lstStyle/>
          <a:p>
            <a:pPr lvl="0" algn="ctr">
              <a:buFont typeface="Arial" pitchFamily="34" charset="0"/>
              <a:buNone/>
            </a:pPr>
            <a:endParaRPr lang="en-US" altLang="zh-CN" sz="2100" b="1" dirty="0" smtClean="0">
              <a:latin typeface="Arial" pitchFamily="34" charset="0"/>
              <a:ea typeface="楷体" pitchFamily="49" charset="-122"/>
            </a:endParaRPr>
          </a:p>
          <a:p>
            <a:pPr lvl="0" algn="ctr">
              <a:buFont typeface="Arial" pitchFamily="34" charset="0"/>
              <a:buNone/>
            </a:pPr>
            <a:r>
              <a:rPr lang="zh-CN" altLang="en-US" sz="2100" b="1" dirty="0" smtClean="0">
                <a:latin typeface="Arial" pitchFamily="34" charset="0"/>
                <a:ea typeface="楷体" pitchFamily="49" charset="-122"/>
              </a:rPr>
              <a:t>开证行</a:t>
            </a:r>
            <a:endParaRPr lang="en-US" altLang="zh-CN" sz="2100" b="1" dirty="0" smtClean="0">
              <a:latin typeface="Arial" pitchFamily="34" charset="0"/>
              <a:ea typeface="楷体" pitchFamily="49" charset="-122"/>
            </a:endParaRPr>
          </a:p>
          <a:p>
            <a:pPr lvl="0" algn="ctr">
              <a:buFont typeface="Arial" pitchFamily="34" charset="0"/>
              <a:buNone/>
            </a:pPr>
            <a:endParaRPr lang="zh-CN" altLang="en-US" sz="2100" b="1" dirty="0" smtClean="0">
              <a:latin typeface="Arial" pitchFamily="34" charset="0"/>
              <a:ea typeface="楷体" pitchFamily="49" charset="-122"/>
            </a:endParaRPr>
          </a:p>
        </p:txBody>
      </p:sp>
      <p:sp>
        <p:nvSpPr>
          <p:cNvPr id="8" name="Text Box 21"/>
          <p:cNvSpPr txBox="1"/>
          <p:nvPr/>
        </p:nvSpPr>
        <p:spPr>
          <a:xfrm>
            <a:off x="7011900" y="695689"/>
            <a:ext cx="1342209" cy="1061829"/>
          </a:xfrm>
          <a:prstGeom prst="rect">
            <a:avLst/>
          </a:prstGeom>
          <a:noFill/>
          <a:ln w="9525">
            <a:solidFill>
              <a:schemeClr val="tx1"/>
            </a:solidFill>
            <a:prstDash val="dash"/>
            <a:miter/>
          </a:ln>
        </p:spPr>
        <p:txBody>
          <a:bodyPr wrap="square" anchor="t">
            <a:spAutoFit/>
          </a:bodyPr>
          <a:lstStyle/>
          <a:p>
            <a:pPr algn="ctr"/>
            <a:endParaRPr lang="en-US" altLang="zh-CN" sz="2100" b="1" dirty="0" smtClean="0">
              <a:latin typeface="Arial" pitchFamily="34" charset="0"/>
              <a:ea typeface="楷体" pitchFamily="49" charset="-122"/>
            </a:endParaRPr>
          </a:p>
          <a:p>
            <a:pPr algn="ctr"/>
            <a:r>
              <a:rPr lang="zh-CN" altLang="en-US" sz="2100" b="1" dirty="0" smtClean="0">
                <a:latin typeface="Arial" pitchFamily="34" charset="0"/>
                <a:ea typeface="楷体" pitchFamily="49" charset="-122"/>
              </a:rPr>
              <a:t>受益人</a:t>
            </a:r>
            <a:endParaRPr lang="en-US" altLang="zh-CN" sz="2100" b="1" dirty="0" smtClean="0">
              <a:latin typeface="Arial" pitchFamily="34" charset="0"/>
              <a:ea typeface="楷体" pitchFamily="49" charset="-122"/>
            </a:endParaRPr>
          </a:p>
          <a:p>
            <a:pPr algn="ctr"/>
            <a:endParaRPr lang="en-US" altLang="zh-CN" sz="2100" b="1" dirty="0" smtClean="0">
              <a:latin typeface="Arial" pitchFamily="34" charset="0"/>
              <a:ea typeface="楷体" pitchFamily="49" charset="-122"/>
            </a:endParaRPr>
          </a:p>
        </p:txBody>
      </p:sp>
      <p:sp>
        <p:nvSpPr>
          <p:cNvPr id="9" name="Text Box 24"/>
          <p:cNvSpPr txBox="1"/>
          <p:nvPr/>
        </p:nvSpPr>
        <p:spPr>
          <a:xfrm>
            <a:off x="9013361" y="2941749"/>
            <a:ext cx="461665" cy="1756686"/>
          </a:xfrm>
          <a:prstGeom prst="rect">
            <a:avLst/>
          </a:prstGeom>
          <a:noFill/>
          <a:ln w="9525">
            <a:noFill/>
            <a:miter/>
          </a:ln>
        </p:spPr>
        <p:txBody>
          <a:bodyPr vert="eaVert" wrap="square" anchor="t">
            <a:spAutoFit/>
          </a:bodyPr>
          <a:lstStyle/>
          <a:p>
            <a:pPr lvl="0">
              <a:buFont typeface="Arial" pitchFamily="34" charset="0"/>
              <a:buNone/>
            </a:pPr>
            <a:r>
              <a:rPr lang="en-US" altLang="zh-CN" b="1" dirty="0" smtClean="0">
                <a:latin typeface="新宋体" panose="02010609030101010101" pitchFamily="49" charset="-122"/>
                <a:ea typeface="新宋体" panose="02010609030101010101" pitchFamily="49" charset="-122"/>
              </a:rPr>
              <a:t>①</a:t>
            </a:r>
            <a:r>
              <a:rPr lang="zh-CN" altLang="en-US" b="1" dirty="0" smtClean="0">
                <a:latin typeface="新宋体" panose="02010609030101010101" pitchFamily="49" charset="-122"/>
                <a:ea typeface="新宋体" panose="02010609030101010101" pitchFamily="49" charset="-122"/>
              </a:rPr>
              <a:t>申请开证</a:t>
            </a:r>
            <a:endParaRPr lang="zh-CN" altLang="en-US" dirty="0">
              <a:latin typeface="Arial" pitchFamily="34" charset="0"/>
              <a:ea typeface="宋体" charset="-122"/>
            </a:endParaRPr>
          </a:p>
        </p:txBody>
      </p:sp>
      <p:sp>
        <p:nvSpPr>
          <p:cNvPr id="14" name="Text Box 37"/>
          <p:cNvSpPr txBox="1"/>
          <p:nvPr/>
        </p:nvSpPr>
        <p:spPr>
          <a:xfrm>
            <a:off x="10273988" y="2551506"/>
            <a:ext cx="1046440" cy="2362200"/>
          </a:xfrm>
          <a:prstGeom prst="rect">
            <a:avLst/>
          </a:prstGeom>
          <a:noFill/>
          <a:ln w="9525">
            <a:noFill/>
            <a:miter/>
          </a:ln>
        </p:spPr>
        <p:txBody>
          <a:bodyPr vert="eaVert" anchor="t">
            <a:spAutoFit/>
          </a:bodyPr>
          <a:lstStyle/>
          <a:p>
            <a:pPr lvl="0">
              <a:buFont typeface="Arial" pitchFamily="34" charset="0"/>
              <a:buNone/>
            </a:pPr>
            <a:r>
              <a:rPr lang="zh-CN" altLang="en-US" sz="2800" b="1" dirty="0" smtClean="0">
                <a:latin typeface="Arial" pitchFamily="34" charset="0"/>
                <a:ea typeface="宋体" charset="-122"/>
              </a:rPr>
              <a:t>对开信用证业务流程图</a:t>
            </a:r>
            <a:endParaRPr lang="zh-CN" altLang="en-US" sz="2800" b="1" dirty="0">
              <a:latin typeface="Arial" pitchFamily="34" charset="0"/>
              <a:ea typeface="宋体" charset="-122"/>
            </a:endParaRPr>
          </a:p>
        </p:txBody>
      </p:sp>
      <p:sp>
        <p:nvSpPr>
          <p:cNvPr id="15" name="Text Box 24"/>
          <p:cNvSpPr txBox="1"/>
          <p:nvPr/>
        </p:nvSpPr>
        <p:spPr>
          <a:xfrm>
            <a:off x="7451711" y="2897347"/>
            <a:ext cx="461665" cy="2041403"/>
          </a:xfrm>
          <a:prstGeom prst="rect">
            <a:avLst/>
          </a:prstGeom>
          <a:noFill/>
          <a:ln w="9525">
            <a:noFill/>
            <a:miter/>
          </a:ln>
        </p:spPr>
        <p:txBody>
          <a:bodyPr vert="eaVert" wrap="square" anchor="t">
            <a:spAutoFit/>
          </a:bodyPr>
          <a:lstStyle/>
          <a:p>
            <a:r>
              <a:rPr lang="zh-CN" altLang="en-US" b="1" dirty="0" smtClean="0">
                <a:latin typeface="Arial" pitchFamily="34" charset="0"/>
                <a:ea typeface="宋体" charset="-122"/>
              </a:rPr>
              <a:t>③通知信用证</a:t>
            </a:r>
            <a:endParaRPr lang="zh-CN" altLang="en-US" b="1" dirty="0">
              <a:latin typeface="Arial" pitchFamily="34" charset="0"/>
              <a:ea typeface="宋体" charset="-122"/>
            </a:endParaRPr>
          </a:p>
        </p:txBody>
      </p:sp>
      <p:cxnSp>
        <p:nvCxnSpPr>
          <p:cNvPr id="17" name="直接箭头连接符 16"/>
          <p:cNvCxnSpPr/>
          <p:nvPr/>
        </p:nvCxnSpPr>
        <p:spPr>
          <a:xfrm>
            <a:off x="2027762" y="2125418"/>
            <a:ext cx="28480" cy="2788288"/>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871544" y="5737728"/>
            <a:ext cx="1792675" cy="369332"/>
          </a:xfrm>
          <a:prstGeom prst="rect">
            <a:avLst/>
          </a:prstGeom>
          <a:noFill/>
        </p:spPr>
        <p:txBody>
          <a:bodyPr wrap="square" rtlCol="0">
            <a:spAutoFit/>
          </a:bodyPr>
          <a:lstStyle/>
          <a:p>
            <a:r>
              <a:rPr lang="zh-CN" altLang="en-US" b="1" dirty="0" smtClean="0">
                <a:latin typeface="新宋体" panose="02010609030101010101" pitchFamily="49" charset="-122"/>
                <a:ea typeface="新宋体" panose="02010609030101010101" pitchFamily="49" charset="-122"/>
              </a:rPr>
              <a:t>②对开信用证</a:t>
            </a:r>
            <a:endParaRPr lang="zh-CN" altLang="en-US" b="1" dirty="0"/>
          </a:p>
        </p:txBody>
      </p:sp>
      <p:cxnSp>
        <p:nvCxnSpPr>
          <p:cNvPr id="38" name="直接箭头连接符 37"/>
          <p:cNvCxnSpPr/>
          <p:nvPr/>
        </p:nvCxnSpPr>
        <p:spPr>
          <a:xfrm flipV="1">
            <a:off x="3126770" y="2682967"/>
            <a:ext cx="26875" cy="2874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761038" y="3210084"/>
            <a:ext cx="409293" cy="1754326"/>
          </a:xfrm>
          <a:prstGeom prst="rect">
            <a:avLst/>
          </a:prstGeom>
          <a:noFill/>
        </p:spPr>
        <p:txBody>
          <a:bodyPr wrap="square" rtlCol="0">
            <a:spAutoFit/>
          </a:bodyPr>
          <a:lstStyle/>
          <a:p>
            <a:r>
              <a:rPr lang="zh-CN" altLang="en-US" b="1" dirty="0" smtClean="0">
                <a:latin typeface="新宋体" panose="02010609030101010101" pitchFamily="49" charset="-122"/>
                <a:ea typeface="新宋体" panose="02010609030101010101" pitchFamily="49" charset="-122"/>
              </a:rPr>
              <a:t>③</a:t>
            </a:r>
            <a:endParaRPr lang="en-US" altLang="zh-CN" b="1" dirty="0" smtClean="0">
              <a:latin typeface="新宋体" panose="02010609030101010101" pitchFamily="49" charset="-122"/>
              <a:ea typeface="新宋体" panose="02010609030101010101" pitchFamily="49" charset="-122"/>
            </a:endParaRPr>
          </a:p>
          <a:p>
            <a:r>
              <a:rPr lang="zh-CN" altLang="en-US" b="1" dirty="0" smtClean="0">
                <a:latin typeface="新宋体" panose="02010609030101010101" pitchFamily="49" charset="-122"/>
                <a:ea typeface="新宋体" panose="02010609030101010101" pitchFamily="49" charset="-122"/>
              </a:rPr>
              <a:t>通知信用证</a:t>
            </a:r>
            <a:endParaRPr lang="zh-CN" altLang="en-US" b="1" dirty="0"/>
          </a:p>
        </p:txBody>
      </p:sp>
      <p:cxnSp>
        <p:nvCxnSpPr>
          <p:cNvPr id="42" name="直接箭头连接符 41"/>
          <p:cNvCxnSpPr/>
          <p:nvPr/>
        </p:nvCxnSpPr>
        <p:spPr>
          <a:xfrm>
            <a:off x="8983904" y="2360931"/>
            <a:ext cx="0" cy="2981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7886501" y="1913704"/>
            <a:ext cx="0" cy="286977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Text Box 18"/>
          <p:cNvSpPr txBox="1"/>
          <p:nvPr/>
        </p:nvSpPr>
        <p:spPr>
          <a:xfrm>
            <a:off x="6676936" y="4858000"/>
            <a:ext cx="1749720" cy="1064394"/>
          </a:xfrm>
          <a:prstGeom prst="rect">
            <a:avLst/>
          </a:prstGeom>
          <a:noFill/>
          <a:ln w="9525">
            <a:solidFill>
              <a:schemeClr val="tx1"/>
            </a:solidFill>
            <a:prstDash val="dash"/>
            <a:miter/>
          </a:ln>
        </p:spPr>
        <p:txBody>
          <a:bodyPr wrap="square" lIns="90170" tIns="46990" rIns="90170" bIns="46990" anchor="t">
            <a:spAutoFit/>
          </a:bodyPr>
          <a:lstStyle/>
          <a:p>
            <a:pPr lvl="0" algn="ctr">
              <a:buFont typeface="Arial" pitchFamily="34" charset="0"/>
              <a:buNone/>
            </a:pPr>
            <a:endParaRPr lang="en-US" altLang="zh-CN" sz="2100" b="1" dirty="0" smtClean="0">
              <a:latin typeface="Arial" pitchFamily="34" charset="0"/>
              <a:ea typeface="楷体" pitchFamily="49" charset="-122"/>
            </a:endParaRPr>
          </a:p>
          <a:p>
            <a:pPr lvl="0" algn="ctr">
              <a:buFont typeface="Arial" pitchFamily="34" charset="0"/>
              <a:buNone/>
            </a:pPr>
            <a:r>
              <a:rPr lang="zh-CN" altLang="en-US" sz="2100" b="1" dirty="0" smtClean="0">
                <a:latin typeface="Arial" pitchFamily="34" charset="0"/>
                <a:ea typeface="楷体" pitchFamily="49" charset="-122"/>
              </a:rPr>
              <a:t>通知行</a:t>
            </a:r>
            <a:endParaRPr lang="en-US" altLang="zh-CN" sz="2100" b="1" dirty="0" smtClean="0">
              <a:latin typeface="Arial" pitchFamily="34" charset="0"/>
              <a:ea typeface="楷体" pitchFamily="49" charset="-122"/>
            </a:endParaRPr>
          </a:p>
          <a:p>
            <a:pPr lvl="0" algn="ctr">
              <a:buFont typeface="Arial" pitchFamily="34" charset="0"/>
              <a:buNone/>
            </a:pPr>
            <a:endParaRPr lang="en-US" altLang="zh-CN" sz="2100" b="1" dirty="0" smtClean="0">
              <a:latin typeface="Arial" pitchFamily="34" charset="0"/>
              <a:ea typeface="楷体" pitchFamily="49" charset="-122"/>
            </a:endParaRPr>
          </a:p>
        </p:txBody>
      </p:sp>
      <p:sp>
        <p:nvSpPr>
          <p:cNvPr id="23" name="Text Box 16"/>
          <p:cNvSpPr txBox="1"/>
          <p:nvPr/>
        </p:nvSpPr>
        <p:spPr>
          <a:xfrm>
            <a:off x="2569522" y="1593221"/>
            <a:ext cx="1069010" cy="741229"/>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endParaRPr lang="en-US" altLang="zh-CN" sz="2100" b="1" dirty="0" smtClean="0">
              <a:latin typeface="Arial" pitchFamily="34" charset="0"/>
              <a:ea typeface="楷体" pitchFamily="49" charset="-122"/>
            </a:endParaRPr>
          </a:p>
          <a:p>
            <a:pPr lvl="0" algn="ctr">
              <a:buFont typeface="Arial" pitchFamily="34" charset="0"/>
              <a:buNone/>
            </a:pPr>
            <a:r>
              <a:rPr lang="zh-CN" altLang="en-US" sz="2100" b="1" dirty="0" smtClean="0">
                <a:latin typeface="Arial" pitchFamily="34" charset="0"/>
                <a:ea typeface="楷体" pitchFamily="49" charset="-122"/>
              </a:rPr>
              <a:t>受益人</a:t>
            </a:r>
            <a:endParaRPr lang="en-US" altLang="zh-CN" sz="2100" b="1" dirty="0" smtClean="0">
              <a:latin typeface="Arial" pitchFamily="34" charset="0"/>
              <a:ea typeface="楷体" pitchFamily="49" charset="-122"/>
            </a:endParaRPr>
          </a:p>
        </p:txBody>
      </p:sp>
      <p:sp>
        <p:nvSpPr>
          <p:cNvPr id="24" name="Text Box 18"/>
          <p:cNvSpPr txBox="1"/>
          <p:nvPr/>
        </p:nvSpPr>
        <p:spPr>
          <a:xfrm>
            <a:off x="2466058" y="5557398"/>
            <a:ext cx="1577247" cy="1064394"/>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endParaRPr lang="en-US" altLang="zh-CN" sz="2100" b="1" dirty="0" smtClean="0">
              <a:latin typeface="Arial" pitchFamily="34" charset="0"/>
              <a:ea typeface="楷体" pitchFamily="49" charset="-122"/>
            </a:endParaRPr>
          </a:p>
          <a:p>
            <a:pPr lvl="0" algn="ctr">
              <a:buFont typeface="Arial" pitchFamily="34" charset="0"/>
              <a:buNone/>
            </a:pPr>
            <a:r>
              <a:rPr lang="zh-CN" altLang="en-US" sz="2100" b="1" dirty="0" smtClean="0">
                <a:latin typeface="Arial" pitchFamily="34" charset="0"/>
                <a:ea typeface="楷体" pitchFamily="49" charset="-122"/>
              </a:rPr>
              <a:t>通知行</a:t>
            </a:r>
            <a:endParaRPr lang="en-US" altLang="zh-CN" sz="2100" b="1" dirty="0" smtClean="0">
              <a:latin typeface="Arial" pitchFamily="34" charset="0"/>
              <a:ea typeface="楷体" pitchFamily="49" charset="-122"/>
            </a:endParaRPr>
          </a:p>
          <a:p>
            <a:pPr lvl="0" algn="ctr">
              <a:buFont typeface="Arial" pitchFamily="34" charset="0"/>
              <a:buNone/>
            </a:pPr>
            <a:endParaRPr lang="zh-CN" altLang="en-US" sz="2100" b="1" dirty="0" smtClean="0">
              <a:latin typeface="Arial" pitchFamily="34" charset="0"/>
              <a:ea typeface="楷体" pitchFamily="49" charset="-122"/>
            </a:endParaRPr>
          </a:p>
        </p:txBody>
      </p:sp>
      <p:sp>
        <p:nvSpPr>
          <p:cNvPr id="25" name="Text Box 18"/>
          <p:cNvSpPr txBox="1"/>
          <p:nvPr/>
        </p:nvSpPr>
        <p:spPr>
          <a:xfrm>
            <a:off x="7981264" y="5341972"/>
            <a:ext cx="1749720" cy="1064394"/>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endParaRPr lang="en-US" altLang="zh-CN" sz="2100" b="1" dirty="0" smtClean="0">
              <a:latin typeface="Arial" pitchFamily="34" charset="0"/>
              <a:ea typeface="楷体" pitchFamily="49" charset="-122"/>
            </a:endParaRPr>
          </a:p>
          <a:p>
            <a:pPr lvl="0" algn="ctr">
              <a:buFont typeface="Arial" pitchFamily="34" charset="0"/>
              <a:buNone/>
            </a:pPr>
            <a:r>
              <a:rPr lang="zh-CN" altLang="en-US" sz="2100" b="1" dirty="0" smtClean="0">
                <a:latin typeface="Arial" pitchFamily="34" charset="0"/>
                <a:ea typeface="楷体" pitchFamily="49" charset="-122"/>
              </a:rPr>
              <a:t>开证行</a:t>
            </a:r>
            <a:endParaRPr lang="en-US" altLang="zh-CN" sz="2100" b="1" dirty="0" smtClean="0">
              <a:latin typeface="Arial" pitchFamily="34" charset="0"/>
              <a:ea typeface="楷体" pitchFamily="49" charset="-122"/>
            </a:endParaRPr>
          </a:p>
          <a:p>
            <a:pPr lvl="0" algn="ctr">
              <a:buFont typeface="Arial" pitchFamily="34" charset="0"/>
              <a:buNone/>
            </a:pPr>
            <a:endParaRPr lang="en-US" altLang="zh-CN" sz="2100" b="1" dirty="0" smtClean="0">
              <a:latin typeface="Arial" pitchFamily="34" charset="0"/>
              <a:ea typeface="楷体" pitchFamily="49" charset="-122"/>
            </a:endParaRPr>
          </a:p>
        </p:txBody>
      </p:sp>
      <p:cxnSp>
        <p:nvCxnSpPr>
          <p:cNvPr id="10" name="直接箭头连接符 9"/>
          <p:cNvCxnSpPr/>
          <p:nvPr/>
        </p:nvCxnSpPr>
        <p:spPr>
          <a:xfrm flipH="1">
            <a:off x="4155596" y="6089595"/>
            <a:ext cx="38208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24"/>
          <p:cNvSpPr txBox="1"/>
          <p:nvPr/>
        </p:nvSpPr>
        <p:spPr>
          <a:xfrm>
            <a:off x="1531915" y="2854263"/>
            <a:ext cx="461665" cy="1756686"/>
          </a:xfrm>
          <a:prstGeom prst="rect">
            <a:avLst/>
          </a:prstGeom>
          <a:noFill/>
          <a:ln w="9525">
            <a:noFill/>
            <a:miter/>
          </a:ln>
        </p:spPr>
        <p:txBody>
          <a:bodyPr vert="eaVert" wrap="square" anchor="t">
            <a:spAutoFit/>
          </a:bodyPr>
          <a:lstStyle/>
          <a:p>
            <a:pPr lvl="0">
              <a:buFont typeface="Arial" pitchFamily="34" charset="0"/>
              <a:buNone/>
            </a:pPr>
            <a:r>
              <a:rPr lang="en-US" altLang="zh-CN" b="1" dirty="0" smtClean="0">
                <a:latin typeface="新宋体" panose="02010609030101010101" pitchFamily="49" charset="-122"/>
                <a:ea typeface="新宋体" panose="02010609030101010101" pitchFamily="49" charset="-122"/>
              </a:rPr>
              <a:t>①</a:t>
            </a:r>
            <a:r>
              <a:rPr lang="zh-CN" altLang="en-US" b="1" dirty="0" smtClean="0">
                <a:latin typeface="新宋体" panose="02010609030101010101" pitchFamily="49" charset="-122"/>
                <a:ea typeface="新宋体" panose="02010609030101010101" pitchFamily="49" charset="-122"/>
              </a:rPr>
              <a:t>申请开证</a:t>
            </a:r>
            <a:endParaRPr lang="zh-CN" altLang="en-US" dirty="0">
              <a:latin typeface="Arial" pitchFamily="34" charset="0"/>
              <a:ea typeface="宋体" charset="-122"/>
            </a:endParaRPr>
          </a:p>
        </p:txBody>
      </p:sp>
      <p:sp>
        <p:nvSpPr>
          <p:cNvPr id="35" name="文本框 34"/>
          <p:cNvSpPr txBox="1"/>
          <p:nvPr/>
        </p:nvSpPr>
        <p:spPr>
          <a:xfrm>
            <a:off x="3991175" y="4964410"/>
            <a:ext cx="1792675" cy="369332"/>
          </a:xfrm>
          <a:prstGeom prst="rect">
            <a:avLst/>
          </a:prstGeom>
          <a:noFill/>
        </p:spPr>
        <p:txBody>
          <a:bodyPr wrap="square" rtlCol="0">
            <a:spAutoFit/>
          </a:bodyPr>
          <a:lstStyle/>
          <a:p>
            <a:r>
              <a:rPr lang="zh-CN" altLang="en-US" b="1" dirty="0" smtClean="0">
                <a:latin typeface="新宋体" panose="02010609030101010101" pitchFamily="49" charset="-122"/>
                <a:ea typeface="新宋体" panose="02010609030101010101" pitchFamily="49" charset="-122"/>
              </a:rPr>
              <a:t>②对开信用证</a:t>
            </a:r>
            <a:endParaRPr lang="zh-CN" altLang="en-US" b="1" dirty="0"/>
          </a:p>
        </p:txBody>
      </p:sp>
      <p:cxnSp>
        <p:nvCxnSpPr>
          <p:cNvPr id="19" name="直接箭头连接符 18"/>
          <p:cNvCxnSpPr>
            <a:endCxn id="43" idx="1"/>
          </p:cNvCxnSpPr>
          <p:nvPr/>
        </p:nvCxnSpPr>
        <p:spPr>
          <a:xfrm>
            <a:off x="2809258" y="5341972"/>
            <a:ext cx="3867678" cy="48225"/>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6" name="组合 50"/>
          <p:cNvGrpSpPr/>
          <p:nvPr/>
        </p:nvGrpSpPr>
        <p:grpSpPr>
          <a:xfrm>
            <a:off x="236725" y="190729"/>
            <a:ext cx="603250" cy="552450"/>
            <a:chOff x="0" y="0"/>
            <a:chExt cx="737947" cy="676838"/>
          </a:xfrm>
        </p:grpSpPr>
        <p:sp>
          <p:nvSpPr>
            <p:cNvPr id="27"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28"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29"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30" name="标题 1"/>
          <p:cNvSpPr txBox="1">
            <a:spLocks/>
          </p:cNvSpPr>
          <p:nvPr/>
        </p:nvSpPr>
        <p:spPr>
          <a:xfrm>
            <a:off x="1000288" y="340700"/>
            <a:ext cx="2638244"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zh-CN" altLang="en-US" sz="2400" b="1" dirty="0" smtClean="0"/>
              <a:t>信用证种类</a:t>
            </a:r>
            <a:endParaRPr lang="zh-CN" altLang="en-US" sz="2400" b="1" dirty="0"/>
          </a:p>
        </p:txBody>
      </p:sp>
    </p:spTree>
    <p:extLst>
      <p:ext uri="{BB962C8B-B14F-4D97-AF65-F5344CB8AC3E}">
        <p14:creationId xmlns:p14="http://schemas.microsoft.com/office/powerpoint/2010/main" val="10471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33" grpId="0"/>
      <p:bldP spid="39" grpId="0"/>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表格 59"/>
          <p:cNvGraphicFramePr>
            <a:graphicFrameLocks noGrp="1"/>
          </p:cNvGraphicFramePr>
          <p:nvPr>
            <p:extLst/>
          </p:nvPr>
        </p:nvGraphicFramePr>
        <p:xfrm>
          <a:off x="1944033" y="1760032"/>
          <a:ext cx="9685589" cy="4164249"/>
        </p:xfrm>
        <a:graphic>
          <a:graphicData uri="http://schemas.openxmlformats.org/drawingml/2006/table">
            <a:tbl>
              <a:tblPr firstRow="1" bandRow="1">
                <a:tableStyleId>{5C22544A-7EE6-4342-B048-85BDC9FD1C3A}</a:tableStyleId>
              </a:tblPr>
              <a:tblGrid>
                <a:gridCol w="2077884"/>
                <a:gridCol w="7607705"/>
              </a:tblGrid>
              <a:tr h="686864">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7385">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信用证的种类</a:t>
            </a:r>
            <a:endParaRPr lang="zh-CN" altLang="en-US" sz="2400" b="1" dirty="0">
              <a:solidFill>
                <a:prstClr val="black"/>
              </a:solidFill>
            </a:endParaRPr>
          </a:p>
        </p:txBody>
      </p:sp>
      <p:sp>
        <p:nvSpPr>
          <p:cNvPr id="2" name="文本框 1"/>
          <p:cNvSpPr txBox="1"/>
          <p:nvPr/>
        </p:nvSpPr>
        <p:spPr>
          <a:xfrm>
            <a:off x="1961124" y="2499368"/>
            <a:ext cx="2101887" cy="707886"/>
          </a:xfrm>
          <a:prstGeom prst="rect">
            <a:avLst/>
          </a:prstGeom>
          <a:noFill/>
        </p:spPr>
        <p:txBody>
          <a:bodyPr wrap="square" rtlCol="0">
            <a:spAutoFit/>
          </a:bodyPr>
          <a:lstStyle/>
          <a:p>
            <a:r>
              <a:rPr lang="zh-CN" altLang="en-US" sz="2000" dirty="0">
                <a:solidFill>
                  <a:prstClr val="black"/>
                </a:solidFill>
                <a:latin typeface="Times New Roman" panose="02020603050405020304" pitchFamily="18" charset="0"/>
                <a:cs typeface="Times New Roman" panose="02020603050405020304" pitchFamily="18" charset="0"/>
              </a:rPr>
              <a:t>对开信用证</a:t>
            </a:r>
            <a:r>
              <a:rPr lang="en-US" altLang="zh-CN" sz="2000" dirty="0">
                <a:solidFill>
                  <a:prstClr val="black"/>
                </a:solidFill>
                <a:latin typeface="Times New Roman" panose="02020603050405020304" pitchFamily="18" charset="0"/>
                <a:cs typeface="Times New Roman" panose="02020603050405020304" pitchFamily="18" charset="0"/>
              </a:rPr>
              <a:t>(reciprocal L/C)</a:t>
            </a:r>
          </a:p>
        </p:txBody>
      </p:sp>
      <p:grpSp>
        <p:nvGrpSpPr>
          <p:cNvPr id="40" name="组合 39"/>
          <p:cNvGrpSpPr/>
          <p:nvPr/>
        </p:nvGrpSpPr>
        <p:grpSpPr>
          <a:xfrm>
            <a:off x="841440" y="1998909"/>
            <a:ext cx="1300545" cy="3417216"/>
            <a:chOff x="381000" y="1447800"/>
            <a:chExt cx="1328738" cy="3267076"/>
          </a:xfrm>
        </p:grpSpPr>
        <p:sp>
          <p:nvSpPr>
            <p:cNvPr id="41" name="Freeform 60"/>
            <p:cNvSpPr>
              <a:spLocks/>
            </p:cNvSpPr>
            <p:nvPr/>
          </p:nvSpPr>
          <p:spPr bwMode="auto">
            <a:xfrm>
              <a:off x="758825" y="1735138"/>
              <a:ext cx="214312" cy="322263"/>
            </a:xfrm>
            <a:custGeom>
              <a:avLst/>
              <a:gdLst>
                <a:gd name="T0" fmla="*/ 0 w 12"/>
                <a:gd name="T1" fmla="*/ 8 h 18"/>
                <a:gd name="T2" fmla="*/ 0 w 12"/>
                <a:gd name="T3" fmla="*/ 1 h 18"/>
                <a:gd name="T4" fmla="*/ 8 w 12"/>
                <a:gd name="T5" fmla="*/ 4 h 18"/>
                <a:gd name="T6" fmla="*/ 11 w 12"/>
                <a:gd name="T7" fmla="*/ 12 h 18"/>
                <a:gd name="T8" fmla="*/ 6 w 12"/>
                <a:gd name="T9" fmla="*/ 18 h 18"/>
                <a:gd name="T10" fmla="*/ 0 w 12"/>
                <a:gd name="T11" fmla="*/ 8 h 18"/>
              </a:gdLst>
              <a:ahLst/>
              <a:cxnLst>
                <a:cxn ang="0">
                  <a:pos x="T0" y="T1"/>
                </a:cxn>
                <a:cxn ang="0">
                  <a:pos x="T2" y="T3"/>
                </a:cxn>
                <a:cxn ang="0">
                  <a:pos x="T4" y="T5"/>
                </a:cxn>
                <a:cxn ang="0">
                  <a:pos x="T6" y="T7"/>
                </a:cxn>
                <a:cxn ang="0">
                  <a:pos x="T8" y="T9"/>
                </a:cxn>
                <a:cxn ang="0">
                  <a:pos x="T10" y="T11"/>
                </a:cxn>
              </a:cxnLst>
              <a:rect l="0" t="0" r="r" b="b"/>
              <a:pathLst>
                <a:path w="12" h="18">
                  <a:moveTo>
                    <a:pt x="0" y="8"/>
                  </a:moveTo>
                  <a:cubicBezTo>
                    <a:pt x="0" y="8"/>
                    <a:pt x="0" y="2"/>
                    <a:pt x="0" y="1"/>
                  </a:cubicBezTo>
                  <a:cubicBezTo>
                    <a:pt x="0" y="0"/>
                    <a:pt x="8" y="4"/>
                    <a:pt x="8" y="4"/>
                  </a:cubicBezTo>
                  <a:cubicBezTo>
                    <a:pt x="8" y="4"/>
                    <a:pt x="11" y="10"/>
                    <a:pt x="11" y="12"/>
                  </a:cubicBezTo>
                  <a:cubicBezTo>
                    <a:pt x="12" y="15"/>
                    <a:pt x="6" y="18"/>
                    <a:pt x="6" y="18"/>
                  </a:cubicBezTo>
                  <a:lnTo>
                    <a:pt x="0" y="8"/>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2" name="Freeform 61"/>
            <p:cNvSpPr>
              <a:spLocks/>
            </p:cNvSpPr>
            <p:nvPr/>
          </p:nvSpPr>
          <p:spPr bwMode="auto">
            <a:xfrm>
              <a:off x="596900" y="4427538"/>
              <a:ext cx="322262" cy="287338"/>
            </a:xfrm>
            <a:custGeom>
              <a:avLst/>
              <a:gdLst>
                <a:gd name="T0" fmla="*/ 3 w 18"/>
                <a:gd name="T1" fmla="*/ 1 h 16"/>
                <a:gd name="T2" fmla="*/ 2 w 18"/>
                <a:gd name="T3" fmla="*/ 9 h 16"/>
                <a:gd name="T4" fmla="*/ 1 w 18"/>
                <a:gd name="T5" fmla="*/ 11 h 16"/>
                <a:gd name="T6" fmla="*/ 4 w 18"/>
                <a:gd name="T7" fmla="*/ 11 h 16"/>
                <a:gd name="T8" fmla="*/ 12 w 18"/>
                <a:gd name="T9" fmla="*/ 16 h 16"/>
                <a:gd name="T10" fmla="*/ 18 w 18"/>
                <a:gd name="T11" fmla="*/ 14 h 16"/>
                <a:gd name="T12" fmla="*/ 15 w 18"/>
                <a:gd name="T13" fmla="*/ 8 h 16"/>
                <a:gd name="T14" fmla="*/ 11 w 18"/>
                <a:gd name="T15" fmla="*/ 1 h 16"/>
                <a:gd name="T16" fmla="*/ 3 w 18"/>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
                  </a:moveTo>
                  <a:cubicBezTo>
                    <a:pt x="3" y="1"/>
                    <a:pt x="0" y="7"/>
                    <a:pt x="2" y="9"/>
                  </a:cubicBezTo>
                  <a:cubicBezTo>
                    <a:pt x="1" y="11"/>
                    <a:pt x="1" y="11"/>
                    <a:pt x="1" y="11"/>
                  </a:cubicBezTo>
                  <a:cubicBezTo>
                    <a:pt x="4" y="11"/>
                    <a:pt x="4" y="11"/>
                    <a:pt x="4" y="11"/>
                  </a:cubicBezTo>
                  <a:cubicBezTo>
                    <a:pt x="4" y="11"/>
                    <a:pt x="5" y="16"/>
                    <a:pt x="12" y="16"/>
                  </a:cubicBezTo>
                  <a:cubicBezTo>
                    <a:pt x="18" y="14"/>
                    <a:pt x="18" y="14"/>
                    <a:pt x="18" y="14"/>
                  </a:cubicBezTo>
                  <a:cubicBezTo>
                    <a:pt x="18" y="14"/>
                    <a:pt x="16" y="9"/>
                    <a:pt x="15" y="8"/>
                  </a:cubicBezTo>
                  <a:cubicBezTo>
                    <a:pt x="15" y="8"/>
                    <a:pt x="12" y="3"/>
                    <a:pt x="11" y="1"/>
                  </a:cubicBezTo>
                  <a:cubicBezTo>
                    <a:pt x="11" y="0"/>
                    <a:pt x="3" y="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3" name="Freeform 62"/>
            <p:cNvSpPr>
              <a:spLocks/>
            </p:cNvSpPr>
            <p:nvPr/>
          </p:nvSpPr>
          <p:spPr bwMode="auto">
            <a:xfrm>
              <a:off x="1439863" y="2290763"/>
              <a:ext cx="269875" cy="179388"/>
            </a:xfrm>
            <a:custGeom>
              <a:avLst/>
              <a:gdLst>
                <a:gd name="T0" fmla="*/ 3 w 15"/>
                <a:gd name="T1" fmla="*/ 9 h 10"/>
                <a:gd name="T2" fmla="*/ 8 w 15"/>
                <a:gd name="T3" fmla="*/ 9 h 10"/>
                <a:gd name="T4" fmla="*/ 15 w 15"/>
                <a:gd name="T5" fmla="*/ 5 h 10"/>
                <a:gd name="T6" fmla="*/ 15 w 15"/>
                <a:gd name="T7" fmla="*/ 3 h 10"/>
                <a:gd name="T8" fmla="*/ 11 w 15"/>
                <a:gd name="T9" fmla="*/ 3 h 10"/>
                <a:gd name="T10" fmla="*/ 6 w 15"/>
                <a:gd name="T11" fmla="*/ 4 h 10"/>
                <a:gd name="T12" fmla="*/ 4 w 15"/>
                <a:gd name="T13" fmla="*/ 3 h 10"/>
                <a:gd name="T14" fmla="*/ 5 w 15"/>
                <a:gd name="T15" fmla="*/ 0 h 10"/>
                <a:gd name="T16" fmla="*/ 3 w 15"/>
                <a:gd name="T17" fmla="*/ 4 h 10"/>
                <a:gd name="T18" fmla="*/ 0 w 15"/>
                <a:gd name="T19" fmla="*/ 6 h 10"/>
                <a:gd name="T20" fmla="*/ 3 w 15"/>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3" y="9"/>
                  </a:moveTo>
                  <a:cubicBezTo>
                    <a:pt x="3" y="9"/>
                    <a:pt x="7" y="10"/>
                    <a:pt x="8" y="9"/>
                  </a:cubicBezTo>
                  <a:cubicBezTo>
                    <a:pt x="9" y="9"/>
                    <a:pt x="15" y="5"/>
                    <a:pt x="15" y="5"/>
                  </a:cubicBezTo>
                  <a:cubicBezTo>
                    <a:pt x="15" y="3"/>
                    <a:pt x="15" y="3"/>
                    <a:pt x="15" y="3"/>
                  </a:cubicBezTo>
                  <a:cubicBezTo>
                    <a:pt x="15" y="3"/>
                    <a:pt x="12" y="2"/>
                    <a:pt x="11" y="3"/>
                  </a:cubicBezTo>
                  <a:cubicBezTo>
                    <a:pt x="11" y="3"/>
                    <a:pt x="6" y="4"/>
                    <a:pt x="6" y="4"/>
                  </a:cubicBezTo>
                  <a:cubicBezTo>
                    <a:pt x="4" y="3"/>
                    <a:pt x="4" y="3"/>
                    <a:pt x="4" y="3"/>
                  </a:cubicBezTo>
                  <a:cubicBezTo>
                    <a:pt x="4" y="3"/>
                    <a:pt x="6" y="1"/>
                    <a:pt x="5" y="0"/>
                  </a:cubicBezTo>
                  <a:cubicBezTo>
                    <a:pt x="4" y="0"/>
                    <a:pt x="3" y="4"/>
                    <a:pt x="3" y="4"/>
                  </a:cubicBezTo>
                  <a:cubicBezTo>
                    <a:pt x="0" y="6"/>
                    <a:pt x="0" y="6"/>
                    <a:pt x="0" y="6"/>
                  </a:cubicBezTo>
                  <a:lnTo>
                    <a:pt x="3" y="9"/>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4" name="Freeform 63"/>
            <p:cNvSpPr>
              <a:spLocks/>
            </p:cNvSpPr>
            <p:nvPr/>
          </p:nvSpPr>
          <p:spPr bwMode="auto">
            <a:xfrm>
              <a:off x="776288" y="4356100"/>
              <a:ext cx="395287" cy="215900"/>
            </a:xfrm>
            <a:custGeom>
              <a:avLst/>
              <a:gdLst>
                <a:gd name="T0" fmla="*/ 1 w 22"/>
                <a:gd name="T1" fmla="*/ 10 h 12"/>
                <a:gd name="T2" fmla="*/ 10 w 22"/>
                <a:gd name="T3" fmla="*/ 12 h 12"/>
                <a:gd name="T4" fmla="*/ 20 w 22"/>
                <a:gd name="T5" fmla="*/ 12 h 12"/>
                <a:gd name="T6" fmla="*/ 18 w 22"/>
                <a:gd name="T7" fmla="*/ 10 h 12"/>
                <a:gd name="T8" fmla="*/ 11 w 22"/>
                <a:gd name="T9" fmla="*/ 7 h 12"/>
                <a:gd name="T10" fmla="*/ 5 w 22"/>
                <a:gd name="T11" fmla="*/ 0 h 12"/>
                <a:gd name="T12" fmla="*/ 0 w 22"/>
                <a:gd name="T13" fmla="*/ 1 h 12"/>
                <a:gd name="T14" fmla="*/ 1 w 22"/>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1" y="10"/>
                  </a:moveTo>
                  <a:cubicBezTo>
                    <a:pt x="1" y="10"/>
                    <a:pt x="6" y="12"/>
                    <a:pt x="10" y="12"/>
                  </a:cubicBezTo>
                  <a:cubicBezTo>
                    <a:pt x="20" y="12"/>
                    <a:pt x="20" y="12"/>
                    <a:pt x="20" y="12"/>
                  </a:cubicBezTo>
                  <a:cubicBezTo>
                    <a:pt x="20" y="12"/>
                    <a:pt x="22" y="10"/>
                    <a:pt x="18" y="10"/>
                  </a:cubicBezTo>
                  <a:cubicBezTo>
                    <a:pt x="18" y="10"/>
                    <a:pt x="15" y="10"/>
                    <a:pt x="11" y="7"/>
                  </a:cubicBezTo>
                  <a:cubicBezTo>
                    <a:pt x="7" y="5"/>
                    <a:pt x="5" y="0"/>
                    <a:pt x="5" y="0"/>
                  </a:cubicBezTo>
                  <a:cubicBezTo>
                    <a:pt x="0" y="1"/>
                    <a:pt x="0" y="1"/>
                    <a:pt x="0" y="1"/>
                  </a:cubicBezTo>
                  <a:cubicBezTo>
                    <a:pt x="0" y="1"/>
                    <a:pt x="0" y="7"/>
                    <a:pt x="1"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5" name="Freeform 64"/>
            <p:cNvSpPr>
              <a:spLocks/>
            </p:cNvSpPr>
            <p:nvPr/>
          </p:nvSpPr>
          <p:spPr bwMode="auto">
            <a:xfrm>
              <a:off x="722313" y="2847975"/>
              <a:ext cx="376237" cy="1579563"/>
            </a:xfrm>
            <a:custGeom>
              <a:avLst/>
              <a:gdLst>
                <a:gd name="T0" fmla="*/ 2 w 21"/>
                <a:gd name="T1" fmla="*/ 88 h 88"/>
                <a:gd name="T2" fmla="*/ 8 w 21"/>
                <a:gd name="T3" fmla="*/ 86 h 88"/>
                <a:gd name="T4" fmla="*/ 8 w 21"/>
                <a:gd name="T5" fmla="*/ 83 h 88"/>
                <a:gd name="T6" fmla="*/ 7 w 21"/>
                <a:gd name="T7" fmla="*/ 80 h 88"/>
                <a:gd name="T8" fmla="*/ 8 w 21"/>
                <a:gd name="T9" fmla="*/ 77 h 88"/>
                <a:gd name="T10" fmla="*/ 7 w 21"/>
                <a:gd name="T11" fmla="*/ 75 h 88"/>
                <a:gd name="T12" fmla="*/ 9 w 21"/>
                <a:gd name="T13" fmla="*/ 73 h 88"/>
                <a:gd name="T14" fmla="*/ 8 w 21"/>
                <a:gd name="T15" fmla="*/ 69 h 88"/>
                <a:gd name="T16" fmla="*/ 9 w 21"/>
                <a:gd name="T17" fmla="*/ 61 h 88"/>
                <a:gd name="T18" fmla="*/ 10 w 21"/>
                <a:gd name="T19" fmla="*/ 56 h 88"/>
                <a:gd name="T20" fmla="*/ 9 w 21"/>
                <a:gd name="T21" fmla="*/ 56 h 88"/>
                <a:gd name="T22" fmla="*/ 12 w 21"/>
                <a:gd name="T23" fmla="*/ 53 h 88"/>
                <a:gd name="T24" fmla="*/ 11 w 21"/>
                <a:gd name="T25" fmla="*/ 50 h 88"/>
                <a:gd name="T26" fmla="*/ 13 w 21"/>
                <a:gd name="T27" fmla="*/ 46 h 88"/>
                <a:gd name="T28" fmla="*/ 20 w 21"/>
                <a:gd name="T29" fmla="*/ 14 h 88"/>
                <a:gd name="T30" fmla="*/ 20 w 21"/>
                <a:gd name="T31" fmla="*/ 0 h 88"/>
                <a:gd name="T32" fmla="*/ 13 w 21"/>
                <a:gd name="T33" fmla="*/ 2 h 88"/>
                <a:gd name="T34" fmla="*/ 9 w 21"/>
                <a:gd name="T35" fmla="*/ 6 h 88"/>
                <a:gd name="T36" fmla="*/ 3 w 21"/>
                <a:gd name="T37" fmla="*/ 26 h 88"/>
                <a:gd name="T38" fmla="*/ 4 w 21"/>
                <a:gd name="T39" fmla="*/ 44 h 88"/>
                <a:gd name="T40" fmla="*/ 1 w 21"/>
                <a:gd name="T41" fmla="*/ 59 h 88"/>
                <a:gd name="T42" fmla="*/ 1 w 21"/>
                <a:gd name="T43" fmla="*/ 81 h 88"/>
                <a:gd name="T44" fmla="*/ 2 w 21"/>
                <a:gd name="T4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88">
                  <a:moveTo>
                    <a:pt x="2" y="88"/>
                  </a:moveTo>
                  <a:cubicBezTo>
                    <a:pt x="8" y="86"/>
                    <a:pt x="8" y="86"/>
                    <a:pt x="8" y="86"/>
                  </a:cubicBezTo>
                  <a:cubicBezTo>
                    <a:pt x="8" y="86"/>
                    <a:pt x="9" y="83"/>
                    <a:pt x="8" y="83"/>
                  </a:cubicBezTo>
                  <a:cubicBezTo>
                    <a:pt x="8" y="82"/>
                    <a:pt x="7" y="80"/>
                    <a:pt x="7" y="80"/>
                  </a:cubicBezTo>
                  <a:cubicBezTo>
                    <a:pt x="7" y="80"/>
                    <a:pt x="8" y="79"/>
                    <a:pt x="8" y="77"/>
                  </a:cubicBezTo>
                  <a:cubicBezTo>
                    <a:pt x="7" y="76"/>
                    <a:pt x="7" y="75"/>
                    <a:pt x="7" y="75"/>
                  </a:cubicBezTo>
                  <a:cubicBezTo>
                    <a:pt x="9" y="73"/>
                    <a:pt x="9" y="73"/>
                    <a:pt x="9" y="73"/>
                  </a:cubicBezTo>
                  <a:cubicBezTo>
                    <a:pt x="9" y="73"/>
                    <a:pt x="7" y="70"/>
                    <a:pt x="8" y="69"/>
                  </a:cubicBezTo>
                  <a:cubicBezTo>
                    <a:pt x="8" y="68"/>
                    <a:pt x="9" y="61"/>
                    <a:pt x="9" y="61"/>
                  </a:cubicBezTo>
                  <a:cubicBezTo>
                    <a:pt x="9" y="61"/>
                    <a:pt x="10" y="57"/>
                    <a:pt x="10" y="56"/>
                  </a:cubicBezTo>
                  <a:cubicBezTo>
                    <a:pt x="9" y="56"/>
                    <a:pt x="9" y="56"/>
                    <a:pt x="9" y="56"/>
                  </a:cubicBezTo>
                  <a:cubicBezTo>
                    <a:pt x="12" y="53"/>
                    <a:pt x="12" y="53"/>
                    <a:pt x="12" y="53"/>
                  </a:cubicBezTo>
                  <a:cubicBezTo>
                    <a:pt x="11" y="50"/>
                    <a:pt x="11" y="50"/>
                    <a:pt x="11" y="50"/>
                  </a:cubicBezTo>
                  <a:cubicBezTo>
                    <a:pt x="13" y="46"/>
                    <a:pt x="13" y="46"/>
                    <a:pt x="13" y="46"/>
                  </a:cubicBezTo>
                  <a:cubicBezTo>
                    <a:pt x="13" y="46"/>
                    <a:pt x="21" y="16"/>
                    <a:pt x="20" y="14"/>
                  </a:cubicBezTo>
                  <a:cubicBezTo>
                    <a:pt x="19" y="13"/>
                    <a:pt x="20" y="0"/>
                    <a:pt x="20" y="0"/>
                  </a:cubicBez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6" name="Freeform 65"/>
            <p:cNvSpPr>
              <a:spLocks/>
            </p:cNvSpPr>
            <p:nvPr/>
          </p:nvSpPr>
          <p:spPr bwMode="auto">
            <a:xfrm>
              <a:off x="722313" y="2847975"/>
              <a:ext cx="358775" cy="1579563"/>
            </a:xfrm>
            <a:custGeom>
              <a:avLst/>
              <a:gdLst>
                <a:gd name="T0" fmla="*/ 20 w 20"/>
                <a:gd name="T1" fmla="*/ 0 h 88"/>
                <a:gd name="T2" fmla="*/ 13 w 20"/>
                <a:gd name="T3" fmla="*/ 2 h 88"/>
                <a:gd name="T4" fmla="*/ 9 w 20"/>
                <a:gd name="T5" fmla="*/ 6 h 88"/>
                <a:gd name="T6" fmla="*/ 3 w 20"/>
                <a:gd name="T7" fmla="*/ 26 h 88"/>
                <a:gd name="T8" fmla="*/ 4 w 20"/>
                <a:gd name="T9" fmla="*/ 44 h 88"/>
                <a:gd name="T10" fmla="*/ 1 w 20"/>
                <a:gd name="T11" fmla="*/ 59 h 88"/>
                <a:gd name="T12" fmla="*/ 1 w 20"/>
                <a:gd name="T13" fmla="*/ 81 h 88"/>
                <a:gd name="T14" fmla="*/ 2 w 20"/>
                <a:gd name="T15" fmla="*/ 88 h 88"/>
                <a:gd name="T16" fmla="*/ 8 w 20"/>
                <a:gd name="T17" fmla="*/ 86 h 88"/>
                <a:gd name="T18" fmla="*/ 9 w 20"/>
                <a:gd name="T19" fmla="*/ 84 h 88"/>
                <a:gd name="T20" fmla="*/ 6 w 20"/>
                <a:gd name="T21" fmla="*/ 82 h 88"/>
                <a:gd name="T22" fmla="*/ 7 w 20"/>
                <a:gd name="T23" fmla="*/ 80 h 88"/>
                <a:gd name="T24" fmla="*/ 7 w 20"/>
                <a:gd name="T25" fmla="*/ 80 h 88"/>
                <a:gd name="T26" fmla="*/ 8 w 20"/>
                <a:gd name="T27" fmla="*/ 78 h 88"/>
                <a:gd name="T28" fmla="*/ 5 w 20"/>
                <a:gd name="T29" fmla="*/ 74 h 88"/>
                <a:gd name="T30" fmla="*/ 7 w 20"/>
                <a:gd name="T31" fmla="*/ 75 h 88"/>
                <a:gd name="T32" fmla="*/ 9 w 20"/>
                <a:gd name="T33" fmla="*/ 73 h 88"/>
                <a:gd name="T34" fmla="*/ 9 w 20"/>
                <a:gd name="T35" fmla="*/ 73 h 88"/>
                <a:gd name="T36" fmla="*/ 5 w 20"/>
                <a:gd name="T37" fmla="*/ 71 h 88"/>
                <a:gd name="T38" fmla="*/ 4 w 20"/>
                <a:gd name="T39" fmla="*/ 66 h 88"/>
                <a:gd name="T40" fmla="*/ 8 w 20"/>
                <a:gd name="T41" fmla="*/ 70 h 88"/>
                <a:gd name="T42" fmla="*/ 6 w 20"/>
                <a:gd name="T43" fmla="*/ 62 h 88"/>
                <a:gd name="T44" fmla="*/ 8 w 20"/>
                <a:gd name="T45" fmla="*/ 66 h 88"/>
                <a:gd name="T46" fmla="*/ 9 w 20"/>
                <a:gd name="T47" fmla="*/ 62 h 88"/>
                <a:gd name="T48" fmla="*/ 6 w 20"/>
                <a:gd name="T49" fmla="*/ 56 h 88"/>
                <a:gd name="T50" fmla="*/ 7 w 20"/>
                <a:gd name="T51" fmla="*/ 51 h 88"/>
                <a:gd name="T52" fmla="*/ 10 w 20"/>
                <a:gd name="T53" fmla="*/ 55 h 88"/>
                <a:gd name="T54" fmla="*/ 12 w 20"/>
                <a:gd name="T55" fmla="*/ 53 h 88"/>
                <a:gd name="T56" fmla="*/ 7 w 20"/>
                <a:gd name="T57" fmla="*/ 48 h 88"/>
                <a:gd name="T58" fmla="*/ 9 w 20"/>
                <a:gd name="T59" fmla="*/ 45 h 88"/>
                <a:gd name="T60" fmla="*/ 13 w 20"/>
                <a:gd name="T61" fmla="*/ 47 h 88"/>
                <a:gd name="T62" fmla="*/ 13 w 20"/>
                <a:gd name="T63" fmla="*/ 46 h 88"/>
                <a:gd name="T64" fmla="*/ 9 w 20"/>
                <a:gd name="T65" fmla="*/ 41 h 88"/>
                <a:gd name="T66" fmla="*/ 13 w 20"/>
                <a:gd name="T67" fmla="*/ 27 h 88"/>
                <a:gd name="T68" fmla="*/ 20 w 20"/>
                <a:gd name="T69" fmla="*/ 14 h 88"/>
                <a:gd name="T70" fmla="*/ 20 w 20"/>
                <a:gd name="T7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88">
                  <a:moveTo>
                    <a:pt x="20" y="0"/>
                  </a:move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ubicBezTo>
                    <a:pt x="8" y="86"/>
                    <a:pt x="8" y="86"/>
                    <a:pt x="8" y="86"/>
                  </a:cubicBezTo>
                  <a:cubicBezTo>
                    <a:pt x="8" y="86"/>
                    <a:pt x="9" y="85"/>
                    <a:pt x="9" y="84"/>
                  </a:cubicBezTo>
                  <a:cubicBezTo>
                    <a:pt x="7" y="83"/>
                    <a:pt x="5" y="82"/>
                    <a:pt x="6" y="82"/>
                  </a:cubicBezTo>
                  <a:cubicBezTo>
                    <a:pt x="6" y="81"/>
                    <a:pt x="7" y="81"/>
                    <a:pt x="7" y="80"/>
                  </a:cubicBezTo>
                  <a:cubicBezTo>
                    <a:pt x="7" y="80"/>
                    <a:pt x="7" y="80"/>
                    <a:pt x="7" y="80"/>
                  </a:cubicBezTo>
                  <a:cubicBezTo>
                    <a:pt x="7" y="80"/>
                    <a:pt x="8" y="79"/>
                    <a:pt x="8" y="78"/>
                  </a:cubicBezTo>
                  <a:cubicBezTo>
                    <a:pt x="3" y="80"/>
                    <a:pt x="5" y="74"/>
                    <a:pt x="5" y="74"/>
                  </a:cubicBezTo>
                  <a:cubicBezTo>
                    <a:pt x="5" y="75"/>
                    <a:pt x="6" y="75"/>
                    <a:pt x="7" y="75"/>
                  </a:cubicBezTo>
                  <a:cubicBezTo>
                    <a:pt x="9" y="73"/>
                    <a:pt x="9" y="73"/>
                    <a:pt x="9" y="73"/>
                  </a:cubicBezTo>
                  <a:cubicBezTo>
                    <a:pt x="9" y="73"/>
                    <a:pt x="9" y="73"/>
                    <a:pt x="9" y="73"/>
                  </a:cubicBezTo>
                  <a:cubicBezTo>
                    <a:pt x="7" y="72"/>
                    <a:pt x="6" y="72"/>
                    <a:pt x="5" y="71"/>
                  </a:cubicBezTo>
                  <a:cubicBezTo>
                    <a:pt x="4" y="70"/>
                    <a:pt x="4" y="66"/>
                    <a:pt x="4" y="66"/>
                  </a:cubicBezTo>
                  <a:cubicBezTo>
                    <a:pt x="5" y="68"/>
                    <a:pt x="8" y="70"/>
                    <a:pt x="8" y="70"/>
                  </a:cubicBezTo>
                  <a:cubicBezTo>
                    <a:pt x="6" y="62"/>
                    <a:pt x="6" y="62"/>
                    <a:pt x="6" y="62"/>
                  </a:cubicBezTo>
                  <a:cubicBezTo>
                    <a:pt x="8" y="66"/>
                    <a:pt x="8" y="66"/>
                    <a:pt x="8" y="66"/>
                  </a:cubicBezTo>
                  <a:cubicBezTo>
                    <a:pt x="8" y="64"/>
                    <a:pt x="9" y="62"/>
                    <a:pt x="9" y="62"/>
                  </a:cubicBezTo>
                  <a:cubicBezTo>
                    <a:pt x="8" y="59"/>
                    <a:pt x="6" y="57"/>
                    <a:pt x="6" y="56"/>
                  </a:cubicBezTo>
                  <a:cubicBezTo>
                    <a:pt x="6" y="54"/>
                    <a:pt x="7" y="51"/>
                    <a:pt x="7" y="51"/>
                  </a:cubicBezTo>
                  <a:cubicBezTo>
                    <a:pt x="8" y="53"/>
                    <a:pt x="9" y="54"/>
                    <a:pt x="10" y="55"/>
                  </a:cubicBezTo>
                  <a:cubicBezTo>
                    <a:pt x="12" y="53"/>
                    <a:pt x="12" y="53"/>
                    <a:pt x="12" y="53"/>
                  </a:cubicBezTo>
                  <a:cubicBezTo>
                    <a:pt x="7" y="48"/>
                    <a:pt x="7" y="48"/>
                    <a:pt x="7" y="48"/>
                  </a:cubicBezTo>
                  <a:cubicBezTo>
                    <a:pt x="9" y="45"/>
                    <a:pt x="9" y="45"/>
                    <a:pt x="9" y="45"/>
                  </a:cubicBezTo>
                  <a:cubicBezTo>
                    <a:pt x="9" y="45"/>
                    <a:pt x="12" y="46"/>
                    <a:pt x="13" y="47"/>
                  </a:cubicBezTo>
                  <a:cubicBezTo>
                    <a:pt x="13" y="46"/>
                    <a:pt x="13" y="46"/>
                    <a:pt x="13" y="46"/>
                  </a:cubicBezTo>
                  <a:cubicBezTo>
                    <a:pt x="9" y="41"/>
                    <a:pt x="9" y="41"/>
                    <a:pt x="9" y="41"/>
                  </a:cubicBezTo>
                  <a:cubicBezTo>
                    <a:pt x="8" y="38"/>
                    <a:pt x="12" y="29"/>
                    <a:pt x="13" y="27"/>
                  </a:cubicBezTo>
                  <a:cubicBezTo>
                    <a:pt x="14" y="26"/>
                    <a:pt x="17" y="20"/>
                    <a:pt x="20" y="14"/>
                  </a:cubicBezTo>
                  <a:cubicBezTo>
                    <a:pt x="19" y="12"/>
                    <a:pt x="20" y="0"/>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7" name="Freeform 66"/>
            <p:cNvSpPr>
              <a:spLocks/>
            </p:cNvSpPr>
            <p:nvPr/>
          </p:nvSpPr>
          <p:spPr bwMode="auto">
            <a:xfrm>
              <a:off x="525463" y="2811463"/>
              <a:ext cx="501650" cy="1687513"/>
            </a:xfrm>
            <a:custGeom>
              <a:avLst/>
              <a:gdLst>
                <a:gd name="T0" fmla="*/ 4 w 28"/>
                <a:gd name="T1" fmla="*/ 80 h 94"/>
                <a:gd name="T2" fmla="*/ 6 w 28"/>
                <a:gd name="T3" fmla="*/ 94 h 94"/>
                <a:gd name="T4" fmla="*/ 12 w 28"/>
                <a:gd name="T5" fmla="*/ 94 h 94"/>
                <a:gd name="T6" fmla="*/ 15 w 28"/>
                <a:gd name="T7" fmla="*/ 91 h 94"/>
                <a:gd name="T8" fmla="*/ 15 w 28"/>
                <a:gd name="T9" fmla="*/ 84 h 94"/>
                <a:gd name="T10" fmla="*/ 14 w 28"/>
                <a:gd name="T11" fmla="*/ 79 h 94"/>
                <a:gd name="T12" fmla="*/ 14 w 28"/>
                <a:gd name="T13" fmla="*/ 70 h 94"/>
                <a:gd name="T14" fmla="*/ 15 w 28"/>
                <a:gd name="T15" fmla="*/ 54 h 94"/>
                <a:gd name="T16" fmla="*/ 17 w 28"/>
                <a:gd name="T17" fmla="*/ 46 h 94"/>
                <a:gd name="T18" fmla="*/ 17 w 28"/>
                <a:gd name="T19" fmla="*/ 36 h 94"/>
                <a:gd name="T20" fmla="*/ 21 w 28"/>
                <a:gd name="T21" fmla="*/ 27 h 94"/>
                <a:gd name="T22" fmla="*/ 26 w 28"/>
                <a:gd name="T23" fmla="*/ 10 h 94"/>
                <a:gd name="T24" fmla="*/ 28 w 28"/>
                <a:gd name="T25" fmla="*/ 3 h 94"/>
                <a:gd name="T26" fmla="*/ 17 w 28"/>
                <a:gd name="T27" fmla="*/ 1 h 94"/>
                <a:gd name="T28" fmla="*/ 5 w 28"/>
                <a:gd name="T29" fmla="*/ 1 h 94"/>
                <a:gd name="T30" fmla="*/ 2 w 28"/>
                <a:gd name="T31" fmla="*/ 15 h 94"/>
                <a:gd name="T32" fmla="*/ 3 w 28"/>
                <a:gd name="T33" fmla="*/ 26 h 94"/>
                <a:gd name="T34" fmla="*/ 3 w 28"/>
                <a:gd name="T35" fmla="*/ 32 h 94"/>
                <a:gd name="T36" fmla="*/ 4 w 28"/>
                <a:gd name="T37" fmla="*/ 42 h 94"/>
                <a:gd name="T38" fmla="*/ 2 w 28"/>
                <a:gd name="T39" fmla="*/ 48 h 94"/>
                <a:gd name="T40" fmla="*/ 1 w 28"/>
                <a:gd name="T41" fmla="*/ 68 h 94"/>
                <a:gd name="T42" fmla="*/ 4 w 28"/>
                <a:gd name="T4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94">
                  <a:moveTo>
                    <a:pt x="4" y="80"/>
                  </a:moveTo>
                  <a:cubicBezTo>
                    <a:pt x="4" y="80"/>
                    <a:pt x="2" y="91"/>
                    <a:pt x="6" y="94"/>
                  </a:cubicBezTo>
                  <a:cubicBezTo>
                    <a:pt x="12" y="94"/>
                    <a:pt x="12" y="94"/>
                    <a:pt x="12" y="94"/>
                  </a:cubicBezTo>
                  <a:cubicBezTo>
                    <a:pt x="15" y="91"/>
                    <a:pt x="15" y="91"/>
                    <a:pt x="15" y="91"/>
                  </a:cubicBezTo>
                  <a:cubicBezTo>
                    <a:pt x="15" y="91"/>
                    <a:pt x="17" y="86"/>
                    <a:pt x="15" y="84"/>
                  </a:cubicBezTo>
                  <a:cubicBezTo>
                    <a:pt x="14" y="82"/>
                    <a:pt x="14" y="79"/>
                    <a:pt x="14" y="79"/>
                  </a:cubicBezTo>
                  <a:cubicBezTo>
                    <a:pt x="14" y="70"/>
                    <a:pt x="14" y="70"/>
                    <a:pt x="14" y="70"/>
                  </a:cubicBezTo>
                  <a:cubicBezTo>
                    <a:pt x="14" y="70"/>
                    <a:pt x="14" y="60"/>
                    <a:pt x="15" y="54"/>
                  </a:cubicBezTo>
                  <a:cubicBezTo>
                    <a:pt x="17" y="49"/>
                    <a:pt x="17" y="46"/>
                    <a:pt x="17" y="46"/>
                  </a:cubicBezTo>
                  <a:cubicBezTo>
                    <a:pt x="17" y="46"/>
                    <a:pt x="17" y="37"/>
                    <a:pt x="17" y="36"/>
                  </a:cubicBezTo>
                  <a:cubicBezTo>
                    <a:pt x="18" y="35"/>
                    <a:pt x="21" y="28"/>
                    <a:pt x="21" y="27"/>
                  </a:cubicBezTo>
                  <a:cubicBezTo>
                    <a:pt x="21" y="26"/>
                    <a:pt x="26" y="11"/>
                    <a:pt x="26" y="10"/>
                  </a:cubicBezTo>
                  <a:cubicBezTo>
                    <a:pt x="27" y="9"/>
                    <a:pt x="28" y="3"/>
                    <a:pt x="28" y="3"/>
                  </a:cubicBezTo>
                  <a:cubicBezTo>
                    <a:pt x="28" y="3"/>
                    <a:pt x="17" y="1"/>
                    <a:pt x="17" y="1"/>
                  </a:cubicBezTo>
                  <a:cubicBezTo>
                    <a:pt x="16" y="0"/>
                    <a:pt x="5" y="1"/>
                    <a:pt x="5" y="1"/>
                  </a:cubicBezTo>
                  <a:cubicBezTo>
                    <a:pt x="5" y="1"/>
                    <a:pt x="1" y="13"/>
                    <a:pt x="2" y="15"/>
                  </a:cubicBezTo>
                  <a:cubicBezTo>
                    <a:pt x="2" y="18"/>
                    <a:pt x="3" y="25"/>
                    <a:pt x="3" y="26"/>
                  </a:cubicBezTo>
                  <a:cubicBezTo>
                    <a:pt x="2" y="28"/>
                    <a:pt x="3" y="32"/>
                    <a:pt x="3" y="32"/>
                  </a:cubicBezTo>
                  <a:cubicBezTo>
                    <a:pt x="3" y="32"/>
                    <a:pt x="4" y="40"/>
                    <a:pt x="4" y="42"/>
                  </a:cubicBezTo>
                  <a:cubicBezTo>
                    <a:pt x="4" y="43"/>
                    <a:pt x="0" y="46"/>
                    <a:pt x="2" y="48"/>
                  </a:cubicBezTo>
                  <a:cubicBezTo>
                    <a:pt x="3" y="50"/>
                    <a:pt x="1" y="66"/>
                    <a:pt x="1" y="68"/>
                  </a:cubicBezTo>
                  <a:cubicBezTo>
                    <a:pt x="2" y="70"/>
                    <a:pt x="4" y="80"/>
                    <a:pt x="4" y="8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8" name="Freeform 67"/>
            <p:cNvSpPr>
              <a:spLocks/>
            </p:cNvSpPr>
            <p:nvPr/>
          </p:nvSpPr>
          <p:spPr bwMode="auto">
            <a:xfrm>
              <a:off x="542925" y="3565525"/>
              <a:ext cx="269875" cy="933450"/>
            </a:xfrm>
            <a:custGeom>
              <a:avLst/>
              <a:gdLst>
                <a:gd name="T0" fmla="*/ 15 w 15"/>
                <a:gd name="T1" fmla="*/ 5 h 52"/>
                <a:gd name="T2" fmla="*/ 3 w 15"/>
                <a:gd name="T3" fmla="*/ 0 h 52"/>
                <a:gd name="T4" fmla="*/ 1 w 15"/>
                <a:gd name="T5" fmla="*/ 6 h 52"/>
                <a:gd name="T6" fmla="*/ 0 w 15"/>
                <a:gd name="T7" fmla="*/ 25 h 52"/>
                <a:gd name="T8" fmla="*/ 0 w 15"/>
                <a:gd name="T9" fmla="*/ 25 h 52"/>
                <a:gd name="T10" fmla="*/ 0 w 15"/>
                <a:gd name="T11" fmla="*/ 26 h 52"/>
                <a:gd name="T12" fmla="*/ 0 w 15"/>
                <a:gd name="T13" fmla="*/ 26 h 52"/>
                <a:gd name="T14" fmla="*/ 0 w 15"/>
                <a:gd name="T15" fmla="*/ 26 h 52"/>
                <a:gd name="T16" fmla="*/ 0 w 15"/>
                <a:gd name="T17" fmla="*/ 26 h 52"/>
                <a:gd name="T18" fmla="*/ 3 w 15"/>
                <a:gd name="T19" fmla="*/ 38 h 52"/>
                <a:gd name="T20" fmla="*/ 5 w 15"/>
                <a:gd name="T21" fmla="*/ 51 h 52"/>
                <a:gd name="T22" fmla="*/ 5 w 15"/>
                <a:gd name="T23" fmla="*/ 51 h 52"/>
                <a:gd name="T24" fmla="*/ 5 w 15"/>
                <a:gd name="T25" fmla="*/ 52 h 52"/>
                <a:gd name="T26" fmla="*/ 11 w 15"/>
                <a:gd name="T27" fmla="*/ 52 h 52"/>
                <a:gd name="T28" fmla="*/ 14 w 15"/>
                <a:gd name="T29" fmla="*/ 49 h 52"/>
                <a:gd name="T30" fmla="*/ 12 w 15"/>
                <a:gd name="T31" fmla="*/ 46 h 52"/>
                <a:gd name="T32" fmla="*/ 6 w 15"/>
                <a:gd name="T33" fmla="*/ 46 h 52"/>
                <a:gd name="T34" fmla="*/ 14 w 15"/>
                <a:gd name="T35" fmla="*/ 42 h 52"/>
                <a:gd name="T36" fmla="*/ 4 w 15"/>
                <a:gd name="T37" fmla="*/ 44 h 52"/>
                <a:gd name="T38" fmla="*/ 4 w 15"/>
                <a:gd name="T39" fmla="*/ 38 h 52"/>
                <a:gd name="T40" fmla="*/ 8 w 15"/>
                <a:gd name="T41" fmla="*/ 40 h 52"/>
                <a:gd name="T42" fmla="*/ 4 w 15"/>
                <a:gd name="T43" fmla="*/ 34 h 52"/>
                <a:gd name="T44" fmla="*/ 8 w 15"/>
                <a:gd name="T45" fmla="*/ 35 h 52"/>
                <a:gd name="T46" fmla="*/ 4 w 15"/>
                <a:gd name="T47" fmla="*/ 31 h 52"/>
                <a:gd name="T48" fmla="*/ 8 w 15"/>
                <a:gd name="T49" fmla="*/ 27 h 52"/>
                <a:gd name="T50" fmla="*/ 7 w 15"/>
                <a:gd name="T51" fmla="*/ 22 h 52"/>
                <a:gd name="T52" fmla="*/ 3 w 15"/>
                <a:gd name="T53" fmla="*/ 21 h 52"/>
                <a:gd name="T54" fmla="*/ 3 w 15"/>
                <a:gd name="T55" fmla="*/ 21 h 52"/>
                <a:gd name="T56" fmla="*/ 8 w 15"/>
                <a:gd name="T57" fmla="*/ 14 h 52"/>
                <a:gd name="T58" fmla="*/ 3 w 15"/>
                <a:gd name="T59" fmla="*/ 14 h 52"/>
                <a:gd name="T60" fmla="*/ 9 w 15"/>
                <a:gd name="T61" fmla="*/ 10 h 52"/>
                <a:gd name="T62" fmla="*/ 8 w 15"/>
                <a:gd name="T63" fmla="*/ 9 h 52"/>
                <a:gd name="T64" fmla="*/ 3 w 15"/>
                <a:gd name="T65" fmla="*/ 8 h 52"/>
                <a:gd name="T66" fmla="*/ 6 w 15"/>
                <a:gd name="T67" fmla="*/ 7 h 52"/>
                <a:gd name="T68" fmla="*/ 3 w 15"/>
                <a:gd name="T69" fmla="*/ 5 h 52"/>
                <a:gd name="T70" fmla="*/ 15 w 15"/>
                <a:gd name="T7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52">
                  <a:moveTo>
                    <a:pt x="15" y="5"/>
                  </a:moveTo>
                  <a:cubicBezTo>
                    <a:pt x="13" y="4"/>
                    <a:pt x="7" y="1"/>
                    <a:pt x="3" y="0"/>
                  </a:cubicBezTo>
                  <a:cubicBezTo>
                    <a:pt x="3" y="1"/>
                    <a:pt x="0" y="4"/>
                    <a:pt x="1" y="6"/>
                  </a:cubicBezTo>
                  <a:cubicBezTo>
                    <a:pt x="2" y="8"/>
                    <a:pt x="0" y="22"/>
                    <a:pt x="0" y="25"/>
                  </a:cubicBezTo>
                  <a:cubicBezTo>
                    <a:pt x="0" y="25"/>
                    <a:pt x="0" y="25"/>
                    <a:pt x="0" y="25"/>
                  </a:cubicBezTo>
                  <a:cubicBezTo>
                    <a:pt x="0" y="26"/>
                    <a:pt x="0" y="26"/>
                    <a:pt x="0" y="26"/>
                  </a:cubicBezTo>
                  <a:cubicBezTo>
                    <a:pt x="0" y="26"/>
                    <a:pt x="0" y="26"/>
                    <a:pt x="0" y="26"/>
                  </a:cubicBezTo>
                  <a:cubicBezTo>
                    <a:pt x="0" y="26"/>
                    <a:pt x="0" y="26"/>
                    <a:pt x="0" y="26"/>
                  </a:cubicBezTo>
                  <a:cubicBezTo>
                    <a:pt x="0" y="26"/>
                    <a:pt x="0" y="26"/>
                    <a:pt x="0" y="26"/>
                  </a:cubicBezTo>
                  <a:cubicBezTo>
                    <a:pt x="1" y="28"/>
                    <a:pt x="3" y="38"/>
                    <a:pt x="3" y="38"/>
                  </a:cubicBezTo>
                  <a:cubicBezTo>
                    <a:pt x="3" y="38"/>
                    <a:pt x="1" y="49"/>
                    <a:pt x="5" y="51"/>
                  </a:cubicBezTo>
                  <a:cubicBezTo>
                    <a:pt x="5" y="51"/>
                    <a:pt x="5" y="51"/>
                    <a:pt x="5" y="51"/>
                  </a:cubicBezTo>
                  <a:cubicBezTo>
                    <a:pt x="5" y="52"/>
                    <a:pt x="5" y="52"/>
                    <a:pt x="5" y="52"/>
                  </a:cubicBezTo>
                  <a:cubicBezTo>
                    <a:pt x="11" y="52"/>
                    <a:pt x="11" y="52"/>
                    <a:pt x="11" y="52"/>
                  </a:cubicBezTo>
                  <a:cubicBezTo>
                    <a:pt x="14" y="49"/>
                    <a:pt x="14" y="49"/>
                    <a:pt x="14" y="49"/>
                  </a:cubicBezTo>
                  <a:cubicBezTo>
                    <a:pt x="13" y="48"/>
                    <a:pt x="12" y="46"/>
                    <a:pt x="12" y="46"/>
                  </a:cubicBezTo>
                  <a:cubicBezTo>
                    <a:pt x="6" y="46"/>
                    <a:pt x="6" y="46"/>
                    <a:pt x="6" y="46"/>
                  </a:cubicBezTo>
                  <a:cubicBezTo>
                    <a:pt x="7" y="43"/>
                    <a:pt x="14" y="42"/>
                    <a:pt x="14" y="42"/>
                  </a:cubicBezTo>
                  <a:cubicBezTo>
                    <a:pt x="13" y="41"/>
                    <a:pt x="7" y="43"/>
                    <a:pt x="4" y="44"/>
                  </a:cubicBezTo>
                  <a:cubicBezTo>
                    <a:pt x="3" y="42"/>
                    <a:pt x="4" y="39"/>
                    <a:pt x="4" y="38"/>
                  </a:cubicBezTo>
                  <a:cubicBezTo>
                    <a:pt x="6" y="38"/>
                    <a:pt x="8" y="40"/>
                    <a:pt x="8" y="40"/>
                  </a:cubicBezTo>
                  <a:cubicBezTo>
                    <a:pt x="4" y="34"/>
                    <a:pt x="4" y="34"/>
                    <a:pt x="4" y="34"/>
                  </a:cubicBezTo>
                  <a:cubicBezTo>
                    <a:pt x="4" y="33"/>
                    <a:pt x="8" y="35"/>
                    <a:pt x="8" y="35"/>
                  </a:cubicBezTo>
                  <a:cubicBezTo>
                    <a:pt x="4" y="31"/>
                    <a:pt x="4" y="31"/>
                    <a:pt x="4" y="31"/>
                  </a:cubicBezTo>
                  <a:cubicBezTo>
                    <a:pt x="4" y="31"/>
                    <a:pt x="7" y="30"/>
                    <a:pt x="8" y="27"/>
                  </a:cubicBezTo>
                  <a:cubicBezTo>
                    <a:pt x="10" y="24"/>
                    <a:pt x="7" y="22"/>
                    <a:pt x="7" y="22"/>
                  </a:cubicBezTo>
                  <a:cubicBezTo>
                    <a:pt x="7" y="22"/>
                    <a:pt x="2" y="25"/>
                    <a:pt x="3" y="21"/>
                  </a:cubicBezTo>
                  <a:cubicBezTo>
                    <a:pt x="3" y="21"/>
                    <a:pt x="3" y="21"/>
                    <a:pt x="3" y="21"/>
                  </a:cubicBezTo>
                  <a:cubicBezTo>
                    <a:pt x="5" y="17"/>
                    <a:pt x="8" y="14"/>
                    <a:pt x="8" y="14"/>
                  </a:cubicBezTo>
                  <a:cubicBezTo>
                    <a:pt x="3" y="14"/>
                    <a:pt x="3" y="14"/>
                    <a:pt x="3" y="14"/>
                  </a:cubicBezTo>
                  <a:cubicBezTo>
                    <a:pt x="4" y="11"/>
                    <a:pt x="11" y="12"/>
                    <a:pt x="9" y="10"/>
                  </a:cubicBezTo>
                  <a:cubicBezTo>
                    <a:pt x="9" y="10"/>
                    <a:pt x="9" y="9"/>
                    <a:pt x="8" y="9"/>
                  </a:cubicBezTo>
                  <a:cubicBezTo>
                    <a:pt x="6" y="8"/>
                    <a:pt x="3" y="8"/>
                    <a:pt x="3" y="8"/>
                  </a:cubicBezTo>
                  <a:cubicBezTo>
                    <a:pt x="6" y="7"/>
                    <a:pt x="6" y="7"/>
                    <a:pt x="6" y="7"/>
                  </a:cubicBezTo>
                  <a:cubicBezTo>
                    <a:pt x="3" y="5"/>
                    <a:pt x="3" y="5"/>
                    <a:pt x="3" y="5"/>
                  </a:cubicBezTo>
                  <a:cubicBezTo>
                    <a:pt x="6" y="4"/>
                    <a:pt x="15" y="5"/>
                    <a:pt x="15"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9" name="Freeform 68"/>
            <p:cNvSpPr>
              <a:spLocks/>
            </p:cNvSpPr>
            <p:nvPr/>
          </p:nvSpPr>
          <p:spPr bwMode="auto">
            <a:xfrm>
              <a:off x="525463" y="2811463"/>
              <a:ext cx="501650" cy="700088"/>
            </a:xfrm>
            <a:custGeom>
              <a:avLst/>
              <a:gdLst>
                <a:gd name="T0" fmla="*/ 17 w 28"/>
                <a:gd name="T1" fmla="*/ 1 h 39"/>
                <a:gd name="T2" fmla="*/ 5 w 28"/>
                <a:gd name="T3" fmla="*/ 1 h 39"/>
                <a:gd name="T4" fmla="*/ 0 w 28"/>
                <a:gd name="T5" fmla="*/ 14 h 39"/>
                <a:gd name="T6" fmla="*/ 0 w 28"/>
                <a:gd name="T7" fmla="*/ 25 h 39"/>
                <a:gd name="T8" fmla="*/ 1 w 28"/>
                <a:gd name="T9" fmla="*/ 32 h 39"/>
                <a:gd name="T10" fmla="*/ 4 w 28"/>
                <a:gd name="T11" fmla="*/ 39 h 39"/>
                <a:gd name="T12" fmla="*/ 9 w 28"/>
                <a:gd name="T13" fmla="*/ 31 h 39"/>
                <a:gd name="T14" fmla="*/ 5 w 28"/>
                <a:gd name="T15" fmla="*/ 33 h 39"/>
                <a:gd name="T16" fmla="*/ 8 w 28"/>
                <a:gd name="T17" fmla="*/ 20 h 39"/>
                <a:gd name="T18" fmla="*/ 9 w 28"/>
                <a:gd name="T19" fmla="*/ 10 h 39"/>
                <a:gd name="T20" fmla="*/ 21 w 28"/>
                <a:gd name="T21" fmla="*/ 10 h 39"/>
                <a:gd name="T22" fmla="*/ 26 w 28"/>
                <a:gd name="T23" fmla="*/ 11 h 39"/>
                <a:gd name="T24" fmla="*/ 26 w 28"/>
                <a:gd name="T25" fmla="*/ 10 h 39"/>
                <a:gd name="T26" fmla="*/ 28 w 28"/>
                <a:gd name="T27" fmla="*/ 3 h 39"/>
                <a:gd name="T28" fmla="*/ 17 w 28"/>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17" y="1"/>
                  </a:moveTo>
                  <a:cubicBezTo>
                    <a:pt x="16" y="0"/>
                    <a:pt x="5" y="1"/>
                    <a:pt x="5" y="1"/>
                  </a:cubicBezTo>
                  <a:cubicBezTo>
                    <a:pt x="5" y="1"/>
                    <a:pt x="0" y="11"/>
                    <a:pt x="0" y="14"/>
                  </a:cubicBezTo>
                  <a:cubicBezTo>
                    <a:pt x="1" y="16"/>
                    <a:pt x="1" y="23"/>
                    <a:pt x="0" y="25"/>
                  </a:cubicBezTo>
                  <a:cubicBezTo>
                    <a:pt x="0" y="27"/>
                    <a:pt x="1" y="32"/>
                    <a:pt x="1" y="32"/>
                  </a:cubicBezTo>
                  <a:cubicBezTo>
                    <a:pt x="1" y="32"/>
                    <a:pt x="4" y="36"/>
                    <a:pt x="4" y="39"/>
                  </a:cubicBezTo>
                  <a:cubicBezTo>
                    <a:pt x="7" y="36"/>
                    <a:pt x="9" y="31"/>
                    <a:pt x="9" y="31"/>
                  </a:cubicBezTo>
                  <a:cubicBezTo>
                    <a:pt x="8" y="32"/>
                    <a:pt x="5" y="33"/>
                    <a:pt x="5" y="33"/>
                  </a:cubicBezTo>
                  <a:cubicBezTo>
                    <a:pt x="5" y="30"/>
                    <a:pt x="8" y="20"/>
                    <a:pt x="8" y="20"/>
                  </a:cubicBezTo>
                  <a:cubicBezTo>
                    <a:pt x="8" y="20"/>
                    <a:pt x="18" y="12"/>
                    <a:pt x="9" y="10"/>
                  </a:cubicBezTo>
                  <a:cubicBezTo>
                    <a:pt x="10" y="6"/>
                    <a:pt x="21" y="10"/>
                    <a:pt x="21" y="10"/>
                  </a:cubicBezTo>
                  <a:cubicBezTo>
                    <a:pt x="26" y="11"/>
                    <a:pt x="26" y="11"/>
                    <a:pt x="26" y="11"/>
                  </a:cubicBezTo>
                  <a:cubicBezTo>
                    <a:pt x="26" y="11"/>
                    <a:pt x="26" y="10"/>
                    <a:pt x="26" y="10"/>
                  </a:cubicBezTo>
                  <a:cubicBezTo>
                    <a:pt x="27" y="9"/>
                    <a:pt x="28" y="3"/>
                    <a:pt x="28" y="3"/>
                  </a:cubicBezTo>
                  <a:cubicBezTo>
                    <a:pt x="28" y="3"/>
                    <a:pt x="17" y="1"/>
                    <a:pt x="1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0" name="Freeform 69"/>
            <p:cNvSpPr>
              <a:spLocks/>
            </p:cNvSpPr>
            <p:nvPr/>
          </p:nvSpPr>
          <p:spPr bwMode="auto">
            <a:xfrm>
              <a:off x="685800" y="2740025"/>
              <a:ext cx="395287" cy="142875"/>
            </a:xfrm>
            <a:custGeom>
              <a:avLst/>
              <a:gdLst>
                <a:gd name="T0" fmla="*/ 0 w 22"/>
                <a:gd name="T1" fmla="*/ 4 h 8"/>
                <a:gd name="T2" fmla="*/ 18 w 22"/>
                <a:gd name="T3" fmla="*/ 8 h 8"/>
                <a:gd name="T4" fmla="*/ 22 w 22"/>
                <a:gd name="T5" fmla="*/ 6 h 8"/>
                <a:gd name="T6" fmla="*/ 21 w 22"/>
                <a:gd name="T7" fmla="*/ 2 h 8"/>
                <a:gd name="T8" fmla="*/ 1 w 22"/>
                <a:gd name="T9" fmla="*/ 0 h 8"/>
                <a:gd name="T10" fmla="*/ 0 w 22"/>
                <a:gd name="T11" fmla="*/ 4 h 8"/>
              </a:gdLst>
              <a:ahLst/>
              <a:cxnLst>
                <a:cxn ang="0">
                  <a:pos x="T0" y="T1"/>
                </a:cxn>
                <a:cxn ang="0">
                  <a:pos x="T2" y="T3"/>
                </a:cxn>
                <a:cxn ang="0">
                  <a:pos x="T4" y="T5"/>
                </a:cxn>
                <a:cxn ang="0">
                  <a:pos x="T6" y="T7"/>
                </a:cxn>
                <a:cxn ang="0">
                  <a:pos x="T8" y="T9"/>
                </a:cxn>
                <a:cxn ang="0">
                  <a:pos x="T10" y="T11"/>
                </a:cxn>
              </a:cxnLst>
              <a:rect l="0" t="0" r="r" b="b"/>
              <a:pathLst>
                <a:path w="22" h="8">
                  <a:moveTo>
                    <a:pt x="0" y="4"/>
                  </a:moveTo>
                  <a:cubicBezTo>
                    <a:pt x="0" y="4"/>
                    <a:pt x="13" y="8"/>
                    <a:pt x="18" y="8"/>
                  </a:cubicBezTo>
                  <a:cubicBezTo>
                    <a:pt x="22" y="6"/>
                    <a:pt x="22" y="6"/>
                    <a:pt x="22" y="6"/>
                  </a:cubicBezTo>
                  <a:cubicBezTo>
                    <a:pt x="21" y="2"/>
                    <a:pt x="21" y="2"/>
                    <a:pt x="21" y="2"/>
                  </a:cubicBezTo>
                  <a:cubicBezTo>
                    <a:pt x="1" y="0"/>
                    <a:pt x="1" y="0"/>
                    <a:pt x="1"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1" name="Freeform 70"/>
            <p:cNvSpPr>
              <a:spLocks/>
            </p:cNvSpPr>
            <p:nvPr/>
          </p:nvSpPr>
          <p:spPr bwMode="auto">
            <a:xfrm>
              <a:off x="722313" y="1841500"/>
              <a:ext cx="341312" cy="989013"/>
            </a:xfrm>
            <a:custGeom>
              <a:avLst/>
              <a:gdLst>
                <a:gd name="T0" fmla="*/ 0 w 19"/>
                <a:gd name="T1" fmla="*/ 49 h 55"/>
                <a:gd name="T2" fmla="*/ 6 w 19"/>
                <a:gd name="T3" fmla="*/ 54 h 55"/>
                <a:gd name="T4" fmla="*/ 19 w 19"/>
                <a:gd name="T5" fmla="*/ 53 h 55"/>
                <a:gd name="T6" fmla="*/ 17 w 19"/>
                <a:gd name="T7" fmla="*/ 36 h 55"/>
                <a:gd name="T8" fmla="*/ 18 w 19"/>
                <a:gd name="T9" fmla="*/ 25 h 55"/>
                <a:gd name="T10" fmla="*/ 13 w 19"/>
                <a:gd name="T11" fmla="*/ 10 h 55"/>
                <a:gd name="T12" fmla="*/ 13 w 19"/>
                <a:gd name="T13" fmla="*/ 3 h 55"/>
                <a:gd name="T14" fmla="*/ 11 w 19"/>
                <a:gd name="T15" fmla="*/ 7 h 55"/>
                <a:gd name="T16" fmla="*/ 2 w 19"/>
                <a:gd name="T17" fmla="*/ 0 h 55"/>
                <a:gd name="T18" fmla="*/ 0 w 19"/>
                <a:gd name="T19" fmla="*/ 3 h 55"/>
                <a:gd name="T20" fmla="*/ 0 w 19"/>
                <a:gd name="T2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5">
                  <a:moveTo>
                    <a:pt x="0" y="49"/>
                  </a:moveTo>
                  <a:cubicBezTo>
                    <a:pt x="0" y="49"/>
                    <a:pt x="0" y="53"/>
                    <a:pt x="6" y="54"/>
                  </a:cubicBezTo>
                  <a:cubicBezTo>
                    <a:pt x="13" y="55"/>
                    <a:pt x="18" y="55"/>
                    <a:pt x="19" y="53"/>
                  </a:cubicBezTo>
                  <a:cubicBezTo>
                    <a:pt x="17" y="36"/>
                    <a:pt x="17" y="36"/>
                    <a:pt x="17" y="36"/>
                  </a:cubicBezTo>
                  <a:cubicBezTo>
                    <a:pt x="17" y="36"/>
                    <a:pt x="19" y="28"/>
                    <a:pt x="18" y="25"/>
                  </a:cubicBezTo>
                  <a:cubicBezTo>
                    <a:pt x="18" y="21"/>
                    <a:pt x="13" y="10"/>
                    <a:pt x="13" y="10"/>
                  </a:cubicBezTo>
                  <a:cubicBezTo>
                    <a:pt x="13" y="10"/>
                    <a:pt x="14" y="5"/>
                    <a:pt x="13" y="3"/>
                  </a:cubicBezTo>
                  <a:cubicBezTo>
                    <a:pt x="11" y="7"/>
                    <a:pt x="11" y="7"/>
                    <a:pt x="11" y="7"/>
                  </a:cubicBezTo>
                  <a:cubicBezTo>
                    <a:pt x="11" y="7"/>
                    <a:pt x="9" y="7"/>
                    <a:pt x="2" y="0"/>
                  </a:cubicBezTo>
                  <a:cubicBezTo>
                    <a:pt x="2" y="0"/>
                    <a:pt x="0" y="2"/>
                    <a:pt x="0" y="3"/>
                  </a:cubicBezTo>
                  <a:lnTo>
                    <a:pt x="0" y="49"/>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2" name="Freeform 71"/>
            <p:cNvSpPr>
              <a:spLocks/>
            </p:cNvSpPr>
            <p:nvPr/>
          </p:nvSpPr>
          <p:spPr bwMode="auto">
            <a:xfrm>
              <a:off x="722313" y="1841500"/>
              <a:ext cx="341312" cy="989013"/>
            </a:xfrm>
            <a:custGeom>
              <a:avLst/>
              <a:gdLst>
                <a:gd name="T0" fmla="*/ 13 w 19"/>
                <a:gd name="T1" fmla="*/ 53 h 55"/>
                <a:gd name="T2" fmla="*/ 3 w 19"/>
                <a:gd name="T3" fmla="*/ 47 h 55"/>
                <a:gd name="T4" fmla="*/ 4 w 19"/>
                <a:gd name="T5" fmla="*/ 43 h 55"/>
                <a:gd name="T6" fmla="*/ 13 w 19"/>
                <a:gd name="T7" fmla="*/ 49 h 55"/>
                <a:gd name="T8" fmla="*/ 4 w 19"/>
                <a:gd name="T9" fmla="*/ 34 h 55"/>
                <a:gd name="T10" fmla="*/ 3 w 19"/>
                <a:gd name="T11" fmla="*/ 7 h 55"/>
                <a:gd name="T12" fmla="*/ 7 w 19"/>
                <a:gd name="T13" fmla="*/ 11 h 55"/>
                <a:gd name="T14" fmla="*/ 4 w 19"/>
                <a:gd name="T15" fmla="*/ 6 h 55"/>
                <a:gd name="T16" fmla="*/ 8 w 19"/>
                <a:gd name="T17" fmla="*/ 6 h 55"/>
                <a:gd name="T18" fmla="*/ 2 w 19"/>
                <a:gd name="T19" fmla="*/ 0 h 55"/>
                <a:gd name="T20" fmla="*/ 0 w 19"/>
                <a:gd name="T21" fmla="*/ 3 h 55"/>
                <a:gd name="T22" fmla="*/ 0 w 19"/>
                <a:gd name="T23" fmla="*/ 49 h 55"/>
                <a:gd name="T24" fmla="*/ 6 w 19"/>
                <a:gd name="T25" fmla="*/ 54 h 55"/>
                <a:gd name="T26" fmla="*/ 19 w 19"/>
                <a:gd name="T27" fmla="*/ 53 h 55"/>
                <a:gd name="T28" fmla="*/ 19 w 19"/>
                <a:gd name="T29" fmla="*/ 53 h 55"/>
                <a:gd name="T30" fmla="*/ 13 w 19"/>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5">
                  <a:moveTo>
                    <a:pt x="13" y="53"/>
                  </a:moveTo>
                  <a:cubicBezTo>
                    <a:pt x="6" y="53"/>
                    <a:pt x="3" y="47"/>
                    <a:pt x="3" y="47"/>
                  </a:cubicBezTo>
                  <a:cubicBezTo>
                    <a:pt x="3" y="47"/>
                    <a:pt x="1" y="43"/>
                    <a:pt x="4" y="43"/>
                  </a:cubicBezTo>
                  <a:cubicBezTo>
                    <a:pt x="6" y="43"/>
                    <a:pt x="13" y="49"/>
                    <a:pt x="13" y="49"/>
                  </a:cubicBezTo>
                  <a:cubicBezTo>
                    <a:pt x="12" y="45"/>
                    <a:pt x="7" y="39"/>
                    <a:pt x="4" y="34"/>
                  </a:cubicBezTo>
                  <a:cubicBezTo>
                    <a:pt x="1" y="29"/>
                    <a:pt x="3" y="7"/>
                    <a:pt x="3" y="7"/>
                  </a:cubicBezTo>
                  <a:cubicBezTo>
                    <a:pt x="7" y="11"/>
                    <a:pt x="7" y="11"/>
                    <a:pt x="7" y="11"/>
                  </a:cubicBezTo>
                  <a:cubicBezTo>
                    <a:pt x="4" y="6"/>
                    <a:pt x="4" y="6"/>
                    <a:pt x="4" y="6"/>
                  </a:cubicBezTo>
                  <a:cubicBezTo>
                    <a:pt x="6" y="8"/>
                    <a:pt x="8" y="7"/>
                    <a:pt x="8" y="6"/>
                  </a:cubicBezTo>
                  <a:cubicBezTo>
                    <a:pt x="7" y="5"/>
                    <a:pt x="5" y="3"/>
                    <a:pt x="2" y="0"/>
                  </a:cubicBezTo>
                  <a:cubicBezTo>
                    <a:pt x="2" y="0"/>
                    <a:pt x="0" y="2"/>
                    <a:pt x="0" y="3"/>
                  </a:cubicBezTo>
                  <a:cubicBezTo>
                    <a:pt x="0" y="49"/>
                    <a:pt x="0" y="49"/>
                    <a:pt x="0" y="49"/>
                  </a:cubicBezTo>
                  <a:cubicBezTo>
                    <a:pt x="0" y="49"/>
                    <a:pt x="0" y="53"/>
                    <a:pt x="6" y="54"/>
                  </a:cubicBezTo>
                  <a:cubicBezTo>
                    <a:pt x="13" y="55"/>
                    <a:pt x="18" y="55"/>
                    <a:pt x="19" y="53"/>
                  </a:cubicBezTo>
                  <a:cubicBezTo>
                    <a:pt x="19" y="53"/>
                    <a:pt x="19" y="53"/>
                    <a:pt x="19" y="53"/>
                  </a:cubicBezTo>
                  <a:cubicBezTo>
                    <a:pt x="17" y="53"/>
                    <a:pt x="15" y="53"/>
                    <a:pt x="13" y="53"/>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3" name="Freeform 72"/>
            <p:cNvSpPr>
              <a:spLocks/>
            </p:cNvSpPr>
            <p:nvPr/>
          </p:nvSpPr>
          <p:spPr bwMode="auto">
            <a:xfrm>
              <a:off x="381000" y="1878013"/>
              <a:ext cx="520700" cy="1257300"/>
            </a:xfrm>
            <a:custGeom>
              <a:avLst/>
              <a:gdLst>
                <a:gd name="T0" fmla="*/ 0 w 29"/>
                <a:gd name="T1" fmla="*/ 67 h 70"/>
                <a:gd name="T2" fmla="*/ 10 w 29"/>
                <a:gd name="T3" fmla="*/ 70 h 70"/>
                <a:gd name="T4" fmla="*/ 24 w 29"/>
                <a:gd name="T5" fmla="*/ 45 h 70"/>
                <a:gd name="T6" fmla="*/ 28 w 29"/>
                <a:gd name="T7" fmla="*/ 33 h 70"/>
                <a:gd name="T8" fmla="*/ 18 w 29"/>
                <a:gd name="T9" fmla="*/ 0 h 70"/>
                <a:gd name="T10" fmla="*/ 10 w 29"/>
                <a:gd name="T11" fmla="*/ 4 h 70"/>
                <a:gd name="T12" fmla="*/ 10 w 29"/>
                <a:gd name="T13" fmla="*/ 22 h 70"/>
                <a:gd name="T14" fmla="*/ 0 w 29"/>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0" y="67"/>
                  </a:moveTo>
                  <a:cubicBezTo>
                    <a:pt x="10" y="70"/>
                    <a:pt x="10" y="70"/>
                    <a:pt x="10" y="70"/>
                  </a:cubicBezTo>
                  <a:cubicBezTo>
                    <a:pt x="10" y="70"/>
                    <a:pt x="23" y="46"/>
                    <a:pt x="24" y="45"/>
                  </a:cubicBezTo>
                  <a:cubicBezTo>
                    <a:pt x="25" y="44"/>
                    <a:pt x="29" y="40"/>
                    <a:pt x="28" y="33"/>
                  </a:cubicBezTo>
                  <a:cubicBezTo>
                    <a:pt x="27" y="26"/>
                    <a:pt x="26" y="9"/>
                    <a:pt x="18" y="0"/>
                  </a:cubicBezTo>
                  <a:cubicBezTo>
                    <a:pt x="18" y="0"/>
                    <a:pt x="15" y="5"/>
                    <a:pt x="10" y="4"/>
                  </a:cubicBezTo>
                  <a:cubicBezTo>
                    <a:pt x="10" y="22"/>
                    <a:pt x="10" y="22"/>
                    <a:pt x="10" y="22"/>
                  </a:cubicBezTo>
                  <a:cubicBezTo>
                    <a:pt x="10" y="22"/>
                    <a:pt x="8" y="51"/>
                    <a:pt x="0" y="6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4" name="Freeform 73"/>
            <p:cNvSpPr>
              <a:spLocks/>
            </p:cNvSpPr>
            <p:nvPr/>
          </p:nvSpPr>
          <p:spPr bwMode="auto">
            <a:xfrm>
              <a:off x="865188" y="1968500"/>
              <a:ext cx="215900" cy="842963"/>
            </a:xfrm>
            <a:custGeom>
              <a:avLst/>
              <a:gdLst>
                <a:gd name="T0" fmla="*/ 6 w 12"/>
                <a:gd name="T1" fmla="*/ 44 h 47"/>
                <a:gd name="T2" fmla="*/ 9 w 12"/>
                <a:gd name="T3" fmla="*/ 47 h 47"/>
                <a:gd name="T4" fmla="*/ 12 w 12"/>
                <a:gd name="T5" fmla="*/ 44 h 47"/>
                <a:gd name="T6" fmla="*/ 9 w 12"/>
                <a:gd name="T7" fmla="*/ 20 h 47"/>
                <a:gd name="T8" fmla="*/ 4 w 12"/>
                <a:gd name="T9" fmla="*/ 5 h 47"/>
                <a:gd name="T10" fmla="*/ 3 w 12"/>
                <a:gd name="T11" fmla="*/ 0 h 47"/>
                <a:gd name="T12" fmla="*/ 0 w 12"/>
                <a:gd name="T13" fmla="*/ 3 h 47"/>
                <a:gd name="T14" fmla="*/ 1 w 12"/>
                <a:gd name="T15" fmla="*/ 6 h 47"/>
                <a:gd name="T16" fmla="*/ 4 w 12"/>
                <a:gd name="T17" fmla="*/ 17 h 47"/>
                <a:gd name="T18" fmla="*/ 6 w 12"/>
                <a:gd name="T1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7">
                  <a:moveTo>
                    <a:pt x="6" y="44"/>
                  </a:moveTo>
                  <a:cubicBezTo>
                    <a:pt x="9" y="47"/>
                    <a:pt x="9" y="47"/>
                    <a:pt x="9" y="47"/>
                  </a:cubicBezTo>
                  <a:cubicBezTo>
                    <a:pt x="12" y="44"/>
                    <a:pt x="12" y="44"/>
                    <a:pt x="12" y="44"/>
                  </a:cubicBezTo>
                  <a:cubicBezTo>
                    <a:pt x="12" y="44"/>
                    <a:pt x="10" y="25"/>
                    <a:pt x="9" y="20"/>
                  </a:cubicBezTo>
                  <a:cubicBezTo>
                    <a:pt x="8" y="16"/>
                    <a:pt x="4" y="5"/>
                    <a:pt x="4" y="5"/>
                  </a:cubicBezTo>
                  <a:cubicBezTo>
                    <a:pt x="4" y="5"/>
                    <a:pt x="6" y="2"/>
                    <a:pt x="3" y="0"/>
                  </a:cubicBezTo>
                  <a:cubicBezTo>
                    <a:pt x="3" y="0"/>
                    <a:pt x="1" y="1"/>
                    <a:pt x="0" y="3"/>
                  </a:cubicBezTo>
                  <a:cubicBezTo>
                    <a:pt x="1" y="6"/>
                    <a:pt x="1" y="6"/>
                    <a:pt x="1" y="6"/>
                  </a:cubicBezTo>
                  <a:cubicBezTo>
                    <a:pt x="1" y="6"/>
                    <a:pt x="3" y="14"/>
                    <a:pt x="4" y="17"/>
                  </a:cubicBezTo>
                  <a:cubicBezTo>
                    <a:pt x="4" y="21"/>
                    <a:pt x="5" y="42"/>
                    <a:pt x="6" y="44"/>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5" name="Freeform 74"/>
            <p:cNvSpPr>
              <a:spLocks/>
            </p:cNvSpPr>
            <p:nvPr/>
          </p:nvSpPr>
          <p:spPr bwMode="auto">
            <a:xfrm>
              <a:off x="1081088" y="2290763"/>
              <a:ext cx="466725" cy="323850"/>
            </a:xfrm>
            <a:custGeom>
              <a:avLst/>
              <a:gdLst>
                <a:gd name="T0" fmla="*/ 25 w 26"/>
                <a:gd name="T1" fmla="*/ 13 h 18"/>
                <a:gd name="T2" fmla="*/ 22 w 26"/>
                <a:gd name="T3" fmla="*/ 4 h 18"/>
                <a:gd name="T4" fmla="*/ 14 w 26"/>
                <a:gd name="T5" fmla="*/ 6 h 18"/>
                <a:gd name="T6" fmla="*/ 11 w 26"/>
                <a:gd name="T7" fmla="*/ 8 h 18"/>
                <a:gd name="T8" fmla="*/ 8 w 26"/>
                <a:gd name="T9" fmla="*/ 8 h 18"/>
                <a:gd name="T10" fmla="*/ 4 w 26"/>
                <a:gd name="T11" fmla="*/ 8 h 18"/>
                <a:gd name="T12" fmla="*/ 3 w 26"/>
                <a:gd name="T13" fmla="*/ 7 h 18"/>
                <a:gd name="T14" fmla="*/ 1 w 26"/>
                <a:gd name="T15" fmla="*/ 0 h 18"/>
                <a:gd name="T16" fmla="*/ 0 w 26"/>
                <a:gd name="T17" fmla="*/ 16 h 18"/>
                <a:gd name="T18" fmla="*/ 0 w 26"/>
                <a:gd name="T19" fmla="*/ 18 h 18"/>
                <a:gd name="T20" fmla="*/ 11 w 26"/>
                <a:gd name="T21" fmla="*/ 17 h 18"/>
                <a:gd name="T22" fmla="*/ 25 w 26"/>
                <a:gd name="T2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8">
                  <a:moveTo>
                    <a:pt x="25" y="13"/>
                  </a:moveTo>
                  <a:cubicBezTo>
                    <a:pt x="25" y="13"/>
                    <a:pt x="26" y="8"/>
                    <a:pt x="22" y="4"/>
                  </a:cubicBezTo>
                  <a:cubicBezTo>
                    <a:pt x="22" y="4"/>
                    <a:pt x="14" y="6"/>
                    <a:pt x="14" y="6"/>
                  </a:cubicBezTo>
                  <a:cubicBezTo>
                    <a:pt x="14" y="7"/>
                    <a:pt x="11" y="8"/>
                    <a:pt x="11" y="8"/>
                  </a:cubicBezTo>
                  <a:cubicBezTo>
                    <a:pt x="11" y="8"/>
                    <a:pt x="8" y="8"/>
                    <a:pt x="8" y="8"/>
                  </a:cubicBezTo>
                  <a:cubicBezTo>
                    <a:pt x="7" y="8"/>
                    <a:pt x="5" y="7"/>
                    <a:pt x="4" y="8"/>
                  </a:cubicBezTo>
                  <a:cubicBezTo>
                    <a:pt x="3" y="7"/>
                    <a:pt x="3" y="7"/>
                    <a:pt x="3" y="7"/>
                  </a:cubicBezTo>
                  <a:cubicBezTo>
                    <a:pt x="3" y="7"/>
                    <a:pt x="4" y="3"/>
                    <a:pt x="1" y="0"/>
                  </a:cubicBezTo>
                  <a:cubicBezTo>
                    <a:pt x="0" y="16"/>
                    <a:pt x="0" y="16"/>
                    <a:pt x="0" y="16"/>
                  </a:cubicBezTo>
                  <a:cubicBezTo>
                    <a:pt x="0" y="18"/>
                    <a:pt x="0" y="18"/>
                    <a:pt x="0" y="18"/>
                  </a:cubicBezTo>
                  <a:cubicBezTo>
                    <a:pt x="0" y="18"/>
                    <a:pt x="9" y="18"/>
                    <a:pt x="11" y="17"/>
                  </a:cubicBezTo>
                  <a:cubicBezTo>
                    <a:pt x="13" y="16"/>
                    <a:pt x="24" y="15"/>
                    <a:pt x="25" y="1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6" name="Freeform 75"/>
            <p:cNvSpPr>
              <a:spLocks/>
            </p:cNvSpPr>
            <p:nvPr/>
          </p:nvSpPr>
          <p:spPr bwMode="auto">
            <a:xfrm>
              <a:off x="1117600" y="2362200"/>
              <a:ext cx="412750" cy="233363"/>
            </a:xfrm>
            <a:custGeom>
              <a:avLst/>
              <a:gdLst>
                <a:gd name="T0" fmla="*/ 20 w 23"/>
                <a:gd name="T1" fmla="*/ 0 h 13"/>
                <a:gd name="T2" fmla="*/ 12 w 23"/>
                <a:gd name="T3" fmla="*/ 2 h 13"/>
                <a:gd name="T4" fmla="*/ 9 w 23"/>
                <a:gd name="T5" fmla="*/ 4 h 13"/>
                <a:gd name="T6" fmla="*/ 6 w 23"/>
                <a:gd name="T7" fmla="*/ 4 h 13"/>
                <a:gd name="T8" fmla="*/ 3 w 23"/>
                <a:gd name="T9" fmla="*/ 3 h 13"/>
                <a:gd name="T10" fmla="*/ 2 w 23"/>
                <a:gd name="T11" fmla="*/ 7 h 13"/>
                <a:gd name="T12" fmla="*/ 4 w 23"/>
                <a:gd name="T13" fmla="*/ 6 h 13"/>
                <a:gd name="T14" fmla="*/ 0 w 23"/>
                <a:gd name="T15" fmla="*/ 13 h 13"/>
                <a:gd name="T16" fmla="*/ 6 w 23"/>
                <a:gd name="T17" fmla="*/ 6 h 13"/>
                <a:gd name="T18" fmla="*/ 11 w 23"/>
                <a:gd name="T19" fmla="*/ 5 h 13"/>
                <a:gd name="T20" fmla="*/ 8 w 23"/>
                <a:gd name="T21" fmla="*/ 11 h 13"/>
                <a:gd name="T22" fmla="*/ 15 w 23"/>
                <a:gd name="T23" fmla="*/ 4 h 13"/>
                <a:gd name="T24" fmla="*/ 19 w 23"/>
                <a:gd name="T25" fmla="*/ 5 h 13"/>
                <a:gd name="T26" fmla="*/ 23 w 23"/>
                <a:gd name="T27" fmla="*/ 6 h 13"/>
                <a:gd name="T28" fmla="*/ 23 w 23"/>
                <a:gd name="T29" fmla="*/ 6 h 13"/>
                <a:gd name="T30" fmla="*/ 20 w 2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3">
                  <a:moveTo>
                    <a:pt x="20" y="0"/>
                  </a:moveTo>
                  <a:cubicBezTo>
                    <a:pt x="20" y="0"/>
                    <a:pt x="12" y="2"/>
                    <a:pt x="12" y="2"/>
                  </a:cubicBezTo>
                  <a:cubicBezTo>
                    <a:pt x="12" y="3"/>
                    <a:pt x="9" y="4"/>
                    <a:pt x="9" y="4"/>
                  </a:cubicBezTo>
                  <a:cubicBezTo>
                    <a:pt x="9" y="4"/>
                    <a:pt x="6" y="4"/>
                    <a:pt x="6" y="4"/>
                  </a:cubicBezTo>
                  <a:cubicBezTo>
                    <a:pt x="5" y="4"/>
                    <a:pt x="4" y="3"/>
                    <a:pt x="3" y="3"/>
                  </a:cubicBezTo>
                  <a:cubicBezTo>
                    <a:pt x="3" y="5"/>
                    <a:pt x="2" y="6"/>
                    <a:pt x="2" y="7"/>
                  </a:cubicBezTo>
                  <a:cubicBezTo>
                    <a:pt x="4" y="6"/>
                    <a:pt x="4" y="6"/>
                    <a:pt x="4" y="6"/>
                  </a:cubicBezTo>
                  <a:cubicBezTo>
                    <a:pt x="4" y="6"/>
                    <a:pt x="1" y="12"/>
                    <a:pt x="0" y="13"/>
                  </a:cubicBezTo>
                  <a:cubicBezTo>
                    <a:pt x="0" y="13"/>
                    <a:pt x="6" y="9"/>
                    <a:pt x="6" y="6"/>
                  </a:cubicBezTo>
                  <a:cubicBezTo>
                    <a:pt x="6" y="4"/>
                    <a:pt x="11" y="5"/>
                    <a:pt x="11" y="5"/>
                  </a:cubicBezTo>
                  <a:cubicBezTo>
                    <a:pt x="11" y="5"/>
                    <a:pt x="13" y="7"/>
                    <a:pt x="8" y="11"/>
                  </a:cubicBezTo>
                  <a:cubicBezTo>
                    <a:pt x="8" y="11"/>
                    <a:pt x="14" y="7"/>
                    <a:pt x="15" y="4"/>
                  </a:cubicBezTo>
                  <a:cubicBezTo>
                    <a:pt x="17" y="0"/>
                    <a:pt x="19" y="5"/>
                    <a:pt x="19" y="5"/>
                  </a:cubicBezTo>
                  <a:cubicBezTo>
                    <a:pt x="23" y="6"/>
                    <a:pt x="23" y="6"/>
                    <a:pt x="23" y="6"/>
                  </a:cubicBezTo>
                  <a:cubicBezTo>
                    <a:pt x="23" y="6"/>
                    <a:pt x="23" y="6"/>
                    <a:pt x="23" y="6"/>
                  </a:cubicBezTo>
                  <a:cubicBezTo>
                    <a:pt x="23" y="4"/>
                    <a:pt x="22"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7" name="Freeform 76"/>
            <p:cNvSpPr>
              <a:spLocks/>
            </p:cNvSpPr>
            <p:nvPr/>
          </p:nvSpPr>
          <p:spPr bwMode="auto">
            <a:xfrm>
              <a:off x="668338" y="1895475"/>
              <a:ext cx="196850" cy="898525"/>
            </a:xfrm>
            <a:custGeom>
              <a:avLst/>
              <a:gdLst>
                <a:gd name="T0" fmla="*/ 4 w 11"/>
                <a:gd name="T1" fmla="*/ 50 h 50"/>
                <a:gd name="T2" fmla="*/ 8 w 11"/>
                <a:gd name="T3" fmla="*/ 44 h 50"/>
                <a:gd name="T4" fmla="*/ 11 w 11"/>
                <a:gd name="T5" fmla="*/ 40 h 50"/>
                <a:gd name="T6" fmla="*/ 11 w 11"/>
                <a:gd name="T7" fmla="*/ 31 h 50"/>
                <a:gd name="T8" fmla="*/ 2 w 11"/>
                <a:gd name="T9" fmla="*/ 7 h 50"/>
                <a:gd name="T10" fmla="*/ 3 w 11"/>
                <a:gd name="T11" fmla="*/ 6 h 50"/>
                <a:gd name="T12" fmla="*/ 1 w 11"/>
                <a:gd name="T13" fmla="*/ 0 h 50"/>
                <a:gd name="T14" fmla="*/ 0 w 11"/>
                <a:gd name="T15" fmla="*/ 1 h 50"/>
                <a:gd name="T16" fmla="*/ 1 w 11"/>
                <a:gd name="T17" fmla="*/ 5 h 50"/>
                <a:gd name="T18" fmla="*/ 1 w 11"/>
                <a:gd name="T19" fmla="*/ 7 h 50"/>
                <a:gd name="T20" fmla="*/ 10 w 11"/>
                <a:gd name="T21" fmla="*/ 31 h 50"/>
                <a:gd name="T22" fmla="*/ 6 w 11"/>
                <a:gd name="T23" fmla="*/ 43 h 50"/>
                <a:gd name="T24" fmla="*/ 4 w 1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0">
                  <a:moveTo>
                    <a:pt x="4" y="50"/>
                  </a:moveTo>
                  <a:cubicBezTo>
                    <a:pt x="6" y="47"/>
                    <a:pt x="7" y="44"/>
                    <a:pt x="8" y="44"/>
                  </a:cubicBezTo>
                  <a:cubicBezTo>
                    <a:pt x="8" y="43"/>
                    <a:pt x="10" y="42"/>
                    <a:pt x="11" y="40"/>
                  </a:cubicBezTo>
                  <a:cubicBezTo>
                    <a:pt x="11" y="36"/>
                    <a:pt x="11" y="32"/>
                    <a:pt x="11" y="31"/>
                  </a:cubicBezTo>
                  <a:cubicBezTo>
                    <a:pt x="10" y="28"/>
                    <a:pt x="2" y="7"/>
                    <a:pt x="2" y="7"/>
                  </a:cubicBezTo>
                  <a:cubicBezTo>
                    <a:pt x="3" y="6"/>
                    <a:pt x="3" y="6"/>
                    <a:pt x="3" y="6"/>
                  </a:cubicBezTo>
                  <a:cubicBezTo>
                    <a:pt x="1" y="0"/>
                    <a:pt x="1" y="0"/>
                    <a:pt x="1" y="0"/>
                  </a:cubicBezTo>
                  <a:cubicBezTo>
                    <a:pt x="0" y="1"/>
                    <a:pt x="0" y="1"/>
                    <a:pt x="0" y="1"/>
                  </a:cubicBezTo>
                  <a:cubicBezTo>
                    <a:pt x="1" y="5"/>
                    <a:pt x="1" y="5"/>
                    <a:pt x="1" y="5"/>
                  </a:cubicBezTo>
                  <a:cubicBezTo>
                    <a:pt x="1" y="7"/>
                    <a:pt x="1" y="7"/>
                    <a:pt x="1" y="7"/>
                  </a:cubicBezTo>
                  <a:cubicBezTo>
                    <a:pt x="1" y="7"/>
                    <a:pt x="9" y="29"/>
                    <a:pt x="10" y="31"/>
                  </a:cubicBezTo>
                  <a:cubicBezTo>
                    <a:pt x="11" y="34"/>
                    <a:pt x="7" y="40"/>
                    <a:pt x="6" y="43"/>
                  </a:cubicBezTo>
                  <a:cubicBezTo>
                    <a:pt x="6" y="44"/>
                    <a:pt x="5" y="47"/>
                    <a:pt x="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8" name="Freeform 77"/>
            <p:cNvSpPr>
              <a:spLocks/>
            </p:cNvSpPr>
            <p:nvPr/>
          </p:nvSpPr>
          <p:spPr bwMode="auto">
            <a:xfrm>
              <a:off x="506413" y="1968500"/>
              <a:ext cx="233362" cy="968375"/>
            </a:xfrm>
            <a:custGeom>
              <a:avLst/>
              <a:gdLst>
                <a:gd name="T0" fmla="*/ 9 w 13"/>
                <a:gd name="T1" fmla="*/ 12 h 54"/>
                <a:gd name="T2" fmla="*/ 13 w 13"/>
                <a:gd name="T3" fmla="*/ 15 h 54"/>
                <a:gd name="T4" fmla="*/ 6 w 13"/>
                <a:gd name="T5" fmla="*/ 4 h 54"/>
                <a:gd name="T6" fmla="*/ 3 w 13"/>
                <a:gd name="T7" fmla="*/ 0 h 54"/>
                <a:gd name="T8" fmla="*/ 3 w 13"/>
                <a:gd name="T9" fmla="*/ 17 h 54"/>
                <a:gd name="T10" fmla="*/ 0 w 13"/>
                <a:gd name="T11" fmla="*/ 37 h 54"/>
                <a:gd name="T12" fmla="*/ 3 w 13"/>
                <a:gd name="T13" fmla="*/ 43 h 54"/>
                <a:gd name="T14" fmla="*/ 9 w 13"/>
                <a:gd name="T15" fmla="*/ 54 h 54"/>
                <a:gd name="T16" fmla="*/ 12 w 13"/>
                <a:gd name="T17" fmla="*/ 48 h 54"/>
                <a:gd name="T18" fmla="*/ 8 w 13"/>
                <a:gd name="T19" fmla="*/ 36 h 54"/>
                <a:gd name="T20" fmla="*/ 11 w 13"/>
                <a:gd name="T21" fmla="*/ 36 h 54"/>
                <a:gd name="T22" fmla="*/ 8 w 13"/>
                <a:gd name="T23" fmla="*/ 35 h 54"/>
                <a:gd name="T24" fmla="*/ 7 w 13"/>
                <a:gd name="T25" fmla="*/ 27 h 54"/>
                <a:gd name="T26" fmla="*/ 8 w 13"/>
                <a:gd name="T27" fmla="*/ 22 h 54"/>
                <a:gd name="T28" fmla="*/ 9 w 13"/>
                <a:gd name="T29" fmla="*/ 18 h 54"/>
                <a:gd name="T30" fmla="*/ 9 w 13"/>
                <a:gd name="T3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4">
                  <a:moveTo>
                    <a:pt x="9" y="12"/>
                  </a:moveTo>
                  <a:cubicBezTo>
                    <a:pt x="13" y="15"/>
                    <a:pt x="13" y="15"/>
                    <a:pt x="13" y="15"/>
                  </a:cubicBezTo>
                  <a:cubicBezTo>
                    <a:pt x="13" y="15"/>
                    <a:pt x="6" y="6"/>
                    <a:pt x="6" y="4"/>
                  </a:cubicBezTo>
                  <a:cubicBezTo>
                    <a:pt x="5" y="3"/>
                    <a:pt x="4" y="2"/>
                    <a:pt x="3" y="0"/>
                  </a:cubicBezTo>
                  <a:cubicBezTo>
                    <a:pt x="3" y="17"/>
                    <a:pt x="3" y="17"/>
                    <a:pt x="3" y="17"/>
                  </a:cubicBezTo>
                  <a:cubicBezTo>
                    <a:pt x="3" y="17"/>
                    <a:pt x="3" y="26"/>
                    <a:pt x="0" y="37"/>
                  </a:cubicBezTo>
                  <a:cubicBezTo>
                    <a:pt x="3" y="43"/>
                    <a:pt x="3" y="43"/>
                    <a:pt x="3" y="43"/>
                  </a:cubicBezTo>
                  <a:cubicBezTo>
                    <a:pt x="9" y="54"/>
                    <a:pt x="9" y="54"/>
                    <a:pt x="9" y="54"/>
                  </a:cubicBezTo>
                  <a:cubicBezTo>
                    <a:pt x="10" y="52"/>
                    <a:pt x="11" y="50"/>
                    <a:pt x="12" y="48"/>
                  </a:cubicBezTo>
                  <a:cubicBezTo>
                    <a:pt x="11" y="44"/>
                    <a:pt x="8" y="37"/>
                    <a:pt x="8" y="36"/>
                  </a:cubicBezTo>
                  <a:cubicBezTo>
                    <a:pt x="8" y="36"/>
                    <a:pt x="10" y="36"/>
                    <a:pt x="11" y="36"/>
                  </a:cubicBezTo>
                  <a:cubicBezTo>
                    <a:pt x="8" y="35"/>
                    <a:pt x="8" y="35"/>
                    <a:pt x="8" y="35"/>
                  </a:cubicBezTo>
                  <a:cubicBezTo>
                    <a:pt x="7" y="27"/>
                    <a:pt x="7" y="27"/>
                    <a:pt x="7" y="27"/>
                  </a:cubicBezTo>
                  <a:cubicBezTo>
                    <a:pt x="7" y="27"/>
                    <a:pt x="9" y="24"/>
                    <a:pt x="8" y="22"/>
                  </a:cubicBezTo>
                  <a:cubicBezTo>
                    <a:pt x="8" y="20"/>
                    <a:pt x="9" y="18"/>
                    <a:pt x="9" y="18"/>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9" name="Freeform 78"/>
            <p:cNvSpPr>
              <a:spLocks/>
            </p:cNvSpPr>
            <p:nvPr/>
          </p:nvSpPr>
          <p:spPr bwMode="auto">
            <a:xfrm>
              <a:off x="596900" y="1949450"/>
              <a:ext cx="88900" cy="144463"/>
            </a:xfrm>
            <a:custGeom>
              <a:avLst/>
              <a:gdLst>
                <a:gd name="T0" fmla="*/ 5 w 5"/>
                <a:gd name="T1" fmla="*/ 8 h 8"/>
                <a:gd name="T2" fmla="*/ 2 w 5"/>
                <a:gd name="T3" fmla="*/ 0 h 8"/>
                <a:gd name="T4" fmla="*/ 0 w 5"/>
                <a:gd name="T5" fmla="*/ 0 h 8"/>
                <a:gd name="T6" fmla="*/ 5 w 5"/>
                <a:gd name="T7" fmla="*/ 8 h 8"/>
              </a:gdLst>
              <a:ahLst/>
              <a:cxnLst>
                <a:cxn ang="0">
                  <a:pos x="T0" y="T1"/>
                </a:cxn>
                <a:cxn ang="0">
                  <a:pos x="T2" y="T3"/>
                </a:cxn>
                <a:cxn ang="0">
                  <a:pos x="T4" y="T5"/>
                </a:cxn>
                <a:cxn ang="0">
                  <a:pos x="T6" y="T7"/>
                </a:cxn>
              </a:cxnLst>
              <a:rect l="0" t="0" r="r" b="b"/>
              <a:pathLst>
                <a:path w="5" h="8">
                  <a:moveTo>
                    <a:pt x="5" y="8"/>
                  </a:moveTo>
                  <a:cubicBezTo>
                    <a:pt x="2" y="0"/>
                    <a:pt x="2" y="0"/>
                    <a:pt x="2" y="0"/>
                  </a:cubicBezTo>
                  <a:cubicBezTo>
                    <a:pt x="1" y="0"/>
                    <a:pt x="1" y="0"/>
                    <a:pt x="0" y="0"/>
                  </a:cubicBezTo>
                  <a:cubicBezTo>
                    <a:pt x="1" y="2"/>
                    <a:pt x="3" y="4"/>
                    <a:pt x="5"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1" name="Freeform 79"/>
            <p:cNvSpPr>
              <a:spLocks/>
            </p:cNvSpPr>
            <p:nvPr/>
          </p:nvSpPr>
          <p:spPr bwMode="auto">
            <a:xfrm>
              <a:off x="614363" y="2901950"/>
              <a:ext cx="144462" cy="233363"/>
            </a:xfrm>
            <a:custGeom>
              <a:avLst/>
              <a:gdLst>
                <a:gd name="T0" fmla="*/ 0 w 8"/>
                <a:gd name="T1" fmla="*/ 4 h 13"/>
                <a:gd name="T2" fmla="*/ 1 w 8"/>
                <a:gd name="T3" fmla="*/ 10 h 13"/>
                <a:gd name="T4" fmla="*/ 1 w 8"/>
                <a:gd name="T5" fmla="*/ 13 h 13"/>
                <a:gd name="T6" fmla="*/ 8 w 8"/>
                <a:gd name="T7" fmla="*/ 8 h 13"/>
                <a:gd name="T8" fmla="*/ 5 w 8"/>
                <a:gd name="T9" fmla="*/ 2 h 13"/>
                <a:gd name="T10" fmla="*/ 0 w 8"/>
                <a:gd name="T11" fmla="*/ 4 h 13"/>
              </a:gdLst>
              <a:ahLst/>
              <a:cxnLst>
                <a:cxn ang="0">
                  <a:pos x="T0" y="T1"/>
                </a:cxn>
                <a:cxn ang="0">
                  <a:pos x="T2" y="T3"/>
                </a:cxn>
                <a:cxn ang="0">
                  <a:pos x="T4" y="T5"/>
                </a:cxn>
                <a:cxn ang="0">
                  <a:pos x="T6" y="T7"/>
                </a:cxn>
                <a:cxn ang="0">
                  <a:pos x="T8" y="T9"/>
                </a:cxn>
                <a:cxn ang="0">
                  <a:pos x="T10" y="T11"/>
                </a:cxn>
              </a:cxnLst>
              <a:rect l="0" t="0" r="r" b="b"/>
              <a:pathLst>
                <a:path w="8" h="13">
                  <a:moveTo>
                    <a:pt x="0" y="4"/>
                  </a:moveTo>
                  <a:cubicBezTo>
                    <a:pt x="0" y="4"/>
                    <a:pt x="0" y="10"/>
                    <a:pt x="1" y="10"/>
                  </a:cubicBezTo>
                  <a:cubicBezTo>
                    <a:pt x="1" y="13"/>
                    <a:pt x="1" y="13"/>
                    <a:pt x="1" y="13"/>
                  </a:cubicBezTo>
                  <a:cubicBezTo>
                    <a:pt x="8" y="8"/>
                    <a:pt x="8" y="8"/>
                    <a:pt x="8" y="8"/>
                  </a:cubicBezTo>
                  <a:cubicBezTo>
                    <a:pt x="8" y="8"/>
                    <a:pt x="7" y="4"/>
                    <a:pt x="5" y="2"/>
                  </a:cubicBezTo>
                  <a:cubicBezTo>
                    <a:pt x="4" y="0"/>
                    <a:pt x="0" y="4"/>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2" name="Freeform 80"/>
            <p:cNvSpPr>
              <a:spLocks/>
            </p:cNvSpPr>
            <p:nvPr/>
          </p:nvSpPr>
          <p:spPr bwMode="auto">
            <a:xfrm>
              <a:off x="400050" y="1949450"/>
              <a:ext cx="322262" cy="1077913"/>
            </a:xfrm>
            <a:custGeom>
              <a:avLst/>
              <a:gdLst>
                <a:gd name="T0" fmla="*/ 10 w 18"/>
                <a:gd name="T1" fmla="*/ 60 h 60"/>
                <a:gd name="T2" fmla="*/ 18 w 18"/>
                <a:gd name="T3" fmla="*/ 54 h 60"/>
                <a:gd name="T4" fmla="*/ 12 w 18"/>
                <a:gd name="T5" fmla="*/ 36 h 60"/>
                <a:gd name="T6" fmla="*/ 13 w 18"/>
                <a:gd name="T7" fmla="*/ 23 h 60"/>
                <a:gd name="T8" fmla="*/ 15 w 18"/>
                <a:gd name="T9" fmla="*/ 13 h 60"/>
                <a:gd name="T10" fmla="*/ 9 w 18"/>
                <a:gd name="T11" fmla="*/ 0 h 60"/>
                <a:gd name="T12" fmla="*/ 5 w 18"/>
                <a:gd name="T13" fmla="*/ 3 h 60"/>
                <a:gd name="T14" fmla="*/ 4 w 18"/>
                <a:gd name="T15" fmla="*/ 4 h 60"/>
                <a:gd name="T16" fmla="*/ 2 w 18"/>
                <a:gd name="T17" fmla="*/ 9 h 60"/>
                <a:gd name="T18" fmla="*/ 2 w 18"/>
                <a:gd name="T19" fmla="*/ 15 h 60"/>
                <a:gd name="T20" fmla="*/ 0 w 18"/>
                <a:gd name="T21" fmla="*/ 16 h 60"/>
                <a:gd name="T22" fmla="*/ 0 w 18"/>
                <a:gd name="T23" fmla="*/ 20 h 60"/>
                <a:gd name="T24" fmla="*/ 2 w 18"/>
                <a:gd name="T25" fmla="*/ 21 h 60"/>
                <a:gd name="T26" fmla="*/ 1 w 18"/>
                <a:gd name="T27" fmla="*/ 27 h 60"/>
                <a:gd name="T28" fmla="*/ 1 w 18"/>
                <a:gd name="T29" fmla="*/ 33 h 60"/>
                <a:gd name="T30" fmla="*/ 2 w 18"/>
                <a:gd name="T31" fmla="*/ 40 h 60"/>
                <a:gd name="T32" fmla="*/ 10 w 1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60">
                  <a:moveTo>
                    <a:pt x="10" y="60"/>
                  </a:moveTo>
                  <a:cubicBezTo>
                    <a:pt x="10" y="60"/>
                    <a:pt x="15" y="55"/>
                    <a:pt x="18" y="54"/>
                  </a:cubicBezTo>
                  <a:cubicBezTo>
                    <a:pt x="18" y="54"/>
                    <a:pt x="13" y="38"/>
                    <a:pt x="12" y="36"/>
                  </a:cubicBezTo>
                  <a:cubicBezTo>
                    <a:pt x="13" y="23"/>
                    <a:pt x="13" y="23"/>
                    <a:pt x="13" y="23"/>
                  </a:cubicBezTo>
                  <a:cubicBezTo>
                    <a:pt x="13" y="23"/>
                    <a:pt x="16" y="15"/>
                    <a:pt x="15" y="13"/>
                  </a:cubicBezTo>
                  <a:cubicBezTo>
                    <a:pt x="15" y="10"/>
                    <a:pt x="9" y="0"/>
                    <a:pt x="9" y="0"/>
                  </a:cubicBezTo>
                  <a:cubicBezTo>
                    <a:pt x="9" y="0"/>
                    <a:pt x="6" y="2"/>
                    <a:pt x="5" y="3"/>
                  </a:cubicBezTo>
                  <a:cubicBezTo>
                    <a:pt x="3" y="4"/>
                    <a:pt x="4" y="4"/>
                    <a:pt x="4" y="4"/>
                  </a:cubicBezTo>
                  <a:cubicBezTo>
                    <a:pt x="4" y="4"/>
                    <a:pt x="2" y="8"/>
                    <a:pt x="2" y="9"/>
                  </a:cubicBezTo>
                  <a:cubicBezTo>
                    <a:pt x="1" y="9"/>
                    <a:pt x="2" y="15"/>
                    <a:pt x="2" y="15"/>
                  </a:cubicBezTo>
                  <a:cubicBezTo>
                    <a:pt x="2" y="15"/>
                    <a:pt x="0" y="15"/>
                    <a:pt x="0" y="16"/>
                  </a:cubicBezTo>
                  <a:cubicBezTo>
                    <a:pt x="1" y="17"/>
                    <a:pt x="0" y="19"/>
                    <a:pt x="0" y="20"/>
                  </a:cubicBezTo>
                  <a:cubicBezTo>
                    <a:pt x="1" y="21"/>
                    <a:pt x="2" y="21"/>
                    <a:pt x="2" y="21"/>
                  </a:cubicBezTo>
                  <a:cubicBezTo>
                    <a:pt x="2" y="21"/>
                    <a:pt x="1" y="26"/>
                    <a:pt x="1" y="27"/>
                  </a:cubicBezTo>
                  <a:cubicBezTo>
                    <a:pt x="1" y="28"/>
                    <a:pt x="1" y="32"/>
                    <a:pt x="1" y="33"/>
                  </a:cubicBezTo>
                  <a:cubicBezTo>
                    <a:pt x="1" y="35"/>
                    <a:pt x="2" y="40"/>
                    <a:pt x="2" y="40"/>
                  </a:cubicBezTo>
                  <a:cubicBezTo>
                    <a:pt x="2" y="40"/>
                    <a:pt x="8" y="58"/>
                    <a:pt x="10"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3" name="Freeform 81"/>
            <p:cNvSpPr>
              <a:spLocks noEditPoints="1"/>
            </p:cNvSpPr>
            <p:nvPr/>
          </p:nvSpPr>
          <p:spPr bwMode="auto">
            <a:xfrm>
              <a:off x="400050" y="1985963"/>
              <a:ext cx="250825" cy="1041400"/>
            </a:xfrm>
            <a:custGeom>
              <a:avLst/>
              <a:gdLst>
                <a:gd name="T0" fmla="*/ 6 w 14"/>
                <a:gd name="T1" fmla="*/ 45 h 58"/>
                <a:gd name="T2" fmla="*/ 2 w 14"/>
                <a:gd name="T3" fmla="*/ 31 h 58"/>
                <a:gd name="T4" fmla="*/ 4 w 14"/>
                <a:gd name="T5" fmla="*/ 31 h 58"/>
                <a:gd name="T6" fmla="*/ 10 w 14"/>
                <a:gd name="T7" fmla="*/ 27 h 58"/>
                <a:gd name="T8" fmla="*/ 5 w 14"/>
                <a:gd name="T9" fmla="*/ 30 h 58"/>
                <a:gd name="T10" fmla="*/ 2 w 14"/>
                <a:gd name="T11" fmla="*/ 27 h 58"/>
                <a:gd name="T12" fmla="*/ 4 w 14"/>
                <a:gd name="T13" fmla="*/ 23 h 58"/>
                <a:gd name="T14" fmla="*/ 5 w 14"/>
                <a:gd name="T15" fmla="*/ 18 h 58"/>
                <a:gd name="T16" fmla="*/ 12 w 14"/>
                <a:gd name="T17" fmla="*/ 22 h 58"/>
                <a:gd name="T18" fmla="*/ 9 w 14"/>
                <a:gd name="T19" fmla="*/ 18 h 58"/>
                <a:gd name="T20" fmla="*/ 5 w 14"/>
                <a:gd name="T21" fmla="*/ 16 h 58"/>
                <a:gd name="T22" fmla="*/ 11 w 14"/>
                <a:gd name="T23" fmla="*/ 16 h 58"/>
                <a:gd name="T24" fmla="*/ 6 w 14"/>
                <a:gd name="T25" fmla="*/ 13 h 58"/>
                <a:gd name="T26" fmla="*/ 9 w 14"/>
                <a:gd name="T27" fmla="*/ 12 h 58"/>
                <a:gd name="T28" fmla="*/ 2 w 14"/>
                <a:gd name="T29" fmla="*/ 12 h 58"/>
                <a:gd name="T30" fmla="*/ 5 w 14"/>
                <a:gd name="T31" fmla="*/ 9 h 58"/>
                <a:gd name="T32" fmla="*/ 3 w 14"/>
                <a:gd name="T33" fmla="*/ 10 h 58"/>
                <a:gd name="T34" fmla="*/ 3 w 14"/>
                <a:gd name="T35" fmla="*/ 8 h 58"/>
                <a:gd name="T36" fmla="*/ 5 w 14"/>
                <a:gd name="T37" fmla="*/ 3 h 58"/>
                <a:gd name="T38" fmla="*/ 5 w 14"/>
                <a:gd name="T39" fmla="*/ 0 h 58"/>
                <a:gd name="T40" fmla="*/ 5 w 14"/>
                <a:gd name="T41" fmla="*/ 1 h 58"/>
                <a:gd name="T42" fmla="*/ 4 w 14"/>
                <a:gd name="T43" fmla="*/ 1 h 58"/>
                <a:gd name="T44" fmla="*/ 2 w 14"/>
                <a:gd name="T45" fmla="*/ 7 h 58"/>
                <a:gd name="T46" fmla="*/ 2 w 14"/>
                <a:gd name="T47" fmla="*/ 13 h 58"/>
                <a:gd name="T48" fmla="*/ 0 w 14"/>
                <a:gd name="T49" fmla="*/ 14 h 58"/>
                <a:gd name="T50" fmla="*/ 0 w 14"/>
                <a:gd name="T51" fmla="*/ 18 h 58"/>
                <a:gd name="T52" fmla="*/ 2 w 14"/>
                <a:gd name="T53" fmla="*/ 19 h 58"/>
                <a:gd name="T54" fmla="*/ 1 w 14"/>
                <a:gd name="T55" fmla="*/ 25 h 58"/>
                <a:gd name="T56" fmla="*/ 1 w 14"/>
                <a:gd name="T57" fmla="*/ 31 h 58"/>
                <a:gd name="T58" fmla="*/ 2 w 14"/>
                <a:gd name="T59" fmla="*/ 38 h 58"/>
                <a:gd name="T60" fmla="*/ 10 w 14"/>
                <a:gd name="T61" fmla="*/ 58 h 58"/>
                <a:gd name="T62" fmla="*/ 14 w 14"/>
                <a:gd name="T63" fmla="*/ 55 h 58"/>
                <a:gd name="T64" fmla="*/ 10 w 14"/>
                <a:gd name="T65" fmla="*/ 53 h 58"/>
                <a:gd name="T66" fmla="*/ 6 w 14"/>
                <a:gd name="T67" fmla="*/ 45 h 58"/>
                <a:gd name="T68" fmla="*/ 3 w 14"/>
                <a:gd name="T69" fmla="*/ 10 h 58"/>
                <a:gd name="T70" fmla="*/ 3 w 14"/>
                <a:gd name="T71"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58">
                  <a:moveTo>
                    <a:pt x="6" y="45"/>
                  </a:moveTo>
                  <a:cubicBezTo>
                    <a:pt x="5" y="44"/>
                    <a:pt x="2" y="31"/>
                    <a:pt x="2" y="31"/>
                  </a:cubicBezTo>
                  <a:cubicBezTo>
                    <a:pt x="2" y="31"/>
                    <a:pt x="1" y="30"/>
                    <a:pt x="4" y="31"/>
                  </a:cubicBezTo>
                  <a:cubicBezTo>
                    <a:pt x="7" y="31"/>
                    <a:pt x="10" y="27"/>
                    <a:pt x="10" y="27"/>
                  </a:cubicBezTo>
                  <a:cubicBezTo>
                    <a:pt x="10" y="27"/>
                    <a:pt x="6" y="29"/>
                    <a:pt x="5" y="30"/>
                  </a:cubicBezTo>
                  <a:cubicBezTo>
                    <a:pt x="4" y="30"/>
                    <a:pt x="2" y="28"/>
                    <a:pt x="2" y="27"/>
                  </a:cubicBezTo>
                  <a:cubicBezTo>
                    <a:pt x="3" y="27"/>
                    <a:pt x="3" y="24"/>
                    <a:pt x="4" y="23"/>
                  </a:cubicBezTo>
                  <a:cubicBezTo>
                    <a:pt x="5" y="22"/>
                    <a:pt x="5" y="20"/>
                    <a:pt x="5" y="18"/>
                  </a:cubicBezTo>
                  <a:cubicBezTo>
                    <a:pt x="9" y="17"/>
                    <a:pt x="12" y="22"/>
                    <a:pt x="12" y="22"/>
                  </a:cubicBezTo>
                  <a:cubicBezTo>
                    <a:pt x="12" y="22"/>
                    <a:pt x="11" y="19"/>
                    <a:pt x="9" y="18"/>
                  </a:cubicBezTo>
                  <a:cubicBezTo>
                    <a:pt x="7" y="16"/>
                    <a:pt x="5" y="16"/>
                    <a:pt x="5" y="16"/>
                  </a:cubicBezTo>
                  <a:cubicBezTo>
                    <a:pt x="7" y="15"/>
                    <a:pt x="10" y="16"/>
                    <a:pt x="11" y="16"/>
                  </a:cubicBezTo>
                  <a:cubicBezTo>
                    <a:pt x="10" y="15"/>
                    <a:pt x="7" y="14"/>
                    <a:pt x="6" y="13"/>
                  </a:cubicBezTo>
                  <a:cubicBezTo>
                    <a:pt x="7" y="11"/>
                    <a:pt x="9" y="12"/>
                    <a:pt x="9" y="12"/>
                  </a:cubicBezTo>
                  <a:cubicBezTo>
                    <a:pt x="7" y="9"/>
                    <a:pt x="2" y="12"/>
                    <a:pt x="2" y="12"/>
                  </a:cubicBezTo>
                  <a:cubicBezTo>
                    <a:pt x="2" y="11"/>
                    <a:pt x="5" y="9"/>
                    <a:pt x="5" y="9"/>
                  </a:cubicBezTo>
                  <a:cubicBezTo>
                    <a:pt x="3" y="10"/>
                    <a:pt x="3" y="10"/>
                    <a:pt x="3" y="10"/>
                  </a:cubicBezTo>
                  <a:cubicBezTo>
                    <a:pt x="3" y="9"/>
                    <a:pt x="3" y="8"/>
                    <a:pt x="3" y="8"/>
                  </a:cubicBezTo>
                  <a:cubicBezTo>
                    <a:pt x="5" y="3"/>
                    <a:pt x="5" y="3"/>
                    <a:pt x="5" y="3"/>
                  </a:cubicBezTo>
                  <a:cubicBezTo>
                    <a:pt x="5" y="0"/>
                    <a:pt x="5" y="0"/>
                    <a:pt x="5" y="0"/>
                  </a:cubicBezTo>
                  <a:cubicBezTo>
                    <a:pt x="5" y="1"/>
                    <a:pt x="5" y="1"/>
                    <a:pt x="5" y="1"/>
                  </a:cubicBezTo>
                  <a:cubicBezTo>
                    <a:pt x="4" y="1"/>
                    <a:pt x="4" y="1"/>
                    <a:pt x="4" y="1"/>
                  </a:cubicBezTo>
                  <a:cubicBezTo>
                    <a:pt x="4" y="1"/>
                    <a:pt x="2" y="6"/>
                    <a:pt x="2" y="7"/>
                  </a:cubicBezTo>
                  <a:cubicBezTo>
                    <a:pt x="1" y="7"/>
                    <a:pt x="2" y="13"/>
                    <a:pt x="2" y="13"/>
                  </a:cubicBezTo>
                  <a:cubicBezTo>
                    <a:pt x="2" y="13"/>
                    <a:pt x="0" y="13"/>
                    <a:pt x="0" y="14"/>
                  </a:cubicBezTo>
                  <a:cubicBezTo>
                    <a:pt x="1" y="15"/>
                    <a:pt x="0" y="17"/>
                    <a:pt x="0" y="18"/>
                  </a:cubicBezTo>
                  <a:cubicBezTo>
                    <a:pt x="1" y="19"/>
                    <a:pt x="2" y="19"/>
                    <a:pt x="2" y="19"/>
                  </a:cubicBezTo>
                  <a:cubicBezTo>
                    <a:pt x="2" y="19"/>
                    <a:pt x="1" y="24"/>
                    <a:pt x="1" y="25"/>
                  </a:cubicBezTo>
                  <a:cubicBezTo>
                    <a:pt x="1" y="26"/>
                    <a:pt x="1" y="30"/>
                    <a:pt x="1" y="31"/>
                  </a:cubicBezTo>
                  <a:cubicBezTo>
                    <a:pt x="1" y="33"/>
                    <a:pt x="2" y="38"/>
                    <a:pt x="2" y="38"/>
                  </a:cubicBezTo>
                  <a:cubicBezTo>
                    <a:pt x="2" y="38"/>
                    <a:pt x="8" y="56"/>
                    <a:pt x="10" y="58"/>
                  </a:cubicBezTo>
                  <a:cubicBezTo>
                    <a:pt x="10" y="58"/>
                    <a:pt x="12" y="56"/>
                    <a:pt x="14" y="55"/>
                  </a:cubicBezTo>
                  <a:cubicBezTo>
                    <a:pt x="10" y="53"/>
                    <a:pt x="10" y="53"/>
                    <a:pt x="10" y="53"/>
                  </a:cubicBezTo>
                  <a:cubicBezTo>
                    <a:pt x="10" y="53"/>
                    <a:pt x="7" y="46"/>
                    <a:pt x="6" y="45"/>
                  </a:cubicBezTo>
                  <a:close/>
                  <a:moveTo>
                    <a:pt x="3" y="10"/>
                  </a:moveTo>
                  <a:cubicBezTo>
                    <a:pt x="3" y="10"/>
                    <a:pt x="3" y="10"/>
                    <a:pt x="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4" name="Freeform 82"/>
            <p:cNvSpPr>
              <a:spLocks/>
            </p:cNvSpPr>
            <p:nvPr/>
          </p:nvSpPr>
          <p:spPr bwMode="auto">
            <a:xfrm>
              <a:off x="614363" y="2273300"/>
              <a:ext cx="36512" cy="1746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1"/>
                    <a:pt x="1" y="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9" name="Freeform 83"/>
            <p:cNvSpPr>
              <a:spLocks/>
            </p:cNvSpPr>
            <p:nvPr/>
          </p:nvSpPr>
          <p:spPr bwMode="auto">
            <a:xfrm>
              <a:off x="722313" y="1536700"/>
              <a:ext cx="323850" cy="412750"/>
            </a:xfrm>
            <a:custGeom>
              <a:avLst/>
              <a:gdLst>
                <a:gd name="T0" fmla="*/ 10 w 18"/>
                <a:gd name="T1" fmla="*/ 22 h 23"/>
                <a:gd name="T2" fmla="*/ 13 w 18"/>
                <a:gd name="T3" fmla="*/ 20 h 23"/>
                <a:gd name="T4" fmla="*/ 16 w 18"/>
                <a:gd name="T5" fmla="*/ 14 h 23"/>
                <a:gd name="T6" fmla="*/ 17 w 18"/>
                <a:gd name="T7" fmla="*/ 14 h 23"/>
                <a:gd name="T8" fmla="*/ 18 w 18"/>
                <a:gd name="T9" fmla="*/ 11 h 23"/>
                <a:gd name="T10" fmla="*/ 17 w 18"/>
                <a:gd name="T11" fmla="*/ 8 h 23"/>
                <a:gd name="T12" fmla="*/ 18 w 18"/>
                <a:gd name="T13" fmla="*/ 1 h 23"/>
                <a:gd name="T14" fmla="*/ 7 w 18"/>
                <a:gd name="T15" fmla="*/ 0 h 23"/>
                <a:gd name="T16" fmla="*/ 3 w 18"/>
                <a:gd name="T17" fmla="*/ 2 h 23"/>
                <a:gd name="T18" fmla="*/ 3 w 18"/>
                <a:gd name="T19" fmla="*/ 8 h 23"/>
                <a:gd name="T20" fmla="*/ 1 w 18"/>
                <a:gd name="T21" fmla="*/ 8 h 23"/>
                <a:gd name="T22" fmla="*/ 3 w 18"/>
                <a:gd name="T23" fmla="*/ 14 h 23"/>
                <a:gd name="T24" fmla="*/ 4 w 18"/>
                <a:gd name="T25" fmla="*/ 20 h 23"/>
                <a:gd name="T26" fmla="*/ 10 w 18"/>
                <a:gd name="T2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3">
                  <a:moveTo>
                    <a:pt x="10" y="22"/>
                  </a:moveTo>
                  <a:cubicBezTo>
                    <a:pt x="11" y="23"/>
                    <a:pt x="12" y="21"/>
                    <a:pt x="13" y="20"/>
                  </a:cubicBezTo>
                  <a:cubicBezTo>
                    <a:pt x="13" y="20"/>
                    <a:pt x="16" y="16"/>
                    <a:pt x="16" y="14"/>
                  </a:cubicBezTo>
                  <a:cubicBezTo>
                    <a:pt x="16" y="14"/>
                    <a:pt x="17" y="15"/>
                    <a:pt x="17" y="14"/>
                  </a:cubicBezTo>
                  <a:cubicBezTo>
                    <a:pt x="17" y="14"/>
                    <a:pt x="17" y="12"/>
                    <a:pt x="18" y="11"/>
                  </a:cubicBezTo>
                  <a:cubicBezTo>
                    <a:pt x="18" y="11"/>
                    <a:pt x="18" y="8"/>
                    <a:pt x="17" y="8"/>
                  </a:cubicBezTo>
                  <a:cubicBezTo>
                    <a:pt x="18" y="1"/>
                    <a:pt x="18" y="1"/>
                    <a:pt x="18" y="1"/>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6" y="21"/>
                    <a:pt x="7" y="22"/>
                    <a:pt x="10" y="22"/>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0" name="Freeform 84"/>
            <p:cNvSpPr>
              <a:spLocks/>
            </p:cNvSpPr>
            <p:nvPr/>
          </p:nvSpPr>
          <p:spPr bwMode="auto">
            <a:xfrm>
              <a:off x="722313" y="1536700"/>
              <a:ext cx="161925" cy="395288"/>
            </a:xfrm>
            <a:custGeom>
              <a:avLst/>
              <a:gdLst>
                <a:gd name="T0" fmla="*/ 7 w 9"/>
                <a:gd name="T1" fmla="*/ 22 h 22"/>
                <a:gd name="T2" fmla="*/ 5 w 9"/>
                <a:gd name="T3" fmla="*/ 16 h 22"/>
                <a:gd name="T4" fmla="*/ 6 w 9"/>
                <a:gd name="T5" fmla="*/ 12 h 22"/>
                <a:gd name="T6" fmla="*/ 5 w 9"/>
                <a:gd name="T7" fmla="*/ 10 h 22"/>
                <a:gd name="T8" fmla="*/ 7 w 9"/>
                <a:gd name="T9" fmla="*/ 9 h 22"/>
                <a:gd name="T10" fmla="*/ 8 w 9"/>
                <a:gd name="T11" fmla="*/ 5 h 22"/>
                <a:gd name="T12" fmla="*/ 9 w 9"/>
                <a:gd name="T13" fmla="*/ 0 h 22"/>
                <a:gd name="T14" fmla="*/ 7 w 9"/>
                <a:gd name="T15" fmla="*/ 0 h 22"/>
                <a:gd name="T16" fmla="*/ 3 w 9"/>
                <a:gd name="T17" fmla="*/ 2 h 22"/>
                <a:gd name="T18" fmla="*/ 3 w 9"/>
                <a:gd name="T19" fmla="*/ 8 h 22"/>
                <a:gd name="T20" fmla="*/ 1 w 9"/>
                <a:gd name="T21" fmla="*/ 8 h 22"/>
                <a:gd name="T22" fmla="*/ 3 w 9"/>
                <a:gd name="T23" fmla="*/ 14 h 22"/>
                <a:gd name="T24" fmla="*/ 4 w 9"/>
                <a:gd name="T25" fmla="*/ 20 h 22"/>
                <a:gd name="T26" fmla="*/ 7 w 9"/>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2">
                  <a:moveTo>
                    <a:pt x="7" y="22"/>
                  </a:moveTo>
                  <a:cubicBezTo>
                    <a:pt x="6" y="20"/>
                    <a:pt x="5" y="16"/>
                    <a:pt x="5" y="16"/>
                  </a:cubicBezTo>
                  <a:cubicBezTo>
                    <a:pt x="5" y="14"/>
                    <a:pt x="6" y="12"/>
                    <a:pt x="6" y="12"/>
                  </a:cubicBezTo>
                  <a:cubicBezTo>
                    <a:pt x="5" y="10"/>
                    <a:pt x="5" y="10"/>
                    <a:pt x="5" y="10"/>
                  </a:cubicBezTo>
                  <a:cubicBezTo>
                    <a:pt x="5" y="10"/>
                    <a:pt x="7" y="9"/>
                    <a:pt x="7" y="9"/>
                  </a:cubicBezTo>
                  <a:cubicBezTo>
                    <a:pt x="7" y="9"/>
                    <a:pt x="8" y="6"/>
                    <a:pt x="8" y="5"/>
                  </a:cubicBezTo>
                  <a:cubicBezTo>
                    <a:pt x="8" y="5"/>
                    <a:pt x="8" y="2"/>
                    <a:pt x="9" y="0"/>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5" y="21"/>
                    <a:pt x="6" y="21"/>
                    <a:pt x="7" y="2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1" name="Freeform 85"/>
            <p:cNvSpPr>
              <a:spLocks/>
            </p:cNvSpPr>
            <p:nvPr/>
          </p:nvSpPr>
          <p:spPr bwMode="auto">
            <a:xfrm>
              <a:off x="973138" y="1681163"/>
              <a:ext cx="73025" cy="196850"/>
            </a:xfrm>
            <a:custGeom>
              <a:avLst/>
              <a:gdLst>
                <a:gd name="T0" fmla="*/ 2 w 4"/>
                <a:gd name="T1" fmla="*/ 6 h 11"/>
                <a:gd name="T2" fmla="*/ 3 w 4"/>
                <a:gd name="T3" fmla="*/ 6 h 11"/>
                <a:gd name="T4" fmla="*/ 4 w 4"/>
                <a:gd name="T5" fmla="*/ 2 h 11"/>
                <a:gd name="T6" fmla="*/ 3 w 4"/>
                <a:gd name="T7" fmla="*/ 0 h 11"/>
                <a:gd name="T8" fmla="*/ 2 w 4"/>
                <a:gd name="T9" fmla="*/ 6 h 11"/>
                <a:gd name="T10" fmla="*/ 0 w 4"/>
                <a:gd name="T11" fmla="*/ 7 h 11"/>
                <a:gd name="T12" fmla="*/ 0 w 4"/>
                <a:gd name="T13" fmla="*/ 11 h 11"/>
                <a:gd name="T14" fmla="*/ 2 w 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2" y="6"/>
                  </a:moveTo>
                  <a:cubicBezTo>
                    <a:pt x="2" y="6"/>
                    <a:pt x="3" y="7"/>
                    <a:pt x="3" y="6"/>
                  </a:cubicBezTo>
                  <a:cubicBezTo>
                    <a:pt x="3" y="6"/>
                    <a:pt x="4" y="4"/>
                    <a:pt x="4" y="2"/>
                  </a:cubicBezTo>
                  <a:cubicBezTo>
                    <a:pt x="4" y="1"/>
                    <a:pt x="4" y="0"/>
                    <a:pt x="3" y="0"/>
                  </a:cubicBezTo>
                  <a:cubicBezTo>
                    <a:pt x="3" y="0"/>
                    <a:pt x="2" y="5"/>
                    <a:pt x="2" y="6"/>
                  </a:cubicBezTo>
                  <a:cubicBezTo>
                    <a:pt x="1" y="6"/>
                    <a:pt x="0" y="7"/>
                    <a:pt x="0" y="7"/>
                  </a:cubicBezTo>
                  <a:cubicBezTo>
                    <a:pt x="0" y="8"/>
                    <a:pt x="0" y="9"/>
                    <a:pt x="0" y="11"/>
                  </a:cubicBezTo>
                  <a:cubicBezTo>
                    <a:pt x="1" y="10"/>
                    <a:pt x="2" y="7"/>
                    <a:pt x="2" y="6"/>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2" name="Freeform 86"/>
            <p:cNvSpPr>
              <a:spLocks/>
            </p:cNvSpPr>
            <p:nvPr/>
          </p:nvSpPr>
          <p:spPr bwMode="auto">
            <a:xfrm>
              <a:off x="739775" y="1447800"/>
              <a:ext cx="323850" cy="304800"/>
            </a:xfrm>
            <a:custGeom>
              <a:avLst/>
              <a:gdLst>
                <a:gd name="T0" fmla="*/ 17 w 18"/>
                <a:gd name="T1" fmla="*/ 7 h 17"/>
                <a:gd name="T2" fmla="*/ 12 w 18"/>
                <a:gd name="T3" fmla="*/ 0 h 17"/>
                <a:gd name="T4" fmla="*/ 9 w 18"/>
                <a:gd name="T5" fmla="*/ 1 h 17"/>
                <a:gd name="T6" fmla="*/ 6 w 18"/>
                <a:gd name="T7" fmla="*/ 1 h 17"/>
                <a:gd name="T8" fmla="*/ 4 w 18"/>
                <a:gd name="T9" fmla="*/ 2 h 17"/>
                <a:gd name="T10" fmla="*/ 0 w 18"/>
                <a:gd name="T11" fmla="*/ 7 h 17"/>
                <a:gd name="T12" fmla="*/ 1 w 18"/>
                <a:gd name="T13" fmla="*/ 13 h 17"/>
                <a:gd name="T14" fmla="*/ 1 w 18"/>
                <a:gd name="T15" fmla="*/ 13 h 17"/>
                <a:gd name="T16" fmla="*/ 2 w 18"/>
                <a:gd name="T17" fmla="*/ 16 h 17"/>
                <a:gd name="T18" fmla="*/ 2 w 18"/>
                <a:gd name="T19" fmla="*/ 15 h 17"/>
                <a:gd name="T20" fmla="*/ 3 w 18"/>
                <a:gd name="T21" fmla="*/ 12 h 17"/>
                <a:gd name="T22" fmla="*/ 3 w 18"/>
                <a:gd name="T23" fmla="*/ 9 h 17"/>
                <a:gd name="T24" fmla="*/ 4 w 18"/>
                <a:gd name="T25" fmla="*/ 8 h 17"/>
                <a:gd name="T26" fmla="*/ 8 w 18"/>
                <a:gd name="T27" fmla="*/ 9 h 17"/>
                <a:gd name="T28" fmla="*/ 10 w 18"/>
                <a:gd name="T29" fmla="*/ 10 h 17"/>
                <a:gd name="T30" fmla="*/ 11 w 18"/>
                <a:gd name="T31" fmla="*/ 10 h 17"/>
                <a:gd name="T32" fmla="*/ 12 w 18"/>
                <a:gd name="T33" fmla="*/ 10 h 17"/>
                <a:gd name="T34" fmla="*/ 14 w 18"/>
                <a:gd name="T35" fmla="*/ 11 h 17"/>
                <a:gd name="T36" fmla="*/ 14 w 18"/>
                <a:gd name="T37" fmla="*/ 9 h 17"/>
                <a:gd name="T38" fmla="*/ 14 w 18"/>
                <a:gd name="T39" fmla="*/ 9 h 17"/>
                <a:gd name="T40" fmla="*/ 15 w 18"/>
                <a:gd name="T41" fmla="*/ 10 h 17"/>
                <a:gd name="T42" fmla="*/ 15 w 18"/>
                <a:gd name="T43" fmla="*/ 13 h 17"/>
                <a:gd name="T44" fmla="*/ 15 w 18"/>
                <a:gd name="T45" fmla="*/ 16 h 17"/>
                <a:gd name="T46" fmla="*/ 15 w 18"/>
                <a:gd name="T47" fmla="*/ 17 h 17"/>
                <a:gd name="T48" fmla="*/ 16 w 18"/>
                <a:gd name="T49" fmla="*/ 13 h 17"/>
                <a:gd name="T50" fmla="*/ 17 w 18"/>
                <a:gd name="T51" fmla="*/ 14 h 17"/>
                <a:gd name="T52" fmla="*/ 17 w 18"/>
                <a:gd name="T53" fmla="*/ 11 h 17"/>
                <a:gd name="T54" fmla="*/ 17 w 18"/>
                <a:gd name="T5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7">
                  <a:moveTo>
                    <a:pt x="17" y="7"/>
                  </a:moveTo>
                  <a:cubicBezTo>
                    <a:pt x="17" y="7"/>
                    <a:pt x="17" y="2"/>
                    <a:pt x="12" y="0"/>
                  </a:cubicBezTo>
                  <a:cubicBezTo>
                    <a:pt x="12" y="0"/>
                    <a:pt x="11" y="0"/>
                    <a:pt x="9" y="1"/>
                  </a:cubicBezTo>
                  <a:cubicBezTo>
                    <a:pt x="9" y="1"/>
                    <a:pt x="6" y="1"/>
                    <a:pt x="6" y="1"/>
                  </a:cubicBezTo>
                  <a:cubicBezTo>
                    <a:pt x="5" y="2"/>
                    <a:pt x="4" y="2"/>
                    <a:pt x="4" y="2"/>
                  </a:cubicBezTo>
                  <a:cubicBezTo>
                    <a:pt x="4" y="2"/>
                    <a:pt x="1" y="3"/>
                    <a:pt x="0" y="7"/>
                  </a:cubicBezTo>
                  <a:cubicBezTo>
                    <a:pt x="0" y="7"/>
                    <a:pt x="0" y="11"/>
                    <a:pt x="1" y="13"/>
                  </a:cubicBezTo>
                  <a:cubicBezTo>
                    <a:pt x="1" y="13"/>
                    <a:pt x="1" y="13"/>
                    <a:pt x="1" y="13"/>
                  </a:cubicBezTo>
                  <a:cubicBezTo>
                    <a:pt x="2" y="16"/>
                    <a:pt x="2" y="16"/>
                    <a:pt x="2" y="16"/>
                  </a:cubicBezTo>
                  <a:cubicBezTo>
                    <a:pt x="2" y="15"/>
                    <a:pt x="2" y="15"/>
                    <a:pt x="2" y="15"/>
                  </a:cubicBezTo>
                  <a:cubicBezTo>
                    <a:pt x="2" y="15"/>
                    <a:pt x="2" y="13"/>
                    <a:pt x="3" y="12"/>
                  </a:cubicBezTo>
                  <a:cubicBezTo>
                    <a:pt x="3" y="9"/>
                    <a:pt x="3" y="9"/>
                    <a:pt x="3" y="9"/>
                  </a:cubicBezTo>
                  <a:cubicBezTo>
                    <a:pt x="4" y="8"/>
                    <a:pt x="4" y="8"/>
                    <a:pt x="4" y="8"/>
                  </a:cubicBezTo>
                  <a:cubicBezTo>
                    <a:pt x="4" y="8"/>
                    <a:pt x="7" y="8"/>
                    <a:pt x="8" y="9"/>
                  </a:cubicBezTo>
                  <a:cubicBezTo>
                    <a:pt x="8" y="9"/>
                    <a:pt x="8" y="10"/>
                    <a:pt x="10" y="10"/>
                  </a:cubicBezTo>
                  <a:cubicBezTo>
                    <a:pt x="11" y="10"/>
                    <a:pt x="11" y="10"/>
                    <a:pt x="11" y="10"/>
                  </a:cubicBezTo>
                  <a:cubicBezTo>
                    <a:pt x="11" y="10"/>
                    <a:pt x="11" y="10"/>
                    <a:pt x="12" y="10"/>
                  </a:cubicBezTo>
                  <a:cubicBezTo>
                    <a:pt x="14" y="9"/>
                    <a:pt x="14" y="11"/>
                    <a:pt x="14" y="11"/>
                  </a:cubicBezTo>
                  <a:cubicBezTo>
                    <a:pt x="14" y="10"/>
                    <a:pt x="14" y="10"/>
                    <a:pt x="14" y="9"/>
                  </a:cubicBezTo>
                  <a:cubicBezTo>
                    <a:pt x="14" y="9"/>
                    <a:pt x="14" y="9"/>
                    <a:pt x="14" y="9"/>
                  </a:cubicBezTo>
                  <a:cubicBezTo>
                    <a:pt x="14" y="9"/>
                    <a:pt x="15" y="9"/>
                    <a:pt x="15" y="10"/>
                  </a:cubicBezTo>
                  <a:cubicBezTo>
                    <a:pt x="15" y="11"/>
                    <a:pt x="15" y="12"/>
                    <a:pt x="15" y="13"/>
                  </a:cubicBezTo>
                  <a:cubicBezTo>
                    <a:pt x="15" y="14"/>
                    <a:pt x="15" y="16"/>
                    <a:pt x="15" y="16"/>
                  </a:cubicBezTo>
                  <a:cubicBezTo>
                    <a:pt x="15" y="17"/>
                    <a:pt x="15" y="17"/>
                    <a:pt x="15" y="17"/>
                  </a:cubicBezTo>
                  <a:cubicBezTo>
                    <a:pt x="16" y="13"/>
                    <a:pt x="16" y="13"/>
                    <a:pt x="16" y="13"/>
                  </a:cubicBezTo>
                  <a:cubicBezTo>
                    <a:pt x="17" y="14"/>
                    <a:pt x="17" y="14"/>
                    <a:pt x="17" y="14"/>
                  </a:cubicBezTo>
                  <a:cubicBezTo>
                    <a:pt x="17" y="11"/>
                    <a:pt x="17" y="11"/>
                    <a:pt x="17" y="11"/>
                  </a:cubicBezTo>
                  <a:cubicBezTo>
                    <a:pt x="17" y="11"/>
                    <a:pt x="18" y="8"/>
                    <a:pt x="17" y="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3" name="Freeform 87"/>
            <p:cNvSpPr>
              <a:spLocks/>
            </p:cNvSpPr>
            <p:nvPr/>
          </p:nvSpPr>
          <p:spPr bwMode="auto">
            <a:xfrm>
              <a:off x="1081088" y="2290763"/>
              <a:ext cx="53975" cy="323850"/>
            </a:xfrm>
            <a:custGeom>
              <a:avLst/>
              <a:gdLst>
                <a:gd name="T0" fmla="*/ 2 w 3"/>
                <a:gd name="T1" fmla="*/ 10 h 18"/>
                <a:gd name="T2" fmla="*/ 1 w 3"/>
                <a:gd name="T3" fmla="*/ 0 h 18"/>
                <a:gd name="T4" fmla="*/ 1 w 3"/>
                <a:gd name="T5" fmla="*/ 0 h 18"/>
                <a:gd name="T6" fmla="*/ 0 w 3"/>
                <a:gd name="T7" fmla="*/ 16 h 18"/>
                <a:gd name="T8" fmla="*/ 0 w 3"/>
                <a:gd name="T9" fmla="*/ 18 h 18"/>
                <a:gd name="T10" fmla="*/ 3 w 3"/>
                <a:gd name="T11" fmla="*/ 18 h 18"/>
                <a:gd name="T12" fmla="*/ 2 w 3"/>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0"/>
                  </a:moveTo>
                  <a:cubicBezTo>
                    <a:pt x="3" y="8"/>
                    <a:pt x="2" y="2"/>
                    <a:pt x="1" y="0"/>
                  </a:cubicBezTo>
                  <a:cubicBezTo>
                    <a:pt x="1" y="0"/>
                    <a:pt x="1" y="0"/>
                    <a:pt x="1" y="0"/>
                  </a:cubicBezTo>
                  <a:cubicBezTo>
                    <a:pt x="0" y="16"/>
                    <a:pt x="0" y="16"/>
                    <a:pt x="0" y="16"/>
                  </a:cubicBezTo>
                  <a:cubicBezTo>
                    <a:pt x="0" y="18"/>
                    <a:pt x="0" y="18"/>
                    <a:pt x="0" y="18"/>
                  </a:cubicBezTo>
                  <a:cubicBezTo>
                    <a:pt x="0" y="18"/>
                    <a:pt x="1" y="18"/>
                    <a:pt x="3" y="18"/>
                  </a:cubicBezTo>
                  <a:cubicBezTo>
                    <a:pt x="2" y="16"/>
                    <a:pt x="2" y="12"/>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4" name="Freeform 88"/>
            <p:cNvSpPr>
              <a:spLocks/>
            </p:cNvSpPr>
            <p:nvPr/>
          </p:nvSpPr>
          <p:spPr bwMode="auto">
            <a:xfrm>
              <a:off x="955675" y="2003425"/>
              <a:ext cx="196850" cy="1166813"/>
            </a:xfrm>
            <a:custGeom>
              <a:avLst/>
              <a:gdLst>
                <a:gd name="T0" fmla="*/ 5 w 11"/>
                <a:gd name="T1" fmla="*/ 63 h 65"/>
                <a:gd name="T2" fmla="*/ 10 w 11"/>
                <a:gd name="T3" fmla="*/ 65 h 65"/>
                <a:gd name="T4" fmla="*/ 11 w 11"/>
                <a:gd name="T5" fmla="*/ 64 h 65"/>
                <a:gd name="T6" fmla="*/ 8 w 11"/>
                <a:gd name="T7" fmla="*/ 33 h 65"/>
                <a:gd name="T8" fmla="*/ 8 w 11"/>
                <a:gd name="T9" fmla="*/ 20 h 65"/>
                <a:gd name="T10" fmla="*/ 8 w 11"/>
                <a:gd name="T11" fmla="*/ 11 h 65"/>
                <a:gd name="T12" fmla="*/ 5 w 11"/>
                <a:gd name="T13" fmla="*/ 3 h 65"/>
                <a:gd name="T14" fmla="*/ 0 w 11"/>
                <a:gd name="T15" fmla="*/ 0 h 65"/>
                <a:gd name="T16" fmla="*/ 0 w 11"/>
                <a:gd name="T17" fmla="*/ 3 h 65"/>
                <a:gd name="T18" fmla="*/ 5 w 11"/>
                <a:gd name="T19" fmla="*/ 17 h 65"/>
                <a:gd name="T20" fmla="*/ 4 w 11"/>
                <a:gd name="T21" fmla="*/ 27 h 65"/>
                <a:gd name="T22" fmla="*/ 6 w 11"/>
                <a:gd name="T23" fmla="*/ 46 h 65"/>
                <a:gd name="T24" fmla="*/ 5 w 11"/>
                <a:gd name="T2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5">
                  <a:moveTo>
                    <a:pt x="5" y="63"/>
                  </a:moveTo>
                  <a:cubicBezTo>
                    <a:pt x="10" y="65"/>
                    <a:pt x="10" y="65"/>
                    <a:pt x="10" y="65"/>
                  </a:cubicBezTo>
                  <a:cubicBezTo>
                    <a:pt x="11" y="64"/>
                    <a:pt x="11" y="64"/>
                    <a:pt x="11" y="64"/>
                  </a:cubicBezTo>
                  <a:cubicBezTo>
                    <a:pt x="11" y="64"/>
                    <a:pt x="10" y="40"/>
                    <a:pt x="8" y="33"/>
                  </a:cubicBezTo>
                  <a:cubicBezTo>
                    <a:pt x="8" y="33"/>
                    <a:pt x="8" y="22"/>
                    <a:pt x="8" y="20"/>
                  </a:cubicBezTo>
                  <a:cubicBezTo>
                    <a:pt x="8" y="17"/>
                    <a:pt x="8" y="12"/>
                    <a:pt x="8" y="11"/>
                  </a:cubicBezTo>
                  <a:cubicBezTo>
                    <a:pt x="8" y="10"/>
                    <a:pt x="6" y="5"/>
                    <a:pt x="5" y="3"/>
                  </a:cubicBezTo>
                  <a:cubicBezTo>
                    <a:pt x="0" y="0"/>
                    <a:pt x="0" y="0"/>
                    <a:pt x="0" y="0"/>
                  </a:cubicBezTo>
                  <a:cubicBezTo>
                    <a:pt x="0" y="3"/>
                    <a:pt x="0" y="3"/>
                    <a:pt x="0" y="3"/>
                  </a:cubicBezTo>
                  <a:cubicBezTo>
                    <a:pt x="0" y="3"/>
                    <a:pt x="6" y="14"/>
                    <a:pt x="5" y="17"/>
                  </a:cubicBezTo>
                  <a:cubicBezTo>
                    <a:pt x="5" y="17"/>
                    <a:pt x="4" y="26"/>
                    <a:pt x="4" y="27"/>
                  </a:cubicBezTo>
                  <a:cubicBezTo>
                    <a:pt x="4" y="28"/>
                    <a:pt x="6" y="45"/>
                    <a:pt x="6" y="46"/>
                  </a:cubicBezTo>
                  <a:cubicBezTo>
                    <a:pt x="6" y="48"/>
                    <a:pt x="5" y="63"/>
                    <a:pt x="5"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105" name="椭圆 104"/>
          <p:cNvSpPr/>
          <p:nvPr/>
        </p:nvSpPr>
        <p:spPr>
          <a:xfrm>
            <a:off x="552080" y="4711229"/>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宋体" panose="02010600030101010101" pitchFamily="2" charset="-122"/>
            </a:endParaRPr>
          </a:p>
        </p:txBody>
      </p:sp>
      <p:sp>
        <p:nvSpPr>
          <p:cNvPr id="70" name="文本框 69"/>
          <p:cNvSpPr txBox="1"/>
          <p:nvPr/>
        </p:nvSpPr>
        <p:spPr>
          <a:xfrm>
            <a:off x="4391803" y="2636525"/>
            <a:ext cx="6880253" cy="2977738"/>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第一张信用证的受益人（出口人）和开证申请人是第二张回头信用证的开证申请人和</a:t>
            </a:r>
            <a:r>
              <a:rPr lang="zh-CN" altLang="en-US" sz="2000" dirty="0" smtClean="0">
                <a:solidFill>
                  <a:prstClr val="black"/>
                </a:solidFill>
                <a:latin typeface="Times New Roman" panose="02020603050405020304" pitchFamily="18" charset="0"/>
                <a:cs typeface="Times New Roman" panose="02020603050405020304" pitchFamily="18" charset="0"/>
              </a:rPr>
              <a:t>受益人</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第一张信用证的开证行和通知行分别是第二张信用证的通知行和开证行。</a:t>
            </a:r>
            <a:endParaRPr lang="en-US" altLang="zh-CN" sz="2000" dirty="0">
              <a:solidFill>
                <a:prstClr val="black"/>
              </a:solidFill>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两张信用证的金额可以相等，也可以不相等</a:t>
            </a:r>
            <a:r>
              <a:rPr lang="zh-CN" altLang="en-US"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两证可以同时互开、同时生效，也可以先后开立、先后生效</a:t>
            </a:r>
          </a:p>
          <a:p>
            <a:pPr marL="342900" indent="-342900">
              <a:lnSpc>
                <a:spcPts val="2500"/>
              </a:lnSpc>
              <a:buFont typeface="Arial" panose="020B0604020202020204" pitchFamily="34" charset="0"/>
              <a:buChar char="•"/>
            </a:pPr>
            <a:r>
              <a:rPr lang="zh-CN" altLang="en-US" sz="2000" b="1" dirty="0" smtClean="0">
                <a:solidFill>
                  <a:prstClr val="black"/>
                </a:solidFill>
                <a:latin typeface="Times New Roman" panose="02020603050405020304" pitchFamily="18" charset="0"/>
                <a:cs typeface="Times New Roman" panose="02020603050405020304" pitchFamily="18" charset="0"/>
              </a:rPr>
              <a:t>易</a:t>
            </a:r>
            <a:r>
              <a:rPr lang="zh-CN" altLang="en-US" sz="2000" b="1" dirty="0">
                <a:solidFill>
                  <a:prstClr val="black"/>
                </a:solidFill>
                <a:latin typeface="Times New Roman" panose="02020603050405020304" pitchFamily="18" charset="0"/>
                <a:cs typeface="Times New Roman" panose="02020603050405020304" pitchFamily="18" charset="0"/>
              </a:rPr>
              <a:t>货贸易、进料加工或补偿贸易</a:t>
            </a:r>
            <a:r>
              <a:rPr lang="zh-CN" altLang="en-US" sz="2000" dirty="0">
                <a:solidFill>
                  <a:prstClr val="black"/>
                </a:solidFill>
                <a:latin typeface="Times New Roman" panose="02020603050405020304" pitchFamily="18" charset="0"/>
                <a:cs typeface="Times New Roman" panose="02020603050405020304" pitchFamily="18" charset="0"/>
              </a:rPr>
              <a:t>的双方对其进口部分以对方为受益人开立</a:t>
            </a:r>
            <a:r>
              <a:rPr lang="zh-CN" altLang="en-US" sz="2000" dirty="0" smtClean="0">
                <a:solidFill>
                  <a:prstClr val="black"/>
                </a:solidFill>
                <a:latin typeface="Times New Roman" panose="02020603050405020304" pitchFamily="18" charset="0"/>
                <a:cs typeface="Times New Roman" panose="02020603050405020304" pitchFamily="18" charset="0"/>
              </a:rPr>
              <a:t>信用证</a:t>
            </a:r>
            <a:endParaRPr lang="zh-CN" altLang="en-US" sz="2000"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3800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
                                            <p:txEl>
                                              <p:pRg st="0" end="0"/>
                                            </p:txEl>
                                          </p:spTgt>
                                        </p:tgtEl>
                                        <p:attrNameLst>
                                          <p:attrName>style.visibility</p:attrName>
                                        </p:attrNameLst>
                                      </p:cBhvr>
                                      <p:to>
                                        <p:strVal val="visible"/>
                                      </p:to>
                                    </p:set>
                                    <p:anim calcmode="lin" valueType="num">
                                      <p:cBhvr additive="base">
                                        <p:cTn id="13"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
                                            <p:txEl>
                                              <p:pRg st="1" end="1"/>
                                            </p:txEl>
                                          </p:spTgt>
                                        </p:tgtEl>
                                        <p:attrNameLst>
                                          <p:attrName>style.visibility</p:attrName>
                                        </p:attrNameLst>
                                      </p:cBhvr>
                                      <p:to>
                                        <p:strVal val="visible"/>
                                      </p:to>
                                    </p:set>
                                    <p:anim calcmode="lin" valueType="num">
                                      <p:cBhvr additive="base">
                                        <p:cTn id="19" dur="500" fill="hold"/>
                                        <p:tgtEl>
                                          <p:spTgt spid="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0">
                                            <p:txEl>
                                              <p:pRg st="2" end="2"/>
                                            </p:txEl>
                                          </p:spTgt>
                                        </p:tgtEl>
                                        <p:attrNameLst>
                                          <p:attrName>style.visibility</p:attrName>
                                        </p:attrNameLst>
                                      </p:cBhvr>
                                      <p:to>
                                        <p:strVal val="visible"/>
                                      </p:to>
                                    </p:set>
                                    <p:anim calcmode="lin" valueType="num">
                                      <p:cBhvr additive="base">
                                        <p:cTn id="25"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0">
                                            <p:txEl>
                                              <p:pRg st="3" end="3"/>
                                            </p:txEl>
                                          </p:spTgt>
                                        </p:tgtEl>
                                        <p:attrNameLst>
                                          <p:attrName>style.visibility</p:attrName>
                                        </p:attrNameLst>
                                      </p:cBhvr>
                                      <p:to>
                                        <p:strVal val="visible"/>
                                      </p:to>
                                    </p:set>
                                    <p:anim calcmode="lin" valueType="num">
                                      <p:cBhvr additive="base">
                                        <p:cTn id="31" dur="500" fill="hold"/>
                                        <p:tgtEl>
                                          <p:spTgt spid="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0">
                                            <p:txEl>
                                              <p:pRg st="4" end="4"/>
                                            </p:txEl>
                                          </p:spTgt>
                                        </p:tgtEl>
                                        <p:attrNameLst>
                                          <p:attrName>style.visibility</p:attrName>
                                        </p:attrNameLst>
                                      </p:cBhvr>
                                      <p:to>
                                        <p:strVal val="visible"/>
                                      </p:to>
                                    </p:set>
                                    <p:anim calcmode="lin" valueType="num">
                                      <p:cBhvr additive="base">
                                        <p:cTn id="37"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表格 59"/>
          <p:cNvGraphicFramePr>
            <a:graphicFrameLocks noGrp="1"/>
          </p:cNvGraphicFramePr>
          <p:nvPr>
            <p:extLst>
              <p:ext uri="{D42A27DB-BD31-4B8C-83A1-F6EECF244321}">
                <p14:modId xmlns:p14="http://schemas.microsoft.com/office/powerpoint/2010/main" val="2903415645"/>
              </p:ext>
            </p:extLst>
          </p:nvPr>
        </p:nvGraphicFramePr>
        <p:xfrm>
          <a:off x="736570" y="1858389"/>
          <a:ext cx="9499976" cy="3514332"/>
        </p:xfrm>
        <a:graphic>
          <a:graphicData uri="http://schemas.openxmlformats.org/drawingml/2006/table">
            <a:tbl>
              <a:tblPr firstRow="1" bandRow="1">
                <a:tableStyleId>{5C22544A-7EE6-4342-B048-85BDC9FD1C3A}</a:tableStyleId>
              </a:tblPr>
              <a:tblGrid>
                <a:gridCol w="2038064"/>
                <a:gridCol w="7461912"/>
              </a:tblGrid>
              <a:tr h="579665">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4667">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信用证的种类</a:t>
            </a:r>
            <a:endParaRPr lang="zh-CN" altLang="en-US" sz="2400" b="1" dirty="0">
              <a:solidFill>
                <a:prstClr val="black"/>
              </a:solidFill>
            </a:endParaRPr>
          </a:p>
        </p:txBody>
      </p:sp>
      <p:sp>
        <p:nvSpPr>
          <p:cNvPr id="2" name="文本框 1"/>
          <p:cNvSpPr txBox="1"/>
          <p:nvPr/>
        </p:nvSpPr>
        <p:spPr>
          <a:xfrm>
            <a:off x="753660" y="2597724"/>
            <a:ext cx="2101887" cy="707886"/>
          </a:xfrm>
          <a:prstGeom prst="rect">
            <a:avLst/>
          </a:prstGeom>
          <a:noFill/>
        </p:spPr>
        <p:txBody>
          <a:bodyPr wrap="square" rtlCol="0">
            <a:spAutoFit/>
          </a:bodyPr>
          <a:lstStyle/>
          <a:p>
            <a:r>
              <a:rPr lang="zh-CN" altLang="en-US" sz="2000" dirty="0">
                <a:solidFill>
                  <a:prstClr val="black"/>
                </a:solidFill>
                <a:latin typeface="Times New Roman" panose="02020603050405020304" pitchFamily="18" charset="0"/>
                <a:cs typeface="Times New Roman" panose="02020603050405020304" pitchFamily="18" charset="0"/>
              </a:rPr>
              <a:t>背对背信用证</a:t>
            </a:r>
            <a:r>
              <a:rPr lang="en-US" altLang="zh-CN" sz="2000" dirty="0">
                <a:solidFill>
                  <a:prstClr val="black"/>
                </a:solidFill>
                <a:latin typeface="Times New Roman" panose="02020603050405020304" pitchFamily="18" charset="0"/>
                <a:cs typeface="Times New Roman" panose="02020603050405020304" pitchFamily="18" charset="0"/>
              </a:rPr>
              <a:t>(back to back L/C)</a:t>
            </a:r>
          </a:p>
        </p:txBody>
      </p:sp>
      <p:sp>
        <p:nvSpPr>
          <p:cNvPr id="105" name="椭圆 104"/>
          <p:cNvSpPr/>
          <p:nvPr/>
        </p:nvSpPr>
        <p:spPr>
          <a:xfrm>
            <a:off x="10181278" y="5342123"/>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nvGrpSpPr>
          <p:cNvPr id="70" name="组合 69"/>
          <p:cNvGrpSpPr/>
          <p:nvPr/>
        </p:nvGrpSpPr>
        <p:grpSpPr>
          <a:xfrm>
            <a:off x="10125943" y="2441612"/>
            <a:ext cx="1424149" cy="3789716"/>
            <a:chOff x="10368935" y="1474788"/>
            <a:chExt cx="1668462" cy="3249613"/>
          </a:xfrm>
        </p:grpSpPr>
        <p:sp>
          <p:nvSpPr>
            <p:cNvPr id="71" name="Freeform 122"/>
            <p:cNvSpPr>
              <a:spLocks/>
            </p:cNvSpPr>
            <p:nvPr/>
          </p:nvSpPr>
          <p:spPr bwMode="auto">
            <a:xfrm>
              <a:off x="10368935" y="2371726"/>
              <a:ext cx="808037" cy="485775"/>
            </a:xfrm>
            <a:custGeom>
              <a:avLst/>
              <a:gdLst>
                <a:gd name="T0" fmla="*/ 40 w 45"/>
                <a:gd name="T1" fmla="*/ 0 h 27"/>
                <a:gd name="T2" fmla="*/ 37 w 45"/>
                <a:gd name="T3" fmla="*/ 11 h 27"/>
                <a:gd name="T4" fmla="*/ 27 w 45"/>
                <a:gd name="T5" fmla="*/ 17 h 27"/>
                <a:gd name="T6" fmla="*/ 15 w 45"/>
                <a:gd name="T7" fmla="*/ 21 h 27"/>
                <a:gd name="T8" fmla="*/ 14 w 45"/>
                <a:gd name="T9" fmla="*/ 20 h 27"/>
                <a:gd name="T10" fmla="*/ 11 w 45"/>
                <a:gd name="T11" fmla="*/ 19 h 27"/>
                <a:gd name="T12" fmla="*/ 11 w 45"/>
                <a:gd name="T13" fmla="*/ 21 h 27"/>
                <a:gd name="T14" fmla="*/ 8 w 45"/>
                <a:gd name="T15" fmla="*/ 21 h 27"/>
                <a:gd name="T16" fmla="*/ 3 w 45"/>
                <a:gd name="T17" fmla="*/ 21 h 27"/>
                <a:gd name="T18" fmla="*/ 2 w 45"/>
                <a:gd name="T19" fmla="*/ 23 h 27"/>
                <a:gd name="T20" fmla="*/ 5 w 45"/>
                <a:gd name="T21" fmla="*/ 24 h 27"/>
                <a:gd name="T22" fmla="*/ 11 w 45"/>
                <a:gd name="T23" fmla="*/ 26 h 27"/>
                <a:gd name="T24" fmla="*/ 16 w 45"/>
                <a:gd name="T25" fmla="*/ 25 h 27"/>
                <a:gd name="T26" fmla="*/ 17 w 45"/>
                <a:gd name="T27" fmla="*/ 25 h 27"/>
                <a:gd name="T28" fmla="*/ 26 w 45"/>
                <a:gd name="T29" fmla="*/ 23 h 27"/>
                <a:gd name="T30" fmla="*/ 43 w 45"/>
                <a:gd name="T31" fmla="*/ 16 h 27"/>
                <a:gd name="T32" fmla="*/ 40 w 45"/>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7">
                  <a:moveTo>
                    <a:pt x="40" y="0"/>
                  </a:moveTo>
                  <a:cubicBezTo>
                    <a:pt x="40" y="0"/>
                    <a:pt x="38" y="10"/>
                    <a:pt x="37" y="11"/>
                  </a:cubicBezTo>
                  <a:cubicBezTo>
                    <a:pt x="37" y="11"/>
                    <a:pt x="30" y="15"/>
                    <a:pt x="27" y="17"/>
                  </a:cubicBezTo>
                  <a:cubicBezTo>
                    <a:pt x="24" y="19"/>
                    <a:pt x="18" y="20"/>
                    <a:pt x="15" y="21"/>
                  </a:cubicBezTo>
                  <a:cubicBezTo>
                    <a:pt x="15" y="21"/>
                    <a:pt x="14" y="20"/>
                    <a:pt x="14" y="20"/>
                  </a:cubicBezTo>
                  <a:cubicBezTo>
                    <a:pt x="11" y="18"/>
                    <a:pt x="11" y="19"/>
                    <a:pt x="11" y="19"/>
                  </a:cubicBezTo>
                  <a:cubicBezTo>
                    <a:pt x="11" y="19"/>
                    <a:pt x="11" y="20"/>
                    <a:pt x="11" y="21"/>
                  </a:cubicBezTo>
                  <a:cubicBezTo>
                    <a:pt x="10" y="21"/>
                    <a:pt x="9" y="21"/>
                    <a:pt x="8" y="21"/>
                  </a:cubicBezTo>
                  <a:cubicBezTo>
                    <a:pt x="6" y="21"/>
                    <a:pt x="5" y="21"/>
                    <a:pt x="3" y="21"/>
                  </a:cubicBezTo>
                  <a:cubicBezTo>
                    <a:pt x="2" y="21"/>
                    <a:pt x="0" y="22"/>
                    <a:pt x="2" y="23"/>
                  </a:cubicBezTo>
                  <a:cubicBezTo>
                    <a:pt x="5" y="24"/>
                    <a:pt x="5" y="24"/>
                    <a:pt x="5" y="24"/>
                  </a:cubicBezTo>
                  <a:cubicBezTo>
                    <a:pt x="5" y="24"/>
                    <a:pt x="7" y="25"/>
                    <a:pt x="11" y="26"/>
                  </a:cubicBezTo>
                  <a:cubicBezTo>
                    <a:pt x="11" y="26"/>
                    <a:pt x="13" y="27"/>
                    <a:pt x="16" y="25"/>
                  </a:cubicBezTo>
                  <a:cubicBezTo>
                    <a:pt x="17" y="25"/>
                    <a:pt x="17" y="25"/>
                    <a:pt x="17" y="25"/>
                  </a:cubicBezTo>
                  <a:cubicBezTo>
                    <a:pt x="17" y="25"/>
                    <a:pt x="19" y="24"/>
                    <a:pt x="26" y="23"/>
                  </a:cubicBezTo>
                  <a:cubicBezTo>
                    <a:pt x="32" y="22"/>
                    <a:pt x="41" y="16"/>
                    <a:pt x="43" y="16"/>
                  </a:cubicBezTo>
                  <a:cubicBezTo>
                    <a:pt x="45" y="15"/>
                    <a:pt x="43" y="1"/>
                    <a:pt x="40" y="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123"/>
            <p:cNvSpPr>
              <a:spLocks/>
            </p:cNvSpPr>
            <p:nvPr/>
          </p:nvSpPr>
          <p:spPr bwMode="auto">
            <a:xfrm>
              <a:off x="11157922" y="4400551"/>
              <a:ext cx="323850" cy="323850"/>
            </a:xfrm>
            <a:custGeom>
              <a:avLst/>
              <a:gdLst>
                <a:gd name="T0" fmla="*/ 3 w 18"/>
                <a:gd name="T1" fmla="*/ 5 h 18"/>
                <a:gd name="T2" fmla="*/ 0 w 18"/>
                <a:gd name="T3" fmla="*/ 12 h 18"/>
                <a:gd name="T4" fmla="*/ 6 w 18"/>
                <a:gd name="T5" fmla="*/ 14 h 18"/>
                <a:gd name="T6" fmla="*/ 8 w 18"/>
                <a:gd name="T7" fmla="*/ 17 h 18"/>
                <a:gd name="T8" fmla="*/ 16 w 18"/>
                <a:gd name="T9" fmla="*/ 14 h 18"/>
                <a:gd name="T10" fmla="*/ 17 w 18"/>
                <a:gd name="T11" fmla="*/ 6 h 18"/>
                <a:gd name="T12" fmla="*/ 18 w 18"/>
                <a:gd name="T13" fmla="*/ 5 h 18"/>
                <a:gd name="T14" fmla="*/ 17 w 18"/>
                <a:gd name="T15" fmla="*/ 0 h 18"/>
                <a:gd name="T16" fmla="*/ 3 w 18"/>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3" y="5"/>
                  </a:moveTo>
                  <a:cubicBezTo>
                    <a:pt x="3" y="5"/>
                    <a:pt x="0" y="9"/>
                    <a:pt x="0" y="12"/>
                  </a:cubicBezTo>
                  <a:cubicBezTo>
                    <a:pt x="1" y="15"/>
                    <a:pt x="4" y="15"/>
                    <a:pt x="6" y="14"/>
                  </a:cubicBezTo>
                  <a:cubicBezTo>
                    <a:pt x="6" y="14"/>
                    <a:pt x="7" y="17"/>
                    <a:pt x="8" y="17"/>
                  </a:cubicBezTo>
                  <a:cubicBezTo>
                    <a:pt x="9" y="18"/>
                    <a:pt x="15" y="16"/>
                    <a:pt x="16" y="14"/>
                  </a:cubicBezTo>
                  <a:cubicBezTo>
                    <a:pt x="16" y="12"/>
                    <a:pt x="16" y="7"/>
                    <a:pt x="17" y="6"/>
                  </a:cubicBezTo>
                  <a:cubicBezTo>
                    <a:pt x="17" y="5"/>
                    <a:pt x="18" y="5"/>
                    <a:pt x="18" y="5"/>
                  </a:cubicBezTo>
                  <a:cubicBezTo>
                    <a:pt x="18" y="5"/>
                    <a:pt x="18" y="2"/>
                    <a:pt x="17" y="0"/>
                  </a:cubicBezTo>
                  <a:cubicBezTo>
                    <a:pt x="17" y="0"/>
                    <a:pt x="6" y="3"/>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3" name="Freeform 124"/>
            <p:cNvSpPr>
              <a:spLocks/>
            </p:cNvSpPr>
            <p:nvPr/>
          </p:nvSpPr>
          <p:spPr bwMode="auto">
            <a:xfrm>
              <a:off x="11051560" y="3557588"/>
              <a:ext cx="304800" cy="1022350"/>
            </a:xfrm>
            <a:custGeom>
              <a:avLst/>
              <a:gdLst>
                <a:gd name="T0" fmla="*/ 8 w 17"/>
                <a:gd name="T1" fmla="*/ 56 h 57"/>
                <a:gd name="T2" fmla="*/ 9 w 17"/>
                <a:gd name="T3" fmla="*/ 50 h 57"/>
                <a:gd name="T4" fmla="*/ 11 w 17"/>
                <a:gd name="T5" fmla="*/ 43 h 57"/>
                <a:gd name="T6" fmla="*/ 4 w 17"/>
                <a:gd name="T7" fmla="*/ 25 h 57"/>
                <a:gd name="T8" fmla="*/ 2 w 17"/>
                <a:gd name="T9" fmla="*/ 13 h 57"/>
                <a:gd name="T10" fmla="*/ 1 w 17"/>
                <a:gd name="T11" fmla="*/ 1 h 57"/>
                <a:gd name="T12" fmla="*/ 13 w 17"/>
                <a:gd name="T13" fmla="*/ 1 h 57"/>
                <a:gd name="T14" fmla="*/ 12 w 17"/>
                <a:gd name="T15" fmla="*/ 13 h 57"/>
                <a:gd name="T16" fmla="*/ 12 w 17"/>
                <a:gd name="T17" fmla="*/ 16 h 57"/>
                <a:gd name="T18" fmla="*/ 14 w 17"/>
                <a:gd name="T19" fmla="*/ 31 h 57"/>
                <a:gd name="T20" fmla="*/ 16 w 17"/>
                <a:gd name="T21" fmla="*/ 41 h 57"/>
                <a:gd name="T22" fmla="*/ 17 w 17"/>
                <a:gd name="T23" fmla="*/ 48 h 57"/>
                <a:gd name="T24" fmla="*/ 14 w 17"/>
                <a:gd name="T25" fmla="*/ 56 h 57"/>
                <a:gd name="T26" fmla="*/ 8 w 17"/>
                <a:gd name="T2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7">
                  <a:moveTo>
                    <a:pt x="8" y="56"/>
                  </a:moveTo>
                  <a:cubicBezTo>
                    <a:pt x="8" y="55"/>
                    <a:pt x="8" y="53"/>
                    <a:pt x="9" y="50"/>
                  </a:cubicBezTo>
                  <a:cubicBezTo>
                    <a:pt x="10" y="48"/>
                    <a:pt x="11" y="44"/>
                    <a:pt x="11" y="43"/>
                  </a:cubicBezTo>
                  <a:cubicBezTo>
                    <a:pt x="10" y="42"/>
                    <a:pt x="6" y="27"/>
                    <a:pt x="4" y="25"/>
                  </a:cubicBezTo>
                  <a:cubicBezTo>
                    <a:pt x="3" y="22"/>
                    <a:pt x="3" y="17"/>
                    <a:pt x="2" y="13"/>
                  </a:cubicBezTo>
                  <a:cubicBezTo>
                    <a:pt x="1" y="9"/>
                    <a:pt x="0" y="3"/>
                    <a:pt x="1" y="1"/>
                  </a:cubicBezTo>
                  <a:cubicBezTo>
                    <a:pt x="1" y="0"/>
                    <a:pt x="13" y="1"/>
                    <a:pt x="13" y="1"/>
                  </a:cubicBezTo>
                  <a:cubicBezTo>
                    <a:pt x="13" y="1"/>
                    <a:pt x="12" y="11"/>
                    <a:pt x="12" y="13"/>
                  </a:cubicBezTo>
                  <a:cubicBezTo>
                    <a:pt x="12" y="13"/>
                    <a:pt x="12" y="15"/>
                    <a:pt x="12" y="16"/>
                  </a:cubicBezTo>
                  <a:cubicBezTo>
                    <a:pt x="13" y="17"/>
                    <a:pt x="13" y="21"/>
                    <a:pt x="14" y="31"/>
                  </a:cubicBezTo>
                  <a:cubicBezTo>
                    <a:pt x="15" y="41"/>
                    <a:pt x="16" y="41"/>
                    <a:pt x="16" y="41"/>
                  </a:cubicBezTo>
                  <a:cubicBezTo>
                    <a:pt x="17" y="48"/>
                    <a:pt x="17" y="48"/>
                    <a:pt x="17" y="48"/>
                  </a:cubicBezTo>
                  <a:cubicBezTo>
                    <a:pt x="14" y="56"/>
                    <a:pt x="14" y="56"/>
                    <a:pt x="14" y="56"/>
                  </a:cubicBezTo>
                  <a:cubicBezTo>
                    <a:pt x="14" y="56"/>
                    <a:pt x="10" y="57"/>
                    <a:pt x="8" y="56"/>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125"/>
            <p:cNvSpPr>
              <a:spLocks/>
            </p:cNvSpPr>
            <p:nvPr/>
          </p:nvSpPr>
          <p:spPr bwMode="auto">
            <a:xfrm>
              <a:off x="11051560" y="3557588"/>
              <a:ext cx="304800" cy="1004888"/>
            </a:xfrm>
            <a:custGeom>
              <a:avLst/>
              <a:gdLst>
                <a:gd name="T0" fmla="*/ 14 w 17"/>
                <a:gd name="T1" fmla="*/ 31 h 56"/>
                <a:gd name="T2" fmla="*/ 12 w 17"/>
                <a:gd name="T3" fmla="*/ 16 h 56"/>
                <a:gd name="T4" fmla="*/ 12 w 17"/>
                <a:gd name="T5" fmla="*/ 13 h 56"/>
                <a:gd name="T6" fmla="*/ 13 w 17"/>
                <a:gd name="T7" fmla="*/ 1 h 56"/>
                <a:gd name="T8" fmla="*/ 1 w 17"/>
                <a:gd name="T9" fmla="*/ 1 h 56"/>
                <a:gd name="T10" fmla="*/ 2 w 17"/>
                <a:gd name="T11" fmla="*/ 11 h 56"/>
                <a:gd name="T12" fmla="*/ 4 w 17"/>
                <a:gd name="T13" fmla="*/ 17 h 56"/>
                <a:gd name="T14" fmla="*/ 8 w 17"/>
                <a:gd name="T15" fmla="*/ 15 h 56"/>
                <a:gd name="T16" fmla="*/ 12 w 17"/>
                <a:gd name="T17" fmla="*/ 32 h 56"/>
                <a:gd name="T18" fmla="*/ 9 w 17"/>
                <a:gd name="T19" fmla="*/ 39 h 56"/>
                <a:gd name="T20" fmla="*/ 11 w 17"/>
                <a:gd name="T21" fmla="*/ 43 h 56"/>
                <a:gd name="T22" fmla="*/ 10 w 17"/>
                <a:gd name="T23" fmla="*/ 46 h 56"/>
                <a:gd name="T24" fmla="*/ 14 w 17"/>
                <a:gd name="T25" fmla="*/ 47 h 56"/>
                <a:gd name="T26" fmla="*/ 11 w 17"/>
                <a:gd name="T27" fmla="*/ 56 h 56"/>
                <a:gd name="T28" fmla="*/ 14 w 17"/>
                <a:gd name="T29" fmla="*/ 56 h 56"/>
                <a:gd name="T30" fmla="*/ 17 w 17"/>
                <a:gd name="T31" fmla="*/ 48 h 56"/>
                <a:gd name="T32" fmla="*/ 16 w 17"/>
                <a:gd name="T33" fmla="*/ 41 h 56"/>
                <a:gd name="T34" fmla="*/ 14 w 17"/>
                <a:gd name="T35"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6">
                  <a:moveTo>
                    <a:pt x="14" y="31"/>
                  </a:moveTo>
                  <a:cubicBezTo>
                    <a:pt x="13" y="21"/>
                    <a:pt x="13" y="17"/>
                    <a:pt x="12" y="16"/>
                  </a:cubicBezTo>
                  <a:cubicBezTo>
                    <a:pt x="12" y="15"/>
                    <a:pt x="12" y="13"/>
                    <a:pt x="12" y="13"/>
                  </a:cubicBezTo>
                  <a:cubicBezTo>
                    <a:pt x="12" y="11"/>
                    <a:pt x="13" y="1"/>
                    <a:pt x="13" y="1"/>
                  </a:cubicBezTo>
                  <a:cubicBezTo>
                    <a:pt x="13" y="1"/>
                    <a:pt x="1" y="0"/>
                    <a:pt x="1" y="1"/>
                  </a:cubicBezTo>
                  <a:cubicBezTo>
                    <a:pt x="0" y="3"/>
                    <a:pt x="1" y="7"/>
                    <a:pt x="2" y="11"/>
                  </a:cubicBezTo>
                  <a:cubicBezTo>
                    <a:pt x="3" y="13"/>
                    <a:pt x="4" y="17"/>
                    <a:pt x="4" y="17"/>
                  </a:cubicBezTo>
                  <a:cubicBezTo>
                    <a:pt x="6" y="17"/>
                    <a:pt x="8" y="15"/>
                    <a:pt x="8" y="15"/>
                  </a:cubicBezTo>
                  <a:cubicBezTo>
                    <a:pt x="8" y="15"/>
                    <a:pt x="12" y="25"/>
                    <a:pt x="12" y="32"/>
                  </a:cubicBezTo>
                  <a:cubicBezTo>
                    <a:pt x="13" y="35"/>
                    <a:pt x="11" y="38"/>
                    <a:pt x="9" y="39"/>
                  </a:cubicBezTo>
                  <a:cubicBezTo>
                    <a:pt x="10" y="41"/>
                    <a:pt x="11" y="43"/>
                    <a:pt x="11" y="43"/>
                  </a:cubicBezTo>
                  <a:cubicBezTo>
                    <a:pt x="11" y="43"/>
                    <a:pt x="11" y="45"/>
                    <a:pt x="10" y="46"/>
                  </a:cubicBezTo>
                  <a:cubicBezTo>
                    <a:pt x="12" y="46"/>
                    <a:pt x="14" y="44"/>
                    <a:pt x="14" y="47"/>
                  </a:cubicBezTo>
                  <a:cubicBezTo>
                    <a:pt x="14" y="49"/>
                    <a:pt x="12" y="54"/>
                    <a:pt x="11" y="56"/>
                  </a:cubicBezTo>
                  <a:cubicBezTo>
                    <a:pt x="12" y="56"/>
                    <a:pt x="14" y="56"/>
                    <a:pt x="14" y="56"/>
                  </a:cubicBezTo>
                  <a:cubicBezTo>
                    <a:pt x="17" y="48"/>
                    <a:pt x="17" y="48"/>
                    <a:pt x="17" y="48"/>
                  </a:cubicBezTo>
                  <a:cubicBezTo>
                    <a:pt x="16" y="41"/>
                    <a:pt x="16" y="41"/>
                    <a:pt x="16" y="41"/>
                  </a:cubicBezTo>
                  <a:cubicBezTo>
                    <a:pt x="16" y="41"/>
                    <a:pt x="15" y="41"/>
                    <a:pt x="14"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5" name="Freeform 126"/>
            <p:cNvSpPr>
              <a:spLocks/>
            </p:cNvSpPr>
            <p:nvPr/>
          </p:nvSpPr>
          <p:spPr bwMode="auto">
            <a:xfrm>
              <a:off x="10638810" y="2371726"/>
              <a:ext cx="538162" cy="466725"/>
            </a:xfrm>
            <a:custGeom>
              <a:avLst/>
              <a:gdLst>
                <a:gd name="T0" fmla="*/ 26 w 30"/>
                <a:gd name="T1" fmla="*/ 0 h 26"/>
                <a:gd name="T2" fmla="*/ 25 w 30"/>
                <a:gd name="T3" fmla="*/ 0 h 26"/>
                <a:gd name="T4" fmla="*/ 25 w 30"/>
                <a:gd name="T5" fmla="*/ 2 h 26"/>
                <a:gd name="T6" fmla="*/ 25 w 30"/>
                <a:gd name="T7" fmla="*/ 9 h 26"/>
                <a:gd name="T8" fmla="*/ 24 w 30"/>
                <a:gd name="T9" fmla="*/ 15 h 26"/>
                <a:gd name="T10" fmla="*/ 8 w 30"/>
                <a:gd name="T11" fmla="*/ 22 h 26"/>
                <a:gd name="T12" fmla="*/ 5 w 30"/>
                <a:gd name="T13" fmla="*/ 22 h 26"/>
                <a:gd name="T14" fmla="*/ 0 w 30"/>
                <a:gd name="T15" fmla="*/ 26 h 26"/>
                <a:gd name="T16" fmla="*/ 1 w 30"/>
                <a:gd name="T17" fmla="*/ 25 h 26"/>
                <a:gd name="T18" fmla="*/ 2 w 30"/>
                <a:gd name="T19" fmla="*/ 25 h 26"/>
                <a:gd name="T20" fmla="*/ 11 w 30"/>
                <a:gd name="T21" fmla="*/ 23 h 26"/>
                <a:gd name="T22" fmla="*/ 28 w 30"/>
                <a:gd name="T23" fmla="*/ 16 h 26"/>
                <a:gd name="T24" fmla="*/ 26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26" y="0"/>
                  </a:moveTo>
                  <a:cubicBezTo>
                    <a:pt x="25" y="0"/>
                    <a:pt x="25" y="0"/>
                    <a:pt x="25" y="0"/>
                  </a:cubicBezTo>
                  <a:cubicBezTo>
                    <a:pt x="25" y="0"/>
                    <a:pt x="25" y="1"/>
                    <a:pt x="25" y="2"/>
                  </a:cubicBezTo>
                  <a:cubicBezTo>
                    <a:pt x="25" y="5"/>
                    <a:pt x="26" y="8"/>
                    <a:pt x="25" y="9"/>
                  </a:cubicBezTo>
                  <a:cubicBezTo>
                    <a:pt x="25" y="11"/>
                    <a:pt x="26" y="14"/>
                    <a:pt x="24" y="15"/>
                  </a:cubicBezTo>
                  <a:cubicBezTo>
                    <a:pt x="23" y="15"/>
                    <a:pt x="13" y="22"/>
                    <a:pt x="8" y="22"/>
                  </a:cubicBezTo>
                  <a:cubicBezTo>
                    <a:pt x="8" y="22"/>
                    <a:pt x="6" y="22"/>
                    <a:pt x="5" y="22"/>
                  </a:cubicBezTo>
                  <a:cubicBezTo>
                    <a:pt x="4" y="23"/>
                    <a:pt x="2" y="24"/>
                    <a:pt x="0" y="26"/>
                  </a:cubicBezTo>
                  <a:cubicBezTo>
                    <a:pt x="0" y="26"/>
                    <a:pt x="1" y="26"/>
                    <a:pt x="1" y="25"/>
                  </a:cubicBezTo>
                  <a:cubicBezTo>
                    <a:pt x="2" y="25"/>
                    <a:pt x="2" y="25"/>
                    <a:pt x="2" y="25"/>
                  </a:cubicBezTo>
                  <a:cubicBezTo>
                    <a:pt x="2" y="25"/>
                    <a:pt x="4" y="24"/>
                    <a:pt x="11" y="23"/>
                  </a:cubicBezTo>
                  <a:cubicBezTo>
                    <a:pt x="17" y="22"/>
                    <a:pt x="26" y="16"/>
                    <a:pt x="28" y="16"/>
                  </a:cubicBezTo>
                  <a:cubicBezTo>
                    <a:pt x="30" y="15"/>
                    <a:pt x="28" y="3"/>
                    <a:pt x="26" y="0"/>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127"/>
            <p:cNvSpPr>
              <a:spLocks/>
            </p:cNvSpPr>
            <p:nvPr/>
          </p:nvSpPr>
          <p:spPr bwMode="auto">
            <a:xfrm>
              <a:off x="11302385" y="3449638"/>
              <a:ext cx="304800" cy="1203325"/>
            </a:xfrm>
            <a:custGeom>
              <a:avLst/>
              <a:gdLst>
                <a:gd name="T0" fmla="*/ 0 w 17"/>
                <a:gd name="T1" fmla="*/ 63 h 67"/>
                <a:gd name="T2" fmla="*/ 1 w 17"/>
                <a:gd name="T3" fmla="*/ 57 h 67"/>
                <a:gd name="T4" fmla="*/ 4 w 17"/>
                <a:gd name="T5" fmla="*/ 47 h 67"/>
                <a:gd name="T6" fmla="*/ 6 w 17"/>
                <a:gd name="T7" fmla="*/ 19 h 67"/>
                <a:gd name="T8" fmla="*/ 3 w 17"/>
                <a:gd name="T9" fmla="*/ 8 h 67"/>
                <a:gd name="T10" fmla="*/ 8 w 17"/>
                <a:gd name="T11" fmla="*/ 0 h 67"/>
                <a:gd name="T12" fmla="*/ 14 w 17"/>
                <a:gd name="T13" fmla="*/ 7 h 67"/>
                <a:gd name="T14" fmla="*/ 15 w 17"/>
                <a:gd name="T15" fmla="*/ 15 h 67"/>
                <a:gd name="T16" fmla="*/ 16 w 17"/>
                <a:gd name="T17" fmla="*/ 29 h 67"/>
                <a:gd name="T18" fmla="*/ 9 w 17"/>
                <a:gd name="T19" fmla="*/ 47 h 67"/>
                <a:gd name="T20" fmla="*/ 9 w 17"/>
                <a:gd name="T21" fmla="*/ 53 h 67"/>
                <a:gd name="T22" fmla="*/ 8 w 17"/>
                <a:gd name="T23" fmla="*/ 58 h 67"/>
                <a:gd name="T24" fmla="*/ 7 w 17"/>
                <a:gd name="T25" fmla="*/ 63 h 67"/>
                <a:gd name="T26" fmla="*/ 0 w 17"/>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7">
                  <a:moveTo>
                    <a:pt x="0" y="63"/>
                  </a:moveTo>
                  <a:cubicBezTo>
                    <a:pt x="0" y="63"/>
                    <a:pt x="0" y="59"/>
                    <a:pt x="1" y="57"/>
                  </a:cubicBezTo>
                  <a:cubicBezTo>
                    <a:pt x="1" y="55"/>
                    <a:pt x="3" y="48"/>
                    <a:pt x="4" y="47"/>
                  </a:cubicBezTo>
                  <a:cubicBezTo>
                    <a:pt x="4" y="47"/>
                    <a:pt x="6" y="29"/>
                    <a:pt x="6" y="19"/>
                  </a:cubicBezTo>
                  <a:cubicBezTo>
                    <a:pt x="6" y="19"/>
                    <a:pt x="3" y="15"/>
                    <a:pt x="3" y="8"/>
                  </a:cubicBezTo>
                  <a:cubicBezTo>
                    <a:pt x="4" y="2"/>
                    <a:pt x="7" y="0"/>
                    <a:pt x="8" y="0"/>
                  </a:cubicBezTo>
                  <a:cubicBezTo>
                    <a:pt x="14" y="7"/>
                    <a:pt x="14" y="7"/>
                    <a:pt x="14" y="7"/>
                  </a:cubicBezTo>
                  <a:cubicBezTo>
                    <a:pt x="14" y="7"/>
                    <a:pt x="16" y="14"/>
                    <a:pt x="15" y="15"/>
                  </a:cubicBezTo>
                  <a:cubicBezTo>
                    <a:pt x="15" y="15"/>
                    <a:pt x="17" y="24"/>
                    <a:pt x="16" y="29"/>
                  </a:cubicBezTo>
                  <a:cubicBezTo>
                    <a:pt x="15" y="34"/>
                    <a:pt x="11" y="41"/>
                    <a:pt x="9" y="47"/>
                  </a:cubicBezTo>
                  <a:cubicBezTo>
                    <a:pt x="9" y="47"/>
                    <a:pt x="10" y="52"/>
                    <a:pt x="9" y="53"/>
                  </a:cubicBezTo>
                  <a:cubicBezTo>
                    <a:pt x="9" y="53"/>
                    <a:pt x="8" y="58"/>
                    <a:pt x="8" y="58"/>
                  </a:cubicBezTo>
                  <a:cubicBezTo>
                    <a:pt x="8" y="59"/>
                    <a:pt x="7" y="62"/>
                    <a:pt x="7" y="63"/>
                  </a:cubicBezTo>
                  <a:cubicBezTo>
                    <a:pt x="6" y="64"/>
                    <a:pt x="2" y="67"/>
                    <a:pt x="0" y="6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Freeform 128"/>
            <p:cNvSpPr>
              <a:spLocks/>
            </p:cNvSpPr>
            <p:nvPr/>
          </p:nvSpPr>
          <p:spPr bwMode="auto">
            <a:xfrm>
              <a:off x="11302385" y="3449638"/>
              <a:ext cx="304800" cy="1203325"/>
            </a:xfrm>
            <a:custGeom>
              <a:avLst/>
              <a:gdLst>
                <a:gd name="T0" fmla="*/ 15 w 17"/>
                <a:gd name="T1" fmla="*/ 15 h 67"/>
                <a:gd name="T2" fmla="*/ 14 w 17"/>
                <a:gd name="T3" fmla="*/ 7 h 67"/>
                <a:gd name="T4" fmla="*/ 8 w 17"/>
                <a:gd name="T5" fmla="*/ 0 h 67"/>
                <a:gd name="T6" fmla="*/ 3 w 17"/>
                <a:gd name="T7" fmla="*/ 8 h 67"/>
                <a:gd name="T8" fmla="*/ 6 w 17"/>
                <a:gd name="T9" fmla="*/ 19 h 67"/>
                <a:gd name="T10" fmla="*/ 6 w 17"/>
                <a:gd name="T11" fmla="*/ 22 h 67"/>
                <a:gd name="T12" fmla="*/ 12 w 17"/>
                <a:gd name="T13" fmla="*/ 21 h 67"/>
                <a:gd name="T14" fmla="*/ 13 w 17"/>
                <a:gd name="T15" fmla="*/ 20 h 67"/>
                <a:gd name="T16" fmla="*/ 12 w 17"/>
                <a:gd name="T17" fmla="*/ 32 h 67"/>
                <a:gd name="T18" fmla="*/ 7 w 17"/>
                <a:gd name="T19" fmla="*/ 49 h 67"/>
                <a:gd name="T20" fmla="*/ 5 w 17"/>
                <a:gd name="T21" fmla="*/ 46 h 67"/>
                <a:gd name="T22" fmla="*/ 7 w 17"/>
                <a:gd name="T23" fmla="*/ 32 h 67"/>
                <a:gd name="T24" fmla="*/ 4 w 17"/>
                <a:gd name="T25" fmla="*/ 45 h 67"/>
                <a:gd name="T26" fmla="*/ 4 w 17"/>
                <a:gd name="T27" fmla="*/ 47 h 67"/>
                <a:gd name="T28" fmla="*/ 3 w 17"/>
                <a:gd name="T29" fmla="*/ 49 h 67"/>
                <a:gd name="T30" fmla="*/ 3 w 17"/>
                <a:gd name="T31" fmla="*/ 58 h 67"/>
                <a:gd name="T32" fmla="*/ 0 w 17"/>
                <a:gd name="T33" fmla="*/ 64 h 67"/>
                <a:gd name="T34" fmla="*/ 7 w 17"/>
                <a:gd name="T35" fmla="*/ 63 h 67"/>
                <a:gd name="T36" fmla="*/ 8 w 17"/>
                <a:gd name="T37" fmla="*/ 58 h 67"/>
                <a:gd name="T38" fmla="*/ 9 w 17"/>
                <a:gd name="T39" fmla="*/ 53 h 67"/>
                <a:gd name="T40" fmla="*/ 9 w 17"/>
                <a:gd name="T41" fmla="*/ 47 h 67"/>
                <a:gd name="T42" fmla="*/ 16 w 17"/>
                <a:gd name="T43" fmla="*/ 29 h 67"/>
                <a:gd name="T44" fmla="*/ 15 w 17"/>
                <a:gd name="T45"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7">
                  <a:moveTo>
                    <a:pt x="15" y="15"/>
                  </a:moveTo>
                  <a:cubicBezTo>
                    <a:pt x="16" y="14"/>
                    <a:pt x="14" y="7"/>
                    <a:pt x="14" y="7"/>
                  </a:cubicBezTo>
                  <a:cubicBezTo>
                    <a:pt x="8" y="0"/>
                    <a:pt x="8" y="0"/>
                    <a:pt x="8" y="0"/>
                  </a:cubicBezTo>
                  <a:cubicBezTo>
                    <a:pt x="7" y="0"/>
                    <a:pt x="4" y="2"/>
                    <a:pt x="3" y="8"/>
                  </a:cubicBezTo>
                  <a:cubicBezTo>
                    <a:pt x="3" y="15"/>
                    <a:pt x="6" y="19"/>
                    <a:pt x="6" y="19"/>
                  </a:cubicBezTo>
                  <a:cubicBezTo>
                    <a:pt x="6" y="20"/>
                    <a:pt x="6" y="21"/>
                    <a:pt x="6" y="22"/>
                  </a:cubicBezTo>
                  <a:cubicBezTo>
                    <a:pt x="8" y="22"/>
                    <a:pt x="10" y="23"/>
                    <a:pt x="12" y="21"/>
                  </a:cubicBezTo>
                  <a:cubicBezTo>
                    <a:pt x="12" y="21"/>
                    <a:pt x="13" y="19"/>
                    <a:pt x="13" y="20"/>
                  </a:cubicBezTo>
                  <a:cubicBezTo>
                    <a:pt x="14" y="21"/>
                    <a:pt x="15" y="27"/>
                    <a:pt x="12" y="32"/>
                  </a:cubicBezTo>
                  <a:cubicBezTo>
                    <a:pt x="9" y="38"/>
                    <a:pt x="7" y="48"/>
                    <a:pt x="7" y="49"/>
                  </a:cubicBezTo>
                  <a:cubicBezTo>
                    <a:pt x="6" y="50"/>
                    <a:pt x="4" y="50"/>
                    <a:pt x="5" y="46"/>
                  </a:cubicBezTo>
                  <a:cubicBezTo>
                    <a:pt x="7" y="43"/>
                    <a:pt x="7" y="32"/>
                    <a:pt x="7" y="32"/>
                  </a:cubicBezTo>
                  <a:cubicBezTo>
                    <a:pt x="7" y="32"/>
                    <a:pt x="5" y="42"/>
                    <a:pt x="4" y="45"/>
                  </a:cubicBezTo>
                  <a:cubicBezTo>
                    <a:pt x="4" y="47"/>
                    <a:pt x="4" y="47"/>
                    <a:pt x="4" y="47"/>
                  </a:cubicBezTo>
                  <a:cubicBezTo>
                    <a:pt x="4" y="48"/>
                    <a:pt x="3" y="48"/>
                    <a:pt x="3" y="49"/>
                  </a:cubicBezTo>
                  <a:cubicBezTo>
                    <a:pt x="3" y="51"/>
                    <a:pt x="3" y="56"/>
                    <a:pt x="3" y="58"/>
                  </a:cubicBezTo>
                  <a:cubicBezTo>
                    <a:pt x="1" y="60"/>
                    <a:pt x="1" y="63"/>
                    <a:pt x="0" y="64"/>
                  </a:cubicBezTo>
                  <a:cubicBezTo>
                    <a:pt x="3" y="67"/>
                    <a:pt x="6" y="64"/>
                    <a:pt x="7" y="63"/>
                  </a:cubicBezTo>
                  <a:cubicBezTo>
                    <a:pt x="7" y="62"/>
                    <a:pt x="8" y="59"/>
                    <a:pt x="8" y="58"/>
                  </a:cubicBezTo>
                  <a:cubicBezTo>
                    <a:pt x="8" y="58"/>
                    <a:pt x="9" y="53"/>
                    <a:pt x="9" y="53"/>
                  </a:cubicBezTo>
                  <a:cubicBezTo>
                    <a:pt x="10" y="52"/>
                    <a:pt x="9" y="47"/>
                    <a:pt x="9" y="47"/>
                  </a:cubicBezTo>
                  <a:cubicBezTo>
                    <a:pt x="11" y="41"/>
                    <a:pt x="15" y="34"/>
                    <a:pt x="16" y="29"/>
                  </a:cubicBezTo>
                  <a:cubicBezTo>
                    <a:pt x="17" y="24"/>
                    <a:pt x="15" y="15"/>
                    <a:pt x="15" y="15"/>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8" name="Freeform 129"/>
            <p:cNvSpPr>
              <a:spLocks/>
            </p:cNvSpPr>
            <p:nvPr/>
          </p:nvSpPr>
          <p:spPr bwMode="auto">
            <a:xfrm>
              <a:off x="10997585" y="2479676"/>
              <a:ext cx="681037" cy="1166813"/>
            </a:xfrm>
            <a:custGeom>
              <a:avLst/>
              <a:gdLst>
                <a:gd name="T0" fmla="*/ 2 w 38"/>
                <a:gd name="T1" fmla="*/ 63 h 65"/>
                <a:gd name="T2" fmla="*/ 34 w 38"/>
                <a:gd name="T3" fmla="*/ 64 h 65"/>
                <a:gd name="T4" fmla="*/ 35 w 38"/>
                <a:gd name="T5" fmla="*/ 47 h 65"/>
                <a:gd name="T6" fmla="*/ 37 w 38"/>
                <a:gd name="T7" fmla="*/ 30 h 65"/>
                <a:gd name="T8" fmla="*/ 36 w 38"/>
                <a:gd name="T9" fmla="*/ 20 h 65"/>
                <a:gd name="T10" fmla="*/ 33 w 38"/>
                <a:gd name="T11" fmla="*/ 12 h 65"/>
                <a:gd name="T12" fmla="*/ 31 w 38"/>
                <a:gd name="T13" fmla="*/ 8 h 65"/>
                <a:gd name="T14" fmla="*/ 32 w 38"/>
                <a:gd name="T15" fmla="*/ 4 h 65"/>
                <a:gd name="T16" fmla="*/ 13 w 38"/>
                <a:gd name="T17" fmla="*/ 1 h 65"/>
                <a:gd name="T18" fmla="*/ 7 w 38"/>
                <a:gd name="T19" fmla="*/ 3 h 65"/>
                <a:gd name="T20" fmla="*/ 5 w 38"/>
                <a:gd name="T21" fmla="*/ 15 h 65"/>
                <a:gd name="T22" fmla="*/ 2 w 38"/>
                <a:gd name="T2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5">
                  <a:moveTo>
                    <a:pt x="2" y="63"/>
                  </a:moveTo>
                  <a:cubicBezTo>
                    <a:pt x="2" y="63"/>
                    <a:pt x="29" y="65"/>
                    <a:pt x="34" y="64"/>
                  </a:cubicBezTo>
                  <a:cubicBezTo>
                    <a:pt x="34" y="64"/>
                    <a:pt x="35" y="49"/>
                    <a:pt x="35" y="47"/>
                  </a:cubicBezTo>
                  <a:cubicBezTo>
                    <a:pt x="35" y="45"/>
                    <a:pt x="37" y="33"/>
                    <a:pt x="37" y="30"/>
                  </a:cubicBezTo>
                  <a:cubicBezTo>
                    <a:pt x="38" y="28"/>
                    <a:pt x="37" y="22"/>
                    <a:pt x="36" y="20"/>
                  </a:cubicBezTo>
                  <a:cubicBezTo>
                    <a:pt x="35" y="18"/>
                    <a:pt x="34" y="17"/>
                    <a:pt x="33" y="12"/>
                  </a:cubicBezTo>
                  <a:cubicBezTo>
                    <a:pt x="33" y="11"/>
                    <a:pt x="31" y="8"/>
                    <a:pt x="31" y="8"/>
                  </a:cubicBezTo>
                  <a:cubicBezTo>
                    <a:pt x="31" y="8"/>
                    <a:pt x="31" y="5"/>
                    <a:pt x="32" y="4"/>
                  </a:cubicBezTo>
                  <a:cubicBezTo>
                    <a:pt x="32" y="4"/>
                    <a:pt x="21" y="0"/>
                    <a:pt x="13" y="1"/>
                  </a:cubicBezTo>
                  <a:cubicBezTo>
                    <a:pt x="7" y="2"/>
                    <a:pt x="7" y="3"/>
                    <a:pt x="7" y="3"/>
                  </a:cubicBezTo>
                  <a:cubicBezTo>
                    <a:pt x="7" y="3"/>
                    <a:pt x="7" y="12"/>
                    <a:pt x="5" y="15"/>
                  </a:cubicBezTo>
                  <a:cubicBezTo>
                    <a:pt x="3" y="17"/>
                    <a:pt x="0" y="28"/>
                    <a:pt x="2"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9" name="Freeform 130"/>
            <p:cNvSpPr>
              <a:spLocks/>
            </p:cNvSpPr>
            <p:nvPr/>
          </p:nvSpPr>
          <p:spPr bwMode="auto">
            <a:xfrm>
              <a:off x="11157922" y="3359151"/>
              <a:ext cx="190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131"/>
            <p:cNvSpPr>
              <a:spLocks/>
            </p:cNvSpPr>
            <p:nvPr/>
          </p:nvSpPr>
          <p:spPr bwMode="auto">
            <a:xfrm>
              <a:off x="11157922" y="3359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1" name="Freeform 132"/>
            <p:cNvSpPr>
              <a:spLocks/>
            </p:cNvSpPr>
            <p:nvPr/>
          </p:nvSpPr>
          <p:spPr bwMode="auto">
            <a:xfrm>
              <a:off x="11122997" y="2516188"/>
              <a:ext cx="555625" cy="1112838"/>
            </a:xfrm>
            <a:custGeom>
              <a:avLst/>
              <a:gdLst>
                <a:gd name="T0" fmla="*/ 19 w 31"/>
                <a:gd name="T1" fmla="*/ 62 h 62"/>
                <a:gd name="T2" fmla="*/ 27 w 31"/>
                <a:gd name="T3" fmla="*/ 62 h 62"/>
                <a:gd name="T4" fmla="*/ 28 w 31"/>
                <a:gd name="T5" fmla="*/ 45 h 62"/>
                <a:gd name="T6" fmla="*/ 30 w 31"/>
                <a:gd name="T7" fmla="*/ 28 h 62"/>
                <a:gd name="T8" fmla="*/ 29 w 31"/>
                <a:gd name="T9" fmla="*/ 18 h 62"/>
                <a:gd name="T10" fmla="*/ 26 w 31"/>
                <a:gd name="T11" fmla="*/ 10 h 62"/>
                <a:gd name="T12" fmla="*/ 24 w 31"/>
                <a:gd name="T13" fmla="*/ 6 h 62"/>
                <a:gd name="T14" fmla="*/ 25 w 31"/>
                <a:gd name="T15" fmla="*/ 2 h 62"/>
                <a:gd name="T16" fmla="*/ 19 w 31"/>
                <a:gd name="T17" fmla="*/ 0 h 62"/>
                <a:gd name="T18" fmla="*/ 17 w 31"/>
                <a:gd name="T19" fmla="*/ 6 h 62"/>
                <a:gd name="T20" fmla="*/ 4 w 31"/>
                <a:gd name="T21" fmla="*/ 7 h 62"/>
                <a:gd name="T22" fmla="*/ 18 w 31"/>
                <a:gd name="T23" fmla="*/ 7 h 62"/>
                <a:gd name="T24" fmla="*/ 20 w 31"/>
                <a:gd name="T25" fmla="*/ 11 h 62"/>
                <a:gd name="T26" fmla="*/ 10 w 31"/>
                <a:gd name="T27" fmla="*/ 12 h 62"/>
                <a:gd name="T28" fmla="*/ 20 w 31"/>
                <a:gd name="T29" fmla="*/ 14 h 62"/>
                <a:gd name="T30" fmla="*/ 22 w 31"/>
                <a:gd name="T31" fmla="*/ 19 h 62"/>
                <a:gd name="T32" fmla="*/ 13 w 31"/>
                <a:gd name="T33" fmla="*/ 18 h 62"/>
                <a:gd name="T34" fmla="*/ 20 w 31"/>
                <a:gd name="T35" fmla="*/ 23 h 62"/>
                <a:gd name="T36" fmla="*/ 0 w 31"/>
                <a:gd name="T37" fmla="*/ 24 h 62"/>
                <a:gd name="T38" fmla="*/ 22 w 31"/>
                <a:gd name="T39" fmla="*/ 26 h 62"/>
                <a:gd name="T40" fmla="*/ 10 w 31"/>
                <a:gd name="T41" fmla="*/ 29 h 62"/>
                <a:gd name="T42" fmla="*/ 20 w 31"/>
                <a:gd name="T43" fmla="*/ 29 h 62"/>
                <a:gd name="T44" fmla="*/ 20 w 31"/>
                <a:gd name="T45" fmla="*/ 36 h 62"/>
                <a:gd name="T46" fmla="*/ 5 w 31"/>
                <a:gd name="T47" fmla="*/ 40 h 62"/>
                <a:gd name="T48" fmla="*/ 20 w 31"/>
                <a:gd name="T49" fmla="*/ 41 h 62"/>
                <a:gd name="T50" fmla="*/ 15 w 31"/>
                <a:gd name="T51" fmla="*/ 45 h 62"/>
                <a:gd name="T52" fmla="*/ 3 w 31"/>
                <a:gd name="T53" fmla="*/ 47 h 62"/>
                <a:gd name="T54" fmla="*/ 18 w 31"/>
                <a:gd name="T55" fmla="*/ 47 h 62"/>
                <a:gd name="T56" fmla="*/ 8 w 31"/>
                <a:gd name="T57" fmla="*/ 51 h 62"/>
                <a:gd name="T58" fmla="*/ 22 w 31"/>
                <a:gd name="T59" fmla="*/ 47 h 62"/>
                <a:gd name="T60" fmla="*/ 22 w 31"/>
                <a:gd name="T61" fmla="*/ 52 h 62"/>
                <a:gd name="T62" fmla="*/ 0 w 31"/>
                <a:gd name="T63" fmla="*/ 59 h 62"/>
                <a:gd name="T64" fmla="*/ 19 w 31"/>
                <a:gd name="T65" fmla="*/ 56 h 62"/>
                <a:gd name="T66" fmla="*/ 19 w 31"/>
                <a:gd name="T6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62">
                  <a:moveTo>
                    <a:pt x="19" y="62"/>
                  </a:moveTo>
                  <a:cubicBezTo>
                    <a:pt x="23" y="62"/>
                    <a:pt x="25" y="62"/>
                    <a:pt x="27" y="62"/>
                  </a:cubicBezTo>
                  <a:cubicBezTo>
                    <a:pt x="27" y="62"/>
                    <a:pt x="28" y="47"/>
                    <a:pt x="28" y="45"/>
                  </a:cubicBezTo>
                  <a:cubicBezTo>
                    <a:pt x="28" y="43"/>
                    <a:pt x="30" y="31"/>
                    <a:pt x="30" y="28"/>
                  </a:cubicBezTo>
                  <a:cubicBezTo>
                    <a:pt x="31" y="26"/>
                    <a:pt x="30" y="20"/>
                    <a:pt x="29" y="18"/>
                  </a:cubicBezTo>
                  <a:cubicBezTo>
                    <a:pt x="28" y="16"/>
                    <a:pt x="27" y="15"/>
                    <a:pt x="26" y="10"/>
                  </a:cubicBezTo>
                  <a:cubicBezTo>
                    <a:pt x="26" y="9"/>
                    <a:pt x="24" y="6"/>
                    <a:pt x="24" y="6"/>
                  </a:cubicBezTo>
                  <a:cubicBezTo>
                    <a:pt x="24" y="6"/>
                    <a:pt x="24" y="3"/>
                    <a:pt x="25" y="2"/>
                  </a:cubicBezTo>
                  <a:cubicBezTo>
                    <a:pt x="25" y="2"/>
                    <a:pt x="22" y="1"/>
                    <a:pt x="19" y="0"/>
                  </a:cubicBezTo>
                  <a:cubicBezTo>
                    <a:pt x="17" y="2"/>
                    <a:pt x="17" y="6"/>
                    <a:pt x="17" y="6"/>
                  </a:cubicBezTo>
                  <a:cubicBezTo>
                    <a:pt x="10" y="5"/>
                    <a:pt x="4" y="7"/>
                    <a:pt x="4" y="7"/>
                  </a:cubicBezTo>
                  <a:cubicBezTo>
                    <a:pt x="10" y="6"/>
                    <a:pt x="18" y="7"/>
                    <a:pt x="18" y="7"/>
                  </a:cubicBezTo>
                  <a:cubicBezTo>
                    <a:pt x="20" y="11"/>
                    <a:pt x="20" y="11"/>
                    <a:pt x="20" y="11"/>
                  </a:cubicBezTo>
                  <a:cubicBezTo>
                    <a:pt x="16" y="11"/>
                    <a:pt x="10" y="12"/>
                    <a:pt x="10" y="12"/>
                  </a:cubicBezTo>
                  <a:cubicBezTo>
                    <a:pt x="15" y="12"/>
                    <a:pt x="21" y="14"/>
                    <a:pt x="20" y="14"/>
                  </a:cubicBezTo>
                  <a:cubicBezTo>
                    <a:pt x="18" y="15"/>
                    <a:pt x="22" y="19"/>
                    <a:pt x="22" y="19"/>
                  </a:cubicBezTo>
                  <a:cubicBezTo>
                    <a:pt x="17" y="17"/>
                    <a:pt x="13" y="18"/>
                    <a:pt x="13" y="18"/>
                  </a:cubicBezTo>
                  <a:cubicBezTo>
                    <a:pt x="19" y="17"/>
                    <a:pt x="20" y="23"/>
                    <a:pt x="20" y="23"/>
                  </a:cubicBezTo>
                  <a:cubicBezTo>
                    <a:pt x="9" y="21"/>
                    <a:pt x="0" y="24"/>
                    <a:pt x="0" y="24"/>
                  </a:cubicBezTo>
                  <a:cubicBezTo>
                    <a:pt x="16" y="22"/>
                    <a:pt x="22" y="26"/>
                    <a:pt x="22" y="26"/>
                  </a:cubicBezTo>
                  <a:cubicBezTo>
                    <a:pt x="19" y="27"/>
                    <a:pt x="10" y="29"/>
                    <a:pt x="10" y="29"/>
                  </a:cubicBezTo>
                  <a:cubicBezTo>
                    <a:pt x="16" y="28"/>
                    <a:pt x="20" y="29"/>
                    <a:pt x="20" y="29"/>
                  </a:cubicBezTo>
                  <a:cubicBezTo>
                    <a:pt x="20" y="29"/>
                    <a:pt x="21" y="33"/>
                    <a:pt x="20" y="36"/>
                  </a:cubicBezTo>
                  <a:cubicBezTo>
                    <a:pt x="18" y="39"/>
                    <a:pt x="5" y="40"/>
                    <a:pt x="5" y="40"/>
                  </a:cubicBezTo>
                  <a:cubicBezTo>
                    <a:pt x="16" y="39"/>
                    <a:pt x="18" y="39"/>
                    <a:pt x="20" y="41"/>
                  </a:cubicBezTo>
                  <a:cubicBezTo>
                    <a:pt x="22" y="44"/>
                    <a:pt x="15" y="45"/>
                    <a:pt x="15" y="45"/>
                  </a:cubicBezTo>
                  <a:cubicBezTo>
                    <a:pt x="8" y="45"/>
                    <a:pt x="4" y="46"/>
                    <a:pt x="3" y="47"/>
                  </a:cubicBezTo>
                  <a:cubicBezTo>
                    <a:pt x="7" y="46"/>
                    <a:pt x="18" y="47"/>
                    <a:pt x="18" y="47"/>
                  </a:cubicBezTo>
                  <a:cubicBezTo>
                    <a:pt x="16" y="48"/>
                    <a:pt x="8" y="51"/>
                    <a:pt x="8" y="51"/>
                  </a:cubicBezTo>
                  <a:cubicBezTo>
                    <a:pt x="16" y="50"/>
                    <a:pt x="22" y="47"/>
                    <a:pt x="22" y="47"/>
                  </a:cubicBezTo>
                  <a:cubicBezTo>
                    <a:pt x="22" y="52"/>
                    <a:pt x="22" y="52"/>
                    <a:pt x="22" y="52"/>
                  </a:cubicBezTo>
                  <a:cubicBezTo>
                    <a:pt x="19" y="55"/>
                    <a:pt x="0" y="59"/>
                    <a:pt x="0" y="59"/>
                  </a:cubicBezTo>
                  <a:cubicBezTo>
                    <a:pt x="4" y="58"/>
                    <a:pt x="19" y="56"/>
                    <a:pt x="19" y="56"/>
                  </a:cubicBezTo>
                  <a:cubicBezTo>
                    <a:pt x="18" y="58"/>
                    <a:pt x="19" y="60"/>
                    <a:pt x="19"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2" name="Freeform 133"/>
            <p:cNvSpPr>
              <a:spLocks/>
            </p:cNvSpPr>
            <p:nvPr/>
          </p:nvSpPr>
          <p:spPr bwMode="auto">
            <a:xfrm>
              <a:off x="11211897" y="1725613"/>
              <a:ext cx="306387" cy="557213"/>
            </a:xfrm>
            <a:custGeom>
              <a:avLst/>
              <a:gdLst>
                <a:gd name="T0" fmla="*/ 2 w 17"/>
                <a:gd name="T1" fmla="*/ 31 h 31"/>
                <a:gd name="T2" fmla="*/ 14 w 17"/>
                <a:gd name="T3" fmla="*/ 18 h 31"/>
                <a:gd name="T4" fmla="*/ 17 w 17"/>
                <a:gd name="T5" fmla="*/ 11 h 31"/>
                <a:gd name="T6" fmla="*/ 12 w 17"/>
                <a:gd name="T7" fmla="*/ 0 h 31"/>
                <a:gd name="T8" fmla="*/ 5 w 17"/>
                <a:gd name="T9" fmla="*/ 9 h 31"/>
                <a:gd name="T10" fmla="*/ 4 w 17"/>
                <a:gd name="T11" fmla="*/ 15 h 31"/>
                <a:gd name="T12" fmla="*/ 0 w 17"/>
                <a:gd name="T13" fmla="*/ 23 h 31"/>
                <a:gd name="T14" fmla="*/ 2 w 1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1">
                  <a:moveTo>
                    <a:pt x="2" y="31"/>
                  </a:moveTo>
                  <a:cubicBezTo>
                    <a:pt x="2" y="31"/>
                    <a:pt x="14" y="19"/>
                    <a:pt x="14" y="18"/>
                  </a:cubicBezTo>
                  <a:cubicBezTo>
                    <a:pt x="14" y="17"/>
                    <a:pt x="17" y="11"/>
                    <a:pt x="17" y="11"/>
                  </a:cubicBezTo>
                  <a:cubicBezTo>
                    <a:pt x="12" y="0"/>
                    <a:pt x="12" y="0"/>
                    <a:pt x="12" y="0"/>
                  </a:cubicBezTo>
                  <a:cubicBezTo>
                    <a:pt x="5" y="9"/>
                    <a:pt x="5" y="9"/>
                    <a:pt x="5" y="9"/>
                  </a:cubicBezTo>
                  <a:cubicBezTo>
                    <a:pt x="5" y="9"/>
                    <a:pt x="4" y="14"/>
                    <a:pt x="4" y="15"/>
                  </a:cubicBezTo>
                  <a:cubicBezTo>
                    <a:pt x="4" y="16"/>
                    <a:pt x="0" y="22"/>
                    <a:pt x="0" y="23"/>
                  </a:cubicBezTo>
                  <a:cubicBezTo>
                    <a:pt x="1" y="24"/>
                    <a:pt x="2" y="31"/>
                    <a:pt x="2"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3" name="Freeform 134"/>
            <p:cNvSpPr>
              <a:spLocks/>
            </p:cNvSpPr>
            <p:nvPr/>
          </p:nvSpPr>
          <p:spPr bwMode="auto">
            <a:xfrm>
              <a:off x="11535747" y="2101851"/>
              <a:ext cx="501650" cy="844550"/>
            </a:xfrm>
            <a:custGeom>
              <a:avLst/>
              <a:gdLst>
                <a:gd name="T0" fmla="*/ 5 w 28"/>
                <a:gd name="T1" fmla="*/ 9 h 47"/>
                <a:gd name="T2" fmla="*/ 19 w 28"/>
                <a:gd name="T3" fmla="*/ 21 h 47"/>
                <a:gd name="T4" fmla="*/ 20 w 28"/>
                <a:gd name="T5" fmla="*/ 23 h 47"/>
                <a:gd name="T6" fmla="*/ 10 w 28"/>
                <a:gd name="T7" fmla="*/ 41 h 47"/>
                <a:gd name="T8" fmla="*/ 6 w 28"/>
                <a:gd name="T9" fmla="*/ 40 h 47"/>
                <a:gd name="T10" fmla="*/ 5 w 28"/>
                <a:gd name="T11" fmla="*/ 37 h 47"/>
                <a:gd name="T12" fmla="*/ 2 w 28"/>
                <a:gd name="T13" fmla="*/ 36 h 47"/>
                <a:gd name="T14" fmla="*/ 2 w 28"/>
                <a:gd name="T15" fmla="*/ 37 h 47"/>
                <a:gd name="T16" fmla="*/ 4 w 28"/>
                <a:gd name="T17" fmla="*/ 39 h 47"/>
                <a:gd name="T18" fmla="*/ 1 w 28"/>
                <a:gd name="T19" fmla="*/ 39 h 47"/>
                <a:gd name="T20" fmla="*/ 1 w 28"/>
                <a:gd name="T21" fmla="*/ 40 h 47"/>
                <a:gd name="T22" fmla="*/ 5 w 28"/>
                <a:gd name="T23" fmla="*/ 41 h 47"/>
                <a:gd name="T24" fmla="*/ 1 w 28"/>
                <a:gd name="T25" fmla="*/ 42 h 47"/>
                <a:gd name="T26" fmla="*/ 3 w 28"/>
                <a:gd name="T27" fmla="*/ 43 h 47"/>
                <a:gd name="T28" fmla="*/ 6 w 28"/>
                <a:gd name="T29" fmla="*/ 43 h 47"/>
                <a:gd name="T30" fmla="*/ 3 w 28"/>
                <a:gd name="T31" fmla="*/ 44 h 47"/>
                <a:gd name="T32" fmla="*/ 4 w 28"/>
                <a:gd name="T33" fmla="*/ 45 h 47"/>
                <a:gd name="T34" fmla="*/ 6 w 28"/>
                <a:gd name="T35" fmla="*/ 45 h 47"/>
                <a:gd name="T36" fmla="*/ 11 w 28"/>
                <a:gd name="T37" fmla="*/ 46 h 47"/>
                <a:gd name="T38" fmla="*/ 14 w 28"/>
                <a:gd name="T39" fmla="*/ 44 h 47"/>
                <a:gd name="T40" fmla="*/ 28 w 28"/>
                <a:gd name="T41" fmla="*/ 23 h 47"/>
                <a:gd name="T42" fmla="*/ 18 w 28"/>
                <a:gd name="T43" fmla="*/ 9 h 47"/>
                <a:gd name="T44" fmla="*/ 13 w 28"/>
                <a:gd name="T45" fmla="*/ 1 h 47"/>
                <a:gd name="T46" fmla="*/ 5 w 28"/>
                <a:gd name="T4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5" y="9"/>
                  </a:moveTo>
                  <a:cubicBezTo>
                    <a:pt x="5" y="9"/>
                    <a:pt x="18" y="18"/>
                    <a:pt x="19" y="21"/>
                  </a:cubicBezTo>
                  <a:cubicBezTo>
                    <a:pt x="20" y="23"/>
                    <a:pt x="20" y="23"/>
                    <a:pt x="20" y="23"/>
                  </a:cubicBezTo>
                  <a:cubicBezTo>
                    <a:pt x="20" y="23"/>
                    <a:pt x="13" y="39"/>
                    <a:pt x="10" y="41"/>
                  </a:cubicBezTo>
                  <a:cubicBezTo>
                    <a:pt x="10" y="41"/>
                    <a:pt x="7" y="42"/>
                    <a:pt x="6" y="40"/>
                  </a:cubicBezTo>
                  <a:cubicBezTo>
                    <a:pt x="6" y="40"/>
                    <a:pt x="5" y="38"/>
                    <a:pt x="5" y="37"/>
                  </a:cubicBezTo>
                  <a:cubicBezTo>
                    <a:pt x="5" y="37"/>
                    <a:pt x="2" y="35"/>
                    <a:pt x="2" y="36"/>
                  </a:cubicBezTo>
                  <a:cubicBezTo>
                    <a:pt x="1" y="36"/>
                    <a:pt x="1" y="37"/>
                    <a:pt x="2" y="37"/>
                  </a:cubicBezTo>
                  <a:cubicBezTo>
                    <a:pt x="3" y="38"/>
                    <a:pt x="4" y="39"/>
                    <a:pt x="4" y="39"/>
                  </a:cubicBezTo>
                  <a:cubicBezTo>
                    <a:pt x="4" y="39"/>
                    <a:pt x="1" y="38"/>
                    <a:pt x="1" y="39"/>
                  </a:cubicBezTo>
                  <a:cubicBezTo>
                    <a:pt x="0" y="39"/>
                    <a:pt x="0" y="40"/>
                    <a:pt x="1" y="40"/>
                  </a:cubicBezTo>
                  <a:cubicBezTo>
                    <a:pt x="2" y="40"/>
                    <a:pt x="5" y="41"/>
                    <a:pt x="5" y="41"/>
                  </a:cubicBezTo>
                  <a:cubicBezTo>
                    <a:pt x="5" y="41"/>
                    <a:pt x="1" y="42"/>
                    <a:pt x="1" y="42"/>
                  </a:cubicBezTo>
                  <a:cubicBezTo>
                    <a:pt x="1" y="42"/>
                    <a:pt x="1" y="43"/>
                    <a:pt x="3" y="43"/>
                  </a:cubicBezTo>
                  <a:cubicBezTo>
                    <a:pt x="5" y="43"/>
                    <a:pt x="6" y="43"/>
                    <a:pt x="6" y="43"/>
                  </a:cubicBezTo>
                  <a:cubicBezTo>
                    <a:pt x="6" y="43"/>
                    <a:pt x="2" y="44"/>
                    <a:pt x="3" y="44"/>
                  </a:cubicBezTo>
                  <a:cubicBezTo>
                    <a:pt x="3" y="45"/>
                    <a:pt x="3" y="45"/>
                    <a:pt x="4" y="45"/>
                  </a:cubicBezTo>
                  <a:cubicBezTo>
                    <a:pt x="5" y="45"/>
                    <a:pt x="6" y="45"/>
                    <a:pt x="6" y="45"/>
                  </a:cubicBezTo>
                  <a:cubicBezTo>
                    <a:pt x="7" y="45"/>
                    <a:pt x="8" y="47"/>
                    <a:pt x="11" y="46"/>
                  </a:cubicBezTo>
                  <a:cubicBezTo>
                    <a:pt x="13" y="46"/>
                    <a:pt x="13" y="44"/>
                    <a:pt x="14" y="44"/>
                  </a:cubicBezTo>
                  <a:cubicBezTo>
                    <a:pt x="14" y="43"/>
                    <a:pt x="28" y="27"/>
                    <a:pt x="28" y="23"/>
                  </a:cubicBezTo>
                  <a:cubicBezTo>
                    <a:pt x="28" y="19"/>
                    <a:pt x="19" y="10"/>
                    <a:pt x="18" y="9"/>
                  </a:cubicBezTo>
                  <a:cubicBezTo>
                    <a:pt x="17" y="7"/>
                    <a:pt x="16" y="2"/>
                    <a:pt x="13" y="1"/>
                  </a:cubicBezTo>
                  <a:cubicBezTo>
                    <a:pt x="10" y="0"/>
                    <a:pt x="5" y="4"/>
                    <a:pt x="5" y="9"/>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4" name="Freeform 135"/>
            <p:cNvSpPr>
              <a:spLocks/>
            </p:cNvSpPr>
            <p:nvPr/>
          </p:nvSpPr>
          <p:spPr bwMode="auto">
            <a:xfrm>
              <a:off x="11157922" y="1851026"/>
              <a:ext cx="73025" cy="125413"/>
            </a:xfrm>
            <a:custGeom>
              <a:avLst/>
              <a:gdLst>
                <a:gd name="T0" fmla="*/ 0 w 4"/>
                <a:gd name="T1" fmla="*/ 2 h 7"/>
                <a:gd name="T2" fmla="*/ 3 w 4"/>
                <a:gd name="T3" fmla="*/ 7 h 7"/>
                <a:gd name="T4" fmla="*/ 4 w 4"/>
                <a:gd name="T5" fmla="*/ 3 h 7"/>
                <a:gd name="T6" fmla="*/ 3 w 4"/>
                <a:gd name="T7" fmla="*/ 0 h 7"/>
                <a:gd name="T8" fmla="*/ 1 w 4"/>
                <a:gd name="T9" fmla="*/ 0 h 7"/>
                <a:gd name="T10" fmla="*/ 0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2"/>
                  </a:moveTo>
                  <a:cubicBezTo>
                    <a:pt x="0" y="2"/>
                    <a:pt x="2" y="3"/>
                    <a:pt x="3" y="7"/>
                  </a:cubicBezTo>
                  <a:cubicBezTo>
                    <a:pt x="4" y="3"/>
                    <a:pt x="4" y="3"/>
                    <a:pt x="4" y="3"/>
                  </a:cubicBezTo>
                  <a:cubicBezTo>
                    <a:pt x="3" y="0"/>
                    <a:pt x="3" y="0"/>
                    <a:pt x="3" y="0"/>
                  </a:cubicBezTo>
                  <a:cubicBezTo>
                    <a:pt x="1" y="0"/>
                    <a:pt x="1" y="0"/>
                    <a:pt x="1" y="0"/>
                  </a:cubicBezTo>
                  <a:lnTo>
                    <a:pt x="0" y="2"/>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5" name="Freeform 136"/>
            <p:cNvSpPr>
              <a:spLocks/>
            </p:cNvSpPr>
            <p:nvPr/>
          </p:nvSpPr>
          <p:spPr bwMode="auto">
            <a:xfrm>
              <a:off x="11284922" y="1725613"/>
              <a:ext cx="233362" cy="287338"/>
            </a:xfrm>
            <a:custGeom>
              <a:avLst/>
              <a:gdLst>
                <a:gd name="T0" fmla="*/ 13 w 13"/>
                <a:gd name="T1" fmla="*/ 11 h 16"/>
                <a:gd name="T2" fmla="*/ 8 w 13"/>
                <a:gd name="T3" fmla="*/ 0 h 16"/>
                <a:gd name="T4" fmla="*/ 1 w 13"/>
                <a:gd name="T5" fmla="*/ 9 h 16"/>
                <a:gd name="T6" fmla="*/ 0 w 13"/>
                <a:gd name="T7" fmla="*/ 14 h 16"/>
                <a:gd name="T8" fmla="*/ 2 w 13"/>
                <a:gd name="T9" fmla="*/ 12 h 16"/>
                <a:gd name="T10" fmla="*/ 9 w 13"/>
                <a:gd name="T11" fmla="*/ 16 h 16"/>
                <a:gd name="T12" fmla="*/ 11 w 13"/>
                <a:gd name="T13" fmla="*/ 14 h 16"/>
                <a:gd name="T14" fmla="*/ 13 w 13"/>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13" y="11"/>
                  </a:moveTo>
                  <a:cubicBezTo>
                    <a:pt x="8" y="0"/>
                    <a:pt x="8" y="0"/>
                    <a:pt x="8" y="0"/>
                  </a:cubicBezTo>
                  <a:cubicBezTo>
                    <a:pt x="1" y="9"/>
                    <a:pt x="1" y="9"/>
                    <a:pt x="1" y="9"/>
                  </a:cubicBezTo>
                  <a:cubicBezTo>
                    <a:pt x="1" y="9"/>
                    <a:pt x="1" y="12"/>
                    <a:pt x="0" y="14"/>
                  </a:cubicBezTo>
                  <a:cubicBezTo>
                    <a:pt x="2" y="12"/>
                    <a:pt x="2" y="12"/>
                    <a:pt x="2" y="12"/>
                  </a:cubicBezTo>
                  <a:cubicBezTo>
                    <a:pt x="2" y="12"/>
                    <a:pt x="3" y="16"/>
                    <a:pt x="9" y="16"/>
                  </a:cubicBezTo>
                  <a:cubicBezTo>
                    <a:pt x="10" y="16"/>
                    <a:pt x="11" y="15"/>
                    <a:pt x="11" y="14"/>
                  </a:cubicBezTo>
                  <a:cubicBezTo>
                    <a:pt x="12" y="13"/>
                    <a:pt x="13" y="11"/>
                    <a:pt x="13"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6" name="Freeform 137"/>
            <p:cNvSpPr>
              <a:spLocks/>
            </p:cNvSpPr>
            <p:nvPr/>
          </p:nvSpPr>
          <p:spPr bwMode="auto">
            <a:xfrm>
              <a:off x="11211897" y="2030413"/>
              <a:ext cx="90487" cy="252413"/>
            </a:xfrm>
            <a:custGeom>
              <a:avLst/>
              <a:gdLst>
                <a:gd name="T0" fmla="*/ 5 w 5"/>
                <a:gd name="T1" fmla="*/ 11 h 14"/>
                <a:gd name="T2" fmla="*/ 4 w 5"/>
                <a:gd name="T3" fmla="*/ 5 h 14"/>
                <a:gd name="T4" fmla="*/ 3 w 5"/>
                <a:gd name="T5" fmla="*/ 0 h 14"/>
                <a:gd name="T6" fmla="*/ 0 w 5"/>
                <a:gd name="T7" fmla="*/ 6 h 14"/>
                <a:gd name="T8" fmla="*/ 2 w 5"/>
                <a:gd name="T9" fmla="*/ 14 h 14"/>
                <a:gd name="T10" fmla="*/ 5 w 5"/>
                <a:gd name="T11" fmla="*/ 11 h 14"/>
              </a:gdLst>
              <a:ahLst/>
              <a:cxnLst>
                <a:cxn ang="0">
                  <a:pos x="T0" y="T1"/>
                </a:cxn>
                <a:cxn ang="0">
                  <a:pos x="T2" y="T3"/>
                </a:cxn>
                <a:cxn ang="0">
                  <a:pos x="T4" y="T5"/>
                </a:cxn>
                <a:cxn ang="0">
                  <a:pos x="T6" y="T7"/>
                </a:cxn>
                <a:cxn ang="0">
                  <a:pos x="T8" y="T9"/>
                </a:cxn>
                <a:cxn ang="0">
                  <a:pos x="T10" y="T11"/>
                </a:cxn>
              </a:cxnLst>
              <a:rect l="0" t="0" r="r" b="b"/>
              <a:pathLst>
                <a:path w="5" h="14">
                  <a:moveTo>
                    <a:pt x="5" y="11"/>
                  </a:moveTo>
                  <a:cubicBezTo>
                    <a:pt x="4" y="9"/>
                    <a:pt x="4" y="7"/>
                    <a:pt x="4" y="5"/>
                  </a:cubicBezTo>
                  <a:cubicBezTo>
                    <a:pt x="5" y="3"/>
                    <a:pt x="4" y="1"/>
                    <a:pt x="3" y="0"/>
                  </a:cubicBezTo>
                  <a:cubicBezTo>
                    <a:pt x="2" y="2"/>
                    <a:pt x="0" y="5"/>
                    <a:pt x="0" y="6"/>
                  </a:cubicBezTo>
                  <a:cubicBezTo>
                    <a:pt x="1" y="7"/>
                    <a:pt x="2" y="14"/>
                    <a:pt x="2" y="14"/>
                  </a:cubicBezTo>
                  <a:cubicBezTo>
                    <a:pt x="2" y="14"/>
                    <a:pt x="3" y="13"/>
                    <a:pt x="5"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138"/>
            <p:cNvSpPr>
              <a:spLocks/>
            </p:cNvSpPr>
            <p:nvPr/>
          </p:nvSpPr>
          <p:spPr bwMode="auto">
            <a:xfrm>
              <a:off x="11051560" y="1941513"/>
              <a:ext cx="788987" cy="609600"/>
            </a:xfrm>
            <a:custGeom>
              <a:avLst/>
              <a:gdLst>
                <a:gd name="T0" fmla="*/ 2 w 44"/>
                <a:gd name="T1" fmla="*/ 13 h 34"/>
                <a:gd name="T2" fmla="*/ 6 w 44"/>
                <a:gd name="T3" fmla="*/ 7 h 34"/>
                <a:gd name="T4" fmla="*/ 12 w 44"/>
                <a:gd name="T5" fmla="*/ 3 h 34"/>
                <a:gd name="T6" fmla="*/ 13 w 44"/>
                <a:gd name="T7" fmla="*/ 3 h 34"/>
                <a:gd name="T8" fmla="*/ 11 w 44"/>
                <a:gd name="T9" fmla="*/ 11 h 34"/>
                <a:gd name="T10" fmla="*/ 11 w 44"/>
                <a:gd name="T11" fmla="*/ 18 h 34"/>
                <a:gd name="T12" fmla="*/ 15 w 44"/>
                <a:gd name="T13" fmla="*/ 11 h 34"/>
                <a:gd name="T14" fmla="*/ 19 w 44"/>
                <a:gd name="T15" fmla="*/ 6 h 34"/>
                <a:gd name="T16" fmla="*/ 20 w 44"/>
                <a:gd name="T17" fmla="*/ 2 h 34"/>
                <a:gd name="T18" fmla="*/ 23 w 44"/>
                <a:gd name="T19" fmla="*/ 0 h 34"/>
                <a:gd name="T20" fmla="*/ 26 w 44"/>
                <a:gd name="T21" fmla="*/ 2 h 34"/>
                <a:gd name="T22" fmla="*/ 31 w 44"/>
                <a:gd name="T23" fmla="*/ 4 h 34"/>
                <a:gd name="T24" fmla="*/ 39 w 44"/>
                <a:gd name="T25" fmla="*/ 7 h 34"/>
                <a:gd name="T26" fmla="*/ 44 w 44"/>
                <a:gd name="T27" fmla="*/ 15 h 34"/>
                <a:gd name="T28" fmla="*/ 36 w 44"/>
                <a:gd name="T29" fmla="*/ 21 h 34"/>
                <a:gd name="T30" fmla="*/ 38 w 44"/>
                <a:gd name="T31" fmla="*/ 22 h 34"/>
                <a:gd name="T32" fmla="*/ 35 w 44"/>
                <a:gd name="T33" fmla="*/ 22 h 34"/>
                <a:gd name="T34" fmla="*/ 33 w 44"/>
                <a:gd name="T35" fmla="*/ 22 h 34"/>
                <a:gd name="T36" fmla="*/ 30 w 44"/>
                <a:gd name="T37" fmla="*/ 29 h 34"/>
                <a:gd name="T38" fmla="*/ 29 w 44"/>
                <a:gd name="T39" fmla="*/ 34 h 34"/>
                <a:gd name="T40" fmla="*/ 4 w 44"/>
                <a:gd name="T41" fmla="*/ 33 h 34"/>
                <a:gd name="T42" fmla="*/ 3 w 44"/>
                <a:gd name="T43" fmla="*/ 27 h 34"/>
                <a:gd name="T44" fmla="*/ 0 w 44"/>
                <a:gd name="T45" fmla="*/ 21 h 34"/>
                <a:gd name="T46" fmla="*/ 2 w 44"/>
                <a:gd name="T4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34">
                  <a:moveTo>
                    <a:pt x="2" y="13"/>
                  </a:moveTo>
                  <a:cubicBezTo>
                    <a:pt x="3" y="11"/>
                    <a:pt x="4" y="8"/>
                    <a:pt x="6" y="7"/>
                  </a:cubicBezTo>
                  <a:cubicBezTo>
                    <a:pt x="7" y="6"/>
                    <a:pt x="11" y="4"/>
                    <a:pt x="12" y="3"/>
                  </a:cubicBezTo>
                  <a:cubicBezTo>
                    <a:pt x="13" y="3"/>
                    <a:pt x="13" y="3"/>
                    <a:pt x="13" y="3"/>
                  </a:cubicBezTo>
                  <a:cubicBezTo>
                    <a:pt x="13" y="3"/>
                    <a:pt x="11" y="9"/>
                    <a:pt x="11" y="11"/>
                  </a:cubicBezTo>
                  <a:cubicBezTo>
                    <a:pt x="11" y="13"/>
                    <a:pt x="11" y="17"/>
                    <a:pt x="11" y="18"/>
                  </a:cubicBezTo>
                  <a:cubicBezTo>
                    <a:pt x="11" y="18"/>
                    <a:pt x="14" y="13"/>
                    <a:pt x="15" y="11"/>
                  </a:cubicBezTo>
                  <a:cubicBezTo>
                    <a:pt x="16" y="9"/>
                    <a:pt x="18" y="8"/>
                    <a:pt x="19" y="6"/>
                  </a:cubicBezTo>
                  <a:cubicBezTo>
                    <a:pt x="20" y="3"/>
                    <a:pt x="20" y="2"/>
                    <a:pt x="20" y="2"/>
                  </a:cubicBezTo>
                  <a:cubicBezTo>
                    <a:pt x="20" y="2"/>
                    <a:pt x="22" y="1"/>
                    <a:pt x="23" y="0"/>
                  </a:cubicBezTo>
                  <a:cubicBezTo>
                    <a:pt x="23" y="0"/>
                    <a:pt x="25" y="2"/>
                    <a:pt x="26" y="2"/>
                  </a:cubicBezTo>
                  <a:cubicBezTo>
                    <a:pt x="28" y="3"/>
                    <a:pt x="30" y="4"/>
                    <a:pt x="31" y="4"/>
                  </a:cubicBezTo>
                  <a:cubicBezTo>
                    <a:pt x="31" y="4"/>
                    <a:pt x="38" y="5"/>
                    <a:pt x="39" y="7"/>
                  </a:cubicBezTo>
                  <a:cubicBezTo>
                    <a:pt x="41" y="10"/>
                    <a:pt x="43" y="12"/>
                    <a:pt x="44" y="15"/>
                  </a:cubicBezTo>
                  <a:cubicBezTo>
                    <a:pt x="44" y="15"/>
                    <a:pt x="36" y="20"/>
                    <a:pt x="36" y="21"/>
                  </a:cubicBezTo>
                  <a:cubicBezTo>
                    <a:pt x="38" y="22"/>
                    <a:pt x="38" y="22"/>
                    <a:pt x="38" y="22"/>
                  </a:cubicBezTo>
                  <a:cubicBezTo>
                    <a:pt x="38" y="22"/>
                    <a:pt x="36" y="22"/>
                    <a:pt x="35" y="22"/>
                  </a:cubicBezTo>
                  <a:cubicBezTo>
                    <a:pt x="34" y="21"/>
                    <a:pt x="33" y="22"/>
                    <a:pt x="33" y="22"/>
                  </a:cubicBezTo>
                  <a:cubicBezTo>
                    <a:pt x="32" y="22"/>
                    <a:pt x="30" y="28"/>
                    <a:pt x="30" y="29"/>
                  </a:cubicBezTo>
                  <a:cubicBezTo>
                    <a:pt x="30" y="30"/>
                    <a:pt x="30" y="33"/>
                    <a:pt x="29" y="34"/>
                  </a:cubicBezTo>
                  <a:cubicBezTo>
                    <a:pt x="29" y="34"/>
                    <a:pt x="5" y="34"/>
                    <a:pt x="4" y="33"/>
                  </a:cubicBezTo>
                  <a:cubicBezTo>
                    <a:pt x="4" y="33"/>
                    <a:pt x="3" y="28"/>
                    <a:pt x="3" y="27"/>
                  </a:cubicBezTo>
                  <a:cubicBezTo>
                    <a:pt x="2" y="25"/>
                    <a:pt x="0" y="24"/>
                    <a:pt x="0" y="21"/>
                  </a:cubicBezTo>
                  <a:cubicBezTo>
                    <a:pt x="1" y="18"/>
                    <a:pt x="1" y="16"/>
                    <a:pt x="2" y="13"/>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8" name="Freeform 139"/>
            <p:cNvSpPr>
              <a:spLocks/>
            </p:cNvSpPr>
            <p:nvPr/>
          </p:nvSpPr>
          <p:spPr bwMode="auto">
            <a:xfrm>
              <a:off x="11032510" y="1474788"/>
              <a:ext cx="611187" cy="788988"/>
            </a:xfrm>
            <a:custGeom>
              <a:avLst/>
              <a:gdLst>
                <a:gd name="T0" fmla="*/ 29 w 34"/>
                <a:gd name="T1" fmla="*/ 23 h 44"/>
                <a:gd name="T2" fmla="*/ 27 w 34"/>
                <a:gd name="T3" fmla="*/ 16 h 44"/>
                <a:gd name="T4" fmla="*/ 24 w 34"/>
                <a:gd name="T5" fmla="*/ 6 h 44"/>
                <a:gd name="T6" fmla="*/ 15 w 34"/>
                <a:gd name="T7" fmla="*/ 0 h 44"/>
                <a:gd name="T8" fmla="*/ 6 w 34"/>
                <a:gd name="T9" fmla="*/ 5 h 44"/>
                <a:gd name="T10" fmla="*/ 4 w 34"/>
                <a:gd name="T11" fmla="*/ 14 h 44"/>
                <a:gd name="T12" fmla="*/ 4 w 34"/>
                <a:gd name="T13" fmla="*/ 17 h 44"/>
                <a:gd name="T14" fmla="*/ 7 w 34"/>
                <a:gd name="T15" fmla="*/ 20 h 44"/>
                <a:gd name="T16" fmla="*/ 7 w 34"/>
                <a:gd name="T17" fmla="*/ 24 h 44"/>
                <a:gd name="T18" fmla="*/ 8 w 34"/>
                <a:gd name="T19" fmla="*/ 26 h 44"/>
                <a:gd name="T20" fmla="*/ 8 w 34"/>
                <a:gd name="T21" fmla="*/ 24 h 44"/>
                <a:gd name="T22" fmla="*/ 8 w 34"/>
                <a:gd name="T23" fmla="*/ 21 h 44"/>
                <a:gd name="T24" fmla="*/ 7 w 34"/>
                <a:gd name="T25" fmla="*/ 14 h 44"/>
                <a:gd name="T26" fmla="*/ 8 w 34"/>
                <a:gd name="T27" fmla="*/ 16 h 44"/>
                <a:gd name="T28" fmla="*/ 10 w 34"/>
                <a:gd name="T29" fmla="*/ 20 h 44"/>
                <a:gd name="T30" fmla="*/ 9 w 34"/>
                <a:gd name="T31" fmla="*/ 23 h 44"/>
                <a:gd name="T32" fmla="*/ 8 w 34"/>
                <a:gd name="T33" fmla="*/ 29 h 44"/>
                <a:gd name="T34" fmla="*/ 7 w 34"/>
                <a:gd name="T35" fmla="*/ 33 h 44"/>
                <a:gd name="T36" fmla="*/ 15 w 34"/>
                <a:gd name="T37" fmla="*/ 28 h 44"/>
                <a:gd name="T38" fmla="*/ 13 w 34"/>
                <a:gd name="T39" fmla="*/ 26 h 44"/>
                <a:gd name="T40" fmla="*/ 22 w 34"/>
                <a:gd name="T41" fmla="*/ 17 h 44"/>
                <a:gd name="T42" fmla="*/ 23 w 34"/>
                <a:gd name="T43" fmla="*/ 22 h 44"/>
                <a:gd name="T44" fmla="*/ 23 w 34"/>
                <a:gd name="T45" fmla="*/ 27 h 44"/>
                <a:gd name="T46" fmla="*/ 26 w 34"/>
                <a:gd name="T47" fmla="*/ 30 h 44"/>
                <a:gd name="T48" fmla="*/ 26 w 34"/>
                <a:gd name="T49" fmla="*/ 31 h 44"/>
                <a:gd name="T50" fmla="*/ 27 w 34"/>
                <a:gd name="T51" fmla="*/ 29 h 44"/>
                <a:gd name="T52" fmla="*/ 27 w 34"/>
                <a:gd name="T53" fmla="*/ 30 h 44"/>
                <a:gd name="T54" fmla="*/ 27 w 34"/>
                <a:gd name="T55" fmla="*/ 33 h 44"/>
                <a:gd name="T56" fmla="*/ 27 w 34"/>
                <a:gd name="T57" fmla="*/ 36 h 44"/>
                <a:gd name="T58" fmla="*/ 27 w 34"/>
                <a:gd name="T59" fmla="*/ 36 h 44"/>
                <a:gd name="T60" fmla="*/ 27 w 34"/>
                <a:gd name="T61" fmla="*/ 36 h 44"/>
                <a:gd name="T62" fmla="*/ 28 w 34"/>
                <a:gd name="T63" fmla="*/ 35 h 44"/>
                <a:gd name="T64" fmla="*/ 28 w 34"/>
                <a:gd name="T65" fmla="*/ 42 h 44"/>
                <a:gd name="T66" fmla="*/ 25 w 34"/>
                <a:gd name="T67" fmla="*/ 42 h 44"/>
                <a:gd name="T68" fmla="*/ 29 w 34"/>
                <a:gd name="T69" fmla="*/ 43 h 44"/>
                <a:gd name="T70" fmla="*/ 30 w 34"/>
                <a:gd name="T71" fmla="*/ 36 h 44"/>
                <a:gd name="T72" fmla="*/ 33 w 34"/>
                <a:gd name="T73" fmla="*/ 31 h 44"/>
                <a:gd name="T74" fmla="*/ 34 w 34"/>
                <a:gd name="T75" fmla="*/ 31 h 44"/>
                <a:gd name="T76" fmla="*/ 29 w 34"/>
                <a:gd name="T7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44">
                  <a:moveTo>
                    <a:pt x="29" y="23"/>
                  </a:moveTo>
                  <a:cubicBezTo>
                    <a:pt x="28" y="23"/>
                    <a:pt x="27" y="17"/>
                    <a:pt x="27" y="16"/>
                  </a:cubicBezTo>
                  <a:cubicBezTo>
                    <a:pt x="27" y="15"/>
                    <a:pt x="25" y="7"/>
                    <a:pt x="24" y="6"/>
                  </a:cubicBezTo>
                  <a:cubicBezTo>
                    <a:pt x="22" y="2"/>
                    <a:pt x="15" y="0"/>
                    <a:pt x="15" y="0"/>
                  </a:cubicBezTo>
                  <a:cubicBezTo>
                    <a:pt x="12" y="0"/>
                    <a:pt x="9" y="2"/>
                    <a:pt x="6" y="5"/>
                  </a:cubicBezTo>
                  <a:cubicBezTo>
                    <a:pt x="0" y="6"/>
                    <a:pt x="3" y="12"/>
                    <a:pt x="4" y="14"/>
                  </a:cubicBezTo>
                  <a:cubicBezTo>
                    <a:pt x="4" y="15"/>
                    <a:pt x="5" y="14"/>
                    <a:pt x="4" y="17"/>
                  </a:cubicBezTo>
                  <a:cubicBezTo>
                    <a:pt x="4" y="20"/>
                    <a:pt x="7" y="19"/>
                    <a:pt x="7" y="20"/>
                  </a:cubicBezTo>
                  <a:cubicBezTo>
                    <a:pt x="7" y="21"/>
                    <a:pt x="6" y="23"/>
                    <a:pt x="7" y="24"/>
                  </a:cubicBezTo>
                  <a:cubicBezTo>
                    <a:pt x="9" y="25"/>
                    <a:pt x="8" y="26"/>
                    <a:pt x="8" y="26"/>
                  </a:cubicBezTo>
                  <a:cubicBezTo>
                    <a:pt x="9" y="25"/>
                    <a:pt x="9" y="25"/>
                    <a:pt x="8" y="24"/>
                  </a:cubicBezTo>
                  <a:cubicBezTo>
                    <a:pt x="8" y="24"/>
                    <a:pt x="8" y="22"/>
                    <a:pt x="8" y="21"/>
                  </a:cubicBezTo>
                  <a:cubicBezTo>
                    <a:pt x="9" y="20"/>
                    <a:pt x="7" y="14"/>
                    <a:pt x="7" y="14"/>
                  </a:cubicBezTo>
                  <a:cubicBezTo>
                    <a:pt x="8" y="16"/>
                    <a:pt x="8" y="16"/>
                    <a:pt x="8" y="16"/>
                  </a:cubicBezTo>
                  <a:cubicBezTo>
                    <a:pt x="10" y="20"/>
                    <a:pt x="10" y="20"/>
                    <a:pt x="10" y="20"/>
                  </a:cubicBezTo>
                  <a:cubicBezTo>
                    <a:pt x="9" y="23"/>
                    <a:pt x="9" y="23"/>
                    <a:pt x="9" y="23"/>
                  </a:cubicBezTo>
                  <a:cubicBezTo>
                    <a:pt x="8" y="27"/>
                    <a:pt x="8" y="28"/>
                    <a:pt x="8" y="29"/>
                  </a:cubicBezTo>
                  <a:cubicBezTo>
                    <a:pt x="9" y="30"/>
                    <a:pt x="7" y="33"/>
                    <a:pt x="7" y="33"/>
                  </a:cubicBezTo>
                  <a:cubicBezTo>
                    <a:pt x="11" y="30"/>
                    <a:pt x="15" y="29"/>
                    <a:pt x="15" y="28"/>
                  </a:cubicBezTo>
                  <a:cubicBezTo>
                    <a:pt x="15" y="28"/>
                    <a:pt x="13" y="26"/>
                    <a:pt x="13" y="26"/>
                  </a:cubicBezTo>
                  <a:cubicBezTo>
                    <a:pt x="22" y="17"/>
                    <a:pt x="22" y="17"/>
                    <a:pt x="22" y="17"/>
                  </a:cubicBezTo>
                  <a:cubicBezTo>
                    <a:pt x="22" y="17"/>
                    <a:pt x="23" y="21"/>
                    <a:pt x="23" y="22"/>
                  </a:cubicBezTo>
                  <a:cubicBezTo>
                    <a:pt x="22" y="23"/>
                    <a:pt x="23" y="26"/>
                    <a:pt x="23" y="27"/>
                  </a:cubicBezTo>
                  <a:cubicBezTo>
                    <a:pt x="23" y="28"/>
                    <a:pt x="24" y="29"/>
                    <a:pt x="26" y="30"/>
                  </a:cubicBezTo>
                  <a:cubicBezTo>
                    <a:pt x="27" y="30"/>
                    <a:pt x="26" y="31"/>
                    <a:pt x="26" y="31"/>
                  </a:cubicBezTo>
                  <a:cubicBezTo>
                    <a:pt x="27" y="31"/>
                    <a:pt x="27" y="29"/>
                    <a:pt x="27" y="29"/>
                  </a:cubicBezTo>
                  <a:cubicBezTo>
                    <a:pt x="27" y="29"/>
                    <a:pt x="27" y="29"/>
                    <a:pt x="27" y="30"/>
                  </a:cubicBezTo>
                  <a:cubicBezTo>
                    <a:pt x="28" y="31"/>
                    <a:pt x="28" y="32"/>
                    <a:pt x="27" y="33"/>
                  </a:cubicBezTo>
                  <a:cubicBezTo>
                    <a:pt x="27" y="34"/>
                    <a:pt x="27" y="36"/>
                    <a:pt x="27" y="36"/>
                  </a:cubicBezTo>
                  <a:cubicBezTo>
                    <a:pt x="27" y="36"/>
                    <a:pt x="27" y="36"/>
                    <a:pt x="27" y="36"/>
                  </a:cubicBezTo>
                  <a:cubicBezTo>
                    <a:pt x="27" y="36"/>
                    <a:pt x="27" y="36"/>
                    <a:pt x="27" y="36"/>
                  </a:cubicBezTo>
                  <a:cubicBezTo>
                    <a:pt x="27" y="36"/>
                    <a:pt x="28" y="35"/>
                    <a:pt x="28" y="35"/>
                  </a:cubicBezTo>
                  <a:cubicBezTo>
                    <a:pt x="28" y="37"/>
                    <a:pt x="29" y="39"/>
                    <a:pt x="28" y="42"/>
                  </a:cubicBezTo>
                  <a:cubicBezTo>
                    <a:pt x="28" y="44"/>
                    <a:pt x="25" y="42"/>
                    <a:pt x="25" y="42"/>
                  </a:cubicBezTo>
                  <a:cubicBezTo>
                    <a:pt x="26" y="44"/>
                    <a:pt x="28" y="43"/>
                    <a:pt x="29" y="43"/>
                  </a:cubicBezTo>
                  <a:cubicBezTo>
                    <a:pt x="30" y="42"/>
                    <a:pt x="30" y="39"/>
                    <a:pt x="30" y="36"/>
                  </a:cubicBezTo>
                  <a:cubicBezTo>
                    <a:pt x="31" y="33"/>
                    <a:pt x="33" y="32"/>
                    <a:pt x="33" y="31"/>
                  </a:cubicBezTo>
                  <a:cubicBezTo>
                    <a:pt x="33" y="30"/>
                    <a:pt x="34" y="31"/>
                    <a:pt x="34" y="31"/>
                  </a:cubicBezTo>
                  <a:cubicBezTo>
                    <a:pt x="34" y="30"/>
                    <a:pt x="31" y="24"/>
                    <a:pt x="29" y="2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9" name="Line 140"/>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0" name="Line 141"/>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1" name="Freeform 142"/>
            <p:cNvSpPr>
              <a:spLocks/>
            </p:cNvSpPr>
            <p:nvPr/>
          </p:nvSpPr>
          <p:spPr bwMode="auto">
            <a:xfrm>
              <a:off x="11122997" y="1617663"/>
              <a:ext cx="358775" cy="377825"/>
            </a:xfrm>
            <a:custGeom>
              <a:avLst/>
              <a:gdLst>
                <a:gd name="T0" fmla="*/ 9 w 20"/>
                <a:gd name="T1" fmla="*/ 20 h 21"/>
                <a:gd name="T2" fmla="*/ 16 w 20"/>
                <a:gd name="T3" fmla="*/ 14 h 21"/>
                <a:gd name="T4" fmla="*/ 17 w 20"/>
                <a:gd name="T5" fmla="*/ 9 h 21"/>
                <a:gd name="T6" fmla="*/ 18 w 20"/>
                <a:gd name="T7" fmla="*/ 8 h 21"/>
                <a:gd name="T8" fmla="*/ 18 w 20"/>
                <a:gd name="T9" fmla="*/ 2 h 21"/>
                <a:gd name="T10" fmla="*/ 16 w 20"/>
                <a:gd name="T11" fmla="*/ 3 h 21"/>
                <a:gd name="T12" fmla="*/ 15 w 20"/>
                <a:gd name="T13" fmla="*/ 6 h 21"/>
                <a:gd name="T14" fmla="*/ 14 w 20"/>
                <a:gd name="T15" fmla="*/ 7 h 21"/>
                <a:gd name="T16" fmla="*/ 12 w 20"/>
                <a:gd name="T17" fmla="*/ 4 h 21"/>
                <a:gd name="T18" fmla="*/ 8 w 20"/>
                <a:gd name="T19" fmla="*/ 0 h 21"/>
                <a:gd name="T20" fmla="*/ 4 w 20"/>
                <a:gd name="T21" fmla="*/ 1 h 21"/>
                <a:gd name="T22" fmla="*/ 1 w 20"/>
                <a:gd name="T23" fmla="*/ 2 h 21"/>
                <a:gd name="T24" fmla="*/ 1 w 20"/>
                <a:gd name="T25" fmla="*/ 8 h 21"/>
                <a:gd name="T26" fmla="*/ 3 w 20"/>
                <a:gd name="T27" fmla="*/ 10 h 21"/>
                <a:gd name="T28" fmla="*/ 3 w 20"/>
                <a:gd name="T29" fmla="*/ 14 h 21"/>
                <a:gd name="T30" fmla="*/ 6 w 20"/>
                <a:gd name="T31" fmla="*/ 17 h 21"/>
                <a:gd name="T32" fmla="*/ 7 w 20"/>
                <a:gd name="T33" fmla="*/ 19 h 21"/>
                <a:gd name="T34" fmla="*/ 9 w 20"/>
                <a:gd name="T3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1">
                  <a:moveTo>
                    <a:pt x="9" y="20"/>
                  </a:moveTo>
                  <a:cubicBezTo>
                    <a:pt x="10" y="20"/>
                    <a:pt x="16" y="16"/>
                    <a:pt x="16" y="14"/>
                  </a:cubicBezTo>
                  <a:cubicBezTo>
                    <a:pt x="17" y="11"/>
                    <a:pt x="17" y="9"/>
                    <a:pt x="17" y="9"/>
                  </a:cubicBezTo>
                  <a:cubicBezTo>
                    <a:pt x="17" y="9"/>
                    <a:pt x="18" y="9"/>
                    <a:pt x="18" y="8"/>
                  </a:cubicBezTo>
                  <a:cubicBezTo>
                    <a:pt x="19" y="7"/>
                    <a:pt x="20" y="3"/>
                    <a:pt x="18" y="2"/>
                  </a:cubicBez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7" y="0"/>
                    <a:pt x="4" y="1"/>
                    <a:pt x="4" y="1"/>
                  </a:cubicBezTo>
                  <a:cubicBezTo>
                    <a:pt x="4" y="1"/>
                    <a:pt x="1" y="1"/>
                    <a:pt x="1" y="2"/>
                  </a:cubicBezTo>
                  <a:cubicBezTo>
                    <a:pt x="0" y="2"/>
                    <a:pt x="0" y="7"/>
                    <a:pt x="1" y="8"/>
                  </a:cubicBezTo>
                  <a:cubicBezTo>
                    <a:pt x="1" y="8"/>
                    <a:pt x="2" y="10"/>
                    <a:pt x="3" y="10"/>
                  </a:cubicBezTo>
                  <a:cubicBezTo>
                    <a:pt x="3" y="10"/>
                    <a:pt x="2" y="13"/>
                    <a:pt x="3" y="14"/>
                  </a:cubicBezTo>
                  <a:cubicBezTo>
                    <a:pt x="3" y="14"/>
                    <a:pt x="5" y="17"/>
                    <a:pt x="6" y="17"/>
                  </a:cubicBezTo>
                  <a:cubicBezTo>
                    <a:pt x="6" y="18"/>
                    <a:pt x="7" y="19"/>
                    <a:pt x="7" y="19"/>
                  </a:cubicBezTo>
                  <a:cubicBezTo>
                    <a:pt x="8" y="19"/>
                    <a:pt x="8" y="21"/>
                    <a:pt x="9" y="2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2" name="Freeform 143"/>
            <p:cNvSpPr>
              <a:spLocks/>
            </p:cNvSpPr>
            <p:nvPr/>
          </p:nvSpPr>
          <p:spPr bwMode="auto">
            <a:xfrm>
              <a:off x="11661160" y="2155826"/>
              <a:ext cx="376237" cy="773113"/>
            </a:xfrm>
            <a:custGeom>
              <a:avLst/>
              <a:gdLst>
                <a:gd name="T0" fmla="*/ 4 w 21"/>
                <a:gd name="T1" fmla="*/ 43 h 43"/>
                <a:gd name="T2" fmla="*/ 7 w 21"/>
                <a:gd name="T3" fmla="*/ 41 h 43"/>
                <a:gd name="T4" fmla="*/ 21 w 21"/>
                <a:gd name="T5" fmla="*/ 20 h 43"/>
                <a:gd name="T6" fmla="*/ 11 w 21"/>
                <a:gd name="T7" fmla="*/ 6 h 43"/>
                <a:gd name="T8" fmla="*/ 8 w 21"/>
                <a:gd name="T9" fmla="*/ 0 h 43"/>
                <a:gd name="T10" fmla="*/ 2 w 21"/>
                <a:gd name="T11" fmla="*/ 9 h 43"/>
                <a:gd name="T12" fmla="*/ 6 w 21"/>
                <a:gd name="T13" fmla="*/ 12 h 43"/>
                <a:gd name="T14" fmla="*/ 7 w 21"/>
                <a:gd name="T15" fmla="*/ 7 h 43"/>
                <a:gd name="T16" fmla="*/ 12 w 21"/>
                <a:gd name="T17" fmla="*/ 10 h 43"/>
                <a:gd name="T18" fmla="*/ 19 w 21"/>
                <a:gd name="T19" fmla="*/ 19 h 43"/>
                <a:gd name="T20" fmla="*/ 7 w 21"/>
                <a:gd name="T21" fmla="*/ 39 h 43"/>
                <a:gd name="T22" fmla="*/ 5 w 21"/>
                <a:gd name="T23" fmla="*/ 40 h 43"/>
                <a:gd name="T24" fmla="*/ 3 w 21"/>
                <a:gd name="T25" fmla="*/ 38 h 43"/>
                <a:gd name="T26" fmla="*/ 0 w 21"/>
                <a:gd name="T27" fmla="*/ 38 h 43"/>
                <a:gd name="T28" fmla="*/ 0 w 21"/>
                <a:gd name="T29" fmla="*/ 38 h 43"/>
                <a:gd name="T30" fmla="*/ 2 w 21"/>
                <a:gd name="T31" fmla="*/ 42 h 43"/>
                <a:gd name="T32" fmla="*/ 2 w 21"/>
                <a:gd name="T33" fmla="*/ 43 h 43"/>
                <a:gd name="T34" fmla="*/ 4 w 21"/>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3">
                  <a:moveTo>
                    <a:pt x="4" y="43"/>
                  </a:moveTo>
                  <a:cubicBezTo>
                    <a:pt x="6" y="43"/>
                    <a:pt x="6" y="41"/>
                    <a:pt x="7" y="41"/>
                  </a:cubicBezTo>
                  <a:cubicBezTo>
                    <a:pt x="7" y="40"/>
                    <a:pt x="21" y="24"/>
                    <a:pt x="21" y="20"/>
                  </a:cubicBezTo>
                  <a:cubicBezTo>
                    <a:pt x="21" y="16"/>
                    <a:pt x="12" y="7"/>
                    <a:pt x="11" y="6"/>
                  </a:cubicBezTo>
                  <a:cubicBezTo>
                    <a:pt x="10" y="5"/>
                    <a:pt x="9" y="2"/>
                    <a:pt x="8" y="0"/>
                  </a:cubicBezTo>
                  <a:cubicBezTo>
                    <a:pt x="5" y="2"/>
                    <a:pt x="2" y="6"/>
                    <a:pt x="2" y="9"/>
                  </a:cubicBezTo>
                  <a:cubicBezTo>
                    <a:pt x="3" y="10"/>
                    <a:pt x="4" y="11"/>
                    <a:pt x="6" y="12"/>
                  </a:cubicBezTo>
                  <a:cubicBezTo>
                    <a:pt x="6" y="10"/>
                    <a:pt x="6" y="7"/>
                    <a:pt x="7" y="7"/>
                  </a:cubicBezTo>
                  <a:cubicBezTo>
                    <a:pt x="9" y="6"/>
                    <a:pt x="11" y="8"/>
                    <a:pt x="12" y="10"/>
                  </a:cubicBezTo>
                  <a:cubicBezTo>
                    <a:pt x="13" y="12"/>
                    <a:pt x="18" y="18"/>
                    <a:pt x="19" y="19"/>
                  </a:cubicBezTo>
                  <a:cubicBezTo>
                    <a:pt x="19" y="19"/>
                    <a:pt x="11" y="36"/>
                    <a:pt x="7" y="39"/>
                  </a:cubicBezTo>
                  <a:cubicBezTo>
                    <a:pt x="5" y="40"/>
                    <a:pt x="5" y="40"/>
                    <a:pt x="5" y="40"/>
                  </a:cubicBezTo>
                  <a:cubicBezTo>
                    <a:pt x="5" y="40"/>
                    <a:pt x="5" y="39"/>
                    <a:pt x="3" y="38"/>
                  </a:cubicBezTo>
                  <a:cubicBezTo>
                    <a:pt x="3" y="38"/>
                    <a:pt x="1" y="38"/>
                    <a:pt x="0" y="38"/>
                  </a:cubicBezTo>
                  <a:cubicBezTo>
                    <a:pt x="0" y="38"/>
                    <a:pt x="0" y="38"/>
                    <a:pt x="0" y="38"/>
                  </a:cubicBezTo>
                  <a:cubicBezTo>
                    <a:pt x="0" y="38"/>
                    <a:pt x="2" y="40"/>
                    <a:pt x="2" y="42"/>
                  </a:cubicBezTo>
                  <a:cubicBezTo>
                    <a:pt x="2" y="42"/>
                    <a:pt x="2" y="43"/>
                    <a:pt x="2" y="43"/>
                  </a:cubicBezTo>
                  <a:cubicBezTo>
                    <a:pt x="2" y="43"/>
                    <a:pt x="3" y="43"/>
                    <a:pt x="4" y="43"/>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3" name="Freeform 144"/>
            <p:cNvSpPr>
              <a:spLocks/>
            </p:cNvSpPr>
            <p:nvPr/>
          </p:nvSpPr>
          <p:spPr bwMode="auto">
            <a:xfrm>
              <a:off x="11265872" y="1600201"/>
              <a:ext cx="53975" cy="53975"/>
            </a:xfrm>
            <a:custGeom>
              <a:avLst/>
              <a:gdLst>
                <a:gd name="T0" fmla="*/ 0 w 3"/>
                <a:gd name="T1" fmla="*/ 1 h 3"/>
                <a:gd name="T2" fmla="*/ 1 w 3"/>
                <a:gd name="T3" fmla="*/ 3 h 3"/>
                <a:gd name="T4" fmla="*/ 2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2" y="2"/>
                    <a:pt x="1" y="3"/>
                  </a:cubicBezTo>
                  <a:cubicBezTo>
                    <a:pt x="1" y="3"/>
                    <a:pt x="3" y="2"/>
                    <a:pt x="2" y="1"/>
                  </a:cubicBezTo>
                  <a:cubicBezTo>
                    <a:pt x="1" y="0"/>
                    <a:pt x="0" y="1"/>
                    <a:pt x="0" y="1"/>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4" name="Freeform 145"/>
            <p:cNvSpPr>
              <a:spLocks/>
            </p:cNvSpPr>
            <p:nvPr/>
          </p:nvSpPr>
          <p:spPr bwMode="auto">
            <a:xfrm>
              <a:off x="11319847" y="2012951"/>
              <a:ext cx="520700" cy="538163"/>
            </a:xfrm>
            <a:custGeom>
              <a:avLst/>
              <a:gdLst>
                <a:gd name="T0" fmla="*/ 29 w 29"/>
                <a:gd name="T1" fmla="*/ 11 h 30"/>
                <a:gd name="T2" fmla="*/ 24 w 29"/>
                <a:gd name="T3" fmla="*/ 3 h 30"/>
                <a:gd name="T4" fmla="*/ 16 w 29"/>
                <a:gd name="T5" fmla="*/ 0 h 30"/>
                <a:gd name="T6" fmla="*/ 15 w 29"/>
                <a:gd name="T7" fmla="*/ 0 h 30"/>
                <a:gd name="T8" fmla="*/ 16 w 29"/>
                <a:gd name="T9" fmla="*/ 3 h 30"/>
                <a:gd name="T10" fmla="*/ 23 w 29"/>
                <a:gd name="T11" fmla="*/ 10 h 30"/>
                <a:gd name="T12" fmla="*/ 17 w 29"/>
                <a:gd name="T13" fmla="*/ 10 h 30"/>
                <a:gd name="T14" fmla="*/ 8 w 29"/>
                <a:gd name="T15" fmla="*/ 15 h 30"/>
                <a:gd name="T16" fmla="*/ 15 w 29"/>
                <a:gd name="T17" fmla="*/ 13 h 30"/>
                <a:gd name="T18" fmla="*/ 7 w 29"/>
                <a:gd name="T19" fmla="*/ 21 h 30"/>
                <a:gd name="T20" fmla="*/ 0 w 29"/>
                <a:gd name="T21" fmla="*/ 24 h 30"/>
                <a:gd name="T22" fmla="*/ 7 w 29"/>
                <a:gd name="T23" fmla="*/ 24 h 30"/>
                <a:gd name="T24" fmla="*/ 5 w 29"/>
                <a:gd name="T25" fmla="*/ 30 h 30"/>
                <a:gd name="T26" fmla="*/ 14 w 29"/>
                <a:gd name="T27" fmla="*/ 30 h 30"/>
                <a:gd name="T28" fmla="*/ 15 w 29"/>
                <a:gd name="T29" fmla="*/ 25 h 30"/>
                <a:gd name="T30" fmla="*/ 18 w 29"/>
                <a:gd name="T31" fmla="*/ 18 h 30"/>
                <a:gd name="T32" fmla="*/ 20 w 29"/>
                <a:gd name="T33" fmla="*/ 18 h 30"/>
                <a:gd name="T34" fmla="*/ 23 w 29"/>
                <a:gd name="T35" fmla="*/ 18 h 30"/>
                <a:gd name="T36" fmla="*/ 21 w 29"/>
                <a:gd name="T37" fmla="*/ 17 h 30"/>
                <a:gd name="T38" fmla="*/ 29 w 29"/>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29" y="11"/>
                  </a:moveTo>
                  <a:cubicBezTo>
                    <a:pt x="28" y="8"/>
                    <a:pt x="26" y="6"/>
                    <a:pt x="24" y="3"/>
                  </a:cubicBezTo>
                  <a:cubicBezTo>
                    <a:pt x="23" y="1"/>
                    <a:pt x="16" y="0"/>
                    <a:pt x="16" y="0"/>
                  </a:cubicBezTo>
                  <a:cubicBezTo>
                    <a:pt x="15" y="0"/>
                    <a:pt x="15" y="0"/>
                    <a:pt x="15" y="0"/>
                  </a:cubicBezTo>
                  <a:cubicBezTo>
                    <a:pt x="15" y="1"/>
                    <a:pt x="16" y="3"/>
                    <a:pt x="16" y="3"/>
                  </a:cubicBezTo>
                  <a:cubicBezTo>
                    <a:pt x="21" y="4"/>
                    <a:pt x="23" y="10"/>
                    <a:pt x="23" y="10"/>
                  </a:cubicBezTo>
                  <a:cubicBezTo>
                    <a:pt x="23" y="10"/>
                    <a:pt x="18" y="8"/>
                    <a:pt x="17" y="10"/>
                  </a:cubicBezTo>
                  <a:cubicBezTo>
                    <a:pt x="16" y="12"/>
                    <a:pt x="8" y="15"/>
                    <a:pt x="8" y="15"/>
                  </a:cubicBezTo>
                  <a:cubicBezTo>
                    <a:pt x="9" y="15"/>
                    <a:pt x="14" y="13"/>
                    <a:pt x="15" y="13"/>
                  </a:cubicBezTo>
                  <a:cubicBezTo>
                    <a:pt x="13" y="14"/>
                    <a:pt x="8" y="18"/>
                    <a:pt x="7" y="21"/>
                  </a:cubicBezTo>
                  <a:cubicBezTo>
                    <a:pt x="6" y="23"/>
                    <a:pt x="0" y="24"/>
                    <a:pt x="0" y="24"/>
                  </a:cubicBezTo>
                  <a:cubicBezTo>
                    <a:pt x="2" y="25"/>
                    <a:pt x="7" y="24"/>
                    <a:pt x="7" y="24"/>
                  </a:cubicBezTo>
                  <a:cubicBezTo>
                    <a:pt x="7" y="25"/>
                    <a:pt x="6" y="28"/>
                    <a:pt x="5" y="30"/>
                  </a:cubicBezTo>
                  <a:cubicBezTo>
                    <a:pt x="10" y="30"/>
                    <a:pt x="14" y="30"/>
                    <a:pt x="14" y="30"/>
                  </a:cubicBezTo>
                  <a:cubicBezTo>
                    <a:pt x="15" y="29"/>
                    <a:pt x="15" y="26"/>
                    <a:pt x="15" y="25"/>
                  </a:cubicBezTo>
                  <a:cubicBezTo>
                    <a:pt x="15" y="24"/>
                    <a:pt x="17" y="18"/>
                    <a:pt x="18" y="18"/>
                  </a:cubicBezTo>
                  <a:cubicBezTo>
                    <a:pt x="18" y="18"/>
                    <a:pt x="19" y="17"/>
                    <a:pt x="20" y="18"/>
                  </a:cubicBezTo>
                  <a:cubicBezTo>
                    <a:pt x="21" y="18"/>
                    <a:pt x="23" y="18"/>
                    <a:pt x="23" y="18"/>
                  </a:cubicBezTo>
                  <a:cubicBezTo>
                    <a:pt x="21" y="17"/>
                    <a:pt x="21" y="17"/>
                    <a:pt x="21" y="17"/>
                  </a:cubicBezTo>
                  <a:cubicBezTo>
                    <a:pt x="21" y="16"/>
                    <a:pt x="29" y="11"/>
                    <a:pt x="29" y="11"/>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5" name="Freeform 146"/>
            <p:cNvSpPr>
              <a:spLocks/>
            </p:cNvSpPr>
            <p:nvPr/>
          </p:nvSpPr>
          <p:spPr bwMode="auto">
            <a:xfrm>
              <a:off x="11105535" y="2209801"/>
              <a:ext cx="17462" cy="5397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3"/>
                    <a:pt x="0" y="2"/>
                    <a:pt x="1" y="0"/>
                  </a:cubicBezTo>
                  <a:cubicBezTo>
                    <a:pt x="0" y="1"/>
                    <a:pt x="0" y="2"/>
                    <a:pt x="0" y="3"/>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6" name="Freeform 147"/>
            <p:cNvSpPr>
              <a:spLocks/>
            </p:cNvSpPr>
            <p:nvPr/>
          </p:nvSpPr>
          <p:spPr bwMode="auto">
            <a:xfrm>
              <a:off x="11122997" y="2030413"/>
              <a:ext cx="107950" cy="179388"/>
            </a:xfrm>
            <a:custGeom>
              <a:avLst/>
              <a:gdLst>
                <a:gd name="T0" fmla="*/ 3 w 6"/>
                <a:gd name="T1" fmla="*/ 6 h 10"/>
                <a:gd name="T2" fmla="*/ 5 w 6"/>
                <a:gd name="T3" fmla="*/ 9 h 10"/>
                <a:gd name="T4" fmla="*/ 4 w 6"/>
                <a:gd name="T5" fmla="*/ 5 h 10"/>
                <a:gd name="T6" fmla="*/ 5 w 6"/>
                <a:gd name="T7" fmla="*/ 0 h 10"/>
                <a:gd name="T8" fmla="*/ 2 w 6"/>
                <a:gd name="T9" fmla="*/ 2 h 10"/>
                <a:gd name="T10" fmla="*/ 1 w 6"/>
                <a:gd name="T11" fmla="*/ 3 h 10"/>
                <a:gd name="T12" fmla="*/ 0 w 6"/>
                <a:gd name="T13" fmla="*/ 10 h 10"/>
                <a:gd name="T14" fmla="*/ 2 w 6"/>
                <a:gd name="T15" fmla="*/ 3 h 10"/>
                <a:gd name="T16" fmla="*/ 3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6"/>
                  </a:moveTo>
                  <a:cubicBezTo>
                    <a:pt x="4" y="7"/>
                    <a:pt x="5" y="9"/>
                    <a:pt x="5" y="9"/>
                  </a:cubicBezTo>
                  <a:cubicBezTo>
                    <a:pt x="6" y="7"/>
                    <a:pt x="4" y="5"/>
                    <a:pt x="4" y="5"/>
                  </a:cubicBezTo>
                  <a:cubicBezTo>
                    <a:pt x="5" y="0"/>
                    <a:pt x="5" y="0"/>
                    <a:pt x="5" y="0"/>
                  </a:cubicBezTo>
                  <a:cubicBezTo>
                    <a:pt x="4" y="1"/>
                    <a:pt x="3" y="2"/>
                    <a:pt x="2" y="2"/>
                  </a:cubicBezTo>
                  <a:cubicBezTo>
                    <a:pt x="1" y="2"/>
                    <a:pt x="1" y="3"/>
                    <a:pt x="1" y="3"/>
                  </a:cubicBezTo>
                  <a:cubicBezTo>
                    <a:pt x="0" y="5"/>
                    <a:pt x="0" y="8"/>
                    <a:pt x="0" y="10"/>
                  </a:cubicBezTo>
                  <a:cubicBezTo>
                    <a:pt x="0" y="7"/>
                    <a:pt x="2" y="3"/>
                    <a:pt x="2" y="3"/>
                  </a:cubicBezTo>
                  <a:lnTo>
                    <a:pt x="3" y="6"/>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7" name="Freeform 148"/>
            <p:cNvSpPr>
              <a:spLocks/>
            </p:cNvSpPr>
            <p:nvPr/>
          </p:nvSpPr>
          <p:spPr bwMode="auto">
            <a:xfrm>
              <a:off x="11302385" y="2030413"/>
              <a:ext cx="142875" cy="198438"/>
            </a:xfrm>
            <a:custGeom>
              <a:avLst/>
              <a:gdLst>
                <a:gd name="T0" fmla="*/ 0 w 8"/>
                <a:gd name="T1" fmla="*/ 11 h 11"/>
                <a:gd name="T2" fmla="*/ 5 w 8"/>
                <a:gd name="T3" fmla="*/ 5 h 11"/>
                <a:gd name="T4" fmla="*/ 8 w 8"/>
                <a:gd name="T5" fmla="*/ 0 h 11"/>
                <a:gd name="T6" fmla="*/ 6 w 8"/>
                <a:gd name="T7" fmla="*/ 6 h 11"/>
                <a:gd name="T8" fmla="*/ 0 w 8"/>
                <a:gd name="T9" fmla="*/ 11 h 11"/>
              </a:gdLst>
              <a:ahLst/>
              <a:cxnLst>
                <a:cxn ang="0">
                  <a:pos x="T0" y="T1"/>
                </a:cxn>
                <a:cxn ang="0">
                  <a:pos x="T2" y="T3"/>
                </a:cxn>
                <a:cxn ang="0">
                  <a:pos x="T4" y="T5"/>
                </a:cxn>
                <a:cxn ang="0">
                  <a:pos x="T6" y="T7"/>
                </a:cxn>
                <a:cxn ang="0">
                  <a:pos x="T8" y="T9"/>
                </a:cxn>
              </a:cxnLst>
              <a:rect l="0" t="0" r="r" b="b"/>
              <a:pathLst>
                <a:path w="8" h="11">
                  <a:moveTo>
                    <a:pt x="0" y="11"/>
                  </a:moveTo>
                  <a:cubicBezTo>
                    <a:pt x="5" y="5"/>
                    <a:pt x="5" y="5"/>
                    <a:pt x="5" y="5"/>
                  </a:cubicBezTo>
                  <a:cubicBezTo>
                    <a:pt x="5" y="5"/>
                    <a:pt x="7" y="2"/>
                    <a:pt x="8" y="0"/>
                  </a:cubicBezTo>
                  <a:cubicBezTo>
                    <a:pt x="6" y="6"/>
                    <a:pt x="6" y="6"/>
                    <a:pt x="6" y="6"/>
                  </a:cubicBezTo>
                  <a:lnTo>
                    <a:pt x="0" y="11"/>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8" name="Freeform 149"/>
            <p:cNvSpPr>
              <a:spLocks/>
            </p:cNvSpPr>
            <p:nvPr/>
          </p:nvSpPr>
          <p:spPr bwMode="auto">
            <a:xfrm>
              <a:off x="11122997" y="1617663"/>
              <a:ext cx="358775" cy="358775"/>
            </a:xfrm>
            <a:custGeom>
              <a:avLst/>
              <a:gdLst>
                <a:gd name="T0" fmla="*/ 18 w 20"/>
                <a:gd name="T1" fmla="*/ 2 h 20"/>
                <a:gd name="T2" fmla="*/ 16 w 20"/>
                <a:gd name="T3" fmla="*/ 3 h 20"/>
                <a:gd name="T4" fmla="*/ 15 w 20"/>
                <a:gd name="T5" fmla="*/ 6 h 20"/>
                <a:gd name="T6" fmla="*/ 14 w 20"/>
                <a:gd name="T7" fmla="*/ 7 h 20"/>
                <a:gd name="T8" fmla="*/ 12 w 20"/>
                <a:gd name="T9" fmla="*/ 4 h 20"/>
                <a:gd name="T10" fmla="*/ 8 w 20"/>
                <a:gd name="T11" fmla="*/ 0 h 20"/>
                <a:gd name="T12" fmla="*/ 6 w 20"/>
                <a:gd name="T13" fmla="*/ 0 h 20"/>
                <a:gd name="T14" fmla="*/ 6 w 20"/>
                <a:gd name="T15" fmla="*/ 0 h 20"/>
                <a:gd name="T16" fmla="*/ 4 w 20"/>
                <a:gd name="T17" fmla="*/ 1 h 20"/>
                <a:gd name="T18" fmla="*/ 1 w 20"/>
                <a:gd name="T19" fmla="*/ 2 h 20"/>
                <a:gd name="T20" fmla="*/ 0 w 20"/>
                <a:gd name="T21" fmla="*/ 2 h 20"/>
                <a:gd name="T22" fmla="*/ 7 w 20"/>
                <a:gd name="T23" fmla="*/ 2 h 20"/>
                <a:gd name="T24" fmla="*/ 9 w 20"/>
                <a:gd name="T25" fmla="*/ 5 h 20"/>
                <a:gd name="T26" fmla="*/ 11 w 20"/>
                <a:gd name="T27" fmla="*/ 8 h 20"/>
                <a:gd name="T28" fmla="*/ 12 w 20"/>
                <a:gd name="T29" fmla="*/ 13 h 20"/>
                <a:gd name="T30" fmla="*/ 10 w 20"/>
                <a:gd name="T31" fmla="*/ 19 h 20"/>
                <a:gd name="T32" fmla="*/ 9 w 20"/>
                <a:gd name="T33" fmla="*/ 20 h 20"/>
                <a:gd name="T34" fmla="*/ 9 w 20"/>
                <a:gd name="T35" fmla="*/ 20 h 20"/>
                <a:gd name="T36" fmla="*/ 16 w 20"/>
                <a:gd name="T37" fmla="*/ 14 h 20"/>
                <a:gd name="T38" fmla="*/ 17 w 20"/>
                <a:gd name="T39" fmla="*/ 9 h 20"/>
                <a:gd name="T40" fmla="*/ 18 w 20"/>
                <a:gd name="T41" fmla="*/ 8 h 20"/>
                <a:gd name="T42" fmla="*/ 18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8" y="2"/>
                  </a:move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8" y="0"/>
                    <a:pt x="7" y="0"/>
                    <a:pt x="6" y="0"/>
                  </a:cubicBezTo>
                  <a:cubicBezTo>
                    <a:pt x="6" y="0"/>
                    <a:pt x="6" y="0"/>
                    <a:pt x="6" y="0"/>
                  </a:cubicBezTo>
                  <a:cubicBezTo>
                    <a:pt x="5" y="0"/>
                    <a:pt x="4" y="1"/>
                    <a:pt x="4" y="1"/>
                  </a:cubicBezTo>
                  <a:cubicBezTo>
                    <a:pt x="4" y="1"/>
                    <a:pt x="1" y="1"/>
                    <a:pt x="1" y="2"/>
                  </a:cubicBezTo>
                  <a:cubicBezTo>
                    <a:pt x="0" y="2"/>
                    <a:pt x="0" y="2"/>
                    <a:pt x="0" y="2"/>
                  </a:cubicBezTo>
                  <a:cubicBezTo>
                    <a:pt x="2" y="1"/>
                    <a:pt x="5" y="1"/>
                    <a:pt x="7" y="2"/>
                  </a:cubicBezTo>
                  <a:cubicBezTo>
                    <a:pt x="7" y="4"/>
                    <a:pt x="9" y="5"/>
                    <a:pt x="9" y="5"/>
                  </a:cubicBezTo>
                  <a:cubicBezTo>
                    <a:pt x="9" y="5"/>
                    <a:pt x="11" y="7"/>
                    <a:pt x="11" y="8"/>
                  </a:cubicBezTo>
                  <a:cubicBezTo>
                    <a:pt x="10" y="10"/>
                    <a:pt x="11" y="12"/>
                    <a:pt x="12" y="13"/>
                  </a:cubicBezTo>
                  <a:cubicBezTo>
                    <a:pt x="13" y="13"/>
                    <a:pt x="13" y="16"/>
                    <a:pt x="10" y="19"/>
                  </a:cubicBezTo>
                  <a:cubicBezTo>
                    <a:pt x="9" y="19"/>
                    <a:pt x="9" y="20"/>
                    <a:pt x="9" y="20"/>
                  </a:cubicBezTo>
                  <a:cubicBezTo>
                    <a:pt x="9" y="20"/>
                    <a:pt x="9" y="20"/>
                    <a:pt x="9" y="20"/>
                  </a:cubicBezTo>
                  <a:cubicBezTo>
                    <a:pt x="10" y="20"/>
                    <a:pt x="16" y="16"/>
                    <a:pt x="16" y="14"/>
                  </a:cubicBezTo>
                  <a:cubicBezTo>
                    <a:pt x="17" y="11"/>
                    <a:pt x="17" y="9"/>
                    <a:pt x="17" y="9"/>
                  </a:cubicBezTo>
                  <a:cubicBezTo>
                    <a:pt x="17" y="9"/>
                    <a:pt x="18" y="9"/>
                    <a:pt x="18" y="8"/>
                  </a:cubicBezTo>
                  <a:cubicBezTo>
                    <a:pt x="19" y="7"/>
                    <a:pt x="20" y="3"/>
                    <a:pt x="18" y="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0" name="文本框 39"/>
          <p:cNvSpPr txBox="1"/>
          <p:nvPr/>
        </p:nvSpPr>
        <p:spPr>
          <a:xfrm>
            <a:off x="2975301" y="2742742"/>
            <a:ext cx="6880253" cy="1351588"/>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中间商收到进口商开来的信用证后，要求通知行或其他银行以原证为基础另外开一张内容相似的新证给另一受益人（实际供货商）</a:t>
            </a:r>
            <a:r>
              <a:rPr lang="zh-CN" altLang="en-US"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solidFill>
                  <a:prstClr val="black"/>
                </a:solidFill>
                <a:latin typeface="Times New Roman" panose="02020603050405020304" pitchFamily="18" charset="0"/>
                <a:cs typeface="Times New Roman" panose="02020603050405020304" pitchFamily="18" charset="0"/>
              </a:rPr>
              <a:t>原</a:t>
            </a:r>
            <a:r>
              <a:rPr lang="zh-CN" altLang="en-US" sz="2000" dirty="0">
                <a:solidFill>
                  <a:prstClr val="black"/>
                </a:solidFill>
                <a:latin typeface="Times New Roman" panose="02020603050405020304" pitchFamily="18" charset="0"/>
                <a:cs typeface="Times New Roman" panose="02020603050405020304" pitchFamily="18" charset="0"/>
              </a:rPr>
              <a:t>证交银行作为开立新证的担保</a:t>
            </a:r>
          </a:p>
        </p:txBody>
      </p:sp>
    </p:spTree>
    <p:custDataLst>
      <p:tags r:id="rId1"/>
    </p:custDataLst>
    <p:extLst>
      <p:ext uri="{BB962C8B-B14F-4D97-AF65-F5344CB8AC3E}">
        <p14:creationId xmlns:p14="http://schemas.microsoft.com/office/powerpoint/2010/main" val="13939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 calcmode="lin" valueType="num">
                                      <p:cBhvr additive="base">
                                        <p:cTn id="1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xEl>
                                              <p:pRg st="1" end="1"/>
                                            </p:txEl>
                                          </p:spTgt>
                                        </p:tgtEl>
                                        <p:attrNameLst>
                                          <p:attrName>style.visibility</p:attrName>
                                        </p:attrNameLst>
                                      </p:cBhvr>
                                      <p:to>
                                        <p:strVal val="visible"/>
                                      </p:to>
                                    </p:set>
                                    <p:anim calcmode="lin" valueType="num">
                                      <p:cBhvr additive="base">
                                        <p:cTn id="19"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p:nvPr/>
        </p:nvSpPr>
        <p:spPr>
          <a:xfrm>
            <a:off x="8701977" y="1673043"/>
            <a:ext cx="1744349" cy="464230"/>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第二开证行</a:t>
            </a:r>
            <a:endParaRPr lang="zh-CN" altLang="en-US" sz="2400" b="1" dirty="0">
              <a:latin typeface="Arial" pitchFamily="34" charset="0"/>
              <a:ea typeface="楷体" pitchFamily="49" charset="-122"/>
            </a:endParaRPr>
          </a:p>
        </p:txBody>
      </p:sp>
      <p:sp>
        <p:nvSpPr>
          <p:cNvPr id="5" name="Text Box 16"/>
          <p:cNvSpPr txBox="1"/>
          <p:nvPr/>
        </p:nvSpPr>
        <p:spPr>
          <a:xfrm>
            <a:off x="1395894" y="1610595"/>
            <a:ext cx="1749301" cy="464230"/>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买方</a:t>
            </a:r>
            <a:endParaRPr lang="en-US" altLang="zh-CN" sz="2400" b="1" dirty="0" smtClean="0">
              <a:latin typeface="Arial" pitchFamily="34" charset="0"/>
              <a:ea typeface="楷体" pitchFamily="49" charset="-122"/>
            </a:endParaRPr>
          </a:p>
        </p:txBody>
      </p:sp>
      <p:sp>
        <p:nvSpPr>
          <p:cNvPr id="6" name="Text Box 18"/>
          <p:cNvSpPr txBox="1"/>
          <p:nvPr/>
        </p:nvSpPr>
        <p:spPr>
          <a:xfrm>
            <a:off x="1202333" y="5015113"/>
            <a:ext cx="1577247" cy="464230"/>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开证行</a:t>
            </a:r>
          </a:p>
        </p:txBody>
      </p:sp>
      <p:sp>
        <p:nvSpPr>
          <p:cNvPr id="8" name="Text Box 21"/>
          <p:cNvSpPr txBox="1"/>
          <p:nvPr/>
        </p:nvSpPr>
        <p:spPr>
          <a:xfrm>
            <a:off x="3851872" y="1440439"/>
            <a:ext cx="1939353" cy="830997"/>
          </a:xfrm>
          <a:prstGeom prst="rect">
            <a:avLst/>
          </a:prstGeom>
          <a:noFill/>
          <a:ln w="9525">
            <a:solidFill>
              <a:schemeClr val="tx1"/>
            </a:solidFill>
            <a:miter/>
          </a:ln>
        </p:spPr>
        <p:txBody>
          <a:bodyPr wrap="square" anchor="t">
            <a:spAutoFit/>
          </a:bodyPr>
          <a:lstStyle/>
          <a:p>
            <a:pPr algn="ctr"/>
            <a:r>
              <a:rPr lang="zh-CN" altLang="en-US" sz="2400" b="1" dirty="0" smtClean="0">
                <a:latin typeface="Arial" pitchFamily="34" charset="0"/>
                <a:ea typeface="楷体" pitchFamily="49" charset="-122"/>
              </a:rPr>
              <a:t>原证受益人</a:t>
            </a:r>
            <a:endParaRPr lang="en-US" altLang="zh-CN" sz="2400" b="1" dirty="0" smtClean="0">
              <a:latin typeface="Arial" pitchFamily="34" charset="0"/>
              <a:ea typeface="楷体" pitchFamily="49" charset="-122"/>
            </a:endParaRPr>
          </a:p>
          <a:p>
            <a:pPr algn="ctr"/>
            <a:r>
              <a:rPr lang="zh-CN" altLang="en-US" sz="2400" b="1" dirty="0" smtClean="0">
                <a:latin typeface="Arial" pitchFamily="34" charset="0"/>
                <a:ea typeface="楷体" pitchFamily="49" charset="-122"/>
              </a:rPr>
              <a:t>（中间商）</a:t>
            </a:r>
            <a:endParaRPr lang="zh-CN" altLang="en-US" sz="2400" b="1" dirty="0">
              <a:latin typeface="Arial" pitchFamily="34" charset="0"/>
              <a:ea typeface="楷体" pitchFamily="49" charset="-122"/>
            </a:endParaRPr>
          </a:p>
        </p:txBody>
      </p:sp>
      <p:sp>
        <p:nvSpPr>
          <p:cNvPr id="9" name="Text Box 24"/>
          <p:cNvSpPr txBox="1"/>
          <p:nvPr/>
        </p:nvSpPr>
        <p:spPr>
          <a:xfrm>
            <a:off x="1364463" y="3080893"/>
            <a:ext cx="461665" cy="1756686"/>
          </a:xfrm>
          <a:prstGeom prst="rect">
            <a:avLst/>
          </a:prstGeom>
          <a:noFill/>
          <a:ln w="9525">
            <a:noFill/>
            <a:miter/>
          </a:ln>
        </p:spPr>
        <p:txBody>
          <a:bodyPr vert="eaVert" wrap="square" anchor="t">
            <a:spAutoFit/>
          </a:bodyPr>
          <a:lstStyle/>
          <a:p>
            <a:pPr lvl="0">
              <a:buFont typeface="Arial" pitchFamily="34" charset="0"/>
              <a:buNone/>
            </a:pPr>
            <a:r>
              <a:rPr lang="en-US" altLang="zh-CN" b="1" dirty="0" smtClean="0">
                <a:latin typeface="新宋体" panose="02010609030101010101" pitchFamily="49" charset="-122"/>
                <a:ea typeface="新宋体" panose="02010609030101010101" pitchFamily="49" charset="-122"/>
              </a:rPr>
              <a:t>①</a:t>
            </a:r>
            <a:r>
              <a:rPr lang="zh-CN" altLang="en-US" b="1" dirty="0" smtClean="0">
                <a:latin typeface="新宋体" panose="02010609030101010101" pitchFamily="49" charset="-122"/>
                <a:ea typeface="新宋体" panose="02010609030101010101" pitchFamily="49" charset="-122"/>
              </a:rPr>
              <a:t>申请开证</a:t>
            </a:r>
            <a:endParaRPr lang="zh-CN" altLang="en-US" dirty="0">
              <a:latin typeface="Arial" pitchFamily="34" charset="0"/>
              <a:ea typeface="宋体" charset="-122"/>
            </a:endParaRPr>
          </a:p>
        </p:txBody>
      </p:sp>
      <p:sp>
        <p:nvSpPr>
          <p:cNvPr id="11" name="Text Box 28"/>
          <p:cNvSpPr txBox="1"/>
          <p:nvPr/>
        </p:nvSpPr>
        <p:spPr>
          <a:xfrm>
            <a:off x="4101692" y="4946361"/>
            <a:ext cx="1466047" cy="461665"/>
          </a:xfrm>
          <a:prstGeom prst="rect">
            <a:avLst/>
          </a:prstGeom>
          <a:noFill/>
          <a:ln w="9525">
            <a:solidFill>
              <a:schemeClr val="tx1"/>
            </a:solidFill>
            <a:miter/>
          </a:ln>
        </p:spPr>
        <p:txBody>
          <a:bodyPr wrap="square" anchor="b">
            <a:spAutoFit/>
          </a:bodyPr>
          <a:lstStyle/>
          <a:p>
            <a:pPr lvl="0" algn="ctr">
              <a:buFont typeface="Arial" pitchFamily="34" charset="0"/>
              <a:buNone/>
            </a:pPr>
            <a:r>
              <a:rPr lang="zh-CN" altLang="en-US" sz="2400" b="1" dirty="0" smtClean="0">
                <a:latin typeface="Arial" pitchFamily="34" charset="0"/>
                <a:ea typeface="楷体" pitchFamily="49" charset="-122"/>
              </a:rPr>
              <a:t>通知行</a:t>
            </a:r>
            <a:endParaRPr lang="en-US" altLang="zh-CN" sz="2400" b="1" dirty="0" smtClean="0">
              <a:latin typeface="Arial" pitchFamily="34" charset="0"/>
              <a:ea typeface="楷体" pitchFamily="49" charset="-122"/>
            </a:endParaRPr>
          </a:p>
        </p:txBody>
      </p:sp>
      <p:sp>
        <p:nvSpPr>
          <p:cNvPr id="14" name="Text Box 37"/>
          <p:cNvSpPr txBox="1"/>
          <p:nvPr/>
        </p:nvSpPr>
        <p:spPr>
          <a:xfrm>
            <a:off x="10273988" y="2551506"/>
            <a:ext cx="1046440" cy="2362200"/>
          </a:xfrm>
          <a:prstGeom prst="rect">
            <a:avLst/>
          </a:prstGeom>
          <a:noFill/>
          <a:ln w="9525">
            <a:noFill/>
            <a:miter/>
          </a:ln>
        </p:spPr>
        <p:txBody>
          <a:bodyPr vert="eaVert" anchor="t">
            <a:spAutoFit/>
          </a:bodyPr>
          <a:lstStyle/>
          <a:p>
            <a:pPr lvl="0">
              <a:buFont typeface="Arial" pitchFamily="34" charset="0"/>
              <a:buNone/>
            </a:pPr>
            <a:r>
              <a:rPr lang="zh-CN" altLang="en-US" sz="2800" b="1" dirty="0" smtClean="0">
                <a:latin typeface="Arial" pitchFamily="34" charset="0"/>
                <a:ea typeface="宋体" charset="-122"/>
              </a:rPr>
              <a:t>背对背信用证业务流程图</a:t>
            </a:r>
            <a:endParaRPr lang="zh-CN" altLang="en-US" sz="2800" b="1" dirty="0">
              <a:latin typeface="Arial" pitchFamily="34" charset="0"/>
              <a:ea typeface="宋体" charset="-122"/>
            </a:endParaRPr>
          </a:p>
        </p:txBody>
      </p:sp>
      <p:sp>
        <p:nvSpPr>
          <p:cNvPr id="15" name="Text Box 24"/>
          <p:cNvSpPr txBox="1"/>
          <p:nvPr/>
        </p:nvSpPr>
        <p:spPr>
          <a:xfrm>
            <a:off x="9398976" y="2746527"/>
            <a:ext cx="461665" cy="2041403"/>
          </a:xfrm>
          <a:prstGeom prst="rect">
            <a:avLst/>
          </a:prstGeom>
          <a:noFill/>
          <a:ln w="9525">
            <a:noFill/>
            <a:miter/>
          </a:ln>
        </p:spPr>
        <p:txBody>
          <a:bodyPr vert="eaVert" wrap="square" anchor="t">
            <a:spAutoFit/>
          </a:bodyPr>
          <a:lstStyle/>
          <a:p>
            <a:r>
              <a:rPr lang="zh-CN" altLang="en-US" b="1" dirty="0" smtClean="0">
                <a:latin typeface="Arial" pitchFamily="34" charset="0"/>
                <a:ea typeface="宋体" charset="-122"/>
              </a:rPr>
              <a:t>⑤背对背信用证</a:t>
            </a:r>
            <a:endParaRPr lang="zh-CN" altLang="en-US" b="1" dirty="0">
              <a:latin typeface="Arial" pitchFamily="34" charset="0"/>
              <a:ea typeface="宋体" charset="-122"/>
            </a:endParaRPr>
          </a:p>
        </p:txBody>
      </p:sp>
      <p:cxnSp>
        <p:nvCxnSpPr>
          <p:cNvPr id="17" name="直接箭头连接符 16"/>
          <p:cNvCxnSpPr/>
          <p:nvPr/>
        </p:nvCxnSpPr>
        <p:spPr>
          <a:xfrm>
            <a:off x="1842726" y="2467619"/>
            <a:ext cx="25354" cy="24460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8" idx="3"/>
            <a:endCxn id="3" idx="1"/>
          </p:cNvCxnSpPr>
          <p:nvPr/>
        </p:nvCxnSpPr>
        <p:spPr>
          <a:xfrm>
            <a:off x="5791225" y="1855938"/>
            <a:ext cx="2910752" cy="492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2833246" y="5267082"/>
            <a:ext cx="1201493" cy="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856596" y="4858000"/>
            <a:ext cx="1185926" cy="369332"/>
          </a:xfrm>
          <a:prstGeom prst="rect">
            <a:avLst/>
          </a:prstGeom>
          <a:noFill/>
        </p:spPr>
        <p:txBody>
          <a:bodyPr wrap="square" rtlCol="0">
            <a:spAutoFit/>
          </a:bodyPr>
          <a:lstStyle/>
          <a:p>
            <a:r>
              <a:rPr lang="zh-CN" altLang="en-US" b="1" dirty="0" smtClean="0">
                <a:latin typeface="新宋体" panose="02010609030101010101" pitchFamily="49" charset="-122"/>
                <a:ea typeface="新宋体" panose="02010609030101010101" pitchFamily="49" charset="-122"/>
              </a:rPr>
              <a:t>②信用证</a:t>
            </a:r>
            <a:endParaRPr lang="zh-CN" altLang="en-US" b="1" dirty="0"/>
          </a:p>
        </p:txBody>
      </p:sp>
      <p:cxnSp>
        <p:nvCxnSpPr>
          <p:cNvPr id="38" name="直接箭头连接符 37"/>
          <p:cNvCxnSpPr/>
          <p:nvPr/>
        </p:nvCxnSpPr>
        <p:spPr>
          <a:xfrm flipH="1" flipV="1">
            <a:off x="4968726" y="2350916"/>
            <a:ext cx="22033" cy="25627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462251" y="2746527"/>
            <a:ext cx="409293" cy="1754326"/>
          </a:xfrm>
          <a:prstGeom prst="rect">
            <a:avLst/>
          </a:prstGeom>
          <a:noFill/>
        </p:spPr>
        <p:txBody>
          <a:bodyPr wrap="square" rtlCol="0">
            <a:spAutoFit/>
          </a:bodyPr>
          <a:lstStyle/>
          <a:p>
            <a:r>
              <a:rPr lang="zh-CN" altLang="en-US" b="1" dirty="0" smtClean="0">
                <a:latin typeface="新宋体" panose="02010609030101010101" pitchFamily="49" charset="-122"/>
                <a:ea typeface="新宋体" panose="02010609030101010101" pitchFamily="49" charset="-122"/>
              </a:rPr>
              <a:t>③</a:t>
            </a:r>
            <a:endParaRPr lang="en-US" altLang="zh-CN" b="1" dirty="0" smtClean="0">
              <a:latin typeface="新宋体" panose="02010609030101010101" pitchFamily="49" charset="-122"/>
              <a:ea typeface="新宋体" panose="02010609030101010101" pitchFamily="49" charset="-122"/>
            </a:endParaRPr>
          </a:p>
          <a:p>
            <a:r>
              <a:rPr lang="zh-CN" altLang="en-US" b="1" dirty="0" smtClean="0">
                <a:latin typeface="新宋体" panose="02010609030101010101" pitchFamily="49" charset="-122"/>
                <a:ea typeface="新宋体" panose="02010609030101010101" pitchFamily="49" charset="-122"/>
              </a:rPr>
              <a:t>通知信用证</a:t>
            </a:r>
            <a:endParaRPr lang="zh-CN" altLang="en-US" b="1" dirty="0"/>
          </a:p>
        </p:txBody>
      </p:sp>
      <p:cxnSp>
        <p:nvCxnSpPr>
          <p:cNvPr id="42" name="直接箭头连接符 41"/>
          <p:cNvCxnSpPr/>
          <p:nvPr/>
        </p:nvCxnSpPr>
        <p:spPr>
          <a:xfrm>
            <a:off x="9374893" y="2242341"/>
            <a:ext cx="64071" cy="2704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6802740" y="3729755"/>
            <a:ext cx="1564" cy="15950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6802740" y="4913706"/>
            <a:ext cx="1825669" cy="369332"/>
          </a:xfrm>
          <a:prstGeom prst="rect">
            <a:avLst/>
          </a:prstGeom>
          <a:noFill/>
        </p:spPr>
        <p:txBody>
          <a:bodyPr wrap="square" rtlCol="0">
            <a:spAutoFit/>
          </a:bodyPr>
          <a:lstStyle/>
          <a:p>
            <a:r>
              <a:rPr lang="zh-CN" altLang="en-US" b="1" dirty="0">
                <a:latin typeface="新宋体" panose="02010609030101010101" pitchFamily="49" charset="-122"/>
                <a:ea typeface="新宋体" panose="02010609030101010101" pitchFamily="49" charset="-122"/>
              </a:rPr>
              <a:t>⑥</a:t>
            </a:r>
            <a:r>
              <a:rPr lang="zh-CN" altLang="en-US" b="1" dirty="0" smtClean="0">
                <a:latin typeface="新宋体" panose="02010609030101010101" pitchFamily="49" charset="-122"/>
                <a:ea typeface="新宋体" panose="02010609030101010101" pitchFamily="49" charset="-122"/>
              </a:rPr>
              <a:t>通知第二证</a:t>
            </a:r>
            <a:endParaRPr lang="zh-CN" altLang="en-US" b="1" dirty="0"/>
          </a:p>
        </p:txBody>
      </p:sp>
      <p:sp>
        <p:nvSpPr>
          <p:cNvPr id="43" name="Text Box 18"/>
          <p:cNvSpPr txBox="1"/>
          <p:nvPr/>
        </p:nvSpPr>
        <p:spPr>
          <a:xfrm>
            <a:off x="8430905" y="5091385"/>
            <a:ext cx="1749720" cy="464230"/>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第二通知行</a:t>
            </a:r>
            <a:endParaRPr lang="en-US" altLang="zh-CN" sz="2400" b="1" dirty="0" smtClean="0">
              <a:latin typeface="Arial" pitchFamily="34" charset="0"/>
              <a:ea typeface="楷体" pitchFamily="49" charset="-122"/>
            </a:endParaRPr>
          </a:p>
        </p:txBody>
      </p:sp>
      <p:sp>
        <p:nvSpPr>
          <p:cNvPr id="44" name="Text Box 18"/>
          <p:cNvSpPr txBox="1"/>
          <p:nvPr/>
        </p:nvSpPr>
        <p:spPr>
          <a:xfrm>
            <a:off x="5938969" y="2905650"/>
            <a:ext cx="2145862" cy="833562"/>
          </a:xfrm>
          <a:prstGeom prst="rect">
            <a:avLst/>
          </a:prstGeom>
          <a:noFill/>
          <a:ln w="9525">
            <a:solidFill>
              <a:schemeClr val="tx1"/>
            </a:solidFill>
            <a:miter/>
          </a:ln>
        </p:spPr>
        <p:txBody>
          <a:bodyPr wrap="square" lIns="90170" tIns="46990" rIns="90170" bIns="46990" anchor="t">
            <a:spAutoFit/>
          </a:bodyPr>
          <a:lstStyle/>
          <a:p>
            <a:pPr lvl="0" algn="ctr">
              <a:buFont typeface="Arial" pitchFamily="34" charset="0"/>
              <a:buNone/>
            </a:pPr>
            <a:r>
              <a:rPr lang="zh-CN" altLang="en-US" sz="2400" b="1" dirty="0" smtClean="0">
                <a:latin typeface="Arial" pitchFamily="34" charset="0"/>
                <a:ea typeface="楷体" pitchFamily="49" charset="-122"/>
              </a:rPr>
              <a:t>背对背信用证受益人</a:t>
            </a:r>
            <a:endParaRPr lang="en-US" altLang="zh-CN" sz="2400" b="1" dirty="0" smtClean="0">
              <a:latin typeface="Arial" pitchFamily="34" charset="0"/>
              <a:ea typeface="楷体" pitchFamily="49" charset="-122"/>
            </a:endParaRPr>
          </a:p>
        </p:txBody>
      </p:sp>
      <p:sp>
        <p:nvSpPr>
          <p:cNvPr id="45" name="文本框 44"/>
          <p:cNvSpPr txBox="1"/>
          <p:nvPr/>
        </p:nvSpPr>
        <p:spPr>
          <a:xfrm>
            <a:off x="5791225" y="1445756"/>
            <a:ext cx="2901382" cy="369332"/>
          </a:xfrm>
          <a:prstGeom prst="rect">
            <a:avLst/>
          </a:prstGeom>
          <a:noFill/>
        </p:spPr>
        <p:txBody>
          <a:bodyPr wrap="square" rtlCol="0">
            <a:spAutoFit/>
          </a:bodyPr>
          <a:lstStyle/>
          <a:p>
            <a:r>
              <a:rPr lang="zh-CN" altLang="en-US" b="1" dirty="0" smtClean="0">
                <a:latin typeface="新宋体" panose="02010609030101010101" pitchFamily="49" charset="-122"/>
                <a:ea typeface="新宋体" panose="02010609030101010101" pitchFamily="49" charset="-122"/>
              </a:rPr>
              <a:t>④请求开立背对背信用证</a:t>
            </a:r>
            <a:endParaRPr lang="zh-CN" altLang="en-US" b="1" dirty="0"/>
          </a:p>
        </p:txBody>
      </p:sp>
      <p:cxnSp>
        <p:nvCxnSpPr>
          <p:cNvPr id="27" name="直接连接符 26"/>
          <p:cNvCxnSpPr>
            <a:stCxn id="43" idx="1"/>
          </p:cNvCxnSpPr>
          <p:nvPr/>
        </p:nvCxnSpPr>
        <p:spPr>
          <a:xfrm flipH="1">
            <a:off x="6802740" y="5323500"/>
            <a:ext cx="16281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组合 50"/>
          <p:cNvGrpSpPr/>
          <p:nvPr/>
        </p:nvGrpSpPr>
        <p:grpSpPr>
          <a:xfrm>
            <a:off x="0" y="52077"/>
            <a:ext cx="603250" cy="552450"/>
            <a:chOff x="0" y="0"/>
            <a:chExt cx="737947" cy="676838"/>
          </a:xfrm>
        </p:grpSpPr>
        <p:sp>
          <p:nvSpPr>
            <p:cNvPr id="24"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25"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26"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29" name="标题 1"/>
          <p:cNvSpPr txBox="1">
            <a:spLocks/>
          </p:cNvSpPr>
          <p:nvPr/>
        </p:nvSpPr>
        <p:spPr>
          <a:xfrm>
            <a:off x="763563" y="202048"/>
            <a:ext cx="2638244"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zh-CN" altLang="en-US" sz="2400" b="1" dirty="0" smtClean="0"/>
              <a:t>信用证种类</a:t>
            </a:r>
            <a:endParaRPr lang="zh-CN" altLang="en-US" sz="2400" b="1" dirty="0"/>
          </a:p>
        </p:txBody>
      </p:sp>
    </p:spTree>
    <p:extLst>
      <p:ext uri="{BB962C8B-B14F-4D97-AF65-F5344CB8AC3E}">
        <p14:creationId xmlns:p14="http://schemas.microsoft.com/office/powerpoint/2010/main" val="162179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par>
                                <p:cTn id="24" presetID="22" presetClass="entr" presetSubtype="4"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22" presetClass="entr" presetSubtype="8"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500"/>
                                        <p:tgtEl>
                                          <p:spTgt spid="4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33" grpId="0"/>
      <p:bldP spid="39" grpId="0"/>
      <p:bldP spid="65"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表格 59"/>
          <p:cNvGraphicFramePr>
            <a:graphicFrameLocks noGrp="1"/>
          </p:cNvGraphicFramePr>
          <p:nvPr>
            <p:extLst>
              <p:ext uri="{D42A27DB-BD31-4B8C-83A1-F6EECF244321}">
                <p14:modId xmlns:p14="http://schemas.microsoft.com/office/powerpoint/2010/main" val="621615264"/>
              </p:ext>
            </p:extLst>
          </p:nvPr>
        </p:nvGraphicFramePr>
        <p:xfrm>
          <a:off x="1944033" y="1760033"/>
          <a:ext cx="9863653" cy="2951196"/>
        </p:xfrm>
        <a:graphic>
          <a:graphicData uri="http://schemas.openxmlformats.org/drawingml/2006/table">
            <a:tbl>
              <a:tblPr firstRow="1" bandRow="1">
                <a:tableStyleId>{5C22544A-7EE6-4342-B048-85BDC9FD1C3A}</a:tableStyleId>
              </a:tblPr>
              <a:tblGrid>
                <a:gridCol w="2116085"/>
                <a:gridCol w="7747568"/>
              </a:tblGrid>
              <a:tr h="486780">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4416">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信用证的种类</a:t>
            </a:r>
            <a:endParaRPr lang="zh-CN" altLang="en-US" sz="2400" b="1" dirty="0">
              <a:solidFill>
                <a:prstClr val="black"/>
              </a:solidFill>
            </a:endParaRPr>
          </a:p>
        </p:txBody>
      </p:sp>
      <p:sp>
        <p:nvSpPr>
          <p:cNvPr id="2" name="文本框 1"/>
          <p:cNvSpPr txBox="1"/>
          <p:nvPr/>
        </p:nvSpPr>
        <p:spPr>
          <a:xfrm>
            <a:off x="1961124" y="2499368"/>
            <a:ext cx="2101887" cy="707886"/>
          </a:xfrm>
          <a:prstGeom prst="rect">
            <a:avLst/>
          </a:prstGeom>
          <a:noFill/>
        </p:spPr>
        <p:txBody>
          <a:bodyPr wrap="square" rtlCol="0">
            <a:spAutoFit/>
          </a:bodyPr>
          <a:lstStyle/>
          <a:p>
            <a:r>
              <a:rPr lang="zh-CN" altLang="en-US" sz="2000" dirty="0">
                <a:solidFill>
                  <a:prstClr val="black"/>
                </a:solidFill>
                <a:latin typeface="Times New Roman" panose="02020603050405020304" pitchFamily="18" charset="0"/>
                <a:cs typeface="Times New Roman" panose="02020603050405020304" pitchFamily="18" charset="0"/>
              </a:rPr>
              <a:t>循环信用证</a:t>
            </a:r>
            <a:r>
              <a:rPr lang="en-US" altLang="zh-CN" sz="2000" dirty="0">
                <a:solidFill>
                  <a:prstClr val="black"/>
                </a:solidFill>
                <a:latin typeface="Times New Roman" panose="02020603050405020304" pitchFamily="18" charset="0"/>
                <a:cs typeface="Times New Roman" panose="02020603050405020304" pitchFamily="18" charset="0"/>
              </a:rPr>
              <a:t>(revolving L/C)</a:t>
            </a:r>
          </a:p>
        </p:txBody>
      </p:sp>
      <p:sp>
        <p:nvSpPr>
          <p:cNvPr id="3" name="文本框 2"/>
          <p:cNvSpPr txBox="1"/>
          <p:nvPr/>
        </p:nvSpPr>
        <p:spPr>
          <a:xfrm>
            <a:off x="4080101" y="2567170"/>
            <a:ext cx="6880253" cy="1374735"/>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受益人在一定时间内使用了规定的金额后，其金额又重新恢复到原金额并能再度使用，直至达到规定时间、次数或金额为止</a:t>
            </a:r>
            <a:r>
              <a:rPr lang="zh-CN" altLang="en-US"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solidFill>
                  <a:prstClr val="black"/>
                </a:solidFill>
                <a:latin typeface="Times New Roman" panose="02020603050405020304" pitchFamily="18" charset="0"/>
                <a:cs typeface="Times New Roman" panose="02020603050405020304" pitchFamily="18" charset="0"/>
              </a:rPr>
              <a:t>循环</a:t>
            </a:r>
            <a:r>
              <a:rPr lang="zh-CN" altLang="en-US" sz="2000" dirty="0">
                <a:solidFill>
                  <a:prstClr val="black"/>
                </a:solidFill>
                <a:latin typeface="Times New Roman" panose="02020603050405020304" pitchFamily="18" charset="0"/>
                <a:cs typeface="Times New Roman" panose="02020603050405020304" pitchFamily="18" charset="0"/>
              </a:rPr>
              <a:t>信用证适用于</a:t>
            </a:r>
            <a:r>
              <a:rPr lang="zh-CN" altLang="en-US" sz="2000" dirty="0" smtClean="0">
                <a:solidFill>
                  <a:prstClr val="black"/>
                </a:solidFill>
                <a:latin typeface="Times New Roman" panose="02020603050405020304" pitchFamily="18" charset="0"/>
                <a:cs typeface="Times New Roman" panose="02020603050405020304" pitchFamily="18" charset="0"/>
              </a:rPr>
              <a:t>分批等装的</a:t>
            </a:r>
            <a:r>
              <a:rPr lang="zh-CN" altLang="en-US" sz="2000" dirty="0">
                <a:solidFill>
                  <a:prstClr val="black"/>
                </a:solidFill>
                <a:latin typeface="Times New Roman" panose="02020603050405020304" pitchFamily="18" charset="0"/>
                <a:cs typeface="Times New Roman" panose="02020603050405020304" pitchFamily="18" charset="0"/>
              </a:rPr>
              <a:t>长期供货</a:t>
            </a:r>
            <a:r>
              <a:rPr lang="zh-CN" altLang="en-US" sz="2000" dirty="0" smtClean="0">
                <a:solidFill>
                  <a:prstClr val="black"/>
                </a:solidFill>
                <a:latin typeface="Times New Roman" panose="02020603050405020304" pitchFamily="18" charset="0"/>
                <a:cs typeface="Times New Roman" panose="02020603050405020304" pitchFamily="18" charset="0"/>
              </a:rPr>
              <a:t>合同。</a:t>
            </a:r>
            <a:endParaRPr lang="zh-CN" altLang="en-US" sz="2000" dirty="0">
              <a:solidFill>
                <a:prstClr val="black"/>
              </a:solidFill>
              <a:latin typeface="Times New Roman" panose="02020603050405020304" pitchFamily="18" charset="0"/>
              <a:cs typeface="Times New Roman" panose="02020603050405020304" pitchFamily="18" charset="0"/>
            </a:endParaRPr>
          </a:p>
        </p:txBody>
      </p:sp>
      <p:grpSp>
        <p:nvGrpSpPr>
          <p:cNvPr id="40" name="组合 39"/>
          <p:cNvGrpSpPr/>
          <p:nvPr/>
        </p:nvGrpSpPr>
        <p:grpSpPr>
          <a:xfrm>
            <a:off x="841440" y="1998909"/>
            <a:ext cx="1300545" cy="3417216"/>
            <a:chOff x="381000" y="1447800"/>
            <a:chExt cx="1328738" cy="3267076"/>
          </a:xfrm>
        </p:grpSpPr>
        <p:sp>
          <p:nvSpPr>
            <p:cNvPr id="41" name="Freeform 60"/>
            <p:cNvSpPr>
              <a:spLocks/>
            </p:cNvSpPr>
            <p:nvPr/>
          </p:nvSpPr>
          <p:spPr bwMode="auto">
            <a:xfrm>
              <a:off x="758825" y="1735138"/>
              <a:ext cx="214312" cy="322263"/>
            </a:xfrm>
            <a:custGeom>
              <a:avLst/>
              <a:gdLst>
                <a:gd name="T0" fmla="*/ 0 w 12"/>
                <a:gd name="T1" fmla="*/ 8 h 18"/>
                <a:gd name="T2" fmla="*/ 0 w 12"/>
                <a:gd name="T3" fmla="*/ 1 h 18"/>
                <a:gd name="T4" fmla="*/ 8 w 12"/>
                <a:gd name="T5" fmla="*/ 4 h 18"/>
                <a:gd name="T6" fmla="*/ 11 w 12"/>
                <a:gd name="T7" fmla="*/ 12 h 18"/>
                <a:gd name="T8" fmla="*/ 6 w 12"/>
                <a:gd name="T9" fmla="*/ 18 h 18"/>
                <a:gd name="T10" fmla="*/ 0 w 12"/>
                <a:gd name="T11" fmla="*/ 8 h 18"/>
              </a:gdLst>
              <a:ahLst/>
              <a:cxnLst>
                <a:cxn ang="0">
                  <a:pos x="T0" y="T1"/>
                </a:cxn>
                <a:cxn ang="0">
                  <a:pos x="T2" y="T3"/>
                </a:cxn>
                <a:cxn ang="0">
                  <a:pos x="T4" y="T5"/>
                </a:cxn>
                <a:cxn ang="0">
                  <a:pos x="T6" y="T7"/>
                </a:cxn>
                <a:cxn ang="0">
                  <a:pos x="T8" y="T9"/>
                </a:cxn>
                <a:cxn ang="0">
                  <a:pos x="T10" y="T11"/>
                </a:cxn>
              </a:cxnLst>
              <a:rect l="0" t="0" r="r" b="b"/>
              <a:pathLst>
                <a:path w="12" h="18">
                  <a:moveTo>
                    <a:pt x="0" y="8"/>
                  </a:moveTo>
                  <a:cubicBezTo>
                    <a:pt x="0" y="8"/>
                    <a:pt x="0" y="2"/>
                    <a:pt x="0" y="1"/>
                  </a:cubicBezTo>
                  <a:cubicBezTo>
                    <a:pt x="0" y="0"/>
                    <a:pt x="8" y="4"/>
                    <a:pt x="8" y="4"/>
                  </a:cubicBezTo>
                  <a:cubicBezTo>
                    <a:pt x="8" y="4"/>
                    <a:pt x="11" y="10"/>
                    <a:pt x="11" y="12"/>
                  </a:cubicBezTo>
                  <a:cubicBezTo>
                    <a:pt x="12" y="15"/>
                    <a:pt x="6" y="18"/>
                    <a:pt x="6" y="18"/>
                  </a:cubicBezTo>
                  <a:lnTo>
                    <a:pt x="0" y="8"/>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2" name="Freeform 61"/>
            <p:cNvSpPr>
              <a:spLocks/>
            </p:cNvSpPr>
            <p:nvPr/>
          </p:nvSpPr>
          <p:spPr bwMode="auto">
            <a:xfrm>
              <a:off x="596900" y="4427538"/>
              <a:ext cx="322262" cy="287338"/>
            </a:xfrm>
            <a:custGeom>
              <a:avLst/>
              <a:gdLst>
                <a:gd name="T0" fmla="*/ 3 w 18"/>
                <a:gd name="T1" fmla="*/ 1 h 16"/>
                <a:gd name="T2" fmla="*/ 2 w 18"/>
                <a:gd name="T3" fmla="*/ 9 h 16"/>
                <a:gd name="T4" fmla="*/ 1 w 18"/>
                <a:gd name="T5" fmla="*/ 11 h 16"/>
                <a:gd name="T6" fmla="*/ 4 w 18"/>
                <a:gd name="T7" fmla="*/ 11 h 16"/>
                <a:gd name="T8" fmla="*/ 12 w 18"/>
                <a:gd name="T9" fmla="*/ 16 h 16"/>
                <a:gd name="T10" fmla="*/ 18 w 18"/>
                <a:gd name="T11" fmla="*/ 14 h 16"/>
                <a:gd name="T12" fmla="*/ 15 w 18"/>
                <a:gd name="T13" fmla="*/ 8 h 16"/>
                <a:gd name="T14" fmla="*/ 11 w 18"/>
                <a:gd name="T15" fmla="*/ 1 h 16"/>
                <a:gd name="T16" fmla="*/ 3 w 18"/>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
                  </a:moveTo>
                  <a:cubicBezTo>
                    <a:pt x="3" y="1"/>
                    <a:pt x="0" y="7"/>
                    <a:pt x="2" y="9"/>
                  </a:cubicBezTo>
                  <a:cubicBezTo>
                    <a:pt x="1" y="11"/>
                    <a:pt x="1" y="11"/>
                    <a:pt x="1" y="11"/>
                  </a:cubicBezTo>
                  <a:cubicBezTo>
                    <a:pt x="4" y="11"/>
                    <a:pt x="4" y="11"/>
                    <a:pt x="4" y="11"/>
                  </a:cubicBezTo>
                  <a:cubicBezTo>
                    <a:pt x="4" y="11"/>
                    <a:pt x="5" y="16"/>
                    <a:pt x="12" y="16"/>
                  </a:cubicBezTo>
                  <a:cubicBezTo>
                    <a:pt x="18" y="14"/>
                    <a:pt x="18" y="14"/>
                    <a:pt x="18" y="14"/>
                  </a:cubicBezTo>
                  <a:cubicBezTo>
                    <a:pt x="18" y="14"/>
                    <a:pt x="16" y="9"/>
                    <a:pt x="15" y="8"/>
                  </a:cubicBezTo>
                  <a:cubicBezTo>
                    <a:pt x="15" y="8"/>
                    <a:pt x="12" y="3"/>
                    <a:pt x="11" y="1"/>
                  </a:cubicBezTo>
                  <a:cubicBezTo>
                    <a:pt x="11" y="0"/>
                    <a:pt x="3" y="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3" name="Freeform 62"/>
            <p:cNvSpPr>
              <a:spLocks/>
            </p:cNvSpPr>
            <p:nvPr/>
          </p:nvSpPr>
          <p:spPr bwMode="auto">
            <a:xfrm>
              <a:off x="1439863" y="2290763"/>
              <a:ext cx="269875" cy="179388"/>
            </a:xfrm>
            <a:custGeom>
              <a:avLst/>
              <a:gdLst>
                <a:gd name="T0" fmla="*/ 3 w 15"/>
                <a:gd name="T1" fmla="*/ 9 h 10"/>
                <a:gd name="T2" fmla="*/ 8 w 15"/>
                <a:gd name="T3" fmla="*/ 9 h 10"/>
                <a:gd name="T4" fmla="*/ 15 w 15"/>
                <a:gd name="T5" fmla="*/ 5 h 10"/>
                <a:gd name="T6" fmla="*/ 15 w 15"/>
                <a:gd name="T7" fmla="*/ 3 h 10"/>
                <a:gd name="T8" fmla="*/ 11 w 15"/>
                <a:gd name="T9" fmla="*/ 3 h 10"/>
                <a:gd name="T10" fmla="*/ 6 w 15"/>
                <a:gd name="T11" fmla="*/ 4 h 10"/>
                <a:gd name="T12" fmla="*/ 4 w 15"/>
                <a:gd name="T13" fmla="*/ 3 h 10"/>
                <a:gd name="T14" fmla="*/ 5 w 15"/>
                <a:gd name="T15" fmla="*/ 0 h 10"/>
                <a:gd name="T16" fmla="*/ 3 w 15"/>
                <a:gd name="T17" fmla="*/ 4 h 10"/>
                <a:gd name="T18" fmla="*/ 0 w 15"/>
                <a:gd name="T19" fmla="*/ 6 h 10"/>
                <a:gd name="T20" fmla="*/ 3 w 15"/>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3" y="9"/>
                  </a:moveTo>
                  <a:cubicBezTo>
                    <a:pt x="3" y="9"/>
                    <a:pt x="7" y="10"/>
                    <a:pt x="8" y="9"/>
                  </a:cubicBezTo>
                  <a:cubicBezTo>
                    <a:pt x="9" y="9"/>
                    <a:pt x="15" y="5"/>
                    <a:pt x="15" y="5"/>
                  </a:cubicBezTo>
                  <a:cubicBezTo>
                    <a:pt x="15" y="3"/>
                    <a:pt x="15" y="3"/>
                    <a:pt x="15" y="3"/>
                  </a:cubicBezTo>
                  <a:cubicBezTo>
                    <a:pt x="15" y="3"/>
                    <a:pt x="12" y="2"/>
                    <a:pt x="11" y="3"/>
                  </a:cubicBezTo>
                  <a:cubicBezTo>
                    <a:pt x="11" y="3"/>
                    <a:pt x="6" y="4"/>
                    <a:pt x="6" y="4"/>
                  </a:cubicBezTo>
                  <a:cubicBezTo>
                    <a:pt x="4" y="3"/>
                    <a:pt x="4" y="3"/>
                    <a:pt x="4" y="3"/>
                  </a:cubicBezTo>
                  <a:cubicBezTo>
                    <a:pt x="4" y="3"/>
                    <a:pt x="6" y="1"/>
                    <a:pt x="5" y="0"/>
                  </a:cubicBezTo>
                  <a:cubicBezTo>
                    <a:pt x="4" y="0"/>
                    <a:pt x="3" y="4"/>
                    <a:pt x="3" y="4"/>
                  </a:cubicBezTo>
                  <a:cubicBezTo>
                    <a:pt x="0" y="6"/>
                    <a:pt x="0" y="6"/>
                    <a:pt x="0" y="6"/>
                  </a:cubicBezTo>
                  <a:lnTo>
                    <a:pt x="3" y="9"/>
                  </a:ln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4" name="Freeform 63"/>
            <p:cNvSpPr>
              <a:spLocks/>
            </p:cNvSpPr>
            <p:nvPr/>
          </p:nvSpPr>
          <p:spPr bwMode="auto">
            <a:xfrm>
              <a:off x="776288" y="4356100"/>
              <a:ext cx="395287" cy="215900"/>
            </a:xfrm>
            <a:custGeom>
              <a:avLst/>
              <a:gdLst>
                <a:gd name="T0" fmla="*/ 1 w 22"/>
                <a:gd name="T1" fmla="*/ 10 h 12"/>
                <a:gd name="T2" fmla="*/ 10 w 22"/>
                <a:gd name="T3" fmla="*/ 12 h 12"/>
                <a:gd name="T4" fmla="*/ 20 w 22"/>
                <a:gd name="T5" fmla="*/ 12 h 12"/>
                <a:gd name="T6" fmla="*/ 18 w 22"/>
                <a:gd name="T7" fmla="*/ 10 h 12"/>
                <a:gd name="T8" fmla="*/ 11 w 22"/>
                <a:gd name="T9" fmla="*/ 7 h 12"/>
                <a:gd name="T10" fmla="*/ 5 w 22"/>
                <a:gd name="T11" fmla="*/ 0 h 12"/>
                <a:gd name="T12" fmla="*/ 0 w 22"/>
                <a:gd name="T13" fmla="*/ 1 h 12"/>
                <a:gd name="T14" fmla="*/ 1 w 22"/>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1" y="10"/>
                  </a:moveTo>
                  <a:cubicBezTo>
                    <a:pt x="1" y="10"/>
                    <a:pt x="6" y="12"/>
                    <a:pt x="10" y="12"/>
                  </a:cubicBezTo>
                  <a:cubicBezTo>
                    <a:pt x="20" y="12"/>
                    <a:pt x="20" y="12"/>
                    <a:pt x="20" y="12"/>
                  </a:cubicBezTo>
                  <a:cubicBezTo>
                    <a:pt x="20" y="12"/>
                    <a:pt x="22" y="10"/>
                    <a:pt x="18" y="10"/>
                  </a:cubicBezTo>
                  <a:cubicBezTo>
                    <a:pt x="18" y="10"/>
                    <a:pt x="15" y="10"/>
                    <a:pt x="11" y="7"/>
                  </a:cubicBezTo>
                  <a:cubicBezTo>
                    <a:pt x="7" y="5"/>
                    <a:pt x="5" y="0"/>
                    <a:pt x="5" y="0"/>
                  </a:cubicBezTo>
                  <a:cubicBezTo>
                    <a:pt x="0" y="1"/>
                    <a:pt x="0" y="1"/>
                    <a:pt x="0" y="1"/>
                  </a:cubicBezTo>
                  <a:cubicBezTo>
                    <a:pt x="0" y="1"/>
                    <a:pt x="0" y="7"/>
                    <a:pt x="1"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5" name="Freeform 64"/>
            <p:cNvSpPr>
              <a:spLocks/>
            </p:cNvSpPr>
            <p:nvPr/>
          </p:nvSpPr>
          <p:spPr bwMode="auto">
            <a:xfrm>
              <a:off x="722313" y="2847975"/>
              <a:ext cx="376237" cy="1579563"/>
            </a:xfrm>
            <a:custGeom>
              <a:avLst/>
              <a:gdLst>
                <a:gd name="T0" fmla="*/ 2 w 21"/>
                <a:gd name="T1" fmla="*/ 88 h 88"/>
                <a:gd name="T2" fmla="*/ 8 w 21"/>
                <a:gd name="T3" fmla="*/ 86 h 88"/>
                <a:gd name="T4" fmla="*/ 8 w 21"/>
                <a:gd name="T5" fmla="*/ 83 h 88"/>
                <a:gd name="T6" fmla="*/ 7 w 21"/>
                <a:gd name="T7" fmla="*/ 80 h 88"/>
                <a:gd name="T8" fmla="*/ 8 w 21"/>
                <a:gd name="T9" fmla="*/ 77 h 88"/>
                <a:gd name="T10" fmla="*/ 7 w 21"/>
                <a:gd name="T11" fmla="*/ 75 h 88"/>
                <a:gd name="T12" fmla="*/ 9 w 21"/>
                <a:gd name="T13" fmla="*/ 73 h 88"/>
                <a:gd name="T14" fmla="*/ 8 w 21"/>
                <a:gd name="T15" fmla="*/ 69 h 88"/>
                <a:gd name="T16" fmla="*/ 9 w 21"/>
                <a:gd name="T17" fmla="*/ 61 h 88"/>
                <a:gd name="T18" fmla="*/ 10 w 21"/>
                <a:gd name="T19" fmla="*/ 56 h 88"/>
                <a:gd name="T20" fmla="*/ 9 w 21"/>
                <a:gd name="T21" fmla="*/ 56 h 88"/>
                <a:gd name="T22" fmla="*/ 12 w 21"/>
                <a:gd name="T23" fmla="*/ 53 h 88"/>
                <a:gd name="T24" fmla="*/ 11 w 21"/>
                <a:gd name="T25" fmla="*/ 50 h 88"/>
                <a:gd name="T26" fmla="*/ 13 w 21"/>
                <a:gd name="T27" fmla="*/ 46 h 88"/>
                <a:gd name="T28" fmla="*/ 20 w 21"/>
                <a:gd name="T29" fmla="*/ 14 h 88"/>
                <a:gd name="T30" fmla="*/ 20 w 21"/>
                <a:gd name="T31" fmla="*/ 0 h 88"/>
                <a:gd name="T32" fmla="*/ 13 w 21"/>
                <a:gd name="T33" fmla="*/ 2 h 88"/>
                <a:gd name="T34" fmla="*/ 9 w 21"/>
                <a:gd name="T35" fmla="*/ 6 h 88"/>
                <a:gd name="T36" fmla="*/ 3 w 21"/>
                <a:gd name="T37" fmla="*/ 26 h 88"/>
                <a:gd name="T38" fmla="*/ 4 w 21"/>
                <a:gd name="T39" fmla="*/ 44 h 88"/>
                <a:gd name="T40" fmla="*/ 1 w 21"/>
                <a:gd name="T41" fmla="*/ 59 h 88"/>
                <a:gd name="T42" fmla="*/ 1 w 21"/>
                <a:gd name="T43" fmla="*/ 81 h 88"/>
                <a:gd name="T44" fmla="*/ 2 w 21"/>
                <a:gd name="T4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88">
                  <a:moveTo>
                    <a:pt x="2" y="88"/>
                  </a:moveTo>
                  <a:cubicBezTo>
                    <a:pt x="8" y="86"/>
                    <a:pt x="8" y="86"/>
                    <a:pt x="8" y="86"/>
                  </a:cubicBezTo>
                  <a:cubicBezTo>
                    <a:pt x="8" y="86"/>
                    <a:pt x="9" y="83"/>
                    <a:pt x="8" y="83"/>
                  </a:cubicBezTo>
                  <a:cubicBezTo>
                    <a:pt x="8" y="82"/>
                    <a:pt x="7" y="80"/>
                    <a:pt x="7" y="80"/>
                  </a:cubicBezTo>
                  <a:cubicBezTo>
                    <a:pt x="7" y="80"/>
                    <a:pt x="8" y="79"/>
                    <a:pt x="8" y="77"/>
                  </a:cubicBezTo>
                  <a:cubicBezTo>
                    <a:pt x="7" y="76"/>
                    <a:pt x="7" y="75"/>
                    <a:pt x="7" y="75"/>
                  </a:cubicBezTo>
                  <a:cubicBezTo>
                    <a:pt x="9" y="73"/>
                    <a:pt x="9" y="73"/>
                    <a:pt x="9" y="73"/>
                  </a:cubicBezTo>
                  <a:cubicBezTo>
                    <a:pt x="9" y="73"/>
                    <a:pt x="7" y="70"/>
                    <a:pt x="8" y="69"/>
                  </a:cubicBezTo>
                  <a:cubicBezTo>
                    <a:pt x="8" y="68"/>
                    <a:pt x="9" y="61"/>
                    <a:pt x="9" y="61"/>
                  </a:cubicBezTo>
                  <a:cubicBezTo>
                    <a:pt x="9" y="61"/>
                    <a:pt x="10" y="57"/>
                    <a:pt x="10" y="56"/>
                  </a:cubicBezTo>
                  <a:cubicBezTo>
                    <a:pt x="9" y="56"/>
                    <a:pt x="9" y="56"/>
                    <a:pt x="9" y="56"/>
                  </a:cubicBezTo>
                  <a:cubicBezTo>
                    <a:pt x="12" y="53"/>
                    <a:pt x="12" y="53"/>
                    <a:pt x="12" y="53"/>
                  </a:cubicBezTo>
                  <a:cubicBezTo>
                    <a:pt x="11" y="50"/>
                    <a:pt x="11" y="50"/>
                    <a:pt x="11" y="50"/>
                  </a:cubicBezTo>
                  <a:cubicBezTo>
                    <a:pt x="13" y="46"/>
                    <a:pt x="13" y="46"/>
                    <a:pt x="13" y="46"/>
                  </a:cubicBezTo>
                  <a:cubicBezTo>
                    <a:pt x="13" y="46"/>
                    <a:pt x="21" y="16"/>
                    <a:pt x="20" y="14"/>
                  </a:cubicBezTo>
                  <a:cubicBezTo>
                    <a:pt x="19" y="13"/>
                    <a:pt x="20" y="0"/>
                    <a:pt x="20" y="0"/>
                  </a:cubicBez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6" name="Freeform 65"/>
            <p:cNvSpPr>
              <a:spLocks/>
            </p:cNvSpPr>
            <p:nvPr/>
          </p:nvSpPr>
          <p:spPr bwMode="auto">
            <a:xfrm>
              <a:off x="722313" y="2847975"/>
              <a:ext cx="358775" cy="1579563"/>
            </a:xfrm>
            <a:custGeom>
              <a:avLst/>
              <a:gdLst>
                <a:gd name="T0" fmla="*/ 20 w 20"/>
                <a:gd name="T1" fmla="*/ 0 h 88"/>
                <a:gd name="T2" fmla="*/ 13 w 20"/>
                <a:gd name="T3" fmla="*/ 2 h 88"/>
                <a:gd name="T4" fmla="*/ 9 w 20"/>
                <a:gd name="T5" fmla="*/ 6 h 88"/>
                <a:gd name="T6" fmla="*/ 3 w 20"/>
                <a:gd name="T7" fmla="*/ 26 h 88"/>
                <a:gd name="T8" fmla="*/ 4 w 20"/>
                <a:gd name="T9" fmla="*/ 44 h 88"/>
                <a:gd name="T10" fmla="*/ 1 w 20"/>
                <a:gd name="T11" fmla="*/ 59 h 88"/>
                <a:gd name="T12" fmla="*/ 1 w 20"/>
                <a:gd name="T13" fmla="*/ 81 h 88"/>
                <a:gd name="T14" fmla="*/ 2 w 20"/>
                <a:gd name="T15" fmla="*/ 88 h 88"/>
                <a:gd name="T16" fmla="*/ 8 w 20"/>
                <a:gd name="T17" fmla="*/ 86 h 88"/>
                <a:gd name="T18" fmla="*/ 9 w 20"/>
                <a:gd name="T19" fmla="*/ 84 h 88"/>
                <a:gd name="T20" fmla="*/ 6 w 20"/>
                <a:gd name="T21" fmla="*/ 82 h 88"/>
                <a:gd name="T22" fmla="*/ 7 w 20"/>
                <a:gd name="T23" fmla="*/ 80 h 88"/>
                <a:gd name="T24" fmla="*/ 7 w 20"/>
                <a:gd name="T25" fmla="*/ 80 h 88"/>
                <a:gd name="T26" fmla="*/ 8 w 20"/>
                <a:gd name="T27" fmla="*/ 78 h 88"/>
                <a:gd name="T28" fmla="*/ 5 w 20"/>
                <a:gd name="T29" fmla="*/ 74 h 88"/>
                <a:gd name="T30" fmla="*/ 7 w 20"/>
                <a:gd name="T31" fmla="*/ 75 h 88"/>
                <a:gd name="T32" fmla="*/ 9 w 20"/>
                <a:gd name="T33" fmla="*/ 73 h 88"/>
                <a:gd name="T34" fmla="*/ 9 w 20"/>
                <a:gd name="T35" fmla="*/ 73 h 88"/>
                <a:gd name="T36" fmla="*/ 5 w 20"/>
                <a:gd name="T37" fmla="*/ 71 h 88"/>
                <a:gd name="T38" fmla="*/ 4 w 20"/>
                <a:gd name="T39" fmla="*/ 66 h 88"/>
                <a:gd name="T40" fmla="*/ 8 w 20"/>
                <a:gd name="T41" fmla="*/ 70 h 88"/>
                <a:gd name="T42" fmla="*/ 6 w 20"/>
                <a:gd name="T43" fmla="*/ 62 h 88"/>
                <a:gd name="T44" fmla="*/ 8 w 20"/>
                <a:gd name="T45" fmla="*/ 66 h 88"/>
                <a:gd name="T46" fmla="*/ 9 w 20"/>
                <a:gd name="T47" fmla="*/ 62 h 88"/>
                <a:gd name="T48" fmla="*/ 6 w 20"/>
                <a:gd name="T49" fmla="*/ 56 h 88"/>
                <a:gd name="T50" fmla="*/ 7 w 20"/>
                <a:gd name="T51" fmla="*/ 51 h 88"/>
                <a:gd name="T52" fmla="*/ 10 w 20"/>
                <a:gd name="T53" fmla="*/ 55 h 88"/>
                <a:gd name="T54" fmla="*/ 12 w 20"/>
                <a:gd name="T55" fmla="*/ 53 h 88"/>
                <a:gd name="T56" fmla="*/ 7 w 20"/>
                <a:gd name="T57" fmla="*/ 48 h 88"/>
                <a:gd name="T58" fmla="*/ 9 w 20"/>
                <a:gd name="T59" fmla="*/ 45 h 88"/>
                <a:gd name="T60" fmla="*/ 13 w 20"/>
                <a:gd name="T61" fmla="*/ 47 h 88"/>
                <a:gd name="T62" fmla="*/ 13 w 20"/>
                <a:gd name="T63" fmla="*/ 46 h 88"/>
                <a:gd name="T64" fmla="*/ 9 w 20"/>
                <a:gd name="T65" fmla="*/ 41 h 88"/>
                <a:gd name="T66" fmla="*/ 13 w 20"/>
                <a:gd name="T67" fmla="*/ 27 h 88"/>
                <a:gd name="T68" fmla="*/ 20 w 20"/>
                <a:gd name="T69" fmla="*/ 14 h 88"/>
                <a:gd name="T70" fmla="*/ 20 w 20"/>
                <a:gd name="T7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88">
                  <a:moveTo>
                    <a:pt x="20" y="0"/>
                  </a:moveTo>
                  <a:cubicBezTo>
                    <a:pt x="13" y="2"/>
                    <a:pt x="13" y="2"/>
                    <a:pt x="13" y="2"/>
                  </a:cubicBezTo>
                  <a:cubicBezTo>
                    <a:pt x="13" y="2"/>
                    <a:pt x="10" y="5"/>
                    <a:pt x="9" y="6"/>
                  </a:cubicBezTo>
                  <a:cubicBezTo>
                    <a:pt x="9" y="7"/>
                    <a:pt x="3" y="26"/>
                    <a:pt x="3" y="26"/>
                  </a:cubicBezTo>
                  <a:cubicBezTo>
                    <a:pt x="4" y="44"/>
                    <a:pt x="4" y="44"/>
                    <a:pt x="4" y="44"/>
                  </a:cubicBezTo>
                  <a:cubicBezTo>
                    <a:pt x="1" y="59"/>
                    <a:pt x="1" y="59"/>
                    <a:pt x="1" y="59"/>
                  </a:cubicBezTo>
                  <a:cubicBezTo>
                    <a:pt x="1" y="59"/>
                    <a:pt x="1" y="80"/>
                    <a:pt x="1" y="81"/>
                  </a:cubicBezTo>
                  <a:cubicBezTo>
                    <a:pt x="0" y="81"/>
                    <a:pt x="2" y="88"/>
                    <a:pt x="2" y="88"/>
                  </a:cubicBezTo>
                  <a:cubicBezTo>
                    <a:pt x="8" y="86"/>
                    <a:pt x="8" y="86"/>
                    <a:pt x="8" y="86"/>
                  </a:cubicBezTo>
                  <a:cubicBezTo>
                    <a:pt x="8" y="86"/>
                    <a:pt x="9" y="85"/>
                    <a:pt x="9" y="84"/>
                  </a:cubicBezTo>
                  <a:cubicBezTo>
                    <a:pt x="7" y="83"/>
                    <a:pt x="5" y="82"/>
                    <a:pt x="6" y="82"/>
                  </a:cubicBezTo>
                  <a:cubicBezTo>
                    <a:pt x="6" y="81"/>
                    <a:pt x="7" y="81"/>
                    <a:pt x="7" y="80"/>
                  </a:cubicBezTo>
                  <a:cubicBezTo>
                    <a:pt x="7" y="80"/>
                    <a:pt x="7" y="80"/>
                    <a:pt x="7" y="80"/>
                  </a:cubicBezTo>
                  <a:cubicBezTo>
                    <a:pt x="7" y="80"/>
                    <a:pt x="8" y="79"/>
                    <a:pt x="8" y="78"/>
                  </a:cubicBezTo>
                  <a:cubicBezTo>
                    <a:pt x="3" y="80"/>
                    <a:pt x="5" y="74"/>
                    <a:pt x="5" y="74"/>
                  </a:cubicBezTo>
                  <a:cubicBezTo>
                    <a:pt x="5" y="75"/>
                    <a:pt x="6" y="75"/>
                    <a:pt x="7" y="75"/>
                  </a:cubicBezTo>
                  <a:cubicBezTo>
                    <a:pt x="9" y="73"/>
                    <a:pt x="9" y="73"/>
                    <a:pt x="9" y="73"/>
                  </a:cubicBezTo>
                  <a:cubicBezTo>
                    <a:pt x="9" y="73"/>
                    <a:pt x="9" y="73"/>
                    <a:pt x="9" y="73"/>
                  </a:cubicBezTo>
                  <a:cubicBezTo>
                    <a:pt x="7" y="72"/>
                    <a:pt x="6" y="72"/>
                    <a:pt x="5" y="71"/>
                  </a:cubicBezTo>
                  <a:cubicBezTo>
                    <a:pt x="4" y="70"/>
                    <a:pt x="4" y="66"/>
                    <a:pt x="4" y="66"/>
                  </a:cubicBezTo>
                  <a:cubicBezTo>
                    <a:pt x="5" y="68"/>
                    <a:pt x="8" y="70"/>
                    <a:pt x="8" y="70"/>
                  </a:cubicBezTo>
                  <a:cubicBezTo>
                    <a:pt x="6" y="62"/>
                    <a:pt x="6" y="62"/>
                    <a:pt x="6" y="62"/>
                  </a:cubicBezTo>
                  <a:cubicBezTo>
                    <a:pt x="8" y="66"/>
                    <a:pt x="8" y="66"/>
                    <a:pt x="8" y="66"/>
                  </a:cubicBezTo>
                  <a:cubicBezTo>
                    <a:pt x="8" y="64"/>
                    <a:pt x="9" y="62"/>
                    <a:pt x="9" y="62"/>
                  </a:cubicBezTo>
                  <a:cubicBezTo>
                    <a:pt x="8" y="59"/>
                    <a:pt x="6" y="57"/>
                    <a:pt x="6" y="56"/>
                  </a:cubicBezTo>
                  <a:cubicBezTo>
                    <a:pt x="6" y="54"/>
                    <a:pt x="7" y="51"/>
                    <a:pt x="7" y="51"/>
                  </a:cubicBezTo>
                  <a:cubicBezTo>
                    <a:pt x="8" y="53"/>
                    <a:pt x="9" y="54"/>
                    <a:pt x="10" y="55"/>
                  </a:cubicBezTo>
                  <a:cubicBezTo>
                    <a:pt x="12" y="53"/>
                    <a:pt x="12" y="53"/>
                    <a:pt x="12" y="53"/>
                  </a:cubicBezTo>
                  <a:cubicBezTo>
                    <a:pt x="7" y="48"/>
                    <a:pt x="7" y="48"/>
                    <a:pt x="7" y="48"/>
                  </a:cubicBezTo>
                  <a:cubicBezTo>
                    <a:pt x="9" y="45"/>
                    <a:pt x="9" y="45"/>
                    <a:pt x="9" y="45"/>
                  </a:cubicBezTo>
                  <a:cubicBezTo>
                    <a:pt x="9" y="45"/>
                    <a:pt x="12" y="46"/>
                    <a:pt x="13" y="47"/>
                  </a:cubicBezTo>
                  <a:cubicBezTo>
                    <a:pt x="13" y="46"/>
                    <a:pt x="13" y="46"/>
                    <a:pt x="13" y="46"/>
                  </a:cubicBezTo>
                  <a:cubicBezTo>
                    <a:pt x="9" y="41"/>
                    <a:pt x="9" y="41"/>
                    <a:pt x="9" y="41"/>
                  </a:cubicBezTo>
                  <a:cubicBezTo>
                    <a:pt x="8" y="38"/>
                    <a:pt x="12" y="29"/>
                    <a:pt x="13" y="27"/>
                  </a:cubicBezTo>
                  <a:cubicBezTo>
                    <a:pt x="14" y="26"/>
                    <a:pt x="17" y="20"/>
                    <a:pt x="20" y="14"/>
                  </a:cubicBezTo>
                  <a:cubicBezTo>
                    <a:pt x="19" y="12"/>
                    <a:pt x="20" y="0"/>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7" name="Freeform 66"/>
            <p:cNvSpPr>
              <a:spLocks/>
            </p:cNvSpPr>
            <p:nvPr/>
          </p:nvSpPr>
          <p:spPr bwMode="auto">
            <a:xfrm>
              <a:off x="525463" y="2811463"/>
              <a:ext cx="501650" cy="1687513"/>
            </a:xfrm>
            <a:custGeom>
              <a:avLst/>
              <a:gdLst>
                <a:gd name="T0" fmla="*/ 4 w 28"/>
                <a:gd name="T1" fmla="*/ 80 h 94"/>
                <a:gd name="T2" fmla="*/ 6 w 28"/>
                <a:gd name="T3" fmla="*/ 94 h 94"/>
                <a:gd name="T4" fmla="*/ 12 w 28"/>
                <a:gd name="T5" fmla="*/ 94 h 94"/>
                <a:gd name="T6" fmla="*/ 15 w 28"/>
                <a:gd name="T7" fmla="*/ 91 h 94"/>
                <a:gd name="T8" fmla="*/ 15 w 28"/>
                <a:gd name="T9" fmla="*/ 84 h 94"/>
                <a:gd name="T10" fmla="*/ 14 w 28"/>
                <a:gd name="T11" fmla="*/ 79 h 94"/>
                <a:gd name="T12" fmla="*/ 14 w 28"/>
                <a:gd name="T13" fmla="*/ 70 h 94"/>
                <a:gd name="T14" fmla="*/ 15 w 28"/>
                <a:gd name="T15" fmla="*/ 54 h 94"/>
                <a:gd name="T16" fmla="*/ 17 w 28"/>
                <a:gd name="T17" fmla="*/ 46 h 94"/>
                <a:gd name="T18" fmla="*/ 17 w 28"/>
                <a:gd name="T19" fmla="*/ 36 h 94"/>
                <a:gd name="T20" fmla="*/ 21 w 28"/>
                <a:gd name="T21" fmla="*/ 27 h 94"/>
                <a:gd name="T22" fmla="*/ 26 w 28"/>
                <a:gd name="T23" fmla="*/ 10 h 94"/>
                <a:gd name="T24" fmla="*/ 28 w 28"/>
                <a:gd name="T25" fmla="*/ 3 h 94"/>
                <a:gd name="T26" fmla="*/ 17 w 28"/>
                <a:gd name="T27" fmla="*/ 1 h 94"/>
                <a:gd name="T28" fmla="*/ 5 w 28"/>
                <a:gd name="T29" fmla="*/ 1 h 94"/>
                <a:gd name="T30" fmla="*/ 2 w 28"/>
                <a:gd name="T31" fmla="*/ 15 h 94"/>
                <a:gd name="T32" fmla="*/ 3 w 28"/>
                <a:gd name="T33" fmla="*/ 26 h 94"/>
                <a:gd name="T34" fmla="*/ 3 w 28"/>
                <a:gd name="T35" fmla="*/ 32 h 94"/>
                <a:gd name="T36" fmla="*/ 4 w 28"/>
                <a:gd name="T37" fmla="*/ 42 h 94"/>
                <a:gd name="T38" fmla="*/ 2 w 28"/>
                <a:gd name="T39" fmla="*/ 48 h 94"/>
                <a:gd name="T40" fmla="*/ 1 w 28"/>
                <a:gd name="T41" fmla="*/ 68 h 94"/>
                <a:gd name="T42" fmla="*/ 4 w 28"/>
                <a:gd name="T4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94">
                  <a:moveTo>
                    <a:pt x="4" y="80"/>
                  </a:moveTo>
                  <a:cubicBezTo>
                    <a:pt x="4" y="80"/>
                    <a:pt x="2" y="91"/>
                    <a:pt x="6" y="94"/>
                  </a:cubicBezTo>
                  <a:cubicBezTo>
                    <a:pt x="12" y="94"/>
                    <a:pt x="12" y="94"/>
                    <a:pt x="12" y="94"/>
                  </a:cubicBezTo>
                  <a:cubicBezTo>
                    <a:pt x="15" y="91"/>
                    <a:pt x="15" y="91"/>
                    <a:pt x="15" y="91"/>
                  </a:cubicBezTo>
                  <a:cubicBezTo>
                    <a:pt x="15" y="91"/>
                    <a:pt x="17" y="86"/>
                    <a:pt x="15" y="84"/>
                  </a:cubicBezTo>
                  <a:cubicBezTo>
                    <a:pt x="14" y="82"/>
                    <a:pt x="14" y="79"/>
                    <a:pt x="14" y="79"/>
                  </a:cubicBezTo>
                  <a:cubicBezTo>
                    <a:pt x="14" y="70"/>
                    <a:pt x="14" y="70"/>
                    <a:pt x="14" y="70"/>
                  </a:cubicBezTo>
                  <a:cubicBezTo>
                    <a:pt x="14" y="70"/>
                    <a:pt x="14" y="60"/>
                    <a:pt x="15" y="54"/>
                  </a:cubicBezTo>
                  <a:cubicBezTo>
                    <a:pt x="17" y="49"/>
                    <a:pt x="17" y="46"/>
                    <a:pt x="17" y="46"/>
                  </a:cubicBezTo>
                  <a:cubicBezTo>
                    <a:pt x="17" y="46"/>
                    <a:pt x="17" y="37"/>
                    <a:pt x="17" y="36"/>
                  </a:cubicBezTo>
                  <a:cubicBezTo>
                    <a:pt x="18" y="35"/>
                    <a:pt x="21" y="28"/>
                    <a:pt x="21" y="27"/>
                  </a:cubicBezTo>
                  <a:cubicBezTo>
                    <a:pt x="21" y="26"/>
                    <a:pt x="26" y="11"/>
                    <a:pt x="26" y="10"/>
                  </a:cubicBezTo>
                  <a:cubicBezTo>
                    <a:pt x="27" y="9"/>
                    <a:pt x="28" y="3"/>
                    <a:pt x="28" y="3"/>
                  </a:cubicBezTo>
                  <a:cubicBezTo>
                    <a:pt x="28" y="3"/>
                    <a:pt x="17" y="1"/>
                    <a:pt x="17" y="1"/>
                  </a:cubicBezTo>
                  <a:cubicBezTo>
                    <a:pt x="16" y="0"/>
                    <a:pt x="5" y="1"/>
                    <a:pt x="5" y="1"/>
                  </a:cubicBezTo>
                  <a:cubicBezTo>
                    <a:pt x="5" y="1"/>
                    <a:pt x="1" y="13"/>
                    <a:pt x="2" y="15"/>
                  </a:cubicBezTo>
                  <a:cubicBezTo>
                    <a:pt x="2" y="18"/>
                    <a:pt x="3" y="25"/>
                    <a:pt x="3" y="26"/>
                  </a:cubicBezTo>
                  <a:cubicBezTo>
                    <a:pt x="2" y="28"/>
                    <a:pt x="3" y="32"/>
                    <a:pt x="3" y="32"/>
                  </a:cubicBezTo>
                  <a:cubicBezTo>
                    <a:pt x="3" y="32"/>
                    <a:pt x="4" y="40"/>
                    <a:pt x="4" y="42"/>
                  </a:cubicBezTo>
                  <a:cubicBezTo>
                    <a:pt x="4" y="43"/>
                    <a:pt x="0" y="46"/>
                    <a:pt x="2" y="48"/>
                  </a:cubicBezTo>
                  <a:cubicBezTo>
                    <a:pt x="3" y="50"/>
                    <a:pt x="1" y="66"/>
                    <a:pt x="1" y="68"/>
                  </a:cubicBezTo>
                  <a:cubicBezTo>
                    <a:pt x="2" y="70"/>
                    <a:pt x="4" y="80"/>
                    <a:pt x="4" y="8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8" name="Freeform 67"/>
            <p:cNvSpPr>
              <a:spLocks/>
            </p:cNvSpPr>
            <p:nvPr/>
          </p:nvSpPr>
          <p:spPr bwMode="auto">
            <a:xfrm>
              <a:off x="542925" y="3565525"/>
              <a:ext cx="269875" cy="933450"/>
            </a:xfrm>
            <a:custGeom>
              <a:avLst/>
              <a:gdLst>
                <a:gd name="T0" fmla="*/ 15 w 15"/>
                <a:gd name="T1" fmla="*/ 5 h 52"/>
                <a:gd name="T2" fmla="*/ 3 w 15"/>
                <a:gd name="T3" fmla="*/ 0 h 52"/>
                <a:gd name="T4" fmla="*/ 1 w 15"/>
                <a:gd name="T5" fmla="*/ 6 h 52"/>
                <a:gd name="T6" fmla="*/ 0 w 15"/>
                <a:gd name="T7" fmla="*/ 25 h 52"/>
                <a:gd name="T8" fmla="*/ 0 w 15"/>
                <a:gd name="T9" fmla="*/ 25 h 52"/>
                <a:gd name="T10" fmla="*/ 0 w 15"/>
                <a:gd name="T11" fmla="*/ 26 h 52"/>
                <a:gd name="T12" fmla="*/ 0 w 15"/>
                <a:gd name="T13" fmla="*/ 26 h 52"/>
                <a:gd name="T14" fmla="*/ 0 w 15"/>
                <a:gd name="T15" fmla="*/ 26 h 52"/>
                <a:gd name="T16" fmla="*/ 0 w 15"/>
                <a:gd name="T17" fmla="*/ 26 h 52"/>
                <a:gd name="T18" fmla="*/ 3 w 15"/>
                <a:gd name="T19" fmla="*/ 38 h 52"/>
                <a:gd name="T20" fmla="*/ 5 w 15"/>
                <a:gd name="T21" fmla="*/ 51 h 52"/>
                <a:gd name="T22" fmla="*/ 5 w 15"/>
                <a:gd name="T23" fmla="*/ 51 h 52"/>
                <a:gd name="T24" fmla="*/ 5 w 15"/>
                <a:gd name="T25" fmla="*/ 52 h 52"/>
                <a:gd name="T26" fmla="*/ 11 w 15"/>
                <a:gd name="T27" fmla="*/ 52 h 52"/>
                <a:gd name="T28" fmla="*/ 14 w 15"/>
                <a:gd name="T29" fmla="*/ 49 h 52"/>
                <a:gd name="T30" fmla="*/ 12 w 15"/>
                <a:gd name="T31" fmla="*/ 46 h 52"/>
                <a:gd name="T32" fmla="*/ 6 w 15"/>
                <a:gd name="T33" fmla="*/ 46 h 52"/>
                <a:gd name="T34" fmla="*/ 14 w 15"/>
                <a:gd name="T35" fmla="*/ 42 h 52"/>
                <a:gd name="T36" fmla="*/ 4 w 15"/>
                <a:gd name="T37" fmla="*/ 44 h 52"/>
                <a:gd name="T38" fmla="*/ 4 w 15"/>
                <a:gd name="T39" fmla="*/ 38 h 52"/>
                <a:gd name="T40" fmla="*/ 8 w 15"/>
                <a:gd name="T41" fmla="*/ 40 h 52"/>
                <a:gd name="T42" fmla="*/ 4 w 15"/>
                <a:gd name="T43" fmla="*/ 34 h 52"/>
                <a:gd name="T44" fmla="*/ 8 w 15"/>
                <a:gd name="T45" fmla="*/ 35 h 52"/>
                <a:gd name="T46" fmla="*/ 4 w 15"/>
                <a:gd name="T47" fmla="*/ 31 h 52"/>
                <a:gd name="T48" fmla="*/ 8 w 15"/>
                <a:gd name="T49" fmla="*/ 27 h 52"/>
                <a:gd name="T50" fmla="*/ 7 w 15"/>
                <a:gd name="T51" fmla="*/ 22 h 52"/>
                <a:gd name="T52" fmla="*/ 3 w 15"/>
                <a:gd name="T53" fmla="*/ 21 h 52"/>
                <a:gd name="T54" fmla="*/ 3 w 15"/>
                <a:gd name="T55" fmla="*/ 21 h 52"/>
                <a:gd name="T56" fmla="*/ 8 w 15"/>
                <a:gd name="T57" fmla="*/ 14 h 52"/>
                <a:gd name="T58" fmla="*/ 3 w 15"/>
                <a:gd name="T59" fmla="*/ 14 h 52"/>
                <a:gd name="T60" fmla="*/ 9 w 15"/>
                <a:gd name="T61" fmla="*/ 10 h 52"/>
                <a:gd name="T62" fmla="*/ 8 w 15"/>
                <a:gd name="T63" fmla="*/ 9 h 52"/>
                <a:gd name="T64" fmla="*/ 3 w 15"/>
                <a:gd name="T65" fmla="*/ 8 h 52"/>
                <a:gd name="T66" fmla="*/ 6 w 15"/>
                <a:gd name="T67" fmla="*/ 7 h 52"/>
                <a:gd name="T68" fmla="*/ 3 w 15"/>
                <a:gd name="T69" fmla="*/ 5 h 52"/>
                <a:gd name="T70" fmla="*/ 15 w 15"/>
                <a:gd name="T7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52">
                  <a:moveTo>
                    <a:pt x="15" y="5"/>
                  </a:moveTo>
                  <a:cubicBezTo>
                    <a:pt x="13" y="4"/>
                    <a:pt x="7" y="1"/>
                    <a:pt x="3" y="0"/>
                  </a:cubicBezTo>
                  <a:cubicBezTo>
                    <a:pt x="3" y="1"/>
                    <a:pt x="0" y="4"/>
                    <a:pt x="1" y="6"/>
                  </a:cubicBezTo>
                  <a:cubicBezTo>
                    <a:pt x="2" y="8"/>
                    <a:pt x="0" y="22"/>
                    <a:pt x="0" y="25"/>
                  </a:cubicBezTo>
                  <a:cubicBezTo>
                    <a:pt x="0" y="25"/>
                    <a:pt x="0" y="25"/>
                    <a:pt x="0" y="25"/>
                  </a:cubicBezTo>
                  <a:cubicBezTo>
                    <a:pt x="0" y="26"/>
                    <a:pt x="0" y="26"/>
                    <a:pt x="0" y="26"/>
                  </a:cubicBezTo>
                  <a:cubicBezTo>
                    <a:pt x="0" y="26"/>
                    <a:pt x="0" y="26"/>
                    <a:pt x="0" y="26"/>
                  </a:cubicBezTo>
                  <a:cubicBezTo>
                    <a:pt x="0" y="26"/>
                    <a:pt x="0" y="26"/>
                    <a:pt x="0" y="26"/>
                  </a:cubicBezTo>
                  <a:cubicBezTo>
                    <a:pt x="0" y="26"/>
                    <a:pt x="0" y="26"/>
                    <a:pt x="0" y="26"/>
                  </a:cubicBezTo>
                  <a:cubicBezTo>
                    <a:pt x="1" y="28"/>
                    <a:pt x="3" y="38"/>
                    <a:pt x="3" y="38"/>
                  </a:cubicBezTo>
                  <a:cubicBezTo>
                    <a:pt x="3" y="38"/>
                    <a:pt x="1" y="49"/>
                    <a:pt x="5" y="51"/>
                  </a:cubicBezTo>
                  <a:cubicBezTo>
                    <a:pt x="5" y="51"/>
                    <a:pt x="5" y="51"/>
                    <a:pt x="5" y="51"/>
                  </a:cubicBezTo>
                  <a:cubicBezTo>
                    <a:pt x="5" y="52"/>
                    <a:pt x="5" y="52"/>
                    <a:pt x="5" y="52"/>
                  </a:cubicBezTo>
                  <a:cubicBezTo>
                    <a:pt x="11" y="52"/>
                    <a:pt x="11" y="52"/>
                    <a:pt x="11" y="52"/>
                  </a:cubicBezTo>
                  <a:cubicBezTo>
                    <a:pt x="14" y="49"/>
                    <a:pt x="14" y="49"/>
                    <a:pt x="14" y="49"/>
                  </a:cubicBezTo>
                  <a:cubicBezTo>
                    <a:pt x="13" y="48"/>
                    <a:pt x="12" y="46"/>
                    <a:pt x="12" y="46"/>
                  </a:cubicBezTo>
                  <a:cubicBezTo>
                    <a:pt x="6" y="46"/>
                    <a:pt x="6" y="46"/>
                    <a:pt x="6" y="46"/>
                  </a:cubicBezTo>
                  <a:cubicBezTo>
                    <a:pt x="7" y="43"/>
                    <a:pt x="14" y="42"/>
                    <a:pt x="14" y="42"/>
                  </a:cubicBezTo>
                  <a:cubicBezTo>
                    <a:pt x="13" y="41"/>
                    <a:pt x="7" y="43"/>
                    <a:pt x="4" y="44"/>
                  </a:cubicBezTo>
                  <a:cubicBezTo>
                    <a:pt x="3" y="42"/>
                    <a:pt x="4" y="39"/>
                    <a:pt x="4" y="38"/>
                  </a:cubicBezTo>
                  <a:cubicBezTo>
                    <a:pt x="6" y="38"/>
                    <a:pt x="8" y="40"/>
                    <a:pt x="8" y="40"/>
                  </a:cubicBezTo>
                  <a:cubicBezTo>
                    <a:pt x="4" y="34"/>
                    <a:pt x="4" y="34"/>
                    <a:pt x="4" y="34"/>
                  </a:cubicBezTo>
                  <a:cubicBezTo>
                    <a:pt x="4" y="33"/>
                    <a:pt x="8" y="35"/>
                    <a:pt x="8" y="35"/>
                  </a:cubicBezTo>
                  <a:cubicBezTo>
                    <a:pt x="4" y="31"/>
                    <a:pt x="4" y="31"/>
                    <a:pt x="4" y="31"/>
                  </a:cubicBezTo>
                  <a:cubicBezTo>
                    <a:pt x="4" y="31"/>
                    <a:pt x="7" y="30"/>
                    <a:pt x="8" y="27"/>
                  </a:cubicBezTo>
                  <a:cubicBezTo>
                    <a:pt x="10" y="24"/>
                    <a:pt x="7" y="22"/>
                    <a:pt x="7" y="22"/>
                  </a:cubicBezTo>
                  <a:cubicBezTo>
                    <a:pt x="7" y="22"/>
                    <a:pt x="2" y="25"/>
                    <a:pt x="3" y="21"/>
                  </a:cubicBezTo>
                  <a:cubicBezTo>
                    <a:pt x="3" y="21"/>
                    <a:pt x="3" y="21"/>
                    <a:pt x="3" y="21"/>
                  </a:cubicBezTo>
                  <a:cubicBezTo>
                    <a:pt x="5" y="17"/>
                    <a:pt x="8" y="14"/>
                    <a:pt x="8" y="14"/>
                  </a:cubicBezTo>
                  <a:cubicBezTo>
                    <a:pt x="3" y="14"/>
                    <a:pt x="3" y="14"/>
                    <a:pt x="3" y="14"/>
                  </a:cubicBezTo>
                  <a:cubicBezTo>
                    <a:pt x="4" y="11"/>
                    <a:pt x="11" y="12"/>
                    <a:pt x="9" y="10"/>
                  </a:cubicBezTo>
                  <a:cubicBezTo>
                    <a:pt x="9" y="10"/>
                    <a:pt x="9" y="9"/>
                    <a:pt x="8" y="9"/>
                  </a:cubicBezTo>
                  <a:cubicBezTo>
                    <a:pt x="6" y="8"/>
                    <a:pt x="3" y="8"/>
                    <a:pt x="3" y="8"/>
                  </a:cubicBezTo>
                  <a:cubicBezTo>
                    <a:pt x="6" y="7"/>
                    <a:pt x="6" y="7"/>
                    <a:pt x="6" y="7"/>
                  </a:cubicBezTo>
                  <a:cubicBezTo>
                    <a:pt x="3" y="5"/>
                    <a:pt x="3" y="5"/>
                    <a:pt x="3" y="5"/>
                  </a:cubicBezTo>
                  <a:cubicBezTo>
                    <a:pt x="6" y="4"/>
                    <a:pt x="15" y="5"/>
                    <a:pt x="15"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9" name="Freeform 68"/>
            <p:cNvSpPr>
              <a:spLocks/>
            </p:cNvSpPr>
            <p:nvPr/>
          </p:nvSpPr>
          <p:spPr bwMode="auto">
            <a:xfrm>
              <a:off x="525463" y="2811463"/>
              <a:ext cx="501650" cy="700088"/>
            </a:xfrm>
            <a:custGeom>
              <a:avLst/>
              <a:gdLst>
                <a:gd name="T0" fmla="*/ 17 w 28"/>
                <a:gd name="T1" fmla="*/ 1 h 39"/>
                <a:gd name="T2" fmla="*/ 5 w 28"/>
                <a:gd name="T3" fmla="*/ 1 h 39"/>
                <a:gd name="T4" fmla="*/ 0 w 28"/>
                <a:gd name="T5" fmla="*/ 14 h 39"/>
                <a:gd name="T6" fmla="*/ 0 w 28"/>
                <a:gd name="T7" fmla="*/ 25 h 39"/>
                <a:gd name="T8" fmla="*/ 1 w 28"/>
                <a:gd name="T9" fmla="*/ 32 h 39"/>
                <a:gd name="T10" fmla="*/ 4 w 28"/>
                <a:gd name="T11" fmla="*/ 39 h 39"/>
                <a:gd name="T12" fmla="*/ 9 w 28"/>
                <a:gd name="T13" fmla="*/ 31 h 39"/>
                <a:gd name="T14" fmla="*/ 5 w 28"/>
                <a:gd name="T15" fmla="*/ 33 h 39"/>
                <a:gd name="T16" fmla="*/ 8 w 28"/>
                <a:gd name="T17" fmla="*/ 20 h 39"/>
                <a:gd name="T18" fmla="*/ 9 w 28"/>
                <a:gd name="T19" fmla="*/ 10 h 39"/>
                <a:gd name="T20" fmla="*/ 21 w 28"/>
                <a:gd name="T21" fmla="*/ 10 h 39"/>
                <a:gd name="T22" fmla="*/ 26 w 28"/>
                <a:gd name="T23" fmla="*/ 11 h 39"/>
                <a:gd name="T24" fmla="*/ 26 w 28"/>
                <a:gd name="T25" fmla="*/ 10 h 39"/>
                <a:gd name="T26" fmla="*/ 28 w 28"/>
                <a:gd name="T27" fmla="*/ 3 h 39"/>
                <a:gd name="T28" fmla="*/ 17 w 28"/>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17" y="1"/>
                  </a:moveTo>
                  <a:cubicBezTo>
                    <a:pt x="16" y="0"/>
                    <a:pt x="5" y="1"/>
                    <a:pt x="5" y="1"/>
                  </a:cubicBezTo>
                  <a:cubicBezTo>
                    <a:pt x="5" y="1"/>
                    <a:pt x="0" y="11"/>
                    <a:pt x="0" y="14"/>
                  </a:cubicBezTo>
                  <a:cubicBezTo>
                    <a:pt x="1" y="16"/>
                    <a:pt x="1" y="23"/>
                    <a:pt x="0" y="25"/>
                  </a:cubicBezTo>
                  <a:cubicBezTo>
                    <a:pt x="0" y="27"/>
                    <a:pt x="1" y="32"/>
                    <a:pt x="1" y="32"/>
                  </a:cubicBezTo>
                  <a:cubicBezTo>
                    <a:pt x="1" y="32"/>
                    <a:pt x="4" y="36"/>
                    <a:pt x="4" y="39"/>
                  </a:cubicBezTo>
                  <a:cubicBezTo>
                    <a:pt x="7" y="36"/>
                    <a:pt x="9" y="31"/>
                    <a:pt x="9" y="31"/>
                  </a:cubicBezTo>
                  <a:cubicBezTo>
                    <a:pt x="8" y="32"/>
                    <a:pt x="5" y="33"/>
                    <a:pt x="5" y="33"/>
                  </a:cubicBezTo>
                  <a:cubicBezTo>
                    <a:pt x="5" y="30"/>
                    <a:pt x="8" y="20"/>
                    <a:pt x="8" y="20"/>
                  </a:cubicBezTo>
                  <a:cubicBezTo>
                    <a:pt x="8" y="20"/>
                    <a:pt x="18" y="12"/>
                    <a:pt x="9" y="10"/>
                  </a:cubicBezTo>
                  <a:cubicBezTo>
                    <a:pt x="10" y="6"/>
                    <a:pt x="21" y="10"/>
                    <a:pt x="21" y="10"/>
                  </a:cubicBezTo>
                  <a:cubicBezTo>
                    <a:pt x="26" y="11"/>
                    <a:pt x="26" y="11"/>
                    <a:pt x="26" y="11"/>
                  </a:cubicBezTo>
                  <a:cubicBezTo>
                    <a:pt x="26" y="11"/>
                    <a:pt x="26" y="10"/>
                    <a:pt x="26" y="10"/>
                  </a:cubicBezTo>
                  <a:cubicBezTo>
                    <a:pt x="27" y="9"/>
                    <a:pt x="28" y="3"/>
                    <a:pt x="28" y="3"/>
                  </a:cubicBezTo>
                  <a:cubicBezTo>
                    <a:pt x="28" y="3"/>
                    <a:pt x="17" y="1"/>
                    <a:pt x="1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0" name="Freeform 69"/>
            <p:cNvSpPr>
              <a:spLocks/>
            </p:cNvSpPr>
            <p:nvPr/>
          </p:nvSpPr>
          <p:spPr bwMode="auto">
            <a:xfrm>
              <a:off x="685800" y="2740025"/>
              <a:ext cx="395287" cy="142875"/>
            </a:xfrm>
            <a:custGeom>
              <a:avLst/>
              <a:gdLst>
                <a:gd name="T0" fmla="*/ 0 w 22"/>
                <a:gd name="T1" fmla="*/ 4 h 8"/>
                <a:gd name="T2" fmla="*/ 18 w 22"/>
                <a:gd name="T3" fmla="*/ 8 h 8"/>
                <a:gd name="T4" fmla="*/ 22 w 22"/>
                <a:gd name="T5" fmla="*/ 6 h 8"/>
                <a:gd name="T6" fmla="*/ 21 w 22"/>
                <a:gd name="T7" fmla="*/ 2 h 8"/>
                <a:gd name="T8" fmla="*/ 1 w 22"/>
                <a:gd name="T9" fmla="*/ 0 h 8"/>
                <a:gd name="T10" fmla="*/ 0 w 22"/>
                <a:gd name="T11" fmla="*/ 4 h 8"/>
              </a:gdLst>
              <a:ahLst/>
              <a:cxnLst>
                <a:cxn ang="0">
                  <a:pos x="T0" y="T1"/>
                </a:cxn>
                <a:cxn ang="0">
                  <a:pos x="T2" y="T3"/>
                </a:cxn>
                <a:cxn ang="0">
                  <a:pos x="T4" y="T5"/>
                </a:cxn>
                <a:cxn ang="0">
                  <a:pos x="T6" y="T7"/>
                </a:cxn>
                <a:cxn ang="0">
                  <a:pos x="T8" y="T9"/>
                </a:cxn>
                <a:cxn ang="0">
                  <a:pos x="T10" y="T11"/>
                </a:cxn>
              </a:cxnLst>
              <a:rect l="0" t="0" r="r" b="b"/>
              <a:pathLst>
                <a:path w="22" h="8">
                  <a:moveTo>
                    <a:pt x="0" y="4"/>
                  </a:moveTo>
                  <a:cubicBezTo>
                    <a:pt x="0" y="4"/>
                    <a:pt x="13" y="8"/>
                    <a:pt x="18" y="8"/>
                  </a:cubicBezTo>
                  <a:cubicBezTo>
                    <a:pt x="22" y="6"/>
                    <a:pt x="22" y="6"/>
                    <a:pt x="22" y="6"/>
                  </a:cubicBezTo>
                  <a:cubicBezTo>
                    <a:pt x="21" y="2"/>
                    <a:pt x="21" y="2"/>
                    <a:pt x="21" y="2"/>
                  </a:cubicBezTo>
                  <a:cubicBezTo>
                    <a:pt x="1" y="0"/>
                    <a:pt x="1" y="0"/>
                    <a:pt x="1"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1" name="Freeform 70"/>
            <p:cNvSpPr>
              <a:spLocks/>
            </p:cNvSpPr>
            <p:nvPr/>
          </p:nvSpPr>
          <p:spPr bwMode="auto">
            <a:xfrm>
              <a:off x="722313" y="1841500"/>
              <a:ext cx="341312" cy="989013"/>
            </a:xfrm>
            <a:custGeom>
              <a:avLst/>
              <a:gdLst>
                <a:gd name="T0" fmla="*/ 0 w 19"/>
                <a:gd name="T1" fmla="*/ 49 h 55"/>
                <a:gd name="T2" fmla="*/ 6 w 19"/>
                <a:gd name="T3" fmla="*/ 54 h 55"/>
                <a:gd name="T4" fmla="*/ 19 w 19"/>
                <a:gd name="T5" fmla="*/ 53 h 55"/>
                <a:gd name="T6" fmla="*/ 17 w 19"/>
                <a:gd name="T7" fmla="*/ 36 h 55"/>
                <a:gd name="T8" fmla="*/ 18 w 19"/>
                <a:gd name="T9" fmla="*/ 25 h 55"/>
                <a:gd name="T10" fmla="*/ 13 w 19"/>
                <a:gd name="T11" fmla="*/ 10 h 55"/>
                <a:gd name="T12" fmla="*/ 13 w 19"/>
                <a:gd name="T13" fmla="*/ 3 h 55"/>
                <a:gd name="T14" fmla="*/ 11 w 19"/>
                <a:gd name="T15" fmla="*/ 7 h 55"/>
                <a:gd name="T16" fmla="*/ 2 w 19"/>
                <a:gd name="T17" fmla="*/ 0 h 55"/>
                <a:gd name="T18" fmla="*/ 0 w 19"/>
                <a:gd name="T19" fmla="*/ 3 h 55"/>
                <a:gd name="T20" fmla="*/ 0 w 19"/>
                <a:gd name="T2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5">
                  <a:moveTo>
                    <a:pt x="0" y="49"/>
                  </a:moveTo>
                  <a:cubicBezTo>
                    <a:pt x="0" y="49"/>
                    <a:pt x="0" y="53"/>
                    <a:pt x="6" y="54"/>
                  </a:cubicBezTo>
                  <a:cubicBezTo>
                    <a:pt x="13" y="55"/>
                    <a:pt x="18" y="55"/>
                    <a:pt x="19" y="53"/>
                  </a:cubicBezTo>
                  <a:cubicBezTo>
                    <a:pt x="17" y="36"/>
                    <a:pt x="17" y="36"/>
                    <a:pt x="17" y="36"/>
                  </a:cubicBezTo>
                  <a:cubicBezTo>
                    <a:pt x="17" y="36"/>
                    <a:pt x="19" y="28"/>
                    <a:pt x="18" y="25"/>
                  </a:cubicBezTo>
                  <a:cubicBezTo>
                    <a:pt x="18" y="21"/>
                    <a:pt x="13" y="10"/>
                    <a:pt x="13" y="10"/>
                  </a:cubicBezTo>
                  <a:cubicBezTo>
                    <a:pt x="13" y="10"/>
                    <a:pt x="14" y="5"/>
                    <a:pt x="13" y="3"/>
                  </a:cubicBezTo>
                  <a:cubicBezTo>
                    <a:pt x="11" y="7"/>
                    <a:pt x="11" y="7"/>
                    <a:pt x="11" y="7"/>
                  </a:cubicBezTo>
                  <a:cubicBezTo>
                    <a:pt x="11" y="7"/>
                    <a:pt x="9" y="7"/>
                    <a:pt x="2" y="0"/>
                  </a:cubicBezTo>
                  <a:cubicBezTo>
                    <a:pt x="2" y="0"/>
                    <a:pt x="0" y="2"/>
                    <a:pt x="0" y="3"/>
                  </a:cubicBezTo>
                  <a:lnTo>
                    <a:pt x="0" y="49"/>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2" name="Freeform 71"/>
            <p:cNvSpPr>
              <a:spLocks/>
            </p:cNvSpPr>
            <p:nvPr/>
          </p:nvSpPr>
          <p:spPr bwMode="auto">
            <a:xfrm>
              <a:off x="722313" y="1841500"/>
              <a:ext cx="341312" cy="989013"/>
            </a:xfrm>
            <a:custGeom>
              <a:avLst/>
              <a:gdLst>
                <a:gd name="T0" fmla="*/ 13 w 19"/>
                <a:gd name="T1" fmla="*/ 53 h 55"/>
                <a:gd name="T2" fmla="*/ 3 w 19"/>
                <a:gd name="T3" fmla="*/ 47 h 55"/>
                <a:gd name="T4" fmla="*/ 4 w 19"/>
                <a:gd name="T5" fmla="*/ 43 h 55"/>
                <a:gd name="T6" fmla="*/ 13 w 19"/>
                <a:gd name="T7" fmla="*/ 49 h 55"/>
                <a:gd name="T8" fmla="*/ 4 w 19"/>
                <a:gd name="T9" fmla="*/ 34 h 55"/>
                <a:gd name="T10" fmla="*/ 3 w 19"/>
                <a:gd name="T11" fmla="*/ 7 h 55"/>
                <a:gd name="T12" fmla="*/ 7 w 19"/>
                <a:gd name="T13" fmla="*/ 11 h 55"/>
                <a:gd name="T14" fmla="*/ 4 w 19"/>
                <a:gd name="T15" fmla="*/ 6 h 55"/>
                <a:gd name="T16" fmla="*/ 8 w 19"/>
                <a:gd name="T17" fmla="*/ 6 h 55"/>
                <a:gd name="T18" fmla="*/ 2 w 19"/>
                <a:gd name="T19" fmla="*/ 0 h 55"/>
                <a:gd name="T20" fmla="*/ 0 w 19"/>
                <a:gd name="T21" fmla="*/ 3 h 55"/>
                <a:gd name="T22" fmla="*/ 0 w 19"/>
                <a:gd name="T23" fmla="*/ 49 h 55"/>
                <a:gd name="T24" fmla="*/ 6 w 19"/>
                <a:gd name="T25" fmla="*/ 54 h 55"/>
                <a:gd name="T26" fmla="*/ 19 w 19"/>
                <a:gd name="T27" fmla="*/ 53 h 55"/>
                <a:gd name="T28" fmla="*/ 19 w 19"/>
                <a:gd name="T29" fmla="*/ 53 h 55"/>
                <a:gd name="T30" fmla="*/ 13 w 19"/>
                <a:gd name="T31"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5">
                  <a:moveTo>
                    <a:pt x="13" y="53"/>
                  </a:moveTo>
                  <a:cubicBezTo>
                    <a:pt x="6" y="53"/>
                    <a:pt x="3" y="47"/>
                    <a:pt x="3" y="47"/>
                  </a:cubicBezTo>
                  <a:cubicBezTo>
                    <a:pt x="3" y="47"/>
                    <a:pt x="1" y="43"/>
                    <a:pt x="4" y="43"/>
                  </a:cubicBezTo>
                  <a:cubicBezTo>
                    <a:pt x="6" y="43"/>
                    <a:pt x="13" y="49"/>
                    <a:pt x="13" y="49"/>
                  </a:cubicBezTo>
                  <a:cubicBezTo>
                    <a:pt x="12" y="45"/>
                    <a:pt x="7" y="39"/>
                    <a:pt x="4" y="34"/>
                  </a:cubicBezTo>
                  <a:cubicBezTo>
                    <a:pt x="1" y="29"/>
                    <a:pt x="3" y="7"/>
                    <a:pt x="3" y="7"/>
                  </a:cubicBezTo>
                  <a:cubicBezTo>
                    <a:pt x="7" y="11"/>
                    <a:pt x="7" y="11"/>
                    <a:pt x="7" y="11"/>
                  </a:cubicBezTo>
                  <a:cubicBezTo>
                    <a:pt x="4" y="6"/>
                    <a:pt x="4" y="6"/>
                    <a:pt x="4" y="6"/>
                  </a:cubicBezTo>
                  <a:cubicBezTo>
                    <a:pt x="6" y="8"/>
                    <a:pt x="8" y="7"/>
                    <a:pt x="8" y="6"/>
                  </a:cubicBezTo>
                  <a:cubicBezTo>
                    <a:pt x="7" y="5"/>
                    <a:pt x="5" y="3"/>
                    <a:pt x="2" y="0"/>
                  </a:cubicBezTo>
                  <a:cubicBezTo>
                    <a:pt x="2" y="0"/>
                    <a:pt x="0" y="2"/>
                    <a:pt x="0" y="3"/>
                  </a:cubicBezTo>
                  <a:cubicBezTo>
                    <a:pt x="0" y="49"/>
                    <a:pt x="0" y="49"/>
                    <a:pt x="0" y="49"/>
                  </a:cubicBezTo>
                  <a:cubicBezTo>
                    <a:pt x="0" y="49"/>
                    <a:pt x="0" y="53"/>
                    <a:pt x="6" y="54"/>
                  </a:cubicBezTo>
                  <a:cubicBezTo>
                    <a:pt x="13" y="55"/>
                    <a:pt x="18" y="55"/>
                    <a:pt x="19" y="53"/>
                  </a:cubicBezTo>
                  <a:cubicBezTo>
                    <a:pt x="19" y="53"/>
                    <a:pt x="19" y="53"/>
                    <a:pt x="19" y="53"/>
                  </a:cubicBezTo>
                  <a:cubicBezTo>
                    <a:pt x="17" y="53"/>
                    <a:pt x="15" y="53"/>
                    <a:pt x="13" y="53"/>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3" name="Freeform 72"/>
            <p:cNvSpPr>
              <a:spLocks/>
            </p:cNvSpPr>
            <p:nvPr/>
          </p:nvSpPr>
          <p:spPr bwMode="auto">
            <a:xfrm>
              <a:off x="381000" y="1878013"/>
              <a:ext cx="520700" cy="1257300"/>
            </a:xfrm>
            <a:custGeom>
              <a:avLst/>
              <a:gdLst>
                <a:gd name="T0" fmla="*/ 0 w 29"/>
                <a:gd name="T1" fmla="*/ 67 h 70"/>
                <a:gd name="T2" fmla="*/ 10 w 29"/>
                <a:gd name="T3" fmla="*/ 70 h 70"/>
                <a:gd name="T4" fmla="*/ 24 w 29"/>
                <a:gd name="T5" fmla="*/ 45 h 70"/>
                <a:gd name="T6" fmla="*/ 28 w 29"/>
                <a:gd name="T7" fmla="*/ 33 h 70"/>
                <a:gd name="T8" fmla="*/ 18 w 29"/>
                <a:gd name="T9" fmla="*/ 0 h 70"/>
                <a:gd name="T10" fmla="*/ 10 w 29"/>
                <a:gd name="T11" fmla="*/ 4 h 70"/>
                <a:gd name="T12" fmla="*/ 10 w 29"/>
                <a:gd name="T13" fmla="*/ 22 h 70"/>
                <a:gd name="T14" fmla="*/ 0 w 29"/>
                <a:gd name="T15" fmla="*/ 6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0" y="67"/>
                  </a:moveTo>
                  <a:cubicBezTo>
                    <a:pt x="10" y="70"/>
                    <a:pt x="10" y="70"/>
                    <a:pt x="10" y="70"/>
                  </a:cubicBezTo>
                  <a:cubicBezTo>
                    <a:pt x="10" y="70"/>
                    <a:pt x="23" y="46"/>
                    <a:pt x="24" y="45"/>
                  </a:cubicBezTo>
                  <a:cubicBezTo>
                    <a:pt x="25" y="44"/>
                    <a:pt x="29" y="40"/>
                    <a:pt x="28" y="33"/>
                  </a:cubicBezTo>
                  <a:cubicBezTo>
                    <a:pt x="27" y="26"/>
                    <a:pt x="26" y="9"/>
                    <a:pt x="18" y="0"/>
                  </a:cubicBezTo>
                  <a:cubicBezTo>
                    <a:pt x="18" y="0"/>
                    <a:pt x="15" y="5"/>
                    <a:pt x="10" y="4"/>
                  </a:cubicBezTo>
                  <a:cubicBezTo>
                    <a:pt x="10" y="22"/>
                    <a:pt x="10" y="22"/>
                    <a:pt x="10" y="22"/>
                  </a:cubicBezTo>
                  <a:cubicBezTo>
                    <a:pt x="10" y="22"/>
                    <a:pt x="8" y="51"/>
                    <a:pt x="0" y="6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4" name="Freeform 73"/>
            <p:cNvSpPr>
              <a:spLocks/>
            </p:cNvSpPr>
            <p:nvPr/>
          </p:nvSpPr>
          <p:spPr bwMode="auto">
            <a:xfrm>
              <a:off x="865188" y="1968500"/>
              <a:ext cx="215900" cy="842963"/>
            </a:xfrm>
            <a:custGeom>
              <a:avLst/>
              <a:gdLst>
                <a:gd name="T0" fmla="*/ 6 w 12"/>
                <a:gd name="T1" fmla="*/ 44 h 47"/>
                <a:gd name="T2" fmla="*/ 9 w 12"/>
                <a:gd name="T3" fmla="*/ 47 h 47"/>
                <a:gd name="T4" fmla="*/ 12 w 12"/>
                <a:gd name="T5" fmla="*/ 44 h 47"/>
                <a:gd name="T6" fmla="*/ 9 w 12"/>
                <a:gd name="T7" fmla="*/ 20 h 47"/>
                <a:gd name="T8" fmla="*/ 4 w 12"/>
                <a:gd name="T9" fmla="*/ 5 h 47"/>
                <a:gd name="T10" fmla="*/ 3 w 12"/>
                <a:gd name="T11" fmla="*/ 0 h 47"/>
                <a:gd name="T12" fmla="*/ 0 w 12"/>
                <a:gd name="T13" fmla="*/ 3 h 47"/>
                <a:gd name="T14" fmla="*/ 1 w 12"/>
                <a:gd name="T15" fmla="*/ 6 h 47"/>
                <a:gd name="T16" fmla="*/ 4 w 12"/>
                <a:gd name="T17" fmla="*/ 17 h 47"/>
                <a:gd name="T18" fmla="*/ 6 w 12"/>
                <a:gd name="T19"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7">
                  <a:moveTo>
                    <a:pt x="6" y="44"/>
                  </a:moveTo>
                  <a:cubicBezTo>
                    <a:pt x="9" y="47"/>
                    <a:pt x="9" y="47"/>
                    <a:pt x="9" y="47"/>
                  </a:cubicBezTo>
                  <a:cubicBezTo>
                    <a:pt x="12" y="44"/>
                    <a:pt x="12" y="44"/>
                    <a:pt x="12" y="44"/>
                  </a:cubicBezTo>
                  <a:cubicBezTo>
                    <a:pt x="12" y="44"/>
                    <a:pt x="10" y="25"/>
                    <a:pt x="9" y="20"/>
                  </a:cubicBezTo>
                  <a:cubicBezTo>
                    <a:pt x="8" y="16"/>
                    <a:pt x="4" y="5"/>
                    <a:pt x="4" y="5"/>
                  </a:cubicBezTo>
                  <a:cubicBezTo>
                    <a:pt x="4" y="5"/>
                    <a:pt x="6" y="2"/>
                    <a:pt x="3" y="0"/>
                  </a:cubicBezTo>
                  <a:cubicBezTo>
                    <a:pt x="3" y="0"/>
                    <a:pt x="1" y="1"/>
                    <a:pt x="0" y="3"/>
                  </a:cubicBezTo>
                  <a:cubicBezTo>
                    <a:pt x="1" y="6"/>
                    <a:pt x="1" y="6"/>
                    <a:pt x="1" y="6"/>
                  </a:cubicBezTo>
                  <a:cubicBezTo>
                    <a:pt x="1" y="6"/>
                    <a:pt x="3" y="14"/>
                    <a:pt x="4" y="17"/>
                  </a:cubicBezTo>
                  <a:cubicBezTo>
                    <a:pt x="4" y="21"/>
                    <a:pt x="5" y="42"/>
                    <a:pt x="6" y="44"/>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5" name="Freeform 74"/>
            <p:cNvSpPr>
              <a:spLocks/>
            </p:cNvSpPr>
            <p:nvPr/>
          </p:nvSpPr>
          <p:spPr bwMode="auto">
            <a:xfrm>
              <a:off x="1081088" y="2290763"/>
              <a:ext cx="466725" cy="323850"/>
            </a:xfrm>
            <a:custGeom>
              <a:avLst/>
              <a:gdLst>
                <a:gd name="T0" fmla="*/ 25 w 26"/>
                <a:gd name="T1" fmla="*/ 13 h 18"/>
                <a:gd name="T2" fmla="*/ 22 w 26"/>
                <a:gd name="T3" fmla="*/ 4 h 18"/>
                <a:gd name="T4" fmla="*/ 14 w 26"/>
                <a:gd name="T5" fmla="*/ 6 h 18"/>
                <a:gd name="T6" fmla="*/ 11 w 26"/>
                <a:gd name="T7" fmla="*/ 8 h 18"/>
                <a:gd name="T8" fmla="*/ 8 w 26"/>
                <a:gd name="T9" fmla="*/ 8 h 18"/>
                <a:gd name="T10" fmla="*/ 4 w 26"/>
                <a:gd name="T11" fmla="*/ 8 h 18"/>
                <a:gd name="T12" fmla="*/ 3 w 26"/>
                <a:gd name="T13" fmla="*/ 7 h 18"/>
                <a:gd name="T14" fmla="*/ 1 w 26"/>
                <a:gd name="T15" fmla="*/ 0 h 18"/>
                <a:gd name="T16" fmla="*/ 0 w 26"/>
                <a:gd name="T17" fmla="*/ 16 h 18"/>
                <a:gd name="T18" fmla="*/ 0 w 26"/>
                <a:gd name="T19" fmla="*/ 18 h 18"/>
                <a:gd name="T20" fmla="*/ 11 w 26"/>
                <a:gd name="T21" fmla="*/ 17 h 18"/>
                <a:gd name="T22" fmla="*/ 25 w 26"/>
                <a:gd name="T2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8">
                  <a:moveTo>
                    <a:pt x="25" y="13"/>
                  </a:moveTo>
                  <a:cubicBezTo>
                    <a:pt x="25" y="13"/>
                    <a:pt x="26" y="8"/>
                    <a:pt x="22" y="4"/>
                  </a:cubicBezTo>
                  <a:cubicBezTo>
                    <a:pt x="22" y="4"/>
                    <a:pt x="14" y="6"/>
                    <a:pt x="14" y="6"/>
                  </a:cubicBezTo>
                  <a:cubicBezTo>
                    <a:pt x="14" y="7"/>
                    <a:pt x="11" y="8"/>
                    <a:pt x="11" y="8"/>
                  </a:cubicBezTo>
                  <a:cubicBezTo>
                    <a:pt x="11" y="8"/>
                    <a:pt x="8" y="8"/>
                    <a:pt x="8" y="8"/>
                  </a:cubicBezTo>
                  <a:cubicBezTo>
                    <a:pt x="7" y="8"/>
                    <a:pt x="5" y="7"/>
                    <a:pt x="4" y="8"/>
                  </a:cubicBezTo>
                  <a:cubicBezTo>
                    <a:pt x="3" y="7"/>
                    <a:pt x="3" y="7"/>
                    <a:pt x="3" y="7"/>
                  </a:cubicBezTo>
                  <a:cubicBezTo>
                    <a:pt x="3" y="7"/>
                    <a:pt x="4" y="3"/>
                    <a:pt x="1" y="0"/>
                  </a:cubicBezTo>
                  <a:cubicBezTo>
                    <a:pt x="0" y="16"/>
                    <a:pt x="0" y="16"/>
                    <a:pt x="0" y="16"/>
                  </a:cubicBezTo>
                  <a:cubicBezTo>
                    <a:pt x="0" y="18"/>
                    <a:pt x="0" y="18"/>
                    <a:pt x="0" y="18"/>
                  </a:cubicBezTo>
                  <a:cubicBezTo>
                    <a:pt x="0" y="18"/>
                    <a:pt x="9" y="18"/>
                    <a:pt x="11" y="17"/>
                  </a:cubicBezTo>
                  <a:cubicBezTo>
                    <a:pt x="13" y="16"/>
                    <a:pt x="24" y="15"/>
                    <a:pt x="25" y="1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6" name="Freeform 75"/>
            <p:cNvSpPr>
              <a:spLocks/>
            </p:cNvSpPr>
            <p:nvPr/>
          </p:nvSpPr>
          <p:spPr bwMode="auto">
            <a:xfrm>
              <a:off x="1117600" y="2362200"/>
              <a:ext cx="412750" cy="233363"/>
            </a:xfrm>
            <a:custGeom>
              <a:avLst/>
              <a:gdLst>
                <a:gd name="T0" fmla="*/ 20 w 23"/>
                <a:gd name="T1" fmla="*/ 0 h 13"/>
                <a:gd name="T2" fmla="*/ 12 w 23"/>
                <a:gd name="T3" fmla="*/ 2 h 13"/>
                <a:gd name="T4" fmla="*/ 9 w 23"/>
                <a:gd name="T5" fmla="*/ 4 h 13"/>
                <a:gd name="T6" fmla="*/ 6 w 23"/>
                <a:gd name="T7" fmla="*/ 4 h 13"/>
                <a:gd name="T8" fmla="*/ 3 w 23"/>
                <a:gd name="T9" fmla="*/ 3 h 13"/>
                <a:gd name="T10" fmla="*/ 2 w 23"/>
                <a:gd name="T11" fmla="*/ 7 h 13"/>
                <a:gd name="T12" fmla="*/ 4 w 23"/>
                <a:gd name="T13" fmla="*/ 6 h 13"/>
                <a:gd name="T14" fmla="*/ 0 w 23"/>
                <a:gd name="T15" fmla="*/ 13 h 13"/>
                <a:gd name="T16" fmla="*/ 6 w 23"/>
                <a:gd name="T17" fmla="*/ 6 h 13"/>
                <a:gd name="T18" fmla="*/ 11 w 23"/>
                <a:gd name="T19" fmla="*/ 5 h 13"/>
                <a:gd name="T20" fmla="*/ 8 w 23"/>
                <a:gd name="T21" fmla="*/ 11 h 13"/>
                <a:gd name="T22" fmla="*/ 15 w 23"/>
                <a:gd name="T23" fmla="*/ 4 h 13"/>
                <a:gd name="T24" fmla="*/ 19 w 23"/>
                <a:gd name="T25" fmla="*/ 5 h 13"/>
                <a:gd name="T26" fmla="*/ 23 w 23"/>
                <a:gd name="T27" fmla="*/ 6 h 13"/>
                <a:gd name="T28" fmla="*/ 23 w 23"/>
                <a:gd name="T29" fmla="*/ 6 h 13"/>
                <a:gd name="T30" fmla="*/ 20 w 23"/>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3">
                  <a:moveTo>
                    <a:pt x="20" y="0"/>
                  </a:moveTo>
                  <a:cubicBezTo>
                    <a:pt x="20" y="0"/>
                    <a:pt x="12" y="2"/>
                    <a:pt x="12" y="2"/>
                  </a:cubicBezTo>
                  <a:cubicBezTo>
                    <a:pt x="12" y="3"/>
                    <a:pt x="9" y="4"/>
                    <a:pt x="9" y="4"/>
                  </a:cubicBezTo>
                  <a:cubicBezTo>
                    <a:pt x="9" y="4"/>
                    <a:pt x="6" y="4"/>
                    <a:pt x="6" y="4"/>
                  </a:cubicBezTo>
                  <a:cubicBezTo>
                    <a:pt x="5" y="4"/>
                    <a:pt x="4" y="3"/>
                    <a:pt x="3" y="3"/>
                  </a:cubicBezTo>
                  <a:cubicBezTo>
                    <a:pt x="3" y="5"/>
                    <a:pt x="2" y="6"/>
                    <a:pt x="2" y="7"/>
                  </a:cubicBezTo>
                  <a:cubicBezTo>
                    <a:pt x="4" y="6"/>
                    <a:pt x="4" y="6"/>
                    <a:pt x="4" y="6"/>
                  </a:cubicBezTo>
                  <a:cubicBezTo>
                    <a:pt x="4" y="6"/>
                    <a:pt x="1" y="12"/>
                    <a:pt x="0" y="13"/>
                  </a:cubicBezTo>
                  <a:cubicBezTo>
                    <a:pt x="0" y="13"/>
                    <a:pt x="6" y="9"/>
                    <a:pt x="6" y="6"/>
                  </a:cubicBezTo>
                  <a:cubicBezTo>
                    <a:pt x="6" y="4"/>
                    <a:pt x="11" y="5"/>
                    <a:pt x="11" y="5"/>
                  </a:cubicBezTo>
                  <a:cubicBezTo>
                    <a:pt x="11" y="5"/>
                    <a:pt x="13" y="7"/>
                    <a:pt x="8" y="11"/>
                  </a:cubicBezTo>
                  <a:cubicBezTo>
                    <a:pt x="8" y="11"/>
                    <a:pt x="14" y="7"/>
                    <a:pt x="15" y="4"/>
                  </a:cubicBezTo>
                  <a:cubicBezTo>
                    <a:pt x="17" y="0"/>
                    <a:pt x="19" y="5"/>
                    <a:pt x="19" y="5"/>
                  </a:cubicBezTo>
                  <a:cubicBezTo>
                    <a:pt x="23" y="6"/>
                    <a:pt x="23" y="6"/>
                    <a:pt x="23" y="6"/>
                  </a:cubicBezTo>
                  <a:cubicBezTo>
                    <a:pt x="23" y="6"/>
                    <a:pt x="23" y="6"/>
                    <a:pt x="23" y="6"/>
                  </a:cubicBezTo>
                  <a:cubicBezTo>
                    <a:pt x="23" y="4"/>
                    <a:pt x="22" y="2"/>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7" name="Freeform 76"/>
            <p:cNvSpPr>
              <a:spLocks/>
            </p:cNvSpPr>
            <p:nvPr/>
          </p:nvSpPr>
          <p:spPr bwMode="auto">
            <a:xfrm>
              <a:off x="668338" y="1895475"/>
              <a:ext cx="196850" cy="898525"/>
            </a:xfrm>
            <a:custGeom>
              <a:avLst/>
              <a:gdLst>
                <a:gd name="T0" fmla="*/ 4 w 11"/>
                <a:gd name="T1" fmla="*/ 50 h 50"/>
                <a:gd name="T2" fmla="*/ 8 w 11"/>
                <a:gd name="T3" fmla="*/ 44 h 50"/>
                <a:gd name="T4" fmla="*/ 11 w 11"/>
                <a:gd name="T5" fmla="*/ 40 h 50"/>
                <a:gd name="T6" fmla="*/ 11 w 11"/>
                <a:gd name="T7" fmla="*/ 31 h 50"/>
                <a:gd name="T8" fmla="*/ 2 w 11"/>
                <a:gd name="T9" fmla="*/ 7 h 50"/>
                <a:gd name="T10" fmla="*/ 3 w 11"/>
                <a:gd name="T11" fmla="*/ 6 h 50"/>
                <a:gd name="T12" fmla="*/ 1 w 11"/>
                <a:gd name="T13" fmla="*/ 0 h 50"/>
                <a:gd name="T14" fmla="*/ 0 w 11"/>
                <a:gd name="T15" fmla="*/ 1 h 50"/>
                <a:gd name="T16" fmla="*/ 1 w 11"/>
                <a:gd name="T17" fmla="*/ 5 h 50"/>
                <a:gd name="T18" fmla="*/ 1 w 11"/>
                <a:gd name="T19" fmla="*/ 7 h 50"/>
                <a:gd name="T20" fmla="*/ 10 w 11"/>
                <a:gd name="T21" fmla="*/ 31 h 50"/>
                <a:gd name="T22" fmla="*/ 6 w 11"/>
                <a:gd name="T23" fmla="*/ 43 h 50"/>
                <a:gd name="T24" fmla="*/ 4 w 1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0">
                  <a:moveTo>
                    <a:pt x="4" y="50"/>
                  </a:moveTo>
                  <a:cubicBezTo>
                    <a:pt x="6" y="47"/>
                    <a:pt x="7" y="44"/>
                    <a:pt x="8" y="44"/>
                  </a:cubicBezTo>
                  <a:cubicBezTo>
                    <a:pt x="8" y="43"/>
                    <a:pt x="10" y="42"/>
                    <a:pt x="11" y="40"/>
                  </a:cubicBezTo>
                  <a:cubicBezTo>
                    <a:pt x="11" y="36"/>
                    <a:pt x="11" y="32"/>
                    <a:pt x="11" y="31"/>
                  </a:cubicBezTo>
                  <a:cubicBezTo>
                    <a:pt x="10" y="28"/>
                    <a:pt x="2" y="7"/>
                    <a:pt x="2" y="7"/>
                  </a:cubicBezTo>
                  <a:cubicBezTo>
                    <a:pt x="3" y="6"/>
                    <a:pt x="3" y="6"/>
                    <a:pt x="3" y="6"/>
                  </a:cubicBezTo>
                  <a:cubicBezTo>
                    <a:pt x="1" y="0"/>
                    <a:pt x="1" y="0"/>
                    <a:pt x="1" y="0"/>
                  </a:cubicBezTo>
                  <a:cubicBezTo>
                    <a:pt x="0" y="1"/>
                    <a:pt x="0" y="1"/>
                    <a:pt x="0" y="1"/>
                  </a:cubicBezTo>
                  <a:cubicBezTo>
                    <a:pt x="1" y="5"/>
                    <a:pt x="1" y="5"/>
                    <a:pt x="1" y="5"/>
                  </a:cubicBezTo>
                  <a:cubicBezTo>
                    <a:pt x="1" y="7"/>
                    <a:pt x="1" y="7"/>
                    <a:pt x="1" y="7"/>
                  </a:cubicBezTo>
                  <a:cubicBezTo>
                    <a:pt x="1" y="7"/>
                    <a:pt x="9" y="29"/>
                    <a:pt x="10" y="31"/>
                  </a:cubicBezTo>
                  <a:cubicBezTo>
                    <a:pt x="11" y="34"/>
                    <a:pt x="7" y="40"/>
                    <a:pt x="6" y="43"/>
                  </a:cubicBezTo>
                  <a:cubicBezTo>
                    <a:pt x="6" y="44"/>
                    <a:pt x="5" y="47"/>
                    <a:pt x="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8" name="Freeform 77"/>
            <p:cNvSpPr>
              <a:spLocks/>
            </p:cNvSpPr>
            <p:nvPr/>
          </p:nvSpPr>
          <p:spPr bwMode="auto">
            <a:xfrm>
              <a:off x="506413" y="1968500"/>
              <a:ext cx="233362" cy="968375"/>
            </a:xfrm>
            <a:custGeom>
              <a:avLst/>
              <a:gdLst>
                <a:gd name="T0" fmla="*/ 9 w 13"/>
                <a:gd name="T1" fmla="*/ 12 h 54"/>
                <a:gd name="T2" fmla="*/ 13 w 13"/>
                <a:gd name="T3" fmla="*/ 15 h 54"/>
                <a:gd name="T4" fmla="*/ 6 w 13"/>
                <a:gd name="T5" fmla="*/ 4 h 54"/>
                <a:gd name="T6" fmla="*/ 3 w 13"/>
                <a:gd name="T7" fmla="*/ 0 h 54"/>
                <a:gd name="T8" fmla="*/ 3 w 13"/>
                <a:gd name="T9" fmla="*/ 17 h 54"/>
                <a:gd name="T10" fmla="*/ 0 w 13"/>
                <a:gd name="T11" fmla="*/ 37 h 54"/>
                <a:gd name="T12" fmla="*/ 3 w 13"/>
                <a:gd name="T13" fmla="*/ 43 h 54"/>
                <a:gd name="T14" fmla="*/ 9 w 13"/>
                <a:gd name="T15" fmla="*/ 54 h 54"/>
                <a:gd name="T16" fmla="*/ 12 w 13"/>
                <a:gd name="T17" fmla="*/ 48 h 54"/>
                <a:gd name="T18" fmla="*/ 8 w 13"/>
                <a:gd name="T19" fmla="*/ 36 h 54"/>
                <a:gd name="T20" fmla="*/ 11 w 13"/>
                <a:gd name="T21" fmla="*/ 36 h 54"/>
                <a:gd name="T22" fmla="*/ 8 w 13"/>
                <a:gd name="T23" fmla="*/ 35 h 54"/>
                <a:gd name="T24" fmla="*/ 7 w 13"/>
                <a:gd name="T25" fmla="*/ 27 h 54"/>
                <a:gd name="T26" fmla="*/ 8 w 13"/>
                <a:gd name="T27" fmla="*/ 22 h 54"/>
                <a:gd name="T28" fmla="*/ 9 w 13"/>
                <a:gd name="T29" fmla="*/ 18 h 54"/>
                <a:gd name="T30" fmla="*/ 9 w 13"/>
                <a:gd name="T3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4">
                  <a:moveTo>
                    <a:pt x="9" y="12"/>
                  </a:moveTo>
                  <a:cubicBezTo>
                    <a:pt x="13" y="15"/>
                    <a:pt x="13" y="15"/>
                    <a:pt x="13" y="15"/>
                  </a:cubicBezTo>
                  <a:cubicBezTo>
                    <a:pt x="13" y="15"/>
                    <a:pt x="6" y="6"/>
                    <a:pt x="6" y="4"/>
                  </a:cubicBezTo>
                  <a:cubicBezTo>
                    <a:pt x="5" y="3"/>
                    <a:pt x="4" y="2"/>
                    <a:pt x="3" y="0"/>
                  </a:cubicBezTo>
                  <a:cubicBezTo>
                    <a:pt x="3" y="17"/>
                    <a:pt x="3" y="17"/>
                    <a:pt x="3" y="17"/>
                  </a:cubicBezTo>
                  <a:cubicBezTo>
                    <a:pt x="3" y="17"/>
                    <a:pt x="3" y="26"/>
                    <a:pt x="0" y="37"/>
                  </a:cubicBezTo>
                  <a:cubicBezTo>
                    <a:pt x="3" y="43"/>
                    <a:pt x="3" y="43"/>
                    <a:pt x="3" y="43"/>
                  </a:cubicBezTo>
                  <a:cubicBezTo>
                    <a:pt x="9" y="54"/>
                    <a:pt x="9" y="54"/>
                    <a:pt x="9" y="54"/>
                  </a:cubicBezTo>
                  <a:cubicBezTo>
                    <a:pt x="10" y="52"/>
                    <a:pt x="11" y="50"/>
                    <a:pt x="12" y="48"/>
                  </a:cubicBezTo>
                  <a:cubicBezTo>
                    <a:pt x="11" y="44"/>
                    <a:pt x="8" y="37"/>
                    <a:pt x="8" y="36"/>
                  </a:cubicBezTo>
                  <a:cubicBezTo>
                    <a:pt x="8" y="36"/>
                    <a:pt x="10" y="36"/>
                    <a:pt x="11" y="36"/>
                  </a:cubicBezTo>
                  <a:cubicBezTo>
                    <a:pt x="8" y="35"/>
                    <a:pt x="8" y="35"/>
                    <a:pt x="8" y="35"/>
                  </a:cubicBezTo>
                  <a:cubicBezTo>
                    <a:pt x="7" y="27"/>
                    <a:pt x="7" y="27"/>
                    <a:pt x="7" y="27"/>
                  </a:cubicBezTo>
                  <a:cubicBezTo>
                    <a:pt x="7" y="27"/>
                    <a:pt x="9" y="24"/>
                    <a:pt x="8" y="22"/>
                  </a:cubicBezTo>
                  <a:cubicBezTo>
                    <a:pt x="8" y="20"/>
                    <a:pt x="9" y="18"/>
                    <a:pt x="9" y="18"/>
                  </a:cubicBez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59" name="Freeform 78"/>
            <p:cNvSpPr>
              <a:spLocks/>
            </p:cNvSpPr>
            <p:nvPr/>
          </p:nvSpPr>
          <p:spPr bwMode="auto">
            <a:xfrm>
              <a:off x="596900" y="1949450"/>
              <a:ext cx="88900" cy="144463"/>
            </a:xfrm>
            <a:custGeom>
              <a:avLst/>
              <a:gdLst>
                <a:gd name="T0" fmla="*/ 5 w 5"/>
                <a:gd name="T1" fmla="*/ 8 h 8"/>
                <a:gd name="T2" fmla="*/ 2 w 5"/>
                <a:gd name="T3" fmla="*/ 0 h 8"/>
                <a:gd name="T4" fmla="*/ 0 w 5"/>
                <a:gd name="T5" fmla="*/ 0 h 8"/>
                <a:gd name="T6" fmla="*/ 5 w 5"/>
                <a:gd name="T7" fmla="*/ 8 h 8"/>
              </a:gdLst>
              <a:ahLst/>
              <a:cxnLst>
                <a:cxn ang="0">
                  <a:pos x="T0" y="T1"/>
                </a:cxn>
                <a:cxn ang="0">
                  <a:pos x="T2" y="T3"/>
                </a:cxn>
                <a:cxn ang="0">
                  <a:pos x="T4" y="T5"/>
                </a:cxn>
                <a:cxn ang="0">
                  <a:pos x="T6" y="T7"/>
                </a:cxn>
              </a:cxnLst>
              <a:rect l="0" t="0" r="r" b="b"/>
              <a:pathLst>
                <a:path w="5" h="8">
                  <a:moveTo>
                    <a:pt x="5" y="8"/>
                  </a:moveTo>
                  <a:cubicBezTo>
                    <a:pt x="2" y="0"/>
                    <a:pt x="2" y="0"/>
                    <a:pt x="2" y="0"/>
                  </a:cubicBezTo>
                  <a:cubicBezTo>
                    <a:pt x="1" y="0"/>
                    <a:pt x="1" y="0"/>
                    <a:pt x="0" y="0"/>
                  </a:cubicBezTo>
                  <a:cubicBezTo>
                    <a:pt x="1" y="2"/>
                    <a:pt x="3" y="4"/>
                    <a:pt x="5"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1" name="Freeform 79"/>
            <p:cNvSpPr>
              <a:spLocks/>
            </p:cNvSpPr>
            <p:nvPr/>
          </p:nvSpPr>
          <p:spPr bwMode="auto">
            <a:xfrm>
              <a:off x="614363" y="2901950"/>
              <a:ext cx="144462" cy="233363"/>
            </a:xfrm>
            <a:custGeom>
              <a:avLst/>
              <a:gdLst>
                <a:gd name="T0" fmla="*/ 0 w 8"/>
                <a:gd name="T1" fmla="*/ 4 h 13"/>
                <a:gd name="T2" fmla="*/ 1 w 8"/>
                <a:gd name="T3" fmla="*/ 10 h 13"/>
                <a:gd name="T4" fmla="*/ 1 w 8"/>
                <a:gd name="T5" fmla="*/ 13 h 13"/>
                <a:gd name="T6" fmla="*/ 8 w 8"/>
                <a:gd name="T7" fmla="*/ 8 h 13"/>
                <a:gd name="T8" fmla="*/ 5 w 8"/>
                <a:gd name="T9" fmla="*/ 2 h 13"/>
                <a:gd name="T10" fmla="*/ 0 w 8"/>
                <a:gd name="T11" fmla="*/ 4 h 13"/>
              </a:gdLst>
              <a:ahLst/>
              <a:cxnLst>
                <a:cxn ang="0">
                  <a:pos x="T0" y="T1"/>
                </a:cxn>
                <a:cxn ang="0">
                  <a:pos x="T2" y="T3"/>
                </a:cxn>
                <a:cxn ang="0">
                  <a:pos x="T4" y="T5"/>
                </a:cxn>
                <a:cxn ang="0">
                  <a:pos x="T6" y="T7"/>
                </a:cxn>
                <a:cxn ang="0">
                  <a:pos x="T8" y="T9"/>
                </a:cxn>
                <a:cxn ang="0">
                  <a:pos x="T10" y="T11"/>
                </a:cxn>
              </a:cxnLst>
              <a:rect l="0" t="0" r="r" b="b"/>
              <a:pathLst>
                <a:path w="8" h="13">
                  <a:moveTo>
                    <a:pt x="0" y="4"/>
                  </a:moveTo>
                  <a:cubicBezTo>
                    <a:pt x="0" y="4"/>
                    <a:pt x="0" y="10"/>
                    <a:pt x="1" y="10"/>
                  </a:cubicBezTo>
                  <a:cubicBezTo>
                    <a:pt x="1" y="13"/>
                    <a:pt x="1" y="13"/>
                    <a:pt x="1" y="13"/>
                  </a:cubicBezTo>
                  <a:cubicBezTo>
                    <a:pt x="8" y="8"/>
                    <a:pt x="8" y="8"/>
                    <a:pt x="8" y="8"/>
                  </a:cubicBezTo>
                  <a:cubicBezTo>
                    <a:pt x="8" y="8"/>
                    <a:pt x="7" y="4"/>
                    <a:pt x="5" y="2"/>
                  </a:cubicBezTo>
                  <a:cubicBezTo>
                    <a:pt x="4" y="0"/>
                    <a:pt x="0" y="4"/>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2" name="Freeform 80"/>
            <p:cNvSpPr>
              <a:spLocks/>
            </p:cNvSpPr>
            <p:nvPr/>
          </p:nvSpPr>
          <p:spPr bwMode="auto">
            <a:xfrm>
              <a:off x="400050" y="1949450"/>
              <a:ext cx="322262" cy="1077913"/>
            </a:xfrm>
            <a:custGeom>
              <a:avLst/>
              <a:gdLst>
                <a:gd name="T0" fmla="*/ 10 w 18"/>
                <a:gd name="T1" fmla="*/ 60 h 60"/>
                <a:gd name="T2" fmla="*/ 18 w 18"/>
                <a:gd name="T3" fmla="*/ 54 h 60"/>
                <a:gd name="T4" fmla="*/ 12 w 18"/>
                <a:gd name="T5" fmla="*/ 36 h 60"/>
                <a:gd name="T6" fmla="*/ 13 w 18"/>
                <a:gd name="T7" fmla="*/ 23 h 60"/>
                <a:gd name="T8" fmla="*/ 15 w 18"/>
                <a:gd name="T9" fmla="*/ 13 h 60"/>
                <a:gd name="T10" fmla="*/ 9 w 18"/>
                <a:gd name="T11" fmla="*/ 0 h 60"/>
                <a:gd name="T12" fmla="*/ 5 w 18"/>
                <a:gd name="T13" fmla="*/ 3 h 60"/>
                <a:gd name="T14" fmla="*/ 4 w 18"/>
                <a:gd name="T15" fmla="*/ 4 h 60"/>
                <a:gd name="T16" fmla="*/ 2 w 18"/>
                <a:gd name="T17" fmla="*/ 9 h 60"/>
                <a:gd name="T18" fmla="*/ 2 w 18"/>
                <a:gd name="T19" fmla="*/ 15 h 60"/>
                <a:gd name="T20" fmla="*/ 0 w 18"/>
                <a:gd name="T21" fmla="*/ 16 h 60"/>
                <a:gd name="T22" fmla="*/ 0 w 18"/>
                <a:gd name="T23" fmla="*/ 20 h 60"/>
                <a:gd name="T24" fmla="*/ 2 w 18"/>
                <a:gd name="T25" fmla="*/ 21 h 60"/>
                <a:gd name="T26" fmla="*/ 1 w 18"/>
                <a:gd name="T27" fmla="*/ 27 h 60"/>
                <a:gd name="T28" fmla="*/ 1 w 18"/>
                <a:gd name="T29" fmla="*/ 33 h 60"/>
                <a:gd name="T30" fmla="*/ 2 w 18"/>
                <a:gd name="T31" fmla="*/ 40 h 60"/>
                <a:gd name="T32" fmla="*/ 10 w 18"/>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60">
                  <a:moveTo>
                    <a:pt x="10" y="60"/>
                  </a:moveTo>
                  <a:cubicBezTo>
                    <a:pt x="10" y="60"/>
                    <a:pt x="15" y="55"/>
                    <a:pt x="18" y="54"/>
                  </a:cubicBezTo>
                  <a:cubicBezTo>
                    <a:pt x="18" y="54"/>
                    <a:pt x="13" y="38"/>
                    <a:pt x="12" y="36"/>
                  </a:cubicBezTo>
                  <a:cubicBezTo>
                    <a:pt x="13" y="23"/>
                    <a:pt x="13" y="23"/>
                    <a:pt x="13" y="23"/>
                  </a:cubicBezTo>
                  <a:cubicBezTo>
                    <a:pt x="13" y="23"/>
                    <a:pt x="16" y="15"/>
                    <a:pt x="15" y="13"/>
                  </a:cubicBezTo>
                  <a:cubicBezTo>
                    <a:pt x="15" y="10"/>
                    <a:pt x="9" y="0"/>
                    <a:pt x="9" y="0"/>
                  </a:cubicBezTo>
                  <a:cubicBezTo>
                    <a:pt x="9" y="0"/>
                    <a:pt x="6" y="2"/>
                    <a:pt x="5" y="3"/>
                  </a:cubicBezTo>
                  <a:cubicBezTo>
                    <a:pt x="3" y="4"/>
                    <a:pt x="4" y="4"/>
                    <a:pt x="4" y="4"/>
                  </a:cubicBezTo>
                  <a:cubicBezTo>
                    <a:pt x="4" y="4"/>
                    <a:pt x="2" y="8"/>
                    <a:pt x="2" y="9"/>
                  </a:cubicBezTo>
                  <a:cubicBezTo>
                    <a:pt x="1" y="9"/>
                    <a:pt x="2" y="15"/>
                    <a:pt x="2" y="15"/>
                  </a:cubicBezTo>
                  <a:cubicBezTo>
                    <a:pt x="2" y="15"/>
                    <a:pt x="0" y="15"/>
                    <a:pt x="0" y="16"/>
                  </a:cubicBezTo>
                  <a:cubicBezTo>
                    <a:pt x="1" y="17"/>
                    <a:pt x="0" y="19"/>
                    <a:pt x="0" y="20"/>
                  </a:cubicBezTo>
                  <a:cubicBezTo>
                    <a:pt x="1" y="21"/>
                    <a:pt x="2" y="21"/>
                    <a:pt x="2" y="21"/>
                  </a:cubicBezTo>
                  <a:cubicBezTo>
                    <a:pt x="2" y="21"/>
                    <a:pt x="1" y="26"/>
                    <a:pt x="1" y="27"/>
                  </a:cubicBezTo>
                  <a:cubicBezTo>
                    <a:pt x="1" y="28"/>
                    <a:pt x="1" y="32"/>
                    <a:pt x="1" y="33"/>
                  </a:cubicBezTo>
                  <a:cubicBezTo>
                    <a:pt x="1" y="35"/>
                    <a:pt x="2" y="40"/>
                    <a:pt x="2" y="40"/>
                  </a:cubicBezTo>
                  <a:cubicBezTo>
                    <a:pt x="2" y="40"/>
                    <a:pt x="8" y="58"/>
                    <a:pt x="10"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3" name="Freeform 81"/>
            <p:cNvSpPr>
              <a:spLocks noEditPoints="1"/>
            </p:cNvSpPr>
            <p:nvPr/>
          </p:nvSpPr>
          <p:spPr bwMode="auto">
            <a:xfrm>
              <a:off x="400050" y="1985963"/>
              <a:ext cx="250825" cy="1041400"/>
            </a:xfrm>
            <a:custGeom>
              <a:avLst/>
              <a:gdLst>
                <a:gd name="T0" fmla="*/ 6 w 14"/>
                <a:gd name="T1" fmla="*/ 45 h 58"/>
                <a:gd name="T2" fmla="*/ 2 w 14"/>
                <a:gd name="T3" fmla="*/ 31 h 58"/>
                <a:gd name="T4" fmla="*/ 4 w 14"/>
                <a:gd name="T5" fmla="*/ 31 h 58"/>
                <a:gd name="T6" fmla="*/ 10 w 14"/>
                <a:gd name="T7" fmla="*/ 27 h 58"/>
                <a:gd name="T8" fmla="*/ 5 w 14"/>
                <a:gd name="T9" fmla="*/ 30 h 58"/>
                <a:gd name="T10" fmla="*/ 2 w 14"/>
                <a:gd name="T11" fmla="*/ 27 h 58"/>
                <a:gd name="T12" fmla="*/ 4 w 14"/>
                <a:gd name="T13" fmla="*/ 23 h 58"/>
                <a:gd name="T14" fmla="*/ 5 w 14"/>
                <a:gd name="T15" fmla="*/ 18 h 58"/>
                <a:gd name="T16" fmla="*/ 12 w 14"/>
                <a:gd name="T17" fmla="*/ 22 h 58"/>
                <a:gd name="T18" fmla="*/ 9 w 14"/>
                <a:gd name="T19" fmla="*/ 18 h 58"/>
                <a:gd name="T20" fmla="*/ 5 w 14"/>
                <a:gd name="T21" fmla="*/ 16 h 58"/>
                <a:gd name="T22" fmla="*/ 11 w 14"/>
                <a:gd name="T23" fmla="*/ 16 h 58"/>
                <a:gd name="T24" fmla="*/ 6 w 14"/>
                <a:gd name="T25" fmla="*/ 13 h 58"/>
                <a:gd name="T26" fmla="*/ 9 w 14"/>
                <a:gd name="T27" fmla="*/ 12 h 58"/>
                <a:gd name="T28" fmla="*/ 2 w 14"/>
                <a:gd name="T29" fmla="*/ 12 h 58"/>
                <a:gd name="T30" fmla="*/ 5 w 14"/>
                <a:gd name="T31" fmla="*/ 9 h 58"/>
                <a:gd name="T32" fmla="*/ 3 w 14"/>
                <a:gd name="T33" fmla="*/ 10 h 58"/>
                <a:gd name="T34" fmla="*/ 3 w 14"/>
                <a:gd name="T35" fmla="*/ 8 h 58"/>
                <a:gd name="T36" fmla="*/ 5 w 14"/>
                <a:gd name="T37" fmla="*/ 3 h 58"/>
                <a:gd name="T38" fmla="*/ 5 w 14"/>
                <a:gd name="T39" fmla="*/ 0 h 58"/>
                <a:gd name="T40" fmla="*/ 5 w 14"/>
                <a:gd name="T41" fmla="*/ 1 h 58"/>
                <a:gd name="T42" fmla="*/ 4 w 14"/>
                <a:gd name="T43" fmla="*/ 1 h 58"/>
                <a:gd name="T44" fmla="*/ 2 w 14"/>
                <a:gd name="T45" fmla="*/ 7 h 58"/>
                <a:gd name="T46" fmla="*/ 2 w 14"/>
                <a:gd name="T47" fmla="*/ 13 h 58"/>
                <a:gd name="T48" fmla="*/ 0 w 14"/>
                <a:gd name="T49" fmla="*/ 14 h 58"/>
                <a:gd name="T50" fmla="*/ 0 w 14"/>
                <a:gd name="T51" fmla="*/ 18 h 58"/>
                <a:gd name="T52" fmla="*/ 2 w 14"/>
                <a:gd name="T53" fmla="*/ 19 h 58"/>
                <a:gd name="T54" fmla="*/ 1 w 14"/>
                <a:gd name="T55" fmla="*/ 25 h 58"/>
                <a:gd name="T56" fmla="*/ 1 w 14"/>
                <a:gd name="T57" fmla="*/ 31 h 58"/>
                <a:gd name="T58" fmla="*/ 2 w 14"/>
                <a:gd name="T59" fmla="*/ 38 h 58"/>
                <a:gd name="T60" fmla="*/ 10 w 14"/>
                <a:gd name="T61" fmla="*/ 58 h 58"/>
                <a:gd name="T62" fmla="*/ 14 w 14"/>
                <a:gd name="T63" fmla="*/ 55 h 58"/>
                <a:gd name="T64" fmla="*/ 10 w 14"/>
                <a:gd name="T65" fmla="*/ 53 h 58"/>
                <a:gd name="T66" fmla="*/ 6 w 14"/>
                <a:gd name="T67" fmla="*/ 45 h 58"/>
                <a:gd name="T68" fmla="*/ 3 w 14"/>
                <a:gd name="T69" fmla="*/ 10 h 58"/>
                <a:gd name="T70" fmla="*/ 3 w 14"/>
                <a:gd name="T71"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58">
                  <a:moveTo>
                    <a:pt x="6" y="45"/>
                  </a:moveTo>
                  <a:cubicBezTo>
                    <a:pt x="5" y="44"/>
                    <a:pt x="2" y="31"/>
                    <a:pt x="2" y="31"/>
                  </a:cubicBezTo>
                  <a:cubicBezTo>
                    <a:pt x="2" y="31"/>
                    <a:pt x="1" y="30"/>
                    <a:pt x="4" y="31"/>
                  </a:cubicBezTo>
                  <a:cubicBezTo>
                    <a:pt x="7" y="31"/>
                    <a:pt x="10" y="27"/>
                    <a:pt x="10" y="27"/>
                  </a:cubicBezTo>
                  <a:cubicBezTo>
                    <a:pt x="10" y="27"/>
                    <a:pt x="6" y="29"/>
                    <a:pt x="5" y="30"/>
                  </a:cubicBezTo>
                  <a:cubicBezTo>
                    <a:pt x="4" y="30"/>
                    <a:pt x="2" y="28"/>
                    <a:pt x="2" y="27"/>
                  </a:cubicBezTo>
                  <a:cubicBezTo>
                    <a:pt x="3" y="27"/>
                    <a:pt x="3" y="24"/>
                    <a:pt x="4" y="23"/>
                  </a:cubicBezTo>
                  <a:cubicBezTo>
                    <a:pt x="5" y="22"/>
                    <a:pt x="5" y="20"/>
                    <a:pt x="5" y="18"/>
                  </a:cubicBezTo>
                  <a:cubicBezTo>
                    <a:pt x="9" y="17"/>
                    <a:pt x="12" y="22"/>
                    <a:pt x="12" y="22"/>
                  </a:cubicBezTo>
                  <a:cubicBezTo>
                    <a:pt x="12" y="22"/>
                    <a:pt x="11" y="19"/>
                    <a:pt x="9" y="18"/>
                  </a:cubicBezTo>
                  <a:cubicBezTo>
                    <a:pt x="7" y="16"/>
                    <a:pt x="5" y="16"/>
                    <a:pt x="5" y="16"/>
                  </a:cubicBezTo>
                  <a:cubicBezTo>
                    <a:pt x="7" y="15"/>
                    <a:pt x="10" y="16"/>
                    <a:pt x="11" y="16"/>
                  </a:cubicBezTo>
                  <a:cubicBezTo>
                    <a:pt x="10" y="15"/>
                    <a:pt x="7" y="14"/>
                    <a:pt x="6" y="13"/>
                  </a:cubicBezTo>
                  <a:cubicBezTo>
                    <a:pt x="7" y="11"/>
                    <a:pt x="9" y="12"/>
                    <a:pt x="9" y="12"/>
                  </a:cubicBezTo>
                  <a:cubicBezTo>
                    <a:pt x="7" y="9"/>
                    <a:pt x="2" y="12"/>
                    <a:pt x="2" y="12"/>
                  </a:cubicBezTo>
                  <a:cubicBezTo>
                    <a:pt x="2" y="11"/>
                    <a:pt x="5" y="9"/>
                    <a:pt x="5" y="9"/>
                  </a:cubicBezTo>
                  <a:cubicBezTo>
                    <a:pt x="3" y="10"/>
                    <a:pt x="3" y="10"/>
                    <a:pt x="3" y="10"/>
                  </a:cubicBezTo>
                  <a:cubicBezTo>
                    <a:pt x="3" y="9"/>
                    <a:pt x="3" y="8"/>
                    <a:pt x="3" y="8"/>
                  </a:cubicBezTo>
                  <a:cubicBezTo>
                    <a:pt x="5" y="3"/>
                    <a:pt x="5" y="3"/>
                    <a:pt x="5" y="3"/>
                  </a:cubicBezTo>
                  <a:cubicBezTo>
                    <a:pt x="5" y="0"/>
                    <a:pt x="5" y="0"/>
                    <a:pt x="5" y="0"/>
                  </a:cubicBezTo>
                  <a:cubicBezTo>
                    <a:pt x="5" y="1"/>
                    <a:pt x="5" y="1"/>
                    <a:pt x="5" y="1"/>
                  </a:cubicBezTo>
                  <a:cubicBezTo>
                    <a:pt x="4" y="1"/>
                    <a:pt x="4" y="1"/>
                    <a:pt x="4" y="1"/>
                  </a:cubicBezTo>
                  <a:cubicBezTo>
                    <a:pt x="4" y="1"/>
                    <a:pt x="2" y="6"/>
                    <a:pt x="2" y="7"/>
                  </a:cubicBezTo>
                  <a:cubicBezTo>
                    <a:pt x="1" y="7"/>
                    <a:pt x="2" y="13"/>
                    <a:pt x="2" y="13"/>
                  </a:cubicBezTo>
                  <a:cubicBezTo>
                    <a:pt x="2" y="13"/>
                    <a:pt x="0" y="13"/>
                    <a:pt x="0" y="14"/>
                  </a:cubicBezTo>
                  <a:cubicBezTo>
                    <a:pt x="1" y="15"/>
                    <a:pt x="0" y="17"/>
                    <a:pt x="0" y="18"/>
                  </a:cubicBezTo>
                  <a:cubicBezTo>
                    <a:pt x="1" y="19"/>
                    <a:pt x="2" y="19"/>
                    <a:pt x="2" y="19"/>
                  </a:cubicBezTo>
                  <a:cubicBezTo>
                    <a:pt x="2" y="19"/>
                    <a:pt x="1" y="24"/>
                    <a:pt x="1" y="25"/>
                  </a:cubicBezTo>
                  <a:cubicBezTo>
                    <a:pt x="1" y="26"/>
                    <a:pt x="1" y="30"/>
                    <a:pt x="1" y="31"/>
                  </a:cubicBezTo>
                  <a:cubicBezTo>
                    <a:pt x="1" y="33"/>
                    <a:pt x="2" y="38"/>
                    <a:pt x="2" y="38"/>
                  </a:cubicBezTo>
                  <a:cubicBezTo>
                    <a:pt x="2" y="38"/>
                    <a:pt x="8" y="56"/>
                    <a:pt x="10" y="58"/>
                  </a:cubicBezTo>
                  <a:cubicBezTo>
                    <a:pt x="10" y="58"/>
                    <a:pt x="12" y="56"/>
                    <a:pt x="14" y="55"/>
                  </a:cubicBezTo>
                  <a:cubicBezTo>
                    <a:pt x="10" y="53"/>
                    <a:pt x="10" y="53"/>
                    <a:pt x="10" y="53"/>
                  </a:cubicBezTo>
                  <a:cubicBezTo>
                    <a:pt x="10" y="53"/>
                    <a:pt x="7" y="46"/>
                    <a:pt x="6" y="45"/>
                  </a:cubicBezTo>
                  <a:close/>
                  <a:moveTo>
                    <a:pt x="3" y="10"/>
                  </a:moveTo>
                  <a:cubicBezTo>
                    <a:pt x="3" y="10"/>
                    <a:pt x="3" y="10"/>
                    <a:pt x="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4" name="Freeform 82"/>
            <p:cNvSpPr>
              <a:spLocks/>
            </p:cNvSpPr>
            <p:nvPr/>
          </p:nvSpPr>
          <p:spPr bwMode="auto">
            <a:xfrm>
              <a:off x="614363" y="2273300"/>
              <a:ext cx="36512" cy="1746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1"/>
                    <a:pt x="1" y="1"/>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9" name="Freeform 83"/>
            <p:cNvSpPr>
              <a:spLocks/>
            </p:cNvSpPr>
            <p:nvPr/>
          </p:nvSpPr>
          <p:spPr bwMode="auto">
            <a:xfrm>
              <a:off x="722313" y="1536700"/>
              <a:ext cx="323850" cy="412750"/>
            </a:xfrm>
            <a:custGeom>
              <a:avLst/>
              <a:gdLst>
                <a:gd name="T0" fmla="*/ 10 w 18"/>
                <a:gd name="T1" fmla="*/ 22 h 23"/>
                <a:gd name="T2" fmla="*/ 13 w 18"/>
                <a:gd name="T3" fmla="*/ 20 h 23"/>
                <a:gd name="T4" fmla="*/ 16 w 18"/>
                <a:gd name="T5" fmla="*/ 14 h 23"/>
                <a:gd name="T6" fmla="*/ 17 w 18"/>
                <a:gd name="T7" fmla="*/ 14 h 23"/>
                <a:gd name="T8" fmla="*/ 18 w 18"/>
                <a:gd name="T9" fmla="*/ 11 h 23"/>
                <a:gd name="T10" fmla="*/ 17 w 18"/>
                <a:gd name="T11" fmla="*/ 8 h 23"/>
                <a:gd name="T12" fmla="*/ 18 w 18"/>
                <a:gd name="T13" fmla="*/ 1 h 23"/>
                <a:gd name="T14" fmla="*/ 7 w 18"/>
                <a:gd name="T15" fmla="*/ 0 h 23"/>
                <a:gd name="T16" fmla="*/ 3 w 18"/>
                <a:gd name="T17" fmla="*/ 2 h 23"/>
                <a:gd name="T18" fmla="*/ 3 w 18"/>
                <a:gd name="T19" fmla="*/ 8 h 23"/>
                <a:gd name="T20" fmla="*/ 1 w 18"/>
                <a:gd name="T21" fmla="*/ 8 h 23"/>
                <a:gd name="T22" fmla="*/ 3 w 18"/>
                <a:gd name="T23" fmla="*/ 14 h 23"/>
                <a:gd name="T24" fmla="*/ 4 w 18"/>
                <a:gd name="T25" fmla="*/ 20 h 23"/>
                <a:gd name="T26" fmla="*/ 10 w 18"/>
                <a:gd name="T2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3">
                  <a:moveTo>
                    <a:pt x="10" y="22"/>
                  </a:moveTo>
                  <a:cubicBezTo>
                    <a:pt x="11" y="23"/>
                    <a:pt x="12" y="21"/>
                    <a:pt x="13" y="20"/>
                  </a:cubicBezTo>
                  <a:cubicBezTo>
                    <a:pt x="13" y="20"/>
                    <a:pt x="16" y="16"/>
                    <a:pt x="16" y="14"/>
                  </a:cubicBezTo>
                  <a:cubicBezTo>
                    <a:pt x="16" y="14"/>
                    <a:pt x="17" y="15"/>
                    <a:pt x="17" y="14"/>
                  </a:cubicBezTo>
                  <a:cubicBezTo>
                    <a:pt x="17" y="14"/>
                    <a:pt x="17" y="12"/>
                    <a:pt x="18" y="11"/>
                  </a:cubicBezTo>
                  <a:cubicBezTo>
                    <a:pt x="18" y="11"/>
                    <a:pt x="18" y="8"/>
                    <a:pt x="17" y="8"/>
                  </a:cubicBezTo>
                  <a:cubicBezTo>
                    <a:pt x="18" y="1"/>
                    <a:pt x="18" y="1"/>
                    <a:pt x="18" y="1"/>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6" y="21"/>
                    <a:pt x="7" y="22"/>
                    <a:pt x="10" y="22"/>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0" name="Freeform 84"/>
            <p:cNvSpPr>
              <a:spLocks/>
            </p:cNvSpPr>
            <p:nvPr/>
          </p:nvSpPr>
          <p:spPr bwMode="auto">
            <a:xfrm>
              <a:off x="722313" y="1536700"/>
              <a:ext cx="161925" cy="395288"/>
            </a:xfrm>
            <a:custGeom>
              <a:avLst/>
              <a:gdLst>
                <a:gd name="T0" fmla="*/ 7 w 9"/>
                <a:gd name="T1" fmla="*/ 22 h 22"/>
                <a:gd name="T2" fmla="*/ 5 w 9"/>
                <a:gd name="T3" fmla="*/ 16 h 22"/>
                <a:gd name="T4" fmla="*/ 6 w 9"/>
                <a:gd name="T5" fmla="*/ 12 h 22"/>
                <a:gd name="T6" fmla="*/ 5 w 9"/>
                <a:gd name="T7" fmla="*/ 10 h 22"/>
                <a:gd name="T8" fmla="*/ 7 w 9"/>
                <a:gd name="T9" fmla="*/ 9 h 22"/>
                <a:gd name="T10" fmla="*/ 8 w 9"/>
                <a:gd name="T11" fmla="*/ 5 h 22"/>
                <a:gd name="T12" fmla="*/ 9 w 9"/>
                <a:gd name="T13" fmla="*/ 0 h 22"/>
                <a:gd name="T14" fmla="*/ 7 w 9"/>
                <a:gd name="T15" fmla="*/ 0 h 22"/>
                <a:gd name="T16" fmla="*/ 3 w 9"/>
                <a:gd name="T17" fmla="*/ 2 h 22"/>
                <a:gd name="T18" fmla="*/ 3 w 9"/>
                <a:gd name="T19" fmla="*/ 8 h 22"/>
                <a:gd name="T20" fmla="*/ 1 w 9"/>
                <a:gd name="T21" fmla="*/ 8 h 22"/>
                <a:gd name="T22" fmla="*/ 3 w 9"/>
                <a:gd name="T23" fmla="*/ 14 h 22"/>
                <a:gd name="T24" fmla="*/ 4 w 9"/>
                <a:gd name="T25" fmla="*/ 20 h 22"/>
                <a:gd name="T26" fmla="*/ 7 w 9"/>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2">
                  <a:moveTo>
                    <a:pt x="7" y="22"/>
                  </a:moveTo>
                  <a:cubicBezTo>
                    <a:pt x="6" y="20"/>
                    <a:pt x="5" y="16"/>
                    <a:pt x="5" y="16"/>
                  </a:cubicBezTo>
                  <a:cubicBezTo>
                    <a:pt x="5" y="14"/>
                    <a:pt x="6" y="12"/>
                    <a:pt x="6" y="12"/>
                  </a:cubicBezTo>
                  <a:cubicBezTo>
                    <a:pt x="5" y="10"/>
                    <a:pt x="5" y="10"/>
                    <a:pt x="5" y="10"/>
                  </a:cubicBezTo>
                  <a:cubicBezTo>
                    <a:pt x="5" y="10"/>
                    <a:pt x="7" y="9"/>
                    <a:pt x="7" y="9"/>
                  </a:cubicBezTo>
                  <a:cubicBezTo>
                    <a:pt x="7" y="9"/>
                    <a:pt x="8" y="6"/>
                    <a:pt x="8" y="5"/>
                  </a:cubicBezTo>
                  <a:cubicBezTo>
                    <a:pt x="8" y="5"/>
                    <a:pt x="8" y="2"/>
                    <a:pt x="9" y="0"/>
                  </a:cubicBezTo>
                  <a:cubicBezTo>
                    <a:pt x="7" y="0"/>
                    <a:pt x="7" y="0"/>
                    <a:pt x="7" y="0"/>
                  </a:cubicBezTo>
                  <a:cubicBezTo>
                    <a:pt x="3" y="2"/>
                    <a:pt x="3" y="2"/>
                    <a:pt x="3" y="2"/>
                  </a:cubicBezTo>
                  <a:cubicBezTo>
                    <a:pt x="3" y="8"/>
                    <a:pt x="3" y="8"/>
                    <a:pt x="3" y="8"/>
                  </a:cubicBezTo>
                  <a:cubicBezTo>
                    <a:pt x="3" y="8"/>
                    <a:pt x="1" y="8"/>
                    <a:pt x="1" y="8"/>
                  </a:cubicBezTo>
                  <a:cubicBezTo>
                    <a:pt x="1" y="8"/>
                    <a:pt x="0" y="14"/>
                    <a:pt x="3" y="14"/>
                  </a:cubicBezTo>
                  <a:cubicBezTo>
                    <a:pt x="3" y="14"/>
                    <a:pt x="3" y="18"/>
                    <a:pt x="4" y="20"/>
                  </a:cubicBezTo>
                  <a:cubicBezTo>
                    <a:pt x="5" y="21"/>
                    <a:pt x="6" y="21"/>
                    <a:pt x="7" y="2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1" name="Freeform 85"/>
            <p:cNvSpPr>
              <a:spLocks/>
            </p:cNvSpPr>
            <p:nvPr/>
          </p:nvSpPr>
          <p:spPr bwMode="auto">
            <a:xfrm>
              <a:off x="973138" y="1681163"/>
              <a:ext cx="73025" cy="196850"/>
            </a:xfrm>
            <a:custGeom>
              <a:avLst/>
              <a:gdLst>
                <a:gd name="T0" fmla="*/ 2 w 4"/>
                <a:gd name="T1" fmla="*/ 6 h 11"/>
                <a:gd name="T2" fmla="*/ 3 w 4"/>
                <a:gd name="T3" fmla="*/ 6 h 11"/>
                <a:gd name="T4" fmla="*/ 4 w 4"/>
                <a:gd name="T5" fmla="*/ 2 h 11"/>
                <a:gd name="T6" fmla="*/ 3 w 4"/>
                <a:gd name="T7" fmla="*/ 0 h 11"/>
                <a:gd name="T8" fmla="*/ 2 w 4"/>
                <a:gd name="T9" fmla="*/ 6 h 11"/>
                <a:gd name="T10" fmla="*/ 0 w 4"/>
                <a:gd name="T11" fmla="*/ 7 h 11"/>
                <a:gd name="T12" fmla="*/ 0 w 4"/>
                <a:gd name="T13" fmla="*/ 11 h 11"/>
                <a:gd name="T14" fmla="*/ 2 w 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2" y="6"/>
                  </a:moveTo>
                  <a:cubicBezTo>
                    <a:pt x="2" y="6"/>
                    <a:pt x="3" y="7"/>
                    <a:pt x="3" y="6"/>
                  </a:cubicBezTo>
                  <a:cubicBezTo>
                    <a:pt x="3" y="6"/>
                    <a:pt x="4" y="4"/>
                    <a:pt x="4" y="2"/>
                  </a:cubicBezTo>
                  <a:cubicBezTo>
                    <a:pt x="4" y="1"/>
                    <a:pt x="4" y="0"/>
                    <a:pt x="3" y="0"/>
                  </a:cubicBezTo>
                  <a:cubicBezTo>
                    <a:pt x="3" y="0"/>
                    <a:pt x="2" y="5"/>
                    <a:pt x="2" y="6"/>
                  </a:cubicBezTo>
                  <a:cubicBezTo>
                    <a:pt x="1" y="6"/>
                    <a:pt x="0" y="7"/>
                    <a:pt x="0" y="7"/>
                  </a:cubicBezTo>
                  <a:cubicBezTo>
                    <a:pt x="0" y="8"/>
                    <a:pt x="0" y="9"/>
                    <a:pt x="0" y="11"/>
                  </a:cubicBezTo>
                  <a:cubicBezTo>
                    <a:pt x="1" y="10"/>
                    <a:pt x="2" y="7"/>
                    <a:pt x="2" y="6"/>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2" name="Freeform 86"/>
            <p:cNvSpPr>
              <a:spLocks/>
            </p:cNvSpPr>
            <p:nvPr/>
          </p:nvSpPr>
          <p:spPr bwMode="auto">
            <a:xfrm>
              <a:off x="739775" y="1447800"/>
              <a:ext cx="323850" cy="304800"/>
            </a:xfrm>
            <a:custGeom>
              <a:avLst/>
              <a:gdLst>
                <a:gd name="T0" fmla="*/ 17 w 18"/>
                <a:gd name="T1" fmla="*/ 7 h 17"/>
                <a:gd name="T2" fmla="*/ 12 w 18"/>
                <a:gd name="T3" fmla="*/ 0 h 17"/>
                <a:gd name="T4" fmla="*/ 9 w 18"/>
                <a:gd name="T5" fmla="*/ 1 h 17"/>
                <a:gd name="T6" fmla="*/ 6 w 18"/>
                <a:gd name="T7" fmla="*/ 1 h 17"/>
                <a:gd name="T8" fmla="*/ 4 w 18"/>
                <a:gd name="T9" fmla="*/ 2 h 17"/>
                <a:gd name="T10" fmla="*/ 0 w 18"/>
                <a:gd name="T11" fmla="*/ 7 h 17"/>
                <a:gd name="T12" fmla="*/ 1 w 18"/>
                <a:gd name="T13" fmla="*/ 13 h 17"/>
                <a:gd name="T14" fmla="*/ 1 w 18"/>
                <a:gd name="T15" fmla="*/ 13 h 17"/>
                <a:gd name="T16" fmla="*/ 2 w 18"/>
                <a:gd name="T17" fmla="*/ 16 h 17"/>
                <a:gd name="T18" fmla="*/ 2 w 18"/>
                <a:gd name="T19" fmla="*/ 15 h 17"/>
                <a:gd name="T20" fmla="*/ 3 w 18"/>
                <a:gd name="T21" fmla="*/ 12 h 17"/>
                <a:gd name="T22" fmla="*/ 3 w 18"/>
                <a:gd name="T23" fmla="*/ 9 h 17"/>
                <a:gd name="T24" fmla="*/ 4 w 18"/>
                <a:gd name="T25" fmla="*/ 8 h 17"/>
                <a:gd name="T26" fmla="*/ 8 w 18"/>
                <a:gd name="T27" fmla="*/ 9 h 17"/>
                <a:gd name="T28" fmla="*/ 10 w 18"/>
                <a:gd name="T29" fmla="*/ 10 h 17"/>
                <a:gd name="T30" fmla="*/ 11 w 18"/>
                <a:gd name="T31" fmla="*/ 10 h 17"/>
                <a:gd name="T32" fmla="*/ 12 w 18"/>
                <a:gd name="T33" fmla="*/ 10 h 17"/>
                <a:gd name="T34" fmla="*/ 14 w 18"/>
                <a:gd name="T35" fmla="*/ 11 h 17"/>
                <a:gd name="T36" fmla="*/ 14 w 18"/>
                <a:gd name="T37" fmla="*/ 9 h 17"/>
                <a:gd name="T38" fmla="*/ 14 w 18"/>
                <a:gd name="T39" fmla="*/ 9 h 17"/>
                <a:gd name="T40" fmla="*/ 15 w 18"/>
                <a:gd name="T41" fmla="*/ 10 h 17"/>
                <a:gd name="T42" fmla="*/ 15 w 18"/>
                <a:gd name="T43" fmla="*/ 13 h 17"/>
                <a:gd name="T44" fmla="*/ 15 w 18"/>
                <a:gd name="T45" fmla="*/ 16 h 17"/>
                <a:gd name="T46" fmla="*/ 15 w 18"/>
                <a:gd name="T47" fmla="*/ 17 h 17"/>
                <a:gd name="T48" fmla="*/ 16 w 18"/>
                <a:gd name="T49" fmla="*/ 13 h 17"/>
                <a:gd name="T50" fmla="*/ 17 w 18"/>
                <a:gd name="T51" fmla="*/ 14 h 17"/>
                <a:gd name="T52" fmla="*/ 17 w 18"/>
                <a:gd name="T53" fmla="*/ 11 h 17"/>
                <a:gd name="T54" fmla="*/ 17 w 18"/>
                <a:gd name="T5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7">
                  <a:moveTo>
                    <a:pt x="17" y="7"/>
                  </a:moveTo>
                  <a:cubicBezTo>
                    <a:pt x="17" y="7"/>
                    <a:pt x="17" y="2"/>
                    <a:pt x="12" y="0"/>
                  </a:cubicBezTo>
                  <a:cubicBezTo>
                    <a:pt x="12" y="0"/>
                    <a:pt x="11" y="0"/>
                    <a:pt x="9" y="1"/>
                  </a:cubicBezTo>
                  <a:cubicBezTo>
                    <a:pt x="9" y="1"/>
                    <a:pt x="6" y="1"/>
                    <a:pt x="6" y="1"/>
                  </a:cubicBezTo>
                  <a:cubicBezTo>
                    <a:pt x="5" y="2"/>
                    <a:pt x="4" y="2"/>
                    <a:pt x="4" y="2"/>
                  </a:cubicBezTo>
                  <a:cubicBezTo>
                    <a:pt x="4" y="2"/>
                    <a:pt x="1" y="3"/>
                    <a:pt x="0" y="7"/>
                  </a:cubicBezTo>
                  <a:cubicBezTo>
                    <a:pt x="0" y="7"/>
                    <a:pt x="0" y="11"/>
                    <a:pt x="1" y="13"/>
                  </a:cubicBezTo>
                  <a:cubicBezTo>
                    <a:pt x="1" y="13"/>
                    <a:pt x="1" y="13"/>
                    <a:pt x="1" y="13"/>
                  </a:cubicBezTo>
                  <a:cubicBezTo>
                    <a:pt x="2" y="16"/>
                    <a:pt x="2" y="16"/>
                    <a:pt x="2" y="16"/>
                  </a:cubicBezTo>
                  <a:cubicBezTo>
                    <a:pt x="2" y="15"/>
                    <a:pt x="2" y="15"/>
                    <a:pt x="2" y="15"/>
                  </a:cubicBezTo>
                  <a:cubicBezTo>
                    <a:pt x="2" y="15"/>
                    <a:pt x="2" y="13"/>
                    <a:pt x="3" y="12"/>
                  </a:cubicBezTo>
                  <a:cubicBezTo>
                    <a:pt x="3" y="9"/>
                    <a:pt x="3" y="9"/>
                    <a:pt x="3" y="9"/>
                  </a:cubicBezTo>
                  <a:cubicBezTo>
                    <a:pt x="4" y="8"/>
                    <a:pt x="4" y="8"/>
                    <a:pt x="4" y="8"/>
                  </a:cubicBezTo>
                  <a:cubicBezTo>
                    <a:pt x="4" y="8"/>
                    <a:pt x="7" y="8"/>
                    <a:pt x="8" y="9"/>
                  </a:cubicBezTo>
                  <a:cubicBezTo>
                    <a:pt x="8" y="9"/>
                    <a:pt x="8" y="10"/>
                    <a:pt x="10" y="10"/>
                  </a:cubicBezTo>
                  <a:cubicBezTo>
                    <a:pt x="11" y="10"/>
                    <a:pt x="11" y="10"/>
                    <a:pt x="11" y="10"/>
                  </a:cubicBezTo>
                  <a:cubicBezTo>
                    <a:pt x="11" y="10"/>
                    <a:pt x="11" y="10"/>
                    <a:pt x="12" y="10"/>
                  </a:cubicBezTo>
                  <a:cubicBezTo>
                    <a:pt x="14" y="9"/>
                    <a:pt x="14" y="11"/>
                    <a:pt x="14" y="11"/>
                  </a:cubicBezTo>
                  <a:cubicBezTo>
                    <a:pt x="14" y="10"/>
                    <a:pt x="14" y="10"/>
                    <a:pt x="14" y="9"/>
                  </a:cubicBezTo>
                  <a:cubicBezTo>
                    <a:pt x="14" y="9"/>
                    <a:pt x="14" y="9"/>
                    <a:pt x="14" y="9"/>
                  </a:cubicBezTo>
                  <a:cubicBezTo>
                    <a:pt x="14" y="9"/>
                    <a:pt x="15" y="9"/>
                    <a:pt x="15" y="10"/>
                  </a:cubicBezTo>
                  <a:cubicBezTo>
                    <a:pt x="15" y="11"/>
                    <a:pt x="15" y="12"/>
                    <a:pt x="15" y="13"/>
                  </a:cubicBezTo>
                  <a:cubicBezTo>
                    <a:pt x="15" y="14"/>
                    <a:pt x="15" y="16"/>
                    <a:pt x="15" y="16"/>
                  </a:cubicBezTo>
                  <a:cubicBezTo>
                    <a:pt x="15" y="17"/>
                    <a:pt x="15" y="17"/>
                    <a:pt x="15" y="17"/>
                  </a:cubicBezTo>
                  <a:cubicBezTo>
                    <a:pt x="16" y="13"/>
                    <a:pt x="16" y="13"/>
                    <a:pt x="16" y="13"/>
                  </a:cubicBezTo>
                  <a:cubicBezTo>
                    <a:pt x="17" y="14"/>
                    <a:pt x="17" y="14"/>
                    <a:pt x="17" y="14"/>
                  </a:cubicBezTo>
                  <a:cubicBezTo>
                    <a:pt x="17" y="11"/>
                    <a:pt x="17" y="11"/>
                    <a:pt x="17" y="11"/>
                  </a:cubicBezTo>
                  <a:cubicBezTo>
                    <a:pt x="17" y="11"/>
                    <a:pt x="18" y="8"/>
                    <a:pt x="17" y="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3" name="Freeform 87"/>
            <p:cNvSpPr>
              <a:spLocks/>
            </p:cNvSpPr>
            <p:nvPr/>
          </p:nvSpPr>
          <p:spPr bwMode="auto">
            <a:xfrm>
              <a:off x="1081088" y="2290763"/>
              <a:ext cx="53975" cy="323850"/>
            </a:xfrm>
            <a:custGeom>
              <a:avLst/>
              <a:gdLst>
                <a:gd name="T0" fmla="*/ 2 w 3"/>
                <a:gd name="T1" fmla="*/ 10 h 18"/>
                <a:gd name="T2" fmla="*/ 1 w 3"/>
                <a:gd name="T3" fmla="*/ 0 h 18"/>
                <a:gd name="T4" fmla="*/ 1 w 3"/>
                <a:gd name="T5" fmla="*/ 0 h 18"/>
                <a:gd name="T6" fmla="*/ 0 w 3"/>
                <a:gd name="T7" fmla="*/ 16 h 18"/>
                <a:gd name="T8" fmla="*/ 0 w 3"/>
                <a:gd name="T9" fmla="*/ 18 h 18"/>
                <a:gd name="T10" fmla="*/ 3 w 3"/>
                <a:gd name="T11" fmla="*/ 18 h 18"/>
                <a:gd name="T12" fmla="*/ 2 w 3"/>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0"/>
                  </a:moveTo>
                  <a:cubicBezTo>
                    <a:pt x="3" y="8"/>
                    <a:pt x="2" y="2"/>
                    <a:pt x="1" y="0"/>
                  </a:cubicBezTo>
                  <a:cubicBezTo>
                    <a:pt x="1" y="0"/>
                    <a:pt x="1" y="0"/>
                    <a:pt x="1" y="0"/>
                  </a:cubicBezTo>
                  <a:cubicBezTo>
                    <a:pt x="0" y="16"/>
                    <a:pt x="0" y="16"/>
                    <a:pt x="0" y="16"/>
                  </a:cubicBezTo>
                  <a:cubicBezTo>
                    <a:pt x="0" y="18"/>
                    <a:pt x="0" y="18"/>
                    <a:pt x="0" y="18"/>
                  </a:cubicBezTo>
                  <a:cubicBezTo>
                    <a:pt x="0" y="18"/>
                    <a:pt x="1" y="18"/>
                    <a:pt x="3" y="18"/>
                  </a:cubicBezTo>
                  <a:cubicBezTo>
                    <a:pt x="2" y="16"/>
                    <a:pt x="2" y="12"/>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4" name="Freeform 88"/>
            <p:cNvSpPr>
              <a:spLocks/>
            </p:cNvSpPr>
            <p:nvPr/>
          </p:nvSpPr>
          <p:spPr bwMode="auto">
            <a:xfrm>
              <a:off x="955675" y="2003425"/>
              <a:ext cx="196850" cy="1166813"/>
            </a:xfrm>
            <a:custGeom>
              <a:avLst/>
              <a:gdLst>
                <a:gd name="T0" fmla="*/ 5 w 11"/>
                <a:gd name="T1" fmla="*/ 63 h 65"/>
                <a:gd name="T2" fmla="*/ 10 w 11"/>
                <a:gd name="T3" fmla="*/ 65 h 65"/>
                <a:gd name="T4" fmla="*/ 11 w 11"/>
                <a:gd name="T5" fmla="*/ 64 h 65"/>
                <a:gd name="T6" fmla="*/ 8 w 11"/>
                <a:gd name="T7" fmla="*/ 33 h 65"/>
                <a:gd name="T8" fmla="*/ 8 w 11"/>
                <a:gd name="T9" fmla="*/ 20 h 65"/>
                <a:gd name="T10" fmla="*/ 8 w 11"/>
                <a:gd name="T11" fmla="*/ 11 h 65"/>
                <a:gd name="T12" fmla="*/ 5 w 11"/>
                <a:gd name="T13" fmla="*/ 3 h 65"/>
                <a:gd name="T14" fmla="*/ 0 w 11"/>
                <a:gd name="T15" fmla="*/ 0 h 65"/>
                <a:gd name="T16" fmla="*/ 0 w 11"/>
                <a:gd name="T17" fmla="*/ 3 h 65"/>
                <a:gd name="T18" fmla="*/ 5 w 11"/>
                <a:gd name="T19" fmla="*/ 17 h 65"/>
                <a:gd name="T20" fmla="*/ 4 w 11"/>
                <a:gd name="T21" fmla="*/ 27 h 65"/>
                <a:gd name="T22" fmla="*/ 6 w 11"/>
                <a:gd name="T23" fmla="*/ 46 h 65"/>
                <a:gd name="T24" fmla="*/ 5 w 11"/>
                <a:gd name="T2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5">
                  <a:moveTo>
                    <a:pt x="5" y="63"/>
                  </a:moveTo>
                  <a:cubicBezTo>
                    <a:pt x="10" y="65"/>
                    <a:pt x="10" y="65"/>
                    <a:pt x="10" y="65"/>
                  </a:cubicBezTo>
                  <a:cubicBezTo>
                    <a:pt x="11" y="64"/>
                    <a:pt x="11" y="64"/>
                    <a:pt x="11" y="64"/>
                  </a:cubicBezTo>
                  <a:cubicBezTo>
                    <a:pt x="11" y="64"/>
                    <a:pt x="10" y="40"/>
                    <a:pt x="8" y="33"/>
                  </a:cubicBezTo>
                  <a:cubicBezTo>
                    <a:pt x="8" y="33"/>
                    <a:pt x="8" y="22"/>
                    <a:pt x="8" y="20"/>
                  </a:cubicBezTo>
                  <a:cubicBezTo>
                    <a:pt x="8" y="17"/>
                    <a:pt x="8" y="12"/>
                    <a:pt x="8" y="11"/>
                  </a:cubicBezTo>
                  <a:cubicBezTo>
                    <a:pt x="8" y="10"/>
                    <a:pt x="6" y="5"/>
                    <a:pt x="5" y="3"/>
                  </a:cubicBezTo>
                  <a:cubicBezTo>
                    <a:pt x="0" y="0"/>
                    <a:pt x="0" y="0"/>
                    <a:pt x="0" y="0"/>
                  </a:cubicBezTo>
                  <a:cubicBezTo>
                    <a:pt x="0" y="3"/>
                    <a:pt x="0" y="3"/>
                    <a:pt x="0" y="3"/>
                  </a:cubicBezTo>
                  <a:cubicBezTo>
                    <a:pt x="0" y="3"/>
                    <a:pt x="6" y="14"/>
                    <a:pt x="5" y="17"/>
                  </a:cubicBezTo>
                  <a:cubicBezTo>
                    <a:pt x="5" y="17"/>
                    <a:pt x="4" y="26"/>
                    <a:pt x="4" y="27"/>
                  </a:cubicBezTo>
                  <a:cubicBezTo>
                    <a:pt x="4" y="28"/>
                    <a:pt x="6" y="45"/>
                    <a:pt x="6" y="46"/>
                  </a:cubicBezTo>
                  <a:cubicBezTo>
                    <a:pt x="6" y="48"/>
                    <a:pt x="5" y="63"/>
                    <a:pt x="5"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105" name="椭圆 104"/>
          <p:cNvSpPr/>
          <p:nvPr/>
        </p:nvSpPr>
        <p:spPr>
          <a:xfrm>
            <a:off x="552080" y="4711229"/>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宋体" panose="02010600030101010101" pitchFamily="2" charset="-122"/>
            </a:endParaRPr>
          </a:p>
        </p:txBody>
      </p:sp>
    </p:spTree>
    <p:custDataLst>
      <p:tags r:id="rId1"/>
    </p:custDataLst>
    <p:extLst>
      <p:ext uri="{BB962C8B-B14F-4D97-AF65-F5344CB8AC3E}">
        <p14:creationId xmlns:p14="http://schemas.microsoft.com/office/powerpoint/2010/main" val="365861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96" y="0"/>
            <a:ext cx="11191741" cy="7982240"/>
          </a:xfrm>
          <a:prstGeom prst="rect">
            <a:avLst/>
          </a:prstGeom>
        </p:spPr>
      </p:pic>
      <p:sp>
        <p:nvSpPr>
          <p:cNvPr id="3" name="矩形 2"/>
          <p:cNvSpPr/>
          <p:nvPr/>
        </p:nvSpPr>
        <p:spPr>
          <a:xfrm>
            <a:off x="0" y="0"/>
            <a:ext cx="12192000" cy="88394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1051775" y="2821510"/>
            <a:ext cx="10066985"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57457" y="3011183"/>
            <a:ext cx="7239000" cy="707886"/>
          </a:xfrm>
          <a:prstGeom prst="rect">
            <a:avLst/>
          </a:prstGeom>
          <a:noFill/>
        </p:spPr>
        <p:txBody>
          <a:bodyPr wrap="square" rtlCol="0">
            <a:spAutoFit/>
          </a:bodyPr>
          <a:lstStyle/>
          <a:p>
            <a:pPr algn="r"/>
            <a:r>
              <a:rPr lang="zh-CN" altLang="en-US" sz="4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进出口业务操作</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4103910" y="3730617"/>
            <a:ext cx="625288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908" y="2800618"/>
            <a:ext cx="2095500" cy="2095500"/>
          </a:xfrm>
          <a:prstGeom prst="rect">
            <a:avLst/>
          </a:prstGeom>
          <a:effectLst>
            <a:softEdge rad="12700"/>
          </a:effectLst>
        </p:spPr>
      </p:pic>
      <p:sp>
        <p:nvSpPr>
          <p:cNvPr id="8" name="文本框 7"/>
          <p:cNvSpPr txBox="1"/>
          <p:nvPr/>
        </p:nvSpPr>
        <p:spPr>
          <a:xfrm>
            <a:off x="7735230" y="4472571"/>
            <a:ext cx="3158639" cy="369332"/>
          </a:xfrm>
          <a:prstGeom prst="rect">
            <a:avLst/>
          </a:prstGeom>
          <a:noFill/>
        </p:spPr>
        <p:txBody>
          <a:bodyPr wrap="square" rtlCol="0">
            <a:spAutoFit/>
          </a:bodyPr>
          <a:lstStyle/>
          <a:p>
            <a:pPr algn="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进出口业务操作课程团队</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0"/>
          <p:cNvSpPr txBox="1">
            <a:spLocks noChangeArrowheads="1"/>
          </p:cNvSpPr>
          <p:nvPr/>
        </p:nvSpPr>
        <p:spPr bwMode="auto">
          <a:xfrm>
            <a:off x="3775408" y="3958069"/>
            <a:ext cx="6272011" cy="461665"/>
          </a:xfrm>
          <a:prstGeom prst="rect">
            <a:avLst/>
          </a:prstGeom>
          <a:noFill/>
          <a:ln w="9525">
            <a:noFill/>
            <a:miter lim="800000"/>
            <a:headEnd/>
            <a:tailEnd/>
          </a:ln>
        </p:spPr>
        <p:txBody>
          <a:bodyPr wrap="square">
            <a:spAutoFit/>
          </a:bodyPr>
          <a:lstStyle/>
          <a:p>
            <a:pPr algn="ctr"/>
            <a:r>
              <a:rPr lang="en-US" altLang="zh-CN" sz="2400" dirty="0" smtClean="0">
                <a:solidFill>
                  <a:schemeClr val="bg1"/>
                </a:solidFill>
                <a:ea typeface="微软雅黑" pitchFamily="34" charset="-122"/>
                <a:sym typeface="Arial" charset="0"/>
              </a:rPr>
              <a:t>2-4-1 </a:t>
            </a:r>
            <a:r>
              <a:rPr lang="zh-CN" altLang="en-US" sz="2400" dirty="0" smtClean="0">
                <a:solidFill>
                  <a:schemeClr val="bg1"/>
                </a:solidFill>
                <a:ea typeface="微软雅黑" pitchFamily="34" charset="-122"/>
                <a:sym typeface="Arial" charset="0"/>
              </a:rPr>
              <a:t>签订合同</a:t>
            </a:r>
            <a:r>
              <a:rPr lang="zh-CN" altLang="en-US" sz="2400" dirty="0">
                <a:solidFill>
                  <a:schemeClr val="bg1"/>
                </a:solidFill>
                <a:ea typeface="微软雅黑" pitchFamily="34" charset="-122"/>
                <a:sym typeface="Arial" charset="0"/>
              </a:rPr>
              <a:t>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支付条款</a:t>
            </a:r>
            <a:r>
              <a:rPr lang="en-US" altLang="zh-CN" sz="2400" dirty="0" smtClean="0">
                <a:solidFill>
                  <a:schemeClr val="bg1"/>
                </a:solidFill>
                <a:ea typeface="微软雅黑" pitchFamily="34" charset="-122"/>
                <a:sym typeface="Arial" charset="0"/>
              </a:rPr>
              <a:t>——</a:t>
            </a:r>
            <a:r>
              <a:rPr lang="zh-CN" altLang="en-US" sz="2400" dirty="0" smtClean="0">
                <a:solidFill>
                  <a:schemeClr val="bg1"/>
                </a:solidFill>
                <a:ea typeface="微软雅黑" pitchFamily="34" charset="-122"/>
                <a:sym typeface="Arial" charset="0"/>
              </a:rPr>
              <a:t>汇付</a:t>
            </a:r>
            <a:endParaRPr lang="zh-CN" altLang="en-US" sz="2400" dirty="0">
              <a:solidFill>
                <a:schemeClr val="bg1"/>
              </a:solidFill>
              <a:ea typeface="微软雅黑" pitchFamily="34" charset="-122"/>
              <a:sym typeface="Arial" charset="0"/>
            </a:endParaRPr>
          </a:p>
        </p:txBody>
      </p:sp>
    </p:spTree>
    <p:extLst>
      <p:ext uri="{BB962C8B-B14F-4D97-AF65-F5344CB8AC3E}">
        <p14:creationId xmlns:p14="http://schemas.microsoft.com/office/powerpoint/2010/main" val="25974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表格 59"/>
          <p:cNvGraphicFramePr>
            <a:graphicFrameLocks noGrp="1"/>
          </p:cNvGraphicFramePr>
          <p:nvPr>
            <p:extLst>
              <p:ext uri="{D42A27DB-BD31-4B8C-83A1-F6EECF244321}">
                <p14:modId xmlns:p14="http://schemas.microsoft.com/office/powerpoint/2010/main" val="3947627639"/>
              </p:ext>
            </p:extLst>
          </p:nvPr>
        </p:nvGraphicFramePr>
        <p:xfrm>
          <a:off x="736570" y="1858389"/>
          <a:ext cx="9589920" cy="3840046"/>
        </p:xfrm>
        <a:graphic>
          <a:graphicData uri="http://schemas.openxmlformats.org/drawingml/2006/table">
            <a:tbl>
              <a:tblPr firstRow="1" bandRow="1">
                <a:tableStyleId>{5C22544A-7EE6-4342-B048-85BDC9FD1C3A}</a:tableStyleId>
              </a:tblPr>
              <a:tblGrid>
                <a:gridCol w="2057360"/>
                <a:gridCol w="7532560"/>
              </a:tblGrid>
              <a:tr h="633389">
                <a:tc>
                  <a:txBody>
                    <a:bodyPr/>
                    <a:lstStyle/>
                    <a:p>
                      <a:pPr algn="ctr">
                        <a:lnSpc>
                          <a:spcPts val="2500"/>
                        </a:lnSpc>
                      </a:pPr>
                      <a:r>
                        <a:rPr lang="zh-CN" altLang="en-US" sz="2200" dirty="0" smtClean="0"/>
                        <a:t>信用证类型</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pPr>
                      <a:r>
                        <a:rPr lang="zh-CN" altLang="en-US" sz="2200" dirty="0" smtClean="0"/>
                        <a:t>含义</a:t>
                      </a:r>
                      <a:endParaRPr lang="zh-CN" altLang="en-US" sz="2200" dirty="0"/>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6657">
                <a:tc>
                  <a:txBody>
                    <a:bodyPr/>
                    <a:lstStyle/>
                    <a:p>
                      <a:pPr algn="ctr">
                        <a:lnSpc>
                          <a:spcPts val="2500"/>
                        </a:lnSpc>
                      </a:pPr>
                      <a:endParaRPr lang="zh-CN" altLang="en-US" sz="2200" b="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Tx/>
                        <a:buNone/>
                        <a:defRPr/>
                      </a:pPr>
                      <a:endParaRPr lang="en-US" altLang="zh-CN" sz="2200" b="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5" name="组合 50"/>
          <p:cNvGrpSpPr/>
          <p:nvPr/>
        </p:nvGrpSpPr>
        <p:grpSpPr>
          <a:xfrm>
            <a:off x="360122" y="201451"/>
            <a:ext cx="603250" cy="552450"/>
            <a:chOff x="0" y="0"/>
            <a:chExt cx="737947" cy="676838"/>
          </a:xfrm>
        </p:grpSpPr>
        <p:sp>
          <p:nvSpPr>
            <p:cNvPr id="66"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7"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68"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69"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信用证的种类</a:t>
            </a:r>
            <a:endParaRPr lang="zh-CN" altLang="en-US" sz="2400" b="1" dirty="0">
              <a:solidFill>
                <a:prstClr val="black"/>
              </a:solidFill>
            </a:endParaRPr>
          </a:p>
        </p:txBody>
      </p:sp>
      <p:sp>
        <p:nvSpPr>
          <p:cNvPr id="2" name="文本框 1"/>
          <p:cNvSpPr txBox="1"/>
          <p:nvPr/>
        </p:nvSpPr>
        <p:spPr>
          <a:xfrm>
            <a:off x="753660" y="2597724"/>
            <a:ext cx="2101887" cy="707886"/>
          </a:xfrm>
          <a:prstGeom prst="rect">
            <a:avLst/>
          </a:prstGeom>
          <a:noFill/>
        </p:spPr>
        <p:txBody>
          <a:bodyPr wrap="square" rtlCol="0">
            <a:spAutoFit/>
          </a:bodyPr>
          <a:lstStyle/>
          <a:p>
            <a:r>
              <a:rPr lang="zh-CN" altLang="en-US" sz="2000" dirty="0">
                <a:solidFill>
                  <a:prstClr val="black"/>
                </a:solidFill>
                <a:latin typeface="Times New Roman" panose="02020603050405020304" pitchFamily="18" charset="0"/>
                <a:cs typeface="Times New Roman" panose="02020603050405020304" pitchFamily="18" charset="0"/>
              </a:rPr>
              <a:t>预支信用证</a:t>
            </a:r>
            <a:r>
              <a:rPr lang="en-US" altLang="zh-CN" sz="2000" dirty="0">
                <a:solidFill>
                  <a:prstClr val="black"/>
                </a:solidFill>
                <a:latin typeface="Times New Roman" panose="02020603050405020304" pitchFamily="18" charset="0"/>
                <a:cs typeface="Times New Roman" panose="02020603050405020304" pitchFamily="18" charset="0"/>
              </a:rPr>
              <a:t>(anticipatory L/C)</a:t>
            </a:r>
          </a:p>
        </p:txBody>
      </p:sp>
      <p:sp>
        <p:nvSpPr>
          <p:cNvPr id="3" name="文本框 2"/>
          <p:cNvSpPr txBox="1"/>
          <p:nvPr/>
        </p:nvSpPr>
        <p:spPr>
          <a:xfrm>
            <a:off x="2855547" y="2493339"/>
            <a:ext cx="6880253" cy="1695336"/>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开证行在信用证中列入特别条款，允许受益人在货物装运前预支全部或部分款项</a:t>
            </a:r>
            <a:r>
              <a:rPr lang="zh-CN" altLang="en-US" sz="2000" dirty="0" smtClean="0">
                <a:solidFill>
                  <a:prstClr val="black"/>
                </a:solidFill>
                <a:latin typeface="Times New Roman" panose="02020603050405020304" pitchFamily="18" charset="0"/>
                <a:cs typeface="Times New Roman" panose="02020603050405020304" pitchFamily="18" charset="0"/>
              </a:rPr>
              <a:t>。</a:t>
            </a:r>
            <a:endParaRPr lang="en-US" altLang="zh-CN" sz="2000" dirty="0">
              <a:solidFill>
                <a:prstClr val="black"/>
              </a:solidFill>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solidFill>
                  <a:prstClr val="black"/>
                </a:solidFill>
                <a:latin typeface="Times New Roman" panose="02020603050405020304" pitchFamily="18" charset="0"/>
                <a:cs typeface="Times New Roman" panose="02020603050405020304" pitchFamily="18" charset="0"/>
              </a:rPr>
              <a:t>货物装运前，卖方开出以开证行为付款人的汇票，由议付行垫付来证中规定的预支数额给卖方。</a:t>
            </a:r>
            <a:endParaRPr lang="en-US" altLang="zh-CN" sz="2000" dirty="0" smtClean="0">
              <a:solidFill>
                <a:prstClr val="black"/>
              </a:solidFill>
              <a:latin typeface="Times New Roman" panose="02020603050405020304" pitchFamily="18" charset="0"/>
              <a:cs typeface="Times New Roman" panose="02020603050405020304" pitchFamily="18" charset="0"/>
            </a:endParaRPr>
          </a:p>
          <a:p>
            <a:pPr marL="342900" indent="-342900">
              <a:lnSpc>
                <a:spcPts val="2500"/>
              </a:lnSpc>
              <a:buFont typeface="Arial" panose="020B0604020202020204" pitchFamily="34" charset="0"/>
              <a:buChar char="•"/>
            </a:pPr>
            <a:r>
              <a:rPr lang="zh-CN" altLang="en-US" sz="2000" dirty="0" smtClean="0">
                <a:solidFill>
                  <a:prstClr val="black"/>
                </a:solidFill>
                <a:latin typeface="Times New Roman" panose="02020603050405020304" pitchFamily="18" charset="0"/>
                <a:cs typeface="Times New Roman" panose="02020603050405020304" pitchFamily="18" charset="0"/>
              </a:rPr>
              <a:t>如果卖方不发货，则由开证行偿还议付行的垫款和利息。</a:t>
            </a:r>
            <a:endParaRPr lang="en-US" altLang="zh-CN" sz="2000" dirty="0" smtClean="0">
              <a:solidFill>
                <a:prstClr val="black"/>
              </a:solidFill>
              <a:latin typeface="Times New Roman" panose="02020603050405020304" pitchFamily="18" charset="0"/>
              <a:cs typeface="Times New Roman" panose="02020603050405020304" pitchFamily="18" charset="0"/>
            </a:endParaRPr>
          </a:p>
        </p:txBody>
      </p:sp>
      <p:sp>
        <p:nvSpPr>
          <p:cNvPr id="105" name="椭圆 104"/>
          <p:cNvSpPr/>
          <p:nvPr/>
        </p:nvSpPr>
        <p:spPr>
          <a:xfrm>
            <a:off x="10181278" y="5342123"/>
            <a:ext cx="1589905" cy="1589905"/>
          </a:xfrm>
          <a:prstGeom prst="ellipse">
            <a:avLst/>
          </a:prstGeom>
          <a:solidFill>
            <a:schemeClr val="tx1">
              <a:lumMod val="65000"/>
              <a:lumOff val="35000"/>
            </a:schemeClr>
          </a:solidFill>
          <a:effectLst>
            <a:softEdge rad="368300"/>
          </a:effectLst>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endParaRPr>
          </a:p>
        </p:txBody>
      </p:sp>
      <p:grpSp>
        <p:nvGrpSpPr>
          <p:cNvPr id="70" name="组合 69"/>
          <p:cNvGrpSpPr/>
          <p:nvPr/>
        </p:nvGrpSpPr>
        <p:grpSpPr>
          <a:xfrm>
            <a:off x="10125943" y="2441612"/>
            <a:ext cx="1424149" cy="3789716"/>
            <a:chOff x="10368935" y="1474788"/>
            <a:chExt cx="1668462" cy="3249613"/>
          </a:xfrm>
        </p:grpSpPr>
        <p:sp>
          <p:nvSpPr>
            <p:cNvPr id="71" name="Freeform 122"/>
            <p:cNvSpPr>
              <a:spLocks/>
            </p:cNvSpPr>
            <p:nvPr/>
          </p:nvSpPr>
          <p:spPr bwMode="auto">
            <a:xfrm>
              <a:off x="10368935" y="2371726"/>
              <a:ext cx="808037" cy="485775"/>
            </a:xfrm>
            <a:custGeom>
              <a:avLst/>
              <a:gdLst>
                <a:gd name="T0" fmla="*/ 40 w 45"/>
                <a:gd name="T1" fmla="*/ 0 h 27"/>
                <a:gd name="T2" fmla="*/ 37 w 45"/>
                <a:gd name="T3" fmla="*/ 11 h 27"/>
                <a:gd name="T4" fmla="*/ 27 w 45"/>
                <a:gd name="T5" fmla="*/ 17 h 27"/>
                <a:gd name="T6" fmla="*/ 15 w 45"/>
                <a:gd name="T7" fmla="*/ 21 h 27"/>
                <a:gd name="T8" fmla="*/ 14 w 45"/>
                <a:gd name="T9" fmla="*/ 20 h 27"/>
                <a:gd name="T10" fmla="*/ 11 w 45"/>
                <a:gd name="T11" fmla="*/ 19 h 27"/>
                <a:gd name="T12" fmla="*/ 11 w 45"/>
                <a:gd name="T13" fmla="*/ 21 h 27"/>
                <a:gd name="T14" fmla="*/ 8 w 45"/>
                <a:gd name="T15" fmla="*/ 21 h 27"/>
                <a:gd name="T16" fmla="*/ 3 w 45"/>
                <a:gd name="T17" fmla="*/ 21 h 27"/>
                <a:gd name="T18" fmla="*/ 2 w 45"/>
                <a:gd name="T19" fmla="*/ 23 h 27"/>
                <a:gd name="T20" fmla="*/ 5 w 45"/>
                <a:gd name="T21" fmla="*/ 24 h 27"/>
                <a:gd name="T22" fmla="*/ 11 w 45"/>
                <a:gd name="T23" fmla="*/ 26 h 27"/>
                <a:gd name="T24" fmla="*/ 16 w 45"/>
                <a:gd name="T25" fmla="*/ 25 h 27"/>
                <a:gd name="T26" fmla="*/ 17 w 45"/>
                <a:gd name="T27" fmla="*/ 25 h 27"/>
                <a:gd name="T28" fmla="*/ 26 w 45"/>
                <a:gd name="T29" fmla="*/ 23 h 27"/>
                <a:gd name="T30" fmla="*/ 43 w 45"/>
                <a:gd name="T31" fmla="*/ 16 h 27"/>
                <a:gd name="T32" fmla="*/ 40 w 45"/>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27">
                  <a:moveTo>
                    <a:pt x="40" y="0"/>
                  </a:moveTo>
                  <a:cubicBezTo>
                    <a:pt x="40" y="0"/>
                    <a:pt x="38" y="10"/>
                    <a:pt x="37" y="11"/>
                  </a:cubicBezTo>
                  <a:cubicBezTo>
                    <a:pt x="37" y="11"/>
                    <a:pt x="30" y="15"/>
                    <a:pt x="27" y="17"/>
                  </a:cubicBezTo>
                  <a:cubicBezTo>
                    <a:pt x="24" y="19"/>
                    <a:pt x="18" y="20"/>
                    <a:pt x="15" y="21"/>
                  </a:cubicBezTo>
                  <a:cubicBezTo>
                    <a:pt x="15" y="21"/>
                    <a:pt x="14" y="20"/>
                    <a:pt x="14" y="20"/>
                  </a:cubicBezTo>
                  <a:cubicBezTo>
                    <a:pt x="11" y="18"/>
                    <a:pt x="11" y="19"/>
                    <a:pt x="11" y="19"/>
                  </a:cubicBezTo>
                  <a:cubicBezTo>
                    <a:pt x="11" y="19"/>
                    <a:pt x="11" y="20"/>
                    <a:pt x="11" y="21"/>
                  </a:cubicBezTo>
                  <a:cubicBezTo>
                    <a:pt x="10" y="21"/>
                    <a:pt x="9" y="21"/>
                    <a:pt x="8" y="21"/>
                  </a:cubicBezTo>
                  <a:cubicBezTo>
                    <a:pt x="6" y="21"/>
                    <a:pt x="5" y="21"/>
                    <a:pt x="3" y="21"/>
                  </a:cubicBezTo>
                  <a:cubicBezTo>
                    <a:pt x="2" y="21"/>
                    <a:pt x="0" y="22"/>
                    <a:pt x="2" y="23"/>
                  </a:cubicBezTo>
                  <a:cubicBezTo>
                    <a:pt x="5" y="24"/>
                    <a:pt x="5" y="24"/>
                    <a:pt x="5" y="24"/>
                  </a:cubicBezTo>
                  <a:cubicBezTo>
                    <a:pt x="5" y="24"/>
                    <a:pt x="7" y="25"/>
                    <a:pt x="11" y="26"/>
                  </a:cubicBezTo>
                  <a:cubicBezTo>
                    <a:pt x="11" y="26"/>
                    <a:pt x="13" y="27"/>
                    <a:pt x="16" y="25"/>
                  </a:cubicBezTo>
                  <a:cubicBezTo>
                    <a:pt x="17" y="25"/>
                    <a:pt x="17" y="25"/>
                    <a:pt x="17" y="25"/>
                  </a:cubicBezTo>
                  <a:cubicBezTo>
                    <a:pt x="17" y="25"/>
                    <a:pt x="19" y="24"/>
                    <a:pt x="26" y="23"/>
                  </a:cubicBezTo>
                  <a:cubicBezTo>
                    <a:pt x="32" y="22"/>
                    <a:pt x="41" y="16"/>
                    <a:pt x="43" y="16"/>
                  </a:cubicBezTo>
                  <a:cubicBezTo>
                    <a:pt x="45" y="15"/>
                    <a:pt x="43" y="1"/>
                    <a:pt x="40" y="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123"/>
            <p:cNvSpPr>
              <a:spLocks/>
            </p:cNvSpPr>
            <p:nvPr/>
          </p:nvSpPr>
          <p:spPr bwMode="auto">
            <a:xfrm>
              <a:off x="11157922" y="4400551"/>
              <a:ext cx="323850" cy="323850"/>
            </a:xfrm>
            <a:custGeom>
              <a:avLst/>
              <a:gdLst>
                <a:gd name="T0" fmla="*/ 3 w 18"/>
                <a:gd name="T1" fmla="*/ 5 h 18"/>
                <a:gd name="T2" fmla="*/ 0 w 18"/>
                <a:gd name="T3" fmla="*/ 12 h 18"/>
                <a:gd name="T4" fmla="*/ 6 w 18"/>
                <a:gd name="T5" fmla="*/ 14 h 18"/>
                <a:gd name="T6" fmla="*/ 8 w 18"/>
                <a:gd name="T7" fmla="*/ 17 h 18"/>
                <a:gd name="T8" fmla="*/ 16 w 18"/>
                <a:gd name="T9" fmla="*/ 14 h 18"/>
                <a:gd name="T10" fmla="*/ 17 w 18"/>
                <a:gd name="T11" fmla="*/ 6 h 18"/>
                <a:gd name="T12" fmla="*/ 18 w 18"/>
                <a:gd name="T13" fmla="*/ 5 h 18"/>
                <a:gd name="T14" fmla="*/ 17 w 18"/>
                <a:gd name="T15" fmla="*/ 0 h 18"/>
                <a:gd name="T16" fmla="*/ 3 w 18"/>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3" y="5"/>
                  </a:moveTo>
                  <a:cubicBezTo>
                    <a:pt x="3" y="5"/>
                    <a:pt x="0" y="9"/>
                    <a:pt x="0" y="12"/>
                  </a:cubicBezTo>
                  <a:cubicBezTo>
                    <a:pt x="1" y="15"/>
                    <a:pt x="4" y="15"/>
                    <a:pt x="6" y="14"/>
                  </a:cubicBezTo>
                  <a:cubicBezTo>
                    <a:pt x="6" y="14"/>
                    <a:pt x="7" y="17"/>
                    <a:pt x="8" y="17"/>
                  </a:cubicBezTo>
                  <a:cubicBezTo>
                    <a:pt x="9" y="18"/>
                    <a:pt x="15" y="16"/>
                    <a:pt x="16" y="14"/>
                  </a:cubicBezTo>
                  <a:cubicBezTo>
                    <a:pt x="16" y="12"/>
                    <a:pt x="16" y="7"/>
                    <a:pt x="17" y="6"/>
                  </a:cubicBezTo>
                  <a:cubicBezTo>
                    <a:pt x="17" y="5"/>
                    <a:pt x="18" y="5"/>
                    <a:pt x="18" y="5"/>
                  </a:cubicBezTo>
                  <a:cubicBezTo>
                    <a:pt x="18" y="5"/>
                    <a:pt x="18" y="2"/>
                    <a:pt x="17" y="0"/>
                  </a:cubicBezTo>
                  <a:cubicBezTo>
                    <a:pt x="17" y="0"/>
                    <a:pt x="6" y="3"/>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3" name="Freeform 124"/>
            <p:cNvSpPr>
              <a:spLocks/>
            </p:cNvSpPr>
            <p:nvPr/>
          </p:nvSpPr>
          <p:spPr bwMode="auto">
            <a:xfrm>
              <a:off x="11051560" y="3557588"/>
              <a:ext cx="304800" cy="1022350"/>
            </a:xfrm>
            <a:custGeom>
              <a:avLst/>
              <a:gdLst>
                <a:gd name="T0" fmla="*/ 8 w 17"/>
                <a:gd name="T1" fmla="*/ 56 h 57"/>
                <a:gd name="T2" fmla="*/ 9 w 17"/>
                <a:gd name="T3" fmla="*/ 50 h 57"/>
                <a:gd name="T4" fmla="*/ 11 w 17"/>
                <a:gd name="T5" fmla="*/ 43 h 57"/>
                <a:gd name="T6" fmla="*/ 4 w 17"/>
                <a:gd name="T7" fmla="*/ 25 h 57"/>
                <a:gd name="T8" fmla="*/ 2 w 17"/>
                <a:gd name="T9" fmla="*/ 13 h 57"/>
                <a:gd name="T10" fmla="*/ 1 w 17"/>
                <a:gd name="T11" fmla="*/ 1 h 57"/>
                <a:gd name="T12" fmla="*/ 13 w 17"/>
                <a:gd name="T13" fmla="*/ 1 h 57"/>
                <a:gd name="T14" fmla="*/ 12 w 17"/>
                <a:gd name="T15" fmla="*/ 13 h 57"/>
                <a:gd name="T16" fmla="*/ 12 w 17"/>
                <a:gd name="T17" fmla="*/ 16 h 57"/>
                <a:gd name="T18" fmla="*/ 14 w 17"/>
                <a:gd name="T19" fmla="*/ 31 h 57"/>
                <a:gd name="T20" fmla="*/ 16 w 17"/>
                <a:gd name="T21" fmla="*/ 41 h 57"/>
                <a:gd name="T22" fmla="*/ 17 w 17"/>
                <a:gd name="T23" fmla="*/ 48 h 57"/>
                <a:gd name="T24" fmla="*/ 14 w 17"/>
                <a:gd name="T25" fmla="*/ 56 h 57"/>
                <a:gd name="T26" fmla="*/ 8 w 17"/>
                <a:gd name="T2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7">
                  <a:moveTo>
                    <a:pt x="8" y="56"/>
                  </a:moveTo>
                  <a:cubicBezTo>
                    <a:pt x="8" y="55"/>
                    <a:pt x="8" y="53"/>
                    <a:pt x="9" y="50"/>
                  </a:cubicBezTo>
                  <a:cubicBezTo>
                    <a:pt x="10" y="48"/>
                    <a:pt x="11" y="44"/>
                    <a:pt x="11" y="43"/>
                  </a:cubicBezTo>
                  <a:cubicBezTo>
                    <a:pt x="10" y="42"/>
                    <a:pt x="6" y="27"/>
                    <a:pt x="4" y="25"/>
                  </a:cubicBezTo>
                  <a:cubicBezTo>
                    <a:pt x="3" y="22"/>
                    <a:pt x="3" y="17"/>
                    <a:pt x="2" y="13"/>
                  </a:cubicBezTo>
                  <a:cubicBezTo>
                    <a:pt x="1" y="9"/>
                    <a:pt x="0" y="3"/>
                    <a:pt x="1" y="1"/>
                  </a:cubicBezTo>
                  <a:cubicBezTo>
                    <a:pt x="1" y="0"/>
                    <a:pt x="13" y="1"/>
                    <a:pt x="13" y="1"/>
                  </a:cubicBezTo>
                  <a:cubicBezTo>
                    <a:pt x="13" y="1"/>
                    <a:pt x="12" y="11"/>
                    <a:pt x="12" y="13"/>
                  </a:cubicBezTo>
                  <a:cubicBezTo>
                    <a:pt x="12" y="13"/>
                    <a:pt x="12" y="15"/>
                    <a:pt x="12" y="16"/>
                  </a:cubicBezTo>
                  <a:cubicBezTo>
                    <a:pt x="13" y="17"/>
                    <a:pt x="13" y="21"/>
                    <a:pt x="14" y="31"/>
                  </a:cubicBezTo>
                  <a:cubicBezTo>
                    <a:pt x="15" y="41"/>
                    <a:pt x="16" y="41"/>
                    <a:pt x="16" y="41"/>
                  </a:cubicBezTo>
                  <a:cubicBezTo>
                    <a:pt x="17" y="48"/>
                    <a:pt x="17" y="48"/>
                    <a:pt x="17" y="48"/>
                  </a:cubicBezTo>
                  <a:cubicBezTo>
                    <a:pt x="14" y="56"/>
                    <a:pt x="14" y="56"/>
                    <a:pt x="14" y="56"/>
                  </a:cubicBezTo>
                  <a:cubicBezTo>
                    <a:pt x="14" y="56"/>
                    <a:pt x="10" y="57"/>
                    <a:pt x="8" y="56"/>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125"/>
            <p:cNvSpPr>
              <a:spLocks/>
            </p:cNvSpPr>
            <p:nvPr/>
          </p:nvSpPr>
          <p:spPr bwMode="auto">
            <a:xfrm>
              <a:off x="11051560" y="3557588"/>
              <a:ext cx="304800" cy="1004888"/>
            </a:xfrm>
            <a:custGeom>
              <a:avLst/>
              <a:gdLst>
                <a:gd name="T0" fmla="*/ 14 w 17"/>
                <a:gd name="T1" fmla="*/ 31 h 56"/>
                <a:gd name="T2" fmla="*/ 12 w 17"/>
                <a:gd name="T3" fmla="*/ 16 h 56"/>
                <a:gd name="T4" fmla="*/ 12 w 17"/>
                <a:gd name="T5" fmla="*/ 13 h 56"/>
                <a:gd name="T6" fmla="*/ 13 w 17"/>
                <a:gd name="T7" fmla="*/ 1 h 56"/>
                <a:gd name="T8" fmla="*/ 1 w 17"/>
                <a:gd name="T9" fmla="*/ 1 h 56"/>
                <a:gd name="T10" fmla="*/ 2 w 17"/>
                <a:gd name="T11" fmla="*/ 11 h 56"/>
                <a:gd name="T12" fmla="*/ 4 w 17"/>
                <a:gd name="T13" fmla="*/ 17 h 56"/>
                <a:gd name="T14" fmla="*/ 8 w 17"/>
                <a:gd name="T15" fmla="*/ 15 h 56"/>
                <a:gd name="T16" fmla="*/ 12 w 17"/>
                <a:gd name="T17" fmla="*/ 32 h 56"/>
                <a:gd name="T18" fmla="*/ 9 w 17"/>
                <a:gd name="T19" fmla="*/ 39 h 56"/>
                <a:gd name="T20" fmla="*/ 11 w 17"/>
                <a:gd name="T21" fmla="*/ 43 h 56"/>
                <a:gd name="T22" fmla="*/ 10 w 17"/>
                <a:gd name="T23" fmla="*/ 46 h 56"/>
                <a:gd name="T24" fmla="*/ 14 w 17"/>
                <a:gd name="T25" fmla="*/ 47 h 56"/>
                <a:gd name="T26" fmla="*/ 11 w 17"/>
                <a:gd name="T27" fmla="*/ 56 h 56"/>
                <a:gd name="T28" fmla="*/ 14 w 17"/>
                <a:gd name="T29" fmla="*/ 56 h 56"/>
                <a:gd name="T30" fmla="*/ 17 w 17"/>
                <a:gd name="T31" fmla="*/ 48 h 56"/>
                <a:gd name="T32" fmla="*/ 16 w 17"/>
                <a:gd name="T33" fmla="*/ 41 h 56"/>
                <a:gd name="T34" fmla="*/ 14 w 17"/>
                <a:gd name="T35"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56">
                  <a:moveTo>
                    <a:pt x="14" y="31"/>
                  </a:moveTo>
                  <a:cubicBezTo>
                    <a:pt x="13" y="21"/>
                    <a:pt x="13" y="17"/>
                    <a:pt x="12" y="16"/>
                  </a:cubicBezTo>
                  <a:cubicBezTo>
                    <a:pt x="12" y="15"/>
                    <a:pt x="12" y="13"/>
                    <a:pt x="12" y="13"/>
                  </a:cubicBezTo>
                  <a:cubicBezTo>
                    <a:pt x="12" y="11"/>
                    <a:pt x="13" y="1"/>
                    <a:pt x="13" y="1"/>
                  </a:cubicBezTo>
                  <a:cubicBezTo>
                    <a:pt x="13" y="1"/>
                    <a:pt x="1" y="0"/>
                    <a:pt x="1" y="1"/>
                  </a:cubicBezTo>
                  <a:cubicBezTo>
                    <a:pt x="0" y="3"/>
                    <a:pt x="1" y="7"/>
                    <a:pt x="2" y="11"/>
                  </a:cubicBezTo>
                  <a:cubicBezTo>
                    <a:pt x="3" y="13"/>
                    <a:pt x="4" y="17"/>
                    <a:pt x="4" y="17"/>
                  </a:cubicBezTo>
                  <a:cubicBezTo>
                    <a:pt x="6" y="17"/>
                    <a:pt x="8" y="15"/>
                    <a:pt x="8" y="15"/>
                  </a:cubicBezTo>
                  <a:cubicBezTo>
                    <a:pt x="8" y="15"/>
                    <a:pt x="12" y="25"/>
                    <a:pt x="12" y="32"/>
                  </a:cubicBezTo>
                  <a:cubicBezTo>
                    <a:pt x="13" y="35"/>
                    <a:pt x="11" y="38"/>
                    <a:pt x="9" y="39"/>
                  </a:cubicBezTo>
                  <a:cubicBezTo>
                    <a:pt x="10" y="41"/>
                    <a:pt x="11" y="43"/>
                    <a:pt x="11" y="43"/>
                  </a:cubicBezTo>
                  <a:cubicBezTo>
                    <a:pt x="11" y="43"/>
                    <a:pt x="11" y="45"/>
                    <a:pt x="10" y="46"/>
                  </a:cubicBezTo>
                  <a:cubicBezTo>
                    <a:pt x="12" y="46"/>
                    <a:pt x="14" y="44"/>
                    <a:pt x="14" y="47"/>
                  </a:cubicBezTo>
                  <a:cubicBezTo>
                    <a:pt x="14" y="49"/>
                    <a:pt x="12" y="54"/>
                    <a:pt x="11" y="56"/>
                  </a:cubicBezTo>
                  <a:cubicBezTo>
                    <a:pt x="12" y="56"/>
                    <a:pt x="14" y="56"/>
                    <a:pt x="14" y="56"/>
                  </a:cubicBezTo>
                  <a:cubicBezTo>
                    <a:pt x="17" y="48"/>
                    <a:pt x="17" y="48"/>
                    <a:pt x="17" y="48"/>
                  </a:cubicBezTo>
                  <a:cubicBezTo>
                    <a:pt x="16" y="41"/>
                    <a:pt x="16" y="41"/>
                    <a:pt x="16" y="41"/>
                  </a:cubicBezTo>
                  <a:cubicBezTo>
                    <a:pt x="16" y="41"/>
                    <a:pt x="15" y="41"/>
                    <a:pt x="14"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5" name="Freeform 126"/>
            <p:cNvSpPr>
              <a:spLocks/>
            </p:cNvSpPr>
            <p:nvPr/>
          </p:nvSpPr>
          <p:spPr bwMode="auto">
            <a:xfrm>
              <a:off x="10638810" y="2371726"/>
              <a:ext cx="538162" cy="466725"/>
            </a:xfrm>
            <a:custGeom>
              <a:avLst/>
              <a:gdLst>
                <a:gd name="T0" fmla="*/ 26 w 30"/>
                <a:gd name="T1" fmla="*/ 0 h 26"/>
                <a:gd name="T2" fmla="*/ 25 w 30"/>
                <a:gd name="T3" fmla="*/ 0 h 26"/>
                <a:gd name="T4" fmla="*/ 25 w 30"/>
                <a:gd name="T5" fmla="*/ 2 h 26"/>
                <a:gd name="T6" fmla="*/ 25 w 30"/>
                <a:gd name="T7" fmla="*/ 9 h 26"/>
                <a:gd name="T8" fmla="*/ 24 w 30"/>
                <a:gd name="T9" fmla="*/ 15 h 26"/>
                <a:gd name="T10" fmla="*/ 8 w 30"/>
                <a:gd name="T11" fmla="*/ 22 h 26"/>
                <a:gd name="T12" fmla="*/ 5 w 30"/>
                <a:gd name="T13" fmla="*/ 22 h 26"/>
                <a:gd name="T14" fmla="*/ 0 w 30"/>
                <a:gd name="T15" fmla="*/ 26 h 26"/>
                <a:gd name="T16" fmla="*/ 1 w 30"/>
                <a:gd name="T17" fmla="*/ 25 h 26"/>
                <a:gd name="T18" fmla="*/ 2 w 30"/>
                <a:gd name="T19" fmla="*/ 25 h 26"/>
                <a:gd name="T20" fmla="*/ 11 w 30"/>
                <a:gd name="T21" fmla="*/ 23 h 26"/>
                <a:gd name="T22" fmla="*/ 28 w 30"/>
                <a:gd name="T23" fmla="*/ 16 h 26"/>
                <a:gd name="T24" fmla="*/ 26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26" y="0"/>
                  </a:moveTo>
                  <a:cubicBezTo>
                    <a:pt x="25" y="0"/>
                    <a:pt x="25" y="0"/>
                    <a:pt x="25" y="0"/>
                  </a:cubicBezTo>
                  <a:cubicBezTo>
                    <a:pt x="25" y="0"/>
                    <a:pt x="25" y="1"/>
                    <a:pt x="25" y="2"/>
                  </a:cubicBezTo>
                  <a:cubicBezTo>
                    <a:pt x="25" y="5"/>
                    <a:pt x="26" y="8"/>
                    <a:pt x="25" y="9"/>
                  </a:cubicBezTo>
                  <a:cubicBezTo>
                    <a:pt x="25" y="11"/>
                    <a:pt x="26" y="14"/>
                    <a:pt x="24" y="15"/>
                  </a:cubicBezTo>
                  <a:cubicBezTo>
                    <a:pt x="23" y="15"/>
                    <a:pt x="13" y="22"/>
                    <a:pt x="8" y="22"/>
                  </a:cubicBezTo>
                  <a:cubicBezTo>
                    <a:pt x="8" y="22"/>
                    <a:pt x="6" y="22"/>
                    <a:pt x="5" y="22"/>
                  </a:cubicBezTo>
                  <a:cubicBezTo>
                    <a:pt x="4" y="23"/>
                    <a:pt x="2" y="24"/>
                    <a:pt x="0" y="26"/>
                  </a:cubicBezTo>
                  <a:cubicBezTo>
                    <a:pt x="0" y="26"/>
                    <a:pt x="1" y="26"/>
                    <a:pt x="1" y="25"/>
                  </a:cubicBezTo>
                  <a:cubicBezTo>
                    <a:pt x="2" y="25"/>
                    <a:pt x="2" y="25"/>
                    <a:pt x="2" y="25"/>
                  </a:cubicBezTo>
                  <a:cubicBezTo>
                    <a:pt x="2" y="25"/>
                    <a:pt x="4" y="24"/>
                    <a:pt x="11" y="23"/>
                  </a:cubicBezTo>
                  <a:cubicBezTo>
                    <a:pt x="17" y="22"/>
                    <a:pt x="26" y="16"/>
                    <a:pt x="28" y="16"/>
                  </a:cubicBezTo>
                  <a:cubicBezTo>
                    <a:pt x="30" y="15"/>
                    <a:pt x="28" y="3"/>
                    <a:pt x="26" y="0"/>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127"/>
            <p:cNvSpPr>
              <a:spLocks/>
            </p:cNvSpPr>
            <p:nvPr/>
          </p:nvSpPr>
          <p:spPr bwMode="auto">
            <a:xfrm>
              <a:off x="11302385" y="3449638"/>
              <a:ext cx="304800" cy="1203325"/>
            </a:xfrm>
            <a:custGeom>
              <a:avLst/>
              <a:gdLst>
                <a:gd name="T0" fmla="*/ 0 w 17"/>
                <a:gd name="T1" fmla="*/ 63 h 67"/>
                <a:gd name="T2" fmla="*/ 1 w 17"/>
                <a:gd name="T3" fmla="*/ 57 h 67"/>
                <a:gd name="T4" fmla="*/ 4 w 17"/>
                <a:gd name="T5" fmla="*/ 47 h 67"/>
                <a:gd name="T6" fmla="*/ 6 w 17"/>
                <a:gd name="T7" fmla="*/ 19 h 67"/>
                <a:gd name="T8" fmla="*/ 3 w 17"/>
                <a:gd name="T9" fmla="*/ 8 h 67"/>
                <a:gd name="T10" fmla="*/ 8 w 17"/>
                <a:gd name="T11" fmla="*/ 0 h 67"/>
                <a:gd name="T12" fmla="*/ 14 w 17"/>
                <a:gd name="T13" fmla="*/ 7 h 67"/>
                <a:gd name="T14" fmla="*/ 15 w 17"/>
                <a:gd name="T15" fmla="*/ 15 h 67"/>
                <a:gd name="T16" fmla="*/ 16 w 17"/>
                <a:gd name="T17" fmla="*/ 29 h 67"/>
                <a:gd name="T18" fmla="*/ 9 w 17"/>
                <a:gd name="T19" fmla="*/ 47 h 67"/>
                <a:gd name="T20" fmla="*/ 9 w 17"/>
                <a:gd name="T21" fmla="*/ 53 h 67"/>
                <a:gd name="T22" fmla="*/ 8 w 17"/>
                <a:gd name="T23" fmla="*/ 58 h 67"/>
                <a:gd name="T24" fmla="*/ 7 w 17"/>
                <a:gd name="T25" fmla="*/ 63 h 67"/>
                <a:gd name="T26" fmla="*/ 0 w 17"/>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7">
                  <a:moveTo>
                    <a:pt x="0" y="63"/>
                  </a:moveTo>
                  <a:cubicBezTo>
                    <a:pt x="0" y="63"/>
                    <a:pt x="0" y="59"/>
                    <a:pt x="1" y="57"/>
                  </a:cubicBezTo>
                  <a:cubicBezTo>
                    <a:pt x="1" y="55"/>
                    <a:pt x="3" y="48"/>
                    <a:pt x="4" y="47"/>
                  </a:cubicBezTo>
                  <a:cubicBezTo>
                    <a:pt x="4" y="47"/>
                    <a:pt x="6" y="29"/>
                    <a:pt x="6" y="19"/>
                  </a:cubicBezTo>
                  <a:cubicBezTo>
                    <a:pt x="6" y="19"/>
                    <a:pt x="3" y="15"/>
                    <a:pt x="3" y="8"/>
                  </a:cubicBezTo>
                  <a:cubicBezTo>
                    <a:pt x="4" y="2"/>
                    <a:pt x="7" y="0"/>
                    <a:pt x="8" y="0"/>
                  </a:cubicBezTo>
                  <a:cubicBezTo>
                    <a:pt x="14" y="7"/>
                    <a:pt x="14" y="7"/>
                    <a:pt x="14" y="7"/>
                  </a:cubicBezTo>
                  <a:cubicBezTo>
                    <a:pt x="14" y="7"/>
                    <a:pt x="16" y="14"/>
                    <a:pt x="15" y="15"/>
                  </a:cubicBezTo>
                  <a:cubicBezTo>
                    <a:pt x="15" y="15"/>
                    <a:pt x="17" y="24"/>
                    <a:pt x="16" y="29"/>
                  </a:cubicBezTo>
                  <a:cubicBezTo>
                    <a:pt x="15" y="34"/>
                    <a:pt x="11" y="41"/>
                    <a:pt x="9" y="47"/>
                  </a:cubicBezTo>
                  <a:cubicBezTo>
                    <a:pt x="9" y="47"/>
                    <a:pt x="10" y="52"/>
                    <a:pt x="9" y="53"/>
                  </a:cubicBezTo>
                  <a:cubicBezTo>
                    <a:pt x="9" y="53"/>
                    <a:pt x="8" y="58"/>
                    <a:pt x="8" y="58"/>
                  </a:cubicBezTo>
                  <a:cubicBezTo>
                    <a:pt x="8" y="59"/>
                    <a:pt x="7" y="62"/>
                    <a:pt x="7" y="63"/>
                  </a:cubicBezTo>
                  <a:cubicBezTo>
                    <a:pt x="6" y="64"/>
                    <a:pt x="2" y="67"/>
                    <a:pt x="0" y="6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Freeform 128"/>
            <p:cNvSpPr>
              <a:spLocks/>
            </p:cNvSpPr>
            <p:nvPr/>
          </p:nvSpPr>
          <p:spPr bwMode="auto">
            <a:xfrm>
              <a:off x="11302385" y="3449638"/>
              <a:ext cx="304800" cy="1203325"/>
            </a:xfrm>
            <a:custGeom>
              <a:avLst/>
              <a:gdLst>
                <a:gd name="T0" fmla="*/ 15 w 17"/>
                <a:gd name="T1" fmla="*/ 15 h 67"/>
                <a:gd name="T2" fmla="*/ 14 w 17"/>
                <a:gd name="T3" fmla="*/ 7 h 67"/>
                <a:gd name="T4" fmla="*/ 8 w 17"/>
                <a:gd name="T5" fmla="*/ 0 h 67"/>
                <a:gd name="T6" fmla="*/ 3 w 17"/>
                <a:gd name="T7" fmla="*/ 8 h 67"/>
                <a:gd name="T8" fmla="*/ 6 w 17"/>
                <a:gd name="T9" fmla="*/ 19 h 67"/>
                <a:gd name="T10" fmla="*/ 6 w 17"/>
                <a:gd name="T11" fmla="*/ 22 h 67"/>
                <a:gd name="T12" fmla="*/ 12 w 17"/>
                <a:gd name="T13" fmla="*/ 21 h 67"/>
                <a:gd name="T14" fmla="*/ 13 w 17"/>
                <a:gd name="T15" fmla="*/ 20 h 67"/>
                <a:gd name="T16" fmla="*/ 12 w 17"/>
                <a:gd name="T17" fmla="*/ 32 h 67"/>
                <a:gd name="T18" fmla="*/ 7 w 17"/>
                <a:gd name="T19" fmla="*/ 49 h 67"/>
                <a:gd name="T20" fmla="*/ 5 w 17"/>
                <a:gd name="T21" fmla="*/ 46 h 67"/>
                <a:gd name="T22" fmla="*/ 7 w 17"/>
                <a:gd name="T23" fmla="*/ 32 h 67"/>
                <a:gd name="T24" fmla="*/ 4 w 17"/>
                <a:gd name="T25" fmla="*/ 45 h 67"/>
                <a:gd name="T26" fmla="*/ 4 w 17"/>
                <a:gd name="T27" fmla="*/ 47 h 67"/>
                <a:gd name="T28" fmla="*/ 3 w 17"/>
                <a:gd name="T29" fmla="*/ 49 h 67"/>
                <a:gd name="T30" fmla="*/ 3 w 17"/>
                <a:gd name="T31" fmla="*/ 58 h 67"/>
                <a:gd name="T32" fmla="*/ 0 w 17"/>
                <a:gd name="T33" fmla="*/ 64 h 67"/>
                <a:gd name="T34" fmla="*/ 7 w 17"/>
                <a:gd name="T35" fmla="*/ 63 h 67"/>
                <a:gd name="T36" fmla="*/ 8 w 17"/>
                <a:gd name="T37" fmla="*/ 58 h 67"/>
                <a:gd name="T38" fmla="*/ 9 w 17"/>
                <a:gd name="T39" fmla="*/ 53 h 67"/>
                <a:gd name="T40" fmla="*/ 9 w 17"/>
                <a:gd name="T41" fmla="*/ 47 h 67"/>
                <a:gd name="T42" fmla="*/ 16 w 17"/>
                <a:gd name="T43" fmla="*/ 29 h 67"/>
                <a:gd name="T44" fmla="*/ 15 w 17"/>
                <a:gd name="T45"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7">
                  <a:moveTo>
                    <a:pt x="15" y="15"/>
                  </a:moveTo>
                  <a:cubicBezTo>
                    <a:pt x="16" y="14"/>
                    <a:pt x="14" y="7"/>
                    <a:pt x="14" y="7"/>
                  </a:cubicBezTo>
                  <a:cubicBezTo>
                    <a:pt x="8" y="0"/>
                    <a:pt x="8" y="0"/>
                    <a:pt x="8" y="0"/>
                  </a:cubicBezTo>
                  <a:cubicBezTo>
                    <a:pt x="7" y="0"/>
                    <a:pt x="4" y="2"/>
                    <a:pt x="3" y="8"/>
                  </a:cubicBezTo>
                  <a:cubicBezTo>
                    <a:pt x="3" y="15"/>
                    <a:pt x="6" y="19"/>
                    <a:pt x="6" y="19"/>
                  </a:cubicBezTo>
                  <a:cubicBezTo>
                    <a:pt x="6" y="20"/>
                    <a:pt x="6" y="21"/>
                    <a:pt x="6" y="22"/>
                  </a:cubicBezTo>
                  <a:cubicBezTo>
                    <a:pt x="8" y="22"/>
                    <a:pt x="10" y="23"/>
                    <a:pt x="12" y="21"/>
                  </a:cubicBezTo>
                  <a:cubicBezTo>
                    <a:pt x="12" y="21"/>
                    <a:pt x="13" y="19"/>
                    <a:pt x="13" y="20"/>
                  </a:cubicBezTo>
                  <a:cubicBezTo>
                    <a:pt x="14" y="21"/>
                    <a:pt x="15" y="27"/>
                    <a:pt x="12" y="32"/>
                  </a:cubicBezTo>
                  <a:cubicBezTo>
                    <a:pt x="9" y="38"/>
                    <a:pt x="7" y="48"/>
                    <a:pt x="7" y="49"/>
                  </a:cubicBezTo>
                  <a:cubicBezTo>
                    <a:pt x="6" y="50"/>
                    <a:pt x="4" y="50"/>
                    <a:pt x="5" y="46"/>
                  </a:cubicBezTo>
                  <a:cubicBezTo>
                    <a:pt x="7" y="43"/>
                    <a:pt x="7" y="32"/>
                    <a:pt x="7" y="32"/>
                  </a:cubicBezTo>
                  <a:cubicBezTo>
                    <a:pt x="7" y="32"/>
                    <a:pt x="5" y="42"/>
                    <a:pt x="4" y="45"/>
                  </a:cubicBezTo>
                  <a:cubicBezTo>
                    <a:pt x="4" y="47"/>
                    <a:pt x="4" y="47"/>
                    <a:pt x="4" y="47"/>
                  </a:cubicBezTo>
                  <a:cubicBezTo>
                    <a:pt x="4" y="48"/>
                    <a:pt x="3" y="48"/>
                    <a:pt x="3" y="49"/>
                  </a:cubicBezTo>
                  <a:cubicBezTo>
                    <a:pt x="3" y="51"/>
                    <a:pt x="3" y="56"/>
                    <a:pt x="3" y="58"/>
                  </a:cubicBezTo>
                  <a:cubicBezTo>
                    <a:pt x="1" y="60"/>
                    <a:pt x="1" y="63"/>
                    <a:pt x="0" y="64"/>
                  </a:cubicBezTo>
                  <a:cubicBezTo>
                    <a:pt x="3" y="67"/>
                    <a:pt x="6" y="64"/>
                    <a:pt x="7" y="63"/>
                  </a:cubicBezTo>
                  <a:cubicBezTo>
                    <a:pt x="7" y="62"/>
                    <a:pt x="8" y="59"/>
                    <a:pt x="8" y="58"/>
                  </a:cubicBezTo>
                  <a:cubicBezTo>
                    <a:pt x="8" y="58"/>
                    <a:pt x="9" y="53"/>
                    <a:pt x="9" y="53"/>
                  </a:cubicBezTo>
                  <a:cubicBezTo>
                    <a:pt x="10" y="52"/>
                    <a:pt x="9" y="47"/>
                    <a:pt x="9" y="47"/>
                  </a:cubicBezTo>
                  <a:cubicBezTo>
                    <a:pt x="11" y="41"/>
                    <a:pt x="15" y="34"/>
                    <a:pt x="16" y="29"/>
                  </a:cubicBezTo>
                  <a:cubicBezTo>
                    <a:pt x="17" y="24"/>
                    <a:pt x="15" y="15"/>
                    <a:pt x="15" y="15"/>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8" name="Freeform 129"/>
            <p:cNvSpPr>
              <a:spLocks/>
            </p:cNvSpPr>
            <p:nvPr/>
          </p:nvSpPr>
          <p:spPr bwMode="auto">
            <a:xfrm>
              <a:off x="10997585" y="2479676"/>
              <a:ext cx="681037" cy="1166813"/>
            </a:xfrm>
            <a:custGeom>
              <a:avLst/>
              <a:gdLst>
                <a:gd name="T0" fmla="*/ 2 w 38"/>
                <a:gd name="T1" fmla="*/ 63 h 65"/>
                <a:gd name="T2" fmla="*/ 34 w 38"/>
                <a:gd name="T3" fmla="*/ 64 h 65"/>
                <a:gd name="T4" fmla="*/ 35 w 38"/>
                <a:gd name="T5" fmla="*/ 47 h 65"/>
                <a:gd name="T6" fmla="*/ 37 w 38"/>
                <a:gd name="T7" fmla="*/ 30 h 65"/>
                <a:gd name="T8" fmla="*/ 36 w 38"/>
                <a:gd name="T9" fmla="*/ 20 h 65"/>
                <a:gd name="T10" fmla="*/ 33 w 38"/>
                <a:gd name="T11" fmla="*/ 12 h 65"/>
                <a:gd name="T12" fmla="*/ 31 w 38"/>
                <a:gd name="T13" fmla="*/ 8 h 65"/>
                <a:gd name="T14" fmla="*/ 32 w 38"/>
                <a:gd name="T15" fmla="*/ 4 h 65"/>
                <a:gd name="T16" fmla="*/ 13 w 38"/>
                <a:gd name="T17" fmla="*/ 1 h 65"/>
                <a:gd name="T18" fmla="*/ 7 w 38"/>
                <a:gd name="T19" fmla="*/ 3 h 65"/>
                <a:gd name="T20" fmla="*/ 5 w 38"/>
                <a:gd name="T21" fmla="*/ 15 h 65"/>
                <a:gd name="T22" fmla="*/ 2 w 38"/>
                <a:gd name="T2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5">
                  <a:moveTo>
                    <a:pt x="2" y="63"/>
                  </a:moveTo>
                  <a:cubicBezTo>
                    <a:pt x="2" y="63"/>
                    <a:pt x="29" y="65"/>
                    <a:pt x="34" y="64"/>
                  </a:cubicBezTo>
                  <a:cubicBezTo>
                    <a:pt x="34" y="64"/>
                    <a:pt x="35" y="49"/>
                    <a:pt x="35" y="47"/>
                  </a:cubicBezTo>
                  <a:cubicBezTo>
                    <a:pt x="35" y="45"/>
                    <a:pt x="37" y="33"/>
                    <a:pt x="37" y="30"/>
                  </a:cubicBezTo>
                  <a:cubicBezTo>
                    <a:pt x="38" y="28"/>
                    <a:pt x="37" y="22"/>
                    <a:pt x="36" y="20"/>
                  </a:cubicBezTo>
                  <a:cubicBezTo>
                    <a:pt x="35" y="18"/>
                    <a:pt x="34" y="17"/>
                    <a:pt x="33" y="12"/>
                  </a:cubicBezTo>
                  <a:cubicBezTo>
                    <a:pt x="33" y="11"/>
                    <a:pt x="31" y="8"/>
                    <a:pt x="31" y="8"/>
                  </a:cubicBezTo>
                  <a:cubicBezTo>
                    <a:pt x="31" y="8"/>
                    <a:pt x="31" y="5"/>
                    <a:pt x="32" y="4"/>
                  </a:cubicBezTo>
                  <a:cubicBezTo>
                    <a:pt x="32" y="4"/>
                    <a:pt x="21" y="0"/>
                    <a:pt x="13" y="1"/>
                  </a:cubicBezTo>
                  <a:cubicBezTo>
                    <a:pt x="7" y="2"/>
                    <a:pt x="7" y="3"/>
                    <a:pt x="7" y="3"/>
                  </a:cubicBezTo>
                  <a:cubicBezTo>
                    <a:pt x="7" y="3"/>
                    <a:pt x="7" y="12"/>
                    <a:pt x="5" y="15"/>
                  </a:cubicBezTo>
                  <a:cubicBezTo>
                    <a:pt x="3" y="17"/>
                    <a:pt x="0" y="28"/>
                    <a:pt x="2" y="6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9" name="Freeform 130"/>
            <p:cNvSpPr>
              <a:spLocks/>
            </p:cNvSpPr>
            <p:nvPr/>
          </p:nvSpPr>
          <p:spPr bwMode="auto">
            <a:xfrm>
              <a:off x="11157922" y="3359151"/>
              <a:ext cx="190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131"/>
            <p:cNvSpPr>
              <a:spLocks/>
            </p:cNvSpPr>
            <p:nvPr/>
          </p:nvSpPr>
          <p:spPr bwMode="auto">
            <a:xfrm>
              <a:off x="11157922" y="3359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1" name="Freeform 132"/>
            <p:cNvSpPr>
              <a:spLocks/>
            </p:cNvSpPr>
            <p:nvPr/>
          </p:nvSpPr>
          <p:spPr bwMode="auto">
            <a:xfrm>
              <a:off x="11122997" y="2516188"/>
              <a:ext cx="555625" cy="1112838"/>
            </a:xfrm>
            <a:custGeom>
              <a:avLst/>
              <a:gdLst>
                <a:gd name="T0" fmla="*/ 19 w 31"/>
                <a:gd name="T1" fmla="*/ 62 h 62"/>
                <a:gd name="T2" fmla="*/ 27 w 31"/>
                <a:gd name="T3" fmla="*/ 62 h 62"/>
                <a:gd name="T4" fmla="*/ 28 w 31"/>
                <a:gd name="T5" fmla="*/ 45 h 62"/>
                <a:gd name="T6" fmla="*/ 30 w 31"/>
                <a:gd name="T7" fmla="*/ 28 h 62"/>
                <a:gd name="T8" fmla="*/ 29 w 31"/>
                <a:gd name="T9" fmla="*/ 18 h 62"/>
                <a:gd name="T10" fmla="*/ 26 w 31"/>
                <a:gd name="T11" fmla="*/ 10 h 62"/>
                <a:gd name="T12" fmla="*/ 24 w 31"/>
                <a:gd name="T13" fmla="*/ 6 h 62"/>
                <a:gd name="T14" fmla="*/ 25 w 31"/>
                <a:gd name="T15" fmla="*/ 2 h 62"/>
                <a:gd name="T16" fmla="*/ 19 w 31"/>
                <a:gd name="T17" fmla="*/ 0 h 62"/>
                <a:gd name="T18" fmla="*/ 17 w 31"/>
                <a:gd name="T19" fmla="*/ 6 h 62"/>
                <a:gd name="T20" fmla="*/ 4 w 31"/>
                <a:gd name="T21" fmla="*/ 7 h 62"/>
                <a:gd name="T22" fmla="*/ 18 w 31"/>
                <a:gd name="T23" fmla="*/ 7 h 62"/>
                <a:gd name="T24" fmla="*/ 20 w 31"/>
                <a:gd name="T25" fmla="*/ 11 h 62"/>
                <a:gd name="T26" fmla="*/ 10 w 31"/>
                <a:gd name="T27" fmla="*/ 12 h 62"/>
                <a:gd name="T28" fmla="*/ 20 w 31"/>
                <a:gd name="T29" fmla="*/ 14 h 62"/>
                <a:gd name="T30" fmla="*/ 22 w 31"/>
                <a:gd name="T31" fmla="*/ 19 h 62"/>
                <a:gd name="T32" fmla="*/ 13 w 31"/>
                <a:gd name="T33" fmla="*/ 18 h 62"/>
                <a:gd name="T34" fmla="*/ 20 w 31"/>
                <a:gd name="T35" fmla="*/ 23 h 62"/>
                <a:gd name="T36" fmla="*/ 0 w 31"/>
                <a:gd name="T37" fmla="*/ 24 h 62"/>
                <a:gd name="T38" fmla="*/ 22 w 31"/>
                <a:gd name="T39" fmla="*/ 26 h 62"/>
                <a:gd name="T40" fmla="*/ 10 w 31"/>
                <a:gd name="T41" fmla="*/ 29 h 62"/>
                <a:gd name="T42" fmla="*/ 20 w 31"/>
                <a:gd name="T43" fmla="*/ 29 h 62"/>
                <a:gd name="T44" fmla="*/ 20 w 31"/>
                <a:gd name="T45" fmla="*/ 36 h 62"/>
                <a:gd name="T46" fmla="*/ 5 w 31"/>
                <a:gd name="T47" fmla="*/ 40 h 62"/>
                <a:gd name="T48" fmla="*/ 20 w 31"/>
                <a:gd name="T49" fmla="*/ 41 h 62"/>
                <a:gd name="T50" fmla="*/ 15 w 31"/>
                <a:gd name="T51" fmla="*/ 45 h 62"/>
                <a:gd name="T52" fmla="*/ 3 w 31"/>
                <a:gd name="T53" fmla="*/ 47 h 62"/>
                <a:gd name="T54" fmla="*/ 18 w 31"/>
                <a:gd name="T55" fmla="*/ 47 h 62"/>
                <a:gd name="T56" fmla="*/ 8 w 31"/>
                <a:gd name="T57" fmla="*/ 51 h 62"/>
                <a:gd name="T58" fmla="*/ 22 w 31"/>
                <a:gd name="T59" fmla="*/ 47 h 62"/>
                <a:gd name="T60" fmla="*/ 22 w 31"/>
                <a:gd name="T61" fmla="*/ 52 h 62"/>
                <a:gd name="T62" fmla="*/ 0 w 31"/>
                <a:gd name="T63" fmla="*/ 59 h 62"/>
                <a:gd name="T64" fmla="*/ 19 w 31"/>
                <a:gd name="T65" fmla="*/ 56 h 62"/>
                <a:gd name="T66" fmla="*/ 19 w 31"/>
                <a:gd name="T6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62">
                  <a:moveTo>
                    <a:pt x="19" y="62"/>
                  </a:moveTo>
                  <a:cubicBezTo>
                    <a:pt x="23" y="62"/>
                    <a:pt x="25" y="62"/>
                    <a:pt x="27" y="62"/>
                  </a:cubicBezTo>
                  <a:cubicBezTo>
                    <a:pt x="27" y="62"/>
                    <a:pt x="28" y="47"/>
                    <a:pt x="28" y="45"/>
                  </a:cubicBezTo>
                  <a:cubicBezTo>
                    <a:pt x="28" y="43"/>
                    <a:pt x="30" y="31"/>
                    <a:pt x="30" y="28"/>
                  </a:cubicBezTo>
                  <a:cubicBezTo>
                    <a:pt x="31" y="26"/>
                    <a:pt x="30" y="20"/>
                    <a:pt x="29" y="18"/>
                  </a:cubicBezTo>
                  <a:cubicBezTo>
                    <a:pt x="28" y="16"/>
                    <a:pt x="27" y="15"/>
                    <a:pt x="26" y="10"/>
                  </a:cubicBezTo>
                  <a:cubicBezTo>
                    <a:pt x="26" y="9"/>
                    <a:pt x="24" y="6"/>
                    <a:pt x="24" y="6"/>
                  </a:cubicBezTo>
                  <a:cubicBezTo>
                    <a:pt x="24" y="6"/>
                    <a:pt x="24" y="3"/>
                    <a:pt x="25" y="2"/>
                  </a:cubicBezTo>
                  <a:cubicBezTo>
                    <a:pt x="25" y="2"/>
                    <a:pt x="22" y="1"/>
                    <a:pt x="19" y="0"/>
                  </a:cubicBezTo>
                  <a:cubicBezTo>
                    <a:pt x="17" y="2"/>
                    <a:pt x="17" y="6"/>
                    <a:pt x="17" y="6"/>
                  </a:cubicBezTo>
                  <a:cubicBezTo>
                    <a:pt x="10" y="5"/>
                    <a:pt x="4" y="7"/>
                    <a:pt x="4" y="7"/>
                  </a:cubicBezTo>
                  <a:cubicBezTo>
                    <a:pt x="10" y="6"/>
                    <a:pt x="18" y="7"/>
                    <a:pt x="18" y="7"/>
                  </a:cubicBezTo>
                  <a:cubicBezTo>
                    <a:pt x="20" y="11"/>
                    <a:pt x="20" y="11"/>
                    <a:pt x="20" y="11"/>
                  </a:cubicBezTo>
                  <a:cubicBezTo>
                    <a:pt x="16" y="11"/>
                    <a:pt x="10" y="12"/>
                    <a:pt x="10" y="12"/>
                  </a:cubicBezTo>
                  <a:cubicBezTo>
                    <a:pt x="15" y="12"/>
                    <a:pt x="21" y="14"/>
                    <a:pt x="20" y="14"/>
                  </a:cubicBezTo>
                  <a:cubicBezTo>
                    <a:pt x="18" y="15"/>
                    <a:pt x="22" y="19"/>
                    <a:pt x="22" y="19"/>
                  </a:cubicBezTo>
                  <a:cubicBezTo>
                    <a:pt x="17" y="17"/>
                    <a:pt x="13" y="18"/>
                    <a:pt x="13" y="18"/>
                  </a:cubicBezTo>
                  <a:cubicBezTo>
                    <a:pt x="19" y="17"/>
                    <a:pt x="20" y="23"/>
                    <a:pt x="20" y="23"/>
                  </a:cubicBezTo>
                  <a:cubicBezTo>
                    <a:pt x="9" y="21"/>
                    <a:pt x="0" y="24"/>
                    <a:pt x="0" y="24"/>
                  </a:cubicBezTo>
                  <a:cubicBezTo>
                    <a:pt x="16" y="22"/>
                    <a:pt x="22" y="26"/>
                    <a:pt x="22" y="26"/>
                  </a:cubicBezTo>
                  <a:cubicBezTo>
                    <a:pt x="19" y="27"/>
                    <a:pt x="10" y="29"/>
                    <a:pt x="10" y="29"/>
                  </a:cubicBezTo>
                  <a:cubicBezTo>
                    <a:pt x="16" y="28"/>
                    <a:pt x="20" y="29"/>
                    <a:pt x="20" y="29"/>
                  </a:cubicBezTo>
                  <a:cubicBezTo>
                    <a:pt x="20" y="29"/>
                    <a:pt x="21" y="33"/>
                    <a:pt x="20" y="36"/>
                  </a:cubicBezTo>
                  <a:cubicBezTo>
                    <a:pt x="18" y="39"/>
                    <a:pt x="5" y="40"/>
                    <a:pt x="5" y="40"/>
                  </a:cubicBezTo>
                  <a:cubicBezTo>
                    <a:pt x="16" y="39"/>
                    <a:pt x="18" y="39"/>
                    <a:pt x="20" y="41"/>
                  </a:cubicBezTo>
                  <a:cubicBezTo>
                    <a:pt x="22" y="44"/>
                    <a:pt x="15" y="45"/>
                    <a:pt x="15" y="45"/>
                  </a:cubicBezTo>
                  <a:cubicBezTo>
                    <a:pt x="8" y="45"/>
                    <a:pt x="4" y="46"/>
                    <a:pt x="3" y="47"/>
                  </a:cubicBezTo>
                  <a:cubicBezTo>
                    <a:pt x="7" y="46"/>
                    <a:pt x="18" y="47"/>
                    <a:pt x="18" y="47"/>
                  </a:cubicBezTo>
                  <a:cubicBezTo>
                    <a:pt x="16" y="48"/>
                    <a:pt x="8" y="51"/>
                    <a:pt x="8" y="51"/>
                  </a:cubicBezTo>
                  <a:cubicBezTo>
                    <a:pt x="16" y="50"/>
                    <a:pt x="22" y="47"/>
                    <a:pt x="22" y="47"/>
                  </a:cubicBezTo>
                  <a:cubicBezTo>
                    <a:pt x="22" y="52"/>
                    <a:pt x="22" y="52"/>
                    <a:pt x="22" y="52"/>
                  </a:cubicBezTo>
                  <a:cubicBezTo>
                    <a:pt x="19" y="55"/>
                    <a:pt x="0" y="59"/>
                    <a:pt x="0" y="59"/>
                  </a:cubicBezTo>
                  <a:cubicBezTo>
                    <a:pt x="4" y="58"/>
                    <a:pt x="19" y="56"/>
                    <a:pt x="19" y="56"/>
                  </a:cubicBezTo>
                  <a:cubicBezTo>
                    <a:pt x="18" y="58"/>
                    <a:pt x="19" y="60"/>
                    <a:pt x="19"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2" name="Freeform 133"/>
            <p:cNvSpPr>
              <a:spLocks/>
            </p:cNvSpPr>
            <p:nvPr/>
          </p:nvSpPr>
          <p:spPr bwMode="auto">
            <a:xfrm>
              <a:off x="11211897" y="1725613"/>
              <a:ext cx="306387" cy="557213"/>
            </a:xfrm>
            <a:custGeom>
              <a:avLst/>
              <a:gdLst>
                <a:gd name="T0" fmla="*/ 2 w 17"/>
                <a:gd name="T1" fmla="*/ 31 h 31"/>
                <a:gd name="T2" fmla="*/ 14 w 17"/>
                <a:gd name="T3" fmla="*/ 18 h 31"/>
                <a:gd name="T4" fmla="*/ 17 w 17"/>
                <a:gd name="T5" fmla="*/ 11 h 31"/>
                <a:gd name="T6" fmla="*/ 12 w 17"/>
                <a:gd name="T7" fmla="*/ 0 h 31"/>
                <a:gd name="T8" fmla="*/ 5 w 17"/>
                <a:gd name="T9" fmla="*/ 9 h 31"/>
                <a:gd name="T10" fmla="*/ 4 w 17"/>
                <a:gd name="T11" fmla="*/ 15 h 31"/>
                <a:gd name="T12" fmla="*/ 0 w 17"/>
                <a:gd name="T13" fmla="*/ 23 h 31"/>
                <a:gd name="T14" fmla="*/ 2 w 1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1">
                  <a:moveTo>
                    <a:pt x="2" y="31"/>
                  </a:moveTo>
                  <a:cubicBezTo>
                    <a:pt x="2" y="31"/>
                    <a:pt x="14" y="19"/>
                    <a:pt x="14" y="18"/>
                  </a:cubicBezTo>
                  <a:cubicBezTo>
                    <a:pt x="14" y="17"/>
                    <a:pt x="17" y="11"/>
                    <a:pt x="17" y="11"/>
                  </a:cubicBezTo>
                  <a:cubicBezTo>
                    <a:pt x="12" y="0"/>
                    <a:pt x="12" y="0"/>
                    <a:pt x="12" y="0"/>
                  </a:cubicBezTo>
                  <a:cubicBezTo>
                    <a:pt x="5" y="9"/>
                    <a:pt x="5" y="9"/>
                    <a:pt x="5" y="9"/>
                  </a:cubicBezTo>
                  <a:cubicBezTo>
                    <a:pt x="5" y="9"/>
                    <a:pt x="4" y="14"/>
                    <a:pt x="4" y="15"/>
                  </a:cubicBezTo>
                  <a:cubicBezTo>
                    <a:pt x="4" y="16"/>
                    <a:pt x="0" y="22"/>
                    <a:pt x="0" y="23"/>
                  </a:cubicBezTo>
                  <a:cubicBezTo>
                    <a:pt x="1" y="24"/>
                    <a:pt x="2" y="31"/>
                    <a:pt x="2" y="3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3" name="Freeform 134"/>
            <p:cNvSpPr>
              <a:spLocks/>
            </p:cNvSpPr>
            <p:nvPr/>
          </p:nvSpPr>
          <p:spPr bwMode="auto">
            <a:xfrm>
              <a:off x="11535747" y="2101851"/>
              <a:ext cx="501650" cy="844550"/>
            </a:xfrm>
            <a:custGeom>
              <a:avLst/>
              <a:gdLst>
                <a:gd name="T0" fmla="*/ 5 w 28"/>
                <a:gd name="T1" fmla="*/ 9 h 47"/>
                <a:gd name="T2" fmla="*/ 19 w 28"/>
                <a:gd name="T3" fmla="*/ 21 h 47"/>
                <a:gd name="T4" fmla="*/ 20 w 28"/>
                <a:gd name="T5" fmla="*/ 23 h 47"/>
                <a:gd name="T6" fmla="*/ 10 w 28"/>
                <a:gd name="T7" fmla="*/ 41 h 47"/>
                <a:gd name="T8" fmla="*/ 6 w 28"/>
                <a:gd name="T9" fmla="*/ 40 h 47"/>
                <a:gd name="T10" fmla="*/ 5 w 28"/>
                <a:gd name="T11" fmla="*/ 37 h 47"/>
                <a:gd name="T12" fmla="*/ 2 w 28"/>
                <a:gd name="T13" fmla="*/ 36 h 47"/>
                <a:gd name="T14" fmla="*/ 2 w 28"/>
                <a:gd name="T15" fmla="*/ 37 h 47"/>
                <a:gd name="T16" fmla="*/ 4 w 28"/>
                <a:gd name="T17" fmla="*/ 39 h 47"/>
                <a:gd name="T18" fmla="*/ 1 w 28"/>
                <a:gd name="T19" fmla="*/ 39 h 47"/>
                <a:gd name="T20" fmla="*/ 1 w 28"/>
                <a:gd name="T21" fmla="*/ 40 h 47"/>
                <a:gd name="T22" fmla="*/ 5 w 28"/>
                <a:gd name="T23" fmla="*/ 41 h 47"/>
                <a:gd name="T24" fmla="*/ 1 w 28"/>
                <a:gd name="T25" fmla="*/ 42 h 47"/>
                <a:gd name="T26" fmla="*/ 3 w 28"/>
                <a:gd name="T27" fmla="*/ 43 h 47"/>
                <a:gd name="T28" fmla="*/ 6 w 28"/>
                <a:gd name="T29" fmla="*/ 43 h 47"/>
                <a:gd name="T30" fmla="*/ 3 w 28"/>
                <a:gd name="T31" fmla="*/ 44 h 47"/>
                <a:gd name="T32" fmla="*/ 4 w 28"/>
                <a:gd name="T33" fmla="*/ 45 h 47"/>
                <a:gd name="T34" fmla="*/ 6 w 28"/>
                <a:gd name="T35" fmla="*/ 45 h 47"/>
                <a:gd name="T36" fmla="*/ 11 w 28"/>
                <a:gd name="T37" fmla="*/ 46 h 47"/>
                <a:gd name="T38" fmla="*/ 14 w 28"/>
                <a:gd name="T39" fmla="*/ 44 h 47"/>
                <a:gd name="T40" fmla="*/ 28 w 28"/>
                <a:gd name="T41" fmla="*/ 23 h 47"/>
                <a:gd name="T42" fmla="*/ 18 w 28"/>
                <a:gd name="T43" fmla="*/ 9 h 47"/>
                <a:gd name="T44" fmla="*/ 13 w 28"/>
                <a:gd name="T45" fmla="*/ 1 h 47"/>
                <a:gd name="T46" fmla="*/ 5 w 28"/>
                <a:gd name="T4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5" y="9"/>
                  </a:moveTo>
                  <a:cubicBezTo>
                    <a:pt x="5" y="9"/>
                    <a:pt x="18" y="18"/>
                    <a:pt x="19" y="21"/>
                  </a:cubicBezTo>
                  <a:cubicBezTo>
                    <a:pt x="20" y="23"/>
                    <a:pt x="20" y="23"/>
                    <a:pt x="20" y="23"/>
                  </a:cubicBezTo>
                  <a:cubicBezTo>
                    <a:pt x="20" y="23"/>
                    <a:pt x="13" y="39"/>
                    <a:pt x="10" y="41"/>
                  </a:cubicBezTo>
                  <a:cubicBezTo>
                    <a:pt x="10" y="41"/>
                    <a:pt x="7" y="42"/>
                    <a:pt x="6" y="40"/>
                  </a:cubicBezTo>
                  <a:cubicBezTo>
                    <a:pt x="6" y="40"/>
                    <a:pt x="5" y="38"/>
                    <a:pt x="5" y="37"/>
                  </a:cubicBezTo>
                  <a:cubicBezTo>
                    <a:pt x="5" y="37"/>
                    <a:pt x="2" y="35"/>
                    <a:pt x="2" y="36"/>
                  </a:cubicBezTo>
                  <a:cubicBezTo>
                    <a:pt x="1" y="36"/>
                    <a:pt x="1" y="37"/>
                    <a:pt x="2" y="37"/>
                  </a:cubicBezTo>
                  <a:cubicBezTo>
                    <a:pt x="3" y="38"/>
                    <a:pt x="4" y="39"/>
                    <a:pt x="4" y="39"/>
                  </a:cubicBezTo>
                  <a:cubicBezTo>
                    <a:pt x="4" y="39"/>
                    <a:pt x="1" y="38"/>
                    <a:pt x="1" y="39"/>
                  </a:cubicBezTo>
                  <a:cubicBezTo>
                    <a:pt x="0" y="39"/>
                    <a:pt x="0" y="40"/>
                    <a:pt x="1" y="40"/>
                  </a:cubicBezTo>
                  <a:cubicBezTo>
                    <a:pt x="2" y="40"/>
                    <a:pt x="5" y="41"/>
                    <a:pt x="5" y="41"/>
                  </a:cubicBezTo>
                  <a:cubicBezTo>
                    <a:pt x="5" y="41"/>
                    <a:pt x="1" y="42"/>
                    <a:pt x="1" y="42"/>
                  </a:cubicBezTo>
                  <a:cubicBezTo>
                    <a:pt x="1" y="42"/>
                    <a:pt x="1" y="43"/>
                    <a:pt x="3" y="43"/>
                  </a:cubicBezTo>
                  <a:cubicBezTo>
                    <a:pt x="5" y="43"/>
                    <a:pt x="6" y="43"/>
                    <a:pt x="6" y="43"/>
                  </a:cubicBezTo>
                  <a:cubicBezTo>
                    <a:pt x="6" y="43"/>
                    <a:pt x="2" y="44"/>
                    <a:pt x="3" y="44"/>
                  </a:cubicBezTo>
                  <a:cubicBezTo>
                    <a:pt x="3" y="45"/>
                    <a:pt x="3" y="45"/>
                    <a:pt x="4" y="45"/>
                  </a:cubicBezTo>
                  <a:cubicBezTo>
                    <a:pt x="5" y="45"/>
                    <a:pt x="6" y="45"/>
                    <a:pt x="6" y="45"/>
                  </a:cubicBezTo>
                  <a:cubicBezTo>
                    <a:pt x="7" y="45"/>
                    <a:pt x="8" y="47"/>
                    <a:pt x="11" y="46"/>
                  </a:cubicBezTo>
                  <a:cubicBezTo>
                    <a:pt x="13" y="46"/>
                    <a:pt x="13" y="44"/>
                    <a:pt x="14" y="44"/>
                  </a:cubicBezTo>
                  <a:cubicBezTo>
                    <a:pt x="14" y="43"/>
                    <a:pt x="28" y="27"/>
                    <a:pt x="28" y="23"/>
                  </a:cubicBezTo>
                  <a:cubicBezTo>
                    <a:pt x="28" y="19"/>
                    <a:pt x="19" y="10"/>
                    <a:pt x="18" y="9"/>
                  </a:cubicBezTo>
                  <a:cubicBezTo>
                    <a:pt x="17" y="7"/>
                    <a:pt x="16" y="2"/>
                    <a:pt x="13" y="1"/>
                  </a:cubicBezTo>
                  <a:cubicBezTo>
                    <a:pt x="10" y="0"/>
                    <a:pt x="5" y="4"/>
                    <a:pt x="5" y="9"/>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4" name="Freeform 135"/>
            <p:cNvSpPr>
              <a:spLocks/>
            </p:cNvSpPr>
            <p:nvPr/>
          </p:nvSpPr>
          <p:spPr bwMode="auto">
            <a:xfrm>
              <a:off x="11157922" y="1851026"/>
              <a:ext cx="73025" cy="125413"/>
            </a:xfrm>
            <a:custGeom>
              <a:avLst/>
              <a:gdLst>
                <a:gd name="T0" fmla="*/ 0 w 4"/>
                <a:gd name="T1" fmla="*/ 2 h 7"/>
                <a:gd name="T2" fmla="*/ 3 w 4"/>
                <a:gd name="T3" fmla="*/ 7 h 7"/>
                <a:gd name="T4" fmla="*/ 4 w 4"/>
                <a:gd name="T5" fmla="*/ 3 h 7"/>
                <a:gd name="T6" fmla="*/ 3 w 4"/>
                <a:gd name="T7" fmla="*/ 0 h 7"/>
                <a:gd name="T8" fmla="*/ 1 w 4"/>
                <a:gd name="T9" fmla="*/ 0 h 7"/>
                <a:gd name="T10" fmla="*/ 0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2"/>
                  </a:moveTo>
                  <a:cubicBezTo>
                    <a:pt x="0" y="2"/>
                    <a:pt x="2" y="3"/>
                    <a:pt x="3" y="7"/>
                  </a:cubicBezTo>
                  <a:cubicBezTo>
                    <a:pt x="4" y="3"/>
                    <a:pt x="4" y="3"/>
                    <a:pt x="4" y="3"/>
                  </a:cubicBezTo>
                  <a:cubicBezTo>
                    <a:pt x="3" y="0"/>
                    <a:pt x="3" y="0"/>
                    <a:pt x="3" y="0"/>
                  </a:cubicBezTo>
                  <a:cubicBezTo>
                    <a:pt x="1" y="0"/>
                    <a:pt x="1" y="0"/>
                    <a:pt x="1" y="0"/>
                  </a:cubicBezTo>
                  <a:lnTo>
                    <a:pt x="0" y="2"/>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5" name="Freeform 136"/>
            <p:cNvSpPr>
              <a:spLocks/>
            </p:cNvSpPr>
            <p:nvPr/>
          </p:nvSpPr>
          <p:spPr bwMode="auto">
            <a:xfrm>
              <a:off x="11284922" y="1725613"/>
              <a:ext cx="233362" cy="287338"/>
            </a:xfrm>
            <a:custGeom>
              <a:avLst/>
              <a:gdLst>
                <a:gd name="T0" fmla="*/ 13 w 13"/>
                <a:gd name="T1" fmla="*/ 11 h 16"/>
                <a:gd name="T2" fmla="*/ 8 w 13"/>
                <a:gd name="T3" fmla="*/ 0 h 16"/>
                <a:gd name="T4" fmla="*/ 1 w 13"/>
                <a:gd name="T5" fmla="*/ 9 h 16"/>
                <a:gd name="T6" fmla="*/ 0 w 13"/>
                <a:gd name="T7" fmla="*/ 14 h 16"/>
                <a:gd name="T8" fmla="*/ 2 w 13"/>
                <a:gd name="T9" fmla="*/ 12 h 16"/>
                <a:gd name="T10" fmla="*/ 9 w 13"/>
                <a:gd name="T11" fmla="*/ 16 h 16"/>
                <a:gd name="T12" fmla="*/ 11 w 13"/>
                <a:gd name="T13" fmla="*/ 14 h 16"/>
                <a:gd name="T14" fmla="*/ 13 w 13"/>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13" y="11"/>
                  </a:moveTo>
                  <a:cubicBezTo>
                    <a:pt x="8" y="0"/>
                    <a:pt x="8" y="0"/>
                    <a:pt x="8" y="0"/>
                  </a:cubicBezTo>
                  <a:cubicBezTo>
                    <a:pt x="1" y="9"/>
                    <a:pt x="1" y="9"/>
                    <a:pt x="1" y="9"/>
                  </a:cubicBezTo>
                  <a:cubicBezTo>
                    <a:pt x="1" y="9"/>
                    <a:pt x="1" y="12"/>
                    <a:pt x="0" y="14"/>
                  </a:cubicBezTo>
                  <a:cubicBezTo>
                    <a:pt x="2" y="12"/>
                    <a:pt x="2" y="12"/>
                    <a:pt x="2" y="12"/>
                  </a:cubicBezTo>
                  <a:cubicBezTo>
                    <a:pt x="2" y="12"/>
                    <a:pt x="3" y="16"/>
                    <a:pt x="9" y="16"/>
                  </a:cubicBezTo>
                  <a:cubicBezTo>
                    <a:pt x="10" y="16"/>
                    <a:pt x="11" y="15"/>
                    <a:pt x="11" y="14"/>
                  </a:cubicBezTo>
                  <a:cubicBezTo>
                    <a:pt x="12" y="13"/>
                    <a:pt x="13" y="11"/>
                    <a:pt x="13"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6" name="Freeform 137"/>
            <p:cNvSpPr>
              <a:spLocks/>
            </p:cNvSpPr>
            <p:nvPr/>
          </p:nvSpPr>
          <p:spPr bwMode="auto">
            <a:xfrm>
              <a:off x="11211897" y="2030413"/>
              <a:ext cx="90487" cy="252413"/>
            </a:xfrm>
            <a:custGeom>
              <a:avLst/>
              <a:gdLst>
                <a:gd name="T0" fmla="*/ 5 w 5"/>
                <a:gd name="T1" fmla="*/ 11 h 14"/>
                <a:gd name="T2" fmla="*/ 4 w 5"/>
                <a:gd name="T3" fmla="*/ 5 h 14"/>
                <a:gd name="T4" fmla="*/ 3 w 5"/>
                <a:gd name="T5" fmla="*/ 0 h 14"/>
                <a:gd name="T6" fmla="*/ 0 w 5"/>
                <a:gd name="T7" fmla="*/ 6 h 14"/>
                <a:gd name="T8" fmla="*/ 2 w 5"/>
                <a:gd name="T9" fmla="*/ 14 h 14"/>
                <a:gd name="T10" fmla="*/ 5 w 5"/>
                <a:gd name="T11" fmla="*/ 11 h 14"/>
              </a:gdLst>
              <a:ahLst/>
              <a:cxnLst>
                <a:cxn ang="0">
                  <a:pos x="T0" y="T1"/>
                </a:cxn>
                <a:cxn ang="0">
                  <a:pos x="T2" y="T3"/>
                </a:cxn>
                <a:cxn ang="0">
                  <a:pos x="T4" y="T5"/>
                </a:cxn>
                <a:cxn ang="0">
                  <a:pos x="T6" y="T7"/>
                </a:cxn>
                <a:cxn ang="0">
                  <a:pos x="T8" y="T9"/>
                </a:cxn>
                <a:cxn ang="0">
                  <a:pos x="T10" y="T11"/>
                </a:cxn>
              </a:cxnLst>
              <a:rect l="0" t="0" r="r" b="b"/>
              <a:pathLst>
                <a:path w="5" h="14">
                  <a:moveTo>
                    <a:pt x="5" y="11"/>
                  </a:moveTo>
                  <a:cubicBezTo>
                    <a:pt x="4" y="9"/>
                    <a:pt x="4" y="7"/>
                    <a:pt x="4" y="5"/>
                  </a:cubicBezTo>
                  <a:cubicBezTo>
                    <a:pt x="5" y="3"/>
                    <a:pt x="4" y="1"/>
                    <a:pt x="3" y="0"/>
                  </a:cubicBezTo>
                  <a:cubicBezTo>
                    <a:pt x="2" y="2"/>
                    <a:pt x="0" y="5"/>
                    <a:pt x="0" y="6"/>
                  </a:cubicBezTo>
                  <a:cubicBezTo>
                    <a:pt x="1" y="7"/>
                    <a:pt x="2" y="14"/>
                    <a:pt x="2" y="14"/>
                  </a:cubicBezTo>
                  <a:cubicBezTo>
                    <a:pt x="2" y="14"/>
                    <a:pt x="3" y="13"/>
                    <a:pt x="5" y="11"/>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138"/>
            <p:cNvSpPr>
              <a:spLocks/>
            </p:cNvSpPr>
            <p:nvPr/>
          </p:nvSpPr>
          <p:spPr bwMode="auto">
            <a:xfrm>
              <a:off x="11051560" y="1941513"/>
              <a:ext cx="788987" cy="609600"/>
            </a:xfrm>
            <a:custGeom>
              <a:avLst/>
              <a:gdLst>
                <a:gd name="T0" fmla="*/ 2 w 44"/>
                <a:gd name="T1" fmla="*/ 13 h 34"/>
                <a:gd name="T2" fmla="*/ 6 w 44"/>
                <a:gd name="T3" fmla="*/ 7 h 34"/>
                <a:gd name="T4" fmla="*/ 12 w 44"/>
                <a:gd name="T5" fmla="*/ 3 h 34"/>
                <a:gd name="T6" fmla="*/ 13 w 44"/>
                <a:gd name="T7" fmla="*/ 3 h 34"/>
                <a:gd name="T8" fmla="*/ 11 w 44"/>
                <a:gd name="T9" fmla="*/ 11 h 34"/>
                <a:gd name="T10" fmla="*/ 11 w 44"/>
                <a:gd name="T11" fmla="*/ 18 h 34"/>
                <a:gd name="T12" fmla="*/ 15 w 44"/>
                <a:gd name="T13" fmla="*/ 11 h 34"/>
                <a:gd name="T14" fmla="*/ 19 w 44"/>
                <a:gd name="T15" fmla="*/ 6 h 34"/>
                <a:gd name="T16" fmla="*/ 20 w 44"/>
                <a:gd name="T17" fmla="*/ 2 h 34"/>
                <a:gd name="T18" fmla="*/ 23 w 44"/>
                <a:gd name="T19" fmla="*/ 0 h 34"/>
                <a:gd name="T20" fmla="*/ 26 w 44"/>
                <a:gd name="T21" fmla="*/ 2 h 34"/>
                <a:gd name="T22" fmla="*/ 31 w 44"/>
                <a:gd name="T23" fmla="*/ 4 h 34"/>
                <a:gd name="T24" fmla="*/ 39 w 44"/>
                <a:gd name="T25" fmla="*/ 7 h 34"/>
                <a:gd name="T26" fmla="*/ 44 w 44"/>
                <a:gd name="T27" fmla="*/ 15 h 34"/>
                <a:gd name="T28" fmla="*/ 36 w 44"/>
                <a:gd name="T29" fmla="*/ 21 h 34"/>
                <a:gd name="T30" fmla="*/ 38 w 44"/>
                <a:gd name="T31" fmla="*/ 22 h 34"/>
                <a:gd name="T32" fmla="*/ 35 w 44"/>
                <a:gd name="T33" fmla="*/ 22 h 34"/>
                <a:gd name="T34" fmla="*/ 33 w 44"/>
                <a:gd name="T35" fmla="*/ 22 h 34"/>
                <a:gd name="T36" fmla="*/ 30 w 44"/>
                <a:gd name="T37" fmla="*/ 29 h 34"/>
                <a:gd name="T38" fmla="*/ 29 w 44"/>
                <a:gd name="T39" fmla="*/ 34 h 34"/>
                <a:gd name="T40" fmla="*/ 4 w 44"/>
                <a:gd name="T41" fmla="*/ 33 h 34"/>
                <a:gd name="T42" fmla="*/ 3 w 44"/>
                <a:gd name="T43" fmla="*/ 27 h 34"/>
                <a:gd name="T44" fmla="*/ 0 w 44"/>
                <a:gd name="T45" fmla="*/ 21 h 34"/>
                <a:gd name="T46" fmla="*/ 2 w 44"/>
                <a:gd name="T4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34">
                  <a:moveTo>
                    <a:pt x="2" y="13"/>
                  </a:moveTo>
                  <a:cubicBezTo>
                    <a:pt x="3" y="11"/>
                    <a:pt x="4" y="8"/>
                    <a:pt x="6" y="7"/>
                  </a:cubicBezTo>
                  <a:cubicBezTo>
                    <a:pt x="7" y="6"/>
                    <a:pt x="11" y="4"/>
                    <a:pt x="12" y="3"/>
                  </a:cubicBezTo>
                  <a:cubicBezTo>
                    <a:pt x="13" y="3"/>
                    <a:pt x="13" y="3"/>
                    <a:pt x="13" y="3"/>
                  </a:cubicBezTo>
                  <a:cubicBezTo>
                    <a:pt x="13" y="3"/>
                    <a:pt x="11" y="9"/>
                    <a:pt x="11" y="11"/>
                  </a:cubicBezTo>
                  <a:cubicBezTo>
                    <a:pt x="11" y="13"/>
                    <a:pt x="11" y="17"/>
                    <a:pt x="11" y="18"/>
                  </a:cubicBezTo>
                  <a:cubicBezTo>
                    <a:pt x="11" y="18"/>
                    <a:pt x="14" y="13"/>
                    <a:pt x="15" y="11"/>
                  </a:cubicBezTo>
                  <a:cubicBezTo>
                    <a:pt x="16" y="9"/>
                    <a:pt x="18" y="8"/>
                    <a:pt x="19" y="6"/>
                  </a:cubicBezTo>
                  <a:cubicBezTo>
                    <a:pt x="20" y="3"/>
                    <a:pt x="20" y="2"/>
                    <a:pt x="20" y="2"/>
                  </a:cubicBezTo>
                  <a:cubicBezTo>
                    <a:pt x="20" y="2"/>
                    <a:pt x="22" y="1"/>
                    <a:pt x="23" y="0"/>
                  </a:cubicBezTo>
                  <a:cubicBezTo>
                    <a:pt x="23" y="0"/>
                    <a:pt x="25" y="2"/>
                    <a:pt x="26" y="2"/>
                  </a:cubicBezTo>
                  <a:cubicBezTo>
                    <a:pt x="28" y="3"/>
                    <a:pt x="30" y="4"/>
                    <a:pt x="31" y="4"/>
                  </a:cubicBezTo>
                  <a:cubicBezTo>
                    <a:pt x="31" y="4"/>
                    <a:pt x="38" y="5"/>
                    <a:pt x="39" y="7"/>
                  </a:cubicBezTo>
                  <a:cubicBezTo>
                    <a:pt x="41" y="10"/>
                    <a:pt x="43" y="12"/>
                    <a:pt x="44" y="15"/>
                  </a:cubicBezTo>
                  <a:cubicBezTo>
                    <a:pt x="44" y="15"/>
                    <a:pt x="36" y="20"/>
                    <a:pt x="36" y="21"/>
                  </a:cubicBezTo>
                  <a:cubicBezTo>
                    <a:pt x="38" y="22"/>
                    <a:pt x="38" y="22"/>
                    <a:pt x="38" y="22"/>
                  </a:cubicBezTo>
                  <a:cubicBezTo>
                    <a:pt x="38" y="22"/>
                    <a:pt x="36" y="22"/>
                    <a:pt x="35" y="22"/>
                  </a:cubicBezTo>
                  <a:cubicBezTo>
                    <a:pt x="34" y="21"/>
                    <a:pt x="33" y="22"/>
                    <a:pt x="33" y="22"/>
                  </a:cubicBezTo>
                  <a:cubicBezTo>
                    <a:pt x="32" y="22"/>
                    <a:pt x="30" y="28"/>
                    <a:pt x="30" y="29"/>
                  </a:cubicBezTo>
                  <a:cubicBezTo>
                    <a:pt x="30" y="30"/>
                    <a:pt x="30" y="33"/>
                    <a:pt x="29" y="34"/>
                  </a:cubicBezTo>
                  <a:cubicBezTo>
                    <a:pt x="29" y="34"/>
                    <a:pt x="5" y="34"/>
                    <a:pt x="4" y="33"/>
                  </a:cubicBezTo>
                  <a:cubicBezTo>
                    <a:pt x="4" y="33"/>
                    <a:pt x="3" y="28"/>
                    <a:pt x="3" y="27"/>
                  </a:cubicBezTo>
                  <a:cubicBezTo>
                    <a:pt x="2" y="25"/>
                    <a:pt x="0" y="24"/>
                    <a:pt x="0" y="21"/>
                  </a:cubicBezTo>
                  <a:cubicBezTo>
                    <a:pt x="1" y="18"/>
                    <a:pt x="1" y="16"/>
                    <a:pt x="2" y="13"/>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8" name="Freeform 139"/>
            <p:cNvSpPr>
              <a:spLocks/>
            </p:cNvSpPr>
            <p:nvPr/>
          </p:nvSpPr>
          <p:spPr bwMode="auto">
            <a:xfrm>
              <a:off x="11032510" y="1474788"/>
              <a:ext cx="611187" cy="788988"/>
            </a:xfrm>
            <a:custGeom>
              <a:avLst/>
              <a:gdLst>
                <a:gd name="T0" fmla="*/ 29 w 34"/>
                <a:gd name="T1" fmla="*/ 23 h 44"/>
                <a:gd name="T2" fmla="*/ 27 w 34"/>
                <a:gd name="T3" fmla="*/ 16 h 44"/>
                <a:gd name="T4" fmla="*/ 24 w 34"/>
                <a:gd name="T5" fmla="*/ 6 h 44"/>
                <a:gd name="T6" fmla="*/ 15 w 34"/>
                <a:gd name="T7" fmla="*/ 0 h 44"/>
                <a:gd name="T8" fmla="*/ 6 w 34"/>
                <a:gd name="T9" fmla="*/ 5 h 44"/>
                <a:gd name="T10" fmla="*/ 4 w 34"/>
                <a:gd name="T11" fmla="*/ 14 h 44"/>
                <a:gd name="T12" fmla="*/ 4 w 34"/>
                <a:gd name="T13" fmla="*/ 17 h 44"/>
                <a:gd name="T14" fmla="*/ 7 w 34"/>
                <a:gd name="T15" fmla="*/ 20 h 44"/>
                <a:gd name="T16" fmla="*/ 7 w 34"/>
                <a:gd name="T17" fmla="*/ 24 h 44"/>
                <a:gd name="T18" fmla="*/ 8 w 34"/>
                <a:gd name="T19" fmla="*/ 26 h 44"/>
                <a:gd name="T20" fmla="*/ 8 w 34"/>
                <a:gd name="T21" fmla="*/ 24 h 44"/>
                <a:gd name="T22" fmla="*/ 8 w 34"/>
                <a:gd name="T23" fmla="*/ 21 h 44"/>
                <a:gd name="T24" fmla="*/ 7 w 34"/>
                <a:gd name="T25" fmla="*/ 14 h 44"/>
                <a:gd name="T26" fmla="*/ 8 w 34"/>
                <a:gd name="T27" fmla="*/ 16 h 44"/>
                <a:gd name="T28" fmla="*/ 10 w 34"/>
                <a:gd name="T29" fmla="*/ 20 h 44"/>
                <a:gd name="T30" fmla="*/ 9 w 34"/>
                <a:gd name="T31" fmla="*/ 23 h 44"/>
                <a:gd name="T32" fmla="*/ 8 w 34"/>
                <a:gd name="T33" fmla="*/ 29 h 44"/>
                <a:gd name="T34" fmla="*/ 7 w 34"/>
                <a:gd name="T35" fmla="*/ 33 h 44"/>
                <a:gd name="T36" fmla="*/ 15 w 34"/>
                <a:gd name="T37" fmla="*/ 28 h 44"/>
                <a:gd name="T38" fmla="*/ 13 w 34"/>
                <a:gd name="T39" fmla="*/ 26 h 44"/>
                <a:gd name="T40" fmla="*/ 22 w 34"/>
                <a:gd name="T41" fmla="*/ 17 h 44"/>
                <a:gd name="T42" fmla="*/ 23 w 34"/>
                <a:gd name="T43" fmla="*/ 22 h 44"/>
                <a:gd name="T44" fmla="*/ 23 w 34"/>
                <a:gd name="T45" fmla="*/ 27 h 44"/>
                <a:gd name="T46" fmla="*/ 26 w 34"/>
                <a:gd name="T47" fmla="*/ 30 h 44"/>
                <a:gd name="T48" fmla="*/ 26 w 34"/>
                <a:gd name="T49" fmla="*/ 31 h 44"/>
                <a:gd name="T50" fmla="*/ 27 w 34"/>
                <a:gd name="T51" fmla="*/ 29 h 44"/>
                <a:gd name="T52" fmla="*/ 27 w 34"/>
                <a:gd name="T53" fmla="*/ 30 h 44"/>
                <a:gd name="T54" fmla="*/ 27 w 34"/>
                <a:gd name="T55" fmla="*/ 33 h 44"/>
                <a:gd name="T56" fmla="*/ 27 w 34"/>
                <a:gd name="T57" fmla="*/ 36 h 44"/>
                <a:gd name="T58" fmla="*/ 27 w 34"/>
                <a:gd name="T59" fmla="*/ 36 h 44"/>
                <a:gd name="T60" fmla="*/ 27 w 34"/>
                <a:gd name="T61" fmla="*/ 36 h 44"/>
                <a:gd name="T62" fmla="*/ 28 w 34"/>
                <a:gd name="T63" fmla="*/ 35 h 44"/>
                <a:gd name="T64" fmla="*/ 28 w 34"/>
                <a:gd name="T65" fmla="*/ 42 h 44"/>
                <a:gd name="T66" fmla="*/ 25 w 34"/>
                <a:gd name="T67" fmla="*/ 42 h 44"/>
                <a:gd name="T68" fmla="*/ 29 w 34"/>
                <a:gd name="T69" fmla="*/ 43 h 44"/>
                <a:gd name="T70" fmla="*/ 30 w 34"/>
                <a:gd name="T71" fmla="*/ 36 h 44"/>
                <a:gd name="T72" fmla="*/ 33 w 34"/>
                <a:gd name="T73" fmla="*/ 31 h 44"/>
                <a:gd name="T74" fmla="*/ 34 w 34"/>
                <a:gd name="T75" fmla="*/ 31 h 44"/>
                <a:gd name="T76" fmla="*/ 29 w 34"/>
                <a:gd name="T7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44">
                  <a:moveTo>
                    <a:pt x="29" y="23"/>
                  </a:moveTo>
                  <a:cubicBezTo>
                    <a:pt x="28" y="23"/>
                    <a:pt x="27" y="17"/>
                    <a:pt x="27" y="16"/>
                  </a:cubicBezTo>
                  <a:cubicBezTo>
                    <a:pt x="27" y="15"/>
                    <a:pt x="25" y="7"/>
                    <a:pt x="24" y="6"/>
                  </a:cubicBezTo>
                  <a:cubicBezTo>
                    <a:pt x="22" y="2"/>
                    <a:pt x="15" y="0"/>
                    <a:pt x="15" y="0"/>
                  </a:cubicBezTo>
                  <a:cubicBezTo>
                    <a:pt x="12" y="0"/>
                    <a:pt x="9" y="2"/>
                    <a:pt x="6" y="5"/>
                  </a:cubicBezTo>
                  <a:cubicBezTo>
                    <a:pt x="0" y="6"/>
                    <a:pt x="3" y="12"/>
                    <a:pt x="4" y="14"/>
                  </a:cubicBezTo>
                  <a:cubicBezTo>
                    <a:pt x="4" y="15"/>
                    <a:pt x="5" y="14"/>
                    <a:pt x="4" y="17"/>
                  </a:cubicBezTo>
                  <a:cubicBezTo>
                    <a:pt x="4" y="20"/>
                    <a:pt x="7" y="19"/>
                    <a:pt x="7" y="20"/>
                  </a:cubicBezTo>
                  <a:cubicBezTo>
                    <a:pt x="7" y="21"/>
                    <a:pt x="6" y="23"/>
                    <a:pt x="7" y="24"/>
                  </a:cubicBezTo>
                  <a:cubicBezTo>
                    <a:pt x="9" y="25"/>
                    <a:pt x="8" y="26"/>
                    <a:pt x="8" y="26"/>
                  </a:cubicBezTo>
                  <a:cubicBezTo>
                    <a:pt x="9" y="25"/>
                    <a:pt x="9" y="25"/>
                    <a:pt x="8" y="24"/>
                  </a:cubicBezTo>
                  <a:cubicBezTo>
                    <a:pt x="8" y="24"/>
                    <a:pt x="8" y="22"/>
                    <a:pt x="8" y="21"/>
                  </a:cubicBezTo>
                  <a:cubicBezTo>
                    <a:pt x="9" y="20"/>
                    <a:pt x="7" y="14"/>
                    <a:pt x="7" y="14"/>
                  </a:cubicBezTo>
                  <a:cubicBezTo>
                    <a:pt x="8" y="16"/>
                    <a:pt x="8" y="16"/>
                    <a:pt x="8" y="16"/>
                  </a:cubicBezTo>
                  <a:cubicBezTo>
                    <a:pt x="10" y="20"/>
                    <a:pt x="10" y="20"/>
                    <a:pt x="10" y="20"/>
                  </a:cubicBezTo>
                  <a:cubicBezTo>
                    <a:pt x="9" y="23"/>
                    <a:pt x="9" y="23"/>
                    <a:pt x="9" y="23"/>
                  </a:cubicBezTo>
                  <a:cubicBezTo>
                    <a:pt x="8" y="27"/>
                    <a:pt x="8" y="28"/>
                    <a:pt x="8" y="29"/>
                  </a:cubicBezTo>
                  <a:cubicBezTo>
                    <a:pt x="9" y="30"/>
                    <a:pt x="7" y="33"/>
                    <a:pt x="7" y="33"/>
                  </a:cubicBezTo>
                  <a:cubicBezTo>
                    <a:pt x="11" y="30"/>
                    <a:pt x="15" y="29"/>
                    <a:pt x="15" y="28"/>
                  </a:cubicBezTo>
                  <a:cubicBezTo>
                    <a:pt x="15" y="28"/>
                    <a:pt x="13" y="26"/>
                    <a:pt x="13" y="26"/>
                  </a:cubicBezTo>
                  <a:cubicBezTo>
                    <a:pt x="22" y="17"/>
                    <a:pt x="22" y="17"/>
                    <a:pt x="22" y="17"/>
                  </a:cubicBezTo>
                  <a:cubicBezTo>
                    <a:pt x="22" y="17"/>
                    <a:pt x="23" y="21"/>
                    <a:pt x="23" y="22"/>
                  </a:cubicBezTo>
                  <a:cubicBezTo>
                    <a:pt x="22" y="23"/>
                    <a:pt x="23" y="26"/>
                    <a:pt x="23" y="27"/>
                  </a:cubicBezTo>
                  <a:cubicBezTo>
                    <a:pt x="23" y="28"/>
                    <a:pt x="24" y="29"/>
                    <a:pt x="26" y="30"/>
                  </a:cubicBezTo>
                  <a:cubicBezTo>
                    <a:pt x="27" y="30"/>
                    <a:pt x="26" y="31"/>
                    <a:pt x="26" y="31"/>
                  </a:cubicBezTo>
                  <a:cubicBezTo>
                    <a:pt x="27" y="31"/>
                    <a:pt x="27" y="29"/>
                    <a:pt x="27" y="29"/>
                  </a:cubicBezTo>
                  <a:cubicBezTo>
                    <a:pt x="27" y="29"/>
                    <a:pt x="27" y="29"/>
                    <a:pt x="27" y="30"/>
                  </a:cubicBezTo>
                  <a:cubicBezTo>
                    <a:pt x="28" y="31"/>
                    <a:pt x="28" y="32"/>
                    <a:pt x="27" y="33"/>
                  </a:cubicBezTo>
                  <a:cubicBezTo>
                    <a:pt x="27" y="34"/>
                    <a:pt x="27" y="36"/>
                    <a:pt x="27" y="36"/>
                  </a:cubicBezTo>
                  <a:cubicBezTo>
                    <a:pt x="27" y="36"/>
                    <a:pt x="27" y="36"/>
                    <a:pt x="27" y="36"/>
                  </a:cubicBezTo>
                  <a:cubicBezTo>
                    <a:pt x="27" y="36"/>
                    <a:pt x="27" y="36"/>
                    <a:pt x="27" y="36"/>
                  </a:cubicBezTo>
                  <a:cubicBezTo>
                    <a:pt x="27" y="36"/>
                    <a:pt x="28" y="35"/>
                    <a:pt x="28" y="35"/>
                  </a:cubicBezTo>
                  <a:cubicBezTo>
                    <a:pt x="28" y="37"/>
                    <a:pt x="29" y="39"/>
                    <a:pt x="28" y="42"/>
                  </a:cubicBezTo>
                  <a:cubicBezTo>
                    <a:pt x="28" y="44"/>
                    <a:pt x="25" y="42"/>
                    <a:pt x="25" y="42"/>
                  </a:cubicBezTo>
                  <a:cubicBezTo>
                    <a:pt x="26" y="44"/>
                    <a:pt x="28" y="43"/>
                    <a:pt x="29" y="43"/>
                  </a:cubicBezTo>
                  <a:cubicBezTo>
                    <a:pt x="30" y="42"/>
                    <a:pt x="30" y="39"/>
                    <a:pt x="30" y="36"/>
                  </a:cubicBezTo>
                  <a:cubicBezTo>
                    <a:pt x="31" y="33"/>
                    <a:pt x="33" y="32"/>
                    <a:pt x="33" y="31"/>
                  </a:cubicBezTo>
                  <a:cubicBezTo>
                    <a:pt x="33" y="30"/>
                    <a:pt x="34" y="31"/>
                    <a:pt x="34" y="31"/>
                  </a:cubicBezTo>
                  <a:cubicBezTo>
                    <a:pt x="34" y="30"/>
                    <a:pt x="31" y="24"/>
                    <a:pt x="29" y="23"/>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9" name="Line 140"/>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0" name="Line 141"/>
            <p:cNvSpPr>
              <a:spLocks noChangeShapeType="1"/>
            </p:cNvSpPr>
            <p:nvPr/>
          </p:nvSpPr>
          <p:spPr bwMode="auto">
            <a:xfrm>
              <a:off x="11518285" y="2120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1" name="Freeform 142"/>
            <p:cNvSpPr>
              <a:spLocks/>
            </p:cNvSpPr>
            <p:nvPr/>
          </p:nvSpPr>
          <p:spPr bwMode="auto">
            <a:xfrm>
              <a:off x="11122997" y="1617663"/>
              <a:ext cx="358775" cy="377825"/>
            </a:xfrm>
            <a:custGeom>
              <a:avLst/>
              <a:gdLst>
                <a:gd name="T0" fmla="*/ 9 w 20"/>
                <a:gd name="T1" fmla="*/ 20 h 21"/>
                <a:gd name="T2" fmla="*/ 16 w 20"/>
                <a:gd name="T3" fmla="*/ 14 h 21"/>
                <a:gd name="T4" fmla="*/ 17 w 20"/>
                <a:gd name="T5" fmla="*/ 9 h 21"/>
                <a:gd name="T6" fmla="*/ 18 w 20"/>
                <a:gd name="T7" fmla="*/ 8 h 21"/>
                <a:gd name="T8" fmla="*/ 18 w 20"/>
                <a:gd name="T9" fmla="*/ 2 h 21"/>
                <a:gd name="T10" fmla="*/ 16 w 20"/>
                <a:gd name="T11" fmla="*/ 3 h 21"/>
                <a:gd name="T12" fmla="*/ 15 w 20"/>
                <a:gd name="T13" fmla="*/ 6 h 21"/>
                <a:gd name="T14" fmla="*/ 14 w 20"/>
                <a:gd name="T15" fmla="*/ 7 h 21"/>
                <a:gd name="T16" fmla="*/ 12 w 20"/>
                <a:gd name="T17" fmla="*/ 4 h 21"/>
                <a:gd name="T18" fmla="*/ 8 w 20"/>
                <a:gd name="T19" fmla="*/ 0 h 21"/>
                <a:gd name="T20" fmla="*/ 4 w 20"/>
                <a:gd name="T21" fmla="*/ 1 h 21"/>
                <a:gd name="T22" fmla="*/ 1 w 20"/>
                <a:gd name="T23" fmla="*/ 2 h 21"/>
                <a:gd name="T24" fmla="*/ 1 w 20"/>
                <a:gd name="T25" fmla="*/ 8 h 21"/>
                <a:gd name="T26" fmla="*/ 3 w 20"/>
                <a:gd name="T27" fmla="*/ 10 h 21"/>
                <a:gd name="T28" fmla="*/ 3 w 20"/>
                <a:gd name="T29" fmla="*/ 14 h 21"/>
                <a:gd name="T30" fmla="*/ 6 w 20"/>
                <a:gd name="T31" fmla="*/ 17 h 21"/>
                <a:gd name="T32" fmla="*/ 7 w 20"/>
                <a:gd name="T33" fmla="*/ 19 h 21"/>
                <a:gd name="T34" fmla="*/ 9 w 20"/>
                <a:gd name="T3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1">
                  <a:moveTo>
                    <a:pt x="9" y="20"/>
                  </a:moveTo>
                  <a:cubicBezTo>
                    <a:pt x="10" y="20"/>
                    <a:pt x="16" y="16"/>
                    <a:pt x="16" y="14"/>
                  </a:cubicBezTo>
                  <a:cubicBezTo>
                    <a:pt x="17" y="11"/>
                    <a:pt x="17" y="9"/>
                    <a:pt x="17" y="9"/>
                  </a:cubicBezTo>
                  <a:cubicBezTo>
                    <a:pt x="17" y="9"/>
                    <a:pt x="18" y="9"/>
                    <a:pt x="18" y="8"/>
                  </a:cubicBezTo>
                  <a:cubicBezTo>
                    <a:pt x="19" y="7"/>
                    <a:pt x="20" y="3"/>
                    <a:pt x="18" y="2"/>
                  </a:cubicBez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7" y="0"/>
                    <a:pt x="4" y="1"/>
                    <a:pt x="4" y="1"/>
                  </a:cubicBezTo>
                  <a:cubicBezTo>
                    <a:pt x="4" y="1"/>
                    <a:pt x="1" y="1"/>
                    <a:pt x="1" y="2"/>
                  </a:cubicBezTo>
                  <a:cubicBezTo>
                    <a:pt x="0" y="2"/>
                    <a:pt x="0" y="7"/>
                    <a:pt x="1" y="8"/>
                  </a:cubicBezTo>
                  <a:cubicBezTo>
                    <a:pt x="1" y="8"/>
                    <a:pt x="2" y="10"/>
                    <a:pt x="3" y="10"/>
                  </a:cubicBezTo>
                  <a:cubicBezTo>
                    <a:pt x="3" y="10"/>
                    <a:pt x="2" y="13"/>
                    <a:pt x="3" y="14"/>
                  </a:cubicBezTo>
                  <a:cubicBezTo>
                    <a:pt x="3" y="14"/>
                    <a:pt x="5" y="17"/>
                    <a:pt x="6" y="17"/>
                  </a:cubicBezTo>
                  <a:cubicBezTo>
                    <a:pt x="6" y="18"/>
                    <a:pt x="7" y="19"/>
                    <a:pt x="7" y="19"/>
                  </a:cubicBezTo>
                  <a:cubicBezTo>
                    <a:pt x="8" y="19"/>
                    <a:pt x="8" y="21"/>
                    <a:pt x="9" y="20"/>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2" name="Freeform 143"/>
            <p:cNvSpPr>
              <a:spLocks/>
            </p:cNvSpPr>
            <p:nvPr/>
          </p:nvSpPr>
          <p:spPr bwMode="auto">
            <a:xfrm>
              <a:off x="11661160" y="2155826"/>
              <a:ext cx="376237" cy="773113"/>
            </a:xfrm>
            <a:custGeom>
              <a:avLst/>
              <a:gdLst>
                <a:gd name="T0" fmla="*/ 4 w 21"/>
                <a:gd name="T1" fmla="*/ 43 h 43"/>
                <a:gd name="T2" fmla="*/ 7 w 21"/>
                <a:gd name="T3" fmla="*/ 41 h 43"/>
                <a:gd name="T4" fmla="*/ 21 w 21"/>
                <a:gd name="T5" fmla="*/ 20 h 43"/>
                <a:gd name="T6" fmla="*/ 11 w 21"/>
                <a:gd name="T7" fmla="*/ 6 h 43"/>
                <a:gd name="T8" fmla="*/ 8 w 21"/>
                <a:gd name="T9" fmla="*/ 0 h 43"/>
                <a:gd name="T10" fmla="*/ 2 w 21"/>
                <a:gd name="T11" fmla="*/ 9 h 43"/>
                <a:gd name="T12" fmla="*/ 6 w 21"/>
                <a:gd name="T13" fmla="*/ 12 h 43"/>
                <a:gd name="T14" fmla="*/ 7 w 21"/>
                <a:gd name="T15" fmla="*/ 7 h 43"/>
                <a:gd name="T16" fmla="*/ 12 w 21"/>
                <a:gd name="T17" fmla="*/ 10 h 43"/>
                <a:gd name="T18" fmla="*/ 19 w 21"/>
                <a:gd name="T19" fmla="*/ 19 h 43"/>
                <a:gd name="T20" fmla="*/ 7 w 21"/>
                <a:gd name="T21" fmla="*/ 39 h 43"/>
                <a:gd name="T22" fmla="*/ 5 w 21"/>
                <a:gd name="T23" fmla="*/ 40 h 43"/>
                <a:gd name="T24" fmla="*/ 3 w 21"/>
                <a:gd name="T25" fmla="*/ 38 h 43"/>
                <a:gd name="T26" fmla="*/ 0 w 21"/>
                <a:gd name="T27" fmla="*/ 38 h 43"/>
                <a:gd name="T28" fmla="*/ 0 w 21"/>
                <a:gd name="T29" fmla="*/ 38 h 43"/>
                <a:gd name="T30" fmla="*/ 2 w 21"/>
                <a:gd name="T31" fmla="*/ 42 h 43"/>
                <a:gd name="T32" fmla="*/ 2 w 21"/>
                <a:gd name="T33" fmla="*/ 43 h 43"/>
                <a:gd name="T34" fmla="*/ 4 w 21"/>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3">
                  <a:moveTo>
                    <a:pt x="4" y="43"/>
                  </a:moveTo>
                  <a:cubicBezTo>
                    <a:pt x="6" y="43"/>
                    <a:pt x="6" y="41"/>
                    <a:pt x="7" y="41"/>
                  </a:cubicBezTo>
                  <a:cubicBezTo>
                    <a:pt x="7" y="40"/>
                    <a:pt x="21" y="24"/>
                    <a:pt x="21" y="20"/>
                  </a:cubicBezTo>
                  <a:cubicBezTo>
                    <a:pt x="21" y="16"/>
                    <a:pt x="12" y="7"/>
                    <a:pt x="11" y="6"/>
                  </a:cubicBezTo>
                  <a:cubicBezTo>
                    <a:pt x="10" y="5"/>
                    <a:pt x="9" y="2"/>
                    <a:pt x="8" y="0"/>
                  </a:cubicBezTo>
                  <a:cubicBezTo>
                    <a:pt x="5" y="2"/>
                    <a:pt x="2" y="6"/>
                    <a:pt x="2" y="9"/>
                  </a:cubicBezTo>
                  <a:cubicBezTo>
                    <a:pt x="3" y="10"/>
                    <a:pt x="4" y="11"/>
                    <a:pt x="6" y="12"/>
                  </a:cubicBezTo>
                  <a:cubicBezTo>
                    <a:pt x="6" y="10"/>
                    <a:pt x="6" y="7"/>
                    <a:pt x="7" y="7"/>
                  </a:cubicBezTo>
                  <a:cubicBezTo>
                    <a:pt x="9" y="6"/>
                    <a:pt x="11" y="8"/>
                    <a:pt x="12" y="10"/>
                  </a:cubicBezTo>
                  <a:cubicBezTo>
                    <a:pt x="13" y="12"/>
                    <a:pt x="18" y="18"/>
                    <a:pt x="19" y="19"/>
                  </a:cubicBezTo>
                  <a:cubicBezTo>
                    <a:pt x="19" y="19"/>
                    <a:pt x="11" y="36"/>
                    <a:pt x="7" y="39"/>
                  </a:cubicBezTo>
                  <a:cubicBezTo>
                    <a:pt x="5" y="40"/>
                    <a:pt x="5" y="40"/>
                    <a:pt x="5" y="40"/>
                  </a:cubicBezTo>
                  <a:cubicBezTo>
                    <a:pt x="5" y="40"/>
                    <a:pt x="5" y="39"/>
                    <a:pt x="3" y="38"/>
                  </a:cubicBezTo>
                  <a:cubicBezTo>
                    <a:pt x="3" y="38"/>
                    <a:pt x="1" y="38"/>
                    <a:pt x="0" y="38"/>
                  </a:cubicBezTo>
                  <a:cubicBezTo>
                    <a:pt x="0" y="38"/>
                    <a:pt x="0" y="38"/>
                    <a:pt x="0" y="38"/>
                  </a:cubicBezTo>
                  <a:cubicBezTo>
                    <a:pt x="0" y="38"/>
                    <a:pt x="2" y="40"/>
                    <a:pt x="2" y="42"/>
                  </a:cubicBezTo>
                  <a:cubicBezTo>
                    <a:pt x="2" y="42"/>
                    <a:pt x="2" y="43"/>
                    <a:pt x="2" y="43"/>
                  </a:cubicBezTo>
                  <a:cubicBezTo>
                    <a:pt x="2" y="43"/>
                    <a:pt x="3" y="43"/>
                    <a:pt x="4" y="43"/>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3" name="Freeform 144"/>
            <p:cNvSpPr>
              <a:spLocks/>
            </p:cNvSpPr>
            <p:nvPr/>
          </p:nvSpPr>
          <p:spPr bwMode="auto">
            <a:xfrm>
              <a:off x="11265872" y="1600201"/>
              <a:ext cx="53975" cy="53975"/>
            </a:xfrm>
            <a:custGeom>
              <a:avLst/>
              <a:gdLst>
                <a:gd name="T0" fmla="*/ 0 w 3"/>
                <a:gd name="T1" fmla="*/ 1 h 3"/>
                <a:gd name="T2" fmla="*/ 1 w 3"/>
                <a:gd name="T3" fmla="*/ 3 h 3"/>
                <a:gd name="T4" fmla="*/ 2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2" y="2"/>
                    <a:pt x="1" y="3"/>
                  </a:cubicBezTo>
                  <a:cubicBezTo>
                    <a:pt x="1" y="3"/>
                    <a:pt x="3" y="2"/>
                    <a:pt x="2" y="1"/>
                  </a:cubicBezTo>
                  <a:cubicBezTo>
                    <a:pt x="1" y="0"/>
                    <a:pt x="0" y="1"/>
                    <a:pt x="0" y="1"/>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4" name="Freeform 145"/>
            <p:cNvSpPr>
              <a:spLocks/>
            </p:cNvSpPr>
            <p:nvPr/>
          </p:nvSpPr>
          <p:spPr bwMode="auto">
            <a:xfrm>
              <a:off x="11319847" y="2012951"/>
              <a:ext cx="520700" cy="538163"/>
            </a:xfrm>
            <a:custGeom>
              <a:avLst/>
              <a:gdLst>
                <a:gd name="T0" fmla="*/ 29 w 29"/>
                <a:gd name="T1" fmla="*/ 11 h 30"/>
                <a:gd name="T2" fmla="*/ 24 w 29"/>
                <a:gd name="T3" fmla="*/ 3 h 30"/>
                <a:gd name="T4" fmla="*/ 16 w 29"/>
                <a:gd name="T5" fmla="*/ 0 h 30"/>
                <a:gd name="T6" fmla="*/ 15 w 29"/>
                <a:gd name="T7" fmla="*/ 0 h 30"/>
                <a:gd name="T8" fmla="*/ 16 w 29"/>
                <a:gd name="T9" fmla="*/ 3 h 30"/>
                <a:gd name="T10" fmla="*/ 23 w 29"/>
                <a:gd name="T11" fmla="*/ 10 h 30"/>
                <a:gd name="T12" fmla="*/ 17 w 29"/>
                <a:gd name="T13" fmla="*/ 10 h 30"/>
                <a:gd name="T14" fmla="*/ 8 w 29"/>
                <a:gd name="T15" fmla="*/ 15 h 30"/>
                <a:gd name="T16" fmla="*/ 15 w 29"/>
                <a:gd name="T17" fmla="*/ 13 h 30"/>
                <a:gd name="T18" fmla="*/ 7 w 29"/>
                <a:gd name="T19" fmla="*/ 21 h 30"/>
                <a:gd name="T20" fmla="*/ 0 w 29"/>
                <a:gd name="T21" fmla="*/ 24 h 30"/>
                <a:gd name="T22" fmla="*/ 7 w 29"/>
                <a:gd name="T23" fmla="*/ 24 h 30"/>
                <a:gd name="T24" fmla="*/ 5 w 29"/>
                <a:gd name="T25" fmla="*/ 30 h 30"/>
                <a:gd name="T26" fmla="*/ 14 w 29"/>
                <a:gd name="T27" fmla="*/ 30 h 30"/>
                <a:gd name="T28" fmla="*/ 15 w 29"/>
                <a:gd name="T29" fmla="*/ 25 h 30"/>
                <a:gd name="T30" fmla="*/ 18 w 29"/>
                <a:gd name="T31" fmla="*/ 18 h 30"/>
                <a:gd name="T32" fmla="*/ 20 w 29"/>
                <a:gd name="T33" fmla="*/ 18 h 30"/>
                <a:gd name="T34" fmla="*/ 23 w 29"/>
                <a:gd name="T35" fmla="*/ 18 h 30"/>
                <a:gd name="T36" fmla="*/ 21 w 29"/>
                <a:gd name="T37" fmla="*/ 17 h 30"/>
                <a:gd name="T38" fmla="*/ 29 w 29"/>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29" y="11"/>
                  </a:moveTo>
                  <a:cubicBezTo>
                    <a:pt x="28" y="8"/>
                    <a:pt x="26" y="6"/>
                    <a:pt x="24" y="3"/>
                  </a:cubicBezTo>
                  <a:cubicBezTo>
                    <a:pt x="23" y="1"/>
                    <a:pt x="16" y="0"/>
                    <a:pt x="16" y="0"/>
                  </a:cubicBezTo>
                  <a:cubicBezTo>
                    <a:pt x="15" y="0"/>
                    <a:pt x="15" y="0"/>
                    <a:pt x="15" y="0"/>
                  </a:cubicBezTo>
                  <a:cubicBezTo>
                    <a:pt x="15" y="1"/>
                    <a:pt x="16" y="3"/>
                    <a:pt x="16" y="3"/>
                  </a:cubicBezTo>
                  <a:cubicBezTo>
                    <a:pt x="21" y="4"/>
                    <a:pt x="23" y="10"/>
                    <a:pt x="23" y="10"/>
                  </a:cubicBezTo>
                  <a:cubicBezTo>
                    <a:pt x="23" y="10"/>
                    <a:pt x="18" y="8"/>
                    <a:pt x="17" y="10"/>
                  </a:cubicBezTo>
                  <a:cubicBezTo>
                    <a:pt x="16" y="12"/>
                    <a:pt x="8" y="15"/>
                    <a:pt x="8" y="15"/>
                  </a:cubicBezTo>
                  <a:cubicBezTo>
                    <a:pt x="9" y="15"/>
                    <a:pt x="14" y="13"/>
                    <a:pt x="15" y="13"/>
                  </a:cubicBezTo>
                  <a:cubicBezTo>
                    <a:pt x="13" y="14"/>
                    <a:pt x="8" y="18"/>
                    <a:pt x="7" y="21"/>
                  </a:cubicBezTo>
                  <a:cubicBezTo>
                    <a:pt x="6" y="23"/>
                    <a:pt x="0" y="24"/>
                    <a:pt x="0" y="24"/>
                  </a:cubicBezTo>
                  <a:cubicBezTo>
                    <a:pt x="2" y="25"/>
                    <a:pt x="7" y="24"/>
                    <a:pt x="7" y="24"/>
                  </a:cubicBezTo>
                  <a:cubicBezTo>
                    <a:pt x="7" y="25"/>
                    <a:pt x="6" y="28"/>
                    <a:pt x="5" y="30"/>
                  </a:cubicBezTo>
                  <a:cubicBezTo>
                    <a:pt x="10" y="30"/>
                    <a:pt x="14" y="30"/>
                    <a:pt x="14" y="30"/>
                  </a:cubicBezTo>
                  <a:cubicBezTo>
                    <a:pt x="15" y="29"/>
                    <a:pt x="15" y="26"/>
                    <a:pt x="15" y="25"/>
                  </a:cubicBezTo>
                  <a:cubicBezTo>
                    <a:pt x="15" y="24"/>
                    <a:pt x="17" y="18"/>
                    <a:pt x="18" y="18"/>
                  </a:cubicBezTo>
                  <a:cubicBezTo>
                    <a:pt x="18" y="18"/>
                    <a:pt x="19" y="17"/>
                    <a:pt x="20" y="18"/>
                  </a:cubicBezTo>
                  <a:cubicBezTo>
                    <a:pt x="21" y="18"/>
                    <a:pt x="23" y="18"/>
                    <a:pt x="23" y="18"/>
                  </a:cubicBezTo>
                  <a:cubicBezTo>
                    <a:pt x="21" y="17"/>
                    <a:pt x="21" y="17"/>
                    <a:pt x="21" y="17"/>
                  </a:cubicBezTo>
                  <a:cubicBezTo>
                    <a:pt x="21" y="16"/>
                    <a:pt x="29" y="11"/>
                    <a:pt x="29" y="11"/>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5" name="Freeform 146"/>
            <p:cNvSpPr>
              <a:spLocks/>
            </p:cNvSpPr>
            <p:nvPr/>
          </p:nvSpPr>
          <p:spPr bwMode="auto">
            <a:xfrm>
              <a:off x="11105535" y="2209801"/>
              <a:ext cx="17462" cy="5397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3"/>
                    <a:pt x="0" y="2"/>
                    <a:pt x="1" y="0"/>
                  </a:cubicBezTo>
                  <a:cubicBezTo>
                    <a:pt x="0" y="1"/>
                    <a:pt x="0" y="2"/>
                    <a:pt x="0" y="3"/>
                  </a:cubicBez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6" name="Freeform 147"/>
            <p:cNvSpPr>
              <a:spLocks/>
            </p:cNvSpPr>
            <p:nvPr/>
          </p:nvSpPr>
          <p:spPr bwMode="auto">
            <a:xfrm>
              <a:off x="11122997" y="2030413"/>
              <a:ext cx="107950" cy="179388"/>
            </a:xfrm>
            <a:custGeom>
              <a:avLst/>
              <a:gdLst>
                <a:gd name="T0" fmla="*/ 3 w 6"/>
                <a:gd name="T1" fmla="*/ 6 h 10"/>
                <a:gd name="T2" fmla="*/ 5 w 6"/>
                <a:gd name="T3" fmla="*/ 9 h 10"/>
                <a:gd name="T4" fmla="*/ 4 w 6"/>
                <a:gd name="T5" fmla="*/ 5 h 10"/>
                <a:gd name="T6" fmla="*/ 5 w 6"/>
                <a:gd name="T7" fmla="*/ 0 h 10"/>
                <a:gd name="T8" fmla="*/ 2 w 6"/>
                <a:gd name="T9" fmla="*/ 2 h 10"/>
                <a:gd name="T10" fmla="*/ 1 w 6"/>
                <a:gd name="T11" fmla="*/ 3 h 10"/>
                <a:gd name="T12" fmla="*/ 0 w 6"/>
                <a:gd name="T13" fmla="*/ 10 h 10"/>
                <a:gd name="T14" fmla="*/ 2 w 6"/>
                <a:gd name="T15" fmla="*/ 3 h 10"/>
                <a:gd name="T16" fmla="*/ 3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6"/>
                  </a:moveTo>
                  <a:cubicBezTo>
                    <a:pt x="4" y="7"/>
                    <a:pt x="5" y="9"/>
                    <a:pt x="5" y="9"/>
                  </a:cubicBezTo>
                  <a:cubicBezTo>
                    <a:pt x="6" y="7"/>
                    <a:pt x="4" y="5"/>
                    <a:pt x="4" y="5"/>
                  </a:cubicBezTo>
                  <a:cubicBezTo>
                    <a:pt x="5" y="0"/>
                    <a:pt x="5" y="0"/>
                    <a:pt x="5" y="0"/>
                  </a:cubicBezTo>
                  <a:cubicBezTo>
                    <a:pt x="4" y="1"/>
                    <a:pt x="3" y="2"/>
                    <a:pt x="2" y="2"/>
                  </a:cubicBezTo>
                  <a:cubicBezTo>
                    <a:pt x="1" y="2"/>
                    <a:pt x="1" y="3"/>
                    <a:pt x="1" y="3"/>
                  </a:cubicBezTo>
                  <a:cubicBezTo>
                    <a:pt x="0" y="5"/>
                    <a:pt x="0" y="8"/>
                    <a:pt x="0" y="10"/>
                  </a:cubicBezTo>
                  <a:cubicBezTo>
                    <a:pt x="0" y="7"/>
                    <a:pt x="2" y="3"/>
                    <a:pt x="2" y="3"/>
                  </a:cubicBezTo>
                  <a:lnTo>
                    <a:pt x="3" y="6"/>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7" name="Freeform 148"/>
            <p:cNvSpPr>
              <a:spLocks/>
            </p:cNvSpPr>
            <p:nvPr/>
          </p:nvSpPr>
          <p:spPr bwMode="auto">
            <a:xfrm>
              <a:off x="11302385" y="2030413"/>
              <a:ext cx="142875" cy="198438"/>
            </a:xfrm>
            <a:custGeom>
              <a:avLst/>
              <a:gdLst>
                <a:gd name="T0" fmla="*/ 0 w 8"/>
                <a:gd name="T1" fmla="*/ 11 h 11"/>
                <a:gd name="T2" fmla="*/ 5 w 8"/>
                <a:gd name="T3" fmla="*/ 5 h 11"/>
                <a:gd name="T4" fmla="*/ 8 w 8"/>
                <a:gd name="T5" fmla="*/ 0 h 11"/>
                <a:gd name="T6" fmla="*/ 6 w 8"/>
                <a:gd name="T7" fmla="*/ 6 h 11"/>
                <a:gd name="T8" fmla="*/ 0 w 8"/>
                <a:gd name="T9" fmla="*/ 11 h 11"/>
              </a:gdLst>
              <a:ahLst/>
              <a:cxnLst>
                <a:cxn ang="0">
                  <a:pos x="T0" y="T1"/>
                </a:cxn>
                <a:cxn ang="0">
                  <a:pos x="T2" y="T3"/>
                </a:cxn>
                <a:cxn ang="0">
                  <a:pos x="T4" y="T5"/>
                </a:cxn>
                <a:cxn ang="0">
                  <a:pos x="T6" y="T7"/>
                </a:cxn>
                <a:cxn ang="0">
                  <a:pos x="T8" y="T9"/>
                </a:cxn>
              </a:cxnLst>
              <a:rect l="0" t="0" r="r" b="b"/>
              <a:pathLst>
                <a:path w="8" h="11">
                  <a:moveTo>
                    <a:pt x="0" y="11"/>
                  </a:moveTo>
                  <a:cubicBezTo>
                    <a:pt x="5" y="5"/>
                    <a:pt x="5" y="5"/>
                    <a:pt x="5" y="5"/>
                  </a:cubicBezTo>
                  <a:cubicBezTo>
                    <a:pt x="5" y="5"/>
                    <a:pt x="7" y="2"/>
                    <a:pt x="8" y="0"/>
                  </a:cubicBezTo>
                  <a:cubicBezTo>
                    <a:pt x="6" y="6"/>
                    <a:pt x="6" y="6"/>
                    <a:pt x="6" y="6"/>
                  </a:cubicBezTo>
                  <a:lnTo>
                    <a:pt x="0" y="11"/>
                  </a:lnTo>
                  <a:close/>
                </a:path>
              </a:pathLst>
            </a:custGeom>
            <a:solidFill>
              <a:srgbClr val="E3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8" name="Freeform 149"/>
            <p:cNvSpPr>
              <a:spLocks/>
            </p:cNvSpPr>
            <p:nvPr/>
          </p:nvSpPr>
          <p:spPr bwMode="auto">
            <a:xfrm>
              <a:off x="11122997" y="1617663"/>
              <a:ext cx="358775" cy="358775"/>
            </a:xfrm>
            <a:custGeom>
              <a:avLst/>
              <a:gdLst>
                <a:gd name="T0" fmla="*/ 18 w 20"/>
                <a:gd name="T1" fmla="*/ 2 h 20"/>
                <a:gd name="T2" fmla="*/ 16 w 20"/>
                <a:gd name="T3" fmla="*/ 3 h 20"/>
                <a:gd name="T4" fmla="*/ 15 w 20"/>
                <a:gd name="T5" fmla="*/ 6 h 20"/>
                <a:gd name="T6" fmla="*/ 14 w 20"/>
                <a:gd name="T7" fmla="*/ 7 h 20"/>
                <a:gd name="T8" fmla="*/ 12 w 20"/>
                <a:gd name="T9" fmla="*/ 4 h 20"/>
                <a:gd name="T10" fmla="*/ 8 w 20"/>
                <a:gd name="T11" fmla="*/ 0 h 20"/>
                <a:gd name="T12" fmla="*/ 6 w 20"/>
                <a:gd name="T13" fmla="*/ 0 h 20"/>
                <a:gd name="T14" fmla="*/ 6 w 20"/>
                <a:gd name="T15" fmla="*/ 0 h 20"/>
                <a:gd name="T16" fmla="*/ 4 w 20"/>
                <a:gd name="T17" fmla="*/ 1 h 20"/>
                <a:gd name="T18" fmla="*/ 1 w 20"/>
                <a:gd name="T19" fmla="*/ 2 h 20"/>
                <a:gd name="T20" fmla="*/ 0 w 20"/>
                <a:gd name="T21" fmla="*/ 2 h 20"/>
                <a:gd name="T22" fmla="*/ 7 w 20"/>
                <a:gd name="T23" fmla="*/ 2 h 20"/>
                <a:gd name="T24" fmla="*/ 9 w 20"/>
                <a:gd name="T25" fmla="*/ 5 h 20"/>
                <a:gd name="T26" fmla="*/ 11 w 20"/>
                <a:gd name="T27" fmla="*/ 8 h 20"/>
                <a:gd name="T28" fmla="*/ 12 w 20"/>
                <a:gd name="T29" fmla="*/ 13 h 20"/>
                <a:gd name="T30" fmla="*/ 10 w 20"/>
                <a:gd name="T31" fmla="*/ 19 h 20"/>
                <a:gd name="T32" fmla="*/ 9 w 20"/>
                <a:gd name="T33" fmla="*/ 20 h 20"/>
                <a:gd name="T34" fmla="*/ 9 w 20"/>
                <a:gd name="T35" fmla="*/ 20 h 20"/>
                <a:gd name="T36" fmla="*/ 16 w 20"/>
                <a:gd name="T37" fmla="*/ 14 h 20"/>
                <a:gd name="T38" fmla="*/ 17 w 20"/>
                <a:gd name="T39" fmla="*/ 9 h 20"/>
                <a:gd name="T40" fmla="*/ 18 w 20"/>
                <a:gd name="T41" fmla="*/ 8 h 20"/>
                <a:gd name="T42" fmla="*/ 18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8" y="2"/>
                  </a:moveTo>
                  <a:cubicBezTo>
                    <a:pt x="17" y="1"/>
                    <a:pt x="17" y="2"/>
                    <a:pt x="16" y="3"/>
                  </a:cubicBezTo>
                  <a:cubicBezTo>
                    <a:pt x="16" y="3"/>
                    <a:pt x="15" y="6"/>
                    <a:pt x="15" y="6"/>
                  </a:cubicBezTo>
                  <a:cubicBezTo>
                    <a:pt x="14" y="7"/>
                    <a:pt x="14" y="7"/>
                    <a:pt x="14" y="7"/>
                  </a:cubicBezTo>
                  <a:cubicBezTo>
                    <a:pt x="14" y="7"/>
                    <a:pt x="14" y="5"/>
                    <a:pt x="12" y="4"/>
                  </a:cubicBezTo>
                  <a:cubicBezTo>
                    <a:pt x="12" y="4"/>
                    <a:pt x="10" y="1"/>
                    <a:pt x="8" y="0"/>
                  </a:cubicBezTo>
                  <a:cubicBezTo>
                    <a:pt x="8" y="0"/>
                    <a:pt x="7" y="0"/>
                    <a:pt x="6" y="0"/>
                  </a:cubicBezTo>
                  <a:cubicBezTo>
                    <a:pt x="6" y="0"/>
                    <a:pt x="6" y="0"/>
                    <a:pt x="6" y="0"/>
                  </a:cubicBezTo>
                  <a:cubicBezTo>
                    <a:pt x="5" y="0"/>
                    <a:pt x="4" y="1"/>
                    <a:pt x="4" y="1"/>
                  </a:cubicBezTo>
                  <a:cubicBezTo>
                    <a:pt x="4" y="1"/>
                    <a:pt x="1" y="1"/>
                    <a:pt x="1" y="2"/>
                  </a:cubicBezTo>
                  <a:cubicBezTo>
                    <a:pt x="0" y="2"/>
                    <a:pt x="0" y="2"/>
                    <a:pt x="0" y="2"/>
                  </a:cubicBezTo>
                  <a:cubicBezTo>
                    <a:pt x="2" y="1"/>
                    <a:pt x="5" y="1"/>
                    <a:pt x="7" y="2"/>
                  </a:cubicBezTo>
                  <a:cubicBezTo>
                    <a:pt x="7" y="4"/>
                    <a:pt x="9" y="5"/>
                    <a:pt x="9" y="5"/>
                  </a:cubicBezTo>
                  <a:cubicBezTo>
                    <a:pt x="9" y="5"/>
                    <a:pt x="11" y="7"/>
                    <a:pt x="11" y="8"/>
                  </a:cubicBezTo>
                  <a:cubicBezTo>
                    <a:pt x="10" y="10"/>
                    <a:pt x="11" y="12"/>
                    <a:pt x="12" y="13"/>
                  </a:cubicBezTo>
                  <a:cubicBezTo>
                    <a:pt x="13" y="13"/>
                    <a:pt x="13" y="16"/>
                    <a:pt x="10" y="19"/>
                  </a:cubicBezTo>
                  <a:cubicBezTo>
                    <a:pt x="9" y="19"/>
                    <a:pt x="9" y="20"/>
                    <a:pt x="9" y="20"/>
                  </a:cubicBezTo>
                  <a:cubicBezTo>
                    <a:pt x="9" y="20"/>
                    <a:pt x="9" y="20"/>
                    <a:pt x="9" y="20"/>
                  </a:cubicBezTo>
                  <a:cubicBezTo>
                    <a:pt x="10" y="20"/>
                    <a:pt x="16" y="16"/>
                    <a:pt x="16" y="14"/>
                  </a:cubicBezTo>
                  <a:cubicBezTo>
                    <a:pt x="17" y="11"/>
                    <a:pt x="17" y="9"/>
                    <a:pt x="17" y="9"/>
                  </a:cubicBezTo>
                  <a:cubicBezTo>
                    <a:pt x="17" y="9"/>
                    <a:pt x="18" y="9"/>
                    <a:pt x="18" y="8"/>
                  </a:cubicBezTo>
                  <a:cubicBezTo>
                    <a:pt x="19" y="7"/>
                    <a:pt x="20" y="3"/>
                    <a:pt x="18" y="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custDataLst>
      <p:tags r:id="rId1"/>
    </p:custDataLst>
    <p:extLst>
      <p:ext uri="{BB962C8B-B14F-4D97-AF65-F5344CB8AC3E}">
        <p14:creationId xmlns:p14="http://schemas.microsoft.com/office/powerpoint/2010/main" val="26234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直接连接符 8"/>
          <p:cNvSpPr/>
          <p:nvPr/>
        </p:nvSpPr>
        <p:spPr>
          <a:xfrm>
            <a:off x="4157662" y="3270475"/>
            <a:ext cx="1587" cy="2455862"/>
          </a:xfrm>
          <a:prstGeom prst="line">
            <a:avLst/>
          </a:prstGeom>
          <a:ln w="6350" cap="flat" cmpd="sng">
            <a:solidFill>
              <a:schemeClr val="tx1"/>
            </a:solidFill>
            <a:prstDash val="dash"/>
            <a:bevel/>
            <a:headEnd type="none" w="med" len="med"/>
            <a:tailEnd type="none" w="med" len="med"/>
          </a:ln>
        </p:spPr>
        <p:txBody>
          <a:bodyPr/>
          <a:lstStyle/>
          <a:p>
            <a:endParaRPr lang="zh-CN" altLang="en-US"/>
          </a:p>
        </p:txBody>
      </p:sp>
      <p:sp>
        <p:nvSpPr>
          <p:cNvPr id="25604" name="文本框 15"/>
          <p:cNvSpPr/>
          <p:nvPr/>
        </p:nvSpPr>
        <p:spPr>
          <a:xfrm>
            <a:off x="2262188" y="4410075"/>
            <a:ext cx="838200" cy="368300"/>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lvl="0" indent="0" eaLnBrk="1" hangingPunct="1">
              <a:lnSpc>
                <a:spcPct val="100000"/>
              </a:lnSpc>
              <a:spcBef>
                <a:spcPct val="0"/>
              </a:spcBef>
              <a:buNone/>
            </a:pPr>
            <a:r>
              <a:rPr lang="en-US" altLang="zh-CN" sz="1800" b="1" dirty="0">
                <a:solidFill>
                  <a:srgbClr val="000000"/>
                </a:solidFill>
              </a:rPr>
              <a:t>People</a:t>
            </a:r>
            <a:endParaRPr lang="zh-CN" altLang="en-US" sz="1800" dirty="0">
              <a:latin typeface="Arial" charset="0"/>
            </a:endParaRPr>
          </a:p>
        </p:txBody>
      </p:sp>
      <p:sp>
        <p:nvSpPr>
          <p:cNvPr id="25606" name="矩形 95"/>
          <p:cNvSpPr/>
          <p:nvPr/>
        </p:nvSpPr>
        <p:spPr>
          <a:xfrm>
            <a:off x="3223729" y="851535"/>
            <a:ext cx="6728654" cy="1610313"/>
          </a:xfrm>
          <a:prstGeom prst="rect">
            <a:avLst/>
          </a:prstGeom>
          <a:noFill/>
          <a:ln w="9525">
            <a:noFill/>
            <a:miter/>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lvl="0" indent="0" algn="just" eaLnBrk="1" hangingPunct="1">
              <a:lnSpc>
                <a:spcPts val="3000"/>
              </a:lnSpc>
              <a:spcBef>
                <a:spcPct val="0"/>
              </a:spcBef>
              <a:buNone/>
            </a:pPr>
            <a:r>
              <a:rPr lang="zh-CN" altLang="en-US" sz="2400" dirty="0" smtClean="0"/>
              <a:t>“</a:t>
            </a:r>
            <a:r>
              <a:rPr lang="zh-CN" altLang="en-US" sz="2400" dirty="0"/>
              <a:t>付款方式：买方应通过卖方可接受的银行于装运月份前</a:t>
            </a:r>
            <a:r>
              <a:rPr lang="en-US" altLang="zh-CN" sz="2400" dirty="0"/>
              <a:t>30</a:t>
            </a:r>
            <a:r>
              <a:rPr lang="zh-CN" altLang="en-US" sz="2400" dirty="0"/>
              <a:t>天开立并送达卖方不可撤销的即期信用证，有效期至</a:t>
            </a:r>
            <a:r>
              <a:rPr lang="zh-CN" altLang="en-US" sz="2400" dirty="0" smtClean="0"/>
              <a:t>装运日期后</a:t>
            </a:r>
            <a:r>
              <a:rPr lang="en-US" altLang="zh-CN" sz="2400" dirty="0"/>
              <a:t>15</a:t>
            </a:r>
            <a:r>
              <a:rPr lang="zh-CN" altLang="en-US" sz="2400" dirty="0"/>
              <a:t>天在中国议付”</a:t>
            </a:r>
            <a:r>
              <a:rPr lang="zh-CN" altLang="en-US" sz="2400" dirty="0" smtClean="0"/>
              <a:t>请写出支付条款。</a:t>
            </a:r>
            <a:endParaRPr lang="zh-CN" altLang="en-US" sz="2400" dirty="0"/>
          </a:p>
        </p:txBody>
      </p:sp>
      <p:sp>
        <p:nvSpPr>
          <p:cNvPr id="3" name="文本框 2"/>
          <p:cNvSpPr txBox="1"/>
          <p:nvPr/>
        </p:nvSpPr>
        <p:spPr>
          <a:xfrm>
            <a:off x="4264492" y="3406924"/>
            <a:ext cx="6589037" cy="2677656"/>
          </a:xfrm>
          <a:prstGeom prst="rect">
            <a:avLst/>
          </a:prstGeom>
          <a:noFill/>
        </p:spPr>
        <p:txBody>
          <a:bodyPr wrap="square" rtlCol="0">
            <a:spAutoFit/>
          </a:bodyPr>
          <a:lstStyle/>
          <a:p>
            <a:pPr lvl="0" algn="just"/>
            <a:r>
              <a:rPr lang="en-US" altLang="zh-CN" sz="2800" dirty="0" smtClean="0">
                <a:latin typeface="Times New Roman" panose="02020603050405020304" pitchFamily="18" charset="0"/>
                <a:cs typeface="Times New Roman" panose="02020603050405020304" pitchFamily="18" charset="0"/>
              </a:rPr>
              <a:t>Terms of payment: </a:t>
            </a:r>
            <a:r>
              <a:rPr lang="en-US" altLang="zh-CN" sz="2800" dirty="0">
                <a:latin typeface="Times New Roman" panose="02020603050405020304" pitchFamily="18" charset="0"/>
                <a:cs typeface="Times New Roman" panose="02020603050405020304" pitchFamily="18" charset="0"/>
              </a:rPr>
              <a:t>The buyers shall open through a bank acceptable to the sellers an irrevocable sight letter of credit to reach the sellers 30 days before the month of shipment, valid for negotiation in China until the 15th day after the </a:t>
            </a:r>
            <a:r>
              <a:rPr lang="en-US" altLang="zh-CN" sz="2800" dirty="0" smtClean="0">
                <a:latin typeface="Times New Roman" panose="02020603050405020304" pitchFamily="18" charset="0"/>
                <a:cs typeface="Times New Roman" panose="02020603050405020304" pitchFamily="18" charset="0"/>
              </a:rPr>
              <a:t>date </a:t>
            </a:r>
            <a:r>
              <a:rPr lang="en-US" altLang="zh-CN" sz="2800" dirty="0">
                <a:latin typeface="Times New Roman" panose="02020603050405020304" pitchFamily="18" charset="0"/>
                <a:cs typeface="Times New Roman" panose="02020603050405020304" pitchFamily="18" charset="0"/>
              </a:rPr>
              <a:t>of shipment</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58" y="2518829"/>
            <a:ext cx="3475867" cy="3592073"/>
          </a:xfrm>
          <a:prstGeom prst="rect">
            <a:avLst/>
          </a:prstGeom>
        </p:spPr>
      </p:pic>
      <p:grpSp>
        <p:nvGrpSpPr>
          <p:cNvPr id="7" name="组合 50"/>
          <p:cNvGrpSpPr/>
          <p:nvPr/>
        </p:nvGrpSpPr>
        <p:grpSpPr>
          <a:xfrm>
            <a:off x="360122" y="201451"/>
            <a:ext cx="603250" cy="552450"/>
            <a:chOff x="0" y="0"/>
            <a:chExt cx="737947" cy="676838"/>
          </a:xfrm>
        </p:grpSpPr>
        <p:sp>
          <p:nvSpPr>
            <p:cNvPr id="8"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9"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10"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11" name="标题 1"/>
          <p:cNvSpPr txBox="1">
            <a:spLocks/>
          </p:cNvSpPr>
          <p:nvPr/>
        </p:nvSpPr>
        <p:spPr>
          <a:xfrm>
            <a:off x="951516" y="250664"/>
            <a:ext cx="4826432"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订立信用证支付条款的业务案例</a:t>
            </a:r>
            <a:endParaRPr lang="zh-CN" altLang="en-US" sz="2400" b="1" dirty="0">
              <a:solidFill>
                <a:prstClr val="black"/>
              </a:solidFill>
            </a:endParaRPr>
          </a:p>
        </p:txBody>
      </p:sp>
    </p:spTree>
    <p:extLst>
      <p:ext uri="{BB962C8B-B14F-4D97-AF65-F5344CB8AC3E}">
        <p14:creationId xmlns:p14="http://schemas.microsoft.com/office/powerpoint/2010/main" val="11236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1000"/>
                                        <p:tgtEl>
                                          <p:spTgt spid="25606"/>
                                        </p:tgtEl>
                                      </p:cBhvr>
                                    </p:animEffect>
                                    <p:anim calcmode="lin" valueType="num">
                                      <p:cBhvr>
                                        <p:cTn id="13" dur="1000" fill="hold"/>
                                        <p:tgtEl>
                                          <p:spTgt spid="25606"/>
                                        </p:tgtEl>
                                        <p:attrNameLst>
                                          <p:attrName>ppt_x</p:attrName>
                                        </p:attrNameLst>
                                      </p:cBhvr>
                                      <p:tavLst>
                                        <p:tav tm="0">
                                          <p:val>
                                            <p:strVal val="#ppt_x"/>
                                          </p:val>
                                        </p:tav>
                                        <p:tav tm="100000">
                                          <p:val>
                                            <p:strVal val="#ppt_x"/>
                                          </p:val>
                                        </p:tav>
                                      </p:tavLst>
                                    </p:anim>
                                    <p:anim calcmode="lin" valueType="num">
                                      <p:cBhvr>
                                        <p:cTn id="14"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直接连接符 8"/>
          <p:cNvSpPr/>
          <p:nvPr/>
        </p:nvSpPr>
        <p:spPr>
          <a:xfrm>
            <a:off x="4157662" y="3270475"/>
            <a:ext cx="1587" cy="2455862"/>
          </a:xfrm>
          <a:prstGeom prst="line">
            <a:avLst/>
          </a:prstGeom>
          <a:ln w="6350" cap="flat" cmpd="sng">
            <a:solidFill>
              <a:schemeClr val="tx1"/>
            </a:solidFill>
            <a:prstDash val="dash"/>
            <a:bevel/>
            <a:headEnd type="none" w="med" len="med"/>
            <a:tailEnd type="none" w="med" len="med"/>
          </a:ln>
        </p:spPr>
        <p:txBody>
          <a:bodyPr/>
          <a:lstStyle/>
          <a:p>
            <a:endParaRPr lang="zh-CN" altLang="en-US"/>
          </a:p>
        </p:txBody>
      </p:sp>
      <p:sp>
        <p:nvSpPr>
          <p:cNvPr id="25604" name="文本框 15"/>
          <p:cNvSpPr/>
          <p:nvPr/>
        </p:nvSpPr>
        <p:spPr>
          <a:xfrm>
            <a:off x="2262188" y="4410075"/>
            <a:ext cx="838200" cy="368300"/>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lvl="0" indent="0" eaLnBrk="1" hangingPunct="1">
              <a:lnSpc>
                <a:spcPct val="100000"/>
              </a:lnSpc>
              <a:spcBef>
                <a:spcPct val="0"/>
              </a:spcBef>
              <a:buNone/>
            </a:pPr>
            <a:r>
              <a:rPr lang="en-US" altLang="zh-CN" sz="1800" b="1" dirty="0">
                <a:solidFill>
                  <a:srgbClr val="000000"/>
                </a:solidFill>
              </a:rPr>
              <a:t>People</a:t>
            </a:r>
            <a:endParaRPr lang="zh-CN" altLang="en-US" sz="1800" dirty="0">
              <a:latin typeface="Arial" charset="0"/>
            </a:endParaRPr>
          </a:p>
        </p:txBody>
      </p:sp>
      <p:sp>
        <p:nvSpPr>
          <p:cNvPr id="25606" name="矩形 95"/>
          <p:cNvSpPr/>
          <p:nvPr/>
        </p:nvSpPr>
        <p:spPr>
          <a:xfrm>
            <a:off x="3743325" y="1175723"/>
            <a:ext cx="6342556" cy="830997"/>
          </a:xfrm>
          <a:prstGeom prst="rect">
            <a:avLst/>
          </a:prstGeom>
          <a:noFill/>
          <a:ln w="9525">
            <a:noFill/>
            <a:miter/>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indent="0" algn="just" eaLnBrk="1" hangingPunct="1">
              <a:lnSpc>
                <a:spcPct val="100000"/>
              </a:lnSpc>
              <a:spcBef>
                <a:spcPct val="0"/>
              </a:spcBef>
              <a:buNone/>
            </a:pPr>
            <a:r>
              <a:rPr lang="zh-CN" altLang="en-US" sz="2400" dirty="0" smtClean="0"/>
              <a:t>“付款：</a:t>
            </a:r>
            <a:r>
              <a:rPr lang="en-US" altLang="zh-CN" sz="2400" dirty="0" smtClean="0">
                <a:latin typeface="Times New Roman" panose="02020603050405020304" pitchFamily="18" charset="0"/>
                <a:cs typeface="Times New Roman" panose="02020603050405020304" pitchFamily="18" charset="0"/>
              </a:rPr>
              <a:t>90%</a:t>
            </a:r>
            <a:r>
              <a:rPr lang="zh-CN" altLang="en-US" sz="2400" dirty="0" smtClean="0">
                <a:latin typeface="Times New Roman" panose="02020603050405020304" pitchFamily="18" charset="0"/>
                <a:cs typeface="Times New Roman" panose="02020603050405020304" pitchFamily="18" charset="0"/>
              </a:rPr>
              <a:t>货款信用证支付</a:t>
            </a:r>
            <a:r>
              <a:rPr lang="en-US" altLang="zh-CN" sz="2400" dirty="0" smtClean="0">
                <a:latin typeface="Times New Roman" panose="02020603050405020304" pitchFamily="18" charset="0"/>
                <a:cs typeface="Times New Roman" panose="02020603050405020304" pitchFamily="18" charset="0"/>
              </a:rPr>
              <a:t>10%</a:t>
            </a:r>
            <a:r>
              <a:rPr lang="zh-CN" altLang="en-US" sz="2400" dirty="0" smtClean="0"/>
              <a:t>货款在到货后付给卖方。”请写出支付条款。</a:t>
            </a:r>
            <a:endParaRPr lang="zh-CN" altLang="en-US" sz="2400" dirty="0"/>
          </a:p>
        </p:txBody>
      </p:sp>
      <p:sp>
        <p:nvSpPr>
          <p:cNvPr id="3" name="文本框 2"/>
          <p:cNvSpPr txBox="1"/>
          <p:nvPr/>
        </p:nvSpPr>
        <p:spPr>
          <a:xfrm>
            <a:off x="4346332" y="3563689"/>
            <a:ext cx="6377745" cy="1692771"/>
          </a:xfrm>
          <a:prstGeom prst="rect">
            <a:avLst/>
          </a:prstGeom>
          <a:noFill/>
        </p:spPr>
        <p:txBody>
          <a:bodyPr wrap="square" rtlCol="0">
            <a:spAutoFit/>
          </a:bodyPr>
          <a:lstStyle/>
          <a:p>
            <a:pPr algn="just"/>
            <a:r>
              <a:rPr lang="en-US" altLang="zh-CN" sz="2600" dirty="0" smtClean="0">
                <a:latin typeface="Times New Roman" panose="02020603050405020304" pitchFamily="18" charset="0"/>
                <a:cs typeface="Times New Roman" panose="02020603050405020304" pitchFamily="18" charset="0"/>
              </a:rPr>
              <a:t>Payment:90% of the sales proceeds is to be paid by L/C at sight, 10% of the proceeds is to be paid by T/T after taking delivery of the goods.</a:t>
            </a:r>
            <a:endParaRPr lang="en-US" altLang="zh-CN" sz="26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58" y="2518829"/>
            <a:ext cx="3475867" cy="3592073"/>
          </a:xfrm>
          <a:prstGeom prst="rect">
            <a:avLst/>
          </a:prstGeom>
        </p:spPr>
      </p:pic>
      <p:grpSp>
        <p:nvGrpSpPr>
          <p:cNvPr id="8" name="组合 50"/>
          <p:cNvGrpSpPr/>
          <p:nvPr/>
        </p:nvGrpSpPr>
        <p:grpSpPr>
          <a:xfrm>
            <a:off x="360122" y="201451"/>
            <a:ext cx="603250" cy="552450"/>
            <a:chOff x="0" y="0"/>
            <a:chExt cx="737947" cy="676838"/>
          </a:xfrm>
        </p:grpSpPr>
        <p:sp>
          <p:nvSpPr>
            <p:cNvPr id="9"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10"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11"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12" name="标题 1"/>
          <p:cNvSpPr txBox="1">
            <a:spLocks/>
          </p:cNvSpPr>
          <p:nvPr/>
        </p:nvSpPr>
        <p:spPr>
          <a:xfrm>
            <a:off x="951516" y="250664"/>
            <a:ext cx="4826432"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订立信用证支付条款的业务案例</a:t>
            </a:r>
            <a:endParaRPr lang="zh-CN" altLang="en-US" sz="2400" b="1" dirty="0">
              <a:solidFill>
                <a:prstClr val="black"/>
              </a:solidFill>
            </a:endParaRPr>
          </a:p>
        </p:txBody>
      </p:sp>
    </p:spTree>
    <p:extLst>
      <p:ext uri="{BB962C8B-B14F-4D97-AF65-F5344CB8AC3E}">
        <p14:creationId xmlns:p14="http://schemas.microsoft.com/office/powerpoint/2010/main" val="19636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6"/>
                                        </p:tgtEl>
                                        <p:attrNameLst>
                                          <p:attrName>style.visibility</p:attrName>
                                        </p:attrNameLst>
                                      </p:cBhvr>
                                      <p:to>
                                        <p:strVal val="visible"/>
                                      </p:to>
                                    </p:set>
                                    <p:animEffect transition="in" filter="fade">
                                      <p:cBhvr>
                                        <p:cTn id="14" dur="1000"/>
                                        <p:tgtEl>
                                          <p:spTgt spid="25606"/>
                                        </p:tgtEl>
                                      </p:cBhvr>
                                    </p:animEffect>
                                    <p:anim calcmode="lin" valueType="num">
                                      <p:cBhvr>
                                        <p:cTn id="15" dur="1000" fill="hold"/>
                                        <p:tgtEl>
                                          <p:spTgt spid="25606"/>
                                        </p:tgtEl>
                                        <p:attrNameLst>
                                          <p:attrName>ppt_x</p:attrName>
                                        </p:attrNameLst>
                                      </p:cBhvr>
                                      <p:tavLst>
                                        <p:tav tm="0">
                                          <p:val>
                                            <p:strVal val="#ppt_x"/>
                                          </p:val>
                                        </p:tav>
                                        <p:tav tm="100000">
                                          <p:val>
                                            <p:strVal val="#ppt_x"/>
                                          </p:val>
                                        </p:tav>
                                      </p:tavLst>
                                    </p:anim>
                                    <p:anim calcmode="lin" valueType="num">
                                      <p:cBhvr>
                                        <p:cTn id="16"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直接连接符 8"/>
          <p:cNvSpPr/>
          <p:nvPr/>
        </p:nvSpPr>
        <p:spPr>
          <a:xfrm>
            <a:off x="4157662" y="3270475"/>
            <a:ext cx="1587" cy="2455862"/>
          </a:xfrm>
          <a:prstGeom prst="line">
            <a:avLst/>
          </a:prstGeom>
          <a:ln w="6350" cap="flat" cmpd="sng">
            <a:solidFill>
              <a:schemeClr val="tx1"/>
            </a:solidFill>
            <a:prstDash val="dash"/>
            <a:bevel/>
            <a:headEnd type="none" w="med" len="med"/>
            <a:tailEnd type="none" w="med" len="med"/>
          </a:ln>
        </p:spPr>
        <p:txBody>
          <a:bodyPr/>
          <a:lstStyle/>
          <a:p>
            <a:endParaRPr lang="zh-CN" altLang="en-US"/>
          </a:p>
        </p:txBody>
      </p:sp>
      <p:sp>
        <p:nvSpPr>
          <p:cNvPr id="25604" name="文本框 15"/>
          <p:cNvSpPr/>
          <p:nvPr/>
        </p:nvSpPr>
        <p:spPr>
          <a:xfrm>
            <a:off x="2262188" y="4410075"/>
            <a:ext cx="838200" cy="368300"/>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lvl="0" indent="0" eaLnBrk="1" hangingPunct="1">
              <a:lnSpc>
                <a:spcPct val="100000"/>
              </a:lnSpc>
              <a:spcBef>
                <a:spcPct val="0"/>
              </a:spcBef>
              <a:buNone/>
            </a:pPr>
            <a:r>
              <a:rPr lang="en-US" altLang="zh-CN" sz="1800" b="1" dirty="0">
                <a:solidFill>
                  <a:srgbClr val="000000"/>
                </a:solidFill>
              </a:rPr>
              <a:t>People</a:t>
            </a:r>
            <a:endParaRPr lang="zh-CN" altLang="en-US" sz="1800" dirty="0">
              <a:latin typeface="Arial" charset="0"/>
            </a:endParaRPr>
          </a:p>
        </p:txBody>
      </p:sp>
      <p:sp>
        <p:nvSpPr>
          <p:cNvPr id="25606" name="矩形 95"/>
          <p:cNvSpPr/>
          <p:nvPr/>
        </p:nvSpPr>
        <p:spPr>
          <a:xfrm>
            <a:off x="3100388" y="806699"/>
            <a:ext cx="6777708" cy="1610313"/>
          </a:xfrm>
          <a:prstGeom prst="rect">
            <a:avLst/>
          </a:prstGeom>
          <a:noFill/>
          <a:ln w="9525">
            <a:noFill/>
            <a:miter/>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lvl="0" indent="0" algn="just" eaLnBrk="1" hangingPunct="1">
              <a:lnSpc>
                <a:spcPts val="3000"/>
              </a:lnSpc>
              <a:spcBef>
                <a:spcPct val="0"/>
              </a:spcBef>
              <a:buNone/>
            </a:pPr>
            <a:r>
              <a:rPr lang="zh-CN" altLang="en-US" sz="2400" dirty="0" smtClean="0"/>
              <a:t>“</a:t>
            </a:r>
            <a:r>
              <a:rPr lang="zh-CN" altLang="en-US" sz="2400" dirty="0"/>
              <a:t>买方应通过卖方可接受的银行于装运月份前</a:t>
            </a:r>
            <a:r>
              <a:rPr lang="en-US" altLang="zh-CN" sz="2400" dirty="0"/>
              <a:t>30</a:t>
            </a:r>
            <a:r>
              <a:rPr lang="zh-CN" altLang="en-US" sz="2400" dirty="0"/>
              <a:t>天开立并送达卖方不可撤销的见票后三十天付款的信用证，有效期至</a:t>
            </a:r>
            <a:r>
              <a:rPr lang="zh-CN" altLang="en-US" sz="2400" dirty="0" smtClean="0"/>
              <a:t>装运日期后十五天</a:t>
            </a:r>
            <a:r>
              <a:rPr lang="zh-CN" altLang="en-US" sz="2400" dirty="0"/>
              <a:t>在中国议付。”请写出支付条款。</a:t>
            </a:r>
          </a:p>
        </p:txBody>
      </p:sp>
      <p:sp>
        <p:nvSpPr>
          <p:cNvPr id="3" name="文本框 2"/>
          <p:cNvSpPr txBox="1"/>
          <p:nvPr/>
        </p:nvSpPr>
        <p:spPr>
          <a:xfrm>
            <a:off x="4308654" y="3039953"/>
            <a:ext cx="6505120" cy="2677656"/>
          </a:xfrm>
          <a:prstGeom prst="rect">
            <a:avLst/>
          </a:prstGeom>
          <a:noFill/>
        </p:spPr>
        <p:txBody>
          <a:bodyPr wrap="square" rtlCol="0">
            <a:spAutoFit/>
          </a:bodyPr>
          <a:lstStyle/>
          <a:p>
            <a:pPr lvl="0" algn="just"/>
            <a:r>
              <a:rPr lang="en-US" altLang="zh-CN" sz="2800" dirty="0">
                <a:latin typeface="Times New Roman" panose="02020603050405020304" pitchFamily="18" charset="0"/>
                <a:cs typeface="Times New Roman" panose="02020603050405020304" pitchFamily="18" charset="0"/>
              </a:rPr>
              <a:t>The buyers shall open through a bank acceptable to the sellers an irrevocable letter of credit at 30days’ sight to reach the sellers 30days before the month of shipment, valid for negotiation in Beijing until the 15th day after the </a:t>
            </a:r>
            <a:r>
              <a:rPr lang="en-US" altLang="zh-CN" sz="2800" dirty="0" smtClean="0">
                <a:latin typeface="Times New Roman" panose="02020603050405020304" pitchFamily="18" charset="0"/>
                <a:cs typeface="Times New Roman" panose="02020603050405020304" pitchFamily="18" charset="0"/>
              </a:rPr>
              <a:t>date </a:t>
            </a:r>
            <a:r>
              <a:rPr lang="en-US" altLang="zh-CN" sz="2800" dirty="0">
                <a:latin typeface="Times New Roman" panose="02020603050405020304" pitchFamily="18" charset="0"/>
                <a:cs typeface="Times New Roman" panose="02020603050405020304" pitchFamily="18" charset="0"/>
              </a:rPr>
              <a:t>of shipment.</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08" y="2931357"/>
            <a:ext cx="3475867" cy="3592073"/>
          </a:xfrm>
          <a:prstGeom prst="rect">
            <a:avLst/>
          </a:prstGeom>
        </p:spPr>
      </p:pic>
      <p:grpSp>
        <p:nvGrpSpPr>
          <p:cNvPr id="8" name="组合 50"/>
          <p:cNvGrpSpPr/>
          <p:nvPr/>
        </p:nvGrpSpPr>
        <p:grpSpPr>
          <a:xfrm>
            <a:off x="360122" y="201451"/>
            <a:ext cx="603250" cy="552450"/>
            <a:chOff x="0" y="0"/>
            <a:chExt cx="737947" cy="676838"/>
          </a:xfrm>
        </p:grpSpPr>
        <p:sp>
          <p:nvSpPr>
            <p:cNvPr id="9"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10"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11"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12" name="标题 1"/>
          <p:cNvSpPr txBox="1">
            <a:spLocks/>
          </p:cNvSpPr>
          <p:nvPr/>
        </p:nvSpPr>
        <p:spPr>
          <a:xfrm>
            <a:off x="951516" y="250664"/>
            <a:ext cx="4826432"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订立信用证支付条款的业务案例</a:t>
            </a:r>
            <a:endParaRPr lang="zh-CN" altLang="en-US" sz="2400" b="1" dirty="0">
              <a:solidFill>
                <a:prstClr val="black"/>
              </a:solidFill>
            </a:endParaRPr>
          </a:p>
        </p:txBody>
      </p:sp>
    </p:spTree>
    <p:extLst>
      <p:ext uri="{BB962C8B-B14F-4D97-AF65-F5344CB8AC3E}">
        <p14:creationId xmlns:p14="http://schemas.microsoft.com/office/powerpoint/2010/main" val="29921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arn(inVertical)">
                                      <p:cBhvr>
                                        <p:cTn id="1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直接连接符 8"/>
          <p:cNvSpPr/>
          <p:nvPr/>
        </p:nvSpPr>
        <p:spPr>
          <a:xfrm>
            <a:off x="3973199" y="3550443"/>
            <a:ext cx="1587" cy="2455862"/>
          </a:xfrm>
          <a:prstGeom prst="line">
            <a:avLst/>
          </a:prstGeom>
          <a:ln w="6350" cap="flat" cmpd="sng">
            <a:solidFill>
              <a:schemeClr val="tx1"/>
            </a:solidFill>
            <a:prstDash val="dash"/>
            <a:bevel/>
            <a:headEnd type="none" w="med" len="med"/>
            <a:tailEnd type="none" w="med" len="med"/>
          </a:ln>
        </p:spPr>
        <p:txBody>
          <a:bodyPr/>
          <a:lstStyle/>
          <a:p>
            <a:endParaRPr lang="zh-CN" altLang="en-US"/>
          </a:p>
        </p:txBody>
      </p:sp>
      <p:sp>
        <p:nvSpPr>
          <p:cNvPr id="25604" name="文本框 15"/>
          <p:cNvSpPr/>
          <p:nvPr/>
        </p:nvSpPr>
        <p:spPr>
          <a:xfrm>
            <a:off x="2262188" y="4410075"/>
            <a:ext cx="838200" cy="368300"/>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lvl="0" indent="0" eaLnBrk="1" hangingPunct="1">
              <a:lnSpc>
                <a:spcPct val="100000"/>
              </a:lnSpc>
              <a:spcBef>
                <a:spcPct val="0"/>
              </a:spcBef>
              <a:buNone/>
            </a:pPr>
            <a:r>
              <a:rPr lang="en-US" altLang="zh-CN" sz="1800" b="1" dirty="0">
                <a:solidFill>
                  <a:srgbClr val="000000"/>
                </a:solidFill>
              </a:rPr>
              <a:t>People</a:t>
            </a:r>
            <a:endParaRPr lang="zh-CN" altLang="en-US" sz="1800" dirty="0">
              <a:latin typeface="Arial" charset="0"/>
            </a:endParaRPr>
          </a:p>
        </p:txBody>
      </p:sp>
      <p:sp>
        <p:nvSpPr>
          <p:cNvPr id="25606" name="矩形 95"/>
          <p:cNvSpPr/>
          <p:nvPr/>
        </p:nvSpPr>
        <p:spPr>
          <a:xfrm>
            <a:off x="3649685" y="884345"/>
            <a:ext cx="7680924" cy="2015936"/>
          </a:xfrm>
          <a:prstGeom prst="rect">
            <a:avLst/>
          </a:prstGeom>
          <a:noFill/>
          <a:ln w="9525">
            <a:noFill/>
            <a:miter/>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sym typeface="Calibri" pitchFamily="34" charset="0"/>
              </a:defRPr>
            </a:lvl5pPr>
          </a:lstStyle>
          <a:p>
            <a:pPr marL="0" lvl="0" indent="0" algn="just" eaLnBrk="1" hangingPunct="1">
              <a:lnSpc>
                <a:spcPts val="3000"/>
              </a:lnSpc>
              <a:spcBef>
                <a:spcPct val="0"/>
              </a:spcBef>
              <a:buNone/>
            </a:pPr>
            <a:r>
              <a:rPr lang="zh-CN" altLang="en-US" sz="2000" dirty="0" smtClean="0"/>
              <a:t>“</a:t>
            </a:r>
            <a:r>
              <a:rPr lang="zh-CN" altLang="en-US" sz="2000" dirty="0"/>
              <a:t>买方</a:t>
            </a:r>
            <a:r>
              <a:rPr lang="zh-CN" altLang="en-US" sz="2000" dirty="0" smtClean="0"/>
              <a:t>通过卖方</a:t>
            </a:r>
            <a:r>
              <a:rPr lang="zh-CN" altLang="en-US" sz="2000" dirty="0"/>
              <a:t>接受的银行，于装船月份前</a:t>
            </a:r>
            <a:r>
              <a:rPr lang="en-US" altLang="zh-CN" sz="2000" dirty="0"/>
              <a:t>20</a:t>
            </a:r>
            <a:r>
              <a:rPr lang="zh-CN" altLang="en-US" sz="2000" dirty="0"/>
              <a:t>天开立并送达卖方即期信用证，规定</a:t>
            </a:r>
            <a:r>
              <a:rPr lang="en-US" altLang="zh-CN" sz="2000" dirty="0"/>
              <a:t>50%</a:t>
            </a:r>
            <a:r>
              <a:rPr lang="zh-CN" altLang="en-US" sz="2000" dirty="0"/>
              <a:t>发票金额凭即期光票支付，其余</a:t>
            </a:r>
            <a:r>
              <a:rPr lang="en-US" altLang="zh-CN" sz="2000" dirty="0"/>
              <a:t>50%</a:t>
            </a:r>
            <a:r>
              <a:rPr lang="zh-CN" altLang="en-US" sz="2000" dirty="0"/>
              <a:t>金额用即期跟单托收方式付款交单。全套货运单据与托收项下，在买方付清发票的全部金额后交单。如买方不能付清全部发票金额，则货运单据由开证行掌握，凭</a:t>
            </a:r>
            <a:r>
              <a:rPr lang="zh-CN" altLang="en-US" sz="2000" dirty="0" smtClean="0"/>
              <a:t>卖方指示办理。</a:t>
            </a:r>
            <a:r>
              <a:rPr lang="zh-CN" altLang="en-US" sz="2000" dirty="0"/>
              <a:t>”请写出支付方式。</a:t>
            </a:r>
          </a:p>
        </p:txBody>
      </p:sp>
      <p:sp>
        <p:nvSpPr>
          <p:cNvPr id="3" name="文本框 2"/>
          <p:cNvSpPr txBox="1"/>
          <p:nvPr/>
        </p:nvSpPr>
        <p:spPr>
          <a:xfrm>
            <a:off x="4135304" y="3096536"/>
            <a:ext cx="7195305" cy="3477875"/>
          </a:xfrm>
          <a:prstGeom prst="rect">
            <a:avLst/>
          </a:prstGeom>
          <a:noFill/>
        </p:spPr>
        <p:txBody>
          <a:bodyPr wrap="square" rtlCol="0">
            <a:spAutoFit/>
          </a:bodyPr>
          <a:lstStyle/>
          <a:p>
            <a:pPr algn="just"/>
            <a:r>
              <a:rPr lang="en-US" altLang="zh-CN" sz="2200" dirty="0">
                <a:latin typeface="Times New Roman" panose="02020603050405020304" pitchFamily="18" charset="0"/>
                <a:cs typeface="Times New Roman" panose="02020603050405020304" pitchFamily="18" charset="0"/>
              </a:rPr>
              <a:t>The Buyers shall open through a bank acceptable to the Sellers an Irrevocable Sight L/C to reach the sellers 20days before the month of shipment, stipulating that 50% of the invoice value is available against clean draft at sight while the remaining 50% is on D/P at sight basis. The full set of the shipping documents  shall accompany the collection item and shall only be released after full payment of the invoice value. If the Buyers fail to pay full invoice value, the shipping documents shall be held by the issuing bank at the Sellers’ disposal.</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18" y="2982338"/>
            <a:ext cx="3475867" cy="3592073"/>
          </a:xfrm>
          <a:prstGeom prst="rect">
            <a:avLst/>
          </a:prstGeom>
        </p:spPr>
      </p:pic>
      <p:grpSp>
        <p:nvGrpSpPr>
          <p:cNvPr id="8" name="组合 50"/>
          <p:cNvGrpSpPr/>
          <p:nvPr/>
        </p:nvGrpSpPr>
        <p:grpSpPr>
          <a:xfrm>
            <a:off x="360122" y="201451"/>
            <a:ext cx="603250" cy="552450"/>
            <a:chOff x="0" y="0"/>
            <a:chExt cx="737947" cy="676838"/>
          </a:xfrm>
        </p:grpSpPr>
        <p:sp>
          <p:nvSpPr>
            <p:cNvPr id="9"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10"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11"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12" name="标题 1"/>
          <p:cNvSpPr txBox="1">
            <a:spLocks/>
          </p:cNvSpPr>
          <p:nvPr/>
        </p:nvSpPr>
        <p:spPr>
          <a:xfrm>
            <a:off x="951516" y="250664"/>
            <a:ext cx="4826432"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订立信用证支付条款的业务案例</a:t>
            </a:r>
            <a:endParaRPr lang="zh-CN" altLang="en-US" sz="2400" b="1" dirty="0">
              <a:solidFill>
                <a:prstClr val="black"/>
              </a:solidFill>
            </a:endParaRPr>
          </a:p>
        </p:txBody>
      </p:sp>
    </p:spTree>
    <p:extLst>
      <p:ext uri="{BB962C8B-B14F-4D97-AF65-F5344CB8AC3E}">
        <p14:creationId xmlns:p14="http://schemas.microsoft.com/office/powerpoint/2010/main" val="38289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barn(inVertical)">
                                      <p:cBhvr>
                                        <p:cTn id="1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任务实施</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2331718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75" y="407280"/>
            <a:ext cx="3464687" cy="5541156"/>
          </a:xfrm>
          <a:prstGeom prst="rect">
            <a:avLst/>
          </a:prstGeom>
        </p:spPr>
      </p:pic>
      <p:sp>
        <p:nvSpPr>
          <p:cNvPr id="2" name="文本框 1"/>
          <p:cNvSpPr txBox="1"/>
          <p:nvPr/>
        </p:nvSpPr>
        <p:spPr>
          <a:xfrm>
            <a:off x="3833019" y="1028541"/>
            <a:ext cx="6360978" cy="1631216"/>
          </a:xfrm>
          <a:prstGeom prst="rect">
            <a:avLst/>
          </a:prstGeom>
          <a:noFill/>
        </p:spPr>
        <p:txBody>
          <a:bodyPr wrap="square" rtlCol="0">
            <a:spAutoFit/>
          </a:bodyPr>
          <a:lstStyle/>
          <a:p>
            <a:pPr marL="285750" indent="-285750">
              <a:lnSpc>
                <a:spcPts val="3000"/>
              </a:lnSpc>
              <a:buFont typeface="Wingdings" panose="05000000000000000000" pitchFamily="2" charset="2"/>
              <a:buChar char="l"/>
            </a:pPr>
            <a:r>
              <a:rPr lang="zh-CN" altLang="en-US"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任务：鲁平订立合同中的支付条款。</a:t>
            </a:r>
          </a:p>
          <a:p>
            <a:pPr marL="285750" indent="-285750">
              <a:lnSpc>
                <a:spcPts val="3000"/>
              </a:lnSpc>
              <a:buFont typeface="Wingdings" panose="05000000000000000000" pitchFamily="2" charset="2"/>
              <a:buChar char="l"/>
            </a:pPr>
            <a:r>
              <a:rPr lang="zh-CN" altLang="en-US" sz="20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买方须于</a:t>
            </a:r>
            <a:r>
              <a:rPr lang="en-US" altLang="zh-CN"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2016</a:t>
            </a:r>
            <a:r>
              <a:rPr lang="zh-CN" altLang="en-US"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年</a:t>
            </a:r>
            <a:r>
              <a:rPr lang="en-US" altLang="zh-CN"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4</a:t>
            </a:r>
            <a:r>
              <a:rPr lang="zh-CN" altLang="en-US"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月</a:t>
            </a:r>
            <a:r>
              <a:rPr lang="en-US" altLang="zh-CN"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28</a:t>
            </a:r>
            <a:r>
              <a:rPr lang="zh-CN" altLang="en-US"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日前将 </a:t>
            </a:r>
            <a:r>
              <a:rPr lang="en-US" altLang="zh-CN"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100%</a:t>
            </a:r>
            <a:r>
              <a:rPr lang="zh-CN" altLang="en-US"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不可撤销的即期信用证开到卖方。议付有效期延至装运期后</a:t>
            </a:r>
            <a:r>
              <a:rPr lang="en-US" altLang="zh-CN"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21 </a:t>
            </a:r>
            <a:r>
              <a:rPr lang="zh-CN" altLang="en-US"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天在中国</a:t>
            </a:r>
            <a:r>
              <a:rPr lang="zh-CN" altLang="en-US" sz="20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到期。”</a:t>
            </a:r>
            <a:endParaRPr lang="en-US" altLang="zh-CN" sz="20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9"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合同中的支付条款</a:t>
            </a:r>
            <a:endParaRPr lang="zh-CN" altLang="zh-CN" sz="2400" b="1" dirty="0" smtClean="0"/>
          </a:p>
        </p:txBody>
      </p:sp>
      <p:sp>
        <p:nvSpPr>
          <p:cNvPr id="4" name="文本框 3"/>
          <p:cNvSpPr txBox="1"/>
          <p:nvPr/>
        </p:nvSpPr>
        <p:spPr>
          <a:xfrm>
            <a:off x="3861446" y="3201043"/>
            <a:ext cx="6332551" cy="1938992"/>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 Payment: </a:t>
            </a:r>
            <a:r>
              <a:rPr lang="en-US" altLang="zh-CN" sz="2400" dirty="0" smtClean="0">
                <a:latin typeface="Times New Roman" panose="02020603050405020304" pitchFamily="18" charset="0"/>
                <a:cs typeface="Times New Roman" panose="02020603050405020304" pitchFamily="18" charset="0"/>
              </a:rPr>
              <a:t>By </a:t>
            </a:r>
            <a:r>
              <a:rPr lang="en-US" altLang="zh-CN" sz="2400" dirty="0">
                <a:latin typeface="Times New Roman" panose="02020603050405020304" pitchFamily="18" charset="0"/>
                <a:cs typeface="Times New Roman" panose="02020603050405020304" pitchFamily="18" charset="0"/>
              </a:rPr>
              <a:t>100% Irrevocable Letter of Credit to be available by sight draft to reach the Sellers </a:t>
            </a:r>
            <a:r>
              <a:rPr lang="en-US" altLang="zh-CN" sz="2400" dirty="0" smtClean="0">
                <a:latin typeface="Times New Roman" panose="02020603050405020304" pitchFamily="18" charset="0"/>
                <a:cs typeface="Times New Roman" panose="02020603050405020304" pitchFamily="18" charset="0"/>
              </a:rPr>
              <a:t>before </a:t>
            </a:r>
            <a:r>
              <a:rPr lang="en-US" altLang="zh-CN" sz="2400" dirty="0">
                <a:latin typeface="Times New Roman" panose="02020603050405020304" pitchFamily="18" charset="0"/>
                <a:cs typeface="Times New Roman" panose="02020603050405020304" pitchFamily="18" charset="0"/>
              </a:rPr>
              <a:t>APR.28, </a:t>
            </a:r>
            <a:r>
              <a:rPr lang="en-US" altLang="zh-CN" sz="2400" dirty="0" smtClean="0">
                <a:latin typeface="Times New Roman" panose="02020603050405020304" pitchFamily="18" charset="0"/>
                <a:cs typeface="Times New Roman" panose="02020603050405020304" pitchFamily="18" charset="0"/>
              </a:rPr>
              <a:t>2016 </a:t>
            </a:r>
            <a:r>
              <a:rPr lang="en-US" altLang="zh-CN" sz="2400" dirty="0">
                <a:latin typeface="Times New Roman" panose="02020603050405020304" pitchFamily="18" charset="0"/>
                <a:cs typeface="Times New Roman" panose="02020603050405020304" pitchFamily="18" charset="0"/>
              </a:rPr>
              <a:t>and to remain valid for negotiation in China until the 21th day after the foresaid Time of Shipment.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74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75" y="407280"/>
            <a:ext cx="3464687" cy="5541156"/>
          </a:xfrm>
          <a:prstGeom prst="rect">
            <a:avLst/>
          </a:prstGeom>
        </p:spPr>
      </p:pic>
      <p:sp>
        <p:nvSpPr>
          <p:cNvPr id="2" name="文本框 1"/>
          <p:cNvSpPr txBox="1"/>
          <p:nvPr/>
        </p:nvSpPr>
        <p:spPr>
          <a:xfrm>
            <a:off x="3833019" y="1280333"/>
            <a:ext cx="5783333" cy="120032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en-US"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任务：鲁平订出合同中的支付条款。</a:t>
            </a:r>
            <a:endParaRPr lang="en-US" altLang="zh-CN"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marL="342900" indent="-342900" algn="just">
              <a:lnSpc>
                <a:spcPct val="150000"/>
              </a:lnSpc>
              <a:buFont typeface="Wingdings" panose="05000000000000000000" pitchFamily="2" charset="2"/>
              <a:buChar char="l"/>
            </a:pPr>
            <a:r>
              <a:rPr lang="zh-CN" altLang="en-US" sz="24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“即期信用证”</a:t>
            </a:r>
            <a:endParaRPr lang="en-US" altLang="zh-CN"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9"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合同中的支付条款</a:t>
            </a:r>
            <a:endParaRPr lang="zh-CN" altLang="zh-CN" sz="2400" b="1" dirty="0" smtClean="0"/>
          </a:p>
        </p:txBody>
      </p:sp>
      <p:sp>
        <p:nvSpPr>
          <p:cNvPr id="4" name="文本框 3"/>
          <p:cNvSpPr txBox="1"/>
          <p:nvPr/>
        </p:nvSpPr>
        <p:spPr>
          <a:xfrm>
            <a:off x="3861446" y="3201043"/>
            <a:ext cx="6332551" cy="461665"/>
          </a:xfrm>
          <a:prstGeom prst="rect">
            <a:avLst/>
          </a:prstGeom>
          <a:noFill/>
        </p:spPr>
        <p:txBody>
          <a:bodyPr wrap="square" rtlCol="0">
            <a:spAutoFit/>
          </a:bodyPr>
          <a:lstStyle/>
          <a:p>
            <a:pPr algn="just"/>
            <a:r>
              <a:rPr lang="en-US" altLang="zh-CN" sz="2400" dirty="0" smtClean="0">
                <a:latin typeface="Times New Roman" panose="02020603050405020304" pitchFamily="18" charset="0"/>
                <a:cs typeface="Times New Roman" panose="02020603050405020304" pitchFamily="18" charset="0"/>
              </a:rPr>
              <a:t>TERMS OF PAYMENT: L/C AT SIGHT</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391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案例</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1123692064"/>
      </p:ext>
    </p:extLst>
  </p:cSld>
  <p:clrMapOvr>
    <a:masterClrMapping/>
  </p:clrMapOvr>
  <mc:AlternateContent xmlns:mc="http://schemas.openxmlformats.org/markup-compatibility/2006" xmlns:p14="http://schemas.microsoft.com/office/powerpoint/2010/main">
    <mc:Choice Requires="p14">
      <p:transition spd="slow" p14:dur="2000" advTm="4649"/>
    </mc:Choice>
    <mc:Fallback xmlns="">
      <p:transition spd="slow" advTm="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33690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a:solidFill>
                  <a:srgbClr val="036EB8"/>
                </a:solidFill>
              </a:rPr>
              <a:t>案</a:t>
            </a:r>
            <a:r>
              <a:rPr lang="zh-CN" altLang="en-US" sz="3200" dirty="0" smtClean="0">
                <a:solidFill>
                  <a:srgbClr val="036EB8"/>
                </a:solidFill>
              </a:rPr>
              <a:t>例讨论</a:t>
            </a:r>
            <a:endParaRPr lang="zh-CN" altLang="en-US" sz="3200" dirty="0">
              <a:solidFill>
                <a:srgbClr val="036EB8"/>
              </a:solidFill>
            </a:endParaRPr>
          </a:p>
        </p:txBody>
      </p:sp>
      <p:sp>
        <p:nvSpPr>
          <p:cNvPr id="4" name="文本框 3"/>
          <p:cNvSpPr txBox="1"/>
          <p:nvPr/>
        </p:nvSpPr>
        <p:spPr>
          <a:xfrm>
            <a:off x="963412" y="990977"/>
            <a:ext cx="2438400"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案例情况说明：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69092" y="1544974"/>
            <a:ext cx="9766300" cy="2400657"/>
          </a:xfrm>
          <a:prstGeom prst="rect">
            <a:avLst/>
          </a:prstGeom>
          <a:noFill/>
        </p:spPr>
        <p:txBody>
          <a:bodyPr wrap="square" rtlCol="0">
            <a:spAutoFit/>
          </a:bodyPr>
          <a:lstStyle/>
          <a:p>
            <a:pPr algn="just">
              <a:lnSpc>
                <a:spcPct val="150000"/>
              </a:lnSpc>
            </a:pPr>
            <a:r>
              <a:rPr kumimoji="1" lang="zh-CN" altLang="en-US" sz="2000" dirty="0" smtClean="0">
                <a:latin typeface="Times New Roman" panose="02020603050405020304" pitchFamily="18" charset="0"/>
                <a:cs typeface="Times New Roman" panose="02020603050405020304" pitchFamily="18" charset="0"/>
              </a:rPr>
              <a:t>日照</a:t>
            </a:r>
            <a:r>
              <a:rPr kumimoji="1" lang="en-US" altLang="zh-CN" sz="2000" dirty="0" smtClean="0">
                <a:latin typeface="Times New Roman" panose="02020603050405020304" pitchFamily="18" charset="0"/>
                <a:cs typeface="Times New Roman" panose="02020603050405020304" pitchFamily="18" charset="0"/>
              </a:rPr>
              <a:t>A</a:t>
            </a:r>
            <a:r>
              <a:rPr kumimoji="1" lang="zh-CN" altLang="en-US" sz="2000" dirty="0" smtClean="0">
                <a:latin typeface="Times New Roman" panose="02020603050405020304" pitchFamily="18" charset="0"/>
                <a:cs typeface="Times New Roman" panose="02020603050405020304" pitchFamily="18" charset="0"/>
              </a:rPr>
              <a:t>公司以</a:t>
            </a:r>
            <a:r>
              <a:rPr kumimoji="1" lang="en-US" altLang="zh-CN" sz="2000" dirty="0" smtClean="0">
                <a:latin typeface="Times New Roman" panose="02020603050405020304" pitchFamily="18" charset="0"/>
                <a:cs typeface="Times New Roman" panose="02020603050405020304" pitchFamily="18" charset="0"/>
              </a:rPr>
              <a:t>CIF</a:t>
            </a:r>
            <a:r>
              <a:rPr kumimoji="1" lang="zh-CN" altLang="en-US" sz="2000" dirty="0" smtClean="0">
                <a:latin typeface="Times New Roman" panose="02020603050405020304" pitchFamily="18" charset="0"/>
                <a:cs typeface="Times New Roman" panose="02020603050405020304" pitchFamily="18" charset="0"/>
              </a:rPr>
              <a:t>贸易术语与日本</a:t>
            </a:r>
            <a:r>
              <a:rPr kumimoji="1" lang="en-US" altLang="zh-CN" sz="2000" dirty="0" smtClean="0">
                <a:latin typeface="Times New Roman" panose="02020603050405020304" pitchFamily="18" charset="0"/>
                <a:cs typeface="Times New Roman" panose="02020603050405020304" pitchFamily="18" charset="0"/>
              </a:rPr>
              <a:t>B</a:t>
            </a:r>
            <a:r>
              <a:rPr kumimoji="1" lang="zh-CN" altLang="en-US" sz="2000" dirty="0" smtClean="0">
                <a:latin typeface="Times New Roman" panose="02020603050405020304" pitchFamily="18" charset="0"/>
                <a:cs typeface="Times New Roman" panose="02020603050405020304" pitchFamily="18" charset="0"/>
              </a:rPr>
              <a:t>公司达成一笔陶器制品的出口合同，双方约定以信用证方式结算货款。</a:t>
            </a:r>
            <a:r>
              <a:rPr kumimoji="1" lang="en-US" altLang="zh-CN" sz="2000" dirty="0" smtClean="0">
                <a:latin typeface="Times New Roman" panose="02020603050405020304" pitchFamily="18" charset="0"/>
                <a:cs typeface="Times New Roman" panose="02020603050405020304" pitchFamily="18" charset="0"/>
              </a:rPr>
              <a:t>A</a:t>
            </a:r>
            <a:r>
              <a:rPr kumimoji="1" lang="zh-CN" altLang="en-US" sz="2000" dirty="0" smtClean="0">
                <a:latin typeface="Times New Roman" panose="02020603050405020304" pitchFamily="18" charset="0"/>
                <a:cs typeface="Times New Roman" panose="02020603050405020304" pitchFamily="18" charset="0"/>
              </a:rPr>
              <a:t>公司在收到</a:t>
            </a:r>
            <a:r>
              <a:rPr kumimoji="1" lang="en-US" altLang="zh-CN" sz="2000" dirty="0" smtClean="0">
                <a:latin typeface="Times New Roman" panose="02020603050405020304" pitchFamily="18" charset="0"/>
                <a:cs typeface="Times New Roman" panose="02020603050405020304" pitchFamily="18" charset="0"/>
              </a:rPr>
              <a:t>B</a:t>
            </a:r>
            <a:r>
              <a:rPr kumimoji="1" lang="zh-CN" altLang="en-US" sz="2000" dirty="0" smtClean="0">
                <a:latin typeface="Times New Roman" panose="02020603050405020304" pitchFamily="18" charset="0"/>
                <a:cs typeface="Times New Roman" panose="02020603050405020304" pitchFamily="18" charset="0"/>
              </a:rPr>
              <a:t>公司开来的信用证后，按照规定的时间将货物装运</a:t>
            </a:r>
            <a:r>
              <a:rPr kumimoji="1" lang="zh-CN" altLang="en-US" sz="2000" dirty="0">
                <a:latin typeface="Times New Roman" panose="02020603050405020304" pitchFamily="18" charset="0"/>
                <a:cs typeface="Times New Roman" panose="02020603050405020304" pitchFamily="18" charset="0"/>
              </a:rPr>
              <a:t>出</a:t>
            </a:r>
            <a:r>
              <a:rPr kumimoji="1" lang="zh-CN" altLang="en-US" sz="2000" dirty="0" smtClean="0">
                <a:latin typeface="Times New Roman" panose="02020603050405020304" pitchFamily="18" charset="0"/>
                <a:cs typeface="Times New Roman" panose="02020603050405020304" pitchFamily="18" charset="0"/>
              </a:rPr>
              <a:t>境，随后，</a:t>
            </a:r>
            <a:r>
              <a:rPr kumimoji="1" lang="en-US" altLang="zh-CN" sz="2000" dirty="0" smtClean="0">
                <a:latin typeface="Times New Roman" panose="02020603050405020304" pitchFamily="18" charset="0"/>
                <a:cs typeface="Times New Roman" panose="02020603050405020304" pitchFamily="18" charset="0"/>
              </a:rPr>
              <a:t>A</a:t>
            </a:r>
            <a:r>
              <a:rPr kumimoji="1" lang="zh-CN" altLang="en-US" sz="2000" dirty="0" smtClean="0">
                <a:latin typeface="Times New Roman" panose="02020603050405020304" pitchFamily="18" charset="0"/>
                <a:cs typeface="Times New Roman" panose="02020603050405020304" pitchFamily="18" charset="0"/>
              </a:rPr>
              <a:t>公司缮制了全套结汇单据到银行办理议付手续。此时，</a:t>
            </a:r>
            <a:r>
              <a:rPr kumimoji="1" lang="en-US" altLang="zh-CN" sz="2000" dirty="0" smtClean="0">
                <a:latin typeface="Times New Roman" panose="02020603050405020304" pitchFamily="18" charset="0"/>
                <a:cs typeface="Times New Roman" panose="02020603050405020304" pitchFamily="18" charset="0"/>
              </a:rPr>
              <a:t>B</a:t>
            </a:r>
            <a:r>
              <a:rPr kumimoji="1" lang="zh-CN" altLang="en-US" sz="2000" dirty="0" smtClean="0">
                <a:latin typeface="Times New Roman" panose="02020603050405020304" pitchFamily="18" charset="0"/>
                <a:cs typeface="Times New Roman" panose="02020603050405020304" pitchFamily="18" charset="0"/>
              </a:rPr>
              <a:t>公司来电，承载货船舶在航海途中遭遇意外事故，使得大部分货物受损，为你，</a:t>
            </a:r>
            <a:r>
              <a:rPr kumimoji="1" lang="en-US" altLang="zh-CN" sz="2000" dirty="0" smtClean="0">
                <a:latin typeface="Times New Roman" panose="02020603050405020304" pitchFamily="18" charset="0"/>
                <a:cs typeface="Times New Roman" panose="02020603050405020304" pitchFamily="18" charset="0"/>
              </a:rPr>
              <a:t>B</a:t>
            </a:r>
            <a:r>
              <a:rPr kumimoji="1" lang="zh-CN" altLang="en-US" sz="2000" dirty="0" smtClean="0">
                <a:latin typeface="Times New Roman" panose="02020603050405020304" pitchFamily="18" charset="0"/>
                <a:cs typeface="Times New Roman" panose="02020603050405020304" pitchFamily="18" charset="0"/>
              </a:rPr>
              <a:t>公司表示要等到具体货损情况确定以后，才允许银行向</a:t>
            </a:r>
            <a:r>
              <a:rPr kumimoji="1" lang="en-US" altLang="zh-CN" sz="2000" dirty="0" smtClean="0">
                <a:latin typeface="Times New Roman" panose="02020603050405020304" pitchFamily="18" charset="0"/>
                <a:cs typeface="Times New Roman" panose="02020603050405020304" pitchFamily="18" charset="0"/>
              </a:rPr>
              <a:t>A</a:t>
            </a:r>
            <a:r>
              <a:rPr kumimoji="1" lang="zh-CN" altLang="en-US" sz="2000" dirty="0" smtClean="0">
                <a:latin typeface="Times New Roman" panose="02020603050405020304" pitchFamily="18" charset="0"/>
                <a:cs typeface="Times New Roman" panose="02020603050405020304" pitchFamily="18" charset="0"/>
              </a:rPr>
              <a:t>公司支付货款。</a:t>
            </a:r>
            <a:endParaRPr kumimoji="1" lang="zh-CN" altLang="en-US" sz="2000" dirty="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1105079" y="4447209"/>
            <a:ext cx="9766300" cy="1371420"/>
            <a:chOff x="1092200" y="3797300"/>
            <a:chExt cx="9766300" cy="1371420"/>
          </a:xfrm>
        </p:grpSpPr>
        <p:sp>
          <p:nvSpPr>
            <p:cNvPr id="8" name="文本框 7"/>
            <p:cNvSpPr txBox="1"/>
            <p:nvPr/>
          </p:nvSpPr>
          <p:spPr>
            <a:xfrm>
              <a:off x="1092200" y="3797300"/>
              <a:ext cx="2628900"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a:t>
              </a:r>
              <a:endParaRPr lang="zh-CN" altLang="en-US" sz="2000" dirty="0">
                <a:solidFill>
                  <a:srgbClr val="036EB8"/>
                </a:solidFill>
              </a:endParaRPr>
            </a:p>
          </p:txBody>
        </p:sp>
        <p:cxnSp>
          <p:nvCxnSpPr>
            <p:cNvPr id="12" name="直接连接符 11"/>
            <p:cNvCxnSpPr/>
            <p:nvPr/>
          </p:nvCxnSpPr>
          <p:spPr>
            <a:xfrm>
              <a:off x="1092200" y="4230132"/>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2200" y="4205764"/>
              <a:ext cx="9766300" cy="962956"/>
            </a:xfrm>
            <a:prstGeom prst="rect">
              <a:avLst/>
            </a:prstGeom>
            <a:noFill/>
          </p:spPr>
          <p:txBody>
            <a:bodyPr wrap="square" rtlCol="0">
              <a:spAutoFit/>
            </a:bodyPr>
            <a:lstStyle/>
            <a:p>
              <a:pPr algn="just">
                <a:lnSpc>
                  <a:spcPct val="150000"/>
                </a:lnSpc>
              </a:pPr>
              <a:r>
                <a:rPr kumimoji="1" lang="en-US" altLang="zh-CN" sz="2000" dirty="0" smtClean="0"/>
                <a:t>A</a:t>
              </a:r>
              <a:r>
                <a:rPr kumimoji="1" lang="zh-CN" altLang="en-US" sz="2000" dirty="0" smtClean="0"/>
                <a:t>公司能否及时收回货款，为什么？</a:t>
              </a:r>
              <a:endParaRPr kumimoji="1" lang="en-US" altLang="zh-CN" sz="2000" dirty="0" smtClean="0"/>
            </a:p>
            <a:p>
              <a:pPr algn="just">
                <a:lnSpc>
                  <a:spcPct val="150000"/>
                </a:lnSpc>
              </a:pPr>
              <a:r>
                <a:rPr kumimoji="1" lang="en-US" altLang="zh-CN" sz="2000" dirty="0" smtClean="0"/>
                <a:t>B</a:t>
              </a:r>
              <a:r>
                <a:rPr kumimoji="1" lang="zh-CN" altLang="en-US" sz="2000" dirty="0" smtClean="0"/>
                <a:t>公司应如何处理本案？</a:t>
              </a:r>
              <a:endParaRPr kumimoji="1" lang="zh-CN" altLang="en-US" sz="2000" dirty="0"/>
            </a:p>
          </p:txBody>
        </p:sp>
      </p:grpSp>
      <p:cxnSp>
        <p:nvCxnSpPr>
          <p:cNvPr id="20" name="直接连接符 19"/>
          <p:cNvCxnSpPr/>
          <p:nvPr/>
        </p:nvCxnSpPr>
        <p:spPr>
          <a:xfrm>
            <a:off x="2611753" y="1175643"/>
            <a:ext cx="805270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98335" y="4256548"/>
            <a:ext cx="9837057" cy="59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7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fontAlgn="auto">
              <a:spcBef>
                <a:spcPts val="0"/>
              </a:spcBef>
              <a:spcAft>
                <a:spcPts val="0"/>
              </a:spcAft>
            </a:pPr>
            <a:r>
              <a:rPr lang="zh-CN" altLang="en-US" sz="8800" dirty="0" smtClean="0">
                <a:solidFill>
                  <a:srgbClr val="00B0F0"/>
                </a:solidFill>
                <a:latin typeface="微软雅黑" panose="020B0503020204020204" pitchFamily="34" charset="-122"/>
                <a:ea typeface="微软雅黑" panose="020B0503020204020204" pitchFamily="34" charset="-122"/>
              </a:rPr>
              <a:t>学习目标</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536235" y="3261521"/>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593458" y="3435750"/>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10037717" y="3189184"/>
            <a:ext cx="125512" cy="270186"/>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等腰三角形 10"/>
          <p:cNvSpPr/>
          <p:nvPr/>
        </p:nvSpPr>
        <p:spPr>
          <a:xfrm rot="13339599">
            <a:off x="9779665" y="3151475"/>
            <a:ext cx="62120" cy="174653"/>
          </a:xfrm>
          <a:prstGeom prst="triangle">
            <a:avLst>
              <a:gd name="adj" fmla="val 5549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ustDataLst>
      <p:tags r:id="rId1"/>
    </p:custDataLst>
    <p:extLst>
      <p:ext uri="{BB962C8B-B14F-4D97-AF65-F5344CB8AC3E}">
        <p14:creationId xmlns:p14="http://schemas.microsoft.com/office/powerpoint/2010/main" val="2629065648"/>
      </p:ext>
    </p:extLst>
  </p:cSld>
  <p:clrMapOvr>
    <a:masterClrMapping/>
  </p:clrMapOvr>
  <mc:AlternateContent xmlns:mc="http://schemas.openxmlformats.org/markup-compatibility/2006" xmlns:p14="http://schemas.microsoft.com/office/powerpoint/2010/main">
    <mc:Choice Requires="p14">
      <p:transition spd="slow" p14:dur="2000" advTm="3792"/>
    </mc:Choice>
    <mc:Fallback xmlns="">
      <p:transition spd="slow" advTm="3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13543" y="234275"/>
            <a:ext cx="3986213" cy="584775"/>
          </a:xfrm>
          <a:prstGeom prst="rect">
            <a:avLst/>
          </a:prstGeom>
          <a:noFill/>
        </p:spPr>
        <p:txBody>
          <a:bodyPr wrap="square" rtlCol="0">
            <a:spAutoFit/>
          </a:bodyPr>
          <a:lstStyle/>
          <a:p>
            <a:pPr marL="285750" indent="-285750">
              <a:buClr>
                <a:srgbClr val="036EB8"/>
              </a:buClr>
              <a:buFont typeface="Wingdings" panose="05000000000000000000" pitchFamily="2" charset="2"/>
              <a:buChar char="n"/>
            </a:pPr>
            <a:r>
              <a:rPr lang="zh-CN" altLang="en-US" sz="3200" dirty="0" smtClean="0">
                <a:solidFill>
                  <a:srgbClr val="036EB8"/>
                </a:solidFill>
              </a:rPr>
              <a:t>案例解决</a:t>
            </a:r>
            <a:endParaRPr lang="zh-CN" altLang="en-US" sz="3200" dirty="0">
              <a:solidFill>
                <a:srgbClr val="036EB8"/>
              </a:solidFill>
            </a:endParaRPr>
          </a:p>
        </p:txBody>
      </p:sp>
      <p:sp>
        <p:nvSpPr>
          <p:cNvPr id="8" name="文本框 7"/>
          <p:cNvSpPr txBox="1"/>
          <p:nvPr/>
        </p:nvSpPr>
        <p:spPr>
          <a:xfrm>
            <a:off x="795986" y="978545"/>
            <a:ext cx="6201162"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讨论点一：</a:t>
            </a:r>
            <a:r>
              <a:rPr lang="en-US" altLang="zh-CN" sz="2000" dirty="0">
                <a:solidFill>
                  <a:srgbClr val="036EB8"/>
                </a:solidFill>
              </a:rPr>
              <a:t>A</a:t>
            </a:r>
            <a:r>
              <a:rPr lang="zh-CN" altLang="en-US" sz="2000" dirty="0">
                <a:solidFill>
                  <a:srgbClr val="036EB8"/>
                </a:solidFill>
              </a:rPr>
              <a:t>公司能否及时收回货款，为什么</a:t>
            </a:r>
            <a:r>
              <a:rPr lang="zh-CN" altLang="en-US" sz="2000" dirty="0" smtClean="0">
                <a:solidFill>
                  <a:srgbClr val="036EB8"/>
                </a:solidFill>
              </a:rPr>
              <a:t>？</a:t>
            </a:r>
            <a:endParaRPr lang="zh-CN" altLang="en-US" sz="2000" dirty="0">
              <a:solidFill>
                <a:srgbClr val="036EB8"/>
              </a:solidFill>
            </a:endParaRPr>
          </a:p>
        </p:txBody>
      </p:sp>
      <p:cxnSp>
        <p:nvCxnSpPr>
          <p:cNvPr id="12" name="直接连接符 11"/>
          <p:cNvCxnSpPr/>
          <p:nvPr/>
        </p:nvCxnSpPr>
        <p:spPr>
          <a:xfrm>
            <a:off x="795986" y="1411377"/>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95986" y="1552918"/>
            <a:ext cx="9766300" cy="1498936"/>
          </a:xfrm>
          <a:prstGeom prst="rect">
            <a:avLst/>
          </a:prstGeom>
          <a:noFill/>
        </p:spPr>
        <p:txBody>
          <a:bodyPr wrap="square" rtlCol="0">
            <a:spAutoFit/>
          </a:bodyPr>
          <a:lstStyle/>
          <a:p>
            <a:pPr algn="just">
              <a:lnSpc>
                <a:spcPts val="2800"/>
              </a:lnSpc>
            </a:pPr>
            <a:r>
              <a:rPr kumimoji="1" lang="en-US" altLang="zh-CN" sz="2000" dirty="0" smtClean="0"/>
              <a:t>A</a:t>
            </a:r>
            <a:r>
              <a:rPr kumimoji="1" lang="zh-CN" altLang="en-US" sz="2000" dirty="0" smtClean="0"/>
              <a:t>公司可以及时收回货款。</a:t>
            </a:r>
            <a:endParaRPr kumimoji="1" lang="en-US" altLang="zh-CN" sz="2000" dirty="0" smtClean="0"/>
          </a:p>
          <a:p>
            <a:pPr algn="just">
              <a:lnSpc>
                <a:spcPts val="2800"/>
              </a:lnSpc>
            </a:pPr>
            <a:r>
              <a:rPr kumimoji="1" lang="zh-CN" altLang="en-US" sz="2000" dirty="0" smtClean="0"/>
              <a:t>因为在信用证支付方式下，只要</a:t>
            </a:r>
            <a:r>
              <a:rPr kumimoji="1" lang="en-US" altLang="zh-CN" sz="2000" dirty="0" smtClean="0"/>
              <a:t>A</a:t>
            </a:r>
            <a:r>
              <a:rPr kumimoji="1" lang="zh-CN" altLang="en-US" sz="2000" dirty="0" smtClean="0"/>
              <a:t>公司向银行提交符合信用证规定的全套单据，银行就应该付款，而不管货物的实际情况。</a:t>
            </a:r>
            <a:endParaRPr kumimoji="1" lang="en-US" altLang="zh-CN" sz="2000" dirty="0" smtClean="0"/>
          </a:p>
          <a:p>
            <a:pPr lvl="0" algn="just">
              <a:lnSpc>
                <a:spcPts val="2800"/>
              </a:lnSpc>
            </a:pPr>
            <a:endParaRPr lang="zh-CN" altLang="en-US" sz="20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795985" y="3258841"/>
            <a:ext cx="5339771"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solidFill>
                  <a:srgbClr val="036EB8"/>
                </a:solidFill>
              </a:rPr>
              <a:t>讨论点二：</a:t>
            </a:r>
            <a:r>
              <a:rPr lang="en-US" altLang="zh-CN" sz="2000" dirty="0">
                <a:solidFill>
                  <a:srgbClr val="036EB8"/>
                </a:solidFill>
              </a:rPr>
              <a:t>B</a:t>
            </a:r>
            <a:r>
              <a:rPr lang="zh-CN" altLang="en-US" sz="2000" dirty="0">
                <a:solidFill>
                  <a:srgbClr val="036EB8"/>
                </a:solidFill>
              </a:rPr>
              <a:t>公司应如何处理本案</a:t>
            </a:r>
            <a:r>
              <a:rPr lang="zh-CN" altLang="en-US" sz="2000" dirty="0" smtClean="0">
                <a:solidFill>
                  <a:srgbClr val="036EB8"/>
                </a:solidFill>
              </a:rPr>
              <a:t>？</a:t>
            </a:r>
            <a:endParaRPr lang="zh-CN" altLang="en-US" sz="2000" dirty="0">
              <a:solidFill>
                <a:srgbClr val="036EB8"/>
              </a:solidFill>
            </a:endParaRPr>
          </a:p>
        </p:txBody>
      </p:sp>
      <p:cxnSp>
        <p:nvCxnSpPr>
          <p:cNvPr id="16" name="直接连接符 15"/>
          <p:cNvCxnSpPr/>
          <p:nvPr/>
        </p:nvCxnSpPr>
        <p:spPr>
          <a:xfrm>
            <a:off x="795986" y="3691673"/>
            <a:ext cx="9766300"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03220" y="3926382"/>
            <a:ext cx="9766300" cy="405111"/>
          </a:xfrm>
          <a:prstGeom prst="rect">
            <a:avLst/>
          </a:prstGeom>
          <a:noFill/>
        </p:spPr>
        <p:txBody>
          <a:bodyPr wrap="square" rtlCol="0">
            <a:spAutoFit/>
          </a:bodyPr>
          <a:lstStyle/>
          <a:p>
            <a:pPr algn="just">
              <a:lnSpc>
                <a:spcPts val="2600"/>
              </a:lnSpc>
            </a:pPr>
            <a:r>
              <a:rPr kumimoji="1" lang="en-US" altLang="zh-CN" sz="2000" dirty="0" smtClean="0"/>
              <a:t>B</a:t>
            </a:r>
            <a:r>
              <a:rPr kumimoji="1" lang="zh-CN" altLang="en-US" sz="2000" dirty="0" smtClean="0"/>
              <a:t>公司可以在付款赎单后凭保险单向保险公司索赔。</a:t>
            </a:r>
            <a:endParaRPr kumimoji="1" lang="zh-CN" altLang="en-US" sz="2000" dirty="0"/>
          </a:p>
        </p:txBody>
      </p:sp>
    </p:spTree>
    <p:extLst>
      <p:ext uri="{BB962C8B-B14F-4D97-AF65-F5344CB8AC3E}">
        <p14:creationId xmlns:p14="http://schemas.microsoft.com/office/powerpoint/2010/main" val="18159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1211856199"/>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333664"/>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77644" y="1791996"/>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598" name="Oval 483"/>
            <p:cNvSpPr>
              <a:spLocks noChangeArrowheads="1"/>
            </p:cNvSpPr>
            <p:nvPr/>
          </p:nvSpPr>
          <p:spPr bwMode="auto">
            <a:xfrm>
              <a:off x="3289225" y="1877484"/>
              <a:ext cx="83088"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3719485" y="2292437"/>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774551" y="1661375"/>
            <a:ext cx="3650392" cy="2909455"/>
            <a:chOff x="6208534" y="1131590"/>
            <a:chExt cx="2700111" cy="2880320"/>
          </a:xfrm>
        </p:grpSpPr>
        <p:sp>
          <p:nvSpPr>
            <p:cNvPr id="189" name="矩形 1"/>
            <p:cNvSpPr>
              <a:spLocks noChangeArrowheads="1"/>
            </p:cNvSpPr>
            <p:nvPr/>
          </p:nvSpPr>
          <p:spPr bwMode="auto">
            <a:xfrm>
              <a:off x="6208534" y="1357202"/>
              <a:ext cx="2700111" cy="228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prstClr val="black"/>
                  </a:solidFill>
                  <a:latin typeface="Times New Roman" panose="02020603050405020304" pitchFamily="18" charset="0"/>
                  <a:cs typeface="Times New Roman" panose="02020603050405020304" pitchFamily="18" charset="0"/>
                </a:rPr>
                <a:t>公司名称（英文）</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a:t>
              </a:r>
              <a:r>
                <a:rPr lang="en-US" altLang="zh-CN" dirty="0" smtClean="0">
                  <a:solidFill>
                    <a:prstClr val="black"/>
                  </a:solidFill>
                  <a:latin typeface="Times New Roman" panose="02020603050405020304" pitchFamily="18" charset="0"/>
                  <a:cs typeface="Times New Roman" panose="02020603050405020304" pitchFamily="18" charset="0"/>
                </a:rPr>
                <a:t>EST</a:t>
              </a:r>
            </a:p>
            <a:p>
              <a:r>
                <a:rPr lang="zh-CN" altLang="en-US" dirty="0" smtClean="0">
                  <a:solidFill>
                    <a:prstClr val="black"/>
                  </a:solidFill>
                  <a:latin typeface="Times New Roman" panose="02020603050405020304" pitchFamily="18" charset="0"/>
                  <a:cs typeface="Times New Roman" panose="02020603050405020304" pitchFamily="18" charset="0"/>
                </a:rPr>
                <a:t>公司</a:t>
              </a:r>
              <a:r>
                <a:rPr lang="zh-CN" altLang="en-US" dirty="0">
                  <a:solidFill>
                    <a:prstClr val="black"/>
                  </a:solidFill>
                  <a:latin typeface="Times New Roman" panose="02020603050405020304" pitchFamily="18" charset="0"/>
                  <a:cs typeface="Times New Roman" panose="02020603050405020304" pitchFamily="18" charset="0"/>
                </a:rPr>
                <a:t>地址（英文）：</a:t>
              </a:r>
              <a:r>
                <a:rPr lang="en-US" altLang="zh-CN" dirty="0" err="1" smtClean="0">
                  <a:solidFill>
                    <a:prstClr val="black"/>
                  </a:solidFill>
                  <a:latin typeface="Times New Roman" panose="02020603050405020304" pitchFamily="18" charset="0"/>
                  <a:cs typeface="Times New Roman" panose="02020603050405020304" pitchFamily="18" charset="0"/>
                </a:rPr>
                <a:t>Siteen</a:t>
              </a:r>
              <a:r>
                <a:rPr lang="en-US" altLang="zh-CN" dirty="0" smtClean="0">
                  <a:solidFill>
                    <a:prstClr val="black"/>
                  </a:solidFill>
                  <a:latin typeface="Times New Roman" panose="02020603050405020304" pitchFamily="18" charset="0"/>
                  <a:cs typeface="Times New Roman" panose="02020603050405020304" pitchFamily="18" charset="0"/>
                </a:rPr>
                <a:t> Street, </a:t>
              </a:r>
              <a:r>
                <a:rPr lang="en-US" altLang="zh-CN" dirty="0" err="1" smtClean="0">
                  <a:solidFill>
                    <a:prstClr val="black"/>
                  </a:solidFill>
                  <a:latin typeface="Times New Roman" panose="02020603050405020304" pitchFamily="18" charset="0"/>
                  <a:cs typeface="Times New Roman" panose="02020603050405020304" pitchFamily="18" charset="0"/>
                </a:rPr>
                <a:t>Malaz</a:t>
              </a:r>
              <a:r>
                <a:rPr lang="en-US" altLang="zh-CN" dirty="0" smtClean="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P.O.# 101, </a:t>
              </a:r>
              <a:r>
                <a:rPr lang="en-US" altLang="zh-CN" dirty="0" err="1">
                  <a:solidFill>
                    <a:prstClr val="black"/>
                  </a:solidFill>
                  <a:latin typeface="Times New Roman" panose="02020603050405020304" pitchFamily="18" charset="0"/>
                  <a:cs typeface="Times New Roman" panose="02020603050405020304" pitchFamily="18" charset="0"/>
                </a:rPr>
                <a:t>Ar-Riyad</a:t>
              </a:r>
              <a:r>
                <a:rPr lang="en-US" altLang="zh-CN" dirty="0">
                  <a:solidFill>
                    <a:prstClr val="black"/>
                  </a:solidFill>
                  <a:latin typeface="Times New Roman" panose="02020603050405020304" pitchFamily="18" charset="0"/>
                  <a:cs typeface="Times New Roman" panose="02020603050405020304" pitchFamily="18" charset="0"/>
                </a:rPr>
                <a:t> - 116, </a:t>
              </a:r>
              <a:r>
                <a:rPr lang="en-US" altLang="zh-CN" dirty="0" smtClean="0">
                  <a:solidFill>
                    <a:prstClr val="black"/>
                  </a:solidFill>
                  <a:latin typeface="Times New Roman" panose="02020603050405020304" pitchFamily="18" charset="0"/>
                  <a:cs typeface="Times New Roman" panose="02020603050405020304" pitchFamily="18" charset="0"/>
                </a:rPr>
                <a:t>Riyadh</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smtClean="0">
                  <a:solidFill>
                    <a:prstClr val="black"/>
                  </a:solidFill>
                  <a:latin typeface="Times New Roman" panose="02020603050405020304" pitchFamily="18" charset="0"/>
                  <a:cs typeface="Times New Roman" panose="02020603050405020304" pitchFamily="18" charset="0"/>
                </a:rPr>
                <a:t> Saudi </a:t>
              </a:r>
              <a:r>
                <a:rPr lang="en-US" altLang="zh-CN" dirty="0">
                  <a:solidFill>
                    <a:prstClr val="black"/>
                  </a:solidFill>
                  <a:latin typeface="Times New Roman" panose="02020603050405020304" pitchFamily="18" charset="0"/>
                  <a:cs typeface="Times New Roman" panose="02020603050405020304" pitchFamily="18" charset="0"/>
                </a:rPr>
                <a:t>Arabia</a:t>
              </a:r>
            </a:p>
            <a:p>
              <a:r>
                <a:rPr lang="zh-CN" altLang="en-US" dirty="0">
                  <a:solidFill>
                    <a:prstClr val="black"/>
                  </a:solidFill>
                  <a:latin typeface="Times New Roman" panose="02020603050405020304" pitchFamily="18" charset="0"/>
                  <a:cs typeface="Times New Roman" panose="02020603050405020304" pitchFamily="18" charset="0"/>
                </a:rPr>
                <a:t>公司介绍</a:t>
              </a:r>
              <a:r>
                <a:rPr lang="zh-CN" altLang="en-US" dirty="0" smtClean="0">
                  <a:solidFill>
                    <a:prstClr val="black"/>
                  </a:solidFill>
                  <a:latin typeface="Times New Roman" panose="02020603050405020304" pitchFamily="18" charset="0"/>
                  <a:cs typeface="Times New Roman" panose="02020603050405020304" pitchFamily="18" charset="0"/>
                </a:rPr>
                <a:t>：</a:t>
              </a:r>
              <a:r>
                <a:rPr lang="en-US" altLang="zh-CN" dirty="0">
                  <a:solidFill>
                    <a:prstClr val="black"/>
                  </a:solidFill>
                  <a:latin typeface="Times New Roman" panose="02020603050405020304" pitchFamily="18" charset="0"/>
                  <a:cs typeface="Times New Roman" panose="02020603050405020304" pitchFamily="18" charset="0"/>
                </a:rPr>
                <a:t>BAJA TRADING EST</a:t>
              </a:r>
              <a:r>
                <a:rPr lang="zh-CN" altLang="en-US" dirty="0" smtClean="0">
                  <a:solidFill>
                    <a:prstClr val="black"/>
                  </a:solidFill>
                  <a:latin typeface="Times New Roman" panose="02020603050405020304" pitchFamily="18" charset="0"/>
                  <a:cs typeface="Times New Roman" panose="02020603050405020304" pitchFamily="18" charset="0"/>
                </a:rPr>
                <a:t>成立</a:t>
              </a:r>
              <a:r>
                <a:rPr lang="zh-CN" altLang="en-US" dirty="0">
                  <a:solidFill>
                    <a:prstClr val="black"/>
                  </a:solidFill>
                  <a:latin typeface="Times New Roman" panose="02020603050405020304" pitchFamily="18" charset="0"/>
                  <a:cs typeface="Times New Roman" panose="02020603050405020304" pitchFamily="18" charset="0"/>
                </a:rPr>
                <a:t>于</a:t>
              </a:r>
              <a:r>
                <a:rPr lang="en-US" altLang="zh-CN" dirty="0">
                  <a:solidFill>
                    <a:prstClr val="black"/>
                  </a:solidFill>
                  <a:latin typeface="Times New Roman" panose="02020603050405020304" pitchFamily="18" charset="0"/>
                  <a:cs typeface="Times New Roman" panose="02020603050405020304" pitchFamily="18" charset="0"/>
                </a:rPr>
                <a:t>1994</a:t>
              </a:r>
              <a:r>
                <a:rPr lang="zh-CN" altLang="en-US" dirty="0">
                  <a:solidFill>
                    <a:prstClr val="black"/>
                  </a:solidFill>
                  <a:latin typeface="Times New Roman" panose="02020603050405020304" pitchFamily="18" charset="0"/>
                  <a:cs typeface="Times New Roman" panose="02020603050405020304" pitchFamily="18" charset="0"/>
                </a:rPr>
                <a:t>年，主要</a:t>
              </a:r>
              <a:r>
                <a:rPr lang="zh-CN" altLang="en-US" dirty="0" smtClean="0">
                  <a:solidFill>
                    <a:prstClr val="black"/>
                  </a:solidFill>
                  <a:latin typeface="Times New Roman" panose="02020603050405020304" pitchFamily="18" charset="0"/>
                  <a:cs typeface="Times New Roman" panose="02020603050405020304" pitchFamily="18" charset="0"/>
                </a:rPr>
                <a:t>从事农产品</a:t>
              </a:r>
              <a:r>
                <a:rPr lang="zh-CN" altLang="en-US" dirty="0">
                  <a:solidFill>
                    <a:prstClr val="black"/>
                  </a:solidFill>
                  <a:latin typeface="Times New Roman" panose="02020603050405020304" pitchFamily="18" charset="0"/>
                  <a:cs typeface="Times New Roman" panose="02020603050405020304" pitchFamily="18" charset="0"/>
                </a:rPr>
                <a:t>的</a:t>
              </a:r>
              <a:r>
                <a:rPr lang="zh-CN" altLang="en-US" dirty="0" smtClean="0">
                  <a:solidFill>
                    <a:prstClr val="black"/>
                  </a:solidFill>
                  <a:latin typeface="Times New Roman" panose="02020603050405020304" pitchFamily="18" charset="0"/>
                  <a:cs typeface="Times New Roman" panose="02020603050405020304" pitchFamily="18" charset="0"/>
                </a:rPr>
                <a:t>进出口业务。</a:t>
              </a:r>
              <a:endParaRPr lang="zh-CN" altLang="en-US"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401191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898468" y="1073714"/>
            <a:ext cx="4051198" cy="461665"/>
          </a:xfrm>
          <a:prstGeom prst="rect">
            <a:avLst/>
          </a:prstGeom>
          <a:noFill/>
        </p:spPr>
        <p:txBody>
          <a:bodyPr wrap="square" rtlCol="0">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BAJA TRADING EST </a:t>
            </a:r>
          </a:p>
        </p:txBody>
      </p:sp>
    </p:spTree>
    <p:extLst>
      <p:ext uri="{BB962C8B-B14F-4D97-AF65-F5344CB8AC3E}">
        <p14:creationId xmlns:p14="http://schemas.microsoft.com/office/powerpoint/2010/main" val="2171736954"/>
      </p:ext>
    </p:extLst>
  </p:cSld>
  <p:clrMapOvr>
    <a:masterClrMapping/>
  </p:clrMapOvr>
  <mc:AlternateContent xmlns:mc="http://schemas.openxmlformats.org/markup-compatibility/2006" xmlns:p14="http://schemas.microsoft.com/office/powerpoint/2010/main">
    <mc:Choice Requires="p14">
      <p:transition p14:dur="10" advTm="6715"/>
    </mc:Choice>
    <mc:Fallback xmlns="">
      <p:transition advTm="6715"/>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1" y="1275008"/>
            <a:ext cx="6222585" cy="4600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01483" y="1275008"/>
            <a:ext cx="5705341" cy="342420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日照金果贸易有限公司业务员鲁平在</a:t>
            </a:r>
            <a:r>
              <a:rPr lang="en-US" altLang="zh-CN" sz="2100" b="1" dirty="0" err="1"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Anuga</a:t>
            </a:r>
            <a:r>
              <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 2014 </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世界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食品博览会上认识了</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沙特阿拉伯</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BAJA TRADING EST</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业务员</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交易会</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结束后，鲁平返回日照。随之向</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发去电子邮件，详细介绍了本公司的业务范围，并表示愿意与其公司建立良好的业务关系。</a:t>
            </a:r>
          </a:p>
        </p:txBody>
      </p:sp>
      <p:grpSp>
        <p:nvGrpSpPr>
          <p:cNvPr id="13" name="组合 50"/>
          <p:cNvGrpSpPr>
            <a:grpSpLocks/>
          </p:cNvGrpSpPr>
          <p:nvPr/>
        </p:nvGrpSpPr>
        <p:grpSpPr bwMode="auto">
          <a:xfrm>
            <a:off x="258651" y="268522"/>
            <a:ext cx="603250" cy="552450"/>
            <a:chOff x="0" y="0"/>
            <a:chExt cx="737947" cy="676838"/>
          </a:xfrm>
        </p:grpSpPr>
        <p:sp>
          <p:nvSpPr>
            <p:cNvPr id="14"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6"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7" name="标题 1"/>
          <p:cNvSpPr txBox="1">
            <a:spLocks noChangeArrowheads="1"/>
          </p:cNvSpPr>
          <p:nvPr/>
        </p:nvSpPr>
        <p:spPr>
          <a:xfrm>
            <a:off x="1141301" y="384344"/>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866490744"/>
      </p:ext>
    </p:extLst>
  </p:cSld>
  <p:clrMapOvr>
    <a:masterClrMapping/>
  </p:clrMapOvr>
  <mc:AlternateContent xmlns:mc="http://schemas.openxmlformats.org/markup-compatibility/2006" xmlns:p14="http://schemas.microsoft.com/office/powerpoint/2010/main">
    <mc:Choice Requires="p14">
      <p:transition p14:dur="10" advTm="25442"/>
    </mc:Choice>
    <mc:Fallback xmlns="">
      <p:transition advTm="25442"/>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62657" y="1275008"/>
            <a:ext cx="6473781" cy="44432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889956"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123643" y="1405287"/>
            <a:ext cx="6151807" cy="348557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Mohammad Sameer Khan</a:t>
            </a:r>
            <a:r>
              <a:rPr lang="zh-CN" altLang="en-US" sz="2100" b="1" dirty="0" smtClean="0">
                <a:solidFill>
                  <a:prstClr val="black"/>
                </a:solidFill>
                <a:latin typeface="Times New Roman" panose="02020603050405020304" pitchFamily="18" charset="0"/>
                <a:cs typeface="Times New Roman" panose="02020603050405020304" pitchFamily="18" charset="0"/>
              </a:rPr>
              <a:t>收到</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鲁平的</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建交信函后，</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对葵花子</a:t>
            </a:r>
            <a:r>
              <a:rPr lang="zh-CN" altLang="en-US" sz="2100" b="1" dirty="0" smtClean="0">
                <a:solidFill>
                  <a:prstClr val="black"/>
                </a:solidFill>
                <a:latin typeface="Times New Roman" panose="02020603050405020304" pitchFamily="18" charset="0"/>
                <a:cs typeface="Times New Roman" panose="02020603050405020304" pitchFamily="18" charset="0"/>
              </a:rPr>
              <a:t>非常</a:t>
            </a:r>
            <a:r>
              <a:rPr lang="zh-CN" altLang="en-US" sz="2100" b="1" dirty="0">
                <a:solidFill>
                  <a:prstClr val="black"/>
                </a:solidFill>
                <a:latin typeface="Times New Roman" panose="02020603050405020304" pitchFamily="18" charset="0"/>
                <a:cs typeface="Times New Roman" panose="02020603050405020304" pitchFamily="18" charset="0"/>
              </a:rPr>
              <a:t>感兴趣，</a:t>
            </a:r>
            <a:r>
              <a:rPr lang="zh-CN" altLang="en-US" sz="2100" b="1" dirty="0" smtClean="0">
                <a:solidFill>
                  <a:prstClr val="black"/>
                </a:solidFill>
                <a:latin typeface="Times New Roman" panose="02020603050405020304" pitchFamily="18" charset="0"/>
                <a:cs typeface="Times New Roman" panose="02020603050405020304" pitchFamily="18" charset="0"/>
              </a:rPr>
              <a:t>要求鲁平报价。</a:t>
            </a:r>
            <a:endParaRPr lang="en-US" altLang="zh-CN" sz="2100" b="1" dirty="0" smtClean="0">
              <a:solidFill>
                <a:prstClr val="black"/>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l"/>
            </a:pP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双方经过往来信函磋商，确定合同中的支付条款</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为：</a:t>
            </a:r>
            <a:endPar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20%</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预付款，剩余款项在收到全套正本单据后</a:t>
            </a:r>
            <a:r>
              <a:rPr lang="en-US" altLang="zh-CN"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7</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天之内支付。</a:t>
            </a: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marL="285750" indent="-285750">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 任务：鲁平订立合同</a:t>
            </a:r>
            <a:r>
              <a:rPr lang="zh-CN" altLang="en-US" sz="21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中的支付条款。</a:t>
            </a: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3412003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082744"/>
            <a:ext cx="5158384" cy="2554545"/>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拓展任务实施</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6331651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75" y="407280"/>
            <a:ext cx="3464687" cy="5541156"/>
          </a:xfrm>
          <a:prstGeom prst="rect">
            <a:avLst/>
          </a:prstGeom>
        </p:spPr>
      </p:pic>
      <p:sp>
        <p:nvSpPr>
          <p:cNvPr id="2" name="文本框 1"/>
          <p:cNvSpPr txBox="1"/>
          <p:nvPr/>
        </p:nvSpPr>
        <p:spPr>
          <a:xfrm>
            <a:off x="3833019" y="1280333"/>
            <a:ext cx="5783333"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 任务：鲁平订立合同中的支付条款。</a:t>
            </a:r>
          </a:p>
          <a:p>
            <a:pPr marL="285750" indent="-285750">
              <a:lnSpc>
                <a:spcPct val="150000"/>
              </a:lnSpc>
              <a:buFont typeface="Wingdings" panose="05000000000000000000" pitchFamily="2" charset="2"/>
              <a:buChar char="l"/>
            </a:pPr>
            <a:r>
              <a:rPr lang="zh-CN" altLang="en-US" sz="24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r>
              <a:rPr lang="en-US" altLang="zh-CN"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20%</a:t>
            </a:r>
            <a:r>
              <a:rPr lang="zh-CN" altLang="en-US"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预付款，剩余款项在收到全套正本单据后</a:t>
            </a:r>
            <a:r>
              <a:rPr lang="en-US" altLang="zh-CN"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7</a:t>
            </a:r>
            <a:r>
              <a:rPr lang="zh-CN" altLang="en-US"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天之内支付。</a:t>
            </a:r>
            <a:r>
              <a:rPr lang="zh-CN" altLang="en-US" sz="24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9"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合同中的支付条款</a:t>
            </a:r>
            <a:endParaRPr lang="zh-CN" altLang="zh-CN" sz="2400" b="1" dirty="0" smtClean="0"/>
          </a:p>
        </p:txBody>
      </p:sp>
      <p:sp>
        <p:nvSpPr>
          <p:cNvPr id="4" name="文本框 3"/>
          <p:cNvSpPr txBox="1"/>
          <p:nvPr/>
        </p:nvSpPr>
        <p:spPr>
          <a:xfrm>
            <a:off x="3861446" y="3201043"/>
            <a:ext cx="6332551" cy="1569660"/>
          </a:xfrm>
          <a:prstGeom prst="rect">
            <a:avLst/>
          </a:prstGeom>
          <a:noFill/>
        </p:spPr>
        <p:txBody>
          <a:bodyPr wrap="square" rtlCol="0">
            <a:spAutoFit/>
          </a:bodyPr>
          <a:lstStyle/>
          <a:p>
            <a:pPr algn="just"/>
            <a:r>
              <a:rPr lang="en-US" altLang="zh-CN" sz="2400" dirty="0" smtClean="0">
                <a:latin typeface="Times New Roman" panose="02020603050405020304" pitchFamily="18" charset="0"/>
                <a:cs typeface="Times New Roman" panose="02020603050405020304" pitchFamily="18" charset="0"/>
              </a:rPr>
              <a:t>TERMS OF PAYMENT: 20% ADVANCE PAYMENT AND THE REST PAID IN 7 DAYS AFTER GET THE COPY OF ORIGINAL DOCUMENTS.</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489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3163986205"/>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52493" y="1316639"/>
            <a:ext cx="6229083" cy="43371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971" tIns="48986" rIns="97971" bIns="48986" anchor="ctr"/>
          <a:lstStyle/>
          <a:p>
            <a:pPr algn="ctr">
              <a:defRPr/>
            </a:pPr>
            <a:endParaRPr lang="zh-CN" altLang="en-US" sz="1524" dirty="0">
              <a:solidFill>
                <a:prstClr val="black">
                  <a:lumMod val="85000"/>
                  <a:lumOff val="15000"/>
                </a:prstClr>
              </a:solidFill>
            </a:endParaRPr>
          </a:p>
        </p:txBody>
      </p:sp>
      <p:pic>
        <p:nvPicPr>
          <p:cNvPr id="3075" name="图片 2" descr="iblrak00648723.jpg"/>
          <p:cNvPicPr>
            <a:picLocks noChangeAspect="1"/>
          </p:cNvPicPr>
          <p:nvPr/>
        </p:nvPicPr>
        <p:blipFill>
          <a:blip r:embed="rId3" cstate="print">
            <a:grayscl/>
            <a:extLst>
              <a:ext uri="{28A0092B-C50C-407E-A947-70E740481C1C}">
                <a14:useLocalDpi xmlns:a14="http://schemas.microsoft.com/office/drawing/2010/main" val="0"/>
              </a:ext>
            </a:extLst>
          </a:blip>
          <a:srcRect t="4684"/>
          <a:stretch>
            <a:fillRect/>
          </a:stretch>
        </p:blipFill>
        <p:spPr bwMode="auto">
          <a:xfrm>
            <a:off x="952500" y="1980595"/>
            <a:ext cx="3967230" cy="28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a:spLocks noGrp="1"/>
          </p:cNvSpPr>
          <p:nvPr>
            <p:ph type="title"/>
          </p:nvPr>
        </p:nvSpPr>
        <p:spPr>
          <a:xfrm>
            <a:off x="1362537" y="2629958"/>
            <a:ext cx="2828774" cy="1520976"/>
          </a:xfrm>
        </p:spPr>
        <p:txBody>
          <a:bodyPr rtlCol="0">
            <a:normAutofit/>
          </a:bodyPr>
          <a:lstStyle/>
          <a:p>
            <a:pPr>
              <a:defRPr/>
            </a:pPr>
            <a:r>
              <a:rPr lang="zh-CN" altLang="en-US" sz="5143" dirty="0" smtClean="0"/>
              <a:t>任务描述</a:t>
            </a:r>
            <a:endParaRPr lang="zh-CN" altLang="en-US" b="0" dirty="0">
              <a:solidFill>
                <a:schemeClr val="bg1">
                  <a:lumMod val="50000"/>
                </a:schemeClr>
              </a:solidFill>
              <a:latin typeface="Impact" pitchFamily="34" charset="0"/>
            </a:endParaRPr>
          </a:p>
        </p:txBody>
      </p:sp>
      <p:sp>
        <p:nvSpPr>
          <p:cNvPr id="2" name="文本框 1"/>
          <p:cNvSpPr txBox="1"/>
          <p:nvPr/>
        </p:nvSpPr>
        <p:spPr>
          <a:xfrm>
            <a:off x="5514363" y="1537936"/>
            <a:ext cx="5705341" cy="251607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后来双方又经过进一步磋商，支付条款最终确定为：</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algn="just">
              <a:lnSpc>
                <a:spcPct val="150000"/>
              </a:lnSpc>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“即期信用证”</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marL="342900" indent="-342900" algn="just">
              <a:lnSpc>
                <a:spcPct val="150000"/>
              </a:lnSpc>
              <a:buFont typeface="Wingdings" panose="05000000000000000000" pitchFamily="2" charset="2"/>
              <a:buChar char="l"/>
            </a:pPr>
            <a:r>
              <a:rPr lang="zh-CN" altLang="en-US"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任务：鲁平订出合同中的支付条款。</a:t>
            </a: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marL="285750" indent="-285750" algn="just">
              <a:lnSpc>
                <a:spcPct val="150000"/>
              </a:lnSpc>
              <a:buFont typeface="Wingdings" panose="05000000000000000000" pitchFamily="2" charset="2"/>
              <a:buChar char="l"/>
            </a:pPr>
            <a:endParaRPr lang="en-US" altLang="zh-CN" sz="21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1" name="组合 50"/>
          <p:cNvGrpSpPr>
            <a:grpSpLocks/>
          </p:cNvGrpSpPr>
          <p:nvPr/>
        </p:nvGrpSpPr>
        <p:grpSpPr bwMode="auto">
          <a:xfrm>
            <a:off x="145505" y="94325"/>
            <a:ext cx="603250" cy="552450"/>
            <a:chOff x="0" y="0"/>
            <a:chExt cx="737947" cy="676838"/>
          </a:xfrm>
        </p:grpSpPr>
        <p:sp>
          <p:nvSpPr>
            <p:cNvPr id="13" name="椭圆 51"/>
            <p:cNvSpPr>
              <a:spLocks noChangeArrowheads="1"/>
            </p:cNvSpPr>
            <p:nvPr/>
          </p:nvSpPr>
          <p:spPr bwMode="auto">
            <a:xfrm>
              <a:off x="460503" y="0"/>
              <a:ext cx="277444" cy="277444"/>
            </a:xfrm>
            <a:prstGeom prst="ellipse">
              <a:avLst/>
            </a:prstGeom>
            <a:solidFill>
              <a:srgbClr val="A8AAA5"/>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4" name="椭圆 52"/>
            <p:cNvSpPr>
              <a:spLocks noChangeArrowheads="1"/>
            </p:cNvSpPr>
            <p:nvPr/>
          </p:nvSpPr>
          <p:spPr bwMode="auto">
            <a:xfrm>
              <a:off x="234819" y="138722"/>
              <a:ext cx="503128" cy="503128"/>
            </a:xfrm>
            <a:prstGeom prst="ellipse">
              <a:avLst/>
            </a:prstGeom>
            <a:solidFill>
              <a:srgbClr val="FFC00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sp>
          <p:nvSpPr>
            <p:cNvPr id="15" name="椭圆 53"/>
            <p:cNvSpPr>
              <a:spLocks noChangeArrowheads="1"/>
            </p:cNvSpPr>
            <p:nvPr/>
          </p:nvSpPr>
          <p:spPr bwMode="auto">
            <a:xfrm>
              <a:off x="0" y="488323"/>
              <a:ext cx="188515" cy="188515"/>
            </a:xfrm>
            <a:prstGeom prst="ellipse">
              <a:avLst/>
            </a:prstGeom>
            <a:solidFill>
              <a:srgbClr val="00B0F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sym typeface="Times New Roman" panose="02020603050405020304" pitchFamily="18" charset="0"/>
                </a:defRPr>
              </a:lvl9pPr>
            </a:lstStyle>
            <a:p>
              <a:pPr algn="ctr">
                <a:lnSpc>
                  <a:spcPct val="100000"/>
                </a:lnSpc>
                <a:spcBef>
                  <a:spcPct val="0"/>
                </a:spcBef>
                <a:buFont typeface="Arial" panose="020B0604020202020204" pitchFamily="34" charset="0"/>
                <a:buNone/>
              </a:pPr>
              <a:endParaRPr lang="zh-CN" altLang="zh-CN" sz="1800">
                <a:solidFill>
                  <a:srgbClr val="FFFFFF"/>
                </a:solidFill>
                <a:latin typeface="Broadway" panose="04040905080B02020502" pitchFamily="82" charset="0"/>
                <a:ea typeface="宋体" panose="02010600030101010101" pitchFamily="2" charset="-122"/>
                <a:sym typeface="Broadway" panose="04040905080B02020502" pitchFamily="82" charset="0"/>
              </a:endParaRPr>
            </a:p>
          </p:txBody>
        </p:sp>
      </p:grpSp>
      <p:sp>
        <p:nvSpPr>
          <p:cNvPr id="16" name="标题 1"/>
          <p:cNvSpPr txBox="1">
            <a:spLocks noChangeArrowheads="1"/>
          </p:cNvSpPr>
          <p:nvPr/>
        </p:nvSpPr>
        <p:spPr>
          <a:xfrm>
            <a:off x="1028155" y="210147"/>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任务描述</a:t>
            </a:r>
            <a:endParaRPr lang="zh-CN" altLang="zh-CN" sz="2400" b="1" dirty="0" smtClean="0">
              <a:solidFill>
                <a:prstClr val="black"/>
              </a:solidFill>
            </a:endParaRPr>
          </a:p>
        </p:txBody>
      </p:sp>
    </p:spTree>
    <p:extLst>
      <p:ext uri="{BB962C8B-B14F-4D97-AF65-F5344CB8AC3E}">
        <p14:creationId xmlns:p14="http://schemas.microsoft.com/office/powerpoint/2010/main" val="169948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64689" y="3275608"/>
            <a:ext cx="9159568"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46976" y="1149830"/>
            <a:ext cx="1677448" cy="1413044"/>
            <a:chOff x="162365" y="1744555"/>
            <a:chExt cx="779091" cy="667487"/>
          </a:xfrm>
        </p:grpSpPr>
        <p:sp>
          <p:nvSpPr>
            <p:cNvPr id="109" name="椭圆 108"/>
            <p:cNvSpPr/>
            <p:nvPr/>
          </p:nvSpPr>
          <p:spPr bwMode="auto">
            <a:xfrm>
              <a:off x="162365" y="1744555"/>
              <a:ext cx="779091" cy="659251"/>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99306" y="1849387"/>
              <a:ext cx="324353" cy="562655"/>
              <a:chOff x="623888" y="3567113"/>
              <a:chExt cx="968376" cy="2960687"/>
            </a:xfrm>
            <a:solidFill>
              <a:schemeClr val="bg1"/>
            </a:solidFill>
          </p:grpSpPr>
          <p:sp>
            <p:nvSpPr>
              <p:cNvPr id="76" name="Freeform 207"/>
              <p:cNvSpPr>
                <a:spLocks/>
              </p:cNvSpPr>
              <p:nvPr/>
            </p:nvSpPr>
            <p:spPr bwMode="auto">
              <a:xfrm>
                <a:off x="1014413" y="3784600"/>
                <a:ext cx="168275" cy="301625"/>
              </a:xfrm>
              <a:custGeom>
                <a:avLst/>
                <a:gdLst>
                  <a:gd name="T0" fmla="*/ 53 w 54"/>
                  <a:gd name="T1" fmla="*/ 0 h 97"/>
                  <a:gd name="T2" fmla="*/ 54 w 54"/>
                  <a:gd name="T3" fmla="*/ 70 h 97"/>
                  <a:gd name="T4" fmla="*/ 27 w 54"/>
                  <a:gd name="T5" fmla="*/ 97 h 97"/>
                  <a:gd name="T6" fmla="*/ 0 w 54"/>
                  <a:gd name="T7" fmla="*/ 70 h 97"/>
                  <a:gd name="T8" fmla="*/ 1 w 54"/>
                  <a:gd name="T9" fmla="*/ 0 h 97"/>
                  <a:gd name="T10" fmla="*/ 53 w 54"/>
                  <a:gd name="T11" fmla="*/ 0 h 97"/>
                </a:gdLst>
                <a:ahLst/>
                <a:cxnLst>
                  <a:cxn ang="0">
                    <a:pos x="T0" y="T1"/>
                  </a:cxn>
                  <a:cxn ang="0">
                    <a:pos x="T2" y="T3"/>
                  </a:cxn>
                  <a:cxn ang="0">
                    <a:pos x="T4" y="T5"/>
                  </a:cxn>
                  <a:cxn ang="0">
                    <a:pos x="T6" y="T7"/>
                  </a:cxn>
                  <a:cxn ang="0">
                    <a:pos x="T8" y="T9"/>
                  </a:cxn>
                  <a:cxn ang="0">
                    <a:pos x="T10" y="T11"/>
                  </a:cxn>
                </a:cxnLst>
                <a:rect l="0" t="0" r="r" b="b"/>
                <a:pathLst>
                  <a:path w="54" h="97">
                    <a:moveTo>
                      <a:pt x="53" y="0"/>
                    </a:moveTo>
                    <a:cubicBezTo>
                      <a:pt x="53" y="0"/>
                      <a:pt x="46" y="51"/>
                      <a:pt x="54" y="70"/>
                    </a:cubicBezTo>
                    <a:cubicBezTo>
                      <a:pt x="54" y="70"/>
                      <a:pt x="53" y="97"/>
                      <a:pt x="27" y="97"/>
                    </a:cubicBezTo>
                    <a:cubicBezTo>
                      <a:pt x="2" y="97"/>
                      <a:pt x="0" y="70"/>
                      <a:pt x="0" y="70"/>
                    </a:cubicBezTo>
                    <a:cubicBezTo>
                      <a:pt x="7" y="51"/>
                      <a:pt x="1" y="0"/>
                      <a:pt x="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7" name="Freeform 208"/>
              <p:cNvSpPr>
                <a:spLocks/>
              </p:cNvSpPr>
              <p:nvPr/>
            </p:nvSpPr>
            <p:spPr bwMode="auto">
              <a:xfrm>
                <a:off x="1176338" y="3749675"/>
                <a:ext cx="50800" cy="103187"/>
              </a:xfrm>
              <a:custGeom>
                <a:avLst/>
                <a:gdLst>
                  <a:gd name="T0" fmla="*/ 11 w 16"/>
                  <a:gd name="T1" fmla="*/ 6 h 33"/>
                  <a:gd name="T2" fmla="*/ 16 w 16"/>
                  <a:gd name="T3" fmla="*/ 5 h 33"/>
                  <a:gd name="T4" fmla="*/ 14 w 16"/>
                  <a:gd name="T5" fmla="*/ 21 h 33"/>
                  <a:gd name="T6" fmla="*/ 4 w 16"/>
                  <a:gd name="T7" fmla="*/ 31 h 33"/>
                  <a:gd name="T8" fmla="*/ 1 w 16"/>
                  <a:gd name="T9" fmla="*/ 23 h 33"/>
                  <a:gd name="T10" fmla="*/ 11 w 16"/>
                  <a:gd name="T11" fmla="*/ 6 h 33"/>
                </a:gdLst>
                <a:ahLst/>
                <a:cxnLst>
                  <a:cxn ang="0">
                    <a:pos x="T0" y="T1"/>
                  </a:cxn>
                  <a:cxn ang="0">
                    <a:pos x="T2" y="T3"/>
                  </a:cxn>
                  <a:cxn ang="0">
                    <a:pos x="T4" y="T5"/>
                  </a:cxn>
                  <a:cxn ang="0">
                    <a:pos x="T6" y="T7"/>
                  </a:cxn>
                  <a:cxn ang="0">
                    <a:pos x="T8" y="T9"/>
                  </a:cxn>
                  <a:cxn ang="0">
                    <a:pos x="T10" y="T11"/>
                  </a:cxn>
                </a:cxnLst>
                <a:rect l="0" t="0" r="r" b="b"/>
                <a:pathLst>
                  <a:path w="16" h="33">
                    <a:moveTo>
                      <a:pt x="11" y="6"/>
                    </a:moveTo>
                    <a:cubicBezTo>
                      <a:pt x="11" y="6"/>
                      <a:pt x="16" y="0"/>
                      <a:pt x="16" y="5"/>
                    </a:cubicBezTo>
                    <a:cubicBezTo>
                      <a:pt x="16" y="11"/>
                      <a:pt x="15" y="18"/>
                      <a:pt x="14" y="21"/>
                    </a:cubicBezTo>
                    <a:cubicBezTo>
                      <a:pt x="12" y="24"/>
                      <a:pt x="7" y="33"/>
                      <a:pt x="4" y="31"/>
                    </a:cubicBezTo>
                    <a:cubicBezTo>
                      <a:pt x="0" y="28"/>
                      <a:pt x="1" y="23"/>
                      <a:pt x="1" y="23"/>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8" name="Freeform 209"/>
              <p:cNvSpPr>
                <a:spLocks/>
              </p:cNvSpPr>
              <p:nvPr/>
            </p:nvSpPr>
            <p:spPr bwMode="auto">
              <a:xfrm>
                <a:off x="982663" y="3729038"/>
                <a:ext cx="41275" cy="107950"/>
              </a:xfrm>
              <a:custGeom>
                <a:avLst/>
                <a:gdLst>
                  <a:gd name="T0" fmla="*/ 6 w 13"/>
                  <a:gd name="T1" fmla="*/ 8 h 35"/>
                  <a:gd name="T2" fmla="*/ 1 w 13"/>
                  <a:gd name="T3" fmla="*/ 6 h 35"/>
                  <a:gd name="T4" fmla="*/ 1 w 13"/>
                  <a:gd name="T5" fmla="*/ 21 h 35"/>
                  <a:gd name="T6" fmla="*/ 8 w 13"/>
                  <a:gd name="T7" fmla="*/ 33 h 35"/>
                  <a:gd name="T8" fmla="*/ 13 w 13"/>
                  <a:gd name="T9" fmla="*/ 25 h 35"/>
                  <a:gd name="T10" fmla="*/ 6 w 13"/>
                  <a:gd name="T11" fmla="*/ 8 h 35"/>
                </a:gdLst>
                <a:ahLst/>
                <a:cxnLst>
                  <a:cxn ang="0">
                    <a:pos x="T0" y="T1"/>
                  </a:cxn>
                  <a:cxn ang="0">
                    <a:pos x="T2" y="T3"/>
                  </a:cxn>
                  <a:cxn ang="0">
                    <a:pos x="T4" y="T5"/>
                  </a:cxn>
                  <a:cxn ang="0">
                    <a:pos x="T6" y="T7"/>
                  </a:cxn>
                  <a:cxn ang="0">
                    <a:pos x="T8" y="T9"/>
                  </a:cxn>
                  <a:cxn ang="0">
                    <a:pos x="T10" y="T11"/>
                  </a:cxn>
                </a:cxnLst>
                <a:rect l="0" t="0" r="r" b="b"/>
                <a:pathLst>
                  <a:path w="13" h="35">
                    <a:moveTo>
                      <a:pt x="6" y="8"/>
                    </a:moveTo>
                    <a:cubicBezTo>
                      <a:pt x="6" y="8"/>
                      <a:pt x="2" y="0"/>
                      <a:pt x="1" y="6"/>
                    </a:cubicBezTo>
                    <a:cubicBezTo>
                      <a:pt x="0" y="11"/>
                      <a:pt x="1" y="18"/>
                      <a:pt x="1" y="21"/>
                    </a:cubicBezTo>
                    <a:cubicBezTo>
                      <a:pt x="2" y="24"/>
                      <a:pt x="5" y="35"/>
                      <a:pt x="8" y="33"/>
                    </a:cubicBezTo>
                    <a:cubicBezTo>
                      <a:pt x="13" y="31"/>
                      <a:pt x="13" y="25"/>
                      <a:pt x="13" y="25"/>
                    </a:cubicBezTo>
                    <a:lnTo>
                      <a:pt x="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79" name="Freeform 210"/>
              <p:cNvSpPr>
                <a:spLocks/>
              </p:cNvSpPr>
              <p:nvPr/>
            </p:nvSpPr>
            <p:spPr bwMode="auto">
              <a:xfrm>
                <a:off x="1001713" y="3625850"/>
                <a:ext cx="244475" cy="314325"/>
              </a:xfrm>
              <a:custGeom>
                <a:avLst/>
                <a:gdLst>
                  <a:gd name="T0" fmla="*/ 0 w 78"/>
                  <a:gd name="T1" fmla="*/ 43 h 101"/>
                  <a:gd name="T2" fmla="*/ 3 w 78"/>
                  <a:gd name="T3" fmla="*/ 65 h 101"/>
                  <a:gd name="T4" fmla="*/ 11 w 78"/>
                  <a:gd name="T5" fmla="*/ 85 h 101"/>
                  <a:gd name="T6" fmla="*/ 29 w 78"/>
                  <a:gd name="T7" fmla="*/ 100 h 101"/>
                  <a:gd name="T8" fmla="*/ 48 w 78"/>
                  <a:gd name="T9" fmla="*/ 89 h 101"/>
                  <a:gd name="T10" fmla="*/ 60 w 78"/>
                  <a:gd name="T11" fmla="*/ 70 h 101"/>
                  <a:gd name="T12" fmla="*/ 67 w 78"/>
                  <a:gd name="T13" fmla="*/ 48 h 101"/>
                  <a:gd name="T14" fmla="*/ 43 w 78"/>
                  <a:gd name="T15" fmla="*/ 3 h 101"/>
                  <a:gd name="T16" fmla="*/ 0 w 78"/>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1">
                    <a:moveTo>
                      <a:pt x="0" y="43"/>
                    </a:moveTo>
                    <a:cubicBezTo>
                      <a:pt x="0" y="43"/>
                      <a:pt x="2" y="60"/>
                      <a:pt x="3" y="65"/>
                    </a:cubicBezTo>
                    <a:cubicBezTo>
                      <a:pt x="4" y="71"/>
                      <a:pt x="5" y="78"/>
                      <a:pt x="11" y="85"/>
                    </a:cubicBezTo>
                    <a:cubicBezTo>
                      <a:pt x="16" y="91"/>
                      <a:pt x="17" y="99"/>
                      <a:pt x="29" y="100"/>
                    </a:cubicBezTo>
                    <a:cubicBezTo>
                      <a:pt x="40" y="101"/>
                      <a:pt x="43" y="94"/>
                      <a:pt x="48" y="89"/>
                    </a:cubicBezTo>
                    <a:cubicBezTo>
                      <a:pt x="56" y="82"/>
                      <a:pt x="58" y="76"/>
                      <a:pt x="60" y="70"/>
                    </a:cubicBezTo>
                    <a:cubicBezTo>
                      <a:pt x="62" y="65"/>
                      <a:pt x="67" y="48"/>
                      <a:pt x="67" y="48"/>
                    </a:cubicBezTo>
                    <a:cubicBezTo>
                      <a:pt x="67" y="48"/>
                      <a:pt x="78" y="7"/>
                      <a:pt x="43" y="3"/>
                    </a:cubicBezTo>
                    <a:cubicBezTo>
                      <a:pt x="7" y="0"/>
                      <a:pt x="0" y="43"/>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0" name="Freeform 211"/>
              <p:cNvSpPr>
                <a:spLocks/>
              </p:cNvSpPr>
              <p:nvPr/>
            </p:nvSpPr>
            <p:spPr bwMode="auto">
              <a:xfrm>
                <a:off x="982663" y="3567113"/>
                <a:ext cx="268288" cy="257175"/>
              </a:xfrm>
              <a:custGeom>
                <a:avLst/>
                <a:gdLst>
                  <a:gd name="T0" fmla="*/ 68 w 86"/>
                  <a:gd name="T1" fmla="*/ 83 h 83"/>
                  <a:gd name="T2" fmla="*/ 70 w 86"/>
                  <a:gd name="T3" fmla="*/ 56 h 83"/>
                  <a:gd name="T4" fmla="*/ 62 w 86"/>
                  <a:gd name="T5" fmla="*/ 45 h 83"/>
                  <a:gd name="T6" fmla="*/ 68 w 86"/>
                  <a:gd name="T7" fmla="*/ 57 h 83"/>
                  <a:gd name="T8" fmla="*/ 57 w 86"/>
                  <a:gd name="T9" fmla="*/ 44 h 83"/>
                  <a:gd name="T10" fmla="*/ 50 w 86"/>
                  <a:gd name="T11" fmla="*/ 33 h 83"/>
                  <a:gd name="T12" fmla="*/ 56 w 86"/>
                  <a:gd name="T13" fmla="*/ 49 h 83"/>
                  <a:gd name="T14" fmla="*/ 40 w 86"/>
                  <a:gd name="T15" fmla="*/ 36 h 83"/>
                  <a:gd name="T16" fmla="*/ 33 w 86"/>
                  <a:gd name="T17" fmla="*/ 33 h 83"/>
                  <a:gd name="T18" fmla="*/ 41 w 86"/>
                  <a:gd name="T19" fmla="*/ 40 h 83"/>
                  <a:gd name="T20" fmla="*/ 28 w 86"/>
                  <a:gd name="T21" fmla="*/ 33 h 83"/>
                  <a:gd name="T22" fmla="*/ 28 w 86"/>
                  <a:gd name="T23" fmla="*/ 39 h 83"/>
                  <a:gd name="T24" fmla="*/ 20 w 86"/>
                  <a:gd name="T25" fmla="*/ 36 h 83"/>
                  <a:gd name="T26" fmla="*/ 19 w 86"/>
                  <a:gd name="T27" fmla="*/ 43 h 83"/>
                  <a:gd name="T28" fmla="*/ 11 w 86"/>
                  <a:gd name="T29" fmla="*/ 53 h 83"/>
                  <a:gd name="T30" fmla="*/ 9 w 86"/>
                  <a:gd name="T31" fmla="*/ 65 h 83"/>
                  <a:gd name="T32" fmla="*/ 8 w 86"/>
                  <a:gd name="T33" fmla="*/ 76 h 83"/>
                  <a:gd name="T34" fmla="*/ 4 w 86"/>
                  <a:gd name="T35" fmla="*/ 67 h 83"/>
                  <a:gd name="T36" fmla="*/ 0 w 86"/>
                  <a:gd name="T37" fmla="*/ 53 h 83"/>
                  <a:gd name="T38" fmla="*/ 1 w 86"/>
                  <a:gd name="T39" fmla="*/ 36 h 83"/>
                  <a:gd name="T40" fmla="*/ 2 w 86"/>
                  <a:gd name="T41" fmla="*/ 27 h 83"/>
                  <a:gd name="T42" fmla="*/ 5 w 86"/>
                  <a:gd name="T43" fmla="*/ 22 h 83"/>
                  <a:gd name="T44" fmla="*/ 13 w 86"/>
                  <a:gd name="T45" fmla="*/ 13 h 83"/>
                  <a:gd name="T46" fmla="*/ 17 w 86"/>
                  <a:gd name="T47" fmla="*/ 7 h 83"/>
                  <a:gd name="T48" fmla="*/ 24 w 86"/>
                  <a:gd name="T49" fmla="*/ 10 h 83"/>
                  <a:gd name="T50" fmla="*/ 42 w 86"/>
                  <a:gd name="T51" fmla="*/ 1 h 83"/>
                  <a:gd name="T52" fmla="*/ 33 w 86"/>
                  <a:gd name="T53" fmla="*/ 6 h 83"/>
                  <a:gd name="T54" fmla="*/ 54 w 86"/>
                  <a:gd name="T55" fmla="*/ 5 h 83"/>
                  <a:gd name="T56" fmla="*/ 68 w 86"/>
                  <a:gd name="T57" fmla="*/ 10 h 83"/>
                  <a:gd name="T58" fmla="*/ 62 w 86"/>
                  <a:gd name="T59" fmla="*/ 12 h 83"/>
                  <a:gd name="T60" fmla="*/ 77 w 86"/>
                  <a:gd name="T61" fmla="*/ 15 h 83"/>
                  <a:gd name="T62" fmla="*/ 72 w 86"/>
                  <a:gd name="T63" fmla="*/ 17 h 83"/>
                  <a:gd name="T64" fmla="*/ 84 w 86"/>
                  <a:gd name="T65" fmla="*/ 33 h 83"/>
                  <a:gd name="T66" fmla="*/ 80 w 86"/>
                  <a:gd name="T67" fmla="*/ 28 h 83"/>
                  <a:gd name="T68" fmla="*/ 85 w 86"/>
                  <a:gd name="T69" fmla="*/ 50 h 83"/>
                  <a:gd name="T70" fmla="*/ 80 w 86"/>
                  <a:gd name="T71" fmla="*/ 65 h 83"/>
                  <a:gd name="T72" fmla="*/ 74 w 86"/>
                  <a:gd name="T73" fmla="*/ 73 h 83"/>
                  <a:gd name="T74" fmla="*/ 68 w 86"/>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3">
                    <a:moveTo>
                      <a:pt x="68" y="83"/>
                    </a:moveTo>
                    <a:cubicBezTo>
                      <a:pt x="68" y="83"/>
                      <a:pt x="73" y="63"/>
                      <a:pt x="70" y="56"/>
                    </a:cubicBezTo>
                    <a:cubicBezTo>
                      <a:pt x="68" y="51"/>
                      <a:pt x="62" y="45"/>
                      <a:pt x="62" y="45"/>
                    </a:cubicBezTo>
                    <a:cubicBezTo>
                      <a:pt x="68" y="57"/>
                      <a:pt x="68" y="57"/>
                      <a:pt x="68" y="57"/>
                    </a:cubicBezTo>
                    <a:cubicBezTo>
                      <a:pt x="68" y="57"/>
                      <a:pt x="59" y="52"/>
                      <a:pt x="57" y="44"/>
                    </a:cubicBezTo>
                    <a:cubicBezTo>
                      <a:pt x="54" y="37"/>
                      <a:pt x="50" y="33"/>
                      <a:pt x="50" y="33"/>
                    </a:cubicBezTo>
                    <a:cubicBezTo>
                      <a:pt x="51" y="36"/>
                      <a:pt x="56" y="49"/>
                      <a:pt x="56" y="49"/>
                    </a:cubicBezTo>
                    <a:cubicBezTo>
                      <a:pt x="56" y="49"/>
                      <a:pt x="50" y="39"/>
                      <a:pt x="40" y="36"/>
                    </a:cubicBezTo>
                    <a:cubicBezTo>
                      <a:pt x="36" y="34"/>
                      <a:pt x="33" y="33"/>
                      <a:pt x="33" y="33"/>
                    </a:cubicBezTo>
                    <a:cubicBezTo>
                      <a:pt x="34" y="37"/>
                      <a:pt x="41" y="40"/>
                      <a:pt x="41" y="40"/>
                    </a:cubicBezTo>
                    <a:cubicBezTo>
                      <a:pt x="33" y="39"/>
                      <a:pt x="28" y="33"/>
                      <a:pt x="28" y="33"/>
                    </a:cubicBezTo>
                    <a:cubicBezTo>
                      <a:pt x="28" y="33"/>
                      <a:pt x="26" y="37"/>
                      <a:pt x="28" y="39"/>
                    </a:cubicBezTo>
                    <a:cubicBezTo>
                      <a:pt x="20" y="36"/>
                      <a:pt x="20" y="36"/>
                      <a:pt x="20" y="36"/>
                    </a:cubicBezTo>
                    <a:cubicBezTo>
                      <a:pt x="20" y="36"/>
                      <a:pt x="21" y="38"/>
                      <a:pt x="19" y="43"/>
                    </a:cubicBezTo>
                    <a:cubicBezTo>
                      <a:pt x="17" y="48"/>
                      <a:pt x="12" y="48"/>
                      <a:pt x="11" y="53"/>
                    </a:cubicBezTo>
                    <a:cubicBezTo>
                      <a:pt x="11" y="57"/>
                      <a:pt x="9" y="63"/>
                      <a:pt x="9" y="65"/>
                    </a:cubicBezTo>
                    <a:cubicBezTo>
                      <a:pt x="9" y="68"/>
                      <a:pt x="8" y="76"/>
                      <a:pt x="8" y="76"/>
                    </a:cubicBezTo>
                    <a:cubicBezTo>
                      <a:pt x="8" y="76"/>
                      <a:pt x="6" y="70"/>
                      <a:pt x="4" y="67"/>
                    </a:cubicBezTo>
                    <a:cubicBezTo>
                      <a:pt x="4" y="67"/>
                      <a:pt x="1" y="60"/>
                      <a:pt x="0" y="53"/>
                    </a:cubicBezTo>
                    <a:cubicBezTo>
                      <a:pt x="0" y="49"/>
                      <a:pt x="1" y="39"/>
                      <a:pt x="1" y="36"/>
                    </a:cubicBezTo>
                    <a:cubicBezTo>
                      <a:pt x="1" y="32"/>
                      <a:pt x="2" y="27"/>
                      <a:pt x="2" y="27"/>
                    </a:cubicBezTo>
                    <a:cubicBezTo>
                      <a:pt x="2" y="27"/>
                      <a:pt x="4" y="26"/>
                      <a:pt x="5" y="22"/>
                    </a:cubicBezTo>
                    <a:cubicBezTo>
                      <a:pt x="6" y="19"/>
                      <a:pt x="11" y="14"/>
                      <a:pt x="13" y="13"/>
                    </a:cubicBezTo>
                    <a:cubicBezTo>
                      <a:pt x="15" y="12"/>
                      <a:pt x="16" y="7"/>
                      <a:pt x="17" y="7"/>
                    </a:cubicBezTo>
                    <a:cubicBezTo>
                      <a:pt x="18" y="7"/>
                      <a:pt x="24" y="10"/>
                      <a:pt x="24" y="10"/>
                    </a:cubicBezTo>
                    <a:cubicBezTo>
                      <a:pt x="24" y="10"/>
                      <a:pt x="24" y="0"/>
                      <a:pt x="42" y="1"/>
                    </a:cubicBezTo>
                    <a:cubicBezTo>
                      <a:pt x="42" y="1"/>
                      <a:pt x="34" y="4"/>
                      <a:pt x="33" y="6"/>
                    </a:cubicBezTo>
                    <a:cubicBezTo>
                      <a:pt x="33" y="6"/>
                      <a:pt x="48" y="2"/>
                      <a:pt x="54" y="5"/>
                    </a:cubicBezTo>
                    <a:cubicBezTo>
                      <a:pt x="60" y="8"/>
                      <a:pt x="68" y="10"/>
                      <a:pt x="68" y="10"/>
                    </a:cubicBezTo>
                    <a:cubicBezTo>
                      <a:pt x="68" y="10"/>
                      <a:pt x="65" y="12"/>
                      <a:pt x="62" y="12"/>
                    </a:cubicBezTo>
                    <a:cubicBezTo>
                      <a:pt x="62" y="12"/>
                      <a:pt x="72" y="16"/>
                      <a:pt x="77" y="15"/>
                    </a:cubicBezTo>
                    <a:cubicBezTo>
                      <a:pt x="77" y="15"/>
                      <a:pt x="75" y="17"/>
                      <a:pt x="72" y="17"/>
                    </a:cubicBezTo>
                    <a:cubicBezTo>
                      <a:pt x="72" y="17"/>
                      <a:pt x="82" y="23"/>
                      <a:pt x="84" y="33"/>
                    </a:cubicBezTo>
                    <a:cubicBezTo>
                      <a:pt x="80" y="28"/>
                      <a:pt x="80" y="28"/>
                      <a:pt x="80" y="28"/>
                    </a:cubicBezTo>
                    <a:cubicBezTo>
                      <a:pt x="80" y="28"/>
                      <a:pt x="86" y="40"/>
                      <a:pt x="85" y="50"/>
                    </a:cubicBezTo>
                    <a:cubicBezTo>
                      <a:pt x="85" y="56"/>
                      <a:pt x="83" y="59"/>
                      <a:pt x="80" y="65"/>
                    </a:cubicBezTo>
                    <a:cubicBezTo>
                      <a:pt x="78" y="71"/>
                      <a:pt x="74" y="73"/>
                      <a:pt x="74" y="73"/>
                    </a:cubicBezTo>
                    <a:lnTo>
                      <a:pt x="68"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1" name="Freeform 212"/>
              <p:cNvSpPr>
                <a:spLocks/>
              </p:cNvSpPr>
              <p:nvPr/>
            </p:nvSpPr>
            <p:spPr bwMode="auto">
              <a:xfrm>
                <a:off x="949326" y="6323013"/>
                <a:ext cx="177800" cy="204787"/>
              </a:xfrm>
              <a:custGeom>
                <a:avLst/>
                <a:gdLst>
                  <a:gd name="T0" fmla="*/ 53 w 57"/>
                  <a:gd name="T1" fmla="*/ 6 h 66"/>
                  <a:gd name="T2" fmla="*/ 56 w 57"/>
                  <a:gd name="T3" fmla="*/ 24 h 66"/>
                  <a:gd name="T4" fmla="*/ 56 w 57"/>
                  <a:gd name="T5" fmla="*/ 34 h 66"/>
                  <a:gd name="T6" fmla="*/ 51 w 57"/>
                  <a:gd name="T7" fmla="*/ 41 h 66"/>
                  <a:gd name="T8" fmla="*/ 52 w 57"/>
                  <a:gd name="T9" fmla="*/ 54 h 66"/>
                  <a:gd name="T10" fmla="*/ 32 w 57"/>
                  <a:gd name="T11" fmla="*/ 66 h 66"/>
                  <a:gd name="T12" fmla="*/ 1 w 57"/>
                  <a:gd name="T13" fmla="*/ 56 h 66"/>
                  <a:gd name="T14" fmla="*/ 4 w 57"/>
                  <a:gd name="T15" fmla="*/ 33 h 66"/>
                  <a:gd name="T16" fmla="*/ 10 w 57"/>
                  <a:gd name="T17" fmla="*/ 17 h 66"/>
                  <a:gd name="T18" fmla="*/ 14 w 57"/>
                  <a:gd name="T19" fmla="*/ 0 h 66"/>
                  <a:gd name="T20" fmla="*/ 53 w 57"/>
                  <a:gd name="T21"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6">
                    <a:moveTo>
                      <a:pt x="53" y="6"/>
                    </a:moveTo>
                    <a:cubicBezTo>
                      <a:pt x="53" y="6"/>
                      <a:pt x="56" y="17"/>
                      <a:pt x="56" y="24"/>
                    </a:cubicBezTo>
                    <a:cubicBezTo>
                      <a:pt x="56" y="34"/>
                      <a:pt x="56" y="34"/>
                      <a:pt x="56" y="34"/>
                    </a:cubicBezTo>
                    <a:cubicBezTo>
                      <a:pt x="56" y="34"/>
                      <a:pt x="57" y="37"/>
                      <a:pt x="51" y="41"/>
                    </a:cubicBezTo>
                    <a:cubicBezTo>
                      <a:pt x="51" y="41"/>
                      <a:pt x="52" y="53"/>
                      <a:pt x="52" y="54"/>
                    </a:cubicBezTo>
                    <a:cubicBezTo>
                      <a:pt x="52" y="56"/>
                      <a:pt x="46" y="66"/>
                      <a:pt x="32" y="66"/>
                    </a:cubicBezTo>
                    <a:cubicBezTo>
                      <a:pt x="18" y="66"/>
                      <a:pt x="2" y="63"/>
                      <a:pt x="1" y="56"/>
                    </a:cubicBezTo>
                    <a:cubicBezTo>
                      <a:pt x="0" y="50"/>
                      <a:pt x="2" y="37"/>
                      <a:pt x="4" y="33"/>
                    </a:cubicBezTo>
                    <a:cubicBezTo>
                      <a:pt x="6" y="29"/>
                      <a:pt x="9" y="22"/>
                      <a:pt x="10" y="17"/>
                    </a:cubicBezTo>
                    <a:cubicBezTo>
                      <a:pt x="10" y="12"/>
                      <a:pt x="14" y="0"/>
                      <a:pt x="14" y="0"/>
                    </a:cubicBezTo>
                    <a:lnTo>
                      <a:pt x="5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2" name="Freeform 213"/>
              <p:cNvSpPr>
                <a:spLocks/>
              </p:cNvSpPr>
              <p:nvPr/>
            </p:nvSpPr>
            <p:spPr bwMode="auto">
              <a:xfrm>
                <a:off x="1139826" y="6072188"/>
                <a:ext cx="139700" cy="269875"/>
              </a:xfrm>
              <a:custGeom>
                <a:avLst/>
                <a:gdLst>
                  <a:gd name="T0" fmla="*/ 41 w 45"/>
                  <a:gd name="T1" fmla="*/ 1 h 87"/>
                  <a:gd name="T2" fmla="*/ 44 w 45"/>
                  <a:gd name="T3" fmla="*/ 37 h 87"/>
                  <a:gd name="T4" fmla="*/ 38 w 45"/>
                  <a:gd name="T5" fmla="*/ 70 h 87"/>
                  <a:gd name="T6" fmla="*/ 21 w 45"/>
                  <a:gd name="T7" fmla="*/ 86 h 87"/>
                  <a:gd name="T8" fmla="*/ 4 w 45"/>
                  <a:gd name="T9" fmla="*/ 69 h 87"/>
                  <a:gd name="T10" fmla="*/ 0 w 45"/>
                  <a:gd name="T11" fmla="*/ 41 h 87"/>
                  <a:gd name="T12" fmla="*/ 8 w 45"/>
                  <a:gd name="T13" fmla="*/ 7 h 87"/>
                  <a:gd name="T14" fmla="*/ 9 w 45"/>
                  <a:gd name="T15" fmla="*/ 0 h 87"/>
                  <a:gd name="T16" fmla="*/ 41 w 45"/>
                  <a:gd name="T17"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7">
                    <a:moveTo>
                      <a:pt x="41" y="1"/>
                    </a:moveTo>
                    <a:cubicBezTo>
                      <a:pt x="41" y="1"/>
                      <a:pt x="44" y="30"/>
                      <a:pt x="44" y="37"/>
                    </a:cubicBezTo>
                    <a:cubicBezTo>
                      <a:pt x="45" y="43"/>
                      <a:pt x="38" y="66"/>
                      <a:pt x="38" y="70"/>
                    </a:cubicBezTo>
                    <a:cubicBezTo>
                      <a:pt x="38" y="73"/>
                      <a:pt x="26" y="84"/>
                      <a:pt x="21" y="86"/>
                    </a:cubicBezTo>
                    <a:cubicBezTo>
                      <a:pt x="16" y="87"/>
                      <a:pt x="8" y="80"/>
                      <a:pt x="4" y="69"/>
                    </a:cubicBezTo>
                    <a:cubicBezTo>
                      <a:pt x="0" y="58"/>
                      <a:pt x="0" y="44"/>
                      <a:pt x="0" y="41"/>
                    </a:cubicBezTo>
                    <a:cubicBezTo>
                      <a:pt x="0" y="38"/>
                      <a:pt x="7" y="10"/>
                      <a:pt x="8" y="7"/>
                    </a:cubicBezTo>
                    <a:cubicBezTo>
                      <a:pt x="8" y="3"/>
                      <a:pt x="9" y="0"/>
                      <a:pt x="9" y="0"/>
                    </a:cubicBezTo>
                    <a:lnTo>
                      <a:pt x="4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3" name="Freeform 214"/>
              <p:cNvSpPr>
                <a:spLocks/>
              </p:cNvSpPr>
              <p:nvPr/>
            </p:nvSpPr>
            <p:spPr bwMode="auto">
              <a:xfrm>
                <a:off x="820738" y="4718050"/>
                <a:ext cx="539750" cy="1676400"/>
              </a:xfrm>
              <a:custGeom>
                <a:avLst/>
                <a:gdLst>
                  <a:gd name="T0" fmla="*/ 89 w 173"/>
                  <a:gd name="T1" fmla="*/ 119 h 540"/>
                  <a:gd name="T2" fmla="*/ 83 w 173"/>
                  <a:gd name="T3" fmla="*/ 231 h 540"/>
                  <a:gd name="T4" fmla="*/ 79 w 173"/>
                  <a:gd name="T5" fmla="*/ 288 h 540"/>
                  <a:gd name="T6" fmla="*/ 73 w 173"/>
                  <a:gd name="T7" fmla="*/ 315 h 540"/>
                  <a:gd name="T8" fmla="*/ 97 w 173"/>
                  <a:gd name="T9" fmla="*/ 471 h 540"/>
                  <a:gd name="T10" fmla="*/ 98 w 173"/>
                  <a:gd name="T11" fmla="*/ 533 h 540"/>
                  <a:gd name="T12" fmla="*/ 72 w 173"/>
                  <a:gd name="T13" fmla="*/ 532 h 540"/>
                  <a:gd name="T14" fmla="*/ 44 w 173"/>
                  <a:gd name="T15" fmla="*/ 540 h 540"/>
                  <a:gd name="T16" fmla="*/ 30 w 173"/>
                  <a:gd name="T17" fmla="*/ 489 h 540"/>
                  <a:gd name="T18" fmla="*/ 20 w 173"/>
                  <a:gd name="T19" fmla="*/ 428 h 540"/>
                  <a:gd name="T20" fmla="*/ 8 w 173"/>
                  <a:gd name="T21" fmla="*/ 317 h 540"/>
                  <a:gd name="T22" fmla="*/ 5 w 173"/>
                  <a:gd name="T23" fmla="*/ 247 h 540"/>
                  <a:gd name="T24" fmla="*/ 5 w 173"/>
                  <a:gd name="T25" fmla="*/ 177 h 540"/>
                  <a:gd name="T26" fmla="*/ 3 w 173"/>
                  <a:gd name="T27" fmla="*/ 75 h 540"/>
                  <a:gd name="T28" fmla="*/ 19 w 173"/>
                  <a:gd name="T29" fmla="*/ 0 h 540"/>
                  <a:gd name="T30" fmla="*/ 153 w 173"/>
                  <a:gd name="T31" fmla="*/ 0 h 540"/>
                  <a:gd name="T32" fmla="*/ 173 w 173"/>
                  <a:gd name="T33" fmla="*/ 114 h 540"/>
                  <a:gd name="T34" fmla="*/ 164 w 173"/>
                  <a:gd name="T35" fmla="*/ 285 h 540"/>
                  <a:gd name="T36" fmla="*/ 159 w 173"/>
                  <a:gd name="T37" fmla="*/ 311 h 540"/>
                  <a:gd name="T38" fmla="*/ 162 w 173"/>
                  <a:gd name="T39" fmla="*/ 366 h 540"/>
                  <a:gd name="T40" fmla="*/ 148 w 173"/>
                  <a:gd name="T41" fmla="*/ 420 h 540"/>
                  <a:gd name="T42" fmla="*/ 146 w 173"/>
                  <a:gd name="T43" fmla="*/ 454 h 540"/>
                  <a:gd name="T44" fmla="*/ 125 w 173"/>
                  <a:gd name="T45" fmla="*/ 465 h 540"/>
                  <a:gd name="T46" fmla="*/ 104 w 173"/>
                  <a:gd name="T47" fmla="*/ 456 h 540"/>
                  <a:gd name="T48" fmla="*/ 101 w 173"/>
                  <a:gd name="T49" fmla="*/ 425 h 540"/>
                  <a:gd name="T50" fmla="*/ 98 w 173"/>
                  <a:gd name="T51" fmla="*/ 391 h 540"/>
                  <a:gd name="T52" fmla="*/ 99 w 173"/>
                  <a:gd name="T53" fmla="*/ 371 h 540"/>
                  <a:gd name="T54" fmla="*/ 92 w 173"/>
                  <a:gd name="T55" fmla="*/ 312 h 540"/>
                  <a:gd name="T56" fmla="*/ 92 w 173"/>
                  <a:gd name="T57" fmla="*/ 260 h 540"/>
                  <a:gd name="T58" fmla="*/ 89 w 173"/>
                  <a:gd name="T59" fmla="*/ 1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540">
                    <a:moveTo>
                      <a:pt x="89" y="119"/>
                    </a:moveTo>
                    <a:cubicBezTo>
                      <a:pt x="89" y="119"/>
                      <a:pt x="84" y="224"/>
                      <a:pt x="83" y="231"/>
                    </a:cubicBezTo>
                    <a:cubicBezTo>
                      <a:pt x="82" y="237"/>
                      <a:pt x="80" y="275"/>
                      <a:pt x="79" y="288"/>
                    </a:cubicBezTo>
                    <a:cubicBezTo>
                      <a:pt x="77" y="301"/>
                      <a:pt x="73" y="315"/>
                      <a:pt x="73" y="315"/>
                    </a:cubicBezTo>
                    <a:cubicBezTo>
                      <a:pt x="73" y="315"/>
                      <a:pt x="97" y="464"/>
                      <a:pt x="97" y="471"/>
                    </a:cubicBezTo>
                    <a:cubicBezTo>
                      <a:pt x="97" y="478"/>
                      <a:pt x="98" y="533"/>
                      <a:pt x="98" y="533"/>
                    </a:cubicBezTo>
                    <a:cubicBezTo>
                      <a:pt x="98" y="533"/>
                      <a:pt x="84" y="532"/>
                      <a:pt x="72" y="532"/>
                    </a:cubicBezTo>
                    <a:cubicBezTo>
                      <a:pt x="61" y="533"/>
                      <a:pt x="44" y="540"/>
                      <a:pt x="44" y="540"/>
                    </a:cubicBezTo>
                    <a:cubicBezTo>
                      <a:pt x="44" y="540"/>
                      <a:pt x="33" y="497"/>
                      <a:pt x="30" y="489"/>
                    </a:cubicBezTo>
                    <a:cubicBezTo>
                      <a:pt x="27" y="481"/>
                      <a:pt x="22" y="440"/>
                      <a:pt x="20" y="428"/>
                    </a:cubicBezTo>
                    <a:cubicBezTo>
                      <a:pt x="19" y="417"/>
                      <a:pt x="11" y="341"/>
                      <a:pt x="8" y="317"/>
                    </a:cubicBezTo>
                    <a:cubicBezTo>
                      <a:pt x="6" y="293"/>
                      <a:pt x="7" y="257"/>
                      <a:pt x="5" y="247"/>
                    </a:cubicBezTo>
                    <a:cubicBezTo>
                      <a:pt x="3" y="237"/>
                      <a:pt x="5" y="177"/>
                      <a:pt x="5" y="177"/>
                    </a:cubicBezTo>
                    <a:cubicBezTo>
                      <a:pt x="5" y="177"/>
                      <a:pt x="0" y="101"/>
                      <a:pt x="3" y="75"/>
                    </a:cubicBezTo>
                    <a:cubicBezTo>
                      <a:pt x="6" y="50"/>
                      <a:pt x="19" y="0"/>
                      <a:pt x="19" y="0"/>
                    </a:cubicBezTo>
                    <a:cubicBezTo>
                      <a:pt x="153" y="0"/>
                      <a:pt x="153" y="0"/>
                      <a:pt x="153" y="0"/>
                    </a:cubicBezTo>
                    <a:cubicBezTo>
                      <a:pt x="153" y="0"/>
                      <a:pt x="173" y="94"/>
                      <a:pt x="173" y="114"/>
                    </a:cubicBezTo>
                    <a:cubicBezTo>
                      <a:pt x="173" y="134"/>
                      <a:pt x="166" y="280"/>
                      <a:pt x="164" y="285"/>
                    </a:cubicBezTo>
                    <a:cubicBezTo>
                      <a:pt x="163" y="291"/>
                      <a:pt x="159" y="308"/>
                      <a:pt x="159" y="311"/>
                    </a:cubicBezTo>
                    <a:cubicBezTo>
                      <a:pt x="159" y="314"/>
                      <a:pt x="162" y="359"/>
                      <a:pt x="162" y="366"/>
                    </a:cubicBezTo>
                    <a:cubicBezTo>
                      <a:pt x="162" y="376"/>
                      <a:pt x="152" y="392"/>
                      <a:pt x="148" y="420"/>
                    </a:cubicBezTo>
                    <a:cubicBezTo>
                      <a:pt x="147" y="428"/>
                      <a:pt x="146" y="454"/>
                      <a:pt x="146" y="454"/>
                    </a:cubicBezTo>
                    <a:cubicBezTo>
                      <a:pt x="146" y="454"/>
                      <a:pt x="132" y="464"/>
                      <a:pt x="125" y="465"/>
                    </a:cubicBezTo>
                    <a:cubicBezTo>
                      <a:pt x="118" y="466"/>
                      <a:pt x="104" y="456"/>
                      <a:pt x="104" y="456"/>
                    </a:cubicBezTo>
                    <a:cubicBezTo>
                      <a:pt x="104" y="456"/>
                      <a:pt x="101" y="432"/>
                      <a:pt x="101" y="425"/>
                    </a:cubicBezTo>
                    <a:cubicBezTo>
                      <a:pt x="101" y="418"/>
                      <a:pt x="98" y="391"/>
                      <a:pt x="98" y="391"/>
                    </a:cubicBezTo>
                    <a:cubicBezTo>
                      <a:pt x="98" y="391"/>
                      <a:pt x="98" y="381"/>
                      <a:pt x="99" y="371"/>
                    </a:cubicBezTo>
                    <a:cubicBezTo>
                      <a:pt x="100" y="360"/>
                      <a:pt x="95" y="322"/>
                      <a:pt x="92" y="312"/>
                    </a:cubicBezTo>
                    <a:cubicBezTo>
                      <a:pt x="89" y="303"/>
                      <a:pt x="86" y="281"/>
                      <a:pt x="92" y="260"/>
                    </a:cubicBezTo>
                    <a:cubicBezTo>
                      <a:pt x="97" y="238"/>
                      <a:pt x="89" y="119"/>
                      <a:pt x="8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4" name="Freeform 215"/>
              <p:cNvSpPr>
                <a:spLocks/>
              </p:cNvSpPr>
              <p:nvPr/>
            </p:nvSpPr>
            <p:spPr bwMode="auto">
              <a:xfrm>
                <a:off x="1466851" y="5041900"/>
                <a:ext cx="47625" cy="68262"/>
              </a:xfrm>
              <a:custGeom>
                <a:avLst/>
                <a:gdLst>
                  <a:gd name="T0" fmla="*/ 0 w 15"/>
                  <a:gd name="T1" fmla="*/ 1 h 22"/>
                  <a:gd name="T2" fmla="*/ 0 w 15"/>
                  <a:gd name="T3" fmla="*/ 15 h 22"/>
                  <a:gd name="T4" fmla="*/ 7 w 15"/>
                  <a:gd name="T5" fmla="*/ 19 h 22"/>
                  <a:gd name="T6" fmla="*/ 14 w 15"/>
                  <a:gd name="T7" fmla="*/ 9 h 22"/>
                  <a:gd name="T8" fmla="*/ 12 w 15"/>
                  <a:gd name="T9" fmla="*/ 3 h 22"/>
                  <a:gd name="T10" fmla="*/ 0 w 15"/>
                  <a:gd name="T11" fmla="*/ 1 h 22"/>
                </a:gdLst>
                <a:ahLst/>
                <a:cxnLst>
                  <a:cxn ang="0">
                    <a:pos x="T0" y="T1"/>
                  </a:cxn>
                  <a:cxn ang="0">
                    <a:pos x="T2" y="T3"/>
                  </a:cxn>
                  <a:cxn ang="0">
                    <a:pos x="T4" y="T5"/>
                  </a:cxn>
                  <a:cxn ang="0">
                    <a:pos x="T6" y="T7"/>
                  </a:cxn>
                  <a:cxn ang="0">
                    <a:pos x="T8" y="T9"/>
                  </a:cxn>
                  <a:cxn ang="0">
                    <a:pos x="T10" y="T11"/>
                  </a:cxn>
                </a:cxnLst>
                <a:rect l="0" t="0" r="r" b="b"/>
                <a:pathLst>
                  <a:path w="15" h="22">
                    <a:moveTo>
                      <a:pt x="0" y="1"/>
                    </a:moveTo>
                    <a:cubicBezTo>
                      <a:pt x="0" y="1"/>
                      <a:pt x="0" y="12"/>
                      <a:pt x="0" y="15"/>
                    </a:cubicBezTo>
                    <a:cubicBezTo>
                      <a:pt x="1" y="17"/>
                      <a:pt x="4" y="22"/>
                      <a:pt x="7" y="19"/>
                    </a:cubicBezTo>
                    <a:cubicBezTo>
                      <a:pt x="10" y="17"/>
                      <a:pt x="14" y="9"/>
                      <a:pt x="14" y="9"/>
                    </a:cubicBezTo>
                    <a:cubicBezTo>
                      <a:pt x="14" y="9"/>
                      <a:pt x="15" y="5"/>
                      <a:pt x="12" y="3"/>
                    </a:cubicBezTo>
                    <a:cubicBezTo>
                      <a:pt x="9"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5" name="Freeform 216"/>
              <p:cNvSpPr>
                <a:spLocks/>
              </p:cNvSpPr>
              <p:nvPr/>
            </p:nvSpPr>
            <p:spPr bwMode="auto">
              <a:xfrm>
                <a:off x="1460501" y="4970463"/>
                <a:ext cx="115888" cy="147637"/>
              </a:xfrm>
              <a:custGeom>
                <a:avLst/>
                <a:gdLst>
                  <a:gd name="T0" fmla="*/ 29 w 37"/>
                  <a:gd name="T1" fmla="*/ 2 h 48"/>
                  <a:gd name="T2" fmla="*/ 33 w 37"/>
                  <a:gd name="T3" fmla="*/ 17 h 48"/>
                  <a:gd name="T4" fmla="*/ 37 w 37"/>
                  <a:gd name="T5" fmla="*/ 27 h 48"/>
                  <a:gd name="T6" fmla="*/ 32 w 37"/>
                  <a:gd name="T7" fmla="*/ 34 h 48"/>
                  <a:gd name="T8" fmla="*/ 28 w 37"/>
                  <a:gd name="T9" fmla="*/ 36 h 48"/>
                  <a:gd name="T10" fmla="*/ 21 w 37"/>
                  <a:gd name="T11" fmla="*/ 46 h 48"/>
                  <a:gd name="T12" fmla="*/ 16 w 37"/>
                  <a:gd name="T13" fmla="*/ 47 h 48"/>
                  <a:gd name="T14" fmla="*/ 10 w 37"/>
                  <a:gd name="T15" fmla="*/ 34 h 48"/>
                  <a:gd name="T16" fmla="*/ 4 w 37"/>
                  <a:gd name="T17" fmla="*/ 35 h 48"/>
                  <a:gd name="T18" fmla="*/ 0 w 37"/>
                  <a:gd name="T19" fmla="*/ 28 h 48"/>
                  <a:gd name="T20" fmla="*/ 1 w 37"/>
                  <a:gd name="T21" fmla="*/ 8 h 48"/>
                  <a:gd name="T22" fmla="*/ 2 w 37"/>
                  <a:gd name="T23" fmla="*/ 0 h 48"/>
                  <a:gd name="T24" fmla="*/ 29 w 37"/>
                  <a:gd name="T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8">
                    <a:moveTo>
                      <a:pt x="29" y="2"/>
                    </a:moveTo>
                    <a:cubicBezTo>
                      <a:pt x="29" y="2"/>
                      <a:pt x="32" y="13"/>
                      <a:pt x="33" y="17"/>
                    </a:cubicBezTo>
                    <a:cubicBezTo>
                      <a:pt x="34" y="20"/>
                      <a:pt x="37" y="26"/>
                      <a:pt x="37" y="27"/>
                    </a:cubicBezTo>
                    <a:cubicBezTo>
                      <a:pt x="37" y="29"/>
                      <a:pt x="33" y="33"/>
                      <a:pt x="32" y="34"/>
                    </a:cubicBezTo>
                    <a:cubicBezTo>
                      <a:pt x="32" y="35"/>
                      <a:pt x="28" y="36"/>
                      <a:pt x="28" y="36"/>
                    </a:cubicBezTo>
                    <a:cubicBezTo>
                      <a:pt x="28" y="36"/>
                      <a:pt x="22" y="45"/>
                      <a:pt x="21" y="46"/>
                    </a:cubicBezTo>
                    <a:cubicBezTo>
                      <a:pt x="20" y="46"/>
                      <a:pt x="17" y="48"/>
                      <a:pt x="16" y="47"/>
                    </a:cubicBezTo>
                    <a:cubicBezTo>
                      <a:pt x="15" y="46"/>
                      <a:pt x="10" y="34"/>
                      <a:pt x="10" y="34"/>
                    </a:cubicBezTo>
                    <a:cubicBezTo>
                      <a:pt x="10" y="34"/>
                      <a:pt x="6" y="35"/>
                      <a:pt x="4" y="35"/>
                    </a:cubicBezTo>
                    <a:cubicBezTo>
                      <a:pt x="2" y="35"/>
                      <a:pt x="1" y="32"/>
                      <a:pt x="0" y="28"/>
                    </a:cubicBezTo>
                    <a:cubicBezTo>
                      <a:pt x="0" y="25"/>
                      <a:pt x="1" y="12"/>
                      <a:pt x="1" y="8"/>
                    </a:cubicBezTo>
                    <a:cubicBezTo>
                      <a:pt x="1" y="4"/>
                      <a:pt x="2" y="0"/>
                      <a:pt x="2" y="0"/>
                    </a:cubicBezTo>
                    <a:lnTo>
                      <a:pt x="2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6" name="Freeform 217"/>
              <p:cNvSpPr>
                <a:spLocks/>
              </p:cNvSpPr>
              <p:nvPr/>
            </p:nvSpPr>
            <p:spPr bwMode="auto">
              <a:xfrm>
                <a:off x="1439863" y="4922838"/>
                <a:ext cx="120650" cy="87312"/>
              </a:xfrm>
              <a:custGeom>
                <a:avLst/>
                <a:gdLst>
                  <a:gd name="T0" fmla="*/ 37 w 39"/>
                  <a:gd name="T1" fmla="*/ 0 h 28"/>
                  <a:gd name="T2" fmla="*/ 39 w 39"/>
                  <a:gd name="T3" fmla="*/ 24 h 28"/>
                  <a:gd name="T4" fmla="*/ 22 w 39"/>
                  <a:gd name="T5" fmla="*/ 24 h 28"/>
                  <a:gd name="T6" fmla="*/ 2 w 39"/>
                  <a:gd name="T7" fmla="*/ 28 h 28"/>
                  <a:gd name="T8" fmla="*/ 0 w 39"/>
                  <a:gd name="T9" fmla="*/ 1 h 28"/>
                  <a:gd name="T10" fmla="*/ 37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37" y="0"/>
                    </a:moveTo>
                    <a:cubicBezTo>
                      <a:pt x="39" y="24"/>
                      <a:pt x="39" y="24"/>
                      <a:pt x="39" y="24"/>
                    </a:cubicBezTo>
                    <a:cubicBezTo>
                      <a:pt x="39" y="24"/>
                      <a:pt x="24" y="24"/>
                      <a:pt x="22" y="24"/>
                    </a:cubicBezTo>
                    <a:cubicBezTo>
                      <a:pt x="20" y="24"/>
                      <a:pt x="2" y="28"/>
                      <a:pt x="2" y="28"/>
                    </a:cubicBezTo>
                    <a:cubicBezTo>
                      <a:pt x="0" y="1"/>
                      <a:pt x="0" y="1"/>
                      <a:pt x="0" y="1"/>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7" name="Rectangle 218"/>
              <p:cNvSpPr>
                <a:spLocks noChangeArrowheads="1"/>
              </p:cNvSpPr>
              <p:nvPr/>
            </p:nvSpPr>
            <p:spPr bwMode="auto">
              <a:xfrm>
                <a:off x="1485901" y="5137150"/>
                <a:ext cx="190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8" name="Freeform 219"/>
              <p:cNvSpPr>
                <a:spLocks/>
              </p:cNvSpPr>
              <p:nvPr/>
            </p:nvSpPr>
            <p:spPr bwMode="auto">
              <a:xfrm>
                <a:off x="1463676" y="5168900"/>
                <a:ext cx="128588" cy="654050"/>
              </a:xfrm>
              <a:custGeom>
                <a:avLst/>
                <a:gdLst>
                  <a:gd name="T0" fmla="*/ 36 w 41"/>
                  <a:gd name="T1" fmla="*/ 0 h 211"/>
                  <a:gd name="T2" fmla="*/ 41 w 41"/>
                  <a:gd name="T3" fmla="*/ 5 h 211"/>
                  <a:gd name="T4" fmla="*/ 41 w 41"/>
                  <a:gd name="T5" fmla="*/ 206 h 211"/>
                  <a:gd name="T6" fmla="*/ 36 w 41"/>
                  <a:gd name="T7" fmla="*/ 211 h 211"/>
                  <a:gd name="T8" fmla="*/ 0 w 41"/>
                  <a:gd name="T9" fmla="*/ 211 h 211"/>
                  <a:gd name="T10" fmla="*/ 0 w 41"/>
                  <a:gd name="T11" fmla="*/ 0 h 211"/>
                  <a:gd name="T12" fmla="*/ 36 w 41"/>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1" h="211">
                    <a:moveTo>
                      <a:pt x="36" y="0"/>
                    </a:moveTo>
                    <a:cubicBezTo>
                      <a:pt x="38" y="0"/>
                      <a:pt x="41" y="2"/>
                      <a:pt x="41" y="5"/>
                    </a:cubicBezTo>
                    <a:cubicBezTo>
                      <a:pt x="41" y="206"/>
                      <a:pt x="41" y="206"/>
                      <a:pt x="41" y="206"/>
                    </a:cubicBezTo>
                    <a:cubicBezTo>
                      <a:pt x="41" y="209"/>
                      <a:pt x="38" y="211"/>
                      <a:pt x="36" y="211"/>
                    </a:cubicBezTo>
                    <a:cubicBezTo>
                      <a:pt x="0" y="211"/>
                      <a:pt x="0" y="211"/>
                      <a:pt x="0" y="211"/>
                    </a:cubicBezTo>
                    <a:cubicBezTo>
                      <a:pt x="0" y="0"/>
                      <a:pt x="0" y="0"/>
                      <a:pt x="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89" name="Freeform 220"/>
              <p:cNvSpPr>
                <a:spLocks/>
              </p:cNvSpPr>
              <p:nvPr/>
            </p:nvSpPr>
            <p:spPr bwMode="auto">
              <a:xfrm>
                <a:off x="1404938" y="5168900"/>
                <a:ext cx="39688" cy="654050"/>
              </a:xfrm>
              <a:custGeom>
                <a:avLst/>
                <a:gdLst>
                  <a:gd name="T0" fmla="*/ 5 w 13"/>
                  <a:gd name="T1" fmla="*/ 0 h 211"/>
                  <a:gd name="T2" fmla="*/ 13 w 13"/>
                  <a:gd name="T3" fmla="*/ 0 h 211"/>
                  <a:gd name="T4" fmla="*/ 13 w 13"/>
                  <a:gd name="T5" fmla="*/ 211 h 211"/>
                  <a:gd name="T6" fmla="*/ 5 w 13"/>
                  <a:gd name="T7" fmla="*/ 211 h 211"/>
                  <a:gd name="T8" fmla="*/ 0 w 13"/>
                  <a:gd name="T9" fmla="*/ 206 h 211"/>
                  <a:gd name="T10" fmla="*/ 0 w 13"/>
                  <a:gd name="T11" fmla="*/ 5 h 211"/>
                  <a:gd name="T12" fmla="*/ 5 w 1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3" h="211">
                    <a:moveTo>
                      <a:pt x="5" y="0"/>
                    </a:moveTo>
                    <a:cubicBezTo>
                      <a:pt x="13" y="0"/>
                      <a:pt x="13" y="0"/>
                      <a:pt x="13" y="0"/>
                    </a:cubicBezTo>
                    <a:cubicBezTo>
                      <a:pt x="13" y="211"/>
                      <a:pt x="13" y="211"/>
                      <a:pt x="13" y="211"/>
                    </a:cubicBezTo>
                    <a:cubicBezTo>
                      <a:pt x="5" y="211"/>
                      <a:pt x="5" y="211"/>
                      <a:pt x="5" y="211"/>
                    </a:cubicBezTo>
                    <a:cubicBezTo>
                      <a:pt x="2" y="211"/>
                      <a:pt x="0" y="209"/>
                      <a:pt x="0" y="206"/>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0" name="Rectangle 221"/>
              <p:cNvSpPr>
                <a:spLocks noChangeArrowheads="1"/>
              </p:cNvSpPr>
              <p:nvPr/>
            </p:nvSpPr>
            <p:spPr bwMode="auto">
              <a:xfrm>
                <a:off x="1444626" y="5168900"/>
                <a:ext cx="19050" cy="654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1" name="Rectangle 222"/>
              <p:cNvSpPr>
                <a:spLocks noChangeArrowheads="1"/>
              </p:cNvSpPr>
              <p:nvPr/>
            </p:nvSpPr>
            <p:spPr bwMode="auto">
              <a:xfrm>
                <a:off x="1473201" y="5159375"/>
                <a:ext cx="44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2" name="Freeform 223"/>
              <p:cNvSpPr>
                <a:spLocks/>
              </p:cNvSpPr>
              <p:nvPr/>
            </p:nvSpPr>
            <p:spPr bwMode="auto">
              <a:xfrm>
                <a:off x="1479551" y="5035550"/>
                <a:ext cx="31750" cy="107950"/>
              </a:xfrm>
              <a:custGeom>
                <a:avLst/>
                <a:gdLst>
                  <a:gd name="T0" fmla="*/ 0 w 10"/>
                  <a:gd name="T1" fmla="*/ 33 h 35"/>
                  <a:gd name="T2" fmla="*/ 5 w 10"/>
                  <a:gd name="T3" fmla="*/ 35 h 35"/>
                  <a:gd name="T4" fmla="*/ 10 w 10"/>
                  <a:gd name="T5" fmla="*/ 33 h 35"/>
                  <a:gd name="T6" fmla="*/ 10 w 10"/>
                  <a:gd name="T7" fmla="*/ 5 h 35"/>
                  <a:gd name="T8" fmla="*/ 5 w 10"/>
                  <a:gd name="T9" fmla="*/ 0 h 35"/>
                  <a:gd name="T10" fmla="*/ 0 w 10"/>
                  <a:gd name="T11" fmla="*/ 5 h 35"/>
                  <a:gd name="T12" fmla="*/ 0 w 1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10" h="35">
                    <a:moveTo>
                      <a:pt x="0" y="33"/>
                    </a:moveTo>
                    <a:cubicBezTo>
                      <a:pt x="0" y="34"/>
                      <a:pt x="3" y="35"/>
                      <a:pt x="5" y="35"/>
                    </a:cubicBezTo>
                    <a:cubicBezTo>
                      <a:pt x="8" y="35"/>
                      <a:pt x="10" y="34"/>
                      <a:pt x="10" y="33"/>
                    </a:cubicBezTo>
                    <a:cubicBezTo>
                      <a:pt x="10" y="5"/>
                      <a:pt x="10" y="5"/>
                      <a:pt x="10" y="5"/>
                    </a:cubicBezTo>
                    <a:cubicBezTo>
                      <a:pt x="10" y="2"/>
                      <a:pt x="8" y="0"/>
                      <a:pt x="5" y="0"/>
                    </a:cubicBezTo>
                    <a:cubicBezTo>
                      <a:pt x="3" y="0"/>
                      <a:pt x="0" y="2"/>
                      <a:pt x="0" y="5"/>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3" name="Freeform 224"/>
              <p:cNvSpPr>
                <a:spLocks/>
              </p:cNvSpPr>
              <p:nvPr/>
            </p:nvSpPr>
            <p:spPr bwMode="auto">
              <a:xfrm>
                <a:off x="1314451" y="4054475"/>
                <a:ext cx="258763" cy="936625"/>
              </a:xfrm>
              <a:custGeom>
                <a:avLst/>
                <a:gdLst>
                  <a:gd name="T0" fmla="*/ 33 w 83"/>
                  <a:gd name="T1" fmla="*/ 3 h 302"/>
                  <a:gd name="T2" fmla="*/ 40 w 83"/>
                  <a:gd name="T3" fmla="*/ 9 h 302"/>
                  <a:gd name="T4" fmla="*/ 48 w 83"/>
                  <a:gd name="T5" fmla="*/ 63 h 302"/>
                  <a:gd name="T6" fmla="*/ 55 w 83"/>
                  <a:gd name="T7" fmla="*/ 78 h 302"/>
                  <a:gd name="T8" fmla="*/ 65 w 83"/>
                  <a:gd name="T9" fmla="*/ 128 h 302"/>
                  <a:gd name="T10" fmla="*/ 75 w 83"/>
                  <a:gd name="T11" fmla="*/ 202 h 302"/>
                  <a:gd name="T12" fmla="*/ 83 w 83"/>
                  <a:gd name="T13" fmla="*/ 297 h 302"/>
                  <a:gd name="T14" fmla="*/ 60 w 83"/>
                  <a:gd name="T15" fmla="*/ 296 h 302"/>
                  <a:gd name="T16" fmla="*/ 36 w 83"/>
                  <a:gd name="T17" fmla="*/ 302 h 302"/>
                  <a:gd name="T18" fmla="*/ 26 w 83"/>
                  <a:gd name="T19" fmla="*/ 215 h 302"/>
                  <a:gd name="T20" fmla="*/ 24 w 83"/>
                  <a:gd name="T21" fmla="*/ 189 h 302"/>
                  <a:gd name="T22" fmla="*/ 15 w 83"/>
                  <a:gd name="T23" fmla="*/ 151 h 302"/>
                  <a:gd name="T24" fmla="*/ 0 w 83"/>
                  <a:gd name="T25" fmla="*/ 94 h 302"/>
                  <a:gd name="T26" fmla="*/ 33 w 83"/>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302">
                    <a:moveTo>
                      <a:pt x="33" y="3"/>
                    </a:moveTo>
                    <a:cubicBezTo>
                      <a:pt x="33" y="3"/>
                      <a:pt x="37" y="0"/>
                      <a:pt x="40" y="9"/>
                    </a:cubicBezTo>
                    <a:cubicBezTo>
                      <a:pt x="43" y="19"/>
                      <a:pt x="48" y="63"/>
                      <a:pt x="48" y="63"/>
                    </a:cubicBezTo>
                    <a:cubicBezTo>
                      <a:pt x="55" y="78"/>
                      <a:pt x="55" y="78"/>
                      <a:pt x="55" y="78"/>
                    </a:cubicBezTo>
                    <a:cubicBezTo>
                      <a:pt x="55" y="78"/>
                      <a:pt x="62" y="117"/>
                      <a:pt x="65" y="128"/>
                    </a:cubicBezTo>
                    <a:cubicBezTo>
                      <a:pt x="68" y="140"/>
                      <a:pt x="73" y="184"/>
                      <a:pt x="75" y="202"/>
                    </a:cubicBezTo>
                    <a:cubicBezTo>
                      <a:pt x="78" y="221"/>
                      <a:pt x="83" y="297"/>
                      <a:pt x="83" y="297"/>
                    </a:cubicBezTo>
                    <a:cubicBezTo>
                      <a:pt x="83" y="297"/>
                      <a:pt x="71" y="295"/>
                      <a:pt x="60" y="296"/>
                    </a:cubicBezTo>
                    <a:cubicBezTo>
                      <a:pt x="50" y="297"/>
                      <a:pt x="36" y="302"/>
                      <a:pt x="36" y="302"/>
                    </a:cubicBezTo>
                    <a:cubicBezTo>
                      <a:pt x="36" y="302"/>
                      <a:pt x="27" y="222"/>
                      <a:pt x="26" y="215"/>
                    </a:cubicBezTo>
                    <a:cubicBezTo>
                      <a:pt x="25" y="207"/>
                      <a:pt x="24" y="189"/>
                      <a:pt x="24" y="189"/>
                    </a:cubicBezTo>
                    <a:cubicBezTo>
                      <a:pt x="24" y="189"/>
                      <a:pt x="16" y="159"/>
                      <a:pt x="15" y="151"/>
                    </a:cubicBezTo>
                    <a:cubicBezTo>
                      <a:pt x="13" y="142"/>
                      <a:pt x="0" y="94"/>
                      <a:pt x="0" y="94"/>
                    </a:cubicBezTo>
                    <a:cubicBezTo>
                      <a:pt x="0" y="94"/>
                      <a:pt x="11" y="55"/>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4" name="Freeform 225"/>
              <p:cNvSpPr>
                <a:spLocks noEditPoints="1"/>
              </p:cNvSpPr>
              <p:nvPr/>
            </p:nvSpPr>
            <p:spPr bwMode="auto">
              <a:xfrm>
                <a:off x="636588" y="4911725"/>
                <a:ext cx="136525" cy="247650"/>
              </a:xfrm>
              <a:custGeom>
                <a:avLst/>
                <a:gdLst>
                  <a:gd name="T0" fmla="*/ 6 w 44"/>
                  <a:gd name="T1" fmla="*/ 59 h 80"/>
                  <a:gd name="T2" fmla="*/ 14 w 44"/>
                  <a:gd name="T3" fmla="*/ 75 h 80"/>
                  <a:gd name="T4" fmla="*/ 25 w 44"/>
                  <a:gd name="T5" fmla="*/ 76 h 80"/>
                  <a:gd name="T6" fmla="*/ 29 w 44"/>
                  <a:gd name="T7" fmla="*/ 77 h 80"/>
                  <a:gd name="T8" fmla="*/ 38 w 44"/>
                  <a:gd name="T9" fmla="*/ 80 h 80"/>
                  <a:gd name="T10" fmla="*/ 39 w 44"/>
                  <a:gd name="T11" fmla="*/ 77 h 80"/>
                  <a:gd name="T12" fmla="*/ 43 w 44"/>
                  <a:gd name="T13" fmla="*/ 76 h 80"/>
                  <a:gd name="T14" fmla="*/ 43 w 44"/>
                  <a:gd name="T15" fmla="*/ 74 h 80"/>
                  <a:gd name="T16" fmla="*/ 31 w 44"/>
                  <a:gd name="T17" fmla="*/ 70 h 80"/>
                  <a:gd name="T18" fmla="*/ 26 w 44"/>
                  <a:gd name="T19" fmla="*/ 67 h 80"/>
                  <a:gd name="T20" fmla="*/ 33 w 44"/>
                  <a:gd name="T21" fmla="*/ 64 h 80"/>
                  <a:gd name="T22" fmla="*/ 38 w 44"/>
                  <a:gd name="T23" fmla="*/ 56 h 80"/>
                  <a:gd name="T24" fmla="*/ 34 w 44"/>
                  <a:gd name="T25" fmla="*/ 32 h 80"/>
                  <a:gd name="T26" fmla="*/ 29 w 44"/>
                  <a:gd name="T27" fmla="*/ 0 h 80"/>
                  <a:gd name="T28" fmla="*/ 3 w 44"/>
                  <a:gd name="T29" fmla="*/ 5 h 80"/>
                  <a:gd name="T30" fmla="*/ 0 w 44"/>
                  <a:gd name="T31" fmla="*/ 37 h 80"/>
                  <a:gd name="T32" fmla="*/ 0 w 44"/>
                  <a:gd name="T33" fmla="*/ 52 h 80"/>
                  <a:gd name="T34" fmla="*/ 6 w 44"/>
                  <a:gd name="T35" fmla="*/ 59 h 80"/>
                  <a:gd name="T36" fmla="*/ 21 w 44"/>
                  <a:gd name="T37" fmla="*/ 57 h 80"/>
                  <a:gd name="T38" fmla="*/ 19 w 44"/>
                  <a:gd name="T39" fmla="*/ 49 h 80"/>
                  <a:gd name="T40" fmla="*/ 25 w 44"/>
                  <a:gd name="T41" fmla="*/ 45 h 80"/>
                  <a:gd name="T42" fmla="*/ 27 w 44"/>
                  <a:gd name="T43" fmla="*/ 52 h 80"/>
                  <a:gd name="T44" fmla="*/ 21 w 44"/>
                  <a:gd name="T45"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80">
                    <a:moveTo>
                      <a:pt x="6" y="59"/>
                    </a:moveTo>
                    <a:cubicBezTo>
                      <a:pt x="6" y="61"/>
                      <a:pt x="14" y="74"/>
                      <a:pt x="14" y="75"/>
                    </a:cubicBezTo>
                    <a:cubicBezTo>
                      <a:pt x="15" y="76"/>
                      <a:pt x="25" y="76"/>
                      <a:pt x="25" y="76"/>
                    </a:cubicBezTo>
                    <a:cubicBezTo>
                      <a:pt x="25" y="76"/>
                      <a:pt x="26" y="76"/>
                      <a:pt x="29" y="77"/>
                    </a:cubicBezTo>
                    <a:cubicBezTo>
                      <a:pt x="32" y="79"/>
                      <a:pt x="37" y="80"/>
                      <a:pt x="38" y="80"/>
                    </a:cubicBezTo>
                    <a:cubicBezTo>
                      <a:pt x="39" y="79"/>
                      <a:pt x="39" y="77"/>
                      <a:pt x="39" y="77"/>
                    </a:cubicBezTo>
                    <a:cubicBezTo>
                      <a:pt x="39" y="77"/>
                      <a:pt x="41" y="77"/>
                      <a:pt x="43" y="76"/>
                    </a:cubicBezTo>
                    <a:cubicBezTo>
                      <a:pt x="44" y="76"/>
                      <a:pt x="43" y="74"/>
                      <a:pt x="43" y="74"/>
                    </a:cubicBezTo>
                    <a:cubicBezTo>
                      <a:pt x="42" y="69"/>
                      <a:pt x="31" y="70"/>
                      <a:pt x="31" y="70"/>
                    </a:cubicBezTo>
                    <a:cubicBezTo>
                      <a:pt x="30" y="70"/>
                      <a:pt x="26" y="67"/>
                      <a:pt x="26" y="67"/>
                    </a:cubicBezTo>
                    <a:cubicBezTo>
                      <a:pt x="26" y="67"/>
                      <a:pt x="27" y="67"/>
                      <a:pt x="33" y="64"/>
                    </a:cubicBezTo>
                    <a:cubicBezTo>
                      <a:pt x="38" y="61"/>
                      <a:pt x="38" y="58"/>
                      <a:pt x="38" y="56"/>
                    </a:cubicBezTo>
                    <a:cubicBezTo>
                      <a:pt x="37" y="54"/>
                      <a:pt x="34" y="34"/>
                      <a:pt x="34" y="32"/>
                    </a:cubicBezTo>
                    <a:cubicBezTo>
                      <a:pt x="33" y="30"/>
                      <a:pt x="29" y="0"/>
                      <a:pt x="29" y="0"/>
                    </a:cubicBezTo>
                    <a:cubicBezTo>
                      <a:pt x="3" y="5"/>
                      <a:pt x="3" y="5"/>
                      <a:pt x="3" y="5"/>
                    </a:cubicBezTo>
                    <a:cubicBezTo>
                      <a:pt x="3" y="5"/>
                      <a:pt x="0" y="33"/>
                      <a:pt x="0" y="37"/>
                    </a:cubicBezTo>
                    <a:cubicBezTo>
                      <a:pt x="1" y="40"/>
                      <a:pt x="1" y="48"/>
                      <a:pt x="0" y="52"/>
                    </a:cubicBezTo>
                    <a:cubicBezTo>
                      <a:pt x="0" y="55"/>
                      <a:pt x="5" y="58"/>
                      <a:pt x="6" y="59"/>
                    </a:cubicBezTo>
                    <a:close/>
                    <a:moveTo>
                      <a:pt x="21" y="57"/>
                    </a:moveTo>
                    <a:cubicBezTo>
                      <a:pt x="21" y="57"/>
                      <a:pt x="19" y="51"/>
                      <a:pt x="19" y="49"/>
                    </a:cubicBezTo>
                    <a:cubicBezTo>
                      <a:pt x="19" y="47"/>
                      <a:pt x="24" y="41"/>
                      <a:pt x="25" y="45"/>
                    </a:cubicBezTo>
                    <a:cubicBezTo>
                      <a:pt x="25" y="45"/>
                      <a:pt x="26" y="50"/>
                      <a:pt x="27" y="52"/>
                    </a:cubicBezTo>
                    <a:cubicBezTo>
                      <a:pt x="27" y="52"/>
                      <a:pt x="22" y="53"/>
                      <a:pt x="2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5" name="Freeform 226"/>
              <p:cNvSpPr>
                <a:spLocks/>
              </p:cNvSpPr>
              <p:nvPr/>
            </p:nvSpPr>
            <p:spPr bwMode="auto">
              <a:xfrm>
                <a:off x="633413" y="4922838"/>
                <a:ext cx="122238" cy="87312"/>
              </a:xfrm>
              <a:custGeom>
                <a:avLst/>
                <a:gdLst>
                  <a:gd name="T0" fmla="*/ 2 w 39"/>
                  <a:gd name="T1" fmla="*/ 0 h 28"/>
                  <a:gd name="T2" fmla="*/ 0 w 39"/>
                  <a:gd name="T3" fmla="*/ 24 h 28"/>
                  <a:gd name="T4" fmla="*/ 17 w 39"/>
                  <a:gd name="T5" fmla="*/ 24 h 28"/>
                  <a:gd name="T6" fmla="*/ 37 w 39"/>
                  <a:gd name="T7" fmla="*/ 28 h 28"/>
                  <a:gd name="T8" fmla="*/ 39 w 39"/>
                  <a:gd name="T9" fmla="*/ 1 h 28"/>
                  <a:gd name="T10" fmla="*/ 2 w 39"/>
                  <a:gd name="T11" fmla="*/ 0 h 28"/>
                </a:gdLst>
                <a:ahLst/>
                <a:cxnLst>
                  <a:cxn ang="0">
                    <a:pos x="T0" y="T1"/>
                  </a:cxn>
                  <a:cxn ang="0">
                    <a:pos x="T2" y="T3"/>
                  </a:cxn>
                  <a:cxn ang="0">
                    <a:pos x="T4" y="T5"/>
                  </a:cxn>
                  <a:cxn ang="0">
                    <a:pos x="T6" y="T7"/>
                  </a:cxn>
                  <a:cxn ang="0">
                    <a:pos x="T8" y="T9"/>
                  </a:cxn>
                  <a:cxn ang="0">
                    <a:pos x="T10" y="T11"/>
                  </a:cxn>
                </a:cxnLst>
                <a:rect l="0" t="0" r="r" b="b"/>
                <a:pathLst>
                  <a:path w="39" h="28">
                    <a:moveTo>
                      <a:pt x="2" y="0"/>
                    </a:moveTo>
                    <a:cubicBezTo>
                      <a:pt x="0" y="24"/>
                      <a:pt x="0" y="24"/>
                      <a:pt x="0" y="24"/>
                    </a:cubicBezTo>
                    <a:cubicBezTo>
                      <a:pt x="0" y="24"/>
                      <a:pt x="16" y="24"/>
                      <a:pt x="17" y="24"/>
                    </a:cubicBezTo>
                    <a:cubicBezTo>
                      <a:pt x="19" y="24"/>
                      <a:pt x="37" y="28"/>
                      <a:pt x="37" y="28"/>
                    </a:cubicBezTo>
                    <a:cubicBezTo>
                      <a:pt x="39" y="1"/>
                      <a:pt x="39" y="1"/>
                      <a:pt x="39"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6" name="Freeform 227"/>
              <p:cNvSpPr>
                <a:spLocks/>
              </p:cNvSpPr>
              <p:nvPr/>
            </p:nvSpPr>
            <p:spPr bwMode="auto">
              <a:xfrm>
                <a:off x="623888" y="4054475"/>
                <a:ext cx="255588" cy="936625"/>
              </a:xfrm>
              <a:custGeom>
                <a:avLst/>
                <a:gdLst>
                  <a:gd name="T0" fmla="*/ 49 w 82"/>
                  <a:gd name="T1" fmla="*/ 3 h 302"/>
                  <a:gd name="T2" fmla="*/ 42 w 82"/>
                  <a:gd name="T3" fmla="*/ 9 h 302"/>
                  <a:gd name="T4" fmla="*/ 35 w 82"/>
                  <a:gd name="T5" fmla="*/ 63 h 302"/>
                  <a:gd name="T6" fmla="*/ 27 w 82"/>
                  <a:gd name="T7" fmla="*/ 78 h 302"/>
                  <a:gd name="T8" fmla="*/ 18 w 82"/>
                  <a:gd name="T9" fmla="*/ 128 h 302"/>
                  <a:gd name="T10" fmla="*/ 7 w 82"/>
                  <a:gd name="T11" fmla="*/ 215 h 302"/>
                  <a:gd name="T12" fmla="*/ 0 w 82"/>
                  <a:gd name="T13" fmla="*/ 297 h 302"/>
                  <a:gd name="T14" fmla="*/ 22 w 82"/>
                  <a:gd name="T15" fmla="*/ 296 h 302"/>
                  <a:gd name="T16" fmla="*/ 46 w 82"/>
                  <a:gd name="T17" fmla="*/ 302 h 302"/>
                  <a:gd name="T18" fmla="*/ 56 w 82"/>
                  <a:gd name="T19" fmla="*/ 215 h 302"/>
                  <a:gd name="T20" fmla="*/ 59 w 82"/>
                  <a:gd name="T21" fmla="*/ 189 h 302"/>
                  <a:gd name="T22" fmla="*/ 68 w 82"/>
                  <a:gd name="T23" fmla="*/ 151 h 302"/>
                  <a:gd name="T24" fmla="*/ 82 w 82"/>
                  <a:gd name="T25" fmla="*/ 94 h 302"/>
                  <a:gd name="T26" fmla="*/ 49 w 82"/>
                  <a:gd name="T27"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02">
                    <a:moveTo>
                      <a:pt x="49" y="3"/>
                    </a:moveTo>
                    <a:cubicBezTo>
                      <a:pt x="49" y="3"/>
                      <a:pt x="45" y="0"/>
                      <a:pt x="42" y="9"/>
                    </a:cubicBezTo>
                    <a:cubicBezTo>
                      <a:pt x="39" y="19"/>
                      <a:pt x="35" y="63"/>
                      <a:pt x="35" y="63"/>
                    </a:cubicBezTo>
                    <a:cubicBezTo>
                      <a:pt x="27" y="78"/>
                      <a:pt x="27" y="78"/>
                      <a:pt x="27" y="78"/>
                    </a:cubicBezTo>
                    <a:cubicBezTo>
                      <a:pt x="27" y="78"/>
                      <a:pt x="21" y="117"/>
                      <a:pt x="18" y="128"/>
                    </a:cubicBezTo>
                    <a:cubicBezTo>
                      <a:pt x="14" y="140"/>
                      <a:pt x="9" y="197"/>
                      <a:pt x="7" y="215"/>
                    </a:cubicBezTo>
                    <a:cubicBezTo>
                      <a:pt x="5" y="233"/>
                      <a:pt x="0" y="297"/>
                      <a:pt x="0" y="297"/>
                    </a:cubicBezTo>
                    <a:cubicBezTo>
                      <a:pt x="0" y="297"/>
                      <a:pt x="12" y="295"/>
                      <a:pt x="22" y="296"/>
                    </a:cubicBezTo>
                    <a:cubicBezTo>
                      <a:pt x="32" y="297"/>
                      <a:pt x="46" y="302"/>
                      <a:pt x="46" y="302"/>
                    </a:cubicBezTo>
                    <a:cubicBezTo>
                      <a:pt x="46" y="302"/>
                      <a:pt x="55" y="222"/>
                      <a:pt x="56" y="215"/>
                    </a:cubicBezTo>
                    <a:cubicBezTo>
                      <a:pt x="57" y="207"/>
                      <a:pt x="59" y="189"/>
                      <a:pt x="59" y="189"/>
                    </a:cubicBezTo>
                    <a:cubicBezTo>
                      <a:pt x="59" y="189"/>
                      <a:pt x="66" y="159"/>
                      <a:pt x="68" y="151"/>
                    </a:cubicBezTo>
                    <a:cubicBezTo>
                      <a:pt x="69" y="142"/>
                      <a:pt x="82" y="94"/>
                      <a:pt x="82" y="94"/>
                    </a:cubicBezTo>
                    <a:cubicBezTo>
                      <a:pt x="82" y="94"/>
                      <a:pt x="72" y="55"/>
                      <a:pt x="4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7" name="Freeform 228"/>
              <p:cNvSpPr>
                <a:spLocks/>
              </p:cNvSpPr>
              <p:nvPr/>
            </p:nvSpPr>
            <p:spPr bwMode="auto">
              <a:xfrm>
                <a:off x="823913" y="3963988"/>
                <a:ext cx="549275" cy="568325"/>
              </a:xfrm>
              <a:custGeom>
                <a:avLst/>
                <a:gdLst>
                  <a:gd name="T0" fmla="*/ 88 w 176"/>
                  <a:gd name="T1" fmla="*/ 183 h 183"/>
                  <a:gd name="T2" fmla="*/ 0 w 176"/>
                  <a:gd name="T3" fmla="*/ 33 h 183"/>
                  <a:gd name="T4" fmla="*/ 62 w 176"/>
                  <a:gd name="T5" fmla="*/ 0 h 183"/>
                  <a:gd name="T6" fmla="*/ 88 w 176"/>
                  <a:gd name="T7" fmla="*/ 8 h 183"/>
                  <a:gd name="T8" fmla="*/ 114 w 176"/>
                  <a:gd name="T9" fmla="*/ 0 h 183"/>
                  <a:gd name="T10" fmla="*/ 176 w 176"/>
                  <a:gd name="T11" fmla="*/ 33 h 183"/>
                  <a:gd name="T12" fmla="*/ 88 w 176"/>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6" h="183">
                    <a:moveTo>
                      <a:pt x="88" y="183"/>
                    </a:moveTo>
                    <a:cubicBezTo>
                      <a:pt x="8" y="183"/>
                      <a:pt x="0" y="33"/>
                      <a:pt x="0" y="33"/>
                    </a:cubicBezTo>
                    <a:cubicBezTo>
                      <a:pt x="49" y="18"/>
                      <a:pt x="62" y="0"/>
                      <a:pt x="62" y="0"/>
                    </a:cubicBezTo>
                    <a:cubicBezTo>
                      <a:pt x="88" y="8"/>
                      <a:pt x="88" y="8"/>
                      <a:pt x="88" y="8"/>
                    </a:cubicBezTo>
                    <a:cubicBezTo>
                      <a:pt x="114" y="0"/>
                      <a:pt x="114" y="0"/>
                      <a:pt x="114" y="0"/>
                    </a:cubicBezTo>
                    <a:cubicBezTo>
                      <a:pt x="114" y="0"/>
                      <a:pt x="126" y="18"/>
                      <a:pt x="176" y="33"/>
                    </a:cubicBezTo>
                    <a:cubicBezTo>
                      <a:pt x="176" y="33"/>
                      <a:pt x="167" y="183"/>
                      <a:pt x="88"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8" name="Freeform 229"/>
              <p:cNvSpPr>
                <a:spLocks/>
              </p:cNvSpPr>
              <p:nvPr/>
            </p:nvSpPr>
            <p:spPr bwMode="auto">
              <a:xfrm>
                <a:off x="1052513" y="3995738"/>
                <a:ext cx="90488" cy="65087"/>
              </a:xfrm>
              <a:custGeom>
                <a:avLst/>
                <a:gdLst>
                  <a:gd name="T0" fmla="*/ 15 w 29"/>
                  <a:gd name="T1" fmla="*/ 21 h 21"/>
                  <a:gd name="T2" fmla="*/ 8 w 29"/>
                  <a:gd name="T3" fmla="*/ 21 h 21"/>
                  <a:gd name="T4" fmla="*/ 0 w 29"/>
                  <a:gd name="T5" fmla="*/ 4 h 21"/>
                  <a:gd name="T6" fmla="*/ 15 w 29"/>
                  <a:gd name="T7" fmla="*/ 0 h 21"/>
                  <a:gd name="T8" fmla="*/ 29 w 29"/>
                  <a:gd name="T9" fmla="*/ 4 h 21"/>
                  <a:gd name="T10" fmla="*/ 21 w 29"/>
                  <a:gd name="T11" fmla="*/ 21 h 21"/>
                  <a:gd name="T12" fmla="*/ 15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15" y="21"/>
                    </a:moveTo>
                    <a:cubicBezTo>
                      <a:pt x="12" y="21"/>
                      <a:pt x="10" y="21"/>
                      <a:pt x="8" y="21"/>
                    </a:cubicBezTo>
                    <a:cubicBezTo>
                      <a:pt x="5" y="15"/>
                      <a:pt x="0" y="5"/>
                      <a:pt x="0" y="4"/>
                    </a:cubicBezTo>
                    <a:cubicBezTo>
                      <a:pt x="0" y="2"/>
                      <a:pt x="7" y="0"/>
                      <a:pt x="15" y="0"/>
                    </a:cubicBezTo>
                    <a:cubicBezTo>
                      <a:pt x="23" y="0"/>
                      <a:pt x="29" y="2"/>
                      <a:pt x="29" y="4"/>
                    </a:cubicBezTo>
                    <a:cubicBezTo>
                      <a:pt x="29" y="5"/>
                      <a:pt x="25" y="15"/>
                      <a:pt x="21" y="21"/>
                    </a:cubicBezTo>
                    <a:cubicBezTo>
                      <a:pt x="19" y="21"/>
                      <a:pt x="17" y="21"/>
                      <a:pt x="15" y="21"/>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99" name="Freeform 230"/>
              <p:cNvSpPr>
                <a:spLocks/>
              </p:cNvSpPr>
              <p:nvPr/>
            </p:nvSpPr>
            <p:spPr bwMode="auto">
              <a:xfrm>
                <a:off x="1027113" y="4060825"/>
                <a:ext cx="139700" cy="763587"/>
              </a:xfrm>
              <a:custGeom>
                <a:avLst/>
                <a:gdLst>
                  <a:gd name="T0" fmla="*/ 8 w 45"/>
                  <a:gd name="T1" fmla="*/ 30 h 246"/>
                  <a:gd name="T2" fmla="*/ 16 w 45"/>
                  <a:gd name="T3" fmla="*/ 0 h 246"/>
                  <a:gd name="T4" fmla="*/ 23 w 45"/>
                  <a:gd name="T5" fmla="*/ 0 h 246"/>
                  <a:gd name="T6" fmla="*/ 29 w 45"/>
                  <a:gd name="T7" fmla="*/ 0 h 246"/>
                  <a:gd name="T8" fmla="*/ 29 w 45"/>
                  <a:gd name="T9" fmla="*/ 0 h 246"/>
                  <a:gd name="T10" fmla="*/ 29 w 45"/>
                  <a:gd name="T11" fmla="*/ 0 h 246"/>
                  <a:gd name="T12" fmla="*/ 37 w 45"/>
                  <a:gd name="T13" fmla="*/ 30 h 246"/>
                  <a:gd name="T14" fmla="*/ 45 w 45"/>
                  <a:gd name="T15" fmla="*/ 218 h 246"/>
                  <a:gd name="T16" fmla="*/ 23 w 45"/>
                  <a:gd name="T17" fmla="*/ 246 h 246"/>
                  <a:gd name="T18" fmla="*/ 0 w 45"/>
                  <a:gd name="T19" fmla="*/ 218 h 246"/>
                  <a:gd name="T20" fmla="*/ 8 w 45"/>
                  <a:gd name="T21" fmla="*/ 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46">
                    <a:moveTo>
                      <a:pt x="8" y="30"/>
                    </a:moveTo>
                    <a:cubicBezTo>
                      <a:pt x="10" y="18"/>
                      <a:pt x="16" y="0"/>
                      <a:pt x="16" y="0"/>
                    </a:cubicBezTo>
                    <a:cubicBezTo>
                      <a:pt x="18" y="0"/>
                      <a:pt x="20" y="0"/>
                      <a:pt x="23" y="0"/>
                    </a:cubicBezTo>
                    <a:cubicBezTo>
                      <a:pt x="25" y="0"/>
                      <a:pt x="27" y="0"/>
                      <a:pt x="29" y="0"/>
                    </a:cubicBezTo>
                    <a:cubicBezTo>
                      <a:pt x="29" y="0"/>
                      <a:pt x="29" y="0"/>
                      <a:pt x="29" y="0"/>
                    </a:cubicBezTo>
                    <a:cubicBezTo>
                      <a:pt x="29" y="0"/>
                      <a:pt x="29" y="0"/>
                      <a:pt x="29" y="0"/>
                    </a:cubicBezTo>
                    <a:cubicBezTo>
                      <a:pt x="29" y="0"/>
                      <a:pt x="35" y="18"/>
                      <a:pt x="37" y="30"/>
                    </a:cubicBezTo>
                    <a:cubicBezTo>
                      <a:pt x="39" y="37"/>
                      <a:pt x="45" y="218"/>
                      <a:pt x="45" y="218"/>
                    </a:cubicBezTo>
                    <a:cubicBezTo>
                      <a:pt x="23" y="246"/>
                      <a:pt x="23" y="246"/>
                      <a:pt x="23" y="246"/>
                    </a:cubicBezTo>
                    <a:cubicBezTo>
                      <a:pt x="0" y="218"/>
                      <a:pt x="0" y="218"/>
                      <a:pt x="0" y="218"/>
                    </a:cubicBezTo>
                    <a:cubicBezTo>
                      <a:pt x="0" y="218"/>
                      <a:pt x="7" y="37"/>
                      <a:pt x="8" y="30"/>
                    </a:cubicBezTo>
                    <a:close/>
                  </a:path>
                </a:pathLst>
              </a:custGeom>
              <a:grpFill/>
              <a:ln>
                <a:noFill/>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0" name="Freeform 231"/>
              <p:cNvSpPr>
                <a:spLocks/>
              </p:cNvSpPr>
              <p:nvPr/>
            </p:nvSpPr>
            <p:spPr bwMode="auto">
              <a:xfrm>
                <a:off x="1098551" y="3924300"/>
                <a:ext cx="100013" cy="169862"/>
              </a:xfrm>
              <a:custGeom>
                <a:avLst/>
                <a:gdLst>
                  <a:gd name="T0" fmla="*/ 0 w 32"/>
                  <a:gd name="T1" fmla="*/ 21 h 55"/>
                  <a:gd name="T2" fmla="*/ 24 w 32"/>
                  <a:gd name="T3" fmla="*/ 0 h 55"/>
                  <a:gd name="T4" fmla="*/ 31 w 32"/>
                  <a:gd name="T5" fmla="*/ 13 h 55"/>
                  <a:gd name="T6" fmla="*/ 19 w 32"/>
                  <a:gd name="T7" fmla="*/ 55 h 55"/>
                  <a:gd name="T8" fmla="*/ 6 w 32"/>
                  <a:gd name="T9" fmla="*/ 23 h 55"/>
                  <a:gd name="T10" fmla="*/ 0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0" y="21"/>
                    </a:moveTo>
                    <a:cubicBezTo>
                      <a:pt x="13" y="14"/>
                      <a:pt x="24" y="0"/>
                      <a:pt x="24" y="0"/>
                    </a:cubicBezTo>
                    <a:cubicBezTo>
                      <a:pt x="31" y="13"/>
                      <a:pt x="31" y="13"/>
                      <a:pt x="31" y="13"/>
                    </a:cubicBezTo>
                    <a:cubicBezTo>
                      <a:pt x="31" y="13"/>
                      <a:pt x="32" y="31"/>
                      <a:pt x="19" y="55"/>
                    </a:cubicBezTo>
                    <a:cubicBezTo>
                      <a:pt x="19" y="55"/>
                      <a:pt x="7" y="24"/>
                      <a:pt x="6" y="23"/>
                    </a:cubicBezTo>
                    <a:cubicBezTo>
                      <a:pt x="5" y="22"/>
                      <a:pt x="0" y="21"/>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1" name="Freeform 232"/>
              <p:cNvSpPr>
                <a:spLocks/>
              </p:cNvSpPr>
              <p:nvPr/>
            </p:nvSpPr>
            <p:spPr bwMode="auto">
              <a:xfrm>
                <a:off x="998538" y="3924300"/>
                <a:ext cx="100013" cy="169862"/>
              </a:xfrm>
              <a:custGeom>
                <a:avLst/>
                <a:gdLst>
                  <a:gd name="T0" fmla="*/ 32 w 32"/>
                  <a:gd name="T1" fmla="*/ 21 h 55"/>
                  <a:gd name="T2" fmla="*/ 7 w 32"/>
                  <a:gd name="T3" fmla="*/ 0 h 55"/>
                  <a:gd name="T4" fmla="*/ 1 w 32"/>
                  <a:gd name="T5" fmla="*/ 13 h 55"/>
                  <a:gd name="T6" fmla="*/ 12 w 32"/>
                  <a:gd name="T7" fmla="*/ 55 h 55"/>
                  <a:gd name="T8" fmla="*/ 25 w 32"/>
                  <a:gd name="T9" fmla="*/ 23 h 55"/>
                  <a:gd name="T10" fmla="*/ 32 w 32"/>
                  <a:gd name="T11" fmla="*/ 21 h 55"/>
                </a:gdLst>
                <a:ahLst/>
                <a:cxnLst>
                  <a:cxn ang="0">
                    <a:pos x="T0" y="T1"/>
                  </a:cxn>
                  <a:cxn ang="0">
                    <a:pos x="T2" y="T3"/>
                  </a:cxn>
                  <a:cxn ang="0">
                    <a:pos x="T4" y="T5"/>
                  </a:cxn>
                  <a:cxn ang="0">
                    <a:pos x="T6" y="T7"/>
                  </a:cxn>
                  <a:cxn ang="0">
                    <a:pos x="T8" y="T9"/>
                  </a:cxn>
                  <a:cxn ang="0">
                    <a:pos x="T10" y="T11"/>
                  </a:cxn>
                </a:cxnLst>
                <a:rect l="0" t="0" r="r" b="b"/>
                <a:pathLst>
                  <a:path w="32" h="55">
                    <a:moveTo>
                      <a:pt x="32" y="21"/>
                    </a:moveTo>
                    <a:cubicBezTo>
                      <a:pt x="18" y="14"/>
                      <a:pt x="7" y="0"/>
                      <a:pt x="7" y="0"/>
                    </a:cubicBezTo>
                    <a:cubicBezTo>
                      <a:pt x="1" y="13"/>
                      <a:pt x="1" y="13"/>
                      <a:pt x="1" y="13"/>
                    </a:cubicBezTo>
                    <a:cubicBezTo>
                      <a:pt x="1" y="13"/>
                      <a:pt x="0" y="31"/>
                      <a:pt x="12" y="55"/>
                    </a:cubicBezTo>
                    <a:cubicBezTo>
                      <a:pt x="12" y="55"/>
                      <a:pt x="25" y="24"/>
                      <a:pt x="25" y="23"/>
                    </a:cubicBezTo>
                    <a:cubicBezTo>
                      <a:pt x="26" y="22"/>
                      <a:pt x="32"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2" name="Freeform 233"/>
              <p:cNvSpPr>
                <a:spLocks/>
              </p:cNvSpPr>
              <p:nvPr/>
            </p:nvSpPr>
            <p:spPr bwMode="auto">
              <a:xfrm>
                <a:off x="776288" y="3986213"/>
                <a:ext cx="641350" cy="1131887"/>
              </a:xfrm>
              <a:custGeom>
                <a:avLst/>
                <a:gdLst>
                  <a:gd name="T0" fmla="*/ 103 w 205"/>
                  <a:gd name="T1" fmla="*/ 273 h 365"/>
                  <a:gd name="T2" fmla="*/ 90 w 205"/>
                  <a:gd name="T3" fmla="*/ 339 h 365"/>
                  <a:gd name="T4" fmla="*/ 61 w 205"/>
                  <a:gd name="T5" fmla="*/ 365 h 365"/>
                  <a:gd name="T6" fmla="*/ 5 w 205"/>
                  <a:gd name="T7" fmla="*/ 355 h 365"/>
                  <a:gd name="T8" fmla="*/ 9 w 205"/>
                  <a:gd name="T9" fmla="*/ 302 h 365"/>
                  <a:gd name="T10" fmla="*/ 23 w 205"/>
                  <a:gd name="T11" fmla="*/ 212 h 365"/>
                  <a:gd name="T12" fmla="*/ 25 w 205"/>
                  <a:gd name="T13" fmla="*/ 135 h 365"/>
                  <a:gd name="T14" fmla="*/ 0 w 205"/>
                  <a:gd name="T15" fmla="*/ 25 h 365"/>
                  <a:gd name="T16" fmla="*/ 65 w 205"/>
                  <a:gd name="T17" fmla="*/ 0 h 365"/>
                  <a:gd name="T18" fmla="*/ 103 w 205"/>
                  <a:gd name="T19" fmla="*/ 137 h 365"/>
                  <a:gd name="T20" fmla="*/ 140 w 205"/>
                  <a:gd name="T21" fmla="*/ 0 h 365"/>
                  <a:gd name="T22" fmla="*/ 205 w 205"/>
                  <a:gd name="T23" fmla="*/ 25 h 365"/>
                  <a:gd name="T24" fmla="*/ 181 w 205"/>
                  <a:gd name="T25" fmla="*/ 135 h 365"/>
                  <a:gd name="T26" fmla="*/ 182 w 205"/>
                  <a:gd name="T27" fmla="*/ 212 h 365"/>
                  <a:gd name="T28" fmla="*/ 196 w 205"/>
                  <a:gd name="T29" fmla="*/ 302 h 365"/>
                  <a:gd name="T30" fmla="*/ 201 w 205"/>
                  <a:gd name="T31" fmla="*/ 355 h 365"/>
                  <a:gd name="T32" fmla="*/ 144 w 205"/>
                  <a:gd name="T33" fmla="*/ 365 h 365"/>
                  <a:gd name="T34" fmla="*/ 115 w 205"/>
                  <a:gd name="T35" fmla="*/ 339 h 365"/>
                  <a:gd name="T36" fmla="*/ 103 w 205"/>
                  <a:gd name="T3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65">
                    <a:moveTo>
                      <a:pt x="103" y="273"/>
                    </a:moveTo>
                    <a:cubicBezTo>
                      <a:pt x="103" y="273"/>
                      <a:pt x="95" y="322"/>
                      <a:pt x="90" y="339"/>
                    </a:cubicBezTo>
                    <a:cubicBezTo>
                      <a:pt x="83" y="364"/>
                      <a:pt x="61" y="365"/>
                      <a:pt x="61" y="365"/>
                    </a:cubicBezTo>
                    <a:cubicBezTo>
                      <a:pt x="21" y="362"/>
                      <a:pt x="5" y="355"/>
                      <a:pt x="5" y="355"/>
                    </a:cubicBezTo>
                    <a:cubicBezTo>
                      <a:pt x="5" y="355"/>
                      <a:pt x="7" y="331"/>
                      <a:pt x="9" y="302"/>
                    </a:cubicBezTo>
                    <a:cubicBezTo>
                      <a:pt x="11" y="272"/>
                      <a:pt x="21" y="227"/>
                      <a:pt x="23" y="212"/>
                    </a:cubicBezTo>
                    <a:cubicBezTo>
                      <a:pt x="26" y="197"/>
                      <a:pt x="25" y="135"/>
                      <a:pt x="25" y="135"/>
                    </a:cubicBezTo>
                    <a:cubicBezTo>
                      <a:pt x="10" y="85"/>
                      <a:pt x="0" y="25"/>
                      <a:pt x="0" y="25"/>
                    </a:cubicBezTo>
                    <a:cubicBezTo>
                      <a:pt x="19" y="20"/>
                      <a:pt x="65" y="0"/>
                      <a:pt x="65" y="0"/>
                    </a:cubicBezTo>
                    <a:cubicBezTo>
                      <a:pt x="65" y="0"/>
                      <a:pt x="56" y="62"/>
                      <a:pt x="103" y="137"/>
                    </a:cubicBezTo>
                    <a:cubicBezTo>
                      <a:pt x="150" y="62"/>
                      <a:pt x="140" y="0"/>
                      <a:pt x="140" y="0"/>
                    </a:cubicBezTo>
                    <a:cubicBezTo>
                      <a:pt x="140" y="0"/>
                      <a:pt x="186" y="20"/>
                      <a:pt x="205" y="25"/>
                    </a:cubicBezTo>
                    <a:cubicBezTo>
                      <a:pt x="205" y="25"/>
                      <a:pt x="195" y="85"/>
                      <a:pt x="181" y="135"/>
                    </a:cubicBezTo>
                    <a:cubicBezTo>
                      <a:pt x="181" y="135"/>
                      <a:pt x="180" y="197"/>
                      <a:pt x="182" y="212"/>
                    </a:cubicBezTo>
                    <a:cubicBezTo>
                      <a:pt x="185" y="227"/>
                      <a:pt x="194" y="272"/>
                      <a:pt x="196" y="302"/>
                    </a:cubicBezTo>
                    <a:cubicBezTo>
                      <a:pt x="198" y="331"/>
                      <a:pt x="201" y="355"/>
                      <a:pt x="201" y="355"/>
                    </a:cubicBezTo>
                    <a:cubicBezTo>
                      <a:pt x="201" y="355"/>
                      <a:pt x="185" y="362"/>
                      <a:pt x="144" y="365"/>
                    </a:cubicBezTo>
                    <a:cubicBezTo>
                      <a:pt x="144" y="365"/>
                      <a:pt x="122" y="364"/>
                      <a:pt x="115" y="339"/>
                    </a:cubicBezTo>
                    <a:cubicBezTo>
                      <a:pt x="110" y="322"/>
                      <a:pt x="103" y="273"/>
                      <a:pt x="103"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3" name="Freeform 234"/>
              <p:cNvSpPr>
                <a:spLocks/>
              </p:cNvSpPr>
              <p:nvPr/>
            </p:nvSpPr>
            <p:spPr bwMode="auto">
              <a:xfrm>
                <a:off x="1098551" y="3952875"/>
                <a:ext cx="190500" cy="458787"/>
              </a:xfrm>
              <a:custGeom>
                <a:avLst/>
                <a:gdLst>
                  <a:gd name="T0" fmla="*/ 0 w 61"/>
                  <a:gd name="T1" fmla="*/ 148 h 148"/>
                  <a:gd name="T2" fmla="*/ 30 w 61"/>
                  <a:gd name="T3" fmla="*/ 0 h 148"/>
                  <a:gd name="T4" fmla="*/ 43 w 61"/>
                  <a:gd name="T5" fmla="*/ 10 h 148"/>
                  <a:gd name="T6" fmla="*/ 59 w 61"/>
                  <a:gd name="T7" fmla="*/ 28 h 148"/>
                  <a:gd name="T8" fmla="*/ 44 w 61"/>
                  <a:gd name="T9" fmla="*/ 32 h 148"/>
                  <a:gd name="T10" fmla="*/ 61 w 61"/>
                  <a:gd name="T11" fmla="*/ 38 h 148"/>
                  <a:gd name="T12" fmla="*/ 0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0" y="148"/>
                    </a:moveTo>
                    <a:cubicBezTo>
                      <a:pt x="29" y="79"/>
                      <a:pt x="30" y="0"/>
                      <a:pt x="30" y="0"/>
                    </a:cubicBezTo>
                    <a:cubicBezTo>
                      <a:pt x="43" y="10"/>
                      <a:pt x="43" y="10"/>
                      <a:pt x="43" y="10"/>
                    </a:cubicBezTo>
                    <a:cubicBezTo>
                      <a:pt x="59" y="28"/>
                      <a:pt x="59" y="28"/>
                      <a:pt x="59" y="28"/>
                    </a:cubicBezTo>
                    <a:cubicBezTo>
                      <a:pt x="44" y="32"/>
                      <a:pt x="44" y="32"/>
                      <a:pt x="44" y="32"/>
                    </a:cubicBezTo>
                    <a:cubicBezTo>
                      <a:pt x="61" y="38"/>
                      <a:pt x="61" y="38"/>
                      <a:pt x="61" y="38"/>
                    </a:cubicBezTo>
                    <a:cubicBezTo>
                      <a:pt x="61" y="38"/>
                      <a:pt x="50" y="113"/>
                      <a:pt x="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4" name="Freeform 235"/>
              <p:cNvSpPr>
                <a:spLocks/>
              </p:cNvSpPr>
              <p:nvPr/>
            </p:nvSpPr>
            <p:spPr bwMode="auto">
              <a:xfrm>
                <a:off x="908051" y="3952875"/>
                <a:ext cx="190500" cy="458787"/>
              </a:xfrm>
              <a:custGeom>
                <a:avLst/>
                <a:gdLst>
                  <a:gd name="T0" fmla="*/ 61 w 61"/>
                  <a:gd name="T1" fmla="*/ 148 h 148"/>
                  <a:gd name="T2" fmla="*/ 30 w 61"/>
                  <a:gd name="T3" fmla="*/ 0 h 148"/>
                  <a:gd name="T4" fmla="*/ 18 w 61"/>
                  <a:gd name="T5" fmla="*/ 10 h 148"/>
                  <a:gd name="T6" fmla="*/ 2 w 61"/>
                  <a:gd name="T7" fmla="*/ 28 h 148"/>
                  <a:gd name="T8" fmla="*/ 17 w 61"/>
                  <a:gd name="T9" fmla="*/ 32 h 148"/>
                  <a:gd name="T10" fmla="*/ 0 w 61"/>
                  <a:gd name="T11" fmla="*/ 38 h 148"/>
                  <a:gd name="T12" fmla="*/ 61 w 61"/>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61" y="148"/>
                    </a:moveTo>
                    <a:cubicBezTo>
                      <a:pt x="32" y="79"/>
                      <a:pt x="30" y="0"/>
                      <a:pt x="30" y="0"/>
                    </a:cubicBezTo>
                    <a:cubicBezTo>
                      <a:pt x="18" y="10"/>
                      <a:pt x="18" y="10"/>
                      <a:pt x="18" y="10"/>
                    </a:cubicBezTo>
                    <a:cubicBezTo>
                      <a:pt x="2" y="28"/>
                      <a:pt x="2" y="28"/>
                      <a:pt x="2" y="28"/>
                    </a:cubicBezTo>
                    <a:cubicBezTo>
                      <a:pt x="17" y="32"/>
                      <a:pt x="17" y="32"/>
                      <a:pt x="17" y="32"/>
                    </a:cubicBezTo>
                    <a:cubicBezTo>
                      <a:pt x="0" y="38"/>
                      <a:pt x="0" y="38"/>
                      <a:pt x="0" y="38"/>
                    </a:cubicBezTo>
                    <a:cubicBezTo>
                      <a:pt x="0" y="38"/>
                      <a:pt x="11" y="113"/>
                      <a:pt x="61"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5" name="Oval 236"/>
              <p:cNvSpPr>
                <a:spLocks noChangeArrowheads="1"/>
              </p:cNvSpPr>
              <p:nvPr/>
            </p:nvSpPr>
            <p:spPr bwMode="auto">
              <a:xfrm>
                <a:off x="1079501" y="4427538"/>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6" name="Oval 237"/>
              <p:cNvSpPr>
                <a:spLocks noChangeArrowheads="1"/>
              </p:cNvSpPr>
              <p:nvPr/>
            </p:nvSpPr>
            <p:spPr bwMode="auto">
              <a:xfrm>
                <a:off x="1079501" y="4584700"/>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sp>
            <p:nvSpPr>
              <p:cNvPr id="107" name="Oval 238"/>
              <p:cNvSpPr>
                <a:spLocks noChangeArrowheads="1"/>
              </p:cNvSpPr>
              <p:nvPr/>
            </p:nvSpPr>
            <p:spPr bwMode="auto">
              <a:xfrm>
                <a:off x="1079501" y="4740275"/>
                <a:ext cx="34925" cy="33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zh-CN" altLang="en-US">
                  <a:solidFill>
                    <a:prstClr val="black"/>
                  </a:solidFill>
                  <a:latin typeface="Times New Roman"/>
                  <a:ea typeface="宋体" panose="02010600030101010101" pitchFamily="2" charset="-122"/>
                </a:endParaRPr>
              </a:p>
            </p:txBody>
          </p:sp>
        </p:grpSp>
      </p:grpSp>
      <p:sp>
        <p:nvSpPr>
          <p:cNvPr id="111" name="文本框 110"/>
          <p:cNvSpPr txBox="1"/>
          <p:nvPr/>
        </p:nvSpPr>
        <p:spPr>
          <a:xfrm>
            <a:off x="914252" y="2570954"/>
            <a:ext cx="1510171" cy="400110"/>
          </a:xfrm>
          <a:prstGeom prst="rect">
            <a:avLst/>
          </a:prstGeom>
          <a:noFill/>
        </p:spPr>
        <p:txBody>
          <a:bodyPr wrap="square" rtlCol="0">
            <a:spAutoFit/>
          </a:bodyPr>
          <a:lstStyle/>
          <a:p>
            <a:pPr fontAlgn="auto">
              <a:spcBef>
                <a:spcPts val="0"/>
              </a:spcBef>
              <a:spcAft>
                <a:spcPts val="0"/>
              </a:spcAft>
            </a:pPr>
            <a:r>
              <a:rPr lang="zh-CN" altLang="en-US" sz="2000" b="1" dirty="0">
                <a:solidFill>
                  <a:srgbClr val="0174AB"/>
                </a:solidFill>
                <a:latin typeface="Times New Roman" panose="02020603050405020304" pitchFamily="18" charset="0"/>
                <a:ea typeface="宋体" panose="02010600030101010101" pitchFamily="2" charset="-122"/>
                <a:cs typeface="+mn-ea"/>
              </a:rPr>
              <a:t>能力目标</a:t>
            </a:r>
          </a:p>
        </p:txBody>
      </p:sp>
      <p:sp>
        <p:nvSpPr>
          <p:cNvPr id="114" name="矩形 113"/>
          <p:cNvSpPr/>
          <p:nvPr/>
        </p:nvSpPr>
        <p:spPr>
          <a:xfrm>
            <a:off x="2971509" y="1959790"/>
            <a:ext cx="5145927" cy="553998"/>
          </a:xfrm>
          <a:prstGeom prst="rect">
            <a:avLst/>
          </a:prstGeom>
          <a:ln>
            <a:solidFill>
              <a:schemeClr val="accent1"/>
            </a:solidFill>
            <a:prstDash val="dash"/>
          </a:ln>
        </p:spPr>
        <p:txBody>
          <a:bodyPr wrap="square">
            <a:spAutoFit/>
          </a:bodyPr>
          <a:lstStyle/>
          <a:p>
            <a:pPr defTabSz="462916" fontAlgn="auto">
              <a:lnSpc>
                <a:spcPct val="150000"/>
              </a:lnSpc>
              <a:spcBef>
                <a:spcPts val="0"/>
              </a:spcBef>
              <a:spcAft>
                <a:spcPts val="0"/>
              </a:spcAft>
              <a:buClr>
                <a:srgbClr val="4F81BD"/>
              </a:buClr>
              <a:buSzPct val="60000"/>
            </a:pP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能签订合同中的信用证条款</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nvGrpSpPr>
          <p:cNvPr id="59" name="Group 67"/>
          <p:cNvGrpSpPr/>
          <p:nvPr/>
        </p:nvGrpSpPr>
        <p:grpSpPr>
          <a:xfrm>
            <a:off x="964689" y="5575084"/>
            <a:ext cx="500116" cy="65628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pPr fontAlgn="auto">
                <a:spcBef>
                  <a:spcPts val="0"/>
                </a:spcBef>
                <a:spcAft>
                  <a:spcPts val="0"/>
                </a:spcAft>
              </a:pPr>
              <a:endParaRPr lang="en-US">
                <a:solidFill>
                  <a:prstClr val="black"/>
                </a:solidFill>
                <a:latin typeface="Times New Roman"/>
                <a:ea typeface="宋体"/>
              </a:endParaRPr>
            </a:p>
          </p:txBody>
        </p:sp>
      </p:grpSp>
      <p:grpSp>
        <p:nvGrpSpPr>
          <p:cNvPr id="50" name="组合 49"/>
          <p:cNvGrpSpPr/>
          <p:nvPr/>
        </p:nvGrpSpPr>
        <p:grpSpPr>
          <a:xfrm>
            <a:off x="1005324" y="3647901"/>
            <a:ext cx="1251349" cy="1332481"/>
            <a:chOff x="3045251" y="2518854"/>
            <a:chExt cx="1800225" cy="1800225"/>
          </a:xfrm>
        </p:grpSpPr>
        <p:sp>
          <p:nvSpPr>
            <p:cNvPr id="51" name="椭圆 50"/>
            <p:cNvSpPr/>
            <p:nvPr/>
          </p:nvSpPr>
          <p:spPr bwMode="auto">
            <a:xfrm>
              <a:off x="3045251" y="2518854"/>
              <a:ext cx="1800225" cy="1800225"/>
            </a:xfrm>
            <a:prstGeom prst="ellipse">
              <a:avLst/>
            </a:prstGeom>
            <a:solidFill>
              <a:srgbClr val="21A3D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3453672" y="2816040"/>
              <a:ext cx="1171826" cy="908811"/>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53" name="文本框 52"/>
          <p:cNvSpPr txBox="1"/>
          <p:nvPr/>
        </p:nvSpPr>
        <p:spPr>
          <a:xfrm>
            <a:off x="930756" y="4980383"/>
            <a:ext cx="1325917"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rgbClr val="0174AB"/>
                </a:solidFill>
                <a:latin typeface="Times New Roman" panose="02020603050405020304" pitchFamily="18" charset="0"/>
                <a:ea typeface="宋体" panose="02010600030101010101" pitchFamily="2" charset="-122"/>
                <a:cs typeface="+mn-ea"/>
              </a:rPr>
              <a:t>知识目标</a:t>
            </a:r>
            <a:endParaRPr lang="zh-CN" altLang="en-US" sz="2000" b="1" dirty="0">
              <a:solidFill>
                <a:srgbClr val="0174AB"/>
              </a:solidFill>
              <a:latin typeface="Times New Roman" panose="02020603050405020304" pitchFamily="18" charset="0"/>
              <a:ea typeface="宋体" panose="02010600030101010101" pitchFamily="2" charset="-122"/>
              <a:cs typeface="+mn-ea"/>
            </a:endParaRPr>
          </a:p>
        </p:txBody>
      </p:sp>
      <p:sp>
        <p:nvSpPr>
          <p:cNvPr id="54" name="矩形 53"/>
          <p:cNvSpPr/>
          <p:nvPr/>
        </p:nvSpPr>
        <p:spPr>
          <a:xfrm>
            <a:off x="2993123" y="3867871"/>
            <a:ext cx="6022088" cy="1015663"/>
          </a:xfrm>
          <a:prstGeom prst="rect">
            <a:avLst/>
          </a:prstGeom>
          <a:ln>
            <a:solidFill>
              <a:schemeClr val="accent1"/>
            </a:solidFill>
            <a:prstDash val="dash"/>
          </a:ln>
        </p:spPr>
        <p:txBody>
          <a:bodyPr wrap="square">
            <a:spAutoFit/>
          </a:bodyPr>
          <a:lstStyle/>
          <a:p>
            <a:pPr defTabSz="385763" fontAlgn="auto">
              <a:lnSpc>
                <a:spcPct val="150000"/>
              </a:lnSpc>
              <a:spcBef>
                <a:spcPts val="0"/>
              </a:spcBef>
              <a:spcAft>
                <a:spcPts val="0"/>
              </a:spcAft>
              <a:buClr>
                <a:srgbClr val="5B9BD5"/>
              </a:buClr>
              <a:buSzPct val="60000"/>
            </a:pPr>
            <a:r>
              <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1.</a:t>
            </a: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掌握信用证的业务流程</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a:p>
            <a:pPr defTabSz="385763" fontAlgn="auto">
              <a:lnSpc>
                <a:spcPct val="150000"/>
              </a:lnSpc>
              <a:spcBef>
                <a:spcPts val="0"/>
              </a:spcBef>
              <a:spcAft>
                <a:spcPts val="0"/>
              </a:spcAft>
              <a:buClr>
                <a:srgbClr val="5B9BD5"/>
              </a:buClr>
              <a:buSzPct val="60000"/>
            </a:pPr>
            <a:r>
              <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2.</a:t>
            </a:r>
            <a:r>
              <a:rPr lang="zh-CN" altLang="en-US"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rPr>
              <a:t>掌握信用证的种类</a:t>
            </a:r>
            <a:endParaRPr lang="en-US" altLang="zh-CN" sz="2000" dirty="0" smtClean="0">
              <a:solidFill>
                <a:srgbClr val="00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Tree>
    <p:extLst>
      <p:ext uri="{BB962C8B-B14F-4D97-AF65-F5344CB8AC3E}">
        <p14:creationId xmlns:p14="http://schemas.microsoft.com/office/powerpoint/2010/main" val="2639265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animBg="1"/>
      <p:bldP spid="53" grpId="0"/>
      <p:bldP spid="5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082744"/>
            <a:ext cx="5158384" cy="2554545"/>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拓展任务实施</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8490098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18"/>
          <p:cNvSpPr>
            <a:spLocks noChangeArrowheads="1"/>
          </p:cNvSpPr>
          <p:nvPr/>
        </p:nvSpPr>
        <p:spPr bwMode="auto">
          <a:xfrm>
            <a:off x="959448" y="885991"/>
            <a:ext cx="9378433" cy="5343759"/>
          </a:xfrm>
          <a:prstGeom prst="roundRect">
            <a:avLst>
              <a:gd name="adj" fmla="val 4690"/>
            </a:avLst>
          </a:prstGeom>
          <a:noFill/>
          <a:ln w="3492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75" y="407280"/>
            <a:ext cx="3464687" cy="5541156"/>
          </a:xfrm>
          <a:prstGeom prst="rect">
            <a:avLst/>
          </a:prstGeom>
        </p:spPr>
      </p:pic>
      <p:sp>
        <p:nvSpPr>
          <p:cNvPr id="2" name="文本框 1"/>
          <p:cNvSpPr txBox="1"/>
          <p:nvPr/>
        </p:nvSpPr>
        <p:spPr>
          <a:xfrm>
            <a:off x="3833019" y="1280333"/>
            <a:ext cx="5783333" cy="120032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en-US"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任务：鲁平订出合同中的支付条款。</a:t>
            </a:r>
            <a:endParaRPr lang="en-US" altLang="zh-CN"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a:p>
            <a:pPr marL="342900" indent="-342900" algn="just">
              <a:lnSpc>
                <a:spcPct val="150000"/>
              </a:lnSpc>
              <a:buFont typeface="Wingdings" panose="05000000000000000000" pitchFamily="2" charset="2"/>
              <a:buChar char="l"/>
            </a:pPr>
            <a:r>
              <a:rPr lang="zh-CN" altLang="en-US" sz="2400" b="1" dirty="0" smtClean="0">
                <a:solidFill>
                  <a:prstClr val="black"/>
                </a:solidFill>
                <a:latin typeface="Times New Roman" panose="02020603050405020304" pitchFamily="18" charset="0"/>
                <a:cs typeface="Times New Roman" panose="02020603050405020304" pitchFamily="18" charset="0"/>
                <a:sym typeface="Arial" panose="020B0604020202020204" pitchFamily="34" charset="0"/>
              </a:rPr>
              <a:t>“即期信用证”</a:t>
            </a:r>
            <a:endParaRPr lang="en-US" altLang="zh-CN" sz="2400"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9" name="标题 1"/>
          <p:cNvSpPr txBox="1">
            <a:spLocks noChangeArrowheads="1"/>
          </p:cNvSpPr>
          <p:nvPr/>
        </p:nvSpPr>
        <p:spPr>
          <a:xfrm>
            <a:off x="1720850" y="319022"/>
            <a:ext cx="4224338" cy="482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合同中的支付条款</a:t>
            </a:r>
            <a:endParaRPr lang="zh-CN" altLang="zh-CN" sz="2400" b="1" dirty="0" smtClean="0"/>
          </a:p>
        </p:txBody>
      </p:sp>
      <p:sp>
        <p:nvSpPr>
          <p:cNvPr id="4" name="文本框 3"/>
          <p:cNvSpPr txBox="1"/>
          <p:nvPr/>
        </p:nvSpPr>
        <p:spPr>
          <a:xfrm>
            <a:off x="3861446" y="3201043"/>
            <a:ext cx="6332551" cy="461665"/>
          </a:xfrm>
          <a:prstGeom prst="rect">
            <a:avLst/>
          </a:prstGeom>
          <a:noFill/>
        </p:spPr>
        <p:txBody>
          <a:bodyPr wrap="square" rtlCol="0">
            <a:spAutoFit/>
          </a:bodyPr>
          <a:lstStyle/>
          <a:p>
            <a:pPr algn="just"/>
            <a:r>
              <a:rPr lang="en-US" altLang="zh-CN" sz="2400" dirty="0" smtClean="0">
                <a:latin typeface="Times New Roman" panose="02020603050405020304" pitchFamily="18" charset="0"/>
                <a:cs typeface="Times New Roman" panose="02020603050405020304" pitchFamily="18" charset="0"/>
              </a:rPr>
              <a:t>TERMS OF PAYMENT: L/C AT SIGHT</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74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34163" y="2586824"/>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反思总结</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3641211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554" y="2019685"/>
            <a:ext cx="3510801" cy="4649862"/>
            <a:chOff x="5857728" y="1231067"/>
            <a:chExt cx="3510801" cy="4649862"/>
          </a:xfrm>
        </p:grpSpPr>
        <p:grpSp>
          <p:nvGrpSpPr>
            <p:cNvPr id="20" name="组合 19"/>
            <p:cNvGrpSpPr/>
            <p:nvPr/>
          </p:nvGrpSpPr>
          <p:grpSpPr>
            <a:xfrm>
              <a:off x="5866181" y="1231067"/>
              <a:ext cx="3502348" cy="3455469"/>
              <a:chOff x="2697002" y="1373234"/>
              <a:chExt cx="4683310" cy="4625585"/>
            </a:xfrm>
          </p:grpSpPr>
          <p:sp>
            <p:nvSpPr>
              <p:cNvPr id="17" name="椭圆 16"/>
              <p:cNvSpPr/>
              <p:nvPr/>
            </p:nvSpPr>
            <p:spPr>
              <a:xfrm>
                <a:off x="4205313" y="4180631"/>
                <a:ext cx="1329358" cy="1138244"/>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697002" y="2875491"/>
                <a:ext cx="2124236" cy="1736058"/>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843808" y="1386043"/>
                <a:ext cx="2592288" cy="2276488"/>
              </a:xfrm>
              <a:prstGeom prst="ellipse">
                <a:avLst/>
              </a:prstGeom>
              <a:solidFill>
                <a:srgbClr val="67D9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788024" y="1373234"/>
                <a:ext cx="2592288" cy="2276488"/>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994928" y="2924944"/>
                <a:ext cx="2124236" cy="1736058"/>
              </a:xfrm>
              <a:prstGeom prst="ellipse">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534671" y="4828703"/>
                <a:ext cx="664679" cy="648072"/>
              </a:xfrm>
              <a:prstGeom prst="ellipse">
                <a:avLst/>
              </a:prstGeom>
              <a:solidFill>
                <a:srgbClr val="67D9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34671" y="5674783"/>
                <a:ext cx="395035" cy="324036"/>
              </a:xfrm>
              <a:prstGeom prst="ellipse">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857728" y="4794196"/>
              <a:ext cx="2309710" cy="1086733"/>
              <a:chOff x="3556482" y="4554067"/>
              <a:chExt cx="3501558" cy="1635325"/>
            </a:xfrm>
          </p:grpSpPr>
          <p:grpSp>
            <p:nvGrpSpPr>
              <p:cNvPr id="67" name="组合 66"/>
              <p:cNvGrpSpPr/>
              <p:nvPr/>
            </p:nvGrpSpPr>
            <p:grpSpPr>
              <a:xfrm>
                <a:off x="3556482" y="4554067"/>
                <a:ext cx="3501558" cy="1635325"/>
                <a:chOff x="3629512" y="4572222"/>
                <a:chExt cx="3501558" cy="1635325"/>
              </a:xfrm>
            </p:grpSpPr>
            <p:sp>
              <p:nvSpPr>
                <p:cNvPr id="21" name="梯形 20"/>
                <p:cNvSpPr/>
                <p:nvPr/>
              </p:nvSpPr>
              <p:spPr>
                <a:xfrm>
                  <a:off x="4233513" y="5271443"/>
                  <a:ext cx="2375515" cy="288032"/>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3629512" y="4828703"/>
                  <a:ext cx="520643" cy="1378844"/>
                  <a:chOff x="3629512" y="4828703"/>
                  <a:chExt cx="520643" cy="1378844"/>
                </a:xfrm>
              </p:grpSpPr>
              <p:sp>
                <p:nvSpPr>
                  <p:cNvPr id="22" name="椭圆 21"/>
                  <p:cNvSpPr/>
                  <p:nvPr/>
                </p:nvSpPr>
                <p:spPr>
                  <a:xfrm>
                    <a:off x="3635896" y="4828703"/>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629512" y="5252916"/>
                    <a:ext cx="520643" cy="954631"/>
                    <a:chOff x="1535726" y="3212976"/>
                    <a:chExt cx="973501" cy="2019679"/>
                  </a:xfrm>
                </p:grpSpPr>
                <p:sp>
                  <p:nvSpPr>
                    <p:cNvPr id="26" name="圆角矩形 25"/>
                    <p:cNvSpPr/>
                    <p:nvPr/>
                  </p:nvSpPr>
                  <p:spPr>
                    <a:xfrm>
                      <a:off x="1547663" y="3212976"/>
                      <a:ext cx="764211" cy="1231493"/>
                    </a:xfrm>
                    <a:custGeom>
                      <a:avLst/>
                      <a:gdLst>
                        <a:gd name="connsiteX0" fmla="*/ 0 w 864096"/>
                        <a:gd name="connsiteY0" fmla="*/ 144019 h 1231493"/>
                        <a:gd name="connsiteX1" fmla="*/ 144019 w 864096"/>
                        <a:gd name="connsiteY1" fmla="*/ 0 h 1231493"/>
                        <a:gd name="connsiteX2" fmla="*/ 720077 w 864096"/>
                        <a:gd name="connsiteY2" fmla="*/ 0 h 1231493"/>
                        <a:gd name="connsiteX3" fmla="*/ 864096 w 864096"/>
                        <a:gd name="connsiteY3" fmla="*/ 144019 h 1231493"/>
                        <a:gd name="connsiteX4" fmla="*/ 864096 w 864096"/>
                        <a:gd name="connsiteY4" fmla="*/ 1087474 h 1231493"/>
                        <a:gd name="connsiteX5" fmla="*/ 720077 w 864096"/>
                        <a:gd name="connsiteY5" fmla="*/ 1231493 h 1231493"/>
                        <a:gd name="connsiteX6" fmla="*/ 144019 w 864096"/>
                        <a:gd name="connsiteY6" fmla="*/ 1231493 h 1231493"/>
                        <a:gd name="connsiteX7" fmla="*/ 0 w 864096"/>
                        <a:gd name="connsiteY7" fmla="*/ 1087474 h 1231493"/>
                        <a:gd name="connsiteX8" fmla="*/ 0 w 864096"/>
                        <a:gd name="connsiteY8" fmla="*/ 144019 h 1231493"/>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53746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513900 w 864096"/>
                        <a:gd name="connsiteY3" fmla="*/ 231568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097201 h 1241220"/>
                        <a:gd name="connsiteX4" fmla="*/ 720077 w 864096"/>
                        <a:gd name="connsiteY4" fmla="*/ 1241220 h 1241220"/>
                        <a:gd name="connsiteX5" fmla="*/ 144019 w 864096"/>
                        <a:gd name="connsiteY5" fmla="*/ 1241220 h 1241220"/>
                        <a:gd name="connsiteX6" fmla="*/ 0 w 864096"/>
                        <a:gd name="connsiteY6" fmla="*/ 1097201 h 1241220"/>
                        <a:gd name="connsiteX7" fmla="*/ 0 w 864096"/>
                        <a:gd name="connsiteY7" fmla="*/ 153746 h 1241220"/>
                        <a:gd name="connsiteX0" fmla="*/ 0 w 864096"/>
                        <a:gd name="connsiteY0" fmla="*/ 144019 h 1231493"/>
                        <a:gd name="connsiteX1" fmla="*/ 144019 w 864096"/>
                        <a:gd name="connsiteY1" fmla="*/ 0 h 1231493"/>
                        <a:gd name="connsiteX2" fmla="*/ 389337 w 864096"/>
                        <a:gd name="connsiteY2" fmla="*/ 19456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864096"/>
                        <a:gd name="connsiteY0" fmla="*/ 144019 h 1231493"/>
                        <a:gd name="connsiteX1" fmla="*/ 144019 w 864096"/>
                        <a:gd name="connsiteY1" fmla="*/ 0 h 1231493"/>
                        <a:gd name="connsiteX2" fmla="*/ 389337 w 864096"/>
                        <a:gd name="connsiteY2" fmla="*/ 1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764211"/>
                        <a:gd name="connsiteY0" fmla="*/ 144019 h 1231493"/>
                        <a:gd name="connsiteX1" fmla="*/ 144019 w 764211"/>
                        <a:gd name="connsiteY1" fmla="*/ 0 h 1231493"/>
                        <a:gd name="connsiteX2" fmla="*/ 389337 w 764211"/>
                        <a:gd name="connsiteY2" fmla="*/ 1 h 1231493"/>
                        <a:gd name="connsiteX3" fmla="*/ 747364 w 764211"/>
                        <a:gd name="connsiteY3" fmla="*/ 747005 h 1231493"/>
                        <a:gd name="connsiteX4" fmla="*/ 720077 w 764211"/>
                        <a:gd name="connsiteY4" fmla="*/ 1231493 h 1231493"/>
                        <a:gd name="connsiteX5" fmla="*/ 144019 w 764211"/>
                        <a:gd name="connsiteY5" fmla="*/ 1231493 h 1231493"/>
                        <a:gd name="connsiteX6" fmla="*/ 0 w 764211"/>
                        <a:gd name="connsiteY6" fmla="*/ 1087474 h 1231493"/>
                        <a:gd name="connsiteX7" fmla="*/ 0 w 764211"/>
                        <a:gd name="connsiteY7" fmla="*/ 144019 h 123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11" h="1231493">
                          <a:moveTo>
                            <a:pt x="0" y="144019"/>
                          </a:moveTo>
                          <a:cubicBezTo>
                            <a:pt x="0" y="64480"/>
                            <a:pt x="64480" y="0"/>
                            <a:pt x="144019" y="0"/>
                          </a:cubicBezTo>
                          <a:lnTo>
                            <a:pt x="389337" y="1"/>
                          </a:lnTo>
                          <a:cubicBezTo>
                            <a:pt x="509350" y="181247"/>
                            <a:pt x="688998" y="540135"/>
                            <a:pt x="747364" y="747005"/>
                          </a:cubicBezTo>
                          <a:cubicBezTo>
                            <a:pt x="747364" y="826544"/>
                            <a:pt x="799616" y="1231493"/>
                            <a:pt x="720077" y="1231493"/>
                          </a:cubicBezTo>
                          <a:lnTo>
                            <a:pt x="144019" y="1231493"/>
                          </a:lnTo>
                          <a:cubicBezTo>
                            <a:pt x="64480" y="1231493"/>
                            <a:pt x="0" y="1167013"/>
                            <a:pt x="0" y="1087474"/>
                          </a:cubicBezTo>
                          <a:lnTo>
                            <a:pt x="0" y="1440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573123" y="4139301"/>
                      <a:ext cx="936104"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5400000">
                      <a:off x="1883925" y="4607353"/>
                      <a:ext cx="936104" cy="3145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1535726" y="3372087"/>
                      <a:ext cx="936105"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flipH="1">
                  <a:off x="6671724" y="4828703"/>
                  <a:ext cx="459346" cy="1378844"/>
                  <a:chOff x="3629512" y="4828703"/>
                  <a:chExt cx="520643" cy="1378844"/>
                </a:xfrm>
              </p:grpSpPr>
              <p:sp>
                <p:nvSpPr>
                  <p:cNvPr id="33" name="椭圆 32"/>
                  <p:cNvSpPr/>
                  <p:nvPr/>
                </p:nvSpPr>
                <p:spPr>
                  <a:xfrm>
                    <a:off x="3635896" y="4828703"/>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629512" y="5252916"/>
                    <a:ext cx="520643" cy="954631"/>
                    <a:chOff x="1535726" y="3212976"/>
                    <a:chExt cx="973501" cy="2019679"/>
                  </a:xfrm>
                </p:grpSpPr>
                <p:sp>
                  <p:nvSpPr>
                    <p:cNvPr id="35" name="圆角矩形 25"/>
                    <p:cNvSpPr/>
                    <p:nvPr/>
                  </p:nvSpPr>
                  <p:spPr>
                    <a:xfrm>
                      <a:off x="1547663" y="3212976"/>
                      <a:ext cx="764211" cy="1231493"/>
                    </a:xfrm>
                    <a:custGeom>
                      <a:avLst/>
                      <a:gdLst>
                        <a:gd name="connsiteX0" fmla="*/ 0 w 864096"/>
                        <a:gd name="connsiteY0" fmla="*/ 144019 h 1231493"/>
                        <a:gd name="connsiteX1" fmla="*/ 144019 w 864096"/>
                        <a:gd name="connsiteY1" fmla="*/ 0 h 1231493"/>
                        <a:gd name="connsiteX2" fmla="*/ 720077 w 864096"/>
                        <a:gd name="connsiteY2" fmla="*/ 0 h 1231493"/>
                        <a:gd name="connsiteX3" fmla="*/ 864096 w 864096"/>
                        <a:gd name="connsiteY3" fmla="*/ 144019 h 1231493"/>
                        <a:gd name="connsiteX4" fmla="*/ 864096 w 864096"/>
                        <a:gd name="connsiteY4" fmla="*/ 1087474 h 1231493"/>
                        <a:gd name="connsiteX5" fmla="*/ 720077 w 864096"/>
                        <a:gd name="connsiteY5" fmla="*/ 1231493 h 1231493"/>
                        <a:gd name="connsiteX6" fmla="*/ 144019 w 864096"/>
                        <a:gd name="connsiteY6" fmla="*/ 1231493 h 1231493"/>
                        <a:gd name="connsiteX7" fmla="*/ 0 w 864096"/>
                        <a:gd name="connsiteY7" fmla="*/ 1087474 h 1231493"/>
                        <a:gd name="connsiteX8" fmla="*/ 0 w 864096"/>
                        <a:gd name="connsiteY8" fmla="*/ 144019 h 1231493"/>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53746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513900 w 864096"/>
                        <a:gd name="connsiteY3" fmla="*/ 231568 h 1241220"/>
                        <a:gd name="connsiteX4" fmla="*/ 864096 w 864096"/>
                        <a:gd name="connsiteY4" fmla="*/ 1097201 h 1241220"/>
                        <a:gd name="connsiteX5" fmla="*/ 720077 w 864096"/>
                        <a:gd name="connsiteY5" fmla="*/ 1241220 h 1241220"/>
                        <a:gd name="connsiteX6" fmla="*/ 144019 w 864096"/>
                        <a:gd name="connsiteY6" fmla="*/ 1241220 h 1241220"/>
                        <a:gd name="connsiteX7" fmla="*/ 0 w 864096"/>
                        <a:gd name="connsiteY7" fmla="*/ 1097201 h 1241220"/>
                        <a:gd name="connsiteX8" fmla="*/ 0 w 864096"/>
                        <a:gd name="connsiteY8" fmla="*/ 153746 h 1241220"/>
                        <a:gd name="connsiteX0" fmla="*/ 0 w 864096"/>
                        <a:gd name="connsiteY0" fmla="*/ 153746 h 1241220"/>
                        <a:gd name="connsiteX1" fmla="*/ 144019 w 864096"/>
                        <a:gd name="connsiteY1" fmla="*/ 9727 h 1241220"/>
                        <a:gd name="connsiteX2" fmla="*/ 369881 w 864096"/>
                        <a:gd name="connsiteY2" fmla="*/ 0 h 1241220"/>
                        <a:gd name="connsiteX3" fmla="*/ 864096 w 864096"/>
                        <a:gd name="connsiteY3" fmla="*/ 1097201 h 1241220"/>
                        <a:gd name="connsiteX4" fmla="*/ 720077 w 864096"/>
                        <a:gd name="connsiteY4" fmla="*/ 1241220 h 1241220"/>
                        <a:gd name="connsiteX5" fmla="*/ 144019 w 864096"/>
                        <a:gd name="connsiteY5" fmla="*/ 1241220 h 1241220"/>
                        <a:gd name="connsiteX6" fmla="*/ 0 w 864096"/>
                        <a:gd name="connsiteY6" fmla="*/ 1097201 h 1241220"/>
                        <a:gd name="connsiteX7" fmla="*/ 0 w 864096"/>
                        <a:gd name="connsiteY7" fmla="*/ 153746 h 1241220"/>
                        <a:gd name="connsiteX0" fmla="*/ 0 w 864096"/>
                        <a:gd name="connsiteY0" fmla="*/ 144019 h 1231493"/>
                        <a:gd name="connsiteX1" fmla="*/ 144019 w 864096"/>
                        <a:gd name="connsiteY1" fmla="*/ 0 h 1231493"/>
                        <a:gd name="connsiteX2" fmla="*/ 389337 w 864096"/>
                        <a:gd name="connsiteY2" fmla="*/ 19456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864096"/>
                        <a:gd name="connsiteY0" fmla="*/ 144019 h 1231493"/>
                        <a:gd name="connsiteX1" fmla="*/ 144019 w 864096"/>
                        <a:gd name="connsiteY1" fmla="*/ 0 h 1231493"/>
                        <a:gd name="connsiteX2" fmla="*/ 389337 w 864096"/>
                        <a:gd name="connsiteY2" fmla="*/ 1 h 1231493"/>
                        <a:gd name="connsiteX3" fmla="*/ 864096 w 864096"/>
                        <a:gd name="connsiteY3" fmla="*/ 1087474 h 1231493"/>
                        <a:gd name="connsiteX4" fmla="*/ 720077 w 864096"/>
                        <a:gd name="connsiteY4" fmla="*/ 1231493 h 1231493"/>
                        <a:gd name="connsiteX5" fmla="*/ 144019 w 864096"/>
                        <a:gd name="connsiteY5" fmla="*/ 1231493 h 1231493"/>
                        <a:gd name="connsiteX6" fmla="*/ 0 w 864096"/>
                        <a:gd name="connsiteY6" fmla="*/ 1087474 h 1231493"/>
                        <a:gd name="connsiteX7" fmla="*/ 0 w 864096"/>
                        <a:gd name="connsiteY7" fmla="*/ 144019 h 1231493"/>
                        <a:gd name="connsiteX0" fmla="*/ 0 w 764211"/>
                        <a:gd name="connsiteY0" fmla="*/ 144019 h 1231493"/>
                        <a:gd name="connsiteX1" fmla="*/ 144019 w 764211"/>
                        <a:gd name="connsiteY1" fmla="*/ 0 h 1231493"/>
                        <a:gd name="connsiteX2" fmla="*/ 389337 w 764211"/>
                        <a:gd name="connsiteY2" fmla="*/ 1 h 1231493"/>
                        <a:gd name="connsiteX3" fmla="*/ 747364 w 764211"/>
                        <a:gd name="connsiteY3" fmla="*/ 747005 h 1231493"/>
                        <a:gd name="connsiteX4" fmla="*/ 720077 w 764211"/>
                        <a:gd name="connsiteY4" fmla="*/ 1231493 h 1231493"/>
                        <a:gd name="connsiteX5" fmla="*/ 144019 w 764211"/>
                        <a:gd name="connsiteY5" fmla="*/ 1231493 h 1231493"/>
                        <a:gd name="connsiteX6" fmla="*/ 0 w 764211"/>
                        <a:gd name="connsiteY6" fmla="*/ 1087474 h 1231493"/>
                        <a:gd name="connsiteX7" fmla="*/ 0 w 764211"/>
                        <a:gd name="connsiteY7" fmla="*/ 144019 h 123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11" h="1231493">
                          <a:moveTo>
                            <a:pt x="0" y="144019"/>
                          </a:moveTo>
                          <a:cubicBezTo>
                            <a:pt x="0" y="64480"/>
                            <a:pt x="64480" y="0"/>
                            <a:pt x="144019" y="0"/>
                          </a:cubicBezTo>
                          <a:lnTo>
                            <a:pt x="389337" y="1"/>
                          </a:lnTo>
                          <a:cubicBezTo>
                            <a:pt x="509350" y="181247"/>
                            <a:pt x="688998" y="540135"/>
                            <a:pt x="747364" y="747005"/>
                          </a:cubicBezTo>
                          <a:cubicBezTo>
                            <a:pt x="747364" y="826544"/>
                            <a:pt x="799616" y="1231493"/>
                            <a:pt x="720077" y="1231493"/>
                          </a:cubicBezTo>
                          <a:lnTo>
                            <a:pt x="144019" y="1231493"/>
                          </a:lnTo>
                          <a:cubicBezTo>
                            <a:pt x="64480" y="1231493"/>
                            <a:pt x="0" y="1167013"/>
                            <a:pt x="0" y="1087474"/>
                          </a:cubicBezTo>
                          <a:lnTo>
                            <a:pt x="0" y="1440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1573123" y="4139301"/>
                      <a:ext cx="936104"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5400000">
                      <a:off x="1883925" y="4607353"/>
                      <a:ext cx="936104" cy="3145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1535726" y="3372087"/>
                      <a:ext cx="936105" cy="3145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a:off x="4445962" y="4572222"/>
                  <a:ext cx="717038" cy="1514415"/>
                  <a:chOff x="4445962" y="4572222"/>
                  <a:chExt cx="717038" cy="1514415"/>
                </a:xfrm>
              </p:grpSpPr>
              <p:grpSp>
                <p:nvGrpSpPr>
                  <p:cNvPr id="51" name="组合 50"/>
                  <p:cNvGrpSpPr/>
                  <p:nvPr/>
                </p:nvGrpSpPr>
                <p:grpSpPr>
                  <a:xfrm>
                    <a:off x="4445962" y="4572222"/>
                    <a:ext cx="717038" cy="759047"/>
                    <a:chOff x="4445962" y="4572222"/>
                    <a:chExt cx="717038" cy="759047"/>
                  </a:xfrm>
                </p:grpSpPr>
                <p:sp>
                  <p:nvSpPr>
                    <p:cNvPr id="23" name="椭圆 22"/>
                    <p:cNvSpPr/>
                    <p:nvPr/>
                  </p:nvSpPr>
                  <p:spPr>
                    <a:xfrm>
                      <a:off x="4640640" y="4572222"/>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4445962" y="4855769"/>
                      <a:ext cx="717038" cy="475500"/>
                      <a:chOff x="1902876" y="3501008"/>
                      <a:chExt cx="1228964" cy="899153"/>
                    </a:xfrm>
                  </p:grpSpPr>
                  <p:sp>
                    <p:nvSpPr>
                      <p:cNvPr id="39" name="圆角矩形 38"/>
                      <p:cNvSpPr/>
                      <p:nvPr/>
                    </p:nvSpPr>
                    <p:spPr>
                      <a:xfrm>
                        <a:off x="1907704" y="3501008"/>
                        <a:ext cx="1224136" cy="5534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902876" y="3733691"/>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2915816" y="3758574"/>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梯形 41"/>
                      <p:cNvSpPr/>
                      <p:nvPr/>
                    </p:nvSpPr>
                    <p:spPr>
                      <a:xfrm flipV="1">
                        <a:off x="2411760" y="3504296"/>
                        <a:ext cx="216024" cy="36568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460520" y="3501008"/>
                        <a:ext cx="118503" cy="343420"/>
                        <a:chOff x="1944095" y="1904143"/>
                        <a:chExt cx="118503" cy="343420"/>
                      </a:xfrm>
                    </p:grpSpPr>
                    <p:sp>
                      <p:nvSpPr>
                        <p:cNvPr id="43" name="圆角矩形 42"/>
                        <p:cNvSpPr/>
                        <p:nvPr/>
                      </p:nvSpPr>
                      <p:spPr>
                        <a:xfrm>
                          <a:off x="1944095" y="1904143"/>
                          <a:ext cx="118503" cy="4571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梯形 43"/>
                        <p:cNvSpPr/>
                        <p:nvPr/>
                      </p:nvSpPr>
                      <p:spPr>
                        <a:xfrm>
                          <a:off x="1980488" y="1923527"/>
                          <a:ext cx="45719" cy="32403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8" name="流程图: 延期 47"/>
                  <p:cNvSpPr/>
                  <p:nvPr/>
                </p:nvSpPr>
                <p:spPr>
                  <a:xfrm rot="16200000">
                    <a:off x="4396161"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延期 48"/>
                  <p:cNvSpPr/>
                  <p:nvPr/>
                </p:nvSpPr>
                <p:spPr>
                  <a:xfrm rot="16200000">
                    <a:off x="4702589"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梯形 49"/>
                <p:cNvSpPr/>
                <p:nvPr/>
              </p:nvSpPr>
              <p:spPr>
                <a:xfrm>
                  <a:off x="4578859" y="5129518"/>
                  <a:ext cx="432048" cy="189621"/>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5542162" y="4572222"/>
                  <a:ext cx="717038" cy="1514415"/>
                  <a:chOff x="4445962" y="4572222"/>
                  <a:chExt cx="717038" cy="1514415"/>
                </a:xfrm>
              </p:grpSpPr>
              <p:grpSp>
                <p:nvGrpSpPr>
                  <p:cNvPr id="54" name="组合 53"/>
                  <p:cNvGrpSpPr/>
                  <p:nvPr/>
                </p:nvGrpSpPr>
                <p:grpSpPr>
                  <a:xfrm>
                    <a:off x="4445962" y="4572222"/>
                    <a:ext cx="717038" cy="759047"/>
                    <a:chOff x="4445962" y="4572222"/>
                    <a:chExt cx="717038" cy="759047"/>
                  </a:xfrm>
                </p:grpSpPr>
                <p:sp>
                  <p:nvSpPr>
                    <p:cNvPr id="57" name="椭圆 56"/>
                    <p:cNvSpPr/>
                    <p:nvPr/>
                  </p:nvSpPr>
                  <p:spPr>
                    <a:xfrm>
                      <a:off x="4640640" y="4572222"/>
                      <a:ext cx="288032" cy="256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4445962" y="4855769"/>
                      <a:ext cx="717038" cy="475500"/>
                      <a:chOff x="1902876" y="3501008"/>
                      <a:chExt cx="1228964" cy="899153"/>
                    </a:xfrm>
                  </p:grpSpPr>
                  <p:sp>
                    <p:nvSpPr>
                      <p:cNvPr id="59" name="圆角矩形 58"/>
                      <p:cNvSpPr/>
                      <p:nvPr/>
                    </p:nvSpPr>
                    <p:spPr>
                      <a:xfrm>
                        <a:off x="1907704" y="3501008"/>
                        <a:ext cx="1224136" cy="5534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1902876" y="3733691"/>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2915816" y="3758574"/>
                        <a:ext cx="216024" cy="6415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梯形 61"/>
                      <p:cNvSpPr/>
                      <p:nvPr/>
                    </p:nvSpPr>
                    <p:spPr>
                      <a:xfrm flipV="1">
                        <a:off x="2411760" y="3504296"/>
                        <a:ext cx="216024" cy="36568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460520" y="3501008"/>
                        <a:ext cx="118503" cy="343420"/>
                        <a:chOff x="1944095" y="1904143"/>
                        <a:chExt cx="118503" cy="343420"/>
                      </a:xfrm>
                    </p:grpSpPr>
                    <p:sp>
                      <p:nvSpPr>
                        <p:cNvPr id="64" name="圆角矩形 63"/>
                        <p:cNvSpPr/>
                        <p:nvPr/>
                      </p:nvSpPr>
                      <p:spPr>
                        <a:xfrm>
                          <a:off x="1944095" y="1904143"/>
                          <a:ext cx="118503" cy="4571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梯形 64"/>
                        <p:cNvSpPr/>
                        <p:nvPr/>
                      </p:nvSpPr>
                      <p:spPr>
                        <a:xfrm>
                          <a:off x="1980488" y="1923527"/>
                          <a:ext cx="45719" cy="324036"/>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5" name="流程图: 延期 54"/>
                  <p:cNvSpPr/>
                  <p:nvPr/>
                </p:nvSpPr>
                <p:spPr>
                  <a:xfrm rot="16200000">
                    <a:off x="4396161"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流程图: 延期 55"/>
                  <p:cNvSpPr/>
                  <p:nvPr/>
                </p:nvSpPr>
                <p:spPr>
                  <a:xfrm rot="16200000">
                    <a:off x="4702589" y="5752265"/>
                    <a:ext cx="497396" cy="171347"/>
                  </a:xfrm>
                  <a:prstGeom prst="flowChartDelay">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6" name="梯形 65"/>
              <p:cNvSpPr/>
              <p:nvPr/>
            </p:nvSpPr>
            <p:spPr>
              <a:xfrm>
                <a:off x="5595171" y="5120346"/>
                <a:ext cx="432048" cy="189621"/>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p:cNvGrpSpPr/>
          <p:nvPr/>
        </p:nvGrpSpPr>
        <p:grpSpPr>
          <a:xfrm rot="10800000">
            <a:off x="0" y="98424"/>
            <a:ext cx="5437195" cy="188640"/>
            <a:chOff x="1979712" y="6669360"/>
            <a:chExt cx="5437195" cy="188640"/>
          </a:xfrm>
        </p:grpSpPr>
        <p:sp>
          <p:nvSpPr>
            <p:cNvPr id="5" name="矩形 4"/>
            <p:cNvSpPr/>
            <p:nvPr/>
          </p:nvSpPr>
          <p:spPr>
            <a:xfrm>
              <a:off x="1979712" y="6669360"/>
              <a:ext cx="1296144" cy="188640"/>
            </a:xfrm>
            <a:prstGeom prst="rect">
              <a:avLst/>
            </a:prstGeom>
            <a:solidFill>
              <a:srgbClr val="67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53339" y="6669360"/>
              <a:ext cx="1296144" cy="1886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41919" y="6669360"/>
              <a:ext cx="1296144"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20763" y="6669360"/>
              <a:ext cx="1296144"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745363" y="1394623"/>
            <a:ext cx="2592288" cy="461665"/>
          </a:xfrm>
          <a:prstGeom prst="rect">
            <a:avLst/>
          </a:prstGeom>
          <a:noFill/>
        </p:spPr>
        <p:txBody>
          <a:bodyPr wrap="square" rtlCol="0">
            <a:spAutoFit/>
          </a:bodyPr>
          <a:lstStyle/>
          <a:p>
            <a:pPr algn="ctr"/>
            <a:r>
              <a:rPr lang="zh-CN" altLang="en-US" sz="2400" b="1" dirty="0" smtClean="0">
                <a:solidFill>
                  <a:schemeClr val="accent5">
                    <a:lumMod val="50000"/>
                  </a:schemeClr>
                </a:solidFill>
                <a:latin typeface="微软雅黑" pitchFamily="34" charset="-122"/>
                <a:ea typeface="微软雅黑" pitchFamily="34" charset="-122"/>
              </a:rPr>
              <a:t>反思总结</a:t>
            </a:r>
            <a:endParaRPr lang="zh-CN" altLang="en-US" sz="2400" b="1" dirty="0">
              <a:solidFill>
                <a:schemeClr val="accent5">
                  <a:lumMod val="50000"/>
                </a:schemeClr>
              </a:solidFill>
              <a:latin typeface="微软雅黑" pitchFamily="34" charset="-122"/>
              <a:ea typeface="微软雅黑" pitchFamily="34" charset="-122"/>
            </a:endParaRPr>
          </a:p>
        </p:txBody>
      </p:sp>
      <p:sp>
        <p:nvSpPr>
          <p:cNvPr id="3" name="文本框 2"/>
          <p:cNvSpPr txBox="1"/>
          <p:nvPr/>
        </p:nvSpPr>
        <p:spPr>
          <a:xfrm>
            <a:off x="6130854" y="895153"/>
            <a:ext cx="5484090" cy="2246769"/>
          </a:xfrm>
          <a:prstGeom prst="rect">
            <a:avLst/>
          </a:prstGeom>
          <a:solidFill>
            <a:schemeClr val="bg1"/>
          </a:solidFill>
          <a:ln>
            <a:solidFill>
              <a:schemeClr val="accent1"/>
            </a:solidFill>
            <a:prstDash val="dash"/>
          </a:ln>
        </p:spPr>
        <p:txBody>
          <a:bodyPr wrap="square" rtlCol="0">
            <a:spAutoFit/>
          </a:bodyPr>
          <a:lstStyle/>
          <a:p>
            <a:r>
              <a:rPr lang="zh-CN" altLang="en-US" sz="2000" dirty="0" smtClean="0">
                <a:latin typeface="+mj-ea"/>
                <a:ea typeface="+mj-ea"/>
              </a:rPr>
              <a:t>选用结算方式需要考虑商品、客户、市场、价格、承担风险的能力、安全收汇等诸多因素，不同结算方式结合使用可以降低单一结算方式带来的风险：例如：</a:t>
            </a:r>
            <a:r>
              <a:rPr lang="en-US" altLang="zh-CN" sz="2000" dirty="0">
                <a:latin typeface="+mj-ea"/>
                <a:ea typeface="+mj-ea"/>
              </a:rPr>
              <a:t>1.</a:t>
            </a:r>
            <a:r>
              <a:rPr lang="zh-CN" altLang="en-US" sz="2000" dirty="0">
                <a:latin typeface="+mj-ea"/>
                <a:ea typeface="+mj-ea"/>
              </a:rPr>
              <a:t>信用证与汇付结合</a:t>
            </a:r>
          </a:p>
          <a:p>
            <a:r>
              <a:rPr lang="en-US" altLang="zh-CN" sz="2000" dirty="0">
                <a:latin typeface="+mj-ea"/>
                <a:ea typeface="+mj-ea"/>
              </a:rPr>
              <a:t>2.</a:t>
            </a:r>
            <a:r>
              <a:rPr lang="zh-CN" altLang="en-US" sz="2000" dirty="0">
                <a:latin typeface="+mj-ea"/>
                <a:ea typeface="+mj-ea"/>
              </a:rPr>
              <a:t>信用证与托收相结合</a:t>
            </a:r>
          </a:p>
          <a:p>
            <a:r>
              <a:rPr lang="en-US" altLang="zh-CN" sz="2000" dirty="0">
                <a:latin typeface="+mj-ea"/>
                <a:ea typeface="+mj-ea"/>
              </a:rPr>
              <a:t>3.</a:t>
            </a:r>
            <a:r>
              <a:rPr lang="zh-CN" altLang="en-US" sz="2000" dirty="0">
                <a:latin typeface="+mj-ea"/>
                <a:ea typeface="+mj-ea"/>
              </a:rPr>
              <a:t>跟单托收与预付押金相结合</a:t>
            </a:r>
          </a:p>
          <a:p>
            <a:r>
              <a:rPr lang="en-US" altLang="zh-CN" sz="2000" dirty="0">
                <a:latin typeface="+mj-ea"/>
                <a:ea typeface="+mj-ea"/>
              </a:rPr>
              <a:t>4.</a:t>
            </a:r>
            <a:r>
              <a:rPr lang="zh-CN" altLang="en-US" sz="2000" dirty="0">
                <a:latin typeface="+mj-ea"/>
                <a:ea typeface="+mj-ea"/>
              </a:rPr>
              <a:t>备用信用证于跟单托收</a:t>
            </a:r>
            <a:r>
              <a:rPr lang="zh-CN" altLang="en-US" sz="2000" dirty="0" smtClean="0">
                <a:latin typeface="+mj-ea"/>
                <a:ea typeface="+mj-ea"/>
              </a:rPr>
              <a:t>结合</a:t>
            </a:r>
            <a:endParaRPr lang="zh-CN" altLang="en-US" sz="2000" dirty="0">
              <a:latin typeface="+mj-ea"/>
              <a:ea typeface="+mj-ea"/>
            </a:endParaRPr>
          </a:p>
        </p:txBody>
      </p:sp>
      <p:sp>
        <p:nvSpPr>
          <p:cNvPr id="9" name="文本框 8"/>
          <p:cNvSpPr txBox="1"/>
          <p:nvPr/>
        </p:nvSpPr>
        <p:spPr>
          <a:xfrm>
            <a:off x="5928131" y="3967927"/>
            <a:ext cx="5889536" cy="1015663"/>
          </a:xfrm>
          <a:prstGeom prst="rect">
            <a:avLst/>
          </a:prstGeom>
          <a:solidFill>
            <a:schemeClr val="bg1"/>
          </a:solidFill>
          <a:ln>
            <a:solidFill>
              <a:schemeClr val="accent1"/>
            </a:solidFill>
            <a:prstDash val="dash"/>
          </a:ln>
        </p:spPr>
        <p:txBody>
          <a:bodyPr wrap="square" rtlCol="0">
            <a:spAutoFit/>
          </a:bodyPr>
          <a:lstStyle/>
          <a:p>
            <a:r>
              <a:rPr lang="zh-CN" altLang="en-US" sz="2000" dirty="0" smtClean="0"/>
              <a:t>支付条款不是孤立的一项条款，与其他交易条件密切关联，主要包括付款时间、付款地点、付款金额、付款方式及方法等。</a:t>
            </a:r>
            <a:endParaRPr lang="zh-CN" altLang="en-US" sz="2000" dirty="0"/>
          </a:p>
        </p:txBody>
      </p:sp>
      <p:cxnSp>
        <p:nvCxnSpPr>
          <p:cNvPr id="11" name="肘形连接符 10"/>
          <p:cNvCxnSpPr/>
          <p:nvPr/>
        </p:nvCxnSpPr>
        <p:spPr>
          <a:xfrm flipV="1">
            <a:off x="3700288" y="1611019"/>
            <a:ext cx="2430566" cy="724327"/>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肘形连接符 70"/>
          <p:cNvCxnSpPr/>
          <p:nvPr/>
        </p:nvCxnSpPr>
        <p:spPr>
          <a:xfrm>
            <a:off x="3623025" y="3967928"/>
            <a:ext cx="2245140" cy="63311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23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500"/>
                                        <p:tgtEl>
                                          <p:spTgt spid="7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28725" y="4343400"/>
            <a:ext cx="457200" cy="45720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457450" y="4014788"/>
            <a:ext cx="514350" cy="514350"/>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600450" y="4800600"/>
            <a:ext cx="828675" cy="8286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86288" y="4014788"/>
            <a:ext cx="471487" cy="471487"/>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29175" y="5329238"/>
            <a:ext cx="857250" cy="8572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72225" y="4014788"/>
            <a:ext cx="414338" cy="4143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72438" y="3608388"/>
            <a:ext cx="292100" cy="2921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443788" y="3757613"/>
            <a:ext cx="171450" cy="17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14975" y="4529138"/>
            <a:ext cx="271462" cy="271462"/>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43750" y="5029200"/>
            <a:ext cx="157163" cy="157163"/>
          </a:xfrm>
          <a:prstGeom prst="ellipse">
            <a:avLst/>
          </a:prstGeom>
          <a:solidFill>
            <a:srgbClr val="ED3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00913" y="5929313"/>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272588" y="5329238"/>
            <a:ext cx="442912" cy="4429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972675" y="4014788"/>
            <a:ext cx="328612" cy="3286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58175"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515601" y="4800600"/>
            <a:ext cx="228600" cy="22860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058275" y="434340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001375" y="3871913"/>
            <a:ext cx="928687" cy="92868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629901" y="5929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315700" y="5929313"/>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601075" y="5929313"/>
            <a:ext cx="71437" cy="71437"/>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843838" y="5550694"/>
            <a:ext cx="414337" cy="4143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558337" y="6072188"/>
            <a:ext cx="414338" cy="41433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85925" y="5107781"/>
            <a:ext cx="121444" cy="121444"/>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96516" y="3914776"/>
            <a:ext cx="171450" cy="171450"/>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96478" y="5186363"/>
            <a:ext cx="157163" cy="157163"/>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53641"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82629" y="6086476"/>
            <a:ext cx="142875" cy="142875"/>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8428" y="6086476"/>
            <a:ext cx="150018" cy="150018"/>
          </a:xfrm>
          <a:prstGeom prst="ellipse">
            <a:avLst/>
          </a:prstGeom>
          <a:solidFill>
            <a:srgbClr val="45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853803" y="6086476"/>
            <a:ext cx="71437" cy="71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053829" y="4329113"/>
            <a:ext cx="171450" cy="17145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753791" y="5600700"/>
            <a:ext cx="157163" cy="157163"/>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868216" y="53721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00624" y="4800600"/>
            <a:ext cx="228600" cy="228600"/>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925741" y="6500813"/>
            <a:ext cx="150018" cy="150018"/>
          </a:xfrm>
          <a:prstGeom prst="ellipse">
            <a:avLst/>
          </a:prstGeom>
          <a:solidFill>
            <a:srgbClr val="ED3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489317" y="1690568"/>
            <a:ext cx="4997458" cy="1015663"/>
          </a:xfrm>
          <a:prstGeom prst="rect">
            <a:avLst/>
          </a:prstGeom>
        </p:spPr>
        <p:txBody>
          <a:bodyPr wrap="none">
            <a:spAutoFit/>
          </a:bodyPr>
          <a:lstStyle/>
          <a:p>
            <a:r>
              <a:rPr lang="en-US" altLang="zh-CN" sz="6000" b="1" dirty="0" smtClean="0">
                <a:solidFill>
                  <a:srgbClr val="ED3623"/>
                </a:solidFill>
                <a:latin typeface="微软雅黑" panose="020B0503020204020204" pitchFamily="34" charset="-122"/>
                <a:ea typeface="微软雅黑" panose="020B0503020204020204" pitchFamily="34" charset="-122"/>
              </a:rPr>
              <a:t>T</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H</a:t>
            </a:r>
            <a:r>
              <a:rPr lang="en-US" altLang="zh-CN" sz="6000" b="1" dirty="0" smtClean="0">
                <a:solidFill>
                  <a:srgbClr val="FFC000"/>
                </a:solidFill>
                <a:latin typeface="微软雅黑" panose="020B0503020204020204" pitchFamily="34" charset="-122"/>
                <a:ea typeface="微软雅黑" panose="020B0503020204020204" pitchFamily="34" charset="-122"/>
              </a:rPr>
              <a:t>A</a:t>
            </a:r>
            <a:r>
              <a:rPr lang="en-US" altLang="zh-CN" sz="6000" b="1" dirty="0" smtClean="0">
                <a:solidFill>
                  <a:srgbClr val="92D050"/>
                </a:solidFill>
                <a:latin typeface="微软雅黑" panose="020B0503020204020204" pitchFamily="34" charset="-122"/>
                <a:ea typeface="微软雅黑" panose="020B0503020204020204" pitchFamily="34" charset="-122"/>
              </a:rPr>
              <a:t>N</a:t>
            </a:r>
            <a:r>
              <a:rPr lang="en-US" altLang="zh-CN" sz="6000" b="1" dirty="0" smtClean="0">
                <a:solidFill>
                  <a:srgbClr val="0070C0"/>
                </a:solidFill>
                <a:latin typeface="微软雅黑" panose="020B0503020204020204" pitchFamily="34" charset="-122"/>
                <a:ea typeface="微软雅黑" panose="020B0503020204020204" pitchFamily="34" charset="-122"/>
              </a:rPr>
              <a:t>K</a:t>
            </a:r>
            <a:r>
              <a:rPr lang="en-US" altLang="zh-CN" sz="6000" b="1" dirty="0" smtClean="0">
                <a:solidFill>
                  <a:schemeClr val="accent2">
                    <a:lumMod val="75000"/>
                  </a:schemeClr>
                </a:solidFill>
                <a:latin typeface="微软雅黑" panose="020B0503020204020204" pitchFamily="34" charset="-122"/>
                <a:ea typeface="微软雅黑" panose="020B0503020204020204" pitchFamily="34" charset="-122"/>
              </a:rPr>
              <a:t> </a:t>
            </a:r>
            <a:r>
              <a:rPr lang="en-US" altLang="zh-CN" sz="6000" b="1" dirty="0" smtClean="0">
                <a:solidFill>
                  <a:srgbClr val="002060"/>
                </a:solidFill>
                <a:latin typeface="微软雅黑" panose="020B0503020204020204" pitchFamily="34" charset="-122"/>
                <a:ea typeface="微软雅黑" panose="020B0503020204020204" pitchFamily="34" charset="-122"/>
              </a:rPr>
              <a:t>Y</a:t>
            </a:r>
            <a:r>
              <a:rPr lang="en-US" altLang="zh-CN" sz="6000" b="1" dirty="0" smtClean="0">
                <a:solidFill>
                  <a:srgbClr val="FF0000"/>
                </a:solidFill>
                <a:latin typeface="微软雅黑" panose="020B0503020204020204" pitchFamily="34" charset="-122"/>
                <a:ea typeface="微软雅黑" panose="020B0503020204020204" pitchFamily="34" charset="-122"/>
              </a:rPr>
              <a:t>O</a:t>
            </a:r>
            <a:r>
              <a:rPr lang="en-US" altLang="zh-CN" sz="6000" b="1" dirty="0" smtClean="0">
                <a:solidFill>
                  <a:srgbClr val="B7D43F"/>
                </a:solidFill>
                <a:latin typeface="微软雅黑" panose="020B0503020204020204" pitchFamily="34" charset="-122"/>
                <a:ea typeface="微软雅黑" panose="020B0503020204020204" pitchFamily="34" charset="-122"/>
              </a:rPr>
              <a:t>U</a:t>
            </a:r>
            <a:endParaRPr lang="zh-CN" altLang="en-US" sz="6000" b="1" dirty="0">
              <a:solidFill>
                <a:srgbClr val="B7D43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6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nvPr>
        </p:nvGraphicFramePr>
        <p:xfrm>
          <a:off x="1051338" y="1610020"/>
          <a:ext cx="10133496" cy="3488091"/>
        </p:xfrm>
        <a:graphic>
          <a:graphicData uri="http://schemas.openxmlformats.org/drawingml/2006/table">
            <a:tbl>
              <a:tblPr firstRow="1" bandRow="1">
                <a:tableStyleId>{5C22544A-7EE6-4342-B048-85BDC9FD1C3A}</a:tableStyleId>
              </a:tblPr>
              <a:tblGrid>
                <a:gridCol w="2324095"/>
                <a:gridCol w="2015684"/>
                <a:gridCol w="1999163"/>
                <a:gridCol w="1767855"/>
                <a:gridCol w="2026699"/>
              </a:tblGrid>
              <a:tr h="730569">
                <a:tc>
                  <a:txBody>
                    <a:bodyPr/>
                    <a:lstStyle/>
                    <a:p>
                      <a:r>
                        <a:rPr lang="zh-CN" altLang="en-US" sz="2000" dirty="0" smtClean="0">
                          <a:latin typeface="+mj-ea"/>
                          <a:ea typeface="+mj-ea"/>
                        </a:rPr>
                        <a:t>       种类</a:t>
                      </a:r>
                      <a:endParaRPr lang="en-US" altLang="zh-CN" sz="2000" dirty="0" smtClean="0">
                        <a:latin typeface="+mj-ea"/>
                        <a:ea typeface="+mj-ea"/>
                      </a:endParaRPr>
                    </a:p>
                    <a:p>
                      <a:r>
                        <a:rPr lang="zh-CN" altLang="en-US" sz="2000" dirty="0" smtClean="0">
                          <a:latin typeface="+mj-ea"/>
                          <a:ea typeface="+mj-ea"/>
                        </a:rPr>
                        <a:t>比较内容</a:t>
                      </a:r>
                      <a:endParaRPr lang="zh-CN" altLang="en-US" sz="2000" dirty="0">
                        <a:latin typeface="+mj-ea"/>
                        <a:ea typeface="+mj-ea"/>
                      </a:endParaRPr>
                    </a:p>
                  </a:txBody>
                  <a:tcPr/>
                </a:tc>
                <a:tc>
                  <a:txBody>
                    <a:bodyPr/>
                    <a:lstStyle/>
                    <a:p>
                      <a:r>
                        <a:rPr lang="zh-CN" altLang="en-US" sz="2000" dirty="0" smtClean="0">
                          <a:latin typeface="+mj-ea"/>
                          <a:ea typeface="+mj-ea"/>
                        </a:rPr>
                        <a:t>即期付款信用证</a:t>
                      </a:r>
                      <a:endParaRPr lang="zh-CN" altLang="en-US" sz="2000" dirty="0">
                        <a:latin typeface="+mj-ea"/>
                        <a:ea typeface="+mj-ea"/>
                      </a:endParaRPr>
                    </a:p>
                  </a:txBody>
                  <a:tcPr/>
                </a:tc>
                <a:tc>
                  <a:txBody>
                    <a:bodyPr/>
                    <a:lstStyle/>
                    <a:p>
                      <a:r>
                        <a:rPr lang="zh-CN" altLang="en-US" sz="2000" dirty="0" smtClean="0">
                          <a:latin typeface="+mj-ea"/>
                          <a:ea typeface="+mj-ea"/>
                        </a:rPr>
                        <a:t>延期付款信用证</a:t>
                      </a:r>
                      <a:endParaRPr lang="zh-CN" altLang="en-US" sz="2000" dirty="0">
                        <a:latin typeface="+mj-ea"/>
                        <a:ea typeface="+mj-ea"/>
                      </a:endParaRPr>
                    </a:p>
                  </a:txBody>
                  <a:tcPr/>
                </a:tc>
                <a:tc>
                  <a:txBody>
                    <a:bodyPr/>
                    <a:lstStyle/>
                    <a:p>
                      <a:r>
                        <a:rPr lang="zh-CN" altLang="en-US" sz="2000" dirty="0" smtClean="0">
                          <a:latin typeface="+mj-ea"/>
                          <a:ea typeface="+mj-ea"/>
                        </a:rPr>
                        <a:t>承兑信用证</a:t>
                      </a:r>
                      <a:endParaRPr lang="zh-CN" altLang="en-US" sz="2000" dirty="0">
                        <a:latin typeface="+mj-ea"/>
                        <a:ea typeface="+mj-ea"/>
                      </a:endParaRPr>
                    </a:p>
                  </a:txBody>
                  <a:tcPr/>
                </a:tc>
                <a:tc>
                  <a:txBody>
                    <a:bodyPr/>
                    <a:lstStyle/>
                    <a:p>
                      <a:r>
                        <a:rPr lang="zh-CN" altLang="en-US" sz="2000" dirty="0" smtClean="0">
                          <a:latin typeface="+mj-ea"/>
                          <a:ea typeface="+mj-ea"/>
                        </a:rPr>
                        <a:t>假远期信用证</a:t>
                      </a:r>
                      <a:endParaRPr lang="zh-CN" altLang="en-US" sz="2000" dirty="0">
                        <a:latin typeface="+mj-ea"/>
                        <a:ea typeface="+mj-ea"/>
                      </a:endParaRPr>
                    </a:p>
                  </a:txBody>
                  <a:tcPr/>
                </a:tc>
              </a:tr>
              <a:tr h="393587">
                <a:tc>
                  <a:txBody>
                    <a:bodyPr/>
                    <a:lstStyle/>
                    <a:p>
                      <a:pPr algn="ctr"/>
                      <a:r>
                        <a:rPr lang="zh-CN" altLang="en-US" sz="2000" dirty="0" smtClean="0">
                          <a:latin typeface="+mj-ea"/>
                          <a:ea typeface="+mj-ea"/>
                        </a:rPr>
                        <a:t>是否需要汇票</a:t>
                      </a:r>
                      <a:endParaRPr lang="zh-CN" altLang="en-US" sz="2000" dirty="0">
                        <a:latin typeface="+mj-ea"/>
                        <a:ea typeface="+mj-ea"/>
                      </a:endParaRPr>
                    </a:p>
                  </a:txBody>
                  <a:tcPr/>
                </a:tc>
                <a:tc>
                  <a:txBody>
                    <a:bodyPr/>
                    <a:lstStyle/>
                    <a:p>
                      <a:pPr algn="ctr"/>
                      <a:r>
                        <a:rPr lang="zh-CN" altLang="en-US" sz="2000" dirty="0" smtClean="0">
                          <a:latin typeface="+mj-ea"/>
                          <a:ea typeface="+mj-ea"/>
                        </a:rPr>
                        <a:t>需要或不需要</a:t>
                      </a:r>
                      <a:endParaRPr lang="zh-CN" altLang="en-US" sz="2000" dirty="0">
                        <a:latin typeface="+mj-ea"/>
                        <a:ea typeface="+mj-ea"/>
                      </a:endParaRPr>
                    </a:p>
                  </a:txBody>
                  <a:tcPr/>
                </a:tc>
                <a:tc>
                  <a:txBody>
                    <a:bodyPr/>
                    <a:lstStyle/>
                    <a:p>
                      <a:pPr algn="ctr"/>
                      <a:r>
                        <a:rPr lang="zh-CN" altLang="en-US" sz="2000" dirty="0" smtClean="0">
                          <a:latin typeface="+mj-ea"/>
                          <a:ea typeface="+mj-ea"/>
                        </a:rPr>
                        <a:t>不要</a:t>
                      </a:r>
                      <a:endParaRPr lang="zh-CN" altLang="en-US" sz="2000" dirty="0">
                        <a:latin typeface="+mj-ea"/>
                        <a:ea typeface="+mj-ea"/>
                      </a:endParaRPr>
                    </a:p>
                  </a:txBody>
                  <a:tcPr/>
                </a:tc>
                <a:tc>
                  <a:txBody>
                    <a:bodyPr/>
                    <a:lstStyle/>
                    <a:p>
                      <a:pPr algn="ctr"/>
                      <a:r>
                        <a:rPr lang="zh-CN" altLang="en-US" sz="2000" dirty="0" smtClean="0">
                          <a:latin typeface="+mj-ea"/>
                          <a:ea typeface="+mj-ea"/>
                        </a:rPr>
                        <a:t>需要</a:t>
                      </a:r>
                      <a:endParaRPr lang="zh-CN" altLang="en-US" sz="2000" dirty="0">
                        <a:latin typeface="+mj-ea"/>
                        <a:ea typeface="+mj-ea"/>
                      </a:endParaRPr>
                    </a:p>
                  </a:txBody>
                  <a:tcPr/>
                </a:tc>
                <a:tc>
                  <a:txBody>
                    <a:bodyPr/>
                    <a:lstStyle/>
                    <a:p>
                      <a:pPr algn="ctr"/>
                      <a:r>
                        <a:rPr lang="zh-CN" altLang="en-US" sz="2000" dirty="0" smtClean="0">
                          <a:latin typeface="+mj-ea"/>
                          <a:ea typeface="+mj-ea"/>
                        </a:rPr>
                        <a:t>需要或不需要</a:t>
                      </a:r>
                      <a:endParaRPr lang="zh-CN" altLang="en-US" sz="2000" dirty="0">
                        <a:latin typeface="+mj-ea"/>
                        <a:ea typeface="+mj-ea"/>
                      </a:endParaRPr>
                    </a:p>
                  </a:txBody>
                  <a:tcPr/>
                </a:tc>
              </a:tr>
              <a:tr h="393587">
                <a:tc>
                  <a:txBody>
                    <a:bodyPr/>
                    <a:lstStyle/>
                    <a:p>
                      <a:pPr algn="ctr"/>
                      <a:r>
                        <a:rPr lang="zh-CN" altLang="en-US" sz="2000" dirty="0" smtClean="0">
                          <a:latin typeface="+mj-ea"/>
                          <a:ea typeface="+mj-ea"/>
                        </a:rPr>
                        <a:t>汇票期限</a:t>
                      </a:r>
                      <a:endParaRPr lang="zh-CN" altLang="en-US" sz="2000" dirty="0">
                        <a:latin typeface="+mj-ea"/>
                        <a:ea typeface="+mj-ea"/>
                      </a:endParaRPr>
                    </a:p>
                  </a:txBody>
                  <a:tcPr/>
                </a:tc>
                <a:tc>
                  <a:txBody>
                    <a:bodyPr/>
                    <a:lstStyle/>
                    <a:p>
                      <a:pPr algn="ctr"/>
                      <a:r>
                        <a:rPr lang="zh-CN" altLang="en-US" sz="2000" dirty="0" smtClean="0">
                          <a:latin typeface="+mj-ea"/>
                          <a:ea typeface="+mj-ea"/>
                        </a:rPr>
                        <a:t>即期</a:t>
                      </a:r>
                      <a:endParaRPr lang="zh-CN" altLang="en-US" sz="2000" dirty="0">
                        <a:latin typeface="+mj-ea"/>
                        <a:ea typeface="+mj-ea"/>
                      </a:endParaRPr>
                    </a:p>
                  </a:txBody>
                  <a:tcPr/>
                </a:tc>
                <a:tc>
                  <a:txBody>
                    <a:bodyPr/>
                    <a:lstStyle/>
                    <a:p>
                      <a:pPr algn="ctr"/>
                      <a:endParaRPr lang="zh-CN" altLang="en-US" sz="2000" dirty="0">
                        <a:latin typeface="+mj-ea"/>
                        <a:ea typeface="+mj-ea"/>
                      </a:endParaRPr>
                    </a:p>
                  </a:txBody>
                  <a:tcPr/>
                </a:tc>
                <a:tc>
                  <a:txBody>
                    <a:bodyPr/>
                    <a:lstStyle/>
                    <a:p>
                      <a:pPr algn="ctr"/>
                      <a:r>
                        <a:rPr lang="zh-CN" altLang="en-US" sz="2000" dirty="0" smtClean="0">
                          <a:latin typeface="+mj-ea"/>
                          <a:ea typeface="+mj-ea"/>
                        </a:rPr>
                        <a:t>远期</a:t>
                      </a:r>
                      <a:endParaRPr lang="zh-CN" altLang="en-US" sz="2000" dirty="0">
                        <a:latin typeface="+mj-ea"/>
                        <a:ea typeface="+mj-ea"/>
                      </a:endParaRPr>
                    </a:p>
                  </a:txBody>
                  <a:tcPr/>
                </a:tc>
                <a:tc>
                  <a:txBody>
                    <a:bodyPr/>
                    <a:lstStyle/>
                    <a:p>
                      <a:pPr algn="ctr"/>
                      <a:r>
                        <a:rPr lang="zh-CN" altLang="en-US" sz="2000" dirty="0" smtClean="0">
                          <a:latin typeface="+mj-ea"/>
                          <a:ea typeface="+mj-ea"/>
                        </a:rPr>
                        <a:t>远期</a:t>
                      </a:r>
                      <a:endParaRPr lang="zh-CN" altLang="en-US" sz="2000" dirty="0">
                        <a:latin typeface="+mj-ea"/>
                        <a:ea typeface="+mj-ea"/>
                      </a:endParaRPr>
                    </a:p>
                  </a:txBody>
                  <a:tcPr/>
                </a:tc>
              </a:tr>
              <a:tr h="471522">
                <a:tc>
                  <a:txBody>
                    <a:bodyPr/>
                    <a:lstStyle/>
                    <a:p>
                      <a:pPr algn="ctr"/>
                      <a:r>
                        <a:rPr lang="zh-CN" altLang="en-US" sz="2000" dirty="0" smtClean="0">
                          <a:latin typeface="+mj-ea"/>
                          <a:ea typeface="+mj-ea"/>
                        </a:rPr>
                        <a:t>受票人</a:t>
                      </a:r>
                      <a:endParaRPr lang="zh-CN" altLang="en-US" sz="2000" dirty="0">
                        <a:latin typeface="+mj-ea"/>
                        <a:ea typeface="+mj-ea"/>
                      </a:endParaRPr>
                    </a:p>
                  </a:txBody>
                  <a:tcPr/>
                </a:tc>
                <a:tc>
                  <a:txBody>
                    <a:bodyPr/>
                    <a:lstStyle/>
                    <a:p>
                      <a:pPr algn="ctr"/>
                      <a:r>
                        <a:rPr lang="zh-CN" altLang="en-US" sz="2000" dirty="0" smtClean="0">
                          <a:latin typeface="+mj-ea"/>
                          <a:ea typeface="+mj-ea"/>
                        </a:rPr>
                        <a:t>指定付款行</a:t>
                      </a:r>
                      <a:endParaRPr lang="zh-CN" altLang="en-US" sz="2000" dirty="0">
                        <a:latin typeface="+mj-ea"/>
                        <a:ea typeface="+mj-ea"/>
                      </a:endParaRPr>
                    </a:p>
                  </a:txBody>
                  <a:tcPr/>
                </a:tc>
                <a:tc>
                  <a:txBody>
                    <a:bodyPr/>
                    <a:lstStyle/>
                    <a:p>
                      <a:pPr algn="ctr"/>
                      <a:endParaRPr lang="zh-CN" altLang="en-US" sz="200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mj-ea"/>
                          <a:ea typeface="+mj-ea"/>
                        </a:rPr>
                        <a:t>指定付款行</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mj-ea"/>
                          <a:ea typeface="+mj-ea"/>
                        </a:rPr>
                        <a:t>开证行或议付行</a:t>
                      </a:r>
                      <a:endParaRPr lang="zh-CN" altLang="en-US" sz="2000" dirty="0">
                        <a:latin typeface="+mj-ea"/>
                        <a:ea typeface="+mj-ea"/>
                      </a:endParaRPr>
                    </a:p>
                  </a:txBody>
                  <a:tcPr/>
                </a:tc>
              </a:tr>
              <a:tr h="393587">
                <a:tc>
                  <a:txBody>
                    <a:bodyPr/>
                    <a:lstStyle/>
                    <a:p>
                      <a:pPr algn="ctr"/>
                      <a:r>
                        <a:rPr lang="zh-CN" altLang="en-US" sz="2000" dirty="0" smtClean="0">
                          <a:latin typeface="+mj-ea"/>
                          <a:ea typeface="+mj-ea"/>
                        </a:rPr>
                        <a:t>付款方式</a:t>
                      </a:r>
                      <a:endParaRPr lang="zh-CN" altLang="en-US" sz="2000" dirty="0">
                        <a:latin typeface="+mj-ea"/>
                        <a:ea typeface="+mj-ea"/>
                      </a:endParaRPr>
                    </a:p>
                  </a:txBody>
                  <a:tcPr/>
                </a:tc>
                <a:tc>
                  <a:txBody>
                    <a:bodyPr/>
                    <a:lstStyle/>
                    <a:p>
                      <a:pPr algn="ctr"/>
                      <a:r>
                        <a:rPr lang="zh-CN" altLang="en-US" sz="2000" dirty="0" smtClean="0">
                          <a:latin typeface="+mj-ea"/>
                          <a:ea typeface="+mj-ea"/>
                        </a:rPr>
                        <a:t>即期付款</a:t>
                      </a:r>
                      <a:endParaRPr lang="zh-CN" altLang="en-US" sz="2000" dirty="0">
                        <a:latin typeface="+mj-ea"/>
                        <a:ea typeface="+mj-ea"/>
                      </a:endParaRPr>
                    </a:p>
                  </a:txBody>
                  <a:tcPr/>
                </a:tc>
                <a:tc>
                  <a:txBody>
                    <a:bodyPr/>
                    <a:lstStyle/>
                    <a:p>
                      <a:pPr algn="ctr"/>
                      <a:r>
                        <a:rPr lang="zh-CN" altLang="en-US" sz="2000" dirty="0" smtClean="0">
                          <a:latin typeface="+mj-ea"/>
                          <a:ea typeface="+mj-ea"/>
                        </a:rPr>
                        <a:t>延期付款</a:t>
                      </a:r>
                      <a:endParaRPr lang="zh-CN" altLang="en-US" sz="2000" dirty="0">
                        <a:latin typeface="+mj-ea"/>
                        <a:ea typeface="+mj-ea"/>
                      </a:endParaRPr>
                    </a:p>
                  </a:txBody>
                  <a:tcPr/>
                </a:tc>
                <a:tc>
                  <a:txBody>
                    <a:bodyPr/>
                    <a:lstStyle/>
                    <a:p>
                      <a:pPr algn="ctr"/>
                      <a:r>
                        <a:rPr lang="zh-CN" altLang="en-US" sz="2000" dirty="0" smtClean="0">
                          <a:latin typeface="+mj-ea"/>
                          <a:ea typeface="+mj-ea"/>
                        </a:rPr>
                        <a:t>远期付款</a:t>
                      </a:r>
                      <a:endParaRPr lang="zh-CN" altLang="en-US" sz="2000" dirty="0">
                        <a:latin typeface="+mj-ea"/>
                        <a:ea typeface="+mj-ea"/>
                      </a:endParaRPr>
                    </a:p>
                  </a:txBody>
                  <a:tcPr/>
                </a:tc>
                <a:tc>
                  <a:txBody>
                    <a:bodyPr/>
                    <a:lstStyle/>
                    <a:p>
                      <a:pPr algn="ctr"/>
                      <a:r>
                        <a:rPr lang="zh-CN" altLang="en-US" sz="2000" dirty="0" smtClean="0">
                          <a:latin typeface="+mj-ea"/>
                          <a:ea typeface="+mj-ea"/>
                        </a:rPr>
                        <a:t>即期付款</a:t>
                      </a:r>
                      <a:endParaRPr lang="zh-CN" altLang="en-US" sz="2000" dirty="0">
                        <a:latin typeface="+mj-ea"/>
                        <a:ea typeface="+mj-ea"/>
                      </a:endParaRPr>
                    </a:p>
                  </a:txBody>
                  <a:tcPr/>
                </a:tc>
              </a:tr>
              <a:tr h="696347">
                <a:tc>
                  <a:txBody>
                    <a:bodyPr/>
                    <a:lstStyle/>
                    <a:p>
                      <a:pPr algn="ctr"/>
                      <a:r>
                        <a:rPr lang="zh-CN" altLang="en-US" sz="2000" dirty="0" smtClean="0">
                          <a:latin typeface="+mj-ea"/>
                          <a:ea typeface="+mj-ea"/>
                        </a:rPr>
                        <a:t>起算日</a:t>
                      </a:r>
                      <a:endParaRPr lang="zh-CN" altLang="en-US" sz="2000" dirty="0">
                        <a:latin typeface="+mj-ea"/>
                        <a:ea typeface="+mj-ea"/>
                      </a:endParaRPr>
                    </a:p>
                  </a:txBody>
                  <a:tcPr/>
                </a:tc>
                <a:tc>
                  <a:txBody>
                    <a:bodyPr/>
                    <a:lstStyle/>
                    <a:p>
                      <a:pPr algn="ctr"/>
                      <a:r>
                        <a:rPr lang="zh-CN" altLang="en-US" sz="2000" dirty="0" smtClean="0">
                          <a:latin typeface="+mj-ea"/>
                          <a:ea typeface="+mj-ea"/>
                        </a:rPr>
                        <a:t>无</a:t>
                      </a:r>
                      <a:endParaRPr lang="zh-CN" altLang="en-US" sz="2000" dirty="0">
                        <a:latin typeface="+mj-ea"/>
                        <a:ea typeface="+mj-ea"/>
                      </a:endParaRPr>
                    </a:p>
                  </a:txBody>
                  <a:tcPr/>
                </a:tc>
                <a:tc>
                  <a:txBody>
                    <a:bodyPr/>
                    <a:lstStyle/>
                    <a:p>
                      <a:pPr algn="ctr"/>
                      <a:r>
                        <a:rPr lang="zh-CN" altLang="en-US" sz="2000" dirty="0" smtClean="0">
                          <a:latin typeface="+mj-ea"/>
                          <a:ea typeface="+mj-ea"/>
                        </a:rPr>
                        <a:t>装运日、交单日或其他日</a:t>
                      </a:r>
                      <a:endParaRPr lang="zh-CN" altLang="en-US" sz="2000" dirty="0">
                        <a:latin typeface="+mj-ea"/>
                        <a:ea typeface="+mj-ea"/>
                      </a:endParaRPr>
                    </a:p>
                  </a:txBody>
                  <a:tcPr/>
                </a:tc>
                <a:tc>
                  <a:txBody>
                    <a:bodyPr/>
                    <a:lstStyle/>
                    <a:p>
                      <a:pPr algn="ctr"/>
                      <a:r>
                        <a:rPr lang="zh-CN" altLang="en-US" sz="2000" dirty="0" smtClean="0">
                          <a:latin typeface="+mj-ea"/>
                          <a:ea typeface="+mj-ea"/>
                        </a:rPr>
                        <a:t>承兑日</a:t>
                      </a:r>
                      <a:endParaRPr lang="zh-CN" altLang="en-US" sz="2000" dirty="0">
                        <a:latin typeface="+mj-ea"/>
                        <a:ea typeface="+mj-ea"/>
                      </a:endParaRPr>
                    </a:p>
                  </a:txBody>
                  <a:tcPr/>
                </a:tc>
                <a:tc>
                  <a:txBody>
                    <a:bodyPr/>
                    <a:lstStyle/>
                    <a:p>
                      <a:pPr algn="ctr"/>
                      <a:r>
                        <a:rPr lang="zh-CN" altLang="en-US" sz="2000" dirty="0" smtClean="0">
                          <a:latin typeface="+mj-ea"/>
                          <a:ea typeface="+mj-ea"/>
                        </a:rPr>
                        <a:t>承兑日</a:t>
                      </a:r>
                      <a:endParaRPr lang="zh-CN" altLang="en-US" sz="2000" dirty="0">
                        <a:latin typeface="+mj-ea"/>
                        <a:ea typeface="+mj-ea"/>
                      </a:endParaRPr>
                    </a:p>
                  </a:txBody>
                  <a:tcPr/>
                </a:tc>
              </a:tr>
              <a:tr h="393587">
                <a:tc>
                  <a:txBody>
                    <a:bodyPr/>
                    <a:lstStyle/>
                    <a:p>
                      <a:pPr algn="ctr"/>
                      <a:r>
                        <a:rPr lang="zh-CN" altLang="en-US" sz="2000" dirty="0" smtClean="0">
                          <a:latin typeface="+mj-ea"/>
                          <a:ea typeface="+mj-ea"/>
                        </a:rPr>
                        <a:t>有无追索权</a:t>
                      </a:r>
                      <a:endParaRPr lang="zh-CN" altLang="en-US" sz="2000" dirty="0">
                        <a:latin typeface="+mj-ea"/>
                        <a:ea typeface="+mj-ea"/>
                      </a:endParaRPr>
                    </a:p>
                  </a:txBody>
                  <a:tcPr/>
                </a:tc>
                <a:tc>
                  <a:txBody>
                    <a:bodyPr/>
                    <a:lstStyle/>
                    <a:p>
                      <a:pPr algn="ctr"/>
                      <a:r>
                        <a:rPr lang="zh-CN" altLang="en-US" sz="2000" dirty="0" smtClean="0">
                          <a:latin typeface="+mj-ea"/>
                          <a:ea typeface="+mj-ea"/>
                        </a:rPr>
                        <a:t>无</a:t>
                      </a:r>
                      <a:endParaRPr lang="zh-CN" altLang="en-US" sz="2000" dirty="0">
                        <a:latin typeface="+mj-ea"/>
                        <a:ea typeface="+mj-ea"/>
                      </a:endParaRPr>
                    </a:p>
                  </a:txBody>
                  <a:tcPr/>
                </a:tc>
                <a:tc>
                  <a:txBody>
                    <a:bodyPr/>
                    <a:lstStyle/>
                    <a:p>
                      <a:pPr algn="ctr"/>
                      <a:endParaRPr lang="zh-CN" altLang="en-US" sz="2000" dirty="0">
                        <a:latin typeface="+mj-ea"/>
                        <a:ea typeface="+mj-ea"/>
                      </a:endParaRPr>
                    </a:p>
                  </a:txBody>
                  <a:tcPr/>
                </a:tc>
                <a:tc>
                  <a:txBody>
                    <a:bodyPr/>
                    <a:lstStyle/>
                    <a:p>
                      <a:pPr algn="ctr"/>
                      <a:r>
                        <a:rPr lang="zh-CN" altLang="en-US" sz="2000" dirty="0" smtClean="0">
                          <a:latin typeface="+mj-ea"/>
                          <a:ea typeface="+mj-ea"/>
                        </a:rPr>
                        <a:t>无</a:t>
                      </a:r>
                      <a:endParaRPr lang="zh-CN" altLang="en-US" sz="2000" dirty="0">
                        <a:latin typeface="+mj-ea"/>
                        <a:ea typeface="+mj-ea"/>
                      </a:endParaRPr>
                    </a:p>
                  </a:txBody>
                  <a:tcPr/>
                </a:tc>
                <a:tc>
                  <a:txBody>
                    <a:bodyPr/>
                    <a:lstStyle/>
                    <a:p>
                      <a:pPr algn="ctr"/>
                      <a:r>
                        <a:rPr lang="zh-CN" altLang="en-US" sz="2000" dirty="0" smtClean="0">
                          <a:latin typeface="+mj-ea"/>
                          <a:ea typeface="+mj-ea"/>
                        </a:rPr>
                        <a:t>有</a:t>
                      </a:r>
                      <a:endParaRPr lang="zh-CN" altLang="en-US" sz="2000" dirty="0">
                        <a:latin typeface="+mj-ea"/>
                        <a:ea typeface="+mj-ea"/>
                      </a:endParaRPr>
                    </a:p>
                  </a:txBody>
                  <a:tcPr/>
                </a:tc>
              </a:tr>
            </a:tbl>
          </a:graphicData>
        </a:graphic>
      </p:graphicFrame>
      <p:sp>
        <p:nvSpPr>
          <p:cNvPr id="12" name="文本框 11"/>
          <p:cNvSpPr txBox="1"/>
          <p:nvPr/>
        </p:nvSpPr>
        <p:spPr>
          <a:xfrm>
            <a:off x="1128642" y="1139704"/>
            <a:ext cx="9978887" cy="461665"/>
          </a:xfrm>
          <a:prstGeom prst="rect">
            <a:avLst/>
          </a:prstGeom>
          <a:noFill/>
        </p:spPr>
        <p:txBody>
          <a:bodyPr wrap="square" rtlCol="0">
            <a:spAutoFit/>
          </a:bodyPr>
          <a:lstStyle/>
          <a:p>
            <a:r>
              <a:rPr lang="zh-CN" altLang="en-US" sz="2400" b="1" dirty="0" smtClean="0">
                <a:solidFill>
                  <a:schemeClr val="accent1"/>
                </a:solidFill>
              </a:rPr>
              <a:t>即期付款信用证、延期付款信用证、承兑信用证、假远期信用证的比较</a:t>
            </a:r>
            <a:endParaRPr lang="zh-CN" altLang="en-US" sz="2400" b="1" dirty="0">
              <a:solidFill>
                <a:schemeClr val="accent1"/>
              </a:solidFill>
            </a:endParaRPr>
          </a:p>
        </p:txBody>
      </p:sp>
    </p:spTree>
    <p:custDataLst>
      <p:tags r:id="rId1"/>
    </p:custDataLst>
    <p:extLst>
      <p:ext uri="{BB962C8B-B14F-4D97-AF65-F5344CB8AC3E}">
        <p14:creationId xmlns:p14="http://schemas.microsoft.com/office/powerpoint/2010/main" val="3681786593"/>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80992" y="2524068"/>
            <a:ext cx="5158384" cy="1323439"/>
          </a:xfrm>
          <a:prstGeom prst="rect">
            <a:avLst/>
          </a:prstGeom>
          <a:noFill/>
        </p:spPr>
        <p:txBody>
          <a:bodyPr wrap="square" rtlCol="0">
            <a:spAutoFit/>
          </a:bodyPr>
          <a:lstStyle/>
          <a:p>
            <a:pPr algn="ctr"/>
            <a:r>
              <a:rPr lang="zh-CN" altLang="en-US" sz="8000" dirty="0" smtClean="0">
                <a:solidFill>
                  <a:srgbClr val="00B0F0"/>
                </a:solidFill>
                <a:latin typeface="微软雅黑" panose="020B0503020204020204" pitchFamily="34" charset="-122"/>
                <a:ea typeface="微软雅黑" panose="020B0503020204020204" pitchFamily="34" charset="-122"/>
              </a:rPr>
              <a:t>知识拓展</a:t>
            </a:r>
            <a:endParaRPr lang="zh-CN" altLang="en-US" sz="80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2521229827"/>
      </p:ext>
    </p:extLst>
  </p:cSld>
  <p:clrMapOvr>
    <a:masterClrMapping/>
  </p:clrMapOvr>
  <mc:AlternateContent xmlns:mc="http://schemas.openxmlformats.org/markup-compatibility/2006" xmlns:p14="http://schemas.microsoft.com/office/powerpoint/2010/main">
    <mc:Choice Requires="p14">
      <p:transition p14:dur="10" advTm="579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48302"/>
            <a:ext cx="12192000" cy="7028901"/>
          </a:xfrm>
          <a:prstGeom prst="rect">
            <a:avLst/>
          </a:prstGeom>
          <a:solidFill>
            <a:schemeClr val="dk1">
              <a:alpha val="1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sp>
        <p:nvSpPr>
          <p:cNvPr id="6" name="TextBox 5"/>
          <p:cNvSpPr txBox="1"/>
          <p:nvPr/>
        </p:nvSpPr>
        <p:spPr>
          <a:xfrm>
            <a:off x="10032437" y="31082"/>
            <a:ext cx="2016224" cy="1200329"/>
          </a:xfrm>
          <a:prstGeom prst="rect">
            <a:avLst/>
          </a:prstGeom>
          <a:noFill/>
          <a:effectLst>
            <a:outerShdw blurRad="50800" dist="38100" dir="5400000" algn="t" rotWithShape="0">
              <a:prstClr val="black">
                <a:alpha val="40000"/>
              </a:prstClr>
            </a:outerShdw>
          </a:effectLst>
        </p:spPr>
        <p:txBody>
          <a:bodyPr wrap="square" rtlCol="0">
            <a:spAutoFit/>
          </a:bodyPr>
          <a:lstStyle/>
          <a:p>
            <a:pPr lvl="0" algn="r"/>
            <a:r>
              <a:rPr lang="en-US" altLang="zh-CN" sz="7200" b="1" dirty="0">
                <a:solidFill>
                  <a:srgbClr val="05AFC8"/>
                </a:solidFill>
                <a:latin typeface="微软雅黑" panose="020B0503020204020204" pitchFamily="34" charset="-122"/>
                <a:ea typeface="微软雅黑" panose="020B0503020204020204" pitchFamily="34" charset="-122"/>
              </a:rPr>
              <a:t>·</a:t>
            </a:r>
            <a:r>
              <a:rPr lang="en-US" altLang="zh-CN" sz="72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7200" b="1" dirty="0">
                <a:solidFill>
                  <a:srgbClr val="FFC000"/>
                </a:solidFill>
                <a:latin typeface="微软雅黑" panose="020B0503020204020204" pitchFamily="34" charset="-122"/>
                <a:ea typeface="微软雅黑" panose="020B0503020204020204" pitchFamily="34" charset="-122"/>
              </a:rPr>
              <a:t>·</a:t>
            </a:r>
            <a:r>
              <a:rPr lang="en-US" altLang="zh-CN" sz="72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7200" b="1" dirty="0">
                <a:solidFill>
                  <a:srgbClr val="FA4453"/>
                </a:solidFill>
                <a:latin typeface="微软雅黑" panose="020B0503020204020204" pitchFamily="34" charset="-122"/>
                <a:ea typeface="微软雅黑" panose="020B0503020204020204" pitchFamily="34" charset="-122"/>
              </a:rPr>
              <a:t>·</a:t>
            </a:r>
            <a:endParaRPr lang="zh-CN" altLang="zh-CN" sz="7200" b="1" dirty="0">
              <a:solidFill>
                <a:srgbClr val="FA4453"/>
              </a:solidFill>
              <a:latin typeface="微软雅黑" panose="020B0503020204020204" pitchFamily="34" charset="-122"/>
              <a:ea typeface="微软雅黑" panose="020B0503020204020204" pitchFamily="34" charset="-122"/>
            </a:endParaRPr>
          </a:p>
        </p:txBody>
      </p:sp>
      <p:sp>
        <p:nvSpPr>
          <p:cNvPr id="10" name="矩形 9"/>
          <p:cNvSpPr/>
          <p:nvPr/>
        </p:nvSpPr>
        <p:spPr>
          <a:xfrm>
            <a:off x="1199787" y="1231411"/>
            <a:ext cx="2687968" cy="109745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348966" y="1308820"/>
            <a:ext cx="2389610" cy="942635"/>
          </a:xfrm>
          <a:prstGeom prst="rect">
            <a:avLst/>
          </a:prstGeom>
          <a:solidFill>
            <a:srgbClr val="05AFC8"/>
          </a:solidFill>
          <a:ln w="1016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6" name="组合 25"/>
          <p:cNvGrpSpPr/>
          <p:nvPr/>
        </p:nvGrpSpPr>
        <p:grpSpPr>
          <a:xfrm>
            <a:off x="2832133" y="1775455"/>
            <a:ext cx="8208416" cy="2792085"/>
            <a:chOff x="2088096" y="1485798"/>
            <a:chExt cx="6156312" cy="2094064"/>
          </a:xfrm>
          <a:solidFill>
            <a:schemeClr val="bg1"/>
          </a:solidFill>
        </p:grpSpPr>
        <p:sp>
          <p:nvSpPr>
            <p:cNvPr id="27" name="矩形 26"/>
            <p:cNvSpPr/>
            <p:nvPr/>
          </p:nvSpPr>
          <p:spPr>
            <a:xfrm>
              <a:off x="2088096" y="1995686"/>
              <a:ext cx="6156312" cy="1584176"/>
            </a:xfrm>
            <a:prstGeom prst="rect">
              <a:avLst/>
            </a:prstGeom>
            <a:grp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sp>
          <p:nvSpPr>
            <p:cNvPr id="28" name="矩形 27"/>
            <p:cNvSpPr/>
            <p:nvPr/>
          </p:nvSpPr>
          <p:spPr>
            <a:xfrm>
              <a:off x="2915816" y="1485798"/>
              <a:ext cx="5328592" cy="508251"/>
            </a:xfrm>
            <a:prstGeom prst="rect">
              <a:avLst/>
            </a:prstGeom>
            <a:grp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grpSp>
      <p:sp>
        <p:nvSpPr>
          <p:cNvPr id="36" name="TextBox 35"/>
          <p:cNvSpPr txBox="1"/>
          <p:nvPr/>
        </p:nvSpPr>
        <p:spPr>
          <a:xfrm>
            <a:off x="1343637" y="1480526"/>
            <a:ext cx="2304256" cy="666786"/>
          </a:xfrm>
          <a:prstGeom prst="rect">
            <a:avLst/>
          </a:prstGeom>
          <a:noFill/>
        </p:spPr>
        <p:txBody>
          <a:bodyPr wrap="square" rtlCol="0">
            <a:spAutoFit/>
          </a:bodyPr>
          <a:lstStyle/>
          <a:p>
            <a:pPr lvl="0" algn="ctr"/>
            <a:r>
              <a:rPr lang="zh-CN" altLang="en-US" sz="3733"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国际保理</a:t>
            </a:r>
            <a:endParaRPr lang="zh-CN" altLang="en-US" sz="3733"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8" name="TextBox 37"/>
          <p:cNvSpPr txBox="1"/>
          <p:nvPr/>
        </p:nvSpPr>
        <p:spPr>
          <a:xfrm>
            <a:off x="2832133" y="2528216"/>
            <a:ext cx="8208416" cy="2061846"/>
          </a:xfrm>
          <a:prstGeom prst="rect">
            <a:avLst/>
          </a:prstGeom>
          <a:solidFill>
            <a:schemeClr val="bg1"/>
          </a:solidFill>
          <a:ln>
            <a:solidFill>
              <a:schemeClr val="bg1"/>
            </a:solidFill>
          </a:ln>
        </p:spPr>
        <p:txBody>
          <a:bodyPr wrap="square" rtlCol="0">
            <a:spAutoFit/>
          </a:bodyPr>
          <a:lstStyle/>
          <a:p>
            <a:pPr>
              <a:lnSpc>
                <a:spcPct val="150000"/>
              </a:lnSpc>
            </a:pPr>
            <a:r>
              <a:rPr lang="zh-CN" altLang="en-US" sz="2133" b="1" dirty="0" smtClean="0">
                <a:solidFill>
                  <a:schemeClr val="tx1">
                    <a:lumMod val="75000"/>
                    <a:lumOff val="25000"/>
                  </a:schemeClr>
                </a:solidFill>
                <a:latin typeface="+mj-ea"/>
                <a:ea typeface="+mj-ea"/>
              </a:rPr>
              <a:t>国际保理（</a:t>
            </a:r>
            <a:r>
              <a:rPr lang="en-US" altLang="zh-CN" sz="2133" b="1" dirty="0" smtClean="0">
                <a:solidFill>
                  <a:schemeClr val="tx1">
                    <a:lumMod val="75000"/>
                    <a:lumOff val="25000"/>
                  </a:schemeClr>
                </a:solidFill>
                <a:latin typeface="+mj-ea"/>
                <a:ea typeface="+mj-ea"/>
              </a:rPr>
              <a:t>International Factoring</a:t>
            </a:r>
            <a:r>
              <a:rPr lang="zh-CN" altLang="en-US" sz="2133" b="1" dirty="0" smtClean="0">
                <a:solidFill>
                  <a:schemeClr val="tx1">
                    <a:lumMod val="75000"/>
                    <a:lumOff val="25000"/>
                  </a:schemeClr>
                </a:solidFill>
                <a:latin typeface="+mj-ea"/>
                <a:ea typeface="+mj-ea"/>
              </a:rPr>
              <a:t>）又叫承购应收帐款业务，是指在使用托收、赊销等非信用证方式结算货款时，保理商向出口商提供的一项集买方资信调查、应收款管理和追帐、贸易融资及信用管理于一体的综合性现代金融服务。</a:t>
            </a:r>
            <a:endParaRPr lang="zh-CN" altLang="en-US" sz="2133" b="1" dirty="0">
              <a:solidFill>
                <a:schemeClr val="tx1">
                  <a:lumMod val="75000"/>
                  <a:lumOff val="25000"/>
                </a:schemeClr>
              </a:solidFill>
              <a:latin typeface="+mj-ea"/>
              <a:ea typeface="+mj-ea"/>
            </a:endParaRPr>
          </a:p>
        </p:txBody>
      </p:sp>
      <p:grpSp>
        <p:nvGrpSpPr>
          <p:cNvPr id="23" name="组合 50"/>
          <p:cNvGrpSpPr/>
          <p:nvPr/>
        </p:nvGrpSpPr>
        <p:grpSpPr>
          <a:xfrm>
            <a:off x="360122" y="201451"/>
            <a:ext cx="603250" cy="552450"/>
            <a:chOff x="0" y="0"/>
            <a:chExt cx="737947" cy="676838"/>
          </a:xfrm>
        </p:grpSpPr>
        <p:sp>
          <p:nvSpPr>
            <p:cNvPr id="24"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25"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30"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31"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知识拓展</a:t>
            </a:r>
            <a:endParaRPr lang="zh-CN" altLang="en-US" sz="2400" b="1" dirty="0"/>
          </a:p>
        </p:txBody>
      </p:sp>
    </p:spTree>
    <p:extLst>
      <p:ext uri="{BB962C8B-B14F-4D97-AF65-F5344CB8AC3E}">
        <p14:creationId xmlns:p14="http://schemas.microsoft.com/office/powerpoint/2010/main" val="2448112490"/>
      </p:ext>
    </p:extLst>
  </p:cSld>
  <p:clrMapOvr>
    <a:masterClrMapping/>
  </p:clrMapOvr>
  <p:transition spd="slow">
    <p:push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48302"/>
            <a:ext cx="12192000" cy="7028901"/>
          </a:xfrm>
          <a:prstGeom prst="rect">
            <a:avLst/>
          </a:prstGeom>
          <a:solidFill>
            <a:schemeClr val="dk1">
              <a:alpha val="1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sp>
        <p:nvSpPr>
          <p:cNvPr id="6" name="TextBox 5"/>
          <p:cNvSpPr txBox="1"/>
          <p:nvPr/>
        </p:nvSpPr>
        <p:spPr>
          <a:xfrm>
            <a:off x="10032437" y="31082"/>
            <a:ext cx="2016224" cy="1200329"/>
          </a:xfrm>
          <a:prstGeom prst="rect">
            <a:avLst/>
          </a:prstGeom>
          <a:noFill/>
          <a:effectLst>
            <a:outerShdw blurRad="50800" dist="38100" dir="5400000" algn="t" rotWithShape="0">
              <a:prstClr val="black">
                <a:alpha val="40000"/>
              </a:prstClr>
            </a:outerShdw>
          </a:effectLst>
        </p:spPr>
        <p:txBody>
          <a:bodyPr wrap="square" rtlCol="0">
            <a:spAutoFit/>
          </a:bodyPr>
          <a:lstStyle/>
          <a:p>
            <a:pPr lvl="0" algn="r"/>
            <a:r>
              <a:rPr lang="en-US" altLang="zh-CN" sz="7200" b="1" dirty="0">
                <a:solidFill>
                  <a:srgbClr val="05AFC8"/>
                </a:solidFill>
                <a:latin typeface="微软雅黑" panose="020B0503020204020204" pitchFamily="34" charset="-122"/>
                <a:ea typeface="微软雅黑" panose="020B0503020204020204" pitchFamily="34" charset="-122"/>
              </a:rPr>
              <a:t>·</a:t>
            </a:r>
            <a:r>
              <a:rPr lang="en-US" altLang="zh-CN" sz="72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7200" b="1" dirty="0">
                <a:solidFill>
                  <a:srgbClr val="FFC000"/>
                </a:solidFill>
                <a:latin typeface="微软雅黑" panose="020B0503020204020204" pitchFamily="34" charset="-122"/>
                <a:ea typeface="微软雅黑" panose="020B0503020204020204" pitchFamily="34" charset="-122"/>
              </a:rPr>
              <a:t>·</a:t>
            </a:r>
            <a:r>
              <a:rPr lang="en-US" altLang="zh-CN" sz="72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7200" b="1" dirty="0">
                <a:solidFill>
                  <a:srgbClr val="FA4453"/>
                </a:solidFill>
                <a:latin typeface="微软雅黑" panose="020B0503020204020204" pitchFamily="34" charset="-122"/>
                <a:ea typeface="微软雅黑" panose="020B0503020204020204" pitchFamily="34" charset="-122"/>
              </a:rPr>
              <a:t>·</a:t>
            </a:r>
            <a:endParaRPr lang="zh-CN" altLang="zh-CN" sz="7200" b="1" dirty="0">
              <a:solidFill>
                <a:srgbClr val="FA4453"/>
              </a:solidFill>
              <a:latin typeface="微软雅黑" panose="020B0503020204020204" pitchFamily="34" charset="-122"/>
              <a:ea typeface="微软雅黑" panose="020B0503020204020204" pitchFamily="34" charset="-122"/>
            </a:endParaRPr>
          </a:p>
        </p:txBody>
      </p:sp>
      <p:sp>
        <p:nvSpPr>
          <p:cNvPr id="10" name="矩形 9"/>
          <p:cNvSpPr/>
          <p:nvPr/>
        </p:nvSpPr>
        <p:spPr>
          <a:xfrm>
            <a:off x="1199787" y="1231411"/>
            <a:ext cx="2687968" cy="109745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348966" y="1308820"/>
            <a:ext cx="2389610" cy="942635"/>
          </a:xfrm>
          <a:prstGeom prst="rect">
            <a:avLst/>
          </a:prstGeom>
          <a:solidFill>
            <a:srgbClr val="FFC000"/>
          </a:solidFill>
          <a:ln w="1016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6" name="组合 25"/>
          <p:cNvGrpSpPr/>
          <p:nvPr/>
        </p:nvGrpSpPr>
        <p:grpSpPr>
          <a:xfrm>
            <a:off x="2832133" y="1775455"/>
            <a:ext cx="8208416" cy="2792085"/>
            <a:chOff x="2088096" y="1485798"/>
            <a:chExt cx="6156312" cy="2094064"/>
          </a:xfrm>
          <a:solidFill>
            <a:schemeClr val="bg1"/>
          </a:solidFill>
        </p:grpSpPr>
        <p:sp>
          <p:nvSpPr>
            <p:cNvPr id="27" name="矩形 26"/>
            <p:cNvSpPr/>
            <p:nvPr/>
          </p:nvSpPr>
          <p:spPr>
            <a:xfrm>
              <a:off x="2088096" y="1995686"/>
              <a:ext cx="6156312" cy="1584176"/>
            </a:xfrm>
            <a:prstGeom prst="rect">
              <a:avLst/>
            </a:prstGeom>
            <a:grp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sp>
          <p:nvSpPr>
            <p:cNvPr id="28" name="矩形 27"/>
            <p:cNvSpPr/>
            <p:nvPr/>
          </p:nvSpPr>
          <p:spPr>
            <a:xfrm>
              <a:off x="2915816" y="1485798"/>
              <a:ext cx="5328592" cy="508251"/>
            </a:xfrm>
            <a:prstGeom prst="rect">
              <a:avLst/>
            </a:prstGeom>
            <a:grp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grpSp>
      <p:sp>
        <p:nvSpPr>
          <p:cNvPr id="36" name="TextBox 35"/>
          <p:cNvSpPr txBox="1"/>
          <p:nvPr/>
        </p:nvSpPr>
        <p:spPr>
          <a:xfrm>
            <a:off x="1343637" y="1480526"/>
            <a:ext cx="2304256" cy="666786"/>
          </a:xfrm>
          <a:prstGeom prst="rect">
            <a:avLst/>
          </a:prstGeom>
          <a:noFill/>
        </p:spPr>
        <p:txBody>
          <a:bodyPr wrap="square" rtlCol="0">
            <a:spAutoFit/>
          </a:bodyPr>
          <a:lstStyle/>
          <a:p>
            <a:pPr lvl="0" algn="ctr"/>
            <a:r>
              <a:rPr lang="zh-CN" altLang="en-US" sz="3733"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银行保函</a:t>
            </a:r>
          </a:p>
        </p:txBody>
      </p:sp>
      <p:sp>
        <p:nvSpPr>
          <p:cNvPr id="38" name="TextBox 37"/>
          <p:cNvSpPr txBox="1"/>
          <p:nvPr/>
        </p:nvSpPr>
        <p:spPr>
          <a:xfrm>
            <a:off x="2832133" y="2528216"/>
            <a:ext cx="8208416" cy="2061846"/>
          </a:xfrm>
          <a:prstGeom prst="rect">
            <a:avLst/>
          </a:prstGeom>
          <a:solidFill>
            <a:schemeClr val="bg1"/>
          </a:solidFill>
          <a:ln>
            <a:solidFill>
              <a:schemeClr val="bg1"/>
            </a:solidFill>
          </a:ln>
        </p:spPr>
        <p:txBody>
          <a:bodyPr wrap="square" rtlCol="0">
            <a:spAutoFit/>
          </a:bodyPr>
          <a:lstStyle/>
          <a:p>
            <a:pPr>
              <a:lnSpc>
                <a:spcPct val="150000"/>
              </a:lnSpc>
            </a:pPr>
            <a:r>
              <a:rPr lang="zh-CN" altLang="en-US" sz="2133" b="1" dirty="0">
                <a:solidFill>
                  <a:schemeClr val="tx1">
                    <a:lumMod val="75000"/>
                    <a:lumOff val="25000"/>
                  </a:schemeClr>
                </a:solidFill>
                <a:latin typeface="+mj-ea"/>
                <a:ea typeface="+mj-ea"/>
              </a:rPr>
              <a:t>银行保函（</a:t>
            </a:r>
            <a:r>
              <a:rPr lang="en-US" altLang="zh-CN" sz="2133" b="1" dirty="0">
                <a:solidFill>
                  <a:schemeClr val="tx1">
                    <a:lumMod val="75000"/>
                    <a:lumOff val="25000"/>
                  </a:schemeClr>
                </a:solidFill>
                <a:latin typeface="+mj-ea"/>
                <a:ea typeface="+mj-ea"/>
              </a:rPr>
              <a:t>Banker’s Letter of Guarantee</a:t>
            </a:r>
            <a:r>
              <a:rPr lang="zh-CN" altLang="en-US" sz="2133" b="1" dirty="0">
                <a:solidFill>
                  <a:schemeClr val="tx1">
                    <a:lumMod val="75000"/>
                    <a:lumOff val="25000"/>
                  </a:schemeClr>
                </a:solidFill>
                <a:latin typeface="+mj-ea"/>
                <a:ea typeface="+mj-ea"/>
              </a:rPr>
              <a:t>）是指银行、保险公司、担保公司或个人（保证人）应申请人的请求，向受益人开立的一种书面担保凭证，保证在申请人未能按双方协议履行其责任或义务时，承担赔偿责任。</a:t>
            </a:r>
          </a:p>
        </p:txBody>
      </p:sp>
      <p:grpSp>
        <p:nvGrpSpPr>
          <p:cNvPr id="23" name="组合 50"/>
          <p:cNvGrpSpPr/>
          <p:nvPr/>
        </p:nvGrpSpPr>
        <p:grpSpPr>
          <a:xfrm>
            <a:off x="360122" y="201451"/>
            <a:ext cx="603250" cy="552450"/>
            <a:chOff x="0" y="0"/>
            <a:chExt cx="737947" cy="676838"/>
          </a:xfrm>
        </p:grpSpPr>
        <p:sp>
          <p:nvSpPr>
            <p:cNvPr id="24"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25"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30"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31"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知识拓展</a:t>
            </a:r>
            <a:endParaRPr lang="zh-CN" altLang="en-US" sz="2400" b="1" dirty="0"/>
          </a:p>
        </p:txBody>
      </p:sp>
    </p:spTree>
    <p:extLst>
      <p:ext uri="{BB962C8B-B14F-4D97-AF65-F5344CB8AC3E}">
        <p14:creationId xmlns:p14="http://schemas.microsoft.com/office/powerpoint/2010/main" val="3486515427"/>
      </p:ext>
    </p:extLst>
  </p:cSld>
  <p:clrMapOvr>
    <a:masterClrMapping/>
  </p:clrMapOvr>
  <p:transition spd="slow">
    <p:push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48302"/>
            <a:ext cx="12192000" cy="7028901"/>
          </a:xfrm>
          <a:prstGeom prst="rect">
            <a:avLst/>
          </a:prstGeom>
          <a:solidFill>
            <a:schemeClr val="dk1">
              <a:alpha val="1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sp>
        <p:nvSpPr>
          <p:cNvPr id="6" name="TextBox 5"/>
          <p:cNvSpPr txBox="1"/>
          <p:nvPr/>
        </p:nvSpPr>
        <p:spPr>
          <a:xfrm>
            <a:off x="10032437" y="31082"/>
            <a:ext cx="2016224" cy="1200329"/>
          </a:xfrm>
          <a:prstGeom prst="rect">
            <a:avLst/>
          </a:prstGeom>
          <a:noFill/>
          <a:effectLst>
            <a:outerShdw blurRad="50800" dist="38100" dir="5400000" algn="t" rotWithShape="0">
              <a:prstClr val="black">
                <a:alpha val="40000"/>
              </a:prstClr>
            </a:outerShdw>
          </a:effectLst>
        </p:spPr>
        <p:txBody>
          <a:bodyPr wrap="square" rtlCol="0">
            <a:spAutoFit/>
          </a:bodyPr>
          <a:lstStyle/>
          <a:p>
            <a:pPr lvl="0" algn="r"/>
            <a:r>
              <a:rPr lang="en-US" altLang="zh-CN" sz="7200" b="1" dirty="0">
                <a:solidFill>
                  <a:srgbClr val="05AFC8"/>
                </a:solidFill>
                <a:latin typeface="微软雅黑" panose="020B0503020204020204" pitchFamily="34" charset="-122"/>
                <a:ea typeface="微软雅黑" panose="020B0503020204020204" pitchFamily="34" charset="-122"/>
              </a:rPr>
              <a:t>·</a:t>
            </a:r>
            <a:r>
              <a:rPr lang="en-US" altLang="zh-CN" sz="72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7200" b="1" dirty="0">
                <a:solidFill>
                  <a:srgbClr val="FFC000"/>
                </a:solidFill>
                <a:latin typeface="微软雅黑" panose="020B0503020204020204" pitchFamily="34" charset="-122"/>
                <a:ea typeface="微软雅黑" panose="020B0503020204020204" pitchFamily="34" charset="-122"/>
              </a:rPr>
              <a:t>·</a:t>
            </a:r>
            <a:r>
              <a:rPr lang="en-US" altLang="zh-CN" sz="72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7200" b="1" dirty="0">
                <a:solidFill>
                  <a:srgbClr val="FA4453"/>
                </a:solidFill>
                <a:latin typeface="微软雅黑" panose="020B0503020204020204" pitchFamily="34" charset="-122"/>
                <a:ea typeface="微软雅黑" panose="020B0503020204020204" pitchFamily="34" charset="-122"/>
              </a:rPr>
              <a:t>·</a:t>
            </a:r>
            <a:endParaRPr lang="zh-CN" altLang="zh-CN" sz="7200" b="1" dirty="0">
              <a:solidFill>
                <a:srgbClr val="FA4453"/>
              </a:solidFill>
              <a:latin typeface="微软雅黑" panose="020B0503020204020204" pitchFamily="34" charset="-122"/>
              <a:ea typeface="微软雅黑" panose="020B0503020204020204" pitchFamily="34" charset="-122"/>
            </a:endParaRPr>
          </a:p>
        </p:txBody>
      </p:sp>
      <p:sp>
        <p:nvSpPr>
          <p:cNvPr id="10" name="矩形 9"/>
          <p:cNvSpPr/>
          <p:nvPr/>
        </p:nvSpPr>
        <p:spPr>
          <a:xfrm>
            <a:off x="1199787" y="1231411"/>
            <a:ext cx="2687968" cy="109745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348966" y="1308820"/>
            <a:ext cx="2389610" cy="942635"/>
          </a:xfrm>
          <a:prstGeom prst="rect">
            <a:avLst/>
          </a:prstGeom>
          <a:solidFill>
            <a:srgbClr val="C00000"/>
          </a:solidFill>
          <a:ln w="1016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6" name="组合 25"/>
          <p:cNvGrpSpPr/>
          <p:nvPr/>
        </p:nvGrpSpPr>
        <p:grpSpPr>
          <a:xfrm>
            <a:off x="2832133" y="1775455"/>
            <a:ext cx="8208416" cy="2792085"/>
            <a:chOff x="2088096" y="1485798"/>
            <a:chExt cx="6156312" cy="2094064"/>
          </a:xfrm>
          <a:solidFill>
            <a:schemeClr val="bg1"/>
          </a:solidFill>
        </p:grpSpPr>
        <p:sp>
          <p:nvSpPr>
            <p:cNvPr id="27" name="矩形 26"/>
            <p:cNvSpPr/>
            <p:nvPr/>
          </p:nvSpPr>
          <p:spPr>
            <a:xfrm>
              <a:off x="2088096" y="1995686"/>
              <a:ext cx="6156312" cy="1584176"/>
            </a:xfrm>
            <a:prstGeom prst="rect">
              <a:avLst/>
            </a:prstGeom>
            <a:grp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sp>
          <p:nvSpPr>
            <p:cNvPr id="28" name="矩形 27"/>
            <p:cNvSpPr/>
            <p:nvPr/>
          </p:nvSpPr>
          <p:spPr>
            <a:xfrm>
              <a:off x="2915816" y="1485798"/>
              <a:ext cx="5328592" cy="508251"/>
            </a:xfrm>
            <a:prstGeom prst="rect">
              <a:avLst/>
            </a:prstGeom>
            <a:grp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2400"/>
            </a:p>
          </p:txBody>
        </p:sp>
      </p:grpSp>
      <p:sp>
        <p:nvSpPr>
          <p:cNvPr id="36" name="TextBox 35"/>
          <p:cNvSpPr txBox="1"/>
          <p:nvPr/>
        </p:nvSpPr>
        <p:spPr>
          <a:xfrm>
            <a:off x="1343637" y="1480526"/>
            <a:ext cx="2304256" cy="600164"/>
          </a:xfrm>
          <a:prstGeom prst="rect">
            <a:avLst/>
          </a:prstGeom>
          <a:noFill/>
        </p:spPr>
        <p:txBody>
          <a:bodyPr wrap="square" rtlCol="0">
            <a:spAutoFit/>
          </a:bodyPr>
          <a:lstStyle/>
          <a:p>
            <a:pPr lvl="0" algn="ctr"/>
            <a:r>
              <a:rPr lang="zh-CN" altLang="en-US" sz="3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备用信用证</a:t>
            </a:r>
          </a:p>
        </p:txBody>
      </p:sp>
      <p:sp>
        <p:nvSpPr>
          <p:cNvPr id="38" name="TextBox 37"/>
          <p:cNvSpPr txBox="1"/>
          <p:nvPr/>
        </p:nvSpPr>
        <p:spPr>
          <a:xfrm>
            <a:off x="2832133" y="2528216"/>
            <a:ext cx="8208416" cy="1569469"/>
          </a:xfrm>
          <a:prstGeom prst="rect">
            <a:avLst/>
          </a:prstGeom>
          <a:solidFill>
            <a:schemeClr val="bg1"/>
          </a:solidFill>
          <a:ln>
            <a:solidFill>
              <a:schemeClr val="bg1"/>
            </a:solidFill>
          </a:ln>
        </p:spPr>
        <p:txBody>
          <a:bodyPr wrap="square" rtlCol="0">
            <a:spAutoFit/>
          </a:bodyPr>
          <a:lstStyle/>
          <a:p>
            <a:pPr>
              <a:lnSpc>
                <a:spcPct val="150000"/>
              </a:lnSpc>
            </a:pPr>
            <a:r>
              <a:rPr lang="zh-CN" altLang="en-US" sz="2133" b="1" dirty="0">
                <a:solidFill>
                  <a:schemeClr val="tx1">
                    <a:lumMod val="75000"/>
                    <a:lumOff val="25000"/>
                  </a:schemeClr>
                </a:solidFill>
                <a:latin typeface="+mj-ea"/>
                <a:ea typeface="+mj-ea"/>
              </a:rPr>
              <a:t>备用信用证（</a:t>
            </a:r>
            <a:r>
              <a:rPr lang="en-US" altLang="zh-CN" sz="2133" b="1" dirty="0">
                <a:solidFill>
                  <a:schemeClr val="tx1">
                    <a:lumMod val="75000"/>
                    <a:lumOff val="25000"/>
                  </a:schemeClr>
                </a:solidFill>
                <a:latin typeface="+mj-ea"/>
                <a:ea typeface="+mj-ea"/>
              </a:rPr>
              <a:t>Standby Letter of Credit</a:t>
            </a:r>
            <a:r>
              <a:rPr lang="zh-CN" altLang="en-US" sz="2133" b="1" dirty="0">
                <a:solidFill>
                  <a:schemeClr val="tx1">
                    <a:lumMod val="75000"/>
                    <a:lumOff val="25000"/>
                  </a:schemeClr>
                </a:solidFill>
                <a:latin typeface="+mj-ea"/>
                <a:ea typeface="+mj-ea"/>
              </a:rPr>
              <a:t>）又称担保信用证，是指开证行根据申请人的请求，向受益人开立的承诺某义务的凭证</a:t>
            </a:r>
            <a:r>
              <a:rPr lang="zh-CN" altLang="en-US" sz="2133" b="1" dirty="0" smtClean="0">
                <a:solidFill>
                  <a:schemeClr val="tx1">
                    <a:lumMod val="75000"/>
                    <a:lumOff val="25000"/>
                  </a:schemeClr>
                </a:solidFill>
                <a:latin typeface="+mj-ea"/>
                <a:ea typeface="+mj-ea"/>
              </a:rPr>
              <a:t>。备用于开证申请人违约时受益人取得补偿的一种方式。</a:t>
            </a:r>
            <a:endParaRPr lang="zh-CN" altLang="en-US" sz="2133" b="1" dirty="0">
              <a:solidFill>
                <a:schemeClr val="tx1">
                  <a:lumMod val="75000"/>
                  <a:lumOff val="25000"/>
                </a:schemeClr>
              </a:solidFill>
              <a:latin typeface="+mj-ea"/>
              <a:ea typeface="+mj-ea"/>
            </a:endParaRPr>
          </a:p>
        </p:txBody>
      </p:sp>
      <p:grpSp>
        <p:nvGrpSpPr>
          <p:cNvPr id="23" name="组合 50"/>
          <p:cNvGrpSpPr/>
          <p:nvPr/>
        </p:nvGrpSpPr>
        <p:grpSpPr>
          <a:xfrm>
            <a:off x="360122" y="201451"/>
            <a:ext cx="603250" cy="552450"/>
            <a:chOff x="0" y="0"/>
            <a:chExt cx="737947" cy="676838"/>
          </a:xfrm>
        </p:grpSpPr>
        <p:sp>
          <p:nvSpPr>
            <p:cNvPr id="24"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25"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sp>
          <p:nvSpPr>
            <p:cNvPr id="30"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lvl="0" indent="0" algn="ctr" eaLnBrk="1" hangingPunct="1">
                <a:lnSpc>
                  <a:spcPct val="100000"/>
                </a:lnSpc>
                <a:spcBef>
                  <a:spcPct val="0"/>
                </a:spcBef>
                <a:buNone/>
              </a:pPr>
              <a:endParaRPr lang="zh-CN" altLang="zh-CN" sz="1800" dirty="0">
                <a:solidFill>
                  <a:srgbClr val="FFFFFF"/>
                </a:solidFill>
                <a:latin typeface="Broadway" pitchFamily="82" charset="0"/>
                <a:ea typeface="宋体" pitchFamily="2" charset="-122"/>
                <a:sym typeface="Broadway" pitchFamily="82" charset="0"/>
              </a:endParaRPr>
            </a:p>
          </p:txBody>
        </p:sp>
      </p:grpSp>
      <p:sp>
        <p:nvSpPr>
          <p:cNvPr id="31"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t>知识拓展</a:t>
            </a:r>
            <a:endParaRPr lang="zh-CN" altLang="en-US" sz="2400" b="1" dirty="0"/>
          </a:p>
        </p:txBody>
      </p:sp>
    </p:spTree>
    <p:extLst>
      <p:ext uri="{BB962C8B-B14F-4D97-AF65-F5344CB8AC3E}">
        <p14:creationId xmlns:p14="http://schemas.microsoft.com/office/powerpoint/2010/main" val="2180083098"/>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861494" y="4298057"/>
            <a:ext cx="1549080" cy="400110"/>
          </a:xfrm>
          <a:prstGeom prst="rect">
            <a:avLst/>
          </a:prstGeom>
          <a:noFill/>
        </p:spPr>
        <p:txBody>
          <a:bodyPr wrap="square" rtlCol="0">
            <a:spAutoFit/>
          </a:bodyPr>
          <a:lstStyle/>
          <a:p>
            <a:r>
              <a:rPr lang="zh-CN" altLang="en-US" sz="2000" b="1" dirty="0" smtClean="0">
                <a:solidFill>
                  <a:srgbClr val="0174AB"/>
                </a:solidFill>
                <a:latin typeface="Times New Roman" panose="02020603050405020304" pitchFamily="18" charset="0"/>
                <a:cs typeface="+mn-ea"/>
              </a:rPr>
              <a:t>素质目标</a:t>
            </a:r>
            <a:endParaRPr lang="zh-CN" altLang="en-US" sz="2000" b="1" dirty="0">
              <a:solidFill>
                <a:srgbClr val="0174AB"/>
              </a:solidFill>
              <a:latin typeface="Times New Roman" panose="02020603050405020304" pitchFamily="18" charset="0"/>
              <a:cs typeface="+mn-ea"/>
            </a:endParaRPr>
          </a:p>
        </p:txBody>
      </p:sp>
      <p:sp>
        <p:nvSpPr>
          <p:cNvPr id="54" name="矩形 53"/>
          <p:cNvSpPr/>
          <p:nvPr/>
        </p:nvSpPr>
        <p:spPr>
          <a:xfrm>
            <a:off x="2535075" y="1807836"/>
            <a:ext cx="7935449" cy="3323987"/>
          </a:xfrm>
          <a:prstGeom prst="rect">
            <a:avLst/>
          </a:prstGeom>
          <a:ln>
            <a:solidFill>
              <a:schemeClr val="accent1"/>
            </a:solidFill>
            <a:prstDash val="dash"/>
          </a:ln>
        </p:spPr>
        <p:txBody>
          <a:bodyPr wrap="square">
            <a:spAutoFit/>
          </a:bodyPr>
          <a:lstStyle/>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1.</a:t>
            </a:r>
            <a:r>
              <a:rPr lang="zh-CN" altLang="en-US" sz="2000" dirty="0">
                <a:solidFill>
                  <a:prstClr val="black"/>
                </a:solidFill>
                <a:latin typeface="Times New Roman" panose="02020603050405020304" pitchFamily="18" charset="0"/>
                <a:cs typeface="+mn-ea"/>
                <a:sym typeface="Times New Roman" panose="02020603050405020304" pitchFamily="18" charset="0"/>
              </a:rPr>
              <a:t>较高的英语阅读和表达能力；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2.</a:t>
            </a:r>
            <a:r>
              <a:rPr lang="zh-CN" altLang="en-US" sz="2000" dirty="0">
                <a:solidFill>
                  <a:prstClr val="black"/>
                </a:solidFill>
                <a:latin typeface="Times New Roman" panose="02020603050405020304" pitchFamily="18" charset="0"/>
                <a:cs typeface="+mn-ea"/>
                <a:sym typeface="Times New Roman" panose="02020603050405020304" pitchFamily="18" charset="0"/>
              </a:rPr>
              <a:t>良好的沟通能力；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3.</a:t>
            </a:r>
            <a:r>
              <a:rPr lang="zh-CN" altLang="en-US" sz="2000" dirty="0">
                <a:solidFill>
                  <a:prstClr val="black"/>
                </a:solidFill>
                <a:latin typeface="Times New Roman" panose="02020603050405020304" pitchFamily="18" charset="0"/>
                <a:cs typeface="+mn-ea"/>
                <a:sym typeface="Times New Roman" panose="02020603050405020304" pitchFamily="18" charset="0"/>
              </a:rPr>
              <a:t>不断学习的能力；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4.</a:t>
            </a:r>
            <a:r>
              <a:rPr lang="zh-CN" altLang="en-US" sz="2000" dirty="0">
                <a:solidFill>
                  <a:prstClr val="black"/>
                </a:solidFill>
                <a:latin typeface="Times New Roman" panose="02020603050405020304" pitchFamily="18" charset="0"/>
                <a:cs typeface="+mn-ea"/>
                <a:sym typeface="Times New Roman" panose="02020603050405020304" pitchFamily="18" charset="0"/>
              </a:rPr>
              <a:t>调研、分析、决策能力；</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5.</a:t>
            </a:r>
            <a:r>
              <a:rPr lang="zh-CN" altLang="en-US" sz="2000" dirty="0">
                <a:solidFill>
                  <a:prstClr val="black"/>
                </a:solidFill>
                <a:latin typeface="Times New Roman" panose="02020603050405020304" pitchFamily="18" charset="0"/>
                <a:cs typeface="+mn-ea"/>
                <a:sym typeface="Times New Roman" panose="02020603050405020304" pitchFamily="18" charset="0"/>
              </a:rPr>
              <a:t>高效严谨、耐心细致、责任心强的工作态度；</a:t>
            </a:r>
          </a:p>
          <a:p>
            <a:pPr defTabSz="462916">
              <a:lnSpc>
                <a:spcPct val="150000"/>
              </a:lnSpc>
              <a:buClr>
                <a:srgbClr val="4F81BD"/>
              </a:buClr>
              <a:buSzPct val="60000"/>
            </a:pPr>
            <a:r>
              <a:rPr lang="en-US" altLang="zh-CN" sz="2000" dirty="0">
                <a:solidFill>
                  <a:prstClr val="black"/>
                </a:solidFill>
                <a:latin typeface="Times New Roman" panose="02020603050405020304" pitchFamily="18" charset="0"/>
                <a:cs typeface="+mn-ea"/>
                <a:sym typeface="Times New Roman" panose="02020603050405020304" pitchFamily="18" charset="0"/>
              </a:rPr>
              <a:t>6.</a:t>
            </a:r>
            <a:r>
              <a:rPr lang="zh-CN" altLang="en-US" sz="2000" dirty="0">
                <a:solidFill>
                  <a:prstClr val="black"/>
                </a:solidFill>
                <a:latin typeface="Times New Roman" panose="02020603050405020304" pitchFamily="18" charset="0"/>
                <a:cs typeface="+mn-ea"/>
                <a:sym typeface="Times New Roman" panose="02020603050405020304" pitchFamily="18" charset="0"/>
              </a:rPr>
              <a:t>具有良好的团队合作精神</a:t>
            </a:r>
            <a:r>
              <a:rPr lang="zh-CN" altLang="en-US" sz="2000" dirty="0" smtClean="0">
                <a:solidFill>
                  <a:prstClr val="black"/>
                </a:solidFill>
                <a:latin typeface="Times New Roman" panose="02020603050405020304" pitchFamily="18" charset="0"/>
                <a:cs typeface="+mn-ea"/>
                <a:sym typeface="Times New Roman" panose="02020603050405020304" pitchFamily="18" charset="0"/>
              </a:rPr>
              <a:t>；</a:t>
            </a:r>
            <a:endParaRPr lang="en-US" altLang="zh-CN" sz="2000" dirty="0" smtClean="0">
              <a:solidFill>
                <a:prstClr val="black"/>
              </a:solidFill>
              <a:latin typeface="Times New Roman" panose="02020603050405020304" pitchFamily="18" charset="0"/>
              <a:cs typeface="+mn-ea"/>
              <a:sym typeface="Times New Roman" panose="02020603050405020304" pitchFamily="18" charset="0"/>
            </a:endParaRPr>
          </a:p>
          <a:p>
            <a:pPr defTabSz="462916">
              <a:lnSpc>
                <a:spcPct val="150000"/>
              </a:lnSpc>
              <a:buClr>
                <a:srgbClr val="4F81BD"/>
              </a:buClr>
              <a:buSzPct val="60000"/>
            </a:pPr>
            <a:r>
              <a:rPr lang="en-US" altLang="zh-CN" sz="2000" dirty="0" smtClean="0">
                <a:solidFill>
                  <a:prstClr val="black"/>
                </a:solidFill>
                <a:latin typeface="Times New Roman" panose="02020603050405020304" pitchFamily="18" charset="0"/>
                <a:cs typeface="+mn-ea"/>
                <a:sym typeface="Times New Roman" panose="02020603050405020304" pitchFamily="18" charset="0"/>
              </a:rPr>
              <a:t>7</a:t>
            </a:r>
            <a:r>
              <a:rPr lang="en-US" altLang="zh-CN" sz="2000" dirty="0">
                <a:solidFill>
                  <a:prstClr val="black"/>
                </a:solidFill>
                <a:latin typeface="Times New Roman" panose="02020603050405020304" pitchFamily="18" charset="0"/>
                <a:cs typeface="+mn-ea"/>
                <a:sym typeface="Times New Roman" panose="02020603050405020304" pitchFamily="18" charset="0"/>
              </a:rPr>
              <a:t>.</a:t>
            </a:r>
            <a:r>
              <a:rPr lang="zh-CN" altLang="en-US" sz="2000" dirty="0">
                <a:solidFill>
                  <a:prstClr val="black"/>
                </a:solidFill>
                <a:latin typeface="Times New Roman" panose="02020603050405020304" pitchFamily="18" charset="0"/>
                <a:cs typeface="+mn-ea"/>
                <a:sym typeface="Times New Roman" panose="02020603050405020304" pitchFamily="18" charset="0"/>
              </a:rPr>
              <a:t>具有市场竞争意识。</a:t>
            </a:r>
          </a:p>
        </p:txBody>
      </p:sp>
      <p:grpSp>
        <p:nvGrpSpPr>
          <p:cNvPr id="2" name="组合 1"/>
          <p:cNvGrpSpPr/>
          <p:nvPr/>
        </p:nvGrpSpPr>
        <p:grpSpPr>
          <a:xfrm>
            <a:off x="738605" y="2601689"/>
            <a:ext cx="1590952" cy="1443892"/>
            <a:chOff x="55634" y="4416659"/>
            <a:chExt cx="859945" cy="836081"/>
          </a:xfrm>
        </p:grpSpPr>
        <p:sp>
          <p:nvSpPr>
            <p:cNvPr id="50" name="任意多边形 49"/>
            <p:cNvSpPr>
              <a:spLocks noChangeAspect="1"/>
            </p:cNvSpPr>
            <p:nvPr/>
          </p:nvSpPr>
          <p:spPr>
            <a:xfrm>
              <a:off x="55634" y="4416659"/>
              <a:ext cx="859945" cy="836081"/>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21A3D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68" tIns="210568" rIns="210568" bIns="210568" numCol="1" spcCol="1270" anchor="ctr" anchorCtr="0">
              <a:noAutofit/>
            </a:bodyPr>
            <a:lstStyle/>
            <a:p>
              <a:pPr algn="ctr" defTabSz="1173480">
                <a:lnSpc>
                  <a:spcPct val="90000"/>
                </a:lnSpc>
                <a:spcAft>
                  <a:spcPct val="35000"/>
                </a:spcAft>
              </a:pPr>
              <a:endParaRPr lang="zh-CN" altLang="en-US" sz="2640">
                <a:solidFill>
                  <a:prstClr val="white"/>
                </a:solidFill>
              </a:endParaRPr>
            </a:p>
          </p:txBody>
        </p:sp>
        <p:grpSp>
          <p:nvGrpSpPr>
            <p:cNvPr id="59" name="Group 67"/>
            <p:cNvGrpSpPr/>
            <p:nvPr/>
          </p:nvGrpSpPr>
          <p:grpSpPr>
            <a:xfrm>
              <a:off x="295907" y="4645903"/>
              <a:ext cx="416763" cy="546901"/>
              <a:chOff x="2587624" y="-3175"/>
              <a:chExt cx="4133849" cy="7337425"/>
            </a:xfrm>
            <a:solidFill>
              <a:schemeClr val="bg1"/>
            </a:solidFill>
          </p:grpSpPr>
          <p:sp>
            <p:nvSpPr>
              <p:cNvPr id="60" name="Freeform 5"/>
              <p:cNvSpPr>
                <a:spLocks noEditPoints="1"/>
              </p:cNvSpPr>
              <p:nvPr/>
            </p:nvSpPr>
            <p:spPr bwMode="auto">
              <a:xfrm>
                <a:off x="2587624" y="3748088"/>
                <a:ext cx="1843086" cy="1541463"/>
              </a:xfrm>
              <a:custGeom>
                <a:avLst/>
                <a:gdLst/>
                <a:ahLst/>
                <a:cxnLst>
                  <a:cxn ang="0">
                    <a:pos x="71" y="27"/>
                  </a:cxn>
                  <a:cxn ang="0">
                    <a:pos x="50" y="42"/>
                  </a:cxn>
                  <a:cxn ang="0">
                    <a:pos x="1" y="390"/>
                  </a:cxn>
                  <a:cxn ang="0">
                    <a:pos x="16" y="411"/>
                  </a:cxn>
                  <a:cxn ang="0">
                    <a:pos x="18" y="414"/>
                  </a:cxn>
                  <a:cxn ang="0">
                    <a:pos x="26" y="419"/>
                  </a:cxn>
                  <a:cxn ang="0">
                    <a:pos x="27" y="420"/>
                  </a:cxn>
                  <a:cxn ang="0">
                    <a:pos x="36" y="417"/>
                  </a:cxn>
                  <a:cxn ang="0">
                    <a:pos x="39" y="414"/>
                  </a:cxn>
                  <a:cxn ang="0">
                    <a:pos x="481" y="476"/>
                  </a:cxn>
                  <a:cxn ang="0">
                    <a:pos x="483" y="480"/>
                  </a:cxn>
                  <a:cxn ang="0">
                    <a:pos x="491" y="484"/>
                  </a:cxn>
                  <a:cxn ang="0">
                    <a:pos x="492" y="484"/>
                  </a:cxn>
                  <a:cxn ang="0">
                    <a:pos x="501" y="482"/>
                  </a:cxn>
                  <a:cxn ang="0">
                    <a:pos x="504" y="479"/>
                  </a:cxn>
                  <a:cxn ang="0">
                    <a:pos x="508" y="480"/>
                  </a:cxn>
                  <a:cxn ang="0">
                    <a:pos x="529" y="464"/>
                  </a:cxn>
                  <a:cxn ang="0">
                    <a:pos x="577" y="116"/>
                  </a:cxn>
                  <a:cxn ang="0">
                    <a:pos x="562" y="95"/>
                  </a:cxn>
                  <a:cxn ang="0">
                    <a:pos x="504" y="87"/>
                  </a:cxn>
                  <a:cxn ang="0">
                    <a:pos x="502" y="97"/>
                  </a:cxn>
                  <a:cxn ang="0">
                    <a:pos x="423" y="86"/>
                  </a:cxn>
                  <a:cxn ang="0">
                    <a:pos x="426" y="63"/>
                  </a:cxn>
                  <a:cxn ang="0">
                    <a:pos x="416" y="61"/>
                  </a:cxn>
                  <a:cxn ang="0">
                    <a:pos x="418" y="48"/>
                  </a:cxn>
                  <a:cxn ang="0">
                    <a:pos x="397" y="17"/>
                  </a:cxn>
                  <a:cxn ang="0">
                    <a:pos x="397" y="31"/>
                  </a:cxn>
                  <a:cxn ang="0">
                    <a:pos x="395" y="58"/>
                  </a:cxn>
                  <a:cxn ang="0">
                    <a:pos x="395" y="58"/>
                  </a:cxn>
                  <a:cxn ang="0">
                    <a:pos x="388" y="58"/>
                  </a:cxn>
                  <a:cxn ang="0">
                    <a:pos x="385" y="80"/>
                  </a:cxn>
                  <a:cxn ang="0">
                    <a:pos x="256" y="62"/>
                  </a:cxn>
                  <a:cxn ang="0">
                    <a:pos x="259" y="39"/>
                  </a:cxn>
                  <a:cxn ang="0">
                    <a:pos x="253" y="39"/>
                  </a:cxn>
                  <a:cxn ang="0">
                    <a:pos x="253" y="38"/>
                  </a:cxn>
                  <a:cxn ang="0">
                    <a:pos x="274" y="19"/>
                  </a:cxn>
                  <a:cxn ang="0">
                    <a:pos x="258" y="0"/>
                  </a:cxn>
                  <a:cxn ang="0">
                    <a:pos x="237" y="22"/>
                  </a:cxn>
                  <a:cxn ang="0">
                    <a:pos x="235" y="36"/>
                  </a:cxn>
                  <a:cxn ang="0">
                    <a:pos x="222" y="34"/>
                  </a:cxn>
                  <a:cxn ang="0">
                    <a:pos x="218" y="57"/>
                  </a:cxn>
                  <a:cxn ang="0">
                    <a:pos x="140" y="46"/>
                  </a:cxn>
                  <a:cxn ang="0">
                    <a:pos x="141" y="37"/>
                  </a:cxn>
                  <a:cxn ang="0">
                    <a:pos x="71" y="27"/>
                  </a:cxn>
                  <a:cxn ang="0">
                    <a:pos x="250" y="49"/>
                  </a:cxn>
                  <a:cxn ang="0">
                    <a:pos x="248" y="61"/>
                  </a:cxn>
                  <a:cxn ang="0">
                    <a:pos x="226" y="58"/>
                  </a:cxn>
                  <a:cxn ang="0">
                    <a:pos x="227" y="46"/>
                  </a:cxn>
                  <a:cxn ang="0">
                    <a:pos x="250" y="49"/>
                  </a:cxn>
                  <a:cxn ang="0">
                    <a:pos x="392" y="81"/>
                  </a:cxn>
                  <a:cxn ang="0">
                    <a:pos x="393" y="69"/>
                  </a:cxn>
                  <a:cxn ang="0">
                    <a:pos x="416" y="72"/>
                  </a:cxn>
                  <a:cxn ang="0">
                    <a:pos x="414" y="84"/>
                  </a:cxn>
                  <a:cxn ang="0">
                    <a:pos x="392" y="81"/>
                  </a:cxn>
                </a:cxnLst>
                <a:rect l="0" t="0" r="r" b="b"/>
                <a:pathLst>
                  <a:path w="579" h="485">
                    <a:moveTo>
                      <a:pt x="71" y="27"/>
                    </a:moveTo>
                    <a:cubicBezTo>
                      <a:pt x="59" y="25"/>
                      <a:pt x="52" y="30"/>
                      <a:pt x="50" y="42"/>
                    </a:cubicBezTo>
                    <a:cubicBezTo>
                      <a:pt x="1" y="390"/>
                      <a:pt x="1" y="390"/>
                      <a:pt x="1" y="390"/>
                    </a:cubicBezTo>
                    <a:cubicBezTo>
                      <a:pt x="0" y="402"/>
                      <a:pt x="5" y="409"/>
                      <a:pt x="16" y="411"/>
                    </a:cubicBezTo>
                    <a:cubicBezTo>
                      <a:pt x="17" y="412"/>
                      <a:pt x="17" y="413"/>
                      <a:pt x="18" y="414"/>
                    </a:cubicBezTo>
                    <a:cubicBezTo>
                      <a:pt x="20" y="417"/>
                      <a:pt x="23" y="419"/>
                      <a:pt x="26" y="419"/>
                    </a:cubicBezTo>
                    <a:cubicBezTo>
                      <a:pt x="27" y="420"/>
                      <a:pt x="27" y="420"/>
                      <a:pt x="27" y="420"/>
                    </a:cubicBezTo>
                    <a:cubicBezTo>
                      <a:pt x="30" y="420"/>
                      <a:pt x="33" y="419"/>
                      <a:pt x="36" y="417"/>
                    </a:cubicBezTo>
                    <a:cubicBezTo>
                      <a:pt x="37" y="416"/>
                      <a:pt x="38" y="415"/>
                      <a:pt x="39" y="414"/>
                    </a:cubicBezTo>
                    <a:cubicBezTo>
                      <a:pt x="481" y="476"/>
                      <a:pt x="481" y="476"/>
                      <a:pt x="481" y="476"/>
                    </a:cubicBezTo>
                    <a:cubicBezTo>
                      <a:pt x="482" y="477"/>
                      <a:pt x="483" y="478"/>
                      <a:pt x="483" y="480"/>
                    </a:cubicBezTo>
                    <a:cubicBezTo>
                      <a:pt x="485" y="482"/>
                      <a:pt x="488" y="484"/>
                      <a:pt x="491" y="484"/>
                    </a:cubicBezTo>
                    <a:cubicBezTo>
                      <a:pt x="492" y="484"/>
                      <a:pt x="492" y="484"/>
                      <a:pt x="492" y="484"/>
                    </a:cubicBezTo>
                    <a:cubicBezTo>
                      <a:pt x="496" y="485"/>
                      <a:pt x="499" y="484"/>
                      <a:pt x="501" y="482"/>
                    </a:cubicBezTo>
                    <a:cubicBezTo>
                      <a:pt x="502" y="481"/>
                      <a:pt x="503" y="480"/>
                      <a:pt x="504" y="479"/>
                    </a:cubicBezTo>
                    <a:cubicBezTo>
                      <a:pt x="508" y="480"/>
                      <a:pt x="508" y="480"/>
                      <a:pt x="508" y="480"/>
                    </a:cubicBezTo>
                    <a:cubicBezTo>
                      <a:pt x="520" y="482"/>
                      <a:pt x="527" y="476"/>
                      <a:pt x="529" y="464"/>
                    </a:cubicBezTo>
                    <a:cubicBezTo>
                      <a:pt x="577" y="116"/>
                      <a:pt x="577" y="116"/>
                      <a:pt x="577" y="116"/>
                    </a:cubicBezTo>
                    <a:cubicBezTo>
                      <a:pt x="579" y="104"/>
                      <a:pt x="574" y="97"/>
                      <a:pt x="562" y="95"/>
                    </a:cubicBezTo>
                    <a:cubicBezTo>
                      <a:pt x="504" y="87"/>
                      <a:pt x="504" y="87"/>
                      <a:pt x="504" y="87"/>
                    </a:cubicBezTo>
                    <a:cubicBezTo>
                      <a:pt x="502" y="97"/>
                      <a:pt x="502" y="97"/>
                      <a:pt x="502" y="97"/>
                    </a:cubicBezTo>
                    <a:cubicBezTo>
                      <a:pt x="423" y="86"/>
                      <a:pt x="423" y="86"/>
                      <a:pt x="423" y="86"/>
                    </a:cubicBezTo>
                    <a:cubicBezTo>
                      <a:pt x="426" y="63"/>
                      <a:pt x="426" y="63"/>
                      <a:pt x="426" y="63"/>
                    </a:cubicBezTo>
                    <a:cubicBezTo>
                      <a:pt x="416" y="61"/>
                      <a:pt x="416" y="61"/>
                      <a:pt x="416" y="61"/>
                    </a:cubicBezTo>
                    <a:cubicBezTo>
                      <a:pt x="418" y="48"/>
                      <a:pt x="418" y="48"/>
                      <a:pt x="418" y="48"/>
                    </a:cubicBezTo>
                    <a:cubicBezTo>
                      <a:pt x="420" y="33"/>
                      <a:pt x="413" y="23"/>
                      <a:pt x="397" y="17"/>
                    </a:cubicBezTo>
                    <a:cubicBezTo>
                      <a:pt x="397" y="31"/>
                      <a:pt x="397" y="31"/>
                      <a:pt x="397" y="31"/>
                    </a:cubicBezTo>
                    <a:cubicBezTo>
                      <a:pt x="398" y="35"/>
                      <a:pt x="398" y="44"/>
                      <a:pt x="395" y="58"/>
                    </a:cubicBezTo>
                    <a:cubicBezTo>
                      <a:pt x="395" y="58"/>
                      <a:pt x="395" y="58"/>
                      <a:pt x="395" y="58"/>
                    </a:cubicBezTo>
                    <a:cubicBezTo>
                      <a:pt x="388" y="58"/>
                      <a:pt x="388" y="58"/>
                      <a:pt x="388" y="58"/>
                    </a:cubicBezTo>
                    <a:cubicBezTo>
                      <a:pt x="385" y="80"/>
                      <a:pt x="385" y="80"/>
                      <a:pt x="385" y="80"/>
                    </a:cubicBezTo>
                    <a:cubicBezTo>
                      <a:pt x="256" y="62"/>
                      <a:pt x="256" y="62"/>
                      <a:pt x="256" y="62"/>
                    </a:cubicBezTo>
                    <a:cubicBezTo>
                      <a:pt x="259" y="39"/>
                      <a:pt x="259" y="39"/>
                      <a:pt x="259" y="39"/>
                    </a:cubicBezTo>
                    <a:cubicBezTo>
                      <a:pt x="253" y="39"/>
                      <a:pt x="253" y="39"/>
                      <a:pt x="253" y="39"/>
                    </a:cubicBezTo>
                    <a:cubicBezTo>
                      <a:pt x="253" y="38"/>
                      <a:pt x="253" y="38"/>
                      <a:pt x="253" y="38"/>
                    </a:cubicBezTo>
                    <a:cubicBezTo>
                      <a:pt x="255" y="22"/>
                      <a:pt x="262" y="16"/>
                      <a:pt x="274" y="19"/>
                    </a:cubicBezTo>
                    <a:cubicBezTo>
                      <a:pt x="258" y="0"/>
                      <a:pt x="258" y="0"/>
                      <a:pt x="258" y="0"/>
                    </a:cubicBezTo>
                    <a:cubicBezTo>
                      <a:pt x="246" y="2"/>
                      <a:pt x="239" y="10"/>
                      <a:pt x="237" y="22"/>
                    </a:cubicBezTo>
                    <a:cubicBezTo>
                      <a:pt x="235" y="36"/>
                      <a:pt x="235" y="36"/>
                      <a:pt x="235" y="36"/>
                    </a:cubicBezTo>
                    <a:cubicBezTo>
                      <a:pt x="222" y="34"/>
                      <a:pt x="222" y="34"/>
                      <a:pt x="222" y="34"/>
                    </a:cubicBezTo>
                    <a:cubicBezTo>
                      <a:pt x="218" y="57"/>
                      <a:pt x="218" y="57"/>
                      <a:pt x="218" y="57"/>
                    </a:cubicBezTo>
                    <a:cubicBezTo>
                      <a:pt x="140" y="46"/>
                      <a:pt x="140" y="46"/>
                      <a:pt x="140" y="46"/>
                    </a:cubicBezTo>
                    <a:cubicBezTo>
                      <a:pt x="141" y="37"/>
                      <a:pt x="141" y="37"/>
                      <a:pt x="141" y="37"/>
                    </a:cubicBezTo>
                    <a:lnTo>
                      <a:pt x="71" y="27"/>
                    </a:lnTo>
                    <a:close/>
                    <a:moveTo>
                      <a:pt x="250" y="49"/>
                    </a:moveTo>
                    <a:cubicBezTo>
                      <a:pt x="248" y="61"/>
                      <a:pt x="248" y="61"/>
                      <a:pt x="248" y="61"/>
                    </a:cubicBezTo>
                    <a:cubicBezTo>
                      <a:pt x="226" y="58"/>
                      <a:pt x="226" y="58"/>
                      <a:pt x="226" y="58"/>
                    </a:cubicBezTo>
                    <a:cubicBezTo>
                      <a:pt x="227" y="46"/>
                      <a:pt x="227" y="46"/>
                      <a:pt x="227" y="46"/>
                    </a:cubicBezTo>
                    <a:lnTo>
                      <a:pt x="250" y="49"/>
                    </a:lnTo>
                    <a:close/>
                    <a:moveTo>
                      <a:pt x="392" y="81"/>
                    </a:moveTo>
                    <a:cubicBezTo>
                      <a:pt x="393" y="69"/>
                      <a:pt x="393" y="69"/>
                      <a:pt x="393" y="69"/>
                    </a:cubicBezTo>
                    <a:cubicBezTo>
                      <a:pt x="416" y="72"/>
                      <a:pt x="416" y="72"/>
                      <a:pt x="416" y="72"/>
                    </a:cubicBezTo>
                    <a:cubicBezTo>
                      <a:pt x="414" y="84"/>
                      <a:pt x="414" y="84"/>
                      <a:pt x="414" y="84"/>
                    </a:cubicBezTo>
                    <a:lnTo>
                      <a:pt x="392" y="81"/>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1" name="Freeform 8"/>
              <p:cNvSpPr>
                <a:spLocks/>
              </p:cNvSpPr>
              <p:nvPr/>
            </p:nvSpPr>
            <p:spPr bwMode="auto">
              <a:xfrm>
                <a:off x="2771775" y="-3175"/>
                <a:ext cx="3949698" cy="7337425"/>
              </a:xfrm>
              <a:custGeom>
                <a:avLst/>
                <a:gdLst/>
                <a:ahLst/>
                <a:cxnLst>
                  <a:cxn ang="0">
                    <a:pos x="743" y="97"/>
                  </a:cxn>
                  <a:cxn ang="0">
                    <a:pos x="724" y="161"/>
                  </a:cxn>
                  <a:cxn ang="0">
                    <a:pos x="707" y="220"/>
                  </a:cxn>
                  <a:cxn ang="0">
                    <a:pos x="716" y="247"/>
                  </a:cxn>
                  <a:cxn ang="0">
                    <a:pos x="711" y="273"/>
                  </a:cxn>
                  <a:cxn ang="0">
                    <a:pos x="767" y="327"/>
                  </a:cxn>
                  <a:cxn ang="0">
                    <a:pos x="722" y="448"/>
                  </a:cxn>
                  <a:cxn ang="0">
                    <a:pos x="686" y="682"/>
                  </a:cxn>
                  <a:cxn ang="0">
                    <a:pos x="672" y="751"/>
                  </a:cxn>
                  <a:cxn ang="0">
                    <a:pos x="618" y="794"/>
                  </a:cxn>
                  <a:cxn ang="0">
                    <a:pos x="416" y="742"/>
                  </a:cxn>
                  <a:cxn ang="0">
                    <a:pos x="348" y="503"/>
                  </a:cxn>
                  <a:cxn ang="0">
                    <a:pos x="306" y="304"/>
                  </a:cxn>
                  <a:cxn ang="0">
                    <a:pos x="324" y="273"/>
                  </a:cxn>
                  <a:cxn ang="0">
                    <a:pos x="326" y="228"/>
                  </a:cxn>
                  <a:cxn ang="0">
                    <a:pos x="332" y="144"/>
                  </a:cxn>
                  <a:cxn ang="0">
                    <a:pos x="343" y="83"/>
                  </a:cxn>
                  <a:cxn ang="0">
                    <a:pos x="251" y="3"/>
                  </a:cxn>
                  <a:cxn ang="0">
                    <a:pos x="143" y="16"/>
                  </a:cxn>
                  <a:cxn ang="0">
                    <a:pos x="81" y="167"/>
                  </a:cxn>
                  <a:cxn ang="0">
                    <a:pos x="110" y="263"/>
                  </a:cxn>
                  <a:cxn ang="0">
                    <a:pos x="67" y="361"/>
                  </a:cxn>
                  <a:cxn ang="0">
                    <a:pos x="82" y="1272"/>
                  </a:cxn>
                  <a:cxn ang="0">
                    <a:pos x="81" y="1602"/>
                  </a:cxn>
                  <a:cxn ang="0">
                    <a:pos x="63" y="2082"/>
                  </a:cxn>
                  <a:cxn ang="0">
                    <a:pos x="332" y="2304"/>
                  </a:cxn>
                  <a:cxn ang="0">
                    <a:pos x="456" y="2256"/>
                  </a:cxn>
                  <a:cxn ang="0">
                    <a:pos x="515" y="2197"/>
                  </a:cxn>
                  <a:cxn ang="0">
                    <a:pos x="332" y="2058"/>
                  </a:cxn>
                  <a:cxn ang="0">
                    <a:pos x="399" y="1616"/>
                  </a:cxn>
                  <a:cxn ang="0">
                    <a:pos x="447" y="1202"/>
                  </a:cxn>
                  <a:cxn ang="0">
                    <a:pos x="430" y="902"/>
                  </a:cxn>
                  <a:cxn ang="0">
                    <a:pos x="614" y="937"/>
                  </a:cxn>
                  <a:cxn ang="0">
                    <a:pos x="665" y="951"/>
                  </a:cxn>
                  <a:cxn ang="0">
                    <a:pos x="713" y="1283"/>
                  </a:cxn>
                  <a:cxn ang="0">
                    <a:pos x="819" y="1939"/>
                  </a:cxn>
                  <a:cxn ang="0">
                    <a:pos x="769" y="2111"/>
                  </a:cxn>
                  <a:cxn ang="0">
                    <a:pos x="609" y="2203"/>
                  </a:cxn>
                  <a:cxn ang="0">
                    <a:pos x="760" y="2240"/>
                  </a:cxn>
                  <a:cxn ang="0">
                    <a:pos x="832" y="2244"/>
                  </a:cxn>
                  <a:cxn ang="0">
                    <a:pos x="899" y="2289"/>
                  </a:cxn>
                  <a:cxn ang="0">
                    <a:pos x="1104" y="2214"/>
                  </a:cxn>
                  <a:cxn ang="0">
                    <a:pos x="1110" y="2066"/>
                  </a:cxn>
                  <a:cxn ang="0">
                    <a:pos x="1085" y="1626"/>
                  </a:cxn>
                  <a:cxn ang="0">
                    <a:pos x="1067" y="1328"/>
                  </a:cxn>
                  <a:cxn ang="0">
                    <a:pos x="1066" y="1271"/>
                  </a:cxn>
                  <a:cxn ang="0">
                    <a:pos x="1090" y="1202"/>
                  </a:cxn>
                  <a:cxn ang="0">
                    <a:pos x="1141" y="957"/>
                  </a:cxn>
                  <a:cxn ang="0">
                    <a:pos x="1225" y="717"/>
                  </a:cxn>
                  <a:cxn ang="0">
                    <a:pos x="1153" y="548"/>
                  </a:cxn>
                  <a:cxn ang="0">
                    <a:pos x="939" y="274"/>
                  </a:cxn>
                  <a:cxn ang="0">
                    <a:pos x="973" y="144"/>
                  </a:cxn>
                  <a:cxn ang="0">
                    <a:pos x="902" y="47"/>
                  </a:cxn>
                  <a:cxn ang="0">
                    <a:pos x="876" y="38"/>
                  </a:cxn>
                  <a:cxn ang="0">
                    <a:pos x="839" y="40"/>
                  </a:cxn>
                  <a:cxn ang="0">
                    <a:pos x="761" y="44"/>
                  </a:cxn>
                </a:cxnLst>
                <a:rect l="0" t="0" r="r" b="b"/>
                <a:pathLst>
                  <a:path w="1241" h="2308">
                    <a:moveTo>
                      <a:pt x="727" y="55"/>
                    </a:moveTo>
                    <a:cubicBezTo>
                      <a:pt x="728" y="65"/>
                      <a:pt x="728" y="65"/>
                      <a:pt x="728" y="65"/>
                    </a:cubicBezTo>
                    <a:cubicBezTo>
                      <a:pt x="729" y="72"/>
                      <a:pt x="729" y="72"/>
                      <a:pt x="729" y="72"/>
                    </a:cubicBezTo>
                    <a:cubicBezTo>
                      <a:pt x="734" y="82"/>
                      <a:pt x="734" y="82"/>
                      <a:pt x="734" y="82"/>
                    </a:cubicBezTo>
                    <a:cubicBezTo>
                      <a:pt x="739" y="83"/>
                      <a:pt x="739" y="83"/>
                      <a:pt x="739" y="83"/>
                    </a:cubicBezTo>
                    <a:cubicBezTo>
                      <a:pt x="742" y="91"/>
                      <a:pt x="742" y="91"/>
                      <a:pt x="742" y="91"/>
                    </a:cubicBezTo>
                    <a:cubicBezTo>
                      <a:pt x="743" y="97"/>
                      <a:pt x="743" y="97"/>
                      <a:pt x="743" y="97"/>
                    </a:cubicBezTo>
                    <a:cubicBezTo>
                      <a:pt x="741" y="101"/>
                      <a:pt x="741" y="101"/>
                      <a:pt x="741" y="101"/>
                    </a:cubicBezTo>
                    <a:cubicBezTo>
                      <a:pt x="735" y="107"/>
                      <a:pt x="735" y="107"/>
                      <a:pt x="735" y="107"/>
                    </a:cubicBezTo>
                    <a:cubicBezTo>
                      <a:pt x="721" y="137"/>
                      <a:pt x="721" y="137"/>
                      <a:pt x="721" y="137"/>
                    </a:cubicBezTo>
                    <a:cubicBezTo>
                      <a:pt x="719" y="145"/>
                      <a:pt x="719" y="145"/>
                      <a:pt x="719" y="145"/>
                    </a:cubicBezTo>
                    <a:cubicBezTo>
                      <a:pt x="719" y="148"/>
                      <a:pt x="719" y="148"/>
                      <a:pt x="719" y="148"/>
                    </a:cubicBezTo>
                    <a:cubicBezTo>
                      <a:pt x="724" y="157"/>
                      <a:pt x="724" y="157"/>
                      <a:pt x="724" y="157"/>
                    </a:cubicBezTo>
                    <a:cubicBezTo>
                      <a:pt x="724" y="161"/>
                      <a:pt x="724" y="161"/>
                      <a:pt x="724" y="161"/>
                    </a:cubicBezTo>
                    <a:cubicBezTo>
                      <a:pt x="722" y="167"/>
                      <a:pt x="722" y="167"/>
                      <a:pt x="722" y="167"/>
                    </a:cubicBezTo>
                    <a:cubicBezTo>
                      <a:pt x="718" y="176"/>
                      <a:pt x="718" y="176"/>
                      <a:pt x="718" y="176"/>
                    </a:cubicBezTo>
                    <a:cubicBezTo>
                      <a:pt x="695" y="204"/>
                      <a:pt x="695" y="204"/>
                      <a:pt x="695" y="204"/>
                    </a:cubicBezTo>
                    <a:cubicBezTo>
                      <a:pt x="694" y="208"/>
                      <a:pt x="694" y="208"/>
                      <a:pt x="694" y="208"/>
                    </a:cubicBezTo>
                    <a:cubicBezTo>
                      <a:pt x="695" y="211"/>
                      <a:pt x="695" y="211"/>
                      <a:pt x="695" y="211"/>
                    </a:cubicBezTo>
                    <a:cubicBezTo>
                      <a:pt x="700" y="217"/>
                      <a:pt x="700" y="217"/>
                      <a:pt x="700" y="217"/>
                    </a:cubicBezTo>
                    <a:cubicBezTo>
                      <a:pt x="707" y="220"/>
                      <a:pt x="707" y="220"/>
                      <a:pt x="707" y="220"/>
                    </a:cubicBezTo>
                    <a:cubicBezTo>
                      <a:pt x="714" y="224"/>
                      <a:pt x="714" y="224"/>
                      <a:pt x="714" y="224"/>
                    </a:cubicBezTo>
                    <a:cubicBezTo>
                      <a:pt x="714" y="230"/>
                      <a:pt x="714" y="230"/>
                      <a:pt x="714" y="230"/>
                    </a:cubicBezTo>
                    <a:cubicBezTo>
                      <a:pt x="711" y="234"/>
                      <a:pt x="711" y="234"/>
                      <a:pt x="711" y="234"/>
                    </a:cubicBezTo>
                    <a:cubicBezTo>
                      <a:pt x="709" y="237"/>
                      <a:pt x="709" y="237"/>
                      <a:pt x="709" y="237"/>
                    </a:cubicBezTo>
                    <a:cubicBezTo>
                      <a:pt x="709" y="241"/>
                      <a:pt x="709" y="241"/>
                      <a:pt x="709" y="241"/>
                    </a:cubicBezTo>
                    <a:cubicBezTo>
                      <a:pt x="712" y="244"/>
                      <a:pt x="712" y="244"/>
                      <a:pt x="712" y="244"/>
                    </a:cubicBezTo>
                    <a:cubicBezTo>
                      <a:pt x="716" y="247"/>
                      <a:pt x="716" y="247"/>
                      <a:pt x="716" y="247"/>
                    </a:cubicBezTo>
                    <a:cubicBezTo>
                      <a:pt x="716" y="252"/>
                      <a:pt x="716" y="252"/>
                      <a:pt x="716" y="252"/>
                    </a:cubicBezTo>
                    <a:cubicBezTo>
                      <a:pt x="713" y="257"/>
                      <a:pt x="713" y="257"/>
                      <a:pt x="713" y="257"/>
                    </a:cubicBezTo>
                    <a:cubicBezTo>
                      <a:pt x="709" y="259"/>
                      <a:pt x="709" y="259"/>
                      <a:pt x="709" y="259"/>
                    </a:cubicBezTo>
                    <a:cubicBezTo>
                      <a:pt x="706" y="263"/>
                      <a:pt x="706" y="263"/>
                      <a:pt x="706" y="263"/>
                    </a:cubicBezTo>
                    <a:cubicBezTo>
                      <a:pt x="706" y="267"/>
                      <a:pt x="706" y="267"/>
                      <a:pt x="706" y="267"/>
                    </a:cubicBezTo>
                    <a:cubicBezTo>
                      <a:pt x="709" y="269"/>
                      <a:pt x="709" y="269"/>
                      <a:pt x="709" y="269"/>
                    </a:cubicBezTo>
                    <a:cubicBezTo>
                      <a:pt x="711" y="273"/>
                      <a:pt x="711" y="273"/>
                      <a:pt x="711" y="273"/>
                    </a:cubicBezTo>
                    <a:cubicBezTo>
                      <a:pt x="711" y="281"/>
                      <a:pt x="711" y="281"/>
                      <a:pt x="711" y="281"/>
                    </a:cubicBezTo>
                    <a:cubicBezTo>
                      <a:pt x="707" y="286"/>
                      <a:pt x="707" y="286"/>
                      <a:pt x="707" y="286"/>
                    </a:cubicBezTo>
                    <a:cubicBezTo>
                      <a:pt x="705" y="295"/>
                      <a:pt x="705" y="295"/>
                      <a:pt x="705" y="295"/>
                    </a:cubicBezTo>
                    <a:cubicBezTo>
                      <a:pt x="707" y="304"/>
                      <a:pt x="707" y="304"/>
                      <a:pt x="707" y="304"/>
                    </a:cubicBezTo>
                    <a:cubicBezTo>
                      <a:pt x="717" y="312"/>
                      <a:pt x="717" y="312"/>
                      <a:pt x="717" y="312"/>
                    </a:cubicBezTo>
                    <a:cubicBezTo>
                      <a:pt x="750" y="319"/>
                      <a:pt x="750" y="319"/>
                      <a:pt x="750" y="319"/>
                    </a:cubicBezTo>
                    <a:cubicBezTo>
                      <a:pt x="767" y="327"/>
                      <a:pt x="767" y="327"/>
                      <a:pt x="767" y="327"/>
                    </a:cubicBezTo>
                    <a:cubicBezTo>
                      <a:pt x="789" y="344"/>
                      <a:pt x="789" y="344"/>
                      <a:pt x="789" y="344"/>
                    </a:cubicBezTo>
                    <a:cubicBezTo>
                      <a:pt x="799" y="356"/>
                      <a:pt x="799" y="356"/>
                      <a:pt x="799" y="356"/>
                    </a:cubicBezTo>
                    <a:cubicBezTo>
                      <a:pt x="799" y="370"/>
                      <a:pt x="799" y="370"/>
                      <a:pt x="799" y="370"/>
                    </a:cubicBezTo>
                    <a:cubicBezTo>
                      <a:pt x="795" y="386"/>
                      <a:pt x="795" y="386"/>
                      <a:pt x="795" y="386"/>
                    </a:cubicBezTo>
                    <a:cubicBezTo>
                      <a:pt x="788" y="397"/>
                      <a:pt x="788" y="397"/>
                      <a:pt x="788" y="397"/>
                    </a:cubicBezTo>
                    <a:cubicBezTo>
                      <a:pt x="744" y="428"/>
                      <a:pt x="744" y="428"/>
                      <a:pt x="744" y="428"/>
                    </a:cubicBezTo>
                    <a:cubicBezTo>
                      <a:pt x="722" y="448"/>
                      <a:pt x="722" y="448"/>
                      <a:pt x="722" y="448"/>
                    </a:cubicBezTo>
                    <a:cubicBezTo>
                      <a:pt x="707" y="471"/>
                      <a:pt x="707" y="471"/>
                      <a:pt x="707" y="471"/>
                    </a:cubicBezTo>
                    <a:cubicBezTo>
                      <a:pt x="701" y="496"/>
                      <a:pt x="701" y="496"/>
                      <a:pt x="701" y="496"/>
                    </a:cubicBezTo>
                    <a:cubicBezTo>
                      <a:pt x="696" y="542"/>
                      <a:pt x="696" y="542"/>
                      <a:pt x="696" y="542"/>
                    </a:cubicBezTo>
                    <a:cubicBezTo>
                      <a:pt x="695" y="621"/>
                      <a:pt x="695" y="621"/>
                      <a:pt x="695" y="621"/>
                    </a:cubicBezTo>
                    <a:cubicBezTo>
                      <a:pt x="692" y="632"/>
                      <a:pt x="692" y="632"/>
                      <a:pt x="692" y="632"/>
                    </a:cubicBezTo>
                    <a:cubicBezTo>
                      <a:pt x="687" y="643"/>
                      <a:pt x="687" y="643"/>
                      <a:pt x="687" y="643"/>
                    </a:cubicBezTo>
                    <a:cubicBezTo>
                      <a:pt x="686" y="682"/>
                      <a:pt x="686" y="682"/>
                      <a:pt x="686" y="682"/>
                    </a:cubicBezTo>
                    <a:cubicBezTo>
                      <a:pt x="687" y="690"/>
                      <a:pt x="687" y="690"/>
                      <a:pt x="687" y="690"/>
                    </a:cubicBezTo>
                    <a:cubicBezTo>
                      <a:pt x="683" y="716"/>
                      <a:pt x="683" y="716"/>
                      <a:pt x="683" y="716"/>
                    </a:cubicBezTo>
                    <a:cubicBezTo>
                      <a:pt x="687" y="726"/>
                      <a:pt x="687" y="726"/>
                      <a:pt x="687" y="726"/>
                    </a:cubicBezTo>
                    <a:cubicBezTo>
                      <a:pt x="687" y="727"/>
                      <a:pt x="688" y="729"/>
                      <a:pt x="690" y="733"/>
                    </a:cubicBezTo>
                    <a:cubicBezTo>
                      <a:pt x="690" y="734"/>
                      <a:pt x="688" y="736"/>
                      <a:pt x="686" y="738"/>
                    </a:cubicBezTo>
                    <a:cubicBezTo>
                      <a:pt x="680" y="743"/>
                      <a:pt x="676" y="746"/>
                      <a:pt x="675" y="746"/>
                    </a:cubicBezTo>
                    <a:cubicBezTo>
                      <a:pt x="674" y="747"/>
                      <a:pt x="673" y="748"/>
                      <a:pt x="672" y="751"/>
                    </a:cubicBezTo>
                    <a:cubicBezTo>
                      <a:pt x="672" y="752"/>
                      <a:pt x="672" y="753"/>
                      <a:pt x="671" y="754"/>
                    </a:cubicBezTo>
                    <a:cubicBezTo>
                      <a:pt x="650" y="782"/>
                      <a:pt x="650" y="782"/>
                      <a:pt x="650" y="782"/>
                    </a:cubicBezTo>
                    <a:cubicBezTo>
                      <a:pt x="644" y="792"/>
                      <a:pt x="644" y="792"/>
                      <a:pt x="644" y="792"/>
                    </a:cubicBezTo>
                    <a:cubicBezTo>
                      <a:pt x="641" y="807"/>
                      <a:pt x="641" y="807"/>
                      <a:pt x="641" y="807"/>
                    </a:cubicBezTo>
                    <a:cubicBezTo>
                      <a:pt x="627" y="812"/>
                      <a:pt x="627" y="812"/>
                      <a:pt x="627" y="812"/>
                    </a:cubicBezTo>
                    <a:cubicBezTo>
                      <a:pt x="624" y="804"/>
                      <a:pt x="624" y="804"/>
                      <a:pt x="624" y="804"/>
                    </a:cubicBezTo>
                    <a:cubicBezTo>
                      <a:pt x="618" y="794"/>
                      <a:pt x="618" y="794"/>
                      <a:pt x="618" y="794"/>
                    </a:cubicBezTo>
                    <a:cubicBezTo>
                      <a:pt x="614" y="791"/>
                      <a:pt x="609" y="789"/>
                      <a:pt x="602" y="790"/>
                    </a:cubicBezTo>
                    <a:cubicBezTo>
                      <a:pt x="568" y="804"/>
                      <a:pt x="568" y="804"/>
                      <a:pt x="568" y="804"/>
                    </a:cubicBezTo>
                    <a:cubicBezTo>
                      <a:pt x="557" y="804"/>
                      <a:pt x="557" y="804"/>
                      <a:pt x="557" y="804"/>
                    </a:cubicBezTo>
                    <a:cubicBezTo>
                      <a:pt x="474" y="771"/>
                      <a:pt x="474" y="771"/>
                      <a:pt x="474" y="771"/>
                    </a:cubicBezTo>
                    <a:cubicBezTo>
                      <a:pt x="464" y="769"/>
                      <a:pt x="464" y="769"/>
                      <a:pt x="464" y="769"/>
                    </a:cubicBezTo>
                    <a:cubicBezTo>
                      <a:pt x="449" y="769"/>
                      <a:pt x="449" y="769"/>
                      <a:pt x="449" y="769"/>
                    </a:cubicBezTo>
                    <a:cubicBezTo>
                      <a:pt x="416" y="742"/>
                      <a:pt x="416" y="742"/>
                      <a:pt x="416" y="742"/>
                    </a:cubicBezTo>
                    <a:cubicBezTo>
                      <a:pt x="413" y="736"/>
                      <a:pt x="411" y="733"/>
                      <a:pt x="410" y="732"/>
                    </a:cubicBezTo>
                    <a:cubicBezTo>
                      <a:pt x="409" y="732"/>
                      <a:pt x="409" y="730"/>
                      <a:pt x="409" y="727"/>
                    </a:cubicBezTo>
                    <a:cubicBezTo>
                      <a:pt x="410" y="722"/>
                      <a:pt x="410" y="722"/>
                      <a:pt x="410" y="722"/>
                    </a:cubicBezTo>
                    <a:cubicBezTo>
                      <a:pt x="416" y="697"/>
                      <a:pt x="416" y="697"/>
                      <a:pt x="416" y="697"/>
                    </a:cubicBezTo>
                    <a:cubicBezTo>
                      <a:pt x="417" y="674"/>
                      <a:pt x="417" y="674"/>
                      <a:pt x="417" y="674"/>
                    </a:cubicBezTo>
                    <a:cubicBezTo>
                      <a:pt x="393" y="578"/>
                      <a:pt x="393" y="578"/>
                      <a:pt x="393" y="578"/>
                    </a:cubicBezTo>
                    <a:cubicBezTo>
                      <a:pt x="348" y="503"/>
                      <a:pt x="348" y="503"/>
                      <a:pt x="348" y="503"/>
                    </a:cubicBezTo>
                    <a:cubicBezTo>
                      <a:pt x="255" y="384"/>
                      <a:pt x="255" y="384"/>
                      <a:pt x="255" y="384"/>
                    </a:cubicBezTo>
                    <a:cubicBezTo>
                      <a:pt x="252" y="375"/>
                      <a:pt x="252" y="375"/>
                      <a:pt x="252" y="375"/>
                    </a:cubicBezTo>
                    <a:cubicBezTo>
                      <a:pt x="253" y="370"/>
                      <a:pt x="253" y="370"/>
                      <a:pt x="253" y="370"/>
                    </a:cubicBezTo>
                    <a:cubicBezTo>
                      <a:pt x="281" y="329"/>
                      <a:pt x="281" y="329"/>
                      <a:pt x="281" y="329"/>
                    </a:cubicBezTo>
                    <a:cubicBezTo>
                      <a:pt x="278" y="327"/>
                      <a:pt x="278" y="327"/>
                      <a:pt x="278" y="327"/>
                    </a:cubicBezTo>
                    <a:cubicBezTo>
                      <a:pt x="279" y="317"/>
                      <a:pt x="279" y="317"/>
                      <a:pt x="279" y="317"/>
                    </a:cubicBezTo>
                    <a:cubicBezTo>
                      <a:pt x="306" y="304"/>
                      <a:pt x="306" y="304"/>
                      <a:pt x="306" y="304"/>
                    </a:cubicBezTo>
                    <a:cubicBezTo>
                      <a:pt x="311" y="304"/>
                      <a:pt x="311" y="304"/>
                      <a:pt x="311" y="304"/>
                    </a:cubicBezTo>
                    <a:cubicBezTo>
                      <a:pt x="318" y="303"/>
                      <a:pt x="318" y="303"/>
                      <a:pt x="318" y="303"/>
                    </a:cubicBezTo>
                    <a:cubicBezTo>
                      <a:pt x="324" y="298"/>
                      <a:pt x="324" y="298"/>
                      <a:pt x="324" y="298"/>
                    </a:cubicBezTo>
                    <a:cubicBezTo>
                      <a:pt x="329" y="292"/>
                      <a:pt x="329" y="292"/>
                      <a:pt x="329" y="292"/>
                    </a:cubicBezTo>
                    <a:cubicBezTo>
                      <a:pt x="330" y="286"/>
                      <a:pt x="330" y="286"/>
                      <a:pt x="330" y="286"/>
                    </a:cubicBezTo>
                    <a:cubicBezTo>
                      <a:pt x="328" y="280"/>
                      <a:pt x="328" y="280"/>
                      <a:pt x="328" y="280"/>
                    </a:cubicBezTo>
                    <a:cubicBezTo>
                      <a:pt x="324" y="273"/>
                      <a:pt x="324" y="273"/>
                      <a:pt x="324" y="273"/>
                    </a:cubicBezTo>
                    <a:cubicBezTo>
                      <a:pt x="324" y="267"/>
                      <a:pt x="324" y="267"/>
                      <a:pt x="324" y="267"/>
                    </a:cubicBezTo>
                    <a:cubicBezTo>
                      <a:pt x="324" y="260"/>
                      <a:pt x="324" y="260"/>
                      <a:pt x="324" y="260"/>
                    </a:cubicBezTo>
                    <a:cubicBezTo>
                      <a:pt x="324" y="253"/>
                      <a:pt x="324" y="253"/>
                      <a:pt x="324" y="253"/>
                    </a:cubicBezTo>
                    <a:cubicBezTo>
                      <a:pt x="318" y="250"/>
                      <a:pt x="318" y="250"/>
                      <a:pt x="318" y="250"/>
                    </a:cubicBezTo>
                    <a:cubicBezTo>
                      <a:pt x="318" y="241"/>
                      <a:pt x="318" y="241"/>
                      <a:pt x="318" y="241"/>
                    </a:cubicBezTo>
                    <a:cubicBezTo>
                      <a:pt x="320" y="232"/>
                      <a:pt x="320" y="232"/>
                      <a:pt x="320" y="232"/>
                    </a:cubicBezTo>
                    <a:cubicBezTo>
                      <a:pt x="326" y="228"/>
                      <a:pt x="326" y="228"/>
                      <a:pt x="326" y="228"/>
                    </a:cubicBezTo>
                    <a:cubicBezTo>
                      <a:pt x="335" y="212"/>
                      <a:pt x="335" y="212"/>
                      <a:pt x="335" y="212"/>
                    </a:cubicBezTo>
                    <a:cubicBezTo>
                      <a:pt x="348" y="211"/>
                      <a:pt x="348" y="211"/>
                      <a:pt x="348" y="211"/>
                    </a:cubicBezTo>
                    <a:cubicBezTo>
                      <a:pt x="354" y="207"/>
                      <a:pt x="354" y="207"/>
                      <a:pt x="354" y="207"/>
                    </a:cubicBezTo>
                    <a:cubicBezTo>
                      <a:pt x="354" y="200"/>
                      <a:pt x="354" y="200"/>
                      <a:pt x="354" y="200"/>
                    </a:cubicBezTo>
                    <a:cubicBezTo>
                      <a:pt x="329" y="159"/>
                      <a:pt x="329" y="159"/>
                      <a:pt x="329" y="159"/>
                    </a:cubicBezTo>
                    <a:cubicBezTo>
                      <a:pt x="329" y="152"/>
                      <a:pt x="329" y="152"/>
                      <a:pt x="329" y="152"/>
                    </a:cubicBezTo>
                    <a:cubicBezTo>
                      <a:pt x="332" y="144"/>
                      <a:pt x="332" y="144"/>
                      <a:pt x="332" y="144"/>
                    </a:cubicBezTo>
                    <a:cubicBezTo>
                      <a:pt x="332" y="137"/>
                      <a:pt x="332" y="137"/>
                      <a:pt x="332" y="137"/>
                    </a:cubicBezTo>
                    <a:cubicBezTo>
                      <a:pt x="324" y="103"/>
                      <a:pt x="324" y="103"/>
                      <a:pt x="324" y="103"/>
                    </a:cubicBezTo>
                    <a:cubicBezTo>
                      <a:pt x="323" y="90"/>
                      <a:pt x="323" y="90"/>
                      <a:pt x="323" y="90"/>
                    </a:cubicBezTo>
                    <a:cubicBezTo>
                      <a:pt x="326" y="85"/>
                      <a:pt x="326" y="85"/>
                      <a:pt x="326" y="85"/>
                    </a:cubicBezTo>
                    <a:cubicBezTo>
                      <a:pt x="333" y="85"/>
                      <a:pt x="333" y="85"/>
                      <a:pt x="333" y="85"/>
                    </a:cubicBezTo>
                    <a:cubicBezTo>
                      <a:pt x="336" y="83"/>
                      <a:pt x="336" y="83"/>
                      <a:pt x="336" y="83"/>
                    </a:cubicBezTo>
                    <a:cubicBezTo>
                      <a:pt x="343" y="83"/>
                      <a:pt x="343" y="83"/>
                      <a:pt x="343" y="83"/>
                    </a:cubicBezTo>
                    <a:cubicBezTo>
                      <a:pt x="350" y="75"/>
                      <a:pt x="350" y="75"/>
                      <a:pt x="350" y="75"/>
                    </a:cubicBezTo>
                    <a:cubicBezTo>
                      <a:pt x="351" y="67"/>
                      <a:pt x="351" y="67"/>
                      <a:pt x="351" y="67"/>
                    </a:cubicBezTo>
                    <a:cubicBezTo>
                      <a:pt x="348" y="57"/>
                      <a:pt x="348" y="57"/>
                      <a:pt x="348" y="57"/>
                    </a:cubicBezTo>
                    <a:cubicBezTo>
                      <a:pt x="339" y="44"/>
                      <a:pt x="339" y="44"/>
                      <a:pt x="339" y="44"/>
                    </a:cubicBezTo>
                    <a:cubicBezTo>
                      <a:pt x="326" y="30"/>
                      <a:pt x="326" y="30"/>
                      <a:pt x="326" y="30"/>
                    </a:cubicBezTo>
                    <a:cubicBezTo>
                      <a:pt x="278" y="9"/>
                      <a:pt x="278" y="9"/>
                      <a:pt x="278" y="9"/>
                    </a:cubicBezTo>
                    <a:cubicBezTo>
                      <a:pt x="251" y="3"/>
                      <a:pt x="251" y="3"/>
                      <a:pt x="251" y="3"/>
                    </a:cubicBezTo>
                    <a:cubicBezTo>
                      <a:pt x="246" y="6"/>
                      <a:pt x="246" y="6"/>
                      <a:pt x="246" y="6"/>
                    </a:cubicBezTo>
                    <a:cubicBezTo>
                      <a:pt x="237" y="7"/>
                      <a:pt x="237" y="7"/>
                      <a:pt x="237" y="7"/>
                    </a:cubicBezTo>
                    <a:cubicBezTo>
                      <a:pt x="234" y="6"/>
                      <a:pt x="234" y="6"/>
                      <a:pt x="234" y="6"/>
                    </a:cubicBezTo>
                    <a:cubicBezTo>
                      <a:pt x="221" y="5"/>
                      <a:pt x="221" y="5"/>
                      <a:pt x="221" y="5"/>
                    </a:cubicBezTo>
                    <a:cubicBezTo>
                      <a:pt x="171" y="6"/>
                      <a:pt x="171" y="6"/>
                      <a:pt x="171" y="6"/>
                    </a:cubicBezTo>
                    <a:cubicBezTo>
                      <a:pt x="169" y="0"/>
                      <a:pt x="169" y="0"/>
                      <a:pt x="169" y="0"/>
                    </a:cubicBezTo>
                    <a:cubicBezTo>
                      <a:pt x="143" y="16"/>
                      <a:pt x="143" y="16"/>
                      <a:pt x="143" y="16"/>
                    </a:cubicBezTo>
                    <a:cubicBezTo>
                      <a:pt x="132" y="26"/>
                      <a:pt x="132" y="26"/>
                      <a:pt x="132" y="26"/>
                    </a:cubicBezTo>
                    <a:cubicBezTo>
                      <a:pt x="127" y="21"/>
                      <a:pt x="127" y="21"/>
                      <a:pt x="127" y="21"/>
                    </a:cubicBezTo>
                    <a:cubicBezTo>
                      <a:pt x="101" y="47"/>
                      <a:pt x="101" y="47"/>
                      <a:pt x="101" y="47"/>
                    </a:cubicBezTo>
                    <a:cubicBezTo>
                      <a:pt x="85" y="79"/>
                      <a:pt x="85" y="79"/>
                      <a:pt x="85" y="79"/>
                    </a:cubicBezTo>
                    <a:cubicBezTo>
                      <a:pt x="77" y="109"/>
                      <a:pt x="77" y="109"/>
                      <a:pt x="77" y="109"/>
                    </a:cubicBezTo>
                    <a:cubicBezTo>
                      <a:pt x="77" y="127"/>
                      <a:pt x="77" y="127"/>
                      <a:pt x="77" y="127"/>
                    </a:cubicBezTo>
                    <a:cubicBezTo>
                      <a:pt x="81" y="167"/>
                      <a:pt x="81" y="167"/>
                      <a:pt x="81" y="167"/>
                    </a:cubicBezTo>
                    <a:cubicBezTo>
                      <a:pt x="82" y="170"/>
                      <a:pt x="81" y="174"/>
                      <a:pt x="80" y="181"/>
                    </a:cubicBezTo>
                    <a:cubicBezTo>
                      <a:pt x="86" y="199"/>
                      <a:pt x="86" y="199"/>
                      <a:pt x="86" y="199"/>
                    </a:cubicBezTo>
                    <a:cubicBezTo>
                      <a:pt x="100" y="222"/>
                      <a:pt x="100" y="222"/>
                      <a:pt x="100" y="222"/>
                    </a:cubicBezTo>
                    <a:cubicBezTo>
                      <a:pt x="104" y="231"/>
                      <a:pt x="104" y="231"/>
                      <a:pt x="104" y="231"/>
                    </a:cubicBezTo>
                    <a:cubicBezTo>
                      <a:pt x="106" y="242"/>
                      <a:pt x="106" y="242"/>
                      <a:pt x="106" y="242"/>
                    </a:cubicBezTo>
                    <a:cubicBezTo>
                      <a:pt x="110" y="251"/>
                      <a:pt x="110" y="251"/>
                      <a:pt x="110" y="251"/>
                    </a:cubicBezTo>
                    <a:cubicBezTo>
                      <a:pt x="110" y="263"/>
                      <a:pt x="110" y="263"/>
                      <a:pt x="110" y="263"/>
                    </a:cubicBezTo>
                    <a:cubicBezTo>
                      <a:pt x="100" y="264"/>
                      <a:pt x="100" y="264"/>
                      <a:pt x="100" y="264"/>
                    </a:cubicBezTo>
                    <a:cubicBezTo>
                      <a:pt x="86" y="292"/>
                      <a:pt x="86" y="292"/>
                      <a:pt x="86" y="292"/>
                    </a:cubicBezTo>
                    <a:cubicBezTo>
                      <a:pt x="90" y="301"/>
                      <a:pt x="90" y="301"/>
                      <a:pt x="90" y="301"/>
                    </a:cubicBezTo>
                    <a:cubicBezTo>
                      <a:pt x="90" y="303"/>
                      <a:pt x="90" y="305"/>
                      <a:pt x="89" y="307"/>
                    </a:cubicBezTo>
                    <a:cubicBezTo>
                      <a:pt x="71" y="343"/>
                      <a:pt x="71" y="343"/>
                      <a:pt x="71" y="343"/>
                    </a:cubicBezTo>
                    <a:cubicBezTo>
                      <a:pt x="71" y="351"/>
                      <a:pt x="71" y="351"/>
                      <a:pt x="71" y="351"/>
                    </a:cubicBezTo>
                    <a:cubicBezTo>
                      <a:pt x="67" y="361"/>
                      <a:pt x="67" y="361"/>
                      <a:pt x="67" y="361"/>
                    </a:cubicBezTo>
                    <a:cubicBezTo>
                      <a:pt x="50" y="379"/>
                      <a:pt x="50" y="379"/>
                      <a:pt x="50" y="379"/>
                    </a:cubicBezTo>
                    <a:cubicBezTo>
                      <a:pt x="6" y="538"/>
                      <a:pt x="0" y="702"/>
                      <a:pt x="31" y="872"/>
                    </a:cubicBezTo>
                    <a:cubicBezTo>
                      <a:pt x="31" y="876"/>
                      <a:pt x="31" y="876"/>
                      <a:pt x="31" y="876"/>
                    </a:cubicBezTo>
                    <a:cubicBezTo>
                      <a:pt x="10" y="1001"/>
                      <a:pt x="10" y="1125"/>
                      <a:pt x="31" y="1250"/>
                    </a:cubicBezTo>
                    <a:cubicBezTo>
                      <a:pt x="85" y="1250"/>
                      <a:pt x="85" y="1250"/>
                      <a:pt x="85" y="1250"/>
                    </a:cubicBezTo>
                    <a:cubicBezTo>
                      <a:pt x="85" y="1258"/>
                      <a:pt x="85" y="1258"/>
                      <a:pt x="85" y="1258"/>
                    </a:cubicBezTo>
                    <a:cubicBezTo>
                      <a:pt x="82" y="1272"/>
                      <a:pt x="82" y="1272"/>
                      <a:pt x="82" y="1272"/>
                    </a:cubicBezTo>
                    <a:cubicBezTo>
                      <a:pt x="86" y="1411"/>
                      <a:pt x="86" y="1411"/>
                      <a:pt x="86" y="1411"/>
                    </a:cubicBezTo>
                    <a:cubicBezTo>
                      <a:pt x="82" y="1490"/>
                      <a:pt x="82" y="1490"/>
                      <a:pt x="82" y="1490"/>
                    </a:cubicBezTo>
                    <a:cubicBezTo>
                      <a:pt x="84" y="1496"/>
                      <a:pt x="84" y="1496"/>
                      <a:pt x="84" y="1496"/>
                    </a:cubicBezTo>
                    <a:cubicBezTo>
                      <a:pt x="85" y="1500"/>
                      <a:pt x="85" y="1504"/>
                      <a:pt x="85" y="1508"/>
                    </a:cubicBezTo>
                    <a:cubicBezTo>
                      <a:pt x="85" y="1514"/>
                      <a:pt x="86" y="1516"/>
                      <a:pt x="88" y="1516"/>
                    </a:cubicBezTo>
                    <a:cubicBezTo>
                      <a:pt x="86" y="1580"/>
                      <a:pt x="86" y="1580"/>
                      <a:pt x="86" y="1580"/>
                    </a:cubicBezTo>
                    <a:cubicBezTo>
                      <a:pt x="81" y="1602"/>
                      <a:pt x="81" y="1602"/>
                      <a:pt x="81" y="1602"/>
                    </a:cubicBezTo>
                    <a:cubicBezTo>
                      <a:pt x="61" y="1654"/>
                      <a:pt x="61" y="1654"/>
                      <a:pt x="61" y="1654"/>
                    </a:cubicBezTo>
                    <a:cubicBezTo>
                      <a:pt x="43" y="1753"/>
                      <a:pt x="43" y="1753"/>
                      <a:pt x="43" y="1753"/>
                    </a:cubicBezTo>
                    <a:cubicBezTo>
                      <a:pt x="38" y="1978"/>
                      <a:pt x="38" y="1978"/>
                      <a:pt x="38" y="1978"/>
                    </a:cubicBezTo>
                    <a:cubicBezTo>
                      <a:pt x="45" y="2018"/>
                      <a:pt x="45" y="2018"/>
                      <a:pt x="45" y="2018"/>
                    </a:cubicBezTo>
                    <a:cubicBezTo>
                      <a:pt x="44" y="2034"/>
                      <a:pt x="44" y="2034"/>
                      <a:pt x="44" y="2034"/>
                    </a:cubicBezTo>
                    <a:cubicBezTo>
                      <a:pt x="61" y="2075"/>
                      <a:pt x="61" y="2075"/>
                      <a:pt x="61" y="2075"/>
                    </a:cubicBezTo>
                    <a:cubicBezTo>
                      <a:pt x="63" y="2082"/>
                      <a:pt x="63" y="2082"/>
                      <a:pt x="63" y="2082"/>
                    </a:cubicBezTo>
                    <a:cubicBezTo>
                      <a:pt x="64" y="2240"/>
                      <a:pt x="64" y="2240"/>
                      <a:pt x="64" y="2240"/>
                    </a:cubicBezTo>
                    <a:cubicBezTo>
                      <a:pt x="67" y="2252"/>
                      <a:pt x="67" y="2252"/>
                      <a:pt x="67" y="2252"/>
                    </a:cubicBezTo>
                    <a:cubicBezTo>
                      <a:pt x="65" y="2258"/>
                      <a:pt x="65" y="2258"/>
                      <a:pt x="65" y="2258"/>
                    </a:cubicBezTo>
                    <a:cubicBezTo>
                      <a:pt x="61" y="2263"/>
                      <a:pt x="61" y="2263"/>
                      <a:pt x="61" y="2263"/>
                    </a:cubicBezTo>
                    <a:cubicBezTo>
                      <a:pt x="64" y="2298"/>
                      <a:pt x="64" y="2298"/>
                      <a:pt x="64" y="2298"/>
                    </a:cubicBezTo>
                    <a:cubicBezTo>
                      <a:pt x="213" y="2308"/>
                      <a:pt x="213" y="2308"/>
                      <a:pt x="213" y="2308"/>
                    </a:cubicBezTo>
                    <a:cubicBezTo>
                      <a:pt x="332" y="2304"/>
                      <a:pt x="332" y="2304"/>
                      <a:pt x="332" y="2304"/>
                    </a:cubicBezTo>
                    <a:cubicBezTo>
                      <a:pt x="395" y="2290"/>
                      <a:pt x="395" y="2290"/>
                      <a:pt x="395" y="2290"/>
                    </a:cubicBezTo>
                    <a:cubicBezTo>
                      <a:pt x="401" y="2284"/>
                      <a:pt x="401" y="2284"/>
                      <a:pt x="401" y="2284"/>
                    </a:cubicBezTo>
                    <a:cubicBezTo>
                      <a:pt x="402" y="2278"/>
                      <a:pt x="402" y="2278"/>
                      <a:pt x="402" y="2278"/>
                    </a:cubicBezTo>
                    <a:cubicBezTo>
                      <a:pt x="399" y="2274"/>
                      <a:pt x="399" y="2274"/>
                      <a:pt x="399" y="2274"/>
                    </a:cubicBezTo>
                    <a:cubicBezTo>
                      <a:pt x="397" y="2264"/>
                      <a:pt x="397" y="2264"/>
                      <a:pt x="397" y="2264"/>
                    </a:cubicBezTo>
                    <a:cubicBezTo>
                      <a:pt x="413" y="2260"/>
                      <a:pt x="413" y="2260"/>
                      <a:pt x="413" y="2260"/>
                    </a:cubicBezTo>
                    <a:cubicBezTo>
                      <a:pt x="456" y="2256"/>
                      <a:pt x="456" y="2256"/>
                      <a:pt x="456" y="2256"/>
                    </a:cubicBezTo>
                    <a:cubicBezTo>
                      <a:pt x="528" y="2233"/>
                      <a:pt x="528" y="2233"/>
                      <a:pt x="528" y="2233"/>
                    </a:cubicBezTo>
                    <a:cubicBezTo>
                      <a:pt x="533" y="2230"/>
                      <a:pt x="533" y="2230"/>
                      <a:pt x="533" y="2230"/>
                    </a:cubicBezTo>
                    <a:cubicBezTo>
                      <a:pt x="533" y="2224"/>
                      <a:pt x="533" y="2224"/>
                      <a:pt x="533" y="2224"/>
                    </a:cubicBezTo>
                    <a:cubicBezTo>
                      <a:pt x="532" y="2220"/>
                      <a:pt x="532" y="2220"/>
                      <a:pt x="532" y="2220"/>
                    </a:cubicBezTo>
                    <a:cubicBezTo>
                      <a:pt x="527" y="2218"/>
                      <a:pt x="527" y="2218"/>
                      <a:pt x="527" y="2218"/>
                    </a:cubicBezTo>
                    <a:cubicBezTo>
                      <a:pt x="522" y="2206"/>
                      <a:pt x="522" y="2206"/>
                      <a:pt x="522" y="2206"/>
                    </a:cubicBezTo>
                    <a:cubicBezTo>
                      <a:pt x="515" y="2197"/>
                      <a:pt x="515" y="2197"/>
                      <a:pt x="515" y="2197"/>
                    </a:cubicBezTo>
                    <a:cubicBezTo>
                      <a:pt x="508" y="2194"/>
                      <a:pt x="508" y="2194"/>
                      <a:pt x="508" y="2194"/>
                    </a:cubicBezTo>
                    <a:cubicBezTo>
                      <a:pt x="449" y="2192"/>
                      <a:pt x="449" y="2192"/>
                      <a:pt x="449" y="2192"/>
                    </a:cubicBezTo>
                    <a:cubicBezTo>
                      <a:pt x="428" y="2185"/>
                      <a:pt x="428" y="2185"/>
                      <a:pt x="428" y="2185"/>
                    </a:cubicBezTo>
                    <a:cubicBezTo>
                      <a:pt x="413" y="2176"/>
                      <a:pt x="413" y="2176"/>
                      <a:pt x="413" y="2176"/>
                    </a:cubicBezTo>
                    <a:cubicBezTo>
                      <a:pt x="396" y="2160"/>
                      <a:pt x="396" y="2160"/>
                      <a:pt x="396" y="2160"/>
                    </a:cubicBezTo>
                    <a:cubicBezTo>
                      <a:pt x="378" y="2136"/>
                      <a:pt x="378" y="2136"/>
                      <a:pt x="378" y="2136"/>
                    </a:cubicBezTo>
                    <a:cubicBezTo>
                      <a:pt x="332" y="2058"/>
                      <a:pt x="332" y="2058"/>
                      <a:pt x="332" y="2058"/>
                    </a:cubicBezTo>
                    <a:cubicBezTo>
                      <a:pt x="330" y="2058"/>
                      <a:pt x="330" y="2058"/>
                      <a:pt x="330" y="2058"/>
                    </a:cubicBezTo>
                    <a:cubicBezTo>
                      <a:pt x="332" y="2054"/>
                      <a:pt x="332" y="2054"/>
                      <a:pt x="332" y="2054"/>
                    </a:cubicBezTo>
                    <a:cubicBezTo>
                      <a:pt x="337" y="2050"/>
                      <a:pt x="337" y="2050"/>
                      <a:pt x="337" y="2050"/>
                    </a:cubicBezTo>
                    <a:cubicBezTo>
                      <a:pt x="345" y="2040"/>
                      <a:pt x="345" y="2040"/>
                      <a:pt x="345" y="2040"/>
                    </a:cubicBezTo>
                    <a:cubicBezTo>
                      <a:pt x="352" y="2019"/>
                      <a:pt x="352" y="2019"/>
                      <a:pt x="352" y="2019"/>
                    </a:cubicBezTo>
                    <a:cubicBezTo>
                      <a:pt x="383" y="1794"/>
                      <a:pt x="383" y="1794"/>
                      <a:pt x="383" y="1794"/>
                    </a:cubicBezTo>
                    <a:cubicBezTo>
                      <a:pt x="399" y="1616"/>
                      <a:pt x="399" y="1616"/>
                      <a:pt x="399" y="1616"/>
                    </a:cubicBezTo>
                    <a:cubicBezTo>
                      <a:pt x="410" y="1363"/>
                      <a:pt x="410" y="1363"/>
                      <a:pt x="410" y="1363"/>
                    </a:cubicBezTo>
                    <a:cubicBezTo>
                      <a:pt x="416" y="1344"/>
                      <a:pt x="416" y="1344"/>
                      <a:pt x="416" y="1344"/>
                    </a:cubicBezTo>
                    <a:cubicBezTo>
                      <a:pt x="419" y="1248"/>
                      <a:pt x="419" y="1248"/>
                      <a:pt x="419" y="1248"/>
                    </a:cubicBezTo>
                    <a:cubicBezTo>
                      <a:pt x="424" y="1246"/>
                      <a:pt x="424" y="1246"/>
                      <a:pt x="424" y="1246"/>
                    </a:cubicBezTo>
                    <a:cubicBezTo>
                      <a:pt x="434" y="1236"/>
                      <a:pt x="434" y="1236"/>
                      <a:pt x="434" y="1236"/>
                    </a:cubicBezTo>
                    <a:cubicBezTo>
                      <a:pt x="442" y="1225"/>
                      <a:pt x="442" y="1225"/>
                      <a:pt x="442" y="1225"/>
                    </a:cubicBezTo>
                    <a:cubicBezTo>
                      <a:pt x="447" y="1202"/>
                      <a:pt x="447" y="1202"/>
                      <a:pt x="447" y="1202"/>
                    </a:cubicBezTo>
                    <a:cubicBezTo>
                      <a:pt x="449" y="1167"/>
                      <a:pt x="449" y="1167"/>
                      <a:pt x="449" y="1167"/>
                    </a:cubicBezTo>
                    <a:cubicBezTo>
                      <a:pt x="447" y="1123"/>
                      <a:pt x="447" y="1123"/>
                      <a:pt x="447" y="1123"/>
                    </a:cubicBezTo>
                    <a:cubicBezTo>
                      <a:pt x="439" y="1064"/>
                      <a:pt x="439" y="1064"/>
                      <a:pt x="439" y="1064"/>
                    </a:cubicBezTo>
                    <a:cubicBezTo>
                      <a:pt x="438" y="987"/>
                      <a:pt x="438" y="987"/>
                      <a:pt x="438" y="987"/>
                    </a:cubicBezTo>
                    <a:cubicBezTo>
                      <a:pt x="425" y="918"/>
                      <a:pt x="425" y="918"/>
                      <a:pt x="425" y="918"/>
                    </a:cubicBezTo>
                    <a:cubicBezTo>
                      <a:pt x="425" y="906"/>
                      <a:pt x="425" y="906"/>
                      <a:pt x="425" y="906"/>
                    </a:cubicBezTo>
                    <a:cubicBezTo>
                      <a:pt x="430" y="902"/>
                      <a:pt x="430" y="902"/>
                      <a:pt x="430" y="902"/>
                    </a:cubicBezTo>
                    <a:cubicBezTo>
                      <a:pt x="438" y="903"/>
                      <a:pt x="438" y="903"/>
                      <a:pt x="438" y="903"/>
                    </a:cubicBezTo>
                    <a:cubicBezTo>
                      <a:pt x="548" y="935"/>
                      <a:pt x="548" y="935"/>
                      <a:pt x="548" y="935"/>
                    </a:cubicBezTo>
                    <a:cubicBezTo>
                      <a:pt x="556" y="943"/>
                      <a:pt x="556" y="943"/>
                      <a:pt x="556" y="943"/>
                    </a:cubicBezTo>
                    <a:cubicBezTo>
                      <a:pt x="569" y="947"/>
                      <a:pt x="579" y="947"/>
                      <a:pt x="586" y="945"/>
                    </a:cubicBezTo>
                    <a:cubicBezTo>
                      <a:pt x="592" y="941"/>
                      <a:pt x="592" y="941"/>
                      <a:pt x="592" y="941"/>
                    </a:cubicBezTo>
                    <a:cubicBezTo>
                      <a:pt x="598" y="937"/>
                      <a:pt x="598" y="937"/>
                      <a:pt x="598" y="937"/>
                    </a:cubicBezTo>
                    <a:cubicBezTo>
                      <a:pt x="602" y="939"/>
                      <a:pt x="607" y="938"/>
                      <a:pt x="614" y="937"/>
                    </a:cubicBezTo>
                    <a:cubicBezTo>
                      <a:pt x="622" y="931"/>
                      <a:pt x="622" y="931"/>
                      <a:pt x="622" y="931"/>
                    </a:cubicBezTo>
                    <a:cubicBezTo>
                      <a:pt x="627" y="933"/>
                      <a:pt x="627" y="933"/>
                      <a:pt x="627" y="933"/>
                    </a:cubicBezTo>
                    <a:cubicBezTo>
                      <a:pt x="633" y="951"/>
                      <a:pt x="633" y="951"/>
                      <a:pt x="633" y="951"/>
                    </a:cubicBezTo>
                    <a:cubicBezTo>
                      <a:pt x="633" y="953"/>
                      <a:pt x="636" y="954"/>
                      <a:pt x="641" y="954"/>
                    </a:cubicBezTo>
                    <a:cubicBezTo>
                      <a:pt x="647" y="954"/>
                      <a:pt x="647" y="954"/>
                      <a:pt x="647" y="954"/>
                    </a:cubicBezTo>
                    <a:cubicBezTo>
                      <a:pt x="652" y="957"/>
                      <a:pt x="652" y="957"/>
                      <a:pt x="652" y="957"/>
                    </a:cubicBezTo>
                    <a:cubicBezTo>
                      <a:pt x="660" y="955"/>
                      <a:pt x="664" y="953"/>
                      <a:pt x="665" y="951"/>
                    </a:cubicBezTo>
                    <a:cubicBezTo>
                      <a:pt x="701" y="916"/>
                      <a:pt x="701" y="916"/>
                      <a:pt x="701" y="916"/>
                    </a:cubicBezTo>
                    <a:cubicBezTo>
                      <a:pt x="707" y="919"/>
                      <a:pt x="707" y="919"/>
                      <a:pt x="707" y="919"/>
                    </a:cubicBezTo>
                    <a:cubicBezTo>
                      <a:pt x="709" y="929"/>
                      <a:pt x="709" y="929"/>
                      <a:pt x="709" y="929"/>
                    </a:cubicBezTo>
                    <a:cubicBezTo>
                      <a:pt x="718" y="1116"/>
                      <a:pt x="718" y="1116"/>
                      <a:pt x="718" y="1116"/>
                    </a:cubicBezTo>
                    <a:cubicBezTo>
                      <a:pt x="705" y="1278"/>
                      <a:pt x="705" y="1278"/>
                      <a:pt x="705" y="1278"/>
                    </a:cubicBezTo>
                    <a:cubicBezTo>
                      <a:pt x="707" y="1283"/>
                      <a:pt x="707" y="1283"/>
                      <a:pt x="707" y="1283"/>
                    </a:cubicBezTo>
                    <a:cubicBezTo>
                      <a:pt x="707" y="1284"/>
                      <a:pt x="709" y="1284"/>
                      <a:pt x="713" y="1283"/>
                    </a:cubicBezTo>
                    <a:cubicBezTo>
                      <a:pt x="719" y="1278"/>
                      <a:pt x="719" y="1278"/>
                      <a:pt x="719" y="1278"/>
                    </a:cubicBezTo>
                    <a:cubicBezTo>
                      <a:pt x="725" y="1279"/>
                      <a:pt x="725" y="1279"/>
                      <a:pt x="725" y="1279"/>
                    </a:cubicBezTo>
                    <a:cubicBezTo>
                      <a:pt x="759" y="1577"/>
                      <a:pt x="759" y="1577"/>
                      <a:pt x="759" y="1577"/>
                    </a:cubicBezTo>
                    <a:cubicBezTo>
                      <a:pt x="804" y="1792"/>
                      <a:pt x="804" y="1792"/>
                      <a:pt x="804" y="1792"/>
                    </a:cubicBezTo>
                    <a:cubicBezTo>
                      <a:pt x="811" y="1880"/>
                      <a:pt x="811" y="1880"/>
                      <a:pt x="811" y="1880"/>
                    </a:cubicBezTo>
                    <a:cubicBezTo>
                      <a:pt x="811" y="1882"/>
                      <a:pt x="813" y="1899"/>
                      <a:pt x="815" y="1931"/>
                    </a:cubicBezTo>
                    <a:cubicBezTo>
                      <a:pt x="816" y="1932"/>
                      <a:pt x="817" y="1935"/>
                      <a:pt x="819" y="1939"/>
                    </a:cubicBezTo>
                    <a:cubicBezTo>
                      <a:pt x="819" y="1940"/>
                      <a:pt x="820" y="1944"/>
                      <a:pt x="820" y="1950"/>
                    </a:cubicBezTo>
                    <a:cubicBezTo>
                      <a:pt x="820" y="1951"/>
                      <a:pt x="820" y="1954"/>
                      <a:pt x="821" y="1957"/>
                    </a:cubicBezTo>
                    <a:cubicBezTo>
                      <a:pt x="821" y="1960"/>
                      <a:pt x="820" y="1964"/>
                      <a:pt x="819" y="1966"/>
                    </a:cubicBezTo>
                    <a:cubicBezTo>
                      <a:pt x="816" y="1970"/>
                      <a:pt x="815" y="1974"/>
                      <a:pt x="815" y="1978"/>
                    </a:cubicBezTo>
                    <a:cubicBezTo>
                      <a:pt x="815" y="1998"/>
                      <a:pt x="815" y="1998"/>
                      <a:pt x="815" y="1998"/>
                    </a:cubicBezTo>
                    <a:cubicBezTo>
                      <a:pt x="775" y="2088"/>
                      <a:pt x="775" y="2088"/>
                      <a:pt x="775" y="2088"/>
                    </a:cubicBezTo>
                    <a:cubicBezTo>
                      <a:pt x="769" y="2111"/>
                      <a:pt x="769" y="2111"/>
                      <a:pt x="769" y="2111"/>
                    </a:cubicBezTo>
                    <a:cubicBezTo>
                      <a:pt x="744" y="2144"/>
                      <a:pt x="744" y="2144"/>
                      <a:pt x="744" y="2144"/>
                    </a:cubicBezTo>
                    <a:cubicBezTo>
                      <a:pt x="738" y="2146"/>
                      <a:pt x="738" y="2146"/>
                      <a:pt x="738" y="2146"/>
                    </a:cubicBezTo>
                    <a:cubicBezTo>
                      <a:pt x="716" y="2165"/>
                      <a:pt x="716" y="2165"/>
                      <a:pt x="716" y="2165"/>
                    </a:cubicBezTo>
                    <a:cubicBezTo>
                      <a:pt x="694" y="2180"/>
                      <a:pt x="694" y="2180"/>
                      <a:pt x="694" y="2180"/>
                    </a:cubicBezTo>
                    <a:cubicBezTo>
                      <a:pt x="628" y="2189"/>
                      <a:pt x="628" y="2189"/>
                      <a:pt x="628" y="2189"/>
                    </a:cubicBezTo>
                    <a:cubicBezTo>
                      <a:pt x="616" y="2196"/>
                      <a:pt x="616" y="2196"/>
                      <a:pt x="616" y="2196"/>
                    </a:cubicBezTo>
                    <a:cubicBezTo>
                      <a:pt x="609" y="2203"/>
                      <a:pt x="609" y="2203"/>
                      <a:pt x="609" y="2203"/>
                    </a:cubicBezTo>
                    <a:cubicBezTo>
                      <a:pt x="605" y="2215"/>
                      <a:pt x="605" y="2215"/>
                      <a:pt x="605" y="2215"/>
                    </a:cubicBezTo>
                    <a:cubicBezTo>
                      <a:pt x="605" y="2220"/>
                      <a:pt x="605" y="2220"/>
                      <a:pt x="605" y="2220"/>
                    </a:cubicBezTo>
                    <a:cubicBezTo>
                      <a:pt x="614" y="2224"/>
                      <a:pt x="614" y="2224"/>
                      <a:pt x="614" y="2224"/>
                    </a:cubicBezTo>
                    <a:cubicBezTo>
                      <a:pt x="628" y="2229"/>
                      <a:pt x="628" y="2229"/>
                      <a:pt x="628" y="2229"/>
                    </a:cubicBezTo>
                    <a:cubicBezTo>
                      <a:pt x="667" y="2239"/>
                      <a:pt x="667" y="2239"/>
                      <a:pt x="667" y="2239"/>
                    </a:cubicBezTo>
                    <a:cubicBezTo>
                      <a:pt x="731" y="2242"/>
                      <a:pt x="731" y="2242"/>
                      <a:pt x="731" y="2242"/>
                    </a:cubicBezTo>
                    <a:cubicBezTo>
                      <a:pt x="760" y="2240"/>
                      <a:pt x="760" y="2240"/>
                      <a:pt x="760" y="2240"/>
                    </a:cubicBezTo>
                    <a:cubicBezTo>
                      <a:pt x="810" y="2221"/>
                      <a:pt x="810" y="2221"/>
                      <a:pt x="810" y="2221"/>
                    </a:cubicBezTo>
                    <a:cubicBezTo>
                      <a:pt x="828" y="2217"/>
                      <a:pt x="828" y="2217"/>
                      <a:pt x="828" y="2217"/>
                    </a:cubicBezTo>
                    <a:cubicBezTo>
                      <a:pt x="832" y="2218"/>
                      <a:pt x="832" y="2218"/>
                      <a:pt x="832" y="2218"/>
                    </a:cubicBezTo>
                    <a:cubicBezTo>
                      <a:pt x="836" y="2225"/>
                      <a:pt x="836" y="2225"/>
                      <a:pt x="836" y="2225"/>
                    </a:cubicBezTo>
                    <a:cubicBezTo>
                      <a:pt x="838" y="2231"/>
                      <a:pt x="838" y="2231"/>
                      <a:pt x="838" y="2231"/>
                    </a:cubicBezTo>
                    <a:cubicBezTo>
                      <a:pt x="836" y="2240"/>
                      <a:pt x="836" y="2240"/>
                      <a:pt x="836" y="2240"/>
                    </a:cubicBezTo>
                    <a:cubicBezTo>
                      <a:pt x="836" y="2241"/>
                      <a:pt x="835" y="2242"/>
                      <a:pt x="832" y="2244"/>
                    </a:cubicBezTo>
                    <a:cubicBezTo>
                      <a:pt x="822" y="2253"/>
                      <a:pt x="822" y="2253"/>
                      <a:pt x="822" y="2253"/>
                    </a:cubicBezTo>
                    <a:cubicBezTo>
                      <a:pt x="815" y="2261"/>
                      <a:pt x="815" y="2261"/>
                      <a:pt x="815" y="2261"/>
                    </a:cubicBezTo>
                    <a:cubicBezTo>
                      <a:pt x="814" y="2267"/>
                      <a:pt x="814" y="2267"/>
                      <a:pt x="814" y="2267"/>
                    </a:cubicBezTo>
                    <a:cubicBezTo>
                      <a:pt x="815" y="2276"/>
                      <a:pt x="815" y="2276"/>
                      <a:pt x="815" y="2276"/>
                    </a:cubicBezTo>
                    <a:cubicBezTo>
                      <a:pt x="821" y="2284"/>
                      <a:pt x="821" y="2284"/>
                      <a:pt x="821" y="2284"/>
                    </a:cubicBezTo>
                    <a:cubicBezTo>
                      <a:pt x="832" y="2288"/>
                      <a:pt x="832" y="2288"/>
                      <a:pt x="832" y="2288"/>
                    </a:cubicBezTo>
                    <a:cubicBezTo>
                      <a:pt x="899" y="2289"/>
                      <a:pt x="899" y="2289"/>
                      <a:pt x="899" y="2289"/>
                    </a:cubicBezTo>
                    <a:cubicBezTo>
                      <a:pt x="1045" y="2274"/>
                      <a:pt x="1045" y="2274"/>
                      <a:pt x="1045" y="2274"/>
                    </a:cubicBezTo>
                    <a:cubicBezTo>
                      <a:pt x="1079" y="2266"/>
                      <a:pt x="1079" y="2266"/>
                      <a:pt x="1079" y="2266"/>
                    </a:cubicBezTo>
                    <a:cubicBezTo>
                      <a:pt x="1104" y="2254"/>
                      <a:pt x="1104" y="2254"/>
                      <a:pt x="1104" y="2254"/>
                    </a:cubicBezTo>
                    <a:cubicBezTo>
                      <a:pt x="1102" y="2232"/>
                      <a:pt x="1102" y="2232"/>
                      <a:pt x="1102" y="2232"/>
                    </a:cubicBezTo>
                    <a:cubicBezTo>
                      <a:pt x="1100" y="2224"/>
                      <a:pt x="1100" y="2224"/>
                      <a:pt x="1100" y="2224"/>
                    </a:cubicBezTo>
                    <a:cubicBezTo>
                      <a:pt x="1102" y="2221"/>
                      <a:pt x="1102" y="2221"/>
                      <a:pt x="1102" y="2221"/>
                    </a:cubicBezTo>
                    <a:cubicBezTo>
                      <a:pt x="1104" y="2214"/>
                      <a:pt x="1104" y="2214"/>
                      <a:pt x="1104" y="2214"/>
                    </a:cubicBezTo>
                    <a:cubicBezTo>
                      <a:pt x="1104" y="2200"/>
                      <a:pt x="1104" y="2200"/>
                      <a:pt x="1104" y="2200"/>
                    </a:cubicBezTo>
                    <a:cubicBezTo>
                      <a:pt x="1100" y="2180"/>
                      <a:pt x="1100" y="2180"/>
                      <a:pt x="1100" y="2180"/>
                    </a:cubicBezTo>
                    <a:cubicBezTo>
                      <a:pt x="1100" y="2165"/>
                      <a:pt x="1100" y="2165"/>
                      <a:pt x="1100" y="2165"/>
                    </a:cubicBezTo>
                    <a:cubicBezTo>
                      <a:pt x="1113" y="2125"/>
                      <a:pt x="1113" y="2125"/>
                      <a:pt x="1113" y="2125"/>
                    </a:cubicBezTo>
                    <a:cubicBezTo>
                      <a:pt x="1115" y="2106"/>
                      <a:pt x="1115" y="2106"/>
                      <a:pt x="1115" y="2106"/>
                    </a:cubicBezTo>
                    <a:cubicBezTo>
                      <a:pt x="1114" y="2082"/>
                      <a:pt x="1114" y="2082"/>
                      <a:pt x="1114" y="2082"/>
                    </a:cubicBezTo>
                    <a:cubicBezTo>
                      <a:pt x="1110" y="2066"/>
                      <a:pt x="1110" y="2066"/>
                      <a:pt x="1110" y="2066"/>
                    </a:cubicBezTo>
                    <a:cubicBezTo>
                      <a:pt x="1092" y="2038"/>
                      <a:pt x="1092" y="2038"/>
                      <a:pt x="1092" y="2038"/>
                    </a:cubicBezTo>
                    <a:cubicBezTo>
                      <a:pt x="1088" y="2026"/>
                      <a:pt x="1088" y="2026"/>
                      <a:pt x="1088" y="2026"/>
                    </a:cubicBezTo>
                    <a:cubicBezTo>
                      <a:pt x="1089" y="2019"/>
                      <a:pt x="1090" y="2016"/>
                      <a:pt x="1090" y="2014"/>
                    </a:cubicBezTo>
                    <a:cubicBezTo>
                      <a:pt x="1097" y="1998"/>
                      <a:pt x="1097" y="1998"/>
                      <a:pt x="1097" y="1998"/>
                    </a:cubicBezTo>
                    <a:cubicBezTo>
                      <a:pt x="1099" y="1928"/>
                      <a:pt x="1099" y="1928"/>
                      <a:pt x="1099" y="1928"/>
                    </a:cubicBezTo>
                    <a:cubicBezTo>
                      <a:pt x="1083" y="1684"/>
                      <a:pt x="1083" y="1684"/>
                      <a:pt x="1083" y="1684"/>
                    </a:cubicBezTo>
                    <a:cubicBezTo>
                      <a:pt x="1085" y="1626"/>
                      <a:pt x="1085" y="1626"/>
                      <a:pt x="1085" y="1626"/>
                    </a:cubicBezTo>
                    <a:cubicBezTo>
                      <a:pt x="1079" y="1560"/>
                      <a:pt x="1079" y="1560"/>
                      <a:pt x="1079" y="1560"/>
                    </a:cubicBezTo>
                    <a:cubicBezTo>
                      <a:pt x="1074" y="1536"/>
                      <a:pt x="1074" y="1536"/>
                      <a:pt x="1074" y="1536"/>
                    </a:cubicBezTo>
                    <a:cubicBezTo>
                      <a:pt x="1074" y="1527"/>
                      <a:pt x="1074" y="1527"/>
                      <a:pt x="1074" y="1527"/>
                    </a:cubicBezTo>
                    <a:cubicBezTo>
                      <a:pt x="1082" y="1428"/>
                      <a:pt x="1082" y="1428"/>
                      <a:pt x="1082" y="1428"/>
                    </a:cubicBezTo>
                    <a:cubicBezTo>
                      <a:pt x="1079" y="1398"/>
                      <a:pt x="1079" y="1398"/>
                      <a:pt x="1079" y="1398"/>
                    </a:cubicBezTo>
                    <a:cubicBezTo>
                      <a:pt x="1067" y="1347"/>
                      <a:pt x="1067" y="1347"/>
                      <a:pt x="1067" y="1347"/>
                    </a:cubicBezTo>
                    <a:cubicBezTo>
                      <a:pt x="1067" y="1328"/>
                      <a:pt x="1067" y="1328"/>
                      <a:pt x="1067" y="1328"/>
                    </a:cubicBezTo>
                    <a:cubicBezTo>
                      <a:pt x="1068" y="1323"/>
                      <a:pt x="1068" y="1323"/>
                      <a:pt x="1068" y="1323"/>
                    </a:cubicBezTo>
                    <a:cubicBezTo>
                      <a:pt x="1068" y="1318"/>
                      <a:pt x="1066" y="1314"/>
                      <a:pt x="1065" y="1311"/>
                    </a:cubicBezTo>
                    <a:cubicBezTo>
                      <a:pt x="1064" y="1309"/>
                      <a:pt x="1064" y="1308"/>
                      <a:pt x="1064" y="1308"/>
                    </a:cubicBezTo>
                    <a:cubicBezTo>
                      <a:pt x="1064" y="1307"/>
                      <a:pt x="1064" y="1306"/>
                      <a:pt x="1064" y="1305"/>
                    </a:cubicBezTo>
                    <a:cubicBezTo>
                      <a:pt x="1064" y="1292"/>
                      <a:pt x="1064" y="1292"/>
                      <a:pt x="1064" y="1292"/>
                    </a:cubicBezTo>
                    <a:cubicBezTo>
                      <a:pt x="1064" y="1285"/>
                      <a:pt x="1065" y="1280"/>
                      <a:pt x="1066" y="1276"/>
                    </a:cubicBezTo>
                    <a:cubicBezTo>
                      <a:pt x="1066" y="1274"/>
                      <a:pt x="1066" y="1273"/>
                      <a:pt x="1066" y="1271"/>
                    </a:cubicBezTo>
                    <a:cubicBezTo>
                      <a:pt x="1067" y="1264"/>
                      <a:pt x="1067" y="1264"/>
                      <a:pt x="1067" y="1264"/>
                    </a:cubicBezTo>
                    <a:cubicBezTo>
                      <a:pt x="1067" y="1263"/>
                      <a:pt x="1067" y="1261"/>
                      <a:pt x="1068" y="1259"/>
                    </a:cubicBezTo>
                    <a:cubicBezTo>
                      <a:pt x="1070" y="1255"/>
                      <a:pt x="1070" y="1255"/>
                      <a:pt x="1070" y="1255"/>
                    </a:cubicBezTo>
                    <a:cubicBezTo>
                      <a:pt x="1070" y="1247"/>
                      <a:pt x="1070" y="1247"/>
                      <a:pt x="1070" y="1247"/>
                    </a:cubicBezTo>
                    <a:cubicBezTo>
                      <a:pt x="1070" y="1243"/>
                      <a:pt x="1071" y="1240"/>
                      <a:pt x="1072" y="1239"/>
                    </a:cubicBezTo>
                    <a:cubicBezTo>
                      <a:pt x="1088" y="1217"/>
                      <a:pt x="1088" y="1217"/>
                      <a:pt x="1088" y="1217"/>
                    </a:cubicBezTo>
                    <a:cubicBezTo>
                      <a:pt x="1090" y="1202"/>
                      <a:pt x="1090" y="1202"/>
                      <a:pt x="1090" y="1202"/>
                    </a:cubicBezTo>
                    <a:cubicBezTo>
                      <a:pt x="1095" y="1182"/>
                      <a:pt x="1095" y="1182"/>
                      <a:pt x="1095" y="1182"/>
                    </a:cubicBezTo>
                    <a:cubicBezTo>
                      <a:pt x="1109" y="1152"/>
                      <a:pt x="1109" y="1152"/>
                      <a:pt x="1109" y="1152"/>
                    </a:cubicBezTo>
                    <a:cubicBezTo>
                      <a:pt x="1114" y="1120"/>
                      <a:pt x="1114" y="1120"/>
                      <a:pt x="1114" y="1120"/>
                    </a:cubicBezTo>
                    <a:cubicBezTo>
                      <a:pt x="1137" y="1034"/>
                      <a:pt x="1137" y="1034"/>
                      <a:pt x="1137" y="1034"/>
                    </a:cubicBezTo>
                    <a:cubicBezTo>
                      <a:pt x="1134" y="1017"/>
                      <a:pt x="1134" y="1017"/>
                      <a:pt x="1134" y="1017"/>
                    </a:cubicBezTo>
                    <a:cubicBezTo>
                      <a:pt x="1123" y="995"/>
                      <a:pt x="1123" y="995"/>
                      <a:pt x="1123" y="995"/>
                    </a:cubicBezTo>
                    <a:cubicBezTo>
                      <a:pt x="1141" y="957"/>
                      <a:pt x="1141" y="957"/>
                      <a:pt x="1141" y="957"/>
                    </a:cubicBezTo>
                    <a:cubicBezTo>
                      <a:pt x="1159" y="942"/>
                      <a:pt x="1159" y="942"/>
                      <a:pt x="1159" y="942"/>
                    </a:cubicBezTo>
                    <a:cubicBezTo>
                      <a:pt x="1212" y="870"/>
                      <a:pt x="1212" y="870"/>
                      <a:pt x="1212" y="870"/>
                    </a:cubicBezTo>
                    <a:cubicBezTo>
                      <a:pt x="1234" y="824"/>
                      <a:pt x="1234" y="824"/>
                      <a:pt x="1234" y="824"/>
                    </a:cubicBezTo>
                    <a:cubicBezTo>
                      <a:pt x="1241" y="797"/>
                      <a:pt x="1241" y="797"/>
                      <a:pt x="1241" y="797"/>
                    </a:cubicBezTo>
                    <a:cubicBezTo>
                      <a:pt x="1239" y="776"/>
                      <a:pt x="1239" y="776"/>
                      <a:pt x="1239" y="776"/>
                    </a:cubicBezTo>
                    <a:cubicBezTo>
                      <a:pt x="1231" y="752"/>
                      <a:pt x="1231" y="752"/>
                      <a:pt x="1231" y="752"/>
                    </a:cubicBezTo>
                    <a:cubicBezTo>
                      <a:pt x="1225" y="717"/>
                      <a:pt x="1225" y="717"/>
                      <a:pt x="1225" y="717"/>
                    </a:cubicBezTo>
                    <a:cubicBezTo>
                      <a:pt x="1213" y="680"/>
                      <a:pt x="1213" y="680"/>
                      <a:pt x="1213" y="680"/>
                    </a:cubicBezTo>
                    <a:cubicBezTo>
                      <a:pt x="1172" y="608"/>
                      <a:pt x="1172" y="608"/>
                      <a:pt x="1172" y="608"/>
                    </a:cubicBezTo>
                    <a:cubicBezTo>
                      <a:pt x="1173" y="597"/>
                      <a:pt x="1173" y="597"/>
                      <a:pt x="1173" y="597"/>
                    </a:cubicBezTo>
                    <a:cubicBezTo>
                      <a:pt x="1168" y="582"/>
                      <a:pt x="1168" y="582"/>
                      <a:pt x="1168" y="582"/>
                    </a:cubicBezTo>
                    <a:cubicBezTo>
                      <a:pt x="1159" y="569"/>
                      <a:pt x="1159" y="569"/>
                      <a:pt x="1159" y="569"/>
                    </a:cubicBezTo>
                    <a:cubicBezTo>
                      <a:pt x="1156" y="559"/>
                      <a:pt x="1156" y="559"/>
                      <a:pt x="1156" y="559"/>
                    </a:cubicBezTo>
                    <a:cubicBezTo>
                      <a:pt x="1153" y="548"/>
                      <a:pt x="1153" y="548"/>
                      <a:pt x="1153" y="548"/>
                    </a:cubicBezTo>
                    <a:cubicBezTo>
                      <a:pt x="1125" y="478"/>
                      <a:pt x="1125" y="478"/>
                      <a:pt x="1125" y="478"/>
                    </a:cubicBezTo>
                    <a:cubicBezTo>
                      <a:pt x="1106" y="451"/>
                      <a:pt x="1106" y="451"/>
                      <a:pt x="1106" y="451"/>
                    </a:cubicBezTo>
                    <a:cubicBezTo>
                      <a:pt x="963" y="345"/>
                      <a:pt x="963" y="345"/>
                      <a:pt x="963" y="345"/>
                    </a:cubicBezTo>
                    <a:cubicBezTo>
                      <a:pt x="939" y="301"/>
                      <a:pt x="939" y="301"/>
                      <a:pt x="939" y="301"/>
                    </a:cubicBezTo>
                    <a:cubicBezTo>
                      <a:pt x="932" y="295"/>
                      <a:pt x="932" y="295"/>
                      <a:pt x="932" y="295"/>
                    </a:cubicBezTo>
                    <a:cubicBezTo>
                      <a:pt x="929" y="290"/>
                      <a:pt x="929" y="290"/>
                      <a:pt x="929" y="290"/>
                    </a:cubicBezTo>
                    <a:cubicBezTo>
                      <a:pt x="939" y="274"/>
                      <a:pt x="939" y="274"/>
                      <a:pt x="939" y="274"/>
                    </a:cubicBezTo>
                    <a:cubicBezTo>
                      <a:pt x="945" y="268"/>
                      <a:pt x="945" y="268"/>
                      <a:pt x="945" y="268"/>
                    </a:cubicBezTo>
                    <a:cubicBezTo>
                      <a:pt x="950" y="267"/>
                      <a:pt x="950" y="267"/>
                      <a:pt x="950" y="267"/>
                    </a:cubicBezTo>
                    <a:cubicBezTo>
                      <a:pt x="951" y="256"/>
                      <a:pt x="951" y="256"/>
                      <a:pt x="951" y="256"/>
                    </a:cubicBezTo>
                    <a:cubicBezTo>
                      <a:pt x="965" y="229"/>
                      <a:pt x="965" y="229"/>
                      <a:pt x="965" y="229"/>
                    </a:cubicBezTo>
                    <a:cubicBezTo>
                      <a:pt x="978" y="181"/>
                      <a:pt x="978" y="181"/>
                      <a:pt x="978" y="181"/>
                    </a:cubicBezTo>
                    <a:cubicBezTo>
                      <a:pt x="977" y="163"/>
                      <a:pt x="977" y="163"/>
                      <a:pt x="977" y="163"/>
                    </a:cubicBezTo>
                    <a:cubicBezTo>
                      <a:pt x="973" y="144"/>
                      <a:pt x="973" y="144"/>
                      <a:pt x="973" y="144"/>
                    </a:cubicBezTo>
                    <a:cubicBezTo>
                      <a:pt x="972" y="131"/>
                      <a:pt x="972" y="131"/>
                      <a:pt x="972" y="131"/>
                    </a:cubicBezTo>
                    <a:cubicBezTo>
                      <a:pt x="967" y="103"/>
                      <a:pt x="967" y="103"/>
                      <a:pt x="967" y="103"/>
                    </a:cubicBezTo>
                    <a:cubicBezTo>
                      <a:pt x="959" y="88"/>
                      <a:pt x="959" y="88"/>
                      <a:pt x="959" y="88"/>
                    </a:cubicBezTo>
                    <a:cubicBezTo>
                      <a:pt x="945" y="72"/>
                      <a:pt x="945" y="72"/>
                      <a:pt x="945" y="72"/>
                    </a:cubicBezTo>
                    <a:cubicBezTo>
                      <a:pt x="913" y="59"/>
                      <a:pt x="913" y="59"/>
                      <a:pt x="913" y="59"/>
                    </a:cubicBezTo>
                    <a:cubicBezTo>
                      <a:pt x="910" y="55"/>
                      <a:pt x="908" y="53"/>
                      <a:pt x="907" y="52"/>
                    </a:cubicBezTo>
                    <a:cubicBezTo>
                      <a:pt x="902" y="47"/>
                      <a:pt x="902" y="47"/>
                      <a:pt x="902" y="47"/>
                    </a:cubicBezTo>
                    <a:cubicBezTo>
                      <a:pt x="901" y="45"/>
                      <a:pt x="899" y="45"/>
                      <a:pt x="898" y="45"/>
                    </a:cubicBezTo>
                    <a:cubicBezTo>
                      <a:pt x="896" y="47"/>
                      <a:pt x="895" y="48"/>
                      <a:pt x="894" y="48"/>
                    </a:cubicBezTo>
                    <a:cubicBezTo>
                      <a:pt x="893" y="48"/>
                      <a:pt x="892" y="47"/>
                      <a:pt x="890" y="45"/>
                    </a:cubicBezTo>
                    <a:cubicBezTo>
                      <a:pt x="887" y="42"/>
                      <a:pt x="885" y="41"/>
                      <a:pt x="884" y="40"/>
                    </a:cubicBezTo>
                    <a:cubicBezTo>
                      <a:pt x="881" y="39"/>
                      <a:pt x="881" y="39"/>
                      <a:pt x="881" y="39"/>
                    </a:cubicBezTo>
                    <a:cubicBezTo>
                      <a:pt x="881" y="39"/>
                      <a:pt x="881" y="38"/>
                      <a:pt x="880" y="38"/>
                    </a:cubicBezTo>
                    <a:cubicBezTo>
                      <a:pt x="879" y="37"/>
                      <a:pt x="878" y="37"/>
                      <a:pt x="876" y="38"/>
                    </a:cubicBezTo>
                    <a:cubicBezTo>
                      <a:pt x="873" y="39"/>
                      <a:pt x="873" y="39"/>
                      <a:pt x="873" y="39"/>
                    </a:cubicBezTo>
                    <a:cubicBezTo>
                      <a:pt x="867" y="40"/>
                      <a:pt x="867" y="40"/>
                      <a:pt x="867" y="40"/>
                    </a:cubicBezTo>
                    <a:cubicBezTo>
                      <a:pt x="858" y="38"/>
                      <a:pt x="858" y="38"/>
                      <a:pt x="858" y="38"/>
                    </a:cubicBezTo>
                    <a:cubicBezTo>
                      <a:pt x="853" y="37"/>
                      <a:pt x="853" y="37"/>
                      <a:pt x="853" y="37"/>
                    </a:cubicBezTo>
                    <a:cubicBezTo>
                      <a:pt x="850" y="39"/>
                      <a:pt x="850" y="39"/>
                      <a:pt x="850" y="39"/>
                    </a:cubicBezTo>
                    <a:cubicBezTo>
                      <a:pt x="848" y="41"/>
                      <a:pt x="846" y="41"/>
                      <a:pt x="844" y="38"/>
                    </a:cubicBezTo>
                    <a:cubicBezTo>
                      <a:pt x="839" y="40"/>
                      <a:pt x="839" y="40"/>
                      <a:pt x="839" y="40"/>
                    </a:cubicBezTo>
                    <a:cubicBezTo>
                      <a:pt x="820" y="39"/>
                      <a:pt x="820" y="39"/>
                      <a:pt x="820" y="39"/>
                    </a:cubicBezTo>
                    <a:cubicBezTo>
                      <a:pt x="800" y="40"/>
                      <a:pt x="800" y="40"/>
                      <a:pt x="800" y="40"/>
                    </a:cubicBezTo>
                    <a:cubicBezTo>
                      <a:pt x="792" y="42"/>
                      <a:pt x="787" y="43"/>
                      <a:pt x="785" y="43"/>
                    </a:cubicBezTo>
                    <a:cubicBezTo>
                      <a:pt x="772" y="43"/>
                      <a:pt x="772" y="43"/>
                      <a:pt x="772" y="43"/>
                    </a:cubicBezTo>
                    <a:cubicBezTo>
                      <a:pt x="772" y="43"/>
                      <a:pt x="772" y="42"/>
                      <a:pt x="771" y="41"/>
                    </a:cubicBezTo>
                    <a:cubicBezTo>
                      <a:pt x="767" y="43"/>
                      <a:pt x="767" y="43"/>
                      <a:pt x="767" y="43"/>
                    </a:cubicBezTo>
                    <a:cubicBezTo>
                      <a:pt x="764" y="44"/>
                      <a:pt x="762" y="44"/>
                      <a:pt x="761" y="44"/>
                    </a:cubicBezTo>
                    <a:cubicBezTo>
                      <a:pt x="747" y="45"/>
                      <a:pt x="747" y="45"/>
                      <a:pt x="747" y="45"/>
                    </a:cubicBezTo>
                    <a:cubicBezTo>
                      <a:pt x="734" y="49"/>
                      <a:pt x="734" y="49"/>
                      <a:pt x="734" y="49"/>
                    </a:cubicBezTo>
                    <a:lnTo>
                      <a:pt x="727" y="55"/>
                    </a:ln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sp>
            <p:nvSpPr>
              <p:cNvPr id="62" name="Freeform 9"/>
              <p:cNvSpPr>
                <a:spLocks/>
              </p:cNvSpPr>
              <p:nvPr/>
            </p:nvSpPr>
            <p:spPr bwMode="auto">
              <a:xfrm>
                <a:off x="5314951" y="954088"/>
                <a:ext cx="446087" cy="1163637"/>
              </a:xfrm>
              <a:custGeom>
                <a:avLst/>
                <a:gdLst/>
                <a:ahLst/>
                <a:cxnLst>
                  <a:cxn ang="0">
                    <a:pos x="140" y="0"/>
                  </a:cxn>
                  <a:cxn ang="0">
                    <a:pos x="0" y="69"/>
                  </a:cxn>
                  <a:cxn ang="0">
                    <a:pos x="42" y="366"/>
                  </a:cxn>
                  <a:cxn ang="0">
                    <a:pos x="140" y="0"/>
                  </a:cxn>
                </a:cxnLst>
                <a:rect l="0" t="0" r="r" b="b"/>
                <a:pathLst>
                  <a:path w="140" h="366">
                    <a:moveTo>
                      <a:pt x="140" y="0"/>
                    </a:moveTo>
                    <a:cubicBezTo>
                      <a:pt x="93" y="45"/>
                      <a:pt x="46" y="68"/>
                      <a:pt x="0" y="69"/>
                    </a:cubicBezTo>
                    <a:cubicBezTo>
                      <a:pt x="42" y="366"/>
                      <a:pt x="42" y="366"/>
                      <a:pt x="42" y="366"/>
                    </a:cubicBezTo>
                    <a:cubicBezTo>
                      <a:pt x="49" y="244"/>
                      <a:pt x="81" y="122"/>
                      <a:pt x="140" y="0"/>
                    </a:cubicBezTo>
                    <a:close/>
                  </a:path>
                </a:pathLst>
              </a:custGeom>
              <a:grpFill/>
              <a:ln w="9525">
                <a:noFill/>
                <a:round/>
                <a:headEnd/>
                <a:tailEnd/>
              </a:ln>
            </p:spPr>
            <p:txBody>
              <a:bodyPr vert="horz" wrap="square" lIns="109728" tIns="54864" rIns="109728" bIns="54864" numCol="1" anchor="t" anchorCtr="0" compatLnSpc="1">
                <a:prstTxWarp prst="textNoShape">
                  <a:avLst/>
                </a:prstTxWarp>
              </a:bodyPr>
              <a:lstStyle/>
              <a:p>
                <a:endParaRPr lang="en-US">
                  <a:solidFill>
                    <a:prstClr val="black"/>
                  </a:solidFill>
                  <a:latin typeface="Times New Roman"/>
                  <a:ea typeface="宋体"/>
                </a:endParaRPr>
              </a:p>
            </p:txBody>
          </p:sp>
        </p:grpSp>
      </p:grpSp>
    </p:spTree>
    <p:extLst>
      <p:ext uri="{BB962C8B-B14F-4D97-AF65-F5344CB8AC3E}">
        <p14:creationId xmlns:p14="http://schemas.microsoft.com/office/powerpoint/2010/main" val="4154880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50"/>
          <p:cNvGrpSpPr/>
          <p:nvPr/>
        </p:nvGrpSpPr>
        <p:grpSpPr>
          <a:xfrm>
            <a:off x="360122" y="201451"/>
            <a:ext cx="603250" cy="552450"/>
            <a:chOff x="0" y="0"/>
            <a:chExt cx="737947" cy="676838"/>
          </a:xfrm>
        </p:grpSpPr>
        <p:sp>
          <p:nvSpPr>
            <p:cNvPr id="32" name="椭圆 51"/>
            <p:cNvSpPr/>
            <p:nvPr/>
          </p:nvSpPr>
          <p:spPr>
            <a:xfrm>
              <a:off x="460503" y="0"/>
              <a:ext cx="277444" cy="277444"/>
            </a:xfrm>
            <a:prstGeom prst="ellipse">
              <a:avLst/>
            </a:prstGeom>
            <a:solidFill>
              <a:srgbClr val="A8AAA5"/>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33" name="椭圆 52"/>
            <p:cNvSpPr/>
            <p:nvPr/>
          </p:nvSpPr>
          <p:spPr>
            <a:xfrm>
              <a:off x="234819" y="138722"/>
              <a:ext cx="503128" cy="503128"/>
            </a:xfrm>
            <a:prstGeom prst="ellipse">
              <a:avLst/>
            </a:prstGeom>
            <a:solidFill>
              <a:srgbClr val="FFC00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sp>
          <p:nvSpPr>
            <p:cNvPr id="35" name="椭圆 53"/>
            <p:cNvSpPr/>
            <p:nvPr/>
          </p:nvSpPr>
          <p:spPr>
            <a:xfrm>
              <a:off x="0" y="488323"/>
              <a:ext cx="188515" cy="188515"/>
            </a:xfrm>
            <a:prstGeom prst="ellipse">
              <a:avLst/>
            </a:prstGeom>
            <a:solidFill>
              <a:srgbClr val="00B0F0"/>
            </a:solidFill>
            <a:ln w="12700">
              <a:noFill/>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Times New Roman" pitchFamily="18"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Times New Roman" pitchFamily="18"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Times New Roman" pitchFamily="18"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Times New Roman" pitchFamily="18" charset="0"/>
                </a:defRPr>
              </a:lvl5pPr>
            </a:lstStyle>
            <a:p>
              <a:pPr marL="0" indent="0" algn="ctr" eaLnBrk="1" hangingPunct="1">
                <a:lnSpc>
                  <a:spcPct val="100000"/>
                </a:lnSpc>
                <a:spcBef>
                  <a:spcPct val="0"/>
                </a:spcBef>
                <a:buFont typeface="Arial" pitchFamily="34" charset="0"/>
                <a:buNone/>
              </a:pPr>
              <a:endParaRPr lang="zh-CN" altLang="zh-CN" sz="1800" dirty="0">
                <a:solidFill>
                  <a:srgbClr val="FFFFFF"/>
                </a:solidFill>
                <a:latin typeface="Broadway" pitchFamily="82" charset="0"/>
                <a:sym typeface="Broadway" pitchFamily="82" charset="0"/>
              </a:endParaRPr>
            </a:p>
          </p:txBody>
        </p:sp>
      </p:grpSp>
      <p:sp>
        <p:nvSpPr>
          <p:cNvPr id="36" name="标题 1"/>
          <p:cNvSpPr txBox="1">
            <a:spLocks/>
          </p:cNvSpPr>
          <p:nvPr/>
        </p:nvSpPr>
        <p:spPr>
          <a:xfrm>
            <a:off x="951516" y="250664"/>
            <a:ext cx="4224338" cy="482600"/>
          </a:xfrm>
          <a:prstGeom prst="rect">
            <a:avLst/>
          </a:prstGeom>
          <a:ln/>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prstClr val="black"/>
                </a:solidFill>
              </a:rPr>
              <a:t>信用证的业务程序</a:t>
            </a:r>
            <a:endParaRPr lang="zh-CN" altLang="en-US" sz="2400" b="1" dirty="0">
              <a:solidFill>
                <a:prstClr val="black"/>
              </a:solidFill>
            </a:endParaRPr>
          </a:p>
        </p:txBody>
      </p:sp>
      <p:sp>
        <p:nvSpPr>
          <p:cNvPr id="3" name="Text Box 17"/>
          <p:cNvSpPr txBox="1"/>
          <p:nvPr/>
        </p:nvSpPr>
        <p:spPr>
          <a:xfrm>
            <a:off x="8529639" y="1685369"/>
            <a:ext cx="1438275" cy="833562"/>
          </a:xfrm>
          <a:prstGeom prst="rect">
            <a:avLst/>
          </a:prstGeom>
          <a:noFill/>
          <a:ln w="9525">
            <a:solidFill>
              <a:schemeClr val="tx1"/>
            </a:solidFill>
            <a:miter/>
          </a:ln>
        </p:spPr>
        <p:txBody>
          <a:bodyPr lIns="90170" tIns="46990" rIns="90170" bIns="46990" anchor="t">
            <a:spAutoFit/>
          </a:bodyPr>
          <a:lstStyle/>
          <a:p>
            <a:pPr algn="ctr">
              <a:buFont typeface="Arial" pitchFamily="34" charset="0"/>
              <a:buNone/>
            </a:pPr>
            <a:r>
              <a:rPr lang="zh-CN" altLang="en-US" sz="2400" b="1" dirty="0" smtClean="0">
                <a:solidFill>
                  <a:prstClr val="black"/>
                </a:solidFill>
                <a:latin typeface="Arial" pitchFamily="34" charset="0"/>
                <a:ea typeface="楷体" pitchFamily="49" charset="-122"/>
              </a:rPr>
              <a:t>受益人</a:t>
            </a:r>
            <a:endParaRPr lang="en-US" altLang="zh-CN" sz="2400" b="1" dirty="0">
              <a:solidFill>
                <a:prstClr val="black"/>
              </a:solidFill>
              <a:latin typeface="Arial" pitchFamily="34" charset="0"/>
              <a:ea typeface="楷体" pitchFamily="49" charset="-122"/>
            </a:endParaRPr>
          </a:p>
          <a:p>
            <a:pPr algn="ctr">
              <a:buFont typeface="Arial" pitchFamily="34" charset="0"/>
              <a:buNone/>
            </a:pPr>
            <a:r>
              <a:rPr lang="zh-CN" altLang="en-US" sz="2400" b="1" dirty="0" smtClean="0">
                <a:solidFill>
                  <a:prstClr val="black"/>
                </a:solidFill>
                <a:latin typeface="Arial" pitchFamily="34" charset="0"/>
                <a:ea typeface="楷体" pitchFamily="49" charset="-122"/>
              </a:rPr>
              <a:t>（出口</a:t>
            </a:r>
            <a:r>
              <a:rPr lang="zh-CN" altLang="en-US" sz="2400" b="1" dirty="0">
                <a:solidFill>
                  <a:prstClr val="black"/>
                </a:solidFill>
                <a:latin typeface="Arial" pitchFamily="34" charset="0"/>
                <a:ea typeface="楷体" pitchFamily="49" charset="-122"/>
              </a:rPr>
              <a:t>方）</a:t>
            </a:r>
          </a:p>
        </p:txBody>
      </p:sp>
      <p:sp>
        <p:nvSpPr>
          <p:cNvPr id="4" name="Text Box 19"/>
          <p:cNvSpPr txBox="1"/>
          <p:nvPr/>
        </p:nvSpPr>
        <p:spPr>
          <a:xfrm>
            <a:off x="8563834" y="5039483"/>
            <a:ext cx="2344571" cy="464230"/>
          </a:xfrm>
          <a:prstGeom prst="rect">
            <a:avLst/>
          </a:prstGeom>
          <a:noFill/>
          <a:ln w="9525">
            <a:solidFill>
              <a:schemeClr val="tx2"/>
            </a:solidFill>
            <a:miter/>
          </a:ln>
        </p:spPr>
        <p:txBody>
          <a:bodyPr wrap="square" lIns="90170" tIns="46990" rIns="90170" bIns="46990" anchor="t">
            <a:spAutoFit/>
          </a:bodyPr>
          <a:lstStyle/>
          <a:p>
            <a:pPr algn="ctr">
              <a:buFont typeface="Arial" pitchFamily="34" charset="0"/>
              <a:buNone/>
            </a:pPr>
            <a:r>
              <a:rPr lang="zh-CN" altLang="en-US" sz="2400" b="1" dirty="0" smtClean="0">
                <a:solidFill>
                  <a:prstClr val="black"/>
                </a:solidFill>
                <a:latin typeface="Arial" pitchFamily="34" charset="0"/>
                <a:ea typeface="楷体" pitchFamily="49" charset="-122"/>
              </a:rPr>
              <a:t>通知行</a:t>
            </a:r>
            <a:r>
              <a:rPr lang="en-US" altLang="zh-CN" sz="2400" b="1" dirty="0" smtClean="0">
                <a:solidFill>
                  <a:prstClr val="black"/>
                </a:solidFill>
                <a:latin typeface="Arial" pitchFamily="34" charset="0"/>
                <a:ea typeface="楷体" pitchFamily="49" charset="-122"/>
              </a:rPr>
              <a:t>/</a:t>
            </a:r>
            <a:r>
              <a:rPr lang="zh-CN" altLang="en-US" sz="2400" b="1" dirty="0" smtClean="0">
                <a:solidFill>
                  <a:prstClr val="black"/>
                </a:solidFill>
                <a:latin typeface="Arial" pitchFamily="34" charset="0"/>
                <a:ea typeface="楷体" pitchFamily="49" charset="-122"/>
              </a:rPr>
              <a:t>议付行</a:t>
            </a:r>
            <a:endParaRPr lang="en-US" altLang="zh-CN" sz="2400" b="1" dirty="0">
              <a:solidFill>
                <a:prstClr val="black"/>
              </a:solidFill>
              <a:latin typeface="Arial" pitchFamily="34" charset="0"/>
              <a:ea typeface="楷体" pitchFamily="49" charset="-122"/>
            </a:endParaRPr>
          </a:p>
        </p:txBody>
      </p:sp>
      <p:sp>
        <p:nvSpPr>
          <p:cNvPr id="5" name="Text Box 16"/>
          <p:cNvSpPr txBox="1"/>
          <p:nvPr/>
        </p:nvSpPr>
        <p:spPr>
          <a:xfrm>
            <a:off x="1395895" y="1610595"/>
            <a:ext cx="1460500" cy="833562"/>
          </a:xfrm>
          <a:prstGeom prst="rect">
            <a:avLst/>
          </a:prstGeom>
          <a:noFill/>
          <a:ln w="9525">
            <a:solidFill>
              <a:schemeClr val="tx1"/>
            </a:solidFill>
            <a:miter/>
          </a:ln>
        </p:spPr>
        <p:txBody>
          <a:bodyPr lIns="90170" tIns="46990" rIns="90170" bIns="46990" anchor="t">
            <a:spAutoFit/>
          </a:bodyPr>
          <a:lstStyle/>
          <a:p>
            <a:pPr algn="ctr">
              <a:buFont typeface="Arial" pitchFamily="34" charset="0"/>
              <a:buNone/>
            </a:pPr>
            <a:r>
              <a:rPr lang="zh-CN" altLang="en-US" sz="2400" b="1" dirty="0">
                <a:solidFill>
                  <a:prstClr val="black"/>
                </a:solidFill>
                <a:latin typeface="Arial" pitchFamily="34" charset="0"/>
                <a:ea typeface="楷体" pitchFamily="49" charset="-122"/>
              </a:rPr>
              <a:t>开证人</a:t>
            </a:r>
            <a:r>
              <a:rPr lang="zh-CN" altLang="en-US" sz="2400" b="1" dirty="0" smtClean="0">
                <a:solidFill>
                  <a:prstClr val="black"/>
                </a:solidFill>
                <a:latin typeface="Arial" pitchFamily="34" charset="0"/>
                <a:ea typeface="楷体" pitchFamily="49" charset="-122"/>
              </a:rPr>
              <a:t>（进口</a:t>
            </a:r>
            <a:r>
              <a:rPr lang="zh-CN" altLang="en-US" sz="2400" b="1" dirty="0">
                <a:solidFill>
                  <a:prstClr val="black"/>
                </a:solidFill>
                <a:latin typeface="Arial" pitchFamily="34" charset="0"/>
                <a:ea typeface="楷体" pitchFamily="49" charset="-122"/>
              </a:rPr>
              <a:t>方）</a:t>
            </a:r>
          </a:p>
        </p:txBody>
      </p:sp>
      <p:sp>
        <p:nvSpPr>
          <p:cNvPr id="6" name="Text Box 18"/>
          <p:cNvSpPr txBox="1"/>
          <p:nvPr/>
        </p:nvSpPr>
        <p:spPr>
          <a:xfrm>
            <a:off x="869885" y="5035606"/>
            <a:ext cx="2221650" cy="464230"/>
          </a:xfrm>
          <a:prstGeom prst="rect">
            <a:avLst/>
          </a:prstGeom>
          <a:noFill/>
          <a:ln w="9525">
            <a:solidFill>
              <a:schemeClr val="tx2"/>
            </a:solidFill>
            <a:miter/>
          </a:ln>
        </p:spPr>
        <p:txBody>
          <a:bodyPr wrap="square" lIns="90170" tIns="46990" rIns="90170" bIns="46990" anchor="t">
            <a:spAutoFit/>
          </a:bodyPr>
          <a:lstStyle/>
          <a:p>
            <a:pPr algn="ctr">
              <a:buFont typeface="Arial" pitchFamily="34" charset="0"/>
              <a:buNone/>
            </a:pPr>
            <a:r>
              <a:rPr lang="zh-CN" altLang="en-US" sz="2400" b="1" dirty="0" smtClean="0">
                <a:solidFill>
                  <a:prstClr val="black"/>
                </a:solidFill>
                <a:latin typeface="Arial" pitchFamily="34" charset="0"/>
                <a:ea typeface="楷体" pitchFamily="49" charset="-122"/>
              </a:rPr>
              <a:t>付款行</a:t>
            </a:r>
            <a:r>
              <a:rPr lang="en-US" altLang="zh-CN" sz="2400" b="1" dirty="0" smtClean="0">
                <a:solidFill>
                  <a:prstClr val="black"/>
                </a:solidFill>
                <a:latin typeface="Arial" pitchFamily="34" charset="0"/>
                <a:ea typeface="楷体" pitchFamily="49" charset="-122"/>
              </a:rPr>
              <a:t>/</a:t>
            </a:r>
            <a:r>
              <a:rPr lang="zh-CN" altLang="en-US" sz="2400" b="1" dirty="0" smtClean="0">
                <a:solidFill>
                  <a:prstClr val="black"/>
                </a:solidFill>
                <a:latin typeface="Arial" pitchFamily="34" charset="0"/>
                <a:ea typeface="楷体" pitchFamily="49" charset="-122"/>
              </a:rPr>
              <a:t>开证行</a:t>
            </a:r>
            <a:endParaRPr lang="en-US" altLang="zh-CN" sz="2400" b="1" dirty="0" smtClean="0">
              <a:solidFill>
                <a:prstClr val="black"/>
              </a:solidFill>
              <a:latin typeface="Arial" pitchFamily="34" charset="0"/>
              <a:ea typeface="楷体" pitchFamily="49" charset="-122"/>
            </a:endParaRPr>
          </a:p>
        </p:txBody>
      </p:sp>
      <p:sp>
        <p:nvSpPr>
          <p:cNvPr id="7" name="双箭头 1604"/>
          <p:cNvSpPr/>
          <p:nvPr/>
        </p:nvSpPr>
        <p:spPr>
          <a:xfrm flipV="1">
            <a:off x="2938364" y="2045337"/>
            <a:ext cx="5334099" cy="6388"/>
          </a:xfrm>
          <a:prstGeom prst="line">
            <a:avLst/>
          </a:prstGeom>
          <a:ln w="9525" cap="flat" cmpd="sng">
            <a:solidFill>
              <a:schemeClr val="tx1"/>
            </a:solidFill>
            <a:prstDash val="solid"/>
            <a:round/>
            <a:headEnd type="triangle" w="med" len="med"/>
            <a:tailEnd type="triangle" w="med" len="med"/>
          </a:ln>
        </p:spPr>
        <p:txBody>
          <a:bodyPr anchor="t"/>
          <a:lstStyle/>
          <a:p>
            <a:pPr eaLnBrk="0" hangingPunct="0"/>
            <a:endParaRPr lang="zh-CN" altLang="en-US">
              <a:solidFill>
                <a:prstClr val="black"/>
              </a:solidFill>
              <a:latin typeface="Arial" pitchFamily="34" charset="0"/>
            </a:endParaRPr>
          </a:p>
        </p:txBody>
      </p:sp>
      <p:sp>
        <p:nvSpPr>
          <p:cNvPr id="8" name="Text Box 21"/>
          <p:cNvSpPr txBox="1"/>
          <p:nvPr/>
        </p:nvSpPr>
        <p:spPr>
          <a:xfrm>
            <a:off x="3951864" y="1610595"/>
            <a:ext cx="3482305" cy="369332"/>
          </a:xfrm>
          <a:prstGeom prst="rect">
            <a:avLst/>
          </a:prstGeom>
          <a:noFill/>
          <a:ln w="9525">
            <a:noFill/>
            <a:miter/>
          </a:ln>
        </p:spPr>
        <p:txBody>
          <a:bodyPr wrap="square" anchor="t">
            <a:spAutoFit/>
          </a:bodyPr>
          <a:lstStyle/>
          <a:p>
            <a:pPr algn="ctr">
              <a:buFont typeface="Arial" pitchFamily="34" charset="0"/>
              <a:buNone/>
            </a:pPr>
            <a:r>
              <a:rPr lang="zh-CN" altLang="en-US" b="1" dirty="0" smtClean="0">
                <a:solidFill>
                  <a:prstClr val="black"/>
                </a:solidFill>
                <a:latin typeface="Arial" pitchFamily="34" charset="0"/>
              </a:rPr>
              <a:t>合同规定信用证方式支付</a:t>
            </a:r>
            <a:endParaRPr lang="zh-CN" altLang="en-US" b="1" dirty="0">
              <a:solidFill>
                <a:prstClr val="black"/>
              </a:solidFill>
              <a:latin typeface="Arial" pitchFamily="34" charset="0"/>
            </a:endParaRPr>
          </a:p>
        </p:txBody>
      </p:sp>
      <p:sp>
        <p:nvSpPr>
          <p:cNvPr id="9" name="Text Box 24"/>
          <p:cNvSpPr txBox="1"/>
          <p:nvPr/>
        </p:nvSpPr>
        <p:spPr>
          <a:xfrm>
            <a:off x="1364240" y="2994024"/>
            <a:ext cx="461665" cy="1756686"/>
          </a:xfrm>
          <a:prstGeom prst="rect">
            <a:avLst/>
          </a:prstGeom>
          <a:noFill/>
          <a:ln w="9525">
            <a:solidFill>
              <a:schemeClr val="tx1"/>
            </a:solidFill>
            <a:miter/>
          </a:ln>
        </p:spPr>
        <p:txBody>
          <a:bodyPr vert="eaVert" wrap="square" anchor="t">
            <a:spAutoFit/>
          </a:bodyPr>
          <a:lstStyle/>
          <a:p>
            <a:pPr>
              <a:buFont typeface="Arial" pitchFamily="34" charset="0"/>
              <a:buNone/>
            </a:pPr>
            <a:r>
              <a:rPr lang="en-US" altLang="zh-CN" b="1" dirty="0" smtClean="0">
                <a:solidFill>
                  <a:prstClr val="black"/>
                </a:solidFill>
                <a:latin typeface="Arial" pitchFamily="34" charset="0"/>
              </a:rPr>
              <a:t>8</a:t>
            </a:r>
            <a:r>
              <a:rPr lang="zh-CN" altLang="en-US" b="1" dirty="0" smtClean="0">
                <a:solidFill>
                  <a:prstClr val="black"/>
                </a:solidFill>
                <a:latin typeface="Arial" pitchFamily="34" charset="0"/>
              </a:rPr>
              <a:t>.</a:t>
            </a:r>
            <a:endParaRPr lang="zh-CN" altLang="en-US" dirty="0">
              <a:solidFill>
                <a:prstClr val="black"/>
              </a:solidFill>
              <a:latin typeface="Arial" pitchFamily="34" charset="0"/>
            </a:endParaRPr>
          </a:p>
        </p:txBody>
      </p:sp>
      <p:sp>
        <p:nvSpPr>
          <p:cNvPr id="10" name="Text Box 26"/>
          <p:cNvSpPr txBox="1"/>
          <p:nvPr/>
        </p:nvSpPr>
        <p:spPr>
          <a:xfrm>
            <a:off x="2444811" y="3165505"/>
            <a:ext cx="461665" cy="1622425"/>
          </a:xfrm>
          <a:prstGeom prst="rect">
            <a:avLst/>
          </a:prstGeom>
          <a:noFill/>
          <a:ln w="9525">
            <a:solidFill>
              <a:schemeClr val="tx1"/>
            </a:solidFill>
            <a:miter/>
          </a:ln>
        </p:spPr>
        <p:txBody>
          <a:bodyPr vert="eaVert" anchor="t">
            <a:spAutoFit/>
          </a:bodyPr>
          <a:lstStyle/>
          <a:p>
            <a:pPr>
              <a:buFont typeface="Arial" pitchFamily="34" charset="0"/>
              <a:buNone/>
            </a:pPr>
            <a:r>
              <a:rPr lang="en-US" altLang="zh-CN" b="1" dirty="0" smtClean="0">
                <a:solidFill>
                  <a:prstClr val="black"/>
                </a:solidFill>
                <a:latin typeface="Arial" pitchFamily="34" charset="0"/>
              </a:rPr>
              <a:t>1</a:t>
            </a:r>
            <a:r>
              <a:rPr lang="zh-CN" altLang="en-US" b="1" dirty="0" smtClean="0">
                <a:solidFill>
                  <a:prstClr val="black"/>
                </a:solidFill>
                <a:latin typeface="Arial" pitchFamily="34" charset="0"/>
              </a:rPr>
              <a:t>.</a:t>
            </a:r>
            <a:endParaRPr lang="zh-CN" altLang="en-US" b="1" dirty="0">
              <a:solidFill>
                <a:prstClr val="black"/>
              </a:solidFill>
              <a:latin typeface="Arial" pitchFamily="34" charset="0"/>
            </a:endParaRPr>
          </a:p>
        </p:txBody>
      </p:sp>
      <p:sp>
        <p:nvSpPr>
          <p:cNvPr id="11" name="Text Box 28"/>
          <p:cNvSpPr txBox="1"/>
          <p:nvPr/>
        </p:nvSpPr>
        <p:spPr>
          <a:xfrm>
            <a:off x="4237676" y="4762150"/>
            <a:ext cx="2291914" cy="369332"/>
          </a:xfrm>
          <a:prstGeom prst="rect">
            <a:avLst/>
          </a:prstGeom>
          <a:noFill/>
          <a:ln w="9525">
            <a:solidFill>
              <a:schemeClr val="tx1"/>
            </a:solidFill>
            <a:miter/>
          </a:ln>
        </p:spPr>
        <p:txBody>
          <a:bodyPr wrap="square" anchor="t">
            <a:spAutoFit/>
          </a:bodyPr>
          <a:lstStyle/>
          <a:p>
            <a:pPr>
              <a:buFont typeface="Arial" pitchFamily="34" charset="0"/>
              <a:buNone/>
            </a:pPr>
            <a:r>
              <a:rPr lang="en-US" altLang="zh-CN" b="1" dirty="0" smtClean="0">
                <a:solidFill>
                  <a:prstClr val="black"/>
                </a:solidFill>
                <a:latin typeface="Arial" pitchFamily="34" charset="0"/>
              </a:rPr>
              <a:t>2</a:t>
            </a:r>
            <a:r>
              <a:rPr lang="zh-CN" altLang="en-US" b="1" dirty="0" smtClean="0">
                <a:solidFill>
                  <a:prstClr val="black"/>
                </a:solidFill>
                <a:latin typeface="Arial" pitchFamily="34" charset="0"/>
              </a:rPr>
              <a:t>.</a:t>
            </a:r>
            <a:endParaRPr lang="zh-CN" altLang="en-US" sz="1600" b="1" dirty="0">
              <a:solidFill>
                <a:prstClr val="black"/>
              </a:solidFill>
              <a:latin typeface="Arial" pitchFamily="34" charset="0"/>
            </a:endParaRPr>
          </a:p>
        </p:txBody>
      </p:sp>
      <p:sp>
        <p:nvSpPr>
          <p:cNvPr id="12" name="Text Box 34"/>
          <p:cNvSpPr txBox="1"/>
          <p:nvPr/>
        </p:nvSpPr>
        <p:spPr>
          <a:xfrm>
            <a:off x="8341692" y="2986268"/>
            <a:ext cx="461665" cy="1558925"/>
          </a:xfrm>
          <a:prstGeom prst="rect">
            <a:avLst/>
          </a:prstGeom>
          <a:noFill/>
          <a:ln w="9525">
            <a:solidFill>
              <a:schemeClr val="tx1"/>
            </a:solidFill>
            <a:miter/>
          </a:ln>
        </p:spPr>
        <p:txBody>
          <a:bodyPr vert="eaVert" anchor="t">
            <a:spAutoFit/>
          </a:bodyPr>
          <a:lstStyle/>
          <a:p>
            <a:pPr>
              <a:buFont typeface="Arial" pitchFamily="34" charset="0"/>
              <a:buNone/>
            </a:pPr>
            <a:r>
              <a:rPr lang="en-US" altLang="zh-CN" b="1" dirty="0" smtClean="0">
                <a:solidFill>
                  <a:prstClr val="black"/>
                </a:solidFill>
                <a:latin typeface="Arial" pitchFamily="34" charset="0"/>
              </a:rPr>
              <a:t>3</a:t>
            </a:r>
            <a:r>
              <a:rPr lang="zh-CN" altLang="en-US" b="1" dirty="0" smtClean="0">
                <a:solidFill>
                  <a:prstClr val="black"/>
                </a:solidFill>
                <a:latin typeface="Arial" pitchFamily="34" charset="0"/>
              </a:rPr>
              <a:t>.</a:t>
            </a:r>
            <a:endParaRPr lang="zh-CN" altLang="en-US" b="1" dirty="0">
              <a:solidFill>
                <a:prstClr val="black"/>
              </a:solidFill>
              <a:latin typeface="Arial" pitchFamily="34" charset="0"/>
            </a:endParaRPr>
          </a:p>
        </p:txBody>
      </p:sp>
      <p:sp>
        <p:nvSpPr>
          <p:cNvPr id="13" name="Text Box 36"/>
          <p:cNvSpPr txBox="1"/>
          <p:nvPr/>
        </p:nvSpPr>
        <p:spPr>
          <a:xfrm>
            <a:off x="4867430" y="5468797"/>
            <a:ext cx="2070100" cy="369332"/>
          </a:xfrm>
          <a:prstGeom prst="rect">
            <a:avLst/>
          </a:prstGeom>
          <a:noFill/>
          <a:ln w="9525">
            <a:solidFill>
              <a:schemeClr val="tx1"/>
            </a:solidFill>
            <a:miter/>
          </a:ln>
        </p:spPr>
        <p:txBody>
          <a:bodyPr anchor="t">
            <a:spAutoFit/>
          </a:bodyPr>
          <a:lstStyle/>
          <a:p>
            <a:pPr>
              <a:buFont typeface="Arial" pitchFamily="34" charset="0"/>
              <a:buNone/>
            </a:pPr>
            <a:r>
              <a:rPr lang="en-US" altLang="zh-CN" b="1" dirty="0" smtClean="0">
                <a:solidFill>
                  <a:prstClr val="black"/>
                </a:solidFill>
                <a:latin typeface="Arial" pitchFamily="34" charset="0"/>
              </a:rPr>
              <a:t>6</a:t>
            </a:r>
            <a:r>
              <a:rPr lang="zh-CN" altLang="en-US" b="1" dirty="0" smtClean="0">
                <a:solidFill>
                  <a:prstClr val="black"/>
                </a:solidFill>
                <a:latin typeface="Arial" pitchFamily="34" charset="0"/>
              </a:rPr>
              <a:t>.</a:t>
            </a:r>
            <a:endParaRPr lang="zh-CN" altLang="en-US" b="1" dirty="0">
              <a:solidFill>
                <a:prstClr val="black"/>
              </a:solidFill>
              <a:latin typeface="Arial" pitchFamily="34" charset="0"/>
            </a:endParaRPr>
          </a:p>
        </p:txBody>
      </p:sp>
      <p:sp>
        <p:nvSpPr>
          <p:cNvPr id="14" name="Text Box 37"/>
          <p:cNvSpPr txBox="1"/>
          <p:nvPr/>
        </p:nvSpPr>
        <p:spPr>
          <a:xfrm>
            <a:off x="10273988" y="2551506"/>
            <a:ext cx="1046440" cy="2362200"/>
          </a:xfrm>
          <a:prstGeom prst="rect">
            <a:avLst/>
          </a:prstGeom>
          <a:noFill/>
          <a:ln w="9525">
            <a:noFill/>
            <a:miter/>
          </a:ln>
        </p:spPr>
        <p:txBody>
          <a:bodyPr vert="eaVert" anchor="t">
            <a:spAutoFit/>
          </a:bodyPr>
          <a:lstStyle/>
          <a:p>
            <a:pPr>
              <a:buFont typeface="Arial" pitchFamily="34" charset="0"/>
              <a:buNone/>
            </a:pPr>
            <a:r>
              <a:rPr lang="zh-CN" altLang="en-US" sz="2800" b="1" dirty="0" smtClean="0">
                <a:solidFill>
                  <a:prstClr val="black"/>
                </a:solidFill>
                <a:latin typeface="Arial" pitchFamily="34" charset="0"/>
              </a:rPr>
              <a:t>信用证业务流程图</a:t>
            </a:r>
            <a:endParaRPr lang="zh-CN" altLang="en-US" sz="2800" b="1" dirty="0">
              <a:solidFill>
                <a:prstClr val="black"/>
              </a:solidFill>
              <a:latin typeface="Arial" pitchFamily="34" charset="0"/>
            </a:endParaRPr>
          </a:p>
        </p:txBody>
      </p:sp>
      <p:sp>
        <p:nvSpPr>
          <p:cNvPr id="15" name="Text Box 24"/>
          <p:cNvSpPr txBox="1"/>
          <p:nvPr/>
        </p:nvSpPr>
        <p:spPr>
          <a:xfrm>
            <a:off x="9181170" y="3128284"/>
            <a:ext cx="461665" cy="1509712"/>
          </a:xfrm>
          <a:prstGeom prst="rect">
            <a:avLst/>
          </a:prstGeom>
          <a:noFill/>
          <a:ln w="9525">
            <a:solidFill>
              <a:schemeClr val="tx1"/>
            </a:solidFill>
            <a:miter/>
          </a:ln>
        </p:spPr>
        <p:txBody>
          <a:bodyPr vert="eaVert" anchor="t">
            <a:spAutoFit/>
          </a:bodyPr>
          <a:lstStyle/>
          <a:p>
            <a:pPr>
              <a:buFont typeface="Arial" pitchFamily="34" charset="0"/>
              <a:buNone/>
            </a:pPr>
            <a:r>
              <a:rPr lang="en-US" altLang="zh-CN" b="1" dirty="0" smtClean="0">
                <a:solidFill>
                  <a:prstClr val="black"/>
                </a:solidFill>
                <a:latin typeface="Arial" pitchFamily="34" charset="0"/>
              </a:rPr>
              <a:t>4</a:t>
            </a:r>
            <a:r>
              <a:rPr lang="en-US" altLang="zh-CN" b="1" dirty="0" smtClean="0">
                <a:solidFill>
                  <a:prstClr val="black"/>
                </a:solidFill>
                <a:latin typeface="Arial" pitchFamily="34" charset="0"/>
              </a:rPr>
              <a:t>.</a:t>
            </a:r>
            <a:endParaRPr lang="zh-CN" altLang="en-US" dirty="0">
              <a:solidFill>
                <a:prstClr val="black"/>
              </a:solidFill>
              <a:latin typeface="Arial" pitchFamily="34" charset="0"/>
            </a:endParaRPr>
          </a:p>
        </p:txBody>
      </p:sp>
      <p:sp>
        <p:nvSpPr>
          <p:cNvPr id="16" name="Text Box 34"/>
          <p:cNvSpPr txBox="1"/>
          <p:nvPr/>
        </p:nvSpPr>
        <p:spPr>
          <a:xfrm>
            <a:off x="9889957" y="3114401"/>
            <a:ext cx="461665" cy="1558925"/>
          </a:xfrm>
          <a:prstGeom prst="rect">
            <a:avLst/>
          </a:prstGeom>
          <a:noFill/>
          <a:ln w="9525">
            <a:solidFill>
              <a:schemeClr val="tx1"/>
            </a:solidFill>
            <a:miter/>
          </a:ln>
        </p:spPr>
        <p:txBody>
          <a:bodyPr vert="eaVert" anchor="t">
            <a:spAutoFit/>
          </a:bodyPr>
          <a:lstStyle/>
          <a:p>
            <a:pPr>
              <a:buFont typeface="Arial" pitchFamily="34" charset="0"/>
              <a:buNone/>
            </a:pPr>
            <a:r>
              <a:rPr lang="en-US" altLang="zh-CN" b="1" dirty="0" smtClean="0">
                <a:solidFill>
                  <a:prstClr val="black"/>
                </a:solidFill>
                <a:latin typeface="Arial" pitchFamily="34" charset="0"/>
              </a:rPr>
              <a:t>5</a:t>
            </a:r>
            <a:r>
              <a:rPr lang="en-US" altLang="zh-CN" b="1" dirty="0" smtClean="0">
                <a:solidFill>
                  <a:prstClr val="black"/>
                </a:solidFill>
                <a:latin typeface="Arial" pitchFamily="34" charset="0"/>
              </a:rPr>
              <a:t>.</a:t>
            </a:r>
            <a:endParaRPr lang="zh-CN" altLang="en-US" b="1" dirty="0">
              <a:solidFill>
                <a:prstClr val="black"/>
              </a:solidFill>
              <a:latin typeface="Arial" pitchFamily="34" charset="0"/>
            </a:endParaRPr>
          </a:p>
        </p:txBody>
      </p:sp>
      <p:cxnSp>
        <p:nvCxnSpPr>
          <p:cNvPr id="17" name="直接箭头连接符 16"/>
          <p:cNvCxnSpPr/>
          <p:nvPr/>
        </p:nvCxnSpPr>
        <p:spPr>
          <a:xfrm>
            <a:off x="2333117" y="2518931"/>
            <a:ext cx="25354" cy="24460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1980710" y="2429573"/>
            <a:ext cx="4849" cy="248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9854451" y="2582889"/>
            <a:ext cx="0" cy="236953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9152266" y="2540791"/>
            <a:ext cx="1" cy="25166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8847887" y="2582889"/>
            <a:ext cx="14554" cy="24342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595072" y="5913409"/>
            <a:ext cx="86148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206830" y="5578559"/>
            <a:ext cx="3058" cy="334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1595072" y="5499837"/>
            <a:ext cx="1" cy="413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1201691" y="6220587"/>
            <a:ext cx="9401578" cy="2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208345" y="5513940"/>
            <a:ext cx="1090" cy="732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V="1">
            <a:off x="10573555" y="5578559"/>
            <a:ext cx="0" cy="6676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 Box 36"/>
          <p:cNvSpPr txBox="1"/>
          <p:nvPr/>
        </p:nvSpPr>
        <p:spPr>
          <a:xfrm>
            <a:off x="4888803" y="6272081"/>
            <a:ext cx="2070100" cy="369332"/>
          </a:xfrm>
          <a:prstGeom prst="rect">
            <a:avLst/>
          </a:prstGeom>
          <a:noFill/>
          <a:ln w="9525">
            <a:solidFill>
              <a:schemeClr val="tx1"/>
            </a:solidFill>
            <a:miter/>
          </a:ln>
        </p:spPr>
        <p:txBody>
          <a:bodyPr anchor="t">
            <a:spAutoFit/>
          </a:bodyPr>
          <a:lstStyle/>
          <a:p>
            <a:pPr>
              <a:buFont typeface="Arial" pitchFamily="34" charset="0"/>
              <a:buNone/>
            </a:pPr>
            <a:r>
              <a:rPr lang="en-US" altLang="zh-CN" b="1" dirty="0">
                <a:solidFill>
                  <a:prstClr val="black"/>
                </a:solidFill>
                <a:latin typeface="Arial" pitchFamily="34" charset="0"/>
              </a:rPr>
              <a:t>7</a:t>
            </a:r>
            <a:r>
              <a:rPr lang="zh-CN" altLang="en-US" b="1" dirty="0" smtClean="0">
                <a:solidFill>
                  <a:prstClr val="black"/>
                </a:solidFill>
                <a:latin typeface="Arial" pitchFamily="34" charset="0"/>
              </a:rPr>
              <a:t>.</a:t>
            </a:r>
            <a:endParaRPr lang="zh-CN" altLang="en-US" b="1" dirty="0">
              <a:solidFill>
                <a:prstClr val="black"/>
              </a:solidFill>
              <a:latin typeface="Arial" pitchFamily="34" charset="0"/>
            </a:endParaRPr>
          </a:p>
        </p:txBody>
      </p:sp>
      <p:cxnSp>
        <p:nvCxnSpPr>
          <p:cNvPr id="19" name="直接箭头连接符 18"/>
          <p:cNvCxnSpPr>
            <a:stCxn id="6" idx="3"/>
            <a:endCxn id="4" idx="1"/>
          </p:cNvCxnSpPr>
          <p:nvPr/>
        </p:nvCxnSpPr>
        <p:spPr>
          <a:xfrm>
            <a:off x="3091535" y="5267721"/>
            <a:ext cx="5472299" cy="38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94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2800" y="2728429"/>
            <a:ext cx="5158384" cy="1446550"/>
          </a:xfrm>
          <a:prstGeom prst="rect">
            <a:avLst/>
          </a:prstGeom>
          <a:noFill/>
        </p:spPr>
        <p:txBody>
          <a:bodyPr wrap="square" rtlCol="0">
            <a:spAutoFit/>
          </a:bodyPr>
          <a:lstStyle/>
          <a:p>
            <a:pPr algn="ctr"/>
            <a:r>
              <a:rPr lang="zh-CN" altLang="en-US" sz="8800" dirty="0" smtClean="0">
                <a:solidFill>
                  <a:srgbClr val="00B0F0"/>
                </a:solidFill>
                <a:latin typeface="微软雅黑" panose="020B0503020204020204" pitchFamily="34" charset="-122"/>
                <a:ea typeface="微软雅黑" panose="020B0503020204020204" pitchFamily="34" charset="-122"/>
              </a:rPr>
              <a:t>任 务</a:t>
            </a:r>
            <a:endParaRPr lang="zh-CN" altLang="en-US" sz="8800" dirty="0">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736308" y="3248544"/>
            <a:ext cx="83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85495" y="3360017"/>
            <a:ext cx="9077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6200000">
            <a:off x="9629754" y="3113451"/>
            <a:ext cx="125512" cy="270186"/>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3339599">
            <a:off x="9371702" y="3075742"/>
            <a:ext cx="62120" cy="174653"/>
          </a:xfrm>
          <a:prstGeom prst="triangle">
            <a:avLst>
              <a:gd name="adj" fmla="val 5549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ustDataLst>
      <p:tags r:id="rId1"/>
    </p:custDataLst>
    <p:extLst>
      <p:ext uri="{BB962C8B-B14F-4D97-AF65-F5344CB8AC3E}">
        <p14:creationId xmlns:p14="http://schemas.microsoft.com/office/powerpoint/2010/main" val="803454434"/>
      </p:ext>
    </p:extLst>
  </p:cSld>
  <p:clrMapOvr>
    <a:masterClrMapping/>
  </p:clrMapOvr>
  <mc:AlternateContent xmlns:mc="http://schemas.openxmlformats.org/markup-compatibility/2006" xmlns:p14="http://schemas.microsoft.com/office/powerpoint/2010/main">
    <mc:Choice Requires="p14">
      <p:transition spd="slow" p14:dur="2000" advTm="2793"/>
    </mc:Choice>
    <mc:Fallback xmlns="">
      <p:transition spd="slow" advTm="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306219" y="1851228"/>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2" name="Oval 497"/>
            <p:cNvSpPr>
              <a:spLocks noChangeArrowheads="1"/>
            </p:cNvSpPr>
            <p:nvPr/>
          </p:nvSpPr>
          <p:spPr bwMode="auto">
            <a:xfrm>
              <a:off x="4716686" y="2003264"/>
              <a:ext cx="164147" cy="165162"/>
            </a:xfrm>
            <a:prstGeom prst="ellipse">
              <a:avLst/>
            </a:prstGeom>
            <a:solidFill>
              <a:srgbClr val="E65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689360" y="1594100"/>
            <a:ext cx="3901626" cy="4185161"/>
            <a:chOff x="6116713" y="1131590"/>
            <a:chExt cx="2800783" cy="2885573"/>
          </a:xfrm>
        </p:grpSpPr>
        <p:sp>
          <p:nvSpPr>
            <p:cNvPr id="189" name="矩形 1"/>
            <p:cNvSpPr>
              <a:spLocks noChangeArrowheads="1"/>
            </p:cNvSpPr>
            <p:nvPr/>
          </p:nvSpPr>
          <p:spPr bwMode="auto">
            <a:xfrm>
              <a:off x="6116713" y="1194837"/>
              <a:ext cx="2800783" cy="2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 中文）：</a:t>
              </a:r>
              <a:r>
                <a:rPr lang="zh-CN" altLang="en-US" sz="1900" dirty="0" smtClean="0">
                  <a:solidFill>
                    <a:prstClr val="black"/>
                  </a:solidFill>
                  <a:latin typeface="Times New Roman" panose="02020603050405020304" pitchFamily="18" charset="0"/>
                  <a:cs typeface="Times New Roman" panose="02020603050405020304" pitchFamily="18" charset="0"/>
                </a:rPr>
                <a:t>日照金果贸易贸易</a:t>
              </a:r>
              <a:r>
                <a:rPr lang="zh-CN" altLang="en-US" sz="1900" dirty="0">
                  <a:solidFill>
                    <a:prstClr val="black"/>
                  </a:solidFill>
                  <a:latin typeface="Times New Roman" panose="02020603050405020304" pitchFamily="18" charset="0"/>
                  <a:cs typeface="Times New Roman" panose="02020603050405020304" pitchFamily="18" charset="0"/>
                </a:rPr>
                <a:t>有限公司</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en-US" altLang="zh-CN" sz="1900" dirty="0">
                  <a:solidFill>
                    <a:prstClr val="black"/>
                  </a:solidFill>
                  <a:latin typeface="Times New Roman" panose="02020603050405020304" pitchFamily="18" charset="0"/>
                  <a:cs typeface="Times New Roman" panose="02020603050405020304" pitchFamily="18" charset="0"/>
                </a:rPr>
                <a:t>RIZHAO </a:t>
              </a:r>
              <a:r>
                <a:rPr lang="en-US" altLang="zh-CN" sz="1900" dirty="0" smtClean="0">
                  <a:solidFill>
                    <a:prstClr val="black"/>
                  </a:solidFill>
                  <a:latin typeface="Times New Roman" panose="02020603050405020304" pitchFamily="18" charset="0"/>
                  <a:cs typeface="Times New Roman" panose="02020603050405020304" pitchFamily="18" charset="0"/>
                </a:rPr>
                <a:t>GOLDEN NUT TRADE </a:t>
              </a:r>
              <a:r>
                <a:rPr lang="en-US" altLang="zh-CN" sz="1900" dirty="0">
                  <a:solidFill>
                    <a:prstClr val="black"/>
                  </a:solidFill>
                  <a:latin typeface="Times New Roman" panose="02020603050405020304" pitchFamily="18" charset="0"/>
                  <a:cs typeface="Times New Roman" panose="02020603050405020304" pitchFamily="18" charset="0"/>
                </a:rPr>
                <a:t>CO., LTD.</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公司地址（中文）：山东省日照</a:t>
              </a:r>
              <a:r>
                <a:rPr lang="zh-CN" altLang="en-US" sz="1900" dirty="0" smtClean="0">
                  <a:solidFill>
                    <a:prstClr val="black"/>
                  </a:solidFill>
                  <a:latin typeface="Times New Roman" panose="02020603050405020304" pitchFamily="18" charset="0"/>
                  <a:cs typeface="Times New Roman" panose="02020603050405020304" pitchFamily="18" charset="0"/>
                </a:rPr>
                <a:t>市潍坊路</a:t>
              </a:r>
              <a:r>
                <a:rPr lang="en-US" altLang="zh-CN" sz="1900" dirty="0" smtClean="0">
                  <a:solidFill>
                    <a:prstClr val="black"/>
                  </a:solidFill>
                  <a:latin typeface="Times New Roman" panose="02020603050405020304" pitchFamily="18" charset="0"/>
                  <a:cs typeface="Times New Roman" panose="02020603050405020304" pitchFamily="18" charset="0"/>
                </a:rPr>
                <a:t>201</a:t>
              </a:r>
              <a:r>
                <a:rPr lang="zh-CN" altLang="en-US" sz="1900" dirty="0" smtClean="0">
                  <a:solidFill>
                    <a:prstClr val="black"/>
                  </a:solidFill>
                  <a:latin typeface="Times New Roman" panose="02020603050405020304" pitchFamily="18" charset="0"/>
                  <a:cs typeface="Times New Roman" panose="02020603050405020304" pitchFamily="18" charset="0"/>
                </a:rPr>
                <a:t>号</a:t>
              </a:r>
              <a:endParaRPr lang="zh-CN" altLang="en-US" sz="1900" dirty="0">
                <a:solidFill>
                  <a:prstClr val="black"/>
                </a:solidFill>
                <a:latin typeface="Times New Roman" panose="02020603050405020304" pitchFamily="18" charset="0"/>
                <a:cs typeface="Times New Roman" panose="02020603050405020304" pitchFamily="18" charset="0"/>
              </a:endParaRPr>
            </a:p>
            <a:p>
              <a:pPr algn="just">
                <a:lnSpc>
                  <a:spcPts val="2400"/>
                </a:lnSpc>
              </a:pPr>
              <a:r>
                <a:rPr lang="zh-CN" altLang="en-US" sz="1900" dirty="0" smtClean="0">
                  <a:solidFill>
                    <a:prstClr val="black"/>
                  </a:solidFill>
                  <a:latin typeface="Times New Roman" panose="02020603050405020304" pitchFamily="18" charset="0"/>
                  <a:cs typeface="Times New Roman" panose="02020603050405020304" pitchFamily="18" charset="0"/>
                </a:rPr>
                <a:t>公司</a:t>
              </a:r>
              <a:r>
                <a:rPr lang="zh-CN" altLang="en-US" sz="1900" dirty="0">
                  <a:solidFill>
                    <a:prstClr val="black"/>
                  </a:solidFill>
                  <a:latin typeface="Times New Roman" panose="02020603050405020304" pitchFamily="18" charset="0"/>
                  <a:cs typeface="Times New Roman" panose="02020603050405020304" pitchFamily="18" charset="0"/>
                </a:rPr>
                <a:t>地址（英文）：</a:t>
              </a:r>
              <a:r>
                <a:rPr lang="en-US" altLang="zh-CN" sz="1900" dirty="0" smtClean="0">
                  <a:solidFill>
                    <a:prstClr val="black"/>
                  </a:solidFill>
                  <a:latin typeface="Times New Roman" panose="02020603050405020304" pitchFamily="18" charset="0"/>
                  <a:cs typeface="Times New Roman" panose="02020603050405020304" pitchFamily="18" charset="0"/>
                </a:rPr>
                <a:t>201 Weifang Road, </a:t>
              </a:r>
              <a:r>
                <a:rPr lang="en-US" altLang="zh-CN" sz="1900" dirty="0" err="1">
                  <a:solidFill>
                    <a:prstClr val="black"/>
                  </a:solidFill>
                  <a:latin typeface="Times New Roman" panose="02020603050405020304" pitchFamily="18" charset="0"/>
                  <a:cs typeface="Times New Roman" panose="02020603050405020304" pitchFamily="18" charset="0"/>
                </a:rPr>
                <a:t>Rizhao</a:t>
              </a:r>
              <a:r>
                <a:rPr lang="en-US" altLang="zh-CN" sz="1900" dirty="0">
                  <a:solidFill>
                    <a:prstClr val="black"/>
                  </a:solidFill>
                  <a:latin typeface="Times New Roman" panose="02020603050405020304" pitchFamily="18" charset="0"/>
                  <a:cs typeface="Times New Roman" panose="02020603050405020304" pitchFamily="18" charset="0"/>
                </a:rPr>
                <a:t> city, Shandong, China</a:t>
              </a:r>
            </a:p>
            <a:p>
              <a:pPr algn="just">
                <a:lnSpc>
                  <a:spcPts val="24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日照</a:t>
              </a:r>
              <a:r>
                <a:rPr lang="zh-CN" altLang="en-US" sz="1900" dirty="0">
                  <a:solidFill>
                    <a:prstClr val="black"/>
                  </a:solidFill>
                  <a:latin typeface="Times New Roman" panose="02020603050405020304" pitchFamily="18" charset="0"/>
                  <a:cs typeface="Times New Roman" panose="02020603050405020304" pitchFamily="18" charset="0"/>
                </a:rPr>
                <a:t>金</a:t>
              </a:r>
              <a:r>
                <a:rPr lang="zh-CN" altLang="en-US" sz="1900" dirty="0" smtClean="0">
                  <a:solidFill>
                    <a:prstClr val="black"/>
                  </a:solidFill>
                  <a:latin typeface="Times New Roman" panose="02020603050405020304" pitchFamily="18" charset="0"/>
                  <a:cs typeface="Times New Roman" panose="02020603050405020304" pitchFamily="18" charset="0"/>
                </a:rPr>
                <a:t>果贸易</a:t>
              </a:r>
              <a:r>
                <a:rPr lang="zh-CN" altLang="en-US" sz="1900" dirty="0">
                  <a:solidFill>
                    <a:prstClr val="black"/>
                  </a:solidFill>
                  <a:latin typeface="Times New Roman" panose="02020603050405020304" pitchFamily="18" charset="0"/>
                  <a:cs typeface="Times New Roman" panose="02020603050405020304" pitchFamily="18" charset="0"/>
                </a:rPr>
                <a:t>有限公司成立于</a:t>
              </a:r>
              <a:r>
                <a:rPr lang="en-US" altLang="zh-CN" sz="1900" dirty="0">
                  <a:solidFill>
                    <a:prstClr val="black"/>
                  </a:solidFill>
                  <a:latin typeface="Times New Roman" panose="02020603050405020304" pitchFamily="18" charset="0"/>
                  <a:cs typeface="Times New Roman" panose="02020603050405020304" pitchFamily="18" charset="0"/>
                </a:rPr>
                <a:t>2002</a:t>
              </a:r>
              <a:r>
                <a:rPr lang="zh-CN" altLang="en-US" sz="1900" dirty="0">
                  <a:solidFill>
                    <a:prstClr val="black"/>
                  </a:solidFill>
                  <a:latin typeface="Times New Roman" panose="02020603050405020304" pitchFamily="18" charset="0"/>
                  <a:cs typeface="Times New Roman" panose="02020603050405020304" pitchFamily="18" charset="0"/>
                </a:rPr>
                <a:t>年</a:t>
              </a:r>
              <a:r>
                <a:rPr lang="en-US" altLang="zh-CN" sz="1900" dirty="0">
                  <a:solidFill>
                    <a:prstClr val="black"/>
                  </a:solidFill>
                  <a:latin typeface="Times New Roman" panose="02020603050405020304" pitchFamily="18" charset="0"/>
                  <a:cs typeface="Times New Roman" panose="02020603050405020304" pitchFamily="18" charset="0"/>
                </a:rPr>
                <a:t>,</a:t>
              </a:r>
              <a:r>
                <a:rPr lang="zh-CN" altLang="en-US" sz="1900" dirty="0">
                  <a:solidFill>
                    <a:prstClr val="black"/>
                  </a:solidFill>
                  <a:latin typeface="Times New Roman" panose="02020603050405020304" pitchFamily="18" charset="0"/>
                  <a:cs typeface="Times New Roman" panose="02020603050405020304" pitchFamily="18" charset="0"/>
                </a:rPr>
                <a:t>主要经营花生、南瓜子、</a:t>
              </a:r>
              <a:r>
                <a:rPr lang="zh-CN" altLang="en-US" sz="1900" dirty="0" smtClean="0">
                  <a:solidFill>
                    <a:prstClr val="black"/>
                  </a:solidFill>
                  <a:latin typeface="Times New Roman" panose="02020603050405020304" pitchFamily="18" charset="0"/>
                  <a:cs typeface="Times New Roman" panose="02020603050405020304" pitchFamily="18" charset="0"/>
                </a:rPr>
                <a:t>葵花子、</a:t>
              </a:r>
              <a:r>
                <a:rPr lang="zh-CN" altLang="en-US" sz="1900" dirty="0">
                  <a:solidFill>
                    <a:prstClr val="black"/>
                  </a:solidFill>
                  <a:latin typeface="Times New Roman" panose="02020603050405020304" pitchFamily="18" charset="0"/>
                  <a:cs typeface="Times New Roman" panose="02020603050405020304" pitchFamily="18" charset="0"/>
                </a:rPr>
                <a:t>大蒜、生姜、核桃、芝麻等农产品的进出口业务</a:t>
              </a:r>
              <a:r>
                <a:rPr lang="zh-CN" altLang="en-US" sz="1900" dirty="0" smtClean="0">
                  <a:solidFill>
                    <a:prstClr val="black"/>
                  </a:solidFill>
                  <a:latin typeface="Times New Roman" panose="02020603050405020304" pitchFamily="18" charset="0"/>
                  <a:cs typeface="Times New Roman" panose="02020603050405020304" pitchFamily="18" charset="0"/>
                </a:rPr>
                <a:t>。</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00192" y="3931849"/>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98559" y="763405"/>
            <a:ext cx="4303974" cy="784830"/>
          </a:xfrm>
          <a:prstGeom prst="rect">
            <a:avLst/>
          </a:prstGeom>
          <a:noFill/>
        </p:spPr>
        <p:txBody>
          <a:bodyPr wrap="square" rtlCol="0">
            <a:spAutoFit/>
          </a:bodyPr>
          <a:lstStyle/>
          <a:p>
            <a:pPr algn="ctr"/>
            <a:r>
              <a:rPr lang="zh-CN" altLang="en-US" sz="2800" dirty="0" smtClean="0">
                <a:solidFill>
                  <a:prstClr val="black"/>
                </a:solidFill>
              </a:rPr>
              <a:t>日照</a:t>
            </a:r>
            <a:r>
              <a:rPr lang="zh-CN" altLang="en-US" sz="2800" dirty="0">
                <a:solidFill>
                  <a:prstClr val="black"/>
                </a:solidFill>
              </a:rPr>
              <a:t>金</a:t>
            </a:r>
            <a:r>
              <a:rPr lang="zh-CN" altLang="en-US" sz="2800" dirty="0" smtClean="0">
                <a:solidFill>
                  <a:prstClr val="black"/>
                </a:solidFill>
              </a:rPr>
              <a:t>果贸易有限公司</a:t>
            </a:r>
            <a:r>
              <a:rPr lang="en-US" altLang="zh-CN" sz="1700" dirty="0" smtClean="0">
                <a:solidFill>
                  <a:prstClr val="black"/>
                </a:solidFill>
                <a:latin typeface="Times New Roman" panose="02020603050405020304" pitchFamily="18" charset="0"/>
                <a:cs typeface="Times New Roman" panose="02020603050405020304" pitchFamily="18" charset="0"/>
              </a:rPr>
              <a:t>RIZHAO GOLDEN NUT TRADE CO., LTD.</a:t>
            </a:r>
            <a:endParaRPr lang="zh-CN" altLang="en-US" sz="1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375486"/>
      </p:ext>
    </p:extLst>
  </p:cSld>
  <p:clrMapOvr>
    <a:masterClrMapping/>
  </p:clrMapOvr>
  <mc:AlternateContent xmlns:mc="http://schemas.openxmlformats.org/markup-compatibility/2006" xmlns:p14="http://schemas.microsoft.com/office/powerpoint/2010/main">
    <mc:Choice Requires="p14">
      <p:transition p14:dur="10" advTm="11870"/>
    </mc:Choice>
    <mc:Fallback xmlns="">
      <p:transition advTm="118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组合 595"/>
          <p:cNvGrpSpPr/>
          <p:nvPr/>
        </p:nvGrpSpPr>
        <p:grpSpPr>
          <a:xfrm>
            <a:off x="251886" y="1661375"/>
            <a:ext cx="7124891" cy="4376625"/>
            <a:chOff x="649444" y="1250409"/>
            <a:chExt cx="5171699" cy="3282468"/>
          </a:xfrm>
        </p:grpSpPr>
        <p:sp>
          <p:nvSpPr>
            <p:cNvPr id="601" name="Oval 486"/>
            <p:cNvSpPr>
              <a:spLocks noChangeArrowheads="1"/>
            </p:cNvSpPr>
            <p:nvPr/>
          </p:nvSpPr>
          <p:spPr bwMode="auto">
            <a:xfrm>
              <a:off x="3292552" y="1863433"/>
              <a:ext cx="86127" cy="83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nvGrpSpPr>
            <p:cNvPr id="597" name="Group 482"/>
            <p:cNvGrpSpPr>
              <a:grpSpLocks/>
            </p:cNvGrpSpPr>
            <p:nvPr/>
          </p:nvGrpSpPr>
          <p:grpSpPr bwMode="auto">
            <a:xfrm>
              <a:off x="783195" y="1250409"/>
              <a:ext cx="5037948" cy="2683123"/>
              <a:chOff x="393" y="577"/>
              <a:chExt cx="4972" cy="2648"/>
            </a:xfrm>
          </p:grpSpPr>
          <p:sp>
            <p:nvSpPr>
              <p:cNvPr id="638" name="Freeform 284"/>
              <p:cNvSpPr>
                <a:spLocks/>
              </p:cNvSpPr>
              <p:nvPr/>
            </p:nvSpPr>
            <p:spPr bwMode="auto">
              <a:xfrm>
                <a:off x="1629" y="2958"/>
                <a:ext cx="14" cy="17"/>
              </a:xfrm>
              <a:custGeom>
                <a:avLst/>
                <a:gdLst>
                  <a:gd name="T0" fmla="*/ 3 w 6"/>
                  <a:gd name="T1" fmla="*/ 0 h 7"/>
                  <a:gd name="T2" fmla="*/ 0 w 6"/>
                  <a:gd name="T3" fmla="*/ 3 h 7"/>
                  <a:gd name="T4" fmla="*/ 3 w 6"/>
                  <a:gd name="T5" fmla="*/ 7 h 7"/>
                  <a:gd name="T6" fmla="*/ 6 w 6"/>
                  <a:gd name="T7" fmla="*/ 7 h 7"/>
                  <a:gd name="T8" fmla="*/ 6 w 6"/>
                  <a:gd name="T9" fmla="*/ 2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1"/>
                      <a:pt x="0" y="2"/>
                      <a:pt x="0" y="3"/>
                    </a:cubicBezTo>
                    <a:cubicBezTo>
                      <a:pt x="0" y="5"/>
                      <a:pt x="2" y="7"/>
                      <a:pt x="3" y="7"/>
                    </a:cubicBezTo>
                    <a:cubicBezTo>
                      <a:pt x="4" y="7"/>
                      <a:pt x="5" y="7"/>
                      <a:pt x="6" y="7"/>
                    </a:cubicBezTo>
                    <a:cubicBezTo>
                      <a:pt x="6" y="5"/>
                      <a:pt x="6" y="3"/>
                      <a:pt x="6" y="2"/>
                    </a:cubicBezTo>
                    <a:lnTo>
                      <a:pt x="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9" name="Freeform 285"/>
              <p:cNvSpPr>
                <a:spLocks/>
              </p:cNvSpPr>
              <p:nvPr/>
            </p:nvSpPr>
            <p:spPr bwMode="auto">
              <a:xfrm>
                <a:off x="1513" y="894"/>
                <a:ext cx="28" cy="21"/>
              </a:xfrm>
              <a:custGeom>
                <a:avLst/>
                <a:gdLst>
                  <a:gd name="T0" fmla="*/ 12 w 12"/>
                  <a:gd name="T1" fmla="*/ 3 h 9"/>
                  <a:gd name="T2" fmla="*/ 0 w 12"/>
                  <a:gd name="T3" fmla="*/ 7 h 9"/>
                  <a:gd name="T4" fmla="*/ 4 w 12"/>
                  <a:gd name="T5" fmla="*/ 9 h 9"/>
                  <a:gd name="T6" fmla="*/ 12 w 12"/>
                  <a:gd name="T7" fmla="*/ 3 h 9"/>
                </a:gdLst>
                <a:ahLst/>
                <a:cxnLst>
                  <a:cxn ang="0">
                    <a:pos x="T0" y="T1"/>
                  </a:cxn>
                  <a:cxn ang="0">
                    <a:pos x="T2" y="T3"/>
                  </a:cxn>
                  <a:cxn ang="0">
                    <a:pos x="T4" y="T5"/>
                  </a:cxn>
                  <a:cxn ang="0">
                    <a:pos x="T6" y="T7"/>
                  </a:cxn>
                </a:cxnLst>
                <a:rect l="0" t="0" r="r" b="b"/>
                <a:pathLst>
                  <a:path w="12" h="9">
                    <a:moveTo>
                      <a:pt x="12" y="3"/>
                    </a:moveTo>
                    <a:cubicBezTo>
                      <a:pt x="8" y="0"/>
                      <a:pt x="1" y="5"/>
                      <a:pt x="0" y="7"/>
                    </a:cubicBezTo>
                    <a:cubicBezTo>
                      <a:pt x="1" y="8"/>
                      <a:pt x="3" y="9"/>
                      <a:pt x="4" y="9"/>
                    </a:cubicBezTo>
                    <a:cubicBezTo>
                      <a:pt x="8" y="9"/>
                      <a:pt x="12" y="5"/>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0" name="Freeform 286"/>
              <p:cNvSpPr>
                <a:spLocks/>
              </p:cNvSpPr>
              <p:nvPr/>
            </p:nvSpPr>
            <p:spPr bwMode="auto">
              <a:xfrm>
                <a:off x="1407" y="776"/>
                <a:ext cx="37" cy="30"/>
              </a:xfrm>
              <a:custGeom>
                <a:avLst/>
                <a:gdLst>
                  <a:gd name="T0" fmla="*/ 16 w 16"/>
                  <a:gd name="T1" fmla="*/ 10 h 13"/>
                  <a:gd name="T2" fmla="*/ 0 w 16"/>
                  <a:gd name="T3" fmla="*/ 10 h 13"/>
                  <a:gd name="T4" fmla="*/ 16 w 16"/>
                  <a:gd name="T5" fmla="*/ 10 h 13"/>
                </a:gdLst>
                <a:ahLst/>
                <a:cxnLst>
                  <a:cxn ang="0">
                    <a:pos x="T0" y="T1"/>
                  </a:cxn>
                  <a:cxn ang="0">
                    <a:pos x="T2" y="T3"/>
                  </a:cxn>
                  <a:cxn ang="0">
                    <a:pos x="T4" y="T5"/>
                  </a:cxn>
                </a:cxnLst>
                <a:rect l="0" t="0" r="r" b="b"/>
                <a:pathLst>
                  <a:path w="16" h="13">
                    <a:moveTo>
                      <a:pt x="16" y="10"/>
                    </a:moveTo>
                    <a:cubicBezTo>
                      <a:pt x="15" y="0"/>
                      <a:pt x="3" y="7"/>
                      <a:pt x="0" y="10"/>
                    </a:cubicBezTo>
                    <a:cubicBezTo>
                      <a:pt x="7" y="13"/>
                      <a:pt x="13" y="10"/>
                      <a:pt x="16"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1" name="Freeform 287"/>
              <p:cNvSpPr>
                <a:spLocks/>
              </p:cNvSpPr>
              <p:nvPr/>
            </p:nvSpPr>
            <p:spPr bwMode="auto">
              <a:xfrm>
                <a:off x="1388" y="724"/>
                <a:ext cx="19" cy="9"/>
              </a:xfrm>
              <a:custGeom>
                <a:avLst/>
                <a:gdLst>
                  <a:gd name="T0" fmla="*/ 8 w 8"/>
                  <a:gd name="T1" fmla="*/ 2 h 4"/>
                  <a:gd name="T2" fmla="*/ 8 w 8"/>
                  <a:gd name="T3" fmla="*/ 0 h 4"/>
                  <a:gd name="T4" fmla="*/ 3 w 8"/>
                  <a:gd name="T5" fmla="*/ 0 h 4"/>
                  <a:gd name="T6" fmla="*/ 0 w 8"/>
                  <a:gd name="T7" fmla="*/ 2 h 4"/>
                  <a:gd name="T8" fmla="*/ 3 w 8"/>
                  <a:gd name="T9" fmla="*/ 4 h 4"/>
                  <a:gd name="T10" fmla="*/ 8 w 8"/>
                  <a:gd name="T11" fmla="*/ 2 h 4"/>
                </a:gdLst>
                <a:ahLst/>
                <a:cxnLst>
                  <a:cxn ang="0">
                    <a:pos x="T0" y="T1"/>
                  </a:cxn>
                  <a:cxn ang="0">
                    <a:pos x="T2" y="T3"/>
                  </a:cxn>
                  <a:cxn ang="0">
                    <a:pos x="T4" y="T5"/>
                  </a:cxn>
                  <a:cxn ang="0">
                    <a:pos x="T6" y="T7"/>
                  </a:cxn>
                  <a:cxn ang="0">
                    <a:pos x="T8" y="T9"/>
                  </a:cxn>
                  <a:cxn ang="0">
                    <a:pos x="T10" y="T11"/>
                  </a:cxn>
                </a:cxnLst>
                <a:rect l="0" t="0" r="r" b="b"/>
                <a:pathLst>
                  <a:path w="8" h="4">
                    <a:moveTo>
                      <a:pt x="8" y="2"/>
                    </a:moveTo>
                    <a:cubicBezTo>
                      <a:pt x="8" y="0"/>
                      <a:pt x="8" y="0"/>
                      <a:pt x="8" y="0"/>
                    </a:cubicBezTo>
                    <a:cubicBezTo>
                      <a:pt x="7" y="0"/>
                      <a:pt x="3" y="0"/>
                      <a:pt x="3" y="0"/>
                    </a:cubicBezTo>
                    <a:cubicBezTo>
                      <a:pt x="3" y="0"/>
                      <a:pt x="0" y="1"/>
                      <a:pt x="0" y="2"/>
                    </a:cubicBezTo>
                    <a:cubicBezTo>
                      <a:pt x="0" y="3"/>
                      <a:pt x="3" y="4"/>
                      <a:pt x="3" y="4"/>
                    </a:cubicBezTo>
                    <a:cubicBezTo>
                      <a:pt x="6" y="4"/>
                      <a:pt x="8" y="2"/>
                      <a:pt x="8"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2" name="Freeform 288"/>
              <p:cNvSpPr>
                <a:spLocks/>
              </p:cNvSpPr>
              <p:nvPr/>
            </p:nvSpPr>
            <p:spPr bwMode="auto">
              <a:xfrm>
                <a:off x="1806" y="1184"/>
                <a:ext cx="23" cy="22"/>
              </a:xfrm>
              <a:custGeom>
                <a:avLst/>
                <a:gdLst>
                  <a:gd name="T0" fmla="*/ 5 w 10"/>
                  <a:gd name="T1" fmla="*/ 9 h 9"/>
                  <a:gd name="T2" fmla="*/ 10 w 10"/>
                  <a:gd name="T3" fmla="*/ 0 h 9"/>
                  <a:gd name="T4" fmla="*/ 0 w 10"/>
                  <a:gd name="T5" fmla="*/ 6 h 9"/>
                  <a:gd name="T6" fmla="*/ 5 w 10"/>
                  <a:gd name="T7" fmla="*/ 9 h 9"/>
                </a:gdLst>
                <a:ahLst/>
                <a:cxnLst>
                  <a:cxn ang="0">
                    <a:pos x="T0" y="T1"/>
                  </a:cxn>
                  <a:cxn ang="0">
                    <a:pos x="T2" y="T3"/>
                  </a:cxn>
                  <a:cxn ang="0">
                    <a:pos x="T4" y="T5"/>
                  </a:cxn>
                  <a:cxn ang="0">
                    <a:pos x="T6" y="T7"/>
                  </a:cxn>
                </a:cxnLst>
                <a:rect l="0" t="0" r="r" b="b"/>
                <a:pathLst>
                  <a:path w="10" h="9">
                    <a:moveTo>
                      <a:pt x="5" y="9"/>
                    </a:moveTo>
                    <a:cubicBezTo>
                      <a:pt x="8" y="9"/>
                      <a:pt x="10" y="2"/>
                      <a:pt x="10" y="0"/>
                    </a:cubicBezTo>
                    <a:cubicBezTo>
                      <a:pt x="7" y="0"/>
                      <a:pt x="0" y="3"/>
                      <a:pt x="0" y="6"/>
                    </a:cubicBezTo>
                    <a:cubicBezTo>
                      <a:pt x="0" y="9"/>
                      <a:pt x="3" y="9"/>
                      <a:pt x="5"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3" name="Freeform 289"/>
              <p:cNvSpPr>
                <a:spLocks/>
              </p:cNvSpPr>
              <p:nvPr/>
            </p:nvSpPr>
            <p:spPr bwMode="auto">
              <a:xfrm>
                <a:off x="1676" y="1147"/>
                <a:ext cx="28" cy="14"/>
              </a:xfrm>
              <a:custGeom>
                <a:avLst/>
                <a:gdLst>
                  <a:gd name="T0" fmla="*/ 12 w 12"/>
                  <a:gd name="T1" fmla="*/ 4 h 6"/>
                  <a:gd name="T2" fmla="*/ 9 w 12"/>
                  <a:gd name="T3" fmla="*/ 2 h 6"/>
                  <a:gd name="T4" fmla="*/ 4 w 12"/>
                  <a:gd name="T5" fmla="*/ 0 h 6"/>
                  <a:gd name="T6" fmla="*/ 0 w 12"/>
                  <a:gd name="T7" fmla="*/ 0 h 6"/>
                  <a:gd name="T8" fmla="*/ 8 w 12"/>
                  <a:gd name="T9" fmla="*/ 6 h 6"/>
                  <a:gd name="T10" fmla="*/ 12 w 12"/>
                  <a:gd name="T11" fmla="*/ 4 h 6"/>
                </a:gdLst>
                <a:ahLst/>
                <a:cxnLst>
                  <a:cxn ang="0">
                    <a:pos x="T0" y="T1"/>
                  </a:cxn>
                  <a:cxn ang="0">
                    <a:pos x="T2" y="T3"/>
                  </a:cxn>
                  <a:cxn ang="0">
                    <a:pos x="T4" y="T5"/>
                  </a:cxn>
                  <a:cxn ang="0">
                    <a:pos x="T6" y="T7"/>
                  </a:cxn>
                  <a:cxn ang="0">
                    <a:pos x="T8" y="T9"/>
                  </a:cxn>
                  <a:cxn ang="0">
                    <a:pos x="T10" y="T11"/>
                  </a:cxn>
                </a:cxnLst>
                <a:rect l="0" t="0" r="r" b="b"/>
                <a:pathLst>
                  <a:path w="12" h="6">
                    <a:moveTo>
                      <a:pt x="12" y="4"/>
                    </a:moveTo>
                    <a:cubicBezTo>
                      <a:pt x="11" y="3"/>
                      <a:pt x="10" y="2"/>
                      <a:pt x="9" y="2"/>
                    </a:cubicBezTo>
                    <a:cubicBezTo>
                      <a:pt x="7" y="2"/>
                      <a:pt x="5" y="0"/>
                      <a:pt x="4" y="0"/>
                    </a:cubicBezTo>
                    <a:cubicBezTo>
                      <a:pt x="2" y="0"/>
                      <a:pt x="1" y="0"/>
                      <a:pt x="0" y="0"/>
                    </a:cubicBezTo>
                    <a:cubicBezTo>
                      <a:pt x="3" y="4"/>
                      <a:pt x="4" y="6"/>
                      <a:pt x="8" y="6"/>
                    </a:cubicBezTo>
                    <a:cubicBezTo>
                      <a:pt x="9" y="6"/>
                      <a:pt x="11" y="5"/>
                      <a:pt x="12"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4" name="Freeform 290"/>
              <p:cNvSpPr>
                <a:spLocks/>
              </p:cNvSpPr>
              <p:nvPr/>
            </p:nvSpPr>
            <p:spPr bwMode="auto">
              <a:xfrm>
                <a:off x="1558" y="910"/>
                <a:ext cx="12" cy="12"/>
              </a:xfrm>
              <a:custGeom>
                <a:avLst/>
                <a:gdLst>
                  <a:gd name="T0" fmla="*/ 5 w 5"/>
                  <a:gd name="T1" fmla="*/ 1 h 5"/>
                  <a:gd name="T2" fmla="*/ 3 w 5"/>
                  <a:gd name="T3" fmla="*/ 1 h 5"/>
                  <a:gd name="T4" fmla="*/ 0 w 5"/>
                  <a:gd name="T5" fmla="*/ 3 h 5"/>
                  <a:gd name="T6" fmla="*/ 0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cubicBezTo>
                      <a:pt x="5" y="0"/>
                      <a:pt x="4" y="1"/>
                      <a:pt x="3" y="1"/>
                    </a:cubicBezTo>
                    <a:cubicBezTo>
                      <a:pt x="0" y="3"/>
                      <a:pt x="0" y="3"/>
                      <a:pt x="0" y="3"/>
                    </a:cubicBezTo>
                    <a:cubicBezTo>
                      <a:pt x="0" y="5"/>
                      <a:pt x="0" y="5"/>
                      <a:pt x="0" y="5"/>
                    </a:cubicBezTo>
                    <a:cubicBezTo>
                      <a:pt x="3" y="5"/>
                      <a:pt x="3" y="5"/>
                      <a:pt x="3" y="5"/>
                    </a:cubicBezTo>
                    <a:cubicBezTo>
                      <a:pt x="5" y="5"/>
                      <a:pt x="5" y="3"/>
                      <a:pt x="5"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5" name="Freeform 291"/>
              <p:cNvSpPr>
                <a:spLocks/>
              </p:cNvSpPr>
              <p:nvPr/>
            </p:nvSpPr>
            <p:spPr bwMode="auto">
              <a:xfrm>
                <a:off x="1454" y="679"/>
                <a:ext cx="33" cy="19"/>
              </a:xfrm>
              <a:custGeom>
                <a:avLst/>
                <a:gdLst>
                  <a:gd name="T0" fmla="*/ 5 w 14"/>
                  <a:gd name="T1" fmla="*/ 8 h 8"/>
                  <a:gd name="T2" fmla="*/ 14 w 14"/>
                  <a:gd name="T3" fmla="*/ 2 h 8"/>
                  <a:gd name="T4" fmla="*/ 4 w 14"/>
                  <a:gd name="T5" fmla="*/ 1 h 8"/>
                  <a:gd name="T6" fmla="*/ 0 w 14"/>
                  <a:gd name="T7" fmla="*/ 5 h 8"/>
                  <a:gd name="T8" fmla="*/ 5 w 14"/>
                  <a:gd name="T9" fmla="*/ 8 h 8"/>
                </a:gdLst>
                <a:ahLst/>
                <a:cxnLst>
                  <a:cxn ang="0">
                    <a:pos x="T0" y="T1"/>
                  </a:cxn>
                  <a:cxn ang="0">
                    <a:pos x="T2" y="T3"/>
                  </a:cxn>
                  <a:cxn ang="0">
                    <a:pos x="T4" y="T5"/>
                  </a:cxn>
                  <a:cxn ang="0">
                    <a:pos x="T6" y="T7"/>
                  </a:cxn>
                  <a:cxn ang="0">
                    <a:pos x="T8" y="T9"/>
                  </a:cxn>
                </a:cxnLst>
                <a:rect l="0" t="0" r="r" b="b"/>
                <a:pathLst>
                  <a:path w="14" h="8">
                    <a:moveTo>
                      <a:pt x="5" y="8"/>
                    </a:moveTo>
                    <a:cubicBezTo>
                      <a:pt x="11" y="8"/>
                      <a:pt x="13" y="5"/>
                      <a:pt x="14" y="2"/>
                    </a:cubicBezTo>
                    <a:cubicBezTo>
                      <a:pt x="8" y="0"/>
                      <a:pt x="7" y="1"/>
                      <a:pt x="4" y="1"/>
                    </a:cubicBezTo>
                    <a:cubicBezTo>
                      <a:pt x="3" y="1"/>
                      <a:pt x="0" y="2"/>
                      <a:pt x="0" y="5"/>
                    </a:cubicBezTo>
                    <a:cubicBezTo>
                      <a:pt x="2" y="7"/>
                      <a:pt x="4" y="8"/>
                      <a:pt x="5"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6" name="Freeform 292"/>
              <p:cNvSpPr>
                <a:spLocks/>
              </p:cNvSpPr>
              <p:nvPr/>
            </p:nvSpPr>
            <p:spPr bwMode="auto">
              <a:xfrm>
                <a:off x="1482" y="672"/>
                <a:ext cx="45" cy="31"/>
              </a:xfrm>
              <a:custGeom>
                <a:avLst/>
                <a:gdLst>
                  <a:gd name="T0" fmla="*/ 0 w 19"/>
                  <a:gd name="T1" fmla="*/ 12 h 13"/>
                  <a:gd name="T2" fmla="*/ 4 w 19"/>
                  <a:gd name="T3" fmla="*/ 13 h 13"/>
                  <a:gd name="T4" fmla="*/ 19 w 19"/>
                  <a:gd name="T5" fmla="*/ 2 h 13"/>
                  <a:gd name="T6" fmla="*/ 4 w 19"/>
                  <a:gd name="T7" fmla="*/ 3 h 13"/>
                  <a:gd name="T8" fmla="*/ 6 w 19"/>
                  <a:gd name="T9" fmla="*/ 7 h 13"/>
                  <a:gd name="T10" fmla="*/ 0 w 19"/>
                  <a:gd name="T11" fmla="*/ 12 h 13"/>
                </a:gdLst>
                <a:ahLst/>
                <a:cxnLst>
                  <a:cxn ang="0">
                    <a:pos x="T0" y="T1"/>
                  </a:cxn>
                  <a:cxn ang="0">
                    <a:pos x="T2" y="T3"/>
                  </a:cxn>
                  <a:cxn ang="0">
                    <a:pos x="T4" y="T5"/>
                  </a:cxn>
                  <a:cxn ang="0">
                    <a:pos x="T6" y="T7"/>
                  </a:cxn>
                  <a:cxn ang="0">
                    <a:pos x="T8" y="T9"/>
                  </a:cxn>
                  <a:cxn ang="0">
                    <a:pos x="T10" y="T11"/>
                  </a:cxn>
                </a:cxnLst>
                <a:rect l="0" t="0" r="r" b="b"/>
                <a:pathLst>
                  <a:path w="19" h="13">
                    <a:moveTo>
                      <a:pt x="0" y="12"/>
                    </a:moveTo>
                    <a:cubicBezTo>
                      <a:pt x="1" y="13"/>
                      <a:pt x="3" y="13"/>
                      <a:pt x="4" y="13"/>
                    </a:cubicBezTo>
                    <a:cubicBezTo>
                      <a:pt x="8" y="13"/>
                      <a:pt x="17" y="8"/>
                      <a:pt x="19" y="2"/>
                    </a:cubicBezTo>
                    <a:cubicBezTo>
                      <a:pt x="13" y="2"/>
                      <a:pt x="5" y="0"/>
                      <a:pt x="4" y="3"/>
                    </a:cubicBezTo>
                    <a:cubicBezTo>
                      <a:pt x="4" y="5"/>
                      <a:pt x="5" y="7"/>
                      <a:pt x="6" y="7"/>
                    </a:cubicBezTo>
                    <a:cubicBezTo>
                      <a:pt x="4" y="8"/>
                      <a:pt x="3" y="11"/>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7" name="Freeform 293"/>
              <p:cNvSpPr>
                <a:spLocks/>
              </p:cNvSpPr>
              <p:nvPr/>
            </p:nvSpPr>
            <p:spPr bwMode="auto">
              <a:xfrm>
                <a:off x="1527" y="691"/>
                <a:ext cx="24" cy="16"/>
              </a:xfrm>
              <a:custGeom>
                <a:avLst/>
                <a:gdLst>
                  <a:gd name="T0" fmla="*/ 6 w 10"/>
                  <a:gd name="T1" fmla="*/ 6 h 7"/>
                  <a:gd name="T2" fmla="*/ 10 w 10"/>
                  <a:gd name="T3" fmla="*/ 3 h 7"/>
                  <a:gd name="T4" fmla="*/ 9 w 10"/>
                  <a:gd name="T5" fmla="*/ 0 h 7"/>
                  <a:gd name="T6" fmla="*/ 0 w 10"/>
                  <a:gd name="T7" fmla="*/ 5 h 7"/>
                  <a:gd name="T8" fmla="*/ 6 w 10"/>
                  <a:gd name="T9" fmla="*/ 6 h 7"/>
                </a:gdLst>
                <a:ahLst/>
                <a:cxnLst>
                  <a:cxn ang="0">
                    <a:pos x="T0" y="T1"/>
                  </a:cxn>
                  <a:cxn ang="0">
                    <a:pos x="T2" y="T3"/>
                  </a:cxn>
                  <a:cxn ang="0">
                    <a:pos x="T4" y="T5"/>
                  </a:cxn>
                  <a:cxn ang="0">
                    <a:pos x="T6" y="T7"/>
                  </a:cxn>
                  <a:cxn ang="0">
                    <a:pos x="T8" y="T9"/>
                  </a:cxn>
                </a:cxnLst>
                <a:rect l="0" t="0" r="r" b="b"/>
                <a:pathLst>
                  <a:path w="10" h="7">
                    <a:moveTo>
                      <a:pt x="6" y="6"/>
                    </a:moveTo>
                    <a:cubicBezTo>
                      <a:pt x="10" y="6"/>
                      <a:pt x="10" y="6"/>
                      <a:pt x="10" y="3"/>
                    </a:cubicBezTo>
                    <a:cubicBezTo>
                      <a:pt x="10" y="2"/>
                      <a:pt x="10" y="0"/>
                      <a:pt x="9" y="0"/>
                    </a:cubicBezTo>
                    <a:cubicBezTo>
                      <a:pt x="0" y="5"/>
                      <a:pt x="0" y="5"/>
                      <a:pt x="0" y="5"/>
                    </a:cubicBezTo>
                    <a:cubicBezTo>
                      <a:pt x="2" y="7"/>
                      <a:pt x="4" y="6"/>
                      <a:pt x="6"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8" name="Freeform 294"/>
              <p:cNvSpPr>
                <a:spLocks/>
              </p:cNvSpPr>
              <p:nvPr/>
            </p:nvSpPr>
            <p:spPr bwMode="auto">
              <a:xfrm>
                <a:off x="1494" y="636"/>
                <a:ext cx="50" cy="26"/>
              </a:xfrm>
              <a:custGeom>
                <a:avLst/>
                <a:gdLst>
                  <a:gd name="T0" fmla="*/ 5 w 21"/>
                  <a:gd name="T1" fmla="*/ 6 h 11"/>
                  <a:gd name="T2" fmla="*/ 4 w 21"/>
                  <a:gd name="T3" fmla="*/ 11 h 11"/>
                  <a:gd name="T4" fmla="*/ 8 w 21"/>
                  <a:gd name="T5" fmla="*/ 11 h 11"/>
                  <a:gd name="T6" fmla="*/ 10 w 21"/>
                  <a:gd name="T7" fmla="*/ 9 h 11"/>
                  <a:gd name="T8" fmla="*/ 15 w 21"/>
                  <a:gd name="T9" fmla="*/ 9 h 11"/>
                  <a:gd name="T10" fmla="*/ 14 w 21"/>
                  <a:gd name="T11" fmla="*/ 8 h 11"/>
                  <a:gd name="T12" fmla="*/ 21 w 21"/>
                  <a:gd name="T13" fmla="*/ 6 h 11"/>
                  <a:gd name="T14" fmla="*/ 21 w 21"/>
                  <a:gd name="T15" fmla="*/ 3 h 11"/>
                  <a:gd name="T16" fmla="*/ 10 w 21"/>
                  <a:gd name="T17" fmla="*/ 0 h 11"/>
                  <a:gd name="T18" fmla="*/ 0 w 21"/>
                  <a:gd name="T19" fmla="*/ 4 h 11"/>
                  <a:gd name="T20" fmla="*/ 5 w 2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1">
                    <a:moveTo>
                      <a:pt x="5" y="6"/>
                    </a:moveTo>
                    <a:cubicBezTo>
                      <a:pt x="5" y="8"/>
                      <a:pt x="4" y="9"/>
                      <a:pt x="4" y="11"/>
                    </a:cubicBezTo>
                    <a:cubicBezTo>
                      <a:pt x="8" y="11"/>
                      <a:pt x="8" y="11"/>
                      <a:pt x="8" y="11"/>
                    </a:cubicBezTo>
                    <a:cubicBezTo>
                      <a:pt x="10" y="9"/>
                      <a:pt x="10" y="9"/>
                      <a:pt x="10" y="9"/>
                    </a:cubicBezTo>
                    <a:cubicBezTo>
                      <a:pt x="12" y="9"/>
                      <a:pt x="13" y="9"/>
                      <a:pt x="15" y="9"/>
                    </a:cubicBezTo>
                    <a:cubicBezTo>
                      <a:pt x="14" y="8"/>
                      <a:pt x="14" y="8"/>
                      <a:pt x="14" y="8"/>
                    </a:cubicBezTo>
                    <a:cubicBezTo>
                      <a:pt x="17" y="9"/>
                      <a:pt x="19" y="10"/>
                      <a:pt x="21" y="6"/>
                    </a:cubicBezTo>
                    <a:cubicBezTo>
                      <a:pt x="21" y="3"/>
                      <a:pt x="21" y="3"/>
                      <a:pt x="21" y="3"/>
                    </a:cubicBezTo>
                    <a:cubicBezTo>
                      <a:pt x="17" y="3"/>
                      <a:pt x="15" y="0"/>
                      <a:pt x="10" y="0"/>
                    </a:cubicBezTo>
                    <a:cubicBezTo>
                      <a:pt x="7" y="0"/>
                      <a:pt x="0" y="0"/>
                      <a:pt x="0" y="4"/>
                    </a:cubicBezTo>
                    <a:cubicBezTo>
                      <a:pt x="0" y="6"/>
                      <a:pt x="2" y="6"/>
                      <a:pt x="5"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49" name="Freeform 295"/>
              <p:cNvSpPr>
                <a:spLocks/>
              </p:cNvSpPr>
              <p:nvPr/>
            </p:nvSpPr>
            <p:spPr bwMode="auto">
              <a:xfrm>
                <a:off x="1558" y="644"/>
                <a:ext cx="33" cy="16"/>
              </a:xfrm>
              <a:custGeom>
                <a:avLst/>
                <a:gdLst>
                  <a:gd name="T0" fmla="*/ 3 w 14"/>
                  <a:gd name="T1" fmla="*/ 7 h 7"/>
                  <a:gd name="T2" fmla="*/ 14 w 14"/>
                  <a:gd name="T3" fmla="*/ 2 h 7"/>
                  <a:gd name="T4" fmla="*/ 0 w 14"/>
                  <a:gd name="T5" fmla="*/ 2 h 7"/>
                  <a:gd name="T6" fmla="*/ 0 w 14"/>
                  <a:gd name="T7" fmla="*/ 5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cubicBezTo>
                      <a:pt x="10" y="7"/>
                      <a:pt x="13" y="6"/>
                      <a:pt x="14" y="2"/>
                    </a:cubicBezTo>
                    <a:cubicBezTo>
                      <a:pt x="9" y="0"/>
                      <a:pt x="2" y="0"/>
                      <a:pt x="0" y="2"/>
                    </a:cubicBezTo>
                    <a:cubicBezTo>
                      <a:pt x="0" y="5"/>
                      <a:pt x="0" y="5"/>
                      <a:pt x="0" y="5"/>
                    </a:cubicBezTo>
                    <a:cubicBezTo>
                      <a:pt x="1" y="7"/>
                      <a:pt x="2" y="7"/>
                      <a:pt x="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0" name="Freeform 296"/>
              <p:cNvSpPr>
                <a:spLocks/>
              </p:cNvSpPr>
              <p:nvPr/>
            </p:nvSpPr>
            <p:spPr bwMode="auto">
              <a:xfrm>
                <a:off x="1551" y="667"/>
                <a:ext cx="23" cy="19"/>
              </a:xfrm>
              <a:custGeom>
                <a:avLst/>
                <a:gdLst>
                  <a:gd name="T0" fmla="*/ 6 w 10"/>
                  <a:gd name="T1" fmla="*/ 8 h 8"/>
                  <a:gd name="T2" fmla="*/ 10 w 10"/>
                  <a:gd name="T3" fmla="*/ 3 h 8"/>
                  <a:gd name="T4" fmla="*/ 4 w 10"/>
                  <a:gd name="T5" fmla="*/ 0 h 8"/>
                  <a:gd name="T6" fmla="*/ 0 w 10"/>
                  <a:gd name="T7" fmla="*/ 4 h 8"/>
                  <a:gd name="T8" fmla="*/ 6 w 10"/>
                  <a:gd name="T9" fmla="*/ 8 h 8"/>
                </a:gdLst>
                <a:ahLst/>
                <a:cxnLst>
                  <a:cxn ang="0">
                    <a:pos x="T0" y="T1"/>
                  </a:cxn>
                  <a:cxn ang="0">
                    <a:pos x="T2" y="T3"/>
                  </a:cxn>
                  <a:cxn ang="0">
                    <a:pos x="T4" y="T5"/>
                  </a:cxn>
                  <a:cxn ang="0">
                    <a:pos x="T6" y="T7"/>
                  </a:cxn>
                  <a:cxn ang="0">
                    <a:pos x="T8" y="T9"/>
                  </a:cxn>
                </a:cxnLst>
                <a:rect l="0" t="0" r="r" b="b"/>
                <a:pathLst>
                  <a:path w="10" h="8">
                    <a:moveTo>
                      <a:pt x="6" y="8"/>
                    </a:moveTo>
                    <a:cubicBezTo>
                      <a:pt x="8" y="8"/>
                      <a:pt x="10" y="5"/>
                      <a:pt x="10" y="3"/>
                    </a:cubicBezTo>
                    <a:cubicBezTo>
                      <a:pt x="4" y="0"/>
                      <a:pt x="4" y="0"/>
                      <a:pt x="4" y="0"/>
                    </a:cubicBezTo>
                    <a:cubicBezTo>
                      <a:pt x="2" y="0"/>
                      <a:pt x="0" y="2"/>
                      <a:pt x="0" y="4"/>
                    </a:cubicBezTo>
                    <a:cubicBezTo>
                      <a:pt x="0" y="7"/>
                      <a:pt x="4" y="8"/>
                      <a:pt x="6"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1" name="Freeform 297"/>
              <p:cNvSpPr>
                <a:spLocks/>
              </p:cNvSpPr>
              <p:nvPr/>
            </p:nvSpPr>
            <p:spPr bwMode="auto">
              <a:xfrm>
                <a:off x="1385" y="660"/>
                <a:ext cx="29" cy="7"/>
              </a:xfrm>
              <a:custGeom>
                <a:avLst/>
                <a:gdLst>
                  <a:gd name="T0" fmla="*/ 3 w 12"/>
                  <a:gd name="T1" fmla="*/ 3 h 3"/>
                  <a:gd name="T2" fmla="*/ 12 w 12"/>
                  <a:gd name="T3" fmla="*/ 1 h 3"/>
                  <a:gd name="T4" fmla="*/ 0 w 12"/>
                  <a:gd name="T5" fmla="*/ 1 h 3"/>
                  <a:gd name="T6" fmla="*/ 3 w 12"/>
                  <a:gd name="T7" fmla="*/ 3 h 3"/>
                </a:gdLst>
                <a:ahLst/>
                <a:cxnLst>
                  <a:cxn ang="0">
                    <a:pos x="T0" y="T1"/>
                  </a:cxn>
                  <a:cxn ang="0">
                    <a:pos x="T2" y="T3"/>
                  </a:cxn>
                  <a:cxn ang="0">
                    <a:pos x="T4" y="T5"/>
                  </a:cxn>
                  <a:cxn ang="0">
                    <a:pos x="T6" y="T7"/>
                  </a:cxn>
                </a:cxnLst>
                <a:rect l="0" t="0" r="r" b="b"/>
                <a:pathLst>
                  <a:path w="12" h="3">
                    <a:moveTo>
                      <a:pt x="3" y="3"/>
                    </a:moveTo>
                    <a:cubicBezTo>
                      <a:pt x="12" y="1"/>
                      <a:pt x="12" y="1"/>
                      <a:pt x="12" y="1"/>
                    </a:cubicBezTo>
                    <a:cubicBezTo>
                      <a:pt x="7" y="0"/>
                      <a:pt x="4" y="0"/>
                      <a:pt x="0" y="1"/>
                    </a:cubicBezTo>
                    <a:cubicBezTo>
                      <a:pt x="0" y="2"/>
                      <a:pt x="1" y="3"/>
                      <a:pt x="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2" name="Freeform 298"/>
              <p:cNvSpPr>
                <a:spLocks/>
              </p:cNvSpPr>
              <p:nvPr/>
            </p:nvSpPr>
            <p:spPr bwMode="auto">
              <a:xfrm>
                <a:off x="1397" y="632"/>
                <a:ext cx="47" cy="26"/>
              </a:xfrm>
              <a:custGeom>
                <a:avLst/>
                <a:gdLst>
                  <a:gd name="T0" fmla="*/ 12 w 20"/>
                  <a:gd name="T1" fmla="*/ 11 h 11"/>
                  <a:gd name="T2" fmla="*/ 20 w 20"/>
                  <a:gd name="T3" fmla="*/ 8 h 11"/>
                  <a:gd name="T4" fmla="*/ 0 w 20"/>
                  <a:gd name="T5" fmla="*/ 8 h 11"/>
                  <a:gd name="T6" fmla="*/ 12 w 20"/>
                  <a:gd name="T7" fmla="*/ 11 h 11"/>
                </a:gdLst>
                <a:ahLst/>
                <a:cxnLst>
                  <a:cxn ang="0">
                    <a:pos x="T0" y="T1"/>
                  </a:cxn>
                  <a:cxn ang="0">
                    <a:pos x="T2" y="T3"/>
                  </a:cxn>
                  <a:cxn ang="0">
                    <a:pos x="T4" y="T5"/>
                  </a:cxn>
                  <a:cxn ang="0">
                    <a:pos x="T6" y="T7"/>
                  </a:cxn>
                </a:cxnLst>
                <a:rect l="0" t="0" r="r" b="b"/>
                <a:pathLst>
                  <a:path w="20" h="11">
                    <a:moveTo>
                      <a:pt x="12" y="11"/>
                    </a:moveTo>
                    <a:cubicBezTo>
                      <a:pt x="20" y="8"/>
                      <a:pt x="20" y="8"/>
                      <a:pt x="20" y="8"/>
                    </a:cubicBezTo>
                    <a:cubicBezTo>
                      <a:pt x="20" y="8"/>
                      <a:pt x="0" y="0"/>
                      <a:pt x="0" y="8"/>
                    </a:cubicBezTo>
                    <a:cubicBezTo>
                      <a:pt x="0" y="10"/>
                      <a:pt x="12" y="11"/>
                      <a:pt x="12"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3" name="Freeform 299"/>
              <p:cNvSpPr>
                <a:spLocks/>
              </p:cNvSpPr>
              <p:nvPr/>
            </p:nvSpPr>
            <p:spPr bwMode="auto">
              <a:xfrm>
                <a:off x="766" y="991"/>
                <a:ext cx="17" cy="14"/>
              </a:xfrm>
              <a:custGeom>
                <a:avLst/>
                <a:gdLst>
                  <a:gd name="T0" fmla="*/ 0 w 7"/>
                  <a:gd name="T1" fmla="*/ 6 h 6"/>
                  <a:gd name="T2" fmla="*/ 2 w 7"/>
                  <a:gd name="T3" fmla="*/ 6 h 6"/>
                  <a:gd name="T4" fmla="*/ 7 w 7"/>
                  <a:gd name="T5" fmla="*/ 2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cubicBezTo>
                      <a:pt x="2" y="6"/>
                      <a:pt x="2" y="6"/>
                      <a:pt x="2" y="6"/>
                    </a:cubicBezTo>
                    <a:cubicBezTo>
                      <a:pt x="5" y="4"/>
                      <a:pt x="5" y="3"/>
                      <a:pt x="7" y="2"/>
                    </a:cubicBezTo>
                    <a:cubicBezTo>
                      <a:pt x="5" y="0"/>
                      <a:pt x="5" y="0"/>
                      <a:pt x="5" y="0"/>
                    </a:cubicBezTo>
                    <a:cubicBezTo>
                      <a:pt x="3" y="1"/>
                      <a:pt x="1" y="4"/>
                      <a:pt x="0"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4" name="Freeform 300"/>
              <p:cNvSpPr>
                <a:spLocks/>
              </p:cNvSpPr>
              <p:nvPr/>
            </p:nvSpPr>
            <p:spPr bwMode="auto">
              <a:xfrm>
                <a:off x="776" y="1021"/>
                <a:ext cx="12" cy="24"/>
              </a:xfrm>
              <a:custGeom>
                <a:avLst/>
                <a:gdLst>
                  <a:gd name="T0" fmla="*/ 0 w 5"/>
                  <a:gd name="T1" fmla="*/ 4 h 10"/>
                  <a:gd name="T2" fmla="*/ 2 w 5"/>
                  <a:gd name="T3" fmla="*/ 10 h 10"/>
                  <a:gd name="T4" fmla="*/ 5 w 5"/>
                  <a:gd name="T5" fmla="*/ 10 h 10"/>
                  <a:gd name="T6" fmla="*/ 5 w 5"/>
                  <a:gd name="T7" fmla="*/ 0 h 10"/>
                  <a:gd name="T8" fmla="*/ 0 w 5"/>
                  <a:gd name="T9" fmla="*/ 4 h 10"/>
                </a:gdLst>
                <a:ahLst/>
                <a:cxnLst>
                  <a:cxn ang="0">
                    <a:pos x="T0" y="T1"/>
                  </a:cxn>
                  <a:cxn ang="0">
                    <a:pos x="T2" y="T3"/>
                  </a:cxn>
                  <a:cxn ang="0">
                    <a:pos x="T4" y="T5"/>
                  </a:cxn>
                  <a:cxn ang="0">
                    <a:pos x="T6" y="T7"/>
                  </a:cxn>
                  <a:cxn ang="0">
                    <a:pos x="T8" y="T9"/>
                  </a:cxn>
                </a:cxnLst>
                <a:rect l="0" t="0" r="r" b="b"/>
                <a:pathLst>
                  <a:path w="5" h="10">
                    <a:moveTo>
                      <a:pt x="0" y="4"/>
                    </a:moveTo>
                    <a:cubicBezTo>
                      <a:pt x="0" y="7"/>
                      <a:pt x="1" y="8"/>
                      <a:pt x="2" y="10"/>
                    </a:cubicBezTo>
                    <a:cubicBezTo>
                      <a:pt x="5" y="10"/>
                      <a:pt x="5" y="10"/>
                      <a:pt x="5" y="10"/>
                    </a:cubicBezTo>
                    <a:cubicBezTo>
                      <a:pt x="5" y="0"/>
                      <a:pt x="5" y="0"/>
                      <a:pt x="5" y="0"/>
                    </a:cubicBezTo>
                    <a:cubicBezTo>
                      <a:pt x="2" y="1"/>
                      <a:pt x="0" y="3"/>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5" name="Freeform 301"/>
              <p:cNvSpPr>
                <a:spLocks/>
              </p:cNvSpPr>
              <p:nvPr/>
            </p:nvSpPr>
            <p:spPr bwMode="auto">
              <a:xfrm>
                <a:off x="514" y="988"/>
                <a:ext cx="45" cy="31"/>
              </a:xfrm>
              <a:custGeom>
                <a:avLst/>
                <a:gdLst>
                  <a:gd name="T0" fmla="*/ 10 w 19"/>
                  <a:gd name="T1" fmla="*/ 0 h 13"/>
                  <a:gd name="T2" fmla="*/ 7 w 19"/>
                  <a:gd name="T3" fmla="*/ 5 h 13"/>
                  <a:gd name="T4" fmla="*/ 4 w 19"/>
                  <a:gd name="T5" fmla="*/ 5 h 13"/>
                  <a:gd name="T6" fmla="*/ 0 w 19"/>
                  <a:gd name="T7" fmla="*/ 7 h 13"/>
                  <a:gd name="T8" fmla="*/ 4 w 19"/>
                  <a:gd name="T9" fmla="*/ 13 h 13"/>
                  <a:gd name="T10" fmla="*/ 19 w 19"/>
                  <a:gd name="T11" fmla="*/ 2 h 13"/>
                  <a:gd name="T12" fmla="*/ 19 w 19"/>
                  <a:gd name="T13" fmla="*/ 0 h 13"/>
                  <a:gd name="T14" fmla="*/ 10 w 1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0" y="0"/>
                    </a:moveTo>
                    <a:cubicBezTo>
                      <a:pt x="10" y="2"/>
                      <a:pt x="9" y="5"/>
                      <a:pt x="7" y="5"/>
                    </a:cubicBezTo>
                    <a:cubicBezTo>
                      <a:pt x="6" y="5"/>
                      <a:pt x="5" y="5"/>
                      <a:pt x="4" y="5"/>
                    </a:cubicBezTo>
                    <a:cubicBezTo>
                      <a:pt x="2" y="5"/>
                      <a:pt x="0" y="5"/>
                      <a:pt x="0" y="7"/>
                    </a:cubicBezTo>
                    <a:cubicBezTo>
                      <a:pt x="0" y="10"/>
                      <a:pt x="2" y="13"/>
                      <a:pt x="4" y="13"/>
                    </a:cubicBezTo>
                    <a:cubicBezTo>
                      <a:pt x="6" y="8"/>
                      <a:pt x="15" y="3"/>
                      <a:pt x="19" y="2"/>
                    </a:cubicBezTo>
                    <a:cubicBezTo>
                      <a:pt x="19" y="1"/>
                      <a:pt x="19" y="1"/>
                      <a:pt x="19" y="0"/>
                    </a:cubicBezTo>
                    <a:cubicBezTo>
                      <a:pt x="15" y="1"/>
                      <a:pt x="11" y="3"/>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6" name="Freeform 302"/>
              <p:cNvSpPr>
                <a:spLocks/>
              </p:cNvSpPr>
              <p:nvPr/>
            </p:nvSpPr>
            <p:spPr bwMode="auto">
              <a:xfrm>
                <a:off x="1629" y="3204"/>
                <a:ext cx="14" cy="9"/>
              </a:xfrm>
              <a:custGeom>
                <a:avLst/>
                <a:gdLst>
                  <a:gd name="T0" fmla="*/ 0 w 6"/>
                  <a:gd name="T1" fmla="*/ 1 h 4"/>
                  <a:gd name="T2" fmla="*/ 6 w 6"/>
                  <a:gd name="T3" fmla="*/ 1 h 4"/>
                  <a:gd name="T4" fmla="*/ 0 w 6"/>
                  <a:gd name="T5" fmla="*/ 1 h 4"/>
                </a:gdLst>
                <a:ahLst/>
                <a:cxnLst>
                  <a:cxn ang="0">
                    <a:pos x="T0" y="T1"/>
                  </a:cxn>
                  <a:cxn ang="0">
                    <a:pos x="T2" y="T3"/>
                  </a:cxn>
                  <a:cxn ang="0">
                    <a:pos x="T4" y="T5"/>
                  </a:cxn>
                </a:cxnLst>
                <a:rect l="0" t="0" r="r" b="b"/>
                <a:pathLst>
                  <a:path w="6" h="4">
                    <a:moveTo>
                      <a:pt x="0" y="1"/>
                    </a:moveTo>
                    <a:cubicBezTo>
                      <a:pt x="2" y="4"/>
                      <a:pt x="4" y="3"/>
                      <a:pt x="6" y="1"/>
                    </a:cubicBezTo>
                    <a:cubicBezTo>
                      <a:pt x="4" y="0"/>
                      <a:pt x="2"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7" name="Freeform 303"/>
              <p:cNvSpPr>
                <a:spLocks/>
              </p:cNvSpPr>
              <p:nvPr/>
            </p:nvSpPr>
            <p:spPr bwMode="auto">
              <a:xfrm>
                <a:off x="1588" y="3187"/>
                <a:ext cx="38" cy="12"/>
              </a:xfrm>
              <a:custGeom>
                <a:avLst/>
                <a:gdLst>
                  <a:gd name="T0" fmla="*/ 16 w 16"/>
                  <a:gd name="T1" fmla="*/ 2 h 5"/>
                  <a:gd name="T2" fmla="*/ 8 w 16"/>
                  <a:gd name="T3" fmla="*/ 2 h 5"/>
                  <a:gd name="T4" fmla="*/ 5 w 16"/>
                  <a:gd name="T5" fmla="*/ 0 h 5"/>
                  <a:gd name="T6" fmla="*/ 0 w 16"/>
                  <a:gd name="T7" fmla="*/ 2 h 5"/>
                  <a:gd name="T8" fmla="*/ 7 w 16"/>
                  <a:gd name="T9" fmla="*/ 3 h 5"/>
                  <a:gd name="T10" fmla="*/ 9 w 16"/>
                  <a:gd name="T11" fmla="*/ 5 h 5"/>
                  <a:gd name="T12" fmla="*/ 16 w 1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16" y="2"/>
                    </a:moveTo>
                    <a:cubicBezTo>
                      <a:pt x="8" y="2"/>
                      <a:pt x="8" y="2"/>
                      <a:pt x="8" y="2"/>
                    </a:cubicBezTo>
                    <a:cubicBezTo>
                      <a:pt x="7" y="1"/>
                      <a:pt x="6" y="0"/>
                      <a:pt x="5" y="0"/>
                    </a:cubicBezTo>
                    <a:cubicBezTo>
                      <a:pt x="3" y="0"/>
                      <a:pt x="1" y="2"/>
                      <a:pt x="0" y="2"/>
                    </a:cubicBezTo>
                    <a:cubicBezTo>
                      <a:pt x="3" y="2"/>
                      <a:pt x="5" y="3"/>
                      <a:pt x="7" y="3"/>
                    </a:cubicBezTo>
                    <a:cubicBezTo>
                      <a:pt x="7" y="4"/>
                      <a:pt x="8" y="4"/>
                      <a:pt x="9" y="5"/>
                    </a:cubicBezTo>
                    <a:cubicBezTo>
                      <a:pt x="10" y="2"/>
                      <a:pt x="15" y="4"/>
                      <a:pt x="1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8" name="Freeform 304"/>
              <p:cNvSpPr>
                <a:spLocks/>
              </p:cNvSpPr>
              <p:nvPr/>
            </p:nvSpPr>
            <p:spPr bwMode="auto">
              <a:xfrm>
                <a:off x="1584" y="3176"/>
                <a:ext cx="14" cy="16"/>
              </a:xfrm>
              <a:custGeom>
                <a:avLst/>
                <a:gdLst>
                  <a:gd name="T0" fmla="*/ 6 w 6"/>
                  <a:gd name="T1" fmla="*/ 2 h 7"/>
                  <a:gd name="T2" fmla="*/ 4 w 6"/>
                  <a:gd name="T3" fmla="*/ 0 h 7"/>
                  <a:gd name="T4" fmla="*/ 0 w 6"/>
                  <a:gd name="T5" fmla="*/ 3 h 7"/>
                  <a:gd name="T6" fmla="*/ 6 w 6"/>
                  <a:gd name="T7" fmla="*/ 2 h 7"/>
                </a:gdLst>
                <a:ahLst/>
                <a:cxnLst>
                  <a:cxn ang="0">
                    <a:pos x="T0" y="T1"/>
                  </a:cxn>
                  <a:cxn ang="0">
                    <a:pos x="T2" y="T3"/>
                  </a:cxn>
                  <a:cxn ang="0">
                    <a:pos x="T4" y="T5"/>
                  </a:cxn>
                  <a:cxn ang="0">
                    <a:pos x="T6" y="T7"/>
                  </a:cxn>
                </a:cxnLst>
                <a:rect l="0" t="0" r="r" b="b"/>
                <a:pathLst>
                  <a:path w="6" h="7">
                    <a:moveTo>
                      <a:pt x="6" y="2"/>
                    </a:moveTo>
                    <a:cubicBezTo>
                      <a:pt x="6" y="2"/>
                      <a:pt x="4" y="1"/>
                      <a:pt x="4" y="0"/>
                    </a:cubicBezTo>
                    <a:cubicBezTo>
                      <a:pt x="2" y="1"/>
                      <a:pt x="0" y="1"/>
                      <a:pt x="0" y="3"/>
                    </a:cubicBezTo>
                    <a:cubicBezTo>
                      <a:pt x="0" y="7"/>
                      <a:pt x="5" y="5"/>
                      <a:pt x="6"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59" name="Freeform 305"/>
              <p:cNvSpPr>
                <a:spLocks/>
              </p:cNvSpPr>
              <p:nvPr/>
            </p:nvSpPr>
            <p:spPr bwMode="auto">
              <a:xfrm>
                <a:off x="1551" y="3159"/>
                <a:ext cx="21" cy="9"/>
              </a:xfrm>
              <a:custGeom>
                <a:avLst/>
                <a:gdLst>
                  <a:gd name="T0" fmla="*/ 5 w 9"/>
                  <a:gd name="T1" fmla="*/ 0 h 4"/>
                  <a:gd name="T2" fmla="*/ 0 w 9"/>
                  <a:gd name="T3" fmla="*/ 2 h 4"/>
                  <a:gd name="T4" fmla="*/ 3 w 9"/>
                  <a:gd name="T5" fmla="*/ 4 h 4"/>
                  <a:gd name="T6" fmla="*/ 9 w 9"/>
                  <a:gd name="T7" fmla="*/ 2 h 4"/>
                  <a:gd name="T8" fmla="*/ 5 w 9"/>
                  <a:gd name="T9" fmla="*/ 0 h 4"/>
                </a:gdLst>
                <a:ahLst/>
                <a:cxnLst>
                  <a:cxn ang="0">
                    <a:pos x="T0" y="T1"/>
                  </a:cxn>
                  <a:cxn ang="0">
                    <a:pos x="T2" y="T3"/>
                  </a:cxn>
                  <a:cxn ang="0">
                    <a:pos x="T4" y="T5"/>
                  </a:cxn>
                  <a:cxn ang="0">
                    <a:pos x="T6" y="T7"/>
                  </a:cxn>
                  <a:cxn ang="0">
                    <a:pos x="T8" y="T9"/>
                  </a:cxn>
                </a:cxnLst>
                <a:rect l="0" t="0" r="r" b="b"/>
                <a:pathLst>
                  <a:path w="9" h="4">
                    <a:moveTo>
                      <a:pt x="5" y="0"/>
                    </a:moveTo>
                    <a:cubicBezTo>
                      <a:pt x="4" y="0"/>
                      <a:pt x="2" y="2"/>
                      <a:pt x="0" y="2"/>
                    </a:cubicBezTo>
                    <a:cubicBezTo>
                      <a:pt x="1" y="3"/>
                      <a:pt x="2" y="4"/>
                      <a:pt x="3" y="4"/>
                    </a:cubicBezTo>
                    <a:cubicBezTo>
                      <a:pt x="5" y="4"/>
                      <a:pt x="7" y="3"/>
                      <a:pt x="9" y="2"/>
                    </a:cubicBezTo>
                    <a:cubicBezTo>
                      <a:pt x="8" y="1"/>
                      <a:pt x="7"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0" name="Freeform 306"/>
              <p:cNvSpPr>
                <a:spLocks/>
              </p:cNvSpPr>
              <p:nvPr/>
            </p:nvSpPr>
            <p:spPr bwMode="auto">
              <a:xfrm>
                <a:off x="1546" y="3147"/>
                <a:ext cx="21" cy="7"/>
              </a:xfrm>
              <a:custGeom>
                <a:avLst/>
                <a:gdLst>
                  <a:gd name="T0" fmla="*/ 5 w 9"/>
                  <a:gd name="T1" fmla="*/ 0 h 3"/>
                  <a:gd name="T2" fmla="*/ 0 w 9"/>
                  <a:gd name="T3" fmla="*/ 3 h 3"/>
                  <a:gd name="T4" fmla="*/ 9 w 9"/>
                  <a:gd name="T5" fmla="*/ 2 h 3"/>
                  <a:gd name="T6" fmla="*/ 5 w 9"/>
                  <a:gd name="T7" fmla="*/ 0 h 3"/>
                </a:gdLst>
                <a:ahLst/>
                <a:cxnLst>
                  <a:cxn ang="0">
                    <a:pos x="T0" y="T1"/>
                  </a:cxn>
                  <a:cxn ang="0">
                    <a:pos x="T2" y="T3"/>
                  </a:cxn>
                  <a:cxn ang="0">
                    <a:pos x="T4" y="T5"/>
                  </a:cxn>
                  <a:cxn ang="0">
                    <a:pos x="T6" y="T7"/>
                  </a:cxn>
                </a:cxnLst>
                <a:rect l="0" t="0" r="r" b="b"/>
                <a:pathLst>
                  <a:path w="9" h="3">
                    <a:moveTo>
                      <a:pt x="5" y="0"/>
                    </a:moveTo>
                    <a:cubicBezTo>
                      <a:pt x="2" y="0"/>
                      <a:pt x="1" y="2"/>
                      <a:pt x="0" y="3"/>
                    </a:cubicBezTo>
                    <a:cubicBezTo>
                      <a:pt x="4" y="3"/>
                      <a:pt x="7" y="3"/>
                      <a:pt x="9" y="2"/>
                    </a:cubicBezTo>
                    <a:cubicBezTo>
                      <a:pt x="7" y="1"/>
                      <a:pt x="6" y="0"/>
                      <a:pt x="5"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1" name="Freeform 307"/>
              <p:cNvSpPr>
                <a:spLocks/>
              </p:cNvSpPr>
              <p:nvPr/>
            </p:nvSpPr>
            <p:spPr bwMode="auto">
              <a:xfrm>
                <a:off x="1482" y="2956"/>
                <a:ext cx="14" cy="26"/>
              </a:xfrm>
              <a:custGeom>
                <a:avLst/>
                <a:gdLst>
                  <a:gd name="T0" fmla="*/ 6 w 6"/>
                  <a:gd name="T1" fmla="*/ 9 h 11"/>
                  <a:gd name="T2" fmla="*/ 4 w 6"/>
                  <a:gd name="T3" fmla="*/ 2 h 11"/>
                  <a:gd name="T4" fmla="*/ 2 w 6"/>
                  <a:gd name="T5" fmla="*/ 0 h 11"/>
                  <a:gd name="T6" fmla="*/ 0 w 6"/>
                  <a:gd name="T7" fmla="*/ 4 h 11"/>
                  <a:gd name="T8" fmla="*/ 4 w 6"/>
                  <a:gd name="T9" fmla="*/ 11 h 11"/>
                  <a:gd name="T10" fmla="*/ 6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6" y="9"/>
                    </a:moveTo>
                    <a:cubicBezTo>
                      <a:pt x="6" y="6"/>
                      <a:pt x="4" y="5"/>
                      <a:pt x="4" y="2"/>
                    </a:cubicBezTo>
                    <a:cubicBezTo>
                      <a:pt x="4" y="1"/>
                      <a:pt x="3" y="0"/>
                      <a:pt x="2" y="0"/>
                    </a:cubicBezTo>
                    <a:cubicBezTo>
                      <a:pt x="1" y="1"/>
                      <a:pt x="0" y="2"/>
                      <a:pt x="0" y="4"/>
                    </a:cubicBezTo>
                    <a:cubicBezTo>
                      <a:pt x="0" y="6"/>
                      <a:pt x="2" y="11"/>
                      <a:pt x="4" y="11"/>
                    </a:cubicBezTo>
                    <a:cubicBezTo>
                      <a:pt x="5" y="11"/>
                      <a:pt x="6" y="10"/>
                      <a:pt x="6"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2" name="Freeform 308"/>
              <p:cNvSpPr>
                <a:spLocks/>
              </p:cNvSpPr>
              <p:nvPr/>
            </p:nvSpPr>
            <p:spPr bwMode="auto">
              <a:xfrm>
                <a:off x="1501" y="3013"/>
                <a:ext cx="12" cy="14"/>
              </a:xfrm>
              <a:custGeom>
                <a:avLst/>
                <a:gdLst>
                  <a:gd name="T0" fmla="*/ 4 w 5"/>
                  <a:gd name="T1" fmla="*/ 0 h 6"/>
                  <a:gd name="T2" fmla="*/ 0 w 5"/>
                  <a:gd name="T3" fmla="*/ 6 h 6"/>
                  <a:gd name="T4" fmla="*/ 3 w 5"/>
                  <a:gd name="T5" fmla="*/ 6 h 6"/>
                  <a:gd name="T6" fmla="*/ 5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1" y="2"/>
                      <a:pt x="0" y="4"/>
                      <a:pt x="0" y="6"/>
                    </a:cubicBezTo>
                    <a:cubicBezTo>
                      <a:pt x="3" y="6"/>
                      <a:pt x="3" y="6"/>
                      <a:pt x="3" y="6"/>
                    </a:cubicBezTo>
                    <a:cubicBezTo>
                      <a:pt x="5" y="4"/>
                      <a:pt x="5" y="4"/>
                      <a:pt x="5" y="4"/>
                    </a:cubicBezTo>
                    <a:cubicBezTo>
                      <a:pt x="5" y="3"/>
                      <a:pt x="4" y="1"/>
                      <a:pt x="4"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3" name="Freeform 309"/>
              <p:cNvSpPr>
                <a:spLocks/>
              </p:cNvSpPr>
              <p:nvPr/>
            </p:nvSpPr>
            <p:spPr bwMode="auto">
              <a:xfrm>
                <a:off x="1501" y="3076"/>
                <a:ext cx="21" cy="19"/>
              </a:xfrm>
              <a:custGeom>
                <a:avLst/>
                <a:gdLst>
                  <a:gd name="T0" fmla="*/ 5 w 9"/>
                  <a:gd name="T1" fmla="*/ 3 h 8"/>
                  <a:gd name="T2" fmla="*/ 3 w 9"/>
                  <a:gd name="T3" fmla="*/ 0 h 8"/>
                  <a:gd name="T4" fmla="*/ 9 w 9"/>
                  <a:gd name="T5" fmla="*/ 8 h 8"/>
                  <a:gd name="T6" fmla="*/ 5 w 9"/>
                  <a:gd name="T7" fmla="*/ 3 h 8"/>
                </a:gdLst>
                <a:ahLst/>
                <a:cxnLst>
                  <a:cxn ang="0">
                    <a:pos x="T0" y="T1"/>
                  </a:cxn>
                  <a:cxn ang="0">
                    <a:pos x="T2" y="T3"/>
                  </a:cxn>
                  <a:cxn ang="0">
                    <a:pos x="T4" y="T5"/>
                  </a:cxn>
                  <a:cxn ang="0">
                    <a:pos x="T6" y="T7"/>
                  </a:cxn>
                </a:cxnLst>
                <a:rect l="0" t="0" r="r" b="b"/>
                <a:pathLst>
                  <a:path w="9" h="8">
                    <a:moveTo>
                      <a:pt x="5" y="3"/>
                    </a:moveTo>
                    <a:cubicBezTo>
                      <a:pt x="3" y="0"/>
                      <a:pt x="3" y="0"/>
                      <a:pt x="3" y="0"/>
                    </a:cubicBezTo>
                    <a:cubicBezTo>
                      <a:pt x="0" y="2"/>
                      <a:pt x="5" y="8"/>
                      <a:pt x="9" y="8"/>
                    </a:cubicBezTo>
                    <a:cubicBezTo>
                      <a:pt x="9" y="4"/>
                      <a:pt x="7" y="3"/>
                      <a:pt x="5"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4" name="Freeform 310"/>
              <p:cNvSpPr>
                <a:spLocks/>
              </p:cNvSpPr>
              <p:nvPr/>
            </p:nvSpPr>
            <p:spPr bwMode="auto">
              <a:xfrm>
                <a:off x="1522" y="3095"/>
                <a:ext cx="12" cy="14"/>
              </a:xfrm>
              <a:custGeom>
                <a:avLst/>
                <a:gdLst>
                  <a:gd name="T0" fmla="*/ 4 w 5"/>
                  <a:gd name="T1" fmla="*/ 2 h 6"/>
                  <a:gd name="T2" fmla="*/ 1 w 5"/>
                  <a:gd name="T3" fmla="*/ 0 h 6"/>
                  <a:gd name="T4" fmla="*/ 0 w 5"/>
                  <a:gd name="T5" fmla="*/ 3 h 6"/>
                  <a:gd name="T6" fmla="*/ 2 w 5"/>
                  <a:gd name="T7" fmla="*/ 6 h 6"/>
                  <a:gd name="T8" fmla="*/ 4 w 5"/>
                  <a:gd name="T9" fmla="*/ 2 h 6"/>
                </a:gdLst>
                <a:ahLst/>
                <a:cxnLst>
                  <a:cxn ang="0">
                    <a:pos x="T0" y="T1"/>
                  </a:cxn>
                  <a:cxn ang="0">
                    <a:pos x="T2" y="T3"/>
                  </a:cxn>
                  <a:cxn ang="0">
                    <a:pos x="T4" y="T5"/>
                  </a:cxn>
                  <a:cxn ang="0">
                    <a:pos x="T6" y="T7"/>
                  </a:cxn>
                  <a:cxn ang="0">
                    <a:pos x="T8" y="T9"/>
                  </a:cxn>
                </a:cxnLst>
                <a:rect l="0" t="0" r="r" b="b"/>
                <a:pathLst>
                  <a:path w="5" h="6">
                    <a:moveTo>
                      <a:pt x="4" y="2"/>
                    </a:moveTo>
                    <a:cubicBezTo>
                      <a:pt x="1" y="0"/>
                      <a:pt x="1" y="0"/>
                      <a:pt x="1" y="0"/>
                    </a:cubicBezTo>
                    <a:cubicBezTo>
                      <a:pt x="0" y="0"/>
                      <a:pt x="0" y="2"/>
                      <a:pt x="0" y="3"/>
                    </a:cubicBezTo>
                    <a:cubicBezTo>
                      <a:pt x="0" y="4"/>
                      <a:pt x="0" y="6"/>
                      <a:pt x="2" y="6"/>
                    </a:cubicBezTo>
                    <a:cubicBezTo>
                      <a:pt x="5" y="6"/>
                      <a:pt x="4" y="3"/>
                      <a:pt x="4"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5" name="Freeform 311"/>
              <p:cNvSpPr>
                <a:spLocks/>
              </p:cNvSpPr>
              <p:nvPr/>
            </p:nvSpPr>
            <p:spPr bwMode="auto">
              <a:xfrm>
                <a:off x="1522" y="3114"/>
                <a:ext cx="14" cy="10"/>
              </a:xfrm>
              <a:custGeom>
                <a:avLst/>
                <a:gdLst>
                  <a:gd name="T0" fmla="*/ 6 w 6"/>
                  <a:gd name="T1" fmla="*/ 3 h 4"/>
                  <a:gd name="T2" fmla="*/ 6 w 6"/>
                  <a:gd name="T3" fmla="*/ 0 h 4"/>
                  <a:gd name="T4" fmla="*/ 0 w 6"/>
                  <a:gd name="T5" fmla="*/ 3 h 4"/>
                  <a:gd name="T6" fmla="*/ 6 w 6"/>
                  <a:gd name="T7" fmla="*/ 3 h 4"/>
                </a:gdLst>
                <a:ahLst/>
                <a:cxnLst>
                  <a:cxn ang="0">
                    <a:pos x="T0" y="T1"/>
                  </a:cxn>
                  <a:cxn ang="0">
                    <a:pos x="T2" y="T3"/>
                  </a:cxn>
                  <a:cxn ang="0">
                    <a:pos x="T4" y="T5"/>
                  </a:cxn>
                  <a:cxn ang="0">
                    <a:pos x="T6" y="T7"/>
                  </a:cxn>
                </a:cxnLst>
                <a:rect l="0" t="0" r="r" b="b"/>
                <a:pathLst>
                  <a:path w="6" h="4">
                    <a:moveTo>
                      <a:pt x="6" y="3"/>
                    </a:moveTo>
                    <a:cubicBezTo>
                      <a:pt x="6" y="0"/>
                      <a:pt x="6" y="0"/>
                      <a:pt x="6" y="0"/>
                    </a:cubicBezTo>
                    <a:cubicBezTo>
                      <a:pt x="1" y="0"/>
                      <a:pt x="3" y="2"/>
                      <a:pt x="0" y="3"/>
                    </a:cubicBezTo>
                    <a:cubicBezTo>
                      <a:pt x="1" y="4"/>
                      <a:pt x="4" y="3"/>
                      <a:pt x="6"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6" name="Freeform 312"/>
              <p:cNvSpPr>
                <a:spLocks/>
              </p:cNvSpPr>
              <p:nvPr/>
            </p:nvSpPr>
            <p:spPr bwMode="auto">
              <a:xfrm>
                <a:off x="1614" y="3199"/>
                <a:ext cx="24" cy="7"/>
              </a:xfrm>
              <a:custGeom>
                <a:avLst/>
                <a:gdLst>
                  <a:gd name="T0" fmla="*/ 10 w 10"/>
                  <a:gd name="T1" fmla="*/ 0 h 3"/>
                  <a:gd name="T2" fmla="*/ 0 w 10"/>
                  <a:gd name="T3" fmla="*/ 0 h 3"/>
                  <a:gd name="T4" fmla="*/ 2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0" y="0"/>
                      <a:pt x="0" y="0"/>
                      <a:pt x="0" y="0"/>
                    </a:cubicBezTo>
                    <a:cubicBezTo>
                      <a:pt x="0" y="2"/>
                      <a:pt x="1" y="2"/>
                      <a:pt x="2" y="3"/>
                    </a:cubicBezTo>
                    <a:cubicBezTo>
                      <a:pt x="4" y="1"/>
                      <a:pt x="9" y="2"/>
                      <a:pt x="1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7" name="Freeform 313"/>
              <p:cNvSpPr>
                <a:spLocks/>
              </p:cNvSpPr>
              <p:nvPr/>
            </p:nvSpPr>
            <p:spPr bwMode="auto">
              <a:xfrm>
                <a:off x="1581" y="1914"/>
                <a:ext cx="14" cy="17"/>
              </a:xfrm>
              <a:custGeom>
                <a:avLst/>
                <a:gdLst>
                  <a:gd name="T0" fmla="*/ 0 w 6"/>
                  <a:gd name="T1" fmla="*/ 5 h 7"/>
                  <a:gd name="T2" fmla="*/ 2 w 6"/>
                  <a:gd name="T3" fmla="*/ 7 h 7"/>
                  <a:gd name="T4" fmla="*/ 6 w 6"/>
                  <a:gd name="T5" fmla="*/ 3 h 7"/>
                  <a:gd name="T6" fmla="*/ 6 w 6"/>
                  <a:gd name="T7" fmla="*/ 0 h 7"/>
                  <a:gd name="T8" fmla="*/ 3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cubicBezTo>
                      <a:pt x="2" y="7"/>
                      <a:pt x="2" y="7"/>
                      <a:pt x="2" y="7"/>
                    </a:cubicBezTo>
                    <a:cubicBezTo>
                      <a:pt x="3" y="7"/>
                      <a:pt x="6" y="4"/>
                      <a:pt x="6" y="3"/>
                    </a:cubicBezTo>
                    <a:cubicBezTo>
                      <a:pt x="6" y="3"/>
                      <a:pt x="6" y="1"/>
                      <a:pt x="6" y="0"/>
                    </a:cubicBezTo>
                    <a:cubicBezTo>
                      <a:pt x="3" y="0"/>
                      <a:pt x="3" y="0"/>
                      <a:pt x="3" y="0"/>
                    </a:cubicBezTo>
                    <a:cubicBezTo>
                      <a:pt x="2" y="2"/>
                      <a:pt x="0"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8" name="Freeform 314"/>
              <p:cNvSpPr>
                <a:spLocks/>
              </p:cNvSpPr>
              <p:nvPr/>
            </p:nvSpPr>
            <p:spPr bwMode="auto">
              <a:xfrm>
                <a:off x="1695" y="1201"/>
                <a:ext cx="14" cy="21"/>
              </a:xfrm>
              <a:custGeom>
                <a:avLst/>
                <a:gdLst>
                  <a:gd name="T0" fmla="*/ 6 w 6"/>
                  <a:gd name="T1" fmla="*/ 0 h 9"/>
                  <a:gd name="T2" fmla="*/ 0 w 6"/>
                  <a:gd name="T3" fmla="*/ 5 h 9"/>
                  <a:gd name="T4" fmla="*/ 0 w 6"/>
                  <a:gd name="T5" fmla="*/ 9 h 9"/>
                  <a:gd name="T6" fmla="*/ 6 w 6"/>
                  <a:gd name="T7" fmla="*/ 0 h 9"/>
                </a:gdLst>
                <a:ahLst/>
                <a:cxnLst>
                  <a:cxn ang="0">
                    <a:pos x="T0" y="T1"/>
                  </a:cxn>
                  <a:cxn ang="0">
                    <a:pos x="T2" y="T3"/>
                  </a:cxn>
                  <a:cxn ang="0">
                    <a:pos x="T4" y="T5"/>
                  </a:cxn>
                  <a:cxn ang="0">
                    <a:pos x="T6" y="T7"/>
                  </a:cxn>
                </a:cxnLst>
                <a:rect l="0" t="0" r="r" b="b"/>
                <a:pathLst>
                  <a:path w="6" h="9">
                    <a:moveTo>
                      <a:pt x="6" y="0"/>
                    </a:moveTo>
                    <a:cubicBezTo>
                      <a:pt x="4" y="1"/>
                      <a:pt x="0" y="3"/>
                      <a:pt x="0" y="5"/>
                    </a:cubicBezTo>
                    <a:cubicBezTo>
                      <a:pt x="0" y="6"/>
                      <a:pt x="0" y="8"/>
                      <a:pt x="0" y="9"/>
                    </a:cubicBezTo>
                    <a:cubicBezTo>
                      <a:pt x="4" y="6"/>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69" name="Freeform 315"/>
              <p:cNvSpPr>
                <a:spLocks/>
              </p:cNvSpPr>
              <p:nvPr/>
            </p:nvSpPr>
            <p:spPr bwMode="auto">
              <a:xfrm>
                <a:off x="1650" y="1201"/>
                <a:ext cx="35" cy="19"/>
              </a:xfrm>
              <a:custGeom>
                <a:avLst/>
                <a:gdLst>
                  <a:gd name="T0" fmla="*/ 6 w 15"/>
                  <a:gd name="T1" fmla="*/ 0 h 8"/>
                  <a:gd name="T2" fmla="*/ 0 w 15"/>
                  <a:gd name="T3" fmla="*/ 4 h 8"/>
                  <a:gd name="T4" fmla="*/ 11 w 15"/>
                  <a:gd name="T5" fmla="*/ 8 h 8"/>
                  <a:gd name="T6" fmla="*/ 15 w 15"/>
                  <a:gd name="T7" fmla="*/ 6 h 8"/>
                  <a:gd name="T8" fmla="*/ 6 w 15"/>
                  <a:gd name="T9" fmla="*/ 0 h 8"/>
                </a:gdLst>
                <a:ahLst/>
                <a:cxnLst>
                  <a:cxn ang="0">
                    <a:pos x="T0" y="T1"/>
                  </a:cxn>
                  <a:cxn ang="0">
                    <a:pos x="T2" y="T3"/>
                  </a:cxn>
                  <a:cxn ang="0">
                    <a:pos x="T4" y="T5"/>
                  </a:cxn>
                  <a:cxn ang="0">
                    <a:pos x="T6" y="T7"/>
                  </a:cxn>
                  <a:cxn ang="0">
                    <a:pos x="T8" y="T9"/>
                  </a:cxn>
                </a:cxnLst>
                <a:rect l="0" t="0" r="r" b="b"/>
                <a:pathLst>
                  <a:path w="15" h="8">
                    <a:moveTo>
                      <a:pt x="6" y="0"/>
                    </a:moveTo>
                    <a:cubicBezTo>
                      <a:pt x="4" y="1"/>
                      <a:pt x="1" y="3"/>
                      <a:pt x="0" y="4"/>
                    </a:cubicBezTo>
                    <a:cubicBezTo>
                      <a:pt x="4" y="7"/>
                      <a:pt x="6" y="8"/>
                      <a:pt x="11" y="8"/>
                    </a:cubicBezTo>
                    <a:cubicBezTo>
                      <a:pt x="12" y="8"/>
                      <a:pt x="14" y="8"/>
                      <a:pt x="15" y="6"/>
                    </a:cubicBezTo>
                    <a:cubicBezTo>
                      <a:pt x="11" y="4"/>
                      <a:pt x="6" y="4"/>
                      <a:pt x="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0" name="Freeform 316"/>
              <p:cNvSpPr>
                <a:spLocks/>
              </p:cNvSpPr>
              <p:nvPr/>
            </p:nvSpPr>
            <p:spPr bwMode="auto">
              <a:xfrm>
                <a:off x="1473" y="1314"/>
                <a:ext cx="33" cy="12"/>
              </a:xfrm>
              <a:custGeom>
                <a:avLst/>
                <a:gdLst>
                  <a:gd name="T0" fmla="*/ 8 w 14"/>
                  <a:gd name="T1" fmla="*/ 5 h 5"/>
                  <a:gd name="T2" fmla="*/ 14 w 14"/>
                  <a:gd name="T3" fmla="*/ 0 h 5"/>
                  <a:gd name="T4" fmla="*/ 0 w 14"/>
                  <a:gd name="T5" fmla="*/ 5 h 5"/>
                  <a:gd name="T6" fmla="*/ 8 w 14"/>
                  <a:gd name="T7" fmla="*/ 5 h 5"/>
                </a:gdLst>
                <a:ahLst/>
                <a:cxnLst>
                  <a:cxn ang="0">
                    <a:pos x="T0" y="T1"/>
                  </a:cxn>
                  <a:cxn ang="0">
                    <a:pos x="T2" y="T3"/>
                  </a:cxn>
                  <a:cxn ang="0">
                    <a:pos x="T4" y="T5"/>
                  </a:cxn>
                  <a:cxn ang="0">
                    <a:pos x="T6" y="T7"/>
                  </a:cxn>
                </a:cxnLst>
                <a:rect l="0" t="0" r="r" b="b"/>
                <a:pathLst>
                  <a:path w="14" h="5">
                    <a:moveTo>
                      <a:pt x="8" y="5"/>
                    </a:moveTo>
                    <a:cubicBezTo>
                      <a:pt x="10" y="2"/>
                      <a:pt x="13" y="3"/>
                      <a:pt x="14" y="0"/>
                    </a:cubicBezTo>
                    <a:cubicBezTo>
                      <a:pt x="11" y="0"/>
                      <a:pt x="1" y="1"/>
                      <a:pt x="0" y="5"/>
                    </a:cubicBezTo>
                    <a:lnTo>
                      <a:pt x="8" y="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1" name="Freeform 317"/>
              <p:cNvSpPr>
                <a:spLocks/>
              </p:cNvSpPr>
              <p:nvPr/>
            </p:nvSpPr>
            <p:spPr bwMode="auto">
              <a:xfrm>
                <a:off x="1345" y="1593"/>
                <a:ext cx="19" cy="26"/>
              </a:xfrm>
              <a:custGeom>
                <a:avLst/>
                <a:gdLst>
                  <a:gd name="T0" fmla="*/ 8 w 8"/>
                  <a:gd name="T1" fmla="*/ 8 h 11"/>
                  <a:gd name="T2" fmla="*/ 6 w 8"/>
                  <a:gd name="T3" fmla="*/ 2 h 11"/>
                  <a:gd name="T4" fmla="*/ 3 w 8"/>
                  <a:gd name="T5" fmla="*/ 0 h 11"/>
                  <a:gd name="T6" fmla="*/ 0 w 8"/>
                  <a:gd name="T7" fmla="*/ 0 h 11"/>
                  <a:gd name="T8" fmla="*/ 3 w 8"/>
                  <a:gd name="T9" fmla="*/ 2 h 11"/>
                  <a:gd name="T10" fmla="*/ 6 w 8"/>
                  <a:gd name="T11" fmla="*/ 4 h 11"/>
                  <a:gd name="T12" fmla="*/ 7 w 8"/>
                  <a:gd name="T13" fmla="*/ 11 h 11"/>
                  <a:gd name="T14" fmla="*/ 8 w 8"/>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8" y="8"/>
                    </a:moveTo>
                    <a:cubicBezTo>
                      <a:pt x="8" y="5"/>
                      <a:pt x="7" y="4"/>
                      <a:pt x="6" y="2"/>
                    </a:cubicBezTo>
                    <a:cubicBezTo>
                      <a:pt x="5" y="2"/>
                      <a:pt x="4" y="0"/>
                      <a:pt x="3" y="0"/>
                    </a:cubicBezTo>
                    <a:cubicBezTo>
                      <a:pt x="0" y="0"/>
                      <a:pt x="0" y="0"/>
                      <a:pt x="0" y="0"/>
                    </a:cubicBezTo>
                    <a:cubicBezTo>
                      <a:pt x="3" y="2"/>
                      <a:pt x="3" y="2"/>
                      <a:pt x="3" y="2"/>
                    </a:cubicBezTo>
                    <a:cubicBezTo>
                      <a:pt x="3" y="3"/>
                      <a:pt x="5" y="4"/>
                      <a:pt x="6" y="4"/>
                    </a:cubicBezTo>
                    <a:cubicBezTo>
                      <a:pt x="5" y="5"/>
                      <a:pt x="6" y="8"/>
                      <a:pt x="7" y="11"/>
                    </a:cubicBezTo>
                    <a:cubicBezTo>
                      <a:pt x="7" y="11"/>
                      <a:pt x="8" y="9"/>
                      <a:pt x="8"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2" name="Freeform 318"/>
              <p:cNvSpPr>
                <a:spLocks/>
              </p:cNvSpPr>
              <p:nvPr/>
            </p:nvSpPr>
            <p:spPr bwMode="auto">
              <a:xfrm>
                <a:off x="1338" y="1628"/>
                <a:ext cx="19" cy="31"/>
              </a:xfrm>
              <a:custGeom>
                <a:avLst/>
                <a:gdLst>
                  <a:gd name="T0" fmla="*/ 3 w 8"/>
                  <a:gd name="T1" fmla="*/ 2 h 13"/>
                  <a:gd name="T2" fmla="*/ 1 w 8"/>
                  <a:gd name="T3" fmla="*/ 0 h 13"/>
                  <a:gd name="T4" fmla="*/ 0 w 8"/>
                  <a:gd name="T5" fmla="*/ 5 h 13"/>
                  <a:gd name="T6" fmla="*/ 3 w 8"/>
                  <a:gd name="T7" fmla="*/ 13 h 13"/>
                  <a:gd name="T8" fmla="*/ 3 w 8"/>
                  <a:gd name="T9" fmla="*/ 2 h 13"/>
                </a:gdLst>
                <a:ahLst/>
                <a:cxnLst>
                  <a:cxn ang="0">
                    <a:pos x="T0" y="T1"/>
                  </a:cxn>
                  <a:cxn ang="0">
                    <a:pos x="T2" y="T3"/>
                  </a:cxn>
                  <a:cxn ang="0">
                    <a:pos x="T4" y="T5"/>
                  </a:cxn>
                  <a:cxn ang="0">
                    <a:pos x="T6" y="T7"/>
                  </a:cxn>
                  <a:cxn ang="0">
                    <a:pos x="T8" y="T9"/>
                  </a:cxn>
                </a:cxnLst>
                <a:rect l="0" t="0" r="r" b="b"/>
                <a:pathLst>
                  <a:path w="8" h="13">
                    <a:moveTo>
                      <a:pt x="3" y="2"/>
                    </a:moveTo>
                    <a:cubicBezTo>
                      <a:pt x="2" y="2"/>
                      <a:pt x="1" y="1"/>
                      <a:pt x="1" y="0"/>
                    </a:cubicBezTo>
                    <a:cubicBezTo>
                      <a:pt x="0" y="1"/>
                      <a:pt x="0" y="3"/>
                      <a:pt x="0" y="5"/>
                    </a:cubicBezTo>
                    <a:cubicBezTo>
                      <a:pt x="0" y="7"/>
                      <a:pt x="1" y="11"/>
                      <a:pt x="3" y="13"/>
                    </a:cubicBezTo>
                    <a:cubicBezTo>
                      <a:pt x="4" y="11"/>
                      <a:pt x="8" y="2"/>
                      <a:pt x="3"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3" name="Freeform 319"/>
              <p:cNvSpPr>
                <a:spLocks/>
              </p:cNvSpPr>
              <p:nvPr/>
            </p:nvSpPr>
            <p:spPr bwMode="auto">
              <a:xfrm>
                <a:off x="1364" y="1624"/>
                <a:ext cx="12" cy="16"/>
              </a:xfrm>
              <a:custGeom>
                <a:avLst/>
                <a:gdLst>
                  <a:gd name="T0" fmla="*/ 5 w 5"/>
                  <a:gd name="T1" fmla="*/ 4 h 7"/>
                  <a:gd name="T2" fmla="*/ 0 w 5"/>
                  <a:gd name="T3" fmla="*/ 0 h 7"/>
                  <a:gd name="T4" fmla="*/ 3 w 5"/>
                  <a:gd name="T5" fmla="*/ 7 h 7"/>
                  <a:gd name="T6" fmla="*/ 5 w 5"/>
                  <a:gd name="T7" fmla="*/ 4 h 7"/>
                </a:gdLst>
                <a:ahLst/>
                <a:cxnLst>
                  <a:cxn ang="0">
                    <a:pos x="T0" y="T1"/>
                  </a:cxn>
                  <a:cxn ang="0">
                    <a:pos x="T2" y="T3"/>
                  </a:cxn>
                  <a:cxn ang="0">
                    <a:pos x="T4" y="T5"/>
                  </a:cxn>
                  <a:cxn ang="0">
                    <a:pos x="T6" y="T7"/>
                  </a:cxn>
                </a:cxnLst>
                <a:rect l="0" t="0" r="r" b="b"/>
                <a:pathLst>
                  <a:path w="5" h="7">
                    <a:moveTo>
                      <a:pt x="5" y="4"/>
                    </a:moveTo>
                    <a:cubicBezTo>
                      <a:pt x="3" y="4"/>
                      <a:pt x="1" y="2"/>
                      <a:pt x="0" y="0"/>
                    </a:cubicBezTo>
                    <a:cubicBezTo>
                      <a:pt x="0" y="3"/>
                      <a:pt x="1" y="4"/>
                      <a:pt x="3" y="7"/>
                    </a:cubicBezTo>
                    <a:cubicBezTo>
                      <a:pt x="4" y="6"/>
                      <a:pt x="5" y="5"/>
                      <a:pt x="5"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4" name="Freeform 320"/>
              <p:cNvSpPr>
                <a:spLocks/>
              </p:cNvSpPr>
              <p:nvPr/>
            </p:nvSpPr>
            <p:spPr bwMode="auto">
              <a:xfrm>
                <a:off x="1945" y="776"/>
                <a:ext cx="26" cy="21"/>
              </a:xfrm>
              <a:custGeom>
                <a:avLst/>
                <a:gdLst>
                  <a:gd name="T0" fmla="*/ 11 w 11"/>
                  <a:gd name="T1" fmla="*/ 5 h 9"/>
                  <a:gd name="T2" fmla="*/ 0 w 11"/>
                  <a:gd name="T3" fmla="*/ 0 h 9"/>
                  <a:gd name="T4" fmla="*/ 0 w 11"/>
                  <a:gd name="T5" fmla="*/ 5 h 9"/>
                  <a:gd name="T6" fmla="*/ 11 w 11"/>
                  <a:gd name="T7" fmla="*/ 5 h 9"/>
                </a:gdLst>
                <a:ahLst/>
                <a:cxnLst>
                  <a:cxn ang="0">
                    <a:pos x="T0" y="T1"/>
                  </a:cxn>
                  <a:cxn ang="0">
                    <a:pos x="T2" y="T3"/>
                  </a:cxn>
                  <a:cxn ang="0">
                    <a:pos x="T4" y="T5"/>
                  </a:cxn>
                  <a:cxn ang="0">
                    <a:pos x="T6" y="T7"/>
                  </a:cxn>
                </a:cxnLst>
                <a:rect l="0" t="0" r="r" b="b"/>
                <a:pathLst>
                  <a:path w="11" h="9">
                    <a:moveTo>
                      <a:pt x="11" y="5"/>
                    </a:moveTo>
                    <a:cubicBezTo>
                      <a:pt x="9" y="1"/>
                      <a:pt x="5" y="0"/>
                      <a:pt x="0" y="0"/>
                    </a:cubicBezTo>
                    <a:cubicBezTo>
                      <a:pt x="0" y="3"/>
                      <a:pt x="0" y="2"/>
                      <a:pt x="0" y="5"/>
                    </a:cubicBezTo>
                    <a:cubicBezTo>
                      <a:pt x="0" y="9"/>
                      <a:pt x="9" y="7"/>
                      <a:pt x="11"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5" name="Freeform 321"/>
              <p:cNvSpPr>
                <a:spLocks/>
              </p:cNvSpPr>
              <p:nvPr/>
            </p:nvSpPr>
            <p:spPr bwMode="auto">
              <a:xfrm>
                <a:off x="1950" y="736"/>
                <a:ext cx="16" cy="14"/>
              </a:xfrm>
              <a:custGeom>
                <a:avLst/>
                <a:gdLst>
                  <a:gd name="T0" fmla="*/ 3 w 7"/>
                  <a:gd name="T1" fmla="*/ 0 h 6"/>
                  <a:gd name="T2" fmla="*/ 3 w 7"/>
                  <a:gd name="T3" fmla="*/ 2 h 6"/>
                  <a:gd name="T4" fmla="*/ 0 w 7"/>
                  <a:gd name="T5" fmla="*/ 5 h 6"/>
                  <a:gd name="T6" fmla="*/ 7 w 7"/>
                  <a:gd name="T7" fmla="*/ 6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3" y="2"/>
                      <a:pt x="3" y="2"/>
                      <a:pt x="3" y="2"/>
                    </a:cubicBezTo>
                    <a:cubicBezTo>
                      <a:pt x="0" y="5"/>
                      <a:pt x="0" y="5"/>
                      <a:pt x="0" y="5"/>
                    </a:cubicBezTo>
                    <a:cubicBezTo>
                      <a:pt x="7" y="6"/>
                      <a:pt x="7" y="6"/>
                      <a:pt x="7" y="6"/>
                    </a:cubicBezTo>
                    <a:cubicBezTo>
                      <a:pt x="7" y="4"/>
                      <a:pt x="7" y="2"/>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6" name="Freeform 322"/>
              <p:cNvSpPr>
                <a:spLocks/>
              </p:cNvSpPr>
              <p:nvPr/>
            </p:nvSpPr>
            <p:spPr bwMode="auto">
              <a:xfrm>
                <a:off x="1820" y="660"/>
                <a:ext cx="28" cy="17"/>
              </a:xfrm>
              <a:custGeom>
                <a:avLst/>
                <a:gdLst>
                  <a:gd name="T0" fmla="*/ 4 w 12"/>
                  <a:gd name="T1" fmla="*/ 7 h 7"/>
                  <a:gd name="T2" fmla="*/ 12 w 12"/>
                  <a:gd name="T3" fmla="*/ 5 h 7"/>
                  <a:gd name="T4" fmla="*/ 0 w 12"/>
                  <a:gd name="T5" fmla="*/ 0 h 7"/>
                  <a:gd name="T6" fmla="*/ 0 w 12"/>
                  <a:gd name="T7" fmla="*/ 2 h 7"/>
                  <a:gd name="T8" fmla="*/ 4 w 12"/>
                  <a:gd name="T9" fmla="*/ 2 h 7"/>
                  <a:gd name="T10" fmla="*/ 4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4" y="7"/>
                    </a:moveTo>
                    <a:cubicBezTo>
                      <a:pt x="6" y="7"/>
                      <a:pt x="7" y="5"/>
                      <a:pt x="12" y="5"/>
                    </a:cubicBezTo>
                    <a:cubicBezTo>
                      <a:pt x="11" y="1"/>
                      <a:pt x="5" y="1"/>
                      <a:pt x="0" y="0"/>
                    </a:cubicBezTo>
                    <a:cubicBezTo>
                      <a:pt x="0" y="2"/>
                      <a:pt x="0" y="2"/>
                      <a:pt x="0" y="2"/>
                    </a:cubicBezTo>
                    <a:cubicBezTo>
                      <a:pt x="4" y="2"/>
                      <a:pt x="4" y="2"/>
                      <a:pt x="4" y="2"/>
                    </a:cubicBezTo>
                    <a:cubicBezTo>
                      <a:pt x="3" y="4"/>
                      <a:pt x="3" y="7"/>
                      <a:pt x="4"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7" name="Freeform 323"/>
              <p:cNvSpPr>
                <a:spLocks/>
              </p:cNvSpPr>
              <p:nvPr/>
            </p:nvSpPr>
            <p:spPr bwMode="auto">
              <a:xfrm>
                <a:off x="2221" y="580"/>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8" name="Freeform 324"/>
              <p:cNvSpPr>
                <a:spLocks/>
              </p:cNvSpPr>
              <p:nvPr/>
            </p:nvSpPr>
            <p:spPr bwMode="auto">
              <a:xfrm>
                <a:off x="1626" y="577"/>
                <a:ext cx="841" cy="381"/>
              </a:xfrm>
              <a:custGeom>
                <a:avLst/>
                <a:gdLst>
                  <a:gd name="T0" fmla="*/ 283 w 356"/>
                  <a:gd name="T1" fmla="*/ 84 h 161"/>
                  <a:gd name="T2" fmla="*/ 281 w 356"/>
                  <a:gd name="T3" fmla="*/ 82 h 161"/>
                  <a:gd name="T4" fmla="*/ 279 w 356"/>
                  <a:gd name="T5" fmla="*/ 74 h 161"/>
                  <a:gd name="T6" fmla="*/ 289 w 356"/>
                  <a:gd name="T7" fmla="*/ 76 h 161"/>
                  <a:gd name="T8" fmla="*/ 299 w 356"/>
                  <a:gd name="T9" fmla="*/ 78 h 161"/>
                  <a:gd name="T10" fmla="*/ 302 w 356"/>
                  <a:gd name="T11" fmla="*/ 74 h 161"/>
                  <a:gd name="T12" fmla="*/ 298 w 356"/>
                  <a:gd name="T13" fmla="*/ 69 h 161"/>
                  <a:gd name="T14" fmla="*/ 304 w 356"/>
                  <a:gd name="T15" fmla="*/ 62 h 161"/>
                  <a:gd name="T16" fmla="*/ 317 w 356"/>
                  <a:gd name="T17" fmla="*/ 54 h 161"/>
                  <a:gd name="T18" fmla="*/ 316 w 356"/>
                  <a:gd name="T19" fmla="*/ 45 h 161"/>
                  <a:gd name="T20" fmla="*/ 311 w 356"/>
                  <a:gd name="T21" fmla="*/ 37 h 161"/>
                  <a:gd name="T22" fmla="*/ 329 w 356"/>
                  <a:gd name="T23" fmla="*/ 30 h 161"/>
                  <a:gd name="T24" fmla="*/ 316 w 356"/>
                  <a:gd name="T25" fmla="*/ 30 h 161"/>
                  <a:gd name="T26" fmla="*/ 323 w 356"/>
                  <a:gd name="T27" fmla="*/ 22 h 161"/>
                  <a:gd name="T28" fmla="*/ 356 w 356"/>
                  <a:gd name="T29" fmla="*/ 12 h 161"/>
                  <a:gd name="T30" fmla="*/ 309 w 356"/>
                  <a:gd name="T31" fmla="*/ 15 h 161"/>
                  <a:gd name="T32" fmla="*/ 294 w 356"/>
                  <a:gd name="T33" fmla="*/ 3 h 161"/>
                  <a:gd name="T34" fmla="*/ 253 w 356"/>
                  <a:gd name="T35" fmla="*/ 1 h 161"/>
                  <a:gd name="T36" fmla="*/ 236 w 356"/>
                  <a:gd name="T37" fmla="*/ 2 h 161"/>
                  <a:gd name="T38" fmla="*/ 219 w 356"/>
                  <a:gd name="T39" fmla="*/ 13 h 161"/>
                  <a:gd name="T40" fmla="*/ 209 w 356"/>
                  <a:gd name="T41" fmla="*/ 7 h 161"/>
                  <a:gd name="T42" fmla="*/ 192 w 356"/>
                  <a:gd name="T43" fmla="*/ 11 h 161"/>
                  <a:gd name="T44" fmla="*/ 161 w 356"/>
                  <a:gd name="T45" fmla="*/ 6 h 161"/>
                  <a:gd name="T46" fmla="*/ 154 w 356"/>
                  <a:gd name="T47" fmla="*/ 7 h 161"/>
                  <a:gd name="T48" fmla="*/ 123 w 356"/>
                  <a:gd name="T49" fmla="*/ 3 h 161"/>
                  <a:gd name="T50" fmla="*/ 97 w 356"/>
                  <a:gd name="T51" fmla="*/ 8 h 161"/>
                  <a:gd name="T52" fmla="*/ 84 w 356"/>
                  <a:gd name="T53" fmla="*/ 5 h 161"/>
                  <a:gd name="T54" fmla="*/ 57 w 356"/>
                  <a:gd name="T55" fmla="*/ 9 h 161"/>
                  <a:gd name="T56" fmla="*/ 74 w 356"/>
                  <a:gd name="T57" fmla="*/ 18 h 161"/>
                  <a:gd name="T58" fmla="*/ 58 w 356"/>
                  <a:gd name="T59" fmla="*/ 19 h 161"/>
                  <a:gd name="T60" fmla="*/ 52 w 356"/>
                  <a:gd name="T61" fmla="*/ 22 h 161"/>
                  <a:gd name="T62" fmla="*/ 41 w 356"/>
                  <a:gd name="T63" fmla="*/ 28 h 161"/>
                  <a:gd name="T64" fmla="*/ 31 w 356"/>
                  <a:gd name="T65" fmla="*/ 31 h 161"/>
                  <a:gd name="T66" fmla="*/ 20 w 356"/>
                  <a:gd name="T67" fmla="*/ 35 h 161"/>
                  <a:gd name="T68" fmla="*/ 31 w 356"/>
                  <a:gd name="T69" fmla="*/ 42 h 161"/>
                  <a:gd name="T70" fmla="*/ 51 w 356"/>
                  <a:gd name="T71" fmla="*/ 37 h 161"/>
                  <a:gd name="T72" fmla="*/ 65 w 356"/>
                  <a:gd name="T73" fmla="*/ 36 h 161"/>
                  <a:gd name="T74" fmla="*/ 74 w 356"/>
                  <a:gd name="T75" fmla="*/ 26 h 161"/>
                  <a:gd name="T76" fmla="*/ 113 w 356"/>
                  <a:gd name="T77" fmla="*/ 19 h 161"/>
                  <a:gd name="T78" fmla="*/ 121 w 356"/>
                  <a:gd name="T79" fmla="*/ 18 h 161"/>
                  <a:gd name="T80" fmla="*/ 105 w 356"/>
                  <a:gd name="T81" fmla="*/ 26 h 161"/>
                  <a:gd name="T82" fmla="*/ 93 w 356"/>
                  <a:gd name="T83" fmla="*/ 33 h 161"/>
                  <a:gd name="T84" fmla="*/ 91 w 356"/>
                  <a:gd name="T85" fmla="*/ 42 h 161"/>
                  <a:gd name="T86" fmla="*/ 115 w 356"/>
                  <a:gd name="T87" fmla="*/ 42 h 161"/>
                  <a:gd name="T88" fmla="*/ 141 w 356"/>
                  <a:gd name="T89" fmla="*/ 59 h 161"/>
                  <a:gd name="T90" fmla="*/ 154 w 356"/>
                  <a:gd name="T91" fmla="*/ 77 h 161"/>
                  <a:gd name="T92" fmla="*/ 137 w 356"/>
                  <a:gd name="T93" fmla="*/ 79 h 161"/>
                  <a:gd name="T94" fmla="*/ 140 w 356"/>
                  <a:gd name="T95" fmla="*/ 95 h 161"/>
                  <a:gd name="T96" fmla="*/ 131 w 356"/>
                  <a:gd name="T97" fmla="*/ 109 h 161"/>
                  <a:gd name="T98" fmla="*/ 134 w 356"/>
                  <a:gd name="T99" fmla="*/ 120 h 161"/>
                  <a:gd name="T100" fmla="*/ 140 w 356"/>
                  <a:gd name="T101" fmla="*/ 140 h 161"/>
                  <a:gd name="T102" fmla="*/ 164 w 356"/>
                  <a:gd name="T103" fmla="*/ 161 h 161"/>
                  <a:gd name="T104" fmla="*/ 187 w 356"/>
                  <a:gd name="T105" fmla="*/ 133 h 161"/>
                  <a:gd name="T106" fmla="*/ 197 w 356"/>
                  <a:gd name="T107" fmla="*/ 118 h 161"/>
                  <a:gd name="T108" fmla="*/ 240 w 356"/>
                  <a:gd name="T109" fmla="*/ 100 h 161"/>
                  <a:gd name="T110" fmla="*/ 271 w 356"/>
                  <a:gd name="T111" fmla="*/ 9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161">
                    <a:moveTo>
                      <a:pt x="297" y="84"/>
                    </a:moveTo>
                    <a:cubicBezTo>
                      <a:pt x="295" y="84"/>
                      <a:pt x="291" y="85"/>
                      <a:pt x="290" y="82"/>
                    </a:cubicBezTo>
                    <a:cubicBezTo>
                      <a:pt x="286" y="83"/>
                      <a:pt x="287" y="84"/>
                      <a:pt x="283" y="84"/>
                    </a:cubicBezTo>
                    <a:cubicBezTo>
                      <a:pt x="278" y="84"/>
                      <a:pt x="274" y="83"/>
                      <a:pt x="269" y="84"/>
                    </a:cubicBezTo>
                    <a:cubicBezTo>
                      <a:pt x="270" y="84"/>
                      <a:pt x="266" y="78"/>
                      <a:pt x="268" y="78"/>
                    </a:cubicBezTo>
                    <a:cubicBezTo>
                      <a:pt x="268" y="78"/>
                      <a:pt x="281" y="86"/>
                      <a:pt x="281" y="82"/>
                    </a:cubicBezTo>
                    <a:cubicBezTo>
                      <a:pt x="281" y="81"/>
                      <a:pt x="281" y="81"/>
                      <a:pt x="281" y="80"/>
                    </a:cubicBezTo>
                    <a:cubicBezTo>
                      <a:pt x="283" y="80"/>
                      <a:pt x="283" y="80"/>
                      <a:pt x="283" y="80"/>
                    </a:cubicBezTo>
                    <a:cubicBezTo>
                      <a:pt x="283" y="77"/>
                      <a:pt x="281" y="74"/>
                      <a:pt x="279" y="74"/>
                    </a:cubicBezTo>
                    <a:cubicBezTo>
                      <a:pt x="275" y="73"/>
                      <a:pt x="270" y="75"/>
                      <a:pt x="270" y="71"/>
                    </a:cubicBezTo>
                    <a:cubicBezTo>
                      <a:pt x="273" y="72"/>
                      <a:pt x="273" y="72"/>
                      <a:pt x="276" y="72"/>
                    </a:cubicBezTo>
                    <a:cubicBezTo>
                      <a:pt x="281" y="72"/>
                      <a:pt x="283" y="74"/>
                      <a:pt x="289" y="76"/>
                    </a:cubicBezTo>
                    <a:cubicBezTo>
                      <a:pt x="289" y="77"/>
                      <a:pt x="289" y="81"/>
                      <a:pt x="291" y="83"/>
                    </a:cubicBezTo>
                    <a:cubicBezTo>
                      <a:pt x="291" y="80"/>
                      <a:pt x="294" y="80"/>
                      <a:pt x="295" y="78"/>
                    </a:cubicBezTo>
                    <a:cubicBezTo>
                      <a:pt x="299" y="78"/>
                      <a:pt x="299" y="78"/>
                      <a:pt x="299" y="78"/>
                    </a:cubicBezTo>
                    <a:cubicBezTo>
                      <a:pt x="298" y="80"/>
                      <a:pt x="298" y="83"/>
                      <a:pt x="299" y="83"/>
                    </a:cubicBezTo>
                    <a:cubicBezTo>
                      <a:pt x="299" y="82"/>
                      <a:pt x="300" y="78"/>
                      <a:pt x="302" y="77"/>
                    </a:cubicBezTo>
                    <a:cubicBezTo>
                      <a:pt x="302" y="74"/>
                      <a:pt x="302" y="74"/>
                      <a:pt x="302" y="74"/>
                    </a:cubicBezTo>
                    <a:cubicBezTo>
                      <a:pt x="295" y="74"/>
                      <a:pt x="294" y="69"/>
                      <a:pt x="291" y="65"/>
                    </a:cubicBezTo>
                    <a:cubicBezTo>
                      <a:pt x="292" y="65"/>
                      <a:pt x="293" y="65"/>
                      <a:pt x="295" y="65"/>
                    </a:cubicBezTo>
                    <a:cubicBezTo>
                      <a:pt x="295" y="65"/>
                      <a:pt x="295" y="69"/>
                      <a:pt x="298" y="69"/>
                    </a:cubicBezTo>
                    <a:cubicBezTo>
                      <a:pt x="300" y="69"/>
                      <a:pt x="302" y="65"/>
                      <a:pt x="302" y="64"/>
                    </a:cubicBezTo>
                    <a:cubicBezTo>
                      <a:pt x="302" y="62"/>
                      <a:pt x="300" y="60"/>
                      <a:pt x="300" y="59"/>
                    </a:cubicBezTo>
                    <a:cubicBezTo>
                      <a:pt x="301" y="60"/>
                      <a:pt x="303" y="62"/>
                      <a:pt x="304" y="62"/>
                    </a:cubicBezTo>
                    <a:cubicBezTo>
                      <a:pt x="307" y="62"/>
                      <a:pt x="310" y="60"/>
                      <a:pt x="310" y="59"/>
                    </a:cubicBezTo>
                    <a:cubicBezTo>
                      <a:pt x="310" y="57"/>
                      <a:pt x="309" y="56"/>
                      <a:pt x="310" y="55"/>
                    </a:cubicBezTo>
                    <a:cubicBezTo>
                      <a:pt x="312" y="55"/>
                      <a:pt x="315" y="55"/>
                      <a:pt x="317" y="54"/>
                    </a:cubicBezTo>
                    <a:cubicBezTo>
                      <a:pt x="315" y="54"/>
                      <a:pt x="311" y="53"/>
                      <a:pt x="311" y="48"/>
                    </a:cubicBezTo>
                    <a:cubicBezTo>
                      <a:pt x="316" y="48"/>
                      <a:pt x="316" y="48"/>
                      <a:pt x="316" y="48"/>
                    </a:cubicBezTo>
                    <a:cubicBezTo>
                      <a:pt x="316" y="48"/>
                      <a:pt x="316" y="46"/>
                      <a:pt x="316" y="45"/>
                    </a:cubicBezTo>
                    <a:cubicBezTo>
                      <a:pt x="316" y="42"/>
                      <a:pt x="312" y="42"/>
                      <a:pt x="310" y="40"/>
                    </a:cubicBezTo>
                    <a:cubicBezTo>
                      <a:pt x="311" y="40"/>
                      <a:pt x="311" y="40"/>
                      <a:pt x="312" y="40"/>
                    </a:cubicBezTo>
                    <a:cubicBezTo>
                      <a:pt x="312" y="39"/>
                      <a:pt x="311" y="38"/>
                      <a:pt x="311" y="37"/>
                    </a:cubicBezTo>
                    <a:cubicBezTo>
                      <a:pt x="319" y="37"/>
                      <a:pt x="319" y="37"/>
                      <a:pt x="319" y="37"/>
                    </a:cubicBezTo>
                    <a:cubicBezTo>
                      <a:pt x="319" y="41"/>
                      <a:pt x="319" y="43"/>
                      <a:pt x="321" y="46"/>
                    </a:cubicBezTo>
                    <a:cubicBezTo>
                      <a:pt x="323" y="40"/>
                      <a:pt x="328" y="37"/>
                      <a:pt x="329" y="30"/>
                    </a:cubicBezTo>
                    <a:cubicBezTo>
                      <a:pt x="328" y="31"/>
                      <a:pt x="323" y="36"/>
                      <a:pt x="321" y="36"/>
                    </a:cubicBezTo>
                    <a:cubicBezTo>
                      <a:pt x="320" y="34"/>
                      <a:pt x="321" y="32"/>
                      <a:pt x="321" y="30"/>
                    </a:cubicBezTo>
                    <a:cubicBezTo>
                      <a:pt x="316" y="30"/>
                      <a:pt x="316" y="30"/>
                      <a:pt x="316" y="30"/>
                    </a:cubicBezTo>
                    <a:cubicBezTo>
                      <a:pt x="315" y="30"/>
                      <a:pt x="313" y="31"/>
                      <a:pt x="312" y="32"/>
                    </a:cubicBezTo>
                    <a:cubicBezTo>
                      <a:pt x="311" y="30"/>
                      <a:pt x="311" y="30"/>
                      <a:pt x="311" y="30"/>
                    </a:cubicBezTo>
                    <a:cubicBezTo>
                      <a:pt x="314" y="27"/>
                      <a:pt x="323" y="29"/>
                      <a:pt x="323" y="22"/>
                    </a:cubicBezTo>
                    <a:cubicBezTo>
                      <a:pt x="323" y="22"/>
                      <a:pt x="324" y="22"/>
                      <a:pt x="325" y="21"/>
                    </a:cubicBezTo>
                    <a:cubicBezTo>
                      <a:pt x="323" y="20"/>
                      <a:pt x="328" y="18"/>
                      <a:pt x="336" y="18"/>
                    </a:cubicBezTo>
                    <a:cubicBezTo>
                      <a:pt x="329" y="18"/>
                      <a:pt x="346" y="17"/>
                      <a:pt x="356" y="12"/>
                    </a:cubicBezTo>
                    <a:cubicBezTo>
                      <a:pt x="354" y="11"/>
                      <a:pt x="352" y="10"/>
                      <a:pt x="348" y="9"/>
                    </a:cubicBezTo>
                    <a:cubicBezTo>
                      <a:pt x="348" y="9"/>
                      <a:pt x="339" y="9"/>
                      <a:pt x="333" y="9"/>
                    </a:cubicBezTo>
                    <a:cubicBezTo>
                      <a:pt x="326" y="13"/>
                      <a:pt x="317" y="12"/>
                      <a:pt x="309" y="15"/>
                    </a:cubicBezTo>
                    <a:cubicBezTo>
                      <a:pt x="311" y="14"/>
                      <a:pt x="314" y="4"/>
                      <a:pt x="314" y="4"/>
                    </a:cubicBezTo>
                    <a:cubicBezTo>
                      <a:pt x="311" y="6"/>
                      <a:pt x="306" y="4"/>
                      <a:pt x="300" y="4"/>
                    </a:cubicBezTo>
                    <a:cubicBezTo>
                      <a:pt x="299" y="4"/>
                      <a:pt x="297" y="3"/>
                      <a:pt x="294" y="3"/>
                    </a:cubicBezTo>
                    <a:cubicBezTo>
                      <a:pt x="295" y="3"/>
                      <a:pt x="296" y="3"/>
                      <a:pt x="297" y="2"/>
                    </a:cubicBezTo>
                    <a:cubicBezTo>
                      <a:pt x="292" y="0"/>
                      <a:pt x="293" y="2"/>
                      <a:pt x="286" y="2"/>
                    </a:cubicBezTo>
                    <a:cubicBezTo>
                      <a:pt x="280" y="2"/>
                      <a:pt x="263" y="1"/>
                      <a:pt x="253" y="1"/>
                    </a:cubicBezTo>
                    <a:cubicBezTo>
                      <a:pt x="253" y="2"/>
                      <a:pt x="254" y="3"/>
                      <a:pt x="254" y="3"/>
                    </a:cubicBezTo>
                    <a:cubicBezTo>
                      <a:pt x="248" y="3"/>
                      <a:pt x="242" y="5"/>
                      <a:pt x="234" y="5"/>
                    </a:cubicBezTo>
                    <a:cubicBezTo>
                      <a:pt x="234" y="5"/>
                      <a:pt x="236" y="3"/>
                      <a:pt x="236" y="2"/>
                    </a:cubicBezTo>
                    <a:cubicBezTo>
                      <a:pt x="221" y="2"/>
                      <a:pt x="221" y="2"/>
                      <a:pt x="221" y="2"/>
                    </a:cubicBezTo>
                    <a:cubicBezTo>
                      <a:pt x="222" y="2"/>
                      <a:pt x="225" y="7"/>
                      <a:pt x="226" y="7"/>
                    </a:cubicBezTo>
                    <a:cubicBezTo>
                      <a:pt x="225" y="11"/>
                      <a:pt x="222" y="11"/>
                      <a:pt x="219" y="13"/>
                    </a:cubicBezTo>
                    <a:cubicBezTo>
                      <a:pt x="217" y="9"/>
                      <a:pt x="217" y="9"/>
                      <a:pt x="217" y="9"/>
                    </a:cubicBezTo>
                    <a:cubicBezTo>
                      <a:pt x="213" y="10"/>
                      <a:pt x="211" y="9"/>
                      <a:pt x="208" y="9"/>
                    </a:cubicBezTo>
                    <a:cubicBezTo>
                      <a:pt x="208" y="8"/>
                      <a:pt x="209" y="7"/>
                      <a:pt x="209" y="7"/>
                    </a:cubicBezTo>
                    <a:cubicBezTo>
                      <a:pt x="206" y="7"/>
                      <a:pt x="205" y="7"/>
                      <a:pt x="202" y="7"/>
                    </a:cubicBezTo>
                    <a:cubicBezTo>
                      <a:pt x="199" y="7"/>
                      <a:pt x="197" y="7"/>
                      <a:pt x="197" y="11"/>
                    </a:cubicBezTo>
                    <a:cubicBezTo>
                      <a:pt x="196" y="11"/>
                      <a:pt x="194" y="11"/>
                      <a:pt x="192" y="11"/>
                    </a:cubicBezTo>
                    <a:cubicBezTo>
                      <a:pt x="190" y="11"/>
                      <a:pt x="189" y="9"/>
                      <a:pt x="189" y="8"/>
                    </a:cubicBezTo>
                    <a:cubicBezTo>
                      <a:pt x="188" y="9"/>
                      <a:pt x="183" y="11"/>
                      <a:pt x="183" y="9"/>
                    </a:cubicBezTo>
                    <a:cubicBezTo>
                      <a:pt x="183" y="7"/>
                      <a:pt x="163" y="9"/>
                      <a:pt x="161" y="6"/>
                    </a:cubicBezTo>
                    <a:cubicBezTo>
                      <a:pt x="164" y="11"/>
                      <a:pt x="164" y="11"/>
                      <a:pt x="164" y="11"/>
                    </a:cubicBezTo>
                    <a:cubicBezTo>
                      <a:pt x="152" y="11"/>
                      <a:pt x="152" y="11"/>
                      <a:pt x="152" y="11"/>
                    </a:cubicBezTo>
                    <a:cubicBezTo>
                      <a:pt x="148" y="12"/>
                      <a:pt x="151" y="13"/>
                      <a:pt x="154" y="7"/>
                    </a:cubicBezTo>
                    <a:cubicBezTo>
                      <a:pt x="148" y="6"/>
                      <a:pt x="145" y="5"/>
                      <a:pt x="140" y="5"/>
                    </a:cubicBezTo>
                    <a:cubicBezTo>
                      <a:pt x="136" y="5"/>
                      <a:pt x="136" y="5"/>
                      <a:pt x="134" y="5"/>
                    </a:cubicBezTo>
                    <a:cubicBezTo>
                      <a:pt x="131" y="5"/>
                      <a:pt x="126" y="3"/>
                      <a:pt x="123" y="3"/>
                    </a:cubicBezTo>
                    <a:cubicBezTo>
                      <a:pt x="115" y="3"/>
                      <a:pt x="112" y="7"/>
                      <a:pt x="106" y="7"/>
                    </a:cubicBezTo>
                    <a:cubicBezTo>
                      <a:pt x="104" y="7"/>
                      <a:pt x="103" y="4"/>
                      <a:pt x="102" y="4"/>
                    </a:cubicBezTo>
                    <a:cubicBezTo>
                      <a:pt x="99" y="4"/>
                      <a:pt x="97" y="7"/>
                      <a:pt x="97" y="8"/>
                    </a:cubicBezTo>
                    <a:cubicBezTo>
                      <a:pt x="95" y="7"/>
                      <a:pt x="94" y="7"/>
                      <a:pt x="93" y="7"/>
                    </a:cubicBezTo>
                    <a:cubicBezTo>
                      <a:pt x="92" y="7"/>
                      <a:pt x="92" y="7"/>
                      <a:pt x="92" y="7"/>
                    </a:cubicBezTo>
                    <a:cubicBezTo>
                      <a:pt x="88" y="7"/>
                      <a:pt x="88" y="5"/>
                      <a:pt x="84" y="5"/>
                    </a:cubicBezTo>
                    <a:cubicBezTo>
                      <a:pt x="80" y="5"/>
                      <a:pt x="77" y="7"/>
                      <a:pt x="72" y="7"/>
                    </a:cubicBezTo>
                    <a:cubicBezTo>
                      <a:pt x="66" y="9"/>
                      <a:pt x="66" y="9"/>
                      <a:pt x="66" y="9"/>
                    </a:cubicBezTo>
                    <a:cubicBezTo>
                      <a:pt x="57" y="9"/>
                      <a:pt x="57" y="9"/>
                      <a:pt x="57" y="9"/>
                    </a:cubicBezTo>
                    <a:cubicBezTo>
                      <a:pt x="55" y="9"/>
                      <a:pt x="26" y="13"/>
                      <a:pt x="27" y="13"/>
                    </a:cubicBezTo>
                    <a:cubicBezTo>
                      <a:pt x="36" y="23"/>
                      <a:pt x="57" y="18"/>
                      <a:pt x="60" y="18"/>
                    </a:cubicBezTo>
                    <a:cubicBezTo>
                      <a:pt x="63" y="18"/>
                      <a:pt x="72" y="18"/>
                      <a:pt x="74" y="18"/>
                    </a:cubicBezTo>
                    <a:cubicBezTo>
                      <a:pt x="75" y="18"/>
                      <a:pt x="80" y="14"/>
                      <a:pt x="81" y="14"/>
                    </a:cubicBezTo>
                    <a:cubicBezTo>
                      <a:pt x="79" y="16"/>
                      <a:pt x="79" y="16"/>
                      <a:pt x="78" y="19"/>
                    </a:cubicBezTo>
                    <a:cubicBezTo>
                      <a:pt x="58" y="19"/>
                      <a:pt x="58" y="19"/>
                      <a:pt x="58" y="19"/>
                    </a:cubicBezTo>
                    <a:cubicBezTo>
                      <a:pt x="58" y="21"/>
                      <a:pt x="59" y="23"/>
                      <a:pt x="59" y="24"/>
                    </a:cubicBezTo>
                    <a:cubicBezTo>
                      <a:pt x="54" y="24"/>
                      <a:pt x="54" y="24"/>
                      <a:pt x="54" y="24"/>
                    </a:cubicBezTo>
                    <a:cubicBezTo>
                      <a:pt x="53" y="24"/>
                      <a:pt x="52" y="23"/>
                      <a:pt x="52" y="22"/>
                    </a:cubicBezTo>
                    <a:cubicBezTo>
                      <a:pt x="43" y="22"/>
                      <a:pt x="40" y="22"/>
                      <a:pt x="36" y="23"/>
                    </a:cubicBezTo>
                    <a:cubicBezTo>
                      <a:pt x="39" y="28"/>
                      <a:pt x="45" y="25"/>
                      <a:pt x="51" y="26"/>
                    </a:cubicBezTo>
                    <a:cubicBezTo>
                      <a:pt x="49" y="28"/>
                      <a:pt x="46" y="28"/>
                      <a:pt x="41" y="28"/>
                    </a:cubicBezTo>
                    <a:cubicBezTo>
                      <a:pt x="38" y="28"/>
                      <a:pt x="33" y="26"/>
                      <a:pt x="30" y="26"/>
                    </a:cubicBezTo>
                    <a:cubicBezTo>
                      <a:pt x="29" y="26"/>
                      <a:pt x="24" y="26"/>
                      <a:pt x="24" y="30"/>
                    </a:cubicBezTo>
                    <a:cubicBezTo>
                      <a:pt x="24" y="32"/>
                      <a:pt x="28" y="31"/>
                      <a:pt x="31" y="31"/>
                    </a:cubicBezTo>
                    <a:cubicBezTo>
                      <a:pt x="31" y="37"/>
                      <a:pt x="31" y="37"/>
                      <a:pt x="31" y="37"/>
                    </a:cubicBezTo>
                    <a:cubicBezTo>
                      <a:pt x="28" y="37"/>
                      <a:pt x="26" y="33"/>
                      <a:pt x="23" y="33"/>
                    </a:cubicBezTo>
                    <a:cubicBezTo>
                      <a:pt x="21" y="33"/>
                      <a:pt x="21" y="35"/>
                      <a:pt x="20" y="35"/>
                    </a:cubicBezTo>
                    <a:cubicBezTo>
                      <a:pt x="18" y="35"/>
                      <a:pt x="17" y="35"/>
                      <a:pt x="17" y="35"/>
                    </a:cubicBezTo>
                    <a:cubicBezTo>
                      <a:pt x="13" y="35"/>
                      <a:pt x="0" y="37"/>
                      <a:pt x="0" y="42"/>
                    </a:cubicBezTo>
                    <a:cubicBezTo>
                      <a:pt x="13" y="39"/>
                      <a:pt x="18" y="42"/>
                      <a:pt x="31" y="42"/>
                    </a:cubicBezTo>
                    <a:cubicBezTo>
                      <a:pt x="36" y="42"/>
                      <a:pt x="38" y="47"/>
                      <a:pt x="42" y="47"/>
                    </a:cubicBezTo>
                    <a:cubicBezTo>
                      <a:pt x="42" y="47"/>
                      <a:pt x="50" y="42"/>
                      <a:pt x="51" y="40"/>
                    </a:cubicBezTo>
                    <a:cubicBezTo>
                      <a:pt x="51" y="37"/>
                      <a:pt x="51" y="37"/>
                      <a:pt x="51" y="37"/>
                    </a:cubicBezTo>
                    <a:cubicBezTo>
                      <a:pt x="49" y="38"/>
                      <a:pt x="48" y="38"/>
                      <a:pt x="45" y="37"/>
                    </a:cubicBezTo>
                    <a:cubicBezTo>
                      <a:pt x="48" y="36"/>
                      <a:pt x="50" y="36"/>
                      <a:pt x="56" y="36"/>
                    </a:cubicBezTo>
                    <a:cubicBezTo>
                      <a:pt x="61" y="36"/>
                      <a:pt x="62" y="36"/>
                      <a:pt x="65" y="36"/>
                    </a:cubicBezTo>
                    <a:cubicBezTo>
                      <a:pt x="66" y="36"/>
                      <a:pt x="70" y="31"/>
                      <a:pt x="73" y="31"/>
                    </a:cubicBezTo>
                    <a:cubicBezTo>
                      <a:pt x="70" y="28"/>
                      <a:pt x="69" y="27"/>
                      <a:pt x="66" y="25"/>
                    </a:cubicBezTo>
                    <a:cubicBezTo>
                      <a:pt x="70" y="25"/>
                      <a:pt x="71" y="26"/>
                      <a:pt x="74" y="26"/>
                    </a:cubicBezTo>
                    <a:cubicBezTo>
                      <a:pt x="74" y="27"/>
                      <a:pt x="74" y="28"/>
                      <a:pt x="74" y="29"/>
                    </a:cubicBezTo>
                    <a:cubicBezTo>
                      <a:pt x="77" y="29"/>
                      <a:pt x="77" y="29"/>
                      <a:pt x="77" y="29"/>
                    </a:cubicBezTo>
                    <a:cubicBezTo>
                      <a:pt x="81" y="19"/>
                      <a:pt x="106" y="19"/>
                      <a:pt x="113" y="19"/>
                    </a:cubicBezTo>
                    <a:cubicBezTo>
                      <a:pt x="114" y="19"/>
                      <a:pt x="115" y="17"/>
                      <a:pt x="115" y="16"/>
                    </a:cubicBezTo>
                    <a:cubicBezTo>
                      <a:pt x="115" y="16"/>
                      <a:pt x="121" y="17"/>
                      <a:pt x="122" y="18"/>
                    </a:cubicBezTo>
                    <a:cubicBezTo>
                      <a:pt x="122" y="18"/>
                      <a:pt x="121" y="18"/>
                      <a:pt x="121" y="18"/>
                    </a:cubicBezTo>
                    <a:cubicBezTo>
                      <a:pt x="123" y="20"/>
                      <a:pt x="128" y="19"/>
                      <a:pt x="132" y="20"/>
                    </a:cubicBezTo>
                    <a:cubicBezTo>
                      <a:pt x="127" y="20"/>
                      <a:pt x="119" y="24"/>
                      <a:pt x="117" y="26"/>
                    </a:cubicBezTo>
                    <a:cubicBezTo>
                      <a:pt x="105" y="26"/>
                      <a:pt x="105" y="26"/>
                      <a:pt x="105" y="26"/>
                    </a:cubicBezTo>
                    <a:cubicBezTo>
                      <a:pt x="103" y="28"/>
                      <a:pt x="96" y="26"/>
                      <a:pt x="90" y="29"/>
                    </a:cubicBezTo>
                    <a:cubicBezTo>
                      <a:pt x="85" y="29"/>
                      <a:pt x="85" y="29"/>
                      <a:pt x="85" y="29"/>
                    </a:cubicBezTo>
                    <a:cubicBezTo>
                      <a:pt x="85" y="32"/>
                      <a:pt x="90" y="33"/>
                      <a:pt x="93" y="33"/>
                    </a:cubicBezTo>
                    <a:cubicBezTo>
                      <a:pt x="95" y="37"/>
                      <a:pt x="104" y="34"/>
                      <a:pt x="111" y="36"/>
                    </a:cubicBezTo>
                    <a:cubicBezTo>
                      <a:pt x="105" y="39"/>
                      <a:pt x="101" y="38"/>
                      <a:pt x="95" y="40"/>
                    </a:cubicBezTo>
                    <a:cubicBezTo>
                      <a:pt x="97" y="40"/>
                      <a:pt x="94" y="42"/>
                      <a:pt x="91" y="42"/>
                    </a:cubicBezTo>
                    <a:cubicBezTo>
                      <a:pt x="91" y="44"/>
                      <a:pt x="94" y="47"/>
                      <a:pt x="96" y="47"/>
                    </a:cubicBezTo>
                    <a:cubicBezTo>
                      <a:pt x="100" y="47"/>
                      <a:pt x="103" y="46"/>
                      <a:pt x="106" y="43"/>
                    </a:cubicBezTo>
                    <a:cubicBezTo>
                      <a:pt x="107" y="47"/>
                      <a:pt x="111" y="43"/>
                      <a:pt x="115" y="42"/>
                    </a:cubicBezTo>
                    <a:cubicBezTo>
                      <a:pt x="125" y="42"/>
                      <a:pt x="125" y="42"/>
                      <a:pt x="125" y="42"/>
                    </a:cubicBezTo>
                    <a:cubicBezTo>
                      <a:pt x="127" y="48"/>
                      <a:pt x="140" y="54"/>
                      <a:pt x="140" y="55"/>
                    </a:cubicBezTo>
                    <a:cubicBezTo>
                      <a:pt x="140" y="56"/>
                      <a:pt x="141" y="59"/>
                      <a:pt x="141" y="59"/>
                    </a:cubicBezTo>
                    <a:cubicBezTo>
                      <a:pt x="143" y="60"/>
                      <a:pt x="144" y="61"/>
                      <a:pt x="144" y="62"/>
                    </a:cubicBezTo>
                    <a:cubicBezTo>
                      <a:pt x="144" y="65"/>
                      <a:pt x="144" y="65"/>
                      <a:pt x="144" y="65"/>
                    </a:cubicBezTo>
                    <a:cubicBezTo>
                      <a:pt x="147" y="71"/>
                      <a:pt x="147" y="77"/>
                      <a:pt x="154" y="77"/>
                    </a:cubicBezTo>
                    <a:cubicBezTo>
                      <a:pt x="154" y="80"/>
                      <a:pt x="156" y="82"/>
                      <a:pt x="154" y="84"/>
                    </a:cubicBezTo>
                    <a:cubicBezTo>
                      <a:pt x="144" y="79"/>
                      <a:pt x="144" y="79"/>
                      <a:pt x="144" y="79"/>
                    </a:cubicBezTo>
                    <a:cubicBezTo>
                      <a:pt x="137" y="79"/>
                      <a:pt x="137" y="79"/>
                      <a:pt x="137" y="79"/>
                    </a:cubicBezTo>
                    <a:cubicBezTo>
                      <a:pt x="137" y="79"/>
                      <a:pt x="153" y="88"/>
                      <a:pt x="154" y="89"/>
                    </a:cubicBezTo>
                    <a:cubicBezTo>
                      <a:pt x="154" y="93"/>
                      <a:pt x="154" y="93"/>
                      <a:pt x="154" y="93"/>
                    </a:cubicBezTo>
                    <a:cubicBezTo>
                      <a:pt x="149" y="93"/>
                      <a:pt x="147" y="95"/>
                      <a:pt x="140" y="95"/>
                    </a:cubicBezTo>
                    <a:cubicBezTo>
                      <a:pt x="140" y="99"/>
                      <a:pt x="138" y="103"/>
                      <a:pt x="133" y="103"/>
                    </a:cubicBezTo>
                    <a:cubicBezTo>
                      <a:pt x="133" y="105"/>
                      <a:pt x="132" y="106"/>
                      <a:pt x="129" y="106"/>
                    </a:cubicBezTo>
                    <a:cubicBezTo>
                      <a:pt x="131" y="109"/>
                      <a:pt x="131" y="109"/>
                      <a:pt x="131" y="109"/>
                    </a:cubicBezTo>
                    <a:cubicBezTo>
                      <a:pt x="130" y="111"/>
                      <a:pt x="130" y="111"/>
                      <a:pt x="130" y="111"/>
                    </a:cubicBezTo>
                    <a:cubicBezTo>
                      <a:pt x="130" y="112"/>
                      <a:pt x="129" y="115"/>
                      <a:pt x="129" y="115"/>
                    </a:cubicBezTo>
                    <a:cubicBezTo>
                      <a:pt x="129" y="117"/>
                      <a:pt x="130" y="120"/>
                      <a:pt x="134" y="120"/>
                    </a:cubicBezTo>
                    <a:cubicBezTo>
                      <a:pt x="131" y="125"/>
                      <a:pt x="131" y="125"/>
                      <a:pt x="131" y="125"/>
                    </a:cubicBezTo>
                    <a:cubicBezTo>
                      <a:pt x="133" y="129"/>
                      <a:pt x="133" y="129"/>
                      <a:pt x="133" y="129"/>
                    </a:cubicBezTo>
                    <a:cubicBezTo>
                      <a:pt x="134" y="130"/>
                      <a:pt x="136" y="140"/>
                      <a:pt x="140" y="140"/>
                    </a:cubicBezTo>
                    <a:cubicBezTo>
                      <a:pt x="140" y="143"/>
                      <a:pt x="144" y="153"/>
                      <a:pt x="149" y="153"/>
                    </a:cubicBezTo>
                    <a:cubicBezTo>
                      <a:pt x="152" y="153"/>
                      <a:pt x="156" y="151"/>
                      <a:pt x="159" y="153"/>
                    </a:cubicBezTo>
                    <a:cubicBezTo>
                      <a:pt x="161" y="155"/>
                      <a:pt x="158" y="161"/>
                      <a:pt x="164" y="161"/>
                    </a:cubicBezTo>
                    <a:cubicBezTo>
                      <a:pt x="170" y="161"/>
                      <a:pt x="169" y="143"/>
                      <a:pt x="179" y="143"/>
                    </a:cubicBezTo>
                    <a:cubicBezTo>
                      <a:pt x="179" y="138"/>
                      <a:pt x="179" y="138"/>
                      <a:pt x="179" y="138"/>
                    </a:cubicBezTo>
                    <a:cubicBezTo>
                      <a:pt x="179" y="138"/>
                      <a:pt x="184" y="134"/>
                      <a:pt x="187" y="133"/>
                    </a:cubicBezTo>
                    <a:cubicBezTo>
                      <a:pt x="187" y="131"/>
                      <a:pt x="191" y="130"/>
                      <a:pt x="191" y="129"/>
                    </a:cubicBezTo>
                    <a:cubicBezTo>
                      <a:pt x="191" y="125"/>
                      <a:pt x="194" y="129"/>
                      <a:pt x="195" y="123"/>
                    </a:cubicBezTo>
                    <a:cubicBezTo>
                      <a:pt x="194" y="122"/>
                      <a:pt x="197" y="118"/>
                      <a:pt x="197" y="118"/>
                    </a:cubicBezTo>
                    <a:cubicBezTo>
                      <a:pt x="198" y="117"/>
                      <a:pt x="207" y="118"/>
                      <a:pt x="211" y="117"/>
                    </a:cubicBezTo>
                    <a:cubicBezTo>
                      <a:pt x="217" y="115"/>
                      <a:pt x="224" y="114"/>
                      <a:pt x="231" y="111"/>
                    </a:cubicBezTo>
                    <a:cubicBezTo>
                      <a:pt x="233" y="110"/>
                      <a:pt x="238" y="103"/>
                      <a:pt x="240" y="100"/>
                    </a:cubicBezTo>
                    <a:cubicBezTo>
                      <a:pt x="242" y="101"/>
                      <a:pt x="248" y="98"/>
                      <a:pt x="250" y="98"/>
                    </a:cubicBezTo>
                    <a:cubicBezTo>
                      <a:pt x="254" y="98"/>
                      <a:pt x="257" y="99"/>
                      <a:pt x="260" y="97"/>
                    </a:cubicBezTo>
                    <a:cubicBezTo>
                      <a:pt x="271" y="95"/>
                      <a:pt x="271" y="95"/>
                      <a:pt x="271" y="95"/>
                    </a:cubicBezTo>
                    <a:cubicBezTo>
                      <a:pt x="277" y="93"/>
                      <a:pt x="279" y="92"/>
                      <a:pt x="286" y="90"/>
                    </a:cubicBezTo>
                    <a:cubicBezTo>
                      <a:pt x="289" y="90"/>
                      <a:pt x="295" y="87"/>
                      <a:pt x="297" y="8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79" name="Freeform 325"/>
              <p:cNvSpPr>
                <a:spLocks/>
              </p:cNvSpPr>
              <p:nvPr/>
            </p:nvSpPr>
            <p:spPr bwMode="auto">
              <a:xfrm>
                <a:off x="2127" y="584"/>
                <a:ext cx="24" cy="12"/>
              </a:xfrm>
              <a:custGeom>
                <a:avLst/>
                <a:gdLst>
                  <a:gd name="T0" fmla="*/ 9 w 10"/>
                  <a:gd name="T1" fmla="*/ 5 h 5"/>
                  <a:gd name="T2" fmla="*/ 9 w 10"/>
                  <a:gd name="T3" fmla="*/ 2 h 5"/>
                  <a:gd name="T4" fmla="*/ 5 w 10"/>
                  <a:gd name="T5" fmla="*/ 0 h 5"/>
                  <a:gd name="T6" fmla="*/ 2 w 10"/>
                  <a:gd name="T7" fmla="*/ 2 h 5"/>
                  <a:gd name="T8" fmla="*/ 0 w 10"/>
                  <a:gd name="T9" fmla="*/ 2 h 5"/>
                  <a:gd name="T10" fmla="*/ 9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9" y="5"/>
                    </a:moveTo>
                    <a:cubicBezTo>
                      <a:pt x="10" y="5"/>
                      <a:pt x="9" y="3"/>
                      <a:pt x="9" y="2"/>
                    </a:cubicBezTo>
                    <a:cubicBezTo>
                      <a:pt x="8" y="1"/>
                      <a:pt x="6" y="0"/>
                      <a:pt x="5" y="0"/>
                    </a:cubicBezTo>
                    <a:cubicBezTo>
                      <a:pt x="5" y="1"/>
                      <a:pt x="3" y="2"/>
                      <a:pt x="2" y="2"/>
                    </a:cubicBezTo>
                    <a:cubicBezTo>
                      <a:pt x="0" y="2"/>
                      <a:pt x="0" y="2"/>
                      <a:pt x="0" y="2"/>
                    </a:cubicBezTo>
                    <a:cubicBezTo>
                      <a:pt x="1" y="4"/>
                      <a:pt x="7" y="5"/>
                      <a:pt x="9"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0" name="Freeform 326"/>
              <p:cNvSpPr>
                <a:spLocks/>
              </p:cNvSpPr>
              <p:nvPr/>
            </p:nvSpPr>
            <p:spPr bwMode="auto">
              <a:xfrm>
                <a:off x="4770" y="2920"/>
                <a:ext cx="64" cy="55"/>
              </a:xfrm>
              <a:custGeom>
                <a:avLst/>
                <a:gdLst>
                  <a:gd name="T0" fmla="*/ 14 w 27"/>
                  <a:gd name="T1" fmla="*/ 4 h 23"/>
                  <a:gd name="T2" fmla="*/ 7 w 27"/>
                  <a:gd name="T3" fmla="*/ 0 h 23"/>
                  <a:gd name="T4" fmla="*/ 0 w 27"/>
                  <a:gd name="T5" fmla="*/ 18 h 23"/>
                  <a:gd name="T6" fmla="*/ 3 w 27"/>
                  <a:gd name="T7" fmla="*/ 23 h 23"/>
                  <a:gd name="T8" fmla="*/ 14 w 27"/>
                  <a:gd name="T9" fmla="*/ 17 h 23"/>
                  <a:gd name="T10" fmla="*/ 15 w 27"/>
                  <a:gd name="T11" fmla="*/ 19 h 23"/>
                  <a:gd name="T12" fmla="*/ 27 w 27"/>
                  <a:gd name="T13" fmla="*/ 0 h 23"/>
                  <a:gd name="T14" fmla="*/ 22 w 27"/>
                  <a:gd name="T15" fmla="*/ 0 h 23"/>
                  <a:gd name="T16" fmla="*/ 14 w 27"/>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14" y="4"/>
                    </a:moveTo>
                    <a:cubicBezTo>
                      <a:pt x="12" y="4"/>
                      <a:pt x="11" y="0"/>
                      <a:pt x="7" y="0"/>
                    </a:cubicBezTo>
                    <a:cubicBezTo>
                      <a:pt x="3" y="0"/>
                      <a:pt x="0" y="13"/>
                      <a:pt x="0" y="18"/>
                    </a:cubicBezTo>
                    <a:cubicBezTo>
                      <a:pt x="0" y="21"/>
                      <a:pt x="2" y="22"/>
                      <a:pt x="3" y="23"/>
                    </a:cubicBezTo>
                    <a:cubicBezTo>
                      <a:pt x="10" y="23"/>
                      <a:pt x="10" y="18"/>
                      <a:pt x="14" y="17"/>
                    </a:cubicBezTo>
                    <a:cubicBezTo>
                      <a:pt x="14" y="18"/>
                      <a:pt x="14" y="19"/>
                      <a:pt x="15" y="19"/>
                    </a:cubicBezTo>
                    <a:cubicBezTo>
                      <a:pt x="15" y="12"/>
                      <a:pt x="24" y="9"/>
                      <a:pt x="27" y="0"/>
                    </a:cubicBezTo>
                    <a:cubicBezTo>
                      <a:pt x="22" y="0"/>
                      <a:pt x="22" y="0"/>
                      <a:pt x="22" y="0"/>
                    </a:cubicBezTo>
                    <a:cubicBezTo>
                      <a:pt x="19" y="2"/>
                      <a:pt x="18" y="4"/>
                      <a:pt x="1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1" name="Freeform 327"/>
              <p:cNvSpPr>
                <a:spLocks/>
              </p:cNvSpPr>
              <p:nvPr/>
            </p:nvSpPr>
            <p:spPr bwMode="auto">
              <a:xfrm>
                <a:off x="4723" y="2332"/>
                <a:ext cx="24" cy="17"/>
              </a:xfrm>
              <a:custGeom>
                <a:avLst/>
                <a:gdLst>
                  <a:gd name="T0" fmla="*/ 0 w 10"/>
                  <a:gd name="T1" fmla="*/ 4 h 7"/>
                  <a:gd name="T2" fmla="*/ 6 w 10"/>
                  <a:gd name="T3" fmla="*/ 7 h 7"/>
                  <a:gd name="T4" fmla="*/ 10 w 10"/>
                  <a:gd name="T5" fmla="*/ 1 h 7"/>
                  <a:gd name="T6" fmla="*/ 6 w 10"/>
                  <a:gd name="T7" fmla="*/ 0 h 7"/>
                  <a:gd name="T8" fmla="*/ 0 w 10"/>
                  <a:gd name="T9" fmla="*/ 4 h 7"/>
                </a:gdLst>
                <a:ahLst/>
                <a:cxnLst>
                  <a:cxn ang="0">
                    <a:pos x="T0" y="T1"/>
                  </a:cxn>
                  <a:cxn ang="0">
                    <a:pos x="T2" y="T3"/>
                  </a:cxn>
                  <a:cxn ang="0">
                    <a:pos x="T4" y="T5"/>
                  </a:cxn>
                  <a:cxn ang="0">
                    <a:pos x="T6" y="T7"/>
                  </a:cxn>
                  <a:cxn ang="0">
                    <a:pos x="T8" y="T9"/>
                  </a:cxn>
                </a:cxnLst>
                <a:rect l="0" t="0" r="r" b="b"/>
                <a:pathLst>
                  <a:path w="10" h="7">
                    <a:moveTo>
                      <a:pt x="0" y="4"/>
                    </a:moveTo>
                    <a:cubicBezTo>
                      <a:pt x="1" y="4"/>
                      <a:pt x="6" y="7"/>
                      <a:pt x="6" y="7"/>
                    </a:cubicBezTo>
                    <a:cubicBezTo>
                      <a:pt x="10" y="7"/>
                      <a:pt x="9" y="3"/>
                      <a:pt x="10" y="1"/>
                    </a:cubicBezTo>
                    <a:cubicBezTo>
                      <a:pt x="9" y="0"/>
                      <a:pt x="6" y="0"/>
                      <a:pt x="6" y="0"/>
                    </a:cubicBezTo>
                    <a:cubicBezTo>
                      <a:pt x="3" y="0"/>
                      <a:pt x="1" y="2"/>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2" name="Freeform 328"/>
              <p:cNvSpPr>
                <a:spLocks/>
              </p:cNvSpPr>
              <p:nvPr/>
            </p:nvSpPr>
            <p:spPr bwMode="auto">
              <a:xfrm>
                <a:off x="5040" y="2916"/>
                <a:ext cx="179" cy="116"/>
              </a:xfrm>
              <a:custGeom>
                <a:avLst/>
                <a:gdLst>
                  <a:gd name="T0" fmla="*/ 72 w 76"/>
                  <a:gd name="T1" fmla="*/ 0 h 49"/>
                  <a:gd name="T2" fmla="*/ 58 w 76"/>
                  <a:gd name="T3" fmla="*/ 8 h 49"/>
                  <a:gd name="T4" fmla="*/ 47 w 76"/>
                  <a:gd name="T5" fmla="*/ 17 h 49"/>
                  <a:gd name="T6" fmla="*/ 45 w 76"/>
                  <a:gd name="T7" fmla="*/ 17 h 49"/>
                  <a:gd name="T8" fmla="*/ 22 w 76"/>
                  <a:gd name="T9" fmla="*/ 27 h 49"/>
                  <a:gd name="T10" fmla="*/ 15 w 76"/>
                  <a:gd name="T11" fmla="*/ 35 h 49"/>
                  <a:gd name="T12" fmla="*/ 10 w 76"/>
                  <a:gd name="T13" fmla="*/ 35 h 49"/>
                  <a:gd name="T14" fmla="*/ 1 w 76"/>
                  <a:gd name="T15" fmla="*/ 41 h 49"/>
                  <a:gd name="T16" fmla="*/ 0 w 76"/>
                  <a:gd name="T17" fmla="*/ 45 h 49"/>
                  <a:gd name="T18" fmla="*/ 4 w 76"/>
                  <a:gd name="T19" fmla="*/ 47 h 49"/>
                  <a:gd name="T20" fmla="*/ 11 w 76"/>
                  <a:gd name="T21" fmla="*/ 49 h 49"/>
                  <a:gd name="T22" fmla="*/ 41 w 76"/>
                  <a:gd name="T23" fmla="*/ 28 h 49"/>
                  <a:gd name="T24" fmla="*/ 49 w 76"/>
                  <a:gd name="T25" fmla="*/ 27 h 49"/>
                  <a:gd name="T26" fmla="*/ 54 w 76"/>
                  <a:gd name="T27" fmla="*/ 24 h 49"/>
                  <a:gd name="T28" fmla="*/ 76 w 76"/>
                  <a:gd name="T29" fmla="*/ 3 h 49"/>
                  <a:gd name="T30" fmla="*/ 72 w 76"/>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9">
                    <a:moveTo>
                      <a:pt x="72" y="0"/>
                    </a:moveTo>
                    <a:cubicBezTo>
                      <a:pt x="65" y="1"/>
                      <a:pt x="64" y="8"/>
                      <a:pt x="58" y="8"/>
                    </a:cubicBezTo>
                    <a:cubicBezTo>
                      <a:pt x="57" y="12"/>
                      <a:pt x="50" y="17"/>
                      <a:pt x="47" y="17"/>
                    </a:cubicBezTo>
                    <a:cubicBezTo>
                      <a:pt x="47" y="17"/>
                      <a:pt x="45" y="17"/>
                      <a:pt x="45" y="17"/>
                    </a:cubicBezTo>
                    <a:cubicBezTo>
                      <a:pt x="39" y="23"/>
                      <a:pt x="31" y="23"/>
                      <a:pt x="22" y="27"/>
                    </a:cubicBezTo>
                    <a:cubicBezTo>
                      <a:pt x="20" y="28"/>
                      <a:pt x="19" y="34"/>
                      <a:pt x="15" y="35"/>
                    </a:cubicBezTo>
                    <a:cubicBezTo>
                      <a:pt x="13" y="35"/>
                      <a:pt x="12" y="36"/>
                      <a:pt x="10" y="35"/>
                    </a:cubicBezTo>
                    <a:cubicBezTo>
                      <a:pt x="8" y="38"/>
                      <a:pt x="7" y="41"/>
                      <a:pt x="1" y="41"/>
                    </a:cubicBezTo>
                    <a:cubicBezTo>
                      <a:pt x="0" y="45"/>
                      <a:pt x="0" y="45"/>
                      <a:pt x="0" y="45"/>
                    </a:cubicBezTo>
                    <a:cubicBezTo>
                      <a:pt x="4" y="47"/>
                      <a:pt x="4" y="47"/>
                      <a:pt x="4" y="47"/>
                    </a:cubicBezTo>
                    <a:cubicBezTo>
                      <a:pt x="8" y="47"/>
                      <a:pt x="6" y="49"/>
                      <a:pt x="11" y="49"/>
                    </a:cubicBezTo>
                    <a:cubicBezTo>
                      <a:pt x="22" y="49"/>
                      <a:pt x="38" y="36"/>
                      <a:pt x="41" y="28"/>
                    </a:cubicBezTo>
                    <a:cubicBezTo>
                      <a:pt x="43" y="31"/>
                      <a:pt x="46" y="27"/>
                      <a:pt x="49" y="27"/>
                    </a:cubicBezTo>
                    <a:cubicBezTo>
                      <a:pt x="52" y="27"/>
                      <a:pt x="53" y="28"/>
                      <a:pt x="54" y="24"/>
                    </a:cubicBezTo>
                    <a:cubicBezTo>
                      <a:pt x="63" y="24"/>
                      <a:pt x="73" y="14"/>
                      <a:pt x="76" y="3"/>
                    </a:cubicBezTo>
                    <a:cubicBezTo>
                      <a:pt x="74" y="3"/>
                      <a:pt x="72" y="3"/>
                      <a:pt x="7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3" name="Freeform 329"/>
              <p:cNvSpPr>
                <a:spLocks/>
              </p:cNvSpPr>
              <p:nvPr/>
            </p:nvSpPr>
            <p:spPr bwMode="auto">
              <a:xfrm>
                <a:off x="5283" y="2793"/>
                <a:ext cx="16" cy="42"/>
              </a:xfrm>
              <a:custGeom>
                <a:avLst/>
                <a:gdLst>
                  <a:gd name="T0" fmla="*/ 2 w 7"/>
                  <a:gd name="T1" fmla="*/ 0 h 18"/>
                  <a:gd name="T2" fmla="*/ 0 w 7"/>
                  <a:gd name="T3" fmla="*/ 0 h 18"/>
                  <a:gd name="T4" fmla="*/ 3 w 7"/>
                  <a:gd name="T5" fmla="*/ 18 h 18"/>
                  <a:gd name="T6" fmla="*/ 7 w 7"/>
                  <a:gd name="T7" fmla="*/ 10 h 18"/>
                  <a:gd name="T8" fmla="*/ 2 w 7"/>
                  <a:gd name="T9" fmla="*/ 0 h 18"/>
                </a:gdLst>
                <a:ahLst/>
                <a:cxnLst>
                  <a:cxn ang="0">
                    <a:pos x="T0" y="T1"/>
                  </a:cxn>
                  <a:cxn ang="0">
                    <a:pos x="T2" y="T3"/>
                  </a:cxn>
                  <a:cxn ang="0">
                    <a:pos x="T4" y="T5"/>
                  </a:cxn>
                  <a:cxn ang="0">
                    <a:pos x="T6" y="T7"/>
                  </a:cxn>
                  <a:cxn ang="0">
                    <a:pos x="T8" y="T9"/>
                  </a:cxn>
                </a:cxnLst>
                <a:rect l="0" t="0" r="r" b="b"/>
                <a:pathLst>
                  <a:path w="7" h="18">
                    <a:moveTo>
                      <a:pt x="2" y="0"/>
                    </a:moveTo>
                    <a:cubicBezTo>
                      <a:pt x="2" y="0"/>
                      <a:pt x="1" y="0"/>
                      <a:pt x="0" y="0"/>
                    </a:cubicBezTo>
                    <a:cubicBezTo>
                      <a:pt x="0" y="5"/>
                      <a:pt x="0" y="16"/>
                      <a:pt x="3" y="18"/>
                    </a:cubicBezTo>
                    <a:cubicBezTo>
                      <a:pt x="3" y="15"/>
                      <a:pt x="7" y="14"/>
                      <a:pt x="7" y="10"/>
                    </a:cubicBezTo>
                    <a:cubicBezTo>
                      <a:pt x="7" y="5"/>
                      <a:pt x="2" y="3"/>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4" name="Freeform 330"/>
              <p:cNvSpPr>
                <a:spLocks/>
              </p:cNvSpPr>
              <p:nvPr/>
            </p:nvSpPr>
            <p:spPr bwMode="auto">
              <a:xfrm>
                <a:off x="5233" y="2835"/>
                <a:ext cx="102" cy="97"/>
              </a:xfrm>
              <a:custGeom>
                <a:avLst/>
                <a:gdLst>
                  <a:gd name="T0" fmla="*/ 35 w 43"/>
                  <a:gd name="T1" fmla="*/ 12 h 41"/>
                  <a:gd name="T2" fmla="*/ 27 w 43"/>
                  <a:gd name="T3" fmla="*/ 0 h 41"/>
                  <a:gd name="T4" fmla="*/ 27 w 43"/>
                  <a:gd name="T5" fmla="*/ 4 h 41"/>
                  <a:gd name="T6" fmla="*/ 24 w 43"/>
                  <a:gd name="T7" fmla="*/ 0 h 41"/>
                  <a:gd name="T8" fmla="*/ 20 w 43"/>
                  <a:gd name="T9" fmla="*/ 11 h 41"/>
                  <a:gd name="T10" fmla="*/ 5 w 43"/>
                  <a:gd name="T11" fmla="*/ 23 h 41"/>
                  <a:gd name="T12" fmla="*/ 2 w 43"/>
                  <a:gd name="T13" fmla="*/ 25 h 41"/>
                  <a:gd name="T14" fmla="*/ 9 w 43"/>
                  <a:gd name="T15" fmla="*/ 30 h 41"/>
                  <a:gd name="T16" fmla="*/ 9 w 43"/>
                  <a:gd name="T17" fmla="*/ 33 h 41"/>
                  <a:gd name="T18" fmla="*/ 0 w 43"/>
                  <a:gd name="T19" fmla="*/ 38 h 41"/>
                  <a:gd name="T20" fmla="*/ 2 w 43"/>
                  <a:gd name="T21" fmla="*/ 41 h 41"/>
                  <a:gd name="T22" fmla="*/ 22 w 43"/>
                  <a:gd name="T23" fmla="*/ 29 h 41"/>
                  <a:gd name="T24" fmla="*/ 26 w 43"/>
                  <a:gd name="T25" fmla="*/ 23 h 41"/>
                  <a:gd name="T26" fmla="*/ 43 w 43"/>
                  <a:gd name="T27" fmla="*/ 8 h 41"/>
                  <a:gd name="T28" fmla="*/ 35 w 43"/>
                  <a:gd name="T2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35" y="12"/>
                    </a:moveTo>
                    <a:cubicBezTo>
                      <a:pt x="31" y="11"/>
                      <a:pt x="31" y="5"/>
                      <a:pt x="27" y="0"/>
                    </a:cubicBezTo>
                    <a:cubicBezTo>
                      <a:pt x="27" y="1"/>
                      <a:pt x="28" y="4"/>
                      <a:pt x="27" y="4"/>
                    </a:cubicBezTo>
                    <a:cubicBezTo>
                      <a:pt x="24" y="4"/>
                      <a:pt x="24" y="4"/>
                      <a:pt x="24" y="0"/>
                    </a:cubicBezTo>
                    <a:cubicBezTo>
                      <a:pt x="20" y="1"/>
                      <a:pt x="20" y="11"/>
                      <a:pt x="20" y="11"/>
                    </a:cubicBezTo>
                    <a:cubicBezTo>
                      <a:pt x="15" y="15"/>
                      <a:pt x="12" y="20"/>
                      <a:pt x="5" y="23"/>
                    </a:cubicBezTo>
                    <a:cubicBezTo>
                      <a:pt x="2" y="25"/>
                      <a:pt x="2" y="25"/>
                      <a:pt x="2" y="25"/>
                    </a:cubicBezTo>
                    <a:cubicBezTo>
                      <a:pt x="6" y="25"/>
                      <a:pt x="9" y="25"/>
                      <a:pt x="9" y="30"/>
                    </a:cubicBezTo>
                    <a:cubicBezTo>
                      <a:pt x="9" y="31"/>
                      <a:pt x="9" y="32"/>
                      <a:pt x="9" y="33"/>
                    </a:cubicBezTo>
                    <a:cubicBezTo>
                      <a:pt x="6" y="33"/>
                      <a:pt x="0" y="35"/>
                      <a:pt x="0" y="38"/>
                    </a:cubicBezTo>
                    <a:cubicBezTo>
                      <a:pt x="0" y="39"/>
                      <a:pt x="1" y="41"/>
                      <a:pt x="2" y="41"/>
                    </a:cubicBezTo>
                    <a:cubicBezTo>
                      <a:pt x="7" y="41"/>
                      <a:pt x="20" y="32"/>
                      <a:pt x="22" y="29"/>
                    </a:cubicBezTo>
                    <a:cubicBezTo>
                      <a:pt x="23" y="26"/>
                      <a:pt x="23" y="23"/>
                      <a:pt x="26" y="23"/>
                    </a:cubicBezTo>
                    <a:cubicBezTo>
                      <a:pt x="35" y="19"/>
                      <a:pt x="42" y="19"/>
                      <a:pt x="43" y="8"/>
                    </a:cubicBezTo>
                    <a:cubicBezTo>
                      <a:pt x="41" y="8"/>
                      <a:pt x="36" y="11"/>
                      <a:pt x="35"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5" name="Freeform 331"/>
              <p:cNvSpPr>
                <a:spLocks/>
              </p:cNvSpPr>
              <p:nvPr/>
            </p:nvSpPr>
            <p:spPr bwMode="auto">
              <a:xfrm>
                <a:off x="4794" y="2219"/>
                <a:ext cx="16" cy="28"/>
              </a:xfrm>
              <a:custGeom>
                <a:avLst/>
                <a:gdLst>
                  <a:gd name="T0" fmla="*/ 4 w 7"/>
                  <a:gd name="T1" fmla="*/ 12 h 12"/>
                  <a:gd name="T2" fmla="*/ 4 w 7"/>
                  <a:gd name="T3" fmla="*/ 8 h 12"/>
                  <a:gd name="T4" fmla="*/ 7 w 7"/>
                  <a:gd name="T5" fmla="*/ 1 h 12"/>
                  <a:gd name="T6" fmla="*/ 5 w 7"/>
                  <a:gd name="T7" fmla="*/ 0 h 12"/>
                  <a:gd name="T8" fmla="*/ 0 w 7"/>
                  <a:gd name="T9" fmla="*/ 7 h 12"/>
                  <a:gd name="T10" fmla="*/ 4 w 7"/>
                  <a:gd name="T11" fmla="*/ 12 h 12"/>
                </a:gdLst>
                <a:ahLst/>
                <a:cxnLst>
                  <a:cxn ang="0">
                    <a:pos x="T0" y="T1"/>
                  </a:cxn>
                  <a:cxn ang="0">
                    <a:pos x="T2" y="T3"/>
                  </a:cxn>
                  <a:cxn ang="0">
                    <a:pos x="T4" y="T5"/>
                  </a:cxn>
                  <a:cxn ang="0">
                    <a:pos x="T6" y="T7"/>
                  </a:cxn>
                  <a:cxn ang="0">
                    <a:pos x="T8" y="T9"/>
                  </a:cxn>
                  <a:cxn ang="0">
                    <a:pos x="T10" y="T11"/>
                  </a:cxn>
                </a:cxnLst>
                <a:rect l="0" t="0" r="r" b="b"/>
                <a:pathLst>
                  <a:path w="7" h="12">
                    <a:moveTo>
                      <a:pt x="4" y="12"/>
                    </a:moveTo>
                    <a:cubicBezTo>
                      <a:pt x="4" y="11"/>
                      <a:pt x="4" y="10"/>
                      <a:pt x="4" y="8"/>
                    </a:cubicBezTo>
                    <a:cubicBezTo>
                      <a:pt x="4" y="7"/>
                      <a:pt x="7" y="5"/>
                      <a:pt x="7" y="1"/>
                    </a:cubicBezTo>
                    <a:cubicBezTo>
                      <a:pt x="5" y="0"/>
                      <a:pt x="5" y="0"/>
                      <a:pt x="5" y="0"/>
                    </a:cubicBezTo>
                    <a:cubicBezTo>
                      <a:pt x="4" y="1"/>
                      <a:pt x="0" y="5"/>
                      <a:pt x="0" y="7"/>
                    </a:cubicBezTo>
                    <a:cubicBezTo>
                      <a:pt x="0" y="10"/>
                      <a:pt x="2" y="11"/>
                      <a:pt x="4"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6" name="Freeform 332"/>
              <p:cNvSpPr>
                <a:spLocks/>
              </p:cNvSpPr>
              <p:nvPr/>
            </p:nvSpPr>
            <p:spPr bwMode="auto">
              <a:xfrm>
                <a:off x="5054" y="2278"/>
                <a:ext cx="21" cy="26"/>
              </a:xfrm>
              <a:custGeom>
                <a:avLst/>
                <a:gdLst>
                  <a:gd name="T0" fmla="*/ 5 w 9"/>
                  <a:gd name="T1" fmla="*/ 11 h 11"/>
                  <a:gd name="T2" fmla="*/ 9 w 9"/>
                  <a:gd name="T3" fmla="*/ 5 h 11"/>
                  <a:gd name="T4" fmla="*/ 9 w 9"/>
                  <a:gd name="T5" fmla="*/ 0 h 11"/>
                  <a:gd name="T6" fmla="*/ 0 w 9"/>
                  <a:gd name="T7" fmla="*/ 0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6" y="9"/>
                      <a:pt x="9" y="8"/>
                      <a:pt x="9" y="5"/>
                    </a:cubicBezTo>
                    <a:cubicBezTo>
                      <a:pt x="9" y="4"/>
                      <a:pt x="9" y="2"/>
                      <a:pt x="9" y="0"/>
                    </a:cubicBezTo>
                    <a:cubicBezTo>
                      <a:pt x="5" y="0"/>
                      <a:pt x="4" y="0"/>
                      <a:pt x="0" y="0"/>
                    </a:cubicBezTo>
                    <a:cubicBezTo>
                      <a:pt x="0" y="8"/>
                      <a:pt x="2" y="9"/>
                      <a:pt x="5"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7" name="Freeform 333"/>
              <p:cNvSpPr>
                <a:spLocks/>
              </p:cNvSpPr>
              <p:nvPr/>
            </p:nvSpPr>
            <p:spPr bwMode="auto">
              <a:xfrm>
                <a:off x="4598" y="1893"/>
                <a:ext cx="19" cy="40"/>
              </a:xfrm>
              <a:custGeom>
                <a:avLst/>
                <a:gdLst>
                  <a:gd name="T0" fmla="*/ 0 w 8"/>
                  <a:gd name="T1" fmla="*/ 11 h 17"/>
                  <a:gd name="T2" fmla="*/ 5 w 8"/>
                  <a:gd name="T3" fmla="*/ 17 h 17"/>
                  <a:gd name="T4" fmla="*/ 8 w 8"/>
                  <a:gd name="T5" fmla="*/ 11 h 17"/>
                  <a:gd name="T6" fmla="*/ 5 w 8"/>
                  <a:gd name="T7" fmla="*/ 0 h 17"/>
                  <a:gd name="T8" fmla="*/ 0 w 8"/>
                  <a:gd name="T9" fmla="*/ 11 h 17"/>
                </a:gdLst>
                <a:ahLst/>
                <a:cxnLst>
                  <a:cxn ang="0">
                    <a:pos x="T0" y="T1"/>
                  </a:cxn>
                  <a:cxn ang="0">
                    <a:pos x="T2" y="T3"/>
                  </a:cxn>
                  <a:cxn ang="0">
                    <a:pos x="T4" y="T5"/>
                  </a:cxn>
                  <a:cxn ang="0">
                    <a:pos x="T6" y="T7"/>
                  </a:cxn>
                  <a:cxn ang="0">
                    <a:pos x="T8" y="T9"/>
                  </a:cxn>
                </a:cxnLst>
                <a:rect l="0" t="0" r="r" b="b"/>
                <a:pathLst>
                  <a:path w="8" h="17">
                    <a:moveTo>
                      <a:pt x="0" y="11"/>
                    </a:moveTo>
                    <a:cubicBezTo>
                      <a:pt x="1" y="12"/>
                      <a:pt x="3" y="17"/>
                      <a:pt x="5" y="17"/>
                    </a:cubicBezTo>
                    <a:cubicBezTo>
                      <a:pt x="6" y="17"/>
                      <a:pt x="8" y="12"/>
                      <a:pt x="8" y="11"/>
                    </a:cubicBezTo>
                    <a:cubicBezTo>
                      <a:pt x="8" y="6"/>
                      <a:pt x="6" y="3"/>
                      <a:pt x="5" y="0"/>
                    </a:cubicBezTo>
                    <a:cubicBezTo>
                      <a:pt x="2" y="3"/>
                      <a:pt x="2" y="10"/>
                      <a:pt x="0"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8" name="Freeform 334"/>
              <p:cNvSpPr>
                <a:spLocks/>
              </p:cNvSpPr>
              <p:nvPr/>
            </p:nvSpPr>
            <p:spPr bwMode="auto">
              <a:xfrm>
                <a:off x="4629" y="1865"/>
                <a:ext cx="21" cy="28"/>
              </a:xfrm>
              <a:custGeom>
                <a:avLst/>
                <a:gdLst>
                  <a:gd name="T0" fmla="*/ 0 w 9"/>
                  <a:gd name="T1" fmla="*/ 2 h 12"/>
                  <a:gd name="T2" fmla="*/ 6 w 9"/>
                  <a:gd name="T3" fmla="*/ 12 h 12"/>
                  <a:gd name="T4" fmla="*/ 9 w 9"/>
                  <a:gd name="T5" fmla="*/ 12 h 12"/>
                  <a:gd name="T6" fmla="*/ 9 w 9"/>
                  <a:gd name="T7" fmla="*/ 1 h 12"/>
                  <a:gd name="T8" fmla="*/ 0 w 9"/>
                  <a:gd name="T9" fmla="*/ 2 h 12"/>
                </a:gdLst>
                <a:ahLst/>
                <a:cxnLst>
                  <a:cxn ang="0">
                    <a:pos x="T0" y="T1"/>
                  </a:cxn>
                  <a:cxn ang="0">
                    <a:pos x="T2" y="T3"/>
                  </a:cxn>
                  <a:cxn ang="0">
                    <a:pos x="T4" y="T5"/>
                  </a:cxn>
                  <a:cxn ang="0">
                    <a:pos x="T6" y="T7"/>
                  </a:cxn>
                  <a:cxn ang="0">
                    <a:pos x="T8" y="T9"/>
                  </a:cxn>
                </a:cxnLst>
                <a:rect l="0" t="0" r="r" b="b"/>
                <a:pathLst>
                  <a:path w="9" h="12">
                    <a:moveTo>
                      <a:pt x="0" y="2"/>
                    </a:moveTo>
                    <a:cubicBezTo>
                      <a:pt x="2" y="6"/>
                      <a:pt x="6" y="8"/>
                      <a:pt x="6" y="12"/>
                    </a:cubicBezTo>
                    <a:cubicBezTo>
                      <a:pt x="9" y="12"/>
                      <a:pt x="9" y="12"/>
                      <a:pt x="9" y="12"/>
                    </a:cubicBezTo>
                    <a:cubicBezTo>
                      <a:pt x="8" y="6"/>
                      <a:pt x="7" y="6"/>
                      <a:pt x="9" y="1"/>
                    </a:cubicBezTo>
                    <a:cubicBezTo>
                      <a:pt x="6" y="1"/>
                      <a:pt x="2" y="0"/>
                      <a:pt x="0"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89" name="Freeform 335"/>
              <p:cNvSpPr>
                <a:spLocks/>
              </p:cNvSpPr>
              <p:nvPr/>
            </p:nvSpPr>
            <p:spPr bwMode="auto">
              <a:xfrm>
                <a:off x="4621" y="1860"/>
                <a:ext cx="3" cy="2"/>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0" name="Freeform 336"/>
              <p:cNvSpPr>
                <a:spLocks/>
              </p:cNvSpPr>
              <p:nvPr/>
            </p:nvSpPr>
            <p:spPr bwMode="auto">
              <a:xfrm>
                <a:off x="4671" y="2172"/>
                <a:ext cx="21" cy="19"/>
              </a:xfrm>
              <a:custGeom>
                <a:avLst/>
                <a:gdLst>
                  <a:gd name="T0" fmla="*/ 9 w 9"/>
                  <a:gd name="T1" fmla="*/ 4 h 8"/>
                  <a:gd name="T2" fmla="*/ 0 w 9"/>
                  <a:gd name="T3" fmla="*/ 0 h 8"/>
                  <a:gd name="T4" fmla="*/ 0 w 9"/>
                  <a:gd name="T5" fmla="*/ 2 h 8"/>
                  <a:gd name="T6" fmla="*/ 3 w 9"/>
                  <a:gd name="T7" fmla="*/ 8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6" y="0"/>
                      <a:pt x="3" y="3"/>
                      <a:pt x="0" y="0"/>
                    </a:cubicBezTo>
                    <a:cubicBezTo>
                      <a:pt x="0" y="1"/>
                      <a:pt x="0" y="2"/>
                      <a:pt x="0" y="2"/>
                    </a:cubicBezTo>
                    <a:cubicBezTo>
                      <a:pt x="0" y="5"/>
                      <a:pt x="2" y="8"/>
                      <a:pt x="3" y="8"/>
                    </a:cubicBezTo>
                    <a:cubicBezTo>
                      <a:pt x="6" y="8"/>
                      <a:pt x="7" y="4"/>
                      <a:pt x="9"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1" name="Freeform 337"/>
              <p:cNvSpPr>
                <a:spLocks/>
              </p:cNvSpPr>
              <p:nvPr/>
            </p:nvSpPr>
            <p:spPr bwMode="auto">
              <a:xfrm>
                <a:off x="4543" y="2302"/>
                <a:ext cx="31" cy="9"/>
              </a:xfrm>
              <a:custGeom>
                <a:avLst/>
                <a:gdLst>
                  <a:gd name="T0" fmla="*/ 13 w 13"/>
                  <a:gd name="T1" fmla="*/ 3 h 4"/>
                  <a:gd name="T2" fmla="*/ 5 w 13"/>
                  <a:gd name="T3" fmla="*/ 0 h 4"/>
                  <a:gd name="T4" fmla="*/ 0 w 13"/>
                  <a:gd name="T5" fmla="*/ 1 h 4"/>
                  <a:gd name="T6" fmla="*/ 9 w 13"/>
                  <a:gd name="T7" fmla="*/ 4 h 4"/>
                  <a:gd name="T8" fmla="*/ 13 w 13"/>
                  <a:gd name="T9" fmla="*/ 3 h 4"/>
                </a:gdLst>
                <a:ahLst/>
                <a:cxnLst>
                  <a:cxn ang="0">
                    <a:pos x="T0" y="T1"/>
                  </a:cxn>
                  <a:cxn ang="0">
                    <a:pos x="T2" y="T3"/>
                  </a:cxn>
                  <a:cxn ang="0">
                    <a:pos x="T4" y="T5"/>
                  </a:cxn>
                  <a:cxn ang="0">
                    <a:pos x="T6" y="T7"/>
                  </a:cxn>
                  <a:cxn ang="0">
                    <a:pos x="T8" y="T9"/>
                  </a:cxn>
                </a:cxnLst>
                <a:rect l="0" t="0" r="r" b="b"/>
                <a:pathLst>
                  <a:path w="13" h="4">
                    <a:moveTo>
                      <a:pt x="13" y="3"/>
                    </a:moveTo>
                    <a:cubicBezTo>
                      <a:pt x="11" y="1"/>
                      <a:pt x="8" y="0"/>
                      <a:pt x="5" y="0"/>
                    </a:cubicBezTo>
                    <a:cubicBezTo>
                      <a:pt x="4" y="0"/>
                      <a:pt x="1" y="0"/>
                      <a:pt x="0" y="1"/>
                    </a:cubicBezTo>
                    <a:cubicBezTo>
                      <a:pt x="1" y="1"/>
                      <a:pt x="8" y="4"/>
                      <a:pt x="9" y="4"/>
                    </a:cubicBezTo>
                    <a:cubicBezTo>
                      <a:pt x="10" y="4"/>
                      <a:pt x="12" y="3"/>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2" name="Freeform 338"/>
              <p:cNvSpPr>
                <a:spLocks/>
              </p:cNvSpPr>
              <p:nvPr/>
            </p:nvSpPr>
            <p:spPr bwMode="auto">
              <a:xfrm>
                <a:off x="4496" y="2276"/>
                <a:ext cx="24" cy="14"/>
              </a:xfrm>
              <a:custGeom>
                <a:avLst/>
                <a:gdLst>
                  <a:gd name="T0" fmla="*/ 0 w 10"/>
                  <a:gd name="T1" fmla="*/ 4 h 6"/>
                  <a:gd name="T2" fmla="*/ 0 w 10"/>
                  <a:gd name="T3" fmla="*/ 6 h 6"/>
                  <a:gd name="T4" fmla="*/ 4 w 10"/>
                  <a:gd name="T5" fmla="*/ 6 h 6"/>
                  <a:gd name="T6" fmla="*/ 10 w 10"/>
                  <a:gd name="T7" fmla="*/ 1 h 6"/>
                  <a:gd name="T8" fmla="*/ 4 w 10"/>
                  <a:gd name="T9" fmla="*/ 1 h 6"/>
                  <a:gd name="T10" fmla="*/ 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0" y="4"/>
                    </a:moveTo>
                    <a:cubicBezTo>
                      <a:pt x="0" y="5"/>
                      <a:pt x="0" y="6"/>
                      <a:pt x="0" y="6"/>
                    </a:cubicBezTo>
                    <a:cubicBezTo>
                      <a:pt x="4" y="6"/>
                      <a:pt x="4" y="6"/>
                      <a:pt x="4" y="6"/>
                    </a:cubicBezTo>
                    <a:cubicBezTo>
                      <a:pt x="9" y="6"/>
                      <a:pt x="6" y="4"/>
                      <a:pt x="10" y="1"/>
                    </a:cubicBezTo>
                    <a:cubicBezTo>
                      <a:pt x="8" y="1"/>
                      <a:pt x="8" y="1"/>
                      <a:pt x="4" y="1"/>
                    </a:cubicBezTo>
                    <a:cubicBezTo>
                      <a:pt x="3" y="1"/>
                      <a:pt x="0" y="0"/>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3" name="Freeform 339"/>
              <p:cNvSpPr>
                <a:spLocks/>
              </p:cNvSpPr>
              <p:nvPr/>
            </p:nvSpPr>
            <p:spPr bwMode="auto">
              <a:xfrm>
                <a:off x="4525" y="2271"/>
                <a:ext cx="26" cy="16"/>
              </a:xfrm>
              <a:custGeom>
                <a:avLst/>
                <a:gdLst>
                  <a:gd name="T0" fmla="*/ 11 w 11"/>
                  <a:gd name="T1" fmla="*/ 7 h 7"/>
                  <a:gd name="T2" fmla="*/ 1 w 11"/>
                  <a:gd name="T3" fmla="*/ 0 h 7"/>
                  <a:gd name="T4" fmla="*/ 1 w 11"/>
                  <a:gd name="T5" fmla="*/ 7 h 7"/>
                  <a:gd name="T6" fmla="*/ 11 w 11"/>
                  <a:gd name="T7" fmla="*/ 7 h 7"/>
                </a:gdLst>
                <a:ahLst/>
                <a:cxnLst>
                  <a:cxn ang="0">
                    <a:pos x="T0" y="T1"/>
                  </a:cxn>
                  <a:cxn ang="0">
                    <a:pos x="T2" y="T3"/>
                  </a:cxn>
                  <a:cxn ang="0">
                    <a:pos x="T4" y="T5"/>
                  </a:cxn>
                  <a:cxn ang="0">
                    <a:pos x="T6" y="T7"/>
                  </a:cxn>
                </a:cxnLst>
                <a:rect l="0" t="0" r="r" b="b"/>
                <a:pathLst>
                  <a:path w="11" h="7">
                    <a:moveTo>
                      <a:pt x="11" y="7"/>
                    </a:moveTo>
                    <a:cubicBezTo>
                      <a:pt x="8" y="3"/>
                      <a:pt x="4" y="3"/>
                      <a:pt x="1" y="0"/>
                    </a:cubicBezTo>
                    <a:cubicBezTo>
                      <a:pt x="1" y="2"/>
                      <a:pt x="0" y="5"/>
                      <a:pt x="1" y="7"/>
                    </a:cubicBezTo>
                    <a:lnTo>
                      <a:pt x="11"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4" name="Freeform 340"/>
              <p:cNvSpPr>
                <a:spLocks/>
              </p:cNvSpPr>
              <p:nvPr/>
            </p:nvSpPr>
            <p:spPr bwMode="auto">
              <a:xfrm>
                <a:off x="4560" y="2273"/>
                <a:ext cx="26" cy="22"/>
              </a:xfrm>
              <a:custGeom>
                <a:avLst/>
                <a:gdLst>
                  <a:gd name="T0" fmla="*/ 11 w 11"/>
                  <a:gd name="T1" fmla="*/ 8 h 9"/>
                  <a:gd name="T2" fmla="*/ 0 w 11"/>
                  <a:gd name="T3" fmla="*/ 6 h 9"/>
                  <a:gd name="T4" fmla="*/ 6 w 11"/>
                  <a:gd name="T5" fmla="*/ 6 h 9"/>
                  <a:gd name="T6" fmla="*/ 6 w 11"/>
                  <a:gd name="T7" fmla="*/ 9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9" y="1"/>
                      <a:pt x="3" y="0"/>
                      <a:pt x="0" y="6"/>
                    </a:cubicBezTo>
                    <a:cubicBezTo>
                      <a:pt x="3" y="7"/>
                      <a:pt x="5" y="7"/>
                      <a:pt x="6" y="6"/>
                    </a:cubicBezTo>
                    <a:cubicBezTo>
                      <a:pt x="6" y="7"/>
                      <a:pt x="6" y="8"/>
                      <a:pt x="6" y="9"/>
                    </a:cubicBezTo>
                    <a:cubicBezTo>
                      <a:pt x="8" y="8"/>
                      <a:pt x="9"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5" name="Freeform 341"/>
              <p:cNvSpPr>
                <a:spLocks/>
              </p:cNvSpPr>
              <p:nvPr/>
            </p:nvSpPr>
            <p:spPr bwMode="auto">
              <a:xfrm>
                <a:off x="2741" y="1026"/>
                <a:ext cx="19" cy="21"/>
              </a:xfrm>
              <a:custGeom>
                <a:avLst/>
                <a:gdLst>
                  <a:gd name="T0" fmla="*/ 8 w 8"/>
                  <a:gd name="T1" fmla="*/ 3 h 9"/>
                  <a:gd name="T2" fmla="*/ 6 w 8"/>
                  <a:gd name="T3" fmla="*/ 0 h 9"/>
                  <a:gd name="T4" fmla="*/ 0 w 8"/>
                  <a:gd name="T5" fmla="*/ 0 h 9"/>
                  <a:gd name="T6" fmla="*/ 0 w 8"/>
                  <a:gd name="T7" fmla="*/ 2 h 9"/>
                  <a:gd name="T8" fmla="*/ 3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7" y="1"/>
                      <a:pt x="6" y="0"/>
                    </a:cubicBezTo>
                    <a:cubicBezTo>
                      <a:pt x="3" y="0"/>
                      <a:pt x="3" y="1"/>
                      <a:pt x="0" y="0"/>
                    </a:cubicBezTo>
                    <a:cubicBezTo>
                      <a:pt x="0" y="1"/>
                      <a:pt x="0" y="2"/>
                      <a:pt x="0" y="2"/>
                    </a:cubicBezTo>
                    <a:cubicBezTo>
                      <a:pt x="0" y="5"/>
                      <a:pt x="2" y="7"/>
                      <a:pt x="3" y="9"/>
                    </a:cubicBezTo>
                    <a:cubicBezTo>
                      <a:pt x="6" y="8"/>
                      <a:pt x="8" y="6"/>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6" name="Freeform 342"/>
              <p:cNvSpPr>
                <a:spLocks/>
              </p:cNvSpPr>
              <p:nvPr/>
            </p:nvSpPr>
            <p:spPr bwMode="auto">
              <a:xfrm>
                <a:off x="3433" y="714"/>
                <a:ext cx="29" cy="15"/>
              </a:xfrm>
              <a:custGeom>
                <a:avLst/>
                <a:gdLst>
                  <a:gd name="T0" fmla="*/ 12 w 12"/>
                  <a:gd name="T1" fmla="*/ 3 h 6"/>
                  <a:gd name="T2" fmla="*/ 12 w 12"/>
                  <a:gd name="T3" fmla="*/ 0 h 6"/>
                  <a:gd name="T4" fmla="*/ 0 w 12"/>
                  <a:gd name="T5" fmla="*/ 5 h 6"/>
                  <a:gd name="T6" fmla="*/ 5 w 12"/>
                  <a:gd name="T7" fmla="*/ 6 h 6"/>
                  <a:gd name="T8" fmla="*/ 12 w 12"/>
                  <a:gd name="T9" fmla="*/ 3 h 6"/>
                </a:gdLst>
                <a:ahLst/>
                <a:cxnLst>
                  <a:cxn ang="0">
                    <a:pos x="T0" y="T1"/>
                  </a:cxn>
                  <a:cxn ang="0">
                    <a:pos x="T2" y="T3"/>
                  </a:cxn>
                  <a:cxn ang="0">
                    <a:pos x="T4" y="T5"/>
                  </a:cxn>
                  <a:cxn ang="0">
                    <a:pos x="T6" y="T7"/>
                  </a:cxn>
                  <a:cxn ang="0">
                    <a:pos x="T8" y="T9"/>
                  </a:cxn>
                </a:cxnLst>
                <a:rect l="0" t="0" r="r" b="b"/>
                <a:pathLst>
                  <a:path w="12" h="6">
                    <a:moveTo>
                      <a:pt x="12" y="3"/>
                    </a:moveTo>
                    <a:cubicBezTo>
                      <a:pt x="12" y="2"/>
                      <a:pt x="12" y="0"/>
                      <a:pt x="12" y="0"/>
                    </a:cubicBezTo>
                    <a:cubicBezTo>
                      <a:pt x="7" y="0"/>
                      <a:pt x="4" y="5"/>
                      <a:pt x="0" y="5"/>
                    </a:cubicBezTo>
                    <a:cubicBezTo>
                      <a:pt x="0" y="5"/>
                      <a:pt x="4" y="6"/>
                      <a:pt x="5" y="6"/>
                    </a:cubicBezTo>
                    <a:cubicBezTo>
                      <a:pt x="8" y="6"/>
                      <a:pt x="10" y="6"/>
                      <a:pt x="12"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7" name="Freeform 343"/>
              <p:cNvSpPr>
                <a:spLocks/>
              </p:cNvSpPr>
              <p:nvPr/>
            </p:nvSpPr>
            <p:spPr bwMode="auto">
              <a:xfrm>
                <a:off x="3521" y="603"/>
                <a:ext cx="106" cy="33"/>
              </a:xfrm>
              <a:custGeom>
                <a:avLst/>
                <a:gdLst>
                  <a:gd name="T0" fmla="*/ 11 w 45"/>
                  <a:gd name="T1" fmla="*/ 8 h 14"/>
                  <a:gd name="T2" fmla="*/ 16 w 45"/>
                  <a:gd name="T3" fmla="*/ 8 h 14"/>
                  <a:gd name="T4" fmla="*/ 24 w 45"/>
                  <a:gd name="T5" fmla="*/ 12 h 14"/>
                  <a:gd name="T6" fmla="*/ 41 w 45"/>
                  <a:gd name="T7" fmla="*/ 14 h 14"/>
                  <a:gd name="T8" fmla="*/ 45 w 45"/>
                  <a:gd name="T9" fmla="*/ 12 h 14"/>
                  <a:gd name="T10" fmla="*/ 33 w 45"/>
                  <a:gd name="T11" fmla="*/ 7 h 14"/>
                  <a:gd name="T12" fmla="*/ 31 w 45"/>
                  <a:gd name="T13" fmla="*/ 8 h 14"/>
                  <a:gd name="T14" fmla="*/ 26 w 45"/>
                  <a:gd name="T15" fmla="*/ 3 h 14"/>
                  <a:gd name="T16" fmla="*/ 8 w 45"/>
                  <a:gd name="T17" fmla="*/ 0 h 14"/>
                  <a:gd name="T18" fmla="*/ 0 w 45"/>
                  <a:gd name="T19" fmla="*/ 8 h 14"/>
                  <a:gd name="T20" fmla="*/ 11 w 45"/>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11" y="8"/>
                    </a:moveTo>
                    <a:cubicBezTo>
                      <a:pt x="12" y="8"/>
                      <a:pt x="18" y="8"/>
                      <a:pt x="16" y="8"/>
                    </a:cubicBezTo>
                    <a:cubicBezTo>
                      <a:pt x="17" y="13"/>
                      <a:pt x="21" y="12"/>
                      <a:pt x="24" y="12"/>
                    </a:cubicBezTo>
                    <a:cubicBezTo>
                      <a:pt x="24" y="12"/>
                      <a:pt x="39" y="14"/>
                      <a:pt x="41" y="14"/>
                    </a:cubicBezTo>
                    <a:cubicBezTo>
                      <a:pt x="42" y="14"/>
                      <a:pt x="45" y="13"/>
                      <a:pt x="45" y="12"/>
                    </a:cubicBezTo>
                    <a:cubicBezTo>
                      <a:pt x="41" y="11"/>
                      <a:pt x="38" y="7"/>
                      <a:pt x="33" y="7"/>
                    </a:cubicBezTo>
                    <a:cubicBezTo>
                      <a:pt x="32" y="7"/>
                      <a:pt x="31" y="8"/>
                      <a:pt x="31" y="8"/>
                    </a:cubicBezTo>
                    <a:cubicBezTo>
                      <a:pt x="28" y="8"/>
                      <a:pt x="26" y="5"/>
                      <a:pt x="26" y="3"/>
                    </a:cubicBezTo>
                    <a:cubicBezTo>
                      <a:pt x="22" y="1"/>
                      <a:pt x="15" y="0"/>
                      <a:pt x="8" y="0"/>
                    </a:cubicBezTo>
                    <a:cubicBezTo>
                      <a:pt x="4" y="0"/>
                      <a:pt x="2" y="4"/>
                      <a:pt x="0" y="8"/>
                    </a:cubicBezTo>
                    <a:cubicBezTo>
                      <a:pt x="4" y="7"/>
                      <a:pt x="7" y="8"/>
                      <a:pt x="11"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8" name="Freeform 344"/>
              <p:cNvSpPr>
                <a:spLocks/>
              </p:cNvSpPr>
              <p:nvPr/>
            </p:nvSpPr>
            <p:spPr bwMode="auto">
              <a:xfrm>
                <a:off x="3636" y="622"/>
                <a:ext cx="55" cy="26"/>
              </a:xfrm>
              <a:custGeom>
                <a:avLst/>
                <a:gdLst>
                  <a:gd name="T0" fmla="*/ 4 w 23"/>
                  <a:gd name="T1" fmla="*/ 11 h 11"/>
                  <a:gd name="T2" fmla="*/ 8 w 23"/>
                  <a:gd name="T3" fmla="*/ 10 h 11"/>
                  <a:gd name="T4" fmla="*/ 23 w 23"/>
                  <a:gd name="T5" fmla="*/ 10 h 11"/>
                  <a:gd name="T6" fmla="*/ 23 w 23"/>
                  <a:gd name="T7" fmla="*/ 7 h 11"/>
                  <a:gd name="T8" fmla="*/ 5 w 23"/>
                  <a:gd name="T9" fmla="*/ 0 h 11"/>
                  <a:gd name="T10" fmla="*/ 2 w 23"/>
                  <a:gd name="T11" fmla="*/ 3 h 11"/>
                  <a:gd name="T12" fmla="*/ 0 w 23"/>
                  <a:gd name="T13" fmla="*/ 8 h 11"/>
                  <a:gd name="T14" fmla="*/ 4 w 2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
                    <a:moveTo>
                      <a:pt x="4" y="11"/>
                    </a:moveTo>
                    <a:cubicBezTo>
                      <a:pt x="5" y="11"/>
                      <a:pt x="6" y="10"/>
                      <a:pt x="8" y="10"/>
                    </a:cubicBezTo>
                    <a:cubicBezTo>
                      <a:pt x="11" y="10"/>
                      <a:pt x="17" y="11"/>
                      <a:pt x="23" y="10"/>
                    </a:cubicBezTo>
                    <a:cubicBezTo>
                      <a:pt x="23" y="9"/>
                      <a:pt x="23" y="8"/>
                      <a:pt x="23" y="7"/>
                    </a:cubicBezTo>
                    <a:cubicBezTo>
                      <a:pt x="21" y="6"/>
                      <a:pt x="7" y="3"/>
                      <a:pt x="5" y="0"/>
                    </a:cubicBezTo>
                    <a:cubicBezTo>
                      <a:pt x="2" y="3"/>
                      <a:pt x="2" y="3"/>
                      <a:pt x="2" y="3"/>
                    </a:cubicBezTo>
                    <a:cubicBezTo>
                      <a:pt x="2" y="5"/>
                      <a:pt x="0" y="6"/>
                      <a:pt x="0" y="8"/>
                    </a:cubicBezTo>
                    <a:cubicBezTo>
                      <a:pt x="0" y="9"/>
                      <a:pt x="2" y="11"/>
                      <a:pt x="4"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99" name="Freeform 345"/>
              <p:cNvSpPr>
                <a:spLocks/>
              </p:cNvSpPr>
              <p:nvPr/>
            </p:nvSpPr>
            <p:spPr bwMode="auto">
              <a:xfrm>
                <a:off x="3896" y="70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0" name="Freeform 346"/>
              <p:cNvSpPr>
                <a:spLocks/>
              </p:cNvSpPr>
              <p:nvPr/>
            </p:nvSpPr>
            <p:spPr bwMode="auto">
              <a:xfrm>
                <a:off x="4092" y="662"/>
                <a:ext cx="95" cy="33"/>
              </a:xfrm>
              <a:custGeom>
                <a:avLst/>
                <a:gdLst>
                  <a:gd name="T0" fmla="*/ 8 w 40"/>
                  <a:gd name="T1" fmla="*/ 11 h 14"/>
                  <a:gd name="T2" fmla="*/ 19 w 40"/>
                  <a:gd name="T3" fmla="*/ 12 h 14"/>
                  <a:gd name="T4" fmla="*/ 40 w 40"/>
                  <a:gd name="T5" fmla="*/ 11 h 14"/>
                  <a:gd name="T6" fmla="*/ 18 w 40"/>
                  <a:gd name="T7" fmla="*/ 4 h 14"/>
                  <a:gd name="T8" fmla="*/ 16 w 40"/>
                  <a:gd name="T9" fmla="*/ 8 h 14"/>
                  <a:gd name="T10" fmla="*/ 0 w 40"/>
                  <a:gd name="T11" fmla="*/ 4 h 14"/>
                  <a:gd name="T12" fmla="*/ 0 w 40"/>
                  <a:gd name="T13" fmla="*/ 7 h 14"/>
                  <a:gd name="T14" fmla="*/ 8 w 40"/>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4">
                    <a:moveTo>
                      <a:pt x="8" y="11"/>
                    </a:moveTo>
                    <a:cubicBezTo>
                      <a:pt x="8" y="13"/>
                      <a:pt x="17" y="12"/>
                      <a:pt x="19" y="12"/>
                    </a:cubicBezTo>
                    <a:cubicBezTo>
                      <a:pt x="23" y="12"/>
                      <a:pt x="34" y="14"/>
                      <a:pt x="40" y="11"/>
                    </a:cubicBezTo>
                    <a:cubicBezTo>
                      <a:pt x="38" y="6"/>
                      <a:pt x="23" y="4"/>
                      <a:pt x="18" y="4"/>
                    </a:cubicBezTo>
                    <a:cubicBezTo>
                      <a:pt x="18" y="5"/>
                      <a:pt x="18" y="7"/>
                      <a:pt x="16" y="8"/>
                    </a:cubicBezTo>
                    <a:cubicBezTo>
                      <a:pt x="15" y="5"/>
                      <a:pt x="7" y="0"/>
                      <a:pt x="0" y="4"/>
                    </a:cubicBezTo>
                    <a:cubicBezTo>
                      <a:pt x="0" y="6"/>
                      <a:pt x="0" y="6"/>
                      <a:pt x="0" y="7"/>
                    </a:cubicBezTo>
                    <a:cubicBezTo>
                      <a:pt x="5" y="7"/>
                      <a:pt x="3" y="11"/>
                      <a:pt x="8" y="1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1" name="Freeform 347"/>
              <p:cNvSpPr>
                <a:spLocks/>
              </p:cNvSpPr>
              <p:nvPr/>
            </p:nvSpPr>
            <p:spPr bwMode="auto">
              <a:xfrm>
                <a:off x="4199" y="674"/>
                <a:ext cx="63" cy="29"/>
              </a:xfrm>
              <a:custGeom>
                <a:avLst/>
                <a:gdLst>
                  <a:gd name="T0" fmla="*/ 9 w 27"/>
                  <a:gd name="T1" fmla="*/ 7 h 12"/>
                  <a:gd name="T2" fmla="*/ 27 w 27"/>
                  <a:gd name="T3" fmla="*/ 7 h 12"/>
                  <a:gd name="T4" fmla="*/ 15 w 27"/>
                  <a:gd name="T5" fmla="*/ 0 h 12"/>
                  <a:gd name="T6" fmla="*/ 14 w 27"/>
                  <a:gd name="T7" fmla="*/ 2 h 12"/>
                  <a:gd name="T8" fmla="*/ 11 w 27"/>
                  <a:gd name="T9" fmla="*/ 2 h 12"/>
                  <a:gd name="T10" fmla="*/ 0 w 27"/>
                  <a:gd name="T11" fmla="*/ 1 h 12"/>
                  <a:gd name="T12" fmla="*/ 9 w 27"/>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9" y="7"/>
                    </a:moveTo>
                    <a:cubicBezTo>
                      <a:pt x="14" y="12"/>
                      <a:pt x="18" y="7"/>
                      <a:pt x="27" y="7"/>
                    </a:cubicBezTo>
                    <a:cubicBezTo>
                      <a:pt x="23" y="3"/>
                      <a:pt x="19" y="4"/>
                      <a:pt x="15" y="0"/>
                    </a:cubicBezTo>
                    <a:cubicBezTo>
                      <a:pt x="15" y="1"/>
                      <a:pt x="15" y="4"/>
                      <a:pt x="14" y="2"/>
                    </a:cubicBezTo>
                    <a:cubicBezTo>
                      <a:pt x="13" y="3"/>
                      <a:pt x="11" y="2"/>
                      <a:pt x="11" y="2"/>
                    </a:cubicBezTo>
                    <a:cubicBezTo>
                      <a:pt x="7" y="2"/>
                      <a:pt x="4" y="2"/>
                      <a:pt x="0" y="1"/>
                    </a:cubicBezTo>
                    <a:cubicBezTo>
                      <a:pt x="0" y="6"/>
                      <a:pt x="5" y="7"/>
                      <a:pt x="9"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2" name="Freeform 348"/>
              <p:cNvSpPr>
                <a:spLocks/>
              </p:cNvSpPr>
              <p:nvPr/>
            </p:nvSpPr>
            <p:spPr bwMode="auto">
              <a:xfrm>
                <a:off x="4173" y="700"/>
                <a:ext cx="42" cy="17"/>
              </a:xfrm>
              <a:custGeom>
                <a:avLst/>
                <a:gdLst>
                  <a:gd name="T0" fmla="*/ 0 w 18"/>
                  <a:gd name="T1" fmla="*/ 5 h 7"/>
                  <a:gd name="T2" fmla="*/ 12 w 18"/>
                  <a:gd name="T3" fmla="*/ 5 h 7"/>
                  <a:gd name="T4" fmla="*/ 18 w 18"/>
                  <a:gd name="T5" fmla="*/ 5 h 7"/>
                  <a:gd name="T6" fmla="*/ 13 w 18"/>
                  <a:gd name="T7" fmla="*/ 3 h 7"/>
                  <a:gd name="T8" fmla="*/ 9 w 18"/>
                  <a:gd name="T9" fmla="*/ 3 h 7"/>
                  <a:gd name="T10" fmla="*/ 2 w 18"/>
                  <a:gd name="T11" fmla="*/ 2 h 7"/>
                  <a:gd name="T12" fmla="*/ 0 w 1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0" y="5"/>
                    </a:moveTo>
                    <a:cubicBezTo>
                      <a:pt x="7" y="5"/>
                      <a:pt x="9" y="5"/>
                      <a:pt x="12" y="5"/>
                    </a:cubicBezTo>
                    <a:cubicBezTo>
                      <a:pt x="14" y="5"/>
                      <a:pt x="17" y="7"/>
                      <a:pt x="18" y="5"/>
                    </a:cubicBezTo>
                    <a:cubicBezTo>
                      <a:pt x="16" y="2"/>
                      <a:pt x="15" y="0"/>
                      <a:pt x="13" y="3"/>
                    </a:cubicBezTo>
                    <a:cubicBezTo>
                      <a:pt x="9" y="3"/>
                      <a:pt x="9" y="3"/>
                      <a:pt x="9" y="3"/>
                    </a:cubicBezTo>
                    <a:cubicBezTo>
                      <a:pt x="6" y="3"/>
                      <a:pt x="5" y="2"/>
                      <a:pt x="2" y="2"/>
                    </a:cubicBezTo>
                    <a:cubicBezTo>
                      <a:pt x="2" y="2"/>
                      <a:pt x="1" y="3"/>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3" name="Freeform 349"/>
              <p:cNvSpPr>
                <a:spLocks/>
              </p:cNvSpPr>
              <p:nvPr/>
            </p:nvSpPr>
            <p:spPr bwMode="auto">
              <a:xfrm>
                <a:off x="393" y="793"/>
                <a:ext cx="1630" cy="2432"/>
              </a:xfrm>
              <a:custGeom>
                <a:avLst/>
                <a:gdLst>
                  <a:gd name="T0" fmla="*/ 602 w 690"/>
                  <a:gd name="T1" fmla="*/ 585 h 1030"/>
                  <a:gd name="T2" fmla="*/ 576 w 690"/>
                  <a:gd name="T3" fmla="*/ 546 h 1030"/>
                  <a:gd name="T4" fmla="*/ 509 w 690"/>
                  <a:gd name="T5" fmla="*/ 500 h 1030"/>
                  <a:gd name="T6" fmla="*/ 473 w 690"/>
                  <a:gd name="T7" fmla="*/ 492 h 1030"/>
                  <a:gd name="T8" fmla="*/ 433 w 690"/>
                  <a:gd name="T9" fmla="*/ 499 h 1030"/>
                  <a:gd name="T10" fmla="*/ 403 w 690"/>
                  <a:gd name="T11" fmla="*/ 506 h 1030"/>
                  <a:gd name="T12" fmla="*/ 357 w 690"/>
                  <a:gd name="T13" fmla="*/ 450 h 1030"/>
                  <a:gd name="T14" fmla="*/ 311 w 690"/>
                  <a:gd name="T15" fmla="*/ 408 h 1030"/>
                  <a:gd name="T16" fmla="*/ 272 w 690"/>
                  <a:gd name="T17" fmla="*/ 364 h 1030"/>
                  <a:gd name="T18" fmla="*/ 340 w 690"/>
                  <a:gd name="T19" fmla="*/ 328 h 1030"/>
                  <a:gd name="T20" fmla="*/ 388 w 690"/>
                  <a:gd name="T21" fmla="*/ 337 h 1030"/>
                  <a:gd name="T22" fmla="*/ 437 w 690"/>
                  <a:gd name="T23" fmla="*/ 266 h 1030"/>
                  <a:gd name="T24" fmla="*/ 449 w 690"/>
                  <a:gd name="T25" fmla="*/ 252 h 1030"/>
                  <a:gd name="T26" fmla="*/ 514 w 690"/>
                  <a:gd name="T27" fmla="*/ 205 h 1030"/>
                  <a:gd name="T28" fmla="*/ 540 w 690"/>
                  <a:gd name="T29" fmla="*/ 204 h 1030"/>
                  <a:gd name="T30" fmla="*/ 534 w 690"/>
                  <a:gd name="T31" fmla="*/ 180 h 1030"/>
                  <a:gd name="T32" fmla="*/ 553 w 690"/>
                  <a:gd name="T33" fmla="*/ 160 h 1030"/>
                  <a:gd name="T34" fmla="*/ 601 w 690"/>
                  <a:gd name="T35" fmla="*/ 132 h 1030"/>
                  <a:gd name="T36" fmla="*/ 574 w 690"/>
                  <a:gd name="T37" fmla="*/ 99 h 1030"/>
                  <a:gd name="T38" fmla="*/ 548 w 690"/>
                  <a:gd name="T39" fmla="*/ 78 h 1030"/>
                  <a:gd name="T40" fmla="*/ 494 w 690"/>
                  <a:gd name="T41" fmla="*/ 106 h 1030"/>
                  <a:gd name="T42" fmla="*/ 450 w 690"/>
                  <a:gd name="T43" fmla="*/ 124 h 1030"/>
                  <a:gd name="T44" fmla="*/ 404 w 690"/>
                  <a:gd name="T45" fmla="*/ 95 h 1030"/>
                  <a:gd name="T46" fmla="*/ 433 w 690"/>
                  <a:gd name="T47" fmla="*/ 55 h 1030"/>
                  <a:gd name="T48" fmla="*/ 482 w 690"/>
                  <a:gd name="T49" fmla="*/ 36 h 1030"/>
                  <a:gd name="T50" fmla="*/ 517 w 690"/>
                  <a:gd name="T51" fmla="*/ 13 h 1030"/>
                  <a:gd name="T52" fmla="*/ 472 w 690"/>
                  <a:gd name="T53" fmla="*/ 20 h 1030"/>
                  <a:gd name="T54" fmla="*/ 465 w 690"/>
                  <a:gd name="T55" fmla="*/ 0 h 1030"/>
                  <a:gd name="T56" fmla="*/ 436 w 690"/>
                  <a:gd name="T57" fmla="*/ 28 h 1030"/>
                  <a:gd name="T58" fmla="*/ 392 w 690"/>
                  <a:gd name="T59" fmla="*/ 24 h 1030"/>
                  <a:gd name="T60" fmla="*/ 320 w 690"/>
                  <a:gd name="T61" fmla="*/ 15 h 1030"/>
                  <a:gd name="T62" fmla="*/ 240 w 690"/>
                  <a:gd name="T63" fmla="*/ 22 h 1030"/>
                  <a:gd name="T64" fmla="*/ 148 w 690"/>
                  <a:gd name="T65" fmla="*/ 8 h 1030"/>
                  <a:gd name="T66" fmla="*/ 53 w 690"/>
                  <a:gd name="T67" fmla="*/ 52 h 1030"/>
                  <a:gd name="T68" fmla="*/ 14 w 690"/>
                  <a:gd name="T69" fmla="*/ 86 h 1030"/>
                  <a:gd name="T70" fmla="*/ 17 w 690"/>
                  <a:gd name="T71" fmla="*/ 113 h 1030"/>
                  <a:gd name="T72" fmla="*/ 66 w 690"/>
                  <a:gd name="T73" fmla="*/ 97 h 1030"/>
                  <a:gd name="T74" fmla="*/ 114 w 690"/>
                  <a:gd name="T75" fmla="*/ 77 h 1030"/>
                  <a:gd name="T76" fmla="*/ 171 w 690"/>
                  <a:gd name="T77" fmla="*/ 113 h 1030"/>
                  <a:gd name="T78" fmla="*/ 164 w 690"/>
                  <a:gd name="T79" fmla="*/ 139 h 1030"/>
                  <a:gd name="T80" fmla="*/ 175 w 690"/>
                  <a:gd name="T81" fmla="*/ 181 h 1030"/>
                  <a:gd name="T82" fmla="*/ 137 w 690"/>
                  <a:gd name="T83" fmla="*/ 290 h 1030"/>
                  <a:gd name="T84" fmla="*/ 168 w 690"/>
                  <a:gd name="T85" fmla="*/ 375 h 1030"/>
                  <a:gd name="T86" fmla="*/ 171 w 690"/>
                  <a:gd name="T87" fmla="*/ 352 h 1030"/>
                  <a:gd name="T88" fmla="*/ 196 w 690"/>
                  <a:gd name="T89" fmla="*/ 374 h 1030"/>
                  <a:gd name="T90" fmla="*/ 266 w 690"/>
                  <a:gd name="T91" fmla="*/ 453 h 1030"/>
                  <a:gd name="T92" fmla="*/ 347 w 690"/>
                  <a:gd name="T93" fmla="*/ 506 h 1030"/>
                  <a:gd name="T94" fmla="*/ 392 w 690"/>
                  <a:gd name="T95" fmla="*/ 524 h 1030"/>
                  <a:gd name="T96" fmla="*/ 375 w 690"/>
                  <a:gd name="T97" fmla="*/ 601 h 1030"/>
                  <a:gd name="T98" fmla="*/ 404 w 690"/>
                  <a:gd name="T99" fmla="*/ 690 h 1030"/>
                  <a:gd name="T100" fmla="*/ 455 w 690"/>
                  <a:gd name="T101" fmla="*/ 800 h 1030"/>
                  <a:gd name="T102" fmla="*/ 460 w 690"/>
                  <a:gd name="T103" fmla="*/ 922 h 1030"/>
                  <a:gd name="T104" fmla="*/ 475 w 690"/>
                  <a:gd name="T105" fmla="*/ 980 h 1030"/>
                  <a:gd name="T106" fmla="*/ 514 w 690"/>
                  <a:gd name="T107" fmla="*/ 1026 h 1030"/>
                  <a:gd name="T108" fmla="*/ 527 w 690"/>
                  <a:gd name="T109" fmla="*/ 974 h 1030"/>
                  <a:gd name="T110" fmla="*/ 531 w 690"/>
                  <a:gd name="T111" fmla="*/ 911 h 1030"/>
                  <a:gd name="T112" fmla="*/ 571 w 690"/>
                  <a:gd name="T113" fmla="*/ 874 h 1030"/>
                  <a:gd name="T114" fmla="*/ 626 w 690"/>
                  <a:gd name="T115" fmla="*/ 778 h 1030"/>
                  <a:gd name="T116" fmla="*/ 690 w 690"/>
                  <a:gd name="T117" fmla="*/ 64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1030">
                    <a:moveTo>
                      <a:pt x="676" y="622"/>
                    </a:moveTo>
                    <a:cubicBezTo>
                      <a:pt x="668" y="617"/>
                      <a:pt x="663" y="604"/>
                      <a:pt x="653" y="604"/>
                    </a:cubicBezTo>
                    <a:cubicBezTo>
                      <a:pt x="649" y="604"/>
                      <a:pt x="637" y="601"/>
                      <a:pt x="633" y="601"/>
                    </a:cubicBezTo>
                    <a:cubicBezTo>
                      <a:pt x="626" y="601"/>
                      <a:pt x="625" y="603"/>
                      <a:pt x="624" y="605"/>
                    </a:cubicBezTo>
                    <a:cubicBezTo>
                      <a:pt x="623" y="603"/>
                      <a:pt x="622" y="596"/>
                      <a:pt x="622" y="594"/>
                    </a:cubicBezTo>
                    <a:cubicBezTo>
                      <a:pt x="618" y="594"/>
                      <a:pt x="613" y="588"/>
                      <a:pt x="613" y="588"/>
                    </a:cubicBezTo>
                    <a:cubicBezTo>
                      <a:pt x="608" y="590"/>
                      <a:pt x="604" y="588"/>
                      <a:pt x="602" y="585"/>
                    </a:cubicBezTo>
                    <a:cubicBezTo>
                      <a:pt x="602" y="585"/>
                      <a:pt x="591" y="600"/>
                      <a:pt x="588" y="596"/>
                    </a:cubicBezTo>
                    <a:cubicBezTo>
                      <a:pt x="584" y="596"/>
                      <a:pt x="578" y="595"/>
                      <a:pt x="578" y="591"/>
                    </a:cubicBezTo>
                    <a:cubicBezTo>
                      <a:pt x="578" y="591"/>
                      <a:pt x="571" y="592"/>
                      <a:pt x="569" y="592"/>
                    </a:cubicBezTo>
                    <a:cubicBezTo>
                      <a:pt x="576" y="585"/>
                      <a:pt x="576" y="585"/>
                      <a:pt x="576" y="585"/>
                    </a:cubicBezTo>
                    <a:cubicBezTo>
                      <a:pt x="577" y="575"/>
                      <a:pt x="584" y="574"/>
                      <a:pt x="587" y="569"/>
                    </a:cubicBezTo>
                    <a:cubicBezTo>
                      <a:pt x="584" y="568"/>
                      <a:pt x="584" y="567"/>
                      <a:pt x="584" y="564"/>
                    </a:cubicBezTo>
                    <a:cubicBezTo>
                      <a:pt x="577" y="564"/>
                      <a:pt x="580" y="548"/>
                      <a:pt x="576" y="546"/>
                    </a:cubicBezTo>
                    <a:cubicBezTo>
                      <a:pt x="568" y="543"/>
                      <a:pt x="563" y="540"/>
                      <a:pt x="563" y="534"/>
                    </a:cubicBezTo>
                    <a:cubicBezTo>
                      <a:pt x="559" y="534"/>
                      <a:pt x="561" y="531"/>
                      <a:pt x="559" y="534"/>
                    </a:cubicBezTo>
                    <a:cubicBezTo>
                      <a:pt x="557" y="532"/>
                      <a:pt x="551" y="530"/>
                      <a:pt x="548" y="530"/>
                    </a:cubicBezTo>
                    <a:cubicBezTo>
                      <a:pt x="535" y="531"/>
                      <a:pt x="535" y="531"/>
                      <a:pt x="535" y="531"/>
                    </a:cubicBezTo>
                    <a:cubicBezTo>
                      <a:pt x="530" y="529"/>
                      <a:pt x="530" y="524"/>
                      <a:pt x="527" y="524"/>
                    </a:cubicBezTo>
                    <a:cubicBezTo>
                      <a:pt x="527" y="524"/>
                      <a:pt x="523" y="514"/>
                      <a:pt x="517" y="511"/>
                    </a:cubicBezTo>
                    <a:cubicBezTo>
                      <a:pt x="511" y="510"/>
                      <a:pt x="509" y="505"/>
                      <a:pt x="509" y="500"/>
                    </a:cubicBezTo>
                    <a:cubicBezTo>
                      <a:pt x="508" y="500"/>
                      <a:pt x="507" y="501"/>
                      <a:pt x="506" y="502"/>
                    </a:cubicBezTo>
                    <a:cubicBezTo>
                      <a:pt x="502" y="502"/>
                      <a:pt x="498" y="492"/>
                      <a:pt x="498" y="490"/>
                    </a:cubicBezTo>
                    <a:cubicBezTo>
                      <a:pt x="493" y="490"/>
                      <a:pt x="493" y="490"/>
                      <a:pt x="493" y="490"/>
                    </a:cubicBezTo>
                    <a:cubicBezTo>
                      <a:pt x="490" y="493"/>
                      <a:pt x="489" y="493"/>
                      <a:pt x="486" y="493"/>
                    </a:cubicBezTo>
                    <a:cubicBezTo>
                      <a:pt x="486" y="493"/>
                      <a:pt x="484" y="494"/>
                      <a:pt x="484" y="495"/>
                    </a:cubicBezTo>
                    <a:cubicBezTo>
                      <a:pt x="483" y="495"/>
                      <a:pt x="482" y="497"/>
                      <a:pt x="481" y="497"/>
                    </a:cubicBezTo>
                    <a:cubicBezTo>
                      <a:pt x="479" y="497"/>
                      <a:pt x="474" y="494"/>
                      <a:pt x="473" y="492"/>
                    </a:cubicBezTo>
                    <a:cubicBezTo>
                      <a:pt x="469" y="492"/>
                      <a:pt x="458" y="494"/>
                      <a:pt x="457" y="494"/>
                    </a:cubicBezTo>
                    <a:cubicBezTo>
                      <a:pt x="457" y="484"/>
                      <a:pt x="449" y="486"/>
                      <a:pt x="445" y="481"/>
                    </a:cubicBezTo>
                    <a:cubicBezTo>
                      <a:pt x="445" y="482"/>
                      <a:pt x="444" y="484"/>
                      <a:pt x="445" y="487"/>
                    </a:cubicBezTo>
                    <a:cubicBezTo>
                      <a:pt x="443" y="487"/>
                      <a:pt x="441" y="488"/>
                      <a:pt x="441" y="491"/>
                    </a:cubicBezTo>
                    <a:cubicBezTo>
                      <a:pt x="441" y="496"/>
                      <a:pt x="441" y="495"/>
                      <a:pt x="441" y="500"/>
                    </a:cubicBezTo>
                    <a:cubicBezTo>
                      <a:pt x="441" y="501"/>
                      <a:pt x="437" y="507"/>
                      <a:pt x="437" y="506"/>
                    </a:cubicBezTo>
                    <a:cubicBezTo>
                      <a:pt x="433" y="506"/>
                      <a:pt x="433" y="503"/>
                      <a:pt x="433" y="499"/>
                    </a:cubicBezTo>
                    <a:cubicBezTo>
                      <a:pt x="433" y="490"/>
                      <a:pt x="438" y="488"/>
                      <a:pt x="439" y="482"/>
                    </a:cubicBezTo>
                    <a:cubicBezTo>
                      <a:pt x="439" y="480"/>
                      <a:pt x="439" y="480"/>
                      <a:pt x="439" y="480"/>
                    </a:cubicBezTo>
                    <a:cubicBezTo>
                      <a:pt x="437" y="478"/>
                      <a:pt x="437" y="478"/>
                      <a:pt x="435" y="477"/>
                    </a:cubicBezTo>
                    <a:cubicBezTo>
                      <a:pt x="431" y="481"/>
                      <a:pt x="427" y="485"/>
                      <a:pt x="424" y="487"/>
                    </a:cubicBezTo>
                    <a:cubicBezTo>
                      <a:pt x="422" y="487"/>
                      <a:pt x="420" y="487"/>
                      <a:pt x="420" y="487"/>
                    </a:cubicBezTo>
                    <a:cubicBezTo>
                      <a:pt x="417" y="492"/>
                      <a:pt x="412" y="487"/>
                      <a:pt x="410" y="489"/>
                    </a:cubicBezTo>
                    <a:cubicBezTo>
                      <a:pt x="405" y="494"/>
                      <a:pt x="408" y="499"/>
                      <a:pt x="403" y="506"/>
                    </a:cubicBezTo>
                    <a:cubicBezTo>
                      <a:pt x="402" y="508"/>
                      <a:pt x="400" y="510"/>
                      <a:pt x="399" y="511"/>
                    </a:cubicBezTo>
                    <a:cubicBezTo>
                      <a:pt x="392" y="511"/>
                      <a:pt x="390" y="502"/>
                      <a:pt x="382" y="502"/>
                    </a:cubicBezTo>
                    <a:cubicBezTo>
                      <a:pt x="375" y="502"/>
                      <a:pt x="373" y="508"/>
                      <a:pt x="366" y="508"/>
                    </a:cubicBezTo>
                    <a:cubicBezTo>
                      <a:pt x="363" y="508"/>
                      <a:pt x="361" y="507"/>
                      <a:pt x="359" y="505"/>
                    </a:cubicBezTo>
                    <a:cubicBezTo>
                      <a:pt x="355" y="501"/>
                      <a:pt x="351" y="494"/>
                      <a:pt x="351" y="488"/>
                    </a:cubicBezTo>
                    <a:cubicBezTo>
                      <a:pt x="351" y="476"/>
                      <a:pt x="356" y="464"/>
                      <a:pt x="356" y="459"/>
                    </a:cubicBezTo>
                    <a:cubicBezTo>
                      <a:pt x="356" y="456"/>
                      <a:pt x="357" y="455"/>
                      <a:pt x="357" y="450"/>
                    </a:cubicBezTo>
                    <a:cubicBezTo>
                      <a:pt x="353" y="450"/>
                      <a:pt x="344" y="449"/>
                      <a:pt x="335" y="451"/>
                    </a:cubicBezTo>
                    <a:cubicBezTo>
                      <a:pt x="328" y="451"/>
                      <a:pt x="322" y="454"/>
                      <a:pt x="321" y="453"/>
                    </a:cubicBezTo>
                    <a:cubicBezTo>
                      <a:pt x="323" y="451"/>
                      <a:pt x="328" y="442"/>
                      <a:pt x="326" y="437"/>
                    </a:cubicBezTo>
                    <a:cubicBezTo>
                      <a:pt x="326" y="436"/>
                      <a:pt x="329" y="429"/>
                      <a:pt x="330" y="425"/>
                    </a:cubicBezTo>
                    <a:cubicBezTo>
                      <a:pt x="330" y="411"/>
                      <a:pt x="337" y="409"/>
                      <a:pt x="339" y="407"/>
                    </a:cubicBezTo>
                    <a:cubicBezTo>
                      <a:pt x="339" y="407"/>
                      <a:pt x="338" y="404"/>
                      <a:pt x="338" y="402"/>
                    </a:cubicBezTo>
                    <a:cubicBezTo>
                      <a:pt x="336" y="402"/>
                      <a:pt x="314" y="403"/>
                      <a:pt x="311" y="408"/>
                    </a:cubicBezTo>
                    <a:cubicBezTo>
                      <a:pt x="308" y="415"/>
                      <a:pt x="310" y="421"/>
                      <a:pt x="304" y="427"/>
                    </a:cubicBezTo>
                    <a:cubicBezTo>
                      <a:pt x="303" y="428"/>
                      <a:pt x="296" y="426"/>
                      <a:pt x="294" y="427"/>
                    </a:cubicBezTo>
                    <a:cubicBezTo>
                      <a:pt x="292" y="427"/>
                      <a:pt x="285" y="431"/>
                      <a:pt x="283" y="431"/>
                    </a:cubicBezTo>
                    <a:cubicBezTo>
                      <a:pt x="277" y="431"/>
                      <a:pt x="267" y="418"/>
                      <a:pt x="265" y="412"/>
                    </a:cubicBezTo>
                    <a:cubicBezTo>
                      <a:pt x="265" y="409"/>
                      <a:pt x="265" y="399"/>
                      <a:pt x="265" y="397"/>
                    </a:cubicBezTo>
                    <a:cubicBezTo>
                      <a:pt x="265" y="392"/>
                      <a:pt x="262" y="373"/>
                      <a:pt x="272" y="372"/>
                    </a:cubicBezTo>
                    <a:cubicBezTo>
                      <a:pt x="271" y="369"/>
                      <a:pt x="272" y="367"/>
                      <a:pt x="272" y="364"/>
                    </a:cubicBezTo>
                    <a:cubicBezTo>
                      <a:pt x="274" y="360"/>
                      <a:pt x="271" y="355"/>
                      <a:pt x="273" y="353"/>
                    </a:cubicBezTo>
                    <a:cubicBezTo>
                      <a:pt x="280" y="346"/>
                      <a:pt x="295" y="334"/>
                      <a:pt x="305" y="334"/>
                    </a:cubicBezTo>
                    <a:cubicBezTo>
                      <a:pt x="307" y="334"/>
                      <a:pt x="309" y="337"/>
                      <a:pt x="311" y="337"/>
                    </a:cubicBezTo>
                    <a:cubicBezTo>
                      <a:pt x="311" y="337"/>
                      <a:pt x="319" y="341"/>
                      <a:pt x="320" y="341"/>
                    </a:cubicBezTo>
                    <a:cubicBezTo>
                      <a:pt x="322" y="341"/>
                      <a:pt x="327" y="338"/>
                      <a:pt x="331" y="338"/>
                    </a:cubicBezTo>
                    <a:cubicBezTo>
                      <a:pt x="330" y="335"/>
                      <a:pt x="326" y="334"/>
                      <a:pt x="326" y="331"/>
                    </a:cubicBezTo>
                    <a:cubicBezTo>
                      <a:pt x="326" y="326"/>
                      <a:pt x="337" y="328"/>
                      <a:pt x="340" y="328"/>
                    </a:cubicBezTo>
                    <a:cubicBezTo>
                      <a:pt x="343" y="328"/>
                      <a:pt x="358" y="332"/>
                      <a:pt x="362" y="332"/>
                    </a:cubicBezTo>
                    <a:cubicBezTo>
                      <a:pt x="362" y="332"/>
                      <a:pt x="364" y="332"/>
                      <a:pt x="367" y="332"/>
                    </a:cubicBezTo>
                    <a:cubicBezTo>
                      <a:pt x="371" y="332"/>
                      <a:pt x="374" y="338"/>
                      <a:pt x="374" y="342"/>
                    </a:cubicBezTo>
                    <a:cubicBezTo>
                      <a:pt x="374" y="363"/>
                      <a:pt x="381" y="366"/>
                      <a:pt x="381" y="373"/>
                    </a:cubicBezTo>
                    <a:cubicBezTo>
                      <a:pt x="386" y="373"/>
                      <a:pt x="386" y="373"/>
                      <a:pt x="386" y="373"/>
                    </a:cubicBezTo>
                    <a:cubicBezTo>
                      <a:pt x="388" y="370"/>
                      <a:pt x="389" y="361"/>
                      <a:pt x="390" y="355"/>
                    </a:cubicBezTo>
                    <a:cubicBezTo>
                      <a:pt x="390" y="355"/>
                      <a:pt x="388" y="339"/>
                      <a:pt x="388" y="337"/>
                    </a:cubicBezTo>
                    <a:cubicBezTo>
                      <a:pt x="388" y="336"/>
                      <a:pt x="388" y="328"/>
                      <a:pt x="388" y="327"/>
                    </a:cubicBezTo>
                    <a:cubicBezTo>
                      <a:pt x="388" y="316"/>
                      <a:pt x="395" y="314"/>
                      <a:pt x="403" y="309"/>
                    </a:cubicBezTo>
                    <a:cubicBezTo>
                      <a:pt x="405" y="308"/>
                      <a:pt x="414" y="297"/>
                      <a:pt x="417" y="296"/>
                    </a:cubicBezTo>
                    <a:cubicBezTo>
                      <a:pt x="429" y="292"/>
                      <a:pt x="429" y="285"/>
                      <a:pt x="436" y="277"/>
                    </a:cubicBezTo>
                    <a:cubicBezTo>
                      <a:pt x="435" y="276"/>
                      <a:pt x="434" y="274"/>
                      <a:pt x="434" y="274"/>
                    </a:cubicBezTo>
                    <a:cubicBezTo>
                      <a:pt x="433" y="274"/>
                      <a:pt x="433" y="271"/>
                      <a:pt x="437" y="270"/>
                    </a:cubicBezTo>
                    <a:cubicBezTo>
                      <a:pt x="437" y="266"/>
                      <a:pt x="437" y="266"/>
                      <a:pt x="437" y="266"/>
                    </a:cubicBezTo>
                    <a:cubicBezTo>
                      <a:pt x="435" y="266"/>
                      <a:pt x="433" y="262"/>
                      <a:pt x="433" y="260"/>
                    </a:cubicBezTo>
                    <a:cubicBezTo>
                      <a:pt x="433" y="260"/>
                      <a:pt x="437" y="254"/>
                      <a:pt x="441" y="252"/>
                    </a:cubicBezTo>
                    <a:cubicBezTo>
                      <a:pt x="440" y="258"/>
                      <a:pt x="440" y="262"/>
                      <a:pt x="440" y="268"/>
                    </a:cubicBezTo>
                    <a:cubicBezTo>
                      <a:pt x="442" y="265"/>
                      <a:pt x="445" y="262"/>
                      <a:pt x="445" y="259"/>
                    </a:cubicBezTo>
                    <a:cubicBezTo>
                      <a:pt x="445" y="256"/>
                      <a:pt x="444" y="254"/>
                      <a:pt x="445" y="249"/>
                    </a:cubicBezTo>
                    <a:cubicBezTo>
                      <a:pt x="446" y="249"/>
                      <a:pt x="446" y="249"/>
                      <a:pt x="446" y="249"/>
                    </a:cubicBezTo>
                    <a:cubicBezTo>
                      <a:pt x="446" y="250"/>
                      <a:pt x="447" y="252"/>
                      <a:pt x="449" y="252"/>
                    </a:cubicBezTo>
                    <a:cubicBezTo>
                      <a:pt x="449" y="253"/>
                      <a:pt x="449" y="254"/>
                      <a:pt x="449" y="255"/>
                    </a:cubicBezTo>
                    <a:cubicBezTo>
                      <a:pt x="451" y="251"/>
                      <a:pt x="456" y="250"/>
                      <a:pt x="456" y="244"/>
                    </a:cubicBezTo>
                    <a:cubicBezTo>
                      <a:pt x="456" y="239"/>
                      <a:pt x="456" y="239"/>
                      <a:pt x="456" y="239"/>
                    </a:cubicBezTo>
                    <a:cubicBezTo>
                      <a:pt x="461" y="237"/>
                      <a:pt x="470" y="233"/>
                      <a:pt x="477" y="233"/>
                    </a:cubicBezTo>
                    <a:cubicBezTo>
                      <a:pt x="482" y="233"/>
                      <a:pt x="486" y="234"/>
                      <a:pt x="485" y="228"/>
                    </a:cubicBezTo>
                    <a:cubicBezTo>
                      <a:pt x="484" y="229"/>
                      <a:pt x="485" y="217"/>
                      <a:pt x="490" y="216"/>
                    </a:cubicBezTo>
                    <a:cubicBezTo>
                      <a:pt x="499" y="213"/>
                      <a:pt x="506" y="209"/>
                      <a:pt x="514" y="205"/>
                    </a:cubicBezTo>
                    <a:cubicBezTo>
                      <a:pt x="516" y="204"/>
                      <a:pt x="518" y="204"/>
                      <a:pt x="518" y="204"/>
                    </a:cubicBezTo>
                    <a:cubicBezTo>
                      <a:pt x="520" y="204"/>
                      <a:pt x="524" y="199"/>
                      <a:pt x="527" y="199"/>
                    </a:cubicBezTo>
                    <a:cubicBezTo>
                      <a:pt x="531" y="199"/>
                      <a:pt x="531" y="202"/>
                      <a:pt x="535" y="203"/>
                    </a:cubicBezTo>
                    <a:cubicBezTo>
                      <a:pt x="531" y="206"/>
                      <a:pt x="514" y="204"/>
                      <a:pt x="514" y="215"/>
                    </a:cubicBezTo>
                    <a:cubicBezTo>
                      <a:pt x="514" y="216"/>
                      <a:pt x="515" y="216"/>
                      <a:pt x="517" y="216"/>
                    </a:cubicBezTo>
                    <a:cubicBezTo>
                      <a:pt x="518" y="215"/>
                      <a:pt x="522" y="216"/>
                      <a:pt x="526" y="214"/>
                    </a:cubicBezTo>
                    <a:cubicBezTo>
                      <a:pt x="531" y="210"/>
                      <a:pt x="535" y="207"/>
                      <a:pt x="540" y="204"/>
                    </a:cubicBezTo>
                    <a:cubicBezTo>
                      <a:pt x="543" y="202"/>
                      <a:pt x="546" y="204"/>
                      <a:pt x="549" y="202"/>
                    </a:cubicBezTo>
                    <a:cubicBezTo>
                      <a:pt x="549" y="199"/>
                      <a:pt x="549" y="199"/>
                      <a:pt x="549" y="199"/>
                    </a:cubicBezTo>
                    <a:cubicBezTo>
                      <a:pt x="542" y="200"/>
                      <a:pt x="529" y="199"/>
                      <a:pt x="529" y="190"/>
                    </a:cubicBezTo>
                    <a:cubicBezTo>
                      <a:pt x="529" y="187"/>
                      <a:pt x="532" y="186"/>
                      <a:pt x="534" y="183"/>
                    </a:cubicBezTo>
                    <a:cubicBezTo>
                      <a:pt x="531" y="182"/>
                      <a:pt x="530" y="183"/>
                      <a:pt x="528" y="183"/>
                    </a:cubicBezTo>
                    <a:cubicBezTo>
                      <a:pt x="528" y="183"/>
                      <a:pt x="522" y="178"/>
                      <a:pt x="524" y="178"/>
                    </a:cubicBezTo>
                    <a:cubicBezTo>
                      <a:pt x="527" y="178"/>
                      <a:pt x="531" y="180"/>
                      <a:pt x="534" y="180"/>
                    </a:cubicBezTo>
                    <a:cubicBezTo>
                      <a:pt x="536" y="180"/>
                      <a:pt x="539" y="177"/>
                      <a:pt x="539" y="173"/>
                    </a:cubicBezTo>
                    <a:cubicBezTo>
                      <a:pt x="539" y="170"/>
                      <a:pt x="535" y="169"/>
                      <a:pt x="532" y="169"/>
                    </a:cubicBezTo>
                    <a:cubicBezTo>
                      <a:pt x="519" y="169"/>
                      <a:pt x="508" y="181"/>
                      <a:pt x="497" y="187"/>
                    </a:cubicBezTo>
                    <a:cubicBezTo>
                      <a:pt x="494" y="188"/>
                      <a:pt x="495" y="193"/>
                      <a:pt x="490" y="193"/>
                    </a:cubicBezTo>
                    <a:cubicBezTo>
                      <a:pt x="491" y="186"/>
                      <a:pt x="502" y="177"/>
                      <a:pt x="509" y="175"/>
                    </a:cubicBezTo>
                    <a:cubicBezTo>
                      <a:pt x="519" y="171"/>
                      <a:pt x="522" y="160"/>
                      <a:pt x="535" y="160"/>
                    </a:cubicBezTo>
                    <a:cubicBezTo>
                      <a:pt x="542" y="160"/>
                      <a:pt x="547" y="160"/>
                      <a:pt x="553" y="160"/>
                    </a:cubicBezTo>
                    <a:cubicBezTo>
                      <a:pt x="567" y="163"/>
                      <a:pt x="567" y="163"/>
                      <a:pt x="567" y="163"/>
                    </a:cubicBezTo>
                    <a:cubicBezTo>
                      <a:pt x="571" y="163"/>
                      <a:pt x="574" y="158"/>
                      <a:pt x="574" y="158"/>
                    </a:cubicBezTo>
                    <a:cubicBezTo>
                      <a:pt x="574" y="152"/>
                      <a:pt x="584" y="154"/>
                      <a:pt x="589" y="149"/>
                    </a:cubicBezTo>
                    <a:cubicBezTo>
                      <a:pt x="592" y="152"/>
                      <a:pt x="596" y="150"/>
                      <a:pt x="599" y="146"/>
                    </a:cubicBezTo>
                    <a:cubicBezTo>
                      <a:pt x="598" y="145"/>
                      <a:pt x="597" y="144"/>
                      <a:pt x="596" y="142"/>
                    </a:cubicBezTo>
                    <a:cubicBezTo>
                      <a:pt x="601" y="141"/>
                      <a:pt x="601" y="141"/>
                      <a:pt x="601" y="136"/>
                    </a:cubicBezTo>
                    <a:cubicBezTo>
                      <a:pt x="601" y="135"/>
                      <a:pt x="601" y="133"/>
                      <a:pt x="601" y="132"/>
                    </a:cubicBezTo>
                    <a:cubicBezTo>
                      <a:pt x="596" y="134"/>
                      <a:pt x="598" y="132"/>
                      <a:pt x="592" y="132"/>
                    </a:cubicBezTo>
                    <a:cubicBezTo>
                      <a:pt x="589" y="132"/>
                      <a:pt x="584" y="134"/>
                      <a:pt x="584" y="134"/>
                    </a:cubicBezTo>
                    <a:cubicBezTo>
                      <a:pt x="581" y="134"/>
                      <a:pt x="592" y="131"/>
                      <a:pt x="594" y="125"/>
                    </a:cubicBezTo>
                    <a:cubicBezTo>
                      <a:pt x="586" y="123"/>
                      <a:pt x="580" y="120"/>
                      <a:pt x="575" y="112"/>
                    </a:cubicBezTo>
                    <a:cubicBezTo>
                      <a:pt x="576" y="112"/>
                      <a:pt x="579" y="112"/>
                      <a:pt x="580" y="107"/>
                    </a:cubicBezTo>
                    <a:cubicBezTo>
                      <a:pt x="578" y="106"/>
                      <a:pt x="577" y="102"/>
                      <a:pt x="577" y="100"/>
                    </a:cubicBezTo>
                    <a:cubicBezTo>
                      <a:pt x="576" y="100"/>
                      <a:pt x="575" y="100"/>
                      <a:pt x="574" y="99"/>
                    </a:cubicBezTo>
                    <a:cubicBezTo>
                      <a:pt x="575" y="97"/>
                      <a:pt x="576" y="96"/>
                      <a:pt x="576" y="93"/>
                    </a:cubicBezTo>
                    <a:cubicBezTo>
                      <a:pt x="576" y="93"/>
                      <a:pt x="573" y="87"/>
                      <a:pt x="572" y="83"/>
                    </a:cubicBezTo>
                    <a:cubicBezTo>
                      <a:pt x="568" y="86"/>
                      <a:pt x="551" y="102"/>
                      <a:pt x="546" y="99"/>
                    </a:cubicBezTo>
                    <a:cubicBezTo>
                      <a:pt x="544" y="100"/>
                      <a:pt x="542" y="102"/>
                      <a:pt x="539" y="102"/>
                    </a:cubicBezTo>
                    <a:cubicBezTo>
                      <a:pt x="540" y="99"/>
                      <a:pt x="544" y="98"/>
                      <a:pt x="544" y="93"/>
                    </a:cubicBezTo>
                    <a:cubicBezTo>
                      <a:pt x="543" y="93"/>
                      <a:pt x="542" y="93"/>
                      <a:pt x="540" y="93"/>
                    </a:cubicBezTo>
                    <a:cubicBezTo>
                      <a:pt x="543" y="91"/>
                      <a:pt x="543" y="83"/>
                      <a:pt x="548" y="78"/>
                    </a:cubicBezTo>
                    <a:cubicBezTo>
                      <a:pt x="548" y="78"/>
                      <a:pt x="540" y="77"/>
                      <a:pt x="539" y="76"/>
                    </a:cubicBezTo>
                    <a:cubicBezTo>
                      <a:pt x="539" y="76"/>
                      <a:pt x="538" y="70"/>
                      <a:pt x="536" y="70"/>
                    </a:cubicBezTo>
                    <a:cubicBezTo>
                      <a:pt x="533" y="69"/>
                      <a:pt x="531" y="71"/>
                      <a:pt x="531" y="66"/>
                    </a:cubicBezTo>
                    <a:cubicBezTo>
                      <a:pt x="510" y="66"/>
                      <a:pt x="510" y="66"/>
                      <a:pt x="510" y="66"/>
                    </a:cubicBezTo>
                    <a:cubicBezTo>
                      <a:pt x="507" y="71"/>
                      <a:pt x="496" y="77"/>
                      <a:pt x="500" y="83"/>
                    </a:cubicBezTo>
                    <a:cubicBezTo>
                      <a:pt x="500" y="83"/>
                      <a:pt x="488" y="94"/>
                      <a:pt x="488" y="97"/>
                    </a:cubicBezTo>
                    <a:cubicBezTo>
                      <a:pt x="488" y="100"/>
                      <a:pt x="494" y="100"/>
                      <a:pt x="494" y="106"/>
                    </a:cubicBezTo>
                    <a:cubicBezTo>
                      <a:pt x="494" y="117"/>
                      <a:pt x="476" y="126"/>
                      <a:pt x="467" y="126"/>
                    </a:cubicBezTo>
                    <a:cubicBezTo>
                      <a:pt x="467" y="141"/>
                      <a:pt x="460" y="149"/>
                      <a:pt x="453" y="157"/>
                    </a:cubicBezTo>
                    <a:cubicBezTo>
                      <a:pt x="452" y="156"/>
                      <a:pt x="450" y="154"/>
                      <a:pt x="450" y="152"/>
                    </a:cubicBezTo>
                    <a:cubicBezTo>
                      <a:pt x="447" y="152"/>
                      <a:pt x="444" y="146"/>
                      <a:pt x="444" y="144"/>
                    </a:cubicBezTo>
                    <a:cubicBezTo>
                      <a:pt x="444" y="140"/>
                      <a:pt x="446" y="135"/>
                      <a:pt x="449" y="131"/>
                    </a:cubicBezTo>
                    <a:cubicBezTo>
                      <a:pt x="446" y="129"/>
                      <a:pt x="446" y="129"/>
                      <a:pt x="446" y="129"/>
                    </a:cubicBezTo>
                    <a:cubicBezTo>
                      <a:pt x="449" y="128"/>
                      <a:pt x="449" y="127"/>
                      <a:pt x="450" y="124"/>
                    </a:cubicBezTo>
                    <a:cubicBezTo>
                      <a:pt x="445" y="123"/>
                      <a:pt x="445" y="123"/>
                      <a:pt x="445" y="123"/>
                    </a:cubicBezTo>
                    <a:cubicBezTo>
                      <a:pt x="444" y="123"/>
                      <a:pt x="433" y="129"/>
                      <a:pt x="433" y="123"/>
                    </a:cubicBezTo>
                    <a:cubicBezTo>
                      <a:pt x="425" y="120"/>
                      <a:pt x="422" y="111"/>
                      <a:pt x="414" y="106"/>
                    </a:cubicBezTo>
                    <a:cubicBezTo>
                      <a:pt x="405" y="110"/>
                      <a:pt x="405" y="110"/>
                      <a:pt x="405" y="110"/>
                    </a:cubicBezTo>
                    <a:cubicBezTo>
                      <a:pt x="404" y="110"/>
                      <a:pt x="402" y="109"/>
                      <a:pt x="402" y="107"/>
                    </a:cubicBezTo>
                    <a:cubicBezTo>
                      <a:pt x="404" y="105"/>
                      <a:pt x="404" y="105"/>
                      <a:pt x="404" y="105"/>
                    </a:cubicBezTo>
                    <a:cubicBezTo>
                      <a:pt x="403" y="104"/>
                      <a:pt x="404" y="99"/>
                      <a:pt x="404" y="95"/>
                    </a:cubicBezTo>
                    <a:cubicBezTo>
                      <a:pt x="399" y="95"/>
                      <a:pt x="399" y="95"/>
                      <a:pt x="399" y="95"/>
                    </a:cubicBezTo>
                    <a:cubicBezTo>
                      <a:pt x="399" y="86"/>
                      <a:pt x="412" y="74"/>
                      <a:pt x="420" y="73"/>
                    </a:cubicBezTo>
                    <a:cubicBezTo>
                      <a:pt x="420" y="71"/>
                      <a:pt x="420" y="71"/>
                      <a:pt x="420" y="70"/>
                    </a:cubicBezTo>
                    <a:cubicBezTo>
                      <a:pt x="423" y="70"/>
                      <a:pt x="424" y="66"/>
                      <a:pt x="429" y="66"/>
                    </a:cubicBezTo>
                    <a:cubicBezTo>
                      <a:pt x="433" y="64"/>
                      <a:pt x="437" y="65"/>
                      <a:pt x="440" y="60"/>
                    </a:cubicBezTo>
                    <a:cubicBezTo>
                      <a:pt x="437" y="57"/>
                      <a:pt x="433" y="57"/>
                      <a:pt x="430" y="55"/>
                    </a:cubicBezTo>
                    <a:cubicBezTo>
                      <a:pt x="433" y="55"/>
                      <a:pt x="433" y="55"/>
                      <a:pt x="433" y="55"/>
                    </a:cubicBezTo>
                    <a:cubicBezTo>
                      <a:pt x="442" y="58"/>
                      <a:pt x="442" y="58"/>
                      <a:pt x="442" y="58"/>
                    </a:cubicBezTo>
                    <a:cubicBezTo>
                      <a:pt x="450" y="58"/>
                      <a:pt x="461" y="50"/>
                      <a:pt x="469" y="48"/>
                    </a:cubicBezTo>
                    <a:cubicBezTo>
                      <a:pt x="469" y="48"/>
                      <a:pt x="469" y="46"/>
                      <a:pt x="469" y="45"/>
                    </a:cubicBezTo>
                    <a:cubicBezTo>
                      <a:pt x="463" y="45"/>
                      <a:pt x="455" y="47"/>
                      <a:pt x="454" y="41"/>
                    </a:cubicBezTo>
                    <a:cubicBezTo>
                      <a:pt x="459" y="41"/>
                      <a:pt x="459" y="41"/>
                      <a:pt x="459" y="41"/>
                    </a:cubicBezTo>
                    <a:cubicBezTo>
                      <a:pt x="460" y="42"/>
                      <a:pt x="465" y="44"/>
                      <a:pt x="469" y="44"/>
                    </a:cubicBezTo>
                    <a:cubicBezTo>
                      <a:pt x="475" y="44"/>
                      <a:pt x="477" y="39"/>
                      <a:pt x="482" y="36"/>
                    </a:cubicBezTo>
                    <a:cubicBezTo>
                      <a:pt x="483" y="36"/>
                      <a:pt x="485" y="40"/>
                      <a:pt x="487" y="40"/>
                    </a:cubicBezTo>
                    <a:cubicBezTo>
                      <a:pt x="489" y="40"/>
                      <a:pt x="490" y="38"/>
                      <a:pt x="493" y="37"/>
                    </a:cubicBezTo>
                    <a:cubicBezTo>
                      <a:pt x="492" y="36"/>
                      <a:pt x="493" y="36"/>
                      <a:pt x="494" y="34"/>
                    </a:cubicBezTo>
                    <a:cubicBezTo>
                      <a:pt x="494" y="36"/>
                      <a:pt x="497" y="37"/>
                      <a:pt x="498" y="37"/>
                    </a:cubicBezTo>
                    <a:cubicBezTo>
                      <a:pt x="506" y="37"/>
                      <a:pt x="509" y="31"/>
                      <a:pt x="511" y="25"/>
                    </a:cubicBezTo>
                    <a:cubicBezTo>
                      <a:pt x="512" y="22"/>
                      <a:pt x="517" y="21"/>
                      <a:pt x="517" y="19"/>
                    </a:cubicBezTo>
                    <a:cubicBezTo>
                      <a:pt x="517" y="17"/>
                      <a:pt x="517" y="15"/>
                      <a:pt x="517" y="13"/>
                    </a:cubicBezTo>
                    <a:cubicBezTo>
                      <a:pt x="514" y="13"/>
                      <a:pt x="511" y="12"/>
                      <a:pt x="509" y="12"/>
                    </a:cubicBezTo>
                    <a:cubicBezTo>
                      <a:pt x="504" y="12"/>
                      <a:pt x="498" y="13"/>
                      <a:pt x="498" y="19"/>
                    </a:cubicBezTo>
                    <a:cubicBezTo>
                      <a:pt x="491" y="19"/>
                      <a:pt x="487" y="25"/>
                      <a:pt x="482" y="30"/>
                    </a:cubicBezTo>
                    <a:cubicBezTo>
                      <a:pt x="482" y="30"/>
                      <a:pt x="478" y="30"/>
                      <a:pt x="477" y="30"/>
                    </a:cubicBezTo>
                    <a:cubicBezTo>
                      <a:pt x="478" y="25"/>
                      <a:pt x="482" y="25"/>
                      <a:pt x="483" y="19"/>
                    </a:cubicBezTo>
                    <a:cubicBezTo>
                      <a:pt x="483" y="19"/>
                      <a:pt x="478" y="19"/>
                      <a:pt x="477" y="18"/>
                    </a:cubicBezTo>
                    <a:cubicBezTo>
                      <a:pt x="475" y="19"/>
                      <a:pt x="475" y="19"/>
                      <a:pt x="472" y="20"/>
                    </a:cubicBezTo>
                    <a:cubicBezTo>
                      <a:pt x="472" y="21"/>
                      <a:pt x="472" y="22"/>
                      <a:pt x="472" y="22"/>
                    </a:cubicBezTo>
                    <a:cubicBezTo>
                      <a:pt x="471" y="22"/>
                      <a:pt x="469" y="23"/>
                      <a:pt x="469" y="22"/>
                    </a:cubicBezTo>
                    <a:cubicBezTo>
                      <a:pt x="469" y="20"/>
                      <a:pt x="470" y="19"/>
                      <a:pt x="471" y="16"/>
                    </a:cubicBezTo>
                    <a:cubicBezTo>
                      <a:pt x="470" y="16"/>
                      <a:pt x="468" y="16"/>
                      <a:pt x="466" y="16"/>
                    </a:cubicBezTo>
                    <a:cubicBezTo>
                      <a:pt x="467" y="13"/>
                      <a:pt x="472" y="14"/>
                      <a:pt x="472" y="12"/>
                    </a:cubicBezTo>
                    <a:cubicBezTo>
                      <a:pt x="472" y="8"/>
                      <a:pt x="469" y="6"/>
                      <a:pt x="469" y="0"/>
                    </a:cubicBezTo>
                    <a:cubicBezTo>
                      <a:pt x="467" y="0"/>
                      <a:pt x="465" y="0"/>
                      <a:pt x="465" y="0"/>
                    </a:cubicBezTo>
                    <a:cubicBezTo>
                      <a:pt x="460" y="0"/>
                      <a:pt x="449" y="8"/>
                      <a:pt x="449" y="11"/>
                    </a:cubicBezTo>
                    <a:cubicBezTo>
                      <a:pt x="449" y="13"/>
                      <a:pt x="449" y="16"/>
                      <a:pt x="451" y="16"/>
                    </a:cubicBezTo>
                    <a:cubicBezTo>
                      <a:pt x="452" y="16"/>
                      <a:pt x="457" y="16"/>
                      <a:pt x="457" y="17"/>
                    </a:cubicBezTo>
                    <a:cubicBezTo>
                      <a:pt x="457" y="24"/>
                      <a:pt x="449" y="25"/>
                      <a:pt x="441" y="25"/>
                    </a:cubicBezTo>
                    <a:cubicBezTo>
                      <a:pt x="440" y="28"/>
                      <a:pt x="440" y="28"/>
                      <a:pt x="441" y="31"/>
                    </a:cubicBezTo>
                    <a:cubicBezTo>
                      <a:pt x="436" y="31"/>
                      <a:pt x="436" y="31"/>
                      <a:pt x="436" y="31"/>
                    </a:cubicBezTo>
                    <a:cubicBezTo>
                      <a:pt x="436" y="30"/>
                      <a:pt x="436" y="29"/>
                      <a:pt x="436" y="28"/>
                    </a:cubicBezTo>
                    <a:cubicBezTo>
                      <a:pt x="436" y="26"/>
                      <a:pt x="437" y="25"/>
                      <a:pt x="437" y="23"/>
                    </a:cubicBezTo>
                    <a:cubicBezTo>
                      <a:pt x="433" y="23"/>
                      <a:pt x="433" y="23"/>
                      <a:pt x="433" y="23"/>
                    </a:cubicBezTo>
                    <a:cubicBezTo>
                      <a:pt x="433" y="24"/>
                      <a:pt x="431" y="25"/>
                      <a:pt x="430" y="25"/>
                    </a:cubicBezTo>
                    <a:cubicBezTo>
                      <a:pt x="429" y="28"/>
                      <a:pt x="428" y="30"/>
                      <a:pt x="425" y="30"/>
                    </a:cubicBezTo>
                    <a:cubicBezTo>
                      <a:pt x="424" y="30"/>
                      <a:pt x="422" y="27"/>
                      <a:pt x="419" y="27"/>
                    </a:cubicBezTo>
                    <a:cubicBezTo>
                      <a:pt x="415" y="27"/>
                      <a:pt x="414" y="29"/>
                      <a:pt x="409" y="29"/>
                    </a:cubicBezTo>
                    <a:cubicBezTo>
                      <a:pt x="403" y="29"/>
                      <a:pt x="399" y="24"/>
                      <a:pt x="392" y="24"/>
                    </a:cubicBezTo>
                    <a:cubicBezTo>
                      <a:pt x="377" y="28"/>
                      <a:pt x="377" y="28"/>
                      <a:pt x="377" y="28"/>
                    </a:cubicBezTo>
                    <a:cubicBezTo>
                      <a:pt x="375" y="33"/>
                      <a:pt x="375" y="33"/>
                      <a:pt x="375" y="33"/>
                    </a:cubicBezTo>
                    <a:cubicBezTo>
                      <a:pt x="371" y="33"/>
                      <a:pt x="370" y="28"/>
                      <a:pt x="367" y="28"/>
                    </a:cubicBezTo>
                    <a:cubicBezTo>
                      <a:pt x="363" y="28"/>
                      <a:pt x="359" y="31"/>
                      <a:pt x="355" y="31"/>
                    </a:cubicBezTo>
                    <a:cubicBezTo>
                      <a:pt x="349" y="31"/>
                      <a:pt x="345" y="31"/>
                      <a:pt x="340" y="28"/>
                    </a:cubicBezTo>
                    <a:cubicBezTo>
                      <a:pt x="343" y="25"/>
                      <a:pt x="345" y="25"/>
                      <a:pt x="347" y="23"/>
                    </a:cubicBezTo>
                    <a:cubicBezTo>
                      <a:pt x="343" y="20"/>
                      <a:pt x="323" y="15"/>
                      <a:pt x="320" y="15"/>
                    </a:cubicBezTo>
                    <a:cubicBezTo>
                      <a:pt x="320" y="15"/>
                      <a:pt x="317" y="16"/>
                      <a:pt x="315" y="16"/>
                    </a:cubicBezTo>
                    <a:cubicBezTo>
                      <a:pt x="313" y="17"/>
                      <a:pt x="306" y="18"/>
                      <a:pt x="306" y="16"/>
                    </a:cubicBezTo>
                    <a:cubicBezTo>
                      <a:pt x="303" y="17"/>
                      <a:pt x="302" y="19"/>
                      <a:pt x="298" y="19"/>
                    </a:cubicBezTo>
                    <a:cubicBezTo>
                      <a:pt x="295" y="19"/>
                      <a:pt x="293" y="14"/>
                      <a:pt x="294" y="12"/>
                    </a:cubicBezTo>
                    <a:cubicBezTo>
                      <a:pt x="290" y="13"/>
                      <a:pt x="287" y="16"/>
                      <a:pt x="282" y="15"/>
                    </a:cubicBezTo>
                    <a:cubicBezTo>
                      <a:pt x="263" y="15"/>
                      <a:pt x="263" y="15"/>
                      <a:pt x="263" y="15"/>
                    </a:cubicBezTo>
                    <a:cubicBezTo>
                      <a:pt x="240" y="22"/>
                      <a:pt x="240" y="22"/>
                      <a:pt x="240" y="22"/>
                    </a:cubicBezTo>
                    <a:cubicBezTo>
                      <a:pt x="234" y="22"/>
                      <a:pt x="231" y="15"/>
                      <a:pt x="225" y="15"/>
                    </a:cubicBezTo>
                    <a:cubicBezTo>
                      <a:pt x="223" y="15"/>
                      <a:pt x="222" y="16"/>
                      <a:pt x="220" y="15"/>
                    </a:cubicBezTo>
                    <a:cubicBezTo>
                      <a:pt x="219" y="15"/>
                      <a:pt x="216" y="14"/>
                      <a:pt x="214" y="13"/>
                    </a:cubicBezTo>
                    <a:cubicBezTo>
                      <a:pt x="204" y="16"/>
                      <a:pt x="204" y="16"/>
                      <a:pt x="204" y="16"/>
                    </a:cubicBezTo>
                    <a:cubicBezTo>
                      <a:pt x="192" y="16"/>
                      <a:pt x="178" y="8"/>
                      <a:pt x="167" y="8"/>
                    </a:cubicBezTo>
                    <a:cubicBezTo>
                      <a:pt x="167" y="8"/>
                      <a:pt x="160" y="8"/>
                      <a:pt x="156" y="8"/>
                    </a:cubicBezTo>
                    <a:cubicBezTo>
                      <a:pt x="157" y="7"/>
                      <a:pt x="153" y="8"/>
                      <a:pt x="148" y="8"/>
                    </a:cubicBezTo>
                    <a:cubicBezTo>
                      <a:pt x="143" y="8"/>
                      <a:pt x="143" y="9"/>
                      <a:pt x="138" y="9"/>
                    </a:cubicBezTo>
                    <a:cubicBezTo>
                      <a:pt x="121" y="9"/>
                      <a:pt x="110" y="16"/>
                      <a:pt x="94" y="20"/>
                    </a:cubicBezTo>
                    <a:cubicBezTo>
                      <a:pt x="89" y="24"/>
                      <a:pt x="85" y="26"/>
                      <a:pt x="81" y="30"/>
                    </a:cubicBezTo>
                    <a:cubicBezTo>
                      <a:pt x="84" y="34"/>
                      <a:pt x="92" y="33"/>
                      <a:pt x="93" y="40"/>
                    </a:cubicBezTo>
                    <a:cubicBezTo>
                      <a:pt x="92" y="41"/>
                      <a:pt x="88" y="39"/>
                      <a:pt x="86" y="42"/>
                    </a:cubicBezTo>
                    <a:cubicBezTo>
                      <a:pt x="66" y="42"/>
                      <a:pt x="66" y="42"/>
                      <a:pt x="66" y="42"/>
                    </a:cubicBezTo>
                    <a:cubicBezTo>
                      <a:pt x="62" y="45"/>
                      <a:pt x="55" y="50"/>
                      <a:pt x="53" y="52"/>
                    </a:cubicBezTo>
                    <a:cubicBezTo>
                      <a:pt x="55" y="50"/>
                      <a:pt x="60" y="54"/>
                      <a:pt x="63" y="54"/>
                    </a:cubicBezTo>
                    <a:cubicBezTo>
                      <a:pt x="65" y="54"/>
                      <a:pt x="68" y="51"/>
                      <a:pt x="69" y="50"/>
                    </a:cubicBezTo>
                    <a:cubicBezTo>
                      <a:pt x="73" y="50"/>
                      <a:pt x="73" y="50"/>
                      <a:pt x="73" y="50"/>
                    </a:cubicBezTo>
                    <a:cubicBezTo>
                      <a:pt x="71" y="63"/>
                      <a:pt x="56" y="55"/>
                      <a:pt x="48" y="65"/>
                    </a:cubicBezTo>
                    <a:cubicBezTo>
                      <a:pt x="44" y="60"/>
                      <a:pt x="44" y="60"/>
                      <a:pt x="44" y="60"/>
                    </a:cubicBezTo>
                    <a:cubicBezTo>
                      <a:pt x="40" y="63"/>
                      <a:pt x="37" y="66"/>
                      <a:pt x="33" y="69"/>
                    </a:cubicBezTo>
                    <a:cubicBezTo>
                      <a:pt x="26" y="75"/>
                      <a:pt x="20" y="81"/>
                      <a:pt x="14" y="86"/>
                    </a:cubicBezTo>
                    <a:cubicBezTo>
                      <a:pt x="14" y="87"/>
                      <a:pt x="14" y="87"/>
                      <a:pt x="14" y="87"/>
                    </a:cubicBezTo>
                    <a:cubicBezTo>
                      <a:pt x="20" y="89"/>
                      <a:pt x="24" y="84"/>
                      <a:pt x="31" y="83"/>
                    </a:cubicBezTo>
                    <a:cubicBezTo>
                      <a:pt x="29" y="87"/>
                      <a:pt x="19" y="93"/>
                      <a:pt x="19" y="96"/>
                    </a:cubicBezTo>
                    <a:cubicBezTo>
                      <a:pt x="19" y="98"/>
                      <a:pt x="30" y="99"/>
                      <a:pt x="31" y="99"/>
                    </a:cubicBezTo>
                    <a:cubicBezTo>
                      <a:pt x="33" y="99"/>
                      <a:pt x="36" y="95"/>
                      <a:pt x="38" y="94"/>
                    </a:cubicBezTo>
                    <a:cubicBezTo>
                      <a:pt x="39" y="95"/>
                      <a:pt x="40" y="96"/>
                      <a:pt x="43" y="98"/>
                    </a:cubicBezTo>
                    <a:cubicBezTo>
                      <a:pt x="35" y="103"/>
                      <a:pt x="27" y="110"/>
                      <a:pt x="17" y="113"/>
                    </a:cubicBezTo>
                    <a:cubicBezTo>
                      <a:pt x="14" y="114"/>
                      <a:pt x="6" y="114"/>
                      <a:pt x="3" y="117"/>
                    </a:cubicBezTo>
                    <a:cubicBezTo>
                      <a:pt x="0" y="120"/>
                      <a:pt x="3" y="118"/>
                      <a:pt x="2" y="122"/>
                    </a:cubicBezTo>
                    <a:cubicBezTo>
                      <a:pt x="4" y="123"/>
                      <a:pt x="4" y="123"/>
                      <a:pt x="4" y="123"/>
                    </a:cubicBezTo>
                    <a:cubicBezTo>
                      <a:pt x="12" y="119"/>
                      <a:pt x="16" y="120"/>
                      <a:pt x="24" y="115"/>
                    </a:cubicBezTo>
                    <a:cubicBezTo>
                      <a:pt x="33" y="112"/>
                      <a:pt x="35" y="110"/>
                      <a:pt x="45" y="106"/>
                    </a:cubicBezTo>
                    <a:cubicBezTo>
                      <a:pt x="48" y="105"/>
                      <a:pt x="52" y="100"/>
                      <a:pt x="57" y="98"/>
                    </a:cubicBezTo>
                    <a:cubicBezTo>
                      <a:pt x="58" y="98"/>
                      <a:pt x="64" y="100"/>
                      <a:pt x="66" y="97"/>
                    </a:cubicBezTo>
                    <a:cubicBezTo>
                      <a:pt x="68" y="94"/>
                      <a:pt x="67" y="90"/>
                      <a:pt x="72" y="89"/>
                    </a:cubicBezTo>
                    <a:cubicBezTo>
                      <a:pt x="79" y="87"/>
                      <a:pt x="85" y="83"/>
                      <a:pt x="92" y="78"/>
                    </a:cubicBezTo>
                    <a:cubicBezTo>
                      <a:pt x="100" y="78"/>
                      <a:pt x="100" y="78"/>
                      <a:pt x="100" y="78"/>
                    </a:cubicBezTo>
                    <a:cubicBezTo>
                      <a:pt x="97" y="88"/>
                      <a:pt x="90" y="79"/>
                      <a:pt x="83" y="87"/>
                    </a:cubicBezTo>
                    <a:cubicBezTo>
                      <a:pt x="84" y="88"/>
                      <a:pt x="80" y="94"/>
                      <a:pt x="81" y="94"/>
                    </a:cubicBezTo>
                    <a:cubicBezTo>
                      <a:pt x="86" y="94"/>
                      <a:pt x="104" y="89"/>
                      <a:pt x="108" y="83"/>
                    </a:cubicBezTo>
                    <a:cubicBezTo>
                      <a:pt x="110" y="82"/>
                      <a:pt x="110" y="77"/>
                      <a:pt x="114" y="77"/>
                    </a:cubicBezTo>
                    <a:cubicBezTo>
                      <a:pt x="118" y="77"/>
                      <a:pt x="118" y="81"/>
                      <a:pt x="120" y="83"/>
                    </a:cubicBezTo>
                    <a:cubicBezTo>
                      <a:pt x="125" y="84"/>
                      <a:pt x="125" y="84"/>
                      <a:pt x="125" y="84"/>
                    </a:cubicBezTo>
                    <a:cubicBezTo>
                      <a:pt x="134" y="88"/>
                      <a:pt x="143" y="89"/>
                      <a:pt x="154" y="92"/>
                    </a:cubicBezTo>
                    <a:cubicBezTo>
                      <a:pt x="154" y="98"/>
                      <a:pt x="156" y="96"/>
                      <a:pt x="158" y="102"/>
                    </a:cubicBezTo>
                    <a:cubicBezTo>
                      <a:pt x="161" y="95"/>
                      <a:pt x="161" y="95"/>
                      <a:pt x="161" y="95"/>
                    </a:cubicBezTo>
                    <a:cubicBezTo>
                      <a:pt x="162" y="98"/>
                      <a:pt x="167" y="98"/>
                      <a:pt x="170" y="97"/>
                    </a:cubicBezTo>
                    <a:cubicBezTo>
                      <a:pt x="170" y="99"/>
                      <a:pt x="169" y="112"/>
                      <a:pt x="171" y="113"/>
                    </a:cubicBezTo>
                    <a:cubicBezTo>
                      <a:pt x="171" y="116"/>
                      <a:pt x="169" y="123"/>
                      <a:pt x="171" y="124"/>
                    </a:cubicBezTo>
                    <a:cubicBezTo>
                      <a:pt x="171" y="124"/>
                      <a:pt x="171" y="124"/>
                      <a:pt x="171" y="124"/>
                    </a:cubicBezTo>
                    <a:cubicBezTo>
                      <a:pt x="171" y="124"/>
                      <a:pt x="171" y="124"/>
                      <a:pt x="171" y="124"/>
                    </a:cubicBezTo>
                    <a:cubicBezTo>
                      <a:pt x="170" y="126"/>
                      <a:pt x="165" y="127"/>
                      <a:pt x="167" y="129"/>
                    </a:cubicBezTo>
                    <a:cubicBezTo>
                      <a:pt x="166" y="132"/>
                      <a:pt x="163" y="131"/>
                      <a:pt x="163" y="135"/>
                    </a:cubicBezTo>
                    <a:cubicBezTo>
                      <a:pt x="163" y="135"/>
                      <a:pt x="164" y="136"/>
                      <a:pt x="165" y="137"/>
                    </a:cubicBezTo>
                    <a:cubicBezTo>
                      <a:pt x="164" y="139"/>
                      <a:pt x="164" y="139"/>
                      <a:pt x="164" y="139"/>
                    </a:cubicBezTo>
                    <a:cubicBezTo>
                      <a:pt x="164" y="139"/>
                      <a:pt x="167" y="143"/>
                      <a:pt x="167" y="145"/>
                    </a:cubicBezTo>
                    <a:cubicBezTo>
                      <a:pt x="167" y="146"/>
                      <a:pt x="171" y="146"/>
                      <a:pt x="173" y="146"/>
                    </a:cubicBezTo>
                    <a:cubicBezTo>
                      <a:pt x="171" y="149"/>
                      <a:pt x="164" y="151"/>
                      <a:pt x="164" y="155"/>
                    </a:cubicBezTo>
                    <a:cubicBezTo>
                      <a:pt x="164" y="158"/>
                      <a:pt x="171" y="162"/>
                      <a:pt x="175" y="163"/>
                    </a:cubicBezTo>
                    <a:cubicBezTo>
                      <a:pt x="175" y="164"/>
                      <a:pt x="183" y="169"/>
                      <a:pt x="181" y="174"/>
                    </a:cubicBezTo>
                    <a:cubicBezTo>
                      <a:pt x="181" y="174"/>
                      <a:pt x="179" y="189"/>
                      <a:pt x="173" y="191"/>
                    </a:cubicBezTo>
                    <a:cubicBezTo>
                      <a:pt x="173" y="188"/>
                      <a:pt x="175" y="184"/>
                      <a:pt x="175" y="181"/>
                    </a:cubicBezTo>
                    <a:cubicBezTo>
                      <a:pt x="175" y="181"/>
                      <a:pt x="169" y="180"/>
                      <a:pt x="167" y="180"/>
                    </a:cubicBezTo>
                    <a:cubicBezTo>
                      <a:pt x="166" y="182"/>
                      <a:pt x="165" y="186"/>
                      <a:pt x="165" y="191"/>
                    </a:cubicBezTo>
                    <a:cubicBezTo>
                      <a:pt x="159" y="195"/>
                      <a:pt x="160" y="204"/>
                      <a:pt x="155" y="208"/>
                    </a:cubicBezTo>
                    <a:cubicBezTo>
                      <a:pt x="147" y="218"/>
                      <a:pt x="142" y="232"/>
                      <a:pt x="134" y="243"/>
                    </a:cubicBezTo>
                    <a:cubicBezTo>
                      <a:pt x="132" y="248"/>
                      <a:pt x="132" y="251"/>
                      <a:pt x="132" y="256"/>
                    </a:cubicBezTo>
                    <a:cubicBezTo>
                      <a:pt x="132" y="257"/>
                      <a:pt x="133" y="262"/>
                      <a:pt x="133" y="263"/>
                    </a:cubicBezTo>
                    <a:cubicBezTo>
                      <a:pt x="134" y="262"/>
                      <a:pt x="137" y="283"/>
                      <a:pt x="137" y="290"/>
                    </a:cubicBezTo>
                    <a:cubicBezTo>
                      <a:pt x="137" y="290"/>
                      <a:pt x="136" y="292"/>
                      <a:pt x="136" y="295"/>
                    </a:cubicBezTo>
                    <a:cubicBezTo>
                      <a:pt x="143" y="295"/>
                      <a:pt x="149" y="301"/>
                      <a:pt x="154" y="304"/>
                    </a:cubicBezTo>
                    <a:cubicBezTo>
                      <a:pt x="154" y="305"/>
                      <a:pt x="154" y="321"/>
                      <a:pt x="154" y="321"/>
                    </a:cubicBezTo>
                    <a:cubicBezTo>
                      <a:pt x="155" y="327"/>
                      <a:pt x="163" y="340"/>
                      <a:pt x="163" y="344"/>
                    </a:cubicBezTo>
                    <a:cubicBezTo>
                      <a:pt x="163" y="349"/>
                      <a:pt x="161" y="351"/>
                      <a:pt x="156" y="351"/>
                    </a:cubicBezTo>
                    <a:cubicBezTo>
                      <a:pt x="158" y="359"/>
                      <a:pt x="171" y="360"/>
                      <a:pt x="171" y="368"/>
                    </a:cubicBezTo>
                    <a:cubicBezTo>
                      <a:pt x="171" y="371"/>
                      <a:pt x="168" y="372"/>
                      <a:pt x="168" y="375"/>
                    </a:cubicBezTo>
                    <a:cubicBezTo>
                      <a:pt x="168" y="379"/>
                      <a:pt x="176" y="383"/>
                      <a:pt x="179" y="386"/>
                    </a:cubicBezTo>
                    <a:cubicBezTo>
                      <a:pt x="179" y="388"/>
                      <a:pt x="179" y="391"/>
                      <a:pt x="180" y="394"/>
                    </a:cubicBezTo>
                    <a:cubicBezTo>
                      <a:pt x="182" y="393"/>
                      <a:pt x="185" y="391"/>
                      <a:pt x="185" y="388"/>
                    </a:cubicBezTo>
                    <a:cubicBezTo>
                      <a:pt x="185" y="385"/>
                      <a:pt x="182" y="381"/>
                      <a:pt x="179" y="381"/>
                    </a:cubicBezTo>
                    <a:cubicBezTo>
                      <a:pt x="179" y="378"/>
                      <a:pt x="179" y="378"/>
                      <a:pt x="179" y="375"/>
                    </a:cubicBezTo>
                    <a:cubicBezTo>
                      <a:pt x="175" y="373"/>
                      <a:pt x="179" y="367"/>
                      <a:pt x="177" y="363"/>
                    </a:cubicBezTo>
                    <a:cubicBezTo>
                      <a:pt x="176" y="361"/>
                      <a:pt x="171" y="355"/>
                      <a:pt x="171" y="352"/>
                    </a:cubicBezTo>
                    <a:cubicBezTo>
                      <a:pt x="171" y="343"/>
                      <a:pt x="163" y="337"/>
                      <a:pt x="163" y="328"/>
                    </a:cubicBezTo>
                    <a:cubicBezTo>
                      <a:pt x="163" y="324"/>
                      <a:pt x="164" y="320"/>
                      <a:pt x="166" y="317"/>
                    </a:cubicBezTo>
                    <a:cubicBezTo>
                      <a:pt x="169" y="319"/>
                      <a:pt x="169" y="320"/>
                      <a:pt x="173" y="320"/>
                    </a:cubicBezTo>
                    <a:cubicBezTo>
                      <a:pt x="175" y="326"/>
                      <a:pt x="175" y="332"/>
                      <a:pt x="178" y="339"/>
                    </a:cubicBezTo>
                    <a:cubicBezTo>
                      <a:pt x="179" y="344"/>
                      <a:pt x="182" y="345"/>
                      <a:pt x="184" y="352"/>
                    </a:cubicBezTo>
                    <a:cubicBezTo>
                      <a:pt x="184" y="353"/>
                      <a:pt x="190" y="366"/>
                      <a:pt x="190" y="366"/>
                    </a:cubicBezTo>
                    <a:cubicBezTo>
                      <a:pt x="190" y="370"/>
                      <a:pt x="195" y="371"/>
                      <a:pt x="196" y="374"/>
                    </a:cubicBezTo>
                    <a:cubicBezTo>
                      <a:pt x="200" y="385"/>
                      <a:pt x="211" y="389"/>
                      <a:pt x="211" y="404"/>
                    </a:cubicBezTo>
                    <a:cubicBezTo>
                      <a:pt x="211" y="408"/>
                      <a:pt x="207" y="410"/>
                      <a:pt x="207" y="413"/>
                    </a:cubicBezTo>
                    <a:cubicBezTo>
                      <a:pt x="207" y="416"/>
                      <a:pt x="211" y="423"/>
                      <a:pt x="212" y="424"/>
                    </a:cubicBezTo>
                    <a:cubicBezTo>
                      <a:pt x="214" y="424"/>
                      <a:pt x="221" y="430"/>
                      <a:pt x="230" y="433"/>
                    </a:cubicBezTo>
                    <a:cubicBezTo>
                      <a:pt x="231" y="433"/>
                      <a:pt x="231" y="437"/>
                      <a:pt x="233" y="438"/>
                    </a:cubicBezTo>
                    <a:cubicBezTo>
                      <a:pt x="236" y="441"/>
                      <a:pt x="238" y="442"/>
                      <a:pt x="241" y="444"/>
                    </a:cubicBezTo>
                    <a:cubicBezTo>
                      <a:pt x="241" y="444"/>
                      <a:pt x="261" y="453"/>
                      <a:pt x="266" y="453"/>
                    </a:cubicBezTo>
                    <a:cubicBezTo>
                      <a:pt x="272" y="453"/>
                      <a:pt x="273" y="447"/>
                      <a:pt x="278" y="447"/>
                    </a:cubicBezTo>
                    <a:cubicBezTo>
                      <a:pt x="284" y="447"/>
                      <a:pt x="288" y="454"/>
                      <a:pt x="290" y="458"/>
                    </a:cubicBezTo>
                    <a:cubicBezTo>
                      <a:pt x="291" y="459"/>
                      <a:pt x="294" y="463"/>
                      <a:pt x="294" y="463"/>
                    </a:cubicBezTo>
                    <a:cubicBezTo>
                      <a:pt x="298" y="464"/>
                      <a:pt x="317" y="469"/>
                      <a:pt x="322" y="471"/>
                    </a:cubicBezTo>
                    <a:cubicBezTo>
                      <a:pt x="330" y="475"/>
                      <a:pt x="331" y="484"/>
                      <a:pt x="337" y="490"/>
                    </a:cubicBezTo>
                    <a:cubicBezTo>
                      <a:pt x="336" y="491"/>
                      <a:pt x="336" y="500"/>
                      <a:pt x="339" y="502"/>
                    </a:cubicBezTo>
                    <a:cubicBezTo>
                      <a:pt x="339" y="502"/>
                      <a:pt x="345" y="506"/>
                      <a:pt x="347" y="506"/>
                    </a:cubicBezTo>
                    <a:cubicBezTo>
                      <a:pt x="347" y="505"/>
                      <a:pt x="351" y="513"/>
                      <a:pt x="356" y="513"/>
                    </a:cubicBezTo>
                    <a:cubicBezTo>
                      <a:pt x="357" y="513"/>
                      <a:pt x="367" y="522"/>
                      <a:pt x="371" y="522"/>
                    </a:cubicBezTo>
                    <a:cubicBezTo>
                      <a:pt x="372" y="522"/>
                      <a:pt x="374" y="521"/>
                      <a:pt x="374" y="519"/>
                    </a:cubicBezTo>
                    <a:cubicBezTo>
                      <a:pt x="374" y="514"/>
                      <a:pt x="375" y="508"/>
                      <a:pt x="381" y="506"/>
                    </a:cubicBezTo>
                    <a:cubicBezTo>
                      <a:pt x="384" y="511"/>
                      <a:pt x="386" y="511"/>
                      <a:pt x="390" y="513"/>
                    </a:cubicBezTo>
                    <a:cubicBezTo>
                      <a:pt x="388" y="515"/>
                      <a:pt x="387" y="516"/>
                      <a:pt x="387" y="519"/>
                    </a:cubicBezTo>
                    <a:cubicBezTo>
                      <a:pt x="387" y="520"/>
                      <a:pt x="391" y="524"/>
                      <a:pt x="392" y="524"/>
                    </a:cubicBezTo>
                    <a:cubicBezTo>
                      <a:pt x="392" y="524"/>
                      <a:pt x="392" y="524"/>
                      <a:pt x="392" y="524"/>
                    </a:cubicBezTo>
                    <a:cubicBezTo>
                      <a:pt x="392" y="526"/>
                      <a:pt x="393" y="546"/>
                      <a:pt x="393" y="549"/>
                    </a:cubicBezTo>
                    <a:cubicBezTo>
                      <a:pt x="393" y="552"/>
                      <a:pt x="388" y="562"/>
                      <a:pt x="384" y="562"/>
                    </a:cubicBezTo>
                    <a:cubicBezTo>
                      <a:pt x="383" y="563"/>
                      <a:pt x="380" y="573"/>
                      <a:pt x="378" y="573"/>
                    </a:cubicBezTo>
                    <a:cubicBezTo>
                      <a:pt x="374" y="580"/>
                      <a:pt x="366" y="590"/>
                      <a:pt x="366" y="597"/>
                    </a:cubicBezTo>
                    <a:cubicBezTo>
                      <a:pt x="366" y="600"/>
                      <a:pt x="368" y="602"/>
                      <a:pt x="371" y="602"/>
                    </a:cubicBezTo>
                    <a:cubicBezTo>
                      <a:pt x="373" y="602"/>
                      <a:pt x="375" y="599"/>
                      <a:pt x="375" y="601"/>
                    </a:cubicBezTo>
                    <a:cubicBezTo>
                      <a:pt x="375" y="604"/>
                      <a:pt x="374" y="609"/>
                      <a:pt x="373" y="609"/>
                    </a:cubicBezTo>
                    <a:cubicBezTo>
                      <a:pt x="370" y="612"/>
                      <a:pt x="367" y="612"/>
                      <a:pt x="367" y="619"/>
                    </a:cubicBezTo>
                    <a:cubicBezTo>
                      <a:pt x="367" y="621"/>
                      <a:pt x="365" y="630"/>
                      <a:pt x="365" y="630"/>
                    </a:cubicBezTo>
                    <a:cubicBezTo>
                      <a:pt x="367" y="635"/>
                      <a:pt x="371" y="635"/>
                      <a:pt x="374" y="638"/>
                    </a:cubicBezTo>
                    <a:cubicBezTo>
                      <a:pt x="377" y="639"/>
                      <a:pt x="379" y="643"/>
                      <a:pt x="380" y="646"/>
                    </a:cubicBezTo>
                    <a:cubicBezTo>
                      <a:pt x="380" y="650"/>
                      <a:pt x="395" y="678"/>
                      <a:pt x="396" y="682"/>
                    </a:cubicBezTo>
                    <a:cubicBezTo>
                      <a:pt x="397" y="686"/>
                      <a:pt x="403" y="687"/>
                      <a:pt x="404" y="690"/>
                    </a:cubicBezTo>
                    <a:cubicBezTo>
                      <a:pt x="406" y="695"/>
                      <a:pt x="401" y="700"/>
                      <a:pt x="405" y="702"/>
                    </a:cubicBezTo>
                    <a:cubicBezTo>
                      <a:pt x="411" y="707"/>
                      <a:pt x="416" y="713"/>
                      <a:pt x="419" y="714"/>
                    </a:cubicBezTo>
                    <a:cubicBezTo>
                      <a:pt x="419" y="717"/>
                      <a:pt x="433" y="724"/>
                      <a:pt x="436" y="724"/>
                    </a:cubicBezTo>
                    <a:cubicBezTo>
                      <a:pt x="442" y="726"/>
                      <a:pt x="442" y="735"/>
                      <a:pt x="449" y="735"/>
                    </a:cubicBezTo>
                    <a:cubicBezTo>
                      <a:pt x="449" y="748"/>
                      <a:pt x="454" y="756"/>
                      <a:pt x="454" y="767"/>
                    </a:cubicBezTo>
                    <a:cubicBezTo>
                      <a:pt x="454" y="771"/>
                      <a:pt x="452" y="773"/>
                      <a:pt x="452" y="777"/>
                    </a:cubicBezTo>
                    <a:cubicBezTo>
                      <a:pt x="452" y="786"/>
                      <a:pt x="455" y="791"/>
                      <a:pt x="455" y="800"/>
                    </a:cubicBezTo>
                    <a:cubicBezTo>
                      <a:pt x="455" y="808"/>
                      <a:pt x="453" y="823"/>
                      <a:pt x="453" y="825"/>
                    </a:cubicBezTo>
                    <a:cubicBezTo>
                      <a:pt x="453" y="829"/>
                      <a:pt x="455" y="829"/>
                      <a:pt x="455" y="832"/>
                    </a:cubicBezTo>
                    <a:cubicBezTo>
                      <a:pt x="455" y="835"/>
                      <a:pt x="456" y="851"/>
                      <a:pt x="457" y="851"/>
                    </a:cubicBezTo>
                    <a:cubicBezTo>
                      <a:pt x="459" y="855"/>
                      <a:pt x="457" y="876"/>
                      <a:pt x="457" y="886"/>
                    </a:cubicBezTo>
                    <a:cubicBezTo>
                      <a:pt x="457" y="890"/>
                      <a:pt x="453" y="891"/>
                      <a:pt x="453" y="894"/>
                    </a:cubicBezTo>
                    <a:cubicBezTo>
                      <a:pt x="453" y="901"/>
                      <a:pt x="461" y="910"/>
                      <a:pt x="461" y="914"/>
                    </a:cubicBezTo>
                    <a:cubicBezTo>
                      <a:pt x="461" y="917"/>
                      <a:pt x="460" y="919"/>
                      <a:pt x="460" y="922"/>
                    </a:cubicBezTo>
                    <a:cubicBezTo>
                      <a:pt x="460" y="931"/>
                      <a:pt x="464" y="932"/>
                      <a:pt x="471" y="932"/>
                    </a:cubicBezTo>
                    <a:cubicBezTo>
                      <a:pt x="472" y="939"/>
                      <a:pt x="473" y="943"/>
                      <a:pt x="473" y="948"/>
                    </a:cubicBezTo>
                    <a:cubicBezTo>
                      <a:pt x="473" y="950"/>
                      <a:pt x="475" y="956"/>
                      <a:pt x="475" y="958"/>
                    </a:cubicBezTo>
                    <a:cubicBezTo>
                      <a:pt x="475" y="962"/>
                      <a:pt x="476" y="963"/>
                      <a:pt x="477" y="967"/>
                    </a:cubicBezTo>
                    <a:cubicBezTo>
                      <a:pt x="472" y="969"/>
                      <a:pt x="466" y="968"/>
                      <a:pt x="465" y="974"/>
                    </a:cubicBezTo>
                    <a:cubicBezTo>
                      <a:pt x="469" y="974"/>
                      <a:pt x="476" y="974"/>
                      <a:pt x="477" y="976"/>
                    </a:cubicBezTo>
                    <a:cubicBezTo>
                      <a:pt x="477" y="978"/>
                      <a:pt x="477" y="980"/>
                      <a:pt x="475" y="980"/>
                    </a:cubicBezTo>
                    <a:cubicBezTo>
                      <a:pt x="474" y="981"/>
                      <a:pt x="474" y="981"/>
                      <a:pt x="474" y="981"/>
                    </a:cubicBezTo>
                    <a:cubicBezTo>
                      <a:pt x="475" y="983"/>
                      <a:pt x="478" y="985"/>
                      <a:pt x="479" y="985"/>
                    </a:cubicBezTo>
                    <a:cubicBezTo>
                      <a:pt x="479" y="984"/>
                      <a:pt x="486" y="1004"/>
                      <a:pt x="492" y="1005"/>
                    </a:cubicBezTo>
                    <a:cubicBezTo>
                      <a:pt x="492" y="1013"/>
                      <a:pt x="500" y="1011"/>
                      <a:pt x="501" y="1015"/>
                    </a:cubicBezTo>
                    <a:cubicBezTo>
                      <a:pt x="500" y="1015"/>
                      <a:pt x="499" y="1016"/>
                      <a:pt x="498" y="1016"/>
                    </a:cubicBezTo>
                    <a:cubicBezTo>
                      <a:pt x="499" y="1019"/>
                      <a:pt x="503" y="1021"/>
                      <a:pt x="509" y="1021"/>
                    </a:cubicBezTo>
                    <a:cubicBezTo>
                      <a:pt x="512" y="1024"/>
                      <a:pt x="512" y="1030"/>
                      <a:pt x="514" y="1026"/>
                    </a:cubicBezTo>
                    <a:cubicBezTo>
                      <a:pt x="515" y="1020"/>
                      <a:pt x="517" y="1020"/>
                      <a:pt x="521" y="1019"/>
                    </a:cubicBezTo>
                    <a:cubicBezTo>
                      <a:pt x="520" y="1017"/>
                      <a:pt x="519" y="1016"/>
                      <a:pt x="520" y="1015"/>
                    </a:cubicBezTo>
                    <a:cubicBezTo>
                      <a:pt x="520" y="1015"/>
                      <a:pt x="518" y="1005"/>
                      <a:pt x="518" y="1004"/>
                    </a:cubicBezTo>
                    <a:cubicBezTo>
                      <a:pt x="518" y="1002"/>
                      <a:pt x="521" y="999"/>
                      <a:pt x="523" y="999"/>
                    </a:cubicBezTo>
                    <a:cubicBezTo>
                      <a:pt x="520" y="991"/>
                      <a:pt x="520" y="991"/>
                      <a:pt x="520" y="991"/>
                    </a:cubicBezTo>
                    <a:cubicBezTo>
                      <a:pt x="520" y="991"/>
                      <a:pt x="525" y="986"/>
                      <a:pt x="527" y="985"/>
                    </a:cubicBezTo>
                    <a:cubicBezTo>
                      <a:pt x="527" y="974"/>
                      <a:pt x="527" y="974"/>
                      <a:pt x="527" y="974"/>
                    </a:cubicBezTo>
                    <a:cubicBezTo>
                      <a:pt x="519" y="974"/>
                      <a:pt x="512" y="971"/>
                      <a:pt x="512" y="964"/>
                    </a:cubicBezTo>
                    <a:cubicBezTo>
                      <a:pt x="512" y="960"/>
                      <a:pt x="519" y="958"/>
                      <a:pt x="522" y="958"/>
                    </a:cubicBezTo>
                    <a:cubicBezTo>
                      <a:pt x="522" y="954"/>
                      <a:pt x="520" y="951"/>
                      <a:pt x="520" y="947"/>
                    </a:cubicBezTo>
                    <a:cubicBezTo>
                      <a:pt x="520" y="939"/>
                      <a:pt x="516" y="923"/>
                      <a:pt x="516" y="923"/>
                    </a:cubicBezTo>
                    <a:cubicBezTo>
                      <a:pt x="521" y="923"/>
                      <a:pt x="527" y="927"/>
                      <a:pt x="531" y="927"/>
                    </a:cubicBezTo>
                    <a:cubicBezTo>
                      <a:pt x="534" y="927"/>
                      <a:pt x="534" y="922"/>
                      <a:pt x="534" y="920"/>
                    </a:cubicBezTo>
                    <a:cubicBezTo>
                      <a:pt x="534" y="920"/>
                      <a:pt x="531" y="912"/>
                      <a:pt x="531" y="911"/>
                    </a:cubicBezTo>
                    <a:cubicBezTo>
                      <a:pt x="531" y="906"/>
                      <a:pt x="538" y="906"/>
                      <a:pt x="540" y="906"/>
                    </a:cubicBezTo>
                    <a:cubicBezTo>
                      <a:pt x="558" y="908"/>
                      <a:pt x="563" y="900"/>
                      <a:pt x="563" y="888"/>
                    </a:cubicBezTo>
                    <a:cubicBezTo>
                      <a:pt x="563" y="886"/>
                      <a:pt x="559" y="880"/>
                      <a:pt x="559" y="878"/>
                    </a:cubicBezTo>
                    <a:cubicBezTo>
                      <a:pt x="556" y="878"/>
                      <a:pt x="547" y="872"/>
                      <a:pt x="548" y="868"/>
                    </a:cubicBezTo>
                    <a:cubicBezTo>
                      <a:pt x="549" y="867"/>
                      <a:pt x="549" y="867"/>
                      <a:pt x="549" y="867"/>
                    </a:cubicBezTo>
                    <a:cubicBezTo>
                      <a:pt x="557" y="870"/>
                      <a:pt x="557" y="870"/>
                      <a:pt x="557" y="870"/>
                    </a:cubicBezTo>
                    <a:cubicBezTo>
                      <a:pt x="559" y="875"/>
                      <a:pt x="566" y="875"/>
                      <a:pt x="571" y="874"/>
                    </a:cubicBezTo>
                    <a:cubicBezTo>
                      <a:pt x="578" y="872"/>
                      <a:pt x="579" y="870"/>
                      <a:pt x="580" y="864"/>
                    </a:cubicBezTo>
                    <a:cubicBezTo>
                      <a:pt x="581" y="861"/>
                      <a:pt x="585" y="856"/>
                      <a:pt x="586" y="856"/>
                    </a:cubicBezTo>
                    <a:cubicBezTo>
                      <a:pt x="586" y="856"/>
                      <a:pt x="591" y="846"/>
                      <a:pt x="594" y="842"/>
                    </a:cubicBezTo>
                    <a:cubicBezTo>
                      <a:pt x="596" y="836"/>
                      <a:pt x="597" y="835"/>
                      <a:pt x="599" y="828"/>
                    </a:cubicBezTo>
                    <a:cubicBezTo>
                      <a:pt x="600" y="823"/>
                      <a:pt x="607" y="822"/>
                      <a:pt x="607" y="816"/>
                    </a:cubicBezTo>
                    <a:cubicBezTo>
                      <a:pt x="607" y="810"/>
                      <a:pt x="603" y="803"/>
                      <a:pt x="603" y="800"/>
                    </a:cubicBezTo>
                    <a:cubicBezTo>
                      <a:pt x="603" y="791"/>
                      <a:pt x="619" y="778"/>
                      <a:pt x="626" y="778"/>
                    </a:cubicBezTo>
                    <a:cubicBezTo>
                      <a:pt x="629" y="778"/>
                      <a:pt x="641" y="771"/>
                      <a:pt x="643" y="771"/>
                    </a:cubicBezTo>
                    <a:cubicBezTo>
                      <a:pt x="650" y="771"/>
                      <a:pt x="654" y="756"/>
                      <a:pt x="654" y="756"/>
                    </a:cubicBezTo>
                    <a:cubicBezTo>
                      <a:pt x="658" y="750"/>
                      <a:pt x="661" y="745"/>
                      <a:pt x="661" y="735"/>
                    </a:cubicBezTo>
                    <a:cubicBezTo>
                      <a:pt x="661" y="730"/>
                      <a:pt x="665" y="729"/>
                      <a:pt x="665" y="724"/>
                    </a:cubicBezTo>
                    <a:cubicBezTo>
                      <a:pt x="665" y="719"/>
                      <a:pt x="662" y="698"/>
                      <a:pt x="662" y="693"/>
                    </a:cubicBezTo>
                    <a:cubicBezTo>
                      <a:pt x="662" y="689"/>
                      <a:pt x="669" y="686"/>
                      <a:pt x="671" y="685"/>
                    </a:cubicBezTo>
                    <a:cubicBezTo>
                      <a:pt x="671" y="665"/>
                      <a:pt x="690" y="668"/>
                      <a:pt x="690" y="645"/>
                    </a:cubicBezTo>
                    <a:cubicBezTo>
                      <a:pt x="690" y="639"/>
                      <a:pt x="687" y="629"/>
                      <a:pt x="686" y="626"/>
                    </a:cubicBezTo>
                    <a:cubicBezTo>
                      <a:pt x="683" y="618"/>
                      <a:pt x="678" y="625"/>
                      <a:pt x="676" y="6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4" name="Freeform 350"/>
              <p:cNvSpPr>
                <a:spLocks/>
              </p:cNvSpPr>
              <p:nvPr/>
            </p:nvSpPr>
            <p:spPr bwMode="auto">
              <a:xfrm>
                <a:off x="1546" y="717"/>
                <a:ext cx="293" cy="198"/>
              </a:xfrm>
              <a:custGeom>
                <a:avLst/>
                <a:gdLst>
                  <a:gd name="T0" fmla="*/ 77 w 124"/>
                  <a:gd name="T1" fmla="*/ 12 h 84"/>
                  <a:gd name="T2" fmla="*/ 52 w 124"/>
                  <a:gd name="T3" fmla="*/ 12 h 84"/>
                  <a:gd name="T4" fmla="*/ 51 w 124"/>
                  <a:gd name="T5" fmla="*/ 3 h 84"/>
                  <a:gd name="T6" fmla="*/ 30 w 124"/>
                  <a:gd name="T7" fmla="*/ 14 h 84"/>
                  <a:gd name="T8" fmla="*/ 22 w 124"/>
                  <a:gd name="T9" fmla="*/ 12 h 84"/>
                  <a:gd name="T10" fmla="*/ 26 w 124"/>
                  <a:gd name="T11" fmla="*/ 0 h 84"/>
                  <a:gd name="T12" fmla="*/ 4 w 124"/>
                  <a:gd name="T13" fmla="*/ 19 h 84"/>
                  <a:gd name="T14" fmla="*/ 10 w 124"/>
                  <a:gd name="T15" fmla="*/ 18 h 84"/>
                  <a:gd name="T16" fmla="*/ 0 w 124"/>
                  <a:gd name="T17" fmla="*/ 24 h 84"/>
                  <a:gd name="T18" fmla="*/ 11 w 124"/>
                  <a:gd name="T19" fmla="*/ 28 h 84"/>
                  <a:gd name="T20" fmla="*/ 41 w 124"/>
                  <a:gd name="T21" fmla="*/ 29 h 84"/>
                  <a:gd name="T22" fmla="*/ 51 w 124"/>
                  <a:gd name="T23" fmla="*/ 24 h 84"/>
                  <a:gd name="T24" fmla="*/ 70 w 124"/>
                  <a:gd name="T25" fmla="*/ 38 h 84"/>
                  <a:gd name="T26" fmla="*/ 64 w 124"/>
                  <a:gd name="T27" fmla="*/ 51 h 84"/>
                  <a:gd name="T28" fmla="*/ 73 w 124"/>
                  <a:gd name="T29" fmla="*/ 49 h 84"/>
                  <a:gd name="T30" fmla="*/ 84 w 124"/>
                  <a:gd name="T31" fmla="*/ 53 h 84"/>
                  <a:gd name="T32" fmla="*/ 69 w 124"/>
                  <a:gd name="T33" fmla="*/ 52 h 84"/>
                  <a:gd name="T34" fmla="*/ 56 w 124"/>
                  <a:gd name="T35" fmla="*/ 54 h 84"/>
                  <a:gd name="T36" fmla="*/ 43 w 124"/>
                  <a:gd name="T37" fmla="*/ 63 h 84"/>
                  <a:gd name="T38" fmla="*/ 58 w 124"/>
                  <a:gd name="T39" fmla="*/ 76 h 84"/>
                  <a:gd name="T40" fmla="*/ 84 w 124"/>
                  <a:gd name="T41" fmla="*/ 83 h 84"/>
                  <a:gd name="T42" fmla="*/ 78 w 124"/>
                  <a:gd name="T43" fmla="*/ 72 h 84"/>
                  <a:gd name="T44" fmla="*/ 96 w 124"/>
                  <a:gd name="T45" fmla="*/ 76 h 84"/>
                  <a:gd name="T46" fmla="*/ 86 w 124"/>
                  <a:gd name="T47" fmla="*/ 58 h 84"/>
                  <a:gd name="T48" fmla="*/ 90 w 124"/>
                  <a:gd name="T49" fmla="*/ 56 h 84"/>
                  <a:gd name="T50" fmla="*/ 97 w 124"/>
                  <a:gd name="T51" fmla="*/ 53 h 84"/>
                  <a:gd name="T52" fmla="*/ 103 w 124"/>
                  <a:gd name="T53" fmla="*/ 57 h 84"/>
                  <a:gd name="T54" fmla="*/ 105 w 124"/>
                  <a:gd name="T55" fmla="*/ 63 h 84"/>
                  <a:gd name="T56" fmla="*/ 124 w 124"/>
                  <a:gd name="T57" fmla="*/ 49 h 84"/>
                  <a:gd name="T58" fmla="*/ 109 w 124"/>
                  <a:gd name="T59" fmla="*/ 46 h 84"/>
                  <a:gd name="T60" fmla="*/ 95 w 124"/>
                  <a:gd name="T61" fmla="*/ 35 h 84"/>
                  <a:gd name="T62" fmla="*/ 105 w 124"/>
                  <a:gd name="T63" fmla="*/ 28 h 84"/>
                  <a:gd name="T64" fmla="*/ 94 w 124"/>
                  <a:gd name="T65" fmla="*/ 24 h 84"/>
                  <a:gd name="T66" fmla="*/ 91 w 124"/>
                  <a:gd name="T6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84">
                    <a:moveTo>
                      <a:pt x="92" y="17"/>
                    </a:moveTo>
                    <a:cubicBezTo>
                      <a:pt x="86" y="17"/>
                      <a:pt x="84" y="12"/>
                      <a:pt x="77" y="12"/>
                    </a:cubicBezTo>
                    <a:cubicBezTo>
                      <a:pt x="75" y="12"/>
                      <a:pt x="71" y="12"/>
                      <a:pt x="68" y="12"/>
                    </a:cubicBezTo>
                    <a:cubicBezTo>
                      <a:pt x="64" y="12"/>
                      <a:pt x="59" y="12"/>
                      <a:pt x="52" y="12"/>
                    </a:cubicBezTo>
                    <a:cubicBezTo>
                      <a:pt x="52" y="10"/>
                      <a:pt x="53" y="10"/>
                      <a:pt x="55" y="7"/>
                    </a:cubicBezTo>
                    <a:cubicBezTo>
                      <a:pt x="55" y="7"/>
                      <a:pt x="53" y="3"/>
                      <a:pt x="51" y="3"/>
                    </a:cubicBezTo>
                    <a:cubicBezTo>
                      <a:pt x="43" y="3"/>
                      <a:pt x="38" y="8"/>
                      <a:pt x="30" y="11"/>
                    </a:cubicBezTo>
                    <a:cubicBezTo>
                      <a:pt x="30" y="12"/>
                      <a:pt x="30" y="12"/>
                      <a:pt x="30" y="14"/>
                    </a:cubicBezTo>
                    <a:cubicBezTo>
                      <a:pt x="27" y="15"/>
                      <a:pt x="25" y="16"/>
                      <a:pt x="22" y="16"/>
                    </a:cubicBezTo>
                    <a:cubicBezTo>
                      <a:pt x="22" y="14"/>
                      <a:pt x="22" y="13"/>
                      <a:pt x="22" y="12"/>
                    </a:cubicBezTo>
                    <a:cubicBezTo>
                      <a:pt x="22" y="6"/>
                      <a:pt x="31" y="6"/>
                      <a:pt x="32" y="0"/>
                    </a:cubicBezTo>
                    <a:cubicBezTo>
                      <a:pt x="26" y="0"/>
                      <a:pt x="26" y="0"/>
                      <a:pt x="26" y="0"/>
                    </a:cubicBezTo>
                    <a:cubicBezTo>
                      <a:pt x="19" y="4"/>
                      <a:pt x="2" y="9"/>
                      <a:pt x="2" y="17"/>
                    </a:cubicBezTo>
                    <a:cubicBezTo>
                      <a:pt x="2" y="18"/>
                      <a:pt x="3" y="18"/>
                      <a:pt x="4" y="19"/>
                    </a:cubicBezTo>
                    <a:cubicBezTo>
                      <a:pt x="9" y="19"/>
                      <a:pt x="9" y="19"/>
                      <a:pt x="9" y="19"/>
                    </a:cubicBezTo>
                    <a:cubicBezTo>
                      <a:pt x="10" y="18"/>
                      <a:pt x="10" y="18"/>
                      <a:pt x="10" y="18"/>
                    </a:cubicBezTo>
                    <a:cubicBezTo>
                      <a:pt x="10" y="20"/>
                      <a:pt x="10" y="21"/>
                      <a:pt x="10" y="23"/>
                    </a:cubicBezTo>
                    <a:cubicBezTo>
                      <a:pt x="9" y="21"/>
                      <a:pt x="2" y="21"/>
                      <a:pt x="0" y="24"/>
                    </a:cubicBezTo>
                    <a:cubicBezTo>
                      <a:pt x="2" y="27"/>
                      <a:pt x="5" y="25"/>
                      <a:pt x="9" y="24"/>
                    </a:cubicBezTo>
                    <a:cubicBezTo>
                      <a:pt x="9" y="26"/>
                      <a:pt x="10" y="28"/>
                      <a:pt x="11" y="28"/>
                    </a:cubicBezTo>
                    <a:cubicBezTo>
                      <a:pt x="14" y="28"/>
                      <a:pt x="15" y="24"/>
                      <a:pt x="19" y="24"/>
                    </a:cubicBezTo>
                    <a:cubicBezTo>
                      <a:pt x="27" y="24"/>
                      <a:pt x="34" y="26"/>
                      <a:pt x="41" y="29"/>
                    </a:cubicBezTo>
                    <a:cubicBezTo>
                      <a:pt x="46" y="29"/>
                      <a:pt x="46" y="29"/>
                      <a:pt x="46" y="29"/>
                    </a:cubicBezTo>
                    <a:cubicBezTo>
                      <a:pt x="46" y="27"/>
                      <a:pt x="48" y="24"/>
                      <a:pt x="51" y="24"/>
                    </a:cubicBezTo>
                    <a:cubicBezTo>
                      <a:pt x="54" y="24"/>
                      <a:pt x="54" y="30"/>
                      <a:pt x="58" y="28"/>
                    </a:cubicBezTo>
                    <a:cubicBezTo>
                      <a:pt x="59" y="32"/>
                      <a:pt x="63" y="38"/>
                      <a:pt x="70" y="38"/>
                    </a:cubicBezTo>
                    <a:cubicBezTo>
                      <a:pt x="69" y="39"/>
                      <a:pt x="70" y="41"/>
                      <a:pt x="70" y="42"/>
                    </a:cubicBezTo>
                    <a:cubicBezTo>
                      <a:pt x="70" y="46"/>
                      <a:pt x="65" y="47"/>
                      <a:pt x="64" y="51"/>
                    </a:cubicBezTo>
                    <a:cubicBezTo>
                      <a:pt x="65" y="51"/>
                      <a:pt x="66" y="51"/>
                      <a:pt x="67" y="51"/>
                    </a:cubicBezTo>
                    <a:cubicBezTo>
                      <a:pt x="69" y="51"/>
                      <a:pt x="70" y="50"/>
                      <a:pt x="73" y="49"/>
                    </a:cubicBezTo>
                    <a:cubicBezTo>
                      <a:pt x="84" y="52"/>
                      <a:pt x="84" y="52"/>
                      <a:pt x="84" y="52"/>
                    </a:cubicBezTo>
                    <a:cubicBezTo>
                      <a:pt x="84" y="53"/>
                      <a:pt x="84" y="53"/>
                      <a:pt x="84" y="53"/>
                    </a:cubicBezTo>
                    <a:cubicBezTo>
                      <a:pt x="83" y="55"/>
                      <a:pt x="81" y="56"/>
                      <a:pt x="77" y="56"/>
                    </a:cubicBezTo>
                    <a:cubicBezTo>
                      <a:pt x="73" y="56"/>
                      <a:pt x="70" y="57"/>
                      <a:pt x="69" y="52"/>
                    </a:cubicBezTo>
                    <a:cubicBezTo>
                      <a:pt x="64" y="52"/>
                      <a:pt x="64" y="52"/>
                      <a:pt x="64" y="52"/>
                    </a:cubicBezTo>
                    <a:cubicBezTo>
                      <a:pt x="63" y="52"/>
                      <a:pt x="61" y="54"/>
                      <a:pt x="56" y="54"/>
                    </a:cubicBezTo>
                    <a:cubicBezTo>
                      <a:pt x="56" y="56"/>
                      <a:pt x="55" y="57"/>
                      <a:pt x="55" y="60"/>
                    </a:cubicBezTo>
                    <a:cubicBezTo>
                      <a:pt x="54" y="60"/>
                      <a:pt x="43" y="61"/>
                      <a:pt x="43" y="63"/>
                    </a:cubicBezTo>
                    <a:cubicBezTo>
                      <a:pt x="43" y="66"/>
                      <a:pt x="49" y="66"/>
                      <a:pt x="52" y="68"/>
                    </a:cubicBezTo>
                    <a:cubicBezTo>
                      <a:pt x="54" y="69"/>
                      <a:pt x="57" y="72"/>
                      <a:pt x="58" y="76"/>
                    </a:cubicBezTo>
                    <a:cubicBezTo>
                      <a:pt x="59" y="80"/>
                      <a:pt x="75" y="84"/>
                      <a:pt x="80" y="84"/>
                    </a:cubicBezTo>
                    <a:cubicBezTo>
                      <a:pt x="81" y="84"/>
                      <a:pt x="83" y="84"/>
                      <a:pt x="84" y="83"/>
                    </a:cubicBezTo>
                    <a:cubicBezTo>
                      <a:pt x="83" y="78"/>
                      <a:pt x="76" y="79"/>
                      <a:pt x="75" y="72"/>
                    </a:cubicBezTo>
                    <a:cubicBezTo>
                      <a:pt x="78" y="72"/>
                      <a:pt x="78" y="72"/>
                      <a:pt x="78" y="72"/>
                    </a:cubicBezTo>
                    <a:cubicBezTo>
                      <a:pt x="80" y="76"/>
                      <a:pt x="84" y="78"/>
                      <a:pt x="89" y="78"/>
                    </a:cubicBezTo>
                    <a:cubicBezTo>
                      <a:pt x="92" y="78"/>
                      <a:pt x="93" y="76"/>
                      <a:pt x="96" y="76"/>
                    </a:cubicBezTo>
                    <a:cubicBezTo>
                      <a:pt x="96" y="74"/>
                      <a:pt x="96" y="73"/>
                      <a:pt x="96" y="71"/>
                    </a:cubicBezTo>
                    <a:cubicBezTo>
                      <a:pt x="96" y="70"/>
                      <a:pt x="88" y="58"/>
                      <a:pt x="86" y="58"/>
                    </a:cubicBezTo>
                    <a:cubicBezTo>
                      <a:pt x="86" y="56"/>
                      <a:pt x="86" y="56"/>
                      <a:pt x="86" y="56"/>
                    </a:cubicBezTo>
                    <a:cubicBezTo>
                      <a:pt x="90" y="56"/>
                      <a:pt x="90" y="56"/>
                      <a:pt x="90" y="56"/>
                    </a:cubicBezTo>
                    <a:cubicBezTo>
                      <a:pt x="90" y="53"/>
                      <a:pt x="91" y="51"/>
                      <a:pt x="92" y="51"/>
                    </a:cubicBezTo>
                    <a:cubicBezTo>
                      <a:pt x="95" y="51"/>
                      <a:pt x="95" y="53"/>
                      <a:pt x="97" y="53"/>
                    </a:cubicBezTo>
                    <a:cubicBezTo>
                      <a:pt x="99" y="53"/>
                      <a:pt x="100" y="53"/>
                      <a:pt x="103" y="53"/>
                    </a:cubicBezTo>
                    <a:cubicBezTo>
                      <a:pt x="103" y="55"/>
                      <a:pt x="103" y="56"/>
                      <a:pt x="103" y="57"/>
                    </a:cubicBezTo>
                    <a:cubicBezTo>
                      <a:pt x="102" y="57"/>
                      <a:pt x="101" y="57"/>
                      <a:pt x="100" y="57"/>
                    </a:cubicBezTo>
                    <a:cubicBezTo>
                      <a:pt x="100" y="58"/>
                      <a:pt x="104" y="63"/>
                      <a:pt x="105" y="63"/>
                    </a:cubicBezTo>
                    <a:cubicBezTo>
                      <a:pt x="108" y="63"/>
                      <a:pt x="107" y="58"/>
                      <a:pt x="110" y="58"/>
                    </a:cubicBezTo>
                    <a:cubicBezTo>
                      <a:pt x="116" y="58"/>
                      <a:pt x="118" y="52"/>
                      <a:pt x="124" y="49"/>
                    </a:cubicBezTo>
                    <a:cubicBezTo>
                      <a:pt x="122" y="49"/>
                      <a:pt x="120" y="48"/>
                      <a:pt x="119" y="46"/>
                    </a:cubicBezTo>
                    <a:cubicBezTo>
                      <a:pt x="117" y="47"/>
                      <a:pt x="112" y="47"/>
                      <a:pt x="109" y="46"/>
                    </a:cubicBezTo>
                    <a:cubicBezTo>
                      <a:pt x="110" y="45"/>
                      <a:pt x="111" y="43"/>
                      <a:pt x="111" y="41"/>
                    </a:cubicBezTo>
                    <a:cubicBezTo>
                      <a:pt x="104" y="41"/>
                      <a:pt x="100" y="39"/>
                      <a:pt x="95" y="35"/>
                    </a:cubicBezTo>
                    <a:cubicBezTo>
                      <a:pt x="95" y="35"/>
                      <a:pt x="104" y="35"/>
                      <a:pt x="104" y="34"/>
                    </a:cubicBezTo>
                    <a:cubicBezTo>
                      <a:pt x="105" y="28"/>
                      <a:pt x="105" y="28"/>
                      <a:pt x="105" y="28"/>
                    </a:cubicBezTo>
                    <a:cubicBezTo>
                      <a:pt x="106" y="26"/>
                      <a:pt x="96" y="27"/>
                      <a:pt x="96" y="24"/>
                    </a:cubicBezTo>
                    <a:cubicBezTo>
                      <a:pt x="94" y="24"/>
                      <a:pt x="94" y="24"/>
                      <a:pt x="94" y="24"/>
                    </a:cubicBezTo>
                    <a:cubicBezTo>
                      <a:pt x="92" y="24"/>
                      <a:pt x="88" y="25"/>
                      <a:pt x="86" y="27"/>
                    </a:cubicBezTo>
                    <a:cubicBezTo>
                      <a:pt x="91" y="22"/>
                      <a:pt x="91" y="22"/>
                      <a:pt x="91" y="22"/>
                    </a:cubicBezTo>
                    <a:cubicBezTo>
                      <a:pt x="92" y="19"/>
                      <a:pt x="88" y="20"/>
                      <a:pt x="92" y="1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5" name="Freeform 351"/>
              <p:cNvSpPr>
                <a:spLocks/>
              </p:cNvSpPr>
              <p:nvPr/>
            </p:nvSpPr>
            <p:spPr bwMode="auto">
              <a:xfrm>
                <a:off x="4737" y="2814"/>
                <a:ext cx="5" cy="5"/>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0"/>
                    </a:cubicBezTo>
                    <a:cubicBezTo>
                      <a:pt x="1" y="0"/>
                      <a:pt x="1" y="0"/>
                      <a:pt x="1" y="0"/>
                    </a:cubicBezTo>
                    <a:lnTo>
                      <a:pt x="0"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6" name="Freeform 352"/>
              <p:cNvSpPr>
                <a:spLocks/>
              </p:cNvSpPr>
              <p:nvPr/>
            </p:nvSpPr>
            <p:spPr bwMode="auto">
              <a:xfrm>
                <a:off x="4383" y="2316"/>
                <a:ext cx="661" cy="567"/>
              </a:xfrm>
              <a:custGeom>
                <a:avLst/>
                <a:gdLst>
                  <a:gd name="T0" fmla="*/ 268 w 280"/>
                  <a:gd name="T1" fmla="*/ 107 h 240"/>
                  <a:gd name="T2" fmla="*/ 264 w 280"/>
                  <a:gd name="T3" fmla="*/ 102 h 240"/>
                  <a:gd name="T4" fmla="*/ 248 w 280"/>
                  <a:gd name="T5" fmla="*/ 73 h 240"/>
                  <a:gd name="T6" fmla="*/ 240 w 280"/>
                  <a:gd name="T7" fmla="*/ 34 h 240"/>
                  <a:gd name="T8" fmla="*/ 234 w 280"/>
                  <a:gd name="T9" fmla="*/ 11 h 240"/>
                  <a:gd name="T10" fmla="*/ 221 w 280"/>
                  <a:gd name="T11" fmla="*/ 33 h 240"/>
                  <a:gd name="T12" fmla="*/ 196 w 280"/>
                  <a:gd name="T13" fmla="*/ 53 h 240"/>
                  <a:gd name="T14" fmla="*/ 182 w 280"/>
                  <a:gd name="T15" fmla="*/ 47 h 240"/>
                  <a:gd name="T16" fmla="*/ 188 w 280"/>
                  <a:gd name="T17" fmla="*/ 18 h 240"/>
                  <a:gd name="T18" fmla="*/ 182 w 280"/>
                  <a:gd name="T19" fmla="*/ 15 h 240"/>
                  <a:gd name="T20" fmla="*/ 162 w 280"/>
                  <a:gd name="T21" fmla="*/ 5 h 240"/>
                  <a:gd name="T22" fmla="*/ 160 w 280"/>
                  <a:gd name="T23" fmla="*/ 14 h 240"/>
                  <a:gd name="T24" fmla="*/ 137 w 280"/>
                  <a:gd name="T25" fmla="*/ 34 h 240"/>
                  <a:gd name="T26" fmla="*/ 131 w 280"/>
                  <a:gd name="T27" fmla="*/ 39 h 240"/>
                  <a:gd name="T28" fmla="*/ 122 w 280"/>
                  <a:gd name="T29" fmla="*/ 29 h 240"/>
                  <a:gd name="T30" fmla="*/ 110 w 280"/>
                  <a:gd name="T31" fmla="*/ 35 h 240"/>
                  <a:gd name="T32" fmla="*/ 101 w 280"/>
                  <a:gd name="T33" fmla="*/ 43 h 240"/>
                  <a:gd name="T34" fmla="*/ 95 w 280"/>
                  <a:gd name="T35" fmla="*/ 52 h 240"/>
                  <a:gd name="T36" fmla="*/ 92 w 280"/>
                  <a:gd name="T37" fmla="*/ 62 h 240"/>
                  <a:gd name="T38" fmla="*/ 82 w 280"/>
                  <a:gd name="T39" fmla="*/ 61 h 240"/>
                  <a:gd name="T40" fmla="*/ 71 w 280"/>
                  <a:gd name="T41" fmla="*/ 80 h 240"/>
                  <a:gd name="T42" fmla="*/ 41 w 280"/>
                  <a:gd name="T43" fmla="*/ 87 h 240"/>
                  <a:gd name="T44" fmla="*/ 21 w 280"/>
                  <a:gd name="T45" fmla="*/ 104 h 240"/>
                  <a:gd name="T46" fmla="*/ 17 w 280"/>
                  <a:gd name="T47" fmla="*/ 113 h 240"/>
                  <a:gd name="T48" fmla="*/ 16 w 280"/>
                  <a:gd name="T49" fmla="*/ 129 h 240"/>
                  <a:gd name="T50" fmla="*/ 6 w 280"/>
                  <a:gd name="T51" fmla="*/ 128 h 240"/>
                  <a:gd name="T52" fmla="*/ 13 w 280"/>
                  <a:gd name="T53" fmla="*/ 162 h 240"/>
                  <a:gd name="T54" fmla="*/ 13 w 280"/>
                  <a:gd name="T55" fmla="*/ 179 h 240"/>
                  <a:gd name="T56" fmla="*/ 0 w 280"/>
                  <a:gd name="T57" fmla="*/ 198 h 240"/>
                  <a:gd name="T58" fmla="*/ 37 w 280"/>
                  <a:gd name="T59" fmla="*/ 199 h 240"/>
                  <a:gd name="T60" fmla="*/ 64 w 280"/>
                  <a:gd name="T61" fmla="*/ 191 h 240"/>
                  <a:gd name="T62" fmla="*/ 101 w 280"/>
                  <a:gd name="T63" fmla="*/ 180 h 240"/>
                  <a:gd name="T64" fmla="*/ 115 w 280"/>
                  <a:gd name="T65" fmla="*/ 177 h 240"/>
                  <a:gd name="T66" fmla="*/ 135 w 280"/>
                  <a:gd name="T67" fmla="*/ 191 h 240"/>
                  <a:gd name="T68" fmla="*/ 152 w 280"/>
                  <a:gd name="T69" fmla="*/ 194 h 240"/>
                  <a:gd name="T70" fmla="*/ 146 w 280"/>
                  <a:gd name="T71" fmla="*/ 209 h 240"/>
                  <a:gd name="T72" fmla="*/ 154 w 280"/>
                  <a:gd name="T73" fmla="*/ 208 h 240"/>
                  <a:gd name="T74" fmla="*/ 156 w 280"/>
                  <a:gd name="T75" fmla="*/ 214 h 240"/>
                  <a:gd name="T76" fmla="*/ 153 w 280"/>
                  <a:gd name="T77" fmla="*/ 228 h 240"/>
                  <a:gd name="T78" fmla="*/ 171 w 280"/>
                  <a:gd name="T79" fmla="*/ 240 h 240"/>
                  <a:gd name="T80" fmla="*/ 188 w 280"/>
                  <a:gd name="T81" fmla="*/ 238 h 240"/>
                  <a:gd name="T82" fmla="*/ 207 w 280"/>
                  <a:gd name="T83" fmla="*/ 232 h 240"/>
                  <a:gd name="T84" fmla="*/ 219 w 280"/>
                  <a:gd name="T85" fmla="*/ 225 h 240"/>
                  <a:gd name="T86" fmla="*/ 244 w 280"/>
                  <a:gd name="T87" fmla="*/ 191 h 240"/>
                  <a:gd name="T88" fmla="*/ 277 w 280"/>
                  <a:gd name="T89" fmla="*/ 1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40">
                    <a:moveTo>
                      <a:pt x="280" y="127"/>
                    </a:moveTo>
                    <a:cubicBezTo>
                      <a:pt x="276" y="120"/>
                      <a:pt x="270" y="114"/>
                      <a:pt x="268" y="107"/>
                    </a:cubicBezTo>
                    <a:cubicBezTo>
                      <a:pt x="270" y="106"/>
                      <a:pt x="271" y="106"/>
                      <a:pt x="272" y="103"/>
                    </a:cubicBezTo>
                    <a:cubicBezTo>
                      <a:pt x="270" y="103"/>
                      <a:pt x="264" y="102"/>
                      <a:pt x="264" y="102"/>
                    </a:cubicBezTo>
                    <a:cubicBezTo>
                      <a:pt x="263" y="99"/>
                      <a:pt x="258" y="84"/>
                      <a:pt x="258" y="81"/>
                    </a:cubicBezTo>
                    <a:cubicBezTo>
                      <a:pt x="256" y="81"/>
                      <a:pt x="248" y="75"/>
                      <a:pt x="248" y="73"/>
                    </a:cubicBezTo>
                    <a:cubicBezTo>
                      <a:pt x="248" y="60"/>
                      <a:pt x="244" y="50"/>
                      <a:pt x="244" y="36"/>
                    </a:cubicBezTo>
                    <a:cubicBezTo>
                      <a:pt x="243" y="36"/>
                      <a:pt x="240" y="35"/>
                      <a:pt x="240" y="34"/>
                    </a:cubicBezTo>
                    <a:cubicBezTo>
                      <a:pt x="238" y="34"/>
                      <a:pt x="234" y="30"/>
                      <a:pt x="234" y="27"/>
                    </a:cubicBezTo>
                    <a:cubicBezTo>
                      <a:pt x="234" y="24"/>
                      <a:pt x="234" y="15"/>
                      <a:pt x="234" y="11"/>
                    </a:cubicBezTo>
                    <a:cubicBezTo>
                      <a:pt x="234" y="11"/>
                      <a:pt x="231" y="4"/>
                      <a:pt x="230" y="0"/>
                    </a:cubicBezTo>
                    <a:cubicBezTo>
                      <a:pt x="230" y="13"/>
                      <a:pt x="221" y="19"/>
                      <a:pt x="221" y="33"/>
                    </a:cubicBezTo>
                    <a:cubicBezTo>
                      <a:pt x="221" y="42"/>
                      <a:pt x="214" y="63"/>
                      <a:pt x="207" y="63"/>
                    </a:cubicBezTo>
                    <a:cubicBezTo>
                      <a:pt x="202" y="63"/>
                      <a:pt x="201" y="56"/>
                      <a:pt x="196" y="53"/>
                    </a:cubicBezTo>
                    <a:cubicBezTo>
                      <a:pt x="192" y="52"/>
                      <a:pt x="191" y="48"/>
                      <a:pt x="187" y="47"/>
                    </a:cubicBezTo>
                    <a:cubicBezTo>
                      <a:pt x="186" y="47"/>
                      <a:pt x="183" y="48"/>
                      <a:pt x="182" y="47"/>
                    </a:cubicBezTo>
                    <a:cubicBezTo>
                      <a:pt x="179" y="43"/>
                      <a:pt x="181" y="41"/>
                      <a:pt x="176" y="38"/>
                    </a:cubicBezTo>
                    <a:cubicBezTo>
                      <a:pt x="178" y="36"/>
                      <a:pt x="188" y="22"/>
                      <a:pt x="188" y="18"/>
                    </a:cubicBezTo>
                    <a:cubicBezTo>
                      <a:pt x="188" y="18"/>
                      <a:pt x="187" y="16"/>
                      <a:pt x="186" y="16"/>
                    </a:cubicBezTo>
                    <a:cubicBezTo>
                      <a:pt x="184" y="16"/>
                      <a:pt x="183" y="15"/>
                      <a:pt x="182" y="15"/>
                    </a:cubicBezTo>
                    <a:cubicBezTo>
                      <a:pt x="181" y="15"/>
                      <a:pt x="179" y="15"/>
                      <a:pt x="178" y="15"/>
                    </a:cubicBezTo>
                    <a:cubicBezTo>
                      <a:pt x="170" y="15"/>
                      <a:pt x="165" y="12"/>
                      <a:pt x="162" y="5"/>
                    </a:cubicBezTo>
                    <a:cubicBezTo>
                      <a:pt x="161" y="6"/>
                      <a:pt x="158" y="6"/>
                      <a:pt x="156" y="6"/>
                    </a:cubicBezTo>
                    <a:cubicBezTo>
                      <a:pt x="155" y="10"/>
                      <a:pt x="158" y="10"/>
                      <a:pt x="160" y="14"/>
                    </a:cubicBezTo>
                    <a:cubicBezTo>
                      <a:pt x="158" y="20"/>
                      <a:pt x="150" y="14"/>
                      <a:pt x="142" y="23"/>
                    </a:cubicBezTo>
                    <a:cubicBezTo>
                      <a:pt x="142" y="27"/>
                      <a:pt x="137" y="29"/>
                      <a:pt x="137" y="34"/>
                    </a:cubicBezTo>
                    <a:cubicBezTo>
                      <a:pt x="137" y="38"/>
                      <a:pt x="137" y="39"/>
                      <a:pt x="134" y="39"/>
                    </a:cubicBezTo>
                    <a:cubicBezTo>
                      <a:pt x="133" y="39"/>
                      <a:pt x="132" y="40"/>
                      <a:pt x="131" y="39"/>
                    </a:cubicBezTo>
                    <a:cubicBezTo>
                      <a:pt x="130" y="39"/>
                      <a:pt x="129" y="41"/>
                      <a:pt x="129" y="41"/>
                    </a:cubicBezTo>
                    <a:cubicBezTo>
                      <a:pt x="125" y="41"/>
                      <a:pt x="126" y="31"/>
                      <a:pt x="122" y="29"/>
                    </a:cubicBezTo>
                    <a:cubicBezTo>
                      <a:pt x="119" y="29"/>
                      <a:pt x="117" y="30"/>
                      <a:pt x="114" y="29"/>
                    </a:cubicBezTo>
                    <a:cubicBezTo>
                      <a:pt x="113" y="30"/>
                      <a:pt x="114" y="37"/>
                      <a:pt x="110" y="35"/>
                    </a:cubicBezTo>
                    <a:cubicBezTo>
                      <a:pt x="108" y="39"/>
                      <a:pt x="108" y="39"/>
                      <a:pt x="105" y="44"/>
                    </a:cubicBezTo>
                    <a:cubicBezTo>
                      <a:pt x="104" y="44"/>
                      <a:pt x="105" y="44"/>
                      <a:pt x="101" y="43"/>
                    </a:cubicBezTo>
                    <a:cubicBezTo>
                      <a:pt x="101" y="46"/>
                      <a:pt x="100" y="47"/>
                      <a:pt x="101" y="52"/>
                    </a:cubicBezTo>
                    <a:cubicBezTo>
                      <a:pt x="95" y="52"/>
                      <a:pt x="95" y="52"/>
                      <a:pt x="95" y="52"/>
                    </a:cubicBezTo>
                    <a:cubicBezTo>
                      <a:pt x="95" y="51"/>
                      <a:pt x="95" y="51"/>
                      <a:pt x="95" y="51"/>
                    </a:cubicBezTo>
                    <a:cubicBezTo>
                      <a:pt x="93" y="52"/>
                      <a:pt x="93" y="59"/>
                      <a:pt x="92" y="62"/>
                    </a:cubicBezTo>
                    <a:cubicBezTo>
                      <a:pt x="92" y="60"/>
                      <a:pt x="89" y="58"/>
                      <a:pt x="89" y="53"/>
                    </a:cubicBezTo>
                    <a:cubicBezTo>
                      <a:pt x="85" y="56"/>
                      <a:pt x="86" y="58"/>
                      <a:pt x="82" y="61"/>
                    </a:cubicBezTo>
                    <a:cubicBezTo>
                      <a:pt x="82" y="62"/>
                      <a:pt x="83" y="64"/>
                      <a:pt x="84" y="64"/>
                    </a:cubicBezTo>
                    <a:cubicBezTo>
                      <a:pt x="82" y="68"/>
                      <a:pt x="75" y="78"/>
                      <a:pt x="71" y="80"/>
                    </a:cubicBezTo>
                    <a:cubicBezTo>
                      <a:pt x="68" y="81"/>
                      <a:pt x="63" y="81"/>
                      <a:pt x="60" y="81"/>
                    </a:cubicBezTo>
                    <a:cubicBezTo>
                      <a:pt x="53" y="81"/>
                      <a:pt x="45" y="88"/>
                      <a:pt x="41" y="87"/>
                    </a:cubicBezTo>
                    <a:cubicBezTo>
                      <a:pt x="38" y="93"/>
                      <a:pt x="31" y="91"/>
                      <a:pt x="27" y="96"/>
                    </a:cubicBezTo>
                    <a:cubicBezTo>
                      <a:pt x="25" y="99"/>
                      <a:pt x="25" y="102"/>
                      <a:pt x="21" y="104"/>
                    </a:cubicBezTo>
                    <a:cubicBezTo>
                      <a:pt x="20" y="103"/>
                      <a:pt x="19" y="103"/>
                      <a:pt x="18" y="99"/>
                    </a:cubicBezTo>
                    <a:cubicBezTo>
                      <a:pt x="18" y="104"/>
                      <a:pt x="17" y="111"/>
                      <a:pt x="17" y="113"/>
                    </a:cubicBezTo>
                    <a:cubicBezTo>
                      <a:pt x="15" y="113"/>
                      <a:pt x="12" y="116"/>
                      <a:pt x="12" y="120"/>
                    </a:cubicBezTo>
                    <a:cubicBezTo>
                      <a:pt x="12" y="123"/>
                      <a:pt x="16" y="125"/>
                      <a:pt x="16" y="129"/>
                    </a:cubicBezTo>
                    <a:cubicBezTo>
                      <a:pt x="16" y="132"/>
                      <a:pt x="14" y="133"/>
                      <a:pt x="13" y="135"/>
                    </a:cubicBezTo>
                    <a:cubicBezTo>
                      <a:pt x="11" y="135"/>
                      <a:pt x="7" y="131"/>
                      <a:pt x="6" y="128"/>
                    </a:cubicBezTo>
                    <a:cubicBezTo>
                      <a:pt x="6" y="133"/>
                      <a:pt x="6" y="133"/>
                      <a:pt x="6" y="133"/>
                    </a:cubicBezTo>
                    <a:cubicBezTo>
                      <a:pt x="7" y="140"/>
                      <a:pt x="13" y="151"/>
                      <a:pt x="13" y="162"/>
                    </a:cubicBezTo>
                    <a:cubicBezTo>
                      <a:pt x="13" y="166"/>
                      <a:pt x="9" y="165"/>
                      <a:pt x="9" y="170"/>
                    </a:cubicBezTo>
                    <a:cubicBezTo>
                      <a:pt x="9" y="174"/>
                      <a:pt x="13" y="174"/>
                      <a:pt x="13" y="179"/>
                    </a:cubicBezTo>
                    <a:cubicBezTo>
                      <a:pt x="13" y="185"/>
                      <a:pt x="10" y="194"/>
                      <a:pt x="6" y="195"/>
                    </a:cubicBezTo>
                    <a:cubicBezTo>
                      <a:pt x="4" y="196"/>
                      <a:pt x="0" y="195"/>
                      <a:pt x="0" y="198"/>
                    </a:cubicBezTo>
                    <a:cubicBezTo>
                      <a:pt x="0" y="204"/>
                      <a:pt x="6" y="207"/>
                      <a:pt x="13" y="207"/>
                    </a:cubicBezTo>
                    <a:cubicBezTo>
                      <a:pt x="26" y="207"/>
                      <a:pt x="26" y="202"/>
                      <a:pt x="37" y="199"/>
                    </a:cubicBezTo>
                    <a:cubicBezTo>
                      <a:pt x="56" y="199"/>
                      <a:pt x="56" y="199"/>
                      <a:pt x="56" y="199"/>
                    </a:cubicBezTo>
                    <a:cubicBezTo>
                      <a:pt x="60" y="199"/>
                      <a:pt x="61" y="195"/>
                      <a:pt x="64" y="191"/>
                    </a:cubicBezTo>
                    <a:cubicBezTo>
                      <a:pt x="67" y="190"/>
                      <a:pt x="77" y="185"/>
                      <a:pt x="80" y="185"/>
                    </a:cubicBezTo>
                    <a:cubicBezTo>
                      <a:pt x="88" y="182"/>
                      <a:pt x="92" y="185"/>
                      <a:pt x="101" y="180"/>
                    </a:cubicBezTo>
                    <a:cubicBezTo>
                      <a:pt x="111" y="180"/>
                      <a:pt x="111" y="180"/>
                      <a:pt x="111" y="180"/>
                    </a:cubicBezTo>
                    <a:cubicBezTo>
                      <a:pt x="112" y="179"/>
                      <a:pt x="113" y="177"/>
                      <a:pt x="115" y="177"/>
                    </a:cubicBezTo>
                    <a:cubicBezTo>
                      <a:pt x="121" y="177"/>
                      <a:pt x="129" y="182"/>
                      <a:pt x="132" y="186"/>
                    </a:cubicBezTo>
                    <a:cubicBezTo>
                      <a:pt x="131" y="190"/>
                      <a:pt x="132" y="191"/>
                      <a:pt x="135" y="191"/>
                    </a:cubicBezTo>
                    <a:cubicBezTo>
                      <a:pt x="135" y="207"/>
                      <a:pt x="135" y="207"/>
                      <a:pt x="135" y="207"/>
                    </a:cubicBezTo>
                    <a:cubicBezTo>
                      <a:pt x="136" y="207"/>
                      <a:pt x="150" y="196"/>
                      <a:pt x="152" y="194"/>
                    </a:cubicBezTo>
                    <a:cubicBezTo>
                      <a:pt x="154" y="192"/>
                      <a:pt x="150" y="202"/>
                      <a:pt x="144" y="209"/>
                    </a:cubicBezTo>
                    <a:cubicBezTo>
                      <a:pt x="146" y="209"/>
                      <a:pt x="146" y="209"/>
                      <a:pt x="146" y="209"/>
                    </a:cubicBezTo>
                    <a:cubicBezTo>
                      <a:pt x="150" y="208"/>
                      <a:pt x="150" y="203"/>
                      <a:pt x="154" y="202"/>
                    </a:cubicBezTo>
                    <a:cubicBezTo>
                      <a:pt x="154" y="208"/>
                      <a:pt x="154" y="208"/>
                      <a:pt x="154" y="208"/>
                    </a:cubicBezTo>
                    <a:cubicBezTo>
                      <a:pt x="154" y="209"/>
                      <a:pt x="153" y="210"/>
                      <a:pt x="152" y="211"/>
                    </a:cubicBezTo>
                    <a:cubicBezTo>
                      <a:pt x="156" y="214"/>
                      <a:pt x="156" y="214"/>
                      <a:pt x="156" y="214"/>
                    </a:cubicBezTo>
                    <a:cubicBezTo>
                      <a:pt x="156" y="220"/>
                      <a:pt x="156" y="220"/>
                      <a:pt x="156" y="220"/>
                    </a:cubicBezTo>
                    <a:cubicBezTo>
                      <a:pt x="156" y="223"/>
                      <a:pt x="153" y="224"/>
                      <a:pt x="153" y="228"/>
                    </a:cubicBezTo>
                    <a:cubicBezTo>
                      <a:pt x="153" y="234"/>
                      <a:pt x="162" y="237"/>
                      <a:pt x="169" y="237"/>
                    </a:cubicBezTo>
                    <a:cubicBezTo>
                      <a:pt x="169" y="238"/>
                      <a:pt x="170" y="240"/>
                      <a:pt x="171" y="240"/>
                    </a:cubicBezTo>
                    <a:cubicBezTo>
                      <a:pt x="174" y="240"/>
                      <a:pt x="179" y="234"/>
                      <a:pt x="183" y="232"/>
                    </a:cubicBezTo>
                    <a:cubicBezTo>
                      <a:pt x="183" y="233"/>
                      <a:pt x="183" y="238"/>
                      <a:pt x="188" y="238"/>
                    </a:cubicBezTo>
                    <a:cubicBezTo>
                      <a:pt x="188" y="240"/>
                      <a:pt x="188" y="240"/>
                      <a:pt x="188" y="240"/>
                    </a:cubicBezTo>
                    <a:cubicBezTo>
                      <a:pt x="198" y="238"/>
                      <a:pt x="203" y="232"/>
                      <a:pt x="207" y="232"/>
                    </a:cubicBezTo>
                    <a:cubicBezTo>
                      <a:pt x="208" y="232"/>
                      <a:pt x="210" y="232"/>
                      <a:pt x="213" y="232"/>
                    </a:cubicBezTo>
                    <a:cubicBezTo>
                      <a:pt x="216" y="232"/>
                      <a:pt x="215" y="228"/>
                      <a:pt x="219" y="225"/>
                    </a:cubicBezTo>
                    <a:cubicBezTo>
                      <a:pt x="224" y="218"/>
                      <a:pt x="224" y="215"/>
                      <a:pt x="230" y="209"/>
                    </a:cubicBezTo>
                    <a:cubicBezTo>
                      <a:pt x="235" y="204"/>
                      <a:pt x="244" y="201"/>
                      <a:pt x="244" y="191"/>
                    </a:cubicBezTo>
                    <a:cubicBezTo>
                      <a:pt x="256" y="191"/>
                      <a:pt x="261" y="175"/>
                      <a:pt x="266" y="167"/>
                    </a:cubicBezTo>
                    <a:cubicBezTo>
                      <a:pt x="270" y="160"/>
                      <a:pt x="279" y="151"/>
                      <a:pt x="277" y="140"/>
                    </a:cubicBezTo>
                    <a:cubicBezTo>
                      <a:pt x="277" y="140"/>
                      <a:pt x="280" y="126"/>
                      <a:pt x="280" y="12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7" name="Freeform 353"/>
              <p:cNvSpPr>
                <a:spLocks/>
              </p:cNvSpPr>
              <p:nvPr/>
            </p:nvSpPr>
            <p:spPr bwMode="auto">
              <a:xfrm>
                <a:off x="4158" y="2002"/>
                <a:ext cx="180" cy="226"/>
              </a:xfrm>
              <a:custGeom>
                <a:avLst/>
                <a:gdLst>
                  <a:gd name="T0" fmla="*/ 76 w 76"/>
                  <a:gd name="T1" fmla="*/ 72 h 96"/>
                  <a:gd name="T2" fmla="*/ 76 w 76"/>
                  <a:gd name="T3" fmla="*/ 68 h 96"/>
                  <a:gd name="T4" fmla="*/ 65 w 76"/>
                  <a:gd name="T5" fmla="*/ 56 h 96"/>
                  <a:gd name="T6" fmla="*/ 58 w 76"/>
                  <a:gd name="T7" fmla="*/ 53 h 96"/>
                  <a:gd name="T8" fmla="*/ 58 w 76"/>
                  <a:gd name="T9" fmla="*/ 47 h 96"/>
                  <a:gd name="T10" fmla="*/ 61 w 76"/>
                  <a:gd name="T11" fmla="*/ 46 h 96"/>
                  <a:gd name="T12" fmla="*/ 52 w 76"/>
                  <a:gd name="T13" fmla="*/ 36 h 96"/>
                  <a:gd name="T14" fmla="*/ 45 w 76"/>
                  <a:gd name="T15" fmla="*/ 32 h 96"/>
                  <a:gd name="T16" fmla="*/ 27 w 76"/>
                  <a:gd name="T17" fmla="*/ 18 h 96"/>
                  <a:gd name="T18" fmla="*/ 16 w 76"/>
                  <a:gd name="T19" fmla="*/ 3 h 96"/>
                  <a:gd name="T20" fmla="*/ 0 w 76"/>
                  <a:gd name="T21" fmla="*/ 0 h 96"/>
                  <a:gd name="T22" fmla="*/ 16 w 76"/>
                  <a:gd name="T23" fmla="*/ 19 h 96"/>
                  <a:gd name="T24" fmla="*/ 27 w 76"/>
                  <a:gd name="T25" fmla="*/ 35 h 96"/>
                  <a:gd name="T26" fmla="*/ 34 w 76"/>
                  <a:gd name="T27" fmla="*/ 48 h 96"/>
                  <a:gd name="T28" fmla="*/ 36 w 76"/>
                  <a:gd name="T29" fmla="*/ 61 h 96"/>
                  <a:gd name="T30" fmla="*/ 47 w 76"/>
                  <a:gd name="T31" fmla="*/ 74 h 96"/>
                  <a:gd name="T32" fmla="*/ 48 w 76"/>
                  <a:gd name="T33" fmla="*/ 78 h 96"/>
                  <a:gd name="T34" fmla="*/ 65 w 76"/>
                  <a:gd name="T35" fmla="*/ 95 h 96"/>
                  <a:gd name="T36" fmla="*/ 73 w 76"/>
                  <a:gd name="T37" fmla="*/ 95 h 96"/>
                  <a:gd name="T38" fmla="*/ 76 w 76"/>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96">
                    <a:moveTo>
                      <a:pt x="76" y="72"/>
                    </a:moveTo>
                    <a:cubicBezTo>
                      <a:pt x="76" y="70"/>
                      <a:pt x="76" y="69"/>
                      <a:pt x="76" y="68"/>
                    </a:cubicBezTo>
                    <a:cubicBezTo>
                      <a:pt x="69" y="68"/>
                      <a:pt x="67" y="64"/>
                      <a:pt x="65" y="56"/>
                    </a:cubicBezTo>
                    <a:cubicBezTo>
                      <a:pt x="62" y="57"/>
                      <a:pt x="61" y="55"/>
                      <a:pt x="58" y="53"/>
                    </a:cubicBezTo>
                    <a:cubicBezTo>
                      <a:pt x="58" y="47"/>
                      <a:pt x="58" y="47"/>
                      <a:pt x="58" y="47"/>
                    </a:cubicBezTo>
                    <a:cubicBezTo>
                      <a:pt x="59" y="47"/>
                      <a:pt x="61" y="47"/>
                      <a:pt x="61" y="46"/>
                    </a:cubicBezTo>
                    <a:cubicBezTo>
                      <a:pt x="52" y="36"/>
                      <a:pt x="52" y="36"/>
                      <a:pt x="52" y="36"/>
                    </a:cubicBezTo>
                    <a:cubicBezTo>
                      <a:pt x="49" y="36"/>
                      <a:pt x="48" y="32"/>
                      <a:pt x="45" y="32"/>
                    </a:cubicBezTo>
                    <a:cubicBezTo>
                      <a:pt x="36" y="32"/>
                      <a:pt x="32" y="23"/>
                      <a:pt x="27" y="18"/>
                    </a:cubicBezTo>
                    <a:cubicBezTo>
                      <a:pt x="24" y="16"/>
                      <a:pt x="19" y="4"/>
                      <a:pt x="16" y="3"/>
                    </a:cubicBezTo>
                    <a:cubicBezTo>
                      <a:pt x="10" y="0"/>
                      <a:pt x="6" y="3"/>
                      <a:pt x="0" y="0"/>
                    </a:cubicBezTo>
                    <a:cubicBezTo>
                      <a:pt x="1" y="6"/>
                      <a:pt x="10" y="19"/>
                      <a:pt x="16" y="19"/>
                    </a:cubicBezTo>
                    <a:cubicBezTo>
                      <a:pt x="17" y="27"/>
                      <a:pt x="25" y="29"/>
                      <a:pt x="27" y="35"/>
                    </a:cubicBezTo>
                    <a:cubicBezTo>
                      <a:pt x="28" y="41"/>
                      <a:pt x="30" y="45"/>
                      <a:pt x="34" y="48"/>
                    </a:cubicBezTo>
                    <a:cubicBezTo>
                      <a:pt x="36" y="52"/>
                      <a:pt x="34" y="57"/>
                      <a:pt x="36" y="61"/>
                    </a:cubicBezTo>
                    <a:cubicBezTo>
                      <a:pt x="38" y="64"/>
                      <a:pt x="44" y="70"/>
                      <a:pt x="47" y="74"/>
                    </a:cubicBezTo>
                    <a:cubicBezTo>
                      <a:pt x="48" y="75"/>
                      <a:pt x="48" y="77"/>
                      <a:pt x="48" y="78"/>
                    </a:cubicBezTo>
                    <a:cubicBezTo>
                      <a:pt x="65" y="95"/>
                      <a:pt x="65" y="95"/>
                      <a:pt x="65" y="95"/>
                    </a:cubicBezTo>
                    <a:cubicBezTo>
                      <a:pt x="67" y="96"/>
                      <a:pt x="68" y="95"/>
                      <a:pt x="73" y="95"/>
                    </a:cubicBezTo>
                    <a:cubicBezTo>
                      <a:pt x="73" y="89"/>
                      <a:pt x="76" y="76"/>
                      <a:pt x="76" y="7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8" name="Freeform 354"/>
              <p:cNvSpPr>
                <a:spLocks/>
              </p:cNvSpPr>
              <p:nvPr/>
            </p:nvSpPr>
            <p:spPr bwMode="auto">
              <a:xfrm>
                <a:off x="4380" y="1964"/>
                <a:ext cx="171" cy="227"/>
              </a:xfrm>
              <a:custGeom>
                <a:avLst/>
                <a:gdLst>
                  <a:gd name="T0" fmla="*/ 61 w 72"/>
                  <a:gd name="T1" fmla="*/ 62 h 96"/>
                  <a:gd name="T2" fmla="*/ 65 w 72"/>
                  <a:gd name="T3" fmla="*/ 57 h 96"/>
                  <a:gd name="T4" fmla="*/ 72 w 72"/>
                  <a:gd name="T5" fmla="*/ 57 h 96"/>
                  <a:gd name="T6" fmla="*/ 62 w 72"/>
                  <a:gd name="T7" fmla="*/ 36 h 96"/>
                  <a:gd name="T8" fmla="*/ 64 w 72"/>
                  <a:gd name="T9" fmla="*/ 29 h 96"/>
                  <a:gd name="T10" fmla="*/ 65 w 72"/>
                  <a:gd name="T11" fmla="*/ 29 h 96"/>
                  <a:gd name="T12" fmla="*/ 65 w 72"/>
                  <a:gd name="T13" fmla="*/ 23 h 96"/>
                  <a:gd name="T14" fmla="*/ 71 w 72"/>
                  <a:gd name="T15" fmla="*/ 22 h 96"/>
                  <a:gd name="T16" fmla="*/ 58 w 72"/>
                  <a:gd name="T17" fmla="*/ 0 h 96"/>
                  <a:gd name="T18" fmla="*/ 45 w 72"/>
                  <a:gd name="T19" fmla="*/ 20 h 96"/>
                  <a:gd name="T20" fmla="*/ 39 w 72"/>
                  <a:gd name="T21" fmla="*/ 22 h 96"/>
                  <a:gd name="T22" fmla="*/ 38 w 72"/>
                  <a:gd name="T23" fmla="*/ 22 h 96"/>
                  <a:gd name="T24" fmla="*/ 36 w 72"/>
                  <a:gd name="T25" fmla="*/ 27 h 96"/>
                  <a:gd name="T26" fmla="*/ 19 w 72"/>
                  <a:gd name="T27" fmla="*/ 43 h 96"/>
                  <a:gd name="T28" fmla="*/ 16 w 72"/>
                  <a:gd name="T29" fmla="*/ 50 h 96"/>
                  <a:gd name="T30" fmla="*/ 9 w 72"/>
                  <a:gd name="T31" fmla="*/ 47 h 96"/>
                  <a:gd name="T32" fmla="*/ 5 w 72"/>
                  <a:gd name="T33" fmla="*/ 47 h 96"/>
                  <a:gd name="T34" fmla="*/ 1 w 72"/>
                  <a:gd name="T35" fmla="*/ 58 h 96"/>
                  <a:gd name="T36" fmla="*/ 12 w 72"/>
                  <a:gd name="T37" fmla="*/ 87 h 96"/>
                  <a:gd name="T38" fmla="*/ 20 w 72"/>
                  <a:gd name="T39" fmla="*/ 89 h 96"/>
                  <a:gd name="T40" fmla="*/ 28 w 72"/>
                  <a:gd name="T41" fmla="*/ 92 h 96"/>
                  <a:gd name="T42" fmla="*/ 41 w 72"/>
                  <a:gd name="T43" fmla="*/ 91 h 96"/>
                  <a:gd name="T44" fmla="*/ 42 w 72"/>
                  <a:gd name="T45" fmla="*/ 96 h 96"/>
                  <a:gd name="T46" fmla="*/ 44 w 72"/>
                  <a:gd name="T47" fmla="*/ 96 h 96"/>
                  <a:gd name="T48" fmla="*/ 54 w 72"/>
                  <a:gd name="T49" fmla="*/ 84 h 96"/>
                  <a:gd name="T50" fmla="*/ 64 w 72"/>
                  <a:gd name="T51" fmla="*/ 68 h 96"/>
                  <a:gd name="T52" fmla="*/ 61 w 72"/>
                  <a:gd name="T53"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6">
                    <a:moveTo>
                      <a:pt x="61" y="62"/>
                    </a:moveTo>
                    <a:cubicBezTo>
                      <a:pt x="63" y="61"/>
                      <a:pt x="63" y="58"/>
                      <a:pt x="65" y="57"/>
                    </a:cubicBezTo>
                    <a:cubicBezTo>
                      <a:pt x="68" y="57"/>
                      <a:pt x="69" y="57"/>
                      <a:pt x="72" y="57"/>
                    </a:cubicBezTo>
                    <a:cubicBezTo>
                      <a:pt x="69" y="49"/>
                      <a:pt x="62" y="45"/>
                      <a:pt x="62" y="36"/>
                    </a:cubicBezTo>
                    <a:cubicBezTo>
                      <a:pt x="61" y="36"/>
                      <a:pt x="64" y="31"/>
                      <a:pt x="64" y="29"/>
                    </a:cubicBezTo>
                    <a:cubicBezTo>
                      <a:pt x="64" y="29"/>
                      <a:pt x="64" y="29"/>
                      <a:pt x="65" y="29"/>
                    </a:cubicBezTo>
                    <a:cubicBezTo>
                      <a:pt x="65" y="28"/>
                      <a:pt x="65" y="24"/>
                      <a:pt x="65" y="23"/>
                    </a:cubicBezTo>
                    <a:cubicBezTo>
                      <a:pt x="68" y="22"/>
                      <a:pt x="69" y="22"/>
                      <a:pt x="71" y="22"/>
                    </a:cubicBezTo>
                    <a:cubicBezTo>
                      <a:pt x="69" y="13"/>
                      <a:pt x="58" y="13"/>
                      <a:pt x="58" y="0"/>
                    </a:cubicBezTo>
                    <a:cubicBezTo>
                      <a:pt x="51" y="5"/>
                      <a:pt x="51" y="16"/>
                      <a:pt x="45" y="20"/>
                    </a:cubicBezTo>
                    <a:cubicBezTo>
                      <a:pt x="43" y="21"/>
                      <a:pt x="39" y="22"/>
                      <a:pt x="39" y="22"/>
                    </a:cubicBezTo>
                    <a:cubicBezTo>
                      <a:pt x="39" y="22"/>
                      <a:pt x="37" y="22"/>
                      <a:pt x="38" y="22"/>
                    </a:cubicBezTo>
                    <a:cubicBezTo>
                      <a:pt x="38" y="22"/>
                      <a:pt x="36" y="26"/>
                      <a:pt x="36" y="27"/>
                    </a:cubicBezTo>
                    <a:cubicBezTo>
                      <a:pt x="36" y="36"/>
                      <a:pt x="19" y="34"/>
                      <a:pt x="19" y="43"/>
                    </a:cubicBezTo>
                    <a:cubicBezTo>
                      <a:pt x="16" y="43"/>
                      <a:pt x="16" y="46"/>
                      <a:pt x="16" y="50"/>
                    </a:cubicBezTo>
                    <a:cubicBezTo>
                      <a:pt x="13" y="50"/>
                      <a:pt x="11" y="47"/>
                      <a:pt x="9" y="47"/>
                    </a:cubicBezTo>
                    <a:cubicBezTo>
                      <a:pt x="8" y="47"/>
                      <a:pt x="7" y="47"/>
                      <a:pt x="5" y="47"/>
                    </a:cubicBezTo>
                    <a:cubicBezTo>
                      <a:pt x="4" y="47"/>
                      <a:pt x="0" y="57"/>
                      <a:pt x="1" y="58"/>
                    </a:cubicBezTo>
                    <a:cubicBezTo>
                      <a:pt x="5" y="77"/>
                      <a:pt x="8" y="61"/>
                      <a:pt x="12" y="87"/>
                    </a:cubicBezTo>
                    <a:cubicBezTo>
                      <a:pt x="12" y="88"/>
                      <a:pt x="19" y="89"/>
                      <a:pt x="20" y="89"/>
                    </a:cubicBezTo>
                    <a:cubicBezTo>
                      <a:pt x="22" y="89"/>
                      <a:pt x="25" y="91"/>
                      <a:pt x="28" y="92"/>
                    </a:cubicBezTo>
                    <a:cubicBezTo>
                      <a:pt x="28" y="92"/>
                      <a:pt x="36" y="91"/>
                      <a:pt x="41" y="91"/>
                    </a:cubicBezTo>
                    <a:cubicBezTo>
                      <a:pt x="40" y="93"/>
                      <a:pt x="40" y="96"/>
                      <a:pt x="42" y="96"/>
                    </a:cubicBezTo>
                    <a:cubicBezTo>
                      <a:pt x="43" y="96"/>
                      <a:pt x="44" y="96"/>
                      <a:pt x="44" y="96"/>
                    </a:cubicBezTo>
                    <a:cubicBezTo>
                      <a:pt x="48" y="92"/>
                      <a:pt x="54" y="96"/>
                      <a:pt x="54" y="84"/>
                    </a:cubicBezTo>
                    <a:cubicBezTo>
                      <a:pt x="54" y="81"/>
                      <a:pt x="64" y="72"/>
                      <a:pt x="64" y="68"/>
                    </a:cubicBezTo>
                    <a:cubicBezTo>
                      <a:pt x="64" y="65"/>
                      <a:pt x="62" y="63"/>
                      <a:pt x="61" y="6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09" name="Freeform 355"/>
              <p:cNvSpPr>
                <a:spLocks/>
              </p:cNvSpPr>
              <p:nvPr/>
            </p:nvSpPr>
            <p:spPr bwMode="auto">
              <a:xfrm>
                <a:off x="4468" y="2016"/>
                <a:ext cx="2" cy="5"/>
              </a:xfrm>
              <a:custGeom>
                <a:avLst/>
                <a:gdLst>
                  <a:gd name="T0" fmla="*/ 1 w 1"/>
                  <a:gd name="T1" fmla="*/ 0 h 2"/>
                  <a:gd name="T2" fmla="*/ 1 w 1"/>
                  <a:gd name="T3" fmla="*/ 0 h 2"/>
                </a:gdLst>
                <a:ahLst/>
                <a:cxnLst>
                  <a:cxn ang="0">
                    <a:pos x="T0" y="T1"/>
                  </a:cxn>
                  <a:cxn ang="0">
                    <a:pos x="T2" y="T3"/>
                  </a:cxn>
                </a:cxnLst>
                <a:rect l="0" t="0" r="r" b="b"/>
                <a:pathLst>
                  <a:path w="1" h="2">
                    <a:moveTo>
                      <a:pt x="1" y="0"/>
                    </a:moveTo>
                    <a:cubicBezTo>
                      <a:pt x="0" y="2"/>
                      <a:pt x="1" y="0"/>
                      <a:pt x="1"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0" name="Freeform 356"/>
              <p:cNvSpPr>
                <a:spLocks/>
              </p:cNvSpPr>
              <p:nvPr/>
            </p:nvSpPr>
            <p:spPr bwMode="auto">
              <a:xfrm>
                <a:off x="1612" y="3150"/>
                <a:ext cx="80" cy="66"/>
              </a:xfrm>
              <a:custGeom>
                <a:avLst/>
                <a:gdLst>
                  <a:gd name="T0" fmla="*/ 11 w 34"/>
                  <a:gd name="T1" fmla="*/ 2 h 28"/>
                  <a:gd name="T2" fmla="*/ 7 w 34"/>
                  <a:gd name="T3" fmla="*/ 0 h 28"/>
                  <a:gd name="T4" fmla="*/ 5 w 34"/>
                  <a:gd name="T5" fmla="*/ 7 h 28"/>
                  <a:gd name="T6" fmla="*/ 2 w 34"/>
                  <a:gd name="T7" fmla="*/ 10 h 28"/>
                  <a:gd name="T8" fmla="*/ 7 w 34"/>
                  <a:gd name="T9" fmla="*/ 17 h 28"/>
                  <a:gd name="T10" fmla="*/ 14 w 34"/>
                  <a:gd name="T11" fmla="*/ 23 h 28"/>
                  <a:gd name="T12" fmla="*/ 19 w 34"/>
                  <a:gd name="T13" fmla="*/ 26 h 28"/>
                  <a:gd name="T14" fmla="*/ 29 w 34"/>
                  <a:gd name="T15" fmla="*/ 26 h 28"/>
                  <a:gd name="T16" fmla="*/ 34 w 34"/>
                  <a:gd name="T17" fmla="*/ 23 h 28"/>
                  <a:gd name="T18" fmla="*/ 11 w 34"/>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8">
                    <a:moveTo>
                      <a:pt x="11" y="2"/>
                    </a:moveTo>
                    <a:cubicBezTo>
                      <a:pt x="7" y="0"/>
                      <a:pt x="7" y="0"/>
                      <a:pt x="7" y="0"/>
                    </a:cubicBezTo>
                    <a:cubicBezTo>
                      <a:pt x="5" y="7"/>
                      <a:pt x="5" y="7"/>
                      <a:pt x="5" y="7"/>
                    </a:cubicBezTo>
                    <a:cubicBezTo>
                      <a:pt x="5" y="8"/>
                      <a:pt x="0" y="10"/>
                      <a:pt x="2" y="10"/>
                    </a:cubicBezTo>
                    <a:cubicBezTo>
                      <a:pt x="2" y="11"/>
                      <a:pt x="7" y="16"/>
                      <a:pt x="7" y="17"/>
                    </a:cubicBezTo>
                    <a:cubicBezTo>
                      <a:pt x="7" y="18"/>
                      <a:pt x="14" y="20"/>
                      <a:pt x="14" y="23"/>
                    </a:cubicBezTo>
                    <a:cubicBezTo>
                      <a:pt x="14" y="28"/>
                      <a:pt x="15" y="26"/>
                      <a:pt x="19" y="26"/>
                    </a:cubicBezTo>
                    <a:cubicBezTo>
                      <a:pt x="25" y="26"/>
                      <a:pt x="23" y="24"/>
                      <a:pt x="29" y="26"/>
                    </a:cubicBezTo>
                    <a:cubicBezTo>
                      <a:pt x="34" y="23"/>
                      <a:pt x="34" y="23"/>
                      <a:pt x="34" y="23"/>
                    </a:cubicBezTo>
                    <a:cubicBezTo>
                      <a:pt x="34" y="23"/>
                      <a:pt x="11" y="2"/>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1" name="Freeform 357"/>
              <p:cNvSpPr>
                <a:spLocks/>
              </p:cNvSpPr>
              <p:nvPr/>
            </p:nvSpPr>
            <p:spPr bwMode="auto">
              <a:xfrm>
                <a:off x="1754" y="2115"/>
                <a:ext cx="52" cy="43"/>
              </a:xfrm>
              <a:custGeom>
                <a:avLst/>
                <a:gdLst>
                  <a:gd name="T0" fmla="*/ 4 w 22"/>
                  <a:gd name="T1" fmla="*/ 4 h 18"/>
                  <a:gd name="T2" fmla="*/ 0 w 22"/>
                  <a:gd name="T3" fmla="*/ 13 h 18"/>
                  <a:gd name="T4" fmla="*/ 8 w 22"/>
                  <a:gd name="T5" fmla="*/ 17 h 18"/>
                  <a:gd name="T6" fmla="*/ 18 w 22"/>
                  <a:gd name="T7" fmla="*/ 13 h 18"/>
                  <a:gd name="T8" fmla="*/ 22 w 22"/>
                  <a:gd name="T9" fmla="*/ 6 h 18"/>
                  <a:gd name="T10" fmla="*/ 18 w 22"/>
                  <a:gd name="T11" fmla="*/ 6 h 18"/>
                  <a:gd name="T12" fmla="*/ 13 w 22"/>
                  <a:gd name="T13" fmla="*/ 4 h 18"/>
                  <a:gd name="T14" fmla="*/ 4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4" y="4"/>
                    </a:moveTo>
                    <a:cubicBezTo>
                      <a:pt x="4" y="5"/>
                      <a:pt x="0" y="12"/>
                      <a:pt x="0" y="13"/>
                    </a:cubicBezTo>
                    <a:cubicBezTo>
                      <a:pt x="5" y="13"/>
                      <a:pt x="4" y="17"/>
                      <a:pt x="8" y="17"/>
                    </a:cubicBezTo>
                    <a:cubicBezTo>
                      <a:pt x="15" y="17"/>
                      <a:pt x="17" y="18"/>
                      <a:pt x="18" y="13"/>
                    </a:cubicBezTo>
                    <a:cubicBezTo>
                      <a:pt x="22" y="6"/>
                      <a:pt x="22" y="6"/>
                      <a:pt x="22" y="6"/>
                    </a:cubicBezTo>
                    <a:cubicBezTo>
                      <a:pt x="18" y="6"/>
                      <a:pt x="18" y="6"/>
                      <a:pt x="18" y="6"/>
                    </a:cubicBezTo>
                    <a:cubicBezTo>
                      <a:pt x="16" y="5"/>
                      <a:pt x="16" y="4"/>
                      <a:pt x="13" y="4"/>
                    </a:cubicBezTo>
                    <a:cubicBezTo>
                      <a:pt x="9" y="4"/>
                      <a:pt x="4" y="0"/>
                      <a:pt x="4"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2" name="Freeform 358"/>
              <p:cNvSpPr>
                <a:spLocks/>
              </p:cNvSpPr>
              <p:nvPr/>
            </p:nvSpPr>
            <p:spPr bwMode="auto">
              <a:xfrm>
                <a:off x="764" y="1130"/>
                <a:ext cx="45" cy="38"/>
              </a:xfrm>
              <a:custGeom>
                <a:avLst/>
                <a:gdLst>
                  <a:gd name="T0" fmla="*/ 0 w 19"/>
                  <a:gd name="T1" fmla="*/ 0 h 16"/>
                  <a:gd name="T2" fmla="*/ 15 w 19"/>
                  <a:gd name="T3" fmla="*/ 16 h 16"/>
                  <a:gd name="T4" fmla="*/ 19 w 19"/>
                  <a:gd name="T5" fmla="*/ 16 h 16"/>
                  <a:gd name="T6" fmla="*/ 15 w 19"/>
                  <a:gd name="T7" fmla="*/ 8 h 16"/>
                  <a:gd name="T8" fmla="*/ 8 w 19"/>
                  <a:gd name="T9" fmla="*/ 1 h 16"/>
                  <a:gd name="T10" fmla="*/ 4 w 19"/>
                  <a:gd name="T11" fmla="*/ 0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8"/>
                      <a:pt x="10" y="16"/>
                      <a:pt x="15" y="16"/>
                    </a:cubicBezTo>
                    <a:cubicBezTo>
                      <a:pt x="17" y="16"/>
                      <a:pt x="18" y="16"/>
                      <a:pt x="19" y="16"/>
                    </a:cubicBezTo>
                    <a:cubicBezTo>
                      <a:pt x="18" y="13"/>
                      <a:pt x="15" y="11"/>
                      <a:pt x="15" y="8"/>
                    </a:cubicBezTo>
                    <a:cubicBezTo>
                      <a:pt x="14" y="8"/>
                      <a:pt x="8" y="4"/>
                      <a:pt x="8" y="1"/>
                    </a:cubicBezTo>
                    <a:cubicBezTo>
                      <a:pt x="6" y="1"/>
                      <a:pt x="5" y="2"/>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3" name="Freeform 359"/>
              <p:cNvSpPr>
                <a:spLocks/>
              </p:cNvSpPr>
              <p:nvPr/>
            </p:nvSpPr>
            <p:spPr bwMode="auto">
              <a:xfrm>
                <a:off x="740" y="1064"/>
                <a:ext cx="22" cy="45"/>
              </a:xfrm>
              <a:custGeom>
                <a:avLst/>
                <a:gdLst>
                  <a:gd name="T0" fmla="*/ 0 w 9"/>
                  <a:gd name="T1" fmla="*/ 0 h 19"/>
                  <a:gd name="T2" fmla="*/ 0 w 9"/>
                  <a:gd name="T3" fmla="*/ 9 h 19"/>
                  <a:gd name="T4" fmla="*/ 4 w 9"/>
                  <a:gd name="T5" fmla="*/ 19 h 19"/>
                  <a:gd name="T6" fmla="*/ 5 w 9"/>
                  <a:gd name="T7" fmla="*/ 17 h 19"/>
                  <a:gd name="T8" fmla="*/ 9 w 9"/>
                  <a:gd name="T9" fmla="*/ 4 h 19"/>
                  <a:gd name="T10" fmla="*/ 9 w 9"/>
                  <a:gd name="T11" fmla="*/ 2 h 19"/>
                  <a:gd name="T12" fmla="*/ 4 w 9"/>
                  <a:gd name="T13" fmla="*/ 0 h 19"/>
                  <a:gd name="T14" fmla="*/ 0 w 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0" y="0"/>
                    </a:moveTo>
                    <a:cubicBezTo>
                      <a:pt x="0" y="4"/>
                      <a:pt x="0" y="7"/>
                      <a:pt x="0" y="9"/>
                    </a:cubicBezTo>
                    <a:cubicBezTo>
                      <a:pt x="0" y="11"/>
                      <a:pt x="2" y="16"/>
                      <a:pt x="4" y="19"/>
                    </a:cubicBezTo>
                    <a:cubicBezTo>
                      <a:pt x="4" y="19"/>
                      <a:pt x="4" y="17"/>
                      <a:pt x="5" y="17"/>
                    </a:cubicBezTo>
                    <a:cubicBezTo>
                      <a:pt x="9" y="4"/>
                      <a:pt x="9" y="4"/>
                      <a:pt x="9" y="4"/>
                    </a:cubicBezTo>
                    <a:cubicBezTo>
                      <a:pt x="9" y="2"/>
                      <a:pt x="9" y="2"/>
                      <a:pt x="9" y="2"/>
                    </a:cubicBezTo>
                    <a:cubicBezTo>
                      <a:pt x="6" y="2"/>
                      <a:pt x="5" y="1"/>
                      <a:pt x="4"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4" name="Freeform 360"/>
              <p:cNvSpPr>
                <a:spLocks/>
              </p:cNvSpPr>
              <p:nvPr/>
            </p:nvSpPr>
            <p:spPr bwMode="auto">
              <a:xfrm>
                <a:off x="1494" y="854"/>
                <a:ext cx="76" cy="42"/>
              </a:xfrm>
              <a:custGeom>
                <a:avLst/>
                <a:gdLst>
                  <a:gd name="T0" fmla="*/ 32 w 32"/>
                  <a:gd name="T1" fmla="*/ 18 h 18"/>
                  <a:gd name="T2" fmla="*/ 32 w 32"/>
                  <a:gd name="T3" fmla="*/ 14 h 18"/>
                  <a:gd name="T4" fmla="*/ 28 w 32"/>
                  <a:gd name="T5" fmla="*/ 13 h 18"/>
                  <a:gd name="T6" fmla="*/ 30 w 32"/>
                  <a:gd name="T7" fmla="*/ 11 h 18"/>
                  <a:gd name="T8" fmla="*/ 16 w 32"/>
                  <a:gd name="T9" fmla="*/ 0 h 18"/>
                  <a:gd name="T10" fmla="*/ 0 w 32"/>
                  <a:gd name="T11" fmla="*/ 14 h 18"/>
                  <a:gd name="T12" fmla="*/ 8 w 32"/>
                  <a:gd name="T13" fmla="*/ 18 h 18"/>
                  <a:gd name="T14" fmla="*/ 19 w 32"/>
                  <a:gd name="T15" fmla="*/ 13 h 18"/>
                  <a:gd name="T16" fmla="*/ 27 w 32"/>
                  <a:gd name="T17" fmla="*/ 18 h 18"/>
                  <a:gd name="T18" fmla="*/ 32 w 32"/>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8">
                    <a:moveTo>
                      <a:pt x="32" y="18"/>
                    </a:moveTo>
                    <a:cubicBezTo>
                      <a:pt x="32" y="14"/>
                      <a:pt x="32" y="14"/>
                      <a:pt x="32" y="14"/>
                    </a:cubicBezTo>
                    <a:cubicBezTo>
                      <a:pt x="31" y="14"/>
                      <a:pt x="29" y="14"/>
                      <a:pt x="28" y="13"/>
                    </a:cubicBezTo>
                    <a:cubicBezTo>
                      <a:pt x="28" y="12"/>
                      <a:pt x="29" y="11"/>
                      <a:pt x="30" y="11"/>
                    </a:cubicBezTo>
                    <a:cubicBezTo>
                      <a:pt x="25" y="6"/>
                      <a:pt x="19" y="5"/>
                      <a:pt x="16" y="0"/>
                    </a:cubicBezTo>
                    <a:cubicBezTo>
                      <a:pt x="11" y="2"/>
                      <a:pt x="3" y="11"/>
                      <a:pt x="0" y="14"/>
                    </a:cubicBezTo>
                    <a:cubicBezTo>
                      <a:pt x="0" y="16"/>
                      <a:pt x="5" y="18"/>
                      <a:pt x="8" y="18"/>
                    </a:cubicBezTo>
                    <a:cubicBezTo>
                      <a:pt x="13" y="18"/>
                      <a:pt x="13" y="13"/>
                      <a:pt x="19" y="13"/>
                    </a:cubicBezTo>
                    <a:cubicBezTo>
                      <a:pt x="22" y="13"/>
                      <a:pt x="24" y="17"/>
                      <a:pt x="27" y="18"/>
                    </a:cubicBezTo>
                    <a:lnTo>
                      <a:pt x="32"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5" name="Freeform 361"/>
              <p:cNvSpPr>
                <a:spLocks/>
              </p:cNvSpPr>
              <p:nvPr/>
            </p:nvSpPr>
            <p:spPr bwMode="auto">
              <a:xfrm>
                <a:off x="1610" y="861"/>
                <a:ext cx="35" cy="19"/>
              </a:xfrm>
              <a:custGeom>
                <a:avLst/>
                <a:gdLst>
                  <a:gd name="T0" fmla="*/ 0 w 15"/>
                  <a:gd name="T1" fmla="*/ 5 h 8"/>
                  <a:gd name="T2" fmla="*/ 6 w 15"/>
                  <a:gd name="T3" fmla="*/ 8 h 8"/>
                  <a:gd name="T4" fmla="*/ 15 w 15"/>
                  <a:gd name="T5" fmla="*/ 0 h 8"/>
                  <a:gd name="T6" fmla="*/ 0 w 15"/>
                  <a:gd name="T7" fmla="*/ 5 h 8"/>
                </a:gdLst>
                <a:ahLst/>
                <a:cxnLst>
                  <a:cxn ang="0">
                    <a:pos x="T0" y="T1"/>
                  </a:cxn>
                  <a:cxn ang="0">
                    <a:pos x="T2" y="T3"/>
                  </a:cxn>
                  <a:cxn ang="0">
                    <a:pos x="T4" y="T5"/>
                  </a:cxn>
                  <a:cxn ang="0">
                    <a:pos x="T6" y="T7"/>
                  </a:cxn>
                </a:cxnLst>
                <a:rect l="0" t="0" r="r" b="b"/>
                <a:pathLst>
                  <a:path w="15" h="8">
                    <a:moveTo>
                      <a:pt x="0" y="5"/>
                    </a:moveTo>
                    <a:cubicBezTo>
                      <a:pt x="3" y="6"/>
                      <a:pt x="4" y="8"/>
                      <a:pt x="6" y="8"/>
                    </a:cubicBezTo>
                    <a:cubicBezTo>
                      <a:pt x="12" y="8"/>
                      <a:pt x="14" y="5"/>
                      <a:pt x="15" y="0"/>
                    </a:cubicBezTo>
                    <a:cubicBezTo>
                      <a:pt x="9" y="0"/>
                      <a:pt x="1" y="2"/>
                      <a:pt x="0"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6" name="Freeform 362"/>
              <p:cNvSpPr>
                <a:spLocks/>
              </p:cNvSpPr>
              <p:nvPr/>
            </p:nvSpPr>
            <p:spPr bwMode="auto">
              <a:xfrm>
                <a:off x="1650" y="809"/>
                <a:ext cx="31" cy="19"/>
              </a:xfrm>
              <a:custGeom>
                <a:avLst/>
                <a:gdLst>
                  <a:gd name="T0" fmla="*/ 13 w 13"/>
                  <a:gd name="T1" fmla="*/ 3 h 8"/>
                  <a:gd name="T2" fmla="*/ 13 w 13"/>
                  <a:gd name="T3" fmla="*/ 0 h 8"/>
                  <a:gd name="T4" fmla="*/ 0 w 13"/>
                  <a:gd name="T5" fmla="*/ 7 h 8"/>
                  <a:gd name="T6" fmla="*/ 4 w 13"/>
                  <a:gd name="T7" fmla="*/ 7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cubicBezTo>
                      <a:pt x="13" y="0"/>
                      <a:pt x="13" y="0"/>
                      <a:pt x="13" y="0"/>
                    </a:cubicBezTo>
                    <a:cubicBezTo>
                      <a:pt x="11" y="0"/>
                      <a:pt x="3" y="2"/>
                      <a:pt x="0" y="7"/>
                    </a:cubicBezTo>
                    <a:cubicBezTo>
                      <a:pt x="2" y="8"/>
                      <a:pt x="3" y="7"/>
                      <a:pt x="4" y="7"/>
                    </a:cubicBezTo>
                    <a:cubicBezTo>
                      <a:pt x="7" y="7"/>
                      <a:pt x="10" y="6"/>
                      <a:pt x="13"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7" name="Freeform 363"/>
              <p:cNvSpPr>
                <a:spLocks/>
              </p:cNvSpPr>
              <p:nvPr/>
            </p:nvSpPr>
            <p:spPr bwMode="auto">
              <a:xfrm>
                <a:off x="1496" y="717"/>
                <a:ext cx="71" cy="30"/>
              </a:xfrm>
              <a:custGeom>
                <a:avLst/>
                <a:gdLst>
                  <a:gd name="T0" fmla="*/ 30 w 30"/>
                  <a:gd name="T1" fmla="*/ 0 h 13"/>
                  <a:gd name="T2" fmla="*/ 17 w 30"/>
                  <a:gd name="T3" fmla="*/ 0 h 13"/>
                  <a:gd name="T4" fmla="*/ 0 w 30"/>
                  <a:gd name="T5" fmla="*/ 11 h 13"/>
                  <a:gd name="T6" fmla="*/ 3 w 30"/>
                  <a:gd name="T7" fmla="*/ 13 h 13"/>
                  <a:gd name="T8" fmla="*/ 11 w 30"/>
                  <a:gd name="T9" fmla="*/ 9 h 13"/>
                  <a:gd name="T10" fmla="*/ 15 w 30"/>
                  <a:gd name="T11" fmla="*/ 9 h 13"/>
                  <a:gd name="T12" fmla="*/ 30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30" y="0"/>
                    </a:moveTo>
                    <a:cubicBezTo>
                      <a:pt x="25" y="0"/>
                      <a:pt x="22" y="0"/>
                      <a:pt x="17" y="0"/>
                    </a:cubicBezTo>
                    <a:cubicBezTo>
                      <a:pt x="13" y="0"/>
                      <a:pt x="0" y="4"/>
                      <a:pt x="0" y="11"/>
                    </a:cubicBezTo>
                    <a:cubicBezTo>
                      <a:pt x="0" y="12"/>
                      <a:pt x="2" y="13"/>
                      <a:pt x="3" y="13"/>
                    </a:cubicBezTo>
                    <a:cubicBezTo>
                      <a:pt x="6" y="13"/>
                      <a:pt x="10" y="9"/>
                      <a:pt x="11" y="9"/>
                    </a:cubicBezTo>
                    <a:cubicBezTo>
                      <a:pt x="12" y="9"/>
                      <a:pt x="15" y="9"/>
                      <a:pt x="15" y="9"/>
                    </a:cubicBezTo>
                    <a:cubicBezTo>
                      <a:pt x="20" y="9"/>
                      <a:pt x="29" y="4"/>
                      <a:pt x="3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8" name="Freeform 364"/>
              <p:cNvSpPr>
                <a:spLocks/>
              </p:cNvSpPr>
              <p:nvPr/>
            </p:nvSpPr>
            <p:spPr bwMode="auto">
              <a:xfrm>
                <a:off x="1418" y="719"/>
                <a:ext cx="69" cy="40"/>
              </a:xfrm>
              <a:custGeom>
                <a:avLst/>
                <a:gdLst>
                  <a:gd name="T0" fmla="*/ 29 w 29"/>
                  <a:gd name="T1" fmla="*/ 0 h 17"/>
                  <a:gd name="T2" fmla="*/ 27 w 29"/>
                  <a:gd name="T3" fmla="*/ 0 h 17"/>
                  <a:gd name="T4" fmla="*/ 22 w 29"/>
                  <a:gd name="T5" fmla="*/ 3 h 17"/>
                  <a:gd name="T6" fmla="*/ 19 w 29"/>
                  <a:gd name="T7" fmla="*/ 0 h 17"/>
                  <a:gd name="T8" fmla="*/ 8 w 29"/>
                  <a:gd name="T9" fmla="*/ 5 h 17"/>
                  <a:gd name="T10" fmla="*/ 3 w 29"/>
                  <a:gd name="T11" fmla="*/ 5 h 17"/>
                  <a:gd name="T12" fmla="*/ 0 w 29"/>
                  <a:gd name="T13" fmla="*/ 9 h 17"/>
                  <a:gd name="T14" fmla="*/ 0 w 29"/>
                  <a:gd name="T15" fmla="*/ 11 h 17"/>
                  <a:gd name="T16" fmla="*/ 7 w 29"/>
                  <a:gd name="T17" fmla="*/ 13 h 17"/>
                  <a:gd name="T18" fmla="*/ 8 w 29"/>
                  <a:gd name="T19" fmla="*/ 17 h 17"/>
                  <a:gd name="T20" fmla="*/ 16 w 29"/>
                  <a:gd name="T21" fmla="*/ 15 h 17"/>
                  <a:gd name="T22" fmla="*/ 26 w 29"/>
                  <a:gd name="T23" fmla="*/ 11 h 17"/>
                  <a:gd name="T24" fmla="*/ 25 w 29"/>
                  <a:gd name="T25" fmla="*/ 5 h 17"/>
                  <a:gd name="T26" fmla="*/ 29 w 2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9" y="0"/>
                    </a:moveTo>
                    <a:cubicBezTo>
                      <a:pt x="27" y="0"/>
                      <a:pt x="27" y="0"/>
                      <a:pt x="27" y="0"/>
                    </a:cubicBezTo>
                    <a:cubicBezTo>
                      <a:pt x="27" y="1"/>
                      <a:pt x="23" y="3"/>
                      <a:pt x="22" y="3"/>
                    </a:cubicBezTo>
                    <a:cubicBezTo>
                      <a:pt x="21" y="3"/>
                      <a:pt x="19" y="2"/>
                      <a:pt x="19" y="0"/>
                    </a:cubicBezTo>
                    <a:cubicBezTo>
                      <a:pt x="15" y="3"/>
                      <a:pt x="12" y="5"/>
                      <a:pt x="8" y="5"/>
                    </a:cubicBezTo>
                    <a:cubicBezTo>
                      <a:pt x="7" y="5"/>
                      <a:pt x="5" y="5"/>
                      <a:pt x="3" y="5"/>
                    </a:cubicBezTo>
                    <a:cubicBezTo>
                      <a:pt x="2" y="5"/>
                      <a:pt x="2" y="8"/>
                      <a:pt x="0" y="9"/>
                    </a:cubicBezTo>
                    <a:cubicBezTo>
                      <a:pt x="0" y="11"/>
                      <a:pt x="0" y="11"/>
                      <a:pt x="0" y="11"/>
                    </a:cubicBezTo>
                    <a:cubicBezTo>
                      <a:pt x="2" y="12"/>
                      <a:pt x="4" y="12"/>
                      <a:pt x="7" y="13"/>
                    </a:cubicBezTo>
                    <a:cubicBezTo>
                      <a:pt x="7" y="15"/>
                      <a:pt x="7" y="17"/>
                      <a:pt x="8" y="17"/>
                    </a:cubicBezTo>
                    <a:cubicBezTo>
                      <a:pt x="11" y="17"/>
                      <a:pt x="12" y="15"/>
                      <a:pt x="16" y="15"/>
                    </a:cubicBezTo>
                    <a:cubicBezTo>
                      <a:pt x="19" y="15"/>
                      <a:pt x="22" y="13"/>
                      <a:pt x="26" y="11"/>
                    </a:cubicBezTo>
                    <a:cubicBezTo>
                      <a:pt x="26" y="9"/>
                      <a:pt x="25" y="8"/>
                      <a:pt x="25" y="5"/>
                    </a:cubicBezTo>
                    <a:cubicBezTo>
                      <a:pt x="27" y="5"/>
                      <a:pt x="29" y="3"/>
                      <a:pt x="2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19" name="Freeform 365"/>
              <p:cNvSpPr>
                <a:spLocks/>
              </p:cNvSpPr>
              <p:nvPr/>
            </p:nvSpPr>
            <p:spPr bwMode="auto">
              <a:xfrm>
                <a:off x="1144" y="707"/>
                <a:ext cx="140" cy="59"/>
              </a:xfrm>
              <a:custGeom>
                <a:avLst/>
                <a:gdLst>
                  <a:gd name="T0" fmla="*/ 8 w 59"/>
                  <a:gd name="T1" fmla="*/ 25 h 25"/>
                  <a:gd name="T2" fmla="*/ 33 w 59"/>
                  <a:gd name="T3" fmla="*/ 16 h 25"/>
                  <a:gd name="T4" fmla="*/ 59 w 59"/>
                  <a:gd name="T5" fmla="*/ 5 h 25"/>
                  <a:gd name="T6" fmla="*/ 29 w 59"/>
                  <a:gd name="T7" fmla="*/ 0 h 25"/>
                  <a:gd name="T8" fmla="*/ 20 w 59"/>
                  <a:gd name="T9" fmla="*/ 0 h 25"/>
                  <a:gd name="T10" fmla="*/ 0 w 59"/>
                  <a:gd name="T11" fmla="*/ 20 h 25"/>
                  <a:gd name="T12" fmla="*/ 8 w 5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8" y="25"/>
                    </a:moveTo>
                    <a:cubicBezTo>
                      <a:pt x="17" y="25"/>
                      <a:pt x="25" y="18"/>
                      <a:pt x="33" y="16"/>
                    </a:cubicBezTo>
                    <a:cubicBezTo>
                      <a:pt x="38" y="14"/>
                      <a:pt x="57" y="10"/>
                      <a:pt x="59" y="5"/>
                    </a:cubicBezTo>
                    <a:cubicBezTo>
                      <a:pt x="47" y="3"/>
                      <a:pt x="41" y="0"/>
                      <a:pt x="29" y="0"/>
                    </a:cubicBezTo>
                    <a:cubicBezTo>
                      <a:pt x="25" y="0"/>
                      <a:pt x="23" y="4"/>
                      <a:pt x="20" y="0"/>
                    </a:cubicBezTo>
                    <a:cubicBezTo>
                      <a:pt x="20" y="14"/>
                      <a:pt x="0" y="8"/>
                      <a:pt x="0" y="20"/>
                    </a:cubicBezTo>
                    <a:cubicBezTo>
                      <a:pt x="0" y="25"/>
                      <a:pt x="5" y="25"/>
                      <a:pt x="8" y="2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0" name="Freeform 366"/>
              <p:cNvSpPr>
                <a:spLocks/>
              </p:cNvSpPr>
              <p:nvPr/>
            </p:nvSpPr>
            <p:spPr bwMode="auto">
              <a:xfrm>
                <a:off x="1199" y="729"/>
                <a:ext cx="196" cy="85"/>
              </a:xfrm>
              <a:custGeom>
                <a:avLst/>
                <a:gdLst>
                  <a:gd name="T0" fmla="*/ 30 w 83"/>
                  <a:gd name="T1" fmla="*/ 32 h 36"/>
                  <a:gd name="T2" fmla="*/ 50 w 83"/>
                  <a:gd name="T3" fmla="*/ 27 h 36"/>
                  <a:gd name="T4" fmla="*/ 61 w 83"/>
                  <a:gd name="T5" fmla="*/ 30 h 36"/>
                  <a:gd name="T6" fmla="*/ 70 w 83"/>
                  <a:gd name="T7" fmla="*/ 24 h 36"/>
                  <a:gd name="T8" fmla="*/ 83 w 83"/>
                  <a:gd name="T9" fmla="*/ 24 h 36"/>
                  <a:gd name="T10" fmla="*/ 83 w 83"/>
                  <a:gd name="T11" fmla="*/ 22 h 36"/>
                  <a:gd name="T12" fmla="*/ 75 w 83"/>
                  <a:gd name="T13" fmla="*/ 18 h 36"/>
                  <a:gd name="T14" fmla="*/ 79 w 83"/>
                  <a:gd name="T15" fmla="*/ 7 h 36"/>
                  <a:gd name="T16" fmla="*/ 78 w 83"/>
                  <a:gd name="T17" fmla="*/ 0 h 36"/>
                  <a:gd name="T18" fmla="*/ 70 w 83"/>
                  <a:gd name="T19" fmla="*/ 0 h 36"/>
                  <a:gd name="T20" fmla="*/ 67 w 83"/>
                  <a:gd name="T21" fmla="*/ 2 h 36"/>
                  <a:gd name="T22" fmla="*/ 63 w 83"/>
                  <a:gd name="T23" fmla="*/ 11 h 36"/>
                  <a:gd name="T24" fmla="*/ 61 w 83"/>
                  <a:gd name="T25" fmla="*/ 3 h 36"/>
                  <a:gd name="T26" fmla="*/ 49 w 83"/>
                  <a:gd name="T27" fmla="*/ 9 h 36"/>
                  <a:gd name="T28" fmla="*/ 46 w 83"/>
                  <a:gd name="T29" fmla="*/ 9 h 36"/>
                  <a:gd name="T30" fmla="*/ 45 w 83"/>
                  <a:gd name="T31" fmla="*/ 2 h 36"/>
                  <a:gd name="T32" fmla="*/ 36 w 83"/>
                  <a:gd name="T33" fmla="*/ 7 h 36"/>
                  <a:gd name="T34" fmla="*/ 38 w 83"/>
                  <a:gd name="T35" fmla="*/ 0 h 36"/>
                  <a:gd name="T36" fmla="*/ 6 w 83"/>
                  <a:gd name="T37" fmla="*/ 11 h 36"/>
                  <a:gd name="T38" fmla="*/ 6 w 83"/>
                  <a:gd name="T39" fmla="*/ 12 h 36"/>
                  <a:gd name="T40" fmla="*/ 6 w 83"/>
                  <a:gd name="T41" fmla="*/ 16 h 36"/>
                  <a:gd name="T42" fmla="*/ 22 w 83"/>
                  <a:gd name="T43" fmla="*/ 13 h 36"/>
                  <a:gd name="T44" fmla="*/ 3 w 83"/>
                  <a:gd name="T45" fmla="*/ 19 h 36"/>
                  <a:gd name="T46" fmla="*/ 15 w 83"/>
                  <a:gd name="T47" fmla="*/ 20 h 36"/>
                  <a:gd name="T48" fmla="*/ 28 w 83"/>
                  <a:gd name="T49" fmla="*/ 22 h 36"/>
                  <a:gd name="T50" fmla="*/ 12 w 83"/>
                  <a:gd name="T51" fmla="*/ 22 h 36"/>
                  <a:gd name="T52" fmla="*/ 0 w 83"/>
                  <a:gd name="T53" fmla="*/ 24 h 36"/>
                  <a:gd name="T54" fmla="*/ 12 w 83"/>
                  <a:gd name="T55" fmla="*/ 29 h 36"/>
                  <a:gd name="T56" fmla="*/ 12 w 83"/>
                  <a:gd name="T57" fmla="*/ 32 h 36"/>
                  <a:gd name="T58" fmla="*/ 30 w 83"/>
                  <a:gd name="T5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36">
                    <a:moveTo>
                      <a:pt x="30" y="32"/>
                    </a:moveTo>
                    <a:cubicBezTo>
                      <a:pt x="32" y="31"/>
                      <a:pt x="49" y="27"/>
                      <a:pt x="50" y="27"/>
                    </a:cubicBezTo>
                    <a:cubicBezTo>
                      <a:pt x="53" y="27"/>
                      <a:pt x="55" y="30"/>
                      <a:pt x="61" y="30"/>
                    </a:cubicBezTo>
                    <a:cubicBezTo>
                      <a:pt x="66" y="30"/>
                      <a:pt x="67" y="24"/>
                      <a:pt x="70" y="24"/>
                    </a:cubicBezTo>
                    <a:cubicBezTo>
                      <a:pt x="76" y="24"/>
                      <a:pt x="75" y="27"/>
                      <a:pt x="83" y="24"/>
                    </a:cubicBezTo>
                    <a:cubicBezTo>
                      <a:pt x="83" y="22"/>
                      <a:pt x="83" y="22"/>
                      <a:pt x="83" y="22"/>
                    </a:cubicBezTo>
                    <a:cubicBezTo>
                      <a:pt x="80" y="19"/>
                      <a:pt x="78" y="19"/>
                      <a:pt x="75" y="18"/>
                    </a:cubicBezTo>
                    <a:cubicBezTo>
                      <a:pt x="76" y="16"/>
                      <a:pt x="79" y="10"/>
                      <a:pt x="79" y="7"/>
                    </a:cubicBezTo>
                    <a:cubicBezTo>
                      <a:pt x="79" y="5"/>
                      <a:pt x="79" y="3"/>
                      <a:pt x="78" y="0"/>
                    </a:cubicBezTo>
                    <a:cubicBezTo>
                      <a:pt x="75" y="1"/>
                      <a:pt x="73" y="0"/>
                      <a:pt x="70" y="0"/>
                    </a:cubicBezTo>
                    <a:cubicBezTo>
                      <a:pt x="69" y="0"/>
                      <a:pt x="67" y="1"/>
                      <a:pt x="67" y="2"/>
                    </a:cubicBezTo>
                    <a:cubicBezTo>
                      <a:pt x="67" y="7"/>
                      <a:pt x="67" y="8"/>
                      <a:pt x="63" y="11"/>
                    </a:cubicBezTo>
                    <a:cubicBezTo>
                      <a:pt x="61" y="9"/>
                      <a:pt x="61" y="7"/>
                      <a:pt x="61" y="3"/>
                    </a:cubicBezTo>
                    <a:cubicBezTo>
                      <a:pt x="49" y="9"/>
                      <a:pt x="49" y="9"/>
                      <a:pt x="49" y="9"/>
                    </a:cubicBezTo>
                    <a:cubicBezTo>
                      <a:pt x="46" y="9"/>
                      <a:pt x="46" y="9"/>
                      <a:pt x="46" y="9"/>
                    </a:cubicBezTo>
                    <a:cubicBezTo>
                      <a:pt x="45" y="7"/>
                      <a:pt x="47" y="5"/>
                      <a:pt x="45" y="2"/>
                    </a:cubicBezTo>
                    <a:cubicBezTo>
                      <a:pt x="43" y="4"/>
                      <a:pt x="42" y="7"/>
                      <a:pt x="36" y="7"/>
                    </a:cubicBezTo>
                    <a:cubicBezTo>
                      <a:pt x="34" y="7"/>
                      <a:pt x="38" y="1"/>
                      <a:pt x="38" y="0"/>
                    </a:cubicBezTo>
                    <a:cubicBezTo>
                      <a:pt x="6" y="11"/>
                      <a:pt x="6" y="11"/>
                      <a:pt x="6" y="11"/>
                    </a:cubicBezTo>
                    <a:cubicBezTo>
                      <a:pt x="6" y="12"/>
                      <a:pt x="6" y="12"/>
                      <a:pt x="6" y="12"/>
                    </a:cubicBezTo>
                    <a:cubicBezTo>
                      <a:pt x="6" y="12"/>
                      <a:pt x="6" y="16"/>
                      <a:pt x="6" y="16"/>
                    </a:cubicBezTo>
                    <a:cubicBezTo>
                      <a:pt x="11" y="16"/>
                      <a:pt x="18" y="11"/>
                      <a:pt x="22" y="13"/>
                    </a:cubicBezTo>
                    <a:cubicBezTo>
                      <a:pt x="18" y="17"/>
                      <a:pt x="7" y="17"/>
                      <a:pt x="3" y="19"/>
                    </a:cubicBezTo>
                    <a:cubicBezTo>
                      <a:pt x="15" y="20"/>
                      <a:pt x="15" y="20"/>
                      <a:pt x="15" y="20"/>
                    </a:cubicBezTo>
                    <a:cubicBezTo>
                      <a:pt x="28" y="22"/>
                      <a:pt x="28" y="22"/>
                      <a:pt x="28" y="22"/>
                    </a:cubicBezTo>
                    <a:cubicBezTo>
                      <a:pt x="22" y="24"/>
                      <a:pt x="19" y="22"/>
                      <a:pt x="12" y="22"/>
                    </a:cubicBezTo>
                    <a:cubicBezTo>
                      <a:pt x="7" y="22"/>
                      <a:pt x="4" y="23"/>
                      <a:pt x="0" y="24"/>
                    </a:cubicBezTo>
                    <a:cubicBezTo>
                      <a:pt x="2" y="27"/>
                      <a:pt x="6" y="29"/>
                      <a:pt x="12" y="29"/>
                    </a:cubicBezTo>
                    <a:cubicBezTo>
                      <a:pt x="12" y="32"/>
                      <a:pt x="12" y="32"/>
                      <a:pt x="12" y="32"/>
                    </a:cubicBezTo>
                    <a:cubicBezTo>
                      <a:pt x="17" y="36"/>
                      <a:pt x="23" y="32"/>
                      <a:pt x="30" y="3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1" name="Freeform 367"/>
              <p:cNvSpPr>
                <a:spLocks/>
              </p:cNvSpPr>
              <p:nvPr/>
            </p:nvSpPr>
            <p:spPr bwMode="auto">
              <a:xfrm>
                <a:off x="1735" y="1109"/>
                <a:ext cx="92" cy="99"/>
              </a:xfrm>
              <a:custGeom>
                <a:avLst/>
                <a:gdLst>
                  <a:gd name="T0" fmla="*/ 35 w 39"/>
                  <a:gd name="T1" fmla="*/ 24 h 42"/>
                  <a:gd name="T2" fmla="*/ 38 w 39"/>
                  <a:gd name="T3" fmla="*/ 20 h 42"/>
                  <a:gd name="T4" fmla="*/ 24 w 39"/>
                  <a:gd name="T5" fmla="*/ 17 h 42"/>
                  <a:gd name="T6" fmla="*/ 26 w 39"/>
                  <a:gd name="T7" fmla="*/ 12 h 42"/>
                  <a:gd name="T8" fmla="*/ 21 w 39"/>
                  <a:gd name="T9" fmla="*/ 12 h 42"/>
                  <a:gd name="T10" fmla="*/ 28 w 39"/>
                  <a:gd name="T11" fmla="*/ 2 h 42"/>
                  <a:gd name="T12" fmla="*/ 20 w 39"/>
                  <a:gd name="T13" fmla="*/ 8 h 42"/>
                  <a:gd name="T14" fmla="*/ 11 w 39"/>
                  <a:gd name="T15" fmla="*/ 22 h 42"/>
                  <a:gd name="T16" fmla="*/ 0 w 39"/>
                  <a:gd name="T17" fmla="*/ 32 h 42"/>
                  <a:gd name="T18" fmla="*/ 2 w 39"/>
                  <a:gd name="T19" fmla="*/ 35 h 42"/>
                  <a:gd name="T20" fmla="*/ 23 w 39"/>
                  <a:gd name="T21" fmla="*/ 35 h 42"/>
                  <a:gd name="T22" fmla="*/ 20 w 39"/>
                  <a:gd name="T23" fmla="*/ 37 h 42"/>
                  <a:gd name="T24" fmla="*/ 21 w 39"/>
                  <a:gd name="T25" fmla="*/ 42 h 42"/>
                  <a:gd name="T26" fmla="*/ 39 w 39"/>
                  <a:gd name="T27" fmla="*/ 29 h 42"/>
                  <a:gd name="T28" fmla="*/ 35 w 39"/>
                  <a:gd name="T2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2">
                    <a:moveTo>
                      <a:pt x="35" y="24"/>
                    </a:moveTo>
                    <a:cubicBezTo>
                      <a:pt x="35" y="24"/>
                      <a:pt x="37" y="21"/>
                      <a:pt x="38" y="20"/>
                    </a:cubicBezTo>
                    <a:cubicBezTo>
                      <a:pt x="38" y="20"/>
                      <a:pt x="24" y="18"/>
                      <a:pt x="24" y="17"/>
                    </a:cubicBezTo>
                    <a:cubicBezTo>
                      <a:pt x="24" y="15"/>
                      <a:pt x="26" y="14"/>
                      <a:pt x="26" y="12"/>
                    </a:cubicBezTo>
                    <a:cubicBezTo>
                      <a:pt x="24" y="13"/>
                      <a:pt x="23" y="14"/>
                      <a:pt x="21" y="12"/>
                    </a:cubicBezTo>
                    <a:cubicBezTo>
                      <a:pt x="24" y="12"/>
                      <a:pt x="28" y="6"/>
                      <a:pt x="28" y="2"/>
                    </a:cubicBezTo>
                    <a:cubicBezTo>
                      <a:pt x="28" y="0"/>
                      <a:pt x="21" y="8"/>
                      <a:pt x="20" y="8"/>
                    </a:cubicBezTo>
                    <a:cubicBezTo>
                      <a:pt x="14" y="8"/>
                      <a:pt x="15" y="18"/>
                      <a:pt x="11" y="22"/>
                    </a:cubicBezTo>
                    <a:cubicBezTo>
                      <a:pt x="8" y="25"/>
                      <a:pt x="0" y="30"/>
                      <a:pt x="0" y="32"/>
                    </a:cubicBezTo>
                    <a:cubicBezTo>
                      <a:pt x="0" y="33"/>
                      <a:pt x="1" y="35"/>
                      <a:pt x="2" y="35"/>
                    </a:cubicBezTo>
                    <a:cubicBezTo>
                      <a:pt x="6" y="35"/>
                      <a:pt x="15" y="35"/>
                      <a:pt x="23" y="35"/>
                    </a:cubicBezTo>
                    <a:cubicBezTo>
                      <a:pt x="22" y="36"/>
                      <a:pt x="21" y="37"/>
                      <a:pt x="20" y="37"/>
                    </a:cubicBezTo>
                    <a:cubicBezTo>
                      <a:pt x="21" y="42"/>
                      <a:pt x="21" y="42"/>
                      <a:pt x="21" y="42"/>
                    </a:cubicBezTo>
                    <a:cubicBezTo>
                      <a:pt x="28" y="35"/>
                      <a:pt x="31" y="33"/>
                      <a:pt x="39" y="29"/>
                    </a:cubicBezTo>
                    <a:cubicBezTo>
                      <a:pt x="38" y="27"/>
                      <a:pt x="35" y="26"/>
                      <a:pt x="35" y="2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2" name="Freeform 368"/>
              <p:cNvSpPr>
                <a:spLocks/>
              </p:cNvSpPr>
              <p:nvPr/>
            </p:nvSpPr>
            <p:spPr bwMode="auto">
              <a:xfrm>
                <a:off x="1251" y="662"/>
                <a:ext cx="96" cy="29"/>
              </a:xfrm>
              <a:custGeom>
                <a:avLst/>
                <a:gdLst>
                  <a:gd name="T0" fmla="*/ 41 w 41"/>
                  <a:gd name="T1" fmla="*/ 2 h 12"/>
                  <a:gd name="T2" fmla="*/ 33 w 41"/>
                  <a:gd name="T3" fmla="*/ 0 h 12"/>
                  <a:gd name="T4" fmla="*/ 0 w 41"/>
                  <a:gd name="T5" fmla="*/ 12 h 12"/>
                  <a:gd name="T6" fmla="*/ 12 w 41"/>
                  <a:gd name="T7" fmla="*/ 12 h 12"/>
                  <a:gd name="T8" fmla="*/ 41 w 41"/>
                  <a:gd name="T9" fmla="*/ 2 h 12"/>
                </a:gdLst>
                <a:ahLst/>
                <a:cxnLst>
                  <a:cxn ang="0">
                    <a:pos x="T0" y="T1"/>
                  </a:cxn>
                  <a:cxn ang="0">
                    <a:pos x="T2" y="T3"/>
                  </a:cxn>
                  <a:cxn ang="0">
                    <a:pos x="T4" y="T5"/>
                  </a:cxn>
                  <a:cxn ang="0">
                    <a:pos x="T6" y="T7"/>
                  </a:cxn>
                  <a:cxn ang="0">
                    <a:pos x="T8" y="T9"/>
                  </a:cxn>
                </a:cxnLst>
                <a:rect l="0" t="0" r="r" b="b"/>
                <a:pathLst>
                  <a:path w="41" h="12">
                    <a:moveTo>
                      <a:pt x="41" y="2"/>
                    </a:moveTo>
                    <a:cubicBezTo>
                      <a:pt x="38" y="1"/>
                      <a:pt x="36" y="0"/>
                      <a:pt x="33" y="0"/>
                    </a:cubicBezTo>
                    <a:cubicBezTo>
                      <a:pt x="25" y="0"/>
                      <a:pt x="3" y="7"/>
                      <a:pt x="0" y="12"/>
                    </a:cubicBezTo>
                    <a:cubicBezTo>
                      <a:pt x="12" y="12"/>
                      <a:pt x="12" y="12"/>
                      <a:pt x="12" y="12"/>
                    </a:cubicBezTo>
                    <a:cubicBezTo>
                      <a:pt x="21" y="7"/>
                      <a:pt x="35" y="9"/>
                      <a:pt x="4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3" name="Freeform 369"/>
              <p:cNvSpPr>
                <a:spLocks/>
              </p:cNvSpPr>
              <p:nvPr/>
            </p:nvSpPr>
            <p:spPr bwMode="auto">
              <a:xfrm>
                <a:off x="1300" y="674"/>
                <a:ext cx="133" cy="40"/>
              </a:xfrm>
              <a:custGeom>
                <a:avLst/>
                <a:gdLst>
                  <a:gd name="T0" fmla="*/ 0 w 56"/>
                  <a:gd name="T1" fmla="*/ 12 h 17"/>
                  <a:gd name="T2" fmla="*/ 12 w 56"/>
                  <a:gd name="T3" fmla="*/ 10 h 17"/>
                  <a:gd name="T4" fmla="*/ 8 w 56"/>
                  <a:gd name="T5" fmla="*/ 15 h 17"/>
                  <a:gd name="T6" fmla="*/ 12 w 56"/>
                  <a:gd name="T7" fmla="*/ 17 h 17"/>
                  <a:gd name="T8" fmla="*/ 30 w 56"/>
                  <a:gd name="T9" fmla="*/ 13 h 17"/>
                  <a:gd name="T10" fmla="*/ 37 w 56"/>
                  <a:gd name="T11" fmla="*/ 13 h 17"/>
                  <a:gd name="T12" fmla="*/ 56 w 56"/>
                  <a:gd name="T13" fmla="*/ 7 h 17"/>
                  <a:gd name="T14" fmla="*/ 47 w 56"/>
                  <a:gd name="T15" fmla="*/ 7 h 17"/>
                  <a:gd name="T16" fmla="*/ 50 w 56"/>
                  <a:gd name="T17" fmla="*/ 0 h 17"/>
                  <a:gd name="T18" fmla="*/ 45 w 56"/>
                  <a:gd name="T19" fmla="*/ 0 h 17"/>
                  <a:gd name="T20" fmla="*/ 36 w 56"/>
                  <a:gd name="T21" fmla="*/ 8 h 17"/>
                  <a:gd name="T22" fmla="*/ 24 w 56"/>
                  <a:gd name="T23" fmla="*/ 4 h 17"/>
                  <a:gd name="T24" fmla="*/ 0 w 5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7">
                    <a:moveTo>
                      <a:pt x="0" y="12"/>
                    </a:moveTo>
                    <a:cubicBezTo>
                      <a:pt x="2" y="12"/>
                      <a:pt x="8" y="11"/>
                      <a:pt x="12" y="10"/>
                    </a:cubicBezTo>
                    <a:cubicBezTo>
                      <a:pt x="12" y="11"/>
                      <a:pt x="8" y="13"/>
                      <a:pt x="8" y="15"/>
                    </a:cubicBezTo>
                    <a:cubicBezTo>
                      <a:pt x="8" y="17"/>
                      <a:pt x="11" y="17"/>
                      <a:pt x="12" y="17"/>
                    </a:cubicBezTo>
                    <a:cubicBezTo>
                      <a:pt x="18" y="17"/>
                      <a:pt x="24" y="13"/>
                      <a:pt x="30" y="13"/>
                    </a:cubicBezTo>
                    <a:cubicBezTo>
                      <a:pt x="31" y="13"/>
                      <a:pt x="37" y="13"/>
                      <a:pt x="37" y="13"/>
                    </a:cubicBezTo>
                    <a:cubicBezTo>
                      <a:pt x="45" y="13"/>
                      <a:pt x="51" y="11"/>
                      <a:pt x="56" y="7"/>
                    </a:cubicBezTo>
                    <a:cubicBezTo>
                      <a:pt x="53" y="6"/>
                      <a:pt x="50" y="7"/>
                      <a:pt x="47" y="7"/>
                    </a:cubicBezTo>
                    <a:cubicBezTo>
                      <a:pt x="49" y="5"/>
                      <a:pt x="50" y="1"/>
                      <a:pt x="50" y="0"/>
                    </a:cubicBezTo>
                    <a:cubicBezTo>
                      <a:pt x="45" y="0"/>
                      <a:pt x="45" y="0"/>
                      <a:pt x="45" y="0"/>
                    </a:cubicBezTo>
                    <a:cubicBezTo>
                      <a:pt x="41" y="2"/>
                      <a:pt x="40" y="8"/>
                      <a:pt x="36" y="8"/>
                    </a:cubicBezTo>
                    <a:cubicBezTo>
                      <a:pt x="28" y="8"/>
                      <a:pt x="28" y="5"/>
                      <a:pt x="24" y="4"/>
                    </a:cubicBezTo>
                    <a:cubicBezTo>
                      <a:pt x="17" y="1"/>
                      <a:pt x="1" y="8"/>
                      <a:pt x="0" y="1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4" name="Freeform 370"/>
              <p:cNvSpPr>
                <a:spLocks/>
              </p:cNvSpPr>
              <p:nvPr/>
            </p:nvSpPr>
            <p:spPr bwMode="auto">
              <a:xfrm>
                <a:off x="1577" y="677"/>
                <a:ext cx="137" cy="30"/>
              </a:xfrm>
              <a:custGeom>
                <a:avLst/>
                <a:gdLst>
                  <a:gd name="T0" fmla="*/ 9 w 58"/>
                  <a:gd name="T1" fmla="*/ 0 h 13"/>
                  <a:gd name="T2" fmla="*/ 5 w 58"/>
                  <a:gd name="T3" fmla="*/ 0 h 13"/>
                  <a:gd name="T4" fmla="*/ 1 w 58"/>
                  <a:gd name="T5" fmla="*/ 3 h 13"/>
                  <a:gd name="T6" fmla="*/ 3 w 58"/>
                  <a:gd name="T7" fmla="*/ 6 h 13"/>
                  <a:gd name="T8" fmla="*/ 0 w 58"/>
                  <a:gd name="T9" fmla="*/ 9 h 13"/>
                  <a:gd name="T10" fmla="*/ 23 w 58"/>
                  <a:gd name="T11" fmla="*/ 13 h 13"/>
                  <a:gd name="T12" fmla="*/ 45 w 58"/>
                  <a:gd name="T13" fmla="*/ 13 h 13"/>
                  <a:gd name="T14" fmla="*/ 58 w 58"/>
                  <a:gd name="T15" fmla="*/ 11 h 13"/>
                  <a:gd name="T16" fmla="*/ 58 w 58"/>
                  <a:gd name="T17" fmla="*/ 6 h 13"/>
                  <a:gd name="T18" fmla="*/ 52 w 58"/>
                  <a:gd name="T19" fmla="*/ 3 h 13"/>
                  <a:gd name="T20" fmla="*/ 32 w 58"/>
                  <a:gd name="T21" fmla="*/ 6 h 13"/>
                  <a:gd name="T22" fmla="*/ 13 w 58"/>
                  <a:gd name="T23" fmla="*/ 6 h 13"/>
                  <a:gd name="T24" fmla="*/ 8 w 58"/>
                  <a:gd name="T25" fmla="*/ 2 h 13"/>
                  <a:gd name="T26" fmla="*/ 9 w 5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3">
                    <a:moveTo>
                      <a:pt x="9" y="0"/>
                    </a:moveTo>
                    <a:cubicBezTo>
                      <a:pt x="8" y="0"/>
                      <a:pt x="6" y="0"/>
                      <a:pt x="5" y="0"/>
                    </a:cubicBezTo>
                    <a:cubicBezTo>
                      <a:pt x="3" y="0"/>
                      <a:pt x="1" y="1"/>
                      <a:pt x="1" y="3"/>
                    </a:cubicBezTo>
                    <a:cubicBezTo>
                      <a:pt x="1" y="4"/>
                      <a:pt x="2" y="6"/>
                      <a:pt x="3" y="6"/>
                    </a:cubicBezTo>
                    <a:cubicBezTo>
                      <a:pt x="2" y="6"/>
                      <a:pt x="0" y="8"/>
                      <a:pt x="0" y="9"/>
                    </a:cubicBezTo>
                    <a:cubicBezTo>
                      <a:pt x="0" y="11"/>
                      <a:pt x="18" y="13"/>
                      <a:pt x="23" y="13"/>
                    </a:cubicBezTo>
                    <a:cubicBezTo>
                      <a:pt x="45" y="13"/>
                      <a:pt x="45" y="13"/>
                      <a:pt x="45" y="13"/>
                    </a:cubicBezTo>
                    <a:cubicBezTo>
                      <a:pt x="47" y="8"/>
                      <a:pt x="53" y="12"/>
                      <a:pt x="58" y="11"/>
                    </a:cubicBezTo>
                    <a:cubicBezTo>
                      <a:pt x="58" y="6"/>
                      <a:pt x="58" y="6"/>
                      <a:pt x="58" y="6"/>
                    </a:cubicBezTo>
                    <a:cubicBezTo>
                      <a:pt x="55" y="5"/>
                      <a:pt x="54" y="3"/>
                      <a:pt x="52" y="3"/>
                    </a:cubicBezTo>
                    <a:cubicBezTo>
                      <a:pt x="46" y="3"/>
                      <a:pt x="40" y="6"/>
                      <a:pt x="32" y="6"/>
                    </a:cubicBezTo>
                    <a:cubicBezTo>
                      <a:pt x="22" y="6"/>
                      <a:pt x="20" y="6"/>
                      <a:pt x="13" y="6"/>
                    </a:cubicBezTo>
                    <a:cubicBezTo>
                      <a:pt x="9" y="6"/>
                      <a:pt x="8" y="4"/>
                      <a:pt x="8" y="2"/>
                    </a:cubicBezTo>
                    <a:cubicBezTo>
                      <a:pt x="8" y="1"/>
                      <a:pt x="9" y="0"/>
                      <a:pt x="9"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5" name="Freeform 371"/>
              <p:cNvSpPr>
                <a:spLocks/>
              </p:cNvSpPr>
              <p:nvPr/>
            </p:nvSpPr>
            <p:spPr bwMode="auto">
              <a:xfrm>
                <a:off x="1614" y="610"/>
                <a:ext cx="93" cy="45"/>
              </a:xfrm>
              <a:custGeom>
                <a:avLst/>
                <a:gdLst>
                  <a:gd name="T0" fmla="*/ 9 w 39"/>
                  <a:gd name="T1" fmla="*/ 10 h 19"/>
                  <a:gd name="T2" fmla="*/ 5 w 39"/>
                  <a:gd name="T3" fmla="*/ 15 h 19"/>
                  <a:gd name="T4" fmla="*/ 5 w 39"/>
                  <a:gd name="T5" fmla="*/ 16 h 19"/>
                  <a:gd name="T6" fmla="*/ 7 w 39"/>
                  <a:gd name="T7" fmla="*/ 19 h 19"/>
                  <a:gd name="T8" fmla="*/ 15 w 39"/>
                  <a:gd name="T9" fmla="*/ 16 h 19"/>
                  <a:gd name="T10" fmla="*/ 14 w 39"/>
                  <a:gd name="T11" fmla="*/ 15 h 19"/>
                  <a:gd name="T12" fmla="*/ 39 w 39"/>
                  <a:gd name="T13" fmla="*/ 8 h 19"/>
                  <a:gd name="T14" fmla="*/ 26 w 39"/>
                  <a:gd name="T15" fmla="*/ 5 h 19"/>
                  <a:gd name="T16" fmla="*/ 22 w 39"/>
                  <a:gd name="T17" fmla="*/ 1 h 19"/>
                  <a:gd name="T18" fmla="*/ 18 w 39"/>
                  <a:gd name="T19" fmla="*/ 0 h 19"/>
                  <a:gd name="T20" fmla="*/ 0 w 39"/>
                  <a:gd name="T21" fmla="*/ 8 h 19"/>
                  <a:gd name="T22" fmla="*/ 4 w 39"/>
                  <a:gd name="T23" fmla="*/ 10 h 19"/>
                  <a:gd name="T24" fmla="*/ 9 w 39"/>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9">
                    <a:moveTo>
                      <a:pt x="9" y="10"/>
                    </a:moveTo>
                    <a:cubicBezTo>
                      <a:pt x="5" y="11"/>
                      <a:pt x="4" y="11"/>
                      <a:pt x="5" y="15"/>
                    </a:cubicBezTo>
                    <a:cubicBezTo>
                      <a:pt x="5" y="16"/>
                      <a:pt x="5" y="16"/>
                      <a:pt x="5" y="16"/>
                    </a:cubicBezTo>
                    <a:cubicBezTo>
                      <a:pt x="5" y="17"/>
                      <a:pt x="6" y="19"/>
                      <a:pt x="7" y="19"/>
                    </a:cubicBezTo>
                    <a:cubicBezTo>
                      <a:pt x="10" y="19"/>
                      <a:pt x="12" y="17"/>
                      <a:pt x="15" y="16"/>
                    </a:cubicBezTo>
                    <a:cubicBezTo>
                      <a:pt x="14" y="15"/>
                      <a:pt x="14" y="15"/>
                      <a:pt x="14" y="15"/>
                    </a:cubicBezTo>
                    <a:cubicBezTo>
                      <a:pt x="22" y="14"/>
                      <a:pt x="35" y="12"/>
                      <a:pt x="39" y="8"/>
                    </a:cubicBezTo>
                    <a:cubicBezTo>
                      <a:pt x="37" y="4"/>
                      <a:pt x="31" y="5"/>
                      <a:pt x="26" y="5"/>
                    </a:cubicBezTo>
                    <a:cubicBezTo>
                      <a:pt x="24" y="5"/>
                      <a:pt x="24" y="1"/>
                      <a:pt x="22" y="1"/>
                    </a:cubicBezTo>
                    <a:cubicBezTo>
                      <a:pt x="22" y="1"/>
                      <a:pt x="20" y="0"/>
                      <a:pt x="18" y="0"/>
                    </a:cubicBezTo>
                    <a:cubicBezTo>
                      <a:pt x="14" y="0"/>
                      <a:pt x="0" y="3"/>
                      <a:pt x="0" y="8"/>
                    </a:cubicBezTo>
                    <a:cubicBezTo>
                      <a:pt x="4" y="10"/>
                      <a:pt x="4" y="10"/>
                      <a:pt x="4" y="10"/>
                    </a:cubicBezTo>
                    <a:lnTo>
                      <a:pt x="9" y="1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6" name="Freeform 372"/>
              <p:cNvSpPr>
                <a:spLocks/>
              </p:cNvSpPr>
              <p:nvPr/>
            </p:nvSpPr>
            <p:spPr bwMode="auto">
              <a:xfrm>
                <a:off x="1676" y="712"/>
                <a:ext cx="47" cy="31"/>
              </a:xfrm>
              <a:custGeom>
                <a:avLst/>
                <a:gdLst>
                  <a:gd name="T0" fmla="*/ 8 w 20"/>
                  <a:gd name="T1" fmla="*/ 3 h 13"/>
                  <a:gd name="T2" fmla="*/ 0 w 20"/>
                  <a:gd name="T3" fmla="*/ 3 h 13"/>
                  <a:gd name="T4" fmla="*/ 6 w 20"/>
                  <a:gd name="T5" fmla="*/ 9 h 13"/>
                  <a:gd name="T6" fmla="*/ 20 w 20"/>
                  <a:gd name="T7" fmla="*/ 6 h 13"/>
                  <a:gd name="T8" fmla="*/ 8 w 20"/>
                  <a:gd name="T9" fmla="*/ 3 h 13"/>
                </a:gdLst>
                <a:ahLst/>
                <a:cxnLst>
                  <a:cxn ang="0">
                    <a:pos x="T0" y="T1"/>
                  </a:cxn>
                  <a:cxn ang="0">
                    <a:pos x="T2" y="T3"/>
                  </a:cxn>
                  <a:cxn ang="0">
                    <a:pos x="T4" y="T5"/>
                  </a:cxn>
                  <a:cxn ang="0">
                    <a:pos x="T6" y="T7"/>
                  </a:cxn>
                  <a:cxn ang="0">
                    <a:pos x="T8" y="T9"/>
                  </a:cxn>
                </a:cxnLst>
                <a:rect l="0" t="0" r="r" b="b"/>
                <a:pathLst>
                  <a:path w="20" h="13">
                    <a:moveTo>
                      <a:pt x="8" y="3"/>
                    </a:moveTo>
                    <a:cubicBezTo>
                      <a:pt x="7" y="3"/>
                      <a:pt x="4" y="3"/>
                      <a:pt x="0" y="3"/>
                    </a:cubicBezTo>
                    <a:cubicBezTo>
                      <a:pt x="0" y="6"/>
                      <a:pt x="4" y="9"/>
                      <a:pt x="6" y="9"/>
                    </a:cubicBezTo>
                    <a:cubicBezTo>
                      <a:pt x="10" y="9"/>
                      <a:pt x="20" y="13"/>
                      <a:pt x="20" y="6"/>
                    </a:cubicBezTo>
                    <a:cubicBezTo>
                      <a:pt x="20" y="0"/>
                      <a:pt x="10" y="3"/>
                      <a:pt x="8"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7" name="Freeform 373"/>
              <p:cNvSpPr>
                <a:spLocks/>
              </p:cNvSpPr>
              <p:nvPr/>
            </p:nvSpPr>
            <p:spPr bwMode="auto">
              <a:xfrm>
                <a:off x="2992" y="1291"/>
                <a:ext cx="30" cy="26"/>
              </a:xfrm>
              <a:custGeom>
                <a:avLst/>
                <a:gdLst>
                  <a:gd name="T0" fmla="*/ 13 w 13"/>
                  <a:gd name="T1" fmla="*/ 7 h 11"/>
                  <a:gd name="T2" fmla="*/ 8 w 13"/>
                  <a:gd name="T3" fmla="*/ 0 h 11"/>
                  <a:gd name="T4" fmla="*/ 0 w 13"/>
                  <a:gd name="T5" fmla="*/ 3 h 11"/>
                  <a:gd name="T6" fmla="*/ 1 w 13"/>
                  <a:gd name="T7" fmla="*/ 11 h 11"/>
                  <a:gd name="T8" fmla="*/ 13 w 13"/>
                  <a:gd name="T9" fmla="*/ 7 h 11"/>
                </a:gdLst>
                <a:ahLst/>
                <a:cxnLst>
                  <a:cxn ang="0">
                    <a:pos x="T0" y="T1"/>
                  </a:cxn>
                  <a:cxn ang="0">
                    <a:pos x="T2" y="T3"/>
                  </a:cxn>
                  <a:cxn ang="0">
                    <a:pos x="T4" y="T5"/>
                  </a:cxn>
                  <a:cxn ang="0">
                    <a:pos x="T6" y="T7"/>
                  </a:cxn>
                  <a:cxn ang="0">
                    <a:pos x="T8" y="T9"/>
                  </a:cxn>
                </a:cxnLst>
                <a:rect l="0" t="0" r="r" b="b"/>
                <a:pathLst>
                  <a:path w="13" h="11">
                    <a:moveTo>
                      <a:pt x="13" y="7"/>
                    </a:moveTo>
                    <a:cubicBezTo>
                      <a:pt x="12" y="4"/>
                      <a:pt x="8" y="5"/>
                      <a:pt x="8" y="0"/>
                    </a:cubicBezTo>
                    <a:cubicBezTo>
                      <a:pt x="8" y="0"/>
                      <a:pt x="3" y="2"/>
                      <a:pt x="0" y="3"/>
                    </a:cubicBezTo>
                    <a:cubicBezTo>
                      <a:pt x="1" y="5"/>
                      <a:pt x="1" y="11"/>
                      <a:pt x="1" y="11"/>
                    </a:cubicBezTo>
                    <a:cubicBezTo>
                      <a:pt x="1" y="11"/>
                      <a:pt x="11" y="8"/>
                      <a:pt x="13" y="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8" name="Freeform 374"/>
              <p:cNvSpPr>
                <a:spLocks/>
              </p:cNvSpPr>
              <p:nvPr/>
            </p:nvSpPr>
            <p:spPr bwMode="auto">
              <a:xfrm>
                <a:off x="2448" y="1019"/>
                <a:ext cx="62" cy="95"/>
              </a:xfrm>
              <a:custGeom>
                <a:avLst/>
                <a:gdLst>
                  <a:gd name="T0" fmla="*/ 0 w 26"/>
                  <a:gd name="T1" fmla="*/ 18 h 40"/>
                  <a:gd name="T2" fmla="*/ 5 w 26"/>
                  <a:gd name="T3" fmla="*/ 23 h 40"/>
                  <a:gd name="T4" fmla="*/ 4 w 26"/>
                  <a:gd name="T5" fmla="*/ 29 h 40"/>
                  <a:gd name="T6" fmla="*/ 8 w 26"/>
                  <a:gd name="T7" fmla="*/ 29 h 40"/>
                  <a:gd name="T8" fmla="*/ 3 w 26"/>
                  <a:gd name="T9" fmla="*/ 30 h 40"/>
                  <a:gd name="T10" fmla="*/ 0 w 26"/>
                  <a:gd name="T11" fmla="*/ 32 h 40"/>
                  <a:gd name="T12" fmla="*/ 0 w 26"/>
                  <a:gd name="T13" fmla="*/ 37 h 40"/>
                  <a:gd name="T14" fmla="*/ 2 w 26"/>
                  <a:gd name="T15" fmla="*/ 37 h 40"/>
                  <a:gd name="T16" fmla="*/ 0 w 26"/>
                  <a:gd name="T17" fmla="*/ 40 h 40"/>
                  <a:gd name="T18" fmla="*/ 13 w 26"/>
                  <a:gd name="T19" fmla="*/ 36 h 40"/>
                  <a:gd name="T20" fmla="*/ 18 w 26"/>
                  <a:gd name="T21" fmla="*/ 34 h 40"/>
                  <a:gd name="T22" fmla="*/ 23 w 26"/>
                  <a:gd name="T23" fmla="*/ 32 h 40"/>
                  <a:gd name="T24" fmla="*/ 26 w 26"/>
                  <a:gd name="T25" fmla="*/ 25 h 40"/>
                  <a:gd name="T26" fmla="*/ 26 w 26"/>
                  <a:gd name="T27" fmla="*/ 17 h 40"/>
                  <a:gd name="T28" fmla="*/ 22 w 26"/>
                  <a:gd name="T29" fmla="*/ 16 h 40"/>
                  <a:gd name="T30" fmla="*/ 25 w 26"/>
                  <a:gd name="T31" fmla="*/ 16 h 40"/>
                  <a:gd name="T32" fmla="*/ 26 w 26"/>
                  <a:gd name="T33" fmla="*/ 10 h 40"/>
                  <a:gd name="T34" fmla="*/ 23 w 26"/>
                  <a:gd name="T35" fmla="*/ 9 h 40"/>
                  <a:gd name="T36" fmla="*/ 19 w 26"/>
                  <a:gd name="T37" fmla="*/ 14 h 40"/>
                  <a:gd name="T38" fmla="*/ 18 w 26"/>
                  <a:gd name="T39" fmla="*/ 12 h 40"/>
                  <a:gd name="T40" fmla="*/ 22 w 26"/>
                  <a:gd name="T41" fmla="*/ 10 h 40"/>
                  <a:gd name="T42" fmla="*/ 21 w 26"/>
                  <a:gd name="T43" fmla="*/ 10 h 40"/>
                  <a:gd name="T44" fmla="*/ 21 w 26"/>
                  <a:gd name="T45" fmla="*/ 1 h 40"/>
                  <a:gd name="T46" fmla="*/ 12 w 26"/>
                  <a:gd name="T47" fmla="*/ 6 h 40"/>
                  <a:gd name="T48" fmla="*/ 9 w 26"/>
                  <a:gd name="T49" fmla="*/ 14 h 40"/>
                  <a:gd name="T50" fmla="*/ 4 w 26"/>
                  <a:gd name="T51" fmla="*/ 14 h 40"/>
                  <a:gd name="T52" fmla="*/ 0 w 26"/>
                  <a:gd name="T5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0" y="18"/>
                    </a:moveTo>
                    <a:cubicBezTo>
                      <a:pt x="0" y="22"/>
                      <a:pt x="1" y="23"/>
                      <a:pt x="5" y="23"/>
                    </a:cubicBezTo>
                    <a:cubicBezTo>
                      <a:pt x="5" y="23"/>
                      <a:pt x="4" y="27"/>
                      <a:pt x="4" y="29"/>
                    </a:cubicBezTo>
                    <a:cubicBezTo>
                      <a:pt x="4" y="30"/>
                      <a:pt x="7" y="29"/>
                      <a:pt x="8" y="29"/>
                    </a:cubicBezTo>
                    <a:cubicBezTo>
                      <a:pt x="7" y="30"/>
                      <a:pt x="4" y="30"/>
                      <a:pt x="3" y="30"/>
                    </a:cubicBezTo>
                    <a:cubicBezTo>
                      <a:pt x="2" y="31"/>
                      <a:pt x="0" y="32"/>
                      <a:pt x="0" y="32"/>
                    </a:cubicBezTo>
                    <a:cubicBezTo>
                      <a:pt x="0" y="37"/>
                      <a:pt x="0" y="37"/>
                      <a:pt x="0" y="37"/>
                    </a:cubicBezTo>
                    <a:cubicBezTo>
                      <a:pt x="0" y="37"/>
                      <a:pt x="1" y="37"/>
                      <a:pt x="2" y="37"/>
                    </a:cubicBezTo>
                    <a:cubicBezTo>
                      <a:pt x="0" y="40"/>
                      <a:pt x="0" y="40"/>
                      <a:pt x="0" y="40"/>
                    </a:cubicBezTo>
                    <a:cubicBezTo>
                      <a:pt x="5" y="38"/>
                      <a:pt x="7" y="36"/>
                      <a:pt x="13" y="36"/>
                    </a:cubicBezTo>
                    <a:cubicBezTo>
                      <a:pt x="15" y="36"/>
                      <a:pt x="16" y="34"/>
                      <a:pt x="18" y="34"/>
                    </a:cubicBezTo>
                    <a:cubicBezTo>
                      <a:pt x="18" y="33"/>
                      <a:pt x="20" y="32"/>
                      <a:pt x="23" y="32"/>
                    </a:cubicBezTo>
                    <a:cubicBezTo>
                      <a:pt x="23" y="29"/>
                      <a:pt x="26" y="28"/>
                      <a:pt x="26" y="25"/>
                    </a:cubicBezTo>
                    <a:cubicBezTo>
                      <a:pt x="26" y="22"/>
                      <a:pt x="26" y="19"/>
                      <a:pt x="26" y="17"/>
                    </a:cubicBezTo>
                    <a:cubicBezTo>
                      <a:pt x="25" y="17"/>
                      <a:pt x="23" y="17"/>
                      <a:pt x="22" y="16"/>
                    </a:cubicBezTo>
                    <a:cubicBezTo>
                      <a:pt x="23" y="16"/>
                      <a:pt x="24" y="16"/>
                      <a:pt x="25" y="16"/>
                    </a:cubicBezTo>
                    <a:cubicBezTo>
                      <a:pt x="25" y="14"/>
                      <a:pt x="26" y="12"/>
                      <a:pt x="26" y="10"/>
                    </a:cubicBezTo>
                    <a:cubicBezTo>
                      <a:pt x="25" y="11"/>
                      <a:pt x="25" y="10"/>
                      <a:pt x="23" y="9"/>
                    </a:cubicBezTo>
                    <a:cubicBezTo>
                      <a:pt x="22" y="10"/>
                      <a:pt x="20" y="13"/>
                      <a:pt x="19" y="14"/>
                    </a:cubicBezTo>
                    <a:cubicBezTo>
                      <a:pt x="18" y="13"/>
                      <a:pt x="18" y="13"/>
                      <a:pt x="18" y="12"/>
                    </a:cubicBezTo>
                    <a:cubicBezTo>
                      <a:pt x="20" y="12"/>
                      <a:pt x="21" y="11"/>
                      <a:pt x="22" y="10"/>
                    </a:cubicBezTo>
                    <a:cubicBezTo>
                      <a:pt x="21" y="10"/>
                      <a:pt x="21" y="10"/>
                      <a:pt x="21" y="10"/>
                    </a:cubicBezTo>
                    <a:cubicBezTo>
                      <a:pt x="25" y="8"/>
                      <a:pt x="22" y="5"/>
                      <a:pt x="21" y="1"/>
                    </a:cubicBezTo>
                    <a:cubicBezTo>
                      <a:pt x="14" y="0"/>
                      <a:pt x="16" y="6"/>
                      <a:pt x="12" y="6"/>
                    </a:cubicBezTo>
                    <a:cubicBezTo>
                      <a:pt x="12" y="10"/>
                      <a:pt x="12" y="14"/>
                      <a:pt x="9" y="14"/>
                    </a:cubicBezTo>
                    <a:cubicBezTo>
                      <a:pt x="8" y="14"/>
                      <a:pt x="7" y="14"/>
                      <a:pt x="4" y="14"/>
                    </a:cubicBezTo>
                    <a:cubicBezTo>
                      <a:pt x="4" y="17"/>
                      <a:pt x="3" y="17"/>
                      <a:pt x="0"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29" name="Freeform 375"/>
              <p:cNvSpPr>
                <a:spLocks/>
              </p:cNvSpPr>
              <p:nvPr/>
            </p:nvSpPr>
            <p:spPr bwMode="auto">
              <a:xfrm>
                <a:off x="2290" y="835"/>
                <a:ext cx="128" cy="59"/>
              </a:xfrm>
              <a:custGeom>
                <a:avLst/>
                <a:gdLst>
                  <a:gd name="T0" fmla="*/ 17 w 54"/>
                  <a:gd name="T1" fmla="*/ 22 h 25"/>
                  <a:gd name="T2" fmla="*/ 22 w 54"/>
                  <a:gd name="T3" fmla="*/ 25 h 25"/>
                  <a:gd name="T4" fmla="*/ 44 w 54"/>
                  <a:gd name="T5" fmla="*/ 17 h 25"/>
                  <a:gd name="T6" fmla="*/ 51 w 54"/>
                  <a:gd name="T7" fmla="*/ 14 h 25"/>
                  <a:gd name="T8" fmla="*/ 54 w 54"/>
                  <a:gd name="T9" fmla="*/ 10 h 25"/>
                  <a:gd name="T10" fmla="*/ 50 w 54"/>
                  <a:gd name="T11" fmla="*/ 5 h 25"/>
                  <a:gd name="T12" fmla="*/ 50 w 54"/>
                  <a:gd name="T13" fmla="*/ 2 h 25"/>
                  <a:gd name="T14" fmla="*/ 42 w 54"/>
                  <a:gd name="T15" fmla="*/ 0 h 25"/>
                  <a:gd name="T16" fmla="*/ 36 w 54"/>
                  <a:gd name="T17" fmla="*/ 4 h 25"/>
                  <a:gd name="T18" fmla="*/ 26 w 54"/>
                  <a:gd name="T19" fmla="*/ 4 h 25"/>
                  <a:gd name="T20" fmla="*/ 26 w 54"/>
                  <a:gd name="T21" fmla="*/ 2 h 25"/>
                  <a:gd name="T22" fmla="*/ 17 w 54"/>
                  <a:gd name="T23" fmla="*/ 9 h 25"/>
                  <a:gd name="T24" fmla="*/ 10 w 54"/>
                  <a:gd name="T25" fmla="*/ 5 h 25"/>
                  <a:gd name="T26" fmla="*/ 5 w 54"/>
                  <a:gd name="T27" fmla="*/ 5 h 25"/>
                  <a:gd name="T28" fmla="*/ 4 w 54"/>
                  <a:gd name="T29" fmla="*/ 6 h 25"/>
                  <a:gd name="T30" fmla="*/ 0 w 54"/>
                  <a:gd name="T31" fmla="*/ 8 h 25"/>
                  <a:gd name="T32" fmla="*/ 0 w 54"/>
                  <a:gd name="T33" fmla="*/ 11 h 25"/>
                  <a:gd name="T34" fmla="*/ 0 w 54"/>
                  <a:gd name="T35" fmla="*/ 14 h 25"/>
                  <a:gd name="T36" fmla="*/ 10 w 54"/>
                  <a:gd name="T37" fmla="*/ 14 h 25"/>
                  <a:gd name="T38" fmla="*/ 17 w 54"/>
                  <a:gd name="T3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5">
                    <a:moveTo>
                      <a:pt x="17" y="22"/>
                    </a:moveTo>
                    <a:cubicBezTo>
                      <a:pt x="18" y="22"/>
                      <a:pt x="22" y="25"/>
                      <a:pt x="22" y="25"/>
                    </a:cubicBezTo>
                    <a:cubicBezTo>
                      <a:pt x="30" y="25"/>
                      <a:pt x="37" y="19"/>
                      <a:pt x="44" y="17"/>
                    </a:cubicBezTo>
                    <a:cubicBezTo>
                      <a:pt x="47" y="16"/>
                      <a:pt x="49" y="17"/>
                      <a:pt x="51" y="14"/>
                    </a:cubicBezTo>
                    <a:cubicBezTo>
                      <a:pt x="51" y="14"/>
                      <a:pt x="54" y="13"/>
                      <a:pt x="54" y="10"/>
                    </a:cubicBezTo>
                    <a:cubicBezTo>
                      <a:pt x="54" y="8"/>
                      <a:pt x="50" y="7"/>
                      <a:pt x="50" y="5"/>
                    </a:cubicBezTo>
                    <a:cubicBezTo>
                      <a:pt x="50" y="3"/>
                      <a:pt x="50" y="2"/>
                      <a:pt x="50" y="2"/>
                    </a:cubicBezTo>
                    <a:cubicBezTo>
                      <a:pt x="49" y="2"/>
                      <a:pt x="43" y="2"/>
                      <a:pt x="42" y="0"/>
                    </a:cubicBezTo>
                    <a:cubicBezTo>
                      <a:pt x="36" y="4"/>
                      <a:pt x="36" y="4"/>
                      <a:pt x="36" y="4"/>
                    </a:cubicBezTo>
                    <a:cubicBezTo>
                      <a:pt x="26" y="4"/>
                      <a:pt x="26" y="4"/>
                      <a:pt x="26" y="4"/>
                    </a:cubicBezTo>
                    <a:cubicBezTo>
                      <a:pt x="26" y="3"/>
                      <a:pt x="26" y="2"/>
                      <a:pt x="26" y="2"/>
                    </a:cubicBezTo>
                    <a:cubicBezTo>
                      <a:pt x="23" y="3"/>
                      <a:pt x="21" y="9"/>
                      <a:pt x="17" y="9"/>
                    </a:cubicBezTo>
                    <a:cubicBezTo>
                      <a:pt x="13" y="9"/>
                      <a:pt x="10" y="5"/>
                      <a:pt x="10" y="5"/>
                    </a:cubicBezTo>
                    <a:cubicBezTo>
                      <a:pt x="10" y="5"/>
                      <a:pt x="7" y="5"/>
                      <a:pt x="5" y="5"/>
                    </a:cubicBezTo>
                    <a:cubicBezTo>
                      <a:pt x="5" y="6"/>
                      <a:pt x="4" y="6"/>
                      <a:pt x="4" y="6"/>
                    </a:cubicBezTo>
                    <a:cubicBezTo>
                      <a:pt x="3" y="7"/>
                      <a:pt x="2" y="8"/>
                      <a:pt x="0" y="8"/>
                    </a:cubicBezTo>
                    <a:cubicBezTo>
                      <a:pt x="4" y="8"/>
                      <a:pt x="6" y="11"/>
                      <a:pt x="0" y="11"/>
                    </a:cubicBezTo>
                    <a:cubicBezTo>
                      <a:pt x="0" y="14"/>
                      <a:pt x="0" y="14"/>
                      <a:pt x="0" y="14"/>
                    </a:cubicBezTo>
                    <a:cubicBezTo>
                      <a:pt x="2" y="12"/>
                      <a:pt x="6" y="14"/>
                      <a:pt x="10" y="14"/>
                    </a:cubicBezTo>
                    <a:cubicBezTo>
                      <a:pt x="8" y="20"/>
                      <a:pt x="12" y="20"/>
                      <a:pt x="17"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0" name="Freeform 376"/>
              <p:cNvSpPr>
                <a:spLocks/>
              </p:cNvSpPr>
              <p:nvPr/>
            </p:nvSpPr>
            <p:spPr bwMode="auto">
              <a:xfrm>
                <a:off x="2954" y="1418"/>
                <a:ext cx="42" cy="17"/>
              </a:xfrm>
              <a:custGeom>
                <a:avLst/>
                <a:gdLst>
                  <a:gd name="T0" fmla="*/ 18 w 18"/>
                  <a:gd name="T1" fmla="*/ 0 h 7"/>
                  <a:gd name="T2" fmla="*/ 0 w 18"/>
                  <a:gd name="T3" fmla="*/ 0 h 7"/>
                  <a:gd name="T4" fmla="*/ 0 w 18"/>
                  <a:gd name="T5" fmla="*/ 3 h 7"/>
                  <a:gd name="T6" fmla="*/ 11 w 18"/>
                  <a:gd name="T7" fmla="*/ 7 h 7"/>
                  <a:gd name="T8" fmla="*/ 18 w 18"/>
                  <a:gd name="T9" fmla="*/ 4 h 7"/>
                  <a:gd name="T10" fmla="*/ 18 w 18"/>
                  <a:gd name="T11" fmla="*/ 0 h 7"/>
                </a:gdLst>
                <a:ahLst/>
                <a:cxnLst>
                  <a:cxn ang="0">
                    <a:pos x="T0" y="T1"/>
                  </a:cxn>
                  <a:cxn ang="0">
                    <a:pos x="T2" y="T3"/>
                  </a:cxn>
                  <a:cxn ang="0">
                    <a:pos x="T4" y="T5"/>
                  </a:cxn>
                  <a:cxn ang="0">
                    <a:pos x="T6" y="T7"/>
                  </a:cxn>
                  <a:cxn ang="0">
                    <a:pos x="T8" y="T9"/>
                  </a:cxn>
                  <a:cxn ang="0">
                    <a:pos x="T10" y="T11"/>
                  </a:cxn>
                </a:cxnLst>
                <a:rect l="0" t="0" r="r" b="b"/>
                <a:pathLst>
                  <a:path w="18" h="7">
                    <a:moveTo>
                      <a:pt x="18" y="0"/>
                    </a:moveTo>
                    <a:cubicBezTo>
                      <a:pt x="14" y="3"/>
                      <a:pt x="7" y="0"/>
                      <a:pt x="0" y="0"/>
                    </a:cubicBezTo>
                    <a:cubicBezTo>
                      <a:pt x="0" y="3"/>
                      <a:pt x="0" y="3"/>
                      <a:pt x="0" y="3"/>
                    </a:cubicBezTo>
                    <a:cubicBezTo>
                      <a:pt x="4" y="4"/>
                      <a:pt x="6" y="7"/>
                      <a:pt x="11" y="7"/>
                    </a:cubicBezTo>
                    <a:cubicBezTo>
                      <a:pt x="12" y="7"/>
                      <a:pt x="15" y="6"/>
                      <a:pt x="18" y="4"/>
                    </a:cubicBezTo>
                    <a:cubicBezTo>
                      <a:pt x="18" y="2"/>
                      <a:pt x="18" y="1"/>
                      <a:pt x="18"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1" name="Freeform 377"/>
              <p:cNvSpPr>
                <a:spLocks/>
              </p:cNvSpPr>
              <p:nvPr/>
            </p:nvSpPr>
            <p:spPr bwMode="auto">
              <a:xfrm>
                <a:off x="2715" y="1305"/>
                <a:ext cx="24" cy="49"/>
              </a:xfrm>
              <a:custGeom>
                <a:avLst/>
                <a:gdLst>
                  <a:gd name="T0" fmla="*/ 6 w 10"/>
                  <a:gd name="T1" fmla="*/ 21 h 21"/>
                  <a:gd name="T2" fmla="*/ 10 w 10"/>
                  <a:gd name="T3" fmla="*/ 13 h 21"/>
                  <a:gd name="T4" fmla="*/ 10 w 10"/>
                  <a:gd name="T5" fmla="*/ 9 h 21"/>
                  <a:gd name="T6" fmla="*/ 6 w 10"/>
                  <a:gd name="T7" fmla="*/ 0 h 21"/>
                  <a:gd name="T8" fmla="*/ 0 w 10"/>
                  <a:gd name="T9" fmla="*/ 5 h 21"/>
                  <a:gd name="T10" fmla="*/ 6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6" y="21"/>
                    </a:moveTo>
                    <a:cubicBezTo>
                      <a:pt x="6" y="18"/>
                      <a:pt x="8" y="17"/>
                      <a:pt x="10" y="13"/>
                    </a:cubicBezTo>
                    <a:cubicBezTo>
                      <a:pt x="10" y="9"/>
                      <a:pt x="10" y="9"/>
                      <a:pt x="10" y="9"/>
                    </a:cubicBezTo>
                    <a:cubicBezTo>
                      <a:pt x="8" y="6"/>
                      <a:pt x="10" y="2"/>
                      <a:pt x="6" y="0"/>
                    </a:cubicBezTo>
                    <a:cubicBezTo>
                      <a:pt x="4" y="1"/>
                      <a:pt x="4" y="5"/>
                      <a:pt x="0" y="5"/>
                    </a:cubicBezTo>
                    <a:cubicBezTo>
                      <a:pt x="0" y="11"/>
                      <a:pt x="1" y="18"/>
                      <a:pt x="6" y="2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2" name="Freeform 378"/>
              <p:cNvSpPr>
                <a:spLocks/>
              </p:cNvSpPr>
              <p:nvPr/>
            </p:nvSpPr>
            <p:spPr bwMode="auto">
              <a:xfrm>
                <a:off x="2718" y="1267"/>
                <a:ext cx="14" cy="33"/>
              </a:xfrm>
              <a:custGeom>
                <a:avLst/>
                <a:gdLst>
                  <a:gd name="T0" fmla="*/ 2 w 6"/>
                  <a:gd name="T1" fmla="*/ 5 h 14"/>
                  <a:gd name="T2" fmla="*/ 0 w 6"/>
                  <a:gd name="T3" fmla="*/ 10 h 14"/>
                  <a:gd name="T4" fmla="*/ 3 w 6"/>
                  <a:gd name="T5" fmla="*/ 14 h 14"/>
                  <a:gd name="T6" fmla="*/ 6 w 6"/>
                  <a:gd name="T7" fmla="*/ 14 h 14"/>
                  <a:gd name="T8" fmla="*/ 6 w 6"/>
                  <a:gd name="T9" fmla="*/ 0 h 14"/>
                  <a:gd name="T10" fmla="*/ 2 w 6"/>
                  <a:gd name="T11" fmla="*/ 5 h 14"/>
                </a:gdLst>
                <a:ahLst/>
                <a:cxnLst>
                  <a:cxn ang="0">
                    <a:pos x="T0" y="T1"/>
                  </a:cxn>
                  <a:cxn ang="0">
                    <a:pos x="T2" y="T3"/>
                  </a:cxn>
                  <a:cxn ang="0">
                    <a:pos x="T4" y="T5"/>
                  </a:cxn>
                  <a:cxn ang="0">
                    <a:pos x="T6" y="T7"/>
                  </a:cxn>
                  <a:cxn ang="0">
                    <a:pos x="T8" y="T9"/>
                  </a:cxn>
                  <a:cxn ang="0">
                    <a:pos x="T10" y="T11"/>
                  </a:cxn>
                </a:cxnLst>
                <a:rect l="0" t="0" r="r" b="b"/>
                <a:pathLst>
                  <a:path w="6" h="14">
                    <a:moveTo>
                      <a:pt x="2" y="5"/>
                    </a:moveTo>
                    <a:cubicBezTo>
                      <a:pt x="0" y="10"/>
                      <a:pt x="0" y="10"/>
                      <a:pt x="0" y="10"/>
                    </a:cubicBezTo>
                    <a:cubicBezTo>
                      <a:pt x="0" y="12"/>
                      <a:pt x="2" y="14"/>
                      <a:pt x="3" y="14"/>
                    </a:cubicBezTo>
                    <a:cubicBezTo>
                      <a:pt x="4" y="14"/>
                      <a:pt x="5" y="14"/>
                      <a:pt x="6" y="14"/>
                    </a:cubicBezTo>
                    <a:cubicBezTo>
                      <a:pt x="5" y="12"/>
                      <a:pt x="6" y="5"/>
                      <a:pt x="6" y="0"/>
                    </a:cubicBezTo>
                    <a:cubicBezTo>
                      <a:pt x="6" y="0"/>
                      <a:pt x="3" y="5"/>
                      <a:pt x="2" y="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3" name="Freeform 379"/>
              <p:cNvSpPr>
                <a:spLocks/>
              </p:cNvSpPr>
              <p:nvPr/>
            </p:nvSpPr>
            <p:spPr bwMode="auto">
              <a:xfrm>
                <a:off x="2831" y="986"/>
                <a:ext cx="16" cy="24"/>
              </a:xfrm>
              <a:custGeom>
                <a:avLst/>
                <a:gdLst>
                  <a:gd name="T0" fmla="*/ 7 w 7"/>
                  <a:gd name="T1" fmla="*/ 2 h 10"/>
                  <a:gd name="T2" fmla="*/ 4 w 7"/>
                  <a:gd name="T3" fmla="*/ 0 h 10"/>
                  <a:gd name="T4" fmla="*/ 0 w 7"/>
                  <a:gd name="T5" fmla="*/ 5 h 10"/>
                  <a:gd name="T6" fmla="*/ 7 w 7"/>
                  <a:gd name="T7" fmla="*/ 2 h 10"/>
                </a:gdLst>
                <a:ahLst/>
                <a:cxnLst>
                  <a:cxn ang="0">
                    <a:pos x="T0" y="T1"/>
                  </a:cxn>
                  <a:cxn ang="0">
                    <a:pos x="T2" y="T3"/>
                  </a:cxn>
                  <a:cxn ang="0">
                    <a:pos x="T4" y="T5"/>
                  </a:cxn>
                  <a:cxn ang="0">
                    <a:pos x="T6" y="T7"/>
                  </a:cxn>
                </a:cxnLst>
                <a:rect l="0" t="0" r="r" b="b"/>
                <a:pathLst>
                  <a:path w="7" h="10">
                    <a:moveTo>
                      <a:pt x="7" y="2"/>
                    </a:moveTo>
                    <a:cubicBezTo>
                      <a:pt x="7" y="1"/>
                      <a:pt x="5" y="1"/>
                      <a:pt x="4" y="0"/>
                    </a:cubicBezTo>
                    <a:cubicBezTo>
                      <a:pt x="2" y="1"/>
                      <a:pt x="1" y="3"/>
                      <a:pt x="0" y="5"/>
                    </a:cubicBezTo>
                    <a:cubicBezTo>
                      <a:pt x="4" y="10"/>
                      <a:pt x="7" y="4"/>
                      <a:pt x="7"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4" name="Freeform 380"/>
              <p:cNvSpPr>
                <a:spLocks/>
              </p:cNvSpPr>
              <p:nvPr/>
            </p:nvSpPr>
            <p:spPr bwMode="auto">
              <a:xfrm>
                <a:off x="3185" y="662"/>
                <a:ext cx="147" cy="104"/>
              </a:xfrm>
              <a:custGeom>
                <a:avLst/>
                <a:gdLst>
                  <a:gd name="T0" fmla="*/ 20 w 62"/>
                  <a:gd name="T1" fmla="*/ 43 h 44"/>
                  <a:gd name="T2" fmla="*/ 33 w 62"/>
                  <a:gd name="T3" fmla="*/ 42 h 44"/>
                  <a:gd name="T4" fmla="*/ 17 w 62"/>
                  <a:gd name="T5" fmla="*/ 29 h 44"/>
                  <a:gd name="T6" fmla="*/ 23 w 62"/>
                  <a:gd name="T7" fmla="*/ 21 h 44"/>
                  <a:gd name="T8" fmla="*/ 42 w 62"/>
                  <a:gd name="T9" fmla="*/ 12 h 44"/>
                  <a:gd name="T10" fmla="*/ 62 w 62"/>
                  <a:gd name="T11" fmla="*/ 0 h 44"/>
                  <a:gd name="T12" fmla="*/ 52 w 62"/>
                  <a:gd name="T13" fmla="*/ 0 h 44"/>
                  <a:gd name="T14" fmla="*/ 37 w 62"/>
                  <a:gd name="T15" fmla="*/ 4 h 44"/>
                  <a:gd name="T16" fmla="*/ 33 w 62"/>
                  <a:gd name="T17" fmla="*/ 4 h 44"/>
                  <a:gd name="T18" fmla="*/ 12 w 62"/>
                  <a:gd name="T19" fmla="*/ 12 h 44"/>
                  <a:gd name="T20" fmla="*/ 15 w 62"/>
                  <a:gd name="T21" fmla="*/ 16 h 44"/>
                  <a:gd name="T22" fmla="*/ 7 w 62"/>
                  <a:gd name="T23" fmla="*/ 20 h 44"/>
                  <a:gd name="T24" fmla="*/ 4 w 62"/>
                  <a:gd name="T25" fmla="*/ 24 h 44"/>
                  <a:gd name="T26" fmla="*/ 0 w 62"/>
                  <a:gd name="T27" fmla="*/ 35 h 44"/>
                  <a:gd name="T28" fmla="*/ 10 w 62"/>
                  <a:gd name="T29" fmla="*/ 41 h 44"/>
                  <a:gd name="T30" fmla="*/ 20 w 62"/>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44">
                    <a:moveTo>
                      <a:pt x="20" y="43"/>
                    </a:moveTo>
                    <a:cubicBezTo>
                      <a:pt x="23" y="43"/>
                      <a:pt x="28" y="44"/>
                      <a:pt x="33" y="42"/>
                    </a:cubicBezTo>
                    <a:cubicBezTo>
                      <a:pt x="28" y="41"/>
                      <a:pt x="17" y="34"/>
                      <a:pt x="17" y="29"/>
                    </a:cubicBezTo>
                    <a:cubicBezTo>
                      <a:pt x="17" y="27"/>
                      <a:pt x="23" y="23"/>
                      <a:pt x="23" y="21"/>
                    </a:cubicBezTo>
                    <a:cubicBezTo>
                      <a:pt x="23" y="21"/>
                      <a:pt x="33" y="12"/>
                      <a:pt x="42" y="12"/>
                    </a:cubicBezTo>
                    <a:cubicBezTo>
                      <a:pt x="48" y="12"/>
                      <a:pt x="62" y="1"/>
                      <a:pt x="62" y="0"/>
                    </a:cubicBezTo>
                    <a:cubicBezTo>
                      <a:pt x="52" y="0"/>
                      <a:pt x="52" y="0"/>
                      <a:pt x="52" y="0"/>
                    </a:cubicBezTo>
                    <a:cubicBezTo>
                      <a:pt x="49" y="5"/>
                      <a:pt x="43" y="1"/>
                      <a:pt x="37" y="4"/>
                    </a:cubicBezTo>
                    <a:cubicBezTo>
                      <a:pt x="33" y="4"/>
                      <a:pt x="33" y="4"/>
                      <a:pt x="33" y="4"/>
                    </a:cubicBezTo>
                    <a:cubicBezTo>
                      <a:pt x="27" y="6"/>
                      <a:pt x="17" y="12"/>
                      <a:pt x="12" y="12"/>
                    </a:cubicBezTo>
                    <a:cubicBezTo>
                      <a:pt x="12" y="12"/>
                      <a:pt x="14" y="15"/>
                      <a:pt x="15" y="16"/>
                    </a:cubicBezTo>
                    <a:cubicBezTo>
                      <a:pt x="12" y="18"/>
                      <a:pt x="11" y="18"/>
                      <a:pt x="7" y="20"/>
                    </a:cubicBezTo>
                    <a:cubicBezTo>
                      <a:pt x="11" y="23"/>
                      <a:pt x="11" y="24"/>
                      <a:pt x="4" y="24"/>
                    </a:cubicBezTo>
                    <a:cubicBezTo>
                      <a:pt x="7" y="28"/>
                      <a:pt x="3" y="33"/>
                      <a:pt x="0" y="35"/>
                    </a:cubicBezTo>
                    <a:cubicBezTo>
                      <a:pt x="3" y="37"/>
                      <a:pt x="5" y="40"/>
                      <a:pt x="10" y="41"/>
                    </a:cubicBezTo>
                    <a:cubicBezTo>
                      <a:pt x="10" y="40"/>
                      <a:pt x="16" y="43"/>
                      <a:pt x="20" y="4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5" name="Freeform 381"/>
              <p:cNvSpPr>
                <a:spLocks/>
              </p:cNvSpPr>
              <p:nvPr/>
            </p:nvSpPr>
            <p:spPr bwMode="auto">
              <a:xfrm>
                <a:off x="2484" y="967"/>
                <a:ext cx="132" cy="173"/>
              </a:xfrm>
              <a:custGeom>
                <a:avLst/>
                <a:gdLst>
                  <a:gd name="T0" fmla="*/ 10 w 56"/>
                  <a:gd name="T1" fmla="*/ 10 h 73"/>
                  <a:gd name="T2" fmla="*/ 10 w 56"/>
                  <a:gd name="T3" fmla="*/ 20 h 73"/>
                  <a:gd name="T4" fmla="*/ 14 w 56"/>
                  <a:gd name="T5" fmla="*/ 30 h 73"/>
                  <a:gd name="T6" fmla="*/ 20 w 56"/>
                  <a:gd name="T7" fmla="*/ 23 h 73"/>
                  <a:gd name="T8" fmla="*/ 17 w 56"/>
                  <a:gd name="T9" fmla="*/ 31 h 73"/>
                  <a:gd name="T10" fmla="*/ 24 w 56"/>
                  <a:gd name="T11" fmla="*/ 34 h 73"/>
                  <a:gd name="T12" fmla="*/ 29 w 56"/>
                  <a:gd name="T13" fmla="*/ 41 h 73"/>
                  <a:gd name="T14" fmla="*/ 18 w 56"/>
                  <a:gd name="T15" fmla="*/ 50 h 73"/>
                  <a:gd name="T16" fmla="*/ 16 w 56"/>
                  <a:gd name="T17" fmla="*/ 58 h 73"/>
                  <a:gd name="T18" fmla="*/ 26 w 56"/>
                  <a:gd name="T19" fmla="*/ 62 h 73"/>
                  <a:gd name="T20" fmla="*/ 30 w 56"/>
                  <a:gd name="T21" fmla="*/ 59 h 73"/>
                  <a:gd name="T22" fmla="*/ 14 w 56"/>
                  <a:gd name="T23" fmla="*/ 73 h 73"/>
                  <a:gd name="T24" fmla="*/ 25 w 56"/>
                  <a:gd name="T25" fmla="*/ 69 h 73"/>
                  <a:gd name="T26" fmla="*/ 25 w 56"/>
                  <a:gd name="T27" fmla="*/ 67 h 73"/>
                  <a:gd name="T28" fmla="*/ 50 w 56"/>
                  <a:gd name="T29" fmla="*/ 67 h 73"/>
                  <a:gd name="T30" fmla="*/ 54 w 56"/>
                  <a:gd name="T31" fmla="*/ 61 h 73"/>
                  <a:gd name="T32" fmla="*/ 51 w 56"/>
                  <a:gd name="T33" fmla="*/ 58 h 73"/>
                  <a:gd name="T34" fmla="*/ 55 w 56"/>
                  <a:gd name="T35" fmla="*/ 56 h 73"/>
                  <a:gd name="T36" fmla="*/ 56 w 56"/>
                  <a:gd name="T37" fmla="*/ 49 h 73"/>
                  <a:gd name="T38" fmla="*/ 49 w 56"/>
                  <a:gd name="T39" fmla="*/ 48 h 73"/>
                  <a:gd name="T40" fmla="*/ 49 w 56"/>
                  <a:gd name="T41" fmla="*/ 45 h 73"/>
                  <a:gd name="T42" fmla="*/ 45 w 56"/>
                  <a:gd name="T43" fmla="*/ 41 h 73"/>
                  <a:gd name="T44" fmla="*/ 40 w 56"/>
                  <a:gd name="T45" fmla="*/ 34 h 73"/>
                  <a:gd name="T46" fmla="*/ 39 w 56"/>
                  <a:gd name="T47" fmla="*/ 31 h 73"/>
                  <a:gd name="T48" fmla="*/ 32 w 56"/>
                  <a:gd name="T49" fmla="*/ 21 h 73"/>
                  <a:gd name="T50" fmla="*/ 24 w 56"/>
                  <a:gd name="T51" fmla="*/ 19 h 73"/>
                  <a:gd name="T52" fmla="*/ 34 w 56"/>
                  <a:gd name="T53" fmla="*/ 15 h 73"/>
                  <a:gd name="T54" fmla="*/ 34 w 56"/>
                  <a:gd name="T55" fmla="*/ 11 h 73"/>
                  <a:gd name="T56" fmla="*/ 22 w 56"/>
                  <a:gd name="T57" fmla="*/ 3 h 73"/>
                  <a:gd name="T58" fmla="*/ 8 w 56"/>
                  <a:gd name="T59" fmla="*/ 1 h 73"/>
                  <a:gd name="T60" fmla="*/ 10 w 56"/>
                  <a:gd name="T61" fmla="*/ 3 h 73"/>
                  <a:gd name="T62" fmla="*/ 10 w 56"/>
                  <a:gd name="T63" fmla="*/ 4 h 73"/>
                  <a:gd name="T64" fmla="*/ 8 w 56"/>
                  <a:gd name="T65" fmla="*/ 5 h 73"/>
                  <a:gd name="T66" fmla="*/ 10 w 56"/>
                  <a:gd name="T6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3">
                    <a:moveTo>
                      <a:pt x="10" y="10"/>
                    </a:moveTo>
                    <a:cubicBezTo>
                      <a:pt x="10" y="12"/>
                      <a:pt x="8" y="20"/>
                      <a:pt x="10" y="20"/>
                    </a:cubicBezTo>
                    <a:cubicBezTo>
                      <a:pt x="10" y="23"/>
                      <a:pt x="9" y="22"/>
                      <a:pt x="14" y="30"/>
                    </a:cubicBezTo>
                    <a:cubicBezTo>
                      <a:pt x="15" y="28"/>
                      <a:pt x="17" y="25"/>
                      <a:pt x="20" y="23"/>
                    </a:cubicBezTo>
                    <a:cubicBezTo>
                      <a:pt x="20" y="26"/>
                      <a:pt x="17" y="27"/>
                      <a:pt x="17" y="31"/>
                    </a:cubicBezTo>
                    <a:cubicBezTo>
                      <a:pt x="17" y="33"/>
                      <a:pt x="20" y="34"/>
                      <a:pt x="24" y="34"/>
                    </a:cubicBezTo>
                    <a:cubicBezTo>
                      <a:pt x="24" y="38"/>
                      <a:pt x="26" y="39"/>
                      <a:pt x="29" y="41"/>
                    </a:cubicBezTo>
                    <a:cubicBezTo>
                      <a:pt x="26" y="46"/>
                      <a:pt x="21" y="43"/>
                      <a:pt x="18" y="50"/>
                    </a:cubicBezTo>
                    <a:cubicBezTo>
                      <a:pt x="18" y="50"/>
                      <a:pt x="16" y="55"/>
                      <a:pt x="16" y="58"/>
                    </a:cubicBezTo>
                    <a:cubicBezTo>
                      <a:pt x="16" y="60"/>
                      <a:pt x="25" y="62"/>
                      <a:pt x="26" y="62"/>
                    </a:cubicBezTo>
                    <a:cubicBezTo>
                      <a:pt x="27" y="62"/>
                      <a:pt x="29" y="61"/>
                      <a:pt x="30" y="59"/>
                    </a:cubicBezTo>
                    <a:cubicBezTo>
                      <a:pt x="28" y="66"/>
                      <a:pt x="14" y="62"/>
                      <a:pt x="14" y="73"/>
                    </a:cubicBezTo>
                    <a:cubicBezTo>
                      <a:pt x="15" y="70"/>
                      <a:pt x="21" y="69"/>
                      <a:pt x="25" y="69"/>
                    </a:cubicBezTo>
                    <a:cubicBezTo>
                      <a:pt x="25" y="68"/>
                      <a:pt x="25" y="68"/>
                      <a:pt x="25" y="67"/>
                    </a:cubicBezTo>
                    <a:cubicBezTo>
                      <a:pt x="50" y="67"/>
                      <a:pt x="50" y="67"/>
                      <a:pt x="50" y="67"/>
                    </a:cubicBezTo>
                    <a:cubicBezTo>
                      <a:pt x="52" y="64"/>
                      <a:pt x="51" y="62"/>
                      <a:pt x="54" y="61"/>
                    </a:cubicBezTo>
                    <a:cubicBezTo>
                      <a:pt x="53" y="60"/>
                      <a:pt x="51" y="60"/>
                      <a:pt x="51" y="58"/>
                    </a:cubicBezTo>
                    <a:cubicBezTo>
                      <a:pt x="51" y="57"/>
                      <a:pt x="54" y="56"/>
                      <a:pt x="55" y="56"/>
                    </a:cubicBezTo>
                    <a:cubicBezTo>
                      <a:pt x="54" y="53"/>
                      <a:pt x="55" y="52"/>
                      <a:pt x="56" y="49"/>
                    </a:cubicBezTo>
                    <a:cubicBezTo>
                      <a:pt x="54" y="48"/>
                      <a:pt x="53" y="47"/>
                      <a:pt x="49" y="48"/>
                    </a:cubicBezTo>
                    <a:cubicBezTo>
                      <a:pt x="49" y="47"/>
                      <a:pt x="49" y="46"/>
                      <a:pt x="49" y="45"/>
                    </a:cubicBezTo>
                    <a:cubicBezTo>
                      <a:pt x="47" y="45"/>
                      <a:pt x="45" y="44"/>
                      <a:pt x="45" y="41"/>
                    </a:cubicBezTo>
                    <a:cubicBezTo>
                      <a:pt x="42" y="40"/>
                      <a:pt x="42" y="38"/>
                      <a:pt x="40" y="34"/>
                    </a:cubicBezTo>
                    <a:cubicBezTo>
                      <a:pt x="38" y="34"/>
                      <a:pt x="39" y="32"/>
                      <a:pt x="39" y="31"/>
                    </a:cubicBezTo>
                    <a:cubicBezTo>
                      <a:pt x="39" y="27"/>
                      <a:pt x="32" y="24"/>
                      <a:pt x="32" y="21"/>
                    </a:cubicBezTo>
                    <a:cubicBezTo>
                      <a:pt x="31" y="21"/>
                      <a:pt x="25" y="21"/>
                      <a:pt x="24" y="19"/>
                    </a:cubicBezTo>
                    <a:cubicBezTo>
                      <a:pt x="26" y="19"/>
                      <a:pt x="34" y="16"/>
                      <a:pt x="34" y="15"/>
                    </a:cubicBezTo>
                    <a:cubicBezTo>
                      <a:pt x="34" y="14"/>
                      <a:pt x="34" y="13"/>
                      <a:pt x="34" y="11"/>
                    </a:cubicBezTo>
                    <a:cubicBezTo>
                      <a:pt x="0" y="10"/>
                      <a:pt x="22" y="8"/>
                      <a:pt x="22" y="3"/>
                    </a:cubicBezTo>
                    <a:cubicBezTo>
                      <a:pt x="14" y="3"/>
                      <a:pt x="9" y="0"/>
                      <a:pt x="8" y="1"/>
                    </a:cubicBezTo>
                    <a:cubicBezTo>
                      <a:pt x="8" y="2"/>
                      <a:pt x="9" y="2"/>
                      <a:pt x="10" y="3"/>
                    </a:cubicBezTo>
                    <a:cubicBezTo>
                      <a:pt x="10" y="4"/>
                      <a:pt x="10" y="4"/>
                      <a:pt x="10" y="4"/>
                    </a:cubicBezTo>
                    <a:cubicBezTo>
                      <a:pt x="10" y="4"/>
                      <a:pt x="9" y="5"/>
                      <a:pt x="8" y="5"/>
                    </a:cubicBezTo>
                    <a:cubicBezTo>
                      <a:pt x="7" y="6"/>
                      <a:pt x="10" y="6"/>
                      <a:pt x="10" y="1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6" name="Freeform 382"/>
              <p:cNvSpPr>
                <a:spLocks/>
              </p:cNvSpPr>
              <p:nvPr/>
            </p:nvSpPr>
            <p:spPr bwMode="auto">
              <a:xfrm>
                <a:off x="3093" y="1414"/>
                <a:ext cx="31" cy="26"/>
              </a:xfrm>
              <a:custGeom>
                <a:avLst/>
                <a:gdLst>
                  <a:gd name="T0" fmla="*/ 11 w 13"/>
                  <a:gd name="T1" fmla="*/ 2 h 11"/>
                  <a:gd name="T2" fmla="*/ 13 w 13"/>
                  <a:gd name="T3" fmla="*/ 0 h 11"/>
                  <a:gd name="T4" fmla="*/ 0 w 13"/>
                  <a:gd name="T5" fmla="*/ 6 h 11"/>
                  <a:gd name="T6" fmla="*/ 2 w 13"/>
                  <a:gd name="T7" fmla="*/ 11 h 11"/>
                  <a:gd name="T8" fmla="*/ 11 w 13"/>
                  <a:gd name="T9" fmla="*/ 2 h 11"/>
                </a:gdLst>
                <a:ahLst/>
                <a:cxnLst>
                  <a:cxn ang="0">
                    <a:pos x="T0" y="T1"/>
                  </a:cxn>
                  <a:cxn ang="0">
                    <a:pos x="T2" y="T3"/>
                  </a:cxn>
                  <a:cxn ang="0">
                    <a:pos x="T4" y="T5"/>
                  </a:cxn>
                  <a:cxn ang="0">
                    <a:pos x="T6" y="T7"/>
                  </a:cxn>
                  <a:cxn ang="0">
                    <a:pos x="T8" y="T9"/>
                  </a:cxn>
                </a:cxnLst>
                <a:rect l="0" t="0" r="r" b="b"/>
                <a:pathLst>
                  <a:path w="13" h="11">
                    <a:moveTo>
                      <a:pt x="11" y="2"/>
                    </a:moveTo>
                    <a:cubicBezTo>
                      <a:pt x="12" y="2"/>
                      <a:pt x="13" y="1"/>
                      <a:pt x="13" y="0"/>
                    </a:cubicBezTo>
                    <a:cubicBezTo>
                      <a:pt x="9" y="1"/>
                      <a:pt x="2" y="5"/>
                      <a:pt x="0" y="6"/>
                    </a:cubicBezTo>
                    <a:cubicBezTo>
                      <a:pt x="2" y="11"/>
                      <a:pt x="2" y="11"/>
                      <a:pt x="2" y="11"/>
                    </a:cubicBezTo>
                    <a:cubicBezTo>
                      <a:pt x="8" y="9"/>
                      <a:pt x="11" y="7"/>
                      <a:pt x="11" y="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7" name="Freeform 383"/>
              <p:cNvSpPr>
                <a:spLocks/>
              </p:cNvSpPr>
              <p:nvPr/>
            </p:nvSpPr>
            <p:spPr bwMode="auto">
              <a:xfrm>
                <a:off x="3292" y="2354"/>
                <a:ext cx="129" cy="271"/>
              </a:xfrm>
              <a:custGeom>
                <a:avLst/>
                <a:gdLst>
                  <a:gd name="T0" fmla="*/ 46 w 55"/>
                  <a:gd name="T1" fmla="*/ 0 h 115"/>
                  <a:gd name="T2" fmla="*/ 31 w 55"/>
                  <a:gd name="T3" fmla="*/ 25 h 115"/>
                  <a:gd name="T4" fmla="*/ 28 w 55"/>
                  <a:gd name="T5" fmla="*/ 25 h 115"/>
                  <a:gd name="T6" fmla="*/ 28 w 55"/>
                  <a:gd name="T7" fmla="*/ 29 h 115"/>
                  <a:gd name="T8" fmla="*/ 20 w 55"/>
                  <a:gd name="T9" fmla="*/ 34 h 115"/>
                  <a:gd name="T10" fmla="*/ 11 w 55"/>
                  <a:gd name="T11" fmla="*/ 36 h 115"/>
                  <a:gd name="T12" fmla="*/ 7 w 55"/>
                  <a:gd name="T13" fmla="*/ 51 h 115"/>
                  <a:gd name="T14" fmla="*/ 11 w 55"/>
                  <a:gd name="T15" fmla="*/ 65 h 115"/>
                  <a:gd name="T16" fmla="*/ 0 w 55"/>
                  <a:gd name="T17" fmla="*/ 82 h 115"/>
                  <a:gd name="T18" fmla="*/ 0 w 55"/>
                  <a:gd name="T19" fmla="*/ 91 h 115"/>
                  <a:gd name="T20" fmla="*/ 3 w 55"/>
                  <a:gd name="T21" fmla="*/ 94 h 115"/>
                  <a:gd name="T22" fmla="*/ 0 w 55"/>
                  <a:gd name="T23" fmla="*/ 98 h 115"/>
                  <a:gd name="T24" fmla="*/ 8 w 55"/>
                  <a:gd name="T25" fmla="*/ 113 h 115"/>
                  <a:gd name="T26" fmla="*/ 11 w 55"/>
                  <a:gd name="T27" fmla="*/ 115 h 115"/>
                  <a:gd name="T28" fmla="*/ 28 w 55"/>
                  <a:gd name="T29" fmla="*/ 91 h 115"/>
                  <a:gd name="T30" fmla="*/ 39 w 55"/>
                  <a:gd name="T31" fmla="*/ 68 h 115"/>
                  <a:gd name="T32" fmla="*/ 46 w 55"/>
                  <a:gd name="T33" fmla="*/ 44 h 115"/>
                  <a:gd name="T34" fmla="*/ 49 w 55"/>
                  <a:gd name="T35" fmla="*/ 39 h 115"/>
                  <a:gd name="T36" fmla="*/ 55 w 55"/>
                  <a:gd name="T37" fmla="*/ 26 h 115"/>
                  <a:gd name="T38" fmla="*/ 55 w 55"/>
                  <a:gd name="T39" fmla="*/ 11 h 115"/>
                  <a:gd name="T40" fmla="*/ 46 w 55"/>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5">
                    <a:moveTo>
                      <a:pt x="46" y="0"/>
                    </a:moveTo>
                    <a:cubicBezTo>
                      <a:pt x="43" y="6"/>
                      <a:pt x="39" y="25"/>
                      <a:pt x="31" y="25"/>
                    </a:cubicBezTo>
                    <a:cubicBezTo>
                      <a:pt x="30" y="25"/>
                      <a:pt x="29" y="25"/>
                      <a:pt x="28" y="25"/>
                    </a:cubicBezTo>
                    <a:cubicBezTo>
                      <a:pt x="28" y="26"/>
                      <a:pt x="28" y="28"/>
                      <a:pt x="28" y="29"/>
                    </a:cubicBezTo>
                    <a:cubicBezTo>
                      <a:pt x="25" y="30"/>
                      <a:pt x="23" y="34"/>
                      <a:pt x="20" y="34"/>
                    </a:cubicBezTo>
                    <a:cubicBezTo>
                      <a:pt x="16" y="34"/>
                      <a:pt x="15" y="36"/>
                      <a:pt x="11" y="36"/>
                    </a:cubicBezTo>
                    <a:cubicBezTo>
                      <a:pt x="7" y="51"/>
                      <a:pt x="7" y="51"/>
                      <a:pt x="7" y="51"/>
                    </a:cubicBezTo>
                    <a:cubicBezTo>
                      <a:pt x="7" y="56"/>
                      <a:pt x="11" y="58"/>
                      <a:pt x="11" y="65"/>
                    </a:cubicBezTo>
                    <a:cubicBezTo>
                      <a:pt x="11" y="69"/>
                      <a:pt x="7" y="82"/>
                      <a:pt x="0" y="82"/>
                    </a:cubicBezTo>
                    <a:cubicBezTo>
                      <a:pt x="3" y="87"/>
                      <a:pt x="0" y="86"/>
                      <a:pt x="0" y="91"/>
                    </a:cubicBezTo>
                    <a:cubicBezTo>
                      <a:pt x="0" y="92"/>
                      <a:pt x="2" y="94"/>
                      <a:pt x="3" y="94"/>
                    </a:cubicBezTo>
                    <a:cubicBezTo>
                      <a:pt x="2" y="96"/>
                      <a:pt x="0" y="95"/>
                      <a:pt x="0" y="98"/>
                    </a:cubicBezTo>
                    <a:cubicBezTo>
                      <a:pt x="0" y="105"/>
                      <a:pt x="1" y="113"/>
                      <a:pt x="8" y="113"/>
                    </a:cubicBezTo>
                    <a:cubicBezTo>
                      <a:pt x="8" y="114"/>
                      <a:pt x="11" y="115"/>
                      <a:pt x="11" y="115"/>
                    </a:cubicBezTo>
                    <a:cubicBezTo>
                      <a:pt x="23" y="115"/>
                      <a:pt x="28" y="106"/>
                      <a:pt x="28" y="91"/>
                    </a:cubicBezTo>
                    <a:cubicBezTo>
                      <a:pt x="33" y="91"/>
                      <a:pt x="39" y="73"/>
                      <a:pt x="39" y="68"/>
                    </a:cubicBezTo>
                    <a:cubicBezTo>
                      <a:pt x="39" y="59"/>
                      <a:pt x="46" y="53"/>
                      <a:pt x="46" y="44"/>
                    </a:cubicBezTo>
                    <a:cubicBezTo>
                      <a:pt x="48" y="44"/>
                      <a:pt x="49" y="40"/>
                      <a:pt x="49" y="39"/>
                    </a:cubicBezTo>
                    <a:cubicBezTo>
                      <a:pt x="49" y="34"/>
                      <a:pt x="55" y="31"/>
                      <a:pt x="55" y="26"/>
                    </a:cubicBezTo>
                    <a:cubicBezTo>
                      <a:pt x="55" y="19"/>
                      <a:pt x="52" y="15"/>
                      <a:pt x="55" y="11"/>
                    </a:cubicBezTo>
                    <a:cubicBezTo>
                      <a:pt x="52" y="9"/>
                      <a:pt x="47" y="6"/>
                      <a:pt x="46"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8" name="Freeform 384"/>
              <p:cNvSpPr>
                <a:spLocks noEditPoints="1"/>
              </p:cNvSpPr>
              <p:nvPr/>
            </p:nvSpPr>
            <p:spPr bwMode="auto">
              <a:xfrm>
                <a:off x="2311" y="636"/>
                <a:ext cx="2641" cy="2173"/>
              </a:xfrm>
              <a:custGeom>
                <a:avLst/>
                <a:gdLst>
                  <a:gd name="T0" fmla="*/ 822 w 1118"/>
                  <a:gd name="T1" fmla="*/ 594 h 920"/>
                  <a:gd name="T2" fmla="*/ 813 w 1118"/>
                  <a:gd name="T3" fmla="*/ 527 h 920"/>
                  <a:gd name="T4" fmla="*/ 877 w 1118"/>
                  <a:gd name="T5" fmla="*/ 520 h 920"/>
                  <a:gd name="T6" fmla="*/ 893 w 1118"/>
                  <a:gd name="T7" fmla="*/ 434 h 920"/>
                  <a:gd name="T8" fmla="*/ 920 w 1118"/>
                  <a:gd name="T9" fmla="*/ 351 h 920"/>
                  <a:gd name="T10" fmla="*/ 883 w 1118"/>
                  <a:gd name="T11" fmla="*/ 297 h 920"/>
                  <a:gd name="T12" fmla="*/ 935 w 1118"/>
                  <a:gd name="T13" fmla="*/ 307 h 920"/>
                  <a:gd name="T14" fmla="*/ 939 w 1118"/>
                  <a:gd name="T15" fmla="*/ 292 h 920"/>
                  <a:gd name="T16" fmla="*/ 977 w 1118"/>
                  <a:gd name="T17" fmla="*/ 219 h 920"/>
                  <a:gd name="T18" fmla="*/ 953 w 1118"/>
                  <a:gd name="T19" fmla="*/ 133 h 920"/>
                  <a:gd name="T20" fmla="*/ 1020 w 1118"/>
                  <a:gd name="T21" fmla="*/ 121 h 920"/>
                  <a:gd name="T22" fmla="*/ 1057 w 1118"/>
                  <a:gd name="T23" fmla="*/ 173 h 920"/>
                  <a:gd name="T24" fmla="*/ 1076 w 1118"/>
                  <a:gd name="T25" fmla="*/ 112 h 920"/>
                  <a:gd name="T26" fmla="*/ 1111 w 1118"/>
                  <a:gd name="T27" fmla="*/ 89 h 920"/>
                  <a:gd name="T28" fmla="*/ 933 w 1118"/>
                  <a:gd name="T29" fmla="*/ 59 h 920"/>
                  <a:gd name="T30" fmla="*/ 832 w 1118"/>
                  <a:gd name="T31" fmla="*/ 44 h 920"/>
                  <a:gd name="T32" fmla="*/ 770 w 1118"/>
                  <a:gd name="T33" fmla="*/ 50 h 920"/>
                  <a:gd name="T34" fmla="*/ 663 w 1118"/>
                  <a:gd name="T35" fmla="*/ 31 h 920"/>
                  <a:gd name="T36" fmla="*/ 594 w 1118"/>
                  <a:gd name="T37" fmla="*/ 2 h 920"/>
                  <a:gd name="T38" fmla="*/ 503 w 1118"/>
                  <a:gd name="T39" fmla="*/ 36 h 920"/>
                  <a:gd name="T40" fmla="*/ 497 w 1118"/>
                  <a:gd name="T41" fmla="*/ 66 h 920"/>
                  <a:gd name="T42" fmla="*/ 453 w 1118"/>
                  <a:gd name="T43" fmla="*/ 42 h 920"/>
                  <a:gd name="T44" fmla="*/ 378 w 1118"/>
                  <a:gd name="T45" fmla="*/ 69 h 920"/>
                  <a:gd name="T46" fmla="*/ 339 w 1118"/>
                  <a:gd name="T47" fmla="*/ 82 h 920"/>
                  <a:gd name="T48" fmla="*/ 327 w 1118"/>
                  <a:gd name="T49" fmla="*/ 73 h 920"/>
                  <a:gd name="T50" fmla="*/ 203 w 1118"/>
                  <a:gd name="T51" fmla="*/ 64 h 920"/>
                  <a:gd name="T52" fmla="*/ 146 w 1118"/>
                  <a:gd name="T53" fmla="*/ 116 h 920"/>
                  <a:gd name="T54" fmla="*/ 222 w 1118"/>
                  <a:gd name="T55" fmla="*/ 134 h 920"/>
                  <a:gd name="T56" fmla="*/ 243 w 1118"/>
                  <a:gd name="T57" fmla="*/ 130 h 920"/>
                  <a:gd name="T58" fmla="*/ 239 w 1118"/>
                  <a:gd name="T59" fmla="*/ 169 h 920"/>
                  <a:gd name="T60" fmla="*/ 178 w 1118"/>
                  <a:gd name="T61" fmla="*/ 154 h 920"/>
                  <a:gd name="T62" fmla="*/ 110 w 1118"/>
                  <a:gd name="T63" fmla="*/ 214 h 920"/>
                  <a:gd name="T64" fmla="*/ 58 w 1118"/>
                  <a:gd name="T65" fmla="*/ 302 h 920"/>
                  <a:gd name="T66" fmla="*/ 168 w 1118"/>
                  <a:gd name="T67" fmla="*/ 262 h 920"/>
                  <a:gd name="T68" fmla="*/ 230 w 1118"/>
                  <a:gd name="T69" fmla="*/ 323 h 920"/>
                  <a:gd name="T70" fmla="*/ 195 w 1118"/>
                  <a:gd name="T71" fmla="*/ 254 h 920"/>
                  <a:gd name="T72" fmla="*/ 258 w 1118"/>
                  <a:gd name="T73" fmla="*/ 321 h 920"/>
                  <a:gd name="T74" fmla="*/ 288 w 1118"/>
                  <a:gd name="T75" fmla="*/ 288 h 920"/>
                  <a:gd name="T76" fmla="*/ 310 w 1118"/>
                  <a:gd name="T77" fmla="*/ 239 h 920"/>
                  <a:gd name="T78" fmla="*/ 352 w 1118"/>
                  <a:gd name="T79" fmla="*/ 237 h 920"/>
                  <a:gd name="T80" fmla="*/ 359 w 1118"/>
                  <a:gd name="T81" fmla="*/ 283 h 920"/>
                  <a:gd name="T82" fmla="*/ 285 w 1118"/>
                  <a:gd name="T83" fmla="*/ 296 h 920"/>
                  <a:gd name="T84" fmla="*/ 349 w 1118"/>
                  <a:gd name="T85" fmla="*/ 321 h 920"/>
                  <a:gd name="T86" fmla="*/ 306 w 1118"/>
                  <a:gd name="T87" fmla="*/ 370 h 920"/>
                  <a:gd name="T88" fmla="*/ 197 w 1118"/>
                  <a:gd name="T89" fmla="*/ 353 h 920"/>
                  <a:gd name="T90" fmla="*/ 119 w 1118"/>
                  <a:gd name="T91" fmla="*/ 328 h 920"/>
                  <a:gd name="T92" fmla="*/ 31 w 1118"/>
                  <a:gd name="T93" fmla="*/ 399 h 920"/>
                  <a:gd name="T94" fmla="*/ 4 w 1118"/>
                  <a:gd name="T95" fmla="*/ 517 h 920"/>
                  <a:gd name="T96" fmla="*/ 154 w 1118"/>
                  <a:gd name="T97" fmla="*/ 578 h 920"/>
                  <a:gd name="T98" fmla="*/ 181 w 1118"/>
                  <a:gd name="T99" fmla="*/ 636 h 920"/>
                  <a:gd name="T100" fmla="*/ 200 w 1118"/>
                  <a:gd name="T101" fmla="*/ 778 h 920"/>
                  <a:gd name="T102" fmla="*/ 249 w 1118"/>
                  <a:gd name="T103" fmla="*/ 920 h 920"/>
                  <a:gd name="T104" fmla="*/ 351 w 1118"/>
                  <a:gd name="T105" fmla="*/ 839 h 920"/>
                  <a:gd name="T106" fmla="*/ 390 w 1118"/>
                  <a:gd name="T107" fmla="*/ 675 h 920"/>
                  <a:gd name="T108" fmla="*/ 429 w 1118"/>
                  <a:gd name="T109" fmla="*/ 538 h 920"/>
                  <a:gd name="T110" fmla="*/ 374 w 1118"/>
                  <a:gd name="T111" fmla="*/ 452 h 920"/>
                  <a:gd name="T112" fmla="*/ 356 w 1118"/>
                  <a:gd name="T113" fmla="*/ 397 h 920"/>
                  <a:gd name="T114" fmla="*/ 483 w 1118"/>
                  <a:gd name="T115" fmla="*/ 492 h 920"/>
                  <a:gd name="T116" fmla="*/ 463 w 1118"/>
                  <a:gd name="T117" fmla="*/ 408 h 920"/>
                  <a:gd name="T118" fmla="*/ 516 w 1118"/>
                  <a:gd name="T119" fmla="*/ 416 h 920"/>
                  <a:gd name="T120" fmla="*/ 633 w 1118"/>
                  <a:gd name="T121" fmla="*/ 506 h 920"/>
                  <a:gd name="T122" fmla="*/ 673 w 1118"/>
                  <a:gd name="T123" fmla="*/ 496 h 920"/>
                  <a:gd name="T124" fmla="*/ 765 w 1118"/>
                  <a:gd name="T125" fmla="*/ 46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920">
                    <a:moveTo>
                      <a:pt x="786" y="482"/>
                    </a:moveTo>
                    <a:cubicBezTo>
                      <a:pt x="790" y="492"/>
                      <a:pt x="794" y="497"/>
                      <a:pt x="797" y="509"/>
                    </a:cubicBezTo>
                    <a:cubicBezTo>
                      <a:pt x="798" y="511"/>
                      <a:pt x="800" y="520"/>
                      <a:pt x="798" y="521"/>
                    </a:cubicBezTo>
                    <a:cubicBezTo>
                      <a:pt x="798" y="525"/>
                      <a:pt x="798" y="525"/>
                      <a:pt x="798" y="530"/>
                    </a:cubicBezTo>
                    <a:cubicBezTo>
                      <a:pt x="800" y="530"/>
                      <a:pt x="802" y="549"/>
                      <a:pt x="802" y="551"/>
                    </a:cubicBezTo>
                    <a:cubicBezTo>
                      <a:pt x="802" y="553"/>
                      <a:pt x="802" y="555"/>
                      <a:pt x="802" y="559"/>
                    </a:cubicBezTo>
                    <a:cubicBezTo>
                      <a:pt x="803" y="560"/>
                      <a:pt x="804" y="559"/>
                      <a:pt x="806" y="559"/>
                    </a:cubicBezTo>
                    <a:cubicBezTo>
                      <a:pt x="811" y="565"/>
                      <a:pt x="816" y="567"/>
                      <a:pt x="818" y="574"/>
                    </a:cubicBezTo>
                    <a:cubicBezTo>
                      <a:pt x="818" y="574"/>
                      <a:pt x="818" y="574"/>
                      <a:pt x="818" y="574"/>
                    </a:cubicBezTo>
                    <a:cubicBezTo>
                      <a:pt x="818" y="576"/>
                      <a:pt x="817" y="585"/>
                      <a:pt x="817" y="586"/>
                    </a:cubicBezTo>
                    <a:cubicBezTo>
                      <a:pt x="817" y="589"/>
                      <a:pt x="820" y="590"/>
                      <a:pt x="822" y="594"/>
                    </a:cubicBezTo>
                    <a:cubicBezTo>
                      <a:pt x="826" y="600"/>
                      <a:pt x="830" y="605"/>
                      <a:pt x="838" y="610"/>
                    </a:cubicBezTo>
                    <a:cubicBezTo>
                      <a:pt x="840" y="612"/>
                      <a:pt x="843" y="612"/>
                      <a:pt x="845" y="612"/>
                    </a:cubicBezTo>
                    <a:cubicBezTo>
                      <a:pt x="845" y="606"/>
                      <a:pt x="845" y="606"/>
                      <a:pt x="845" y="606"/>
                    </a:cubicBezTo>
                    <a:cubicBezTo>
                      <a:pt x="843" y="603"/>
                      <a:pt x="840" y="601"/>
                      <a:pt x="840" y="595"/>
                    </a:cubicBezTo>
                    <a:cubicBezTo>
                      <a:pt x="840" y="580"/>
                      <a:pt x="840" y="580"/>
                      <a:pt x="840" y="580"/>
                    </a:cubicBezTo>
                    <a:cubicBezTo>
                      <a:pt x="837" y="579"/>
                      <a:pt x="836" y="576"/>
                      <a:pt x="834" y="573"/>
                    </a:cubicBezTo>
                    <a:cubicBezTo>
                      <a:pt x="833" y="574"/>
                      <a:pt x="832" y="574"/>
                      <a:pt x="831" y="575"/>
                    </a:cubicBezTo>
                    <a:cubicBezTo>
                      <a:pt x="825" y="571"/>
                      <a:pt x="817" y="563"/>
                      <a:pt x="815" y="557"/>
                    </a:cubicBezTo>
                    <a:cubicBezTo>
                      <a:pt x="815" y="557"/>
                      <a:pt x="814" y="551"/>
                      <a:pt x="814" y="549"/>
                    </a:cubicBezTo>
                    <a:cubicBezTo>
                      <a:pt x="810" y="549"/>
                      <a:pt x="808" y="546"/>
                      <a:pt x="808" y="542"/>
                    </a:cubicBezTo>
                    <a:cubicBezTo>
                      <a:pt x="808" y="534"/>
                      <a:pt x="813" y="532"/>
                      <a:pt x="813" y="527"/>
                    </a:cubicBezTo>
                    <a:cubicBezTo>
                      <a:pt x="813" y="525"/>
                      <a:pt x="811" y="513"/>
                      <a:pt x="811" y="513"/>
                    </a:cubicBezTo>
                    <a:cubicBezTo>
                      <a:pt x="817" y="513"/>
                      <a:pt x="817" y="513"/>
                      <a:pt x="817" y="513"/>
                    </a:cubicBezTo>
                    <a:cubicBezTo>
                      <a:pt x="817" y="522"/>
                      <a:pt x="829" y="520"/>
                      <a:pt x="830" y="526"/>
                    </a:cubicBezTo>
                    <a:cubicBezTo>
                      <a:pt x="831" y="530"/>
                      <a:pt x="833" y="533"/>
                      <a:pt x="836" y="534"/>
                    </a:cubicBezTo>
                    <a:cubicBezTo>
                      <a:pt x="837" y="537"/>
                      <a:pt x="842" y="538"/>
                      <a:pt x="847" y="539"/>
                    </a:cubicBezTo>
                    <a:cubicBezTo>
                      <a:pt x="847" y="543"/>
                      <a:pt x="847" y="545"/>
                      <a:pt x="847" y="549"/>
                    </a:cubicBezTo>
                    <a:cubicBezTo>
                      <a:pt x="847" y="549"/>
                      <a:pt x="847" y="552"/>
                      <a:pt x="848" y="552"/>
                    </a:cubicBezTo>
                    <a:cubicBezTo>
                      <a:pt x="851" y="552"/>
                      <a:pt x="857" y="543"/>
                      <a:pt x="858" y="540"/>
                    </a:cubicBezTo>
                    <a:cubicBezTo>
                      <a:pt x="859" y="539"/>
                      <a:pt x="861" y="539"/>
                      <a:pt x="863" y="540"/>
                    </a:cubicBezTo>
                    <a:cubicBezTo>
                      <a:pt x="865" y="537"/>
                      <a:pt x="870" y="531"/>
                      <a:pt x="877" y="529"/>
                    </a:cubicBezTo>
                    <a:cubicBezTo>
                      <a:pt x="875" y="526"/>
                      <a:pt x="877" y="526"/>
                      <a:pt x="877" y="520"/>
                    </a:cubicBezTo>
                    <a:cubicBezTo>
                      <a:pt x="877" y="513"/>
                      <a:pt x="874" y="508"/>
                      <a:pt x="872" y="500"/>
                    </a:cubicBezTo>
                    <a:cubicBezTo>
                      <a:pt x="858" y="484"/>
                      <a:pt x="858" y="484"/>
                      <a:pt x="858" y="484"/>
                    </a:cubicBezTo>
                    <a:cubicBezTo>
                      <a:pt x="857" y="483"/>
                      <a:pt x="855" y="483"/>
                      <a:pt x="854" y="481"/>
                    </a:cubicBezTo>
                    <a:cubicBezTo>
                      <a:pt x="854" y="480"/>
                      <a:pt x="851" y="475"/>
                      <a:pt x="851" y="474"/>
                    </a:cubicBezTo>
                    <a:cubicBezTo>
                      <a:pt x="847" y="474"/>
                      <a:pt x="842" y="461"/>
                      <a:pt x="843" y="459"/>
                    </a:cubicBezTo>
                    <a:cubicBezTo>
                      <a:pt x="848" y="451"/>
                      <a:pt x="854" y="446"/>
                      <a:pt x="855" y="446"/>
                    </a:cubicBezTo>
                    <a:cubicBezTo>
                      <a:pt x="853" y="444"/>
                      <a:pt x="867" y="450"/>
                      <a:pt x="867" y="451"/>
                    </a:cubicBezTo>
                    <a:cubicBezTo>
                      <a:pt x="867" y="453"/>
                      <a:pt x="870" y="453"/>
                      <a:pt x="871" y="456"/>
                    </a:cubicBezTo>
                    <a:cubicBezTo>
                      <a:pt x="871" y="456"/>
                      <a:pt x="871" y="453"/>
                      <a:pt x="871" y="451"/>
                    </a:cubicBezTo>
                    <a:cubicBezTo>
                      <a:pt x="872" y="451"/>
                      <a:pt x="876" y="446"/>
                      <a:pt x="879" y="446"/>
                    </a:cubicBezTo>
                    <a:cubicBezTo>
                      <a:pt x="886" y="446"/>
                      <a:pt x="887" y="438"/>
                      <a:pt x="893" y="434"/>
                    </a:cubicBezTo>
                    <a:cubicBezTo>
                      <a:pt x="893" y="436"/>
                      <a:pt x="895" y="436"/>
                      <a:pt x="895" y="440"/>
                    </a:cubicBezTo>
                    <a:cubicBezTo>
                      <a:pt x="896" y="437"/>
                      <a:pt x="899" y="438"/>
                      <a:pt x="900" y="440"/>
                    </a:cubicBezTo>
                    <a:cubicBezTo>
                      <a:pt x="900" y="431"/>
                      <a:pt x="905" y="435"/>
                      <a:pt x="911" y="434"/>
                    </a:cubicBezTo>
                    <a:cubicBezTo>
                      <a:pt x="916" y="432"/>
                      <a:pt x="917" y="421"/>
                      <a:pt x="924" y="419"/>
                    </a:cubicBezTo>
                    <a:cubicBezTo>
                      <a:pt x="924" y="416"/>
                      <a:pt x="927" y="414"/>
                      <a:pt x="929" y="411"/>
                    </a:cubicBezTo>
                    <a:cubicBezTo>
                      <a:pt x="927" y="410"/>
                      <a:pt x="928" y="406"/>
                      <a:pt x="925" y="405"/>
                    </a:cubicBezTo>
                    <a:cubicBezTo>
                      <a:pt x="930" y="400"/>
                      <a:pt x="937" y="373"/>
                      <a:pt x="937" y="373"/>
                    </a:cubicBezTo>
                    <a:cubicBezTo>
                      <a:pt x="932" y="376"/>
                      <a:pt x="928" y="373"/>
                      <a:pt x="923" y="372"/>
                    </a:cubicBezTo>
                    <a:cubicBezTo>
                      <a:pt x="927" y="370"/>
                      <a:pt x="927" y="368"/>
                      <a:pt x="929" y="364"/>
                    </a:cubicBezTo>
                    <a:cubicBezTo>
                      <a:pt x="923" y="361"/>
                      <a:pt x="924" y="360"/>
                      <a:pt x="929" y="361"/>
                    </a:cubicBezTo>
                    <a:cubicBezTo>
                      <a:pt x="929" y="356"/>
                      <a:pt x="920" y="357"/>
                      <a:pt x="920" y="351"/>
                    </a:cubicBezTo>
                    <a:cubicBezTo>
                      <a:pt x="920" y="350"/>
                      <a:pt x="918" y="348"/>
                      <a:pt x="918" y="347"/>
                    </a:cubicBezTo>
                    <a:cubicBezTo>
                      <a:pt x="917" y="347"/>
                      <a:pt x="901" y="332"/>
                      <a:pt x="901" y="331"/>
                    </a:cubicBezTo>
                    <a:cubicBezTo>
                      <a:pt x="901" y="328"/>
                      <a:pt x="904" y="329"/>
                      <a:pt x="904" y="326"/>
                    </a:cubicBezTo>
                    <a:cubicBezTo>
                      <a:pt x="904" y="326"/>
                      <a:pt x="907" y="324"/>
                      <a:pt x="907" y="324"/>
                    </a:cubicBezTo>
                    <a:cubicBezTo>
                      <a:pt x="907" y="319"/>
                      <a:pt x="912" y="317"/>
                      <a:pt x="915" y="314"/>
                    </a:cubicBezTo>
                    <a:cubicBezTo>
                      <a:pt x="912" y="313"/>
                      <a:pt x="906" y="311"/>
                      <a:pt x="904" y="308"/>
                    </a:cubicBezTo>
                    <a:cubicBezTo>
                      <a:pt x="899" y="308"/>
                      <a:pt x="899" y="308"/>
                      <a:pt x="899" y="308"/>
                    </a:cubicBezTo>
                    <a:cubicBezTo>
                      <a:pt x="899" y="310"/>
                      <a:pt x="894" y="314"/>
                      <a:pt x="894" y="314"/>
                    </a:cubicBezTo>
                    <a:cubicBezTo>
                      <a:pt x="892" y="313"/>
                      <a:pt x="892" y="310"/>
                      <a:pt x="891" y="308"/>
                    </a:cubicBezTo>
                    <a:cubicBezTo>
                      <a:pt x="889" y="306"/>
                      <a:pt x="877" y="306"/>
                      <a:pt x="877" y="301"/>
                    </a:cubicBezTo>
                    <a:cubicBezTo>
                      <a:pt x="877" y="298"/>
                      <a:pt x="881" y="297"/>
                      <a:pt x="883" y="297"/>
                    </a:cubicBezTo>
                    <a:cubicBezTo>
                      <a:pt x="884" y="297"/>
                      <a:pt x="892" y="290"/>
                      <a:pt x="892" y="286"/>
                    </a:cubicBezTo>
                    <a:cubicBezTo>
                      <a:pt x="893" y="287"/>
                      <a:pt x="894" y="282"/>
                      <a:pt x="895" y="282"/>
                    </a:cubicBezTo>
                    <a:cubicBezTo>
                      <a:pt x="898" y="282"/>
                      <a:pt x="899" y="284"/>
                      <a:pt x="901" y="287"/>
                    </a:cubicBezTo>
                    <a:cubicBezTo>
                      <a:pt x="901" y="288"/>
                      <a:pt x="900" y="289"/>
                      <a:pt x="898" y="289"/>
                    </a:cubicBezTo>
                    <a:cubicBezTo>
                      <a:pt x="899" y="292"/>
                      <a:pt x="900" y="294"/>
                      <a:pt x="903" y="294"/>
                    </a:cubicBezTo>
                    <a:cubicBezTo>
                      <a:pt x="903" y="297"/>
                      <a:pt x="903" y="297"/>
                      <a:pt x="903" y="297"/>
                    </a:cubicBezTo>
                    <a:cubicBezTo>
                      <a:pt x="902" y="298"/>
                      <a:pt x="904" y="299"/>
                      <a:pt x="904" y="300"/>
                    </a:cubicBezTo>
                    <a:cubicBezTo>
                      <a:pt x="915" y="289"/>
                      <a:pt x="916" y="289"/>
                      <a:pt x="920" y="290"/>
                    </a:cubicBezTo>
                    <a:cubicBezTo>
                      <a:pt x="922" y="284"/>
                      <a:pt x="926" y="296"/>
                      <a:pt x="929" y="300"/>
                    </a:cubicBezTo>
                    <a:cubicBezTo>
                      <a:pt x="929" y="301"/>
                      <a:pt x="926" y="301"/>
                      <a:pt x="926" y="303"/>
                    </a:cubicBezTo>
                    <a:cubicBezTo>
                      <a:pt x="926" y="306"/>
                      <a:pt x="933" y="307"/>
                      <a:pt x="935" y="307"/>
                    </a:cubicBezTo>
                    <a:cubicBezTo>
                      <a:pt x="937" y="307"/>
                      <a:pt x="937" y="310"/>
                      <a:pt x="941" y="310"/>
                    </a:cubicBezTo>
                    <a:cubicBezTo>
                      <a:pt x="941" y="311"/>
                      <a:pt x="943" y="312"/>
                      <a:pt x="943" y="312"/>
                    </a:cubicBezTo>
                    <a:cubicBezTo>
                      <a:pt x="943" y="314"/>
                      <a:pt x="941" y="316"/>
                      <a:pt x="941" y="318"/>
                    </a:cubicBezTo>
                    <a:cubicBezTo>
                      <a:pt x="941" y="322"/>
                      <a:pt x="947" y="321"/>
                      <a:pt x="949" y="325"/>
                    </a:cubicBezTo>
                    <a:cubicBezTo>
                      <a:pt x="951" y="329"/>
                      <a:pt x="948" y="339"/>
                      <a:pt x="954" y="339"/>
                    </a:cubicBezTo>
                    <a:cubicBezTo>
                      <a:pt x="954" y="332"/>
                      <a:pt x="965" y="340"/>
                      <a:pt x="965" y="329"/>
                    </a:cubicBezTo>
                    <a:cubicBezTo>
                      <a:pt x="965" y="324"/>
                      <a:pt x="963" y="319"/>
                      <a:pt x="962" y="314"/>
                    </a:cubicBezTo>
                    <a:cubicBezTo>
                      <a:pt x="958" y="314"/>
                      <a:pt x="954" y="309"/>
                      <a:pt x="951" y="305"/>
                    </a:cubicBezTo>
                    <a:cubicBezTo>
                      <a:pt x="951" y="305"/>
                      <a:pt x="951" y="305"/>
                      <a:pt x="952" y="305"/>
                    </a:cubicBezTo>
                    <a:cubicBezTo>
                      <a:pt x="949" y="301"/>
                      <a:pt x="947" y="297"/>
                      <a:pt x="944" y="296"/>
                    </a:cubicBezTo>
                    <a:cubicBezTo>
                      <a:pt x="942" y="296"/>
                      <a:pt x="939" y="294"/>
                      <a:pt x="939" y="292"/>
                    </a:cubicBezTo>
                    <a:cubicBezTo>
                      <a:pt x="939" y="291"/>
                      <a:pt x="942" y="289"/>
                      <a:pt x="944" y="289"/>
                    </a:cubicBezTo>
                    <a:cubicBezTo>
                      <a:pt x="945" y="288"/>
                      <a:pt x="947" y="288"/>
                      <a:pt x="947" y="284"/>
                    </a:cubicBezTo>
                    <a:cubicBezTo>
                      <a:pt x="947" y="281"/>
                      <a:pt x="944" y="279"/>
                      <a:pt x="944" y="277"/>
                    </a:cubicBezTo>
                    <a:cubicBezTo>
                      <a:pt x="944" y="275"/>
                      <a:pt x="945" y="274"/>
                      <a:pt x="946" y="272"/>
                    </a:cubicBezTo>
                    <a:cubicBezTo>
                      <a:pt x="948" y="274"/>
                      <a:pt x="949" y="274"/>
                      <a:pt x="952" y="274"/>
                    </a:cubicBezTo>
                    <a:cubicBezTo>
                      <a:pt x="952" y="273"/>
                      <a:pt x="949" y="267"/>
                      <a:pt x="949" y="267"/>
                    </a:cubicBezTo>
                    <a:cubicBezTo>
                      <a:pt x="949" y="267"/>
                      <a:pt x="961" y="267"/>
                      <a:pt x="961" y="267"/>
                    </a:cubicBezTo>
                    <a:cubicBezTo>
                      <a:pt x="970" y="267"/>
                      <a:pt x="974" y="244"/>
                      <a:pt x="974" y="238"/>
                    </a:cubicBezTo>
                    <a:cubicBezTo>
                      <a:pt x="974" y="235"/>
                      <a:pt x="974" y="232"/>
                      <a:pt x="974" y="228"/>
                    </a:cubicBezTo>
                    <a:cubicBezTo>
                      <a:pt x="974" y="225"/>
                      <a:pt x="974" y="223"/>
                      <a:pt x="977" y="223"/>
                    </a:cubicBezTo>
                    <a:cubicBezTo>
                      <a:pt x="977" y="219"/>
                      <a:pt x="977" y="219"/>
                      <a:pt x="977" y="219"/>
                    </a:cubicBezTo>
                    <a:cubicBezTo>
                      <a:pt x="974" y="218"/>
                      <a:pt x="970" y="214"/>
                      <a:pt x="971" y="210"/>
                    </a:cubicBezTo>
                    <a:cubicBezTo>
                      <a:pt x="964" y="205"/>
                      <a:pt x="961" y="195"/>
                      <a:pt x="957" y="185"/>
                    </a:cubicBezTo>
                    <a:cubicBezTo>
                      <a:pt x="953" y="177"/>
                      <a:pt x="942" y="176"/>
                      <a:pt x="933" y="173"/>
                    </a:cubicBezTo>
                    <a:cubicBezTo>
                      <a:pt x="932" y="175"/>
                      <a:pt x="931" y="179"/>
                      <a:pt x="929" y="180"/>
                    </a:cubicBezTo>
                    <a:cubicBezTo>
                      <a:pt x="926" y="175"/>
                      <a:pt x="918" y="178"/>
                      <a:pt x="918" y="172"/>
                    </a:cubicBezTo>
                    <a:cubicBezTo>
                      <a:pt x="918" y="172"/>
                      <a:pt x="906" y="169"/>
                      <a:pt x="906" y="168"/>
                    </a:cubicBezTo>
                    <a:cubicBezTo>
                      <a:pt x="906" y="165"/>
                      <a:pt x="909" y="164"/>
                      <a:pt x="911" y="161"/>
                    </a:cubicBezTo>
                    <a:cubicBezTo>
                      <a:pt x="908" y="156"/>
                      <a:pt x="915" y="149"/>
                      <a:pt x="916" y="146"/>
                    </a:cubicBezTo>
                    <a:cubicBezTo>
                      <a:pt x="916" y="135"/>
                      <a:pt x="916" y="135"/>
                      <a:pt x="916" y="135"/>
                    </a:cubicBezTo>
                    <a:cubicBezTo>
                      <a:pt x="919" y="133"/>
                      <a:pt x="944" y="137"/>
                      <a:pt x="951" y="137"/>
                    </a:cubicBezTo>
                    <a:cubicBezTo>
                      <a:pt x="952" y="137"/>
                      <a:pt x="953" y="133"/>
                      <a:pt x="953" y="133"/>
                    </a:cubicBezTo>
                    <a:cubicBezTo>
                      <a:pt x="968" y="133"/>
                      <a:pt x="968" y="133"/>
                      <a:pt x="968" y="133"/>
                    </a:cubicBezTo>
                    <a:cubicBezTo>
                      <a:pt x="969" y="133"/>
                      <a:pt x="975" y="139"/>
                      <a:pt x="975" y="139"/>
                    </a:cubicBezTo>
                    <a:cubicBezTo>
                      <a:pt x="979" y="139"/>
                      <a:pt x="978" y="132"/>
                      <a:pt x="978" y="126"/>
                    </a:cubicBezTo>
                    <a:cubicBezTo>
                      <a:pt x="978" y="121"/>
                      <a:pt x="980" y="115"/>
                      <a:pt x="983" y="115"/>
                    </a:cubicBezTo>
                    <a:cubicBezTo>
                      <a:pt x="984" y="115"/>
                      <a:pt x="993" y="115"/>
                      <a:pt x="995" y="115"/>
                    </a:cubicBezTo>
                    <a:cubicBezTo>
                      <a:pt x="996" y="117"/>
                      <a:pt x="1002" y="124"/>
                      <a:pt x="1004" y="125"/>
                    </a:cubicBezTo>
                    <a:cubicBezTo>
                      <a:pt x="1005" y="121"/>
                      <a:pt x="1006" y="121"/>
                      <a:pt x="1006" y="116"/>
                    </a:cubicBezTo>
                    <a:cubicBezTo>
                      <a:pt x="1008" y="116"/>
                      <a:pt x="1010" y="116"/>
                      <a:pt x="1010" y="116"/>
                    </a:cubicBezTo>
                    <a:cubicBezTo>
                      <a:pt x="1010" y="114"/>
                      <a:pt x="1006" y="112"/>
                      <a:pt x="1006" y="109"/>
                    </a:cubicBezTo>
                    <a:cubicBezTo>
                      <a:pt x="1006" y="104"/>
                      <a:pt x="1014" y="110"/>
                      <a:pt x="1013" y="110"/>
                    </a:cubicBezTo>
                    <a:cubicBezTo>
                      <a:pt x="1014" y="115"/>
                      <a:pt x="1020" y="116"/>
                      <a:pt x="1020" y="121"/>
                    </a:cubicBezTo>
                    <a:cubicBezTo>
                      <a:pt x="1020" y="122"/>
                      <a:pt x="1015" y="130"/>
                      <a:pt x="1015" y="135"/>
                    </a:cubicBezTo>
                    <a:cubicBezTo>
                      <a:pt x="1015" y="138"/>
                      <a:pt x="1017" y="137"/>
                      <a:pt x="1017" y="139"/>
                    </a:cubicBezTo>
                    <a:cubicBezTo>
                      <a:pt x="1017" y="142"/>
                      <a:pt x="1016" y="146"/>
                      <a:pt x="1012" y="146"/>
                    </a:cubicBezTo>
                    <a:cubicBezTo>
                      <a:pt x="1012" y="160"/>
                      <a:pt x="1023" y="168"/>
                      <a:pt x="1034" y="173"/>
                    </a:cubicBezTo>
                    <a:cubicBezTo>
                      <a:pt x="1039" y="177"/>
                      <a:pt x="1038" y="185"/>
                      <a:pt x="1046" y="187"/>
                    </a:cubicBezTo>
                    <a:cubicBezTo>
                      <a:pt x="1047" y="187"/>
                      <a:pt x="1049" y="188"/>
                      <a:pt x="1050" y="190"/>
                    </a:cubicBezTo>
                    <a:cubicBezTo>
                      <a:pt x="1052" y="194"/>
                      <a:pt x="1056" y="198"/>
                      <a:pt x="1059" y="198"/>
                    </a:cubicBezTo>
                    <a:cubicBezTo>
                      <a:pt x="1061" y="198"/>
                      <a:pt x="1063" y="195"/>
                      <a:pt x="1063" y="191"/>
                    </a:cubicBezTo>
                    <a:cubicBezTo>
                      <a:pt x="1063" y="188"/>
                      <a:pt x="1056" y="187"/>
                      <a:pt x="1056" y="184"/>
                    </a:cubicBezTo>
                    <a:cubicBezTo>
                      <a:pt x="1056" y="183"/>
                      <a:pt x="1060" y="182"/>
                      <a:pt x="1062" y="181"/>
                    </a:cubicBezTo>
                    <a:cubicBezTo>
                      <a:pt x="1060" y="178"/>
                      <a:pt x="1059" y="177"/>
                      <a:pt x="1057" y="173"/>
                    </a:cubicBezTo>
                    <a:cubicBezTo>
                      <a:pt x="1058" y="173"/>
                      <a:pt x="1060" y="173"/>
                      <a:pt x="1064" y="173"/>
                    </a:cubicBezTo>
                    <a:cubicBezTo>
                      <a:pt x="1063" y="171"/>
                      <a:pt x="1060" y="169"/>
                      <a:pt x="1060" y="167"/>
                    </a:cubicBezTo>
                    <a:cubicBezTo>
                      <a:pt x="1057" y="167"/>
                      <a:pt x="1055" y="164"/>
                      <a:pt x="1056" y="160"/>
                    </a:cubicBezTo>
                    <a:cubicBezTo>
                      <a:pt x="1057" y="160"/>
                      <a:pt x="1059" y="158"/>
                      <a:pt x="1059" y="156"/>
                    </a:cubicBezTo>
                    <a:cubicBezTo>
                      <a:pt x="1047" y="152"/>
                      <a:pt x="1047" y="143"/>
                      <a:pt x="1037" y="144"/>
                    </a:cubicBezTo>
                    <a:cubicBezTo>
                      <a:pt x="1034" y="145"/>
                      <a:pt x="1037" y="132"/>
                      <a:pt x="1030" y="131"/>
                    </a:cubicBezTo>
                    <a:cubicBezTo>
                      <a:pt x="1039" y="125"/>
                      <a:pt x="1039" y="125"/>
                      <a:pt x="1039" y="125"/>
                    </a:cubicBezTo>
                    <a:cubicBezTo>
                      <a:pt x="1041" y="125"/>
                      <a:pt x="1041" y="128"/>
                      <a:pt x="1043" y="128"/>
                    </a:cubicBezTo>
                    <a:cubicBezTo>
                      <a:pt x="1046" y="128"/>
                      <a:pt x="1050" y="125"/>
                      <a:pt x="1055" y="123"/>
                    </a:cubicBezTo>
                    <a:cubicBezTo>
                      <a:pt x="1055" y="123"/>
                      <a:pt x="1060" y="127"/>
                      <a:pt x="1063" y="129"/>
                    </a:cubicBezTo>
                    <a:cubicBezTo>
                      <a:pt x="1064" y="121"/>
                      <a:pt x="1067" y="112"/>
                      <a:pt x="1076" y="112"/>
                    </a:cubicBezTo>
                    <a:cubicBezTo>
                      <a:pt x="1076" y="110"/>
                      <a:pt x="1076" y="109"/>
                      <a:pt x="1076" y="108"/>
                    </a:cubicBezTo>
                    <a:cubicBezTo>
                      <a:pt x="1078" y="110"/>
                      <a:pt x="1081" y="110"/>
                      <a:pt x="1084" y="110"/>
                    </a:cubicBezTo>
                    <a:cubicBezTo>
                      <a:pt x="1086" y="110"/>
                      <a:pt x="1088" y="111"/>
                      <a:pt x="1090" y="110"/>
                    </a:cubicBezTo>
                    <a:cubicBezTo>
                      <a:pt x="1089" y="106"/>
                      <a:pt x="1091" y="108"/>
                      <a:pt x="1091" y="104"/>
                    </a:cubicBezTo>
                    <a:cubicBezTo>
                      <a:pt x="1076" y="102"/>
                      <a:pt x="1070" y="95"/>
                      <a:pt x="1059" y="93"/>
                    </a:cubicBezTo>
                    <a:cubicBezTo>
                      <a:pt x="1064" y="93"/>
                      <a:pt x="1067" y="94"/>
                      <a:pt x="1071" y="91"/>
                    </a:cubicBezTo>
                    <a:cubicBezTo>
                      <a:pt x="1068" y="86"/>
                      <a:pt x="1088" y="90"/>
                      <a:pt x="1094" y="93"/>
                    </a:cubicBezTo>
                    <a:cubicBezTo>
                      <a:pt x="1106" y="93"/>
                      <a:pt x="1106" y="93"/>
                      <a:pt x="1106" y="93"/>
                    </a:cubicBezTo>
                    <a:cubicBezTo>
                      <a:pt x="1107" y="95"/>
                      <a:pt x="1109" y="95"/>
                      <a:pt x="1111" y="95"/>
                    </a:cubicBezTo>
                    <a:cubicBezTo>
                      <a:pt x="1111" y="95"/>
                      <a:pt x="1115" y="95"/>
                      <a:pt x="1118" y="95"/>
                    </a:cubicBezTo>
                    <a:cubicBezTo>
                      <a:pt x="1117" y="94"/>
                      <a:pt x="1111" y="92"/>
                      <a:pt x="1111" y="89"/>
                    </a:cubicBezTo>
                    <a:cubicBezTo>
                      <a:pt x="1111" y="86"/>
                      <a:pt x="1112" y="86"/>
                      <a:pt x="1111" y="82"/>
                    </a:cubicBezTo>
                    <a:cubicBezTo>
                      <a:pt x="1102" y="82"/>
                      <a:pt x="1096" y="75"/>
                      <a:pt x="1086" y="75"/>
                    </a:cubicBezTo>
                    <a:cubicBezTo>
                      <a:pt x="1085" y="75"/>
                      <a:pt x="1083" y="75"/>
                      <a:pt x="1083" y="77"/>
                    </a:cubicBezTo>
                    <a:cubicBezTo>
                      <a:pt x="1083" y="78"/>
                      <a:pt x="1076" y="73"/>
                      <a:pt x="1064" y="69"/>
                    </a:cubicBezTo>
                    <a:cubicBezTo>
                      <a:pt x="1048" y="63"/>
                      <a:pt x="1034" y="63"/>
                      <a:pt x="1019" y="58"/>
                    </a:cubicBezTo>
                    <a:cubicBezTo>
                      <a:pt x="1019" y="58"/>
                      <a:pt x="1006" y="57"/>
                      <a:pt x="1002" y="57"/>
                    </a:cubicBezTo>
                    <a:cubicBezTo>
                      <a:pt x="998" y="57"/>
                      <a:pt x="994" y="58"/>
                      <a:pt x="989" y="58"/>
                    </a:cubicBezTo>
                    <a:cubicBezTo>
                      <a:pt x="988" y="58"/>
                      <a:pt x="978" y="57"/>
                      <a:pt x="977" y="55"/>
                    </a:cubicBezTo>
                    <a:cubicBezTo>
                      <a:pt x="977" y="55"/>
                      <a:pt x="965" y="57"/>
                      <a:pt x="962" y="56"/>
                    </a:cubicBezTo>
                    <a:cubicBezTo>
                      <a:pt x="962" y="59"/>
                      <a:pt x="958" y="58"/>
                      <a:pt x="954" y="58"/>
                    </a:cubicBezTo>
                    <a:cubicBezTo>
                      <a:pt x="946" y="58"/>
                      <a:pt x="940" y="57"/>
                      <a:pt x="933" y="59"/>
                    </a:cubicBezTo>
                    <a:cubicBezTo>
                      <a:pt x="935" y="63"/>
                      <a:pt x="937" y="63"/>
                      <a:pt x="939" y="66"/>
                    </a:cubicBezTo>
                    <a:cubicBezTo>
                      <a:pt x="928" y="59"/>
                      <a:pt x="918" y="58"/>
                      <a:pt x="908" y="48"/>
                    </a:cubicBezTo>
                    <a:cubicBezTo>
                      <a:pt x="884" y="48"/>
                      <a:pt x="884" y="48"/>
                      <a:pt x="884" y="48"/>
                    </a:cubicBezTo>
                    <a:cubicBezTo>
                      <a:pt x="883" y="48"/>
                      <a:pt x="882" y="49"/>
                      <a:pt x="882" y="50"/>
                    </a:cubicBezTo>
                    <a:cubicBezTo>
                      <a:pt x="872" y="50"/>
                      <a:pt x="872" y="50"/>
                      <a:pt x="872" y="50"/>
                    </a:cubicBezTo>
                    <a:cubicBezTo>
                      <a:pt x="867" y="50"/>
                      <a:pt x="868" y="46"/>
                      <a:pt x="862" y="46"/>
                    </a:cubicBezTo>
                    <a:cubicBezTo>
                      <a:pt x="859" y="46"/>
                      <a:pt x="860" y="48"/>
                      <a:pt x="858" y="48"/>
                    </a:cubicBezTo>
                    <a:cubicBezTo>
                      <a:pt x="854" y="48"/>
                      <a:pt x="852" y="46"/>
                      <a:pt x="848" y="44"/>
                    </a:cubicBezTo>
                    <a:cubicBezTo>
                      <a:pt x="851" y="41"/>
                      <a:pt x="851" y="41"/>
                      <a:pt x="851" y="41"/>
                    </a:cubicBezTo>
                    <a:cubicBezTo>
                      <a:pt x="850" y="41"/>
                      <a:pt x="847" y="40"/>
                      <a:pt x="843" y="40"/>
                    </a:cubicBezTo>
                    <a:cubicBezTo>
                      <a:pt x="837" y="40"/>
                      <a:pt x="836" y="44"/>
                      <a:pt x="832" y="44"/>
                    </a:cubicBezTo>
                    <a:cubicBezTo>
                      <a:pt x="831" y="44"/>
                      <a:pt x="830" y="44"/>
                      <a:pt x="830" y="44"/>
                    </a:cubicBezTo>
                    <a:cubicBezTo>
                      <a:pt x="830" y="40"/>
                      <a:pt x="830" y="40"/>
                      <a:pt x="830" y="40"/>
                    </a:cubicBezTo>
                    <a:cubicBezTo>
                      <a:pt x="827" y="38"/>
                      <a:pt x="826" y="38"/>
                      <a:pt x="822" y="40"/>
                    </a:cubicBezTo>
                    <a:cubicBezTo>
                      <a:pt x="822" y="36"/>
                      <a:pt x="806" y="40"/>
                      <a:pt x="806" y="40"/>
                    </a:cubicBezTo>
                    <a:cubicBezTo>
                      <a:pt x="798" y="40"/>
                      <a:pt x="798" y="40"/>
                      <a:pt x="798" y="40"/>
                    </a:cubicBezTo>
                    <a:cubicBezTo>
                      <a:pt x="798" y="40"/>
                      <a:pt x="799" y="41"/>
                      <a:pt x="800" y="41"/>
                    </a:cubicBezTo>
                    <a:cubicBezTo>
                      <a:pt x="800" y="43"/>
                      <a:pt x="802" y="46"/>
                      <a:pt x="802" y="46"/>
                    </a:cubicBezTo>
                    <a:cubicBezTo>
                      <a:pt x="799" y="46"/>
                      <a:pt x="798" y="48"/>
                      <a:pt x="794" y="48"/>
                    </a:cubicBezTo>
                    <a:cubicBezTo>
                      <a:pt x="786" y="48"/>
                      <a:pt x="778" y="45"/>
                      <a:pt x="773" y="45"/>
                    </a:cubicBezTo>
                    <a:cubicBezTo>
                      <a:pt x="772" y="45"/>
                      <a:pt x="771" y="45"/>
                      <a:pt x="770" y="45"/>
                    </a:cubicBezTo>
                    <a:cubicBezTo>
                      <a:pt x="770" y="50"/>
                      <a:pt x="770" y="50"/>
                      <a:pt x="770" y="50"/>
                    </a:cubicBezTo>
                    <a:cubicBezTo>
                      <a:pt x="766" y="50"/>
                      <a:pt x="766" y="50"/>
                      <a:pt x="766" y="50"/>
                    </a:cubicBezTo>
                    <a:cubicBezTo>
                      <a:pt x="761" y="47"/>
                      <a:pt x="752" y="47"/>
                      <a:pt x="748" y="43"/>
                    </a:cubicBezTo>
                    <a:cubicBezTo>
                      <a:pt x="748" y="43"/>
                      <a:pt x="749" y="42"/>
                      <a:pt x="749" y="41"/>
                    </a:cubicBezTo>
                    <a:cubicBezTo>
                      <a:pt x="749" y="41"/>
                      <a:pt x="736" y="36"/>
                      <a:pt x="736" y="35"/>
                    </a:cubicBezTo>
                    <a:cubicBezTo>
                      <a:pt x="736" y="34"/>
                      <a:pt x="731" y="33"/>
                      <a:pt x="727" y="34"/>
                    </a:cubicBezTo>
                    <a:cubicBezTo>
                      <a:pt x="726" y="34"/>
                      <a:pt x="722" y="29"/>
                      <a:pt x="714" y="29"/>
                    </a:cubicBezTo>
                    <a:cubicBezTo>
                      <a:pt x="704" y="29"/>
                      <a:pt x="708" y="32"/>
                      <a:pt x="715" y="35"/>
                    </a:cubicBezTo>
                    <a:cubicBezTo>
                      <a:pt x="713" y="35"/>
                      <a:pt x="712" y="35"/>
                      <a:pt x="712" y="35"/>
                    </a:cubicBezTo>
                    <a:cubicBezTo>
                      <a:pt x="708" y="35"/>
                      <a:pt x="704" y="37"/>
                      <a:pt x="698" y="37"/>
                    </a:cubicBezTo>
                    <a:cubicBezTo>
                      <a:pt x="688" y="37"/>
                      <a:pt x="681" y="33"/>
                      <a:pt x="671" y="33"/>
                    </a:cubicBezTo>
                    <a:cubicBezTo>
                      <a:pt x="670" y="33"/>
                      <a:pt x="663" y="29"/>
                      <a:pt x="663" y="31"/>
                    </a:cubicBezTo>
                    <a:cubicBezTo>
                      <a:pt x="663" y="34"/>
                      <a:pt x="660" y="31"/>
                      <a:pt x="652" y="29"/>
                    </a:cubicBezTo>
                    <a:cubicBezTo>
                      <a:pt x="653" y="28"/>
                      <a:pt x="654" y="24"/>
                      <a:pt x="654" y="24"/>
                    </a:cubicBezTo>
                    <a:cubicBezTo>
                      <a:pt x="649" y="24"/>
                      <a:pt x="649" y="24"/>
                      <a:pt x="649" y="24"/>
                    </a:cubicBezTo>
                    <a:cubicBezTo>
                      <a:pt x="648" y="25"/>
                      <a:pt x="647" y="26"/>
                      <a:pt x="646" y="26"/>
                    </a:cubicBezTo>
                    <a:cubicBezTo>
                      <a:pt x="646" y="27"/>
                      <a:pt x="636" y="35"/>
                      <a:pt x="628" y="38"/>
                    </a:cubicBezTo>
                    <a:cubicBezTo>
                      <a:pt x="628" y="30"/>
                      <a:pt x="644" y="25"/>
                      <a:pt x="649" y="21"/>
                    </a:cubicBezTo>
                    <a:cubicBezTo>
                      <a:pt x="643" y="16"/>
                      <a:pt x="627" y="11"/>
                      <a:pt x="614" y="11"/>
                    </a:cubicBezTo>
                    <a:cubicBezTo>
                      <a:pt x="612" y="11"/>
                      <a:pt x="611" y="13"/>
                      <a:pt x="607" y="13"/>
                    </a:cubicBezTo>
                    <a:cubicBezTo>
                      <a:pt x="595" y="10"/>
                      <a:pt x="595" y="10"/>
                      <a:pt x="595" y="10"/>
                    </a:cubicBezTo>
                    <a:cubicBezTo>
                      <a:pt x="595" y="7"/>
                      <a:pt x="598" y="6"/>
                      <a:pt x="598" y="5"/>
                    </a:cubicBezTo>
                    <a:cubicBezTo>
                      <a:pt x="598" y="3"/>
                      <a:pt x="596" y="3"/>
                      <a:pt x="594" y="2"/>
                    </a:cubicBezTo>
                    <a:cubicBezTo>
                      <a:pt x="593" y="1"/>
                      <a:pt x="590" y="0"/>
                      <a:pt x="590" y="5"/>
                    </a:cubicBezTo>
                    <a:cubicBezTo>
                      <a:pt x="585" y="5"/>
                      <a:pt x="582" y="9"/>
                      <a:pt x="579" y="11"/>
                    </a:cubicBezTo>
                    <a:cubicBezTo>
                      <a:pt x="579" y="11"/>
                      <a:pt x="578" y="16"/>
                      <a:pt x="573" y="13"/>
                    </a:cubicBezTo>
                    <a:cubicBezTo>
                      <a:pt x="564" y="17"/>
                      <a:pt x="564" y="17"/>
                      <a:pt x="564" y="17"/>
                    </a:cubicBezTo>
                    <a:cubicBezTo>
                      <a:pt x="564" y="17"/>
                      <a:pt x="562" y="14"/>
                      <a:pt x="560" y="14"/>
                    </a:cubicBezTo>
                    <a:cubicBezTo>
                      <a:pt x="546" y="14"/>
                      <a:pt x="538" y="23"/>
                      <a:pt x="524" y="23"/>
                    </a:cubicBezTo>
                    <a:cubicBezTo>
                      <a:pt x="524" y="25"/>
                      <a:pt x="522" y="32"/>
                      <a:pt x="519" y="32"/>
                    </a:cubicBezTo>
                    <a:cubicBezTo>
                      <a:pt x="517" y="32"/>
                      <a:pt x="516" y="30"/>
                      <a:pt x="515" y="30"/>
                    </a:cubicBezTo>
                    <a:cubicBezTo>
                      <a:pt x="509" y="32"/>
                      <a:pt x="509" y="32"/>
                      <a:pt x="509" y="32"/>
                    </a:cubicBezTo>
                    <a:cubicBezTo>
                      <a:pt x="509" y="32"/>
                      <a:pt x="505" y="32"/>
                      <a:pt x="505" y="34"/>
                    </a:cubicBezTo>
                    <a:cubicBezTo>
                      <a:pt x="505" y="39"/>
                      <a:pt x="504" y="44"/>
                      <a:pt x="503" y="36"/>
                    </a:cubicBezTo>
                    <a:cubicBezTo>
                      <a:pt x="502" y="36"/>
                      <a:pt x="501" y="36"/>
                      <a:pt x="500" y="36"/>
                    </a:cubicBezTo>
                    <a:cubicBezTo>
                      <a:pt x="498" y="36"/>
                      <a:pt x="497" y="40"/>
                      <a:pt x="494" y="40"/>
                    </a:cubicBezTo>
                    <a:cubicBezTo>
                      <a:pt x="493" y="41"/>
                      <a:pt x="493" y="43"/>
                      <a:pt x="491" y="45"/>
                    </a:cubicBezTo>
                    <a:cubicBezTo>
                      <a:pt x="494" y="48"/>
                      <a:pt x="502" y="51"/>
                      <a:pt x="502" y="51"/>
                    </a:cubicBezTo>
                    <a:cubicBezTo>
                      <a:pt x="494" y="48"/>
                      <a:pt x="487" y="50"/>
                      <a:pt x="485" y="40"/>
                    </a:cubicBezTo>
                    <a:cubicBezTo>
                      <a:pt x="482" y="40"/>
                      <a:pt x="482" y="40"/>
                      <a:pt x="482" y="40"/>
                    </a:cubicBezTo>
                    <a:cubicBezTo>
                      <a:pt x="482" y="43"/>
                      <a:pt x="481" y="43"/>
                      <a:pt x="479" y="45"/>
                    </a:cubicBezTo>
                    <a:cubicBezTo>
                      <a:pt x="482" y="50"/>
                      <a:pt x="486" y="48"/>
                      <a:pt x="488" y="55"/>
                    </a:cubicBezTo>
                    <a:cubicBezTo>
                      <a:pt x="488" y="56"/>
                      <a:pt x="488" y="59"/>
                      <a:pt x="490" y="61"/>
                    </a:cubicBezTo>
                    <a:cubicBezTo>
                      <a:pt x="491" y="63"/>
                      <a:pt x="491" y="63"/>
                      <a:pt x="495" y="63"/>
                    </a:cubicBezTo>
                    <a:cubicBezTo>
                      <a:pt x="498" y="63"/>
                      <a:pt x="499" y="64"/>
                      <a:pt x="497" y="66"/>
                    </a:cubicBezTo>
                    <a:cubicBezTo>
                      <a:pt x="497" y="67"/>
                      <a:pt x="501" y="75"/>
                      <a:pt x="503" y="76"/>
                    </a:cubicBezTo>
                    <a:cubicBezTo>
                      <a:pt x="500" y="79"/>
                      <a:pt x="499" y="84"/>
                      <a:pt x="492" y="84"/>
                    </a:cubicBezTo>
                    <a:cubicBezTo>
                      <a:pt x="486" y="84"/>
                      <a:pt x="483" y="83"/>
                      <a:pt x="486" y="83"/>
                    </a:cubicBezTo>
                    <a:cubicBezTo>
                      <a:pt x="490" y="83"/>
                      <a:pt x="492" y="79"/>
                      <a:pt x="492" y="75"/>
                    </a:cubicBezTo>
                    <a:cubicBezTo>
                      <a:pt x="492" y="73"/>
                      <a:pt x="492" y="71"/>
                      <a:pt x="492" y="69"/>
                    </a:cubicBezTo>
                    <a:cubicBezTo>
                      <a:pt x="483" y="66"/>
                      <a:pt x="484" y="57"/>
                      <a:pt x="478" y="52"/>
                    </a:cubicBezTo>
                    <a:cubicBezTo>
                      <a:pt x="472" y="50"/>
                      <a:pt x="472" y="50"/>
                      <a:pt x="472" y="50"/>
                    </a:cubicBezTo>
                    <a:cubicBezTo>
                      <a:pt x="471" y="48"/>
                      <a:pt x="474" y="42"/>
                      <a:pt x="471" y="40"/>
                    </a:cubicBezTo>
                    <a:cubicBezTo>
                      <a:pt x="470" y="38"/>
                      <a:pt x="462" y="36"/>
                      <a:pt x="462" y="34"/>
                    </a:cubicBezTo>
                    <a:cubicBezTo>
                      <a:pt x="459" y="33"/>
                      <a:pt x="458" y="34"/>
                      <a:pt x="454" y="34"/>
                    </a:cubicBezTo>
                    <a:cubicBezTo>
                      <a:pt x="454" y="36"/>
                      <a:pt x="453" y="40"/>
                      <a:pt x="453" y="42"/>
                    </a:cubicBezTo>
                    <a:cubicBezTo>
                      <a:pt x="453" y="43"/>
                      <a:pt x="452" y="48"/>
                      <a:pt x="449" y="48"/>
                    </a:cubicBezTo>
                    <a:cubicBezTo>
                      <a:pt x="449" y="48"/>
                      <a:pt x="455" y="62"/>
                      <a:pt x="462" y="62"/>
                    </a:cubicBezTo>
                    <a:cubicBezTo>
                      <a:pt x="462" y="66"/>
                      <a:pt x="467" y="71"/>
                      <a:pt x="466" y="71"/>
                    </a:cubicBezTo>
                    <a:cubicBezTo>
                      <a:pt x="465" y="71"/>
                      <a:pt x="446" y="64"/>
                      <a:pt x="446" y="62"/>
                    </a:cubicBezTo>
                    <a:cubicBezTo>
                      <a:pt x="442" y="62"/>
                      <a:pt x="414" y="59"/>
                      <a:pt x="414" y="54"/>
                    </a:cubicBezTo>
                    <a:cubicBezTo>
                      <a:pt x="413" y="55"/>
                      <a:pt x="411" y="54"/>
                      <a:pt x="411" y="55"/>
                    </a:cubicBezTo>
                    <a:cubicBezTo>
                      <a:pt x="411" y="63"/>
                      <a:pt x="422" y="60"/>
                      <a:pt x="426" y="68"/>
                    </a:cubicBezTo>
                    <a:cubicBezTo>
                      <a:pt x="426" y="68"/>
                      <a:pt x="419" y="67"/>
                      <a:pt x="416" y="67"/>
                    </a:cubicBezTo>
                    <a:cubicBezTo>
                      <a:pt x="410" y="67"/>
                      <a:pt x="391" y="69"/>
                      <a:pt x="393" y="68"/>
                    </a:cubicBezTo>
                    <a:cubicBezTo>
                      <a:pt x="391" y="67"/>
                      <a:pt x="389" y="67"/>
                      <a:pt x="388" y="66"/>
                    </a:cubicBezTo>
                    <a:cubicBezTo>
                      <a:pt x="386" y="70"/>
                      <a:pt x="381" y="66"/>
                      <a:pt x="378" y="69"/>
                    </a:cubicBezTo>
                    <a:cubicBezTo>
                      <a:pt x="374" y="73"/>
                      <a:pt x="365" y="73"/>
                      <a:pt x="365" y="83"/>
                    </a:cubicBezTo>
                    <a:cubicBezTo>
                      <a:pt x="363" y="81"/>
                      <a:pt x="361" y="81"/>
                      <a:pt x="359" y="83"/>
                    </a:cubicBezTo>
                    <a:cubicBezTo>
                      <a:pt x="356" y="81"/>
                      <a:pt x="352" y="74"/>
                      <a:pt x="352" y="74"/>
                    </a:cubicBezTo>
                    <a:cubicBezTo>
                      <a:pt x="353" y="74"/>
                      <a:pt x="355" y="74"/>
                      <a:pt x="356" y="74"/>
                    </a:cubicBezTo>
                    <a:cubicBezTo>
                      <a:pt x="355" y="69"/>
                      <a:pt x="352" y="69"/>
                      <a:pt x="348" y="69"/>
                    </a:cubicBezTo>
                    <a:cubicBezTo>
                      <a:pt x="345" y="69"/>
                      <a:pt x="344" y="68"/>
                      <a:pt x="341" y="69"/>
                    </a:cubicBezTo>
                    <a:cubicBezTo>
                      <a:pt x="342" y="69"/>
                      <a:pt x="344" y="70"/>
                      <a:pt x="344" y="72"/>
                    </a:cubicBezTo>
                    <a:cubicBezTo>
                      <a:pt x="344" y="74"/>
                      <a:pt x="344" y="75"/>
                      <a:pt x="343" y="75"/>
                    </a:cubicBezTo>
                    <a:cubicBezTo>
                      <a:pt x="344" y="77"/>
                      <a:pt x="345" y="79"/>
                      <a:pt x="348" y="80"/>
                    </a:cubicBezTo>
                    <a:cubicBezTo>
                      <a:pt x="348" y="87"/>
                      <a:pt x="348" y="87"/>
                      <a:pt x="348" y="87"/>
                    </a:cubicBezTo>
                    <a:cubicBezTo>
                      <a:pt x="348" y="87"/>
                      <a:pt x="342" y="84"/>
                      <a:pt x="339" y="82"/>
                    </a:cubicBezTo>
                    <a:cubicBezTo>
                      <a:pt x="338" y="85"/>
                      <a:pt x="328" y="89"/>
                      <a:pt x="328" y="91"/>
                    </a:cubicBezTo>
                    <a:cubicBezTo>
                      <a:pt x="328" y="93"/>
                      <a:pt x="332" y="94"/>
                      <a:pt x="333" y="97"/>
                    </a:cubicBezTo>
                    <a:cubicBezTo>
                      <a:pt x="323" y="97"/>
                      <a:pt x="323" y="97"/>
                      <a:pt x="323" y="97"/>
                    </a:cubicBezTo>
                    <a:cubicBezTo>
                      <a:pt x="322" y="98"/>
                      <a:pt x="322" y="104"/>
                      <a:pt x="320" y="104"/>
                    </a:cubicBezTo>
                    <a:cubicBezTo>
                      <a:pt x="311" y="104"/>
                      <a:pt x="301" y="100"/>
                      <a:pt x="301" y="91"/>
                    </a:cubicBezTo>
                    <a:cubicBezTo>
                      <a:pt x="301" y="90"/>
                      <a:pt x="300" y="89"/>
                      <a:pt x="300" y="88"/>
                    </a:cubicBezTo>
                    <a:cubicBezTo>
                      <a:pt x="297" y="87"/>
                      <a:pt x="284" y="82"/>
                      <a:pt x="284" y="80"/>
                    </a:cubicBezTo>
                    <a:cubicBezTo>
                      <a:pt x="285" y="81"/>
                      <a:pt x="305" y="86"/>
                      <a:pt x="307" y="86"/>
                    </a:cubicBezTo>
                    <a:cubicBezTo>
                      <a:pt x="311" y="86"/>
                      <a:pt x="314" y="86"/>
                      <a:pt x="320" y="86"/>
                    </a:cubicBezTo>
                    <a:cubicBezTo>
                      <a:pt x="324" y="86"/>
                      <a:pt x="328" y="82"/>
                      <a:pt x="332" y="78"/>
                    </a:cubicBezTo>
                    <a:cubicBezTo>
                      <a:pt x="330" y="77"/>
                      <a:pt x="329" y="75"/>
                      <a:pt x="327" y="73"/>
                    </a:cubicBezTo>
                    <a:cubicBezTo>
                      <a:pt x="327" y="73"/>
                      <a:pt x="314" y="64"/>
                      <a:pt x="287" y="63"/>
                    </a:cubicBezTo>
                    <a:cubicBezTo>
                      <a:pt x="285" y="63"/>
                      <a:pt x="283" y="63"/>
                      <a:pt x="283" y="59"/>
                    </a:cubicBezTo>
                    <a:cubicBezTo>
                      <a:pt x="279" y="59"/>
                      <a:pt x="271" y="60"/>
                      <a:pt x="271" y="58"/>
                    </a:cubicBezTo>
                    <a:cubicBezTo>
                      <a:pt x="269" y="57"/>
                      <a:pt x="259" y="54"/>
                      <a:pt x="259" y="52"/>
                    </a:cubicBezTo>
                    <a:cubicBezTo>
                      <a:pt x="259" y="52"/>
                      <a:pt x="250" y="52"/>
                      <a:pt x="250" y="52"/>
                    </a:cubicBezTo>
                    <a:cubicBezTo>
                      <a:pt x="247" y="54"/>
                      <a:pt x="245" y="54"/>
                      <a:pt x="246" y="52"/>
                    </a:cubicBezTo>
                    <a:cubicBezTo>
                      <a:pt x="244" y="52"/>
                      <a:pt x="242" y="52"/>
                      <a:pt x="238" y="52"/>
                    </a:cubicBezTo>
                    <a:cubicBezTo>
                      <a:pt x="238" y="53"/>
                      <a:pt x="234" y="55"/>
                      <a:pt x="234" y="55"/>
                    </a:cubicBezTo>
                    <a:cubicBezTo>
                      <a:pt x="232" y="52"/>
                      <a:pt x="221" y="57"/>
                      <a:pt x="224" y="60"/>
                    </a:cubicBezTo>
                    <a:cubicBezTo>
                      <a:pt x="224" y="60"/>
                      <a:pt x="217" y="60"/>
                      <a:pt x="217" y="59"/>
                    </a:cubicBezTo>
                    <a:cubicBezTo>
                      <a:pt x="216" y="59"/>
                      <a:pt x="205" y="63"/>
                      <a:pt x="203" y="64"/>
                    </a:cubicBezTo>
                    <a:cubicBezTo>
                      <a:pt x="203" y="66"/>
                      <a:pt x="195" y="63"/>
                      <a:pt x="195" y="63"/>
                    </a:cubicBezTo>
                    <a:cubicBezTo>
                      <a:pt x="193" y="69"/>
                      <a:pt x="188" y="69"/>
                      <a:pt x="187" y="75"/>
                    </a:cubicBezTo>
                    <a:cubicBezTo>
                      <a:pt x="189" y="75"/>
                      <a:pt x="190" y="73"/>
                      <a:pt x="192" y="72"/>
                    </a:cubicBezTo>
                    <a:cubicBezTo>
                      <a:pt x="192" y="72"/>
                      <a:pt x="193" y="73"/>
                      <a:pt x="193" y="73"/>
                    </a:cubicBezTo>
                    <a:cubicBezTo>
                      <a:pt x="193" y="74"/>
                      <a:pt x="193" y="80"/>
                      <a:pt x="189" y="80"/>
                    </a:cubicBezTo>
                    <a:cubicBezTo>
                      <a:pt x="189" y="81"/>
                      <a:pt x="187" y="86"/>
                      <a:pt x="187" y="86"/>
                    </a:cubicBezTo>
                    <a:cubicBezTo>
                      <a:pt x="187" y="87"/>
                      <a:pt x="177" y="99"/>
                      <a:pt x="175" y="99"/>
                    </a:cubicBezTo>
                    <a:cubicBezTo>
                      <a:pt x="174" y="102"/>
                      <a:pt x="173" y="104"/>
                      <a:pt x="171" y="104"/>
                    </a:cubicBezTo>
                    <a:cubicBezTo>
                      <a:pt x="163" y="105"/>
                      <a:pt x="163" y="105"/>
                      <a:pt x="163" y="105"/>
                    </a:cubicBezTo>
                    <a:cubicBezTo>
                      <a:pt x="163" y="105"/>
                      <a:pt x="159" y="110"/>
                      <a:pt x="156" y="110"/>
                    </a:cubicBezTo>
                    <a:cubicBezTo>
                      <a:pt x="157" y="110"/>
                      <a:pt x="146" y="116"/>
                      <a:pt x="146" y="116"/>
                    </a:cubicBezTo>
                    <a:cubicBezTo>
                      <a:pt x="148" y="117"/>
                      <a:pt x="150" y="135"/>
                      <a:pt x="146" y="134"/>
                    </a:cubicBezTo>
                    <a:cubicBezTo>
                      <a:pt x="146" y="134"/>
                      <a:pt x="152" y="141"/>
                      <a:pt x="149" y="141"/>
                    </a:cubicBezTo>
                    <a:cubicBezTo>
                      <a:pt x="149" y="144"/>
                      <a:pt x="164" y="148"/>
                      <a:pt x="164" y="148"/>
                    </a:cubicBezTo>
                    <a:cubicBezTo>
                      <a:pt x="164" y="148"/>
                      <a:pt x="177" y="137"/>
                      <a:pt x="177" y="136"/>
                    </a:cubicBezTo>
                    <a:cubicBezTo>
                      <a:pt x="177" y="137"/>
                      <a:pt x="184" y="146"/>
                      <a:pt x="185" y="147"/>
                    </a:cubicBezTo>
                    <a:cubicBezTo>
                      <a:pt x="185" y="152"/>
                      <a:pt x="191" y="169"/>
                      <a:pt x="194" y="169"/>
                    </a:cubicBezTo>
                    <a:cubicBezTo>
                      <a:pt x="194" y="169"/>
                      <a:pt x="200" y="169"/>
                      <a:pt x="201" y="169"/>
                    </a:cubicBezTo>
                    <a:cubicBezTo>
                      <a:pt x="198" y="164"/>
                      <a:pt x="205" y="163"/>
                      <a:pt x="211" y="163"/>
                    </a:cubicBezTo>
                    <a:cubicBezTo>
                      <a:pt x="211" y="154"/>
                      <a:pt x="214" y="148"/>
                      <a:pt x="214" y="141"/>
                    </a:cubicBezTo>
                    <a:cubicBezTo>
                      <a:pt x="214" y="139"/>
                      <a:pt x="219" y="138"/>
                      <a:pt x="222" y="137"/>
                    </a:cubicBezTo>
                    <a:cubicBezTo>
                      <a:pt x="222" y="137"/>
                      <a:pt x="222" y="135"/>
                      <a:pt x="222" y="134"/>
                    </a:cubicBezTo>
                    <a:cubicBezTo>
                      <a:pt x="222" y="129"/>
                      <a:pt x="213" y="131"/>
                      <a:pt x="211" y="126"/>
                    </a:cubicBezTo>
                    <a:cubicBezTo>
                      <a:pt x="210" y="124"/>
                      <a:pt x="215" y="110"/>
                      <a:pt x="217" y="110"/>
                    </a:cubicBezTo>
                    <a:cubicBezTo>
                      <a:pt x="222" y="105"/>
                      <a:pt x="227" y="104"/>
                      <a:pt x="232" y="99"/>
                    </a:cubicBezTo>
                    <a:cubicBezTo>
                      <a:pt x="231" y="98"/>
                      <a:pt x="234" y="91"/>
                      <a:pt x="234" y="91"/>
                    </a:cubicBezTo>
                    <a:cubicBezTo>
                      <a:pt x="246" y="91"/>
                      <a:pt x="246" y="91"/>
                      <a:pt x="246" y="91"/>
                    </a:cubicBezTo>
                    <a:cubicBezTo>
                      <a:pt x="246" y="92"/>
                      <a:pt x="248" y="96"/>
                      <a:pt x="251" y="96"/>
                    </a:cubicBezTo>
                    <a:cubicBezTo>
                      <a:pt x="250" y="97"/>
                      <a:pt x="250" y="97"/>
                      <a:pt x="250" y="97"/>
                    </a:cubicBezTo>
                    <a:cubicBezTo>
                      <a:pt x="245" y="97"/>
                      <a:pt x="232" y="108"/>
                      <a:pt x="232" y="115"/>
                    </a:cubicBezTo>
                    <a:cubicBezTo>
                      <a:pt x="232" y="117"/>
                      <a:pt x="236" y="118"/>
                      <a:pt x="236" y="121"/>
                    </a:cubicBezTo>
                    <a:cubicBezTo>
                      <a:pt x="236" y="123"/>
                      <a:pt x="234" y="125"/>
                      <a:pt x="234" y="127"/>
                    </a:cubicBezTo>
                    <a:cubicBezTo>
                      <a:pt x="234" y="128"/>
                      <a:pt x="239" y="130"/>
                      <a:pt x="243" y="130"/>
                    </a:cubicBezTo>
                    <a:cubicBezTo>
                      <a:pt x="243" y="132"/>
                      <a:pt x="246" y="132"/>
                      <a:pt x="249" y="132"/>
                    </a:cubicBezTo>
                    <a:cubicBezTo>
                      <a:pt x="254" y="132"/>
                      <a:pt x="261" y="133"/>
                      <a:pt x="264" y="128"/>
                    </a:cubicBezTo>
                    <a:cubicBezTo>
                      <a:pt x="274" y="128"/>
                      <a:pt x="274" y="128"/>
                      <a:pt x="274" y="128"/>
                    </a:cubicBezTo>
                    <a:cubicBezTo>
                      <a:pt x="273" y="128"/>
                      <a:pt x="280" y="134"/>
                      <a:pt x="280" y="136"/>
                    </a:cubicBezTo>
                    <a:cubicBezTo>
                      <a:pt x="280" y="137"/>
                      <a:pt x="273" y="137"/>
                      <a:pt x="271" y="137"/>
                    </a:cubicBezTo>
                    <a:cubicBezTo>
                      <a:pt x="268" y="137"/>
                      <a:pt x="267" y="133"/>
                      <a:pt x="261" y="133"/>
                    </a:cubicBezTo>
                    <a:cubicBezTo>
                      <a:pt x="256" y="133"/>
                      <a:pt x="249" y="133"/>
                      <a:pt x="249" y="139"/>
                    </a:cubicBezTo>
                    <a:cubicBezTo>
                      <a:pt x="248" y="149"/>
                      <a:pt x="258" y="145"/>
                      <a:pt x="257" y="149"/>
                    </a:cubicBezTo>
                    <a:cubicBezTo>
                      <a:pt x="255" y="150"/>
                      <a:pt x="246" y="152"/>
                      <a:pt x="245" y="150"/>
                    </a:cubicBezTo>
                    <a:cubicBezTo>
                      <a:pt x="241" y="153"/>
                      <a:pt x="238" y="157"/>
                      <a:pt x="240" y="162"/>
                    </a:cubicBezTo>
                    <a:cubicBezTo>
                      <a:pt x="242" y="162"/>
                      <a:pt x="239" y="169"/>
                      <a:pt x="239" y="169"/>
                    </a:cubicBezTo>
                    <a:cubicBezTo>
                      <a:pt x="239" y="169"/>
                      <a:pt x="231" y="176"/>
                      <a:pt x="229" y="176"/>
                    </a:cubicBezTo>
                    <a:cubicBezTo>
                      <a:pt x="226" y="176"/>
                      <a:pt x="225" y="173"/>
                      <a:pt x="224" y="172"/>
                    </a:cubicBezTo>
                    <a:cubicBezTo>
                      <a:pt x="217" y="173"/>
                      <a:pt x="213" y="173"/>
                      <a:pt x="205" y="177"/>
                    </a:cubicBezTo>
                    <a:cubicBezTo>
                      <a:pt x="204" y="178"/>
                      <a:pt x="200" y="176"/>
                      <a:pt x="194" y="176"/>
                    </a:cubicBezTo>
                    <a:cubicBezTo>
                      <a:pt x="190" y="176"/>
                      <a:pt x="189" y="180"/>
                      <a:pt x="185" y="180"/>
                    </a:cubicBezTo>
                    <a:cubicBezTo>
                      <a:pt x="184" y="180"/>
                      <a:pt x="182" y="177"/>
                      <a:pt x="181" y="173"/>
                    </a:cubicBezTo>
                    <a:cubicBezTo>
                      <a:pt x="181" y="173"/>
                      <a:pt x="182" y="173"/>
                      <a:pt x="182" y="173"/>
                    </a:cubicBezTo>
                    <a:cubicBezTo>
                      <a:pt x="181" y="170"/>
                      <a:pt x="179" y="169"/>
                      <a:pt x="179" y="167"/>
                    </a:cubicBezTo>
                    <a:cubicBezTo>
                      <a:pt x="179" y="167"/>
                      <a:pt x="179" y="167"/>
                      <a:pt x="179" y="167"/>
                    </a:cubicBezTo>
                    <a:cubicBezTo>
                      <a:pt x="178" y="164"/>
                      <a:pt x="178" y="163"/>
                      <a:pt x="180" y="162"/>
                    </a:cubicBezTo>
                    <a:cubicBezTo>
                      <a:pt x="180" y="162"/>
                      <a:pt x="178" y="156"/>
                      <a:pt x="178" y="154"/>
                    </a:cubicBezTo>
                    <a:cubicBezTo>
                      <a:pt x="178" y="153"/>
                      <a:pt x="175" y="151"/>
                      <a:pt x="175" y="151"/>
                    </a:cubicBezTo>
                    <a:cubicBezTo>
                      <a:pt x="172" y="153"/>
                      <a:pt x="171" y="155"/>
                      <a:pt x="167" y="155"/>
                    </a:cubicBezTo>
                    <a:cubicBezTo>
                      <a:pt x="167" y="157"/>
                      <a:pt x="164" y="162"/>
                      <a:pt x="164" y="164"/>
                    </a:cubicBezTo>
                    <a:cubicBezTo>
                      <a:pt x="164" y="167"/>
                      <a:pt x="169" y="173"/>
                      <a:pt x="169" y="176"/>
                    </a:cubicBezTo>
                    <a:cubicBezTo>
                      <a:pt x="169" y="177"/>
                      <a:pt x="158" y="185"/>
                      <a:pt x="157" y="185"/>
                    </a:cubicBezTo>
                    <a:cubicBezTo>
                      <a:pt x="154" y="185"/>
                      <a:pt x="152" y="189"/>
                      <a:pt x="153" y="190"/>
                    </a:cubicBezTo>
                    <a:cubicBezTo>
                      <a:pt x="153" y="190"/>
                      <a:pt x="146" y="191"/>
                      <a:pt x="146" y="192"/>
                    </a:cubicBezTo>
                    <a:cubicBezTo>
                      <a:pt x="144" y="195"/>
                      <a:pt x="139" y="201"/>
                      <a:pt x="137" y="202"/>
                    </a:cubicBezTo>
                    <a:cubicBezTo>
                      <a:pt x="135" y="202"/>
                      <a:pt x="133" y="204"/>
                      <a:pt x="129" y="204"/>
                    </a:cubicBezTo>
                    <a:cubicBezTo>
                      <a:pt x="128" y="208"/>
                      <a:pt x="120" y="218"/>
                      <a:pt x="115" y="218"/>
                    </a:cubicBezTo>
                    <a:cubicBezTo>
                      <a:pt x="112" y="218"/>
                      <a:pt x="111" y="216"/>
                      <a:pt x="110" y="214"/>
                    </a:cubicBezTo>
                    <a:cubicBezTo>
                      <a:pt x="110" y="225"/>
                      <a:pt x="110" y="225"/>
                      <a:pt x="110" y="225"/>
                    </a:cubicBezTo>
                    <a:cubicBezTo>
                      <a:pt x="107" y="224"/>
                      <a:pt x="97" y="222"/>
                      <a:pt x="97" y="222"/>
                    </a:cubicBezTo>
                    <a:cubicBezTo>
                      <a:pt x="96" y="222"/>
                      <a:pt x="95" y="226"/>
                      <a:pt x="93" y="226"/>
                    </a:cubicBezTo>
                    <a:cubicBezTo>
                      <a:pt x="93" y="226"/>
                      <a:pt x="105" y="237"/>
                      <a:pt x="107" y="237"/>
                    </a:cubicBezTo>
                    <a:cubicBezTo>
                      <a:pt x="108" y="241"/>
                      <a:pt x="110" y="263"/>
                      <a:pt x="109" y="264"/>
                    </a:cubicBezTo>
                    <a:cubicBezTo>
                      <a:pt x="107" y="266"/>
                      <a:pt x="106" y="266"/>
                      <a:pt x="105" y="267"/>
                    </a:cubicBezTo>
                    <a:cubicBezTo>
                      <a:pt x="93" y="267"/>
                      <a:pt x="93" y="267"/>
                      <a:pt x="93" y="267"/>
                    </a:cubicBezTo>
                    <a:cubicBezTo>
                      <a:pt x="91" y="267"/>
                      <a:pt x="76" y="263"/>
                      <a:pt x="71" y="263"/>
                    </a:cubicBezTo>
                    <a:cubicBezTo>
                      <a:pt x="67" y="263"/>
                      <a:pt x="66" y="267"/>
                      <a:pt x="60" y="267"/>
                    </a:cubicBezTo>
                    <a:cubicBezTo>
                      <a:pt x="60" y="269"/>
                      <a:pt x="63" y="288"/>
                      <a:pt x="63" y="289"/>
                    </a:cubicBezTo>
                    <a:cubicBezTo>
                      <a:pt x="62" y="292"/>
                      <a:pt x="58" y="297"/>
                      <a:pt x="58" y="302"/>
                    </a:cubicBezTo>
                    <a:cubicBezTo>
                      <a:pt x="58" y="309"/>
                      <a:pt x="62" y="312"/>
                      <a:pt x="62" y="318"/>
                    </a:cubicBezTo>
                    <a:cubicBezTo>
                      <a:pt x="69" y="321"/>
                      <a:pt x="66" y="318"/>
                      <a:pt x="73" y="318"/>
                    </a:cubicBezTo>
                    <a:cubicBezTo>
                      <a:pt x="78" y="318"/>
                      <a:pt x="79" y="326"/>
                      <a:pt x="83" y="328"/>
                    </a:cubicBezTo>
                    <a:cubicBezTo>
                      <a:pt x="85" y="329"/>
                      <a:pt x="86" y="320"/>
                      <a:pt x="104" y="323"/>
                    </a:cubicBezTo>
                    <a:cubicBezTo>
                      <a:pt x="108" y="323"/>
                      <a:pt x="101" y="324"/>
                      <a:pt x="114" y="312"/>
                    </a:cubicBezTo>
                    <a:cubicBezTo>
                      <a:pt x="122" y="306"/>
                      <a:pt x="112" y="298"/>
                      <a:pt x="122" y="292"/>
                    </a:cubicBezTo>
                    <a:cubicBezTo>
                      <a:pt x="126" y="289"/>
                      <a:pt x="130" y="282"/>
                      <a:pt x="139" y="280"/>
                    </a:cubicBezTo>
                    <a:cubicBezTo>
                      <a:pt x="140" y="279"/>
                      <a:pt x="138" y="275"/>
                      <a:pt x="138" y="274"/>
                    </a:cubicBezTo>
                    <a:cubicBezTo>
                      <a:pt x="138" y="270"/>
                      <a:pt x="141" y="266"/>
                      <a:pt x="146" y="266"/>
                    </a:cubicBezTo>
                    <a:cubicBezTo>
                      <a:pt x="148" y="266"/>
                      <a:pt x="150" y="266"/>
                      <a:pt x="152" y="267"/>
                    </a:cubicBezTo>
                    <a:cubicBezTo>
                      <a:pt x="160" y="273"/>
                      <a:pt x="164" y="266"/>
                      <a:pt x="168" y="262"/>
                    </a:cubicBezTo>
                    <a:cubicBezTo>
                      <a:pt x="170" y="260"/>
                      <a:pt x="177" y="259"/>
                      <a:pt x="180" y="259"/>
                    </a:cubicBezTo>
                    <a:cubicBezTo>
                      <a:pt x="182" y="262"/>
                      <a:pt x="188" y="281"/>
                      <a:pt x="206" y="284"/>
                    </a:cubicBezTo>
                    <a:cubicBezTo>
                      <a:pt x="206" y="284"/>
                      <a:pt x="209" y="289"/>
                      <a:pt x="213" y="289"/>
                    </a:cubicBezTo>
                    <a:cubicBezTo>
                      <a:pt x="217" y="290"/>
                      <a:pt x="221" y="297"/>
                      <a:pt x="221" y="302"/>
                    </a:cubicBezTo>
                    <a:cubicBezTo>
                      <a:pt x="216" y="310"/>
                      <a:pt x="216" y="310"/>
                      <a:pt x="216" y="310"/>
                    </a:cubicBezTo>
                    <a:cubicBezTo>
                      <a:pt x="213" y="310"/>
                      <a:pt x="212" y="310"/>
                      <a:pt x="211" y="312"/>
                    </a:cubicBezTo>
                    <a:cubicBezTo>
                      <a:pt x="209" y="310"/>
                      <a:pt x="209" y="310"/>
                      <a:pt x="209" y="310"/>
                    </a:cubicBezTo>
                    <a:cubicBezTo>
                      <a:pt x="198" y="310"/>
                      <a:pt x="198" y="310"/>
                      <a:pt x="198" y="310"/>
                    </a:cubicBezTo>
                    <a:cubicBezTo>
                      <a:pt x="199" y="313"/>
                      <a:pt x="205" y="317"/>
                      <a:pt x="206" y="317"/>
                    </a:cubicBezTo>
                    <a:cubicBezTo>
                      <a:pt x="207" y="317"/>
                      <a:pt x="209" y="317"/>
                      <a:pt x="209" y="317"/>
                    </a:cubicBezTo>
                    <a:cubicBezTo>
                      <a:pt x="210" y="320"/>
                      <a:pt x="227" y="323"/>
                      <a:pt x="230" y="323"/>
                    </a:cubicBezTo>
                    <a:cubicBezTo>
                      <a:pt x="224" y="309"/>
                      <a:pt x="224" y="309"/>
                      <a:pt x="224" y="309"/>
                    </a:cubicBezTo>
                    <a:cubicBezTo>
                      <a:pt x="224" y="307"/>
                      <a:pt x="225" y="305"/>
                      <a:pt x="226" y="303"/>
                    </a:cubicBezTo>
                    <a:cubicBezTo>
                      <a:pt x="226" y="303"/>
                      <a:pt x="228" y="300"/>
                      <a:pt x="228" y="298"/>
                    </a:cubicBezTo>
                    <a:cubicBezTo>
                      <a:pt x="227" y="298"/>
                      <a:pt x="231" y="292"/>
                      <a:pt x="233" y="292"/>
                    </a:cubicBezTo>
                    <a:cubicBezTo>
                      <a:pt x="234" y="295"/>
                      <a:pt x="234" y="295"/>
                      <a:pt x="234" y="295"/>
                    </a:cubicBezTo>
                    <a:cubicBezTo>
                      <a:pt x="235" y="294"/>
                      <a:pt x="236" y="291"/>
                      <a:pt x="236" y="290"/>
                    </a:cubicBezTo>
                    <a:cubicBezTo>
                      <a:pt x="234" y="290"/>
                      <a:pt x="226" y="285"/>
                      <a:pt x="226" y="283"/>
                    </a:cubicBezTo>
                    <a:cubicBezTo>
                      <a:pt x="222" y="283"/>
                      <a:pt x="221" y="281"/>
                      <a:pt x="218" y="278"/>
                    </a:cubicBezTo>
                    <a:cubicBezTo>
                      <a:pt x="210" y="271"/>
                      <a:pt x="210" y="271"/>
                      <a:pt x="210" y="271"/>
                    </a:cubicBezTo>
                    <a:cubicBezTo>
                      <a:pt x="209" y="270"/>
                      <a:pt x="201" y="266"/>
                      <a:pt x="201" y="263"/>
                    </a:cubicBezTo>
                    <a:cubicBezTo>
                      <a:pt x="198" y="263"/>
                      <a:pt x="195" y="259"/>
                      <a:pt x="195" y="254"/>
                    </a:cubicBezTo>
                    <a:cubicBezTo>
                      <a:pt x="195" y="249"/>
                      <a:pt x="195" y="248"/>
                      <a:pt x="201" y="247"/>
                    </a:cubicBezTo>
                    <a:cubicBezTo>
                      <a:pt x="201" y="249"/>
                      <a:pt x="203" y="250"/>
                      <a:pt x="205" y="250"/>
                    </a:cubicBezTo>
                    <a:cubicBezTo>
                      <a:pt x="205" y="250"/>
                      <a:pt x="216" y="259"/>
                      <a:pt x="219" y="264"/>
                    </a:cubicBezTo>
                    <a:cubicBezTo>
                      <a:pt x="220" y="266"/>
                      <a:pt x="221" y="268"/>
                      <a:pt x="222" y="269"/>
                    </a:cubicBezTo>
                    <a:cubicBezTo>
                      <a:pt x="226" y="271"/>
                      <a:pt x="237" y="273"/>
                      <a:pt x="237" y="273"/>
                    </a:cubicBezTo>
                    <a:cubicBezTo>
                      <a:pt x="237" y="273"/>
                      <a:pt x="237" y="273"/>
                      <a:pt x="237" y="273"/>
                    </a:cubicBezTo>
                    <a:cubicBezTo>
                      <a:pt x="241" y="275"/>
                      <a:pt x="242" y="281"/>
                      <a:pt x="241" y="283"/>
                    </a:cubicBezTo>
                    <a:cubicBezTo>
                      <a:pt x="242" y="286"/>
                      <a:pt x="242" y="289"/>
                      <a:pt x="243" y="292"/>
                    </a:cubicBezTo>
                    <a:cubicBezTo>
                      <a:pt x="244" y="293"/>
                      <a:pt x="248" y="296"/>
                      <a:pt x="249" y="298"/>
                    </a:cubicBezTo>
                    <a:cubicBezTo>
                      <a:pt x="250" y="302"/>
                      <a:pt x="250" y="310"/>
                      <a:pt x="258" y="310"/>
                    </a:cubicBezTo>
                    <a:cubicBezTo>
                      <a:pt x="256" y="313"/>
                      <a:pt x="258" y="316"/>
                      <a:pt x="258" y="321"/>
                    </a:cubicBezTo>
                    <a:cubicBezTo>
                      <a:pt x="260" y="321"/>
                      <a:pt x="261" y="319"/>
                      <a:pt x="264" y="319"/>
                    </a:cubicBezTo>
                    <a:cubicBezTo>
                      <a:pt x="263" y="321"/>
                      <a:pt x="265" y="321"/>
                      <a:pt x="266" y="321"/>
                    </a:cubicBezTo>
                    <a:cubicBezTo>
                      <a:pt x="267" y="321"/>
                      <a:pt x="269" y="320"/>
                      <a:pt x="269" y="318"/>
                    </a:cubicBezTo>
                    <a:cubicBezTo>
                      <a:pt x="268" y="318"/>
                      <a:pt x="266" y="317"/>
                      <a:pt x="266" y="316"/>
                    </a:cubicBezTo>
                    <a:cubicBezTo>
                      <a:pt x="269" y="317"/>
                      <a:pt x="268" y="310"/>
                      <a:pt x="268" y="306"/>
                    </a:cubicBezTo>
                    <a:cubicBezTo>
                      <a:pt x="268" y="304"/>
                      <a:pt x="268" y="301"/>
                      <a:pt x="268" y="298"/>
                    </a:cubicBezTo>
                    <a:cubicBezTo>
                      <a:pt x="267" y="299"/>
                      <a:pt x="266" y="292"/>
                      <a:pt x="267" y="292"/>
                    </a:cubicBezTo>
                    <a:cubicBezTo>
                      <a:pt x="267" y="293"/>
                      <a:pt x="268" y="294"/>
                      <a:pt x="269" y="294"/>
                    </a:cubicBezTo>
                    <a:cubicBezTo>
                      <a:pt x="270" y="294"/>
                      <a:pt x="271" y="293"/>
                      <a:pt x="271" y="292"/>
                    </a:cubicBezTo>
                    <a:cubicBezTo>
                      <a:pt x="269" y="289"/>
                      <a:pt x="274" y="286"/>
                      <a:pt x="279" y="285"/>
                    </a:cubicBezTo>
                    <a:cubicBezTo>
                      <a:pt x="288" y="288"/>
                      <a:pt x="288" y="288"/>
                      <a:pt x="288" y="288"/>
                    </a:cubicBezTo>
                    <a:cubicBezTo>
                      <a:pt x="288" y="288"/>
                      <a:pt x="289" y="282"/>
                      <a:pt x="288" y="280"/>
                    </a:cubicBezTo>
                    <a:cubicBezTo>
                      <a:pt x="291" y="279"/>
                      <a:pt x="297" y="277"/>
                      <a:pt x="297" y="277"/>
                    </a:cubicBezTo>
                    <a:cubicBezTo>
                      <a:pt x="297" y="274"/>
                      <a:pt x="299" y="274"/>
                      <a:pt x="301" y="272"/>
                    </a:cubicBezTo>
                    <a:cubicBezTo>
                      <a:pt x="299" y="271"/>
                      <a:pt x="295" y="270"/>
                      <a:pt x="295" y="268"/>
                    </a:cubicBezTo>
                    <a:cubicBezTo>
                      <a:pt x="295" y="266"/>
                      <a:pt x="299" y="265"/>
                      <a:pt x="299" y="261"/>
                    </a:cubicBezTo>
                    <a:cubicBezTo>
                      <a:pt x="299" y="259"/>
                      <a:pt x="297" y="258"/>
                      <a:pt x="298" y="254"/>
                    </a:cubicBezTo>
                    <a:cubicBezTo>
                      <a:pt x="300" y="253"/>
                      <a:pt x="302" y="251"/>
                      <a:pt x="303" y="249"/>
                    </a:cubicBezTo>
                    <a:cubicBezTo>
                      <a:pt x="292" y="250"/>
                      <a:pt x="293" y="237"/>
                      <a:pt x="289" y="231"/>
                    </a:cubicBezTo>
                    <a:cubicBezTo>
                      <a:pt x="291" y="235"/>
                      <a:pt x="292" y="242"/>
                      <a:pt x="295" y="246"/>
                    </a:cubicBezTo>
                    <a:cubicBezTo>
                      <a:pt x="297" y="248"/>
                      <a:pt x="300" y="249"/>
                      <a:pt x="303" y="249"/>
                    </a:cubicBezTo>
                    <a:cubicBezTo>
                      <a:pt x="306" y="247"/>
                      <a:pt x="307" y="243"/>
                      <a:pt x="310" y="239"/>
                    </a:cubicBezTo>
                    <a:cubicBezTo>
                      <a:pt x="312" y="240"/>
                      <a:pt x="318" y="242"/>
                      <a:pt x="320" y="244"/>
                    </a:cubicBezTo>
                    <a:cubicBezTo>
                      <a:pt x="334" y="244"/>
                      <a:pt x="334" y="244"/>
                      <a:pt x="334" y="244"/>
                    </a:cubicBezTo>
                    <a:cubicBezTo>
                      <a:pt x="329" y="245"/>
                      <a:pt x="326" y="246"/>
                      <a:pt x="321" y="247"/>
                    </a:cubicBezTo>
                    <a:cubicBezTo>
                      <a:pt x="322" y="248"/>
                      <a:pt x="325" y="250"/>
                      <a:pt x="328" y="250"/>
                    </a:cubicBezTo>
                    <a:cubicBezTo>
                      <a:pt x="328" y="254"/>
                      <a:pt x="328" y="257"/>
                      <a:pt x="332" y="258"/>
                    </a:cubicBezTo>
                    <a:cubicBezTo>
                      <a:pt x="333" y="256"/>
                      <a:pt x="340" y="254"/>
                      <a:pt x="340" y="250"/>
                    </a:cubicBezTo>
                    <a:cubicBezTo>
                      <a:pt x="341" y="251"/>
                      <a:pt x="342" y="251"/>
                      <a:pt x="343" y="254"/>
                    </a:cubicBezTo>
                    <a:cubicBezTo>
                      <a:pt x="345" y="253"/>
                      <a:pt x="346" y="249"/>
                      <a:pt x="349" y="249"/>
                    </a:cubicBezTo>
                    <a:cubicBezTo>
                      <a:pt x="345" y="248"/>
                      <a:pt x="343" y="249"/>
                      <a:pt x="340" y="249"/>
                    </a:cubicBezTo>
                    <a:cubicBezTo>
                      <a:pt x="338" y="249"/>
                      <a:pt x="336" y="247"/>
                      <a:pt x="336" y="244"/>
                    </a:cubicBezTo>
                    <a:cubicBezTo>
                      <a:pt x="336" y="239"/>
                      <a:pt x="345" y="237"/>
                      <a:pt x="352" y="237"/>
                    </a:cubicBezTo>
                    <a:cubicBezTo>
                      <a:pt x="355" y="236"/>
                      <a:pt x="355" y="236"/>
                      <a:pt x="355" y="236"/>
                    </a:cubicBezTo>
                    <a:cubicBezTo>
                      <a:pt x="355" y="236"/>
                      <a:pt x="356" y="235"/>
                      <a:pt x="357" y="235"/>
                    </a:cubicBezTo>
                    <a:cubicBezTo>
                      <a:pt x="355" y="237"/>
                      <a:pt x="354" y="238"/>
                      <a:pt x="352" y="240"/>
                    </a:cubicBezTo>
                    <a:cubicBezTo>
                      <a:pt x="352" y="240"/>
                      <a:pt x="355" y="242"/>
                      <a:pt x="356" y="242"/>
                    </a:cubicBezTo>
                    <a:cubicBezTo>
                      <a:pt x="355" y="245"/>
                      <a:pt x="353" y="247"/>
                      <a:pt x="350" y="249"/>
                    </a:cubicBezTo>
                    <a:cubicBezTo>
                      <a:pt x="349" y="254"/>
                      <a:pt x="355" y="253"/>
                      <a:pt x="359" y="257"/>
                    </a:cubicBezTo>
                    <a:cubicBezTo>
                      <a:pt x="362" y="260"/>
                      <a:pt x="368" y="262"/>
                      <a:pt x="373" y="265"/>
                    </a:cubicBezTo>
                    <a:cubicBezTo>
                      <a:pt x="378" y="267"/>
                      <a:pt x="383" y="271"/>
                      <a:pt x="383" y="279"/>
                    </a:cubicBezTo>
                    <a:cubicBezTo>
                      <a:pt x="382" y="280"/>
                      <a:pt x="374" y="285"/>
                      <a:pt x="370" y="285"/>
                    </a:cubicBezTo>
                    <a:cubicBezTo>
                      <a:pt x="369" y="285"/>
                      <a:pt x="365" y="286"/>
                      <a:pt x="364" y="286"/>
                    </a:cubicBezTo>
                    <a:cubicBezTo>
                      <a:pt x="361" y="286"/>
                      <a:pt x="360" y="285"/>
                      <a:pt x="359" y="283"/>
                    </a:cubicBezTo>
                    <a:cubicBezTo>
                      <a:pt x="355" y="283"/>
                      <a:pt x="352" y="281"/>
                      <a:pt x="348" y="281"/>
                    </a:cubicBezTo>
                    <a:cubicBezTo>
                      <a:pt x="348" y="281"/>
                      <a:pt x="348" y="279"/>
                      <a:pt x="348" y="278"/>
                    </a:cubicBezTo>
                    <a:cubicBezTo>
                      <a:pt x="348" y="278"/>
                      <a:pt x="346" y="280"/>
                      <a:pt x="345" y="280"/>
                    </a:cubicBezTo>
                    <a:cubicBezTo>
                      <a:pt x="344" y="280"/>
                      <a:pt x="341" y="278"/>
                      <a:pt x="341" y="277"/>
                    </a:cubicBezTo>
                    <a:cubicBezTo>
                      <a:pt x="336" y="280"/>
                      <a:pt x="321" y="277"/>
                      <a:pt x="315" y="283"/>
                    </a:cubicBezTo>
                    <a:cubicBezTo>
                      <a:pt x="303" y="283"/>
                      <a:pt x="303" y="283"/>
                      <a:pt x="303" y="283"/>
                    </a:cubicBezTo>
                    <a:cubicBezTo>
                      <a:pt x="303" y="284"/>
                      <a:pt x="301" y="285"/>
                      <a:pt x="301" y="285"/>
                    </a:cubicBezTo>
                    <a:cubicBezTo>
                      <a:pt x="303" y="286"/>
                      <a:pt x="304" y="286"/>
                      <a:pt x="306" y="287"/>
                    </a:cubicBezTo>
                    <a:cubicBezTo>
                      <a:pt x="306" y="290"/>
                      <a:pt x="302" y="289"/>
                      <a:pt x="299" y="289"/>
                    </a:cubicBezTo>
                    <a:cubicBezTo>
                      <a:pt x="299" y="289"/>
                      <a:pt x="295" y="289"/>
                      <a:pt x="291" y="289"/>
                    </a:cubicBezTo>
                    <a:cubicBezTo>
                      <a:pt x="287" y="289"/>
                      <a:pt x="285" y="290"/>
                      <a:pt x="285" y="296"/>
                    </a:cubicBezTo>
                    <a:cubicBezTo>
                      <a:pt x="285" y="300"/>
                      <a:pt x="289" y="300"/>
                      <a:pt x="287" y="303"/>
                    </a:cubicBezTo>
                    <a:cubicBezTo>
                      <a:pt x="287" y="305"/>
                      <a:pt x="290" y="310"/>
                      <a:pt x="292" y="310"/>
                    </a:cubicBezTo>
                    <a:cubicBezTo>
                      <a:pt x="291" y="312"/>
                      <a:pt x="291" y="312"/>
                      <a:pt x="291" y="314"/>
                    </a:cubicBezTo>
                    <a:cubicBezTo>
                      <a:pt x="291" y="314"/>
                      <a:pt x="293" y="314"/>
                      <a:pt x="295" y="314"/>
                    </a:cubicBezTo>
                    <a:cubicBezTo>
                      <a:pt x="295" y="317"/>
                      <a:pt x="307" y="324"/>
                      <a:pt x="308" y="324"/>
                    </a:cubicBezTo>
                    <a:cubicBezTo>
                      <a:pt x="310" y="324"/>
                      <a:pt x="312" y="327"/>
                      <a:pt x="315" y="327"/>
                    </a:cubicBezTo>
                    <a:cubicBezTo>
                      <a:pt x="316" y="327"/>
                      <a:pt x="317" y="325"/>
                      <a:pt x="319" y="325"/>
                    </a:cubicBezTo>
                    <a:cubicBezTo>
                      <a:pt x="318" y="323"/>
                      <a:pt x="319" y="320"/>
                      <a:pt x="322" y="320"/>
                    </a:cubicBezTo>
                    <a:cubicBezTo>
                      <a:pt x="328" y="320"/>
                      <a:pt x="326" y="327"/>
                      <a:pt x="333" y="327"/>
                    </a:cubicBezTo>
                    <a:cubicBezTo>
                      <a:pt x="340" y="327"/>
                      <a:pt x="342" y="323"/>
                      <a:pt x="345" y="323"/>
                    </a:cubicBezTo>
                    <a:cubicBezTo>
                      <a:pt x="347" y="323"/>
                      <a:pt x="349" y="322"/>
                      <a:pt x="349" y="321"/>
                    </a:cubicBezTo>
                    <a:cubicBezTo>
                      <a:pt x="353" y="321"/>
                      <a:pt x="353" y="321"/>
                      <a:pt x="353" y="321"/>
                    </a:cubicBezTo>
                    <a:cubicBezTo>
                      <a:pt x="352" y="323"/>
                      <a:pt x="353" y="327"/>
                      <a:pt x="353" y="329"/>
                    </a:cubicBezTo>
                    <a:cubicBezTo>
                      <a:pt x="353" y="329"/>
                      <a:pt x="353" y="329"/>
                      <a:pt x="352" y="329"/>
                    </a:cubicBezTo>
                    <a:cubicBezTo>
                      <a:pt x="352" y="330"/>
                      <a:pt x="352" y="331"/>
                      <a:pt x="352" y="332"/>
                    </a:cubicBezTo>
                    <a:cubicBezTo>
                      <a:pt x="352" y="334"/>
                      <a:pt x="353" y="336"/>
                      <a:pt x="355" y="336"/>
                    </a:cubicBezTo>
                    <a:cubicBezTo>
                      <a:pt x="355" y="337"/>
                      <a:pt x="355" y="338"/>
                      <a:pt x="355" y="339"/>
                    </a:cubicBezTo>
                    <a:cubicBezTo>
                      <a:pt x="354" y="342"/>
                      <a:pt x="353" y="343"/>
                      <a:pt x="352" y="346"/>
                    </a:cubicBezTo>
                    <a:cubicBezTo>
                      <a:pt x="351" y="355"/>
                      <a:pt x="348" y="359"/>
                      <a:pt x="348" y="359"/>
                    </a:cubicBezTo>
                    <a:cubicBezTo>
                      <a:pt x="348" y="360"/>
                      <a:pt x="348" y="360"/>
                      <a:pt x="348" y="360"/>
                    </a:cubicBezTo>
                    <a:cubicBezTo>
                      <a:pt x="346" y="365"/>
                      <a:pt x="324" y="365"/>
                      <a:pt x="324" y="365"/>
                    </a:cubicBezTo>
                    <a:cubicBezTo>
                      <a:pt x="317" y="367"/>
                      <a:pt x="314" y="370"/>
                      <a:pt x="306" y="370"/>
                    </a:cubicBezTo>
                    <a:cubicBezTo>
                      <a:pt x="301" y="370"/>
                      <a:pt x="288" y="364"/>
                      <a:pt x="287" y="364"/>
                    </a:cubicBezTo>
                    <a:cubicBezTo>
                      <a:pt x="287" y="363"/>
                      <a:pt x="287" y="363"/>
                      <a:pt x="287" y="363"/>
                    </a:cubicBezTo>
                    <a:cubicBezTo>
                      <a:pt x="282" y="362"/>
                      <a:pt x="275" y="363"/>
                      <a:pt x="272" y="359"/>
                    </a:cubicBezTo>
                    <a:cubicBezTo>
                      <a:pt x="269" y="356"/>
                      <a:pt x="271" y="352"/>
                      <a:pt x="263" y="352"/>
                    </a:cubicBezTo>
                    <a:cubicBezTo>
                      <a:pt x="258" y="352"/>
                      <a:pt x="256" y="358"/>
                      <a:pt x="250" y="358"/>
                    </a:cubicBezTo>
                    <a:cubicBezTo>
                      <a:pt x="250" y="360"/>
                      <a:pt x="250" y="361"/>
                      <a:pt x="250" y="363"/>
                    </a:cubicBezTo>
                    <a:cubicBezTo>
                      <a:pt x="250" y="365"/>
                      <a:pt x="249" y="376"/>
                      <a:pt x="247" y="376"/>
                    </a:cubicBezTo>
                    <a:cubicBezTo>
                      <a:pt x="242" y="376"/>
                      <a:pt x="237" y="370"/>
                      <a:pt x="231" y="368"/>
                    </a:cubicBezTo>
                    <a:cubicBezTo>
                      <a:pt x="228" y="367"/>
                      <a:pt x="225" y="369"/>
                      <a:pt x="222" y="367"/>
                    </a:cubicBezTo>
                    <a:cubicBezTo>
                      <a:pt x="220" y="364"/>
                      <a:pt x="221" y="358"/>
                      <a:pt x="217" y="357"/>
                    </a:cubicBezTo>
                    <a:cubicBezTo>
                      <a:pt x="213" y="354"/>
                      <a:pt x="205" y="353"/>
                      <a:pt x="197" y="353"/>
                    </a:cubicBezTo>
                    <a:cubicBezTo>
                      <a:pt x="197" y="353"/>
                      <a:pt x="197" y="353"/>
                      <a:pt x="197" y="353"/>
                    </a:cubicBezTo>
                    <a:cubicBezTo>
                      <a:pt x="195" y="353"/>
                      <a:pt x="191" y="347"/>
                      <a:pt x="189" y="347"/>
                    </a:cubicBezTo>
                    <a:cubicBezTo>
                      <a:pt x="188" y="347"/>
                      <a:pt x="185" y="345"/>
                      <a:pt x="185" y="344"/>
                    </a:cubicBezTo>
                    <a:cubicBezTo>
                      <a:pt x="185" y="343"/>
                      <a:pt x="189" y="335"/>
                      <a:pt x="190" y="335"/>
                    </a:cubicBezTo>
                    <a:cubicBezTo>
                      <a:pt x="189" y="332"/>
                      <a:pt x="186" y="330"/>
                      <a:pt x="186" y="327"/>
                    </a:cubicBezTo>
                    <a:cubicBezTo>
                      <a:pt x="186" y="326"/>
                      <a:pt x="188" y="325"/>
                      <a:pt x="189" y="324"/>
                    </a:cubicBezTo>
                    <a:cubicBezTo>
                      <a:pt x="189" y="321"/>
                      <a:pt x="189" y="321"/>
                      <a:pt x="189" y="321"/>
                    </a:cubicBezTo>
                    <a:cubicBezTo>
                      <a:pt x="187" y="321"/>
                      <a:pt x="180" y="317"/>
                      <a:pt x="180" y="316"/>
                    </a:cubicBezTo>
                    <a:cubicBezTo>
                      <a:pt x="174" y="319"/>
                      <a:pt x="168" y="321"/>
                      <a:pt x="161" y="321"/>
                    </a:cubicBezTo>
                    <a:cubicBezTo>
                      <a:pt x="157" y="321"/>
                      <a:pt x="150" y="321"/>
                      <a:pt x="146" y="321"/>
                    </a:cubicBezTo>
                    <a:cubicBezTo>
                      <a:pt x="139" y="321"/>
                      <a:pt x="125" y="325"/>
                      <a:pt x="119" y="328"/>
                    </a:cubicBezTo>
                    <a:cubicBezTo>
                      <a:pt x="118" y="329"/>
                      <a:pt x="109" y="333"/>
                      <a:pt x="107" y="336"/>
                    </a:cubicBezTo>
                    <a:cubicBezTo>
                      <a:pt x="105" y="339"/>
                      <a:pt x="104" y="332"/>
                      <a:pt x="103" y="332"/>
                    </a:cubicBezTo>
                    <a:cubicBezTo>
                      <a:pt x="101" y="332"/>
                      <a:pt x="94" y="333"/>
                      <a:pt x="91" y="333"/>
                    </a:cubicBezTo>
                    <a:cubicBezTo>
                      <a:pt x="87" y="333"/>
                      <a:pt x="84" y="333"/>
                      <a:pt x="82" y="330"/>
                    </a:cubicBezTo>
                    <a:cubicBezTo>
                      <a:pt x="78" y="333"/>
                      <a:pt x="77" y="346"/>
                      <a:pt x="72" y="348"/>
                    </a:cubicBezTo>
                    <a:cubicBezTo>
                      <a:pt x="69" y="350"/>
                      <a:pt x="66" y="349"/>
                      <a:pt x="62" y="351"/>
                    </a:cubicBezTo>
                    <a:cubicBezTo>
                      <a:pt x="60" y="352"/>
                      <a:pt x="60" y="357"/>
                      <a:pt x="54" y="357"/>
                    </a:cubicBezTo>
                    <a:cubicBezTo>
                      <a:pt x="55" y="363"/>
                      <a:pt x="54" y="373"/>
                      <a:pt x="54" y="378"/>
                    </a:cubicBezTo>
                    <a:cubicBezTo>
                      <a:pt x="54" y="386"/>
                      <a:pt x="46" y="386"/>
                      <a:pt x="43" y="392"/>
                    </a:cubicBezTo>
                    <a:cubicBezTo>
                      <a:pt x="42" y="393"/>
                      <a:pt x="43" y="395"/>
                      <a:pt x="41" y="396"/>
                    </a:cubicBezTo>
                    <a:cubicBezTo>
                      <a:pt x="37" y="397"/>
                      <a:pt x="33" y="398"/>
                      <a:pt x="31" y="399"/>
                    </a:cubicBezTo>
                    <a:cubicBezTo>
                      <a:pt x="29" y="400"/>
                      <a:pt x="28" y="402"/>
                      <a:pt x="28" y="406"/>
                    </a:cubicBezTo>
                    <a:cubicBezTo>
                      <a:pt x="19" y="408"/>
                      <a:pt x="21" y="423"/>
                      <a:pt x="16" y="429"/>
                    </a:cubicBezTo>
                    <a:cubicBezTo>
                      <a:pt x="13" y="432"/>
                      <a:pt x="9" y="431"/>
                      <a:pt x="9" y="436"/>
                    </a:cubicBezTo>
                    <a:cubicBezTo>
                      <a:pt x="7" y="440"/>
                      <a:pt x="8" y="444"/>
                      <a:pt x="4" y="446"/>
                    </a:cubicBezTo>
                    <a:cubicBezTo>
                      <a:pt x="3" y="448"/>
                      <a:pt x="1" y="450"/>
                      <a:pt x="1" y="452"/>
                    </a:cubicBezTo>
                    <a:cubicBezTo>
                      <a:pt x="1" y="454"/>
                      <a:pt x="4" y="455"/>
                      <a:pt x="6" y="455"/>
                    </a:cubicBezTo>
                    <a:cubicBezTo>
                      <a:pt x="6" y="463"/>
                      <a:pt x="8" y="468"/>
                      <a:pt x="8" y="477"/>
                    </a:cubicBezTo>
                    <a:cubicBezTo>
                      <a:pt x="8" y="484"/>
                      <a:pt x="7" y="491"/>
                      <a:pt x="5" y="496"/>
                    </a:cubicBezTo>
                    <a:cubicBezTo>
                      <a:pt x="4" y="499"/>
                      <a:pt x="0" y="504"/>
                      <a:pt x="0" y="508"/>
                    </a:cubicBezTo>
                    <a:cubicBezTo>
                      <a:pt x="0" y="509"/>
                      <a:pt x="1" y="508"/>
                      <a:pt x="1" y="510"/>
                    </a:cubicBezTo>
                    <a:cubicBezTo>
                      <a:pt x="2" y="510"/>
                      <a:pt x="9" y="515"/>
                      <a:pt x="4" y="517"/>
                    </a:cubicBezTo>
                    <a:cubicBezTo>
                      <a:pt x="4" y="518"/>
                      <a:pt x="6" y="525"/>
                      <a:pt x="13" y="532"/>
                    </a:cubicBezTo>
                    <a:cubicBezTo>
                      <a:pt x="13" y="533"/>
                      <a:pt x="28" y="547"/>
                      <a:pt x="28" y="555"/>
                    </a:cubicBezTo>
                    <a:cubicBezTo>
                      <a:pt x="32" y="550"/>
                      <a:pt x="33" y="550"/>
                      <a:pt x="29" y="555"/>
                    </a:cubicBezTo>
                    <a:cubicBezTo>
                      <a:pt x="32" y="564"/>
                      <a:pt x="48" y="563"/>
                      <a:pt x="41" y="573"/>
                    </a:cubicBezTo>
                    <a:cubicBezTo>
                      <a:pt x="42" y="574"/>
                      <a:pt x="66" y="596"/>
                      <a:pt x="67" y="594"/>
                    </a:cubicBezTo>
                    <a:cubicBezTo>
                      <a:pt x="67" y="591"/>
                      <a:pt x="85" y="585"/>
                      <a:pt x="94" y="585"/>
                    </a:cubicBezTo>
                    <a:cubicBezTo>
                      <a:pt x="98" y="585"/>
                      <a:pt x="101" y="586"/>
                      <a:pt x="101" y="590"/>
                    </a:cubicBezTo>
                    <a:cubicBezTo>
                      <a:pt x="105" y="591"/>
                      <a:pt x="107" y="589"/>
                      <a:pt x="109" y="587"/>
                    </a:cubicBezTo>
                    <a:cubicBezTo>
                      <a:pt x="115" y="584"/>
                      <a:pt x="122" y="579"/>
                      <a:pt x="129" y="578"/>
                    </a:cubicBezTo>
                    <a:cubicBezTo>
                      <a:pt x="131" y="577"/>
                      <a:pt x="140" y="575"/>
                      <a:pt x="140" y="576"/>
                    </a:cubicBezTo>
                    <a:cubicBezTo>
                      <a:pt x="151" y="571"/>
                      <a:pt x="149" y="578"/>
                      <a:pt x="154" y="578"/>
                    </a:cubicBezTo>
                    <a:cubicBezTo>
                      <a:pt x="154" y="585"/>
                      <a:pt x="158" y="590"/>
                      <a:pt x="163" y="590"/>
                    </a:cubicBezTo>
                    <a:cubicBezTo>
                      <a:pt x="164" y="590"/>
                      <a:pt x="181" y="590"/>
                      <a:pt x="181" y="590"/>
                    </a:cubicBezTo>
                    <a:cubicBezTo>
                      <a:pt x="181" y="590"/>
                      <a:pt x="181" y="590"/>
                      <a:pt x="181" y="590"/>
                    </a:cubicBezTo>
                    <a:cubicBezTo>
                      <a:pt x="181" y="592"/>
                      <a:pt x="181" y="595"/>
                      <a:pt x="182" y="595"/>
                    </a:cubicBezTo>
                    <a:cubicBezTo>
                      <a:pt x="184" y="595"/>
                      <a:pt x="186" y="595"/>
                      <a:pt x="189" y="595"/>
                    </a:cubicBezTo>
                    <a:cubicBezTo>
                      <a:pt x="188" y="599"/>
                      <a:pt x="189" y="609"/>
                      <a:pt x="188" y="610"/>
                    </a:cubicBezTo>
                    <a:cubicBezTo>
                      <a:pt x="187" y="610"/>
                      <a:pt x="187" y="610"/>
                      <a:pt x="187" y="610"/>
                    </a:cubicBezTo>
                    <a:cubicBezTo>
                      <a:pt x="186" y="612"/>
                      <a:pt x="185" y="613"/>
                      <a:pt x="185" y="615"/>
                    </a:cubicBezTo>
                    <a:cubicBezTo>
                      <a:pt x="185" y="619"/>
                      <a:pt x="186" y="620"/>
                      <a:pt x="186" y="620"/>
                    </a:cubicBezTo>
                    <a:cubicBezTo>
                      <a:pt x="186" y="620"/>
                      <a:pt x="187" y="620"/>
                      <a:pt x="187" y="620"/>
                    </a:cubicBezTo>
                    <a:cubicBezTo>
                      <a:pt x="189" y="629"/>
                      <a:pt x="181" y="628"/>
                      <a:pt x="181" y="636"/>
                    </a:cubicBezTo>
                    <a:cubicBezTo>
                      <a:pt x="181" y="648"/>
                      <a:pt x="197" y="662"/>
                      <a:pt x="197" y="663"/>
                    </a:cubicBezTo>
                    <a:cubicBezTo>
                      <a:pt x="197" y="663"/>
                      <a:pt x="198" y="663"/>
                      <a:pt x="198" y="662"/>
                    </a:cubicBezTo>
                    <a:cubicBezTo>
                      <a:pt x="199" y="666"/>
                      <a:pt x="207" y="670"/>
                      <a:pt x="204" y="671"/>
                    </a:cubicBezTo>
                    <a:cubicBezTo>
                      <a:pt x="204" y="671"/>
                      <a:pt x="204" y="682"/>
                      <a:pt x="205" y="682"/>
                    </a:cubicBezTo>
                    <a:cubicBezTo>
                      <a:pt x="208" y="689"/>
                      <a:pt x="213" y="692"/>
                      <a:pt x="213" y="700"/>
                    </a:cubicBezTo>
                    <a:cubicBezTo>
                      <a:pt x="213" y="703"/>
                      <a:pt x="211" y="705"/>
                      <a:pt x="211" y="707"/>
                    </a:cubicBezTo>
                    <a:cubicBezTo>
                      <a:pt x="211" y="713"/>
                      <a:pt x="215" y="717"/>
                      <a:pt x="215" y="723"/>
                    </a:cubicBezTo>
                    <a:cubicBezTo>
                      <a:pt x="215" y="730"/>
                      <a:pt x="209" y="742"/>
                      <a:pt x="204" y="746"/>
                    </a:cubicBezTo>
                    <a:cubicBezTo>
                      <a:pt x="204" y="759"/>
                      <a:pt x="204" y="759"/>
                      <a:pt x="204" y="759"/>
                    </a:cubicBezTo>
                    <a:cubicBezTo>
                      <a:pt x="201" y="761"/>
                      <a:pt x="201" y="775"/>
                      <a:pt x="201" y="775"/>
                    </a:cubicBezTo>
                    <a:cubicBezTo>
                      <a:pt x="201" y="776"/>
                      <a:pt x="200" y="777"/>
                      <a:pt x="200" y="778"/>
                    </a:cubicBezTo>
                    <a:cubicBezTo>
                      <a:pt x="200" y="780"/>
                      <a:pt x="210" y="806"/>
                      <a:pt x="215" y="811"/>
                    </a:cubicBezTo>
                    <a:cubicBezTo>
                      <a:pt x="216" y="812"/>
                      <a:pt x="217" y="813"/>
                      <a:pt x="219" y="813"/>
                    </a:cubicBezTo>
                    <a:cubicBezTo>
                      <a:pt x="219" y="814"/>
                      <a:pt x="219" y="815"/>
                      <a:pt x="219" y="817"/>
                    </a:cubicBezTo>
                    <a:cubicBezTo>
                      <a:pt x="219" y="819"/>
                      <a:pt x="217" y="821"/>
                      <a:pt x="217" y="825"/>
                    </a:cubicBezTo>
                    <a:cubicBezTo>
                      <a:pt x="217" y="832"/>
                      <a:pt x="221" y="836"/>
                      <a:pt x="221" y="842"/>
                    </a:cubicBezTo>
                    <a:cubicBezTo>
                      <a:pt x="221" y="852"/>
                      <a:pt x="222" y="857"/>
                      <a:pt x="227" y="867"/>
                    </a:cubicBezTo>
                    <a:cubicBezTo>
                      <a:pt x="229" y="869"/>
                      <a:pt x="230" y="867"/>
                      <a:pt x="231" y="870"/>
                    </a:cubicBezTo>
                    <a:cubicBezTo>
                      <a:pt x="231" y="868"/>
                      <a:pt x="232" y="881"/>
                      <a:pt x="235" y="886"/>
                    </a:cubicBezTo>
                    <a:cubicBezTo>
                      <a:pt x="238" y="891"/>
                      <a:pt x="240" y="902"/>
                      <a:pt x="239" y="904"/>
                    </a:cubicBezTo>
                    <a:cubicBezTo>
                      <a:pt x="242" y="911"/>
                      <a:pt x="242" y="911"/>
                      <a:pt x="242" y="911"/>
                    </a:cubicBezTo>
                    <a:cubicBezTo>
                      <a:pt x="238" y="915"/>
                      <a:pt x="245" y="920"/>
                      <a:pt x="249" y="920"/>
                    </a:cubicBezTo>
                    <a:cubicBezTo>
                      <a:pt x="250" y="920"/>
                      <a:pt x="266" y="917"/>
                      <a:pt x="266" y="915"/>
                    </a:cubicBezTo>
                    <a:cubicBezTo>
                      <a:pt x="268" y="915"/>
                      <a:pt x="269" y="915"/>
                      <a:pt x="271" y="917"/>
                    </a:cubicBezTo>
                    <a:cubicBezTo>
                      <a:pt x="274" y="915"/>
                      <a:pt x="275" y="915"/>
                      <a:pt x="277" y="915"/>
                    </a:cubicBezTo>
                    <a:cubicBezTo>
                      <a:pt x="280" y="915"/>
                      <a:pt x="283" y="915"/>
                      <a:pt x="290" y="915"/>
                    </a:cubicBezTo>
                    <a:cubicBezTo>
                      <a:pt x="290" y="909"/>
                      <a:pt x="299" y="914"/>
                      <a:pt x="300" y="910"/>
                    </a:cubicBezTo>
                    <a:cubicBezTo>
                      <a:pt x="306" y="899"/>
                      <a:pt x="314" y="898"/>
                      <a:pt x="322" y="888"/>
                    </a:cubicBezTo>
                    <a:cubicBezTo>
                      <a:pt x="323" y="885"/>
                      <a:pt x="332" y="869"/>
                      <a:pt x="336" y="868"/>
                    </a:cubicBezTo>
                    <a:cubicBezTo>
                      <a:pt x="336" y="867"/>
                      <a:pt x="341" y="855"/>
                      <a:pt x="341" y="855"/>
                    </a:cubicBezTo>
                    <a:cubicBezTo>
                      <a:pt x="343" y="848"/>
                      <a:pt x="343" y="848"/>
                      <a:pt x="343" y="848"/>
                    </a:cubicBezTo>
                    <a:cubicBezTo>
                      <a:pt x="341" y="847"/>
                      <a:pt x="340" y="846"/>
                      <a:pt x="340" y="844"/>
                    </a:cubicBezTo>
                    <a:cubicBezTo>
                      <a:pt x="340" y="839"/>
                      <a:pt x="347" y="840"/>
                      <a:pt x="351" y="839"/>
                    </a:cubicBezTo>
                    <a:cubicBezTo>
                      <a:pt x="354" y="838"/>
                      <a:pt x="362" y="829"/>
                      <a:pt x="362" y="827"/>
                    </a:cubicBezTo>
                    <a:cubicBezTo>
                      <a:pt x="362" y="826"/>
                      <a:pt x="361" y="815"/>
                      <a:pt x="361" y="812"/>
                    </a:cubicBezTo>
                    <a:cubicBezTo>
                      <a:pt x="361" y="810"/>
                      <a:pt x="361" y="809"/>
                      <a:pt x="362" y="807"/>
                    </a:cubicBezTo>
                    <a:cubicBezTo>
                      <a:pt x="361" y="806"/>
                      <a:pt x="357" y="801"/>
                      <a:pt x="357" y="800"/>
                    </a:cubicBezTo>
                    <a:cubicBezTo>
                      <a:pt x="357" y="787"/>
                      <a:pt x="373" y="786"/>
                      <a:pt x="375" y="775"/>
                    </a:cubicBezTo>
                    <a:cubicBezTo>
                      <a:pt x="387" y="775"/>
                      <a:pt x="401" y="763"/>
                      <a:pt x="401" y="748"/>
                    </a:cubicBezTo>
                    <a:cubicBezTo>
                      <a:pt x="401" y="739"/>
                      <a:pt x="402" y="720"/>
                      <a:pt x="402" y="717"/>
                    </a:cubicBezTo>
                    <a:cubicBezTo>
                      <a:pt x="401" y="718"/>
                      <a:pt x="401" y="717"/>
                      <a:pt x="402" y="716"/>
                    </a:cubicBezTo>
                    <a:cubicBezTo>
                      <a:pt x="397" y="711"/>
                      <a:pt x="394" y="709"/>
                      <a:pt x="394" y="706"/>
                    </a:cubicBezTo>
                    <a:cubicBezTo>
                      <a:pt x="394" y="703"/>
                      <a:pt x="393" y="680"/>
                      <a:pt x="393" y="680"/>
                    </a:cubicBezTo>
                    <a:cubicBezTo>
                      <a:pt x="393" y="677"/>
                      <a:pt x="390" y="677"/>
                      <a:pt x="390" y="675"/>
                    </a:cubicBezTo>
                    <a:cubicBezTo>
                      <a:pt x="390" y="672"/>
                      <a:pt x="395" y="669"/>
                      <a:pt x="396" y="665"/>
                    </a:cubicBezTo>
                    <a:cubicBezTo>
                      <a:pt x="395" y="665"/>
                      <a:pt x="404" y="649"/>
                      <a:pt x="409" y="642"/>
                    </a:cubicBezTo>
                    <a:cubicBezTo>
                      <a:pt x="409" y="641"/>
                      <a:pt x="409" y="641"/>
                      <a:pt x="409" y="641"/>
                    </a:cubicBezTo>
                    <a:cubicBezTo>
                      <a:pt x="411" y="637"/>
                      <a:pt x="414" y="634"/>
                      <a:pt x="417" y="630"/>
                    </a:cubicBezTo>
                    <a:cubicBezTo>
                      <a:pt x="419" y="628"/>
                      <a:pt x="423" y="626"/>
                      <a:pt x="425" y="622"/>
                    </a:cubicBezTo>
                    <a:cubicBezTo>
                      <a:pt x="428" y="614"/>
                      <a:pt x="439" y="610"/>
                      <a:pt x="446" y="602"/>
                    </a:cubicBezTo>
                    <a:cubicBezTo>
                      <a:pt x="452" y="596"/>
                      <a:pt x="457" y="589"/>
                      <a:pt x="459" y="578"/>
                    </a:cubicBezTo>
                    <a:cubicBezTo>
                      <a:pt x="463" y="565"/>
                      <a:pt x="475" y="552"/>
                      <a:pt x="475" y="534"/>
                    </a:cubicBezTo>
                    <a:cubicBezTo>
                      <a:pt x="475" y="531"/>
                      <a:pt x="474" y="529"/>
                      <a:pt x="471" y="526"/>
                    </a:cubicBezTo>
                    <a:cubicBezTo>
                      <a:pt x="467" y="532"/>
                      <a:pt x="451" y="534"/>
                      <a:pt x="444" y="534"/>
                    </a:cubicBezTo>
                    <a:cubicBezTo>
                      <a:pt x="444" y="534"/>
                      <a:pt x="434" y="538"/>
                      <a:pt x="429" y="538"/>
                    </a:cubicBezTo>
                    <a:cubicBezTo>
                      <a:pt x="426" y="538"/>
                      <a:pt x="424" y="536"/>
                      <a:pt x="422" y="533"/>
                    </a:cubicBezTo>
                    <a:cubicBezTo>
                      <a:pt x="421" y="533"/>
                      <a:pt x="418" y="522"/>
                      <a:pt x="418" y="522"/>
                    </a:cubicBezTo>
                    <a:cubicBezTo>
                      <a:pt x="417" y="522"/>
                      <a:pt x="417" y="522"/>
                      <a:pt x="417" y="522"/>
                    </a:cubicBezTo>
                    <a:cubicBezTo>
                      <a:pt x="413" y="517"/>
                      <a:pt x="413" y="517"/>
                      <a:pt x="413" y="517"/>
                    </a:cubicBezTo>
                    <a:cubicBezTo>
                      <a:pt x="411" y="515"/>
                      <a:pt x="405" y="506"/>
                      <a:pt x="402" y="504"/>
                    </a:cubicBezTo>
                    <a:cubicBezTo>
                      <a:pt x="400" y="503"/>
                      <a:pt x="395" y="504"/>
                      <a:pt x="394" y="501"/>
                    </a:cubicBezTo>
                    <a:cubicBezTo>
                      <a:pt x="393" y="497"/>
                      <a:pt x="390" y="495"/>
                      <a:pt x="389" y="492"/>
                    </a:cubicBezTo>
                    <a:cubicBezTo>
                      <a:pt x="389" y="491"/>
                      <a:pt x="389" y="481"/>
                      <a:pt x="388" y="479"/>
                    </a:cubicBezTo>
                    <a:cubicBezTo>
                      <a:pt x="386" y="479"/>
                      <a:pt x="386" y="479"/>
                      <a:pt x="386" y="479"/>
                    </a:cubicBezTo>
                    <a:cubicBezTo>
                      <a:pt x="386" y="478"/>
                      <a:pt x="387" y="478"/>
                      <a:pt x="387" y="478"/>
                    </a:cubicBezTo>
                    <a:cubicBezTo>
                      <a:pt x="373" y="471"/>
                      <a:pt x="374" y="463"/>
                      <a:pt x="374" y="452"/>
                    </a:cubicBezTo>
                    <a:cubicBezTo>
                      <a:pt x="374" y="451"/>
                      <a:pt x="373" y="448"/>
                      <a:pt x="372" y="444"/>
                    </a:cubicBezTo>
                    <a:cubicBezTo>
                      <a:pt x="371" y="444"/>
                      <a:pt x="369" y="442"/>
                      <a:pt x="369" y="440"/>
                    </a:cubicBezTo>
                    <a:cubicBezTo>
                      <a:pt x="366" y="440"/>
                      <a:pt x="363" y="434"/>
                      <a:pt x="360" y="429"/>
                    </a:cubicBezTo>
                    <a:cubicBezTo>
                      <a:pt x="361" y="429"/>
                      <a:pt x="361" y="428"/>
                      <a:pt x="362" y="428"/>
                    </a:cubicBezTo>
                    <a:cubicBezTo>
                      <a:pt x="361" y="427"/>
                      <a:pt x="352" y="416"/>
                      <a:pt x="352" y="413"/>
                    </a:cubicBezTo>
                    <a:cubicBezTo>
                      <a:pt x="352" y="409"/>
                      <a:pt x="349" y="401"/>
                      <a:pt x="347" y="400"/>
                    </a:cubicBezTo>
                    <a:cubicBezTo>
                      <a:pt x="344" y="398"/>
                      <a:pt x="345" y="395"/>
                      <a:pt x="343" y="392"/>
                    </a:cubicBezTo>
                    <a:cubicBezTo>
                      <a:pt x="343" y="391"/>
                      <a:pt x="342" y="391"/>
                      <a:pt x="342" y="391"/>
                    </a:cubicBezTo>
                    <a:cubicBezTo>
                      <a:pt x="343" y="392"/>
                      <a:pt x="346" y="396"/>
                      <a:pt x="349" y="396"/>
                    </a:cubicBezTo>
                    <a:cubicBezTo>
                      <a:pt x="355" y="381"/>
                      <a:pt x="355" y="381"/>
                      <a:pt x="355" y="381"/>
                    </a:cubicBezTo>
                    <a:cubicBezTo>
                      <a:pt x="357" y="382"/>
                      <a:pt x="351" y="395"/>
                      <a:pt x="356" y="397"/>
                    </a:cubicBezTo>
                    <a:cubicBezTo>
                      <a:pt x="358" y="403"/>
                      <a:pt x="366" y="408"/>
                      <a:pt x="366" y="416"/>
                    </a:cubicBezTo>
                    <a:cubicBezTo>
                      <a:pt x="371" y="416"/>
                      <a:pt x="369" y="420"/>
                      <a:pt x="373" y="424"/>
                    </a:cubicBezTo>
                    <a:cubicBezTo>
                      <a:pt x="376" y="428"/>
                      <a:pt x="385" y="435"/>
                      <a:pt x="385" y="442"/>
                    </a:cubicBezTo>
                    <a:cubicBezTo>
                      <a:pt x="385" y="455"/>
                      <a:pt x="397" y="457"/>
                      <a:pt x="400" y="468"/>
                    </a:cubicBezTo>
                    <a:cubicBezTo>
                      <a:pt x="403" y="479"/>
                      <a:pt x="411" y="481"/>
                      <a:pt x="414" y="492"/>
                    </a:cubicBezTo>
                    <a:cubicBezTo>
                      <a:pt x="414" y="494"/>
                      <a:pt x="414" y="494"/>
                      <a:pt x="414" y="494"/>
                    </a:cubicBezTo>
                    <a:cubicBezTo>
                      <a:pt x="417" y="503"/>
                      <a:pt x="420" y="515"/>
                      <a:pt x="422" y="527"/>
                    </a:cubicBezTo>
                    <a:cubicBezTo>
                      <a:pt x="426" y="525"/>
                      <a:pt x="430" y="519"/>
                      <a:pt x="437" y="516"/>
                    </a:cubicBezTo>
                    <a:cubicBezTo>
                      <a:pt x="448" y="513"/>
                      <a:pt x="453" y="511"/>
                      <a:pt x="463" y="506"/>
                    </a:cubicBezTo>
                    <a:cubicBezTo>
                      <a:pt x="470" y="503"/>
                      <a:pt x="479" y="502"/>
                      <a:pt x="482" y="492"/>
                    </a:cubicBezTo>
                    <a:cubicBezTo>
                      <a:pt x="483" y="491"/>
                      <a:pt x="482" y="492"/>
                      <a:pt x="483" y="492"/>
                    </a:cubicBezTo>
                    <a:cubicBezTo>
                      <a:pt x="483" y="489"/>
                      <a:pt x="504" y="478"/>
                      <a:pt x="506" y="477"/>
                    </a:cubicBezTo>
                    <a:cubicBezTo>
                      <a:pt x="504" y="474"/>
                      <a:pt x="513" y="469"/>
                      <a:pt x="516" y="469"/>
                    </a:cubicBezTo>
                    <a:cubicBezTo>
                      <a:pt x="516" y="457"/>
                      <a:pt x="527" y="450"/>
                      <a:pt x="527" y="440"/>
                    </a:cubicBezTo>
                    <a:cubicBezTo>
                      <a:pt x="527" y="433"/>
                      <a:pt x="518" y="433"/>
                      <a:pt x="512" y="430"/>
                    </a:cubicBezTo>
                    <a:cubicBezTo>
                      <a:pt x="506" y="428"/>
                      <a:pt x="503" y="422"/>
                      <a:pt x="503" y="417"/>
                    </a:cubicBezTo>
                    <a:cubicBezTo>
                      <a:pt x="503" y="417"/>
                      <a:pt x="503" y="415"/>
                      <a:pt x="502" y="414"/>
                    </a:cubicBezTo>
                    <a:cubicBezTo>
                      <a:pt x="503" y="415"/>
                      <a:pt x="499" y="409"/>
                      <a:pt x="498" y="409"/>
                    </a:cubicBezTo>
                    <a:cubicBezTo>
                      <a:pt x="498" y="409"/>
                      <a:pt x="488" y="424"/>
                      <a:pt x="475" y="427"/>
                    </a:cubicBezTo>
                    <a:cubicBezTo>
                      <a:pt x="467" y="428"/>
                      <a:pt x="471" y="422"/>
                      <a:pt x="468" y="423"/>
                    </a:cubicBezTo>
                    <a:cubicBezTo>
                      <a:pt x="468" y="423"/>
                      <a:pt x="467" y="420"/>
                      <a:pt x="467" y="416"/>
                    </a:cubicBezTo>
                    <a:cubicBezTo>
                      <a:pt x="467" y="413"/>
                      <a:pt x="462" y="410"/>
                      <a:pt x="463" y="408"/>
                    </a:cubicBezTo>
                    <a:cubicBezTo>
                      <a:pt x="450" y="400"/>
                      <a:pt x="449" y="397"/>
                      <a:pt x="446" y="394"/>
                    </a:cubicBezTo>
                    <a:cubicBezTo>
                      <a:pt x="445" y="394"/>
                      <a:pt x="445" y="389"/>
                      <a:pt x="444" y="387"/>
                    </a:cubicBezTo>
                    <a:cubicBezTo>
                      <a:pt x="443" y="385"/>
                      <a:pt x="444" y="374"/>
                      <a:pt x="444" y="374"/>
                    </a:cubicBezTo>
                    <a:cubicBezTo>
                      <a:pt x="447" y="374"/>
                      <a:pt x="448" y="376"/>
                      <a:pt x="451" y="374"/>
                    </a:cubicBezTo>
                    <a:cubicBezTo>
                      <a:pt x="451" y="374"/>
                      <a:pt x="466" y="396"/>
                      <a:pt x="468" y="396"/>
                    </a:cubicBezTo>
                    <a:cubicBezTo>
                      <a:pt x="469" y="396"/>
                      <a:pt x="471" y="396"/>
                      <a:pt x="472" y="396"/>
                    </a:cubicBezTo>
                    <a:cubicBezTo>
                      <a:pt x="473" y="402"/>
                      <a:pt x="482" y="405"/>
                      <a:pt x="487" y="405"/>
                    </a:cubicBezTo>
                    <a:cubicBezTo>
                      <a:pt x="487" y="405"/>
                      <a:pt x="494" y="405"/>
                      <a:pt x="495" y="403"/>
                    </a:cubicBezTo>
                    <a:cubicBezTo>
                      <a:pt x="496" y="403"/>
                      <a:pt x="498" y="400"/>
                      <a:pt x="501" y="400"/>
                    </a:cubicBezTo>
                    <a:cubicBezTo>
                      <a:pt x="507" y="400"/>
                      <a:pt x="504" y="410"/>
                      <a:pt x="507" y="414"/>
                    </a:cubicBezTo>
                    <a:cubicBezTo>
                      <a:pt x="508" y="415"/>
                      <a:pt x="513" y="416"/>
                      <a:pt x="516" y="416"/>
                    </a:cubicBezTo>
                    <a:cubicBezTo>
                      <a:pt x="521" y="416"/>
                      <a:pt x="528" y="423"/>
                      <a:pt x="537" y="423"/>
                    </a:cubicBezTo>
                    <a:cubicBezTo>
                      <a:pt x="547" y="423"/>
                      <a:pt x="558" y="416"/>
                      <a:pt x="562" y="416"/>
                    </a:cubicBezTo>
                    <a:cubicBezTo>
                      <a:pt x="565" y="416"/>
                      <a:pt x="566" y="416"/>
                      <a:pt x="569" y="416"/>
                    </a:cubicBezTo>
                    <a:cubicBezTo>
                      <a:pt x="569" y="420"/>
                      <a:pt x="585" y="430"/>
                      <a:pt x="585" y="431"/>
                    </a:cubicBezTo>
                    <a:cubicBezTo>
                      <a:pt x="585" y="431"/>
                      <a:pt x="585" y="430"/>
                      <a:pt x="585" y="430"/>
                    </a:cubicBezTo>
                    <a:cubicBezTo>
                      <a:pt x="586" y="435"/>
                      <a:pt x="589" y="438"/>
                      <a:pt x="595" y="438"/>
                    </a:cubicBezTo>
                    <a:cubicBezTo>
                      <a:pt x="594" y="438"/>
                      <a:pt x="590" y="440"/>
                      <a:pt x="590" y="440"/>
                    </a:cubicBezTo>
                    <a:cubicBezTo>
                      <a:pt x="590" y="445"/>
                      <a:pt x="598" y="455"/>
                      <a:pt x="602" y="455"/>
                    </a:cubicBezTo>
                    <a:cubicBezTo>
                      <a:pt x="609" y="455"/>
                      <a:pt x="609" y="445"/>
                      <a:pt x="614" y="441"/>
                    </a:cubicBezTo>
                    <a:cubicBezTo>
                      <a:pt x="614" y="444"/>
                      <a:pt x="618" y="474"/>
                      <a:pt x="622" y="488"/>
                    </a:cubicBezTo>
                    <a:cubicBezTo>
                      <a:pt x="625" y="495"/>
                      <a:pt x="630" y="500"/>
                      <a:pt x="633" y="506"/>
                    </a:cubicBezTo>
                    <a:cubicBezTo>
                      <a:pt x="636" y="513"/>
                      <a:pt x="636" y="519"/>
                      <a:pt x="639" y="526"/>
                    </a:cubicBezTo>
                    <a:cubicBezTo>
                      <a:pt x="642" y="532"/>
                      <a:pt x="649" y="542"/>
                      <a:pt x="651" y="549"/>
                    </a:cubicBezTo>
                    <a:cubicBezTo>
                      <a:pt x="653" y="555"/>
                      <a:pt x="653" y="557"/>
                      <a:pt x="659" y="561"/>
                    </a:cubicBezTo>
                    <a:cubicBezTo>
                      <a:pt x="663" y="554"/>
                      <a:pt x="665" y="553"/>
                      <a:pt x="669" y="549"/>
                    </a:cubicBezTo>
                    <a:cubicBezTo>
                      <a:pt x="668" y="548"/>
                      <a:pt x="668" y="544"/>
                      <a:pt x="668" y="544"/>
                    </a:cubicBezTo>
                    <a:cubicBezTo>
                      <a:pt x="671" y="544"/>
                      <a:pt x="671" y="540"/>
                      <a:pt x="673" y="538"/>
                    </a:cubicBezTo>
                    <a:cubicBezTo>
                      <a:pt x="673" y="532"/>
                      <a:pt x="673" y="532"/>
                      <a:pt x="673" y="532"/>
                    </a:cubicBezTo>
                    <a:cubicBezTo>
                      <a:pt x="672" y="532"/>
                      <a:pt x="671" y="532"/>
                      <a:pt x="671" y="531"/>
                    </a:cubicBezTo>
                    <a:cubicBezTo>
                      <a:pt x="671" y="525"/>
                      <a:pt x="675" y="521"/>
                      <a:pt x="676" y="515"/>
                    </a:cubicBezTo>
                    <a:cubicBezTo>
                      <a:pt x="671" y="514"/>
                      <a:pt x="673" y="503"/>
                      <a:pt x="673" y="500"/>
                    </a:cubicBezTo>
                    <a:cubicBezTo>
                      <a:pt x="673" y="498"/>
                      <a:pt x="673" y="497"/>
                      <a:pt x="673" y="496"/>
                    </a:cubicBezTo>
                    <a:cubicBezTo>
                      <a:pt x="687" y="496"/>
                      <a:pt x="688" y="476"/>
                      <a:pt x="700" y="473"/>
                    </a:cubicBezTo>
                    <a:cubicBezTo>
                      <a:pt x="700" y="462"/>
                      <a:pt x="713" y="463"/>
                      <a:pt x="715" y="453"/>
                    </a:cubicBezTo>
                    <a:cubicBezTo>
                      <a:pt x="712" y="451"/>
                      <a:pt x="712" y="451"/>
                      <a:pt x="712" y="451"/>
                    </a:cubicBezTo>
                    <a:cubicBezTo>
                      <a:pt x="712" y="451"/>
                      <a:pt x="720" y="444"/>
                      <a:pt x="720" y="444"/>
                    </a:cubicBezTo>
                    <a:cubicBezTo>
                      <a:pt x="722" y="444"/>
                      <a:pt x="728" y="446"/>
                      <a:pt x="731" y="446"/>
                    </a:cubicBezTo>
                    <a:cubicBezTo>
                      <a:pt x="731" y="442"/>
                      <a:pt x="735" y="442"/>
                      <a:pt x="739" y="441"/>
                    </a:cubicBezTo>
                    <a:cubicBezTo>
                      <a:pt x="739" y="440"/>
                      <a:pt x="742" y="438"/>
                      <a:pt x="744" y="438"/>
                    </a:cubicBezTo>
                    <a:cubicBezTo>
                      <a:pt x="745" y="441"/>
                      <a:pt x="755" y="451"/>
                      <a:pt x="750" y="453"/>
                    </a:cubicBezTo>
                    <a:cubicBezTo>
                      <a:pt x="752" y="457"/>
                      <a:pt x="755" y="459"/>
                      <a:pt x="758" y="459"/>
                    </a:cubicBezTo>
                    <a:cubicBezTo>
                      <a:pt x="760" y="459"/>
                      <a:pt x="761" y="460"/>
                      <a:pt x="761" y="460"/>
                    </a:cubicBezTo>
                    <a:cubicBezTo>
                      <a:pt x="761" y="463"/>
                      <a:pt x="764" y="464"/>
                      <a:pt x="765" y="468"/>
                    </a:cubicBezTo>
                    <a:cubicBezTo>
                      <a:pt x="769" y="479"/>
                      <a:pt x="769" y="479"/>
                      <a:pt x="769" y="479"/>
                    </a:cubicBezTo>
                    <a:cubicBezTo>
                      <a:pt x="769" y="491"/>
                      <a:pt x="769" y="491"/>
                      <a:pt x="769" y="491"/>
                    </a:cubicBezTo>
                    <a:cubicBezTo>
                      <a:pt x="769" y="492"/>
                      <a:pt x="772" y="491"/>
                      <a:pt x="774" y="491"/>
                    </a:cubicBezTo>
                    <a:cubicBezTo>
                      <a:pt x="776" y="491"/>
                      <a:pt x="778" y="493"/>
                      <a:pt x="779" y="493"/>
                    </a:cubicBezTo>
                    <a:cubicBezTo>
                      <a:pt x="782" y="489"/>
                      <a:pt x="782" y="489"/>
                      <a:pt x="782" y="489"/>
                    </a:cubicBezTo>
                    <a:cubicBezTo>
                      <a:pt x="786" y="489"/>
                      <a:pt x="786" y="487"/>
                      <a:pt x="786" y="482"/>
                    </a:cubicBezTo>
                    <a:close/>
                    <a:moveTo>
                      <a:pt x="187" y="620"/>
                    </a:moveTo>
                    <a:cubicBezTo>
                      <a:pt x="188" y="620"/>
                      <a:pt x="189" y="620"/>
                      <a:pt x="187" y="62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39" name="Freeform 385"/>
              <p:cNvSpPr>
                <a:spLocks/>
              </p:cNvSpPr>
              <p:nvPr/>
            </p:nvSpPr>
            <p:spPr bwMode="auto">
              <a:xfrm>
                <a:off x="5035" y="2155"/>
                <a:ext cx="71" cy="81"/>
              </a:xfrm>
              <a:custGeom>
                <a:avLst/>
                <a:gdLst>
                  <a:gd name="T0" fmla="*/ 30 w 30"/>
                  <a:gd name="T1" fmla="*/ 16 h 34"/>
                  <a:gd name="T2" fmla="*/ 14 w 30"/>
                  <a:gd name="T3" fmla="*/ 0 h 34"/>
                  <a:gd name="T4" fmla="*/ 12 w 30"/>
                  <a:gd name="T5" fmla="*/ 1 h 34"/>
                  <a:gd name="T6" fmla="*/ 16 w 30"/>
                  <a:gd name="T7" fmla="*/ 3 h 34"/>
                  <a:gd name="T8" fmla="*/ 16 w 30"/>
                  <a:gd name="T9" fmla="*/ 6 h 34"/>
                  <a:gd name="T10" fmla="*/ 21 w 30"/>
                  <a:gd name="T11" fmla="*/ 6 h 34"/>
                  <a:gd name="T12" fmla="*/ 24 w 30"/>
                  <a:gd name="T13" fmla="*/ 10 h 34"/>
                  <a:gd name="T14" fmla="*/ 26 w 30"/>
                  <a:gd name="T15" fmla="*/ 14 h 34"/>
                  <a:gd name="T16" fmla="*/ 12 w 30"/>
                  <a:gd name="T17" fmla="*/ 25 h 34"/>
                  <a:gd name="T18" fmla="*/ 9 w 30"/>
                  <a:gd name="T19" fmla="*/ 25 h 34"/>
                  <a:gd name="T20" fmla="*/ 5 w 30"/>
                  <a:gd name="T21" fmla="*/ 28 h 34"/>
                  <a:gd name="T22" fmla="*/ 4 w 30"/>
                  <a:gd name="T23" fmla="*/ 26 h 34"/>
                  <a:gd name="T24" fmla="*/ 0 w 30"/>
                  <a:gd name="T25" fmla="*/ 31 h 34"/>
                  <a:gd name="T26" fmla="*/ 10 w 30"/>
                  <a:gd name="T27" fmla="*/ 34 h 34"/>
                  <a:gd name="T28" fmla="*/ 30 w 30"/>
                  <a:gd name="T2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30" y="16"/>
                    </a:moveTo>
                    <a:cubicBezTo>
                      <a:pt x="30" y="11"/>
                      <a:pt x="21" y="0"/>
                      <a:pt x="14" y="0"/>
                    </a:cubicBezTo>
                    <a:cubicBezTo>
                      <a:pt x="13" y="0"/>
                      <a:pt x="12" y="1"/>
                      <a:pt x="12" y="1"/>
                    </a:cubicBezTo>
                    <a:cubicBezTo>
                      <a:pt x="13" y="1"/>
                      <a:pt x="14" y="2"/>
                      <a:pt x="16" y="3"/>
                    </a:cubicBezTo>
                    <a:cubicBezTo>
                      <a:pt x="16" y="4"/>
                      <a:pt x="16" y="5"/>
                      <a:pt x="16" y="6"/>
                    </a:cubicBezTo>
                    <a:cubicBezTo>
                      <a:pt x="21" y="6"/>
                      <a:pt x="21" y="6"/>
                      <a:pt x="21" y="6"/>
                    </a:cubicBezTo>
                    <a:cubicBezTo>
                      <a:pt x="21" y="8"/>
                      <a:pt x="23" y="10"/>
                      <a:pt x="24" y="10"/>
                    </a:cubicBezTo>
                    <a:cubicBezTo>
                      <a:pt x="25" y="11"/>
                      <a:pt x="26" y="12"/>
                      <a:pt x="26" y="14"/>
                    </a:cubicBezTo>
                    <a:cubicBezTo>
                      <a:pt x="26" y="18"/>
                      <a:pt x="15" y="25"/>
                      <a:pt x="12" y="25"/>
                    </a:cubicBezTo>
                    <a:cubicBezTo>
                      <a:pt x="11" y="25"/>
                      <a:pt x="10" y="25"/>
                      <a:pt x="9" y="25"/>
                    </a:cubicBezTo>
                    <a:cubicBezTo>
                      <a:pt x="8" y="27"/>
                      <a:pt x="8" y="28"/>
                      <a:pt x="5" y="28"/>
                    </a:cubicBezTo>
                    <a:cubicBezTo>
                      <a:pt x="5" y="28"/>
                      <a:pt x="5" y="27"/>
                      <a:pt x="4" y="26"/>
                    </a:cubicBezTo>
                    <a:cubicBezTo>
                      <a:pt x="2" y="26"/>
                      <a:pt x="1" y="28"/>
                      <a:pt x="0" y="31"/>
                    </a:cubicBezTo>
                    <a:cubicBezTo>
                      <a:pt x="3" y="31"/>
                      <a:pt x="6" y="34"/>
                      <a:pt x="10" y="34"/>
                    </a:cubicBezTo>
                    <a:cubicBezTo>
                      <a:pt x="19" y="34"/>
                      <a:pt x="30" y="24"/>
                      <a:pt x="30" y="1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0" name="Freeform 386"/>
              <p:cNvSpPr>
                <a:spLocks/>
              </p:cNvSpPr>
              <p:nvPr/>
            </p:nvSpPr>
            <p:spPr bwMode="auto">
              <a:xfrm>
                <a:off x="5058" y="2158"/>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1"/>
                      <a:pt x="1" y="0"/>
                      <a:pt x="2"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1" name="Freeform 387"/>
              <p:cNvSpPr>
                <a:spLocks/>
              </p:cNvSpPr>
              <p:nvPr/>
            </p:nvSpPr>
            <p:spPr bwMode="auto">
              <a:xfrm>
                <a:off x="4614" y="2285"/>
                <a:ext cx="64" cy="31"/>
              </a:xfrm>
              <a:custGeom>
                <a:avLst/>
                <a:gdLst>
                  <a:gd name="T0" fmla="*/ 21 w 27"/>
                  <a:gd name="T1" fmla="*/ 0 h 13"/>
                  <a:gd name="T2" fmla="*/ 0 w 27"/>
                  <a:gd name="T3" fmla="*/ 13 h 13"/>
                  <a:gd name="T4" fmla="*/ 27 w 27"/>
                  <a:gd name="T5" fmla="*/ 0 h 13"/>
                  <a:gd name="T6" fmla="*/ 21 w 27"/>
                  <a:gd name="T7" fmla="*/ 0 h 13"/>
                </a:gdLst>
                <a:ahLst/>
                <a:cxnLst>
                  <a:cxn ang="0">
                    <a:pos x="T0" y="T1"/>
                  </a:cxn>
                  <a:cxn ang="0">
                    <a:pos x="T2" y="T3"/>
                  </a:cxn>
                  <a:cxn ang="0">
                    <a:pos x="T4" y="T5"/>
                  </a:cxn>
                  <a:cxn ang="0">
                    <a:pos x="T6" y="T7"/>
                  </a:cxn>
                </a:cxnLst>
                <a:rect l="0" t="0" r="r" b="b"/>
                <a:pathLst>
                  <a:path w="27" h="13">
                    <a:moveTo>
                      <a:pt x="21" y="0"/>
                    </a:moveTo>
                    <a:cubicBezTo>
                      <a:pt x="11" y="2"/>
                      <a:pt x="6" y="6"/>
                      <a:pt x="0" y="13"/>
                    </a:cubicBezTo>
                    <a:cubicBezTo>
                      <a:pt x="7" y="12"/>
                      <a:pt x="20" y="6"/>
                      <a:pt x="27" y="0"/>
                    </a:cubicBezTo>
                    <a:lnTo>
                      <a:pt x="2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2" name="Freeform 388"/>
              <p:cNvSpPr>
                <a:spLocks/>
              </p:cNvSpPr>
              <p:nvPr/>
            </p:nvSpPr>
            <p:spPr bwMode="auto">
              <a:xfrm>
                <a:off x="4692" y="2075"/>
                <a:ext cx="26" cy="54"/>
              </a:xfrm>
              <a:custGeom>
                <a:avLst/>
                <a:gdLst>
                  <a:gd name="T0" fmla="*/ 5 w 11"/>
                  <a:gd name="T1" fmla="*/ 14 h 23"/>
                  <a:gd name="T2" fmla="*/ 11 w 11"/>
                  <a:gd name="T3" fmla="*/ 16 h 23"/>
                  <a:gd name="T4" fmla="*/ 6 w 11"/>
                  <a:gd name="T5" fmla="*/ 3 h 23"/>
                  <a:gd name="T6" fmla="*/ 6 w 11"/>
                  <a:gd name="T7" fmla="*/ 4 h 23"/>
                  <a:gd name="T8" fmla="*/ 0 w 11"/>
                  <a:gd name="T9" fmla="*/ 0 h 23"/>
                  <a:gd name="T10" fmla="*/ 0 w 11"/>
                  <a:gd name="T11" fmla="*/ 3 h 23"/>
                  <a:gd name="T12" fmla="*/ 0 w 11"/>
                  <a:gd name="T13" fmla="*/ 11 h 23"/>
                  <a:gd name="T14" fmla="*/ 0 w 11"/>
                  <a:gd name="T15" fmla="*/ 21 h 23"/>
                  <a:gd name="T16" fmla="*/ 2 w 11"/>
                  <a:gd name="T17" fmla="*/ 19 h 23"/>
                  <a:gd name="T18" fmla="*/ 4 w 11"/>
                  <a:gd name="T19" fmla="*/ 23 h 23"/>
                  <a:gd name="T20" fmla="*/ 5 w 11"/>
                  <a:gd name="T2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5" y="14"/>
                    </a:moveTo>
                    <a:cubicBezTo>
                      <a:pt x="8" y="15"/>
                      <a:pt x="9" y="16"/>
                      <a:pt x="11" y="16"/>
                    </a:cubicBezTo>
                    <a:cubicBezTo>
                      <a:pt x="8" y="11"/>
                      <a:pt x="8" y="5"/>
                      <a:pt x="6" y="3"/>
                    </a:cubicBezTo>
                    <a:cubicBezTo>
                      <a:pt x="6" y="3"/>
                      <a:pt x="6" y="4"/>
                      <a:pt x="6" y="4"/>
                    </a:cubicBezTo>
                    <a:cubicBezTo>
                      <a:pt x="3" y="3"/>
                      <a:pt x="3" y="1"/>
                      <a:pt x="0" y="0"/>
                    </a:cubicBezTo>
                    <a:cubicBezTo>
                      <a:pt x="0" y="1"/>
                      <a:pt x="0" y="2"/>
                      <a:pt x="0" y="3"/>
                    </a:cubicBezTo>
                    <a:cubicBezTo>
                      <a:pt x="0" y="4"/>
                      <a:pt x="0" y="11"/>
                      <a:pt x="0" y="11"/>
                    </a:cubicBezTo>
                    <a:cubicBezTo>
                      <a:pt x="0" y="21"/>
                      <a:pt x="0" y="21"/>
                      <a:pt x="0" y="21"/>
                    </a:cubicBezTo>
                    <a:cubicBezTo>
                      <a:pt x="1" y="21"/>
                      <a:pt x="2" y="19"/>
                      <a:pt x="2" y="19"/>
                    </a:cubicBezTo>
                    <a:cubicBezTo>
                      <a:pt x="2" y="20"/>
                      <a:pt x="3" y="23"/>
                      <a:pt x="4" y="23"/>
                    </a:cubicBezTo>
                    <a:cubicBezTo>
                      <a:pt x="5" y="21"/>
                      <a:pt x="4" y="15"/>
                      <a:pt x="5"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3" name="Freeform 389"/>
              <p:cNvSpPr>
                <a:spLocks/>
              </p:cNvSpPr>
              <p:nvPr/>
            </p:nvSpPr>
            <p:spPr bwMode="auto">
              <a:xfrm>
                <a:off x="4697" y="2165"/>
                <a:ext cx="50" cy="19"/>
              </a:xfrm>
              <a:custGeom>
                <a:avLst/>
                <a:gdLst>
                  <a:gd name="T0" fmla="*/ 13 w 21"/>
                  <a:gd name="T1" fmla="*/ 0 h 8"/>
                  <a:gd name="T2" fmla="*/ 2 w 21"/>
                  <a:gd name="T3" fmla="*/ 0 h 8"/>
                  <a:gd name="T4" fmla="*/ 2 w 21"/>
                  <a:gd name="T5" fmla="*/ 7 h 8"/>
                  <a:gd name="T6" fmla="*/ 10 w 21"/>
                  <a:gd name="T7" fmla="*/ 5 h 8"/>
                  <a:gd name="T8" fmla="*/ 17 w 21"/>
                  <a:gd name="T9" fmla="*/ 8 h 8"/>
                  <a:gd name="T10" fmla="*/ 21 w 21"/>
                  <a:gd name="T11" fmla="*/ 7 h 8"/>
                  <a:gd name="T12" fmla="*/ 13 w 2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3" y="0"/>
                    </a:moveTo>
                    <a:cubicBezTo>
                      <a:pt x="9" y="0"/>
                      <a:pt x="7" y="2"/>
                      <a:pt x="2" y="0"/>
                    </a:cubicBezTo>
                    <a:cubicBezTo>
                      <a:pt x="2" y="2"/>
                      <a:pt x="0" y="6"/>
                      <a:pt x="2" y="7"/>
                    </a:cubicBezTo>
                    <a:cubicBezTo>
                      <a:pt x="4" y="6"/>
                      <a:pt x="6" y="5"/>
                      <a:pt x="10" y="5"/>
                    </a:cubicBezTo>
                    <a:cubicBezTo>
                      <a:pt x="13" y="5"/>
                      <a:pt x="14" y="8"/>
                      <a:pt x="17" y="8"/>
                    </a:cubicBezTo>
                    <a:cubicBezTo>
                      <a:pt x="18" y="8"/>
                      <a:pt x="21" y="8"/>
                      <a:pt x="21" y="7"/>
                    </a:cubicBezTo>
                    <a:cubicBezTo>
                      <a:pt x="19" y="7"/>
                      <a:pt x="17" y="0"/>
                      <a:pt x="1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4" name="Freeform 390"/>
              <p:cNvSpPr>
                <a:spLocks/>
              </p:cNvSpPr>
              <p:nvPr/>
            </p:nvSpPr>
            <p:spPr bwMode="auto">
              <a:xfrm>
                <a:off x="4751" y="2127"/>
                <a:ext cx="312" cy="194"/>
              </a:xfrm>
              <a:custGeom>
                <a:avLst/>
                <a:gdLst>
                  <a:gd name="T0" fmla="*/ 63 w 132"/>
                  <a:gd name="T1" fmla="*/ 14 h 82"/>
                  <a:gd name="T2" fmla="*/ 47 w 132"/>
                  <a:gd name="T3" fmla="*/ 5 h 82"/>
                  <a:gd name="T4" fmla="*/ 41 w 132"/>
                  <a:gd name="T5" fmla="*/ 12 h 82"/>
                  <a:gd name="T6" fmla="*/ 34 w 132"/>
                  <a:gd name="T7" fmla="*/ 18 h 82"/>
                  <a:gd name="T8" fmla="*/ 31 w 132"/>
                  <a:gd name="T9" fmla="*/ 21 h 82"/>
                  <a:gd name="T10" fmla="*/ 26 w 132"/>
                  <a:gd name="T11" fmla="*/ 21 h 82"/>
                  <a:gd name="T12" fmla="*/ 22 w 132"/>
                  <a:gd name="T13" fmla="*/ 15 h 82"/>
                  <a:gd name="T14" fmla="*/ 22 w 132"/>
                  <a:gd name="T15" fmla="*/ 15 h 82"/>
                  <a:gd name="T16" fmla="*/ 22 w 132"/>
                  <a:gd name="T17" fmla="*/ 11 h 82"/>
                  <a:gd name="T18" fmla="*/ 22 w 132"/>
                  <a:gd name="T19" fmla="*/ 4 h 82"/>
                  <a:gd name="T20" fmla="*/ 11 w 132"/>
                  <a:gd name="T21" fmla="*/ 0 h 82"/>
                  <a:gd name="T22" fmla="*/ 2 w 132"/>
                  <a:gd name="T23" fmla="*/ 5 h 82"/>
                  <a:gd name="T24" fmla="*/ 0 w 132"/>
                  <a:gd name="T25" fmla="*/ 7 h 82"/>
                  <a:gd name="T26" fmla="*/ 6 w 132"/>
                  <a:gd name="T27" fmla="*/ 11 h 82"/>
                  <a:gd name="T28" fmla="*/ 9 w 132"/>
                  <a:gd name="T29" fmla="*/ 17 h 82"/>
                  <a:gd name="T30" fmla="*/ 10 w 132"/>
                  <a:gd name="T31" fmla="*/ 40 h 82"/>
                  <a:gd name="T32" fmla="*/ 15 w 132"/>
                  <a:gd name="T33" fmla="*/ 26 h 82"/>
                  <a:gd name="T34" fmla="*/ 19 w 132"/>
                  <a:gd name="T35" fmla="*/ 23 h 82"/>
                  <a:gd name="T36" fmla="*/ 26 w 132"/>
                  <a:gd name="T37" fmla="*/ 27 h 82"/>
                  <a:gd name="T38" fmla="*/ 26 w 132"/>
                  <a:gd name="T39" fmla="*/ 30 h 82"/>
                  <a:gd name="T40" fmla="*/ 48 w 132"/>
                  <a:gd name="T41" fmla="*/ 40 h 82"/>
                  <a:gd name="T42" fmla="*/ 47 w 132"/>
                  <a:gd name="T43" fmla="*/ 45 h 82"/>
                  <a:gd name="T44" fmla="*/ 48 w 132"/>
                  <a:gd name="T45" fmla="*/ 56 h 82"/>
                  <a:gd name="T46" fmla="*/ 44 w 132"/>
                  <a:gd name="T47" fmla="*/ 63 h 82"/>
                  <a:gd name="T48" fmla="*/ 47 w 132"/>
                  <a:gd name="T49" fmla="*/ 66 h 82"/>
                  <a:gd name="T50" fmla="*/ 52 w 132"/>
                  <a:gd name="T51" fmla="*/ 61 h 82"/>
                  <a:gd name="T52" fmla="*/ 59 w 132"/>
                  <a:gd name="T53" fmla="*/ 63 h 82"/>
                  <a:gd name="T54" fmla="*/ 69 w 132"/>
                  <a:gd name="T55" fmla="*/ 72 h 82"/>
                  <a:gd name="T56" fmla="*/ 77 w 132"/>
                  <a:gd name="T57" fmla="*/ 69 h 82"/>
                  <a:gd name="T58" fmla="*/ 80 w 132"/>
                  <a:gd name="T59" fmla="*/ 72 h 82"/>
                  <a:gd name="T60" fmla="*/ 84 w 132"/>
                  <a:gd name="T61" fmla="*/ 67 h 82"/>
                  <a:gd name="T62" fmla="*/ 80 w 132"/>
                  <a:gd name="T63" fmla="*/ 63 h 82"/>
                  <a:gd name="T64" fmla="*/ 90 w 132"/>
                  <a:gd name="T65" fmla="*/ 57 h 82"/>
                  <a:gd name="T66" fmla="*/ 128 w 132"/>
                  <a:gd name="T67" fmla="*/ 82 h 82"/>
                  <a:gd name="T68" fmla="*/ 132 w 132"/>
                  <a:gd name="T69" fmla="*/ 78 h 82"/>
                  <a:gd name="T70" fmla="*/ 122 w 132"/>
                  <a:gd name="T71" fmla="*/ 68 h 82"/>
                  <a:gd name="T72" fmla="*/ 111 w 132"/>
                  <a:gd name="T73" fmla="*/ 54 h 82"/>
                  <a:gd name="T74" fmla="*/ 111 w 132"/>
                  <a:gd name="T75" fmla="*/ 50 h 82"/>
                  <a:gd name="T76" fmla="*/ 115 w 132"/>
                  <a:gd name="T77" fmla="*/ 49 h 82"/>
                  <a:gd name="T78" fmla="*/ 102 w 132"/>
                  <a:gd name="T79" fmla="*/ 34 h 82"/>
                  <a:gd name="T80" fmla="*/ 69 w 132"/>
                  <a:gd name="T81" fmla="*/ 16 h 82"/>
                  <a:gd name="T82" fmla="*/ 63 w 132"/>
                  <a:gd name="T8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82">
                    <a:moveTo>
                      <a:pt x="63" y="14"/>
                    </a:moveTo>
                    <a:cubicBezTo>
                      <a:pt x="57" y="14"/>
                      <a:pt x="55" y="5"/>
                      <a:pt x="47" y="5"/>
                    </a:cubicBezTo>
                    <a:cubicBezTo>
                      <a:pt x="43" y="5"/>
                      <a:pt x="41" y="10"/>
                      <a:pt x="41" y="12"/>
                    </a:cubicBezTo>
                    <a:cubicBezTo>
                      <a:pt x="39" y="12"/>
                      <a:pt x="35" y="12"/>
                      <a:pt x="34" y="18"/>
                    </a:cubicBezTo>
                    <a:cubicBezTo>
                      <a:pt x="34" y="19"/>
                      <a:pt x="31" y="20"/>
                      <a:pt x="31" y="21"/>
                    </a:cubicBezTo>
                    <a:cubicBezTo>
                      <a:pt x="26" y="21"/>
                      <a:pt x="26" y="21"/>
                      <a:pt x="26" y="21"/>
                    </a:cubicBezTo>
                    <a:cubicBezTo>
                      <a:pt x="25" y="19"/>
                      <a:pt x="24" y="17"/>
                      <a:pt x="22" y="15"/>
                    </a:cubicBezTo>
                    <a:cubicBezTo>
                      <a:pt x="22" y="15"/>
                      <a:pt x="22" y="15"/>
                      <a:pt x="22" y="15"/>
                    </a:cubicBezTo>
                    <a:cubicBezTo>
                      <a:pt x="22" y="14"/>
                      <a:pt x="22" y="12"/>
                      <a:pt x="22" y="11"/>
                    </a:cubicBezTo>
                    <a:cubicBezTo>
                      <a:pt x="20" y="9"/>
                      <a:pt x="22" y="7"/>
                      <a:pt x="22" y="4"/>
                    </a:cubicBezTo>
                    <a:cubicBezTo>
                      <a:pt x="17" y="4"/>
                      <a:pt x="15" y="0"/>
                      <a:pt x="11" y="0"/>
                    </a:cubicBezTo>
                    <a:cubicBezTo>
                      <a:pt x="9" y="0"/>
                      <a:pt x="5" y="5"/>
                      <a:pt x="2" y="5"/>
                    </a:cubicBezTo>
                    <a:cubicBezTo>
                      <a:pt x="2" y="5"/>
                      <a:pt x="0" y="6"/>
                      <a:pt x="0" y="7"/>
                    </a:cubicBezTo>
                    <a:cubicBezTo>
                      <a:pt x="0" y="9"/>
                      <a:pt x="4" y="11"/>
                      <a:pt x="6" y="11"/>
                    </a:cubicBezTo>
                    <a:cubicBezTo>
                      <a:pt x="6" y="13"/>
                      <a:pt x="9" y="16"/>
                      <a:pt x="9" y="17"/>
                    </a:cubicBezTo>
                    <a:cubicBezTo>
                      <a:pt x="10" y="22"/>
                      <a:pt x="10" y="36"/>
                      <a:pt x="10" y="40"/>
                    </a:cubicBezTo>
                    <a:cubicBezTo>
                      <a:pt x="10" y="40"/>
                      <a:pt x="14" y="33"/>
                      <a:pt x="15" y="26"/>
                    </a:cubicBezTo>
                    <a:cubicBezTo>
                      <a:pt x="17" y="26"/>
                      <a:pt x="18" y="24"/>
                      <a:pt x="19" y="23"/>
                    </a:cubicBezTo>
                    <a:cubicBezTo>
                      <a:pt x="20" y="25"/>
                      <a:pt x="23" y="27"/>
                      <a:pt x="26" y="27"/>
                    </a:cubicBezTo>
                    <a:cubicBezTo>
                      <a:pt x="25" y="28"/>
                      <a:pt x="26" y="28"/>
                      <a:pt x="26" y="30"/>
                    </a:cubicBezTo>
                    <a:cubicBezTo>
                      <a:pt x="35" y="30"/>
                      <a:pt x="45" y="34"/>
                      <a:pt x="48" y="40"/>
                    </a:cubicBezTo>
                    <a:cubicBezTo>
                      <a:pt x="48" y="42"/>
                      <a:pt x="47" y="43"/>
                      <a:pt x="47" y="45"/>
                    </a:cubicBezTo>
                    <a:cubicBezTo>
                      <a:pt x="47" y="48"/>
                      <a:pt x="49" y="56"/>
                      <a:pt x="48" y="56"/>
                    </a:cubicBezTo>
                    <a:cubicBezTo>
                      <a:pt x="46" y="56"/>
                      <a:pt x="44" y="59"/>
                      <a:pt x="44" y="63"/>
                    </a:cubicBezTo>
                    <a:cubicBezTo>
                      <a:pt x="44" y="63"/>
                      <a:pt x="45" y="66"/>
                      <a:pt x="47" y="66"/>
                    </a:cubicBezTo>
                    <a:cubicBezTo>
                      <a:pt x="48" y="66"/>
                      <a:pt x="52" y="61"/>
                      <a:pt x="52" y="61"/>
                    </a:cubicBezTo>
                    <a:cubicBezTo>
                      <a:pt x="53" y="62"/>
                      <a:pt x="55" y="63"/>
                      <a:pt x="59" y="63"/>
                    </a:cubicBezTo>
                    <a:cubicBezTo>
                      <a:pt x="59" y="67"/>
                      <a:pt x="67" y="72"/>
                      <a:pt x="69" y="72"/>
                    </a:cubicBezTo>
                    <a:cubicBezTo>
                      <a:pt x="69" y="72"/>
                      <a:pt x="75" y="71"/>
                      <a:pt x="77" y="69"/>
                    </a:cubicBezTo>
                    <a:cubicBezTo>
                      <a:pt x="80" y="72"/>
                      <a:pt x="80" y="72"/>
                      <a:pt x="80" y="72"/>
                    </a:cubicBezTo>
                    <a:cubicBezTo>
                      <a:pt x="80" y="72"/>
                      <a:pt x="84" y="68"/>
                      <a:pt x="84" y="67"/>
                    </a:cubicBezTo>
                    <a:cubicBezTo>
                      <a:pt x="84" y="64"/>
                      <a:pt x="83" y="64"/>
                      <a:pt x="80" y="63"/>
                    </a:cubicBezTo>
                    <a:cubicBezTo>
                      <a:pt x="84" y="61"/>
                      <a:pt x="84" y="57"/>
                      <a:pt x="90" y="57"/>
                    </a:cubicBezTo>
                    <a:cubicBezTo>
                      <a:pt x="108" y="57"/>
                      <a:pt x="107" y="82"/>
                      <a:pt x="128" y="82"/>
                    </a:cubicBezTo>
                    <a:cubicBezTo>
                      <a:pt x="130" y="82"/>
                      <a:pt x="132" y="80"/>
                      <a:pt x="132" y="78"/>
                    </a:cubicBezTo>
                    <a:cubicBezTo>
                      <a:pt x="131" y="78"/>
                      <a:pt x="122" y="74"/>
                      <a:pt x="122" y="68"/>
                    </a:cubicBezTo>
                    <a:cubicBezTo>
                      <a:pt x="117" y="68"/>
                      <a:pt x="111" y="59"/>
                      <a:pt x="111" y="54"/>
                    </a:cubicBezTo>
                    <a:cubicBezTo>
                      <a:pt x="111" y="52"/>
                      <a:pt x="111" y="51"/>
                      <a:pt x="111" y="50"/>
                    </a:cubicBezTo>
                    <a:cubicBezTo>
                      <a:pt x="112" y="50"/>
                      <a:pt x="113" y="50"/>
                      <a:pt x="115" y="49"/>
                    </a:cubicBezTo>
                    <a:cubicBezTo>
                      <a:pt x="114" y="49"/>
                      <a:pt x="101" y="38"/>
                      <a:pt x="102" y="34"/>
                    </a:cubicBezTo>
                    <a:cubicBezTo>
                      <a:pt x="90" y="27"/>
                      <a:pt x="95" y="23"/>
                      <a:pt x="69" y="16"/>
                    </a:cubicBezTo>
                    <a:cubicBezTo>
                      <a:pt x="67" y="15"/>
                      <a:pt x="65" y="14"/>
                      <a:pt x="63" y="1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5" name="Freeform 391"/>
              <p:cNvSpPr>
                <a:spLocks/>
              </p:cNvSpPr>
              <p:nvPr/>
            </p:nvSpPr>
            <p:spPr bwMode="auto">
              <a:xfrm>
                <a:off x="4546" y="2080"/>
                <a:ext cx="106" cy="144"/>
              </a:xfrm>
              <a:custGeom>
                <a:avLst/>
                <a:gdLst>
                  <a:gd name="T0" fmla="*/ 25 w 45"/>
                  <a:gd name="T1" fmla="*/ 58 h 61"/>
                  <a:gd name="T2" fmla="*/ 31 w 45"/>
                  <a:gd name="T3" fmla="*/ 60 h 61"/>
                  <a:gd name="T4" fmla="*/ 31 w 45"/>
                  <a:gd name="T5" fmla="*/ 51 h 61"/>
                  <a:gd name="T6" fmla="*/ 25 w 45"/>
                  <a:gd name="T7" fmla="*/ 48 h 61"/>
                  <a:gd name="T8" fmla="*/ 27 w 45"/>
                  <a:gd name="T9" fmla="*/ 41 h 61"/>
                  <a:gd name="T10" fmla="*/ 26 w 45"/>
                  <a:gd name="T11" fmla="*/ 25 h 61"/>
                  <a:gd name="T12" fmla="*/ 33 w 45"/>
                  <a:gd name="T13" fmla="*/ 28 h 61"/>
                  <a:gd name="T14" fmla="*/ 32 w 45"/>
                  <a:gd name="T15" fmla="*/ 20 h 61"/>
                  <a:gd name="T16" fmla="*/ 21 w 45"/>
                  <a:gd name="T17" fmla="*/ 21 h 61"/>
                  <a:gd name="T18" fmla="*/ 16 w 45"/>
                  <a:gd name="T19" fmla="*/ 26 h 61"/>
                  <a:gd name="T20" fmla="*/ 10 w 45"/>
                  <a:gd name="T21" fmla="*/ 18 h 61"/>
                  <a:gd name="T22" fmla="*/ 19 w 45"/>
                  <a:gd name="T23" fmla="*/ 8 h 61"/>
                  <a:gd name="T24" fmla="*/ 35 w 45"/>
                  <a:gd name="T25" fmla="*/ 14 h 61"/>
                  <a:gd name="T26" fmla="*/ 45 w 45"/>
                  <a:gd name="T27" fmla="*/ 0 h 61"/>
                  <a:gd name="T28" fmla="*/ 33 w 45"/>
                  <a:gd name="T29" fmla="*/ 7 h 61"/>
                  <a:gd name="T30" fmla="*/ 23 w 45"/>
                  <a:gd name="T31" fmla="*/ 4 h 61"/>
                  <a:gd name="T32" fmla="*/ 8 w 45"/>
                  <a:gd name="T33" fmla="*/ 13 h 61"/>
                  <a:gd name="T34" fmla="*/ 4 w 45"/>
                  <a:gd name="T35" fmla="*/ 24 h 61"/>
                  <a:gd name="T36" fmla="*/ 0 w 45"/>
                  <a:gd name="T37" fmla="*/ 41 h 61"/>
                  <a:gd name="T38" fmla="*/ 5 w 45"/>
                  <a:gd name="T39" fmla="*/ 44 h 61"/>
                  <a:gd name="T40" fmla="*/ 3 w 45"/>
                  <a:gd name="T41" fmla="*/ 61 h 61"/>
                  <a:gd name="T42" fmla="*/ 12 w 45"/>
                  <a:gd name="T43" fmla="*/ 54 h 61"/>
                  <a:gd name="T44" fmla="*/ 10 w 45"/>
                  <a:gd name="T45" fmla="*/ 42 h 61"/>
                  <a:gd name="T46" fmla="*/ 16 w 45"/>
                  <a:gd name="T47" fmla="*/ 37 h 61"/>
                  <a:gd name="T48" fmla="*/ 25 w 45"/>
                  <a:gd name="T4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61">
                    <a:moveTo>
                      <a:pt x="25" y="58"/>
                    </a:moveTo>
                    <a:cubicBezTo>
                      <a:pt x="28" y="58"/>
                      <a:pt x="28" y="60"/>
                      <a:pt x="31" y="60"/>
                    </a:cubicBezTo>
                    <a:cubicBezTo>
                      <a:pt x="31" y="55"/>
                      <a:pt x="31" y="56"/>
                      <a:pt x="31" y="51"/>
                    </a:cubicBezTo>
                    <a:cubicBezTo>
                      <a:pt x="28" y="51"/>
                      <a:pt x="25" y="51"/>
                      <a:pt x="25" y="48"/>
                    </a:cubicBezTo>
                    <a:cubicBezTo>
                      <a:pt x="25" y="46"/>
                      <a:pt x="27" y="44"/>
                      <a:pt x="27" y="41"/>
                    </a:cubicBezTo>
                    <a:cubicBezTo>
                      <a:pt x="27" y="37"/>
                      <a:pt x="23" y="25"/>
                      <a:pt x="26" y="25"/>
                    </a:cubicBezTo>
                    <a:cubicBezTo>
                      <a:pt x="29" y="25"/>
                      <a:pt x="30" y="27"/>
                      <a:pt x="33" y="28"/>
                    </a:cubicBezTo>
                    <a:cubicBezTo>
                      <a:pt x="33" y="25"/>
                      <a:pt x="32" y="23"/>
                      <a:pt x="32" y="20"/>
                    </a:cubicBezTo>
                    <a:cubicBezTo>
                      <a:pt x="28" y="23"/>
                      <a:pt x="24" y="20"/>
                      <a:pt x="21" y="21"/>
                    </a:cubicBezTo>
                    <a:cubicBezTo>
                      <a:pt x="19" y="22"/>
                      <a:pt x="18" y="25"/>
                      <a:pt x="16" y="26"/>
                    </a:cubicBezTo>
                    <a:cubicBezTo>
                      <a:pt x="15" y="25"/>
                      <a:pt x="10" y="18"/>
                      <a:pt x="10" y="18"/>
                    </a:cubicBezTo>
                    <a:cubicBezTo>
                      <a:pt x="11" y="15"/>
                      <a:pt x="14" y="8"/>
                      <a:pt x="19" y="8"/>
                    </a:cubicBezTo>
                    <a:cubicBezTo>
                      <a:pt x="22" y="8"/>
                      <a:pt x="31" y="14"/>
                      <a:pt x="35" y="14"/>
                    </a:cubicBezTo>
                    <a:cubicBezTo>
                      <a:pt x="39" y="14"/>
                      <a:pt x="45" y="1"/>
                      <a:pt x="45" y="0"/>
                    </a:cubicBezTo>
                    <a:cubicBezTo>
                      <a:pt x="41" y="1"/>
                      <a:pt x="40" y="7"/>
                      <a:pt x="33" y="7"/>
                    </a:cubicBezTo>
                    <a:cubicBezTo>
                      <a:pt x="29" y="7"/>
                      <a:pt x="28" y="6"/>
                      <a:pt x="23" y="4"/>
                    </a:cubicBezTo>
                    <a:cubicBezTo>
                      <a:pt x="14" y="2"/>
                      <a:pt x="11" y="6"/>
                      <a:pt x="8" y="13"/>
                    </a:cubicBezTo>
                    <a:cubicBezTo>
                      <a:pt x="7" y="17"/>
                      <a:pt x="9" y="24"/>
                      <a:pt x="4" y="24"/>
                    </a:cubicBezTo>
                    <a:cubicBezTo>
                      <a:pt x="4" y="31"/>
                      <a:pt x="4" y="36"/>
                      <a:pt x="0" y="41"/>
                    </a:cubicBezTo>
                    <a:cubicBezTo>
                      <a:pt x="1" y="42"/>
                      <a:pt x="3" y="43"/>
                      <a:pt x="5" y="44"/>
                    </a:cubicBezTo>
                    <a:cubicBezTo>
                      <a:pt x="5" y="44"/>
                      <a:pt x="3" y="60"/>
                      <a:pt x="3" y="61"/>
                    </a:cubicBezTo>
                    <a:cubicBezTo>
                      <a:pt x="3" y="61"/>
                      <a:pt x="11" y="58"/>
                      <a:pt x="12" y="54"/>
                    </a:cubicBezTo>
                    <a:cubicBezTo>
                      <a:pt x="10" y="42"/>
                      <a:pt x="10" y="42"/>
                      <a:pt x="10" y="42"/>
                    </a:cubicBezTo>
                    <a:cubicBezTo>
                      <a:pt x="10" y="42"/>
                      <a:pt x="11" y="37"/>
                      <a:pt x="16" y="37"/>
                    </a:cubicBezTo>
                    <a:cubicBezTo>
                      <a:pt x="16" y="43"/>
                      <a:pt x="19" y="58"/>
                      <a:pt x="25" y="5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6" name="Freeform 392"/>
              <p:cNvSpPr>
                <a:spLocks/>
              </p:cNvSpPr>
              <p:nvPr/>
            </p:nvSpPr>
            <p:spPr bwMode="auto">
              <a:xfrm>
                <a:off x="4517" y="1893"/>
                <a:ext cx="36" cy="54"/>
              </a:xfrm>
              <a:custGeom>
                <a:avLst/>
                <a:gdLst>
                  <a:gd name="T0" fmla="*/ 0 w 15"/>
                  <a:gd name="T1" fmla="*/ 23 h 23"/>
                  <a:gd name="T2" fmla="*/ 15 w 15"/>
                  <a:gd name="T3" fmla="*/ 2 h 23"/>
                  <a:gd name="T4" fmla="*/ 15 w 15"/>
                  <a:gd name="T5" fmla="*/ 0 h 23"/>
                  <a:gd name="T6" fmla="*/ 5 w 15"/>
                  <a:gd name="T7" fmla="*/ 15 h 23"/>
                  <a:gd name="T8" fmla="*/ 1 w 15"/>
                  <a:gd name="T9" fmla="*/ 18 h 23"/>
                  <a:gd name="T10" fmla="*/ 0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0" y="23"/>
                    </a:moveTo>
                    <a:cubicBezTo>
                      <a:pt x="6" y="21"/>
                      <a:pt x="15" y="8"/>
                      <a:pt x="15" y="2"/>
                    </a:cubicBezTo>
                    <a:cubicBezTo>
                      <a:pt x="15" y="1"/>
                      <a:pt x="15" y="0"/>
                      <a:pt x="15" y="0"/>
                    </a:cubicBezTo>
                    <a:cubicBezTo>
                      <a:pt x="8" y="2"/>
                      <a:pt x="10" y="10"/>
                      <a:pt x="5" y="15"/>
                    </a:cubicBezTo>
                    <a:cubicBezTo>
                      <a:pt x="4" y="16"/>
                      <a:pt x="1" y="17"/>
                      <a:pt x="1" y="18"/>
                    </a:cubicBezTo>
                    <a:cubicBezTo>
                      <a:pt x="0" y="20"/>
                      <a:pt x="0" y="22"/>
                      <a:pt x="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7" name="Freeform 393"/>
              <p:cNvSpPr>
                <a:spLocks/>
              </p:cNvSpPr>
              <p:nvPr/>
            </p:nvSpPr>
            <p:spPr bwMode="auto">
              <a:xfrm>
                <a:off x="4598" y="1910"/>
                <a:ext cx="75" cy="87"/>
              </a:xfrm>
              <a:custGeom>
                <a:avLst/>
                <a:gdLst>
                  <a:gd name="T0" fmla="*/ 0 w 32"/>
                  <a:gd name="T1" fmla="*/ 22 h 37"/>
                  <a:gd name="T2" fmla="*/ 2 w 32"/>
                  <a:gd name="T3" fmla="*/ 27 h 37"/>
                  <a:gd name="T4" fmla="*/ 5 w 32"/>
                  <a:gd name="T5" fmla="*/ 22 h 37"/>
                  <a:gd name="T6" fmla="*/ 11 w 32"/>
                  <a:gd name="T7" fmla="*/ 22 h 37"/>
                  <a:gd name="T8" fmla="*/ 12 w 32"/>
                  <a:gd name="T9" fmla="*/ 28 h 37"/>
                  <a:gd name="T10" fmla="*/ 17 w 32"/>
                  <a:gd name="T11" fmla="*/ 37 h 37"/>
                  <a:gd name="T12" fmla="*/ 23 w 32"/>
                  <a:gd name="T13" fmla="*/ 37 h 37"/>
                  <a:gd name="T14" fmla="*/ 30 w 32"/>
                  <a:gd name="T15" fmla="*/ 27 h 37"/>
                  <a:gd name="T16" fmla="*/ 30 w 32"/>
                  <a:gd name="T17" fmla="*/ 33 h 37"/>
                  <a:gd name="T18" fmla="*/ 32 w 32"/>
                  <a:gd name="T19" fmla="*/ 26 h 37"/>
                  <a:gd name="T20" fmla="*/ 30 w 32"/>
                  <a:gd name="T21" fmla="*/ 10 h 37"/>
                  <a:gd name="T22" fmla="*/ 27 w 32"/>
                  <a:gd name="T23" fmla="*/ 3 h 37"/>
                  <a:gd name="T24" fmla="*/ 24 w 32"/>
                  <a:gd name="T25" fmla="*/ 0 h 37"/>
                  <a:gd name="T26" fmla="*/ 14 w 32"/>
                  <a:gd name="T27" fmla="*/ 16 h 37"/>
                  <a:gd name="T28" fmla="*/ 11 w 32"/>
                  <a:gd name="T29" fmla="*/ 12 h 37"/>
                  <a:gd name="T30" fmla="*/ 0 w 32"/>
                  <a:gd name="T31" fmla="*/ 18 h 37"/>
                  <a:gd name="T32" fmla="*/ 0 w 32"/>
                  <a:gd name="T3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7">
                    <a:moveTo>
                      <a:pt x="0" y="22"/>
                    </a:moveTo>
                    <a:cubicBezTo>
                      <a:pt x="0" y="24"/>
                      <a:pt x="1" y="25"/>
                      <a:pt x="2" y="27"/>
                    </a:cubicBezTo>
                    <a:cubicBezTo>
                      <a:pt x="2" y="25"/>
                      <a:pt x="3" y="22"/>
                      <a:pt x="5" y="22"/>
                    </a:cubicBezTo>
                    <a:cubicBezTo>
                      <a:pt x="11" y="22"/>
                      <a:pt x="11" y="22"/>
                      <a:pt x="11" y="22"/>
                    </a:cubicBezTo>
                    <a:cubicBezTo>
                      <a:pt x="11" y="22"/>
                      <a:pt x="14" y="26"/>
                      <a:pt x="12" y="28"/>
                    </a:cubicBezTo>
                    <a:cubicBezTo>
                      <a:pt x="14" y="30"/>
                      <a:pt x="14" y="34"/>
                      <a:pt x="17" y="37"/>
                    </a:cubicBezTo>
                    <a:cubicBezTo>
                      <a:pt x="23" y="37"/>
                      <a:pt x="23" y="37"/>
                      <a:pt x="23" y="37"/>
                    </a:cubicBezTo>
                    <a:cubicBezTo>
                      <a:pt x="23" y="33"/>
                      <a:pt x="28" y="27"/>
                      <a:pt x="30" y="27"/>
                    </a:cubicBezTo>
                    <a:cubicBezTo>
                      <a:pt x="30" y="27"/>
                      <a:pt x="28" y="31"/>
                      <a:pt x="30" y="33"/>
                    </a:cubicBezTo>
                    <a:cubicBezTo>
                      <a:pt x="32" y="26"/>
                      <a:pt x="32" y="26"/>
                      <a:pt x="32" y="26"/>
                    </a:cubicBezTo>
                    <a:cubicBezTo>
                      <a:pt x="31" y="22"/>
                      <a:pt x="28" y="13"/>
                      <a:pt x="30" y="10"/>
                    </a:cubicBezTo>
                    <a:cubicBezTo>
                      <a:pt x="29" y="10"/>
                      <a:pt x="27" y="5"/>
                      <a:pt x="27" y="3"/>
                    </a:cubicBezTo>
                    <a:cubicBezTo>
                      <a:pt x="26" y="3"/>
                      <a:pt x="24" y="2"/>
                      <a:pt x="24" y="0"/>
                    </a:cubicBezTo>
                    <a:cubicBezTo>
                      <a:pt x="22" y="5"/>
                      <a:pt x="19" y="16"/>
                      <a:pt x="14" y="16"/>
                    </a:cubicBezTo>
                    <a:cubicBezTo>
                      <a:pt x="13" y="16"/>
                      <a:pt x="11" y="14"/>
                      <a:pt x="11" y="12"/>
                    </a:cubicBezTo>
                    <a:cubicBezTo>
                      <a:pt x="11" y="12"/>
                      <a:pt x="6" y="18"/>
                      <a:pt x="0" y="18"/>
                    </a:cubicBezTo>
                    <a:cubicBezTo>
                      <a:pt x="0" y="20"/>
                      <a:pt x="0" y="21"/>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8" name="Freeform 394"/>
              <p:cNvSpPr>
                <a:spLocks/>
              </p:cNvSpPr>
              <p:nvPr/>
            </p:nvSpPr>
            <p:spPr bwMode="auto">
              <a:xfrm>
                <a:off x="4591" y="1881"/>
                <a:ext cx="12" cy="21"/>
              </a:xfrm>
              <a:custGeom>
                <a:avLst/>
                <a:gdLst>
                  <a:gd name="T0" fmla="*/ 3 w 5"/>
                  <a:gd name="T1" fmla="*/ 9 h 9"/>
                  <a:gd name="T2" fmla="*/ 5 w 5"/>
                  <a:gd name="T3" fmla="*/ 5 h 9"/>
                  <a:gd name="T4" fmla="*/ 5 w 5"/>
                  <a:gd name="T5" fmla="*/ 0 h 9"/>
                  <a:gd name="T6" fmla="*/ 0 w 5"/>
                  <a:gd name="T7" fmla="*/ 1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9"/>
                      <a:pt x="5" y="7"/>
                      <a:pt x="5" y="5"/>
                    </a:cubicBezTo>
                    <a:cubicBezTo>
                      <a:pt x="5" y="4"/>
                      <a:pt x="5" y="2"/>
                      <a:pt x="5" y="0"/>
                    </a:cubicBezTo>
                    <a:cubicBezTo>
                      <a:pt x="4" y="0"/>
                      <a:pt x="2" y="1"/>
                      <a:pt x="0" y="1"/>
                    </a:cubicBezTo>
                    <a:cubicBezTo>
                      <a:pt x="0" y="5"/>
                      <a:pt x="0" y="9"/>
                      <a:pt x="3"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49" name="Freeform 395"/>
              <p:cNvSpPr>
                <a:spLocks/>
              </p:cNvSpPr>
              <p:nvPr/>
            </p:nvSpPr>
            <p:spPr bwMode="auto">
              <a:xfrm>
                <a:off x="4541" y="1744"/>
                <a:ext cx="45" cy="97"/>
              </a:xfrm>
              <a:custGeom>
                <a:avLst/>
                <a:gdLst>
                  <a:gd name="T0" fmla="*/ 0 w 19"/>
                  <a:gd name="T1" fmla="*/ 22 h 41"/>
                  <a:gd name="T2" fmla="*/ 8 w 19"/>
                  <a:gd name="T3" fmla="*/ 38 h 41"/>
                  <a:gd name="T4" fmla="*/ 13 w 19"/>
                  <a:gd name="T5" fmla="*/ 41 h 41"/>
                  <a:gd name="T6" fmla="*/ 17 w 19"/>
                  <a:gd name="T7" fmla="*/ 40 h 41"/>
                  <a:gd name="T8" fmla="*/ 17 w 19"/>
                  <a:gd name="T9" fmla="*/ 30 h 41"/>
                  <a:gd name="T10" fmla="*/ 13 w 19"/>
                  <a:gd name="T11" fmla="*/ 30 h 41"/>
                  <a:gd name="T12" fmla="*/ 13 w 19"/>
                  <a:gd name="T13" fmla="*/ 24 h 41"/>
                  <a:gd name="T14" fmla="*/ 19 w 19"/>
                  <a:gd name="T15" fmla="*/ 14 h 41"/>
                  <a:gd name="T16" fmla="*/ 14 w 19"/>
                  <a:gd name="T17" fmla="*/ 2 h 41"/>
                  <a:gd name="T18" fmla="*/ 12 w 19"/>
                  <a:gd name="T19" fmla="*/ 4 h 41"/>
                  <a:gd name="T20" fmla="*/ 7 w 19"/>
                  <a:gd name="T21" fmla="*/ 0 h 41"/>
                  <a:gd name="T22" fmla="*/ 4 w 19"/>
                  <a:gd name="T23" fmla="*/ 0 h 41"/>
                  <a:gd name="T24" fmla="*/ 0 w 19"/>
                  <a:gd name="T25" fmla="*/ 18 h 41"/>
                  <a:gd name="T26" fmla="*/ 0 w 19"/>
                  <a:gd name="T2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1">
                    <a:moveTo>
                      <a:pt x="0" y="22"/>
                    </a:moveTo>
                    <a:cubicBezTo>
                      <a:pt x="0" y="28"/>
                      <a:pt x="9" y="37"/>
                      <a:pt x="8" y="38"/>
                    </a:cubicBezTo>
                    <a:cubicBezTo>
                      <a:pt x="9" y="40"/>
                      <a:pt x="9" y="41"/>
                      <a:pt x="13" y="41"/>
                    </a:cubicBezTo>
                    <a:cubicBezTo>
                      <a:pt x="15" y="41"/>
                      <a:pt x="17" y="40"/>
                      <a:pt x="17" y="40"/>
                    </a:cubicBezTo>
                    <a:cubicBezTo>
                      <a:pt x="16" y="36"/>
                      <a:pt x="17" y="34"/>
                      <a:pt x="17" y="30"/>
                    </a:cubicBezTo>
                    <a:cubicBezTo>
                      <a:pt x="17" y="30"/>
                      <a:pt x="15" y="30"/>
                      <a:pt x="13" y="30"/>
                    </a:cubicBezTo>
                    <a:cubicBezTo>
                      <a:pt x="15" y="28"/>
                      <a:pt x="13" y="28"/>
                      <a:pt x="13" y="24"/>
                    </a:cubicBezTo>
                    <a:cubicBezTo>
                      <a:pt x="13" y="22"/>
                      <a:pt x="18" y="18"/>
                      <a:pt x="19" y="14"/>
                    </a:cubicBezTo>
                    <a:cubicBezTo>
                      <a:pt x="17" y="13"/>
                      <a:pt x="14" y="5"/>
                      <a:pt x="14" y="2"/>
                    </a:cubicBezTo>
                    <a:cubicBezTo>
                      <a:pt x="13" y="3"/>
                      <a:pt x="13" y="4"/>
                      <a:pt x="12" y="4"/>
                    </a:cubicBezTo>
                    <a:cubicBezTo>
                      <a:pt x="11" y="4"/>
                      <a:pt x="8" y="2"/>
                      <a:pt x="7" y="0"/>
                    </a:cubicBezTo>
                    <a:cubicBezTo>
                      <a:pt x="4" y="0"/>
                      <a:pt x="4" y="0"/>
                      <a:pt x="4" y="0"/>
                    </a:cubicBezTo>
                    <a:cubicBezTo>
                      <a:pt x="5" y="3"/>
                      <a:pt x="0" y="18"/>
                      <a:pt x="0" y="18"/>
                    </a:cubicBezTo>
                    <a:cubicBezTo>
                      <a:pt x="0" y="19"/>
                      <a:pt x="0" y="20"/>
                      <a:pt x="0" y="22"/>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0" name="Freeform 396"/>
              <p:cNvSpPr>
                <a:spLocks/>
              </p:cNvSpPr>
              <p:nvPr/>
            </p:nvSpPr>
            <p:spPr bwMode="auto">
              <a:xfrm>
                <a:off x="4350" y="1718"/>
                <a:ext cx="38" cy="36"/>
              </a:xfrm>
              <a:custGeom>
                <a:avLst/>
                <a:gdLst>
                  <a:gd name="T0" fmla="*/ 0 w 16"/>
                  <a:gd name="T1" fmla="*/ 8 h 15"/>
                  <a:gd name="T2" fmla="*/ 1 w 16"/>
                  <a:gd name="T3" fmla="*/ 8 h 15"/>
                  <a:gd name="T4" fmla="*/ 7 w 16"/>
                  <a:gd name="T5" fmla="*/ 15 h 15"/>
                  <a:gd name="T6" fmla="*/ 16 w 16"/>
                  <a:gd name="T7" fmla="*/ 4 h 15"/>
                  <a:gd name="T8" fmla="*/ 13 w 16"/>
                  <a:gd name="T9" fmla="*/ 0 h 15"/>
                  <a:gd name="T10" fmla="*/ 5 w 16"/>
                  <a:gd name="T11" fmla="*/ 0 h 15"/>
                  <a:gd name="T12" fmla="*/ 0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0" y="8"/>
                    </a:moveTo>
                    <a:cubicBezTo>
                      <a:pt x="1" y="8"/>
                      <a:pt x="1" y="8"/>
                      <a:pt x="1" y="8"/>
                    </a:cubicBezTo>
                    <a:cubicBezTo>
                      <a:pt x="1" y="12"/>
                      <a:pt x="3" y="15"/>
                      <a:pt x="7" y="15"/>
                    </a:cubicBezTo>
                    <a:cubicBezTo>
                      <a:pt x="12" y="15"/>
                      <a:pt x="16" y="9"/>
                      <a:pt x="16" y="4"/>
                    </a:cubicBezTo>
                    <a:cubicBezTo>
                      <a:pt x="16" y="3"/>
                      <a:pt x="14" y="2"/>
                      <a:pt x="13" y="0"/>
                    </a:cubicBezTo>
                    <a:cubicBezTo>
                      <a:pt x="5" y="0"/>
                      <a:pt x="5" y="0"/>
                      <a:pt x="5" y="0"/>
                    </a:cubicBezTo>
                    <a:cubicBezTo>
                      <a:pt x="4" y="2"/>
                      <a:pt x="1" y="5"/>
                      <a:pt x="0"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1" name="Freeform 397"/>
              <p:cNvSpPr>
                <a:spLocks/>
              </p:cNvSpPr>
              <p:nvPr/>
            </p:nvSpPr>
            <p:spPr bwMode="auto">
              <a:xfrm>
                <a:off x="4520" y="1617"/>
                <a:ext cx="26" cy="54"/>
              </a:xfrm>
              <a:custGeom>
                <a:avLst/>
                <a:gdLst>
                  <a:gd name="T0" fmla="*/ 3 w 11"/>
                  <a:gd name="T1" fmla="*/ 8 h 23"/>
                  <a:gd name="T2" fmla="*/ 0 w 11"/>
                  <a:gd name="T3" fmla="*/ 8 h 23"/>
                  <a:gd name="T4" fmla="*/ 0 w 11"/>
                  <a:gd name="T5" fmla="*/ 14 h 23"/>
                  <a:gd name="T6" fmla="*/ 5 w 11"/>
                  <a:gd name="T7" fmla="*/ 23 h 23"/>
                  <a:gd name="T8" fmla="*/ 11 w 11"/>
                  <a:gd name="T9" fmla="*/ 14 h 23"/>
                  <a:gd name="T10" fmla="*/ 11 w 11"/>
                  <a:gd name="T11" fmla="*/ 1 h 23"/>
                  <a:gd name="T12" fmla="*/ 3 w 11"/>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3" y="8"/>
                    </a:moveTo>
                    <a:cubicBezTo>
                      <a:pt x="2" y="8"/>
                      <a:pt x="1" y="8"/>
                      <a:pt x="0" y="8"/>
                    </a:cubicBezTo>
                    <a:cubicBezTo>
                      <a:pt x="0" y="9"/>
                      <a:pt x="0" y="11"/>
                      <a:pt x="0" y="14"/>
                    </a:cubicBezTo>
                    <a:cubicBezTo>
                      <a:pt x="0" y="18"/>
                      <a:pt x="2" y="23"/>
                      <a:pt x="5" y="23"/>
                    </a:cubicBezTo>
                    <a:cubicBezTo>
                      <a:pt x="9" y="23"/>
                      <a:pt x="11" y="19"/>
                      <a:pt x="11" y="14"/>
                    </a:cubicBezTo>
                    <a:cubicBezTo>
                      <a:pt x="11" y="11"/>
                      <a:pt x="11" y="7"/>
                      <a:pt x="11" y="1"/>
                    </a:cubicBezTo>
                    <a:cubicBezTo>
                      <a:pt x="6" y="1"/>
                      <a:pt x="3" y="0"/>
                      <a:pt x="3" y="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2" name="Freeform 398"/>
              <p:cNvSpPr>
                <a:spLocks/>
              </p:cNvSpPr>
              <p:nvPr/>
            </p:nvSpPr>
            <p:spPr bwMode="auto">
              <a:xfrm>
                <a:off x="4324" y="2231"/>
                <a:ext cx="165" cy="59"/>
              </a:xfrm>
              <a:custGeom>
                <a:avLst/>
                <a:gdLst>
                  <a:gd name="T0" fmla="*/ 50 w 70"/>
                  <a:gd name="T1" fmla="*/ 23 h 25"/>
                  <a:gd name="T2" fmla="*/ 53 w 70"/>
                  <a:gd name="T3" fmla="*/ 20 h 25"/>
                  <a:gd name="T4" fmla="*/ 57 w 70"/>
                  <a:gd name="T5" fmla="*/ 23 h 25"/>
                  <a:gd name="T6" fmla="*/ 68 w 70"/>
                  <a:gd name="T7" fmla="*/ 25 h 25"/>
                  <a:gd name="T8" fmla="*/ 70 w 70"/>
                  <a:gd name="T9" fmla="*/ 22 h 25"/>
                  <a:gd name="T10" fmla="*/ 67 w 70"/>
                  <a:gd name="T11" fmla="*/ 17 h 25"/>
                  <a:gd name="T12" fmla="*/ 60 w 70"/>
                  <a:gd name="T13" fmla="*/ 14 h 25"/>
                  <a:gd name="T14" fmla="*/ 42 w 70"/>
                  <a:gd name="T15" fmla="*/ 4 h 25"/>
                  <a:gd name="T16" fmla="*/ 37 w 70"/>
                  <a:gd name="T17" fmla="*/ 4 h 25"/>
                  <a:gd name="T18" fmla="*/ 21 w 70"/>
                  <a:gd name="T19" fmla="*/ 3 h 25"/>
                  <a:gd name="T20" fmla="*/ 12 w 70"/>
                  <a:gd name="T21" fmla="*/ 0 h 25"/>
                  <a:gd name="T22" fmla="*/ 7 w 70"/>
                  <a:gd name="T23" fmla="*/ 0 h 25"/>
                  <a:gd name="T24" fmla="*/ 0 w 70"/>
                  <a:gd name="T25" fmla="*/ 7 h 25"/>
                  <a:gd name="T26" fmla="*/ 10 w 70"/>
                  <a:gd name="T27" fmla="*/ 13 h 25"/>
                  <a:gd name="T28" fmla="*/ 18 w 70"/>
                  <a:gd name="T29" fmla="*/ 15 h 25"/>
                  <a:gd name="T30" fmla="*/ 23 w 70"/>
                  <a:gd name="T31" fmla="*/ 15 h 25"/>
                  <a:gd name="T32" fmla="*/ 32 w 70"/>
                  <a:gd name="T33" fmla="*/ 17 h 25"/>
                  <a:gd name="T34" fmla="*/ 50 w 70"/>
                  <a:gd name="T3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50" y="23"/>
                    </a:moveTo>
                    <a:cubicBezTo>
                      <a:pt x="52" y="23"/>
                      <a:pt x="52" y="20"/>
                      <a:pt x="53" y="20"/>
                    </a:cubicBezTo>
                    <a:cubicBezTo>
                      <a:pt x="55" y="20"/>
                      <a:pt x="56" y="23"/>
                      <a:pt x="57" y="23"/>
                    </a:cubicBezTo>
                    <a:cubicBezTo>
                      <a:pt x="61" y="23"/>
                      <a:pt x="68" y="25"/>
                      <a:pt x="68" y="25"/>
                    </a:cubicBezTo>
                    <a:cubicBezTo>
                      <a:pt x="69" y="25"/>
                      <a:pt x="70" y="23"/>
                      <a:pt x="70" y="22"/>
                    </a:cubicBezTo>
                    <a:cubicBezTo>
                      <a:pt x="70" y="19"/>
                      <a:pt x="68" y="19"/>
                      <a:pt x="67" y="17"/>
                    </a:cubicBezTo>
                    <a:cubicBezTo>
                      <a:pt x="66" y="18"/>
                      <a:pt x="60" y="14"/>
                      <a:pt x="60" y="14"/>
                    </a:cubicBezTo>
                    <a:cubicBezTo>
                      <a:pt x="52" y="16"/>
                      <a:pt x="49" y="4"/>
                      <a:pt x="42" y="4"/>
                    </a:cubicBezTo>
                    <a:cubicBezTo>
                      <a:pt x="40" y="4"/>
                      <a:pt x="40" y="6"/>
                      <a:pt x="37" y="4"/>
                    </a:cubicBezTo>
                    <a:cubicBezTo>
                      <a:pt x="36" y="7"/>
                      <a:pt x="21" y="6"/>
                      <a:pt x="21" y="3"/>
                    </a:cubicBezTo>
                    <a:cubicBezTo>
                      <a:pt x="19" y="3"/>
                      <a:pt x="12" y="2"/>
                      <a:pt x="12" y="0"/>
                    </a:cubicBezTo>
                    <a:cubicBezTo>
                      <a:pt x="11" y="1"/>
                      <a:pt x="9" y="0"/>
                      <a:pt x="7" y="0"/>
                    </a:cubicBezTo>
                    <a:cubicBezTo>
                      <a:pt x="3" y="0"/>
                      <a:pt x="5" y="6"/>
                      <a:pt x="0" y="7"/>
                    </a:cubicBezTo>
                    <a:cubicBezTo>
                      <a:pt x="3" y="9"/>
                      <a:pt x="7" y="13"/>
                      <a:pt x="10" y="13"/>
                    </a:cubicBezTo>
                    <a:cubicBezTo>
                      <a:pt x="10" y="13"/>
                      <a:pt x="17" y="15"/>
                      <a:pt x="18" y="15"/>
                    </a:cubicBezTo>
                    <a:cubicBezTo>
                      <a:pt x="18" y="15"/>
                      <a:pt x="21" y="15"/>
                      <a:pt x="23" y="15"/>
                    </a:cubicBezTo>
                    <a:cubicBezTo>
                      <a:pt x="27" y="15"/>
                      <a:pt x="28" y="17"/>
                      <a:pt x="32" y="17"/>
                    </a:cubicBezTo>
                    <a:cubicBezTo>
                      <a:pt x="32" y="18"/>
                      <a:pt x="48" y="23"/>
                      <a:pt x="50" y="2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3" name="Freeform 399"/>
              <p:cNvSpPr>
                <a:spLocks/>
              </p:cNvSpPr>
              <p:nvPr/>
            </p:nvSpPr>
            <p:spPr bwMode="auto">
              <a:xfrm>
                <a:off x="3903" y="1924"/>
                <a:ext cx="40" cy="78"/>
              </a:xfrm>
              <a:custGeom>
                <a:avLst/>
                <a:gdLst>
                  <a:gd name="T0" fmla="*/ 3 w 17"/>
                  <a:gd name="T1" fmla="*/ 0 h 33"/>
                  <a:gd name="T2" fmla="*/ 0 w 17"/>
                  <a:gd name="T3" fmla="*/ 18 h 33"/>
                  <a:gd name="T4" fmla="*/ 5 w 17"/>
                  <a:gd name="T5" fmla="*/ 33 h 33"/>
                  <a:gd name="T6" fmla="*/ 17 w 17"/>
                  <a:gd name="T7" fmla="*/ 22 h 33"/>
                  <a:gd name="T8" fmla="*/ 3 w 17"/>
                  <a:gd name="T9" fmla="*/ 0 h 33"/>
                </a:gdLst>
                <a:ahLst/>
                <a:cxnLst>
                  <a:cxn ang="0">
                    <a:pos x="T0" y="T1"/>
                  </a:cxn>
                  <a:cxn ang="0">
                    <a:pos x="T2" y="T3"/>
                  </a:cxn>
                  <a:cxn ang="0">
                    <a:pos x="T4" y="T5"/>
                  </a:cxn>
                  <a:cxn ang="0">
                    <a:pos x="T6" y="T7"/>
                  </a:cxn>
                  <a:cxn ang="0">
                    <a:pos x="T8" y="T9"/>
                  </a:cxn>
                </a:cxnLst>
                <a:rect l="0" t="0" r="r" b="b"/>
                <a:pathLst>
                  <a:path w="17" h="33">
                    <a:moveTo>
                      <a:pt x="3" y="0"/>
                    </a:moveTo>
                    <a:cubicBezTo>
                      <a:pt x="1" y="5"/>
                      <a:pt x="0" y="10"/>
                      <a:pt x="0" y="18"/>
                    </a:cubicBezTo>
                    <a:cubicBezTo>
                      <a:pt x="0" y="21"/>
                      <a:pt x="3" y="30"/>
                      <a:pt x="5" y="33"/>
                    </a:cubicBezTo>
                    <a:cubicBezTo>
                      <a:pt x="10" y="33"/>
                      <a:pt x="17" y="30"/>
                      <a:pt x="17" y="22"/>
                    </a:cubicBezTo>
                    <a:cubicBezTo>
                      <a:pt x="12" y="4"/>
                      <a:pt x="9" y="7"/>
                      <a:pt x="3"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4" name="Freeform 400"/>
              <p:cNvSpPr>
                <a:spLocks/>
              </p:cNvSpPr>
              <p:nvPr/>
            </p:nvSpPr>
            <p:spPr bwMode="auto">
              <a:xfrm>
                <a:off x="4560" y="1043"/>
                <a:ext cx="130" cy="167"/>
              </a:xfrm>
              <a:custGeom>
                <a:avLst/>
                <a:gdLst>
                  <a:gd name="T0" fmla="*/ 50 w 55"/>
                  <a:gd name="T1" fmla="*/ 47 h 71"/>
                  <a:gd name="T2" fmla="*/ 30 w 55"/>
                  <a:gd name="T3" fmla="*/ 30 h 71"/>
                  <a:gd name="T4" fmla="*/ 18 w 55"/>
                  <a:gd name="T5" fmla="*/ 16 h 71"/>
                  <a:gd name="T6" fmla="*/ 5 w 55"/>
                  <a:gd name="T7" fmla="*/ 1 h 71"/>
                  <a:gd name="T8" fmla="*/ 0 w 55"/>
                  <a:gd name="T9" fmla="*/ 0 h 71"/>
                  <a:gd name="T10" fmla="*/ 4 w 55"/>
                  <a:gd name="T11" fmla="*/ 8 h 71"/>
                  <a:gd name="T12" fmla="*/ 21 w 55"/>
                  <a:gd name="T13" fmla="*/ 29 h 71"/>
                  <a:gd name="T14" fmla="*/ 30 w 55"/>
                  <a:gd name="T15" fmla="*/ 41 h 71"/>
                  <a:gd name="T16" fmla="*/ 37 w 55"/>
                  <a:gd name="T17" fmla="*/ 50 h 71"/>
                  <a:gd name="T18" fmla="*/ 41 w 55"/>
                  <a:gd name="T19" fmla="*/ 59 h 71"/>
                  <a:gd name="T20" fmla="*/ 48 w 55"/>
                  <a:gd name="T21" fmla="*/ 71 h 71"/>
                  <a:gd name="T22" fmla="*/ 48 w 55"/>
                  <a:gd name="T23" fmla="*/ 64 h 71"/>
                  <a:gd name="T24" fmla="*/ 51 w 55"/>
                  <a:gd name="T25" fmla="*/ 64 h 71"/>
                  <a:gd name="T26" fmla="*/ 55 w 55"/>
                  <a:gd name="T27" fmla="*/ 66 h 71"/>
                  <a:gd name="T28" fmla="*/ 38 w 55"/>
                  <a:gd name="T29" fmla="*/ 41 h 71"/>
                  <a:gd name="T30" fmla="*/ 40 w 55"/>
                  <a:gd name="T31" fmla="*/ 40 h 71"/>
                  <a:gd name="T32" fmla="*/ 50 w 55"/>
                  <a:gd name="T33"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1">
                    <a:moveTo>
                      <a:pt x="50" y="47"/>
                    </a:moveTo>
                    <a:cubicBezTo>
                      <a:pt x="46" y="40"/>
                      <a:pt x="35" y="36"/>
                      <a:pt x="30" y="30"/>
                    </a:cubicBezTo>
                    <a:cubicBezTo>
                      <a:pt x="26" y="26"/>
                      <a:pt x="22" y="21"/>
                      <a:pt x="18" y="16"/>
                    </a:cubicBezTo>
                    <a:cubicBezTo>
                      <a:pt x="14" y="13"/>
                      <a:pt x="14" y="11"/>
                      <a:pt x="5" y="1"/>
                    </a:cubicBezTo>
                    <a:cubicBezTo>
                      <a:pt x="3" y="1"/>
                      <a:pt x="1" y="0"/>
                      <a:pt x="0" y="0"/>
                    </a:cubicBezTo>
                    <a:cubicBezTo>
                      <a:pt x="1" y="4"/>
                      <a:pt x="4" y="4"/>
                      <a:pt x="4" y="8"/>
                    </a:cubicBezTo>
                    <a:cubicBezTo>
                      <a:pt x="4" y="19"/>
                      <a:pt x="17" y="19"/>
                      <a:pt x="21" y="29"/>
                    </a:cubicBezTo>
                    <a:cubicBezTo>
                      <a:pt x="22" y="32"/>
                      <a:pt x="30" y="39"/>
                      <a:pt x="30" y="41"/>
                    </a:cubicBezTo>
                    <a:cubicBezTo>
                      <a:pt x="30" y="43"/>
                      <a:pt x="33" y="49"/>
                      <a:pt x="37" y="50"/>
                    </a:cubicBezTo>
                    <a:cubicBezTo>
                      <a:pt x="37" y="53"/>
                      <a:pt x="41" y="58"/>
                      <a:pt x="41" y="59"/>
                    </a:cubicBezTo>
                    <a:cubicBezTo>
                      <a:pt x="41" y="62"/>
                      <a:pt x="47" y="65"/>
                      <a:pt x="48" y="71"/>
                    </a:cubicBezTo>
                    <a:cubicBezTo>
                      <a:pt x="48" y="69"/>
                      <a:pt x="48" y="66"/>
                      <a:pt x="48" y="64"/>
                    </a:cubicBezTo>
                    <a:cubicBezTo>
                      <a:pt x="51" y="64"/>
                      <a:pt x="51" y="64"/>
                      <a:pt x="51" y="64"/>
                    </a:cubicBezTo>
                    <a:cubicBezTo>
                      <a:pt x="52" y="65"/>
                      <a:pt x="54" y="65"/>
                      <a:pt x="55" y="66"/>
                    </a:cubicBezTo>
                    <a:cubicBezTo>
                      <a:pt x="51" y="57"/>
                      <a:pt x="38" y="56"/>
                      <a:pt x="38" y="41"/>
                    </a:cubicBezTo>
                    <a:cubicBezTo>
                      <a:pt x="38" y="41"/>
                      <a:pt x="39" y="40"/>
                      <a:pt x="40" y="40"/>
                    </a:cubicBezTo>
                    <a:cubicBezTo>
                      <a:pt x="42" y="42"/>
                      <a:pt x="47" y="46"/>
                      <a:pt x="50" y="4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5" name="Freeform 401"/>
              <p:cNvSpPr>
                <a:spLocks/>
              </p:cNvSpPr>
              <p:nvPr/>
            </p:nvSpPr>
            <p:spPr bwMode="auto">
              <a:xfrm>
                <a:off x="4676" y="1215"/>
                <a:ext cx="90" cy="76"/>
              </a:xfrm>
              <a:custGeom>
                <a:avLst/>
                <a:gdLst>
                  <a:gd name="T0" fmla="*/ 38 w 38"/>
                  <a:gd name="T1" fmla="*/ 18 h 32"/>
                  <a:gd name="T2" fmla="*/ 29 w 38"/>
                  <a:gd name="T3" fmla="*/ 9 h 32"/>
                  <a:gd name="T4" fmla="*/ 27 w 38"/>
                  <a:gd name="T5" fmla="*/ 13 h 32"/>
                  <a:gd name="T6" fmla="*/ 12 w 38"/>
                  <a:gd name="T7" fmla="*/ 8 h 32"/>
                  <a:gd name="T8" fmla="*/ 3 w 38"/>
                  <a:gd name="T9" fmla="*/ 0 h 32"/>
                  <a:gd name="T10" fmla="*/ 0 w 38"/>
                  <a:gd name="T11" fmla="*/ 1 h 32"/>
                  <a:gd name="T12" fmla="*/ 5 w 38"/>
                  <a:gd name="T13" fmla="*/ 5 h 32"/>
                  <a:gd name="T14" fmla="*/ 7 w 38"/>
                  <a:gd name="T15" fmla="*/ 13 h 32"/>
                  <a:gd name="T16" fmla="*/ 7 w 38"/>
                  <a:gd name="T17" fmla="*/ 16 h 32"/>
                  <a:gd name="T18" fmla="*/ 9 w 38"/>
                  <a:gd name="T19" fmla="*/ 16 h 32"/>
                  <a:gd name="T20" fmla="*/ 9 w 38"/>
                  <a:gd name="T21" fmla="*/ 20 h 32"/>
                  <a:gd name="T22" fmla="*/ 3 w 38"/>
                  <a:gd name="T23" fmla="*/ 24 h 32"/>
                  <a:gd name="T24" fmla="*/ 9 w 38"/>
                  <a:gd name="T25" fmla="*/ 31 h 32"/>
                  <a:gd name="T26" fmla="*/ 7 w 38"/>
                  <a:gd name="T27" fmla="*/ 32 h 32"/>
                  <a:gd name="T28" fmla="*/ 9 w 38"/>
                  <a:gd name="T29" fmla="*/ 32 h 32"/>
                  <a:gd name="T30" fmla="*/ 15 w 38"/>
                  <a:gd name="T31" fmla="*/ 29 h 32"/>
                  <a:gd name="T32" fmla="*/ 9 w 38"/>
                  <a:gd name="T33" fmla="*/ 25 h 32"/>
                  <a:gd name="T34" fmla="*/ 16 w 38"/>
                  <a:gd name="T35" fmla="*/ 23 h 32"/>
                  <a:gd name="T36" fmla="*/ 28 w 38"/>
                  <a:gd name="T37" fmla="*/ 27 h 32"/>
                  <a:gd name="T38" fmla="*/ 29 w 38"/>
                  <a:gd name="T39" fmla="*/ 21 h 32"/>
                  <a:gd name="T40" fmla="*/ 38 w 3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18"/>
                    </a:moveTo>
                    <a:cubicBezTo>
                      <a:pt x="34" y="16"/>
                      <a:pt x="32" y="14"/>
                      <a:pt x="29" y="9"/>
                    </a:cubicBezTo>
                    <a:cubicBezTo>
                      <a:pt x="29" y="10"/>
                      <a:pt x="27" y="12"/>
                      <a:pt x="27" y="13"/>
                    </a:cubicBezTo>
                    <a:cubicBezTo>
                      <a:pt x="22" y="11"/>
                      <a:pt x="18" y="10"/>
                      <a:pt x="12" y="8"/>
                    </a:cubicBezTo>
                    <a:cubicBezTo>
                      <a:pt x="10" y="7"/>
                      <a:pt x="5" y="0"/>
                      <a:pt x="3" y="0"/>
                    </a:cubicBezTo>
                    <a:cubicBezTo>
                      <a:pt x="2" y="0"/>
                      <a:pt x="1" y="1"/>
                      <a:pt x="0" y="1"/>
                    </a:cubicBezTo>
                    <a:cubicBezTo>
                      <a:pt x="0" y="3"/>
                      <a:pt x="1" y="5"/>
                      <a:pt x="5" y="5"/>
                    </a:cubicBezTo>
                    <a:cubicBezTo>
                      <a:pt x="5" y="8"/>
                      <a:pt x="7" y="10"/>
                      <a:pt x="7" y="13"/>
                    </a:cubicBezTo>
                    <a:cubicBezTo>
                      <a:pt x="7" y="14"/>
                      <a:pt x="7" y="15"/>
                      <a:pt x="7" y="16"/>
                    </a:cubicBezTo>
                    <a:cubicBezTo>
                      <a:pt x="9" y="16"/>
                      <a:pt x="9" y="16"/>
                      <a:pt x="9" y="16"/>
                    </a:cubicBezTo>
                    <a:cubicBezTo>
                      <a:pt x="9" y="18"/>
                      <a:pt x="9" y="19"/>
                      <a:pt x="9" y="20"/>
                    </a:cubicBezTo>
                    <a:cubicBezTo>
                      <a:pt x="7" y="20"/>
                      <a:pt x="3" y="21"/>
                      <a:pt x="3" y="24"/>
                    </a:cubicBezTo>
                    <a:cubicBezTo>
                      <a:pt x="3" y="27"/>
                      <a:pt x="7" y="28"/>
                      <a:pt x="9" y="31"/>
                    </a:cubicBezTo>
                    <a:cubicBezTo>
                      <a:pt x="9" y="31"/>
                      <a:pt x="7" y="32"/>
                      <a:pt x="7" y="32"/>
                    </a:cubicBezTo>
                    <a:cubicBezTo>
                      <a:pt x="8" y="32"/>
                      <a:pt x="9" y="32"/>
                      <a:pt x="9" y="32"/>
                    </a:cubicBezTo>
                    <a:cubicBezTo>
                      <a:pt x="12" y="32"/>
                      <a:pt x="13" y="32"/>
                      <a:pt x="15" y="29"/>
                    </a:cubicBezTo>
                    <a:cubicBezTo>
                      <a:pt x="13" y="28"/>
                      <a:pt x="11" y="27"/>
                      <a:pt x="9" y="25"/>
                    </a:cubicBezTo>
                    <a:cubicBezTo>
                      <a:pt x="12" y="25"/>
                      <a:pt x="13" y="23"/>
                      <a:pt x="16" y="23"/>
                    </a:cubicBezTo>
                    <a:cubicBezTo>
                      <a:pt x="20" y="23"/>
                      <a:pt x="21" y="27"/>
                      <a:pt x="28" y="27"/>
                    </a:cubicBezTo>
                    <a:cubicBezTo>
                      <a:pt x="27" y="25"/>
                      <a:pt x="29" y="23"/>
                      <a:pt x="29" y="21"/>
                    </a:cubicBezTo>
                    <a:cubicBezTo>
                      <a:pt x="32" y="21"/>
                      <a:pt x="34" y="19"/>
                      <a:pt x="38" y="18"/>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6" name="Freeform 402"/>
              <p:cNvSpPr>
                <a:spLocks/>
              </p:cNvSpPr>
              <p:nvPr/>
            </p:nvSpPr>
            <p:spPr bwMode="auto">
              <a:xfrm>
                <a:off x="4654" y="1437"/>
                <a:ext cx="34" cy="28"/>
              </a:xfrm>
              <a:custGeom>
                <a:avLst/>
                <a:gdLst>
                  <a:gd name="T0" fmla="*/ 9 w 14"/>
                  <a:gd name="T1" fmla="*/ 6 h 12"/>
                  <a:gd name="T2" fmla="*/ 14 w 14"/>
                  <a:gd name="T3" fmla="*/ 3 h 12"/>
                  <a:gd name="T4" fmla="*/ 14 w 14"/>
                  <a:gd name="T5" fmla="*/ 0 h 12"/>
                  <a:gd name="T6" fmla="*/ 9 w 14"/>
                  <a:gd name="T7" fmla="*/ 0 h 12"/>
                  <a:gd name="T8" fmla="*/ 6 w 14"/>
                  <a:gd name="T9" fmla="*/ 2 h 12"/>
                  <a:gd name="T10" fmla="*/ 3 w 14"/>
                  <a:gd name="T11" fmla="*/ 2 h 12"/>
                  <a:gd name="T12" fmla="*/ 0 w 14"/>
                  <a:gd name="T13" fmla="*/ 6 h 12"/>
                  <a:gd name="T14" fmla="*/ 7 w 14"/>
                  <a:gd name="T15" fmla="*/ 12 h 12"/>
                  <a:gd name="T16" fmla="*/ 9 w 14"/>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9" y="6"/>
                    </a:moveTo>
                    <a:cubicBezTo>
                      <a:pt x="10" y="5"/>
                      <a:pt x="14" y="7"/>
                      <a:pt x="14" y="3"/>
                    </a:cubicBezTo>
                    <a:cubicBezTo>
                      <a:pt x="14" y="2"/>
                      <a:pt x="14" y="1"/>
                      <a:pt x="14" y="0"/>
                    </a:cubicBezTo>
                    <a:cubicBezTo>
                      <a:pt x="9" y="0"/>
                      <a:pt x="9" y="0"/>
                      <a:pt x="9" y="0"/>
                    </a:cubicBezTo>
                    <a:cubicBezTo>
                      <a:pt x="9" y="1"/>
                      <a:pt x="7" y="2"/>
                      <a:pt x="6" y="2"/>
                    </a:cubicBezTo>
                    <a:cubicBezTo>
                      <a:pt x="6" y="2"/>
                      <a:pt x="4" y="2"/>
                      <a:pt x="3" y="2"/>
                    </a:cubicBezTo>
                    <a:cubicBezTo>
                      <a:pt x="2" y="4"/>
                      <a:pt x="2" y="6"/>
                      <a:pt x="0" y="6"/>
                    </a:cubicBezTo>
                    <a:cubicBezTo>
                      <a:pt x="0" y="8"/>
                      <a:pt x="6" y="12"/>
                      <a:pt x="7" y="12"/>
                    </a:cubicBezTo>
                    <a:cubicBezTo>
                      <a:pt x="7" y="12"/>
                      <a:pt x="7" y="7"/>
                      <a:pt x="9" y="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7" name="Freeform 403"/>
              <p:cNvSpPr>
                <a:spLocks/>
              </p:cNvSpPr>
              <p:nvPr/>
            </p:nvSpPr>
            <p:spPr bwMode="auto">
              <a:xfrm>
                <a:off x="4621" y="1447"/>
                <a:ext cx="38" cy="49"/>
              </a:xfrm>
              <a:custGeom>
                <a:avLst/>
                <a:gdLst>
                  <a:gd name="T0" fmla="*/ 7 w 16"/>
                  <a:gd name="T1" fmla="*/ 9 h 21"/>
                  <a:gd name="T2" fmla="*/ 5 w 16"/>
                  <a:gd name="T3" fmla="*/ 15 h 21"/>
                  <a:gd name="T4" fmla="*/ 12 w 16"/>
                  <a:gd name="T5" fmla="*/ 21 h 21"/>
                  <a:gd name="T6" fmla="*/ 16 w 16"/>
                  <a:gd name="T7" fmla="*/ 19 h 21"/>
                  <a:gd name="T8" fmla="*/ 4 w 16"/>
                  <a:gd name="T9" fmla="*/ 0 h 21"/>
                  <a:gd name="T10" fmla="*/ 1 w 16"/>
                  <a:gd name="T11" fmla="*/ 2 h 21"/>
                  <a:gd name="T12" fmla="*/ 0 w 16"/>
                  <a:gd name="T13" fmla="*/ 3 h 21"/>
                  <a:gd name="T14" fmla="*/ 7 w 16"/>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7" y="9"/>
                    </a:moveTo>
                    <a:cubicBezTo>
                      <a:pt x="7" y="9"/>
                      <a:pt x="5" y="14"/>
                      <a:pt x="5" y="15"/>
                    </a:cubicBezTo>
                    <a:cubicBezTo>
                      <a:pt x="5" y="16"/>
                      <a:pt x="10" y="21"/>
                      <a:pt x="12" y="21"/>
                    </a:cubicBezTo>
                    <a:cubicBezTo>
                      <a:pt x="12" y="21"/>
                      <a:pt x="16" y="20"/>
                      <a:pt x="16" y="19"/>
                    </a:cubicBezTo>
                    <a:cubicBezTo>
                      <a:pt x="16" y="12"/>
                      <a:pt x="14" y="0"/>
                      <a:pt x="4" y="0"/>
                    </a:cubicBezTo>
                    <a:cubicBezTo>
                      <a:pt x="4" y="0"/>
                      <a:pt x="3" y="2"/>
                      <a:pt x="1" y="2"/>
                    </a:cubicBezTo>
                    <a:cubicBezTo>
                      <a:pt x="0" y="3"/>
                      <a:pt x="0" y="3"/>
                      <a:pt x="0" y="3"/>
                    </a:cubicBezTo>
                    <a:cubicBezTo>
                      <a:pt x="0" y="6"/>
                      <a:pt x="3" y="9"/>
                      <a:pt x="7" y="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8" name="Freeform 404"/>
              <p:cNvSpPr>
                <a:spLocks/>
              </p:cNvSpPr>
              <p:nvPr/>
            </p:nvSpPr>
            <p:spPr bwMode="auto">
              <a:xfrm>
                <a:off x="4631" y="1293"/>
                <a:ext cx="137" cy="156"/>
              </a:xfrm>
              <a:custGeom>
                <a:avLst/>
                <a:gdLst>
                  <a:gd name="T0" fmla="*/ 52 w 58"/>
                  <a:gd name="T1" fmla="*/ 51 h 66"/>
                  <a:gd name="T2" fmla="*/ 54 w 58"/>
                  <a:gd name="T3" fmla="*/ 49 h 66"/>
                  <a:gd name="T4" fmla="*/ 58 w 58"/>
                  <a:gd name="T5" fmla="*/ 54 h 66"/>
                  <a:gd name="T6" fmla="*/ 58 w 58"/>
                  <a:gd name="T7" fmla="*/ 45 h 66"/>
                  <a:gd name="T8" fmla="*/ 53 w 58"/>
                  <a:gd name="T9" fmla="*/ 29 h 66"/>
                  <a:gd name="T10" fmla="*/ 49 w 58"/>
                  <a:gd name="T11" fmla="*/ 27 h 66"/>
                  <a:gd name="T12" fmla="*/ 53 w 58"/>
                  <a:gd name="T13" fmla="*/ 24 h 66"/>
                  <a:gd name="T14" fmla="*/ 53 w 58"/>
                  <a:gd name="T15" fmla="*/ 22 h 66"/>
                  <a:gd name="T16" fmla="*/ 49 w 58"/>
                  <a:gd name="T17" fmla="*/ 11 h 66"/>
                  <a:gd name="T18" fmla="*/ 38 w 58"/>
                  <a:gd name="T19" fmla="*/ 0 h 66"/>
                  <a:gd name="T20" fmla="*/ 34 w 58"/>
                  <a:gd name="T21" fmla="*/ 7 h 66"/>
                  <a:gd name="T22" fmla="*/ 41 w 58"/>
                  <a:gd name="T23" fmla="*/ 25 h 66"/>
                  <a:gd name="T24" fmla="*/ 41 w 58"/>
                  <a:gd name="T25" fmla="*/ 29 h 66"/>
                  <a:gd name="T26" fmla="*/ 33 w 58"/>
                  <a:gd name="T27" fmla="*/ 27 h 66"/>
                  <a:gd name="T28" fmla="*/ 38 w 58"/>
                  <a:gd name="T29" fmla="*/ 32 h 66"/>
                  <a:gd name="T30" fmla="*/ 30 w 58"/>
                  <a:gd name="T31" fmla="*/ 37 h 66"/>
                  <a:gd name="T32" fmla="*/ 28 w 58"/>
                  <a:gd name="T33" fmla="*/ 34 h 66"/>
                  <a:gd name="T34" fmla="*/ 28 w 58"/>
                  <a:gd name="T35" fmla="*/ 42 h 66"/>
                  <a:gd name="T36" fmla="*/ 26 w 58"/>
                  <a:gd name="T37" fmla="*/ 45 h 66"/>
                  <a:gd name="T38" fmla="*/ 28 w 58"/>
                  <a:gd name="T39" fmla="*/ 48 h 66"/>
                  <a:gd name="T40" fmla="*/ 24 w 58"/>
                  <a:gd name="T41" fmla="*/ 51 h 66"/>
                  <a:gd name="T42" fmla="*/ 24 w 58"/>
                  <a:gd name="T43" fmla="*/ 46 h 66"/>
                  <a:gd name="T44" fmla="*/ 14 w 58"/>
                  <a:gd name="T45" fmla="*/ 49 h 66"/>
                  <a:gd name="T46" fmla="*/ 12 w 58"/>
                  <a:gd name="T47" fmla="*/ 49 h 66"/>
                  <a:gd name="T48" fmla="*/ 3 w 58"/>
                  <a:gd name="T49" fmla="*/ 58 h 66"/>
                  <a:gd name="T50" fmla="*/ 0 w 58"/>
                  <a:gd name="T51" fmla="*/ 58 h 66"/>
                  <a:gd name="T52" fmla="*/ 4 w 58"/>
                  <a:gd name="T53" fmla="*/ 65 h 66"/>
                  <a:gd name="T54" fmla="*/ 10 w 58"/>
                  <a:gd name="T55" fmla="*/ 60 h 66"/>
                  <a:gd name="T56" fmla="*/ 23 w 58"/>
                  <a:gd name="T57" fmla="*/ 55 h 66"/>
                  <a:gd name="T58" fmla="*/ 28 w 58"/>
                  <a:gd name="T59" fmla="*/ 58 h 66"/>
                  <a:gd name="T60" fmla="*/ 31 w 58"/>
                  <a:gd name="T61" fmla="*/ 66 h 66"/>
                  <a:gd name="T62" fmla="*/ 37 w 58"/>
                  <a:gd name="T63" fmla="*/ 66 h 66"/>
                  <a:gd name="T64" fmla="*/ 35 w 58"/>
                  <a:gd name="T65" fmla="*/ 62 h 66"/>
                  <a:gd name="T66" fmla="*/ 37 w 58"/>
                  <a:gd name="T67" fmla="*/ 54 h 66"/>
                  <a:gd name="T68" fmla="*/ 39 w 58"/>
                  <a:gd name="T69" fmla="*/ 54 h 66"/>
                  <a:gd name="T70" fmla="*/ 41 w 58"/>
                  <a:gd name="T71" fmla="*/ 58 h 66"/>
                  <a:gd name="T72" fmla="*/ 45 w 58"/>
                  <a:gd name="T73" fmla="*/ 58 h 66"/>
                  <a:gd name="T74" fmla="*/ 45 w 58"/>
                  <a:gd name="T75" fmla="*/ 54 h 66"/>
                  <a:gd name="T76" fmla="*/ 48 w 58"/>
                  <a:gd name="T77" fmla="*/ 54 h 66"/>
                  <a:gd name="T78" fmla="*/ 51 w 58"/>
                  <a:gd name="T79" fmla="*/ 58 h 66"/>
                  <a:gd name="T80" fmla="*/ 52 w 58"/>
                  <a:gd name="T8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66">
                    <a:moveTo>
                      <a:pt x="52" y="51"/>
                    </a:moveTo>
                    <a:cubicBezTo>
                      <a:pt x="53" y="51"/>
                      <a:pt x="54" y="51"/>
                      <a:pt x="54" y="49"/>
                    </a:cubicBezTo>
                    <a:cubicBezTo>
                      <a:pt x="55" y="51"/>
                      <a:pt x="56" y="54"/>
                      <a:pt x="58" y="54"/>
                    </a:cubicBezTo>
                    <a:cubicBezTo>
                      <a:pt x="58" y="45"/>
                      <a:pt x="58" y="45"/>
                      <a:pt x="58" y="45"/>
                    </a:cubicBezTo>
                    <a:cubicBezTo>
                      <a:pt x="55" y="44"/>
                      <a:pt x="53" y="31"/>
                      <a:pt x="53" y="29"/>
                    </a:cubicBezTo>
                    <a:cubicBezTo>
                      <a:pt x="52" y="29"/>
                      <a:pt x="50" y="28"/>
                      <a:pt x="49" y="27"/>
                    </a:cubicBezTo>
                    <a:cubicBezTo>
                      <a:pt x="51" y="26"/>
                      <a:pt x="52" y="24"/>
                      <a:pt x="53" y="24"/>
                    </a:cubicBezTo>
                    <a:cubicBezTo>
                      <a:pt x="53" y="22"/>
                      <a:pt x="53" y="22"/>
                      <a:pt x="53" y="22"/>
                    </a:cubicBezTo>
                    <a:cubicBezTo>
                      <a:pt x="51" y="20"/>
                      <a:pt x="52" y="13"/>
                      <a:pt x="49" y="11"/>
                    </a:cubicBezTo>
                    <a:cubicBezTo>
                      <a:pt x="45" y="7"/>
                      <a:pt x="41" y="6"/>
                      <a:pt x="38" y="0"/>
                    </a:cubicBezTo>
                    <a:cubicBezTo>
                      <a:pt x="36" y="1"/>
                      <a:pt x="34" y="4"/>
                      <a:pt x="34" y="7"/>
                    </a:cubicBezTo>
                    <a:cubicBezTo>
                      <a:pt x="34" y="14"/>
                      <a:pt x="37" y="18"/>
                      <a:pt x="41" y="25"/>
                    </a:cubicBezTo>
                    <a:cubicBezTo>
                      <a:pt x="41" y="27"/>
                      <a:pt x="41" y="29"/>
                      <a:pt x="41" y="29"/>
                    </a:cubicBezTo>
                    <a:cubicBezTo>
                      <a:pt x="38" y="29"/>
                      <a:pt x="36" y="28"/>
                      <a:pt x="33" y="27"/>
                    </a:cubicBezTo>
                    <a:cubicBezTo>
                      <a:pt x="35" y="28"/>
                      <a:pt x="36" y="30"/>
                      <a:pt x="38" y="32"/>
                    </a:cubicBezTo>
                    <a:cubicBezTo>
                      <a:pt x="36" y="35"/>
                      <a:pt x="33" y="34"/>
                      <a:pt x="30" y="37"/>
                    </a:cubicBezTo>
                    <a:cubicBezTo>
                      <a:pt x="29" y="36"/>
                      <a:pt x="28" y="35"/>
                      <a:pt x="28" y="34"/>
                    </a:cubicBezTo>
                    <a:cubicBezTo>
                      <a:pt x="28" y="39"/>
                      <a:pt x="28" y="37"/>
                      <a:pt x="28" y="42"/>
                    </a:cubicBezTo>
                    <a:cubicBezTo>
                      <a:pt x="28" y="43"/>
                      <a:pt x="26" y="44"/>
                      <a:pt x="26" y="45"/>
                    </a:cubicBezTo>
                    <a:cubicBezTo>
                      <a:pt x="26" y="46"/>
                      <a:pt x="27" y="47"/>
                      <a:pt x="28" y="48"/>
                    </a:cubicBezTo>
                    <a:cubicBezTo>
                      <a:pt x="27" y="48"/>
                      <a:pt x="26" y="50"/>
                      <a:pt x="24" y="51"/>
                    </a:cubicBezTo>
                    <a:cubicBezTo>
                      <a:pt x="24" y="49"/>
                      <a:pt x="24" y="48"/>
                      <a:pt x="24" y="46"/>
                    </a:cubicBezTo>
                    <a:cubicBezTo>
                      <a:pt x="20" y="47"/>
                      <a:pt x="17" y="49"/>
                      <a:pt x="14" y="49"/>
                    </a:cubicBezTo>
                    <a:cubicBezTo>
                      <a:pt x="13" y="49"/>
                      <a:pt x="12" y="49"/>
                      <a:pt x="12" y="49"/>
                    </a:cubicBezTo>
                    <a:cubicBezTo>
                      <a:pt x="8" y="49"/>
                      <a:pt x="8" y="57"/>
                      <a:pt x="3" y="58"/>
                    </a:cubicBezTo>
                    <a:cubicBezTo>
                      <a:pt x="2" y="58"/>
                      <a:pt x="0" y="57"/>
                      <a:pt x="0" y="58"/>
                    </a:cubicBezTo>
                    <a:cubicBezTo>
                      <a:pt x="0" y="61"/>
                      <a:pt x="1" y="65"/>
                      <a:pt x="4" y="65"/>
                    </a:cubicBezTo>
                    <a:cubicBezTo>
                      <a:pt x="7" y="65"/>
                      <a:pt x="9" y="64"/>
                      <a:pt x="10" y="60"/>
                    </a:cubicBezTo>
                    <a:cubicBezTo>
                      <a:pt x="14" y="60"/>
                      <a:pt x="20" y="57"/>
                      <a:pt x="23" y="55"/>
                    </a:cubicBezTo>
                    <a:cubicBezTo>
                      <a:pt x="24" y="57"/>
                      <a:pt x="24" y="58"/>
                      <a:pt x="28" y="58"/>
                    </a:cubicBezTo>
                    <a:cubicBezTo>
                      <a:pt x="28" y="61"/>
                      <a:pt x="29" y="66"/>
                      <a:pt x="31" y="66"/>
                    </a:cubicBezTo>
                    <a:cubicBezTo>
                      <a:pt x="32" y="66"/>
                      <a:pt x="34" y="66"/>
                      <a:pt x="37" y="66"/>
                    </a:cubicBezTo>
                    <a:cubicBezTo>
                      <a:pt x="36" y="65"/>
                      <a:pt x="35" y="63"/>
                      <a:pt x="35" y="62"/>
                    </a:cubicBezTo>
                    <a:cubicBezTo>
                      <a:pt x="35" y="59"/>
                      <a:pt x="37" y="58"/>
                      <a:pt x="37" y="54"/>
                    </a:cubicBezTo>
                    <a:cubicBezTo>
                      <a:pt x="39" y="54"/>
                      <a:pt x="39" y="54"/>
                      <a:pt x="39" y="54"/>
                    </a:cubicBezTo>
                    <a:cubicBezTo>
                      <a:pt x="39" y="56"/>
                      <a:pt x="40" y="57"/>
                      <a:pt x="41" y="58"/>
                    </a:cubicBezTo>
                    <a:cubicBezTo>
                      <a:pt x="45" y="58"/>
                      <a:pt x="45" y="58"/>
                      <a:pt x="45" y="58"/>
                    </a:cubicBezTo>
                    <a:cubicBezTo>
                      <a:pt x="44" y="57"/>
                      <a:pt x="45" y="55"/>
                      <a:pt x="45" y="54"/>
                    </a:cubicBezTo>
                    <a:cubicBezTo>
                      <a:pt x="45" y="54"/>
                      <a:pt x="46" y="54"/>
                      <a:pt x="48" y="54"/>
                    </a:cubicBezTo>
                    <a:cubicBezTo>
                      <a:pt x="49" y="54"/>
                      <a:pt x="50" y="57"/>
                      <a:pt x="51" y="58"/>
                    </a:cubicBezTo>
                    <a:cubicBezTo>
                      <a:pt x="52" y="55"/>
                      <a:pt x="52" y="56"/>
                      <a:pt x="52" y="5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59" name="Freeform 411"/>
              <p:cNvSpPr>
                <a:spLocks/>
              </p:cNvSpPr>
              <p:nvPr/>
            </p:nvSpPr>
            <p:spPr bwMode="auto">
              <a:xfrm>
                <a:off x="3913" y="1761"/>
                <a:ext cx="26" cy="14"/>
              </a:xfrm>
              <a:custGeom>
                <a:avLst/>
                <a:gdLst>
                  <a:gd name="T0" fmla="*/ 8 w 11"/>
                  <a:gd name="T1" fmla="*/ 6 h 6"/>
                  <a:gd name="T2" fmla="*/ 3 w 11"/>
                  <a:gd name="T3" fmla="*/ 6 h 6"/>
                  <a:gd name="T4" fmla="*/ 0 w 11"/>
                  <a:gd name="T5" fmla="*/ 3 h 6"/>
                  <a:gd name="T6" fmla="*/ 3 w 11"/>
                  <a:gd name="T7" fmla="*/ 0 h 6"/>
                  <a:gd name="T8" fmla="*/ 8 w 11"/>
                  <a:gd name="T9" fmla="*/ 0 h 6"/>
                  <a:gd name="T10" fmla="*/ 11 w 11"/>
                  <a:gd name="T11" fmla="*/ 3 h 6"/>
                  <a:gd name="T12" fmla="*/ 8 w 1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8" y="6"/>
                    </a:moveTo>
                    <a:cubicBezTo>
                      <a:pt x="3" y="6"/>
                      <a:pt x="3" y="6"/>
                      <a:pt x="3" y="6"/>
                    </a:cubicBezTo>
                    <a:cubicBezTo>
                      <a:pt x="1" y="6"/>
                      <a:pt x="0" y="4"/>
                      <a:pt x="0" y="3"/>
                    </a:cubicBezTo>
                    <a:cubicBezTo>
                      <a:pt x="0" y="1"/>
                      <a:pt x="1" y="0"/>
                      <a:pt x="3" y="0"/>
                    </a:cubicBezTo>
                    <a:cubicBezTo>
                      <a:pt x="8" y="0"/>
                      <a:pt x="8" y="0"/>
                      <a:pt x="8" y="0"/>
                    </a:cubicBezTo>
                    <a:cubicBezTo>
                      <a:pt x="10" y="0"/>
                      <a:pt x="11" y="1"/>
                      <a:pt x="11" y="3"/>
                    </a:cubicBezTo>
                    <a:cubicBezTo>
                      <a:pt x="11" y="4"/>
                      <a:pt x="10" y="6"/>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0" name="Freeform 414"/>
              <p:cNvSpPr>
                <a:spLocks/>
              </p:cNvSpPr>
              <p:nvPr/>
            </p:nvSpPr>
            <p:spPr bwMode="auto">
              <a:xfrm>
                <a:off x="2219" y="2746"/>
                <a:ext cx="215" cy="217"/>
              </a:xfrm>
              <a:custGeom>
                <a:avLst/>
                <a:gdLst>
                  <a:gd name="T0" fmla="*/ 68 w 91"/>
                  <a:gd name="T1" fmla="*/ 55 h 92"/>
                  <a:gd name="T2" fmla="*/ 68 w 91"/>
                  <a:gd name="T3" fmla="*/ 37 h 92"/>
                  <a:gd name="T4" fmla="*/ 87 w 91"/>
                  <a:gd name="T5" fmla="*/ 42 h 92"/>
                  <a:gd name="T6" fmla="*/ 88 w 91"/>
                  <a:gd name="T7" fmla="*/ 35 h 92"/>
                  <a:gd name="T8" fmla="*/ 84 w 91"/>
                  <a:gd name="T9" fmla="*/ 28 h 92"/>
                  <a:gd name="T10" fmla="*/ 81 w 91"/>
                  <a:gd name="T11" fmla="*/ 22 h 92"/>
                  <a:gd name="T12" fmla="*/ 76 w 91"/>
                  <a:gd name="T13" fmla="*/ 15 h 92"/>
                  <a:gd name="T14" fmla="*/ 70 w 91"/>
                  <a:gd name="T15" fmla="*/ 13 h 92"/>
                  <a:gd name="T16" fmla="*/ 49 w 91"/>
                  <a:gd name="T17" fmla="*/ 40 h 92"/>
                  <a:gd name="T18" fmla="*/ 62 w 91"/>
                  <a:gd name="T19" fmla="*/ 8 h 92"/>
                  <a:gd name="T20" fmla="*/ 57 w 91"/>
                  <a:gd name="T21" fmla="*/ 4 h 92"/>
                  <a:gd name="T22" fmla="*/ 49 w 91"/>
                  <a:gd name="T23" fmla="*/ 3 h 92"/>
                  <a:gd name="T24" fmla="*/ 42 w 91"/>
                  <a:gd name="T25" fmla="*/ 3 h 92"/>
                  <a:gd name="T26" fmla="*/ 34 w 91"/>
                  <a:gd name="T27" fmla="*/ 4 h 92"/>
                  <a:gd name="T28" fmla="*/ 29 w 91"/>
                  <a:gd name="T29" fmla="*/ 8 h 92"/>
                  <a:gd name="T30" fmla="*/ 42 w 91"/>
                  <a:gd name="T31" fmla="*/ 40 h 92"/>
                  <a:gd name="T32" fmla="*/ 21 w 91"/>
                  <a:gd name="T33" fmla="*/ 13 h 92"/>
                  <a:gd name="T34" fmla="*/ 15 w 91"/>
                  <a:gd name="T35" fmla="*/ 15 h 92"/>
                  <a:gd name="T36" fmla="*/ 10 w 91"/>
                  <a:gd name="T37" fmla="*/ 22 h 92"/>
                  <a:gd name="T38" fmla="*/ 7 w 91"/>
                  <a:gd name="T39" fmla="*/ 28 h 92"/>
                  <a:gd name="T40" fmla="*/ 3 w 91"/>
                  <a:gd name="T41" fmla="*/ 35 h 92"/>
                  <a:gd name="T42" fmla="*/ 4 w 91"/>
                  <a:gd name="T43" fmla="*/ 42 h 92"/>
                  <a:gd name="T44" fmla="*/ 23 w 91"/>
                  <a:gd name="T45" fmla="*/ 37 h 92"/>
                  <a:gd name="T46" fmla="*/ 23 w 91"/>
                  <a:gd name="T47" fmla="*/ 55 h 92"/>
                  <a:gd name="T48" fmla="*/ 0 w 91"/>
                  <a:gd name="T49" fmla="*/ 53 h 92"/>
                  <a:gd name="T50" fmla="*/ 14 w 91"/>
                  <a:gd name="T51" fmla="*/ 60 h 92"/>
                  <a:gd name="T52" fmla="*/ 6 w 91"/>
                  <a:gd name="T53" fmla="*/ 69 h 92"/>
                  <a:gd name="T54" fmla="*/ 10 w 91"/>
                  <a:gd name="T55" fmla="*/ 70 h 92"/>
                  <a:gd name="T56" fmla="*/ 15 w 91"/>
                  <a:gd name="T57" fmla="*/ 78 h 92"/>
                  <a:gd name="T58" fmla="*/ 18 w 91"/>
                  <a:gd name="T59" fmla="*/ 82 h 92"/>
                  <a:gd name="T60" fmla="*/ 26 w 91"/>
                  <a:gd name="T61" fmla="*/ 61 h 92"/>
                  <a:gd name="T62" fmla="*/ 42 w 91"/>
                  <a:gd name="T63" fmla="*/ 71 h 92"/>
                  <a:gd name="T64" fmla="*/ 29 w 91"/>
                  <a:gd name="T65" fmla="*/ 88 h 92"/>
                  <a:gd name="T66" fmla="*/ 34 w 91"/>
                  <a:gd name="T67" fmla="*/ 88 h 92"/>
                  <a:gd name="T68" fmla="*/ 42 w 91"/>
                  <a:gd name="T69" fmla="*/ 89 h 92"/>
                  <a:gd name="T70" fmla="*/ 49 w 91"/>
                  <a:gd name="T71" fmla="*/ 89 h 92"/>
                  <a:gd name="T72" fmla="*/ 57 w 91"/>
                  <a:gd name="T73" fmla="*/ 88 h 92"/>
                  <a:gd name="T74" fmla="*/ 62 w 91"/>
                  <a:gd name="T75" fmla="*/ 88 h 92"/>
                  <a:gd name="T76" fmla="*/ 49 w 91"/>
                  <a:gd name="T77" fmla="*/ 71 h 92"/>
                  <a:gd name="T78" fmla="*/ 65 w 91"/>
                  <a:gd name="T79" fmla="*/ 61 h 92"/>
                  <a:gd name="T80" fmla="*/ 73 w 91"/>
                  <a:gd name="T81" fmla="*/ 82 h 92"/>
                  <a:gd name="T82" fmla="*/ 76 w 91"/>
                  <a:gd name="T83" fmla="*/ 78 h 92"/>
                  <a:gd name="T84" fmla="*/ 81 w 91"/>
                  <a:gd name="T85" fmla="*/ 70 h 92"/>
                  <a:gd name="T86" fmla="*/ 85 w 91"/>
                  <a:gd name="T87" fmla="*/ 69 h 92"/>
                  <a:gd name="T88" fmla="*/ 76 w 91"/>
                  <a:gd name="T89" fmla="*/ 60 h 92"/>
                  <a:gd name="T90" fmla="*/ 90 w 91"/>
                  <a:gd name="T9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92">
                    <a:moveTo>
                      <a:pt x="86" y="51"/>
                    </a:moveTo>
                    <a:cubicBezTo>
                      <a:pt x="68" y="55"/>
                      <a:pt x="68" y="55"/>
                      <a:pt x="68" y="55"/>
                    </a:cubicBezTo>
                    <a:cubicBezTo>
                      <a:pt x="52" y="46"/>
                      <a:pt x="52" y="46"/>
                      <a:pt x="52" y="46"/>
                    </a:cubicBezTo>
                    <a:cubicBezTo>
                      <a:pt x="68" y="37"/>
                      <a:pt x="68" y="37"/>
                      <a:pt x="68" y="37"/>
                    </a:cubicBezTo>
                    <a:cubicBezTo>
                      <a:pt x="86" y="42"/>
                      <a:pt x="86" y="42"/>
                      <a:pt x="86" y="42"/>
                    </a:cubicBezTo>
                    <a:cubicBezTo>
                      <a:pt x="87" y="42"/>
                      <a:pt x="87" y="42"/>
                      <a:pt x="87" y="42"/>
                    </a:cubicBezTo>
                    <a:cubicBezTo>
                      <a:pt x="89" y="42"/>
                      <a:pt x="90" y="41"/>
                      <a:pt x="90" y="39"/>
                    </a:cubicBezTo>
                    <a:cubicBezTo>
                      <a:pt x="91" y="37"/>
                      <a:pt x="90" y="36"/>
                      <a:pt x="88" y="35"/>
                    </a:cubicBezTo>
                    <a:cubicBezTo>
                      <a:pt x="76" y="32"/>
                      <a:pt x="76" y="32"/>
                      <a:pt x="76" y="32"/>
                    </a:cubicBezTo>
                    <a:cubicBezTo>
                      <a:pt x="84" y="28"/>
                      <a:pt x="84" y="28"/>
                      <a:pt x="84" y="28"/>
                    </a:cubicBezTo>
                    <a:cubicBezTo>
                      <a:pt x="86" y="27"/>
                      <a:pt x="86" y="25"/>
                      <a:pt x="85" y="23"/>
                    </a:cubicBezTo>
                    <a:cubicBezTo>
                      <a:pt x="84" y="21"/>
                      <a:pt x="82" y="21"/>
                      <a:pt x="81" y="22"/>
                    </a:cubicBezTo>
                    <a:cubicBezTo>
                      <a:pt x="73" y="26"/>
                      <a:pt x="73" y="26"/>
                      <a:pt x="73" y="26"/>
                    </a:cubicBezTo>
                    <a:cubicBezTo>
                      <a:pt x="76" y="15"/>
                      <a:pt x="76" y="15"/>
                      <a:pt x="76" y="15"/>
                    </a:cubicBezTo>
                    <a:cubicBezTo>
                      <a:pt x="77" y="13"/>
                      <a:pt x="76" y="11"/>
                      <a:pt x="74" y="11"/>
                    </a:cubicBezTo>
                    <a:cubicBezTo>
                      <a:pt x="72" y="10"/>
                      <a:pt x="70" y="11"/>
                      <a:pt x="70" y="13"/>
                    </a:cubicBezTo>
                    <a:cubicBezTo>
                      <a:pt x="65" y="31"/>
                      <a:pt x="65" y="31"/>
                      <a:pt x="65" y="31"/>
                    </a:cubicBezTo>
                    <a:cubicBezTo>
                      <a:pt x="49" y="40"/>
                      <a:pt x="49" y="40"/>
                      <a:pt x="49" y="40"/>
                    </a:cubicBezTo>
                    <a:cubicBezTo>
                      <a:pt x="49" y="22"/>
                      <a:pt x="49" y="22"/>
                      <a:pt x="49" y="22"/>
                    </a:cubicBezTo>
                    <a:cubicBezTo>
                      <a:pt x="62" y="8"/>
                      <a:pt x="62" y="8"/>
                      <a:pt x="62" y="8"/>
                    </a:cubicBezTo>
                    <a:cubicBezTo>
                      <a:pt x="63" y="7"/>
                      <a:pt x="63" y="5"/>
                      <a:pt x="62" y="4"/>
                    </a:cubicBezTo>
                    <a:cubicBezTo>
                      <a:pt x="61" y="2"/>
                      <a:pt x="58" y="2"/>
                      <a:pt x="57" y="4"/>
                    </a:cubicBezTo>
                    <a:cubicBezTo>
                      <a:pt x="49" y="12"/>
                      <a:pt x="49" y="12"/>
                      <a:pt x="49" y="12"/>
                    </a:cubicBezTo>
                    <a:cubicBezTo>
                      <a:pt x="49" y="3"/>
                      <a:pt x="49" y="3"/>
                      <a:pt x="49" y="3"/>
                    </a:cubicBezTo>
                    <a:cubicBezTo>
                      <a:pt x="49" y="2"/>
                      <a:pt x="47" y="0"/>
                      <a:pt x="45" y="0"/>
                    </a:cubicBezTo>
                    <a:cubicBezTo>
                      <a:pt x="44" y="0"/>
                      <a:pt x="42" y="2"/>
                      <a:pt x="42" y="3"/>
                    </a:cubicBezTo>
                    <a:cubicBezTo>
                      <a:pt x="42" y="12"/>
                      <a:pt x="42" y="12"/>
                      <a:pt x="42" y="12"/>
                    </a:cubicBezTo>
                    <a:cubicBezTo>
                      <a:pt x="34" y="4"/>
                      <a:pt x="34" y="4"/>
                      <a:pt x="34" y="4"/>
                    </a:cubicBezTo>
                    <a:cubicBezTo>
                      <a:pt x="32" y="2"/>
                      <a:pt x="30" y="2"/>
                      <a:pt x="29" y="4"/>
                    </a:cubicBezTo>
                    <a:cubicBezTo>
                      <a:pt x="28" y="5"/>
                      <a:pt x="28" y="7"/>
                      <a:pt x="29" y="8"/>
                    </a:cubicBezTo>
                    <a:cubicBezTo>
                      <a:pt x="42" y="22"/>
                      <a:pt x="42" y="22"/>
                      <a:pt x="42" y="22"/>
                    </a:cubicBezTo>
                    <a:cubicBezTo>
                      <a:pt x="42" y="40"/>
                      <a:pt x="42" y="40"/>
                      <a:pt x="42" y="40"/>
                    </a:cubicBezTo>
                    <a:cubicBezTo>
                      <a:pt x="26" y="31"/>
                      <a:pt x="26" y="31"/>
                      <a:pt x="26" y="31"/>
                    </a:cubicBezTo>
                    <a:cubicBezTo>
                      <a:pt x="21" y="13"/>
                      <a:pt x="21" y="13"/>
                      <a:pt x="21" y="13"/>
                    </a:cubicBezTo>
                    <a:cubicBezTo>
                      <a:pt x="21" y="11"/>
                      <a:pt x="19" y="10"/>
                      <a:pt x="17" y="11"/>
                    </a:cubicBezTo>
                    <a:cubicBezTo>
                      <a:pt x="15" y="11"/>
                      <a:pt x="14" y="13"/>
                      <a:pt x="15" y="15"/>
                    </a:cubicBezTo>
                    <a:cubicBezTo>
                      <a:pt x="18" y="26"/>
                      <a:pt x="18" y="26"/>
                      <a:pt x="18" y="26"/>
                    </a:cubicBezTo>
                    <a:cubicBezTo>
                      <a:pt x="10" y="22"/>
                      <a:pt x="10" y="22"/>
                      <a:pt x="10" y="22"/>
                    </a:cubicBezTo>
                    <a:cubicBezTo>
                      <a:pt x="9" y="21"/>
                      <a:pt x="6" y="21"/>
                      <a:pt x="6" y="23"/>
                    </a:cubicBezTo>
                    <a:cubicBezTo>
                      <a:pt x="5" y="25"/>
                      <a:pt x="5" y="27"/>
                      <a:pt x="7" y="28"/>
                    </a:cubicBezTo>
                    <a:cubicBezTo>
                      <a:pt x="14" y="32"/>
                      <a:pt x="14" y="32"/>
                      <a:pt x="14" y="32"/>
                    </a:cubicBezTo>
                    <a:cubicBezTo>
                      <a:pt x="3" y="35"/>
                      <a:pt x="3" y="35"/>
                      <a:pt x="3" y="35"/>
                    </a:cubicBezTo>
                    <a:cubicBezTo>
                      <a:pt x="1" y="36"/>
                      <a:pt x="0" y="37"/>
                      <a:pt x="0" y="39"/>
                    </a:cubicBezTo>
                    <a:cubicBezTo>
                      <a:pt x="1" y="41"/>
                      <a:pt x="2" y="42"/>
                      <a:pt x="4" y="42"/>
                    </a:cubicBezTo>
                    <a:cubicBezTo>
                      <a:pt x="4" y="42"/>
                      <a:pt x="4" y="42"/>
                      <a:pt x="5" y="42"/>
                    </a:cubicBezTo>
                    <a:cubicBezTo>
                      <a:pt x="23" y="37"/>
                      <a:pt x="23" y="37"/>
                      <a:pt x="23" y="37"/>
                    </a:cubicBezTo>
                    <a:cubicBezTo>
                      <a:pt x="39" y="46"/>
                      <a:pt x="39" y="46"/>
                      <a:pt x="39" y="46"/>
                    </a:cubicBezTo>
                    <a:cubicBezTo>
                      <a:pt x="23" y="55"/>
                      <a:pt x="23" y="55"/>
                      <a:pt x="23" y="55"/>
                    </a:cubicBezTo>
                    <a:cubicBezTo>
                      <a:pt x="5" y="51"/>
                      <a:pt x="5" y="51"/>
                      <a:pt x="5" y="51"/>
                    </a:cubicBezTo>
                    <a:cubicBezTo>
                      <a:pt x="3" y="50"/>
                      <a:pt x="1" y="51"/>
                      <a:pt x="0" y="53"/>
                    </a:cubicBezTo>
                    <a:cubicBezTo>
                      <a:pt x="0" y="55"/>
                      <a:pt x="1" y="57"/>
                      <a:pt x="3" y="57"/>
                    </a:cubicBezTo>
                    <a:cubicBezTo>
                      <a:pt x="14" y="60"/>
                      <a:pt x="14" y="60"/>
                      <a:pt x="14" y="60"/>
                    </a:cubicBezTo>
                    <a:cubicBezTo>
                      <a:pt x="7" y="65"/>
                      <a:pt x="7" y="65"/>
                      <a:pt x="7" y="65"/>
                    </a:cubicBezTo>
                    <a:cubicBezTo>
                      <a:pt x="5" y="65"/>
                      <a:pt x="5" y="68"/>
                      <a:pt x="6" y="69"/>
                    </a:cubicBezTo>
                    <a:cubicBezTo>
                      <a:pt x="6" y="70"/>
                      <a:pt x="7" y="71"/>
                      <a:pt x="8" y="71"/>
                    </a:cubicBezTo>
                    <a:cubicBezTo>
                      <a:pt x="9" y="71"/>
                      <a:pt x="10" y="71"/>
                      <a:pt x="10" y="70"/>
                    </a:cubicBezTo>
                    <a:cubicBezTo>
                      <a:pt x="18" y="66"/>
                      <a:pt x="18" y="66"/>
                      <a:pt x="18" y="66"/>
                    </a:cubicBezTo>
                    <a:cubicBezTo>
                      <a:pt x="15" y="78"/>
                      <a:pt x="15" y="78"/>
                      <a:pt x="15" y="78"/>
                    </a:cubicBezTo>
                    <a:cubicBezTo>
                      <a:pt x="14" y="79"/>
                      <a:pt x="15" y="81"/>
                      <a:pt x="17" y="82"/>
                    </a:cubicBezTo>
                    <a:cubicBezTo>
                      <a:pt x="17" y="82"/>
                      <a:pt x="18" y="82"/>
                      <a:pt x="18" y="82"/>
                    </a:cubicBezTo>
                    <a:cubicBezTo>
                      <a:pt x="19" y="82"/>
                      <a:pt x="21" y="81"/>
                      <a:pt x="21" y="79"/>
                    </a:cubicBezTo>
                    <a:cubicBezTo>
                      <a:pt x="26" y="61"/>
                      <a:pt x="26" y="61"/>
                      <a:pt x="26" y="61"/>
                    </a:cubicBezTo>
                    <a:cubicBezTo>
                      <a:pt x="42" y="52"/>
                      <a:pt x="42" y="52"/>
                      <a:pt x="42" y="52"/>
                    </a:cubicBezTo>
                    <a:cubicBezTo>
                      <a:pt x="42" y="71"/>
                      <a:pt x="42" y="71"/>
                      <a:pt x="42" y="71"/>
                    </a:cubicBezTo>
                    <a:cubicBezTo>
                      <a:pt x="29" y="84"/>
                      <a:pt x="29" y="84"/>
                      <a:pt x="29" y="84"/>
                    </a:cubicBezTo>
                    <a:cubicBezTo>
                      <a:pt x="28" y="85"/>
                      <a:pt x="28" y="87"/>
                      <a:pt x="29" y="88"/>
                    </a:cubicBezTo>
                    <a:cubicBezTo>
                      <a:pt x="30" y="89"/>
                      <a:pt x="30" y="89"/>
                      <a:pt x="31" y="89"/>
                    </a:cubicBezTo>
                    <a:cubicBezTo>
                      <a:pt x="32" y="89"/>
                      <a:pt x="33" y="89"/>
                      <a:pt x="34" y="88"/>
                    </a:cubicBezTo>
                    <a:cubicBezTo>
                      <a:pt x="42" y="80"/>
                      <a:pt x="42" y="80"/>
                      <a:pt x="42" y="80"/>
                    </a:cubicBezTo>
                    <a:cubicBezTo>
                      <a:pt x="42" y="89"/>
                      <a:pt x="42" y="89"/>
                      <a:pt x="42" y="89"/>
                    </a:cubicBezTo>
                    <a:cubicBezTo>
                      <a:pt x="42" y="91"/>
                      <a:pt x="44" y="92"/>
                      <a:pt x="45" y="92"/>
                    </a:cubicBezTo>
                    <a:cubicBezTo>
                      <a:pt x="47" y="92"/>
                      <a:pt x="49" y="91"/>
                      <a:pt x="49" y="89"/>
                    </a:cubicBezTo>
                    <a:cubicBezTo>
                      <a:pt x="49" y="80"/>
                      <a:pt x="49" y="80"/>
                      <a:pt x="49" y="80"/>
                    </a:cubicBezTo>
                    <a:cubicBezTo>
                      <a:pt x="57" y="88"/>
                      <a:pt x="57" y="88"/>
                      <a:pt x="57" y="88"/>
                    </a:cubicBezTo>
                    <a:cubicBezTo>
                      <a:pt x="58" y="89"/>
                      <a:pt x="59" y="89"/>
                      <a:pt x="60" y="89"/>
                    </a:cubicBezTo>
                    <a:cubicBezTo>
                      <a:pt x="60" y="89"/>
                      <a:pt x="61" y="89"/>
                      <a:pt x="62" y="88"/>
                    </a:cubicBezTo>
                    <a:cubicBezTo>
                      <a:pt x="63" y="87"/>
                      <a:pt x="63" y="85"/>
                      <a:pt x="62" y="84"/>
                    </a:cubicBezTo>
                    <a:cubicBezTo>
                      <a:pt x="49" y="71"/>
                      <a:pt x="49" y="71"/>
                      <a:pt x="49" y="71"/>
                    </a:cubicBezTo>
                    <a:cubicBezTo>
                      <a:pt x="49" y="52"/>
                      <a:pt x="49" y="52"/>
                      <a:pt x="49" y="52"/>
                    </a:cubicBezTo>
                    <a:cubicBezTo>
                      <a:pt x="65" y="61"/>
                      <a:pt x="65" y="61"/>
                      <a:pt x="65" y="61"/>
                    </a:cubicBezTo>
                    <a:cubicBezTo>
                      <a:pt x="70" y="79"/>
                      <a:pt x="70" y="79"/>
                      <a:pt x="70" y="79"/>
                    </a:cubicBezTo>
                    <a:cubicBezTo>
                      <a:pt x="70" y="81"/>
                      <a:pt x="72" y="82"/>
                      <a:pt x="73" y="82"/>
                    </a:cubicBezTo>
                    <a:cubicBezTo>
                      <a:pt x="73" y="82"/>
                      <a:pt x="74" y="82"/>
                      <a:pt x="74" y="82"/>
                    </a:cubicBezTo>
                    <a:cubicBezTo>
                      <a:pt x="76" y="81"/>
                      <a:pt x="77" y="79"/>
                      <a:pt x="76" y="78"/>
                    </a:cubicBezTo>
                    <a:cubicBezTo>
                      <a:pt x="73" y="66"/>
                      <a:pt x="73" y="66"/>
                      <a:pt x="73" y="66"/>
                    </a:cubicBezTo>
                    <a:cubicBezTo>
                      <a:pt x="81" y="70"/>
                      <a:pt x="81" y="70"/>
                      <a:pt x="81" y="70"/>
                    </a:cubicBezTo>
                    <a:cubicBezTo>
                      <a:pt x="81" y="71"/>
                      <a:pt x="82" y="71"/>
                      <a:pt x="82" y="71"/>
                    </a:cubicBezTo>
                    <a:cubicBezTo>
                      <a:pt x="84" y="71"/>
                      <a:pt x="85" y="70"/>
                      <a:pt x="85" y="69"/>
                    </a:cubicBezTo>
                    <a:cubicBezTo>
                      <a:pt x="86" y="68"/>
                      <a:pt x="86" y="65"/>
                      <a:pt x="84" y="65"/>
                    </a:cubicBezTo>
                    <a:cubicBezTo>
                      <a:pt x="76" y="60"/>
                      <a:pt x="76" y="60"/>
                      <a:pt x="76" y="60"/>
                    </a:cubicBezTo>
                    <a:cubicBezTo>
                      <a:pt x="88" y="57"/>
                      <a:pt x="88" y="57"/>
                      <a:pt x="88" y="57"/>
                    </a:cubicBezTo>
                    <a:cubicBezTo>
                      <a:pt x="90" y="57"/>
                      <a:pt x="91" y="55"/>
                      <a:pt x="90" y="53"/>
                    </a:cubicBezTo>
                    <a:cubicBezTo>
                      <a:pt x="90" y="51"/>
                      <a:pt x="88"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1" name="Freeform 427"/>
              <p:cNvSpPr>
                <a:spLocks/>
              </p:cNvSpPr>
              <p:nvPr/>
            </p:nvSpPr>
            <p:spPr bwMode="auto">
              <a:xfrm>
                <a:off x="2373" y="1860"/>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1"/>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2" name="Freeform 428"/>
              <p:cNvSpPr>
                <a:spLocks/>
              </p:cNvSpPr>
              <p:nvPr/>
            </p:nvSpPr>
            <p:spPr bwMode="auto">
              <a:xfrm>
                <a:off x="2384" y="1839"/>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3" name="Freeform 429"/>
              <p:cNvSpPr>
                <a:spLocks/>
              </p:cNvSpPr>
              <p:nvPr/>
            </p:nvSpPr>
            <p:spPr bwMode="auto">
              <a:xfrm>
                <a:off x="2396" y="1817"/>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0"/>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4" name="Freeform 431"/>
              <p:cNvSpPr>
                <a:spLocks/>
              </p:cNvSpPr>
              <p:nvPr/>
            </p:nvSpPr>
            <p:spPr bwMode="auto">
              <a:xfrm>
                <a:off x="2418" y="1860"/>
                <a:ext cx="18"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3" y="7"/>
                    </a:cubicBezTo>
                    <a:cubicBezTo>
                      <a:pt x="1" y="6"/>
                      <a:pt x="0" y="4"/>
                      <a:pt x="1" y="2"/>
                    </a:cubicBezTo>
                    <a:cubicBezTo>
                      <a:pt x="2" y="1"/>
                      <a:pt x="4"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5" name="Freeform 432"/>
              <p:cNvSpPr>
                <a:spLocks/>
              </p:cNvSpPr>
              <p:nvPr/>
            </p:nvSpPr>
            <p:spPr bwMode="auto">
              <a:xfrm>
                <a:off x="2429" y="1839"/>
                <a:ext cx="19" cy="19"/>
              </a:xfrm>
              <a:custGeom>
                <a:avLst/>
                <a:gdLst>
                  <a:gd name="T0" fmla="*/ 7 w 8"/>
                  <a:gd name="T1" fmla="*/ 6 h 8"/>
                  <a:gd name="T2" fmla="*/ 3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7" y="7"/>
                      <a:pt x="4" y="8"/>
                      <a:pt x="3" y="7"/>
                    </a:cubicBezTo>
                    <a:cubicBezTo>
                      <a:pt x="1" y="6"/>
                      <a:pt x="0" y="4"/>
                      <a:pt x="1" y="2"/>
                    </a:cubicBezTo>
                    <a:cubicBezTo>
                      <a:pt x="2" y="0"/>
                      <a:pt x="5" y="0"/>
                      <a:pt x="6" y="1"/>
                    </a:cubicBezTo>
                    <a:cubicBezTo>
                      <a:pt x="8"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6" name="Freeform 433"/>
              <p:cNvSpPr>
                <a:spLocks/>
              </p:cNvSpPr>
              <p:nvPr/>
            </p:nvSpPr>
            <p:spPr bwMode="auto">
              <a:xfrm>
                <a:off x="2444" y="1817"/>
                <a:ext cx="18" cy="19"/>
              </a:xfrm>
              <a:custGeom>
                <a:avLst/>
                <a:gdLst>
                  <a:gd name="T0" fmla="*/ 7 w 8"/>
                  <a:gd name="T1" fmla="*/ 6 h 8"/>
                  <a:gd name="T2" fmla="*/ 2 w 8"/>
                  <a:gd name="T3" fmla="*/ 7 h 8"/>
                  <a:gd name="T4" fmla="*/ 1 w 8"/>
                  <a:gd name="T5" fmla="*/ 2 h 8"/>
                  <a:gd name="T6" fmla="*/ 5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5"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7" name="Freeform 434"/>
              <p:cNvSpPr>
                <a:spLocks/>
              </p:cNvSpPr>
              <p:nvPr/>
            </p:nvSpPr>
            <p:spPr bwMode="auto">
              <a:xfrm>
                <a:off x="2500" y="1796"/>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1"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8" name="Freeform 437"/>
              <p:cNvSpPr>
                <a:spLocks/>
              </p:cNvSpPr>
              <p:nvPr/>
            </p:nvSpPr>
            <p:spPr bwMode="auto">
              <a:xfrm>
                <a:off x="2488" y="1817"/>
                <a:ext cx="19" cy="19"/>
              </a:xfrm>
              <a:custGeom>
                <a:avLst/>
                <a:gdLst>
                  <a:gd name="T0" fmla="*/ 7 w 8"/>
                  <a:gd name="T1" fmla="*/ 6 h 8"/>
                  <a:gd name="T2" fmla="*/ 2 w 8"/>
                  <a:gd name="T3" fmla="*/ 7 h 8"/>
                  <a:gd name="T4" fmla="*/ 1 w 8"/>
                  <a:gd name="T5" fmla="*/ 2 h 8"/>
                  <a:gd name="T6" fmla="*/ 6 w 8"/>
                  <a:gd name="T7" fmla="*/ 1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4" y="8"/>
                      <a:pt x="2" y="7"/>
                    </a:cubicBezTo>
                    <a:cubicBezTo>
                      <a:pt x="0" y="6"/>
                      <a:pt x="0" y="4"/>
                      <a:pt x="1" y="2"/>
                    </a:cubicBezTo>
                    <a:cubicBezTo>
                      <a:pt x="2" y="0"/>
                      <a:pt x="4" y="0"/>
                      <a:pt x="6" y="1"/>
                    </a:cubicBezTo>
                    <a:cubicBezTo>
                      <a:pt x="7" y="2"/>
                      <a:pt x="8" y="4"/>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69" name="Freeform 442"/>
              <p:cNvSpPr>
                <a:spLocks noEditPoints="1"/>
              </p:cNvSpPr>
              <p:nvPr/>
            </p:nvSpPr>
            <p:spPr bwMode="auto">
              <a:xfrm>
                <a:off x="1825" y="1073"/>
                <a:ext cx="82" cy="83"/>
              </a:xfrm>
              <a:custGeom>
                <a:avLst/>
                <a:gdLst>
                  <a:gd name="T0" fmla="*/ 17 w 35"/>
                  <a:gd name="T1" fmla="*/ 0 h 35"/>
                  <a:gd name="T2" fmla="*/ 35 w 35"/>
                  <a:gd name="T3" fmla="*/ 18 h 35"/>
                  <a:gd name="T4" fmla="*/ 17 w 35"/>
                  <a:gd name="T5" fmla="*/ 35 h 35"/>
                  <a:gd name="T6" fmla="*/ 0 w 35"/>
                  <a:gd name="T7" fmla="*/ 18 h 35"/>
                  <a:gd name="T8" fmla="*/ 17 w 35"/>
                  <a:gd name="T9" fmla="*/ 0 h 35"/>
                  <a:gd name="T10" fmla="*/ 17 w 35"/>
                  <a:gd name="T11" fmla="*/ 29 h 35"/>
                  <a:gd name="T12" fmla="*/ 28 w 35"/>
                  <a:gd name="T13" fmla="*/ 18 h 35"/>
                  <a:gd name="T14" fmla="*/ 17 w 35"/>
                  <a:gd name="T15" fmla="*/ 7 h 35"/>
                  <a:gd name="T16" fmla="*/ 7 w 35"/>
                  <a:gd name="T17" fmla="*/ 18 h 35"/>
                  <a:gd name="T18" fmla="*/ 17 w 35"/>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27" y="0"/>
                      <a:pt x="35" y="8"/>
                      <a:pt x="35" y="18"/>
                    </a:cubicBezTo>
                    <a:cubicBezTo>
                      <a:pt x="35" y="28"/>
                      <a:pt x="27" y="35"/>
                      <a:pt x="17" y="35"/>
                    </a:cubicBezTo>
                    <a:cubicBezTo>
                      <a:pt x="8" y="35"/>
                      <a:pt x="0" y="28"/>
                      <a:pt x="0" y="18"/>
                    </a:cubicBezTo>
                    <a:cubicBezTo>
                      <a:pt x="0" y="8"/>
                      <a:pt x="8" y="0"/>
                      <a:pt x="17" y="0"/>
                    </a:cubicBezTo>
                    <a:close/>
                    <a:moveTo>
                      <a:pt x="17" y="29"/>
                    </a:moveTo>
                    <a:cubicBezTo>
                      <a:pt x="23" y="29"/>
                      <a:pt x="28" y="24"/>
                      <a:pt x="28" y="18"/>
                    </a:cubicBezTo>
                    <a:cubicBezTo>
                      <a:pt x="28" y="12"/>
                      <a:pt x="23" y="7"/>
                      <a:pt x="17" y="7"/>
                    </a:cubicBezTo>
                    <a:cubicBezTo>
                      <a:pt x="11" y="7"/>
                      <a:pt x="7" y="12"/>
                      <a:pt x="7" y="18"/>
                    </a:cubicBezTo>
                    <a:cubicBezTo>
                      <a:pt x="7"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0" name="Freeform 443"/>
              <p:cNvSpPr>
                <a:spLocks/>
              </p:cNvSpPr>
              <p:nvPr/>
            </p:nvSpPr>
            <p:spPr bwMode="auto">
              <a:xfrm>
                <a:off x="1858" y="1014"/>
                <a:ext cx="16" cy="50"/>
              </a:xfrm>
              <a:custGeom>
                <a:avLst/>
                <a:gdLst>
                  <a:gd name="T0" fmla="*/ 7 w 7"/>
                  <a:gd name="T1" fmla="*/ 17 h 21"/>
                  <a:gd name="T2" fmla="*/ 3 w 7"/>
                  <a:gd name="T3" fmla="*/ 21 h 21"/>
                  <a:gd name="T4" fmla="*/ 3 w 7"/>
                  <a:gd name="T5" fmla="*/ 21 h 21"/>
                  <a:gd name="T6" fmla="*/ 0 w 7"/>
                  <a:gd name="T7" fmla="*/ 17 h 21"/>
                  <a:gd name="T8" fmla="*/ 0 w 7"/>
                  <a:gd name="T9" fmla="*/ 4 h 21"/>
                  <a:gd name="T10" fmla="*/ 3 w 7"/>
                  <a:gd name="T11" fmla="*/ 0 h 21"/>
                  <a:gd name="T12" fmla="*/ 3 w 7"/>
                  <a:gd name="T13" fmla="*/ 0 h 21"/>
                  <a:gd name="T14" fmla="*/ 7 w 7"/>
                  <a:gd name="T15" fmla="*/ 4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4"/>
                      <a:pt x="0" y="4"/>
                      <a:pt x="0" y="4"/>
                    </a:cubicBezTo>
                    <a:cubicBezTo>
                      <a:pt x="0" y="1"/>
                      <a:pt x="1" y="0"/>
                      <a:pt x="3" y="0"/>
                    </a:cubicBezTo>
                    <a:cubicBezTo>
                      <a:pt x="3" y="0"/>
                      <a:pt x="3" y="0"/>
                      <a:pt x="3" y="0"/>
                    </a:cubicBezTo>
                    <a:cubicBezTo>
                      <a:pt x="5" y="0"/>
                      <a:pt x="7" y="1"/>
                      <a:pt x="7" y="4"/>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1" name="Freeform 444"/>
              <p:cNvSpPr>
                <a:spLocks/>
              </p:cNvSpPr>
              <p:nvPr/>
            </p:nvSpPr>
            <p:spPr bwMode="auto">
              <a:xfrm>
                <a:off x="1858" y="1168"/>
                <a:ext cx="16" cy="49"/>
              </a:xfrm>
              <a:custGeom>
                <a:avLst/>
                <a:gdLst>
                  <a:gd name="T0" fmla="*/ 7 w 7"/>
                  <a:gd name="T1" fmla="*/ 17 h 21"/>
                  <a:gd name="T2" fmla="*/ 3 w 7"/>
                  <a:gd name="T3" fmla="*/ 21 h 21"/>
                  <a:gd name="T4" fmla="*/ 3 w 7"/>
                  <a:gd name="T5" fmla="*/ 21 h 21"/>
                  <a:gd name="T6" fmla="*/ 0 w 7"/>
                  <a:gd name="T7" fmla="*/ 17 h 21"/>
                  <a:gd name="T8" fmla="*/ 0 w 7"/>
                  <a:gd name="T9" fmla="*/ 3 h 21"/>
                  <a:gd name="T10" fmla="*/ 3 w 7"/>
                  <a:gd name="T11" fmla="*/ 0 h 21"/>
                  <a:gd name="T12" fmla="*/ 3 w 7"/>
                  <a:gd name="T13" fmla="*/ 0 h 21"/>
                  <a:gd name="T14" fmla="*/ 7 w 7"/>
                  <a:gd name="T15" fmla="*/ 3 h 21"/>
                  <a:gd name="T16" fmla="*/ 7 w 7"/>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
                    <a:moveTo>
                      <a:pt x="7" y="17"/>
                    </a:moveTo>
                    <a:cubicBezTo>
                      <a:pt x="7" y="19"/>
                      <a:pt x="5" y="21"/>
                      <a:pt x="3" y="21"/>
                    </a:cubicBezTo>
                    <a:cubicBezTo>
                      <a:pt x="3" y="21"/>
                      <a:pt x="3" y="21"/>
                      <a:pt x="3" y="21"/>
                    </a:cubicBezTo>
                    <a:cubicBezTo>
                      <a:pt x="1" y="21"/>
                      <a:pt x="0" y="19"/>
                      <a:pt x="0" y="17"/>
                    </a:cubicBezTo>
                    <a:cubicBezTo>
                      <a:pt x="0" y="3"/>
                      <a:pt x="0" y="3"/>
                      <a:pt x="0" y="3"/>
                    </a:cubicBezTo>
                    <a:cubicBezTo>
                      <a:pt x="0" y="1"/>
                      <a:pt x="1" y="0"/>
                      <a:pt x="3" y="0"/>
                    </a:cubicBezTo>
                    <a:cubicBezTo>
                      <a:pt x="3" y="0"/>
                      <a:pt x="3" y="0"/>
                      <a:pt x="3" y="0"/>
                    </a:cubicBezTo>
                    <a:cubicBezTo>
                      <a:pt x="5" y="0"/>
                      <a:pt x="7" y="1"/>
                      <a:pt x="7" y="3"/>
                    </a:cubicBezTo>
                    <a:lnTo>
                      <a:pt x="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2" name="Freeform 445"/>
              <p:cNvSpPr>
                <a:spLocks/>
              </p:cNvSpPr>
              <p:nvPr/>
            </p:nvSpPr>
            <p:spPr bwMode="auto">
              <a:xfrm>
                <a:off x="1898" y="1040"/>
                <a:ext cx="42" cy="43"/>
              </a:xfrm>
              <a:custGeom>
                <a:avLst/>
                <a:gdLst>
                  <a:gd name="T0" fmla="*/ 7 w 18"/>
                  <a:gd name="T1" fmla="*/ 16 h 18"/>
                  <a:gd name="T2" fmla="*/ 2 w 18"/>
                  <a:gd name="T3" fmla="*/ 16 h 18"/>
                  <a:gd name="T4" fmla="*/ 2 w 18"/>
                  <a:gd name="T5" fmla="*/ 16 h 18"/>
                  <a:gd name="T6" fmla="*/ 2 w 18"/>
                  <a:gd name="T7" fmla="*/ 11 h 18"/>
                  <a:gd name="T8" fmla="*/ 11 w 18"/>
                  <a:gd name="T9" fmla="*/ 1 h 18"/>
                  <a:gd name="T10" fmla="*/ 17 w 18"/>
                  <a:gd name="T11" fmla="*/ 1 h 18"/>
                  <a:gd name="T12" fmla="*/ 17 w 18"/>
                  <a:gd name="T13" fmla="*/ 1 h 18"/>
                  <a:gd name="T14" fmla="*/ 17 w 18"/>
                  <a:gd name="T15" fmla="*/ 7 h 18"/>
                  <a:gd name="T16" fmla="*/ 7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16"/>
                    </a:moveTo>
                    <a:cubicBezTo>
                      <a:pt x="6" y="18"/>
                      <a:pt x="3" y="18"/>
                      <a:pt x="2" y="16"/>
                    </a:cubicBezTo>
                    <a:cubicBezTo>
                      <a:pt x="2" y="16"/>
                      <a:pt x="2" y="16"/>
                      <a:pt x="2" y="16"/>
                    </a:cubicBezTo>
                    <a:cubicBezTo>
                      <a:pt x="0" y="15"/>
                      <a:pt x="0" y="13"/>
                      <a:pt x="2" y="11"/>
                    </a:cubicBezTo>
                    <a:cubicBezTo>
                      <a:pt x="11" y="1"/>
                      <a:pt x="11" y="1"/>
                      <a:pt x="11" y="1"/>
                    </a:cubicBezTo>
                    <a:cubicBezTo>
                      <a:pt x="13" y="0"/>
                      <a:pt x="15" y="0"/>
                      <a:pt x="17" y="1"/>
                    </a:cubicBezTo>
                    <a:cubicBezTo>
                      <a:pt x="17" y="1"/>
                      <a:pt x="17" y="1"/>
                      <a:pt x="17" y="1"/>
                    </a:cubicBezTo>
                    <a:cubicBezTo>
                      <a:pt x="18" y="3"/>
                      <a:pt x="18" y="5"/>
                      <a:pt x="17" y="7"/>
                    </a:cubicBezTo>
                    <a:lnTo>
                      <a:pt x="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3" name="Freeform 446"/>
              <p:cNvSpPr>
                <a:spLocks/>
              </p:cNvSpPr>
              <p:nvPr/>
            </p:nvSpPr>
            <p:spPr bwMode="auto">
              <a:xfrm>
                <a:off x="1792" y="1149"/>
                <a:ext cx="40" cy="43"/>
              </a:xfrm>
              <a:custGeom>
                <a:avLst/>
                <a:gdLst>
                  <a:gd name="T0" fmla="*/ 6 w 17"/>
                  <a:gd name="T1" fmla="*/ 16 h 18"/>
                  <a:gd name="T2" fmla="*/ 1 w 17"/>
                  <a:gd name="T3" fmla="*/ 16 h 18"/>
                  <a:gd name="T4" fmla="*/ 1 w 17"/>
                  <a:gd name="T5" fmla="*/ 16 h 18"/>
                  <a:gd name="T6" fmla="*/ 1 w 17"/>
                  <a:gd name="T7" fmla="*/ 11 h 18"/>
                  <a:gd name="T8" fmla="*/ 11 w 17"/>
                  <a:gd name="T9" fmla="*/ 1 h 18"/>
                  <a:gd name="T10" fmla="*/ 16 w 17"/>
                  <a:gd name="T11" fmla="*/ 1 h 18"/>
                  <a:gd name="T12" fmla="*/ 16 w 17"/>
                  <a:gd name="T13" fmla="*/ 1 h 18"/>
                  <a:gd name="T14" fmla="*/ 16 w 17"/>
                  <a:gd name="T15" fmla="*/ 7 h 18"/>
                  <a:gd name="T16" fmla="*/ 6 w 17"/>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6" y="16"/>
                    </a:moveTo>
                    <a:cubicBezTo>
                      <a:pt x="5" y="18"/>
                      <a:pt x="3" y="18"/>
                      <a:pt x="1" y="16"/>
                    </a:cubicBezTo>
                    <a:cubicBezTo>
                      <a:pt x="1" y="16"/>
                      <a:pt x="1" y="16"/>
                      <a:pt x="1" y="16"/>
                    </a:cubicBezTo>
                    <a:cubicBezTo>
                      <a:pt x="0" y="15"/>
                      <a:pt x="0" y="12"/>
                      <a:pt x="1" y="11"/>
                    </a:cubicBezTo>
                    <a:cubicBezTo>
                      <a:pt x="11" y="1"/>
                      <a:pt x="11" y="1"/>
                      <a:pt x="11" y="1"/>
                    </a:cubicBezTo>
                    <a:cubicBezTo>
                      <a:pt x="12" y="0"/>
                      <a:pt x="14" y="0"/>
                      <a:pt x="16" y="1"/>
                    </a:cubicBezTo>
                    <a:cubicBezTo>
                      <a:pt x="16" y="1"/>
                      <a:pt x="16" y="1"/>
                      <a:pt x="16" y="1"/>
                    </a:cubicBezTo>
                    <a:cubicBezTo>
                      <a:pt x="17" y="3"/>
                      <a:pt x="17" y="5"/>
                      <a:pt x="16" y="7"/>
                    </a:cubicBez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4" name="Freeform 447"/>
              <p:cNvSpPr>
                <a:spLocks/>
              </p:cNvSpPr>
              <p:nvPr/>
            </p:nvSpPr>
            <p:spPr bwMode="auto">
              <a:xfrm>
                <a:off x="1917" y="1106"/>
                <a:ext cx="49" cy="17"/>
              </a:xfrm>
              <a:custGeom>
                <a:avLst/>
                <a:gdLst>
                  <a:gd name="T0" fmla="*/ 4 w 21"/>
                  <a:gd name="T1" fmla="*/ 7 h 7"/>
                  <a:gd name="T2" fmla="*/ 0 w 21"/>
                  <a:gd name="T3" fmla="*/ 4 h 7"/>
                  <a:gd name="T4" fmla="*/ 0 w 21"/>
                  <a:gd name="T5" fmla="*/ 4 h 7"/>
                  <a:gd name="T6" fmla="*/ 4 w 21"/>
                  <a:gd name="T7" fmla="*/ 0 h 7"/>
                  <a:gd name="T8" fmla="*/ 18 w 21"/>
                  <a:gd name="T9" fmla="*/ 0 h 7"/>
                  <a:gd name="T10" fmla="*/ 21 w 21"/>
                  <a:gd name="T11" fmla="*/ 4 h 7"/>
                  <a:gd name="T12" fmla="*/ 21 w 21"/>
                  <a:gd name="T13" fmla="*/ 4 h 7"/>
                  <a:gd name="T14" fmla="*/ 18 w 21"/>
                  <a:gd name="T15" fmla="*/ 7 h 7"/>
                  <a:gd name="T16" fmla="*/ 4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4" y="7"/>
                    </a:moveTo>
                    <a:cubicBezTo>
                      <a:pt x="2" y="7"/>
                      <a:pt x="0" y="6"/>
                      <a:pt x="0" y="4"/>
                    </a:cubicBezTo>
                    <a:cubicBezTo>
                      <a:pt x="0" y="4"/>
                      <a:pt x="0" y="4"/>
                      <a:pt x="0" y="4"/>
                    </a:cubicBezTo>
                    <a:cubicBezTo>
                      <a:pt x="0" y="2"/>
                      <a:pt x="2" y="0"/>
                      <a:pt x="4" y="0"/>
                    </a:cubicBezTo>
                    <a:cubicBezTo>
                      <a:pt x="18" y="0"/>
                      <a:pt x="18" y="0"/>
                      <a:pt x="18" y="0"/>
                    </a:cubicBezTo>
                    <a:cubicBezTo>
                      <a:pt x="20" y="0"/>
                      <a:pt x="21" y="2"/>
                      <a:pt x="21" y="4"/>
                    </a:cubicBezTo>
                    <a:cubicBezTo>
                      <a:pt x="21" y="4"/>
                      <a:pt x="21" y="4"/>
                      <a:pt x="21" y="4"/>
                    </a:cubicBezTo>
                    <a:cubicBezTo>
                      <a:pt x="21" y="6"/>
                      <a:pt x="20" y="7"/>
                      <a:pt x="18" y="7"/>
                    </a:cubicBez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5" name="Freeform 448"/>
              <p:cNvSpPr>
                <a:spLocks/>
              </p:cNvSpPr>
              <p:nvPr/>
            </p:nvSpPr>
            <p:spPr bwMode="auto">
              <a:xfrm>
                <a:off x="1766" y="1106"/>
                <a:ext cx="49" cy="17"/>
              </a:xfrm>
              <a:custGeom>
                <a:avLst/>
                <a:gdLst>
                  <a:gd name="T0" fmla="*/ 3 w 21"/>
                  <a:gd name="T1" fmla="*/ 7 h 7"/>
                  <a:gd name="T2" fmla="*/ 0 w 21"/>
                  <a:gd name="T3" fmla="*/ 4 h 7"/>
                  <a:gd name="T4" fmla="*/ 0 w 21"/>
                  <a:gd name="T5" fmla="*/ 4 h 7"/>
                  <a:gd name="T6" fmla="*/ 3 w 21"/>
                  <a:gd name="T7" fmla="*/ 0 h 7"/>
                  <a:gd name="T8" fmla="*/ 17 w 21"/>
                  <a:gd name="T9" fmla="*/ 0 h 7"/>
                  <a:gd name="T10" fmla="*/ 20 w 21"/>
                  <a:gd name="T11" fmla="*/ 4 h 7"/>
                  <a:gd name="T12" fmla="*/ 20 w 21"/>
                  <a:gd name="T13" fmla="*/ 4 h 7"/>
                  <a:gd name="T14" fmla="*/ 17 w 21"/>
                  <a:gd name="T15" fmla="*/ 7 h 7"/>
                  <a:gd name="T16" fmla="*/ 3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3" y="7"/>
                    </a:moveTo>
                    <a:cubicBezTo>
                      <a:pt x="1" y="7"/>
                      <a:pt x="0" y="6"/>
                      <a:pt x="0" y="4"/>
                    </a:cubicBezTo>
                    <a:cubicBezTo>
                      <a:pt x="0" y="4"/>
                      <a:pt x="0" y="4"/>
                      <a:pt x="0" y="4"/>
                    </a:cubicBezTo>
                    <a:cubicBezTo>
                      <a:pt x="0" y="2"/>
                      <a:pt x="1" y="0"/>
                      <a:pt x="3" y="0"/>
                    </a:cubicBezTo>
                    <a:cubicBezTo>
                      <a:pt x="17" y="0"/>
                      <a:pt x="17" y="0"/>
                      <a:pt x="17" y="0"/>
                    </a:cubicBezTo>
                    <a:cubicBezTo>
                      <a:pt x="19" y="0"/>
                      <a:pt x="21" y="2"/>
                      <a:pt x="20" y="4"/>
                    </a:cubicBezTo>
                    <a:cubicBezTo>
                      <a:pt x="20" y="4"/>
                      <a:pt x="20" y="4"/>
                      <a:pt x="20" y="4"/>
                    </a:cubicBezTo>
                    <a:cubicBezTo>
                      <a:pt x="20" y="6"/>
                      <a:pt x="19" y="7"/>
                      <a:pt x="17"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6" name="Freeform 449"/>
              <p:cNvSpPr>
                <a:spLocks/>
              </p:cNvSpPr>
              <p:nvPr/>
            </p:nvSpPr>
            <p:spPr bwMode="auto">
              <a:xfrm>
                <a:off x="1898" y="1149"/>
                <a:ext cx="42" cy="43"/>
              </a:xfrm>
              <a:custGeom>
                <a:avLst/>
                <a:gdLst>
                  <a:gd name="T0" fmla="*/ 2 w 18"/>
                  <a:gd name="T1" fmla="*/ 7 h 18"/>
                  <a:gd name="T2" fmla="*/ 2 w 18"/>
                  <a:gd name="T3" fmla="*/ 1 h 18"/>
                  <a:gd name="T4" fmla="*/ 2 w 18"/>
                  <a:gd name="T5" fmla="*/ 1 h 18"/>
                  <a:gd name="T6" fmla="*/ 7 w 18"/>
                  <a:gd name="T7" fmla="*/ 1 h 18"/>
                  <a:gd name="T8" fmla="*/ 17 w 18"/>
                  <a:gd name="T9" fmla="*/ 11 h 18"/>
                  <a:gd name="T10" fmla="*/ 17 w 18"/>
                  <a:gd name="T11" fmla="*/ 16 h 18"/>
                  <a:gd name="T12" fmla="*/ 17 w 18"/>
                  <a:gd name="T13" fmla="*/ 16 h 18"/>
                  <a:gd name="T14" fmla="*/ 11 w 18"/>
                  <a:gd name="T15" fmla="*/ 16 h 18"/>
                  <a:gd name="T16" fmla="*/ 2 w 18"/>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7"/>
                    </a:moveTo>
                    <a:cubicBezTo>
                      <a:pt x="0" y="5"/>
                      <a:pt x="0" y="3"/>
                      <a:pt x="2" y="1"/>
                    </a:cubicBezTo>
                    <a:cubicBezTo>
                      <a:pt x="2" y="1"/>
                      <a:pt x="2" y="1"/>
                      <a:pt x="2" y="1"/>
                    </a:cubicBezTo>
                    <a:cubicBezTo>
                      <a:pt x="3" y="0"/>
                      <a:pt x="6" y="0"/>
                      <a:pt x="7" y="1"/>
                    </a:cubicBezTo>
                    <a:cubicBezTo>
                      <a:pt x="17" y="11"/>
                      <a:pt x="17" y="11"/>
                      <a:pt x="17" y="11"/>
                    </a:cubicBezTo>
                    <a:cubicBezTo>
                      <a:pt x="18" y="12"/>
                      <a:pt x="18" y="15"/>
                      <a:pt x="17" y="16"/>
                    </a:cubicBezTo>
                    <a:cubicBezTo>
                      <a:pt x="17" y="16"/>
                      <a:pt x="17" y="16"/>
                      <a:pt x="17" y="16"/>
                    </a:cubicBezTo>
                    <a:cubicBezTo>
                      <a:pt x="15" y="18"/>
                      <a:pt x="13" y="18"/>
                      <a:pt x="11" y="16"/>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7" name="Freeform 450"/>
              <p:cNvSpPr>
                <a:spLocks/>
              </p:cNvSpPr>
              <p:nvPr/>
            </p:nvSpPr>
            <p:spPr bwMode="auto">
              <a:xfrm>
                <a:off x="1792" y="1040"/>
                <a:ext cx="40" cy="43"/>
              </a:xfrm>
              <a:custGeom>
                <a:avLst/>
                <a:gdLst>
                  <a:gd name="T0" fmla="*/ 1 w 17"/>
                  <a:gd name="T1" fmla="*/ 7 h 18"/>
                  <a:gd name="T2" fmla="*/ 1 w 17"/>
                  <a:gd name="T3" fmla="*/ 1 h 18"/>
                  <a:gd name="T4" fmla="*/ 1 w 17"/>
                  <a:gd name="T5" fmla="*/ 1 h 18"/>
                  <a:gd name="T6" fmla="*/ 6 w 17"/>
                  <a:gd name="T7" fmla="*/ 1 h 18"/>
                  <a:gd name="T8" fmla="*/ 16 w 17"/>
                  <a:gd name="T9" fmla="*/ 11 h 18"/>
                  <a:gd name="T10" fmla="*/ 16 w 17"/>
                  <a:gd name="T11" fmla="*/ 16 h 18"/>
                  <a:gd name="T12" fmla="*/ 16 w 17"/>
                  <a:gd name="T13" fmla="*/ 16 h 18"/>
                  <a:gd name="T14" fmla="*/ 11 w 17"/>
                  <a:gd name="T15" fmla="*/ 16 h 18"/>
                  <a:gd name="T16" fmla="*/ 1 w 17"/>
                  <a:gd name="T1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 y="7"/>
                    </a:moveTo>
                    <a:cubicBezTo>
                      <a:pt x="0" y="5"/>
                      <a:pt x="0" y="3"/>
                      <a:pt x="1" y="1"/>
                    </a:cubicBezTo>
                    <a:cubicBezTo>
                      <a:pt x="1" y="1"/>
                      <a:pt x="1" y="1"/>
                      <a:pt x="1" y="1"/>
                    </a:cubicBezTo>
                    <a:cubicBezTo>
                      <a:pt x="3" y="0"/>
                      <a:pt x="5" y="0"/>
                      <a:pt x="6" y="1"/>
                    </a:cubicBezTo>
                    <a:cubicBezTo>
                      <a:pt x="16" y="11"/>
                      <a:pt x="16" y="11"/>
                      <a:pt x="16" y="11"/>
                    </a:cubicBezTo>
                    <a:cubicBezTo>
                      <a:pt x="17" y="13"/>
                      <a:pt x="17" y="15"/>
                      <a:pt x="16" y="16"/>
                    </a:cubicBezTo>
                    <a:cubicBezTo>
                      <a:pt x="16" y="16"/>
                      <a:pt x="16" y="16"/>
                      <a:pt x="16" y="16"/>
                    </a:cubicBezTo>
                    <a:cubicBezTo>
                      <a:pt x="14" y="18"/>
                      <a:pt x="12" y="18"/>
                      <a:pt x="11" y="16"/>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8" name="Freeform 453"/>
              <p:cNvSpPr>
                <a:spLocks/>
              </p:cNvSpPr>
              <p:nvPr/>
            </p:nvSpPr>
            <p:spPr bwMode="auto">
              <a:xfrm>
                <a:off x="5167" y="2313"/>
                <a:ext cx="57" cy="83"/>
              </a:xfrm>
              <a:custGeom>
                <a:avLst/>
                <a:gdLst>
                  <a:gd name="T0" fmla="*/ 2 w 24"/>
                  <a:gd name="T1" fmla="*/ 34 h 35"/>
                  <a:gd name="T2" fmla="*/ 1 w 24"/>
                  <a:gd name="T3" fmla="*/ 29 h 35"/>
                  <a:gd name="T4" fmla="*/ 17 w 24"/>
                  <a:gd name="T5" fmla="*/ 2 h 35"/>
                  <a:gd name="T6" fmla="*/ 21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7" y="0"/>
                      <a:pt x="20" y="0"/>
                      <a:pt x="21"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79" name="Freeform 454"/>
              <p:cNvSpPr>
                <a:spLocks/>
              </p:cNvSpPr>
              <p:nvPr/>
            </p:nvSpPr>
            <p:spPr bwMode="auto">
              <a:xfrm>
                <a:off x="5212" y="2313"/>
                <a:ext cx="57" cy="83"/>
              </a:xfrm>
              <a:custGeom>
                <a:avLst/>
                <a:gdLst>
                  <a:gd name="T0" fmla="*/ 2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2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2"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6" y="34"/>
                      <a:pt x="4"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0" name="Freeform 455"/>
              <p:cNvSpPr>
                <a:spLocks/>
              </p:cNvSpPr>
              <p:nvPr/>
            </p:nvSpPr>
            <p:spPr bwMode="auto">
              <a:xfrm>
                <a:off x="5257" y="2313"/>
                <a:ext cx="57" cy="83"/>
              </a:xfrm>
              <a:custGeom>
                <a:avLst/>
                <a:gdLst>
                  <a:gd name="T0" fmla="*/ 3 w 24"/>
                  <a:gd name="T1" fmla="*/ 34 h 35"/>
                  <a:gd name="T2" fmla="*/ 1 w 24"/>
                  <a:gd name="T3" fmla="*/ 29 h 35"/>
                  <a:gd name="T4" fmla="*/ 17 w 24"/>
                  <a:gd name="T5" fmla="*/ 2 h 35"/>
                  <a:gd name="T6" fmla="*/ 22 w 24"/>
                  <a:gd name="T7" fmla="*/ 1 h 35"/>
                  <a:gd name="T8" fmla="*/ 23 w 24"/>
                  <a:gd name="T9" fmla="*/ 5 h 35"/>
                  <a:gd name="T10" fmla="*/ 7 w 24"/>
                  <a:gd name="T11" fmla="*/ 32 h 35"/>
                  <a:gd name="T12" fmla="*/ 3 w 2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4" h="35">
                    <a:moveTo>
                      <a:pt x="3" y="34"/>
                    </a:moveTo>
                    <a:cubicBezTo>
                      <a:pt x="1" y="33"/>
                      <a:pt x="0" y="31"/>
                      <a:pt x="1" y="29"/>
                    </a:cubicBezTo>
                    <a:cubicBezTo>
                      <a:pt x="17" y="2"/>
                      <a:pt x="17" y="2"/>
                      <a:pt x="17" y="2"/>
                    </a:cubicBezTo>
                    <a:cubicBezTo>
                      <a:pt x="18" y="0"/>
                      <a:pt x="20" y="0"/>
                      <a:pt x="22" y="1"/>
                    </a:cubicBezTo>
                    <a:cubicBezTo>
                      <a:pt x="23" y="2"/>
                      <a:pt x="24" y="4"/>
                      <a:pt x="23" y="5"/>
                    </a:cubicBezTo>
                    <a:cubicBezTo>
                      <a:pt x="7" y="32"/>
                      <a:pt x="7" y="32"/>
                      <a:pt x="7" y="32"/>
                    </a:cubicBezTo>
                    <a:cubicBezTo>
                      <a:pt x="7" y="34"/>
                      <a:pt x="4" y="35"/>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1" name="Freeform 456"/>
              <p:cNvSpPr>
                <a:spLocks/>
              </p:cNvSpPr>
              <p:nvPr/>
            </p:nvSpPr>
            <p:spPr bwMode="auto">
              <a:xfrm>
                <a:off x="5153" y="2207"/>
                <a:ext cx="212" cy="149"/>
              </a:xfrm>
              <a:custGeom>
                <a:avLst/>
                <a:gdLst>
                  <a:gd name="T0" fmla="*/ 64 w 90"/>
                  <a:gd name="T1" fmla="*/ 10 h 63"/>
                  <a:gd name="T2" fmla="*/ 63 w 90"/>
                  <a:gd name="T3" fmla="*/ 10 h 63"/>
                  <a:gd name="T4" fmla="*/ 43 w 90"/>
                  <a:gd name="T5" fmla="*/ 0 h 63"/>
                  <a:gd name="T6" fmla="*/ 19 w 90"/>
                  <a:gd name="T7" fmla="*/ 16 h 63"/>
                  <a:gd name="T8" fmla="*/ 0 w 90"/>
                  <a:gd name="T9" fmla="*/ 39 h 63"/>
                  <a:gd name="T10" fmla="*/ 10 w 90"/>
                  <a:gd name="T11" fmla="*/ 58 h 63"/>
                  <a:gd name="T12" fmla="*/ 13 w 90"/>
                  <a:gd name="T13" fmla="*/ 52 h 63"/>
                  <a:gd name="T14" fmla="*/ 7 w 90"/>
                  <a:gd name="T15" fmla="*/ 39 h 63"/>
                  <a:gd name="T16" fmla="*/ 22 w 90"/>
                  <a:gd name="T17" fmla="*/ 23 h 63"/>
                  <a:gd name="T18" fmla="*/ 25 w 90"/>
                  <a:gd name="T19" fmla="*/ 22 h 63"/>
                  <a:gd name="T20" fmla="*/ 25 w 90"/>
                  <a:gd name="T21" fmla="*/ 20 h 63"/>
                  <a:gd name="T22" fmla="*/ 43 w 90"/>
                  <a:gd name="T23" fmla="*/ 7 h 63"/>
                  <a:gd name="T24" fmla="*/ 59 w 90"/>
                  <a:gd name="T25" fmla="*/ 15 h 63"/>
                  <a:gd name="T26" fmla="*/ 60 w 90"/>
                  <a:gd name="T27" fmla="*/ 17 h 63"/>
                  <a:gd name="T28" fmla="*/ 62 w 90"/>
                  <a:gd name="T29" fmla="*/ 17 h 63"/>
                  <a:gd name="T30" fmla="*/ 64 w 90"/>
                  <a:gd name="T31" fmla="*/ 17 h 63"/>
                  <a:gd name="T32" fmla="*/ 83 w 90"/>
                  <a:gd name="T33" fmla="*/ 37 h 63"/>
                  <a:gd name="T34" fmla="*/ 71 w 90"/>
                  <a:gd name="T35" fmla="*/ 54 h 63"/>
                  <a:gd name="T36" fmla="*/ 66 w 90"/>
                  <a:gd name="T37" fmla="*/ 63 h 63"/>
                  <a:gd name="T38" fmla="*/ 90 w 90"/>
                  <a:gd name="T39" fmla="*/ 37 h 63"/>
                  <a:gd name="T40" fmla="*/ 64 w 90"/>
                  <a:gd name="T41"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3">
                    <a:moveTo>
                      <a:pt x="64" y="10"/>
                    </a:moveTo>
                    <a:cubicBezTo>
                      <a:pt x="63" y="10"/>
                      <a:pt x="63" y="10"/>
                      <a:pt x="63" y="10"/>
                    </a:cubicBezTo>
                    <a:cubicBezTo>
                      <a:pt x="58" y="4"/>
                      <a:pt x="51" y="0"/>
                      <a:pt x="43" y="0"/>
                    </a:cubicBezTo>
                    <a:cubicBezTo>
                      <a:pt x="33" y="0"/>
                      <a:pt x="23" y="6"/>
                      <a:pt x="19" y="16"/>
                    </a:cubicBezTo>
                    <a:cubicBezTo>
                      <a:pt x="8" y="18"/>
                      <a:pt x="0" y="28"/>
                      <a:pt x="0" y="39"/>
                    </a:cubicBezTo>
                    <a:cubicBezTo>
                      <a:pt x="0" y="47"/>
                      <a:pt x="4" y="54"/>
                      <a:pt x="10" y="58"/>
                    </a:cubicBezTo>
                    <a:cubicBezTo>
                      <a:pt x="13" y="52"/>
                      <a:pt x="13" y="52"/>
                      <a:pt x="13" y="52"/>
                    </a:cubicBezTo>
                    <a:cubicBezTo>
                      <a:pt x="10" y="49"/>
                      <a:pt x="7" y="45"/>
                      <a:pt x="7" y="39"/>
                    </a:cubicBezTo>
                    <a:cubicBezTo>
                      <a:pt x="7" y="31"/>
                      <a:pt x="14" y="24"/>
                      <a:pt x="22" y="23"/>
                    </a:cubicBezTo>
                    <a:cubicBezTo>
                      <a:pt x="25" y="22"/>
                      <a:pt x="25" y="22"/>
                      <a:pt x="25" y="22"/>
                    </a:cubicBezTo>
                    <a:cubicBezTo>
                      <a:pt x="25" y="20"/>
                      <a:pt x="25" y="20"/>
                      <a:pt x="25" y="20"/>
                    </a:cubicBezTo>
                    <a:cubicBezTo>
                      <a:pt x="28" y="12"/>
                      <a:pt x="35" y="7"/>
                      <a:pt x="43" y="7"/>
                    </a:cubicBezTo>
                    <a:cubicBezTo>
                      <a:pt x="49" y="7"/>
                      <a:pt x="55" y="10"/>
                      <a:pt x="59" y="15"/>
                    </a:cubicBezTo>
                    <a:cubicBezTo>
                      <a:pt x="60" y="17"/>
                      <a:pt x="60" y="17"/>
                      <a:pt x="60" y="17"/>
                    </a:cubicBezTo>
                    <a:cubicBezTo>
                      <a:pt x="62" y="17"/>
                      <a:pt x="62" y="17"/>
                      <a:pt x="62" y="17"/>
                    </a:cubicBezTo>
                    <a:cubicBezTo>
                      <a:pt x="62" y="17"/>
                      <a:pt x="63" y="17"/>
                      <a:pt x="64" y="17"/>
                    </a:cubicBezTo>
                    <a:cubicBezTo>
                      <a:pt x="75" y="17"/>
                      <a:pt x="83" y="28"/>
                      <a:pt x="83" y="37"/>
                    </a:cubicBezTo>
                    <a:cubicBezTo>
                      <a:pt x="83" y="44"/>
                      <a:pt x="78" y="51"/>
                      <a:pt x="71" y="54"/>
                    </a:cubicBezTo>
                    <a:cubicBezTo>
                      <a:pt x="66" y="63"/>
                      <a:pt x="66" y="63"/>
                      <a:pt x="66" y="63"/>
                    </a:cubicBezTo>
                    <a:cubicBezTo>
                      <a:pt x="81" y="61"/>
                      <a:pt x="90" y="49"/>
                      <a:pt x="90" y="37"/>
                    </a:cubicBezTo>
                    <a:cubicBezTo>
                      <a:pt x="90" y="24"/>
                      <a:pt x="79" y="10"/>
                      <a:pt x="6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2" name="Freeform 459"/>
              <p:cNvSpPr>
                <a:spLocks/>
              </p:cNvSpPr>
              <p:nvPr/>
            </p:nvSpPr>
            <p:spPr bwMode="auto">
              <a:xfrm>
                <a:off x="4978" y="969"/>
                <a:ext cx="80" cy="133"/>
              </a:xfrm>
              <a:custGeom>
                <a:avLst/>
                <a:gdLst>
                  <a:gd name="T0" fmla="*/ 24 w 80"/>
                  <a:gd name="T1" fmla="*/ 133 h 133"/>
                  <a:gd name="T2" fmla="*/ 47 w 80"/>
                  <a:gd name="T3" fmla="*/ 71 h 133"/>
                  <a:gd name="T4" fmla="*/ 0 w 80"/>
                  <a:gd name="T5" fmla="*/ 71 h 133"/>
                  <a:gd name="T6" fmla="*/ 47 w 80"/>
                  <a:gd name="T7" fmla="*/ 0 h 133"/>
                  <a:gd name="T8" fmla="*/ 31 w 80"/>
                  <a:gd name="T9" fmla="*/ 55 h 133"/>
                  <a:gd name="T10" fmla="*/ 80 w 80"/>
                  <a:gd name="T11" fmla="*/ 55 h 133"/>
                  <a:gd name="T12" fmla="*/ 24 w 80"/>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0" h="133">
                    <a:moveTo>
                      <a:pt x="24" y="133"/>
                    </a:moveTo>
                    <a:lnTo>
                      <a:pt x="47" y="71"/>
                    </a:lnTo>
                    <a:lnTo>
                      <a:pt x="0" y="71"/>
                    </a:lnTo>
                    <a:lnTo>
                      <a:pt x="47" y="0"/>
                    </a:lnTo>
                    <a:lnTo>
                      <a:pt x="31" y="55"/>
                    </a:lnTo>
                    <a:lnTo>
                      <a:pt x="80" y="55"/>
                    </a:lnTo>
                    <a:lnTo>
                      <a:pt x="24"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3" name="Freeform 460"/>
              <p:cNvSpPr>
                <a:spLocks/>
              </p:cNvSpPr>
              <p:nvPr/>
            </p:nvSpPr>
            <p:spPr bwMode="auto">
              <a:xfrm>
                <a:off x="4919" y="892"/>
                <a:ext cx="210" cy="151"/>
              </a:xfrm>
              <a:custGeom>
                <a:avLst/>
                <a:gdLst>
                  <a:gd name="T0" fmla="*/ 63 w 89"/>
                  <a:gd name="T1" fmla="*/ 10 h 64"/>
                  <a:gd name="T2" fmla="*/ 62 w 89"/>
                  <a:gd name="T3" fmla="*/ 10 h 64"/>
                  <a:gd name="T4" fmla="*/ 43 w 89"/>
                  <a:gd name="T5" fmla="*/ 0 h 64"/>
                  <a:gd name="T6" fmla="*/ 19 w 89"/>
                  <a:gd name="T7" fmla="*/ 16 h 64"/>
                  <a:gd name="T8" fmla="*/ 0 w 89"/>
                  <a:gd name="T9" fmla="*/ 39 h 64"/>
                  <a:gd name="T10" fmla="*/ 18 w 89"/>
                  <a:gd name="T11" fmla="*/ 63 h 64"/>
                  <a:gd name="T12" fmla="*/ 22 w 89"/>
                  <a:gd name="T13" fmla="*/ 56 h 64"/>
                  <a:gd name="T14" fmla="*/ 7 w 89"/>
                  <a:gd name="T15" fmla="*/ 39 h 64"/>
                  <a:gd name="T16" fmla="*/ 22 w 89"/>
                  <a:gd name="T17" fmla="*/ 23 h 64"/>
                  <a:gd name="T18" fmla="*/ 24 w 89"/>
                  <a:gd name="T19" fmla="*/ 23 h 64"/>
                  <a:gd name="T20" fmla="*/ 25 w 89"/>
                  <a:gd name="T21" fmla="*/ 20 h 64"/>
                  <a:gd name="T22" fmla="*/ 43 w 89"/>
                  <a:gd name="T23" fmla="*/ 7 h 64"/>
                  <a:gd name="T24" fmla="*/ 58 w 89"/>
                  <a:gd name="T25" fmla="*/ 15 h 64"/>
                  <a:gd name="T26" fmla="*/ 59 w 89"/>
                  <a:gd name="T27" fmla="*/ 17 h 64"/>
                  <a:gd name="T28" fmla="*/ 61 w 89"/>
                  <a:gd name="T29" fmla="*/ 17 h 64"/>
                  <a:gd name="T30" fmla="*/ 82 w 89"/>
                  <a:gd name="T31" fmla="*/ 37 h 64"/>
                  <a:gd name="T32" fmla="*/ 66 w 89"/>
                  <a:gd name="T33" fmla="*/ 56 h 64"/>
                  <a:gd name="T34" fmla="*/ 60 w 89"/>
                  <a:gd name="T35" fmla="*/ 64 h 64"/>
                  <a:gd name="T36" fmla="*/ 89 w 89"/>
                  <a:gd name="T37" fmla="*/ 37 h 64"/>
                  <a:gd name="T38" fmla="*/ 63 w 89"/>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64">
                    <a:moveTo>
                      <a:pt x="63" y="10"/>
                    </a:moveTo>
                    <a:cubicBezTo>
                      <a:pt x="63" y="10"/>
                      <a:pt x="63" y="10"/>
                      <a:pt x="62" y="10"/>
                    </a:cubicBezTo>
                    <a:cubicBezTo>
                      <a:pt x="58" y="4"/>
                      <a:pt x="50" y="0"/>
                      <a:pt x="43" y="0"/>
                    </a:cubicBezTo>
                    <a:cubicBezTo>
                      <a:pt x="32" y="0"/>
                      <a:pt x="23" y="6"/>
                      <a:pt x="19" y="16"/>
                    </a:cubicBezTo>
                    <a:cubicBezTo>
                      <a:pt x="8" y="18"/>
                      <a:pt x="0" y="28"/>
                      <a:pt x="0" y="39"/>
                    </a:cubicBezTo>
                    <a:cubicBezTo>
                      <a:pt x="0" y="58"/>
                      <a:pt x="18" y="63"/>
                      <a:pt x="18" y="63"/>
                    </a:cubicBezTo>
                    <a:cubicBezTo>
                      <a:pt x="22" y="56"/>
                      <a:pt x="22" y="56"/>
                      <a:pt x="22" y="56"/>
                    </a:cubicBezTo>
                    <a:cubicBezTo>
                      <a:pt x="14" y="56"/>
                      <a:pt x="7" y="48"/>
                      <a:pt x="7" y="39"/>
                    </a:cubicBezTo>
                    <a:cubicBezTo>
                      <a:pt x="7" y="31"/>
                      <a:pt x="13" y="24"/>
                      <a:pt x="22" y="23"/>
                    </a:cubicBezTo>
                    <a:cubicBezTo>
                      <a:pt x="24" y="23"/>
                      <a:pt x="24" y="23"/>
                      <a:pt x="24" y="23"/>
                    </a:cubicBezTo>
                    <a:cubicBezTo>
                      <a:pt x="25" y="20"/>
                      <a:pt x="25" y="20"/>
                      <a:pt x="25" y="20"/>
                    </a:cubicBezTo>
                    <a:cubicBezTo>
                      <a:pt x="27" y="12"/>
                      <a:pt x="34" y="7"/>
                      <a:pt x="43" y="7"/>
                    </a:cubicBezTo>
                    <a:cubicBezTo>
                      <a:pt x="49" y="7"/>
                      <a:pt x="54" y="10"/>
                      <a:pt x="58" y="15"/>
                    </a:cubicBezTo>
                    <a:cubicBezTo>
                      <a:pt x="59" y="17"/>
                      <a:pt x="59" y="17"/>
                      <a:pt x="59" y="17"/>
                    </a:cubicBezTo>
                    <a:cubicBezTo>
                      <a:pt x="61" y="17"/>
                      <a:pt x="61" y="17"/>
                      <a:pt x="61" y="17"/>
                    </a:cubicBezTo>
                    <a:cubicBezTo>
                      <a:pt x="74" y="15"/>
                      <a:pt x="82" y="28"/>
                      <a:pt x="82" y="37"/>
                    </a:cubicBezTo>
                    <a:cubicBezTo>
                      <a:pt x="82" y="45"/>
                      <a:pt x="76" y="53"/>
                      <a:pt x="66" y="56"/>
                    </a:cubicBezTo>
                    <a:cubicBezTo>
                      <a:pt x="60" y="64"/>
                      <a:pt x="60" y="64"/>
                      <a:pt x="60" y="64"/>
                    </a:cubicBezTo>
                    <a:cubicBezTo>
                      <a:pt x="78" y="63"/>
                      <a:pt x="89" y="50"/>
                      <a:pt x="89" y="37"/>
                    </a:cubicBezTo>
                    <a:cubicBezTo>
                      <a:pt x="89" y="24"/>
                      <a:pt x="78" y="1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4" name="Freeform 463"/>
              <p:cNvSpPr>
                <a:spLocks/>
              </p:cNvSpPr>
              <p:nvPr/>
            </p:nvSpPr>
            <p:spPr bwMode="auto">
              <a:xfrm>
                <a:off x="1057" y="2474"/>
                <a:ext cx="182" cy="83"/>
              </a:xfrm>
              <a:custGeom>
                <a:avLst/>
                <a:gdLst>
                  <a:gd name="T0" fmla="*/ 10 w 77"/>
                  <a:gd name="T1" fmla="*/ 28 h 35"/>
                  <a:gd name="T2" fmla="*/ 19 w 77"/>
                  <a:gd name="T3" fmla="*/ 35 h 35"/>
                  <a:gd name="T4" fmla="*/ 20 w 77"/>
                  <a:gd name="T5" fmla="*/ 35 h 35"/>
                  <a:gd name="T6" fmla="*/ 29 w 77"/>
                  <a:gd name="T7" fmla="*/ 28 h 35"/>
                  <a:gd name="T8" fmla="*/ 38 w 77"/>
                  <a:gd name="T9" fmla="*/ 35 h 35"/>
                  <a:gd name="T10" fmla="*/ 39 w 77"/>
                  <a:gd name="T11" fmla="*/ 35 h 35"/>
                  <a:gd name="T12" fmla="*/ 48 w 77"/>
                  <a:gd name="T13" fmla="*/ 28 h 35"/>
                  <a:gd name="T14" fmla="*/ 57 w 77"/>
                  <a:gd name="T15" fmla="*/ 35 h 35"/>
                  <a:gd name="T16" fmla="*/ 58 w 77"/>
                  <a:gd name="T17" fmla="*/ 35 h 35"/>
                  <a:gd name="T18" fmla="*/ 67 w 77"/>
                  <a:gd name="T19" fmla="*/ 28 h 35"/>
                  <a:gd name="T20" fmla="*/ 76 w 77"/>
                  <a:gd name="T21" fmla="*/ 35 h 35"/>
                  <a:gd name="T22" fmla="*/ 77 w 77"/>
                  <a:gd name="T23" fmla="*/ 35 h 35"/>
                  <a:gd name="T24" fmla="*/ 38 w 77"/>
                  <a:gd name="T25" fmla="*/ 0 h 35"/>
                  <a:gd name="T26" fmla="*/ 0 w 77"/>
                  <a:gd name="T27" fmla="*/ 35 h 35"/>
                  <a:gd name="T28" fmla="*/ 0 w 77"/>
                  <a:gd name="T29" fmla="*/ 35 h 35"/>
                  <a:gd name="T30" fmla="*/ 10 w 77"/>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5">
                    <a:moveTo>
                      <a:pt x="10" y="28"/>
                    </a:moveTo>
                    <a:cubicBezTo>
                      <a:pt x="14" y="28"/>
                      <a:pt x="18" y="31"/>
                      <a:pt x="19" y="35"/>
                    </a:cubicBezTo>
                    <a:cubicBezTo>
                      <a:pt x="20" y="35"/>
                      <a:pt x="20" y="35"/>
                      <a:pt x="20" y="35"/>
                    </a:cubicBezTo>
                    <a:cubicBezTo>
                      <a:pt x="21" y="31"/>
                      <a:pt x="24" y="28"/>
                      <a:pt x="29" y="28"/>
                    </a:cubicBezTo>
                    <a:cubicBezTo>
                      <a:pt x="33" y="28"/>
                      <a:pt x="37" y="31"/>
                      <a:pt x="38" y="35"/>
                    </a:cubicBezTo>
                    <a:cubicBezTo>
                      <a:pt x="39" y="35"/>
                      <a:pt x="39" y="35"/>
                      <a:pt x="39" y="35"/>
                    </a:cubicBezTo>
                    <a:cubicBezTo>
                      <a:pt x="40" y="31"/>
                      <a:pt x="44" y="28"/>
                      <a:pt x="48" y="28"/>
                    </a:cubicBezTo>
                    <a:cubicBezTo>
                      <a:pt x="52" y="28"/>
                      <a:pt x="56" y="31"/>
                      <a:pt x="57" y="35"/>
                    </a:cubicBezTo>
                    <a:cubicBezTo>
                      <a:pt x="58" y="35"/>
                      <a:pt x="58" y="35"/>
                      <a:pt x="58" y="35"/>
                    </a:cubicBezTo>
                    <a:cubicBezTo>
                      <a:pt x="59" y="31"/>
                      <a:pt x="63" y="28"/>
                      <a:pt x="67" y="28"/>
                    </a:cubicBezTo>
                    <a:cubicBezTo>
                      <a:pt x="72" y="28"/>
                      <a:pt x="75" y="31"/>
                      <a:pt x="76" y="35"/>
                    </a:cubicBezTo>
                    <a:cubicBezTo>
                      <a:pt x="77" y="35"/>
                      <a:pt x="77" y="35"/>
                      <a:pt x="77" y="35"/>
                    </a:cubicBezTo>
                    <a:cubicBezTo>
                      <a:pt x="77" y="16"/>
                      <a:pt x="60" y="0"/>
                      <a:pt x="38" y="0"/>
                    </a:cubicBezTo>
                    <a:cubicBezTo>
                      <a:pt x="17" y="0"/>
                      <a:pt x="0" y="16"/>
                      <a:pt x="0" y="35"/>
                    </a:cubicBezTo>
                    <a:cubicBezTo>
                      <a:pt x="0" y="35"/>
                      <a:pt x="0" y="35"/>
                      <a:pt x="0" y="35"/>
                    </a:cubicBezTo>
                    <a:cubicBezTo>
                      <a:pt x="2" y="31"/>
                      <a:pt x="5" y="28"/>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5" name="Freeform 464"/>
              <p:cNvSpPr>
                <a:spLocks/>
              </p:cNvSpPr>
              <p:nvPr/>
            </p:nvSpPr>
            <p:spPr bwMode="auto">
              <a:xfrm>
                <a:off x="1097" y="2569"/>
                <a:ext cx="59" cy="89"/>
              </a:xfrm>
              <a:custGeom>
                <a:avLst/>
                <a:gdLst>
                  <a:gd name="T0" fmla="*/ 18 w 25"/>
                  <a:gd name="T1" fmla="*/ 0 h 38"/>
                  <a:gd name="T2" fmla="*/ 18 w 25"/>
                  <a:gd name="T3" fmla="*/ 26 h 38"/>
                  <a:gd name="T4" fmla="*/ 12 w 25"/>
                  <a:gd name="T5" fmla="*/ 31 h 38"/>
                  <a:gd name="T6" fmla="*/ 7 w 25"/>
                  <a:gd name="T7" fmla="*/ 26 h 38"/>
                  <a:gd name="T8" fmla="*/ 3 w 25"/>
                  <a:gd name="T9" fmla="*/ 22 h 38"/>
                  <a:gd name="T10" fmla="*/ 0 w 25"/>
                  <a:gd name="T11" fmla="*/ 26 h 38"/>
                  <a:gd name="T12" fmla="*/ 12 w 25"/>
                  <a:gd name="T13" fmla="*/ 38 h 38"/>
                  <a:gd name="T14" fmla="*/ 25 w 25"/>
                  <a:gd name="T15" fmla="*/ 26 h 38"/>
                  <a:gd name="T16" fmla="*/ 25 w 25"/>
                  <a:gd name="T17" fmla="*/ 0 h 38"/>
                  <a:gd name="T18" fmla="*/ 22 w 25"/>
                  <a:gd name="T19" fmla="*/ 2 h 38"/>
                  <a:gd name="T20" fmla="*/ 18 w 2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18" y="0"/>
                    </a:moveTo>
                    <a:cubicBezTo>
                      <a:pt x="18" y="26"/>
                      <a:pt x="18" y="26"/>
                      <a:pt x="18" y="26"/>
                    </a:cubicBezTo>
                    <a:cubicBezTo>
                      <a:pt x="18" y="29"/>
                      <a:pt x="15" y="31"/>
                      <a:pt x="12" y="31"/>
                    </a:cubicBezTo>
                    <a:cubicBezTo>
                      <a:pt x="9" y="31"/>
                      <a:pt x="7" y="29"/>
                      <a:pt x="7" y="26"/>
                    </a:cubicBezTo>
                    <a:cubicBezTo>
                      <a:pt x="7" y="24"/>
                      <a:pt x="5" y="22"/>
                      <a:pt x="3" y="22"/>
                    </a:cubicBezTo>
                    <a:cubicBezTo>
                      <a:pt x="1" y="22"/>
                      <a:pt x="0" y="24"/>
                      <a:pt x="0" y="26"/>
                    </a:cubicBezTo>
                    <a:cubicBezTo>
                      <a:pt x="0" y="33"/>
                      <a:pt x="5" y="38"/>
                      <a:pt x="12" y="38"/>
                    </a:cubicBezTo>
                    <a:cubicBezTo>
                      <a:pt x="19" y="38"/>
                      <a:pt x="25" y="33"/>
                      <a:pt x="25" y="26"/>
                    </a:cubicBezTo>
                    <a:cubicBezTo>
                      <a:pt x="25" y="0"/>
                      <a:pt x="25" y="0"/>
                      <a:pt x="25" y="0"/>
                    </a:cubicBezTo>
                    <a:cubicBezTo>
                      <a:pt x="25" y="0"/>
                      <a:pt x="23" y="2"/>
                      <a:pt x="22" y="2"/>
                    </a:cubicBezTo>
                    <a:cubicBezTo>
                      <a:pt x="20" y="2"/>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6" name="Freeform 467"/>
              <p:cNvSpPr>
                <a:spLocks/>
              </p:cNvSpPr>
              <p:nvPr/>
            </p:nvSpPr>
            <p:spPr bwMode="auto">
              <a:xfrm>
                <a:off x="684" y="1451"/>
                <a:ext cx="115" cy="194"/>
              </a:xfrm>
              <a:custGeom>
                <a:avLst/>
                <a:gdLst>
                  <a:gd name="T0" fmla="*/ 71 w 115"/>
                  <a:gd name="T1" fmla="*/ 0 h 194"/>
                  <a:gd name="T2" fmla="*/ 16 w 115"/>
                  <a:gd name="T3" fmla="*/ 0 h 194"/>
                  <a:gd name="T4" fmla="*/ 0 w 115"/>
                  <a:gd name="T5" fmla="*/ 109 h 194"/>
                  <a:gd name="T6" fmla="*/ 56 w 115"/>
                  <a:gd name="T7" fmla="*/ 109 h 194"/>
                  <a:gd name="T8" fmla="*/ 21 w 115"/>
                  <a:gd name="T9" fmla="*/ 194 h 194"/>
                  <a:gd name="T10" fmla="*/ 115 w 115"/>
                  <a:gd name="T11" fmla="*/ 78 h 194"/>
                  <a:gd name="T12" fmla="*/ 30 w 115"/>
                  <a:gd name="T13" fmla="*/ 78 h 194"/>
                  <a:gd name="T14" fmla="*/ 71 w 115"/>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4">
                    <a:moveTo>
                      <a:pt x="71" y="0"/>
                    </a:moveTo>
                    <a:lnTo>
                      <a:pt x="16" y="0"/>
                    </a:lnTo>
                    <a:lnTo>
                      <a:pt x="0" y="109"/>
                    </a:lnTo>
                    <a:lnTo>
                      <a:pt x="56" y="109"/>
                    </a:lnTo>
                    <a:lnTo>
                      <a:pt x="21" y="194"/>
                    </a:lnTo>
                    <a:lnTo>
                      <a:pt x="115" y="78"/>
                    </a:lnTo>
                    <a:lnTo>
                      <a:pt x="30" y="78"/>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787" name="Freeform 470"/>
              <p:cNvSpPr>
                <a:spLocks/>
              </p:cNvSpPr>
              <p:nvPr/>
            </p:nvSpPr>
            <p:spPr bwMode="auto">
              <a:xfrm>
                <a:off x="3613" y="2656"/>
                <a:ext cx="198" cy="213"/>
              </a:xfrm>
              <a:custGeom>
                <a:avLst/>
                <a:gdLst>
                  <a:gd name="T0" fmla="*/ 57 w 84"/>
                  <a:gd name="T1" fmla="*/ 6 h 90"/>
                  <a:gd name="T2" fmla="*/ 36 w 84"/>
                  <a:gd name="T3" fmla="*/ 0 h 90"/>
                  <a:gd name="T4" fmla="*/ 49 w 84"/>
                  <a:gd name="T5" fmla="*/ 51 h 90"/>
                  <a:gd name="T6" fmla="*/ 0 w 84"/>
                  <a:gd name="T7" fmla="*/ 63 h 90"/>
                  <a:gd name="T8" fmla="*/ 15 w 84"/>
                  <a:gd name="T9" fmla="*/ 78 h 90"/>
                  <a:gd name="T10" fmla="*/ 72 w 84"/>
                  <a:gd name="T11" fmla="*/ 63 h 90"/>
                  <a:gd name="T12" fmla="*/ 57 w 8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84" h="90">
                    <a:moveTo>
                      <a:pt x="57" y="6"/>
                    </a:moveTo>
                    <a:cubicBezTo>
                      <a:pt x="50" y="2"/>
                      <a:pt x="43" y="0"/>
                      <a:pt x="36" y="0"/>
                    </a:cubicBezTo>
                    <a:cubicBezTo>
                      <a:pt x="51" y="11"/>
                      <a:pt x="59" y="35"/>
                      <a:pt x="49" y="51"/>
                    </a:cubicBezTo>
                    <a:cubicBezTo>
                      <a:pt x="40" y="67"/>
                      <a:pt x="16" y="71"/>
                      <a:pt x="0" y="63"/>
                    </a:cubicBezTo>
                    <a:cubicBezTo>
                      <a:pt x="3" y="69"/>
                      <a:pt x="8" y="75"/>
                      <a:pt x="15" y="78"/>
                    </a:cubicBezTo>
                    <a:cubicBezTo>
                      <a:pt x="35" y="90"/>
                      <a:pt x="61" y="83"/>
                      <a:pt x="72" y="63"/>
                    </a:cubicBezTo>
                    <a:cubicBezTo>
                      <a:pt x="84" y="43"/>
                      <a:pt x="77" y="18"/>
                      <a:pt x="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sp>
          <p:nvSpPr>
            <p:cNvPr id="611" name="Oval 496"/>
            <p:cNvSpPr>
              <a:spLocks noChangeArrowheads="1"/>
            </p:cNvSpPr>
            <p:nvPr/>
          </p:nvSpPr>
          <p:spPr bwMode="auto">
            <a:xfrm>
              <a:off x="1367848" y="2121816"/>
              <a:ext cx="224945" cy="2249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4" name="Oval 499"/>
            <p:cNvSpPr>
              <a:spLocks noChangeArrowheads="1"/>
            </p:cNvSpPr>
            <p:nvPr/>
          </p:nvSpPr>
          <p:spPr bwMode="auto">
            <a:xfrm>
              <a:off x="3628338" y="4310972"/>
              <a:ext cx="222918" cy="22190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5" name="Oval 500"/>
            <p:cNvSpPr>
              <a:spLocks noChangeArrowheads="1"/>
            </p:cNvSpPr>
            <p:nvPr/>
          </p:nvSpPr>
          <p:spPr bwMode="auto">
            <a:xfrm>
              <a:off x="4990521" y="2272750"/>
              <a:ext cx="139322" cy="118634"/>
            </a:xfrm>
            <a:prstGeom prst="ellipse">
              <a:avLst/>
            </a:prstGeom>
            <a:solidFill>
              <a:srgbClr val="D98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6" name="Oval 501"/>
            <p:cNvSpPr>
              <a:spLocks noChangeArrowheads="1"/>
            </p:cNvSpPr>
            <p:nvPr/>
          </p:nvSpPr>
          <p:spPr bwMode="auto">
            <a:xfrm>
              <a:off x="3697241" y="4379874"/>
              <a:ext cx="84101" cy="84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7" name="Freeform 524"/>
            <p:cNvSpPr>
              <a:spLocks/>
            </p:cNvSpPr>
            <p:nvPr/>
          </p:nvSpPr>
          <p:spPr bwMode="auto">
            <a:xfrm>
              <a:off x="1060829" y="3230327"/>
              <a:ext cx="59783" cy="59783"/>
            </a:xfrm>
            <a:custGeom>
              <a:avLst/>
              <a:gdLst>
                <a:gd name="T0" fmla="*/ 0 w 59"/>
                <a:gd name="T1" fmla="*/ 21 h 59"/>
                <a:gd name="T2" fmla="*/ 21 w 59"/>
                <a:gd name="T3" fmla="*/ 21 h 59"/>
                <a:gd name="T4" fmla="*/ 21 w 59"/>
                <a:gd name="T5" fmla="*/ 0 h 59"/>
                <a:gd name="T6" fmla="*/ 38 w 59"/>
                <a:gd name="T7" fmla="*/ 0 h 59"/>
                <a:gd name="T8" fmla="*/ 38 w 59"/>
                <a:gd name="T9" fmla="*/ 21 h 59"/>
                <a:gd name="T10" fmla="*/ 59 w 59"/>
                <a:gd name="T11" fmla="*/ 21 h 59"/>
                <a:gd name="T12" fmla="*/ 59 w 59"/>
                <a:gd name="T13" fmla="*/ 38 h 59"/>
                <a:gd name="T14" fmla="*/ 38 w 59"/>
                <a:gd name="T15" fmla="*/ 38 h 59"/>
                <a:gd name="T16" fmla="*/ 38 w 59"/>
                <a:gd name="T17" fmla="*/ 59 h 59"/>
                <a:gd name="T18" fmla="*/ 21 w 59"/>
                <a:gd name="T19" fmla="*/ 59 h 59"/>
                <a:gd name="T20" fmla="*/ 21 w 59"/>
                <a:gd name="T21" fmla="*/ 38 h 59"/>
                <a:gd name="T22" fmla="*/ 0 w 59"/>
                <a:gd name="T23" fmla="*/ 38 h 59"/>
                <a:gd name="T24" fmla="*/ 0 w 59"/>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21"/>
                  </a:moveTo>
                  <a:lnTo>
                    <a:pt x="21" y="21"/>
                  </a:lnTo>
                  <a:lnTo>
                    <a:pt x="21" y="0"/>
                  </a:lnTo>
                  <a:lnTo>
                    <a:pt x="38" y="0"/>
                  </a:lnTo>
                  <a:lnTo>
                    <a:pt x="38" y="21"/>
                  </a:lnTo>
                  <a:lnTo>
                    <a:pt x="59" y="21"/>
                  </a:lnTo>
                  <a:lnTo>
                    <a:pt x="59" y="38"/>
                  </a:lnTo>
                  <a:lnTo>
                    <a:pt x="38" y="38"/>
                  </a:lnTo>
                  <a:lnTo>
                    <a:pt x="38" y="59"/>
                  </a:lnTo>
                  <a:lnTo>
                    <a:pt x="21" y="59"/>
                  </a:lnTo>
                  <a:lnTo>
                    <a:pt x="21"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8" name="Freeform 525"/>
            <p:cNvSpPr>
              <a:spLocks/>
            </p:cNvSpPr>
            <p:nvPr/>
          </p:nvSpPr>
          <p:spPr bwMode="auto">
            <a:xfrm>
              <a:off x="1134798" y="3209049"/>
              <a:ext cx="59783" cy="97273"/>
            </a:xfrm>
            <a:custGeom>
              <a:avLst/>
              <a:gdLst>
                <a:gd name="T0" fmla="*/ 24 w 25"/>
                <a:gd name="T1" fmla="*/ 10 h 41"/>
                <a:gd name="T2" fmla="*/ 23 w 25"/>
                <a:gd name="T3" fmla="*/ 16 h 41"/>
                <a:gd name="T4" fmla="*/ 20 w 25"/>
                <a:gd name="T5" fmla="*/ 22 h 41"/>
                <a:gd name="T6" fmla="*/ 16 w 25"/>
                <a:gd name="T7" fmla="*/ 28 h 41"/>
                <a:gd name="T8" fmla="*/ 13 w 25"/>
                <a:gd name="T9" fmla="*/ 33 h 41"/>
                <a:gd name="T10" fmla="*/ 9 w 25"/>
                <a:gd name="T11" fmla="*/ 35 h 41"/>
                <a:gd name="T12" fmla="*/ 9 w 25"/>
                <a:gd name="T13" fmla="*/ 35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0 h 41"/>
                <a:gd name="T32" fmla="*/ 16 w 25"/>
                <a:gd name="T33" fmla="*/ 16 h 41"/>
                <a:gd name="T34" fmla="*/ 16 w 25"/>
                <a:gd name="T35" fmla="*/ 12 h 41"/>
                <a:gd name="T36" fmla="*/ 15 w 25"/>
                <a:gd name="T37" fmla="*/ 8 h 41"/>
                <a:gd name="T38" fmla="*/ 11 w 25"/>
                <a:gd name="T39" fmla="*/ 6 h 41"/>
                <a:gd name="T40" fmla="*/ 7 w 25"/>
                <a:gd name="T41" fmla="*/ 7 h 41"/>
                <a:gd name="T42" fmla="*/ 4 w 25"/>
                <a:gd name="T43" fmla="*/ 9 h 41"/>
                <a:gd name="T44" fmla="*/ 1 w 25"/>
                <a:gd name="T45" fmla="*/ 4 h 41"/>
                <a:gd name="T46" fmla="*/ 6 w 25"/>
                <a:gd name="T47" fmla="*/ 1 h 41"/>
                <a:gd name="T48" fmla="*/ 12 w 25"/>
                <a:gd name="T49" fmla="*/ 0 h 41"/>
                <a:gd name="T50" fmla="*/ 17 w 25"/>
                <a:gd name="T51" fmla="*/ 0 h 41"/>
                <a:gd name="T52" fmla="*/ 21 w 25"/>
                <a:gd name="T53" fmla="*/ 2 h 41"/>
                <a:gd name="T54" fmla="*/ 23 w 25"/>
                <a:gd name="T55" fmla="*/ 6 h 41"/>
                <a:gd name="T56" fmla="*/ 24 w 25"/>
                <a:gd name="T5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0"/>
                  </a:moveTo>
                  <a:cubicBezTo>
                    <a:pt x="24" y="12"/>
                    <a:pt x="23" y="14"/>
                    <a:pt x="23" y="16"/>
                  </a:cubicBezTo>
                  <a:cubicBezTo>
                    <a:pt x="22" y="18"/>
                    <a:pt x="21" y="20"/>
                    <a:pt x="20" y="22"/>
                  </a:cubicBezTo>
                  <a:cubicBezTo>
                    <a:pt x="19" y="24"/>
                    <a:pt x="18" y="26"/>
                    <a:pt x="16" y="28"/>
                  </a:cubicBezTo>
                  <a:cubicBezTo>
                    <a:pt x="15" y="30"/>
                    <a:pt x="14" y="31"/>
                    <a:pt x="13" y="33"/>
                  </a:cubicBezTo>
                  <a:cubicBezTo>
                    <a:pt x="9" y="35"/>
                    <a:pt x="9" y="35"/>
                    <a:pt x="9" y="35"/>
                  </a:cubicBezTo>
                  <a:cubicBezTo>
                    <a:pt x="9" y="35"/>
                    <a:pt x="9" y="35"/>
                    <a:pt x="9" y="35"/>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2"/>
                    <a:pt x="6" y="31"/>
                    <a:pt x="7" y="30"/>
                  </a:cubicBezTo>
                  <a:cubicBezTo>
                    <a:pt x="8" y="28"/>
                    <a:pt x="9" y="27"/>
                    <a:pt x="10" y="25"/>
                  </a:cubicBezTo>
                  <a:cubicBezTo>
                    <a:pt x="12" y="24"/>
                    <a:pt x="13" y="22"/>
                    <a:pt x="13" y="20"/>
                  </a:cubicBezTo>
                  <a:cubicBezTo>
                    <a:pt x="14" y="19"/>
                    <a:pt x="15" y="17"/>
                    <a:pt x="16" y="16"/>
                  </a:cubicBezTo>
                  <a:cubicBezTo>
                    <a:pt x="16" y="14"/>
                    <a:pt x="16" y="13"/>
                    <a:pt x="16" y="12"/>
                  </a:cubicBezTo>
                  <a:cubicBezTo>
                    <a:pt x="16" y="10"/>
                    <a:pt x="16" y="9"/>
                    <a:pt x="15" y="8"/>
                  </a:cubicBezTo>
                  <a:cubicBezTo>
                    <a:pt x="14" y="7"/>
                    <a:pt x="13" y="6"/>
                    <a:pt x="11" y="6"/>
                  </a:cubicBezTo>
                  <a:cubicBezTo>
                    <a:pt x="9" y="6"/>
                    <a:pt x="8" y="7"/>
                    <a:pt x="7" y="7"/>
                  </a:cubicBezTo>
                  <a:cubicBezTo>
                    <a:pt x="6" y="8"/>
                    <a:pt x="5" y="8"/>
                    <a:pt x="4" y="9"/>
                  </a:cubicBezTo>
                  <a:cubicBezTo>
                    <a:pt x="1" y="4"/>
                    <a:pt x="1" y="4"/>
                    <a:pt x="1" y="4"/>
                  </a:cubicBezTo>
                  <a:cubicBezTo>
                    <a:pt x="2" y="3"/>
                    <a:pt x="4" y="2"/>
                    <a:pt x="6" y="1"/>
                  </a:cubicBezTo>
                  <a:cubicBezTo>
                    <a:pt x="8" y="0"/>
                    <a:pt x="10" y="0"/>
                    <a:pt x="12" y="0"/>
                  </a:cubicBezTo>
                  <a:cubicBezTo>
                    <a:pt x="14" y="0"/>
                    <a:pt x="16" y="0"/>
                    <a:pt x="17" y="0"/>
                  </a:cubicBezTo>
                  <a:cubicBezTo>
                    <a:pt x="18" y="1"/>
                    <a:pt x="20" y="2"/>
                    <a:pt x="21" y="2"/>
                  </a:cubicBezTo>
                  <a:cubicBezTo>
                    <a:pt x="22" y="3"/>
                    <a:pt x="22" y="4"/>
                    <a:pt x="23" y="6"/>
                  </a:cubicBezTo>
                  <a:cubicBezTo>
                    <a:pt x="24" y="7"/>
                    <a:pt x="24" y="9"/>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19" name="Freeform 526"/>
            <p:cNvSpPr>
              <a:spLocks/>
            </p:cNvSpPr>
            <p:nvPr/>
          </p:nvSpPr>
          <p:spPr bwMode="auto">
            <a:xfrm>
              <a:off x="1213832" y="3211075"/>
              <a:ext cx="62822" cy="95247"/>
            </a:xfrm>
            <a:custGeom>
              <a:avLst/>
              <a:gdLst>
                <a:gd name="T0" fmla="*/ 5 w 62"/>
                <a:gd name="T1" fmla="*/ 94 h 94"/>
                <a:gd name="T2" fmla="*/ 36 w 62"/>
                <a:gd name="T3" fmla="*/ 21 h 94"/>
                <a:gd name="T4" fmla="*/ 43 w 62"/>
                <a:gd name="T5" fmla="*/ 14 h 94"/>
                <a:gd name="T6" fmla="*/ 33 w 62"/>
                <a:gd name="T7" fmla="*/ 16 h 94"/>
                <a:gd name="T8" fmla="*/ 0 w 62"/>
                <a:gd name="T9" fmla="*/ 16 h 94"/>
                <a:gd name="T10" fmla="*/ 0 w 62"/>
                <a:gd name="T11" fmla="*/ 0 h 94"/>
                <a:gd name="T12" fmla="*/ 62 w 62"/>
                <a:gd name="T13" fmla="*/ 0 h 94"/>
                <a:gd name="T14" fmla="*/ 62 w 62"/>
                <a:gd name="T15" fmla="*/ 5 h 94"/>
                <a:gd name="T16" fmla="*/ 22 w 62"/>
                <a:gd name="T17" fmla="*/ 94 h 94"/>
                <a:gd name="T18" fmla="*/ 5 w 62"/>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4">
                  <a:moveTo>
                    <a:pt x="5" y="94"/>
                  </a:moveTo>
                  <a:lnTo>
                    <a:pt x="36" y="21"/>
                  </a:lnTo>
                  <a:lnTo>
                    <a:pt x="43" y="14"/>
                  </a:lnTo>
                  <a:lnTo>
                    <a:pt x="33" y="16"/>
                  </a:lnTo>
                  <a:lnTo>
                    <a:pt x="0" y="16"/>
                  </a:lnTo>
                  <a:lnTo>
                    <a:pt x="0" y="0"/>
                  </a:lnTo>
                  <a:lnTo>
                    <a:pt x="62" y="0"/>
                  </a:lnTo>
                  <a:lnTo>
                    <a:pt x="62" y="5"/>
                  </a:lnTo>
                  <a:lnTo>
                    <a:pt x="22" y="94"/>
                  </a:lnTo>
                  <a:lnTo>
                    <a:pt x="5"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0" name="Freeform 527"/>
            <p:cNvSpPr>
              <a:spLocks/>
            </p:cNvSpPr>
            <p:nvPr/>
          </p:nvSpPr>
          <p:spPr bwMode="auto">
            <a:xfrm>
              <a:off x="649444" y="2195785"/>
              <a:ext cx="59783" cy="62822"/>
            </a:xfrm>
            <a:custGeom>
              <a:avLst/>
              <a:gdLst>
                <a:gd name="T0" fmla="*/ 0 w 59"/>
                <a:gd name="T1" fmla="*/ 24 h 62"/>
                <a:gd name="T2" fmla="*/ 21 w 59"/>
                <a:gd name="T3" fmla="*/ 24 h 62"/>
                <a:gd name="T4" fmla="*/ 21 w 59"/>
                <a:gd name="T5" fmla="*/ 0 h 62"/>
                <a:gd name="T6" fmla="*/ 38 w 59"/>
                <a:gd name="T7" fmla="*/ 0 h 62"/>
                <a:gd name="T8" fmla="*/ 38 w 59"/>
                <a:gd name="T9" fmla="*/ 24 h 62"/>
                <a:gd name="T10" fmla="*/ 59 w 59"/>
                <a:gd name="T11" fmla="*/ 24 h 62"/>
                <a:gd name="T12" fmla="*/ 59 w 59"/>
                <a:gd name="T13" fmla="*/ 38 h 62"/>
                <a:gd name="T14" fmla="*/ 38 w 59"/>
                <a:gd name="T15" fmla="*/ 38 h 62"/>
                <a:gd name="T16" fmla="*/ 38 w 59"/>
                <a:gd name="T17" fmla="*/ 62 h 62"/>
                <a:gd name="T18" fmla="*/ 21 w 59"/>
                <a:gd name="T19" fmla="*/ 62 h 62"/>
                <a:gd name="T20" fmla="*/ 21 w 59"/>
                <a:gd name="T21" fmla="*/ 38 h 62"/>
                <a:gd name="T22" fmla="*/ 0 w 59"/>
                <a:gd name="T23" fmla="*/ 38 h 62"/>
                <a:gd name="T24" fmla="*/ 0 w 59"/>
                <a:gd name="T25"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0" y="24"/>
                  </a:moveTo>
                  <a:lnTo>
                    <a:pt x="21" y="24"/>
                  </a:lnTo>
                  <a:lnTo>
                    <a:pt x="21" y="0"/>
                  </a:lnTo>
                  <a:lnTo>
                    <a:pt x="38" y="0"/>
                  </a:lnTo>
                  <a:lnTo>
                    <a:pt x="38" y="24"/>
                  </a:lnTo>
                  <a:lnTo>
                    <a:pt x="59" y="24"/>
                  </a:lnTo>
                  <a:lnTo>
                    <a:pt x="59" y="38"/>
                  </a:lnTo>
                  <a:lnTo>
                    <a:pt x="38" y="38"/>
                  </a:lnTo>
                  <a:lnTo>
                    <a:pt x="38" y="62"/>
                  </a:lnTo>
                  <a:lnTo>
                    <a:pt x="21" y="62"/>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1" name="Freeform 528"/>
            <p:cNvSpPr>
              <a:spLocks/>
            </p:cNvSpPr>
            <p:nvPr/>
          </p:nvSpPr>
          <p:spPr bwMode="auto">
            <a:xfrm>
              <a:off x="725439" y="2176533"/>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2" name="Freeform 529"/>
            <p:cNvSpPr>
              <a:spLocks/>
            </p:cNvSpPr>
            <p:nvPr/>
          </p:nvSpPr>
          <p:spPr bwMode="auto">
            <a:xfrm>
              <a:off x="802447" y="2176533"/>
              <a:ext cx="57756"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3" name="Freeform 530"/>
            <p:cNvSpPr>
              <a:spLocks/>
            </p:cNvSpPr>
            <p:nvPr/>
          </p:nvSpPr>
          <p:spPr bwMode="auto">
            <a:xfrm>
              <a:off x="3645666" y="3421834"/>
              <a:ext cx="62822" cy="59783"/>
            </a:xfrm>
            <a:custGeom>
              <a:avLst/>
              <a:gdLst>
                <a:gd name="T0" fmla="*/ 0 w 62"/>
                <a:gd name="T1" fmla="*/ 21 h 59"/>
                <a:gd name="T2" fmla="*/ 24 w 62"/>
                <a:gd name="T3" fmla="*/ 21 h 59"/>
                <a:gd name="T4" fmla="*/ 24 w 62"/>
                <a:gd name="T5" fmla="*/ 0 h 59"/>
                <a:gd name="T6" fmla="*/ 38 w 62"/>
                <a:gd name="T7" fmla="*/ 0 h 59"/>
                <a:gd name="T8" fmla="*/ 38 w 62"/>
                <a:gd name="T9" fmla="*/ 21 h 59"/>
                <a:gd name="T10" fmla="*/ 62 w 62"/>
                <a:gd name="T11" fmla="*/ 21 h 59"/>
                <a:gd name="T12" fmla="*/ 62 w 62"/>
                <a:gd name="T13" fmla="*/ 38 h 59"/>
                <a:gd name="T14" fmla="*/ 38 w 62"/>
                <a:gd name="T15" fmla="*/ 38 h 59"/>
                <a:gd name="T16" fmla="*/ 38 w 62"/>
                <a:gd name="T17" fmla="*/ 59 h 59"/>
                <a:gd name="T18" fmla="*/ 24 w 62"/>
                <a:gd name="T19" fmla="*/ 59 h 59"/>
                <a:gd name="T20" fmla="*/ 24 w 62"/>
                <a:gd name="T21" fmla="*/ 38 h 59"/>
                <a:gd name="T22" fmla="*/ 0 w 62"/>
                <a:gd name="T23" fmla="*/ 38 h 59"/>
                <a:gd name="T24" fmla="*/ 0 w 6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9">
                  <a:moveTo>
                    <a:pt x="0" y="21"/>
                  </a:moveTo>
                  <a:lnTo>
                    <a:pt x="24" y="21"/>
                  </a:lnTo>
                  <a:lnTo>
                    <a:pt x="24" y="0"/>
                  </a:lnTo>
                  <a:lnTo>
                    <a:pt x="38" y="0"/>
                  </a:lnTo>
                  <a:lnTo>
                    <a:pt x="38" y="21"/>
                  </a:lnTo>
                  <a:lnTo>
                    <a:pt x="62" y="21"/>
                  </a:lnTo>
                  <a:lnTo>
                    <a:pt x="62" y="38"/>
                  </a:lnTo>
                  <a:lnTo>
                    <a:pt x="38" y="38"/>
                  </a:lnTo>
                  <a:lnTo>
                    <a:pt x="38" y="59"/>
                  </a:lnTo>
                  <a:lnTo>
                    <a:pt x="24" y="59"/>
                  </a:lnTo>
                  <a:lnTo>
                    <a:pt x="24" y="38"/>
                  </a:lnTo>
                  <a:lnTo>
                    <a:pt x="0" y="38"/>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4" name="Freeform 531"/>
            <p:cNvSpPr>
              <a:spLocks/>
            </p:cNvSpPr>
            <p:nvPr/>
          </p:nvSpPr>
          <p:spPr bwMode="auto">
            <a:xfrm>
              <a:off x="3722674" y="3399542"/>
              <a:ext cx="59783" cy="98287"/>
            </a:xfrm>
            <a:custGeom>
              <a:avLst/>
              <a:gdLst>
                <a:gd name="T0" fmla="*/ 5 w 59"/>
                <a:gd name="T1" fmla="*/ 83 h 97"/>
                <a:gd name="T2" fmla="*/ 24 w 59"/>
                <a:gd name="T3" fmla="*/ 83 h 97"/>
                <a:gd name="T4" fmla="*/ 24 w 59"/>
                <a:gd name="T5" fmla="*/ 29 h 97"/>
                <a:gd name="T6" fmla="*/ 26 w 59"/>
                <a:gd name="T7" fmla="*/ 19 h 97"/>
                <a:gd name="T8" fmla="*/ 19 w 59"/>
                <a:gd name="T9" fmla="*/ 26 h 97"/>
                <a:gd name="T10" fmla="*/ 7 w 59"/>
                <a:gd name="T11" fmla="*/ 36 h 97"/>
                <a:gd name="T12" fmla="*/ 0 w 59"/>
                <a:gd name="T13" fmla="*/ 24 h 97"/>
                <a:gd name="T14" fmla="*/ 31 w 59"/>
                <a:gd name="T15" fmla="*/ 0 h 97"/>
                <a:gd name="T16" fmla="*/ 40 w 59"/>
                <a:gd name="T17" fmla="*/ 0 h 97"/>
                <a:gd name="T18" fmla="*/ 40 w 59"/>
                <a:gd name="T19" fmla="*/ 83 h 97"/>
                <a:gd name="T20" fmla="*/ 59 w 59"/>
                <a:gd name="T21" fmla="*/ 83 h 97"/>
                <a:gd name="T22" fmla="*/ 59 w 59"/>
                <a:gd name="T23" fmla="*/ 97 h 97"/>
                <a:gd name="T24" fmla="*/ 5 w 59"/>
                <a:gd name="T25" fmla="*/ 97 h 97"/>
                <a:gd name="T26" fmla="*/ 5 w 59"/>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7">
                  <a:moveTo>
                    <a:pt x="5" y="83"/>
                  </a:moveTo>
                  <a:lnTo>
                    <a:pt x="24" y="83"/>
                  </a:lnTo>
                  <a:lnTo>
                    <a:pt x="24" y="29"/>
                  </a:lnTo>
                  <a:lnTo>
                    <a:pt x="26" y="19"/>
                  </a:lnTo>
                  <a:lnTo>
                    <a:pt x="19" y="26"/>
                  </a:lnTo>
                  <a:lnTo>
                    <a:pt x="7" y="36"/>
                  </a:lnTo>
                  <a:lnTo>
                    <a:pt x="0" y="24"/>
                  </a:lnTo>
                  <a:lnTo>
                    <a:pt x="31" y="0"/>
                  </a:lnTo>
                  <a:lnTo>
                    <a:pt x="40" y="0"/>
                  </a:lnTo>
                  <a:lnTo>
                    <a:pt x="40" y="83"/>
                  </a:lnTo>
                  <a:lnTo>
                    <a:pt x="59" y="83"/>
                  </a:lnTo>
                  <a:lnTo>
                    <a:pt x="59" y="97"/>
                  </a:lnTo>
                  <a:lnTo>
                    <a:pt x="5" y="97"/>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5" name="Freeform 532"/>
            <p:cNvSpPr>
              <a:spLocks/>
            </p:cNvSpPr>
            <p:nvPr/>
          </p:nvSpPr>
          <p:spPr bwMode="auto">
            <a:xfrm>
              <a:off x="3801708" y="3402582"/>
              <a:ext cx="57756" cy="98287"/>
            </a:xfrm>
            <a:custGeom>
              <a:avLst/>
              <a:gdLst>
                <a:gd name="T0" fmla="*/ 9 w 24"/>
                <a:gd name="T1" fmla="*/ 34 h 41"/>
                <a:gd name="T2" fmla="*/ 14 w 24"/>
                <a:gd name="T3" fmla="*/ 32 h 41"/>
                <a:gd name="T4" fmla="*/ 16 w 24"/>
                <a:gd name="T5" fmla="*/ 27 h 41"/>
                <a:gd name="T6" fmla="*/ 14 w 24"/>
                <a:gd name="T7" fmla="*/ 22 h 41"/>
                <a:gd name="T8" fmla="*/ 7 w 24"/>
                <a:gd name="T9" fmla="*/ 20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4 h 41"/>
                <a:gd name="T22" fmla="*/ 12 w 24"/>
                <a:gd name="T23" fmla="*/ 14 h 41"/>
                <a:gd name="T24" fmla="*/ 17 w 24"/>
                <a:gd name="T25" fmla="*/ 15 h 41"/>
                <a:gd name="T26" fmla="*/ 21 w 24"/>
                <a:gd name="T27" fmla="*/ 18 h 41"/>
                <a:gd name="T28" fmla="*/ 23 w 24"/>
                <a:gd name="T29" fmla="*/ 22 h 41"/>
                <a:gd name="T30" fmla="*/ 24 w 24"/>
                <a:gd name="T31" fmla="*/ 27 h 41"/>
                <a:gd name="T32" fmla="*/ 23 w 24"/>
                <a:gd name="T33" fmla="*/ 33 h 41"/>
                <a:gd name="T34" fmla="*/ 20 w 24"/>
                <a:gd name="T35" fmla="*/ 37 h 41"/>
                <a:gd name="T36" fmla="*/ 15 w 24"/>
                <a:gd name="T37" fmla="*/ 40 h 41"/>
                <a:gd name="T38" fmla="*/ 9 w 24"/>
                <a:gd name="T39" fmla="*/ 41 h 41"/>
                <a:gd name="T40" fmla="*/ 4 w 24"/>
                <a:gd name="T41" fmla="*/ 40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3"/>
                    <a:pt x="14" y="32"/>
                  </a:cubicBezTo>
                  <a:cubicBezTo>
                    <a:pt x="16" y="31"/>
                    <a:pt x="16" y="29"/>
                    <a:pt x="16" y="27"/>
                  </a:cubicBezTo>
                  <a:cubicBezTo>
                    <a:pt x="16" y="25"/>
                    <a:pt x="16" y="23"/>
                    <a:pt x="14" y="22"/>
                  </a:cubicBezTo>
                  <a:cubicBezTo>
                    <a:pt x="12" y="21"/>
                    <a:pt x="10" y="20"/>
                    <a:pt x="7" y="20"/>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4"/>
                    <a:pt x="9" y="14"/>
                    <a:pt x="9" y="14"/>
                  </a:cubicBezTo>
                  <a:cubicBezTo>
                    <a:pt x="12" y="14"/>
                    <a:pt x="12" y="14"/>
                    <a:pt x="12" y="14"/>
                  </a:cubicBezTo>
                  <a:cubicBezTo>
                    <a:pt x="13" y="14"/>
                    <a:pt x="15" y="15"/>
                    <a:pt x="17" y="15"/>
                  </a:cubicBezTo>
                  <a:cubicBezTo>
                    <a:pt x="18" y="16"/>
                    <a:pt x="20" y="17"/>
                    <a:pt x="21" y="18"/>
                  </a:cubicBezTo>
                  <a:cubicBezTo>
                    <a:pt x="22" y="19"/>
                    <a:pt x="22" y="20"/>
                    <a:pt x="23" y="22"/>
                  </a:cubicBezTo>
                  <a:cubicBezTo>
                    <a:pt x="24" y="23"/>
                    <a:pt x="24" y="25"/>
                    <a:pt x="24" y="27"/>
                  </a:cubicBezTo>
                  <a:cubicBezTo>
                    <a:pt x="24" y="29"/>
                    <a:pt x="24" y="31"/>
                    <a:pt x="23" y="33"/>
                  </a:cubicBezTo>
                  <a:cubicBezTo>
                    <a:pt x="22" y="35"/>
                    <a:pt x="21" y="36"/>
                    <a:pt x="20" y="37"/>
                  </a:cubicBezTo>
                  <a:cubicBezTo>
                    <a:pt x="18" y="38"/>
                    <a:pt x="17" y="39"/>
                    <a:pt x="15" y="40"/>
                  </a:cubicBezTo>
                  <a:cubicBezTo>
                    <a:pt x="13" y="40"/>
                    <a:pt x="11" y="41"/>
                    <a:pt x="9" y="41"/>
                  </a:cubicBezTo>
                  <a:cubicBezTo>
                    <a:pt x="7" y="41"/>
                    <a:pt x="5" y="41"/>
                    <a:pt x="4" y="40"/>
                  </a:cubicBezTo>
                  <a:cubicBezTo>
                    <a:pt x="2" y="40"/>
                    <a:pt x="1" y="40"/>
                    <a:pt x="0" y="39"/>
                  </a:cubicBezTo>
                  <a:cubicBezTo>
                    <a:pt x="2" y="33"/>
                    <a:pt x="2" y="33"/>
                    <a:pt x="2" y="33"/>
                  </a:cubicBezTo>
                  <a:cubicBezTo>
                    <a:pt x="3" y="33"/>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6" name="Rectangle 533"/>
            <p:cNvSpPr>
              <a:spLocks noChangeArrowheads="1"/>
            </p:cNvSpPr>
            <p:nvPr/>
          </p:nvSpPr>
          <p:spPr bwMode="auto">
            <a:xfrm>
              <a:off x="2303091" y="3550519"/>
              <a:ext cx="33438" cy="1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7" name="Freeform 534"/>
            <p:cNvSpPr>
              <a:spLocks/>
            </p:cNvSpPr>
            <p:nvPr/>
          </p:nvSpPr>
          <p:spPr bwMode="auto">
            <a:xfrm>
              <a:off x="2353754" y="3500869"/>
              <a:ext cx="56743" cy="98287"/>
            </a:xfrm>
            <a:custGeom>
              <a:avLst/>
              <a:gdLst>
                <a:gd name="T0" fmla="*/ 9 w 24"/>
                <a:gd name="T1" fmla="*/ 35 h 41"/>
                <a:gd name="T2" fmla="*/ 15 w 24"/>
                <a:gd name="T3" fmla="*/ 33 h 41"/>
                <a:gd name="T4" fmla="*/ 17 w 24"/>
                <a:gd name="T5" fmla="*/ 28 h 41"/>
                <a:gd name="T6" fmla="*/ 15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9 h 41"/>
                <a:gd name="T28" fmla="*/ 24 w 24"/>
                <a:gd name="T29" fmla="*/ 23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5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2" y="35"/>
                    <a:pt x="14" y="34"/>
                    <a:pt x="15" y="33"/>
                  </a:cubicBezTo>
                  <a:cubicBezTo>
                    <a:pt x="16" y="32"/>
                    <a:pt x="17" y="30"/>
                    <a:pt x="17" y="28"/>
                  </a:cubicBezTo>
                  <a:cubicBezTo>
                    <a:pt x="17" y="26"/>
                    <a:pt x="16" y="24"/>
                    <a:pt x="15"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6" y="15"/>
                    <a:pt x="17" y="16"/>
                  </a:cubicBezTo>
                  <a:cubicBezTo>
                    <a:pt x="19" y="17"/>
                    <a:pt x="20" y="17"/>
                    <a:pt x="21" y="19"/>
                  </a:cubicBezTo>
                  <a:cubicBezTo>
                    <a:pt x="22" y="20"/>
                    <a:pt x="23" y="21"/>
                    <a:pt x="24" y="23"/>
                  </a:cubicBezTo>
                  <a:cubicBezTo>
                    <a:pt x="24" y="24"/>
                    <a:pt x="24" y="26"/>
                    <a:pt x="24" y="28"/>
                  </a:cubicBezTo>
                  <a:cubicBezTo>
                    <a:pt x="24" y="30"/>
                    <a:pt x="24" y="32"/>
                    <a:pt x="23" y="34"/>
                  </a:cubicBezTo>
                  <a:cubicBezTo>
                    <a:pt x="23" y="35"/>
                    <a:pt x="21" y="37"/>
                    <a:pt x="20" y="38"/>
                  </a:cubicBezTo>
                  <a:cubicBezTo>
                    <a:pt x="19" y="39"/>
                    <a:pt x="17" y="40"/>
                    <a:pt x="15" y="41"/>
                  </a:cubicBezTo>
                  <a:cubicBezTo>
                    <a:pt x="13" y="41"/>
                    <a:pt x="11" y="41"/>
                    <a:pt x="9" y="41"/>
                  </a:cubicBezTo>
                  <a:cubicBezTo>
                    <a:pt x="8" y="41"/>
                    <a:pt x="6" y="41"/>
                    <a:pt x="4" y="41"/>
                  </a:cubicBezTo>
                  <a:cubicBezTo>
                    <a:pt x="3" y="41"/>
                    <a:pt x="1" y="40"/>
                    <a:pt x="0" y="40"/>
                  </a:cubicBezTo>
                  <a:cubicBezTo>
                    <a:pt x="2" y="34"/>
                    <a:pt x="2" y="34"/>
                    <a:pt x="2" y="34"/>
                  </a:cubicBezTo>
                  <a:cubicBezTo>
                    <a:pt x="3" y="34"/>
                    <a:pt x="4" y="34"/>
                    <a:pt x="5" y="35"/>
                  </a:cubicBezTo>
                  <a:cubicBezTo>
                    <a:pt x="6"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8" name="Freeform 537"/>
            <p:cNvSpPr>
              <a:spLocks/>
            </p:cNvSpPr>
            <p:nvPr/>
          </p:nvSpPr>
          <p:spPr bwMode="auto">
            <a:xfrm>
              <a:off x="3979029" y="2443021"/>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1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5"/>
                    <a:pt x="12" y="15"/>
                    <a:pt x="12" y="15"/>
                  </a:cubicBezTo>
                  <a:cubicBezTo>
                    <a:pt x="14" y="15"/>
                    <a:pt x="15" y="15"/>
                    <a:pt x="17" y="16"/>
                  </a:cubicBezTo>
                  <a:cubicBezTo>
                    <a:pt x="19" y="17"/>
                    <a:pt x="20" y="17"/>
                    <a:pt x="21" y="18"/>
                  </a:cubicBezTo>
                  <a:cubicBezTo>
                    <a:pt x="22" y="20"/>
                    <a:pt x="23" y="21"/>
                    <a:pt x="23" y="22"/>
                  </a:cubicBezTo>
                  <a:cubicBezTo>
                    <a:pt x="24" y="24"/>
                    <a:pt x="24" y="26"/>
                    <a:pt x="24" y="28"/>
                  </a:cubicBezTo>
                  <a:cubicBezTo>
                    <a:pt x="24" y="30"/>
                    <a:pt x="24" y="32"/>
                    <a:pt x="23" y="34"/>
                  </a:cubicBezTo>
                  <a:cubicBezTo>
                    <a:pt x="22" y="35"/>
                    <a:pt x="21" y="37"/>
                    <a:pt x="20" y="38"/>
                  </a:cubicBezTo>
                  <a:cubicBezTo>
                    <a:pt x="19" y="39"/>
                    <a:pt x="17" y="40"/>
                    <a:pt x="15" y="41"/>
                  </a:cubicBezTo>
                  <a:cubicBezTo>
                    <a:pt x="13" y="41"/>
                    <a:pt x="11" y="41"/>
                    <a:pt x="9" y="41"/>
                  </a:cubicBezTo>
                  <a:cubicBezTo>
                    <a:pt x="7" y="41"/>
                    <a:pt x="6" y="41"/>
                    <a:pt x="4" y="41"/>
                  </a:cubicBezTo>
                  <a:cubicBezTo>
                    <a:pt x="3"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29" name="Freeform 538"/>
            <p:cNvSpPr>
              <a:spLocks/>
            </p:cNvSpPr>
            <p:nvPr/>
          </p:nvSpPr>
          <p:spPr bwMode="auto">
            <a:xfrm>
              <a:off x="4984187" y="1638490"/>
              <a:ext cx="59783" cy="61809"/>
            </a:xfrm>
            <a:custGeom>
              <a:avLst/>
              <a:gdLst>
                <a:gd name="T0" fmla="*/ 0 w 59"/>
                <a:gd name="T1" fmla="*/ 24 h 61"/>
                <a:gd name="T2" fmla="*/ 21 w 59"/>
                <a:gd name="T3" fmla="*/ 24 h 61"/>
                <a:gd name="T4" fmla="*/ 21 w 59"/>
                <a:gd name="T5" fmla="*/ 0 h 61"/>
                <a:gd name="T6" fmla="*/ 38 w 59"/>
                <a:gd name="T7" fmla="*/ 0 h 61"/>
                <a:gd name="T8" fmla="*/ 38 w 59"/>
                <a:gd name="T9" fmla="*/ 24 h 61"/>
                <a:gd name="T10" fmla="*/ 59 w 59"/>
                <a:gd name="T11" fmla="*/ 24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4"/>
                  </a:moveTo>
                  <a:lnTo>
                    <a:pt x="21" y="24"/>
                  </a:lnTo>
                  <a:lnTo>
                    <a:pt x="21" y="0"/>
                  </a:lnTo>
                  <a:lnTo>
                    <a:pt x="38" y="0"/>
                  </a:lnTo>
                  <a:lnTo>
                    <a:pt x="38" y="24"/>
                  </a:lnTo>
                  <a:lnTo>
                    <a:pt x="59" y="24"/>
                  </a:lnTo>
                  <a:lnTo>
                    <a:pt x="59" y="38"/>
                  </a:lnTo>
                  <a:lnTo>
                    <a:pt x="38" y="38"/>
                  </a:lnTo>
                  <a:lnTo>
                    <a:pt x="38" y="61"/>
                  </a:lnTo>
                  <a:lnTo>
                    <a:pt x="21" y="61"/>
                  </a:lnTo>
                  <a:lnTo>
                    <a:pt x="21" y="38"/>
                  </a:lnTo>
                  <a:lnTo>
                    <a:pt x="0" y="3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0" name="Freeform 539"/>
            <p:cNvSpPr>
              <a:spLocks/>
            </p:cNvSpPr>
            <p:nvPr/>
          </p:nvSpPr>
          <p:spPr bwMode="auto">
            <a:xfrm>
              <a:off x="5060182" y="1617211"/>
              <a:ext cx="57756" cy="98287"/>
            </a:xfrm>
            <a:custGeom>
              <a:avLst/>
              <a:gdLst>
                <a:gd name="T0" fmla="*/ 23 w 24"/>
                <a:gd name="T1" fmla="*/ 11 h 41"/>
                <a:gd name="T2" fmla="*/ 22 w 24"/>
                <a:gd name="T3" fmla="*/ 17 h 41"/>
                <a:gd name="T4" fmla="*/ 19 w 24"/>
                <a:gd name="T5" fmla="*/ 23 h 41"/>
                <a:gd name="T6" fmla="*/ 16 w 24"/>
                <a:gd name="T7" fmla="*/ 28 h 41"/>
                <a:gd name="T8" fmla="*/ 12 w 24"/>
                <a:gd name="T9" fmla="*/ 33 h 41"/>
                <a:gd name="T10" fmla="*/ 9 w 24"/>
                <a:gd name="T11" fmla="*/ 35 h 41"/>
                <a:gd name="T12" fmla="*/ 9 w 24"/>
                <a:gd name="T13" fmla="*/ 36 h 41"/>
                <a:gd name="T14" fmla="*/ 13 w 24"/>
                <a:gd name="T15" fmla="*/ 35 h 41"/>
                <a:gd name="T16" fmla="*/ 24 w 24"/>
                <a:gd name="T17" fmla="*/ 35 h 41"/>
                <a:gd name="T18" fmla="*/ 24 w 24"/>
                <a:gd name="T19" fmla="*/ 41 h 41"/>
                <a:gd name="T20" fmla="*/ 0 w 24"/>
                <a:gd name="T21" fmla="*/ 41 h 41"/>
                <a:gd name="T22" fmla="*/ 0 w 24"/>
                <a:gd name="T23" fmla="*/ 37 h 41"/>
                <a:gd name="T24" fmla="*/ 3 w 24"/>
                <a:gd name="T25" fmla="*/ 34 h 41"/>
                <a:gd name="T26" fmla="*/ 6 w 24"/>
                <a:gd name="T27" fmla="*/ 30 h 41"/>
                <a:gd name="T28" fmla="*/ 10 w 24"/>
                <a:gd name="T29" fmla="*/ 25 h 41"/>
                <a:gd name="T30" fmla="*/ 13 w 24"/>
                <a:gd name="T31" fmla="*/ 21 h 41"/>
                <a:gd name="T32" fmla="*/ 15 w 24"/>
                <a:gd name="T33" fmla="*/ 16 h 41"/>
                <a:gd name="T34" fmla="*/ 16 w 24"/>
                <a:gd name="T35" fmla="*/ 12 h 41"/>
                <a:gd name="T36" fmla="*/ 14 w 24"/>
                <a:gd name="T37" fmla="*/ 8 h 41"/>
                <a:gd name="T38" fmla="*/ 10 w 24"/>
                <a:gd name="T39" fmla="*/ 7 h 41"/>
                <a:gd name="T40" fmla="*/ 6 w 24"/>
                <a:gd name="T41" fmla="*/ 7 h 41"/>
                <a:gd name="T42" fmla="*/ 3 w 24"/>
                <a:gd name="T43" fmla="*/ 9 h 41"/>
                <a:gd name="T44" fmla="*/ 0 w 24"/>
                <a:gd name="T45" fmla="*/ 4 h 41"/>
                <a:gd name="T46" fmla="*/ 5 w 24"/>
                <a:gd name="T47" fmla="*/ 1 h 41"/>
                <a:gd name="T48" fmla="*/ 12 w 24"/>
                <a:gd name="T49" fmla="*/ 0 h 41"/>
                <a:gd name="T50" fmla="*/ 16 w 24"/>
                <a:gd name="T51" fmla="*/ 1 h 41"/>
                <a:gd name="T52" fmla="*/ 20 w 24"/>
                <a:gd name="T53" fmla="*/ 3 h 41"/>
                <a:gd name="T54" fmla="*/ 22 w 24"/>
                <a:gd name="T55" fmla="*/ 6 h 41"/>
                <a:gd name="T56" fmla="*/ 23 w 24"/>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1">
                  <a:moveTo>
                    <a:pt x="23" y="11"/>
                  </a:moveTo>
                  <a:cubicBezTo>
                    <a:pt x="23" y="13"/>
                    <a:pt x="23" y="15"/>
                    <a:pt x="22" y="17"/>
                  </a:cubicBezTo>
                  <a:cubicBezTo>
                    <a:pt x="21" y="19"/>
                    <a:pt x="20" y="21"/>
                    <a:pt x="19" y="23"/>
                  </a:cubicBezTo>
                  <a:cubicBezTo>
                    <a:pt x="18" y="24"/>
                    <a:pt x="17" y="26"/>
                    <a:pt x="16" y="28"/>
                  </a:cubicBezTo>
                  <a:cubicBezTo>
                    <a:pt x="14" y="30"/>
                    <a:pt x="13" y="32"/>
                    <a:pt x="12" y="33"/>
                  </a:cubicBezTo>
                  <a:cubicBezTo>
                    <a:pt x="9" y="35"/>
                    <a:pt x="9" y="35"/>
                    <a:pt x="9" y="35"/>
                  </a:cubicBezTo>
                  <a:cubicBezTo>
                    <a:pt x="9" y="36"/>
                    <a:pt x="9" y="36"/>
                    <a:pt x="9" y="36"/>
                  </a:cubicBezTo>
                  <a:cubicBezTo>
                    <a:pt x="13" y="35"/>
                    <a:pt x="13" y="35"/>
                    <a:pt x="13" y="35"/>
                  </a:cubicBezTo>
                  <a:cubicBezTo>
                    <a:pt x="24" y="35"/>
                    <a:pt x="24" y="35"/>
                    <a:pt x="24" y="35"/>
                  </a:cubicBezTo>
                  <a:cubicBezTo>
                    <a:pt x="24" y="41"/>
                    <a:pt x="24" y="41"/>
                    <a:pt x="24" y="41"/>
                  </a:cubicBezTo>
                  <a:cubicBezTo>
                    <a:pt x="0" y="41"/>
                    <a:pt x="0" y="41"/>
                    <a:pt x="0" y="41"/>
                  </a:cubicBezTo>
                  <a:cubicBezTo>
                    <a:pt x="0" y="37"/>
                    <a:pt x="0" y="37"/>
                    <a:pt x="0" y="37"/>
                  </a:cubicBezTo>
                  <a:cubicBezTo>
                    <a:pt x="1" y="36"/>
                    <a:pt x="2" y="35"/>
                    <a:pt x="3" y="34"/>
                  </a:cubicBezTo>
                  <a:cubicBezTo>
                    <a:pt x="4" y="33"/>
                    <a:pt x="5" y="31"/>
                    <a:pt x="6" y="30"/>
                  </a:cubicBezTo>
                  <a:cubicBezTo>
                    <a:pt x="8" y="28"/>
                    <a:pt x="9" y="27"/>
                    <a:pt x="10" y="25"/>
                  </a:cubicBezTo>
                  <a:cubicBezTo>
                    <a:pt x="11" y="24"/>
                    <a:pt x="12" y="22"/>
                    <a:pt x="13" y="21"/>
                  </a:cubicBezTo>
                  <a:cubicBezTo>
                    <a:pt x="14" y="19"/>
                    <a:pt x="14" y="18"/>
                    <a:pt x="15" y="16"/>
                  </a:cubicBezTo>
                  <a:cubicBezTo>
                    <a:pt x="15" y="15"/>
                    <a:pt x="16" y="13"/>
                    <a:pt x="16" y="12"/>
                  </a:cubicBezTo>
                  <a:cubicBezTo>
                    <a:pt x="16" y="11"/>
                    <a:pt x="15" y="9"/>
                    <a:pt x="14" y="8"/>
                  </a:cubicBezTo>
                  <a:cubicBezTo>
                    <a:pt x="13" y="7"/>
                    <a:pt x="12" y="7"/>
                    <a:pt x="10" y="7"/>
                  </a:cubicBezTo>
                  <a:cubicBezTo>
                    <a:pt x="9" y="7"/>
                    <a:pt x="8" y="7"/>
                    <a:pt x="6" y="7"/>
                  </a:cubicBezTo>
                  <a:cubicBezTo>
                    <a:pt x="5" y="8"/>
                    <a:pt x="4" y="9"/>
                    <a:pt x="3" y="9"/>
                  </a:cubicBezTo>
                  <a:cubicBezTo>
                    <a:pt x="0" y="4"/>
                    <a:pt x="0" y="4"/>
                    <a:pt x="0" y="4"/>
                  </a:cubicBezTo>
                  <a:cubicBezTo>
                    <a:pt x="2" y="3"/>
                    <a:pt x="3" y="2"/>
                    <a:pt x="5" y="1"/>
                  </a:cubicBezTo>
                  <a:cubicBezTo>
                    <a:pt x="7" y="0"/>
                    <a:pt x="9" y="0"/>
                    <a:pt x="12" y="0"/>
                  </a:cubicBezTo>
                  <a:cubicBezTo>
                    <a:pt x="13" y="0"/>
                    <a:pt x="15" y="0"/>
                    <a:pt x="16" y="1"/>
                  </a:cubicBezTo>
                  <a:cubicBezTo>
                    <a:pt x="18" y="1"/>
                    <a:pt x="19" y="2"/>
                    <a:pt x="20" y="3"/>
                  </a:cubicBezTo>
                  <a:cubicBezTo>
                    <a:pt x="21" y="4"/>
                    <a:pt x="22" y="5"/>
                    <a:pt x="22" y="6"/>
                  </a:cubicBezTo>
                  <a:cubicBezTo>
                    <a:pt x="23" y="7"/>
                    <a:pt x="23" y="9"/>
                    <a:pt x="23"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1" name="Freeform 540"/>
            <p:cNvSpPr>
              <a:spLocks/>
            </p:cNvSpPr>
            <p:nvPr/>
          </p:nvSpPr>
          <p:spPr bwMode="auto">
            <a:xfrm>
              <a:off x="5137190" y="1619238"/>
              <a:ext cx="57756" cy="98287"/>
            </a:xfrm>
            <a:custGeom>
              <a:avLst/>
              <a:gdLst>
                <a:gd name="T0" fmla="*/ 9 w 24"/>
                <a:gd name="T1" fmla="*/ 34 h 41"/>
                <a:gd name="T2" fmla="*/ 15 w 24"/>
                <a:gd name="T3" fmla="*/ 33 h 41"/>
                <a:gd name="T4" fmla="*/ 17 w 24"/>
                <a:gd name="T5" fmla="*/ 27 h 41"/>
                <a:gd name="T6" fmla="*/ 15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10 w 24"/>
                <a:gd name="T19" fmla="*/ 7 h 41"/>
                <a:gd name="T20" fmla="*/ 10 w 24"/>
                <a:gd name="T21" fmla="*/ 15 h 41"/>
                <a:gd name="T22" fmla="*/ 12 w 24"/>
                <a:gd name="T23" fmla="*/ 14 h 41"/>
                <a:gd name="T24" fmla="*/ 17 w 24"/>
                <a:gd name="T25" fmla="*/ 15 h 41"/>
                <a:gd name="T26" fmla="*/ 21 w 24"/>
                <a:gd name="T27" fmla="*/ 18 h 41"/>
                <a:gd name="T28" fmla="*/ 24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2" y="34"/>
                    <a:pt x="14" y="34"/>
                    <a:pt x="15" y="33"/>
                  </a:cubicBezTo>
                  <a:cubicBezTo>
                    <a:pt x="16" y="31"/>
                    <a:pt x="17" y="30"/>
                    <a:pt x="17" y="27"/>
                  </a:cubicBezTo>
                  <a:cubicBezTo>
                    <a:pt x="17" y="25"/>
                    <a:pt x="16" y="23"/>
                    <a:pt x="15" y="22"/>
                  </a:cubicBezTo>
                  <a:cubicBezTo>
                    <a:pt x="13" y="21"/>
                    <a:pt x="11" y="21"/>
                    <a:pt x="8" y="21"/>
                  </a:cubicBezTo>
                  <a:cubicBezTo>
                    <a:pt x="3" y="21"/>
                    <a:pt x="3" y="21"/>
                    <a:pt x="3" y="21"/>
                  </a:cubicBezTo>
                  <a:cubicBezTo>
                    <a:pt x="3" y="0"/>
                    <a:pt x="3" y="0"/>
                    <a:pt x="3" y="0"/>
                  </a:cubicBezTo>
                  <a:cubicBezTo>
                    <a:pt x="23" y="0"/>
                    <a:pt x="23" y="0"/>
                    <a:pt x="23" y="0"/>
                  </a:cubicBezTo>
                  <a:cubicBezTo>
                    <a:pt x="23" y="7"/>
                    <a:pt x="23" y="7"/>
                    <a:pt x="23" y="7"/>
                  </a:cubicBezTo>
                  <a:cubicBezTo>
                    <a:pt x="10" y="7"/>
                    <a:pt x="10" y="7"/>
                    <a:pt x="10" y="7"/>
                  </a:cubicBezTo>
                  <a:cubicBezTo>
                    <a:pt x="10" y="15"/>
                    <a:pt x="10" y="15"/>
                    <a:pt x="10" y="15"/>
                  </a:cubicBezTo>
                  <a:cubicBezTo>
                    <a:pt x="12" y="14"/>
                    <a:pt x="12" y="14"/>
                    <a:pt x="12" y="14"/>
                  </a:cubicBezTo>
                  <a:cubicBezTo>
                    <a:pt x="14" y="15"/>
                    <a:pt x="16" y="15"/>
                    <a:pt x="17" y="15"/>
                  </a:cubicBezTo>
                  <a:cubicBezTo>
                    <a:pt x="19" y="16"/>
                    <a:pt x="20" y="17"/>
                    <a:pt x="21" y="18"/>
                  </a:cubicBezTo>
                  <a:cubicBezTo>
                    <a:pt x="22" y="19"/>
                    <a:pt x="23" y="20"/>
                    <a:pt x="24" y="22"/>
                  </a:cubicBezTo>
                  <a:cubicBezTo>
                    <a:pt x="24" y="24"/>
                    <a:pt x="24" y="25"/>
                    <a:pt x="24" y="27"/>
                  </a:cubicBezTo>
                  <a:cubicBezTo>
                    <a:pt x="24" y="29"/>
                    <a:pt x="24" y="31"/>
                    <a:pt x="23" y="33"/>
                  </a:cubicBezTo>
                  <a:cubicBezTo>
                    <a:pt x="23" y="35"/>
                    <a:pt x="21" y="36"/>
                    <a:pt x="20" y="38"/>
                  </a:cubicBezTo>
                  <a:cubicBezTo>
                    <a:pt x="19" y="39"/>
                    <a:pt x="17" y="40"/>
                    <a:pt x="15" y="40"/>
                  </a:cubicBezTo>
                  <a:cubicBezTo>
                    <a:pt x="13" y="41"/>
                    <a:pt x="11" y="41"/>
                    <a:pt x="9" y="41"/>
                  </a:cubicBezTo>
                  <a:cubicBezTo>
                    <a:pt x="8" y="41"/>
                    <a:pt x="6" y="41"/>
                    <a:pt x="4" y="41"/>
                  </a:cubicBezTo>
                  <a:cubicBezTo>
                    <a:pt x="3" y="40"/>
                    <a:pt x="1" y="40"/>
                    <a:pt x="0" y="39"/>
                  </a:cubicBezTo>
                  <a:cubicBezTo>
                    <a:pt x="2" y="33"/>
                    <a:pt x="2" y="33"/>
                    <a:pt x="2" y="33"/>
                  </a:cubicBezTo>
                  <a:cubicBezTo>
                    <a:pt x="3" y="34"/>
                    <a:pt x="4" y="34"/>
                    <a:pt x="5" y="34"/>
                  </a:cubicBezTo>
                  <a:cubicBezTo>
                    <a:pt x="6" y="34"/>
                    <a:pt x="8"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2" name="Freeform 544"/>
            <p:cNvSpPr>
              <a:spLocks/>
            </p:cNvSpPr>
            <p:nvPr/>
          </p:nvSpPr>
          <p:spPr bwMode="auto">
            <a:xfrm>
              <a:off x="2392258" y="2435928"/>
              <a:ext cx="59783" cy="61809"/>
            </a:xfrm>
            <a:custGeom>
              <a:avLst/>
              <a:gdLst>
                <a:gd name="T0" fmla="*/ 0 w 59"/>
                <a:gd name="T1" fmla="*/ 23 h 61"/>
                <a:gd name="T2" fmla="*/ 21 w 59"/>
                <a:gd name="T3" fmla="*/ 23 h 61"/>
                <a:gd name="T4" fmla="*/ 21 w 59"/>
                <a:gd name="T5" fmla="*/ 0 h 61"/>
                <a:gd name="T6" fmla="*/ 37 w 59"/>
                <a:gd name="T7" fmla="*/ 0 h 61"/>
                <a:gd name="T8" fmla="*/ 37 w 59"/>
                <a:gd name="T9" fmla="*/ 23 h 61"/>
                <a:gd name="T10" fmla="*/ 59 w 59"/>
                <a:gd name="T11" fmla="*/ 23 h 61"/>
                <a:gd name="T12" fmla="*/ 59 w 59"/>
                <a:gd name="T13" fmla="*/ 37 h 61"/>
                <a:gd name="T14" fmla="*/ 37 w 59"/>
                <a:gd name="T15" fmla="*/ 37 h 61"/>
                <a:gd name="T16" fmla="*/ 37 w 59"/>
                <a:gd name="T17" fmla="*/ 61 h 61"/>
                <a:gd name="T18" fmla="*/ 21 w 59"/>
                <a:gd name="T19" fmla="*/ 61 h 61"/>
                <a:gd name="T20" fmla="*/ 21 w 59"/>
                <a:gd name="T21" fmla="*/ 37 h 61"/>
                <a:gd name="T22" fmla="*/ 0 w 59"/>
                <a:gd name="T23" fmla="*/ 37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7" y="0"/>
                  </a:lnTo>
                  <a:lnTo>
                    <a:pt x="37" y="23"/>
                  </a:lnTo>
                  <a:lnTo>
                    <a:pt x="59" y="23"/>
                  </a:lnTo>
                  <a:lnTo>
                    <a:pt x="59" y="37"/>
                  </a:lnTo>
                  <a:lnTo>
                    <a:pt x="37" y="37"/>
                  </a:lnTo>
                  <a:lnTo>
                    <a:pt x="37" y="61"/>
                  </a:lnTo>
                  <a:lnTo>
                    <a:pt x="21" y="61"/>
                  </a:lnTo>
                  <a:lnTo>
                    <a:pt x="21" y="37"/>
                  </a:lnTo>
                  <a:lnTo>
                    <a:pt x="0" y="37"/>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3" name="Freeform 545"/>
            <p:cNvSpPr>
              <a:spLocks/>
            </p:cNvSpPr>
            <p:nvPr/>
          </p:nvSpPr>
          <p:spPr bwMode="auto">
            <a:xfrm>
              <a:off x="2468253" y="2416676"/>
              <a:ext cx="57756" cy="98287"/>
            </a:xfrm>
            <a:custGeom>
              <a:avLst/>
              <a:gdLst>
                <a:gd name="T0" fmla="*/ 9 w 24"/>
                <a:gd name="T1" fmla="*/ 35 h 41"/>
                <a:gd name="T2" fmla="*/ 15 w 24"/>
                <a:gd name="T3" fmla="*/ 33 h 41"/>
                <a:gd name="T4" fmla="*/ 17 w 24"/>
                <a:gd name="T5" fmla="*/ 29 h 41"/>
                <a:gd name="T6" fmla="*/ 15 w 24"/>
                <a:gd name="T7" fmla="*/ 24 h 41"/>
                <a:gd name="T8" fmla="*/ 9 w 24"/>
                <a:gd name="T9" fmla="*/ 22 h 41"/>
                <a:gd name="T10" fmla="*/ 4 w 24"/>
                <a:gd name="T11" fmla="*/ 22 h 41"/>
                <a:gd name="T12" fmla="*/ 4 w 24"/>
                <a:gd name="T13" fmla="*/ 18 h 41"/>
                <a:gd name="T14" fmla="*/ 11 w 24"/>
                <a:gd name="T15" fmla="*/ 9 h 41"/>
                <a:gd name="T16" fmla="*/ 15 w 24"/>
                <a:gd name="T17" fmla="*/ 6 h 41"/>
                <a:gd name="T18" fmla="*/ 10 w 24"/>
                <a:gd name="T19" fmla="*/ 7 h 41"/>
                <a:gd name="T20" fmla="*/ 0 w 24"/>
                <a:gd name="T21" fmla="*/ 7 h 41"/>
                <a:gd name="T22" fmla="*/ 0 w 24"/>
                <a:gd name="T23" fmla="*/ 0 h 41"/>
                <a:gd name="T24" fmla="*/ 22 w 24"/>
                <a:gd name="T25" fmla="*/ 0 h 41"/>
                <a:gd name="T26" fmla="*/ 22 w 24"/>
                <a:gd name="T27" fmla="*/ 4 h 41"/>
                <a:gd name="T28" fmla="*/ 14 w 24"/>
                <a:gd name="T29" fmla="*/ 15 h 41"/>
                <a:gd name="T30" fmla="*/ 12 w 24"/>
                <a:gd name="T31" fmla="*/ 17 h 41"/>
                <a:gd name="T32" fmla="*/ 12 w 24"/>
                <a:gd name="T33" fmla="*/ 17 h 41"/>
                <a:gd name="T34" fmla="*/ 14 w 24"/>
                <a:gd name="T35" fmla="*/ 17 h 41"/>
                <a:gd name="T36" fmla="*/ 18 w 24"/>
                <a:gd name="T37" fmla="*/ 18 h 41"/>
                <a:gd name="T38" fmla="*/ 21 w 24"/>
                <a:gd name="T39" fmla="*/ 20 h 41"/>
                <a:gd name="T40" fmla="*/ 23 w 24"/>
                <a:gd name="T41" fmla="*/ 23 h 41"/>
                <a:gd name="T42" fmla="*/ 24 w 24"/>
                <a:gd name="T43" fmla="*/ 28 h 41"/>
                <a:gd name="T44" fmla="*/ 23 w 24"/>
                <a:gd name="T45" fmla="*/ 34 h 41"/>
                <a:gd name="T46" fmla="*/ 20 w 24"/>
                <a:gd name="T47" fmla="*/ 38 h 41"/>
                <a:gd name="T48" fmla="*/ 15 w 24"/>
                <a:gd name="T49" fmla="*/ 41 h 41"/>
                <a:gd name="T50" fmla="*/ 10 w 24"/>
                <a:gd name="T51" fmla="*/ 41 h 41"/>
                <a:gd name="T52" fmla="*/ 4 w 24"/>
                <a:gd name="T53" fmla="*/ 41 h 41"/>
                <a:gd name="T54" fmla="*/ 0 w 24"/>
                <a:gd name="T55" fmla="*/ 40 h 41"/>
                <a:gd name="T56" fmla="*/ 2 w 24"/>
                <a:gd name="T57" fmla="*/ 33 h 41"/>
                <a:gd name="T58" fmla="*/ 5 w 24"/>
                <a:gd name="T59" fmla="*/ 35 h 41"/>
                <a:gd name="T60" fmla="*/ 9 w 24"/>
                <a:gd name="T6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1">
                  <a:moveTo>
                    <a:pt x="9" y="35"/>
                  </a:moveTo>
                  <a:cubicBezTo>
                    <a:pt x="12" y="35"/>
                    <a:pt x="14" y="34"/>
                    <a:pt x="15" y="33"/>
                  </a:cubicBezTo>
                  <a:cubicBezTo>
                    <a:pt x="16" y="32"/>
                    <a:pt x="17" y="30"/>
                    <a:pt x="17" y="29"/>
                  </a:cubicBezTo>
                  <a:cubicBezTo>
                    <a:pt x="17" y="26"/>
                    <a:pt x="16" y="25"/>
                    <a:pt x="15" y="24"/>
                  </a:cubicBezTo>
                  <a:cubicBezTo>
                    <a:pt x="13" y="23"/>
                    <a:pt x="11" y="22"/>
                    <a:pt x="9" y="22"/>
                  </a:cubicBezTo>
                  <a:cubicBezTo>
                    <a:pt x="4" y="22"/>
                    <a:pt x="4" y="22"/>
                    <a:pt x="4" y="22"/>
                  </a:cubicBezTo>
                  <a:cubicBezTo>
                    <a:pt x="4" y="18"/>
                    <a:pt x="4" y="18"/>
                    <a:pt x="4" y="18"/>
                  </a:cubicBezTo>
                  <a:cubicBezTo>
                    <a:pt x="11" y="9"/>
                    <a:pt x="11" y="9"/>
                    <a:pt x="11" y="9"/>
                  </a:cubicBezTo>
                  <a:cubicBezTo>
                    <a:pt x="15" y="6"/>
                    <a:pt x="15" y="6"/>
                    <a:pt x="15" y="6"/>
                  </a:cubicBezTo>
                  <a:cubicBezTo>
                    <a:pt x="10" y="7"/>
                    <a:pt x="10" y="7"/>
                    <a:pt x="10" y="7"/>
                  </a:cubicBezTo>
                  <a:cubicBezTo>
                    <a:pt x="0" y="7"/>
                    <a:pt x="0" y="7"/>
                    <a:pt x="0" y="7"/>
                  </a:cubicBezTo>
                  <a:cubicBezTo>
                    <a:pt x="0" y="0"/>
                    <a:pt x="0" y="0"/>
                    <a:pt x="0" y="0"/>
                  </a:cubicBezTo>
                  <a:cubicBezTo>
                    <a:pt x="22" y="0"/>
                    <a:pt x="22" y="0"/>
                    <a:pt x="22" y="0"/>
                  </a:cubicBezTo>
                  <a:cubicBezTo>
                    <a:pt x="22" y="4"/>
                    <a:pt x="22" y="4"/>
                    <a:pt x="22" y="4"/>
                  </a:cubicBezTo>
                  <a:cubicBezTo>
                    <a:pt x="14" y="15"/>
                    <a:pt x="14" y="15"/>
                    <a:pt x="14" y="15"/>
                  </a:cubicBezTo>
                  <a:cubicBezTo>
                    <a:pt x="12" y="17"/>
                    <a:pt x="12" y="17"/>
                    <a:pt x="12" y="17"/>
                  </a:cubicBezTo>
                  <a:cubicBezTo>
                    <a:pt x="12" y="17"/>
                    <a:pt x="12" y="17"/>
                    <a:pt x="12" y="17"/>
                  </a:cubicBezTo>
                  <a:cubicBezTo>
                    <a:pt x="14" y="17"/>
                    <a:pt x="14" y="17"/>
                    <a:pt x="14" y="17"/>
                  </a:cubicBezTo>
                  <a:cubicBezTo>
                    <a:pt x="16" y="17"/>
                    <a:pt x="17" y="17"/>
                    <a:pt x="18" y="18"/>
                  </a:cubicBezTo>
                  <a:cubicBezTo>
                    <a:pt x="19" y="18"/>
                    <a:pt x="20" y="19"/>
                    <a:pt x="21" y="20"/>
                  </a:cubicBezTo>
                  <a:cubicBezTo>
                    <a:pt x="22" y="21"/>
                    <a:pt x="23" y="22"/>
                    <a:pt x="23" y="23"/>
                  </a:cubicBezTo>
                  <a:cubicBezTo>
                    <a:pt x="24" y="25"/>
                    <a:pt x="24" y="26"/>
                    <a:pt x="24" y="28"/>
                  </a:cubicBezTo>
                  <a:cubicBezTo>
                    <a:pt x="24" y="30"/>
                    <a:pt x="24" y="32"/>
                    <a:pt x="23" y="34"/>
                  </a:cubicBezTo>
                  <a:cubicBezTo>
                    <a:pt x="22" y="36"/>
                    <a:pt x="21" y="37"/>
                    <a:pt x="20" y="38"/>
                  </a:cubicBezTo>
                  <a:cubicBezTo>
                    <a:pt x="19" y="39"/>
                    <a:pt x="17" y="40"/>
                    <a:pt x="15" y="41"/>
                  </a:cubicBezTo>
                  <a:cubicBezTo>
                    <a:pt x="14" y="41"/>
                    <a:pt x="12" y="41"/>
                    <a:pt x="10" y="41"/>
                  </a:cubicBezTo>
                  <a:cubicBezTo>
                    <a:pt x="8" y="41"/>
                    <a:pt x="6" y="41"/>
                    <a:pt x="4" y="41"/>
                  </a:cubicBezTo>
                  <a:cubicBezTo>
                    <a:pt x="3" y="41"/>
                    <a:pt x="1" y="40"/>
                    <a:pt x="0" y="40"/>
                  </a:cubicBezTo>
                  <a:cubicBezTo>
                    <a:pt x="2" y="33"/>
                    <a:pt x="2" y="33"/>
                    <a:pt x="2" y="33"/>
                  </a:cubicBezTo>
                  <a:cubicBezTo>
                    <a:pt x="3" y="34"/>
                    <a:pt x="4" y="34"/>
                    <a:pt x="5" y="35"/>
                  </a:cubicBezTo>
                  <a:cubicBezTo>
                    <a:pt x="7" y="35"/>
                    <a:pt x="8"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4" name="Freeform 546"/>
            <p:cNvSpPr>
              <a:spLocks/>
            </p:cNvSpPr>
            <p:nvPr/>
          </p:nvSpPr>
          <p:spPr bwMode="auto">
            <a:xfrm>
              <a:off x="2545261" y="2416676"/>
              <a:ext cx="56743" cy="98287"/>
            </a:xfrm>
            <a:custGeom>
              <a:avLst/>
              <a:gdLst>
                <a:gd name="T0" fmla="*/ 9 w 24"/>
                <a:gd name="T1" fmla="*/ 35 h 41"/>
                <a:gd name="T2" fmla="*/ 15 w 24"/>
                <a:gd name="T3" fmla="*/ 33 h 41"/>
                <a:gd name="T4" fmla="*/ 17 w 24"/>
                <a:gd name="T5" fmla="*/ 28 h 41"/>
                <a:gd name="T6" fmla="*/ 14 w 24"/>
                <a:gd name="T7" fmla="*/ 23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5 h 41"/>
                <a:gd name="T24" fmla="*/ 17 w 24"/>
                <a:gd name="T25" fmla="*/ 16 h 41"/>
                <a:gd name="T26" fmla="*/ 21 w 24"/>
                <a:gd name="T27" fmla="*/ 18 h 41"/>
                <a:gd name="T28" fmla="*/ 23 w 24"/>
                <a:gd name="T29" fmla="*/ 22 h 41"/>
                <a:gd name="T30" fmla="*/ 24 w 24"/>
                <a:gd name="T31" fmla="*/ 28 h 41"/>
                <a:gd name="T32" fmla="*/ 23 w 24"/>
                <a:gd name="T33" fmla="*/ 34 h 41"/>
                <a:gd name="T34" fmla="*/ 20 w 24"/>
                <a:gd name="T35" fmla="*/ 38 h 41"/>
                <a:gd name="T36" fmla="*/ 15 w 24"/>
                <a:gd name="T37" fmla="*/ 40 h 41"/>
                <a:gd name="T38" fmla="*/ 9 w 24"/>
                <a:gd name="T39" fmla="*/ 41 h 41"/>
                <a:gd name="T40" fmla="*/ 4 w 24"/>
                <a:gd name="T41" fmla="*/ 41 h 41"/>
                <a:gd name="T42" fmla="*/ 0 w 24"/>
                <a:gd name="T43" fmla="*/ 40 h 41"/>
                <a:gd name="T44" fmla="*/ 2 w 24"/>
                <a:gd name="T45" fmla="*/ 34 h 41"/>
                <a:gd name="T46" fmla="*/ 5 w 24"/>
                <a:gd name="T47" fmla="*/ 34 h 41"/>
                <a:gd name="T48" fmla="*/ 9 w 24"/>
                <a:gd name="T4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5"/>
                  </a:moveTo>
                  <a:cubicBezTo>
                    <a:pt x="11" y="35"/>
                    <a:pt x="13" y="34"/>
                    <a:pt x="15" y="33"/>
                  </a:cubicBezTo>
                  <a:cubicBezTo>
                    <a:pt x="16" y="32"/>
                    <a:pt x="17" y="30"/>
                    <a:pt x="17" y="28"/>
                  </a:cubicBezTo>
                  <a:cubicBezTo>
                    <a:pt x="17" y="26"/>
                    <a:pt x="16" y="24"/>
                    <a:pt x="14" y="23"/>
                  </a:cubicBezTo>
                  <a:cubicBezTo>
                    <a:pt x="13" y="22"/>
                    <a:pt x="11"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5"/>
                    <a:pt x="12" y="15"/>
                    <a:pt x="12" y="15"/>
                  </a:cubicBezTo>
                  <a:cubicBezTo>
                    <a:pt x="14" y="15"/>
                    <a:pt x="15" y="15"/>
                    <a:pt x="17" y="16"/>
                  </a:cubicBezTo>
                  <a:cubicBezTo>
                    <a:pt x="18" y="16"/>
                    <a:pt x="20" y="17"/>
                    <a:pt x="21" y="18"/>
                  </a:cubicBezTo>
                  <a:cubicBezTo>
                    <a:pt x="22" y="19"/>
                    <a:pt x="23" y="21"/>
                    <a:pt x="23" y="22"/>
                  </a:cubicBezTo>
                  <a:cubicBezTo>
                    <a:pt x="24" y="24"/>
                    <a:pt x="24" y="26"/>
                    <a:pt x="24" y="28"/>
                  </a:cubicBezTo>
                  <a:cubicBezTo>
                    <a:pt x="24" y="30"/>
                    <a:pt x="24" y="32"/>
                    <a:pt x="23" y="34"/>
                  </a:cubicBezTo>
                  <a:cubicBezTo>
                    <a:pt x="22" y="35"/>
                    <a:pt x="21" y="37"/>
                    <a:pt x="20" y="38"/>
                  </a:cubicBezTo>
                  <a:cubicBezTo>
                    <a:pt x="18" y="39"/>
                    <a:pt x="17" y="40"/>
                    <a:pt x="15" y="40"/>
                  </a:cubicBezTo>
                  <a:cubicBezTo>
                    <a:pt x="13" y="41"/>
                    <a:pt x="11" y="41"/>
                    <a:pt x="9" y="41"/>
                  </a:cubicBezTo>
                  <a:cubicBezTo>
                    <a:pt x="7" y="41"/>
                    <a:pt x="6" y="41"/>
                    <a:pt x="4" y="41"/>
                  </a:cubicBezTo>
                  <a:cubicBezTo>
                    <a:pt x="2" y="41"/>
                    <a:pt x="1" y="40"/>
                    <a:pt x="0" y="40"/>
                  </a:cubicBezTo>
                  <a:cubicBezTo>
                    <a:pt x="2" y="34"/>
                    <a:pt x="2" y="34"/>
                    <a:pt x="2" y="34"/>
                  </a:cubicBezTo>
                  <a:cubicBezTo>
                    <a:pt x="3" y="34"/>
                    <a:pt x="4" y="34"/>
                    <a:pt x="5" y="34"/>
                  </a:cubicBezTo>
                  <a:cubicBezTo>
                    <a:pt x="6" y="35"/>
                    <a:pt x="7" y="35"/>
                    <a:pt x="9"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5" name="Freeform 550"/>
            <p:cNvSpPr>
              <a:spLocks/>
            </p:cNvSpPr>
            <p:nvPr/>
          </p:nvSpPr>
          <p:spPr bwMode="auto">
            <a:xfrm>
              <a:off x="5223317" y="2959786"/>
              <a:ext cx="59783" cy="61809"/>
            </a:xfrm>
            <a:custGeom>
              <a:avLst/>
              <a:gdLst>
                <a:gd name="T0" fmla="*/ 0 w 59"/>
                <a:gd name="T1" fmla="*/ 23 h 61"/>
                <a:gd name="T2" fmla="*/ 21 w 59"/>
                <a:gd name="T3" fmla="*/ 23 h 61"/>
                <a:gd name="T4" fmla="*/ 21 w 59"/>
                <a:gd name="T5" fmla="*/ 0 h 61"/>
                <a:gd name="T6" fmla="*/ 38 w 59"/>
                <a:gd name="T7" fmla="*/ 0 h 61"/>
                <a:gd name="T8" fmla="*/ 38 w 59"/>
                <a:gd name="T9" fmla="*/ 23 h 61"/>
                <a:gd name="T10" fmla="*/ 59 w 59"/>
                <a:gd name="T11" fmla="*/ 23 h 61"/>
                <a:gd name="T12" fmla="*/ 59 w 59"/>
                <a:gd name="T13" fmla="*/ 38 h 61"/>
                <a:gd name="T14" fmla="*/ 38 w 59"/>
                <a:gd name="T15" fmla="*/ 38 h 61"/>
                <a:gd name="T16" fmla="*/ 38 w 59"/>
                <a:gd name="T17" fmla="*/ 61 h 61"/>
                <a:gd name="T18" fmla="*/ 21 w 59"/>
                <a:gd name="T19" fmla="*/ 61 h 61"/>
                <a:gd name="T20" fmla="*/ 21 w 59"/>
                <a:gd name="T21" fmla="*/ 38 h 61"/>
                <a:gd name="T22" fmla="*/ 0 w 59"/>
                <a:gd name="T23" fmla="*/ 38 h 61"/>
                <a:gd name="T24" fmla="*/ 0 w 59"/>
                <a:gd name="T2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1">
                  <a:moveTo>
                    <a:pt x="0" y="23"/>
                  </a:moveTo>
                  <a:lnTo>
                    <a:pt x="21" y="23"/>
                  </a:lnTo>
                  <a:lnTo>
                    <a:pt x="21" y="0"/>
                  </a:lnTo>
                  <a:lnTo>
                    <a:pt x="38" y="0"/>
                  </a:lnTo>
                  <a:lnTo>
                    <a:pt x="38" y="23"/>
                  </a:lnTo>
                  <a:lnTo>
                    <a:pt x="59" y="23"/>
                  </a:lnTo>
                  <a:lnTo>
                    <a:pt x="59" y="38"/>
                  </a:lnTo>
                  <a:lnTo>
                    <a:pt x="38" y="38"/>
                  </a:lnTo>
                  <a:lnTo>
                    <a:pt x="38" y="61"/>
                  </a:lnTo>
                  <a:lnTo>
                    <a:pt x="21" y="61"/>
                  </a:lnTo>
                  <a:lnTo>
                    <a:pt x="21" y="38"/>
                  </a:lnTo>
                  <a:lnTo>
                    <a:pt x="0" y="38"/>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6" name="Freeform 551"/>
            <p:cNvSpPr>
              <a:spLocks/>
            </p:cNvSpPr>
            <p:nvPr/>
          </p:nvSpPr>
          <p:spPr bwMode="auto">
            <a:xfrm>
              <a:off x="5297286" y="2938507"/>
              <a:ext cx="59783" cy="97273"/>
            </a:xfrm>
            <a:custGeom>
              <a:avLst/>
              <a:gdLst>
                <a:gd name="T0" fmla="*/ 24 w 25"/>
                <a:gd name="T1" fmla="*/ 11 h 41"/>
                <a:gd name="T2" fmla="*/ 23 w 25"/>
                <a:gd name="T3" fmla="*/ 17 h 41"/>
                <a:gd name="T4" fmla="*/ 20 w 25"/>
                <a:gd name="T5" fmla="*/ 23 h 41"/>
                <a:gd name="T6" fmla="*/ 16 w 25"/>
                <a:gd name="T7" fmla="*/ 28 h 41"/>
                <a:gd name="T8" fmla="*/ 13 w 25"/>
                <a:gd name="T9" fmla="*/ 33 h 41"/>
                <a:gd name="T10" fmla="*/ 9 w 25"/>
                <a:gd name="T11" fmla="*/ 35 h 41"/>
                <a:gd name="T12" fmla="*/ 9 w 25"/>
                <a:gd name="T13" fmla="*/ 36 h 41"/>
                <a:gd name="T14" fmla="*/ 14 w 25"/>
                <a:gd name="T15" fmla="*/ 35 h 41"/>
                <a:gd name="T16" fmla="*/ 25 w 25"/>
                <a:gd name="T17" fmla="*/ 35 h 41"/>
                <a:gd name="T18" fmla="*/ 25 w 25"/>
                <a:gd name="T19" fmla="*/ 41 h 41"/>
                <a:gd name="T20" fmla="*/ 0 w 25"/>
                <a:gd name="T21" fmla="*/ 41 h 41"/>
                <a:gd name="T22" fmla="*/ 0 w 25"/>
                <a:gd name="T23" fmla="*/ 37 h 41"/>
                <a:gd name="T24" fmla="*/ 4 w 25"/>
                <a:gd name="T25" fmla="*/ 34 h 41"/>
                <a:gd name="T26" fmla="*/ 7 w 25"/>
                <a:gd name="T27" fmla="*/ 30 h 41"/>
                <a:gd name="T28" fmla="*/ 10 w 25"/>
                <a:gd name="T29" fmla="*/ 25 h 41"/>
                <a:gd name="T30" fmla="*/ 13 w 25"/>
                <a:gd name="T31" fmla="*/ 21 h 41"/>
                <a:gd name="T32" fmla="*/ 16 w 25"/>
                <a:gd name="T33" fmla="*/ 16 h 41"/>
                <a:gd name="T34" fmla="*/ 16 w 25"/>
                <a:gd name="T35" fmla="*/ 12 h 41"/>
                <a:gd name="T36" fmla="*/ 15 w 25"/>
                <a:gd name="T37" fmla="*/ 8 h 41"/>
                <a:gd name="T38" fmla="*/ 11 w 25"/>
                <a:gd name="T39" fmla="*/ 7 h 41"/>
                <a:gd name="T40" fmla="*/ 7 w 25"/>
                <a:gd name="T41" fmla="*/ 8 h 41"/>
                <a:gd name="T42" fmla="*/ 4 w 25"/>
                <a:gd name="T43" fmla="*/ 9 h 41"/>
                <a:gd name="T44" fmla="*/ 1 w 25"/>
                <a:gd name="T45" fmla="*/ 4 h 41"/>
                <a:gd name="T46" fmla="*/ 6 w 25"/>
                <a:gd name="T47" fmla="*/ 1 h 41"/>
                <a:gd name="T48" fmla="*/ 12 w 25"/>
                <a:gd name="T49" fmla="*/ 0 h 41"/>
                <a:gd name="T50" fmla="*/ 17 w 25"/>
                <a:gd name="T51" fmla="*/ 1 h 41"/>
                <a:gd name="T52" fmla="*/ 21 w 25"/>
                <a:gd name="T53" fmla="*/ 3 h 41"/>
                <a:gd name="T54" fmla="*/ 23 w 25"/>
                <a:gd name="T55" fmla="*/ 6 h 41"/>
                <a:gd name="T56" fmla="*/ 24 w 25"/>
                <a:gd name="T5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1">
                  <a:moveTo>
                    <a:pt x="24" y="11"/>
                  </a:moveTo>
                  <a:cubicBezTo>
                    <a:pt x="24" y="13"/>
                    <a:pt x="23" y="15"/>
                    <a:pt x="23" y="17"/>
                  </a:cubicBezTo>
                  <a:cubicBezTo>
                    <a:pt x="22" y="19"/>
                    <a:pt x="21" y="21"/>
                    <a:pt x="20" y="23"/>
                  </a:cubicBezTo>
                  <a:cubicBezTo>
                    <a:pt x="19" y="24"/>
                    <a:pt x="18" y="26"/>
                    <a:pt x="16" y="28"/>
                  </a:cubicBezTo>
                  <a:cubicBezTo>
                    <a:pt x="15" y="30"/>
                    <a:pt x="14" y="32"/>
                    <a:pt x="13" y="33"/>
                  </a:cubicBezTo>
                  <a:cubicBezTo>
                    <a:pt x="9" y="35"/>
                    <a:pt x="9" y="35"/>
                    <a:pt x="9" y="35"/>
                  </a:cubicBezTo>
                  <a:cubicBezTo>
                    <a:pt x="9" y="36"/>
                    <a:pt x="9" y="36"/>
                    <a:pt x="9" y="36"/>
                  </a:cubicBezTo>
                  <a:cubicBezTo>
                    <a:pt x="14" y="35"/>
                    <a:pt x="14" y="35"/>
                    <a:pt x="14" y="35"/>
                  </a:cubicBezTo>
                  <a:cubicBezTo>
                    <a:pt x="25" y="35"/>
                    <a:pt x="25" y="35"/>
                    <a:pt x="25" y="35"/>
                  </a:cubicBezTo>
                  <a:cubicBezTo>
                    <a:pt x="25" y="41"/>
                    <a:pt x="25" y="41"/>
                    <a:pt x="25" y="41"/>
                  </a:cubicBezTo>
                  <a:cubicBezTo>
                    <a:pt x="0" y="41"/>
                    <a:pt x="0" y="41"/>
                    <a:pt x="0" y="41"/>
                  </a:cubicBezTo>
                  <a:cubicBezTo>
                    <a:pt x="0" y="37"/>
                    <a:pt x="0" y="37"/>
                    <a:pt x="0" y="37"/>
                  </a:cubicBezTo>
                  <a:cubicBezTo>
                    <a:pt x="1" y="36"/>
                    <a:pt x="2" y="35"/>
                    <a:pt x="4" y="34"/>
                  </a:cubicBezTo>
                  <a:cubicBezTo>
                    <a:pt x="5" y="33"/>
                    <a:pt x="6" y="31"/>
                    <a:pt x="7" y="30"/>
                  </a:cubicBezTo>
                  <a:cubicBezTo>
                    <a:pt x="8" y="28"/>
                    <a:pt x="9" y="27"/>
                    <a:pt x="10" y="25"/>
                  </a:cubicBezTo>
                  <a:cubicBezTo>
                    <a:pt x="12" y="24"/>
                    <a:pt x="13" y="22"/>
                    <a:pt x="13" y="21"/>
                  </a:cubicBezTo>
                  <a:cubicBezTo>
                    <a:pt x="14" y="19"/>
                    <a:pt x="15" y="18"/>
                    <a:pt x="16" y="16"/>
                  </a:cubicBezTo>
                  <a:cubicBezTo>
                    <a:pt x="16" y="15"/>
                    <a:pt x="16" y="13"/>
                    <a:pt x="16" y="12"/>
                  </a:cubicBezTo>
                  <a:cubicBezTo>
                    <a:pt x="16" y="11"/>
                    <a:pt x="16" y="9"/>
                    <a:pt x="15" y="8"/>
                  </a:cubicBezTo>
                  <a:cubicBezTo>
                    <a:pt x="14" y="7"/>
                    <a:pt x="13" y="7"/>
                    <a:pt x="11" y="7"/>
                  </a:cubicBezTo>
                  <a:cubicBezTo>
                    <a:pt x="9" y="7"/>
                    <a:pt x="8" y="7"/>
                    <a:pt x="7" y="8"/>
                  </a:cubicBezTo>
                  <a:cubicBezTo>
                    <a:pt x="6" y="8"/>
                    <a:pt x="5" y="9"/>
                    <a:pt x="4" y="9"/>
                  </a:cubicBezTo>
                  <a:cubicBezTo>
                    <a:pt x="1" y="4"/>
                    <a:pt x="1" y="4"/>
                    <a:pt x="1" y="4"/>
                  </a:cubicBezTo>
                  <a:cubicBezTo>
                    <a:pt x="2" y="3"/>
                    <a:pt x="4" y="2"/>
                    <a:pt x="6" y="1"/>
                  </a:cubicBezTo>
                  <a:cubicBezTo>
                    <a:pt x="8" y="0"/>
                    <a:pt x="10" y="0"/>
                    <a:pt x="12" y="0"/>
                  </a:cubicBezTo>
                  <a:cubicBezTo>
                    <a:pt x="14" y="0"/>
                    <a:pt x="16" y="0"/>
                    <a:pt x="17" y="1"/>
                  </a:cubicBezTo>
                  <a:cubicBezTo>
                    <a:pt x="18" y="1"/>
                    <a:pt x="20" y="2"/>
                    <a:pt x="21" y="3"/>
                  </a:cubicBezTo>
                  <a:cubicBezTo>
                    <a:pt x="22" y="4"/>
                    <a:pt x="22" y="5"/>
                    <a:pt x="23" y="6"/>
                  </a:cubicBezTo>
                  <a:cubicBezTo>
                    <a:pt x="24" y="7"/>
                    <a:pt x="24" y="9"/>
                    <a:pt x="2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sp>
          <p:nvSpPr>
            <p:cNvPr id="637" name="Freeform 552"/>
            <p:cNvSpPr>
              <a:spLocks/>
            </p:cNvSpPr>
            <p:nvPr/>
          </p:nvSpPr>
          <p:spPr bwMode="auto">
            <a:xfrm>
              <a:off x="5376320" y="2940534"/>
              <a:ext cx="57756" cy="98287"/>
            </a:xfrm>
            <a:custGeom>
              <a:avLst/>
              <a:gdLst>
                <a:gd name="T0" fmla="*/ 9 w 24"/>
                <a:gd name="T1" fmla="*/ 34 h 41"/>
                <a:gd name="T2" fmla="*/ 15 w 24"/>
                <a:gd name="T3" fmla="*/ 33 h 41"/>
                <a:gd name="T4" fmla="*/ 17 w 24"/>
                <a:gd name="T5" fmla="*/ 28 h 41"/>
                <a:gd name="T6" fmla="*/ 14 w 24"/>
                <a:gd name="T7" fmla="*/ 22 h 41"/>
                <a:gd name="T8" fmla="*/ 8 w 24"/>
                <a:gd name="T9" fmla="*/ 21 h 41"/>
                <a:gd name="T10" fmla="*/ 3 w 24"/>
                <a:gd name="T11" fmla="*/ 21 h 41"/>
                <a:gd name="T12" fmla="*/ 3 w 24"/>
                <a:gd name="T13" fmla="*/ 0 h 41"/>
                <a:gd name="T14" fmla="*/ 23 w 24"/>
                <a:gd name="T15" fmla="*/ 0 h 41"/>
                <a:gd name="T16" fmla="*/ 23 w 24"/>
                <a:gd name="T17" fmla="*/ 7 h 41"/>
                <a:gd name="T18" fmla="*/ 9 w 24"/>
                <a:gd name="T19" fmla="*/ 7 h 41"/>
                <a:gd name="T20" fmla="*/ 9 w 24"/>
                <a:gd name="T21" fmla="*/ 15 h 41"/>
                <a:gd name="T22" fmla="*/ 12 w 24"/>
                <a:gd name="T23" fmla="*/ 14 h 41"/>
                <a:gd name="T24" fmla="*/ 17 w 24"/>
                <a:gd name="T25" fmla="*/ 16 h 41"/>
                <a:gd name="T26" fmla="*/ 21 w 24"/>
                <a:gd name="T27" fmla="*/ 18 h 41"/>
                <a:gd name="T28" fmla="*/ 23 w 24"/>
                <a:gd name="T29" fmla="*/ 22 h 41"/>
                <a:gd name="T30" fmla="*/ 24 w 24"/>
                <a:gd name="T31" fmla="*/ 27 h 41"/>
                <a:gd name="T32" fmla="*/ 23 w 24"/>
                <a:gd name="T33" fmla="*/ 33 h 41"/>
                <a:gd name="T34" fmla="*/ 20 w 24"/>
                <a:gd name="T35" fmla="*/ 38 h 41"/>
                <a:gd name="T36" fmla="*/ 15 w 24"/>
                <a:gd name="T37" fmla="*/ 40 h 41"/>
                <a:gd name="T38" fmla="*/ 9 w 24"/>
                <a:gd name="T39" fmla="*/ 41 h 41"/>
                <a:gd name="T40" fmla="*/ 4 w 24"/>
                <a:gd name="T41" fmla="*/ 41 h 41"/>
                <a:gd name="T42" fmla="*/ 0 w 24"/>
                <a:gd name="T43" fmla="*/ 39 h 41"/>
                <a:gd name="T44" fmla="*/ 2 w 24"/>
                <a:gd name="T45" fmla="*/ 33 h 41"/>
                <a:gd name="T46" fmla="*/ 5 w 24"/>
                <a:gd name="T47" fmla="*/ 34 h 41"/>
                <a:gd name="T48" fmla="*/ 9 w 24"/>
                <a:gd name="T4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1">
                  <a:moveTo>
                    <a:pt x="9" y="34"/>
                  </a:moveTo>
                  <a:cubicBezTo>
                    <a:pt x="11" y="34"/>
                    <a:pt x="13" y="34"/>
                    <a:pt x="15" y="33"/>
                  </a:cubicBezTo>
                  <a:cubicBezTo>
                    <a:pt x="16" y="31"/>
                    <a:pt x="17" y="30"/>
                    <a:pt x="17" y="28"/>
                  </a:cubicBezTo>
                  <a:cubicBezTo>
                    <a:pt x="17" y="25"/>
                    <a:pt x="16" y="24"/>
                    <a:pt x="14" y="22"/>
                  </a:cubicBezTo>
                  <a:cubicBezTo>
                    <a:pt x="13" y="21"/>
                    <a:pt x="10" y="21"/>
                    <a:pt x="8" y="21"/>
                  </a:cubicBezTo>
                  <a:cubicBezTo>
                    <a:pt x="3" y="21"/>
                    <a:pt x="3" y="21"/>
                    <a:pt x="3" y="21"/>
                  </a:cubicBezTo>
                  <a:cubicBezTo>
                    <a:pt x="3" y="0"/>
                    <a:pt x="3" y="0"/>
                    <a:pt x="3" y="0"/>
                  </a:cubicBezTo>
                  <a:cubicBezTo>
                    <a:pt x="23" y="0"/>
                    <a:pt x="23" y="0"/>
                    <a:pt x="23" y="0"/>
                  </a:cubicBezTo>
                  <a:cubicBezTo>
                    <a:pt x="23" y="7"/>
                    <a:pt x="23" y="7"/>
                    <a:pt x="23" y="7"/>
                  </a:cubicBezTo>
                  <a:cubicBezTo>
                    <a:pt x="9" y="7"/>
                    <a:pt x="9" y="7"/>
                    <a:pt x="9" y="7"/>
                  </a:cubicBezTo>
                  <a:cubicBezTo>
                    <a:pt x="9" y="15"/>
                    <a:pt x="9" y="15"/>
                    <a:pt x="9" y="15"/>
                  </a:cubicBezTo>
                  <a:cubicBezTo>
                    <a:pt x="12" y="14"/>
                    <a:pt x="12" y="14"/>
                    <a:pt x="12" y="14"/>
                  </a:cubicBezTo>
                  <a:cubicBezTo>
                    <a:pt x="14" y="15"/>
                    <a:pt x="15" y="15"/>
                    <a:pt x="17" y="16"/>
                  </a:cubicBezTo>
                  <a:cubicBezTo>
                    <a:pt x="18" y="16"/>
                    <a:pt x="20" y="17"/>
                    <a:pt x="21" y="18"/>
                  </a:cubicBezTo>
                  <a:cubicBezTo>
                    <a:pt x="22" y="19"/>
                    <a:pt x="23" y="21"/>
                    <a:pt x="23" y="22"/>
                  </a:cubicBezTo>
                  <a:cubicBezTo>
                    <a:pt x="24" y="24"/>
                    <a:pt x="24" y="25"/>
                    <a:pt x="24" y="27"/>
                  </a:cubicBezTo>
                  <a:cubicBezTo>
                    <a:pt x="24" y="30"/>
                    <a:pt x="24" y="32"/>
                    <a:pt x="23" y="33"/>
                  </a:cubicBezTo>
                  <a:cubicBezTo>
                    <a:pt x="22" y="35"/>
                    <a:pt x="21" y="36"/>
                    <a:pt x="20" y="38"/>
                  </a:cubicBezTo>
                  <a:cubicBezTo>
                    <a:pt x="18" y="39"/>
                    <a:pt x="17" y="40"/>
                    <a:pt x="15" y="40"/>
                  </a:cubicBezTo>
                  <a:cubicBezTo>
                    <a:pt x="13" y="41"/>
                    <a:pt x="11" y="41"/>
                    <a:pt x="9" y="41"/>
                  </a:cubicBezTo>
                  <a:cubicBezTo>
                    <a:pt x="7" y="41"/>
                    <a:pt x="6" y="41"/>
                    <a:pt x="4" y="41"/>
                  </a:cubicBezTo>
                  <a:cubicBezTo>
                    <a:pt x="2" y="40"/>
                    <a:pt x="1" y="40"/>
                    <a:pt x="0" y="39"/>
                  </a:cubicBezTo>
                  <a:cubicBezTo>
                    <a:pt x="2" y="33"/>
                    <a:pt x="2" y="33"/>
                    <a:pt x="2" y="33"/>
                  </a:cubicBezTo>
                  <a:cubicBezTo>
                    <a:pt x="3" y="34"/>
                    <a:pt x="4" y="34"/>
                    <a:pt x="5" y="34"/>
                  </a:cubicBezTo>
                  <a:cubicBezTo>
                    <a:pt x="6" y="34"/>
                    <a:pt x="7" y="34"/>
                    <a:pt x="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prstClr val="black"/>
                </a:solidFill>
              </a:endParaRPr>
            </a:p>
          </p:txBody>
        </p:sp>
      </p:grpSp>
      <p:grpSp>
        <p:nvGrpSpPr>
          <p:cNvPr id="188" name="组合 187"/>
          <p:cNvGrpSpPr/>
          <p:nvPr/>
        </p:nvGrpSpPr>
        <p:grpSpPr>
          <a:xfrm>
            <a:off x="7844793" y="1661375"/>
            <a:ext cx="3650392" cy="3968211"/>
            <a:chOff x="6260490" y="1131590"/>
            <a:chExt cx="2700111" cy="3928473"/>
          </a:xfrm>
        </p:grpSpPr>
        <p:sp>
          <p:nvSpPr>
            <p:cNvPr id="189" name="矩形 1"/>
            <p:cNvSpPr>
              <a:spLocks noChangeArrowheads="1"/>
            </p:cNvSpPr>
            <p:nvPr/>
          </p:nvSpPr>
          <p:spPr bwMode="auto">
            <a:xfrm>
              <a:off x="6260490" y="1479756"/>
              <a:ext cx="2700111" cy="33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900" dirty="0">
                  <a:solidFill>
                    <a:prstClr val="black"/>
                  </a:solidFill>
                  <a:latin typeface="Times New Roman" panose="02020603050405020304" pitchFamily="18" charset="0"/>
                  <a:cs typeface="Times New Roman" panose="02020603050405020304" pitchFamily="18" charset="0"/>
                </a:rPr>
                <a:t>公司名称（英文）</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HONGCHING </a:t>
              </a:r>
              <a:r>
                <a:rPr lang="en-US" altLang="zh-CN" sz="1900" dirty="0">
                  <a:solidFill>
                    <a:prstClr val="black"/>
                  </a:solidFill>
                  <a:latin typeface="Times New Roman" panose="02020603050405020304" pitchFamily="18" charset="0"/>
                  <a:cs typeface="Times New Roman" panose="02020603050405020304" pitchFamily="18" charset="0"/>
                </a:rPr>
                <a:t>AGRICULTURAL PRODUCTS TRADE CO</a:t>
              </a:r>
              <a:r>
                <a:rPr lang="en-US" altLang="zh-CN" sz="1900" dirty="0" smtClean="0">
                  <a:solidFill>
                    <a:prstClr val="black"/>
                  </a:solidFill>
                  <a:latin typeface="Times New Roman" panose="02020603050405020304" pitchFamily="18" charset="0"/>
                  <a:cs typeface="Times New Roman" panose="02020603050405020304" pitchFamily="18" charset="0"/>
                </a:rPr>
                <a:t>. </a:t>
              </a:r>
              <a:endParaRPr lang="en-US" altLang="zh-CN" sz="1900" dirty="0">
                <a:solidFill>
                  <a:prstClr val="black"/>
                </a:solidFill>
                <a:latin typeface="Times New Roman" panose="02020603050405020304" pitchFamily="18" charset="0"/>
                <a:cs typeface="Times New Roman" panose="02020603050405020304" pitchFamily="18" charset="0"/>
              </a:endParaRPr>
            </a:p>
            <a:p>
              <a:r>
                <a:rPr lang="zh-CN" altLang="en-US" sz="1900" dirty="0">
                  <a:solidFill>
                    <a:prstClr val="black"/>
                  </a:solidFill>
                  <a:latin typeface="Times New Roman" panose="02020603050405020304" pitchFamily="18" charset="0"/>
                  <a:cs typeface="Times New Roman" panose="02020603050405020304" pitchFamily="18" charset="0"/>
                </a:rPr>
                <a:t>公司地址（英文）</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NO.23, LANE 476, LUNMEI ROAD, CHANGHUA CITY, TAIWAN</a:t>
              </a:r>
              <a:endParaRPr lang="en-US" altLang="zh-CN" sz="1900" dirty="0">
                <a:solidFill>
                  <a:prstClr val="black"/>
                </a:solidFill>
                <a:latin typeface="Times New Roman" panose="02020603050405020304" pitchFamily="18" charset="0"/>
                <a:cs typeface="Times New Roman" panose="02020603050405020304" pitchFamily="18" charset="0"/>
              </a:endParaRPr>
            </a:p>
            <a:p>
              <a:pPr>
                <a:lnSpc>
                  <a:spcPts val="3000"/>
                </a:lnSpc>
              </a:pPr>
              <a:r>
                <a:rPr lang="zh-CN" altLang="en-US" sz="1900" dirty="0">
                  <a:solidFill>
                    <a:prstClr val="black"/>
                  </a:solidFill>
                  <a:latin typeface="Times New Roman" panose="02020603050405020304" pitchFamily="18" charset="0"/>
                  <a:cs typeface="Times New Roman" panose="02020603050405020304" pitchFamily="18" charset="0"/>
                </a:rPr>
                <a:t>公司介绍</a:t>
              </a:r>
              <a:r>
                <a:rPr lang="zh-CN" altLang="en-US" sz="1900" dirty="0" smtClean="0">
                  <a:solidFill>
                    <a:prstClr val="black"/>
                  </a:solidFill>
                  <a:latin typeface="Times New Roman" panose="02020603050405020304" pitchFamily="18" charset="0"/>
                  <a:cs typeface="Times New Roman" panose="02020603050405020304" pitchFamily="18" charset="0"/>
                </a:rPr>
                <a:t>：</a:t>
              </a:r>
              <a:r>
                <a:rPr lang="en-US" altLang="zh-CN" sz="1900" dirty="0" smtClean="0">
                  <a:solidFill>
                    <a:prstClr val="black"/>
                  </a:solidFill>
                  <a:latin typeface="Times New Roman" panose="02020603050405020304" pitchFamily="18" charset="0"/>
                  <a:cs typeface="Times New Roman" panose="02020603050405020304" pitchFamily="18" charset="0"/>
                </a:rPr>
                <a:t>HONGCHING </a:t>
              </a:r>
              <a:r>
                <a:rPr lang="en-US" altLang="zh-CN" sz="1900" dirty="0">
                  <a:solidFill>
                    <a:prstClr val="black"/>
                  </a:solidFill>
                  <a:latin typeface="Times New Roman" panose="02020603050405020304" pitchFamily="18" charset="0"/>
                  <a:cs typeface="Times New Roman" panose="02020603050405020304" pitchFamily="18" charset="0"/>
                </a:rPr>
                <a:t>AGRICULTURAL PRODUCTS TRADE CO. </a:t>
              </a:r>
              <a:r>
                <a:rPr lang="zh-CN" altLang="en-US" sz="1900" dirty="0" smtClean="0">
                  <a:solidFill>
                    <a:prstClr val="black"/>
                  </a:solidFill>
                  <a:latin typeface="Times New Roman" panose="02020603050405020304" pitchFamily="18" charset="0"/>
                  <a:cs typeface="Times New Roman" panose="02020603050405020304" pitchFamily="18" charset="0"/>
                </a:rPr>
                <a:t>主要从事农产品</a:t>
              </a:r>
              <a:r>
                <a:rPr lang="zh-CN" altLang="en-US" sz="1900" dirty="0">
                  <a:solidFill>
                    <a:prstClr val="black"/>
                  </a:solidFill>
                  <a:latin typeface="Times New Roman" panose="02020603050405020304" pitchFamily="18" charset="0"/>
                  <a:cs typeface="Times New Roman" panose="02020603050405020304" pitchFamily="18" charset="0"/>
                </a:rPr>
                <a:t>的</a:t>
              </a:r>
              <a:r>
                <a:rPr lang="zh-CN" altLang="en-US" sz="1900" dirty="0" smtClean="0">
                  <a:solidFill>
                    <a:prstClr val="black"/>
                  </a:solidFill>
                  <a:latin typeface="Times New Roman" panose="02020603050405020304" pitchFamily="18" charset="0"/>
                  <a:cs typeface="Times New Roman" panose="02020603050405020304" pitchFamily="18" charset="0"/>
                </a:rPr>
                <a:t>进出口业务。</a:t>
              </a:r>
              <a:endParaRPr lang="zh-CN" altLang="en-US" sz="1900" dirty="0">
                <a:solidFill>
                  <a:prstClr val="black"/>
                </a:solidFill>
                <a:latin typeface="Times New Roman" panose="02020603050405020304" pitchFamily="18" charset="0"/>
                <a:cs typeface="Times New Roman" panose="02020603050405020304" pitchFamily="18" charset="0"/>
              </a:endParaRPr>
            </a:p>
          </p:txBody>
        </p:sp>
        <p:cxnSp>
          <p:nvCxnSpPr>
            <p:cNvPr id="190" name="直接连接符 189"/>
            <p:cNvCxnSpPr/>
            <p:nvPr/>
          </p:nvCxnSpPr>
          <p:spPr>
            <a:xfrm>
              <a:off x="6300192" y="1131590"/>
              <a:ext cx="2592288" cy="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6314401" y="5046193"/>
              <a:ext cx="2592288" cy="13870"/>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7587565" y="767488"/>
            <a:ext cx="4252104" cy="800219"/>
          </a:xfrm>
          <a:prstGeom prst="rect">
            <a:avLst/>
          </a:prstGeom>
          <a:noFill/>
        </p:spPr>
        <p:txBody>
          <a:bodyPr wrap="square" rtlCol="0">
            <a:spAutoFit/>
          </a:bodyPr>
          <a:lstStyle/>
          <a:p>
            <a:r>
              <a:rPr lang="en-US" altLang="zh-CN" sz="2300" dirty="0">
                <a:solidFill>
                  <a:prstClr val="black"/>
                </a:solidFill>
                <a:latin typeface="Times New Roman" panose="02020603050405020304" pitchFamily="18" charset="0"/>
                <a:cs typeface="Times New Roman" panose="02020603050405020304" pitchFamily="18" charset="0"/>
              </a:rPr>
              <a:t>H</a:t>
            </a:r>
            <a:r>
              <a:rPr lang="en-US" altLang="zh-CN" sz="2300" dirty="0" smtClean="0">
                <a:solidFill>
                  <a:prstClr val="black"/>
                </a:solidFill>
                <a:latin typeface="Times New Roman" panose="02020603050405020304" pitchFamily="18" charset="0"/>
                <a:cs typeface="Times New Roman" panose="02020603050405020304" pitchFamily="18" charset="0"/>
              </a:rPr>
              <a:t>ONGCHING AGRICULTURAL </a:t>
            </a:r>
            <a:r>
              <a:rPr lang="en-US" altLang="zh-CN" sz="2300" dirty="0">
                <a:solidFill>
                  <a:prstClr val="black"/>
                </a:solidFill>
                <a:latin typeface="Times New Roman" panose="02020603050405020304" pitchFamily="18" charset="0"/>
                <a:cs typeface="Times New Roman" panose="02020603050405020304" pitchFamily="18" charset="0"/>
              </a:rPr>
              <a:t>PRODUCTS TRADE CO.</a:t>
            </a:r>
          </a:p>
        </p:txBody>
      </p:sp>
    </p:spTree>
    <p:extLst>
      <p:ext uri="{BB962C8B-B14F-4D97-AF65-F5344CB8AC3E}">
        <p14:creationId xmlns:p14="http://schemas.microsoft.com/office/powerpoint/2010/main" val="1649919010"/>
      </p:ext>
    </p:extLst>
  </p:cSld>
  <p:clrMapOvr>
    <a:masterClrMapping/>
  </p:clrMapOvr>
  <mc:AlternateContent xmlns:mc="http://schemas.openxmlformats.org/markup-compatibility/2006" xmlns:p14="http://schemas.microsoft.com/office/powerpoint/2010/main">
    <mc:Choice Requires="p14">
      <p:transition p14:dur="10" advTm="6366"/>
    </mc:Choice>
    <mc:Fallback xmlns="">
      <p:transition advTm="636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3.6"/>
</p:tagLst>
</file>

<file path=ppt/tags/tag15.xml><?xml version="1.0" encoding="utf-8"?>
<p:tagLst xmlns:a="http://schemas.openxmlformats.org/drawingml/2006/main" xmlns:r="http://schemas.openxmlformats.org/officeDocument/2006/relationships" xmlns:p="http://schemas.openxmlformats.org/presentationml/2006/main">
  <p:tag name="TIMING" val="|3.6"/>
</p:tagLst>
</file>

<file path=ppt/tags/tag16.xml><?xml version="1.0" encoding="utf-8"?>
<p:tagLst xmlns:a="http://schemas.openxmlformats.org/drawingml/2006/main" xmlns:r="http://schemas.openxmlformats.org/officeDocument/2006/relationships" xmlns:p="http://schemas.openxmlformats.org/presentationml/2006/main">
  <p:tag name="TIMING" val="|0.7"/>
</p:tagLst>
</file>

<file path=ppt/tags/tag17.xml><?xml version="1.0" encoding="utf-8"?>
<p:tagLst xmlns:a="http://schemas.openxmlformats.org/drawingml/2006/main" xmlns:r="http://schemas.openxmlformats.org/officeDocument/2006/relationships" xmlns:p="http://schemas.openxmlformats.org/presentationml/2006/main">
  <p:tag name="TIMING" val="|3.6"/>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4257</TotalTime>
  <Words>3883</Words>
  <Application>Microsoft Office PowerPoint</Application>
  <PresentationFormat>宽屏</PresentationFormat>
  <Paragraphs>397</Paragraphs>
  <Slides>60</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60</vt:i4>
      </vt:variant>
    </vt:vector>
  </HeadingPairs>
  <TitlesOfParts>
    <vt:vector size="74" baseType="lpstr">
      <vt:lpstr>Arial Unicode MS</vt:lpstr>
      <vt:lpstr>方正字迹-叶根友特楷简体</vt:lpstr>
      <vt:lpstr>楷体</vt:lpstr>
      <vt:lpstr>宋体</vt:lpstr>
      <vt:lpstr>微软雅黑</vt:lpstr>
      <vt:lpstr>新宋体</vt:lpstr>
      <vt:lpstr>Arial</vt:lpstr>
      <vt:lpstr>Broadway</vt:lpstr>
      <vt:lpstr>Calibri</vt:lpstr>
      <vt:lpstr>Calibri Light</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PowerPoint 演示文稿</vt:lpstr>
      <vt:lpstr>PowerPoint 演示文稿</vt:lpstr>
      <vt:lpstr>信用证的含义</vt:lpstr>
      <vt:lpstr>PowerPoint 演示文稿</vt:lpstr>
      <vt:lpstr>信用证的特点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任务描述</vt:lpstr>
      <vt:lpstr>任务描述</vt:lpstr>
      <vt:lpstr>PowerPoint 演示文稿</vt:lpstr>
      <vt:lpstr>PowerPoint 演示文稿</vt:lpstr>
      <vt:lpstr>PowerPoint 演示文稿</vt:lpstr>
      <vt:lpstr>任务描述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dc:creator>
  <cp:lastModifiedBy>hj</cp:lastModifiedBy>
  <cp:revision>683</cp:revision>
  <cp:lastPrinted>2016-11-11T01:30:13Z</cp:lastPrinted>
  <dcterms:created xsi:type="dcterms:W3CDTF">2015-05-05T08:02:14Z</dcterms:created>
  <dcterms:modified xsi:type="dcterms:W3CDTF">2016-11-16T01:41:37Z</dcterms:modified>
</cp:coreProperties>
</file>