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0"/>
  </p:notesMasterIdLst>
  <p:sldIdLst>
    <p:sldId id="354" r:id="rId3"/>
    <p:sldId id="355" r:id="rId4"/>
    <p:sldId id="356" r:id="rId5"/>
    <p:sldId id="357" r:id="rId6"/>
    <p:sldId id="358" r:id="rId7"/>
    <p:sldId id="387" r:id="rId8"/>
    <p:sldId id="360" r:id="rId9"/>
    <p:sldId id="361" r:id="rId10"/>
    <p:sldId id="362" r:id="rId11"/>
    <p:sldId id="363" r:id="rId12"/>
    <p:sldId id="364" r:id="rId13"/>
    <p:sldId id="365" r:id="rId14"/>
    <p:sldId id="320" r:id="rId15"/>
    <p:sldId id="321" r:id="rId16"/>
    <p:sldId id="394" r:id="rId17"/>
    <p:sldId id="284" r:id="rId18"/>
    <p:sldId id="367" r:id="rId19"/>
    <p:sldId id="323" r:id="rId20"/>
    <p:sldId id="368" r:id="rId21"/>
    <p:sldId id="326" r:id="rId22"/>
    <p:sldId id="369" r:id="rId23"/>
    <p:sldId id="371" r:id="rId24"/>
    <p:sldId id="372" r:id="rId25"/>
    <p:sldId id="338" r:id="rId26"/>
    <p:sldId id="337" r:id="rId27"/>
    <p:sldId id="340" r:id="rId28"/>
    <p:sldId id="348" r:id="rId29"/>
    <p:sldId id="353" r:id="rId30"/>
    <p:sldId id="375" r:id="rId31"/>
    <p:sldId id="349" r:id="rId32"/>
    <p:sldId id="382" r:id="rId33"/>
    <p:sldId id="383" r:id="rId34"/>
    <p:sldId id="384" r:id="rId35"/>
    <p:sldId id="385" r:id="rId36"/>
    <p:sldId id="376" r:id="rId37"/>
    <p:sldId id="377" r:id="rId38"/>
    <p:sldId id="378" r:id="rId39"/>
    <p:sldId id="379" r:id="rId40"/>
    <p:sldId id="380" r:id="rId41"/>
    <p:sldId id="386" r:id="rId42"/>
    <p:sldId id="352" r:id="rId43"/>
    <p:sldId id="381" r:id="rId44"/>
    <p:sldId id="258" r:id="rId45"/>
    <p:sldId id="310" r:id="rId46"/>
    <p:sldId id="389" r:id="rId47"/>
    <p:sldId id="390" r:id="rId48"/>
    <p:sldId id="391"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0C0"/>
    <a:srgbClr val="5B925B"/>
    <a:srgbClr val="E65C5D"/>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4F92F-AD70-4F5F-8297-CD02442A24E5}" type="datetimeFigureOut">
              <a:rPr lang="zh-CN" altLang="en-US" smtClean="0"/>
              <a:t>2016/11/15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D95D8-4E31-4F6D-B80F-859AD32282BB}" type="slidenum">
              <a:rPr lang="zh-CN" altLang="en-US" smtClean="0"/>
              <a:t>‹#›</a:t>
            </a:fld>
            <a:endParaRPr lang="zh-CN" altLang="en-US"/>
          </a:p>
        </p:txBody>
      </p:sp>
    </p:spTree>
    <p:extLst>
      <p:ext uri="{BB962C8B-B14F-4D97-AF65-F5344CB8AC3E}">
        <p14:creationId xmlns:p14="http://schemas.microsoft.com/office/powerpoint/2010/main" val="20477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33561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pPr fontAlgn="base">
                <a:spcBef>
                  <a:spcPct val="0"/>
                </a:spcBef>
                <a:spcAft>
                  <a:spcPct val="0"/>
                </a:spcAft>
                <a:defRPr/>
              </a:pPr>
              <a:t>2</a:t>
            </a:fld>
            <a:endParaRPr lang="en-US" altLang="zh-CN"/>
          </a:p>
        </p:txBody>
      </p:sp>
    </p:spTree>
    <p:extLst>
      <p:ext uri="{BB962C8B-B14F-4D97-AF65-F5344CB8AC3E}">
        <p14:creationId xmlns:p14="http://schemas.microsoft.com/office/powerpoint/2010/main" val="384383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t>3</a:t>
            </a:fld>
            <a:endParaRPr lang="zh-CN" altLang="en-US"/>
          </a:p>
        </p:txBody>
      </p:sp>
    </p:spTree>
    <p:extLst>
      <p:ext uri="{BB962C8B-B14F-4D97-AF65-F5344CB8AC3E}">
        <p14:creationId xmlns:p14="http://schemas.microsoft.com/office/powerpoint/2010/main" val="256606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10</a:t>
            </a:fld>
            <a:endParaRPr lang="zh-CN" altLang="en-US" sz="1200" smtClean="0">
              <a:solidFill>
                <a:prstClr val="black"/>
              </a:solidFill>
            </a:endParaRPr>
          </a:p>
        </p:txBody>
      </p:sp>
    </p:spTree>
    <p:extLst>
      <p:ext uri="{BB962C8B-B14F-4D97-AF65-F5344CB8AC3E}">
        <p14:creationId xmlns:p14="http://schemas.microsoft.com/office/powerpoint/2010/main" val="118229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11</a:t>
            </a:fld>
            <a:endParaRPr lang="zh-CN" altLang="en-US" sz="1200" smtClean="0"/>
          </a:p>
        </p:txBody>
      </p:sp>
    </p:spTree>
    <p:extLst>
      <p:ext uri="{BB962C8B-B14F-4D97-AF65-F5344CB8AC3E}">
        <p14:creationId xmlns:p14="http://schemas.microsoft.com/office/powerpoint/2010/main" val="258746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t>27</a:t>
            </a:fld>
            <a:endParaRPr lang="zh-CN" altLang="en-US"/>
          </a:p>
        </p:txBody>
      </p:sp>
    </p:spTree>
    <p:extLst>
      <p:ext uri="{BB962C8B-B14F-4D97-AF65-F5344CB8AC3E}">
        <p14:creationId xmlns:p14="http://schemas.microsoft.com/office/powerpoint/2010/main" val="252051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38</a:t>
            </a:fld>
            <a:endParaRPr lang="zh-CN" altLang="en-US" sz="1200" smtClean="0">
              <a:solidFill>
                <a:prstClr val="black"/>
              </a:solidFill>
            </a:endParaRPr>
          </a:p>
        </p:txBody>
      </p:sp>
    </p:spTree>
    <p:extLst>
      <p:ext uri="{BB962C8B-B14F-4D97-AF65-F5344CB8AC3E}">
        <p14:creationId xmlns:p14="http://schemas.microsoft.com/office/powerpoint/2010/main" val="218522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39</a:t>
            </a:fld>
            <a:endParaRPr lang="zh-CN" altLang="en-US" sz="1200" smtClean="0"/>
          </a:p>
        </p:txBody>
      </p:sp>
    </p:spTree>
    <p:extLst>
      <p:ext uri="{BB962C8B-B14F-4D97-AF65-F5344CB8AC3E}">
        <p14:creationId xmlns:p14="http://schemas.microsoft.com/office/powerpoint/2010/main" val="408040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2690" name="幻灯片图像占位符 1"/>
          <p:cNvSpPr>
            <a:spLocks noGrp="1" noRot="1" noChangeAspect="1" noChangeArrowheads="1"/>
          </p:cNvSpPr>
          <p:nvPr>
            <p:ph type="sldImg" idx="4294967295"/>
          </p:nvPr>
        </p:nvSpPr>
        <p:spPr>
          <a:xfrm>
            <a:off x="3919538" y="5156200"/>
            <a:ext cx="1368425" cy="769938"/>
          </a:xfrm>
          <a:noFill/>
          <a:ln/>
          <a:extLst>
            <a:ext uri="{91240B29-F687-4F45-9708-019B960494DF}">
              <a14:hiddenLine xmlns:a14="http://schemas.microsoft.com/office/drawing/2010/main" w="1">
                <a:solidFill>
                  <a:schemeClr val="tx1">
                    <a:alpha val="0"/>
                  </a:schemeClr>
                </a:solidFill>
                <a:miter lim="800000"/>
                <a:headEnd/>
                <a:tailEnd/>
              </a14:hiddenLine>
            </a:ext>
          </a:extLst>
        </p:spPr>
      </p:sp>
      <p:sp>
        <p:nvSpPr>
          <p:cNvPr id="242691" name="备注占位符 2"/>
          <p:cNvSpPr>
            <a:spLocks noGrp="1" noRot="1" noChangeAspect="1" noChangeArrowheads="1"/>
          </p:cNvSpPr>
          <p:nvPr>
            <p:ph type="body" idx="1"/>
          </p:nvPr>
        </p:nvSpPr>
        <p:spPr>
          <a:xfrm>
            <a:off x="911225" y="6029325"/>
            <a:ext cx="8329613" cy="900113"/>
          </a:xfrm>
          <a:noFill/>
          <a:ln/>
          <a:extLst>
            <a:ext uri="{91240B29-F687-4F45-9708-019B960494DF}">
              <a14:hiddenLine xmlns:a14="http://schemas.microsoft.com/office/drawing/2010/main" w="1">
                <a:solidFill>
                  <a:schemeClr val="tx1">
                    <a:alpha val="0"/>
                  </a:schemeClr>
                </a:solidFill>
                <a:miter lim="800000"/>
                <a:headEnd/>
                <a:tailEnd/>
              </a14:hiddenLine>
            </a:ext>
          </a:extLst>
        </p:spPr>
        <p:txBody>
          <a:bodyPr/>
          <a:lstStyle/>
          <a:p>
            <a:r>
              <a:rPr lang="zh-CN" altLang="en-US"/>
              <a:t>使用方法：</a:t>
            </a:r>
            <a:br>
              <a:rPr lang="zh-CN" altLang="en-US"/>
            </a:br>
            <a:r>
              <a:rPr lang="en-US"/>
              <a:t>【</a:t>
            </a:r>
            <a:r>
              <a:rPr lang="zh-CN" altLang="en-US"/>
              <a:t>更改文字</a:t>
            </a:r>
            <a:r>
              <a:rPr lang="en-US"/>
              <a:t>】</a:t>
            </a:r>
            <a:r>
              <a:rPr lang="zh-CN" altLang="en-US"/>
              <a:t>：将标题框及正文框中的文字可直接改为您所需文字</a:t>
            </a:r>
            <a:br>
              <a:rPr lang="zh-CN" altLang="en-US"/>
            </a:br>
            <a:r>
              <a:rPr lang="en-US"/>
              <a:t>【</a:t>
            </a:r>
            <a:r>
              <a:rPr lang="zh-CN" altLang="en-US"/>
              <a:t>更改图片</a:t>
            </a:r>
            <a:r>
              <a:rPr lang="en-US"/>
              <a:t>】</a:t>
            </a:r>
            <a:r>
              <a:rPr lang="zh-CN" altLang="en-US"/>
              <a:t>：点中图片</a:t>
            </a:r>
            <a:r>
              <a:rPr lang="en-US"/>
              <a:t>》</a:t>
            </a:r>
            <a:r>
              <a:rPr lang="zh-CN" altLang="en-US"/>
              <a:t>绘图工具</a:t>
            </a:r>
            <a:r>
              <a:rPr lang="en-US"/>
              <a:t>》</a:t>
            </a:r>
            <a:r>
              <a:rPr lang="zh-CN" altLang="en-US"/>
              <a:t>格式</a:t>
            </a:r>
            <a:r>
              <a:rPr lang="en-US"/>
              <a:t>》</a:t>
            </a:r>
            <a:r>
              <a:rPr lang="zh-CN" altLang="en-US"/>
              <a:t>填充</a:t>
            </a:r>
            <a:r>
              <a:rPr lang="en-US"/>
              <a:t>》</a:t>
            </a:r>
            <a:r>
              <a:rPr lang="zh-CN" altLang="en-US"/>
              <a:t>图片</a:t>
            </a:r>
            <a:r>
              <a:rPr lang="en-US"/>
              <a:t>》</a:t>
            </a:r>
            <a:r>
              <a:rPr lang="zh-CN" altLang="en-US"/>
              <a:t>选择您需要展示的图片</a:t>
            </a:r>
            <a:br>
              <a:rPr lang="zh-CN" altLang="en-US"/>
            </a:br>
            <a:r>
              <a:rPr lang="en-US"/>
              <a:t>【</a:t>
            </a:r>
            <a:r>
              <a:rPr lang="zh-CN" altLang="en-US"/>
              <a:t>增加减少图片</a:t>
            </a:r>
            <a:r>
              <a:rPr lang="en-US"/>
              <a:t>】</a:t>
            </a:r>
            <a:r>
              <a:rPr lang="zh-CN" altLang="en-US"/>
              <a:t>：直接复制粘贴图片来增加图片数，复制后更改方法见</a:t>
            </a:r>
            <a:r>
              <a:rPr lang="en-US"/>
              <a:t>【</a:t>
            </a:r>
            <a:r>
              <a:rPr lang="zh-CN" altLang="en-US"/>
              <a:t>更改图片</a:t>
            </a:r>
            <a:r>
              <a:rPr lang="en-US"/>
              <a:t>】</a:t>
            </a:r>
            <a:r>
              <a:rPr lang="zh-CN" altLang="en-US"/>
              <a:t/>
            </a:r>
            <a:br>
              <a:rPr lang="zh-CN" altLang="en-US"/>
            </a:br>
            <a:r>
              <a:rPr lang="en-US"/>
              <a:t>【</a:t>
            </a:r>
            <a:r>
              <a:rPr lang="zh-CN" altLang="en-US"/>
              <a:t>更改图片色彩</a:t>
            </a:r>
            <a:r>
              <a:rPr lang="en-US"/>
              <a:t>】</a:t>
            </a:r>
            <a:r>
              <a:rPr lang="zh-CN" altLang="en-US"/>
              <a:t>：点中图片</a:t>
            </a:r>
            <a:r>
              <a:rPr lang="en-US"/>
              <a:t>》</a:t>
            </a:r>
            <a:r>
              <a:rPr lang="zh-CN" altLang="en-US"/>
              <a:t>图片工具</a:t>
            </a:r>
            <a:r>
              <a:rPr lang="en-US"/>
              <a:t>》</a:t>
            </a:r>
            <a:r>
              <a:rPr lang="zh-CN" altLang="en-US"/>
              <a:t>格式</a:t>
            </a:r>
            <a:r>
              <a:rPr lang="en-US"/>
              <a:t>》</a:t>
            </a:r>
            <a:r>
              <a:rPr lang="zh-CN" altLang="en-US"/>
              <a:t>色彩（重新着色）</a:t>
            </a:r>
            <a:r>
              <a:rPr lang="en-US"/>
              <a:t>》</a:t>
            </a:r>
            <a:r>
              <a:rPr lang="zh-CN" altLang="en-US"/>
              <a:t>选择您喜欢的色彩</a:t>
            </a:r>
            <a:br>
              <a:rPr lang="zh-CN" altLang="en-US"/>
            </a:br>
            <a:r>
              <a:rPr lang="zh-CN" altLang="en-US"/>
              <a:t>下载更多模板、视频教程：</a:t>
            </a:r>
            <a:r>
              <a:rPr lang="en-US"/>
              <a:t>http://www.mysoeasy.com</a:t>
            </a:r>
          </a:p>
        </p:txBody>
      </p:sp>
    </p:spTree>
    <p:extLst>
      <p:ext uri="{BB962C8B-B14F-4D97-AF65-F5344CB8AC3E}">
        <p14:creationId xmlns:p14="http://schemas.microsoft.com/office/powerpoint/2010/main" val="607953662"/>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1342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orient="horz" pos="346">
          <p15:clr>
            <a:srgbClr val="FBAE40"/>
          </p15:clr>
        </p15:guide>
        <p15:guide id="6" orient="horz" pos="39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TextBox 15"/>
          <p:cNvSpPr txBox="1"/>
          <p:nvPr userDrawn="1"/>
        </p:nvSpPr>
        <p:spPr>
          <a:xfrm>
            <a:off x="10336937" y="6402372"/>
            <a:ext cx="1296955" cy="379656"/>
          </a:xfrm>
          <a:prstGeom prst="rect">
            <a:avLst/>
          </a:prstGeom>
          <a:noFill/>
        </p:spPr>
        <p:txBody>
          <a:bodyPr wrap="square" rtlCol="0">
            <a:spAutoFit/>
          </a:bodyPr>
          <a:lstStyle/>
          <a:p>
            <a:pPr algn="ctr"/>
            <a:r>
              <a:rPr lang="en-US" altLang="zh-CN" sz="1867" dirty="0">
                <a:solidFill>
                  <a:schemeClr val="bg1"/>
                </a:solidFill>
                <a:latin typeface="+mn-ea"/>
                <a:ea typeface="+mn-ea"/>
                <a:cs typeface="Arial Unicode MS" panose="020B0604020202020204" pitchFamily="34" charset="-122"/>
              </a:rPr>
              <a:t>-</a:t>
            </a:r>
            <a:fld id="{2EEF1883-7A0E-4F66-9932-E581691AD397}" type="slidenum">
              <a:rPr lang="zh-CN" altLang="en-US" sz="1867" smtClean="0">
                <a:solidFill>
                  <a:schemeClr val="bg1"/>
                </a:solidFill>
                <a:latin typeface="+mn-ea"/>
                <a:ea typeface="+mn-ea"/>
                <a:cs typeface="Arial Unicode MS" panose="020B0604020202020204" pitchFamily="34" charset="-122"/>
              </a:rPr>
              <a:pPr algn="ctr"/>
              <a:t>‹#›</a:t>
            </a:fld>
            <a:r>
              <a:rPr lang="en-US" altLang="zh-CN" sz="1867" dirty="0" smtClean="0">
                <a:solidFill>
                  <a:schemeClr val="bg1"/>
                </a:solidFill>
                <a:latin typeface="+mn-ea"/>
                <a:ea typeface="+mn-ea"/>
                <a:cs typeface="Arial Unicode MS" panose="020B0604020202020204" pitchFamily="34" charset="-122"/>
              </a:rPr>
              <a:t>-</a:t>
            </a:r>
            <a:endParaRPr lang="zh-CN" altLang="en-US" sz="1867" dirty="0">
              <a:solidFill>
                <a:schemeClr val="bg1"/>
              </a:solidFill>
              <a:latin typeface="+mn-ea"/>
              <a:ea typeface="+mn-ea"/>
              <a:cs typeface="Arial Unicode MS" panose="020B0604020202020204" pitchFamily="34"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4" y="1220870"/>
            <a:ext cx="8461812" cy="4865289"/>
          </a:xfrm>
          <a:prstGeom prst="rect">
            <a:avLst/>
          </a:prstGeom>
        </p:spPr>
      </p:pic>
    </p:spTree>
    <p:extLst>
      <p:ext uri="{BB962C8B-B14F-4D97-AF65-F5344CB8AC3E}">
        <p14:creationId xmlns:p14="http://schemas.microsoft.com/office/powerpoint/2010/main" val="4724574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fld id="{229A8BCA-1FB8-4CA2-BBA1-17AEF6F1548E}" type="datetime1">
              <a:rPr kumimoji="0" lang="zh-CN" altLang="en-US" sz="1200" b="0" i="0" u="none" strike="noStrike" kern="1200" cap="none" spc="0" normalizeH="0" baseline="0" noProof="0">
                <a:ln>
                  <a:noFill/>
                </a:ln>
                <a:solidFill>
                  <a:srgbClr val="898989"/>
                </a:solidFill>
                <a:effectLst/>
                <a:uLnTx/>
                <a:uFillTx/>
                <a:latin typeface="Arial" pitchFamily="34" charset="0"/>
                <a:ea typeface="宋体" pitchFamily="2" charset="-122"/>
                <a:cs typeface="+mn-cs"/>
              </a:rPr>
              <a:t>2016/11/15</a:t>
            </a:fld>
            <a:endParaRPr kumimoji="0" lang="zh-CN" altLang="en-US" sz="1200"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buChar char="•"/>
            </a:pPr>
            <a:fld id="{9A0DB2DC-4C9A-4742-B13C-FB6460FD3503}" type="slidenum">
              <a:rPr lang="zh-CN" altLang="en-US" sz="1200" dirty="0">
                <a:solidFill>
                  <a:srgbClr val="898989"/>
                </a:solidFill>
              </a:rPr>
              <a:t>‹#›</a:t>
            </a:fld>
            <a:endParaRPr lang="zh-CN" altLang="en-US" sz="1200" dirty="0">
              <a:solidFill>
                <a:srgbClr val="898989"/>
              </a:solidFill>
            </a:endParaRPr>
          </a:p>
        </p:txBody>
      </p:sp>
    </p:spTree>
    <p:extLst>
      <p:ext uri="{BB962C8B-B14F-4D97-AF65-F5344CB8AC3E}">
        <p14:creationId xmlns:p14="http://schemas.microsoft.com/office/powerpoint/2010/main" val="55077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F9299F0-C757-47A1-A4FF-70D942A0C0E2}"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65715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D8055B7-7F84-4860-83BC-63635AC1E14D}"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3129917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B969CDB-68CF-4938-A7F9-9A91C6D4BCDC}"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235975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4314518-215C-447A-80D5-8EB8FA8AE21F}"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54480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E7EAB58A-EF1C-4FC5-8E84-EF037D72CB26}"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319170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C1054AC2-D274-45A9-8513-BE68370FD5B6}"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2458043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116C0BB0-9570-4DDD-BB91-396474495240}"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2169162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6C5F5A3-3DDD-4187-8088-FCD15AEC9749}"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3159033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FBAB5FD6-0E09-4979-8A0E-10B25008112D}"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2633951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A311811-86B3-43EE-9F4A-93C433516D80}"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231023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9D7E668-E4B3-4AB7-BC84-2E73FA8DB0C3}"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1829729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B1231EE0-686A-4779-B7D1-DC9AF379FF03}" type="datetime1">
              <a:rPr lang="zh-CN" altLang="en-US"/>
              <a:pPr/>
              <a:t>2016/11/15</a:t>
            </a:fld>
            <a:endParaRPr lang="zh-CN" altLang="en-US" sz="1800">
              <a:solidFill>
                <a:srgbClr val="000000"/>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B4B62C12-6CA5-49BD-836F-35205E9D6393}"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372436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2016/11/15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buFont typeface="Arial" panose="020B0604020202020204" pitchFamily="34" charset="0"/>
              <a:buNone/>
            </a:pPr>
            <a:fld id="{B1231EE0-686A-4779-B7D1-DC9AF379FF03}" type="datetime1">
              <a:rPr lang="zh-CN" altLang="en-US" smtClean="0">
                <a:latin typeface="Arial" panose="020B0604020202020204" pitchFamily="34" charset="0"/>
              </a:rPr>
              <a:pPr fontAlgn="base">
                <a:spcBef>
                  <a:spcPct val="0"/>
                </a:spcBef>
                <a:spcAft>
                  <a:spcPct val="0"/>
                </a:spcAft>
                <a:buFont typeface="Arial" panose="020B0604020202020204" pitchFamily="34" charset="0"/>
                <a:buNone/>
              </a:pPr>
              <a:t>2016/11/15</a:t>
            </a:fld>
            <a:endParaRPr lang="zh-CN" altLang="en-US" sz="1800" smtClean="0">
              <a:solidFill>
                <a:srgbClr val="000000"/>
              </a:solidFill>
              <a:latin typeface="Arial" panose="020B0604020202020204" pitchFamily="34" charset="0"/>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buFont typeface="Arial" panose="020B0604020202020204" pitchFamily="34" charset="0"/>
              <a:buNone/>
            </a:pPr>
            <a:endParaRPr lang="zh-CN" altLang="zh-CN" smtClean="0">
              <a:latin typeface="Arial" panose="020B0604020202020204" pitchFamily="34" charset="0"/>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buFont typeface="Arial" panose="020B0604020202020204" pitchFamily="34" charset="0"/>
              <a:buNone/>
            </a:pPr>
            <a:fld id="{C700D2F5-4923-4718-9534-F640AAB05F18}" type="slidenum">
              <a:rPr lang="zh-CN" altLang="en-US" smtClean="0">
                <a:latin typeface="Arial" panose="020B0604020202020204" pitchFamily="34" charset="0"/>
              </a:rPr>
              <a:pPr fontAlgn="base">
                <a:spcBef>
                  <a:spcPct val="0"/>
                </a:spcBef>
                <a:spcAft>
                  <a:spcPct val="0"/>
                </a:spcAft>
                <a:buFont typeface="Arial" panose="020B0604020202020204" pitchFamily="34" charset="0"/>
                <a:buNone/>
              </a:pPr>
              <a:t>‹#›</a:t>
            </a:fld>
            <a:endParaRPr lang="zh-CN" altLang="en-US" sz="18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546717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Layout" Target="../slideLayouts/slideLayout7.xml"/><Relationship Id="rId4"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fontAlgn="auto">
              <a:spcBef>
                <a:spcPts val="0"/>
              </a:spcBef>
              <a:spcAft>
                <a:spcPts val="0"/>
              </a:spcAft>
            </a:pP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248" y="2783709"/>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fontAlgn="auto">
              <a:spcBef>
                <a:spcPts val="0"/>
              </a:spcBef>
              <a:spcAft>
                <a:spcPts val="0"/>
              </a:spcAft>
            </a:pPr>
            <a:r>
              <a:rPr lang="zh-CN" altLang="en-US"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4520485" y="3815795"/>
            <a:ext cx="5254580" cy="461665"/>
          </a:xfrm>
          <a:prstGeom prst="rect">
            <a:avLst/>
          </a:prstGeom>
          <a:noFill/>
        </p:spPr>
        <p:txBody>
          <a:bodyPr wrap="square" rtlCol="0">
            <a:spAutoFit/>
          </a:bodyPr>
          <a:lstStyle/>
          <a:p>
            <a:pPr algn="ctr" fontAlgn="auto">
              <a:spcBef>
                <a:spcPts val="0"/>
              </a:spcBef>
              <a:spcAft>
                <a:spcPts val="0"/>
              </a:spcAft>
            </a:pPr>
            <a:r>
              <a:rPr lang="en-US" altLang="zh-CN"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2 </a:t>
            </a:r>
            <a:r>
              <a:rPr lang="zh-CN" altLang="en-US"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签订贸易合同</a:t>
            </a: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290701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198609" cy="4455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fontAlgn="auto">
              <a:spcBef>
                <a:spcPts val="0"/>
              </a:spcBef>
              <a:spcAft>
                <a:spcPts val="0"/>
              </a:spcAft>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316639"/>
            <a:ext cx="5705341" cy="3908955"/>
          </a:xfrm>
          <a:prstGeom prst="rect">
            <a:avLst/>
          </a:prstGeom>
          <a:noFill/>
        </p:spPr>
        <p:txBody>
          <a:bodyPr wrap="square" rtlCol="0">
            <a:spAutoFit/>
          </a:bodyPr>
          <a:lstStyle/>
          <a:p>
            <a:pPr marL="285750" indent="-285750" algn="just" fontAlgn="auto">
              <a:lnSpc>
                <a:spcPct val="150000"/>
              </a:lnSpc>
              <a:spcBef>
                <a:spcPts val="0"/>
              </a:spcBef>
              <a:spcAft>
                <a:spcPts val="0"/>
              </a:spcAft>
              <a:buFont typeface="Wingdings" panose="05000000000000000000" pitchFamily="2" charset="2"/>
              <a:buChar char="l"/>
            </a:pPr>
            <a:r>
              <a:rPr lang="zh-CN" altLang="en-US"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日照金果贸易有限公司业务员鲁平在广交会上结识了台湾</a:t>
            </a:r>
            <a:r>
              <a:rPr lang="en-US" altLang="zh-CN" sz="2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H</a:t>
            </a:r>
            <a:r>
              <a:rPr lang="en-US" altLang="zh-CN"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ONGCHING AGRICULTURAL PRODUCTS TRADE CO.</a:t>
            </a:r>
            <a:r>
              <a:rPr lang="zh-CN" altLang="en-US"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客商李志源先生。由于当时他事务繁忙，仅留下名片，称日后再联系。交易会结束后，鲁平返回日照。随之向李志源先生发去电子邮件，详细介绍了本公司的业务范围，并表示愿意与其公司建立良好的业务关系。</a:t>
            </a:r>
            <a:endParaRPr lang="en-US" altLang="zh-CN"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023859229"/>
      </p:ext>
    </p:extLst>
  </p:cSld>
  <p:clrMapOvr>
    <a:masterClrMapping/>
  </p:clrMapOvr>
  <mc:AlternateContent xmlns:mc="http://schemas.openxmlformats.org/markup-compatibility/2006" xmlns:p14="http://schemas.microsoft.com/office/powerpoint/2010/main">
    <mc:Choice Requires="p14">
      <p:transition p14:dur="10" advTm="27908"/>
    </mc:Choice>
    <mc:Fallback xmlns="">
      <p:transition advTm="2790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7" y="1275008"/>
            <a:ext cx="6473781" cy="44432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123643" y="1405287"/>
            <a:ext cx="6151807" cy="348557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李志源</a:t>
            </a:r>
            <a:r>
              <a:rPr lang="zh-CN" altLang="en-US" sz="2100" b="1" dirty="0" smtClean="0">
                <a:latin typeface="Times New Roman" panose="02020603050405020304" pitchFamily="18" charset="0"/>
                <a:cs typeface="Times New Roman" panose="02020603050405020304" pitchFamily="18" charset="0"/>
              </a:rPr>
              <a:t>收到</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对</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latin typeface="Times New Roman" panose="02020603050405020304" pitchFamily="18" charset="0"/>
                <a:cs typeface="Times New Roman" panose="02020603050405020304" pitchFamily="18" charset="0"/>
              </a:rPr>
              <a:t>非常</a:t>
            </a:r>
            <a:r>
              <a:rPr lang="zh-CN" altLang="en-US" sz="2100" b="1" dirty="0">
                <a:latin typeface="Times New Roman" panose="02020603050405020304" pitchFamily="18" charset="0"/>
                <a:cs typeface="Times New Roman" panose="02020603050405020304" pitchFamily="18" charset="0"/>
              </a:rPr>
              <a:t>感兴趣，</a:t>
            </a:r>
            <a:r>
              <a:rPr lang="zh-CN" altLang="en-US" sz="2100" b="1" dirty="0" smtClean="0">
                <a:latin typeface="Times New Roman" panose="02020603050405020304" pitchFamily="18" charset="0"/>
                <a:cs typeface="Times New Roman" panose="02020603050405020304" pitchFamily="18" charset="0"/>
              </a:rPr>
              <a:t>要求鲁平报价。</a:t>
            </a:r>
            <a:endParaRPr lang="en-US" altLang="zh-CN" sz="21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双方经过往来信函磋商，确定合同中的支付条款</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为托收：</a:t>
            </a:r>
            <a:endParaRPr lang="zh-CN" altLang="en-US" sz="2100" b="1" dirty="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“买方根据卖方开具的即期跟单汇票，于见票时立即付款，付款后交单。</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任务：鲁平订立合同</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中的支付条款。</a:t>
            </a: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342865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1555256442"/>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组合 50"/>
          <p:cNvGrpSpPr>
            <a:grpSpLocks/>
          </p:cNvGrpSpPr>
          <p:nvPr/>
        </p:nvGrpSpPr>
        <p:grpSpPr bwMode="auto">
          <a:xfrm>
            <a:off x="838200" y="203200"/>
            <a:ext cx="603250" cy="552450"/>
            <a:chOff x="0" y="0"/>
            <a:chExt cx="737947" cy="676838"/>
          </a:xfrm>
        </p:grpSpPr>
        <p:sp>
          <p:nvSpPr>
            <p:cNvPr id="1127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28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1280" name="标题 1"/>
          <p:cNvSpPr>
            <a:spLocks noGrp="1" noChangeArrowheads="1"/>
          </p:cNvSpPr>
          <p:nvPr>
            <p:ph type="title" idx="4294967295"/>
          </p:nvPr>
        </p:nvSpPr>
        <p:spPr>
          <a:xfrm>
            <a:off x="1720850" y="319022"/>
            <a:ext cx="4224338" cy="482600"/>
          </a:xfrm>
        </p:spPr>
        <p:txBody>
          <a:bodyPr/>
          <a:lstStyle/>
          <a:p>
            <a:pPr eaLnBrk="1" hangingPunct="1"/>
            <a:r>
              <a:rPr lang="zh-CN" altLang="en-US" sz="2400" b="1" dirty="0" smtClean="0"/>
              <a:t>托收的含义</a:t>
            </a:r>
            <a:endParaRPr lang="zh-CN" altLang="zh-CN" sz="2400" b="1" dirty="0" smtClean="0"/>
          </a:p>
        </p:txBody>
      </p:sp>
      <p:sp>
        <p:nvSpPr>
          <p:cNvPr id="11272" name="矩形 11"/>
          <p:cNvSpPr>
            <a:spLocks noChangeArrowheads="1"/>
          </p:cNvSpPr>
          <p:nvPr/>
        </p:nvSpPr>
        <p:spPr bwMode="auto">
          <a:xfrm>
            <a:off x="4734819" y="2564305"/>
            <a:ext cx="60483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eaLnBrk="1" hangingPunct="1">
              <a:lnSpc>
                <a:spcPct val="150000"/>
              </a:lnSpc>
              <a:spcBef>
                <a:spcPct val="0"/>
              </a:spcBef>
              <a:buFont typeface="Arial" panose="020B0604020202020204" pitchFamily="34" charset="0"/>
              <a:buNone/>
            </a:pPr>
            <a:r>
              <a:rPr lang="zh-CN" altLang="en-US" sz="2400" dirty="0" smtClean="0">
                <a:latin typeface="+mn-ea"/>
                <a:ea typeface="+mn-ea"/>
              </a:rPr>
              <a:t>托收（</a:t>
            </a:r>
            <a:r>
              <a:rPr lang="en-US" altLang="zh-CN" sz="2400" dirty="0" smtClean="0">
                <a:ea typeface="+mn-ea"/>
                <a:cs typeface="Times New Roman" panose="02020603050405020304" pitchFamily="18" charset="0"/>
              </a:rPr>
              <a:t>collection</a:t>
            </a:r>
            <a:r>
              <a:rPr lang="zh-CN" altLang="en-US" sz="2400" dirty="0" smtClean="0">
                <a:latin typeface="+mn-ea"/>
                <a:ea typeface="+mn-ea"/>
              </a:rPr>
              <a:t>）是指</a:t>
            </a:r>
            <a:r>
              <a:rPr lang="zh-CN" altLang="en-US" sz="2400" b="1" dirty="0" smtClean="0">
                <a:solidFill>
                  <a:schemeClr val="accent1">
                    <a:lumMod val="50000"/>
                  </a:schemeClr>
                </a:solidFill>
                <a:latin typeface="+mn-ea"/>
                <a:ea typeface="+mn-ea"/>
              </a:rPr>
              <a:t>出口方</a:t>
            </a:r>
            <a:r>
              <a:rPr lang="zh-CN" altLang="en-US" sz="2400" dirty="0" smtClean="0">
                <a:latin typeface="+mn-ea"/>
                <a:ea typeface="+mn-ea"/>
              </a:rPr>
              <a:t>出具商业汇票，委托</a:t>
            </a:r>
            <a:r>
              <a:rPr lang="zh-CN" altLang="en-US" sz="2400" b="1" dirty="0" smtClean="0">
                <a:solidFill>
                  <a:schemeClr val="accent1">
                    <a:lumMod val="50000"/>
                  </a:schemeClr>
                </a:solidFill>
                <a:latin typeface="+mn-ea"/>
                <a:ea typeface="+mn-ea"/>
              </a:rPr>
              <a:t>当地银行</a:t>
            </a:r>
            <a:r>
              <a:rPr lang="zh-CN" altLang="en-US" sz="2400" dirty="0" smtClean="0">
                <a:latin typeface="+mn-ea"/>
                <a:ea typeface="+mn-ea"/>
              </a:rPr>
              <a:t>通过其</a:t>
            </a:r>
            <a:r>
              <a:rPr lang="zh-CN" altLang="en-US" sz="2400" b="1" dirty="0" smtClean="0">
                <a:solidFill>
                  <a:schemeClr val="accent1">
                    <a:lumMod val="50000"/>
                  </a:schemeClr>
                </a:solidFill>
                <a:latin typeface="+mn-ea"/>
                <a:ea typeface="+mn-ea"/>
              </a:rPr>
              <a:t>国外分支或代理行</a:t>
            </a:r>
            <a:r>
              <a:rPr lang="zh-CN" altLang="en-US" sz="2400" dirty="0" smtClean="0">
                <a:latin typeface="+mn-ea"/>
                <a:ea typeface="+mn-ea"/>
              </a:rPr>
              <a:t>向</a:t>
            </a:r>
            <a:r>
              <a:rPr lang="zh-CN" altLang="en-US" sz="2400" b="1" dirty="0" smtClean="0">
                <a:solidFill>
                  <a:schemeClr val="accent1">
                    <a:lumMod val="50000"/>
                  </a:schemeClr>
                </a:solidFill>
                <a:latin typeface="+mn-ea"/>
                <a:ea typeface="+mn-ea"/>
              </a:rPr>
              <a:t>进口商</a:t>
            </a:r>
            <a:r>
              <a:rPr lang="zh-CN" altLang="en-US" sz="2400" dirty="0" smtClean="0">
                <a:latin typeface="+mn-ea"/>
                <a:ea typeface="+mn-ea"/>
              </a:rPr>
              <a:t>收取货款的一种支付方式。因其资金的流向与支付工具的传送方向相反，故托收属于</a:t>
            </a:r>
            <a:r>
              <a:rPr lang="zh-CN" altLang="en-US" sz="2400" b="1" dirty="0" smtClean="0">
                <a:solidFill>
                  <a:schemeClr val="accent1">
                    <a:lumMod val="50000"/>
                  </a:schemeClr>
                </a:solidFill>
                <a:latin typeface="+mn-ea"/>
                <a:ea typeface="+mn-ea"/>
              </a:rPr>
              <a:t>逆汇</a:t>
            </a:r>
            <a:r>
              <a:rPr lang="zh-CN" altLang="en-US" sz="2400" dirty="0" smtClean="0">
                <a:latin typeface="+mn-ea"/>
                <a:ea typeface="+mn-ea"/>
              </a:rPr>
              <a:t>性质。</a:t>
            </a:r>
            <a:endParaRPr lang="en-US" altLang="zh-CN" sz="2400" b="1" dirty="0">
              <a:latin typeface="+mn-ea"/>
              <a:ea typeface="+mn-ea"/>
            </a:endParaRPr>
          </a:p>
        </p:txBody>
      </p:sp>
      <p:grpSp>
        <p:nvGrpSpPr>
          <p:cNvPr id="11282" name="组合 22"/>
          <p:cNvGrpSpPr>
            <a:grpSpLocks/>
          </p:cNvGrpSpPr>
          <p:nvPr/>
        </p:nvGrpSpPr>
        <p:grpSpPr bwMode="auto">
          <a:xfrm>
            <a:off x="1720850" y="1722438"/>
            <a:ext cx="2735263" cy="2735262"/>
            <a:chOff x="0" y="0"/>
            <a:chExt cx="2438400" cy="2438400"/>
          </a:xfrm>
        </p:grpSpPr>
        <p:pic>
          <p:nvPicPr>
            <p:cNvPr id="11274" name="图片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文本框 19"/>
            <p:cNvSpPr>
              <a:spLocks noChangeArrowheads="1"/>
            </p:cNvSpPr>
            <p:nvPr/>
          </p:nvSpPr>
          <p:spPr bwMode="auto">
            <a:xfrm>
              <a:off x="1194266" y="661860"/>
              <a:ext cx="896095" cy="52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r>
                <a:rPr lang="zh-CN" altLang="en-US" sz="3200" b="1" dirty="0" smtClean="0">
                  <a:solidFill>
                    <a:srgbClr val="000000"/>
                  </a:solidFill>
                </a:rPr>
                <a:t>托收</a:t>
              </a:r>
              <a:endParaRPr lang="zh-CN" altLang="en-US" sz="3200" b="1" dirty="0">
                <a:solidFill>
                  <a:srgbClr val="000000"/>
                </a:solidFill>
              </a:endParaRPr>
            </a:p>
          </p:txBody>
        </p:sp>
      </p:grpSp>
    </p:spTree>
    <p:extLst>
      <p:ext uri="{BB962C8B-B14F-4D97-AF65-F5344CB8AC3E}">
        <p14:creationId xmlns:p14="http://schemas.microsoft.com/office/powerpoint/2010/main" val="3270157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80"/>
                                        </p:tgtEl>
                                        <p:attrNameLst>
                                          <p:attrName>style.visibility</p:attrName>
                                        </p:attrNameLst>
                                      </p:cBhvr>
                                      <p:to>
                                        <p:strVal val="visible"/>
                                      </p:to>
                                    </p:set>
                                    <p:animEffect>
                                      <p:cBhvr>
                                        <p:cTn id="7" dur="500"/>
                                        <p:tgtEl>
                                          <p:spTgt spid="112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82"/>
                                        </p:tgtEl>
                                        <p:attrNameLst>
                                          <p:attrName>style.visibility</p:attrName>
                                        </p:attrNameLst>
                                      </p:cBhvr>
                                      <p:to>
                                        <p:strVal val="visible"/>
                                      </p:to>
                                    </p:set>
                                    <p:anim calcmode="lin" valueType="num">
                                      <p:cBhvr additive="base">
                                        <p:cTn id="12" dur="500" fill="hold"/>
                                        <p:tgtEl>
                                          <p:spTgt spid="11282"/>
                                        </p:tgtEl>
                                        <p:attrNameLst>
                                          <p:attrName>ppt_x</p:attrName>
                                        </p:attrNameLst>
                                      </p:cBhvr>
                                      <p:tavLst>
                                        <p:tav tm="0">
                                          <p:val>
                                            <p:strVal val="#ppt_x"/>
                                          </p:val>
                                        </p:tav>
                                        <p:tav tm="100000">
                                          <p:val>
                                            <p:strVal val="#ppt_x"/>
                                          </p:val>
                                        </p:tav>
                                      </p:tavLst>
                                    </p:anim>
                                    <p:anim calcmode="lin" valueType="num">
                                      <p:cBhvr additive="base">
                                        <p:cTn id="1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bldLvl="0" autoUpdateAnimBg="0"/>
      <p:bldP spid="112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025" y="85725"/>
            <a:ext cx="1019175"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PART 4</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7129247" y="1058063"/>
            <a:ext cx="1900972" cy="2857115"/>
            <a:chOff x="6619330" y="2104573"/>
            <a:chExt cx="1346083" cy="2237256"/>
          </a:xfrm>
        </p:grpSpPr>
        <p:sp>
          <p:nvSpPr>
            <p:cNvPr id="10" name="MH_Other_3"/>
            <p:cNvSpPr/>
            <p:nvPr>
              <p:custDataLst>
                <p:tags r:id="rId3"/>
              </p:custDataLst>
            </p:nvPr>
          </p:nvSpPr>
          <p:spPr>
            <a:xfrm>
              <a:off x="6619330" y="2104573"/>
              <a:ext cx="1346083" cy="223725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zh-CN" altLang="en-US" dirty="0"/>
            </a:p>
          </p:txBody>
        </p:sp>
        <p:sp>
          <p:nvSpPr>
            <p:cNvPr id="11" name="MH_SubTitle_2"/>
            <p:cNvSpPr/>
            <p:nvPr>
              <p:custDataLst>
                <p:tags r:id="rId4"/>
              </p:custDataLst>
            </p:nvPr>
          </p:nvSpPr>
          <p:spPr>
            <a:xfrm>
              <a:off x="6669585" y="2161772"/>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smtClean="0">
                  <a:solidFill>
                    <a:srgbClr val="333333"/>
                  </a:solidFill>
                </a:rPr>
                <a:t>跟单托收</a:t>
              </a:r>
              <a:endParaRPr lang="en-US" altLang="zh-CN" sz="2000" dirty="0" smtClean="0">
                <a:solidFill>
                  <a:srgbClr val="333333"/>
                </a:solidFill>
              </a:endParaRPr>
            </a:p>
            <a:p>
              <a:pPr algn="ctr">
                <a:defRPr/>
              </a:pPr>
              <a:r>
                <a:rPr lang="en-US" altLang="zh-CN" sz="2000" dirty="0" smtClean="0">
                  <a:solidFill>
                    <a:srgbClr val="333333"/>
                  </a:solidFill>
                  <a:latin typeface="Times New Roman" panose="02020603050405020304" pitchFamily="18" charset="0"/>
                  <a:cs typeface="Times New Roman" panose="02020603050405020304" pitchFamily="18" charset="0"/>
                </a:rPr>
                <a:t>(documentary collection)</a:t>
              </a:r>
              <a:endParaRPr lang="zh-CN" altLang="en-US" sz="2000" dirty="0">
                <a:solidFill>
                  <a:srgbClr val="333333"/>
                </a:solidFill>
                <a:latin typeface="Times New Roman" panose="02020603050405020304" pitchFamily="18" charset="0"/>
                <a:cs typeface="Times New Roman" panose="02020603050405020304" pitchFamily="18" charset="0"/>
              </a:endParaRPr>
            </a:p>
          </p:txBody>
        </p:sp>
      </p:grpSp>
      <p:grpSp>
        <p:nvGrpSpPr>
          <p:cNvPr id="12" name="组合 11"/>
          <p:cNvGrpSpPr/>
          <p:nvPr/>
        </p:nvGrpSpPr>
        <p:grpSpPr>
          <a:xfrm>
            <a:off x="2041356" y="1131110"/>
            <a:ext cx="1824274" cy="2784068"/>
            <a:chOff x="4251385" y="2104573"/>
            <a:chExt cx="1346083" cy="2237256"/>
          </a:xfrm>
        </p:grpSpPr>
        <p:sp>
          <p:nvSpPr>
            <p:cNvPr id="8" name="MH_Other_2"/>
            <p:cNvSpPr/>
            <p:nvPr>
              <p:custDataLst>
                <p:tags r:id="rId1"/>
              </p:custDataLst>
            </p:nvPr>
          </p:nvSpPr>
          <p:spPr>
            <a:xfrm>
              <a:off x="4251385" y="2104573"/>
              <a:ext cx="1346083" cy="223725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p:txBody>
        </p:sp>
        <p:sp>
          <p:nvSpPr>
            <p:cNvPr id="9" name="MH_SubTitle_1"/>
            <p:cNvSpPr/>
            <p:nvPr>
              <p:custDataLst>
                <p:tags r:id="rId2"/>
              </p:custDataLst>
            </p:nvPr>
          </p:nvSpPr>
          <p:spPr>
            <a:xfrm>
              <a:off x="4300324" y="2161772"/>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smtClean="0">
                  <a:solidFill>
                    <a:srgbClr val="333333"/>
                  </a:solidFill>
                </a:rPr>
                <a:t>光票托收</a:t>
              </a:r>
              <a:endParaRPr lang="en-US" altLang="zh-CN" sz="2000" dirty="0" smtClean="0">
                <a:solidFill>
                  <a:srgbClr val="333333"/>
                </a:solidFill>
              </a:endParaRPr>
            </a:p>
            <a:p>
              <a:pPr algn="ctr">
                <a:defRPr/>
              </a:pPr>
              <a:r>
                <a:rPr lang="en-US" altLang="zh-CN" dirty="0" smtClean="0">
                  <a:solidFill>
                    <a:srgbClr val="333333"/>
                  </a:solidFill>
                  <a:latin typeface="Times New Roman" panose="02020603050405020304" pitchFamily="18" charset="0"/>
                  <a:cs typeface="Times New Roman" panose="02020603050405020304" pitchFamily="18" charset="0"/>
                </a:rPr>
                <a:t>(clean collection)</a:t>
              </a:r>
              <a:endParaRPr lang="zh-CN" altLang="en-US" dirty="0">
                <a:solidFill>
                  <a:srgbClr val="333333"/>
                </a:solidFill>
                <a:latin typeface="Times New Roman" panose="02020603050405020304" pitchFamily="18" charset="0"/>
                <a:cs typeface="Times New Roman" panose="02020603050405020304" pitchFamily="18" charset="0"/>
              </a:endParaRPr>
            </a:p>
          </p:txBody>
        </p:sp>
      </p:grpSp>
      <p:sp>
        <p:nvSpPr>
          <p:cNvPr id="16" name="文本框 15"/>
          <p:cNvSpPr txBox="1"/>
          <p:nvPr/>
        </p:nvSpPr>
        <p:spPr>
          <a:xfrm>
            <a:off x="965916" y="3745220"/>
            <a:ext cx="4350622" cy="2554545"/>
          </a:xfrm>
          <a:prstGeom prst="rect">
            <a:avLst/>
          </a:prstGeom>
          <a:noFill/>
        </p:spPr>
        <p:txBody>
          <a:bodyPr wrap="square" rtlCol="0">
            <a:spAutoFit/>
          </a:bodyPr>
          <a:lstStyle/>
          <a:p>
            <a:pPr marL="742950" lvl="1" indent="-285750">
              <a:buClr>
                <a:srgbClr val="036EB8"/>
              </a:buClr>
              <a:buFont typeface="Wingdings" panose="05000000000000000000" pitchFamily="2" charset="2"/>
              <a:buChar char="n"/>
            </a:pPr>
            <a:endParaRPr kumimoji="1" lang="en-US" altLang="zh-CN" sz="2000" dirty="0"/>
          </a:p>
          <a:p>
            <a:pPr marL="742950" lvl="1" indent="-285750">
              <a:buClr>
                <a:srgbClr val="036EB8"/>
              </a:buClr>
              <a:buFont typeface="Wingdings" panose="05000000000000000000" pitchFamily="2" charset="2"/>
              <a:buChar char="n"/>
            </a:pPr>
            <a:r>
              <a:rPr kumimoji="1" lang="zh-CN" altLang="en-US" sz="2000" dirty="0" smtClean="0"/>
              <a:t>出口商仅提交商业汇票（不附带任何单据）委托托收行代为收款。</a:t>
            </a:r>
            <a:endParaRPr kumimoji="1" lang="en-US" altLang="zh-CN" sz="2000" dirty="0" smtClean="0"/>
          </a:p>
          <a:p>
            <a:pPr lvl="1">
              <a:buClr>
                <a:srgbClr val="036EB8"/>
              </a:buClr>
            </a:pPr>
            <a:endParaRPr kumimoji="1" lang="en-US" altLang="zh-CN" sz="2000" dirty="0"/>
          </a:p>
          <a:p>
            <a:pPr marL="742950" lvl="1" indent="-285750">
              <a:buClr>
                <a:srgbClr val="036EB8"/>
              </a:buClr>
              <a:buFont typeface="Wingdings" panose="05000000000000000000" pitchFamily="2" charset="2"/>
              <a:buChar char="n"/>
            </a:pPr>
            <a:r>
              <a:rPr kumimoji="1" lang="zh-CN" altLang="en-US" sz="2000" dirty="0" smtClean="0"/>
              <a:t>主要用于小额交易、预付货款、分期付款以及收取贸易的从属费用。</a:t>
            </a:r>
            <a:endParaRPr kumimoji="1" lang="en-US" altLang="zh-CN" sz="2000" dirty="0"/>
          </a:p>
        </p:txBody>
      </p:sp>
      <p:sp>
        <p:nvSpPr>
          <p:cNvPr id="18" name="文本框 17"/>
          <p:cNvSpPr txBox="1"/>
          <p:nvPr/>
        </p:nvSpPr>
        <p:spPr>
          <a:xfrm>
            <a:off x="6233377" y="3944946"/>
            <a:ext cx="4533362" cy="1938992"/>
          </a:xfrm>
          <a:prstGeom prst="rect">
            <a:avLst/>
          </a:prstGeom>
          <a:noFill/>
        </p:spPr>
        <p:txBody>
          <a:bodyPr wrap="square" rtlCol="0">
            <a:spAutoFit/>
          </a:bodyPr>
          <a:lstStyle/>
          <a:p>
            <a:pPr marL="742950" lvl="1" indent="-285750">
              <a:buClr>
                <a:srgbClr val="036EB8"/>
              </a:buClr>
              <a:buFont typeface="Wingdings" panose="05000000000000000000" pitchFamily="2" charset="2"/>
              <a:buChar char="n"/>
            </a:pPr>
            <a:r>
              <a:rPr kumimoji="1" lang="zh-CN" altLang="en-US" sz="2000" dirty="0" smtClean="0"/>
              <a:t>出口商将商业汇票连同货运单据（包括发票、装箱单、保险单、提单等）一并交给托收行委托其代收票款。</a:t>
            </a:r>
            <a:endParaRPr kumimoji="1" lang="en-US" altLang="zh-CN" sz="2000" dirty="0" smtClean="0"/>
          </a:p>
          <a:p>
            <a:pPr marL="742950" lvl="1" indent="-285750">
              <a:buClr>
                <a:srgbClr val="036EB8"/>
              </a:buClr>
              <a:buFont typeface="Wingdings" panose="05000000000000000000" pitchFamily="2" charset="2"/>
              <a:buChar char="n"/>
            </a:pPr>
            <a:endParaRPr kumimoji="1" lang="en-US" altLang="zh-CN" sz="2000" dirty="0"/>
          </a:p>
          <a:p>
            <a:pPr marL="742950" lvl="1" indent="-285750">
              <a:buClr>
                <a:srgbClr val="036EB8"/>
              </a:buClr>
              <a:buFont typeface="Wingdings" panose="05000000000000000000" pitchFamily="2" charset="2"/>
              <a:buChar char="n"/>
            </a:pPr>
            <a:r>
              <a:rPr kumimoji="1" lang="zh-CN" altLang="en-US" sz="2000" dirty="0" smtClean="0"/>
              <a:t>国际贸易多采用跟单托收方式。</a:t>
            </a:r>
            <a:endParaRPr kumimoji="1" lang="en-US" altLang="zh-CN" sz="2000" dirty="0"/>
          </a:p>
        </p:txBody>
      </p:sp>
      <p:sp>
        <p:nvSpPr>
          <p:cNvPr id="28" name="椭圆 27"/>
          <p:cNvSpPr/>
          <p:nvPr/>
        </p:nvSpPr>
        <p:spPr>
          <a:xfrm>
            <a:off x="4974775" y="1863301"/>
            <a:ext cx="1113514" cy="1119852"/>
          </a:xfrm>
          <a:prstGeom prst="ellipse">
            <a:avLst/>
          </a:prstGeom>
          <a:solidFill>
            <a:srgbClr val="27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rPr>
              <a:t>托收</a:t>
            </a:r>
            <a:endParaRPr lang="zh-CN" altLang="en-US" sz="2000" dirty="0">
              <a:solidFill>
                <a:schemeClr val="bg1"/>
              </a:solidFill>
            </a:endParaRPr>
          </a:p>
        </p:txBody>
      </p:sp>
      <p:cxnSp>
        <p:nvCxnSpPr>
          <p:cNvPr id="30" name="直接箭头连接符 29"/>
          <p:cNvCxnSpPr/>
          <p:nvPr/>
        </p:nvCxnSpPr>
        <p:spPr>
          <a:xfrm flipH="1" flipV="1">
            <a:off x="3988264" y="2423227"/>
            <a:ext cx="1013734" cy="1"/>
          </a:xfrm>
          <a:prstGeom prst="straightConnector1">
            <a:avLst/>
          </a:prstGeom>
          <a:ln>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flipV="1">
            <a:off x="6115513" y="2423227"/>
            <a:ext cx="1013734" cy="1"/>
          </a:xfrm>
          <a:prstGeom prst="straightConnector1">
            <a:avLst/>
          </a:prstGeom>
          <a:ln>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组合 50"/>
          <p:cNvGrpSpPr>
            <a:grpSpLocks/>
          </p:cNvGrpSpPr>
          <p:nvPr/>
        </p:nvGrpSpPr>
        <p:grpSpPr bwMode="auto">
          <a:xfrm>
            <a:off x="209550" y="133057"/>
            <a:ext cx="603250" cy="552450"/>
            <a:chOff x="0" y="0"/>
            <a:chExt cx="737947" cy="676838"/>
          </a:xfrm>
        </p:grpSpPr>
        <p:sp>
          <p:nvSpPr>
            <p:cNvPr id="1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1"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托收的种类</a:t>
            </a:r>
            <a:endParaRPr lang="zh-CN" altLang="zh-CN" sz="2400" b="1" dirty="0" smtClean="0"/>
          </a:p>
        </p:txBody>
      </p:sp>
      <p:sp>
        <p:nvSpPr>
          <p:cNvPr id="2" name="文本框 1"/>
          <p:cNvSpPr txBox="1"/>
          <p:nvPr/>
        </p:nvSpPr>
        <p:spPr>
          <a:xfrm>
            <a:off x="4535269" y="1431950"/>
            <a:ext cx="2073499" cy="369332"/>
          </a:xfrm>
          <a:prstGeom prst="rect">
            <a:avLst/>
          </a:prstGeom>
          <a:noFill/>
        </p:spPr>
        <p:txBody>
          <a:bodyPr wrap="square" rtlCol="0">
            <a:spAutoFit/>
          </a:bodyPr>
          <a:lstStyle/>
          <a:p>
            <a:r>
              <a:rPr lang="zh-CN" altLang="en-US" dirty="0"/>
              <a:t>是否要求随附</a:t>
            </a:r>
            <a:r>
              <a:rPr lang="zh-CN" altLang="en-US" dirty="0" smtClean="0"/>
              <a:t>单据</a:t>
            </a:r>
            <a:endParaRPr lang="zh-CN" altLang="en-US" dirty="0"/>
          </a:p>
        </p:txBody>
      </p:sp>
    </p:spTree>
    <p:extLst>
      <p:ext uri="{BB962C8B-B14F-4D97-AF65-F5344CB8AC3E}">
        <p14:creationId xmlns:p14="http://schemas.microsoft.com/office/powerpoint/2010/main" val="36053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1000"/>
                                        <p:tgtEl>
                                          <p:spTgt spid="16">
                                            <p:txEl>
                                              <p:pRg st="3" end="3"/>
                                            </p:txEl>
                                          </p:spTgt>
                                        </p:tgtEl>
                                      </p:cBhvr>
                                    </p:animEffect>
                                    <p:anim calcmode="lin" valueType="num">
                                      <p:cBhvr>
                                        <p:cTn id="2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1000"/>
                                        <p:tgtEl>
                                          <p:spTgt spid="18">
                                            <p:txEl>
                                              <p:pRg st="0" end="0"/>
                                            </p:txEl>
                                          </p:spTgt>
                                        </p:tgtEl>
                                      </p:cBhvr>
                                    </p:animEffect>
                                    <p:anim calcmode="lin" valueType="num">
                                      <p:cBhvr>
                                        <p:cTn id="3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Effect transition="in" filter="fade">
                                      <p:cBhvr>
                                        <p:cTn id="40" dur="1000"/>
                                        <p:tgtEl>
                                          <p:spTgt spid="18">
                                            <p:txEl>
                                              <p:pRg st="2" end="2"/>
                                            </p:txEl>
                                          </p:spTgt>
                                        </p:tgtEl>
                                      </p:cBhvr>
                                    </p:animEffect>
                                    <p:anim calcmode="lin" valueType="num">
                                      <p:cBhvr>
                                        <p:cTn id="4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1157288" y="1697259"/>
          <a:ext cx="9092818" cy="4824485"/>
        </p:xfrm>
        <a:graphic>
          <a:graphicData uri="http://schemas.openxmlformats.org/drawingml/2006/table">
            <a:tbl>
              <a:tblPr firstRow="1" bandRow="1">
                <a:tableStyleId>{5C22544A-7EE6-4342-B048-85BDC9FD1C3A}</a:tableStyleId>
              </a:tblPr>
              <a:tblGrid>
                <a:gridCol w="2493429"/>
                <a:gridCol w="3850783"/>
                <a:gridCol w="2748606"/>
              </a:tblGrid>
              <a:tr h="370898">
                <a:tc gridSpan="2">
                  <a:txBody>
                    <a:bodyPr/>
                    <a:lstStyle/>
                    <a:p>
                      <a:pPr algn="ctr">
                        <a:lnSpc>
                          <a:spcPts val="2500"/>
                        </a:lnSpc>
                      </a:pPr>
                      <a:r>
                        <a:rPr lang="zh-CN" altLang="en-US" sz="2000" dirty="0" smtClean="0"/>
                        <a:t>交单方式</a:t>
                      </a:r>
                      <a:endParaRPr lang="zh-CN" altLang="en-US" sz="20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ts val="2500"/>
                        </a:lnSpc>
                      </a:pPr>
                      <a:endParaRPr lang="zh-CN" altLang="en-US" sz="18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000" dirty="0" smtClean="0"/>
                        <a:t>远期汇票付款日规定</a:t>
                      </a:r>
                      <a:endParaRPr lang="zh-CN" altLang="en-US" sz="20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7154">
                <a:tc rowSpan="5">
                  <a:txBody>
                    <a:bodyPr/>
                    <a:lstStyle/>
                    <a:p>
                      <a:pPr algn="ctr">
                        <a:lnSpc>
                          <a:spcPts val="2500"/>
                        </a:lnSpc>
                      </a:pPr>
                      <a:endParaRPr lang="zh-CN" altLang="en-US" sz="20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r>
                        <a:rPr lang="en-US" altLang="zh-CN" sz="2000" b="0" dirty="0" smtClean="0">
                          <a:solidFill>
                            <a:schemeClr val="tx1"/>
                          </a:solidFill>
                          <a:latin typeface="Times New Roman" panose="02020603050405020304" pitchFamily="18" charset="0"/>
                          <a:ea typeface="+mn-ea"/>
                          <a:cs typeface="Times New Roman" panose="02020603050405020304" pitchFamily="18" charset="0"/>
                        </a:rPr>
                        <a:t>——</a:t>
                      </a:r>
                    </a:p>
                  </a:txBody>
                  <a:tcPr marL="91448" marR="9144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2124">
                <a:tc vMerge="1">
                  <a:txBody>
                    <a:bodyPr/>
                    <a:lstStyle/>
                    <a:p>
                      <a:pPr algn="ctr">
                        <a:lnSpc>
                          <a:spcPts val="2500"/>
                        </a:lnSpc>
                      </a:pPr>
                      <a:endParaRPr lang="zh-CN" altLang="en-US" sz="18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674">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070">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070">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003">
                <a:tc rowSpan="4">
                  <a:txBody>
                    <a:bodyPr/>
                    <a:lstStyle/>
                    <a:p>
                      <a:pPr algn="ctr">
                        <a:lnSpc>
                          <a:spcPts val="2500"/>
                        </a:lnSpc>
                      </a:pPr>
                      <a:endParaRPr lang="zh-CN" altLang="en-US" sz="20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a:lnSpc>
                          <a:spcPts val="2500"/>
                        </a:lnSpc>
                      </a:pPr>
                      <a:endParaRPr lang="zh-CN" altLang="en-US" sz="20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760">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647">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647">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ts val="2500"/>
                        </a:lnSpc>
                        <a:spcBef>
                          <a:spcPts val="0"/>
                        </a:spcBef>
                        <a:spcAft>
                          <a:spcPts val="0"/>
                        </a:spcAft>
                        <a:buClrTx/>
                        <a:buSzTx/>
                        <a:buFontTx/>
                        <a:buNone/>
                        <a:defRPr/>
                      </a:pPr>
                      <a:endParaRPr lang="en-US" altLang="zh-CN" sz="20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5" name="组合 4"/>
          <p:cNvGrpSpPr/>
          <p:nvPr/>
        </p:nvGrpSpPr>
        <p:grpSpPr>
          <a:xfrm>
            <a:off x="10190987" y="1843448"/>
            <a:ext cx="1424149" cy="3789716"/>
            <a:chOff x="10368935" y="1474788"/>
            <a:chExt cx="1668462" cy="3249613"/>
          </a:xfrm>
        </p:grpSpPr>
        <p:sp>
          <p:nvSpPr>
            <p:cNvPr id="6" name="Freeform 122"/>
            <p:cNvSpPr>
              <a:spLocks/>
            </p:cNvSpPr>
            <p:nvPr/>
          </p:nvSpPr>
          <p:spPr bwMode="auto">
            <a:xfrm>
              <a:off x="10368935" y="2371726"/>
              <a:ext cx="808037" cy="485775"/>
            </a:xfrm>
            <a:custGeom>
              <a:avLst/>
              <a:gdLst>
                <a:gd name="T0" fmla="*/ 40 w 45"/>
                <a:gd name="T1" fmla="*/ 0 h 27"/>
                <a:gd name="T2" fmla="*/ 37 w 45"/>
                <a:gd name="T3" fmla="*/ 11 h 27"/>
                <a:gd name="T4" fmla="*/ 27 w 45"/>
                <a:gd name="T5" fmla="*/ 17 h 27"/>
                <a:gd name="T6" fmla="*/ 15 w 45"/>
                <a:gd name="T7" fmla="*/ 21 h 27"/>
                <a:gd name="T8" fmla="*/ 14 w 45"/>
                <a:gd name="T9" fmla="*/ 20 h 27"/>
                <a:gd name="T10" fmla="*/ 11 w 45"/>
                <a:gd name="T11" fmla="*/ 19 h 27"/>
                <a:gd name="T12" fmla="*/ 11 w 45"/>
                <a:gd name="T13" fmla="*/ 21 h 27"/>
                <a:gd name="T14" fmla="*/ 8 w 45"/>
                <a:gd name="T15" fmla="*/ 21 h 27"/>
                <a:gd name="T16" fmla="*/ 3 w 45"/>
                <a:gd name="T17" fmla="*/ 21 h 27"/>
                <a:gd name="T18" fmla="*/ 2 w 45"/>
                <a:gd name="T19" fmla="*/ 23 h 27"/>
                <a:gd name="T20" fmla="*/ 5 w 45"/>
                <a:gd name="T21" fmla="*/ 24 h 27"/>
                <a:gd name="T22" fmla="*/ 11 w 45"/>
                <a:gd name="T23" fmla="*/ 26 h 27"/>
                <a:gd name="T24" fmla="*/ 16 w 45"/>
                <a:gd name="T25" fmla="*/ 25 h 27"/>
                <a:gd name="T26" fmla="*/ 17 w 45"/>
                <a:gd name="T27" fmla="*/ 25 h 27"/>
                <a:gd name="T28" fmla="*/ 26 w 45"/>
                <a:gd name="T29" fmla="*/ 23 h 27"/>
                <a:gd name="T30" fmla="*/ 43 w 45"/>
                <a:gd name="T31" fmla="*/ 16 h 27"/>
                <a:gd name="T32" fmla="*/ 40 w 45"/>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7">
                  <a:moveTo>
                    <a:pt x="40" y="0"/>
                  </a:moveTo>
                  <a:cubicBezTo>
                    <a:pt x="40" y="0"/>
                    <a:pt x="38" y="10"/>
                    <a:pt x="37" y="11"/>
                  </a:cubicBezTo>
                  <a:cubicBezTo>
                    <a:pt x="37" y="11"/>
                    <a:pt x="30" y="15"/>
                    <a:pt x="27" y="17"/>
                  </a:cubicBezTo>
                  <a:cubicBezTo>
                    <a:pt x="24" y="19"/>
                    <a:pt x="18" y="20"/>
                    <a:pt x="15" y="21"/>
                  </a:cubicBezTo>
                  <a:cubicBezTo>
                    <a:pt x="15" y="21"/>
                    <a:pt x="14" y="20"/>
                    <a:pt x="14" y="20"/>
                  </a:cubicBezTo>
                  <a:cubicBezTo>
                    <a:pt x="11" y="18"/>
                    <a:pt x="11" y="19"/>
                    <a:pt x="11" y="19"/>
                  </a:cubicBezTo>
                  <a:cubicBezTo>
                    <a:pt x="11" y="19"/>
                    <a:pt x="11" y="20"/>
                    <a:pt x="11" y="21"/>
                  </a:cubicBezTo>
                  <a:cubicBezTo>
                    <a:pt x="10" y="21"/>
                    <a:pt x="9" y="21"/>
                    <a:pt x="8" y="21"/>
                  </a:cubicBezTo>
                  <a:cubicBezTo>
                    <a:pt x="6" y="21"/>
                    <a:pt x="5" y="21"/>
                    <a:pt x="3" y="21"/>
                  </a:cubicBezTo>
                  <a:cubicBezTo>
                    <a:pt x="2" y="21"/>
                    <a:pt x="0" y="22"/>
                    <a:pt x="2" y="23"/>
                  </a:cubicBezTo>
                  <a:cubicBezTo>
                    <a:pt x="5" y="24"/>
                    <a:pt x="5" y="24"/>
                    <a:pt x="5" y="24"/>
                  </a:cubicBezTo>
                  <a:cubicBezTo>
                    <a:pt x="5" y="24"/>
                    <a:pt x="7" y="25"/>
                    <a:pt x="11" y="26"/>
                  </a:cubicBezTo>
                  <a:cubicBezTo>
                    <a:pt x="11" y="26"/>
                    <a:pt x="13" y="27"/>
                    <a:pt x="16" y="25"/>
                  </a:cubicBezTo>
                  <a:cubicBezTo>
                    <a:pt x="17" y="25"/>
                    <a:pt x="17" y="25"/>
                    <a:pt x="17" y="25"/>
                  </a:cubicBezTo>
                  <a:cubicBezTo>
                    <a:pt x="17" y="25"/>
                    <a:pt x="19" y="24"/>
                    <a:pt x="26" y="23"/>
                  </a:cubicBezTo>
                  <a:cubicBezTo>
                    <a:pt x="32" y="22"/>
                    <a:pt x="41" y="16"/>
                    <a:pt x="43" y="16"/>
                  </a:cubicBezTo>
                  <a:cubicBezTo>
                    <a:pt x="45" y="15"/>
                    <a:pt x="43" y="1"/>
                    <a:pt x="40" y="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23"/>
            <p:cNvSpPr>
              <a:spLocks/>
            </p:cNvSpPr>
            <p:nvPr/>
          </p:nvSpPr>
          <p:spPr bwMode="auto">
            <a:xfrm>
              <a:off x="11157922" y="4400551"/>
              <a:ext cx="323850" cy="323850"/>
            </a:xfrm>
            <a:custGeom>
              <a:avLst/>
              <a:gdLst>
                <a:gd name="T0" fmla="*/ 3 w 18"/>
                <a:gd name="T1" fmla="*/ 5 h 18"/>
                <a:gd name="T2" fmla="*/ 0 w 18"/>
                <a:gd name="T3" fmla="*/ 12 h 18"/>
                <a:gd name="T4" fmla="*/ 6 w 18"/>
                <a:gd name="T5" fmla="*/ 14 h 18"/>
                <a:gd name="T6" fmla="*/ 8 w 18"/>
                <a:gd name="T7" fmla="*/ 17 h 18"/>
                <a:gd name="T8" fmla="*/ 16 w 18"/>
                <a:gd name="T9" fmla="*/ 14 h 18"/>
                <a:gd name="T10" fmla="*/ 17 w 18"/>
                <a:gd name="T11" fmla="*/ 6 h 18"/>
                <a:gd name="T12" fmla="*/ 18 w 18"/>
                <a:gd name="T13" fmla="*/ 5 h 18"/>
                <a:gd name="T14" fmla="*/ 17 w 18"/>
                <a:gd name="T15" fmla="*/ 0 h 18"/>
                <a:gd name="T16" fmla="*/ 3 w 18"/>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3" y="5"/>
                  </a:moveTo>
                  <a:cubicBezTo>
                    <a:pt x="3" y="5"/>
                    <a:pt x="0" y="9"/>
                    <a:pt x="0" y="12"/>
                  </a:cubicBezTo>
                  <a:cubicBezTo>
                    <a:pt x="1" y="15"/>
                    <a:pt x="4" y="15"/>
                    <a:pt x="6" y="14"/>
                  </a:cubicBezTo>
                  <a:cubicBezTo>
                    <a:pt x="6" y="14"/>
                    <a:pt x="7" y="17"/>
                    <a:pt x="8" y="17"/>
                  </a:cubicBezTo>
                  <a:cubicBezTo>
                    <a:pt x="9" y="18"/>
                    <a:pt x="15" y="16"/>
                    <a:pt x="16" y="14"/>
                  </a:cubicBezTo>
                  <a:cubicBezTo>
                    <a:pt x="16" y="12"/>
                    <a:pt x="16" y="7"/>
                    <a:pt x="17" y="6"/>
                  </a:cubicBezTo>
                  <a:cubicBezTo>
                    <a:pt x="17" y="5"/>
                    <a:pt x="18" y="5"/>
                    <a:pt x="18" y="5"/>
                  </a:cubicBezTo>
                  <a:cubicBezTo>
                    <a:pt x="18" y="5"/>
                    <a:pt x="18" y="2"/>
                    <a:pt x="17" y="0"/>
                  </a:cubicBezTo>
                  <a:cubicBezTo>
                    <a:pt x="17" y="0"/>
                    <a:pt x="6" y="3"/>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124"/>
            <p:cNvSpPr>
              <a:spLocks/>
            </p:cNvSpPr>
            <p:nvPr/>
          </p:nvSpPr>
          <p:spPr bwMode="auto">
            <a:xfrm>
              <a:off x="11051560" y="3557588"/>
              <a:ext cx="304800" cy="1022350"/>
            </a:xfrm>
            <a:custGeom>
              <a:avLst/>
              <a:gdLst>
                <a:gd name="T0" fmla="*/ 8 w 17"/>
                <a:gd name="T1" fmla="*/ 56 h 57"/>
                <a:gd name="T2" fmla="*/ 9 w 17"/>
                <a:gd name="T3" fmla="*/ 50 h 57"/>
                <a:gd name="T4" fmla="*/ 11 w 17"/>
                <a:gd name="T5" fmla="*/ 43 h 57"/>
                <a:gd name="T6" fmla="*/ 4 w 17"/>
                <a:gd name="T7" fmla="*/ 25 h 57"/>
                <a:gd name="T8" fmla="*/ 2 w 17"/>
                <a:gd name="T9" fmla="*/ 13 h 57"/>
                <a:gd name="T10" fmla="*/ 1 w 17"/>
                <a:gd name="T11" fmla="*/ 1 h 57"/>
                <a:gd name="T12" fmla="*/ 13 w 17"/>
                <a:gd name="T13" fmla="*/ 1 h 57"/>
                <a:gd name="T14" fmla="*/ 12 w 17"/>
                <a:gd name="T15" fmla="*/ 13 h 57"/>
                <a:gd name="T16" fmla="*/ 12 w 17"/>
                <a:gd name="T17" fmla="*/ 16 h 57"/>
                <a:gd name="T18" fmla="*/ 14 w 17"/>
                <a:gd name="T19" fmla="*/ 31 h 57"/>
                <a:gd name="T20" fmla="*/ 16 w 17"/>
                <a:gd name="T21" fmla="*/ 41 h 57"/>
                <a:gd name="T22" fmla="*/ 17 w 17"/>
                <a:gd name="T23" fmla="*/ 48 h 57"/>
                <a:gd name="T24" fmla="*/ 14 w 17"/>
                <a:gd name="T25" fmla="*/ 56 h 57"/>
                <a:gd name="T26" fmla="*/ 8 w 17"/>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7">
                  <a:moveTo>
                    <a:pt x="8" y="56"/>
                  </a:moveTo>
                  <a:cubicBezTo>
                    <a:pt x="8" y="55"/>
                    <a:pt x="8" y="53"/>
                    <a:pt x="9" y="50"/>
                  </a:cubicBezTo>
                  <a:cubicBezTo>
                    <a:pt x="10" y="48"/>
                    <a:pt x="11" y="44"/>
                    <a:pt x="11" y="43"/>
                  </a:cubicBezTo>
                  <a:cubicBezTo>
                    <a:pt x="10" y="42"/>
                    <a:pt x="6" y="27"/>
                    <a:pt x="4" y="25"/>
                  </a:cubicBezTo>
                  <a:cubicBezTo>
                    <a:pt x="3" y="22"/>
                    <a:pt x="3" y="17"/>
                    <a:pt x="2" y="13"/>
                  </a:cubicBezTo>
                  <a:cubicBezTo>
                    <a:pt x="1" y="9"/>
                    <a:pt x="0" y="3"/>
                    <a:pt x="1" y="1"/>
                  </a:cubicBezTo>
                  <a:cubicBezTo>
                    <a:pt x="1" y="0"/>
                    <a:pt x="13" y="1"/>
                    <a:pt x="13" y="1"/>
                  </a:cubicBezTo>
                  <a:cubicBezTo>
                    <a:pt x="13" y="1"/>
                    <a:pt x="12" y="11"/>
                    <a:pt x="12" y="13"/>
                  </a:cubicBezTo>
                  <a:cubicBezTo>
                    <a:pt x="12" y="13"/>
                    <a:pt x="12" y="15"/>
                    <a:pt x="12" y="16"/>
                  </a:cubicBezTo>
                  <a:cubicBezTo>
                    <a:pt x="13" y="17"/>
                    <a:pt x="13" y="21"/>
                    <a:pt x="14" y="31"/>
                  </a:cubicBezTo>
                  <a:cubicBezTo>
                    <a:pt x="15" y="41"/>
                    <a:pt x="16" y="41"/>
                    <a:pt x="16" y="41"/>
                  </a:cubicBezTo>
                  <a:cubicBezTo>
                    <a:pt x="17" y="48"/>
                    <a:pt x="17" y="48"/>
                    <a:pt x="17" y="48"/>
                  </a:cubicBezTo>
                  <a:cubicBezTo>
                    <a:pt x="14" y="56"/>
                    <a:pt x="14" y="56"/>
                    <a:pt x="14" y="56"/>
                  </a:cubicBezTo>
                  <a:cubicBezTo>
                    <a:pt x="14" y="56"/>
                    <a:pt x="10" y="57"/>
                    <a:pt x="8" y="56"/>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125"/>
            <p:cNvSpPr>
              <a:spLocks/>
            </p:cNvSpPr>
            <p:nvPr/>
          </p:nvSpPr>
          <p:spPr bwMode="auto">
            <a:xfrm>
              <a:off x="11051560" y="3557588"/>
              <a:ext cx="304800" cy="1004888"/>
            </a:xfrm>
            <a:custGeom>
              <a:avLst/>
              <a:gdLst>
                <a:gd name="T0" fmla="*/ 14 w 17"/>
                <a:gd name="T1" fmla="*/ 31 h 56"/>
                <a:gd name="T2" fmla="*/ 12 w 17"/>
                <a:gd name="T3" fmla="*/ 16 h 56"/>
                <a:gd name="T4" fmla="*/ 12 w 17"/>
                <a:gd name="T5" fmla="*/ 13 h 56"/>
                <a:gd name="T6" fmla="*/ 13 w 17"/>
                <a:gd name="T7" fmla="*/ 1 h 56"/>
                <a:gd name="T8" fmla="*/ 1 w 17"/>
                <a:gd name="T9" fmla="*/ 1 h 56"/>
                <a:gd name="T10" fmla="*/ 2 w 17"/>
                <a:gd name="T11" fmla="*/ 11 h 56"/>
                <a:gd name="T12" fmla="*/ 4 w 17"/>
                <a:gd name="T13" fmla="*/ 17 h 56"/>
                <a:gd name="T14" fmla="*/ 8 w 17"/>
                <a:gd name="T15" fmla="*/ 15 h 56"/>
                <a:gd name="T16" fmla="*/ 12 w 17"/>
                <a:gd name="T17" fmla="*/ 32 h 56"/>
                <a:gd name="T18" fmla="*/ 9 w 17"/>
                <a:gd name="T19" fmla="*/ 39 h 56"/>
                <a:gd name="T20" fmla="*/ 11 w 17"/>
                <a:gd name="T21" fmla="*/ 43 h 56"/>
                <a:gd name="T22" fmla="*/ 10 w 17"/>
                <a:gd name="T23" fmla="*/ 46 h 56"/>
                <a:gd name="T24" fmla="*/ 14 w 17"/>
                <a:gd name="T25" fmla="*/ 47 h 56"/>
                <a:gd name="T26" fmla="*/ 11 w 17"/>
                <a:gd name="T27" fmla="*/ 56 h 56"/>
                <a:gd name="T28" fmla="*/ 14 w 17"/>
                <a:gd name="T29" fmla="*/ 56 h 56"/>
                <a:gd name="T30" fmla="*/ 17 w 17"/>
                <a:gd name="T31" fmla="*/ 48 h 56"/>
                <a:gd name="T32" fmla="*/ 16 w 17"/>
                <a:gd name="T33" fmla="*/ 41 h 56"/>
                <a:gd name="T34" fmla="*/ 14 w 17"/>
                <a:gd name="T35"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6">
                  <a:moveTo>
                    <a:pt x="14" y="31"/>
                  </a:moveTo>
                  <a:cubicBezTo>
                    <a:pt x="13" y="21"/>
                    <a:pt x="13" y="17"/>
                    <a:pt x="12" y="16"/>
                  </a:cubicBezTo>
                  <a:cubicBezTo>
                    <a:pt x="12" y="15"/>
                    <a:pt x="12" y="13"/>
                    <a:pt x="12" y="13"/>
                  </a:cubicBezTo>
                  <a:cubicBezTo>
                    <a:pt x="12" y="11"/>
                    <a:pt x="13" y="1"/>
                    <a:pt x="13" y="1"/>
                  </a:cubicBezTo>
                  <a:cubicBezTo>
                    <a:pt x="13" y="1"/>
                    <a:pt x="1" y="0"/>
                    <a:pt x="1" y="1"/>
                  </a:cubicBezTo>
                  <a:cubicBezTo>
                    <a:pt x="0" y="3"/>
                    <a:pt x="1" y="7"/>
                    <a:pt x="2" y="11"/>
                  </a:cubicBezTo>
                  <a:cubicBezTo>
                    <a:pt x="3" y="13"/>
                    <a:pt x="4" y="17"/>
                    <a:pt x="4" y="17"/>
                  </a:cubicBezTo>
                  <a:cubicBezTo>
                    <a:pt x="6" y="17"/>
                    <a:pt x="8" y="15"/>
                    <a:pt x="8" y="15"/>
                  </a:cubicBezTo>
                  <a:cubicBezTo>
                    <a:pt x="8" y="15"/>
                    <a:pt x="12" y="25"/>
                    <a:pt x="12" y="32"/>
                  </a:cubicBezTo>
                  <a:cubicBezTo>
                    <a:pt x="13" y="35"/>
                    <a:pt x="11" y="38"/>
                    <a:pt x="9" y="39"/>
                  </a:cubicBezTo>
                  <a:cubicBezTo>
                    <a:pt x="10" y="41"/>
                    <a:pt x="11" y="43"/>
                    <a:pt x="11" y="43"/>
                  </a:cubicBezTo>
                  <a:cubicBezTo>
                    <a:pt x="11" y="43"/>
                    <a:pt x="11" y="45"/>
                    <a:pt x="10" y="46"/>
                  </a:cubicBezTo>
                  <a:cubicBezTo>
                    <a:pt x="12" y="46"/>
                    <a:pt x="14" y="44"/>
                    <a:pt x="14" y="47"/>
                  </a:cubicBezTo>
                  <a:cubicBezTo>
                    <a:pt x="14" y="49"/>
                    <a:pt x="12" y="54"/>
                    <a:pt x="11" y="56"/>
                  </a:cubicBezTo>
                  <a:cubicBezTo>
                    <a:pt x="12" y="56"/>
                    <a:pt x="14" y="56"/>
                    <a:pt x="14" y="56"/>
                  </a:cubicBezTo>
                  <a:cubicBezTo>
                    <a:pt x="17" y="48"/>
                    <a:pt x="17" y="48"/>
                    <a:pt x="17" y="48"/>
                  </a:cubicBezTo>
                  <a:cubicBezTo>
                    <a:pt x="16" y="41"/>
                    <a:pt x="16" y="41"/>
                    <a:pt x="16" y="41"/>
                  </a:cubicBezTo>
                  <a:cubicBezTo>
                    <a:pt x="16" y="41"/>
                    <a:pt x="15" y="41"/>
                    <a:pt x="14"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126"/>
            <p:cNvSpPr>
              <a:spLocks/>
            </p:cNvSpPr>
            <p:nvPr/>
          </p:nvSpPr>
          <p:spPr bwMode="auto">
            <a:xfrm>
              <a:off x="10638810" y="2371726"/>
              <a:ext cx="538162" cy="466725"/>
            </a:xfrm>
            <a:custGeom>
              <a:avLst/>
              <a:gdLst>
                <a:gd name="T0" fmla="*/ 26 w 30"/>
                <a:gd name="T1" fmla="*/ 0 h 26"/>
                <a:gd name="T2" fmla="*/ 25 w 30"/>
                <a:gd name="T3" fmla="*/ 0 h 26"/>
                <a:gd name="T4" fmla="*/ 25 w 30"/>
                <a:gd name="T5" fmla="*/ 2 h 26"/>
                <a:gd name="T6" fmla="*/ 25 w 30"/>
                <a:gd name="T7" fmla="*/ 9 h 26"/>
                <a:gd name="T8" fmla="*/ 24 w 30"/>
                <a:gd name="T9" fmla="*/ 15 h 26"/>
                <a:gd name="T10" fmla="*/ 8 w 30"/>
                <a:gd name="T11" fmla="*/ 22 h 26"/>
                <a:gd name="T12" fmla="*/ 5 w 30"/>
                <a:gd name="T13" fmla="*/ 22 h 26"/>
                <a:gd name="T14" fmla="*/ 0 w 30"/>
                <a:gd name="T15" fmla="*/ 26 h 26"/>
                <a:gd name="T16" fmla="*/ 1 w 30"/>
                <a:gd name="T17" fmla="*/ 25 h 26"/>
                <a:gd name="T18" fmla="*/ 2 w 30"/>
                <a:gd name="T19" fmla="*/ 25 h 26"/>
                <a:gd name="T20" fmla="*/ 11 w 30"/>
                <a:gd name="T21" fmla="*/ 23 h 26"/>
                <a:gd name="T22" fmla="*/ 28 w 30"/>
                <a:gd name="T23" fmla="*/ 16 h 26"/>
                <a:gd name="T24" fmla="*/ 26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26" y="0"/>
                  </a:moveTo>
                  <a:cubicBezTo>
                    <a:pt x="25" y="0"/>
                    <a:pt x="25" y="0"/>
                    <a:pt x="25" y="0"/>
                  </a:cubicBezTo>
                  <a:cubicBezTo>
                    <a:pt x="25" y="0"/>
                    <a:pt x="25" y="1"/>
                    <a:pt x="25" y="2"/>
                  </a:cubicBezTo>
                  <a:cubicBezTo>
                    <a:pt x="25" y="5"/>
                    <a:pt x="26" y="8"/>
                    <a:pt x="25" y="9"/>
                  </a:cubicBezTo>
                  <a:cubicBezTo>
                    <a:pt x="25" y="11"/>
                    <a:pt x="26" y="14"/>
                    <a:pt x="24" y="15"/>
                  </a:cubicBezTo>
                  <a:cubicBezTo>
                    <a:pt x="23" y="15"/>
                    <a:pt x="13" y="22"/>
                    <a:pt x="8" y="22"/>
                  </a:cubicBezTo>
                  <a:cubicBezTo>
                    <a:pt x="8" y="22"/>
                    <a:pt x="6" y="22"/>
                    <a:pt x="5" y="22"/>
                  </a:cubicBezTo>
                  <a:cubicBezTo>
                    <a:pt x="4" y="23"/>
                    <a:pt x="2" y="24"/>
                    <a:pt x="0" y="26"/>
                  </a:cubicBezTo>
                  <a:cubicBezTo>
                    <a:pt x="0" y="26"/>
                    <a:pt x="1" y="26"/>
                    <a:pt x="1" y="25"/>
                  </a:cubicBezTo>
                  <a:cubicBezTo>
                    <a:pt x="2" y="25"/>
                    <a:pt x="2" y="25"/>
                    <a:pt x="2" y="25"/>
                  </a:cubicBezTo>
                  <a:cubicBezTo>
                    <a:pt x="2" y="25"/>
                    <a:pt x="4" y="24"/>
                    <a:pt x="11" y="23"/>
                  </a:cubicBezTo>
                  <a:cubicBezTo>
                    <a:pt x="17" y="22"/>
                    <a:pt x="26" y="16"/>
                    <a:pt x="28" y="16"/>
                  </a:cubicBezTo>
                  <a:cubicBezTo>
                    <a:pt x="30" y="15"/>
                    <a:pt x="28" y="3"/>
                    <a:pt x="26" y="0"/>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127"/>
            <p:cNvSpPr>
              <a:spLocks/>
            </p:cNvSpPr>
            <p:nvPr/>
          </p:nvSpPr>
          <p:spPr bwMode="auto">
            <a:xfrm>
              <a:off x="11302385" y="3449638"/>
              <a:ext cx="304800" cy="1203325"/>
            </a:xfrm>
            <a:custGeom>
              <a:avLst/>
              <a:gdLst>
                <a:gd name="T0" fmla="*/ 0 w 17"/>
                <a:gd name="T1" fmla="*/ 63 h 67"/>
                <a:gd name="T2" fmla="*/ 1 w 17"/>
                <a:gd name="T3" fmla="*/ 57 h 67"/>
                <a:gd name="T4" fmla="*/ 4 w 17"/>
                <a:gd name="T5" fmla="*/ 47 h 67"/>
                <a:gd name="T6" fmla="*/ 6 w 17"/>
                <a:gd name="T7" fmla="*/ 19 h 67"/>
                <a:gd name="T8" fmla="*/ 3 w 17"/>
                <a:gd name="T9" fmla="*/ 8 h 67"/>
                <a:gd name="T10" fmla="*/ 8 w 17"/>
                <a:gd name="T11" fmla="*/ 0 h 67"/>
                <a:gd name="T12" fmla="*/ 14 w 17"/>
                <a:gd name="T13" fmla="*/ 7 h 67"/>
                <a:gd name="T14" fmla="*/ 15 w 17"/>
                <a:gd name="T15" fmla="*/ 15 h 67"/>
                <a:gd name="T16" fmla="*/ 16 w 17"/>
                <a:gd name="T17" fmla="*/ 29 h 67"/>
                <a:gd name="T18" fmla="*/ 9 w 17"/>
                <a:gd name="T19" fmla="*/ 47 h 67"/>
                <a:gd name="T20" fmla="*/ 9 w 17"/>
                <a:gd name="T21" fmla="*/ 53 h 67"/>
                <a:gd name="T22" fmla="*/ 8 w 17"/>
                <a:gd name="T23" fmla="*/ 58 h 67"/>
                <a:gd name="T24" fmla="*/ 7 w 17"/>
                <a:gd name="T25" fmla="*/ 63 h 67"/>
                <a:gd name="T26" fmla="*/ 0 w 17"/>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7">
                  <a:moveTo>
                    <a:pt x="0" y="63"/>
                  </a:moveTo>
                  <a:cubicBezTo>
                    <a:pt x="0" y="63"/>
                    <a:pt x="0" y="59"/>
                    <a:pt x="1" y="57"/>
                  </a:cubicBezTo>
                  <a:cubicBezTo>
                    <a:pt x="1" y="55"/>
                    <a:pt x="3" y="48"/>
                    <a:pt x="4" y="47"/>
                  </a:cubicBezTo>
                  <a:cubicBezTo>
                    <a:pt x="4" y="47"/>
                    <a:pt x="6" y="29"/>
                    <a:pt x="6" y="19"/>
                  </a:cubicBezTo>
                  <a:cubicBezTo>
                    <a:pt x="6" y="19"/>
                    <a:pt x="3" y="15"/>
                    <a:pt x="3" y="8"/>
                  </a:cubicBezTo>
                  <a:cubicBezTo>
                    <a:pt x="4" y="2"/>
                    <a:pt x="7" y="0"/>
                    <a:pt x="8" y="0"/>
                  </a:cubicBezTo>
                  <a:cubicBezTo>
                    <a:pt x="14" y="7"/>
                    <a:pt x="14" y="7"/>
                    <a:pt x="14" y="7"/>
                  </a:cubicBezTo>
                  <a:cubicBezTo>
                    <a:pt x="14" y="7"/>
                    <a:pt x="16" y="14"/>
                    <a:pt x="15" y="15"/>
                  </a:cubicBezTo>
                  <a:cubicBezTo>
                    <a:pt x="15" y="15"/>
                    <a:pt x="17" y="24"/>
                    <a:pt x="16" y="29"/>
                  </a:cubicBezTo>
                  <a:cubicBezTo>
                    <a:pt x="15" y="34"/>
                    <a:pt x="11" y="41"/>
                    <a:pt x="9" y="47"/>
                  </a:cubicBezTo>
                  <a:cubicBezTo>
                    <a:pt x="9" y="47"/>
                    <a:pt x="10" y="52"/>
                    <a:pt x="9" y="53"/>
                  </a:cubicBezTo>
                  <a:cubicBezTo>
                    <a:pt x="9" y="53"/>
                    <a:pt x="8" y="58"/>
                    <a:pt x="8" y="58"/>
                  </a:cubicBezTo>
                  <a:cubicBezTo>
                    <a:pt x="8" y="59"/>
                    <a:pt x="7" y="62"/>
                    <a:pt x="7" y="63"/>
                  </a:cubicBezTo>
                  <a:cubicBezTo>
                    <a:pt x="6" y="64"/>
                    <a:pt x="2" y="67"/>
                    <a:pt x="0" y="6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128"/>
            <p:cNvSpPr>
              <a:spLocks/>
            </p:cNvSpPr>
            <p:nvPr/>
          </p:nvSpPr>
          <p:spPr bwMode="auto">
            <a:xfrm>
              <a:off x="11302385" y="3449638"/>
              <a:ext cx="304800" cy="1203325"/>
            </a:xfrm>
            <a:custGeom>
              <a:avLst/>
              <a:gdLst>
                <a:gd name="T0" fmla="*/ 15 w 17"/>
                <a:gd name="T1" fmla="*/ 15 h 67"/>
                <a:gd name="T2" fmla="*/ 14 w 17"/>
                <a:gd name="T3" fmla="*/ 7 h 67"/>
                <a:gd name="T4" fmla="*/ 8 w 17"/>
                <a:gd name="T5" fmla="*/ 0 h 67"/>
                <a:gd name="T6" fmla="*/ 3 w 17"/>
                <a:gd name="T7" fmla="*/ 8 h 67"/>
                <a:gd name="T8" fmla="*/ 6 w 17"/>
                <a:gd name="T9" fmla="*/ 19 h 67"/>
                <a:gd name="T10" fmla="*/ 6 w 17"/>
                <a:gd name="T11" fmla="*/ 22 h 67"/>
                <a:gd name="T12" fmla="*/ 12 w 17"/>
                <a:gd name="T13" fmla="*/ 21 h 67"/>
                <a:gd name="T14" fmla="*/ 13 w 17"/>
                <a:gd name="T15" fmla="*/ 20 h 67"/>
                <a:gd name="T16" fmla="*/ 12 w 17"/>
                <a:gd name="T17" fmla="*/ 32 h 67"/>
                <a:gd name="T18" fmla="*/ 7 w 17"/>
                <a:gd name="T19" fmla="*/ 49 h 67"/>
                <a:gd name="T20" fmla="*/ 5 w 17"/>
                <a:gd name="T21" fmla="*/ 46 h 67"/>
                <a:gd name="T22" fmla="*/ 7 w 17"/>
                <a:gd name="T23" fmla="*/ 32 h 67"/>
                <a:gd name="T24" fmla="*/ 4 w 17"/>
                <a:gd name="T25" fmla="*/ 45 h 67"/>
                <a:gd name="T26" fmla="*/ 4 w 17"/>
                <a:gd name="T27" fmla="*/ 47 h 67"/>
                <a:gd name="T28" fmla="*/ 3 w 17"/>
                <a:gd name="T29" fmla="*/ 49 h 67"/>
                <a:gd name="T30" fmla="*/ 3 w 17"/>
                <a:gd name="T31" fmla="*/ 58 h 67"/>
                <a:gd name="T32" fmla="*/ 0 w 17"/>
                <a:gd name="T33" fmla="*/ 64 h 67"/>
                <a:gd name="T34" fmla="*/ 7 w 17"/>
                <a:gd name="T35" fmla="*/ 63 h 67"/>
                <a:gd name="T36" fmla="*/ 8 w 17"/>
                <a:gd name="T37" fmla="*/ 58 h 67"/>
                <a:gd name="T38" fmla="*/ 9 w 17"/>
                <a:gd name="T39" fmla="*/ 53 h 67"/>
                <a:gd name="T40" fmla="*/ 9 w 17"/>
                <a:gd name="T41" fmla="*/ 47 h 67"/>
                <a:gd name="T42" fmla="*/ 16 w 17"/>
                <a:gd name="T43" fmla="*/ 29 h 67"/>
                <a:gd name="T44" fmla="*/ 15 w 17"/>
                <a:gd name="T4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7">
                  <a:moveTo>
                    <a:pt x="15" y="15"/>
                  </a:moveTo>
                  <a:cubicBezTo>
                    <a:pt x="16" y="14"/>
                    <a:pt x="14" y="7"/>
                    <a:pt x="14" y="7"/>
                  </a:cubicBezTo>
                  <a:cubicBezTo>
                    <a:pt x="8" y="0"/>
                    <a:pt x="8" y="0"/>
                    <a:pt x="8" y="0"/>
                  </a:cubicBezTo>
                  <a:cubicBezTo>
                    <a:pt x="7" y="0"/>
                    <a:pt x="4" y="2"/>
                    <a:pt x="3" y="8"/>
                  </a:cubicBezTo>
                  <a:cubicBezTo>
                    <a:pt x="3" y="15"/>
                    <a:pt x="6" y="19"/>
                    <a:pt x="6" y="19"/>
                  </a:cubicBezTo>
                  <a:cubicBezTo>
                    <a:pt x="6" y="20"/>
                    <a:pt x="6" y="21"/>
                    <a:pt x="6" y="22"/>
                  </a:cubicBezTo>
                  <a:cubicBezTo>
                    <a:pt x="8" y="22"/>
                    <a:pt x="10" y="23"/>
                    <a:pt x="12" y="21"/>
                  </a:cubicBezTo>
                  <a:cubicBezTo>
                    <a:pt x="12" y="21"/>
                    <a:pt x="13" y="19"/>
                    <a:pt x="13" y="20"/>
                  </a:cubicBezTo>
                  <a:cubicBezTo>
                    <a:pt x="14" y="21"/>
                    <a:pt x="15" y="27"/>
                    <a:pt x="12" y="32"/>
                  </a:cubicBezTo>
                  <a:cubicBezTo>
                    <a:pt x="9" y="38"/>
                    <a:pt x="7" y="48"/>
                    <a:pt x="7" y="49"/>
                  </a:cubicBezTo>
                  <a:cubicBezTo>
                    <a:pt x="6" y="50"/>
                    <a:pt x="4" y="50"/>
                    <a:pt x="5" y="46"/>
                  </a:cubicBezTo>
                  <a:cubicBezTo>
                    <a:pt x="7" y="43"/>
                    <a:pt x="7" y="32"/>
                    <a:pt x="7" y="32"/>
                  </a:cubicBezTo>
                  <a:cubicBezTo>
                    <a:pt x="7" y="32"/>
                    <a:pt x="5" y="42"/>
                    <a:pt x="4" y="45"/>
                  </a:cubicBezTo>
                  <a:cubicBezTo>
                    <a:pt x="4" y="47"/>
                    <a:pt x="4" y="47"/>
                    <a:pt x="4" y="47"/>
                  </a:cubicBezTo>
                  <a:cubicBezTo>
                    <a:pt x="4" y="48"/>
                    <a:pt x="3" y="48"/>
                    <a:pt x="3" y="49"/>
                  </a:cubicBezTo>
                  <a:cubicBezTo>
                    <a:pt x="3" y="51"/>
                    <a:pt x="3" y="56"/>
                    <a:pt x="3" y="58"/>
                  </a:cubicBezTo>
                  <a:cubicBezTo>
                    <a:pt x="1" y="60"/>
                    <a:pt x="1" y="63"/>
                    <a:pt x="0" y="64"/>
                  </a:cubicBezTo>
                  <a:cubicBezTo>
                    <a:pt x="3" y="67"/>
                    <a:pt x="6" y="64"/>
                    <a:pt x="7" y="63"/>
                  </a:cubicBezTo>
                  <a:cubicBezTo>
                    <a:pt x="7" y="62"/>
                    <a:pt x="8" y="59"/>
                    <a:pt x="8" y="58"/>
                  </a:cubicBezTo>
                  <a:cubicBezTo>
                    <a:pt x="8" y="58"/>
                    <a:pt x="9" y="53"/>
                    <a:pt x="9" y="53"/>
                  </a:cubicBezTo>
                  <a:cubicBezTo>
                    <a:pt x="10" y="52"/>
                    <a:pt x="9" y="47"/>
                    <a:pt x="9" y="47"/>
                  </a:cubicBezTo>
                  <a:cubicBezTo>
                    <a:pt x="11" y="41"/>
                    <a:pt x="15" y="34"/>
                    <a:pt x="16" y="29"/>
                  </a:cubicBezTo>
                  <a:cubicBezTo>
                    <a:pt x="17" y="24"/>
                    <a:pt x="15" y="15"/>
                    <a:pt x="15" y="15"/>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129"/>
            <p:cNvSpPr>
              <a:spLocks/>
            </p:cNvSpPr>
            <p:nvPr/>
          </p:nvSpPr>
          <p:spPr bwMode="auto">
            <a:xfrm>
              <a:off x="10997585" y="2479676"/>
              <a:ext cx="681037" cy="1166813"/>
            </a:xfrm>
            <a:custGeom>
              <a:avLst/>
              <a:gdLst>
                <a:gd name="T0" fmla="*/ 2 w 38"/>
                <a:gd name="T1" fmla="*/ 63 h 65"/>
                <a:gd name="T2" fmla="*/ 34 w 38"/>
                <a:gd name="T3" fmla="*/ 64 h 65"/>
                <a:gd name="T4" fmla="*/ 35 w 38"/>
                <a:gd name="T5" fmla="*/ 47 h 65"/>
                <a:gd name="T6" fmla="*/ 37 w 38"/>
                <a:gd name="T7" fmla="*/ 30 h 65"/>
                <a:gd name="T8" fmla="*/ 36 w 38"/>
                <a:gd name="T9" fmla="*/ 20 h 65"/>
                <a:gd name="T10" fmla="*/ 33 w 38"/>
                <a:gd name="T11" fmla="*/ 12 h 65"/>
                <a:gd name="T12" fmla="*/ 31 w 38"/>
                <a:gd name="T13" fmla="*/ 8 h 65"/>
                <a:gd name="T14" fmla="*/ 32 w 38"/>
                <a:gd name="T15" fmla="*/ 4 h 65"/>
                <a:gd name="T16" fmla="*/ 13 w 38"/>
                <a:gd name="T17" fmla="*/ 1 h 65"/>
                <a:gd name="T18" fmla="*/ 7 w 38"/>
                <a:gd name="T19" fmla="*/ 3 h 65"/>
                <a:gd name="T20" fmla="*/ 5 w 38"/>
                <a:gd name="T21" fmla="*/ 15 h 65"/>
                <a:gd name="T22" fmla="*/ 2 w 38"/>
                <a:gd name="T2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5">
                  <a:moveTo>
                    <a:pt x="2" y="63"/>
                  </a:moveTo>
                  <a:cubicBezTo>
                    <a:pt x="2" y="63"/>
                    <a:pt x="29" y="65"/>
                    <a:pt x="34" y="64"/>
                  </a:cubicBezTo>
                  <a:cubicBezTo>
                    <a:pt x="34" y="64"/>
                    <a:pt x="35" y="49"/>
                    <a:pt x="35" y="47"/>
                  </a:cubicBezTo>
                  <a:cubicBezTo>
                    <a:pt x="35" y="45"/>
                    <a:pt x="37" y="33"/>
                    <a:pt x="37" y="30"/>
                  </a:cubicBezTo>
                  <a:cubicBezTo>
                    <a:pt x="38" y="28"/>
                    <a:pt x="37" y="22"/>
                    <a:pt x="36" y="20"/>
                  </a:cubicBezTo>
                  <a:cubicBezTo>
                    <a:pt x="35" y="18"/>
                    <a:pt x="34" y="17"/>
                    <a:pt x="33" y="12"/>
                  </a:cubicBezTo>
                  <a:cubicBezTo>
                    <a:pt x="33" y="11"/>
                    <a:pt x="31" y="8"/>
                    <a:pt x="31" y="8"/>
                  </a:cubicBezTo>
                  <a:cubicBezTo>
                    <a:pt x="31" y="8"/>
                    <a:pt x="31" y="5"/>
                    <a:pt x="32" y="4"/>
                  </a:cubicBezTo>
                  <a:cubicBezTo>
                    <a:pt x="32" y="4"/>
                    <a:pt x="21" y="0"/>
                    <a:pt x="13" y="1"/>
                  </a:cubicBezTo>
                  <a:cubicBezTo>
                    <a:pt x="7" y="2"/>
                    <a:pt x="7" y="3"/>
                    <a:pt x="7" y="3"/>
                  </a:cubicBezTo>
                  <a:cubicBezTo>
                    <a:pt x="7" y="3"/>
                    <a:pt x="7" y="12"/>
                    <a:pt x="5" y="15"/>
                  </a:cubicBezTo>
                  <a:cubicBezTo>
                    <a:pt x="3" y="17"/>
                    <a:pt x="0" y="28"/>
                    <a:pt x="2"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30"/>
            <p:cNvSpPr>
              <a:spLocks/>
            </p:cNvSpPr>
            <p:nvPr/>
          </p:nvSpPr>
          <p:spPr bwMode="auto">
            <a:xfrm>
              <a:off x="11157922" y="3359151"/>
              <a:ext cx="190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31"/>
            <p:cNvSpPr>
              <a:spLocks/>
            </p:cNvSpPr>
            <p:nvPr/>
          </p:nvSpPr>
          <p:spPr bwMode="auto">
            <a:xfrm>
              <a:off x="11157922" y="3359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132"/>
            <p:cNvSpPr>
              <a:spLocks/>
            </p:cNvSpPr>
            <p:nvPr/>
          </p:nvSpPr>
          <p:spPr bwMode="auto">
            <a:xfrm>
              <a:off x="11122997" y="2516188"/>
              <a:ext cx="555625" cy="1112838"/>
            </a:xfrm>
            <a:custGeom>
              <a:avLst/>
              <a:gdLst>
                <a:gd name="T0" fmla="*/ 19 w 31"/>
                <a:gd name="T1" fmla="*/ 62 h 62"/>
                <a:gd name="T2" fmla="*/ 27 w 31"/>
                <a:gd name="T3" fmla="*/ 62 h 62"/>
                <a:gd name="T4" fmla="*/ 28 w 31"/>
                <a:gd name="T5" fmla="*/ 45 h 62"/>
                <a:gd name="T6" fmla="*/ 30 w 31"/>
                <a:gd name="T7" fmla="*/ 28 h 62"/>
                <a:gd name="T8" fmla="*/ 29 w 31"/>
                <a:gd name="T9" fmla="*/ 18 h 62"/>
                <a:gd name="T10" fmla="*/ 26 w 31"/>
                <a:gd name="T11" fmla="*/ 10 h 62"/>
                <a:gd name="T12" fmla="*/ 24 w 31"/>
                <a:gd name="T13" fmla="*/ 6 h 62"/>
                <a:gd name="T14" fmla="*/ 25 w 31"/>
                <a:gd name="T15" fmla="*/ 2 h 62"/>
                <a:gd name="T16" fmla="*/ 19 w 31"/>
                <a:gd name="T17" fmla="*/ 0 h 62"/>
                <a:gd name="T18" fmla="*/ 17 w 31"/>
                <a:gd name="T19" fmla="*/ 6 h 62"/>
                <a:gd name="T20" fmla="*/ 4 w 31"/>
                <a:gd name="T21" fmla="*/ 7 h 62"/>
                <a:gd name="T22" fmla="*/ 18 w 31"/>
                <a:gd name="T23" fmla="*/ 7 h 62"/>
                <a:gd name="T24" fmla="*/ 20 w 31"/>
                <a:gd name="T25" fmla="*/ 11 h 62"/>
                <a:gd name="T26" fmla="*/ 10 w 31"/>
                <a:gd name="T27" fmla="*/ 12 h 62"/>
                <a:gd name="T28" fmla="*/ 20 w 31"/>
                <a:gd name="T29" fmla="*/ 14 h 62"/>
                <a:gd name="T30" fmla="*/ 22 w 31"/>
                <a:gd name="T31" fmla="*/ 19 h 62"/>
                <a:gd name="T32" fmla="*/ 13 w 31"/>
                <a:gd name="T33" fmla="*/ 18 h 62"/>
                <a:gd name="T34" fmla="*/ 20 w 31"/>
                <a:gd name="T35" fmla="*/ 23 h 62"/>
                <a:gd name="T36" fmla="*/ 0 w 31"/>
                <a:gd name="T37" fmla="*/ 24 h 62"/>
                <a:gd name="T38" fmla="*/ 22 w 31"/>
                <a:gd name="T39" fmla="*/ 26 h 62"/>
                <a:gd name="T40" fmla="*/ 10 w 31"/>
                <a:gd name="T41" fmla="*/ 29 h 62"/>
                <a:gd name="T42" fmla="*/ 20 w 31"/>
                <a:gd name="T43" fmla="*/ 29 h 62"/>
                <a:gd name="T44" fmla="*/ 20 w 31"/>
                <a:gd name="T45" fmla="*/ 36 h 62"/>
                <a:gd name="T46" fmla="*/ 5 w 31"/>
                <a:gd name="T47" fmla="*/ 40 h 62"/>
                <a:gd name="T48" fmla="*/ 20 w 31"/>
                <a:gd name="T49" fmla="*/ 41 h 62"/>
                <a:gd name="T50" fmla="*/ 15 w 31"/>
                <a:gd name="T51" fmla="*/ 45 h 62"/>
                <a:gd name="T52" fmla="*/ 3 w 31"/>
                <a:gd name="T53" fmla="*/ 47 h 62"/>
                <a:gd name="T54" fmla="*/ 18 w 31"/>
                <a:gd name="T55" fmla="*/ 47 h 62"/>
                <a:gd name="T56" fmla="*/ 8 w 31"/>
                <a:gd name="T57" fmla="*/ 51 h 62"/>
                <a:gd name="T58" fmla="*/ 22 w 31"/>
                <a:gd name="T59" fmla="*/ 47 h 62"/>
                <a:gd name="T60" fmla="*/ 22 w 31"/>
                <a:gd name="T61" fmla="*/ 52 h 62"/>
                <a:gd name="T62" fmla="*/ 0 w 31"/>
                <a:gd name="T63" fmla="*/ 59 h 62"/>
                <a:gd name="T64" fmla="*/ 19 w 31"/>
                <a:gd name="T65" fmla="*/ 56 h 62"/>
                <a:gd name="T66" fmla="*/ 19 w 31"/>
                <a:gd name="T6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62">
                  <a:moveTo>
                    <a:pt x="19" y="62"/>
                  </a:moveTo>
                  <a:cubicBezTo>
                    <a:pt x="23" y="62"/>
                    <a:pt x="25" y="62"/>
                    <a:pt x="27" y="62"/>
                  </a:cubicBezTo>
                  <a:cubicBezTo>
                    <a:pt x="27" y="62"/>
                    <a:pt x="28" y="47"/>
                    <a:pt x="28" y="45"/>
                  </a:cubicBezTo>
                  <a:cubicBezTo>
                    <a:pt x="28" y="43"/>
                    <a:pt x="30" y="31"/>
                    <a:pt x="30" y="28"/>
                  </a:cubicBezTo>
                  <a:cubicBezTo>
                    <a:pt x="31" y="26"/>
                    <a:pt x="30" y="20"/>
                    <a:pt x="29" y="18"/>
                  </a:cubicBezTo>
                  <a:cubicBezTo>
                    <a:pt x="28" y="16"/>
                    <a:pt x="27" y="15"/>
                    <a:pt x="26" y="10"/>
                  </a:cubicBezTo>
                  <a:cubicBezTo>
                    <a:pt x="26" y="9"/>
                    <a:pt x="24" y="6"/>
                    <a:pt x="24" y="6"/>
                  </a:cubicBezTo>
                  <a:cubicBezTo>
                    <a:pt x="24" y="6"/>
                    <a:pt x="24" y="3"/>
                    <a:pt x="25" y="2"/>
                  </a:cubicBezTo>
                  <a:cubicBezTo>
                    <a:pt x="25" y="2"/>
                    <a:pt x="22" y="1"/>
                    <a:pt x="19" y="0"/>
                  </a:cubicBezTo>
                  <a:cubicBezTo>
                    <a:pt x="17" y="2"/>
                    <a:pt x="17" y="6"/>
                    <a:pt x="17" y="6"/>
                  </a:cubicBezTo>
                  <a:cubicBezTo>
                    <a:pt x="10" y="5"/>
                    <a:pt x="4" y="7"/>
                    <a:pt x="4" y="7"/>
                  </a:cubicBezTo>
                  <a:cubicBezTo>
                    <a:pt x="10" y="6"/>
                    <a:pt x="18" y="7"/>
                    <a:pt x="18" y="7"/>
                  </a:cubicBezTo>
                  <a:cubicBezTo>
                    <a:pt x="20" y="11"/>
                    <a:pt x="20" y="11"/>
                    <a:pt x="20" y="11"/>
                  </a:cubicBezTo>
                  <a:cubicBezTo>
                    <a:pt x="16" y="11"/>
                    <a:pt x="10" y="12"/>
                    <a:pt x="10" y="12"/>
                  </a:cubicBezTo>
                  <a:cubicBezTo>
                    <a:pt x="15" y="12"/>
                    <a:pt x="21" y="14"/>
                    <a:pt x="20" y="14"/>
                  </a:cubicBezTo>
                  <a:cubicBezTo>
                    <a:pt x="18" y="15"/>
                    <a:pt x="22" y="19"/>
                    <a:pt x="22" y="19"/>
                  </a:cubicBezTo>
                  <a:cubicBezTo>
                    <a:pt x="17" y="17"/>
                    <a:pt x="13" y="18"/>
                    <a:pt x="13" y="18"/>
                  </a:cubicBezTo>
                  <a:cubicBezTo>
                    <a:pt x="19" y="17"/>
                    <a:pt x="20" y="23"/>
                    <a:pt x="20" y="23"/>
                  </a:cubicBezTo>
                  <a:cubicBezTo>
                    <a:pt x="9" y="21"/>
                    <a:pt x="0" y="24"/>
                    <a:pt x="0" y="24"/>
                  </a:cubicBezTo>
                  <a:cubicBezTo>
                    <a:pt x="16" y="22"/>
                    <a:pt x="22" y="26"/>
                    <a:pt x="22" y="26"/>
                  </a:cubicBezTo>
                  <a:cubicBezTo>
                    <a:pt x="19" y="27"/>
                    <a:pt x="10" y="29"/>
                    <a:pt x="10" y="29"/>
                  </a:cubicBezTo>
                  <a:cubicBezTo>
                    <a:pt x="16" y="28"/>
                    <a:pt x="20" y="29"/>
                    <a:pt x="20" y="29"/>
                  </a:cubicBezTo>
                  <a:cubicBezTo>
                    <a:pt x="20" y="29"/>
                    <a:pt x="21" y="33"/>
                    <a:pt x="20" y="36"/>
                  </a:cubicBezTo>
                  <a:cubicBezTo>
                    <a:pt x="18" y="39"/>
                    <a:pt x="5" y="40"/>
                    <a:pt x="5" y="40"/>
                  </a:cubicBezTo>
                  <a:cubicBezTo>
                    <a:pt x="16" y="39"/>
                    <a:pt x="18" y="39"/>
                    <a:pt x="20" y="41"/>
                  </a:cubicBezTo>
                  <a:cubicBezTo>
                    <a:pt x="22" y="44"/>
                    <a:pt x="15" y="45"/>
                    <a:pt x="15" y="45"/>
                  </a:cubicBezTo>
                  <a:cubicBezTo>
                    <a:pt x="8" y="45"/>
                    <a:pt x="4" y="46"/>
                    <a:pt x="3" y="47"/>
                  </a:cubicBezTo>
                  <a:cubicBezTo>
                    <a:pt x="7" y="46"/>
                    <a:pt x="18" y="47"/>
                    <a:pt x="18" y="47"/>
                  </a:cubicBezTo>
                  <a:cubicBezTo>
                    <a:pt x="16" y="48"/>
                    <a:pt x="8" y="51"/>
                    <a:pt x="8" y="51"/>
                  </a:cubicBezTo>
                  <a:cubicBezTo>
                    <a:pt x="16" y="50"/>
                    <a:pt x="22" y="47"/>
                    <a:pt x="22" y="47"/>
                  </a:cubicBezTo>
                  <a:cubicBezTo>
                    <a:pt x="22" y="52"/>
                    <a:pt x="22" y="52"/>
                    <a:pt x="22" y="52"/>
                  </a:cubicBezTo>
                  <a:cubicBezTo>
                    <a:pt x="19" y="55"/>
                    <a:pt x="0" y="59"/>
                    <a:pt x="0" y="59"/>
                  </a:cubicBezTo>
                  <a:cubicBezTo>
                    <a:pt x="4" y="58"/>
                    <a:pt x="19" y="56"/>
                    <a:pt x="19" y="56"/>
                  </a:cubicBezTo>
                  <a:cubicBezTo>
                    <a:pt x="18" y="58"/>
                    <a:pt x="19" y="60"/>
                    <a:pt x="19"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133"/>
            <p:cNvSpPr>
              <a:spLocks/>
            </p:cNvSpPr>
            <p:nvPr/>
          </p:nvSpPr>
          <p:spPr bwMode="auto">
            <a:xfrm>
              <a:off x="11211897" y="1725613"/>
              <a:ext cx="306387" cy="557213"/>
            </a:xfrm>
            <a:custGeom>
              <a:avLst/>
              <a:gdLst>
                <a:gd name="T0" fmla="*/ 2 w 17"/>
                <a:gd name="T1" fmla="*/ 31 h 31"/>
                <a:gd name="T2" fmla="*/ 14 w 17"/>
                <a:gd name="T3" fmla="*/ 18 h 31"/>
                <a:gd name="T4" fmla="*/ 17 w 17"/>
                <a:gd name="T5" fmla="*/ 11 h 31"/>
                <a:gd name="T6" fmla="*/ 12 w 17"/>
                <a:gd name="T7" fmla="*/ 0 h 31"/>
                <a:gd name="T8" fmla="*/ 5 w 17"/>
                <a:gd name="T9" fmla="*/ 9 h 31"/>
                <a:gd name="T10" fmla="*/ 4 w 17"/>
                <a:gd name="T11" fmla="*/ 15 h 31"/>
                <a:gd name="T12" fmla="*/ 0 w 17"/>
                <a:gd name="T13" fmla="*/ 23 h 31"/>
                <a:gd name="T14" fmla="*/ 2 w 1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2" y="31"/>
                  </a:moveTo>
                  <a:cubicBezTo>
                    <a:pt x="2" y="31"/>
                    <a:pt x="14" y="19"/>
                    <a:pt x="14" y="18"/>
                  </a:cubicBezTo>
                  <a:cubicBezTo>
                    <a:pt x="14" y="17"/>
                    <a:pt x="17" y="11"/>
                    <a:pt x="17" y="11"/>
                  </a:cubicBezTo>
                  <a:cubicBezTo>
                    <a:pt x="12" y="0"/>
                    <a:pt x="12" y="0"/>
                    <a:pt x="12" y="0"/>
                  </a:cubicBezTo>
                  <a:cubicBezTo>
                    <a:pt x="5" y="9"/>
                    <a:pt x="5" y="9"/>
                    <a:pt x="5" y="9"/>
                  </a:cubicBezTo>
                  <a:cubicBezTo>
                    <a:pt x="5" y="9"/>
                    <a:pt x="4" y="14"/>
                    <a:pt x="4" y="15"/>
                  </a:cubicBezTo>
                  <a:cubicBezTo>
                    <a:pt x="4" y="16"/>
                    <a:pt x="0" y="22"/>
                    <a:pt x="0" y="23"/>
                  </a:cubicBezTo>
                  <a:cubicBezTo>
                    <a:pt x="1" y="24"/>
                    <a:pt x="2" y="31"/>
                    <a:pt x="2"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34"/>
            <p:cNvSpPr>
              <a:spLocks/>
            </p:cNvSpPr>
            <p:nvPr/>
          </p:nvSpPr>
          <p:spPr bwMode="auto">
            <a:xfrm>
              <a:off x="11535747" y="2101851"/>
              <a:ext cx="501650" cy="844550"/>
            </a:xfrm>
            <a:custGeom>
              <a:avLst/>
              <a:gdLst>
                <a:gd name="T0" fmla="*/ 5 w 28"/>
                <a:gd name="T1" fmla="*/ 9 h 47"/>
                <a:gd name="T2" fmla="*/ 19 w 28"/>
                <a:gd name="T3" fmla="*/ 21 h 47"/>
                <a:gd name="T4" fmla="*/ 20 w 28"/>
                <a:gd name="T5" fmla="*/ 23 h 47"/>
                <a:gd name="T6" fmla="*/ 10 w 28"/>
                <a:gd name="T7" fmla="*/ 41 h 47"/>
                <a:gd name="T8" fmla="*/ 6 w 28"/>
                <a:gd name="T9" fmla="*/ 40 h 47"/>
                <a:gd name="T10" fmla="*/ 5 w 28"/>
                <a:gd name="T11" fmla="*/ 37 h 47"/>
                <a:gd name="T12" fmla="*/ 2 w 28"/>
                <a:gd name="T13" fmla="*/ 36 h 47"/>
                <a:gd name="T14" fmla="*/ 2 w 28"/>
                <a:gd name="T15" fmla="*/ 37 h 47"/>
                <a:gd name="T16" fmla="*/ 4 w 28"/>
                <a:gd name="T17" fmla="*/ 39 h 47"/>
                <a:gd name="T18" fmla="*/ 1 w 28"/>
                <a:gd name="T19" fmla="*/ 39 h 47"/>
                <a:gd name="T20" fmla="*/ 1 w 28"/>
                <a:gd name="T21" fmla="*/ 40 h 47"/>
                <a:gd name="T22" fmla="*/ 5 w 28"/>
                <a:gd name="T23" fmla="*/ 41 h 47"/>
                <a:gd name="T24" fmla="*/ 1 w 28"/>
                <a:gd name="T25" fmla="*/ 42 h 47"/>
                <a:gd name="T26" fmla="*/ 3 w 28"/>
                <a:gd name="T27" fmla="*/ 43 h 47"/>
                <a:gd name="T28" fmla="*/ 6 w 28"/>
                <a:gd name="T29" fmla="*/ 43 h 47"/>
                <a:gd name="T30" fmla="*/ 3 w 28"/>
                <a:gd name="T31" fmla="*/ 44 h 47"/>
                <a:gd name="T32" fmla="*/ 4 w 28"/>
                <a:gd name="T33" fmla="*/ 45 h 47"/>
                <a:gd name="T34" fmla="*/ 6 w 28"/>
                <a:gd name="T35" fmla="*/ 45 h 47"/>
                <a:gd name="T36" fmla="*/ 11 w 28"/>
                <a:gd name="T37" fmla="*/ 46 h 47"/>
                <a:gd name="T38" fmla="*/ 14 w 28"/>
                <a:gd name="T39" fmla="*/ 44 h 47"/>
                <a:gd name="T40" fmla="*/ 28 w 28"/>
                <a:gd name="T41" fmla="*/ 23 h 47"/>
                <a:gd name="T42" fmla="*/ 18 w 28"/>
                <a:gd name="T43" fmla="*/ 9 h 47"/>
                <a:gd name="T44" fmla="*/ 13 w 28"/>
                <a:gd name="T45" fmla="*/ 1 h 47"/>
                <a:gd name="T46" fmla="*/ 5 w 28"/>
                <a:gd name="T4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5" y="9"/>
                  </a:moveTo>
                  <a:cubicBezTo>
                    <a:pt x="5" y="9"/>
                    <a:pt x="18" y="18"/>
                    <a:pt x="19" y="21"/>
                  </a:cubicBezTo>
                  <a:cubicBezTo>
                    <a:pt x="20" y="23"/>
                    <a:pt x="20" y="23"/>
                    <a:pt x="20" y="23"/>
                  </a:cubicBezTo>
                  <a:cubicBezTo>
                    <a:pt x="20" y="23"/>
                    <a:pt x="13" y="39"/>
                    <a:pt x="10" y="41"/>
                  </a:cubicBezTo>
                  <a:cubicBezTo>
                    <a:pt x="10" y="41"/>
                    <a:pt x="7" y="42"/>
                    <a:pt x="6" y="40"/>
                  </a:cubicBezTo>
                  <a:cubicBezTo>
                    <a:pt x="6" y="40"/>
                    <a:pt x="5" y="38"/>
                    <a:pt x="5" y="37"/>
                  </a:cubicBezTo>
                  <a:cubicBezTo>
                    <a:pt x="5" y="37"/>
                    <a:pt x="2" y="35"/>
                    <a:pt x="2" y="36"/>
                  </a:cubicBezTo>
                  <a:cubicBezTo>
                    <a:pt x="1" y="36"/>
                    <a:pt x="1" y="37"/>
                    <a:pt x="2" y="37"/>
                  </a:cubicBezTo>
                  <a:cubicBezTo>
                    <a:pt x="3" y="38"/>
                    <a:pt x="4" y="39"/>
                    <a:pt x="4" y="39"/>
                  </a:cubicBezTo>
                  <a:cubicBezTo>
                    <a:pt x="4" y="39"/>
                    <a:pt x="1" y="38"/>
                    <a:pt x="1" y="39"/>
                  </a:cubicBezTo>
                  <a:cubicBezTo>
                    <a:pt x="0" y="39"/>
                    <a:pt x="0" y="40"/>
                    <a:pt x="1" y="40"/>
                  </a:cubicBezTo>
                  <a:cubicBezTo>
                    <a:pt x="2" y="40"/>
                    <a:pt x="5" y="41"/>
                    <a:pt x="5" y="41"/>
                  </a:cubicBezTo>
                  <a:cubicBezTo>
                    <a:pt x="5" y="41"/>
                    <a:pt x="1" y="42"/>
                    <a:pt x="1" y="42"/>
                  </a:cubicBezTo>
                  <a:cubicBezTo>
                    <a:pt x="1" y="42"/>
                    <a:pt x="1" y="43"/>
                    <a:pt x="3" y="43"/>
                  </a:cubicBezTo>
                  <a:cubicBezTo>
                    <a:pt x="5" y="43"/>
                    <a:pt x="6" y="43"/>
                    <a:pt x="6" y="43"/>
                  </a:cubicBezTo>
                  <a:cubicBezTo>
                    <a:pt x="6" y="43"/>
                    <a:pt x="2" y="44"/>
                    <a:pt x="3" y="44"/>
                  </a:cubicBezTo>
                  <a:cubicBezTo>
                    <a:pt x="3" y="45"/>
                    <a:pt x="3" y="45"/>
                    <a:pt x="4" y="45"/>
                  </a:cubicBezTo>
                  <a:cubicBezTo>
                    <a:pt x="5" y="45"/>
                    <a:pt x="6" y="45"/>
                    <a:pt x="6" y="45"/>
                  </a:cubicBezTo>
                  <a:cubicBezTo>
                    <a:pt x="7" y="45"/>
                    <a:pt x="8" y="47"/>
                    <a:pt x="11" y="46"/>
                  </a:cubicBezTo>
                  <a:cubicBezTo>
                    <a:pt x="13" y="46"/>
                    <a:pt x="13" y="44"/>
                    <a:pt x="14" y="44"/>
                  </a:cubicBezTo>
                  <a:cubicBezTo>
                    <a:pt x="14" y="43"/>
                    <a:pt x="28" y="27"/>
                    <a:pt x="28" y="23"/>
                  </a:cubicBezTo>
                  <a:cubicBezTo>
                    <a:pt x="28" y="19"/>
                    <a:pt x="19" y="10"/>
                    <a:pt x="18" y="9"/>
                  </a:cubicBezTo>
                  <a:cubicBezTo>
                    <a:pt x="17" y="7"/>
                    <a:pt x="16" y="2"/>
                    <a:pt x="13" y="1"/>
                  </a:cubicBezTo>
                  <a:cubicBezTo>
                    <a:pt x="10" y="0"/>
                    <a:pt x="5" y="4"/>
                    <a:pt x="5" y="9"/>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35"/>
            <p:cNvSpPr>
              <a:spLocks/>
            </p:cNvSpPr>
            <p:nvPr/>
          </p:nvSpPr>
          <p:spPr bwMode="auto">
            <a:xfrm>
              <a:off x="11157922" y="1851026"/>
              <a:ext cx="73025" cy="125413"/>
            </a:xfrm>
            <a:custGeom>
              <a:avLst/>
              <a:gdLst>
                <a:gd name="T0" fmla="*/ 0 w 4"/>
                <a:gd name="T1" fmla="*/ 2 h 7"/>
                <a:gd name="T2" fmla="*/ 3 w 4"/>
                <a:gd name="T3" fmla="*/ 7 h 7"/>
                <a:gd name="T4" fmla="*/ 4 w 4"/>
                <a:gd name="T5" fmla="*/ 3 h 7"/>
                <a:gd name="T6" fmla="*/ 3 w 4"/>
                <a:gd name="T7" fmla="*/ 0 h 7"/>
                <a:gd name="T8" fmla="*/ 1 w 4"/>
                <a:gd name="T9" fmla="*/ 0 h 7"/>
                <a:gd name="T10" fmla="*/ 0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2"/>
                  </a:moveTo>
                  <a:cubicBezTo>
                    <a:pt x="0" y="2"/>
                    <a:pt x="2" y="3"/>
                    <a:pt x="3" y="7"/>
                  </a:cubicBezTo>
                  <a:cubicBezTo>
                    <a:pt x="4" y="3"/>
                    <a:pt x="4" y="3"/>
                    <a:pt x="4" y="3"/>
                  </a:cubicBezTo>
                  <a:cubicBezTo>
                    <a:pt x="3" y="0"/>
                    <a:pt x="3" y="0"/>
                    <a:pt x="3" y="0"/>
                  </a:cubicBezTo>
                  <a:cubicBezTo>
                    <a:pt x="1" y="0"/>
                    <a:pt x="1" y="0"/>
                    <a:pt x="1" y="0"/>
                  </a:cubicBezTo>
                  <a:lnTo>
                    <a:pt x="0" y="2"/>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36"/>
            <p:cNvSpPr>
              <a:spLocks/>
            </p:cNvSpPr>
            <p:nvPr/>
          </p:nvSpPr>
          <p:spPr bwMode="auto">
            <a:xfrm>
              <a:off x="11284922" y="1725613"/>
              <a:ext cx="233362" cy="287338"/>
            </a:xfrm>
            <a:custGeom>
              <a:avLst/>
              <a:gdLst>
                <a:gd name="T0" fmla="*/ 13 w 13"/>
                <a:gd name="T1" fmla="*/ 11 h 16"/>
                <a:gd name="T2" fmla="*/ 8 w 13"/>
                <a:gd name="T3" fmla="*/ 0 h 16"/>
                <a:gd name="T4" fmla="*/ 1 w 13"/>
                <a:gd name="T5" fmla="*/ 9 h 16"/>
                <a:gd name="T6" fmla="*/ 0 w 13"/>
                <a:gd name="T7" fmla="*/ 14 h 16"/>
                <a:gd name="T8" fmla="*/ 2 w 13"/>
                <a:gd name="T9" fmla="*/ 12 h 16"/>
                <a:gd name="T10" fmla="*/ 9 w 13"/>
                <a:gd name="T11" fmla="*/ 16 h 16"/>
                <a:gd name="T12" fmla="*/ 11 w 13"/>
                <a:gd name="T13" fmla="*/ 14 h 16"/>
                <a:gd name="T14" fmla="*/ 13 w 13"/>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3" y="11"/>
                  </a:moveTo>
                  <a:cubicBezTo>
                    <a:pt x="8" y="0"/>
                    <a:pt x="8" y="0"/>
                    <a:pt x="8" y="0"/>
                  </a:cubicBezTo>
                  <a:cubicBezTo>
                    <a:pt x="1" y="9"/>
                    <a:pt x="1" y="9"/>
                    <a:pt x="1" y="9"/>
                  </a:cubicBezTo>
                  <a:cubicBezTo>
                    <a:pt x="1" y="9"/>
                    <a:pt x="1" y="12"/>
                    <a:pt x="0" y="14"/>
                  </a:cubicBezTo>
                  <a:cubicBezTo>
                    <a:pt x="2" y="12"/>
                    <a:pt x="2" y="12"/>
                    <a:pt x="2" y="12"/>
                  </a:cubicBezTo>
                  <a:cubicBezTo>
                    <a:pt x="2" y="12"/>
                    <a:pt x="3" y="16"/>
                    <a:pt x="9" y="16"/>
                  </a:cubicBezTo>
                  <a:cubicBezTo>
                    <a:pt x="10" y="16"/>
                    <a:pt x="11" y="15"/>
                    <a:pt x="11" y="14"/>
                  </a:cubicBezTo>
                  <a:cubicBezTo>
                    <a:pt x="12" y="13"/>
                    <a:pt x="13" y="11"/>
                    <a:pt x="13"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Freeform 137"/>
            <p:cNvSpPr>
              <a:spLocks/>
            </p:cNvSpPr>
            <p:nvPr/>
          </p:nvSpPr>
          <p:spPr bwMode="auto">
            <a:xfrm>
              <a:off x="11211897" y="2030413"/>
              <a:ext cx="90487" cy="252413"/>
            </a:xfrm>
            <a:custGeom>
              <a:avLst/>
              <a:gdLst>
                <a:gd name="T0" fmla="*/ 5 w 5"/>
                <a:gd name="T1" fmla="*/ 11 h 14"/>
                <a:gd name="T2" fmla="*/ 4 w 5"/>
                <a:gd name="T3" fmla="*/ 5 h 14"/>
                <a:gd name="T4" fmla="*/ 3 w 5"/>
                <a:gd name="T5" fmla="*/ 0 h 14"/>
                <a:gd name="T6" fmla="*/ 0 w 5"/>
                <a:gd name="T7" fmla="*/ 6 h 14"/>
                <a:gd name="T8" fmla="*/ 2 w 5"/>
                <a:gd name="T9" fmla="*/ 14 h 14"/>
                <a:gd name="T10" fmla="*/ 5 w 5"/>
                <a:gd name="T11" fmla="*/ 11 h 14"/>
              </a:gdLst>
              <a:ahLst/>
              <a:cxnLst>
                <a:cxn ang="0">
                  <a:pos x="T0" y="T1"/>
                </a:cxn>
                <a:cxn ang="0">
                  <a:pos x="T2" y="T3"/>
                </a:cxn>
                <a:cxn ang="0">
                  <a:pos x="T4" y="T5"/>
                </a:cxn>
                <a:cxn ang="0">
                  <a:pos x="T6" y="T7"/>
                </a:cxn>
                <a:cxn ang="0">
                  <a:pos x="T8" y="T9"/>
                </a:cxn>
                <a:cxn ang="0">
                  <a:pos x="T10" y="T11"/>
                </a:cxn>
              </a:cxnLst>
              <a:rect l="0" t="0" r="r" b="b"/>
              <a:pathLst>
                <a:path w="5" h="14">
                  <a:moveTo>
                    <a:pt x="5" y="11"/>
                  </a:moveTo>
                  <a:cubicBezTo>
                    <a:pt x="4" y="9"/>
                    <a:pt x="4" y="7"/>
                    <a:pt x="4" y="5"/>
                  </a:cubicBezTo>
                  <a:cubicBezTo>
                    <a:pt x="5" y="3"/>
                    <a:pt x="4" y="1"/>
                    <a:pt x="3" y="0"/>
                  </a:cubicBezTo>
                  <a:cubicBezTo>
                    <a:pt x="2" y="2"/>
                    <a:pt x="0" y="5"/>
                    <a:pt x="0" y="6"/>
                  </a:cubicBezTo>
                  <a:cubicBezTo>
                    <a:pt x="1" y="7"/>
                    <a:pt x="2" y="14"/>
                    <a:pt x="2" y="14"/>
                  </a:cubicBezTo>
                  <a:cubicBezTo>
                    <a:pt x="2" y="14"/>
                    <a:pt x="3" y="13"/>
                    <a:pt x="5"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138"/>
            <p:cNvSpPr>
              <a:spLocks/>
            </p:cNvSpPr>
            <p:nvPr/>
          </p:nvSpPr>
          <p:spPr bwMode="auto">
            <a:xfrm>
              <a:off x="11051560" y="1941513"/>
              <a:ext cx="788987" cy="609600"/>
            </a:xfrm>
            <a:custGeom>
              <a:avLst/>
              <a:gdLst>
                <a:gd name="T0" fmla="*/ 2 w 44"/>
                <a:gd name="T1" fmla="*/ 13 h 34"/>
                <a:gd name="T2" fmla="*/ 6 w 44"/>
                <a:gd name="T3" fmla="*/ 7 h 34"/>
                <a:gd name="T4" fmla="*/ 12 w 44"/>
                <a:gd name="T5" fmla="*/ 3 h 34"/>
                <a:gd name="T6" fmla="*/ 13 w 44"/>
                <a:gd name="T7" fmla="*/ 3 h 34"/>
                <a:gd name="T8" fmla="*/ 11 w 44"/>
                <a:gd name="T9" fmla="*/ 11 h 34"/>
                <a:gd name="T10" fmla="*/ 11 w 44"/>
                <a:gd name="T11" fmla="*/ 18 h 34"/>
                <a:gd name="T12" fmla="*/ 15 w 44"/>
                <a:gd name="T13" fmla="*/ 11 h 34"/>
                <a:gd name="T14" fmla="*/ 19 w 44"/>
                <a:gd name="T15" fmla="*/ 6 h 34"/>
                <a:gd name="T16" fmla="*/ 20 w 44"/>
                <a:gd name="T17" fmla="*/ 2 h 34"/>
                <a:gd name="T18" fmla="*/ 23 w 44"/>
                <a:gd name="T19" fmla="*/ 0 h 34"/>
                <a:gd name="T20" fmla="*/ 26 w 44"/>
                <a:gd name="T21" fmla="*/ 2 h 34"/>
                <a:gd name="T22" fmla="*/ 31 w 44"/>
                <a:gd name="T23" fmla="*/ 4 h 34"/>
                <a:gd name="T24" fmla="*/ 39 w 44"/>
                <a:gd name="T25" fmla="*/ 7 h 34"/>
                <a:gd name="T26" fmla="*/ 44 w 44"/>
                <a:gd name="T27" fmla="*/ 15 h 34"/>
                <a:gd name="T28" fmla="*/ 36 w 44"/>
                <a:gd name="T29" fmla="*/ 21 h 34"/>
                <a:gd name="T30" fmla="*/ 38 w 44"/>
                <a:gd name="T31" fmla="*/ 22 h 34"/>
                <a:gd name="T32" fmla="*/ 35 w 44"/>
                <a:gd name="T33" fmla="*/ 22 h 34"/>
                <a:gd name="T34" fmla="*/ 33 w 44"/>
                <a:gd name="T35" fmla="*/ 22 h 34"/>
                <a:gd name="T36" fmla="*/ 30 w 44"/>
                <a:gd name="T37" fmla="*/ 29 h 34"/>
                <a:gd name="T38" fmla="*/ 29 w 44"/>
                <a:gd name="T39" fmla="*/ 34 h 34"/>
                <a:gd name="T40" fmla="*/ 4 w 44"/>
                <a:gd name="T41" fmla="*/ 33 h 34"/>
                <a:gd name="T42" fmla="*/ 3 w 44"/>
                <a:gd name="T43" fmla="*/ 27 h 34"/>
                <a:gd name="T44" fmla="*/ 0 w 44"/>
                <a:gd name="T45" fmla="*/ 21 h 34"/>
                <a:gd name="T46" fmla="*/ 2 w 44"/>
                <a:gd name="T4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4">
                  <a:moveTo>
                    <a:pt x="2" y="13"/>
                  </a:moveTo>
                  <a:cubicBezTo>
                    <a:pt x="3" y="11"/>
                    <a:pt x="4" y="8"/>
                    <a:pt x="6" y="7"/>
                  </a:cubicBezTo>
                  <a:cubicBezTo>
                    <a:pt x="7" y="6"/>
                    <a:pt x="11" y="4"/>
                    <a:pt x="12" y="3"/>
                  </a:cubicBezTo>
                  <a:cubicBezTo>
                    <a:pt x="13" y="3"/>
                    <a:pt x="13" y="3"/>
                    <a:pt x="13" y="3"/>
                  </a:cubicBezTo>
                  <a:cubicBezTo>
                    <a:pt x="13" y="3"/>
                    <a:pt x="11" y="9"/>
                    <a:pt x="11" y="11"/>
                  </a:cubicBezTo>
                  <a:cubicBezTo>
                    <a:pt x="11" y="13"/>
                    <a:pt x="11" y="17"/>
                    <a:pt x="11" y="18"/>
                  </a:cubicBezTo>
                  <a:cubicBezTo>
                    <a:pt x="11" y="18"/>
                    <a:pt x="14" y="13"/>
                    <a:pt x="15" y="11"/>
                  </a:cubicBezTo>
                  <a:cubicBezTo>
                    <a:pt x="16" y="9"/>
                    <a:pt x="18" y="8"/>
                    <a:pt x="19" y="6"/>
                  </a:cubicBezTo>
                  <a:cubicBezTo>
                    <a:pt x="20" y="3"/>
                    <a:pt x="20" y="2"/>
                    <a:pt x="20" y="2"/>
                  </a:cubicBezTo>
                  <a:cubicBezTo>
                    <a:pt x="20" y="2"/>
                    <a:pt x="22" y="1"/>
                    <a:pt x="23" y="0"/>
                  </a:cubicBezTo>
                  <a:cubicBezTo>
                    <a:pt x="23" y="0"/>
                    <a:pt x="25" y="2"/>
                    <a:pt x="26" y="2"/>
                  </a:cubicBezTo>
                  <a:cubicBezTo>
                    <a:pt x="28" y="3"/>
                    <a:pt x="30" y="4"/>
                    <a:pt x="31" y="4"/>
                  </a:cubicBezTo>
                  <a:cubicBezTo>
                    <a:pt x="31" y="4"/>
                    <a:pt x="38" y="5"/>
                    <a:pt x="39" y="7"/>
                  </a:cubicBezTo>
                  <a:cubicBezTo>
                    <a:pt x="41" y="10"/>
                    <a:pt x="43" y="12"/>
                    <a:pt x="44" y="15"/>
                  </a:cubicBezTo>
                  <a:cubicBezTo>
                    <a:pt x="44" y="15"/>
                    <a:pt x="36" y="20"/>
                    <a:pt x="36" y="21"/>
                  </a:cubicBezTo>
                  <a:cubicBezTo>
                    <a:pt x="38" y="22"/>
                    <a:pt x="38" y="22"/>
                    <a:pt x="38" y="22"/>
                  </a:cubicBezTo>
                  <a:cubicBezTo>
                    <a:pt x="38" y="22"/>
                    <a:pt x="36" y="22"/>
                    <a:pt x="35" y="22"/>
                  </a:cubicBezTo>
                  <a:cubicBezTo>
                    <a:pt x="34" y="21"/>
                    <a:pt x="33" y="22"/>
                    <a:pt x="33" y="22"/>
                  </a:cubicBezTo>
                  <a:cubicBezTo>
                    <a:pt x="32" y="22"/>
                    <a:pt x="30" y="28"/>
                    <a:pt x="30" y="29"/>
                  </a:cubicBezTo>
                  <a:cubicBezTo>
                    <a:pt x="30" y="30"/>
                    <a:pt x="30" y="33"/>
                    <a:pt x="29" y="34"/>
                  </a:cubicBezTo>
                  <a:cubicBezTo>
                    <a:pt x="29" y="34"/>
                    <a:pt x="5" y="34"/>
                    <a:pt x="4" y="33"/>
                  </a:cubicBezTo>
                  <a:cubicBezTo>
                    <a:pt x="4" y="33"/>
                    <a:pt x="3" y="28"/>
                    <a:pt x="3" y="27"/>
                  </a:cubicBezTo>
                  <a:cubicBezTo>
                    <a:pt x="2" y="25"/>
                    <a:pt x="0" y="24"/>
                    <a:pt x="0" y="21"/>
                  </a:cubicBezTo>
                  <a:cubicBezTo>
                    <a:pt x="1" y="18"/>
                    <a:pt x="1" y="16"/>
                    <a:pt x="2" y="13"/>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139"/>
            <p:cNvSpPr>
              <a:spLocks/>
            </p:cNvSpPr>
            <p:nvPr/>
          </p:nvSpPr>
          <p:spPr bwMode="auto">
            <a:xfrm>
              <a:off x="11032510" y="1474788"/>
              <a:ext cx="611187" cy="788988"/>
            </a:xfrm>
            <a:custGeom>
              <a:avLst/>
              <a:gdLst>
                <a:gd name="T0" fmla="*/ 29 w 34"/>
                <a:gd name="T1" fmla="*/ 23 h 44"/>
                <a:gd name="T2" fmla="*/ 27 w 34"/>
                <a:gd name="T3" fmla="*/ 16 h 44"/>
                <a:gd name="T4" fmla="*/ 24 w 34"/>
                <a:gd name="T5" fmla="*/ 6 h 44"/>
                <a:gd name="T6" fmla="*/ 15 w 34"/>
                <a:gd name="T7" fmla="*/ 0 h 44"/>
                <a:gd name="T8" fmla="*/ 6 w 34"/>
                <a:gd name="T9" fmla="*/ 5 h 44"/>
                <a:gd name="T10" fmla="*/ 4 w 34"/>
                <a:gd name="T11" fmla="*/ 14 h 44"/>
                <a:gd name="T12" fmla="*/ 4 w 34"/>
                <a:gd name="T13" fmla="*/ 17 h 44"/>
                <a:gd name="T14" fmla="*/ 7 w 34"/>
                <a:gd name="T15" fmla="*/ 20 h 44"/>
                <a:gd name="T16" fmla="*/ 7 w 34"/>
                <a:gd name="T17" fmla="*/ 24 h 44"/>
                <a:gd name="T18" fmla="*/ 8 w 34"/>
                <a:gd name="T19" fmla="*/ 26 h 44"/>
                <a:gd name="T20" fmla="*/ 8 w 34"/>
                <a:gd name="T21" fmla="*/ 24 h 44"/>
                <a:gd name="T22" fmla="*/ 8 w 34"/>
                <a:gd name="T23" fmla="*/ 21 h 44"/>
                <a:gd name="T24" fmla="*/ 7 w 34"/>
                <a:gd name="T25" fmla="*/ 14 h 44"/>
                <a:gd name="T26" fmla="*/ 8 w 34"/>
                <a:gd name="T27" fmla="*/ 16 h 44"/>
                <a:gd name="T28" fmla="*/ 10 w 34"/>
                <a:gd name="T29" fmla="*/ 20 h 44"/>
                <a:gd name="T30" fmla="*/ 9 w 34"/>
                <a:gd name="T31" fmla="*/ 23 h 44"/>
                <a:gd name="T32" fmla="*/ 8 w 34"/>
                <a:gd name="T33" fmla="*/ 29 h 44"/>
                <a:gd name="T34" fmla="*/ 7 w 34"/>
                <a:gd name="T35" fmla="*/ 33 h 44"/>
                <a:gd name="T36" fmla="*/ 15 w 34"/>
                <a:gd name="T37" fmla="*/ 28 h 44"/>
                <a:gd name="T38" fmla="*/ 13 w 34"/>
                <a:gd name="T39" fmla="*/ 26 h 44"/>
                <a:gd name="T40" fmla="*/ 22 w 34"/>
                <a:gd name="T41" fmla="*/ 17 h 44"/>
                <a:gd name="T42" fmla="*/ 23 w 34"/>
                <a:gd name="T43" fmla="*/ 22 h 44"/>
                <a:gd name="T44" fmla="*/ 23 w 34"/>
                <a:gd name="T45" fmla="*/ 27 h 44"/>
                <a:gd name="T46" fmla="*/ 26 w 34"/>
                <a:gd name="T47" fmla="*/ 30 h 44"/>
                <a:gd name="T48" fmla="*/ 26 w 34"/>
                <a:gd name="T49" fmla="*/ 31 h 44"/>
                <a:gd name="T50" fmla="*/ 27 w 34"/>
                <a:gd name="T51" fmla="*/ 29 h 44"/>
                <a:gd name="T52" fmla="*/ 27 w 34"/>
                <a:gd name="T53" fmla="*/ 30 h 44"/>
                <a:gd name="T54" fmla="*/ 27 w 34"/>
                <a:gd name="T55" fmla="*/ 33 h 44"/>
                <a:gd name="T56" fmla="*/ 27 w 34"/>
                <a:gd name="T57" fmla="*/ 36 h 44"/>
                <a:gd name="T58" fmla="*/ 27 w 34"/>
                <a:gd name="T59" fmla="*/ 36 h 44"/>
                <a:gd name="T60" fmla="*/ 27 w 34"/>
                <a:gd name="T61" fmla="*/ 36 h 44"/>
                <a:gd name="T62" fmla="*/ 28 w 34"/>
                <a:gd name="T63" fmla="*/ 35 h 44"/>
                <a:gd name="T64" fmla="*/ 28 w 34"/>
                <a:gd name="T65" fmla="*/ 42 h 44"/>
                <a:gd name="T66" fmla="*/ 25 w 34"/>
                <a:gd name="T67" fmla="*/ 42 h 44"/>
                <a:gd name="T68" fmla="*/ 29 w 34"/>
                <a:gd name="T69" fmla="*/ 43 h 44"/>
                <a:gd name="T70" fmla="*/ 30 w 34"/>
                <a:gd name="T71" fmla="*/ 36 h 44"/>
                <a:gd name="T72" fmla="*/ 33 w 34"/>
                <a:gd name="T73" fmla="*/ 31 h 44"/>
                <a:gd name="T74" fmla="*/ 34 w 34"/>
                <a:gd name="T75" fmla="*/ 31 h 44"/>
                <a:gd name="T76" fmla="*/ 29 w 34"/>
                <a:gd name="T7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44">
                  <a:moveTo>
                    <a:pt x="29" y="23"/>
                  </a:moveTo>
                  <a:cubicBezTo>
                    <a:pt x="28" y="23"/>
                    <a:pt x="27" y="17"/>
                    <a:pt x="27" y="16"/>
                  </a:cubicBezTo>
                  <a:cubicBezTo>
                    <a:pt x="27" y="15"/>
                    <a:pt x="25" y="7"/>
                    <a:pt x="24" y="6"/>
                  </a:cubicBezTo>
                  <a:cubicBezTo>
                    <a:pt x="22" y="2"/>
                    <a:pt x="15" y="0"/>
                    <a:pt x="15" y="0"/>
                  </a:cubicBezTo>
                  <a:cubicBezTo>
                    <a:pt x="12" y="0"/>
                    <a:pt x="9" y="2"/>
                    <a:pt x="6" y="5"/>
                  </a:cubicBezTo>
                  <a:cubicBezTo>
                    <a:pt x="0" y="6"/>
                    <a:pt x="3" y="12"/>
                    <a:pt x="4" y="14"/>
                  </a:cubicBezTo>
                  <a:cubicBezTo>
                    <a:pt x="4" y="15"/>
                    <a:pt x="5" y="14"/>
                    <a:pt x="4" y="17"/>
                  </a:cubicBezTo>
                  <a:cubicBezTo>
                    <a:pt x="4" y="20"/>
                    <a:pt x="7" y="19"/>
                    <a:pt x="7" y="20"/>
                  </a:cubicBezTo>
                  <a:cubicBezTo>
                    <a:pt x="7" y="21"/>
                    <a:pt x="6" y="23"/>
                    <a:pt x="7" y="24"/>
                  </a:cubicBezTo>
                  <a:cubicBezTo>
                    <a:pt x="9" y="25"/>
                    <a:pt x="8" y="26"/>
                    <a:pt x="8" y="26"/>
                  </a:cubicBezTo>
                  <a:cubicBezTo>
                    <a:pt x="9" y="25"/>
                    <a:pt x="9" y="25"/>
                    <a:pt x="8" y="24"/>
                  </a:cubicBezTo>
                  <a:cubicBezTo>
                    <a:pt x="8" y="24"/>
                    <a:pt x="8" y="22"/>
                    <a:pt x="8" y="21"/>
                  </a:cubicBezTo>
                  <a:cubicBezTo>
                    <a:pt x="9" y="20"/>
                    <a:pt x="7" y="14"/>
                    <a:pt x="7" y="14"/>
                  </a:cubicBezTo>
                  <a:cubicBezTo>
                    <a:pt x="8" y="16"/>
                    <a:pt x="8" y="16"/>
                    <a:pt x="8" y="16"/>
                  </a:cubicBezTo>
                  <a:cubicBezTo>
                    <a:pt x="10" y="20"/>
                    <a:pt x="10" y="20"/>
                    <a:pt x="10" y="20"/>
                  </a:cubicBezTo>
                  <a:cubicBezTo>
                    <a:pt x="9" y="23"/>
                    <a:pt x="9" y="23"/>
                    <a:pt x="9" y="23"/>
                  </a:cubicBezTo>
                  <a:cubicBezTo>
                    <a:pt x="8" y="27"/>
                    <a:pt x="8" y="28"/>
                    <a:pt x="8" y="29"/>
                  </a:cubicBezTo>
                  <a:cubicBezTo>
                    <a:pt x="9" y="30"/>
                    <a:pt x="7" y="33"/>
                    <a:pt x="7" y="33"/>
                  </a:cubicBezTo>
                  <a:cubicBezTo>
                    <a:pt x="11" y="30"/>
                    <a:pt x="15" y="29"/>
                    <a:pt x="15" y="28"/>
                  </a:cubicBezTo>
                  <a:cubicBezTo>
                    <a:pt x="15" y="28"/>
                    <a:pt x="13" y="26"/>
                    <a:pt x="13" y="26"/>
                  </a:cubicBezTo>
                  <a:cubicBezTo>
                    <a:pt x="22" y="17"/>
                    <a:pt x="22" y="17"/>
                    <a:pt x="22" y="17"/>
                  </a:cubicBezTo>
                  <a:cubicBezTo>
                    <a:pt x="22" y="17"/>
                    <a:pt x="23" y="21"/>
                    <a:pt x="23" y="22"/>
                  </a:cubicBezTo>
                  <a:cubicBezTo>
                    <a:pt x="22" y="23"/>
                    <a:pt x="23" y="26"/>
                    <a:pt x="23" y="27"/>
                  </a:cubicBezTo>
                  <a:cubicBezTo>
                    <a:pt x="23" y="28"/>
                    <a:pt x="24" y="29"/>
                    <a:pt x="26" y="30"/>
                  </a:cubicBezTo>
                  <a:cubicBezTo>
                    <a:pt x="27" y="30"/>
                    <a:pt x="26" y="31"/>
                    <a:pt x="26" y="31"/>
                  </a:cubicBezTo>
                  <a:cubicBezTo>
                    <a:pt x="27" y="31"/>
                    <a:pt x="27" y="29"/>
                    <a:pt x="27" y="29"/>
                  </a:cubicBezTo>
                  <a:cubicBezTo>
                    <a:pt x="27" y="29"/>
                    <a:pt x="27" y="29"/>
                    <a:pt x="27" y="30"/>
                  </a:cubicBezTo>
                  <a:cubicBezTo>
                    <a:pt x="28" y="31"/>
                    <a:pt x="28" y="32"/>
                    <a:pt x="27" y="33"/>
                  </a:cubicBezTo>
                  <a:cubicBezTo>
                    <a:pt x="27" y="34"/>
                    <a:pt x="27" y="36"/>
                    <a:pt x="27" y="36"/>
                  </a:cubicBezTo>
                  <a:cubicBezTo>
                    <a:pt x="27" y="36"/>
                    <a:pt x="27" y="36"/>
                    <a:pt x="27" y="36"/>
                  </a:cubicBezTo>
                  <a:cubicBezTo>
                    <a:pt x="27" y="36"/>
                    <a:pt x="27" y="36"/>
                    <a:pt x="27" y="36"/>
                  </a:cubicBezTo>
                  <a:cubicBezTo>
                    <a:pt x="27" y="36"/>
                    <a:pt x="28" y="35"/>
                    <a:pt x="28" y="35"/>
                  </a:cubicBezTo>
                  <a:cubicBezTo>
                    <a:pt x="28" y="37"/>
                    <a:pt x="29" y="39"/>
                    <a:pt x="28" y="42"/>
                  </a:cubicBezTo>
                  <a:cubicBezTo>
                    <a:pt x="28" y="44"/>
                    <a:pt x="25" y="42"/>
                    <a:pt x="25" y="42"/>
                  </a:cubicBezTo>
                  <a:cubicBezTo>
                    <a:pt x="26" y="44"/>
                    <a:pt x="28" y="43"/>
                    <a:pt x="29" y="43"/>
                  </a:cubicBezTo>
                  <a:cubicBezTo>
                    <a:pt x="30" y="42"/>
                    <a:pt x="30" y="39"/>
                    <a:pt x="30" y="36"/>
                  </a:cubicBezTo>
                  <a:cubicBezTo>
                    <a:pt x="31" y="33"/>
                    <a:pt x="33" y="32"/>
                    <a:pt x="33" y="31"/>
                  </a:cubicBezTo>
                  <a:cubicBezTo>
                    <a:pt x="33" y="30"/>
                    <a:pt x="34" y="31"/>
                    <a:pt x="34" y="31"/>
                  </a:cubicBezTo>
                  <a:cubicBezTo>
                    <a:pt x="34" y="30"/>
                    <a:pt x="31" y="24"/>
                    <a:pt x="29" y="2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Line 140"/>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Line 141"/>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42"/>
            <p:cNvSpPr>
              <a:spLocks/>
            </p:cNvSpPr>
            <p:nvPr/>
          </p:nvSpPr>
          <p:spPr bwMode="auto">
            <a:xfrm>
              <a:off x="11122997" y="1617663"/>
              <a:ext cx="358775" cy="377825"/>
            </a:xfrm>
            <a:custGeom>
              <a:avLst/>
              <a:gdLst>
                <a:gd name="T0" fmla="*/ 9 w 20"/>
                <a:gd name="T1" fmla="*/ 20 h 21"/>
                <a:gd name="T2" fmla="*/ 16 w 20"/>
                <a:gd name="T3" fmla="*/ 14 h 21"/>
                <a:gd name="T4" fmla="*/ 17 w 20"/>
                <a:gd name="T5" fmla="*/ 9 h 21"/>
                <a:gd name="T6" fmla="*/ 18 w 20"/>
                <a:gd name="T7" fmla="*/ 8 h 21"/>
                <a:gd name="T8" fmla="*/ 18 w 20"/>
                <a:gd name="T9" fmla="*/ 2 h 21"/>
                <a:gd name="T10" fmla="*/ 16 w 20"/>
                <a:gd name="T11" fmla="*/ 3 h 21"/>
                <a:gd name="T12" fmla="*/ 15 w 20"/>
                <a:gd name="T13" fmla="*/ 6 h 21"/>
                <a:gd name="T14" fmla="*/ 14 w 20"/>
                <a:gd name="T15" fmla="*/ 7 h 21"/>
                <a:gd name="T16" fmla="*/ 12 w 20"/>
                <a:gd name="T17" fmla="*/ 4 h 21"/>
                <a:gd name="T18" fmla="*/ 8 w 20"/>
                <a:gd name="T19" fmla="*/ 0 h 21"/>
                <a:gd name="T20" fmla="*/ 4 w 20"/>
                <a:gd name="T21" fmla="*/ 1 h 21"/>
                <a:gd name="T22" fmla="*/ 1 w 20"/>
                <a:gd name="T23" fmla="*/ 2 h 21"/>
                <a:gd name="T24" fmla="*/ 1 w 20"/>
                <a:gd name="T25" fmla="*/ 8 h 21"/>
                <a:gd name="T26" fmla="*/ 3 w 20"/>
                <a:gd name="T27" fmla="*/ 10 h 21"/>
                <a:gd name="T28" fmla="*/ 3 w 20"/>
                <a:gd name="T29" fmla="*/ 14 h 21"/>
                <a:gd name="T30" fmla="*/ 6 w 20"/>
                <a:gd name="T31" fmla="*/ 17 h 21"/>
                <a:gd name="T32" fmla="*/ 7 w 20"/>
                <a:gd name="T33" fmla="*/ 19 h 21"/>
                <a:gd name="T34" fmla="*/ 9 w 20"/>
                <a:gd name="T3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1">
                  <a:moveTo>
                    <a:pt x="9" y="20"/>
                  </a:moveTo>
                  <a:cubicBezTo>
                    <a:pt x="10" y="20"/>
                    <a:pt x="16" y="16"/>
                    <a:pt x="16" y="14"/>
                  </a:cubicBezTo>
                  <a:cubicBezTo>
                    <a:pt x="17" y="11"/>
                    <a:pt x="17" y="9"/>
                    <a:pt x="17" y="9"/>
                  </a:cubicBezTo>
                  <a:cubicBezTo>
                    <a:pt x="17" y="9"/>
                    <a:pt x="18" y="9"/>
                    <a:pt x="18" y="8"/>
                  </a:cubicBezTo>
                  <a:cubicBezTo>
                    <a:pt x="19" y="7"/>
                    <a:pt x="20" y="3"/>
                    <a:pt x="18" y="2"/>
                  </a:cubicBez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7" y="0"/>
                    <a:pt x="4" y="1"/>
                    <a:pt x="4" y="1"/>
                  </a:cubicBezTo>
                  <a:cubicBezTo>
                    <a:pt x="4" y="1"/>
                    <a:pt x="1" y="1"/>
                    <a:pt x="1" y="2"/>
                  </a:cubicBezTo>
                  <a:cubicBezTo>
                    <a:pt x="0" y="2"/>
                    <a:pt x="0" y="7"/>
                    <a:pt x="1" y="8"/>
                  </a:cubicBezTo>
                  <a:cubicBezTo>
                    <a:pt x="1" y="8"/>
                    <a:pt x="2" y="10"/>
                    <a:pt x="3" y="10"/>
                  </a:cubicBezTo>
                  <a:cubicBezTo>
                    <a:pt x="3" y="10"/>
                    <a:pt x="2" y="13"/>
                    <a:pt x="3" y="14"/>
                  </a:cubicBezTo>
                  <a:cubicBezTo>
                    <a:pt x="3" y="14"/>
                    <a:pt x="5" y="17"/>
                    <a:pt x="6" y="17"/>
                  </a:cubicBezTo>
                  <a:cubicBezTo>
                    <a:pt x="6" y="18"/>
                    <a:pt x="7" y="19"/>
                    <a:pt x="7" y="19"/>
                  </a:cubicBezTo>
                  <a:cubicBezTo>
                    <a:pt x="8" y="19"/>
                    <a:pt x="8" y="21"/>
                    <a:pt x="9" y="2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143"/>
            <p:cNvSpPr>
              <a:spLocks/>
            </p:cNvSpPr>
            <p:nvPr/>
          </p:nvSpPr>
          <p:spPr bwMode="auto">
            <a:xfrm>
              <a:off x="11661160" y="2155826"/>
              <a:ext cx="376237" cy="773113"/>
            </a:xfrm>
            <a:custGeom>
              <a:avLst/>
              <a:gdLst>
                <a:gd name="T0" fmla="*/ 4 w 21"/>
                <a:gd name="T1" fmla="*/ 43 h 43"/>
                <a:gd name="T2" fmla="*/ 7 w 21"/>
                <a:gd name="T3" fmla="*/ 41 h 43"/>
                <a:gd name="T4" fmla="*/ 21 w 21"/>
                <a:gd name="T5" fmla="*/ 20 h 43"/>
                <a:gd name="T6" fmla="*/ 11 w 21"/>
                <a:gd name="T7" fmla="*/ 6 h 43"/>
                <a:gd name="T8" fmla="*/ 8 w 21"/>
                <a:gd name="T9" fmla="*/ 0 h 43"/>
                <a:gd name="T10" fmla="*/ 2 w 21"/>
                <a:gd name="T11" fmla="*/ 9 h 43"/>
                <a:gd name="T12" fmla="*/ 6 w 21"/>
                <a:gd name="T13" fmla="*/ 12 h 43"/>
                <a:gd name="T14" fmla="*/ 7 w 21"/>
                <a:gd name="T15" fmla="*/ 7 h 43"/>
                <a:gd name="T16" fmla="*/ 12 w 21"/>
                <a:gd name="T17" fmla="*/ 10 h 43"/>
                <a:gd name="T18" fmla="*/ 19 w 21"/>
                <a:gd name="T19" fmla="*/ 19 h 43"/>
                <a:gd name="T20" fmla="*/ 7 w 21"/>
                <a:gd name="T21" fmla="*/ 39 h 43"/>
                <a:gd name="T22" fmla="*/ 5 w 21"/>
                <a:gd name="T23" fmla="*/ 40 h 43"/>
                <a:gd name="T24" fmla="*/ 3 w 21"/>
                <a:gd name="T25" fmla="*/ 38 h 43"/>
                <a:gd name="T26" fmla="*/ 0 w 21"/>
                <a:gd name="T27" fmla="*/ 38 h 43"/>
                <a:gd name="T28" fmla="*/ 0 w 21"/>
                <a:gd name="T29" fmla="*/ 38 h 43"/>
                <a:gd name="T30" fmla="*/ 2 w 21"/>
                <a:gd name="T31" fmla="*/ 42 h 43"/>
                <a:gd name="T32" fmla="*/ 2 w 21"/>
                <a:gd name="T33" fmla="*/ 43 h 43"/>
                <a:gd name="T34" fmla="*/ 4 w 21"/>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4" y="43"/>
                  </a:moveTo>
                  <a:cubicBezTo>
                    <a:pt x="6" y="43"/>
                    <a:pt x="6" y="41"/>
                    <a:pt x="7" y="41"/>
                  </a:cubicBezTo>
                  <a:cubicBezTo>
                    <a:pt x="7" y="40"/>
                    <a:pt x="21" y="24"/>
                    <a:pt x="21" y="20"/>
                  </a:cubicBezTo>
                  <a:cubicBezTo>
                    <a:pt x="21" y="16"/>
                    <a:pt x="12" y="7"/>
                    <a:pt x="11" y="6"/>
                  </a:cubicBezTo>
                  <a:cubicBezTo>
                    <a:pt x="10" y="5"/>
                    <a:pt x="9" y="2"/>
                    <a:pt x="8" y="0"/>
                  </a:cubicBezTo>
                  <a:cubicBezTo>
                    <a:pt x="5" y="2"/>
                    <a:pt x="2" y="6"/>
                    <a:pt x="2" y="9"/>
                  </a:cubicBezTo>
                  <a:cubicBezTo>
                    <a:pt x="3" y="10"/>
                    <a:pt x="4" y="11"/>
                    <a:pt x="6" y="12"/>
                  </a:cubicBezTo>
                  <a:cubicBezTo>
                    <a:pt x="6" y="10"/>
                    <a:pt x="6" y="7"/>
                    <a:pt x="7" y="7"/>
                  </a:cubicBezTo>
                  <a:cubicBezTo>
                    <a:pt x="9" y="6"/>
                    <a:pt x="11" y="8"/>
                    <a:pt x="12" y="10"/>
                  </a:cubicBezTo>
                  <a:cubicBezTo>
                    <a:pt x="13" y="12"/>
                    <a:pt x="18" y="18"/>
                    <a:pt x="19" y="19"/>
                  </a:cubicBezTo>
                  <a:cubicBezTo>
                    <a:pt x="19" y="19"/>
                    <a:pt x="11" y="36"/>
                    <a:pt x="7" y="39"/>
                  </a:cubicBezTo>
                  <a:cubicBezTo>
                    <a:pt x="5" y="40"/>
                    <a:pt x="5" y="40"/>
                    <a:pt x="5" y="40"/>
                  </a:cubicBezTo>
                  <a:cubicBezTo>
                    <a:pt x="5" y="40"/>
                    <a:pt x="5" y="39"/>
                    <a:pt x="3" y="38"/>
                  </a:cubicBezTo>
                  <a:cubicBezTo>
                    <a:pt x="3" y="38"/>
                    <a:pt x="1" y="38"/>
                    <a:pt x="0" y="38"/>
                  </a:cubicBezTo>
                  <a:cubicBezTo>
                    <a:pt x="0" y="38"/>
                    <a:pt x="0" y="38"/>
                    <a:pt x="0" y="38"/>
                  </a:cubicBezTo>
                  <a:cubicBezTo>
                    <a:pt x="0" y="38"/>
                    <a:pt x="2" y="40"/>
                    <a:pt x="2" y="42"/>
                  </a:cubicBezTo>
                  <a:cubicBezTo>
                    <a:pt x="2" y="42"/>
                    <a:pt x="2" y="43"/>
                    <a:pt x="2" y="43"/>
                  </a:cubicBezTo>
                  <a:cubicBezTo>
                    <a:pt x="2" y="43"/>
                    <a:pt x="3" y="43"/>
                    <a:pt x="4" y="43"/>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144"/>
            <p:cNvSpPr>
              <a:spLocks/>
            </p:cNvSpPr>
            <p:nvPr/>
          </p:nvSpPr>
          <p:spPr bwMode="auto">
            <a:xfrm>
              <a:off x="11265872" y="1600201"/>
              <a:ext cx="53975" cy="53975"/>
            </a:xfrm>
            <a:custGeom>
              <a:avLst/>
              <a:gdLst>
                <a:gd name="T0" fmla="*/ 0 w 3"/>
                <a:gd name="T1" fmla="*/ 1 h 3"/>
                <a:gd name="T2" fmla="*/ 1 w 3"/>
                <a:gd name="T3" fmla="*/ 3 h 3"/>
                <a:gd name="T4" fmla="*/ 2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2" y="2"/>
                    <a:pt x="1" y="3"/>
                  </a:cubicBezTo>
                  <a:cubicBezTo>
                    <a:pt x="1" y="3"/>
                    <a:pt x="3" y="2"/>
                    <a:pt x="2" y="1"/>
                  </a:cubicBezTo>
                  <a:cubicBezTo>
                    <a:pt x="1" y="0"/>
                    <a:pt x="0" y="1"/>
                    <a:pt x="0" y="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145"/>
            <p:cNvSpPr>
              <a:spLocks/>
            </p:cNvSpPr>
            <p:nvPr/>
          </p:nvSpPr>
          <p:spPr bwMode="auto">
            <a:xfrm>
              <a:off x="11319847" y="2012951"/>
              <a:ext cx="520700" cy="538163"/>
            </a:xfrm>
            <a:custGeom>
              <a:avLst/>
              <a:gdLst>
                <a:gd name="T0" fmla="*/ 29 w 29"/>
                <a:gd name="T1" fmla="*/ 11 h 30"/>
                <a:gd name="T2" fmla="*/ 24 w 29"/>
                <a:gd name="T3" fmla="*/ 3 h 30"/>
                <a:gd name="T4" fmla="*/ 16 w 29"/>
                <a:gd name="T5" fmla="*/ 0 h 30"/>
                <a:gd name="T6" fmla="*/ 15 w 29"/>
                <a:gd name="T7" fmla="*/ 0 h 30"/>
                <a:gd name="T8" fmla="*/ 16 w 29"/>
                <a:gd name="T9" fmla="*/ 3 h 30"/>
                <a:gd name="T10" fmla="*/ 23 w 29"/>
                <a:gd name="T11" fmla="*/ 10 h 30"/>
                <a:gd name="T12" fmla="*/ 17 w 29"/>
                <a:gd name="T13" fmla="*/ 10 h 30"/>
                <a:gd name="T14" fmla="*/ 8 w 29"/>
                <a:gd name="T15" fmla="*/ 15 h 30"/>
                <a:gd name="T16" fmla="*/ 15 w 29"/>
                <a:gd name="T17" fmla="*/ 13 h 30"/>
                <a:gd name="T18" fmla="*/ 7 w 29"/>
                <a:gd name="T19" fmla="*/ 21 h 30"/>
                <a:gd name="T20" fmla="*/ 0 w 29"/>
                <a:gd name="T21" fmla="*/ 24 h 30"/>
                <a:gd name="T22" fmla="*/ 7 w 29"/>
                <a:gd name="T23" fmla="*/ 24 h 30"/>
                <a:gd name="T24" fmla="*/ 5 w 29"/>
                <a:gd name="T25" fmla="*/ 30 h 30"/>
                <a:gd name="T26" fmla="*/ 14 w 29"/>
                <a:gd name="T27" fmla="*/ 30 h 30"/>
                <a:gd name="T28" fmla="*/ 15 w 29"/>
                <a:gd name="T29" fmla="*/ 25 h 30"/>
                <a:gd name="T30" fmla="*/ 18 w 29"/>
                <a:gd name="T31" fmla="*/ 18 h 30"/>
                <a:gd name="T32" fmla="*/ 20 w 29"/>
                <a:gd name="T33" fmla="*/ 18 h 30"/>
                <a:gd name="T34" fmla="*/ 23 w 29"/>
                <a:gd name="T35" fmla="*/ 18 h 30"/>
                <a:gd name="T36" fmla="*/ 21 w 29"/>
                <a:gd name="T37" fmla="*/ 17 h 30"/>
                <a:gd name="T38" fmla="*/ 29 w 29"/>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29" y="11"/>
                  </a:moveTo>
                  <a:cubicBezTo>
                    <a:pt x="28" y="8"/>
                    <a:pt x="26" y="6"/>
                    <a:pt x="24" y="3"/>
                  </a:cubicBezTo>
                  <a:cubicBezTo>
                    <a:pt x="23" y="1"/>
                    <a:pt x="16" y="0"/>
                    <a:pt x="16" y="0"/>
                  </a:cubicBezTo>
                  <a:cubicBezTo>
                    <a:pt x="15" y="0"/>
                    <a:pt x="15" y="0"/>
                    <a:pt x="15" y="0"/>
                  </a:cubicBezTo>
                  <a:cubicBezTo>
                    <a:pt x="15" y="1"/>
                    <a:pt x="16" y="3"/>
                    <a:pt x="16" y="3"/>
                  </a:cubicBezTo>
                  <a:cubicBezTo>
                    <a:pt x="21" y="4"/>
                    <a:pt x="23" y="10"/>
                    <a:pt x="23" y="10"/>
                  </a:cubicBezTo>
                  <a:cubicBezTo>
                    <a:pt x="23" y="10"/>
                    <a:pt x="18" y="8"/>
                    <a:pt x="17" y="10"/>
                  </a:cubicBezTo>
                  <a:cubicBezTo>
                    <a:pt x="16" y="12"/>
                    <a:pt x="8" y="15"/>
                    <a:pt x="8" y="15"/>
                  </a:cubicBezTo>
                  <a:cubicBezTo>
                    <a:pt x="9" y="15"/>
                    <a:pt x="14" y="13"/>
                    <a:pt x="15" y="13"/>
                  </a:cubicBezTo>
                  <a:cubicBezTo>
                    <a:pt x="13" y="14"/>
                    <a:pt x="8" y="18"/>
                    <a:pt x="7" y="21"/>
                  </a:cubicBezTo>
                  <a:cubicBezTo>
                    <a:pt x="6" y="23"/>
                    <a:pt x="0" y="24"/>
                    <a:pt x="0" y="24"/>
                  </a:cubicBezTo>
                  <a:cubicBezTo>
                    <a:pt x="2" y="25"/>
                    <a:pt x="7" y="24"/>
                    <a:pt x="7" y="24"/>
                  </a:cubicBezTo>
                  <a:cubicBezTo>
                    <a:pt x="7" y="25"/>
                    <a:pt x="6" y="28"/>
                    <a:pt x="5" y="30"/>
                  </a:cubicBezTo>
                  <a:cubicBezTo>
                    <a:pt x="10" y="30"/>
                    <a:pt x="14" y="30"/>
                    <a:pt x="14" y="30"/>
                  </a:cubicBezTo>
                  <a:cubicBezTo>
                    <a:pt x="15" y="29"/>
                    <a:pt x="15" y="26"/>
                    <a:pt x="15" y="25"/>
                  </a:cubicBezTo>
                  <a:cubicBezTo>
                    <a:pt x="15" y="24"/>
                    <a:pt x="17" y="18"/>
                    <a:pt x="18" y="18"/>
                  </a:cubicBezTo>
                  <a:cubicBezTo>
                    <a:pt x="18" y="18"/>
                    <a:pt x="19" y="17"/>
                    <a:pt x="20" y="18"/>
                  </a:cubicBezTo>
                  <a:cubicBezTo>
                    <a:pt x="21" y="18"/>
                    <a:pt x="23" y="18"/>
                    <a:pt x="23" y="18"/>
                  </a:cubicBezTo>
                  <a:cubicBezTo>
                    <a:pt x="21" y="17"/>
                    <a:pt x="21" y="17"/>
                    <a:pt x="21" y="17"/>
                  </a:cubicBezTo>
                  <a:cubicBezTo>
                    <a:pt x="21" y="16"/>
                    <a:pt x="29" y="11"/>
                    <a:pt x="29" y="11"/>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146"/>
            <p:cNvSpPr>
              <a:spLocks/>
            </p:cNvSpPr>
            <p:nvPr/>
          </p:nvSpPr>
          <p:spPr bwMode="auto">
            <a:xfrm>
              <a:off x="11105535" y="2209801"/>
              <a:ext cx="17462" cy="5397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3"/>
                    <a:pt x="0" y="2"/>
                    <a:pt x="1" y="0"/>
                  </a:cubicBezTo>
                  <a:cubicBezTo>
                    <a:pt x="0" y="1"/>
                    <a:pt x="0" y="2"/>
                    <a:pt x="0" y="3"/>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147"/>
            <p:cNvSpPr>
              <a:spLocks/>
            </p:cNvSpPr>
            <p:nvPr/>
          </p:nvSpPr>
          <p:spPr bwMode="auto">
            <a:xfrm>
              <a:off x="11122997" y="2030413"/>
              <a:ext cx="107950" cy="179388"/>
            </a:xfrm>
            <a:custGeom>
              <a:avLst/>
              <a:gdLst>
                <a:gd name="T0" fmla="*/ 3 w 6"/>
                <a:gd name="T1" fmla="*/ 6 h 10"/>
                <a:gd name="T2" fmla="*/ 5 w 6"/>
                <a:gd name="T3" fmla="*/ 9 h 10"/>
                <a:gd name="T4" fmla="*/ 4 w 6"/>
                <a:gd name="T5" fmla="*/ 5 h 10"/>
                <a:gd name="T6" fmla="*/ 5 w 6"/>
                <a:gd name="T7" fmla="*/ 0 h 10"/>
                <a:gd name="T8" fmla="*/ 2 w 6"/>
                <a:gd name="T9" fmla="*/ 2 h 10"/>
                <a:gd name="T10" fmla="*/ 1 w 6"/>
                <a:gd name="T11" fmla="*/ 3 h 10"/>
                <a:gd name="T12" fmla="*/ 0 w 6"/>
                <a:gd name="T13" fmla="*/ 10 h 10"/>
                <a:gd name="T14" fmla="*/ 2 w 6"/>
                <a:gd name="T15" fmla="*/ 3 h 10"/>
                <a:gd name="T16" fmla="*/ 3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6"/>
                  </a:moveTo>
                  <a:cubicBezTo>
                    <a:pt x="4" y="7"/>
                    <a:pt x="5" y="9"/>
                    <a:pt x="5" y="9"/>
                  </a:cubicBezTo>
                  <a:cubicBezTo>
                    <a:pt x="6" y="7"/>
                    <a:pt x="4" y="5"/>
                    <a:pt x="4" y="5"/>
                  </a:cubicBezTo>
                  <a:cubicBezTo>
                    <a:pt x="5" y="0"/>
                    <a:pt x="5" y="0"/>
                    <a:pt x="5" y="0"/>
                  </a:cubicBezTo>
                  <a:cubicBezTo>
                    <a:pt x="4" y="1"/>
                    <a:pt x="3" y="2"/>
                    <a:pt x="2" y="2"/>
                  </a:cubicBezTo>
                  <a:cubicBezTo>
                    <a:pt x="1" y="2"/>
                    <a:pt x="1" y="3"/>
                    <a:pt x="1" y="3"/>
                  </a:cubicBezTo>
                  <a:cubicBezTo>
                    <a:pt x="0" y="5"/>
                    <a:pt x="0" y="8"/>
                    <a:pt x="0" y="10"/>
                  </a:cubicBezTo>
                  <a:cubicBezTo>
                    <a:pt x="0" y="7"/>
                    <a:pt x="2" y="3"/>
                    <a:pt x="2" y="3"/>
                  </a:cubicBezTo>
                  <a:lnTo>
                    <a:pt x="3" y="6"/>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148"/>
            <p:cNvSpPr>
              <a:spLocks/>
            </p:cNvSpPr>
            <p:nvPr/>
          </p:nvSpPr>
          <p:spPr bwMode="auto">
            <a:xfrm>
              <a:off x="11302385" y="2030413"/>
              <a:ext cx="142875" cy="198438"/>
            </a:xfrm>
            <a:custGeom>
              <a:avLst/>
              <a:gdLst>
                <a:gd name="T0" fmla="*/ 0 w 8"/>
                <a:gd name="T1" fmla="*/ 11 h 11"/>
                <a:gd name="T2" fmla="*/ 5 w 8"/>
                <a:gd name="T3" fmla="*/ 5 h 11"/>
                <a:gd name="T4" fmla="*/ 8 w 8"/>
                <a:gd name="T5" fmla="*/ 0 h 11"/>
                <a:gd name="T6" fmla="*/ 6 w 8"/>
                <a:gd name="T7" fmla="*/ 6 h 11"/>
                <a:gd name="T8" fmla="*/ 0 w 8"/>
                <a:gd name="T9" fmla="*/ 11 h 11"/>
              </a:gdLst>
              <a:ahLst/>
              <a:cxnLst>
                <a:cxn ang="0">
                  <a:pos x="T0" y="T1"/>
                </a:cxn>
                <a:cxn ang="0">
                  <a:pos x="T2" y="T3"/>
                </a:cxn>
                <a:cxn ang="0">
                  <a:pos x="T4" y="T5"/>
                </a:cxn>
                <a:cxn ang="0">
                  <a:pos x="T6" y="T7"/>
                </a:cxn>
                <a:cxn ang="0">
                  <a:pos x="T8" y="T9"/>
                </a:cxn>
              </a:cxnLst>
              <a:rect l="0" t="0" r="r" b="b"/>
              <a:pathLst>
                <a:path w="8" h="11">
                  <a:moveTo>
                    <a:pt x="0" y="11"/>
                  </a:moveTo>
                  <a:cubicBezTo>
                    <a:pt x="5" y="5"/>
                    <a:pt x="5" y="5"/>
                    <a:pt x="5" y="5"/>
                  </a:cubicBezTo>
                  <a:cubicBezTo>
                    <a:pt x="5" y="5"/>
                    <a:pt x="7" y="2"/>
                    <a:pt x="8" y="0"/>
                  </a:cubicBezTo>
                  <a:cubicBezTo>
                    <a:pt x="6" y="6"/>
                    <a:pt x="6" y="6"/>
                    <a:pt x="6" y="6"/>
                  </a:cubicBezTo>
                  <a:lnTo>
                    <a:pt x="0" y="11"/>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149"/>
            <p:cNvSpPr>
              <a:spLocks/>
            </p:cNvSpPr>
            <p:nvPr/>
          </p:nvSpPr>
          <p:spPr bwMode="auto">
            <a:xfrm>
              <a:off x="11122997" y="1617663"/>
              <a:ext cx="358775" cy="358775"/>
            </a:xfrm>
            <a:custGeom>
              <a:avLst/>
              <a:gdLst>
                <a:gd name="T0" fmla="*/ 18 w 20"/>
                <a:gd name="T1" fmla="*/ 2 h 20"/>
                <a:gd name="T2" fmla="*/ 16 w 20"/>
                <a:gd name="T3" fmla="*/ 3 h 20"/>
                <a:gd name="T4" fmla="*/ 15 w 20"/>
                <a:gd name="T5" fmla="*/ 6 h 20"/>
                <a:gd name="T6" fmla="*/ 14 w 20"/>
                <a:gd name="T7" fmla="*/ 7 h 20"/>
                <a:gd name="T8" fmla="*/ 12 w 20"/>
                <a:gd name="T9" fmla="*/ 4 h 20"/>
                <a:gd name="T10" fmla="*/ 8 w 20"/>
                <a:gd name="T11" fmla="*/ 0 h 20"/>
                <a:gd name="T12" fmla="*/ 6 w 20"/>
                <a:gd name="T13" fmla="*/ 0 h 20"/>
                <a:gd name="T14" fmla="*/ 6 w 20"/>
                <a:gd name="T15" fmla="*/ 0 h 20"/>
                <a:gd name="T16" fmla="*/ 4 w 20"/>
                <a:gd name="T17" fmla="*/ 1 h 20"/>
                <a:gd name="T18" fmla="*/ 1 w 20"/>
                <a:gd name="T19" fmla="*/ 2 h 20"/>
                <a:gd name="T20" fmla="*/ 0 w 20"/>
                <a:gd name="T21" fmla="*/ 2 h 20"/>
                <a:gd name="T22" fmla="*/ 7 w 20"/>
                <a:gd name="T23" fmla="*/ 2 h 20"/>
                <a:gd name="T24" fmla="*/ 9 w 20"/>
                <a:gd name="T25" fmla="*/ 5 h 20"/>
                <a:gd name="T26" fmla="*/ 11 w 20"/>
                <a:gd name="T27" fmla="*/ 8 h 20"/>
                <a:gd name="T28" fmla="*/ 12 w 20"/>
                <a:gd name="T29" fmla="*/ 13 h 20"/>
                <a:gd name="T30" fmla="*/ 10 w 20"/>
                <a:gd name="T31" fmla="*/ 19 h 20"/>
                <a:gd name="T32" fmla="*/ 9 w 20"/>
                <a:gd name="T33" fmla="*/ 20 h 20"/>
                <a:gd name="T34" fmla="*/ 9 w 20"/>
                <a:gd name="T35" fmla="*/ 20 h 20"/>
                <a:gd name="T36" fmla="*/ 16 w 20"/>
                <a:gd name="T37" fmla="*/ 14 h 20"/>
                <a:gd name="T38" fmla="*/ 17 w 20"/>
                <a:gd name="T39" fmla="*/ 9 h 20"/>
                <a:gd name="T40" fmla="*/ 18 w 20"/>
                <a:gd name="T41" fmla="*/ 8 h 20"/>
                <a:gd name="T42" fmla="*/ 18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2"/>
                  </a:move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8" y="0"/>
                    <a:pt x="7" y="0"/>
                    <a:pt x="6" y="0"/>
                  </a:cubicBezTo>
                  <a:cubicBezTo>
                    <a:pt x="6" y="0"/>
                    <a:pt x="6" y="0"/>
                    <a:pt x="6" y="0"/>
                  </a:cubicBezTo>
                  <a:cubicBezTo>
                    <a:pt x="5" y="0"/>
                    <a:pt x="4" y="1"/>
                    <a:pt x="4" y="1"/>
                  </a:cubicBezTo>
                  <a:cubicBezTo>
                    <a:pt x="4" y="1"/>
                    <a:pt x="1" y="1"/>
                    <a:pt x="1" y="2"/>
                  </a:cubicBezTo>
                  <a:cubicBezTo>
                    <a:pt x="0" y="2"/>
                    <a:pt x="0" y="2"/>
                    <a:pt x="0" y="2"/>
                  </a:cubicBezTo>
                  <a:cubicBezTo>
                    <a:pt x="2" y="1"/>
                    <a:pt x="5" y="1"/>
                    <a:pt x="7" y="2"/>
                  </a:cubicBezTo>
                  <a:cubicBezTo>
                    <a:pt x="7" y="4"/>
                    <a:pt x="9" y="5"/>
                    <a:pt x="9" y="5"/>
                  </a:cubicBezTo>
                  <a:cubicBezTo>
                    <a:pt x="9" y="5"/>
                    <a:pt x="11" y="7"/>
                    <a:pt x="11" y="8"/>
                  </a:cubicBezTo>
                  <a:cubicBezTo>
                    <a:pt x="10" y="10"/>
                    <a:pt x="11" y="12"/>
                    <a:pt x="12" y="13"/>
                  </a:cubicBezTo>
                  <a:cubicBezTo>
                    <a:pt x="13" y="13"/>
                    <a:pt x="13" y="16"/>
                    <a:pt x="10" y="19"/>
                  </a:cubicBezTo>
                  <a:cubicBezTo>
                    <a:pt x="9" y="19"/>
                    <a:pt x="9" y="20"/>
                    <a:pt x="9" y="20"/>
                  </a:cubicBezTo>
                  <a:cubicBezTo>
                    <a:pt x="9" y="20"/>
                    <a:pt x="9" y="20"/>
                    <a:pt x="9" y="20"/>
                  </a:cubicBezTo>
                  <a:cubicBezTo>
                    <a:pt x="10" y="20"/>
                    <a:pt x="16" y="16"/>
                    <a:pt x="16" y="14"/>
                  </a:cubicBezTo>
                  <a:cubicBezTo>
                    <a:pt x="17" y="11"/>
                    <a:pt x="17" y="9"/>
                    <a:pt x="17" y="9"/>
                  </a:cubicBezTo>
                  <a:cubicBezTo>
                    <a:pt x="17" y="9"/>
                    <a:pt x="18" y="9"/>
                    <a:pt x="18" y="8"/>
                  </a:cubicBezTo>
                  <a:cubicBezTo>
                    <a:pt x="19" y="7"/>
                    <a:pt x="20" y="3"/>
                    <a:pt x="18" y="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4" name="组合 50"/>
          <p:cNvGrpSpPr>
            <a:grpSpLocks/>
          </p:cNvGrpSpPr>
          <p:nvPr/>
        </p:nvGrpSpPr>
        <p:grpSpPr bwMode="auto">
          <a:xfrm>
            <a:off x="209550" y="133057"/>
            <a:ext cx="603250" cy="552450"/>
            <a:chOff x="0" y="0"/>
            <a:chExt cx="737947" cy="676838"/>
          </a:xfrm>
        </p:grpSpPr>
        <p:sp>
          <p:nvSpPr>
            <p:cNvPr id="3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8"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托收的种类</a:t>
            </a:r>
            <a:endParaRPr lang="zh-CN" altLang="zh-CN" sz="2400" b="1" dirty="0" smtClean="0">
              <a:solidFill>
                <a:prstClr val="black"/>
              </a:solidFill>
            </a:endParaRPr>
          </a:p>
        </p:txBody>
      </p:sp>
      <p:sp>
        <p:nvSpPr>
          <p:cNvPr id="39" name="文本框 38"/>
          <p:cNvSpPr txBox="1"/>
          <p:nvPr/>
        </p:nvSpPr>
        <p:spPr>
          <a:xfrm>
            <a:off x="1454582" y="957817"/>
            <a:ext cx="2137893" cy="430887"/>
          </a:xfrm>
          <a:prstGeom prst="rect">
            <a:avLst/>
          </a:prstGeom>
          <a:noFill/>
        </p:spPr>
        <p:txBody>
          <a:bodyPr wrap="square" rtlCol="0">
            <a:spAutoFit/>
          </a:bodyPr>
          <a:lstStyle/>
          <a:p>
            <a:r>
              <a:rPr lang="zh-CN" altLang="en-US" sz="2200" b="1" u="sng" dirty="0" smtClean="0">
                <a:solidFill>
                  <a:srgbClr val="0070C0"/>
                </a:solidFill>
              </a:rPr>
              <a:t>跟单托收种类</a:t>
            </a:r>
            <a:endParaRPr lang="zh-CN" altLang="en-US" sz="2200" b="1" u="sng" dirty="0">
              <a:solidFill>
                <a:srgbClr val="0070C0"/>
              </a:solidFill>
            </a:endParaRPr>
          </a:p>
        </p:txBody>
      </p:sp>
      <p:sp>
        <p:nvSpPr>
          <p:cNvPr id="40" name="文本框 39"/>
          <p:cNvSpPr txBox="1"/>
          <p:nvPr/>
        </p:nvSpPr>
        <p:spPr>
          <a:xfrm>
            <a:off x="1157288" y="2314369"/>
            <a:ext cx="2446508" cy="1015663"/>
          </a:xfrm>
          <a:prstGeom prst="rect">
            <a:avLst/>
          </a:prstGeom>
          <a:noFill/>
        </p:spPr>
        <p:txBody>
          <a:bodyPr wrap="square" rtlCol="0">
            <a:spAutoFit/>
          </a:bodyPr>
          <a:lstStyle/>
          <a:p>
            <a:r>
              <a:rPr lang="zh-CN" altLang="en-US" sz="2000" dirty="0">
                <a:solidFill>
                  <a:prstClr val="black"/>
                </a:solidFill>
                <a:latin typeface="Times New Roman" panose="02020603050405020304" pitchFamily="18" charset="0"/>
                <a:cs typeface="Times New Roman" panose="02020603050405020304" pitchFamily="18" charset="0"/>
              </a:rPr>
              <a:t>付款交单（</a:t>
            </a:r>
            <a:r>
              <a:rPr lang="en-US" altLang="zh-CN" sz="2000" dirty="0">
                <a:solidFill>
                  <a:prstClr val="black"/>
                </a:solidFill>
                <a:latin typeface="Times New Roman" panose="02020603050405020304" pitchFamily="18" charset="0"/>
                <a:cs typeface="Times New Roman" panose="02020603050405020304" pitchFamily="18" charset="0"/>
              </a:rPr>
              <a:t>documents against payment, D/P</a:t>
            </a:r>
            <a:r>
              <a:rPr lang="en-US" altLang="zh-CN" sz="2000" dirty="0" smtClean="0">
                <a:solidFill>
                  <a:prstClr val="black"/>
                </a:solidFill>
                <a:latin typeface="Times New Roman" panose="02020603050405020304" pitchFamily="18" charset="0"/>
                <a:cs typeface="Times New Roman" panose="02020603050405020304" pitchFamily="18" charset="0"/>
              </a:rPr>
              <a:t>)</a:t>
            </a:r>
            <a:endParaRPr lang="zh-CN" altLang="en-US" sz="2000" dirty="0">
              <a:solidFill>
                <a:prstClr val="black"/>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1304668" y="5011638"/>
            <a:ext cx="2320509" cy="1015663"/>
          </a:xfrm>
          <a:prstGeom prst="rect">
            <a:avLst/>
          </a:prstGeom>
          <a:noFill/>
        </p:spPr>
        <p:txBody>
          <a:bodyPr wrap="square" rtlCol="0">
            <a:spAutoFit/>
          </a:bodyPr>
          <a:lstStyle/>
          <a:p>
            <a:r>
              <a:rPr lang="zh-CN" altLang="en-US" sz="2000" dirty="0">
                <a:solidFill>
                  <a:prstClr val="black"/>
                </a:solidFill>
                <a:latin typeface="Times New Roman" panose="02020603050405020304" pitchFamily="18" charset="0"/>
                <a:cs typeface="Times New Roman" panose="02020603050405020304" pitchFamily="18" charset="0"/>
              </a:rPr>
              <a:t>承兑交单（</a:t>
            </a:r>
            <a:r>
              <a:rPr lang="en-US" altLang="zh-CN" sz="2000" dirty="0">
                <a:solidFill>
                  <a:prstClr val="black"/>
                </a:solidFill>
                <a:latin typeface="Times New Roman" panose="02020603050405020304" pitchFamily="18" charset="0"/>
                <a:cs typeface="Times New Roman" panose="02020603050405020304" pitchFamily="18" charset="0"/>
              </a:rPr>
              <a:t>documents against acceptance, D/A</a:t>
            </a:r>
            <a:r>
              <a:rPr lang="en-US" altLang="zh-CN" sz="2000" dirty="0" smtClean="0">
                <a:solidFill>
                  <a:prstClr val="black"/>
                </a:solidFill>
                <a:latin typeface="Times New Roman" panose="02020603050405020304" pitchFamily="18" charset="0"/>
                <a:cs typeface="Times New Roman" panose="02020603050405020304" pitchFamily="18" charset="0"/>
              </a:rPr>
              <a:t>)</a:t>
            </a:r>
            <a:endParaRPr lang="zh-CN" altLang="en-US" sz="2000" dirty="0">
              <a:solidFill>
                <a:prstClr val="black"/>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638714" y="2236454"/>
            <a:ext cx="4129965" cy="707566"/>
          </a:xfrm>
          <a:prstGeom prst="rect">
            <a:avLst/>
          </a:prstGeom>
          <a:noFill/>
        </p:spPr>
        <p:txBody>
          <a:bodyPr wrap="square" rtlCol="0">
            <a:spAutoFit/>
          </a:bodyPr>
          <a:lstStyle/>
          <a:p>
            <a:pPr>
              <a:lnSpc>
                <a:spcPts val="2500"/>
              </a:lnSpc>
              <a:defRPr/>
            </a:pPr>
            <a:r>
              <a:rPr lang="zh-CN" altLang="en-US" sz="1900" dirty="0">
                <a:solidFill>
                  <a:prstClr val="black"/>
                </a:solidFill>
                <a:latin typeface="Times New Roman" panose="02020603050405020304" pitchFamily="18" charset="0"/>
                <a:cs typeface="Times New Roman" panose="02020603050405020304" pitchFamily="18" charset="0"/>
              </a:rPr>
              <a:t>即期付款交单（</a:t>
            </a:r>
            <a:r>
              <a:rPr lang="en-US" altLang="zh-CN" sz="1900" dirty="0">
                <a:solidFill>
                  <a:prstClr val="black"/>
                </a:solidFill>
                <a:latin typeface="Times New Roman" panose="02020603050405020304" pitchFamily="18" charset="0"/>
                <a:cs typeface="Times New Roman" panose="02020603050405020304" pitchFamily="18" charset="0"/>
              </a:rPr>
              <a:t>D/P at sight)</a:t>
            </a:r>
          </a:p>
          <a:p>
            <a:pPr>
              <a:lnSpc>
                <a:spcPts val="2500"/>
              </a:lnSpc>
              <a:defRPr/>
            </a:pPr>
            <a:r>
              <a:rPr lang="zh-CN" altLang="en-US" sz="1900" dirty="0">
                <a:solidFill>
                  <a:prstClr val="black"/>
                </a:solidFill>
                <a:latin typeface="Times New Roman" panose="02020603050405020304" pitchFamily="18" charset="0"/>
                <a:cs typeface="Times New Roman" panose="02020603050405020304" pitchFamily="18" charset="0"/>
              </a:rPr>
              <a:t>使用即期汇票，见票即付，付款赎</a:t>
            </a:r>
            <a:r>
              <a:rPr lang="zh-CN" altLang="en-US" sz="1900" dirty="0" smtClean="0">
                <a:solidFill>
                  <a:prstClr val="black"/>
                </a:solidFill>
                <a:latin typeface="Times New Roman" panose="02020603050405020304" pitchFamily="18" charset="0"/>
                <a:cs typeface="Times New Roman" panose="02020603050405020304" pitchFamily="18" charset="0"/>
              </a:rPr>
              <a:t>单</a:t>
            </a:r>
            <a:endParaRPr lang="en-US" altLang="zh-CN" sz="1900" dirty="0">
              <a:solidFill>
                <a:prstClr val="black"/>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3685297" y="3324005"/>
            <a:ext cx="3672765" cy="1054135"/>
          </a:xfrm>
          <a:prstGeom prst="rect">
            <a:avLst/>
          </a:prstGeom>
          <a:noFill/>
        </p:spPr>
        <p:txBody>
          <a:bodyPr wrap="square" rtlCol="0">
            <a:spAutoFit/>
          </a:bodyPr>
          <a:lstStyle/>
          <a:p>
            <a:pPr>
              <a:lnSpc>
                <a:spcPts val="2500"/>
              </a:lnSpc>
              <a:defRPr/>
            </a:pPr>
            <a:r>
              <a:rPr lang="zh-CN" altLang="en-US" sz="1900" dirty="0">
                <a:solidFill>
                  <a:prstClr val="black"/>
                </a:solidFill>
                <a:latin typeface="Times New Roman" panose="02020603050405020304" pitchFamily="18" charset="0"/>
                <a:cs typeface="Times New Roman" panose="02020603050405020304" pitchFamily="18" charset="0"/>
              </a:rPr>
              <a:t>远期付款交单（</a:t>
            </a:r>
            <a:r>
              <a:rPr lang="en-US" altLang="zh-CN" sz="1900" dirty="0">
                <a:solidFill>
                  <a:prstClr val="black"/>
                </a:solidFill>
                <a:latin typeface="Times New Roman" panose="02020603050405020304" pitchFamily="18" charset="0"/>
                <a:cs typeface="Times New Roman" panose="02020603050405020304" pitchFamily="18" charset="0"/>
              </a:rPr>
              <a:t>D/P after sight)</a:t>
            </a:r>
          </a:p>
          <a:p>
            <a:pPr>
              <a:lnSpc>
                <a:spcPts val="2500"/>
              </a:lnSpc>
              <a:defRPr/>
            </a:pPr>
            <a:r>
              <a:rPr lang="zh-CN" altLang="en-US" sz="1900" dirty="0">
                <a:solidFill>
                  <a:prstClr val="black"/>
                </a:solidFill>
                <a:latin typeface="Times New Roman" panose="02020603050405020304" pitchFamily="18" charset="0"/>
                <a:cs typeface="Times New Roman" panose="02020603050405020304" pitchFamily="18" charset="0"/>
              </a:rPr>
              <a:t>使用远期汇票，见票承兑，到期付款，付款赎</a:t>
            </a:r>
            <a:r>
              <a:rPr lang="zh-CN" altLang="en-US" sz="1900" dirty="0" smtClean="0">
                <a:solidFill>
                  <a:prstClr val="black"/>
                </a:solidFill>
                <a:latin typeface="Times New Roman" panose="02020603050405020304" pitchFamily="18" charset="0"/>
                <a:cs typeface="Times New Roman" panose="02020603050405020304" pitchFamily="18" charset="0"/>
              </a:rPr>
              <a:t>单</a:t>
            </a:r>
            <a:endParaRPr lang="en-US" altLang="zh-CN" sz="1900" dirty="0">
              <a:solidFill>
                <a:prstClr val="black"/>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3772556" y="5294610"/>
            <a:ext cx="3351324" cy="677108"/>
          </a:xfrm>
          <a:prstGeom prst="rect">
            <a:avLst/>
          </a:prstGeom>
          <a:noFill/>
        </p:spPr>
        <p:txBody>
          <a:bodyPr wrap="square" rtlCol="0">
            <a:spAutoFit/>
          </a:bodyPr>
          <a:lstStyle/>
          <a:p>
            <a:r>
              <a:rPr lang="zh-CN" altLang="en-US" sz="1900" dirty="0">
                <a:solidFill>
                  <a:prstClr val="black"/>
                </a:solidFill>
                <a:latin typeface="Times New Roman" panose="02020603050405020304" pitchFamily="18" charset="0"/>
                <a:cs typeface="Times New Roman" panose="02020603050405020304" pitchFamily="18" charset="0"/>
              </a:rPr>
              <a:t>使用远期汇票，见票承兑，承兑交单，到期</a:t>
            </a:r>
            <a:r>
              <a:rPr lang="zh-CN" altLang="en-US" sz="1900" dirty="0" smtClean="0">
                <a:solidFill>
                  <a:prstClr val="black"/>
                </a:solidFill>
                <a:latin typeface="Times New Roman" panose="02020603050405020304" pitchFamily="18" charset="0"/>
                <a:cs typeface="Times New Roman" panose="02020603050405020304" pitchFamily="18" charset="0"/>
              </a:rPr>
              <a:t>付款</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sp>
        <p:nvSpPr>
          <p:cNvPr id="44" name="文本框 43"/>
          <p:cNvSpPr txBox="1"/>
          <p:nvPr/>
        </p:nvSpPr>
        <p:spPr>
          <a:xfrm>
            <a:off x="7754700" y="3206355"/>
            <a:ext cx="2251070"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cs typeface="Times New Roman" panose="02020603050405020304" pitchFamily="18" charset="0"/>
              </a:rPr>
              <a:t>见票后若干天</a:t>
            </a:r>
            <a:r>
              <a:rPr lang="zh-CN" altLang="en-US" dirty="0" smtClean="0">
                <a:solidFill>
                  <a:prstClr val="black"/>
                </a:solidFill>
                <a:latin typeface="Times New Roman" panose="02020603050405020304" pitchFamily="18" charset="0"/>
                <a:cs typeface="Times New Roman" panose="02020603050405020304" pitchFamily="18" charset="0"/>
              </a:rPr>
              <a:t>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45" name="文本框 44"/>
          <p:cNvSpPr txBox="1"/>
          <p:nvPr/>
        </p:nvSpPr>
        <p:spPr>
          <a:xfrm>
            <a:off x="7752419" y="3664577"/>
            <a:ext cx="2301961"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cs typeface="Times New Roman" panose="02020603050405020304" pitchFamily="18" charset="0"/>
              </a:rPr>
              <a:t>提单日后若干天</a:t>
            </a:r>
            <a:r>
              <a:rPr lang="zh-CN" altLang="en-US" dirty="0" smtClean="0">
                <a:solidFill>
                  <a:prstClr val="black"/>
                </a:solidFill>
                <a:latin typeface="Times New Roman" panose="02020603050405020304" pitchFamily="18" charset="0"/>
                <a:cs typeface="Times New Roman" panose="02020603050405020304" pitchFamily="18" charset="0"/>
              </a:rPr>
              <a:t>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46" name="文本框 45"/>
          <p:cNvSpPr txBox="1"/>
          <p:nvPr/>
        </p:nvSpPr>
        <p:spPr>
          <a:xfrm>
            <a:off x="7662685" y="4867646"/>
            <a:ext cx="2117392"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cs typeface="Times New Roman" panose="02020603050405020304" pitchFamily="18" charset="0"/>
              </a:rPr>
              <a:t>见</a:t>
            </a:r>
            <a:r>
              <a:rPr lang="zh-CN" altLang="en-US" dirty="0" smtClean="0">
                <a:solidFill>
                  <a:prstClr val="black"/>
                </a:solidFill>
                <a:latin typeface="Times New Roman" panose="02020603050405020304" pitchFamily="18" charset="0"/>
                <a:cs typeface="Times New Roman" panose="02020603050405020304" pitchFamily="18" charset="0"/>
              </a:rPr>
              <a:t>票</a:t>
            </a:r>
            <a:r>
              <a:rPr lang="zh-CN" altLang="en-US" dirty="0">
                <a:solidFill>
                  <a:prstClr val="black"/>
                </a:solidFill>
                <a:latin typeface="Times New Roman" panose="02020603050405020304" pitchFamily="18" charset="0"/>
                <a:cs typeface="Times New Roman" panose="02020603050405020304" pitchFamily="18" charset="0"/>
              </a:rPr>
              <a:t>后若干天</a:t>
            </a:r>
            <a:r>
              <a:rPr lang="zh-CN" altLang="en-US" dirty="0" smtClean="0">
                <a:solidFill>
                  <a:prstClr val="black"/>
                </a:solidFill>
                <a:latin typeface="Times New Roman" panose="02020603050405020304" pitchFamily="18" charset="0"/>
                <a:cs typeface="Times New Roman" panose="02020603050405020304" pitchFamily="18" charset="0"/>
              </a:rPr>
              <a:t>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7768679" y="4447763"/>
            <a:ext cx="2133652" cy="369332"/>
          </a:xfrm>
          <a:prstGeom prst="rect">
            <a:avLst/>
          </a:prstGeom>
          <a:noFill/>
        </p:spPr>
        <p:txBody>
          <a:bodyPr wrap="square" rtlCol="0">
            <a:spAutoFit/>
          </a:bodyPr>
          <a:lstStyle/>
          <a:p>
            <a:r>
              <a:rPr lang="zh-CN" altLang="en-US" dirty="0" smtClean="0">
                <a:solidFill>
                  <a:prstClr val="black"/>
                </a:solidFill>
                <a:latin typeface="Times New Roman" panose="02020603050405020304" pitchFamily="18" charset="0"/>
                <a:cs typeface="Times New Roman" panose="02020603050405020304" pitchFamily="18" charset="0"/>
              </a:rPr>
              <a:t>固定日期付款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48" name="文本框 47"/>
          <p:cNvSpPr txBox="1"/>
          <p:nvPr/>
        </p:nvSpPr>
        <p:spPr>
          <a:xfrm>
            <a:off x="7662685" y="5268319"/>
            <a:ext cx="2481427"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cs typeface="Times New Roman" panose="02020603050405020304" pitchFamily="18" charset="0"/>
              </a:rPr>
              <a:t>提单日后若干天</a:t>
            </a:r>
            <a:r>
              <a:rPr lang="zh-CN" altLang="en-US" dirty="0" smtClean="0">
                <a:solidFill>
                  <a:prstClr val="black"/>
                </a:solidFill>
                <a:latin typeface="Times New Roman" panose="02020603050405020304" pitchFamily="18" charset="0"/>
                <a:cs typeface="Times New Roman" panose="02020603050405020304" pitchFamily="18" charset="0"/>
              </a:rPr>
              <a:t>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49" name="文本框 48"/>
          <p:cNvSpPr txBox="1"/>
          <p:nvPr/>
        </p:nvSpPr>
        <p:spPr>
          <a:xfrm>
            <a:off x="7679152" y="5700333"/>
            <a:ext cx="2206919"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cs typeface="Times New Roman" panose="02020603050405020304" pitchFamily="18" charset="0"/>
              </a:rPr>
              <a:t>出票后若干天</a:t>
            </a:r>
            <a:r>
              <a:rPr lang="zh-CN" altLang="en-US" dirty="0" smtClean="0">
                <a:solidFill>
                  <a:prstClr val="black"/>
                </a:solidFill>
                <a:latin typeface="Times New Roman" panose="02020603050405020304" pitchFamily="18" charset="0"/>
                <a:cs typeface="Times New Roman" panose="02020603050405020304" pitchFamily="18" charset="0"/>
              </a:rPr>
              <a:t>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50" name="椭圆 49"/>
          <p:cNvSpPr/>
          <p:nvPr/>
        </p:nvSpPr>
        <p:spPr>
          <a:xfrm>
            <a:off x="10253776" y="4936637"/>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宋体" panose="02010600030101010101" pitchFamily="2" charset="-122"/>
            </a:endParaRPr>
          </a:p>
        </p:txBody>
      </p:sp>
      <p:sp>
        <p:nvSpPr>
          <p:cNvPr id="51" name="文本框 50"/>
          <p:cNvSpPr txBox="1"/>
          <p:nvPr/>
        </p:nvSpPr>
        <p:spPr>
          <a:xfrm>
            <a:off x="7715785" y="6110411"/>
            <a:ext cx="2133652" cy="369332"/>
          </a:xfrm>
          <a:prstGeom prst="rect">
            <a:avLst/>
          </a:prstGeom>
          <a:noFill/>
        </p:spPr>
        <p:txBody>
          <a:bodyPr wrap="square" rtlCol="0">
            <a:spAutoFit/>
          </a:bodyPr>
          <a:lstStyle/>
          <a:p>
            <a:r>
              <a:rPr lang="zh-CN" altLang="en-US" dirty="0" smtClean="0">
                <a:solidFill>
                  <a:prstClr val="black"/>
                </a:solidFill>
                <a:latin typeface="Times New Roman" panose="02020603050405020304" pitchFamily="18" charset="0"/>
                <a:cs typeface="Times New Roman" panose="02020603050405020304" pitchFamily="18" charset="0"/>
              </a:rPr>
              <a:t>固定日期付款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
        <p:nvSpPr>
          <p:cNvPr id="53" name="文本框 52"/>
          <p:cNvSpPr txBox="1"/>
          <p:nvPr/>
        </p:nvSpPr>
        <p:spPr>
          <a:xfrm>
            <a:off x="7704616" y="4093800"/>
            <a:ext cx="2117392"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cs typeface="Times New Roman" panose="02020603050405020304" pitchFamily="18" charset="0"/>
              </a:rPr>
              <a:t>出票后若干天</a:t>
            </a:r>
            <a:r>
              <a:rPr lang="zh-CN" altLang="en-US" dirty="0" smtClean="0">
                <a:solidFill>
                  <a:prstClr val="black"/>
                </a:solidFill>
                <a:latin typeface="Times New Roman" panose="02020603050405020304" pitchFamily="18" charset="0"/>
                <a:cs typeface="Times New Roman" panose="02020603050405020304" pitchFamily="18" charset="0"/>
              </a:rPr>
              <a:t>付款</a:t>
            </a:r>
            <a:endParaRPr lang="en-US" altLang="zh-CN"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76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 calcmode="lin" valueType="num">
                                      <p:cBhvr additive="base">
                                        <p:cTn id="3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
                                            <p:txEl>
                                              <p:pRg st="1" end="1"/>
                                            </p:txEl>
                                          </p:spTgt>
                                        </p:tgtEl>
                                        <p:attrNameLst>
                                          <p:attrName>style.visibility</p:attrName>
                                        </p:attrNameLst>
                                      </p:cBhvr>
                                      <p:to>
                                        <p:strVal val="visible"/>
                                      </p:to>
                                    </p:set>
                                    <p:anim calcmode="lin" valueType="num">
                                      <p:cBhvr additive="base">
                                        <p:cTn id="4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ppt_x"/>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5" grpId="0"/>
      <p:bldP spid="46" grpId="0"/>
      <p:bldP spid="47" grpId="0"/>
      <p:bldP spid="48" grpId="0"/>
      <p:bldP spid="49" grpId="0"/>
      <p:bldP spid="51"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p:nvPr/>
        </p:nvSpPr>
        <p:spPr>
          <a:xfrm>
            <a:off x="8529639" y="1685369"/>
            <a:ext cx="1438275" cy="833562"/>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付款人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（进口</a:t>
            </a:r>
            <a:r>
              <a:rPr lang="zh-CN" altLang="en-US" sz="2400" b="1" dirty="0">
                <a:latin typeface="Arial" pitchFamily="34" charset="0"/>
                <a:ea typeface="楷体" pitchFamily="49" charset="-122"/>
              </a:rPr>
              <a:t>方）</a:t>
            </a:r>
          </a:p>
        </p:txBody>
      </p:sp>
      <p:sp>
        <p:nvSpPr>
          <p:cNvPr id="4" name="Text Box 19"/>
          <p:cNvSpPr txBox="1"/>
          <p:nvPr/>
        </p:nvSpPr>
        <p:spPr>
          <a:xfrm>
            <a:off x="8617624" y="5245888"/>
            <a:ext cx="1582738"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代收</a:t>
            </a:r>
            <a:r>
              <a:rPr lang="zh-CN" altLang="en-US" sz="2400" b="1" dirty="0" smtClean="0">
                <a:latin typeface="Arial" pitchFamily="34" charset="0"/>
                <a:ea typeface="楷体" pitchFamily="49" charset="-122"/>
              </a:rPr>
              <a:t>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smtClean="0">
                <a:latin typeface="Arial" pitchFamily="34" charset="0"/>
                <a:ea typeface="楷体" pitchFamily="49" charset="-122"/>
              </a:rPr>
              <a:t>（进口</a:t>
            </a:r>
            <a:r>
              <a:rPr lang="zh-CN" altLang="en-US" b="1" dirty="0">
                <a:latin typeface="Arial" pitchFamily="34" charset="0"/>
                <a:ea typeface="楷体" pitchFamily="49" charset="-122"/>
              </a:rPr>
              <a:t>地银行）</a:t>
            </a:r>
          </a:p>
        </p:txBody>
      </p:sp>
      <p:sp>
        <p:nvSpPr>
          <p:cNvPr id="5" name="Text Box 16"/>
          <p:cNvSpPr txBox="1"/>
          <p:nvPr/>
        </p:nvSpPr>
        <p:spPr>
          <a:xfrm>
            <a:off x="1395895" y="1610595"/>
            <a:ext cx="1460500" cy="833438"/>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委托人（</a:t>
            </a:r>
            <a:r>
              <a:rPr lang="zh-CN" altLang="en-US" sz="2400" b="1" dirty="0">
                <a:latin typeface="Arial" pitchFamily="34" charset="0"/>
                <a:ea typeface="楷体" pitchFamily="49" charset="-122"/>
              </a:rPr>
              <a:t>出</a:t>
            </a:r>
            <a:r>
              <a:rPr lang="zh-CN" altLang="en-US" sz="2400" b="1" dirty="0" smtClean="0">
                <a:latin typeface="Arial" pitchFamily="34" charset="0"/>
                <a:ea typeface="楷体" pitchFamily="49" charset="-122"/>
              </a:rPr>
              <a:t>口</a:t>
            </a:r>
            <a:r>
              <a:rPr lang="zh-CN" altLang="en-US" sz="2400" b="1" dirty="0">
                <a:latin typeface="Arial" pitchFamily="34" charset="0"/>
                <a:ea typeface="楷体" pitchFamily="49" charset="-122"/>
              </a:rPr>
              <a:t>方）</a:t>
            </a:r>
          </a:p>
        </p:txBody>
      </p:sp>
      <p:sp>
        <p:nvSpPr>
          <p:cNvPr id="6" name="Text Box 18"/>
          <p:cNvSpPr txBox="1"/>
          <p:nvPr/>
        </p:nvSpPr>
        <p:spPr>
          <a:xfrm>
            <a:off x="1376563" y="5115718"/>
            <a:ext cx="1720850"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托收</a:t>
            </a:r>
            <a:r>
              <a:rPr lang="zh-CN" altLang="en-US" sz="2400" b="1" dirty="0" smtClean="0">
                <a:latin typeface="Arial" pitchFamily="34" charset="0"/>
                <a:ea typeface="楷体" pitchFamily="49" charset="-122"/>
              </a:rPr>
              <a:t>行</a:t>
            </a:r>
            <a:endParaRPr lang="en-US" altLang="zh-CN" sz="2400" b="1" dirty="0" smtClean="0">
              <a:latin typeface="Arial" pitchFamily="34" charset="0"/>
              <a:ea typeface="楷体" pitchFamily="49" charset="-122"/>
            </a:endParaRPr>
          </a:p>
          <a:p>
            <a:pPr lvl="0" algn="ctr">
              <a:buFont typeface="Arial" pitchFamily="34" charset="0"/>
              <a:buNone/>
            </a:pPr>
            <a:r>
              <a:rPr lang="zh-CN" altLang="en-US" b="1" dirty="0" smtClean="0">
                <a:latin typeface="Arial" pitchFamily="34" charset="0"/>
                <a:ea typeface="楷体" pitchFamily="49" charset="-122"/>
              </a:rPr>
              <a:t>（</a:t>
            </a:r>
            <a:r>
              <a:rPr lang="zh-CN" altLang="en-US" b="1" dirty="0">
                <a:latin typeface="Arial" pitchFamily="34" charset="0"/>
                <a:ea typeface="楷体" pitchFamily="49" charset="-122"/>
              </a:rPr>
              <a:t>出</a:t>
            </a:r>
            <a:r>
              <a:rPr lang="zh-CN" altLang="en-US" b="1" dirty="0" smtClean="0">
                <a:latin typeface="Arial" pitchFamily="34" charset="0"/>
                <a:ea typeface="楷体" pitchFamily="49" charset="-122"/>
              </a:rPr>
              <a:t>口</a:t>
            </a:r>
            <a:r>
              <a:rPr lang="zh-CN" altLang="en-US" b="1" dirty="0">
                <a:latin typeface="Arial" pitchFamily="34" charset="0"/>
                <a:ea typeface="楷体" pitchFamily="49" charset="-122"/>
              </a:rPr>
              <a:t>地银行）</a:t>
            </a:r>
            <a:endParaRPr lang="zh-CN" altLang="en-US" b="1" dirty="0">
              <a:latin typeface="Arial" pitchFamily="34" charset="0"/>
              <a:ea typeface="宋体" charset="-122"/>
            </a:endParaRPr>
          </a:p>
        </p:txBody>
      </p:sp>
      <p:sp>
        <p:nvSpPr>
          <p:cNvPr id="7"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lvl="0" eaLnBrk="0" hangingPunct="0"/>
            <a:endParaRPr lang="zh-CN" altLang="en-US">
              <a:latin typeface="Arial" pitchFamily="34" charset="0"/>
              <a:ea typeface="宋体" pitchFamily="2" charset="-122"/>
            </a:endParaRPr>
          </a:p>
        </p:txBody>
      </p:sp>
      <p:sp>
        <p:nvSpPr>
          <p:cNvPr id="8" name="Text Box 21"/>
          <p:cNvSpPr txBox="1"/>
          <p:nvPr/>
        </p:nvSpPr>
        <p:spPr>
          <a:xfrm>
            <a:off x="3951864" y="1610595"/>
            <a:ext cx="3482305" cy="369332"/>
          </a:xfrm>
          <a:prstGeom prst="rect">
            <a:avLst/>
          </a:prstGeom>
          <a:noFill/>
          <a:ln w="9525">
            <a:noFill/>
            <a:miter/>
          </a:ln>
        </p:spPr>
        <p:txBody>
          <a:bodyPr wrap="square" anchor="t">
            <a:spAutoFit/>
          </a:bodyPr>
          <a:lstStyle/>
          <a:p>
            <a:pPr lvl="0" algn="ctr">
              <a:buFont typeface="Arial" pitchFamily="34" charset="0"/>
              <a:buNone/>
            </a:pPr>
            <a:r>
              <a:rPr lang="zh-CN" altLang="en-US" b="1" dirty="0" smtClean="0">
                <a:latin typeface="Arial" pitchFamily="34" charset="0"/>
                <a:ea typeface="宋体" charset="-122"/>
              </a:rPr>
              <a:t>合同规定即期付款交单方式支付</a:t>
            </a:r>
            <a:endParaRPr lang="zh-CN" altLang="en-US" b="1" dirty="0">
              <a:latin typeface="Arial" pitchFamily="34" charset="0"/>
              <a:ea typeface="宋体" charset="-122"/>
            </a:endParaRPr>
          </a:p>
        </p:txBody>
      </p:sp>
      <p:sp>
        <p:nvSpPr>
          <p:cNvPr id="9" name="Text Box 24"/>
          <p:cNvSpPr txBox="1"/>
          <p:nvPr/>
        </p:nvSpPr>
        <p:spPr>
          <a:xfrm>
            <a:off x="1087241" y="2994024"/>
            <a:ext cx="738664" cy="1756686"/>
          </a:xfrm>
          <a:prstGeom prst="rect">
            <a:avLst/>
          </a:prstGeom>
          <a:noFill/>
          <a:ln w="9525">
            <a:noFill/>
            <a:miter/>
          </a:ln>
        </p:spPr>
        <p:txBody>
          <a:bodyPr vert="eaVert" wrap="square" anchor="t">
            <a:spAutoFit/>
          </a:bodyPr>
          <a:lstStyle/>
          <a:p>
            <a:pPr lvl="0">
              <a:buFont typeface="Arial" pitchFamily="34" charset="0"/>
              <a:buNone/>
            </a:pPr>
            <a:r>
              <a:rPr lang="zh-CN" altLang="en-US" sz="1600" b="1" dirty="0">
                <a:latin typeface="Arial" pitchFamily="34" charset="0"/>
                <a:ea typeface="宋体" charset="-122"/>
              </a:rPr>
              <a:t>1</a:t>
            </a:r>
            <a:r>
              <a:rPr lang="zh-CN" altLang="en-US" b="1" dirty="0" smtClean="0">
                <a:latin typeface="Arial" pitchFamily="34" charset="0"/>
                <a:ea typeface="宋体" charset="-122"/>
              </a:rPr>
              <a:t>.汇票、单据、托收申请书</a:t>
            </a:r>
            <a:endParaRPr lang="zh-CN" altLang="en-US" dirty="0">
              <a:latin typeface="Arial" pitchFamily="34" charset="0"/>
              <a:ea typeface="宋体" charset="-122"/>
            </a:endParaRPr>
          </a:p>
        </p:txBody>
      </p:sp>
      <p:sp>
        <p:nvSpPr>
          <p:cNvPr id="10" name="Text Box 26"/>
          <p:cNvSpPr txBox="1"/>
          <p:nvPr/>
        </p:nvSpPr>
        <p:spPr>
          <a:xfrm>
            <a:off x="2444811" y="3165505"/>
            <a:ext cx="461665" cy="16224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7</a:t>
            </a:r>
            <a:r>
              <a:rPr lang="zh-CN" altLang="en-US" b="1" dirty="0" smtClean="0">
                <a:latin typeface="Arial" pitchFamily="34" charset="0"/>
                <a:ea typeface="宋体" charset="-122"/>
              </a:rPr>
              <a:t>. 交款</a:t>
            </a:r>
            <a:endParaRPr lang="zh-CN" altLang="en-US" b="1" dirty="0">
              <a:latin typeface="Arial" pitchFamily="34" charset="0"/>
              <a:ea typeface="宋体" charset="-122"/>
            </a:endParaRPr>
          </a:p>
        </p:txBody>
      </p:sp>
      <p:sp>
        <p:nvSpPr>
          <p:cNvPr id="11" name="Text Box 28"/>
          <p:cNvSpPr txBox="1"/>
          <p:nvPr/>
        </p:nvSpPr>
        <p:spPr>
          <a:xfrm>
            <a:off x="4261148" y="4929663"/>
            <a:ext cx="2910681" cy="369332"/>
          </a:xfrm>
          <a:prstGeom prst="rect">
            <a:avLst/>
          </a:prstGeom>
          <a:noFill/>
          <a:ln w="9525">
            <a:noFill/>
            <a:miter/>
          </a:ln>
        </p:spPr>
        <p:txBody>
          <a:bodyPr wrap="square" anchor="t">
            <a:spAutoFit/>
          </a:bodyPr>
          <a:lstStyle/>
          <a:p>
            <a:pPr lvl="0" algn="ctr">
              <a:buFont typeface="Arial" pitchFamily="34" charset="0"/>
              <a:buNone/>
            </a:pPr>
            <a:r>
              <a:rPr lang="en-US" altLang="zh-CN" b="1" dirty="0" smtClean="0">
                <a:latin typeface="Arial" pitchFamily="34" charset="0"/>
                <a:ea typeface="宋体" charset="-122"/>
              </a:rPr>
              <a:t>2</a:t>
            </a:r>
            <a:r>
              <a:rPr lang="zh-CN" altLang="en-US" b="1" dirty="0" smtClean="0">
                <a:latin typeface="Arial" pitchFamily="34" charset="0"/>
                <a:ea typeface="宋体" charset="-122"/>
              </a:rPr>
              <a:t>.委托书、汇票、全套单据</a:t>
            </a:r>
            <a:endParaRPr lang="zh-CN" altLang="en-US" sz="1600" b="1" dirty="0">
              <a:latin typeface="Arial" pitchFamily="34" charset="0"/>
              <a:ea typeface="宋体" charset="-122"/>
            </a:endParaRPr>
          </a:p>
        </p:txBody>
      </p:sp>
      <p:sp>
        <p:nvSpPr>
          <p:cNvPr id="12" name="Text Box 34"/>
          <p:cNvSpPr txBox="1"/>
          <p:nvPr/>
        </p:nvSpPr>
        <p:spPr>
          <a:xfrm>
            <a:off x="8439568" y="2994024"/>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3</a:t>
            </a:r>
            <a:r>
              <a:rPr lang="zh-CN" altLang="en-US" b="1" dirty="0" smtClean="0">
                <a:latin typeface="Arial" pitchFamily="34" charset="0"/>
                <a:ea typeface="宋体" charset="-122"/>
              </a:rPr>
              <a:t>.提示付款</a:t>
            </a:r>
            <a:endParaRPr lang="zh-CN" altLang="en-US" b="1" dirty="0">
              <a:latin typeface="Arial" pitchFamily="34" charset="0"/>
              <a:ea typeface="宋体" charset="-122"/>
            </a:endParaRPr>
          </a:p>
        </p:txBody>
      </p:sp>
      <p:sp>
        <p:nvSpPr>
          <p:cNvPr id="13" name="Text Box 36"/>
          <p:cNvSpPr txBox="1"/>
          <p:nvPr/>
        </p:nvSpPr>
        <p:spPr>
          <a:xfrm>
            <a:off x="4817866" y="5805482"/>
            <a:ext cx="2070100" cy="369332"/>
          </a:xfrm>
          <a:prstGeom prst="rect">
            <a:avLst/>
          </a:prstGeom>
          <a:noFill/>
          <a:ln w="9525">
            <a:noFill/>
            <a:miter/>
          </a:ln>
        </p:spPr>
        <p:txBody>
          <a:bodyPr anchor="t">
            <a:spAutoFit/>
          </a:bodyPr>
          <a:lstStyle/>
          <a:p>
            <a:pPr lvl="0">
              <a:buFont typeface="Arial" pitchFamily="34" charset="0"/>
              <a:buNone/>
            </a:pPr>
            <a:r>
              <a:rPr lang="en-US" altLang="zh-CN" b="1" dirty="0" smtClean="0">
                <a:latin typeface="Arial" pitchFamily="34" charset="0"/>
                <a:ea typeface="宋体" pitchFamily="2" charset="-122"/>
              </a:rPr>
              <a:t>6</a:t>
            </a:r>
            <a:r>
              <a:rPr lang="zh-CN" altLang="en-US" b="1" dirty="0" smtClean="0">
                <a:latin typeface="Arial" pitchFamily="34" charset="0"/>
                <a:ea typeface="宋体" charset="-122"/>
              </a:rPr>
              <a:t>.汇交收妥的款项</a:t>
            </a:r>
            <a:endParaRPr lang="zh-CN" altLang="en-US" b="1" dirty="0">
              <a:latin typeface="Arial" pitchFamily="34" charset="0"/>
              <a:ea typeface="宋体" charset="-122"/>
            </a:endParaRPr>
          </a:p>
        </p:txBody>
      </p:sp>
      <p:sp>
        <p:nvSpPr>
          <p:cNvPr id="14" name="Text Box 37"/>
          <p:cNvSpPr txBox="1"/>
          <p:nvPr/>
        </p:nvSpPr>
        <p:spPr>
          <a:xfrm>
            <a:off x="10273988" y="2551506"/>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即期付款交单业务流程图</a:t>
            </a:r>
            <a:endParaRPr lang="zh-CN" altLang="en-US" sz="2800" b="1" dirty="0">
              <a:latin typeface="Arial" pitchFamily="34" charset="0"/>
              <a:ea typeface="宋体" charset="-122"/>
            </a:endParaRPr>
          </a:p>
        </p:txBody>
      </p:sp>
      <p:sp>
        <p:nvSpPr>
          <p:cNvPr id="15" name="Text Box 24"/>
          <p:cNvSpPr txBox="1"/>
          <p:nvPr/>
        </p:nvSpPr>
        <p:spPr>
          <a:xfrm>
            <a:off x="9181170" y="3128284"/>
            <a:ext cx="461665" cy="1509712"/>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4</a:t>
            </a:r>
            <a:r>
              <a:rPr lang="zh-CN" altLang="en-US" b="1" dirty="0" smtClean="0">
                <a:latin typeface="Arial" pitchFamily="34" charset="0"/>
                <a:ea typeface="宋体" charset="-122"/>
              </a:rPr>
              <a:t>.付款</a:t>
            </a:r>
            <a:endParaRPr lang="zh-CN" altLang="en-US" dirty="0">
              <a:latin typeface="Arial" pitchFamily="34" charset="0"/>
              <a:ea typeface="宋体" charset="-122"/>
            </a:endParaRPr>
          </a:p>
        </p:txBody>
      </p:sp>
      <p:sp>
        <p:nvSpPr>
          <p:cNvPr id="16" name="Text Box 34"/>
          <p:cNvSpPr txBox="1"/>
          <p:nvPr/>
        </p:nvSpPr>
        <p:spPr>
          <a:xfrm>
            <a:off x="9748223" y="3111501"/>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5</a:t>
            </a:r>
            <a:r>
              <a:rPr lang="zh-CN" altLang="en-US" b="1" dirty="0" smtClean="0">
                <a:latin typeface="Arial" pitchFamily="34" charset="0"/>
                <a:ea typeface="宋体" charset="-122"/>
              </a:rPr>
              <a:t>.交单</a:t>
            </a:r>
            <a:endParaRPr lang="zh-CN" altLang="en-US" b="1" dirty="0">
              <a:latin typeface="Arial" pitchFamily="34" charset="0"/>
              <a:ea typeface="宋体" charset="-122"/>
            </a:endParaRPr>
          </a:p>
        </p:txBody>
      </p:sp>
      <p:cxnSp>
        <p:nvCxnSpPr>
          <p:cNvPr id="17" name="直接箭头连接符 16"/>
          <p:cNvCxnSpPr/>
          <p:nvPr/>
        </p:nvCxnSpPr>
        <p:spPr>
          <a:xfrm>
            <a:off x="1891426" y="2437643"/>
            <a:ext cx="39923" cy="267168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2342934" y="2378474"/>
            <a:ext cx="50938" cy="273724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127379" y="5486399"/>
            <a:ext cx="543222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125077" y="5675385"/>
            <a:ext cx="5464883" cy="190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642835" y="2654441"/>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3" idx="2"/>
          </p:cNvCxnSpPr>
          <p:nvPr/>
        </p:nvCxnSpPr>
        <p:spPr>
          <a:xfrm>
            <a:off x="9248777" y="2518931"/>
            <a:ext cx="0" cy="272695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915787" y="2601333"/>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组合 50"/>
          <p:cNvGrpSpPr>
            <a:grpSpLocks/>
          </p:cNvGrpSpPr>
          <p:nvPr/>
        </p:nvGrpSpPr>
        <p:grpSpPr bwMode="auto">
          <a:xfrm>
            <a:off x="209550" y="133057"/>
            <a:ext cx="603250" cy="552450"/>
            <a:chOff x="0" y="0"/>
            <a:chExt cx="737947" cy="676838"/>
          </a:xfrm>
        </p:grpSpPr>
        <p:sp>
          <p:nvSpPr>
            <p:cNvPr id="2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8"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托收的业务流程</a:t>
            </a:r>
            <a:endParaRPr lang="zh-CN" altLang="zh-CN" sz="2400" b="1" dirty="0" smtClean="0"/>
          </a:p>
        </p:txBody>
      </p:sp>
    </p:spTree>
    <p:extLst>
      <p:ext uri="{BB962C8B-B14F-4D97-AF65-F5344CB8AC3E}">
        <p14:creationId xmlns:p14="http://schemas.microsoft.com/office/powerpoint/2010/main" val="22561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right)">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down)">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p:bldP spid="9" grpId="0"/>
      <p:bldP spid="10" grpId="0"/>
      <p:bldP spid="11" grpId="0"/>
      <p:bldP spid="12" grpId="0"/>
      <p:bldP spid="13"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0174" y="985838"/>
            <a:ext cx="9472613" cy="5447645"/>
          </a:xfrm>
          <a:prstGeom prst="rect">
            <a:avLst/>
          </a:prstGeom>
          <a:noFill/>
          <a:ln>
            <a:solidFill>
              <a:schemeClr val="accent1"/>
            </a:solidFill>
            <a:prstDash val="dash"/>
          </a:ln>
        </p:spPr>
        <p:txBody>
          <a:bodyPr wrap="square" rtlCol="0">
            <a:spAutoFit/>
          </a:bodyPr>
          <a:lstStyle/>
          <a:p>
            <a:pPr>
              <a:lnSpc>
                <a:spcPct val="150000"/>
              </a:lnSpc>
              <a:buFont typeface="Arial" pitchFamily="34" charset="0"/>
              <a:buNone/>
            </a:pPr>
            <a:r>
              <a:rPr lang="zh-CN" altLang="en-US" sz="2000" b="1" dirty="0" smtClean="0">
                <a:solidFill>
                  <a:prstClr val="black"/>
                </a:solidFill>
                <a:latin typeface="宋体" panose="02010600030101010101" pitchFamily="2" charset="-122"/>
              </a:rPr>
              <a:t>即期付款交单业务程序：</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Arial" pitchFamily="34" charset="0"/>
              </a:rPr>
              <a:t>进出口双方在</a:t>
            </a:r>
            <a:r>
              <a:rPr lang="zh-CN" altLang="en-US" sz="2000" b="1" dirty="0">
                <a:solidFill>
                  <a:prstClr val="black"/>
                </a:solidFill>
                <a:latin typeface="Arial" pitchFamily="34" charset="0"/>
              </a:rPr>
              <a:t>合同中，规定采用即期付款交单方式支付。</a:t>
            </a: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1</a:t>
            </a:r>
            <a:r>
              <a:rPr lang="zh-CN" altLang="en-US" sz="2000" b="1" dirty="0" smtClean="0">
                <a:solidFill>
                  <a:prstClr val="black"/>
                </a:solidFill>
                <a:latin typeface="宋体" panose="02010600030101010101" pitchFamily="2" charset="-122"/>
              </a:rPr>
              <a:t>）出口</a:t>
            </a:r>
            <a:r>
              <a:rPr lang="zh-CN" altLang="en-US" sz="2000" b="1" dirty="0">
                <a:solidFill>
                  <a:prstClr val="black"/>
                </a:solidFill>
                <a:latin typeface="宋体" panose="02010600030101010101" pitchFamily="2" charset="-122"/>
              </a:rPr>
              <a:t>人按合同规定装货后，填写</a:t>
            </a:r>
            <a:r>
              <a:rPr lang="zh-CN" altLang="en-US" sz="2000" b="1" dirty="0" smtClean="0">
                <a:solidFill>
                  <a:prstClr val="black"/>
                </a:solidFill>
                <a:latin typeface="宋体" panose="02010600030101010101" pitchFamily="2" charset="-122"/>
              </a:rPr>
              <a:t>托收申请书，</a:t>
            </a:r>
            <a:r>
              <a:rPr lang="zh-CN" altLang="en-US" sz="2000" b="1" dirty="0">
                <a:solidFill>
                  <a:prstClr val="black"/>
                </a:solidFill>
                <a:latin typeface="宋体" panose="02010600030101010101" pitchFamily="2" charset="-122"/>
              </a:rPr>
              <a:t>开出即期汇票，连同全套货运单据送交银行代收货款。</a:t>
            </a: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2</a:t>
            </a:r>
            <a:r>
              <a:rPr lang="zh-CN" altLang="en-US" sz="2000" b="1" dirty="0" smtClean="0">
                <a:solidFill>
                  <a:prstClr val="black"/>
                </a:solidFill>
                <a:latin typeface="宋体" panose="02010600030101010101" pitchFamily="2" charset="-122"/>
              </a:rPr>
              <a:t>）托收行根据托收申请书缮制托收委托书，连同汇票（或没有汇票）、货运单据寄交进口地代收行委托代收。</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3</a:t>
            </a:r>
            <a:r>
              <a:rPr lang="zh-CN" altLang="en-US" sz="2000" b="1" dirty="0" smtClean="0">
                <a:solidFill>
                  <a:prstClr val="black"/>
                </a:solidFill>
                <a:latin typeface="宋体" panose="02010600030101010101" pitchFamily="2" charset="-122"/>
              </a:rPr>
              <a:t>）代收行按委托书的指示向进口商提示汇票与单据（或仅提示单据）。</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4</a:t>
            </a:r>
            <a:r>
              <a:rPr lang="zh-CN" altLang="en-US" sz="2000" b="1" dirty="0" smtClean="0">
                <a:solidFill>
                  <a:prstClr val="black"/>
                </a:solidFill>
                <a:latin typeface="宋体" panose="02010600030101010101" pitchFamily="2" charset="-122"/>
              </a:rPr>
              <a:t>）进口商审单无误后付款。</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5</a:t>
            </a:r>
            <a:r>
              <a:rPr lang="zh-CN" altLang="en-US" sz="2000" b="1" dirty="0" smtClean="0">
                <a:solidFill>
                  <a:prstClr val="black"/>
                </a:solidFill>
                <a:latin typeface="宋体" panose="02010600030101010101" pitchFamily="2" charset="-122"/>
              </a:rPr>
              <a:t>）代收行交付单据。</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6</a:t>
            </a:r>
            <a:r>
              <a:rPr lang="zh-CN" altLang="en-US" sz="2000" b="1" dirty="0" smtClean="0">
                <a:solidFill>
                  <a:prstClr val="black"/>
                </a:solidFill>
                <a:latin typeface="宋体" panose="02010600030101010101" pitchFamily="2" charset="-122"/>
              </a:rPr>
              <a:t>）代收行办理转账，并通知托收行款已收妥。</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7</a:t>
            </a:r>
            <a:r>
              <a:rPr lang="zh-CN" altLang="en-US" sz="2000" b="1" dirty="0" smtClean="0">
                <a:solidFill>
                  <a:prstClr val="black"/>
                </a:solidFill>
                <a:latin typeface="宋体" panose="02010600030101010101" pitchFamily="2" charset="-122"/>
              </a:rPr>
              <a:t>）托收行向出口商交款。</a:t>
            </a:r>
            <a:endParaRPr lang="en-US" altLang="zh-CN" sz="2000" b="1" dirty="0">
              <a:solidFill>
                <a:prstClr val="black"/>
              </a:solidFill>
              <a:latin typeface="宋体" panose="02010600030101010101" pitchFamily="2" charset="-122"/>
            </a:endParaRPr>
          </a:p>
          <a:p>
            <a:endParaRPr lang="zh-CN" altLang="en-US" dirty="0">
              <a:solidFill>
                <a:prstClr val="black"/>
              </a:solidFill>
            </a:endParaRPr>
          </a:p>
        </p:txBody>
      </p:sp>
    </p:spTree>
    <p:extLst>
      <p:ext uri="{BB962C8B-B14F-4D97-AF65-F5344CB8AC3E}">
        <p14:creationId xmlns:p14="http://schemas.microsoft.com/office/powerpoint/2010/main" val="224807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p:nvPr/>
        </p:nvSpPr>
        <p:spPr>
          <a:xfrm>
            <a:off x="8529639" y="1685369"/>
            <a:ext cx="1438275" cy="833562"/>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付款人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（进口</a:t>
            </a:r>
            <a:r>
              <a:rPr lang="zh-CN" altLang="en-US" sz="2400" b="1" dirty="0">
                <a:latin typeface="Arial" pitchFamily="34" charset="0"/>
                <a:ea typeface="楷体" pitchFamily="49" charset="-122"/>
              </a:rPr>
              <a:t>方）</a:t>
            </a:r>
          </a:p>
        </p:txBody>
      </p:sp>
      <p:sp>
        <p:nvSpPr>
          <p:cNvPr id="4" name="Text Box 19"/>
          <p:cNvSpPr txBox="1"/>
          <p:nvPr/>
        </p:nvSpPr>
        <p:spPr>
          <a:xfrm>
            <a:off x="8617624" y="5245888"/>
            <a:ext cx="1582738"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代收</a:t>
            </a:r>
            <a:r>
              <a:rPr lang="zh-CN" altLang="en-US" sz="2400" b="1" dirty="0" smtClean="0">
                <a:latin typeface="Arial" pitchFamily="34" charset="0"/>
                <a:ea typeface="楷体" pitchFamily="49" charset="-122"/>
              </a:rPr>
              <a:t>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smtClean="0">
                <a:latin typeface="Arial" pitchFamily="34" charset="0"/>
                <a:ea typeface="楷体" pitchFamily="49" charset="-122"/>
              </a:rPr>
              <a:t>（进口</a:t>
            </a:r>
            <a:r>
              <a:rPr lang="zh-CN" altLang="en-US" b="1" dirty="0">
                <a:latin typeface="Arial" pitchFamily="34" charset="0"/>
                <a:ea typeface="楷体" pitchFamily="49" charset="-122"/>
              </a:rPr>
              <a:t>地银行）</a:t>
            </a:r>
          </a:p>
        </p:txBody>
      </p:sp>
      <p:sp>
        <p:nvSpPr>
          <p:cNvPr id="5" name="Text Box 16"/>
          <p:cNvSpPr txBox="1"/>
          <p:nvPr/>
        </p:nvSpPr>
        <p:spPr>
          <a:xfrm>
            <a:off x="1395895" y="1610595"/>
            <a:ext cx="1460500" cy="833438"/>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委托人（</a:t>
            </a:r>
            <a:r>
              <a:rPr lang="zh-CN" altLang="en-US" sz="2400" b="1" dirty="0">
                <a:latin typeface="Arial" pitchFamily="34" charset="0"/>
                <a:ea typeface="楷体" pitchFamily="49" charset="-122"/>
              </a:rPr>
              <a:t>出</a:t>
            </a:r>
            <a:r>
              <a:rPr lang="zh-CN" altLang="en-US" sz="2400" b="1" dirty="0" smtClean="0">
                <a:latin typeface="Arial" pitchFamily="34" charset="0"/>
                <a:ea typeface="楷体" pitchFamily="49" charset="-122"/>
              </a:rPr>
              <a:t>口</a:t>
            </a:r>
            <a:r>
              <a:rPr lang="zh-CN" altLang="en-US" sz="2400" b="1" dirty="0">
                <a:latin typeface="Arial" pitchFamily="34" charset="0"/>
                <a:ea typeface="楷体" pitchFamily="49" charset="-122"/>
              </a:rPr>
              <a:t>方）</a:t>
            </a:r>
          </a:p>
        </p:txBody>
      </p:sp>
      <p:sp>
        <p:nvSpPr>
          <p:cNvPr id="6" name="Text Box 18"/>
          <p:cNvSpPr txBox="1"/>
          <p:nvPr/>
        </p:nvSpPr>
        <p:spPr>
          <a:xfrm>
            <a:off x="1376563" y="5115718"/>
            <a:ext cx="1720850"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托收</a:t>
            </a:r>
            <a:r>
              <a:rPr lang="zh-CN" altLang="en-US" sz="2400" b="1" dirty="0" smtClean="0">
                <a:latin typeface="Arial" pitchFamily="34" charset="0"/>
                <a:ea typeface="楷体" pitchFamily="49" charset="-122"/>
              </a:rPr>
              <a:t>行</a:t>
            </a:r>
            <a:endParaRPr lang="en-US" altLang="zh-CN" sz="2400" b="1" dirty="0" smtClean="0">
              <a:latin typeface="Arial" pitchFamily="34" charset="0"/>
              <a:ea typeface="楷体" pitchFamily="49" charset="-122"/>
            </a:endParaRPr>
          </a:p>
          <a:p>
            <a:pPr lvl="0" algn="ctr">
              <a:buFont typeface="Arial" pitchFamily="34" charset="0"/>
              <a:buNone/>
            </a:pPr>
            <a:r>
              <a:rPr lang="zh-CN" altLang="en-US" b="1" dirty="0" smtClean="0">
                <a:latin typeface="Arial" pitchFamily="34" charset="0"/>
                <a:ea typeface="楷体" pitchFamily="49" charset="-122"/>
              </a:rPr>
              <a:t>（</a:t>
            </a:r>
            <a:r>
              <a:rPr lang="zh-CN" altLang="en-US" b="1" dirty="0">
                <a:latin typeface="Arial" pitchFamily="34" charset="0"/>
                <a:ea typeface="楷体" pitchFamily="49" charset="-122"/>
              </a:rPr>
              <a:t>出</a:t>
            </a:r>
            <a:r>
              <a:rPr lang="zh-CN" altLang="en-US" b="1" dirty="0" smtClean="0">
                <a:latin typeface="Arial" pitchFamily="34" charset="0"/>
                <a:ea typeface="楷体" pitchFamily="49" charset="-122"/>
              </a:rPr>
              <a:t>口</a:t>
            </a:r>
            <a:r>
              <a:rPr lang="zh-CN" altLang="en-US" b="1" dirty="0">
                <a:latin typeface="Arial" pitchFamily="34" charset="0"/>
                <a:ea typeface="楷体" pitchFamily="49" charset="-122"/>
              </a:rPr>
              <a:t>地银行）</a:t>
            </a:r>
            <a:endParaRPr lang="zh-CN" altLang="en-US" b="1" dirty="0">
              <a:latin typeface="Arial" pitchFamily="34" charset="0"/>
              <a:ea typeface="宋体" charset="-122"/>
            </a:endParaRPr>
          </a:p>
        </p:txBody>
      </p:sp>
      <p:sp>
        <p:nvSpPr>
          <p:cNvPr id="7"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lvl="0" eaLnBrk="0" hangingPunct="0"/>
            <a:endParaRPr lang="zh-CN" altLang="en-US">
              <a:latin typeface="Arial" pitchFamily="34" charset="0"/>
              <a:ea typeface="宋体" pitchFamily="2" charset="-122"/>
            </a:endParaRPr>
          </a:p>
        </p:txBody>
      </p:sp>
      <p:sp>
        <p:nvSpPr>
          <p:cNvPr id="8" name="Text Box 21"/>
          <p:cNvSpPr txBox="1"/>
          <p:nvPr/>
        </p:nvSpPr>
        <p:spPr>
          <a:xfrm>
            <a:off x="3951864" y="1610595"/>
            <a:ext cx="3482305" cy="369332"/>
          </a:xfrm>
          <a:prstGeom prst="rect">
            <a:avLst/>
          </a:prstGeom>
          <a:noFill/>
          <a:ln w="9525">
            <a:noFill/>
            <a:miter/>
          </a:ln>
        </p:spPr>
        <p:txBody>
          <a:bodyPr wrap="square" anchor="t">
            <a:spAutoFit/>
          </a:bodyPr>
          <a:lstStyle/>
          <a:p>
            <a:pPr lvl="0" algn="ctr">
              <a:buFont typeface="Arial" pitchFamily="34" charset="0"/>
              <a:buNone/>
            </a:pPr>
            <a:r>
              <a:rPr lang="zh-CN" altLang="en-US" b="1" dirty="0" smtClean="0">
                <a:latin typeface="Arial" pitchFamily="34" charset="0"/>
                <a:ea typeface="宋体" charset="-122"/>
              </a:rPr>
              <a:t>合同规定即期付款交单方式支付</a:t>
            </a:r>
            <a:endParaRPr lang="zh-CN" altLang="en-US" b="1" dirty="0">
              <a:latin typeface="Arial" pitchFamily="34" charset="0"/>
              <a:ea typeface="宋体" charset="-122"/>
            </a:endParaRPr>
          </a:p>
        </p:txBody>
      </p:sp>
      <p:sp>
        <p:nvSpPr>
          <p:cNvPr id="9" name="Text Box 24"/>
          <p:cNvSpPr txBox="1"/>
          <p:nvPr/>
        </p:nvSpPr>
        <p:spPr>
          <a:xfrm>
            <a:off x="1087241" y="2994024"/>
            <a:ext cx="738664" cy="1756686"/>
          </a:xfrm>
          <a:prstGeom prst="rect">
            <a:avLst/>
          </a:prstGeom>
          <a:noFill/>
          <a:ln w="9525">
            <a:noFill/>
            <a:miter/>
          </a:ln>
        </p:spPr>
        <p:txBody>
          <a:bodyPr vert="eaVert" wrap="square" anchor="t">
            <a:spAutoFit/>
          </a:bodyPr>
          <a:lstStyle/>
          <a:p>
            <a:pPr lvl="0">
              <a:buFont typeface="Arial" pitchFamily="34" charset="0"/>
              <a:buNone/>
            </a:pPr>
            <a:r>
              <a:rPr lang="zh-CN" altLang="en-US" sz="1600" b="1" dirty="0">
                <a:latin typeface="Arial" pitchFamily="34" charset="0"/>
                <a:ea typeface="宋体" charset="-122"/>
              </a:rPr>
              <a:t>1</a:t>
            </a:r>
            <a:r>
              <a:rPr lang="zh-CN" altLang="en-US" b="1" dirty="0" smtClean="0">
                <a:latin typeface="Arial" pitchFamily="34" charset="0"/>
                <a:ea typeface="宋体" charset="-122"/>
              </a:rPr>
              <a:t>.汇票、单据、托收申请书</a:t>
            </a:r>
            <a:endParaRPr lang="zh-CN" altLang="en-US" dirty="0">
              <a:latin typeface="Arial" pitchFamily="34" charset="0"/>
              <a:ea typeface="宋体" charset="-122"/>
            </a:endParaRPr>
          </a:p>
        </p:txBody>
      </p:sp>
      <p:sp>
        <p:nvSpPr>
          <p:cNvPr id="10" name="Text Box 26"/>
          <p:cNvSpPr txBox="1"/>
          <p:nvPr/>
        </p:nvSpPr>
        <p:spPr>
          <a:xfrm>
            <a:off x="2444811" y="3165505"/>
            <a:ext cx="461665" cy="16224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9</a:t>
            </a:r>
            <a:r>
              <a:rPr lang="zh-CN" altLang="en-US" b="1" dirty="0" smtClean="0">
                <a:latin typeface="Arial" pitchFamily="34" charset="0"/>
                <a:ea typeface="宋体" charset="-122"/>
              </a:rPr>
              <a:t>. 交款</a:t>
            </a:r>
            <a:endParaRPr lang="zh-CN" altLang="en-US" b="1" dirty="0">
              <a:latin typeface="Arial" pitchFamily="34" charset="0"/>
              <a:ea typeface="宋体" charset="-122"/>
            </a:endParaRPr>
          </a:p>
        </p:txBody>
      </p:sp>
      <p:sp>
        <p:nvSpPr>
          <p:cNvPr id="11" name="Text Box 28"/>
          <p:cNvSpPr txBox="1"/>
          <p:nvPr/>
        </p:nvSpPr>
        <p:spPr>
          <a:xfrm>
            <a:off x="4261148" y="4929663"/>
            <a:ext cx="2910681" cy="369332"/>
          </a:xfrm>
          <a:prstGeom prst="rect">
            <a:avLst/>
          </a:prstGeom>
          <a:noFill/>
          <a:ln w="9525">
            <a:noFill/>
            <a:miter/>
          </a:ln>
        </p:spPr>
        <p:txBody>
          <a:bodyPr wrap="square" anchor="t">
            <a:spAutoFit/>
          </a:bodyPr>
          <a:lstStyle/>
          <a:p>
            <a:pPr lvl="0" algn="ctr">
              <a:buFont typeface="Arial" pitchFamily="34" charset="0"/>
              <a:buNone/>
            </a:pPr>
            <a:r>
              <a:rPr lang="en-US" altLang="zh-CN" b="1" dirty="0" smtClean="0">
                <a:latin typeface="Arial" pitchFamily="34" charset="0"/>
                <a:ea typeface="宋体" charset="-122"/>
              </a:rPr>
              <a:t>2</a:t>
            </a:r>
            <a:r>
              <a:rPr lang="zh-CN" altLang="en-US" b="1" dirty="0" smtClean="0">
                <a:latin typeface="Arial" pitchFamily="34" charset="0"/>
                <a:ea typeface="宋体" charset="-122"/>
              </a:rPr>
              <a:t>.委托书、汇票、全套单据</a:t>
            </a:r>
            <a:endParaRPr lang="zh-CN" altLang="en-US" sz="1600" b="1" dirty="0">
              <a:latin typeface="Arial" pitchFamily="34" charset="0"/>
              <a:ea typeface="宋体" charset="-122"/>
            </a:endParaRPr>
          </a:p>
        </p:txBody>
      </p:sp>
      <p:sp>
        <p:nvSpPr>
          <p:cNvPr id="12" name="Text Box 34"/>
          <p:cNvSpPr txBox="1"/>
          <p:nvPr/>
        </p:nvSpPr>
        <p:spPr>
          <a:xfrm>
            <a:off x="8219556" y="2982692"/>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3</a:t>
            </a:r>
            <a:r>
              <a:rPr lang="zh-CN" altLang="en-US" b="1" dirty="0" smtClean="0">
                <a:latin typeface="Arial" pitchFamily="34" charset="0"/>
                <a:ea typeface="宋体" charset="-122"/>
              </a:rPr>
              <a:t>.提示承兑</a:t>
            </a:r>
            <a:endParaRPr lang="zh-CN" altLang="en-US" b="1" dirty="0">
              <a:latin typeface="Arial" pitchFamily="34" charset="0"/>
              <a:ea typeface="宋体" charset="-122"/>
            </a:endParaRPr>
          </a:p>
        </p:txBody>
      </p:sp>
      <p:sp>
        <p:nvSpPr>
          <p:cNvPr id="13" name="Text Box 36"/>
          <p:cNvSpPr txBox="1"/>
          <p:nvPr/>
        </p:nvSpPr>
        <p:spPr>
          <a:xfrm>
            <a:off x="4817866" y="5805482"/>
            <a:ext cx="2070100" cy="369332"/>
          </a:xfrm>
          <a:prstGeom prst="rect">
            <a:avLst/>
          </a:prstGeom>
          <a:noFill/>
          <a:ln w="9525">
            <a:noFill/>
            <a:miter/>
          </a:ln>
        </p:spPr>
        <p:txBody>
          <a:bodyPr anchor="t">
            <a:spAutoFit/>
          </a:bodyPr>
          <a:lstStyle/>
          <a:p>
            <a:pPr lvl="0">
              <a:buFont typeface="Arial" pitchFamily="34" charset="0"/>
              <a:buNone/>
            </a:pPr>
            <a:r>
              <a:rPr lang="en-US" altLang="zh-CN" b="1" dirty="0" smtClean="0">
                <a:latin typeface="Arial" pitchFamily="34" charset="0"/>
                <a:ea typeface="宋体" pitchFamily="2" charset="-122"/>
              </a:rPr>
              <a:t>8</a:t>
            </a:r>
            <a:r>
              <a:rPr lang="zh-CN" altLang="en-US" b="1" dirty="0" smtClean="0">
                <a:latin typeface="Arial" pitchFamily="34" charset="0"/>
                <a:ea typeface="宋体" charset="-122"/>
              </a:rPr>
              <a:t>.汇交收妥的款项</a:t>
            </a:r>
            <a:endParaRPr lang="zh-CN" altLang="en-US" b="1" dirty="0">
              <a:latin typeface="Arial" pitchFamily="34" charset="0"/>
              <a:ea typeface="宋体" charset="-122"/>
            </a:endParaRPr>
          </a:p>
        </p:txBody>
      </p:sp>
      <p:sp>
        <p:nvSpPr>
          <p:cNvPr id="14" name="Text Box 37"/>
          <p:cNvSpPr txBox="1"/>
          <p:nvPr/>
        </p:nvSpPr>
        <p:spPr>
          <a:xfrm>
            <a:off x="10716527" y="2640534"/>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远期付款交单业务流程图</a:t>
            </a:r>
            <a:endParaRPr lang="zh-CN" altLang="en-US" sz="2800" b="1" dirty="0">
              <a:latin typeface="Arial" pitchFamily="34" charset="0"/>
              <a:ea typeface="宋体" charset="-122"/>
            </a:endParaRPr>
          </a:p>
        </p:txBody>
      </p:sp>
      <p:sp>
        <p:nvSpPr>
          <p:cNvPr id="15" name="Text Box 24"/>
          <p:cNvSpPr txBox="1"/>
          <p:nvPr/>
        </p:nvSpPr>
        <p:spPr>
          <a:xfrm>
            <a:off x="8884769" y="3043121"/>
            <a:ext cx="461665" cy="1509712"/>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4</a:t>
            </a:r>
            <a:r>
              <a:rPr lang="zh-CN" altLang="en-US" b="1" dirty="0" smtClean="0">
                <a:latin typeface="Arial" pitchFamily="34" charset="0"/>
                <a:ea typeface="宋体" charset="-122"/>
              </a:rPr>
              <a:t>.承兑汇票</a:t>
            </a:r>
            <a:endParaRPr lang="zh-CN" altLang="en-US" dirty="0">
              <a:latin typeface="Arial" pitchFamily="34" charset="0"/>
              <a:ea typeface="宋体" charset="-122"/>
            </a:endParaRPr>
          </a:p>
        </p:txBody>
      </p:sp>
      <p:sp>
        <p:nvSpPr>
          <p:cNvPr id="16" name="Text Box 34"/>
          <p:cNvSpPr txBox="1"/>
          <p:nvPr/>
        </p:nvSpPr>
        <p:spPr>
          <a:xfrm>
            <a:off x="9305362" y="3039465"/>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5</a:t>
            </a:r>
            <a:r>
              <a:rPr lang="zh-CN" altLang="en-US" b="1" dirty="0" smtClean="0">
                <a:latin typeface="Arial" pitchFamily="34" charset="0"/>
                <a:ea typeface="宋体" charset="-122"/>
              </a:rPr>
              <a:t>.提示付款</a:t>
            </a:r>
            <a:endParaRPr lang="zh-CN" altLang="en-US" b="1" dirty="0">
              <a:latin typeface="Arial" pitchFamily="34" charset="0"/>
              <a:ea typeface="宋体" charset="-122"/>
            </a:endParaRPr>
          </a:p>
        </p:txBody>
      </p:sp>
      <p:cxnSp>
        <p:nvCxnSpPr>
          <p:cNvPr id="17" name="直接箭头连接符 16"/>
          <p:cNvCxnSpPr/>
          <p:nvPr/>
        </p:nvCxnSpPr>
        <p:spPr>
          <a:xfrm>
            <a:off x="1891426" y="2437643"/>
            <a:ext cx="39923" cy="267168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2342934" y="2378474"/>
            <a:ext cx="50938" cy="273724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127379" y="5486399"/>
            <a:ext cx="543222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125077" y="5675385"/>
            <a:ext cx="5464883" cy="190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346434" y="2560132"/>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921664" y="2560132"/>
            <a:ext cx="0" cy="272695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695007" y="2592707"/>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9737081" y="2601334"/>
            <a:ext cx="0" cy="272695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34"/>
          <p:cNvSpPr txBox="1"/>
          <p:nvPr/>
        </p:nvSpPr>
        <p:spPr>
          <a:xfrm>
            <a:off x="9685232" y="3020833"/>
            <a:ext cx="461665" cy="1569791"/>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Arial" pitchFamily="34" charset="0"/>
                <a:ea typeface="宋体" charset="-122"/>
              </a:rPr>
              <a:t>6</a:t>
            </a:r>
            <a:r>
              <a:rPr lang="zh-CN" altLang="en-US" b="1" dirty="0" smtClean="0">
                <a:latin typeface="Arial" pitchFamily="34" charset="0"/>
                <a:ea typeface="宋体" charset="-122"/>
              </a:rPr>
              <a:t>.到期付款</a:t>
            </a:r>
            <a:endParaRPr lang="zh-CN" altLang="en-US" b="1" dirty="0">
              <a:latin typeface="Arial" pitchFamily="34" charset="0"/>
              <a:ea typeface="宋体" charset="-122"/>
            </a:endParaRPr>
          </a:p>
        </p:txBody>
      </p:sp>
      <p:sp>
        <p:nvSpPr>
          <p:cNvPr id="27" name="Text Box 34"/>
          <p:cNvSpPr txBox="1"/>
          <p:nvPr/>
        </p:nvSpPr>
        <p:spPr>
          <a:xfrm>
            <a:off x="10041122" y="3072901"/>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7</a:t>
            </a:r>
            <a:r>
              <a:rPr lang="zh-CN" altLang="en-US" b="1" dirty="0" smtClean="0">
                <a:latin typeface="Arial" pitchFamily="34" charset="0"/>
                <a:ea typeface="宋体" charset="-122"/>
              </a:rPr>
              <a:t>.交单</a:t>
            </a:r>
            <a:endParaRPr lang="zh-CN" altLang="en-US" b="1" dirty="0">
              <a:latin typeface="Arial" pitchFamily="34" charset="0"/>
              <a:ea typeface="宋体" charset="-122"/>
            </a:endParaRPr>
          </a:p>
        </p:txBody>
      </p:sp>
      <p:cxnSp>
        <p:nvCxnSpPr>
          <p:cNvPr id="28" name="直接箭头连接符 27"/>
          <p:cNvCxnSpPr/>
          <p:nvPr/>
        </p:nvCxnSpPr>
        <p:spPr>
          <a:xfrm flipV="1">
            <a:off x="10119155" y="2632983"/>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组合 50"/>
          <p:cNvGrpSpPr>
            <a:grpSpLocks/>
          </p:cNvGrpSpPr>
          <p:nvPr/>
        </p:nvGrpSpPr>
        <p:grpSpPr bwMode="auto">
          <a:xfrm>
            <a:off x="209550" y="133057"/>
            <a:ext cx="603250" cy="552450"/>
            <a:chOff x="0" y="0"/>
            <a:chExt cx="737947" cy="676838"/>
          </a:xfrm>
        </p:grpSpPr>
        <p:sp>
          <p:nvSpPr>
            <p:cNvPr id="3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3"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托收的业务流程</a:t>
            </a:r>
            <a:endParaRPr lang="zh-CN" altLang="zh-CN" sz="2400" b="1" dirty="0" smtClean="0"/>
          </a:p>
        </p:txBody>
      </p:sp>
    </p:spTree>
    <p:extLst>
      <p:ext uri="{BB962C8B-B14F-4D97-AF65-F5344CB8AC3E}">
        <p14:creationId xmlns:p14="http://schemas.microsoft.com/office/powerpoint/2010/main" val="141551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right)">
                                      <p:cBhvr>
                                        <p:cTn id="89" dur="500"/>
                                        <p:tgtEl>
                                          <p:spTgt spid="20"/>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righ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down)">
                                      <p:cBhvr>
                                        <p:cTn id="97" dur="500"/>
                                        <p:tgtEl>
                                          <p:spTgt spid="1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p:bldP spid="9" grpId="0"/>
      <p:bldP spid="10" grpId="0"/>
      <p:bldP spid="11" grpId="0"/>
      <p:bldP spid="12" grpId="0"/>
      <p:bldP spid="13" grpId="0"/>
      <p:bldP spid="15" grpId="0"/>
      <p:bldP spid="16"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9718" y="329015"/>
            <a:ext cx="9472613" cy="6093976"/>
          </a:xfrm>
          <a:prstGeom prst="rect">
            <a:avLst/>
          </a:prstGeom>
          <a:noFill/>
          <a:ln>
            <a:solidFill>
              <a:schemeClr val="accent1"/>
            </a:solidFill>
            <a:prstDash val="dash"/>
          </a:ln>
        </p:spPr>
        <p:txBody>
          <a:bodyPr wrap="square" rtlCol="0">
            <a:spAutoFit/>
          </a:bodyPr>
          <a:lstStyle/>
          <a:p>
            <a:pPr>
              <a:lnSpc>
                <a:spcPct val="150000"/>
              </a:lnSpc>
              <a:buFont typeface="Arial" pitchFamily="34" charset="0"/>
              <a:buNone/>
            </a:pPr>
            <a:r>
              <a:rPr lang="zh-CN" altLang="en-US" sz="2000" b="1" dirty="0">
                <a:solidFill>
                  <a:prstClr val="black"/>
                </a:solidFill>
                <a:latin typeface="宋体" panose="02010600030101010101" pitchFamily="2" charset="-122"/>
              </a:rPr>
              <a:t>远</a:t>
            </a:r>
            <a:r>
              <a:rPr lang="zh-CN" altLang="en-US" sz="2000" b="1" dirty="0" smtClean="0">
                <a:solidFill>
                  <a:prstClr val="black"/>
                </a:solidFill>
                <a:latin typeface="宋体" panose="02010600030101010101" pitchFamily="2" charset="-122"/>
              </a:rPr>
              <a:t>期付款交单业务程序：</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Arial" pitchFamily="34" charset="0"/>
              </a:rPr>
              <a:t>进出口双方在</a:t>
            </a:r>
            <a:r>
              <a:rPr lang="zh-CN" altLang="en-US" sz="2000" b="1" dirty="0">
                <a:solidFill>
                  <a:prstClr val="black"/>
                </a:solidFill>
                <a:latin typeface="Arial" pitchFamily="34" charset="0"/>
              </a:rPr>
              <a:t>合同中，规定采用</a:t>
            </a:r>
            <a:r>
              <a:rPr lang="zh-CN" altLang="en-US" sz="2000" b="1" dirty="0" smtClean="0">
                <a:solidFill>
                  <a:prstClr val="black"/>
                </a:solidFill>
                <a:latin typeface="Arial" pitchFamily="34" charset="0"/>
              </a:rPr>
              <a:t>即远期</a:t>
            </a:r>
            <a:r>
              <a:rPr lang="zh-CN" altLang="en-US" sz="2000" b="1" dirty="0">
                <a:solidFill>
                  <a:prstClr val="black"/>
                </a:solidFill>
                <a:latin typeface="Arial" pitchFamily="34" charset="0"/>
              </a:rPr>
              <a:t>付款交单方式支付。</a:t>
            </a: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1</a:t>
            </a:r>
            <a:r>
              <a:rPr lang="zh-CN" altLang="en-US" sz="2000" b="1" dirty="0" smtClean="0">
                <a:solidFill>
                  <a:prstClr val="black"/>
                </a:solidFill>
                <a:latin typeface="宋体" panose="02010600030101010101" pitchFamily="2" charset="-122"/>
              </a:rPr>
              <a:t>）出口</a:t>
            </a:r>
            <a:r>
              <a:rPr lang="zh-CN" altLang="en-US" sz="2000" b="1" dirty="0">
                <a:solidFill>
                  <a:prstClr val="black"/>
                </a:solidFill>
                <a:latin typeface="宋体" panose="02010600030101010101" pitchFamily="2" charset="-122"/>
              </a:rPr>
              <a:t>人按合同规定装货后，填写</a:t>
            </a:r>
            <a:r>
              <a:rPr lang="zh-CN" altLang="en-US" sz="2000" b="1" dirty="0" smtClean="0">
                <a:solidFill>
                  <a:prstClr val="black"/>
                </a:solidFill>
                <a:latin typeface="宋体" panose="02010600030101010101" pitchFamily="2" charset="-122"/>
              </a:rPr>
              <a:t>托收申请书，</a:t>
            </a:r>
            <a:r>
              <a:rPr lang="zh-CN" altLang="en-US" sz="2000" b="1" dirty="0">
                <a:solidFill>
                  <a:prstClr val="black"/>
                </a:solidFill>
                <a:latin typeface="宋体" panose="02010600030101010101" pitchFamily="2" charset="-122"/>
              </a:rPr>
              <a:t>开</a:t>
            </a:r>
            <a:r>
              <a:rPr lang="zh-CN" altLang="en-US" sz="2000" b="1" dirty="0" smtClean="0">
                <a:solidFill>
                  <a:prstClr val="black"/>
                </a:solidFill>
                <a:latin typeface="宋体" panose="02010600030101010101" pitchFamily="2" charset="-122"/>
              </a:rPr>
              <a:t>出远期汇票</a:t>
            </a:r>
            <a:r>
              <a:rPr lang="zh-CN" altLang="en-US" sz="2000" b="1" dirty="0">
                <a:solidFill>
                  <a:prstClr val="black"/>
                </a:solidFill>
                <a:latin typeface="宋体" panose="02010600030101010101" pitchFamily="2" charset="-122"/>
              </a:rPr>
              <a:t>，连同全套货运单据</a:t>
            </a:r>
            <a:r>
              <a:rPr lang="zh-CN" altLang="en-US" sz="2000" b="1" dirty="0" smtClean="0">
                <a:solidFill>
                  <a:prstClr val="black"/>
                </a:solidFill>
                <a:latin typeface="宋体" panose="02010600030101010101" pitchFamily="2" charset="-122"/>
              </a:rPr>
              <a:t>送交托收行，委托代</a:t>
            </a:r>
            <a:r>
              <a:rPr lang="zh-CN" altLang="en-US" sz="2000" b="1" dirty="0">
                <a:solidFill>
                  <a:prstClr val="black"/>
                </a:solidFill>
                <a:latin typeface="宋体" panose="02010600030101010101" pitchFamily="2" charset="-122"/>
              </a:rPr>
              <a:t>收货款。</a:t>
            </a: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2</a:t>
            </a:r>
            <a:r>
              <a:rPr lang="zh-CN" altLang="en-US" sz="2000" b="1" dirty="0" smtClean="0">
                <a:solidFill>
                  <a:prstClr val="black"/>
                </a:solidFill>
                <a:latin typeface="宋体" panose="02010600030101010101" pitchFamily="2" charset="-122"/>
              </a:rPr>
              <a:t>）托收行根据托收申请书缮制托收委托书，连同汇票、货运单据寄交进口地代收行委托代收。</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3</a:t>
            </a:r>
            <a:r>
              <a:rPr lang="zh-CN" altLang="en-US" sz="2000" b="1" dirty="0" smtClean="0">
                <a:solidFill>
                  <a:prstClr val="black"/>
                </a:solidFill>
                <a:latin typeface="宋体" panose="02010600030101010101" pitchFamily="2" charset="-122"/>
              </a:rPr>
              <a:t>）代收行按委托书的指示向进口商提示汇票与单据。</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4</a:t>
            </a:r>
            <a:r>
              <a:rPr lang="zh-CN" altLang="en-US" sz="2000" b="1" dirty="0" smtClean="0">
                <a:solidFill>
                  <a:prstClr val="black"/>
                </a:solidFill>
                <a:latin typeface="宋体" panose="02010600030101010101" pitchFamily="2" charset="-122"/>
              </a:rPr>
              <a:t>）进口商经审核无误后在汇票上承兑后，代收行收回汇票与单据。</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5</a:t>
            </a:r>
            <a:r>
              <a:rPr lang="zh-CN" altLang="en-US" sz="2000" b="1" dirty="0">
                <a:solidFill>
                  <a:prstClr val="black"/>
                </a:solidFill>
                <a:latin typeface="宋体" panose="02010600030101010101" pitchFamily="2" charset="-122"/>
              </a:rPr>
              <a:t>）汇票到期日代收行再次提示汇票</a:t>
            </a:r>
            <a:r>
              <a:rPr lang="zh-CN" altLang="en-US" sz="2000" b="1" dirty="0" smtClean="0">
                <a:solidFill>
                  <a:prstClr val="black"/>
                </a:solidFill>
                <a:latin typeface="宋体" panose="02010600030101010101" pitchFamily="2" charset="-122"/>
              </a:rPr>
              <a:t>。</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6</a:t>
            </a:r>
            <a:r>
              <a:rPr lang="zh-CN" altLang="en-US" sz="2000" b="1" dirty="0" smtClean="0">
                <a:solidFill>
                  <a:prstClr val="black"/>
                </a:solidFill>
                <a:latin typeface="宋体" panose="02010600030101010101" pitchFamily="2" charset="-122"/>
              </a:rPr>
              <a:t>）进口商到期付清货款。</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7</a:t>
            </a:r>
            <a:r>
              <a:rPr lang="zh-CN" altLang="en-US" sz="2000" b="1" dirty="0">
                <a:solidFill>
                  <a:prstClr val="black"/>
                </a:solidFill>
                <a:latin typeface="宋体" panose="02010600030101010101" pitchFamily="2" charset="-122"/>
              </a:rPr>
              <a:t>）代收</a:t>
            </a:r>
            <a:r>
              <a:rPr lang="zh-CN" altLang="en-US" sz="2000" b="1" dirty="0" smtClean="0">
                <a:solidFill>
                  <a:prstClr val="black"/>
                </a:solidFill>
                <a:latin typeface="宋体" panose="02010600030101010101" pitchFamily="2" charset="-122"/>
              </a:rPr>
              <a:t>行交付单据。</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8</a:t>
            </a:r>
            <a:r>
              <a:rPr lang="zh-CN" altLang="en-US" sz="2000" b="1" dirty="0" smtClean="0">
                <a:solidFill>
                  <a:prstClr val="black"/>
                </a:solidFill>
                <a:latin typeface="宋体" panose="02010600030101010101" pitchFamily="2" charset="-122"/>
              </a:rPr>
              <a:t>）代收行办理转账，并通知托收行款已收妥。</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9</a:t>
            </a:r>
            <a:r>
              <a:rPr lang="zh-CN" altLang="en-US" sz="2000" b="1" dirty="0" smtClean="0">
                <a:solidFill>
                  <a:prstClr val="black"/>
                </a:solidFill>
                <a:latin typeface="宋体" panose="02010600030101010101" pitchFamily="2" charset="-122"/>
              </a:rPr>
              <a:t>）托收行向出口商交款。</a:t>
            </a:r>
            <a:endParaRPr lang="en-US" altLang="zh-CN" sz="2000" b="1" dirty="0">
              <a:solidFill>
                <a:prstClr val="black"/>
              </a:solidFill>
              <a:latin typeface="宋体" panose="02010600030101010101" pitchFamily="2" charset="-122"/>
            </a:endParaRPr>
          </a:p>
        </p:txBody>
      </p:sp>
    </p:spTree>
    <p:extLst>
      <p:ext uri="{BB962C8B-B14F-4D97-AF65-F5344CB8AC3E}">
        <p14:creationId xmlns:p14="http://schemas.microsoft.com/office/powerpoint/2010/main" val="355243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schemeClr val="bg1"/>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schemeClr val="bg1"/>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3902298" y="3886200"/>
            <a:ext cx="6272011" cy="461665"/>
          </a:xfrm>
          <a:prstGeom prst="rect">
            <a:avLst/>
          </a:prstGeom>
          <a:noFill/>
          <a:ln w="9525">
            <a:noFill/>
            <a:miter lim="800000"/>
            <a:headEnd/>
            <a:tailEnd/>
          </a:ln>
        </p:spPr>
        <p:txBody>
          <a:bodyPr wrap="square">
            <a:spAutoFit/>
          </a:bodyPr>
          <a:lstStyle/>
          <a:p>
            <a:pPr algn="ctr"/>
            <a:r>
              <a:rPr lang="en-US" altLang="zh-CN" sz="2400" dirty="0" smtClean="0">
                <a:solidFill>
                  <a:schemeClr val="bg1"/>
                </a:solidFill>
                <a:ea typeface="微软雅黑" pitchFamily="34" charset="-122"/>
                <a:sym typeface="Arial" charset="0"/>
              </a:rPr>
              <a:t>2-4 </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支付条款</a:t>
            </a:r>
            <a:endParaRPr lang="zh-CN" altLang="en-US" sz="2400" dirty="0">
              <a:solidFill>
                <a:schemeClr val="bg1"/>
              </a:solidFill>
              <a:ea typeface="微软雅黑" pitchFamily="34" charset="-122"/>
              <a:sym typeface="Arial" charset="0"/>
            </a:endParaRPr>
          </a:p>
        </p:txBody>
      </p:sp>
    </p:spTree>
    <p:extLst>
      <p:ext uri="{BB962C8B-B14F-4D97-AF65-F5344CB8AC3E}">
        <p14:creationId xmlns:p14="http://schemas.microsoft.com/office/powerpoint/2010/main" val="537740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p:nvPr/>
        </p:nvSpPr>
        <p:spPr>
          <a:xfrm>
            <a:off x="8529639" y="1685369"/>
            <a:ext cx="1438275" cy="833562"/>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付款人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（进口</a:t>
            </a:r>
            <a:r>
              <a:rPr lang="zh-CN" altLang="en-US" sz="2400" b="1" dirty="0">
                <a:latin typeface="Arial" pitchFamily="34" charset="0"/>
                <a:ea typeface="楷体" pitchFamily="49" charset="-122"/>
              </a:rPr>
              <a:t>方）</a:t>
            </a:r>
          </a:p>
        </p:txBody>
      </p:sp>
      <p:sp>
        <p:nvSpPr>
          <p:cNvPr id="4" name="Text Box 19"/>
          <p:cNvSpPr txBox="1"/>
          <p:nvPr/>
        </p:nvSpPr>
        <p:spPr>
          <a:xfrm>
            <a:off x="8617624" y="5245888"/>
            <a:ext cx="1582738"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代收</a:t>
            </a:r>
            <a:r>
              <a:rPr lang="zh-CN" altLang="en-US" sz="2400" b="1" dirty="0" smtClean="0">
                <a:latin typeface="Arial" pitchFamily="34" charset="0"/>
                <a:ea typeface="楷体" pitchFamily="49" charset="-122"/>
              </a:rPr>
              <a:t>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smtClean="0">
                <a:latin typeface="Arial" pitchFamily="34" charset="0"/>
                <a:ea typeface="楷体" pitchFamily="49" charset="-122"/>
              </a:rPr>
              <a:t>（进口</a:t>
            </a:r>
            <a:r>
              <a:rPr lang="zh-CN" altLang="en-US" b="1" dirty="0">
                <a:latin typeface="Arial" pitchFamily="34" charset="0"/>
                <a:ea typeface="楷体" pitchFamily="49" charset="-122"/>
              </a:rPr>
              <a:t>地银行）</a:t>
            </a:r>
          </a:p>
        </p:txBody>
      </p:sp>
      <p:sp>
        <p:nvSpPr>
          <p:cNvPr id="5" name="Text Box 16"/>
          <p:cNvSpPr txBox="1"/>
          <p:nvPr/>
        </p:nvSpPr>
        <p:spPr>
          <a:xfrm>
            <a:off x="1395895" y="1610595"/>
            <a:ext cx="1460500" cy="833438"/>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委托人（</a:t>
            </a:r>
            <a:r>
              <a:rPr lang="zh-CN" altLang="en-US" sz="2400" b="1" dirty="0">
                <a:latin typeface="Arial" pitchFamily="34" charset="0"/>
                <a:ea typeface="楷体" pitchFamily="49" charset="-122"/>
              </a:rPr>
              <a:t>出</a:t>
            </a:r>
            <a:r>
              <a:rPr lang="zh-CN" altLang="en-US" sz="2400" b="1" dirty="0" smtClean="0">
                <a:latin typeface="Arial" pitchFamily="34" charset="0"/>
                <a:ea typeface="楷体" pitchFamily="49" charset="-122"/>
              </a:rPr>
              <a:t>口</a:t>
            </a:r>
            <a:r>
              <a:rPr lang="zh-CN" altLang="en-US" sz="2400" b="1" dirty="0">
                <a:latin typeface="Arial" pitchFamily="34" charset="0"/>
                <a:ea typeface="楷体" pitchFamily="49" charset="-122"/>
              </a:rPr>
              <a:t>方）</a:t>
            </a:r>
          </a:p>
        </p:txBody>
      </p:sp>
      <p:sp>
        <p:nvSpPr>
          <p:cNvPr id="6" name="Text Box 18"/>
          <p:cNvSpPr txBox="1"/>
          <p:nvPr/>
        </p:nvSpPr>
        <p:spPr>
          <a:xfrm>
            <a:off x="1376563" y="5115718"/>
            <a:ext cx="1720850"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托收</a:t>
            </a:r>
            <a:r>
              <a:rPr lang="zh-CN" altLang="en-US" sz="2400" b="1" dirty="0" smtClean="0">
                <a:latin typeface="Arial" pitchFamily="34" charset="0"/>
                <a:ea typeface="楷体" pitchFamily="49" charset="-122"/>
              </a:rPr>
              <a:t>行</a:t>
            </a:r>
            <a:endParaRPr lang="en-US" altLang="zh-CN" sz="2400" b="1" dirty="0" smtClean="0">
              <a:latin typeface="Arial" pitchFamily="34" charset="0"/>
              <a:ea typeface="楷体" pitchFamily="49" charset="-122"/>
            </a:endParaRPr>
          </a:p>
          <a:p>
            <a:pPr lvl="0" algn="ctr">
              <a:buFont typeface="Arial" pitchFamily="34" charset="0"/>
              <a:buNone/>
            </a:pPr>
            <a:r>
              <a:rPr lang="zh-CN" altLang="en-US" b="1" dirty="0" smtClean="0">
                <a:latin typeface="Arial" pitchFamily="34" charset="0"/>
                <a:ea typeface="楷体" pitchFamily="49" charset="-122"/>
              </a:rPr>
              <a:t>（</a:t>
            </a:r>
            <a:r>
              <a:rPr lang="zh-CN" altLang="en-US" b="1" dirty="0">
                <a:latin typeface="Arial" pitchFamily="34" charset="0"/>
                <a:ea typeface="楷体" pitchFamily="49" charset="-122"/>
              </a:rPr>
              <a:t>出</a:t>
            </a:r>
            <a:r>
              <a:rPr lang="zh-CN" altLang="en-US" b="1" dirty="0" smtClean="0">
                <a:latin typeface="Arial" pitchFamily="34" charset="0"/>
                <a:ea typeface="楷体" pitchFamily="49" charset="-122"/>
              </a:rPr>
              <a:t>口</a:t>
            </a:r>
            <a:r>
              <a:rPr lang="zh-CN" altLang="en-US" b="1" dirty="0">
                <a:latin typeface="Arial" pitchFamily="34" charset="0"/>
                <a:ea typeface="楷体" pitchFamily="49" charset="-122"/>
              </a:rPr>
              <a:t>地银行）</a:t>
            </a:r>
            <a:endParaRPr lang="zh-CN" altLang="en-US" b="1" dirty="0">
              <a:latin typeface="Arial" pitchFamily="34" charset="0"/>
              <a:ea typeface="宋体" charset="-122"/>
            </a:endParaRPr>
          </a:p>
        </p:txBody>
      </p:sp>
      <p:sp>
        <p:nvSpPr>
          <p:cNvPr id="7"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lvl="0" eaLnBrk="0" hangingPunct="0"/>
            <a:endParaRPr lang="zh-CN" altLang="en-US">
              <a:latin typeface="Arial" pitchFamily="34" charset="0"/>
              <a:ea typeface="宋体" pitchFamily="2" charset="-122"/>
            </a:endParaRPr>
          </a:p>
        </p:txBody>
      </p:sp>
      <p:sp>
        <p:nvSpPr>
          <p:cNvPr id="8" name="Text Box 21"/>
          <p:cNvSpPr txBox="1"/>
          <p:nvPr/>
        </p:nvSpPr>
        <p:spPr>
          <a:xfrm>
            <a:off x="3951864" y="1610595"/>
            <a:ext cx="3482305" cy="369332"/>
          </a:xfrm>
          <a:prstGeom prst="rect">
            <a:avLst/>
          </a:prstGeom>
          <a:noFill/>
          <a:ln w="9525">
            <a:noFill/>
            <a:miter/>
          </a:ln>
        </p:spPr>
        <p:txBody>
          <a:bodyPr wrap="square" anchor="t">
            <a:spAutoFit/>
          </a:bodyPr>
          <a:lstStyle/>
          <a:p>
            <a:pPr lvl="0" algn="ctr">
              <a:buFont typeface="Arial" pitchFamily="34" charset="0"/>
              <a:buNone/>
            </a:pPr>
            <a:r>
              <a:rPr lang="zh-CN" altLang="en-US" b="1" dirty="0" smtClean="0">
                <a:latin typeface="Arial" pitchFamily="34" charset="0"/>
                <a:ea typeface="宋体" charset="-122"/>
              </a:rPr>
              <a:t>合同规定即期付款交单方式支付</a:t>
            </a:r>
            <a:endParaRPr lang="zh-CN" altLang="en-US" b="1" dirty="0">
              <a:latin typeface="Arial" pitchFamily="34" charset="0"/>
              <a:ea typeface="宋体" charset="-122"/>
            </a:endParaRPr>
          </a:p>
        </p:txBody>
      </p:sp>
      <p:sp>
        <p:nvSpPr>
          <p:cNvPr id="9" name="Text Box 24"/>
          <p:cNvSpPr txBox="1"/>
          <p:nvPr/>
        </p:nvSpPr>
        <p:spPr>
          <a:xfrm>
            <a:off x="1087241" y="2994024"/>
            <a:ext cx="738664" cy="1756686"/>
          </a:xfrm>
          <a:prstGeom prst="rect">
            <a:avLst/>
          </a:prstGeom>
          <a:noFill/>
          <a:ln w="9525">
            <a:noFill/>
            <a:miter/>
          </a:ln>
        </p:spPr>
        <p:txBody>
          <a:bodyPr vert="eaVert" wrap="square" anchor="t">
            <a:spAutoFit/>
          </a:bodyPr>
          <a:lstStyle/>
          <a:p>
            <a:pPr lvl="0">
              <a:buFont typeface="Arial" pitchFamily="34" charset="0"/>
              <a:buNone/>
            </a:pPr>
            <a:r>
              <a:rPr lang="zh-CN" altLang="en-US" sz="1600" b="1" dirty="0">
                <a:latin typeface="Arial" pitchFamily="34" charset="0"/>
                <a:ea typeface="宋体" charset="-122"/>
              </a:rPr>
              <a:t>1</a:t>
            </a:r>
            <a:r>
              <a:rPr lang="zh-CN" altLang="en-US" b="1" dirty="0" smtClean="0">
                <a:latin typeface="Arial" pitchFamily="34" charset="0"/>
                <a:ea typeface="宋体" charset="-122"/>
              </a:rPr>
              <a:t>.汇票、单据、托收申请书</a:t>
            </a:r>
            <a:endParaRPr lang="zh-CN" altLang="en-US" dirty="0">
              <a:latin typeface="Arial" pitchFamily="34" charset="0"/>
              <a:ea typeface="宋体" charset="-122"/>
            </a:endParaRPr>
          </a:p>
        </p:txBody>
      </p:sp>
      <p:sp>
        <p:nvSpPr>
          <p:cNvPr id="10" name="Text Box 26"/>
          <p:cNvSpPr txBox="1"/>
          <p:nvPr/>
        </p:nvSpPr>
        <p:spPr>
          <a:xfrm>
            <a:off x="2444811" y="3165505"/>
            <a:ext cx="461665" cy="16224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9</a:t>
            </a:r>
            <a:r>
              <a:rPr lang="zh-CN" altLang="en-US" b="1" dirty="0" smtClean="0">
                <a:latin typeface="Arial" pitchFamily="34" charset="0"/>
                <a:ea typeface="宋体" charset="-122"/>
              </a:rPr>
              <a:t>. 交款</a:t>
            </a:r>
            <a:endParaRPr lang="zh-CN" altLang="en-US" b="1" dirty="0">
              <a:latin typeface="Arial" pitchFamily="34" charset="0"/>
              <a:ea typeface="宋体" charset="-122"/>
            </a:endParaRPr>
          </a:p>
        </p:txBody>
      </p:sp>
      <p:sp>
        <p:nvSpPr>
          <p:cNvPr id="11" name="Text Box 28"/>
          <p:cNvSpPr txBox="1"/>
          <p:nvPr/>
        </p:nvSpPr>
        <p:spPr>
          <a:xfrm>
            <a:off x="4261148" y="4929663"/>
            <a:ext cx="2910681" cy="369332"/>
          </a:xfrm>
          <a:prstGeom prst="rect">
            <a:avLst/>
          </a:prstGeom>
          <a:noFill/>
          <a:ln w="9525">
            <a:noFill/>
            <a:miter/>
          </a:ln>
        </p:spPr>
        <p:txBody>
          <a:bodyPr wrap="square" anchor="t">
            <a:spAutoFit/>
          </a:bodyPr>
          <a:lstStyle/>
          <a:p>
            <a:pPr lvl="0" algn="ctr">
              <a:buFont typeface="Arial" pitchFamily="34" charset="0"/>
              <a:buNone/>
            </a:pPr>
            <a:r>
              <a:rPr lang="en-US" altLang="zh-CN" b="1" dirty="0" smtClean="0">
                <a:latin typeface="Arial" pitchFamily="34" charset="0"/>
                <a:ea typeface="宋体" charset="-122"/>
              </a:rPr>
              <a:t>2</a:t>
            </a:r>
            <a:r>
              <a:rPr lang="zh-CN" altLang="en-US" b="1" dirty="0" smtClean="0">
                <a:latin typeface="Arial" pitchFamily="34" charset="0"/>
                <a:ea typeface="宋体" charset="-122"/>
              </a:rPr>
              <a:t>.委托书、汇票、全套单据</a:t>
            </a:r>
            <a:endParaRPr lang="zh-CN" altLang="en-US" sz="1600" b="1" dirty="0">
              <a:latin typeface="Arial" pitchFamily="34" charset="0"/>
              <a:ea typeface="宋体" charset="-122"/>
            </a:endParaRPr>
          </a:p>
        </p:txBody>
      </p:sp>
      <p:sp>
        <p:nvSpPr>
          <p:cNvPr id="12" name="Text Box 34"/>
          <p:cNvSpPr txBox="1"/>
          <p:nvPr/>
        </p:nvSpPr>
        <p:spPr>
          <a:xfrm>
            <a:off x="8219556" y="2982692"/>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3</a:t>
            </a:r>
            <a:r>
              <a:rPr lang="zh-CN" altLang="en-US" b="1" dirty="0" smtClean="0">
                <a:latin typeface="Arial" pitchFamily="34" charset="0"/>
                <a:ea typeface="宋体" charset="-122"/>
              </a:rPr>
              <a:t>.提示承兑</a:t>
            </a:r>
            <a:endParaRPr lang="zh-CN" altLang="en-US" b="1" dirty="0">
              <a:latin typeface="Arial" pitchFamily="34" charset="0"/>
              <a:ea typeface="宋体" charset="-122"/>
            </a:endParaRPr>
          </a:p>
        </p:txBody>
      </p:sp>
      <p:sp>
        <p:nvSpPr>
          <p:cNvPr id="13" name="Text Box 36"/>
          <p:cNvSpPr txBox="1"/>
          <p:nvPr/>
        </p:nvSpPr>
        <p:spPr>
          <a:xfrm>
            <a:off x="4817866" y="5805482"/>
            <a:ext cx="2070100" cy="369332"/>
          </a:xfrm>
          <a:prstGeom prst="rect">
            <a:avLst/>
          </a:prstGeom>
          <a:noFill/>
          <a:ln w="9525">
            <a:noFill/>
            <a:miter/>
          </a:ln>
        </p:spPr>
        <p:txBody>
          <a:bodyPr anchor="t">
            <a:spAutoFit/>
          </a:bodyPr>
          <a:lstStyle/>
          <a:p>
            <a:pPr lvl="0">
              <a:buFont typeface="Arial" pitchFamily="34" charset="0"/>
              <a:buNone/>
            </a:pPr>
            <a:r>
              <a:rPr lang="en-US" altLang="zh-CN" b="1" dirty="0" smtClean="0">
                <a:latin typeface="Arial" pitchFamily="34" charset="0"/>
                <a:ea typeface="宋体" pitchFamily="2" charset="-122"/>
              </a:rPr>
              <a:t>8</a:t>
            </a:r>
            <a:r>
              <a:rPr lang="zh-CN" altLang="en-US" b="1" dirty="0" smtClean="0">
                <a:latin typeface="Arial" pitchFamily="34" charset="0"/>
                <a:ea typeface="宋体" charset="-122"/>
              </a:rPr>
              <a:t>.汇交收妥的款项</a:t>
            </a:r>
            <a:endParaRPr lang="zh-CN" altLang="en-US" b="1" dirty="0">
              <a:latin typeface="Arial" pitchFamily="34" charset="0"/>
              <a:ea typeface="宋体" charset="-122"/>
            </a:endParaRPr>
          </a:p>
        </p:txBody>
      </p:sp>
      <p:sp>
        <p:nvSpPr>
          <p:cNvPr id="14" name="Text Box 37"/>
          <p:cNvSpPr txBox="1"/>
          <p:nvPr/>
        </p:nvSpPr>
        <p:spPr>
          <a:xfrm>
            <a:off x="10716527" y="2640534"/>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smtClean="0">
                <a:latin typeface="Arial" pitchFamily="34" charset="0"/>
                <a:ea typeface="宋体" charset="-122"/>
              </a:rPr>
              <a:t>承兑交</a:t>
            </a:r>
            <a:r>
              <a:rPr lang="zh-CN" altLang="en-US" sz="2800" b="1" dirty="0" smtClean="0">
                <a:latin typeface="Arial" pitchFamily="34" charset="0"/>
                <a:ea typeface="宋体" charset="-122"/>
              </a:rPr>
              <a:t>单业务流程图</a:t>
            </a:r>
            <a:endParaRPr lang="zh-CN" altLang="en-US" sz="2800" b="1" dirty="0">
              <a:latin typeface="Arial" pitchFamily="34" charset="0"/>
              <a:ea typeface="宋体" charset="-122"/>
            </a:endParaRPr>
          </a:p>
        </p:txBody>
      </p:sp>
      <p:sp>
        <p:nvSpPr>
          <p:cNvPr id="15" name="Text Box 24"/>
          <p:cNvSpPr txBox="1"/>
          <p:nvPr/>
        </p:nvSpPr>
        <p:spPr>
          <a:xfrm>
            <a:off x="8884769" y="3043121"/>
            <a:ext cx="461665" cy="1509712"/>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4</a:t>
            </a:r>
            <a:r>
              <a:rPr lang="zh-CN" altLang="en-US" b="1" dirty="0" smtClean="0">
                <a:latin typeface="Arial" pitchFamily="34" charset="0"/>
                <a:ea typeface="宋体" charset="-122"/>
              </a:rPr>
              <a:t>.承兑汇票</a:t>
            </a:r>
            <a:endParaRPr lang="zh-CN" altLang="en-US" dirty="0">
              <a:latin typeface="Arial" pitchFamily="34" charset="0"/>
              <a:ea typeface="宋体" charset="-122"/>
            </a:endParaRPr>
          </a:p>
        </p:txBody>
      </p:sp>
      <p:sp>
        <p:nvSpPr>
          <p:cNvPr id="16" name="Text Box 34"/>
          <p:cNvSpPr txBox="1"/>
          <p:nvPr/>
        </p:nvSpPr>
        <p:spPr>
          <a:xfrm>
            <a:off x="9305362" y="3039465"/>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5</a:t>
            </a:r>
            <a:r>
              <a:rPr lang="zh-CN" altLang="en-US" b="1" dirty="0" smtClean="0">
                <a:latin typeface="Arial" pitchFamily="34" charset="0"/>
                <a:ea typeface="宋体" charset="-122"/>
              </a:rPr>
              <a:t>.交单</a:t>
            </a:r>
            <a:endParaRPr lang="zh-CN" altLang="en-US" b="1" dirty="0">
              <a:latin typeface="Arial" pitchFamily="34" charset="0"/>
              <a:ea typeface="宋体" charset="-122"/>
            </a:endParaRPr>
          </a:p>
        </p:txBody>
      </p:sp>
      <p:cxnSp>
        <p:nvCxnSpPr>
          <p:cNvPr id="17" name="直接箭头连接符 16"/>
          <p:cNvCxnSpPr/>
          <p:nvPr/>
        </p:nvCxnSpPr>
        <p:spPr>
          <a:xfrm>
            <a:off x="1891426" y="2437643"/>
            <a:ext cx="39923" cy="267168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2342934" y="2378474"/>
            <a:ext cx="50938" cy="273724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127379" y="5486399"/>
            <a:ext cx="543222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125077" y="5675385"/>
            <a:ext cx="5464883" cy="190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346434" y="2560132"/>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921664" y="2560132"/>
            <a:ext cx="0" cy="272695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695007" y="2592707"/>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0146897" y="2592707"/>
            <a:ext cx="0" cy="272695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34"/>
          <p:cNvSpPr txBox="1"/>
          <p:nvPr/>
        </p:nvSpPr>
        <p:spPr>
          <a:xfrm>
            <a:off x="9685232" y="3020833"/>
            <a:ext cx="461665" cy="1569791"/>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Arial" pitchFamily="34" charset="0"/>
                <a:ea typeface="宋体" charset="-122"/>
              </a:rPr>
              <a:t>6</a:t>
            </a:r>
            <a:r>
              <a:rPr lang="zh-CN" altLang="en-US" b="1" dirty="0" smtClean="0">
                <a:latin typeface="Arial" pitchFamily="34" charset="0"/>
                <a:ea typeface="宋体" charset="-122"/>
              </a:rPr>
              <a:t>.提示付款</a:t>
            </a:r>
            <a:endParaRPr lang="zh-CN" altLang="en-US" b="1" dirty="0">
              <a:latin typeface="Arial" pitchFamily="34" charset="0"/>
              <a:ea typeface="宋体" charset="-122"/>
            </a:endParaRPr>
          </a:p>
        </p:txBody>
      </p:sp>
      <p:sp>
        <p:nvSpPr>
          <p:cNvPr id="27" name="Text Box 34"/>
          <p:cNvSpPr txBox="1"/>
          <p:nvPr/>
        </p:nvSpPr>
        <p:spPr>
          <a:xfrm>
            <a:off x="10041122" y="3072901"/>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7</a:t>
            </a:r>
            <a:r>
              <a:rPr lang="zh-CN" altLang="en-US" b="1" dirty="0" smtClean="0">
                <a:latin typeface="Arial" pitchFamily="34" charset="0"/>
                <a:ea typeface="宋体" charset="-122"/>
              </a:rPr>
              <a:t>.到期付款</a:t>
            </a:r>
            <a:endParaRPr lang="zh-CN" altLang="en-US" b="1" dirty="0">
              <a:latin typeface="Arial" pitchFamily="34" charset="0"/>
              <a:ea typeface="宋体" charset="-122"/>
            </a:endParaRPr>
          </a:p>
        </p:txBody>
      </p:sp>
      <p:cxnSp>
        <p:nvCxnSpPr>
          <p:cNvPr id="28" name="直接箭头连接符 27"/>
          <p:cNvCxnSpPr/>
          <p:nvPr/>
        </p:nvCxnSpPr>
        <p:spPr>
          <a:xfrm flipV="1">
            <a:off x="9767027" y="2654441"/>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组合 50"/>
          <p:cNvGrpSpPr>
            <a:grpSpLocks/>
          </p:cNvGrpSpPr>
          <p:nvPr/>
        </p:nvGrpSpPr>
        <p:grpSpPr bwMode="auto">
          <a:xfrm>
            <a:off x="209550" y="133057"/>
            <a:ext cx="603250" cy="552450"/>
            <a:chOff x="0" y="0"/>
            <a:chExt cx="737947" cy="676838"/>
          </a:xfrm>
        </p:grpSpPr>
        <p:sp>
          <p:nvSpPr>
            <p:cNvPr id="3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3"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托收的业务流程</a:t>
            </a:r>
            <a:endParaRPr lang="zh-CN" altLang="zh-CN" sz="2400" b="1" dirty="0" smtClean="0"/>
          </a:p>
        </p:txBody>
      </p:sp>
    </p:spTree>
    <p:extLst>
      <p:ext uri="{BB962C8B-B14F-4D97-AF65-F5344CB8AC3E}">
        <p14:creationId xmlns:p14="http://schemas.microsoft.com/office/powerpoint/2010/main" val="37627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4"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up)">
                                      <p:cBhvr>
                                        <p:cTn id="81" dur="500"/>
                                        <p:tgtEl>
                                          <p:spTgt spid="27"/>
                                        </p:tgtEl>
                                      </p:cBhvr>
                                    </p:animEffect>
                                  </p:childTnLst>
                                </p:cTn>
                              </p:par>
                              <p:par>
                                <p:cTn id="82" presetID="22" presetClass="entr" presetSubtype="1"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up)">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right)">
                                      <p:cBhvr>
                                        <p:cTn id="89" dur="500"/>
                                        <p:tgtEl>
                                          <p:spTgt spid="13"/>
                                        </p:tgtEl>
                                      </p:cBhvr>
                                    </p:animEffect>
                                  </p:childTnLst>
                                </p:cTn>
                              </p:par>
                              <p:par>
                                <p:cTn id="90" presetID="22" presetClass="entr" presetSubtype="2"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right)">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down)">
                                      <p:cBhvr>
                                        <p:cTn id="97" dur="500"/>
                                        <p:tgtEl>
                                          <p:spTgt spid="1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p:bldP spid="9" grpId="0"/>
      <p:bldP spid="10" grpId="0"/>
      <p:bldP spid="11" grpId="0"/>
      <p:bldP spid="12" grpId="0"/>
      <p:bldP spid="13" grpId="0"/>
      <p:bldP spid="15" grpId="0"/>
      <p:bldP spid="16"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9718" y="329015"/>
            <a:ext cx="9472613" cy="6093976"/>
          </a:xfrm>
          <a:prstGeom prst="rect">
            <a:avLst/>
          </a:prstGeom>
          <a:noFill/>
          <a:ln>
            <a:solidFill>
              <a:schemeClr val="accent1"/>
            </a:solidFill>
            <a:prstDash val="dash"/>
          </a:ln>
        </p:spPr>
        <p:txBody>
          <a:bodyPr wrap="square" rtlCol="0">
            <a:spAutoFit/>
          </a:bodyPr>
          <a:lstStyle/>
          <a:p>
            <a:pPr>
              <a:lnSpc>
                <a:spcPct val="150000"/>
              </a:lnSpc>
              <a:buFont typeface="Arial" pitchFamily="34" charset="0"/>
              <a:buNone/>
            </a:pPr>
            <a:r>
              <a:rPr lang="zh-CN" altLang="en-US" sz="2000" b="1" dirty="0" smtClean="0">
                <a:solidFill>
                  <a:prstClr val="black"/>
                </a:solidFill>
                <a:latin typeface="宋体" panose="02010600030101010101" pitchFamily="2" charset="-122"/>
              </a:rPr>
              <a:t>承兑交单</a:t>
            </a:r>
            <a:r>
              <a:rPr lang="zh-CN" altLang="en-US" sz="2000" b="1" smtClean="0">
                <a:solidFill>
                  <a:prstClr val="black"/>
                </a:solidFill>
                <a:latin typeface="宋体" panose="02010600030101010101" pitchFamily="2" charset="-122"/>
              </a:rPr>
              <a:t>业务程序：</a:t>
            </a:r>
            <a:endParaRPr lang="en-US" altLang="zh-CN" sz="2000" b="1" dirty="0" smtClean="0">
              <a:solidFill>
                <a:prstClr val="black"/>
              </a:solidFill>
              <a:latin typeface="宋体" panose="02010600030101010101" pitchFamily="2" charset="-122"/>
            </a:endParaRPr>
          </a:p>
          <a:p>
            <a:pPr>
              <a:lnSpc>
                <a:spcPct val="150000"/>
              </a:lnSpc>
            </a:pPr>
            <a:r>
              <a:rPr lang="zh-CN" altLang="en-US" sz="2000" b="1" dirty="0" smtClean="0">
                <a:solidFill>
                  <a:prstClr val="black"/>
                </a:solidFill>
                <a:latin typeface="Arial" pitchFamily="34" charset="0"/>
              </a:rPr>
              <a:t>进出口双方在</a:t>
            </a:r>
            <a:r>
              <a:rPr lang="zh-CN" altLang="en-US" sz="2000" b="1" dirty="0">
                <a:solidFill>
                  <a:prstClr val="black"/>
                </a:solidFill>
                <a:latin typeface="Arial" pitchFamily="34" charset="0"/>
              </a:rPr>
              <a:t>合同中，规定采用</a:t>
            </a:r>
            <a:r>
              <a:rPr lang="zh-CN" altLang="en-US" sz="2000" b="1" dirty="0" smtClean="0">
                <a:solidFill>
                  <a:prstClr val="black"/>
                </a:solidFill>
                <a:latin typeface="Arial" pitchFamily="34" charset="0"/>
              </a:rPr>
              <a:t>即远期</a:t>
            </a:r>
            <a:r>
              <a:rPr lang="zh-CN" altLang="en-US" sz="2000" b="1" dirty="0">
                <a:solidFill>
                  <a:prstClr val="black"/>
                </a:solidFill>
                <a:latin typeface="Arial" pitchFamily="34" charset="0"/>
              </a:rPr>
              <a:t>付款交单方式支付。</a:t>
            </a: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1</a:t>
            </a:r>
            <a:r>
              <a:rPr lang="zh-CN" altLang="en-US" sz="2000" b="1" dirty="0" smtClean="0">
                <a:solidFill>
                  <a:prstClr val="black"/>
                </a:solidFill>
                <a:latin typeface="宋体" panose="02010600030101010101" pitchFamily="2" charset="-122"/>
              </a:rPr>
              <a:t>）出口</a:t>
            </a:r>
            <a:r>
              <a:rPr lang="zh-CN" altLang="en-US" sz="2000" b="1" dirty="0">
                <a:solidFill>
                  <a:prstClr val="black"/>
                </a:solidFill>
                <a:latin typeface="宋体" panose="02010600030101010101" pitchFamily="2" charset="-122"/>
              </a:rPr>
              <a:t>人按合同规定装货后，填写</a:t>
            </a:r>
            <a:r>
              <a:rPr lang="zh-CN" altLang="en-US" sz="2000" b="1" dirty="0" smtClean="0">
                <a:solidFill>
                  <a:prstClr val="black"/>
                </a:solidFill>
                <a:latin typeface="宋体" panose="02010600030101010101" pitchFamily="2" charset="-122"/>
              </a:rPr>
              <a:t>托收申请书，</a:t>
            </a:r>
            <a:r>
              <a:rPr lang="zh-CN" altLang="en-US" sz="2000" b="1" dirty="0">
                <a:solidFill>
                  <a:prstClr val="black"/>
                </a:solidFill>
                <a:latin typeface="宋体" panose="02010600030101010101" pitchFamily="2" charset="-122"/>
              </a:rPr>
              <a:t>开</a:t>
            </a:r>
            <a:r>
              <a:rPr lang="zh-CN" altLang="en-US" sz="2000" b="1" dirty="0" smtClean="0">
                <a:solidFill>
                  <a:prstClr val="black"/>
                </a:solidFill>
                <a:latin typeface="宋体" panose="02010600030101010101" pitchFamily="2" charset="-122"/>
              </a:rPr>
              <a:t>出远期汇票</a:t>
            </a:r>
            <a:r>
              <a:rPr lang="zh-CN" altLang="en-US" sz="2000" b="1" dirty="0">
                <a:solidFill>
                  <a:prstClr val="black"/>
                </a:solidFill>
                <a:latin typeface="宋体" panose="02010600030101010101" pitchFamily="2" charset="-122"/>
              </a:rPr>
              <a:t>，连同全套货运单据</a:t>
            </a:r>
            <a:r>
              <a:rPr lang="zh-CN" altLang="en-US" sz="2000" b="1" dirty="0" smtClean="0">
                <a:solidFill>
                  <a:prstClr val="black"/>
                </a:solidFill>
                <a:latin typeface="宋体" panose="02010600030101010101" pitchFamily="2" charset="-122"/>
              </a:rPr>
              <a:t>送交托收行，委托代</a:t>
            </a:r>
            <a:r>
              <a:rPr lang="zh-CN" altLang="en-US" sz="2000" b="1" dirty="0">
                <a:solidFill>
                  <a:prstClr val="black"/>
                </a:solidFill>
                <a:latin typeface="宋体" panose="02010600030101010101" pitchFamily="2" charset="-122"/>
              </a:rPr>
              <a:t>收货款。</a:t>
            </a: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2</a:t>
            </a:r>
            <a:r>
              <a:rPr lang="zh-CN" altLang="en-US" sz="2000" b="1" dirty="0" smtClean="0">
                <a:solidFill>
                  <a:prstClr val="black"/>
                </a:solidFill>
                <a:latin typeface="宋体" panose="02010600030101010101" pitchFamily="2" charset="-122"/>
              </a:rPr>
              <a:t>）托收行根据托收申请书缮制托收委托书，连同汇票、货运单据寄交进口地代收行委托代收。</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3</a:t>
            </a:r>
            <a:r>
              <a:rPr lang="zh-CN" altLang="en-US" sz="2000" b="1" dirty="0" smtClean="0">
                <a:solidFill>
                  <a:prstClr val="black"/>
                </a:solidFill>
                <a:latin typeface="宋体" panose="02010600030101010101" pitchFamily="2" charset="-122"/>
              </a:rPr>
              <a:t>）代收行按委托书的指示向进口商提示汇票与单据（承兑提示）。</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4</a:t>
            </a:r>
            <a:r>
              <a:rPr lang="zh-CN" altLang="en-US" sz="2000" b="1" dirty="0" smtClean="0">
                <a:solidFill>
                  <a:prstClr val="black"/>
                </a:solidFill>
                <a:latin typeface="宋体" panose="02010600030101010101" pitchFamily="2" charset="-122"/>
              </a:rPr>
              <a:t>）进口商经审核无误后在汇票上承兑，代收行收回汇票。</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5</a:t>
            </a:r>
            <a:r>
              <a:rPr lang="zh-CN" altLang="en-US" sz="2000" b="1" dirty="0" smtClean="0">
                <a:solidFill>
                  <a:prstClr val="black"/>
                </a:solidFill>
                <a:latin typeface="宋体" panose="02010600030101010101" pitchFamily="2" charset="-122"/>
              </a:rPr>
              <a:t>）代收行在收回汇票的同时，将货运单据交给进口商。</a:t>
            </a:r>
            <a:endParaRPr lang="en-US" altLang="zh-CN" sz="2000" b="1" dirty="0" smtClean="0">
              <a:solidFill>
                <a:prstClr val="black"/>
              </a:solidFill>
              <a:latin typeface="宋体" panose="02010600030101010101" pitchFamily="2" charset="-122"/>
            </a:endParaRPr>
          </a:p>
          <a:p>
            <a:pPr>
              <a:lnSpc>
                <a:spcPct val="150000"/>
              </a:lnSpc>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6</a:t>
            </a:r>
            <a:r>
              <a:rPr lang="zh-CN" altLang="en-US" sz="2000" b="1" dirty="0" smtClean="0">
                <a:solidFill>
                  <a:prstClr val="black"/>
                </a:solidFill>
                <a:latin typeface="宋体" panose="02010600030101010101" pitchFamily="2" charset="-122"/>
              </a:rPr>
              <a:t>）</a:t>
            </a:r>
            <a:r>
              <a:rPr lang="zh-CN" altLang="en-US" sz="2000" b="1" dirty="0">
                <a:solidFill>
                  <a:prstClr val="black"/>
                </a:solidFill>
                <a:latin typeface="宋体" panose="02010600030101010101" pitchFamily="2" charset="-122"/>
              </a:rPr>
              <a:t>汇票到期日代收行再次提示</a:t>
            </a:r>
            <a:r>
              <a:rPr lang="zh-CN" altLang="en-US" sz="2000" b="1" dirty="0" smtClean="0">
                <a:solidFill>
                  <a:prstClr val="black"/>
                </a:solidFill>
                <a:latin typeface="宋体" panose="02010600030101010101" pitchFamily="2" charset="-122"/>
              </a:rPr>
              <a:t>汇票（付款提示）。</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7</a:t>
            </a:r>
            <a:r>
              <a:rPr lang="zh-CN" altLang="en-US" sz="2000" b="1" dirty="0" smtClean="0">
                <a:solidFill>
                  <a:prstClr val="black"/>
                </a:solidFill>
                <a:latin typeface="宋体" panose="02010600030101010101" pitchFamily="2" charset="-122"/>
              </a:rPr>
              <a:t>）进口商到期付清货款。</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8</a:t>
            </a:r>
            <a:r>
              <a:rPr lang="zh-CN" altLang="en-US" sz="2000" b="1" dirty="0" smtClean="0">
                <a:solidFill>
                  <a:prstClr val="black"/>
                </a:solidFill>
                <a:latin typeface="宋体" panose="02010600030101010101" pitchFamily="2" charset="-122"/>
              </a:rPr>
              <a:t>）代收行办理转账，并通知托收行款已收妥。</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smtClean="0">
                <a:solidFill>
                  <a:prstClr val="black"/>
                </a:solidFill>
                <a:latin typeface="宋体" panose="02010600030101010101" pitchFamily="2" charset="-122"/>
              </a:rPr>
              <a:t>9</a:t>
            </a:r>
            <a:r>
              <a:rPr lang="zh-CN" altLang="en-US" sz="2000" b="1" dirty="0" smtClean="0">
                <a:solidFill>
                  <a:prstClr val="black"/>
                </a:solidFill>
                <a:latin typeface="宋体" panose="02010600030101010101" pitchFamily="2" charset="-122"/>
              </a:rPr>
              <a:t>）托收行向出口商交款。</a:t>
            </a:r>
            <a:endParaRPr lang="en-US" altLang="zh-CN" sz="2000" b="1" dirty="0">
              <a:solidFill>
                <a:prstClr val="black"/>
              </a:solidFill>
              <a:latin typeface="宋体" panose="02010600030101010101" pitchFamily="2" charset="-122"/>
            </a:endParaRPr>
          </a:p>
        </p:txBody>
      </p:sp>
    </p:spTree>
    <p:extLst>
      <p:ext uri="{BB962C8B-B14F-4D97-AF65-F5344CB8AC3E}">
        <p14:creationId xmlns:p14="http://schemas.microsoft.com/office/powerpoint/2010/main" val="85577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977900" y="1986343"/>
            <a:ext cx="10080625" cy="103188"/>
            <a:chOff x="0" y="0"/>
            <a:chExt cx="10080625" cy="103239"/>
          </a:xfrm>
          <a:solidFill>
            <a:srgbClr val="0070C0"/>
          </a:solidFill>
        </p:grpSpPr>
        <p:sp>
          <p:nvSpPr>
            <p:cNvPr id="6147" name="矩形 2"/>
            <p:cNvSpPr>
              <a:spLocks noChangeArrowheads="1"/>
            </p:cNvSpPr>
            <p:nvPr/>
          </p:nvSpPr>
          <p:spPr bwMode="auto">
            <a:xfrm>
              <a:off x="0" y="0"/>
              <a:ext cx="1983307" cy="103239"/>
            </a:xfrm>
            <a:prstGeom prst="rect">
              <a:avLst/>
            </a:prstGeom>
            <a:grpFill/>
            <a:ln w="12700" cap="flat" cmpd="sng">
              <a:solidFill>
                <a:srgbClr val="0070C0"/>
              </a:solidFill>
              <a:bevel/>
              <a:headEnd/>
              <a:tailEnd/>
            </a:ln>
          </p:spPr>
          <p:txBody>
            <a:bodyPr anchor="ctr"/>
            <a:lstStyle/>
            <a:p>
              <a:pPr algn="ctr" fontAlgn="base">
                <a:spcBef>
                  <a:spcPct val="0"/>
                </a:spcBef>
                <a:spcAft>
                  <a:spcPct val="0"/>
                </a:spcAft>
                <a:buFont typeface="Arial" panose="020B0604020202020204" pitchFamily="34" charset="0"/>
                <a:buNone/>
              </a:pPr>
              <a:endParaRPr lang="zh-CN" altLang="zh-CN" smtClean="0">
                <a:solidFill>
                  <a:srgbClr val="FFFFFF"/>
                </a:solidFill>
                <a:latin typeface="宋体" panose="02010600030101010101" pitchFamily="2" charset="-122"/>
                <a:sym typeface="宋体" panose="02010600030101010101" pitchFamily="2" charset="-122"/>
              </a:endParaRPr>
            </a:p>
          </p:txBody>
        </p:sp>
        <p:sp>
          <p:nvSpPr>
            <p:cNvPr id="6148" name="直接连接符 3"/>
            <p:cNvSpPr>
              <a:spLocks noChangeShapeType="1"/>
            </p:cNvSpPr>
            <p:nvPr/>
          </p:nvSpPr>
          <p:spPr bwMode="auto">
            <a:xfrm flipV="1">
              <a:off x="1983307" y="77839"/>
              <a:ext cx="8097318" cy="1"/>
            </a:xfrm>
            <a:prstGeom prst="line">
              <a:avLst/>
            </a:prstGeom>
            <a:grpFill/>
            <a:ln w="25400" cap="flat" cmpd="sng">
              <a:solidFill>
                <a:srgbClr val="0070C0"/>
              </a:solidFill>
              <a:bevel/>
              <a:headEnd/>
              <a:tailEnd/>
            </a:ln>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ndParaRPr>
            </a:p>
          </p:txBody>
        </p:sp>
      </p:grpSp>
      <p:sp>
        <p:nvSpPr>
          <p:cNvPr id="6149" name="文本框 4"/>
          <p:cNvSpPr>
            <a:spLocks noChangeArrowheads="1"/>
          </p:cNvSpPr>
          <p:nvPr/>
        </p:nvSpPr>
        <p:spPr bwMode="auto">
          <a:xfrm>
            <a:off x="981075" y="140849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800" dirty="0" smtClean="0">
                <a:solidFill>
                  <a:srgbClr val="000000"/>
                </a:solidFill>
                <a:latin typeface="方正正中黑简体" pitchFamily="2" charset="-122"/>
                <a:ea typeface="方正正中黑简体" pitchFamily="2" charset="-122"/>
                <a:sym typeface="方正正中黑简体" pitchFamily="2" charset="-122"/>
              </a:rPr>
              <a:t>托收押汇</a:t>
            </a:r>
          </a:p>
        </p:txBody>
      </p:sp>
      <p:sp>
        <p:nvSpPr>
          <p:cNvPr id="6152" name="任意多边形 11"/>
          <p:cNvSpPr>
            <a:spLocks noChangeArrowheads="1"/>
          </p:cNvSpPr>
          <p:nvPr/>
        </p:nvSpPr>
        <p:spPr bwMode="auto">
          <a:xfrm rot="2774622">
            <a:off x="4771810" y="2602477"/>
            <a:ext cx="389824" cy="389260"/>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000" smtClean="0">
              <a:solidFill>
                <a:srgbClr val="FFFFFF"/>
              </a:solidFill>
              <a:latin typeface="宋体" panose="02010600030101010101" pitchFamily="2" charset="-122"/>
              <a:sym typeface="宋体" panose="02010600030101010101" pitchFamily="2" charset="-122"/>
            </a:endParaRPr>
          </a:p>
        </p:txBody>
      </p:sp>
      <p:sp>
        <p:nvSpPr>
          <p:cNvPr id="6153" name="矩形 13"/>
          <p:cNvSpPr>
            <a:spLocks noChangeArrowheads="1"/>
          </p:cNvSpPr>
          <p:nvPr/>
        </p:nvSpPr>
        <p:spPr bwMode="auto">
          <a:xfrm>
            <a:off x="5576368" y="2539410"/>
            <a:ext cx="3402599" cy="400110"/>
          </a:xfrm>
          <a:prstGeom prst="rect">
            <a:avLst/>
          </a:prstGeom>
          <a:noFill/>
          <a:ln>
            <a:solidFill>
              <a:srgbClr val="0070C0"/>
            </a:solidFill>
          </a:ln>
        </p:spPr>
        <p:txBody>
          <a:bodyPr>
            <a:spAutoFit/>
          </a:bodyPr>
          <a:lstStyle/>
          <a:p>
            <a:pPr fontAlgn="base">
              <a:spcBef>
                <a:spcPct val="0"/>
              </a:spcBef>
              <a:spcAft>
                <a:spcPct val="0"/>
              </a:spcAft>
              <a:buFont typeface="Arial" panose="020B0604020202020204" pitchFamily="34" charset="0"/>
              <a:buNone/>
            </a:pPr>
            <a:r>
              <a:rPr lang="zh-CN" altLang="en-US" sz="2000" dirty="0">
                <a:solidFill>
                  <a:srgbClr val="000000"/>
                </a:solidFill>
                <a:latin typeface="+mj-ea"/>
                <a:ea typeface="+mj-ea"/>
                <a:sym typeface="Times New Roman" panose="02020603050405020304" pitchFamily="18" charset="0"/>
              </a:rPr>
              <a:t>出口方按合同规定发运货物</a:t>
            </a:r>
          </a:p>
        </p:txBody>
      </p:sp>
      <p:sp>
        <p:nvSpPr>
          <p:cNvPr id="6155" name="任意多边形 17"/>
          <p:cNvSpPr>
            <a:spLocks noChangeArrowheads="1"/>
          </p:cNvSpPr>
          <p:nvPr/>
        </p:nvSpPr>
        <p:spPr bwMode="auto">
          <a:xfrm rot="2774622">
            <a:off x="4772400" y="3820328"/>
            <a:ext cx="388643" cy="389261"/>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000" smtClean="0">
              <a:solidFill>
                <a:srgbClr val="FFFFFF"/>
              </a:solidFill>
              <a:latin typeface="宋体" panose="02010600030101010101" pitchFamily="2" charset="-122"/>
              <a:sym typeface="宋体" panose="02010600030101010101" pitchFamily="2" charset="-122"/>
            </a:endParaRPr>
          </a:p>
        </p:txBody>
      </p:sp>
      <p:sp>
        <p:nvSpPr>
          <p:cNvPr id="6156" name="矩形 14"/>
          <p:cNvSpPr>
            <a:spLocks noChangeArrowheads="1"/>
          </p:cNvSpPr>
          <p:nvPr/>
        </p:nvSpPr>
        <p:spPr bwMode="auto">
          <a:xfrm>
            <a:off x="5576366" y="3482924"/>
            <a:ext cx="5370675" cy="1528624"/>
          </a:xfrm>
          <a:prstGeom prst="rect">
            <a:avLst/>
          </a:prstGeom>
          <a:noFill/>
          <a:ln>
            <a:solidFill>
              <a:srgbClr val="0070C0"/>
            </a:solidFill>
          </a:ln>
        </p:spPr>
        <p:txBody>
          <a:bodyPr wrap="square">
            <a:spAutoFit/>
          </a:bodyPr>
          <a:lstStyle/>
          <a:p>
            <a:pPr fontAlgn="base">
              <a:lnSpc>
                <a:spcPts val="2800"/>
              </a:lnSpc>
              <a:spcBef>
                <a:spcPct val="0"/>
              </a:spcBef>
              <a:spcAft>
                <a:spcPct val="0"/>
              </a:spcAft>
              <a:buFont typeface="Arial" panose="020B0604020202020204" pitchFamily="34" charset="0"/>
              <a:buNone/>
            </a:pPr>
            <a:r>
              <a:rPr lang="zh-CN" altLang="en-US" sz="2000" dirty="0">
                <a:solidFill>
                  <a:srgbClr val="000000"/>
                </a:solidFill>
                <a:latin typeface="+mj-ea"/>
                <a:ea typeface="+mj-ea"/>
                <a:sym typeface="Times New Roman" panose="02020603050405020304" pitchFamily="18" charset="0"/>
              </a:rPr>
              <a:t>托收行买入以进口方为付款人的商业汇票及所附单据，按照汇票金额扣除从付款日（买入汇票日）至预计收到票款日的利息及手续费，将款项先行交付给出口方并提取</a:t>
            </a:r>
            <a:r>
              <a:rPr lang="zh-CN" altLang="en-US" sz="2000" dirty="0" smtClean="0">
                <a:solidFill>
                  <a:srgbClr val="000000"/>
                </a:solidFill>
                <a:latin typeface="+mj-ea"/>
                <a:ea typeface="+mj-ea"/>
                <a:sym typeface="Times New Roman" panose="02020603050405020304" pitchFamily="18" charset="0"/>
              </a:rPr>
              <a:t>货物。</a:t>
            </a:r>
            <a:endParaRPr lang="zh-CN" altLang="en-US" sz="2000" dirty="0">
              <a:solidFill>
                <a:srgbClr val="000000"/>
              </a:solidFill>
              <a:latin typeface="+mj-ea"/>
              <a:ea typeface="+mj-ea"/>
              <a:sym typeface="Times New Roman" panose="02020603050405020304" pitchFamily="18" charset="0"/>
            </a:endParaRPr>
          </a:p>
        </p:txBody>
      </p:sp>
      <p:sp>
        <p:nvSpPr>
          <p:cNvPr id="6158" name="任意多边形 18"/>
          <p:cNvSpPr>
            <a:spLocks noChangeArrowheads="1"/>
          </p:cNvSpPr>
          <p:nvPr/>
        </p:nvSpPr>
        <p:spPr bwMode="auto">
          <a:xfrm rot="2774622">
            <a:off x="4771810" y="5297551"/>
            <a:ext cx="389824" cy="389261"/>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000" smtClean="0">
              <a:solidFill>
                <a:srgbClr val="FFFFFF"/>
              </a:solidFill>
              <a:latin typeface="宋体" panose="02010600030101010101" pitchFamily="2" charset="-122"/>
              <a:sym typeface="宋体" panose="02010600030101010101" pitchFamily="2" charset="-122"/>
            </a:endParaRPr>
          </a:p>
        </p:txBody>
      </p:sp>
      <p:sp>
        <p:nvSpPr>
          <p:cNvPr id="6159" name="矩形 15"/>
          <p:cNvSpPr>
            <a:spLocks noChangeArrowheads="1"/>
          </p:cNvSpPr>
          <p:nvPr/>
        </p:nvSpPr>
        <p:spPr bwMode="auto">
          <a:xfrm>
            <a:off x="5576366" y="5226005"/>
            <a:ext cx="5370675" cy="810478"/>
          </a:xfrm>
          <a:prstGeom prst="rect">
            <a:avLst/>
          </a:prstGeom>
          <a:noFill/>
          <a:ln>
            <a:solidFill>
              <a:srgbClr val="0070C0"/>
            </a:solidFill>
          </a:ln>
        </p:spPr>
        <p:txBody>
          <a:bodyPr wrap="square">
            <a:spAutoFit/>
          </a:bodyPr>
          <a:lstStyle/>
          <a:p>
            <a:pPr fontAlgn="base">
              <a:lnSpc>
                <a:spcPts val="2800"/>
              </a:lnSpc>
              <a:spcBef>
                <a:spcPct val="0"/>
              </a:spcBef>
              <a:spcAft>
                <a:spcPct val="0"/>
              </a:spcAft>
              <a:buFont typeface="Arial" panose="020B0604020202020204" pitchFamily="34" charset="0"/>
              <a:buNone/>
            </a:pPr>
            <a:r>
              <a:rPr lang="zh-CN" altLang="en-US" sz="2000" dirty="0" smtClean="0">
                <a:solidFill>
                  <a:srgbClr val="000000"/>
                </a:solidFill>
                <a:latin typeface="+mj-ea"/>
                <a:ea typeface="+mj-ea"/>
                <a:sym typeface="Times New Roman" panose="02020603050405020304" pitchFamily="18" charset="0"/>
              </a:rPr>
              <a:t>托收行作为汇票的善意持票人，收取款项，票款收到后，即归还托收行的垫款。</a:t>
            </a:r>
            <a:endParaRPr lang="zh-CN" altLang="en-US" sz="2000" dirty="0" smtClean="0">
              <a:solidFill>
                <a:srgbClr val="000000"/>
              </a:solidFill>
              <a:latin typeface="+mj-ea"/>
              <a:ea typeface="+mj-ea"/>
            </a:endParaRP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跟单托收下的融资</a:t>
            </a:r>
            <a:endParaRPr lang="zh-CN" altLang="zh-CN" sz="2400" b="1" dirty="0" smtClean="0"/>
          </a:p>
        </p:txBody>
      </p:sp>
      <p:sp>
        <p:nvSpPr>
          <p:cNvPr id="2" name="文本框 1"/>
          <p:cNvSpPr txBox="1"/>
          <p:nvPr/>
        </p:nvSpPr>
        <p:spPr>
          <a:xfrm>
            <a:off x="699399" y="2698921"/>
            <a:ext cx="3318809" cy="2585323"/>
          </a:xfrm>
          <a:prstGeom prst="rect">
            <a:avLst/>
          </a:prstGeom>
          <a:noFill/>
        </p:spPr>
        <p:txBody>
          <a:bodyPr wrap="square" rtlCol="0">
            <a:spAutoFit/>
          </a:bodyPr>
          <a:lstStyle/>
          <a:p>
            <a:pPr>
              <a:lnSpc>
                <a:spcPct val="150000"/>
              </a:lnSpc>
            </a:pPr>
            <a:r>
              <a:rPr lang="zh-CN" altLang="en-US" sz="2400" dirty="0" smtClean="0">
                <a:latin typeface="Times New Roman" panose="02020603050405020304" pitchFamily="18" charset="0"/>
                <a:cs typeface="Times New Roman" panose="02020603050405020304" pitchFamily="18" charset="0"/>
              </a:rPr>
              <a:t>托收押汇 （</a:t>
            </a:r>
            <a:r>
              <a:rPr lang="en-US" altLang="zh-CN" sz="2400" dirty="0" smtClean="0">
                <a:latin typeface="Times New Roman" panose="02020603050405020304" pitchFamily="18" charset="0"/>
                <a:cs typeface="Times New Roman" panose="02020603050405020304" pitchFamily="18" charset="0"/>
              </a:rPr>
              <a:t>Collection bill purchased, B/P)</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a:lnSpc>
                <a:spcPct val="150000"/>
              </a:lnSpc>
            </a:pPr>
            <a:r>
              <a:rPr lang="zh-CN" altLang="en-US" sz="2000" dirty="0" smtClean="0">
                <a:latin typeface="Times New Roman" panose="02020603050405020304" pitchFamily="18" charset="0"/>
                <a:cs typeface="Times New Roman" panose="02020603050405020304" pitchFamily="18" charset="0"/>
              </a:rPr>
              <a:t>托收银行以买入出口方向进口方开立的跟单汇票及其所附单据向出口方融资。</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705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52"/>
                                        </p:tgtEl>
                                        <p:attrNameLst>
                                          <p:attrName>style.visibility</p:attrName>
                                        </p:attrNameLst>
                                      </p:cBhvr>
                                      <p:to>
                                        <p:strVal val="visible"/>
                                      </p:to>
                                    </p:set>
                                    <p:anim calcmode="lin" valueType="num">
                                      <p:cBhvr additive="base">
                                        <p:cTn id="23" dur="500" fill="hold"/>
                                        <p:tgtEl>
                                          <p:spTgt spid="6152"/>
                                        </p:tgtEl>
                                        <p:attrNameLst>
                                          <p:attrName>ppt_x</p:attrName>
                                        </p:attrNameLst>
                                      </p:cBhvr>
                                      <p:tavLst>
                                        <p:tav tm="0">
                                          <p:val>
                                            <p:strVal val="#ppt_x"/>
                                          </p:val>
                                        </p:tav>
                                        <p:tav tm="100000">
                                          <p:val>
                                            <p:strVal val="#ppt_x"/>
                                          </p:val>
                                        </p:tav>
                                      </p:tavLst>
                                    </p:anim>
                                    <p:anim calcmode="lin" valueType="num">
                                      <p:cBhvr additive="base">
                                        <p:cTn id="2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53"/>
                                        </p:tgtEl>
                                        <p:attrNameLst>
                                          <p:attrName>style.visibility</p:attrName>
                                        </p:attrNameLst>
                                      </p:cBhvr>
                                      <p:to>
                                        <p:strVal val="visible"/>
                                      </p:to>
                                    </p:set>
                                    <p:anim calcmode="lin" valueType="num">
                                      <p:cBhvr additive="base">
                                        <p:cTn id="29" dur="500" fill="hold"/>
                                        <p:tgtEl>
                                          <p:spTgt spid="6153"/>
                                        </p:tgtEl>
                                        <p:attrNameLst>
                                          <p:attrName>ppt_x</p:attrName>
                                        </p:attrNameLst>
                                      </p:cBhvr>
                                      <p:tavLst>
                                        <p:tav tm="0">
                                          <p:val>
                                            <p:strVal val="#ppt_x"/>
                                          </p:val>
                                        </p:tav>
                                        <p:tav tm="100000">
                                          <p:val>
                                            <p:strVal val="#ppt_x"/>
                                          </p:val>
                                        </p:tav>
                                      </p:tavLst>
                                    </p:anim>
                                    <p:anim calcmode="lin" valueType="num">
                                      <p:cBhvr additive="base">
                                        <p:cTn id="30"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additive="base">
                                        <p:cTn id="35" dur="500" fill="hold"/>
                                        <p:tgtEl>
                                          <p:spTgt spid="6155"/>
                                        </p:tgtEl>
                                        <p:attrNameLst>
                                          <p:attrName>ppt_x</p:attrName>
                                        </p:attrNameLst>
                                      </p:cBhvr>
                                      <p:tavLst>
                                        <p:tav tm="0">
                                          <p:val>
                                            <p:strVal val="#ppt_x"/>
                                          </p:val>
                                        </p:tav>
                                        <p:tav tm="100000">
                                          <p:val>
                                            <p:strVal val="#ppt_x"/>
                                          </p:val>
                                        </p:tav>
                                      </p:tavLst>
                                    </p:anim>
                                    <p:anim calcmode="lin" valueType="num">
                                      <p:cBhvr additive="base">
                                        <p:cTn id="36"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156"/>
                                        </p:tgtEl>
                                        <p:attrNameLst>
                                          <p:attrName>style.visibility</p:attrName>
                                        </p:attrNameLst>
                                      </p:cBhvr>
                                      <p:to>
                                        <p:strVal val="visible"/>
                                      </p:to>
                                    </p:set>
                                    <p:anim calcmode="lin" valueType="num">
                                      <p:cBhvr additive="base">
                                        <p:cTn id="41" dur="500" fill="hold"/>
                                        <p:tgtEl>
                                          <p:spTgt spid="6156"/>
                                        </p:tgtEl>
                                        <p:attrNameLst>
                                          <p:attrName>ppt_x</p:attrName>
                                        </p:attrNameLst>
                                      </p:cBhvr>
                                      <p:tavLst>
                                        <p:tav tm="0">
                                          <p:val>
                                            <p:strVal val="#ppt_x"/>
                                          </p:val>
                                        </p:tav>
                                        <p:tav tm="100000">
                                          <p:val>
                                            <p:strVal val="#ppt_x"/>
                                          </p:val>
                                        </p:tav>
                                      </p:tavLst>
                                    </p:anim>
                                    <p:anim calcmode="lin" valueType="num">
                                      <p:cBhvr additive="base">
                                        <p:cTn id="4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58"/>
                                        </p:tgtEl>
                                        <p:attrNameLst>
                                          <p:attrName>style.visibility</p:attrName>
                                        </p:attrNameLst>
                                      </p:cBhvr>
                                      <p:to>
                                        <p:strVal val="visible"/>
                                      </p:to>
                                    </p:set>
                                    <p:anim calcmode="lin" valueType="num">
                                      <p:cBhvr additive="base">
                                        <p:cTn id="47" dur="500" fill="hold"/>
                                        <p:tgtEl>
                                          <p:spTgt spid="6158"/>
                                        </p:tgtEl>
                                        <p:attrNameLst>
                                          <p:attrName>ppt_x</p:attrName>
                                        </p:attrNameLst>
                                      </p:cBhvr>
                                      <p:tavLst>
                                        <p:tav tm="0">
                                          <p:val>
                                            <p:strVal val="#ppt_x"/>
                                          </p:val>
                                        </p:tav>
                                        <p:tav tm="100000">
                                          <p:val>
                                            <p:strVal val="#ppt_x"/>
                                          </p:val>
                                        </p:tav>
                                      </p:tavLst>
                                    </p:anim>
                                    <p:anim calcmode="lin" valueType="num">
                                      <p:cBhvr additive="base">
                                        <p:cTn id="48"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9"/>
                                        </p:tgtEl>
                                        <p:attrNameLst>
                                          <p:attrName>style.visibility</p:attrName>
                                        </p:attrNameLst>
                                      </p:cBhvr>
                                      <p:to>
                                        <p:strVal val="visible"/>
                                      </p:to>
                                    </p:set>
                                    <p:anim calcmode="lin" valueType="num">
                                      <p:cBhvr additive="base">
                                        <p:cTn id="53" dur="500" fill="hold"/>
                                        <p:tgtEl>
                                          <p:spTgt spid="6159"/>
                                        </p:tgtEl>
                                        <p:attrNameLst>
                                          <p:attrName>ppt_x</p:attrName>
                                        </p:attrNameLst>
                                      </p:cBhvr>
                                      <p:tavLst>
                                        <p:tav tm="0">
                                          <p:val>
                                            <p:strVal val="#ppt_x"/>
                                          </p:val>
                                        </p:tav>
                                        <p:tav tm="100000">
                                          <p:val>
                                            <p:strVal val="#ppt_x"/>
                                          </p:val>
                                        </p:tav>
                                      </p:tavLst>
                                    </p:anim>
                                    <p:anim calcmode="lin" valueType="num">
                                      <p:cBhvr additive="base">
                                        <p:cTn id="5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2" grpId="0" animBg="1"/>
      <p:bldP spid="6153" grpId="0" animBg="1"/>
      <p:bldP spid="6155" grpId="0" animBg="1"/>
      <p:bldP spid="6156" grpId="0" animBg="1"/>
      <p:bldP spid="6158" grpId="0" animBg="1"/>
      <p:bldP spid="615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977900" y="1986343"/>
            <a:ext cx="10080625" cy="103188"/>
            <a:chOff x="0" y="0"/>
            <a:chExt cx="10080625" cy="103239"/>
          </a:xfrm>
          <a:solidFill>
            <a:srgbClr val="0070C0"/>
          </a:solidFill>
        </p:grpSpPr>
        <p:sp>
          <p:nvSpPr>
            <p:cNvPr id="6147" name="矩形 2"/>
            <p:cNvSpPr>
              <a:spLocks noChangeArrowheads="1"/>
            </p:cNvSpPr>
            <p:nvPr/>
          </p:nvSpPr>
          <p:spPr bwMode="auto">
            <a:xfrm>
              <a:off x="0" y="0"/>
              <a:ext cx="1983307" cy="103239"/>
            </a:xfrm>
            <a:prstGeom prst="rect">
              <a:avLst/>
            </a:prstGeom>
            <a:grpFill/>
            <a:ln w="12700" cap="flat" cmpd="sng">
              <a:solidFill>
                <a:srgbClr val="0070C0"/>
              </a:solidFill>
              <a:bevel/>
              <a:headEnd/>
              <a:tailEnd/>
            </a:ln>
          </p:spPr>
          <p:txBody>
            <a:bodyPr anchor="ctr"/>
            <a:lstStyle/>
            <a:p>
              <a:pPr algn="ctr" fontAlgn="base">
                <a:spcBef>
                  <a:spcPct val="0"/>
                </a:spcBef>
                <a:spcAft>
                  <a:spcPct val="0"/>
                </a:spcAft>
                <a:buFont typeface="Arial" panose="020B0604020202020204" pitchFamily="34" charset="0"/>
                <a:buNone/>
              </a:pPr>
              <a:endParaRPr lang="zh-CN" altLang="zh-CN" smtClean="0">
                <a:solidFill>
                  <a:srgbClr val="FFFFFF"/>
                </a:solidFill>
                <a:latin typeface="宋体" panose="02010600030101010101" pitchFamily="2" charset="-122"/>
                <a:sym typeface="宋体" panose="02010600030101010101" pitchFamily="2" charset="-122"/>
              </a:endParaRPr>
            </a:p>
          </p:txBody>
        </p:sp>
        <p:sp>
          <p:nvSpPr>
            <p:cNvPr id="6148" name="直接连接符 3"/>
            <p:cNvSpPr>
              <a:spLocks noChangeShapeType="1"/>
            </p:cNvSpPr>
            <p:nvPr/>
          </p:nvSpPr>
          <p:spPr bwMode="auto">
            <a:xfrm flipV="1">
              <a:off x="1983307" y="77839"/>
              <a:ext cx="8097318" cy="1"/>
            </a:xfrm>
            <a:prstGeom prst="line">
              <a:avLst/>
            </a:prstGeom>
            <a:grpFill/>
            <a:ln w="25400" cap="flat" cmpd="sng">
              <a:solidFill>
                <a:srgbClr val="0070C0"/>
              </a:solidFill>
              <a:bevel/>
              <a:headEnd/>
              <a:tailEnd/>
            </a:ln>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ndParaRPr>
            </a:p>
          </p:txBody>
        </p:sp>
      </p:grpSp>
      <p:sp>
        <p:nvSpPr>
          <p:cNvPr id="6149" name="文本框 4"/>
          <p:cNvSpPr>
            <a:spLocks noChangeArrowheads="1"/>
          </p:cNvSpPr>
          <p:nvPr/>
        </p:nvSpPr>
        <p:spPr bwMode="auto">
          <a:xfrm>
            <a:off x="981075" y="140849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800" dirty="0" smtClean="0">
                <a:solidFill>
                  <a:srgbClr val="000000"/>
                </a:solidFill>
                <a:latin typeface="方正正中黑简体" pitchFamily="2" charset="-122"/>
                <a:ea typeface="方正正中黑简体" pitchFamily="2" charset="-122"/>
                <a:sym typeface="方正正中黑简体" pitchFamily="2" charset="-122"/>
              </a:rPr>
              <a:t>托收押汇</a:t>
            </a:r>
          </a:p>
        </p:txBody>
      </p:sp>
      <p:sp>
        <p:nvSpPr>
          <p:cNvPr id="6152" name="任意多边形 11"/>
          <p:cNvSpPr>
            <a:spLocks noChangeArrowheads="1"/>
          </p:cNvSpPr>
          <p:nvPr/>
        </p:nvSpPr>
        <p:spPr bwMode="auto">
          <a:xfrm rot="2774622">
            <a:off x="4771810" y="2602477"/>
            <a:ext cx="389824" cy="389260"/>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000" smtClean="0">
              <a:solidFill>
                <a:srgbClr val="FFFFFF"/>
              </a:solidFill>
              <a:latin typeface="宋体" panose="02010600030101010101" pitchFamily="2" charset="-122"/>
              <a:sym typeface="宋体" panose="02010600030101010101" pitchFamily="2" charset="-122"/>
            </a:endParaRPr>
          </a:p>
        </p:txBody>
      </p:sp>
      <p:sp>
        <p:nvSpPr>
          <p:cNvPr id="6153" name="矩形 13"/>
          <p:cNvSpPr>
            <a:spLocks noChangeArrowheads="1"/>
          </p:cNvSpPr>
          <p:nvPr/>
        </p:nvSpPr>
        <p:spPr bwMode="auto">
          <a:xfrm>
            <a:off x="5576366" y="2352558"/>
            <a:ext cx="5370673" cy="707886"/>
          </a:xfrm>
          <a:prstGeom prst="rect">
            <a:avLst/>
          </a:prstGeom>
          <a:noFill/>
          <a:ln>
            <a:solidFill>
              <a:srgbClr val="0070C0"/>
            </a:solidFill>
          </a:ln>
        </p:spPr>
        <p:txBody>
          <a:bodyPr wrap="square">
            <a:spAutoFit/>
          </a:bodyPr>
          <a:lstStyle/>
          <a:p>
            <a:pPr fontAlgn="base">
              <a:spcBef>
                <a:spcPct val="0"/>
              </a:spcBef>
              <a:spcAft>
                <a:spcPct val="0"/>
              </a:spcAft>
              <a:buFont typeface="Arial" panose="020B0604020202020204" pitchFamily="34" charset="0"/>
              <a:buNone/>
            </a:pPr>
            <a:r>
              <a:rPr lang="zh-CN" altLang="en-US" sz="2000" dirty="0">
                <a:solidFill>
                  <a:srgbClr val="000000"/>
                </a:solidFill>
                <a:latin typeface="+mj-ea"/>
                <a:ea typeface="+mj-ea"/>
                <a:sym typeface="Times New Roman" panose="02020603050405020304" pitchFamily="18" charset="0"/>
              </a:rPr>
              <a:t>进口方在</a:t>
            </a:r>
            <a:r>
              <a:rPr lang="zh-CN" altLang="en-US" sz="2000" dirty="0" smtClean="0">
                <a:solidFill>
                  <a:srgbClr val="000000"/>
                </a:solidFill>
                <a:latin typeface="+mj-ea"/>
                <a:ea typeface="+mj-ea"/>
                <a:sym typeface="Times New Roman" panose="02020603050405020304" pitchFamily="18" charset="0"/>
              </a:rPr>
              <a:t>承兑汇票</a:t>
            </a:r>
            <a:r>
              <a:rPr lang="zh-CN" altLang="en-US" sz="2000" dirty="0">
                <a:solidFill>
                  <a:srgbClr val="000000"/>
                </a:solidFill>
                <a:latin typeface="+mj-ea"/>
                <a:ea typeface="+mj-ea"/>
                <a:sym typeface="Times New Roman" panose="02020603050405020304" pitchFamily="18" charset="0"/>
              </a:rPr>
              <a:t>后，凭信托收据向代收行借取货运</a:t>
            </a:r>
            <a:r>
              <a:rPr lang="zh-CN" altLang="en-US" sz="2000" dirty="0" smtClean="0">
                <a:solidFill>
                  <a:srgbClr val="000000"/>
                </a:solidFill>
                <a:latin typeface="+mj-ea"/>
                <a:ea typeface="+mj-ea"/>
                <a:sym typeface="Times New Roman" panose="02020603050405020304" pitchFamily="18" charset="0"/>
              </a:rPr>
              <a:t>单据</a:t>
            </a:r>
            <a:endParaRPr lang="zh-CN" altLang="en-US" sz="2000" dirty="0">
              <a:solidFill>
                <a:srgbClr val="000000"/>
              </a:solidFill>
              <a:latin typeface="+mj-ea"/>
              <a:ea typeface="+mj-ea"/>
              <a:sym typeface="Times New Roman" panose="02020603050405020304" pitchFamily="18" charset="0"/>
            </a:endParaRPr>
          </a:p>
        </p:txBody>
      </p:sp>
      <p:sp>
        <p:nvSpPr>
          <p:cNvPr id="6155" name="任意多边形 17"/>
          <p:cNvSpPr>
            <a:spLocks noChangeArrowheads="1"/>
          </p:cNvSpPr>
          <p:nvPr/>
        </p:nvSpPr>
        <p:spPr bwMode="auto">
          <a:xfrm rot="2774622">
            <a:off x="4772400" y="3675052"/>
            <a:ext cx="388643" cy="389261"/>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000" smtClean="0">
              <a:solidFill>
                <a:srgbClr val="FFFFFF"/>
              </a:solidFill>
              <a:latin typeface="宋体" panose="02010600030101010101" pitchFamily="2" charset="-122"/>
              <a:sym typeface="宋体" panose="02010600030101010101" pitchFamily="2" charset="-122"/>
            </a:endParaRPr>
          </a:p>
        </p:txBody>
      </p:sp>
      <p:sp>
        <p:nvSpPr>
          <p:cNvPr id="6156" name="矩形 14"/>
          <p:cNvSpPr>
            <a:spLocks noChangeArrowheads="1"/>
          </p:cNvSpPr>
          <p:nvPr/>
        </p:nvSpPr>
        <p:spPr bwMode="auto">
          <a:xfrm>
            <a:off x="5576366" y="3654752"/>
            <a:ext cx="5370675" cy="404919"/>
          </a:xfrm>
          <a:prstGeom prst="rect">
            <a:avLst/>
          </a:prstGeom>
          <a:noFill/>
          <a:ln>
            <a:solidFill>
              <a:srgbClr val="0070C0"/>
            </a:solidFill>
          </a:ln>
        </p:spPr>
        <p:txBody>
          <a:bodyPr wrap="square">
            <a:spAutoFit/>
          </a:bodyPr>
          <a:lstStyle/>
          <a:p>
            <a:pPr fontAlgn="base">
              <a:lnSpc>
                <a:spcPts val="2800"/>
              </a:lnSpc>
              <a:spcBef>
                <a:spcPct val="0"/>
              </a:spcBef>
              <a:spcAft>
                <a:spcPct val="0"/>
              </a:spcAft>
              <a:buFont typeface="Arial" panose="020B0604020202020204" pitchFamily="34" charset="0"/>
              <a:buNone/>
            </a:pPr>
            <a:r>
              <a:rPr lang="zh-CN" altLang="en-US" sz="2000" dirty="0" smtClean="0">
                <a:solidFill>
                  <a:srgbClr val="000000"/>
                </a:solidFill>
                <a:latin typeface="+mj-ea"/>
                <a:ea typeface="+mj-ea"/>
                <a:sym typeface="Times New Roman" panose="02020603050405020304" pitchFamily="18" charset="0"/>
              </a:rPr>
              <a:t>进口方提取货物</a:t>
            </a:r>
            <a:endParaRPr lang="zh-CN" altLang="en-US" sz="2000" dirty="0">
              <a:solidFill>
                <a:srgbClr val="000000"/>
              </a:solidFill>
              <a:latin typeface="+mj-ea"/>
              <a:ea typeface="+mj-ea"/>
              <a:sym typeface="Times New Roman" panose="02020603050405020304" pitchFamily="18" charset="0"/>
            </a:endParaRPr>
          </a:p>
        </p:txBody>
      </p:sp>
      <p:sp>
        <p:nvSpPr>
          <p:cNvPr id="6158" name="任意多边形 18"/>
          <p:cNvSpPr>
            <a:spLocks noChangeArrowheads="1"/>
          </p:cNvSpPr>
          <p:nvPr/>
        </p:nvSpPr>
        <p:spPr bwMode="auto">
          <a:xfrm rot="2774622">
            <a:off x="4771810" y="4824183"/>
            <a:ext cx="389824" cy="389261"/>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000" smtClean="0">
              <a:solidFill>
                <a:srgbClr val="FFFFFF"/>
              </a:solidFill>
              <a:latin typeface="宋体" panose="02010600030101010101" pitchFamily="2" charset="-122"/>
              <a:sym typeface="宋体" panose="02010600030101010101" pitchFamily="2" charset="-122"/>
            </a:endParaRPr>
          </a:p>
        </p:txBody>
      </p:sp>
      <p:sp>
        <p:nvSpPr>
          <p:cNvPr id="6159" name="矩形 15"/>
          <p:cNvSpPr>
            <a:spLocks noChangeArrowheads="1"/>
          </p:cNvSpPr>
          <p:nvPr/>
        </p:nvSpPr>
        <p:spPr bwMode="auto">
          <a:xfrm>
            <a:off x="5576366" y="4752637"/>
            <a:ext cx="5370675" cy="404919"/>
          </a:xfrm>
          <a:prstGeom prst="rect">
            <a:avLst/>
          </a:prstGeom>
          <a:noFill/>
          <a:ln>
            <a:solidFill>
              <a:srgbClr val="0070C0"/>
            </a:solidFill>
          </a:ln>
        </p:spPr>
        <p:txBody>
          <a:bodyPr wrap="square">
            <a:spAutoFit/>
          </a:bodyPr>
          <a:lstStyle/>
          <a:p>
            <a:pPr fontAlgn="base">
              <a:lnSpc>
                <a:spcPts val="2800"/>
              </a:lnSpc>
              <a:spcBef>
                <a:spcPct val="0"/>
              </a:spcBef>
              <a:spcAft>
                <a:spcPct val="0"/>
              </a:spcAft>
              <a:buFont typeface="Arial" panose="020B0604020202020204" pitchFamily="34" charset="0"/>
              <a:buNone/>
            </a:pPr>
            <a:r>
              <a:rPr lang="zh-CN" altLang="en-US" sz="2000" dirty="0" smtClean="0">
                <a:solidFill>
                  <a:srgbClr val="000000"/>
                </a:solidFill>
                <a:latin typeface="+mj-ea"/>
                <a:ea typeface="+mj-ea"/>
                <a:sym typeface="Times New Roman" panose="02020603050405020304" pitchFamily="18" charset="0"/>
              </a:rPr>
              <a:t>货物售出后所得货款在汇票到期日偿还代收行</a:t>
            </a:r>
            <a:endParaRPr lang="zh-CN" altLang="en-US" sz="2000" dirty="0" smtClean="0">
              <a:solidFill>
                <a:srgbClr val="000000"/>
              </a:solidFill>
              <a:latin typeface="+mj-ea"/>
              <a:ea typeface="+mj-ea"/>
            </a:endParaRP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跟单托收下的融资</a:t>
            </a:r>
            <a:endParaRPr lang="zh-CN" altLang="zh-CN" sz="2400" b="1" dirty="0" smtClean="0"/>
          </a:p>
        </p:txBody>
      </p:sp>
      <p:sp>
        <p:nvSpPr>
          <p:cNvPr id="2" name="文本框 1"/>
          <p:cNvSpPr txBox="1"/>
          <p:nvPr/>
        </p:nvSpPr>
        <p:spPr>
          <a:xfrm>
            <a:off x="699399" y="2698921"/>
            <a:ext cx="3318809" cy="2526910"/>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cs typeface="Times New Roman" panose="02020603050405020304" pitchFamily="18" charset="0"/>
              </a:rPr>
              <a:t>信托收据（</a:t>
            </a:r>
            <a:r>
              <a:rPr lang="en-US" altLang="zh-CN" sz="2400" dirty="0">
                <a:latin typeface="Times New Roman" panose="02020603050405020304" pitchFamily="18" charset="0"/>
                <a:cs typeface="Times New Roman" panose="02020603050405020304" pitchFamily="18" charset="0"/>
              </a:rPr>
              <a:t>trust receipt, T/R)</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a:lnSpc>
                <a:spcPct val="150000"/>
              </a:lnSpc>
            </a:pPr>
            <a:r>
              <a:rPr lang="zh-CN" altLang="en-US" sz="2000" dirty="0" smtClean="0">
                <a:latin typeface="Times New Roman" panose="02020603050405020304" pitchFamily="18" charset="0"/>
                <a:cs typeface="Times New Roman" panose="02020603050405020304" pitchFamily="18" charset="0"/>
              </a:rPr>
              <a:t>又</a:t>
            </a:r>
            <a:r>
              <a:rPr lang="zh-CN" altLang="en-US" sz="2000" dirty="0">
                <a:latin typeface="Times New Roman" panose="02020603050405020304" pitchFamily="18" charset="0"/>
                <a:cs typeface="Times New Roman" panose="02020603050405020304" pitchFamily="18" charset="0"/>
              </a:rPr>
              <a:t>称进口押汇，代收行给予进口商评信托收据提货，向进口方融通资金。</a:t>
            </a:r>
          </a:p>
        </p:txBody>
      </p:sp>
    </p:spTree>
    <p:extLst>
      <p:ext uri="{BB962C8B-B14F-4D97-AF65-F5344CB8AC3E}">
        <p14:creationId xmlns:p14="http://schemas.microsoft.com/office/powerpoint/2010/main" val="3707743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52"/>
                                        </p:tgtEl>
                                        <p:attrNameLst>
                                          <p:attrName>style.visibility</p:attrName>
                                        </p:attrNameLst>
                                      </p:cBhvr>
                                      <p:to>
                                        <p:strVal val="visible"/>
                                      </p:to>
                                    </p:set>
                                    <p:anim calcmode="lin" valueType="num">
                                      <p:cBhvr additive="base">
                                        <p:cTn id="23" dur="500" fill="hold"/>
                                        <p:tgtEl>
                                          <p:spTgt spid="6152"/>
                                        </p:tgtEl>
                                        <p:attrNameLst>
                                          <p:attrName>ppt_x</p:attrName>
                                        </p:attrNameLst>
                                      </p:cBhvr>
                                      <p:tavLst>
                                        <p:tav tm="0">
                                          <p:val>
                                            <p:strVal val="#ppt_x"/>
                                          </p:val>
                                        </p:tav>
                                        <p:tav tm="100000">
                                          <p:val>
                                            <p:strVal val="#ppt_x"/>
                                          </p:val>
                                        </p:tav>
                                      </p:tavLst>
                                    </p:anim>
                                    <p:anim calcmode="lin" valueType="num">
                                      <p:cBhvr additive="base">
                                        <p:cTn id="2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53"/>
                                        </p:tgtEl>
                                        <p:attrNameLst>
                                          <p:attrName>style.visibility</p:attrName>
                                        </p:attrNameLst>
                                      </p:cBhvr>
                                      <p:to>
                                        <p:strVal val="visible"/>
                                      </p:to>
                                    </p:set>
                                    <p:anim calcmode="lin" valueType="num">
                                      <p:cBhvr additive="base">
                                        <p:cTn id="29" dur="500" fill="hold"/>
                                        <p:tgtEl>
                                          <p:spTgt spid="6153"/>
                                        </p:tgtEl>
                                        <p:attrNameLst>
                                          <p:attrName>ppt_x</p:attrName>
                                        </p:attrNameLst>
                                      </p:cBhvr>
                                      <p:tavLst>
                                        <p:tav tm="0">
                                          <p:val>
                                            <p:strVal val="#ppt_x"/>
                                          </p:val>
                                        </p:tav>
                                        <p:tav tm="100000">
                                          <p:val>
                                            <p:strVal val="#ppt_x"/>
                                          </p:val>
                                        </p:tav>
                                      </p:tavLst>
                                    </p:anim>
                                    <p:anim calcmode="lin" valueType="num">
                                      <p:cBhvr additive="base">
                                        <p:cTn id="30"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additive="base">
                                        <p:cTn id="35" dur="500" fill="hold"/>
                                        <p:tgtEl>
                                          <p:spTgt spid="6155"/>
                                        </p:tgtEl>
                                        <p:attrNameLst>
                                          <p:attrName>ppt_x</p:attrName>
                                        </p:attrNameLst>
                                      </p:cBhvr>
                                      <p:tavLst>
                                        <p:tav tm="0">
                                          <p:val>
                                            <p:strVal val="#ppt_x"/>
                                          </p:val>
                                        </p:tav>
                                        <p:tav tm="100000">
                                          <p:val>
                                            <p:strVal val="#ppt_x"/>
                                          </p:val>
                                        </p:tav>
                                      </p:tavLst>
                                    </p:anim>
                                    <p:anim calcmode="lin" valueType="num">
                                      <p:cBhvr additive="base">
                                        <p:cTn id="36"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156"/>
                                        </p:tgtEl>
                                        <p:attrNameLst>
                                          <p:attrName>style.visibility</p:attrName>
                                        </p:attrNameLst>
                                      </p:cBhvr>
                                      <p:to>
                                        <p:strVal val="visible"/>
                                      </p:to>
                                    </p:set>
                                    <p:anim calcmode="lin" valueType="num">
                                      <p:cBhvr additive="base">
                                        <p:cTn id="41" dur="500" fill="hold"/>
                                        <p:tgtEl>
                                          <p:spTgt spid="6156"/>
                                        </p:tgtEl>
                                        <p:attrNameLst>
                                          <p:attrName>ppt_x</p:attrName>
                                        </p:attrNameLst>
                                      </p:cBhvr>
                                      <p:tavLst>
                                        <p:tav tm="0">
                                          <p:val>
                                            <p:strVal val="#ppt_x"/>
                                          </p:val>
                                        </p:tav>
                                        <p:tav tm="100000">
                                          <p:val>
                                            <p:strVal val="#ppt_x"/>
                                          </p:val>
                                        </p:tav>
                                      </p:tavLst>
                                    </p:anim>
                                    <p:anim calcmode="lin" valueType="num">
                                      <p:cBhvr additive="base">
                                        <p:cTn id="4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58"/>
                                        </p:tgtEl>
                                        <p:attrNameLst>
                                          <p:attrName>style.visibility</p:attrName>
                                        </p:attrNameLst>
                                      </p:cBhvr>
                                      <p:to>
                                        <p:strVal val="visible"/>
                                      </p:to>
                                    </p:set>
                                    <p:anim calcmode="lin" valueType="num">
                                      <p:cBhvr additive="base">
                                        <p:cTn id="47" dur="500" fill="hold"/>
                                        <p:tgtEl>
                                          <p:spTgt spid="6158"/>
                                        </p:tgtEl>
                                        <p:attrNameLst>
                                          <p:attrName>ppt_x</p:attrName>
                                        </p:attrNameLst>
                                      </p:cBhvr>
                                      <p:tavLst>
                                        <p:tav tm="0">
                                          <p:val>
                                            <p:strVal val="#ppt_x"/>
                                          </p:val>
                                        </p:tav>
                                        <p:tav tm="100000">
                                          <p:val>
                                            <p:strVal val="#ppt_x"/>
                                          </p:val>
                                        </p:tav>
                                      </p:tavLst>
                                    </p:anim>
                                    <p:anim calcmode="lin" valueType="num">
                                      <p:cBhvr additive="base">
                                        <p:cTn id="48"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9"/>
                                        </p:tgtEl>
                                        <p:attrNameLst>
                                          <p:attrName>style.visibility</p:attrName>
                                        </p:attrNameLst>
                                      </p:cBhvr>
                                      <p:to>
                                        <p:strVal val="visible"/>
                                      </p:to>
                                    </p:set>
                                    <p:anim calcmode="lin" valueType="num">
                                      <p:cBhvr additive="base">
                                        <p:cTn id="53" dur="500" fill="hold"/>
                                        <p:tgtEl>
                                          <p:spTgt spid="6159"/>
                                        </p:tgtEl>
                                        <p:attrNameLst>
                                          <p:attrName>ppt_x</p:attrName>
                                        </p:attrNameLst>
                                      </p:cBhvr>
                                      <p:tavLst>
                                        <p:tav tm="0">
                                          <p:val>
                                            <p:strVal val="#ppt_x"/>
                                          </p:val>
                                        </p:tav>
                                        <p:tav tm="100000">
                                          <p:val>
                                            <p:strVal val="#ppt_x"/>
                                          </p:val>
                                        </p:tav>
                                      </p:tavLst>
                                    </p:anim>
                                    <p:anim calcmode="lin" valueType="num">
                                      <p:cBhvr additive="base">
                                        <p:cTn id="5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2" grpId="0" animBg="1"/>
      <p:bldP spid="6153" grpId="0" animBg="1"/>
      <p:bldP spid="6155" grpId="0" animBg="1"/>
      <p:bldP spid="6156" grpId="0" animBg="1"/>
      <p:bldP spid="6158" grpId="0" animBg="1"/>
      <p:bldP spid="6159"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36309" y="1226155"/>
            <a:ext cx="1641482" cy="562429"/>
            <a:chOff x="1436309" y="1226155"/>
            <a:chExt cx="1641482" cy="562429"/>
          </a:xfrm>
        </p:grpSpPr>
        <p:sp>
          <p:nvSpPr>
            <p:cNvPr id="50179" name="TextBox 1"/>
            <p:cNvSpPr txBox="1">
              <a:spLocks noChangeArrowheads="1"/>
            </p:cNvSpPr>
            <p:nvPr/>
          </p:nvSpPr>
          <p:spPr bwMode="auto">
            <a:xfrm>
              <a:off x="1436310" y="1226156"/>
              <a:ext cx="31451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1</a:t>
              </a:r>
              <a:endParaRPr lang="zh-CN" altLang="en-US" sz="2667" dirty="0">
                <a:solidFill>
                  <a:srgbClr val="00B0F0"/>
                </a:solidFill>
                <a:latin typeface="Impact" pitchFamily="34" charset="0"/>
                <a:ea typeface="MS UI Gothic" pitchFamily="34" charset="-128"/>
              </a:endParaRPr>
            </a:p>
          </p:txBody>
        </p:sp>
        <p:cxnSp>
          <p:nvCxnSpPr>
            <p:cNvPr id="7" name="直接连接符 6"/>
            <p:cNvCxnSpPr/>
            <p:nvPr/>
          </p:nvCxnSpPr>
          <p:spPr>
            <a:xfrm flipH="1">
              <a:off x="1436309" y="1226155"/>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矩形 7"/>
            <p:cNvSpPr>
              <a:spLocks noChangeArrowheads="1"/>
            </p:cNvSpPr>
            <p:nvPr/>
          </p:nvSpPr>
          <p:spPr bwMode="auto">
            <a:xfrm>
              <a:off x="1867203" y="131687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商业信用</a:t>
              </a:r>
              <a:endParaRPr lang="zh-CN" altLang="en-US" sz="2000" b="1" dirty="0">
                <a:solidFill>
                  <a:srgbClr val="00B0F0"/>
                </a:solidFill>
                <a:latin typeface="微软雅黑" pitchFamily="34" charset="-122"/>
                <a:ea typeface="微软雅黑" pitchFamily="34" charset="-122"/>
              </a:endParaRPr>
            </a:p>
          </p:txBody>
        </p:sp>
      </p:grpSp>
      <p:sp>
        <p:nvSpPr>
          <p:cNvPr id="50182" name="矩形 8"/>
          <p:cNvSpPr>
            <a:spLocks noChangeArrowheads="1"/>
          </p:cNvSpPr>
          <p:nvPr/>
        </p:nvSpPr>
        <p:spPr bwMode="auto">
          <a:xfrm>
            <a:off x="1866543" y="1771319"/>
            <a:ext cx="89141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dirty="0" smtClean="0">
                <a:latin typeface="宋体" panose="02010600030101010101" pitchFamily="2" charset="-122"/>
                <a:ea typeface="宋体" panose="02010600030101010101" pitchFamily="2" charset="-122"/>
              </a:rPr>
              <a:t>出口人委托银行收取的货款能否收到，全凭进口人的信用，出口人承担很大风险。</a:t>
            </a:r>
            <a:endParaRPr lang="zh-CN" altLang="en-US" dirty="0">
              <a:latin typeface="宋体" panose="02010600030101010101" pitchFamily="2" charset="-122"/>
              <a:ea typeface="宋体" panose="02010600030101010101" pitchFamily="2" charset="-122"/>
            </a:endParaRPr>
          </a:p>
        </p:txBody>
      </p:sp>
      <p:grpSp>
        <p:nvGrpSpPr>
          <p:cNvPr id="2" name="组合 1"/>
          <p:cNvGrpSpPr/>
          <p:nvPr/>
        </p:nvGrpSpPr>
        <p:grpSpPr>
          <a:xfrm>
            <a:off x="1510355" y="2453096"/>
            <a:ext cx="2662867" cy="562429"/>
            <a:chOff x="1440846" y="2887738"/>
            <a:chExt cx="2662867" cy="562429"/>
          </a:xfrm>
        </p:grpSpPr>
        <p:sp>
          <p:nvSpPr>
            <p:cNvPr id="50183" name="TextBox 10"/>
            <p:cNvSpPr txBox="1">
              <a:spLocks noChangeArrowheads="1"/>
            </p:cNvSpPr>
            <p:nvPr/>
          </p:nvSpPr>
          <p:spPr bwMode="auto">
            <a:xfrm>
              <a:off x="1440846" y="2887738"/>
              <a:ext cx="35618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2</a:t>
              </a:r>
              <a:endParaRPr lang="zh-CN" altLang="en-US" sz="2667" dirty="0">
                <a:solidFill>
                  <a:srgbClr val="00B0F0"/>
                </a:solidFill>
                <a:latin typeface="Impact" pitchFamily="34" charset="0"/>
                <a:ea typeface="MS UI Gothic" pitchFamily="34" charset="-128"/>
              </a:endParaRPr>
            </a:p>
          </p:txBody>
        </p:sp>
        <p:cxnSp>
          <p:nvCxnSpPr>
            <p:cNvPr id="12" name="直接连接符 11"/>
            <p:cNvCxnSpPr/>
            <p:nvPr/>
          </p:nvCxnSpPr>
          <p:spPr>
            <a:xfrm flipH="1">
              <a:off x="1440846" y="2887738"/>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矩形 12"/>
            <p:cNvSpPr>
              <a:spLocks noChangeArrowheads="1"/>
            </p:cNvSpPr>
            <p:nvPr/>
          </p:nvSpPr>
          <p:spPr bwMode="auto">
            <a:xfrm>
              <a:off x="1867203" y="2978453"/>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付款交单下的风险</a:t>
              </a:r>
              <a:endParaRPr lang="zh-CN" altLang="en-US" sz="2000" b="1" dirty="0">
                <a:solidFill>
                  <a:srgbClr val="00B0F0"/>
                </a:solidFill>
                <a:latin typeface="微软雅黑" pitchFamily="34" charset="-122"/>
                <a:ea typeface="微软雅黑" pitchFamily="34" charset="-122"/>
              </a:endParaRPr>
            </a:p>
          </p:txBody>
        </p:sp>
      </p:grpSp>
      <p:sp>
        <p:nvSpPr>
          <p:cNvPr id="50186" name="矩形 9"/>
          <p:cNvSpPr>
            <a:spLocks noChangeArrowheads="1"/>
          </p:cNvSpPr>
          <p:nvPr/>
        </p:nvSpPr>
        <p:spPr bwMode="auto">
          <a:xfrm>
            <a:off x="1889881" y="2935845"/>
            <a:ext cx="891419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进口人在未付清货款前，货物的所有权仍属出口人。</a:t>
            </a:r>
            <a:endParaRPr lang="en-US" altLang="zh-CN" dirty="0" smtClean="0">
              <a:latin typeface="宋体" panose="02010600030101010101" pitchFamily="2" charset="-122"/>
              <a:ea typeface="宋体" panose="02010600030101010101" pitchFamily="2" charset="-122"/>
            </a:endParaRPr>
          </a:p>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如进口人到期拒不付款赎单，出口人</a:t>
            </a:r>
            <a:r>
              <a:rPr lang="zh-CN" altLang="en-US" dirty="0">
                <a:latin typeface="宋体" panose="02010600030101010101" pitchFamily="2" charset="-122"/>
              </a:rPr>
              <a:t>需要承担</a:t>
            </a:r>
            <a:r>
              <a:rPr lang="zh-CN" altLang="en-US" b="1" dirty="0">
                <a:solidFill>
                  <a:schemeClr val="accent1">
                    <a:lumMod val="50000"/>
                  </a:schemeClr>
                </a:solidFill>
                <a:latin typeface="宋体" panose="02010600030101010101" pitchFamily="2" charset="-122"/>
              </a:rPr>
              <a:t>货物另行处理</a:t>
            </a:r>
            <a:r>
              <a:rPr lang="zh-CN" altLang="en-US" dirty="0">
                <a:latin typeface="宋体" panose="02010600030101010101" pitchFamily="2" charset="-122"/>
              </a:rPr>
              <a:t>或</a:t>
            </a:r>
            <a:r>
              <a:rPr lang="zh-CN" altLang="en-US" b="1" dirty="0">
                <a:solidFill>
                  <a:schemeClr val="accent1">
                    <a:lumMod val="50000"/>
                  </a:schemeClr>
                </a:solidFill>
                <a:latin typeface="宋体" panose="02010600030101010101" pitchFamily="2" charset="-122"/>
              </a:rPr>
              <a:t>运</a:t>
            </a:r>
            <a:r>
              <a:rPr lang="zh-CN" altLang="en-US" b="1" dirty="0" smtClean="0">
                <a:solidFill>
                  <a:schemeClr val="accent1">
                    <a:lumMod val="50000"/>
                  </a:schemeClr>
                </a:solidFill>
                <a:latin typeface="宋体" panose="02010600030101010101" pitchFamily="2" charset="-122"/>
              </a:rPr>
              <a:t>回</a:t>
            </a:r>
            <a:r>
              <a:rPr lang="zh-CN" altLang="en-US" dirty="0" smtClean="0">
                <a:latin typeface="宋体" panose="02010600030101010101" pitchFamily="2" charset="-122"/>
              </a:rPr>
              <a:t>的</a:t>
            </a:r>
            <a:r>
              <a:rPr lang="zh-CN" altLang="en-US" dirty="0" smtClean="0">
                <a:latin typeface="宋体" panose="02010600030101010101" pitchFamily="2" charset="-122"/>
                <a:ea typeface="宋体" panose="02010600030101010101" pitchFamily="2" charset="-122"/>
              </a:rPr>
              <a:t>额外费用或</a:t>
            </a:r>
            <a:r>
              <a:rPr lang="zh-CN" altLang="en-US" b="1" dirty="0" smtClean="0">
                <a:solidFill>
                  <a:schemeClr val="accent1">
                    <a:lumMod val="50000"/>
                  </a:schemeClr>
                </a:solidFill>
                <a:latin typeface="宋体" panose="02010600030101010101" pitchFamily="2" charset="-122"/>
                <a:ea typeface="宋体" panose="02010600030101010101" pitchFamily="2" charset="-122"/>
              </a:rPr>
              <a:t>降价处理</a:t>
            </a:r>
            <a:r>
              <a:rPr lang="zh-CN" altLang="en-US" dirty="0" smtClean="0">
                <a:latin typeface="宋体" panose="02010600030101010101" pitchFamily="2" charset="-122"/>
                <a:ea typeface="宋体" panose="02010600030101010101" pitchFamily="2" charset="-122"/>
              </a:rPr>
              <a:t>等损失</a:t>
            </a:r>
            <a:r>
              <a:rPr lang="zh-CN" altLang="en-US" dirty="0" smtClean="0">
                <a:latin typeface="宋体" panose="02010600030101010101" pitchFamily="2" charset="-122"/>
              </a:rPr>
              <a:t>，如</a:t>
            </a:r>
            <a:r>
              <a:rPr lang="zh-CN" altLang="en-US" dirty="0" smtClean="0">
                <a:latin typeface="宋体" panose="02010600030101010101" pitchFamily="2" charset="-122"/>
                <a:ea typeface="宋体" panose="02010600030101010101" pitchFamily="2" charset="-122"/>
              </a:rPr>
              <a:t>处理不及时，面临</a:t>
            </a:r>
            <a:r>
              <a:rPr lang="zh-CN" altLang="en-US" b="1" dirty="0" smtClean="0">
                <a:solidFill>
                  <a:schemeClr val="accent1">
                    <a:lumMod val="50000"/>
                  </a:schemeClr>
                </a:solidFill>
                <a:latin typeface="宋体" panose="02010600030101010101" pitchFamily="2" charset="-122"/>
                <a:ea typeface="宋体" panose="02010600030101010101" pitchFamily="2" charset="-122"/>
              </a:rPr>
              <a:t>进口国海关没收货物</a:t>
            </a:r>
            <a:r>
              <a:rPr lang="zh-CN" altLang="en-US" dirty="0" smtClean="0">
                <a:latin typeface="宋体" panose="02010600030101010101" pitchFamily="2" charset="-122"/>
                <a:ea typeface="宋体" panose="02010600030101010101" pitchFamily="2" charset="-122"/>
              </a:rPr>
              <a:t>的风险。</a:t>
            </a:r>
            <a:endParaRPr lang="zh-CN" altLang="en-US" dirty="0">
              <a:latin typeface="宋体" panose="02010600030101010101" pitchFamily="2" charset="-122"/>
              <a:ea typeface="宋体" panose="02010600030101010101" pitchFamily="2" charset="-122"/>
            </a:endParaRPr>
          </a:p>
        </p:txBody>
      </p:sp>
      <p:grpSp>
        <p:nvGrpSpPr>
          <p:cNvPr id="3" name="组合 2"/>
          <p:cNvGrpSpPr/>
          <p:nvPr/>
        </p:nvGrpSpPr>
        <p:grpSpPr>
          <a:xfrm>
            <a:off x="1396961" y="4318879"/>
            <a:ext cx="2776261" cy="562429"/>
            <a:chOff x="1327452" y="4478262"/>
            <a:chExt cx="2776261" cy="562429"/>
          </a:xfrm>
        </p:grpSpPr>
        <p:sp>
          <p:nvSpPr>
            <p:cNvPr id="50187" name="TextBox 14"/>
            <p:cNvSpPr txBox="1">
              <a:spLocks noChangeArrowheads="1"/>
            </p:cNvSpPr>
            <p:nvPr/>
          </p:nvSpPr>
          <p:spPr bwMode="auto">
            <a:xfrm>
              <a:off x="1327452" y="4478262"/>
              <a:ext cx="36580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3</a:t>
              </a:r>
              <a:endParaRPr lang="zh-CN" altLang="en-US" sz="2667" dirty="0">
                <a:solidFill>
                  <a:srgbClr val="00B0F0"/>
                </a:solidFill>
                <a:latin typeface="Impact" pitchFamily="34" charset="0"/>
                <a:ea typeface="MS UI Gothic" pitchFamily="34" charset="-128"/>
              </a:endParaRPr>
            </a:p>
          </p:txBody>
        </p:sp>
        <p:cxnSp>
          <p:nvCxnSpPr>
            <p:cNvPr id="16" name="直接连接符 15"/>
            <p:cNvCxnSpPr/>
            <p:nvPr/>
          </p:nvCxnSpPr>
          <p:spPr>
            <a:xfrm flipH="1">
              <a:off x="1327452" y="4478262"/>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9" name="矩形 16"/>
            <p:cNvSpPr>
              <a:spLocks noChangeArrowheads="1"/>
            </p:cNvSpPr>
            <p:nvPr/>
          </p:nvSpPr>
          <p:spPr bwMode="auto">
            <a:xfrm>
              <a:off x="1867203" y="4568977"/>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B0F0"/>
                  </a:solidFill>
                  <a:latin typeface="微软雅黑" pitchFamily="34" charset="-122"/>
                  <a:ea typeface="微软雅黑" pitchFamily="34" charset="-122"/>
                </a:rPr>
                <a:t>承兑交单下的风险</a:t>
              </a:r>
            </a:p>
          </p:txBody>
        </p:sp>
      </p:grpSp>
      <p:sp>
        <p:nvSpPr>
          <p:cNvPr id="50190" name="矩形 17"/>
          <p:cNvSpPr>
            <a:spLocks noChangeArrowheads="1"/>
          </p:cNvSpPr>
          <p:nvPr/>
        </p:nvSpPr>
        <p:spPr bwMode="auto">
          <a:xfrm>
            <a:off x="1638139" y="4773961"/>
            <a:ext cx="914259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进口人只需在汇票上履行承兑手续，即可取得单据，提走货物。</a:t>
            </a:r>
            <a:endParaRPr lang="en-US" altLang="zh-CN" dirty="0" smtClean="0">
              <a:latin typeface="宋体" panose="02010600030101010101" pitchFamily="2" charset="-122"/>
              <a:ea typeface="宋体" panose="02010600030101010101" pitchFamily="2" charset="-122"/>
            </a:endParaRPr>
          </a:p>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倘若进口人到期不付款，虽然出口人有权依法向承兑人追偿，但实践证明，此时的进口人多半已无力偿付，或者早已宣告破产，甚至人去楼空。</a:t>
            </a:r>
            <a:endParaRPr lang="zh-CN" altLang="en-US" sz="1333" dirty="0">
              <a:latin typeface="微软雅黑" pitchFamily="34" charset="-122"/>
              <a:ea typeface="微软雅黑" pitchFamily="34" charset="-122"/>
            </a:endParaRP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托收方式的应用</a:t>
            </a:r>
            <a:endParaRPr lang="zh-CN" altLang="zh-CN" sz="2400" b="1" dirty="0" smtClean="0"/>
          </a:p>
        </p:txBody>
      </p:sp>
    </p:spTree>
    <p:extLst>
      <p:ext uri="{BB962C8B-B14F-4D97-AF65-F5344CB8AC3E}">
        <p14:creationId xmlns:p14="http://schemas.microsoft.com/office/powerpoint/2010/main" val="20310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left)">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left)">
                                      <p:cBhvr>
                                        <p:cTn id="32" dur="5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6" grpId="0"/>
      <p:bldP spid="501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16217" y="1241931"/>
            <a:ext cx="2923884" cy="562429"/>
            <a:chOff x="1436309" y="1226155"/>
            <a:chExt cx="2923884" cy="562429"/>
          </a:xfrm>
        </p:grpSpPr>
        <p:sp>
          <p:nvSpPr>
            <p:cNvPr id="50179" name="TextBox 1"/>
            <p:cNvSpPr txBox="1">
              <a:spLocks noChangeArrowheads="1"/>
            </p:cNvSpPr>
            <p:nvPr/>
          </p:nvSpPr>
          <p:spPr bwMode="auto">
            <a:xfrm>
              <a:off x="1436310" y="1226156"/>
              <a:ext cx="31451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1</a:t>
              </a:r>
              <a:endParaRPr lang="zh-CN" altLang="en-US" sz="2667" dirty="0">
                <a:solidFill>
                  <a:srgbClr val="00B0F0"/>
                </a:solidFill>
                <a:latin typeface="Impact" pitchFamily="34" charset="0"/>
                <a:ea typeface="MS UI Gothic" pitchFamily="34" charset="-128"/>
              </a:endParaRPr>
            </a:p>
          </p:txBody>
        </p:sp>
        <p:cxnSp>
          <p:nvCxnSpPr>
            <p:cNvPr id="7" name="直接连接符 6"/>
            <p:cNvCxnSpPr/>
            <p:nvPr/>
          </p:nvCxnSpPr>
          <p:spPr>
            <a:xfrm flipH="1">
              <a:off x="1436309" y="1226155"/>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矩形 7"/>
            <p:cNvSpPr>
              <a:spLocks noChangeArrowheads="1"/>
            </p:cNvSpPr>
            <p:nvPr/>
          </p:nvSpPr>
          <p:spPr bwMode="auto">
            <a:xfrm>
              <a:off x="1867203" y="1316870"/>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注意客户的资信情况</a:t>
              </a:r>
              <a:endParaRPr lang="zh-CN" altLang="en-US" sz="2000" b="1" dirty="0">
                <a:solidFill>
                  <a:srgbClr val="00B0F0"/>
                </a:solidFill>
                <a:latin typeface="微软雅黑" pitchFamily="34" charset="-122"/>
                <a:ea typeface="微软雅黑" pitchFamily="34" charset="-122"/>
              </a:endParaRPr>
            </a:p>
          </p:txBody>
        </p:sp>
      </p:grpSp>
      <p:sp>
        <p:nvSpPr>
          <p:cNvPr id="50182" name="矩形 8"/>
          <p:cNvSpPr>
            <a:spLocks noChangeArrowheads="1"/>
          </p:cNvSpPr>
          <p:nvPr/>
        </p:nvSpPr>
        <p:spPr bwMode="auto">
          <a:xfrm>
            <a:off x="1800101" y="1710420"/>
            <a:ext cx="89141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Arial" panose="020B0604020202020204" pitchFamily="34" charset="0"/>
              <a:buChar char="•"/>
            </a:pPr>
            <a:r>
              <a:rPr lang="zh-CN" altLang="en-US" dirty="0">
                <a:latin typeface="宋体" panose="02010600030101010101" pitchFamily="2" charset="-122"/>
              </a:rPr>
              <a:t>认真调查和考察进口人的资信情况、经营能力和经营</a:t>
            </a:r>
            <a:r>
              <a:rPr lang="zh-CN" altLang="en-US" dirty="0" smtClean="0">
                <a:latin typeface="宋体" panose="02010600030101010101" pitchFamily="2" charset="-122"/>
              </a:rPr>
              <a:t>作风，防止盲目成交。</a:t>
            </a:r>
            <a:endParaRPr lang="zh-CN" altLang="en-US" dirty="0">
              <a:latin typeface="宋体" panose="02010600030101010101" pitchFamily="2" charset="-122"/>
            </a:endParaRPr>
          </a:p>
          <a:p>
            <a:pPr marL="285750" indent="-285750">
              <a:lnSpc>
                <a:spcPct val="1500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一般只使用付款交单。对于进口人凭信托收据借单，特别从严。</a:t>
            </a:r>
            <a:endParaRPr lang="zh-CN" altLang="en-US" dirty="0">
              <a:latin typeface="宋体" panose="02010600030101010101" pitchFamily="2" charset="-122"/>
              <a:ea typeface="宋体" panose="02010600030101010101" pitchFamily="2" charset="-122"/>
            </a:endParaRPr>
          </a:p>
        </p:txBody>
      </p:sp>
      <p:grpSp>
        <p:nvGrpSpPr>
          <p:cNvPr id="2" name="组合 1"/>
          <p:cNvGrpSpPr/>
          <p:nvPr/>
        </p:nvGrpSpPr>
        <p:grpSpPr>
          <a:xfrm>
            <a:off x="1291414" y="2746361"/>
            <a:ext cx="4458230" cy="562429"/>
            <a:chOff x="1440846" y="2887738"/>
            <a:chExt cx="4458230" cy="562429"/>
          </a:xfrm>
        </p:grpSpPr>
        <p:sp>
          <p:nvSpPr>
            <p:cNvPr id="50183" name="TextBox 10"/>
            <p:cNvSpPr txBox="1">
              <a:spLocks noChangeArrowheads="1"/>
            </p:cNvSpPr>
            <p:nvPr/>
          </p:nvSpPr>
          <p:spPr bwMode="auto">
            <a:xfrm>
              <a:off x="1440846" y="2887738"/>
              <a:ext cx="35618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2</a:t>
              </a:r>
              <a:endParaRPr lang="zh-CN" altLang="en-US" sz="2667" dirty="0">
                <a:solidFill>
                  <a:srgbClr val="00B0F0"/>
                </a:solidFill>
                <a:latin typeface="Impact" pitchFamily="34" charset="0"/>
                <a:ea typeface="MS UI Gothic" pitchFamily="34" charset="-128"/>
              </a:endParaRPr>
            </a:p>
          </p:txBody>
        </p:sp>
        <p:cxnSp>
          <p:nvCxnSpPr>
            <p:cNvPr id="12" name="直接连接符 11"/>
            <p:cNvCxnSpPr/>
            <p:nvPr/>
          </p:nvCxnSpPr>
          <p:spPr>
            <a:xfrm flipH="1">
              <a:off x="1440846" y="2887738"/>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矩形 12"/>
            <p:cNvSpPr>
              <a:spLocks noChangeArrowheads="1"/>
            </p:cNvSpPr>
            <p:nvPr/>
          </p:nvSpPr>
          <p:spPr bwMode="auto">
            <a:xfrm>
              <a:off x="1867203" y="2978453"/>
              <a:ext cx="4031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国外代收行一般不能由进口人指定</a:t>
              </a:r>
              <a:endParaRPr lang="zh-CN" altLang="en-US" sz="2000" b="1" dirty="0">
                <a:solidFill>
                  <a:srgbClr val="00B0F0"/>
                </a:solidFill>
                <a:latin typeface="微软雅黑" pitchFamily="34" charset="-122"/>
                <a:ea typeface="微软雅黑" pitchFamily="34" charset="-122"/>
              </a:endParaRPr>
            </a:p>
          </p:txBody>
        </p:sp>
      </p:grpSp>
      <p:sp>
        <p:nvSpPr>
          <p:cNvPr id="50186" name="矩形 9"/>
          <p:cNvSpPr>
            <a:spLocks noChangeArrowheads="1"/>
          </p:cNvSpPr>
          <p:nvPr/>
        </p:nvSpPr>
        <p:spPr bwMode="auto">
          <a:xfrm>
            <a:off x="1866801" y="3219102"/>
            <a:ext cx="891419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800"/>
              </a:lnSpc>
            </a:pPr>
            <a:r>
              <a:rPr lang="zh-CN" altLang="en-US" dirty="0" smtClean="0">
                <a:latin typeface="宋体" panose="02010600030101010101" pitchFamily="2" charset="-122"/>
                <a:ea typeface="宋体" panose="02010600030101010101" pitchFamily="2" charset="-122"/>
              </a:rPr>
              <a:t>如确有必要，应事先征得托收行同意。</a:t>
            </a:r>
            <a:endParaRPr lang="zh-CN" altLang="en-US" dirty="0">
              <a:latin typeface="宋体" panose="02010600030101010101" pitchFamily="2" charset="-122"/>
              <a:ea typeface="宋体" panose="02010600030101010101" pitchFamily="2" charset="-122"/>
            </a:endParaRPr>
          </a:p>
        </p:txBody>
      </p:sp>
      <p:grpSp>
        <p:nvGrpSpPr>
          <p:cNvPr id="3" name="组合 2"/>
          <p:cNvGrpSpPr/>
          <p:nvPr/>
        </p:nvGrpSpPr>
        <p:grpSpPr>
          <a:xfrm>
            <a:off x="1291414" y="3942255"/>
            <a:ext cx="2519780" cy="562429"/>
            <a:chOff x="1327452" y="4478262"/>
            <a:chExt cx="2519780" cy="562429"/>
          </a:xfrm>
        </p:grpSpPr>
        <p:sp>
          <p:nvSpPr>
            <p:cNvPr id="50187" name="TextBox 14"/>
            <p:cNvSpPr txBox="1">
              <a:spLocks noChangeArrowheads="1"/>
            </p:cNvSpPr>
            <p:nvPr/>
          </p:nvSpPr>
          <p:spPr bwMode="auto">
            <a:xfrm>
              <a:off x="1327452" y="4478262"/>
              <a:ext cx="36580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3</a:t>
              </a:r>
              <a:endParaRPr lang="zh-CN" altLang="en-US" sz="2667" dirty="0">
                <a:solidFill>
                  <a:srgbClr val="00B0F0"/>
                </a:solidFill>
                <a:latin typeface="Impact" pitchFamily="34" charset="0"/>
                <a:ea typeface="MS UI Gothic" pitchFamily="34" charset="-128"/>
              </a:endParaRPr>
            </a:p>
          </p:txBody>
        </p:sp>
        <p:cxnSp>
          <p:nvCxnSpPr>
            <p:cNvPr id="16" name="直接连接符 15"/>
            <p:cNvCxnSpPr/>
            <p:nvPr/>
          </p:nvCxnSpPr>
          <p:spPr>
            <a:xfrm flipH="1">
              <a:off x="1327452" y="4478262"/>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9" name="矩形 16"/>
            <p:cNvSpPr>
              <a:spLocks noChangeArrowheads="1"/>
            </p:cNvSpPr>
            <p:nvPr/>
          </p:nvSpPr>
          <p:spPr bwMode="auto">
            <a:xfrm>
              <a:off x="1867203" y="4568977"/>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货物的保险问题</a:t>
              </a:r>
              <a:endParaRPr lang="zh-CN" altLang="en-US" sz="2000" b="1" dirty="0">
                <a:solidFill>
                  <a:srgbClr val="00B0F0"/>
                </a:solidFill>
                <a:latin typeface="微软雅黑" pitchFamily="34" charset="-122"/>
                <a:ea typeface="微软雅黑" pitchFamily="34" charset="-122"/>
              </a:endParaRPr>
            </a:p>
          </p:txBody>
        </p:sp>
      </p:grpSp>
      <p:sp>
        <p:nvSpPr>
          <p:cNvPr id="50190" name="矩形 17"/>
          <p:cNvSpPr>
            <a:spLocks noChangeArrowheads="1"/>
          </p:cNvSpPr>
          <p:nvPr/>
        </p:nvSpPr>
        <p:spPr bwMode="auto">
          <a:xfrm>
            <a:off x="1657220" y="4457098"/>
            <a:ext cx="891419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8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原则上争取以</a:t>
            </a:r>
            <a:r>
              <a:rPr lang="en-US" altLang="zh-CN" dirty="0">
                <a:latin typeface="Times New Roman" panose="02020603050405020304" pitchFamily="18" charset="0"/>
                <a:cs typeface="Times New Roman" panose="02020603050405020304" pitchFamily="18" charset="0"/>
              </a:rPr>
              <a:t>CIF</a:t>
            </a:r>
            <a:r>
              <a:rPr lang="zh-CN" altLang="en-US" dirty="0">
                <a:latin typeface="Times New Roman" panose="02020603050405020304" pitchFamily="18" charset="0"/>
                <a:cs typeface="Times New Roman" panose="02020603050405020304" pitchFamily="18" charset="0"/>
              </a:rPr>
              <a:t>或</a:t>
            </a:r>
            <a:r>
              <a:rPr lang="en-US" altLang="zh-CN" dirty="0">
                <a:latin typeface="Times New Roman" panose="02020603050405020304" pitchFamily="18" charset="0"/>
                <a:cs typeface="Times New Roman" panose="02020603050405020304" pitchFamily="18" charset="0"/>
              </a:rPr>
              <a:t>CIP</a:t>
            </a:r>
            <a:r>
              <a:rPr lang="zh-CN" altLang="en-US" dirty="0">
                <a:latin typeface="Times New Roman" panose="02020603050405020304" pitchFamily="18" charset="0"/>
                <a:cs typeface="Times New Roman" panose="02020603050405020304" pitchFamily="18" charset="0"/>
              </a:rPr>
              <a:t>成交，由出口方办理保险。</a:t>
            </a:r>
            <a:endParaRPr lang="en-US" altLang="zh-CN" dirty="0">
              <a:latin typeface="Times New Roman" panose="02020603050405020304" pitchFamily="18" charset="0"/>
              <a:cs typeface="Times New Roman" panose="02020603050405020304" pitchFamily="18" charset="0"/>
            </a:endParaRPr>
          </a:p>
          <a:p>
            <a:pPr marL="285750" indent="-285750">
              <a:lnSpc>
                <a:spcPts val="28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若由</a:t>
            </a:r>
            <a:r>
              <a:rPr lang="en-US" altLang="zh-CN" dirty="0">
                <a:latin typeface="Times New Roman" panose="02020603050405020304" pitchFamily="18" charset="0"/>
                <a:cs typeface="Times New Roman" panose="02020603050405020304" pitchFamily="18" charset="0"/>
              </a:rPr>
              <a:t>FOB</a:t>
            </a:r>
            <a:r>
              <a:rPr lang="zh-CN" altLang="en-US" dirty="0">
                <a:latin typeface="Times New Roman" panose="02020603050405020304" pitchFamily="18" charset="0"/>
                <a:cs typeface="Times New Roman" panose="02020603050405020304" pitchFamily="18" charset="0"/>
              </a:rPr>
              <a:t>或</a:t>
            </a:r>
            <a:r>
              <a:rPr lang="en-US" altLang="zh-CN" dirty="0">
                <a:latin typeface="Times New Roman" panose="02020603050405020304" pitchFamily="18" charset="0"/>
                <a:cs typeface="Times New Roman" panose="02020603050405020304" pitchFamily="18" charset="0"/>
              </a:rPr>
              <a:t>CFR</a:t>
            </a:r>
            <a:r>
              <a:rPr lang="zh-CN" altLang="en-US" dirty="0">
                <a:latin typeface="Times New Roman" panose="02020603050405020304" pitchFamily="18" charset="0"/>
                <a:cs typeface="Times New Roman" panose="02020603050405020304" pitchFamily="18" charset="0"/>
              </a:rPr>
              <a:t>成交，卖方应加保“卖方利益险”，以便万一货物遇险而买方未投保又不付款赎单时，可由我方自己向保险公司索赔。</a:t>
            </a: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托收方式的风险防范</a:t>
            </a:r>
            <a:endParaRPr lang="zh-CN" altLang="zh-CN" sz="2400" b="1" dirty="0" smtClean="0"/>
          </a:p>
        </p:txBody>
      </p:sp>
    </p:spTree>
    <p:extLst>
      <p:ext uri="{BB962C8B-B14F-4D97-AF65-F5344CB8AC3E}">
        <p14:creationId xmlns:p14="http://schemas.microsoft.com/office/powerpoint/2010/main" val="32841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left)">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left)">
                                      <p:cBhvr>
                                        <p:cTn id="32" dur="5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6" grpId="0"/>
      <p:bldP spid="501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16217" y="1241931"/>
            <a:ext cx="2923884" cy="562429"/>
            <a:chOff x="1436309" y="1226155"/>
            <a:chExt cx="2923884" cy="562429"/>
          </a:xfrm>
        </p:grpSpPr>
        <p:sp>
          <p:nvSpPr>
            <p:cNvPr id="50179" name="TextBox 1"/>
            <p:cNvSpPr txBox="1">
              <a:spLocks noChangeArrowheads="1"/>
            </p:cNvSpPr>
            <p:nvPr/>
          </p:nvSpPr>
          <p:spPr bwMode="auto">
            <a:xfrm>
              <a:off x="1436310" y="1226156"/>
              <a:ext cx="35618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smtClean="0">
                  <a:solidFill>
                    <a:srgbClr val="00B0F0"/>
                  </a:solidFill>
                  <a:latin typeface="Impact" pitchFamily="34" charset="0"/>
                  <a:ea typeface="MS UI Gothic" pitchFamily="34" charset="-128"/>
                </a:rPr>
                <a:t>4</a:t>
              </a:r>
              <a:endParaRPr lang="zh-CN" altLang="en-US" sz="2667" dirty="0">
                <a:solidFill>
                  <a:srgbClr val="00B0F0"/>
                </a:solidFill>
                <a:latin typeface="Impact" pitchFamily="34" charset="0"/>
                <a:ea typeface="MS UI Gothic" pitchFamily="34" charset="-128"/>
              </a:endParaRPr>
            </a:p>
          </p:txBody>
        </p:sp>
        <p:cxnSp>
          <p:nvCxnSpPr>
            <p:cNvPr id="7" name="直接连接符 6"/>
            <p:cNvCxnSpPr/>
            <p:nvPr/>
          </p:nvCxnSpPr>
          <p:spPr>
            <a:xfrm flipH="1">
              <a:off x="1436309" y="1226155"/>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矩形 7"/>
            <p:cNvSpPr>
              <a:spLocks noChangeArrowheads="1"/>
            </p:cNvSpPr>
            <p:nvPr/>
          </p:nvSpPr>
          <p:spPr bwMode="auto">
            <a:xfrm>
              <a:off x="1867203" y="1316870"/>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远期付款交单要慎重</a:t>
              </a:r>
              <a:endParaRPr lang="zh-CN" altLang="en-US" sz="2000" b="1" dirty="0">
                <a:solidFill>
                  <a:srgbClr val="00B0F0"/>
                </a:solidFill>
                <a:latin typeface="微软雅黑" pitchFamily="34" charset="-122"/>
                <a:ea typeface="微软雅黑" pitchFamily="34" charset="-122"/>
              </a:endParaRPr>
            </a:p>
          </p:txBody>
        </p:sp>
      </p:grpSp>
      <p:sp>
        <p:nvSpPr>
          <p:cNvPr id="50182" name="矩形 8"/>
          <p:cNvSpPr>
            <a:spLocks noChangeArrowheads="1"/>
          </p:cNvSpPr>
          <p:nvPr/>
        </p:nvSpPr>
        <p:spPr bwMode="auto">
          <a:xfrm>
            <a:off x="1800101" y="1710420"/>
            <a:ext cx="89141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rPr>
              <a:t>有的国家的银行把远期</a:t>
            </a:r>
            <a:r>
              <a:rPr lang="en-US" altLang="zh-CN" dirty="0" smtClean="0">
                <a:latin typeface="Times New Roman" panose="02020603050405020304" pitchFamily="18" charset="0"/>
                <a:cs typeface="Times New Roman" panose="02020603050405020304" pitchFamily="18" charset="0"/>
              </a:rPr>
              <a:t>D/P</a:t>
            </a:r>
            <a:r>
              <a:rPr lang="zh-CN" altLang="en-US" dirty="0" smtClean="0">
                <a:latin typeface="Times New Roman" panose="02020603050405020304" pitchFamily="18" charset="0"/>
                <a:cs typeface="Times New Roman" panose="02020603050405020304" pitchFamily="18" charset="0"/>
              </a:rPr>
              <a:t>改为</a:t>
            </a:r>
            <a:r>
              <a:rPr lang="en-US" altLang="zh-CN" dirty="0" smtClean="0">
                <a:latin typeface="Times New Roman" panose="02020603050405020304" pitchFamily="18" charset="0"/>
                <a:cs typeface="Times New Roman" panose="02020603050405020304" pitchFamily="18" charset="0"/>
              </a:rPr>
              <a:t>D/A</a:t>
            </a:r>
            <a:r>
              <a:rPr lang="zh-CN" altLang="en-US" dirty="0" smtClean="0">
                <a:latin typeface="Times New Roman" panose="02020603050405020304" pitchFamily="18" charset="0"/>
                <a:cs typeface="Times New Roman" panose="02020603050405020304" pitchFamily="18" charset="0"/>
              </a:rPr>
              <a:t>处理</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 name="组合 1"/>
          <p:cNvGrpSpPr/>
          <p:nvPr/>
        </p:nvGrpSpPr>
        <p:grpSpPr>
          <a:xfrm>
            <a:off x="1413549" y="2398782"/>
            <a:ext cx="5227671" cy="562429"/>
            <a:chOff x="1440846" y="2887738"/>
            <a:chExt cx="5227671" cy="562429"/>
          </a:xfrm>
        </p:grpSpPr>
        <p:sp>
          <p:nvSpPr>
            <p:cNvPr id="50183" name="TextBox 10"/>
            <p:cNvSpPr txBox="1">
              <a:spLocks noChangeArrowheads="1"/>
            </p:cNvSpPr>
            <p:nvPr/>
          </p:nvSpPr>
          <p:spPr bwMode="auto">
            <a:xfrm>
              <a:off x="1440846" y="2887738"/>
              <a:ext cx="36740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smtClean="0">
                  <a:solidFill>
                    <a:srgbClr val="00B0F0"/>
                  </a:solidFill>
                  <a:latin typeface="Impact" pitchFamily="34" charset="0"/>
                  <a:ea typeface="MS UI Gothic" pitchFamily="34" charset="-128"/>
                </a:rPr>
                <a:t>5</a:t>
              </a:r>
              <a:endParaRPr lang="zh-CN" altLang="en-US" sz="2667" dirty="0">
                <a:solidFill>
                  <a:srgbClr val="00B0F0"/>
                </a:solidFill>
                <a:latin typeface="Impact" pitchFamily="34" charset="0"/>
                <a:ea typeface="MS UI Gothic" pitchFamily="34" charset="-128"/>
              </a:endParaRPr>
            </a:p>
          </p:txBody>
        </p:sp>
        <p:cxnSp>
          <p:nvCxnSpPr>
            <p:cNvPr id="12" name="直接连接符 11"/>
            <p:cNvCxnSpPr/>
            <p:nvPr/>
          </p:nvCxnSpPr>
          <p:spPr>
            <a:xfrm flipH="1">
              <a:off x="1440846" y="2887738"/>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矩形 12"/>
            <p:cNvSpPr>
              <a:spLocks noChangeArrowheads="1"/>
            </p:cNvSpPr>
            <p:nvPr/>
          </p:nvSpPr>
          <p:spPr bwMode="auto">
            <a:xfrm>
              <a:off x="1867203" y="2978453"/>
              <a:ext cx="4801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贸易管制和外汇管制较严的国家，要慎重</a:t>
              </a:r>
              <a:endParaRPr lang="zh-CN" altLang="en-US" sz="2000" b="1" dirty="0">
                <a:solidFill>
                  <a:srgbClr val="00B0F0"/>
                </a:solidFill>
                <a:latin typeface="微软雅黑" pitchFamily="34" charset="-122"/>
                <a:ea typeface="微软雅黑" pitchFamily="34" charset="-122"/>
              </a:endParaRPr>
            </a:p>
          </p:txBody>
        </p:sp>
      </p:grpSp>
      <p:sp>
        <p:nvSpPr>
          <p:cNvPr id="50186" name="矩形 9"/>
          <p:cNvSpPr>
            <a:spLocks noChangeArrowheads="1"/>
          </p:cNvSpPr>
          <p:nvPr/>
        </p:nvSpPr>
        <p:spPr bwMode="auto">
          <a:xfrm>
            <a:off x="1717771" y="3141743"/>
            <a:ext cx="891419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800"/>
              </a:lnSpc>
            </a:pPr>
            <a:r>
              <a:rPr lang="zh-CN" altLang="en-US" dirty="0" smtClean="0">
                <a:latin typeface="宋体" panose="02010600030101010101" pitchFamily="2" charset="-122"/>
                <a:ea typeface="宋体" panose="02010600030101010101" pitchFamily="2" charset="-122"/>
              </a:rPr>
              <a:t>对于</a:t>
            </a:r>
            <a:r>
              <a:rPr lang="zh-CN" altLang="en-US" sz="2400" dirty="0" smtClean="0">
                <a:solidFill>
                  <a:schemeClr val="accent1">
                    <a:lumMod val="50000"/>
                  </a:schemeClr>
                </a:solidFill>
                <a:latin typeface="宋体" panose="02010600030101010101" pitchFamily="2" charset="-122"/>
                <a:ea typeface="宋体" panose="02010600030101010101" pitchFamily="2" charset="-122"/>
              </a:rPr>
              <a:t>需要领取进口许可证的商品</a:t>
            </a:r>
            <a:r>
              <a:rPr lang="zh-CN" altLang="en-US" dirty="0" smtClean="0">
                <a:latin typeface="宋体" panose="02010600030101010101" pitchFamily="2" charset="-122"/>
                <a:ea typeface="宋体" panose="02010600030101010101" pitchFamily="2" charset="-122"/>
              </a:rPr>
              <a:t>，应规定进口人须将领得的许可证或已获准进口外汇的证明在出口人发运有关商品前寄达，否则不予发运。</a:t>
            </a:r>
            <a:endParaRPr lang="zh-CN" altLang="en-US" dirty="0">
              <a:latin typeface="宋体" panose="02010600030101010101" pitchFamily="2" charset="-122"/>
              <a:ea typeface="宋体" panose="02010600030101010101" pitchFamily="2" charset="-122"/>
            </a:endParaRPr>
          </a:p>
        </p:txBody>
      </p:sp>
      <p:grpSp>
        <p:nvGrpSpPr>
          <p:cNvPr id="3" name="组合 2"/>
          <p:cNvGrpSpPr/>
          <p:nvPr/>
        </p:nvGrpSpPr>
        <p:grpSpPr>
          <a:xfrm>
            <a:off x="1424215" y="3929636"/>
            <a:ext cx="5597546" cy="562429"/>
            <a:chOff x="1327452" y="4478262"/>
            <a:chExt cx="5597546" cy="562429"/>
          </a:xfrm>
        </p:grpSpPr>
        <p:sp>
          <p:nvSpPr>
            <p:cNvPr id="50187" name="TextBox 14"/>
            <p:cNvSpPr txBox="1">
              <a:spLocks noChangeArrowheads="1"/>
            </p:cNvSpPr>
            <p:nvPr/>
          </p:nvSpPr>
          <p:spPr bwMode="auto">
            <a:xfrm>
              <a:off x="1327452" y="4478262"/>
              <a:ext cx="37061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smtClean="0">
                  <a:solidFill>
                    <a:srgbClr val="00B0F0"/>
                  </a:solidFill>
                  <a:latin typeface="Impact" pitchFamily="34" charset="0"/>
                  <a:ea typeface="MS UI Gothic" pitchFamily="34" charset="-128"/>
                </a:rPr>
                <a:t>6</a:t>
              </a:r>
              <a:endParaRPr lang="zh-CN" altLang="en-US" sz="2667" dirty="0">
                <a:solidFill>
                  <a:srgbClr val="00B0F0"/>
                </a:solidFill>
                <a:latin typeface="Impact" pitchFamily="34" charset="0"/>
                <a:ea typeface="MS UI Gothic" pitchFamily="34" charset="-128"/>
              </a:endParaRPr>
            </a:p>
          </p:txBody>
        </p:sp>
        <p:cxnSp>
          <p:nvCxnSpPr>
            <p:cNvPr id="16" name="直接连接符 15"/>
            <p:cNvCxnSpPr/>
            <p:nvPr/>
          </p:nvCxnSpPr>
          <p:spPr>
            <a:xfrm flipH="1">
              <a:off x="1327452" y="4478262"/>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9" name="矩形 16"/>
            <p:cNvSpPr>
              <a:spLocks noChangeArrowheads="1"/>
            </p:cNvSpPr>
            <p:nvPr/>
          </p:nvSpPr>
          <p:spPr bwMode="auto">
            <a:xfrm>
              <a:off x="1867203" y="4568977"/>
              <a:ext cx="50577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严格按照出口合同规定转运货物、制作单据</a:t>
              </a:r>
              <a:endParaRPr lang="zh-CN" altLang="en-US" sz="2000" b="1" dirty="0">
                <a:solidFill>
                  <a:srgbClr val="00B0F0"/>
                </a:solidFill>
                <a:latin typeface="微软雅黑" pitchFamily="34" charset="-122"/>
                <a:ea typeface="微软雅黑" pitchFamily="34" charset="-122"/>
              </a:endParaRPr>
            </a:p>
          </p:txBody>
        </p:sp>
      </p:grpSp>
      <p:sp>
        <p:nvSpPr>
          <p:cNvPr id="50190" name="矩形 17"/>
          <p:cNvSpPr>
            <a:spLocks noChangeArrowheads="1"/>
          </p:cNvSpPr>
          <p:nvPr/>
        </p:nvSpPr>
        <p:spPr bwMode="auto">
          <a:xfrm>
            <a:off x="1657220" y="4457098"/>
            <a:ext cx="891419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防止买方借口拒付货款。</a:t>
            </a:r>
            <a:endParaRPr lang="zh-CN" altLang="en-US" dirty="0">
              <a:latin typeface="宋体" panose="02010600030101010101" pitchFamily="2" charset="-122"/>
              <a:ea typeface="宋体" panose="02010600030101010101" pitchFamily="2" charset="-122"/>
            </a:endParaRP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托收方式的风险防范</a:t>
            </a:r>
            <a:endParaRPr lang="zh-CN" altLang="zh-CN" sz="2400" b="1" dirty="0" smtClean="0"/>
          </a:p>
        </p:txBody>
      </p:sp>
    </p:spTree>
    <p:extLst>
      <p:ext uri="{BB962C8B-B14F-4D97-AF65-F5344CB8AC3E}">
        <p14:creationId xmlns:p14="http://schemas.microsoft.com/office/powerpoint/2010/main" val="4380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left)">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left)">
                                      <p:cBhvr>
                                        <p:cTn id="32" dur="5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6" grpId="0"/>
      <p:bldP spid="501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10556" y="1342089"/>
            <a:ext cx="10187254" cy="1025801"/>
            <a:chOff x="838703" y="5900259"/>
            <a:chExt cx="10814180" cy="1140137"/>
          </a:xfrm>
        </p:grpSpPr>
        <p:sp>
          <p:nvSpPr>
            <p:cNvPr id="10" name="矩形 9"/>
            <p:cNvSpPr/>
            <p:nvPr/>
          </p:nvSpPr>
          <p:spPr>
            <a:xfrm>
              <a:off x="838703" y="5925360"/>
              <a:ext cx="10814180" cy="1115036"/>
            </a:xfrm>
            <a:prstGeom prst="rect">
              <a:avLst/>
            </a:prstGeom>
            <a:solidFill>
              <a:srgbClr val="ECEC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1532" y="5900259"/>
              <a:ext cx="10801351" cy="1063945"/>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买方根据卖方开具的见票后</a:t>
              </a:r>
              <a:r>
                <a:rPr lang="en-US" altLang="zh-CN" sz="2000" dirty="0">
                  <a:latin typeface="Times New Roman" panose="02020603050405020304" pitchFamily="18" charset="0"/>
                  <a:cs typeface="Times New Roman" panose="02020603050405020304" pitchFamily="18" charset="0"/>
                </a:rPr>
                <a:t>90</a:t>
              </a:r>
              <a:r>
                <a:rPr lang="zh-CN" altLang="en-US" sz="2000" dirty="0">
                  <a:latin typeface="Times New Roman" panose="02020603050405020304" pitchFamily="18" charset="0"/>
                  <a:cs typeface="Times New Roman" panose="02020603050405020304" pitchFamily="18" charset="0"/>
                </a:rPr>
                <a:t>天付款的跟单汇票，于提示时承兑，并于汇票到期日付款，承兑后交单”</a:t>
              </a:r>
              <a:r>
                <a:rPr lang="zh-CN" altLang="en-US" sz="2000" dirty="0" smtClean="0">
                  <a:latin typeface="Times New Roman" panose="02020603050405020304" pitchFamily="18" charset="0"/>
                  <a:cs typeface="Times New Roman" panose="02020603050405020304" pitchFamily="18" charset="0"/>
                </a:rPr>
                <a:t>请写出支付条款。</a:t>
              </a:r>
              <a:endParaRPr lang="zh-CN" altLang="en-US" sz="2000" dirty="0">
                <a:latin typeface="Times New Roman" panose="02020603050405020304" pitchFamily="18" charset="0"/>
                <a:cs typeface="Times New Roman" panose="02020603050405020304" pitchFamily="18" charset="0"/>
              </a:endParaRPr>
            </a:p>
          </p:txBody>
        </p:sp>
      </p:grpSp>
      <p:sp>
        <p:nvSpPr>
          <p:cNvPr id="20" name="文本框 19"/>
          <p:cNvSpPr txBox="1"/>
          <p:nvPr/>
        </p:nvSpPr>
        <p:spPr>
          <a:xfrm>
            <a:off x="910556" y="3115749"/>
            <a:ext cx="10175169" cy="2308324"/>
          </a:xfrm>
          <a:prstGeom prst="rect">
            <a:avLst/>
          </a:prstGeom>
          <a:noFill/>
          <a:ln>
            <a:solidFill>
              <a:schemeClr val="accent1"/>
            </a:solidFill>
          </a:ln>
        </p:spPr>
        <p:txBody>
          <a:bodyPr wrap="square" rtlCol="0">
            <a:spAutoFit/>
          </a:bodyPr>
          <a:lstStyle/>
          <a:p>
            <a:pPr algn="just">
              <a:lnSpc>
                <a:spcPct val="150000"/>
              </a:lnSpc>
            </a:pPr>
            <a:r>
              <a:rPr lang="en-US" altLang="zh-CN" sz="2400" dirty="0">
                <a:latin typeface="Times New Roman" panose="02020603050405020304" pitchFamily="18" charset="0"/>
                <a:cs typeface="Times New Roman" panose="02020603050405020304" pitchFamily="18" charset="0"/>
              </a:rPr>
              <a:t>The buyers shall duly accept the documentary draft drawn by the seller at 90days’ sight upon first presentation and make payment on it’s maturity. The shipping documents are to be delivered against acceptance</a:t>
            </a:r>
            <a:r>
              <a:rPr lang="en-US" altLang="zh-CN" sz="2400" dirty="0" smtClean="0">
                <a:latin typeface="Times New Roman" panose="02020603050405020304" pitchFamily="18" charset="0"/>
                <a:cs typeface="Times New Roman" panose="02020603050405020304" pitchFamily="18" charset="0"/>
              </a:rPr>
              <a:t>.</a:t>
            </a:r>
          </a:p>
          <a:p>
            <a:pPr algn="just">
              <a:lnSpc>
                <a:spcPct val="150000"/>
              </a:lnSpc>
            </a:pPr>
            <a:r>
              <a:rPr lang="en-US" altLang="zh-CN" sz="2400" dirty="0" smtClean="0">
                <a:latin typeface="Times New Roman" panose="02020603050405020304" pitchFamily="18" charset="0"/>
                <a:cs typeface="Times New Roman" panose="02020603050405020304" pitchFamily="18" charset="0"/>
              </a:rPr>
              <a:t> (payment </a:t>
            </a:r>
            <a:r>
              <a:rPr lang="en-US" altLang="zh-CN" sz="2400" dirty="0">
                <a:latin typeface="Times New Roman" panose="02020603050405020304" pitchFamily="18" charset="0"/>
                <a:cs typeface="Times New Roman" panose="02020603050405020304" pitchFamily="18" charset="0"/>
              </a:rPr>
              <a:t>should be paid by the buyers by D/A at 90 days after </a:t>
            </a:r>
            <a:r>
              <a:rPr lang="en-US" altLang="zh-CN" sz="2400" dirty="0" smtClean="0">
                <a:latin typeface="Times New Roman" panose="02020603050405020304" pitchFamily="18" charset="0"/>
                <a:cs typeface="Times New Roman" panose="02020603050405020304" pitchFamily="18" charset="0"/>
              </a:rPr>
              <a:t>sight.)</a:t>
            </a:r>
            <a:endParaRPr lang="en-US" altLang="zh-CN" sz="2400" dirty="0">
              <a:latin typeface="Times New Roman" panose="02020603050405020304" pitchFamily="18" charset="0"/>
              <a:cs typeface="Times New Roman" panose="02020603050405020304" pitchFamily="18" charset="0"/>
            </a:endParaRPr>
          </a:p>
        </p:txBody>
      </p:sp>
      <p:grpSp>
        <p:nvGrpSpPr>
          <p:cNvPr id="9" name="组合 50"/>
          <p:cNvGrpSpPr>
            <a:grpSpLocks/>
          </p:cNvGrpSpPr>
          <p:nvPr/>
        </p:nvGrpSpPr>
        <p:grpSpPr bwMode="auto">
          <a:xfrm>
            <a:off x="209550" y="133057"/>
            <a:ext cx="603250" cy="552450"/>
            <a:chOff x="0" y="0"/>
            <a:chExt cx="737947" cy="676838"/>
          </a:xfrm>
        </p:grpSpPr>
        <p:sp>
          <p:nvSpPr>
            <p:cNvPr id="11"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制定合同中托收条款的业务案例</a:t>
            </a:r>
            <a:endParaRPr lang="zh-CN" altLang="zh-CN" sz="2400" b="1" dirty="0" smtClean="0"/>
          </a:p>
        </p:txBody>
      </p:sp>
    </p:spTree>
    <p:extLst>
      <p:ext uri="{BB962C8B-B14F-4D97-AF65-F5344CB8AC3E}">
        <p14:creationId xmlns:p14="http://schemas.microsoft.com/office/powerpoint/2010/main" val="39983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left)">
                                      <p:cBhvr>
                                        <p:cTn id="1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11056" y="2131612"/>
            <a:ext cx="10633058" cy="713654"/>
            <a:chOff x="695323" y="2497154"/>
            <a:chExt cx="10801351" cy="713654"/>
          </a:xfrm>
        </p:grpSpPr>
        <p:sp>
          <p:nvSpPr>
            <p:cNvPr id="7" name="矩形 6"/>
            <p:cNvSpPr/>
            <p:nvPr/>
          </p:nvSpPr>
          <p:spPr>
            <a:xfrm>
              <a:off x="695323" y="2514435"/>
              <a:ext cx="10801349" cy="696373"/>
            </a:xfrm>
            <a:prstGeom prst="rect">
              <a:avLst/>
            </a:prstGeom>
            <a:solidFill>
              <a:srgbClr val="ECEC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5323" y="2497154"/>
              <a:ext cx="10801351" cy="443583"/>
            </a:xfrm>
            <a:prstGeom prst="rect">
              <a:avLst/>
            </a:prstGeom>
          </p:spPr>
          <p:txBody>
            <a:bodyPr wrap="square">
              <a:spAutoFit/>
            </a:bodyPr>
            <a:lstStyle/>
            <a:p>
              <a:pPr>
                <a:lnSpc>
                  <a:spcPct val="125000"/>
                </a:lnSpc>
              </a:pPr>
              <a:r>
                <a:rPr lang="zh-CN" altLang="en-US" sz="2000" dirty="0" smtClean="0"/>
                <a:t>“</a:t>
              </a:r>
              <a:r>
                <a:rPr lang="zh-CN" altLang="en-US" sz="2000" dirty="0"/>
                <a:t>买方凭卖方开具的跟单汇票，于提单日后</a:t>
              </a:r>
              <a:r>
                <a:rPr lang="en-US" altLang="zh-CN" sz="2000" dirty="0"/>
                <a:t>30</a:t>
              </a:r>
              <a:r>
                <a:rPr lang="zh-CN" altLang="en-US" sz="2000" dirty="0"/>
                <a:t>天付款，付款后交单。”请写出支付条款。</a:t>
              </a:r>
            </a:p>
          </p:txBody>
        </p:sp>
      </p:grpSp>
      <p:sp>
        <p:nvSpPr>
          <p:cNvPr id="24" name="文本框 23"/>
          <p:cNvSpPr txBox="1"/>
          <p:nvPr/>
        </p:nvSpPr>
        <p:spPr>
          <a:xfrm>
            <a:off x="811056" y="3217232"/>
            <a:ext cx="10622654" cy="1569660"/>
          </a:xfrm>
          <a:prstGeom prst="rect">
            <a:avLst/>
          </a:prstGeom>
          <a:noFill/>
          <a:ln>
            <a:solidFill>
              <a:schemeClr val="accent1"/>
            </a:solidFill>
          </a:ln>
        </p:spPr>
        <p:txBody>
          <a:bodyPr wrap="square" rtlCol="0">
            <a:spAutoFit/>
          </a:bodyPr>
          <a:lstStyle/>
          <a:p>
            <a:pPr lvl="0" algn="just"/>
            <a:r>
              <a:rPr lang="en-US" altLang="zh-CN" sz="2400" dirty="0">
                <a:latin typeface="Times New Roman" panose="02020603050405020304" pitchFamily="18" charset="0"/>
                <a:cs typeface="Times New Roman" panose="02020603050405020304" pitchFamily="18" charset="0"/>
              </a:rPr>
              <a:t>The Buyers shall pay </a:t>
            </a:r>
            <a:r>
              <a:rPr lang="en-US" altLang="zh-CN" sz="2400" dirty="0" smtClean="0">
                <a:latin typeface="Times New Roman" panose="02020603050405020304" pitchFamily="18" charset="0"/>
                <a:cs typeface="Times New Roman" panose="02020603050405020304" pitchFamily="18" charset="0"/>
              </a:rPr>
              <a:t>against documentary draft drawn by the Sellers at 30 days after B/L date. The shipping documents are to be delivered against payment only.</a:t>
            </a:r>
          </a:p>
          <a:p>
            <a:pPr lvl="0" algn="just"/>
            <a:endParaRPr lang="en-US" altLang="zh-CN" sz="2400" dirty="0" smtClean="0">
              <a:latin typeface="Times New Roman" panose="02020603050405020304" pitchFamily="18" charset="0"/>
              <a:cs typeface="Times New Roman" panose="02020603050405020304" pitchFamily="18" charset="0"/>
            </a:endParaRPr>
          </a:p>
          <a:p>
            <a:pPr lvl="0" algn="just"/>
            <a:r>
              <a:rPr lang="en-US" altLang="zh-CN" sz="2400" dirty="0" smtClean="0">
                <a:latin typeface="Times New Roman" panose="02020603050405020304" pitchFamily="18" charset="0"/>
                <a:cs typeface="Times New Roman" panose="02020603050405020304" pitchFamily="18" charset="0"/>
              </a:rPr>
              <a:t>Payment: By D/P at 30 days after B/L date.</a:t>
            </a:r>
            <a:endParaRPr lang="en-US" altLang="zh-CN" sz="2400" dirty="0">
              <a:latin typeface="Times New Roman" panose="02020603050405020304" pitchFamily="18" charset="0"/>
              <a:cs typeface="Times New Roman" panose="02020603050405020304" pitchFamily="18" charset="0"/>
            </a:endParaRPr>
          </a:p>
        </p:txBody>
      </p:sp>
      <p:grpSp>
        <p:nvGrpSpPr>
          <p:cNvPr id="19" name="组合 50"/>
          <p:cNvGrpSpPr>
            <a:grpSpLocks/>
          </p:cNvGrpSpPr>
          <p:nvPr/>
        </p:nvGrpSpPr>
        <p:grpSpPr bwMode="auto">
          <a:xfrm>
            <a:off x="209550" y="133057"/>
            <a:ext cx="603250" cy="552450"/>
            <a:chOff x="0" y="0"/>
            <a:chExt cx="737947" cy="676838"/>
          </a:xfrm>
        </p:grpSpPr>
        <p:sp>
          <p:nvSpPr>
            <p:cNvPr id="2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6"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制定合同中托收条款的业务案例</a:t>
            </a:r>
            <a:endParaRPr lang="zh-CN" altLang="zh-CN" sz="2400" b="1" dirty="0" smtClean="0"/>
          </a:p>
        </p:txBody>
      </p:sp>
    </p:spTree>
    <p:extLst>
      <p:ext uri="{BB962C8B-B14F-4D97-AF65-F5344CB8AC3E}">
        <p14:creationId xmlns:p14="http://schemas.microsoft.com/office/powerpoint/2010/main" val="71483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animEffect transition="in" filter="wipe(left)">
                                      <p:cBhvr>
                                        <p:cTn id="18"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任务实施</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5964935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08" y="2800618"/>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0"/>
          <p:cNvSpPr txBox="1">
            <a:spLocks noChangeArrowheads="1"/>
          </p:cNvSpPr>
          <p:nvPr/>
        </p:nvSpPr>
        <p:spPr bwMode="auto">
          <a:xfrm>
            <a:off x="3775408" y="3958069"/>
            <a:ext cx="6272011" cy="461665"/>
          </a:xfrm>
          <a:prstGeom prst="rect">
            <a:avLst/>
          </a:prstGeom>
          <a:noFill/>
          <a:ln w="9525">
            <a:noFill/>
            <a:miter lim="800000"/>
            <a:headEnd/>
            <a:tailEnd/>
          </a:ln>
        </p:spPr>
        <p:txBody>
          <a:bodyPr wrap="square">
            <a:spAutoFit/>
          </a:bodyPr>
          <a:lstStyle/>
          <a:p>
            <a:pPr algn="ctr"/>
            <a:r>
              <a:rPr lang="en-US" altLang="zh-CN" sz="2400" dirty="0" smtClean="0">
                <a:solidFill>
                  <a:schemeClr val="bg1"/>
                </a:solidFill>
                <a:ea typeface="微软雅黑" pitchFamily="34" charset="-122"/>
                <a:sym typeface="Arial" charset="0"/>
              </a:rPr>
              <a:t>2-4-1 </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支付条款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托收</a:t>
            </a:r>
            <a:endParaRPr lang="zh-CN" altLang="en-US" sz="2400" dirty="0">
              <a:solidFill>
                <a:schemeClr val="bg1"/>
              </a:solidFill>
              <a:ea typeface="微软雅黑" pitchFamily="34" charset="-122"/>
              <a:sym typeface="Arial" charset="0"/>
            </a:endParaRPr>
          </a:p>
        </p:txBody>
      </p:sp>
    </p:spTree>
    <p:extLst>
      <p:ext uri="{BB962C8B-B14F-4D97-AF65-F5344CB8AC3E}">
        <p14:creationId xmlns:p14="http://schemas.microsoft.com/office/powerpoint/2010/main" val="40585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5" name="矩形 95"/>
          <p:cNvSpPr/>
          <p:nvPr/>
        </p:nvSpPr>
        <p:spPr>
          <a:xfrm>
            <a:off x="3379210" y="950520"/>
            <a:ext cx="6766730" cy="1246495"/>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285750" indent="-285750">
              <a:lnSpc>
                <a:spcPts val="3000"/>
              </a:lnSpc>
              <a:spcBef>
                <a:spcPts val="0"/>
              </a:spcBef>
              <a:buFont typeface="Wingdings" panose="05000000000000000000" pitchFamily="2" charset="2"/>
              <a:buChar char="l"/>
            </a:pP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任务：鲁平订立合同中的支付条款。</a:t>
            </a:r>
          </a:p>
          <a:p>
            <a:pPr marL="285750" indent="-285750">
              <a:lnSpc>
                <a:spcPts val="3000"/>
              </a:lnSpc>
              <a:spcBef>
                <a:spcPts val="0"/>
              </a:spcBef>
              <a:buFont typeface="Wingdings" panose="05000000000000000000" pitchFamily="2" charset="2"/>
              <a:buChar char="l"/>
            </a:pP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买方根据卖方开具的即期跟单汇票，于见票时立即付款，付款后交单。</a:t>
            </a: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en-US" altLang="zh-CN" sz="22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 name="文本框 5"/>
          <p:cNvSpPr txBox="1"/>
          <p:nvPr/>
        </p:nvSpPr>
        <p:spPr>
          <a:xfrm>
            <a:off x="3782245" y="2710646"/>
            <a:ext cx="6490952" cy="2524089"/>
          </a:xfrm>
          <a:prstGeom prst="rect">
            <a:avLst/>
          </a:prstGeom>
          <a:noFill/>
        </p:spPr>
        <p:txBody>
          <a:bodyPr wrap="square" rtlCol="0">
            <a:spAutoFit/>
          </a:bodyPr>
          <a:lstStyle/>
          <a:p>
            <a:pPr lvl="0" algn="just">
              <a:lnSpc>
                <a:spcPts val="3200"/>
              </a:lnSpc>
            </a:pPr>
            <a:r>
              <a:rPr lang="en-US" altLang="zh-CN" sz="2400" dirty="0">
                <a:latin typeface="Times New Roman" panose="02020603050405020304" pitchFamily="18" charset="0"/>
                <a:cs typeface="Times New Roman" panose="02020603050405020304" pitchFamily="18" charset="0"/>
              </a:rPr>
              <a:t>Upon first presentation the buyers shall pay against documentary draft drawn by the sellers at sight. The shipping documents are to be delivered against payment only</a:t>
            </a:r>
            <a:r>
              <a:rPr lang="en-US" altLang="zh-CN" sz="2400" dirty="0" smtClean="0">
                <a:latin typeface="Times New Roman" panose="02020603050405020304" pitchFamily="18" charset="0"/>
                <a:cs typeface="Times New Roman" panose="02020603050405020304" pitchFamily="18" charset="0"/>
              </a:rPr>
              <a:t>.</a:t>
            </a:r>
          </a:p>
          <a:p>
            <a:pPr lvl="0" algn="just">
              <a:lnSpc>
                <a:spcPts val="3200"/>
              </a:lnSpc>
            </a:pPr>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payment should be made by the buyers by D/P at </a:t>
            </a:r>
            <a:r>
              <a:rPr lang="en-US" altLang="zh-CN" sz="2400" dirty="0" smtClean="0">
                <a:latin typeface="Times New Roman" panose="02020603050405020304" pitchFamily="18" charset="0"/>
                <a:cs typeface="Times New Roman" panose="02020603050405020304" pitchFamily="18" charset="0"/>
              </a:rPr>
              <a:t>sight.)</a:t>
            </a: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478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781830035"/>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案例情况说明：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33713" y="1429606"/>
            <a:ext cx="9766300" cy="2342244"/>
          </a:xfrm>
          <a:prstGeom prst="rect">
            <a:avLst/>
          </a:prstGeom>
          <a:noFill/>
        </p:spPr>
        <p:txBody>
          <a:bodyPr wrap="square" rtlCol="0">
            <a:spAutoFit/>
          </a:bodyPr>
          <a:lstStyle/>
          <a:p>
            <a:pPr algn="just">
              <a:lnSpc>
                <a:spcPct val="150000"/>
              </a:lnSpc>
            </a:pPr>
            <a:r>
              <a:rPr kumimoji="1" lang="zh-CN" altLang="en-US" sz="2000" dirty="0">
                <a:latin typeface="Times New Roman" panose="02020603050405020304" pitchFamily="18" charset="0"/>
                <a:cs typeface="Times New Roman" panose="02020603050405020304" pitchFamily="18" charset="0"/>
              </a:rPr>
              <a:t>日照</a:t>
            </a:r>
            <a:r>
              <a:rPr kumimoji="1" lang="en-US" altLang="zh-CN" sz="2000" dirty="0">
                <a:latin typeface="Times New Roman" panose="02020603050405020304" pitchFamily="18" charset="0"/>
                <a:cs typeface="Times New Roman" panose="02020603050405020304" pitchFamily="18" charset="0"/>
              </a:rPr>
              <a:t>A</a:t>
            </a:r>
            <a:r>
              <a:rPr kumimoji="1" lang="zh-CN" altLang="en-US" sz="2000" dirty="0">
                <a:latin typeface="Times New Roman" panose="02020603050405020304" pitchFamily="18" charset="0"/>
                <a:cs typeface="Times New Roman" panose="02020603050405020304" pitchFamily="18" charset="0"/>
              </a:rPr>
              <a:t>公司与美国</a:t>
            </a:r>
            <a:r>
              <a:rPr kumimoji="1" lang="en-US" altLang="zh-CN" sz="2000" dirty="0">
                <a:latin typeface="Times New Roman" panose="02020603050405020304" pitchFamily="18" charset="0"/>
                <a:cs typeface="Times New Roman" panose="02020603050405020304" pitchFamily="18" charset="0"/>
              </a:rPr>
              <a:t>B</a:t>
            </a:r>
            <a:r>
              <a:rPr kumimoji="1" lang="zh-CN" altLang="en-US" sz="2000" dirty="0">
                <a:latin typeface="Times New Roman" panose="02020603050405020304" pitchFamily="18" charset="0"/>
                <a:cs typeface="Times New Roman" panose="02020603050405020304" pitchFamily="18" charset="0"/>
              </a:rPr>
              <a:t>公司以</a:t>
            </a:r>
            <a:r>
              <a:rPr kumimoji="1" lang="en-US" altLang="zh-CN" sz="2000" dirty="0">
                <a:latin typeface="Times New Roman" panose="02020603050405020304" pitchFamily="18" charset="0"/>
                <a:cs typeface="Times New Roman" panose="02020603050405020304" pitchFamily="18" charset="0"/>
              </a:rPr>
              <a:t>CIF</a:t>
            </a:r>
            <a:r>
              <a:rPr kumimoji="1" lang="zh-CN" altLang="en-US" sz="2000" dirty="0">
                <a:latin typeface="Times New Roman" panose="02020603050405020304" pitchFamily="18" charset="0"/>
                <a:cs typeface="Times New Roman" panose="02020603050405020304" pitchFamily="18" charset="0"/>
              </a:rPr>
              <a:t>术语、</a:t>
            </a:r>
            <a:r>
              <a:rPr kumimoji="1" lang="en-US" altLang="zh-CN" sz="2000" dirty="0">
                <a:latin typeface="Times New Roman" panose="02020603050405020304" pitchFamily="18" charset="0"/>
                <a:cs typeface="Times New Roman" panose="02020603050405020304" pitchFamily="18" charset="0"/>
              </a:rPr>
              <a:t>D/P AT 45 DAYS AFTER SIGHT</a:t>
            </a:r>
            <a:r>
              <a:rPr kumimoji="1" lang="zh-CN" altLang="en-US" sz="2000" dirty="0">
                <a:latin typeface="Times New Roman" panose="02020603050405020304" pitchFamily="18" charset="0"/>
                <a:cs typeface="Times New Roman" panose="02020603050405020304" pitchFamily="18" charset="0"/>
              </a:rPr>
              <a:t>签订一份买卖合同。美国</a:t>
            </a:r>
            <a:r>
              <a:rPr kumimoji="1" lang="en-US" altLang="zh-CN" sz="2000" dirty="0">
                <a:latin typeface="Times New Roman" panose="02020603050405020304" pitchFamily="18" charset="0"/>
                <a:cs typeface="Times New Roman" panose="02020603050405020304" pitchFamily="18" charset="0"/>
              </a:rPr>
              <a:t>B</a:t>
            </a:r>
            <a:r>
              <a:rPr kumimoji="1" lang="zh-CN" altLang="en-US" sz="2000" dirty="0">
                <a:latin typeface="Times New Roman" panose="02020603050405020304" pitchFamily="18" charset="0"/>
                <a:cs typeface="Times New Roman" panose="02020603050405020304" pitchFamily="18" charset="0"/>
              </a:rPr>
              <a:t>公司要求指定纽约</a:t>
            </a:r>
            <a:r>
              <a:rPr kumimoji="1" lang="en-US" altLang="zh-CN" sz="2000" dirty="0">
                <a:latin typeface="Times New Roman" panose="02020603050405020304" pitchFamily="18" charset="0"/>
                <a:cs typeface="Times New Roman" panose="02020603050405020304" pitchFamily="18" charset="0"/>
              </a:rPr>
              <a:t>D</a:t>
            </a:r>
            <a:r>
              <a:rPr kumimoji="1" lang="zh-CN" altLang="en-US" sz="2000" dirty="0">
                <a:latin typeface="Times New Roman" panose="02020603050405020304" pitchFamily="18" charset="0"/>
                <a:cs typeface="Times New Roman" panose="02020603050405020304" pitchFamily="18" charset="0"/>
              </a:rPr>
              <a:t>银行为代收行，我方同意了对方的要求。</a:t>
            </a:r>
            <a:r>
              <a:rPr kumimoji="1" lang="en-US" altLang="zh-CN" sz="2000" dirty="0">
                <a:latin typeface="Times New Roman" panose="02020603050405020304" pitchFamily="18" charset="0"/>
                <a:cs typeface="Times New Roman" panose="02020603050405020304" pitchFamily="18" charset="0"/>
              </a:rPr>
              <a:t>A</a:t>
            </a:r>
            <a:r>
              <a:rPr kumimoji="1" lang="zh-CN" altLang="en-US" sz="2000" dirty="0">
                <a:latin typeface="Times New Roman" panose="02020603050405020304" pitchFamily="18" charset="0"/>
                <a:cs typeface="Times New Roman" panose="02020603050405020304" pitchFamily="18" charset="0"/>
              </a:rPr>
              <a:t>公司按合同规定准时装运货物，并通过上海</a:t>
            </a:r>
            <a:r>
              <a:rPr kumimoji="1" lang="en-US" altLang="zh-CN" sz="2000" dirty="0">
                <a:latin typeface="Times New Roman" panose="02020603050405020304" pitchFamily="18" charset="0"/>
                <a:cs typeface="Times New Roman" panose="02020603050405020304" pitchFamily="18" charset="0"/>
              </a:rPr>
              <a:t>C</a:t>
            </a:r>
            <a:r>
              <a:rPr kumimoji="1" lang="zh-CN" altLang="en-US" sz="2000" dirty="0">
                <a:latin typeface="Times New Roman" panose="02020603050405020304" pitchFamily="18" charset="0"/>
                <a:cs typeface="Times New Roman" panose="02020603050405020304" pitchFamily="18" charset="0"/>
              </a:rPr>
              <a:t>银行为托收行办理托收业务。货到美国后由于汇票还没有到期，</a:t>
            </a:r>
            <a:r>
              <a:rPr kumimoji="1" lang="en-US" altLang="zh-CN" sz="2000" dirty="0">
                <a:latin typeface="Times New Roman" panose="02020603050405020304" pitchFamily="18" charset="0"/>
                <a:cs typeface="Times New Roman" panose="02020603050405020304" pitchFamily="18" charset="0"/>
              </a:rPr>
              <a:t>B</a:t>
            </a:r>
            <a:r>
              <a:rPr kumimoji="1" lang="zh-CN" altLang="en-US" sz="2000" dirty="0">
                <a:latin typeface="Times New Roman" panose="02020603050405020304" pitchFamily="18" charset="0"/>
                <a:cs typeface="Times New Roman" panose="02020603050405020304" pitchFamily="18" charset="0"/>
              </a:rPr>
              <a:t>公司出具</a:t>
            </a:r>
            <a:r>
              <a:rPr kumimoji="1" lang="en-US" altLang="zh-CN" sz="2000" dirty="0">
                <a:latin typeface="Times New Roman" panose="02020603050405020304" pitchFamily="18" charset="0"/>
                <a:cs typeface="Times New Roman" panose="02020603050405020304" pitchFamily="18" charset="0"/>
              </a:rPr>
              <a:t>T/R</a:t>
            </a:r>
            <a:r>
              <a:rPr kumimoji="1" lang="zh-CN" altLang="en-US" sz="2000" dirty="0">
                <a:latin typeface="Times New Roman" panose="02020603050405020304" pitchFamily="18" charset="0"/>
                <a:cs typeface="Times New Roman" panose="02020603050405020304" pitchFamily="18" charset="0"/>
              </a:rPr>
              <a:t>（信托收据）把全套单据从代收行借出并顺利提货。待汇票期满提示</a:t>
            </a:r>
            <a:r>
              <a:rPr kumimoji="1" lang="en-US" altLang="zh-CN" sz="2000" dirty="0">
                <a:latin typeface="Times New Roman" panose="02020603050405020304" pitchFamily="18" charset="0"/>
                <a:cs typeface="Times New Roman" panose="02020603050405020304" pitchFamily="18" charset="0"/>
              </a:rPr>
              <a:t>B</a:t>
            </a:r>
            <a:r>
              <a:rPr kumimoji="1" lang="zh-CN" altLang="en-US" sz="2000" dirty="0">
                <a:latin typeface="Times New Roman" panose="02020603050405020304" pitchFamily="18" charset="0"/>
                <a:cs typeface="Times New Roman" panose="02020603050405020304" pitchFamily="18" charset="0"/>
              </a:rPr>
              <a:t>公司付款时，</a:t>
            </a:r>
            <a:r>
              <a:rPr kumimoji="1" lang="en-US" altLang="zh-CN" sz="2000" dirty="0">
                <a:latin typeface="Times New Roman" panose="02020603050405020304" pitchFamily="18" charset="0"/>
                <a:cs typeface="Times New Roman" panose="02020603050405020304" pitchFamily="18" charset="0"/>
              </a:rPr>
              <a:t>B</a:t>
            </a:r>
            <a:r>
              <a:rPr kumimoji="1" lang="zh-CN" altLang="en-US" sz="2000" dirty="0">
                <a:latin typeface="Times New Roman" panose="02020603050405020304" pitchFamily="18" charset="0"/>
                <a:cs typeface="Times New Roman" panose="02020603050405020304" pitchFamily="18" charset="0"/>
              </a:rPr>
              <a:t>公司已经宣布破产，导致</a:t>
            </a:r>
            <a:r>
              <a:rPr kumimoji="1" lang="en-US" altLang="zh-CN" sz="2000" dirty="0">
                <a:latin typeface="Times New Roman" panose="02020603050405020304" pitchFamily="18" charset="0"/>
                <a:cs typeface="Times New Roman" panose="02020603050405020304" pitchFamily="18" charset="0"/>
              </a:rPr>
              <a:t>A</a:t>
            </a:r>
            <a:r>
              <a:rPr kumimoji="1" lang="zh-CN" altLang="en-US" sz="2000" dirty="0">
                <a:latin typeface="Times New Roman" panose="02020603050405020304" pitchFamily="18" charset="0"/>
                <a:cs typeface="Times New Roman" panose="02020603050405020304" pitchFamily="18" charset="0"/>
              </a:rPr>
              <a:t>公司货款没能收回。</a:t>
            </a:r>
          </a:p>
        </p:txBody>
      </p:sp>
      <p:grpSp>
        <p:nvGrpSpPr>
          <p:cNvPr id="14" name="组合 13"/>
          <p:cNvGrpSpPr/>
          <p:nvPr/>
        </p:nvGrpSpPr>
        <p:grpSpPr>
          <a:xfrm>
            <a:off x="1105079" y="4076875"/>
            <a:ext cx="9766300" cy="1833085"/>
            <a:chOff x="1092200" y="3797300"/>
            <a:chExt cx="9766300" cy="1833085"/>
          </a:xfrm>
        </p:grpSpPr>
        <p:sp>
          <p:nvSpPr>
            <p:cNvPr id="8" name="文本框 7"/>
            <p:cNvSpPr txBox="1"/>
            <p:nvPr/>
          </p:nvSpPr>
          <p:spPr>
            <a:xfrm>
              <a:off x="1092200" y="3797300"/>
              <a:ext cx="2628900"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a:t>
              </a:r>
              <a:endParaRPr lang="zh-CN" altLang="en-US" sz="2000"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1424621"/>
            </a:xfrm>
            <a:prstGeom prst="rect">
              <a:avLst/>
            </a:prstGeom>
            <a:noFill/>
          </p:spPr>
          <p:txBody>
            <a:bodyPr wrap="square" rtlCol="0">
              <a:spAutoFit/>
            </a:bodyPr>
            <a:lstStyle/>
            <a:p>
              <a:pPr algn="just">
                <a:lnSpc>
                  <a:spcPct val="150000"/>
                </a:lnSpc>
              </a:pPr>
              <a:r>
                <a:rPr kumimoji="1" lang="zh-CN" altLang="en-US" sz="2000" dirty="0"/>
                <a:t>（</a:t>
              </a:r>
              <a:r>
                <a:rPr kumimoji="1" lang="en-US" altLang="zh-CN" sz="2000" dirty="0"/>
                <a:t>1</a:t>
              </a:r>
              <a:r>
                <a:rPr kumimoji="1" lang="zh-CN" altLang="en-US" sz="2000" dirty="0"/>
                <a:t>）在此案例中</a:t>
              </a:r>
              <a:r>
                <a:rPr kumimoji="1" lang="en-US" altLang="zh-CN" sz="2000" dirty="0"/>
                <a:t>D</a:t>
              </a:r>
              <a:r>
                <a:rPr kumimoji="1" lang="zh-CN" altLang="en-US" sz="2000" dirty="0"/>
                <a:t>银行是否应承担责任？为什么？</a:t>
              </a:r>
            </a:p>
            <a:p>
              <a:pPr algn="just">
                <a:lnSpc>
                  <a:spcPct val="150000"/>
                </a:lnSpc>
              </a:pPr>
              <a:r>
                <a:rPr kumimoji="1" lang="zh-CN" altLang="en-US" sz="2000" dirty="0"/>
                <a:t>（</a:t>
              </a:r>
              <a:r>
                <a:rPr kumimoji="1" lang="en-US" altLang="zh-CN" sz="2000" dirty="0"/>
                <a:t>2</a:t>
              </a:r>
              <a:r>
                <a:rPr kumimoji="1" lang="zh-CN" altLang="en-US" sz="2000" dirty="0"/>
                <a:t>）我方在办理托收环节是否存在过失？</a:t>
              </a:r>
            </a:p>
            <a:p>
              <a:pPr algn="just">
                <a:lnSpc>
                  <a:spcPct val="150000"/>
                </a:lnSpc>
              </a:pPr>
              <a:r>
                <a:rPr kumimoji="1" lang="zh-CN" altLang="en-US" sz="2000" dirty="0"/>
                <a:t>（</a:t>
              </a:r>
              <a:r>
                <a:rPr kumimoji="1" lang="en-US" altLang="zh-CN" sz="2000" dirty="0"/>
                <a:t>3</a:t>
              </a:r>
              <a:r>
                <a:rPr kumimoji="1" lang="zh-CN" altLang="en-US" sz="2000" dirty="0"/>
                <a:t>）根据本案例分析出口方采用远期付款交单结算的风险。</a:t>
              </a:r>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98335" y="3886214"/>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0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23427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smtClean="0">
                <a:solidFill>
                  <a:srgbClr val="036EB8"/>
                </a:solidFill>
              </a:rPr>
              <a:t>案例解决</a:t>
            </a:r>
            <a:endParaRPr lang="zh-CN" altLang="en-US" sz="3200" dirty="0">
              <a:solidFill>
                <a:srgbClr val="036EB8"/>
              </a:solidFill>
            </a:endParaRPr>
          </a:p>
        </p:txBody>
      </p:sp>
      <p:sp>
        <p:nvSpPr>
          <p:cNvPr id="8" name="文本框 7"/>
          <p:cNvSpPr txBox="1"/>
          <p:nvPr/>
        </p:nvSpPr>
        <p:spPr>
          <a:xfrm>
            <a:off x="902002" y="1268717"/>
            <a:ext cx="6479457" cy="861774"/>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zh-CN" altLang="en-US" sz="2000" dirty="0" smtClean="0">
                <a:solidFill>
                  <a:srgbClr val="036EB8"/>
                </a:solidFill>
              </a:rPr>
              <a:t>讨论点一</a:t>
            </a:r>
            <a:r>
              <a:rPr lang="zh-CN" altLang="en-US" sz="2000" dirty="0">
                <a:solidFill>
                  <a:srgbClr val="036EB8"/>
                </a:solidFill>
              </a:rPr>
              <a:t>：在此案例中</a:t>
            </a:r>
            <a:r>
              <a:rPr lang="en-US" altLang="zh-CN" sz="2000" dirty="0">
                <a:solidFill>
                  <a:srgbClr val="036EB8"/>
                </a:solidFill>
              </a:rPr>
              <a:t>D</a:t>
            </a:r>
            <a:r>
              <a:rPr lang="zh-CN" altLang="en-US" sz="2000" dirty="0">
                <a:solidFill>
                  <a:srgbClr val="036EB8"/>
                </a:solidFill>
              </a:rPr>
              <a:t>银行是否应承担责任？为什么？</a:t>
            </a:r>
          </a:p>
          <a:p>
            <a:pPr marL="285750" indent="-285750">
              <a:lnSpc>
                <a:spcPts val="3000"/>
              </a:lnSpc>
              <a:buFont typeface="Arial" panose="020B0604020202020204" pitchFamily="34" charset="0"/>
              <a:buChar char="•"/>
            </a:pPr>
            <a:endParaRPr lang="zh-CN" altLang="en-US" sz="2000" dirty="0">
              <a:solidFill>
                <a:srgbClr val="036EB8"/>
              </a:solidFill>
            </a:endParaRPr>
          </a:p>
        </p:txBody>
      </p:sp>
      <p:cxnSp>
        <p:nvCxnSpPr>
          <p:cNvPr id="12" name="直接连接符 11"/>
          <p:cNvCxnSpPr/>
          <p:nvPr/>
        </p:nvCxnSpPr>
        <p:spPr>
          <a:xfrm>
            <a:off x="902003" y="1701549"/>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17843" y="1864042"/>
            <a:ext cx="9766300" cy="836126"/>
          </a:xfrm>
          <a:prstGeom prst="rect">
            <a:avLst/>
          </a:prstGeom>
          <a:noFill/>
        </p:spPr>
        <p:txBody>
          <a:bodyPr wrap="square" rtlCol="0">
            <a:spAutoFit/>
          </a:bodyPr>
          <a:lstStyle/>
          <a:p>
            <a:pPr algn="just">
              <a:lnSpc>
                <a:spcPts val="2900"/>
              </a:lnSpc>
            </a:pPr>
            <a:r>
              <a:rPr kumimoji="1" lang="zh-CN" altLang="en-US" sz="2000" dirty="0"/>
              <a:t>（</a:t>
            </a:r>
            <a:r>
              <a:rPr kumimoji="1" lang="en-US" altLang="zh-CN" sz="2000" dirty="0"/>
              <a:t>1</a:t>
            </a:r>
            <a:r>
              <a:rPr kumimoji="1" lang="zh-CN" altLang="en-US" sz="2000" dirty="0"/>
              <a:t>）在此案例中</a:t>
            </a:r>
            <a:r>
              <a:rPr kumimoji="1" lang="en-US" altLang="zh-CN" sz="2000" dirty="0"/>
              <a:t>D</a:t>
            </a:r>
            <a:r>
              <a:rPr kumimoji="1" lang="zh-CN" altLang="en-US" sz="2000" dirty="0"/>
              <a:t>银行是否应承担责任？为什么</a:t>
            </a:r>
            <a:r>
              <a:rPr kumimoji="1" lang="zh-CN" altLang="en-US" sz="2000" dirty="0" smtClean="0"/>
              <a:t>？</a:t>
            </a:r>
            <a:endParaRPr kumimoji="1" lang="en-US" altLang="zh-CN" sz="2000" dirty="0" smtClean="0"/>
          </a:p>
          <a:p>
            <a:pPr lvl="0" algn="just">
              <a:lnSpc>
                <a:spcPts val="2900"/>
              </a:lnSpc>
            </a:pPr>
            <a:r>
              <a:rPr lang="en-US" altLang="zh-CN" sz="2000" dirty="0" smtClean="0">
                <a:latin typeface="Times New Roman" panose="02020603050405020304" pitchFamily="18" charset="0"/>
                <a:cs typeface="Times New Roman" panose="02020603050405020304" pitchFamily="18" charset="0"/>
              </a:rPr>
              <a:t>D</a:t>
            </a:r>
            <a:r>
              <a:rPr lang="zh-CN" altLang="en-US" sz="2000" dirty="0" smtClean="0">
                <a:latin typeface="Times New Roman" panose="02020603050405020304" pitchFamily="18" charset="0"/>
                <a:cs typeface="Times New Roman" panose="02020603050405020304" pitchFamily="18" charset="0"/>
              </a:rPr>
              <a:t>银行允许买方凭信托收据借单，并没有被受益人或者托收行指示。</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1017842" y="3643703"/>
            <a:ext cx="5953103" cy="477054"/>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zh-CN" altLang="en-US" sz="2000" dirty="0" smtClean="0">
                <a:solidFill>
                  <a:srgbClr val="036EB8"/>
                </a:solidFill>
              </a:rPr>
              <a:t>讨论点</a:t>
            </a:r>
            <a:r>
              <a:rPr lang="zh-CN" altLang="en-US" sz="2000" dirty="0">
                <a:solidFill>
                  <a:srgbClr val="036EB8"/>
                </a:solidFill>
              </a:rPr>
              <a:t>二：我方在办理托收环节是否存在过失</a:t>
            </a:r>
            <a:r>
              <a:rPr lang="zh-CN" altLang="en-US" sz="2000" dirty="0" smtClean="0">
                <a:solidFill>
                  <a:srgbClr val="036EB8"/>
                </a:solidFill>
              </a:rPr>
              <a:t>？</a:t>
            </a:r>
            <a:endParaRPr lang="zh-CN" altLang="en-US" sz="2000" dirty="0">
              <a:solidFill>
                <a:srgbClr val="036EB8"/>
              </a:solidFill>
            </a:endParaRPr>
          </a:p>
        </p:txBody>
      </p:sp>
      <p:cxnSp>
        <p:nvCxnSpPr>
          <p:cNvPr id="16" name="直接连接符 15"/>
          <p:cNvCxnSpPr/>
          <p:nvPr/>
        </p:nvCxnSpPr>
        <p:spPr>
          <a:xfrm>
            <a:off x="795985" y="4052167"/>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017843" y="4052167"/>
            <a:ext cx="9766300" cy="1246495"/>
          </a:xfrm>
          <a:prstGeom prst="rect">
            <a:avLst/>
          </a:prstGeom>
          <a:noFill/>
        </p:spPr>
        <p:txBody>
          <a:bodyPr wrap="square" rtlCol="0">
            <a:spAutoFit/>
          </a:bodyPr>
          <a:lstStyle/>
          <a:p>
            <a:pPr algn="just">
              <a:lnSpc>
                <a:spcPts val="3000"/>
              </a:lnSpc>
            </a:pPr>
            <a:r>
              <a:rPr kumimoji="1" lang="zh-CN" altLang="en-US" sz="2000" dirty="0"/>
              <a:t>（</a:t>
            </a:r>
            <a:r>
              <a:rPr kumimoji="1" lang="en-US" altLang="zh-CN" sz="2000" dirty="0"/>
              <a:t>2</a:t>
            </a:r>
            <a:r>
              <a:rPr kumimoji="1" lang="zh-CN" altLang="en-US" sz="2000" dirty="0"/>
              <a:t>）我方在办理托收环节是否存在过失？</a:t>
            </a:r>
          </a:p>
          <a:p>
            <a:pPr algn="just">
              <a:lnSpc>
                <a:spcPts val="3000"/>
              </a:lnSpc>
            </a:pPr>
            <a:r>
              <a:rPr kumimoji="1" lang="zh-CN" altLang="en-US" sz="2000" dirty="0" smtClean="0"/>
              <a:t>我方</a:t>
            </a:r>
            <a:r>
              <a:rPr kumimoji="1" lang="zh-CN" altLang="en-US" sz="2000" dirty="0"/>
              <a:t>办理托收环节存在过失，出口方在托收业务中不应该由对方指定代收行，而应该由我方托收行指定。</a:t>
            </a:r>
          </a:p>
        </p:txBody>
      </p:sp>
      <p:cxnSp>
        <p:nvCxnSpPr>
          <p:cNvPr id="20" name="直接连接符 19"/>
          <p:cNvCxnSpPr/>
          <p:nvPr/>
        </p:nvCxnSpPr>
        <p:spPr>
          <a:xfrm>
            <a:off x="783036" y="3553981"/>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0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23427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smtClean="0">
                <a:solidFill>
                  <a:srgbClr val="036EB8"/>
                </a:solidFill>
              </a:rPr>
              <a:t>案例解决</a:t>
            </a:r>
            <a:endParaRPr lang="zh-CN" altLang="en-US" sz="3200" dirty="0">
              <a:solidFill>
                <a:srgbClr val="036EB8"/>
              </a:solidFill>
            </a:endParaRPr>
          </a:p>
        </p:txBody>
      </p:sp>
      <p:sp>
        <p:nvSpPr>
          <p:cNvPr id="19" name="文本框 18"/>
          <p:cNvSpPr txBox="1"/>
          <p:nvPr/>
        </p:nvSpPr>
        <p:spPr>
          <a:xfrm>
            <a:off x="891382" y="1922122"/>
            <a:ext cx="7974321"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讨论点三</a:t>
            </a:r>
            <a:r>
              <a:rPr lang="zh-CN" altLang="en-US" sz="2000" dirty="0">
                <a:solidFill>
                  <a:srgbClr val="036EB8"/>
                </a:solidFill>
              </a:rPr>
              <a:t>：根据本案例分析出口方采用远期付款交单结算的风险</a:t>
            </a:r>
            <a:r>
              <a:rPr lang="zh-CN" altLang="en-US" sz="2000" dirty="0" smtClean="0">
                <a:solidFill>
                  <a:srgbClr val="036EB8"/>
                </a:solidFill>
              </a:rPr>
              <a:t>。</a:t>
            </a:r>
            <a:endParaRPr lang="zh-CN" altLang="en-US" sz="2000" dirty="0">
              <a:solidFill>
                <a:srgbClr val="036EB8"/>
              </a:solidFill>
            </a:endParaRPr>
          </a:p>
        </p:txBody>
      </p:sp>
      <p:cxnSp>
        <p:nvCxnSpPr>
          <p:cNvPr id="22" name="直接连接符 21"/>
          <p:cNvCxnSpPr/>
          <p:nvPr/>
        </p:nvCxnSpPr>
        <p:spPr>
          <a:xfrm>
            <a:off x="891383" y="2354954"/>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91382" y="2564551"/>
            <a:ext cx="9766300" cy="3105978"/>
          </a:xfrm>
          <a:prstGeom prst="rect">
            <a:avLst/>
          </a:prstGeom>
          <a:noFill/>
        </p:spPr>
        <p:txBody>
          <a:bodyPr wrap="square" rtlCol="0">
            <a:spAutoFit/>
          </a:bodyPr>
          <a:lstStyle/>
          <a:p>
            <a:pPr algn="just">
              <a:lnSpc>
                <a:spcPts val="2500"/>
              </a:lnSpc>
            </a:pPr>
            <a:r>
              <a:rPr kumimoji="1" lang="zh-CN" altLang="en-US" sz="2000" dirty="0" smtClean="0"/>
              <a:t>（</a:t>
            </a:r>
            <a:r>
              <a:rPr kumimoji="1" lang="en-US" altLang="zh-CN" sz="2000" dirty="0"/>
              <a:t>3</a:t>
            </a:r>
            <a:r>
              <a:rPr kumimoji="1" lang="zh-CN" altLang="en-US" sz="2000" dirty="0"/>
              <a:t>）根据本案例分析出口方采用远期付款交单结算的风险。</a:t>
            </a:r>
          </a:p>
          <a:p>
            <a:pPr algn="just">
              <a:lnSpc>
                <a:spcPts val="3000"/>
              </a:lnSpc>
            </a:pPr>
            <a:r>
              <a:rPr kumimoji="1" lang="zh-CN" altLang="en-US" sz="2000" dirty="0"/>
              <a:t>远期付款交单对于出口方的风险主要有</a:t>
            </a:r>
            <a:r>
              <a:rPr kumimoji="1" lang="zh-CN" altLang="en-US" sz="2000" dirty="0" smtClean="0"/>
              <a:t>：</a:t>
            </a:r>
            <a:endParaRPr kumimoji="1" lang="en-US" altLang="zh-CN" sz="2000" dirty="0" smtClean="0"/>
          </a:p>
          <a:p>
            <a:pPr marL="342900" indent="-342900" algn="just">
              <a:lnSpc>
                <a:spcPts val="3000"/>
              </a:lnSpc>
              <a:buFont typeface="Arial" panose="020B0604020202020204" pitchFamily="34" charset="0"/>
              <a:buChar char="•"/>
            </a:pPr>
            <a:r>
              <a:rPr kumimoji="1" lang="zh-CN" altLang="en-US" sz="2000" dirty="0" smtClean="0"/>
              <a:t>由于</a:t>
            </a:r>
            <a:r>
              <a:rPr kumimoji="1" lang="zh-CN" altLang="en-US" sz="2000" dirty="0"/>
              <a:t>托收属于商业信用，卖方收款依赖于进口方的信用，存在不能收回、延迟收回货款的风险；若买方拒绝付款赎单，货物则面临就地变卖、运回，途中出现损失或者完全灭失的风险</a:t>
            </a:r>
            <a:r>
              <a:rPr kumimoji="1" lang="zh-CN" altLang="en-US" sz="2000" dirty="0" smtClean="0"/>
              <a:t>；</a:t>
            </a:r>
            <a:endParaRPr kumimoji="1" lang="en-US" altLang="zh-CN" sz="2000" dirty="0" smtClean="0"/>
          </a:p>
          <a:p>
            <a:pPr marL="342900" indent="-342900" algn="just">
              <a:lnSpc>
                <a:spcPts val="3000"/>
              </a:lnSpc>
              <a:buFont typeface="Arial" panose="020B0604020202020204" pitchFamily="34" charset="0"/>
              <a:buChar char="•"/>
            </a:pPr>
            <a:r>
              <a:rPr kumimoji="1" lang="zh-CN" altLang="en-US" sz="2000" dirty="0" smtClean="0"/>
              <a:t>国外</a:t>
            </a:r>
            <a:r>
              <a:rPr kumimoji="1" lang="zh-CN" altLang="en-US" sz="2000" dirty="0"/>
              <a:t>有一些银行对于远期</a:t>
            </a:r>
            <a:r>
              <a:rPr kumimoji="1" lang="en-US" altLang="zh-CN" sz="2000" dirty="0"/>
              <a:t>D/P</a:t>
            </a:r>
            <a:r>
              <a:rPr kumimoji="1" lang="zh-CN" altLang="en-US" sz="2000" dirty="0"/>
              <a:t>采用</a:t>
            </a:r>
            <a:r>
              <a:rPr kumimoji="1" lang="en-US" altLang="zh-CN" sz="2000" dirty="0"/>
              <a:t>D/A</a:t>
            </a:r>
            <a:r>
              <a:rPr kumimoji="1" lang="zh-CN" altLang="en-US" sz="2000" dirty="0"/>
              <a:t>的处理方法，即对方承兑后即交出单据，或者凭进口方出具的信托</a:t>
            </a:r>
            <a:r>
              <a:rPr kumimoji="1" lang="zh-CN" altLang="en-US" sz="2000" dirty="0" smtClean="0"/>
              <a:t>收据就可以</a:t>
            </a:r>
            <a:r>
              <a:rPr kumimoji="1" lang="zh-CN" altLang="en-US" sz="2000" dirty="0"/>
              <a:t>借出单据，从而提走货物，对出口方收款带来很大不确定性</a:t>
            </a:r>
            <a:r>
              <a:rPr kumimoji="1" lang="zh-CN" altLang="en-US" sz="2000" dirty="0" smtClean="0"/>
              <a:t>。</a:t>
            </a:r>
            <a:endParaRPr kumimoji="1" lang="zh-CN" altLang="en-US" sz="2000" dirty="0"/>
          </a:p>
        </p:txBody>
      </p:sp>
    </p:spTree>
    <p:extLst>
      <p:ext uri="{BB962C8B-B14F-4D97-AF65-F5344CB8AC3E}">
        <p14:creationId xmlns:p14="http://schemas.microsoft.com/office/powerpoint/2010/main" val="35261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955033072"/>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111786"/>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77644" y="1791996"/>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598" name="Oval 483"/>
            <p:cNvSpPr>
              <a:spLocks noChangeArrowheads="1"/>
            </p:cNvSpPr>
            <p:nvPr/>
          </p:nvSpPr>
          <p:spPr bwMode="auto">
            <a:xfrm>
              <a:off x="3289225" y="1877484"/>
              <a:ext cx="83088"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3719485" y="2292437"/>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774551" y="1661375"/>
            <a:ext cx="3650392" cy="2909455"/>
            <a:chOff x="6208534" y="1131590"/>
            <a:chExt cx="2700111" cy="2880320"/>
          </a:xfrm>
        </p:grpSpPr>
        <p:sp>
          <p:nvSpPr>
            <p:cNvPr id="189" name="矩形 1"/>
            <p:cNvSpPr>
              <a:spLocks noChangeArrowheads="1"/>
            </p:cNvSpPr>
            <p:nvPr/>
          </p:nvSpPr>
          <p:spPr bwMode="auto">
            <a:xfrm>
              <a:off x="6208534" y="1357202"/>
              <a:ext cx="2700111" cy="22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prstClr val="black"/>
                  </a:solidFill>
                  <a:latin typeface="Times New Roman" panose="02020603050405020304" pitchFamily="18" charset="0"/>
                  <a:cs typeface="Times New Roman" panose="02020603050405020304" pitchFamily="18" charset="0"/>
                </a:rPr>
                <a:t>公司名称（英文）</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a:t>
              </a:r>
              <a:r>
                <a:rPr lang="en-US" altLang="zh-CN" dirty="0" smtClean="0">
                  <a:solidFill>
                    <a:prstClr val="black"/>
                  </a:solidFill>
                  <a:latin typeface="Times New Roman" panose="02020603050405020304" pitchFamily="18" charset="0"/>
                  <a:cs typeface="Times New Roman" panose="02020603050405020304" pitchFamily="18" charset="0"/>
                </a:rPr>
                <a:t>EST</a:t>
              </a:r>
            </a:p>
            <a:p>
              <a:r>
                <a:rPr lang="zh-CN" altLang="en-US" dirty="0" smtClean="0">
                  <a:solidFill>
                    <a:prstClr val="black"/>
                  </a:solidFill>
                  <a:latin typeface="Times New Roman" panose="02020603050405020304" pitchFamily="18" charset="0"/>
                  <a:cs typeface="Times New Roman" panose="02020603050405020304" pitchFamily="18" charset="0"/>
                </a:rPr>
                <a:t>公司</a:t>
              </a:r>
              <a:r>
                <a:rPr lang="zh-CN" altLang="en-US" dirty="0">
                  <a:solidFill>
                    <a:prstClr val="black"/>
                  </a:solidFill>
                  <a:latin typeface="Times New Roman" panose="02020603050405020304" pitchFamily="18" charset="0"/>
                  <a:cs typeface="Times New Roman" panose="02020603050405020304" pitchFamily="18" charset="0"/>
                </a:rPr>
                <a:t>地址（英文）：</a:t>
              </a:r>
              <a:r>
                <a:rPr lang="en-US" altLang="zh-CN" dirty="0" err="1" smtClean="0">
                  <a:solidFill>
                    <a:prstClr val="black"/>
                  </a:solidFill>
                  <a:latin typeface="Times New Roman" panose="02020603050405020304" pitchFamily="18" charset="0"/>
                  <a:cs typeface="Times New Roman" panose="02020603050405020304" pitchFamily="18" charset="0"/>
                </a:rPr>
                <a:t>Siteen</a:t>
              </a:r>
              <a:r>
                <a:rPr lang="en-US" altLang="zh-CN" dirty="0" smtClean="0">
                  <a:solidFill>
                    <a:prstClr val="black"/>
                  </a:solidFill>
                  <a:latin typeface="Times New Roman" panose="02020603050405020304" pitchFamily="18" charset="0"/>
                  <a:cs typeface="Times New Roman" panose="02020603050405020304" pitchFamily="18" charset="0"/>
                </a:rPr>
                <a:t> Street, </a:t>
              </a:r>
              <a:r>
                <a:rPr lang="en-US" altLang="zh-CN" dirty="0" err="1" smtClean="0">
                  <a:solidFill>
                    <a:prstClr val="black"/>
                  </a:solidFill>
                  <a:latin typeface="Times New Roman" panose="02020603050405020304" pitchFamily="18" charset="0"/>
                  <a:cs typeface="Times New Roman" panose="02020603050405020304" pitchFamily="18" charset="0"/>
                </a:rPr>
                <a:t>Malaz</a:t>
              </a:r>
              <a:r>
                <a:rPr lang="en-US" altLang="zh-CN" dirty="0" smtClean="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P.O.# 101, </a:t>
              </a:r>
              <a:r>
                <a:rPr lang="en-US" altLang="zh-CN" dirty="0" err="1">
                  <a:solidFill>
                    <a:prstClr val="black"/>
                  </a:solidFill>
                  <a:latin typeface="Times New Roman" panose="02020603050405020304" pitchFamily="18" charset="0"/>
                  <a:cs typeface="Times New Roman" panose="02020603050405020304" pitchFamily="18" charset="0"/>
                </a:rPr>
                <a:t>Ar-Riyad</a:t>
              </a:r>
              <a:r>
                <a:rPr lang="en-US" altLang="zh-CN" dirty="0">
                  <a:solidFill>
                    <a:prstClr val="black"/>
                  </a:solidFill>
                  <a:latin typeface="Times New Roman" panose="02020603050405020304" pitchFamily="18" charset="0"/>
                  <a:cs typeface="Times New Roman" panose="02020603050405020304" pitchFamily="18" charset="0"/>
                </a:rPr>
                <a:t> - 116, </a:t>
              </a:r>
              <a:r>
                <a:rPr lang="en-US" altLang="zh-CN" dirty="0" smtClean="0">
                  <a:solidFill>
                    <a:prstClr val="black"/>
                  </a:solidFill>
                  <a:latin typeface="Times New Roman" panose="02020603050405020304" pitchFamily="18" charset="0"/>
                  <a:cs typeface="Times New Roman" panose="02020603050405020304" pitchFamily="18" charset="0"/>
                </a:rPr>
                <a:t>Riyadh</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smtClean="0">
                  <a:solidFill>
                    <a:prstClr val="black"/>
                  </a:solidFill>
                  <a:latin typeface="Times New Roman" panose="02020603050405020304" pitchFamily="18" charset="0"/>
                  <a:cs typeface="Times New Roman" panose="02020603050405020304" pitchFamily="18" charset="0"/>
                </a:rPr>
                <a:t> Saudi </a:t>
              </a:r>
              <a:r>
                <a:rPr lang="en-US" altLang="zh-CN" dirty="0">
                  <a:solidFill>
                    <a:prstClr val="black"/>
                  </a:solidFill>
                  <a:latin typeface="Times New Roman" panose="02020603050405020304" pitchFamily="18" charset="0"/>
                  <a:cs typeface="Times New Roman" panose="02020603050405020304" pitchFamily="18" charset="0"/>
                </a:rPr>
                <a:t>Arabia</a:t>
              </a:r>
            </a:p>
            <a:p>
              <a:r>
                <a:rPr lang="zh-CN" altLang="en-US" dirty="0">
                  <a:solidFill>
                    <a:prstClr val="black"/>
                  </a:solidFill>
                  <a:latin typeface="Times New Roman" panose="02020603050405020304" pitchFamily="18" charset="0"/>
                  <a:cs typeface="Times New Roman" panose="02020603050405020304" pitchFamily="18" charset="0"/>
                </a:rPr>
                <a:t>公司介绍</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EST</a:t>
              </a:r>
              <a:r>
                <a:rPr lang="zh-CN" altLang="en-US" dirty="0" smtClean="0">
                  <a:solidFill>
                    <a:prstClr val="black"/>
                  </a:solidFill>
                  <a:latin typeface="Times New Roman" panose="02020603050405020304" pitchFamily="18" charset="0"/>
                  <a:cs typeface="Times New Roman" panose="02020603050405020304" pitchFamily="18" charset="0"/>
                </a:rPr>
                <a:t>成立</a:t>
              </a:r>
              <a:r>
                <a:rPr lang="zh-CN" altLang="en-US" dirty="0">
                  <a:solidFill>
                    <a:prstClr val="black"/>
                  </a:solidFill>
                  <a:latin typeface="Times New Roman" panose="02020603050405020304" pitchFamily="18" charset="0"/>
                  <a:cs typeface="Times New Roman" panose="02020603050405020304" pitchFamily="18" charset="0"/>
                </a:rPr>
                <a:t>于</a:t>
              </a:r>
              <a:r>
                <a:rPr lang="en-US" altLang="zh-CN" dirty="0">
                  <a:solidFill>
                    <a:prstClr val="black"/>
                  </a:solidFill>
                  <a:latin typeface="Times New Roman" panose="02020603050405020304" pitchFamily="18" charset="0"/>
                  <a:cs typeface="Times New Roman" panose="02020603050405020304" pitchFamily="18" charset="0"/>
                </a:rPr>
                <a:t>1994</a:t>
              </a:r>
              <a:r>
                <a:rPr lang="zh-CN" altLang="en-US" dirty="0">
                  <a:solidFill>
                    <a:prstClr val="black"/>
                  </a:solidFill>
                  <a:latin typeface="Times New Roman" panose="02020603050405020304" pitchFamily="18" charset="0"/>
                  <a:cs typeface="Times New Roman" panose="02020603050405020304" pitchFamily="18" charset="0"/>
                </a:rPr>
                <a:t>年，主要</a:t>
              </a:r>
              <a:r>
                <a:rPr lang="zh-CN" altLang="en-US" dirty="0" smtClean="0">
                  <a:solidFill>
                    <a:prstClr val="black"/>
                  </a:solidFill>
                  <a:latin typeface="Times New Roman" panose="02020603050405020304" pitchFamily="18" charset="0"/>
                  <a:cs typeface="Times New Roman" panose="02020603050405020304" pitchFamily="18" charset="0"/>
                </a:rPr>
                <a:t>从事农产品</a:t>
              </a:r>
              <a:r>
                <a:rPr lang="zh-CN" altLang="en-US" dirty="0">
                  <a:solidFill>
                    <a:prstClr val="black"/>
                  </a:solidFill>
                  <a:latin typeface="Times New Roman" panose="02020603050405020304" pitchFamily="18" charset="0"/>
                  <a:cs typeface="Times New Roman" panose="02020603050405020304" pitchFamily="18" charset="0"/>
                </a:rPr>
                <a:t>的</a:t>
              </a:r>
              <a:r>
                <a:rPr lang="zh-CN" altLang="en-US" dirty="0" smtClean="0">
                  <a:solidFill>
                    <a:prstClr val="black"/>
                  </a:solidFill>
                  <a:latin typeface="Times New Roman" panose="02020603050405020304" pitchFamily="18" charset="0"/>
                  <a:cs typeface="Times New Roman" panose="02020603050405020304" pitchFamily="18" charset="0"/>
                </a:rPr>
                <a:t>进出口业务。</a:t>
              </a:r>
              <a:endParaRPr lang="zh-CN" altLang="en-US"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401191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898468" y="1073714"/>
            <a:ext cx="4051198" cy="461665"/>
          </a:xfrm>
          <a:prstGeom prst="rect">
            <a:avLst/>
          </a:prstGeom>
          <a:noFill/>
        </p:spPr>
        <p:txBody>
          <a:bodyPr wrap="square" rtlCol="0">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BAJA TRADING EST </a:t>
            </a:r>
          </a:p>
        </p:txBody>
      </p:sp>
    </p:spTree>
    <p:extLst>
      <p:ext uri="{BB962C8B-B14F-4D97-AF65-F5344CB8AC3E}">
        <p14:creationId xmlns:p14="http://schemas.microsoft.com/office/powerpoint/2010/main" val="511551041"/>
      </p:ext>
    </p:extLst>
  </p:cSld>
  <p:clrMapOvr>
    <a:masterClrMapping/>
  </p:clrMapOvr>
  <mc:AlternateContent xmlns:mc="http://schemas.openxmlformats.org/markup-compatibility/2006" xmlns:p14="http://schemas.microsoft.com/office/powerpoint/2010/main">
    <mc:Choice Requires="p14">
      <p:transition p14:dur="10" advTm="6715"/>
    </mc:Choice>
    <mc:Fallback xmlns="">
      <p:transition advTm="6715"/>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1" y="1275008"/>
            <a:ext cx="6222585" cy="4600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01483" y="1275008"/>
            <a:ext cx="5705341" cy="342420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a:t>
            </a:r>
            <a:r>
              <a:rPr lang="en-US" altLang="zh-CN" sz="2100" b="1" dirty="0" err="1"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Anuga</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2014 </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世界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食品博览会上认识了</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沙特阿拉伯</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BAJA TRADING EST</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交易会</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结束后，鲁平返回日照。随之向</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发去电子邮件，详细介绍了本公司的业务范围，并表示愿意与其公司建立良好的业务关系。</a:t>
            </a:r>
          </a:p>
        </p:txBody>
      </p:sp>
      <p:grpSp>
        <p:nvGrpSpPr>
          <p:cNvPr id="13" name="组合 50"/>
          <p:cNvGrpSpPr>
            <a:grpSpLocks/>
          </p:cNvGrpSpPr>
          <p:nvPr/>
        </p:nvGrpSpPr>
        <p:grpSpPr bwMode="auto">
          <a:xfrm>
            <a:off x="258651" y="268522"/>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97187822"/>
      </p:ext>
    </p:extLst>
  </p:cSld>
  <p:clrMapOvr>
    <a:masterClrMapping/>
  </p:clrMapOvr>
  <mc:AlternateContent xmlns:mc="http://schemas.openxmlformats.org/markup-compatibility/2006" xmlns:p14="http://schemas.microsoft.com/office/powerpoint/2010/main">
    <mc:Choice Requires="p14">
      <p:transition p14:dur="10" advTm="25442"/>
    </mc:Choice>
    <mc:Fallback xmlns="">
      <p:transition advTm="25442"/>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7" y="1275008"/>
            <a:ext cx="6473781" cy="44432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123643" y="1405287"/>
            <a:ext cx="6151807"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latin typeface="Times New Roman" panose="02020603050405020304" pitchFamily="18" charset="0"/>
                <a:cs typeface="Times New Roman" panose="02020603050405020304" pitchFamily="18" charset="0"/>
              </a:rPr>
              <a:t>收到</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对</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latin typeface="Times New Roman" panose="02020603050405020304" pitchFamily="18" charset="0"/>
                <a:cs typeface="Times New Roman" panose="02020603050405020304" pitchFamily="18" charset="0"/>
              </a:rPr>
              <a:t>非常</a:t>
            </a:r>
            <a:r>
              <a:rPr lang="zh-CN" altLang="en-US" sz="2100" b="1" dirty="0">
                <a:latin typeface="Times New Roman" panose="02020603050405020304" pitchFamily="18" charset="0"/>
                <a:cs typeface="Times New Roman" panose="02020603050405020304" pitchFamily="18" charset="0"/>
              </a:rPr>
              <a:t>感兴趣，</a:t>
            </a:r>
            <a:r>
              <a:rPr lang="zh-CN" altLang="en-US" sz="2100" b="1" dirty="0" smtClean="0">
                <a:latin typeface="Times New Roman" panose="02020603050405020304" pitchFamily="18" charset="0"/>
                <a:cs typeface="Times New Roman" panose="02020603050405020304" pitchFamily="18" charset="0"/>
              </a:rPr>
              <a:t>要求鲁平报价。</a:t>
            </a:r>
            <a:endParaRPr lang="en-US" altLang="zh-CN" sz="21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双方经过往来信函磋商，确定合同中的支付条款</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为</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托收</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zh-CN" altLang="en-US" sz="2100" b="1" dirty="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买方采用电汇方式预付</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50%</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的货款，其余款项办理托收</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即期付款交单。</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鲁平订立合同中的支付条款</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zh-CN" altLang="en-US"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449430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140627968"/>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0249709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5" name="矩形 95"/>
          <p:cNvSpPr/>
          <p:nvPr/>
        </p:nvSpPr>
        <p:spPr>
          <a:xfrm>
            <a:off x="3471975" y="950520"/>
            <a:ext cx="6766730" cy="1213024"/>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285750" indent="-285750">
              <a:lnSpc>
                <a:spcPts val="3000"/>
              </a:lnSpc>
              <a:spcBef>
                <a:spcPts val="0"/>
              </a:spcBef>
              <a:buFont typeface="Wingdings" panose="05000000000000000000" pitchFamily="2" charset="2"/>
              <a:buChar char="l"/>
            </a:pP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任务：鲁平订立合同中的支付条款。</a:t>
            </a:r>
          </a:p>
          <a:p>
            <a:pPr marL="285750" indent="-285750">
              <a:lnSpc>
                <a:spcPts val="3000"/>
              </a:lnSpc>
              <a:spcBef>
                <a:spcPts val="0"/>
              </a:spcBef>
              <a:buFont typeface="Wingdings" panose="05000000000000000000" pitchFamily="2" charset="2"/>
              <a:buChar char="l"/>
            </a:pP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买方采用电汇方式预付</a:t>
            </a:r>
            <a:r>
              <a:rPr lang="en-US" altLang="zh-CN" sz="2200" b="1" dirty="0">
                <a:latin typeface="Times New Roman" panose="02020603050405020304" pitchFamily="18" charset="0"/>
                <a:cs typeface="Times New Roman" panose="02020603050405020304" pitchFamily="18" charset="0"/>
                <a:sym typeface="Arial" panose="020B0604020202020204" pitchFamily="34" charset="0"/>
              </a:rPr>
              <a:t>50%</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的货款，其余款项办理托收</a:t>
            </a:r>
            <a:r>
              <a:rPr lang="en-US" altLang="zh-CN" sz="2200" b="1" dirty="0">
                <a:latin typeface="Times New Roman" panose="02020603050405020304" pitchFamily="18" charset="0"/>
                <a:cs typeface="Times New Roman" panose="02020603050405020304" pitchFamily="18" charset="0"/>
                <a:sym typeface="Arial" panose="020B0604020202020204" pitchFamily="34" charset="0"/>
              </a:rPr>
              <a:t>—</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即期付款交单。</a:t>
            </a: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en-US" altLang="zh-CN" sz="22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 name="文本框 5"/>
          <p:cNvSpPr txBox="1"/>
          <p:nvPr/>
        </p:nvSpPr>
        <p:spPr>
          <a:xfrm>
            <a:off x="3876541" y="3002359"/>
            <a:ext cx="6490952" cy="1323439"/>
          </a:xfrm>
          <a:prstGeom prst="rect">
            <a:avLst/>
          </a:prstGeom>
          <a:noFill/>
        </p:spPr>
        <p:txBody>
          <a:bodyPr wrap="square" rtlCol="0">
            <a:spAutoFit/>
          </a:bodyPr>
          <a:lstStyle/>
          <a:p>
            <a:pPr lvl="0" algn="just">
              <a:lnSpc>
                <a:spcPts val="3200"/>
              </a:lnSpc>
            </a:pPr>
            <a:r>
              <a:rPr lang="en-US" altLang="zh-CN" sz="2800" dirty="0">
                <a:latin typeface="Times New Roman" panose="02020603050405020304" pitchFamily="18" charset="0"/>
                <a:cs typeface="Times New Roman" panose="02020603050405020304" pitchFamily="18" charset="0"/>
              </a:rPr>
              <a:t>Payment</a:t>
            </a:r>
            <a:r>
              <a:rPr lang="en-US" altLang="zh-CN" sz="2800" dirty="0" smtClean="0">
                <a:latin typeface="Times New Roman" panose="02020603050405020304" pitchFamily="18" charset="0"/>
                <a:cs typeface="Times New Roman" panose="02020603050405020304" pitchFamily="18" charset="0"/>
              </a:rPr>
              <a:t>: 50</a:t>
            </a:r>
            <a:r>
              <a:rPr lang="en-US" altLang="zh-CN" sz="2800" dirty="0">
                <a:latin typeface="Times New Roman" panose="02020603050405020304" pitchFamily="18" charset="0"/>
                <a:cs typeface="Times New Roman" panose="02020603050405020304" pitchFamily="18" charset="0"/>
              </a:rPr>
              <a:t>% of the sales proceeds is to be paid by T/T in advance, the remaining paid by D/P at sight.</a:t>
            </a:r>
          </a:p>
        </p:txBody>
      </p:sp>
    </p:spTree>
    <p:extLst>
      <p:ext uri="{BB962C8B-B14F-4D97-AF65-F5344CB8AC3E}">
        <p14:creationId xmlns:p14="http://schemas.microsoft.com/office/powerpoint/2010/main" val="3598745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34163" y="2586824"/>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反思总结</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648848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258256" y="1856461"/>
            <a:ext cx="6874933" cy="3776133"/>
          </a:xfrm>
          <a:custGeom>
            <a:avLst/>
            <a:gdLst>
              <a:gd name="connsiteX0" fmla="*/ 495300 w 5156200"/>
              <a:gd name="connsiteY0" fmla="*/ 0 h 2832100"/>
              <a:gd name="connsiteX1" fmla="*/ 5156200 w 5156200"/>
              <a:gd name="connsiteY1" fmla="*/ 0 h 2832100"/>
              <a:gd name="connsiteX2" fmla="*/ 5156200 w 5156200"/>
              <a:gd name="connsiteY2" fmla="*/ 2832100 h 2832100"/>
              <a:gd name="connsiteX3" fmla="*/ 0 w 5156200"/>
              <a:gd name="connsiteY3" fmla="*/ 2832100 h 2832100"/>
              <a:gd name="connsiteX4" fmla="*/ 495300 w 51562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832100">
                <a:moveTo>
                  <a:pt x="495300" y="0"/>
                </a:moveTo>
                <a:lnTo>
                  <a:pt x="5156200" y="0"/>
                </a:lnTo>
                <a:lnTo>
                  <a:pt x="5156200" y="2832100"/>
                </a:lnTo>
                <a:lnTo>
                  <a:pt x="0" y="2832100"/>
                </a:lnTo>
                <a:lnTo>
                  <a:pt x="495300" y="0"/>
                </a:lnTo>
                <a:close/>
              </a:path>
            </a:pathLst>
          </a:custGeom>
          <a:solidFill>
            <a:srgbClr val="99CC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endParaRPr>
          </a:p>
        </p:txBody>
      </p:sp>
      <p:sp>
        <p:nvSpPr>
          <p:cNvPr id="11" name="灯片编号占位符 5"/>
          <p:cNvSpPr>
            <a:spLocks noGrp="1"/>
          </p:cNvSpPr>
          <p:nvPr>
            <p:ph type="sldNum" sz="quarter" idx="12"/>
          </p:nvPr>
        </p:nvSpPr>
        <p:spPr/>
        <p:txBody>
          <a:bodyPr/>
          <a:lstStyle/>
          <a:p>
            <a:fld id="{8E18D26A-BD6F-4278-80E7-76D2B832A90C}" type="slidenum">
              <a:rPr lang="zh-CN" altLang="zh-CN"/>
              <a:pPr/>
              <a:t>43</a:t>
            </a:fld>
            <a:endParaRPr lang="zh-CN" altLang="zh-CN"/>
          </a:p>
        </p:txBody>
      </p:sp>
      <p:sp>
        <p:nvSpPr>
          <p:cNvPr id="241670" name="TextBox 14"/>
          <p:cNvSpPr>
            <a:spLocks noChangeArrowheads="1"/>
          </p:cNvSpPr>
          <p:nvPr/>
        </p:nvSpPr>
        <p:spPr bwMode="auto">
          <a:xfrm>
            <a:off x="5793872" y="2596901"/>
            <a:ext cx="442867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90000"/>
              </a:lnSpc>
            </a:pPr>
            <a:r>
              <a:rPr lang="zh-CN" altLang="en-US" sz="2000" b="1" dirty="0" smtClean="0">
                <a:solidFill>
                  <a:srgbClr val="262626"/>
                </a:solidFill>
                <a:latin typeface="+mn-ea"/>
                <a:ea typeface="+mn-ea"/>
                <a:sym typeface="Arial" panose="020B0604020202020204" pitchFamily="34" charset="0"/>
              </a:rPr>
              <a:t>托收的性质为商业信用。</a:t>
            </a:r>
            <a:endParaRPr lang="en-US" altLang="zh-CN" sz="2000" b="1" dirty="0" smtClean="0">
              <a:solidFill>
                <a:srgbClr val="262626"/>
              </a:solidFill>
              <a:latin typeface="+mn-ea"/>
              <a:ea typeface="+mn-ea"/>
              <a:sym typeface="Arial" panose="020B0604020202020204" pitchFamily="34" charset="0"/>
            </a:endParaRPr>
          </a:p>
          <a:p>
            <a:pPr>
              <a:lnSpc>
                <a:spcPct val="190000"/>
              </a:lnSpc>
            </a:pPr>
            <a:r>
              <a:rPr lang="zh-CN" altLang="en-US" sz="2000" b="1" dirty="0" smtClean="0">
                <a:solidFill>
                  <a:srgbClr val="262626"/>
                </a:solidFill>
                <a:latin typeface="+mn-ea"/>
                <a:ea typeface="+mn-ea"/>
                <a:sym typeface="Arial" panose="020B0604020202020204" pitchFamily="34" charset="0"/>
              </a:rPr>
              <a:t>无论是付款交单还是承兑交单，对出口方都有风险，注意风险防范。</a:t>
            </a:r>
            <a:endParaRPr lang="en-US" altLang="zh-CN" sz="2000" b="1" dirty="0" smtClean="0">
              <a:solidFill>
                <a:srgbClr val="262626"/>
              </a:solidFill>
              <a:latin typeface="+mn-ea"/>
              <a:ea typeface="+mn-ea"/>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05" y="2380385"/>
            <a:ext cx="3749951" cy="3127832"/>
          </a:xfrm>
          <a:prstGeom prst="rect">
            <a:avLst/>
          </a:prstGeom>
        </p:spPr>
      </p:pic>
      <p:sp>
        <p:nvSpPr>
          <p:cNvPr id="18" name="TextBox 12"/>
          <p:cNvSpPr>
            <a:spLocks noChangeArrowheads="1"/>
          </p:cNvSpPr>
          <p:nvPr/>
        </p:nvSpPr>
        <p:spPr bwMode="auto">
          <a:xfrm flipH="1">
            <a:off x="140129" y="1656758"/>
            <a:ext cx="3700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smtClean="0">
                <a:solidFill>
                  <a:srgbClr val="0070C0"/>
                </a:solidFill>
                <a:latin typeface="Arial Rounded MT Bold" pitchFamily="2" charset="0"/>
                <a:ea typeface="微软雅黑" panose="020B0503020204020204" pitchFamily="34" charset="-122"/>
                <a:sym typeface="Arial" panose="020B0604020202020204" pitchFamily="34" charset="0"/>
              </a:rPr>
              <a:t>反思总结</a:t>
            </a:r>
            <a:endParaRPr lang="zh-CN" altLang="en-US" sz="2400" b="1" dirty="0">
              <a:solidFill>
                <a:srgbClr val="0070C0"/>
              </a:solidFill>
              <a:latin typeface="Arial Rounded MT Bold" pitchFamily="2" charset="0"/>
              <a:ea typeface="微软雅黑" panose="020B0503020204020204" pitchFamily="34" charset="-122"/>
              <a:sym typeface="Arial Rounded MT Bold" pitchFamily="2" charset="0"/>
            </a:endParaRPr>
          </a:p>
        </p:txBody>
      </p:sp>
      <p:grpSp>
        <p:nvGrpSpPr>
          <p:cNvPr id="19" name="组合 18"/>
          <p:cNvGrpSpPr/>
          <p:nvPr/>
        </p:nvGrpSpPr>
        <p:grpSpPr>
          <a:xfrm rot="10800000">
            <a:off x="0" y="98424"/>
            <a:ext cx="5437195" cy="188640"/>
            <a:chOff x="1979712" y="6669360"/>
            <a:chExt cx="5437195" cy="188640"/>
          </a:xfrm>
        </p:grpSpPr>
        <p:sp>
          <p:nvSpPr>
            <p:cNvPr id="20" name="矩形 19"/>
            <p:cNvSpPr/>
            <p:nvPr/>
          </p:nvSpPr>
          <p:spPr>
            <a:xfrm>
              <a:off x="1979712" y="6669360"/>
              <a:ext cx="1296144" cy="188640"/>
            </a:xfrm>
            <a:prstGeom prst="rect">
              <a:avLst/>
            </a:prstGeom>
            <a:solidFill>
              <a:srgbClr val="67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353339" y="6669360"/>
              <a:ext cx="1296144" cy="188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741919" y="6669360"/>
              <a:ext cx="1296144"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120763" y="6669360"/>
              <a:ext cx="12961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0980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28725" y="4343400"/>
            <a:ext cx="457200" cy="45720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457450" y="4014788"/>
            <a:ext cx="514350" cy="51435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00450" y="4800600"/>
            <a:ext cx="828675" cy="8286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86288" y="4014788"/>
            <a:ext cx="471487" cy="471487"/>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29175" y="5329238"/>
            <a:ext cx="857250" cy="8572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72225" y="4014788"/>
            <a:ext cx="414338" cy="4143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2438" y="3608388"/>
            <a:ext cx="292100" cy="2921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43788" y="3757613"/>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14975" y="4529138"/>
            <a:ext cx="271462" cy="2714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43750" y="5029200"/>
            <a:ext cx="157163" cy="157163"/>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00913" y="5929313"/>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272588" y="5329238"/>
            <a:ext cx="442912" cy="4429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972675" y="4014788"/>
            <a:ext cx="328612" cy="328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58175"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515601"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058275" y="434340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001375" y="3871913"/>
            <a:ext cx="928687" cy="92868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29901" y="5929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315700" y="5929313"/>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01075" y="5929313"/>
            <a:ext cx="71437" cy="714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43838" y="5550694"/>
            <a:ext cx="414337" cy="414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558337" y="6072188"/>
            <a:ext cx="414338" cy="41433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5925" y="5107781"/>
            <a:ext cx="121444" cy="121444"/>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96516" y="3914776"/>
            <a:ext cx="171450" cy="1714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96478" y="5186363"/>
            <a:ext cx="157163" cy="157163"/>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53641"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82629"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8428" y="6086476"/>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853803" y="6086476"/>
            <a:ext cx="71437" cy="71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053829" y="4329113"/>
            <a:ext cx="171450" cy="17145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53791" y="5600700"/>
            <a:ext cx="157163" cy="157163"/>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868216" y="53721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00624" y="48006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925741" y="6500813"/>
            <a:ext cx="150018" cy="150018"/>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489317" y="1690568"/>
            <a:ext cx="4997458" cy="1015663"/>
          </a:xfrm>
          <a:prstGeom prst="rect">
            <a:avLst/>
          </a:prstGeom>
        </p:spPr>
        <p:txBody>
          <a:bodyPr wrap="none">
            <a:spAutoFit/>
          </a:bodyPr>
          <a:lstStyle/>
          <a:p>
            <a:r>
              <a:rPr lang="en-US" altLang="zh-CN" sz="6000" b="1" dirty="0" smtClean="0">
                <a:solidFill>
                  <a:srgbClr val="ED3623"/>
                </a:solidFill>
                <a:latin typeface="微软雅黑" panose="020B0503020204020204" pitchFamily="34" charset="-122"/>
                <a:ea typeface="微软雅黑" panose="020B0503020204020204" pitchFamily="34" charset="-122"/>
              </a:rPr>
              <a:t>T</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H</a:t>
            </a:r>
            <a:r>
              <a:rPr lang="en-US" altLang="zh-CN" sz="6000" b="1" dirty="0" smtClean="0">
                <a:solidFill>
                  <a:srgbClr val="FFC000"/>
                </a:solidFill>
                <a:latin typeface="微软雅黑" panose="020B0503020204020204" pitchFamily="34" charset="-122"/>
                <a:ea typeface="微软雅黑" panose="020B0503020204020204" pitchFamily="34" charset="-122"/>
              </a:rPr>
              <a:t>A</a:t>
            </a:r>
            <a:r>
              <a:rPr lang="en-US" altLang="zh-CN" sz="6000" b="1" dirty="0" smtClean="0">
                <a:solidFill>
                  <a:srgbClr val="92D050"/>
                </a:solidFill>
                <a:latin typeface="微软雅黑" panose="020B0503020204020204" pitchFamily="34" charset="-122"/>
                <a:ea typeface="微软雅黑" panose="020B0503020204020204" pitchFamily="34" charset="-122"/>
              </a:rPr>
              <a:t>N</a:t>
            </a:r>
            <a:r>
              <a:rPr lang="en-US" altLang="zh-CN" sz="6000" b="1" dirty="0" smtClean="0">
                <a:solidFill>
                  <a:srgbClr val="0070C0"/>
                </a:solidFill>
                <a:latin typeface="微软雅黑" panose="020B0503020204020204" pitchFamily="34" charset="-122"/>
                <a:ea typeface="微软雅黑" panose="020B0503020204020204" pitchFamily="34" charset="-122"/>
              </a:rPr>
              <a:t>K</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 </a:t>
            </a:r>
            <a:r>
              <a:rPr lang="en-US" altLang="zh-CN" sz="6000" b="1" dirty="0" smtClean="0">
                <a:solidFill>
                  <a:srgbClr val="002060"/>
                </a:solidFill>
                <a:latin typeface="微软雅黑" panose="020B0503020204020204" pitchFamily="34" charset="-122"/>
                <a:ea typeface="微软雅黑" panose="020B0503020204020204" pitchFamily="34" charset="-122"/>
              </a:rPr>
              <a:t>Y</a:t>
            </a:r>
            <a:r>
              <a:rPr lang="en-US" altLang="zh-CN" sz="6000" b="1" dirty="0" smtClean="0">
                <a:solidFill>
                  <a:srgbClr val="FF0000"/>
                </a:solidFill>
                <a:latin typeface="微软雅黑" panose="020B0503020204020204" pitchFamily="34" charset="-122"/>
                <a:ea typeface="微软雅黑" panose="020B0503020204020204" pitchFamily="34" charset="-122"/>
              </a:rPr>
              <a:t>O</a:t>
            </a:r>
            <a:r>
              <a:rPr lang="en-US" altLang="zh-CN" sz="6000" b="1" dirty="0" smtClean="0">
                <a:solidFill>
                  <a:srgbClr val="B7D43F"/>
                </a:solidFill>
                <a:latin typeface="微软雅黑" panose="020B0503020204020204" pitchFamily="34" charset="-122"/>
                <a:ea typeface="微软雅黑" panose="020B0503020204020204" pitchFamily="34" charset="-122"/>
              </a:rPr>
              <a:t>U</a:t>
            </a:r>
            <a:endParaRPr lang="zh-CN" altLang="en-US" sz="6000" b="1" dirty="0">
              <a:solidFill>
                <a:srgbClr val="B7D43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6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36309" y="1226155"/>
            <a:ext cx="1641482" cy="562429"/>
            <a:chOff x="1436309" y="1226155"/>
            <a:chExt cx="1641482" cy="562429"/>
          </a:xfrm>
        </p:grpSpPr>
        <p:sp>
          <p:nvSpPr>
            <p:cNvPr id="50179" name="TextBox 1"/>
            <p:cNvSpPr txBox="1">
              <a:spLocks noChangeArrowheads="1"/>
            </p:cNvSpPr>
            <p:nvPr/>
          </p:nvSpPr>
          <p:spPr bwMode="auto">
            <a:xfrm>
              <a:off x="1436310" y="1226156"/>
              <a:ext cx="31451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1</a:t>
              </a:r>
              <a:endParaRPr lang="zh-CN" altLang="en-US" sz="2667" dirty="0">
                <a:solidFill>
                  <a:srgbClr val="00B0F0"/>
                </a:solidFill>
                <a:latin typeface="Impact" pitchFamily="34" charset="0"/>
                <a:ea typeface="MS UI Gothic" pitchFamily="34" charset="-128"/>
              </a:endParaRPr>
            </a:p>
          </p:txBody>
        </p:sp>
        <p:cxnSp>
          <p:nvCxnSpPr>
            <p:cNvPr id="7" name="直接连接符 6"/>
            <p:cNvCxnSpPr/>
            <p:nvPr/>
          </p:nvCxnSpPr>
          <p:spPr>
            <a:xfrm flipH="1">
              <a:off x="1436309" y="1226155"/>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矩形 7"/>
            <p:cNvSpPr>
              <a:spLocks noChangeArrowheads="1"/>
            </p:cNvSpPr>
            <p:nvPr/>
          </p:nvSpPr>
          <p:spPr bwMode="auto">
            <a:xfrm>
              <a:off x="1867203" y="131687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商业信用</a:t>
              </a:r>
              <a:endParaRPr lang="zh-CN" altLang="en-US" sz="2000" b="1" dirty="0">
                <a:solidFill>
                  <a:srgbClr val="00B0F0"/>
                </a:solidFill>
                <a:latin typeface="微软雅黑" pitchFamily="34" charset="-122"/>
                <a:ea typeface="微软雅黑" pitchFamily="34" charset="-122"/>
              </a:endParaRPr>
            </a:p>
          </p:txBody>
        </p:sp>
      </p:grpSp>
      <p:sp>
        <p:nvSpPr>
          <p:cNvPr id="50182" name="矩形 8"/>
          <p:cNvSpPr>
            <a:spLocks noChangeArrowheads="1"/>
          </p:cNvSpPr>
          <p:nvPr/>
        </p:nvSpPr>
        <p:spPr bwMode="auto">
          <a:xfrm>
            <a:off x="1866543" y="1771319"/>
            <a:ext cx="89141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dirty="0" smtClean="0">
                <a:latin typeface="宋体" panose="02010600030101010101" pitchFamily="2" charset="-122"/>
                <a:ea typeface="宋体" panose="02010600030101010101" pitchFamily="2" charset="-122"/>
              </a:rPr>
              <a:t>出口人委托银行收取的货款能否收到，全凭进口人的信用，出口人承担很大风险。</a:t>
            </a:r>
            <a:endParaRPr lang="zh-CN" altLang="en-US" dirty="0">
              <a:latin typeface="宋体" panose="02010600030101010101" pitchFamily="2" charset="-122"/>
              <a:ea typeface="宋体" panose="02010600030101010101" pitchFamily="2" charset="-122"/>
            </a:endParaRPr>
          </a:p>
        </p:txBody>
      </p:sp>
      <p:grpSp>
        <p:nvGrpSpPr>
          <p:cNvPr id="2" name="组合 1"/>
          <p:cNvGrpSpPr/>
          <p:nvPr/>
        </p:nvGrpSpPr>
        <p:grpSpPr>
          <a:xfrm>
            <a:off x="1510355" y="2453096"/>
            <a:ext cx="2662867" cy="562429"/>
            <a:chOff x="1440846" y="2887738"/>
            <a:chExt cx="2662867" cy="562429"/>
          </a:xfrm>
        </p:grpSpPr>
        <p:sp>
          <p:nvSpPr>
            <p:cNvPr id="50183" name="TextBox 10"/>
            <p:cNvSpPr txBox="1">
              <a:spLocks noChangeArrowheads="1"/>
            </p:cNvSpPr>
            <p:nvPr/>
          </p:nvSpPr>
          <p:spPr bwMode="auto">
            <a:xfrm>
              <a:off x="1440846" y="2887738"/>
              <a:ext cx="35618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2</a:t>
              </a:r>
              <a:endParaRPr lang="zh-CN" altLang="en-US" sz="2667" dirty="0">
                <a:solidFill>
                  <a:srgbClr val="00B0F0"/>
                </a:solidFill>
                <a:latin typeface="Impact" pitchFamily="34" charset="0"/>
                <a:ea typeface="MS UI Gothic" pitchFamily="34" charset="-128"/>
              </a:endParaRPr>
            </a:p>
          </p:txBody>
        </p:sp>
        <p:cxnSp>
          <p:nvCxnSpPr>
            <p:cNvPr id="12" name="直接连接符 11"/>
            <p:cNvCxnSpPr/>
            <p:nvPr/>
          </p:nvCxnSpPr>
          <p:spPr>
            <a:xfrm flipH="1">
              <a:off x="1440846" y="2887738"/>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矩形 12"/>
            <p:cNvSpPr>
              <a:spLocks noChangeArrowheads="1"/>
            </p:cNvSpPr>
            <p:nvPr/>
          </p:nvSpPr>
          <p:spPr bwMode="auto">
            <a:xfrm>
              <a:off x="1867203" y="2978453"/>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付款交单下的风险</a:t>
              </a:r>
              <a:endParaRPr lang="zh-CN" altLang="en-US" sz="2000" b="1" dirty="0">
                <a:solidFill>
                  <a:srgbClr val="00B0F0"/>
                </a:solidFill>
                <a:latin typeface="微软雅黑" pitchFamily="34" charset="-122"/>
                <a:ea typeface="微软雅黑" pitchFamily="34" charset="-122"/>
              </a:endParaRPr>
            </a:p>
          </p:txBody>
        </p:sp>
      </p:grpSp>
      <p:sp>
        <p:nvSpPr>
          <p:cNvPr id="50186" name="矩形 9"/>
          <p:cNvSpPr>
            <a:spLocks noChangeArrowheads="1"/>
          </p:cNvSpPr>
          <p:nvPr/>
        </p:nvSpPr>
        <p:spPr bwMode="auto">
          <a:xfrm>
            <a:off x="1889881" y="2935845"/>
            <a:ext cx="891419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进口人在未付清货款前，货物的所有权仍属出口人。</a:t>
            </a:r>
            <a:endParaRPr lang="en-US" altLang="zh-CN" dirty="0" smtClean="0">
              <a:latin typeface="宋体" panose="02010600030101010101" pitchFamily="2" charset="-122"/>
              <a:ea typeface="宋体" panose="02010600030101010101" pitchFamily="2" charset="-122"/>
            </a:endParaRPr>
          </a:p>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如进口人到期拒不付款赎单，出口人</a:t>
            </a:r>
            <a:r>
              <a:rPr lang="zh-CN" altLang="en-US" dirty="0">
                <a:latin typeface="宋体" panose="02010600030101010101" pitchFamily="2" charset="-122"/>
              </a:rPr>
              <a:t>需要承担货物另行处理或运</a:t>
            </a:r>
            <a:r>
              <a:rPr lang="zh-CN" altLang="en-US" dirty="0" smtClean="0">
                <a:latin typeface="宋体" panose="02010600030101010101" pitchFamily="2" charset="-122"/>
              </a:rPr>
              <a:t>回的</a:t>
            </a:r>
            <a:r>
              <a:rPr lang="zh-CN" altLang="en-US" dirty="0" smtClean="0">
                <a:latin typeface="宋体" panose="02010600030101010101" pitchFamily="2" charset="-122"/>
                <a:ea typeface="宋体" panose="02010600030101010101" pitchFamily="2" charset="-122"/>
              </a:rPr>
              <a:t>额外费用或降价处理等损失</a:t>
            </a:r>
            <a:r>
              <a:rPr lang="zh-CN" altLang="en-US" dirty="0" smtClean="0">
                <a:latin typeface="宋体" panose="02010600030101010101" pitchFamily="2" charset="-122"/>
              </a:rPr>
              <a:t>，如</a:t>
            </a:r>
            <a:r>
              <a:rPr lang="zh-CN" altLang="en-US" dirty="0" smtClean="0">
                <a:latin typeface="宋体" panose="02010600030101010101" pitchFamily="2" charset="-122"/>
                <a:ea typeface="宋体" panose="02010600030101010101" pitchFamily="2" charset="-122"/>
              </a:rPr>
              <a:t>处理不及时，面临进口国海关没收货物的风险。</a:t>
            </a:r>
            <a:endParaRPr lang="zh-CN" altLang="en-US" dirty="0">
              <a:latin typeface="宋体" panose="02010600030101010101" pitchFamily="2" charset="-122"/>
              <a:ea typeface="宋体" panose="02010600030101010101" pitchFamily="2" charset="-122"/>
            </a:endParaRPr>
          </a:p>
        </p:txBody>
      </p:sp>
      <p:grpSp>
        <p:nvGrpSpPr>
          <p:cNvPr id="3" name="组合 2"/>
          <p:cNvGrpSpPr/>
          <p:nvPr/>
        </p:nvGrpSpPr>
        <p:grpSpPr>
          <a:xfrm>
            <a:off x="1396961" y="4318879"/>
            <a:ext cx="2776261" cy="562429"/>
            <a:chOff x="1327452" y="4478262"/>
            <a:chExt cx="2776261" cy="562429"/>
          </a:xfrm>
        </p:grpSpPr>
        <p:sp>
          <p:nvSpPr>
            <p:cNvPr id="50187" name="TextBox 14"/>
            <p:cNvSpPr txBox="1">
              <a:spLocks noChangeArrowheads="1"/>
            </p:cNvSpPr>
            <p:nvPr/>
          </p:nvSpPr>
          <p:spPr bwMode="auto">
            <a:xfrm>
              <a:off x="1327452" y="4478262"/>
              <a:ext cx="36580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3</a:t>
              </a:r>
              <a:endParaRPr lang="zh-CN" altLang="en-US" sz="2667" dirty="0">
                <a:solidFill>
                  <a:srgbClr val="00B0F0"/>
                </a:solidFill>
                <a:latin typeface="Impact" pitchFamily="34" charset="0"/>
                <a:ea typeface="MS UI Gothic" pitchFamily="34" charset="-128"/>
              </a:endParaRPr>
            </a:p>
          </p:txBody>
        </p:sp>
        <p:cxnSp>
          <p:nvCxnSpPr>
            <p:cNvPr id="16" name="直接连接符 15"/>
            <p:cNvCxnSpPr/>
            <p:nvPr/>
          </p:nvCxnSpPr>
          <p:spPr>
            <a:xfrm flipH="1">
              <a:off x="1327452" y="4478262"/>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9" name="矩形 16"/>
            <p:cNvSpPr>
              <a:spLocks noChangeArrowheads="1"/>
            </p:cNvSpPr>
            <p:nvPr/>
          </p:nvSpPr>
          <p:spPr bwMode="auto">
            <a:xfrm>
              <a:off x="1867203" y="4568977"/>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B0F0"/>
                  </a:solidFill>
                  <a:latin typeface="微软雅黑" pitchFamily="34" charset="-122"/>
                  <a:ea typeface="微软雅黑" pitchFamily="34" charset="-122"/>
                </a:rPr>
                <a:t>承兑交单下的风险</a:t>
              </a:r>
            </a:p>
          </p:txBody>
        </p:sp>
      </p:grpSp>
      <p:sp>
        <p:nvSpPr>
          <p:cNvPr id="50190" name="矩形 17"/>
          <p:cNvSpPr>
            <a:spLocks noChangeArrowheads="1"/>
          </p:cNvSpPr>
          <p:nvPr/>
        </p:nvSpPr>
        <p:spPr bwMode="auto">
          <a:xfrm>
            <a:off x="1638139" y="4773961"/>
            <a:ext cx="9142594"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在承兑交单的情况下，进口人只需在汇票上履行承兑手续，即可取得单据，提走货物。</a:t>
            </a:r>
            <a:endParaRPr lang="en-US" altLang="zh-CN" dirty="0" smtClean="0">
              <a:latin typeface="宋体" panose="02010600030101010101" pitchFamily="2" charset="-122"/>
              <a:ea typeface="宋体" panose="02010600030101010101" pitchFamily="2" charset="-122"/>
            </a:endParaRPr>
          </a:p>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倘若进口人到期不付款，虽然出口人有权依法向承兑人追偿，但实践证明，此时的进口人多半已无力偿付，或者早已宣告破产，甚至人去楼空。出口人遭受钱货两空。有时进口人要求承兑交单的支付方式，预谋诈骗</a:t>
            </a:r>
            <a:r>
              <a:rPr lang="zh-CN" altLang="en-US" sz="1333" dirty="0" smtClean="0">
                <a:latin typeface="微软雅黑" pitchFamily="34" charset="-122"/>
                <a:ea typeface="微软雅黑" pitchFamily="34" charset="-122"/>
              </a:rPr>
              <a:t>。</a:t>
            </a:r>
            <a:endParaRPr lang="zh-CN" altLang="en-US" sz="1333" dirty="0">
              <a:latin typeface="微软雅黑" pitchFamily="34" charset="-122"/>
              <a:ea typeface="微软雅黑" pitchFamily="34" charset="-122"/>
            </a:endParaRP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托收方式的应用</a:t>
            </a:r>
            <a:endParaRPr lang="zh-CN" altLang="zh-CN" sz="2400" b="1" dirty="0" smtClean="0"/>
          </a:p>
        </p:txBody>
      </p:sp>
    </p:spTree>
    <p:extLst>
      <p:ext uri="{BB962C8B-B14F-4D97-AF65-F5344CB8AC3E}">
        <p14:creationId xmlns:p14="http://schemas.microsoft.com/office/powerpoint/2010/main" val="817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left)">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left)">
                                      <p:cBhvr>
                                        <p:cTn id="32" dur="5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6" grpId="0"/>
      <p:bldP spid="5019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16217" y="1241931"/>
            <a:ext cx="2923884" cy="562429"/>
            <a:chOff x="1436309" y="1226155"/>
            <a:chExt cx="2923884" cy="562429"/>
          </a:xfrm>
        </p:grpSpPr>
        <p:sp>
          <p:nvSpPr>
            <p:cNvPr id="50179" name="TextBox 1"/>
            <p:cNvSpPr txBox="1">
              <a:spLocks noChangeArrowheads="1"/>
            </p:cNvSpPr>
            <p:nvPr/>
          </p:nvSpPr>
          <p:spPr bwMode="auto">
            <a:xfrm>
              <a:off x="1436310" y="1226156"/>
              <a:ext cx="31451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1</a:t>
              </a:r>
              <a:endParaRPr lang="zh-CN" altLang="en-US" sz="2667" dirty="0">
                <a:solidFill>
                  <a:srgbClr val="00B0F0"/>
                </a:solidFill>
                <a:latin typeface="Impact" pitchFamily="34" charset="0"/>
                <a:ea typeface="MS UI Gothic" pitchFamily="34" charset="-128"/>
              </a:endParaRPr>
            </a:p>
          </p:txBody>
        </p:sp>
        <p:cxnSp>
          <p:nvCxnSpPr>
            <p:cNvPr id="7" name="直接连接符 6"/>
            <p:cNvCxnSpPr/>
            <p:nvPr/>
          </p:nvCxnSpPr>
          <p:spPr>
            <a:xfrm flipH="1">
              <a:off x="1436309" y="1226155"/>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矩形 7"/>
            <p:cNvSpPr>
              <a:spLocks noChangeArrowheads="1"/>
            </p:cNvSpPr>
            <p:nvPr/>
          </p:nvSpPr>
          <p:spPr bwMode="auto">
            <a:xfrm>
              <a:off x="1867203" y="1316870"/>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注意客户的资信情况</a:t>
              </a:r>
              <a:endParaRPr lang="zh-CN" altLang="en-US" sz="2000" b="1" dirty="0">
                <a:solidFill>
                  <a:srgbClr val="00B0F0"/>
                </a:solidFill>
                <a:latin typeface="微软雅黑" pitchFamily="34" charset="-122"/>
                <a:ea typeface="微软雅黑" pitchFamily="34" charset="-122"/>
              </a:endParaRPr>
            </a:p>
          </p:txBody>
        </p:sp>
      </p:grpSp>
      <p:sp>
        <p:nvSpPr>
          <p:cNvPr id="50182" name="矩形 8"/>
          <p:cNvSpPr>
            <a:spLocks noChangeArrowheads="1"/>
          </p:cNvSpPr>
          <p:nvPr/>
        </p:nvSpPr>
        <p:spPr bwMode="auto">
          <a:xfrm>
            <a:off x="1800101" y="1710420"/>
            <a:ext cx="89141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Arial" panose="020B0604020202020204" pitchFamily="34" charset="0"/>
              <a:buChar char="•"/>
            </a:pPr>
            <a:r>
              <a:rPr lang="zh-CN" altLang="en-US" dirty="0">
                <a:latin typeface="宋体" panose="02010600030101010101" pitchFamily="2" charset="-122"/>
              </a:rPr>
              <a:t>认真调查和考察进口人的资信情况、经营能力和经营</a:t>
            </a:r>
            <a:r>
              <a:rPr lang="zh-CN" altLang="en-US" dirty="0" smtClean="0">
                <a:latin typeface="宋体" panose="02010600030101010101" pitchFamily="2" charset="-122"/>
              </a:rPr>
              <a:t>作风，防止盲目成交。</a:t>
            </a:r>
            <a:endParaRPr lang="zh-CN" altLang="en-US" dirty="0">
              <a:latin typeface="宋体" panose="02010600030101010101" pitchFamily="2" charset="-122"/>
            </a:endParaRPr>
          </a:p>
          <a:p>
            <a:pPr marL="285750" indent="-285750">
              <a:lnSpc>
                <a:spcPct val="1500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一般只使用付款交单。对于进口人凭信托收据借单，特别从严。</a:t>
            </a:r>
            <a:endParaRPr lang="zh-CN" altLang="en-US" dirty="0">
              <a:latin typeface="宋体" panose="02010600030101010101" pitchFamily="2" charset="-122"/>
              <a:ea typeface="宋体" panose="02010600030101010101" pitchFamily="2" charset="-122"/>
            </a:endParaRPr>
          </a:p>
        </p:txBody>
      </p:sp>
      <p:grpSp>
        <p:nvGrpSpPr>
          <p:cNvPr id="2" name="组合 1"/>
          <p:cNvGrpSpPr/>
          <p:nvPr/>
        </p:nvGrpSpPr>
        <p:grpSpPr>
          <a:xfrm>
            <a:off x="1291414" y="2746361"/>
            <a:ext cx="4458230" cy="562429"/>
            <a:chOff x="1440846" y="2887738"/>
            <a:chExt cx="4458230" cy="562429"/>
          </a:xfrm>
        </p:grpSpPr>
        <p:sp>
          <p:nvSpPr>
            <p:cNvPr id="50183" name="TextBox 10"/>
            <p:cNvSpPr txBox="1">
              <a:spLocks noChangeArrowheads="1"/>
            </p:cNvSpPr>
            <p:nvPr/>
          </p:nvSpPr>
          <p:spPr bwMode="auto">
            <a:xfrm>
              <a:off x="1440846" y="2887738"/>
              <a:ext cx="35618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2</a:t>
              </a:r>
              <a:endParaRPr lang="zh-CN" altLang="en-US" sz="2667" dirty="0">
                <a:solidFill>
                  <a:srgbClr val="00B0F0"/>
                </a:solidFill>
                <a:latin typeface="Impact" pitchFamily="34" charset="0"/>
                <a:ea typeface="MS UI Gothic" pitchFamily="34" charset="-128"/>
              </a:endParaRPr>
            </a:p>
          </p:txBody>
        </p:sp>
        <p:cxnSp>
          <p:nvCxnSpPr>
            <p:cNvPr id="12" name="直接连接符 11"/>
            <p:cNvCxnSpPr/>
            <p:nvPr/>
          </p:nvCxnSpPr>
          <p:spPr>
            <a:xfrm flipH="1">
              <a:off x="1440846" y="2887738"/>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矩形 12"/>
            <p:cNvSpPr>
              <a:spLocks noChangeArrowheads="1"/>
            </p:cNvSpPr>
            <p:nvPr/>
          </p:nvSpPr>
          <p:spPr bwMode="auto">
            <a:xfrm>
              <a:off x="1867203" y="2978453"/>
              <a:ext cx="4031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国外代收行一般不能由进口人指定</a:t>
              </a:r>
              <a:endParaRPr lang="zh-CN" altLang="en-US" sz="2000" b="1" dirty="0">
                <a:solidFill>
                  <a:srgbClr val="00B0F0"/>
                </a:solidFill>
                <a:latin typeface="微软雅黑" pitchFamily="34" charset="-122"/>
                <a:ea typeface="微软雅黑" pitchFamily="34" charset="-122"/>
              </a:endParaRPr>
            </a:p>
          </p:txBody>
        </p:sp>
      </p:grpSp>
      <p:sp>
        <p:nvSpPr>
          <p:cNvPr id="50186" name="矩形 9"/>
          <p:cNvSpPr>
            <a:spLocks noChangeArrowheads="1"/>
          </p:cNvSpPr>
          <p:nvPr/>
        </p:nvSpPr>
        <p:spPr bwMode="auto">
          <a:xfrm>
            <a:off x="1866801" y="3219102"/>
            <a:ext cx="891419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800"/>
              </a:lnSpc>
            </a:pPr>
            <a:r>
              <a:rPr lang="zh-CN" altLang="en-US" dirty="0" smtClean="0">
                <a:latin typeface="宋体" panose="02010600030101010101" pitchFamily="2" charset="-122"/>
                <a:ea typeface="宋体" panose="02010600030101010101" pitchFamily="2" charset="-122"/>
              </a:rPr>
              <a:t>如确有必要，应事先征得托收行同意。</a:t>
            </a:r>
            <a:endParaRPr lang="zh-CN" altLang="en-US" dirty="0">
              <a:latin typeface="宋体" panose="02010600030101010101" pitchFamily="2" charset="-122"/>
              <a:ea typeface="宋体" panose="02010600030101010101" pitchFamily="2" charset="-122"/>
            </a:endParaRPr>
          </a:p>
        </p:txBody>
      </p:sp>
      <p:grpSp>
        <p:nvGrpSpPr>
          <p:cNvPr id="3" name="组合 2"/>
          <p:cNvGrpSpPr/>
          <p:nvPr/>
        </p:nvGrpSpPr>
        <p:grpSpPr>
          <a:xfrm>
            <a:off x="1291414" y="3942255"/>
            <a:ext cx="2519780" cy="562429"/>
            <a:chOff x="1327452" y="4478262"/>
            <a:chExt cx="2519780" cy="562429"/>
          </a:xfrm>
        </p:grpSpPr>
        <p:sp>
          <p:nvSpPr>
            <p:cNvPr id="50187" name="TextBox 14"/>
            <p:cNvSpPr txBox="1">
              <a:spLocks noChangeArrowheads="1"/>
            </p:cNvSpPr>
            <p:nvPr/>
          </p:nvSpPr>
          <p:spPr bwMode="auto">
            <a:xfrm>
              <a:off x="1327452" y="4478262"/>
              <a:ext cx="36580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a:solidFill>
                    <a:srgbClr val="00B0F0"/>
                  </a:solidFill>
                  <a:latin typeface="Impact" pitchFamily="34" charset="0"/>
                  <a:ea typeface="MS UI Gothic" pitchFamily="34" charset="-128"/>
                </a:rPr>
                <a:t>3</a:t>
              </a:r>
              <a:endParaRPr lang="zh-CN" altLang="en-US" sz="2667" dirty="0">
                <a:solidFill>
                  <a:srgbClr val="00B0F0"/>
                </a:solidFill>
                <a:latin typeface="Impact" pitchFamily="34" charset="0"/>
                <a:ea typeface="MS UI Gothic" pitchFamily="34" charset="-128"/>
              </a:endParaRPr>
            </a:p>
          </p:txBody>
        </p:sp>
        <p:cxnSp>
          <p:nvCxnSpPr>
            <p:cNvPr id="16" name="直接连接符 15"/>
            <p:cNvCxnSpPr/>
            <p:nvPr/>
          </p:nvCxnSpPr>
          <p:spPr>
            <a:xfrm flipH="1">
              <a:off x="1327452" y="4478262"/>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9" name="矩形 16"/>
            <p:cNvSpPr>
              <a:spLocks noChangeArrowheads="1"/>
            </p:cNvSpPr>
            <p:nvPr/>
          </p:nvSpPr>
          <p:spPr bwMode="auto">
            <a:xfrm>
              <a:off x="1867203" y="4568977"/>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货物的保险问题</a:t>
              </a:r>
              <a:endParaRPr lang="zh-CN" altLang="en-US" sz="2000" b="1" dirty="0">
                <a:solidFill>
                  <a:srgbClr val="00B0F0"/>
                </a:solidFill>
                <a:latin typeface="微软雅黑" pitchFamily="34" charset="-122"/>
                <a:ea typeface="微软雅黑" pitchFamily="34" charset="-122"/>
              </a:endParaRPr>
            </a:p>
          </p:txBody>
        </p:sp>
      </p:grpSp>
      <p:sp>
        <p:nvSpPr>
          <p:cNvPr id="50190" name="矩形 17"/>
          <p:cNvSpPr>
            <a:spLocks noChangeArrowheads="1"/>
          </p:cNvSpPr>
          <p:nvPr/>
        </p:nvSpPr>
        <p:spPr bwMode="auto">
          <a:xfrm>
            <a:off x="1657220" y="4457098"/>
            <a:ext cx="891419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8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rPr>
              <a:t>原则上争取以</a:t>
            </a:r>
            <a:r>
              <a:rPr lang="en-US" altLang="zh-CN" dirty="0">
                <a:latin typeface="宋体" panose="02010600030101010101" pitchFamily="2" charset="-122"/>
                <a:ea typeface="宋体" panose="02010600030101010101" pitchFamily="2" charset="-122"/>
              </a:rPr>
              <a:t>CIF</a:t>
            </a:r>
            <a:r>
              <a:rPr lang="zh-CN" altLang="en-US" dirty="0">
                <a:latin typeface="宋体" panose="02010600030101010101" pitchFamily="2" charset="-122"/>
                <a:ea typeface="宋体" panose="02010600030101010101" pitchFamily="2" charset="-122"/>
              </a:rPr>
              <a:t>或</a:t>
            </a:r>
            <a:r>
              <a:rPr lang="en-US" altLang="zh-CN" dirty="0">
                <a:latin typeface="宋体" panose="02010600030101010101" pitchFamily="2" charset="-122"/>
                <a:ea typeface="宋体" panose="02010600030101010101" pitchFamily="2" charset="-122"/>
              </a:rPr>
              <a:t>CIP</a:t>
            </a:r>
            <a:r>
              <a:rPr lang="zh-CN" altLang="en-US" dirty="0">
                <a:latin typeface="宋体" panose="02010600030101010101" pitchFamily="2" charset="-122"/>
                <a:ea typeface="宋体" panose="02010600030101010101" pitchFamily="2" charset="-122"/>
              </a:rPr>
              <a:t>成交，由出口方办理保险。</a:t>
            </a:r>
            <a:endParaRPr lang="en-US" altLang="zh-CN" dirty="0">
              <a:latin typeface="宋体" panose="02010600030101010101" pitchFamily="2" charset="-122"/>
              <a:ea typeface="宋体" panose="02010600030101010101" pitchFamily="2" charset="-122"/>
            </a:endParaRPr>
          </a:p>
          <a:p>
            <a:pPr marL="285750" indent="-285750">
              <a:lnSpc>
                <a:spcPts val="28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rPr>
              <a:t>若由</a:t>
            </a:r>
            <a:r>
              <a:rPr lang="en-US" altLang="zh-CN" dirty="0">
                <a:latin typeface="宋体" panose="02010600030101010101" pitchFamily="2" charset="-122"/>
                <a:ea typeface="宋体" panose="02010600030101010101" pitchFamily="2" charset="-122"/>
              </a:rPr>
              <a:t>FOB</a:t>
            </a:r>
            <a:r>
              <a:rPr lang="zh-CN" altLang="en-US" dirty="0">
                <a:latin typeface="宋体" panose="02010600030101010101" pitchFamily="2" charset="-122"/>
                <a:ea typeface="宋体" panose="02010600030101010101" pitchFamily="2" charset="-122"/>
              </a:rPr>
              <a:t>或</a:t>
            </a:r>
            <a:r>
              <a:rPr lang="en-US" altLang="zh-CN" dirty="0">
                <a:latin typeface="宋体" panose="02010600030101010101" pitchFamily="2" charset="-122"/>
                <a:ea typeface="宋体" panose="02010600030101010101" pitchFamily="2" charset="-122"/>
              </a:rPr>
              <a:t>CFR</a:t>
            </a:r>
            <a:r>
              <a:rPr lang="zh-CN" altLang="en-US" dirty="0">
                <a:latin typeface="宋体" panose="02010600030101010101" pitchFamily="2" charset="-122"/>
                <a:ea typeface="宋体" panose="02010600030101010101" pitchFamily="2" charset="-122"/>
              </a:rPr>
              <a:t>成交，卖方应加保“卖方利益险”，以便万一货物遇险而买方未投保又不付款赎单时，可由我方自己向保险公司索赔。</a:t>
            </a: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托收方式的风险防范</a:t>
            </a:r>
            <a:endParaRPr lang="zh-CN" altLang="zh-CN" sz="2400" b="1" dirty="0" smtClean="0"/>
          </a:p>
        </p:txBody>
      </p:sp>
    </p:spTree>
    <p:extLst>
      <p:ext uri="{BB962C8B-B14F-4D97-AF65-F5344CB8AC3E}">
        <p14:creationId xmlns:p14="http://schemas.microsoft.com/office/powerpoint/2010/main" val="12975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left)">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left)">
                                      <p:cBhvr>
                                        <p:cTn id="32" dur="5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6" grpId="0"/>
      <p:bldP spid="5019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16217" y="1241931"/>
            <a:ext cx="2923884" cy="562429"/>
            <a:chOff x="1436309" y="1226155"/>
            <a:chExt cx="2923884" cy="562429"/>
          </a:xfrm>
        </p:grpSpPr>
        <p:sp>
          <p:nvSpPr>
            <p:cNvPr id="50179" name="TextBox 1"/>
            <p:cNvSpPr txBox="1">
              <a:spLocks noChangeArrowheads="1"/>
            </p:cNvSpPr>
            <p:nvPr/>
          </p:nvSpPr>
          <p:spPr bwMode="auto">
            <a:xfrm>
              <a:off x="1436310" y="1226156"/>
              <a:ext cx="35618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smtClean="0">
                  <a:solidFill>
                    <a:srgbClr val="00B0F0"/>
                  </a:solidFill>
                  <a:latin typeface="Impact" pitchFamily="34" charset="0"/>
                  <a:ea typeface="MS UI Gothic" pitchFamily="34" charset="-128"/>
                </a:rPr>
                <a:t>4</a:t>
              </a:r>
              <a:endParaRPr lang="zh-CN" altLang="en-US" sz="2667" dirty="0">
                <a:solidFill>
                  <a:srgbClr val="00B0F0"/>
                </a:solidFill>
                <a:latin typeface="Impact" pitchFamily="34" charset="0"/>
                <a:ea typeface="MS UI Gothic" pitchFamily="34" charset="-128"/>
              </a:endParaRPr>
            </a:p>
          </p:txBody>
        </p:sp>
        <p:cxnSp>
          <p:nvCxnSpPr>
            <p:cNvPr id="7" name="直接连接符 6"/>
            <p:cNvCxnSpPr/>
            <p:nvPr/>
          </p:nvCxnSpPr>
          <p:spPr>
            <a:xfrm flipH="1">
              <a:off x="1436309" y="1226155"/>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矩形 7"/>
            <p:cNvSpPr>
              <a:spLocks noChangeArrowheads="1"/>
            </p:cNvSpPr>
            <p:nvPr/>
          </p:nvSpPr>
          <p:spPr bwMode="auto">
            <a:xfrm>
              <a:off x="1867203" y="1316870"/>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远期付款交单要慎重</a:t>
              </a:r>
              <a:endParaRPr lang="zh-CN" altLang="en-US" sz="2000" b="1" dirty="0">
                <a:solidFill>
                  <a:srgbClr val="00B0F0"/>
                </a:solidFill>
                <a:latin typeface="微软雅黑" pitchFamily="34" charset="-122"/>
                <a:ea typeface="微软雅黑" pitchFamily="34" charset="-122"/>
              </a:endParaRPr>
            </a:p>
          </p:txBody>
        </p:sp>
      </p:grpSp>
      <p:sp>
        <p:nvSpPr>
          <p:cNvPr id="50182" name="矩形 8"/>
          <p:cNvSpPr>
            <a:spLocks noChangeArrowheads="1"/>
          </p:cNvSpPr>
          <p:nvPr/>
        </p:nvSpPr>
        <p:spPr bwMode="auto">
          <a:xfrm>
            <a:off x="1800101" y="1710420"/>
            <a:ext cx="89141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Arial" panose="020B0604020202020204" pitchFamily="34" charset="0"/>
              <a:buChar char="•"/>
            </a:pPr>
            <a:r>
              <a:rPr lang="zh-CN" altLang="en-US" dirty="0" smtClean="0">
                <a:latin typeface="宋体" panose="02010600030101010101" pitchFamily="2" charset="-122"/>
              </a:rPr>
              <a:t>有的国家的银行把远期</a:t>
            </a:r>
            <a:r>
              <a:rPr lang="en-US" altLang="zh-CN" dirty="0" smtClean="0">
                <a:latin typeface="宋体" panose="02010600030101010101" pitchFamily="2" charset="-122"/>
              </a:rPr>
              <a:t>D/P</a:t>
            </a:r>
            <a:r>
              <a:rPr lang="zh-CN" altLang="en-US" dirty="0" smtClean="0">
                <a:latin typeface="宋体" panose="02010600030101010101" pitchFamily="2" charset="-122"/>
              </a:rPr>
              <a:t>改为</a:t>
            </a:r>
            <a:r>
              <a:rPr lang="en-US" altLang="zh-CN" dirty="0" smtClean="0">
                <a:latin typeface="宋体" panose="02010600030101010101" pitchFamily="2" charset="-122"/>
              </a:rPr>
              <a:t>D/A</a:t>
            </a:r>
            <a:r>
              <a:rPr lang="zh-CN" altLang="en-US" dirty="0" smtClean="0">
                <a:latin typeface="宋体" panose="02010600030101010101" pitchFamily="2" charset="-122"/>
              </a:rPr>
              <a:t>处理</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grpSp>
        <p:nvGrpSpPr>
          <p:cNvPr id="2" name="组合 1"/>
          <p:cNvGrpSpPr/>
          <p:nvPr/>
        </p:nvGrpSpPr>
        <p:grpSpPr>
          <a:xfrm>
            <a:off x="1413549" y="2398782"/>
            <a:ext cx="5227671" cy="562429"/>
            <a:chOff x="1440846" y="2887738"/>
            <a:chExt cx="5227671" cy="562429"/>
          </a:xfrm>
        </p:grpSpPr>
        <p:sp>
          <p:nvSpPr>
            <p:cNvPr id="50183" name="TextBox 10"/>
            <p:cNvSpPr txBox="1">
              <a:spLocks noChangeArrowheads="1"/>
            </p:cNvSpPr>
            <p:nvPr/>
          </p:nvSpPr>
          <p:spPr bwMode="auto">
            <a:xfrm>
              <a:off x="1440846" y="2887738"/>
              <a:ext cx="36740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smtClean="0">
                  <a:solidFill>
                    <a:srgbClr val="00B0F0"/>
                  </a:solidFill>
                  <a:latin typeface="Impact" pitchFamily="34" charset="0"/>
                  <a:ea typeface="MS UI Gothic" pitchFamily="34" charset="-128"/>
                </a:rPr>
                <a:t>5</a:t>
              </a:r>
              <a:endParaRPr lang="zh-CN" altLang="en-US" sz="2667" dirty="0">
                <a:solidFill>
                  <a:srgbClr val="00B0F0"/>
                </a:solidFill>
                <a:latin typeface="Impact" pitchFamily="34" charset="0"/>
                <a:ea typeface="MS UI Gothic" pitchFamily="34" charset="-128"/>
              </a:endParaRPr>
            </a:p>
          </p:txBody>
        </p:sp>
        <p:cxnSp>
          <p:nvCxnSpPr>
            <p:cNvPr id="12" name="直接连接符 11"/>
            <p:cNvCxnSpPr/>
            <p:nvPr/>
          </p:nvCxnSpPr>
          <p:spPr>
            <a:xfrm flipH="1">
              <a:off x="1440846" y="2887738"/>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矩形 12"/>
            <p:cNvSpPr>
              <a:spLocks noChangeArrowheads="1"/>
            </p:cNvSpPr>
            <p:nvPr/>
          </p:nvSpPr>
          <p:spPr bwMode="auto">
            <a:xfrm>
              <a:off x="1867203" y="2978453"/>
              <a:ext cx="4801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贸易管制和外汇管制较严的国家，要慎重</a:t>
              </a:r>
              <a:endParaRPr lang="zh-CN" altLang="en-US" sz="2000" b="1" dirty="0">
                <a:solidFill>
                  <a:srgbClr val="00B0F0"/>
                </a:solidFill>
                <a:latin typeface="微软雅黑" pitchFamily="34" charset="-122"/>
                <a:ea typeface="微软雅黑" pitchFamily="34" charset="-122"/>
              </a:endParaRPr>
            </a:p>
          </p:txBody>
        </p:sp>
      </p:grpSp>
      <p:sp>
        <p:nvSpPr>
          <p:cNvPr id="50186" name="矩形 9"/>
          <p:cNvSpPr>
            <a:spLocks noChangeArrowheads="1"/>
          </p:cNvSpPr>
          <p:nvPr/>
        </p:nvSpPr>
        <p:spPr bwMode="auto">
          <a:xfrm>
            <a:off x="1717771" y="3141743"/>
            <a:ext cx="891419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800"/>
              </a:lnSpc>
            </a:pPr>
            <a:r>
              <a:rPr lang="zh-CN" altLang="en-US" dirty="0" smtClean="0">
                <a:latin typeface="宋体" panose="02010600030101010101" pitchFamily="2" charset="-122"/>
                <a:ea typeface="宋体" panose="02010600030101010101" pitchFamily="2" charset="-122"/>
              </a:rPr>
              <a:t>对于需要领取进口许可证的商品，应规定进口人须将领得的许可证或已获准进口外汇的证明在出口人发运有关商品前寄达，否则不予发运。</a:t>
            </a:r>
            <a:endParaRPr lang="zh-CN" altLang="en-US" dirty="0">
              <a:latin typeface="宋体" panose="02010600030101010101" pitchFamily="2" charset="-122"/>
              <a:ea typeface="宋体" panose="02010600030101010101" pitchFamily="2" charset="-122"/>
            </a:endParaRPr>
          </a:p>
        </p:txBody>
      </p:sp>
      <p:grpSp>
        <p:nvGrpSpPr>
          <p:cNvPr id="3" name="组合 2"/>
          <p:cNvGrpSpPr/>
          <p:nvPr/>
        </p:nvGrpSpPr>
        <p:grpSpPr>
          <a:xfrm>
            <a:off x="1424215" y="3929636"/>
            <a:ext cx="5597546" cy="562429"/>
            <a:chOff x="1327452" y="4478262"/>
            <a:chExt cx="5597546" cy="562429"/>
          </a:xfrm>
        </p:grpSpPr>
        <p:sp>
          <p:nvSpPr>
            <p:cNvPr id="50187" name="TextBox 14"/>
            <p:cNvSpPr txBox="1">
              <a:spLocks noChangeArrowheads="1"/>
            </p:cNvSpPr>
            <p:nvPr/>
          </p:nvSpPr>
          <p:spPr bwMode="auto">
            <a:xfrm>
              <a:off x="1327452" y="4478262"/>
              <a:ext cx="37061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667" dirty="0" smtClean="0">
                  <a:solidFill>
                    <a:srgbClr val="00B0F0"/>
                  </a:solidFill>
                  <a:latin typeface="Impact" pitchFamily="34" charset="0"/>
                  <a:ea typeface="MS UI Gothic" pitchFamily="34" charset="-128"/>
                </a:rPr>
                <a:t>6</a:t>
              </a:r>
              <a:endParaRPr lang="zh-CN" altLang="en-US" sz="2667" dirty="0">
                <a:solidFill>
                  <a:srgbClr val="00B0F0"/>
                </a:solidFill>
                <a:latin typeface="Impact" pitchFamily="34" charset="0"/>
                <a:ea typeface="MS UI Gothic" pitchFamily="34" charset="-128"/>
              </a:endParaRPr>
            </a:p>
          </p:txBody>
        </p:sp>
        <p:cxnSp>
          <p:nvCxnSpPr>
            <p:cNvPr id="16" name="直接连接符 15"/>
            <p:cNvCxnSpPr/>
            <p:nvPr/>
          </p:nvCxnSpPr>
          <p:spPr>
            <a:xfrm flipH="1">
              <a:off x="1327452" y="4478262"/>
              <a:ext cx="562429" cy="562429"/>
            </a:xfrm>
            <a:prstGeom prst="line">
              <a:avLst/>
            </a:prstGeom>
          </p:spPr>
          <p:style>
            <a:lnRef idx="1">
              <a:schemeClr val="accent1"/>
            </a:lnRef>
            <a:fillRef idx="0">
              <a:schemeClr val="accent1"/>
            </a:fillRef>
            <a:effectRef idx="0">
              <a:schemeClr val="accent1"/>
            </a:effectRef>
            <a:fontRef idx="minor">
              <a:schemeClr val="tx1"/>
            </a:fontRef>
          </p:style>
        </p:cxnSp>
        <p:sp>
          <p:nvSpPr>
            <p:cNvPr id="50189" name="矩形 16"/>
            <p:cNvSpPr>
              <a:spLocks noChangeArrowheads="1"/>
            </p:cNvSpPr>
            <p:nvPr/>
          </p:nvSpPr>
          <p:spPr bwMode="auto">
            <a:xfrm>
              <a:off x="1867203" y="4568977"/>
              <a:ext cx="50577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B0F0"/>
                  </a:solidFill>
                  <a:latin typeface="微软雅黑" pitchFamily="34" charset="-122"/>
                  <a:ea typeface="微软雅黑" pitchFamily="34" charset="-122"/>
                </a:rPr>
                <a:t>严格按照出口合同规定转运货物、制作单据</a:t>
              </a:r>
              <a:endParaRPr lang="zh-CN" altLang="en-US" sz="2000" b="1" dirty="0">
                <a:solidFill>
                  <a:srgbClr val="00B0F0"/>
                </a:solidFill>
                <a:latin typeface="微软雅黑" pitchFamily="34" charset="-122"/>
                <a:ea typeface="微软雅黑" pitchFamily="34" charset="-122"/>
              </a:endParaRPr>
            </a:p>
          </p:txBody>
        </p:sp>
      </p:grpSp>
      <p:sp>
        <p:nvSpPr>
          <p:cNvPr id="50190" name="矩形 17"/>
          <p:cNvSpPr>
            <a:spLocks noChangeArrowheads="1"/>
          </p:cNvSpPr>
          <p:nvPr/>
        </p:nvSpPr>
        <p:spPr bwMode="auto">
          <a:xfrm>
            <a:off x="1657220" y="4457098"/>
            <a:ext cx="891419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800"/>
              </a:lnSpc>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rPr>
              <a:t>防止买方借口拒付货款。</a:t>
            </a:r>
            <a:endParaRPr lang="zh-CN" altLang="en-US" dirty="0">
              <a:latin typeface="宋体" panose="02010600030101010101" pitchFamily="2" charset="-122"/>
              <a:ea typeface="宋体" panose="02010600030101010101" pitchFamily="2" charset="-122"/>
            </a:endParaRPr>
          </a:p>
        </p:txBody>
      </p:sp>
      <p:grpSp>
        <p:nvGrpSpPr>
          <p:cNvPr id="18" name="组合 50"/>
          <p:cNvGrpSpPr>
            <a:grpSpLocks/>
          </p:cNvGrpSpPr>
          <p:nvPr/>
        </p:nvGrpSpPr>
        <p:grpSpPr bwMode="auto">
          <a:xfrm>
            <a:off x="209550" y="133057"/>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92200" y="24887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托收方式的风险防范</a:t>
            </a:r>
            <a:endParaRPr lang="zh-CN" altLang="zh-CN" sz="2400" b="1" dirty="0" smtClean="0"/>
          </a:p>
        </p:txBody>
      </p:sp>
    </p:spTree>
    <p:extLst>
      <p:ext uri="{BB962C8B-B14F-4D97-AF65-F5344CB8AC3E}">
        <p14:creationId xmlns:p14="http://schemas.microsoft.com/office/powerpoint/2010/main" val="31063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left)">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left)">
                                      <p:cBhvr>
                                        <p:cTn id="32" dur="5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6" grpId="0"/>
      <p:bldP spid="501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0174AB"/>
                </a:solidFill>
                <a:latin typeface="Times New Roman" panose="02020603050405020304" pitchFamily="18" charset="0"/>
                <a:ea typeface="宋体" panose="02010600030101010101" pitchFamily="2" charset="-122"/>
                <a:cs typeface="+mn-ea"/>
              </a:rPr>
              <a:t>能力目标</a:t>
            </a:r>
          </a:p>
        </p:txBody>
      </p:sp>
      <p:sp>
        <p:nvSpPr>
          <p:cNvPr id="114" name="矩形 113"/>
          <p:cNvSpPr/>
          <p:nvPr/>
        </p:nvSpPr>
        <p:spPr>
          <a:xfrm>
            <a:off x="2971509" y="1959790"/>
            <a:ext cx="5145927" cy="553998"/>
          </a:xfrm>
          <a:prstGeom prst="rect">
            <a:avLst/>
          </a:prstGeom>
          <a:ln>
            <a:solidFill>
              <a:schemeClr val="accent1"/>
            </a:solidFill>
            <a:prstDash val="dash"/>
          </a:ln>
        </p:spPr>
        <p:txBody>
          <a:bodyPr wrap="square">
            <a:spAutoFit/>
          </a:bodyPr>
          <a:lstStyle/>
          <a:p>
            <a:pPr defTabSz="462916" fontAlgn="auto">
              <a:lnSpc>
                <a:spcPct val="150000"/>
              </a:lnSpc>
              <a:spcBef>
                <a:spcPts val="0"/>
              </a:spcBef>
              <a:spcAft>
                <a:spcPts val="0"/>
              </a:spcAft>
              <a:buClr>
                <a:srgbClr val="4F81BD"/>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能签订合同中的托收条款</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53" name="文本框 52"/>
          <p:cNvSpPr txBox="1"/>
          <p:nvPr/>
        </p:nvSpPr>
        <p:spPr>
          <a:xfrm>
            <a:off x="930756" y="4980383"/>
            <a:ext cx="1325917"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rgbClr val="0174AB"/>
                </a:solidFill>
                <a:latin typeface="Times New Roman" panose="02020603050405020304" pitchFamily="18" charset="0"/>
                <a:ea typeface="宋体" panose="02010600030101010101" pitchFamily="2" charset="-122"/>
                <a:cs typeface="+mn-ea"/>
              </a:rPr>
              <a:t>知识目标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993123" y="3867871"/>
            <a:ext cx="5124313" cy="1015663"/>
          </a:xfrm>
          <a:prstGeom prst="rect">
            <a:avLst/>
          </a:prstGeom>
          <a:ln>
            <a:solidFill>
              <a:schemeClr val="accent1"/>
            </a:solidFill>
            <a:prstDash val="dash"/>
          </a:ln>
        </p:spPr>
        <p:txBody>
          <a:bodyPr wrap="square">
            <a:spAutoFit/>
          </a:bodyPr>
          <a:lstStyle/>
          <a:p>
            <a:pPr defTabSz="385763" fontAlgn="auto">
              <a:lnSpc>
                <a:spcPct val="150000"/>
              </a:lnSpc>
              <a:spcBef>
                <a:spcPts val="0"/>
              </a:spcBef>
              <a:spcAft>
                <a:spcPts val="0"/>
              </a:spcAft>
              <a:buClr>
                <a:srgbClr val="5B9BD5"/>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掌握托收的种类</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a:p>
            <a:pPr defTabSz="385763" fontAlgn="auto">
              <a:lnSpc>
                <a:spcPct val="150000"/>
              </a:lnSpc>
              <a:spcBef>
                <a:spcPts val="0"/>
              </a:spcBef>
              <a:spcAft>
                <a:spcPts val="0"/>
              </a:spcAft>
              <a:buClr>
                <a:srgbClr val="5B9BD5"/>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掌握托收的业务流程</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Tree>
    <p:extLst>
      <p:ext uri="{BB962C8B-B14F-4D97-AF65-F5344CB8AC3E}">
        <p14:creationId xmlns:p14="http://schemas.microsoft.com/office/powerpoint/2010/main" val="3388613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400110"/>
          </a:xfrm>
          <a:prstGeom prst="rect">
            <a:avLst/>
          </a:prstGeom>
          <a:noFill/>
        </p:spPr>
        <p:txBody>
          <a:bodyPr wrap="square" rtlCol="0">
            <a:spAutoFit/>
          </a:bodyPr>
          <a:lstStyle/>
          <a:p>
            <a:r>
              <a:rPr lang="zh-CN" altLang="en-US" sz="2000" b="1" dirty="0" smtClean="0">
                <a:solidFill>
                  <a:srgbClr val="0174AB"/>
                </a:solidFill>
                <a:latin typeface="Times New Roman" panose="02020603050405020304" pitchFamily="18" charset="0"/>
                <a:cs typeface="+mn-ea"/>
              </a:rPr>
              <a:t>素质目标</a:t>
            </a:r>
            <a:endParaRPr lang="zh-CN" altLang="en-US" sz="2000" b="1" dirty="0">
              <a:solidFill>
                <a:srgbClr val="0174AB"/>
              </a:solidFill>
              <a:latin typeface="Times New Roman" panose="02020603050405020304" pitchFamily="18" charset="0"/>
              <a:cs typeface="+mn-ea"/>
            </a:endParaRPr>
          </a:p>
        </p:txBody>
      </p:sp>
      <p:sp>
        <p:nvSpPr>
          <p:cNvPr id="54" name="矩形 53"/>
          <p:cNvSpPr/>
          <p:nvPr/>
        </p:nvSpPr>
        <p:spPr>
          <a:xfrm>
            <a:off x="2535075" y="1807836"/>
            <a:ext cx="7935449" cy="3323987"/>
          </a:xfrm>
          <a:prstGeom prst="rect">
            <a:avLst/>
          </a:prstGeom>
          <a:ln>
            <a:solidFill>
              <a:schemeClr val="accent1"/>
            </a:solidFill>
            <a:prstDash val="dash"/>
          </a:ln>
        </p:spPr>
        <p:txBody>
          <a:bodyPr wrap="square">
            <a:spAutoFit/>
          </a:bodyPr>
          <a:lstStyle/>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1.</a:t>
            </a:r>
            <a:r>
              <a:rPr lang="zh-CN" altLang="en-US" sz="2000" dirty="0">
                <a:solidFill>
                  <a:prstClr val="black"/>
                </a:solidFill>
                <a:latin typeface="Times New Roman" panose="02020603050405020304" pitchFamily="18" charset="0"/>
                <a:cs typeface="+mn-ea"/>
                <a:sym typeface="Times New Roman" panose="02020603050405020304" pitchFamily="18" charset="0"/>
              </a:rPr>
              <a:t>较高的英语阅读和表达能力；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2.</a:t>
            </a:r>
            <a:r>
              <a:rPr lang="zh-CN" altLang="en-US" sz="2000" dirty="0">
                <a:solidFill>
                  <a:prstClr val="black"/>
                </a:solidFill>
                <a:latin typeface="Times New Roman" panose="02020603050405020304" pitchFamily="18" charset="0"/>
                <a:cs typeface="+mn-ea"/>
                <a:sym typeface="Times New Roman" panose="02020603050405020304" pitchFamily="18" charset="0"/>
              </a:rPr>
              <a:t>良好的沟通能力；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3.</a:t>
            </a:r>
            <a:r>
              <a:rPr lang="zh-CN" altLang="en-US" sz="2000" dirty="0">
                <a:solidFill>
                  <a:prstClr val="black"/>
                </a:solidFill>
                <a:latin typeface="Times New Roman" panose="02020603050405020304" pitchFamily="18" charset="0"/>
                <a:cs typeface="+mn-ea"/>
                <a:sym typeface="Times New Roman" panose="02020603050405020304" pitchFamily="18" charset="0"/>
              </a:rPr>
              <a:t>不断学习的能力；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4.</a:t>
            </a:r>
            <a:r>
              <a:rPr lang="zh-CN" altLang="en-US" sz="2000" dirty="0">
                <a:solidFill>
                  <a:prstClr val="black"/>
                </a:solidFill>
                <a:latin typeface="Times New Roman" panose="02020603050405020304" pitchFamily="18" charset="0"/>
                <a:cs typeface="+mn-ea"/>
                <a:sym typeface="Times New Roman" panose="02020603050405020304" pitchFamily="18" charset="0"/>
              </a:rPr>
              <a:t>调研、分析、决策能力；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5.</a:t>
            </a:r>
            <a:r>
              <a:rPr lang="zh-CN" altLang="en-US" sz="2000" dirty="0">
                <a:solidFill>
                  <a:prstClr val="black"/>
                </a:solidFill>
                <a:latin typeface="Times New Roman" panose="02020603050405020304" pitchFamily="18" charset="0"/>
                <a:cs typeface="+mn-ea"/>
                <a:sym typeface="Times New Roman" panose="02020603050405020304" pitchFamily="18" charset="0"/>
              </a:rPr>
              <a:t>高效严谨、耐心细致、责任心强的工作态度；</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6.</a:t>
            </a:r>
            <a:r>
              <a:rPr lang="zh-CN" altLang="en-US" sz="2000" dirty="0">
                <a:solidFill>
                  <a:prstClr val="black"/>
                </a:solidFill>
                <a:latin typeface="Times New Roman" panose="02020603050405020304" pitchFamily="18" charset="0"/>
                <a:cs typeface="+mn-ea"/>
                <a:sym typeface="Times New Roman" panose="02020603050405020304" pitchFamily="18" charset="0"/>
              </a:rPr>
              <a:t>具有良好的团队合作精神</a:t>
            </a:r>
            <a:r>
              <a:rPr lang="zh-CN" altLang="en-US" sz="2000" dirty="0" smtClean="0">
                <a:solidFill>
                  <a:prstClr val="black"/>
                </a:solidFill>
                <a:latin typeface="Times New Roman" panose="02020603050405020304" pitchFamily="18" charset="0"/>
                <a:cs typeface="+mn-ea"/>
                <a:sym typeface="Times New Roman" panose="02020603050405020304" pitchFamily="18" charset="0"/>
              </a:rPr>
              <a:t>；</a:t>
            </a:r>
            <a:endParaRPr lang="en-US" altLang="zh-CN" sz="2000" dirty="0" smtClean="0">
              <a:solidFill>
                <a:prstClr val="black"/>
              </a:solidFill>
              <a:latin typeface="Times New Roman" panose="02020603050405020304" pitchFamily="18" charset="0"/>
              <a:cs typeface="+mn-ea"/>
              <a:sym typeface="Times New Roman" panose="02020603050405020304" pitchFamily="18" charset="0"/>
            </a:endParaRPr>
          </a:p>
          <a:p>
            <a:pPr defTabSz="462916">
              <a:lnSpc>
                <a:spcPct val="150000"/>
              </a:lnSpc>
              <a:buClr>
                <a:srgbClr val="4F81BD"/>
              </a:buClr>
              <a:buSzPct val="60000"/>
            </a:pPr>
            <a:r>
              <a:rPr lang="en-US" altLang="zh-CN" sz="2000" dirty="0" smtClean="0">
                <a:solidFill>
                  <a:prstClr val="black"/>
                </a:solidFill>
                <a:latin typeface="Times New Roman" panose="02020603050405020304" pitchFamily="18" charset="0"/>
                <a:cs typeface="+mn-ea"/>
                <a:sym typeface="Times New Roman" panose="02020603050405020304" pitchFamily="18" charset="0"/>
              </a:rPr>
              <a:t>7</a:t>
            </a:r>
            <a:r>
              <a:rPr lang="en-US" altLang="zh-CN" sz="2000" dirty="0">
                <a:solidFill>
                  <a:prstClr val="black"/>
                </a:solidFill>
                <a:latin typeface="Times New Roman" panose="02020603050405020304" pitchFamily="18" charset="0"/>
                <a:cs typeface="+mn-ea"/>
                <a:sym typeface="Times New Roman" panose="02020603050405020304" pitchFamily="18" charset="0"/>
              </a:rPr>
              <a:t>.</a:t>
            </a:r>
            <a:r>
              <a:rPr lang="zh-CN" altLang="en-US" sz="2000" dirty="0">
                <a:solidFill>
                  <a:prstClr val="black"/>
                </a:solidFill>
                <a:latin typeface="Times New Roman" panose="02020603050405020304" pitchFamily="18" charset="0"/>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a:lnSpc>
                  <a:spcPct val="90000"/>
                </a:lnSpc>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grpSp>
      </p:grpSp>
    </p:spTree>
    <p:extLst>
      <p:ext uri="{BB962C8B-B14F-4D97-AF65-F5344CB8AC3E}">
        <p14:creationId xmlns:p14="http://schemas.microsoft.com/office/powerpoint/2010/main" val="4141907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任 务</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324628489"/>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有限公司</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公司名称（英文）：</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 </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GOLDEN NUT TRADE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CO., LTD.</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市潍坊路</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201</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号</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400"/>
                </a:lnSpc>
                <a:spcBef>
                  <a:spcPts val="0"/>
                </a:spcBef>
                <a:spcAft>
                  <a:spcPts val="0"/>
                </a:spcAft>
              </a:pP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地址（英文）：</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201 Weifang Road, </a:t>
              </a:r>
              <a:r>
                <a:rPr lang="en-US" altLang="zh-CN" sz="19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city, Shandong, China</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公司介绍：</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日照</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金</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果贸易</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有限公司成立于</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2002</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葵花子、</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fontAlgn="auto">
              <a:spcBef>
                <a:spcPts val="0"/>
              </a:spcBef>
              <a:spcAft>
                <a:spcPts val="0"/>
              </a:spcAft>
            </a:pPr>
            <a:r>
              <a:rPr lang="zh-CN" altLang="en-US" sz="2800" dirty="0" smtClean="0">
                <a:solidFill>
                  <a:prstClr val="black"/>
                </a:solidFill>
                <a:latin typeface="Calibri" panose="020F0502020204030204"/>
                <a:ea typeface="宋体" panose="02010600030101010101" pitchFamily="2" charset="-122"/>
              </a:rPr>
              <a:t>日照</a:t>
            </a:r>
            <a:r>
              <a:rPr lang="zh-CN" altLang="en-US" sz="2800" dirty="0">
                <a:solidFill>
                  <a:prstClr val="black"/>
                </a:solidFill>
                <a:latin typeface="Calibri" panose="020F0502020204030204"/>
                <a:ea typeface="宋体" panose="02010600030101010101" pitchFamily="2" charset="-122"/>
              </a:rPr>
              <a:t>金</a:t>
            </a:r>
            <a:r>
              <a:rPr lang="zh-CN" altLang="en-US" sz="2800" dirty="0" smtClean="0">
                <a:solidFill>
                  <a:prstClr val="black"/>
                </a:solidFill>
                <a:latin typeface="Calibri" panose="020F0502020204030204"/>
                <a:ea typeface="宋体" panose="02010600030101010101" pitchFamily="2" charset="-122"/>
              </a:rPr>
              <a:t>果贸易有限公司</a:t>
            </a:r>
            <a:r>
              <a:rPr lang="en-US" altLang="zh-CN" sz="17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9806527"/>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51886" y="1661375"/>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5" name="Oval 500"/>
            <p:cNvSpPr>
              <a:spLocks noChangeArrowheads="1"/>
            </p:cNvSpPr>
            <p:nvPr/>
          </p:nvSpPr>
          <p:spPr bwMode="auto">
            <a:xfrm>
              <a:off x="4990521" y="2272750"/>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grpSp>
        <p:nvGrpSpPr>
          <p:cNvPr id="188" name="组合 187"/>
          <p:cNvGrpSpPr/>
          <p:nvPr/>
        </p:nvGrpSpPr>
        <p:grpSpPr>
          <a:xfrm>
            <a:off x="7844793" y="1661375"/>
            <a:ext cx="3650392" cy="3968211"/>
            <a:chOff x="6260490" y="1131590"/>
            <a:chExt cx="2700111" cy="3928473"/>
          </a:xfrm>
        </p:grpSpPr>
        <p:sp>
          <p:nvSpPr>
            <p:cNvPr id="189" name="矩形 1"/>
            <p:cNvSpPr>
              <a:spLocks noChangeArrowheads="1"/>
            </p:cNvSpPr>
            <p:nvPr/>
          </p:nvSpPr>
          <p:spPr bwMode="auto">
            <a:xfrm>
              <a:off x="6260490" y="1479756"/>
              <a:ext cx="2700111" cy="33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公司名称（英文）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HONGCHING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AGRICULTURAL PRODUCTS TRADE CO</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auto">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公司地址（英文）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NO.23, LANE 476, LUNMEI ROAD, CHANGHUA CITY, TAIWAN</a:t>
              </a:r>
              <a:endPar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公司介绍</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HONGCHING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AGRICULTURAL PRODUCTS TRADE CO. </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主要从事农产品</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进出口业务。</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14401" y="5046193"/>
              <a:ext cx="2592288" cy="1387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87565" y="767488"/>
            <a:ext cx="4252104" cy="800219"/>
          </a:xfrm>
          <a:prstGeom prst="rect">
            <a:avLst/>
          </a:prstGeom>
          <a:noFill/>
        </p:spPr>
        <p:txBody>
          <a:bodyPr wrap="square" rtlCol="0">
            <a:spAutoFit/>
          </a:bodyPr>
          <a:lstStyle/>
          <a:p>
            <a:pPr fontAlgn="auto">
              <a:spcBef>
                <a:spcPts val="0"/>
              </a:spcBef>
              <a:spcAft>
                <a:spcPts val="0"/>
              </a:spcAft>
            </a:pPr>
            <a:r>
              <a:rPr lang="en-US" altLang="zh-CN" sz="23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3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ONGCHING AGRICULTURAL </a:t>
            </a:r>
            <a:r>
              <a:rPr lang="en-US" altLang="zh-CN" sz="23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PRODUCTS TRADE CO.</a:t>
            </a:r>
          </a:p>
        </p:txBody>
      </p:sp>
    </p:spTree>
    <p:extLst>
      <p:ext uri="{BB962C8B-B14F-4D97-AF65-F5344CB8AC3E}">
        <p14:creationId xmlns:p14="http://schemas.microsoft.com/office/powerpoint/2010/main" val="548846589"/>
      </p:ext>
    </p:extLst>
  </p:cSld>
  <p:clrMapOvr>
    <a:masterClrMapping/>
  </p:clrMapOvr>
  <mc:AlternateContent xmlns:mc="http://schemas.openxmlformats.org/markup-compatibility/2006" xmlns:p14="http://schemas.microsoft.com/office/powerpoint/2010/main">
    <mc:Choice Requires="p14">
      <p:transition p14:dur="10" advTm="6366"/>
    </mc:Choice>
    <mc:Fallback xmlns="">
      <p:transition advTm="636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3CCAE"/>
      </a:accent5>
      <a:accent6>
        <a:srgbClr val="7DA62D"/>
      </a:accent6>
      <a:hlink>
        <a:srgbClr val="6B9F25"/>
      </a:hlink>
      <a:folHlink>
        <a:srgbClr val="BA6906"/>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2577</TotalTime>
  <Words>3550</Words>
  <Application>Microsoft Office PowerPoint</Application>
  <PresentationFormat>宽屏</PresentationFormat>
  <Paragraphs>335</Paragraphs>
  <Slides>47</Slides>
  <Notes>9</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47</vt:i4>
      </vt:variant>
    </vt:vector>
  </HeadingPairs>
  <TitlesOfParts>
    <vt:vector size="63" baseType="lpstr">
      <vt:lpstr>Arial Unicode MS</vt:lpstr>
      <vt:lpstr>MS UI Gothic</vt:lpstr>
      <vt:lpstr>方正正中黑简体</vt:lpstr>
      <vt:lpstr>楷体</vt:lpstr>
      <vt:lpstr>宋体</vt:lpstr>
      <vt:lpstr>微软雅黑</vt:lpstr>
      <vt:lpstr>Arial</vt:lpstr>
      <vt:lpstr>Arial Rounded MT Bold</vt:lpstr>
      <vt:lpstr>Broadway</vt:lpstr>
      <vt:lpstr>Calibri</vt:lpstr>
      <vt:lpstr>Calibri Light</vt:lpstr>
      <vt:lpstr>Impact</vt:lpstr>
      <vt:lpstr>Times New Roman</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托收的含义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441</cp:revision>
  <dcterms:created xsi:type="dcterms:W3CDTF">2015-05-05T08:02:14Z</dcterms:created>
  <dcterms:modified xsi:type="dcterms:W3CDTF">2016-11-15T01:29:28Z</dcterms:modified>
</cp:coreProperties>
</file>