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47" r:id="rId2"/>
    <p:sldId id="348" r:id="rId3"/>
    <p:sldId id="315" r:id="rId4"/>
    <p:sldId id="349" r:id="rId5"/>
    <p:sldId id="350" r:id="rId6"/>
    <p:sldId id="377" r:id="rId7"/>
    <p:sldId id="352" r:id="rId8"/>
    <p:sldId id="353" r:id="rId9"/>
    <p:sldId id="354" r:id="rId10"/>
    <p:sldId id="355" r:id="rId11"/>
    <p:sldId id="356" r:id="rId12"/>
    <p:sldId id="357" r:id="rId13"/>
    <p:sldId id="319" r:id="rId14"/>
    <p:sldId id="323" r:id="rId15"/>
    <p:sldId id="324" r:id="rId16"/>
    <p:sldId id="325" r:id="rId17"/>
    <p:sldId id="326" r:id="rId18"/>
    <p:sldId id="327" r:id="rId19"/>
    <p:sldId id="328" r:id="rId20"/>
    <p:sldId id="358" r:id="rId21"/>
    <p:sldId id="329" r:id="rId22"/>
    <p:sldId id="332" r:id="rId23"/>
    <p:sldId id="378" r:id="rId24"/>
    <p:sldId id="331" r:id="rId25"/>
    <p:sldId id="376" r:id="rId26"/>
    <p:sldId id="333" r:id="rId27"/>
    <p:sldId id="269" r:id="rId28"/>
    <p:sldId id="284" r:id="rId29"/>
    <p:sldId id="359" r:id="rId30"/>
    <p:sldId id="285" r:id="rId31"/>
    <p:sldId id="360" r:id="rId32"/>
    <p:sldId id="379" r:id="rId33"/>
    <p:sldId id="281" r:id="rId34"/>
    <p:sldId id="286" r:id="rId35"/>
    <p:sldId id="318" r:id="rId36"/>
    <p:sldId id="340" r:id="rId37"/>
    <p:sldId id="364" r:id="rId38"/>
    <p:sldId id="342" r:id="rId39"/>
    <p:sldId id="371" r:id="rId40"/>
    <p:sldId id="372" r:id="rId41"/>
    <p:sldId id="373" r:id="rId42"/>
    <p:sldId id="365" r:id="rId43"/>
    <p:sldId id="366" r:id="rId44"/>
    <p:sldId id="367" r:id="rId45"/>
    <p:sldId id="368" r:id="rId46"/>
    <p:sldId id="369" r:id="rId47"/>
    <p:sldId id="375" r:id="rId48"/>
    <p:sldId id="341" r:id="rId49"/>
    <p:sldId id="370" r:id="rId50"/>
    <p:sldId id="258" r:id="rId51"/>
    <p:sldId id="310" r:id="rId52"/>
    <p:sldId id="380" r:id="rId53"/>
    <p:sldId id="381" r:id="rId54"/>
    <p:sldId id="382" r:id="rId55"/>
    <p:sldId id="383" r:id="rId56"/>
    <p:sldId id="384" r:id="rId5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285"/>
    <a:srgbClr val="0070C0"/>
    <a:srgbClr val="5B925B"/>
    <a:srgbClr val="E65C5D"/>
    <a:srgbClr val="000000"/>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40616A-1B5E-45DE-97F1-D92550D22F0B}" type="datetimeFigureOut">
              <a:rPr lang="zh-CN" altLang="en-US" smtClean="0"/>
              <a:t>2016/11/11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707EEC-DDE5-4EE1-9C1D-3FA2FEF83555}" type="slidenum">
              <a:rPr lang="zh-CN" altLang="en-US" smtClean="0"/>
              <a:t>‹#›</a:t>
            </a:fld>
            <a:endParaRPr lang="zh-CN" altLang="en-US"/>
          </a:p>
        </p:txBody>
      </p:sp>
    </p:spTree>
    <p:extLst>
      <p:ext uri="{BB962C8B-B14F-4D97-AF65-F5344CB8AC3E}">
        <p14:creationId xmlns:p14="http://schemas.microsoft.com/office/powerpoint/2010/main" val="783216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4F92F-AD70-4F5F-8297-CD02442A24E5}" type="datetimeFigureOut">
              <a:rPr lang="zh-CN" altLang="en-US" smtClean="0"/>
              <a:t>2016/11/11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D95D8-4E31-4F6D-B80F-859AD32282BB}" type="slidenum">
              <a:rPr lang="zh-CN" altLang="en-US" smtClean="0"/>
              <a:t>‹#›</a:t>
            </a:fld>
            <a:endParaRPr lang="zh-CN" altLang="en-US"/>
          </a:p>
        </p:txBody>
      </p:sp>
    </p:spTree>
    <p:extLst>
      <p:ext uri="{BB962C8B-B14F-4D97-AF65-F5344CB8AC3E}">
        <p14:creationId xmlns:p14="http://schemas.microsoft.com/office/powerpoint/2010/main" val="204775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3D95D8-4E31-4F6D-B80F-859AD32282BB}"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366112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42690" name="幻灯片图像占位符 1"/>
          <p:cNvSpPr>
            <a:spLocks noGrp="1" noRot="1" noChangeAspect="1" noChangeArrowheads="1"/>
          </p:cNvSpPr>
          <p:nvPr>
            <p:ph type="sldImg" idx="4294967295"/>
          </p:nvPr>
        </p:nvSpPr>
        <p:spPr>
          <a:xfrm>
            <a:off x="3919538" y="5156200"/>
            <a:ext cx="1368425" cy="769938"/>
          </a:xfrm>
          <a:noFill/>
          <a:ln/>
          <a:extLst>
            <a:ext uri="{91240B29-F687-4F45-9708-019B960494DF}">
              <a14:hiddenLine xmlns:a14="http://schemas.microsoft.com/office/drawing/2010/main" w="1">
                <a:solidFill>
                  <a:schemeClr val="tx1">
                    <a:alpha val="0"/>
                  </a:schemeClr>
                </a:solidFill>
                <a:miter lim="800000"/>
                <a:headEnd/>
                <a:tailEnd/>
              </a14:hiddenLine>
            </a:ext>
          </a:extLst>
        </p:spPr>
      </p:sp>
      <p:sp>
        <p:nvSpPr>
          <p:cNvPr id="242691" name="备注占位符 2"/>
          <p:cNvSpPr>
            <a:spLocks noGrp="1" noRot="1" noChangeAspect="1" noChangeArrowheads="1"/>
          </p:cNvSpPr>
          <p:nvPr>
            <p:ph type="body" idx="1"/>
          </p:nvPr>
        </p:nvSpPr>
        <p:spPr>
          <a:xfrm>
            <a:off x="911225" y="6029325"/>
            <a:ext cx="8329613" cy="900113"/>
          </a:xfrm>
          <a:noFill/>
          <a:ln/>
          <a:extLst>
            <a:ext uri="{91240B29-F687-4F45-9708-019B960494DF}">
              <a14:hiddenLine xmlns:a14="http://schemas.microsoft.com/office/drawing/2010/main" w="1">
                <a:solidFill>
                  <a:schemeClr val="tx1">
                    <a:alpha val="0"/>
                  </a:schemeClr>
                </a:solidFill>
                <a:miter lim="800000"/>
                <a:headEnd/>
                <a:tailEnd/>
              </a14:hiddenLine>
            </a:ext>
          </a:extLst>
        </p:spPr>
        <p:txBody>
          <a:bodyPr/>
          <a:lstStyle/>
          <a:p>
            <a:r>
              <a:rPr lang="zh-CN" altLang="en-US"/>
              <a:t>使用方法：</a:t>
            </a:r>
            <a:br>
              <a:rPr lang="zh-CN" altLang="en-US"/>
            </a:br>
            <a:r>
              <a:rPr lang="en-US"/>
              <a:t>【</a:t>
            </a:r>
            <a:r>
              <a:rPr lang="zh-CN" altLang="en-US"/>
              <a:t>更改文字</a:t>
            </a:r>
            <a:r>
              <a:rPr lang="en-US"/>
              <a:t>】</a:t>
            </a:r>
            <a:r>
              <a:rPr lang="zh-CN" altLang="en-US"/>
              <a:t>：将标题框及正文框中的文字可直接改为您所需文字</a:t>
            </a:r>
            <a:br>
              <a:rPr lang="zh-CN" altLang="en-US"/>
            </a:br>
            <a:r>
              <a:rPr lang="en-US"/>
              <a:t>【</a:t>
            </a:r>
            <a:r>
              <a:rPr lang="zh-CN" altLang="en-US"/>
              <a:t>更改图片</a:t>
            </a:r>
            <a:r>
              <a:rPr lang="en-US"/>
              <a:t>】</a:t>
            </a:r>
            <a:r>
              <a:rPr lang="zh-CN" altLang="en-US"/>
              <a:t>：点中图片</a:t>
            </a:r>
            <a:r>
              <a:rPr lang="en-US"/>
              <a:t>》</a:t>
            </a:r>
            <a:r>
              <a:rPr lang="zh-CN" altLang="en-US"/>
              <a:t>绘图工具</a:t>
            </a:r>
            <a:r>
              <a:rPr lang="en-US"/>
              <a:t>》</a:t>
            </a:r>
            <a:r>
              <a:rPr lang="zh-CN" altLang="en-US"/>
              <a:t>格式</a:t>
            </a:r>
            <a:r>
              <a:rPr lang="en-US"/>
              <a:t>》</a:t>
            </a:r>
            <a:r>
              <a:rPr lang="zh-CN" altLang="en-US"/>
              <a:t>填充</a:t>
            </a:r>
            <a:r>
              <a:rPr lang="en-US"/>
              <a:t>》</a:t>
            </a:r>
            <a:r>
              <a:rPr lang="zh-CN" altLang="en-US"/>
              <a:t>图片</a:t>
            </a:r>
            <a:r>
              <a:rPr lang="en-US"/>
              <a:t>》</a:t>
            </a:r>
            <a:r>
              <a:rPr lang="zh-CN" altLang="en-US"/>
              <a:t>选择您需要展示的图片</a:t>
            </a:r>
            <a:br>
              <a:rPr lang="zh-CN" altLang="en-US"/>
            </a:br>
            <a:r>
              <a:rPr lang="en-US"/>
              <a:t>【</a:t>
            </a:r>
            <a:r>
              <a:rPr lang="zh-CN" altLang="en-US"/>
              <a:t>增加减少图片</a:t>
            </a:r>
            <a:r>
              <a:rPr lang="en-US"/>
              <a:t>】</a:t>
            </a:r>
            <a:r>
              <a:rPr lang="zh-CN" altLang="en-US"/>
              <a:t>：直接复制粘贴图片来增加图片数，复制后更改方法见</a:t>
            </a:r>
            <a:r>
              <a:rPr lang="en-US"/>
              <a:t>【</a:t>
            </a:r>
            <a:r>
              <a:rPr lang="zh-CN" altLang="en-US"/>
              <a:t>更改图片</a:t>
            </a:r>
            <a:r>
              <a:rPr lang="en-US"/>
              <a:t>】</a:t>
            </a:r>
            <a:r>
              <a:rPr lang="zh-CN" altLang="en-US"/>
              <a:t/>
            </a:r>
            <a:br>
              <a:rPr lang="zh-CN" altLang="en-US"/>
            </a:br>
            <a:r>
              <a:rPr lang="en-US"/>
              <a:t>【</a:t>
            </a:r>
            <a:r>
              <a:rPr lang="zh-CN" altLang="en-US"/>
              <a:t>更改图片色彩</a:t>
            </a:r>
            <a:r>
              <a:rPr lang="en-US"/>
              <a:t>】</a:t>
            </a:r>
            <a:r>
              <a:rPr lang="zh-CN" altLang="en-US"/>
              <a:t>：点中图片</a:t>
            </a:r>
            <a:r>
              <a:rPr lang="en-US"/>
              <a:t>》</a:t>
            </a:r>
            <a:r>
              <a:rPr lang="zh-CN" altLang="en-US"/>
              <a:t>图片工具</a:t>
            </a:r>
            <a:r>
              <a:rPr lang="en-US"/>
              <a:t>》</a:t>
            </a:r>
            <a:r>
              <a:rPr lang="zh-CN" altLang="en-US"/>
              <a:t>格式</a:t>
            </a:r>
            <a:r>
              <a:rPr lang="en-US"/>
              <a:t>》</a:t>
            </a:r>
            <a:r>
              <a:rPr lang="zh-CN" altLang="en-US"/>
              <a:t>色彩（重新着色）</a:t>
            </a:r>
            <a:r>
              <a:rPr lang="en-US"/>
              <a:t>》</a:t>
            </a:r>
            <a:r>
              <a:rPr lang="zh-CN" altLang="en-US"/>
              <a:t>选择您喜欢的色彩</a:t>
            </a:r>
            <a:br>
              <a:rPr lang="zh-CN" altLang="en-US"/>
            </a:br>
            <a:r>
              <a:rPr lang="zh-CN" altLang="en-US"/>
              <a:t>下载更多模板、视频教程：</a:t>
            </a:r>
            <a:r>
              <a:rPr lang="en-US"/>
              <a:t>http://www.mysoeasy.com</a:t>
            </a:r>
          </a:p>
        </p:txBody>
      </p:sp>
    </p:spTree>
    <p:extLst>
      <p:ext uri="{BB962C8B-B14F-4D97-AF65-F5344CB8AC3E}">
        <p14:creationId xmlns:p14="http://schemas.microsoft.com/office/powerpoint/2010/main" val="607953662"/>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p:cNvSpPr>
          <p:nvPr>
            <p:ph type="sldImg"/>
          </p:nvPr>
        </p:nvSpPr>
        <p:spPr bwMode="auto">
          <a:noFill/>
          <a:ln>
            <a:solidFill>
              <a:srgbClr val="000000"/>
            </a:solidFill>
            <a:miter lim="800000"/>
            <a:headEnd/>
            <a:tailEnd/>
          </a:ln>
        </p:spPr>
      </p:sp>
      <p:sp>
        <p:nvSpPr>
          <p:cNvPr id="1310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84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4594D-4CCB-4FAD-99D4-783C7AFD4178}" type="slidenum">
              <a:rPr lang="zh-CN" altLang="en-US"/>
              <a:pPr fontAlgn="base">
                <a:spcBef>
                  <a:spcPct val="0"/>
                </a:spcBef>
                <a:spcAft>
                  <a:spcPct val="0"/>
                </a:spcAft>
                <a:defRPr/>
              </a:pPr>
              <a:t>2</a:t>
            </a:fld>
            <a:endParaRPr lang="en-US" altLang="zh-CN"/>
          </a:p>
        </p:txBody>
      </p:sp>
    </p:spTree>
    <p:extLst>
      <p:ext uri="{BB962C8B-B14F-4D97-AF65-F5344CB8AC3E}">
        <p14:creationId xmlns:p14="http://schemas.microsoft.com/office/powerpoint/2010/main" val="415725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3D95D8-4E31-4F6D-B80F-859AD32282BB}" type="slidenum">
              <a:rPr lang="zh-CN" altLang="en-US" smtClean="0"/>
              <a:t>3</a:t>
            </a:fld>
            <a:endParaRPr lang="zh-CN" altLang="en-US"/>
          </a:p>
        </p:txBody>
      </p:sp>
    </p:spTree>
    <p:extLst>
      <p:ext uri="{BB962C8B-B14F-4D97-AF65-F5344CB8AC3E}">
        <p14:creationId xmlns:p14="http://schemas.microsoft.com/office/powerpoint/2010/main" val="310272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10</a:t>
            </a:fld>
            <a:endParaRPr lang="zh-CN" altLang="en-US" sz="1200" smtClean="0">
              <a:solidFill>
                <a:prstClr val="black"/>
              </a:solidFill>
            </a:endParaRPr>
          </a:p>
        </p:txBody>
      </p:sp>
    </p:spTree>
    <p:extLst>
      <p:ext uri="{BB962C8B-B14F-4D97-AF65-F5344CB8AC3E}">
        <p14:creationId xmlns:p14="http://schemas.microsoft.com/office/powerpoint/2010/main" val="249071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pPr eaLnBrk="1" fontAlgn="base" hangingPunct="1">
                <a:spcBef>
                  <a:spcPct val="0"/>
                </a:spcBef>
                <a:spcAft>
                  <a:spcPct val="0"/>
                </a:spcAft>
              </a:pPr>
              <a:t>11</a:t>
            </a:fld>
            <a:endParaRPr lang="zh-CN" altLang="en-US" sz="1200" smtClean="0"/>
          </a:p>
        </p:txBody>
      </p:sp>
    </p:spTree>
    <p:extLst>
      <p:ext uri="{BB962C8B-B14F-4D97-AF65-F5344CB8AC3E}">
        <p14:creationId xmlns:p14="http://schemas.microsoft.com/office/powerpoint/2010/main" val="1761064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3D95D8-4E31-4F6D-B80F-859AD32282BB}" type="slidenum">
              <a:rPr lang="zh-CN" altLang="en-US" smtClean="0"/>
              <a:t>35</a:t>
            </a:fld>
            <a:endParaRPr lang="zh-CN" altLang="en-US"/>
          </a:p>
        </p:txBody>
      </p:sp>
    </p:spTree>
    <p:extLst>
      <p:ext uri="{BB962C8B-B14F-4D97-AF65-F5344CB8AC3E}">
        <p14:creationId xmlns:p14="http://schemas.microsoft.com/office/powerpoint/2010/main" val="242071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3D95D8-4E31-4F6D-B80F-859AD32282BB}" type="slidenum">
              <a:rPr lang="zh-CN" altLang="en-US" smtClean="0"/>
              <a:t>36</a:t>
            </a:fld>
            <a:endParaRPr lang="zh-CN" altLang="en-US"/>
          </a:p>
        </p:txBody>
      </p:sp>
    </p:spTree>
    <p:extLst>
      <p:ext uri="{BB962C8B-B14F-4D97-AF65-F5344CB8AC3E}">
        <p14:creationId xmlns:p14="http://schemas.microsoft.com/office/powerpoint/2010/main" val="2492774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45</a:t>
            </a:fld>
            <a:endParaRPr lang="zh-CN" altLang="en-US" sz="1200" smtClean="0">
              <a:solidFill>
                <a:prstClr val="black"/>
              </a:solidFill>
            </a:endParaRPr>
          </a:p>
        </p:txBody>
      </p:sp>
    </p:spTree>
    <p:extLst>
      <p:ext uri="{BB962C8B-B14F-4D97-AF65-F5344CB8AC3E}">
        <p14:creationId xmlns:p14="http://schemas.microsoft.com/office/powerpoint/2010/main" val="3217859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pPr eaLnBrk="1" fontAlgn="base" hangingPunct="1">
                <a:spcBef>
                  <a:spcPct val="0"/>
                </a:spcBef>
                <a:spcAft>
                  <a:spcPct val="0"/>
                </a:spcAft>
              </a:pPr>
              <a:t>46</a:t>
            </a:fld>
            <a:endParaRPr lang="zh-CN" altLang="en-US" sz="1200" smtClean="0"/>
          </a:p>
        </p:txBody>
      </p:sp>
    </p:spTree>
    <p:extLst>
      <p:ext uri="{BB962C8B-B14F-4D97-AF65-F5344CB8AC3E}">
        <p14:creationId xmlns:p14="http://schemas.microsoft.com/office/powerpoint/2010/main" val="841058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2016/11/11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2016/11/11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2016/11/11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1342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guide id="4" pos="7242">
          <p15:clr>
            <a:srgbClr val="FBAE40"/>
          </p15:clr>
        </p15:guide>
        <p15:guide id="5" orient="horz" pos="346">
          <p15:clr>
            <a:srgbClr val="FBAE40"/>
          </p15:clr>
        </p15:guide>
        <p15:guide id="6" orient="horz" pos="397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8" name="TextBox 15"/>
          <p:cNvSpPr txBox="1"/>
          <p:nvPr userDrawn="1"/>
        </p:nvSpPr>
        <p:spPr>
          <a:xfrm>
            <a:off x="10336937" y="6402372"/>
            <a:ext cx="1296955" cy="379656"/>
          </a:xfrm>
          <a:prstGeom prst="rect">
            <a:avLst/>
          </a:prstGeom>
          <a:noFill/>
        </p:spPr>
        <p:txBody>
          <a:bodyPr wrap="square" rtlCol="0">
            <a:spAutoFit/>
          </a:bodyPr>
          <a:lstStyle/>
          <a:p>
            <a:pPr algn="ctr"/>
            <a:r>
              <a:rPr lang="en-US" altLang="zh-CN" sz="1867" dirty="0">
                <a:solidFill>
                  <a:schemeClr val="bg1"/>
                </a:solidFill>
                <a:latin typeface="+mn-ea"/>
                <a:ea typeface="+mn-ea"/>
                <a:cs typeface="Arial Unicode MS" panose="020B0604020202020204" pitchFamily="34" charset="-122"/>
              </a:rPr>
              <a:t>-</a:t>
            </a:r>
            <a:fld id="{2EEF1883-7A0E-4F66-9932-E581691AD397}" type="slidenum">
              <a:rPr lang="zh-CN" altLang="en-US" sz="1867" smtClean="0">
                <a:solidFill>
                  <a:schemeClr val="bg1"/>
                </a:solidFill>
                <a:latin typeface="+mn-ea"/>
                <a:ea typeface="+mn-ea"/>
                <a:cs typeface="Arial Unicode MS" panose="020B0604020202020204" pitchFamily="34" charset="-122"/>
              </a:rPr>
              <a:pPr algn="ctr"/>
              <a:t>‹#›</a:t>
            </a:fld>
            <a:r>
              <a:rPr lang="en-US" altLang="zh-CN" sz="1867" dirty="0" smtClean="0">
                <a:solidFill>
                  <a:schemeClr val="bg1"/>
                </a:solidFill>
                <a:latin typeface="+mn-ea"/>
                <a:ea typeface="+mn-ea"/>
                <a:cs typeface="Arial Unicode MS" panose="020B0604020202020204" pitchFamily="34" charset="-122"/>
              </a:rPr>
              <a:t>-</a:t>
            </a:r>
            <a:endParaRPr lang="zh-CN" altLang="en-US" sz="1867" dirty="0">
              <a:solidFill>
                <a:schemeClr val="bg1"/>
              </a:solidFill>
              <a:latin typeface="+mn-ea"/>
              <a:ea typeface="+mn-ea"/>
              <a:cs typeface="Arial Unicode MS" panose="020B0604020202020204" pitchFamily="34"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5574" y="1220870"/>
            <a:ext cx="8461812" cy="4865289"/>
          </a:xfrm>
          <a:prstGeom prst="rect">
            <a:avLst/>
          </a:prstGeom>
        </p:spPr>
      </p:pic>
    </p:spTree>
    <p:extLst>
      <p:ext uri="{BB962C8B-B14F-4D97-AF65-F5344CB8AC3E}">
        <p14:creationId xmlns:p14="http://schemas.microsoft.com/office/powerpoint/2010/main" val="4724574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2016/11/11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2016/11/11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2016/11/11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2016/11/11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2016/11/11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2016/11/11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2016/11/11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2016/11/11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2016/11/11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96" y="0"/>
            <a:ext cx="11191741" cy="7982240"/>
          </a:xfrm>
          <a:prstGeom prst="rect">
            <a:avLst/>
          </a:prstGeom>
        </p:spPr>
      </p:pic>
      <p:sp>
        <p:nvSpPr>
          <p:cNvPr id="3" name="矩形 2"/>
          <p:cNvSpPr/>
          <p:nvPr/>
        </p:nvSpPr>
        <p:spPr>
          <a:xfrm>
            <a:off x="0" y="0"/>
            <a:ext cx="12192000" cy="883946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5" name="矩形 4"/>
          <p:cNvSpPr/>
          <p:nvPr/>
        </p:nvSpPr>
        <p:spPr>
          <a:xfrm>
            <a:off x="1051775" y="2821510"/>
            <a:ext cx="10066985" cy="21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1457457" y="3011183"/>
            <a:ext cx="7239000" cy="707886"/>
          </a:xfrm>
          <a:prstGeom prst="rect">
            <a:avLst/>
          </a:prstGeom>
          <a:noFill/>
        </p:spPr>
        <p:txBody>
          <a:bodyPr wrap="square" rtlCol="0">
            <a:spAutoFit/>
          </a:bodyPr>
          <a:lstStyle/>
          <a:p>
            <a:pPr algn="r" fontAlgn="auto">
              <a:spcBef>
                <a:spcPts val="0"/>
              </a:spcBef>
              <a:spcAft>
                <a:spcPts val="0"/>
              </a:spcAft>
            </a:pPr>
            <a:r>
              <a:rPr lang="zh-CN" altLang="en-US" sz="4000" b="1"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进出口业务操作</a:t>
            </a:r>
            <a:endParaRPr lang="zh-CN" altLang="en-US" sz="40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a:off x="4103910" y="3730617"/>
            <a:ext cx="62528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5248" y="2783709"/>
            <a:ext cx="2095500" cy="2095500"/>
          </a:xfrm>
          <a:prstGeom prst="rect">
            <a:avLst/>
          </a:prstGeom>
          <a:effectLst>
            <a:softEdge rad="12700"/>
          </a:effectLst>
        </p:spPr>
      </p:pic>
      <p:sp>
        <p:nvSpPr>
          <p:cNvPr id="8" name="文本框 7"/>
          <p:cNvSpPr txBox="1"/>
          <p:nvPr/>
        </p:nvSpPr>
        <p:spPr>
          <a:xfrm>
            <a:off x="7735230" y="4472571"/>
            <a:ext cx="3158639" cy="369332"/>
          </a:xfrm>
          <a:prstGeom prst="rect">
            <a:avLst/>
          </a:prstGeom>
          <a:noFill/>
        </p:spPr>
        <p:txBody>
          <a:bodyPr wrap="square" rtlCol="0">
            <a:spAutoFit/>
          </a:bodyPr>
          <a:lstStyle/>
          <a:p>
            <a:pPr algn="r" fontAlgn="auto">
              <a:spcBef>
                <a:spcPts val="0"/>
              </a:spcBef>
              <a:spcAft>
                <a:spcPts val="0"/>
              </a:spcAft>
            </a:pPr>
            <a:r>
              <a:rPr lang="zh-CN" altLang="en-US"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进出口业务操作课程团队</a:t>
            </a: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4520485" y="3815795"/>
            <a:ext cx="5254580" cy="461665"/>
          </a:xfrm>
          <a:prstGeom prst="rect">
            <a:avLst/>
          </a:prstGeom>
          <a:noFill/>
        </p:spPr>
        <p:txBody>
          <a:bodyPr wrap="square" rtlCol="0">
            <a:spAutoFit/>
          </a:bodyPr>
          <a:lstStyle/>
          <a:p>
            <a:pPr algn="ctr" fontAlgn="auto">
              <a:spcBef>
                <a:spcPts val="0"/>
              </a:spcBef>
              <a:spcAft>
                <a:spcPts val="0"/>
              </a:spcAft>
            </a:pPr>
            <a:r>
              <a:rPr lang="en-US" altLang="zh-CN" sz="24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2 </a:t>
            </a:r>
            <a:r>
              <a:rPr lang="zh-CN" altLang="en-US" sz="24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签订贸易合同</a:t>
            </a: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959329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52493" y="1316639"/>
            <a:ext cx="6198609" cy="44550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fontAlgn="auto">
              <a:spcBef>
                <a:spcPts val="0"/>
              </a:spcBef>
              <a:spcAft>
                <a:spcPts val="0"/>
              </a:spcAft>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967230"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514363" y="1316639"/>
            <a:ext cx="5705341" cy="3908955"/>
          </a:xfrm>
          <a:prstGeom prst="rect">
            <a:avLst/>
          </a:prstGeom>
          <a:noFill/>
        </p:spPr>
        <p:txBody>
          <a:bodyPr wrap="square" rtlCol="0">
            <a:spAutoFit/>
          </a:bodyPr>
          <a:lstStyle/>
          <a:p>
            <a:pPr marL="285750" indent="-285750" algn="just" fontAlgn="auto">
              <a:lnSpc>
                <a:spcPct val="150000"/>
              </a:lnSpc>
              <a:spcBef>
                <a:spcPts val="0"/>
              </a:spcBef>
              <a:spcAft>
                <a:spcPts val="0"/>
              </a:spcAft>
              <a:buFont typeface="Wingdings" panose="05000000000000000000" pitchFamily="2" charset="2"/>
              <a:buChar char="l"/>
            </a:pPr>
            <a:r>
              <a:rPr lang="zh-CN" altLang="en-US" sz="21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日照金果贸易有限公司业务员鲁平在广交会上结识了台湾</a:t>
            </a:r>
            <a:r>
              <a:rPr lang="en-US" altLang="zh-CN" sz="21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H</a:t>
            </a:r>
            <a:r>
              <a:rPr lang="en-US" altLang="zh-CN" sz="21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ONGCHING AGRICULTURAL PRODUCTS TRADE CO.</a:t>
            </a:r>
            <a:r>
              <a:rPr lang="zh-CN" altLang="en-US" sz="21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客商李志源先生。由于当时他事务繁忙，仅留下名片，称日后再联系。交易会结束后，鲁平返回日照。随之向李志源先生发去电子邮件，详细介绍了本公司的业务范围，并表示愿意与其公司建立良好的业务关系。</a:t>
            </a:r>
            <a:endParaRPr lang="en-US" altLang="zh-CN" sz="21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145505" y="94325"/>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4291794775"/>
      </p:ext>
    </p:extLst>
  </p:cSld>
  <p:clrMapOvr>
    <a:masterClrMapping/>
  </p:clrMapOvr>
  <mc:AlternateContent xmlns:mc="http://schemas.openxmlformats.org/markup-compatibility/2006" xmlns:p14="http://schemas.microsoft.com/office/powerpoint/2010/main">
    <mc:Choice Requires="p14">
      <p:transition p14:dur="10" advTm="27908"/>
    </mc:Choice>
    <mc:Fallback xmlns="">
      <p:transition advTm="2790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62657" y="1275008"/>
            <a:ext cx="6473781" cy="44432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schemeClr val="tx1">
                  <a:lumMod val="85000"/>
                  <a:lumOff val="15000"/>
                </a:scheme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889956"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123643" y="1405287"/>
            <a:ext cx="6151807" cy="3485570"/>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100" b="1" dirty="0">
                <a:latin typeface="Times New Roman" panose="02020603050405020304" pitchFamily="18" charset="0"/>
                <a:cs typeface="Times New Roman" panose="02020603050405020304" pitchFamily="18" charset="0"/>
              </a:rPr>
              <a:t>李志源</a:t>
            </a:r>
            <a:r>
              <a:rPr lang="zh-CN" altLang="en-US" sz="2100" b="1" dirty="0" smtClean="0">
                <a:latin typeface="Times New Roman" panose="02020603050405020304" pitchFamily="18" charset="0"/>
                <a:cs typeface="Times New Roman" panose="02020603050405020304" pitchFamily="18" charset="0"/>
              </a:rPr>
              <a:t>收到</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鲁平的</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建交信函后，</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对</a:t>
            </a:r>
            <a:r>
              <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rPr>
              <a:t>14CM</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以上的白瓜子</a:t>
            </a:r>
            <a:r>
              <a:rPr lang="zh-CN" altLang="en-US" sz="2100" b="1" dirty="0" smtClean="0">
                <a:latin typeface="Times New Roman" panose="02020603050405020304" pitchFamily="18" charset="0"/>
                <a:cs typeface="Times New Roman" panose="02020603050405020304" pitchFamily="18" charset="0"/>
              </a:rPr>
              <a:t>非常</a:t>
            </a:r>
            <a:r>
              <a:rPr lang="zh-CN" altLang="en-US" sz="2100" b="1" dirty="0">
                <a:latin typeface="Times New Roman" panose="02020603050405020304" pitchFamily="18" charset="0"/>
                <a:cs typeface="Times New Roman" panose="02020603050405020304" pitchFamily="18" charset="0"/>
              </a:rPr>
              <a:t>感兴趣，</a:t>
            </a:r>
            <a:r>
              <a:rPr lang="zh-CN" altLang="en-US" sz="2100" b="1" dirty="0" smtClean="0">
                <a:latin typeface="Times New Roman" panose="02020603050405020304" pitchFamily="18" charset="0"/>
                <a:cs typeface="Times New Roman" panose="02020603050405020304" pitchFamily="18" charset="0"/>
              </a:rPr>
              <a:t>要求鲁平报价。</a:t>
            </a:r>
            <a:endParaRPr lang="en-US" altLang="zh-CN" sz="2100" b="1"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l"/>
            </a:pP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双方经过往来信函磋商，确定合同中的支付条款为汇付：</a:t>
            </a:r>
          </a:p>
          <a:p>
            <a:pPr marL="285750" indent="-285750">
              <a:lnSpc>
                <a:spcPct val="150000"/>
              </a:lnSpc>
              <a:buFont typeface="Wingdings" panose="05000000000000000000" pitchFamily="2" charset="2"/>
              <a:buChar char="l"/>
            </a:pP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“买方应不晚于</a:t>
            </a:r>
            <a:r>
              <a:rPr lang="en-US" altLang="zh-CN" sz="2100" b="1" dirty="0">
                <a:latin typeface="Times New Roman" panose="02020603050405020304" pitchFamily="18" charset="0"/>
                <a:cs typeface="Times New Roman" panose="02020603050405020304" pitchFamily="18" charset="0"/>
                <a:sym typeface="Arial" panose="020B0604020202020204" pitchFamily="34" charset="0"/>
              </a:rPr>
              <a:t>2016</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年</a:t>
            </a:r>
            <a:r>
              <a:rPr lang="en-US" altLang="zh-CN" sz="2100" b="1" dirty="0">
                <a:latin typeface="Times New Roman" panose="02020603050405020304" pitchFamily="18" charset="0"/>
                <a:cs typeface="Times New Roman" panose="02020603050405020304" pitchFamily="18" charset="0"/>
                <a:sym typeface="Arial" panose="020B0604020202020204" pitchFamily="34" charset="0"/>
              </a:rPr>
              <a:t>3</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月</a:t>
            </a:r>
            <a:r>
              <a:rPr lang="en-US" altLang="zh-CN" sz="2100" b="1" dirty="0">
                <a:latin typeface="Times New Roman" panose="02020603050405020304" pitchFamily="18" charset="0"/>
                <a:cs typeface="Times New Roman" panose="02020603050405020304" pitchFamily="18" charset="0"/>
                <a:sym typeface="Arial" panose="020B0604020202020204" pitchFamily="34" charset="0"/>
              </a:rPr>
              <a:t>25</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日将全部货款用</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电汇方式</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预付给卖方。</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a:t>
            </a:r>
            <a:endPar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l"/>
            </a:pP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任务：鲁平订立合同</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中的支付条款。</a:t>
            </a:r>
          </a:p>
        </p:txBody>
      </p:sp>
      <p:grpSp>
        <p:nvGrpSpPr>
          <p:cNvPr id="11" name="组合 50"/>
          <p:cNvGrpSpPr>
            <a:grpSpLocks/>
          </p:cNvGrpSpPr>
          <p:nvPr/>
        </p:nvGrpSpPr>
        <p:grpSpPr bwMode="auto">
          <a:xfrm>
            <a:off x="145505" y="94325"/>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2137370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知识点</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3626985018"/>
      </p:ext>
    </p:extLst>
  </p:cSld>
  <p:clrMapOvr>
    <a:masterClrMapping/>
  </p:clrMapOvr>
  <mc:AlternateContent xmlns:mc="http://schemas.openxmlformats.org/markup-compatibility/2006" xmlns:p14="http://schemas.microsoft.com/office/powerpoint/2010/main">
    <mc:Choice Requires="p14">
      <p:transition spd="slow" p14:dur="2000" advTm="3275"/>
    </mc:Choice>
    <mc:Fallback xmlns="">
      <p:transition spd="slow" advTm="3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8" name="Text Box 16"/>
          <p:cNvSpPr txBox="1">
            <a:spLocks noChangeArrowheads="1"/>
          </p:cNvSpPr>
          <p:nvPr/>
        </p:nvSpPr>
        <p:spPr bwMode="auto">
          <a:xfrm>
            <a:off x="3052294" y="2984321"/>
            <a:ext cx="19007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latin typeface="Arial" panose="020B0604020202020204" pitchFamily="34" charset="0"/>
              </a:rPr>
              <a:t>收付</a:t>
            </a:r>
            <a:r>
              <a:rPr lang="zh-CN" altLang="en-US" sz="2400" b="1" dirty="0" smtClean="0">
                <a:latin typeface="Arial" panose="020B0604020202020204" pitchFamily="34" charset="0"/>
              </a:rPr>
              <a:t>工具</a:t>
            </a:r>
            <a:endParaRPr lang="en-US" altLang="zh-CN" sz="2400" b="1" dirty="0" smtClean="0">
              <a:latin typeface="Arial" panose="020B0604020202020204" pitchFamily="34" charset="0"/>
            </a:endParaRPr>
          </a:p>
          <a:p>
            <a:r>
              <a:rPr lang="zh-CN" altLang="en-US" sz="2400" b="1" dirty="0" smtClean="0">
                <a:latin typeface="Arial" panose="020B0604020202020204" pitchFamily="34" charset="0"/>
              </a:rPr>
              <a:t>（金融</a:t>
            </a:r>
            <a:r>
              <a:rPr lang="zh-CN" altLang="en-US" sz="2400" b="1" dirty="0">
                <a:latin typeface="Arial" panose="020B0604020202020204" pitchFamily="34" charset="0"/>
              </a:rPr>
              <a:t>票据）</a:t>
            </a:r>
          </a:p>
        </p:txBody>
      </p:sp>
      <p:sp>
        <p:nvSpPr>
          <p:cNvPr id="8209" name="AutoShape 17"/>
          <p:cNvSpPr>
            <a:spLocks/>
          </p:cNvSpPr>
          <p:nvPr/>
        </p:nvSpPr>
        <p:spPr bwMode="auto">
          <a:xfrm>
            <a:off x="5026115" y="2481085"/>
            <a:ext cx="76200" cy="1582737"/>
          </a:xfrm>
          <a:prstGeom prst="leftBrace">
            <a:avLst>
              <a:gd name="adj1" fmla="val 172994"/>
              <a:gd name="adj2" fmla="val 50000"/>
            </a:avLst>
          </a:prstGeom>
          <a:solidFill>
            <a:schemeClr val="bg1"/>
          </a:solidFill>
          <a:ln w="9525">
            <a:solidFill>
              <a:schemeClr val="tx1"/>
            </a:solidFill>
            <a:round/>
            <a:headEnd/>
            <a:tailEnd/>
          </a:ln>
        </p:spPr>
        <p:txBody>
          <a:bodyPr wrap="none" anchor="ctr"/>
          <a:lstStyle/>
          <a:p>
            <a:pPr algn="ctr"/>
            <a:endParaRPr lang="zh-CN" altLang="zh-CN" sz="2400">
              <a:latin typeface="Arial" panose="020B0604020202020204" pitchFamily="34" charset="0"/>
            </a:endParaRPr>
          </a:p>
        </p:txBody>
      </p:sp>
      <p:sp>
        <p:nvSpPr>
          <p:cNvPr id="8210" name="Text Box 18"/>
          <p:cNvSpPr txBox="1">
            <a:spLocks noChangeArrowheads="1"/>
          </p:cNvSpPr>
          <p:nvPr/>
        </p:nvSpPr>
        <p:spPr bwMode="auto">
          <a:xfrm>
            <a:off x="5242016" y="2408059"/>
            <a:ext cx="22663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latin typeface="Arial" panose="020B0604020202020204" pitchFamily="34" charset="0"/>
              </a:rPr>
              <a:t>汇票（最常用）</a:t>
            </a:r>
          </a:p>
        </p:txBody>
      </p:sp>
      <p:sp>
        <p:nvSpPr>
          <p:cNvPr id="8211" name="Text Box 19"/>
          <p:cNvSpPr txBox="1">
            <a:spLocks noChangeArrowheads="1"/>
          </p:cNvSpPr>
          <p:nvPr/>
        </p:nvSpPr>
        <p:spPr bwMode="auto">
          <a:xfrm>
            <a:off x="5175338" y="2986121"/>
            <a:ext cx="1335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latin typeface="Arial" panose="020B0604020202020204" pitchFamily="34" charset="0"/>
              </a:rPr>
              <a:t>本票</a:t>
            </a:r>
          </a:p>
        </p:txBody>
      </p:sp>
      <p:sp>
        <p:nvSpPr>
          <p:cNvPr id="8212" name="Text Box 20"/>
          <p:cNvSpPr txBox="1">
            <a:spLocks noChangeArrowheads="1"/>
          </p:cNvSpPr>
          <p:nvPr/>
        </p:nvSpPr>
        <p:spPr bwMode="auto">
          <a:xfrm>
            <a:off x="5242016" y="3632022"/>
            <a:ext cx="1192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latin typeface="Arial" panose="020B0604020202020204" pitchFamily="34" charset="0"/>
              </a:rPr>
              <a:t>支票</a:t>
            </a:r>
          </a:p>
        </p:txBody>
      </p:sp>
      <p:grpSp>
        <p:nvGrpSpPr>
          <p:cNvPr id="8" name="组合 50"/>
          <p:cNvGrpSpPr>
            <a:grpSpLocks/>
          </p:cNvGrpSpPr>
          <p:nvPr/>
        </p:nvGrpSpPr>
        <p:grpSpPr bwMode="auto">
          <a:xfrm>
            <a:off x="145505" y="94325"/>
            <a:ext cx="603250" cy="552450"/>
            <a:chOff x="0" y="0"/>
            <a:chExt cx="737947" cy="676838"/>
          </a:xfrm>
        </p:grpSpPr>
        <p:sp>
          <p:nvSpPr>
            <p:cNvPr id="9"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0"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1"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2"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货款的收付</a:t>
            </a:r>
            <a:endParaRPr lang="zh-CN" altLang="zh-CN" sz="2400" b="1" dirty="0" smtClean="0">
              <a:solidFill>
                <a:prstClr val="black"/>
              </a:solidFill>
            </a:endParaRPr>
          </a:p>
        </p:txBody>
      </p:sp>
    </p:spTree>
    <p:extLst>
      <p:ext uri="{BB962C8B-B14F-4D97-AF65-F5344CB8AC3E}">
        <p14:creationId xmlns:p14="http://schemas.microsoft.com/office/powerpoint/2010/main" val="3474220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8"/>
                                        </p:tgtEl>
                                        <p:attrNameLst>
                                          <p:attrName>style.visibility</p:attrName>
                                        </p:attrNameLst>
                                      </p:cBhvr>
                                      <p:to>
                                        <p:strVal val="visible"/>
                                      </p:to>
                                    </p:set>
                                    <p:anim calcmode="lin" valueType="num">
                                      <p:cBhvr additive="base">
                                        <p:cTn id="7" dur="500" fill="hold"/>
                                        <p:tgtEl>
                                          <p:spTgt spid="8208"/>
                                        </p:tgtEl>
                                        <p:attrNameLst>
                                          <p:attrName>ppt_x</p:attrName>
                                        </p:attrNameLst>
                                      </p:cBhvr>
                                      <p:tavLst>
                                        <p:tav tm="0">
                                          <p:val>
                                            <p:strVal val="#ppt_x"/>
                                          </p:val>
                                        </p:tav>
                                        <p:tav tm="100000">
                                          <p:val>
                                            <p:strVal val="#ppt_x"/>
                                          </p:val>
                                        </p:tav>
                                      </p:tavLst>
                                    </p:anim>
                                    <p:anim calcmode="lin" valueType="num">
                                      <p:cBhvr additive="base">
                                        <p:cTn id="8" dur="500" fill="hold"/>
                                        <p:tgtEl>
                                          <p:spTgt spid="82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09"/>
                                        </p:tgtEl>
                                        <p:attrNameLst>
                                          <p:attrName>style.visibility</p:attrName>
                                        </p:attrNameLst>
                                      </p:cBhvr>
                                      <p:to>
                                        <p:strVal val="visible"/>
                                      </p:to>
                                    </p:set>
                                    <p:anim calcmode="lin" valueType="num">
                                      <p:cBhvr additive="base">
                                        <p:cTn id="13" dur="500" fill="hold"/>
                                        <p:tgtEl>
                                          <p:spTgt spid="8209"/>
                                        </p:tgtEl>
                                        <p:attrNameLst>
                                          <p:attrName>ppt_x</p:attrName>
                                        </p:attrNameLst>
                                      </p:cBhvr>
                                      <p:tavLst>
                                        <p:tav tm="0">
                                          <p:val>
                                            <p:strVal val="#ppt_x"/>
                                          </p:val>
                                        </p:tav>
                                        <p:tav tm="100000">
                                          <p:val>
                                            <p:strVal val="#ppt_x"/>
                                          </p:val>
                                        </p:tav>
                                      </p:tavLst>
                                    </p:anim>
                                    <p:anim calcmode="lin" valueType="num">
                                      <p:cBhvr additive="base">
                                        <p:cTn id="14" dur="500" fill="hold"/>
                                        <p:tgtEl>
                                          <p:spTgt spid="820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10"/>
                                        </p:tgtEl>
                                        <p:attrNameLst>
                                          <p:attrName>style.visibility</p:attrName>
                                        </p:attrNameLst>
                                      </p:cBhvr>
                                      <p:to>
                                        <p:strVal val="visible"/>
                                      </p:to>
                                    </p:set>
                                    <p:anim calcmode="lin" valueType="num">
                                      <p:cBhvr additive="base">
                                        <p:cTn id="19" dur="500" fill="hold"/>
                                        <p:tgtEl>
                                          <p:spTgt spid="8210"/>
                                        </p:tgtEl>
                                        <p:attrNameLst>
                                          <p:attrName>ppt_x</p:attrName>
                                        </p:attrNameLst>
                                      </p:cBhvr>
                                      <p:tavLst>
                                        <p:tav tm="0">
                                          <p:val>
                                            <p:strVal val="#ppt_x"/>
                                          </p:val>
                                        </p:tav>
                                        <p:tav tm="100000">
                                          <p:val>
                                            <p:strVal val="#ppt_x"/>
                                          </p:val>
                                        </p:tav>
                                      </p:tavLst>
                                    </p:anim>
                                    <p:anim calcmode="lin" valueType="num">
                                      <p:cBhvr additive="base">
                                        <p:cTn id="20" dur="500" fill="hold"/>
                                        <p:tgtEl>
                                          <p:spTgt spid="82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11"/>
                                        </p:tgtEl>
                                        <p:attrNameLst>
                                          <p:attrName>style.visibility</p:attrName>
                                        </p:attrNameLst>
                                      </p:cBhvr>
                                      <p:to>
                                        <p:strVal val="visible"/>
                                      </p:to>
                                    </p:set>
                                    <p:anim calcmode="lin" valueType="num">
                                      <p:cBhvr additive="base">
                                        <p:cTn id="25" dur="500" fill="hold"/>
                                        <p:tgtEl>
                                          <p:spTgt spid="8211"/>
                                        </p:tgtEl>
                                        <p:attrNameLst>
                                          <p:attrName>ppt_x</p:attrName>
                                        </p:attrNameLst>
                                      </p:cBhvr>
                                      <p:tavLst>
                                        <p:tav tm="0">
                                          <p:val>
                                            <p:strVal val="#ppt_x"/>
                                          </p:val>
                                        </p:tav>
                                        <p:tav tm="100000">
                                          <p:val>
                                            <p:strVal val="#ppt_x"/>
                                          </p:val>
                                        </p:tav>
                                      </p:tavLst>
                                    </p:anim>
                                    <p:anim calcmode="lin" valueType="num">
                                      <p:cBhvr additive="base">
                                        <p:cTn id="26" dur="500" fill="hold"/>
                                        <p:tgtEl>
                                          <p:spTgt spid="82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212"/>
                                        </p:tgtEl>
                                        <p:attrNameLst>
                                          <p:attrName>style.visibility</p:attrName>
                                        </p:attrNameLst>
                                      </p:cBhvr>
                                      <p:to>
                                        <p:strVal val="visible"/>
                                      </p:to>
                                    </p:set>
                                    <p:anim calcmode="lin" valueType="num">
                                      <p:cBhvr additive="base">
                                        <p:cTn id="31" dur="500" fill="hold"/>
                                        <p:tgtEl>
                                          <p:spTgt spid="8212"/>
                                        </p:tgtEl>
                                        <p:attrNameLst>
                                          <p:attrName>ppt_x</p:attrName>
                                        </p:attrNameLst>
                                      </p:cBhvr>
                                      <p:tavLst>
                                        <p:tav tm="0">
                                          <p:val>
                                            <p:strVal val="#ppt_x"/>
                                          </p:val>
                                        </p:tav>
                                        <p:tav tm="100000">
                                          <p:val>
                                            <p:strVal val="#ppt_x"/>
                                          </p:val>
                                        </p:tav>
                                      </p:tavLst>
                                    </p:anim>
                                    <p:anim calcmode="lin" valueType="num">
                                      <p:cBhvr additive="base">
                                        <p:cTn id="32" dur="500" fill="hold"/>
                                        <p:tgtEl>
                                          <p:spTgt spid="8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8" grpId="0" bldLvl="0"/>
      <p:bldP spid="8209" grpId="0" bldLvl="0" animBg="1"/>
      <p:bldP spid="8210" grpId="0" bldLvl="0"/>
      <p:bldP spid="8211" grpId="0" bldLvl="0"/>
      <p:bldP spid="8212"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9" name="直接连接符 3"/>
          <p:cNvCxnSpPr>
            <a:cxnSpLocks noChangeShapeType="1"/>
          </p:cNvCxnSpPr>
          <p:nvPr/>
        </p:nvCxnSpPr>
        <p:spPr bwMode="auto">
          <a:xfrm>
            <a:off x="1983863" y="1709345"/>
            <a:ext cx="5005388" cy="0"/>
          </a:xfrm>
          <a:prstGeom prst="line">
            <a:avLst/>
          </a:prstGeom>
          <a:noFill/>
          <a:ln w="9525" cmpd="sng">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0" name="TextBox 5"/>
          <p:cNvSpPr txBox="1">
            <a:spLocks noChangeArrowheads="1"/>
          </p:cNvSpPr>
          <p:nvPr/>
        </p:nvSpPr>
        <p:spPr bwMode="auto">
          <a:xfrm>
            <a:off x="2771006" y="936960"/>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dirty="0">
                <a:latin typeface="+mn-ea"/>
                <a:ea typeface="+mn-ea"/>
              </a:rPr>
              <a:t>什么是金融票据？</a:t>
            </a:r>
          </a:p>
        </p:txBody>
      </p:sp>
      <p:sp>
        <p:nvSpPr>
          <p:cNvPr id="9238" name="AutoShape 3"/>
          <p:cNvSpPr>
            <a:spLocks noChangeAspect="1" noChangeArrowheads="1" noTextEdit="1"/>
          </p:cNvSpPr>
          <p:nvPr/>
        </p:nvSpPr>
        <p:spPr bwMode="auto">
          <a:xfrm>
            <a:off x="6101288" y="5611991"/>
            <a:ext cx="5969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 name="TextBox 25"/>
          <p:cNvSpPr txBox="1">
            <a:spLocks noChangeArrowheads="1"/>
          </p:cNvSpPr>
          <p:nvPr/>
        </p:nvSpPr>
        <p:spPr bwMode="auto">
          <a:xfrm>
            <a:off x="1893911" y="1865652"/>
            <a:ext cx="6071789" cy="4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50000"/>
              </a:lnSpc>
              <a:defRPr/>
            </a:pPr>
            <a:r>
              <a:rPr lang="zh-CN" altLang="en-US" sz="2000" b="1" dirty="0" smtClean="0">
                <a:latin typeface="黑体" pitchFamily="49" charset="-122"/>
              </a:rPr>
              <a:t>票据：可以流通转让的有价证券。汇票、本票、支票</a:t>
            </a:r>
          </a:p>
        </p:txBody>
      </p:sp>
      <p:sp>
        <p:nvSpPr>
          <p:cNvPr id="30" name="AutoShape 16"/>
          <p:cNvSpPr>
            <a:spLocks/>
          </p:cNvSpPr>
          <p:nvPr/>
        </p:nvSpPr>
        <p:spPr bwMode="auto">
          <a:xfrm>
            <a:off x="3037110" y="3048144"/>
            <a:ext cx="90831" cy="1439863"/>
          </a:xfrm>
          <a:prstGeom prst="leftBrace">
            <a:avLst>
              <a:gd name="adj1" fmla="val 157378"/>
              <a:gd name="adj2" fmla="val 50000"/>
            </a:avLst>
          </a:prstGeom>
          <a:solidFill>
            <a:schemeClr val="bg1"/>
          </a:solidFill>
          <a:ln w="9525">
            <a:solidFill>
              <a:schemeClr val="tx1"/>
            </a:solidFill>
            <a:round/>
            <a:headEnd/>
            <a:tailEnd/>
          </a:ln>
        </p:spPr>
        <p:txBody>
          <a:bodyPr anchor="ctr"/>
          <a:lstStyle/>
          <a:p>
            <a:endParaRPr lang="zh-CN" altLang="en-US">
              <a:latin typeface="Arial" panose="020B0604020202020204" pitchFamily="34" charset="0"/>
            </a:endParaRPr>
          </a:p>
        </p:txBody>
      </p:sp>
      <p:sp>
        <p:nvSpPr>
          <p:cNvPr id="31" name="Text Box 17"/>
          <p:cNvSpPr txBox="1">
            <a:spLocks noChangeArrowheads="1"/>
          </p:cNvSpPr>
          <p:nvPr/>
        </p:nvSpPr>
        <p:spPr bwMode="auto">
          <a:xfrm>
            <a:off x="3251623" y="2870377"/>
            <a:ext cx="57507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Arial" panose="020B0604020202020204" pitchFamily="34" charset="0"/>
              </a:rPr>
              <a:t>英美法：1882年《英国票据法》；1951年美国《统一商法典》</a:t>
            </a:r>
          </a:p>
        </p:txBody>
      </p:sp>
      <p:sp>
        <p:nvSpPr>
          <p:cNvPr id="32" name="Text Box 18"/>
          <p:cNvSpPr txBox="1">
            <a:spLocks noChangeArrowheads="1"/>
          </p:cNvSpPr>
          <p:nvPr/>
        </p:nvSpPr>
        <p:spPr bwMode="auto">
          <a:xfrm>
            <a:off x="3251622" y="3704524"/>
            <a:ext cx="57507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Arial" panose="020B0604020202020204" pitchFamily="34" charset="0"/>
              </a:rPr>
              <a:t>大陆法：日内瓦统一法：《日内瓦统一汇票本票法公约1930》；《日内瓦统一支票法公约1931》</a:t>
            </a:r>
          </a:p>
        </p:txBody>
      </p:sp>
      <p:sp>
        <p:nvSpPr>
          <p:cNvPr id="33" name="Text Box 19"/>
          <p:cNvSpPr txBox="1">
            <a:spLocks noChangeArrowheads="1"/>
          </p:cNvSpPr>
          <p:nvPr/>
        </p:nvSpPr>
        <p:spPr bwMode="auto">
          <a:xfrm>
            <a:off x="1893911" y="4964446"/>
            <a:ext cx="7855396" cy="40011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2000" dirty="0">
                <a:latin typeface="Arial" panose="020B0604020202020204" pitchFamily="34" charset="0"/>
              </a:rPr>
              <a:t>中国的《票据法》1995年5月10日通过，1996年1月1日起实施</a:t>
            </a:r>
          </a:p>
        </p:txBody>
      </p:sp>
      <p:sp>
        <p:nvSpPr>
          <p:cNvPr id="34" name="Text Box 20"/>
          <p:cNvSpPr txBox="1">
            <a:spLocks noChangeArrowheads="1"/>
          </p:cNvSpPr>
          <p:nvPr/>
        </p:nvSpPr>
        <p:spPr bwMode="auto">
          <a:xfrm>
            <a:off x="1983863" y="5909647"/>
            <a:ext cx="4422775" cy="402674"/>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p>
            <a:r>
              <a:rPr lang="zh-CN" altLang="en-US" sz="2000" dirty="0">
                <a:latin typeface="Arial" panose="020B0604020202020204" pitchFamily="34" charset="0"/>
              </a:rPr>
              <a:t>全球范围内尚无统一的票据法</a:t>
            </a:r>
          </a:p>
        </p:txBody>
      </p:sp>
      <p:sp>
        <p:nvSpPr>
          <p:cNvPr id="2" name="文本框 1"/>
          <p:cNvSpPr txBox="1"/>
          <p:nvPr/>
        </p:nvSpPr>
        <p:spPr>
          <a:xfrm>
            <a:off x="1716110" y="3136352"/>
            <a:ext cx="1500597" cy="400110"/>
          </a:xfrm>
          <a:prstGeom prst="rect">
            <a:avLst/>
          </a:prstGeom>
          <a:noFill/>
        </p:spPr>
        <p:txBody>
          <a:bodyPr wrap="square" rtlCol="0">
            <a:spAutoFit/>
          </a:bodyPr>
          <a:lstStyle/>
          <a:p>
            <a:r>
              <a:rPr lang="zh-CN" altLang="en-US" sz="2000" dirty="0" smtClean="0">
                <a:latin typeface="黑体" pitchFamily="49" charset="-122"/>
              </a:rPr>
              <a:t>《票据法》</a:t>
            </a:r>
            <a:endParaRPr lang="zh-CN" altLang="en-US" sz="2000" dirty="0">
              <a:latin typeface="黑体" pitchFamily="49" charset="-122"/>
            </a:endParaRPr>
          </a:p>
        </p:txBody>
      </p:sp>
      <p:grpSp>
        <p:nvGrpSpPr>
          <p:cNvPr id="16" name="组合 50"/>
          <p:cNvGrpSpPr>
            <a:grpSpLocks/>
          </p:cNvGrpSpPr>
          <p:nvPr/>
        </p:nvGrpSpPr>
        <p:grpSpPr bwMode="auto">
          <a:xfrm>
            <a:off x="145505" y="94325"/>
            <a:ext cx="603250" cy="552450"/>
            <a:chOff x="0" y="0"/>
            <a:chExt cx="737947" cy="676838"/>
          </a:xfrm>
        </p:grpSpPr>
        <p:sp>
          <p:nvSpPr>
            <p:cNvPr id="1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0"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货款的收付</a:t>
            </a:r>
            <a:endParaRPr lang="zh-CN" altLang="zh-CN" sz="2400" b="1" dirty="0" smtClean="0">
              <a:solidFill>
                <a:prstClr val="black"/>
              </a:solidFill>
            </a:endParaRPr>
          </a:p>
        </p:txBody>
      </p:sp>
    </p:spTree>
    <p:extLst>
      <p:ext uri="{BB962C8B-B14F-4D97-AF65-F5344CB8AC3E}">
        <p14:creationId xmlns:p14="http://schemas.microsoft.com/office/powerpoint/2010/main" val="256363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left)">
                                      <p:cBhvr>
                                        <p:cTn id="7" dur="500"/>
                                        <p:tgtEl>
                                          <p:spTgt spid="9219"/>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9220"/>
                                        </p:tgtEl>
                                        <p:attrNameLst>
                                          <p:attrName>style.visibility</p:attrName>
                                        </p:attrNameLst>
                                      </p:cBhvr>
                                      <p:to>
                                        <p:strVal val="visible"/>
                                      </p:to>
                                    </p:set>
                                    <p:anim calcmode="lin" valueType="num">
                                      <p:cBhvr>
                                        <p:cTn id="10" dur="500" fill="hold"/>
                                        <p:tgtEl>
                                          <p:spTgt spid="922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9220"/>
                                        </p:tgtEl>
                                        <p:attrNameLst>
                                          <p:attrName>ppt_y</p:attrName>
                                        </p:attrNameLst>
                                      </p:cBhvr>
                                      <p:tavLst>
                                        <p:tav tm="0">
                                          <p:val>
                                            <p:strVal val="#ppt_y"/>
                                          </p:val>
                                        </p:tav>
                                        <p:tav tm="100000">
                                          <p:val>
                                            <p:strVal val="#ppt_y"/>
                                          </p:val>
                                        </p:tav>
                                      </p:tavLst>
                                    </p:anim>
                                    <p:anim calcmode="lin" valueType="num">
                                      <p:cBhvr>
                                        <p:cTn id="12" dur="500" fill="hold"/>
                                        <p:tgtEl>
                                          <p:spTgt spid="922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922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9220"/>
                                        </p:tgtEl>
                                      </p:cBhvr>
                                    </p:animEffect>
                                  </p:childTnLst>
                                </p:cTn>
                              </p:par>
                            </p:childTnLst>
                          </p:cTn>
                        </p:par>
                        <p:par>
                          <p:cTn id="15" fill="hold" nodeType="afterGroup">
                            <p:stCondLst>
                              <p:cond delay="850"/>
                            </p:stCondLst>
                            <p:childTnLst>
                              <p:par>
                                <p:cTn id="16" presetID="52" presetClass="entr" presetSubtype="0" fill="hold" grpId="0" nodeType="afterEffect" nodePh="1">
                                  <p:stCondLst>
                                    <p:cond delay="0"/>
                                  </p:stCondLst>
                                  <p:endCondLst>
                                    <p:cond evt="begin" delay="0">
                                      <p:tn val="16"/>
                                    </p:cond>
                                  </p:endCondLst>
                                  <p:childTnLst>
                                    <p:set>
                                      <p:cBhvr>
                                        <p:cTn id="17" dur="1" fill="hold">
                                          <p:stCondLst>
                                            <p:cond delay="0"/>
                                          </p:stCondLst>
                                        </p:cTn>
                                        <p:tgtEl>
                                          <p:spTgt spid="9238"/>
                                        </p:tgtEl>
                                        <p:attrNameLst>
                                          <p:attrName>style.visibility</p:attrName>
                                        </p:attrNameLst>
                                      </p:cBhvr>
                                      <p:to>
                                        <p:strVal val="visible"/>
                                      </p:to>
                                    </p:set>
                                    <p:animScale>
                                      <p:cBhvr>
                                        <p:cTn id="18" dur="1000" decel="50000" fill="hold">
                                          <p:stCondLst>
                                            <p:cond delay="0"/>
                                          </p:stCondLst>
                                        </p:cTn>
                                        <p:tgtEl>
                                          <p:spTgt spid="92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9" dur="1000" decel="50000" fill="hold">
                                          <p:stCondLst>
                                            <p:cond delay="0"/>
                                          </p:stCondLst>
                                        </p:cTn>
                                        <p:tgtEl>
                                          <p:spTgt spid="9238"/>
                                        </p:tgtEl>
                                        <p:attrNameLst>
                                          <p:attrName>ppt_x,ppt_y</p:attrName>
                                        </p:attrNameLst>
                                      </p:cBhvr>
                                      <p:rCtr x="0" y="0"/>
                                    </p:animMotion>
                                    <p:animEffect transition="in" filter="fade">
                                      <p:cBhvr>
                                        <p:cTn id="20" dur="1000"/>
                                        <p:tgtEl>
                                          <p:spTgt spid="923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P spid="9238" grpId="0" animBg="1"/>
      <p:bldP spid="29" grpId="0" build="p"/>
      <p:bldP spid="30" grpId="0" animBg="1"/>
      <p:bldP spid="31" grpId="0" bldLvl="0"/>
      <p:bldP spid="32" grpId="0" bldLvl="0"/>
      <p:bldP spid="33" grpId="0" bldLvl="0" animBg="1"/>
      <p:bldP spid="34" grpId="0" bldLvl="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9" name="直接连接符 3"/>
          <p:cNvCxnSpPr>
            <a:cxnSpLocks noChangeShapeType="1"/>
          </p:cNvCxnSpPr>
          <p:nvPr/>
        </p:nvCxnSpPr>
        <p:spPr bwMode="auto">
          <a:xfrm>
            <a:off x="3160712" y="2187368"/>
            <a:ext cx="5005388" cy="0"/>
          </a:xfrm>
          <a:prstGeom prst="line">
            <a:avLst/>
          </a:prstGeom>
          <a:noFill/>
          <a:ln w="9525" cmpd="sng">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0" name="TextBox 5"/>
          <p:cNvSpPr txBox="1">
            <a:spLocks noChangeArrowheads="1"/>
          </p:cNvSpPr>
          <p:nvPr/>
        </p:nvSpPr>
        <p:spPr bwMode="auto">
          <a:xfrm>
            <a:off x="3947855" y="1414983"/>
            <a:ext cx="2646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dirty="0">
                <a:latin typeface="+mn-ea"/>
                <a:ea typeface="+mn-ea"/>
              </a:rPr>
              <a:t>什么</a:t>
            </a:r>
            <a:r>
              <a:rPr lang="zh-CN" altLang="en-US" sz="3200" dirty="0" smtClean="0">
                <a:latin typeface="+mn-ea"/>
                <a:ea typeface="+mn-ea"/>
              </a:rPr>
              <a:t>是汇票？</a:t>
            </a:r>
            <a:endParaRPr lang="zh-CN" altLang="en-US" sz="3200" dirty="0">
              <a:latin typeface="+mn-ea"/>
              <a:ea typeface="+mn-ea"/>
            </a:endParaRPr>
          </a:p>
        </p:txBody>
      </p:sp>
      <p:sp>
        <p:nvSpPr>
          <p:cNvPr id="9238" name="AutoShape 3"/>
          <p:cNvSpPr>
            <a:spLocks noChangeAspect="1" noChangeArrowheads="1" noTextEdit="1"/>
          </p:cNvSpPr>
          <p:nvPr/>
        </p:nvSpPr>
        <p:spPr bwMode="auto">
          <a:xfrm>
            <a:off x="5663406" y="5599113"/>
            <a:ext cx="5969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 name="TextBox 25"/>
          <p:cNvSpPr txBox="1">
            <a:spLocks noChangeArrowheads="1"/>
          </p:cNvSpPr>
          <p:nvPr/>
        </p:nvSpPr>
        <p:spPr bwMode="auto">
          <a:xfrm>
            <a:off x="2447501" y="2721995"/>
            <a:ext cx="672225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marL="342900" indent="-342900">
              <a:lnSpc>
                <a:spcPct val="150000"/>
              </a:lnSpc>
              <a:buFont typeface="Wingdings" panose="05000000000000000000" pitchFamily="2" charset="2"/>
              <a:buChar char="l"/>
              <a:defRPr/>
            </a:pPr>
            <a:r>
              <a:rPr lang="zh-CN" altLang="en-US" sz="2400" dirty="0">
                <a:latin typeface="+mn-ea"/>
                <a:ea typeface="+mn-ea"/>
              </a:rPr>
              <a:t>汇票</a:t>
            </a:r>
            <a:r>
              <a:rPr lang="zh-CN" altLang="en-US"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bill of exchange</a:t>
            </a:r>
            <a:r>
              <a:rPr lang="zh-CN" altLang="en-US"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draft</a:t>
            </a:r>
            <a:r>
              <a:rPr lang="zh-CN" altLang="en-US" sz="2400" dirty="0">
                <a:latin typeface="Times New Roman" panose="02020603050405020304" pitchFamily="18" charset="0"/>
                <a:ea typeface="+mn-ea"/>
                <a:cs typeface="Times New Roman" panose="02020603050405020304" pitchFamily="18" charset="0"/>
              </a:rPr>
              <a:t>）由出</a:t>
            </a:r>
            <a:r>
              <a:rPr lang="zh-CN" altLang="en-US" sz="2400" dirty="0">
                <a:latin typeface="+mn-ea"/>
                <a:ea typeface="+mn-ea"/>
              </a:rPr>
              <a:t>票人签发并委托付款人在见票时或者指定的日期无条件支付确定金额给收款人或持票人。</a:t>
            </a:r>
          </a:p>
        </p:txBody>
      </p:sp>
      <p:grpSp>
        <p:nvGrpSpPr>
          <p:cNvPr id="10" name="组合 50"/>
          <p:cNvGrpSpPr>
            <a:grpSpLocks/>
          </p:cNvGrpSpPr>
          <p:nvPr/>
        </p:nvGrpSpPr>
        <p:grpSpPr bwMode="auto">
          <a:xfrm>
            <a:off x="145505" y="94325"/>
            <a:ext cx="603250" cy="552450"/>
            <a:chOff x="0" y="0"/>
            <a:chExt cx="737947" cy="676838"/>
          </a:xfrm>
        </p:grpSpPr>
        <p:sp>
          <p:nvSpPr>
            <p:cNvPr id="11"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2"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3"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4"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货款的收付</a:t>
            </a:r>
            <a:endParaRPr lang="zh-CN" altLang="zh-CN" sz="2400" b="1" dirty="0" smtClean="0">
              <a:solidFill>
                <a:prstClr val="black"/>
              </a:solidFill>
            </a:endParaRPr>
          </a:p>
        </p:txBody>
      </p:sp>
    </p:spTree>
    <p:extLst>
      <p:ext uri="{BB962C8B-B14F-4D97-AF65-F5344CB8AC3E}">
        <p14:creationId xmlns:p14="http://schemas.microsoft.com/office/powerpoint/2010/main" val="1178489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left)">
                                      <p:cBhvr>
                                        <p:cTn id="7" dur="500"/>
                                        <p:tgtEl>
                                          <p:spTgt spid="9219"/>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9220"/>
                                        </p:tgtEl>
                                        <p:attrNameLst>
                                          <p:attrName>style.visibility</p:attrName>
                                        </p:attrNameLst>
                                      </p:cBhvr>
                                      <p:to>
                                        <p:strVal val="visible"/>
                                      </p:to>
                                    </p:set>
                                    <p:anim calcmode="lin" valueType="num">
                                      <p:cBhvr>
                                        <p:cTn id="10" dur="500" fill="hold"/>
                                        <p:tgtEl>
                                          <p:spTgt spid="922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9220"/>
                                        </p:tgtEl>
                                        <p:attrNameLst>
                                          <p:attrName>ppt_y</p:attrName>
                                        </p:attrNameLst>
                                      </p:cBhvr>
                                      <p:tavLst>
                                        <p:tav tm="0">
                                          <p:val>
                                            <p:strVal val="#ppt_y"/>
                                          </p:val>
                                        </p:tav>
                                        <p:tav tm="100000">
                                          <p:val>
                                            <p:strVal val="#ppt_y"/>
                                          </p:val>
                                        </p:tav>
                                      </p:tavLst>
                                    </p:anim>
                                    <p:anim calcmode="lin" valueType="num">
                                      <p:cBhvr>
                                        <p:cTn id="12" dur="500" fill="hold"/>
                                        <p:tgtEl>
                                          <p:spTgt spid="922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922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9220"/>
                                        </p:tgtEl>
                                      </p:cBhvr>
                                    </p:animEffect>
                                  </p:childTnLst>
                                </p:cTn>
                              </p:par>
                            </p:childTnLst>
                          </p:cTn>
                        </p:par>
                        <p:par>
                          <p:cTn id="15" fill="hold" nodeType="afterGroup">
                            <p:stCondLst>
                              <p:cond delay="750"/>
                            </p:stCondLst>
                            <p:childTnLst>
                              <p:par>
                                <p:cTn id="16" presetID="52" presetClass="entr" presetSubtype="0" fill="hold" grpId="0" nodeType="afterEffect" nodePh="1">
                                  <p:stCondLst>
                                    <p:cond delay="0"/>
                                  </p:stCondLst>
                                  <p:endCondLst>
                                    <p:cond evt="begin" delay="0">
                                      <p:tn val="16"/>
                                    </p:cond>
                                  </p:endCondLst>
                                  <p:childTnLst>
                                    <p:set>
                                      <p:cBhvr>
                                        <p:cTn id="17" dur="1" fill="hold">
                                          <p:stCondLst>
                                            <p:cond delay="0"/>
                                          </p:stCondLst>
                                        </p:cTn>
                                        <p:tgtEl>
                                          <p:spTgt spid="9238"/>
                                        </p:tgtEl>
                                        <p:attrNameLst>
                                          <p:attrName>style.visibility</p:attrName>
                                        </p:attrNameLst>
                                      </p:cBhvr>
                                      <p:to>
                                        <p:strVal val="visible"/>
                                      </p:to>
                                    </p:set>
                                    <p:animScale>
                                      <p:cBhvr>
                                        <p:cTn id="18" dur="1000" decel="50000" fill="hold">
                                          <p:stCondLst>
                                            <p:cond delay="0"/>
                                          </p:stCondLst>
                                        </p:cTn>
                                        <p:tgtEl>
                                          <p:spTgt spid="92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9" dur="1000" decel="50000" fill="hold">
                                          <p:stCondLst>
                                            <p:cond delay="0"/>
                                          </p:stCondLst>
                                        </p:cTn>
                                        <p:tgtEl>
                                          <p:spTgt spid="9238"/>
                                        </p:tgtEl>
                                        <p:attrNameLst>
                                          <p:attrName>ppt_x,ppt_y</p:attrName>
                                        </p:attrNameLst>
                                      </p:cBhvr>
                                      <p:rCtr x="0" y="0"/>
                                    </p:animMotion>
                                    <p:animEffect transition="in" filter="fade">
                                      <p:cBhvr>
                                        <p:cTn id="20" dur="1000"/>
                                        <p:tgtEl>
                                          <p:spTgt spid="923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P spid="9238" grpId="0" animBg="1"/>
      <p:bldP spid="2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251" y="450761"/>
            <a:ext cx="8345510" cy="4494726"/>
          </a:xfrm>
          <a:prstGeom prst="rect">
            <a:avLst/>
          </a:prstGeom>
        </p:spPr>
      </p:pic>
      <p:sp>
        <p:nvSpPr>
          <p:cNvPr id="5" name="文本框 4"/>
          <p:cNvSpPr txBox="1"/>
          <p:nvPr/>
        </p:nvSpPr>
        <p:spPr>
          <a:xfrm>
            <a:off x="3721995" y="2184943"/>
            <a:ext cx="502277" cy="923330"/>
          </a:xfrm>
          <a:prstGeom prst="rect">
            <a:avLst/>
          </a:prstGeom>
          <a:noFill/>
        </p:spPr>
        <p:txBody>
          <a:bodyPr wrap="square" rtlCol="0">
            <a:spAutoFit/>
          </a:bodyPr>
          <a:lstStyle/>
          <a:p>
            <a:r>
              <a:rPr lang="en-US" altLang="zh-CN" sz="5400" dirty="0" smtClean="0">
                <a:solidFill>
                  <a:srgbClr val="FF0000"/>
                </a:solidFill>
              </a:rPr>
              <a:t>1</a:t>
            </a:r>
            <a:endParaRPr lang="zh-CN" altLang="en-US" sz="5400" dirty="0">
              <a:solidFill>
                <a:srgbClr val="FF0000"/>
              </a:solidFill>
            </a:endParaRPr>
          </a:p>
        </p:txBody>
      </p:sp>
      <p:sp>
        <p:nvSpPr>
          <p:cNvPr id="6" name="文本框 5"/>
          <p:cNvSpPr txBox="1"/>
          <p:nvPr/>
        </p:nvSpPr>
        <p:spPr>
          <a:xfrm>
            <a:off x="1249252" y="5136477"/>
            <a:ext cx="1622738" cy="400110"/>
          </a:xfrm>
          <a:prstGeom prst="rect">
            <a:avLst/>
          </a:prstGeom>
          <a:noFill/>
        </p:spPr>
        <p:txBody>
          <a:bodyPr wrap="square" rtlCol="0">
            <a:spAutoFit/>
          </a:bodyPr>
          <a:lstStyle/>
          <a:p>
            <a:r>
              <a:rPr lang="en-US" altLang="zh-CN" sz="2000" b="1" dirty="0">
                <a:latin typeface="+mn-ea"/>
                <a:sym typeface="Wingdings" panose="05000000000000000000" pitchFamily="2" charset="2"/>
              </a:rPr>
              <a:t>1.</a:t>
            </a:r>
            <a:r>
              <a:rPr lang="zh-CN" altLang="en-US" sz="2000" b="1" dirty="0">
                <a:latin typeface="+mn-ea"/>
              </a:rPr>
              <a:t>汇票字样</a:t>
            </a:r>
            <a:endParaRPr lang="zh-CN" altLang="en-US" sz="2000" dirty="0">
              <a:latin typeface="+mn-ea"/>
            </a:endParaRPr>
          </a:p>
        </p:txBody>
      </p:sp>
      <p:sp>
        <p:nvSpPr>
          <p:cNvPr id="7" name="文本框 6"/>
          <p:cNvSpPr txBox="1"/>
          <p:nvPr/>
        </p:nvSpPr>
        <p:spPr>
          <a:xfrm>
            <a:off x="1249251" y="5536587"/>
            <a:ext cx="3232597" cy="369332"/>
          </a:xfrm>
          <a:prstGeom prst="rect">
            <a:avLst/>
          </a:prstGeom>
          <a:noFill/>
        </p:spPr>
        <p:txBody>
          <a:bodyPr wrap="square" rtlCol="0">
            <a:spAutoFit/>
          </a:bodyPr>
          <a:lstStyle/>
          <a:p>
            <a:r>
              <a:rPr lang="en-US" altLang="zh-CN" b="1" dirty="0" smtClean="0">
                <a:latin typeface="宋体" panose="02010600030101010101" pitchFamily="2" charset="-122"/>
                <a:sym typeface="Wingdings" panose="05000000000000000000" pitchFamily="2" charset="2"/>
              </a:rPr>
              <a:t>2.</a:t>
            </a:r>
            <a:r>
              <a:rPr lang="zh-CN" altLang="en-US" b="1" dirty="0" smtClean="0">
                <a:latin typeface="宋体" panose="02010600030101010101" pitchFamily="2" charset="-122"/>
                <a:sym typeface="Wingdings" panose="05000000000000000000" pitchFamily="2" charset="2"/>
              </a:rPr>
              <a:t>无条件支付一定金额的命令</a:t>
            </a:r>
            <a:endParaRPr lang="zh-CN" altLang="en-US" dirty="0"/>
          </a:p>
        </p:txBody>
      </p:sp>
      <p:sp>
        <p:nvSpPr>
          <p:cNvPr id="8" name="文本框 7"/>
          <p:cNvSpPr txBox="1"/>
          <p:nvPr/>
        </p:nvSpPr>
        <p:spPr>
          <a:xfrm>
            <a:off x="1249252" y="5936697"/>
            <a:ext cx="2393604" cy="646331"/>
          </a:xfrm>
          <a:prstGeom prst="rect">
            <a:avLst/>
          </a:prstGeom>
          <a:noFill/>
        </p:spPr>
        <p:txBody>
          <a:bodyPr wrap="square" rtlCol="0">
            <a:spAutoFit/>
          </a:bodyPr>
          <a:lstStyle/>
          <a:p>
            <a:r>
              <a:rPr lang="en-US" altLang="zh-CN" b="1" dirty="0" smtClean="0">
                <a:latin typeface="宋体" panose="02010600030101010101" pitchFamily="2" charset="-122"/>
                <a:sym typeface="Wingdings" panose="05000000000000000000" pitchFamily="2" charset="2"/>
              </a:rPr>
              <a:t>3.</a:t>
            </a:r>
            <a:r>
              <a:rPr lang="zh-CN" altLang="en-US" b="1" dirty="0" smtClean="0">
                <a:latin typeface="宋体" panose="02010600030101010101" pitchFamily="2" charset="-122"/>
                <a:sym typeface="Wingdings" panose="05000000000000000000" pitchFamily="2" charset="2"/>
              </a:rPr>
              <a:t>受票人姓名（付款人姓名和付款地点）</a:t>
            </a:r>
            <a:endParaRPr lang="zh-CN" altLang="en-US" dirty="0"/>
          </a:p>
        </p:txBody>
      </p:sp>
      <p:sp>
        <p:nvSpPr>
          <p:cNvPr id="9" name="文本框 8"/>
          <p:cNvSpPr txBox="1"/>
          <p:nvPr/>
        </p:nvSpPr>
        <p:spPr>
          <a:xfrm>
            <a:off x="1094704" y="2929771"/>
            <a:ext cx="502277" cy="923330"/>
          </a:xfrm>
          <a:prstGeom prst="rect">
            <a:avLst/>
          </a:prstGeom>
          <a:noFill/>
        </p:spPr>
        <p:txBody>
          <a:bodyPr wrap="square" rtlCol="0">
            <a:spAutoFit/>
          </a:bodyPr>
          <a:lstStyle/>
          <a:p>
            <a:r>
              <a:rPr lang="en-US" altLang="zh-CN" sz="5400" dirty="0" smtClean="0">
                <a:solidFill>
                  <a:srgbClr val="FF0000"/>
                </a:solidFill>
              </a:rPr>
              <a:t>2</a:t>
            </a:r>
            <a:endParaRPr lang="zh-CN" altLang="en-US" sz="5400" dirty="0">
              <a:solidFill>
                <a:srgbClr val="FF0000"/>
              </a:solidFill>
            </a:endParaRPr>
          </a:p>
        </p:txBody>
      </p:sp>
      <p:sp>
        <p:nvSpPr>
          <p:cNvPr id="10" name="文本框 9"/>
          <p:cNvSpPr txBox="1"/>
          <p:nvPr/>
        </p:nvSpPr>
        <p:spPr>
          <a:xfrm>
            <a:off x="998111" y="3937629"/>
            <a:ext cx="502277" cy="923330"/>
          </a:xfrm>
          <a:prstGeom prst="rect">
            <a:avLst/>
          </a:prstGeom>
          <a:noFill/>
        </p:spPr>
        <p:txBody>
          <a:bodyPr wrap="square" rtlCol="0">
            <a:spAutoFit/>
          </a:bodyPr>
          <a:lstStyle/>
          <a:p>
            <a:r>
              <a:rPr lang="en-US" altLang="zh-CN" sz="5400" dirty="0" smtClean="0">
                <a:solidFill>
                  <a:srgbClr val="FF0000"/>
                </a:solidFill>
              </a:rPr>
              <a:t>3</a:t>
            </a:r>
            <a:endParaRPr lang="zh-CN" altLang="en-US" sz="5400" dirty="0">
              <a:solidFill>
                <a:srgbClr val="FF0000"/>
              </a:solidFill>
            </a:endParaRPr>
          </a:p>
        </p:txBody>
      </p:sp>
      <p:sp>
        <p:nvSpPr>
          <p:cNvPr id="11" name="文本框 10"/>
          <p:cNvSpPr txBox="1"/>
          <p:nvPr/>
        </p:nvSpPr>
        <p:spPr>
          <a:xfrm>
            <a:off x="5350990" y="5305376"/>
            <a:ext cx="2073499" cy="369332"/>
          </a:xfrm>
          <a:prstGeom prst="rect">
            <a:avLst/>
          </a:prstGeom>
          <a:noFill/>
        </p:spPr>
        <p:txBody>
          <a:bodyPr wrap="square" rtlCol="0">
            <a:spAutoFit/>
          </a:bodyPr>
          <a:lstStyle/>
          <a:p>
            <a:r>
              <a:rPr lang="en-US" altLang="zh-CN" b="1" dirty="0" smtClean="0">
                <a:latin typeface="宋体" panose="02010600030101010101" pitchFamily="2" charset="-122"/>
                <a:sym typeface="Wingdings" panose="05000000000000000000" pitchFamily="2" charset="2"/>
              </a:rPr>
              <a:t>4.</a:t>
            </a:r>
            <a:r>
              <a:rPr lang="zh-CN" altLang="en-US" b="1" dirty="0" smtClean="0">
                <a:latin typeface="宋体" panose="02010600030101010101" pitchFamily="2" charset="-122"/>
                <a:sym typeface="Wingdings" panose="05000000000000000000" pitchFamily="2" charset="2"/>
              </a:rPr>
              <a:t>付款期限</a:t>
            </a:r>
            <a:endParaRPr lang="zh-CN" altLang="en-US" dirty="0"/>
          </a:p>
        </p:txBody>
      </p:sp>
      <p:sp>
        <p:nvSpPr>
          <p:cNvPr id="12" name="文本框 11"/>
          <p:cNvSpPr txBox="1"/>
          <p:nvPr/>
        </p:nvSpPr>
        <p:spPr>
          <a:xfrm>
            <a:off x="2324636" y="2616121"/>
            <a:ext cx="502277" cy="923330"/>
          </a:xfrm>
          <a:prstGeom prst="rect">
            <a:avLst/>
          </a:prstGeom>
          <a:noFill/>
        </p:spPr>
        <p:txBody>
          <a:bodyPr wrap="square" rtlCol="0">
            <a:spAutoFit/>
          </a:bodyPr>
          <a:lstStyle/>
          <a:p>
            <a:r>
              <a:rPr lang="en-US" altLang="zh-CN" sz="5400" dirty="0" smtClean="0">
                <a:solidFill>
                  <a:srgbClr val="FF0000"/>
                </a:solidFill>
              </a:rPr>
              <a:t>4</a:t>
            </a:r>
            <a:endParaRPr lang="zh-CN" altLang="en-US" sz="5400" dirty="0">
              <a:solidFill>
                <a:srgbClr val="FF0000"/>
              </a:solidFill>
            </a:endParaRPr>
          </a:p>
        </p:txBody>
      </p:sp>
      <p:sp>
        <p:nvSpPr>
          <p:cNvPr id="13" name="文本框 12"/>
          <p:cNvSpPr txBox="1"/>
          <p:nvPr/>
        </p:nvSpPr>
        <p:spPr>
          <a:xfrm>
            <a:off x="5350990" y="5722418"/>
            <a:ext cx="3057147" cy="369332"/>
          </a:xfrm>
          <a:prstGeom prst="rect">
            <a:avLst/>
          </a:prstGeom>
          <a:noFill/>
        </p:spPr>
        <p:txBody>
          <a:bodyPr wrap="square" rtlCol="0">
            <a:spAutoFit/>
          </a:bodyPr>
          <a:lstStyle/>
          <a:p>
            <a:r>
              <a:rPr lang="en-US" altLang="zh-CN" b="1" dirty="0">
                <a:latin typeface="宋体" panose="02010600030101010101" pitchFamily="2" charset="-122"/>
                <a:sym typeface="Wingdings" panose="05000000000000000000" pitchFamily="2" charset="2"/>
              </a:rPr>
              <a:t>5</a:t>
            </a:r>
            <a:r>
              <a:rPr lang="en-US" altLang="zh-CN" b="1" dirty="0" smtClean="0">
                <a:latin typeface="宋体" panose="02010600030101010101" pitchFamily="2" charset="-122"/>
                <a:sym typeface="Wingdings" panose="05000000000000000000" pitchFamily="2" charset="2"/>
              </a:rPr>
              <a:t>.</a:t>
            </a:r>
            <a:r>
              <a:rPr lang="zh-CN" altLang="en-US" b="1" dirty="0" smtClean="0">
                <a:latin typeface="宋体" panose="02010600030101010101" pitchFamily="2" charset="-122"/>
                <a:sym typeface="Wingdings" panose="05000000000000000000" pitchFamily="2" charset="2"/>
              </a:rPr>
              <a:t>收款人名称或其指定人</a:t>
            </a:r>
            <a:endParaRPr lang="zh-CN" altLang="en-US" dirty="0"/>
          </a:p>
        </p:txBody>
      </p:sp>
      <p:sp>
        <p:nvSpPr>
          <p:cNvPr id="14" name="文本框 13"/>
          <p:cNvSpPr txBox="1"/>
          <p:nvPr/>
        </p:nvSpPr>
        <p:spPr>
          <a:xfrm>
            <a:off x="4378819" y="3014299"/>
            <a:ext cx="502277" cy="923330"/>
          </a:xfrm>
          <a:prstGeom prst="rect">
            <a:avLst/>
          </a:prstGeom>
          <a:noFill/>
        </p:spPr>
        <p:txBody>
          <a:bodyPr wrap="square" rtlCol="0">
            <a:spAutoFit/>
          </a:bodyPr>
          <a:lstStyle/>
          <a:p>
            <a:r>
              <a:rPr lang="en-US" altLang="zh-CN" sz="5400" dirty="0" smtClean="0">
                <a:solidFill>
                  <a:srgbClr val="FF0000"/>
                </a:solidFill>
              </a:rPr>
              <a:t>5</a:t>
            </a:r>
            <a:endParaRPr lang="zh-CN" altLang="en-US" sz="5400" dirty="0">
              <a:solidFill>
                <a:srgbClr val="FF0000"/>
              </a:solidFill>
            </a:endParaRPr>
          </a:p>
        </p:txBody>
      </p:sp>
      <p:sp>
        <p:nvSpPr>
          <p:cNvPr id="15" name="文本框 14"/>
          <p:cNvSpPr txBox="1"/>
          <p:nvPr/>
        </p:nvSpPr>
        <p:spPr>
          <a:xfrm>
            <a:off x="5350989" y="6186796"/>
            <a:ext cx="2073499" cy="369332"/>
          </a:xfrm>
          <a:prstGeom prst="rect">
            <a:avLst/>
          </a:prstGeom>
          <a:noFill/>
        </p:spPr>
        <p:txBody>
          <a:bodyPr wrap="square" rtlCol="0">
            <a:spAutoFit/>
          </a:bodyPr>
          <a:lstStyle/>
          <a:p>
            <a:r>
              <a:rPr lang="en-US" altLang="zh-CN" b="1" dirty="0" smtClean="0">
                <a:latin typeface="宋体" panose="02010600030101010101" pitchFamily="2" charset="-122"/>
                <a:sym typeface="Wingdings" panose="05000000000000000000" pitchFamily="2" charset="2"/>
              </a:rPr>
              <a:t>6.</a:t>
            </a:r>
            <a:r>
              <a:rPr lang="zh-CN" altLang="en-US" b="1" dirty="0" smtClean="0">
                <a:latin typeface="宋体" panose="02010600030101010101" pitchFamily="2" charset="-122"/>
                <a:sym typeface="Wingdings" panose="05000000000000000000" pitchFamily="2" charset="2"/>
              </a:rPr>
              <a:t>出票日期和地点</a:t>
            </a:r>
            <a:endParaRPr lang="zh-CN" altLang="en-US" dirty="0"/>
          </a:p>
        </p:txBody>
      </p:sp>
      <p:sp>
        <p:nvSpPr>
          <p:cNvPr id="16" name="文本框 15"/>
          <p:cNvSpPr txBox="1"/>
          <p:nvPr/>
        </p:nvSpPr>
        <p:spPr>
          <a:xfrm>
            <a:off x="8029793" y="1934192"/>
            <a:ext cx="502277" cy="923330"/>
          </a:xfrm>
          <a:prstGeom prst="rect">
            <a:avLst/>
          </a:prstGeom>
          <a:noFill/>
        </p:spPr>
        <p:txBody>
          <a:bodyPr wrap="square" rtlCol="0">
            <a:spAutoFit/>
          </a:bodyPr>
          <a:lstStyle/>
          <a:p>
            <a:r>
              <a:rPr lang="en-US" altLang="zh-CN" sz="5400" dirty="0" smtClean="0">
                <a:solidFill>
                  <a:srgbClr val="FF0000"/>
                </a:solidFill>
              </a:rPr>
              <a:t>6</a:t>
            </a:r>
            <a:endParaRPr lang="zh-CN" altLang="en-US" sz="5400" dirty="0">
              <a:solidFill>
                <a:srgbClr val="FF0000"/>
              </a:solidFill>
            </a:endParaRPr>
          </a:p>
        </p:txBody>
      </p:sp>
      <p:sp>
        <p:nvSpPr>
          <p:cNvPr id="17" name="文本框 16"/>
          <p:cNvSpPr txBox="1"/>
          <p:nvPr/>
        </p:nvSpPr>
        <p:spPr>
          <a:xfrm>
            <a:off x="8866739" y="5298142"/>
            <a:ext cx="2073499" cy="369332"/>
          </a:xfrm>
          <a:prstGeom prst="rect">
            <a:avLst/>
          </a:prstGeom>
          <a:noFill/>
        </p:spPr>
        <p:txBody>
          <a:bodyPr wrap="square" rtlCol="0">
            <a:spAutoFit/>
          </a:bodyPr>
          <a:lstStyle/>
          <a:p>
            <a:r>
              <a:rPr lang="en-US" altLang="zh-CN" b="1" dirty="0" smtClean="0">
                <a:latin typeface="宋体" panose="02010600030101010101" pitchFamily="2" charset="-122"/>
                <a:sym typeface="Wingdings" panose="05000000000000000000" pitchFamily="2" charset="2"/>
              </a:rPr>
              <a:t>7.</a:t>
            </a:r>
            <a:r>
              <a:rPr lang="zh-CN" altLang="en-US" b="1" dirty="0" smtClean="0">
                <a:latin typeface="宋体" panose="02010600030101010101" pitchFamily="2" charset="-122"/>
                <a:sym typeface="Wingdings" panose="05000000000000000000" pitchFamily="2" charset="2"/>
              </a:rPr>
              <a:t>出票人签名</a:t>
            </a:r>
            <a:endParaRPr lang="zh-CN" altLang="en-US" dirty="0"/>
          </a:p>
        </p:txBody>
      </p:sp>
      <p:sp>
        <p:nvSpPr>
          <p:cNvPr id="18" name="文本框 17"/>
          <p:cNvSpPr txBox="1"/>
          <p:nvPr/>
        </p:nvSpPr>
        <p:spPr>
          <a:xfrm>
            <a:off x="8945134" y="4149523"/>
            <a:ext cx="502277" cy="923330"/>
          </a:xfrm>
          <a:prstGeom prst="rect">
            <a:avLst/>
          </a:prstGeom>
          <a:noFill/>
        </p:spPr>
        <p:txBody>
          <a:bodyPr wrap="square" rtlCol="0">
            <a:spAutoFit/>
          </a:bodyPr>
          <a:lstStyle/>
          <a:p>
            <a:r>
              <a:rPr lang="en-US" altLang="zh-CN" sz="5400" dirty="0" smtClean="0">
                <a:solidFill>
                  <a:srgbClr val="FF0000"/>
                </a:solidFill>
              </a:rPr>
              <a:t>7</a:t>
            </a:r>
            <a:endParaRPr lang="zh-CN" altLang="en-US" sz="5400" dirty="0">
              <a:solidFill>
                <a:srgbClr val="FF0000"/>
              </a:solidFill>
            </a:endParaRPr>
          </a:p>
        </p:txBody>
      </p:sp>
      <p:sp>
        <p:nvSpPr>
          <p:cNvPr id="21" name="文本框 20"/>
          <p:cNvSpPr txBox="1"/>
          <p:nvPr/>
        </p:nvSpPr>
        <p:spPr>
          <a:xfrm>
            <a:off x="9749308" y="927279"/>
            <a:ext cx="2189407" cy="2308324"/>
          </a:xfrm>
          <a:prstGeom prst="rect">
            <a:avLst/>
          </a:prstGeom>
          <a:noFill/>
        </p:spPr>
        <p:txBody>
          <a:bodyPr wrap="square" rtlCol="0">
            <a:spAutoFit/>
          </a:bodyPr>
          <a:lstStyle/>
          <a:p>
            <a:r>
              <a:rPr lang="zh-CN" altLang="en-US" sz="2400" dirty="0" smtClean="0">
                <a:latin typeface="Times New Roman" panose="02020603050405020304" pitchFamily="18" charset="0"/>
                <a:cs typeface="Times New Roman" panose="02020603050405020304" pitchFamily="18" charset="0"/>
              </a:rPr>
              <a:t>汇票的当事人：</a:t>
            </a:r>
            <a:endParaRPr lang="en-US" altLang="zh-CN" sz="2400" dirty="0" smtClean="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出票</a:t>
            </a:r>
            <a:r>
              <a:rPr lang="zh-CN" altLang="en-US" sz="2400" dirty="0" smtClean="0">
                <a:latin typeface="Times New Roman" panose="02020603050405020304" pitchFamily="18" charset="0"/>
                <a:cs typeface="Times New Roman" panose="02020603050405020304" pitchFamily="18" charset="0"/>
              </a:rPr>
              <a:t>人（</a:t>
            </a:r>
            <a:r>
              <a:rPr lang="en-US" altLang="zh-CN" sz="2400" dirty="0" smtClean="0">
                <a:latin typeface="Times New Roman" panose="02020603050405020304" pitchFamily="18" charset="0"/>
                <a:cs typeface="Times New Roman" panose="02020603050405020304" pitchFamily="18" charset="0"/>
              </a:rPr>
              <a:t>Drawer</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受票</a:t>
            </a:r>
            <a:r>
              <a:rPr lang="zh-CN" altLang="en-US" sz="2400" dirty="0" smtClean="0">
                <a:latin typeface="Times New Roman" panose="02020603050405020304" pitchFamily="18" charset="0"/>
                <a:cs typeface="Times New Roman" panose="02020603050405020304" pitchFamily="18" charset="0"/>
              </a:rPr>
              <a:t>人（</a:t>
            </a:r>
            <a:r>
              <a:rPr lang="en-US" altLang="zh-CN" sz="2400" dirty="0" smtClean="0">
                <a:latin typeface="Times New Roman" panose="02020603050405020304" pitchFamily="18" charset="0"/>
                <a:cs typeface="Times New Roman" panose="02020603050405020304" pitchFamily="18" charset="0"/>
              </a:rPr>
              <a:t>Drawee</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r>
              <a:rPr lang="zh-CN" altLang="en-US" sz="2400" dirty="0" smtClean="0">
                <a:latin typeface="Times New Roman" panose="02020603050405020304" pitchFamily="18" charset="0"/>
                <a:cs typeface="Times New Roman" panose="02020603050405020304" pitchFamily="18" charset="0"/>
              </a:rPr>
              <a:t>收款人（</a:t>
            </a:r>
            <a:r>
              <a:rPr lang="en-US" altLang="zh-CN" sz="2400" dirty="0" smtClean="0">
                <a:latin typeface="Times New Roman" panose="02020603050405020304" pitchFamily="18" charset="0"/>
                <a:cs typeface="Times New Roman" panose="02020603050405020304" pitchFamily="18" charset="0"/>
              </a:rPr>
              <a:t>Payee</a:t>
            </a:r>
            <a:r>
              <a:rPr lang="zh-CN" altLang="en-US" sz="2400" dirty="0" smtClean="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10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360"/>
                                          </p:val>
                                        </p:tav>
                                        <p:tav tm="100000">
                                          <p:val>
                                            <p:fltVal val="0"/>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 calcmode="lin" valueType="num">
                                      <p:cBhvr>
                                        <p:cTn id="67" dur="500" fill="hold"/>
                                        <p:tgtEl>
                                          <p:spTgt spid="12"/>
                                        </p:tgtEl>
                                        <p:attrNameLst>
                                          <p:attrName>style.rotation</p:attrName>
                                        </p:attrNameLst>
                                      </p:cBhvr>
                                      <p:tavLst>
                                        <p:tav tm="0">
                                          <p:val>
                                            <p:fltVal val="360"/>
                                          </p:val>
                                        </p:tav>
                                        <p:tav tm="100000">
                                          <p:val>
                                            <p:fltVal val="0"/>
                                          </p:val>
                                        </p:tav>
                                      </p:tavLst>
                                    </p:anim>
                                    <p:animEffect transition="in" filter="fad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9" presetClass="entr" presetSubtype="0" decel="10000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p:cTn id="80" dur="500" fill="hold"/>
                                        <p:tgtEl>
                                          <p:spTgt spid="14"/>
                                        </p:tgtEl>
                                        <p:attrNameLst>
                                          <p:attrName>ppt_w</p:attrName>
                                        </p:attrNameLst>
                                      </p:cBhvr>
                                      <p:tavLst>
                                        <p:tav tm="0">
                                          <p:val>
                                            <p:fltVal val="0"/>
                                          </p:val>
                                        </p:tav>
                                        <p:tav tm="100000">
                                          <p:val>
                                            <p:strVal val="#ppt_w"/>
                                          </p:val>
                                        </p:tav>
                                      </p:tavLst>
                                    </p:anim>
                                    <p:anim calcmode="lin" valueType="num">
                                      <p:cBhvr>
                                        <p:cTn id="81" dur="500" fill="hold"/>
                                        <p:tgtEl>
                                          <p:spTgt spid="14"/>
                                        </p:tgtEl>
                                        <p:attrNameLst>
                                          <p:attrName>ppt_h</p:attrName>
                                        </p:attrNameLst>
                                      </p:cBhvr>
                                      <p:tavLst>
                                        <p:tav tm="0">
                                          <p:val>
                                            <p:fltVal val="0"/>
                                          </p:val>
                                        </p:tav>
                                        <p:tav tm="100000">
                                          <p:val>
                                            <p:strVal val="#ppt_h"/>
                                          </p:val>
                                        </p:tav>
                                      </p:tavLst>
                                    </p:anim>
                                    <p:anim calcmode="lin" valueType="num">
                                      <p:cBhvr>
                                        <p:cTn id="82" dur="500" fill="hold"/>
                                        <p:tgtEl>
                                          <p:spTgt spid="14"/>
                                        </p:tgtEl>
                                        <p:attrNameLst>
                                          <p:attrName>style.rotation</p:attrName>
                                        </p:attrNameLst>
                                      </p:cBhvr>
                                      <p:tavLst>
                                        <p:tav tm="0">
                                          <p:val>
                                            <p:fltVal val="360"/>
                                          </p:val>
                                        </p:tav>
                                        <p:tav tm="100000">
                                          <p:val>
                                            <p:fltVal val="0"/>
                                          </p:val>
                                        </p:tav>
                                      </p:tavLst>
                                    </p:anim>
                                    <p:animEffect transition="in" filter="fade">
                                      <p:cBhvr>
                                        <p:cTn id="83" dur="500"/>
                                        <p:tgtEl>
                                          <p:spTgt spid="14"/>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1000"/>
                                        <p:tgtEl>
                                          <p:spTgt spid="15"/>
                                        </p:tgtEl>
                                      </p:cBhvr>
                                    </p:animEffect>
                                    <p:anim calcmode="lin" valueType="num">
                                      <p:cBhvr>
                                        <p:cTn id="89" dur="1000" fill="hold"/>
                                        <p:tgtEl>
                                          <p:spTgt spid="15"/>
                                        </p:tgtEl>
                                        <p:attrNameLst>
                                          <p:attrName>ppt_x</p:attrName>
                                        </p:attrNameLst>
                                      </p:cBhvr>
                                      <p:tavLst>
                                        <p:tav tm="0">
                                          <p:val>
                                            <p:strVal val="#ppt_x"/>
                                          </p:val>
                                        </p:tav>
                                        <p:tav tm="100000">
                                          <p:val>
                                            <p:strVal val="#ppt_x"/>
                                          </p:val>
                                        </p:tav>
                                      </p:tavLst>
                                    </p:anim>
                                    <p:anim calcmode="lin" valueType="num">
                                      <p:cBhvr>
                                        <p:cTn id="9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 calcmode="lin" valueType="num">
                                      <p:cBhvr>
                                        <p:cTn id="97" dur="500" fill="hold"/>
                                        <p:tgtEl>
                                          <p:spTgt spid="16"/>
                                        </p:tgtEl>
                                        <p:attrNameLst>
                                          <p:attrName>style.rotation</p:attrName>
                                        </p:attrNameLst>
                                      </p:cBhvr>
                                      <p:tavLst>
                                        <p:tav tm="0">
                                          <p:val>
                                            <p:fltVal val="360"/>
                                          </p:val>
                                        </p:tav>
                                        <p:tav tm="100000">
                                          <p:val>
                                            <p:fltVal val="0"/>
                                          </p:val>
                                        </p:tav>
                                      </p:tavLst>
                                    </p:anim>
                                    <p:animEffect transition="in" filter="fade">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1000"/>
                                        <p:tgtEl>
                                          <p:spTgt spid="17"/>
                                        </p:tgtEl>
                                      </p:cBhvr>
                                    </p:animEffect>
                                    <p:anim calcmode="lin" valueType="num">
                                      <p:cBhvr>
                                        <p:cTn id="104" dur="1000" fill="hold"/>
                                        <p:tgtEl>
                                          <p:spTgt spid="17"/>
                                        </p:tgtEl>
                                        <p:attrNameLst>
                                          <p:attrName>ppt_x</p:attrName>
                                        </p:attrNameLst>
                                      </p:cBhvr>
                                      <p:tavLst>
                                        <p:tav tm="0">
                                          <p:val>
                                            <p:strVal val="#ppt_x"/>
                                          </p:val>
                                        </p:tav>
                                        <p:tav tm="100000">
                                          <p:val>
                                            <p:strVal val="#ppt_x"/>
                                          </p:val>
                                        </p:tav>
                                      </p:tavLst>
                                    </p:anim>
                                    <p:anim calcmode="lin" valueType="num">
                                      <p:cBhvr>
                                        <p:cTn id="10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9" presetClass="entr" presetSubtype="0" decel="100000" fill="hold" grpId="0" nodeType="clickEffect">
                                  <p:stCondLst>
                                    <p:cond delay="0"/>
                                  </p:stCondLst>
                                  <p:childTnLst>
                                    <p:set>
                                      <p:cBhvr>
                                        <p:cTn id="109" dur="1" fill="hold">
                                          <p:stCondLst>
                                            <p:cond delay="0"/>
                                          </p:stCondLst>
                                        </p:cTn>
                                        <p:tgtEl>
                                          <p:spTgt spid="18"/>
                                        </p:tgtEl>
                                        <p:attrNameLst>
                                          <p:attrName>style.visibility</p:attrName>
                                        </p:attrNameLst>
                                      </p:cBhvr>
                                      <p:to>
                                        <p:strVal val="visible"/>
                                      </p:to>
                                    </p:set>
                                    <p:anim calcmode="lin" valueType="num">
                                      <p:cBhvr>
                                        <p:cTn id="110" dur="500" fill="hold"/>
                                        <p:tgtEl>
                                          <p:spTgt spid="18"/>
                                        </p:tgtEl>
                                        <p:attrNameLst>
                                          <p:attrName>ppt_w</p:attrName>
                                        </p:attrNameLst>
                                      </p:cBhvr>
                                      <p:tavLst>
                                        <p:tav tm="0">
                                          <p:val>
                                            <p:fltVal val="0"/>
                                          </p:val>
                                        </p:tav>
                                        <p:tav tm="100000">
                                          <p:val>
                                            <p:strVal val="#ppt_w"/>
                                          </p:val>
                                        </p:tav>
                                      </p:tavLst>
                                    </p:anim>
                                    <p:anim calcmode="lin" valueType="num">
                                      <p:cBhvr>
                                        <p:cTn id="111" dur="500" fill="hold"/>
                                        <p:tgtEl>
                                          <p:spTgt spid="18"/>
                                        </p:tgtEl>
                                        <p:attrNameLst>
                                          <p:attrName>ppt_h</p:attrName>
                                        </p:attrNameLst>
                                      </p:cBhvr>
                                      <p:tavLst>
                                        <p:tav tm="0">
                                          <p:val>
                                            <p:fltVal val="0"/>
                                          </p:val>
                                        </p:tav>
                                        <p:tav tm="100000">
                                          <p:val>
                                            <p:strVal val="#ppt_h"/>
                                          </p:val>
                                        </p:tav>
                                      </p:tavLst>
                                    </p:anim>
                                    <p:anim calcmode="lin" valueType="num">
                                      <p:cBhvr>
                                        <p:cTn id="112" dur="500" fill="hold"/>
                                        <p:tgtEl>
                                          <p:spTgt spid="18"/>
                                        </p:tgtEl>
                                        <p:attrNameLst>
                                          <p:attrName>style.rotation</p:attrName>
                                        </p:attrNameLst>
                                      </p:cBhvr>
                                      <p:tavLst>
                                        <p:tav tm="0">
                                          <p:val>
                                            <p:fltVal val="360"/>
                                          </p:val>
                                        </p:tav>
                                        <p:tav tm="100000">
                                          <p:val>
                                            <p:fltVal val="0"/>
                                          </p:val>
                                        </p:tav>
                                      </p:tavLst>
                                    </p:anim>
                                    <p:animEffect transition="in" filter="fade">
                                      <p:cBhvr>
                                        <p:cTn id="113" dur="500"/>
                                        <p:tgtEl>
                                          <p:spTgt spid="18"/>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21">
                                            <p:txEl>
                                              <p:pRg st="0" end="0"/>
                                            </p:txEl>
                                          </p:spTgt>
                                        </p:tgtEl>
                                        <p:attrNameLst>
                                          <p:attrName>style.visibility</p:attrName>
                                        </p:attrNameLst>
                                      </p:cBhvr>
                                      <p:to>
                                        <p:strVal val="visible"/>
                                      </p:to>
                                    </p:set>
                                    <p:animEffect transition="in" filter="fade">
                                      <p:cBhvr>
                                        <p:cTn id="118" dur="1000"/>
                                        <p:tgtEl>
                                          <p:spTgt spid="21">
                                            <p:txEl>
                                              <p:pRg st="0" end="0"/>
                                            </p:txEl>
                                          </p:spTgt>
                                        </p:tgtEl>
                                      </p:cBhvr>
                                    </p:animEffect>
                                    <p:anim calcmode="lin" valueType="num">
                                      <p:cBhvr>
                                        <p:cTn id="11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20"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21">
                                            <p:txEl>
                                              <p:pRg st="1" end="1"/>
                                            </p:txEl>
                                          </p:spTgt>
                                        </p:tgtEl>
                                        <p:attrNameLst>
                                          <p:attrName>style.visibility</p:attrName>
                                        </p:attrNameLst>
                                      </p:cBhvr>
                                      <p:to>
                                        <p:strVal val="visible"/>
                                      </p:to>
                                    </p:set>
                                    <p:animEffect transition="in" filter="fade">
                                      <p:cBhvr>
                                        <p:cTn id="125" dur="1000"/>
                                        <p:tgtEl>
                                          <p:spTgt spid="21">
                                            <p:txEl>
                                              <p:pRg st="1" end="1"/>
                                            </p:txEl>
                                          </p:spTgt>
                                        </p:tgtEl>
                                      </p:cBhvr>
                                    </p:animEffect>
                                    <p:anim calcmode="lin" valueType="num">
                                      <p:cBhvr>
                                        <p:cTn id="126"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27"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nodeType="clickEffect">
                                  <p:stCondLst>
                                    <p:cond delay="0"/>
                                  </p:stCondLst>
                                  <p:childTnLst>
                                    <p:set>
                                      <p:cBhvr>
                                        <p:cTn id="131" dur="1" fill="hold">
                                          <p:stCondLst>
                                            <p:cond delay="0"/>
                                          </p:stCondLst>
                                        </p:cTn>
                                        <p:tgtEl>
                                          <p:spTgt spid="21">
                                            <p:txEl>
                                              <p:pRg st="2" end="2"/>
                                            </p:txEl>
                                          </p:spTgt>
                                        </p:tgtEl>
                                        <p:attrNameLst>
                                          <p:attrName>style.visibility</p:attrName>
                                        </p:attrNameLst>
                                      </p:cBhvr>
                                      <p:to>
                                        <p:strVal val="visible"/>
                                      </p:to>
                                    </p:set>
                                    <p:animEffect transition="in" filter="fade">
                                      <p:cBhvr>
                                        <p:cTn id="132" dur="1000"/>
                                        <p:tgtEl>
                                          <p:spTgt spid="21">
                                            <p:txEl>
                                              <p:pRg st="2" end="2"/>
                                            </p:txEl>
                                          </p:spTgt>
                                        </p:tgtEl>
                                      </p:cBhvr>
                                    </p:animEffect>
                                    <p:anim calcmode="lin" valueType="num">
                                      <p:cBhvr>
                                        <p:cTn id="133"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34"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nodeType="clickEffect">
                                  <p:stCondLst>
                                    <p:cond delay="0"/>
                                  </p:stCondLst>
                                  <p:childTnLst>
                                    <p:set>
                                      <p:cBhvr>
                                        <p:cTn id="138" dur="1" fill="hold">
                                          <p:stCondLst>
                                            <p:cond delay="0"/>
                                          </p:stCondLst>
                                        </p:cTn>
                                        <p:tgtEl>
                                          <p:spTgt spid="21">
                                            <p:txEl>
                                              <p:pRg st="3" end="3"/>
                                            </p:txEl>
                                          </p:spTgt>
                                        </p:tgtEl>
                                        <p:attrNameLst>
                                          <p:attrName>style.visibility</p:attrName>
                                        </p:attrNameLst>
                                      </p:cBhvr>
                                      <p:to>
                                        <p:strVal val="visible"/>
                                      </p:to>
                                    </p:set>
                                    <p:animEffect transition="in" filter="fade">
                                      <p:cBhvr>
                                        <p:cTn id="139" dur="1000"/>
                                        <p:tgtEl>
                                          <p:spTgt spid="21">
                                            <p:txEl>
                                              <p:pRg st="3" end="3"/>
                                            </p:txEl>
                                          </p:spTgt>
                                        </p:tgtEl>
                                      </p:cBhvr>
                                    </p:animEffect>
                                    <p:anim calcmode="lin" valueType="num">
                                      <p:cBhvr>
                                        <p:cTn id="140"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141"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028700"/>
            <a:ext cx="8763000" cy="4800600"/>
          </a:xfrm>
          <a:prstGeom prst="rect">
            <a:avLst/>
          </a:prstGeom>
        </p:spPr>
      </p:pic>
    </p:spTree>
    <p:extLst>
      <p:ext uri="{BB962C8B-B14F-4D97-AF65-F5344CB8AC3E}">
        <p14:creationId xmlns:p14="http://schemas.microsoft.com/office/powerpoint/2010/main" val="443418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9" name="组合 12"/>
          <p:cNvGrpSpPr>
            <a:grpSpLocks/>
          </p:cNvGrpSpPr>
          <p:nvPr/>
        </p:nvGrpSpPr>
        <p:grpSpPr bwMode="auto">
          <a:xfrm>
            <a:off x="1051719" y="1037432"/>
            <a:ext cx="8942287" cy="5072062"/>
            <a:chOff x="0" y="0"/>
            <a:chExt cx="8215312" cy="5072062"/>
          </a:xfrm>
          <a:noFill/>
        </p:grpSpPr>
        <p:grpSp>
          <p:nvGrpSpPr>
            <p:cNvPr id="65560" name="组合 21"/>
            <p:cNvGrpSpPr>
              <a:grpSpLocks/>
            </p:cNvGrpSpPr>
            <p:nvPr/>
          </p:nvGrpSpPr>
          <p:grpSpPr bwMode="auto">
            <a:xfrm>
              <a:off x="0" y="0"/>
              <a:ext cx="576262" cy="576262"/>
              <a:chOff x="0" y="0"/>
              <a:chExt cx="576000" cy="576000"/>
            </a:xfrm>
            <a:grpFill/>
          </p:grpSpPr>
          <p:grpSp>
            <p:nvGrpSpPr>
              <p:cNvPr id="65562" name="13 Grupo"/>
              <p:cNvGrpSpPr>
                <a:grpSpLocks/>
              </p:cNvGrpSpPr>
              <p:nvPr/>
            </p:nvGrpSpPr>
            <p:grpSpPr bwMode="auto">
              <a:xfrm flipH="1">
                <a:off x="142873" y="0"/>
                <a:ext cx="45719" cy="576000"/>
                <a:chOff x="0" y="0"/>
                <a:chExt cx="319" cy="3377896"/>
              </a:xfrm>
              <a:grpFill/>
            </p:grpSpPr>
            <p:cxnSp>
              <p:nvCxnSpPr>
                <p:cNvPr id="65566" name="9 Conector recto"/>
                <p:cNvCxnSpPr>
                  <a:cxnSpLocks noChangeShapeType="1"/>
                </p:cNvCxnSpPr>
                <p:nvPr/>
              </p:nvCxnSpPr>
              <p:spPr bwMode="auto">
                <a:xfrm>
                  <a:off x="-2" y="0"/>
                  <a:ext cx="0" cy="3377896"/>
                </a:xfrm>
                <a:prstGeom prst="line">
                  <a:avLst/>
                </a:prstGeom>
                <a:grpFill/>
                <a:ln w="9525">
                  <a:solidFill>
                    <a:srgbClr val="0070C0"/>
                  </a:solidFill>
                  <a:round/>
                  <a:headEnd/>
                  <a:tailEnd/>
                </a:ln>
                <a:extLst/>
              </p:spPr>
            </p:cxnSp>
            <p:cxnSp>
              <p:nvCxnSpPr>
                <p:cNvPr id="65567" name="10 Conector recto"/>
                <p:cNvCxnSpPr>
                  <a:cxnSpLocks noChangeShapeType="1"/>
                </p:cNvCxnSpPr>
                <p:nvPr/>
              </p:nvCxnSpPr>
              <p:spPr bwMode="auto">
                <a:xfrm>
                  <a:off x="319" y="0"/>
                  <a:ext cx="0" cy="3377896"/>
                </a:xfrm>
                <a:prstGeom prst="line">
                  <a:avLst/>
                </a:prstGeom>
                <a:grpFill/>
                <a:ln w="9525">
                  <a:solidFill>
                    <a:srgbClr val="0070C0"/>
                  </a:solidFill>
                  <a:round/>
                  <a:headEnd/>
                  <a:tailEnd/>
                </a:ln>
                <a:extLst/>
              </p:spPr>
            </p:cxnSp>
          </p:grpSp>
          <p:grpSp>
            <p:nvGrpSpPr>
              <p:cNvPr id="65563" name="48 Grupo"/>
              <p:cNvGrpSpPr>
                <a:grpSpLocks/>
              </p:cNvGrpSpPr>
              <p:nvPr/>
            </p:nvGrpSpPr>
            <p:grpSpPr bwMode="auto">
              <a:xfrm rot="16200000" flipH="1">
                <a:off x="264913" y="-96705"/>
                <a:ext cx="46039" cy="576000"/>
                <a:chOff x="0" y="0"/>
                <a:chExt cx="319" cy="3377896"/>
              </a:xfrm>
              <a:grpFill/>
            </p:grpSpPr>
            <p:cxnSp>
              <p:nvCxnSpPr>
                <p:cNvPr id="65564" name="49 Conector recto"/>
                <p:cNvCxnSpPr>
                  <a:cxnSpLocks noChangeShapeType="1"/>
                </p:cNvCxnSpPr>
                <p:nvPr/>
              </p:nvCxnSpPr>
              <p:spPr bwMode="auto">
                <a:xfrm>
                  <a:off x="208" y="0"/>
                  <a:ext cx="0" cy="3377896"/>
                </a:xfrm>
                <a:prstGeom prst="line">
                  <a:avLst/>
                </a:prstGeom>
                <a:grpFill/>
                <a:ln w="9525">
                  <a:solidFill>
                    <a:srgbClr val="0070C0"/>
                  </a:solidFill>
                  <a:round/>
                  <a:headEnd/>
                  <a:tailEnd/>
                </a:ln>
                <a:extLst/>
              </p:spPr>
            </p:cxnSp>
            <p:cxnSp>
              <p:nvCxnSpPr>
                <p:cNvPr id="65565" name="50 Conector recto"/>
                <p:cNvCxnSpPr>
                  <a:cxnSpLocks noChangeShapeType="1"/>
                </p:cNvCxnSpPr>
                <p:nvPr/>
              </p:nvCxnSpPr>
              <p:spPr bwMode="auto">
                <a:xfrm>
                  <a:off x="527" y="0"/>
                  <a:ext cx="0" cy="3377896"/>
                </a:xfrm>
                <a:prstGeom prst="line">
                  <a:avLst/>
                </a:prstGeom>
                <a:grpFill/>
                <a:ln w="9525">
                  <a:solidFill>
                    <a:srgbClr val="0070C0"/>
                  </a:solidFill>
                  <a:round/>
                  <a:headEnd/>
                  <a:tailEnd/>
                </a:ln>
                <a:extLst/>
              </p:spPr>
            </p:cxnSp>
          </p:grpSp>
        </p:grpSp>
        <p:sp>
          <p:nvSpPr>
            <p:cNvPr id="65561" name="Rectangle 3"/>
            <p:cNvSpPr>
              <a:spLocks noChangeArrowheads="1"/>
            </p:cNvSpPr>
            <p:nvPr/>
          </p:nvSpPr>
          <p:spPr bwMode="auto">
            <a:xfrm>
              <a:off x="158750" y="227012"/>
              <a:ext cx="8056562" cy="4845050"/>
            </a:xfrm>
            <a:prstGeom prst="rect">
              <a:avLst/>
            </a:prstGeom>
            <a:grpFill/>
            <a:ln w="9525">
              <a:solidFill>
                <a:srgbClr val="0070C0"/>
              </a:solidFill>
              <a:miter lim="800000"/>
              <a:headEnd/>
              <a:tailEnd/>
            </a:ln>
            <a:effectLst>
              <a:outerShdw dist="38100" dir="2700000" algn="ctr" rotWithShape="0">
                <a:srgbClr val="000000">
                  <a:alpha val="25000"/>
                </a:srgbClr>
              </a:outerShdw>
            </a:effec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latinLnBrk="1" hangingPunct="1"/>
              <a:endParaRPr lang="ko-KR" altLang="en-US" sz="1000" b="1">
                <a:solidFill>
                  <a:schemeClr val="tx2"/>
                </a:solidFill>
                <a:latin typeface="Malgun Gothic" panose="020B0503020000020004" pitchFamily="34" charset="-127"/>
                <a:ea typeface="Malgun Gothic" panose="020B0503020000020004" pitchFamily="34" charset="-127"/>
              </a:endParaRPr>
            </a:p>
          </p:txBody>
        </p:sp>
      </p:grpSp>
      <p:sp>
        <p:nvSpPr>
          <p:cNvPr id="64526" name="TextBox 25"/>
          <p:cNvSpPr txBox="1">
            <a:spLocks noChangeArrowheads="1"/>
          </p:cNvSpPr>
          <p:nvPr/>
        </p:nvSpPr>
        <p:spPr bwMode="auto">
          <a:xfrm>
            <a:off x="1952626" y="1571625"/>
            <a:ext cx="7502525"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buFont typeface="Arial" panose="020B0604020202020204" pitchFamily="34" charset="0"/>
              <a:buNone/>
              <a:defRPr/>
            </a:pPr>
            <a:r>
              <a:rPr lang="zh-CN" altLang="en-US" b="1" dirty="0">
                <a:effectLst>
                  <a:outerShdw blurRad="38100" dist="38100" dir="2700000" algn="tl">
                    <a:srgbClr val="C0C0C0"/>
                  </a:outerShdw>
                </a:effectLst>
              </a:rPr>
              <a:t>　</a:t>
            </a:r>
            <a:r>
              <a:rPr lang="zh-CN" altLang="en-US" sz="2000" dirty="0"/>
              <a:t>（</a:t>
            </a:r>
            <a:r>
              <a:rPr lang="en-US" altLang="zh-CN" sz="2000" dirty="0"/>
              <a:t>1</a:t>
            </a:r>
            <a:r>
              <a:rPr lang="zh-CN" altLang="en-US" sz="2000" dirty="0"/>
              <a:t>）</a:t>
            </a:r>
            <a:r>
              <a:rPr lang="zh-CN" altLang="en-US" sz="2000" dirty="0" smtClean="0"/>
              <a:t>按照汇票的出票人和付款人不同：银行汇票</a:t>
            </a:r>
            <a:r>
              <a:rPr lang="zh-CN" altLang="en-US" sz="2000" dirty="0"/>
              <a:t>和商业汇票</a:t>
            </a:r>
          </a:p>
        </p:txBody>
      </p:sp>
      <p:sp>
        <p:nvSpPr>
          <p:cNvPr id="64528" name="Text Box 16"/>
          <p:cNvSpPr txBox="1">
            <a:spLocks noChangeArrowheads="1"/>
          </p:cNvSpPr>
          <p:nvPr/>
        </p:nvSpPr>
        <p:spPr bwMode="auto">
          <a:xfrm>
            <a:off x="4008438" y="3717925"/>
            <a:ext cx="893762"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latin typeface="Arial" panose="020B0604020202020204" pitchFamily="34" charset="0"/>
              </a:rPr>
              <a:t>银行</a:t>
            </a:r>
          </a:p>
        </p:txBody>
      </p:sp>
      <p:sp>
        <p:nvSpPr>
          <p:cNvPr id="64529" name="箭头 2700"/>
          <p:cNvSpPr>
            <a:spLocks noChangeShapeType="1"/>
          </p:cNvSpPr>
          <p:nvPr/>
        </p:nvSpPr>
        <p:spPr bwMode="auto">
          <a:xfrm>
            <a:off x="4943475" y="3933825"/>
            <a:ext cx="10096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30" name="Text Box 18"/>
          <p:cNvSpPr txBox="1">
            <a:spLocks noChangeArrowheads="1"/>
          </p:cNvSpPr>
          <p:nvPr/>
        </p:nvSpPr>
        <p:spPr bwMode="auto">
          <a:xfrm>
            <a:off x="5953126" y="3717925"/>
            <a:ext cx="893763"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latin typeface="Arial" panose="020B0604020202020204" pitchFamily="34" charset="0"/>
              </a:rPr>
              <a:t>银行</a:t>
            </a:r>
          </a:p>
        </p:txBody>
      </p:sp>
      <p:sp>
        <p:nvSpPr>
          <p:cNvPr id="64531" name="Text Box 19"/>
          <p:cNvSpPr txBox="1">
            <a:spLocks noChangeArrowheads="1"/>
          </p:cNvSpPr>
          <p:nvPr/>
        </p:nvSpPr>
        <p:spPr bwMode="auto">
          <a:xfrm>
            <a:off x="5087939" y="3573463"/>
            <a:ext cx="663575"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latin typeface="Arial" panose="020B0604020202020204" pitchFamily="34" charset="0"/>
              </a:rPr>
              <a:t>签发</a:t>
            </a:r>
          </a:p>
        </p:txBody>
      </p:sp>
      <p:sp>
        <p:nvSpPr>
          <p:cNvPr id="64532" name="Text Box 20"/>
          <p:cNvSpPr txBox="1">
            <a:spLocks noChangeArrowheads="1"/>
          </p:cNvSpPr>
          <p:nvPr/>
        </p:nvSpPr>
        <p:spPr bwMode="auto">
          <a:xfrm>
            <a:off x="7032625" y="2852738"/>
            <a:ext cx="1943100" cy="366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latin typeface="Arial" panose="020B0604020202020204" pitchFamily="34" charset="0"/>
              </a:rPr>
              <a:t>票汇业务，光票</a:t>
            </a:r>
          </a:p>
        </p:txBody>
      </p:sp>
      <p:sp>
        <p:nvSpPr>
          <p:cNvPr id="64533" name="箭头 2705"/>
          <p:cNvSpPr>
            <a:spLocks noChangeShapeType="1"/>
          </p:cNvSpPr>
          <p:nvPr/>
        </p:nvSpPr>
        <p:spPr bwMode="auto">
          <a:xfrm flipH="1">
            <a:off x="6888163" y="3141663"/>
            <a:ext cx="576262"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34" name="Text Box 22"/>
          <p:cNvSpPr txBox="1">
            <a:spLocks noChangeArrowheads="1"/>
          </p:cNvSpPr>
          <p:nvPr/>
        </p:nvSpPr>
        <p:spPr bwMode="auto">
          <a:xfrm>
            <a:off x="2571751" y="3790951"/>
            <a:ext cx="1147763" cy="366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latin typeface="Arial" panose="020B0604020202020204" pitchFamily="34" charset="0"/>
              </a:rPr>
              <a:t>银行汇票</a:t>
            </a:r>
          </a:p>
        </p:txBody>
      </p:sp>
      <p:sp>
        <p:nvSpPr>
          <p:cNvPr id="64535" name="Text Box 23"/>
          <p:cNvSpPr txBox="1">
            <a:spLocks noChangeArrowheads="1"/>
          </p:cNvSpPr>
          <p:nvPr/>
        </p:nvSpPr>
        <p:spPr bwMode="auto">
          <a:xfrm>
            <a:off x="2568576" y="4437063"/>
            <a:ext cx="1146175" cy="366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latin typeface="Arial" panose="020B0604020202020204" pitchFamily="34" charset="0"/>
              </a:rPr>
              <a:t>商业汇票</a:t>
            </a:r>
          </a:p>
        </p:txBody>
      </p:sp>
      <p:sp>
        <p:nvSpPr>
          <p:cNvPr id="64536" name="Text Box 24"/>
          <p:cNvSpPr txBox="1">
            <a:spLocks noChangeArrowheads="1"/>
          </p:cNvSpPr>
          <p:nvPr/>
        </p:nvSpPr>
        <p:spPr bwMode="auto">
          <a:xfrm>
            <a:off x="3937001" y="4292601"/>
            <a:ext cx="1006475" cy="652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latin typeface="Arial" panose="020B0604020202020204" pitchFamily="34" charset="0"/>
              </a:rPr>
              <a:t>企业或个人</a:t>
            </a:r>
          </a:p>
        </p:txBody>
      </p:sp>
      <p:sp>
        <p:nvSpPr>
          <p:cNvPr id="64537" name="Text Box 25"/>
          <p:cNvSpPr txBox="1">
            <a:spLocks noChangeArrowheads="1"/>
          </p:cNvSpPr>
          <p:nvPr/>
        </p:nvSpPr>
        <p:spPr bwMode="auto">
          <a:xfrm>
            <a:off x="5159376" y="4221163"/>
            <a:ext cx="663575" cy="3667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latin typeface="Arial" panose="020B0604020202020204" pitchFamily="34" charset="0"/>
              </a:rPr>
              <a:t>签发</a:t>
            </a:r>
          </a:p>
        </p:txBody>
      </p:sp>
      <p:sp>
        <p:nvSpPr>
          <p:cNvPr id="64538" name="箭头 2700"/>
          <p:cNvSpPr>
            <a:spLocks noChangeShapeType="1"/>
          </p:cNvSpPr>
          <p:nvPr/>
        </p:nvSpPr>
        <p:spPr bwMode="auto">
          <a:xfrm>
            <a:off x="5016501" y="4652964"/>
            <a:ext cx="1008063"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39" name="Text Box 27"/>
          <p:cNvSpPr txBox="1">
            <a:spLocks noChangeArrowheads="1"/>
          </p:cNvSpPr>
          <p:nvPr/>
        </p:nvSpPr>
        <p:spPr bwMode="auto">
          <a:xfrm>
            <a:off x="6024564" y="4221163"/>
            <a:ext cx="1006475" cy="925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latin typeface="Arial" panose="020B0604020202020204" pitchFamily="34" charset="0"/>
              </a:rPr>
              <a:t>企业、个人或银行</a:t>
            </a:r>
          </a:p>
        </p:txBody>
      </p:sp>
      <p:sp>
        <p:nvSpPr>
          <p:cNvPr id="64540" name="Text Box 28"/>
          <p:cNvSpPr txBox="1">
            <a:spLocks noChangeArrowheads="1"/>
          </p:cNvSpPr>
          <p:nvPr/>
        </p:nvSpPr>
        <p:spPr bwMode="auto">
          <a:xfrm>
            <a:off x="7392988" y="4149725"/>
            <a:ext cx="1943100"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latin typeface="Arial" panose="020B0604020202020204" pitchFamily="34" charset="0"/>
              </a:rPr>
              <a:t>国际结算中多用</a:t>
            </a:r>
          </a:p>
        </p:txBody>
      </p:sp>
      <p:sp>
        <p:nvSpPr>
          <p:cNvPr id="64541" name="箭头 2714"/>
          <p:cNvSpPr>
            <a:spLocks noChangeShapeType="1"/>
          </p:cNvSpPr>
          <p:nvPr/>
        </p:nvSpPr>
        <p:spPr bwMode="auto">
          <a:xfrm flipH="1">
            <a:off x="7104063" y="4292600"/>
            <a:ext cx="360362"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42" name="AutoShape 30"/>
          <p:cNvSpPr>
            <a:spLocks/>
          </p:cNvSpPr>
          <p:nvPr/>
        </p:nvSpPr>
        <p:spPr bwMode="auto">
          <a:xfrm>
            <a:off x="2424113" y="3933825"/>
            <a:ext cx="74612" cy="719138"/>
          </a:xfrm>
          <a:prstGeom prst="leftBrace">
            <a:avLst>
              <a:gd name="adj1" fmla="val 80275"/>
              <a:gd name="adj2" fmla="val 50000"/>
            </a:avLst>
          </a:prstGeom>
          <a:solidFill>
            <a:schemeClr val="bg1"/>
          </a:solidFill>
          <a:ln w="9525">
            <a:solidFill>
              <a:schemeClr val="tx1"/>
            </a:solidFill>
            <a:round/>
            <a:headEnd/>
            <a:tailEnd/>
          </a:ln>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64543" name="AutoShape 31"/>
          <p:cNvSpPr>
            <a:spLocks noChangeArrowheads="1"/>
          </p:cNvSpPr>
          <p:nvPr/>
        </p:nvSpPr>
        <p:spPr bwMode="auto">
          <a:xfrm>
            <a:off x="2495550" y="5375276"/>
            <a:ext cx="4032250" cy="574675"/>
          </a:xfrm>
          <a:prstGeom prst="horizontalScroll">
            <a:avLst>
              <a:gd name="adj" fmla="val 12500"/>
            </a:avLst>
          </a:prstGeom>
          <a:solidFill>
            <a:srgbClr val="FFFF99"/>
          </a:solidFill>
          <a:ln w="9525">
            <a:solidFill>
              <a:schemeClr val="tx1"/>
            </a:solidFill>
            <a:round/>
            <a:headEnd/>
            <a:tailEnd/>
          </a:ln>
        </p:spPr>
        <p:txBody>
          <a:bodyPr wrap="none" lIns="90170" tIns="46990" rIns="90170" bIns="4699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latin typeface="Arial" panose="020B0604020202020204" pitchFamily="34" charset="0"/>
              </a:rPr>
              <a:t>样张</a:t>
            </a:r>
            <a:r>
              <a:rPr lang="zh-CN" altLang="en-US" b="1" dirty="0" smtClean="0">
                <a:latin typeface="Arial" panose="020B0604020202020204" pitchFamily="34" charset="0"/>
              </a:rPr>
              <a:t>汇票</a:t>
            </a:r>
            <a:r>
              <a:rPr lang="zh-CN" altLang="en-US" b="1" dirty="0">
                <a:latin typeface="Arial" panose="020B0604020202020204" pitchFamily="34" charset="0"/>
              </a:rPr>
              <a:t>是什么类型汇票？</a:t>
            </a:r>
          </a:p>
        </p:txBody>
      </p:sp>
      <p:sp>
        <p:nvSpPr>
          <p:cNvPr id="64544" name="AutoShape 32"/>
          <p:cNvSpPr>
            <a:spLocks noChangeArrowheads="1"/>
          </p:cNvSpPr>
          <p:nvPr/>
        </p:nvSpPr>
        <p:spPr bwMode="auto">
          <a:xfrm>
            <a:off x="7319963" y="5086350"/>
            <a:ext cx="1871662" cy="863600"/>
          </a:xfrm>
          <a:prstGeom prst="wedgeEllipseCallout">
            <a:avLst>
              <a:gd name="adj1" fmla="val -96028"/>
              <a:gd name="adj2" fmla="val 24505"/>
            </a:avLst>
          </a:prstGeom>
          <a:solidFill>
            <a:srgbClr val="CCFFFF"/>
          </a:solidFill>
          <a:ln w="9525">
            <a:solidFill>
              <a:schemeClr val="tx1"/>
            </a:solidFill>
            <a:miter lim="800000"/>
            <a:headEnd/>
            <a:tailEnd/>
          </a:ln>
        </p:spPr>
        <p:txBody>
          <a:bodyPr wrap="none" lIns="90170" tIns="46990" rIns="90170" bIns="4699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a:latin typeface="Arial" panose="020B0604020202020204" pitchFamily="34" charset="0"/>
            </a:endParaRPr>
          </a:p>
        </p:txBody>
      </p:sp>
      <p:sp>
        <p:nvSpPr>
          <p:cNvPr id="64545" name="Text Box 33"/>
          <p:cNvSpPr txBox="1">
            <a:spLocks noChangeArrowheads="1"/>
          </p:cNvSpPr>
          <p:nvPr/>
        </p:nvSpPr>
        <p:spPr bwMode="auto">
          <a:xfrm>
            <a:off x="7572375" y="5310188"/>
            <a:ext cx="1403350" cy="3667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latin typeface="Arial" panose="020B0604020202020204" pitchFamily="34" charset="0"/>
              </a:rPr>
              <a:t>商业汇票</a:t>
            </a:r>
          </a:p>
        </p:txBody>
      </p:sp>
      <p:grpSp>
        <p:nvGrpSpPr>
          <p:cNvPr id="34" name="组合 50"/>
          <p:cNvGrpSpPr>
            <a:grpSpLocks/>
          </p:cNvGrpSpPr>
          <p:nvPr/>
        </p:nvGrpSpPr>
        <p:grpSpPr bwMode="auto">
          <a:xfrm>
            <a:off x="145505" y="94325"/>
            <a:ext cx="603250" cy="552450"/>
            <a:chOff x="0" y="0"/>
            <a:chExt cx="737947" cy="676838"/>
          </a:xfrm>
        </p:grpSpPr>
        <p:sp>
          <p:nvSpPr>
            <p:cNvPr id="3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38"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汇票的种类</a:t>
            </a:r>
            <a:endParaRPr lang="zh-CN" altLang="zh-CN" sz="2400" b="1" dirty="0" smtClean="0">
              <a:solidFill>
                <a:prstClr val="black"/>
              </a:solidFill>
            </a:endParaRPr>
          </a:p>
        </p:txBody>
      </p:sp>
    </p:spTree>
    <p:extLst>
      <p:ext uri="{BB962C8B-B14F-4D97-AF65-F5344CB8AC3E}">
        <p14:creationId xmlns:p14="http://schemas.microsoft.com/office/powerpoint/2010/main" val="356818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4526">
                                            <p:txEl>
                                              <p:pRg st="0" end="0"/>
                                            </p:txEl>
                                          </p:spTgt>
                                        </p:tgtEl>
                                        <p:attrNameLst>
                                          <p:attrName>style.visibility</p:attrName>
                                        </p:attrNameLst>
                                      </p:cBhvr>
                                      <p:to>
                                        <p:strVal val="visible"/>
                                      </p:to>
                                    </p:set>
                                    <p:anim calcmode="lin" valueType="num">
                                      <p:cBhvr additive="base">
                                        <p:cTn id="7" dur="500" fill="hold"/>
                                        <p:tgtEl>
                                          <p:spTgt spid="6452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45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42"/>
                                        </p:tgtEl>
                                        <p:attrNameLst>
                                          <p:attrName>style.visibility</p:attrName>
                                        </p:attrNameLst>
                                      </p:cBhvr>
                                      <p:to>
                                        <p:strVal val="visible"/>
                                      </p:to>
                                    </p:set>
                                    <p:anim calcmode="lin" valueType="num">
                                      <p:cBhvr additive="base">
                                        <p:cTn id="13" dur="500" fill="hold"/>
                                        <p:tgtEl>
                                          <p:spTgt spid="64542"/>
                                        </p:tgtEl>
                                        <p:attrNameLst>
                                          <p:attrName>ppt_x</p:attrName>
                                        </p:attrNameLst>
                                      </p:cBhvr>
                                      <p:tavLst>
                                        <p:tav tm="0">
                                          <p:val>
                                            <p:strVal val="#ppt_x"/>
                                          </p:val>
                                        </p:tav>
                                        <p:tav tm="100000">
                                          <p:val>
                                            <p:strVal val="#ppt_x"/>
                                          </p:val>
                                        </p:tav>
                                      </p:tavLst>
                                    </p:anim>
                                    <p:anim calcmode="lin" valueType="num">
                                      <p:cBhvr additive="base">
                                        <p:cTn id="14" dur="500" fill="hold"/>
                                        <p:tgtEl>
                                          <p:spTgt spid="6454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534"/>
                                        </p:tgtEl>
                                        <p:attrNameLst>
                                          <p:attrName>style.visibility</p:attrName>
                                        </p:attrNameLst>
                                      </p:cBhvr>
                                      <p:to>
                                        <p:strVal val="visible"/>
                                      </p:to>
                                    </p:set>
                                    <p:anim calcmode="lin" valueType="num">
                                      <p:cBhvr additive="base">
                                        <p:cTn id="19" dur="500" fill="hold"/>
                                        <p:tgtEl>
                                          <p:spTgt spid="64534"/>
                                        </p:tgtEl>
                                        <p:attrNameLst>
                                          <p:attrName>ppt_x</p:attrName>
                                        </p:attrNameLst>
                                      </p:cBhvr>
                                      <p:tavLst>
                                        <p:tav tm="0">
                                          <p:val>
                                            <p:strVal val="#ppt_x"/>
                                          </p:val>
                                        </p:tav>
                                        <p:tav tm="100000">
                                          <p:val>
                                            <p:strVal val="#ppt_x"/>
                                          </p:val>
                                        </p:tav>
                                      </p:tavLst>
                                    </p:anim>
                                    <p:anim calcmode="lin" valueType="num">
                                      <p:cBhvr additive="base">
                                        <p:cTn id="20" dur="500" fill="hold"/>
                                        <p:tgtEl>
                                          <p:spTgt spid="6453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535"/>
                                        </p:tgtEl>
                                        <p:attrNameLst>
                                          <p:attrName>style.visibility</p:attrName>
                                        </p:attrNameLst>
                                      </p:cBhvr>
                                      <p:to>
                                        <p:strVal val="visible"/>
                                      </p:to>
                                    </p:set>
                                    <p:anim calcmode="lin" valueType="num">
                                      <p:cBhvr additive="base">
                                        <p:cTn id="25" dur="500" fill="hold"/>
                                        <p:tgtEl>
                                          <p:spTgt spid="64535"/>
                                        </p:tgtEl>
                                        <p:attrNameLst>
                                          <p:attrName>ppt_x</p:attrName>
                                        </p:attrNameLst>
                                      </p:cBhvr>
                                      <p:tavLst>
                                        <p:tav tm="0">
                                          <p:val>
                                            <p:strVal val="#ppt_x"/>
                                          </p:val>
                                        </p:tav>
                                        <p:tav tm="100000">
                                          <p:val>
                                            <p:strVal val="#ppt_x"/>
                                          </p:val>
                                        </p:tav>
                                      </p:tavLst>
                                    </p:anim>
                                    <p:anim calcmode="lin" valueType="num">
                                      <p:cBhvr additive="base">
                                        <p:cTn id="26" dur="500" fill="hold"/>
                                        <p:tgtEl>
                                          <p:spTgt spid="6453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2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4531"/>
                                        </p:tgtEl>
                                        <p:attrNameLst>
                                          <p:attrName>style.visibility</p:attrName>
                                        </p:attrNameLst>
                                      </p:cBhvr>
                                      <p:to>
                                        <p:strVal val="visible"/>
                                      </p:to>
                                    </p:set>
                                    <p:anim calcmode="lin" valueType="num">
                                      <p:cBhvr additive="base">
                                        <p:cTn id="35" dur="500" fill="hold"/>
                                        <p:tgtEl>
                                          <p:spTgt spid="64531"/>
                                        </p:tgtEl>
                                        <p:attrNameLst>
                                          <p:attrName>ppt_x</p:attrName>
                                        </p:attrNameLst>
                                      </p:cBhvr>
                                      <p:tavLst>
                                        <p:tav tm="0">
                                          <p:val>
                                            <p:strVal val="#ppt_x"/>
                                          </p:val>
                                        </p:tav>
                                        <p:tav tm="100000">
                                          <p:val>
                                            <p:strVal val="#ppt_x"/>
                                          </p:val>
                                        </p:tav>
                                      </p:tavLst>
                                    </p:anim>
                                    <p:anim calcmode="lin" valueType="num">
                                      <p:cBhvr additive="base">
                                        <p:cTn id="36" dur="500" fill="hold"/>
                                        <p:tgtEl>
                                          <p:spTgt spid="64531"/>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4529"/>
                                        </p:tgtEl>
                                        <p:attrNameLst>
                                          <p:attrName>style.visibility</p:attrName>
                                        </p:attrNameLst>
                                      </p:cBhvr>
                                      <p:to>
                                        <p:strVal val="visible"/>
                                      </p:to>
                                    </p:set>
                                    <p:anim calcmode="lin" valueType="num">
                                      <p:cBhvr additive="base">
                                        <p:cTn id="41" dur="500" fill="hold"/>
                                        <p:tgtEl>
                                          <p:spTgt spid="64529"/>
                                        </p:tgtEl>
                                        <p:attrNameLst>
                                          <p:attrName>ppt_x</p:attrName>
                                        </p:attrNameLst>
                                      </p:cBhvr>
                                      <p:tavLst>
                                        <p:tav tm="0">
                                          <p:val>
                                            <p:strVal val="#ppt_x"/>
                                          </p:val>
                                        </p:tav>
                                        <p:tav tm="100000">
                                          <p:val>
                                            <p:strVal val="#ppt_x"/>
                                          </p:val>
                                        </p:tav>
                                      </p:tavLst>
                                    </p:anim>
                                    <p:anim calcmode="lin" valueType="num">
                                      <p:cBhvr additive="base">
                                        <p:cTn id="42" dur="500" fill="hold"/>
                                        <p:tgtEl>
                                          <p:spTgt spid="6452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4530"/>
                                        </p:tgtEl>
                                        <p:attrNameLst>
                                          <p:attrName>style.visibility</p:attrName>
                                        </p:attrNameLst>
                                      </p:cBhvr>
                                      <p:to>
                                        <p:strVal val="visible"/>
                                      </p:to>
                                    </p:set>
                                    <p:anim calcmode="lin" valueType="num">
                                      <p:cBhvr additive="base">
                                        <p:cTn id="47" dur="500" fill="hold"/>
                                        <p:tgtEl>
                                          <p:spTgt spid="64530"/>
                                        </p:tgtEl>
                                        <p:attrNameLst>
                                          <p:attrName>ppt_x</p:attrName>
                                        </p:attrNameLst>
                                      </p:cBhvr>
                                      <p:tavLst>
                                        <p:tav tm="0">
                                          <p:val>
                                            <p:strVal val="#ppt_x"/>
                                          </p:val>
                                        </p:tav>
                                        <p:tav tm="100000">
                                          <p:val>
                                            <p:strVal val="#ppt_x"/>
                                          </p:val>
                                        </p:tav>
                                      </p:tavLst>
                                    </p:anim>
                                    <p:anim calcmode="lin" valueType="num">
                                      <p:cBhvr additive="base">
                                        <p:cTn id="48" dur="500" fill="hold"/>
                                        <p:tgtEl>
                                          <p:spTgt spid="64530"/>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4532"/>
                                        </p:tgtEl>
                                        <p:attrNameLst>
                                          <p:attrName>style.visibility</p:attrName>
                                        </p:attrNameLst>
                                      </p:cBhvr>
                                      <p:to>
                                        <p:strVal val="visible"/>
                                      </p:to>
                                    </p:set>
                                    <p:anim calcmode="lin" valueType="num">
                                      <p:cBhvr additive="base">
                                        <p:cTn id="53" dur="500" fill="hold"/>
                                        <p:tgtEl>
                                          <p:spTgt spid="64532"/>
                                        </p:tgtEl>
                                        <p:attrNameLst>
                                          <p:attrName>ppt_x</p:attrName>
                                        </p:attrNameLst>
                                      </p:cBhvr>
                                      <p:tavLst>
                                        <p:tav tm="0">
                                          <p:val>
                                            <p:strVal val="#ppt_x"/>
                                          </p:val>
                                        </p:tav>
                                        <p:tav tm="100000">
                                          <p:val>
                                            <p:strVal val="#ppt_x"/>
                                          </p:val>
                                        </p:tav>
                                      </p:tavLst>
                                    </p:anim>
                                    <p:anim calcmode="lin" valueType="num">
                                      <p:cBhvr additive="base">
                                        <p:cTn id="54" dur="500" fill="hold"/>
                                        <p:tgtEl>
                                          <p:spTgt spid="64532"/>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4533"/>
                                        </p:tgtEl>
                                        <p:attrNameLst>
                                          <p:attrName>style.visibility</p:attrName>
                                        </p:attrNameLst>
                                      </p:cBhvr>
                                      <p:to>
                                        <p:strVal val="visible"/>
                                      </p:to>
                                    </p:set>
                                    <p:anim calcmode="lin" valueType="num">
                                      <p:cBhvr additive="base">
                                        <p:cTn id="59" dur="500" fill="hold"/>
                                        <p:tgtEl>
                                          <p:spTgt spid="64533"/>
                                        </p:tgtEl>
                                        <p:attrNameLst>
                                          <p:attrName>ppt_x</p:attrName>
                                        </p:attrNameLst>
                                      </p:cBhvr>
                                      <p:tavLst>
                                        <p:tav tm="0">
                                          <p:val>
                                            <p:strVal val="#ppt_x"/>
                                          </p:val>
                                        </p:tav>
                                        <p:tav tm="100000">
                                          <p:val>
                                            <p:strVal val="#ppt_x"/>
                                          </p:val>
                                        </p:tav>
                                      </p:tavLst>
                                    </p:anim>
                                    <p:anim calcmode="lin" valueType="num">
                                      <p:cBhvr additive="base">
                                        <p:cTn id="60" dur="500" fill="hold"/>
                                        <p:tgtEl>
                                          <p:spTgt spid="64533"/>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64536"/>
                                        </p:tgtEl>
                                        <p:attrNameLst>
                                          <p:attrName>style.visibility</p:attrName>
                                        </p:attrNameLst>
                                      </p:cBhvr>
                                      <p:to>
                                        <p:strVal val="visible"/>
                                      </p:to>
                                    </p:set>
                                    <p:animEffect transition="in" filter="slide(fromBottom)">
                                      <p:cBhvr>
                                        <p:cTn id="65" dur="500"/>
                                        <p:tgtEl>
                                          <p:spTgt spid="6453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64537"/>
                                        </p:tgtEl>
                                        <p:attrNameLst>
                                          <p:attrName>style.visibility</p:attrName>
                                        </p:attrNameLst>
                                      </p:cBhvr>
                                      <p:to>
                                        <p:strVal val="visible"/>
                                      </p:to>
                                    </p:set>
                                    <p:animEffect transition="in" filter="slide(fromBottom)">
                                      <p:cBhvr>
                                        <p:cTn id="70" dur="500"/>
                                        <p:tgtEl>
                                          <p:spTgt spid="6453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64538"/>
                                        </p:tgtEl>
                                        <p:attrNameLst>
                                          <p:attrName>style.visibility</p:attrName>
                                        </p:attrNameLst>
                                      </p:cBhvr>
                                      <p:to>
                                        <p:strVal val="visible"/>
                                      </p:to>
                                    </p:set>
                                    <p:animEffect transition="in" filter="slide(fromBottom)">
                                      <p:cBhvr>
                                        <p:cTn id="75" dur="500"/>
                                        <p:tgtEl>
                                          <p:spTgt spid="64538"/>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64539"/>
                                        </p:tgtEl>
                                        <p:attrNameLst>
                                          <p:attrName>style.visibility</p:attrName>
                                        </p:attrNameLst>
                                      </p:cBhvr>
                                      <p:to>
                                        <p:strVal val="visible"/>
                                      </p:to>
                                    </p:set>
                                    <p:animEffect transition="in" filter="slide(fromBottom)">
                                      <p:cBhvr>
                                        <p:cTn id="80" dur="500"/>
                                        <p:tgtEl>
                                          <p:spTgt spid="6453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64540"/>
                                        </p:tgtEl>
                                        <p:attrNameLst>
                                          <p:attrName>style.visibility</p:attrName>
                                        </p:attrNameLst>
                                      </p:cBhvr>
                                      <p:to>
                                        <p:strVal val="visible"/>
                                      </p:to>
                                    </p:set>
                                    <p:animEffect transition="in" filter="slide(fromBottom)">
                                      <p:cBhvr>
                                        <p:cTn id="85" dur="500"/>
                                        <p:tgtEl>
                                          <p:spTgt spid="6454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2" presetClass="entr" presetSubtype="4" fill="hold" grpId="0" nodeType="clickEffect">
                                  <p:stCondLst>
                                    <p:cond delay="0"/>
                                  </p:stCondLst>
                                  <p:childTnLst>
                                    <p:set>
                                      <p:cBhvr>
                                        <p:cTn id="89" dur="1" fill="hold">
                                          <p:stCondLst>
                                            <p:cond delay="0"/>
                                          </p:stCondLst>
                                        </p:cTn>
                                        <p:tgtEl>
                                          <p:spTgt spid="64541"/>
                                        </p:tgtEl>
                                        <p:attrNameLst>
                                          <p:attrName>style.visibility</p:attrName>
                                        </p:attrNameLst>
                                      </p:cBhvr>
                                      <p:to>
                                        <p:strVal val="visible"/>
                                      </p:to>
                                    </p:set>
                                    <p:animEffect transition="in" filter="slide(fromBottom)">
                                      <p:cBhvr>
                                        <p:cTn id="90" dur="500"/>
                                        <p:tgtEl>
                                          <p:spTgt spid="6454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5" presetClass="entr" presetSubtype="0" fill="hold" grpId="0" nodeType="clickEffect">
                                  <p:stCondLst>
                                    <p:cond delay="0"/>
                                  </p:stCondLst>
                                  <p:childTnLst>
                                    <p:set>
                                      <p:cBhvr>
                                        <p:cTn id="94" dur="1" fill="hold">
                                          <p:stCondLst>
                                            <p:cond delay="0"/>
                                          </p:stCondLst>
                                        </p:cTn>
                                        <p:tgtEl>
                                          <p:spTgt spid="64543"/>
                                        </p:tgtEl>
                                        <p:attrNameLst>
                                          <p:attrName>style.visibility</p:attrName>
                                        </p:attrNameLst>
                                      </p:cBhvr>
                                      <p:to>
                                        <p:strVal val="visible"/>
                                      </p:to>
                                    </p:set>
                                    <p:anim calcmode="lin" valueType="num">
                                      <p:cBhvr>
                                        <p:cTn id="95" dur="1000" fill="hold"/>
                                        <p:tgtEl>
                                          <p:spTgt spid="64543"/>
                                        </p:tgtEl>
                                        <p:attrNameLst>
                                          <p:attrName>ppt_w</p:attrName>
                                        </p:attrNameLst>
                                      </p:cBhvr>
                                      <p:tavLst>
                                        <p:tav tm="0">
                                          <p:val>
                                            <p:strVal val="#ppt_w*0.70"/>
                                          </p:val>
                                        </p:tav>
                                        <p:tav tm="100000">
                                          <p:val>
                                            <p:strVal val="#ppt_w"/>
                                          </p:val>
                                        </p:tav>
                                      </p:tavLst>
                                    </p:anim>
                                    <p:anim calcmode="lin" valueType="num">
                                      <p:cBhvr>
                                        <p:cTn id="96" dur="1000" fill="hold"/>
                                        <p:tgtEl>
                                          <p:spTgt spid="64543"/>
                                        </p:tgtEl>
                                        <p:attrNameLst>
                                          <p:attrName>ppt_h</p:attrName>
                                        </p:attrNameLst>
                                      </p:cBhvr>
                                      <p:tavLst>
                                        <p:tav tm="0">
                                          <p:val>
                                            <p:strVal val="#ppt_h"/>
                                          </p:val>
                                        </p:tav>
                                        <p:tav tm="100000">
                                          <p:val>
                                            <p:strVal val="#ppt_h"/>
                                          </p:val>
                                        </p:tav>
                                      </p:tavLst>
                                    </p:anim>
                                    <p:animEffect transition="in" filter="fade">
                                      <p:cBhvr>
                                        <p:cTn id="97" dur="1000"/>
                                        <p:tgtEl>
                                          <p:spTgt spid="6454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5" presetClass="entr" presetSubtype="0" fill="hold" grpId="0" nodeType="clickEffect">
                                  <p:stCondLst>
                                    <p:cond delay="0"/>
                                  </p:stCondLst>
                                  <p:childTnLst>
                                    <p:set>
                                      <p:cBhvr>
                                        <p:cTn id="101" dur="1" fill="hold">
                                          <p:stCondLst>
                                            <p:cond delay="0"/>
                                          </p:stCondLst>
                                        </p:cTn>
                                        <p:tgtEl>
                                          <p:spTgt spid="64544"/>
                                        </p:tgtEl>
                                        <p:attrNameLst>
                                          <p:attrName>style.visibility</p:attrName>
                                        </p:attrNameLst>
                                      </p:cBhvr>
                                      <p:to>
                                        <p:strVal val="visible"/>
                                      </p:to>
                                    </p:set>
                                    <p:anim calcmode="lin" valueType="num">
                                      <p:cBhvr>
                                        <p:cTn id="102" dur="1000" fill="hold"/>
                                        <p:tgtEl>
                                          <p:spTgt spid="64544"/>
                                        </p:tgtEl>
                                        <p:attrNameLst>
                                          <p:attrName>ppt_w</p:attrName>
                                        </p:attrNameLst>
                                      </p:cBhvr>
                                      <p:tavLst>
                                        <p:tav tm="0">
                                          <p:val>
                                            <p:strVal val="#ppt_w*0.70"/>
                                          </p:val>
                                        </p:tav>
                                        <p:tav tm="100000">
                                          <p:val>
                                            <p:strVal val="#ppt_w"/>
                                          </p:val>
                                        </p:tav>
                                      </p:tavLst>
                                    </p:anim>
                                    <p:anim calcmode="lin" valueType="num">
                                      <p:cBhvr>
                                        <p:cTn id="103" dur="1000" fill="hold"/>
                                        <p:tgtEl>
                                          <p:spTgt spid="64544"/>
                                        </p:tgtEl>
                                        <p:attrNameLst>
                                          <p:attrName>ppt_h</p:attrName>
                                        </p:attrNameLst>
                                      </p:cBhvr>
                                      <p:tavLst>
                                        <p:tav tm="0">
                                          <p:val>
                                            <p:strVal val="#ppt_h"/>
                                          </p:val>
                                        </p:tav>
                                        <p:tav tm="100000">
                                          <p:val>
                                            <p:strVal val="#ppt_h"/>
                                          </p:val>
                                        </p:tav>
                                      </p:tavLst>
                                    </p:anim>
                                    <p:animEffect transition="in" filter="fade">
                                      <p:cBhvr>
                                        <p:cTn id="104" dur="1000"/>
                                        <p:tgtEl>
                                          <p:spTgt spid="64544"/>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64545"/>
                                        </p:tgtEl>
                                        <p:attrNameLst>
                                          <p:attrName>style.visibility</p:attrName>
                                        </p:attrNameLst>
                                      </p:cBhvr>
                                      <p:to>
                                        <p:strVal val="visible"/>
                                      </p:to>
                                    </p:set>
                                    <p:anim calcmode="lin" valueType="num">
                                      <p:cBhvr>
                                        <p:cTn id="107" dur="1000" fill="hold"/>
                                        <p:tgtEl>
                                          <p:spTgt spid="64545"/>
                                        </p:tgtEl>
                                        <p:attrNameLst>
                                          <p:attrName>ppt_w</p:attrName>
                                        </p:attrNameLst>
                                      </p:cBhvr>
                                      <p:tavLst>
                                        <p:tav tm="0">
                                          <p:val>
                                            <p:strVal val="#ppt_w*0.70"/>
                                          </p:val>
                                        </p:tav>
                                        <p:tav tm="100000">
                                          <p:val>
                                            <p:strVal val="#ppt_w"/>
                                          </p:val>
                                        </p:tav>
                                      </p:tavLst>
                                    </p:anim>
                                    <p:anim calcmode="lin" valueType="num">
                                      <p:cBhvr>
                                        <p:cTn id="108" dur="1000" fill="hold"/>
                                        <p:tgtEl>
                                          <p:spTgt spid="64545"/>
                                        </p:tgtEl>
                                        <p:attrNameLst>
                                          <p:attrName>ppt_h</p:attrName>
                                        </p:attrNameLst>
                                      </p:cBhvr>
                                      <p:tavLst>
                                        <p:tav tm="0">
                                          <p:val>
                                            <p:strVal val="#ppt_h"/>
                                          </p:val>
                                        </p:tav>
                                        <p:tav tm="100000">
                                          <p:val>
                                            <p:strVal val="#ppt_h"/>
                                          </p:val>
                                        </p:tav>
                                      </p:tavLst>
                                    </p:anim>
                                    <p:animEffect transition="in" filter="fade">
                                      <p:cBhvr>
                                        <p:cTn id="109" dur="1000"/>
                                        <p:tgtEl>
                                          <p:spTgt spid="64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6" grpId="0" build="p"/>
      <p:bldP spid="64528" grpId="0" bldLvl="0" animBg="1"/>
      <p:bldP spid="64529" grpId="0" animBg="1"/>
      <p:bldP spid="64530" grpId="0" bldLvl="0" animBg="1"/>
      <p:bldP spid="64531" grpId="0" bldLvl="0"/>
      <p:bldP spid="64532" grpId="0" bldLvl="0" animBg="1"/>
      <p:bldP spid="64533" grpId="0" animBg="1"/>
      <p:bldP spid="64534" grpId="0" bldLvl="0" animBg="1"/>
      <p:bldP spid="64535" grpId="0" bldLvl="0" animBg="1"/>
      <p:bldP spid="64536" grpId="0" bldLvl="0" animBg="1"/>
      <p:bldP spid="64537" grpId="0" bldLvl="0"/>
      <p:bldP spid="64538" grpId="0" animBg="1"/>
      <p:bldP spid="64539" grpId="0" bldLvl="0" animBg="1"/>
      <p:bldP spid="64540" grpId="0" bldLvl="0" animBg="1"/>
      <p:bldP spid="64541" grpId="0" animBg="1"/>
      <p:bldP spid="64542" grpId="0" animBg="1"/>
      <p:bldP spid="64543" grpId="0" bldLvl="0" animBg="1"/>
      <p:bldP spid="64544" grpId="0" bldLvl="0" animBg="1"/>
      <p:bldP spid="64545"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3" name="组合 12"/>
          <p:cNvGrpSpPr>
            <a:grpSpLocks/>
          </p:cNvGrpSpPr>
          <p:nvPr/>
        </p:nvGrpSpPr>
        <p:grpSpPr bwMode="auto">
          <a:xfrm>
            <a:off x="1133341" y="646775"/>
            <a:ext cx="9556124" cy="5461131"/>
            <a:chOff x="0" y="0"/>
            <a:chExt cx="8215312" cy="5072062"/>
          </a:xfrm>
          <a:noFill/>
        </p:grpSpPr>
        <p:grpSp>
          <p:nvGrpSpPr>
            <p:cNvPr id="66576" name="组合 21"/>
            <p:cNvGrpSpPr>
              <a:grpSpLocks/>
            </p:cNvGrpSpPr>
            <p:nvPr/>
          </p:nvGrpSpPr>
          <p:grpSpPr bwMode="auto">
            <a:xfrm>
              <a:off x="0" y="0"/>
              <a:ext cx="576262" cy="576262"/>
              <a:chOff x="0" y="0"/>
              <a:chExt cx="576000" cy="576000"/>
            </a:xfrm>
            <a:grpFill/>
          </p:grpSpPr>
          <p:grpSp>
            <p:nvGrpSpPr>
              <p:cNvPr id="66578" name="13 Grupo"/>
              <p:cNvGrpSpPr>
                <a:grpSpLocks/>
              </p:cNvGrpSpPr>
              <p:nvPr/>
            </p:nvGrpSpPr>
            <p:grpSpPr bwMode="auto">
              <a:xfrm flipH="1">
                <a:off x="142873" y="0"/>
                <a:ext cx="45719" cy="576000"/>
                <a:chOff x="0" y="0"/>
                <a:chExt cx="319" cy="3377896"/>
              </a:xfrm>
              <a:grpFill/>
            </p:grpSpPr>
            <p:cxnSp>
              <p:nvCxnSpPr>
                <p:cNvPr id="66582" name="9 Conector recto"/>
                <p:cNvCxnSpPr>
                  <a:cxnSpLocks noChangeShapeType="1"/>
                </p:cNvCxnSpPr>
                <p:nvPr/>
              </p:nvCxnSpPr>
              <p:spPr bwMode="auto">
                <a:xfrm>
                  <a:off x="-2" y="0"/>
                  <a:ext cx="0" cy="3377896"/>
                </a:xfrm>
                <a:prstGeom prst="line">
                  <a:avLst/>
                </a:prstGeom>
                <a:grpFill/>
                <a:ln w="9525">
                  <a:solidFill>
                    <a:srgbClr val="0070C0"/>
                  </a:solidFill>
                  <a:round/>
                  <a:headEnd/>
                  <a:tailEnd/>
                </a:ln>
                <a:extLst/>
              </p:spPr>
            </p:cxnSp>
            <p:cxnSp>
              <p:nvCxnSpPr>
                <p:cNvPr id="66583" name="10 Conector recto"/>
                <p:cNvCxnSpPr>
                  <a:cxnSpLocks noChangeShapeType="1"/>
                </p:cNvCxnSpPr>
                <p:nvPr/>
              </p:nvCxnSpPr>
              <p:spPr bwMode="auto">
                <a:xfrm>
                  <a:off x="319" y="0"/>
                  <a:ext cx="0" cy="3377896"/>
                </a:xfrm>
                <a:prstGeom prst="line">
                  <a:avLst/>
                </a:prstGeom>
                <a:grpFill/>
                <a:ln w="9525">
                  <a:solidFill>
                    <a:srgbClr val="0070C0"/>
                  </a:solidFill>
                  <a:round/>
                  <a:headEnd/>
                  <a:tailEnd/>
                </a:ln>
                <a:extLst/>
              </p:spPr>
            </p:cxnSp>
          </p:grpSp>
          <p:grpSp>
            <p:nvGrpSpPr>
              <p:cNvPr id="66579" name="48 Grupo"/>
              <p:cNvGrpSpPr>
                <a:grpSpLocks/>
              </p:cNvGrpSpPr>
              <p:nvPr/>
            </p:nvGrpSpPr>
            <p:grpSpPr bwMode="auto">
              <a:xfrm rot="16200000" flipH="1">
                <a:off x="264913" y="-96705"/>
                <a:ext cx="46039" cy="576000"/>
                <a:chOff x="0" y="0"/>
                <a:chExt cx="319" cy="3377896"/>
              </a:xfrm>
              <a:grpFill/>
            </p:grpSpPr>
            <p:cxnSp>
              <p:nvCxnSpPr>
                <p:cNvPr id="66580" name="49 Conector recto"/>
                <p:cNvCxnSpPr>
                  <a:cxnSpLocks noChangeShapeType="1"/>
                </p:cNvCxnSpPr>
                <p:nvPr/>
              </p:nvCxnSpPr>
              <p:spPr bwMode="auto">
                <a:xfrm>
                  <a:off x="208" y="0"/>
                  <a:ext cx="0" cy="3377896"/>
                </a:xfrm>
                <a:prstGeom prst="line">
                  <a:avLst/>
                </a:prstGeom>
                <a:grpFill/>
                <a:ln w="9525">
                  <a:solidFill>
                    <a:srgbClr val="0070C0"/>
                  </a:solidFill>
                  <a:round/>
                  <a:headEnd/>
                  <a:tailEnd/>
                </a:ln>
                <a:extLst/>
              </p:spPr>
            </p:cxnSp>
            <p:cxnSp>
              <p:nvCxnSpPr>
                <p:cNvPr id="66581" name="50 Conector recto"/>
                <p:cNvCxnSpPr>
                  <a:cxnSpLocks noChangeShapeType="1"/>
                </p:cNvCxnSpPr>
                <p:nvPr/>
              </p:nvCxnSpPr>
              <p:spPr bwMode="auto">
                <a:xfrm>
                  <a:off x="527" y="0"/>
                  <a:ext cx="0" cy="3377896"/>
                </a:xfrm>
                <a:prstGeom prst="line">
                  <a:avLst/>
                </a:prstGeom>
                <a:grpFill/>
                <a:ln w="9525">
                  <a:solidFill>
                    <a:srgbClr val="0070C0"/>
                  </a:solidFill>
                  <a:round/>
                  <a:headEnd/>
                  <a:tailEnd/>
                </a:ln>
                <a:extLst/>
              </p:spPr>
            </p:cxnSp>
          </p:grpSp>
        </p:grpSp>
        <p:sp>
          <p:nvSpPr>
            <p:cNvPr id="66577" name="Rectangle 3"/>
            <p:cNvSpPr>
              <a:spLocks noChangeArrowheads="1"/>
            </p:cNvSpPr>
            <p:nvPr/>
          </p:nvSpPr>
          <p:spPr bwMode="auto">
            <a:xfrm>
              <a:off x="158750" y="227012"/>
              <a:ext cx="8056562" cy="4845050"/>
            </a:xfrm>
            <a:prstGeom prst="rect">
              <a:avLst/>
            </a:prstGeom>
            <a:grpFill/>
            <a:ln w="9525">
              <a:solidFill>
                <a:srgbClr val="0070C0"/>
              </a:solidFill>
              <a:miter lim="800000"/>
              <a:headEnd/>
              <a:tailEnd/>
            </a:ln>
            <a:effectLst>
              <a:outerShdw dist="38100" dir="2700000" algn="ctr" rotWithShape="0">
                <a:srgbClr val="000000">
                  <a:alpha val="25000"/>
                </a:srgbClr>
              </a:outerShdw>
            </a:effec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latinLnBrk="1" hangingPunct="1"/>
              <a:endParaRPr lang="ko-KR" altLang="en-US" sz="1000" b="1">
                <a:solidFill>
                  <a:schemeClr val="tx2"/>
                </a:solidFill>
                <a:latin typeface="Malgun Gothic" panose="020B0503020000020004" pitchFamily="34" charset="-127"/>
                <a:ea typeface="Malgun Gothic" panose="020B0503020000020004" pitchFamily="34" charset="-127"/>
              </a:endParaRPr>
            </a:p>
          </p:txBody>
        </p:sp>
      </p:grpSp>
      <p:sp>
        <p:nvSpPr>
          <p:cNvPr id="65552" name="AutoShape 16"/>
          <p:cNvSpPr>
            <a:spLocks/>
          </p:cNvSpPr>
          <p:nvPr/>
        </p:nvSpPr>
        <p:spPr bwMode="auto">
          <a:xfrm>
            <a:off x="2799934" y="1891202"/>
            <a:ext cx="314477" cy="1439690"/>
          </a:xfrm>
          <a:prstGeom prst="leftBrace">
            <a:avLst>
              <a:gd name="adj1" fmla="val 110182"/>
              <a:gd name="adj2" fmla="val 53578"/>
            </a:avLst>
          </a:prstGeom>
          <a:solidFill>
            <a:schemeClr val="bg1"/>
          </a:solidFill>
          <a:ln w="9525">
            <a:solidFill>
              <a:schemeClr val="tx1"/>
            </a:solidFill>
            <a:round/>
            <a:headEnd/>
            <a:tailEnd/>
          </a:ln>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200">
              <a:latin typeface="Arial" panose="020B0604020202020204" pitchFamily="34" charset="0"/>
            </a:endParaRPr>
          </a:p>
        </p:txBody>
      </p:sp>
      <p:sp>
        <p:nvSpPr>
          <p:cNvPr id="65553" name="Text Box 17"/>
          <p:cNvSpPr txBox="1">
            <a:spLocks noChangeArrowheads="1"/>
          </p:cNvSpPr>
          <p:nvPr/>
        </p:nvSpPr>
        <p:spPr bwMode="auto">
          <a:xfrm>
            <a:off x="3097853" y="1674476"/>
            <a:ext cx="4802117" cy="4334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200" dirty="0">
                <a:latin typeface="Arial" panose="020B0604020202020204" pitchFamily="34" charset="0"/>
              </a:rPr>
              <a:t>即期汇票</a:t>
            </a:r>
            <a:r>
              <a:rPr lang="zh-CN" altLang="en-US" sz="2200" dirty="0" smtClean="0">
                <a:latin typeface="Arial" panose="020B0604020202020204" pitchFamily="34" charset="0"/>
              </a:rPr>
              <a:t>（</a:t>
            </a:r>
            <a:r>
              <a:rPr lang="zh-CN" altLang="en-US" sz="2200" dirty="0" smtClean="0">
                <a:latin typeface="Times New Roman" panose="02020603050405020304" pitchFamily="18" charset="0"/>
                <a:cs typeface="Times New Roman" panose="02020603050405020304" pitchFamily="18" charset="0"/>
              </a:rPr>
              <a:t>sight draft， demand draft</a:t>
            </a:r>
            <a:r>
              <a:rPr lang="zh-CN" altLang="en-US" sz="2200" dirty="0" smtClean="0">
                <a:latin typeface="Arial" panose="020B0604020202020204" pitchFamily="34" charset="0"/>
              </a:rPr>
              <a:t>）</a:t>
            </a:r>
            <a:endParaRPr lang="zh-CN" altLang="en-US" sz="2200" dirty="0">
              <a:latin typeface="Arial" panose="020B0604020202020204" pitchFamily="34" charset="0"/>
            </a:endParaRPr>
          </a:p>
        </p:txBody>
      </p:sp>
      <p:sp>
        <p:nvSpPr>
          <p:cNvPr id="65554" name="Text Box 18"/>
          <p:cNvSpPr txBox="1">
            <a:spLocks noChangeArrowheads="1"/>
          </p:cNvSpPr>
          <p:nvPr/>
        </p:nvSpPr>
        <p:spPr bwMode="auto">
          <a:xfrm>
            <a:off x="3114412" y="3063749"/>
            <a:ext cx="4495381" cy="4334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200" dirty="0">
                <a:latin typeface="Arial" panose="020B0604020202020204" pitchFamily="34" charset="0"/>
              </a:rPr>
              <a:t>远期汇票（</a:t>
            </a:r>
            <a:r>
              <a:rPr lang="zh-CN" altLang="en-US" sz="2200" dirty="0">
                <a:latin typeface="Times New Roman" panose="02020603050405020304" pitchFamily="18" charset="0"/>
                <a:cs typeface="Times New Roman" panose="02020603050405020304" pitchFamily="18" charset="0"/>
              </a:rPr>
              <a:t>time draft， usance draft</a:t>
            </a:r>
            <a:r>
              <a:rPr lang="zh-CN" altLang="en-US" sz="2200" dirty="0">
                <a:latin typeface="Arial" panose="020B0604020202020204" pitchFamily="34" charset="0"/>
              </a:rPr>
              <a:t>）</a:t>
            </a:r>
          </a:p>
        </p:txBody>
      </p:sp>
      <p:sp>
        <p:nvSpPr>
          <p:cNvPr id="2" name="文本框 1"/>
          <p:cNvSpPr txBox="1"/>
          <p:nvPr/>
        </p:nvSpPr>
        <p:spPr>
          <a:xfrm>
            <a:off x="2347114" y="1181219"/>
            <a:ext cx="5798220" cy="430887"/>
          </a:xfrm>
          <a:prstGeom prst="rect">
            <a:avLst/>
          </a:prstGeom>
          <a:noFill/>
        </p:spPr>
        <p:txBody>
          <a:bodyPr wrap="square" rtlCol="0">
            <a:spAutoFit/>
          </a:bodyPr>
          <a:lstStyle/>
          <a:p>
            <a:r>
              <a:rPr lang="zh-CN" altLang="en-US" sz="2200" dirty="0" smtClean="0">
                <a:latin typeface="+mn-ea"/>
              </a:rPr>
              <a:t>（</a:t>
            </a:r>
            <a:r>
              <a:rPr lang="en-US" altLang="zh-CN" sz="2200" dirty="0" smtClean="0">
                <a:latin typeface="+mn-ea"/>
              </a:rPr>
              <a:t>2</a:t>
            </a:r>
            <a:r>
              <a:rPr lang="zh-CN" altLang="en-US" sz="2200" dirty="0" smtClean="0">
                <a:latin typeface="+mn-ea"/>
              </a:rPr>
              <a:t>）按付款时间不同：即期汇票和远期汇票</a:t>
            </a:r>
            <a:endParaRPr lang="zh-CN" altLang="en-US" sz="2200" dirty="0">
              <a:latin typeface="+mn-ea"/>
            </a:endParaRPr>
          </a:p>
        </p:txBody>
      </p:sp>
      <p:grpSp>
        <p:nvGrpSpPr>
          <p:cNvPr id="30" name="组合 50"/>
          <p:cNvGrpSpPr>
            <a:grpSpLocks/>
          </p:cNvGrpSpPr>
          <p:nvPr/>
        </p:nvGrpSpPr>
        <p:grpSpPr bwMode="auto">
          <a:xfrm>
            <a:off x="145505" y="94325"/>
            <a:ext cx="603250" cy="552450"/>
            <a:chOff x="0" y="0"/>
            <a:chExt cx="737947" cy="676838"/>
          </a:xfrm>
        </p:grpSpPr>
        <p:sp>
          <p:nvSpPr>
            <p:cNvPr id="32"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3"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4"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35"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汇票的种类</a:t>
            </a:r>
            <a:endParaRPr lang="zh-CN" altLang="zh-CN" sz="2400" b="1" dirty="0" smtClean="0">
              <a:solidFill>
                <a:prstClr val="black"/>
              </a:solidFill>
            </a:endParaRPr>
          </a:p>
        </p:txBody>
      </p:sp>
      <p:sp>
        <p:nvSpPr>
          <p:cNvPr id="20" name="Text Box 17"/>
          <p:cNvSpPr txBox="1">
            <a:spLocks noChangeArrowheads="1"/>
          </p:cNvSpPr>
          <p:nvPr/>
        </p:nvSpPr>
        <p:spPr bwMode="auto">
          <a:xfrm>
            <a:off x="3521759" y="2291650"/>
            <a:ext cx="3240087" cy="368300"/>
          </a:xfrm>
          <a:prstGeom prst="rect">
            <a:avLst/>
          </a:prstGeom>
          <a:solidFill>
            <a:schemeClr val="accent4">
              <a:lumMod val="20000"/>
              <a:lumOff val="80000"/>
            </a:schemeClr>
          </a:solidFill>
          <a:ln>
            <a:noFill/>
          </a:ln>
        </p:spPr>
        <p:txBody>
          <a:bodyPr lIns="90170" tIns="46990" rIns="90170" bIns="469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dirty="0">
                <a:solidFill>
                  <a:srgbClr val="F14A1D"/>
                </a:solidFill>
                <a:latin typeface="Arial" panose="020B0604020202020204" pitchFamily="34" charset="0"/>
              </a:rPr>
              <a:t>at </a:t>
            </a:r>
            <a:r>
              <a:rPr lang="zh-CN" altLang="en-US" sz="1800" b="1" dirty="0" smtClean="0">
                <a:solidFill>
                  <a:srgbClr val="F14A1D"/>
                </a:solidFill>
                <a:latin typeface="Arial" panose="020B0604020202020204" pitchFamily="34" charset="0"/>
              </a:rPr>
              <a:t>XXX </a:t>
            </a:r>
            <a:r>
              <a:rPr lang="zh-CN" altLang="en-US" sz="1800" b="1" dirty="0">
                <a:solidFill>
                  <a:srgbClr val="F14A1D"/>
                </a:solidFill>
                <a:latin typeface="Arial" panose="020B0604020202020204" pitchFamily="34" charset="0"/>
              </a:rPr>
              <a:t>sight</a:t>
            </a:r>
          </a:p>
        </p:txBody>
      </p:sp>
      <p:sp>
        <p:nvSpPr>
          <p:cNvPr id="21" name="Text Box 18"/>
          <p:cNvSpPr txBox="1">
            <a:spLocks noChangeArrowheads="1"/>
          </p:cNvSpPr>
          <p:nvPr/>
        </p:nvSpPr>
        <p:spPr bwMode="auto">
          <a:xfrm>
            <a:off x="2439167" y="3666940"/>
            <a:ext cx="7094537" cy="2289175"/>
          </a:xfrm>
          <a:prstGeom prst="rect">
            <a:avLst/>
          </a:prstGeom>
          <a:solidFill>
            <a:schemeClr val="accent4">
              <a:lumMod val="20000"/>
              <a:lumOff val="80000"/>
            </a:schemeClr>
          </a:solidFill>
          <a:ln>
            <a:noFill/>
          </a:ln>
        </p:spPr>
        <p:txBody>
          <a:bodyPr lIns="90170" tIns="46990" rIns="90170" bIns="469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dirty="0">
                <a:solidFill>
                  <a:srgbClr val="F14A1D"/>
                </a:solidFill>
                <a:latin typeface="Arial" panose="020B0604020202020204" pitchFamily="34" charset="0"/>
              </a:rPr>
              <a:t> </a:t>
            </a:r>
            <a:r>
              <a:rPr lang="en-US" altLang="zh-CN" sz="1800" b="1" dirty="0">
                <a:solidFill>
                  <a:srgbClr val="F14A1D"/>
                </a:solidFill>
                <a:latin typeface="Arial" panose="020B0604020202020204" pitchFamily="34" charset="0"/>
              </a:rPr>
              <a:t>A</a:t>
            </a:r>
            <a:r>
              <a:rPr lang="zh-CN" altLang="en-US" sz="1800" b="1" dirty="0">
                <a:solidFill>
                  <a:srgbClr val="F14A1D"/>
                </a:solidFill>
                <a:latin typeface="Arial" panose="020B0604020202020204" pitchFamily="34" charset="0"/>
              </a:rPr>
              <a:t>．见票后若干天付款（</a:t>
            </a:r>
            <a:r>
              <a:rPr lang="en-US" altLang="zh-CN" sz="1800" b="1" dirty="0">
                <a:solidFill>
                  <a:srgbClr val="F14A1D"/>
                </a:solidFill>
                <a:latin typeface="Arial" panose="020B0604020202020204" pitchFamily="34" charset="0"/>
              </a:rPr>
              <a:t>at……days after sight</a:t>
            </a:r>
            <a:r>
              <a:rPr lang="zh-CN" altLang="en-US" sz="1800" b="1" dirty="0">
                <a:solidFill>
                  <a:srgbClr val="F14A1D"/>
                </a:solidFill>
                <a:latin typeface="Arial" panose="020B0604020202020204" pitchFamily="34" charset="0"/>
              </a:rPr>
              <a:t>）（业务中最常用）；</a:t>
            </a:r>
          </a:p>
          <a:p>
            <a:pPr eaLnBrk="1" hangingPunct="1">
              <a:spcBef>
                <a:spcPct val="0"/>
              </a:spcBef>
              <a:buFont typeface="Arial" panose="020B0604020202020204" pitchFamily="34" charset="0"/>
              <a:buNone/>
            </a:pPr>
            <a:r>
              <a:rPr lang="en-US" altLang="zh-CN" sz="1800" b="1" dirty="0">
                <a:solidFill>
                  <a:srgbClr val="F14A1D"/>
                </a:solidFill>
                <a:latin typeface="Arial" panose="020B0604020202020204" pitchFamily="34" charset="0"/>
              </a:rPr>
              <a:t>B</a:t>
            </a:r>
            <a:r>
              <a:rPr lang="zh-CN" altLang="en-US" sz="1800" b="1" dirty="0">
                <a:solidFill>
                  <a:srgbClr val="F14A1D"/>
                </a:solidFill>
                <a:latin typeface="Arial" panose="020B0604020202020204" pitchFamily="34" charset="0"/>
              </a:rPr>
              <a:t>．出票后若干天付款（</a:t>
            </a:r>
            <a:r>
              <a:rPr lang="en-US" altLang="zh-CN" sz="1800" b="1" dirty="0">
                <a:solidFill>
                  <a:srgbClr val="F14A1D"/>
                </a:solidFill>
                <a:latin typeface="Arial" panose="020B0604020202020204" pitchFamily="34" charset="0"/>
              </a:rPr>
              <a:t>at……days after date of this bill of exchange</a:t>
            </a:r>
            <a:r>
              <a:rPr lang="zh-CN" altLang="en-US" sz="1800" b="1" dirty="0">
                <a:solidFill>
                  <a:srgbClr val="F14A1D"/>
                </a:solidFill>
                <a:latin typeface="Arial" panose="020B0604020202020204" pitchFamily="34" charset="0"/>
              </a:rPr>
              <a:t>）；</a:t>
            </a:r>
          </a:p>
          <a:p>
            <a:pPr eaLnBrk="1" hangingPunct="1">
              <a:spcBef>
                <a:spcPct val="0"/>
              </a:spcBef>
              <a:buFont typeface="Arial" panose="020B0604020202020204" pitchFamily="34" charset="0"/>
              <a:buNone/>
            </a:pPr>
            <a:r>
              <a:rPr lang="en-US" altLang="zh-CN" sz="1800" b="1" dirty="0">
                <a:solidFill>
                  <a:srgbClr val="F14A1D"/>
                </a:solidFill>
                <a:latin typeface="Arial" panose="020B0604020202020204" pitchFamily="34" charset="0"/>
              </a:rPr>
              <a:t>C</a:t>
            </a:r>
            <a:r>
              <a:rPr lang="zh-CN" altLang="en-US" sz="1800" b="1" dirty="0">
                <a:solidFill>
                  <a:srgbClr val="F14A1D"/>
                </a:solidFill>
                <a:latin typeface="Arial" panose="020B0604020202020204" pitchFamily="34" charset="0"/>
              </a:rPr>
              <a:t>．提单签发日后若干天付款（</a:t>
            </a:r>
            <a:r>
              <a:rPr lang="en-US" altLang="zh-CN" sz="1800" b="1" dirty="0">
                <a:solidFill>
                  <a:srgbClr val="F14A1D"/>
                </a:solidFill>
                <a:latin typeface="Arial" panose="020B0604020202020204" pitchFamily="34" charset="0"/>
              </a:rPr>
              <a:t>at ……days after date of Bill of Lading</a:t>
            </a:r>
            <a:r>
              <a:rPr lang="zh-CN" altLang="en-US" sz="1800" b="1" dirty="0">
                <a:solidFill>
                  <a:srgbClr val="F14A1D"/>
                </a:solidFill>
                <a:latin typeface="Arial" panose="020B0604020202020204" pitchFamily="34" charset="0"/>
              </a:rPr>
              <a:t>）；</a:t>
            </a:r>
          </a:p>
          <a:p>
            <a:pPr eaLnBrk="1" hangingPunct="1">
              <a:spcBef>
                <a:spcPct val="0"/>
              </a:spcBef>
              <a:buFont typeface="Arial" panose="020B0604020202020204" pitchFamily="34" charset="0"/>
              <a:buNone/>
            </a:pPr>
            <a:r>
              <a:rPr lang="en-US" altLang="zh-CN" sz="1800" b="1" dirty="0">
                <a:solidFill>
                  <a:srgbClr val="F14A1D"/>
                </a:solidFill>
                <a:latin typeface="Arial" panose="020B0604020202020204" pitchFamily="34" charset="0"/>
              </a:rPr>
              <a:t>D</a:t>
            </a:r>
            <a:r>
              <a:rPr lang="zh-CN" altLang="en-US" sz="1800" b="1" dirty="0">
                <a:solidFill>
                  <a:srgbClr val="F14A1D"/>
                </a:solidFill>
                <a:latin typeface="Arial" panose="020B0604020202020204" pitchFamily="34" charset="0"/>
              </a:rPr>
              <a:t>．指定日期付款（on</a:t>
            </a:r>
            <a:r>
              <a:rPr lang="en-US" altLang="zh-CN" sz="1800" b="1" dirty="0">
                <a:solidFill>
                  <a:srgbClr val="F14A1D"/>
                </a:solidFill>
                <a:latin typeface="Arial" panose="020B0604020202020204" pitchFamily="34" charset="0"/>
              </a:rPr>
              <a:t> DEC. 31, 2013</a:t>
            </a:r>
            <a:r>
              <a:rPr lang="zh-CN" altLang="en-US" sz="1800" b="1" dirty="0">
                <a:solidFill>
                  <a:srgbClr val="F14A1D"/>
                </a:solidFill>
                <a:latin typeface="Arial" panose="020B0604020202020204" pitchFamily="34" charset="0"/>
              </a:rPr>
              <a:t> ）将sight划掉</a:t>
            </a:r>
          </a:p>
          <a:p>
            <a:pPr eaLnBrk="1" hangingPunct="1">
              <a:spcBef>
                <a:spcPct val="0"/>
              </a:spcBef>
              <a:buFont typeface="Arial" panose="020B0604020202020204" pitchFamily="34" charset="0"/>
              <a:buNone/>
            </a:pPr>
            <a:endParaRPr lang="zh-CN" altLang="en-US" sz="1800" b="1" dirty="0">
              <a:solidFill>
                <a:srgbClr val="F14A1D"/>
              </a:solidFill>
              <a:latin typeface="Arial" panose="020B0604020202020204" pitchFamily="34" charset="0"/>
            </a:endParaRPr>
          </a:p>
        </p:txBody>
      </p:sp>
    </p:spTree>
    <p:extLst>
      <p:ext uri="{BB962C8B-B14F-4D97-AF65-F5344CB8AC3E}">
        <p14:creationId xmlns:p14="http://schemas.microsoft.com/office/powerpoint/2010/main" val="467764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52"/>
                                        </p:tgtEl>
                                        <p:attrNameLst>
                                          <p:attrName>style.visibility</p:attrName>
                                        </p:attrNameLst>
                                      </p:cBhvr>
                                      <p:to>
                                        <p:strVal val="visible"/>
                                      </p:to>
                                    </p:set>
                                    <p:anim calcmode="lin" valueType="num">
                                      <p:cBhvr additive="base">
                                        <p:cTn id="7" dur="500" fill="hold"/>
                                        <p:tgtEl>
                                          <p:spTgt spid="65552"/>
                                        </p:tgtEl>
                                        <p:attrNameLst>
                                          <p:attrName>ppt_x</p:attrName>
                                        </p:attrNameLst>
                                      </p:cBhvr>
                                      <p:tavLst>
                                        <p:tav tm="0">
                                          <p:val>
                                            <p:strVal val="#ppt_x"/>
                                          </p:val>
                                        </p:tav>
                                        <p:tav tm="100000">
                                          <p:val>
                                            <p:strVal val="#ppt_x"/>
                                          </p:val>
                                        </p:tav>
                                      </p:tavLst>
                                    </p:anim>
                                    <p:anim calcmode="lin" valueType="num">
                                      <p:cBhvr additive="base">
                                        <p:cTn id="8" dur="500" fill="hold"/>
                                        <p:tgtEl>
                                          <p:spTgt spid="655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53"/>
                                        </p:tgtEl>
                                        <p:attrNameLst>
                                          <p:attrName>style.visibility</p:attrName>
                                        </p:attrNameLst>
                                      </p:cBhvr>
                                      <p:to>
                                        <p:strVal val="visible"/>
                                      </p:to>
                                    </p:set>
                                    <p:anim calcmode="lin" valueType="num">
                                      <p:cBhvr additive="base">
                                        <p:cTn id="13" dur="500" fill="hold"/>
                                        <p:tgtEl>
                                          <p:spTgt spid="65553"/>
                                        </p:tgtEl>
                                        <p:attrNameLst>
                                          <p:attrName>ppt_x</p:attrName>
                                        </p:attrNameLst>
                                      </p:cBhvr>
                                      <p:tavLst>
                                        <p:tav tm="0">
                                          <p:val>
                                            <p:strVal val="#ppt_x"/>
                                          </p:val>
                                        </p:tav>
                                        <p:tav tm="100000">
                                          <p:val>
                                            <p:strVal val="#ppt_x"/>
                                          </p:val>
                                        </p:tav>
                                      </p:tavLst>
                                    </p:anim>
                                    <p:anim calcmode="lin" valueType="num">
                                      <p:cBhvr additive="base">
                                        <p:cTn id="14" dur="500" fill="hold"/>
                                        <p:tgtEl>
                                          <p:spTgt spid="6555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54"/>
                                        </p:tgtEl>
                                        <p:attrNameLst>
                                          <p:attrName>style.visibility</p:attrName>
                                        </p:attrNameLst>
                                      </p:cBhvr>
                                      <p:to>
                                        <p:strVal val="visible"/>
                                      </p:to>
                                    </p:set>
                                    <p:anim calcmode="lin" valueType="num">
                                      <p:cBhvr additive="base">
                                        <p:cTn id="19" dur="500" fill="hold"/>
                                        <p:tgtEl>
                                          <p:spTgt spid="65554"/>
                                        </p:tgtEl>
                                        <p:attrNameLst>
                                          <p:attrName>ppt_x</p:attrName>
                                        </p:attrNameLst>
                                      </p:cBhvr>
                                      <p:tavLst>
                                        <p:tav tm="0">
                                          <p:val>
                                            <p:strVal val="#ppt_x"/>
                                          </p:val>
                                        </p:tav>
                                        <p:tav tm="100000">
                                          <p:val>
                                            <p:strVal val="#ppt_x"/>
                                          </p:val>
                                        </p:tav>
                                      </p:tavLst>
                                    </p:anim>
                                    <p:anim calcmode="lin" valueType="num">
                                      <p:cBhvr additive="base">
                                        <p:cTn id="20" dur="500" fill="hold"/>
                                        <p:tgtEl>
                                          <p:spTgt spid="655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2" grpId="0" animBg="1"/>
      <p:bldP spid="65553" grpId="0" bldLvl="0" animBg="1"/>
      <p:bldP spid="65554" grpId="0" bldLvl="0" animBg="1"/>
      <p:bldP spid="20" grpId="0" bldLvl="0" animBg="1"/>
      <p:bldP spid="2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图片 3"/>
          <p:cNvPicPr>
            <a:picLocks noChangeAspect="1"/>
          </p:cNvPicPr>
          <p:nvPr/>
        </p:nvPicPr>
        <p:blipFill>
          <a:blip r:embed="rId3"/>
          <a:srcRect/>
          <a:stretch>
            <a:fillRect/>
          </a:stretch>
        </p:blipFill>
        <p:spPr bwMode="auto">
          <a:xfrm>
            <a:off x="488950" y="0"/>
            <a:ext cx="11191875" cy="7981950"/>
          </a:xfrm>
          <a:prstGeom prst="rect">
            <a:avLst/>
          </a:prstGeom>
          <a:noFill/>
          <a:ln w="9525">
            <a:noFill/>
            <a:miter lim="800000"/>
            <a:headEnd/>
            <a:tailEnd/>
          </a:ln>
        </p:spPr>
      </p:pic>
      <p:sp>
        <p:nvSpPr>
          <p:cNvPr id="3" name="矩形 2"/>
          <p:cNvSpPr/>
          <p:nvPr/>
        </p:nvSpPr>
        <p:spPr>
          <a:xfrm>
            <a:off x="0" y="0"/>
            <a:ext cx="12192000" cy="88392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1052513" y="2820988"/>
            <a:ext cx="10066337" cy="2160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a:spLocks noChangeArrowheads="1"/>
          </p:cNvSpPr>
          <p:nvPr/>
        </p:nvSpPr>
        <p:spPr bwMode="auto">
          <a:xfrm>
            <a:off x="1457325" y="3011488"/>
            <a:ext cx="7239000" cy="708025"/>
          </a:xfrm>
          <a:prstGeom prst="rect">
            <a:avLst/>
          </a:prstGeom>
          <a:noFill/>
          <a:ln w="9525">
            <a:noFill/>
            <a:miter lim="800000"/>
            <a:headEnd/>
            <a:tailEnd/>
          </a:ln>
        </p:spPr>
        <p:txBody>
          <a:bodyPr>
            <a:spAutoFit/>
          </a:bodyPr>
          <a:lstStyle/>
          <a:p>
            <a:pPr algn="r"/>
            <a:r>
              <a:rPr lang="zh-CN" altLang="en-US" sz="4000" b="1">
                <a:solidFill>
                  <a:schemeClr val="bg1"/>
                </a:solidFill>
                <a:ea typeface="微软雅黑" pitchFamily="34" charset="-122"/>
                <a:sym typeface="Arial" charset="0"/>
              </a:rPr>
              <a:t>进出口业务操作</a:t>
            </a:r>
          </a:p>
        </p:txBody>
      </p:sp>
      <p:cxnSp>
        <p:nvCxnSpPr>
          <p:cNvPr id="7" name="直接连接符 6"/>
          <p:cNvCxnSpPr/>
          <p:nvPr/>
        </p:nvCxnSpPr>
        <p:spPr>
          <a:xfrm>
            <a:off x="4103688" y="3730625"/>
            <a:ext cx="62531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blip>
          <a:stretch>
            <a:fillRect/>
          </a:stretch>
        </p:blipFill>
        <p:spPr>
          <a:xfrm>
            <a:off x="1679908" y="2800618"/>
            <a:ext cx="2095500" cy="2095500"/>
          </a:xfrm>
          <a:prstGeom prst="rect">
            <a:avLst/>
          </a:prstGeom>
          <a:effectLst>
            <a:softEdge rad="12700"/>
          </a:effectLst>
        </p:spPr>
      </p:pic>
      <p:sp>
        <p:nvSpPr>
          <p:cNvPr id="8" name="文本框 7"/>
          <p:cNvSpPr txBox="1">
            <a:spLocks noChangeArrowheads="1"/>
          </p:cNvSpPr>
          <p:nvPr/>
        </p:nvSpPr>
        <p:spPr bwMode="auto">
          <a:xfrm>
            <a:off x="7735888" y="4471988"/>
            <a:ext cx="3157537" cy="369887"/>
          </a:xfrm>
          <a:prstGeom prst="rect">
            <a:avLst/>
          </a:prstGeom>
          <a:noFill/>
          <a:ln w="9525">
            <a:noFill/>
            <a:miter lim="800000"/>
            <a:headEnd/>
            <a:tailEnd/>
          </a:ln>
        </p:spPr>
        <p:txBody>
          <a:bodyPr>
            <a:spAutoFit/>
          </a:bodyPr>
          <a:lstStyle/>
          <a:p>
            <a:pPr algn="r"/>
            <a:r>
              <a:rPr lang="zh-CN" altLang="en-US">
                <a:solidFill>
                  <a:schemeClr val="bg1"/>
                </a:solidFill>
                <a:ea typeface="微软雅黑" pitchFamily="34" charset="-122"/>
                <a:sym typeface="Arial" charset="0"/>
              </a:rPr>
              <a:t>进出口业务操作课程团队</a:t>
            </a:r>
          </a:p>
        </p:txBody>
      </p:sp>
      <p:sp>
        <p:nvSpPr>
          <p:cNvPr id="17416" name="文本框 10"/>
          <p:cNvSpPr txBox="1">
            <a:spLocks noChangeArrowheads="1"/>
          </p:cNvSpPr>
          <p:nvPr/>
        </p:nvSpPr>
        <p:spPr bwMode="auto">
          <a:xfrm>
            <a:off x="3902298" y="3886200"/>
            <a:ext cx="6272011" cy="461665"/>
          </a:xfrm>
          <a:prstGeom prst="rect">
            <a:avLst/>
          </a:prstGeom>
          <a:noFill/>
          <a:ln w="9525">
            <a:noFill/>
            <a:miter lim="800000"/>
            <a:headEnd/>
            <a:tailEnd/>
          </a:ln>
        </p:spPr>
        <p:txBody>
          <a:bodyPr wrap="square">
            <a:spAutoFit/>
          </a:bodyPr>
          <a:lstStyle/>
          <a:p>
            <a:pPr algn="ctr"/>
            <a:r>
              <a:rPr lang="en-US" altLang="zh-CN" sz="2400" dirty="0" smtClean="0">
                <a:solidFill>
                  <a:schemeClr val="bg1"/>
                </a:solidFill>
                <a:ea typeface="微软雅黑" pitchFamily="34" charset="-122"/>
                <a:sym typeface="Arial" charset="0"/>
              </a:rPr>
              <a:t>2-4 </a:t>
            </a:r>
            <a:r>
              <a:rPr lang="zh-CN" altLang="en-US" sz="2400" dirty="0" smtClean="0">
                <a:solidFill>
                  <a:schemeClr val="bg1"/>
                </a:solidFill>
                <a:ea typeface="微软雅黑" pitchFamily="34" charset="-122"/>
                <a:sym typeface="Arial" charset="0"/>
              </a:rPr>
              <a:t>签订合同</a:t>
            </a:r>
            <a:r>
              <a:rPr lang="zh-CN" altLang="en-US" sz="2400" dirty="0">
                <a:solidFill>
                  <a:schemeClr val="bg1"/>
                </a:solidFill>
                <a:ea typeface="微软雅黑" pitchFamily="34" charset="-122"/>
                <a:sym typeface="Arial" charset="0"/>
              </a:rPr>
              <a:t>条款</a:t>
            </a:r>
            <a:r>
              <a:rPr lang="en-US" altLang="zh-CN" sz="2400" dirty="0" smtClean="0">
                <a:solidFill>
                  <a:schemeClr val="bg1"/>
                </a:solidFill>
                <a:ea typeface="微软雅黑" pitchFamily="34" charset="-122"/>
                <a:sym typeface="Arial" charset="0"/>
              </a:rPr>
              <a:t>——</a:t>
            </a:r>
            <a:r>
              <a:rPr lang="zh-CN" altLang="en-US" sz="2400" dirty="0" smtClean="0">
                <a:solidFill>
                  <a:schemeClr val="bg1"/>
                </a:solidFill>
                <a:ea typeface="微软雅黑" pitchFamily="34" charset="-122"/>
                <a:sym typeface="Arial" charset="0"/>
              </a:rPr>
              <a:t>支付条款</a:t>
            </a:r>
            <a:endParaRPr lang="zh-CN" altLang="en-US" sz="2400" dirty="0">
              <a:solidFill>
                <a:schemeClr val="bg1"/>
              </a:solidFill>
              <a:ea typeface="微软雅黑" pitchFamily="34" charset="-122"/>
              <a:sym typeface="Arial" charset="0"/>
            </a:endParaRPr>
          </a:p>
        </p:txBody>
      </p:sp>
    </p:spTree>
    <p:extLst>
      <p:ext uri="{BB962C8B-B14F-4D97-AF65-F5344CB8AC3E}">
        <p14:creationId xmlns:p14="http://schemas.microsoft.com/office/powerpoint/2010/main" val="14815779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416"/>
                                        </p:tgtEl>
                                        <p:attrNameLst>
                                          <p:attrName>style.visibility</p:attrName>
                                        </p:attrNameLst>
                                      </p:cBhvr>
                                      <p:to>
                                        <p:strVal val="visible"/>
                                      </p:to>
                                    </p:set>
                                    <p:animEffect transition="in" filter="wipe(left)">
                                      <p:cBhvr>
                                        <p:cTn id="24"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74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3" name="组合 12"/>
          <p:cNvGrpSpPr>
            <a:grpSpLocks/>
          </p:cNvGrpSpPr>
          <p:nvPr/>
        </p:nvGrpSpPr>
        <p:grpSpPr bwMode="auto">
          <a:xfrm>
            <a:off x="1712017" y="1035844"/>
            <a:ext cx="8603959" cy="5072062"/>
            <a:chOff x="0" y="0"/>
            <a:chExt cx="8215312" cy="5072062"/>
          </a:xfrm>
          <a:noFill/>
        </p:grpSpPr>
        <p:grpSp>
          <p:nvGrpSpPr>
            <p:cNvPr id="66576" name="组合 21"/>
            <p:cNvGrpSpPr>
              <a:grpSpLocks/>
            </p:cNvGrpSpPr>
            <p:nvPr/>
          </p:nvGrpSpPr>
          <p:grpSpPr bwMode="auto">
            <a:xfrm>
              <a:off x="0" y="0"/>
              <a:ext cx="576262" cy="576262"/>
              <a:chOff x="0" y="0"/>
              <a:chExt cx="576000" cy="576000"/>
            </a:xfrm>
            <a:grpFill/>
          </p:grpSpPr>
          <p:grpSp>
            <p:nvGrpSpPr>
              <p:cNvPr id="66578" name="13 Grupo"/>
              <p:cNvGrpSpPr>
                <a:grpSpLocks/>
              </p:cNvGrpSpPr>
              <p:nvPr/>
            </p:nvGrpSpPr>
            <p:grpSpPr bwMode="auto">
              <a:xfrm flipH="1">
                <a:off x="142873" y="0"/>
                <a:ext cx="45719" cy="576000"/>
                <a:chOff x="0" y="0"/>
                <a:chExt cx="319" cy="3377896"/>
              </a:xfrm>
              <a:grpFill/>
            </p:grpSpPr>
            <p:cxnSp>
              <p:nvCxnSpPr>
                <p:cNvPr id="66582" name="9 Conector recto"/>
                <p:cNvCxnSpPr>
                  <a:cxnSpLocks noChangeShapeType="1"/>
                </p:cNvCxnSpPr>
                <p:nvPr/>
              </p:nvCxnSpPr>
              <p:spPr bwMode="auto">
                <a:xfrm>
                  <a:off x="-2" y="0"/>
                  <a:ext cx="0" cy="3377896"/>
                </a:xfrm>
                <a:prstGeom prst="line">
                  <a:avLst/>
                </a:prstGeom>
                <a:grpFill/>
                <a:ln w="9525">
                  <a:solidFill>
                    <a:srgbClr val="0070C0"/>
                  </a:solidFill>
                  <a:round/>
                  <a:headEnd/>
                  <a:tailEnd/>
                </a:ln>
                <a:extLst/>
              </p:spPr>
            </p:cxnSp>
            <p:cxnSp>
              <p:nvCxnSpPr>
                <p:cNvPr id="66583" name="10 Conector recto"/>
                <p:cNvCxnSpPr>
                  <a:cxnSpLocks noChangeShapeType="1"/>
                </p:cNvCxnSpPr>
                <p:nvPr/>
              </p:nvCxnSpPr>
              <p:spPr bwMode="auto">
                <a:xfrm>
                  <a:off x="319" y="0"/>
                  <a:ext cx="0" cy="3377896"/>
                </a:xfrm>
                <a:prstGeom prst="line">
                  <a:avLst/>
                </a:prstGeom>
                <a:grpFill/>
                <a:ln w="9525">
                  <a:solidFill>
                    <a:srgbClr val="0070C0"/>
                  </a:solidFill>
                  <a:round/>
                  <a:headEnd/>
                  <a:tailEnd/>
                </a:ln>
                <a:extLst/>
              </p:spPr>
            </p:cxnSp>
          </p:grpSp>
          <p:grpSp>
            <p:nvGrpSpPr>
              <p:cNvPr id="66579" name="48 Grupo"/>
              <p:cNvGrpSpPr>
                <a:grpSpLocks/>
              </p:cNvGrpSpPr>
              <p:nvPr/>
            </p:nvGrpSpPr>
            <p:grpSpPr bwMode="auto">
              <a:xfrm rot="16200000" flipH="1">
                <a:off x="264913" y="-96705"/>
                <a:ext cx="46039" cy="576000"/>
                <a:chOff x="0" y="0"/>
                <a:chExt cx="319" cy="3377896"/>
              </a:xfrm>
              <a:grpFill/>
            </p:grpSpPr>
            <p:cxnSp>
              <p:nvCxnSpPr>
                <p:cNvPr id="66580" name="49 Conector recto"/>
                <p:cNvCxnSpPr>
                  <a:cxnSpLocks noChangeShapeType="1"/>
                </p:cNvCxnSpPr>
                <p:nvPr/>
              </p:nvCxnSpPr>
              <p:spPr bwMode="auto">
                <a:xfrm>
                  <a:off x="208" y="0"/>
                  <a:ext cx="0" cy="3377896"/>
                </a:xfrm>
                <a:prstGeom prst="line">
                  <a:avLst/>
                </a:prstGeom>
                <a:grpFill/>
                <a:ln w="9525">
                  <a:solidFill>
                    <a:srgbClr val="0070C0"/>
                  </a:solidFill>
                  <a:round/>
                  <a:headEnd/>
                  <a:tailEnd/>
                </a:ln>
                <a:extLst/>
              </p:spPr>
            </p:cxnSp>
            <p:cxnSp>
              <p:nvCxnSpPr>
                <p:cNvPr id="66581" name="50 Conector recto"/>
                <p:cNvCxnSpPr>
                  <a:cxnSpLocks noChangeShapeType="1"/>
                </p:cNvCxnSpPr>
                <p:nvPr/>
              </p:nvCxnSpPr>
              <p:spPr bwMode="auto">
                <a:xfrm>
                  <a:off x="527" y="0"/>
                  <a:ext cx="0" cy="3377896"/>
                </a:xfrm>
                <a:prstGeom prst="line">
                  <a:avLst/>
                </a:prstGeom>
                <a:grpFill/>
                <a:ln w="9525">
                  <a:solidFill>
                    <a:srgbClr val="0070C0"/>
                  </a:solidFill>
                  <a:round/>
                  <a:headEnd/>
                  <a:tailEnd/>
                </a:ln>
                <a:extLst/>
              </p:spPr>
            </p:cxnSp>
          </p:grpSp>
        </p:grpSp>
        <p:sp>
          <p:nvSpPr>
            <p:cNvPr id="66577" name="Rectangle 3"/>
            <p:cNvSpPr>
              <a:spLocks noChangeArrowheads="1"/>
            </p:cNvSpPr>
            <p:nvPr/>
          </p:nvSpPr>
          <p:spPr bwMode="auto">
            <a:xfrm>
              <a:off x="158750" y="227012"/>
              <a:ext cx="8056562" cy="4845050"/>
            </a:xfrm>
            <a:prstGeom prst="rect">
              <a:avLst/>
            </a:prstGeom>
            <a:grpFill/>
            <a:ln w="9525">
              <a:solidFill>
                <a:srgbClr val="0070C0"/>
              </a:solidFill>
              <a:miter lim="800000"/>
              <a:headEnd/>
              <a:tailEnd/>
            </a:ln>
            <a:effectLst>
              <a:outerShdw dist="38100" dir="2700000" algn="ctr" rotWithShape="0">
                <a:srgbClr val="000000">
                  <a:alpha val="25000"/>
                </a:srgbClr>
              </a:outerShdw>
            </a:effec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latinLnBrk="1" hangingPunct="1"/>
              <a:endParaRPr lang="ko-KR" altLang="en-US" sz="1000" b="1">
                <a:solidFill>
                  <a:schemeClr val="tx2"/>
                </a:solidFill>
                <a:latin typeface="Malgun Gothic" panose="020B0503020000020004" pitchFamily="34" charset="-127"/>
                <a:ea typeface="Malgun Gothic" panose="020B0503020000020004" pitchFamily="34" charset="-127"/>
              </a:endParaRPr>
            </a:p>
          </p:txBody>
        </p:sp>
      </p:grpSp>
      <p:sp>
        <p:nvSpPr>
          <p:cNvPr id="65555" name="AutoShape 19"/>
          <p:cNvSpPr>
            <a:spLocks/>
          </p:cNvSpPr>
          <p:nvPr/>
        </p:nvSpPr>
        <p:spPr bwMode="auto">
          <a:xfrm>
            <a:off x="2617206" y="3145739"/>
            <a:ext cx="158891" cy="1359738"/>
          </a:xfrm>
          <a:prstGeom prst="leftBrace">
            <a:avLst>
              <a:gd name="adj1" fmla="val 110182"/>
              <a:gd name="adj2" fmla="val 50000"/>
            </a:avLst>
          </a:prstGeom>
          <a:solidFill>
            <a:schemeClr val="bg1"/>
          </a:solidFill>
          <a:ln w="9525">
            <a:solidFill>
              <a:schemeClr val="tx1"/>
            </a:solidFill>
            <a:round/>
            <a:headEnd/>
            <a:tailEnd/>
          </a:ln>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latin typeface="Arial" panose="020B0604020202020204" pitchFamily="34" charset="0"/>
            </a:endParaRPr>
          </a:p>
        </p:txBody>
      </p:sp>
      <p:sp>
        <p:nvSpPr>
          <p:cNvPr id="65556" name="Text Box 20"/>
          <p:cNvSpPr txBox="1">
            <a:spLocks noChangeArrowheads="1"/>
          </p:cNvSpPr>
          <p:nvPr/>
        </p:nvSpPr>
        <p:spPr bwMode="auto">
          <a:xfrm>
            <a:off x="2830897" y="3066463"/>
            <a:ext cx="1731914" cy="4026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Arial" panose="020B0604020202020204" pitchFamily="34" charset="0"/>
              </a:rPr>
              <a:t>商业承兑汇票</a:t>
            </a:r>
          </a:p>
        </p:txBody>
      </p:sp>
      <p:sp>
        <p:nvSpPr>
          <p:cNvPr id="65557" name="箭头 2728"/>
          <p:cNvSpPr>
            <a:spLocks noChangeShapeType="1"/>
          </p:cNvSpPr>
          <p:nvPr/>
        </p:nvSpPr>
        <p:spPr bwMode="auto">
          <a:xfrm>
            <a:off x="4641141" y="3340787"/>
            <a:ext cx="580287" cy="77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000"/>
          </a:p>
        </p:txBody>
      </p:sp>
      <p:sp>
        <p:nvSpPr>
          <p:cNvPr id="65558" name="Text Box 22"/>
          <p:cNvSpPr txBox="1">
            <a:spLocks noChangeArrowheads="1"/>
          </p:cNvSpPr>
          <p:nvPr/>
        </p:nvSpPr>
        <p:spPr bwMode="auto">
          <a:xfrm>
            <a:off x="5221428" y="3131569"/>
            <a:ext cx="4875609" cy="4026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latin typeface="Arial" panose="020B0604020202020204" pitchFamily="34" charset="0"/>
              </a:rPr>
              <a:t>由企业或个人承兑的远期汇票。托收业务</a:t>
            </a:r>
          </a:p>
        </p:txBody>
      </p:sp>
      <p:sp>
        <p:nvSpPr>
          <p:cNvPr id="65559" name="Text Box 23"/>
          <p:cNvSpPr txBox="1">
            <a:spLocks noChangeArrowheads="1"/>
          </p:cNvSpPr>
          <p:nvPr/>
        </p:nvSpPr>
        <p:spPr bwMode="auto">
          <a:xfrm>
            <a:off x="2904690" y="4031343"/>
            <a:ext cx="1736451" cy="4026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latin typeface="Arial" panose="020B0604020202020204" pitchFamily="34" charset="0"/>
              </a:rPr>
              <a:t>银行承兑汇票</a:t>
            </a:r>
          </a:p>
        </p:txBody>
      </p:sp>
      <p:sp>
        <p:nvSpPr>
          <p:cNvPr id="65560" name="箭头 2728"/>
          <p:cNvSpPr>
            <a:spLocks noChangeShapeType="1"/>
          </p:cNvSpPr>
          <p:nvPr/>
        </p:nvSpPr>
        <p:spPr bwMode="auto">
          <a:xfrm>
            <a:off x="4711938" y="4228937"/>
            <a:ext cx="509490" cy="82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000"/>
          </a:p>
        </p:txBody>
      </p:sp>
      <p:sp>
        <p:nvSpPr>
          <p:cNvPr id="65561" name="Text Box 25"/>
          <p:cNvSpPr txBox="1">
            <a:spLocks noChangeArrowheads="1"/>
          </p:cNvSpPr>
          <p:nvPr/>
        </p:nvSpPr>
        <p:spPr bwMode="auto">
          <a:xfrm>
            <a:off x="5292225" y="4031343"/>
            <a:ext cx="4465638" cy="4026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Arial" panose="020B0604020202020204" pitchFamily="34" charset="0"/>
              </a:rPr>
              <a:t>由银行承兑的远期汇票。信用证业务</a:t>
            </a:r>
          </a:p>
        </p:txBody>
      </p:sp>
      <p:sp>
        <p:nvSpPr>
          <p:cNvPr id="31" name="文本框 30"/>
          <p:cNvSpPr txBox="1"/>
          <p:nvPr/>
        </p:nvSpPr>
        <p:spPr>
          <a:xfrm>
            <a:off x="2757584" y="1748921"/>
            <a:ext cx="6679083" cy="400110"/>
          </a:xfrm>
          <a:prstGeom prst="rect">
            <a:avLst/>
          </a:prstGeom>
          <a:noFill/>
        </p:spPr>
        <p:txBody>
          <a:bodyPr wrap="square" rtlCol="0">
            <a:spAutoFit/>
          </a:bodyPr>
          <a:lstStyle/>
          <a:p>
            <a:r>
              <a:rPr lang="zh-CN" altLang="en-US" sz="2000" dirty="0" smtClean="0">
                <a:latin typeface="+mn-ea"/>
              </a:rPr>
              <a:t>（</a:t>
            </a:r>
            <a:r>
              <a:rPr lang="en-US" altLang="zh-CN" sz="2000" dirty="0">
                <a:latin typeface="+mn-ea"/>
              </a:rPr>
              <a:t>3</a:t>
            </a:r>
            <a:r>
              <a:rPr lang="zh-CN" altLang="en-US" sz="2000" dirty="0" smtClean="0">
                <a:latin typeface="+mn-ea"/>
              </a:rPr>
              <a:t>）按汇票承兑人不同：商业承兑汇票和银行承兑汇票</a:t>
            </a:r>
            <a:endParaRPr lang="zh-CN" altLang="en-US" sz="2000" dirty="0">
              <a:latin typeface="+mn-ea"/>
            </a:endParaRPr>
          </a:p>
        </p:txBody>
      </p:sp>
      <p:grpSp>
        <p:nvGrpSpPr>
          <p:cNvPr id="30" name="组合 50"/>
          <p:cNvGrpSpPr>
            <a:grpSpLocks/>
          </p:cNvGrpSpPr>
          <p:nvPr/>
        </p:nvGrpSpPr>
        <p:grpSpPr bwMode="auto">
          <a:xfrm>
            <a:off x="145505" y="94325"/>
            <a:ext cx="603250" cy="552450"/>
            <a:chOff x="0" y="0"/>
            <a:chExt cx="737947" cy="676838"/>
          </a:xfrm>
        </p:grpSpPr>
        <p:sp>
          <p:nvSpPr>
            <p:cNvPr id="32"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3"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4"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35"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汇票的种类</a:t>
            </a:r>
            <a:endParaRPr lang="zh-CN" altLang="zh-CN" sz="2400" b="1" dirty="0" smtClean="0">
              <a:solidFill>
                <a:prstClr val="black"/>
              </a:solidFill>
            </a:endParaRPr>
          </a:p>
        </p:txBody>
      </p:sp>
    </p:spTree>
    <p:extLst>
      <p:ext uri="{BB962C8B-B14F-4D97-AF65-F5344CB8AC3E}">
        <p14:creationId xmlns:p14="http://schemas.microsoft.com/office/powerpoint/2010/main" val="216136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55"/>
                                        </p:tgtEl>
                                        <p:attrNameLst>
                                          <p:attrName>style.visibility</p:attrName>
                                        </p:attrNameLst>
                                      </p:cBhvr>
                                      <p:to>
                                        <p:strVal val="visible"/>
                                      </p:to>
                                    </p:set>
                                    <p:anim calcmode="lin" valueType="num">
                                      <p:cBhvr additive="base">
                                        <p:cTn id="7" dur="500" fill="hold"/>
                                        <p:tgtEl>
                                          <p:spTgt spid="65555"/>
                                        </p:tgtEl>
                                        <p:attrNameLst>
                                          <p:attrName>ppt_x</p:attrName>
                                        </p:attrNameLst>
                                      </p:cBhvr>
                                      <p:tavLst>
                                        <p:tav tm="0">
                                          <p:val>
                                            <p:strVal val="#ppt_x"/>
                                          </p:val>
                                        </p:tav>
                                        <p:tav tm="100000">
                                          <p:val>
                                            <p:strVal val="#ppt_x"/>
                                          </p:val>
                                        </p:tav>
                                      </p:tavLst>
                                    </p:anim>
                                    <p:anim calcmode="lin" valueType="num">
                                      <p:cBhvr additive="base">
                                        <p:cTn id="8" dur="500" fill="hold"/>
                                        <p:tgtEl>
                                          <p:spTgt spid="655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56"/>
                                        </p:tgtEl>
                                        <p:attrNameLst>
                                          <p:attrName>style.visibility</p:attrName>
                                        </p:attrNameLst>
                                      </p:cBhvr>
                                      <p:to>
                                        <p:strVal val="visible"/>
                                      </p:to>
                                    </p:set>
                                    <p:anim calcmode="lin" valueType="num">
                                      <p:cBhvr additive="base">
                                        <p:cTn id="13" dur="500" fill="hold"/>
                                        <p:tgtEl>
                                          <p:spTgt spid="65556"/>
                                        </p:tgtEl>
                                        <p:attrNameLst>
                                          <p:attrName>ppt_x</p:attrName>
                                        </p:attrNameLst>
                                      </p:cBhvr>
                                      <p:tavLst>
                                        <p:tav tm="0">
                                          <p:val>
                                            <p:strVal val="#ppt_x"/>
                                          </p:val>
                                        </p:tav>
                                        <p:tav tm="100000">
                                          <p:val>
                                            <p:strVal val="#ppt_x"/>
                                          </p:val>
                                        </p:tav>
                                      </p:tavLst>
                                    </p:anim>
                                    <p:anim calcmode="lin" valueType="num">
                                      <p:cBhvr additive="base">
                                        <p:cTn id="14" dur="500" fill="hold"/>
                                        <p:tgtEl>
                                          <p:spTgt spid="6555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59"/>
                                        </p:tgtEl>
                                        <p:attrNameLst>
                                          <p:attrName>style.visibility</p:attrName>
                                        </p:attrNameLst>
                                      </p:cBhvr>
                                      <p:to>
                                        <p:strVal val="visible"/>
                                      </p:to>
                                    </p:set>
                                    <p:anim calcmode="lin" valueType="num">
                                      <p:cBhvr additive="base">
                                        <p:cTn id="19" dur="500" fill="hold"/>
                                        <p:tgtEl>
                                          <p:spTgt spid="65559"/>
                                        </p:tgtEl>
                                        <p:attrNameLst>
                                          <p:attrName>ppt_x</p:attrName>
                                        </p:attrNameLst>
                                      </p:cBhvr>
                                      <p:tavLst>
                                        <p:tav tm="0">
                                          <p:val>
                                            <p:strVal val="#ppt_x"/>
                                          </p:val>
                                        </p:tav>
                                        <p:tav tm="100000">
                                          <p:val>
                                            <p:strVal val="#ppt_x"/>
                                          </p:val>
                                        </p:tav>
                                      </p:tavLst>
                                    </p:anim>
                                    <p:anim calcmode="lin" valueType="num">
                                      <p:cBhvr additive="base">
                                        <p:cTn id="20" dur="500" fill="hold"/>
                                        <p:tgtEl>
                                          <p:spTgt spid="6555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557"/>
                                        </p:tgtEl>
                                        <p:attrNameLst>
                                          <p:attrName>style.visibility</p:attrName>
                                        </p:attrNameLst>
                                      </p:cBhvr>
                                      <p:to>
                                        <p:strVal val="visible"/>
                                      </p:to>
                                    </p:set>
                                    <p:anim calcmode="lin" valueType="num">
                                      <p:cBhvr additive="base">
                                        <p:cTn id="25" dur="500" fill="hold"/>
                                        <p:tgtEl>
                                          <p:spTgt spid="65557"/>
                                        </p:tgtEl>
                                        <p:attrNameLst>
                                          <p:attrName>ppt_x</p:attrName>
                                        </p:attrNameLst>
                                      </p:cBhvr>
                                      <p:tavLst>
                                        <p:tav tm="0">
                                          <p:val>
                                            <p:strVal val="#ppt_x"/>
                                          </p:val>
                                        </p:tav>
                                        <p:tav tm="100000">
                                          <p:val>
                                            <p:strVal val="#ppt_x"/>
                                          </p:val>
                                        </p:tav>
                                      </p:tavLst>
                                    </p:anim>
                                    <p:anim calcmode="lin" valueType="num">
                                      <p:cBhvr additive="base">
                                        <p:cTn id="26" dur="500" fill="hold"/>
                                        <p:tgtEl>
                                          <p:spTgt spid="6555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5558"/>
                                        </p:tgtEl>
                                        <p:attrNameLst>
                                          <p:attrName>style.visibility</p:attrName>
                                        </p:attrNameLst>
                                      </p:cBhvr>
                                      <p:to>
                                        <p:strVal val="visible"/>
                                      </p:to>
                                    </p:set>
                                    <p:animEffect transition="in" filter="box(in)">
                                      <p:cBhvr>
                                        <p:cTn id="31" dur="500"/>
                                        <p:tgtEl>
                                          <p:spTgt spid="6555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5560"/>
                                        </p:tgtEl>
                                        <p:attrNameLst>
                                          <p:attrName>style.visibility</p:attrName>
                                        </p:attrNameLst>
                                      </p:cBhvr>
                                      <p:to>
                                        <p:strVal val="visible"/>
                                      </p:to>
                                    </p:set>
                                    <p:anim calcmode="lin" valueType="num">
                                      <p:cBhvr additive="base">
                                        <p:cTn id="36" dur="500" fill="hold"/>
                                        <p:tgtEl>
                                          <p:spTgt spid="65560"/>
                                        </p:tgtEl>
                                        <p:attrNameLst>
                                          <p:attrName>ppt_x</p:attrName>
                                        </p:attrNameLst>
                                      </p:cBhvr>
                                      <p:tavLst>
                                        <p:tav tm="0">
                                          <p:val>
                                            <p:strVal val="#ppt_x"/>
                                          </p:val>
                                        </p:tav>
                                        <p:tav tm="100000">
                                          <p:val>
                                            <p:strVal val="#ppt_x"/>
                                          </p:val>
                                        </p:tav>
                                      </p:tavLst>
                                    </p:anim>
                                    <p:anim calcmode="lin" valueType="num">
                                      <p:cBhvr additive="base">
                                        <p:cTn id="37" dur="500" fill="hold"/>
                                        <p:tgtEl>
                                          <p:spTgt spid="65560"/>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5561"/>
                                        </p:tgtEl>
                                        <p:attrNameLst>
                                          <p:attrName>style.visibility</p:attrName>
                                        </p:attrNameLst>
                                      </p:cBhvr>
                                      <p:to>
                                        <p:strVal val="visible"/>
                                      </p:to>
                                    </p:set>
                                    <p:anim calcmode="lin" valueType="num">
                                      <p:cBhvr additive="base">
                                        <p:cTn id="42" dur="500" fill="hold"/>
                                        <p:tgtEl>
                                          <p:spTgt spid="65561"/>
                                        </p:tgtEl>
                                        <p:attrNameLst>
                                          <p:attrName>ppt_x</p:attrName>
                                        </p:attrNameLst>
                                      </p:cBhvr>
                                      <p:tavLst>
                                        <p:tav tm="0">
                                          <p:val>
                                            <p:strVal val="#ppt_x"/>
                                          </p:val>
                                        </p:tav>
                                        <p:tav tm="100000">
                                          <p:val>
                                            <p:strVal val="#ppt_x"/>
                                          </p:val>
                                        </p:tav>
                                      </p:tavLst>
                                    </p:anim>
                                    <p:anim calcmode="lin" valueType="num">
                                      <p:cBhvr additive="base">
                                        <p:cTn id="43" dur="500" fill="hold"/>
                                        <p:tgtEl>
                                          <p:spTgt spid="655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5" grpId="0" animBg="1"/>
      <p:bldP spid="65556" grpId="0" bldLvl="0" animBg="1"/>
      <p:bldP spid="65557" grpId="0" animBg="1"/>
      <p:bldP spid="65558" grpId="0" bldLvl="0" animBg="1"/>
      <p:bldP spid="65559" grpId="0" bldLvl="0" animBg="1"/>
      <p:bldP spid="65560" grpId="0" animBg="1"/>
      <p:bldP spid="65561"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7" name="组合 12"/>
          <p:cNvGrpSpPr>
            <a:grpSpLocks/>
          </p:cNvGrpSpPr>
          <p:nvPr/>
        </p:nvGrpSpPr>
        <p:grpSpPr bwMode="auto">
          <a:xfrm>
            <a:off x="1523999" y="1279956"/>
            <a:ext cx="8495763" cy="5072062"/>
            <a:chOff x="0" y="0"/>
            <a:chExt cx="8215312" cy="5072062"/>
          </a:xfrm>
        </p:grpSpPr>
        <p:grpSp>
          <p:nvGrpSpPr>
            <p:cNvPr id="67597" name="组合 21"/>
            <p:cNvGrpSpPr>
              <a:grpSpLocks/>
            </p:cNvGrpSpPr>
            <p:nvPr/>
          </p:nvGrpSpPr>
          <p:grpSpPr bwMode="auto">
            <a:xfrm>
              <a:off x="0" y="0"/>
              <a:ext cx="576262" cy="576262"/>
              <a:chOff x="0" y="0"/>
              <a:chExt cx="576000" cy="576000"/>
            </a:xfrm>
          </p:grpSpPr>
          <p:grpSp>
            <p:nvGrpSpPr>
              <p:cNvPr id="67599" name="13 Grupo"/>
              <p:cNvGrpSpPr>
                <a:grpSpLocks/>
              </p:cNvGrpSpPr>
              <p:nvPr/>
            </p:nvGrpSpPr>
            <p:grpSpPr bwMode="auto">
              <a:xfrm flipH="1">
                <a:off x="142873" y="0"/>
                <a:ext cx="45719" cy="576000"/>
                <a:chOff x="0" y="0"/>
                <a:chExt cx="319" cy="3377896"/>
              </a:xfrm>
            </p:grpSpPr>
            <p:cxnSp>
              <p:nvCxnSpPr>
                <p:cNvPr id="67603" name="9 Conector recto"/>
                <p:cNvCxnSpPr>
                  <a:cxnSpLocks noChangeShapeType="1"/>
                </p:cNvCxnSpPr>
                <p:nvPr/>
              </p:nvCxnSpPr>
              <p:spPr bwMode="auto">
                <a:xfrm>
                  <a:off x="-2" y="0"/>
                  <a:ext cx="0" cy="3377896"/>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67604" name="10 Conector recto"/>
                <p:cNvCxnSpPr>
                  <a:cxnSpLocks noChangeShapeType="1"/>
                </p:cNvCxnSpPr>
                <p:nvPr/>
              </p:nvCxnSpPr>
              <p:spPr bwMode="auto">
                <a:xfrm>
                  <a:off x="319" y="0"/>
                  <a:ext cx="0" cy="3377896"/>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cxnSp>
          </p:grpSp>
          <p:grpSp>
            <p:nvGrpSpPr>
              <p:cNvPr id="67600" name="48 Grupo"/>
              <p:cNvGrpSpPr>
                <a:grpSpLocks/>
              </p:cNvGrpSpPr>
              <p:nvPr/>
            </p:nvGrpSpPr>
            <p:grpSpPr bwMode="auto">
              <a:xfrm rot="16200000" flipH="1">
                <a:off x="264913" y="-96705"/>
                <a:ext cx="46039" cy="576000"/>
                <a:chOff x="0" y="0"/>
                <a:chExt cx="319" cy="3377896"/>
              </a:xfrm>
            </p:grpSpPr>
            <p:cxnSp>
              <p:nvCxnSpPr>
                <p:cNvPr id="67601" name="49 Conector recto"/>
                <p:cNvCxnSpPr>
                  <a:cxnSpLocks noChangeShapeType="1"/>
                </p:cNvCxnSpPr>
                <p:nvPr/>
              </p:nvCxnSpPr>
              <p:spPr bwMode="auto">
                <a:xfrm>
                  <a:off x="208" y="0"/>
                  <a:ext cx="0" cy="3377896"/>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67602" name="50 Conector recto"/>
                <p:cNvCxnSpPr>
                  <a:cxnSpLocks noChangeShapeType="1"/>
                </p:cNvCxnSpPr>
                <p:nvPr/>
              </p:nvCxnSpPr>
              <p:spPr bwMode="auto">
                <a:xfrm>
                  <a:off x="527" y="0"/>
                  <a:ext cx="0" cy="3377896"/>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cxnSp>
          </p:grpSp>
        </p:grpSp>
        <p:sp>
          <p:nvSpPr>
            <p:cNvPr id="67598" name="Rectangle 3"/>
            <p:cNvSpPr>
              <a:spLocks noChangeArrowheads="1"/>
            </p:cNvSpPr>
            <p:nvPr/>
          </p:nvSpPr>
          <p:spPr bwMode="auto">
            <a:xfrm>
              <a:off x="158750" y="227012"/>
              <a:ext cx="8056562" cy="4845050"/>
            </a:xfrm>
            <a:prstGeom prst="rect">
              <a:avLst/>
            </a:prstGeom>
            <a:noFill/>
            <a:ln w="9525">
              <a:solidFill>
                <a:srgbClr val="0070C0"/>
              </a:solidFill>
              <a:miter lim="800000"/>
              <a:headEnd/>
              <a:tailEnd/>
            </a:ln>
            <a:effectLst>
              <a:outerShdw dist="38100" dir="2700000" algn="ctr" rotWithShape="0">
                <a:srgbClr val="000000">
                  <a:alpha val="25000"/>
                </a:srgbClr>
              </a:outerShdw>
            </a:effec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latinLnBrk="1" hangingPunct="1"/>
              <a:endParaRPr lang="ko-KR" altLang="en-US" sz="1000" b="1">
                <a:solidFill>
                  <a:schemeClr val="tx2"/>
                </a:solidFill>
                <a:latin typeface="Malgun Gothic" panose="020B0503020000020004" pitchFamily="34" charset="-127"/>
                <a:ea typeface="Malgun Gothic" panose="020B0503020000020004" pitchFamily="34" charset="-127"/>
              </a:endParaRPr>
            </a:p>
          </p:txBody>
        </p:sp>
      </p:grpSp>
      <p:sp>
        <p:nvSpPr>
          <p:cNvPr id="66574" name="TextBox 25"/>
          <p:cNvSpPr txBox="1">
            <a:spLocks noChangeArrowheads="1"/>
          </p:cNvSpPr>
          <p:nvPr/>
        </p:nvSpPr>
        <p:spPr bwMode="auto">
          <a:xfrm>
            <a:off x="1952625" y="1571625"/>
            <a:ext cx="7715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buFont typeface="Arial" panose="020B0604020202020204" pitchFamily="34" charset="0"/>
              <a:buNone/>
              <a:defRPr/>
            </a:pPr>
            <a:r>
              <a:rPr lang="zh-CN" altLang="en-US" sz="2000" dirty="0">
                <a:solidFill>
                  <a:schemeClr val="bg1"/>
                </a:solidFill>
                <a:effectLst>
                  <a:outerShdw blurRad="38100" dist="38100" dir="2700000" algn="tl">
                    <a:srgbClr val="C0C0C0"/>
                  </a:outerShdw>
                </a:effectLst>
              </a:rPr>
              <a:t>　</a:t>
            </a:r>
            <a:r>
              <a:rPr lang="zh-CN" altLang="en-US" sz="2000" dirty="0"/>
              <a:t>（</a:t>
            </a:r>
            <a:r>
              <a:rPr lang="en-US" altLang="zh-CN" sz="2000" dirty="0"/>
              <a:t>4</a:t>
            </a:r>
            <a:r>
              <a:rPr lang="zh-CN" altLang="en-US" sz="2000" dirty="0" smtClean="0"/>
              <a:t>）按照汇票是否附有商业单据：光票和跟单汇票</a:t>
            </a:r>
            <a:endParaRPr lang="zh-CN" altLang="en-US" sz="2000" dirty="0"/>
          </a:p>
        </p:txBody>
      </p:sp>
      <p:sp>
        <p:nvSpPr>
          <p:cNvPr id="66576" name="AutoShape 16"/>
          <p:cNvSpPr>
            <a:spLocks/>
          </p:cNvSpPr>
          <p:nvPr/>
        </p:nvSpPr>
        <p:spPr bwMode="auto">
          <a:xfrm>
            <a:off x="2781546" y="2831500"/>
            <a:ext cx="154837" cy="1450027"/>
          </a:xfrm>
          <a:prstGeom prst="leftBrace">
            <a:avLst>
              <a:gd name="adj1" fmla="val 84163"/>
              <a:gd name="adj2" fmla="val 50000"/>
            </a:avLst>
          </a:prstGeom>
          <a:solidFill>
            <a:schemeClr val="bg1"/>
          </a:solidFill>
          <a:ln w="9525">
            <a:solidFill>
              <a:schemeClr val="tx1"/>
            </a:solidFill>
            <a:round/>
            <a:headEnd/>
            <a:tailEnd/>
          </a:ln>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latin typeface="Arial" panose="020B0604020202020204" pitchFamily="34" charset="0"/>
            </a:endParaRPr>
          </a:p>
        </p:txBody>
      </p:sp>
      <p:sp>
        <p:nvSpPr>
          <p:cNvPr id="66577" name="Text Box 17"/>
          <p:cNvSpPr txBox="1">
            <a:spLocks noChangeArrowheads="1"/>
          </p:cNvSpPr>
          <p:nvPr/>
        </p:nvSpPr>
        <p:spPr bwMode="auto">
          <a:xfrm>
            <a:off x="3203397" y="2671530"/>
            <a:ext cx="2078038" cy="4026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latin typeface="Arial" panose="020B0604020202020204" pitchFamily="34" charset="0"/>
              </a:rPr>
              <a:t>光票</a:t>
            </a:r>
            <a:r>
              <a:rPr lang="zh-CN" altLang="en-US" sz="2000" dirty="0">
                <a:latin typeface="Times New Roman" panose="02020603050405020304" pitchFamily="18" charset="0"/>
                <a:cs typeface="Times New Roman" panose="02020603050405020304" pitchFamily="18" charset="0"/>
              </a:rPr>
              <a:t>（clean draft)</a:t>
            </a:r>
          </a:p>
        </p:txBody>
      </p:sp>
      <p:sp>
        <p:nvSpPr>
          <p:cNvPr id="66578" name="Text Box 18"/>
          <p:cNvSpPr txBox="1">
            <a:spLocks noChangeArrowheads="1"/>
          </p:cNvSpPr>
          <p:nvPr/>
        </p:nvSpPr>
        <p:spPr bwMode="auto">
          <a:xfrm>
            <a:off x="3099126" y="3610593"/>
            <a:ext cx="2592096" cy="7104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smtClean="0">
                <a:latin typeface="Arial" panose="020B0604020202020204" pitchFamily="34" charset="0"/>
              </a:rPr>
              <a:t>跟单汇票</a:t>
            </a:r>
            <a:endParaRPr lang="en-US" altLang="zh-CN" sz="2000" dirty="0" smtClean="0">
              <a:latin typeface="Arial" panose="020B0604020202020204" pitchFamily="34" charset="0"/>
            </a:endParaRPr>
          </a:p>
          <a:p>
            <a:pPr eaLnBrk="1" hangingPunct="1"/>
            <a:r>
              <a:rPr lang="zh-CN" altLang="en-US" sz="2000" dirty="0" smtClean="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documentary draft)</a:t>
            </a:r>
          </a:p>
        </p:txBody>
      </p:sp>
      <p:sp>
        <p:nvSpPr>
          <p:cNvPr id="66579" name="箭头 2740"/>
          <p:cNvSpPr>
            <a:spLocks noChangeShapeType="1"/>
          </p:cNvSpPr>
          <p:nvPr/>
        </p:nvSpPr>
        <p:spPr bwMode="auto">
          <a:xfrm>
            <a:off x="5795493" y="2842527"/>
            <a:ext cx="5762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000"/>
          </a:p>
        </p:txBody>
      </p:sp>
      <p:sp>
        <p:nvSpPr>
          <p:cNvPr id="66580" name="Text Box 20"/>
          <p:cNvSpPr txBox="1">
            <a:spLocks noChangeArrowheads="1"/>
          </p:cNvSpPr>
          <p:nvPr/>
        </p:nvSpPr>
        <p:spPr bwMode="auto">
          <a:xfrm>
            <a:off x="6854602" y="2689219"/>
            <a:ext cx="2154237" cy="4026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Arial" panose="020B0604020202020204" pitchFamily="34" charset="0"/>
              </a:rPr>
              <a:t>不附带货运单据</a:t>
            </a:r>
          </a:p>
        </p:txBody>
      </p:sp>
      <p:sp>
        <p:nvSpPr>
          <p:cNvPr id="66581" name="Text Box 21"/>
          <p:cNvSpPr txBox="1">
            <a:spLocks noChangeArrowheads="1"/>
          </p:cNvSpPr>
          <p:nvPr/>
        </p:nvSpPr>
        <p:spPr bwMode="auto">
          <a:xfrm>
            <a:off x="6872159" y="3764481"/>
            <a:ext cx="2152650" cy="4026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latin typeface="Arial" panose="020B0604020202020204" pitchFamily="34" charset="0"/>
              </a:rPr>
              <a:t>附带货运单据</a:t>
            </a:r>
          </a:p>
        </p:txBody>
      </p:sp>
      <p:sp>
        <p:nvSpPr>
          <p:cNvPr id="66582" name="箭头 2746"/>
          <p:cNvSpPr>
            <a:spLocks noChangeShapeType="1"/>
          </p:cNvSpPr>
          <p:nvPr/>
        </p:nvSpPr>
        <p:spPr bwMode="auto">
          <a:xfrm>
            <a:off x="5853965" y="3929493"/>
            <a:ext cx="720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000"/>
          </a:p>
        </p:txBody>
      </p:sp>
      <p:grpSp>
        <p:nvGrpSpPr>
          <p:cNvPr id="27" name="组合 50"/>
          <p:cNvGrpSpPr>
            <a:grpSpLocks/>
          </p:cNvGrpSpPr>
          <p:nvPr/>
        </p:nvGrpSpPr>
        <p:grpSpPr bwMode="auto">
          <a:xfrm>
            <a:off x="145505" y="94325"/>
            <a:ext cx="603250" cy="552450"/>
            <a:chOff x="0" y="0"/>
            <a:chExt cx="737947" cy="676838"/>
          </a:xfrm>
        </p:grpSpPr>
        <p:sp>
          <p:nvSpPr>
            <p:cNvPr id="28"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9"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0"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31"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汇票的种类</a:t>
            </a:r>
            <a:endParaRPr lang="zh-CN" altLang="zh-CN" sz="2400" b="1" dirty="0" smtClean="0">
              <a:solidFill>
                <a:prstClr val="black"/>
              </a:solidFill>
            </a:endParaRPr>
          </a:p>
        </p:txBody>
      </p:sp>
    </p:spTree>
    <p:extLst>
      <p:ext uri="{BB962C8B-B14F-4D97-AF65-F5344CB8AC3E}">
        <p14:creationId xmlns:p14="http://schemas.microsoft.com/office/powerpoint/2010/main" val="256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6576"/>
                                        </p:tgtEl>
                                        <p:attrNameLst>
                                          <p:attrName>style.visibility</p:attrName>
                                        </p:attrNameLst>
                                      </p:cBhvr>
                                      <p:to>
                                        <p:strVal val="visible"/>
                                      </p:to>
                                    </p:set>
                                    <p:anim calcmode="lin" valueType="num">
                                      <p:cBhvr>
                                        <p:cTn id="7" dur="1000" fill="hold"/>
                                        <p:tgtEl>
                                          <p:spTgt spid="66576"/>
                                        </p:tgtEl>
                                        <p:attrNameLst>
                                          <p:attrName>ppt_w</p:attrName>
                                        </p:attrNameLst>
                                      </p:cBhvr>
                                      <p:tavLst>
                                        <p:tav tm="0">
                                          <p:val>
                                            <p:strVal val="#ppt_w*0.70"/>
                                          </p:val>
                                        </p:tav>
                                        <p:tav tm="100000">
                                          <p:val>
                                            <p:strVal val="#ppt_w"/>
                                          </p:val>
                                        </p:tav>
                                      </p:tavLst>
                                    </p:anim>
                                    <p:anim calcmode="lin" valueType="num">
                                      <p:cBhvr>
                                        <p:cTn id="8" dur="1000" fill="hold"/>
                                        <p:tgtEl>
                                          <p:spTgt spid="66576"/>
                                        </p:tgtEl>
                                        <p:attrNameLst>
                                          <p:attrName>ppt_h</p:attrName>
                                        </p:attrNameLst>
                                      </p:cBhvr>
                                      <p:tavLst>
                                        <p:tav tm="0">
                                          <p:val>
                                            <p:strVal val="#ppt_h"/>
                                          </p:val>
                                        </p:tav>
                                        <p:tav tm="100000">
                                          <p:val>
                                            <p:strVal val="#ppt_h"/>
                                          </p:val>
                                        </p:tav>
                                      </p:tavLst>
                                    </p:anim>
                                    <p:animEffect transition="in" filter="fade">
                                      <p:cBhvr>
                                        <p:cTn id="9" dur="1000"/>
                                        <p:tgtEl>
                                          <p:spTgt spid="665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1" nodeType="clickEffect">
                                  <p:stCondLst>
                                    <p:cond delay="0"/>
                                  </p:stCondLst>
                                  <p:childTnLst>
                                    <p:set>
                                      <p:cBhvr>
                                        <p:cTn id="13" dur="1" fill="hold">
                                          <p:stCondLst>
                                            <p:cond delay="0"/>
                                          </p:stCondLst>
                                        </p:cTn>
                                        <p:tgtEl>
                                          <p:spTgt spid="66577"/>
                                        </p:tgtEl>
                                        <p:attrNameLst>
                                          <p:attrName>style.visibility</p:attrName>
                                        </p:attrNameLst>
                                      </p:cBhvr>
                                      <p:to>
                                        <p:strVal val="visible"/>
                                      </p:to>
                                    </p:set>
                                    <p:animEffect transition="in" filter="diamond(in)">
                                      <p:cBhvr>
                                        <p:cTn id="14" dur="2000"/>
                                        <p:tgtEl>
                                          <p:spTgt spid="6657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1" nodeType="clickEffect">
                                  <p:stCondLst>
                                    <p:cond delay="0"/>
                                  </p:stCondLst>
                                  <p:childTnLst>
                                    <p:set>
                                      <p:cBhvr>
                                        <p:cTn id="18" dur="1" fill="hold">
                                          <p:stCondLst>
                                            <p:cond delay="0"/>
                                          </p:stCondLst>
                                        </p:cTn>
                                        <p:tgtEl>
                                          <p:spTgt spid="66578"/>
                                        </p:tgtEl>
                                        <p:attrNameLst>
                                          <p:attrName>style.visibility</p:attrName>
                                        </p:attrNameLst>
                                      </p:cBhvr>
                                      <p:to>
                                        <p:strVal val="visible"/>
                                      </p:to>
                                    </p:set>
                                    <p:animEffect transition="in" filter="diamond(in)">
                                      <p:cBhvr>
                                        <p:cTn id="19" dur="2000"/>
                                        <p:tgtEl>
                                          <p:spTgt spid="6657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66579"/>
                                        </p:tgtEl>
                                        <p:attrNameLst>
                                          <p:attrName>style.visibility</p:attrName>
                                        </p:attrNameLst>
                                      </p:cBhvr>
                                      <p:to>
                                        <p:strVal val="visible"/>
                                      </p:to>
                                    </p:set>
                                    <p:animEffect transition="in" filter="slide(fromBottom)">
                                      <p:cBhvr>
                                        <p:cTn id="24" dur="500"/>
                                        <p:tgtEl>
                                          <p:spTgt spid="6657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66580"/>
                                        </p:tgtEl>
                                        <p:attrNameLst>
                                          <p:attrName>style.visibility</p:attrName>
                                        </p:attrNameLst>
                                      </p:cBhvr>
                                      <p:to>
                                        <p:strVal val="visible"/>
                                      </p:to>
                                    </p:set>
                                    <p:animEffect transition="in" filter="slide(fromBottom)">
                                      <p:cBhvr>
                                        <p:cTn id="29" dur="500"/>
                                        <p:tgtEl>
                                          <p:spTgt spid="6658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66582"/>
                                        </p:tgtEl>
                                        <p:attrNameLst>
                                          <p:attrName>style.visibility</p:attrName>
                                        </p:attrNameLst>
                                      </p:cBhvr>
                                      <p:to>
                                        <p:strVal val="visible"/>
                                      </p:to>
                                    </p:set>
                                    <p:animEffect transition="in" filter="slide(fromBottom)">
                                      <p:cBhvr>
                                        <p:cTn id="34" dur="500"/>
                                        <p:tgtEl>
                                          <p:spTgt spid="6658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66581"/>
                                        </p:tgtEl>
                                        <p:attrNameLst>
                                          <p:attrName>style.visibility</p:attrName>
                                        </p:attrNameLst>
                                      </p:cBhvr>
                                      <p:to>
                                        <p:strVal val="visible"/>
                                      </p:to>
                                    </p:set>
                                    <p:animEffect transition="in" filter="slide(fromBottom)">
                                      <p:cBhvr>
                                        <p:cTn id="39" dur="500"/>
                                        <p:tgtEl>
                                          <p:spTgt spid="66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6" grpId="0" animBg="1"/>
      <p:bldP spid="66577" grpId="0" bldLvl="0" animBg="1"/>
      <p:bldP spid="66577" grpId="1" bldLvl="0" animBg="1"/>
      <p:bldP spid="66578" grpId="0" bldLvl="0" animBg="1"/>
      <p:bldP spid="66578" grpId="1" bldLvl="0" animBg="1"/>
      <p:bldP spid="66579" grpId="0" animBg="1"/>
      <p:bldP spid="66580" grpId="0" bldLvl="0" animBg="1"/>
      <p:bldP spid="66581" grpId="0" bldLvl="0" animBg="1"/>
      <p:bldP spid="665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5" name="组合 12"/>
          <p:cNvGrpSpPr>
            <a:grpSpLocks/>
          </p:cNvGrpSpPr>
          <p:nvPr/>
        </p:nvGrpSpPr>
        <p:grpSpPr bwMode="auto">
          <a:xfrm>
            <a:off x="1004840" y="1281365"/>
            <a:ext cx="8495306" cy="5184775"/>
            <a:chOff x="0" y="0"/>
            <a:chExt cx="8538203" cy="5072062"/>
          </a:xfrm>
          <a:noFill/>
        </p:grpSpPr>
        <p:grpSp>
          <p:nvGrpSpPr>
            <p:cNvPr id="64545" name="组合 21"/>
            <p:cNvGrpSpPr>
              <a:grpSpLocks/>
            </p:cNvGrpSpPr>
            <p:nvPr/>
          </p:nvGrpSpPr>
          <p:grpSpPr bwMode="auto">
            <a:xfrm>
              <a:off x="0" y="0"/>
              <a:ext cx="576262" cy="576262"/>
              <a:chOff x="0" y="0"/>
              <a:chExt cx="576000" cy="576000"/>
            </a:xfrm>
            <a:grpFill/>
          </p:grpSpPr>
          <p:grpSp>
            <p:nvGrpSpPr>
              <p:cNvPr id="64547" name="13 Grupo"/>
              <p:cNvGrpSpPr>
                <a:grpSpLocks/>
              </p:cNvGrpSpPr>
              <p:nvPr/>
            </p:nvGrpSpPr>
            <p:grpSpPr bwMode="auto">
              <a:xfrm flipH="1">
                <a:off x="142873" y="0"/>
                <a:ext cx="45719" cy="576000"/>
                <a:chOff x="0" y="0"/>
                <a:chExt cx="319" cy="3377896"/>
              </a:xfrm>
              <a:grpFill/>
            </p:grpSpPr>
            <p:cxnSp>
              <p:nvCxnSpPr>
                <p:cNvPr id="64551" name="9 Conector recto"/>
                <p:cNvCxnSpPr>
                  <a:cxnSpLocks noChangeShapeType="1"/>
                </p:cNvCxnSpPr>
                <p:nvPr/>
              </p:nvCxnSpPr>
              <p:spPr bwMode="auto">
                <a:xfrm>
                  <a:off x="-2" y="0"/>
                  <a:ext cx="0" cy="3377896"/>
                </a:xfrm>
                <a:prstGeom prst="line">
                  <a:avLst/>
                </a:prstGeom>
                <a:grpFill/>
                <a:ln w="9525">
                  <a:solidFill>
                    <a:srgbClr val="0070C0"/>
                  </a:solidFill>
                  <a:round/>
                  <a:headEnd/>
                  <a:tailEnd/>
                </a:ln>
                <a:extLst/>
              </p:spPr>
            </p:cxnSp>
            <p:cxnSp>
              <p:nvCxnSpPr>
                <p:cNvPr id="64552" name="10 Conector recto"/>
                <p:cNvCxnSpPr>
                  <a:cxnSpLocks noChangeShapeType="1"/>
                </p:cNvCxnSpPr>
                <p:nvPr/>
              </p:nvCxnSpPr>
              <p:spPr bwMode="auto">
                <a:xfrm>
                  <a:off x="319" y="0"/>
                  <a:ext cx="0" cy="3377896"/>
                </a:xfrm>
                <a:prstGeom prst="line">
                  <a:avLst/>
                </a:prstGeom>
                <a:grpFill/>
                <a:ln w="9525">
                  <a:solidFill>
                    <a:srgbClr val="0070C0"/>
                  </a:solidFill>
                  <a:round/>
                  <a:headEnd/>
                  <a:tailEnd/>
                </a:ln>
                <a:extLst/>
              </p:spPr>
            </p:cxnSp>
          </p:grpSp>
          <p:grpSp>
            <p:nvGrpSpPr>
              <p:cNvPr id="64548" name="48 Grupo"/>
              <p:cNvGrpSpPr>
                <a:grpSpLocks/>
              </p:cNvGrpSpPr>
              <p:nvPr/>
            </p:nvGrpSpPr>
            <p:grpSpPr bwMode="auto">
              <a:xfrm rot="16200000" flipH="1">
                <a:off x="264913" y="-96705"/>
                <a:ext cx="46039" cy="576000"/>
                <a:chOff x="0" y="0"/>
                <a:chExt cx="319" cy="3377896"/>
              </a:xfrm>
              <a:grpFill/>
            </p:grpSpPr>
            <p:cxnSp>
              <p:nvCxnSpPr>
                <p:cNvPr id="64549" name="49 Conector recto"/>
                <p:cNvCxnSpPr>
                  <a:cxnSpLocks noChangeShapeType="1"/>
                </p:cNvCxnSpPr>
                <p:nvPr/>
              </p:nvCxnSpPr>
              <p:spPr bwMode="auto">
                <a:xfrm>
                  <a:off x="208" y="0"/>
                  <a:ext cx="0" cy="3377896"/>
                </a:xfrm>
                <a:prstGeom prst="line">
                  <a:avLst/>
                </a:prstGeom>
                <a:grpFill/>
                <a:ln w="9525">
                  <a:solidFill>
                    <a:srgbClr val="0070C0"/>
                  </a:solidFill>
                  <a:round/>
                  <a:headEnd/>
                  <a:tailEnd/>
                </a:ln>
                <a:extLst/>
              </p:spPr>
            </p:cxnSp>
            <p:cxnSp>
              <p:nvCxnSpPr>
                <p:cNvPr id="64550" name="50 Conector recto"/>
                <p:cNvCxnSpPr>
                  <a:cxnSpLocks noChangeShapeType="1"/>
                </p:cNvCxnSpPr>
                <p:nvPr/>
              </p:nvCxnSpPr>
              <p:spPr bwMode="auto">
                <a:xfrm>
                  <a:off x="527" y="0"/>
                  <a:ext cx="0" cy="3377896"/>
                </a:xfrm>
                <a:prstGeom prst="line">
                  <a:avLst/>
                </a:prstGeom>
                <a:grpFill/>
                <a:ln w="9525">
                  <a:solidFill>
                    <a:srgbClr val="0070C0"/>
                  </a:solidFill>
                  <a:round/>
                  <a:headEnd/>
                  <a:tailEnd/>
                </a:ln>
                <a:extLst/>
              </p:spPr>
            </p:cxnSp>
          </p:grpSp>
        </p:grpSp>
        <p:sp>
          <p:nvSpPr>
            <p:cNvPr id="64546" name="Rectangle 3"/>
            <p:cNvSpPr>
              <a:spLocks noChangeArrowheads="1"/>
            </p:cNvSpPr>
            <p:nvPr/>
          </p:nvSpPr>
          <p:spPr bwMode="auto">
            <a:xfrm>
              <a:off x="158750" y="227012"/>
              <a:ext cx="8379453" cy="4845050"/>
            </a:xfrm>
            <a:prstGeom prst="rect">
              <a:avLst/>
            </a:prstGeom>
            <a:grpFill/>
            <a:ln w="9525">
              <a:solidFill>
                <a:srgbClr val="0070C0"/>
              </a:solidFill>
              <a:miter lim="800000"/>
              <a:headEnd/>
              <a:tailEnd/>
            </a:ln>
            <a:effectLst>
              <a:outerShdw dist="38100" dir="2700000" algn="ctr" rotWithShape="0">
                <a:srgbClr val="000000">
                  <a:alpha val="25000"/>
                </a:srgbClr>
              </a:outerShdw>
            </a:effec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latinLnBrk="1" hangingPunct="1"/>
              <a:endParaRPr lang="ko-KR" altLang="en-US" sz="1000" b="1">
                <a:solidFill>
                  <a:schemeClr val="tx2"/>
                </a:solidFill>
                <a:latin typeface="Malgun Gothic" panose="020B0503020000020004" pitchFamily="34" charset="-127"/>
                <a:ea typeface="Malgun Gothic" panose="020B0503020000020004" pitchFamily="34" charset="-127"/>
              </a:endParaRPr>
            </a:p>
          </p:txBody>
        </p:sp>
      </p:grpSp>
      <p:sp>
        <p:nvSpPr>
          <p:cNvPr id="64518" name="Text Box 16"/>
          <p:cNvSpPr txBox="1">
            <a:spLocks noChangeArrowheads="1"/>
          </p:cNvSpPr>
          <p:nvPr/>
        </p:nvSpPr>
        <p:spPr bwMode="auto">
          <a:xfrm>
            <a:off x="4548981" y="2133602"/>
            <a:ext cx="1655763" cy="402674"/>
          </a:xfrm>
          <a:prstGeom prst="rect">
            <a:avLst/>
          </a:prstGeom>
          <a:noFill/>
          <a:ln w="9525">
            <a:solidFill>
              <a:schemeClr val="tx1"/>
            </a:solidFill>
            <a:miter lim="800000"/>
            <a:headEnd/>
            <a:tailEnd/>
          </a:ln>
        </p:spPr>
        <p:txBody>
          <a:bodyPr wrap="square"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Arial" panose="020B0604020202020204" pitchFamily="34" charset="0"/>
              </a:rPr>
              <a:t>汇票的种类</a:t>
            </a:r>
          </a:p>
        </p:txBody>
      </p:sp>
      <p:sp>
        <p:nvSpPr>
          <p:cNvPr id="64519" name="Text Box 17"/>
          <p:cNvSpPr txBox="1">
            <a:spLocks noChangeArrowheads="1"/>
          </p:cNvSpPr>
          <p:nvPr/>
        </p:nvSpPr>
        <p:spPr bwMode="auto">
          <a:xfrm>
            <a:off x="2490062" y="4017422"/>
            <a:ext cx="361950" cy="1326004"/>
          </a:xfrm>
          <a:prstGeom prst="rect">
            <a:avLst/>
          </a:prstGeom>
          <a:noFill/>
          <a:ln w="9525">
            <a:solidFill>
              <a:schemeClr val="tx1"/>
            </a:solidFill>
            <a:miter lim="800000"/>
            <a:headEnd/>
            <a:tailEnd/>
          </a:ln>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Arial" panose="020B0604020202020204" pitchFamily="34" charset="0"/>
              </a:rPr>
              <a:t>银行汇票</a:t>
            </a:r>
          </a:p>
        </p:txBody>
      </p:sp>
      <p:sp>
        <p:nvSpPr>
          <p:cNvPr id="64520" name="Text Box 18"/>
          <p:cNvSpPr txBox="1">
            <a:spLocks noChangeArrowheads="1"/>
          </p:cNvSpPr>
          <p:nvPr/>
        </p:nvSpPr>
        <p:spPr bwMode="auto">
          <a:xfrm>
            <a:off x="3082458" y="4090446"/>
            <a:ext cx="358775" cy="1326004"/>
          </a:xfrm>
          <a:prstGeom prst="rect">
            <a:avLst/>
          </a:prstGeom>
          <a:noFill/>
          <a:ln w="9525">
            <a:solidFill>
              <a:schemeClr val="tx1"/>
            </a:solidFill>
            <a:miter lim="800000"/>
            <a:headEnd/>
            <a:tailEnd/>
          </a:ln>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latin typeface="Arial" panose="020B0604020202020204" pitchFamily="34" charset="0"/>
              </a:rPr>
              <a:t>商业汇票</a:t>
            </a:r>
          </a:p>
        </p:txBody>
      </p:sp>
      <p:sp>
        <p:nvSpPr>
          <p:cNvPr id="64521" name="Text Box 19"/>
          <p:cNvSpPr txBox="1">
            <a:spLocks noChangeArrowheads="1"/>
          </p:cNvSpPr>
          <p:nvPr/>
        </p:nvSpPr>
        <p:spPr bwMode="auto">
          <a:xfrm>
            <a:off x="3803182" y="4019008"/>
            <a:ext cx="360362" cy="1326004"/>
          </a:xfrm>
          <a:prstGeom prst="rect">
            <a:avLst/>
          </a:prstGeom>
          <a:noFill/>
          <a:ln w="9525">
            <a:solidFill>
              <a:schemeClr val="tx1"/>
            </a:solidFill>
            <a:miter lim="800000"/>
            <a:headEnd/>
            <a:tailEnd/>
          </a:ln>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Arial" panose="020B0604020202020204" pitchFamily="34" charset="0"/>
              </a:rPr>
              <a:t>即期汇票</a:t>
            </a:r>
          </a:p>
        </p:txBody>
      </p:sp>
      <p:sp>
        <p:nvSpPr>
          <p:cNvPr id="64522" name="Text Box 20"/>
          <p:cNvSpPr txBox="1">
            <a:spLocks noChangeArrowheads="1"/>
          </p:cNvSpPr>
          <p:nvPr/>
        </p:nvSpPr>
        <p:spPr bwMode="auto">
          <a:xfrm>
            <a:off x="4450882" y="4019008"/>
            <a:ext cx="360362" cy="1326004"/>
          </a:xfrm>
          <a:prstGeom prst="rect">
            <a:avLst/>
          </a:prstGeom>
          <a:noFill/>
          <a:ln w="9525">
            <a:solidFill>
              <a:schemeClr val="tx1"/>
            </a:solidFill>
            <a:miter lim="800000"/>
            <a:headEnd/>
            <a:tailEnd/>
          </a:ln>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Arial" panose="020B0604020202020204" pitchFamily="34" charset="0"/>
              </a:rPr>
              <a:t>远期汇票</a:t>
            </a:r>
          </a:p>
        </p:txBody>
      </p:sp>
      <p:sp>
        <p:nvSpPr>
          <p:cNvPr id="64523" name="Text Box 21"/>
          <p:cNvSpPr txBox="1">
            <a:spLocks noChangeArrowheads="1"/>
          </p:cNvSpPr>
          <p:nvPr/>
        </p:nvSpPr>
        <p:spPr bwMode="auto">
          <a:xfrm>
            <a:off x="5170019" y="4019008"/>
            <a:ext cx="361950" cy="1941557"/>
          </a:xfrm>
          <a:prstGeom prst="rect">
            <a:avLst/>
          </a:prstGeom>
          <a:noFill/>
          <a:ln w="9525">
            <a:solidFill>
              <a:schemeClr val="tx1"/>
            </a:solidFill>
            <a:miter lim="800000"/>
            <a:headEnd/>
            <a:tailEnd/>
          </a:ln>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Arial" panose="020B0604020202020204" pitchFamily="34" charset="0"/>
              </a:rPr>
              <a:t>商业承兑汇票</a:t>
            </a:r>
          </a:p>
        </p:txBody>
      </p:sp>
      <p:sp>
        <p:nvSpPr>
          <p:cNvPr id="64524" name="Text Box 22"/>
          <p:cNvSpPr txBox="1">
            <a:spLocks noChangeArrowheads="1"/>
          </p:cNvSpPr>
          <p:nvPr/>
        </p:nvSpPr>
        <p:spPr bwMode="auto">
          <a:xfrm>
            <a:off x="5819307" y="4019008"/>
            <a:ext cx="431800" cy="1941557"/>
          </a:xfrm>
          <a:prstGeom prst="rect">
            <a:avLst/>
          </a:prstGeom>
          <a:noFill/>
          <a:ln w="9525">
            <a:solidFill>
              <a:schemeClr val="tx1"/>
            </a:solidFill>
            <a:miter lim="800000"/>
            <a:headEnd/>
            <a:tailEnd/>
          </a:ln>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Arial" panose="020B0604020202020204" pitchFamily="34" charset="0"/>
              </a:rPr>
              <a:t>银行承兑汇票</a:t>
            </a:r>
          </a:p>
        </p:txBody>
      </p:sp>
      <p:sp>
        <p:nvSpPr>
          <p:cNvPr id="64525" name="Text Box 23"/>
          <p:cNvSpPr txBox="1">
            <a:spLocks noChangeArrowheads="1"/>
          </p:cNvSpPr>
          <p:nvPr/>
        </p:nvSpPr>
        <p:spPr bwMode="auto">
          <a:xfrm>
            <a:off x="6754344" y="4019009"/>
            <a:ext cx="361950" cy="710451"/>
          </a:xfrm>
          <a:prstGeom prst="rect">
            <a:avLst/>
          </a:prstGeom>
          <a:noFill/>
          <a:ln w="9525">
            <a:solidFill>
              <a:schemeClr val="tx1"/>
            </a:solidFill>
            <a:miter lim="800000"/>
            <a:headEnd/>
            <a:tailEnd/>
          </a:ln>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Arial" panose="020B0604020202020204" pitchFamily="34" charset="0"/>
              </a:rPr>
              <a:t>光票</a:t>
            </a:r>
          </a:p>
        </p:txBody>
      </p:sp>
      <p:sp>
        <p:nvSpPr>
          <p:cNvPr id="64526" name="Text Box 24"/>
          <p:cNvSpPr txBox="1">
            <a:spLocks noChangeArrowheads="1"/>
          </p:cNvSpPr>
          <p:nvPr/>
        </p:nvSpPr>
        <p:spPr bwMode="auto">
          <a:xfrm>
            <a:off x="7330607" y="4019008"/>
            <a:ext cx="360362" cy="1326004"/>
          </a:xfrm>
          <a:prstGeom prst="rect">
            <a:avLst/>
          </a:prstGeom>
          <a:noFill/>
          <a:ln w="9525">
            <a:solidFill>
              <a:schemeClr val="tx1"/>
            </a:solidFill>
            <a:miter lim="800000"/>
            <a:headEnd/>
            <a:tailEnd/>
          </a:ln>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Arial" panose="020B0604020202020204" pitchFamily="34" charset="0"/>
              </a:rPr>
              <a:t>跟单汇票</a:t>
            </a:r>
          </a:p>
        </p:txBody>
      </p:sp>
      <p:sp>
        <p:nvSpPr>
          <p:cNvPr id="64527" name="Line 25"/>
          <p:cNvSpPr>
            <a:spLocks noChangeShapeType="1"/>
          </p:cNvSpPr>
          <p:nvPr/>
        </p:nvSpPr>
        <p:spPr bwMode="auto">
          <a:xfrm>
            <a:off x="2705962" y="3730084"/>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2000"/>
          </a:p>
        </p:txBody>
      </p:sp>
      <p:sp>
        <p:nvSpPr>
          <p:cNvPr id="64528" name="Line 26"/>
          <p:cNvSpPr>
            <a:spLocks noChangeShapeType="1"/>
          </p:cNvSpPr>
          <p:nvPr/>
        </p:nvSpPr>
        <p:spPr bwMode="auto">
          <a:xfrm>
            <a:off x="3298358" y="3730084"/>
            <a:ext cx="1587"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2000"/>
          </a:p>
        </p:txBody>
      </p:sp>
      <p:sp>
        <p:nvSpPr>
          <p:cNvPr id="64529" name="Line 27"/>
          <p:cNvSpPr>
            <a:spLocks noChangeShapeType="1"/>
          </p:cNvSpPr>
          <p:nvPr/>
        </p:nvSpPr>
        <p:spPr bwMode="auto">
          <a:xfrm>
            <a:off x="2982176" y="2896639"/>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2000"/>
          </a:p>
        </p:txBody>
      </p:sp>
      <p:sp>
        <p:nvSpPr>
          <p:cNvPr id="64530" name="Line 28"/>
          <p:cNvSpPr>
            <a:spLocks noChangeShapeType="1"/>
          </p:cNvSpPr>
          <p:nvPr/>
        </p:nvSpPr>
        <p:spPr bwMode="auto">
          <a:xfrm>
            <a:off x="2963863" y="2896639"/>
            <a:ext cx="4248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2000"/>
          </a:p>
        </p:txBody>
      </p:sp>
      <p:sp>
        <p:nvSpPr>
          <p:cNvPr id="64531" name="Line 29"/>
          <p:cNvSpPr>
            <a:spLocks noChangeShapeType="1"/>
          </p:cNvSpPr>
          <p:nvPr/>
        </p:nvSpPr>
        <p:spPr bwMode="auto">
          <a:xfrm>
            <a:off x="4019082" y="3730084"/>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2000"/>
          </a:p>
        </p:txBody>
      </p:sp>
      <p:sp>
        <p:nvSpPr>
          <p:cNvPr id="64532" name="Line 30"/>
          <p:cNvSpPr>
            <a:spLocks noChangeShapeType="1"/>
          </p:cNvSpPr>
          <p:nvPr/>
        </p:nvSpPr>
        <p:spPr bwMode="auto">
          <a:xfrm>
            <a:off x="4666783" y="3730084"/>
            <a:ext cx="1587"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2000"/>
          </a:p>
        </p:txBody>
      </p:sp>
      <p:sp>
        <p:nvSpPr>
          <p:cNvPr id="64533" name="Line 31"/>
          <p:cNvSpPr>
            <a:spLocks noChangeShapeType="1"/>
          </p:cNvSpPr>
          <p:nvPr/>
        </p:nvSpPr>
        <p:spPr bwMode="auto">
          <a:xfrm>
            <a:off x="4295775" y="2935191"/>
            <a:ext cx="1588"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2000"/>
          </a:p>
        </p:txBody>
      </p:sp>
      <p:sp>
        <p:nvSpPr>
          <p:cNvPr id="64534" name="Line 32"/>
          <p:cNvSpPr>
            <a:spLocks noChangeShapeType="1"/>
          </p:cNvSpPr>
          <p:nvPr/>
        </p:nvSpPr>
        <p:spPr bwMode="auto">
          <a:xfrm>
            <a:off x="5387507" y="3731672"/>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2000"/>
          </a:p>
        </p:txBody>
      </p:sp>
      <p:sp>
        <p:nvSpPr>
          <p:cNvPr id="64535" name="Line 33"/>
          <p:cNvSpPr>
            <a:spLocks noChangeShapeType="1"/>
          </p:cNvSpPr>
          <p:nvPr/>
        </p:nvSpPr>
        <p:spPr bwMode="auto">
          <a:xfrm>
            <a:off x="6035207" y="3730084"/>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2000"/>
          </a:p>
        </p:txBody>
      </p:sp>
      <p:sp>
        <p:nvSpPr>
          <p:cNvPr id="64536" name="Line 34"/>
          <p:cNvSpPr>
            <a:spLocks noChangeShapeType="1"/>
          </p:cNvSpPr>
          <p:nvPr/>
        </p:nvSpPr>
        <p:spPr bwMode="auto">
          <a:xfrm>
            <a:off x="5819038" y="2896639"/>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2000"/>
          </a:p>
        </p:txBody>
      </p:sp>
      <p:sp>
        <p:nvSpPr>
          <p:cNvPr id="64537" name="Line 35"/>
          <p:cNvSpPr>
            <a:spLocks noChangeShapeType="1"/>
          </p:cNvSpPr>
          <p:nvPr/>
        </p:nvSpPr>
        <p:spPr bwMode="auto">
          <a:xfrm>
            <a:off x="6898807" y="3658647"/>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2000"/>
          </a:p>
        </p:txBody>
      </p:sp>
      <p:sp>
        <p:nvSpPr>
          <p:cNvPr id="64538" name="Line 36"/>
          <p:cNvSpPr>
            <a:spLocks noChangeShapeType="1"/>
          </p:cNvSpPr>
          <p:nvPr/>
        </p:nvSpPr>
        <p:spPr bwMode="auto">
          <a:xfrm>
            <a:off x="7548094" y="3658647"/>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2000"/>
          </a:p>
        </p:txBody>
      </p:sp>
      <p:sp>
        <p:nvSpPr>
          <p:cNvPr id="64539" name="Line 37"/>
          <p:cNvSpPr>
            <a:spLocks noChangeShapeType="1"/>
          </p:cNvSpPr>
          <p:nvPr/>
        </p:nvSpPr>
        <p:spPr bwMode="auto">
          <a:xfrm>
            <a:off x="7212013" y="2911995"/>
            <a:ext cx="1588"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2000"/>
          </a:p>
        </p:txBody>
      </p:sp>
      <p:sp>
        <p:nvSpPr>
          <p:cNvPr id="64540" name="Line 38"/>
          <p:cNvSpPr>
            <a:spLocks noChangeShapeType="1"/>
          </p:cNvSpPr>
          <p:nvPr/>
        </p:nvSpPr>
        <p:spPr bwMode="auto">
          <a:xfrm>
            <a:off x="5305291" y="2536276"/>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2000"/>
          </a:p>
        </p:txBody>
      </p:sp>
      <p:sp>
        <p:nvSpPr>
          <p:cNvPr id="64541" name="Text Box 39"/>
          <p:cNvSpPr txBox="1">
            <a:spLocks noChangeArrowheads="1"/>
          </p:cNvSpPr>
          <p:nvPr/>
        </p:nvSpPr>
        <p:spPr bwMode="auto">
          <a:xfrm>
            <a:off x="2506196" y="3336183"/>
            <a:ext cx="1014881" cy="402674"/>
          </a:xfrm>
          <a:prstGeom prst="rect">
            <a:avLst/>
          </a:prstGeom>
          <a:noFill/>
          <a:ln w="9525">
            <a:solidFill>
              <a:schemeClr val="tx1"/>
            </a:solidFill>
            <a:miter lim="800000"/>
            <a:headEnd/>
            <a:tailEnd/>
          </a:ln>
        </p:spPr>
        <p:txBody>
          <a:bodyPr wrap="square"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Arial" panose="020B0604020202020204" pitchFamily="34" charset="0"/>
              </a:rPr>
              <a:t>出票人</a:t>
            </a:r>
          </a:p>
        </p:txBody>
      </p:sp>
      <p:sp>
        <p:nvSpPr>
          <p:cNvPr id="64542" name="Text Box 40"/>
          <p:cNvSpPr txBox="1">
            <a:spLocks noChangeArrowheads="1"/>
          </p:cNvSpPr>
          <p:nvPr/>
        </p:nvSpPr>
        <p:spPr bwMode="auto">
          <a:xfrm>
            <a:off x="3820320" y="3294524"/>
            <a:ext cx="881063" cy="402674"/>
          </a:xfrm>
          <a:prstGeom prst="rect">
            <a:avLst/>
          </a:prstGeom>
          <a:noFill/>
          <a:ln w="9525">
            <a:solidFill>
              <a:schemeClr val="tx1"/>
            </a:solidFill>
            <a:miter lim="800000"/>
            <a:headEnd/>
            <a:tailEnd/>
          </a:ln>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Arial" panose="020B0604020202020204" pitchFamily="34" charset="0"/>
              </a:rPr>
              <a:t>  时间</a:t>
            </a:r>
          </a:p>
        </p:txBody>
      </p:sp>
      <p:sp>
        <p:nvSpPr>
          <p:cNvPr id="64543" name="Text Box 41"/>
          <p:cNvSpPr txBox="1">
            <a:spLocks noChangeArrowheads="1"/>
          </p:cNvSpPr>
          <p:nvPr/>
        </p:nvSpPr>
        <p:spPr bwMode="auto">
          <a:xfrm>
            <a:off x="5232608" y="3294524"/>
            <a:ext cx="1007855" cy="402674"/>
          </a:xfrm>
          <a:prstGeom prst="rect">
            <a:avLst/>
          </a:prstGeom>
          <a:noFill/>
          <a:ln w="9525">
            <a:solidFill>
              <a:schemeClr val="tx1"/>
            </a:solidFill>
            <a:miter lim="800000"/>
            <a:headEnd/>
            <a:tailEnd/>
          </a:ln>
        </p:spPr>
        <p:txBody>
          <a:bodyPr wrap="square"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Arial" panose="020B0604020202020204" pitchFamily="34" charset="0"/>
              </a:rPr>
              <a:t>承兑人</a:t>
            </a:r>
          </a:p>
        </p:txBody>
      </p:sp>
      <p:sp>
        <p:nvSpPr>
          <p:cNvPr id="64544" name="Text Box 42"/>
          <p:cNvSpPr txBox="1">
            <a:spLocks noChangeArrowheads="1"/>
          </p:cNvSpPr>
          <p:nvPr/>
        </p:nvSpPr>
        <p:spPr bwMode="auto">
          <a:xfrm>
            <a:off x="6651950" y="3257001"/>
            <a:ext cx="1222375" cy="402674"/>
          </a:xfrm>
          <a:prstGeom prst="rect">
            <a:avLst/>
          </a:prstGeom>
          <a:noFill/>
          <a:ln w="9525">
            <a:solidFill>
              <a:schemeClr val="tx1"/>
            </a:solidFill>
            <a:miter lim="800000"/>
            <a:headEnd/>
            <a:tailEnd/>
          </a:ln>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Arial" panose="020B0604020202020204" pitchFamily="34" charset="0"/>
              </a:rPr>
              <a:t>货运单据</a:t>
            </a:r>
          </a:p>
        </p:txBody>
      </p:sp>
      <p:grpSp>
        <p:nvGrpSpPr>
          <p:cNvPr id="47" name="组合 50"/>
          <p:cNvGrpSpPr>
            <a:grpSpLocks/>
          </p:cNvGrpSpPr>
          <p:nvPr/>
        </p:nvGrpSpPr>
        <p:grpSpPr bwMode="auto">
          <a:xfrm>
            <a:off x="145505" y="94325"/>
            <a:ext cx="603250" cy="552450"/>
            <a:chOff x="0" y="0"/>
            <a:chExt cx="737947" cy="676838"/>
          </a:xfrm>
        </p:grpSpPr>
        <p:sp>
          <p:nvSpPr>
            <p:cNvPr id="48"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49"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50"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51"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汇票的种类</a:t>
            </a:r>
            <a:endParaRPr lang="zh-CN" altLang="zh-CN" sz="2400" b="1" dirty="0" smtClean="0">
              <a:solidFill>
                <a:prstClr val="black"/>
              </a:solidFill>
            </a:endParaRPr>
          </a:p>
        </p:txBody>
      </p:sp>
    </p:spTree>
    <p:extLst>
      <p:ext uri="{BB962C8B-B14F-4D97-AF65-F5344CB8AC3E}">
        <p14:creationId xmlns:p14="http://schemas.microsoft.com/office/powerpoint/2010/main" val="670579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8"/>
                                        </p:tgtEl>
                                        <p:attrNameLst>
                                          <p:attrName>style.visibility</p:attrName>
                                        </p:attrNameLst>
                                      </p:cBhvr>
                                      <p:to>
                                        <p:strVal val="visible"/>
                                      </p:to>
                                    </p:set>
                                    <p:anim calcmode="lin" valueType="num">
                                      <p:cBhvr additive="base">
                                        <p:cTn id="7" dur="500" fill="hold"/>
                                        <p:tgtEl>
                                          <p:spTgt spid="64518"/>
                                        </p:tgtEl>
                                        <p:attrNameLst>
                                          <p:attrName>ppt_x</p:attrName>
                                        </p:attrNameLst>
                                      </p:cBhvr>
                                      <p:tavLst>
                                        <p:tav tm="0">
                                          <p:val>
                                            <p:strVal val="#ppt_x"/>
                                          </p:val>
                                        </p:tav>
                                        <p:tav tm="100000">
                                          <p:val>
                                            <p:strVal val="#ppt_x"/>
                                          </p:val>
                                        </p:tav>
                                      </p:tavLst>
                                    </p:anim>
                                    <p:anim calcmode="lin" valueType="num">
                                      <p:cBhvr additive="base">
                                        <p:cTn id="8" dur="500" fill="hold"/>
                                        <p:tgtEl>
                                          <p:spTgt spid="645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40"/>
                                        </p:tgtEl>
                                        <p:attrNameLst>
                                          <p:attrName>style.visibility</p:attrName>
                                        </p:attrNameLst>
                                      </p:cBhvr>
                                      <p:to>
                                        <p:strVal val="visible"/>
                                      </p:to>
                                    </p:set>
                                    <p:anim calcmode="lin" valueType="num">
                                      <p:cBhvr additive="base">
                                        <p:cTn id="13" dur="500" fill="hold"/>
                                        <p:tgtEl>
                                          <p:spTgt spid="64540"/>
                                        </p:tgtEl>
                                        <p:attrNameLst>
                                          <p:attrName>ppt_x</p:attrName>
                                        </p:attrNameLst>
                                      </p:cBhvr>
                                      <p:tavLst>
                                        <p:tav tm="0">
                                          <p:val>
                                            <p:strVal val="#ppt_x"/>
                                          </p:val>
                                        </p:tav>
                                        <p:tav tm="100000">
                                          <p:val>
                                            <p:strVal val="#ppt_x"/>
                                          </p:val>
                                        </p:tav>
                                      </p:tavLst>
                                    </p:anim>
                                    <p:anim calcmode="lin" valueType="num">
                                      <p:cBhvr additive="base">
                                        <p:cTn id="14" dur="500" fill="hold"/>
                                        <p:tgtEl>
                                          <p:spTgt spid="645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530"/>
                                        </p:tgtEl>
                                        <p:attrNameLst>
                                          <p:attrName>style.visibility</p:attrName>
                                        </p:attrNameLst>
                                      </p:cBhvr>
                                      <p:to>
                                        <p:strVal val="visible"/>
                                      </p:to>
                                    </p:set>
                                    <p:anim calcmode="lin" valueType="num">
                                      <p:cBhvr additive="base">
                                        <p:cTn id="19" dur="500" fill="hold"/>
                                        <p:tgtEl>
                                          <p:spTgt spid="64530"/>
                                        </p:tgtEl>
                                        <p:attrNameLst>
                                          <p:attrName>ppt_x</p:attrName>
                                        </p:attrNameLst>
                                      </p:cBhvr>
                                      <p:tavLst>
                                        <p:tav tm="0">
                                          <p:val>
                                            <p:strVal val="#ppt_x"/>
                                          </p:val>
                                        </p:tav>
                                        <p:tav tm="100000">
                                          <p:val>
                                            <p:strVal val="#ppt_x"/>
                                          </p:val>
                                        </p:tav>
                                      </p:tavLst>
                                    </p:anim>
                                    <p:anim calcmode="lin" valueType="num">
                                      <p:cBhvr additive="base">
                                        <p:cTn id="20" dur="500" fill="hold"/>
                                        <p:tgtEl>
                                          <p:spTgt spid="645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529"/>
                                        </p:tgtEl>
                                        <p:attrNameLst>
                                          <p:attrName>style.visibility</p:attrName>
                                        </p:attrNameLst>
                                      </p:cBhvr>
                                      <p:to>
                                        <p:strVal val="visible"/>
                                      </p:to>
                                    </p:set>
                                    <p:anim calcmode="lin" valueType="num">
                                      <p:cBhvr additive="base">
                                        <p:cTn id="25" dur="500" fill="hold"/>
                                        <p:tgtEl>
                                          <p:spTgt spid="64529"/>
                                        </p:tgtEl>
                                        <p:attrNameLst>
                                          <p:attrName>ppt_x</p:attrName>
                                        </p:attrNameLst>
                                      </p:cBhvr>
                                      <p:tavLst>
                                        <p:tav tm="0">
                                          <p:val>
                                            <p:strVal val="#ppt_x"/>
                                          </p:val>
                                        </p:tav>
                                        <p:tav tm="100000">
                                          <p:val>
                                            <p:strVal val="#ppt_x"/>
                                          </p:val>
                                        </p:tav>
                                      </p:tavLst>
                                    </p:anim>
                                    <p:anim calcmode="lin" valueType="num">
                                      <p:cBhvr additive="base">
                                        <p:cTn id="26" dur="500" fill="hold"/>
                                        <p:tgtEl>
                                          <p:spTgt spid="6452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4533"/>
                                        </p:tgtEl>
                                        <p:attrNameLst>
                                          <p:attrName>style.visibility</p:attrName>
                                        </p:attrNameLst>
                                      </p:cBhvr>
                                      <p:to>
                                        <p:strVal val="visible"/>
                                      </p:to>
                                    </p:set>
                                    <p:anim calcmode="lin" valueType="num">
                                      <p:cBhvr additive="base">
                                        <p:cTn id="29" dur="500" fill="hold"/>
                                        <p:tgtEl>
                                          <p:spTgt spid="64533"/>
                                        </p:tgtEl>
                                        <p:attrNameLst>
                                          <p:attrName>ppt_x</p:attrName>
                                        </p:attrNameLst>
                                      </p:cBhvr>
                                      <p:tavLst>
                                        <p:tav tm="0">
                                          <p:val>
                                            <p:strVal val="#ppt_x"/>
                                          </p:val>
                                        </p:tav>
                                        <p:tav tm="100000">
                                          <p:val>
                                            <p:strVal val="#ppt_x"/>
                                          </p:val>
                                        </p:tav>
                                      </p:tavLst>
                                    </p:anim>
                                    <p:anim calcmode="lin" valueType="num">
                                      <p:cBhvr additive="base">
                                        <p:cTn id="30" dur="500" fill="hold"/>
                                        <p:tgtEl>
                                          <p:spTgt spid="6453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4536"/>
                                        </p:tgtEl>
                                        <p:attrNameLst>
                                          <p:attrName>style.visibility</p:attrName>
                                        </p:attrNameLst>
                                      </p:cBhvr>
                                      <p:to>
                                        <p:strVal val="visible"/>
                                      </p:to>
                                    </p:set>
                                    <p:anim calcmode="lin" valueType="num">
                                      <p:cBhvr additive="base">
                                        <p:cTn id="33" dur="500" fill="hold"/>
                                        <p:tgtEl>
                                          <p:spTgt spid="64536"/>
                                        </p:tgtEl>
                                        <p:attrNameLst>
                                          <p:attrName>ppt_x</p:attrName>
                                        </p:attrNameLst>
                                      </p:cBhvr>
                                      <p:tavLst>
                                        <p:tav tm="0">
                                          <p:val>
                                            <p:strVal val="#ppt_x"/>
                                          </p:val>
                                        </p:tav>
                                        <p:tav tm="100000">
                                          <p:val>
                                            <p:strVal val="#ppt_x"/>
                                          </p:val>
                                        </p:tav>
                                      </p:tavLst>
                                    </p:anim>
                                    <p:anim calcmode="lin" valueType="num">
                                      <p:cBhvr additive="base">
                                        <p:cTn id="34" dur="500" fill="hold"/>
                                        <p:tgtEl>
                                          <p:spTgt spid="6453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4539"/>
                                        </p:tgtEl>
                                        <p:attrNameLst>
                                          <p:attrName>style.visibility</p:attrName>
                                        </p:attrNameLst>
                                      </p:cBhvr>
                                      <p:to>
                                        <p:strVal val="visible"/>
                                      </p:to>
                                    </p:set>
                                    <p:anim calcmode="lin" valueType="num">
                                      <p:cBhvr additive="base">
                                        <p:cTn id="37" dur="500" fill="hold"/>
                                        <p:tgtEl>
                                          <p:spTgt spid="64539"/>
                                        </p:tgtEl>
                                        <p:attrNameLst>
                                          <p:attrName>ppt_x</p:attrName>
                                        </p:attrNameLst>
                                      </p:cBhvr>
                                      <p:tavLst>
                                        <p:tav tm="0">
                                          <p:val>
                                            <p:strVal val="#ppt_x"/>
                                          </p:val>
                                        </p:tav>
                                        <p:tav tm="100000">
                                          <p:val>
                                            <p:strVal val="#ppt_x"/>
                                          </p:val>
                                        </p:tav>
                                      </p:tavLst>
                                    </p:anim>
                                    <p:anim calcmode="lin" valueType="num">
                                      <p:cBhvr additive="base">
                                        <p:cTn id="38" dur="500" fill="hold"/>
                                        <p:tgtEl>
                                          <p:spTgt spid="6453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4541"/>
                                        </p:tgtEl>
                                        <p:attrNameLst>
                                          <p:attrName>style.visibility</p:attrName>
                                        </p:attrNameLst>
                                      </p:cBhvr>
                                      <p:to>
                                        <p:strVal val="visible"/>
                                      </p:to>
                                    </p:set>
                                    <p:anim calcmode="lin" valueType="num">
                                      <p:cBhvr additive="base">
                                        <p:cTn id="43" dur="500" fill="hold"/>
                                        <p:tgtEl>
                                          <p:spTgt spid="64541"/>
                                        </p:tgtEl>
                                        <p:attrNameLst>
                                          <p:attrName>ppt_x</p:attrName>
                                        </p:attrNameLst>
                                      </p:cBhvr>
                                      <p:tavLst>
                                        <p:tav tm="0">
                                          <p:val>
                                            <p:strVal val="#ppt_x"/>
                                          </p:val>
                                        </p:tav>
                                        <p:tav tm="100000">
                                          <p:val>
                                            <p:strVal val="#ppt_x"/>
                                          </p:val>
                                        </p:tav>
                                      </p:tavLst>
                                    </p:anim>
                                    <p:anim calcmode="lin" valueType="num">
                                      <p:cBhvr additive="base">
                                        <p:cTn id="44" dur="500" fill="hold"/>
                                        <p:tgtEl>
                                          <p:spTgt spid="6454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4527"/>
                                        </p:tgtEl>
                                        <p:attrNameLst>
                                          <p:attrName>style.visibility</p:attrName>
                                        </p:attrNameLst>
                                      </p:cBhvr>
                                      <p:to>
                                        <p:strVal val="visible"/>
                                      </p:to>
                                    </p:set>
                                    <p:anim calcmode="lin" valueType="num">
                                      <p:cBhvr additive="base">
                                        <p:cTn id="49" dur="500" fill="hold"/>
                                        <p:tgtEl>
                                          <p:spTgt spid="64527"/>
                                        </p:tgtEl>
                                        <p:attrNameLst>
                                          <p:attrName>ppt_x</p:attrName>
                                        </p:attrNameLst>
                                      </p:cBhvr>
                                      <p:tavLst>
                                        <p:tav tm="0">
                                          <p:val>
                                            <p:strVal val="#ppt_x"/>
                                          </p:val>
                                        </p:tav>
                                        <p:tav tm="100000">
                                          <p:val>
                                            <p:strVal val="#ppt_x"/>
                                          </p:val>
                                        </p:tav>
                                      </p:tavLst>
                                    </p:anim>
                                    <p:anim calcmode="lin" valueType="num">
                                      <p:cBhvr additive="base">
                                        <p:cTn id="50" dur="500" fill="hold"/>
                                        <p:tgtEl>
                                          <p:spTgt spid="645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4519"/>
                                        </p:tgtEl>
                                        <p:attrNameLst>
                                          <p:attrName>style.visibility</p:attrName>
                                        </p:attrNameLst>
                                      </p:cBhvr>
                                      <p:to>
                                        <p:strVal val="visible"/>
                                      </p:to>
                                    </p:set>
                                    <p:anim calcmode="lin" valueType="num">
                                      <p:cBhvr additive="base">
                                        <p:cTn id="55" dur="500" fill="hold"/>
                                        <p:tgtEl>
                                          <p:spTgt spid="64519"/>
                                        </p:tgtEl>
                                        <p:attrNameLst>
                                          <p:attrName>ppt_x</p:attrName>
                                        </p:attrNameLst>
                                      </p:cBhvr>
                                      <p:tavLst>
                                        <p:tav tm="0">
                                          <p:val>
                                            <p:strVal val="#ppt_x"/>
                                          </p:val>
                                        </p:tav>
                                        <p:tav tm="100000">
                                          <p:val>
                                            <p:strVal val="#ppt_x"/>
                                          </p:val>
                                        </p:tav>
                                      </p:tavLst>
                                    </p:anim>
                                    <p:anim calcmode="lin" valueType="num">
                                      <p:cBhvr additive="base">
                                        <p:cTn id="56" dur="500" fill="hold"/>
                                        <p:tgtEl>
                                          <p:spTgt spid="645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4528"/>
                                        </p:tgtEl>
                                        <p:attrNameLst>
                                          <p:attrName>style.visibility</p:attrName>
                                        </p:attrNameLst>
                                      </p:cBhvr>
                                      <p:to>
                                        <p:strVal val="visible"/>
                                      </p:to>
                                    </p:set>
                                    <p:anim calcmode="lin" valueType="num">
                                      <p:cBhvr additive="base">
                                        <p:cTn id="61" dur="500" fill="hold"/>
                                        <p:tgtEl>
                                          <p:spTgt spid="64528"/>
                                        </p:tgtEl>
                                        <p:attrNameLst>
                                          <p:attrName>ppt_x</p:attrName>
                                        </p:attrNameLst>
                                      </p:cBhvr>
                                      <p:tavLst>
                                        <p:tav tm="0">
                                          <p:val>
                                            <p:strVal val="#ppt_x"/>
                                          </p:val>
                                        </p:tav>
                                        <p:tav tm="100000">
                                          <p:val>
                                            <p:strVal val="#ppt_x"/>
                                          </p:val>
                                        </p:tav>
                                      </p:tavLst>
                                    </p:anim>
                                    <p:anim calcmode="lin" valueType="num">
                                      <p:cBhvr additive="base">
                                        <p:cTn id="62" dur="500" fill="hold"/>
                                        <p:tgtEl>
                                          <p:spTgt spid="6452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4520"/>
                                        </p:tgtEl>
                                        <p:attrNameLst>
                                          <p:attrName>style.visibility</p:attrName>
                                        </p:attrNameLst>
                                      </p:cBhvr>
                                      <p:to>
                                        <p:strVal val="visible"/>
                                      </p:to>
                                    </p:set>
                                    <p:anim calcmode="lin" valueType="num">
                                      <p:cBhvr additive="base">
                                        <p:cTn id="67" dur="500" fill="hold"/>
                                        <p:tgtEl>
                                          <p:spTgt spid="64520"/>
                                        </p:tgtEl>
                                        <p:attrNameLst>
                                          <p:attrName>ppt_x</p:attrName>
                                        </p:attrNameLst>
                                      </p:cBhvr>
                                      <p:tavLst>
                                        <p:tav tm="0">
                                          <p:val>
                                            <p:strVal val="#ppt_x"/>
                                          </p:val>
                                        </p:tav>
                                        <p:tav tm="100000">
                                          <p:val>
                                            <p:strVal val="#ppt_x"/>
                                          </p:val>
                                        </p:tav>
                                      </p:tavLst>
                                    </p:anim>
                                    <p:anim calcmode="lin" valueType="num">
                                      <p:cBhvr additive="base">
                                        <p:cTn id="68" dur="500" fill="hold"/>
                                        <p:tgtEl>
                                          <p:spTgt spid="645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4542"/>
                                        </p:tgtEl>
                                        <p:attrNameLst>
                                          <p:attrName>style.visibility</p:attrName>
                                        </p:attrNameLst>
                                      </p:cBhvr>
                                      <p:to>
                                        <p:strVal val="visible"/>
                                      </p:to>
                                    </p:set>
                                    <p:anim calcmode="lin" valueType="num">
                                      <p:cBhvr additive="base">
                                        <p:cTn id="73" dur="500" fill="hold"/>
                                        <p:tgtEl>
                                          <p:spTgt spid="64542"/>
                                        </p:tgtEl>
                                        <p:attrNameLst>
                                          <p:attrName>ppt_x</p:attrName>
                                        </p:attrNameLst>
                                      </p:cBhvr>
                                      <p:tavLst>
                                        <p:tav tm="0">
                                          <p:val>
                                            <p:strVal val="#ppt_x"/>
                                          </p:val>
                                        </p:tav>
                                        <p:tav tm="100000">
                                          <p:val>
                                            <p:strVal val="#ppt_x"/>
                                          </p:val>
                                        </p:tav>
                                      </p:tavLst>
                                    </p:anim>
                                    <p:anim calcmode="lin" valueType="num">
                                      <p:cBhvr additive="base">
                                        <p:cTn id="74" dur="500" fill="hold"/>
                                        <p:tgtEl>
                                          <p:spTgt spid="6454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4531"/>
                                        </p:tgtEl>
                                        <p:attrNameLst>
                                          <p:attrName>style.visibility</p:attrName>
                                        </p:attrNameLst>
                                      </p:cBhvr>
                                      <p:to>
                                        <p:strVal val="visible"/>
                                      </p:to>
                                    </p:set>
                                    <p:anim calcmode="lin" valueType="num">
                                      <p:cBhvr additive="base">
                                        <p:cTn id="79" dur="500" fill="hold"/>
                                        <p:tgtEl>
                                          <p:spTgt spid="64531"/>
                                        </p:tgtEl>
                                        <p:attrNameLst>
                                          <p:attrName>ppt_x</p:attrName>
                                        </p:attrNameLst>
                                      </p:cBhvr>
                                      <p:tavLst>
                                        <p:tav tm="0">
                                          <p:val>
                                            <p:strVal val="#ppt_x"/>
                                          </p:val>
                                        </p:tav>
                                        <p:tav tm="100000">
                                          <p:val>
                                            <p:strVal val="#ppt_x"/>
                                          </p:val>
                                        </p:tav>
                                      </p:tavLst>
                                    </p:anim>
                                    <p:anim calcmode="lin" valueType="num">
                                      <p:cBhvr additive="base">
                                        <p:cTn id="80" dur="500" fill="hold"/>
                                        <p:tgtEl>
                                          <p:spTgt spid="6453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4521"/>
                                        </p:tgtEl>
                                        <p:attrNameLst>
                                          <p:attrName>style.visibility</p:attrName>
                                        </p:attrNameLst>
                                      </p:cBhvr>
                                      <p:to>
                                        <p:strVal val="visible"/>
                                      </p:to>
                                    </p:set>
                                    <p:anim calcmode="lin" valueType="num">
                                      <p:cBhvr additive="base">
                                        <p:cTn id="85" dur="500" fill="hold"/>
                                        <p:tgtEl>
                                          <p:spTgt spid="64521"/>
                                        </p:tgtEl>
                                        <p:attrNameLst>
                                          <p:attrName>ppt_x</p:attrName>
                                        </p:attrNameLst>
                                      </p:cBhvr>
                                      <p:tavLst>
                                        <p:tav tm="0">
                                          <p:val>
                                            <p:strVal val="#ppt_x"/>
                                          </p:val>
                                        </p:tav>
                                        <p:tav tm="100000">
                                          <p:val>
                                            <p:strVal val="#ppt_x"/>
                                          </p:val>
                                        </p:tav>
                                      </p:tavLst>
                                    </p:anim>
                                    <p:anim calcmode="lin" valueType="num">
                                      <p:cBhvr additive="base">
                                        <p:cTn id="86" dur="500" fill="hold"/>
                                        <p:tgtEl>
                                          <p:spTgt spid="645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4532"/>
                                        </p:tgtEl>
                                        <p:attrNameLst>
                                          <p:attrName>style.visibility</p:attrName>
                                        </p:attrNameLst>
                                      </p:cBhvr>
                                      <p:to>
                                        <p:strVal val="visible"/>
                                      </p:to>
                                    </p:set>
                                    <p:anim calcmode="lin" valueType="num">
                                      <p:cBhvr additive="base">
                                        <p:cTn id="91" dur="500" fill="hold"/>
                                        <p:tgtEl>
                                          <p:spTgt spid="64532"/>
                                        </p:tgtEl>
                                        <p:attrNameLst>
                                          <p:attrName>ppt_x</p:attrName>
                                        </p:attrNameLst>
                                      </p:cBhvr>
                                      <p:tavLst>
                                        <p:tav tm="0">
                                          <p:val>
                                            <p:strVal val="#ppt_x"/>
                                          </p:val>
                                        </p:tav>
                                        <p:tav tm="100000">
                                          <p:val>
                                            <p:strVal val="#ppt_x"/>
                                          </p:val>
                                        </p:tav>
                                      </p:tavLst>
                                    </p:anim>
                                    <p:anim calcmode="lin" valueType="num">
                                      <p:cBhvr additive="base">
                                        <p:cTn id="92" dur="500" fill="hold"/>
                                        <p:tgtEl>
                                          <p:spTgt spid="6453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4522"/>
                                        </p:tgtEl>
                                        <p:attrNameLst>
                                          <p:attrName>style.visibility</p:attrName>
                                        </p:attrNameLst>
                                      </p:cBhvr>
                                      <p:to>
                                        <p:strVal val="visible"/>
                                      </p:to>
                                    </p:set>
                                    <p:anim calcmode="lin" valueType="num">
                                      <p:cBhvr additive="base">
                                        <p:cTn id="97" dur="500" fill="hold"/>
                                        <p:tgtEl>
                                          <p:spTgt spid="64522"/>
                                        </p:tgtEl>
                                        <p:attrNameLst>
                                          <p:attrName>ppt_x</p:attrName>
                                        </p:attrNameLst>
                                      </p:cBhvr>
                                      <p:tavLst>
                                        <p:tav tm="0">
                                          <p:val>
                                            <p:strVal val="#ppt_x"/>
                                          </p:val>
                                        </p:tav>
                                        <p:tav tm="100000">
                                          <p:val>
                                            <p:strVal val="#ppt_x"/>
                                          </p:val>
                                        </p:tav>
                                      </p:tavLst>
                                    </p:anim>
                                    <p:anim calcmode="lin" valueType="num">
                                      <p:cBhvr additive="base">
                                        <p:cTn id="98" dur="500" fill="hold"/>
                                        <p:tgtEl>
                                          <p:spTgt spid="6452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64543"/>
                                        </p:tgtEl>
                                        <p:attrNameLst>
                                          <p:attrName>style.visibility</p:attrName>
                                        </p:attrNameLst>
                                      </p:cBhvr>
                                      <p:to>
                                        <p:strVal val="visible"/>
                                      </p:to>
                                    </p:set>
                                    <p:anim calcmode="lin" valueType="num">
                                      <p:cBhvr additive="base">
                                        <p:cTn id="103" dur="500" fill="hold"/>
                                        <p:tgtEl>
                                          <p:spTgt spid="64543"/>
                                        </p:tgtEl>
                                        <p:attrNameLst>
                                          <p:attrName>ppt_x</p:attrName>
                                        </p:attrNameLst>
                                      </p:cBhvr>
                                      <p:tavLst>
                                        <p:tav tm="0">
                                          <p:val>
                                            <p:strVal val="#ppt_x"/>
                                          </p:val>
                                        </p:tav>
                                        <p:tav tm="100000">
                                          <p:val>
                                            <p:strVal val="#ppt_x"/>
                                          </p:val>
                                        </p:tav>
                                      </p:tavLst>
                                    </p:anim>
                                    <p:anim calcmode="lin" valueType="num">
                                      <p:cBhvr additive="base">
                                        <p:cTn id="104" dur="500" fill="hold"/>
                                        <p:tgtEl>
                                          <p:spTgt spid="6454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4534"/>
                                        </p:tgtEl>
                                        <p:attrNameLst>
                                          <p:attrName>style.visibility</p:attrName>
                                        </p:attrNameLst>
                                      </p:cBhvr>
                                      <p:to>
                                        <p:strVal val="visible"/>
                                      </p:to>
                                    </p:set>
                                    <p:anim calcmode="lin" valueType="num">
                                      <p:cBhvr additive="base">
                                        <p:cTn id="109" dur="500" fill="hold"/>
                                        <p:tgtEl>
                                          <p:spTgt spid="64534"/>
                                        </p:tgtEl>
                                        <p:attrNameLst>
                                          <p:attrName>ppt_x</p:attrName>
                                        </p:attrNameLst>
                                      </p:cBhvr>
                                      <p:tavLst>
                                        <p:tav tm="0">
                                          <p:val>
                                            <p:strVal val="#ppt_x"/>
                                          </p:val>
                                        </p:tav>
                                        <p:tav tm="100000">
                                          <p:val>
                                            <p:strVal val="#ppt_x"/>
                                          </p:val>
                                        </p:tav>
                                      </p:tavLst>
                                    </p:anim>
                                    <p:anim calcmode="lin" valueType="num">
                                      <p:cBhvr additive="base">
                                        <p:cTn id="110" dur="500" fill="hold"/>
                                        <p:tgtEl>
                                          <p:spTgt spid="6453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64523"/>
                                        </p:tgtEl>
                                        <p:attrNameLst>
                                          <p:attrName>style.visibility</p:attrName>
                                        </p:attrNameLst>
                                      </p:cBhvr>
                                      <p:to>
                                        <p:strVal val="visible"/>
                                      </p:to>
                                    </p:set>
                                    <p:anim calcmode="lin" valueType="num">
                                      <p:cBhvr additive="base">
                                        <p:cTn id="115" dur="500" fill="hold"/>
                                        <p:tgtEl>
                                          <p:spTgt spid="64523"/>
                                        </p:tgtEl>
                                        <p:attrNameLst>
                                          <p:attrName>ppt_x</p:attrName>
                                        </p:attrNameLst>
                                      </p:cBhvr>
                                      <p:tavLst>
                                        <p:tav tm="0">
                                          <p:val>
                                            <p:strVal val="#ppt_x"/>
                                          </p:val>
                                        </p:tav>
                                        <p:tav tm="100000">
                                          <p:val>
                                            <p:strVal val="#ppt_x"/>
                                          </p:val>
                                        </p:tav>
                                      </p:tavLst>
                                    </p:anim>
                                    <p:anim calcmode="lin" valueType="num">
                                      <p:cBhvr additive="base">
                                        <p:cTn id="116" dur="500" fill="hold"/>
                                        <p:tgtEl>
                                          <p:spTgt spid="64523"/>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64535"/>
                                        </p:tgtEl>
                                        <p:attrNameLst>
                                          <p:attrName>style.visibility</p:attrName>
                                        </p:attrNameLst>
                                      </p:cBhvr>
                                      <p:to>
                                        <p:strVal val="visible"/>
                                      </p:to>
                                    </p:set>
                                    <p:anim calcmode="lin" valueType="num">
                                      <p:cBhvr additive="base">
                                        <p:cTn id="121" dur="500" fill="hold"/>
                                        <p:tgtEl>
                                          <p:spTgt spid="64535"/>
                                        </p:tgtEl>
                                        <p:attrNameLst>
                                          <p:attrName>ppt_x</p:attrName>
                                        </p:attrNameLst>
                                      </p:cBhvr>
                                      <p:tavLst>
                                        <p:tav tm="0">
                                          <p:val>
                                            <p:strVal val="#ppt_x"/>
                                          </p:val>
                                        </p:tav>
                                        <p:tav tm="100000">
                                          <p:val>
                                            <p:strVal val="#ppt_x"/>
                                          </p:val>
                                        </p:tav>
                                      </p:tavLst>
                                    </p:anim>
                                    <p:anim calcmode="lin" valueType="num">
                                      <p:cBhvr additive="base">
                                        <p:cTn id="122" dur="500" fill="hold"/>
                                        <p:tgtEl>
                                          <p:spTgt spid="6453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64524"/>
                                        </p:tgtEl>
                                        <p:attrNameLst>
                                          <p:attrName>style.visibility</p:attrName>
                                        </p:attrNameLst>
                                      </p:cBhvr>
                                      <p:to>
                                        <p:strVal val="visible"/>
                                      </p:to>
                                    </p:set>
                                    <p:anim calcmode="lin" valueType="num">
                                      <p:cBhvr additive="base">
                                        <p:cTn id="127" dur="500" fill="hold"/>
                                        <p:tgtEl>
                                          <p:spTgt spid="64524"/>
                                        </p:tgtEl>
                                        <p:attrNameLst>
                                          <p:attrName>ppt_x</p:attrName>
                                        </p:attrNameLst>
                                      </p:cBhvr>
                                      <p:tavLst>
                                        <p:tav tm="0">
                                          <p:val>
                                            <p:strVal val="#ppt_x"/>
                                          </p:val>
                                        </p:tav>
                                        <p:tav tm="100000">
                                          <p:val>
                                            <p:strVal val="#ppt_x"/>
                                          </p:val>
                                        </p:tav>
                                      </p:tavLst>
                                    </p:anim>
                                    <p:anim calcmode="lin" valueType="num">
                                      <p:cBhvr additive="base">
                                        <p:cTn id="128" dur="500" fill="hold"/>
                                        <p:tgtEl>
                                          <p:spTgt spid="64524"/>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64544"/>
                                        </p:tgtEl>
                                        <p:attrNameLst>
                                          <p:attrName>style.visibility</p:attrName>
                                        </p:attrNameLst>
                                      </p:cBhvr>
                                      <p:to>
                                        <p:strVal val="visible"/>
                                      </p:to>
                                    </p:set>
                                    <p:anim calcmode="lin" valueType="num">
                                      <p:cBhvr additive="base">
                                        <p:cTn id="133" dur="500" fill="hold"/>
                                        <p:tgtEl>
                                          <p:spTgt spid="64544"/>
                                        </p:tgtEl>
                                        <p:attrNameLst>
                                          <p:attrName>ppt_x</p:attrName>
                                        </p:attrNameLst>
                                      </p:cBhvr>
                                      <p:tavLst>
                                        <p:tav tm="0">
                                          <p:val>
                                            <p:strVal val="#ppt_x"/>
                                          </p:val>
                                        </p:tav>
                                        <p:tav tm="100000">
                                          <p:val>
                                            <p:strVal val="#ppt_x"/>
                                          </p:val>
                                        </p:tav>
                                      </p:tavLst>
                                    </p:anim>
                                    <p:anim calcmode="lin" valueType="num">
                                      <p:cBhvr additive="base">
                                        <p:cTn id="134" dur="500" fill="hold"/>
                                        <p:tgtEl>
                                          <p:spTgt spid="64544"/>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64537"/>
                                        </p:tgtEl>
                                        <p:attrNameLst>
                                          <p:attrName>style.visibility</p:attrName>
                                        </p:attrNameLst>
                                      </p:cBhvr>
                                      <p:to>
                                        <p:strVal val="visible"/>
                                      </p:to>
                                    </p:set>
                                    <p:anim calcmode="lin" valueType="num">
                                      <p:cBhvr additive="base">
                                        <p:cTn id="139" dur="500" fill="hold"/>
                                        <p:tgtEl>
                                          <p:spTgt spid="64537"/>
                                        </p:tgtEl>
                                        <p:attrNameLst>
                                          <p:attrName>ppt_x</p:attrName>
                                        </p:attrNameLst>
                                      </p:cBhvr>
                                      <p:tavLst>
                                        <p:tav tm="0">
                                          <p:val>
                                            <p:strVal val="#ppt_x"/>
                                          </p:val>
                                        </p:tav>
                                        <p:tav tm="100000">
                                          <p:val>
                                            <p:strVal val="#ppt_x"/>
                                          </p:val>
                                        </p:tav>
                                      </p:tavLst>
                                    </p:anim>
                                    <p:anim calcmode="lin" valueType="num">
                                      <p:cBhvr additive="base">
                                        <p:cTn id="140" dur="500" fill="hold"/>
                                        <p:tgtEl>
                                          <p:spTgt spid="64537"/>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64525"/>
                                        </p:tgtEl>
                                        <p:attrNameLst>
                                          <p:attrName>style.visibility</p:attrName>
                                        </p:attrNameLst>
                                      </p:cBhvr>
                                      <p:to>
                                        <p:strVal val="visible"/>
                                      </p:to>
                                    </p:set>
                                    <p:anim calcmode="lin" valueType="num">
                                      <p:cBhvr additive="base">
                                        <p:cTn id="145" dur="500" fill="hold"/>
                                        <p:tgtEl>
                                          <p:spTgt spid="64525"/>
                                        </p:tgtEl>
                                        <p:attrNameLst>
                                          <p:attrName>ppt_x</p:attrName>
                                        </p:attrNameLst>
                                      </p:cBhvr>
                                      <p:tavLst>
                                        <p:tav tm="0">
                                          <p:val>
                                            <p:strVal val="#ppt_x"/>
                                          </p:val>
                                        </p:tav>
                                        <p:tav tm="100000">
                                          <p:val>
                                            <p:strVal val="#ppt_x"/>
                                          </p:val>
                                        </p:tav>
                                      </p:tavLst>
                                    </p:anim>
                                    <p:anim calcmode="lin" valueType="num">
                                      <p:cBhvr additive="base">
                                        <p:cTn id="146" dur="500" fill="hold"/>
                                        <p:tgtEl>
                                          <p:spTgt spid="64525"/>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64538"/>
                                        </p:tgtEl>
                                        <p:attrNameLst>
                                          <p:attrName>style.visibility</p:attrName>
                                        </p:attrNameLst>
                                      </p:cBhvr>
                                      <p:to>
                                        <p:strVal val="visible"/>
                                      </p:to>
                                    </p:set>
                                    <p:anim calcmode="lin" valueType="num">
                                      <p:cBhvr additive="base">
                                        <p:cTn id="151" dur="500" fill="hold"/>
                                        <p:tgtEl>
                                          <p:spTgt spid="64538"/>
                                        </p:tgtEl>
                                        <p:attrNameLst>
                                          <p:attrName>ppt_x</p:attrName>
                                        </p:attrNameLst>
                                      </p:cBhvr>
                                      <p:tavLst>
                                        <p:tav tm="0">
                                          <p:val>
                                            <p:strVal val="#ppt_x"/>
                                          </p:val>
                                        </p:tav>
                                        <p:tav tm="100000">
                                          <p:val>
                                            <p:strVal val="#ppt_x"/>
                                          </p:val>
                                        </p:tav>
                                      </p:tavLst>
                                    </p:anim>
                                    <p:anim calcmode="lin" valueType="num">
                                      <p:cBhvr additive="base">
                                        <p:cTn id="152" dur="500" fill="hold"/>
                                        <p:tgtEl>
                                          <p:spTgt spid="64538"/>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64526"/>
                                        </p:tgtEl>
                                        <p:attrNameLst>
                                          <p:attrName>style.visibility</p:attrName>
                                        </p:attrNameLst>
                                      </p:cBhvr>
                                      <p:to>
                                        <p:strVal val="visible"/>
                                      </p:to>
                                    </p:set>
                                    <p:anim calcmode="lin" valueType="num">
                                      <p:cBhvr additive="base">
                                        <p:cTn id="157" dur="500" fill="hold"/>
                                        <p:tgtEl>
                                          <p:spTgt spid="64526"/>
                                        </p:tgtEl>
                                        <p:attrNameLst>
                                          <p:attrName>ppt_x</p:attrName>
                                        </p:attrNameLst>
                                      </p:cBhvr>
                                      <p:tavLst>
                                        <p:tav tm="0">
                                          <p:val>
                                            <p:strVal val="#ppt_x"/>
                                          </p:val>
                                        </p:tav>
                                        <p:tav tm="100000">
                                          <p:val>
                                            <p:strVal val="#ppt_x"/>
                                          </p:val>
                                        </p:tav>
                                      </p:tavLst>
                                    </p:anim>
                                    <p:anim calcmode="lin" valueType="num">
                                      <p:cBhvr additive="base">
                                        <p:cTn id="158" dur="500" fill="hold"/>
                                        <p:tgtEl>
                                          <p:spTgt spid="645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nimBg="1"/>
      <p:bldP spid="64519" grpId="0" animBg="1"/>
      <p:bldP spid="64520" grpId="0" animBg="1"/>
      <p:bldP spid="64521" grpId="0" animBg="1"/>
      <p:bldP spid="64522" grpId="0" animBg="1"/>
      <p:bldP spid="64523" grpId="0" animBg="1"/>
      <p:bldP spid="64524" grpId="0" animBg="1"/>
      <p:bldP spid="64525" grpId="0" animBg="1"/>
      <p:bldP spid="64526" grpId="0" animBg="1"/>
      <p:bldP spid="64527" grpId="0" animBg="1"/>
      <p:bldP spid="64528" grpId="0" animBg="1"/>
      <p:bldP spid="64529" grpId="0" animBg="1"/>
      <p:bldP spid="64530" grpId="0" animBg="1"/>
      <p:bldP spid="64531" grpId="0" animBg="1"/>
      <p:bldP spid="64532" grpId="0" animBg="1"/>
      <p:bldP spid="64533" grpId="0" animBg="1"/>
      <p:bldP spid="64534" grpId="0" animBg="1"/>
      <p:bldP spid="64535" grpId="0" animBg="1"/>
      <p:bldP spid="64536" grpId="0" animBg="1"/>
      <p:bldP spid="64537" grpId="0" animBg="1"/>
      <p:bldP spid="64538" grpId="0" animBg="1"/>
      <p:bldP spid="64539" grpId="0" animBg="1"/>
      <p:bldP spid="64540" grpId="0" animBg="1"/>
      <p:bldP spid="64541" grpId="0" animBg="1"/>
      <p:bldP spid="64542" grpId="0" animBg="1"/>
      <p:bldP spid="64543" grpId="0" animBg="1"/>
      <p:bldP spid="645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1" name="组合 12"/>
          <p:cNvGrpSpPr>
            <a:grpSpLocks/>
          </p:cNvGrpSpPr>
          <p:nvPr/>
        </p:nvGrpSpPr>
        <p:grpSpPr bwMode="auto">
          <a:xfrm>
            <a:off x="887245" y="884194"/>
            <a:ext cx="10475108" cy="5543550"/>
            <a:chOff x="0" y="0"/>
            <a:chExt cx="8215312" cy="5072062"/>
          </a:xfrm>
          <a:noFill/>
        </p:grpSpPr>
        <p:grpSp>
          <p:nvGrpSpPr>
            <p:cNvPr id="68652" name="组合 21"/>
            <p:cNvGrpSpPr>
              <a:grpSpLocks/>
            </p:cNvGrpSpPr>
            <p:nvPr/>
          </p:nvGrpSpPr>
          <p:grpSpPr bwMode="auto">
            <a:xfrm>
              <a:off x="0" y="0"/>
              <a:ext cx="576262" cy="576262"/>
              <a:chOff x="0" y="0"/>
              <a:chExt cx="576000" cy="576000"/>
            </a:xfrm>
            <a:grpFill/>
          </p:grpSpPr>
          <p:grpSp>
            <p:nvGrpSpPr>
              <p:cNvPr id="68654" name="13 Grupo"/>
              <p:cNvGrpSpPr>
                <a:grpSpLocks/>
              </p:cNvGrpSpPr>
              <p:nvPr/>
            </p:nvGrpSpPr>
            <p:grpSpPr bwMode="auto">
              <a:xfrm flipH="1">
                <a:off x="142873" y="0"/>
                <a:ext cx="45719" cy="576000"/>
                <a:chOff x="0" y="0"/>
                <a:chExt cx="319" cy="3377896"/>
              </a:xfrm>
              <a:grpFill/>
            </p:grpSpPr>
            <p:cxnSp>
              <p:nvCxnSpPr>
                <p:cNvPr id="68658" name="9 Conector recto"/>
                <p:cNvCxnSpPr>
                  <a:cxnSpLocks noChangeShapeType="1"/>
                </p:cNvCxnSpPr>
                <p:nvPr/>
              </p:nvCxnSpPr>
              <p:spPr bwMode="auto">
                <a:xfrm>
                  <a:off x="-2" y="0"/>
                  <a:ext cx="0" cy="3377896"/>
                </a:xfrm>
                <a:prstGeom prst="line">
                  <a:avLst/>
                </a:prstGeom>
                <a:grpFill/>
                <a:ln w="9525">
                  <a:solidFill>
                    <a:srgbClr val="0070C0"/>
                  </a:solidFill>
                  <a:round/>
                  <a:headEnd/>
                  <a:tailEnd/>
                </a:ln>
                <a:extLst/>
              </p:spPr>
            </p:cxnSp>
            <p:cxnSp>
              <p:nvCxnSpPr>
                <p:cNvPr id="68659" name="10 Conector recto"/>
                <p:cNvCxnSpPr>
                  <a:cxnSpLocks noChangeShapeType="1"/>
                </p:cNvCxnSpPr>
                <p:nvPr/>
              </p:nvCxnSpPr>
              <p:spPr bwMode="auto">
                <a:xfrm>
                  <a:off x="319" y="0"/>
                  <a:ext cx="0" cy="3377896"/>
                </a:xfrm>
                <a:prstGeom prst="line">
                  <a:avLst/>
                </a:prstGeom>
                <a:grpFill/>
                <a:ln w="9525">
                  <a:solidFill>
                    <a:srgbClr val="0070C0"/>
                  </a:solidFill>
                  <a:round/>
                  <a:headEnd/>
                  <a:tailEnd/>
                </a:ln>
                <a:extLst/>
              </p:spPr>
            </p:cxnSp>
          </p:grpSp>
          <p:grpSp>
            <p:nvGrpSpPr>
              <p:cNvPr id="68655" name="48 Grupo"/>
              <p:cNvGrpSpPr>
                <a:grpSpLocks/>
              </p:cNvGrpSpPr>
              <p:nvPr/>
            </p:nvGrpSpPr>
            <p:grpSpPr bwMode="auto">
              <a:xfrm rot="16200000" flipH="1">
                <a:off x="264913" y="-96705"/>
                <a:ext cx="46039" cy="576000"/>
                <a:chOff x="0" y="0"/>
                <a:chExt cx="319" cy="3377896"/>
              </a:xfrm>
              <a:grpFill/>
            </p:grpSpPr>
            <p:cxnSp>
              <p:nvCxnSpPr>
                <p:cNvPr id="68656" name="49 Conector recto"/>
                <p:cNvCxnSpPr>
                  <a:cxnSpLocks noChangeShapeType="1"/>
                </p:cNvCxnSpPr>
                <p:nvPr/>
              </p:nvCxnSpPr>
              <p:spPr bwMode="auto">
                <a:xfrm>
                  <a:off x="208" y="0"/>
                  <a:ext cx="0" cy="3377896"/>
                </a:xfrm>
                <a:prstGeom prst="line">
                  <a:avLst/>
                </a:prstGeom>
                <a:grpFill/>
                <a:ln w="9525">
                  <a:solidFill>
                    <a:srgbClr val="0070C0"/>
                  </a:solidFill>
                  <a:round/>
                  <a:headEnd/>
                  <a:tailEnd/>
                </a:ln>
                <a:extLst/>
              </p:spPr>
            </p:cxnSp>
            <p:cxnSp>
              <p:nvCxnSpPr>
                <p:cNvPr id="68657" name="50 Conector recto"/>
                <p:cNvCxnSpPr>
                  <a:cxnSpLocks noChangeShapeType="1"/>
                </p:cNvCxnSpPr>
                <p:nvPr/>
              </p:nvCxnSpPr>
              <p:spPr bwMode="auto">
                <a:xfrm>
                  <a:off x="527" y="0"/>
                  <a:ext cx="0" cy="3377896"/>
                </a:xfrm>
                <a:prstGeom prst="line">
                  <a:avLst/>
                </a:prstGeom>
                <a:grpFill/>
                <a:ln w="9525">
                  <a:solidFill>
                    <a:srgbClr val="0070C0"/>
                  </a:solidFill>
                  <a:round/>
                  <a:headEnd/>
                  <a:tailEnd/>
                </a:ln>
                <a:extLst/>
              </p:spPr>
            </p:cxnSp>
          </p:grpSp>
        </p:grpSp>
        <p:sp>
          <p:nvSpPr>
            <p:cNvPr id="68653" name="Rectangle 3"/>
            <p:cNvSpPr>
              <a:spLocks noChangeArrowheads="1"/>
            </p:cNvSpPr>
            <p:nvPr/>
          </p:nvSpPr>
          <p:spPr bwMode="auto">
            <a:xfrm>
              <a:off x="158750" y="227012"/>
              <a:ext cx="8056562" cy="4845050"/>
            </a:xfrm>
            <a:prstGeom prst="rect">
              <a:avLst/>
            </a:prstGeom>
            <a:grpFill/>
            <a:ln w="9525">
              <a:solidFill>
                <a:srgbClr val="0070C0"/>
              </a:solidFill>
              <a:miter lim="800000"/>
              <a:headEnd/>
              <a:tailEnd/>
            </a:ln>
            <a:effectLst>
              <a:outerShdw dist="38100" dir="2700000" algn="ctr" rotWithShape="0">
                <a:srgbClr val="000000">
                  <a:alpha val="25000"/>
                </a:srgbClr>
              </a:outerShdw>
            </a:effectLst>
          </p:spPr>
          <p:txBody>
            <a:bodyPr wrap="none" lIns="90170" tIns="46990" rIns="90170" bIns="4699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latinLnBrk="1"/>
              <a:endParaRPr lang="ko-KR" altLang="en-US" sz="1000" b="1">
                <a:solidFill>
                  <a:srgbClr val="44546A"/>
                </a:solidFill>
                <a:latin typeface="Malgun Gothic" panose="020B0503020000020004" pitchFamily="34" charset="-127"/>
                <a:ea typeface="Malgun Gothic" panose="020B0503020000020004" pitchFamily="34" charset="-127"/>
              </a:endParaRPr>
            </a:p>
          </p:txBody>
        </p:sp>
      </p:grpSp>
      <p:sp>
        <p:nvSpPr>
          <p:cNvPr id="67600" name="Text Box 16"/>
          <p:cNvSpPr txBox="1">
            <a:spLocks noChangeArrowheads="1"/>
          </p:cNvSpPr>
          <p:nvPr/>
        </p:nvSpPr>
        <p:spPr bwMode="auto">
          <a:xfrm>
            <a:off x="4108674" y="1612856"/>
            <a:ext cx="1439863" cy="3667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prstClr val="black"/>
                </a:solidFill>
                <a:latin typeface="Arial" panose="020B0604020202020204" pitchFamily="34" charset="0"/>
              </a:rPr>
              <a:t>出票(</a:t>
            </a:r>
            <a:r>
              <a:rPr lang="zh-CN" altLang="en-US" b="1" dirty="0">
                <a:solidFill>
                  <a:prstClr val="black"/>
                </a:solidFill>
                <a:latin typeface="Times New Roman" panose="02020603050405020304" pitchFamily="18" charset="0"/>
                <a:cs typeface="Times New Roman" panose="02020603050405020304" pitchFamily="18" charset="0"/>
              </a:rPr>
              <a:t>draw</a:t>
            </a:r>
            <a:r>
              <a:rPr lang="zh-CN" altLang="en-US" b="1" dirty="0">
                <a:solidFill>
                  <a:prstClr val="black"/>
                </a:solidFill>
                <a:latin typeface="Arial" panose="020B0604020202020204" pitchFamily="34" charset="0"/>
              </a:rPr>
              <a:t>)</a:t>
            </a:r>
          </a:p>
        </p:txBody>
      </p:sp>
      <p:sp>
        <p:nvSpPr>
          <p:cNvPr id="67601" name="箭头 2306"/>
          <p:cNvSpPr>
            <a:spLocks noChangeShapeType="1"/>
          </p:cNvSpPr>
          <p:nvPr/>
        </p:nvSpPr>
        <p:spPr bwMode="auto">
          <a:xfrm>
            <a:off x="4397598" y="1974806"/>
            <a:ext cx="0"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7602" name="Text Box 18"/>
          <p:cNvSpPr txBox="1">
            <a:spLocks noChangeArrowheads="1"/>
          </p:cNvSpPr>
          <p:nvPr/>
        </p:nvSpPr>
        <p:spPr bwMode="auto">
          <a:xfrm>
            <a:off x="3603849" y="2549481"/>
            <a:ext cx="1585913" cy="64633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prstClr val="black"/>
                </a:solidFill>
                <a:latin typeface="Times New Roman" panose="02020603050405020304" pitchFamily="18" charset="0"/>
                <a:cs typeface="Times New Roman" panose="02020603050405020304" pitchFamily="18" charset="0"/>
              </a:rPr>
              <a:t>        </a:t>
            </a:r>
            <a:r>
              <a:rPr lang="zh-CN" altLang="en-US" b="1" dirty="0">
                <a:solidFill>
                  <a:prstClr val="black"/>
                </a:solidFill>
                <a:latin typeface="Times New Roman" panose="02020603050405020304" pitchFamily="18" charset="0"/>
                <a:cs typeface="Times New Roman" panose="02020603050405020304" pitchFamily="18" charset="0"/>
              </a:rPr>
              <a:t>提示presentation</a:t>
            </a:r>
          </a:p>
        </p:txBody>
      </p:sp>
      <p:sp>
        <p:nvSpPr>
          <p:cNvPr id="67603" name="箭头 2306"/>
          <p:cNvSpPr>
            <a:spLocks noChangeShapeType="1"/>
          </p:cNvSpPr>
          <p:nvPr/>
        </p:nvSpPr>
        <p:spPr bwMode="auto">
          <a:xfrm>
            <a:off x="4397598" y="3341643"/>
            <a:ext cx="0" cy="1008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7604" name="Text Box 20"/>
          <p:cNvSpPr txBox="1">
            <a:spLocks noChangeArrowheads="1"/>
          </p:cNvSpPr>
          <p:nvPr/>
        </p:nvSpPr>
        <p:spPr bwMode="auto">
          <a:xfrm>
            <a:off x="3603849" y="4422731"/>
            <a:ext cx="1368425" cy="64633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prstClr val="black"/>
                </a:solidFill>
                <a:latin typeface="Times New Roman" panose="02020603050405020304" pitchFamily="18" charset="0"/>
                <a:cs typeface="Times New Roman" panose="02020603050405020304" pitchFamily="18" charset="0"/>
              </a:rPr>
              <a:t>    付款payment</a:t>
            </a:r>
          </a:p>
        </p:txBody>
      </p:sp>
      <p:sp>
        <p:nvSpPr>
          <p:cNvPr id="67605" name="箭头 2310"/>
          <p:cNvSpPr>
            <a:spLocks noChangeShapeType="1"/>
          </p:cNvSpPr>
          <p:nvPr/>
        </p:nvSpPr>
        <p:spPr bwMode="auto">
          <a:xfrm>
            <a:off x="4756374" y="2765381"/>
            <a:ext cx="936625"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7606" name="Text Box 22"/>
          <p:cNvSpPr txBox="1">
            <a:spLocks noChangeArrowheads="1"/>
          </p:cNvSpPr>
          <p:nvPr/>
        </p:nvSpPr>
        <p:spPr bwMode="auto">
          <a:xfrm>
            <a:off x="5332636" y="3125744"/>
            <a:ext cx="1439862" cy="64633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prstClr val="black"/>
                </a:solidFill>
                <a:latin typeface="Times New Roman" panose="02020603050405020304" pitchFamily="18" charset="0"/>
                <a:cs typeface="Times New Roman" panose="02020603050405020304" pitchFamily="18" charset="0"/>
              </a:rPr>
              <a:t> </a:t>
            </a:r>
            <a:r>
              <a:rPr lang="zh-CN" altLang="en-US" b="1" dirty="0">
                <a:solidFill>
                  <a:prstClr val="black"/>
                </a:solidFill>
                <a:latin typeface="Times New Roman" panose="02020603050405020304" pitchFamily="18" charset="0"/>
                <a:cs typeface="Times New Roman" panose="02020603050405020304" pitchFamily="18" charset="0"/>
              </a:rPr>
              <a:t>    承兑acceptance</a:t>
            </a:r>
            <a:r>
              <a:rPr lang="zh-CN" altLang="en-US" dirty="0">
                <a:solidFill>
                  <a:prstClr val="black"/>
                </a:solidFill>
                <a:latin typeface="Times New Roman" panose="02020603050405020304" pitchFamily="18" charset="0"/>
                <a:cs typeface="Times New Roman" panose="02020603050405020304" pitchFamily="18" charset="0"/>
              </a:rPr>
              <a:t> </a:t>
            </a:r>
          </a:p>
        </p:txBody>
      </p:sp>
      <p:sp>
        <p:nvSpPr>
          <p:cNvPr id="67607" name="箭头 2312"/>
          <p:cNvSpPr>
            <a:spLocks noChangeShapeType="1"/>
          </p:cNvSpPr>
          <p:nvPr/>
        </p:nvSpPr>
        <p:spPr bwMode="auto">
          <a:xfrm>
            <a:off x="5908898" y="370200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7608" name="Text Box 24"/>
          <p:cNvSpPr txBox="1">
            <a:spLocks noChangeArrowheads="1"/>
          </p:cNvSpPr>
          <p:nvPr/>
        </p:nvSpPr>
        <p:spPr bwMode="auto">
          <a:xfrm>
            <a:off x="5692998" y="4062368"/>
            <a:ext cx="1041400" cy="36933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prstClr val="black"/>
                </a:solidFill>
                <a:latin typeface="Arial" panose="020B0604020202020204" pitchFamily="34" charset="0"/>
              </a:rPr>
              <a:t>提示</a:t>
            </a:r>
          </a:p>
        </p:txBody>
      </p:sp>
      <p:sp>
        <p:nvSpPr>
          <p:cNvPr id="67609" name="箭头 2314"/>
          <p:cNvSpPr>
            <a:spLocks noChangeShapeType="1"/>
          </p:cNvSpPr>
          <p:nvPr/>
        </p:nvSpPr>
        <p:spPr bwMode="auto">
          <a:xfrm flipH="1">
            <a:off x="4756374" y="4278268"/>
            <a:ext cx="1008063"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7610" name="Text Box 26"/>
          <p:cNvSpPr txBox="1">
            <a:spLocks noChangeArrowheads="1"/>
          </p:cNvSpPr>
          <p:nvPr/>
        </p:nvSpPr>
        <p:spPr bwMode="auto">
          <a:xfrm>
            <a:off x="6485161" y="1109619"/>
            <a:ext cx="3167062" cy="9258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b="1" dirty="0">
                <a:solidFill>
                  <a:prstClr val="black"/>
                </a:solidFill>
                <a:latin typeface="Arial" panose="020B0604020202020204" pitchFamily="34" charset="0"/>
              </a:rPr>
              <a:t>出票人签发汇票并将其交给</a:t>
            </a:r>
          </a:p>
          <a:p>
            <a:r>
              <a:rPr lang="zh-CN" altLang="zh-CN" b="1" dirty="0">
                <a:solidFill>
                  <a:prstClr val="black"/>
                </a:solidFill>
                <a:latin typeface="Arial" panose="020B0604020202020204" pitchFamily="34" charset="0"/>
              </a:rPr>
              <a:t>收款人的行为</a:t>
            </a:r>
            <a:r>
              <a:rPr lang="zh-CN" altLang="zh-CN" dirty="0" smtClean="0">
                <a:solidFill>
                  <a:prstClr val="black"/>
                </a:solidFill>
                <a:latin typeface="Arial" panose="020B0604020202020204" pitchFamily="34" charset="0"/>
              </a:rPr>
              <a:t>。</a:t>
            </a:r>
            <a:r>
              <a:rPr lang="zh-CN" altLang="en-US" sz="1600" dirty="0" smtClean="0">
                <a:solidFill>
                  <a:prstClr val="black"/>
                </a:solidFill>
                <a:latin typeface="Arial" panose="020B0604020202020204" pitchFamily="34" charset="0"/>
              </a:rPr>
              <a:t>（出票人债务人，收款人债权人）</a:t>
            </a:r>
            <a:endParaRPr lang="zh-CN" altLang="zh-CN" sz="1600" dirty="0">
              <a:solidFill>
                <a:prstClr val="black"/>
              </a:solidFill>
              <a:latin typeface="Arial" panose="020B0604020202020204" pitchFamily="34" charset="0"/>
            </a:endParaRPr>
          </a:p>
        </p:txBody>
      </p:sp>
      <p:sp>
        <p:nvSpPr>
          <p:cNvPr id="67611" name="Line 27"/>
          <p:cNvSpPr>
            <a:spLocks noChangeShapeType="1"/>
          </p:cNvSpPr>
          <p:nvPr/>
        </p:nvSpPr>
        <p:spPr bwMode="auto">
          <a:xfrm flipV="1">
            <a:off x="5477099" y="1325519"/>
            <a:ext cx="936625"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7612" name="Text Box 28"/>
          <p:cNvSpPr txBox="1">
            <a:spLocks noChangeArrowheads="1"/>
          </p:cNvSpPr>
          <p:nvPr/>
        </p:nvSpPr>
        <p:spPr bwMode="auto">
          <a:xfrm>
            <a:off x="852983" y="2375722"/>
            <a:ext cx="1616075"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b="1" dirty="0">
                <a:solidFill>
                  <a:prstClr val="black"/>
                </a:solidFill>
                <a:latin typeface="Arial" panose="020B0604020202020204" pitchFamily="34" charset="0"/>
              </a:rPr>
              <a:t>持票人向付款人出示汇票要求承兑或付款的行为</a:t>
            </a:r>
            <a:endParaRPr lang="zh-CN" altLang="zh-CN" dirty="0">
              <a:solidFill>
                <a:prstClr val="black"/>
              </a:solidFill>
              <a:latin typeface="Arial" panose="020B0604020202020204" pitchFamily="34" charset="0"/>
            </a:endParaRPr>
          </a:p>
        </p:txBody>
      </p:sp>
      <p:sp>
        <p:nvSpPr>
          <p:cNvPr id="67613" name="Text Box 29"/>
          <p:cNvSpPr txBox="1">
            <a:spLocks noChangeArrowheads="1"/>
          </p:cNvSpPr>
          <p:nvPr/>
        </p:nvSpPr>
        <p:spPr bwMode="auto">
          <a:xfrm>
            <a:off x="4007371" y="3414304"/>
            <a:ext cx="461665" cy="12731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prstClr val="black"/>
                </a:solidFill>
                <a:latin typeface="Arial" panose="020B0604020202020204" pitchFamily="34" charset="0"/>
              </a:rPr>
              <a:t>付款提示</a:t>
            </a:r>
          </a:p>
        </p:txBody>
      </p:sp>
      <p:sp>
        <p:nvSpPr>
          <p:cNvPr id="67614" name="Text Box 30"/>
          <p:cNvSpPr txBox="1">
            <a:spLocks noChangeArrowheads="1"/>
          </p:cNvSpPr>
          <p:nvPr/>
        </p:nvSpPr>
        <p:spPr bwMode="auto">
          <a:xfrm>
            <a:off x="6973980" y="2076128"/>
            <a:ext cx="32385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prstClr val="black"/>
                </a:solidFill>
                <a:latin typeface="Arial" panose="020B0604020202020204" pitchFamily="34" charset="0"/>
              </a:rPr>
              <a:t>远期汇票付款人在持票人作承兑提示时明确表示将按出票人的指示付款的行为。承兑后交给持票人</a:t>
            </a:r>
            <a:endParaRPr lang="zh-CN" altLang="en-US" dirty="0">
              <a:solidFill>
                <a:prstClr val="black"/>
              </a:solidFill>
              <a:latin typeface="Arial" panose="020B0604020202020204" pitchFamily="34" charset="0"/>
            </a:endParaRPr>
          </a:p>
        </p:txBody>
      </p:sp>
      <p:sp>
        <p:nvSpPr>
          <p:cNvPr id="67615" name="Line 31"/>
          <p:cNvSpPr>
            <a:spLocks noChangeShapeType="1"/>
          </p:cNvSpPr>
          <p:nvPr/>
        </p:nvSpPr>
        <p:spPr bwMode="auto">
          <a:xfrm flipV="1">
            <a:off x="6269262" y="3054306"/>
            <a:ext cx="719137" cy="4302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7616" name="Text Box 32"/>
          <p:cNvSpPr txBox="1">
            <a:spLocks noChangeArrowheads="1"/>
          </p:cNvSpPr>
          <p:nvPr/>
        </p:nvSpPr>
        <p:spPr bwMode="auto">
          <a:xfrm>
            <a:off x="7154610" y="3343231"/>
            <a:ext cx="3135312"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b="1" dirty="0">
                <a:solidFill>
                  <a:prstClr val="black"/>
                </a:solidFill>
                <a:latin typeface="Arial" panose="020B0604020202020204" pitchFamily="34" charset="0"/>
              </a:rPr>
              <a:t>即期汇票的付款人和远期汇票的承兑人接到付款提示时，履行付款义务的行为</a:t>
            </a:r>
            <a:endParaRPr lang="zh-CN" altLang="zh-CN" dirty="0">
              <a:solidFill>
                <a:prstClr val="black"/>
              </a:solidFill>
              <a:latin typeface="Arial" panose="020B0604020202020204" pitchFamily="34" charset="0"/>
            </a:endParaRPr>
          </a:p>
        </p:txBody>
      </p:sp>
      <p:sp>
        <p:nvSpPr>
          <p:cNvPr id="67617" name="Line 33"/>
          <p:cNvSpPr>
            <a:spLocks noChangeShapeType="1"/>
          </p:cNvSpPr>
          <p:nvPr/>
        </p:nvSpPr>
        <p:spPr bwMode="auto">
          <a:xfrm flipV="1">
            <a:off x="4757962" y="4205243"/>
            <a:ext cx="2376487"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7618" name="Line 34"/>
          <p:cNvSpPr>
            <a:spLocks noChangeShapeType="1"/>
          </p:cNvSpPr>
          <p:nvPr/>
        </p:nvSpPr>
        <p:spPr bwMode="auto">
          <a:xfrm>
            <a:off x="2469059" y="2872646"/>
            <a:ext cx="106414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7619" name="Text Box 35"/>
          <p:cNvSpPr txBox="1">
            <a:spLocks noChangeArrowheads="1"/>
          </p:cNvSpPr>
          <p:nvPr/>
        </p:nvSpPr>
        <p:spPr bwMode="auto">
          <a:xfrm rot="1740000">
            <a:off x="4756373" y="2620402"/>
            <a:ext cx="1104900" cy="36933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prstClr val="black"/>
                </a:solidFill>
                <a:latin typeface="Arial" panose="020B0604020202020204" pitchFamily="34" charset="0"/>
              </a:rPr>
              <a:t>承兑提示</a:t>
            </a:r>
          </a:p>
        </p:txBody>
      </p:sp>
      <p:sp>
        <p:nvSpPr>
          <p:cNvPr id="67621" name="箭头 2436"/>
          <p:cNvSpPr>
            <a:spLocks noChangeShapeType="1"/>
          </p:cNvSpPr>
          <p:nvPr/>
        </p:nvSpPr>
        <p:spPr bwMode="auto">
          <a:xfrm flipH="1">
            <a:off x="3172048" y="4205244"/>
            <a:ext cx="865188"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7622" name="Text Box 38"/>
          <p:cNvSpPr txBox="1">
            <a:spLocks noChangeArrowheads="1"/>
          </p:cNvSpPr>
          <p:nvPr/>
        </p:nvSpPr>
        <p:spPr bwMode="auto">
          <a:xfrm>
            <a:off x="2237011" y="4710068"/>
            <a:ext cx="1223962"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b="1" dirty="0">
                <a:solidFill>
                  <a:prstClr val="black"/>
                </a:solidFill>
                <a:latin typeface="Times New Roman" panose="02020603050405020304" pitchFamily="18" charset="0"/>
                <a:cs typeface="Times New Roman" panose="02020603050405020304" pitchFamily="18" charset="0"/>
              </a:rPr>
              <a:t>拒付 </a:t>
            </a:r>
            <a:r>
              <a:rPr lang="zh-CN" altLang="en-US" sz="1600" b="1" dirty="0">
                <a:solidFill>
                  <a:prstClr val="black"/>
                </a:solidFill>
                <a:latin typeface="Times New Roman" panose="02020603050405020304" pitchFamily="18" charset="0"/>
                <a:cs typeface="Times New Roman" panose="02020603050405020304" pitchFamily="18" charset="0"/>
              </a:rPr>
              <a:t>dishonour</a:t>
            </a:r>
            <a:endParaRPr lang="zh-CN" altLang="en-US" sz="1600" dirty="0">
              <a:solidFill>
                <a:prstClr val="black"/>
              </a:solidFill>
              <a:latin typeface="Times New Roman" panose="02020603050405020304" pitchFamily="18" charset="0"/>
              <a:cs typeface="Times New Roman" panose="02020603050405020304" pitchFamily="18" charset="0"/>
            </a:endParaRPr>
          </a:p>
        </p:txBody>
      </p:sp>
      <p:sp>
        <p:nvSpPr>
          <p:cNvPr id="67623" name="Text Box 39"/>
          <p:cNvSpPr txBox="1">
            <a:spLocks noChangeArrowheads="1"/>
          </p:cNvSpPr>
          <p:nvPr/>
        </p:nvSpPr>
        <p:spPr bwMode="auto">
          <a:xfrm>
            <a:off x="6772498" y="4422731"/>
            <a:ext cx="3600450"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b="1">
                <a:solidFill>
                  <a:prstClr val="black"/>
                </a:solidFill>
                <a:latin typeface="Arial" panose="020B0604020202020204" pitchFamily="34" charset="0"/>
              </a:rPr>
              <a:t>是持票人提示汇票要求承兑或付款时遭到拒绝承兑或付款的行为。又称退票。</a:t>
            </a:r>
          </a:p>
        </p:txBody>
      </p:sp>
      <p:sp>
        <p:nvSpPr>
          <p:cNvPr id="67624" name="Line 40"/>
          <p:cNvSpPr>
            <a:spLocks noChangeShapeType="1"/>
          </p:cNvSpPr>
          <p:nvPr/>
        </p:nvSpPr>
        <p:spPr bwMode="auto">
          <a:xfrm flipV="1">
            <a:off x="3245074" y="5070431"/>
            <a:ext cx="3529013"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7625" name="Text Box 41"/>
          <p:cNvSpPr txBox="1">
            <a:spLocks noChangeArrowheads="1"/>
          </p:cNvSpPr>
          <p:nvPr/>
        </p:nvSpPr>
        <p:spPr bwMode="auto">
          <a:xfrm>
            <a:off x="2163986" y="5789569"/>
            <a:ext cx="1377950" cy="64633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b="1" dirty="0">
                <a:solidFill>
                  <a:prstClr val="black"/>
                </a:solidFill>
                <a:latin typeface="Times New Roman" panose="02020603050405020304" pitchFamily="18" charset="0"/>
                <a:cs typeface="Times New Roman" panose="02020603050405020304" pitchFamily="18" charset="0"/>
              </a:rPr>
              <a:t>追索recourse</a:t>
            </a:r>
          </a:p>
        </p:txBody>
      </p:sp>
      <p:sp>
        <p:nvSpPr>
          <p:cNvPr id="67626" name="箭头 2445"/>
          <p:cNvSpPr>
            <a:spLocks noChangeShapeType="1"/>
          </p:cNvSpPr>
          <p:nvPr/>
        </p:nvSpPr>
        <p:spPr bwMode="auto">
          <a:xfrm>
            <a:off x="2740248" y="5286330"/>
            <a:ext cx="1588"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7627" name="Text Box 43"/>
          <p:cNvSpPr txBox="1">
            <a:spLocks noChangeArrowheads="1"/>
          </p:cNvSpPr>
          <p:nvPr/>
        </p:nvSpPr>
        <p:spPr bwMode="auto">
          <a:xfrm>
            <a:off x="6340698" y="5502231"/>
            <a:ext cx="3886200"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b="1" dirty="0">
                <a:solidFill>
                  <a:prstClr val="black"/>
                </a:solidFill>
                <a:latin typeface="Arial" panose="020B0604020202020204" pitchFamily="34" charset="0"/>
              </a:rPr>
              <a:t>汇票遭到拒付时，持票人向他的“前手”  要求偿还汇票金额、利息及费用，可以追索到出票人。</a:t>
            </a:r>
          </a:p>
        </p:txBody>
      </p:sp>
      <p:sp>
        <p:nvSpPr>
          <p:cNvPr id="67628" name="Line 44"/>
          <p:cNvSpPr>
            <a:spLocks noChangeShapeType="1"/>
          </p:cNvSpPr>
          <p:nvPr/>
        </p:nvSpPr>
        <p:spPr bwMode="auto">
          <a:xfrm flipV="1">
            <a:off x="3245073" y="5934030"/>
            <a:ext cx="2952750"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7629" name="Text Box 45"/>
          <p:cNvSpPr txBox="1">
            <a:spLocks noChangeArrowheads="1"/>
          </p:cNvSpPr>
          <p:nvPr/>
        </p:nvSpPr>
        <p:spPr bwMode="auto">
          <a:xfrm rot="3780000">
            <a:off x="4782983" y="3596755"/>
            <a:ext cx="461665" cy="1270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prstClr val="black"/>
                </a:solidFill>
                <a:latin typeface="Arial" panose="020B0604020202020204" pitchFamily="34" charset="0"/>
              </a:rPr>
              <a:t>付款提示</a:t>
            </a:r>
          </a:p>
        </p:txBody>
      </p:sp>
      <p:sp>
        <p:nvSpPr>
          <p:cNvPr id="67630" name="Text Box 46"/>
          <p:cNvSpPr txBox="1">
            <a:spLocks noChangeArrowheads="1"/>
          </p:cNvSpPr>
          <p:nvPr/>
        </p:nvSpPr>
        <p:spPr bwMode="auto">
          <a:xfrm>
            <a:off x="5431062" y="2262143"/>
            <a:ext cx="693737" cy="3667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prstClr val="black"/>
                </a:solidFill>
                <a:latin typeface="Arial" panose="020B0604020202020204" pitchFamily="34" charset="0"/>
              </a:rPr>
              <a:t>拒付</a:t>
            </a:r>
          </a:p>
        </p:txBody>
      </p:sp>
      <p:sp>
        <p:nvSpPr>
          <p:cNvPr id="67631" name="Text Box 47"/>
          <p:cNvSpPr txBox="1">
            <a:spLocks noChangeArrowheads="1"/>
          </p:cNvSpPr>
          <p:nvPr/>
        </p:nvSpPr>
        <p:spPr bwMode="auto">
          <a:xfrm>
            <a:off x="6081936" y="1928768"/>
            <a:ext cx="836612" cy="36933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a:solidFill>
                  <a:prstClr val="black"/>
                </a:solidFill>
                <a:latin typeface="Arial" panose="020B0604020202020204" pitchFamily="34" charset="0"/>
              </a:rPr>
              <a:t>追索</a:t>
            </a:r>
          </a:p>
        </p:txBody>
      </p:sp>
      <p:sp>
        <p:nvSpPr>
          <p:cNvPr id="67632" name="箭头 2457"/>
          <p:cNvSpPr>
            <a:spLocks noChangeShapeType="1"/>
          </p:cNvSpPr>
          <p:nvPr/>
        </p:nvSpPr>
        <p:spPr bwMode="auto">
          <a:xfrm flipV="1">
            <a:off x="5332637" y="2549481"/>
            <a:ext cx="217487"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7633" name="箭头 2459"/>
          <p:cNvSpPr>
            <a:spLocks noChangeShapeType="1"/>
          </p:cNvSpPr>
          <p:nvPr/>
        </p:nvSpPr>
        <p:spPr bwMode="auto">
          <a:xfrm flipV="1">
            <a:off x="5837461" y="2117680"/>
            <a:ext cx="360362"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7634" name="Text Box 50"/>
          <p:cNvSpPr txBox="1">
            <a:spLocks noChangeArrowheads="1"/>
          </p:cNvSpPr>
          <p:nvPr/>
        </p:nvSpPr>
        <p:spPr bwMode="auto">
          <a:xfrm>
            <a:off x="5188173" y="4854530"/>
            <a:ext cx="681038" cy="36933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prstClr val="black"/>
                </a:solidFill>
                <a:latin typeface="Arial" panose="020B0604020202020204" pitchFamily="34" charset="0"/>
              </a:rPr>
              <a:t>拒付</a:t>
            </a:r>
          </a:p>
        </p:txBody>
      </p:sp>
      <p:sp>
        <p:nvSpPr>
          <p:cNvPr id="67635" name="Text Box 51"/>
          <p:cNvSpPr txBox="1">
            <a:spLocks noChangeArrowheads="1"/>
          </p:cNvSpPr>
          <p:nvPr/>
        </p:nvSpPr>
        <p:spPr bwMode="auto">
          <a:xfrm>
            <a:off x="5188174" y="5502230"/>
            <a:ext cx="784225" cy="36933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prstClr val="black"/>
                </a:solidFill>
                <a:latin typeface="Arial" panose="020B0604020202020204" pitchFamily="34" charset="0"/>
              </a:rPr>
              <a:t>追索</a:t>
            </a:r>
          </a:p>
        </p:txBody>
      </p:sp>
      <p:sp>
        <p:nvSpPr>
          <p:cNvPr id="67636" name="箭头 2464"/>
          <p:cNvSpPr>
            <a:spLocks noChangeShapeType="1"/>
          </p:cNvSpPr>
          <p:nvPr/>
        </p:nvSpPr>
        <p:spPr bwMode="auto">
          <a:xfrm>
            <a:off x="5332637" y="4494168"/>
            <a:ext cx="1587"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7637" name="箭头 2466"/>
          <p:cNvSpPr>
            <a:spLocks noChangeShapeType="1"/>
          </p:cNvSpPr>
          <p:nvPr/>
        </p:nvSpPr>
        <p:spPr bwMode="auto">
          <a:xfrm>
            <a:off x="5477098" y="5213306"/>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grpSp>
        <p:nvGrpSpPr>
          <p:cNvPr id="52" name="组合 50"/>
          <p:cNvGrpSpPr>
            <a:grpSpLocks/>
          </p:cNvGrpSpPr>
          <p:nvPr/>
        </p:nvGrpSpPr>
        <p:grpSpPr bwMode="auto">
          <a:xfrm>
            <a:off x="145505" y="94325"/>
            <a:ext cx="603250" cy="552450"/>
            <a:chOff x="0" y="0"/>
            <a:chExt cx="737947" cy="676838"/>
          </a:xfrm>
        </p:grpSpPr>
        <p:sp>
          <p:nvSpPr>
            <p:cNvPr id="5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5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5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56"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汇票的使用</a:t>
            </a:r>
            <a:endParaRPr lang="zh-CN" altLang="zh-CN" sz="2400" b="1" dirty="0" smtClean="0">
              <a:solidFill>
                <a:prstClr val="black"/>
              </a:solidFill>
            </a:endParaRPr>
          </a:p>
        </p:txBody>
      </p:sp>
    </p:spTree>
    <p:extLst>
      <p:ext uri="{BB962C8B-B14F-4D97-AF65-F5344CB8AC3E}">
        <p14:creationId xmlns:p14="http://schemas.microsoft.com/office/powerpoint/2010/main" val="1622666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600"/>
                                        </p:tgtEl>
                                        <p:attrNameLst>
                                          <p:attrName>style.visibility</p:attrName>
                                        </p:attrNameLst>
                                      </p:cBhvr>
                                      <p:to>
                                        <p:strVal val="visible"/>
                                      </p:to>
                                    </p:set>
                                    <p:anim calcmode="lin" valueType="num">
                                      <p:cBhvr additive="base">
                                        <p:cTn id="7" dur="500" fill="hold"/>
                                        <p:tgtEl>
                                          <p:spTgt spid="67600"/>
                                        </p:tgtEl>
                                        <p:attrNameLst>
                                          <p:attrName>ppt_x</p:attrName>
                                        </p:attrNameLst>
                                      </p:cBhvr>
                                      <p:tavLst>
                                        <p:tav tm="0">
                                          <p:val>
                                            <p:strVal val="#ppt_x"/>
                                          </p:val>
                                        </p:tav>
                                        <p:tav tm="100000">
                                          <p:val>
                                            <p:strVal val="#ppt_x"/>
                                          </p:val>
                                        </p:tav>
                                      </p:tavLst>
                                    </p:anim>
                                    <p:anim calcmode="lin" valueType="num">
                                      <p:cBhvr additive="base">
                                        <p:cTn id="8" dur="500" fill="hold"/>
                                        <p:tgtEl>
                                          <p:spTgt spid="676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611"/>
                                        </p:tgtEl>
                                        <p:attrNameLst>
                                          <p:attrName>style.visibility</p:attrName>
                                        </p:attrNameLst>
                                      </p:cBhvr>
                                      <p:to>
                                        <p:strVal val="visible"/>
                                      </p:to>
                                    </p:set>
                                    <p:anim calcmode="lin" valueType="num">
                                      <p:cBhvr additive="base">
                                        <p:cTn id="13" dur="500" fill="hold"/>
                                        <p:tgtEl>
                                          <p:spTgt spid="67611"/>
                                        </p:tgtEl>
                                        <p:attrNameLst>
                                          <p:attrName>ppt_x</p:attrName>
                                        </p:attrNameLst>
                                      </p:cBhvr>
                                      <p:tavLst>
                                        <p:tav tm="0">
                                          <p:val>
                                            <p:strVal val="#ppt_x"/>
                                          </p:val>
                                        </p:tav>
                                        <p:tav tm="100000">
                                          <p:val>
                                            <p:strVal val="#ppt_x"/>
                                          </p:val>
                                        </p:tav>
                                      </p:tavLst>
                                    </p:anim>
                                    <p:anim calcmode="lin" valueType="num">
                                      <p:cBhvr additive="base">
                                        <p:cTn id="14" dur="500" fill="hold"/>
                                        <p:tgtEl>
                                          <p:spTgt spid="676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610"/>
                                        </p:tgtEl>
                                        <p:attrNameLst>
                                          <p:attrName>style.visibility</p:attrName>
                                        </p:attrNameLst>
                                      </p:cBhvr>
                                      <p:to>
                                        <p:strVal val="visible"/>
                                      </p:to>
                                    </p:set>
                                    <p:anim calcmode="lin" valueType="num">
                                      <p:cBhvr additive="base">
                                        <p:cTn id="19" dur="500" fill="hold"/>
                                        <p:tgtEl>
                                          <p:spTgt spid="67610"/>
                                        </p:tgtEl>
                                        <p:attrNameLst>
                                          <p:attrName>ppt_x</p:attrName>
                                        </p:attrNameLst>
                                      </p:cBhvr>
                                      <p:tavLst>
                                        <p:tav tm="0">
                                          <p:val>
                                            <p:strVal val="#ppt_x"/>
                                          </p:val>
                                        </p:tav>
                                        <p:tav tm="100000">
                                          <p:val>
                                            <p:strVal val="#ppt_x"/>
                                          </p:val>
                                        </p:tav>
                                      </p:tavLst>
                                    </p:anim>
                                    <p:anim calcmode="lin" valueType="num">
                                      <p:cBhvr additive="base">
                                        <p:cTn id="20" dur="500" fill="hold"/>
                                        <p:tgtEl>
                                          <p:spTgt spid="676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601"/>
                                        </p:tgtEl>
                                        <p:attrNameLst>
                                          <p:attrName>style.visibility</p:attrName>
                                        </p:attrNameLst>
                                      </p:cBhvr>
                                      <p:to>
                                        <p:strVal val="visible"/>
                                      </p:to>
                                    </p:set>
                                    <p:anim calcmode="lin" valueType="num">
                                      <p:cBhvr additive="base">
                                        <p:cTn id="25" dur="500" fill="hold"/>
                                        <p:tgtEl>
                                          <p:spTgt spid="67601"/>
                                        </p:tgtEl>
                                        <p:attrNameLst>
                                          <p:attrName>ppt_x</p:attrName>
                                        </p:attrNameLst>
                                      </p:cBhvr>
                                      <p:tavLst>
                                        <p:tav tm="0">
                                          <p:val>
                                            <p:strVal val="#ppt_x"/>
                                          </p:val>
                                        </p:tav>
                                        <p:tav tm="100000">
                                          <p:val>
                                            <p:strVal val="#ppt_x"/>
                                          </p:val>
                                        </p:tav>
                                      </p:tavLst>
                                    </p:anim>
                                    <p:anim calcmode="lin" valueType="num">
                                      <p:cBhvr additive="base">
                                        <p:cTn id="26" dur="500" fill="hold"/>
                                        <p:tgtEl>
                                          <p:spTgt spid="6760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602"/>
                                        </p:tgtEl>
                                        <p:attrNameLst>
                                          <p:attrName>style.visibility</p:attrName>
                                        </p:attrNameLst>
                                      </p:cBhvr>
                                      <p:to>
                                        <p:strVal val="visible"/>
                                      </p:to>
                                    </p:set>
                                    <p:anim calcmode="lin" valueType="num">
                                      <p:cBhvr additive="base">
                                        <p:cTn id="31" dur="500" fill="hold"/>
                                        <p:tgtEl>
                                          <p:spTgt spid="67602"/>
                                        </p:tgtEl>
                                        <p:attrNameLst>
                                          <p:attrName>ppt_x</p:attrName>
                                        </p:attrNameLst>
                                      </p:cBhvr>
                                      <p:tavLst>
                                        <p:tav tm="0">
                                          <p:val>
                                            <p:strVal val="#ppt_x"/>
                                          </p:val>
                                        </p:tav>
                                        <p:tav tm="100000">
                                          <p:val>
                                            <p:strVal val="#ppt_x"/>
                                          </p:val>
                                        </p:tav>
                                      </p:tavLst>
                                    </p:anim>
                                    <p:anim calcmode="lin" valueType="num">
                                      <p:cBhvr additive="base">
                                        <p:cTn id="32" dur="500" fill="hold"/>
                                        <p:tgtEl>
                                          <p:spTgt spid="6760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7618"/>
                                        </p:tgtEl>
                                        <p:attrNameLst>
                                          <p:attrName>style.visibility</p:attrName>
                                        </p:attrNameLst>
                                      </p:cBhvr>
                                      <p:to>
                                        <p:strVal val="visible"/>
                                      </p:to>
                                    </p:set>
                                    <p:anim calcmode="lin" valueType="num">
                                      <p:cBhvr additive="base">
                                        <p:cTn id="37" dur="500" fill="hold"/>
                                        <p:tgtEl>
                                          <p:spTgt spid="67618"/>
                                        </p:tgtEl>
                                        <p:attrNameLst>
                                          <p:attrName>ppt_x</p:attrName>
                                        </p:attrNameLst>
                                      </p:cBhvr>
                                      <p:tavLst>
                                        <p:tav tm="0">
                                          <p:val>
                                            <p:strVal val="#ppt_x"/>
                                          </p:val>
                                        </p:tav>
                                        <p:tav tm="100000">
                                          <p:val>
                                            <p:strVal val="#ppt_x"/>
                                          </p:val>
                                        </p:tav>
                                      </p:tavLst>
                                    </p:anim>
                                    <p:anim calcmode="lin" valueType="num">
                                      <p:cBhvr additive="base">
                                        <p:cTn id="38" dur="500" fill="hold"/>
                                        <p:tgtEl>
                                          <p:spTgt spid="676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7612"/>
                                        </p:tgtEl>
                                        <p:attrNameLst>
                                          <p:attrName>style.visibility</p:attrName>
                                        </p:attrNameLst>
                                      </p:cBhvr>
                                      <p:to>
                                        <p:strVal val="visible"/>
                                      </p:to>
                                    </p:set>
                                    <p:anim calcmode="lin" valueType="num">
                                      <p:cBhvr additive="base">
                                        <p:cTn id="43" dur="500" fill="hold"/>
                                        <p:tgtEl>
                                          <p:spTgt spid="67612"/>
                                        </p:tgtEl>
                                        <p:attrNameLst>
                                          <p:attrName>ppt_x</p:attrName>
                                        </p:attrNameLst>
                                      </p:cBhvr>
                                      <p:tavLst>
                                        <p:tav tm="0">
                                          <p:val>
                                            <p:strVal val="#ppt_x"/>
                                          </p:val>
                                        </p:tav>
                                        <p:tav tm="100000">
                                          <p:val>
                                            <p:strVal val="#ppt_x"/>
                                          </p:val>
                                        </p:tav>
                                      </p:tavLst>
                                    </p:anim>
                                    <p:anim calcmode="lin" valueType="num">
                                      <p:cBhvr additive="base">
                                        <p:cTn id="44" dur="500" fill="hold"/>
                                        <p:tgtEl>
                                          <p:spTgt spid="676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7603"/>
                                        </p:tgtEl>
                                        <p:attrNameLst>
                                          <p:attrName>style.visibility</p:attrName>
                                        </p:attrNameLst>
                                      </p:cBhvr>
                                      <p:to>
                                        <p:strVal val="visible"/>
                                      </p:to>
                                    </p:set>
                                    <p:anim calcmode="lin" valueType="num">
                                      <p:cBhvr additive="base">
                                        <p:cTn id="49" dur="500" fill="hold"/>
                                        <p:tgtEl>
                                          <p:spTgt spid="67603"/>
                                        </p:tgtEl>
                                        <p:attrNameLst>
                                          <p:attrName>ppt_x</p:attrName>
                                        </p:attrNameLst>
                                      </p:cBhvr>
                                      <p:tavLst>
                                        <p:tav tm="0">
                                          <p:val>
                                            <p:strVal val="#ppt_x"/>
                                          </p:val>
                                        </p:tav>
                                        <p:tav tm="100000">
                                          <p:val>
                                            <p:strVal val="#ppt_x"/>
                                          </p:val>
                                        </p:tav>
                                      </p:tavLst>
                                    </p:anim>
                                    <p:anim calcmode="lin" valueType="num">
                                      <p:cBhvr additive="base">
                                        <p:cTn id="50" dur="500" fill="hold"/>
                                        <p:tgtEl>
                                          <p:spTgt spid="6760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7613"/>
                                        </p:tgtEl>
                                        <p:attrNameLst>
                                          <p:attrName>style.visibility</p:attrName>
                                        </p:attrNameLst>
                                      </p:cBhvr>
                                      <p:to>
                                        <p:strVal val="visible"/>
                                      </p:to>
                                    </p:set>
                                    <p:anim calcmode="lin" valueType="num">
                                      <p:cBhvr additive="base">
                                        <p:cTn id="55" dur="500" fill="hold"/>
                                        <p:tgtEl>
                                          <p:spTgt spid="67613"/>
                                        </p:tgtEl>
                                        <p:attrNameLst>
                                          <p:attrName>ppt_x</p:attrName>
                                        </p:attrNameLst>
                                      </p:cBhvr>
                                      <p:tavLst>
                                        <p:tav tm="0">
                                          <p:val>
                                            <p:strVal val="#ppt_x"/>
                                          </p:val>
                                        </p:tav>
                                        <p:tav tm="100000">
                                          <p:val>
                                            <p:strVal val="#ppt_x"/>
                                          </p:val>
                                        </p:tav>
                                      </p:tavLst>
                                    </p:anim>
                                    <p:anim calcmode="lin" valueType="num">
                                      <p:cBhvr additive="base">
                                        <p:cTn id="56" dur="500" fill="hold"/>
                                        <p:tgtEl>
                                          <p:spTgt spid="676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7605"/>
                                        </p:tgtEl>
                                        <p:attrNameLst>
                                          <p:attrName>style.visibility</p:attrName>
                                        </p:attrNameLst>
                                      </p:cBhvr>
                                      <p:to>
                                        <p:strVal val="visible"/>
                                      </p:to>
                                    </p:set>
                                    <p:anim calcmode="lin" valueType="num">
                                      <p:cBhvr additive="base">
                                        <p:cTn id="61" dur="500" fill="hold"/>
                                        <p:tgtEl>
                                          <p:spTgt spid="67605"/>
                                        </p:tgtEl>
                                        <p:attrNameLst>
                                          <p:attrName>ppt_x</p:attrName>
                                        </p:attrNameLst>
                                      </p:cBhvr>
                                      <p:tavLst>
                                        <p:tav tm="0">
                                          <p:val>
                                            <p:strVal val="#ppt_x"/>
                                          </p:val>
                                        </p:tav>
                                        <p:tav tm="100000">
                                          <p:val>
                                            <p:strVal val="#ppt_x"/>
                                          </p:val>
                                        </p:tav>
                                      </p:tavLst>
                                    </p:anim>
                                    <p:anim calcmode="lin" valueType="num">
                                      <p:cBhvr additive="base">
                                        <p:cTn id="62" dur="500" fill="hold"/>
                                        <p:tgtEl>
                                          <p:spTgt spid="6760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7619"/>
                                        </p:tgtEl>
                                        <p:attrNameLst>
                                          <p:attrName>style.visibility</p:attrName>
                                        </p:attrNameLst>
                                      </p:cBhvr>
                                      <p:to>
                                        <p:strVal val="visible"/>
                                      </p:to>
                                    </p:set>
                                    <p:anim calcmode="lin" valueType="num">
                                      <p:cBhvr additive="base">
                                        <p:cTn id="67" dur="500" fill="hold"/>
                                        <p:tgtEl>
                                          <p:spTgt spid="67619"/>
                                        </p:tgtEl>
                                        <p:attrNameLst>
                                          <p:attrName>ppt_x</p:attrName>
                                        </p:attrNameLst>
                                      </p:cBhvr>
                                      <p:tavLst>
                                        <p:tav tm="0">
                                          <p:val>
                                            <p:strVal val="#ppt_x"/>
                                          </p:val>
                                        </p:tav>
                                        <p:tav tm="100000">
                                          <p:val>
                                            <p:strVal val="#ppt_x"/>
                                          </p:val>
                                        </p:tav>
                                      </p:tavLst>
                                    </p:anim>
                                    <p:anim calcmode="lin" valueType="num">
                                      <p:cBhvr additive="base">
                                        <p:cTn id="68" dur="500" fill="hold"/>
                                        <p:tgtEl>
                                          <p:spTgt spid="676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7606"/>
                                        </p:tgtEl>
                                        <p:attrNameLst>
                                          <p:attrName>style.visibility</p:attrName>
                                        </p:attrNameLst>
                                      </p:cBhvr>
                                      <p:to>
                                        <p:strVal val="visible"/>
                                      </p:to>
                                    </p:set>
                                    <p:anim calcmode="lin" valueType="num">
                                      <p:cBhvr additive="base">
                                        <p:cTn id="73" dur="500" fill="hold"/>
                                        <p:tgtEl>
                                          <p:spTgt spid="67606"/>
                                        </p:tgtEl>
                                        <p:attrNameLst>
                                          <p:attrName>ppt_x</p:attrName>
                                        </p:attrNameLst>
                                      </p:cBhvr>
                                      <p:tavLst>
                                        <p:tav tm="0">
                                          <p:val>
                                            <p:strVal val="#ppt_x"/>
                                          </p:val>
                                        </p:tav>
                                        <p:tav tm="100000">
                                          <p:val>
                                            <p:strVal val="#ppt_x"/>
                                          </p:val>
                                        </p:tav>
                                      </p:tavLst>
                                    </p:anim>
                                    <p:anim calcmode="lin" valueType="num">
                                      <p:cBhvr additive="base">
                                        <p:cTn id="74" dur="500" fill="hold"/>
                                        <p:tgtEl>
                                          <p:spTgt spid="6760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7615"/>
                                        </p:tgtEl>
                                        <p:attrNameLst>
                                          <p:attrName>style.visibility</p:attrName>
                                        </p:attrNameLst>
                                      </p:cBhvr>
                                      <p:to>
                                        <p:strVal val="visible"/>
                                      </p:to>
                                    </p:set>
                                    <p:anim calcmode="lin" valueType="num">
                                      <p:cBhvr additive="base">
                                        <p:cTn id="79" dur="500" fill="hold"/>
                                        <p:tgtEl>
                                          <p:spTgt spid="67615"/>
                                        </p:tgtEl>
                                        <p:attrNameLst>
                                          <p:attrName>ppt_x</p:attrName>
                                        </p:attrNameLst>
                                      </p:cBhvr>
                                      <p:tavLst>
                                        <p:tav tm="0">
                                          <p:val>
                                            <p:strVal val="#ppt_x"/>
                                          </p:val>
                                        </p:tav>
                                        <p:tav tm="100000">
                                          <p:val>
                                            <p:strVal val="#ppt_x"/>
                                          </p:val>
                                        </p:tav>
                                      </p:tavLst>
                                    </p:anim>
                                    <p:anim calcmode="lin" valueType="num">
                                      <p:cBhvr additive="base">
                                        <p:cTn id="80" dur="500" fill="hold"/>
                                        <p:tgtEl>
                                          <p:spTgt spid="676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7614"/>
                                        </p:tgtEl>
                                        <p:attrNameLst>
                                          <p:attrName>style.visibility</p:attrName>
                                        </p:attrNameLst>
                                      </p:cBhvr>
                                      <p:to>
                                        <p:strVal val="visible"/>
                                      </p:to>
                                    </p:set>
                                    <p:anim calcmode="lin" valueType="num">
                                      <p:cBhvr additive="base">
                                        <p:cTn id="85" dur="500" fill="hold"/>
                                        <p:tgtEl>
                                          <p:spTgt spid="67614"/>
                                        </p:tgtEl>
                                        <p:attrNameLst>
                                          <p:attrName>ppt_x</p:attrName>
                                        </p:attrNameLst>
                                      </p:cBhvr>
                                      <p:tavLst>
                                        <p:tav tm="0">
                                          <p:val>
                                            <p:strVal val="#ppt_x"/>
                                          </p:val>
                                        </p:tav>
                                        <p:tav tm="100000">
                                          <p:val>
                                            <p:strVal val="#ppt_x"/>
                                          </p:val>
                                        </p:tav>
                                      </p:tavLst>
                                    </p:anim>
                                    <p:anim calcmode="lin" valueType="num">
                                      <p:cBhvr additive="base">
                                        <p:cTn id="86" dur="500" fill="hold"/>
                                        <p:tgtEl>
                                          <p:spTgt spid="676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7607"/>
                                        </p:tgtEl>
                                        <p:attrNameLst>
                                          <p:attrName>style.visibility</p:attrName>
                                        </p:attrNameLst>
                                      </p:cBhvr>
                                      <p:to>
                                        <p:strVal val="visible"/>
                                      </p:to>
                                    </p:set>
                                    <p:anim calcmode="lin" valueType="num">
                                      <p:cBhvr additive="base">
                                        <p:cTn id="91" dur="500" fill="hold"/>
                                        <p:tgtEl>
                                          <p:spTgt spid="67607"/>
                                        </p:tgtEl>
                                        <p:attrNameLst>
                                          <p:attrName>ppt_x</p:attrName>
                                        </p:attrNameLst>
                                      </p:cBhvr>
                                      <p:tavLst>
                                        <p:tav tm="0">
                                          <p:val>
                                            <p:strVal val="#ppt_x"/>
                                          </p:val>
                                        </p:tav>
                                        <p:tav tm="100000">
                                          <p:val>
                                            <p:strVal val="#ppt_x"/>
                                          </p:val>
                                        </p:tav>
                                      </p:tavLst>
                                    </p:anim>
                                    <p:anim calcmode="lin" valueType="num">
                                      <p:cBhvr additive="base">
                                        <p:cTn id="92" dur="500" fill="hold"/>
                                        <p:tgtEl>
                                          <p:spTgt spid="6760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7608"/>
                                        </p:tgtEl>
                                        <p:attrNameLst>
                                          <p:attrName>style.visibility</p:attrName>
                                        </p:attrNameLst>
                                      </p:cBhvr>
                                      <p:to>
                                        <p:strVal val="visible"/>
                                      </p:to>
                                    </p:set>
                                    <p:anim calcmode="lin" valueType="num">
                                      <p:cBhvr additive="base">
                                        <p:cTn id="97" dur="500" fill="hold"/>
                                        <p:tgtEl>
                                          <p:spTgt spid="67608"/>
                                        </p:tgtEl>
                                        <p:attrNameLst>
                                          <p:attrName>ppt_x</p:attrName>
                                        </p:attrNameLst>
                                      </p:cBhvr>
                                      <p:tavLst>
                                        <p:tav tm="0">
                                          <p:val>
                                            <p:strVal val="#ppt_x"/>
                                          </p:val>
                                        </p:tav>
                                        <p:tav tm="100000">
                                          <p:val>
                                            <p:strVal val="#ppt_x"/>
                                          </p:val>
                                        </p:tav>
                                      </p:tavLst>
                                    </p:anim>
                                    <p:anim calcmode="lin" valueType="num">
                                      <p:cBhvr additive="base">
                                        <p:cTn id="98" dur="500" fill="hold"/>
                                        <p:tgtEl>
                                          <p:spTgt spid="6760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67609"/>
                                        </p:tgtEl>
                                        <p:attrNameLst>
                                          <p:attrName>style.visibility</p:attrName>
                                        </p:attrNameLst>
                                      </p:cBhvr>
                                      <p:to>
                                        <p:strVal val="visible"/>
                                      </p:to>
                                    </p:set>
                                    <p:anim calcmode="lin" valueType="num">
                                      <p:cBhvr additive="base">
                                        <p:cTn id="103" dur="500" fill="hold"/>
                                        <p:tgtEl>
                                          <p:spTgt spid="67609"/>
                                        </p:tgtEl>
                                        <p:attrNameLst>
                                          <p:attrName>ppt_x</p:attrName>
                                        </p:attrNameLst>
                                      </p:cBhvr>
                                      <p:tavLst>
                                        <p:tav tm="0">
                                          <p:val>
                                            <p:strVal val="#ppt_x"/>
                                          </p:val>
                                        </p:tav>
                                        <p:tav tm="100000">
                                          <p:val>
                                            <p:strVal val="#ppt_x"/>
                                          </p:val>
                                        </p:tav>
                                      </p:tavLst>
                                    </p:anim>
                                    <p:anim calcmode="lin" valueType="num">
                                      <p:cBhvr additive="base">
                                        <p:cTn id="104" dur="500" fill="hold"/>
                                        <p:tgtEl>
                                          <p:spTgt spid="6760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7629"/>
                                        </p:tgtEl>
                                        <p:attrNameLst>
                                          <p:attrName>style.visibility</p:attrName>
                                        </p:attrNameLst>
                                      </p:cBhvr>
                                      <p:to>
                                        <p:strVal val="visible"/>
                                      </p:to>
                                    </p:set>
                                    <p:anim calcmode="lin" valueType="num">
                                      <p:cBhvr additive="base">
                                        <p:cTn id="109" dur="500" fill="hold"/>
                                        <p:tgtEl>
                                          <p:spTgt spid="67629"/>
                                        </p:tgtEl>
                                        <p:attrNameLst>
                                          <p:attrName>ppt_x</p:attrName>
                                        </p:attrNameLst>
                                      </p:cBhvr>
                                      <p:tavLst>
                                        <p:tav tm="0">
                                          <p:val>
                                            <p:strVal val="#ppt_x"/>
                                          </p:val>
                                        </p:tav>
                                        <p:tav tm="100000">
                                          <p:val>
                                            <p:strVal val="#ppt_x"/>
                                          </p:val>
                                        </p:tav>
                                      </p:tavLst>
                                    </p:anim>
                                    <p:anim calcmode="lin" valueType="num">
                                      <p:cBhvr additive="base">
                                        <p:cTn id="110" dur="500" fill="hold"/>
                                        <p:tgtEl>
                                          <p:spTgt spid="6762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67604"/>
                                        </p:tgtEl>
                                        <p:attrNameLst>
                                          <p:attrName>style.visibility</p:attrName>
                                        </p:attrNameLst>
                                      </p:cBhvr>
                                      <p:to>
                                        <p:strVal val="visible"/>
                                      </p:to>
                                    </p:set>
                                    <p:anim calcmode="lin" valueType="num">
                                      <p:cBhvr additive="base">
                                        <p:cTn id="115" dur="500" fill="hold"/>
                                        <p:tgtEl>
                                          <p:spTgt spid="67604"/>
                                        </p:tgtEl>
                                        <p:attrNameLst>
                                          <p:attrName>ppt_x</p:attrName>
                                        </p:attrNameLst>
                                      </p:cBhvr>
                                      <p:tavLst>
                                        <p:tav tm="0">
                                          <p:val>
                                            <p:strVal val="#ppt_x"/>
                                          </p:val>
                                        </p:tav>
                                        <p:tav tm="100000">
                                          <p:val>
                                            <p:strVal val="#ppt_x"/>
                                          </p:val>
                                        </p:tav>
                                      </p:tavLst>
                                    </p:anim>
                                    <p:anim calcmode="lin" valueType="num">
                                      <p:cBhvr additive="base">
                                        <p:cTn id="116" dur="500" fill="hold"/>
                                        <p:tgtEl>
                                          <p:spTgt spid="6760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67617"/>
                                        </p:tgtEl>
                                        <p:attrNameLst>
                                          <p:attrName>style.visibility</p:attrName>
                                        </p:attrNameLst>
                                      </p:cBhvr>
                                      <p:to>
                                        <p:strVal val="visible"/>
                                      </p:to>
                                    </p:set>
                                    <p:anim calcmode="lin" valueType="num">
                                      <p:cBhvr additive="base">
                                        <p:cTn id="121" dur="500" fill="hold"/>
                                        <p:tgtEl>
                                          <p:spTgt spid="67617"/>
                                        </p:tgtEl>
                                        <p:attrNameLst>
                                          <p:attrName>ppt_x</p:attrName>
                                        </p:attrNameLst>
                                      </p:cBhvr>
                                      <p:tavLst>
                                        <p:tav tm="0">
                                          <p:val>
                                            <p:strVal val="#ppt_x"/>
                                          </p:val>
                                        </p:tav>
                                        <p:tav tm="100000">
                                          <p:val>
                                            <p:strVal val="#ppt_x"/>
                                          </p:val>
                                        </p:tav>
                                      </p:tavLst>
                                    </p:anim>
                                    <p:anim calcmode="lin" valueType="num">
                                      <p:cBhvr additive="base">
                                        <p:cTn id="122" dur="500" fill="hold"/>
                                        <p:tgtEl>
                                          <p:spTgt spid="6761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67616"/>
                                        </p:tgtEl>
                                        <p:attrNameLst>
                                          <p:attrName>style.visibility</p:attrName>
                                        </p:attrNameLst>
                                      </p:cBhvr>
                                      <p:to>
                                        <p:strVal val="visible"/>
                                      </p:to>
                                    </p:set>
                                    <p:anim calcmode="lin" valueType="num">
                                      <p:cBhvr additive="base">
                                        <p:cTn id="127" dur="500" fill="hold"/>
                                        <p:tgtEl>
                                          <p:spTgt spid="67616"/>
                                        </p:tgtEl>
                                        <p:attrNameLst>
                                          <p:attrName>ppt_x</p:attrName>
                                        </p:attrNameLst>
                                      </p:cBhvr>
                                      <p:tavLst>
                                        <p:tav tm="0">
                                          <p:val>
                                            <p:strVal val="#ppt_x"/>
                                          </p:val>
                                        </p:tav>
                                        <p:tav tm="100000">
                                          <p:val>
                                            <p:strVal val="#ppt_x"/>
                                          </p:val>
                                        </p:tav>
                                      </p:tavLst>
                                    </p:anim>
                                    <p:anim calcmode="lin" valueType="num">
                                      <p:cBhvr additive="base">
                                        <p:cTn id="128" dur="500" fill="hold"/>
                                        <p:tgtEl>
                                          <p:spTgt spid="6761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67621"/>
                                        </p:tgtEl>
                                        <p:attrNameLst>
                                          <p:attrName>style.visibility</p:attrName>
                                        </p:attrNameLst>
                                      </p:cBhvr>
                                      <p:to>
                                        <p:strVal val="visible"/>
                                      </p:to>
                                    </p:set>
                                    <p:anim calcmode="lin" valueType="num">
                                      <p:cBhvr additive="base">
                                        <p:cTn id="133" dur="500" fill="hold"/>
                                        <p:tgtEl>
                                          <p:spTgt spid="67621"/>
                                        </p:tgtEl>
                                        <p:attrNameLst>
                                          <p:attrName>ppt_x</p:attrName>
                                        </p:attrNameLst>
                                      </p:cBhvr>
                                      <p:tavLst>
                                        <p:tav tm="0">
                                          <p:val>
                                            <p:strVal val="#ppt_x"/>
                                          </p:val>
                                        </p:tav>
                                        <p:tav tm="100000">
                                          <p:val>
                                            <p:strVal val="#ppt_x"/>
                                          </p:val>
                                        </p:tav>
                                      </p:tavLst>
                                    </p:anim>
                                    <p:anim calcmode="lin" valueType="num">
                                      <p:cBhvr additive="base">
                                        <p:cTn id="134" dur="500" fill="hold"/>
                                        <p:tgtEl>
                                          <p:spTgt spid="67621"/>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67622"/>
                                        </p:tgtEl>
                                        <p:attrNameLst>
                                          <p:attrName>style.visibility</p:attrName>
                                        </p:attrNameLst>
                                      </p:cBhvr>
                                      <p:to>
                                        <p:strVal val="visible"/>
                                      </p:to>
                                    </p:set>
                                    <p:anim calcmode="lin" valueType="num">
                                      <p:cBhvr additive="base">
                                        <p:cTn id="139" dur="500" fill="hold"/>
                                        <p:tgtEl>
                                          <p:spTgt spid="67622"/>
                                        </p:tgtEl>
                                        <p:attrNameLst>
                                          <p:attrName>ppt_x</p:attrName>
                                        </p:attrNameLst>
                                      </p:cBhvr>
                                      <p:tavLst>
                                        <p:tav tm="0">
                                          <p:val>
                                            <p:strVal val="#ppt_x"/>
                                          </p:val>
                                        </p:tav>
                                        <p:tav tm="100000">
                                          <p:val>
                                            <p:strVal val="#ppt_x"/>
                                          </p:val>
                                        </p:tav>
                                      </p:tavLst>
                                    </p:anim>
                                    <p:anim calcmode="lin" valueType="num">
                                      <p:cBhvr additive="base">
                                        <p:cTn id="140" dur="500" fill="hold"/>
                                        <p:tgtEl>
                                          <p:spTgt spid="67622"/>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67624"/>
                                        </p:tgtEl>
                                        <p:attrNameLst>
                                          <p:attrName>style.visibility</p:attrName>
                                        </p:attrNameLst>
                                      </p:cBhvr>
                                      <p:to>
                                        <p:strVal val="visible"/>
                                      </p:to>
                                    </p:set>
                                    <p:anim calcmode="lin" valueType="num">
                                      <p:cBhvr additive="base">
                                        <p:cTn id="145" dur="500" fill="hold"/>
                                        <p:tgtEl>
                                          <p:spTgt spid="67624"/>
                                        </p:tgtEl>
                                        <p:attrNameLst>
                                          <p:attrName>ppt_x</p:attrName>
                                        </p:attrNameLst>
                                      </p:cBhvr>
                                      <p:tavLst>
                                        <p:tav tm="0">
                                          <p:val>
                                            <p:strVal val="#ppt_x"/>
                                          </p:val>
                                        </p:tav>
                                        <p:tav tm="100000">
                                          <p:val>
                                            <p:strVal val="#ppt_x"/>
                                          </p:val>
                                        </p:tav>
                                      </p:tavLst>
                                    </p:anim>
                                    <p:anim calcmode="lin" valueType="num">
                                      <p:cBhvr additive="base">
                                        <p:cTn id="146" dur="500" fill="hold"/>
                                        <p:tgtEl>
                                          <p:spTgt spid="67624"/>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67623"/>
                                        </p:tgtEl>
                                        <p:attrNameLst>
                                          <p:attrName>style.visibility</p:attrName>
                                        </p:attrNameLst>
                                      </p:cBhvr>
                                      <p:to>
                                        <p:strVal val="visible"/>
                                      </p:to>
                                    </p:set>
                                    <p:anim calcmode="lin" valueType="num">
                                      <p:cBhvr additive="base">
                                        <p:cTn id="151" dur="500" fill="hold"/>
                                        <p:tgtEl>
                                          <p:spTgt spid="67623"/>
                                        </p:tgtEl>
                                        <p:attrNameLst>
                                          <p:attrName>ppt_x</p:attrName>
                                        </p:attrNameLst>
                                      </p:cBhvr>
                                      <p:tavLst>
                                        <p:tav tm="0">
                                          <p:val>
                                            <p:strVal val="#ppt_x"/>
                                          </p:val>
                                        </p:tav>
                                        <p:tav tm="100000">
                                          <p:val>
                                            <p:strVal val="#ppt_x"/>
                                          </p:val>
                                        </p:tav>
                                      </p:tavLst>
                                    </p:anim>
                                    <p:anim calcmode="lin" valueType="num">
                                      <p:cBhvr additive="base">
                                        <p:cTn id="152" dur="500" fill="hold"/>
                                        <p:tgtEl>
                                          <p:spTgt spid="67623"/>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67626"/>
                                        </p:tgtEl>
                                        <p:attrNameLst>
                                          <p:attrName>style.visibility</p:attrName>
                                        </p:attrNameLst>
                                      </p:cBhvr>
                                      <p:to>
                                        <p:strVal val="visible"/>
                                      </p:to>
                                    </p:set>
                                    <p:anim calcmode="lin" valueType="num">
                                      <p:cBhvr additive="base">
                                        <p:cTn id="157" dur="500" fill="hold"/>
                                        <p:tgtEl>
                                          <p:spTgt spid="67626"/>
                                        </p:tgtEl>
                                        <p:attrNameLst>
                                          <p:attrName>ppt_x</p:attrName>
                                        </p:attrNameLst>
                                      </p:cBhvr>
                                      <p:tavLst>
                                        <p:tav tm="0">
                                          <p:val>
                                            <p:strVal val="#ppt_x"/>
                                          </p:val>
                                        </p:tav>
                                        <p:tav tm="100000">
                                          <p:val>
                                            <p:strVal val="#ppt_x"/>
                                          </p:val>
                                        </p:tav>
                                      </p:tavLst>
                                    </p:anim>
                                    <p:anim calcmode="lin" valueType="num">
                                      <p:cBhvr additive="base">
                                        <p:cTn id="158" dur="500" fill="hold"/>
                                        <p:tgtEl>
                                          <p:spTgt spid="67626"/>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67625"/>
                                        </p:tgtEl>
                                        <p:attrNameLst>
                                          <p:attrName>style.visibility</p:attrName>
                                        </p:attrNameLst>
                                      </p:cBhvr>
                                      <p:to>
                                        <p:strVal val="visible"/>
                                      </p:to>
                                    </p:set>
                                    <p:anim calcmode="lin" valueType="num">
                                      <p:cBhvr additive="base">
                                        <p:cTn id="163" dur="500" fill="hold"/>
                                        <p:tgtEl>
                                          <p:spTgt spid="67625"/>
                                        </p:tgtEl>
                                        <p:attrNameLst>
                                          <p:attrName>ppt_x</p:attrName>
                                        </p:attrNameLst>
                                      </p:cBhvr>
                                      <p:tavLst>
                                        <p:tav tm="0">
                                          <p:val>
                                            <p:strVal val="#ppt_x"/>
                                          </p:val>
                                        </p:tav>
                                        <p:tav tm="100000">
                                          <p:val>
                                            <p:strVal val="#ppt_x"/>
                                          </p:val>
                                        </p:tav>
                                      </p:tavLst>
                                    </p:anim>
                                    <p:anim calcmode="lin" valueType="num">
                                      <p:cBhvr additive="base">
                                        <p:cTn id="164" dur="500" fill="hold"/>
                                        <p:tgtEl>
                                          <p:spTgt spid="67625"/>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67628"/>
                                        </p:tgtEl>
                                        <p:attrNameLst>
                                          <p:attrName>style.visibility</p:attrName>
                                        </p:attrNameLst>
                                      </p:cBhvr>
                                      <p:to>
                                        <p:strVal val="visible"/>
                                      </p:to>
                                    </p:set>
                                    <p:anim calcmode="lin" valueType="num">
                                      <p:cBhvr additive="base">
                                        <p:cTn id="169" dur="500" fill="hold"/>
                                        <p:tgtEl>
                                          <p:spTgt spid="67628"/>
                                        </p:tgtEl>
                                        <p:attrNameLst>
                                          <p:attrName>ppt_x</p:attrName>
                                        </p:attrNameLst>
                                      </p:cBhvr>
                                      <p:tavLst>
                                        <p:tav tm="0">
                                          <p:val>
                                            <p:strVal val="#ppt_x"/>
                                          </p:val>
                                        </p:tav>
                                        <p:tav tm="100000">
                                          <p:val>
                                            <p:strVal val="#ppt_x"/>
                                          </p:val>
                                        </p:tav>
                                      </p:tavLst>
                                    </p:anim>
                                    <p:anim calcmode="lin" valueType="num">
                                      <p:cBhvr additive="base">
                                        <p:cTn id="170" dur="500" fill="hold"/>
                                        <p:tgtEl>
                                          <p:spTgt spid="67628"/>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67627"/>
                                        </p:tgtEl>
                                        <p:attrNameLst>
                                          <p:attrName>style.visibility</p:attrName>
                                        </p:attrNameLst>
                                      </p:cBhvr>
                                      <p:to>
                                        <p:strVal val="visible"/>
                                      </p:to>
                                    </p:set>
                                    <p:anim calcmode="lin" valueType="num">
                                      <p:cBhvr additive="base">
                                        <p:cTn id="175" dur="500" fill="hold"/>
                                        <p:tgtEl>
                                          <p:spTgt spid="67627"/>
                                        </p:tgtEl>
                                        <p:attrNameLst>
                                          <p:attrName>ppt_x</p:attrName>
                                        </p:attrNameLst>
                                      </p:cBhvr>
                                      <p:tavLst>
                                        <p:tav tm="0">
                                          <p:val>
                                            <p:strVal val="#ppt_x"/>
                                          </p:val>
                                        </p:tav>
                                        <p:tav tm="100000">
                                          <p:val>
                                            <p:strVal val="#ppt_x"/>
                                          </p:val>
                                        </p:tav>
                                      </p:tavLst>
                                    </p:anim>
                                    <p:anim calcmode="lin" valueType="num">
                                      <p:cBhvr additive="base">
                                        <p:cTn id="176" dur="500" fill="hold"/>
                                        <p:tgtEl>
                                          <p:spTgt spid="67627"/>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67632"/>
                                        </p:tgtEl>
                                        <p:attrNameLst>
                                          <p:attrName>style.visibility</p:attrName>
                                        </p:attrNameLst>
                                      </p:cBhvr>
                                      <p:to>
                                        <p:strVal val="visible"/>
                                      </p:to>
                                    </p:set>
                                    <p:anim calcmode="lin" valueType="num">
                                      <p:cBhvr additive="base">
                                        <p:cTn id="181" dur="500" fill="hold"/>
                                        <p:tgtEl>
                                          <p:spTgt spid="67632"/>
                                        </p:tgtEl>
                                        <p:attrNameLst>
                                          <p:attrName>ppt_x</p:attrName>
                                        </p:attrNameLst>
                                      </p:cBhvr>
                                      <p:tavLst>
                                        <p:tav tm="0">
                                          <p:val>
                                            <p:strVal val="#ppt_x"/>
                                          </p:val>
                                        </p:tav>
                                        <p:tav tm="100000">
                                          <p:val>
                                            <p:strVal val="#ppt_x"/>
                                          </p:val>
                                        </p:tav>
                                      </p:tavLst>
                                    </p:anim>
                                    <p:anim calcmode="lin" valueType="num">
                                      <p:cBhvr additive="base">
                                        <p:cTn id="182" dur="500" fill="hold"/>
                                        <p:tgtEl>
                                          <p:spTgt spid="67632"/>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67630"/>
                                        </p:tgtEl>
                                        <p:attrNameLst>
                                          <p:attrName>style.visibility</p:attrName>
                                        </p:attrNameLst>
                                      </p:cBhvr>
                                      <p:to>
                                        <p:strVal val="visible"/>
                                      </p:to>
                                    </p:set>
                                    <p:anim calcmode="lin" valueType="num">
                                      <p:cBhvr additive="base">
                                        <p:cTn id="187" dur="500" fill="hold"/>
                                        <p:tgtEl>
                                          <p:spTgt spid="67630"/>
                                        </p:tgtEl>
                                        <p:attrNameLst>
                                          <p:attrName>ppt_x</p:attrName>
                                        </p:attrNameLst>
                                      </p:cBhvr>
                                      <p:tavLst>
                                        <p:tav tm="0">
                                          <p:val>
                                            <p:strVal val="#ppt_x"/>
                                          </p:val>
                                        </p:tav>
                                        <p:tav tm="100000">
                                          <p:val>
                                            <p:strVal val="#ppt_x"/>
                                          </p:val>
                                        </p:tav>
                                      </p:tavLst>
                                    </p:anim>
                                    <p:anim calcmode="lin" valueType="num">
                                      <p:cBhvr additive="base">
                                        <p:cTn id="188" dur="500" fill="hold"/>
                                        <p:tgtEl>
                                          <p:spTgt spid="67630"/>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67633"/>
                                        </p:tgtEl>
                                        <p:attrNameLst>
                                          <p:attrName>style.visibility</p:attrName>
                                        </p:attrNameLst>
                                      </p:cBhvr>
                                      <p:to>
                                        <p:strVal val="visible"/>
                                      </p:to>
                                    </p:set>
                                    <p:anim calcmode="lin" valueType="num">
                                      <p:cBhvr additive="base">
                                        <p:cTn id="193" dur="500" fill="hold"/>
                                        <p:tgtEl>
                                          <p:spTgt spid="67633"/>
                                        </p:tgtEl>
                                        <p:attrNameLst>
                                          <p:attrName>ppt_x</p:attrName>
                                        </p:attrNameLst>
                                      </p:cBhvr>
                                      <p:tavLst>
                                        <p:tav tm="0">
                                          <p:val>
                                            <p:strVal val="#ppt_x"/>
                                          </p:val>
                                        </p:tav>
                                        <p:tav tm="100000">
                                          <p:val>
                                            <p:strVal val="#ppt_x"/>
                                          </p:val>
                                        </p:tav>
                                      </p:tavLst>
                                    </p:anim>
                                    <p:anim calcmode="lin" valueType="num">
                                      <p:cBhvr additive="base">
                                        <p:cTn id="194" dur="500" fill="hold"/>
                                        <p:tgtEl>
                                          <p:spTgt spid="67633"/>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67631"/>
                                        </p:tgtEl>
                                        <p:attrNameLst>
                                          <p:attrName>style.visibility</p:attrName>
                                        </p:attrNameLst>
                                      </p:cBhvr>
                                      <p:to>
                                        <p:strVal val="visible"/>
                                      </p:to>
                                    </p:set>
                                    <p:anim calcmode="lin" valueType="num">
                                      <p:cBhvr additive="base">
                                        <p:cTn id="199" dur="500" fill="hold"/>
                                        <p:tgtEl>
                                          <p:spTgt spid="67631"/>
                                        </p:tgtEl>
                                        <p:attrNameLst>
                                          <p:attrName>ppt_x</p:attrName>
                                        </p:attrNameLst>
                                      </p:cBhvr>
                                      <p:tavLst>
                                        <p:tav tm="0">
                                          <p:val>
                                            <p:strVal val="#ppt_x"/>
                                          </p:val>
                                        </p:tav>
                                        <p:tav tm="100000">
                                          <p:val>
                                            <p:strVal val="#ppt_x"/>
                                          </p:val>
                                        </p:tav>
                                      </p:tavLst>
                                    </p:anim>
                                    <p:anim calcmode="lin" valueType="num">
                                      <p:cBhvr additive="base">
                                        <p:cTn id="200" dur="500" fill="hold"/>
                                        <p:tgtEl>
                                          <p:spTgt spid="67631"/>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67636"/>
                                        </p:tgtEl>
                                        <p:attrNameLst>
                                          <p:attrName>style.visibility</p:attrName>
                                        </p:attrNameLst>
                                      </p:cBhvr>
                                      <p:to>
                                        <p:strVal val="visible"/>
                                      </p:to>
                                    </p:set>
                                    <p:anim calcmode="lin" valueType="num">
                                      <p:cBhvr additive="base">
                                        <p:cTn id="205" dur="500" fill="hold"/>
                                        <p:tgtEl>
                                          <p:spTgt spid="67636"/>
                                        </p:tgtEl>
                                        <p:attrNameLst>
                                          <p:attrName>ppt_x</p:attrName>
                                        </p:attrNameLst>
                                      </p:cBhvr>
                                      <p:tavLst>
                                        <p:tav tm="0">
                                          <p:val>
                                            <p:strVal val="#ppt_x"/>
                                          </p:val>
                                        </p:tav>
                                        <p:tav tm="100000">
                                          <p:val>
                                            <p:strVal val="#ppt_x"/>
                                          </p:val>
                                        </p:tav>
                                      </p:tavLst>
                                    </p:anim>
                                    <p:anim calcmode="lin" valueType="num">
                                      <p:cBhvr additive="base">
                                        <p:cTn id="206" dur="500" fill="hold"/>
                                        <p:tgtEl>
                                          <p:spTgt spid="67636"/>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67634"/>
                                        </p:tgtEl>
                                        <p:attrNameLst>
                                          <p:attrName>style.visibility</p:attrName>
                                        </p:attrNameLst>
                                      </p:cBhvr>
                                      <p:to>
                                        <p:strVal val="visible"/>
                                      </p:to>
                                    </p:set>
                                    <p:anim calcmode="lin" valueType="num">
                                      <p:cBhvr additive="base">
                                        <p:cTn id="211" dur="500" fill="hold"/>
                                        <p:tgtEl>
                                          <p:spTgt spid="67634"/>
                                        </p:tgtEl>
                                        <p:attrNameLst>
                                          <p:attrName>ppt_x</p:attrName>
                                        </p:attrNameLst>
                                      </p:cBhvr>
                                      <p:tavLst>
                                        <p:tav tm="0">
                                          <p:val>
                                            <p:strVal val="#ppt_x"/>
                                          </p:val>
                                        </p:tav>
                                        <p:tav tm="100000">
                                          <p:val>
                                            <p:strVal val="#ppt_x"/>
                                          </p:val>
                                        </p:tav>
                                      </p:tavLst>
                                    </p:anim>
                                    <p:anim calcmode="lin" valueType="num">
                                      <p:cBhvr additive="base">
                                        <p:cTn id="212" dur="500" fill="hold"/>
                                        <p:tgtEl>
                                          <p:spTgt spid="67634"/>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67637"/>
                                        </p:tgtEl>
                                        <p:attrNameLst>
                                          <p:attrName>style.visibility</p:attrName>
                                        </p:attrNameLst>
                                      </p:cBhvr>
                                      <p:to>
                                        <p:strVal val="visible"/>
                                      </p:to>
                                    </p:set>
                                    <p:anim calcmode="lin" valueType="num">
                                      <p:cBhvr additive="base">
                                        <p:cTn id="217" dur="500" fill="hold"/>
                                        <p:tgtEl>
                                          <p:spTgt spid="67637"/>
                                        </p:tgtEl>
                                        <p:attrNameLst>
                                          <p:attrName>ppt_x</p:attrName>
                                        </p:attrNameLst>
                                      </p:cBhvr>
                                      <p:tavLst>
                                        <p:tav tm="0">
                                          <p:val>
                                            <p:strVal val="#ppt_x"/>
                                          </p:val>
                                        </p:tav>
                                        <p:tav tm="100000">
                                          <p:val>
                                            <p:strVal val="#ppt_x"/>
                                          </p:val>
                                        </p:tav>
                                      </p:tavLst>
                                    </p:anim>
                                    <p:anim calcmode="lin" valueType="num">
                                      <p:cBhvr additive="base">
                                        <p:cTn id="218" dur="500" fill="hold"/>
                                        <p:tgtEl>
                                          <p:spTgt spid="67637"/>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grpId="0" nodeType="clickEffect">
                                  <p:stCondLst>
                                    <p:cond delay="0"/>
                                  </p:stCondLst>
                                  <p:childTnLst>
                                    <p:set>
                                      <p:cBhvr>
                                        <p:cTn id="222" dur="1" fill="hold">
                                          <p:stCondLst>
                                            <p:cond delay="0"/>
                                          </p:stCondLst>
                                        </p:cTn>
                                        <p:tgtEl>
                                          <p:spTgt spid="67635"/>
                                        </p:tgtEl>
                                        <p:attrNameLst>
                                          <p:attrName>style.visibility</p:attrName>
                                        </p:attrNameLst>
                                      </p:cBhvr>
                                      <p:to>
                                        <p:strVal val="visible"/>
                                      </p:to>
                                    </p:set>
                                    <p:anim calcmode="lin" valueType="num">
                                      <p:cBhvr additive="base">
                                        <p:cTn id="223" dur="500" fill="hold"/>
                                        <p:tgtEl>
                                          <p:spTgt spid="67635"/>
                                        </p:tgtEl>
                                        <p:attrNameLst>
                                          <p:attrName>ppt_x</p:attrName>
                                        </p:attrNameLst>
                                      </p:cBhvr>
                                      <p:tavLst>
                                        <p:tav tm="0">
                                          <p:val>
                                            <p:strVal val="#ppt_x"/>
                                          </p:val>
                                        </p:tav>
                                        <p:tav tm="100000">
                                          <p:val>
                                            <p:strVal val="#ppt_x"/>
                                          </p:val>
                                        </p:tav>
                                      </p:tavLst>
                                    </p:anim>
                                    <p:anim calcmode="lin" valueType="num">
                                      <p:cBhvr additive="base">
                                        <p:cTn id="224" dur="500" fill="hold"/>
                                        <p:tgtEl>
                                          <p:spTgt spid="676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0" grpId="0" animBg="1"/>
      <p:bldP spid="67601" grpId="0" animBg="1"/>
      <p:bldP spid="67602" grpId="0" animBg="1"/>
      <p:bldP spid="67603" grpId="0" animBg="1"/>
      <p:bldP spid="67604" grpId="0" animBg="1"/>
      <p:bldP spid="67605" grpId="0" animBg="1"/>
      <p:bldP spid="67606" grpId="0" animBg="1"/>
      <p:bldP spid="67607" grpId="0" animBg="1"/>
      <p:bldP spid="67608" grpId="0" animBg="1"/>
      <p:bldP spid="67609" grpId="0" animBg="1"/>
      <p:bldP spid="67610" grpId="0" animBg="1"/>
      <p:bldP spid="67611" grpId="0" animBg="1"/>
      <p:bldP spid="67612" grpId="0" animBg="1"/>
      <p:bldP spid="67613" grpId="0" animBg="1"/>
      <p:bldP spid="67614" grpId="0" animBg="1"/>
      <p:bldP spid="67615" grpId="0" animBg="1"/>
      <p:bldP spid="67616" grpId="0" animBg="1"/>
      <p:bldP spid="67617" grpId="0" animBg="1"/>
      <p:bldP spid="67618" grpId="0" animBg="1"/>
      <p:bldP spid="67619" grpId="0" animBg="1"/>
      <p:bldP spid="67621" grpId="0" animBg="1"/>
      <p:bldP spid="67622" grpId="0" animBg="1"/>
      <p:bldP spid="67623" grpId="0" animBg="1"/>
      <p:bldP spid="67624" grpId="0" animBg="1"/>
      <p:bldP spid="67625" grpId="0" animBg="1"/>
      <p:bldP spid="67626" grpId="0" animBg="1"/>
      <p:bldP spid="67627" grpId="0" animBg="1"/>
      <p:bldP spid="67628" grpId="0" animBg="1"/>
      <p:bldP spid="67629" grpId="0" animBg="1"/>
      <p:bldP spid="67630" grpId="0" animBg="1"/>
      <p:bldP spid="67631" grpId="0" animBg="1"/>
      <p:bldP spid="67632" grpId="0" animBg="1"/>
      <p:bldP spid="67633" grpId="0" animBg="1"/>
      <p:bldP spid="67634" grpId="0" animBg="1"/>
      <p:bldP spid="67635" grpId="0" animBg="1"/>
      <p:bldP spid="67636" grpId="0" animBg="1"/>
      <p:bldP spid="676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7" name="组合 12"/>
          <p:cNvGrpSpPr>
            <a:grpSpLocks/>
          </p:cNvGrpSpPr>
          <p:nvPr/>
        </p:nvGrpSpPr>
        <p:grpSpPr bwMode="auto">
          <a:xfrm>
            <a:off x="1369453" y="1125409"/>
            <a:ext cx="9216980" cy="5072062"/>
            <a:chOff x="0" y="0"/>
            <a:chExt cx="8215312" cy="5072062"/>
          </a:xfrm>
        </p:grpSpPr>
        <p:grpSp>
          <p:nvGrpSpPr>
            <p:cNvPr id="67597" name="组合 21"/>
            <p:cNvGrpSpPr>
              <a:grpSpLocks/>
            </p:cNvGrpSpPr>
            <p:nvPr/>
          </p:nvGrpSpPr>
          <p:grpSpPr bwMode="auto">
            <a:xfrm>
              <a:off x="0" y="0"/>
              <a:ext cx="576262" cy="576262"/>
              <a:chOff x="0" y="0"/>
              <a:chExt cx="576000" cy="576000"/>
            </a:xfrm>
          </p:grpSpPr>
          <p:grpSp>
            <p:nvGrpSpPr>
              <p:cNvPr id="67599" name="13 Grupo"/>
              <p:cNvGrpSpPr>
                <a:grpSpLocks/>
              </p:cNvGrpSpPr>
              <p:nvPr/>
            </p:nvGrpSpPr>
            <p:grpSpPr bwMode="auto">
              <a:xfrm flipH="1">
                <a:off x="142873" y="0"/>
                <a:ext cx="45719" cy="576000"/>
                <a:chOff x="0" y="0"/>
                <a:chExt cx="319" cy="3377896"/>
              </a:xfrm>
            </p:grpSpPr>
            <p:cxnSp>
              <p:nvCxnSpPr>
                <p:cNvPr id="67603" name="9 Conector recto"/>
                <p:cNvCxnSpPr>
                  <a:cxnSpLocks noChangeShapeType="1"/>
                </p:cNvCxnSpPr>
                <p:nvPr/>
              </p:nvCxnSpPr>
              <p:spPr bwMode="auto">
                <a:xfrm>
                  <a:off x="-2" y="0"/>
                  <a:ext cx="0" cy="3377896"/>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67604" name="10 Conector recto"/>
                <p:cNvCxnSpPr>
                  <a:cxnSpLocks noChangeShapeType="1"/>
                </p:cNvCxnSpPr>
                <p:nvPr/>
              </p:nvCxnSpPr>
              <p:spPr bwMode="auto">
                <a:xfrm>
                  <a:off x="319" y="0"/>
                  <a:ext cx="0" cy="3377896"/>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cxnSp>
          </p:grpSp>
          <p:grpSp>
            <p:nvGrpSpPr>
              <p:cNvPr id="67600" name="48 Grupo"/>
              <p:cNvGrpSpPr>
                <a:grpSpLocks/>
              </p:cNvGrpSpPr>
              <p:nvPr/>
            </p:nvGrpSpPr>
            <p:grpSpPr bwMode="auto">
              <a:xfrm rot="16200000" flipH="1">
                <a:off x="264913" y="-96705"/>
                <a:ext cx="46039" cy="576000"/>
                <a:chOff x="0" y="0"/>
                <a:chExt cx="319" cy="3377896"/>
              </a:xfrm>
            </p:grpSpPr>
            <p:cxnSp>
              <p:nvCxnSpPr>
                <p:cNvPr id="67601" name="49 Conector recto"/>
                <p:cNvCxnSpPr>
                  <a:cxnSpLocks noChangeShapeType="1"/>
                </p:cNvCxnSpPr>
                <p:nvPr/>
              </p:nvCxnSpPr>
              <p:spPr bwMode="auto">
                <a:xfrm>
                  <a:off x="208" y="0"/>
                  <a:ext cx="0" cy="3377896"/>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67602" name="50 Conector recto"/>
                <p:cNvCxnSpPr>
                  <a:cxnSpLocks noChangeShapeType="1"/>
                </p:cNvCxnSpPr>
                <p:nvPr/>
              </p:nvCxnSpPr>
              <p:spPr bwMode="auto">
                <a:xfrm>
                  <a:off x="527" y="0"/>
                  <a:ext cx="0" cy="3377896"/>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cxnSp>
          </p:grpSp>
        </p:grpSp>
        <p:sp>
          <p:nvSpPr>
            <p:cNvPr id="67598" name="Rectangle 3"/>
            <p:cNvSpPr>
              <a:spLocks noChangeArrowheads="1"/>
            </p:cNvSpPr>
            <p:nvPr/>
          </p:nvSpPr>
          <p:spPr bwMode="auto">
            <a:xfrm>
              <a:off x="158750" y="227012"/>
              <a:ext cx="8056562" cy="4845050"/>
            </a:xfrm>
            <a:prstGeom prst="rect">
              <a:avLst/>
            </a:prstGeom>
            <a:noFill/>
            <a:ln w="9525">
              <a:solidFill>
                <a:srgbClr val="0070C0"/>
              </a:solidFill>
              <a:miter lim="800000"/>
              <a:headEnd/>
              <a:tailEnd/>
            </a:ln>
            <a:effectLst>
              <a:outerShdw dist="38100" dir="2700000" algn="ctr" rotWithShape="0">
                <a:srgbClr val="000000">
                  <a:alpha val="25000"/>
                </a:srgbClr>
              </a:outerShdw>
            </a:effec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latinLnBrk="1" hangingPunct="1"/>
              <a:endParaRPr lang="ko-KR" altLang="en-US" sz="1000" b="1">
                <a:solidFill>
                  <a:schemeClr val="tx2"/>
                </a:solidFill>
                <a:latin typeface="Malgun Gothic" panose="020B0503020000020004" pitchFamily="34" charset="-127"/>
                <a:ea typeface="Malgun Gothic" panose="020B0503020000020004" pitchFamily="34" charset="-127"/>
              </a:endParaRPr>
            </a:p>
          </p:txBody>
        </p:sp>
      </p:grpSp>
      <p:sp>
        <p:nvSpPr>
          <p:cNvPr id="66574" name="TextBox 25"/>
          <p:cNvSpPr txBox="1">
            <a:spLocks noChangeArrowheads="1"/>
          </p:cNvSpPr>
          <p:nvPr/>
        </p:nvSpPr>
        <p:spPr bwMode="auto">
          <a:xfrm>
            <a:off x="1952625" y="1571625"/>
            <a:ext cx="7715250" cy="37856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marL="342900" indent="-342900" eaLnBrk="1" hangingPunct="1">
              <a:lnSpc>
                <a:spcPct val="150000"/>
              </a:lnSpc>
              <a:buFont typeface="Wingdings" panose="05000000000000000000" pitchFamily="2" charset="2"/>
              <a:buChar char="l"/>
              <a:defRPr/>
            </a:pPr>
            <a:r>
              <a:rPr lang="zh-CN" altLang="en-US" sz="2000" dirty="0" smtClean="0"/>
              <a:t>背书（</a:t>
            </a:r>
            <a:r>
              <a:rPr lang="en-US" altLang="zh-CN" sz="2000" dirty="0" smtClean="0">
                <a:latin typeface="Times New Roman" panose="02020603050405020304" pitchFamily="18" charset="0"/>
                <a:ea typeface="Arial Unicode MS" panose="020B0604020202020204" pitchFamily="34" charset="-122"/>
                <a:cs typeface="Times New Roman" panose="02020603050405020304" pitchFamily="18" charset="0"/>
              </a:rPr>
              <a:t>endorsement</a:t>
            </a:r>
            <a:r>
              <a:rPr lang="zh-CN" altLang="en-US" sz="2000" dirty="0" smtClean="0"/>
              <a:t>）</a:t>
            </a:r>
            <a:r>
              <a:rPr lang="en-US" altLang="zh-CN" sz="2000" dirty="0" smtClean="0"/>
              <a:t>——</a:t>
            </a:r>
            <a:r>
              <a:rPr lang="zh-CN" altLang="en-US" sz="2000" dirty="0" smtClean="0"/>
              <a:t>持票人在汇票的背面签上自己的名字，或再加上被背书人的名字，并把汇票交给被背书人或受让人的票据转让行为。（空白背书只写自己的名字，不写被背书人的名字，所以交给受让人。）</a:t>
            </a:r>
            <a:endParaRPr lang="en-US" altLang="zh-CN" sz="2000" dirty="0" smtClean="0"/>
          </a:p>
          <a:p>
            <a:pPr marL="342900" indent="-342900" eaLnBrk="1" hangingPunct="1">
              <a:lnSpc>
                <a:spcPct val="150000"/>
              </a:lnSpc>
              <a:buFont typeface="Wingdings" panose="05000000000000000000" pitchFamily="2" charset="2"/>
              <a:buChar char="l"/>
              <a:defRPr/>
            </a:pPr>
            <a:r>
              <a:rPr lang="zh-CN" altLang="en-US" sz="2000" dirty="0" smtClean="0"/>
              <a:t>前手</a:t>
            </a:r>
            <a:endParaRPr lang="en-US" altLang="zh-CN" sz="2000" dirty="0" smtClean="0"/>
          </a:p>
          <a:p>
            <a:pPr marL="342900" indent="-342900" eaLnBrk="1" hangingPunct="1">
              <a:lnSpc>
                <a:spcPct val="150000"/>
              </a:lnSpc>
              <a:buFont typeface="Wingdings" panose="05000000000000000000" pitchFamily="2" charset="2"/>
              <a:buChar char="l"/>
              <a:defRPr/>
            </a:pPr>
            <a:r>
              <a:rPr lang="zh-CN" altLang="en-US" sz="2000" dirty="0" smtClean="0"/>
              <a:t>后手</a:t>
            </a:r>
            <a:endParaRPr lang="en-US" altLang="zh-CN" sz="2000" dirty="0" smtClean="0"/>
          </a:p>
          <a:p>
            <a:pPr marL="342900" indent="-342900" eaLnBrk="1" hangingPunct="1">
              <a:lnSpc>
                <a:spcPct val="150000"/>
              </a:lnSpc>
              <a:buFont typeface="Wingdings" panose="05000000000000000000" pitchFamily="2" charset="2"/>
              <a:buChar char="l"/>
              <a:defRPr/>
            </a:pPr>
            <a:r>
              <a:rPr lang="zh-CN" altLang="en-US" sz="2000" dirty="0"/>
              <a:t>前</a:t>
            </a:r>
            <a:r>
              <a:rPr lang="zh-CN" altLang="en-US" sz="2000" dirty="0" smtClean="0"/>
              <a:t>手对后手负有担保汇票必然会被承兑或付款的责任。</a:t>
            </a:r>
            <a:endParaRPr lang="en-US" altLang="zh-CN" sz="2000" dirty="0" smtClean="0"/>
          </a:p>
          <a:p>
            <a:pPr marL="342900" indent="-342900" eaLnBrk="1" hangingPunct="1">
              <a:lnSpc>
                <a:spcPct val="150000"/>
              </a:lnSpc>
              <a:buFont typeface="Wingdings" panose="05000000000000000000" pitchFamily="2" charset="2"/>
              <a:buChar char="l"/>
              <a:defRPr/>
            </a:pPr>
            <a:r>
              <a:rPr lang="zh-CN" altLang="en-US" sz="2000" dirty="0" smtClean="0"/>
              <a:t>贴现（</a:t>
            </a:r>
            <a:r>
              <a:rPr lang="en-US" altLang="zh-CN" sz="2000" dirty="0">
                <a:latin typeface="Times New Roman" panose="02020603050405020304" pitchFamily="18" charset="0"/>
                <a:ea typeface="Arial Unicode MS" panose="020B0604020202020204" pitchFamily="34" charset="-122"/>
                <a:cs typeface="Times New Roman" panose="02020603050405020304" pitchFamily="18" charset="0"/>
              </a:rPr>
              <a:t>Discount</a:t>
            </a:r>
            <a:r>
              <a:rPr lang="zh-CN" altLang="en-US" sz="2000" dirty="0" smtClean="0"/>
              <a:t>）</a:t>
            </a:r>
            <a:r>
              <a:rPr lang="en-US" altLang="zh-CN" sz="2000" dirty="0" smtClean="0"/>
              <a:t>——</a:t>
            </a:r>
            <a:r>
              <a:rPr lang="zh-CN" altLang="en-US" sz="2000" dirty="0" smtClean="0"/>
              <a:t>远期承兑汇票尚未到期。</a:t>
            </a:r>
            <a:endParaRPr lang="en-US" altLang="zh-CN" sz="2000" dirty="0" smtClean="0"/>
          </a:p>
        </p:txBody>
      </p:sp>
      <p:grpSp>
        <p:nvGrpSpPr>
          <p:cNvPr id="16" name="组合 50"/>
          <p:cNvGrpSpPr>
            <a:grpSpLocks/>
          </p:cNvGrpSpPr>
          <p:nvPr/>
        </p:nvGrpSpPr>
        <p:grpSpPr bwMode="auto">
          <a:xfrm>
            <a:off x="145505" y="94325"/>
            <a:ext cx="603250" cy="552450"/>
            <a:chOff x="0" y="0"/>
            <a:chExt cx="737947" cy="676838"/>
          </a:xfrm>
        </p:grpSpPr>
        <p:sp>
          <p:nvSpPr>
            <p:cNvPr id="1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0"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汇票的使用</a:t>
            </a:r>
            <a:r>
              <a:rPr lang="en-US" altLang="zh-CN" sz="2400" b="1" dirty="0" smtClean="0">
                <a:solidFill>
                  <a:prstClr val="black"/>
                </a:solidFill>
              </a:rPr>
              <a:t>——</a:t>
            </a:r>
            <a:r>
              <a:rPr lang="zh-CN" altLang="en-US" sz="2400" b="1" dirty="0" smtClean="0">
                <a:solidFill>
                  <a:prstClr val="black"/>
                </a:solidFill>
              </a:rPr>
              <a:t>背书</a:t>
            </a:r>
            <a:endParaRPr lang="zh-CN" altLang="zh-CN" sz="2400" b="1" dirty="0" smtClean="0">
              <a:solidFill>
                <a:prstClr val="black"/>
              </a:solidFill>
            </a:endParaRPr>
          </a:p>
        </p:txBody>
      </p:sp>
    </p:spTree>
    <p:extLst>
      <p:ext uri="{BB962C8B-B14F-4D97-AF65-F5344CB8AC3E}">
        <p14:creationId xmlns:p14="http://schemas.microsoft.com/office/powerpoint/2010/main" val="406676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知识点</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3698466128"/>
      </p:ext>
    </p:extLst>
  </p:cSld>
  <p:clrMapOvr>
    <a:masterClrMapping/>
  </p:clrMapOvr>
  <mc:AlternateContent xmlns:mc="http://schemas.openxmlformats.org/markup-compatibility/2006" xmlns:p14="http://schemas.microsoft.com/office/powerpoint/2010/main">
    <mc:Choice Requires="p14">
      <p:transition spd="slow" p14:dur="2000" advTm="3275"/>
    </mc:Choice>
    <mc:Fallback xmlns="">
      <p:transition spd="slow" advTm="3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3" name="Text Box 21"/>
          <p:cNvSpPr txBox="1">
            <a:spLocks noChangeArrowheads="1"/>
          </p:cNvSpPr>
          <p:nvPr/>
        </p:nvSpPr>
        <p:spPr bwMode="auto">
          <a:xfrm>
            <a:off x="2240344" y="3075529"/>
            <a:ext cx="1225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latin typeface="Arial" panose="020B0604020202020204" pitchFamily="34" charset="0"/>
              </a:rPr>
              <a:t>结算方式</a:t>
            </a:r>
          </a:p>
        </p:txBody>
      </p:sp>
      <p:sp>
        <p:nvSpPr>
          <p:cNvPr id="8214" name="AutoShape 22"/>
          <p:cNvSpPr>
            <a:spLocks/>
          </p:cNvSpPr>
          <p:nvPr/>
        </p:nvSpPr>
        <p:spPr bwMode="auto">
          <a:xfrm>
            <a:off x="3718306" y="2514109"/>
            <a:ext cx="74612" cy="1584325"/>
          </a:xfrm>
          <a:prstGeom prst="leftBrace">
            <a:avLst>
              <a:gd name="adj1" fmla="val 176853"/>
              <a:gd name="adj2" fmla="val 50000"/>
            </a:avLst>
          </a:prstGeom>
          <a:solidFill>
            <a:schemeClr val="bg1"/>
          </a:solidFill>
          <a:ln w="9525">
            <a:solidFill>
              <a:schemeClr val="tx1"/>
            </a:solidFill>
            <a:round/>
            <a:headEnd/>
            <a:tailEnd/>
          </a:ln>
        </p:spPr>
        <p:txBody>
          <a:bodyPr wrap="none" anchor="ctr"/>
          <a:lstStyle/>
          <a:p>
            <a:pPr algn="ctr"/>
            <a:endParaRPr lang="zh-CN" altLang="zh-CN" sz="2000">
              <a:latin typeface="Arial" panose="020B0604020202020204" pitchFamily="34" charset="0"/>
            </a:endParaRPr>
          </a:p>
        </p:txBody>
      </p:sp>
      <p:sp>
        <p:nvSpPr>
          <p:cNvPr id="8215" name="Text Box 23"/>
          <p:cNvSpPr txBox="1">
            <a:spLocks noChangeArrowheads="1"/>
          </p:cNvSpPr>
          <p:nvPr/>
        </p:nvSpPr>
        <p:spPr bwMode="auto">
          <a:xfrm>
            <a:off x="4040569" y="2580783"/>
            <a:ext cx="1044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latin typeface="Arial" panose="020B0604020202020204" pitchFamily="34" charset="0"/>
              </a:rPr>
              <a:t>汇付</a:t>
            </a:r>
          </a:p>
        </p:txBody>
      </p:sp>
      <p:sp>
        <p:nvSpPr>
          <p:cNvPr id="8216" name="Text Box 24"/>
          <p:cNvSpPr txBox="1">
            <a:spLocks noChangeArrowheads="1"/>
          </p:cNvSpPr>
          <p:nvPr/>
        </p:nvSpPr>
        <p:spPr bwMode="auto">
          <a:xfrm>
            <a:off x="4002468" y="3107834"/>
            <a:ext cx="1011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latin typeface="Arial" panose="020B0604020202020204" pitchFamily="34" charset="0"/>
              </a:rPr>
              <a:t>托收</a:t>
            </a:r>
          </a:p>
        </p:txBody>
      </p:sp>
      <p:sp>
        <p:nvSpPr>
          <p:cNvPr id="8217" name="Text Box 25"/>
          <p:cNvSpPr txBox="1">
            <a:spLocks noChangeArrowheads="1"/>
          </p:cNvSpPr>
          <p:nvPr/>
        </p:nvSpPr>
        <p:spPr bwMode="auto">
          <a:xfrm>
            <a:off x="4005643" y="3666633"/>
            <a:ext cx="1054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latin typeface="Arial" panose="020B0604020202020204" pitchFamily="34" charset="0"/>
              </a:rPr>
              <a:t>信用证</a:t>
            </a:r>
          </a:p>
        </p:txBody>
      </p:sp>
      <p:sp>
        <p:nvSpPr>
          <p:cNvPr id="8218" name="AutoShape 26"/>
          <p:cNvSpPr>
            <a:spLocks/>
          </p:cNvSpPr>
          <p:nvPr/>
        </p:nvSpPr>
        <p:spPr bwMode="auto">
          <a:xfrm>
            <a:off x="4869243" y="2658572"/>
            <a:ext cx="76200" cy="719137"/>
          </a:xfrm>
          <a:prstGeom prst="rightBrace">
            <a:avLst>
              <a:gd name="adj1" fmla="val 78602"/>
              <a:gd name="adj2" fmla="val 50000"/>
            </a:avLst>
          </a:prstGeom>
          <a:solidFill>
            <a:schemeClr val="bg1"/>
          </a:solidFill>
          <a:ln w="9525">
            <a:solidFill>
              <a:schemeClr val="tx1"/>
            </a:solidFill>
            <a:round/>
            <a:headEnd/>
            <a:tailEnd/>
          </a:ln>
        </p:spPr>
        <p:txBody>
          <a:bodyPr anchor="ctr"/>
          <a:lstStyle/>
          <a:p>
            <a:endParaRPr lang="zh-CN" altLang="en-US" sz="2000">
              <a:latin typeface="Arial" panose="020B0604020202020204" pitchFamily="34" charset="0"/>
            </a:endParaRPr>
          </a:p>
        </p:txBody>
      </p:sp>
      <p:sp>
        <p:nvSpPr>
          <p:cNvPr id="8219" name="Text Box 27"/>
          <p:cNvSpPr txBox="1">
            <a:spLocks noChangeArrowheads="1"/>
          </p:cNvSpPr>
          <p:nvPr/>
        </p:nvSpPr>
        <p:spPr bwMode="auto">
          <a:xfrm>
            <a:off x="5516944" y="2707724"/>
            <a:ext cx="18540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latin typeface="Arial" panose="020B0604020202020204" pitchFamily="34" charset="0"/>
              </a:rPr>
              <a:t>商业信用</a:t>
            </a:r>
          </a:p>
        </p:txBody>
      </p:sp>
      <p:sp>
        <p:nvSpPr>
          <p:cNvPr id="8220" name="Line 28"/>
          <p:cNvSpPr>
            <a:spLocks noChangeShapeType="1"/>
          </p:cNvSpPr>
          <p:nvPr/>
        </p:nvSpPr>
        <p:spPr bwMode="auto">
          <a:xfrm>
            <a:off x="4869244" y="3882533"/>
            <a:ext cx="50482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zh-CN" altLang="en-US" sz="2000"/>
          </a:p>
        </p:txBody>
      </p:sp>
      <p:sp>
        <p:nvSpPr>
          <p:cNvPr id="8221" name="Text Box 29"/>
          <p:cNvSpPr txBox="1">
            <a:spLocks noChangeArrowheads="1"/>
          </p:cNvSpPr>
          <p:nvPr/>
        </p:nvSpPr>
        <p:spPr bwMode="auto">
          <a:xfrm>
            <a:off x="5516944" y="3666634"/>
            <a:ext cx="31762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latin typeface="Arial" panose="020B0604020202020204" pitchFamily="34" charset="0"/>
              </a:rPr>
              <a:t>银行信用</a:t>
            </a:r>
          </a:p>
          <a:p>
            <a:r>
              <a:rPr lang="zh-CN" altLang="en-US" sz="2000" b="1" dirty="0">
                <a:latin typeface="Arial" panose="020B0604020202020204" pitchFamily="34" charset="0"/>
              </a:rPr>
              <a:t>最常用的结算方式</a:t>
            </a:r>
          </a:p>
        </p:txBody>
      </p:sp>
      <p:grpSp>
        <p:nvGrpSpPr>
          <p:cNvPr id="12" name="组合 50"/>
          <p:cNvGrpSpPr>
            <a:grpSpLocks/>
          </p:cNvGrpSpPr>
          <p:nvPr/>
        </p:nvGrpSpPr>
        <p:grpSpPr bwMode="auto">
          <a:xfrm>
            <a:off x="145505" y="94325"/>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货款的收付</a:t>
            </a:r>
            <a:endParaRPr lang="zh-CN" altLang="zh-CN" sz="2400" b="1" dirty="0" smtClean="0">
              <a:solidFill>
                <a:prstClr val="black"/>
              </a:solidFill>
            </a:endParaRPr>
          </a:p>
        </p:txBody>
      </p:sp>
    </p:spTree>
    <p:extLst>
      <p:ext uri="{BB962C8B-B14F-4D97-AF65-F5344CB8AC3E}">
        <p14:creationId xmlns:p14="http://schemas.microsoft.com/office/powerpoint/2010/main" val="183873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13"/>
                                        </p:tgtEl>
                                        <p:attrNameLst>
                                          <p:attrName>style.visibility</p:attrName>
                                        </p:attrNameLst>
                                      </p:cBhvr>
                                      <p:to>
                                        <p:strVal val="visible"/>
                                      </p:to>
                                    </p:set>
                                    <p:animEffect transition="in" filter="blinds(horizontal)">
                                      <p:cBhvr>
                                        <p:cTn id="7" dur="500"/>
                                        <p:tgtEl>
                                          <p:spTgt spid="82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14"/>
                                        </p:tgtEl>
                                        <p:attrNameLst>
                                          <p:attrName>style.visibility</p:attrName>
                                        </p:attrNameLst>
                                      </p:cBhvr>
                                      <p:to>
                                        <p:strVal val="visible"/>
                                      </p:to>
                                    </p:set>
                                    <p:animEffect transition="in" filter="blinds(horizontal)">
                                      <p:cBhvr>
                                        <p:cTn id="12" dur="500"/>
                                        <p:tgtEl>
                                          <p:spTgt spid="82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15"/>
                                        </p:tgtEl>
                                        <p:attrNameLst>
                                          <p:attrName>style.visibility</p:attrName>
                                        </p:attrNameLst>
                                      </p:cBhvr>
                                      <p:to>
                                        <p:strVal val="visible"/>
                                      </p:to>
                                    </p:set>
                                    <p:animEffect transition="in" filter="blinds(horizontal)">
                                      <p:cBhvr>
                                        <p:cTn id="17" dur="500"/>
                                        <p:tgtEl>
                                          <p:spTgt spid="82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216"/>
                                        </p:tgtEl>
                                        <p:attrNameLst>
                                          <p:attrName>style.visibility</p:attrName>
                                        </p:attrNameLst>
                                      </p:cBhvr>
                                      <p:to>
                                        <p:strVal val="visible"/>
                                      </p:to>
                                    </p:set>
                                    <p:animEffect transition="in" filter="blinds(horizontal)">
                                      <p:cBhvr>
                                        <p:cTn id="22" dur="500"/>
                                        <p:tgtEl>
                                          <p:spTgt spid="82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217"/>
                                        </p:tgtEl>
                                        <p:attrNameLst>
                                          <p:attrName>style.visibility</p:attrName>
                                        </p:attrNameLst>
                                      </p:cBhvr>
                                      <p:to>
                                        <p:strVal val="visible"/>
                                      </p:to>
                                    </p:set>
                                    <p:animEffect transition="in" filter="blinds(horizontal)">
                                      <p:cBhvr>
                                        <p:cTn id="27" dur="500"/>
                                        <p:tgtEl>
                                          <p:spTgt spid="82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218"/>
                                        </p:tgtEl>
                                        <p:attrNameLst>
                                          <p:attrName>style.visibility</p:attrName>
                                        </p:attrNameLst>
                                      </p:cBhvr>
                                      <p:to>
                                        <p:strVal val="visible"/>
                                      </p:to>
                                    </p:set>
                                    <p:animEffect transition="in" filter="blinds(horizontal)">
                                      <p:cBhvr>
                                        <p:cTn id="32" dur="500"/>
                                        <p:tgtEl>
                                          <p:spTgt spid="82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219"/>
                                        </p:tgtEl>
                                        <p:attrNameLst>
                                          <p:attrName>style.visibility</p:attrName>
                                        </p:attrNameLst>
                                      </p:cBhvr>
                                      <p:to>
                                        <p:strVal val="visible"/>
                                      </p:to>
                                    </p:set>
                                    <p:animEffect transition="in" filter="blinds(horizontal)">
                                      <p:cBhvr>
                                        <p:cTn id="37" dur="500"/>
                                        <p:tgtEl>
                                          <p:spTgt spid="82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8220"/>
                                        </p:tgtEl>
                                        <p:attrNameLst>
                                          <p:attrName>style.visibility</p:attrName>
                                        </p:attrNameLst>
                                      </p:cBhvr>
                                      <p:to>
                                        <p:strVal val="visible"/>
                                      </p:to>
                                    </p:set>
                                    <p:animEffect transition="in" filter="blinds(horizontal)">
                                      <p:cBhvr>
                                        <p:cTn id="42" dur="500"/>
                                        <p:tgtEl>
                                          <p:spTgt spid="82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221"/>
                                        </p:tgtEl>
                                        <p:attrNameLst>
                                          <p:attrName>style.visibility</p:attrName>
                                        </p:attrNameLst>
                                      </p:cBhvr>
                                      <p:to>
                                        <p:strVal val="visible"/>
                                      </p:to>
                                    </p:set>
                                    <p:animEffect transition="in" filter="blinds(horizontal)">
                                      <p:cBhvr>
                                        <p:cTn id="47" dur="500"/>
                                        <p:tgtEl>
                                          <p:spTgt spid="8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bldLvl="0"/>
      <p:bldP spid="8214" grpId="0" bldLvl="0" animBg="1"/>
      <p:bldP spid="8215" grpId="0" bldLvl="0"/>
      <p:bldP spid="8216" grpId="0" bldLvl="0"/>
      <p:bldP spid="8217" grpId="0" bldLvl="0"/>
      <p:bldP spid="8218" grpId="0" animBg="1"/>
      <p:bldP spid="8219" grpId="0" bldLvl="0"/>
      <p:bldP spid="8221" grpId="0" bldLvl="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椭圆 445"/>
          <p:cNvSpPr/>
          <p:nvPr/>
        </p:nvSpPr>
        <p:spPr>
          <a:xfrm>
            <a:off x="5099485" y="5479561"/>
            <a:ext cx="1589905" cy="1589905"/>
          </a:xfrm>
          <a:prstGeom prst="ellipse">
            <a:avLst/>
          </a:prstGeom>
          <a:solidFill>
            <a:schemeClr val="tx1">
              <a:lumMod val="65000"/>
              <a:lumOff val="35000"/>
            </a:schemeClr>
          </a:solidFill>
          <a:effectLst>
            <a:softEdge rad="368300"/>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grpSp>
        <p:nvGrpSpPr>
          <p:cNvPr id="1464" name="组合 1463"/>
          <p:cNvGrpSpPr/>
          <p:nvPr/>
        </p:nvGrpSpPr>
        <p:grpSpPr>
          <a:xfrm>
            <a:off x="3887610" y="1266914"/>
            <a:ext cx="5636428" cy="5652367"/>
            <a:chOff x="2868939" y="996976"/>
            <a:chExt cx="3406121" cy="4021544"/>
          </a:xfrm>
        </p:grpSpPr>
        <p:grpSp>
          <p:nvGrpSpPr>
            <p:cNvPr id="1457" name="组合 1456"/>
            <p:cNvGrpSpPr/>
            <p:nvPr/>
          </p:nvGrpSpPr>
          <p:grpSpPr>
            <a:xfrm>
              <a:off x="2868939" y="1036614"/>
              <a:ext cx="3406121" cy="3981906"/>
              <a:chOff x="2698551" y="662563"/>
              <a:chExt cx="3746898" cy="4380289"/>
            </a:xfrm>
          </p:grpSpPr>
          <p:grpSp>
            <p:nvGrpSpPr>
              <p:cNvPr id="1455" name="组合 1454"/>
              <p:cNvGrpSpPr/>
              <p:nvPr/>
            </p:nvGrpSpPr>
            <p:grpSpPr>
              <a:xfrm>
                <a:off x="2698551" y="662563"/>
                <a:ext cx="3746898" cy="3759825"/>
                <a:chOff x="1619672" y="-614890"/>
                <a:chExt cx="4995864" cy="5013100"/>
              </a:xfrm>
            </p:grpSpPr>
            <p:sp>
              <p:nvSpPr>
                <p:cNvPr id="1277" name="Freeform 8"/>
                <p:cNvSpPr>
                  <a:spLocks/>
                </p:cNvSpPr>
                <p:nvPr/>
              </p:nvSpPr>
              <p:spPr bwMode="auto">
                <a:xfrm flipH="1">
                  <a:off x="4045604" y="1779662"/>
                  <a:ext cx="144000" cy="2618548"/>
                </a:xfrm>
                <a:custGeom>
                  <a:avLst/>
                  <a:gdLst>
                    <a:gd name="T0" fmla="*/ 60 w 66"/>
                    <a:gd name="T1" fmla="*/ 795 h 846"/>
                    <a:gd name="T2" fmla="*/ 40 w 66"/>
                    <a:gd name="T3" fmla="*/ 716 h 846"/>
                    <a:gd name="T4" fmla="*/ 40 w 66"/>
                    <a:gd name="T5" fmla="*/ 0 h 846"/>
                    <a:gd name="T6" fmla="*/ 26 w 66"/>
                    <a:gd name="T7" fmla="*/ 0 h 846"/>
                    <a:gd name="T8" fmla="*/ 26 w 66"/>
                    <a:gd name="T9" fmla="*/ 712 h 846"/>
                    <a:gd name="T10" fmla="*/ 3 w 66"/>
                    <a:gd name="T11" fmla="*/ 799 h 846"/>
                    <a:gd name="T12" fmla="*/ 3 w 66"/>
                    <a:gd name="T13" fmla="*/ 799 h 846"/>
                    <a:gd name="T14" fmla="*/ 3 w 66"/>
                    <a:gd name="T15" fmla="*/ 799 h 846"/>
                    <a:gd name="T16" fmla="*/ 3 w 66"/>
                    <a:gd name="T17" fmla="*/ 799 h 846"/>
                    <a:gd name="T18" fmla="*/ 0 w 66"/>
                    <a:gd name="T19" fmla="*/ 813 h 846"/>
                    <a:gd name="T20" fmla="*/ 33 w 66"/>
                    <a:gd name="T21" fmla="*/ 846 h 846"/>
                    <a:gd name="T22" fmla="*/ 66 w 66"/>
                    <a:gd name="T23" fmla="*/ 813 h 846"/>
                    <a:gd name="T24" fmla="*/ 60 w 66"/>
                    <a:gd name="T25" fmla="*/ 795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846">
                      <a:moveTo>
                        <a:pt x="60" y="795"/>
                      </a:moveTo>
                      <a:cubicBezTo>
                        <a:pt x="45" y="763"/>
                        <a:pt x="41" y="727"/>
                        <a:pt x="40" y="716"/>
                      </a:cubicBezTo>
                      <a:cubicBezTo>
                        <a:pt x="40" y="0"/>
                        <a:pt x="40" y="0"/>
                        <a:pt x="40" y="0"/>
                      </a:cubicBezTo>
                      <a:cubicBezTo>
                        <a:pt x="26" y="0"/>
                        <a:pt x="26" y="0"/>
                        <a:pt x="26" y="0"/>
                      </a:cubicBezTo>
                      <a:cubicBezTo>
                        <a:pt x="26" y="712"/>
                        <a:pt x="26" y="712"/>
                        <a:pt x="26" y="712"/>
                      </a:cubicBezTo>
                      <a:cubicBezTo>
                        <a:pt x="26" y="712"/>
                        <a:pt x="24" y="759"/>
                        <a:pt x="3" y="799"/>
                      </a:cubicBezTo>
                      <a:cubicBezTo>
                        <a:pt x="3" y="799"/>
                        <a:pt x="3" y="799"/>
                        <a:pt x="3" y="799"/>
                      </a:cubicBezTo>
                      <a:cubicBezTo>
                        <a:pt x="3" y="799"/>
                        <a:pt x="3" y="799"/>
                        <a:pt x="3" y="799"/>
                      </a:cubicBezTo>
                      <a:cubicBezTo>
                        <a:pt x="3" y="799"/>
                        <a:pt x="3" y="799"/>
                        <a:pt x="3" y="799"/>
                      </a:cubicBezTo>
                      <a:cubicBezTo>
                        <a:pt x="1" y="803"/>
                        <a:pt x="0" y="808"/>
                        <a:pt x="0" y="813"/>
                      </a:cubicBezTo>
                      <a:cubicBezTo>
                        <a:pt x="0" y="831"/>
                        <a:pt x="15" y="846"/>
                        <a:pt x="33" y="846"/>
                      </a:cubicBezTo>
                      <a:cubicBezTo>
                        <a:pt x="51" y="846"/>
                        <a:pt x="66" y="831"/>
                        <a:pt x="66" y="813"/>
                      </a:cubicBezTo>
                      <a:cubicBezTo>
                        <a:pt x="66" y="806"/>
                        <a:pt x="64" y="800"/>
                        <a:pt x="60" y="79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grpSp>
              <p:nvGrpSpPr>
                <p:cNvPr id="347" name="组合 346"/>
                <p:cNvGrpSpPr/>
                <p:nvPr/>
              </p:nvGrpSpPr>
              <p:grpSpPr>
                <a:xfrm flipH="1">
                  <a:off x="4117604" y="701265"/>
                  <a:ext cx="2497932" cy="1839648"/>
                  <a:chOff x="1619672" y="213981"/>
                  <a:chExt cx="2497932" cy="1839648"/>
                </a:xfrm>
              </p:grpSpPr>
              <p:sp>
                <p:nvSpPr>
                  <p:cNvPr id="348" name="圆角矩形 1446"/>
                  <p:cNvSpPr/>
                  <p:nvPr/>
                </p:nvSpPr>
                <p:spPr>
                  <a:xfrm>
                    <a:off x="1619672" y="246219"/>
                    <a:ext cx="2497932" cy="1807410"/>
                  </a:xfrm>
                  <a:custGeom>
                    <a:avLst/>
                    <a:gdLst>
                      <a:gd name="connsiteX0" fmla="*/ 0 w 2497138"/>
                      <a:gd name="connsiteY0" fmla="*/ 352582 h 1086842"/>
                      <a:gd name="connsiteX1" fmla="*/ 352582 w 2497138"/>
                      <a:gd name="connsiteY1" fmla="*/ 0 h 1086842"/>
                      <a:gd name="connsiteX2" fmla="*/ 2144556 w 2497138"/>
                      <a:gd name="connsiteY2" fmla="*/ 0 h 1086842"/>
                      <a:gd name="connsiteX3" fmla="*/ 2497138 w 2497138"/>
                      <a:gd name="connsiteY3" fmla="*/ 352582 h 1086842"/>
                      <a:gd name="connsiteX4" fmla="*/ 2497138 w 2497138"/>
                      <a:gd name="connsiteY4" fmla="*/ 734260 h 1086842"/>
                      <a:gd name="connsiteX5" fmla="*/ 2144556 w 2497138"/>
                      <a:gd name="connsiteY5" fmla="*/ 1086842 h 1086842"/>
                      <a:gd name="connsiteX6" fmla="*/ 352582 w 2497138"/>
                      <a:gd name="connsiteY6" fmla="*/ 1086842 h 1086842"/>
                      <a:gd name="connsiteX7" fmla="*/ 0 w 2497138"/>
                      <a:gd name="connsiteY7" fmla="*/ 734260 h 1086842"/>
                      <a:gd name="connsiteX8" fmla="*/ 0 w 2497138"/>
                      <a:gd name="connsiteY8" fmla="*/ 352582 h 1086842"/>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21445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14714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53312"/>
                      <a:gd name="connsiteX1" fmla="*/ 352582 w 2509838"/>
                      <a:gd name="connsiteY1" fmla="*/ 0 h 1853312"/>
                      <a:gd name="connsiteX2" fmla="*/ 2144556 w 2509838"/>
                      <a:gd name="connsiteY2" fmla="*/ 0 h 1853312"/>
                      <a:gd name="connsiteX3" fmla="*/ 2497138 w 2509838"/>
                      <a:gd name="connsiteY3" fmla="*/ 352582 h 1853312"/>
                      <a:gd name="connsiteX4" fmla="*/ 2509838 w 2509838"/>
                      <a:gd name="connsiteY4" fmla="*/ 1826460 h 1853312"/>
                      <a:gd name="connsiteX5" fmla="*/ 1471456 w 2509838"/>
                      <a:gd name="connsiteY5" fmla="*/ 1086842 h 1853312"/>
                      <a:gd name="connsiteX6" fmla="*/ 352582 w 2509838"/>
                      <a:gd name="connsiteY6" fmla="*/ 1086842 h 1853312"/>
                      <a:gd name="connsiteX7" fmla="*/ 0 w 2509838"/>
                      <a:gd name="connsiteY7" fmla="*/ 734260 h 1853312"/>
                      <a:gd name="connsiteX8" fmla="*/ 0 w 2509838"/>
                      <a:gd name="connsiteY8" fmla="*/ 352582 h 1853312"/>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14714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2694"/>
                      <a:gd name="connsiteY0" fmla="*/ 352582 h 1821697"/>
                      <a:gd name="connsiteX1" fmla="*/ 352582 w 2502694"/>
                      <a:gd name="connsiteY1" fmla="*/ 0 h 1821697"/>
                      <a:gd name="connsiteX2" fmla="*/ 2144556 w 2502694"/>
                      <a:gd name="connsiteY2" fmla="*/ 0 h 1821697"/>
                      <a:gd name="connsiteX3" fmla="*/ 2497138 w 2502694"/>
                      <a:gd name="connsiteY3" fmla="*/ 352582 h 1821697"/>
                      <a:gd name="connsiteX4" fmla="*/ 2502694 w 2502694"/>
                      <a:gd name="connsiteY4" fmla="*/ 1821697 h 1821697"/>
                      <a:gd name="connsiteX5" fmla="*/ 1471456 w 2502694"/>
                      <a:gd name="connsiteY5" fmla="*/ 1086842 h 1821697"/>
                      <a:gd name="connsiteX6" fmla="*/ 352582 w 2502694"/>
                      <a:gd name="connsiteY6" fmla="*/ 1086842 h 1821697"/>
                      <a:gd name="connsiteX7" fmla="*/ 0 w 2502694"/>
                      <a:gd name="connsiteY7" fmla="*/ 734260 h 1821697"/>
                      <a:gd name="connsiteX8" fmla="*/ 0 w 2502694"/>
                      <a:gd name="connsiteY8" fmla="*/ 352582 h 1821697"/>
                      <a:gd name="connsiteX0" fmla="*/ 0 w 2497932"/>
                      <a:gd name="connsiteY0" fmla="*/ 352582 h 1807410"/>
                      <a:gd name="connsiteX1" fmla="*/ 352582 w 2497932"/>
                      <a:gd name="connsiteY1" fmla="*/ 0 h 1807410"/>
                      <a:gd name="connsiteX2" fmla="*/ 2144556 w 2497932"/>
                      <a:gd name="connsiteY2" fmla="*/ 0 h 1807410"/>
                      <a:gd name="connsiteX3" fmla="*/ 2497138 w 2497932"/>
                      <a:gd name="connsiteY3" fmla="*/ 352582 h 1807410"/>
                      <a:gd name="connsiteX4" fmla="*/ 2497932 w 2497932"/>
                      <a:gd name="connsiteY4" fmla="*/ 1807410 h 1807410"/>
                      <a:gd name="connsiteX5" fmla="*/ 1471456 w 2497932"/>
                      <a:gd name="connsiteY5" fmla="*/ 1086842 h 1807410"/>
                      <a:gd name="connsiteX6" fmla="*/ 352582 w 2497932"/>
                      <a:gd name="connsiteY6" fmla="*/ 1086842 h 1807410"/>
                      <a:gd name="connsiteX7" fmla="*/ 0 w 2497932"/>
                      <a:gd name="connsiteY7" fmla="*/ 734260 h 1807410"/>
                      <a:gd name="connsiteX8" fmla="*/ 0 w 2497932"/>
                      <a:gd name="connsiteY8" fmla="*/ 352582 h 18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932" h="1807410">
                        <a:moveTo>
                          <a:pt x="0" y="352582"/>
                        </a:moveTo>
                        <a:cubicBezTo>
                          <a:pt x="0" y="157856"/>
                          <a:pt x="157856" y="0"/>
                          <a:pt x="352582" y="0"/>
                        </a:cubicBezTo>
                        <a:lnTo>
                          <a:pt x="2144556" y="0"/>
                        </a:lnTo>
                        <a:cubicBezTo>
                          <a:pt x="2339282" y="0"/>
                          <a:pt x="2497138" y="157856"/>
                          <a:pt x="2497138" y="352582"/>
                        </a:cubicBezTo>
                        <a:cubicBezTo>
                          <a:pt x="2497138" y="479808"/>
                          <a:pt x="2497932" y="1680184"/>
                          <a:pt x="2497932" y="1807410"/>
                        </a:cubicBezTo>
                        <a:cubicBezTo>
                          <a:pt x="2288382" y="1398886"/>
                          <a:pt x="1863032" y="1086842"/>
                          <a:pt x="1471456" y="1086842"/>
                        </a:cubicBezTo>
                        <a:lnTo>
                          <a:pt x="352582" y="1086842"/>
                        </a:lnTo>
                        <a:cubicBezTo>
                          <a:pt x="157856" y="1086842"/>
                          <a:pt x="0" y="928986"/>
                          <a:pt x="0" y="734260"/>
                        </a:cubicBezTo>
                        <a:lnTo>
                          <a:pt x="0" y="352582"/>
                        </a:lnTo>
                        <a:close/>
                      </a:path>
                    </a:pathLst>
                  </a:custGeom>
                  <a:solidFill>
                    <a:srgbClr val="464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349" name="圆角矩形 1446"/>
                  <p:cNvSpPr/>
                  <p:nvPr/>
                </p:nvSpPr>
                <p:spPr>
                  <a:xfrm>
                    <a:off x="1619672" y="213981"/>
                    <a:ext cx="2497932" cy="1807410"/>
                  </a:xfrm>
                  <a:custGeom>
                    <a:avLst/>
                    <a:gdLst>
                      <a:gd name="connsiteX0" fmla="*/ 0 w 2497138"/>
                      <a:gd name="connsiteY0" fmla="*/ 352582 h 1086842"/>
                      <a:gd name="connsiteX1" fmla="*/ 352582 w 2497138"/>
                      <a:gd name="connsiteY1" fmla="*/ 0 h 1086842"/>
                      <a:gd name="connsiteX2" fmla="*/ 2144556 w 2497138"/>
                      <a:gd name="connsiteY2" fmla="*/ 0 h 1086842"/>
                      <a:gd name="connsiteX3" fmla="*/ 2497138 w 2497138"/>
                      <a:gd name="connsiteY3" fmla="*/ 352582 h 1086842"/>
                      <a:gd name="connsiteX4" fmla="*/ 2497138 w 2497138"/>
                      <a:gd name="connsiteY4" fmla="*/ 734260 h 1086842"/>
                      <a:gd name="connsiteX5" fmla="*/ 2144556 w 2497138"/>
                      <a:gd name="connsiteY5" fmla="*/ 1086842 h 1086842"/>
                      <a:gd name="connsiteX6" fmla="*/ 352582 w 2497138"/>
                      <a:gd name="connsiteY6" fmla="*/ 1086842 h 1086842"/>
                      <a:gd name="connsiteX7" fmla="*/ 0 w 2497138"/>
                      <a:gd name="connsiteY7" fmla="*/ 734260 h 1086842"/>
                      <a:gd name="connsiteX8" fmla="*/ 0 w 2497138"/>
                      <a:gd name="connsiteY8" fmla="*/ 352582 h 1086842"/>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21445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14714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53312"/>
                      <a:gd name="connsiteX1" fmla="*/ 352582 w 2509838"/>
                      <a:gd name="connsiteY1" fmla="*/ 0 h 1853312"/>
                      <a:gd name="connsiteX2" fmla="*/ 2144556 w 2509838"/>
                      <a:gd name="connsiteY2" fmla="*/ 0 h 1853312"/>
                      <a:gd name="connsiteX3" fmla="*/ 2497138 w 2509838"/>
                      <a:gd name="connsiteY3" fmla="*/ 352582 h 1853312"/>
                      <a:gd name="connsiteX4" fmla="*/ 2509838 w 2509838"/>
                      <a:gd name="connsiteY4" fmla="*/ 1826460 h 1853312"/>
                      <a:gd name="connsiteX5" fmla="*/ 1471456 w 2509838"/>
                      <a:gd name="connsiteY5" fmla="*/ 1086842 h 1853312"/>
                      <a:gd name="connsiteX6" fmla="*/ 352582 w 2509838"/>
                      <a:gd name="connsiteY6" fmla="*/ 1086842 h 1853312"/>
                      <a:gd name="connsiteX7" fmla="*/ 0 w 2509838"/>
                      <a:gd name="connsiteY7" fmla="*/ 734260 h 1853312"/>
                      <a:gd name="connsiteX8" fmla="*/ 0 w 2509838"/>
                      <a:gd name="connsiteY8" fmla="*/ 352582 h 1853312"/>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14714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2694"/>
                      <a:gd name="connsiteY0" fmla="*/ 352582 h 1821697"/>
                      <a:gd name="connsiteX1" fmla="*/ 352582 w 2502694"/>
                      <a:gd name="connsiteY1" fmla="*/ 0 h 1821697"/>
                      <a:gd name="connsiteX2" fmla="*/ 2144556 w 2502694"/>
                      <a:gd name="connsiteY2" fmla="*/ 0 h 1821697"/>
                      <a:gd name="connsiteX3" fmla="*/ 2497138 w 2502694"/>
                      <a:gd name="connsiteY3" fmla="*/ 352582 h 1821697"/>
                      <a:gd name="connsiteX4" fmla="*/ 2502694 w 2502694"/>
                      <a:gd name="connsiteY4" fmla="*/ 1821697 h 1821697"/>
                      <a:gd name="connsiteX5" fmla="*/ 1471456 w 2502694"/>
                      <a:gd name="connsiteY5" fmla="*/ 1086842 h 1821697"/>
                      <a:gd name="connsiteX6" fmla="*/ 352582 w 2502694"/>
                      <a:gd name="connsiteY6" fmla="*/ 1086842 h 1821697"/>
                      <a:gd name="connsiteX7" fmla="*/ 0 w 2502694"/>
                      <a:gd name="connsiteY7" fmla="*/ 734260 h 1821697"/>
                      <a:gd name="connsiteX8" fmla="*/ 0 w 2502694"/>
                      <a:gd name="connsiteY8" fmla="*/ 352582 h 1821697"/>
                      <a:gd name="connsiteX0" fmla="*/ 0 w 2497932"/>
                      <a:gd name="connsiteY0" fmla="*/ 352582 h 1807410"/>
                      <a:gd name="connsiteX1" fmla="*/ 352582 w 2497932"/>
                      <a:gd name="connsiteY1" fmla="*/ 0 h 1807410"/>
                      <a:gd name="connsiteX2" fmla="*/ 2144556 w 2497932"/>
                      <a:gd name="connsiteY2" fmla="*/ 0 h 1807410"/>
                      <a:gd name="connsiteX3" fmla="*/ 2497138 w 2497932"/>
                      <a:gd name="connsiteY3" fmla="*/ 352582 h 1807410"/>
                      <a:gd name="connsiteX4" fmla="*/ 2497932 w 2497932"/>
                      <a:gd name="connsiteY4" fmla="*/ 1807410 h 1807410"/>
                      <a:gd name="connsiteX5" fmla="*/ 1471456 w 2497932"/>
                      <a:gd name="connsiteY5" fmla="*/ 1086842 h 1807410"/>
                      <a:gd name="connsiteX6" fmla="*/ 352582 w 2497932"/>
                      <a:gd name="connsiteY6" fmla="*/ 1086842 h 1807410"/>
                      <a:gd name="connsiteX7" fmla="*/ 0 w 2497932"/>
                      <a:gd name="connsiteY7" fmla="*/ 734260 h 1807410"/>
                      <a:gd name="connsiteX8" fmla="*/ 0 w 2497932"/>
                      <a:gd name="connsiteY8" fmla="*/ 352582 h 18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932" h="1807410">
                        <a:moveTo>
                          <a:pt x="0" y="352582"/>
                        </a:moveTo>
                        <a:cubicBezTo>
                          <a:pt x="0" y="157856"/>
                          <a:pt x="157856" y="0"/>
                          <a:pt x="352582" y="0"/>
                        </a:cubicBezTo>
                        <a:lnTo>
                          <a:pt x="2144556" y="0"/>
                        </a:lnTo>
                        <a:cubicBezTo>
                          <a:pt x="2339282" y="0"/>
                          <a:pt x="2497138" y="157856"/>
                          <a:pt x="2497138" y="352582"/>
                        </a:cubicBezTo>
                        <a:cubicBezTo>
                          <a:pt x="2497138" y="479808"/>
                          <a:pt x="2497932" y="1680184"/>
                          <a:pt x="2497932" y="1807410"/>
                        </a:cubicBezTo>
                        <a:cubicBezTo>
                          <a:pt x="2288382" y="1398886"/>
                          <a:pt x="1863032" y="1086842"/>
                          <a:pt x="1471456" y="1086842"/>
                        </a:cubicBezTo>
                        <a:lnTo>
                          <a:pt x="352582" y="1086842"/>
                        </a:lnTo>
                        <a:cubicBezTo>
                          <a:pt x="157856" y="1086842"/>
                          <a:pt x="0" y="928986"/>
                          <a:pt x="0" y="734260"/>
                        </a:cubicBezTo>
                        <a:lnTo>
                          <a:pt x="0" y="352582"/>
                        </a:lnTo>
                        <a:close/>
                      </a:path>
                    </a:pathLst>
                  </a:custGeom>
                  <a:solidFill>
                    <a:srgbClr val="E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grpSp>
            <p:grpSp>
              <p:nvGrpSpPr>
                <p:cNvPr id="1454" name="组合 1453"/>
                <p:cNvGrpSpPr/>
                <p:nvPr/>
              </p:nvGrpSpPr>
              <p:grpSpPr>
                <a:xfrm>
                  <a:off x="1619672" y="213981"/>
                  <a:ext cx="2497932" cy="1839648"/>
                  <a:chOff x="1619672" y="213981"/>
                  <a:chExt cx="2497932" cy="1839648"/>
                </a:xfrm>
              </p:grpSpPr>
              <p:sp>
                <p:nvSpPr>
                  <p:cNvPr id="342" name="圆角矩形 1446"/>
                  <p:cNvSpPr/>
                  <p:nvPr/>
                </p:nvSpPr>
                <p:spPr>
                  <a:xfrm>
                    <a:off x="1619672" y="246219"/>
                    <a:ext cx="2497932" cy="1807410"/>
                  </a:xfrm>
                  <a:custGeom>
                    <a:avLst/>
                    <a:gdLst>
                      <a:gd name="connsiteX0" fmla="*/ 0 w 2497138"/>
                      <a:gd name="connsiteY0" fmla="*/ 352582 h 1086842"/>
                      <a:gd name="connsiteX1" fmla="*/ 352582 w 2497138"/>
                      <a:gd name="connsiteY1" fmla="*/ 0 h 1086842"/>
                      <a:gd name="connsiteX2" fmla="*/ 2144556 w 2497138"/>
                      <a:gd name="connsiteY2" fmla="*/ 0 h 1086842"/>
                      <a:gd name="connsiteX3" fmla="*/ 2497138 w 2497138"/>
                      <a:gd name="connsiteY3" fmla="*/ 352582 h 1086842"/>
                      <a:gd name="connsiteX4" fmla="*/ 2497138 w 2497138"/>
                      <a:gd name="connsiteY4" fmla="*/ 734260 h 1086842"/>
                      <a:gd name="connsiteX5" fmla="*/ 2144556 w 2497138"/>
                      <a:gd name="connsiteY5" fmla="*/ 1086842 h 1086842"/>
                      <a:gd name="connsiteX6" fmla="*/ 352582 w 2497138"/>
                      <a:gd name="connsiteY6" fmla="*/ 1086842 h 1086842"/>
                      <a:gd name="connsiteX7" fmla="*/ 0 w 2497138"/>
                      <a:gd name="connsiteY7" fmla="*/ 734260 h 1086842"/>
                      <a:gd name="connsiteX8" fmla="*/ 0 w 2497138"/>
                      <a:gd name="connsiteY8" fmla="*/ 352582 h 1086842"/>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21445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14714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53312"/>
                      <a:gd name="connsiteX1" fmla="*/ 352582 w 2509838"/>
                      <a:gd name="connsiteY1" fmla="*/ 0 h 1853312"/>
                      <a:gd name="connsiteX2" fmla="*/ 2144556 w 2509838"/>
                      <a:gd name="connsiteY2" fmla="*/ 0 h 1853312"/>
                      <a:gd name="connsiteX3" fmla="*/ 2497138 w 2509838"/>
                      <a:gd name="connsiteY3" fmla="*/ 352582 h 1853312"/>
                      <a:gd name="connsiteX4" fmla="*/ 2509838 w 2509838"/>
                      <a:gd name="connsiteY4" fmla="*/ 1826460 h 1853312"/>
                      <a:gd name="connsiteX5" fmla="*/ 1471456 w 2509838"/>
                      <a:gd name="connsiteY5" fmla="*/ 1086842 h 1853312"/>
                      <a:gd name="connsiteX6" fmla="*/ 352582 w 2509838"/>
                      <a:gd name="connsiteY6" fmla="*/ 1086842 h 1853312"/>
                      <a:gd name="connsiteX7" fmla="*/ 0 w 2509838"/>
                      <a:gd name="connsiteY7" fmla="*/ 734260 h 1853312"/>
                      <a:gd name="connsiteX8" fmla="*/ 0 w 2509838"/>
                      <a:gd name="connsiteY8" fmla="*/ 352582 h 1853312"/>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14714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2694"/>
                      <a:gd name="connsiteY0" fmla="*/ 352582 h 1821697"/>
                      <a:gd name="connsiteX1" fmla="*/ 352582 w 2502694"/>
                      <a:gd name="connsiteY1" fmla="*/ 0 h 1821697"/>
                      <a:gd name="connsiteX2" fmla="*/ 2144556 w 2502694"/>
                      <a:gd name="connsiteY2" fmla="*/ 0 h 1821697"/>
                      <a:gd name="connsiteX3" fmla="*/ 2497138 w 2502694"/>
                      <a:gd name="connsiteY3" fmla="*/ 352582 h 1821697"/>
                      <a:gd name="connsiteX4" fmla="*/ 2502694 w 2502694"/>
                      <a:gd name="connsiteY4" fmla="*/ 1821697 h 1821697"/>
                      <a:gd name="connsiteX5" fmla="*/ 1471456 w 2502694"/>
                      <a:gd name="connsiteY5" fmla="*/ 1086842 h 1821697"/>
                      <a:gd name="connsiteX6" fmla="*/ 352582 w 2502694"/>
                      <a:gd name="connsiteY6" fmla="*/ 1086842 h 1821697"/>
                      <a:gd name="connsiteX7" fmla="*/ 0 w 2502694"/>
                      <a:gd name="connsiteY7" fmla="*/ 734260 h 1821697"/>
                      <a:gd name="connsiteX8" fmla="*/ 0 w 2502694"/>
                      <a:gd name="connsiteY8" fmla="*/ 352582 h 1821697"/>
                      <a:gd name="connsiteX0" fmla="*/ 0 w 2497932"/>
                      <a:gd name="connsiteY0" fmla="*/ 352582 h 1807410"/>
                      <a:gd name="connsiteX1" fmla="*/ 352582 w 2497932"/>
                      <a:gd name="connsiteY1" fmla="*/ 0 h 1807410"/>
                      <a:gd name="connsiteX2" fmla="*/ 2144556 w 2497932"/>
                      <a:gd name="connsiteY2" fmla="*/ 0 h 1807410"/>
                      <a:gd name="connsiteX3" fmla="*/ 2497138 w 2497932"/>
                      <a:gd name="connsiteY3" fmla="*/ 352582 h 1807410"/>
                      <a:gd name="connsiteX4" fmla="*/ 2497932 w 2497932"/>
                      <a:gd name="connsiteY4" fmla="*/ 1807410 h 1807410"/>
                      <a:gd name="connsiteX5" fmla="*/ 1471456 w 2497932"/>
                      <a:gd name="connsiteY5" fmla="*/ 1086842 h 1807410"/>
                      <a:gd name="connsiteX6" fmla="*/ 352582 w 2497932"/>
                      <a:gd name="connsiteY6" fmla="*/ 1086842 h 1807410"/>
                      <a:gd name="connsiteX7" fmla="*/ 0 w 2497932"/>
                      <a:gd name="connsiteY7" fmla="*/ 734260 h 1807410"/>
                      <a:gd name="connsiteX8" fmla="*/ 0 w 2497932"/>
                      <a:gd name="connsiteY8" fmla="*/ 352582 h 18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932" h="1807410">
                        <a:moveTo>
                          <a:pt x="0" y="352582"/>
                        </a:moveTo>
                        <a:cubicBezTo>
                          <a:pt x="0" y="157856"/>
                          <a:pt x="157856" y="0"/>
                          <a:pt x="352582" y="0"/>
                        </a:cubicBezTo>
                        <a:lnTo>
                          <a:pt x="2144556" y="0"/>
                        </a:lnTo>
                        <a:cubicBezTo>
                          <a:pt x="2339282" y="0"/>
                          <a:pt x="2497138" y="157856"/>
                          <a:pt x="2497138" y="352582"/>
                        </a:cubicBezTo>
                        <a:cubicBezTo>
                          <a:pt x="2497138" y="479808"/>
                          <a:pt x="2497932" y="1680184"/>
                          <a:pt x="2497932" y="1807410"/>
                        </a:cubicBezTo>
                        <a:cubicBezTo>
                          <a:pt x="2288382" y="1398886"/>
                          <a:pt x="1863032" y="1086842"/>
                          <a:pt x="1471456" y="1086842"/>
                        </a:cubicBezTo>
                        <a:lnTo>
                          <a:pt x="352582" y="1086842"/>
                        </a:lnTo>
                        <a:cubicBezTo>
                          <a:pt x="157856" y="1086842"/>
                          <a:pt x="0" y="928986"/>
                          <a:pt x="0" y="734260"/>
                        </a:cubicBezTo>
                        <a:lnTo>
                          <a:pt x="0" y="352582"/>
                        </a:lnTo>
                        <a:close/>
                      </a:path>
                    </a:pathLst>
                  </a:custGeom>
                  <a:solidFill>
                    <a:srgbClr val="464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335" name="圆角矩形 1446"/>
                  <p:cNvSpPr/>
                  <p:nvPr/>
                </p:nvSpPr>
                <p:spPr>
                  <a:xfrm>
                    <a:off x="1619672" y="213981"/>
                    <a:ext cx="2497932" cy="1807410"/>
                  </a:xfrm>
                  <a:custGeom>
                    <a:avLst/>
                    <a:gdLst>
                      <a:gd name="connsiteX0" fmla="*/ 0 w 2497138"/>
                      <a:gd name="connsiteY0" fmla="*/ 352582 h 1086842"/>
                      <a:gd name="connsiteX1" fmla="*/ 352582 w 2497138"/>
                      <a:gd name="connsiteY1" fmla="*/ 0 h 1086842"/>
                      <a:gd name="connsiteX2" fmla="*/ 2144556 w 2497138"/>
                      <a:gd name="connsiteY2" fmla="*/ 0 h 1086842"/>
                      <a:gd name="connsiteX3" fmla="*/ 2497138 w 2497138"/>
                      <a:gd name="connsiteY3" fmla="*/ 352582 h 1086842"/>
                      <a:gd name="connsiteX4" fmla="*/ 2497138 w 2497138"/>
                      <a:gd name="connsiteY4" fmla="*/ 734260 h 1086842"/>
                      <a:gd name="connsiteX5" fmla="*/ 2144556 w 2497138"/>
                      <a:gd name="connsiteY5" fmla="*/ 1086842 h 1086842"/>
                      <a:gd name="connsiteX6" fmla="*/ 352582 w 2497138"/>
                      <a:gd name="connsiteY6" fmla="*/ 1086842 h 1086842"/>
                      <a:gd name="connsiteX7" fmla="*/ 0 w 2497138"/>
                      <a:gd name="connsiteY7" fmla="*/ 734260 h 1086842"/>
                      <a:gd name="connsiteX8" fmla="*/ 0 w 2497138"/>
                      <a:gd name="connsiteY8" fmla="*/ 352582 h 1086842"/>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21445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14714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53312"/>
                      <a:gd name="connsiteX1" fmla="*/ 352582 w 2509838"/>
                      <a:gd name="connsiteY1" fmla="*/ 0 h 1853312"/>
                      <a:gd name="connsiteX2" fmla="*/ 2144556 w 2509838"/>
                      <a:gd name="connsiteY2" fmla="*/ 0 h 1853312"/>
                      <a:gd name="connsiteX3" fmla="*/ 2497138 w 2509838"/>
                      <a:gd name="connsiteY3" fmla="*/ 352582 h 1853312"/>
                      <a:gd name="connsiteX4" fmla="*/ 2509838 w 2509838"/>
                      <a:gd name="connsiteY4" fmla="*/ 1826460 h 1853312"/>
                      <a:gd name="connsiteX5" fmla="*/ 1471456 w 2509838"/>
                      <a:gd name="connsiteY5" fmla="*/ 1086842 h 1853312"/>
                      <a:gd name="connsiteX6" fmla="*/ 352582 w 2509838"/>
                      <a:gd name="connsiteY6" fmla="*/ 1086842 h 1853312"/>
                      <a:gd name="connsiteX7" fmla="*/ 0 w 2509838"/>
                      <a:gd name="connsiteY7" fmla="*/ 734260 h 1853312"/>
                      <a:gd name="connsiteX8" fmla="*/ 0 w 2509838"/>
                      <a:gd name="connsiteY8" fmla="*/ 352582 h 1853312"/>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14714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2694"/>
                      <a:gd name="connsiteY0" fmla="*/ 352582 h 1821697"/>
                      <a:gd name="connsiteX1" fmla="*/ 352582 w 2502694"/>
                      <a:gd name="connsiteY1" fmla="*/ 0 h 1821697"/>
                      <a:gd name="connsiteX2" fmla="*/ 2144556 w 2502694"/>
                      <a:gd name="connsiteY2" fmla="*/ 0 h 1821697"/>
                      <a:gd name="connsiteX3" fmla="*/ 2497138 w 2502694"/>
                      <a:gd name="connsiteY3" fmla="*/ 352582 h 1821697"/>
                      <a:gd name="connsiteX4" fmla="*/ 2502694 w 2502694"/>
                      <a:gd name="connsiteY4" fmla="*/ 1821697 h 1821697"/>
                      <a:gd name="connsiteX5" fmla="*/ 1471456 w 2502694"/>
                      <a:gd name="connsiteY5" fmla="*/ 1086842 h 1821697"/>
                      <a:gd name="connsiteX6" fmla="*/ 352582 w 2502694"/>
                      <a:gd name="connsiteY6" fmla="*/ 1086842 h 1821697"/>
                      <a:gd name="connsiteX7" fmla="*/ 0 w 2502694"/>
                      <a:gd name="connsiteY7" fmla="*/ 734260 h 1821697"/>
                      <a:gd name="connsiteX8" fmla="*/ 0 w 2502694"/>
                      <a:gd name="connsiteY8" fmla="*/ 352582 h 1821697"/>
                      <a:gd name="connsiteX0" fmla="*/ 0 w 2497932"/>
                      <a:gd name="connsiteY0" fmla="*/ 352582 h 1807410"/>
                      <a:gd name="connsiteX1" fmla="*/ 352582 w 2497932"/>
                      <a:gd name="connsiteY1" fmla="*/ 0 h 1807410"/>
                      <a:gd name="connsiteX2" fmla="*/ 2144556 w 2497932"/>
                      <a:gd name="connsiteY2" fmla="*/ 0 h 1807410"/>
                      <a:gd name="connsiteX3" fmla="*/ 2497138 w 2497932"/>
                      <a:gd name="connsiteY3" fmla="*/ 352582 h 1807410"/>
                      <a:gd name="connsiteX4" fmla="*/ 2497932 w 2497932"/>
                      <a:gd name="connsiteY4" fmla="*/ 1807410 h 1807410"/>
                      <a:gd name="connsiteX5" fmla="*/ 1471456 w 2497932"/>
                      <a:gd name="connsiteY5" fmla="*/ 1086842 h 1807410"/>
                      <a:gd name="connsiteX6" fmla="*/ 352582 w 2497932"/>
                      <a:gd name="connsiteY6" fmla="*/ 1086842 h 1807410"/>
                      <a:gd name="connsiteX7" fmla="*/ 0 w 2497932"/>
                      <a:gd name="connsiteY7" fmla="*/ 734260 h 1807410"/>
                      <a:gd name="connsiteX8" fmla="*/ 0 w 2497932"/>
                      <a:gd name="connsiteY8" fmla="*/ 352582 h 18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932" h="1807410">
                        <a:moveTo>
                          <a:pt x="0" y="352582"/>
                        </a:moveTo>
                        <a:cubicBezTo>
                          <a:pt x="0" y="157856"/>
                          <a:pt x="157856" y="0"/>
                          <a:pt x="352582" y="0"/>
                        </a:cubicBezTo>
                        <a:lnTo>
                          <a:pt x="2144556" y="0"/>
                        </a:lnTo>
                        <a:cubicBezTo>
                          <a:pt x="2339282" y="0"/>
                          <a:pt x="2497138" y="157856"/>
                          <a:pt x="2497138" y="352582"/>
                        </a:cubicBezTo>
                        <a:cubicBezTo>
                          <a:pt x="2497138" y="479808"/>
                          <a:pt x="2497932" y="1680184"/>
                          <a:pt x="2497932" y="1807410"/>
                        </a:cubicBezTo>
                        <a:cubicBezTo>
                          <a:pt x="2288382" y="1398886"/>
                          <a:pt x="1863032" y="1086842"/>
                          <a:pt x="1471456" y="1086842"/>
                        </a:cubicBezTo>
                        <a:lnTo>
                          <a:pt x="352582" y="1086842"/>
                        </a:lnTo>
                        <a:cubicBezTo>
                          <a:pt x="157856" y="1086842"/>
                          <a:pt x="0" y="928986"/>
                          <a:pt x="0" y="734260"/>
                        </a:cubicBezTo>
                        <a:lnTo>
                          <a:pt x="0" y="352582"/>
                        </a:lnTo>
                        <a:close/>
                      </a:path>
                    </a:pathLst>
                  </a:custGeom>
                  <a:solidFill>
                    <a:srgbClr val="F47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grpSp>
            <p:grpSp>
              <p:nvGrpSpPr>
                <p:cNvPr id="344" name="组合 343"/>
                <p:cNvGrpSpPr/>
                <p:nvPr/>
              </p:nvGrpSpPr>
              <p:grpSpPr>
                <a:xfrm flipH="1">
                  <a:off x="4117604" y="-614890"/>
                  <a:ext cx="2497932" cy="1839648"/>
                  <a:chOff x="1619672" y="213981"/>
                  <a:chExt cx="2497932" cy="1839648"/>
                </a:xfrm>
              </p:grpSpPr>
              <p:sp>
                <p:nvSpPr>
                  <p:cNvPr id="345" name="圆角矩形 1446"/>
                  <p:cNvSpPr/>
                  <p:nvPr/>
                </p:nvSpPr>
                <p:spPr>
                  <a:xfrm>
                    <a:off x="1619672" y="246219"/>
                    <a:ext cx="2497932" cy="1807410"/>
                  </a:xfrm>
                  <a:custGeom>
                    <a:avLst/>
                    <a:gdLst>
                      <a:gd name="connsiteX0" fmla="*/ 0 w 2497138"/>
                      <a:gd name="connsiteY0" fmla="*/ 352582 h 1086842"/>
                      <a:gd name="connsiteX1" fmla="*/ 352582 w 2497138"/>
                      <a:gd name="connsiteY1" fmla="*/ 0 h 1086842"/>
                      <a:gd name="connsiteX2" fmla="*/ 2144556 w 2497138"/>
                      <a:gd name="connsiteY2" fmla="*/ 0 h 1086842"/>
                      <a:gd name="connsiteX3" fmla="*/ 2497138 w 2497138"/>
                      <a:gd name="connsiteY3" fmla="*/ 352582 h 1086842"/>
                      <a:gd name="connsiteX4" fmla="*/ 2497138 w 2497138"/>
                      <a:gd name="connsiteY4" fmla="*/ 734260 h 1086842"/>
                      <a:gd name="connsiteX5" fmla="*/ 2144556 w 2497138"/>
                      <a:gd name="connsiteY5" fmla="*/ 1086842 h 1086842"/>
                      <a:gd name="connsiteX6" fmla="*/ 352582 w 2497138"/>
                      <a:gd name="connsiteY6" fmla="*/ 1086842 h 1086842"/>
                      <a:gd name="connsiteX7" fmla="*/ 0 w 2497138"/>
                      <a:gd name="connsiteY7" fmla="*/ 734260 h 1086842"/>
                      <a:gd name="connsiteX8" fmla="*/ 0 w 2497138"/>
                      <a:gd name="connsiteY8" fmla="*/ 352582 h 1086842"/>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21445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14714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53312"/>
                      <a:gd name="connsiteX1" fmla="*/ 352582 w 2509838"/>
                      <a:gd name="connsiteY1" fmla="*/ 0 h 1853312"/>
                      <a:gd name="connsiteX2" fmla="*/ 2144556 w 2509838"/>
                      <a:gd name="connsiteY2" fmla="*/ 0 h 1853312"/>
                      <a:gd name="connsiteX3" fmla="*/ 2497138 w 2509838"/>
                      <a:gd name="connsiteY3" fmla="*/ 352582 h 1853312"/>
                      <a:gd name="connsiteX4" fmla="*/ 2509838 w 2509838"/>
                      <a:gd name="connsiteY4" fmla="*/ 1826460 h 1853312"/>
                      <a:gd name="connsiteX5" fmla="*/ 1471456 w 2509838"/>
                      <a:gd name="connsiteY5" fmla="*/ 1086842 h 1853312"/>
                      <a:gd name="connsiteX6" fmla="*/ 352582 w 2509838"/>
                      <a:gd name="connsiteY6" fmla="*/ 1086842 h 1853312"/>
                      <a:gd name="connsiteX7" fmla="*/ 0 w 2509838"/>
                      <a:gd name="connsiteY7" fmla="*/ 734260 h 1853312"/>
                      <a:gd name="connsiteX8" fmla="*/ 0 w 2509838"/>
                      <a:gd name="connsiteY8" fmla="*/ 352582 h 1853312"/>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14714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2694"/>
                      <a:gd name="connsiteY0" fmla="*/ 352582 h 1821697"/>
                      <a:gd name="connsiteX1" fmla="*/ 352582 w 2502694"/>
                      <a:gd name="connsiteY1" fmla="*/ 0 h 1821697"/>
                      <a:gd name="connsiteX2" fmla="*/ 2144556 w 2502694"/>
                      <a:gd name="connsiteY2" fmla="*/ 0 h 1821697"/>
                      <a:gd name="connsiteX3" fmla="*/ 2497138 w 2502694"/>
                      <a:gd name="connsiteY3" fmla="*/ 352582 h 1821697"/>
                      <a:gd name="connsiteX4" fmla="*/ 2502694 w 2502694"/>
                      <a:gd name="connsiteY4" fmla="*/ 1821697 h 1821697"/>
                      <a:gd name="connsiteX5" fmla="*/ 1471456 w 2502694"/>
                      <a:gd name="connsiteY5" fmla="*/ 1086842 h 1821697"/>
                      <a:gd name="connsiteX6" fmla="*/ 352582 w 2502694"/>
                      <a:gd name="connsiteY6" fmla="*/ 1086842 h 1821697"/>
                      <a:gd name="connsiteX7" fmla="*/ 0 w 2502694"/>
                      <a:gd name="connsiteY7" fmla="*/ 734260 h 1821697"/>
                      <a:gd name="connsiteX8" fmla="*/ 0 w 2502694"/>
                      <a:gd name="connsiteY8" fmla="*/ 352582 h 1821697"/>
                      <a:gd name="connsiteX0" fmla="*/ 0 w 2497932"/>
                      <a:gd name="connsiteY0" fmla="*/ 352582 h 1807410"/>
                      <a:gd name="connsiteX1" fmla="*/ 352582 w 2497932"/>
                      <a:gd name="connsiteY1" fmla="*/ 0 h 1807410"/>
                      <a:gd name="connsiteX2" fmla="*/ 2144556 w 2497932"/>
                      <a:gd name="connsiteY2" fmla="*/ 0 h 1807410"/>
                      <a:gd name="connsiteX3" fmla="*/ 2497138 w 2497932"/>
                      <a:gd name="connsiteY3" fmla="*/ 352582 h 1807410"/>
                      <a:gd name="connsiteX4" fmla="*/ 2497932 w 2497932"/>
                      <a:gd name="connsiteY4" fmla="*/ 1807410 h 1807410"/>
                      <a:gd name="connsiteX5" fmla="*/ 1471456 w 2497932"/>
                      <a:gd name="connsiteY5" fmla="*/ 1086842 h 1807410"/>
                      <a:gd name="connsiteX6" fmla="*/ 352582 w 2497932"/>
                      <a:gd name="connsiteY6" fmla="*/ 1086842 h 1807410"/>
                      <a:gd name="connsiteX7" fmla="*/ 0 w 2497932"/>
                      <a:gd name="connsiteY7" fmla="*/ 734260 h 1807410"/>
                      <a:gd name="connsiteX8" fmla="*/ 0 w 2497932"/>
                      <a:gd name="connsiteY8" fmla="*/ 352582 h 18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932" h="1807410">
                        <a:moveTo>
                          <a:pt x="0" y="352582"/>
                        </a:moveTo>
                        <a:cubicBezTo>
                          <a:pt x="0" y="157856"/>
                          <a:pt x="157856" y="0"/>
                          <a:pt x="352582" y="0"/>
                        </a:cubicBezTo>
                        <a:lnTo>
                          <a:pt x="2144556" y="0"/>
                        </a:lnTo>
                        <a:cubicBezTo>
                          <a:pt x="2339282" y="0"/>
                          <a:pt x="2497138" y="157856"/>
                          <a:pt x="2497138" y="352582"/>
                        </a:cubicBezTo>
                        <a:cubicBezTo>
                          <a:pt x="2497138" y="479808"/>
                          <a:pt x="2497932" y="1680184"/>
                          <a:pt x="2497932" y="1807410"/>
                        </a:cubicBezTo>
                        <a:cubicBezTo>
                          <a:pt x="2288382" y="1398886"/>
                          <a:pt x="1863032" y="1086842"/>
                          <a:pt x="1471456" y="1086842"/>
                        </a:cubicBezTo>
                        <a:lnTo>
                          <a:pt x="352582" y="1086842"/>
                        </a:lnTo>
                        <a:cubicBezTo>
                          <a:pt x="157856" y="1086842"/>
                          <a:pt x="0" y="928986"/>
                          <a:pt x="0" y="734260"/>
                        </a:cubicBezTo>
                        <a:lnTo>
                          <a:pt x="0" y="352582"/>
                        </a:lnTo>
                        <a:close/>
                      </a:path>
                    </a:pathLst>
                  </a:custGeom>
                  <a:solidFill>
                    <a:srgbClr val="464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346" name="圆角矩形 1446"/>
                  <p:cNvSpPr/>
                  <p:nvPr/>
                </p:nvSpPr>
                <p:spPr>
                  <a:xfrm>
                    <a:off x="1619672" y="213981"/>
                    <a:ext cx="2497932" cy="1807410"/>
                  </a:xfrm>
                  <a:custGeom>
                    <a:avLst/>
                    <a:gdLst>
                      <a:gd name="connsiteX0" fmla="*/ 0 w 2497138"/>
                      <a:gd name="connsiteY0" fmla="*/ 352582 h 1086842"/>
                      <a:gd name="connsiteX1" fmla="*/ 352582 w 2497138"/>
                      <a:gd name="connsiteY1" fmla="*/ 0 h 1086842"/>
                      <a:gd name="connsiteX2" fmla="*/ 2144556 w 2497138"/>
                      <a:gd name="connsiteY2" fmla="*/ 0 h 1086842"/>
                      <a:gd name="connsiteX3" fmla="*/ 2497138 w 2497138"/>
                      <a:gd name="connsiteY3" fmla="*/ 352582 h 1086842"/>
                      <a:gd name="connsiteX4" fmla="*/ 2497138 w 2497138"/>
                      <a:gd name="connsiteY4" fmla="*/ 734260 h 1086842"/>
                      <a:gd name="connsiteX5" fmla="*/ 2144556 w 2497138"/>
                      <a:gd name="connsiteY5" fmla="*/ 1086842 h 1086842"/>
                      <a:gd name="connsiteX6" fmla="*/ 352582 w 2497138"/>
                      <a:gd name="connsiteY6" fmla="*/ 1086842 h 1086842"/>
                      <a:gd name="connsiteX7" fmla="*/ 0 w 2497138"/>
                      <a:gd name="connsiteY7" fmla="*/ 734260 h 1086842"/>
                      <a:gd name="connsiteX8" fmla="*/ 0 w 2497138"/>
                      <a:gd name="connsiteY8" fmla="*/ 352582 h 1086842"/>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21445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14714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53312"/>
                      <a:gd name="connsiteX1" fmla="*/ 352582 w 2509838"/>
                      <a:gd name="connsiteY1" fmla="*/ 0 h 1853312"/>
                      <a:gd name="connsiteX2" fmla="*/ 2144556 w 2509838"/>
                      <a:gd name="connsiteY2" fmla="*/ 0 h 1853312"/>
                      <a:gd name="connsiteX3" fmla="*/ 2497138 w 2509838"/>
                      <a:gd name="connsiteY3" fmla="*/ 352582 h 1853312"/>
                      <a:gd name="connsiteX4" fmla="*/ 2509838 w 2509838"/>
                      <a:gd name="connsiteY4" fmla="*/ 1826460 h 1853312"/>
                      <a:gd name="connsiteX5" fmla="*/ 1471456 w 2509838"/>
                      <a:gd name="connsiteY5" fmla="*/ 1086842 h 1853312"/>
                      <a:gd name="connsiteX6" fmla="*/ 352582 w 2509838"/>
                      <a:gd name="connsiteY6" fmla="*/ 1086842 h 1853312"/>
                      <a:gd name="connsiteX7" fmla="*/ 0 w 2509838"/>
                      <a:gd name="connsiteY7" fmla="*/ 734260 h 1853312"/>
                      <a:gd name="connsiteX8" fmla="*/ 0 w 2509838"/>
                      <a:gd name="connsiteY8" fmla="*/ 352582 h 1853312"/>
                      <a:gd name="connsiteX0" fmla="*/ 0 w 2509838"/>
                      <a:gd name="connsiteY0" fmla="*/ 352582 h 1853157"/>
                      <a:gd name="connsiteX1" fmla="*/ 352582 w 2509838"/>
                      <a:gd name="connsiteY1" fmla="*/ 0 h 1853157"/>
                      <a:gd name="connsiteX2" fmla="*/ 2144556 w 2509838"/>
                      <a:gd name="connsiteY2" fmla="*/ 0 h 1853157"/>
                      <a:gd name="connsiteX3" fmla="*/ 2497138 w 2509838"/>
                      <a:gd name="connsiteY3" fmla="*/ 352582 h 1853157"/>
                      <a:gd name="connsiteX4" fmla="*/ 2509838 w 2509838"/>
                      <a:gd name="connsiteY4" fmla="*/ 1826460 h 1853157"/>
                      <a:gd name="connsiteX5" fmla="*/ 1471456 w 2509838"/>
                      <a:gd name="connsiteY5" fmla="*/ 1086842 h 1853157"/>
                      <a:gd name="connsiteX6" fmla="*/ 352582 w 2509838"/>
                      <a:gd name="connsiteY6" fmla="*/ 1086842 h 1853157"/>
                      <a:gd name="connsiteX7" fmla="*/ 0 w 2509838"/>
                      <a:gd name="connsiteY7" fmla="*/ 734260 h 1853157"/>
                      <a:gd name="connsiteX8" fmla="*/ 0 w 2509838"/>
                      <a:gd name="connsiteY8" fmla="*/ 352582 h 1853157"/>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9838"/>
                      <a:gd name="connsiteY0" fmla="*/ 352582 h 1826460"/>
                      <a:gd name="connsiteX1" fmla="*/ 352582 w 2509838"/>
                      <a:gd name="connsiteY1" fmla="*/ 0 h 1826460"/>
                      <a:gd name="connsiteX2" fmla="*/ 2144556 w 2509838"/>
                      <a:gd name="connsiteY2" fmla="*/ 0 h 1826460"/>
                      <a:gd name="connsiteX3" fmla="*/ 2497138 w 2509838"/>
                      <a:gd name="connsiteY3" fmla="*/ 352582 h 1826460"/>
                      <a:gd name="connsiteX4" fmla="*/ 2509838 w 2509838"/>
                      <a:gd name="connsiteY4" fmla="*/ 1826460 h 1826460"/>
                      <a:gd name="connsiteX5" fmla="*/ 1471456 w 2509838"/>
                      <a:gd name="connsiteY5" fmla="*/ 1086842 h 1826460"/>
                      <a:gd name="connsiteX6" fmla="*/ 352582 w 2509838"/>
                      <a:gd name="connsiteY6" fmla="*/ 1086842 h 1826460"/>
                      <a:gd name="connsiteX7" fmla="*/ 0 w 2509838"/>
                      <a:gd name="connsiteY7" fmla="*/ 734260 h 1826460"/>
                      <a:gd name="connsiteX8" fmla="*/ 0 w 2509838"/>
                      <a:gd name="connsiteY8" fmla="*/ 352582 h 1826460"/>
                      <a:gd name="connsiteX0" fmla="*/ 0 w 2502694"/>
                      <a:gd name="connsiteY0" fmla="*/ 352582 h 1821697"/>
                      <a:gd name="connsiteX1" fmla="*/ 352582 w 2502694"/>
                      <a:gd name="connsiteY1" fmla="*/ 0 h 1821697"/>
                      <a:gd name="connsiteX2" fmla="*/ 2144556 w 2502694"/>
                      <a:gd name="connsiteY2" fmla="*/ 0 h 1821697"/>
                      <a:gd name="connsiteX3" fmla="*/ 2497138 w 2502694"/>
                      <a:gd name="connsiteY3" fmla="*/ 352582 h 1821697"/>
                      <a:gd name="connsiteX4" fmla="*/ 2502694 w 2502694"/>
                      <a:gd name="connsiteY4" fmla="*/ 1821697 h 1821697"/>
                      <a:gd name="connsiteX5" fmla="*/ 1471456 w 2502694"/>
                      <a:gd name="connsiteY5" fmla="*/ 1086842 h 1821697"/>
                      <a:gd name="connsiteX6" fmla="*/ 352582 w 2502694"/>
                      <a:gd name="connsiteY6" fmla="*/ 1086842 h 1821697"/>
                      <a:gd name="connsiteX7" fmla="*/ 0 w 2502694"/>
                      <a:gd name="connsiteY7" fmla="*/ 734260 h 1821697"/>
                      <a:gd name="connsiteX8" fmla="*/ 0 w 2502694"/>
                      <a:gd name="connsiteY8" fmla="*/ 352582 h 1821697"/>
                      <a:gd name="connsiteX0" fmla="*/ 0 w 2497932"/>
                      <a:gd name="connsiteY0" fmla="*/ 352582 h 1807410"/>
                      <a:gd name="connsiteX1" fmla="*/ 352582 w 2497932"/>
                      <a:gd name="connsiteY1" fmla="*/ 0 h 1807410"/>
                      <a:gd name="connsiteX2" fmla="*/ 2144556 w 2497932"/>
                      <a:gd name="connsiteY2" fmla="*/ 0 h 1807410"/>
                      <a:gd name="connsiteX3" fmla="*/ 2497138 w 2497932"/>
                      <a:gd name="connsiteY3" fmla="*/ 352582 h 1807410"/>
                      <a:gd name="connsiteX4" fmla="*/ 2497932 w 2497932"/>
                      <a:gd name="connsiteY4" fmla="*/ 1807410 h 1807410"/>
                      <a:gd name="connsiteX5" fmla="*/ 1471456 w 2497932"/>
                      <a:gd name="connsiteY5" fmla="*/ 1086842 h 1807410"/>
                      <a:gd name="connsiteX6" fmla="*/ 352582 w 2497932"/>
                      <a:gd name="connsiteY6" fmla="*/ 1086842 h 1807410"/>
                      <a:gd name="connsiteX7" fmla="*/ 0 w 2497932"/>
                      <a:gd name="connsiteY7" fmla="*/ 734260 h 1807410"/>
                      <a:gd name="connsiteX8" fmla="*/ 0 w 2497932"/>
                      <a:gd name="connsiteY8" fmla="*/ 352582 h 18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932" h="1807410">
                        <a:moveTo>
                          <a:pt x="0" y="352582"/>
                        </a:moveTo>
                        <a:cubicBezTo>
                          <a:pt x="0" y="157856"/>
                          <a:pt x="157856" y="0"/>
                          <a:pt x="352582" y="0"/>
                        </a:cubicBezTo>
                        <a:lnTo>
                          <a:pt x="2144556" y="0"/>
                        </a:lnTo>
                        <a:cubicBezTo>
                          <a:pt x="2339282" y="0"/>
                          <a:pt x="2497138" y="157856"/>
                          <a:pt x="2497138" y="352582"/>
                        </a:cubicBezTo>
                        <a:cubicBezTo>
                          <a:pt x="2497138" y="479808"/>
                          <a:pt x="2497932" y="1680184"/>
                          <a:pt x="2497932" y="1807410"/>
                        </a:cubicBezTo>
                        <a:cubicBezTo>
                          <a:pt x="2288382" y="1398886"/>
                          <a:pt x="1863032" y="1086842"/>
                          <a:pt x="1471456" y="1086842"/>
                        </a:cubicBezTo>
                        <a:lnTo>
                          <a:pt x="352582" y="1086842"/>
                        </a:lnTo>
                        <a:cubicBezTo>
                          <a:pt x="157856" y="1086842"/>
                          <a:pt x="0" y="928986"/>
                          <a:pt x="0" y="734260"/>
                        </a:cubicBezTo>
                        <a:lnTo>
                          <a:pt x="0" y="352582"/>
                        </a:lnTo>
                        <a:close/>
                      </a:path>
                    </a:pathLst>
                  </a:cu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grpSp>
          </p:grpSp>
          <p:sp>
            <p:nvSpPr>
              <p:cNvPr id="1456" name="椭圆 1455"/>
              <p:cNvSpPr/>
              <p:nvPr/>
            </p:nvSpPr>
            <p:spPr>
              <a:xfrm>
                <a:off x="4001696" y="3902246"/>
                <a:ext cx="1140606" cy="1140606"/>
              </a:xfrm>
              <a:prstGeom prst="ellipse">
                <a:avLst/>
              </a:prstGeom>
              <a:solidFill>
                <a:schemeClr val="tx1">
                  <a:lumMod val="65000"/>
                  <a:lumOff val="35000"/>
                </a:schemeClr>
              </a:solidFill>
              <a:effectLst>
                <a:softEdge rad="368300"/>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grpSp>
        <p:grpSp>
          <p:nvGrpSpPr>
            <p:cNvPr id="1463" name="组合 1462"/>
            <p:cNvGrpSpPr/>
            <p:nvPr/>
          </p:nvGrpSpPr>
          <p:grpSpPr>
            <a:xfrm flipH="1">
              <a:off x="2944285" y="1556677"/>
              <a:ext cx="1782223" cy="691190"/>
              <a:chOff x="2657620" y="1556677"/>
              <a:chExt cx="1782223" cy="691190"/>
            </a:xfrm>
          </p:grpSpPr>
          <p:sp>
            <p:nvSpPr>
              <p:cNvPr id="1459" name="TextBox 1458"/>
              <p:cNvSpPr txBox="1"/>
              <p:nvPr/>
            </p:nvSpPr>
            <p:spPr>
              <a:xfrm>
                <a:off x="2657620" y="1556677"/>
                <a:ext cx="762770" cy="416056"/>
              </a:xfrm>
              <a:prstGeom prst="rect">
                <a:avLst/>
              </a:prstGeom>
              <a:noFill/>
            </p:spPr>
            <p:txBody>
              <a:bodyPr wrap="square" rtlCol="0" anchor="ctr" anchorCtr="1">
                <a:spAutoFit/>
              </a:bodyPr>
              <a:lstStyle/>
              <a:p>
                <a:pPr algn="ctr"/>
                <a:r>
                  <a:rPr lang="en-US" altLang="zh-CN" sz="3200" dirty="0">
                    <a:solidFill>
                      <a:schemeClr val="bg1"/>
                    </a:solidFill>
                    <a:latin typeface="+mn-ea"/>
                  </a:rPr>
                  <a:t>01</a:t>
                </a:r>
                <a:endParaRPr lang="zh-CN" altLang="en-US" sz="3200" dirty="0">
                  <a:solidFill>
                    <a:schemeClr val="bg1"/>
                  </a:solidFill>
                  <a:latin typeface="+mn-ea"/>
                </a:endParaRPr>
              </a:p>
            </p:txBody>
          </p:sp>
          <p:sp>
            <p:nvSpPr>
              <p:cNvPr id="1461" name="矩形 1460"/>
              <p:cNvSpPr/>
              <p:nvPr/>
            </p:nvSpPr>
            <p:spPr>
              <a:xfrm>
                <a:off x="3631751" y="1650354"/>
                <a:ext cx="514575" cy="350363"/>
              </a:xfrm>
              <a:prstGeom prst="rect">
                <a:avLst/>
              </a:prstGeom>
            </p:spPr>
            <p:txBody>
              <a:bodyPr wrap="none">
                <a:spAutoFit/>
              </a:bodyPr>
              <a:lstStyle/>
              <a:p>
                <a:pPr algn="ctr"/>
                <a:r>
                  <a:rPr lang="zh-CN" altLang="en-US" sz="2600" b="1" dirty="0" smtClean="0">
                    <a:solidFill>
                      <a:schemeClr val="bg1"/>
                    </a:solidFill>
                    <a:latin typeface="+mn-ea"/>
                  </a:rPr>
                  <a:t>信汇</a:t>
                </a:r>
                <a:endParaRPr lang="zh-CN" altLang="en-US" sz="2600" b="1" dirty="0">
                  <a:solidFill>
                    <a:schemeClr val="bg1"/>
                  </a:solidFill>
                  <a:latin typeface="+mn-ea"/>
                </a:endParaRPr>
              </a:p>
            </p:txBody>
          </p:sp>
          <p:sp>
            <p:nvSpPr>
              <p:cNvPr id="357" name="矩形 356"/>
              <p:cNvSpPr/>
              <p:nvPr/>
            </p:nvSpPr>
            <p:spPr>
              <a:xfrm>
                <a:off x="2740122" y="1963197"/>
                <a:ext cx="1699721" cy="284670"/>
              </a:xfrm>
              <a:prstGeom prst="rect">
                <a:avLst/>
              </a:prstGeom>
            </p:spPr>
            <p:txBody>
              <a:bodyPr wrap="square">
                <a:spAutoFit/>
              </a:bodyPr>
              <a:lstStyle/>
              <a:p>
                <a:pPr algn="ctr"/>
                <a:r>
                  <a:rPr lang="en-US" altLang="zh-CN" sz="2000" dirty="0">
                    <a:solidFill>
                      <a:schemeClr val="bg1"/>
                    </a:solidFill>
                    <a:latin typeface="Times New Roman" panose="02020603050405020304" pitchFamily="18" charset="0"/>
                    <a:cs typeface="Times New Roman" panose="02020603050405020304" pitchFamily="18" charset="0"/>
                  </a:rPr>
                  <a:t>Mail Transfer, M/T</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364" name="组合 363"/>
            <p:cNvGrpSpPr/>
            <p:nvPr/>
          </p:nvGrpSpPr>
          <p:grpSpPr>
            <a:xfrm>
              <a:off x="4438181" y="996976"/>
              <a:ext cx="1583386" cy="812920"/>
              <a:chOff x="2709989" y="1572098"/>
              <a:chExt cx="1583386" cy="812920"/>
            </a:xfrm>
          </p:grpSpPr>
          <p:sp>
            <p:nvSpPr>
              <p:cNvPr id="365" name="TextBox 364"/>
              <p:cNvSpPr txBox="1"/>
              <p:nvPr/>
            </p:nvSpPr>
            <p:spPr>
              <a:xfrm>
                <a:off x="2709989" y="1572098"/>
                <a:ext cx="762770" cy="416056"/>
              </a:xfrm>
              <a:prstGeom prst="rect">
                <a:avLst/>
              </a:prstGeom>
              <a:noFill/>
            </p:spPr>
            <p:txBody>
              <a:bodyPr wrap="square" rtlCol="0" anchor="ctr" anchorCtr="1">
                <a:spAutoFit/>
              </a:bodyPr>
              <a:lstStyle/>
              <a:p>
                <a:pPr algn="ctr"/>
                <a:r>
                  <a:rPr lang="en-US" altLang="zh-CN" sz="3200" dirty="0">
                    <a:solidFill>
                      <a:schemeClr val="bg1"/>
                    </a:solidFill>
                    <a:latin typeface="+mn-ea"/>
                  </a:rPr>
                  <a:t>02</a:t>
                </a:r>
                <a:endParaRPr lang="zh-CN" altLang="en-US" sz="3200" dirty="0">
                  <a:solidFill>
                    <a:schemeClr val="bg1"/>
                  </a:solidFill>
                  <a:latin typeface="+mn-ea"/>
                </a:endParaRPr>
              </a:p>
            </p:txBody>
          </p:sp>
          <p:sp>
            <p:nvSpPr>
              <p:cNvPr id="366" name="矩形 365"/>
              <p:cNvSpPr/>
              <p:nvPr/>
            </p:nvSpPr>
            <p:spPr>
              <a:xfrm>
                <a:off x="3630781" y="1650354"/>
                <a:ext cx="516512" cy="350363"/>
              </a:xfrm>
              <a:prstGeom prst="rect">
                <a:avLst/>
              </a:prstGeom>
            </p:spPr>
            <p:txBody>
              <a:bodyPr wrap="none">
                <a:spAutoFit/>
              </a:bodyPr>
              <a:lstStyle/>
              <a:p>
                <a:pPr algn="ctr"/>
                <a:r>
                  <a:rPr lang="zh-CN" altLang="en-US" sz="2600" b="1" dirty="0" smtClean="0">
                    <a:solidFill>
                      <a:schemeClr val="bg1"/>
                    </a:solidFill>
                    <a:latin typeface="+mn-ea"/>
                  </a:rPr>
                  <a:t>电汇</a:t>
                </a:r>
                <a:endParaRPr lang="zh-CN" altLang="en-US" sz="2600" b="1" dirty="0">
                  <a:solidFill>
                    <a:schemeClr val="bg1"/>
                  </a:solidFill>
                  <a:latin typeface="+mn-ea"/>
                </a:endParaRPr>
              </a:p>
            </p:txBody>
          </p:sp>
          <p:sp>
            <p:nvSpPr>
              <p:cNvPr id="367" name="矩形 366"/>
              <p:cNvSpPr/>
              <p:nvPr/>
            </p:nvSpPr>
            <p:spPr>
              <a:xfrm>
                <a:off x="2910532" y="1925167"/>
                <a:ext cx="1382843" cy="459851"/>
              </a:xfrm>
              <a:prstGeom prst="rect">
                <a:avLst/>
              </a:prstGeom>
            </p:spPr>
            <p:txBody>
              <a:bodyPr wrap="none">
                <a:spAutoFit/>
              </a:bodyPr>
              <a:lstStyle/>
              <a:p>
                <a:pPr algn="ctr"/>
                <a:r>
                  <a:rPr lang="en-US" altLang="zh-CN" b="1" dirty="0" smtClean="0">
                    <a:solidFill>
                      <a:schemeClr val="bg1"/>
                    </a:solidFill>
                    <a:latin typeface="Times New Roman" panose="02020603050405020304" pitchFamily="18" charset="0"/>
                    <a:cs typeface="Times New Roman" panose="02020603050405020304" pitchFamily="18" charset="0"/>
                  </a:rPr>
                  <a:t>Telegraphic Transfer,</a:t>
                </a:r>
              </a:p>
              <a:p>
                <a:pPr algn="ctr"/>
                <a:r>
                  <a:rPr lang="en-US" altLang="zh-CN" b="1" dirty="0" smtClean="0">
                    <a:solidFill>
                      <a:schemeClr val="bg1"/>
                    </a:solidFill>
                    <a:latin typeface="Times New Roman" panose="02020603050405020304" pitchFamily="18" charset="0"/>
                    <a:cs typeface="Times New Roman" panose="02020603050405020304" pitchFamily="18" charset="0"/>
                  </a:rPr>
                  <a:t> T/R</a:t>
                </a:r>
                <a:endParaRPr lang="zh-CN" altLang="en-US" b="1" dirty="0">
                  <a:solidFill>
                    <a:schemeClr val="bg1"/>
                  </a:solidFill>
                  <a:latin typeface="Times New Roman" panose="02020603050405020304" pitchFamily="18" charset="0"/>
                  <a:cs typeface="Times New Roman" panose="02020603050405020304" pitchFamily="18" charset="0"/>
                </a:endParaRPr>
              </a:p>
            </p:txBody>
          </p:sp>
        </p:grpSp>
        <p:grpSp>
          <p:nvGrpSpPr>
            <p:cNvPr id="372" name="组合 371"/>
            <p:cNvGrpSpPr/>
            <p:nvPr/>
          </p:nvGrpSpPr>
          <p:grpSpPr>
            <a:xfrm>
              <a:off x="4438180" y="1969852"/>
              <a:ext cx="1803331" cy="766671"/>
              <a:chOff x="2709988" y="1637835"/>
              <a:chExt cx="1803331" cy="766671"/>
            </a:xfrm>
          </p:grpSpPr>
          <p:sp>
            <p:nvSpPr>
              <p:cNvPr id="373" name="TextBox 372"/>
              <p:cNvSpPr txBox="1"/>
              <p:nvPr/>
            </p:nvSpPr>
            <p:spPr>
              <a:xfrm>
                <a:off x="2709988" y="1637835"/>
                <a:ext cx="762770" cy="416055"/>
              </a:xfrm>
              <a:prstGeom prst="rect">
                <a:avLst/>
              </a:prstGeom>
              <a:noFill/>
            </p:spPr>
            <p:txBody>
              <a:bodyPr wrap="square" rtlCol="0" anchor="ctr" anchorCtr="1">
                <a:spAutoFit/>
              </a:bodyPr>
              <a:lstStyle/>
              <a:p>
                <a:pPr algn="ctr"/>
                <a:r>
                  <a:rPr lang="en-US" altLang="zh-CN" sz="3200" dirty="0">
                    <a:solidFill>
                      <a:schemeClr val="bg1"/>
                    </a:solidFill>
                    <a:latin typeface="+mn-ea"/>
                  </a:rPr>
                  <a:t>03</a:t>
                </a:r>
                <a:endParaRPr lang="zh-CN" altLang="en-US" sz="3200" dirty="0">
                  <a:solidFill>
                    <a:schemeClr val="bg1"/>
                  </a:solidFill>
                  <a:latin typeface="+mn-ea"/>
                </a:endParaRPr>
              </a:p>
            </p:txBody>
          </p:sp>
          <p:sp>
            <p:nvSpPr>
              <p:cNvPr id="374" name="矩形 373"/>
              <p:cNvSpPr/>
              <p:nvPr/>
            </p:nvSpPr>
            <p:spPr>
              <a:xfrm>
                <a:off x="3453253" y="1640113"/>
                <a:ext cx="516512" cy="350363"/>
              </a:xfrm>
              <a:prstGeom prst="rect">
                <a:avLst/>
              </a:prstGeom>
            </p:spPr>
            <p:txBody>
              <a:bodyPr wrap="none">
                <a:spAutoFit/>
              </a:bodyPr>
              <a:lstStyle/>
              <a:p>
                <a:pPr algn="ctr"/>
                <a:r>
                  <a:rPr lang="zh-CN" altLang="en-US" sz="2600" b="1" dirty="0">
                    <a:solidFill>
                      <a:schemeClr val="bg1"/>
                    </a:solidFill>
                    <a:latin typeface="+mn-ea"/>
                  </a:rPr>
                  <a:t>票汇</a:t>
                </a:r>
              </a:p>
            </p:txBody>
          </p:sp>
          <p:sp>
            <p:nvSpPr>
              <p:cNvPr id="375" name="矩形 374"/>
              <p:cNvSpPr/>
              <p:nvPr/>
            </p:nvSpPr>
            <p:spPr>
              <a:xfrm>
                <a:off x="2870887" y="1944655"/>
                <a:ext cx="1642432" cy="459851"/>
              </a:xfrm>
              <a:prstGeom prst="rect">
                <a:avLst/>
              </a:prstGeom>
            </p:spPr>
            <p:txBody>
              <a:bodyPr wrap="square">
                <a:spAutoFit/>
              </a:bodyPr>
              <a:lstStyle/>
              <a:p>
                <a:pPr algn="ctr"/>
                <a:r>
                  <a:rPr lang="en-US" altLang="zh-CN" b="1" dirty="0" smtClean="0">
                    <a:solidFill>
                      <a:schemeClr val="bg1"/>
                    </a:solidFill>
                    <a:latin typeface="Times New Roman" panose="02020603050405020304" pitchFamily="18" charset="0"/>
                    <a:cs typeface="Times New Roman" panose="02020603050405020304" pitchFamily="18" charset="0"/>
                  </a:rPr>
                  <a:t>Remittance by Banker’s Demand Draft, D/D</a:t>
                </a:r>
                <a:endParaRPr lang="zh-CN" altLang="en-US" b="1" dirty="0">
                  <a:solidFill>
                    <a:schemeClr val="bg1"/>
                  </a:solidFill>
                  <a:latin typeface="Times New Roman" panose="02020603050405020304" pitchFamily="18" charset="0"/>
                  <a:cs typeface="Times New Roman" panose="02020603050405020304" pitchFamily="18" charset="0"/>
                </a:endParaRPr>
              </a:p>
            </p:txBody>
          </p:sp>
        </p:grpSp>
      </p:grpSp>
      <p:grpSp>
        <p:nvGrpSpPr>
          <p:cNvPr id="417" name="组合 416"/>
          <p:cNvGrpSpPr/>
          <p:nvPr/>
        </p:nvGrpSpPr>
        <p:grpSpPr>
          <a:xfrm>
            <a:off x="5466233" y="4034461"/>
            <a:ext cx="1198975" cy="2290899"/>
            <a:chOff x="-1309687" y="3215859"/>
            <a:chExt cx="355600" cy="679450"/>
          </a:xfrm>
        </p:grpSpPr>
        <p:sp>
          <p:nvSpPr>
            <p:cNvPr id="418" name="Freeform 215"/>
            <p:cNvSpPr>
              <a:spLocks/>
            </p:cNvSpPr>
            <p:nvPr/>
          </p:nvSpPr>
          <p:spPr bwMode="auto">
            <a:xfrm>
              <a:off x="-1200150" y="3220622"/>
              <a:ext cx="63500" cy="127000"/>
            </a:xfrm>
            <a:custGeom>
              <a:avLst/>
              <a:gdLst>
                <a:gd name="T0" fmla="*/ 4 w 17"/>
                <a:gd name="T1" fmla="*/ 21 h 34"/>
                <a:gd name="T2" fmla="*/ 4 w 17"/>
                <a:gd name="T3" fmla="*/ 16 h 34"/>
                <a:gd name="T4" fmla="*/ 3 w 17"/>
                <a:gd name="T5" fmla="*/ 15 h 34"/>
                <a:gd name="T6" fmla="*/ 2 w 17"/>
                <a:gd name="T7" fmla="*/ 10 h 34"/>
                <a:gd name="T8" fmla="*/ 3 w 17"/>
                <a:gd name="T9" fmla="*/ 10 h 34"/>
                <a:gd name="T10" fmla="*/ 3 w 17"/>
                <a:gd name="T11" fmla="*/ 4 h 34"/>
                <a:gd name="T12" fmla="*/ 10 w 17"/>
                <a:gd name="T13" fmla="*/ 0 h 34"/>
                <a:gd name="T14" fmla="*/ 17 w 17"/>
                <a:gd name="T15" fmla="*/ 5 h 34"/>
                <a:gd name="T16" fmla="*/ 17 w 17"/>
                <a:gd name="T17" fmla="*/ 9 h 34"/>
                <a:gd name="T18" fmla="*/ 17 w 17"/>
                <a:gd name="T19" fmla="*/ 11 h 34"/>
                <a:gd name="T20" fmla="*/ 17 w 17"/>
                <a:gd name="T21" fmla="*/ 13 h 34"/>
                <a:gd name="T22" fmla="*/ 16 w 17"/>
                <a:gd name="T23" fmla="*/ 18 h 34"/>
                <a:gd name="T24" fmla="*/ 14 w 17"/>
                <a:gd name="T25" fmla="*/ 22 h 34"/>
                <a:gd name="T26" fmla="*/ 15 w 17"/>
                <a:gd name="T27" fmla="*/ 27 h 34"/>
                <a:gd name="T28" fmla="*/ 13 w 17"/>
                <a:gd name="T29" fmla="*/ 34 h 34"/>
                <a:gd name="T30" fmla="*/ 4 w 17"/>
                <a:gd name="T31"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34">
                  <a:moveTo>
                    <a:pt x="4" y="21"/>
                  </a:moveTo>
                  <a:cubicBezTo>
                    <a:pt x="4" y="16"/>
                    <a:pt x="4" y="16"/>
                    <a:pt x="4" y="16"/>
                  </a:cubicBezTo>
                  <a:cubicBezTo>
                    <a:pt x="4" y="16"/>
                    <a:pt x="3" y="16"/>
                    <a:pt x="3" y="15"/>
                  </a:cubicBezTo>
                  <a:cubicBezTo>
                    <a:pt x="2" y="15"/>
                    <a:pt x="0" y="11"/>
                    <a:pt x="2" y="10"/>
                  </a:cubicBezTo>
                  <a:cubicBezTo>
                    <a:pt x="2" y="10"/>
                    <a:pt x="2" y="10"/>
                    <a:pt x="3" y="10"/>
                  </a:cubicBezTo>
                  <a:cubicBezTo>
                    <a:pt x="3" y="10"/>
                    <a:pt x="2" y="5"/>
                    <a:pt x="3" y="4"/>
                  </a:cubicBezTo>
                  <a:cubicBezTo>
                    <a:pt x="4" y="3"/>
                    <a:pt x="7" y="0"/>
                    <a:pt x="10" y="0"/>
                  </a:cubicBezTo>
                  <a:cubicBezTo>
                    <a:pt x="13" y="0"/>
                    <a:pt x="16" y="3"/>
                    <a:pt x="17" y="5"/>
                  </a:cubicBezTo>
                  <a:cubicBezTo>
                    <a:pt x="17" y="6"/>
                    <a:pt x="17" y="9"/>
                    <a:pt x="17" y="9"/>
                  </a:cubicBezTo>
                  <a:cubicBezTo>
                    <a:pt x="17" y="11"/>
                    <a:pt x="17" y="11"/>
                    <a:pt x="17" y="11"/>
                  </a:cubicBezTo>
                  <a:cubicBezTo>
                    <a:pt x="17" y="11"/>
                    <a:pt x="17" y="12"/>
                    <a:pt x="17" y="13"/>
                  </a:cubicBezTo>
                  <a:cubicBezTo>
                    <a:pt x="17" y="15"/>
                    <a:pt x="17" y="17"/>
                    <a:pt x="16" y="18"/>
                  </a:cubicBezTo>
                  <a:cubicBezTo>
                    <a:pt x="16" y="19"/>
                    <a:pt x="14" y="22"/>
                    <a:pt x="14" y="22"/>
                  </a:cubicBezTo>
                  <a:cubicBezTo>
                    <a:pt x="15" y="27"/>
                    <a:pt x="15" y="27"/>
                    <a:pt x="15" y="27"/>
                  </a:cubicBezTo>
                  <a:cubicBezTo>
                    <a:pt x="13" y="34"/>
                    <a:pt x="13" y="34"/>
                    <a:pt x="13" y="34"/>
                  </a:cubicBezTo>
                  <a:lnTo>
                    <a:pt x="4" y="21"/>
                  </a:ln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19" name="Freeform 216"/>
            <p:cNvSpPr>
              <a:spLocks/>
            </p:cNvSpPr>
            <p:nvPr/>
          </p:nvSpPr>
          <p:spPr bwMode="auto">
            <a:xfrm>
              <a:off x="-1193800" y="3273009"/>
              <a:ext cx="11113" cy="14288"/>
            </a:xfrm>
            <a:custGeom>
              <a:avLst/>
              <a:gdLst>
                <a:gd name="T0" fmla="*/ 0 w 3"/>
                <a:gd name="T1" fmla="*/ 0 h 4"/>
                <a:gd name="T2" fmla="*/ 1 w 3"/>
                <a:gd name="T3" fmla="*/ 3 h 4"/>
                <a:gd name="T4" fmla="*/ 2 w 3"/>
                <a:gd name="T5" fmla="*/ 4 h 4"/>
                <a:gd name="T6" fmla="*/ 3 w 3"/>
                <a:gd name="T7" fmla="*/ 0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0" y="0"/>
                    <a:pt x="1" y="2"/>
                    <a:pt x="1" y="3"/>
                  </a:cubicBezTo>
                  <a:cubicBezTo>
                    <a:pt x="1" y="4"/>
                    <a:pt x="2" y="4"/>
                    <a:pt x="2" y="4"/>
                  </a:cubicBezTo>
                  <a:cubicBezTo>
                    <a:pt x="3" y="0"/>
                    <a:pt x="3" y="0"/>
                    <a:pt x="3" y="0"/>
                  </a:cubicBezTo>
                  <a:lnTo>
                    <a:pt x="0" y="0"/>
                  </a:ln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0" name="Freeform 217"/>
            <p:cNvSpPr>
              <a:spLocks/>
            </p:cNvSpPr>
            <p:nvPr/>
          </p:nvSpPr>
          <p:spPr bwMode="auto">
            <a:xfrm>
              <a:off x="-1189037" y="3273009"/>
              <a:ext cx="44450" cy="74613"/>
            </a:xfrm>
            <a:custGeom>
              <a:avLst/>
              <a:gdLst>
                <a:gd name="T0" fmla="*/ 10 w 12"/>
                <a:gd name="T1" fmla="*/ 20 h 20"/>
                <a:gd name="T2" fmla="*/ 12 w 12"/>
                <a:gd name="T3" fmla="*/ 13 h 20"/>
                <a:gd name="T4" fmla="*/ 11 w 12"/>
                <a:gd name="T5" fmla="*/ 8 h 20"/>
                <a:gd name="T6" fmla="*/ 11 w 12"/>
                <a:gd name="T7" fmla="*/ 8 h 20"/>
                <a:gd name="T8" fmla="*/ 6 w 12"/>
                <a:gd name="T9" fmla="*/ 7 h 20"/>
                <a:gd name="T10" fmla="*/ 1 w 12"/>
                <a:gd name="T11" fmla="*/ 0 h 20"/>
                <a:gd name="T12" fmla="*/ 0 w 12"/>
                <a:gd name="T13" fmla="*/ 2 h 20"/>
                <a:gd name="T14" fmla="*/ 1 w 12"/>
                <a:gd name="T15" fmla="*/ 2 h 20"/>
                <a:gd name="T16" fmla="*/ 1 w 12"/>
                <a:gd name="T17" fmla="*/ 7 h 20"/>
                <a:gd name="T18" fmla="*/ 10 w 12"/>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0">
                  <a:moveTo>
                    <a:pt x="10" y="20"/>
                  </a:moveTo>
                  <a:cubicBezTo>
                    <a:pt x="12" y="13"/>
                    <a:pt x="12" y="13"/>
                    <a:pt x="12" y="13"/>
                  </a:cubicBezTo>
                  <a:cubicBezTo>
                    <a:pt x="11" y="8"/>
                    <a:pt x="11" y="8"/>
                    <a:pt x="11" y="8"/>
                  </a:cubicBezTo>
                  <a:cubicBezTo>
                    <a:pt x="11" y="8"/>
                    <a:pt x="11" y="8"/>
                    <a:pt x="11" y="8"/>
                  </a:cubicBezTo>
                  <a:cubicBezTo>
                    <a:pt x="9" y="8"/>
                    <a:pt x="7" y="7"/>
                    <a:pt x="6" y="7"/>
                  </a:cubicBezTo>
                  <a:cubicBezTo>
                    <a:pt x="5" y="7"/>
                    <a:pt x="1" y="0"/>
                    <a:pt x="1" y="0"/>
                  </a:cubicBezTo>
                  <a:cubicBezTo>
                    <a:pt x="1" y="0"/>
                    <a:pt x="1" y="1"/>
                    <a:pt x="0" y="2"/>
                  </a:cubicBezTo>
                  <a:cubicBezTo>
                    <a:pt x="1" y="2"/>
                    <a:pt x="1" y="2"/>
                    <a:pt x="1" y="2"/>
                  </a:cubicBezTo>
                  <a:cubicBezTo>
                    <a:pt x="1" y="7"/>
                    <a:pt x="1" y="7"/>
                    <a:pt x="1" y="7"/>
                  </a:cubicBezTo>
                  <a:lnTo>
                    <a:pt x="10" y="20"/>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1" name="Freeform 218"/>
            <p:cNvSpPr>
              <a:spLocks/>
            </p:cNvSpPr>
            <p:nvPr/>
          </p:nvSpPr>
          <p:spPr bwMode="auto">
            <a:xfrm>
              <a:off x="-1241425" y="3358734"/>
              <a:ext cx="193675" cy="217488"/>
            </a:xfrm>
            <a:custGeom>
              <a:avLst/>
              <a:gdLst>
                <a:gd name="T0" fmla="*/ 0 w 52"/>
                <a:gd name="T1" fmla="*/ 58 h 58"/>
                <a:gd name="T2" fmla="*/ 36 w 52"/>
                <a:gd name="T3" fmla="*/ 49 h 58"/>
                <a:gd name="T4" fmla="*/ 47 w 52"/>
                <a:gd name="T5" fmla="*/ 52 h 58"/>
                <a:gd name="T6" fmla="*/ 52 w 52"/>
                <a:gd name="T7" fmla="*/ 41 h 58"/>
                <a:gd name="T8" fmla="*/ 42 w 52"/>
                <a:gd name="T9" fmla="*/ 14 h 58"/>
                <a:gd name="T10" fmla="*/ 29 w 52"/>
                <a:gd name="T11" fmla="*/ 0 h 58"/>
                <a:gd name="T12" fmla="*/ 13 w 52"/>
                <a:gd name="T13" fmla="*/ 27 h 58"/>
                <a:gd name="T14" fmla="*/ 0 w 52"/>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8">
                  <a:moveTo>
                    <a:pt x="0" y="58"/>
                  </a:moveTo>
                  <a:cubicBezTo>
                    <a:pt x="36" y="49"/>
                    <a:pt x="36" y="49"/>
                    <a:pt x="36" y="49"/>
                  </a:cubicBezTo>
                  <a:cubicBezTo>
                    <a:pt x="36" y="49"/>
                    <a:pt x="45" y="53"/>
                    <a:pt x="47" y="52"/>
                  </a:cubicBezTo>
                  <a:cubicBezTo>
                    <a:pt x="49" y="52"/>
                    <a:pt x="52" y="41"/>
                    <a:pt x="52" y="41"/>
                  </a:cubicBezTo>
                  <a:cubicBezTo>
                    <a:pt x="52" y="41"/>
                    <a:pt x="43" y="17"/>
                    <a:pt x="42" y="14"/>
                  </a:cubicBezTo>
                  <a:cubicBezTo>
                    <a:pt x="40" y="10"/>
                    <a:pt x="29" y="0"/>
                    <a:pt x="29" y="0"/>
                  </a:cubicBezTo>
                  <a:cubicBezTo>
                    <a:pt x="13" y="27"/>
                    <a:pt x="13" y="27"/>
                    <a:pt x="13" y="27"/>
                  </a:cubicBez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2" name="Freeform 219"/>
            <p:cNvSpPr>
              <a:spLocks/>
            </p:cNvSpPr>
            <p:nvPr/>
          </p:nvSpPr>
          <p:spPr bwMode="auto">
            <a:xfrm>
              <a:off x="-1182687" y="3812759"/>
              <a:ext cx="98425" cy="52388"/>
            </a:xfrm>
            <a:custGeom>
              <a:avLst/>
              <a:gdLst>
                <a:gd name="T0" fmla="*/ 2 w 26"/>
                <a:gd name="T1" fmla="*/ 9 h 14"/>
                <a:gd name="T2" fmla="*/ 8 w 26"/>
                <a:gd name="T3" fmla="*/ 10 h 14"/>
                <a:gd name="T4" fmla="*/ 15 w 26"/>
                <a:gd name="T5" fmla="*/ 13 h 14"/>
                <a:gd name="T6" fmla="*/ 26 w 26"/>
                <a:gd name="T7" fmla="*/ 13 h 14"/>
                <a:gd name="T8" fmla="*/ 19 w 26"/>
                <a:gd name="T9" fmla="*/ 9 h 14"/>
                <a:gd name="T10" fmla="*/ 14 w 26"/>
                <a:gd name="T11" fmla="*/ 3 h 14"/>
                <a:gd name="T12" fmla="*/ 10 w 26"/>
                <a:gd name="T13" fmla="*/ 0 h 14"/>
                <a:gd name="T14" fmla="*/ 3 w 26"/>
                <a:gd name="T15" fmla="*/ 1 h 14"/>
                <a:gd name="T16" fmla="*/ 2 w 26"/>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
                  <a:moveTo>
                    <a:pt x="2" y="9"/>
                  </a:moveTo>
                  <a:cubicBezTo>
                    <a:pt x="2" y="9"/>
                    <a:pt x="6" y="11"/>
                    <a:pt x="8" y="10"/>
                  </a:cubicBezTo>
                  <a:cubicBezTo>
                    <a:pt x="9" y="10"/>
                    <a:pt x="13" y="13"/>
                    <a:pt x="15" y="13"/>
                  </a:cubicBezTo>
                  <a:cubicBezTo>
                    <a:pt x="16" y="14"/>
                    <a:pt x="25" y="14"/>
                    <a:pt x="26" y="13"/>
                  </a:cubicBezTo>
                  <a:cubicBezTo>
                    <a:pt x="26" y="13"/>
                    <a:pt x="25" y="11"/>
                    <a:pt x="19" y="9"/>
                  </a:cubicBezTo>
                  <a:cubicBezTo>
                    <a:pt x="19" y="9"/>
                    <a:pt x="14" y="4"/>
                    <a:pt x="14" y="3"/>
                  </a:cubicBezTo>
                  <a:cubicBezTo>
                    <a:pt x="13" y="1"/>
                    <a:pt x="10" y="0"/>
                    <a:pt x="10" y="0"/>
                  </a:cubicBezTo>
                  <a:cubicBezTo>
                    <a:pt x="3" y="1"/>
                    <a:pt x="3" y="1"/>
                    <a:pt x="3" y="1"/>
                  </a:cubicBezTo>
                  <a:cubicBezTo>
                    <a:pt x="3" y="1"/>
                    <a:pt x="0" y="6"/>
                    <a:pt x="2"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3" name="Freeform 220"/>
            <p:cNvSpPr>
              <a:spLocks/>
            </p:cNvSpPr>
            <p:nvPr/>
          </p:nvSpPr>
          <p:spPr bwMode="auto">
            <a:xfrm>
              <a:off x="-1227137" y="3850859"/>
              <a:ext cx="52388" cy="44450"/>
            </a:xfrm>
            <a:custGeom>
              <a:avLst/>
              <a:gdLst>
                <a:gd name="T0" fmla="*/ 3 w 14"/>
                <a:gd name="T1" fmla="*/ 10 h 12"/>
                <a:gd name="T2" fmla="*/ 10 w 14"/>
                <a:gd name="T3" fmla="*/ 12 h 12"/>
                <a:gd name="T4" fmla="*/ 13 w 14"/>
                <a:gd name="T5" fmla="*/ 6 h 12"/>
                <a:gd name="T6" fmla="*/ 11 w 14"/>
                <a:gd name="T7" fmla="*/ 0 h 12"/>
                <a:gd name="T8" fmla="*/ 6 w 14"/>
                <a:gd name="T9" fmla="*/ 0 h 12"/>
                <a:gd name="T10" fmla="*/ 2 w 14"/>
                <a:gd name="T11" fmla="*/ 6 h 12"/>
                <a:gd name="T12" fmla="*/ 3 w 14"/>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3" y="10"/>
                  </a:moveTo>
                  <a:cubicBezTo>
                    <a:pt x="3" y="10"/>
                    <a:pt x="9" y="12"/>
                    <a:pt x="10" y="12"/>
                  </a:cubicBezTo>
                  <a:cubicBezTo>
                    <a:pt x="11" y="11"/>
                    <a:pt x="14" y="8"/>
                    <a:pt x="13" y="6"/>
                  </a:cubicBezTo>
                  <a:cubicBezTo>
                    <a:pt x="12" y="3"/>
                    <a:pt x="11" y="0"/>
                    <a:pt x="11" y="0"/>
                  </a:cubicBezTo>
                  <a:cubicBezTo>
                    <a:pt x="6" y="0"/>
                    <a:pt x="6" y="0"/>
                    <a:pt x="6" y="0"/>
                  </a:cubicBezTo>
                  <a:cubicBezTo>
                    <a:pt x="6" y="0"/>
                    <a:pt x="2" y="2"/>
                    <a:pt x="2" y="6"/>
                  </a:cubicBezTo>
                  <a:cubicBezTo>
                    <a:pt x="2" y="6"/>
                    <a:pt x="0" y="9"/>
                    <a:pt x="3"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4" name="Freeform 221"/>
            <p:cNvSpPr>
              <a:spLocks/>
            </p:cNvSpPr>
            <p:nvPr/>
          </p:nvSpPr>
          <p:spPr bwMode="auto">
            <a:xfrm>
              <a:off x="-1177925" y="3501609"/>
              <a:ext cx="82550" cy="333375"/>
            </a:xfrm>
            <a:custGeom>
              <a:avLst/>
              <a:gdLst>
                <a:gd name="T0" fmla="*/ 7 w 22"/>
                <a:gd name="T1" fmla="*/ 87 h 89"/>
                <a:gd name="T2" fmla="*/ 15 w 22"/>
                <a:gd name="T3" fmla="*/ 83 h 89"/>
                <a:gd name="T4" fmla="*/ 15 w 22"/>
                <a:gd name="T5" fmla="*/ 72 h 89"/>
                <a:gd name="T6" fmla="*/ 21 w 22"/>
                <a:gd name="T7" fmla="*/ 51 h 89"/>
                <a:gd name="T8" fmla="*/ 21 w 22"/>
                <a:gd name="T9" fmla="*/ 5 h 89"/>
                <a:gd name="T10" fmla="*/ 22 w 22"/>
                <a:gd name="T11" fmla="*/ 0 h 89"/>
                <a:gd name="T12" fmla="*/ 12 w 22"/>
                <a:gd name="T13" fmla="*/ 3 h 89"/>
                <a:gd name="T14" fmla="*/ 3 w 22"/>
                <a:gd name="T15" fmla="*/ 28 h 89"/>
                <a:gd name="T16" fmla="*/ 5 w 22"/>
                <a:gd name="T17" fmla="*/ 46 h 89"/>
                <a:gd name="T18" fmla="*/ 4 w 22"/>
                <a:gd name="T19" fmla="*/ 49 h 89"/>
                <a:gd name="T20" fmla="*/ 4 w 22"/>
                <a:gd name="T21" fmla="*/ 75 h 89"/>
                <a:gd name="T22" fmla="*/ 3 w 22"/>
                <a:gd name="T23" fmla="*/ 77 h 89"/>
                <a:gd name="T24" fmla="*/ 0 w 22"/>
                <a:gd name="T25" fmla="*/ 86 h 89"/>
                <a:gd name="T26" fmla="*/ 1 w 22"/>
                <a:gd name="T27" fmla="*/ 87 h 89"/>
                <a:gd name="T28" fmla="*/ 7 w 22"/>
                <a:gd name="T29" fmla="*/ 8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89">
                  <a:moveTo>
                    <a:pt x="7" y="87"/>
                  </a:moveTo>
                  <a:cubicBezTo>
                    <a:pt x="9" y="87"/>
                    <a:pt x="13" y="86"/>
                    <a:pt x="15" y="83"/>
                  </a:cubicBezTo>
                  <a:cubicBezTo>
                    <a:pt x="15" y="83"/>
                    <a:pt x="14" y="75"/>
                    <a:pt x="15" y="72"/>
                  </a:cubicBezTo>
                  <a:cubicBezTo>
                    <a:pt x="15" y="70"/>
                    <a:pt x="20" y="54"/>
                    <a:pt x="21" y="51"/>
                  </a:cubicBezTo>
                  <a:cubicBezTo>
                    <a:pt x="22" y="49"/>
                    <a:pt x="22" y="11"/>
                    <a:pt x="21" y="5"/>
                  </a:cubicBezTo>
                  <a:cubicBezTo>
                    <a:pt x="22" y="0"/>
                    <a:pt x="22" y="0"/>
                    <a:pt x="22" y="0"/>
                  </a:cubicBezTo>
                  <a:cubicBezTo>
                    <a:pt x="12" y="3"/>
                    <a:pt x="12" y="3"/>
                    <a:pt x="12" y="3"/>
                  </a:cubicBezTo>
                  <a:cubicBezTo>
                    <a:pt x="3" y="28"/>
                    <a:pt x="3" y="28"/>
                    <a:pt x="3" y="28"/>
                  </a:cubicBezTo>
                  <a:cubicBezTo>
                    <a:pt x="3" y="28"/>
                    <a:pt x="5" y="44"/>
                    <a:pt x="5" y="46"/>
                  </a:cubicBezTo>
                  <a:cubicBezTo>
                    <a:pt x="5" y="46"/>
                    <a:pt x="4" y="48"/>
                    <a:pt x="4" y="49"/>
                  </a:cubicBezTo>
                  <a:cubicBezTo>
                    <a:pt x="4" y="49"/>
                    <a:pt x="5" y="74"/>
                    <a:pt x="4" y="75"/>
                  </a:cubicBezTo>
                  <a:cubicBezTo>
                    <a:pt x="4" y="75"/>
                    <a:pt x="4" y="76"/>
                    <a:pt x="3" y="77"/>
                  </a:cubicBezTo>
                  <a:cubicBezTo>
                    <a:pt x="3" y="77"/>
                    <a:pt x="0" y="83"/>
                    <a:pt x="0" y="86"/>
                  </a:cubicBezTo>
                  <a:cubicBezTo>
                    <a:pt x="0" y="86"/>
                    <a:pt x="1" y="87"/>
                    <a:pt x="1" y="87"/>
                  </a:cubicBezTo>
                  <a:cubicBezTo>
                    <a:pt x="3" y="89"/>
                    <a:pt x="5" y="87"/>
                    <a:pt x="7" y="87"/>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5" name="Freeform 222"/>
            <p:cNvSpPr>
              <a:spLocks/>
            </p:cNvSpPr>
            <p:nvPr/>
          </p:nvSpPr>
          <p:spPr bwMode="auto">
            <a:xfrm>
              <a:off x="-1177925" y="3501609"/>
              <a:ext cx="82550" cy="333375"/>
            </a:xfrm>
            <a:custGeom>
              <a:avLst/>
              <a:gdLst>
                <a:gd name="T0" fmla="*/ 12 w 22"/>
                <a:gd name="T1" fmla="*/ 3 h 89"/>
                <a:gd name="T2" fmla="*/ 3 w 22"/>
                <a:gd name="T3" fmla="*/ 28 h 89"/>
                <a:gd name="T4" fmla="*/ 5 w 22"/>
                <a:gd name="T5" fmla="*/ 46 h 89"/>
                <a:gd name="T6" fmla="*/ 4 w 22"/>
                <a:gd name="T7" fmla="*/ 49 h 89"/>
                <a:gd name="T8" fmla="*/ 4 w 22"/>
                <a:gd name="T9" fmla="*/ 75 h 89"/>
                <a:gd name="T10" fmla="*/ 3 w 22"/>
                <a:gd name="T11" fmla="*/ 77 h 89"/>
                <a:gd name="T12" fmla="*/ 0 w 22"/>
                <a:gd name="T13" fmla="*/ 86 h 89"/>
                <a:gd name="T14" fmla="*/ 1 w 22"/>
                <a:gd name="T15" fmla="*/ 87 h 89"/>
                <a:gd name="T16" fmla="*/ 7 w 22"/>
                <a:gd name="T17" fmla="*/ 87 h 89"/>
                <a:gd name="T18" fmla="*/ 8 w 22"/>
                <a:gd name="T19" fmla="*/ 87 h 89"/>
                <a:gd name="T20" fmla="*/ 11 w 22"/>
                <a:gd name="T21" fmla="*/ 80 h 89"/>
                <a:gd name="T22" fmla="*/ 14 w 22"/>
                <a:gd name="T23" fmla="*/ 72 h 89"/>
                <a:gd name="T24" fmla="*/ 18 w 22"/>
                <a:gd name="T25" fmla="*/ 57 h 89"/>
                <a:gd name="T26" fmla="*/ 11 w 22"/>
                <a:gd name="T27" fmla="*/ 68 h 89"/>
                <a:gd name="T28" fmla="*/ 18 w 22"/>
                <a:gd name="T29" fmla="*/ 53 h 89"/>
                <a:gd name="T30" fmla="*/ 11 w 22"/>
                <a:gd name="T31" fmla="*/ 62 h 89"/>
                <a:gd name="T32" fmla="*/ 9 w 22"/>
                <a:gd name="T33" fmla="*/ 58 h 89"/>
                <a:gd name="T34" fmla="*/ 16 w 22"/>
                <a:gd name="T35" fmla="*/ 44 h 89"/>
                <a:gd name="T36" fmla="*/ 8 w 22"/>
                <a:gd name="T37" fmla="*/ 54 h 89"/>
                <a:gd name="T38" fmla="*/ 9 w 22"/>
                <a:gd name="T39" fmla="*/ 45 h 89"/>
                <a:gd name="T40" fmla="*/ 12 w 22"/>
                <a:gd name="T41" fmla="*/ 37 h 89"/>
                <a:gd name="T42" fmla="*/ 8 w 22"/>
                <a:gd name="T43" fmla="*/ 37 h 89"/>
                <a:gd name="T44" fmla="*/ 12 w 22"/>
                <a:gd name="T45" fmla="*/ 28 h 89"/>
                <a:gd name="T46" fmla="*/ 21 w 22"/>
                <a:gd name="T47" fmla="*/ 9 h 89"/>
                <a:gd name="T48" fmla="*/ 21 w 22"/>
                <a:gd name="T49" fmla="*/ 5 h 89"/>
                <a:gd name="T50" fmla="*/ 22 w 22"/>
                <a:gd name="T51" fmla="*/ 0 h 89"/>
                <a:gd name="T52" fmla="*/ 12 w 22"/>
                <a:gd name="T53"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89">
                  <a:moveTo>
                    <a:pt x="12" y="3"/>
                  </a:moveTo>
                  <a:cubicBezTo>
                    <a:pt x="3" y="28"/>
                    <a:pt x="3" y="28"/>
                    <a:pt x="3" y="28"/>
                  </a:cubicBezTo>
                  <a:cubicBezTo>
                    <a:pt x="3" y="28"/>
                    <a:pt x="5" y="44"/>
                    <a:pt x="5" y="46"/>
                  </a:cubicBezTo>
                  <a:cubicBezTo>
                    <a:pt x="5" y="46"/>
                    <a:pt x="4" y="48"/>
                    <a:pt x="4" y="49"/>
                  </a:cubicBezTo>
                  <a:cubicBezTo>
                    <a:pt x="4" y="49"/>
                    <a:pt x="5" y="74"/>
                    <a:pt x="4" y="75"/>
                  </a:cubicBezTo>
                  <a:cubicBezTo>
                    <a:pt x="4" y="75"/>
                    <a:pt x="4" y="76"/>
                    <a:pt x="3" y="77"/>
                  </a:cubicBezTo>
                  <a:cubicBezTo>
                    <a:pt x="3" y="77"/>
                    <a:pt x="0" y="83"/>
                    <a:pt x="0" y="86"/>
                  </a:cubicBezTo>
                  <a:cubicBezTo>
                    <a:pt x="0" y="86"/>
                    <a:pt x="1" y="87"/>
                    <a:pt x="1" y="87"/>
                  </a:cubicBezTo>
                  <a:cubicBezTo>
                    <a:pt x="3" y="89"/>
                    <a:pt x="5" y="87"/>
                    <a:pt x="7" y="87"/>
                  </a:cubicBezTo>
                  <a:cubicBezTo>
                    <a:pt x="7" y="87"/>
                    <a:pt x="7" y="87"/>
                    <a:pt x="8" y="87"/>
                  </a:cubicBezTo>
                  <a:cubicBezTo>
                    <a:pt x="9" y="84"/>
                    <a:pt x="10" y="81"/>
                    <a:pt x="11" y="80"/>
                  </a:cubicBezTo>
                  <a:cubicBezTo>
                    <a:pt x="13" y="78"/>
                    <a:pt x="14" y="74"/>
                    <a:pt x="14" y="72"/>
                  </a:cubicBezTo>
                  <a:cubicBezTo>
                    <a:pt x="13" y="70"/>
                    <a:pt x="18" y="57"/>
                    <a:pt x="18" y="57"/>
                  </a:cubicBezTo>
                  <a:cubicBezTo>
                    <a:pt x="11" y="68"/>
                    <a:pt x="11" y="68"/>
                    <a:pt x="11" y="68"/>
                  </a:cubicBezTo>
                  <a:cubicBezTo>
                    <a:pt x="18" y="53"/>
                    <a:pt x="18" y="53"/>
                    <a:pt x="18" y="53"/>
                  </a:cubicBezTo>
                  <a:cubicBezTo>
                    <a:pt x="11" y="62"/>
                    <a:pt x="11" y="62"/>
                    <a:pt x="11" y="62"/>
                  </a:cubicBezTo>
                  <a:cubicBezTo>
                    <a:pt x="11" y="62"/>
                    <a:pt x="8" y="61"/>
                    <a:pt x="9" y="58"/>
                  </a:cubicBezTo>
                  <a:cubicBezTo>
                    <a:pt x="10" y="56"/>
                    <a:pt x="14" y="49"/>
                    <a:pt x="16" y="44"/>
                  </a:cubicBezTo>
                  <a:cubicBezTo>
                    <a:pt x="13" y="49"/>
                    <a:pt x="8" y="54"/>
                    <a:pt x="8" y="54"/>
                  </a:cubicBezTo>
                  <a:cubicBezTo>
                    <a:pt x="8" y="54"/>
                    <a:pt x="9" y="46"/>
                    <a:pt x="9" y="45"/>
                  </a:cubicBezTo>
                  <a:cubicBezTo>
                    <a:pt x="9" y="45"/>
                    <a:pt x="12" y="37"/>
                    <a:pt x="12" y="37"/>
                  </a:cubicBezTo>
                  <a:cubicBezTo>
                    <a:pt x="8" y="37"/>
                    <a:pt x="8" y="37"/>
                    <a:pt x="8" y="37"/>
                  </a:cubicBezTo>
                  <a:cubicBezTo>
                    <a:pt x="8" y="37"/>
                    <a:pt x="13" y="31"/>
                    <a:pt x="12" y="28"/>
                  </a:cubicBezTo>
                  <a:cubicBezTo>
                    <a:pt x="12" y="27"/>
                    <a:pt x="18" y="16"/>
                    <a:pt x="21" y="9"/>
                  </a:cubicBezTo>
                  <a:cubicBezTo>
                    <a:pt x="21" y="7"/>
                    <a:pt x="21" y="6"/>
                    <a:pt x="21" y="5"/>
                  </a:cubicBezTo>
                  <a:cubicBezTo>
                    <a:pt x="22" y="0"/>
                    <a:pt x="22" y="0"/>
                    <a:pt x="22" y="0"/>
                  </a:cubicBez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6" name="Freeform 223"/>
            <p:cNvSpPr>
              <a:spLocks/>
            </p:cNvSpPr>
            <p:nvPr/>
          </p:nvSpPr>
          <p:spPr bwMode="auto">
            <a:xfrm>
              <a:off x="-1114425" y="3647659"/>
              <a:ext cx="11113" cy="15875"/>
            </a:xfrm>
            <a:custGeom>
              <a:avLst/>
              <a:gdLst>
                <a:gd name="T0" fmla="*/ 0 w 3"/>
                <a:gd name="T1" fmla="*/ 4 h 4"/>
                <a:gd name="T2" fmla="*/ 2 w 3"/>
                <a:gd name="T3" fmla="*/ 0 h 4"/>
                <a:gd name="T4" fmla="*/ 0 w 3"/>
                <a:gd name="T5" fmla="*/ 4 h 4"/>
              </a:gdLst>
              <a:ahLst/>
              <a:cxnLst>
                <a:cxn ang="0">
                  <a:pos x="T0" y="T1"/>
                </a:cxn>
                <a:cxn ang="0">
                  <a:pos x="T2" y="T3"/>
                </a:cxn>
                <a:cxn ang="0">
                  <a:pos x="T4" y="T5"/>
                </a:cxn>
              </a:cxnLst>
              <a:rect l="0" t="0" r="r" b="b"/>
              <a:pathLst>
                <a:path w="3" h="4">
                  <a:moveTo>
                    <a:pt x="0" y="4"/>
                  </a:moveTo>
                  <a:cubicBezTo>
                    <a:pt x="1" y="3"/>
                    <a:pt x="1" y="0"/>
                    <a:pt x="2" y="0"/>
                  </a:cubicBezTo>
                  <a:cubicBezTo>
                    <a:pt x="2" y="0"/>
                    <a:pt x="3" y="1"/>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7" name="Freeform 224"/>
            <p:cNvSpPr>
              <a:spLocks/>
            </p:cNvSpPr>
            <p:nvPr/>
          </p:nvSpPr>
          <p:spPr bwMode="auto">
            <a:xfrm>
              <a:off x="-1230312" y="3498434"/>
              <a:ext cx="119063" cy="371475"/>
            </a:xfrm>
            <a:custGeom>
              <a:avLst/>
              <a:gdLst>
                <a:gd name="T0" fmla="*/ 8 w 32"/>
                <a:gd name="T1" fmla="*/ 98 h 99"/>
                <a:gd name="T2" fmla="*/ 16 w 32"/>
                <a:gd name="T3" fmla="*/ 95 h 99"/>
                <a:gd name="T4" fmla="*/ 14 w 32"/>
                <a:gd name="T5" fmla="*/ 89 h 99"/>
                <a:gd name="T6" fmla="*/ 13 w 32"/>
                <a:gd name="T7" fmla="*/ 82 h 99"/>
                <a:gd name="T8" fmla="*/ 17 w 32"/>
                <a:gd name="T9" fmla="*/ 58 h 99"/>
                <a:gd name="T10" fmla="*/ 19 w 32"/>
                <a:gd name="T11" fmla="*/ 44 h 99"/>
                <a:gd name="T12" fmla="*/ 25 w 32"/>
                <a:gd name="T13" fmla="*/ 27 h 99"/>
                <a:gd name="T14" fmla="*/ 32 w 32"/>
                <a:gd name="T15" fmla="*/ 8 h 99"/>
                <a:gd name="T16" fmla="*/ 30 w 32"/>
                <a:gd name="T17" fmla="*/ 1 h 99"/>
                <a:gd name="T18" fmla="*/ 5 w 32"/>
                <a:gd name="T19" fmla="*/ 0 h 99"/>
                <a:gd name="T20" fmla="*/ 2 w 32"/>
                <a:gd name="T21" fmla="*/ 20 h 99"/>
                <a:gd name="T22" fmla="*/ 4 w 32"/>
                <a:gd name="T23" fmla="*/ 33 h 99"/>
                <a:gd name="T24" fmla="*/ 4 w 32"/>
                <a:gd name="T25" fmla="*/ 49 h 99"/>
                <a:gd name="T26" fmla="*/ 0 w 32"/>
                <a:gd name="T27" fmla="*/ 86 h 99"/>
                <a:gd name="T28" fmla="*/ 2 w 32"/>
                <a:gd name="T29" fmla="*/ 91 h 99"/>
                <a:gd name="T30" fmla="*/ 1 w 32"/>
                <a:gd name="T31" fmla="*/ 94 h 99"/>
                <a:gd name="T32" fmla="*/ 8 w 32"/>
                <a:gd name="T33"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99">
                  <a:moveTo>
                    <a:pt x="8" y="98"/>
                  </a:moveTo>
                  <a:cubicBezTo>
                    <a:pt x="10" y="99"/>
                    <a:pt x="15" y="97"/>
                    <a:pt x="16" y="95"/>
                  </a:cubicBezTo>
                  <a:cubicBezTo>
                    <a:pt x="17" y="94"/>
                    <a:pt x="17" y="91"/>
                    <a:pt x="14" y="89"/>
                  </a:cubicBezTo>
                  <a:cubicBezTo>
                    <a:pt x="12" y="87"/>
                    <a:pt x="13" y="82"/>
                    <a:pt x="13" y="82"/>
                  </a:cubicBezTo>
                  <a:cubicBezTo>
                    <a:pt x="12" y="82"/>
                    <a:pt x="17" y="61"/>
                    <a:pt x="17" y="58"/>
                  </a:cubicBezTo>
                  <a:cubicBezTo>
                    <a:pt x="16" y="55"/>
                    <a:pt x="19" y="46"/>
                    <a:pt x="19" y="44"/>
                  </a:cubicBezTo>
                  <a:cubicBezTo>
                    <a:pt x="19" y="43"/>
                    <a:pt x="24" y="29"/>
                    <a:pt x="25" y="27"/>
                  </a:cubicBezTo>
                  <a:cubicBezTo>
                    <a:pt x="26" y="26"/>
                    <a:pt x="31" y="11"/>
                    <a:pt x="32" y="8"/>
                  </a:cubicBezTo>
                  <a:cubicBezTo>
                    <a:pt x="32" y="4"/>
                    <a:pt x="30" y="1"/>
                    <a:pt x="30" y="1"/>
                  </a:cubicBezTo>
                  <a:cubicBezTo>
                    <a:pt x="5" y="0"/>
                    <a:pt x="5" y="0"/>
                    <a:pt x="5" y="0"/>
                  </a:cubicBezTo>
                  <a:cubicBezTo>
                    <a:pt x="5" y="0"/>
                    <a:pt x="1" y="15"/>
                    <a:pt x="2" y="20"/>
                  </a:cubicBezTo>
                  <a:cubicBezTo>
                    <a:pt x="4" y="24"/>
                    <a:pt x="4" y="31"/>
                    <a:pt x="4" y="33"/>
                  </a:cubicBezTo>
                  <a:cubicBezTo>
                    <a:pt x="3" y="35"/>
                    <a:pt x="4" y="43"/>
                    <a:pt x="4" y="49"/>
                  </a:cubicBezTo>
                  <a:cubicBezTo>
                    <a:pt x="3" y="55"/>
                    <a:pt x="0" y="84"/>
                    <a:pt x="0" y="86"/>
                  </a:cubicBezTo>
                  <a:cubicBezTo>
                    <a:pt x="1" y="88"/>
                    <a:pt x="2" y="91"/>
                    <a:pt x="2" y="91"/>
                  </a:cubicBezTo>
                  <a:cubicBezTo>
                    <a:pt x="1" y="94"/>
                    <a:pt x="1" y="94"/>
                    <a:pt x="1" y="94"/>
                  </a:cubicBezTo>
                  <a:cubicBezTo>
                    <a:pt x="1" y="94"/>
                    <a:pt x="3" y="96"/>
                    <a:pt x="8" y="9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8" name="Freeform 225"/>
            <p:cNvSpPr>
              <a:spLocks/>
            </p:cNvSpPr>
            <p:nvPr/>
          </p:nvSpPr>
          <p:spPr bwMode="auto">
            <a:xfrm>
              <a:off x="-1223962" y="3482559"/>
              <a:ext cx="128588" cy="38100"/>
            </a:xfrm>
            <a:custGeom>
              <a:avLst/>
              <a:gdLst>
                <a:gd name="T0" fmla="*/ 0 w 34"/>
                <a:gd name="T1" fmla="*/ 10 h 10"/>
                <a:gd name="T2" fmla="*/ 12 w 34"/>
                <a:gd name="T3" fmla="*/ 10 h 10"/>
                <a:gd name="T4" fmla="*/ 26 w 34"/>
                <a:gd name="T5" fmla="*/ 9 h 10"/>
                <a:gd name="T6" fmla="*/ 34 w 34"/>
                <a:gd name="T7" fmla="*/ 7 h 10"/>
                <a:gd name="T8" fmla="*/ 32 w 34"/>
                <a:gd name="T9" fmla="*/ 0 h 10"/>
                <a:gd name="T10" fmla="*/ 27 w 34"/>
                <a:gd name="T11" fmla="*/ 4 h 10"/>
                <a:gd name="T12" fmla="*/ 4 w 34"/>
                <a:gd name="T13" fmla="*/ 2 h 10"/>
                <a:gd name="T14" fmla="*/ 0 w 3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0">
                  <a:moveTo>
                    <a:pt x="0" y="10"/>
                  </a:moveTo>
                  <a:cubicBezTo>
                    <a:pt x="0" y="10"/>
                    <a:pt x="11" y="9"/>
                    <a:pt x="12" y="10"/>
                  </a:cubicBezTo>
                  <a:cubicBezTo>
                    <a:pt x="14" y="10"/>
                    <a:pt x="26" y="9"/>
                    <a:pt x="26" y="9"/>
                  </a:cubicBezTo>
                  <a:cubicBezTo>
                    <a:pt x="26" y="9"/>
                    <a:pt x="32" y="8"/>
                    <a:pt x="34" y="7"/>
                  </a:cubicBezTo>
                  <a:cubicBezTo>
                    <a:pt x="34" y="7"/>
                    <a:pt x="34" y="1"/>
                    <a:pt x="32" y="0"/>
                  </a:cubicBezTo>
                  <a:cubicBezTo>
                    <a:pt x="32" y="0"/>
                    <a:pt x="30" y="3"/>
                    <a:pt x="27" y="4"/>
                  </a:cubicBezTo>
                  <a:cubicBezTo>
                    <a:pt x="27" y="4"/>
                    <a:pt x="6" y="3"/>
                    <a:pt x="4" y="2"/>
                  </a:cubicBezTo>
                  <a:cubicBezTo>
                    <a:pt x="4" y="2"/>
                    <a:pt x="2" y="3"/>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9" name="Freeform 226"/>
            <p:cNvSpPr>
              <a:spLocks/>
            </p:cNvSpPr>
            <p:nvPr/>
          </p:nvSpPr>
          <p:spPr bwMode="auto">
            <a:xfrm>
              <a:off x="-1009650" y="3257134"/>
              <a:ext cx="55563" cy="57150"/>
            </a:xfrm>
            <a:custGeom>
              <a:avLst/>
              <a:gdLst>
                <a:gd name="T0" fmla="*/ 4 w 15"/>
                <a:gd name="T1" fmla="*/ 15 h 15"/>
                <a:gd name="T2" fmla="*/ 10 w 15"/>
                <a:gd name="T3" fmla="*/ 12 h 15"/>
                <a:gd name="T4" fmla="*/ 13 w 15"/>
                <a:gd name="T5" fmla="*/ 3 h 15"/>
                <a:gd name="T6" fmla="*/ 14 w 15"/>
                <a:gd name="T7" fmla="*/ 1 h 15"/>
                <a:gd name="T8" fmla="*/ 11 w 15"/>
                <a:gd name="T9" fmla="*/ 1 h 15"/>
                <a:gd name="T10" fmla="*/ 8 w 15"/>
                <a:gd name="T11" fmla="*/ 3 h 15"/>
                <a:gd name="T12" fmla="*/ 4 w 15"/>
                <a:gd name="T13" fmla="*/ 6 h 15"/>
                <a:gd name="T14" fmla="*/ 4 w 15"/>
                <a:gd name="T15" fmla="*/ 2 h 15"/>
                <a:gd name="T16" fmla="*/ 2 w 15"/>
                <a:gd name="T17" fmla="*/ 5 h 15"/>
                <a:gd name="T18" fmla="*/ 1 w 15"/>
                <a:gd name="T19" fmla="*/ 8 h 15"/>
                <a:gd name="T20" fmla="*/ 1 w 15"/>
                <a:gd name="T21" fmla="*/ 10 h 15"/>
                <a:gd name="T22" fmla="*/ 4 w 15"/>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4" y="15"/>
                  </a:moveTo>
                  <a:cubicBezTo>
                    <a:pt x="4" y="15"/>
                    <a:pt x="8" y="14"/>
                    <a:pt x="10" y="12"/>
                  </a:cubicBezTo>
                  <a:cubicBezTo>
                    <a:pt x="10" y="12"/>
                    <a:pt x="14" y="5"/>
                    <a:pt x="13" y="3"/>
                  </a:cubicBezTo>
                  <a:cubicBezTo>
                    <a:pt x="13" y="3"/>
                    <a:pt x="15" y="1"/>
                    <a:pt x="14" y="1"/>
                  </a:cubicBezTo>
                  <a:cubicBezTo>
                    <a:pt x="14" y="1"/>
                    <a:pt x="12" y="0"/>
                    <a:pt x="11" y="1"/>
                  </a:cubicBezTo>
                  <a:cubicBezTo>
                    <a:pt x="11" y="1"/>
                    <a:pt x="10" y="0"/>
                    <a:pt x="8" y="3"/>
                  </a:cubicBezTo>
                  <a:cubicBezTo>
                    <a:pt x="4" y="6"/>
                    <a:pt x="4" y="6"/>
                    <a:pt x="4" y="6"/>
                  </a:cubicBezTo>
                  <a:cubicBezTo>
                    <a:pt x="4" y="6"/>
                    <a:pt x="6" y="3"/>
                    <a:pt x="4" y="2"/>
                  </a:cubicBezTo>
                  <a:cubicBezTo>
                    <a:pt x="2" y="5"/>
                    <a:pt x="2" y="5"/>
                    <a:pt x="2" y="5"/>
                  </a:cubicBezTo>
                  <a:cubicBezTo>
                    <a:pt x="2" y="5"/>
                    <a:pt x="0" y="5"/>
                    <a:pt x="1" y="8"/>
                  </a:cubicBezTo>
                  <a:cubicBezTo>
                    <a:pt x="2" y="10"/>
                    <a:pt x="1" y="10"/>
                    <a:pt x="1" y="10"/>
                  </a:cubicBezTo>
                  <a:cubicBezTo>
                    <a:pt x="1" y="10"/>
                    <a:pt x="3" y="15"/>
                    <a:pt x="4" y="15"/>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0" name="Freeform 227"/>
            <p:cNvSpPr>
              <a:spLocks/>
            </p:cNvSpPr>
            <p:nvPr/>
          </p:nvSpPr>
          <p:spPr bwMode="auto">
            <a:xfrm>
              <a:off x="-1230312" y="3498434"/>
              <a:ext cx="58738" cy="366713"/>
            </a:xfrm>
            <a:custGeom>
              <a:avLst/>
              <a:gdLst>
                <a:gd name="T0" fmla="*/ 5 w 16"/>
                <a:gd name="T1" fmla="*/ 0 h 98"/>
                <a:gd name="T2" fmla="*/ 2 w 16"/>
                <a:gd name="T3" fmla="*/ 20 h 98"/>
                <a:gd name="T4" fmla="*/ 4 w 16"/>
                <a:gd name="T5" fmla="*/ 33 h 98"/>
                <a:gd name="T6" fmla="*/ 4 w 16"/>
                <a:gd name="T7" fmla="*/ 49 h 98"/>
                <a:gd name="T8" fmla="*/ 0 w 16"/>
                <a:gd name="T9" fmla="*/ 86 h 98"/>
                <a:gd name="T10" fmla="*/ 2 w 16"/>
                <a:gd name="T11" fmla="*/ 91 h 98"/>
                <a:gd name="T12" fmla="*/ 1 w 16"/>
                <a:gd name="T13" fmla="*/ 94 h 98"/>
                <a:gd name="T14" fmla="*/ 8 w 16"/>
                <a:gd name="T15" fmla="*/ 98 h 98"/>
                <a:gd name="T16" fmla="*/ 11 w 16"/>
                <a:gd name="T17" fmla="*/ 98 h 98"/>
                <a:gd name="T18" fmla="*/ 11 w 16"/>
                <a:gd name="T19" fmla="*/ 94 h 98"/>
                <a:gd name="T20" fmla="*/ 6 w 16"/>
                <a:gd name="T21" fmla="*/ 92 h 98"/>
                <a:gd name="T22" fmla="*/ 11 w 16"/>
                <a:gd name="T23" fmla="*/ 89 h 98"/>
                <a:gd name="T24" fmla="*/ 11 w 16"/>
                <a:gd name="T25" fmla="*/ 73 h 98"/>
                <a:gd name="T26" fmla="*/ 13 w 16"/>
                <a:gd name="T27" fmla="*/ 79 h 98"/>
                <a:gd name="T28" fmla="*/ 13 w 16"/>
                <a:gd name="T29" fmla="*/ 78 h 98"/>
                <a:gd name="T30" fmla="*/ 14 w 16"/>
                <a:gd name="T31" fmla="*/ 59 h 98"/>
                <a:gd name="T32" fmla="*/ 13 w 16"/>
                <a:gd name="T33" fmla="*/ 50 h 98"/>
                <a:gd name="T34" fmla="*/ 13 w 16"/>
                <a:gd name="T35" fmla="*/ 58 h 98"/>
                <a:gd name="T36" fmla="*/ 11 w 16"/>
                <a:gd name="T37" fmla="*/ 65 h 98"/>
                <a:gd name="T38" fmla="*/ 11 w 16"/>
                <a:gd name="T39" fmla="*/ 42 h 98"/>
                <a:gd name="T40" fmla="*/ 16 w 16"/>
                <a:gd name="T41" fmla="*/ 40 h 98"/>
                <a:gd name="T42" fmla="*/ 11 w 16"/>
                <a:gd name="T43" fmla="*/ 33 h 98"/>
                <a:gd name="T44" fmla="*/ 14 w 16"/>
                <a:gd name="T45" fmla="*/ 21 h 98"/>
                <a:gd name="T46" fmla="*/ 10 w 16"/>
                <a:gd name="T47" fmla="*/ 19 h 98"/>
                <a:gd name="T48" fmla="*/ 15 w 16"/>
                <a:gd name="T49" fmla="*/ 1 h 98"/>
                <a:gd name="T50" fmla="*/ 5 w 16"/>
                <a:gd name="T5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98">
                  <a:moveTo>
                    <a:pt x="5" y="0"/>
                  </a:moveTo>
                  <a:cubicBezTo>
                    <a:pt x="5" y="0"/>
                    <a:pt x="1" y="15"/>
                    <a:pt x="2" y="20"/>
                  </a:cubicBezTo>
                  <a:cubicBezTo>
                    <a:pt x="4" y="24"/>
                    <a:pt x="4" y="31"/>
                    <a:pt x="4" y="33"/>
                  </a:cubicBezTo>
                  <a:cubicBezTo>
                    <a:pt x="3" y="35"/>
                    <a:pt x="4" y="43"/>
                    <a:pt x="4" y="49"/>
                  </a:cubicBezTo>
                  <a:cubicBezTo>
                    <a:pt x="3" y="55"/>
                    <a:pt x="0" y="84"/>
                    <a:pt x="0" y="86"/>
                  </a:cubicBezTo>
                  <a:cubicBezTo>
                    <a:pt x="1" y="88"/>
                    <a:pt x="2" y="91"/>
                    <a:pt x="2" y="91"/>
                  </a:cubicBezTo>
                  <a:cubicBezTo>
                    <a:pt x="1" y="94"/>
                    <a:pt x="1" y="94"/>
                    <a:pt x="1" y="94"/>
                  </a:cubicBezTo>
                  <a:cubicBezTo>
                    <a:pt x="1" y="94"/>
                    <a:pt x="3" y="96"/>
                    <a:pt x="8" y="98"/>
                  </a:cubicBezTo>
                  <a:cubicBezTo>
                    <a:pt x="9" y="98"/>
                    <a:pt x="10" y="98"/>
                    <a:pt x="11" y="98"/>
                  </a:cubicBezTo>
                  <a:cubicBezTo>
                    <a:pt x="11" y="96"/>
                    <a:pt x="12" y="95"/>
                    <a:pt x="11" y="94"/>
                  </a:cubicBezTo>
                  <a:cubicBezTo>
                    <a:pt x="9" y="92"/>
                    <a:pt x="6" y="92"/>
                    <a:pt x="6" y="92"/>
                  </a:cubicBezTo>
                  <a:cubicBezTo>
                    <a:pt x="11" y="89"/>
                    <a:pt x="11" y="89"/>
                    <a:pt x="11" y="89"/>
                  </a:cubicBezTo>
                  <a:cubicBezTo>
                    <a:pt x="7" y="83"/>
                    <a:pt x="11" y="73"/>
                    <a:pt x="11" y="73"/>
                  </a:cubicBezTo>
                  <a:cubicBezTo>
                    <a:pt x="11" y="75"/>
                    <a:pt x="12" y="77"/>
                    <a:pt x="13" y="79"/>
                  </a:cubicBezTo>
                  <a:cubicBezTo>
                    <a:pt x="13" y="78"/>
                    <a:pt x="13" y="78"/>
                    <a:pt x="13" y="78"/>
                  </a:cubicBezTo>
                  <a:cubicBezTo>
                    <a:pt x="13" y="72"/>
                    <a:pt x="14" y="59"/>
                    <a:pt x="14" y="59"/>
                  </a:cubicBezTo>
                  <a:cubicBezTo>
                    <a:pt x="13" y="57"/>
                    <a:pt x="13" y="50"/>
                    <a:pt x="13" y="50"/>
                  </a:cubicBezTo>
                  <a:cubicBezTo>
                    <a:pt x="13" y="58"/>
                    <a:pt x="13" y="58"/>
                    <a:pt x="13" y="58"/>
                  </a:cubicBezTo>
                  <a:cubicBezTo>
                    <a:pt x="14" y="65"/>
                    <a:pt x="11" y="65"/>
                    <a:pt x="11" y="65"/>
                  </a:cubicBezTo>
                  <a:cubicBezTo>
                    <a:pt x="7" y="60"/>
                    <a:pt x="11" y="47"/>
                    <a:pt x="11" y="42"/>
                  </a:cubicBezTo>
                  <a:cubicBezTo>
                    <a:pt x="11" y="38"/>
                    <a:pt x="16" y="40"/>
                    <a:pt x="16" y="40"/>
                  </a:cubicBezTo>
                  <a:cubicBezTo>
                    <a:pt x="16" y="40"/>
                    <a:pt x="11" y="38"/>
                    <a:pt x="11" y="33"/>
                  </a:cubicBezTo>
                  <a:cubicBezTo>
                    <a:pt x="11" y="29"/>
                    <a:pt x="14" y="21"/>
                    <a:pt x="14" y="21"/>
                  </a:cubicBezTo>
                  <a:cubicBezTo>
                    <a:pt x="14" y="21"/>
                    <a:pt x="11" y="23"/>
                    <a:pt x="10" y="19"/>
                  </a:cubicBezTo>
                  <a:cubicBezTo>
                    <a:pt x="9" y="16"/>
                    <a:pt x="13" y="7"/>
                    <a:pt x="15" y="1"/>
                  </a:cubicBez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1" name="Freeform 228"/>
            <p:cNvSpPr>
              <a:spLocks/>
            </p:cNvSpPr>
            <p:nvPr/>
          </p:nvSpPr>
          <p:spPr bwMode="auto">
            <a:xfrm>
              <a:off x="-1189037" y="3501609"/>
              <a:ext cx="77788" cy="123825"/>
            </a:xfrm>
            <a:custGeom>
              <a:avLst/>
              <a:gdLst>
                <a:gd name="T0" fmla="*/ 1 w 21"/>
                <a:gd name="T1" fmla="*/ 0 h 33"/>
                <a:gd name="T2" fmla="*/ 0 w 21"/>
                <a:gd name="T3" fmla="*/ 5 h 33"/>
                <a:gd name="T4" fmla="*/ 12 w 21"/>
                <a:gd name="T5" fmla="*/ 8 h 33"/>
                <a:gd name="T6" fmla="*/ 14 w 21"/>
                <a:gd name="T7" fmla="*/ 20 h 33"/>
                <a:gd name="T8" fmla="*/ 10 w 21"/>
                <a:gd name="T9" fmla="*/ 24 h 33"/>
                <a:gd name="T10" fmla="*/ 11 w 21"/>
                <a:gd name="T11" fmla="*/ 33 h 33"/>
                <a:gd name="T12" fmla="*/ 14 w 21"/>
                <a:gd name="T13" fmla="*/ 26 h 33"/>
                <a:gd name="T14" fmla="*/ 21 w 21"/>
                <a:gd name="T15" fmla="*/ 7 h 33"/>
                <a:gd name="T16" fmla="*/ 19 w 21"/>
                <a:gd name="T17" fmla="*/ 0 h 33"/>
                <a:gd name="T18" fmla="*/ 1 w 21"/>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3">
                  <a:moveTo>
                    <a:pt x="1" y="0"/>
                  </a:moveTo>
                  <a:cubicBezTo>
                    <a:pt x="0" y="5"/>
                    <a:pt x="0" y="5"/>
                    <a:pt x="0" y="5"/>
                  </a:cubicBezTo>
                  <a:cubicBezTo>
                    <a:pt x="11" y="14"/>
                    <a:pt x="12" y="8"/>
                    <a:pt x="12" y="8"/>
                  </a:cubicBezTo>
                  <a:cubicBezTo>
                    <a:pt x="12" y="8"/>
                    <a:pt x="14" y="17"/>
                    <a:pt x="14" y="20"/>
                  </a:cubicBezTo>
                  <a:cubicBezTo>
                    <a:pt x="14" y="24"/>
                    <a:pt x="10" y="24"/>
                    <a:pt x="10" y="24"/>
                  </a:cubicBezTo>
                  <a:cubicBezTo>
                    <a:pt x="11" y="25"/>
                    <a:pt x="11" y="29"/>
                    <a:pt x="11" y="33"/>
                  </a:cubicBezTo>
                  <a:cubicBezTo>
                    <a:pt x="12" y="30"/>
                    <a:pt x="13" y="27"/>
                    <a:pt x="14" y="26"/>
                  </a:cubicBezTo>
                  <a:cubicBezTo>
                    <a:pt x="15" y="25"/>
                    <a:pt x="20" y="10"/>
                    <a:pt x="21" y="7"/>
                  </a:cubicBezTo>
                  <a:cubicBezTo>
                    <a:pt x="21" y="3"/>
                    <a:pt x="19" y="0"/>
                    <a:pt x="19" y="0"/>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2" name="Freeform 229"/>
            <p:cNvSpPr>
              <a:spLocks/>
            </p:cNvSpPr>
            <p:nvPr/>
          </p:nvSpPr>
          <p:spPr bwMode="auto">
            <a:xfrm>
              <a:off x="-1125537" y="3498434"/>
              <a:ext cx="22225" cy="17463"/>
            </a:xfrm>
            <a:custGeom>
              <a:avLst/>
              <a:gdLst>
                <a:gd name="T0" fmla="*/ 5 w 6"/>
                <a:gd name="T1" fmla="*/ 0 h 5"/>
                <a:gd name="T2" fmla="*/ 4 w 6"/>
                <a:gd name="T3" fmla="*/ 4 h 5"/>
                <a:gd name="T4" fmla="*/ 0 w 6"/>
                <a:gd name="T5" fmla="*/ 5 h 5"/>
                <a:gd name="T6" fmla="*/ 0 w 6"/>
                <a:gd name="T7" fmla="*/ 1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5" y="0"/>
                    <a:pt x="6" y="4"/>
                    <a:pt x="4" y="4"/>
                  </a:cubicBezTo>
                  <a:cubicBezTo>
                    <a:pt x="0" y="5"/>
                    <a:pt x="0" y="5"/>
                    <a:pt x="0" y="5"/>
                  </a:cubicBezTo>
                  <a:cubicBezTo>
                    <a:pt x="0" y="1"/>
                    <a:pt x="0" y="1"/>
                    <a:pt x="0" y="1"/>
                  </a:cubicBezTo>
                  <a:lnTo>
                    <a:pt x="5" y="0"/>
                  </a:lnTo>
                  <a:close/>
                </a:path>
              </a:pathLst>
            </a:custGeom>
            <a:solidFill>
              <a:srgbClr val="EFDB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3" name="Freeform 230"/>
            <p:cNvSpPr>
              <a:spLocks/>
            </p:cNvSpPr>
            <p:nvPr/>
          </p:nvSpPr>
          <p:spPr bwMode="auto">
            <a:xfrm>
              <a:off x="-1208087" y="3295234"/>
              <a:ext cx="112713" cy="206375"/>
            </a:xfrm>
            <a:custGeom>
              <a:avLst/>
              <a:gdLst>
                <a:gd name="T0" fmla="*/ 0 w 30"/>
                <a:gd name="T1" fmla="*/ 48 h 55"/>
                <a:gd name="T2" fmla="*/ 12 w 30"/>
                <a:gd name="T3" fmla="*/ 54 h 55"/>
                <a:gd name="T4" fmla="*/ 25 w 30"/>
                <a:gd name="T5" fmla="*/ 54 h 55"/>
                <a:gd name="T6" fmla="*/ 29 w 30"/>
                <a:gd name="T7" fmla="*/ 48 h 55"/>
                <a:gd name="T8" fmla="*/ 27 w 30"/>
                <a:gd name="T9" fmla="*/ 40 h 55"/>
                <a:gd name="T10" fmla="*/ 26 w 30"/>
                <a:gd name="T11" fmla="*/ 29 h 55"/>
                <a:gd name="T12" fmla="*/ 19 w 30"/>
                <a:gd name="T13" fmla="*/ 11 h 55"/>
                <a:gd name="T14" fmla="*/ 23 w 30"/>
                <a:gd name="T15" fmla="*/ 8 h 55"/>
                <a:gd name="T16" fmla="*/ 16 w 30"/>
                <a:gd name="T17" fmla="*/ 2 h 55"/>
                <a:gd name="T18" fmla="*/ 15 w 30"/>
                <a:gd name="T19" fmla="*/ 11 h 55"/>
                <a:gd name="T20" fmla="*/ 13 w 30"/>
                <a:gd name="T21" fmla="*/ 7 h 55"/>
                <a:gd name="T22" fmla="*/ 6 w 30"/>
                <a:gd name="T23" fmla="*/ 0 h 55"/>
                <a:gd name="T24" fmla="*/ 4 w 30"/>
                <a:gd name="T25" fmla="*/ 2 h 55"/>
                <a:gd name="T26" fmla="*/ 9 w 30"/>
                <a:gd name="T27" fmla="*/ 12 h 55"/>
                <a:gd name="T28" fmla="*/ 5 w 30"/>
                <a:gd name="T29" fmla="*/ 18 h 55"/>
                <a:gd name="T30" fmla="*/ 0 w 30"/>
                <a:gd name="T31"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5">
                  <a:moveTo>
                    <a:pt x="0" y="48"/>
                  </a:moveTo>
                  <a:cubicBezTo>
                    <a:pt x="0" y="48"/>
                    <a:pt x="10" y="54"/>
                    <a:pt x="12" y="54"/>
                  </a:cubicBezTo>
                  <a:cubicBezTo>
                    <a:pt x="13" y="55"/>
                    <a:pt x="25" y="54"/>
                    <a:pt x="25" y="54"/>
                  </a:cubicBezTo>
                  <a:cubicBezTo>
                    <a:pt x="25" y="54"/>
                    <a:pt x="28" y="49"/>
                    <a:pt x="29" y="48"/>
                  </a:cubicBezTo>
                  <a:cubicBezTo>
                    <a:pt x="30" y="47"/>
                    <a:pt x="28" y="43"/>
                    <a:pt x="27" y="40"/>
                  </a:cubicBezTo>
                  <a:cubicBezTo>
                    <a:pt x="26" y="37"/>
                    <a:pt x="27" y="31"/>
                    <a:pt x="26" y="29"/>
                  </a:cubicBezTo>
                  <a:cubicBezTo>
                    <a:pt x="26" y="27"/>
                    <a:pt x="28" y="17"/>
                    <a:pt x="19" y="11"/>
                  </a:cubicBezTo>
                  <a:cubicBezTo>
                    <a:pt x="19" y="11"/>
                    <a:pt x="22" y="8"/>
                    <a:pt x="23" y="8"/>
                  </a:cubicBezTo>
                  <a:cubicBezTo>
                    <a:pt x="16" y="2"/>
                    <a:pt x="16" y="2"/>
                    <a:pt x="16" y="2"/>
                  </a:cubicBezTo>
                  <a:cubicBezTo>
                    <a:pt x="16" y="2"/>
                    <a:pt x="16" y="10"/>
                    <a:pt x="15" y="11"/>
                  </a:cubicBezTo>
                  <a:cubicBezTo>
                    <a:pt x="13" y="7"/>
                    <a:pt x="13" y="7"/>
                    <a:pt x="13" y="7"/>
                  </a:cubicBezTo>
                  <a:cubicBezTo>
                    <a:pt x="13" y="7"/>
                    <a:pt x="7" y="0"/>
                    <a:pt x="6" y="0"/>
                  </a:cubicBezTo>
                  <a:cubicBezTo>
                    <a:pt x="4" y="2"/>
                    <a:pt x="4" y="2"/>
                    <a:pt x="4" y="2"/>
                  </a:cubicBezTo>
                  <a:cubicBezTo>
                    <a:pt x="9" y="12"/>
                    <a:pt x="9" y="12"/>
                    <a:pt x="9" y="12"/>
                  </a:cubicBezTo>
                  <a:cubicBezTo>
                    <a:pt x="9" y="12"/>
                    <a:pt x="5" y="16"/>
                    <a:pt x="5" y="18"/>
                  </a:cubicBezTo>
                  <a:cubicBezTo>
                    <a:pt x="6" y="20"/>
                    <a:pt x="0" y="48"/>
                    <a:pt x="0" y="48"/>
                  </a:cubicBez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4" name="Freeform 231"/>
            <p:cNvSpPr>
              <a:spLocks/>
            </p:cNvSpPr>
            <p:nvPr/>
          </p:nvSpPr>
          <p:spPr bwMode="auto">
            <a:xfrm>
              <a:off x="-1208087" y="3322222"/>
              <a:ext cx="74613" cy="176213"/>
            </a:xfrm>
            <a:custGeom>
              <a:avLst/>
              <a:gdLst>
                <a:gd name="T0" fmla="*/ 8 w 20"/>
                <a:gd name="T1" fmla="*/ 6 h 47"/>
                <a:gd name="T2" fmla="*/ 5 w 20"/>
                <a:gd name="T3" fmla="*/ 12 h 47"/>
                <a:gd name="T4" fmla="*/ 0 w 20"/>
                <a:gd name="T5" fmla="*/ 41 h 47"/>
                <a:gd name="T6" fmla="*/ 12 w 20"/>
                <a:gd name="T7" fmla="*/ 47 h 47"/>
                <a:gd name="T8" fmla="*/ 14 w 20"/>
                <a:gd name="T9" fmla="*/ 47 h 47"/>
                <a:gd name="T10" fmla="*/ 10 w 20"/>
                <a:gd name="T11" fmla="*/ 43 h 47"/>
                <a:gd name="T12" fmla="*/ 9 w 20"/>
                <a:gd name="T13" fmla="*/ 39 h 47"/>
                <a:gd name="T14" fmla="*/ 13 w 20"/>
                <a:gd name="T15" fmla="*/ 42 h 47"/>
                <a:gd name="T16" fmla="*/ 10 w 20"/>
                <a:gd name="T17" fmla="*/ 38 h 47"/>
                <a:gd name="T18" fmla="*/ 19 w 20"/>
                <a:gd name="T19" fmla="*/ 47 h 47"/>
                <a:gd name="T20" fmla="*/ 20 w 20"/>
                <a:gd name="T21" fmla="*/ 47 h 47"/>
                <a:gd name="T22" fmla="*/ 10 w 20"/>
                <a:gd name="T23" fmla="*/ 35 h 47"/>
                <a:gd name="T24" fmla="*/ 12 w 20"/>
                <a:gd name="T25" fmla="*/ 33 h 47"/>
                <a:gd name="T26" fmla="*/ 13 w 20"/>
                <a:gd name="T27" fmla="*/ 31 h 47"/>
                <a:gd name="T28" fmla="*/ 19 w 20"/>
                <a:gd name="T29" fmla="*/ 35 h 47"/>
                <a:gd name="T30" fmla="*/ 13 w 20"/>
                <a:gd name="T31" fmla="*/ 28 h 47"/>
                <a:gd name="T32" fmla="*/ 13 w 20"/>
                <a:gd name="T33" fmla="*/ 26 h 47"/>
                <a:gd name="T34" fmla="*/ 19 w 20"/>
                <a:gd name="T35" fmla="*/ 29 h 47"/>
                <a:gd name="T36" fmla="*/ 13 w 20"/>
                <a:gd name="T37" fmla="*/ 23 h 47"/>
                <a:gd name="T38" fmla="*/ 10 w 20"/>
                <a:gd name="T39" fmla="*/ 20 h 47"/>
                <a:gd name="T40" fmla="*/ 16 w 20"/>
                <a:gd name="T41" fmla="*/ 20 h 47"/>
                <a:gd name="T42" fmla="*/ 10 w 20"/>
                <a:gd name="T43" fmla="*/ 15 h 47"/>
                <a:gd name="T44" fmla="*/ 9 w 20"/>
                <a:gd name="T45" fmla="*/ 8 h 47"/>
                <a:gd name="T46" fmla="*/ 13 w 20"/>
                <a:gd name="T47" fmla="*/ 0 h 47"/>
                <a:gd name="T48" fmla="*/ 8 w 20"/>
                <a:gd name="T4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47">
                  <a:moveTo>
                    <a:pt x="8" y="6"/>
                  </a:moveTo>
                  <a:cubicBezTo>
                    <a:pt x="5" y="12"/>
                    <a:pt x="5" y="12"/>
                    <a:pt x="5" y="12"/>
                  </a:cubicBezTo>
                  <a:cubicBezTo>
                    <a:pt x="5" y="16"/>
                    <a:pt x="0" y="41"/>
                    <a:pt x="0" y="41"/>
                  </a:cubicBezTo>
                  <a:cubicBezTo>
                    <a:pt x="0" y="41"/>
                    <a:pt x="10" y="47"/>
                    <a:pt x="12" y="47"/>
                  </a:cubicBezTo>
                  <a:cubicBezTo>
                    <a:pt x="12" y="47"/>
                    <a:pt x="13" y="47"/>
                    <a:pt x="14" y="47"/>
                  </a:cubicBezTo>
                  <a:cubicBezTo>
                    <a:pt x="12" y="45"/>
                    <a:pt x="10" y="43"/>
                    <a:pt x="10" y="43"/>
                  </a:cubicBezTo>
                  <a:cubicBezTo>
                    <a:pt x="9" y="42"/>
                    <a:pt x="9" y="39"/>
                    <a:pt x="9" y="39"/>
                  </a:cubicBezTo>
                  <a:cubicBezTo>
                    <a:pt x="13" y="42"/>
                    <a:pt x="13" y="42"/>
                    <a:pt x="13" y="42"/>
                  </a:cubicBezTo>
                  <a:cubicBezTo>
                    <a:pt x="10" y="38"/>
                    <a:pt x="10" y="38"/>
                    <a:pt x="10" y="38"/>
                  </a:cubicBezTo>
                  <a:cubicBezTo>
                    <a:pt x="10" y="38"/>
                    <a:pt x="15" y="41"/>
                    <a:pt x="19" y="47"/>
                  </a:cubicBezTo>
                  <a:cubicBezTo>
                    <a:pt x="20" y="47"/>
                    <a:pt x="20" y="47"/>
                    <a:pt x="20" y="47"/>
                  </a:cubicBezTo>
                  <a:cubicBezTo>
                    <a:pt x="18" y="44"/>
                    <a:pt x="15" y="39"/>
                    <a:pt x="10" y="35"/>
                  </a:cubicBezTo>
                  <a:cubicBezTo>
                    <a:pt x="10" y="35"/>
                    <a:pt x="9" y="32"/>
                    <a:pt x="12" y="33"/>
                  </a:cubicBezTo>
                  <a:cubicBezTo>
                    <a:pt x="12" y="33"/>
                    <a:pt x="11" y="31"/>
                    <a:pt x="13" y="31"/>
                  </a:cubicBezTo>
                  <a:cubicBezTo>
                    <a:pt x="15" y="31"/>
                    <a:pt x="19" y="35"/>
                    <a:pt x="19" y="35"/>
                  </a:cubicBezTo>
                  <a:cubicBezTo>
                    <a:pt x="19" y="35"/>
                    <a:pt x="16" y="29"/>
                    <a:pt x="13" y="28"/>
                  </a:cubicBezTo>
                  <a:cubicBezTo>
                    <a:pt x="13" y="28"/>
                    <a:pt x="11" y="26"/>
                    <a:pt x="13" y="26"/>
                  </a:cubicBezTo>
                  <a:cubicBezTo>
                    <a:pt x="15" y="27"/>
                    <a:pt x="19" y="29"/>
                    <a:pt x="19" y="29"/>
                  </a:cubicBezTo>
                  <a:cubicBezTo>
                    <a:pt x="13" y="23"/>
                    <a:pt x="13" y="23"/>
                    <a:pt x="13" y="23"/>
                  </a:cubicBezTo>
                  <a:cubicBezTo>
                    <a:pt x="10" y="20"/>
                    <a:pt x="10" y="20"/>
                    <a:pt x="10" y="20"/>
                  </a:cubicBezTo>
                  <a:cubicBezTo>
                    <a:pt x="10" y="20"/>
                    <a:pt x="13" y="18"/>
                    <a:pt x="16" y="20"/>
                  </a:cubicBezTo>
                  <a:cubicBezTo>
                    <a:pt x="16" y="20"/>
                    <a:pt x="11" y="17"/>
                    <a:pt x="10" y="15"/>
                  </a:cubicBezTo>
                  <a:cubicBezTo>
                    <a:pt x="10" y="13"/>
                    <a:pt x="9" y="8"/>
                    <a:pt x="9" y="8"/>
                  </a:cubicBezTo>
                  <a:cubicBezTo>
                    <a:pt x="13" y="0"/>
                    <a:pt x="13" y="0"/>
                    <a:pt x="13" y="0"/>
                  </a:cubicBezTo>
                  <a:lnTo>
                    <a:pt x="8"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5" name="Freeform 232"/>
            <p:cNvSpPr>
              <a:spLocks/>
            </p:cNvSpPr>
            <p:nvPr/>
          </p:nvSpPr>
          <p:spPr bwMode="auto">
            <a:xfrm>
              <a:off x="-1268412" y="3303172"/>
              <a:ext cx="109538" cy="292100"/>
            </a:xfrm>
            <a:custGeom>
              <a:avLst/>
              <a:gdLst>
                <a:gd name="T0" fmla="*/ 10 w 29"/>
                <a:gd name="T1" fmla="*/ 76 h 78"/>
                <a:gd name="T2" fmla="*/ 18 w 29"/>
                <a:gd name="T3" fmla="*/ 50 h 78"/>
                <a:gd name="T4" fmla="*/ 26 w 29"/>
                <a:gd name="T5" fmla="*/ 34 h 78"/>
                <a:gd name="T6" fmla="*/ 26 w 29"/>
                <a:gd name="T7" fmla="*/ 12 h 78"/>
                <a:gd name="T8" fmla="*/ 20 w 29"/>
                <a:gd name="T9" fmla="*/ 0 h 78"/>
                <a:gd name="T10" fmla="*/ 16 w 29"/>
                <a:gd name="T11" fmla="*/ 2 h 78"/>
                <a:gd name="T12" fmla="*/ 5 w 29"/>
                <a:gd name="T13" fmla="*/ 5 h 78"/>
                <a:gd name="T14" fmla="*/ 7 w 29"/>
                <a:gd name="T15" fmla="*/ 21 h 78"/>
                <a:gd name="T16" fmla="*/ 6 w 29"/>
                <a:gd name="T17" fmla="*/ 30 h 78"/>
                <a:gd name="T18" fmla="*/ 5 w 29"/>
                <a:gd name="T19" fmla="*/ 44 h 78"/>
                <a:gd name="T20" fmla="*/ 1 w 29"/>
                <a:gd name="T21" fmla="*/ 53 h 78"/>
                <a:gd name="T22" fmla="*/ 3 w 29"/>
                <a:gd name="T23" fmla="*/ 55 h 78"/>
                <a:gd name="T24" fmla="*/ 0 w 29"/>
                <a:gd name="T25" fmla="*/ 75 h 78"/>
                <a:gd name="T26" fmla="*/ 10 w 29"/>
                <a:gd name="T27"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78">
                  <a:moveTo>
                    <a:pt x="10" y="76"/>
                  </a:moveTo>
                  <a:cubicBezTo>
                    <a:pt x="10" y="76"/>
                    <a:pt x="15" y="55"/>
                    <a:pt x="18" y="50"/>
                  </a:cubicBezTo>
                  <a:cubicBezTo>
                    <a:pt x="21" y="45"/>
                    <a:pt x="25" y="39"/>
                    <a:pt x="26" y="34"/>
                  </a:cubicBezTo>
                  <a:cubicBezTo>
                    <a:pt x="27" y="29"/>
                    <a:pt x="29" y="19"/>
                    <a:pt x="26" y="12"/>
                  </a:cubicBezTo>
                  <a:cubicBezTo>
                    <a:pt x="26" y="12"/>
                    <a:pt x="23" y="3"/>
                    <a:pt x="20" y="0"/>
                  </a:cubicBezTo>
                  <a:cubicBezTo>
                    <a:pt x="16" y="2"/>
                    <a:pt x="16" y="2"/>
                    <a:pt x="16" y="2"/>
                  </a:cubicBezTo>
                  <a:cubicBezTo>
                    <a:pt x="16" y="2"/>
                    <a:pt x="6" y="3"/>
                    <a:pt x="5" y="5"/>
                  </a:cubicBezTo>
                  <a:cubicBezTo>
                    <a:pt x="7" y="21"/>
                    <a:pt x="7" y="21"/>
                    <a:pt x="7" y="21"/>
                  </a:cubicBezTo>
                  <a:cubicBezTo>
                    <a:pt x="6" y="30"/>
                    <a:pt x="6" y="30"/>
                    <a:pt x="6" y="30"/>
                  </a:cubicBezTo>
                  <a:cubicBezTo>
                    <a:pt x="6" y="30"/>
                    <a:pt x="6" y="41"/>
                    <a:pt x="5" y="44"/>
                  </a:cubicBezTo>
                  <a:cubicBezTo>
                    <a:pt x="5" y="47"/>
                    <a:pt x="1" y="53"/>
                    <a:pt x="1" y="53"/>
                  </a:cubicBezTo>
                  <a:cubicBezTo>
                    <a:pt x="3" y="55"/>
                    <a:pt x="3" y="55"/>
                    <a:pt x="3" y="55"/>
                  </a:cubicBezTo>
                  <a:cubicBezTo>
                    <a:pt x="0" y="75"/>
                    <a:pt x="0" y="75"/>
                    <a:pt x="0" y="75"/>
                  </a:cubicBezTo>
                  <a:cubicBezTo>
                    <a:pt x="0" y="75"/>
                    <a:pt x="7" y="78"/>
                    <a:pt x="10" y="7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6" name="Freeform 233"/>
            <p:cNvSpPr>
              <a:spLocks/>
            </p:cNvSpPr>
            <p:nvPr/>
          </p:nvSpPr>
          <p:spPr bwMode="auto">
            <a:xfrm>
              <a:off x="-1246187" y="3426997"/>
              <a:ext cx="74613" cy="74613"/>
            </a:xfrm>
            <a:custGeom>
              <a:avLst/>
              <a:gdLst>
                <a:gd name="T0" fmla="*/ 1 w 20"/>
                <a:gd name="T1" fmla="*/ 1 h 20"/>
                <a:gd name="T2" fmla="*/ 11 w 20"/>
                <a:gd name="T3" fmla="*/ 9 h 20"/>
                <a:gd name="T4" fmla="*/ 14 w 20"/>
                <a:gd name="T5" fmla="*/ 7 h 20"/>
                <a:gd name="T6" fmla="*/ 13 w 20"/>
                <a:gd name="T7" fmla="*/ 0 h 20"/>
                <a:gd name="T8" fmla="*/ 15 w 20"/>
                <a:gd name="T9" fmla="*/ 5 h 20"/>
                <a:gd name="T10" fmla="*/ 16 w 20"/>
                <a:gd name="T11" fmla="*/ 3 h 20"/>
                <a:gd name="T12" fmla="*/ 16 w 20"/>
                <a:gd name="T13" fmla="*/ 0 h 20"/>
                <a:gd name="T14" fmla="*/ 17 w 20"/>
                <a:gd name="T15" fmla="*/ 0 h 20"/>
                <a:gd name="T16" fmla="*/ 20 w 20"/>
                <a:gd name="T17" fmla="*/ 3 h 20"/>
                <a:gd name="T18" fmla="*/ 19 w 20"/>
                <a:gd name="T19" fmla="*/ 20 h 20"/>
                <a:gd name="T20" fmla="*/ 13 w 20"/>
                <a:gd name="T21" fmla="*/ 20 h 20"/>
                <a:gd name="T22" fmla="*/ 0 w 20"/>
                <a:gd name="T23" fmla="*/ 14 h 20"/>
                <a:gd name="T24" fmla="*/ 1 w 20"/>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1" y="1"/>
                  </a:moveTo>
                  <a:cubicBezTo>
                    <a:pt x="1" y="1"/>
                    <a:pt x="9" y="9"/>
                    <a:pt x="11" y="9"/>
                  </a:cubicBezTo>
                  <a:cubicBezTo>
                    <a:pt x="14" y="7"/>
                    <a:pt x="14" y="7"/>
                    <a:pt x="14" y="7"/>
                  </a:cubicBezTo>
                  <a:cubicBezTo>
                    <a:pt x="14" y="7"/>
                    <a:pt x="13" y="3"/>
                    <a:pt x="13" y="0"/>
                  </a:cubicBezTo>
                  <a:cubicBezTo>
                    <a:pt x="13" y="0"/>
                    <a:pt x="15" y="5"/>
                    <a:pt x="15" y="5"/>
                  </a:cubicBezTo>
                  <a:cubicBezTo>
                    <a:pt x="16" y="3"/>
                    <a:pt x="16" y="3"/>
                    <a:pt x="16" y="3"/>
                  </a:cubicBezTo>
                  <a:cubicBezTo>
                    <a:pt x="16" y="3"/>
                    <a:pt x="16" y="1"/>
                    <a:pt x="16" y="0"/>
                  </a:cubicBezTo>
                  <a:cubicBezTo>
                    <a:pt x="16" y="0"/>
                    <a:pt x="17" y="1"/>
                    <a:pt x="17" y="0"/>
                  </a:cubicBezTo>
                  <a:cubicBezTo>
                    <a:pt x="20" y="3"/>
                    <a:pt x="20" y="3"/>
                    <a:pt x="20" y="3"/>
                  </a:cubicBezTo>
                  <a:cubicBezTo>
                    <a:pt x="19" y="20"/>
                    <a:pt x="19" y="20"/>
                    <a:pt x="19" y="20"/>
                  </a:cubicBezTo>
                  <a:cubicBezTo>
                    <a:pt x="13" y="20"/>
                    <a:pt x="13" y="20"/>
                    <a:pt x="13" y="20"/>
                  </a:cubicBezTo>
                  <a:cubicBezTo>
                    <a:pt x="0" y="14"/>
                    <a:pt x="0" y="14"/>
                    <a:pt x="0" y="14"/>
                  </a:cubicBezTo>
                  <a:cubicBezTo>
                    <a:pt x="2" y="9"/>
                    <a:pt x="1" y="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7" name="Freeform 234"/>
            <p:cNvSpPr>
              <a:spLocks/>
            </p:cNvSpPr>
            <p:nvPr/>
          </p:nvSpPr>
          <p:spPr bwMode="auto">
            <a:xfrm>
              <a:off x="-1204912" y="3487322"/>
              <a:ext cx="63500" cy="44450"/>
            </a:xfrm>
            <a:custGeom>
              <a:avLst/>
              <a:gdLst>
                <a:gd name="T0" fmla="*/ 0 w 17"/>
                <a:gd name="T1" fmla="*/ 4 h 12"/>
                <a:gd name="T2" fmla="*/ 4 w 17"/>
                <a:gd name="T3" fmla="*/ 7 h 12"/>
                <a:gd name="T4" fmla="*/ 7 w 17"/>
                <a:gd name="T5" fmla="*/ 9 h 12"/>
                <a:gd name="T6" fmla="*/ 12 w 17"/>
                <a:gd name="T7" fmla="*/ 11 h 12"/>
                <a:gd name="T8" fmla="*/ 15 w 17"/>
                <a:gd name="T9" fmla="*/ 11 h 12"/>
                <a:gd name="T10" fmla="*/ 12 w 17"/>
                <a:gd name="T11" fmla="*/ 7 h 12"/>
                <a:gd name="T12" fmla="*/ 16 w 17"/>
                <a:gd name="T13" fmla="*/ 8 h 12"/>
                <a:gd name="T14" fmla="*/ 14 w 17"/>
                <a:gd name="T15" fmla="*/ 4 h 12"/>
                <a:gd name="T16" fmla="*/ 9 w 17"/>
                <a:gd name="T17" fmla="*/ 2 h 12"/>
                <a:gd name="T18" fmla="*/ 14 w 17"/>
                <a:gd name="T19" fmla="*/ 3 h 12"/>
                <a:gd name="T20" fmla="*/ 16 w 17"/>
                <a:gd name="T21" fmla="*/ 3 h 12"/>
                <a:gd name="T22" fmla="*/ 12 w 17"/>
                <a:gd name="T23" fmla="*/ 1 h 12"/>
                <a:gd name="T24" fmla="*/ 4 w 17"/>
                <a:gd name="T25" fmla="*/ 0 h 12"/>
                <a:gd name="T26" fmla="*/ 0 w 17"/>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2">
                  <a:moveTo>
                    <a:pt x="0" y="4"/>
                  </a:moveTo>
                  <a:cubicBezTo>
                    <a:pt x="0" y="4"/>
                    <a:pt x="2" y="5"/>
                    <a:pt x="4" y="7"/>
                  </a:cubicBezTo>
                  <a:cubicBezTo>
                    <a:pt x="6" y="8"/>
                    <a:pt x="7" y="9"/>
                    <a:pt x="7" y="9"/>
                  </a:cubicBezTo>
                  <a:cubicBezTo>
                    <a:pt x="7" y="9"/>
                    <a:pt x="11" y="12"/>
                    <a:pt x="12" y="11"/>
                  </a:cubicBezTo>
                  <a:cubicBezTo>
                    <a:pt x="12" y="11"/>
                    <a:pt x="15" y="11"/>
                    <a:pt x="15" y="11"/>
                  </a:cubicBezTo>
                  <a:cubicBezTo>
                    <a:pt x="12" y="7"/>
                    <a:pt x="12" y="7"/>
                    <a:pt x="12" y="7"/>
                  </a:cubicBezTo>
                  <a:cubicBezTo>
                    <a:pt x="12" y="7"/>
                    <a:pt x="14" y="10"/>
                    <a:pt x="16" y="8"/>
                  </a:cubicBezTo>
                  <a:cubicBezTo>
                    <a:pt x="16" y="8"/>
                    <a:pt x="15" y="5"/>
                    <a:pt x="14" y="4"/>
                  </a:cubicBezTo>
                  <a:cubicBezTo>
                    <a:pt x="12" y="4"/>
                    <a:pt x="9" y="2"/>
                    <a:pt x="9" y="2"/>
                  </a:cubicBezTo>
                  <a:cubicBezTo>
                    <a:pt x="14" y="3"/>
                    <a:pt x="14" y="3"/>
                    <a:pt x="14" y="3"/>
                  </a:cubicBezTo>
                  <a:cubicBezTo>
                    <a:pt x="14" y="3"/>
                    <a:pt x="15" y="4"/>
                    <a:pt x="16" y="3"/>
                  </a:cubicBezTo>
                  <a:cubicBezTo>
                    <a:pt x="17" y="3"/>
                    <a:pt x="12" y="1"/>
                    <a:pt x="12" y="1"/>
                  </a:cubicBezTo>
                  <a:cubicBezTo>
                    <a:pt x="4" y="0"/>
                    <a:pt x="4" y="0"/>
                    <a:pt x="4" y="0"/>
                  </a:cubicBezTo>
                  <a:lnTo>
                    <a:pt x="0" y="4"/>
                  </a:ln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8" name="Freeform 235"/>
            <p:cNvSpPr>
              <a:spLocks/>
            </p:cNvSpPr>
            <p:nvPr/>
          </p:nvSpPr>
          <p:spPr bwMode="auto">
            <a:xfrm>
              <a:off x="-1147762" y="3295234"/>
              <a:ext cx="160338" cy="266700"/>
            </a:xfrm>
            <a:custGeom>
              <a:avLst/>
              <a:gdLst>
                <a:gd name="T0" fmla="*/ 18 w 43"/>
                <a:gd name="T1" fmla="*/ 71 h 71"/>
                <a:gd name="T2" fmla="*/ 22 w 43"/>
                <a:gd name="T3" fmla="*/ 53 h 71"/>
                <a:gd name="T4" fmla="*/ 15 w 43"/>
                <a:gd name="T5" fmla="*/ 38 h 71"/>
                <a:gd name="T6" fmla="*/ 6 w 43"/>
                <a:gd name="T7" fmla="*/ 16 h 71"/>
                <a:gd name="T8" fmla="*/ 3 w 43"/>
                <a:gd name="T9" fmla="*/ 11 h 71"/>
                <a:gd name="T10" fmla="*/ 7 w 43"/>
                <a:gd name="T11" fmla="*/ 8 h 71"/>
                <a:gd name="T12" fmla="*/ 0 w 43"/>
                <a:gd name="T13" fmla="*/ 2 h 71"/>
                <a:gd name="T14" fmla="*/ 10 w 43"/>
                <a:gd name="T15" fmla="*/ 5 h 71"/>
                <a:gd name="T16" fmla="*/ 13 w 43"/>
                <a:gd name="T17" fmla="*/ 9 h 71"/>
                <a:gd name="T18" fmla="*/ 18 w 43"/>
                <a:gd name="T19" fmla="*/ 10 h 71"/>
                <a:gd name="T20" fmla="*/ 21 w 43"/>
                <a:gd name="T21" fmla="*/ 11 h 71"/>
                <a:gd name="T22" fmla="*/ 25 w 43"/>
                <a:gd name="T23" fmla="*/ 8 h 71"/>
                <a:gd name="T24" fmla="*/ 30 w 43"/>
                <a:gd name="T25" fmla="*/ 5 h 71"/>
                <a:gd name="T26" fmla="*/ 34 w 43"/>
                <a:gd name="T27" fmla="*/ 4 h 71"/>
                <a:gd name="T28" fmla="*/ 39 w 43"/>
                <a:gd name="T29" fmla="*/ 0 h 71"/>
                <a:gd name="T30" fmla="*/ 43 w 43"/>
                <a:gd name="T31" fmla="*/ 7 h 71"/>
                <a:gd name="T32" fmla="*/ 36 w 43"/>
                <a:gd name="T33" fmla="*/ 13 h 71"/>
                <a:gd name="T34" fmla="*/ 27 w 43"/>
                <a:gd name="T35" fmla="*/ 19 h 71"/>
                <a:gd name="T36" fmla="*/ 22 w 43"/>
                <a:gd name="T37" fmla="*/ 21 h 71"/>
                <a:gd name="T38" fmla="*/ 17 w 43"/>
                <a:gd name="T39" fmla="*/ 21 h 71"/>
                <a:gd name="T40" fmla="*/ 22 w 43"/>
                <a:gd name="T41" fmla="*/ 35 h 71"/>
                <a:gd name="T42" fmla="*/ 28 w 43"/>
                <a:gd name="T43" fmla="*/ 60 h 71"/>
                <a:gd name="T44" fmla="*/ 18 w 43"/>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71">
                  <a:moveTo>
                    <a:pt x="18" y="71"/>
                  </a:moveTo>
                  <a:cubicBezTo>
                    <a:pt x="18" y="71"/>
                    <a:pt x="24" y="57"/>
                    <a:pt x="22" y="53"/>
                  </a:cubicBezTo>
                  <a:cubicBezTo>
                    <a:pt x="20" y="49"/>
                    <a:pt x="15" y="39"/>
                    <a:pt x="15" y="38"/>
                  </a:cubicBezTo>
                  <a:cubicBezTo>
                    <a:pt x="14" y="38"/>
                    <a:pt x="8" y="20"/>
                    <a:pt x="6" y="16"/>
                  </a:cubicBezTo>
                  <a:cubicBezTo>
                    <a:pt x="3" y="11"/>
                    <a:pt x="3" y="11"/>
                    <a:pt x="3" y="11"/>
                  </a:cubicBezTo>
                  <a:cubicBezTo>
                    <a:pt x="3" y="11"/>
                    <a:pt x="4" y="8"/>
                    <a:pt x="7" y="8"/>
                  </a:cubicBezTo>
                  <a:cubicBezTo>
                    <a:pt x="7" y="8"/>
                    <a:pt x="2" y="5"/>
                    <a:pt x="0" y="2"/>
                  </a:cubicBezTo>
                  <a:cubicBezTo>
                    <a:pt x="0" y="2"/>
                    <a:pt x="7" y="2"/>
                    <a:pt x="10" y="5"/>
                  </a:cubicBezTo>
                  <a:cubicBezTo>
                    <a:pt x="13" y="9"/>
                    <a:pt x="13" y="9"/>
                    <a:pt x="13" y="9"/>
                  </a:cubicBezTo>
                  <a:cubicBezTo>
                    <a:pt x="13" y="9"/>
                    <a:pt x="17" y="9"/>
                    <a:pt x="18" y="10"/>
                  </a:cubicBezTo>
                  <a:cubicBezTo>
                    <a:pt x="18" y="10"/>
                    <a:pt x="20" y="10"/>
                    <a:pt x="21" y="11"/>
                  </a:cubicBezTo>
                  <a:cubicBezTo>
                    <a:pt x="21" y="11"/>
                    <a:pt x="23" y="8"/>
                    <a:pt x="25" y="8"/>
                  </a:cubicBezTo>
                  <a:cubicBezTo>
                    <a:pt x="27" y="7"/>
                    <a:pt x="30" y="6"/>
                    <a:pt x="30" y="5"/>
                  </a:cubicBezTo>
                  <a:cubicBezTo>
                    <a:pt x="31" y="5"/>
                    <a:pt x="33" y="4"/>
                    <a:pt x="34" y="4"/>
                  </a:cubicBezTo>
                  <a:cubicBezTo>
                    <a:pt x="35" y="3"/>
                    <a:pt x="36" y="1"/>
                    <a:pt x="39" y="0"/>
                  </a:cubicBezTo>
                  <a:cubicBezTo>
                    <a:pt x="39" y="0"/>
                    <a:pt x="43" y="4"/>
                    <a:pt x="43" y="7"/>
                  </a:cubicBezTo>
                  <a:cubicBezTo>
                    <a:pt x="43" y="9"/>
                    <a:pt x="37" y="13"/>
                    <a:pt x="36" y="13"/>
                  </a:cubicBezTo>
                  <a:cubicBezTo>
                    <a:pt x="35" y="14"/>
                    <a:pt x="27" y="19"/>
                    <a:pt x="27" y="19"/>
                  </a:cubicBezTo>
                  <a:cubicBezTo>
                    <a:pt x="27" y="19"/>
                    <a:pt x="23" y="20"/>
                    <a:pt x="22" y="21"/>
                  </a:cubicBezTo>
                  <a:cubicBezTo>
                    <a:pt x="20" y="21"/>
                    <a:pt x="17" y="21"/>
                    <a:pt x="17" y="21"/>
                  </a:cubicBezTo>
                  <a:cubicBezTo>
                    <a:pt x="22" y="35"/>
                    <a:pt x="22" y="35"/>
                    <a:pt x="22" y="35"/>
                  </a:cubicBezTo>
                  <a:cubicBezTo>
                    <a:pt x="22" y="35"/>
                    <a:pt x="28" y="56"/>
                    <a:pt x="28" y="60"/>
                  </a:cubicBezTo>
                  <a:cubicBezTo>
                    <a:pt x="28" y="64"/>
                    <a:pt x="25" y="70"/>
                    <a:pt x="18" y="71"/>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9" name="Freeform 236"/>
            <p:cNvSpPr>
              <a:spLocks/>
            </p:cNvSpPr>
            <p:nvPr/>
          </p:nvSpPr>
          <p:spPr bwMode="auto">
            <a:xfrm>
              <a:off x="-1114425" y="3314284"/>
              <a:ext cx="127000" cy="198438"/>
            </a:xfrm>
            <a:custGeom>
              <a:avLst/>
              <a:gdLst>
                <a:gd name="T0" fmla="*/ 22 w 34"/>
                <a:gd name="T1" fmla="*/ 10 h 53"/>
                <a:gd name="T2" fmla="*/ 26 w 34"/>
                <a:gd name="T3" fmla="*/ 4 h 53"/>
                <a:gd name="T4" fmla="*/ 23 w 34"/>
                <a:gd name="T5" fmla="*/ 6 h 53"/>
                <a:gd name="T6" fmla="*/ 23 w 34"/>
                <a:gd name="T7" fmla="*/ 0 h 53"/>
                <a:gd name="T8" fmla="*/ 21 w 34"/>
                <a:gd name="T9" fmla="*/ 0 h 53"/>
                <a:gd name="T10" fmla="*/ 19 w 34"/>
                <a:gd name="T11" fmla="*/ 1 h 53"/>
                <a:gd name="T12" fmla="*/ 21 w 34"/>
                <a:gd name="T13" fmla="*/ 5 h 53"/>
                <a:gd name="T14" fmla="*/ 13 w 34"/>
                <a:gd name="T15" fmla="*/ 14 h 53"/>
                <a:gd name="T16" fmla="*/ 16 w 34"/>
                <a:gd name="T17" fmla="*/ 5 h 53"/>
                <a:gd name="T18" fmla="*/ 8 w 34"/>
                <a:gd name="T19" fmla="*/ 14 h 53"/>
                <a:gd name="T20" fmla="*/ 8 w 34"/>
                <a:gd name="T21" fmla="*/ 13 h 53"/>
                <a:gd name="T22" fmla="*/ 11 w 34"/>
                <a:gd name="T23" fmla="*/ 9 h 53"/>
                <a:gd name="T24" fmla="*/ 6 w 34"/>
                <a:gd name="T25" fmla="*/ 12 h 53"/>
                <a:gd name="T26" fmla="*/ 10 w 34"/>
                <a:gd name="T27" fmla="*/ 7 h 53"/>
                <a:gd name="T28" fmla="*/ 6 w 34"/>
                <a:gd name="T29" fmla="*/ 11 h 53"/>
                <a:gd name="T30" fmla="*/ 8 w 34"/>
                <a:gd name="T31" fmla="*/ 5 h 53"/>
                <a:gd name="T32" fmla="*/ 7 w 34"/>
                <a:gd name="T33" fmla="*/ 4 h 53"/>
                <a:gd name="T34" fmla="*/ 5 w 34"/>
                <a:gd name="T35" fmla="*/ 12 h 53"/>
                <a:gd name="T36" fmla="*/ 2 w 34"/>
                <a:gd name="T37" fmla="*/ 16 h 53"/>
                <a:gd name="T38" fmla="*/ 3 w 34"/>
                <a:gd name="T39" fmla="*/ 8 h 53"/>
                <a:gd name="T40" fmla="*/ 1 w 34"/>
                <a:gd name="T41" fmla="*/ 14 h 53"/>
                <a:gd name="T42" fmla="*/ 0 w 34"/>
                <a:gd name="T43" fmla="*/ 17 h 53"/>
                <a:gd name="T44" fmla="*/ 4 w 34"/>
                <a:gd name="T45" fmla="*/ 28 h 53"/>
                <a:gd name="T46" fmla="*/ 10 w 34"/>
                <a:gd name="T47" fmla="*/ 38 h 53"/>
                <a:gd name="T48" fmla="*/ 13 w 34"/>
                <a:gd name="T49" fmla="*/ 44 h 53"/>
                <a:gd name="T50" fmla="*/ 18 w 34"/>
                <a:gd name="T51" fmla="*/ 53 h 53"/>
                <a:gd name="T52" fmla="*/ 19 w 34"/>
                <a:gd name="T53" fmla="*/ 52 h 53"/>
                <a:gd name="T54" fmla="*/ 13 w 34"/>
                <a:gd name="T55" fmla="*/ 30 h 53"/>
                <a:gd name="T56" fmla="*/ 8 w 34"/>
                <a:gd name="T57" fmla="*/ 16 h 53"/>
                <a:gd name="T58" fmla="*/ 13 w 34"/>
                <a:gd name="T59" fmla="*/ 16 h 53"/>
                <a:gd name="T60" fmla="*/ 18 w 34"/>
                <a:gd name="T61" fmla="*/ 14 h 53"/>
                <a:gd name="T62" fmla="*/ 27 w 34"/>
                <a:gd name="T63" fmla="*/ 8 h 53"/>
                <a:gd name="T64" fmla="*/ 34 w 34"/>
                <a:gd name="T65" fmla="*/ 2 h 53"/>
                <a:gd name="T66" fmla="*/ 34 w 34"/>
                <a:gd name="T67" fmla="*/ 1 h 53"/>
                <a:gd name="T68" fmla="*/ 28 w 34"/>
                <a:gd name="T69" fmla="*/ 5 h 53"/>
                <a:gd name="T70" fmla="*/ 22 w 34"/>
                <a:gd name="T7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53">
                  <a:moveTo>
                    <a:pt x="22" y="10"/>
                  </a:moveTo>
                  <a:cubicBezTo>
                    <a:pt x="22" y="10"/>
                    <a:pt x="26" y="5"/>
                    <a:pt x="26" y="4"/>
                  </a:cubicBezTo>
                  <a:cubicBezTo>
                    <a:pt x="26" y="4"/>
                    <a:pt x="24" y="6"/>
                    <a:pt x="23" y="6"/>
                  </a:cubicBezTo>
                  <a:cubicBezTo>
                    <a:pt x="23" y="6"/>
                    <a:pt x="24" y="2"/>
                    <a:pt x="23" y="0"/>
                  </a:cubicBezTo>
                  <a:cubicBezTo>
                    <a:pt x="22" y="0"/>
                    <a:pt x="22" y="0"/>
                    <a:pt x="21" y="0"/>
                  </a:cubicBezTo>
                  <a:cubicBezTo>
                    <a:pt x="21" y="0"/>
                    <a:pt x="20" y="1"/>
                    <a:pt x="19" y="1"/>
                  </a:cubicBezTo>
                  <a:cubicBezTo>
                    <a:pt x="21" y="2"/>
                    <a:pt x="22" y="3"/>
                    <a:pt x="21" y="5"/>
                  </a:cubicBezTo>
                  <a:cubicBezTo>
                    <a:pt x="20" y="8"/>
                    <a:pt x="24" y="10"/>
                    <a:pt x="13" y="14"/>
                  </a:cubicBezTo>
                  <a:cubicBezTo>
                    <a:pt x="13" y="14"/>
                    <a:pt x="18" y="11"/>
                    <a:pt x="16" y="5"/>
                  </a:cubicBezTo>
                  <a:cubicBezTo>
                    <a:pt x="16" y="5"/>
                    <a:pt x="16" y="12"/>
                    <a:pt x="8" y="14"/>
                  </a:cubicBezTo>
                  <a:cubicBezTo>
                    <a:pt x="8" y="14"/>
                    <a:pt x="7" y="13"/>
                    <a:pt x="8" y="13"/>
                  </a:cubicBezTo>
                  <a:cubicBezTo>
                    <a:pt x="8" y="12"/>
                    <a:pt x="11" y="10"/>
                    <a:pt x="11" y="9"/>
                  </a:cubicBezTo>
                  <a:cubicBezTo>
                    <a:pt x="11" y="9"/>
                    <a:pt x="8" y="12"/>
                    <a:pt x="6" y="12"/>
                  </a:cubicBezTo>
                  <a:cubicBezTo>
                    <a:pt x="6" y="12"/>
                    <a:pt x="10" y="9"/>
                    <a:pt x="10" y="7"/>
                  </a:cubicBezTo>
                  <a:cubicBezTo>
                    <a:pt x="10" y="7"/>
                    <a:pt x="8" y="10"/>
                    <a:pt x="6" y="11"/>
                  </a:cubicBezTo>
                  <a:cubicBezTo>
                    <a:pt x="6" y="11"/>
                    <a:pt x="8" y="10"/>
                    <a:pt x="8" y="5"/>
                  </a:cubicBezTo>
                  <a:cubicBezTo>
                    <a:pt x="7" y="4"/>
                    <a:pt x="7" y="4"/>
                    <a:pt x="7" y="4"/>
                  </a:cubicBezTo>
                  <a:cubicBezTo>
                    <a:pt x="8" y="6"/>
                    <a:pt x="8" y="9"/>
                    <a:pt x="5" y="12"/>
                  </a:cubicBezTo>
                  <a:cubicBezTo>
                    <a:pt x="5" y="12"/>
                    <a:pt x="3" y="11"/>
                    <a:pt x="2" y="16"/>
                  </a:cubicBezTo>
                  <a:cubicBezTo>
                    <a:pt x="2" y="16"/>
                    <a:pt x="3" y="11"/>
                    <a:pt x="3" y="8"/>
                  </a:cubicBezTo>
                  <a:cubicBezTo>
                    <a:pt x="3" y="8"/>
                    <a:pt x="2" y="10"/>
                    <a:pt x="1" y="14"/>
                  </a:cubicBezTo>
                  <a:cubicBezTo>
                    <a:pt x="0" y="17"/>
                    <a:pt x="0" y="17"/>
                    <a:pt x="0" y="17"/>
                  </a:cubicBezTo>
                  <a:cubicBezTo>
                    <a:pt x="1" y="21"/>
                    <a:pt x="3" y="25"/>
                    <a:pt x="4" y="28"/>
                  </a:cubicBezTo>
                  <a:cubicBezTo>
                    <a:pt x="10" y="38"/>
                    <a:pt x="10" y="38"/>
                    <a:pt x="10" y="38"/>
                  </a:cubicBezTo>
                  <a:cubicBezTo>
                    <a:pt x="13" y="44"/>
                    <a:pt x="13" y="44"/>
                    <a:pt x="13" y="44"/>
                  </a:cubicBezTo>
                  <a:cubicBezTo>
                    <a:pt x="18" y="53"/>
                    <a:pt x="18" y="53"/>
                    <a:pt x="18" y="53"/>
                  </a:cubicBezTo>
                  <a:cubicBezTo>
                    <a:pt x="19" y="52"/>
                    <a:pt x="19" y="52"/>
                    <a:pt x="19" y="52"/>
                  </a:cubicBezTo>
                  <a:cubicBezTo>
                    <a:pt x="17" y="45"/>
                    <a:pt x="13" y="30"/>
                    <a:pt x="13" y="30"/>
                  </a:cubicBezTo>
                  <a:cubicBezTo>
                    <a:pt x="8" y="16"/>
                    <a:pt x="8" y="16"/>
                    <a:pt x="8" y="16"/>
                  </a:cubicBezTo>
                  <a:cubicBezTo>
                    <a:pt x="8" y="16"/>
                    <a:pt x="11" y="16"/>
                    <a:pt x="13" y="16"/>
                  </a:cubicBezTo>
                  <a:cubicBezTo>
                    <a:pt x="14" y="15"/>
                    <a:pt x="18" y="14"/>
                    <a:pt x="18" y="14"/>
                  </a:cubicBezTo>
                  <a:cubicBezTo>
                    <a:pt x="18" y="14"/>
                    <a:pt x="26" y="9"/>
                    <a:pt x="27" y="8"/>
                  </a:cubicBezTo>
                  <a:cubicBezTo>
                    <a:pt x="28" y="8"/>
                    <a:pt x="34" y="4"/>
                    <a:pt x="34" y="2"/>
                  </a:cubicBezTo>
                  <a:cubicBezTo>
                    <a:pt x="34" y="1"/>
                    <a:pt x="34" y="1"/>
                    <a:pt x="34" y="1"/>
                  </a:cubicBezTo>
                  <a:cubicBezTo>
                    <a:pt x="32" y="2"/>
                    <a:pt x="28" y="4"/>
                    <a:pt x="28" y="5"/>
                  </a:cubicBezTo>
                  <a:cubicBezTo>
                    <a:pt x="27" y="6"/>
                    <a:pt x="23" y="9"/>
                    <a:pt x="22"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40" name="Freeform 237"/>
            <p:cNvSpPr>
              <a:spLocks/>
            </p:cNvSpPr>
            <p:nvPr/>
          </p:nvSpPr>
          <p:spPr bwMode="auto">
            <a:xfrm>
              <a:off x="-1249362" y="3306347"/>
              <a:ext cx="82550" cy="139700"/>
            </a:xfrm>
            <a:custGeom>
              <a:avLst/>
              <a:gdLst>
                <a:gd name="T0" fmla="*/ 0 w 22"/>
                <a:gd name="T1" fmla="*/ 4 h 37"/>
                <a:gd name="T2" fmla="*/ 2 w 22"/>
                <a:gd name="T3" fmla="*/ 20 h 37"/>
                <a:gd name="T4" fmla="*/ 1 w 22"/>
                <a:gd name="T5" fmla="*/ 29 h 37"/>
                <a:gd name="T6" fmla="*/ 1 w 22"/>
                <a:gd name="T7" fmla="*/ 35 h 37"/>
                <a:gd name="T8" fmla="*/ 4 w 22"/>
                <a:gd name="T9" fmla="*/ 37 h 37"/>
                <a:gd name="T10" fmla="*/ 4 w 22"/>
                <a:gd name="T11" fmla="*/ 26 h 37"/>
                <a:gd name="T12" fmla="*/ 5 w 22"/>
                <a:gd name="T13" fmla="*/ 21 h 37"/>
                <a:gd name="T14" fmla="*/ 11 w 22"/>
                <a:gd name="T15" fmla="*/ 11 h 37"/>
                <a:gd name="T16" fmla="*/ 6 w 22"/>
                <a:gd name="T17" fmla="*/ 17 h 37"/>
                <a:gd name="T18" fmla="*/ 3 w 22"/>
                <a:gd name="T19" fmla="*/ 4 h 37"/>
                <a:gd name="T20" fmla="*/ 12 w 22"/>
                <a:gd name="T21" fmla="*/ 2 h 37"/>
                <a:gd name="T22" fmla="*/ 14 w 22"/>
                <a:gd name="T23" fmla="*/ 5 h 37"/>
                <a:gd name="T24" fmla="*/ 16 w 22"/>
                <a:gd name="T25" fmla="*/ 6 h 37"/>
                <a:gd name="T26" fmla="*/ 14 w 22"/>
                <a:gd name="T27" fmla="*/ 7 h 37"/>
                <a:gd name="T28" fmla="*/ 20 w 22"/>
                <a:gd name="T29" fmla="*/ 29 h 37"/>
                <a:gd name="T30" fmla="*/ 18 w 22"/>
                <a:gd name="T31" fmla="*/ 34 h 37"/>
                <a:gd name="T32" fmla="*/ 20 w 22"/>
                <a:gd name="T33" fmla="*/ 36 h 37"/>
                <a:gd name="T34" fmla="*/ 21 w 22"/>
                <a:gd name="T35" fmla="*/ 33 h 37"/>
                <a:gd name="T36" fmla="*/ 22 w 22"/>
                <a:gd name="T37" fmla="*/ 31 h 37"/>
                <a:gd name="T38" fmla="*/ 15 w 22"/>
                <a:gd name="T39" fmla="*/ 8 h 37"/>
                <a:gd name="T40" fmla="*/ 17 w 22"/>
                <a:gd name="T41" fmla="*/ 6 h 37"/>
                <a:gd name="T42" fmla="*/ 13 w 22"/>
                <a:gd name="T43" fmla="*/ 4 h 37"/>
                <a:gd name="T44" fmla="*/ 12 w 22"/>
                <a:gd name="T45" fmla="*/ 0 h 37"/>
                <a:gd name="T46" fmla="*/ 11 w 22"/>
                <a:gd name="T47" fmla="*/ 1 h 37"/>
                <a:gd name="T48" fmla="*/ 0 w 22"/>
                <a:gd name="T4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37">
                  <a:moveTo>
                    <a:pt x="0" y="4"/>
                  </a:moveTo>
                  <a:cubicBezTo>
                    <a:pt x="2" y="20"/>
                    <a:pt x="2" y="20"/>
                    <a:pt x="2" y="20"/>
                  </a:cubicBezTo>
                  <a:cubicBezTo>
                    <a:pt x="1" y="29"/>
                    <a:pt x="1" y="29"/>
                    <a:pt x="1" y="29"/>
                  </a:cubicBezTo>
                  <a:cubicBezTo>
                    <a:pt x="1" y="29"/>
                    <a:pt x="1" y="32"/>
                    <a:pt x="1" y="35"/>
                  </a:cubicBezTo>
                  <a:cubicBezTo>
                    <a:pt x="4" y="37"/>
                    <a:pt x="4" y="37"/>
                    <a:pt x="4" y="37"/>
                  </a:cubicBezTo>
                  <a:cubicBezTo>
                    <a:pt x="4" y="26"/>
                    <a:pt x="4" y="26"/>
                    <a:pt x="4" y="26"/>
                  </a:cubicBezTo>
                  <a:cubicBezTo>
                    <a:pt x="4" y="26"/>
                    <a:pt x="5" y="22"/>
                    <a:pt x="5" y="21"/>
                  </a:cubicBezTo>
                  <a:cubicBezTo>
                    <a:pt x="6" y="19"/>
                    <a:pt x="11" y="11"/>
                    <a:pt x="11" y="11"/>
                  </a:cubicBezTo>
                  <a:cubicBezTo>
                    <a:pt x="6" y="17"/>
                    <a:pt x="6" y="17"/>
                    <a:pt x="6" y="17"/>
                  </a:cubicBezTo>
                  <a:cubicBezTo>
                    <a:pt x="8" y="9"/>
                    <a:pt x="3" y="4"/>
                    <a:pt x="3" y="4"/>
                  </a:cubicBezTo>
                  <a:cubicBezTo>
                    <a:pt x="4" y="2"/>
                    <a:pt x="12" y="2"/>
                    <a:pt x="12" y="2"/>
                  </a:cubicBezTo>
                  <a:cubicBezTo>
                    <a:pt x="14" y="5"/>
                    <a:pt x="14" y="5"/>
                    <a:pt x="14" y="5"/>
                  </a:cubicBezTo>
                  <a:cubicBezTo>
                    <a:pt x="16" y="6"/>
                    <a:pt x="16" y="6"/>
                    <a:pt x="16" y="6"/>
                  </a:cubicBezTo>
                  <a:cubicBezTo>
                    <a:pt x="14" y="7"/>
                    <a:pt x="14" y="7"/>
                    <a:pt x="14" y="7"/>
                  </a:cubicBezTo>
                  <a:cubicBezTo>
                    <a:pt x="14" y="7"/>
                    <a:pt x="20" y="28"/>
                    <a:pt x="20" y="29"/>
                  </a:cubicBezTo>
                  <a:cubicBezTo>
                    <a:pt x="20" y="30"/>
                    <a:pt x="18" y="34"/>
                    <a:pt x="18" y="34"/>
                  </a:cubicBezTo>
                  <a:cubicBezTo>
                    <a:pt x="18" y="34"/>
                    <a:pt x="19" y="35"/>
                    <a:pt x="20" y="36"/>
                  </a:cubicBezTo>
                  <a:cubicBezTo>
                    <a:pt x="21" y="35"/>
                    <a:pt x="21" y="34"/>
                    <a:pt x="21" y="33"/>
                  </a:cubicBezTo>
                  <a:cubicBezTo>
                    <a:pt x="21" y="32"/>
                    <a:pt x="21" y="31"/>
                    <a:pt x="22" y="31"/>
                  </a:cubicBezTo>
                  <a:cubicBezTo>
                    <a:pt x="15" y="8"/>
                    <a:pt x="15" y="8"/>
                    <a:pt x="15" y="8"/>
                  </a:cubicBezTo>
                  <a:cubicBezTo>
                    <a:pt x="17" y="6"/>
                    <a:pt x="17" y="6"/>
                    <a:pt x="17" y="6"/>
                  </a:cubicBezTo>
                  <a:cubicBezTo>
                    <a:pt x="13" y="4"/>
                    <a:pt x="13" y="4"/>
                    <a:pt x="13" y="4"/>
                  </a:cubicBezTo>
                  <a:cubicBezTo>
                    <a:pt x="12" y="0"/>
                    <a:pt x="12" y="0"/>
                    <a:pt x="12" y="0"/>
                  </a:cubicBezTo>
                  <a:cubicBezTo>
                    <a:pt x="11" y="1"/>
                    <a:pt x="11" y="1"/>
                    <a:pt x="11" y="1"/>
                  </a:cubicBezTo>
                  <a:cubicBezTo>
                    <a:pt x="11" y="1"/>
                    <a:pt x="1" y="2"/>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41" name="Freeform 238"/>
            <p:cNvSpPr>
              <a:spLocks/>
            </p:cNvSpPr>
            <p:nvPr/>
          </p:nvSpPr>
          <p:spPr bwMode="auto">
            <a:xfrm>
              <a:off x="-1268412" y="3474622"/>
              <a:ext cx="63500" cy="120650"/>
            </a:xfrm>
            <a:custGeom>
              <a:avLst/>
              <a:gdLst>
                <a:gd name="T0" fmla="*/ 10 w 17"/>
                <a:gd name="T1" fmla="*/ 30 h 32"/>
                <a:gd name="T2" fmla="*/ 17 w 17"/>
                <a:gd name="T3" fmla="*/ 6 h 32"/>
                <a:gd name="T4" fmla="*/ 15 w 17"/>
                <a:gd name="T5" fmla="*/ 7 h 32"/>
                <a:gd name="T6" fmla="*/ 10 w 17"/>
                <a:gd name="T7" fmla="*/ 19 h 32"/>
                <a:gd name="T8" fmla="*/ 6 w 17"/>
                <a:gd name="T9" fmla="*/ 27 h 32"/>
                <a:gd name="T10" fmla="*/ 5 w 17"/>
                <a:gd name="T11" fmla="*/ 22 h 32"/>
                <a:gd name="T12" fmla="*/ 6 w 17"/>
                <a:gd name="T13" fmla="*/ 7 h 32"/>
                <a:gd name="T14" fmla="*/ 6 w 17"/>
                <a:gd name="T15" fmla="*/ 2 h 32"/>
                <a:gd name="T16" fmla="*/ 5 w 17"/>
                <a:gd name="T17" fmla="*/ 0 h 32"/>
                <a:gd name="T18" fmla="*/ 1 w 17"/>
                <a:gd name="T19" fmla="*/ 7 h 32"/>
                <a:gd name="T20" fmla="*/ 3 w 17"/>
                <a:gd name="T21" fmla="*/ 9 h 32"/>
                <a:gd name="T22" fmla="*/ 0 w 17"/>
                <a:gd name="T23" fmla="*/ 29 h 32"/>
                <a:gd name="T24" fmla="*/ 10 w 17"/>
                <a:gd name="T25"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2">
                  <a:moveTo>
                    <a:pt x="10" y="30"/>
                  </a:moveTo>
                  <a:cubicBezTo>
                    <a:pt x="10" y="30"/>
                    <a:pt x="14" y="14"/>
                    <a:pt x="17" y="6"/>
                  </a:cubicBezTo>
                  <a:cubicBezTo>
                    <a:pt x="16" y="7"/>
                    <a:pt x="15" y="7"/>
                    <a:pt x="15" y="7"/>
                  </a:cubicBezTo>
                  <a:cubicBezTo>
                    <a:pt x="15" y="7"/>
                    <a:pt x="10" y="16"/>
                    <a:pt x="10" y="19"/>
                  </a:cubicBezTo>
                  <a:cubicBezTo>
                    <a:pt x="9" y="22"/>
                    <a:pt x="6" y="27"/>
                    <a:pt x="6" y="27"/>
                  </a:cubicBezTo>
                  <a:cubicBezTo>
                    <a:pt x="5" y="22"/>
                    <a:pt x="5" y="22"/>
                    <a:pt x="5" y="22"/>
                  </a:cubicBezTo>
                  <a:cubicBezTo>
                    <a:pt x="5" y="22"/>
                    <a:pt x="7" y="9"/>
                    <a:pt x="6" y="7"/>
                  </a:cubicBezTo>
                  <a:cubicBezTo>
                    <a:pt x="6" y="6"/>
                    <a:pt x="6" y="2"/>
                    <a:pt x="6" y="2"/>
                  </a:cubicBezTo>
                  <a:cubicBezTo>
                    <a:pt x="5" y="0"/>
                    <a:pt x="5" y="0"/>
                    <a:pt x="5" y="0"/>
                  </a:cubicBezTo>
                  <a:cubicBezTo>
                    <a:pt x="3" y="3"/>
                    <a:pt x="1" y="7"/>
                    <a:pt x="1" y="7"/>
                  </a:cubicBezTo>
                  <a:cubicBezTo>
                    <a:pt x="3" y="9"/>
                    <a:pt x="3" y="9"/>
                    <a:pt x="3" y="9"/>
                  </a:cubicBezTo>
                  <a:cubicBezTo>
                    <a:pt x="0" y="29"/>
                    <a:pt x="0" y="29"/>
                    <a:pt x="0" y="29"/>
                  </a:cubicBezTo>
                  <a:cubicBezTo>
                    <a:pt x="0" y="29"/>
                    <a:pt x="7" y="32"/>
                    <a:pt x="10" y="3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42" name="Freeform 239"/>
            <p:cNvSpPr>
              <a:spLocks/>
            </p:cNvSpPr>
            <p:nvPr/>
          </p:nvSpPr>
          <p:spPr bwMode="auto">
            <a:xfrm>
              <a:off x="-1309687" y="3317459"/>
              <a:ext cx="123825" cy="195263"/>
            </a:xfrm>
            <a:custGeom>
              <a:avLst/>
              <a:gdLst>
                <a:gd name="T0" fmla="*/ 20 w 33"/>
                <a:gd name="T1" fmla="*/ 24 h 52"/>
                <a:gd name="T2" fmla="*/ 21 w 33"/>
                <a:gd name="T3" fmla="*/ 6 h 52"/>
                <a:gd name="T4" fmla="*/ 16 w 33"/>
                <a:gd name="T5" fmla="*/ 1 h 52"/>
                <a:gd name="T6" fmla="*/ 13 w 33"/>
                <a:gd name="T7" fmla="*/ 9 h 52"/>
                <a:gd name="T8" fmla="*/ 2 w 33"/>
                <a:gd name="T9" fmla="*/ 29 h 52"/>
                <a:gd name="T10" fmla="*/ 11 w 33"/>
                <a:gd name="T11" fmla="*/ 42 h 52"/>
                <a:gd name="T12" fmla="*/ 27 w 33"/>
                <a:gd name="T13" fmla="*/ 52 h 52"/>
                <a:gd name="T14" fmla="*/ 32 w 33"/>
                <a:gd name="T15" fmla="*/ 44 h 52"/>
                <a:gd name="T16" fmla="*/ 27 w 33"/>
                <a:gd name="T17" fmla="*/ 40 h 52"/>
                <a:gd name="T18" fmla="*/ 17 w 33"/>
                <a:gd name="T19" fmla="*/ 29 h 52"/>
                <a:gd name="T20" fmla="*/ 17 w 33"/>
                <a:gd name="T21" fmla="*/ 26 h 52"/>
                <a:gd name="T22" fmla="*/ 20 w 33"/>
                <a:gd name="T2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52">
                  <a:moveTo>
                    <a:pt x="20" y="24"/>
                  </a:moveTo>
                  <a:cubicBezTo>
                    <a:pt x="20" y="24"/>
                    <a:pt x="25" y="12"/>
                    <a:pt x="21" y="6"/>
                  </a:cubicBezTo>
                  <a:cubicBezTo>
                    <a:pt x="18" y="0"/>
                    <a:pt x="16" y="1"/>
                    <a:pt x="16" y="1"/>
                  </a:cubicBezTo>
                  <a:cubicBezTo>
                    <a:pt x="16" y="1"/>
                    <a:pt x="13" y="8"/>
                    <a:pt x="13" y="9"/>
                  </a:cubicBezTo>
                  <a:cubicBezTo>
                    <a:pt x="12" y="9"/>
                    <a:pt x="0" y="23"/>
                    <a:pt x="2" y="29"/>
                  </a:cubicBezTo>
                  <a:cubicBezTo>
                    <a:pt x="2" y="29"/>
                    <a:pt x="7" y="40"/>
                    <a:pt x="11" y="42"/>
                  </a:cubicBezTo>
                  <a:cubicBezTo>
                    <a:pt x="15" y="44"/>
                    <a:pt x="23" y="51"/>
                    <a:pt x="27" y="52"/>
                  </a:cubicBezTo>
                  <a:cubicBezTo>
                    <a:pt x="27" y="52"/>
                    <a:pt x="33" y="48"/>
                    <a:pt x="32" y="44"/>
                  </a:cubicBezTo>
                  <a:cubicBezTo>
                    <a:pt x="32" y="44"/>
                    <a:pt x="30" y="43"/>
                    <a:pt x="27" y="40"/>
                  </a:cubicBezTo>
                  <a:cubicBezTo>
                    <a:pt x="24" y="37"/>
                    <a:pt x="18" y="31"/>
                    <a:pt x="17" y="29"/>
                  </a:cubicBezTo>
                  <a:cubicBezTo>
                    <a:pt x="15" y="28"/>
                    <a:pt x="15" y="28"/>
                    <a:pt x="17" y="26"/>
                  </a:cubicBezTo>
                  <a:cubicBezTo>
                    <a:pt x="20" y="24"/>
                    <a:pt x="20" y="24"/>
                    <a:pt x="20" y="24"/>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43" name="Freeform 240"/>
            <p:cNvSpPr>
              <a:spLocks/>
            </p:cNvSpPr>
            <p:nvPr/>
          </p:nvSpPr>
          <p:spPr bwMode="auto">
            <a:xfrm>
              <a:off x="-1309687" y="3322222"/>
              <a:ext cx="115888" cy="190500"/>
            </a:xfrm>
            <a:custGeom>
              <a:avLst/>
              <a:gdLst>
                <a:gd name="T0" fmla="*/ 24 w 31"/>
                <a:gd name="T1" fmla="*/ 45 h 51"/>
                <a:gd name="T2" fmla="*/ 21 w 31"/>
                <a:gd name="T3" fmla="*/ 42 h 51"/>
                <a:gd name="T4" fmla="*/ 19 w 31"/>
                <a:gd name="T5" fmla="*/ 37 h 51"/>
                <a:gd name="T6" fmla="*/ 13 w 31"/>
                <a:gd name="T7" fmla="*/ 34 h 51"/>
                <a:gd name="T8" fmla="*/ 7 w 31"/>
                <a:gd name="T9" fmla="*/ 30 h 51"/>
                <a:gd name="T10" fmla="*/ 8 w 31"/>
                <a:gd name="T11" fmla="*/ 31 h 51"/>
                <a:gd name="T12" fmla="*/ 14 w 31"/>
                <a:gd name="T13" fmla="*/ 30 h 51"/>
                <a:gd name="T14" fmla="*/ 6 w 31"/>
                <a:gd name="T15" fmla="*/ 28 h 51"/>
                <a:gd name="T16" fmla="*/ 7 w 31"/>
                <a:gd name="T17" fmla="*/ 27 h 51"/>
                <a:gd name="T18" fmla="*/ 4 w 31"/>
                <a:gd name="T19" fmla="*/ 26 h 51"/>
                <a:gd name="T20" fmla="*/ 15 w 31"/>
                <a:gd name="T21" fmla="*/ 25 h 51"/>
                <a:gd name="T22" fmla="*/ 5 w 31"/>
                <a:gd name="T23" fmla="*/ 22 h 51"/>
                <a:gd name="T24" fmla="*/ 7 w 31"/>
                <a:gd name="T25" fmla="*/ 20 h 51"/>
                <a:gd name="T26" fmla="*/ 7 w 31"/>
                <a:gd name="T27" fmla="*/ 18 h 51"/>
                <a:gd name="T28" fmla="*/ 10 w 31"/>
                <a:gd name="T29" fmla="*/ 18 h 51"/>
                <a:gd name="T30" fmla="*/ 8 w 31"/>
                <a:gd name="T31" fmla="*/ 17 h 51"/>
                <a:gd name="T32" fmla="*/ 16 w 31"/>
                <a:gd name="T33" fmla="*/ 15 h 51"/>
                <a:gd name="T34" fmla="*/ 12 w 31"/>
                <a:gd name="T35" fmla="*/ 12 h 51"/>
                <a:gd name="T36" fmla="*/ 17 w 31"/>
                <a:gd name="T37" fmla="*/ 13 h 51"/>
                <a:gd name="T38" fmla="*/ 14 w 31"/>
                <a:gd name="T39" fmla="*/ 10 h 51"/>
                <a:gd name="T40" fmla="*/ 15 w 31"/>
                <a:gd name="T41" fmla="*/ 7 h 51"/>
                <a:gd name="T42" fmla="*/ 18 w 31"/>
                <a:gd name="T43" fmla="*/ 3 h 51"/>
                <a:gd name="T44" fmla="*/ 17 w 31"/>
                <a:gd name="T45" fmla="*/ 0 h 51"/>
                <a:gd name="T46" fmla="*/ 16 w 31"/>
                <a:gd name="T47" fmla="*/ 0 h 51"/>
                <a:gd name="T48" fmla="*/ 13 w 31"/>
                <a:gd name="T49" fmla="*/ 8 h 51"/>
                <a:gd name="T50" fmla="*/ 2 w 31"/>
                <a:gd name="T51" fmla="*/ 28 h 51"/>
                <a:gd name="T52" fmla="*/ 11 w 31"/>
                <a:gd name="T53" fmla="*/ 41 h 51"/>
                <a:gd name="T54" fmla="*/ 27 w 31"/>
                <a:gd name="T55" fmla="*/ 51 h 51"/>
                <a:gd name="T56" fmla="*/ 31 w 31"/>
                <a:gd name="T57" fmla="*/ 47 h 51"/>
                <a:gd name="T58" fmla="*/ 24 w 31"/>
                <a:gd name="T59" fmla="*/ 4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51">
                  <a:moveTo>
                    <a:pt x="24" y="45"/>
                  </a:moveTo>
                  <a:cubicBezTo>
                    <a:pt x="24" y="45"/>
                    <a:pt x="21" y="43"/>
                    <a:pt x="21" y="42"/>
                  </a:cubicBezTo>
                  <a:cubicBezTo>
                    <a:pt x="20" y="42"/>
                    <a:pt x="19" y="37"/>
                    <a:pt x="19" y="37"/>
                  </a:cubicBezTo>
                  <a:cubicBezTo>
                    <a:pt x="19" y="37"/>
                    <a:pt x="15" y="34"/>
                    <a:pt x="13" y="34"/>
                  </a:cubicBezTo>
                  <a:cubicBezTo>
                    <a:pt x="10" y="35"/>
                    <a:pt x="4" y="29"/>
                    <a:pt x="7" y="30"/>
                  </a:cubicBezTo>
                  <a:cubicBezTo>
                    <a:pt x="8" y="31"/>
                    <a:pt x="8" y="31"/>
                    <a:pt x="8" y="31"/>
                  </a:cubicBezTo>
                  <a:cubicBezTo>
                    <a:pt x="11" y="32"/>
                    <a:pt x="14" y="30"/>
                    <a:pt x="14" y="30"/>
                  </a:cubicBezTo>
                  <a:cubicBezTo>
                    <a:pt x="14" y="30"/>
                    <a:pt x="7" y="29"/>
                    <a:pt x="6" y="28"/>
                  </a:cubicBezTo>
                  <a:cubicBezTo>
                    <a:pt x="5" y="28"/>
                    <a:pt x="7" y="27"/>
                    <a:pt x="7" y="27"/>
                  </a:cubicBezTo>
                  <a:cubicBezTo>
                    <a:pt x="6" y="27"/>
                    <a:pt x="4" y="26"/>
                    <a:pt x="4" y="26"/>
                  </a:cubicBezTo>
                  <a:cubicBezTo>
                    <a:pt x="6" y="23"/>
                    <a:pt x="15" y="25"/>
                    <a:pt x="15" y="25"/>
                  </a:cubicBezTo>
                  <a:cubicBezTo>
                    <a:pt x="14" y="23"/>
                    <a:pt x="7" y="22"/>
                    <a:pt x="5" y="22"/>
                  </a:cubicBezTo>
                  <a:cubicBezTo>
                    <a:pt x="6" y="21"/>
                    <a:pt x="8" y="20"/>
                    <a:pt x="7" y="20"/>
                  </a:cubicBezTo>
                  <a:cubicBezTo>
                    <a:pt x="6" y="20"/>
                    <a:pt x="7" y="18"/>
                    <a:pt x="7" y="18"/>
                  </a:cubicBezTo>
                  <a:cubicBezTo>
                    <a:pt x="8" y="17"/>
                    <a:pt x="10" y="18"/>
                    <a:pt x="10" y="18"/>
                  </a:cubicBezTo>
                  <a:cubicBezTo>
                    <a:pt x="8" y="17"/>
                    <a:pt x="8" y="17"/>
                    <a:pt x="8" y="17"/>
                  </a:cubicBezTo>
                  <a:cubicBezTo>
                    <a:pt x="9" y="16"/>
                    <a:pt x="16" y="15"/>
                    <a:pt x="16" y="15"/>
                  </a:cubicBezTo>
                  <a:cubicBezTo>
                    <a:pt x="15" y="14"/>
                    <a:pt x="12" y="12"/>
                    <a:pt x="12" y="12"/>
                  </a:cubicBezTo>
                  <a:cubicBezTo>
                    <a:pt x="14" y="11"/>
                    <a:pt x="17" y="13"/>
                    <a:pt x="17" y="13"/>
                  </a:cubicBezTo>
                  <a:cubicBezTo>
                    <a:pt x="17" y="13"/>
                    <a:pt x="14" y="10"/>
                    <a:pt x="14" y="10"/>
                  </a:cubicBezTo>
                  <a:cubicBezTo>
                    <a:pt x="14" y="10"/>
                    <a:pt x="15" y="8"/>
                    <a:pt x="15" y="7"/>
                  </a:cubicBezTo>
                  <a:cubicBezTo>
                    <a:pt x="15" y="5"/>
                    <a:pt x="18" y="3"/>
                    <a:pt x="18" y="3"/>
                  </a:cubicBezTo>
                  <a:cubicBezTo>
                    <a:pt x="17" y="0"/>
                    <a:pt x="17" y="0"/>
                    <a:pt x="17" y="0"/>
                  </a:cubicBezTo>
                  <a:cubicBezTo>
                    <a:pt x="16" y="0"/>
                    <a:pt x="16" y="0"/>
                    <a:pt x="16" y="0"/>
                  </a:cubicBezTo>
                  <a:cubicBezTo>
                    <a:pt x="16" y="0"/>
                    <a:pt x="13" y="7"/>
                    <a:pt x="13" y="8"/>
                  </a:cubicBezTo>
                  <a:cubicBezTo>
                    <a:pt x="12" y="8"/>
                    <a:pt x="0" y="22"/>
                    <a:pt x="2" y="28"/>
                  </a:cubicBezTo>
                  <a:cubicBezTo>
                    <a:pt x="2" y="28"/>
                    <a:pt x="7" y="39"/>
                    <a:pt x="11" y="41"/>
                  </a:cubicBezTo>
                  <a:cubicBezTo>
                    <a:pt x="15" y="43"/>
                    <a:pt x="23" y="50"/>
                    <a:pt x="27" y="51"/>
                  </a:cubicBezTo>
                  <a:cubicBezTo>
                    <a:pt x="27" y="51"/>
                    <a:pt x="29" y="49"/>
                    <a:pt x="31" y="47"/>
                  </a:cubicBezTo>
                  <a:cubicBezTo>
                    <a:pt x="29" y="46"/>
                    <a:pt x="24" y="45"/>
                    <a:pt x="24"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44" name="Freeform 241"/>
            <p:cNvSpPr>
              <a:spLocks noEditPoints="1"/>
            </p:cNvSpPr>
            <p:nvPr/>
          </p:nvSpPr>
          <p:spPr bwMode="auto">
            <a:xfrm>
              <a:off x="-1200150" y="3220622"/>
              <a:ext cx="66675" cy="85725"/>
            </a:xfrm>
            <a:custGeom>
              <a:avLst/>
              <a:gdLst>
                <a:gd name="T0" fmla="*/ 17 w 18"/>
                <a:gd name="T1" fmla="*/ 14 h 23"/>
                <a:gd name="T2" fmla="*/ 17 w 18"/>
                <a:gd name="T3" fmla="*/ 13 h 23"/>
                <a:gd name="T4" fmla="*/ 17 w 18"/>
                <a:gd name="T5" fmla="*/ 13 h 23"/>
                <a:gd name="T6" fmla="*/ 17 w 18"/>
                <a:gd name="T7" fmla="*/ 11 h 23"/>
                <a:gd name="T8" fmla="*/ 17 w 18"/>
                <a:gd name="T9" fmla="*/ 11 h 23"/>
                <a:gd name="T10" fmla="*/ 17 w 18"/>
                <a:gd name="T11" fmla="*/ 11 h 23"/>
                <a:gd name="T12" fmla="*/ 17 w 18"/>
                <a:gd name="T13" fmla="*/ 11 h 23"/>
                <a:gd name="T14" fmla="*/ 17 w 18"/>
                <a:gd name="T15" fmla="*/ 11 h 23"/>
                <a:gd name="T16" fmla="*/ 17 w 18"/>
                <a:gd name="T17" fmla="*/ 10 h 23"/>
                <a:gd name="T18" fmla="*/ 17 w 18"/>
                <a:gd name="T19" fmla="*/ 10 h 23"/>
                <a:gd name="T20" fmla="*/ 17 w 18"/>
                <a:gd name="T21" fmla="*/ 10 h 23"/>
                <a:gd name="T22" fmla="*/ 17 w 18"/>
                <a:gd name="T23" fmla="*/ 10 h 23"/>
                <a:gd name="T24" fmla="*/ 17 w 18"/>
                <a:gd name="T25" fmla="*/ 10 h 23"/>
                <a:gd name="T26" fmla="*/ 17 w 18"/>
                <a:gd name="T27" fmla="*/ 10 h 23"/>
                <a:gd name="T28" fmla="*/ 17 w 18"/>
                <a:gd name="T29" fmla="*/ 9 h 23"/>
                <a:gd name="T30" fmla="*/ 17 w 18"/>
                <a:gd name="T31" fmla="*/ 5 h 23"/>
                <a:gd name="T32" fmla="*/ 13 w 18"/>
                <a:gd name="T33" fmla="*/ 1 h 23"/>
                <a:gd name="T34" fmla="*/ 12 w 18"/>
                <a:gd name="T35" fmla="*/ 5 h 23"/>
                <a:gd name="T36" fmla="*/ 8 w 18"/>
                <a:gd name="T37" fmla="*/ 0 h 23"/>
                <a:gd name="T38" fmla="*/ 3 w 18"/>
                <a:gd name="T39" fmla="*/ 4 h 23"/>
                <a:gd name="T40" fmla="*/ 3 w 18"/>
                <a:gd name="T41" fmla="*/ 10 h 23"/>
                <a:gd name="T42" fmla="*/ 2 w 18"/>
                <a:gd name="T43" fmla="*/ 10 h 23"/>
                <a:gd name="T44" fmla="*/ 3 w 18"/>
                <a:gd name="T45" fmla="*/ 15 h 23"/>
                <a:gd name="T46" fmla="*/ 4 w 18"/>
                <a:gd name="T47" fmla="*/ 16 h 23"/>
                <a:gd name="T48" fmla="*/ 8 w 18"/>
                <a:gd name="T49" fmla="*/ 22 h 23"/>
                <a:gd name="T50" fmla="*/ 13 w 18"/>
                <a:gd name="T51" fmla="*/ 23 h 23"/>
                <a:gd name="T52" fmla="*/ 14 w 18"/>
                <a:gd name="T53" fmla="*/ 22 h 23"/>
                <a:gd name="T54" fmla="*/ 14 w 18"/>
                <a:gd name="T55" fmla="*/ 22 h 23"/>
                <a:gd name="T56" fmla="*/ 16 w 18"/>
                <a:gd name="T57" fmla="*/ 18 h 23"/>
                <a:gd name="T58" fmla="*/ 17 w 18"/>
                <a:gd name="T59" fmla="*/ 14 h 23"/>
                <a:gd name="T60" fmla="*/ 10 w 18"/>
                <a:gd name="T61" fmla="*/ 21 h 23"/>
                <a:gd name="T62" fmla="*/ 8 w 18"/>
                <a:gd name="T63" fmla="*/ 16 h 23"/>
                <a:gd name="T64" fmla="*/ 9 w 18"/>
                <a:gd name="T65" fmla="*/ 15 h 23"/>
                <a:gd name="T66" fmla="*/ 8 w 18"/>
                <a:gd name="T67" fmla="*/ 15 h 23"/>
                <a:gd name="T68" fmla="*/ 6 w 18"/>
                <a:gd name="T69" fmla="*/ 12 h 23"/>
                <a:gd name="T70" fmla="*/ 7 w 18"/>
                <a:gd name="T71" fmla="*/ 12 h 23"/>
                <a:gd name="T72" fmla="*/ 8 w 18"/>
                <a:gd name="T73" fmla="*/ 9 h 23"/>
                <a:gd name="T74" fmla="*/ 8 w 18"/>
                <a:gd name="T75" fmla="*/ 8 h 23"/>
                <a:gd name="T76" fmla="*/ 12 w 18"/>
                <a:gd name="T77" fmla="*/ 6 h 23"/>
                <a:gd name="T78" fmla="*/ 16 w 18"/>
                <a:gd name="T79" fmla="*/ 9 h 23"/>
                <a:gd name="T80" fmla="*/ 16 w 18"/>
                <a:gd name="T81" fmla="*/ 10 h 23"/>
                <a:gd name="T82" fmla="*/ 17 w 18"/>
                <a:gd name="T83" fmla="*/ 14 h 23"/>
                <a:gd name="T84" fmla="*/ 14 w 18"/>
                <a:gd name="T85" fmla="*/ 21 h 23"/>
                <a:gd name="T86" fmla="*/ 10 w 18"/>
                <a:gd name="T87"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 h="23">
                  <a:moveTo>
                    <a:pt x="17" y="14"/>
                  </a:moveTo>
                  <a:cubicBezTo>
                    <a:pt x="17" y="13"/>
                    <a:pt x="17" y="13"/>
                    <a:pt x="17" y="13"/>
                  </a:cubicBezTo>
                  <a:cubicBezTo>
                    <a:pt x="17" y="13"/>
                    <a:pt x="17" y="13"/>
                    <a:pt x="17" y="13"/>
                  </a:cubicBezTo>
                  <a:cubicBezTo>
                    <a:pt x="17" y="12"/>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9"/>
                    <a:pt x="17" y="9"/>
                  </a:cubicBezTo>
                  <a:cubicBezTo>
                    <a:pt x="17" y="9"/>
                    <a:pt x="17" y="6"/>
                    <a:pt x="17" y="5"/>
                  </a:cubicBezTo>
                  <a:cubicBezTo>
                    <a:pt x="17" y="4"/>
                    <a:pt x="15" y="2"/>
                    <a:pt x="13" y="1"/>
                  </a:cubicBezTo>
                  <a:cubicBezTo>
                    <a:pt x="13" y="2"/>
                    <a:pt x="12" y="4"/>
                    <a:pt x="12" y="5"/>
                  </a:cubicBezTo>
                  <a:cubicBezTo>
                    <a:pt x="11" y="4"/>
                    <a:pt x="8" y="2"/>
                    <a:pt x="8" y="0"/>
                  </a:cubicBezTo>
                  <a:cubicBezTo>
                    <a:pt x="6" y="1"/>
                    <a:pt x="4" y="3"/>
                    <a:pt x="3" y="4"/>
                  </a:cubicBezTo>
                  <a:cubicBezTo>
                    <a:pt x="2" y="5"/>
                    <a:pt x="3" y="10"/>
                    <a:pt x="3" y="10"/>
                  </a:cubicBezTo>
                  <a:cubicBezTo>
                    <a:pt x="2" y="10"/>
                    <a:pt x="2" y="10"/>
                    <a:pt x="2" y="10"/>
                  </a:cubicBezTo>
                  <a:cubicBezTo>
                    <a:pt x="0" y="11"/>
                    <a:pt x="2" y="15"/>
                    <a:pt x="3" y="15"/>
                  </a:cubicBezTo>
                  <a:cubicBezTo>
                    <a:pt x="3" y="16"/>
                    <a:pt x="4" y="16"/>
                    <a:pt x="4" y="16"/>
                  </a:cubicBezTo>
                  <a:cubicBezTo>
                    <a:pt x="4" y="16"/>
                    <a:pt x="7" y="21"/>
                    <a:pt x="8" y="22"/>
                  </a:cubicBezTo>
                  <a:cubicBezTo>
                    <a:pt x="9" y="23"/>
                    <a:pt x="13" y="22"/>
                    <a:pt x="13" y="23"/>
                  </a:cubicBezTo>
                  <a:cubicBezTo>
                    <a:pt x="14" y="22"/>
                    <a:pt x="14" y="22"/>
                    <a:pt x="14" y="22"/>
                  </a:cubicBezTo>
                  <a:cubicBezTo>
                    <a:pt x="14" y="22"/>
                    <a:pt x="14" y="22"/>
                    <a:pt x="14" y="22"/>
                  </a:cubicBezTo>
                  <a:cubicBezTo>
                    <a:pt x="14" y="22"/>
                    <a:pt x="16" y="19"/>
                    <a:pt x="16" y="18"/>
                  </a:cubicBezTo>
                  <a:cubicBezTo>
                    <a:pt x="17" y="18"/>
                    <a:pt x="18" y="16"/>
                    <a:pt x="17" y="14"/>
                  </a:cubicBezTo>
                  <a:close/>
                  <a:moveTo>
                    <a:pt x="10" y="21"/>
                  </a:moveTo>
                  <a:cubicBezTo>
                    <a:pt x="9" y="20"/>
                    <a:pt x="8" y="16"/>
                    <a:pt x="8" y="16"/>
                  </a:cubicBezTo>
                  <a:cubicBezTo>
                    <a:pt x="9" y="15"/>
                    <a:pt x="9" y="15"/>
                    <a:pt x="9" y="15"/>
                  </a:cubicBezTo>
                  <a:cubicBezTo>
                    <a:pt x="8" y="15"/>
                    <a:pt x="8" y="15"/>
                    <a:pt x="8" y="15"/>
                  </a:cubicBezTo>
                  <a:cubicBezTo>
                    <a:pt x="7" y="14"/>
                    <a:pt x="6" y="12"/>
                    <a:pt x="6" y="12"/>
                  </a:cubicBezTo>
                  <a:cubicBezTo>
                    <a:pt x="6" y="11"/>
                    <a:pt x="7" y="12"/>
                    <a:pt x="7" y="12"/>
                  </a:cubicBezTo>
                  <a:cubicBezTo>
                    <a:pt x="8" y="9"/>
                    <a:pt x="8" y="9"/>
                    <a:pt x="8" y="9"/>
                  </a:cubicBezTo>
                  <a:cubicBezTo>
                    <a:pt x="8" y="9"/>
                    <a:pt x="8" y="9"/>
                    <a:pt x="8" y="8"/>
                  </a:cubicBezTo>
                  <a:cubicBezTo>
                    <a:pt x="8" y="8"/>
                    <a:pt x="11" y="7"/>
                    <a:pt x="12" y="6"/>
                  </a:cubicBezTo>
                  <a:cubicBezTo>
                    <a:pt x="16" y="8"/>
                    <a:pt x="16" y="9"/>
                    <a:pt x="16" y="9"/>
                  </a:cubicBezTo>
                  <a:cubicBezTo>
                    <a:pt x="16" y="10"/>
                    <a:pt x="16" y="10"/>
                    <a:pt x="16" y="10"/>
                  </a:cubicBezTo>
                  <a:cubicBezTo>
                    <a:pt x="16" y="11"/>
                    <a:pt x="17" y="13"/>
                    <a:pt x="17" y="14"/>
                  </a:cubicBezTo>
                  <a:cubicBezTo>
                    <a:pt x="16" y="18"/>
                    <a:pt x="14" y="21"/>
                    <a:pt x="14" y="21"/>
                  </a:cubicBezTo>
                  <a:cubicBezTo>
                    <a:pt x="14" y="21"/>
                    <a:pt x="12" y="22"/>
                    <a:pt x="10" y="21"/>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45" name="Freeform 242"/>
            <p:cNvSpPr>
              <a:spLocks/>
            </p:cNvSpPr>
            <p:nvPr/>
          </p:nvSpPr>
          <p:spPr bwMode="auto">
            <a:xfrm>
              <a:off x="-1196975" y="3215859"/>
              <a:ext cx="66675" cy="57150"/>
            </a:xfrm>
            <a:custGeom>
              <a:avLst/>
              <a:gdLst>
                <a:gd name="T0" fmla="*/ 2 w 18"/>
                <a:gd name="T1" fmla="*/ 11 h 15"/>
                <a:gd name="T2" fmla="*/ 3 w 18"/>
                <a:gd name="T3" fmla="*/ 15 h 15"/>
                <a:gd name="T4" fmla="*/ 4 w 18"/>
                <a:gd name="T5" fmla="*/ 15 h 15"/>
                <a:gd name="T6" fmla="*/ 4 w 18"/>
                <a:gd name="T7" fmla="*/ 12 h 15"/>
                <a:gd name="T8" fmla="*/ 7 w 18"/>
                <a:gd name="T9" fmla="*/ 8 h 15"/>
                <a:gd name="T10" fmla="*/ 12 w 18"/>
                <a:gd name="T11" fmla="*/ 7 h 15"/>
                <a:gd name="T12" fmla="*/ 16 w 18"/>
                <a:gd name="T13" fmla="*/ 9 h 15"/>
                <a:gd name="T14" fmla="*/ 16 w 18"/>
                <a:gd name="T15" fmla="*/ 11 h 15"/>
                <a:gd name="T16" fmla="*/ 17 w 18"/>
                <a:gd name="T17" fmla="*/ 10 h 15"/>
                <a:gd name="T18" fmla="*/ 17 w 18"/>
                <a:gd name="T19" fmla="*/ 5 h 15"/>
                <a:gd name="T20" fmla="*/ 11 w 18"/>
                <a:gd name="T21" fmla="*/ 0 h 15"/>
                <a:gd name="T22" fmla="*/ 9 w 18"/>
                <a:gd name="T23" fmla="*/ 0 h 15"/>
                <a:gd name="T24" fmla="*/ 7 w 18"/>
                <a:gd name="T25" fmla="*/ 0 h 15"/>
                <a:gd name="T26" fmla="*/ 0 w 18"/>
                <a:gd name="T27" fmla="*/ 5 h 15"/>
                <a:gd name="T28" fmla="*/ 0 w 18"/>
                <a:gd name="T29" fmla="*/ 11 h 15"/>
                <a:gd name="T30" fmla="*/ 2 w 18"/>
                <a:gd name="T31"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5">
                  <a:moveTo>
                    <a:pt x="2" y="11"/>
                  </a:moveTo>
                  <a:cubicBezTo>
                    <a:pt x="3" y="15"/>
                    <a:pt x="3" y="15"/>
                    <a:pt x="3" y="15"/>
                  </a:cubicBezTo>
                  <a:cubicBezTo>
                    <a:pt x="4" y="15"/>
                    <a:pt x="4" y="15"/>
                    <a:pt x="4" y="15"/>
                  </a:cubicBezTo>
                  <a:cubicBezTo>
                    <a:pt x="4" y="12"/>
                    <a:pt x="4" y="12"/>
                    <a:pt x="4" y="12"/>
                  </a:cubicBezTo>
                  <a:cubicBezTo>
                    <a:pt x="4" y="12"/>
                    <a:pt x="6" y="9"/>
                    <a:pt x="7" y="8"/>
                  </a:cubicBezTo>
                  <a:cubicBezTo>
                    <a:pt x="7" y="8"/>
                    <a:pt x="10" y="7"/>
                    <a:pt x="12" y="7"/>
                  </a:cubicBezTo>
                  <a:cubicBezTo>
                    <a:pt x="12" y="7"/>
                    <a:pt x="15" y="9"/>
                    <a:pt x="16" y="9"/>
                  </a:cubicBezTo>
                  <a:cubicBezTo>
                    <a:pt x="16" y="9"/>
                    <a:pt x="16" y="11"/>
                    <a:pt x="16" y="11"/>
                  </a:cubicBezTo>
                  <a:cubicBezTo>
                    <a:pt x="16" y="11"/>
                    <a:pt x="16" y="11"/>
                    <a:pt x="17" y="10"/>
                  </a:cubicBezTo>
                  <a:cubicBezTo>
                    <a:pt x="18" y="9"/>
                    <a:pt x="17" y="6"/>
                    <a:pt x="17" y="5"/>
                  </a:cubicBezTo>
                  <a:cubicBezTo>
                    <a:pt x="17" y="4"/>
                    <a:pt x="13" y="0"/>
                    <a:pt x="11" y="0"/>
                  </a:cubicBezTo>
                  <a:cubicBezTo>
                    <a:pt x="9" y="0"/>
                    <a:pt x="9" y="0"/>
                    <a:pt x="9" y="0"/>
                  </a:cubicBezTo>
                  <a:cubicBezTo>
                    <a:pt x="9" y="0"/>
                    <a:pt x="8" y="0"/>
                    <a:pt x="7" y="0"/>
                  </a:cubicBezTo>
                  <a:cubicBezTo>
                    <a:pt x="5" y="0"/>
                    <a:pt x="0" y="4"/>
                    <a:pt x="0" y="5"/>
                  </a:cubicBezTo>
                  <a:cubicBezTo>
                    <a:pt x="0" y="6"/>
                    <a:pt x="0" y="6"/>
                    <a:pt x="0" y="11"/>
                  </a:cubicBezTo>
                  <a:lnTo>
                    <a:pt x="2" y="11"/>
                  </a:ln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grpSp>
      <p:grpSp>
        <p:nvGrpSpPr>
          <p:cNvPr id="61" name="组合 50"/>
          <p:cNvGrpSpPr>
            <a:grpSpLocks/>
          </p:cNvGrpSpPr>
          <p:nvPr/>
        </p:nvGrpSpPr>
        <p:grpSpPr bwMode="auto">
          <a:xfrm>
            <a:off x="145505" y="94325"/>
            <a:ext cx="603250" cy="552450"/>
            <a:chOff x="0" y="0"/>
            <a:chExt cx="737947" cy="676838"/>
          </a:xfrm>
        </p:grpSpPr>
        <p:sp>
          <p:nvSpPr>
            <p:cNvPr id="62"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63"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64"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65"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汇付</a:t>
            </a:r>
            <a:r>
              <a:rPr lang="zh-CN" altLang="en-US" sz="2400" b="1" dirty="0" smtClean="0">
                <a:solidFill>
                  <a:prstClr val="black"/>
                </a:solidFill>
                <a:latin typeface="Times New Roman" panose="02020603050405020304" pitchFamily="18" charset="0"/>
                <a:cs typeface="Times New Roman" panose="02020603050405020304" pitchFamily="18" charset="0"/>
              </a:rPr>
              <a:t>（</a:t>
            </a:r>
            <a:r>
              <a:rPr lang="en-US" altLang="zh-CN" sz="2400" b="1" dirty="0" smtClean="0">
                <a:solidFill>
                  <a:prstClr val="black"/>
                </a:solidFill>
                <a:latin typeface="Times New Roman" panose="02020603050405020304" pitchFamily="18" charset="0"/>
                <a:cs typeface="Times New Roman" panose="02020603050405020304" pitchFamily="18" charset="0"/>
              </a:rPr>
              <a:t>remittance</a:t>
            </a:r>
            <a:r>
              <a:rPr lang="zh-CN" altLang="en-US" sz="2400" b="1" dirty="0" smtClean="0">
                <a:solidFill>
                  <a:prstClr val="black"/>
                </a:solidFill>
                <a:latin typeface="Times New Roman" panose="02020603050405020304" pitchFamily="18" charset="0"/>
                <a:cs typeface="Times New Roman" panose="02020603050405020304" pitchFamily="18" charset="0"/>
              </a:rPr>
              <a:t>）</a:t>
            </a:r>
            <a:endParaRPr lang="zh-CN" altLang="zh-CN" sz="2400" b="1" dirty="0" smtClean="0">
              <a:solidFill>
                <a:prstClr val="black"/>
              </a:solidFill>
              <a:latin typeface="Times New Roman" panose="02020603050405020304" pitchFamily="18" charset="0"/>
              <a:cs typeface="Times New Roman" panose="02020603050405020304" pitchFamily="18" charset="0"/>
            </a:endParaRPr>
          </a:p>
        </p:txBody>
      </p:sp>
      <p:sp>
        <p:nvSpPr>
          <p:cNvPr id="4" name="矩形 3"/>
          <p:cNvSpPr/>
          <p:nvPr/>
        </p:nvSpPr>
        <p:spPr>
          <a:xfrm>
            <a:off x="333175" y="908172"/>
            <a:ext cx="6096000" cy="923330"/>
          </a:xfrm>
          <a:prstGeom prst="rect">
            <a:avLst/>
          </a:prstGeom>
        </p:spPr>
        <p:txBody>
          <a:bodyPr>
            <a:spAutoFit/>
          </a:bodyPr>
          <a:lstStyle/>
          <a:p>
            <a:pPr>
              <a:lnSpc>
                <a:spcPct val="150000"/>
              </a:lnSpc>
              <a:buFont typeface="Arial" pitchFamily="34" charset="0"/>
              <a:buNone/>
            </a:pPr>
            <a:r>
              <a:rPr lang="zh-CN" altLang="en-US" b="1" dirty="0">
                <a:solidFill>
                  <a:prstClr val="black"/>
                </a:solidFill>
                <a:latin typeface="Times New Roman" panose="02020603050405020304" pitchFamily="18" charset="0"/>
                <a:cs typeface="Times New Roman" panose="02020603050405020304" pitchFamily="18" charset="0"/>
              </a:rPr>
              <a:t>汇付</a:t>
            </a:r>
            <a:r>
              <a:rPr lang="en-US" altLang="zh-CN" b="1" dirty="0">
                <a:solidFill>
                  <a:prstClr val="black"/>
                </a:solidFill>
                <a:latin typeface="Times New Roman" panose="02020603050405020304" pitchFamily="18" charset="0"/>
                <a:cs typeface="Times New Roman" panose="02020603050405020304" pitchFamily="18" charset="0"/>
              </a:rPr>
              <a:t>(remittance)</a:t>
            </a:r>
            <a:r>
              <a:rPr lang="zh-CN" altLang="en-US" b="1" dirty="0">
                <a:solidFill>
                  <a:prstClr val="black"/>
                </a:solidFill>
                <a:latin typeface="Times New Roman" panose="02020603050405020304" pitchFamily="18" charset="0"/>
                <a:cs typeface="Times New Roman" panose="02020603050405020304" pitchFamily="18" charset="0"/>
              </a:rPr>
              <a:t>，又称汇款，是最简单的国际货款结算方式。</a:t>
            </a:r>
            <a:endParaRPr lang="en-US" altLang="zh-CN" b="1" dirty="0">
              <a:solidFill>
                <a:prstClr val="black"/>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32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46"/>
                                        </p:tgtEl>
                                        <p:attrNameLst>
                                          <p:attrName>style.visibility</p:attrName>
                                        </p:attrNameLst>
                                      </p:cBhvr>
                                      <p:to>
                                        <p:strVal val="visible"/>
                                      </p:to>
                                    </p:set>
                                    <p:anim calcmode="lin" valueType="num">
                                      <p:cBhvr additive="base">
                                        <p:cTn id="14" dur="500" fill="hold"/>
                                        <p:tgtEl>
                                          <p:spTgt spid="446"/>
                                        </p:tgtEl>
                                        <p:attrNameLst>
                                          <p:attrName>ppt_x</p:attrName>
                                        </p:attrNameLst>
                                      </p:cBhvr>
                                      <p:tavLst>
                                        <p:tav tm="0">
                                          <p:val>
                                            <p:strVal val="#ppt_x"/>
                                          </p:val>
                                        </p:tav>
                                        <p:tav tm="100000">
                                          <p:val>
                                            <p:strVal val="#ppt_x"/>
                                          </p:val>
                                        </p:tav>
                                      </p:tavLst>
                                    </p:anim>
                                    <p:anim calcmode="lin" valueType="num">
                                      <p:cBhvr additive="base">
                                        <p:cTn id="15" dur="500" fill="hold"/>
                                        <p:tgtEl>
                                          <p:spTgt spid="44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17"/>
                                        </p:tgtEl>
                                        <p:attrNameLst>
                                          <p:attrName>style.visibility</p:attrName>
                                        </p:attrNameLst>
                                      </p:cBhvr>
                                      <p:to>
                                        <p:strVal val="visible"/>
                                      </p:to>
                                    </p:set>
                                    <p:anim calcmode="lin" valueType="num">
                                      <p:cBhvr additive="base">
                                        <p:cTn id="18" dur="500" fill="hold"/>
                                        <p:tgtEl>
                                          <p:spTgt spid="417"/>
                                        </p:tgtEl>
                                        <p:attrNameLst>
                                          <p:attrName>ppt_x</p:attrName>
                                        </p:attrNameLst>
                                      </p:cBhvr>
                                      <p:tavLst>
                                        <p:tav tm="0">
                                          <p:val>
                                            <p:strVal val="#ppt_x"/>
                                          </p:val>
                                        </p:tav>
                                        <p:tav tm="100000">
                                          <p:val>
                                            <p:strVal val="#ppt_x"/>
                                          </p:val>
                                        </p:tav>
                                      </p:tavLst>
                                    </p:anim>
                                    <p:anim calcmode="lin" valueType="num">
                                      <p:cBhvr additive="base">
                                        <p:cTn id="19" dur="500" fill="hold"/>
                                        <p:tgtEl>
                                          <p:spTgt spid="4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64"/>
                                        </p:tgtEl>
                                        <p:attrNameLst>
                                          <p:attrName>style.visibility</p:attrName>
                                        </p:attrNameLst>
                                      </p:cBhvr>
                                      <p:to>
                                        <p:strVal val="visible"/>
                                      </p:to>
                                    </p:set>
                                    <p:anim calcmode="lin" valueType="num">
                                      <p:cBhvr additive="base">
                                        <p:cTn id="24" dur="500" fill="hold"/>
                                        <p:tgtEl>
                                          <p:spTgt spid="1464"/>
                                        </p:tgtEl>
                                        <p:attrNameLst>
                                          <p:attrName>ppt_x</p:attrName>
                                        </p:attrNameLst>
                                      </p:cBhvr>
                                      <p:tavLst>
                                        <p:tav tm="0">
                                          <p:val>
                                            <p:strVal val="#ppt_x"/>
                                          </p:val>
                                        </p:tav>
                                        <p:tav tm="100000">
                                          <p:val>
                                            <p:strVal val="#ppt_x"/>
                                          </p:val>
                                        </p:tav>
                                      </p:tavLst>
                                    </p:anim>
                                    <p:anim calcmode="lin" valueType="num">
                                      <p:cBhvr additive="base">
                                        <p:cTn id="25" dur="500" fill="hold"/>
                                        <p:tgtEl>
                                          <p:spTgt spid="14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7"/>
          <p:cNvSpPr txBox="1"/>
          <p:nvPr/>
        </p:nvSpPr>
        <p:spPr>
          <a:xfrm>
            <a:off x="8529639" y="1685369"/>
            <a:ext cx="1438275" cy="835025"/>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a:latin typeface="Arial" pitchFamily="34" charset="0"/>
                <a:ea typeface="楷体" pitchFamily="49" charset="-122"/>
              </a:rPr>
              <a:t>收款人</a:t>
            </a:r>
            <a:endParaRPr lang="en-US" altLang="zh-CN" sz="2400" b="1" dirty="0">
              <a:latin typeface="Arial" pitchFamily="34" charset="0"/>
              <a:ea typeface="楷体" pitchFamily="49" charset="-122"/>
            </a:endParaRPr>
          </a:p>
          <a:p>
            <a:pPr lvl="0" algn="ctr">
              <a:buFont typeface="Arial" pitchFamily="34" charset="0"/>
              <a:buNone/>
            </a:pPr>
            <a:r>
              <a:rPr lang="zh-CN" altLang="en-US" sz="2400" b="1" dirty="0">
                <a:latin typeface="Arial" pitchFamily="34" charset="0"/>
                <a:ea typeface="楷体" pitchFamily="49" charset="-122"/>
              </a:rPr>
              <a:t>（出口方）</a:t>
            </a:r>
          </a:p>
        </p:txBody>
      </p:sp>
      <p:sp>
        <p:nvSpPr>
          <p:cNvPr id="4" name="Text Box 19"/>
          <p:cNvSpPr txBox="1"/>
          <p:nvPr/>
        </p:nvSpPr>
        <p:spPr>
          <a:xfrm>
            <a:off x="8617624" y="5245888"/>
            <a:ext cx="1582738" cy="741363"/>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a:latin typeface="Arial" pitchFamily="34" charset="0"/>
                <a:ea typeface="楷体" pitchFamily="49" charset="-122"/>
              </a:rPr>
              <a:t>汇入行</a:t>
            </a:r>
            <a:endParaRPr lang="en-US" altLang="zh-CN" sz="2400" b="1" dirty="0">
              <a:latin typeface="Arial" pitchFamily="34" charset="0"/>
              <a:ea typeface="楷体" pitchFamily="49" charset="-122"/>
            </a:endParaRPr>
          </a:p>
          <a:p>
            <a:pPr lvl="0" algn="ctr">
              <a:buFont typeface="Arial" pitchFamily="34" charset="0"/>
              <a:buNone/>
            </a:pPr>
            <a:r>
              <a:rPr lang="zh-CN" altLang="en-US" b="1" dirty="0">
                <a:latin typeface="Arial" pitchFamily="34" charset="0"/>
                <a:ea typeface="楷体" pitchFamily="49" charset="-122"/>
              </a:rPr>
              <a:t>（出口地银行）</a:t>
            </a:r>
          </a:p>
        </p:txBody>
      </p:sp>
      <p:sp>
        <p:nvSpPr>
          <p:cNvPr id="5" name="Text Box 16"/>
          <p:cNvSpPr txBox="1"/>
          <p:nvPr/>
        </p:nvSpPr>
        <p:spPr>
          <a:xfrm>
            <a:off x="1395895" y="1610595"/>
            <a:ext cx="1460500" cy="833438"/>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a:latin typeface="Arial" pitchFamily="34" charset="0"/>
                <a:ea typeface="楷体" pitchFamily="49" charset="-122"/>
              </a:rPr>
              <a:t>汇款人</a:t>
            </a:r>
            <a:endParaRPr lang="en-US" altLang="zh-CN" sz="2400" b="1" dirty="0">
              <a:latin typeface="Arial" pitchFamily="34" charset="0"/>
              <a:ea typeface="楷体" pitchFamily="49" charset="-122"/>
            </a:endParaRPr>
          </a:p>
          <a:p>
            <a:pPr lvl="0" algn="ctr">
              <a:buFont typeface="Arial" pitchFamily="34" charset="0"/>
              <a:buNone/>
            </a:pPr>
            <a:r>
              <a:rPr lang="zh-CN" altLang="en-US" sz="2400" b="1" dirty="0">
                <a:latin typeface="Arial" pitchFamily="34" charset="0"/>
                <a:ea typeface="楷体" pitchFamily="49" charset="-122"/>
              </a:rPr>
              <a:t>（进口方）</a:t>
            </a:r>
          </a:p>
        </p:txBody>
      </p:sp>
      <p:sp>
        <p:nvSpPr>
          <p:cNvPr id="6" name="Text Box 18"/>
          <p:cNvSpPr txBox="1"/>
          <p:nvPr/>
        </p:nvSpPr>
        <p:spPr>
          <a:xfrm>
            <a:off x="1376563" y="5115718"/>
            <a:ext cx="1720850" cy="741363"/>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a:latin typeface="Arial" pitchFamily="34" charset="0"/>
                <a:ea typeface="楷体" pitchFamily="49" charset="-122"/>
              </a:rPr>
              <a:t>汇出行</a:t>
            </a:r>
            <a:endParaRPr lang="en-US" altLang="zh-CN" sz="2400" b="1" dirty="0">
              <a:latin typeface="Arial" pitchFamily="34" charset="0"/>
              <a:ea typeface="楷体" pitchFamily="49" charset="-122"/>
            </a:endParaRPr>
          </a:p>
          <a:p>
            <a:pPr lvl="0" algn="ctr">
              <a:buFont typeface="Arial" pitchFamily="34" charset="0"/>
              <a:buNone/>
            </a:pPr>
            <a:r>
              <a:rPr lang="zh-CN" altLang="en-US" b="1" dirty="0">
                <a:latin typeface="Arial" pitchFamily="34" charset="0"/>
                <a:ea typeface="楷体" pitchFamily="49" charset="-122"/>
              </a:rPr>
              <a:t>（进口地银行）</a:t>
            </a:r>
            <a:endParaRPr lang="zh-CN" altLang="en-US" b="1" dirty="0">
              <a:latin typeface="Arial" pitchFamily="34" charset="0"/>
              <a:ea typeface="宋体" charset="-122"/>
            </a:endParaRPr>
          </a:p>
        </p:txBody>
      </p:sp>
      <p:sp>
        <p:nvSpPr>
          <p:cNvPr id="7" name="双箭头 1604"/>
          <p:cNvSpPr/>
          <p:nvPr/>
        </p:nvSpPr>
        <p:spPr>
          <a:xfrm flipV="1">
            <a:off x="2938364" y="2045337"/>
            <a:ext cx="5334099" cy="6388"/>
          </a:xfrm>
          <a:prstGeom prst="line">
            <a:avLst/>
          </a:prstGeom>
          <a:ln w="9525" cap="flat" cmpd="sng">
            <a:solidFill>
              <a:schemeClr val="tx1"/>
            </a:solidFill>
            <a:prstDash val="solid"/>
            <a:round/>
            <a:headEnd type="triangle" w="med" len="med"/>
            <a:tailEnd type="triangle" w="med" len="med"/>
          </a:ln>
        </p:spPr>
        <p:txBody>
          <a:bodyPr anchor="t"/>
          <a:lstStyle/>
          <a:p>
            <a:pPr lvl="0" eaLnBrk="0" hangingPunct="0"/>
            <a:endParaRPr lang="zh-CN" altLang="en-US">
              <a:latin typeface="Arial" pitchFamily="34" charset="0"/>
              <a:ea typeface="宋体" pitchFamily="2" charset="-122"/>
            </a:endParaRPr>
          </a:p>
        </p:txBody>
      </p:sp>
      <p:sp>
        <p:nvSpPr>
          <p:cNvPr id="8" name="Text Box 21"/>
          <p:cNvSpPr txBox="1"/>
          <p:nvPr/>
        </p:nvSpPr>
        <p:spPr>
          <a:xfrm>
            <a:off x="4013199" y="1448437"/>
            <a:ext cx="2616200" cy="368300"/>
          </a:xfrm>
          <a:prstGeom prst="rect">
            <a:avLst/>
          </a:prstGeom>
          <a:noFill/>
          <a:ln w="9525">
            <a:noFill/>
            <a:miter/>
          </a:ln>
        </p:spPr>
        <p:txBody>
          <a:bodyPr anchor="t">
            <a:spAutoFit/>
          </a:bodyPr>
          <a:lstStyle/>
          <a:p>
            <a:pPr lvl="0">
              <a:buFont typeface="Arial" pitchFamily="34" charset="0"/>
              <a:buNone/>
            </a:pPr>
            <a:r>
              <a:rPr lang="zh-CN" altLang="en-US" b="1" dirty="0" smtClean="0">
                <a:latin typeface="Arial" pitchFamily="34" charset="0"/>
                <a:ea typeface="宋体" charset="-122"/>
              </a:rPr>
              <a:t>合同规定电汇付款方式</a:t>
            </a:r>
            <a:endParaRPr lang="zh-CN" altLang="en-US" b="1" dirty="0">
              <a:latin typeface="Arial" pitchFamily="34" charset="0"/>
              <a:ea typeface="宋体" charset="-122"/>
            </a:endParaRPr>
          </a:p>
        </p:txBody>
      </p:sp>
      <p:sp>
        <p:nvSpPr>
          <p:cNvPr id="9" name="Text Box 24"/>
          <p:cNvSpPr txBox="1"/>
          <p:nvPr/>
        </p:nvSpPr>
        <p:spPr>
          <a:xfrm>
            <a:off x="2219901" y="2483064"/>
            <a:ext cx="430887" cy="2644555"/>
          </a:xfrm>
          <a:prstGeom prst="rect">
            <a:avLst/>
          </a:prstGeom>
          <a:noFill/>
          <a:ln w="9525">
            <a:noFill/>
            <a:miter/>
          </a:ln>
        </p:spPr>
        <p:txBody>
          <a:bodyPr vert="eaVert" wrap="square" anchor="t">
            <a:spAutoFit/>
          </a:bodyPr>
          <a:lstStyle/>
          <a:p>
            <a:pPr lvl="0">
              <a:buFont typeface="Arial" pitchFamily="34" charset="0"/>
              <a:buNone/>
            </a:pPr>
            <a:r>
              <a:rPr lang="zh-CN" altLang="en-US" sz="1600" b="1" dirty="0">
                <a:latin typeface="Arial" pitchFamily="34" charset="0"/>
                <a:ea typeface="宋体" charset="-122"/>
              </a:rPr>
              <a:t>1.电汇</a:t>
            </a:r>
            <a:r>
              <a:rPr lang="zh-CN" altLang="en-US" sz="1600" b="1" dirty="0" smtClean="0">
                <a:latin typeface="Arial" pitchFamily="34" charset="0"/>
                <a:ea typeface="宋体" charset="-122"/>
              </a:rPr>
              <a:t>申请书、交款、付</a:t>
            </a:r>
            <a:r>
              <a:rPr lang="zh-CN" altLang="en-US" sz="1600" b="1" dirty="0">
                <a:latin typeface="Arial" pitchFamily="34" charset="0"/>
                <a:ea typeface="宋体" charset="-122"/>
              </a:rPr>
              <a:t>费</a:t>
            </a:r>
            <a:endParaRPr lang="zh-CN" altLang="en-US" sz="1600" dirty="0">
              <a:latin typeface="Arial" pitchFamily="34" charset="0"/>
              <a:ea typeface="宋体" charset="-122"/>
            </a:endParaRPr>
          </a:p>
        </p:txBody>
      </p:sp>
      <p:sp>
        <p:nvSpPr>
          <p:cNvPr id="10" name="Text Box 26"/>
          <p:cNvSpPr txBox="1"/>
          <p:nvPr/>
        </p:nvSpPr>
        <p:spPr>
          <a:xfrm>
            <a:off x="1305390" y="3111501"/>
            <a:ext cx="461665" cy="1622425"/>
          </a:xfrm>
          <a:prstGeom prst="rect">
            <a:avLst/>
          </a:prstGeom>
          <a:noFill/>
          <a:ln w="9525">
            <a:noFill/>
            <a:miter/>
          </a:ln>
        </p:spPr>
        <p:txBody>
          <a:bodyPr vert="eaVert" anchor="t">
            <a:spAutoFit/>
          </a:bodyPr>
          <a:lstStyle/>
          <a:p>
            <a:pPr lvl="0">
              <a:buFont typeface="Arial" pitchFamily="34" charset="0"/>
              <a:buNone/>
            </a:pPr>
            <a:r>
              <a:rPr lang="zh-CN" altLang="en-US" b="1" dirty="0">
                <a:latin typeface="Arial" pitchFamily="34" charset="0"/>
                <a:ea typeface="宋体" charset="-122"/>
              </a:rPr>
              <a:t>2.电汇回执</a:t>
            </a:r>
          </a:p>
        </p:txBody>
      </p:sp>
      <p:sp>
        <p:nvSpPr>
          <p:cNvPr id="11" name="Text Box 28"/>
          <p:cNvSpPr txBox="1"/>
          <p:nvPr/>
        </p:nvSpPr>
        <p:spPr>
          <a:xfrm>
            <a:off x="4013199" y="4709949"/>
            <a:ext cx="3420962" cy="615553"/>
          </a:xfrm>
          <a:prstGeom prst="rect">
            <a:avLst/>
          </a:prstGeom>
          <a:noFill/>
          <a:ln w="9525">
            <a:noFill/>
            <a:miter/>
          </a:ln>
        </p:spPr>
        <p:txBody>
          <a:bodyPr wrap="square" anchor="t">
            <a:spAutoFit/>
          </a:bodyPr>
          <a:lstStyle/>
          <a:p>
            <a:pPr lvl="0" algn="ctr">
              <a:buFont typeface="Arial" pitchFamily="34" charset="0"/>
              <a:buNone/>
            </a:pPr>
            <a:r>
              <a:rPr lang="zh-CN" altLang="en-US" b="1" dirty="0" smtClean="0">
                <a:latin typeface="Arial" pitchFamily="34" charset="0"/>
                <a:ea typeface="宋体" charset="-122"/>
              </a:rPr>
              <a:t>3.电汇委托书</a:t>
            </a:r>
            <a:r>
              <a:rPr lang="zh-CN" altLang="en-US" sz="1600" b="1" dirty="0" smtClean="0">
                <a:latin typeface="Arial" pitchFamily="34" charset="0"/>
                <a:ea typeface="宋体" charset="-122"/>
              </a:rPr>
              <a:t>（电讯：</a:t>
            </a:r>
            <a:r>
              <a:rPr lang="zh-CN" altLang="en-US" sz="1600" b="1" dirty="0" smtClean="0">
                <a:latin typeface="+mn-ea"/>
              </a:rPr>
              <a:t>电报</a:t>
            </a:r>
            <a:r>
              <a:rPr lang="zh-CN" altLang="en-US" sz="1600" b="1" dirty="0">
                <a:latin typeface="+mn-ea"/>
              </a:rPr>
              <a:t>、电传、环球银行间金融电讯网络（</a:t>
            </a:r>
            <a:r>
              <a:rPr lang="en-US" altLang="zh-CN" sz="1600" b="1" dirty="0">
                <a:latin typeface="+mn-ea"/>
              </a:rPr>
              <a:t>SWIFT</a:t>
            </a:r>
            <a:r>
              <a:rPr lang="zh-CN" altLang="en-US" sz="1600" b="1" dirty="0">
                <a:latin typeface="+mn-ea"/>
              </a:rPr>
              <a:t>）</a:t>
            </a:r>
            <a:r>
              <a:rPr lang="zh-CN" altLang="en-US" sz="1600" b="1" dirty="0" smtClean="0">
                <a:latin typeface="Arial" pitchFamily="34" charset="0"/>
                <a:ea typeface="宋体" charset="-122"/>
              </a:rPr>
              <a:t>）</a:t>
            </a:r>
            <a:endParaRPr lang="zh-CN" altLang="en-US" sz="1600" b="1" dirty="0">
              <a:latin typeface="Arial" pitchFamily="34" charset="0"/>
              <a:ea typeface="宋体" charset="-122"/>
            </a:endParaRPr>
          </a:p>
        </p:txBody>
      </p:sp>
      <p:sp>
        <p:nvSpPr>
          <p:cNvPr id="12" name="Text Box 34"/>
          <p:cNvSpPr txBox="1"/>
          <p:nvPr/>
        </p:nvSpPr>
        <p:spPr>
          <a:xfrm>
            <a:off x="8439568" y="2994024"/>
            <a:ext cx="461665" cy="1558925"/>
          </a:xfrm>
          <a:prstGeom prst="rect">
            <a:avLst/>
          </a:prstGeom>
          <a:noFill/>
          <a:ln w="9525">
            <a:noFill/>
            <a:miter/>
          </a:ln>
        </p:spPr>
        <p:txBody>
          <a:bodyPr vert="eaVert" anchor="t">
            <a:spAutoFit/>
          </a:bodyPr>
          <a:lstStyle/>
          <a:p>
            <a:pPr lvl="0">
              <a:buFont typeface="Arial" pitchFamily="34" charset="0"/>
              <a:buNone/>
            </a:pPr>
            <a:r>
              <a:rPr lang="en-US" altLang="zh-CN" b="1" dirty="0">
                <a:latin typeface="Arial" pitchFamily="34" charset="0"/>
                <a:ea typeface="宋体" pitchFamily="2" charset="-122"/>
              </a:rPr>
              <a:t>4</a:t>
            </a:r>
            <a:r>
              <a:rPr lang="zh-CN" altLang="en-US" b="1" dirty="0">
                <a:latin typeface="Arial" pitchFamily="34" charset="0"/>
                <a:ea typeface="宋体" charset="-122"/>
              </a:rPr>
              <a:t>.汇款通知书</a:t>
            </a:r>
          </a:p>
        </p:txBody>
      </p:sp>
      <p:sp>
        <p:nvSpPr>
          <p:cNvPr id="13" name="Text Box 36"/>
          <p:cNvSpPr txBox="1"/>
          <p:nvPr/>
        </p:nvSpPr>
        <p:spPr>
          <a:xfrm>
            <a:off x="4817866" y="5805482"/>
            <a:ext cx="2070100" cy="369888"/>
          </a:xfrm>
          <a:prstGeom prst="rect">
            <a:avLst/>
          </a:prstGeom>
          <a:noFill/>
          <a:ln w="9525">
            <a:noFill/>
            <a:miter/>
          </a:ln>
        </p:spPr>
        <p:txBody>
          <a:bodyPr anchor="t">
            <a:spAutoFit/>
          </a:bodyPr>
          <a:lstStyle/>
          <a:p>
            <a:pPr lvl="0">
              <a:buFont typeface="Arial" pitchFamily="34" charset="0"/>
              <a:buNone/>
            </a:pPr>
            <a:r>
              <a:rPr lang="en-US" altLang="zh-CN" b="1" dirty="0">
                <a:latin typeface="Arial" pitchFamily="34" charset="0"/>
                <a:ea typeface="宋体" pitchFamily="2" charset="-122"/>
              </a:rPr>
              <a:t>7</a:t>
            </a:r>
            <a:r>
              <a:rPr lang="zh-CN" altLang="en-US" b="1" dirty="0">
                <a:latin typeface="Arial" pitchFamily="34" charset="0"/>
                <a:ea typeface="宋体" charset="-122"/>
              </a:rPr>
              <a:t>.付讫借记通知书</a:t>
            </a:r>
          </a:p>
        </p:txBody>
      </p:sp>
      <p:sp>
        <p:nvSpPr>
          <p:cNvPr id="14" name="Text Box 37"/>
          <p:cNvSpPr txBox="1"/>
          <p:nvPr/>
        </p:nvSpPr>
        <p:spPr>
          <a:xfrm>
            <a:off x="10512824" y="2496344"/>
            <a:ext cx="615553" cy="2362200"/>
          </a:xfrm>
          <a:prstGeom prst="rect">
            <a:avLst/>
          </a:prstGeom>
          <a:noFill/>
          <a:ln w="9525">
            <a:noFill/>
            <a:miter/>
          </a:ln>
        </p:spPr>
        <p:txBody>
          <a:bodyPr vert="eaVert" anchor="t">
            <a:spAutoFit/>
          </a:bodyPr>
          <a:lstStyle/>
          <a:p>
            <a:pPr lvl="0">
              <a:buFont typeface="Arial" pitchFamily="34" charset="0"/>
              <a:buNone/>
            </a:pPr>
            <a:r>
              <a:rPr lang="zh-CN" altLang="en-US" sz="2800" b="1" dirty="0">
                <a:latin typeface="Arial" pitchFamily="34" charset="0"/>
                <a:ea typeface="宋体" charset="-122"/>
              </a:rPr>
              <a:t>电汇流程图</a:t>
            </a:r>
          </a:p>
        </p:txBody>
      </p:sp>
      <p:sp>
        <p:nvSpPr>
          <p:cNvPr id="15" name="Text Box 24"/>
          <p:cNvSpPr txBox="1"/>
          <p:nvPr/>
        </p:nvSpPr>
        <p:spPr>
          <a:xfrm>
            <a:off x="9181170" y="3128284"/>
            <a:ext cx="461665" cy="1509712"/>
          </a:xfrm>
          <a:prstGeom prst="rect">
            <a:avLst/>
          </a:prstGeom>
          <a:noFill/>
          <a:ln w="9525">
            <a:noFill/>
            <a:miter/>
          </a:ln>
        </p:spPr>
        <p:txBody>
          <a:bodyPr vert="eaVert" anchor="t">
            <a:spAutoFit/>
          </a:bodyPr>
          <a:lstStyle/>
          <a:p>
            <a:pPr lvl="0">
              <a:buFont typeface="Arial" pitchFamily="34" charset="0"/>
              <a:buNone/>
            </a:pPr>
            <a:r>
              <a:rPr lang="en-US" altLang="zh-CN" b="1" dirty="0">
                <a:latin typeface="Arial" pitchFamily="34" charset="0"/>
                <a:ea typeface="宋体" pitchFamily="2" charset="-122"/>
              </a:rPr>
              <a:t>5</a:t>
            </a:r>
            <a:r>
              <a:rPr lang="zh-CN" altLang="en-US" b="1" dirty="0">
                <a:latin typeface="Arial" pitchFamily="34" charset="0"/>
                <a:ea typeface="宋体" charset="-122"/>
              </a:rPr>
              <a:t>.收据</a:t>
            </a:r>
            <a:endParaRPr lang="zh-CN" altLang="en-US" dirty="0">
              <a:latin typeface="Arial" pitchFamily="34" charset="0"/>
              <a:ea typeface="宋体" charset="-122"/>
            </a:endParaRPr>
          </a:p>
        </p:txBody>
      </p:sp>
      <p:sp>
        <p:nvSpPr>
          <p:cNvPr id="16" name="Text Box 34"/>
          <p:cNvSpPr txBox="1"/>
          <p:nvPr/>
        </p:nvSpPr>
        <p:spPr>
          <a:xfrm>
            <a:off x="9748223" y="3111501"/>
            <a:ext cx="461665" cy="1558925"/>
          </a:xfrm>
          <a:prstGeom prst="rect">
            <a:avLst/>
          </a:prstGeom>
          <a:noFill/>
          <a:ln w="9525">
            <a:noFill/>
            <a:miter/>
          </a:ln>
        </p:spPr>
        <p:txBody>
          <a:bodyPr vert="eaVert" anchor="t">
            <a:spAutoFit/>
          </a:bodyPr>
          <a:lstStyle/>
          <a:p>
            <a:pPr lvl="0">
              <a:buFont typeface="Arial" pitchFamily="34" charset="0"/>
              <a:buNone/>
            </a:pPr>
            <a:r>
              <a:rPr lang="en-US" altLang="zh-CN" b="1" dirty="0">
                <a:latin typeface="Arial" pitchFamily="34" charset="0"/>
                <a:ea typeface="宋体" pitchFamily="2" charset="-122"/>
              </a:rPr>
              <a:t>6</a:t>
            </a:r>
            <a:r>
              <a:rPr lang="zh-CN" altLang="en-US" b="1" dirty="0">
                <a:latin typeface="Arial" pitchFamily="34" charset="0"/>
                <a:ea typeface="宋体" charset="-122"/>
              </a:rPr>
              <a:t>.付款</a:t>
            </a:r>
          </a:p>
        </p:txBody>
      </p:sp>
      <p:cxnSp>
        <p:nvCxnSpPr>
          <p:cNvPr id="17" name="直接箭头连接符 16"/>
          <p:cNvCxnSpPr>
            <a:stCxn id="5" idx="2"/>
          </p:cNvCxnSpPr>
          <p:nvPr/>
        </p:nvCxnSpPr>
        <p:spPr>
          <a:xfrm flipH="1">
            <a:off x="2108226" y="2444033"/>
            <a:ext cx="17919" cy="271071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1767055" y="2337594"/>
            <a:ext cx="52555" cy="279002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3127379" y="5486399"/>
            <a:ext cx="5432226"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3125077" y="5675385"/>
            <a:ext cx="5464883" cy="190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9642835" y="2654441"/>
            <a:ext cx="0" cy="264455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3" idx="2"/>
          </p:cNvCxnSpPr>
          <p:nvPr/>
        </p:nvCxnSpPr>
        <p:spPr>
          <a:xfrm flipH="1">
            <a:off x="9248776" y="2520394"/>
            <a:ext cx="1" cy="272549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8915787" y="2601333"/>
            <a:ext cx="0" cy="264455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组合 50"/>
          <p:cNvGrpSpPr>
            <a:grpSpLocks/>
          </p:cNvGrpSpPr>
          <p:nvPr/>
        </p:nvGrpSpPr>
        <p:grpSpPr bwMode="auto">
          <a:xfrm>
            <a:off x="145505" y="94325"/>
            <a:ext cx="603250" cy="552450"/>
            <a:chOff x="0" y="0"/>
            <a:chExt cx="737947" cy="676838"/>
          </a:xfrm>
        </p:grpSpPr>
        <p:sp>
          <p:nvSpPr>
            <p:cNvPr id="2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8"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电汇</a:t>
            </a:r>
            <a:r>
              <a:rPr lang="zh-CN" altLang="en-US" sz="2400" b="1" dirty="0" smtClean="0">
                <a:solidFill>
                  <a:prstClr val="black"/>
                </a:solidFill>
                <a:latin typeface="Times New Roman" panose="02020603050405020304" pitchFamily="18" charset="0"/>
                <a:cs typeface="Times New Roman" panose="02020603050405020304" pitchFamily="18" charset="0"/>
              </a:rPr>
              <a:t>（</a:t>
            </a:r>
            <a:r>
              <a:rPr lang="en-US" altLang="zh-CN" sz="2400" b="1" dirty="0" err="1" smtClean="0">
                <a:solidFill>
                  <a:prstClr val="black"/>
                </a:solidFill>
                <a:latin typeface="Times New Roman" panose="02020603050405020304" pitchFamily="18" charset="0"/>
                <a:cs typeface="Times New Roman" panose="02020603050405020304" pitchFamily="18" charset="0"/>
              </a:rPr>
              <a:t>Telegranpic</a:t>
            </a:r>
            <a:r>
              <a:rPr lang="en-US" altLang="zh-CN" sz="2400" b="1" dirty="0" smtClean="0">
                <a:solidFill>
                  <a:prstClr val="black"/>
                </a:solidFill>
                <a:latin typeface="Times New Roman" panose="02020603050405020304" pitchFamily="18" charset="0"/>
                <a:cs typeface="Times New Roman" panose="02020603050405020304" pitchFamily="18" charset="0"/>
              </a:rPr>
              <a:t> Transfer, T/T)</a:t>
            </a:r>
            <a:endParaRPr lang="zh-CN" altLang="zh-CN" sz="2400" b="1"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18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Vertical)">
                                      <p:cBhvr>
                                        <p:cTn id="25" dur="500"/>
                                        <p:tgtEl>
                                          <p:spTgt spid="8"/>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par>
                                <p:cTn id="34" presetID="22" presetClass="entr" presetSubtype="1"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par>
                                <p:cTn id="50" presetID="22" presetClass="entr" presetSubtype="8"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down)">
                                      <p:cBhvr>
                                        <p:cTn id="57" dur="500"/>
                                        <p:tgtEl>
                                          <p:spTgt spid="2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down)">
                                      <p:cBhvr>
                                        <p:cTn id="73" dur="500"/>
                                        <p:tgtEl>
                                          <p:spTgt spid="2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down)">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right)">
                                      <p:cBhvr>
                                        <p:cTn id="81" dur="500"/>
                                        <p:tgtEl>
                                          <p:spTgt spid="20"/>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ipe(right)">
                                      <p:cBhvr>
                                        <p:cTn id="8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p:bldP spid="9" grpId="0"/>
      <p:bldP spid="10" grpId="0"/>
      <p:bldP spid="11" grpId="0"/>
      <p:bldP spid="12" grpId="0"/>
      <p:bldP spid="13"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00174" y="985838"/>
            <a:ext cx="9472613" cy="5447645"/>
          </a:xfrm>
          <a:prstGeom prst="rect">
            <a:avLst/>
          </a:prstGeom>
          <a:noFill/>
          <a:ln>
            <a:solidFill>
              <a:schemeClr val="accent1"/>
            </a:solidFill>
            <a:prstDash val="dash"/>
          </a:ln>
        </p:spPr>
        <p:txBody>
          <a:bodyPr wrap="square" rtlCol="0">
            <a:spAutoFit/>
          </a:bodyPr>
          <a:lstStyle/>
          <a:p>
            <a:pPr>
              <a:lnSpc>
                <a:spcPct val="150000"/>
              </a:lnSpc>
              <a:buFont typeface="Arial" pitchFamily="34" charset="0"/>
              <a:buNone/>
            </a:pPr>
            <a:r>
              <a:rPr lang="zh-CN" altLang="en-US" sz="2000" b="1" dirty="0">
                <a:solidFill>
                  <a:prstClr val="black"/>
                </a:solidFill>
                <a:latin typeface="宋体" panose="02010600030101010101" pitchFamily="2" charset="-122"/>
              </a:rPr>
              <a:t>电汇业务流程</a:t>
            </a:r>
            <a:r>
              <a:rPr lang="zh-CN" altLang="en-US" sz="2000" b="1" dirty="0" smtClean="0">
                <a:solidFill>
                  <a:prstClr val="black"/>
                </a:solidFill>
                <a:latin typeface="宋体" panose="02010600030101010101" pitchFamily="2" charset="-122"/>
              </a:rPr>
              <a:t>说明：</a:t>
            </a:r>
            <a:endParaRPr lang="en-US" altLang="zh-CN" sz="2000" b="1" dirty="0" smtClean="0">
              <a:solidFill>
                <a:prstClr val="black"/>
              </a:solidFill>
              <a:latin typeface="宋体" panose="02010600030101010101" pitchFamily="2" charset="-122"/>
            </a:endParaRPr>
          </a:p>
          <a:p>
            <a:pPr>
              <a:lnSpc>
                <a:spcPct val="150000"/>
              </a:lnSpc>
              <a:buFont typeface="Arial" pitchFamily="34" charset="0"/>
              <a:buNone/>
            </a:pPr>
            <a:r>
              <a:rPr lang="zh-CN" altLang="en-US" sz="2000" b="1" dirty="0" smtClean="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1</a:t>
            </a:r>
            <a:r>
              <a:rPr lang="zh-CN" altLang="en-US" sz="2000" b="1" dirty="0">
                <a:solidFill>
                  <a:prstClr val="black"/>
                </a:solidFill>
                <a:latin typeface="宋体" panose="02010600030101010101" pitchFamily="2" charset="-122"/>
              </a:rPr>
              <a:t>）汇款人填写电汇申请书，并交款付费。</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2</a:t>
            </a:r>
            <a:r>
              <a:rPr lang="zh-CN" altLang="en-US" sz="2000" b="1" dirty="0">
                <a:solidFill>
                  <a:prstClr val="black"/>
                </a:solidFill>
                <a:latin typeface="宋体" panose="02010600030101010101" pitchFamily="2" charset="-122"/>
              </a:rPr>
              <a:t>）汇款人取得电汇回执。</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3</a:t>
            </a:r>
            <a:r>
              <a:rPr lang="zh-CN" altLang="en-US" sz="2000" b="1" dirty="0">
                <a:solidFill>
                  <a:prstClr val="black"/>
                </a:solidFill>
                <a:latin typeface="宋体" panose="02010600030101010101" pitchFamily="2" charset="-122"/>
              </a:rPr>
              <a:t>）汇出行用电报、电传、环球银行间金融电讯网络（</a:t>
            </a:r>
            <a:r>
              <a:rPr lang="en-US" altLang="zh-CN" sz="2000" b="1" dirty="0">
                <a:solidFill>
                  <a:prstClr val="black"/>
                </a:solidFill>
                <a:latin typeface="宋体" panose="02010600030101010101" pitchFamily="2" charset="-122"/>
              </a:rPr>
              <a:t>SWIFT</a:t>
            </a:r>
            <a:r>
              <a:rPr lang="zh-CN" altLang="en-US" sz="2000" b="1" dirty="0">
                <a:solidFill>
                  <a:prstClr val="black"/>
                </a:solidFill>
                <a:latin typeface="宋体" panose="02010600030101010101" pitchFamily="2" charset="-122"/>
              </a:rPr>
              <a:t>）等电讯手段向汇入行发出付款委托通知书，委托其解付汇款给收款人。</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4</a:t>
            </a:r>
            <a:r>
              <a:rPr lang="zh-CN" altLang="en-US" sz="2000" b="1" dirty="0">
                <a:solidFill>
                  <a:prstClr val="black"/>
                </a:solidFill>
                <a:latin typeface="宋体" panose="02010600030101010101" pitchFamily="2" charset="-122"/>
              </a:rPr>
              <a:t>）汇入行收到付款委托通知书并经核对密押无误后，缮制电汇通知书，通知收款人。</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5</a:t>
            </a:r>
            <a:r>
              <a:rPr lang="zh-CN" altLang="en-US" sz="2000" b="1" dirty="0">
                <a:solidFill>
                  <a:prstClr val="black"/>
                </a:solidFill>
                <a:latin typeface="宋体" panose="02010600030101010101" pitchFamily="2" charset="-122"/>
              </a:rPr>
              <a:t>）收款人收到通知书后再收据上盖章，交汇入行。</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6</a:t>
            </a:r>
            <a:r>
              <a:rPr lang="zh-CN" altLang="en-US" sz="2000" b="1" dirty="0">
                <a:solidFill>
                  <a:prstClr val="black"/>
                </a:solidFill>
                <a:latin typeface="宋体" panose="02010600030101010101" pitchFamily="2" charset="-122"/>
              </a:rPr>
              <a:t>）汇入行借记汇出行账户，取出头寸，解付货款给收款人。</a:t>
            </a:r>
            <a:endParaRPr lang="en-US" altLang="zh-CN" sz="2000" b="1" dirty="0">
              <a:solidFill>
                <a:prstClr val="black"/>
              </a:solidFill>
              <a:latin typeface="宋体" panose="02010600030101010101" pitchFamily="2" charset="-122"/>
            </a:endParaRP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7</a:t>
            </a:r>
            <a:r>
              <a:rPr lang="zh-CN" altLang="en-US" sz="2000" b="1" dirty="0">
                <a:solidFill>
                  <a:prstClr val="black"/>
                </a:solidFill>
                <a:latin typeface="宋体" panose="02010600030101010101" pitchFamily="2" charset="-122"/>
              </a:rPr>
              <a:t>）汇入行将付讫借记通知书寄给汇出行，通知汇款解付完毕，一笔电汇业务结束</a:t>
            </a:r>
            <a:r>
              <a:rPr lang="zh-CN" altLang="en-US" sz="2000" b="1" dirty="0" smtClean="0">
                <a:solidFill>
                  <a:prstClr val="black"/>
                </a:solidFill>
                <a:latin typeface="宋体" panose="02010600030101010101" pitchFamily="2" charset="-122"/>
              </a:rPr>
              <a:t>。</a:t>
            </a:r>
            <a:endParaRPr lang="en-US" altLang="zh-CN" sz="2000" b="1" dirty="0">
              <a:solidFill>
                <a:prstClr val="black"/>
              </a:solidFill>
              <a:latin typeface="宋体" panose="02010600030101010101" pitchFamily="2" charset="-122"/>
            </a:endParaRPr>
          </a:p>
          <a:p>
            <a:endParaRPr lang="zh-CN" altLang="en-US" dirty="0">
              <a:solidFill>
                <a:prstClr val="black"/>
              </a:solidFill>
            </a:endParaRPr>
          </a:p>
        </p:txBody>
      </p:sp>
    </p:spTree>
    <p:extLst>
      <p:ext uri="{BB962C8B-B14F-4D97-AF65-F5344CB8AC3E}">
        <p14:creationId xmlns:p14="http://schemas.microsoft.com/office/powerpoint/2010/main" val="164270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96" y="0"/>
            <a:ext cx="11191741" cy="7982240"/>
          </a:xfrm>
          <a:prstGeom prst="rect">
            <a:avLst/>
          </a:prstGeom>
        </p:spPr>
      </p:pic>
      <p:sp>
        <p:nvSpPr>
          <p:cNvPr id="3" name="矩形 2"/>
          <p:cNvSpPr/>
          <p:nvPr/>
        </p:nvSpPr>
        <p:spPr>
          <a:xfrm>
            <a:off x="0" y="0"/>
            <a:ext cx="12192000" cy="883946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矩形 4"/>
          <p:cNvSpPr/>
          <p:nvPr/>
        </p:nvSpPr>
        <p:spPr>
          <a:xfrm>
            <a:off x="1051775" y="2821510"/>
            <a:ext cx="10066985" cy="21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1457457" y="3011183"/>
            <a:ext cx="7239000" cy="707886"/>
          </a:xfrm>
          <a:prstGeom prst="rect">
            <a:avLst/>
          </a:prstGeom>
          <a:noFill/>
        </p:spPr>
        <p:txBody>
          <a:bodyPr wrap="square" rtlCol="0">
            <a:spAutoFit/>
          </a:bodyPr>
          <a:lstStyle/>
          <a:p>
            <a:pPr algn="r"/>
            <a:r>
              <a:rPr lang="zh-CN" altLang="en-US" sz="4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进出口业务操作</a:t>
            </a:r>
            <a:endParaRPr lang="zh-CN" alt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a:off x="4103910" y="3730617"/>
            <a:ext cx="62528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908" y="2800618"/>
            <a:ext cx="2095500" cy="2095500"/>
          </a:xfrm>
          <a:prstGeom prst="rect">
            <a:avLst/>
          </a:prstGeom>
          <a:effectLst>
            <a:softEdge rad="12700"/>
          </a:effectLst>
        </p:spPr>
      </p:pic>
      <p:sp>
        <p:nvSpPr>
          <p:cNvPr id="8" name="文本框 7"/>
          <p:cNvSpPr txBox="1"/>
          <p:nvPr/>
        </p:nvSpPr>
        <p:spPr>
          <a:xfrm>
            <a:off x="7735230" y="4472571"/>
            <a:ext cx="3158639" cy="369332"/>
          </a:xfrm>
          <a:prstGeom prst="rect">
            <a:avLst/>
          </a:prstGeom>
          <a:noFill/>
        </p:spPr>
        <p:txBody>
          <a:bodyPr wrap="square" rtlCol="0">
            <a:spAutoFit/>
          </a:bodyPr>
          <a:lstStyle/>
          <a:p>
            <a:pPr algn="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进出口业务操作课程团队</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10"/>
          <p:cNvSpPr txBox="1">
            <a:spLocks noChangeArrowheads="1"/>
          </p:cNvSpPr>
          <p:nvPr/>
        </p:nvSpPr>
        <p:spPr bwMode="auto">
          <a:xfrm>
            <a:off x="3775408" y="3958069"/>
            <a:ext cx="6272011" cy="461665"/>
          </a:xfrm>
          <a:prstGeom prst="rect">
            <a:avLst/>
          </a:prstGeom>
          <a:noFill/>
          <a:ln w="9525">
            <a:noFill/>
            <a:miter lim="800000"/>
            <a:headEnd/>
            <a:tailEnd/>
          </a:ln>
        </p:spPr>
        <p:txBody>
          <a:bodyPr wrap="square">
            <a:spAutoFit/>
          </a:bodyPr>
          <a:lstStyle/>
          <a:p>
            <a:pPr algn="ctr"/>
            <a:r>
              <a:rPr lang="en-US" altLang="zh-CN" sz="2400" dirty="0" smtClean="0">
                <a:solidFill>
                  <a:schemeClr val="bg1"/>
                </a:solidFill>
                <a:ea typeface="微软雅黑" pitchFamily="34" charset="-122"/>
                <a:sym typeface="Arial" charset="0"/>
              </a:rPr>
              <a:t>2-4-1 </a:t>
            </a:r>
            <a:r>
              <a:rPr lang="zh-CN" altLang="en-US" sz="2400" dirty="0" smtClean="0">
                <a:solidFill>
                  <a:schemeClr val="bg1"/>
                </a:solidFill>
                <a:ea typeface="微软雅黑" pitchFamily="34" charset="-122"/>
                <a:sym typeface="Arial" charset="0"/>
              </a:rPr>
              <a:t>签订合同</a:t>
            </a:r>
            <a:r>
              <a:rPr lang="zh-CN" altLang="en-US" sz="2400" dirty="0">
                <a:solidFill>
                  <a:schemeClr val="bg1"/>
                </a:solidFill>
                <a:ea typeface="微软雅黑" pitchFamily="34" charset="-122"/>
                <a:sym typeface="Arial" charset="0"/>
              </a:rPr>
              <a:t>条款</a:t>
            </a:r>
            <a:r>
              <a:rPr lang="en-US" altLang="zh-CN" sz="2400" dirty="0" smtClean="0">
                <a:solidFill>
                  <a:schemeClr val="bg1"/>
                </a:solidFill>
                <a:ea typeface="微软雅黑" pitchFamily="34" charset="-122"/>
                <a:sym typeface="Arial" charset="0"/>
              </a:rPr>
              <a:t>——</a:t>
            </a:r>
            <a:r>
              <a:rPr lang="zh-CN" altLang="en-US" sz="2400" dirty="0" smtClean="0">
                <a:solidFill>
                  <a:schemeClr val="bg1"/>
                </a:solidFill>
                <a:ea typeface="微软雅黑" pitchFamily="34" charset="-122"/>
                <a:sym typeface="Arial" charset="0"/>
              </a:rPr>
              <a:t>支付条款</a:t>
            </a:r>
            <a:r>
              <a:rPr lang="en-US" altLang="zh-CN" sz="2400" dirty="0" smtClean="0">
                <a:solidFill>
                  <a:schemeClr val="bg1"/>
                </a:solidFill>
                <a:ea typeface="微软雅黑" pitchFamily="34" charset="-122"/>
                <a:sym typeface="Arial" charset="0"/>
              </a:rPr>
              <a:t>——</a:t>
            </a:r>
            <a:r>
              <a:rPr lang="zh-CN" altLang="en-US" sz="2400" dirty="0" smtClean="0">
                <a:solidFill>
                  <a:schemeClr val="bg1"/>
                </a:solidFill>
                <a:ea typeface="微软雅黑" pitchFamily="34" charset="-122"/>
                <a:sym typeface="Arial" charset="0"/>
              </a:rPr>
              <a:t>汇付</a:t>
            </a:r>
            <a:endParaRPr lang="zh-CN" altLang="en-US" sz="2400" dirty="0">
              <a:solidFill>
                <a:schemeClr val="bg1"/>
              </a:solidFill>
              <a:ea typeface="微软雅黑" pitchFamily="34" charset="-122"/>
              <a:sym typeface="Arial" charset="0"/>
            </a:endParaRPr>
          </a:p>
        </p:txBody>
      </p:sp>
    </p:spTree>
    <p:extLst>
      <p:ext uri="{BB962C8B-B14F-4D97-AF65-F5344CB8AC3E}">
        <p14:creationId xmlns:p14="http://schemas.microsoft.com/office/powerpoint/2010/main" val="214058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p:nvPr/>
        </p:nvSpPr>
        <p:spPr>
          <a:xfrm>
            <a:off x="8529639" y="1685369"/>
            <a:ext cx="1438275" cy="835025"/>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a:latin typeface="Arial" pitchFamily="34" charset="0"/>
                <a:ea typeface="楷体" pitchFamily="49" charset="-122"/>
              </a:rPr>
              <a:t>收款人</a:t>
            </a:r>
            <a:endParaRPr lang="en-US" altLang="zh-CN" sz="2400" b="1" dirty="0">
              <a:latin typeface="Arial" pitchFamily="34" charset="0"/>
              <a:ea typeface="楷体" pitchFamily="49" charset="-122"/>
            </a:endParaRPr>
          </a:p>
          <a:p>
            <a:pPr lvl="0" algn="ctr">
              <a:buFont typeface="Arial" pitchFamily="34" charset="0"/>
              <a:buNone/>
            </a:pPr>
            <a:r>
              <a:rPr lang="zh-CN" altLang="en-US" sz="2400" b="1" dirty="0">
                <a:latin typeface="Arial" pitchFamily="34" charset="0"/>
                <a:ea typeface="楷体" pitchFamily="49" charset="-122"/>
              </a:rPr>
              <a:t>（出口方）</a:t>
            </a:r>
          </a:p>
        </p:txBody>
      </p:sp>
      <p:sp>
        <p:nvSpPr>
          <p:cNvPr id="5" name="Text Box 19"/>
          <p:cNvSpPr txBox="1"/>
          <p:nvPr/>
        </p:nvSpPr>
        <p:spPr>
          <a:xfrm>
            <a:off x="8617624" y="5245888"/>
            <a:ext cx="1582738" cy="741363"/>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a:latin typeface="Arial" pitchFamily="34" charset="0"/>
                <a:ea typeface="楷体" pitchFamily="49" charset="-122"/>
              </a:rPr>
              <a:t>汇入行</a:t>
            </a:r>
            <a:endParaRPr lang="en-US" altLang="zh-CN" sz="2400" b="1" dirty="0">
              <a:latin typeface="Arial" pitchFamily="34" charset="0"/>
              <a:ea typeface="楷体" pitchFamily="49" charset="-122"/>
            </a:endParaRPr>
          </a:p>
          <a:p>
            <a:pPr lvl="0" algn="ctr">
              <a:buFont typeface="Arial" pitchFamily="34" charset="0"/>
              <a:buNone/>
            </a:pPr>
            <a:r>
              <a:rPr lang="zh-CN" altLang="en-US" b="1" dirty="0">
                <a:latin typeface="Arial" pitchFamily="34" charset="0"/>
                <a:ea typeface="楷体" pitchFamily="49" charset="-122"/>
              </a:rPr>
              <a:t>（出口地银行）</a:t>
            </a:r>
          </a:p>
        </p:txBody>
      </p:sp>
      <p:sp>
        <p:nvSpPr>
          <p:cNvPr id="6" name="Text Box 16"/>
          <p:cNvSpPr txBox="1"/>
          <p:nvPr/>
        </p:nvSpPr>
        <p:spPr>
          <a:xfrm>
            <a:off x="1395895" y="1610595"/>
            <a:ext cx="1460500" cy="833438"/>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a:latin typeface="Arial" pitchFamily="34" charset="0"/>
                <a:ea typeface="楷体" pitchFamily="49" charset="-122"/>
              </a:rPr>
              <a:t>汇款人</a:t>
            </a:r>
            <a:endParaRPr lang="en-US" altLang="zh-CN" sz="2400" b="1" dirty="0">
              <a:latin typeface="Arial" pitchFamily="34" charset="0"/>
              <a:ea typeface="楷体" pitchFamily="49" charset="-122"/>
            </a:endParaRPr>
          </a:p>
          <a:p>
            <a:pPr lvl="0" algn="ctr">
              <a:buFont typeface="Arial" pitchFamily="34" charset="0"/>
              <a:buNone/>
            </a:pPr>
            <a:r>
              <a:rPr lang="zh-CN" altLang="en-US" sz="2400" b="1" dirty="0">
                <a:latin typeface="Arial" pitchFamily="34" charset="0"/>
                <a:ea typeface="楷体" pitchFamily="49" charset="-122"/>
              </a:rPr>
              <a:t>（进口方）</a:t>
            </a:r>
          </a:p>
        </p:txBody>
      </p:sp>
      <p:sp>
        <p:nvSpPr>
          <p:cNvPr id="7" name="Text Box 18"/>
          <p:cNvSpPr txBox="1"/>
          <p:nvPr/>
        </p:nvSpPr>
        <p:spPr>
          <a:xfrm>
            <a:off x="1376563" y="5115718"/>
            <a:ext cx="1720850" cy="741363"/>
          </a:xfrm>
          <a:prstGeom prst="rect">
            <a:avLst/>
          </a:prstGeom>
          <a:noFill/>
          <a:ln w="9525">
            <a:noFill/>
            <a:miter/>
          </a:ln>
        </p:spPr>
        <p:txBody>
          <a:bodyPr lIns="90170" tIns="46990" rIns="90170" bIns="46990" anchor="t">
            <a:spAutoFit/>
          </a:bodyPr>
          <a:lstStyle/>
          <a:p>
            <a:pPr lvl="0" algn="ctr">
              <a:buFont typeface="Arial" pitchFamily="34" charset="0"/>
              <a:buNone/>
            </a:pPr>
            <a:r>
              <a:rPr lang="zh-CN" altLang="en-US" sz="2400" b="1" dirty="0">
                <a:latin typeface="Arial" pitchFamily="34" charset="0"/>
                <a:ea typeface="楷体" pitchFamily="49" charset="-122"/>
              </a:rPr>
              <a:t>汇出行</a:t>
            </a:r>
            <a:endParaRPr lang="en-US" altLang="zh-CN" sz="2400" b="1" dirty="0">
              <a:latin typeface="Arial" pitchFamily="34" charset="0"/>
              <a:ea typeface="楷体" pitchFamily="49" charset="-122"/>
            </a:endParaRPr>
          </a:p>
          <a:p>
            <a:pPr lvl="0" algn="ctr">
              <a:buFont typeface="Arial" pitchFamily="34" charset="0"/>
              <a:buNone/>
            </a:pPr>
            <a:r>
              <a:rPr lang="zh-CN" altLang="en-US" b="1" dirty="0">
                <a:latin typeface="Arial" pitchFamily="34" charset="0"/>
                <a:ea typeface="楷体" pitchFamily="49" charset="-122"/>
              </a:rPr>
              <a:t>（进口地银行）</a:t>
            </a:r>
            <a:endParaRPr lang="zh-CN" altLang="en-US" b="1" dirty="0">
              <a:latin typeface="Arial" pitchFamily="34" charset="0"/>
              <a:ea typeface="宋体" charset="-122"/>
            </a:endParaRPr>
          </a:p>
        </p:txBody>
      </p:sp>
      <p:sp>
        <p:nvSpPr>
          <p:cNvPr id="8" name="双箭头 1604"/>
          <p:cNvSpPr/>
          <p:nvPr/>
        </p:nvSpPr>
        <p:spPr>
          <a:xfrm flipV="1">
            <a:off x="2938364" y="2045337"/>
            <a:ext cx="5334099" cy="6388"/>
          </a:xfrm>
          <a:prstGeom prst="line">
            <a:avLst/>
          </a:prstGeom>
          <a:ln w="9525" cap="flat" cmpd="sng">
            <a:solidFill>
              <a:schemeClr val="tx1"/>
            </a:solidFill>
            <a:prstDash val="solid"/>
            <a:round/>
            <a:headEnd type="triangle" w="med" len="med"/>
            <a:tailEnd type="triangle" w="med" len="med"/>
          </a:ln>
        </p:spPr>
        <p:txBody>
          <a:bodyPr anchor="t"/>
          <a:lstStyle/>
          <a:p>
            <a:pPr lvl="0" eaLnBrk="0" hangingPunct="0"/>
            <a:endParaRPr lang="zh-CN" altLang="en-US">
              <a:latin typeface="Arial" pitchFamily="34" charset="0"/>
              <a:ea typeface="宋体" pitchFamily="2" charset="-122"/>
            </a:endParaRPr>
          </a:p>
        </p:txBody>
      </p:sp>
      <p:sp>
        <p:nvSpPr>
          <p:cNvPr id="9" name="Text Box 21"/>
          <p:cNvSpPr txBox="1"/>
          <p:nvPr/>
        </p:nvSpPr>
        <p:spPr>
          <a:xfrm>
            <a:off x="4013199" y="1448437"/>
            <a:ext cx="2616200" cy="368300"/>
          </a:xfrm>
          <a:prstGeom prst="rect">
            <a:avLst/>
          </a:prstGeom>
          <a:noFill/>
          <a:ln w="9525">
            <a:noFill/>
            <a:miter/>
          </a:ln>
        </p:spPr>
        <p:txBody>
          <a:bodyPr anchor="t">
            <a:spAutoFit/>
          </a:bodyPr>
          <a:lstStyle/>
          <a:p>
            <a:pPr lvl="0">
              <a:buFont typeface="Arial" pitchFamily="34" charset="0"/>
              <a:buNone/>
            </a:pPr>
            <a:r>
              <a:rPr lang="zh-CN" altLang="en-US" b="1" dirty="0" smtClean="0">
                <a:latin typeface="Arial" pitchFamily="34" charset="0"/>
                <a:ea typeface="宋体" charset="-122"/>
              </a:rPr>
              <a:t>合同规定电汇付款方式</a:t>
            </a:r>
            <a:endParaRPr lang="zh-CN" altLang="en-US" b="1" dirty="0">
              <a:latin typeface="Arial" pitchFamily="34" charset="0"/>
              <a:ea typeface="宋体" charset="-122"/>
            </a:endParaRPr>
          </a:p>
        </p:txBody>
      </p:sp>
      <p:sp>
        <p:nvSpPr>
          <p:cNvPr id="10" name="Text Box 24"/>
          <p:cNvSpPr txBox="1"/>
          <p:nvPr/>
        </p:nvSpPr>
        <p:spPr>
          <a:xfrm>
            <a:off x="2294528" y="2483064"/>
            <a:ext cx="430887" cy="2644555"/>
          </a:xfrm>
          <a:prstGeom prst="rect">
            <a:avLst/>
          </a:prstGeom>
          <a:noFill/>
          <a:ln w="9525">
            <a:noFill/>
            <a:miter/>
          </a:ln>
        </p:spPr>
        <p:txBody>
          <a:bodyPr vert="eaVert" wrap="square" anchor="t">
            <a:spAutoFit/>
          </a:bodyPr>
          <a:lstStyle/>
          <a:p>
            <a:pPr lvl="0">
              <a:buFont typeface="Arial" pitchFamily="34" charset="0"/>
              <a:buNone/>
            </a:pPr>
            <a:r>
              <a:rPr lang="zh-CN" altLang="en-US" sz="1600" b="1" dirty="0">
                <a:latin typeface="Arial" pitchFamily="34" charset="0"/>
                <a:ea typeface="宋体" charset="-122"/>
              </a:rPr>
              <a:t>1</a:t>
            </a:r>
            <a:r>
              <a:rPr lang="zh-CN" altLang="en-US" sz="1600" b="1" dirty="0" smtClean="0">
                <a:latin typeface="Arial" pitchFamily="34" charset="0"/>
                <a:ea typeface="宋体" charset="-122"/>
              </a:rPr>
              <a:t>.票汇申请书、交款、付</a:t>
            </a:r>
            <a:r>
              <a:rPr lang="zh-CN" altLang="en-US" sz="1600" b="1" dirty="0">
                <a:latin typeface="Arial" pitchFamily="34" charset="0"/>
                <a:ea typeface="宋体" charset="-122"/>
              </a:rPr>
              <a:t>费</a:t>
            </a:r>
            <a:endParaRPr lang="zh-CN" altLang="en-US" sz="1600" dirty="0">
              <a:latin typeface="Arial" pitchFamily="34" charset="0"/>
              <a:ea typeface="宋体" charset="-122"/>
            </a:endParaRPr>
          </a:p>
        </p:txBody>
      </p:sp>
      <p:sp>
        <p:nvSpPr>
          <p:cNvPr id="11" name="Text Box 26"/>
          <p:cNvSpPr txBox="1"/>
          <p:nvPr/>
        </p:nvSpPr>
        <p:spPr>
          <a:xfrm>
            <a:off x="1332362" y="2816798"/>
            <a:ext cx="461665" cy="1965186"/>
          </a:xfrm>
          <a:prstGeom prst="rect">
            <a:avLst/>
          </a:prstGeom>
          <a:noFill/>
          <a:ln w="9525">
            <a:noFill/>
            <a:miter/>
          </a:ln>
        </p:spPr>
        <p:txBody>
          <a:bodyPr vert="eaVert" wrap="square" anchor="t">
            <a:spAutoFit/>
          </a:bodyPr>
          <a:lstStyle/>
          <a:p>
            <a:pPr lvl="0">
              <a:buFont typeface="Arial" pitchFamily="34" charset="0"/>
              <a:buNone/>
            </a:pPr>
            <a:r>
              <a:rPr lang="zh-CN" altLang="en-US" b="1" dirty="0">
                <a:latin typeface="Arial" pitchFamily="34" charset="0"/>
                <a:ea typeface="宋体" charset="-122"/>
              </a:rPr>
              <a:t>2</a:t>
            </a:r>
            <a:r>
              <a:rPr lang="zh-CN" altLang="en-US" b="1" dirty="0" smtClean="0">
                <a:latin typeface="Arial" pitchFamily="34" charset="0"/>
                <a:ea typeface="宋体" charset="-122"/>
              </a:rPr>
              <a:t>.银行即期汇票</a:t>
            </a:r>
            <a:endParaRPr lang="zh-CN" altLang="en-US" b="1" dirty="0">
              <a:latin typeface="Arial" pitchFamily="34" charset="0"/>
              <a:ea typeface="宋体" charset="-122"/>
            </a:endParaRPr>
          </a:p>
        </p:txBody>
      </p:sp>
      <p:sp>
        <p:nvSpPr>
          <p:cNvPr id="12" name="Text Box 28"/>
          <p:cNvSpPr txBox="1"/>
          <p:nvPr/>
        </p:nvSpPr>
        <p:spPr>
          <a:xfrm>
            <a:off x="4261148" y="4929663"/>
            <a:ext cx="2910681" cy="615553"/>
          </a:xfrm>
          <a:prstGeom prst="rect">
            <a:avLst/>
          </a:prstGeom>
          <a:noFill/>
          <a:ln w="9525">
            <a:noFill/>
            <a:miter/>
          </a:ln>
        </p:spPr>
        <p:txBody>
          <a:bodyPr wrap="square" anchor="t">
            <a:spAutoFit/>
          </a:bodyPr>
          <a:lstStyle/>
          <a:p>
            <a:pPr algn="ctr"/>
            <a:r>
              <a:rPr lang="zh-CN" altLang="en-US" b="1" dirty="0" smtClean="0">
                <a:latin typeface="Arial" pitchFamily="34" charset="0"/>
                <a:ea typeface="宋体" charset="-122"/>
              </a:rPr>
              <a:t>4</a:t>
            </a:r>
            <a:r>
              <a:rPr lang="zh-CN" altLang="en-US" b="1" dirty="0">
                <a:latin typeface="Arial" pitchFamily="34" charset="0"/>
                <a:ea typeface="宋体" charset="-122"/>
              </a:rPr>
              <a:t>.邮寄票汇通知书（票根）</a:t>
            </a:r>
          </a:p>
          <a:p>
            <a:pPr lvl="0" algn="ctr">
              <a:buFont typeface="Arial" pitchFamily="34" charset="0"/>
              <a:buNone/>
            </a:pPr>
            <a:endParaRPr lang="zh-CN" altLang="en-US" sz="1600" b="1" dirty="0">
              <a:latin typeface="Arial" pitchFamily="34" charset="0"/>
              <a:ea typeface="宋体" charset="-122"/>
            </a:endParaRPr>
          </a:p>
        </p:txBody>
      </p:sp>
      <p:sp>
        <p:nvSpPr>
          <p:cNvPr id="13" name="Text Box 34"/>
          <p:cNvSpPr txBox="1"/>
          <p:nvPr/>
        </p:nvSpPr>
        <p:spPr>
          <a:xfrm>
            <a:off x="8439568" y="2994024"/>
            <a:ext cx="461665" cy="1558925"/>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6</a:t>
            </a:r>
            <a:r>
              <a:rPr lang="zh-CN" altLang="en-US" b="1" dirty="0" smtClean="0">
                <a:latin typeface="Arial" pitchFamily="34" charset="0"/>
                <a:ea typeface="宋体" charset="-122"/>
              </a:rPr>
              <a:t>.解付票款</a:t>
            </a:r>
            <a:endParaRPr lang="zh-CN" altLang="en-US" b="1" dirty="0">
              <a:latin typeface="Arial" pitchFamily="34" charset="0"/>
              <a:ea typeface="宋体" charset="-122"/>
            </a:endParaRPr>
          </a:p>
        </p:txBody>
      </p:sp>
      <p:sp>
        <p:nvSpPr>
          <p:cNvPr id="14" name="Text Box 36"/>
          <p:cNvSpPr txBox="1"/>
          <p:nvPr/>
        </p:nvSpPr>
        <p:spPr>
          <a:xfrm>
            <a:off x="4817866" y="5805482"/>
            <a:ext cx="2070100" cy="369888"/>
          </a:xfrm>
          <a:prstGeom prst="rect">
            <a:avLst/>
          </a:prstGeom>
          <a:noFill/>
          <a:ln w="9525">
            <a:noFill/>
            <a:miter/>
          </a:ln>
        </p:spPr>
        <p:txBody>
          <a:bodyPr anchor="t">
            <a:spAutoFit/>
          </a:bodyPr>
          <a:lstStyle/>
          <a:p>
            <a:pPr lvl="0">
              <a:buFont typeface="Arial" pitchFamily="34" charset="0"/>
              <a:buNone/>
            </a:pPr>
            <a:r>
              <a:rPr lang="en-US" altLang="zh-CN" b="1" dirty="0">
                <a:latin typeface="Arial" pitchFamily="34" charset="0"/>
                <a:ea typeface="宋体" pitchFamily="2" charset="-122"/>
              </a:rPr>
              <a:t>7</a:t>
            </a:r>
            <a:r>
              <a:rPr lang="zh-CN" altLang="en-US" b="1" dirty="0">
                <a:latin typeface="Arial" pitchFamily="34" charset="0"/>
                <a:ea typeface="宋体" charset="-122"/>
              </a:rPr>
              <a:t>.付讫借记通知书</a:t>
            </a:r>
          </a:p>
        </p:txBody>
      </p:sp>
      <p:sp>
        <p:nvSpPr>
          <p:cNvPr id="15" name="Text Box 37"/>
          <p:cNvSpPr txBox="1"/>
          <p:nvPr/>
        </p:nvSpPr>
        <p:spPr>
          <a:xfrm>
            <a:off x="10512824" y="2496344"/>
            <a:ext cx="615553" cy="2362200"/>
          </a:xfrm>
          <a:prstGeom prst="rect">
            <a:avLst/>
          </a:prstGeom>
          <a:noFill/>
          <a:ln w="9525">
            <a:noFill/>
            <a:miter/>
          </a:ln>
        </p:spPr>
        <p:txBody>
          <a:bodyPr vert="eaVert" anchor="t">
            <a:spAutoFit/>
          </a:bodyPr>
          <a:lstStyle/>
          <a:p>
            <a:pPr lvl="0">
              <a:buFont typeface="Arial" pitchFamily="34" charset="0"/>
              <a:buNone/>
            </a:pPr>
            <a:r>
              <a:rPr lang="zh-CN" altLang="en-US" sz="2800" b="1" dirty="0" smtClean="0">
                <a:latin typeface="Arial" pitchFamily="34" charset="0"/>
                <a:ea typeface="宋体" charset="-122"/>
              </a:rPr>
              <a:t>票汇</a:t>
            </a:r>
            <a:r>
              <a:rPr lang="zh-CN" altLang="en-US" sz="2800" b="1" dirty="0">
                <a:latin typeface="Arial" pitchFamily="34" charset="0"/>
                <a:ea typeface="宋体" charset="-122"/>
              </a:rPr>
              <a:t>流程图</a:t>
            </a:r>
          </a:p>
        </p:txBody>
      </p:sp>
      <p:sp>
        <p:nvSpPr>
          <p:cNvPr id="16" name="Text Box 24"/>
          <p:cNvSpPr txBox="1"/>
          <p:nvPr/>
        </p:nvSpPr>
        <p:spPr>
          <a:xfrm>
            <a:off x="9248776" y="2816798"/>
            <a:ext cx="461665" cy="2553418"/>
          </a:xfrm>
          <a:prstGeom prst="rect">
            <a:avLst/>
          </a:prstGeom>
          <a:noFill/>
          <a:ln w="9525">
            <a:noFill/>
            <a:miter/>
          </a:ln>
        </p:spPr>
        <p:txBody>
          <a:bodyPr vert="eaVert" wrap="square" anchor="t">
            <a:spAutoFit/>
          </a:bodyPr>
          <a:lstStyle/>
          <a:p>
            <a:pPr lvl="0">
              <a:buFont typeface="Arial" pitchFamily="34" charset="0"/>
              <a:buNone/>
            </a:pPr>
            <a:r>
              <a:rPr lang="en-US" altLang="zh-CN" b="1" dirty="0">
                <a:latin typeface="Arial" pitchFamily="34" charset="0"/>
                <a:ea typeface="宋体" pitchFamily="2" charset="-122"/>
              </a:rPr>
              <a:t>5</a:t>
            </a:r>
            <a:r>
              <a:rPr lang="zh-CN" altLang="en-US" b="1" dirty="0" smtClean="0">
                <a:latin typeface="Arial" pitchFamily="34" charset="0"/>
                <a:ea typeface="宋体" charset="-122"/>
              </a:rPr>
              <a:t>.提交银行即期汇票</a:t>
            </a:r>
            <a:endParaRPr lang="zh-CN" altLang="en-US" dirty="0">
              <a:latin typeface="Arial" pitchFamily="34" charset="0"/>
              <a:ea typeface="宋体" charset="-122"/>
            </a:endParaRPr>
          </a:p>
        </p:txBody>
      </p:sp>
      <p:cxnSp>
        <p:nvCxnSpPr>
          <p:cNvPr id="17" name="直接箭头连接符 16"/>
          <p:cNvCxnSpPr>
            <a:stCxn id="6" idx="2"/>
          </p:cNvCxnSpPr>
          <p:nvPr/>
        </p:nvCxnSpPr>
        <p:spPr>
          <a:xfrm flipH="1">
            <a:off x="2108226" y="2444033"/>
            <a:ext cx="17919" cy="271071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1767055" y="2337594"/>
            <a:ext cx="52555" cy="279002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3127379" y="5486399"/>
            <a:ext cx="5432226"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3125077" y="5675385"/>
            <a:ext cx="5464883" cy="190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4" idx="2"/>
          </p:cNvCxnSpPr>
          <p:nvPr/>
        </p:nvCxnSpPr>
        <p:spPr>
          <a:xfrm flipH="1">
            <a:off x="9248776" y="2520394"/>
            <a:ext cx="1" cy="272549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8915787" y="2601333"/>
            <a:ext cx="0" cy="264455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2938364" y="2337594"/>
            <a:ext cx="53340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28"/>
          <p:cNvSpPr txBox="1"/>
          <p:nvPr/>
        </p:nvSpPr>
        <p:spPr>
          <a:xfrm>
            <a:off x="3658341" y="2416667"/>
            <a:ext cx="2910681" cy="369332"/>
          </a:xfrm>
          <a:prstGeom prst="rect">
            <a:avLst/>
          </a:prstGeom>
          <a:noFill/>
          <a:ln w="9525">
            <a:noFill/>
            <a:miter/>
          </a:ln>
        </p:spPr>
        <p:txBody>
          <a:bodyPr wrap="square" anchor="t">
            <a:spAutoFit/>
          </a:bodyPr>
          <a:lstStyle/>
          <a:p>
            <a:pPr lvl="0" algn="ctr">
              <a:buFont typeface="Arial" pitchFamily="34" charset="0"/>
              <a:buNone/>
            </a:pPr>
            <a:r>
              <a:rPr lang="zh-CN" altLang="en-US" b="1" dirty="0">
                <a:latin typeface="Arial" pitchFamily="34" charset="0"/>
                <a:ea typeface="宋体" charset="-122"/>
              </a:rPr>
              <a:t>3</a:t>
            </a:r>
            <a:r>
              <a:rPr lang="zh-CN" altLang="en-US" b="1" dirty="0" smtClean="0">
                <a:latin typeface="Arial" pitchFamily="34" charset="0"/>
                <a:ea typeface="宋体" charset="-122"/>
              </a:rPr>
              <a:t>.寄送</a:t>
            </a:r>
            <a:endParaRPr lang="zh-CN" altLang="en-US" sz="1600" b="1" dirty="0">
              <a:latin typeface="Arial" pitchFamily="34" charset="0"/>
              <a:ea typeface="宋体" charset="-122"/>
            </a:endParaRPr>
          </a:p>
        </p:txBody>
      </p:sp>
      <p:grpSp>
        <p:nvGrpSpPr>
          <p:cNvPr id="25" name="组合 50"/>
          <p:cNvGrpSpPr>
            <a:grpSpLocks/>
          </p:cNvGrpSpPr>
          <p:nvPr/>
        </p:nvGrpSpPr>
        <p:grpSpPr bwMode="auto">
          <a:xfrm>
            <a:off x="291399" y="274155"/>
            <a:ext cx="603250" cy="552450"/>
            <a:chOff x="0" y="0"/>
            <a:chExt cx="737947" cy="676838"/>
          </a:xfrm>
        </p:grpSpPr>
        <p:sp>
          <p:nvSpPr>
            <p:cNvPr id="26"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7"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8"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9" name="标题 1"/>
          <p:cNvSpPr txBox="1">
            <a:spLocks noChangeArrowheads="1"/>
          </p:cNvSpPr>
          <p:nvPr/>
        </p:nvSpPr>
        <p:spPr>
          <a:xfrm>
            <a:off x="1174048" y="479120"/>
            <a:ext cx="7098415" cy="482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票汇 </a:t>
            </a:r>
            <a:r>
              <a:rPr lang="zh-CN" altLang="en-US" sz="2400" b="1" dirty="0">
                <a:solidFill>
                  <a:prstClr val="black"/>
                </a:solidFill>
                <a:latin typeface="Times New Roman" panose="02020603050405020304" pitchFamily="18" charset="0"/>
                <a:cs typeface="Times New Roman" panose="02020603050405020304" pitchFamily="18" charset="0"/>
              </a:rPr>
              <a:t>（</a:t>
            </a:r>
            <a:r>
              <a:rPr lang="en-US" altLang="zh-CN" sz="2400" b="1" dirty="0" smtClean="0">
                <a:solidFill>
                  <a:prstClr val="black"/>
                </a:solidFill>
                <a:latin typeface="Times New Roman" panose="02020603050405020304" pitchFamily="18" charset="0"/>
                <a:cs typeface="Times New Roman" panose="02020603050405020304" pitchFamily="18" charset="0"/>
              </a:rPr>
              <a:t>Remittance </a:t>
            </a:r>
            <a:r>
              <a:rPr lang="en-US" altLang="zh-CN" sz="2400" b="1" dirty="0">
                <a:solidFill>
                  <a:prstClr val="black"/>
                </a:solidFill>
                <a:latin typeface="Times New Roman" panose="02020603050405020304" pitchFamily="18" charset="0"/>
                <a:cs typeface="Times New Roman" panose="02020603050405020304" pitchFamily="18" charset="0"/>
              </a:rPr>
              <a:t>by Banker’s Demand Draft, </a:t>
            </a:r>
            <a:r>
              <a:rPr lang="en-US" altLang="zh-CN" sz="2400" b="1" dirty="0" smtClean="0">
                <a:solidFill>
                  <a:prstClr val="black"/>
                </a:solidFill>
                <a:latin typeface="Times New Roman" panose="02020603050405020304" pitchFamily="18" charset="0"/>
                <a:cs typeface="Times New Roman" panose="02020603050405020304" pitchFamily="18" charset="0"/>
              </a:rPr>
              <a:t>D/D</a:t>
            </a:r>
            <a:r>
              <a:rPr lang="zh-CN" altLang="en-US" sz="2400" b="1" dirty="0" smtClean="0">
                <a:solidFill>
                  <a:prstClr val="black"/>
                </a:solidFill>
                <a:latin typeface="Times New Roman" panose="02020603050405020304" pitchFamily="18" charset="0"/>
                <a:cs typeface="Times New Roman" panose="02020603050405020304" pitchFamily="18" charset="0"/>
              </a:rPr>
              <a:t>）</a:t>
            </a:r>
            <a:endParaRPr lang="en-US" altLang="zh-CN" sz="2400" b="1" dirty="0">
              <a:solidFill>
                <a:prstClr val="black"/>
              </a:solidFill>
              <a:latin typeface="Times New Roman" panose="02020603050405020304" pitchFamily="18" charset="0"/>
              <a:cs typeface="Times New Roman" panose="02020603050405020304" pitchFamily="18" charset="0"/>
            </a:endParaRPr>
          </a:p>
          <a:p>
            <a:pPr fontAlgn="auto">
              <a:spcAft>
                <a:spcPts val="0"/>
              </a:spcAft>
            </a:pPr>
            <a:r>
              <a:rPr lang="zh-CN" altLang="en-US" sz="2400" b="1" dirty="0" smtClean="0">
                <a:solidFill>
                  <a:prstClr val="black"/>
                </a:solidFill>
              </a:rPr>
              <a:t> </a:t>
            </a:r>
            <a:endParaRPr lang="zh-CN" altLang="zh-CN" sz="2400" b="1" dirty="0" smtClean="0">
              <a:solidFill>
                <a:prstClr val="black"/>
              </a:solidFill>
            </a:endParaRPr>
          </a:p>
        </p:txBody>
      </p:sp>
    </p:spTree>
    <p:extLst>
      <p:ext uri="{BB962C8B-B14F-4D97-AF65-F5344CB8AC3E}">
        <p14:creationId xmlns:p14="http://schemas.microsoft.com/office/powerpoint/2010/main" val="284271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outVertical)">
                                      <p:cBhvr>
                                        <p:cTn id="29" dur="500"/>
                                        <p:tgtEl>
                                          <p:spTgt spid="9"/>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out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par>
                                <p:cTn id="46" presetID="22" presetClass="entr" presetSubtype="4"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up)">
                                      <p:cBhvr>
                                        <p:cTn id="69" dur="500"/>
                                        <p:tgtEl>
                                          <p:spTgt spid="21"/>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up)">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down)">
                                      <p:cBhvr>
                                        <p:cTn id="77" dur="500"/>
                                        <p:tgtEl>
                                          <p:spTgt spid="13"/>
                                        </p:tgtEl>
                                      </p:cBhvr>
                                    </p:animEffect>
                                  </p:childTnLst>
                                </p:cTn>
                              </p:par>
                              <p:par>
                                <p:cTn id="78" presetID="22" presetClass="entr" presetSubtype="4"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down)">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right)">
                                      <p:cBhvr>
                                        <p:cTn id="85" dur="500"/>
                                        <p:tgtEl>
                                          <p:spTgt spid="14"/>
                                        </p:tgtEl>
                                      </p:cBhvr>
                                    </p:animEffect>
                                  </p:childTnLst>
                                </p:cTn>
                              </p:par>
                              <p:par>
                                <p:cTn id="86" presetID="22" presetClass="entr" presetSubtype="2"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right)">
                                      <p:cBhvr>
                                        <p:cTn id="8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p:bldP spid="10" grpId="0"/>
      <p:bldP spid="11" grpId="0"/>
      <p:bldP spid="12" grpId="0"/>
      <p:bldP spid="13" grpId="0"/>
      <p:bldP spid="14" grpId="0"/>
      <p:bldP spid="16"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00174" y="985838"/>
            <a:ext cx="9472613" cy="4985980"/>
          </a:xfrm>
          <a:prstGeom prst="rect">
            <a:avLst/>
          </a:prstGeom>
          <a:noFill/>
          <a:ln>
            <a:solidFill>
              <a:schemeClr val="accent1"/>
            </a:solidFill>
            <a:prstDash val="dash"/>
          </a:ln>
        </p:spPr>
        <p:txBody>
          <a:bodyPr wrap="square" rtlCol="0">
            <a:spAutoFit/>
          </a:bodyPr>
          <a:lstStyle/>
          <a:p>
            <a:pPr>
              <a:lnSpc>
                <a:spcPct val="150000"/>
              </a:lnSpc>
              <a:buFont typeface="Arial" pitchFamily="34" charset="0"/>
              <a:buNone/>
            </a:pPr>
            <a:r>
              <a:rPr lang="zh-CN" altLang="en-US" sz="2000" b="1" dirty="0">
                <a:solidFill>
                  <a:prstClr val="black"/>
                </a:solidFill>
                <a:latin typeface="宋体" panose="02010600030101010101" pitchFamily="2" charset="-122"/>
              </a:rPr>
              <a:t>票汇业务流程</a:t>
            </a:r>
            <a:r>
              <a:rPr lang="zh-CN" altLang="en-US" sz="2000" b="1" dirty="0" smtClean="0">
                <a:solidFill>
                  <a:prstClr val="black"/>
                </a:solidFill>
                <a:latin typeface="宋体" panose="02010600030101010101" pitchFamily="2" charset="-122"/>
              </a:rPr>
              <a:t>说明</a:t>
            </a:r>
            <a:endParaRPr lang="en-US" altLang="zh-CN" sz="2000" b="1" dirty="0" smtClean="0">
              <a:solidFill>
                <a:prstClr val="black"/>
              </a:solidFill>
              <a:latin typeface="宋体" panose="02010600030101010101" pitchFamily="2" charset="-122"/>
            </a:endParaRPr>
          </a:p>
          <a:p>
            <a:pPr>
              <a:lnSpc>
                <a:spcPct val="150000"/>
              </a:lnSpc>
              <a:buFont typeface="Arial" pitchFamily="34" charset="0"/>
              <a:buNone/>
            </a:pPr>
            <a:r>
              <a:rPr lang="zh-CN" altLang="en-US" sz="2000" b="1" dirty="0" smtClean="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1</a:t>
            </a:r>
            <a:r>
              <a:rPr lang="zh-CN" altLang="en-US" sz="2000" b="1" dirty="0">
                <a:solidFill>
                  <a:prstClr val="black"/>
                </a:solidFill>
                <a:latin typeface="宋体" panose="02010600030101010101" pitchFamily="2" charset="-122"/>
              </a:rPr>
              <a:t>）汇款人填写票汇申请并交款付费。</a:t>
            </a: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2</a:t>
            </a:r>
            <a:r>
              <a:rPr lang="zh-CN" altLang="en-US" sz="2000" b="1" dirty="0">
                <a:solidFill>
                  <a:prstClr val="black"/>
                </a:solidFill>
                <a:latin typeface="宋体" panose="02010600030101010101" pitchFamily="2" charset="-122"/>
              </a:rPr>
              <a:t>）汇出行开立以其账户行或代理行为解付行的银行汇票。</a:t>
            </a: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3</a:t>
            </a:r>
            <a:r>
              <a:rPr lang="zh-CN" altLang="en-US" sz="2000" b="1" dirty="0">
                <a:solidFill>
                  <a:prstClr val="black"/>
                </a:solidFill>
                <a:latin typeface="宋体" panose="02010600030101010101" pitchFamily="2" charset="-122"/>
              </a:rPr>
              <a:t>）汇款人将银行汇票寄交收款人。</a:t>
            </a: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4</a:t>
            </a:r>
            <a:r>
              <a:rPr lang="zh-CN" altLang="en-US" sz="2000" b="1" dirty="0">
                <a:solidFill>
                  <a:prstClr val="black"/>
                </a:solidFill>
                <a:latin typeface="宋体" panose="02010600030101010101" pitchFamily="2" charset="-122"/>
              </a:rPr>
              <a:t>）汇出行将汇票通知书（票根）寄给汇入行，为简化手续，目前银行不再寄票根。</a:t>
            </a: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5</a:t>
            </a:r>
            <a:r>
              <a:rPr lang="zh-CN" altLang="en-US" sz="2000" b="1" dirty="0">
                <a:solidFill>
                  <a:prstClr val="black"/>
                </a:solidFill>
                <a:latin typeface="宋体" panose="02010600030101010101" pitchFamily="2" charset="-122"/>
              </a:rPr>
              <a:t>）收款人向汇入行提示银行汇票要求付款。</a:t>
            </a: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6</a:t>
            </a:r>
            <a:r>
              <a:rPr lang="zh-CN" altLang="en-US" sz="2000" b="1" dirty="0">
                <a:solidFill>
                  <a:prstClr val="black"/>
                </a:solidFill>
                <a:latin typeface="宋体" panose="02010600030101010101" pitchFamily="2" charset="-122"/>
              </a:rPr>
              <a:t>）汇入行借记汇出行账户，取出头寸，凭票解付款项给收款人。</a:t>
            </a:r>
          </a:p>
          <a:p>
            <a:pPr>
              <a:lnSpc>
                <a:spcPct val="150000"/>
              </a:lnSpc>
              <a:buFont typeface="Arial" pitchFamily="34" charset="0"/>
              <a:buNone/>
            </a:pPr>
            <a:r>
              <a:rPr lang="zh-CN" altLang="en-US" sz="2000" b="1" dirty="0">
                <a:solidFill>
                  <a:prstClr val="black"/>
                </a:solidFill>
                <a:latin typeface="宋体" panose="02010600030101010101" pitchFamily="2" charset="-122"/>
              </a:rPr>
              <a:t>（</a:t>
            </a:r>
            <a:r>
              <a:rPr lang="en-US" altLang="zh-CN" sz="2000" b="1" dirty="0">
                <a:solidFill>
                  <a:prstClr val="black"/>
                </a:solidFill>
                <a:latin typeface="宋体" panose="02010600030101010101" pitchFamily="2" charset="-122"/>
              </a:rPr>
              <a:t>7</a:t>
            </a:r>
            <a:r>
              <a:rPr lang="zh-CN" altLang="en-US" sz="2000" b="1" dirty="0">
                <a:solidFill>
                  <a:prstClr val="black"/>
                </a:solidFill>
                <a:latin typeface="宋体" panose="02010600030101010101" pitchFamily="2" charset="-122"/>
              </a:rPr>
              <a:t>）汇入行将付讫借记通知书寄给汇出行，通知票款解付完毕，一笔票汇业务结束。</a:t>
            </a:r>
          </a:p>
          <a:p>
            <a:endParaRPr lang="zh-CN" altLang="en-US" dirty="0">
              <a:solidFill>
                <a:prstClr val="black"/>
              </a:solidFill>
            </a:endParaRPr>
          </a:p>
        </p:txBody>
      </p:sp>
    </p:spTree>
    <p:extLst>
      <p:ext uri="{BB962C8B-B14F-4D97-AF65-F5344CB8AC3E}">
        <p14:creationId xmlns:p14="http://schemas.microsoft.com/office/powerpoint/2010/main" val="3309748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85886" y="1600200"/>
            <a:ext cx="9472613" cy="3139321"/>
          </a:xfrm>
          <a:prstGeom prst="rect">
            <a:avLst/>
          </a:prstGeom>
          <a:noFill/>
          <a:ln>
            <a:solidFill>
              <a:schemeClr val="accent1"/>
            </a:solidFill>
            <a:prstDash val="dash"/>
          </a:ln>
        </p:spPr>
        <p:txBody>
          <a:bodyPr wrap="square" rtlCol="0">
            <a:spAutoFit/>
          </a:bodyPr>
          <a:lstStyle/>
          <a:p>
            <a:pPr>
              <a:lnSpc>
                <a:spcPct val="150000"/>
              </a:lnSpc>
              <a:buFont typeface="Arial" pitchFamily="34" charset="0"/>
              <a:buNone/>
            </a:pPr>
            <a:r>
              <a:rPr lang="zh-CN" altLang="en-US" sz="2000" b="1" dirty="0" smtClean="0">
                <a:solidFill>
                  <a:prstClr val="black"/>
                </a:solidFill>
                <a:latin typeface="Times New Roman" panose="02020603050405020304" pitchFamily="18" charset="0"/>
                <a:cs typeface="Times New Roman" panose="02020603050405020304" pitchFamily="18" charset="0"/>
              </a:rPr>
              <a:t>汇</a:t>
            </a:r>
            <a:r>
              <a:rPr lang="zh-CN" altLang="en-US" sz="2000" b="1" dirty="0">
                <a:solidFill>
                  <a:prstClr val="black"/>
                </a:solidFill>
                <a:latin typeface="Times New Roman" panose="02020603050405020304" pitchFamily="18" charset="0"/>
                <a:cs typeface="Times New Roman" panose="02020603050405020304" pitchFamily="18" charset="0"/>
              </a:rPr>
              <a:t>付</a:t>
            </a:r>
            <a:r>
              <a:rPr lang="en-US" altLang="zh-CN" sz="2000" b="1" dirty="0">
                <a:solidFill>
                  <a:prstClr val="black"/>
                </a:solidFill>
                <a:latin typeface="Times New Roman" panose="02020603050405020304" pitchFamily="18" charset="0"/>
                <a:cs typeface="Times New Roman" panose="02020603050405020304" pitchFamily="18" charset="0"/>
              </a:rPr>
              <a:t>(remittance)</a:t>
            </a:r>
            <a:r>
              <a:rPr lang="zh-CN" altLang="en-US" sz="2000" b="1" dirty="0">
                <a:solidFill>
                  <a:prstClr val="black"/>
                </a:solidFill>
                <a:latin typeface="Times New Roman" panose="02020603050405020304" pitchFamily="18" charset="0"/>
                <a:cs typeface="Times New Roman" panose="02020603050405020304" pitchFamily="18" charset="0"/>
              </a:rPr>
              <a:t>，又称汇款，是最简单的国际货款结算方式</a:t>
            </a:r>
            <a:r>
              <a:rPr lang="zh-CN" altLang="en-US" sz="2000" b="1" dirty="0" smtClean="0">
                <a:solidFill>
                  <a:prstClr val="black"/>
                </a:solidFill>
                <a:latin typeface="Times New Roman" panose="02020603050405020304" pitchFamily="18" charset="0"/>
                <a:cs typeface="Times New Roman" panose="02020603050405020304" pitchFamily="18" charset="0"/>
              </a:rPr>
              <a:t>。</a:t>
            </a:r>
            <a:endParaRPr lang="en-US" altLang="zh-CN" sz="2000" b="1" dirty="0" smtClean="0">
              <a:solidFill>
                <a:prstClr val="black"/>
              </a:solidFill>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l"/>
            </a:pPr>
            <a:r>
              <a:rPr lang="zh-CN" altLang="en-US" sz="2000" b="1" dirty="0" smtClean="0">
                <a:solidFill>
                  <a:prstClr val="black"/>
                </a:solidFill>
                <a:latin typeface="宋体" panose="02010600030101010101" pitchFamily="2" charset="-122"/>
              </a:rPr>
              <a:t>卖方</a:t>
            </a:r>
            <a:r>
              <a:rPr lang="zh-CN" altLang="en-US" sz="2000" b="1" dirty="0">
                <a:solidFill>
                  <a:prstClr val="black"/>
                </a:solidFill>
                <a:latin typeface="宋体" panose="02010600030101010101" pitchFamily="2" charset="-122"/>
              </a:rPr>
              <a:t>将货物发运给买方后，有关货运单据由卖方自行寄送给买方</a:t>
            </a:r>
            <a:r>
              <a:rPr lang="zh-CN" altLang="en-US" sz="2000" b="1" dirty="0" smtClean="0">
                <a:solidFill>
                  <a:prstClr val="black"/>
                </a:solidFill>
                <a:latin typeface="宋体" panose="02010600030101010101" pitchFamily="2" charset="-122"/>
              </a:rPr>
              <a:t>；</a:t>
            </a:r>
            <a:endParaRPr lang="en-US" altLang="zh-CN" sz="2000" b="1" dirty="0" smtClean="0">
              <a:solidFill>
                <a:prstClr val="black"/>
              </a:solidFill>
              <a:latin typeface="宋体" panose="02010600030101010101" pitchFamily="2" charset="-122"/>
            </a:endParaRPr>
          </a:p>
          <a:p>
            <a:pPr marL="342900" indent="-342900">
              <a:lnSpc>
                <a:spcPct val="150000"/>
              </a:lnSpc>
              <a:buFont typeface="Wingdings" panose="05000000000000000000" pitchFamily="2" charset="2"/>
              <a:buChar char="l"/>
            </a:pPr>
            <a:r>
              <a:rPr lang="zh-CN" altLang="en-US" sz="2000" b="1" dirty="0" smtClean="0">
                <a:solidFill>
                  <a:prstClr val="black"/>
                </a:solidFill>
                <a:latin typeface="宋体" panose="02010600030101010101" pitchFamily="2" charset="-122"/>
              </a:rPr>
              <a:t>买方</a:t>
            </a:r>
            <a:r>
              <a:rPr lang="zh-CN" altLang="en-US" sz="2000" b="1" dirty="0">
                <a:solidFill>
                  <a:prstClr val="black"/>
                </a:solidFill>
                <a:latin typeface="宋体" panose="02010600030101010101" pitchFamily="2" charset="-122"/>
              </a:rPr>
              <a:t>则径自通过银行将货款汇给卖方</a:t>
            </a:r>
            <a:r>
              <a:rPr lang="zh-CN" altLang="en-US" sz="2000" b="1" dirty="0" smtClean="0">
                <a:solidFill>
                  <a:prstClr val="black"/>
                </a:solidFill>
                <a:latin typeface="宋体" panose="02010600030101010101" pitchFamily="2" charset="-122"/>
              </a:rPr>
              <a:t>。</a:t>
            </a:r>
            <a:endParaRPr lang="en-US" altLang="zh-CN" sz="2000" b="1" dirty="0" smtClean="0">
              <a:solidFill>
                <a:prstClr val="black"/>
              </a:solidFill>
              <a:latin typeface="宋体" panose="02010600030101010101" pitchFamily="2" charset="-122"/>
            </a:endParaRPr>
          </a:p>
          <a:p>
            <a:pPr marL="342900" indent="-342900">
              <a:lnSpc>
                <a:spcPct val="150000"/>
              </a:lnSpc>
              <a:buFont typeface="Wingdings" panose="05000000000000000000" pitchFamily="2" charset="2"/>
              <a:buChar char="l"/>
            </a:pPr>
            <a:r>
              <a:rPr lang="zh-CN" altLang="en-US" sz="2000" b="1" dirty="0" smtClean="0">
                <a:solidFill>
                  <a:prstClr val="black"/>
                </a:solidFill>
                <a:latin typeface="宋体" panose="02010600030101010101" pitchFamily="2" charset="-122"/>
              </a:rPr>
              <a:t>这</a:t>
            </a:r>
            <a:r>
              <a:rPr lang="zh-CN" altLang="en-US" sz="2000" b="1" dirty="0">
                <a:solidFill>
                  <a:prstClr val="black"/>
                </a:solidFill>
                <a:latin typeface="宋体" panose="02010600030101010101" pitchFamily="2" charset="-122"/>
              </a:rPr>
              <a:t>对银行来说，只涉及一笔汇款业务，并不处理单据</a:t>
            </a:r>
            <a:r>
              <a:rPr lang="zh-CN" altLang="en-US" sz="2000" b="1" dirty="0" smtClean="0">
                <a:solidFill>
                  <a:prstClr val="black"/>
                </a:solidFill>
                <a:latin typeface="宋体" panose="02010600030101010101" pitchFamily="2" charset="-122"/>
              </a:rPr>
              <a:t>。</a:t>
            </a:r>
            <a:endParaRPr lang="en-US" altLang="zh-CN" sz="2000" b="1" dirty="0" smtClean="0">
              <a:solidFill>
                <a:prstClr val="black"/>
              </a:solidFill>
              <a:latin typeface="宋体" panose="02010600030101010101" pitchFamily="2" charset="-122"/>
            </a:endParaRPr>
          </a:p>
          <a:p>
            <a:pPr marL="342900" indent="-342900">
              <a:lnSpc>
                <a:spcPct val="150000"/>
              </a:lnSpc>
              <a:buFont typeface="Wingdings" panose="05000000000000000000" pitchFamily="2" charset="2"/>
              <a:buChar char="l"/>
            </a:pPr>
            <a:r>
              <a:rPr lang="zh-CN" altLang="en-US" sz="2000" b="1" dirty="0" smtClean="0">
                <a:solidFill>
                  <a:prstClr val="black"/>
                </a:solidFill>
                <a:latin typeface="宋体" panose="02010600030101010101" pitchFamily="2" charset="-122"/>
              </a:rPr>
              <a:t>由于</a:t>
            </a:r>
            <a:r>
              <a:rPr lang="zh-CN" altLang="en-US" sz="2000" b="1" dirty="0">
                <a:solidFill>
                  <a:prstClr val="black"/>
                </a:solidFill>
                <a:latin typeface="宋体" panose="02010600030101010101" pitchFamily="2" charset="-122"/>
              </a:rPr>
              <a:t>汇款业务中结算工具（委托通知、票据）的传递方向与资金的流向相同，故属顺汇性质。</a:t>
            </a:r>
          </a:p>
          <a:p>
            <a:endParaRPr lang="zh-CN" altLang="en-US" dirty="0">
              <a:solidFill>
                <a:prstClr val="black"/>
              </a:solidFill>
            </a:endParaRPr>
          </a:p>
        </p:txBody>
      </p:sp>
      <p:grpSp>
        <p:nvGrpSpPr>
          <p:cNvPr id="4" name="组合 50"/>
          <p:cNvGrpSpPr>
            <a:grpSpLocks/>
          </p:cNvGrpSpPr>
          <p:nvPr/>
        </p:nvGrpSpPr>
        <p:grpSpPr bwMode="auto">
          <a:xfrm>
            <a:off x="145505" y="94325"/>
            <a:ext cx="603250" cy="552450"/>
            <a:chOff x="0" y="0"/>
            <a:chExt cx="737947" cy="676838"/>
          </a:xfrm>
        </p:grpSpPr>
        <p:sp>
          <p:nvSpPr>
            <p:cNvPr id="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8"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汇付</a:t>
            </a:r>
            <a:endParaRPr lang="zh-CN" altLang="zh-CN" sz="2400" b="1" dirty="0" smtClean="0">
              <a:solidFill>
                <a:prstClr val="black"/>
              </a:solidFill>
            </a:endParaRPr>
          </a:p>
        </p:txBody>
      </p:sp>
    </p:spTree>
    <p:extLst>
      <p:ext uri="{BB962C8B-B14F-4D97-AF65-F5344CB8AC3E}">
        <p14:creationId xmlns:p14="http://schemas.microsoft.com/office/powerpoint/2010/main" val="3833999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椭圆 445"/>
          <p:cNvSpPr/>
          <p:nvPr/>
        </p:nvSpPr>
        <p:spPr>
          <a:xfrm>
            <a:off x="824469" y="5472032"/>
            <a:ext cx="1589905" cy="1589905"/>
          </a:xfrm>
          <a:prstGeom prst="ellipse">
            <a:avLst/>
          </a:prstGeom>
          <a:solidFill>
            <a:schemeClr val="tx1">
              <a:lumMod val="65000"/>
              <a:lumOff val="35000"/>
            </a:schemeClr>
          </a:solidFill>
          <a:effectLst>
            <a:softEdge rad="368300"/>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grpSp>
        <p:nvGrpSpPr>
          <p:cNvPr id="417" name="组合 416"/>
          <p:cNvGrpSpPr/>
          <p:nvPr/>
        </p:nvGrpSpPr>
        <p:grpSpPr>
          <a:xfrm>
            <a:off x="1126987" y="3761981"/>
            <a:ext cx="1198975" cy="2290899"/>
            <a:chOff x="-1309687" y="3215859"/>
            <a:chExt cx="355600" cy="679450"/>
          </a:xfrm>
        </p:grpSpPr>
        <p:sp>
          <p:nvSpPr>
            <p:cNvPr id="418" name="Freeform 215"/>
            <p:cNvSpPr>
              <a:spLocks/>
            </p:cNvSpPr>
            <p:nvPr/>
          </p:nvSpPr>
          <p:spPr bwMode="auto">
            <a:xfrm>
              <a:off x="-1200150" y="3220622"/>
              <a:ext cx="63500" cy="127000"/>
            </a:xfrm>
            <a:custGeom>
              <a:avLst/>
              <a:gdLst>
                <a:gd name="T0" fmla="*/ 4 w 17"/>
                <a:gd name="T1" fmla="*/ 21 h 34"/>
                <a:gd name="T2" fmla="*/ 4 w 17"/>
                <a:gd name="T3" fmla="*/ 16 h 34"/>
                <a:gd name="T4" fmla="*/ 3 w 17"/>
                <a:gd name="T5" fmla="*/ 15 h 34"/>
                <a:gd name="T6" fmla="*/ 2 w 17"/>
                <a:gd name="T7" fmla="*/ 10 h 34"/>
                <a:gd name="T8" fmla="*/ 3 w 17"/>
                <a:gd name="T9" fmla="*/ 10 h 34"/>
                <a:gd name="T10" fmla="*/ 3 w 17"/>
                <a:gd name="T11" fmla="*/ 4 h 34"/>
                <a:gd name="T12" fmla="*/ 10 w 17"/>
                <a:gd name="T13" fmla="*/ 0 h 34"/>
                <a:gd name="T14" fmla="*/ 17 w 17"/>
                <a:gd name="T15" fmla="*/ 5 h 34"/>
                <a:gd name="T16" fmla="*/ 17 w 17"/>
                <a:gd name="T17" fmla="*/ 9 h 34"/>
                <a:gd name="T18" fmla="*/ 17 w 17"/>
                <a:gd name="T19" fmla="*/ 11 h 34"/>
                <a:gd name="T20" fmla="*/ 17 w 17"/>
                <a:gd name="T21" fmla="*/ 13 h 34"/>
                <a:gd name="T22" fmla="*/ 16 w 17"/>
                <a:gd name="T23" fmla="*/ 18 h 34"/>
                <a:gd name="T24" fmla="*/ 14 w 17"/>
                <a:gd name="T25" fmla="*/ 22 h 34"/>
                <a:gd name="T26" fmla="*/ 15 w 17"/>
                <a:gd name="T27" fmla="*/ 27 h 34"/>
                <a:gd name="T28" fmla="*/ 13 w 17"/>
                <a:gd name="T29" fmla="*/ 34 h 34"/>
                <a:gd name="T30" fmla="*/ 4 w 17"/>
                <a:gd name="T31"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34">
                  <a:moveTo>
                    <a:pt x="4" y="21"/>
                  </a:moveTo>
                  <a:cubicBezTo>
                    <a:pt x="4" y="16"/>
                    <a:pt x="4" y="16"/>
                    <a:pt x="4" y="16"/>
                  </a:cubicBezTo>
                  <a:cubicBezTo>
                    <a:pt x="4" y="16"/>
                    <a:pt x="3" y="16"/>
                    <a:pt x="3" y="15"/>
                  </a:cubicBezTo>
                  <a:cubicBezTo>
                    <a:pt x="2" y="15"/>
                    <a:pt x="0" y="11"/>
                    <a:pt x="2" y="10"/>
                  </a:cubicBezTo>
                  <a:cubicBezTo>
                    <a:pt x="2" y="10"/>
                    <a:pt x="2" y="10"/>
                    <a:pt x="3" y="10"/>
                  </a:cubicBezTo>
                  <a:cubicBezTo>
                    <a:pt x="3" y="10"/>
                    <a:pt x="2" y="5"/>
                    <a:pt x="3" y="4"/>
                  </a:cubicBezTo>
                  <a:cubicBezTo>
                    <a:pt x="4" y="3"/>
                    <a:pt x="7" y="0"/>
                    <a:pt x="10" y="0"/>
                  </a:cubicBezTo>
                  <a:cubicBezTo>
                    <a:pt x="13" y="0"/>
                    <a:pt x="16" y="3"/>
                    <a:pt x="17" y="5"/>
                  </a:cubicBezTo>
                  <a:cubicBezTo>
                    <a:pt x="17" y="6"/>
                    <a:pt x="17" y="9"/>
                    <a:pt x="17" y="9"/>
                  </a:cubicBezTo>
                  <a:cubicBezTo>
                    <a:pt x="17" y="11"/>
                    <a:pt x="17" y="11"/>
                    <a:pt x="17" y="11"/>
                  </a:cubicBezTo>
                  <a:cubicBezTo>
                    <a:pt x="17" y="11"/>
                    <a:pt x="17" y="12"/>
                    <a:pt x="17" y="13"/>
                  </a:cubicBezTo>
                  <a:cubicBezTo>
                    <a:pt x="17" y="15"/>
                    <a:pt x="17" y="17"/>
                    <a:pt x="16" y="18"/>
                  </a:cubicBezTo>
                  <a:cubicBezTo>
                    <a:pt x="16" y="19"/>
                    <a:pt x="14" y="22"/>
                    <a:pt x="14" y="22"/>
                  </a:cubicBezTo>
                  <a:cubicBezTo>
                    <a:pt x="15" y="27"/>
                    <a:pt x="15" y="27"/>
                    <a:pt x="15" y="27"/>
                  </a:cubicBezTo>
                  <a:cubicBezTo>
                    <a:pt x="13" y="34"/>
                    <a:pt x="13" y="34"/>
                    <a:pt x="13" y="34"/>
                  </a:cubicBezTo>
                  <a:lnTo>
                    <a:pt x="4" y="21"/>
                  </a:ln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19" name="Freeform 216"/>
            <p:cNvSpPr>
              <a:spLocks/>
            </p:cNvSpPr>
            <p:nvPr/>
          </p:nvSpPr>
          <p:spPr bwMode="auto">
            <a:xfrm>
              <a:off x="-1193800" y="3273009"/>
              <a:ext cx="11113" cy="14288"/>
            </a:xfrm>
            <a:custGeom>
              <a:avLst/>
              <a:gdLst>
                <a:gd name="T0" fmla="*/ 0 w 3"/>
                <a:gd name="T1" fmla="*/ 0 h 4"/>
                <a:gd name="T2" fmla="*/ 1 w 3"/>
                <a:gd name="T3" fmla="*/ 3 h 4"/>
                <a:gd name="T4" fmla="*/ 2 w 3"/>
                <a:gd name="T5" fmla="*/ 4 h 4"/>
                <a:gd name="T6" fmla="*/ 3 w 3"/>
                <a:gd name="T7" fmla="*/ 0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0" y="0"/>
                    <a:pt x="1" y="2"/>
                    <a:pt x="1" y="3"/>
                  </a:cubicBezTo>
                  <a:cubicBezTo>
                    <a:pt x="1" y="4"/>
                    <a:pt x="2" y="4"/>
                    <a:pt x="2" y="4"/>
                  </a:cubicBezTo>
                  <a:cubicBezTo>
                    <a:pt x="3" y="0"/>
                    <a:pt x="3" y="0"/>
                    <a:pt x="3" y="0"/>
                  </a:cubicBezTo>
                  <a:lnTo>
                    <a:pt x="0" y="0"/>
                  </a:ln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0" name="Freeform 217"/>
            <p:cNvSpPr>
              <a:spLocks/>
            </p:cNvSpPr>
            <p:nvPr/>
          </p:nvSpPr>
          <p:spPr bwMode="auto">
            <a:xfrm>
              <a:off x="-1189037" y="3273009"/>
              <a:ext cx="44450" cy="74613"/>
            </a:xfrm>
            <a:custGeom>
              <a:avLst/>
              <a:gdLst>
                <a:gd name="T0" fmla="*/ 10 w 12"/>
                <a:gd name="T1" fmla="*/ 20 h 20"/>
                <a:gd name="T2" fmla="*/ 12 w 12"/>
                <a:gd name="T3" fmla="*/ 13 h 20"/>
                <a:gd name="T4" fmla="*/ 11 w 12"/>
                <a:gd name="T5" fmla="*/ 8 h 20"/>
                <a:gd name="T6" fmla="*/ 11 w 12"/>
                <a:gd name="T7" fmla="*/ 8 h 20"/>
                <a:gd name="T8" fmla="*/ 6 w 12"/>
                <a:gd name="T9" fmla="*/ 7 h 20"/>
                <a:gd name="T10" fmla="*/ 1 w 12"/>
                <a:gd name="T11" fmla="*/ 0 h 20"/>
                <a:gd name="T12" fmla="*/ 0 w 12"/>
                <a:gd name="T13" fmla="*/ 2 h 20"/>
                <a:gd name="T14" fmla="*/ 1 w 12"/>
                <a:gd name="T15" fmla="*/ 2 h 20"/>
                <a:gd name="T16" fmla="*/ 1 w 12"/>
                <a:gd name="T17" fmla="*/ 7 h 20"/>
                <a:gd name="T18" fmla="*/ 10 w 12"/>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0">
                  <a:moveTo>
                    <a:pt x="10" y="20"/>
                  </a:moveTo>
                  <a:cubicBezTo>
                    <a:pt x="12" y="13"/>
                    <a:pt x="12" y="13"/>
                    <a:pt x="12" y="13"/>
                  </a:cubicBezTo>
                  <a:cubicBezTo>
                    <a:pt x="11" y="8"/>
                    <a:pt x="11" y="8"/>
                    <a:pt x="11" y="8"/>
                  </a:cubicBezTo>
                  <a:cubicBezTo>
                    <a:pt x="11" y="8"/>
                    <a:pt x="11" y="8"/>
                    <a:pt x="11" y="8"/>
                  </a:cubicBezTo>
                  <a:cubicBezTo>
                    <a:pt x="9" y="8"/>
                    <a:pt x="7" y="7"/>
                    <a:pt x="6" y="7"/>
                  </a:cubicBezTo>
                  <a:cubicBezTo>
                    <a:pt x="5" y="7"/>
                    <a:pt x="1" y="0"/>
                    <a:pt x="1" y="0"/>
                  </a:cubicBezTo>
                  <a:cubicBezTo>
                    <a:pt x="1" y="0"/>
                    <a:pt x="1" y="1"/>
                    <a:pt x="0" y="2"/>
                  </a:cubicBezTo>
                  <a:cubicBezTo>
                    <a:pt x="1" y="2"/>
                    <a:pt x="1" y="2"/>
                    <a:pt x="1" y="2"/>
                  </a:cubicBezTo>
                  <a:cubicBezTo>
                    <a:pt x="1" y="7"/>
                    <a:pt x="1" y="7"/>
                    <a:pt x="1" y="7"/>
                  </a:cubicBezTo>
                  <a:lnTo>
                    <a:pt x="10" y="20"/>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1" name="Freeform 218"/>
            <p:cNvSpPr>
              <a:spLocks/>
            </p:cNvSpPr>
            <p:nvPr/>
          </p:nvSpPr>
          <p:spPr bwMode="auto">
            <a:xfrm>
              <a:off x="-1241425" y="3358734"/>
              <a:ext cx="193675" cy="217488"/>
            </a:xfrm>
            <a:custGeom>
              <a:avLst/>
              <a:gdLst>
                <a:gd name="T0" fmla="*/ 0 w 52"/>
                <a:gd name="T1" fmla="*/ 58 h 58"/>
                <a:gd name="T2" fmla="*/ 36 w 52"/>
                <a:gd name="T3" fmla="*/ 49 h 58"/>
                <a:gd name="T4" fmla="*/ 47 w 52"/>
                <a:gd name="T5" fmla="*/ 52 h 58"/>
                <a:gd name="T6" fmla="*/ 52 w 52"/>
                <a:gd name="T7" fmla="*/ 41 h 58"/>
                <a:gd name="T8" fmla="*/ 42 w 52"/>
                <a:gd name="T9" fmla="*/ 14 h 58"/>
                <a:gd name="T10" fmla="*/ 29 w 52"/>
                <a:gd name="T11" fmla="*/ 0 h 58"/>
                <a:gd name="T12" fmla="*/ 13 w 52"/>
                <a:gd name="T13" fmla="*/ 27 h 58"/>
                <a:gd name="T14" fmla="*/ 0 w 52"/>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8">
                  <a:moveTo>
                    <a:pt x="0" y="58"/>
                  </a:moveTo>
                  <a:cubicBezTo>
                    <a:pt x="36" y="49"/>
                    <a:pt x="36" y="49"/>
                    <a:pt x="36" y="49"/>
                  </a:cubicBezTo>
                  <a:cubicBezTo>
                    <a:pt x="36" y="49"/>
                    <a:pt x="45" y="53"/>
                    <a:pt x="47" y="52"/>
                  </a:cubicBezTo>
                  <a:cubicBezTo>
                    <a:pt x="49" y="52"/>
                    <a:pt x="52" y="41"/>
                    <a:pt x="52" y="41"/>
                  </a:cubicBezTo>
                  <a:cubicBezTo>
                    <a:pt x="52" y="41"/>
                    <a:pt x="43" y="17"/>
                    <a:pt x="42" y="14"/>
                  </a:cubicBezTo>
                  <a:cubicBezTo>
                    <a:pt x="40" y="10"/>
                    <a:pt x="29" y="0"/>
                    <a:pt x="29" y="0"/>
                  </a:cubicBezTo>
                  <a:cubicBezTo>
                    <a:pt x="13" y="27"/>
                    <a:pt x="13" y="27"/>
                    <a:pt x="13" y="27"/>
                  </a:cubicBez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2" name="Freeform 219"/>
            <p:cNvSpPr>
              <a:spLocks/>
            </p:cNvSpPr>
            <p:nvPr/>
          </p:nvSpPr>
          <p:spPr bwMode="auto">
            <a:xfrm>
              <a:off x="-1182687" y="3812759"/>
              <a:ext cx="98425" cy="52388"/>
            </a:xfrm>
            <a:custGeom>
              <a:avLst/>
              <a:gdLst>
                <a:gd name="T0" fmla="*/ 2 w 26"/>
                <a:gd name="T1" fmla="*/ 9 h 14"/>
                <a:gd name="T2" fmla="*/ 8 w 26"/>
                <a:gd name="T3" fmla="*/ 10 h 14"/>
                <a:gd name="T4" fmla="*/ 15 w 26"/>
                <a:gd name="T5" fmla="*/ 13 h 14"/>
                <a:gd name="T6" fmla="*/ 26 w 26"/>
                <a:gd name="T7" fmla="*/ 13 h 14"/>
                <a:gd name="T8" fmla="*/ 19 w 26"/>
                <a:gd name="T9" fmla="*/ 9 h 14"/>
                <a:gd name="T10" fmla="*/ 14 w 26"/>
                <a:gd name="T11" fmla="*/ 3 h 14"/>
                <a:gd name="T12" fmla="*/ 10 w 26"/>
                <a:gd name="T13" fmla="*/ 0 h 14"/>
                <a:gd name="T14" fmla="*/ 3 w 26"/>
                <a:gd name="T15" fmla="*/ 1 h 14"/>
                <a:gd name="T16" fmla="*/ 2 w 26"/>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
                  <a:moveTo>
                    <a:pt x="2" y="9"/>
                  </a:moveTo>
                  <a:cubicBezTo>
                    <a:pt x="2" y="9"/>
                    <a:pt x="6" y="11"/>
                    <a:pt x="8" y="10"/>
                  </a:cubicBezTo>
                  <a:cubicBezTo>
                    <a:pt x="9" y="10"/>
                    <a:pt x="13" y="13"/>
                    <a:pt x="15" y="13"/>
                  </a:cubicBezTo>
                  <a:cubicBezTo>
                    <a:pt x="16" y="14"/>
                    <a:pt x="25" y="14"/>
                    <a:pt x="26" y="13"/>
                  </a:cubicBezTo>
                  <a:cubicBezTo>
                    <a:pt x="26" y="13"/>
                    <a:pt x="25" y="11"/>
                    <a:pt x="19" y="9"/>
                  </a:cubicBezTo>
                  <a:cubicBezTo>
                    <a:pt x="19" y="9"/>
                    <a:pt x="14" y="4"/>
                    <a:pt x="14" y="3"/>
                  </a:cubicBezTo>
                  <a:cubicBezTo>
                    <a:pt x="13" y="1"/>
                    <a:pt x="10" y="0"/>
                    <a:pt x="10" y="0"/>
                  </a:cubicBezTo>
                  <a:cubicBezTo>
                    <a:pt x="3" y="1"/>
                    <a:pt x="3" y="1"/>
                    <a:pt x="3" y="1"/>
                  </a:cubicBezTo>
                  <a:cubicBezTo>
                    <a:pt x="3" y="1"/>
                    <a:pt x="0" y="6"/>
                    <a:pt x="2"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3" name="Freeform 220"/>
            <p:cNvSpPr>
              <a:spLocks/>
            </p:cNvSpPr>
            <p:nvPr/>
          </p:nvSpPr>
          <p:spPr bwMode="auto">
            <a:xfrm>
              <a:off x="-1227137" y="3850859"/>
              <a:ext cx="52388" cy="44450"/>
            </a:xfrm>
            <a:custGeom>
              <a:avLst/>
              <a:gdLst>
                <a:gd name="T0" fmla="*/ 3 w 14"/>
                <a:gd name="T1" fmla="*/ 10 h 12"/>
                <a:gd name="T2" fmla="*/ 10 w 14"/>
                <a:gd name="T3" fmla="*/ 12 h 12"/>
                <a:gd name="T4" fmla="*/ 13 w 14"/>
                <a:gd name="T5" fmla="*/ 6 h 12"/>
                <a:gd name="T6" fmla="*/ 11 w 14"/>
                <a:gd name="T7" fmla="*/ 0 h 12"/>
                <a:gd name="T8" fmla="*/ 6 w 14"/>
                <a:gd name="T9" fmla="*/ 0 h 12"/>
                <a:gd name="T10" fmla="*/ 2 w 14"/>
                <a:gd name="T11" fmla="*/ 6 h 12"/>
                <a:gd name="T12" fmla="*/ 3 w 14"/>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3" y="10"/>
                  </a:moveTo>
                  <a:cubicBezTo>
                    <a:pt x="3" y="10"/>
                    <a:pt x="9" y="12"/>
                    <a:pt x="10" y="12"/>
                  </a:cubicBezTo>
                  <a:cubicBezTo>
                    <a:pt x="11" y="11"/>
                    <a:pt x="14" y="8"/>
                    <a:pt x="13" y="6"/>
                  </a:cubicBezTo>
                  <a:cubicBezTo>
                    <a:pt x="12" y="3"/>
                    <a:pt x="11" y="0"/>
                    <a:pt x="11" y="0"/>
                  </a:cubicBezTo>
                  <a:cubicBezTo>
                    <a:pt x="6" y="0"/>
                    <a:pt x="6" y="0"/>
                    <a:pt x="6" y="0"/>
                  </a:cubicBezTo>
                  <a:cubicBezTo>
                    <a:pt x="6" y="0"/>
                    <a:pt x="2" y="2"/>
                    <a:pt x="2" y="6"/>
                  </a:cubicBezTo>
                  <a:cubicBezTo>
                    <a:pt x="2" y="6"/>
                    <a:pt x="0" y="9"/>
                    <a:pt x="3"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4" name="Freeform 221"/>
            <p:cNvSpPr>
              <a:spLocks/>
            </p:cNvSpPr>
            <p:nvPr/>
          </p:nvSpPr>
          <p:spPr bwMode="auto">
            <a:xfrm>
              <a:off x="-1177925" y="3501609"/>
              <a:ext cx="82550" cy="333375"/>
            </a:xfrm>
            <a:custGeom>
              <a:avLst/>
              <a:gdLst>
                <a:gd name="T0" fmla="*/ 7 w 22"/>
                <a:gd name="T1" fmla="*/ 87 h 89"/>
                <a:gd name="T2" fmla="*/ 15 w 22"/>
                <a:gd name="T3" fmla="*/ 83 h 89"/>
                <a:gd name="T4" fmla="*/ 15 w 22"/>
                <a:gd name="T5" fmla="*/ 72 h 89"/>
                <a:gd name="T6" fmla="*/ 21 w 22"/>
                <a:gd name="T7" fmla="*/ 51 h 89"/>
                <a:gd name="T8" fmla="*/ 21 w 22"/>
                <a:gd name="T9" fmla="*/ 5 h 89"/>
                <a:gd name="T10" fmla="*/ 22 w 22"/>
                <a:gd name="T11" fmla="*/ 0 h 89"/>
                <a:gd name="T12" fmla="*/ 12 w 22"/>
                <a:gd name="T13" fmla="*/ 3 h 89"/>
                <a:gd name="T14" fmla="*/ 3 w 22"/>
                <a:gd name="T15" fmla="*/ 28 h 89"/>
                <a:gd name="T16" fmla="*/ 5 w 22"/>
                <a:gd name="T17" fmla="*/ 46 h 89"/>
                <a:gd name="T18" fmla="*/ 4 w 22"/>
                <a:gd name="T19" fmla="*/ 49 h 89"/>
                <a:gd name="T20" fmla="*/ 4 w 22"/>
                <a:gd name="T21" fmla="*/ 75 h 89"/>
                <a:gd name="T22" fmla="*/ 3 w 22"/>
                <a:gd name="T23" fmla="*/ 77 h 89"/>
                <a:gd name="T24" fmla="*/ 0 w 22"/>
                <a:gd name="T25" fmla="*/ 86 h 89"/>
                <a:gd name="T26" fmla="*/ 1 w 22"/>
                <a:gd name="T27" fmla="*/ 87 h 89"/>
                <a:gd name="T28" fmla="*/ 7 w 22"/>
                <a:gd name="T29" fmla="*/ 8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89">
                  <a:moveTo>
                    <a:pt x="7" y="87"/>
                  </a:moveTo>
                  <a:cubicBezTo>
                    <a:pt x="9" y="87"/>
                    <a:pt x="13" y="86"/>
                    <a:pt x="15" y="83"/>
                  </a:cubicBezTo>
                  <a:cubicBezTo>
                    <a:pt x="15" y="83"/>
                    <a:pt x="14" y="75"/>
                    <a:pt x="15" y="72"/>
                  </a:cubicBezTo>
                  <a:cubicBezTo>
                    <a:pt x="15" y="70"/>
                    <a:pt x="20" y="54"/>
                    <a:pt x="21" y="51"/>
                  </a:cubicBezTo>
                  <a:cubicBezTo>
                    <a:pt x="22" y="49"/>
                    <a:pt x="22" y="11"/>
                    <a:pt x="21" y="5"/>
                  </a:cubicBezTo>
                  <a:cubicBezTo>
                    <a:pt x="22" y="0"/>
                    <a:pt x="22" y="0"/>
                    <a:pt x="22" y="0"/>
                  </a:cubicBezTo>
                  <a:cubicBezTo>
                    <a:pt x="12" y="3"/>
                    <a:pt x="12" y="3"/>
                    <a:pt x="12" y="3"/>
                  </a:cubicBezTo>
                  <a:cubicBezTo>
                    <a:pt x="3" y="28"/>
                    <a:pt x="3" y="28"/>
                    <a:pt x="3" y="28"/>
                  </a:cubicBezTo>
                  <a:cubicBezTo>
                    <a:pt x="3" y="28"/>
                    <a:pt x="5" y="44"/>
                    <a:pt x="5" y="46"/>
                  </a:cubicBezTo>
                  <a:cubicBezTo>
                    <a:pt x="5" y="46"/>
                    <a:pt x="4" y="48"/>
                    <a:pt x="4" y="49"/>
                  </a:cubicBezTo>
                  <a:cubicBezTo>
                    <a:pt x="4" y="49"/>
                    <a:pt x="5" y="74"/>
                    <a:pt x="4" y="75"/>
                  </a:cubicBezTo>
                  <a:cubicBezTo>
                    <a:pt x="4" y="75"/>
                    <a:pt x="4" y="76"/>
                    <a:pt x="3" y="77"/>
                  </a:cubicBezTo>
                  <a:cubicBezTo>
                    <a:pt x="3" y="77"/>
                    <a:pt x="0" y="83"/>
                    <a:pt x="0" y="86"/>
                  </a:cubicBezTo>
                  <a:cubicBezTo>
                    <a:pt x="0" y="86"/>
                    <a:pt x="1" y="87"/>
                    <a:pt x="1" y="87"/>
                  </a:cubicBezTo>
                  <a:cubicBezTo>
                    <a:pt x="3" y="89"/>
                    <a:pt x="5" y="87"/>
                    <a:pt x="7" y="87"/>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5" name="Freeform 222"/>
            <p:cNvSpPr>
              <a:spLocks/>
            </p:cNvSpPr>
            <p:nvPr/>
          </p:nvSpPr>
          <p:spPr bwMode="auto">
            <a:xfrm>
              <a:off x="-1177925" y="3501609"/>
              <a:ext cx="82550" cy="333375"/>
            </a:xfrm>
            <a:custGeom>
              <a:avLst/>
              <a:gdLst>
                <a:gd name="T0" fmla="*/ 12 w 22"/>
                <a:gd name="T1" fmla="*/ 3 h 89"/>
                <a:gd name="T2" fmla="*/ 3 w 22"/>
                <a:gd name="T3" fmla="*/ 28 h 89"/>
                <a:gd name="T4" fmla="*/ 5 w 22"/>
                <a:gd name="T5" fmla="*/ 46 h 89"/>
                <a:gd name="T6" fmla="*/ 4 w 22"/>
                <a:gd name="T7" fmla="*/ 49 h 89"/>
                <a:gd name="T8" fmla="*/ 4 w 22"/>
                <a:gd name="T9" fmla="*/ 75 h 89"/>
                <a:gd name="T10" fmla="*/ 3 w 22"/>
                <a:gd name="T11" fmla="*/ 77 h 89"/>
                <a:gd name="T12" fmla="*/ 0 w 22"/>
                <a:gd name="T13" fmla="*/ 86 h 89"/>
                <a:gd name="T14" fmla="*/ 1 w 22"/>
                <a:gd name="T15" fmla="*/ 87 h 89"/>
                <a:gd name="T16" fmla="*/ 7 w 22"/>
                <a:gd name="T17" fmla="*/ 87 h 89"/>
                <a:gd name="T18" fmla="*/ 8 w 22"/>
                <a:gd name="T19" fmla="*/ 87 h 89"/>
                <a:gd name="T20" fmla="*/ 11 w 22"/>
                <a:gd name="T21" fmla="*/ 80 h 89"/>
                <a:gd name="T22" fmla="*/ 14 w 22"/>
                <a:gd name="T23" fmla="*/ 72 h 89"/>
                <a:gd name="T24" fmla="*/ 18 w 22"/>
                <a:gd name="T25" fmla="*/ 57 h 89"/>
                <a:gd name="T26" fmla="*/ 11 w 22"/>
                <a:gd name="T27" fmla="*/ 68 h 89"/>
                <a:gd name="T28" fmla="*/ 18 w 22"/>
                <a:gd name="T29" fmla="*/ 53 h 89"/>
                <a:gd name="T30" fmla="*/ 11 w 22"/>
                <a:gd name="T31" fmla="*/ 62 h 89"/>
                <a:gd name="T32" fmla="*/ 9 w 22"/>
                <a:gd name="T33" fmla="*/ 58 h 89"/>
                <a:gd name="T34" fmla="*/ 16 w 22"/>
                <a:gd name="T35" fmla="*/ 44 h 89"/>
                <a:gd name="T36" fmla="*/ 8 w 22"/>
                <a:gd name="T37" fmla="*/ 54 h 89"/>
                <a:gd name="T38" fmla="*/ 9 w 22"/>
                <a:gd name="T39" fmla="*/ 45 h 89"/>
                <a:gd name="T40" fmla="*/ 12 w 22"/>
                <a:gd name="T41" fmla="*/ 37 h 89"/>
                <a:gd name="T42" fmla="*/ 8 w 22"/>
                <a:gd name="T43" fmla="*/ 37 h 89"/>
                <a:gd name="T44" fmla="*/ 12 w 22"/>
                <a:gd name="T45" fmla="*/ 28 h 89"/>
                <a:gd name="T46" fmla="*/ 21 w 22"/>
                <a:gd name="T47" fmla="*/ 9 h 89"/>
                <a:gd name="T48" fmla="*/ 21 w 22"/>
                <a:gd name="T49" fmla="*/ 5 h 89"/>
                <a:gd name="T50" fmla="*/ 22 w 22"/>
                <a:gd name="T51" fmla="*/ 0 h 89"/>
                <a:gd name="T52" fmla="*/ 12 w 22"/>
                <a:gd name="T53"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89">
                  <a:moveTo>
                    <a:pt x="12" y="3"/>
                  </a:moveTo>
                  <a:cubicBezTo>
                    <a:pt x="3" y="28"/>
                    <a:pt x="3" y="28"/>
                    <a:pt x="3" y="28"/>
                  </a:cubicBezTo>
                  <a:cubicBezTo>
                    <a:pt x="3" y="28"/>
                    <a:pt x="5" y="44"/>
                    <a:pt x="5" y="46"/>
                  </a:cubicBezTo>
                  <a:cubicBezTo>
                    <a:pt x="5" y="46"/>
                    <a:pt x="4" y="48"/>
                    <a:pt x="4" y="49"/>
                  </a:cubicBezTo>
                  <a:cubicBezTo>
                    <a:pt x="4" y="49"/>
                    <a:pt x="5" y="74"/>
                    <a:pt x="4" y="75"/>
                  </a:cubicBezTo>
                  <a:cubicBezTo>
                    <a:pt x="4" y="75"/>
                    <a:pt x="4" y="76"/>
                    <a:pt x="3" y="77"/>
                  </a:cubicBezTo>
                  <a:cubicBezTo>
                    <a:pt x="3" y="77"/>
                    <a:pt x="0" y="83"/>
                    <a:pt x="0" y="86"/>
                  </a:cubicBezTo>
                  <a:cubicBezTo>
                    <a:pt x="0" y="86"/>
                    <a:pt x="1" y="87"/>
                    <a:pt x="1" y="87"/>
                  </a:cubicBezTo>
                  <a:cubicBezTo>
                    <a:pt x="3" y="89"/>
                    <a:pt x="5" y="87"/>
                    <a:pt x="7" y="87"/>
                  </a:cubicBezTo>
                  <a:cubicBezTo>
                    <a:pt x="7" y="87"/>
                    <a:pt x="7" y="87"/>
                    <a:pt x="8" y="87"/>
                  </a:cubicBezTo>
                  <a:cubicBezTo>
                    <a:pt x="9" y="84"/>
                    <a:pt x="10" y="81"/>
                    <a:pt x="11" y="80"/>
                  </a:cubicBezTo>
                  <a:cubicBezTo>
                    <a:pt x="13" y="78"/>
                    <a:pt x="14" y="74"/>
                    <a:pt x="14" y="72"/>
                  </a:cubicBezTo>
                  <a:cubicBezTo>
                    <a:pt x="13" y="70"/>
                    <a:pt x="18" y="57"/>
                    <a:pt x="18" y="57"/>
                  </a:cubicBezTo>
                  <a:cubicBezTo>
                    <a:pt x="11" y="68"/>
                    <a:pt x="11" y="68"/>
                    <a:pt x="11" y="68"/>
                  </a:cubicBezTo>
                  <a:cubicBezTo>
                    <a:pt x="18" y="53"/>
                    <a:pt x="18" y="53"/>
                    <a:pt x="18" y="53"/>
                  </a:cubicBezTo>
                  <a:cubicBezTo>
                    <a:pt x="11" y="62"/>
                    <a:pt x="11" y="62"/>
                    <a:pt x="11" y="62"/>
                  </a:cubicBezTo>
                  <a:cubicBezTo>
                    <a:pt x="11" y="62"/>
                    <a:pt x="8" y="61"/>
                    <a:pt x="9" y="58"/>
                  </a:cubicBezTo>
                  <a:cubicBezTo>
                    <a:pt x="10" y="56"/>
                    <a:pt x="14" y="49"/>
                    <a:pt x="16" y="44"/>
                  </a:cubicBezTo>
                  <a:cubicBezTo>
                    <a:pt x="13" y="49"/>
                    <a:pt x="8" y="54"/>
                    <a:pt x="8" y="54"/>
                  </a:cubicBezTo>
                  <a:cubicBezTo>
                    <a:pt x="8" y="54"/>
                    <a:pt x="9" y="46"/>
                    <a:pt x="9" y="45"/>
                  </a:cubicBezTo>
                  <a:cubicBezTo>
                    <a:pt x="9" y="45"/>
                    <a:pt x="12" y="37"/>
                    <a:pt x="12" y="37"/>
                  </a:cubicBezTo>
                  <a:cubicBezTo>
                    <a:pt x="8" y="37"/>
                    <a:pt x="8" y="37"/>
                    <a:pt x="8" y="37"/>
                  </a:cubicBezTo>
                  <a:cubicBezTo>
                    <a:pt x="8" y="37"/>
                    <a:pt x="13" y="31"/>
                    <a:pt x="12" y="28"/>
                  </a:cubicBezTo>
                  <a:cubicBezTo>
                    <a:pt x="12" y="27"/>
                    <a:pt x="18" y="16"/>
                    <a:pt x="21" y="9"/>
                  </a:cubicBezTo>
                  <a:cubicBezTo>
                    <a:pt x="21" y="7"/>
                    <a:pt x="21" y="6"/>
                    <a:pt x="21" y="5"/>
                  </a:cubicBezTo>
                  <a:cubicBezTo>
                    <a:pt x="22" y="0"/>
                    <a:pt x="22" y="0"/>
                    <a:pt x="22" y="0"/>
                  </a:cubicBez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6" name="Freeform 223"/>
            <p:cNvSpPr>
              <a:spLocks/>
            </p:cNvSpPr>
            <p:nvPr/>
          </p:nvSpPr>
          <p:spPr bwMode="auto">
            <a:xfrm>
              <a:off x="-1114425" y="3647659"/>
              <a:ext cx="11113" cy="15875"/>
            </a:xfrm>
            <a:custGeom>
              <a:avLst/>
              <a:gdLst>
                <a:gd name="T0" fmla="*/ 0 w 3"/>
                <a:gd name="T1" fmla="*/ 4 h 4"/>
                <a:gd name="T2" fmla="*/ 2 w 3"/>
                <a:gd name="T3" fmla="*/ 0 h 4"/>
                <a:gd name="T4" fmla="*/ 0 w 3"/>
                <a:gd name="T5" fmla="*/ 4 h 4"/>
              </a:gdLst>
              <a:ahLst/>
              <a:cxnLst>
                <a:cxn ang="0">
                  <a:pos x="T0" y="T1"/>
                </a:cxn>
                <a:cxn ang="0">
                  <a:pos x="T2" y="T3"/>
                </a:cxn>
                <a:cxn ang="0">
                  <a:pos x="T4" y="T5"/>
                </a:cxn>
              </a:cxnLst>
              <a:rect l="0" t="0" r="r" b="b"/>
              <a:pathLst>
                <a:path w="3" h="4">
                  <a:moveTo>
                    <a:pt x="0" y="4"/>
                  </a:moveTo>
                  <a:cubicBezTo>
                    <a:pt x="1" y="3"/>
                    <a:pt x="1" y="0"/>
                    <a:pt x="2" y="0"/>
                  </a:cubicBezTo>
                  <a:cubicBezTo>
                    <a:pt x="2" y="0"/>
                    <a:pt x="3" y="1"/>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7" name="Freeform 224"/>
            <p:cNvSpPr>
              <a:spLocks/>
            </p:cNvSpPr>
            <p:nvPr/>
          </p:nvSpPr>
          <p:spPr bwMode="auto">
            <a:xfrm>
              <a:off x="-1230312" y="3498434"/>
              <a:ext cx="119063" cy="371475"/>
            </a:xfrm>
            <a:custGeom>
              <a:avLst/>
              <a:gdLst>
                <a:gd name="T0" fmla="*/ 8 w 32"/>
                <a:gd name="T1" fmla="*/ 98 h 99"/>
                <a:gd name="T2" fmla="*/ 16 w 32"/>
                <a:gd name="T3" fmla="*/ 95 h 99"/>
                <a:gd name="T4" fmla="*/ 14 w 32"/>
                <a:gd name="T5" fmla="*/ 89 h 99"/>
                <a:gd name="T6" fmla="*/ 13 w 32"/>
                <a:gd name="T7" fmla="*/ 82 h 99"/>
                <a:gd name="T8" fmla="*/ 17 w 32"/>
                <a:gd name="T9" fmla="*/ 58 h 99"/>
                <a:gd name="T10" fmla="*/ 19 w 32"/>
                <a:gd name="T11" fmla="*/ 44 h 99"/>
                <a:gd name="T12" fmla="*/ 25 w 32"/>
                <a:gd name="T13" fmla="*/ 27 h 99"/>
                <a:gd name="T14" fmla="*/ 32 w 32"/>
                <a:gd name="T15" fmla="*/ 8 h 99"/>
                <a:gd name="T16" fmla="*/ 30 w 32"/>
                <a:gd name="T17" fmla="*/ 1 h 99"/>
                <a:gd name="T18" fmla="*/ 5 w 32"/>
                <a:gd name="T19" fmla="*/ 0 h 99"/>
                <a:gd name="T20" fmla="*/ 2 w 32"/>
                <a:gd name="T21" fmla="*/ 20 h 99"/>
                <a:gd name="T22" fmla="*/ 4 w 32"/>
                <a:gd name="T23" fmla="*/ 33 h 99"/>
                <a:gd name="T24" fmla="*/ 4 w 32"/>
                <a:gd name="T25" fmla="*/ 49 h 99"/>
                <a:gd name="T26" fmla="*/ 0 w 32"/>
                <a:gd name="T27" fmla="*/ 86 h 99"/>
                <a:gd name="T28" fmla="*/ 2 w 32"/>
                <a:gd name="T29" fmla="*/ 91 h 99"/>
                <a:gd name="T30" fmla="*/ 1 w 32"/>
                <a:gd name="T31" fmla="*/ 94 h 99"/>
                <a:gd name="T32" fmla="*/ 8 w 32"/>
                <a:gd name="T33"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99">
                  <a:moveTo>
                    <a:pt x="8" y="98"/>
                  </a:moveTo>
                  <a:cubicBezTo>
                    <a:pt x="10" y="99"/>
                    <a:pt x="15" y="97"/>
                    <a:pt x="16" y="95"/>
                  </a:cubicBezTo>
                  <a:cubicBezTo>
                    <a:pt x="17" y="94"/>
                    <a:pt x="17" y="91"/>
                    <a:pt x="14" y="89"/>
                  </a:cubicBezTo>
                  <a:cubicBezTo>
                    <a:pt x="12" y="87"/>
                    <a:pt x="13" y="82"/>
                    <a:pt x="13" y="82"/>
                  </a:cubicBezTo>
                  <a:cubicBezTo>
                    <a:pt x="12" y="82"/>
                    <a:pt x="17" y="61"/>
                    <a:pt x="17" y="58"/>
                  </a:cubicBezTo>
                  <a:cubicBezTo>
                    <a:pt x="16" y="55"/>
                    <a:pt x="19" y="46"/>
                    <a:pt x="19" y="44"/>
                  </a:cubicBezTo>
                  <a:cubicBezTo>
                    <a:pt x="19" y="43"/>
                    <a:pt x="24" y="29"/>
                    <a:pt x="25" y="27"/>
                  </a:cubicBezTo>
                  <a:cubicBezTo>
                    <a:pt x="26" y="26"/>
                    <a:pt x="31" y="11"/>
                    <a:pt x="32" y="8"/>
                  </a:cubicBezTo>
                  <a:cubicBezTo>
                    <a:pt x="32" y="4"/>
                    <a:pt x="30" y="1"/>
                    <a:pt x="30" y="1"/>
                  </a:cubicBezTo>
                  <a:cubicBezTo>
                    <a:pt x="5" y="0"/>
                    <a:pt x="5" y="0"/>
                    <a:pt x="5" y="0"/>
                  </a:cubicBezTo>
                  <a:cubicBezTo>
                    <a:pt x="5" y="0"/>
                    <a:pt x="1" y="15"/>
                    <a:pt x="2" y="20"/>
                  </a:cubicBezTo>
                  <a:cubicBezTo>
                    <a:pt x="4" y="24"/>
                    <a:pt x="4" y="31"/>
                    <a:pt x="4" y="33"/>
                  </a:cubicBezTo>
                  <a:cubicBezTo>
                    <a:pt x="3" y="35"/>
                    <a:pt x="4" y="43"/>
                    <a:pt x="4" y="49"/>
                  </a:cubicBezTo>
                  <a:cubicBezTo>
                    <a:pt x="3" y="55"/>
                    <a:pt x="0" y="84"/>
                    <a:pt x="0" y="86"/>
                  </a:cubicBezTo>
                  <a:cubicBezTo>
                    <a:pt x="1" y="88"/>
                    <a:pt x="2" y="91"/>
                    <a:pt x="2" y="91"/>
                  </a:cubicBezTo>
                  <a:cubicBezTo>
                    <a:pt x="1" y="94"/>
                    <a:pt x="1" y="94"/>
                    <a:pt x="1" y="94"/>
                  </a:cubicBezTo>
                  <a:cubicBezTo>
                    <a:pt x="1" y="94"/>
                    <a:pt x="3" y="96"/>
                    <a:pt x="8" y="9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8" name="Freeform 225"/>
            <p:cNvSpPr>
              <a:spLocks/>
            </p:cNvSpPr>
            <p:nvPr/>
          </p:nvSpPr>
          <p:spPr bwMode="auto">
            <a:xfrm>
              <a:off x="-1223962" y="3482559"/>
              <a:ext cx="128588" cy="38100"/>
            </a:xfrm>
            <a:custGeom>
              <a:avLst/>
              <a:gdLst>
                <a:gd name="T0" fmla="*/ 0 w 34"/>
                <a:gd name="T1" fmla="*/ 10 h 10"/>
                <a:gd name="T2" fmla="*/ 12 w 34"/>
                <a:gd name="T3" fmla="*/ 10 h 10"/>
                <a:gd name="T4" fmla="*/ 26 w 34"/>
                <a:gd name="T5" fmla="*/ 9 h 10"/>
                <a:gd name="T6" fmla="*/ 34 w 34"/>
                <a:gd name="T7" fmla="*/ 7 h 10"/>
                <a:gd name="T8" fmla="*/ 32 w 34"/>
                <a:gd name="T9" fmla="*/ 0 h 10"/>
                <a:gd name="T10" fmla="*/ 27 w 34"/>
                <a:gd name="T11" fmla="*/ 4 h 10"/>
                <a:gd name="T12" fmla="*/ 4 w 34"/>
                <a:gd name="T13" fmla="*/ 2 h 10"/>
                <a:gd name="T14" fmla="*/ 0 w 3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0">
                  <a:moveTo>
                    <a:pt x="0" y="10"/>
                  </a:moveTo>
                  <a:cubicBezTo>
                    <a:pt x="0" y="10"/>
                    <a:pt x="11" y="9"/>
                    <a:pt x="12" y="10"/>
                  </a:cubicBezTo>
                  <a:cubicBezTo>
                    <a:pt x="14" y="10"/>
                    <a:pt x="26" y="9"/>
                    <a:pt x="26" y="9"/>
                  </a:cubicBezTo>
                  <a:cubicBezTo>
                    <a:pt x="26" y="9"/>
                    <a:pt x="32" y="8"/>
                    <a:pt x="34" y="7"/>
                  </a:cubicBezTo>
                  <a:cubicBezTo>
                    <a:pt x="34" y="7"/>
                    <a:pt x="34" y="1"/>
                    <a:pt x="32" y="0"/>
                  </a:cubicBezTo>
                  <a:cubicBezTo>
                    <a:pt x="32" y="0"/>
                    <a:pt x="30" y="3"/>
                    <a:pt x="27" y="4"/>
                  </a:cubicBezTo>
                  <a:cubicBezTo>
                    <a:pt x="27" y="4"/>
                    <a:pt x="6" y="3"/>
                    <a:pt x="4" y="2"/>
                  </a:cubicBezTo>
                  <a:cubicBezTo>
                    <a:pt x="4" y="2"/>
                    <a:pt x="2" y="3"/>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29" name="Freeform 226"/>
            <p:cNvSpPr>
              <a:spLocks/>
            </p:cNvSpPr>
            <p:nvPr/>
          </p:nvSpPr>
          <p:spPr bwMode="auto">
            <a:xfrm>
              <a:off x="-1009650" y="3257134"/>
              <a:ext cx="55563" cy="57150"/>
            </a:xfrm>
            <a:custGeom>
              <a:avLst/>
              <a:gdLst>
                <a:gd name="T0" fmla="*/ 4 w 15"/>
                <a:gd name="T1" fmla="*/ 15 h 15"/>
                <a:gd name="T2" fmla="*/ 10 w 15"/>
                <a:gd name="T3" fmla="*/ 12 h 15"/>
                <a:gd name="T4" fmla="*/ 13 w 15"/>
                <a:gd name="T5" fmla="*/ 3 h 15"/>
                <a:gd name="T6" fmla="*/ 14 w 15"/>
                <a:gd name="T7" fmla="*/ 1 h 15"/>
                <a:gd name="T8" fmla="*/ 11 w 15"/>
                <a:gd name="T9" fmla="*/ 1 h 15"/>
                <a:gd name="T10" fmla="*/ 8 w 15"/>
                <a:gd name="T11" fmla="*/ 3 h 15"/>
                <a:gd name="T12" fmla="*/ 4 w 15"/>
                <a:gd name="T13" fmla="*/ 6 h 15"/>
                <a:gd name="T14" fmla="*/ 4 w 15"/>
                <a:gd name="T15" fmla="*/ 2 h 15"/>
                <a:gd name="T16" fmla="*/ 2 w 15"/>
                <a:gd name="T17" fmla="*/ 5 h 15"/>
                <a:gd name="T18" fmla="*/ 1 w 15"/>
                <a:gd name="T19" fmla="*/ 8 h 15"/>
                <a:gd name="T20" fmla="*/ 1 w 15"/>
                <a:gd name="T21" fmla="*/ 10 h 15"/>
                <a:gd name="T22" fmla="*/ 4 w 15"/>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4" y="15"/>
                  </a:moveTo>
                  <a:cubicBezTo>
                    <a:pt x="4" y="15"/>
                    <a:pt x="8" y="14"/>
                    <a:pt x="10" y="12"/>
                  </a:cubicBezTo>
                  <a:cubicBezTo>
                    <a:pt x="10" y="12"/>
                    <a:pt x="14" y="5"/>
                    <a:pt x="13" y="3"/>
                  </a:cubicBezTo>
                  <a:cubicBezTo>
                    <a:pt x="13" y="3"/>
                    <a:pt x="15" y="1"/>
                    <a:pt x="14" y="1"/>
                  </a:cubicBezTo>
                  <a:cubicBezTo>
                    <a:pt x="14" y="1"/>
                    <a:pt x="12" y="0"/>
                    <a:pt x="11" y="1"/>
                  </a:cubicBezTo>
                  <a:cubicBezTo>
                    <a:pt x="11" y="1"/>
                    <a:pt x="10" y="0"/>
                    <a:pt x="8" y="3"/>
                  </a:cubicBezTo>
                  <a:cubicBezTo>
                    <a:pt x="4" y="6"/>
                    <a:pt x="4" y="6"/>
                    <a:pt x="4" y="6"/>
                  </a:cubicBezTo>
                  <a:cubicBezTo>
                    <a:pt x="4" y="6"/>
                    <a:pt x="6" y="3"/>
                    <a:pt x="4" y="2"/>
                  </a:cubicBezTo>
                  <a:cubicBezTo>
                    <a:pt x="2" y="5"/>
                    <a:pt x="2" y="5"/>
                    <a:pt x="2" y="5"/>
                  </a:cubicBezTo>
                  <a:cubicBezTo>
                    <a:pt x="2" y="5"/>
                    <a:pt x="0" y="5"/>
                    <a:pt x="1" y="8"/>
                  </a:cubicBezTo>
                  <a:cubicBezTo>
                    <a:pt x="2" y="10"/>
                    <a:pt x="1" y="10"/>
                    <a:pt x="1" y="10"/>
                  </a:cubicBezTo>
                  <a:cubicBezTo>
                    <a:pt x="1" y="10"/>
                    <a:pt x="3" y="15"/>
                    <a:pt x="4" y="15"/>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0" name="Freeform 227"/>
            <p:cNvSpPr>
              <a:spLocks/>
            </p:cNvSpPr>
            <p:nvPr/>
          </p:nvSpPr>
          <p:spPr bwMode="auto">
            <a:xfrm>
              <a:off x="-1230312" y="3498434"/>
              <a:ext cx="58738" cy="366713"/>
            </a:xfrm>
            <a:custGeom>
              <a:avLst/>
              <a:gdLst>
                <a:gd name="T0" fmla="*/ 5 w 16"/>
                <a:gd name="T1" fmla="*/ 0 h 98"/>
                <a:gd name="T2" fmla="*/ 2 w 16"/>
                <a:gd name="T3" fmla="*/ 20 h 98"/>
                <a:gd name="T4" fmla="*/ 4 w 16"/>
                <a:gd name="T5" fmla="*/ 33 h 98"/>
                <a:gd name="T6" fmla="*/ 4 w 16"/>
                <a:gd name="T7" fmla="*/ 49 h 98"/>
                <a:gd name="T8" fmla="*/ 0 w 16"/>
                <a:gd name="T9" fmla="*/ 86 h 98"/>
                <a:gd name="T10" fmla="*/ 2 w 16"/>
                <a:gd name="T11" fmla="*/ 91 h 98"/>
                <a:gd name="T12" fmla="*/ 1 w 16"/>
                <a:gd name="T13" fmla="*/ 94 h 98"/>
                <a:gd name="T14" fmla="*/ 8 w 16"/>
                <a:gd name="T15" fmla="*/ 98 h 98"/>
                <a:gd name="T16" fmla="*/ 11 w 16"/>
                <a:gd name="T17" fmla="*/ 98 h 98"/>
                <a:gd name="T18" fmla="*/ 11 w 16"/>
                <a:gd name="T19" fmla="*/ 94 h 98"/>
                <a:gd name="T20" fmla="*/ 6 w 16"/>
                <a:gd name="T21" fmla="*/ 92 h 98"/>
                <a:gd name="T22" fmla="*/ 11 w 16"/>
                <a:gd name="T23" fmla="*/ 89 h 98"/>
                <a:gd name="T24" fmla="*/ 11 w 16"/>
                <a:gd name="T25" fmla="*/ 73 h 98"/>
                <a:gd name="T26" fmla="*/ 13 w 16"/>
                <a:gd name="T27" fmla="*/ 79 h 98"/>
                <a:gd name="T28" fmla="*/ 13 w 16"/>
                <a:gd name="T29" fmla="*/ 78 h 98"/>
                <a:gd name="T30" fmla="*/ 14 w 16"/>
                <a:gd name="T31" fmla="*/ 59 h 98"/>
                <a:gd name="T32" fmla="*/ 13 w 16"/>
                <a:gd name="T33" fmla="*/ 50 h 98"/>
                <a:gd name="T34" fmla="*/ 13 w 16"/>
                <a:gd name="T35" fmla="*/ 58 h 98"/>
                <a:gd name="T36" fmla="*/ 11 w 16"/>
                <a:gd name="T37" fmla="*/ 65 h 98"/>
                <a:gd name="T38" fmla="*/ 11 w 16"/>
                <a:gd name="T39" fmla="*/ 42 h 98"/>
                <a:gd name="T40" fmla="*/ 16 w 16"/>
                <a:gd name="T41" fmla="*/ 40 h 98"/>
                <a:gd name="T42" fmla="*/ 11 w 16"/>
                <a:gd name="T43" fmla="*/ 33 h 98"/>
                <a:gd name="T44" fmla="*/ 14 w 16"/>
                <a:gd name="T45" fmla="*/ 21 h 98"/>
                <a:gd name="T46" fmla="*/ 10 w 16"/>
                <a:gd name="T47" fmla="*/ 19 h 98"/>
                <a:gd name="T48" fmla="*/ 15 w 16"/>
                <a:gd name="T49" fmla="*/ 1 h 98"/>
                <a:gd name="T50" fmla="*/ 5 w 16"/>
                <a:gd name="T5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98">
                  <a:moveTo>
                    <a:pt x="5" y="0"/>
                  </a:moveTo>
                  <a:cubicBezTo>
                    <a:pt x="5" y="0"/>
                    <a:pt x="1" y="15"/>
                    <a:pt x="2" y="20"/>
                  </a:cubicBezTo>
                  <a:cubicBezTo>
                    <a:pt x="4" y="24"/>
                    <a:pt x="4" y="31"/>
                    <a:pt x="4" y="33"/>
                  </a:cubicBezTo>
                  <a:cubicBezTo>
                    <a:pt x="3" y="35"/>
                    <a:pt x="4" y="43"/>
                    <a:pt x="4" y="49"/>
                  </a:cubicBezTo>
                  <a:cubicBezTo>
                    <a:pt x="3" y="55"/>
                    <a:pt x="0" y="84"/>
                    <a:pt x="0" y="86"/>
                  </a:cubicBezTo>
                  <a:cubicBezTo>
                    <a:pt x="1" y="88"/>
                    <a:pt x="2" y="91"/>
                    <a:pt x="2" y="91"/>
                  </a:cubicBezTo>
                  <a:cubicBezTo>
                    <a:pt x="1" y="94"/>
                    <a:pt x="1" y="94"/>
                    <a:pt x="1" y="94"/>
                  </a:cubicBezTo>
                  <a:cubicBezTo>
                    <a:pt x="1" y="94"/>
                    <a:pt x="3" y="96"/>
                    <a:pt x="8" y="98"/>
                  </a:cubicBezTo>
                  <a:cubicBezTo>
                    <a:pt x="9" y="98"/>
                    <a:pt x="10" y="98"/>
                    <a:pt x="11" y="98"/>
                  </a:cubicBezTo>
                  <a:cubicBezTo>
                    <a:pt x="11" y="96"/>
                    <a:pt x="12" y="95"/>
                    <a:pt x="11" y="94"/>
                  </a:cubicBezTo>
                  <a:cubicBezTo>
                    <a:pt x="9" y="92"/>
                    <a:pt x="6" y="92"/>
                    <a:pt x="6" y="92"/>
                  </a:cubicBezTo>
                  <a:cubicBezTo>
                    <a:pt x="11" y="89"/>
                    <a:pt x="11" y="89"/>
                    <a:pt x="11" y="89"/>
                  </a:cubicBezTo>
                  <a:cubicBezTo>
                    <a:pt x="7" y="83"/>
                    <a:pt x="11" y="73"/>
                    <a:pt x="11" y="73"/>
                  </a:cubicBezTo>
                  <a:cubicBezTo>
                    <a:pt x="11" y="75"/>
                    <a:pt x="12" y="77"/>
                    <a:pt x="13" y="79"/>
                  </a:cubicBezTo>
                  <a:cubicBezTo>
                    <a:pt x="13" y="78"/>
                    <a:pt x="13" y="78"/>
                    <a:pt x="13" y="78"/>
                  </a:cubicBezTo>
                  <a:cubicBezTo>
                    <a:pt x="13" y="72"/>
                    <a:pt x="14" y="59"/>
                    <a:pt x="14" y="59"/>
                  </a:cubicBezTo>
                  <a:cubicBezTo>
                    <a:pt x="13" y="57"/>
                    <a:pt x="13" y="50"/>
                    <a:pt x="13" y="50"/>
                  </a:cubicBezTo>
                  <a:cubicBezTo>
                    <a:pt x="13" y="58"/>
                    <a:pt x="13" y="58"/>
                    <a:pt x="13" y="58"/>
                  </a:cubicBezTo>
                  <a:cubicBezTo>
                    <a:pt x="14" y="65"/>
                    <a:pt x="11" y="65"/>
                    <a:pt x="11" y="65"/>
                  </a:cubicBezTo>
                  <a:cubicBezTo>
                    <a:pt x="7" y="60"/>
                    <a:pt x="11" y="47"/>
                    <a:pt x="11" y="42"/>
                  </a:cubicBezTo>
                  <a:cubicBezTo>
                    <a:pt x="11" y="38"/>
                    <a:pt x="16" y="40"/>
                    <a:pt x="16" y="40"/>
                  </a:cubicBezTo>
                  <a:cubicBezTo>
                    <a:pt x="16" y="40"/>
                    <a:pt x="11" y="38"/>
                    <a:pt x="11" y="33"/>
                  </a:cubicBezTo>
                  <a:cubicBezTo>
                    <a:pt x="11" y="29"/>
                    <a:pt x="14" y="21"/>
                    <a:pt x="14" y="21"/>
                  </a:cubicBezTo>
                  <a:cubicBezTo>
                    <a:pt x="14" y="21"/>
                    <a:pt x="11" y="23"/>
                    <a:pt x="10" y="19"/>
                  </a:cubicBezTo>
                  <a:cubicBezTo>
                    <a:pt x="9" y="16"/>
                    <a:pt x="13" y="7"/>
                    <a:pt x="15" y="1"/>
                  </a:cubicBez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1" name="Freeform 228"/>
            <p:cNvSpPr>
              <a:spLocks/>
            </p:cNvSpPr>
            <p:nvPr/>
          </p:nvSpPr>
          <p:spPr bwMode="auto">
            <a:xfrm>
              <a:off x="-1189037" y="3501609"/>
              <a:ext cx="77788" cy="123825"/>
            </a:xfrm>
            <a:custGeom>
              <a:avLst/>
              <a:gdLst>
                <a:gd name="T0" fmla="*/ 1 w 21"/>
                <a:gd name="T1" fmla="*/ 0 h 33"/>
                <a:gd name="T2" fmla="*/ 0 w 21"/>
                <a:gd name="T3" fmla="*/ 5 h 33"/>
                <a:gd name="T4" fmla="*/ 12 w 21"/>
                <a:gd name="T5" fmla="*/ 8 h 33"/>
                <a:gd name="T6" fmla="*/ 14 w 21"/>
                <a:gd name="T7" fmla="*/ 20 h 33"/>
                <a:gd name="T8" fmla="*/ 10 w 21"/>
                <a:gd name="T9" fmla="*/ 24 h 33"/>
                <a:gd name="T10" fmla="*/ 11 w 21"/>
                <a:gd name="T11" fmla="*/ 33 h 33"/>
                <a:gd name="T12" fmla="*/ 14 w 21"/>
                <a:gd name="T13" fmla="*/ 26 h 33"/>
                <a:gd name="T14" fmla="*/ 21 w 21"/>
                <a:gd name="T15" fmla="*/ 7 h 33"/>
                <a:gd name="T16" fmla="*/ 19 w 21"/>
                <a:gd name="T17" fmla="*/ 0 h 33"/>
                <a:gd name="T18" fmla="*/ 1 w 21"/>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3">
                  <a:moveTo>
                    <a:pt x="1" y="0"/>
                  </a:moveTo>
                  <a:cubicBezTo>
                    <a:pt x="0" y="5"/>
                    <a:pt x="0" y="5"/>
                    <a:pt x="0" y="5"/>
                  </a:cubicBezTo>
                  <a:cubicBezTo>
                    <a:pt x="11" y="14"/>
                    <a:pt x="12" y="8"/>
                    <a:pt x="12" y="8"/>
                  </a:cubicBezTo>
                  <a:cubicBezTo>
                    <a:pt x="12" y="8"/>
                    <a:pt x="14" y="17"/>
                    <a:pt x="14" y="20"/>
                  </a:cubicBezTo>
                  <a:cubicBezTo>
                    <a:pt x="14" y="24"/>
                    <a:pt x="10" y="24"/>
                    <a:pt x="10" y="24"/>
                  </a:cubicBezTo>
                  <a:cubicBezTo>
                    <a:pt x="11" y="25"/>
                    <a:pt x="11" y="29"/>
                    <a:pt x="11" y="33"/>
                  </a:cubicBezTo>
                  <a:cubicBezTo>
                    <a:pt x="12" y="30"/>
                    <a:pt x="13" y="27"/>
                    <a:pt x="14" y="26"/>
                  </a:cubicBezTo>
                  <a:cubicBezTo>
                    <a:pt x="15" y="25"/>
                    <a:pt x="20" y="10"/>
                    <a:pt x="21" y="7"/>
                  </a:cubicBezTo>
                  <a:cubicBezTo>
                    <a:pt x="21" y="3"/>
                    <a:pt x="19" y="0"/>
                    <a:pt x="19" y="0"/>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2" name="Freeform 229"/>
            <p:cNvSpPr>
              <a:spLocks/>
            </p:cNvSpPr>
            <p:nvPr/>
          </p:nvSpPr>
          <p:spPr bwMode="auto">
            <a:xfrm>
              <a:off x="-1125537" y="3498434"/>
              <a:ext cx="22225" cy="17463"/>
            </a:xfrm>
            <a:custGeom>
              <a:avLst/>
              <a:gdLst>
                <a:gd name="T0" fmla="*/ 5 w 6"/>
                <a:gd name="T1" fmla="*/ 0 h 5"/>
                <a:gd name="T2" fmla="*/ 4 w 6"/>
                <a:gd name="T3" fmla="*/ 4 h 5"/>
                <a:gd name="T4" fmla="*/ 0 w 6"/>
                <a:gd name="T5" fmla="*/ 5 h 5"/>
                <a:gd name="T6" fmla="*/ 0 w 6"/>
                <a:gd name="T7" fmla="*/ 1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5" y="0"/>
                    <a:pt x="6" y="4"/>
                    <a:pt x="4" y="4"/>
                  </a:cubicBezTo>
                  <a:cubicBezTo>
                    <a:pt x="0" y="5"/>
                    <a:pt x="0" y="5"/>
                    <a:pt x="0" y="5"/>
                  </a:cubicBezTo>
                  <a:cubicBezTo>
                    <a:pt x="0" y="1"/>
                    <a:pt x="0" y="1"/>
                    <a:pt x="0" y="1"/>
                  </a:cubicBezTo>
                  <a:lnTo>
                    <a:pt x="5" y="0"/>
                  </a:lnTo>
                  <a:close/>
                </a:path>
              </a:pathLst>
            </a:custGeom>
            <a:solidFill>
              <a:srgbClr val="EFDB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3" name="Freeform 230"/>
            <p:cNvSpPr>
              <a:spLocks/>
            </p:cNvSpPr>
            <p:nvPr/>
          </p:nvSpPr>
          <p:spPr bwMode="auto">
            <a:xfrm>
              <a:off x="-1208087" y="3295234"/>
              <a:ext cx="112713" cy="206375"/>
            </a:xfrm>
            <a:custGeom>
              <a:avLst/>
              <a:gdLst>
                <a:gd name="T0" fmla="*/ 0 w 30"/>
                <a:gd name="T1" fmla="*/ 48 h 55"/>
                <a:gd name="T2" fmla="*/ 12 w 30"/>
                <a:gd name="T3" fmla="*/ 54 h 55"/>
                <a:gd name="T4" fmla="*/ 25 w 30"/>
                <a:gd name="T5" fmla="*/ 54 h 55"/>
                <a:gd name="T6" fmla="*/ 29 w 30"/>
                <a:gd name="T7" fmla="*/ 48 h 55"/>
                <a:gd name="T8" fmla="*/ 27 w 30"/>
                <a:gd name="T9" fmla="*/ 40 h 55"/>
                <a:gd name="T10" fmla="*/ 26 w 30"/>
                <a:gd name="T11" fmla="*/ 29 h 55"/>
                <a:gd name="T12" fmla="*/ 19 w 30"/>
                <a:gd name="T13" fmla="*/ 11 h 55"/>
                <a:gd name="T14" fmla="*/ 23 w 30"/>
                <a:gd name="T15" fmla="*/ 8 h 55"/>
                <a:gd name="T16" fmla="*/ 16 w 30"/>
                <a:gd name="T17" fmla="*/ 2 h 55"/>
                <a:gd name="T18" fmla="*/ 15 w 30"/>
                <a:gd name="T19" fmla="*/ 11 h 55"/>
                <a:gd name="T20" fmla="*/ 13 w 30"/>
                <a:gd name="T21" fmla="*/ 7 h 55"/>
                <a:gd name="T22" fmla="*/ 6 w 30"/>
                <a:gd name="T23" fmla="*/ 0 h 55"/>
                <a:gd name="T24" fmla="*/ 4 w 30"/>
                <a:gd name="T25" fmla="*/ 2 h 55"/>
                <a:gd name="T26" fmla="*/ 9 w 30"/>
                <a:gd name="T27" fmla="*/ 12 h 55"/>
                <a:gd name="T28" fmla="*/ 5 w 30"/>
                <a:gd name="T29" fmla="*/ 18 h 55"/>
                <a:gd name="T30" fmla="*/ 0 w 30"/>
                <a:gd name="T31"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5">
                  <a:moveTo>
                    <a:pt x="0" y="48"/>
                  </a:moveTo>
                  <a:cubicBezTo>
                    <a:pt x="0" y="48"/>
                    <a:pt x="10" y="54"/>
                    <a:pt x="12" y="54"/>
                  </a:cubicBezTo>
                  <a:cubicBezTo>
                    <a:pt x="13" y="55"/>
                    <a:pt x="25" y="54"/>
                    <a:pt x="25" y="54"/>
                  </a:cubicBezTo>
                  <a:cubicBezTo>
                    <a:pt x="25" y="54"/>
                    <a:pt x="28" y="49"/>
                    <a:pt x="29" y="48"/>
                  </a:cubicBezTo>
                  <a:cubicBezTo>
                    <a:pt x="30" y="47"/>
                    <a:pt x="28" y="43"/>
                    <a:pt x="27" y="40"/>
                  </a:cubicBezTo>
                  <a:cubicBezTo>
                    <a:pt x="26" y="37"/>
                    <a:pt x="27" y="31"/>
                    <a:pt x="26" y="29"/>
                  </a:cubicBezTo>
                  <a:cubicBezTo>
                    <a:pt x="26" y="27"/>
                    <a:pt x="28" y="17"/>
                    <a:pt x="19" y="11"/>
                  </a:cubicBezTo>
                  <a:cubicBezTo>
                    <a:pt x="19" y="11"/>
                    <a:pt x="22" y="8"/>
                    <a:pt x="23" y="8"/>
                  </a:cubicBezTo>
                  <a:cubicBezTo>
                    <a:pt x="16" y="2"/>
                    <a:pt x="16" y="2"/>
                    <a:pt x="16" y="2"/>
                  </a:cubicBezTo>
                  <a:cubicBezTo>
                    <a:pt x="16" y="2"/>
                    <a:pt x="16" y="10"/>
                    <a:pt x="15" y="11"/>
                  </a:cubicBezTo>
                  <a:cubicBezTo>
                    <a:pt x="13" y="7"/>
                    <a:pt x="13" y="7"/>
                    <a:pt x="13" y="7"/>
                  </a:cubicBezTo>
                  <a:cubicBezTo>
                    <a:pt x="13" y="7"/>
                    <a:pt x="7" y="0"/>
                    <a:pt x="6" y="0"/>
                  </a:cubicBezTo>
                  <a:cubicBezTo>
                    <a:pt x="4" y="2"/>
                    <a:pt x="4" y="2"/>
                    <a:pt x="4" y="2"/>
                  </a:cubicBezTo>
                  <a:cubicBezTo>
                    <a:pt x="9" y="12"/>
                    <a:pt x="9" y="12"/>
                    <a:pt x="9" y="12"/>
                  </a:cubicBezTo>
                  <a:cubicBezTo>
                    <a:pt x="9" y="12"/>
                    <a:pt x="5" y="16"/>
                    <a:pt x="5" y="18"/>
                  </a:cubicBezTo>
                  <a:cubicBezTo>
                    <a:pt x="6" y="20"/>
                    <a:pt x="0" y="48"/>
                    <a:pt x="0" y="48"/>
                  </a:cubicBez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4" name="Freeform 231"/>
            <p:cNvSpPr>
              <a:spLocks/>
            </p:cNvSpPr>
            <p:nvPr/>
          </p:nvSpPr>
          <p:spPr bwMode="auto">
            <a:xfrm>
              <a:off x="-1208087" y="3322222"/>
              <a:ext cx="74613" cy="176213"/>
            </a:xfrm>
            <a:custGeom>
              <a:avLst/>
              <a:gdLst>
                <a:gd name="T0" fmla="*/ 8 w 20"/>
                <a:gd name="T1" fmla="*/ 6 h 47"/>
                <a:gd name="T2" fmla="*/ 5 w 20"/>
                <a:gd name="T3" fmla="*/ 12 h 47"/>
                <a:gd name="T4" fmla="*/ 0 w 20"/>
                <a:gd name="T5" fmla="*/ 41 h 47"/>
                <a:gd name="T6" fmla="*/ 12 w 20"/>
                <a:gd name="T7" fmla="*/ 47 h 47"/>
                <a:gd name="T8" fmla="*/ 14 w 20"/>
                <a:gd name="T9" fmla="*/ 47 h 47"/>
                <a:gd name="T10" fmla="*/ 10 w 20"/>
                <a:gd name="T11" fmla="*/ 43 h 47"/>
                <a:gd name="T12" fmla="*/ 9 w 20"/>
                <a:gd name="T13" fmla="*/ 39 h 47"/>
                <a:gd name="T14" fmla="*/ 13 w 20"/>
                <a:gd name="T15" fmla="*/ 42 h 47"/>
                <a:gd name="T16" fmla="*/ 10 w 20"/>
                <a:gd name="T17" fmla="*/ 38 h 47"/>
                <a:gd name="T18" fmla="*/ 19 w 20"/>
                <a:gd name="T19" fmla="*/ 47 h 47"/>
                <a:gd name="T20" fmla="*/ 20 w 20"/>
                <a:gd name="T21" fmla="*/ 47 h 47"/>
                <a:gd name="T22" fmla="*/ 10 w 20"/>
                <a:gd name="T23" fmla="*/ 35 h 47"/>
                <a:gd name="T24" fmla="*/ 12 w 20"/>
                <a:gd name="T25" fmla="*/ 33 h 47"/>
                <a:gd name="T26" fmla="*/ 13 w 20"/>
                <a:gd name="T27" fmla="*/ 31 h 47"/>
                <a:gd name="T28" fmla="*/ 19 w 20"/>
                <a:gd name="T29" fmla="*/ 35 h 47"/>
                <a:gd name="T30" fmla="*/ 13 w 20"/>
                <a:gd name="T31" fmla="*/ 28 h 47"/>
                <a:gd name="T32" fmla="*/ 13 w 20"/>
                <a:gd name="T33" fmla="*/ 26 h 47"/>
                <a:gd name="T34" fmla="*/ 19 w 20"/>
                <a:gd name="T35" fmla="*/ 29 h 47"/>
                <a:gd name="T36" fmla="*/ 13 w 20"/>
                <a:gd name="T37" fmla="*/ 23 h 47"/>
                <a:gd name="T38" fmla="*/ 10 w 20"/>
                <a:gd name="T39" fmla="*/ 20 h 47"/>
                <a:gd name="T40" fmla="*/ 16 w 20"/>
                <a:gd name="T41" fmla="*/ 20 h 47"/>
                <a:gd name="T42" fmla="*/ 10 w 20"/>
                <a:gd name="T43" fmla="*/ 15 h 47"/>
                <a:gd name="T44" fmla="*/ 9 w 20"/>
                <a:gd name="T45" fmla="*/ 8 h 47"/>
                <a:gd name="T46" fmla="*/ 13 w 20"/>
                <a:gd name="T47" fmla="*/ 0 h 47"/>
                <a:gd name="T48" fmla="*/ 8 w 20"/>
                <a:gd name="T4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47">
                  <a:moveTo>
                    <a:pt x="8" y="6"/>
                  </a:moveTo>
                  <a:cubicBezTo>
                    <a:pt x="5" y="12"/>
                    <a:pt x="5" y="12"/>
                    <a:pt x="5" y="12"/>
                  </a:cubicBezTo>
                  <a:cubicBezTo>
                    <a:pt x="5" y="16"/>
                    <a:pt x="0" y="41"/>
                    <a:pt x="0" y="41"/>
                  </a:cubicBezTo>
                  <a:cubicBezTo>
                    <a:pt x="0" y="41"/>
                    <a:pt x="10" y="47"/>
                    <a:pt x="12" y="47"/>
                  </a:cubicBezTo>
                  <a:cubicBezTo>
                    <a:pt x="12" y="47"/>
                    <a:pt x="13" y="47"/>
                    <a:pt x="14" y="47"/>
                  </a:cubicBezTo>
                  <a:cubicBezTo>
                    <a:pt x="12" y="45"/>
                    <a:pt x="10" y="43"/>
                    <a:pt x="10" y="43"/>
                  </a:cubicBezTo>
                  <a:cubicBezTo>
                    <a:pt x="9" y="42"/>
                    <a:pt x="9" y="39"/>
                    <a:pt x="9" y="39"/>
                  </a:cubicBezTo>
                  <a:cubicBezTo>
                    <a:pt x="13" y="42"/>
                    <a:pt x="13" y="42"/>
                    <a:pt x="13" y="42"/>
                  </a:cubicBezTo>
                  <a:cubicBezTo>
                    <a:pt x="10" y="38"/>
                    <a:pt x="10" y="38"/>
                    <a:pt x="10" y="38"/>
                  </a:cubicBezTo>
                  <a:cubicBezTo>
                    <a:pt x="10" y="38"/>
                    <a:pt x="15" y="41"/>
                    <a:pt x="19" y="47"/>
                  </a:cubicBezTo>
                  <a:cubicBezTo>
                    <a:pt x="20" y="47"/>
                    <a:pt x="20" y="47"/>
                    <a:pt x="20" y="47"/>
                  </a:cubicBezTo>
                  <a:cubicBezTo>
                    <a:pt x="18" y="44"/>
                    <a:pt x="15" y="39"/>
                    <a:pt x="10" y="35"/>
                  </a:cubicBezTo>
                  <a:cubicBezTo>
                    <a:pt x="10" y="35"/>
                    <a:pt x="9" y="32"/>
                    <a:pt x="12" y="33"/>
                  </a:cubicBezTo>
                  <a:cubicBezTo>
                    <a:pt x="12" y="33"/>
                    <a:pt x="11" y="31"/>
                    <a:pt x="13" y="31"/>
                  </a:cubicBezTo>
                  <a:cubicBezTo>
                    <a:pt x="15" y="31"/>
                    <a:pt x="19" y="35"/>
                    <a:pt x="19" y="35"/>
                  </a:cubicBezTo>
                  <a:cubicBezTo>
                    <a:pt x="19" y="35"/>
                    <a:pt x="16" y="29"/>
                    <a:pt x="13" y="28"/>
                  </a:cubicBezTo>
                  <a:cubicBezTo>
                    <a:pt x="13" y="28"/>
                    <a:pt x="11" y="26"/>
                    <a:pt x="13" y="26"/>
                  </a:cubicBezTo>
                  <a:cubicBezTo>
                    <a:pt x="15" y="27"/>
                    <a:pt x="19" y="29"/>
                    <a:pt x="19" y="29"/>
                  </a:cubicBezTo>
                  <a:cubicBezTo>
                    <a:pt x="13" y="23"/>
                    <a:pt x="13" y="23"/>
                    <a:pt x="13" y="23"/>
                  </a:cubicBezTo>
                  <a:cubicBezTo>
                    <a:pt x="10" y="20"/>
                    <a:pt x="10" y="20"/>
                    <a:pt x="10" y="20"/>
                  </a:cubicBezTo>
                  <a:cubicBezTo>
                    <a:pt x="10" y="20"/>
                    <a:pt x="13" y="18"/>
                    <a:pt x="16" y="20"/>
                  </a:cubicBezTo>
                  <a:cubicBezTo>
                    <a:pt x="16" y="20"/>
                    <a:pt x="11" y="17"/>
                    <a:pt x="10" y="15"/>
                  </a:cubicBezTo>
                  <a:cubicBezTo>
                    <a:pt x="10" y="13"/>
                    <a:pt x="9" y="8"/>
                    <a:pt x="9" y="8"/>
                  </a:cubicBezTo>
                  <a:cubicBezTo>
                    <a:pt x="13" y="0"/>
                    <a:pt x="13" y="0"/>
                    <a:pt x="13" y="0"/>
                  </a:cubicBezTo>
                  <a:lnTo>
                    <a:pt x="8"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5" name="Freeform 232"/>
            <p:cNvSpPr>
              <a:spLocks/>
            </p:cNvSpPr>
            <p:nvPr/>
          </p:nvSpPr>
          <p:spPr bwMode="auto">
            <a:xfrm>
              <a:off x="-1268412" y="3303172"/>
              <a:ext cx="109538" cy="292100"/>
            </a:xfrm>
            <a:custGeom>
              <a:avLst/>
              <a:gdLst>
                <a:gd name="T0" fmla="*/ 10 w 29"/>
                <a:gd name="T1" fmla="*/ 76 h 78"/>
                <a:gd name="T2" fmla="*/ 18 w 29"/>
                <a:gd name="T3" fmla="*/ 50 h 78"/>
                <a:gd name="T4" fmla="*/ 26 w 29"/>
                <a:gd name="T5" fmla="*/ 34 h 78"/>
                <a:gd name="T6" fmla="*/ 26 w 29"/>
                <a:gd name="T7" fmla="*/ 12 h 78"/>
                <a:gd name="T8" fmla="*/ 20 w 29"/>
                <a:gd name="T9" fmla="*/ 0 h 78"/>
                <a:gd name="T10" fmla="*/ 16 w 29"/>
                <a:gd name="T11" fmla="*/ 2 h 78"/>
                <a:gd name="T12" fmla="*/ 5 w 29"/>
                <a:gd name="T13" fmla="*/ 5 h 78"/>
                <a:gd name="T14" fmla="*/ 7 w 29"/>
                <a:gd name="T15" fmla="*/ 21 h 78"/>
                <a:gd name="T16" fmla="*/ 6 w 29"/>
                <a:gd name="T17" fmla="*/ 30 h 78"/>
                <a:gd name="T18" fmla="*/ 5 w 29"/>
                <a:gd name="T19" fmla="*/ 44 h 78"/>
                <a:gd name="T20" fmla="*/ 1 w 29"/>
                <a:gd name="T21" fmla="*/ 53 h 78"/>
                <a:gd name="T22" fmla="*/ 3 w 29"/>
                <a:gd name="T23" fmla="*/ 55 h 78"/>
                <a:gd name="T24" fmla="*/ 0 w 29"/>
                <a:gd name="T25" fmla="*/ 75 h 78"/>
                <a:gd name="T26" fmla="*/ 10 w 29"/>
                <a:gd name="T27"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78">
                  <a:moveTo>
                    <a:pt x="10" y="76"/>
                  </a:moveTo>
                  <a:cubicBezTo>
                    <a:pt x="10" y="76"/>
                    <a:pt x="15" y="55"/>
                    <a:pt x="18" y="50"/>
                  </a:cubicBezTo>
                  <a:cubicBezTo>
                    <a:pt x="21" y="45"/>
                    <a:pt x="25" y="39"/>
                    <a:pt x="26" y="34"/>
                  </a:cubicBezTo>
                  <a:cubicBezTo>
                    <a:pt x="27" y="29"/>
                    <a:pt x="29" y="19"/>
                    <a:pt x="26" y="12"/>
                  </a:cubicBezTo>
                  <a:cubicBezTo>
                    <a:pt x="26" y="12"/>
                    <a:pt x="23" y="3"/>
                    <a:pt x="20" y="0"/>
                  </a:cubicBezTo>
                  <a:cubicBezTo>
                    <a:pt x="16" y="2"/>
                    <a:pt x="16" y="2"/>
                    <a:pt x="16" y="2"/>
                  </a:cubicBezTo>
                  <a:cubicBezTo>
                    <a:pt x="16" y="2"/>
                    <a:pt x="6" y="3"/>
                    <a:pt x="5" y="5"/>
                  </a:cubicBezTo>
                  <a:cubicBezTo>
                    <a:pt x="7" y="21"/>
                    <a:pt x="7" y="21"/>
                    <a:pt x="7" y="21"/>
                  </a:cubicBezTo>
                  <a:cubicBezTo>
                    <a:pt x="6" y="30"/>
                    <a:pt x="6" y="30"/>
                    <a:pt x="6" y="30"/>
                  </a:cubicBezTo>
                  <a:cubicBezTo>
                    <a:pt x="6" y="30"/>
                    <a:pt x="6" y="41"/>
                    <a:pt x="5" y="44"/>
                  </a:cubicBezTo>
                  <a:cubicBezTo>
                    <a:pt x="5" y="47"/>
                    <a:pt x="1" y="53"/>
                    <a:pt x="1" y="53"/>
                  </a:cubicBezTo>
                  <a:cubicBezTo>
                    <a:pt x="3" y="55"/>
                    <a:pt x="3" y="55"/>
                    <a:pt x="3" y="55"/>
                  </a:cubicBezTo>
                  <a:cubicBezTo>
                    <a:pt x="0" y="75"/>
                    <a:pt x="0" y="75"/>
                    <a:pt x="0" y="75"/>
                  </a:cubicBezTo>
                  <a:cubicBezTo>
                    <a:pt x="0" y="75"/>
                    <a:pt x="7" y="78"/>
                    <a:pt x="10" y="7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6" name="Freeform 233"/>
            <p:cNvSpPr>
              <a:spLocks/>
            </p:cNvSpPr>
            <p:nvPr/>
          </p:nvSpPr>
          <p:spPr bwMode="auto">
            <a:xfrm>
              <a:off x="-1246187" y="3426997"/>
              <a:ext cx="74613" cy="74613"/>
            </a:xfrm>
            <a:custGeom>
              <a:avLst/>
              <a:gdLst>
                <a:gd name="T0" fmla="*/ 1 w 20"/>
                <a:gd name="T1" fmla="*/ 1 h 20"/>
                <a:gd name="T2" fmla="*/ 11 w 20"/>
                <a:gd name="T3" fmla="*/ 9 h 20"/>
                <a:gd name="T4" fmla="*/ 14 w 20"/>
                <a:gd name="T5" fmla="*/ 7 h 20"/>
                <a:gd name="T6" fmla="*/ 13 w 20"/>
                <a:gd name="T7" fmla="*/ 0 h 20"/>
                <a:gd name="T8" fmla="*/ 15 w 20"/>
                <a:gd name="T9" fmla="*/ 5 h 20"/>
                <a:gd name="T10" fmla="*/ 16 w 20"/>
                <a:gd name="T11" fmla="*/ 3 h 20"/>
                <a:gd name="T12" fmla="*/ 16 w 20"/>
                <a:gd name="T13" fmla="*/ 0 h 20"/>
                <a:gd name="T14" fmla="*/ 17 w 20"/>
                <a:gd name="T15" fmla="*/ 0 h 20"/>
                <a:gd name="T16" fmla="*/ 20 w 20"/>
                <a:gd name="T17" fmla="*/ 3 h 20"/>
                <a:gd name="T18" fmla="*/ 19 w 20"/>
                <a:gd name="T19" fmla="*/ 20 h 20"/>
                <a:gd name="T20" fmla="*/ 13 w 20"/>
                <a:gd name="T21" fmla="*/ 20 h 20"/>
                <a:gd name="T22" fmla="*/ 0 w 20"/>
                <a:gd name="T23" fmla="*/ 14 h 20"/>
                <a:gd name="T24" fmla="*/ 1 w 20"/>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1" y="1"/>
                  </a:moveTo>
                  <a:cubicBezTo>
                    <a:pt x="1" y="1"/>
                    <a:pt x="9" y="9"/>
                    <a:pt x="11" y="9"/>
                  </a:cubicBezTo>
                  <a:cubicBezTo>
                    <a:pt x="14" y="7"/>
                    <a:pt x="14" y="7"/>
                    <a:pt x="14" y="7"/>
                  </a:cubicBezTo>
                  <a:cubicBezTo>
                    <a:pt x="14" y="7"/>
                    <a:pt x="13" y="3"/>
                    <a:pt x="13" y="0"/>
                  </a:cubicBezTo>
                  <a:cubicBezTo>
                    <a:pt x="13" y="0"/>
                    <a:pt x="15" y="5"/>
                    <a:pt x="15" y="5"/>
                  </a:cubicBezTo>
                  <a:cubicBezTo>
                    <a:pt x="16" y="3"/>
                    <a:pt x="16" y="3"/>
                    <a:pt x="16" y="3"/>
                  </a:cubicBezTo>
                  <a:cubicBezTo>
                    <a:pt x="16" y="3"/>
                    <a:pt x="16" y="1"/>
                    <a:pt x="16" y="0"/>
                  </a:cubicBezTo>
                  <a:cubicBezTo>
                    <a:pt x="16" y="0"/>
                    <a:pt x="17" y="1"/>
                    <a:pt x="17" y="0"/>
                  </a:cubicBezTo>
                  <a:cubicBezTo>
                    <a:pt x="20" y="3"/>
                    <a:pt x="20" y="3"/>
                    <a:pt x="20" y="3"/>
                  </a:cubicBezTo>
                  <a:cubicBezTo>
                    <a:pt x="19" y="20"/>
                    <a:pt x="19" y="20"/>
                    <a:pt x="19" y="20"/>
                  </a:cubicBezTo>
                  <a:cubicBezTo>
                    <a:pt x="13" y="20"/>
                    <a:pt x="13" y="20"/>
                    <a:pt x="13" y="20"/>
                  </a:cubicBezTo>
                  <a:cubicBezTo>
                    <a:pt x="0" y="14"/>
                    <a:pt x="0" y="14"/>
                    <a:pt x="0" y="14"/>
                  </a:cubicBezTo>
                  <a:cubicBezTo>
                    <a:pt x="2" y="9"/>
                    <a:pt x="1" y="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7" name="Freeform 234"/>
            <p:cNvSpPr>
              <a:spLocks/>
            </p:cNvSpPr>
            <p:nvPr/>
          </p:nvSpPr>
          <p:spPr bwMode="auto">
            <a:xfrm>
              <a:off x="-1204912" y="3487322"/>
              <a:ext cx="63500" cy="44450"/>
            </a:xfrm>
            <a:custGeom>
              <a:avLst/>
              <a:gdLst>
                <a:gd name="T0" fmla="*/ 0 w 17"/>
                <a:gd name="T1" fmla="*/ 4 h 12"/>
                <a:gd name="T2" fmla="*/ 4 w 17"/>
                <a:gd name="T3" fmla="*/ 7 h 12"/>
                <a:gd name="T4" fmla="*/ 7 w 17"/>
                <a:gd name="T5" fmla="*/ 9 h 12"/>
                <a:gd name="T6" fmla="*/ 12 w 17"/>
                <a:gd name="T7" fmla="*/ 11 h 12"/>
                <a:gd name="T8" fmla="*/ 15 w 17"/>
                <a:gd name="T9" fmla="*/ 11 h 12"/>
                <a:gd name="T10" fmla="*/ 12 w 17"/>
                <a:gd name="T11" fmla="*/ 7 h 12"/>
                <a:gd name="T12" fmla="*/ 16 w 17"/>
                <a:gd name="T13" fmla="*/ 8 h 12"/>
                <a:gd name="T14" fmla="*/ 14 w 17"/>
                <a:gd name="T15" fmla="*/ 4 h 12"/>
                <a:gd name="T16" fmla="*/ 9 w 17"/>
                <a:gd name="T17" fmla="*/ 2 h 12"/>
                <a:gd name="T18" fmla="*/ 14 w 17"/>
                <a:gd name="T19" fmla="*/ 3 h 12"/>
                <a:gd name="T20" fmla="*/ 16 w 17"/>
                <a:gd name="T21" fmla="*/ 3 h 12"/>
                <a:gd name="T22" fmla="*/ 12 w 17"/>
                <a:gd name="T23" fmla="*/ 1 h 12"/>
                <a:gd name="T24" fmla="*/ 4 w 17"/>
                <a:gd name="T25" fmla="*/ 0 h 12"/>
                <a:gd name="T26" fmla="*/ 0 w 17"/>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2">
                  <a:moveTo>
                    <a:pt x="0" y="4"/>
                  </a:moveTo>
                  <a:cubicBezTo>
                    <a:pt x="0" y="4"/>
                    <a:pt x="2" y="5"/>
                    <a:pt x="4" y="7"/>
                  </a:cubicBezTo>
                  <a:cubicBezTo>
                    <a:pt x="6" y="8"/>
                    <a:pt x="7" y="9"/>
                    <a:pt x="7" y="9"/>
                  </a:cubicBezTo>
                  <a:cubicBezTo>
                    <a:pt x="7" y="9"/>
                    <a:pt x="11" y="12"/>
                    <a:pt x="12" y="11"/>
                  </a:cubicBezTo>
                  <a:cubicBezTo>
                    <a:pt x="12" y="11"/>
                    <a:pt x="15" y="11"/>
                    <a:pt x="15" y="11"/>
                  </a:cubicBezTo>
                  <a:cubicBezTo>
                    <a:pt x="12" y="7"/>
                    <a:pt x="12" y="7"/>
                    <a:pt x="12" y="7"/>
                  </a:cubicBezTo>
                  <a:cubicBezTo>
                    <a:pt x="12" y="7"/>
                    <a:pt x="14" y="10"/>
                    <a:pt x="16" y="8"/>
                  </a:cubicBezTo>
                  <a:cubicBezTo>
                    <a:pt x="16" y="8"/>
                    <a:pt x="15" y="5"/>
                    <a:pt x="14" y="4"/>
                  </a:cubicBezTo>
                  <a:cubicBezTo>
                    <a:pt x="12" y="4"/>
                    <a:pt x="9" y="2"/>
                    <a:pt x="9" y="2"/>
                  </a:cubicBezTo>
                  <a:cubicBezTo>
                    <a:pt x="14" y="3"/>
                    <a:pt x="14" y="3"/>
                    <a:pt x="14" y="3"/>
                  </a:cubicBezTo>
                  <a:cubicBezTo>
                    <a:pt x="14" y="3"/>
                    <a:pt x="15" y="4"/>
                    <a:pt x="16" y="3"/>
                  </a:cubicBezTo>
                  <a:cubicBezTo>
                    <a:pt x="17" y="3"/>
                    <a:pt x="12" y="1"/>
                    <a:pt x="12" y="1"/>
                  </a:cubicBezTo>
                  <a:cubicBezTo>
                    <a:pt x="4" y="0"/>
                    <a:pt x="4" y="0"/>
                    <a:pt x="4" y="0"/>
                  </a:cubicBezTo>
                  <a:lnTo>
                    <a:pt x="0" y="4"/>
                  </a:ln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8" name="Freeform 235"/>
            <p:cNvSpPr>
              <a:spLocks/>
            </p:cNvSpPr>
            <p:nvPr/>
          </p:nvSpPr>
          <p:spPr bwMode="auto">
            <a:xfrm>
              <a:off x="-1147762" y="3295234"/>
              <a:ext cx="160338" cy="266700"/>
            </a:xfrm>
            <a:custGeom>
              <a:avLst/>
              <a:gdLst>
                <a:gd name="T0" fmla="*/ 18 w 43"/>
                <a:gd name="T1" fmla="*/ 71 h 71"/>
                <a:gd name="T2" fmla="*/ 22 w 43"/>
                <a:gd name="T3" fmla="*/ 53 h 71"/>
                <a:gd name="T4" fmla="*/ 15 w 43"/>
                <a:gd name="T5" fmla="*/ 38 h 71"/>
                <a:gd name="T6" fmla="*/ 6 w 43"/>
                <a:gd name="T7" fmla="*/ 16 h 71"/>
                <a:gd name="T8" fmla="*/ 3 w 43"/>
                <a:gd name="T9" fmla="*/ 11 h 71"/>
                <a:gd name="T10" fmla="*/ 7 w 43"/>
                <a:gd name="T11" fmla="*/ 8 h 71"/>
                <a:gd name="T12" fmla="*/ 0 w 43"/>
                <a:gd name="T13" fmla="*/ 2 h 71"/>
                <a:gd name="T14" fmla="*/ 10 w 43"/>
                <a:gd name="T15" fmla="*/ 5 h 71"/>
                <a:gd name="T16" fmla="*/ 13 w 43"/>
                <a:gd name="T17" fmla="*/ 9 h 71"/>
                <a:gd name="T18" fmla="*/ 18 w 43"/>
                <a:gd name="T19" fmla="*/ 10 h 71"/>
                <a:gd name="T20" fmla="*/ 21 w 43"/>
                <a:gd name="T21" fmla="*/ 11 h 71"/>
                <a:gd name="T22" fmla="*/ 25 w 43"/>
                <a:gd name="T23" fmla="*/ 8 h 71"/>
                <a:gd name="T24" fmla="*/ 30 w 43"/>
                <a:gd name="T25" fmla="*/ 5 h 71"/>
                <a:gd name="T26" fmla="*/ 34 w 43"/>
                <a:gd name="T27" fmla="*/ 4 h 71"/>
                <a:gd name="T28" fmla="*/ 39 w 43"/>
                <a:gd name="T29" fmla="*/ 0 h 71"/>
                <a:gd name="T30" fmla="*/ 43 w 43"/>
                <a:gd name="T31" fmla="*/ 7 h 71"/>
                <a:gd name="T32" fmla="*/ 36 w 43"/>
                <a:gd name="T33" fmla="*/ 13 h 71"/>
                <a:gd name="T34" fmla="*/ 27 w 43"/>
                <a:gd name="T35" fmla="*/ 19 h 71"/>
                <a:gd name="T36" fmla="*/ 22 w 43"/>
                <a:gd name="T37" fmla="*/ 21 h 71"/>
                <a:gd name="T38" fmla="*/ 17 w 43"/>
                <a:gd name="T39" fmla="*/ 21 h 71"/>
                <a:gd name="T40" fmla="*/ 22 w 43"/>
                <a:gd name="T41" fmla="*/ 35 h 71"/>
                <a:gd name="T42" fmla="*/ 28 w 43"/>
                <a:gd name="T43" fmla="*/ 60 h 71"/>
                <a:gd name="T44" fmla="*/ 18 w 43"/>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71">
                  <a:moveTo>
                    <a:pt x="18" y="71"/>
                  </a:moveTo>
                  <a:cubicBezTo>
                    <a:pt x="18" y="71"/>
                    <a:pt x="24" y="57"/>
                    <a:pt x="22" y="53"/>
                  </a:cubicBezTo>
                  <a:cubicBezTo>
                    <a:pt x="20" y="49"/>
                    <a:pt x="15" y="39"/>
                    <a:pt x="15" y="38"/>
                  </a:cubicBezTo>
                  <a:cubicBezTo>
                    <a:pt x="14" y="38"/>
                    <a:pt x="8" y="20"/>
                    <a:pt x="6" y="16"/>
                  </a:cubicBezTo>
                  <a:cubicBezTo>
                    <a:pt x="3" y="11"/>
                    <a:pt x="3" y="11"/>
                    <a:pt x="3" y="11"/>
                  </a:cubicBezTo>
                  <a:cubicBezTo>
                    <a:pt x="3" y="11"/>
                    <a:pt x="4" y="8"/>
                    <a:pt x="7" y="8"/>
                  </a:cubicBezTo>
                  <a:cubicBezTo>
                    <a:pt x="7" y="8"/>
                    <a:pt x="2" y="5"/>
                    <a:pt x="0" y="2"/>
                  </a:cubicBezTo>
                  <a:cubicBezTo>
                    <a:pt x="0" y="2"/>
                    <a:pt x="7" y="2"/>
                    <a:pt x="10" y="5"/>
                  </a:cubicBezTo>
                  <a:cubicBezTo>
                    <a:pt x="13" y="9"/>
                    <a:pt x="13" y="9"/>
                    <a:pt x="13" y="9"/>
                  </a:cubicBezTo>
                  <a:cubicBezTo>
                    <a:pt x="13" y="9"/>
                    <a:pt x="17" y="9"/>
                    <a:pt x="18" y="10"/>
                  </a:cubicBezTo>
                  <a:cubicBezTo>
                    <a:pt x="18" y="10"/>
                    <a:pt x="20" y="10"/>
                    <a:pt x="21" y="11"/>
                  </a:cubicBezTo>
                  <a:cubicBezTo>
                    <a:pt x="21" y="11"/>
                    <a:pt x="23" y="8"/>
                    <a:pt x="25" y="8"/>
                  </a:cubicBezTo>
                  <a:cubicBezTo>
                    <a:pt x="27" y="7"/>
                    <a:pt x="30" y="6"/>
                    <a:pt x="30" y="5"/>
                  </a:cubicBezTo>
                  <a:cubicBezTo>
                    <a:pt x="31" y="5"/>
                    <a:pt x="33" y="4"/>
                    <a:pt x="34" y="4"/>
                  </a:cubicBezTo>
                  <a:cubicBezTo>
                    <a:pt x="35" y="3"/>
                    <a:pt x="36" y="1"/>
                    <a:pt x="39" y="0"/>
                  </a:cubicBezTo>
                  <a:cubicBezTo>
                    <a:pt x="39" y="0"/>
                    <a:pt x="43" y="4"/>
                    <a:pt x="43" y="7"/>
                  </a:cubicBezTo>
                  <a:cubicBezTo>
                    <a:pt x="43" y="9"/>
                    <a:pt x="37" y="13"/>
                    <a:pt x="36" y="13"/>
                  </a:cubicBezTo>
                  <a:cubicBezTo>
                    <a:pt x="35" y="14"/>
                    <a:pt x="27" y="19"/>
                    <a:pt x="27" y="19"/>
                  </a:cubicBezTo>
                  <a:cubicBezTo>
                    <a:pt x="27" y="19"/>
                    <a:pt x="23" y="20"/>
                    <a:pt x="22" y="21"/>
                  </a:cubicBezTo>
                  <a:cubicBezTo>
                    <a:pt x="20" y="21"/>
                    <a:pt x="17" y="21"/>
                    <a:pt x="17" y="21"/>
                  </a:cubicBezTo>
                  <a:cubicBezTo>
                    <a:pt x="22" y="35"/>
                    <a:pt x="22" y="35"/>
                    <a:pt x="22" y="35"/>
                  </a:cubicBezTo>
                  <a:cubicBezTo>
                    <a:pt x="22" y="35"/>
                    <a:pt x="28" y="56"/>
                    <a:pt x="28" y="60"/>
                  </a:cubicBezTo>
                  <a:cubicBezTo>
                    <a:pt x="28" y="64"/>
                    <a:pt x="25" y="70"/>
                    <a:pt x="18" y="71"/>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39" name="Freeform 236"/>
            <p:cNvSpPr>
              <a:spLocks/>
            </p:cNvSpPr>
            <p:nvPr/>
          </p:nvSpPr>
          <p:spPr bwMode="auto">
            <a:xfrm>
              <a:off x="-1114425" y="3314284"/>
              <a:ext cx="127000" cy="198438"/>
            </a:xfrm>
            <a:custGeom>
              <a:avLst/>
              <a:gdLst>
                <a:gd name="T0" fmla="*/ 22 w 34"/>
                <a:gd name="T1" fmla="*/ 10 h 53"/>
                <a:gd name="T2" fmla="*/ 26 w 34"/>
                <a:gd name="T3" fmla="*/ 4 h 53"/>
                <a:gd name="T4" fmla="*/ 23 w 34"/>
                <a:gd name="T5" fmla="*/ 6 h 53"/>
                <a:gd name="T6" fmla="*/ 23 w 34"/>
                <a:gd name="T7" fmla="*/ 0 h 53"/>
                <a:gd name="T8" fmla="*/ 21 w 34"/>
                <a:gd name="T9" fmla="*/ 0 h 53"/>
                <a:gd name="T10" fmla="*/ 19 w 34"/>
                <a:gd name="T11" fmla="*/ 1 h 53"/>
                <a:gd name="T12" fmla="*/ 21 w 34"/>
                <a:gd name="T13" fmla="*/ 5 h 53"/>
                <a:gd name="T14" fmla="*/ 13 w 34"/>
                <a:gd name="T15" fmla="*/ 14 h 53"/>
                <a:gd name="T16" fmla="*/ 16 w 34"/>
                <a:gd name="T17" fmla="*/ 5 h 53"/>
                <a:gd name="T18" fmla="*/ 8 w 34"/>
                <a:gd name="T19" fmla="*/ 14 h 53"/>
                <a:gd name="T20" fmla="*/ 8 w 34"/>
                <a:gd name="T21" fmla="*/ 13 h 53"/>
                <a:gd name="T22" fmla="*/ 11 w 34"/>
                <a:gd name="T23" fmla="*/ 9 h 53"/>
                <a:gd name="T24" fmla="*/ 6 w 34"/>
                <a:gd name="T25" fmla="*/ 12 h 53"/>
                <a:gd name="T26" fmla="*/ 10 w 34"/>
                <a:gd name="T27" fmla="*/ 7 h 53"/>
                <a:gd name="T28" fmla="*/ 6 w 34"/>
                <a:gd name="T29" fmla="*/ 11 h 53"/>
                <a:gd name="T30" fmla="*/ 8 w 34"/>
                <a:gd name="T31" fmla="*/ 5 h 53"/>
                <a:gd name="T32" fmla="*/ 7 w 34"/>
                <a:gd name="T33" fmla="*/ 4 h 53"/>
                <a:gd name="T34" fmla="*/ 5 w 34"/>
                <a:gd name="T35" fmla="*/ 12 h 53"/>
                <a:gd name="T36" fmla="*/ 2 w 34"/>
                <a:gd name="T37" fmla="*/ 16 h 53"/>
                <a:gd name="T38" fmla="*/ 3 w 34"/>
                <a:gd name="T39" fmla="*/ 8 h 53"/>
                <a:gd name="T40" fmla="*/ 1 w 34"/>
                <a:gd name="T41" fmla="*/ 14 h 53"/>
                <a:gd name="T42" fmla="*/ 0 w 34"/>
                <a:gd name="T43" fmla="*/ 17 h 53"/>
                <a:gd name="T44" fmla="*/ 4 w 34"/>
                <a:gd name="T45" fmla="*/ 28 h 53"/>
                <a:gd name="T46" fmla="*/ 10 w 34"/>
                <a:gd name="T47" fmla="*/ 38 h 53"/>
                <a:gd name="T48" fmla="*/ 13 w 34"/>
                <a:gd name="T49" fmla="*/ 44 h 53"/>
                <a:gd name="T50" fmla="*/ 18 w 34"/>
                <a:gd name="T51" fmla="*/ 53 h 53"/>
                <a:gd name="T52" fmla="*/ 19 w 34"/>
                <a:gd name="T53" fmla="*/ 52 h 53"/>
                <a:gd name="T54" fmla="*/ 13 w 34"/>
                <a:gd name="T55" fmla="*/ 30 h 53"/>
                <a:gd name="T56" fmla="*/ 8 w 34"/>
                <a:gd name="T57" fmla="*/ 16 h 53"/>
                <a:gd name="T58" fmla="*/ 13 w 34"/>
                <a:gd name="T59" fmla="*/ 16 h 53"/>
                <a:gd name="T60" fmla="*/ 18 w 34"/>
                <a:gd name="T61" fmla="*/ 14 h 53"/>
                <a:gd name="T62" fmla="*/ 27 w 34"/>
                <a:gd name="T63" fmla="*/ 8 h 53"/>
                <a:gd name="T64" fmla="*/ 34 w 34"/>
                <a:gd name="T65" fmla="*/ 2 h 53"/>
                <a:gd name="T66" fmla="*/ 34 w 34"/>
                <a:gd name="T67" fmla="*/ 1 h 53"/>
                <a:gd name="T68" fmla="*/ 28 w 34"/>
                <a:gd name="T69" fmla="*/ 5 h 53"/>
                <a:gd name="T70" fmla="*/ 22 w 34"/>
                <a:gd name="T7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53">
                  <a:moveTo>
                    <a:pt x="22" y="10"/>
                  </a:moveTo>
                  <a:cubicBezTo>
                    <a:pt x="22" y="10"/>
                    <a:pt x="26" y="5"/>
                    <a:pt x="26" y="4"/>
                  </a:cubicBezTo>
                  <a:cubicBezTo>
                    <a:pt x="26" y="4"/>
                    <a:pt x="24" y="6"/>
                    <a:pt x="23" y="6"/>
                  </a:cubicBezTo>
                  <a:cubicBezTo>
                    <a:pt x="23" y="6"/>
                    <a:pt x="24" y="2"/>
                    <a:pt x="23" y="0"/>
                  </a:cubicBezTo>
                  <a:cubicBezTo>
                    <a:pt x="22" y="0"/>
                    <a:pt x="22" y="0"/>
                    <a:pt x="21" y="0"/>
                  </a:cubicBezTo>
                  <a:cubicBezTo>
                    <a:pt x="21" y="0"/>
                    <a:pt x="20" y="1"/>
                    <a:pt x="19" y="1"/>
                  </a:cubicBezTo>
                  <a:cubicBezTo>
                    <a:pt x="21" y="2"/>
                    <a:pt x="22" y="3"/>
                    <a:pt x="21" y="5"/>
                  </a:cubicBezTo>
                  <a:cubicBezTo>
                    <a:pt x="20" y="8"/>
                    <a:pt x="24" y="10"/>
                    <a:pt x="13" y="14"/>
                  </a:cubicBezTo>
                  <a:cubicBezTo>
                    <a:pt x="13" y="14"/>
                    <a:pt x="18" y="11"/>
                    <a:pt x="16" y="5"/>
                  </a:cubicBezTo>
                  <a:cubicBezTo>
                    <a:pt x="16" y="5"/>
                    <a:pt x="16" y="12"/>
                    <a:pt x="8" y="14"/>
                  </a:cubicBezTo>
                  <a:cubicBezTo>
                    <a:pt x="8" y="14"/>
                    <a:pt x="7" y="13"/>
                    <a:pt x="8" y="13"/>
                  </a:cubicBezTo>
                  <a:cubicBezTo>
                    <a:pt x="8" y="12"/>
                    <a:pt x="11" y="10"/>
                    <a:pt x="11" y="9"/>
                  </a:cubicBezTo>
                  <a:cubicBezTo>
                    <a:pt x="11" y="9"/>
                    <a:pt x="8" y="12"/>
                    <a:pt x="6" y="12"/>
                  </a:cubicBezTo>
                  <a:cubicBezTo>
                    <a:pt x="6" y="12"/>
                    <a:pt x="10" y="9"/>
                    <a:pt x="10" y="7"/>
                  </a:cubicBezTo>
                  <a:cubicBezTo>
                    <a:pt x="10" y="7"/>
                    <a:pt x="8" y="10"/>
                    <a:pt x="6" y="11"/>
                  </a:cubicBezTo>
                  <a:cubicBezTo>
                    <a:pt x="6" y="11"/>
                    <a:pt x="8" y="10"/>
                    <a:pt x="8" y="5"/>
                  </a:cubicBezTo>
                  <a:cubicBezTo>
                    <a:pt x="7" y="4"/>
                    <a:pt x="7" y="4"/>
                    <a:pt x="7" y="4"/>
                  </a:cubicBezTo>
                  <a:cubicBezTo>
                    <a:pt x="8" y="6"/>
                    <a:pt x="8" y="9"/>
                    <a:pt x="5" y="12"/>
                  </a:cubicBezTo>
                  <a:cubicBezTo>
                    <a:pt x="5" y="12"/>
                    <a:pt x="3" y="11"/>
                    <a:pt x="2" y="16"/>
                  </a:cubicBezTo>
                  <a:cubicBezTo>
                    <a:pt x="2" y="16"/>
                    <a:pt x="3" y="11"/>
                    <a:pt x="3" y="8"/>
                  </a:cubicBezTo>
                  <a:cubicBezTo>
                    <a:pt x="3" y="8"/>
                    <a:pt x="2" y="10"/>
                    <a:pt x="1" y="14"/>
                  </a:cubicBezTo>
                  <a:cubicBezTo>
                    <a:pt x="0" y="17"/>
                    <a:pt x="0" y="17"/>
                    <a:pt x="0" y="17"/>
                  </a:cubicBezTo>
                  <a:cubicBezTo>
                    <a:pt x="1" y="21"/>
                    <a:pt x="3" y="25"/>
                    <a:pt x="4" y="28"/>
                  </a:cubicBezTo>
                  <a:cubicBezTo>
                    <a:pt x="10" y="38"/>
                    <a:pt x="10" y="38"/>
                    <a:pt x="10" y="38"/>
                  </a:cubicBezTo>
                  <a:cubicBezTo>
                    <a:pt x="13" y="44"/>
                    <a:pt x="13" y="44"/>
                    <a:pt x="13" y="44"/>
                  </a:cubicBezTo>
                  <a:cubicBezTo>
                    <a:pt x="18" y="53"/>
                    <a:pt x="18" y="53"/>
                    <a:pt x="18" y="53"/>
                  </a:cubicBezTo>
                  <a:cubicBezTo>
                    <a:pt x="19" y="52"/>
                    <a:pt x="19" y="52"/>
                    <a:pt x="19" y="52"/>
                  </a:cubicBezTo>
                  <a:cubicBezTo>
                    <a:pt x="17" y="45"/>
                    <a:pt x="13" y="30"/>
                    <a:pt x="13" y="30"/>
                  </a:cubicBezTo>
                  <a:cubicBezTo>
                    <a:pt x="8" y="16"/>
                    <a:pt x="8" y="16"/>
                    <a:pt x="8" y="16"/>
                  </a:cubicBezTo>
                  <a:cubicBezTo>
                    <a:pt x="8" y="16"/>
                    <a:pt x="11" y="16"/>
                    <a:pt x="13" y="16"/>
                  </a:cubicBezTo>
                  <a:cubicBezTo>
                    <a:pt x="14" y="15"/>
                    <a:pt x="18" y="14"/>
                    <a:pt x="18" y="14"/>
                  </a:cubicBezTo>
                  <a:cubicBezTo>
                    <a:pt x="18" y="14"/>
                    <a:pt x="26" y="9"/>
                    <a:pt x="27" y="8"/>
                  </a:cubicBezTo>
                  <a:cubicBezTo>
                    <a:pt x="28" y="8"/>
                    <a:pt x="34" y="4"/>
                    <a:pt x="34" y="2"/>
                  </a:cubicBezTo>
                  <a:cubicBezTo>
                    <a:pt x="34" y="1"/>
                    <a:pt x="34" y="1"/>
                    <a:pt x="34" y="1"/>
                  </a:cubicBezTo>
                  <a:cubicBezTo>
                    <a:pt x="32" y="2"/>
                    <a:pt x="28" y="4"/>
                    <a:pt x="28" y="5"/>
                  </a:cubicBezTo>
                  <a:cubicBezTo>
                    <a:pt x="27" y="6"/>
                    <a:pt x="23" y="9"/>
                    <a:pt x="22"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40" name="Freeform 237"/>
            <p:cNvSpPr>
              <a:spLocks/>
            </p:cNvSpPr>
            <p:nvPr/>
          </p:nvSpPr>
          <p:spPr bwMode="auto">
            <a:xfrm>
              <a:off x="-1249362" y="3306347"/>
              <a:ext cx="82550" cy="139700"/>
            </a:xfrm>
            <a:custGeom>
              <a:avLst/>
              <a:gdLst>
                <a:gd name="T0" fmla="*/ 0 w 22"/>
                <a:gd name="T1" fmla="*/ 4 h 37"/>
                <a:gd name="T2" fmla="*/ 2 w 22"/>
                <a:gd name="T3" fmla="*/ 20 h 37"/>
                <a:gd name="T4" fmla="*/ 1 w 22"/>
                <a:gd name="T5" fmla="*/ 29 h 37"/>
                <a:gd name="T6" fmla="*/ 1 w 22"/>
                <a:gd name="T7" fmla="*/ 35 h 37"/>
                <a:gd name="T8" fmla="*/ 4 w 22"/>
                <a:gd name="T9" fmla="*/ 37 h 37"/>
                <a:gd name="T10" fmla="*/ 4 w 22"/>
                <a:gd name="T11" fmla="*/ 26 h 37"/>
                <a:gd name="T12" fmla="*/ 5 w 22"/>
                <a:gd name="T13" fmla="*/ 21 h 37"/>
                <a:gd name="T14" fmla="*/ 11 w 22"/>
                <a:gd name="T15" fmla="*/ 11 h 37"/>
                <a:gd name="T16" fmla="*/ 6 w 22"/>
                <a:gd name="T17" fmla="*/ 17 h 37"/>
                <a:gd name="T18" fmla="*/ 3 w 22"/>
                <a:gd name="T19" fmla="*/ 4 h 37"/>
                <a:gd name="T20" fmla="*/ 12 w 22"/>
                <a:gd name="T21" fmla="*/ 2 h 37"/>
                <a:gd name="T22" fmla="*/ 14 w 22"/>
                <a:gd name="T23" fmla="*/ 5 h 37"/>
                <a:gd name="T24" fmla="*/ 16 w 22"/>
                <a:gd name="T25" fmla="*/ 6 h 37"/>
                <a:gd name="T26" fmla="*/ 14 w 22"/>
                <a:gd name="T27" fmla="*/ 7 h 37"/>
                <a:gd name="T28" fmla="*/ 20 w 22"/>
                <a:gd name="T29" fmla="*/ 29 h 37"/>
                <a:gd name="T30" fmla="*/ 18 w 22"/>
                <a:gd name="T31" fmla="*/ 34 h 37"/>
                <a:gd name="T32" fmla="*/ 20 w 22"/>
                <a:gd name="T33" fmla="*/ 36 h 37"/>
                <a:gd name="T34" fmla="*/ 21 w 22"/>
                <a:gd name="T35" fmla="*/ 33 h 37"/>
                <a:gd name="T36" fmla="*/ 22 w 22"/>
                <a:gd name="T37" fmla="*/ 31 h 37"/>
                <a:gd name="T38" fmla="*/ 15 w 22"/>
                <a:gd name="T39" fmla="*/ 8 h 37"/>
                <a:gd name="T40" fmla="*/ 17 w 22"/>
                <a:gd name="T41" fmla="*/ 6 h 37"/>
                <a:gd name="T42" fmla="*/ 13 w 22"/>
                <a:gd name="T43" fmla="*/ 4 h 37"/>
                <a:gd name="T44" fmla="*/ 12 w 22"/>
                <a:gd name="T45" fmla="*/ 0 h 37"/>
                <a:gd name="T46" fmla="*/ 11 w 22"/>
                <a:gd name="T47" fmla="*/ 1 h 37"/>
                <a:gd name="T48" fmla="*/ 0 w 22"/>
                <a:gd name="T4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37">
                  <a:moveTo>
                    <a:pt x="0" y="4"/>
                  </a:moveTo>
                  <a:cubicBezTo>
                    <a:pt x="2" y="20"/>
                    <a:pt x="2" y="20"/>
                    <a:pt x="2" y="20"/>
                  </a:cubicBezTo>
                  <a:cubicBezTo>
                    <a:pt x="1" y="29"/>
                    <a:pt x="1" y="29"/>
                    <a:pt x="1" y="29"/>
                  </a:cubicBezTo>
                  <a:cubicBezTo>
                    <a:pt x="1" y="29"/>
                    <a:pt x="1" y="32"/>
                    <a:pt x="1" y="35"/>
                  </a:cubicBezTo>
                  <a:cubicBezTo>
                    <a:pt x="4" y="37"/>
                    <a:pt x="4" y="37"/>
                    <a:pt x="4" y="37"/>
                  </a:cubicBezTo>
                  <a:cubicBezTo>
                    <a:pt x="4" y="26"/>
                    <a:pt x="4" y="26"/>
                    <a:pt x="4" y="26"/>
                  </a:cubicBezTo>
                  <a:cubicBezTo>
                    <a:pt x="4" y="26"/>
                    <a:pt x="5" y="22"/>
                    <a:pt x="5" y="21"/>
                  </a:cubicBezTo>
                  <a:cubicBezTo>
                    <a:pt x="6" y="19"/>
                    <a:pt x="11" y="11"/>
                    <a:pt x="11" y="11"/>
                  </a:cubicBezTo>
                  <a:cubicBezTo>
                    <a:pt x="6" y="17"/>
                    <a:pt x="6" y="17"/>
                    <a:pt x="6" y="17"/>
                  </a:cubicBezTo>
                  <a:cubicBezTo>
                    <a:pt x="8" y="9"/>
                    <a:pt x="3" y="4"/>
                    <a:pt x="3" y="4"/>
                  </a:cubicBezTo>
                  <a:cubicBezTo>
                    <a:pt x="4" y="2"/>
                    <a:pt x="12" y="2"/>
                    <a:pt x="12" y="2"/>
                  </a:cubicBezTo>
                  <a:cubicBezTo>
                    <a:pt x="14" y="5"/>
                    <a:pt x="14" y="5"/>
                    <a:pt x="14" y="5"/>
                  </a:cubicBezTo>
                  <a:cubicBezTo>
                    <a:pt x="16" y="6"/>
                    <a:pt x="16" y="6"/>
                    <a:pt x="16" y="6"/>
                  </a:cubicBezTo>
                  <a:cubicBezTo>
                    <a:pt x="14" y="7"/>
                    <a:pt x="14" y="7"/>
                    <a:pt x="14" y="7"/>
                  </a:cubicBezTo>
                  <a:cubicBezTo>
                    <a:pt x="14" y="7"/>
                    <a:pt x="20" y="28"/>
                    <a:pt x="20" y="29"/>
                  </a:cubicBezTo>
                  <a:cubicBezTo>
                    <a:pt x="20" y="30"/>
                    <a:pt x="18" y="34"/>
                    <a:pt x="18" y="34"/>
                  </a:cubicBezTo>
                  <a:cubicBezTo>
                    <a:pt x="18" y="34"/>
                    <a:pt x="19" y="35"/>
                    <a:pt x="20" y="36"/>
                  </a:cubicBezTo>
                  <a:cubicBezTo>
                    <a:pt x="21" y="35"/>
                    <a:pt x="21" y="34"/>
                    <a:pt x="21" y="33"/>
                  </a:cubicBezTo>
                  <a:cubicBezTo>
                    <a:pt x="21" y="32"/>
                    <a:pt x="21" y="31"/>
                    <a:pt x="22" y="31"/>
                  </a:cubicBezTo>
                  <a:cubicBezTo>
                    <a:pt x="15" y="8"/>
                    <a:pt x="15" y="8"/>
                    <a:pt x="15" y="8"/>
                  </a:cubicBezTo>
                  <a:cubicBezTo>
                    <a:pt x="17" y="6"/>
                    <a:pt x="17" y="6"/>
                    <a:pt x="17" y="6"/>
                  </a:cubicBezTo>
                  <a:cubicBezTo>
                    <a:pt x="13" y="4"/>
                    <a:pt x="13" y="4"/>
                    <a:pt x="13" y="4"/>
                  </a:cubicBezTo>
                  <a:cubicBezTo>
                    <a:pt x="12" y="0"/>
                    <a:pt x="12" y="0"/>
                    <a:pt x="12" y="0"/>
                  </a:cubicBezTo>
                  <a:cubicBezTo>
                    <a:pt x="11" y="1"/>
                    <a:pt x="11" y="1"/>
                    <a:pt x="11" y="1"/>
                  </a:cubicBezTo>
                  <a:cubicBezTo>
                    <a:pt x="11" y="1"/>
                    <a:pt x="1" y="2"/>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41" name="Freeform 238"/>
            <p:cNvSpPr>
              <a:spLocks/>
            </p:cNvSpPr>
            <p:nvPr/>
          </p:nvSpPr>
          <p:spPr bwMode="auto">
            <a:xfrm>
              <a:off x="-1268412" y="3474622"/>
              <a:ext cx="63500" cy="120650"/>
            </a:xfrm>
            <a:custGeom>
              <a:avLst/>
              <a:gdLst>
                <a:gd name="T0" fmla="*/ 10 w 17"/>
                <a:gd name="T1" fmla="*/ 30 h 32"/>
                <a:gd name="T2" fmla="*/ 17 w 17"/>
                <a:gd name="T3" fmla="*/ 6 h 32"/>
                <a:gd name="T4" fmla="*/ 15 w 17"/>
                <a:gd name="T5" fmla="*/ 7 h 32"/>
                <a:gd name="T6" fmla="*/ 10 w 17"/>
                <a:gd name="T7" fmla="*/ 19 h 32"/>
                <a:gd name="T8" fmla="*/ 6 w 17"/>
                <a:gd name="T9" fmla="*/ 27 h 32"/>
                <a:gd name="T10" fmla="*/ 5 w 17"/>
                <a:gd name="T11" fmla="*/ 22 h 32"/>
                <a:gd name="T12" fmla="*/ 6 w 17"/>
                <a:gd name="T13" fmla="*/ 7 h 32"/>
                <a:gd name="T14" fmla="*/ 6 w 17"/>
                <a:gd name="T15" fmla="*/ 2 h 32"/>
                <a:gd name="T16" fmla="*/ 5 w 17"/>
                <a:gd name="T17" fmla="*/ 0 h 32"/>
                <a:gd name="T18" fmla="*/ 1 w 17"/>
                <a:gd name="T19" fmla="*/ 7 h 32"/>
                <a:gd name="T20" fmla="*/ 3 w 17"/>
                <a:gd name="T21" fmla="*/ 9 h 32"/>
                <a:gd name="T22" fmla="*/ 0 w 17"/>
                <a:gd name="T23" fmla="*/ 29 h 32"/>
                <a:gd name="T24" fmla="*/ 10 w 17"/>
                <a:gd name="T25"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2">
                  <a:moveTo>
                    <a:pt x="10" y="30"/>
                  </a:moveTo>
                  <a:cubicBezTo>
                    <a:pt x="10" y="30"/>
                    <a:pt x="14" y="14"/>
                    <a:pt x="17" y="6"/>
                  </a:cubicBezTo>
                  <a:cubicBezTo>
                    <a:pt x="16" y="7"/>
                    <a:pt x="15" y="7"/>
                    <a:pt x="15" y="7"/>
                  </a:cubicBezTo>
                  <a:cubicBezTo>
                    <a:pt x="15" y="7"/>
                    <a:pt x="10" y="16"/>
                    <a:pt x="10" y="19"/>
                  </a:cubicBezTo>
                  <a:cubicBezTo>
                    <a:pt x="9" y="22"/>
                    <a:pt x="6" y="27"/>
                    <a:pt x="6" y="27"/>
                  </a:cubicBezTo>
                  <a:cubicBezTo>
                    <a:pt x="5" y="22"/>
                    <a:pt x="5" y="22"/>
                    <a:pt x="5" y="22"/>
                  </a:cubicBezTo>
                  <a:cubicBezTo>
                    <a:pt x="5" y="22"/>
                    <a:pt x="7" y="9"/>
                    <a:pt x="6" y="7"/>
                  </a:cubicBezTo>
                  <a:cubicBezTo>
                    <a:pt x="6" y="6"/>
                    <a:pt x="6" y="2"/>
                    <a:pt x="6" y="2"/>
                  </a:cubicBezTo>
                  <a:cubicBezTo>
                    <a:pt x="5" y="0"/>
                    <a:pt x="5" y="0"/>
                    <a:pt x="5" y="0"/>
                  </a:cubicBezTo>
                  <a:cubicBezTo>
                    <a:pt x="3" y="3"/>
                    <a:pt x="1" y="7"/>
                    <a:pt x="1" y="7"/>
                  </a:cubicBezTo>
                  <a:cubicBezTo>
                    <a:pt x="3" y="9"/>
                    <a:pt x="3" y="9"/>
                    <a:pt x="3" y="9"/>
                  </a:cubicBezTo>
                  <a:cubicBezTo>
                    <a:pt x="0" y="29"/>
                    <a:pt x="0" y="29"/>
                    <a:pt x="0" y="29"/>
                  </a:cubicBezTo>
                  <a:cubicBezTo>
                    <a:pt x="0" y="29"/>
                    <a:pt x="7" y="32"/>
                    <a:pt x="10" y="3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42" name="Freeform 239"/>
            <p:cNvSpPr>
              <a:spLocks/>
            </p:cNvSpPr>
            <p:nvPr/>
          </p:nvSpPr>
          <p:spPr bwMode="auto">
            <a:xfrm>
              <a:off x="-1309687" y="3317459"/>
              <a:ext cx="123825" cy="195263"/>
            </a:xfrm>
            <a:custGeom>
              <a:avLst/>
              <a:gdLst>
                <a:gd name="T0" fmla="*/ 20 w 33"/>
                <a:gd name="T1" fmla="*/ 24 h 52"/>
                <a:gd name="T2" fmla="*/ 21 w 33"/>
                <a:gd name="T3" fmla="*/ 6 h 52"/>
                <a:gd name="T4" fmla="*/ 16 w 33"/>
                <a:gd name="T5" fmla="*/ 1 h 52"/>
                <a:gd name="T6" fmla="*/ 13 w 33"/>
                <a:gd name="T7" fmla="*/ 9 h 52"/>
                <a:gd name="T8" fmla="*/ 2 w 33"/>
                <a:gd name="T9" fmla="*/ 29 h 52"/>
                <a:gd name="T10" fmla="*/ 11 w 33"/>
                <a:gd name="T11" fmla="*/ 42 h 52"/>
                <a:gd name="T12" fmla="*/ 27 w 33"/>
                <a:gd name="T13" fmla="*/ 52 h 52"/>
                <a:gd name="T14" fmla="*/ 32 w 33"/>
                <a:gd name="T15" fmla="*/ 44 h 52"/>
                <a:gd name="T16" fmla="*/ 27 w 33"/>
                <a:gd name="T17" fmla="*/ 40 h 52"/>
                <a:gd name="T18" fmla="*/ 17 w 33"/>
                <a:gd name="T19" fmla="*/ 29 h 52"/>
                <a:gd name="T20" fmla="*/ 17 w 33"/>
                <a:gd name="T21" fmla="*/ 26 h 52"/>
                <a:gd name="T22" fmla="*/ 20 w 33"/>
                <a:gd name="T2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52">
                  <a:moveTo>
                    <a:pt x="20" y="24"/>
                  </a:moveTo>
                  <a:cubicBezTo>
                    <a:pt x="20" y="24"/>
                    <a:pt x="25" y="12"/>
                    <a:pt x="21" y="6"/>
                  </a:cubicBezTo>
                  <a:cubicBezTo>
                    <a:pt x="18" y="0"/>
                    <a:pt x="16" y="1"/>
                    <a:pt x="16" y="1"/>
                  </a:cubicBezTo>
                  <a:cubicBezTo>
                    <a:pt x="16" y="1"/>
                    <a:pt x="13" y="8"/>
                    <a:pt x="13" y="9"/>
                  </a:cubicBezTo>
                  <a:cubicBezTo>
                    <a:pt x="12" y="9"/>
                    <a:pt x="0" y="23"/>
                    <a:pt x="2" y="29"/>
                  </a:cubicBezTo>
                  <a:cubicBezTo>
                    <a:pt x="2" y="29"/>
                    <a:pt x="7" y="40"/>
                    <a:pt x="11" y="42"/>
                  </a:cubicBezTo>
                  <a:cubicBezTo>
                    <a:pt x="15" y="44"/>
                    <a:pt x="23" y="51"/>
                    <a:pt x="27" y="52"/>
                  </a:cubicBezTo>
                  <a:cubicBezTo>
                    <a:pt x="27" y="52"/>
                    <a:pt x="33" y="48"/>
                    <a:pt x="32" y="44"/>
                  </a:cubicBezTo>
                  <a:cubicBezTo>
                    <a:pt x="32" y="44"/>
                    <a:pt x="30" y="43"/>
                    <a:pt x="27" y="40"/>
                  </a:cubicBezTo>
                  <a:cubicBezTo>
                    <a:pt x="24" y="37"/>
                    <a:pt x="18" y="31"/>
                    <a:pt x="17" y="29"/>
                  </a:cubicBezTo>
                  <a:cubicBezTo>
                    <a:pt x="15" y="28"/>
                    <a:pt x="15" y="28"/>
                    <a:pt x="17" y="26"/>
                  </a:cubicBezTo>
                  <a:cubicBezTo>
                    <a:pt x="20" y="24"/>
                    <a:pt x="20" y="24"/>
                    <a:pt x="20" y="24"/>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43" name="Freeform 240"/>
            <p:cNvSpPr>
              <a:spLocks/>
            </p:cNvSpPr>
            <p:nvPr/>
          </p:nvSpPr>
          <p:spPr bwMode="auto">
            <a:xfrm>
              <a:off x="-1309687" y="3322222"/>
              <a:ext cx="115888" cy="190500"/>
            </a:xfrm>
            <a:custGeom>
              <a:avLst/>
              <a:gdLst>
                <a:gd name="T0" fmla="*/ 24 w 31"/>
                <a:gd name="T1" fmla="*/ 45 h 51"/>
                <a:gd name="T2" fmla="*/ 21 w 31"/>
                <a:gd name="T3" fmla="*/ 42 h 51"/>
                <a:gd name="T4" fmla="*/ 19 w 31"/>
                <a:gd name="T5" fmla="*/ 37 h 51"/>
                <a:gd name="T6" fmla="*/ 13 w 31"/>
                <a:gd name="T7" fmla="*/ 34 h 51"/>
                <a:gd name="T8" fmla="*/ 7 w 31"/>
                <a:gd name="T9" fmla="*/ 30 h 51"/>
                <a:gd name="T10" fmla="*/ 8 w 31"/>
                <a:gd name="T11" fmla="*/ 31 h 51"/>
                <a:gd name="T12" fmla="*/ 14 w 31"/>
                <a:gd name="T13" fmla="*/ 30 h 51"/>
                <a:gd name="T14" fmla="*/ 6 w 31"/>
                <a:gd name="T15" fmla="*/ 28 h 51"/>
                <a:gd name="T16" fmla="*/ 7 w 31"/>
                <a:gd name="T17" fmla="*/ 27 h 51"/>
                <a:gd name="T18" fmla="*/ 4 w 31"/>
                <a:gd name="T19" fmla="*/ 26 h 51"/>
                <a:gd name="T20" fmla="*/ 15 w 31"/>
                <a:gd name="T21" fmla="*/ 25 h 51"/>
                <a:gd name="T22" fmla="*/ 5 w 31"/>
                <a:gd name="T23" fmla="*/ 22 h 51"/>
                <a:gd name="T24" fmla="*/ 7 w 31"/>
                <a:gd name="T25" fmla="*/ 20 h 51"/>
                <a:gd name="T26" fmla="*/ 7 w 31"/>
                <a:gd name="T27" fmla="*/ 18 h 51"/>
                <a:gd name="T28" fmla="*/ 10 w 31"/>
                <a:gd name="T29" fmla="*/ 18 h 51"/>
                <a:gd name="T30" fmla="*/ 8 w 31"/>
                <a:gd name="T31" fmla="*/ 17 h 51"/>
                <a:gd name="T32" fmla="*/ 16 w 31"/>
                <a:gd name="T33" fmla="*/ 15 h 51"/>
                <a:gd name="T34" fmla="*/ 12 w 31"/>
                <a:gd name="T35" fmla="*/ 12 h 51"/>
                <a:gd name="T36" fmla="*/ 17 w 31"/>
                <a:gd name="T37" fmla="*/ 13 h 51"/>
                <a:gd name="T38" fmla="*/ 14 w 31"/>
                <a:gd name="T39" fmla="*/ 10 h 51"/>
                <a:gd name="T40" fmla="*/ 15 w 31"/>
                <a:gd name="T41" fmla="*/ 7 h 51"/>
                <a:gd name="T42" fmla="*/ 18 w 31"/>
                <a:gd name="T43" fmla="*/ 3 h 51"/>
                <a:gd name="T44" fmla="*/ 17 w 31"/>
                <a:gd name="T45" fmla="*/ 0 h 51"/>
                <a:gd name="T46" fmla="*/ 16 w 31"/>
                <a:gd name="T47" fmla="*/ 0 h 51"/>
                <a:gd name="T48" fmla="*/ 13 w 31"/>
                <a:gd name="T49" fmla="*/ 8 h 51"/>
                <a:gd name="T50" fmla="*/ 2 w 31"/>
                <a:gd name="T51" fmla="*/ 28 h 51"/>
                <a:gd name="T52" fmla="*/ 11 w 31"/>
                <a:gd name="T53" fmla="*/ 41 h 51"/>
                <a:gd name="T54" fmla="*/ 27 w 31"/>
                <a:gd name="T55" fmla="*/ 51 h 51"/>
                <a:gd name="T56" fmla="*/ 31 w 31"/>
                <a:gd name="T57" fmla="*/ 47 h 51"/>
                <a:gd name="T58" fmla="*/ 24 w 31"/>
                <a:gd name="T59" fmla="*/ 4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51">
                  <a:moveTo>
                    <a:pt x="24" y="45"/>
                  </a:moveTo>
                  <a:cubicBezTo>
                    <a:pt x="24" y="45"/>
                    <a:pt x="21" y="43"/>
                    <a:pt x="21" y="42"/>
                  </a:cubicBezTo>
                  <a:cubicBezTo>
                    <a:pt x="20" y="42"/>
                    <a:pt x="19" y="37"/>
                    <a:pt x="19" y="37"/>
                  </a:cubicBezTo>
                  <a:cubicBezTo>
                    <a:pt x="19" y="37"/>
                    <a:pt x="15" y="34"/>
                    <a:pt x="13" y="34"/>
                  </a:cubicBezTo>
                  <a:cubicBezTo>
                    <a:pt x="10" y="35"/>
                    <a:pt x="4" y="29"/>
                    <a:pt x="7" y="30"/>
                  </a:cubicBezTo>
                  <a:cubicBezTo>
                    <a:pt x="8" y="31"/>
                    <a:pt x="8" y="31"/>
                    <a:pt x="8" y="31"/>
                  </a:cubicBezTo>
                  <a:cubicBezTo>
                    <a:pt x="11" y="32"/>
                    <a:pt x="14" y="30"/>
                    <a:pt x="14" y="30"/>
                  </a:cubicBezTo>
                  <a:cubicBezTo>
                    <a:pt x="14" y="30"/>
                    <a:pt x="7" y="29"/>
                    <a:pt x="6" y="28"/>
                  </a:cubicBezTo>
                  <a:cubicBezTo>
                    <a:pt x="5" y="28"/>
                    <a:pt x="7" y="27"/>
                    <a:pt x="7" y="27"/>
                  </a:cubicBezTo>
                  <a:cubicBezTo>
                    <a:pt x="6" y="27"/>
                    <a:pt x="4" y="26"/>
                    <a:pt x="4" y="26"/>
                  </a:cubicBezTo>
                  <a:cubicBezTo>
                    <a:pt x="6" y="23"/>
                    <a:pt x="15" y="25"/>
                    <a:pt x="15" y="25"/>
                  </a:cubicBezTo>
                  <a:cubicBezTo>
                    <a:pt x="14" y="23"/>
                    <a:pt x="7" y="22"/>
                    <a:pt x="5" y="22"/>
                  </a:cubicBezTo>
                  <a:cubicBezTo>
                    <a:pt x="6" y="21"/>
                    <a:pt x="8" y="20"/>
                    <a:pt x="7" y="20"/>
                  </a:cubicBezTo>
                  <a:cubicBezTo>
                    <a:pt x="6" y="20"/>
                    <a:pt x="7" y="18"/>
                    <a:pt x="7" y="18"/>
                  </a:cubicBezTo>
                  <a:cubicBezTo>
                    <a:pt x="8" y="17"/>
                    <a:pt x="10" y="18"/>
                    <a:pt x="10" y="18"/>
                  </a:cubicBezTo>
                  <a:cubicBezTo>
                    <a:pt x="8" y="17"/>
                    <a:pt x="8" y="17"/>
                    <a:pt x="8" y="17"/>
                  </a:cubicBezTo>
                  <a:cubicBezTo>
                    <a:pt x="9" y="16"/>
                    <a:pt x="16" y="15"/>
                    <a:pt x="16" y="15"/>
                  </a:cubicBezTo>
                  <a:cubicBezTo>
                    <a:pt x="15" y="14"/>
                    <a:pt x="12" y="12"/>
                    <a:pt x="12" y="12"/>
                  </a:cubicBezTo>
                  <a:cubicBezTo>
                    <a:pt x="14" y="11"/>
                    <a:pt x="17" y="13"/>
                    <a:pt x="17" y="13"/>
                  </a:cubicBezTo>
                  <a:cubicBezTo>
                    <a:pt x="17" y="13"/>
                    <a:pt x="14" y="10"/>
                    <a:pt x="14" y="10"/>
                  </a:cubicBezTo>
                  <a:cubicBezTo>
                    <a:pt x="14" y="10"/>
                    <a:pt x="15" y="8"/>
                    <a:pt x="15" y="7"/>
                  </a:cubicBezTo>
                  <a:cubicBezTo>
                    <a:pt x="15" y="5"/>
                    <a:pt x="18" y="3"/>
                    <a:pt x="18" y="3"/>
                  </a:cubicBezTo>
                  <a:cubicBezTo>
                    <a:pt x="17" y="0"/>
                    <a:pt x="17" y="0"/>
                    <a:pt x="17" y="0"/>
                  </a:cubicBezTo>
                  <a:cubicBezTo>
                    <a:pt x="16" y="0"/>
                    <a:pt x="16" y="0"/>
                    <a:pt x="16" y="0"/>
                  </a:cubicBezTo>
                  <a:cubicBezTo>
                    <a:pt x="16" y="0"/>
                    <a:pt x="13" y="7"/>
                    <a:pt x="13" y="8"/>
                  </a:cubicBezTo>
                  <a:cubicBezTo>
                    <a:pt x="12" y="8"/>
                    <a:pt x="0" y="22"/>
                    <a:pt x="2" y="28"/>
                  </a:cubicBezTo>
                  <a:cubicBezTo>
                    <a:pt x="2" y="28"/>
                    <a:pt x="7" y="39"/>
                    <a:pt x="11" y="41"/>
                  </a:cubicBezTo>
                  <a:cubicBezTo>
                    <a:pt x="15" y="43"/>
                    <a:pt x="23" y="50"/>
                    <a:pt x="27" y="51"/>
                  </a:cubicBezTo>
                  <a:cubicBezTo>
                    <a:pt x="27" y="51"/>
                    <a:pt x="29" y="49"/>
                    <a:pt x="31" y="47"/>
                  </a:cubicBezTo>
                  <a:cubicBezTo>
                    <a:pt x="29" y="46"/>
                    <a:pt x="24" y="45"/>
                    <a:pt x="24"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44" name="Freeform 241"/>
            <p:cNvSpPr>
              <a:spLocks noEditPoints="1"/>
            </p:cNvSpPr>
            <p:nvPr/>
          </p:nvSpPr>
          <p:spPr bwMode="auto">
            <a:xfrm>
              <a:off x="-1200150" y="3220622"/>
              <a:ext cx="66675" cy="85725"/>
            </a:xfrm>
            <a:custGeom>
              <a:avLst/>
              <a:gdLst>
                <a:gd name="T0" fmla="*/ 17 w 18"/>
                <a:gd name="T1" fmla="*/ 14 h 23"/>
                <a:gd name="T2" fmla="*/ 17 w 18"/>
                <a:gd name="T3" fmla="*/ 13 h 23"/>
                <a:gd name="T4" fmla="*/ 17 w 18"/>
                <a:gd name="T5" fmla="*/ 13 h 23"/>
                <a:gd name="T6" fmla="*/ 17 w 18"/>
                <a:gd name="T7" fmla="*/ 11 h 23"/>
                <a:gd name="T8" fmla="*/ 17 w 18"/>
                <a:gd name="T9" fmla="*/ 11 h 23"/>
                <a:gd name="T10" fmla="*/ 17 w 18"/>
                <a:gd name="T11" fmla="*/ 11 h 23"/>
                <a:gd name="T12" fmla="*/ 17 w 18"/>
                <a:gd name="T13" fmla="*/ 11 h 23"/>
                <a:gd name="T14" fmla="*/ 17 w 18"/>
                <a:gd name="T15" fmla="*/ 11 h 23"/>
                <a:gd name="T16" fmla="*/ 17 w 18"/>
                <a:gd name="T17" fmla="*/ 10 h 23"/>
                <a:gd name="T18" fmla="*/ 17 w 18"/>
                <a:gd name="T19" fmla="*/ 10 h 23"/>
                <a:gd name="T20" fmla="*/ 17 w 18"/>
                <a:gd name="T21" fmla="*/ 10 h 23"/>
                <a:gd name="T22" fmla="*/ 17 w 18"/>
                <a:gd name="T23" fmla="*/ 10 h 23"/>
                <a:gd name="T24" fmla="*/ 17 w 18"/>
                <a:gd name="T25" fmla="*/ 10 h 23"/>
                <a:gd name="T26" fmla="*/ 17 w 18"/>
                <a:gd name="T27" fmla="*/ 10 h 23"/>
                <a:gd name="T28" fmla="*/ 17 w 18"/>
                <a:gd name="T29" fmla="*/ 9 h 23"/>
                <a:gd name="T30" fmla="*/ 17 w 18"/>
                <a:gd name="T31" fmla="*/ 5 h 23"/>
                <a:gd name="T32" fmla="*/ 13 w 18"/>
                <a:gd name="T33" fmla="*/ 1 h 23"/>
                <a:gd name="T34" fmla="*/ 12 w 18"/>
                <a:gd name="T35" fmla="*/ 5 h 23"/>
                <a:gd name="T36" fmla="*/ 8 w 18"/>
                <a:gd name="T37" fmla="*/ 0 h 23"/>
                <a:gd name="T38" fmla="*/ 3 w 18"/>
                <a:gd name="T39" fmla="*/ 4 h 23"/>
                <a:gd name="T40" fmla="*/ 3 w 18"/>
                <a:gd name="T41" fmla="*/ 10 h 23"/>
                <a:gd name="T42" fmla="*/ 2 w 18"/>
                <a:gd name="T43" fmla="*/ 10 h 23"/>
                <a:gd name="T44" fmla="*/ 3 w 18"/>
                <a:gd name="T45" fmla="*/ 15 h 23"/>
                <a:gd name="T46" fmla="*/ 4 w 18"/>
                <a:gd name="T47" fmla="*/ 16 h 23"/>
                <a:gd name="T48" fmla="*/ 8 w 18"/>
                <a:gd name="T49" fmla="*/ 22 h 23"/>
                <a:gd name="T50" fmla="*/ 13 w 18"/>
                <a:gd name="T51" fmla="*/ 23 h 23"/>
                <a:gd name="T52" fmla="*/ 14 w 18"/>
                <a:gd name="T53" fmla="*/ 22 h 23"/>
                <a:gd name="T54" fmla="*/ 14 w 18"/>
                <a:gd name="T55" fmla="*/ 22 h 23"/>
                <a:gd name="T56" fmla="*/ 16 w 18"/>
                <a:gd name="T57" fmla="*/ 18 h 23"/>
                <a:gd name="T58" fmla="*/ 17 w 18"/>
                <a:gd name="T59" fmla="*/ 14 h 23"/>
                <a:gd name="T60" fmla="*/ 10 w 18"/>
                <a:gd name="T61" fmla="*/ 21 h 23"/>
                <a:gd name="T62" fmla="*/ 8 w 18"/>
                <a:gd name="T63" fmla="*/ 16 h 23"/>
                <a:gd name="T64" fmla="*/ 9 w 18"/>
                <a:gd name="T65" fmla="*/ 15 h 23"/>
                <a:gd name="T66" fmla="*/ 8 w 18"/>
                <a:gd name="T67" fmla="*/ 15 h 23"/>
                <a:gd name="T68" fmla="*/ 6 w 18"/>
                <a:gd name="T69" fmla="*/ 12 h 23"/>
                <a:gd name="T70" fmla="*/ 7 w 18"/>
                <a:gd name="T71" fmla="*/ 12 h 23"/>
                <a:gd name="T72" fmla="*/ 8 w 18"/>
                <a:gd name="T73" fmla="*/ 9 h 23"/>
                <a:gd name="T74" fmla="*/ 8 w 18"/>
                <a:gd name="T75" fmla="*/ 8 h 23"/>
                <a:gd name="T76" fmla="*/ 12 w 18"/>
                <a:gd name="T77" fmla="*/ 6 h 23"/>
                <a:gd name="T78" fmla="*/ 16 w 18"/>
                <a:gd name="T79" fmla="*/ 9 h 23"/>
                <a:gd name="T80" fmla="*/ 16 w 18"/>
                <a:gd name="T81" fmla="*/ 10 h 23"/>
                <a:gd name="T82" fmla="*/ 17 w 18"/>
                <a:gd name="T83" fmla="*/ 14 h 23"/>
                <a:gd name="T84" fmla="*/ 14 w 18"/>
                <a:gd name="T85" fmla="*/ 21 h 23"/>
                <a:gd name="T86" fmla="*/ 10 w 18"/>
                <a:gd name="T87"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 h="23">
                  <a:moveTo>
                    <a:pt x="17" y="14"/>
                  </a:moveTo>
                  <a:cubicBezTo>
                    <a:pt x="17" y="13"/>
                    <a:pt x="17" y="13"/>
                    <a:pt x="17" y="13"/>
                  </a:cubicBezTo>
                  <a:cubicBezTo>
                    <a:pt x="17" y="13"/>
                    <a:pt x="17" y="13"/>
                    <a:pt x="17" y="13"/>
                  </a:cubicBezTo>
                  <a:cubicBezTo>
                    <a:pt x="17" y="12"/>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9"/>
                    <a:pt x="17" y="9"/>
                  </a:cubicBezTo>
                  <a:cubicBezTo>
                    <a:pt x="17" y="9"/>
                    <a:pt x="17" y="6"/>
                    <a:pt x="17" y="5"/>
                  </a:cubicBezTo>
                  <a:cubicBezTo>
                    <a:pt x="17" y="4"/>
                    <a:pt x="15" y="2"/>
                    <a:pt x="13" y="1"/>
                  </a:cubicBezTo>
                  <a:cubicBezTo>
                    <a:pt x="13" y="2"/>
                    <a:pt x="12" y="4"/>
                    <a:pt x="12" y="5"/>
                  </a:cubicBezTo>
                  <a:cubicBezTo>
                    <a:pt x="11" y="4"/>
                    <a:pt x="8" y="2"/>
                    <a:pt x="8" y="0"/>
                  </a:cubicBezTo>
                  <a:cubicBezTo>
                    <a:pt x="6" y="1"/>
                    <a:pt x="4" y="3"/>
                    <a:pt x="3" y="4"/>
                  </a:cubicBezTo>
                  <a:cubicBezTo>
                    <a:pt x="2" y="5"/>
                    <a:pt x="3" y="10"/>
                    <a:pt x="3" y="10"/>
                  </a:cubicBezTo>
                  <a:cubicBezTo>
                    <a:pt x="2" y="10"/>
                    <a:pt x="2" y="10"/>
                    <a:pt x="2" y="10"/>
                  </a:cubicBezTo>
                  <a:cubicBezTo>
                    <a:pt x="0" y="11"/>
                    <a:pt x="2" y="15"/>
                    <a:pt x="3" y="15"/>
                  </a:cubicBezTo>
                  <a:cubicBezTo>
                    <a:pt x="3" y="16"/>
                    <a:pt x="4" y="16"/>
                    <a:pt x="4" y="16"/>
                  </a:cubicBezTo>
                  <a:cubicBezTo>
                    <a:pt x="4" y="16"/>
                    <a:pt x="7" y="21"/>
                    <a:pt x="8" y="22"/>
                  </a:cubicBezTo>
                  <a:cubicBezTo>
                    <a:pt x="9" y="23"/>
                    <a:pt x="13" y="22"/>
                    <a:pt x="13" y="23"/>
                  </a:cubicBezTo>
                  <a:cubicBezTo>
                    <a:pt x="14" y="22"/>
                    <a:pt x="14" y="22"/>
                    <a:pt x="14" y="22"/>
                  </a:cubicBezTo>
                  <a:cubicBezTo>
                    <a:pt x="14" y="22"/>
                    <a:pt x="14" y="22"/>
                    <a:pt x="14" y="22"/>
                  </a:cubicBezTo>
                  <a:cubicBezTo>
                    <a:pt x="14" y="22"/>
                    <a:pt x="16" y="19"/>
                    <a:pt x="16" y="18"/>
                  </a:cubicBezTo>
                  <a:cubicBezTo>
                    <a:pt x="17" y="18"/>
                    <a:pt x="18" y="16"/>
                    <a:pt x="17" y="14"/>
                  </a:cubicBezTo>
                  <a:close/>
                  <a:moveTo>
                    <a:pt x="10" y="21"/>
                  </a:moveTo>
                  <a:cubicBezTo>
                    <a:pt x="9" y="20"/>
                    <a:pt x="8" y="16"/>
                    <a:pt x="8" y="16"/>
                  </a:cubicBezTo>
                  <a:cubicBezTo>
                    <a:pt x="9" y="15"/>
                    <a:pt x="9" y="15"/>
                    <a:pt x="9" y="15"/>
                  </a:cubicBezTo>
                  <a:cubicBezTo>
                    <a:pt x="8" y="15"/>
                    <a:pt x="8" y="15"/>
                    <a:pt x="8" y="15"/>
                  </a:cubicBezTo>
                  <a:cubicBezTo>
                    <a:pt x="7" y="14"/>
                    <a:pt x="6" y="12"/>
                    <a:pt x="6" y="12"/>
                  </a:cubicBezTo>
                  <a:cubicBezTo>
                    <a:pt x="6" y="11"/>
                    <a:pt x="7" y="12"/>
                    <a:pt x="7" y="12"/>
                  </a:cubicBezTo>
                  <a:cubicBezTo>
                    <a:pt x="8" y="9"/>
                    <a:pt x="8" y="9"/>
                    <a:pt x="8" y="9"/>
                  </a:cubicBezTo>
                  <a:cubicBezTo>
                    <a:pt x="8" y="9"/>
                    <a:pt x="8" y="9"/>
                    <a:pt x="8" y="8"/>
                  </a:cubicBezTo>
                  <a:cubicBezTo>
                    <a:pt x="8" y="8"/>
                    <a:pt x="11" y="7"/>
                    <a:pt x="12" y="6"/>
                  </a:cubicBezTo>
                  <a:cubicBezTo>
                    <a:pt x="16" y="8"/>
                    <a:pt x="16" y="9"/>
                    <a:pt x="16" y="9"/>
                  </a:cubicBezTo>
                  <a:cubicBezTo>
                    <a:pt x="16" y="10"/>
                    <a:pt x="16" y="10"/>
                    <a:pt x="16" y="10"/>
                  </a:cubicBezTo>
                  <a:cubicBezTo>
                    <a:pt x="16" y="11"/>
                    <a:pt x="17" y="13"/>
                    <a:pt x="17" y="14"/>
                  </a:cubicBezTo>
                  <a:cubicBezTo>
                    <a:pt x="16" y="18"/>
                    <a:pt x="14" y="21"/>
                    <a:pt x="14" y="21"/>
                  </a:cubicBezTo>
                  <a:cubicBezTo>
                    <a:pt x="14" y="21"/>
                    <a:pt x="12" y="22"/>
                    <a:pt x="10" y="21"/>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sp>
          <p:nvSpPr>
            <p:cNvPr id="445" name="Freeform 242"/>
            <p:cNvSpPr>
              <a:spLocks/>
            </p:cNvSpPr>
            <p:nvPr/>
          </p:nvSpPr>
          <p:spPr bwMode="auto">
            <a:xfrm>
              <a:off x="-1196975" y="3215859"/>
              <a:ext cx="66675" cy="57150"/>
            </a:xfrm>
            <a:custGeom>
              <a:avLst/>
              <a:gdLst>
                <a:gd name="T0" fmla="*/ 2 w 18"/>
                <a:gd name="T1" fmla="*/ 11 h 15"/>
                <a:gd name="T2" fmla="*/ 3 w 18"/>
                <a:gd name="T3" fmla="*/ 15 h 15"/>
                <a:gd name="T4" fmla="*/ 4 w 18"/>
                <a:gd name="T5" fmla="*/ 15 h 15"/>
                <a:gd name="T6" fmla="*/ 4 w 18"/>
                <a:gd name="T7" fmla="*/ 12 h 15"/>
                <a:gd name="T8" fmla="*/ 7 w 18"/>
                <a:gd name="T9" fmla="*/ 8 h 15"/>
                <a:gd name="T10" fmla="*/ 12 w 18"/>
                <a:gd name="T11" fmla="*/ 7 h 15"/>
                <a:gd name="T12" fmla="*/ 16 w 18"/>
                <a:gd name="T13" fmla="*/ 9 h 15"/>
                <a:gd name="T14" fmla="*/ 16 w 18"/>
                <a:gd name="T15" fmla="*/ 11 h 15"/>
                <a:gd name="T16" fmla="*/ 17 w 18"/>
                <a:gd name="T17" fmla="*/ 10 h 15"/>
                <a:gd name="T18" fmla="*/ 17 w 18"/>
                <a:gd name="T19" fmla="*/ 5 h 15"/>
                <a:gd name="T20" fmla="*/ 11 w 18"/>
                <a:gd name="T21" fmla="*/ 0 h 15"/>
                <a:gd name="T22" fmla="*/ 9 w 18"/>
                <a:gd name="T23" fmla="*/ 0 h 15"/>
                <a:gd name="T24" fmla="*/ 7 w 18"/>
                <a:gd name="T25" fmla="*/ 0 h 15"/>
                <a:gd name="T26" fmla="*/ 0 w 18"/>
                <a:gd name="T27" fmla="*/ 5 h 15"/>
                <a:gd name="T28" fmla="*/ 0 w 18"/>
                <a:gd name="T29" fmla="*/ 11 h 15"/>
                <a:gd name="T30" fmla="*/ 2 w 18"/>
                <a:gd name="T31"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5">
                  <a:moveTo>
                    <a:pt x="2" y="11"/>
                  </a:moveTo>
                  <a:cubicBezTo>
                    <a:pt x="3" y="15"/>
                    <a:pt x="3" y="15"/>
                    <a:pt x="3" y="15"/>
                  </a:cubicBezTo>
                  <a:cubicBezTo>
                    <a:pt x="4" y="15"/>
                    <a:pt x="4" y="15"/>
                    <a:pt x="4" y="15"/>
                  </a:cubicBezTo>
                  <a:cubicBezTo>
                    <a:pt x="4" y="12"/>
                    <a:pt x="4" y="12"/>
                    <a:pt x="4" y="12"/>
                  </a:cubicBezTo>
                  <a:cubicBezTo>
                    <a:pt x="4" y="12"/>
                    <a:pt x="6" y="9"/>
                    <a:pt x="7" y="8"/>
                  </a:cubicBezTo>
                  <a:cubicBezTo>
                    <a:pt x="7" y="8"/>
                    <a:pt x="10" y="7"/>
                    <a:pt x="12" y="7"/>
                  </a:cubicBezTo>
                  <a:cubicBezTo>
                    <a:pt x="12" y="7"/>
                    <a:pt x="15" y="9"/>
                    <a:pt x="16" y="9"/>
                  </a:cubicBezTo>
                  <a:cubicBezTo>
                    <a:pt x="16" y="9"/>
                    <a:pt x="16" y="11"/>
                    <a:pt x="16" y="11"/>
                  </a:cubicBezTo>
                  <a:cubicBezTo>
                    <a:pt x="16" y="11"/>
                    <a:pt x="16" y="11"/>
                    <a:pt x="17" y="10"/>
                  </a:cubicBezTo>
                  <a:cubicBezTo>
                    <a:pt x="18" y="9"/>
                    <a:pt x="17" y="6"/>
                    <a:pt x="17" y="5"/>
                  </a:cubicBezTo>
                  <a:cubicBezTo>
                    <a:pt x="17" y="4"/>
                    <a:pt x="13" y="0"/>
                    <a:pt x="11" y="0"/>
                  </a:cubicBezTo>
                  <a:cubicBezTo>
                    <a:pt x="9" y="0"/>
                    <a:pt x="9" y="0"/>
                    <a:pt x="9" y="0"/>
                  </a:cubicBezTo>
                  <a:cubicBezTo>
                    <a:pt x="9" y="0"/>
                    <a:pt x="8" y="0"/>
                    <a:pt x="7" y="0"/>
                  </a:cubicBezTo>
                  <a:cubicBezTo>
                    <a:pt x="5" y="0"/>
                    <a:pt x="0" y="4"/>
                    <a:pt x="0" y="5"/>
                  </a:cubicBezTo>
                  <a:cubicBezTo>
                    <a:pt x="0" y="6"/>
                    <a:pt x="0" y="6"/>
                    <a:pt x="0" y="11"/>
                  </a:cubicBezTo>
                  <a:lnTo>
                    <a:pt x="2" y="11"/>
                  </a:ln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mn-ea"/>
              </a:endParaRPr>
            </a:p>
          </p:txBody>
        </p:sp>
      </p:grpSp>
      <p:sp>
        <p:nvSpPr>
          <p:cNvPr id="2" name="文本框 1"/>
          <p:cNvSpPr txBox="1"/>
          <p:nvPr/>
        </p:nvSpPr>
        <p:spPr>
          <a:xfrm>
            <a:off x="6996187" y="4273555"/>
            <a:ext cx="4786313" cy="2336537"/>
          </a:xfrm>
          <a:prstGeom prst="rect">
            <a:avLst/>
          </a:prstGeom>
          <a:noFill/>
        </p:spPr>
        <p:txBody>
          <a:bodyPr wrap="square" rtlCol="0">
            <a:spAutoFit/>
          </a:bodyPr>
          <a:lstStyle/>
          <a:p>
            <a:pPr>
              <a:lnSpc>
                <a:spcPts val="2500"/>
              </a:lnSpc>
            </a:pPr>
            <a:r>
              <a:rPr lang="zh-CN" altLang="en-US" sz="1600" b="1" dirty="0">
                <a:solidFill>
                  <a:schemeClr val="bg1"/>
                </a:solidFill>
                <a:latin typeface="Arial" pitchFamily="34" charset="0"/>
                <a:ea typeface="宋体" charset="-122"/>
              </a:rPr>
              <a:t>汇付</a:t>
            </a:r>
            <a:r>
              <a:rPr lang="en-US" altLang="zh-CN" sz="1600" b="1" dirty="0">
                <a:solidFill>
                  <a:schemeClr val="bg1"/>
                </a:solidFill>
                <a:latin typeface="Arial" pitchFamily="34" charset="0"/>
              </a:rPr>
              <a:t>(remittance)</a:t>
            </a:r>
            <a:r>
              <a:rPr lang="zh-CN" altLang="en-US" sz="1600" b="1" dirty="0">
                <a:solidFill>
                  <a:schemeClr val="bg1"/>
                </a:solidFill>
                <a:latin typeface="Arial" pitchFamily="34" charset="0"/>
                <a:ea typeface="宋体" charset="-122"/>
              </a:rPr>
              <a:t>，又也称汇款，是最简单的国际货款结算方式。采用汇付方式结算货款时，卖方将货物发运给买方后，有关货运单据由卖方自行寄送给买方；买方则径自通过银行将货款汇给卖方。这对银行来说，只涉及一笔汇款业务，并不处理单据。由于汇款业务中结算工具（委托通知、票据）的传递方向与资金的流向相同，故属顺汇性质。</a:t>
            </a:r>
            <a:endParaRPr lang="zh-CN" altLang="en-US" sz="1600" dirty="0">
              <a:solidFill>
                <a:schemeClr val="bg1"/>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860528395"/>
              </p:ext>
            </p:extLst>
          </p:nvPr>
        </p:nvGraphicFramePr>
        <p:xfrm>
          <a:off x="2414758" y="1148496"/>
          <a:ext cx="9367741" cy="4969729"/>
        </p:xfrm>
        <a:graphic>
          <a:graphicData uri="http://schemas.openxmlformats.org/drawingml/2006/table">
            <a:tbl>
              <a:tblPr firstRow="1" bandRow="1">
                <a:tableStyleId>{5C22544A-7EE6-4342-B048-85BDC9FD1C3A}</a:tableStyleId>
              </a:tblPr>
              <a:tblGrid>
                <a:gridCol w="840527"/>
                <a:gridCol w="3586702"/>
                <a:gridCol w="2640084"/>
                <a:gridCol w="2300428"/>
              </a:tblGrid>
              <a:tr h="707414">
                <a:tc rowSpan="2">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lnSpc>
                          <a:spcPts val="2800"/>
                        </a:lnSpc>
                      </a:pPr>
                      <a:r>
                        <a:rPr lang="zh-CN" altLang="en-US" sz="2000" dirty="0" smtClean="0">
                          <a:latin typeface="+mn-ea"/>
                          <a:ea typeface="+mn-ea"/>
                        </a:rPr>
                        <a:t>汇付方式</a:t>
                      </a:r>
                      <a:endParaRPr lang="zh-CN" altLang="en-US" sz="2000" dirty="0">
                        <a:latin typeface="+mn-ea"/>
                        <a:ea typeface="+mn-ea"/>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lnSpc>
                          <a:spcPts val="2800"/>
                        </a:lnSpc>
                      </a:pPr>
                      <a:r>
                        <a:rPr lang="zh-CN" altLang="en-US" sz="2000" dirty="0" smtClean="0">
                          <a:latin typeface="+mn-ea"/>
                          <a:ea typeface="+mn-ea"/>
                        </a:rPr>
                        <a:t>结算手段</a:t>
                      </a:r>
                      <a:endParaRPr lang="zh-CN" altLang="en-US" sz="2000" dirty="0">
                        <a:latin typeface="+mn-ea"/>
                        <a:ea typeface="+mn-ea"/>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lnSpc>
                          <a:spcPts val="2800"/>
                        </a:lnSpc>
                      </a:pPr>
                      <a:r>
                        <a:rPr lang="zh-CN" altLang="en-US" sz="2000" dirty="0" smtClean="0">
                          <a:latin typeface="+mn-ea"/>
                          <a:ea typeface="+mn-ea"/>
                        </a:rPr>
                        <a:t>特点</a:t>
                      </a:r>
                      <a:endParaRPr lang="zh-CN" altLang="en-US" sz="2000" dirty="0">
                        <a:latin typeface="+mn-ea"/>
                        <a:ea typeface="+mn-ea"/>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7414">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ts val="2800"/>
                        </a:lnSpc>
                      </a:pPr>
                      <a:r>
                        <a:rPr lang="zh-CN" altLang="en-US" sz="2000" dirty="0" smtClean="0">
                          <a:solidFill>
                            <a:schemeClr val="bg1"/>
                          </a:solidFill>
                          <a:latin typeface="+mn-ea"/>
                          <a:ea typeface="+mn-ea"/>
                        </a:rPr>
                        <a:t>优点</a:t>
                      </a:r>
                      <a:endParaRPr lang="zh-CN" altLang="en-US" sz="2000" dirty="0">
                        <a:solidFill>
                          <a:schemeClr val="bg1"/>
                        </a:solidFill>
                        <a:latin typeface="+mn-ea"/>
                        <a:ea typeface="+mn-ea"/>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ts val="2800"/>
                        </a:lnSpc>
                      </a:pPr>
                      <a:r>
                        <a:rPr lang="zh-CN" altLang="en-US" sz="2000" dirty="0" smtClean="0">
                          <a:solidFill>
                            <a:schemeClr val="bg1"/>
                          </a:solidFill>
                          <a:latin typeface="+mn-ea"/>
                          <a:ea typeface="+mn-ea"/>
                        </a:rPr>
                        <a:t>缺点</a:t>
                      </a:r>
                      <a:endParaRPr lang="zh-CN" altLang="en-US" sz="2000" dirty="0">
                        <a:solidFill>
                          <a:schemeClr val="bg1"/>
                        </a:solidFill>
                        <a:latin typeface="+mn-ea"/>
                        <a:ea typeface="+mn-ea"/>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422889">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ts val="2800"/>
                        </a:lnSpc>
                      </a:pPr>
                      <a:r>
                        <a:rPr lang="zh-CN" altLang="en-US" sz="2000" b="0" dirty="0" smtClean="0">
                          <a:solidFill>
                            <a:schemeClr val="tx1"/>
                          </a:solidFill>
                          <a:latin typeface="+mn-ea"/>
                          <a:ea typeface="+mn-ea"/>
                        </a:rPr>
                        <a:t>电汇</a:t>
                      </a:r>
                      <a:endParaRPr lang="zh-CN" altLang="en-US" sz="2000" b="0" dirty="0">
                        <a:solidFill>
                          <a:schemeClr val="tx1"/>
                        </a:solidFill>
                        <a:latin typeface="+mn-ea"/>
                        <a:ea typeface="+mn-ea"/>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l">
                        <a:lnSpc>
                          <a:spcPts val="2800"/>
                        </a:lnSpc>
                      </a:pPr>
                      <a:r>
                        <a:rPr lang="zh-CN" altLang="en-US" sz="2000" b="0" dirty="0" smtClean="0">
                          <a:solidFill>
                            <a:schemeClr val="tx1"/>
                          </a:solidFill>
                          <a:latin typeface="+mn-ea"/>
                          <a:ea typeface="+mn-ea"/>
                        </a:rPr>
                        <a:t>委托汇出行以电报、电传、环球银行间金融电讯网络（</a:t>
                      </a:r>
                      <a:r>
                        <a:rPr lang="en-US" altLang="zh-CN" sz="2000" b="0" dirty="0" smtClean="0">
                          <a:solidFill>
                            <a:schemeClr val="tx1"/>
                          </a:solidFill>
                          <a:latin typeface="+mn-ea"/>
                          <a:ea typeface="+mn-ea"/>
                        </a:rPr>
                        <a:t>SWIFT</a:t>
                      </a:r>
                      <a:r>
                        <a:rPr lang="zh-CN" altLang="en-US" sz="2000" b="0" dirty="0" smtClean="0">
                          <a:solidFill>
                            <a:schemeClr val="tx1"/>
                          </a:solidFill>
                          <a:latin typeface="+mn-ea"/>
                          <a:ea typeface="+mn-ea"/>
                        </a:rPr>
                        <a:t>）等电讯手段发出付款委托通知书，将款项付给指定的收款人。</a:t>
                      </a:r>
                      <a:endParaRPr lang="zh-CN" altLang="en-US" sz="2000" b="0" dirty="0">
                        <a:solidFill>
                          <a:schemeClr val="tx1"/>
                        </a:solidFill>
                        <a:latin typeface="+mn-ea"/>
                        <a:ea typeface="+mn-ea"/>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indent="0" algn="l" defTabSz="914400" rtl="0" eaLnBrk="1" fontAlgn="auto" latinLnBrk="0" hangingPunct="1">
                        <a:lnSpc>
                          <a:spcPts val="2800"/>
                        </a:lnSpc>
                        <a:spcBef>
                          <a:spcPts val="0"/>
                        </a:spcBef>
                        <a:spcAft>
                          <a:spcPts val="0"/>
                        </a:spcAft>
                        <a:buClrTx/>
                        <a:buSzTx/>
                        <a:buFontTx/>
                        <a:buNone/>
                        <a:defRPr/>
                      </a:pPr>
                      <a:endParaRPr lang="en-US" altLang="zh-CN" sz="2000" b="0" dirty="0" smtClean="0">
                        <a:solidFill>
                          <a:schemeClr val="tx1"/>
                        </a:solidFill>
                        <a:latin typeface="+mn-ea"/>
                        <a:ea typeface="+mn-ea"/>
                      </a:endParaRPr>
                    </a:p>
                  </a:txBody>
                  <a:tcPr marL="91448" marR="91448"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indent="0" algn="l" defTabSz="914400" rtl="0" eaLnBrk="1" fontAlgn="auto" latinLnBrk="0" hangingPunct="1">
                        <a:lnSpc>
                          <a:spcPts val="2800"/>
                        </a:lnSpc>
                        <a:spcBef>
                          <a:spcPts val="0"/>
                        </a:spcBef>
                        <a:spcAft>
                          <a:spcPts val="0"/>
                        </a:spcAft>
                        <a:buClrTx/>
                        <a:buSzTx/>
                        <a:buFontTx/>
                        <a:buNone/>
                        <a:defRPr/>
                      </a:pPr>
                      <a:endParaRPr lang="en-US" altLang="zh-CN" sz="2000" b="0" dirty="0" smtClean="0">
                        <a:solidFill>
                          <a:schemeClr val="tx1"/>
                        </a:solidFill>
                        <a:latin typeface="+mn-ea"/>
                        <a:ea typeface="+mn-ea"/>
                      </a:endParaRPr>
                    </a:p>
                  </a:txBody>
                  <a:tcPr marL="91448" marR="91448"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5477">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ts val="2800"/>
                        </a:lnSpc>
                      </a:pPr>
                      <a:r>
                        <a:rPr lang="zh-CN" altLang="en-US" sz="2000" b="0" dirty="0" smtClean="0">
                          <a:solidFill>
                            <a:schemeClr val="tx1"/>
                          </a:solidFill>
                          <a:latin typeface="+mn-ea"/>
                          <a:ea typeface="+mn-ea"/>
                        </a:rPr>
                        <a:t>票汇</a:t>
                      </a:r>
                      <a:endParaRPr lang="zh-CN" altLang="en-US" sz="2000" b="0" dirty="0">
                        <a:solidFill>
                          <a:schemeClr val="tx1"/>
                        </a:solidFill>
                        <a:latin typeface="+mn-ea"/>
                        <a:ea typeface="+mn-ea"/>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indent="0" algn="l" defTabSz="914400" rtl="0" eaLnBrk="1" fontAlgn="auto" latinLnBrk="0" hangingPunct="1">
                        <a:lnSpc>
                          <a:spcPts val="2800"/>
                        </a:lnSpc>
                        <a:spcBef>
                          <a:spcPts val="0"/>
                        </a:spcBef>
                        <a:spcAft>
                          <a:spcPts val="0"/>
                        </a:spcAft>
                        <a:buClrTx/>
                        <a:buSzTx/>
                        <a:buFontTx/>
                        <a:buNone/>
                        <a:defRPr/>
                      </a:pPr>
                      <a:r>
                        <a:rPr lang="zh-CN" altLang="en-US" sz="2000" b="0" dirty="0" smtClean="0">
                          <a:solidFill>
                            <a:schemeClr val="tx1"/>
                          </a:solidFill>
                          <a:latin typeface="+mn-ea"/>
                          <a:ea typeface="+mn-ea"/>
                        </a:rPr>
                        <a:t>以银行汇票为主要支付工具，由汇款人自行寄交收款人。</a:t>
                      </a:r>
                      <a:endParaRPr lang="en-US" altLang="zh-CN" sz="2000" b="0" dirty="0" smtClean="0">
                        <a:solidFill>
                          <a:schemeClr val="tx1"/>
                        </a:solidFill>
                        <a:latin typeface="+mn-ea"/>
                        <a:ea typeface="+mn-ea"/>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indent="0" algn="l" defTabSz="914400" rtl="0" eaLnBrk="1" fontAlgn="auto" latinLnBrk="0" hangingPunct="1">
                        <a:lnSpc>
                          <a:spcPts val="2800"/>
                        </a:lnSpc>
                        <a:spcBef>
                          <a:spcPts val="0"/>
                        </a:spcBef>
                        <a:spcAft>
                          <a:spcPts val="0"/>
                        </a:spcAft>
                        <a:buClrTx/>
                        <a:buSzTx/>
                        <a:buFontTx/>
                        <a:buNone/>
                        <a:defRPr/>
                      </a:pPr>
                      <a:endParaRPr lang="en-US" altLang="zh-CN" sz="2000" b="0" dirty="0" smtClean="0">
                        <a:solidFill>
                          <a:schemeClr val="tx1"/>
                        </a:solidFill>
                        <a:latin typeface="+mn-ea"/>
                        <a:ea typeface="+mn-ea"/>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文本框 3"/>
          <p:cNvSpPr txBox="1"/>
          <p:nvPr/>
        </p:nvSpPr>
        <p:spPr>
          <a:xfrm>
            <a:off x="7066876" y="2724345"/>
            <a:ext cx="2271714" cy="707886"/>
          </a:xfrm>
          <a:prstGeom prst="rect">
            <a:avLst/>
          </a:prstGeom>
          <a:noFill/>
        </p:spPr>
        <p:txBody>
          <a:bodyPr wrap="square" rtlCol="0">
            <a:spAutoFit/>
          </a:bodyPr>
          <a:lstStyle/>
          <a:p>
            <a:r>
              <a:rPr lang="zh-CN" altLang="en-US" sz="2000" dirty="0">
                <a:latin typeface="+mn-ea"/>
              </a:rPr>
              <a:t>安全、可靠、结算时间短、收款</a:t>
            </a:r>
            <a:r>
              <a:rPr lang="zh-CN" altLang="en-US" sz="2000" dirty="0" smtClean="0">
                <a:latin typeface="+mn-ea"/>
              </a:rPr>
              <a:t>快。</a:t>
            </a:r>
            <a:endParaRPr lang="en-US" altLang="zh-CN" sz="2000" dirty="0">
              <a:latin typeface="+mn-ea"/>
            </a:endParaRPr>
          </a:p>
        </p:txBody>
      </p:sp>
      <p:sp>
        <p:nvSpPr>
          <p:cNvPr id="5" name="文本框 4"/>
          <p:cNvSpPr txBox="1"/>
          <p:nvPr/>
        </p:nvSpPr>
        <p:spPr>
          <a:xfrm>
            <a:off x="9540889" y="2878233"/>
            <a:ext cx="1257300" cy="400110"/>
          </a:xfrm>
          <a:prstGeom prst="rect">
            <a:avLst/>
          </a:prstGeom>
          <a:noFill/>
        </p:spPr>
        <p:txBody>
          <a:bodyPr wrap="square" rtlCol="0">
            <a:spAutoFit/>
          </a:bodyPr>
          <a:lstStyle/>
          <a:p>
            <a:r>
              <a:rPr lang="zh-CN" altLang="en-US" sz="2000" dirty="0">
                <a:latin typeface="+mn-ea"/>
              </a:rPr>
              <a:t>费用</a:t>
            </a:r>
            <a:r>
              <a:rPr lang="zh-CN" altLang="en-US" sz="2000" dirty="0" smtClean="0">
                <a:latin typeface="+mn-ea"/>
              </a:rPr>
              <a:t>较高</a:t>
            </a:r>
            <a:endParaRPr lang="en-US" altLang="zh-CN" sz="2000" dirty="0">
              <a:latin typeface="+mn-ea"/>
            </a:endParaRPr>
          </a:p>
        </p:txBody>
      </p:sp>
      <p:sp>
        <p:nvSpPr>
          <p:cNvPr id="6" name="文本框 5"/>
          <p:cNvSpPr txBox="1"/>
          <p:nvPr/>
        </p:nvSpPr>
        <p:spPr>
          <a:xfrm>
            <a:off x="6703998" y="4691254"/>
            <a:ext cx="4911740" cy="1169551"/>
          </a:xfrm>
          <a:prstGeom prst="rect">
            <a:avLst/>
          </a:prstGeom>
          <a:noFill/>
        </p:spPr>
        <p:txBody>
          <a:bodyPr wrap="square" rtlCol="0">
            <a:spAutoFit/>
          </a:bodyPr>
          <a:lstStyle/>
          <a:p>
            <a:pPr>
              <a:lnSpc>
                <a:spcPts val="2800"/>
              </a:lnSpc>
              <a:defRPr/>
            </a:pPr>
            <a:r>
              <a:rPr lang="zh-CN" altLang="en-US" sz="2000" dirty="0">
                <a:latin typeface="+mn-ea"/>
              </a:rPr>
              <a:t>（</a:t>
            </a:r>
            <a:r>
              <a:rPr lang="en-US" altLang="zh-CN" sz="2000" dirty="0">
                <a:latin typeface="+mn-ea"/>
              </a:rPr>
              <a:t>1</a:t>
            </a:r>
            <a:r>
              <a:rPr lang="zh-CN" altLang="en-US" sz="2000" dirty="0">
                <a:latin typeface="+mn-ea"/>
              </a:rPr>
              <a:t>）支付工具由汇款人自行</a:t>
            </a:r>
            <a:r>
              <a:rPr lang="zh-CN" altLang="en-US" sz="2000" dirty="0" smtClean="0">
                <a:latin typeface="+mn-ea"/>
              </a:rPr>
              <a:t>传递。</a:t>
            </a:r>
            <a:endParaRPr lang="en-US" altLang="zh-CN" sz="2000" dirty="0">
              <a:latin typeface="+mn-ea"/>
            </a:endParaRPr>
          </a:p>
          <a:p>
            <a:pPr>
              <a:lnSpc>
                <a:spcPts val="2800"/>
              </a:lnSpc>
              <a:defRPr/>
            </a:pPr>
            <a:r>
              <a:rPr lang="zh-CN" altLang="en-US" sz="2000" dirty="0">
                <a:latin typeface="+mn-ea"/>
              </a:rPr>
              <a:t>（</a:t>
            </a:r>
            <a:r>
              <a:rPr lang="en-US" altLang="zh-CN" sz="2000" dirty="0">
                <a:latin typeface="+mn-ea"/>
              </a:rPr>
              <a:t>2</a:t>
            </a:r>
            <a:r>
              <a:rPr lang="zh-CN" altLang="en-US" sz="2000" dirty="0">
                <a:latin typeface="+mn-ea"/>
              </a:rPr>
              <a:t>）经收款人背书后，汇票可在市场流通。</a:t>
            </a:r>
            <a:endParaRPr lang="en-US" altLang="zh-CN" sz="2000" dirty="0">
              <a:latin typeface="+mn-ea"/>
            </a:endParaRPr>
          </a:p>
          <a:p>
            <a:pPr>
              <a:lnSpc>
                <a:spcPts val="2800"/>
              </a:lnSpc>
              <a:defRPr/>
            </a:pPr>
            <a:r>
              <a:rPr lang="zh-CN" altLang="en-US" sz="2000" dirty="0">
                <a:latin typeface="+mn-ea"/>
              </a:rPr>
              <a:t>（</a:t>
            </a:r>
            <a:r>
              <a:rPr lang="en-US" altLang="zh-CN" sz="2000" dirty="0">
                <a:latin typeface="+mn-ea"/>
              </a:rPr>
              <a:t>3</a:t>
            </a:r>
            <a:r>
              <a:rPr lang="zh-CN" altLang="en-US" sz="2000" dirty="0">
                <a:latin typeface="+mn-ea"/>
              </a:rPr>
              <a:t>）收款人可自行持票向汇入行收款</a:t>
            </a:r>
            <a:r>
              <a:rPr lang="zh-CN" altLang="en-US" sz="2000" dirty="0" smtClean="0">
                <a:latin typeface="+mn-ea"/>
              </a:rPr>
              <a:t>。</a:t>
            </a:r>
            <a:endParaRPr lang="en-US" altLang="zh-CN" sz="2000" dirty="0">
              <a:latin typeface="+mn-ea"/>
            </a:endParaRPr>
          </a:p>
        </p:txBody>
      </p:sp>
    </p:spTree>
    <p:custDataLst>
      <p:tags r:id="rId1"/>
    </p:custDataLst>
    <p:extLst>
      <p:ext uri="{BB962C8B-B14F-4D97-AF65-F5344CB8AC3E}">
        <p14:creationId xmlns:p14="http://schemas.microsoft.com/office/powerpoint/2010/main" val="18589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99210" y="213544"/>
            <a:ext cx="4134465" cy="523220"/>
          </a:xfrm>
          <a:prstGeom prst="rect">
            <a:avLst/>
          </a:prstGeom>
        </p:spPr>
        <p:txBody>
          <a:bodyPr wrap="none">
            <a:spAutoFit/>
          </a:bodyPr>
          <a:lstStyle/>
          <a:p>
            <a:r>
              <a:rPr lang="zh-CN" altLang="en-US" sz="2800" b="1" dirty="0">
                <a:solidFill>
                  <a:schemeClr val="accent2">
                    <a:lumMod val="75000"/>
                  </a:schemeClr>
                </a:solidFill>
                <a:latin typeface="微软雅黑" panose="020B0503020204020204" pitchFamily="34" charset="-122"/>
                <a:ea typeface="微软雅黑" panose="020B0503020204020204" pitchFamily="34" charset="-122"/>
              </a:rPr>
              <a:t>汇付在国际贸易中的应用</a:t>
            </a:r>
            <a:endParaRPr lang="zh-CN" altLang="en-US" sz="2800" dirty="0">
              <a:solidFill>
                <a:schemeClr val="accent2">
                  <a:lumMod val="75000"/>
                </a:schemeClr>
              </a:solidFill>
            </a:endParaRPr>
          </a:p>
        </p:txBody>
      </p:sp>
      <p:grpSp>
        <p:nvGrpSpPr>
          <p:cNvPr id="6" name="组合 5"/>
          <p:cNvGrpSpPr/>
          <p:nvPr/>
        </p:nvGrpSpPr>
        <p:grpSpPr>
          <a:xfrm>
            <a:off x="4796589" y="696937"/>
            <a:ext cx="1508298" cy="240633"/>
            <a:chOff x="4908884" y="1118935"/>
            <a:chExt cx="1508298" cy="240633"/>
          </a:xfrm>
        </p:grpSpPr>
        <p:sp>
          <p:nvSpPr>
            <p:cNvPr id="7" name="减号 6"/>
            <p:cNvSpPr/>
            <p:nvPr/>
          </p:nvSpPr>
          <p:spPr>
            <a:xfrm>
              <a:off x="4908884" y="1118937"/>
              <a:ext cx="451968" cy="240631"/>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减号 7"/>
            <p:cNvSpPr/>
            <p:nvPr/>
          </p:nvSpPr>
          <p:spPr>
            <a:xfrm>
              <a:off x="5253790" y="1118936"/>
              <a:ext cx="451968" cy="240631"/>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减号 8"/>
            <p:cNvSpPr/>
            <p:nvPr/>
          </p:nvSpPr>
          <p:spPr>
            <a:xfrm>
              <a:off x="5609502" y="1118935"/>
              <a:ext cx="451968" cy="240631"/>
            </a:xfrm>
            <a:prstGeom prst="mathMinu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减号 9"/>
            <p:cNvSpPr/>
            <p:nvPr/>
          </p:nvSpPr>
          <p:spPr>
            <a:xfrm>
              <a:off x="5965214" y="1118935"/>
              <a:ext cx="451968" cy="240631"/>
            </a:xfrm>
            <a:prstGeom prst="mathMinu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404576" y="1558344"/>
            <a:ext cx="3425780" cy="3214625"/>
            <a:chOff x="3430527" y="1798988"/>
            <a:chExt cx="5254041" cy="4788338"/>
          </a:xfrm>
        </p:grpSpPr>
        <p:grpSp>
          <p:nvGrpSpPr>
            <p:cNvPr id="2" name="组合 1"/>
            <p:cNvGrpSpPr/>
            <p:nvPr/>
          </p:nvGrpSpPr>
          <p:grpSpPr>
            <a:xfrm rot="207146">
              <a:off x="4109195" y="2041752"/>
              <a:ext cx="1072481" cy="1072481"/>
              <a:chOff x="6409434" y="3415172"/>
              <a:chExt cx="1529124" cy="1529124"/>
            </a:xfrm>
          </p:grpSpPr>
          <p:sp>
            <p:nvSpPr>
              <p:cNvPr id="3" name="矩形 2"/>
              <p:cNvSpPr/>
              <p:nvPr/>
            </p:nvSpPr>
            <p:spPr>
              <a:xfrm rot="18633103">
                <a:off x="6409434" y="3415172"/>
                <a:ext cx="1529124" cy="15291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18633103">
                <a:off x="6633532" y="3627383"/>
                <a:ext cx="1104698" cy="1104698"/>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rot="207146">
              <a:off x="7061945" y="2062027"/>
              <a:ext cx="1072481" cy="1072481"/>
              <a:chOff x="6409434" y="3415172"/>
              <a:chExt cx="1529124" cy="1529124"/>
            </a:xfrm>
          </p:grpSpPr>
          <p:sp>
            <p:nvSpPr>
              <p:cNvPr id="12" name="矩形 11"/>
              <p:cNvSpPr/>
              <p:nvPr/>
            </p:nvSpPr>
            <p:spPr>
              <a:xfrm rot="18633103">
                <a:off x="6409434" y="3415172"/>
                <a:ext cx="1529124" cy="1529124"/>
              </a:xfrm>
              <a:prstGeom prst="rect">
                <a:avLst/>
              </a:prstGeom>
              <a:solidFill>
                <a:srgbClr val="FE9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8633103">
                <a:off x="6633532" y="3627383"/>
                <a:ext cx="1104698" cy="1104698"/>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207146">
              <a:off x="4097741" y="5494570"/>
              <a:ext cx="1072481" cy="1072481"/>
              <a:chOff x="6409434" y="3415172"/>
              <a:chExt cx="1529124" cy="1529124"/>
            </a:xfrm>
          </p:grpSpPr>
          <p:sp>
            <p:nvSpPr>
              <p:cNvPr id="15" name="矩形 14"/>
              <p:cNvSpPr/>
              <p:nvPr/>
            </p:nvSpPr>
            <p:spPr>
              <a:xfrm rot="18633103">
                <a:off x="6409434" y="3415172"/>
                <a:ext cx="1529124" cy="1529124"/>
              </a:xfrm>
              <a:prstGeom prst="rect">
                <a:avLst/>
              </a:prstGeom>
              <a:solidFill>
                <a:srgbClr val="B7D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18633103">
                <a:off x="6633532" y="3627383"/>
                <a:ext cx="1104698" cy="1104698"/>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rot="207146">
              <a:off x="7050491" y="5514845"/>
              <a:ext cx="1072481" cy="1072481"/>
              <a:chOff x="6409434" y="3415172"/>
              <a:chExt cx="1529124" cy="1529124"/>
            </a:xfrm>
          </p:grpSpPr>
          <p:sp>
            <p:nvSpPr>
              <p:cNvPr id="18" name="矩形 17"/>
              <p:cNvSpPr/>
              <p:nvPr/>
            </p:nvSpPr>
            <p:spPr>
              <a:xfrm rot="18633103">
                <a:off x="6409434" y="3415172"/>
                <a:ext cx="1529124" cy="1529124"/>
              </a:xfrm>
              <a:prstGeom prst="rect">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8633103">
                <a:off x="6633532" y="3627383"/>
                <a:ext cx="1104698" cy="1104698"/>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rot="207146">
              <a:off x="5793672" y="1798988"/>
              <a:ext cx="656278" cy="656278"/>
              <a:chOff x="6409434" y="3415172"/>
              <a:chExt cx="1529124" cy="1529124"/>
            </a:xfrm>
          </p:grpSpPr>
          <p:sp>
            <p:nvSpPr>
              <p:cNvPr id="21" name="矩形 20"/>
              <p:cNvSpPr/>
              <p:nvPr/>
            </p:nvSpPr>
            <p:spPr>
              <a:xfrm rot="18633103">
                <a:off x="6409434" y="3415172"/>
                <a:ext cx="1529124" cy="1529124"/>
              </a:xfrm>
              <a:prstGeom prst="rect">
                <a:avLst/>
              </a:prstGeom>
              <a:solidFill>
                <a:srgbClr val="FE9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18633103">
                <a:off x="6633532" y="3627383"/>
                <a:ext cx="1104698" cy="1104698"/>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rot="207146">
              <a:off x="5819969" y="5722946"/>
              <a:ext cx="656278" cy="656278"/>
              <a:chOff x="6409434" y="3415172"/>
              <a:chExt cx="1529124" cy="1529124"/>
            </a:xfrm>
          </p:grpSpPr>
          <p:sp>
            <p:nvSpPr>
              <p:cNvPr id="24" name="矩形 23"/>
              <p:cNvSpPr/>
              <p:nvPr/>
            </p:nvSpPr>
            <p:spPr>
              <a:xfrm rot="18633103">
                <a:off x="6409434" y="3415172"/>
                <a:ext cx="1529124" cy="1529124"/>
              </a:xfrm>
              <a:prstGeom prst="rect">
                <a:avLst/>
              </a:prstGeom>
              <a:solidFill>
                <a:srgbClr val="B7D43F"/>
              </a:solidFill>
              <a:ln>
                <a:solidFill>
                  <a:srgbClr val="B7D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18633103">
                <a:off x="6633532" y="3627383"/>
                <a:ext cx="1104698" cy="1104698"/>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07146">
              <a:off x="3430527" y="3922146"/>
              <a:ext cx="656278" cy="656278"/>
              <a:chOff x="6409434" y="3415172"/>
              <a:chExt cx="1529124" cy="1529124"/>
            </a:xfrm>
          </p:grpSpPr>
          <p:sp>
            <p:nvSpPr>
              <p:cNvPr id="27" name="矩形 26"/>
              <p:cNvSpPr/>
              <p:nvPr/>
            </p:nvSpPr>
            <p:spPr>
              <a:xfrm rot="18633103">
                <a:off x="6409434" y="3415172"/>
                <a:ext cx="1529124" cy="15291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rot="18633103">
                <a:off x="6633532" y="3627383"/>
                <a:ext cx="1104698" cy="1104698"/>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rot="207146">
              <a:off x="8028290" y="3922146"/>
              <a:ext cx="656278" cy="656278"/>
              <a:chOff x="6409434" y="3415172"/>
              <a:chExt cx="1529124" cy="1529124"/>
            </a:xfrm>
          </p:grpSpPr>
          <p:sp>
            <p:nvSpPr>
              <p:cNvPr id="30" name="矩形 29"/>
              <p:cNvSpPr/>
              <p:nvPr/>
            </p:nvSpPr>
            <p:spPr>
              <a:xfrm rot="18633103">
                <a:off x="6409434" y="3415172"/>
                <a:ext cx="1529124" cy="1529124"/>
              </a:xfrm>
              <a:prstGeom prst="rect">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18633103">
                <a:off x="6633532" y="3627383"/>
                <a:ext cx="1104698" cy="1104698"/>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rot="207146">
              <a:off x="5491550" y="3533684"/>
              <a:ext cx="1276219" cy="1276219"/>
              <a:chOff x="6409434" y="3415172"/>
              <a:chExt cx="1529124" cy="1529124"/>
            </a:xfrm>
          </p:grpSpPr>
          <p:sp>
            <p:nvSpPr>
              <p:cNvPr id="33" name="矩形 32"/>
              <p:cNvSpPr/>
              <p:nvPr/>
            </p:nvSpPr>
            <p:spPr>
              <a:xfrm rot="18633103">
                <a:off x="6409434" y="3415172"/>
                <a:ext cx="1529124" cy="15291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18633103">
                <a:off x="6633532" y="3627383"/>
                <a:ext cx="1104698" cy="1104698"/>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矩形 39"/>
          <p:cNvSpPr/>
          <p:nvPr/>
        </p:nvSpPr>
        <p:spPr>
          <a:xfrm>
            <a:off x="8235398" y="1106740"/>
            <a:ext cx="3677167" cy="3447098"/>
          </a:xfrm>
          <a:prstGeom prst="rect">
            <a:avLst/>
          </a:prstGeom>
        </p:spPr>
        <p:txBody>
          <a:bodyPr wrap="square">
            <a:spAutoFit/>
          </a:bodyPr>
          <a:lstStyle/>
          <a:p>
            <a:pPr marL="285750" indent="-285750" algn="just">
              <a:buFont typeface="Arial" panose="020B0604020202020204" pitchFamily="34" charset="0"/>
              <a:buChar char="•"/>
            </a:pPr>
            <a:r>
              <a:rPr lang="zh-CN" altLang="en-US" dirty="0">
                <a:solidFill>
                  <a:srgbClr val="000000"/>
                </a:solidFill>
                <a:latin typeface="+mn-ea"/>
              </a:rPr>
              <a:t>当前国际结算中常有“前</a:t>
            </a:r>
            <a:r>
              <a:rPr lang="en-US" altLang="zh-CN" dirty="0">
                <a:solidFill>
                  <a:srgbClr val="000000"/>
                </a:solidFill>
                <a:latin typeface="+mn-ea"/>
              </a:rPr>
              <a:t>T/T”</a:t>
            </a:r>
            <a:r>
              <a:rPr lang="zh-CN" altLang="en-US" dirty="0">
                <a:solidFill>
                  <a:srgbClr val="000000"/>
                </a:solidFill>
                <a:latin typeface="+mn-ea"/>
              </a:rPr>
              <a:t>、“后</a:t>
            </a:r>
            <a:r>
              <a:rPr lang="en-US" altLang="zh-CN" dirty="0">
                <a:solidFill>
                  <a:srgbClr val="000000"/>
                </a:solidFill>
                <a:latin typeface="+mn-ea"/>
              </a:rPr>
              <a:t>T/T”</a:t>
            </a:r>
            <a:r>
              <a:rPr lang="zh-CN" altLang="en-US" dirty="0">
                <a:solidFill>
                  <a:srgbClr val="000000"/>
                </a:solidFill>
                <a:latin typeface="+mn-ea"/>
              </a:rPr>
              <a:t>的说法</a:t>
            </a:r>
            <a:r>
              <a:rPr lang="zh-CN" altLang="en-US" dirty="0" smtClean="0">
                <a:solidFill>
                  <a:srgbClr val="000000"/>
                </a:solidFill>
                <a:latin typeface="+mn-ea"/>
              </a:rPr>
              <a:t>。</a:t>
            </a:r>
            <a:endParaRPr lang="en-US" altLang="zh-CN" dirty="0" smtClean="0">
              <a:solidFill>
                <a:srgbClr val="000000"/>
              </a:solidFill>
              <a:latin typeface="+mn-ea"/>
            </a:endParaRPr>
          </a:p>
          <a:p>
            <a:pPr marL="285750" indent="-285750" algn="just">
              <a:buFont typeface="Arial" panose="020B0604020202020204" pitchFamily="34" charset="0"/>
              <a:buChar char="•"/>
            </a:pPr>
            <a:r>
              <a:rPr lang="zh-CN" altLang="en-US" dirty="0" smtClean="0">
                <a:solidFill>
                  <a:srgbClr val="000000"/>
                </a:solidFill>
                <a:latin typeface="+mn-ea"/>
              </a:rPr>
              <a:t>所谓</a:t>
            </a:r>
            <a:r>
              <a:rPr lang="zh-CN" altLang="en-US" b="1" dirty="0">
                <a:solidFill>
                  <a:srgbClr val="000000"/>
                </a:solidFill>
                <a:latin typeface="+mn-ea"/>
              </a:rPr>
              <a:t>“前</a:t>
            </a:r>
            <a:r>
              <a:rPr lang="en-US" altLang="zh-CN" b="1" dirty="0">
                <a:solidFill>
                  <a:srgbClr val="000000"/>
                </a:solidFill>
                <a:latin typeface="+mn-ea"/>
              </a:rPr>
              <a:t>T/T”</a:t>
            </a:r>
            <a:r>
              <a:rPr lang="zh-CN" altLang="en-US" b="1" dirty="0">
                <a:solidFill>
                  <a:srgbClr val="000000"/>
                </a:solidFill>
                <a:latin typeface="+mn-ea"/>
              </a:rPr>
              <a:t>是指进口人付款在前，出口人发货在后</a:t>
            </a:r>
            <a:r>
              <a:rPr lang="zh-CN" altLang="en-US" dirty="0">
                <a:solidFill>
                  <a:srgbClr val="000000"/>
                </a:solidFill>
                <a:latin typeface="+mn-ea"/>
              </a:rPr>
              <a:t>，</a:t>
            </a:r>
            <a:r>
              <a:rPr lang="zh-CN" altLang="en-US" b="1" dirty="0">
                <a:solidFill>
                  <a:srgbClr val="000000"/>
                </a:solidFill>
                <a:latin typeface="+mn-ea"/>
              </a:rPr>
              <a:t>对进口人风险较大</a:t>
            </a:r>
            <a:r>
              <a:rPr lang="zh-CN" altLang="en-US" dirty="0">
                <a:solidFill>
                  <a:srgbClr val="000000"/>
                </a:solidFill>
                <a:latin typeface="+mn-ea"/>
              </a:rPr>
              <a:t>；</a:t>
            </a:r>
            <a:r>
              <a:rPr lang="zh-CN" altLang="en-US" b="1" dirty="0">
                <a:solidFill>
                  <a:srgbClr val="000000"/>
                </a:solidFill>
                <a:latin typeface="+mn-ea"/>
              </a:rPr>
              <a:t>“后</a:t>
            </a:r>
            <a:r>
              <a:rPr lang="en-US" altLang="zh-CN" b="1" dirty="0">
                <a:solidFill>
                  <a:srgbClr val="000000"/>
                </a:solidFill>
                <a:latin typeface="+mn-ea"/>
              </a:rPr>
              <a:t>TT”</a:t>
            </a:r>
            <a:r>
              <a:rPr lang="zh-CN" altLang="en-US" b="1" dirty="0">
                <a:solidFill>
                  <a:srgbClr val="000000"/>
                </a:solidFill>
                <a:latin typeface="+mn-ea"/>
              </a:rPr>
              <a:t>则是出口人发货在前，进口人付款在后，对出口人风险较大</a:t>
            </a:r>
            <a:r>
              <a:rPr lang="zh-CN" altLang="en-US" dirty="0" smtClean="0">
                <a:solidFill>
                  <a:srgbClr val="000000"/>
                </a:solidFill>
                <a:latin typeface="+mn-ea"/>
              </a:rPr>
              <a:t>。</a:t>
            </a:r>
            <a:endParaRPr lang="en-US" altLang="zh-CN" dirty="0" smtClean="0">
              <a:solidFill>
                <a:srgbClr val="000000"/>
              </a:solidFill>
              <a:latin typeface="+mn-ea"/>
            </a:endParaRPr>
          </a:p>
          <a:p>
            <a:pPr marL="285750" indent="-285750" algn="just">
              <a:buFont typeface="Arial" panose="020B0604020202020204" pitchFamily="34" charset="0"/>
              <a:buChar char="•"/>
            </a:pPr>
            <a:r>
              <a:rPr lang="zh-CN" altLang="en-US" dirty="0" smtClean="0">
                <a:solidFill>
                  <a:srgbClr val="000000"/>
                </a:solidFill>
                <a:latin typeface="+mn-ea"/>
              </a:rPr>
              <a:t>在</a:t>
            </a:r>
            <a:r>
              <a:rPr lang="zh-CN" altLang="en-US" dirty="0">
                <a:solidFill>
                  <a:srgbClr val="000000"/>
                </a:solidFill>
                <a:latin typeface="+mn-ea"/>
              </a:rPr>
              <a:t>办理货款结算时，</a:t>
            </a:r>
            <a:r>
              <a:rPr lang="zh-CN" altLang="en-US" b="1" dirty="0">
                <a:solidFill>
                  <a:srgbClr val="000000"/>
                </a:solidFill>
                <a:latin typeface="+mn-ea"/>
              </a:rPr>
              <a:t>“前</a:t>
            </a:r>
            <a:r>
              <a:rPr lang="en-US" altLang="zh-CN" b="1" dirty="0">
                <a:solidFill>
                  <a:srgbClr val="000000"/>
                </a:solidFill>
                <a:latin typeface="+mn-ea"/>
              </a:rPr>
              <a:t>T/T”</a:t>
            </a:r>
            <a:r>
              <a:rPr lang="zh-CN" altLang="en-US" b="1" dirty="0">
                <a:solidFill>
                  <a:srgbClr val="000000"/>
                </a:solidFill>
                <a:latin typeface="+mn-ea"/>
              </a:rPr>
              <a:t>与“后</a:t>
            </a:r>
            <a:r>
              <a:rPr lang="en-US" altLang="zh-CN" b="1" dirty="0">
                <a:solidFill>
                  <a:srgbClr val="000000"/>
                </a:solidFill>
                <a:latin typeface="+mn-ea"/>
              </a:rPr>
              <a:t>T/T”</a:t>
            </a:r>
            <a:r>
              <a:rPr lang="zh-CN" altLang="en-US" b="1" dirty="0">
                <a:solidFill>
                  <a:srgbClr val="000000"/>
                </a:solidFill>
                <a:latin typeface="+mn-ea"/>
              </a:rPr>
              <a:t>常结合使用</a:t>
            </a:r>
            <a:r>
              <a:rPr lang="zh-CN" altLang="en-US" dirty="0">
                <a:solidFill>
                  <a:srgbClr val="000000"/>
                </a:solidFill>
                <a:latin typeface="+mn-ea"/>
              </a:rPr>
              <a:t>，如货款的</a:t>
            </a:r>
            <a:r>
              <a:rPr lang="en-US" altLang="zh-CN" dirty="0">
                <a:solidFill>
                  <a:srgbClr val="000000"/>
                </a:solidFill>
                <a:latin typeface="+mn-ea"/>
              </a:rPr>
              <a:t>30</a:t>
            </a:r>
            <a:r>
              <a:rPr lang="zh-CN" altLang="en-US" dirty="0">
                <a:solidFill>
                  <a:srgbClr val="000000"/>
                </a:solidFill>
                <a:latin typeface="+mn-ea"/>
              </a:rPr>
              <a:t>％以“前</a:t>
            </a:r>
            <a:r>
              <a:rPr lang="en-US" altLang="zh-CN" dirty="0">
                <a:solidFill>
                  <a:srgbClr val="000000"/>
                </a:solidFill>
                <a:latin typeface="+mn-ea"/>
              </a:rPr>
              <a:t>T/T”</a:t>
            </a:r>
            <a:r>
              <a:rPr lang="zh-CN" altLang="en-US" dirty="0">
                <a:solidFill>
                  <a:srgbClr val="000000"/>
                </a:solidFill>
                <a:latin typeface="+mn-ea"/>
              </a:rPr>
              <a:t>预付，其余货款等发货后支付，即“后</a:t>
            </a:r>
            <a:r>
              <a:rPr lang="en-US" altLang="zh-CN" dirty="0">
                <a:solidFill>
                  <a:srgbClr val="000000"/>
                </a:solidFill>
                <a:latin typeface="+mn-ea"/>
              </a:rPr>
              <a:t>T/T”</a:t>
            </a:r>
            <a:r>
              <a:rPr lang="zh-CN" altLang="en-US" sz="2000" dirty="0">
                <a:solidFill>
                  <a:srgbClr val="000000"/>
                </a:solidFill>
                <a:latin typeface="+mn-ea"/>
              </a:rPr>
              <a:t>。</a:t>
            </a:r>
          </a:p>
        </p:txBody>
      </p:sp>
      <p:sp>
        <p:nvSpPr>
          <p:cNvPr id="41" name="矩形 40"/>
          <p:cNvSpPr/>
          <p:nvPr/>
        </p:nvSpPr>
        <p:spPr>
          <a:xfrm>
            <a:off x="9000610" y="611603"/>
            <a:ext cx="1723549" cy="400110"/>
          </a:xfrm>
          <a:prstGeom prst="rect">
            <a:avLst/>
          </a:prstGeom>
        </p:spPr>
        <p:txBody>
          <a:bodyPr wrap="none">
            <a:spAutoFit/>
          </a:bodyPr>
          <a:lstStyle/>
          <a:p>
            <a:r>
              <a:rPr lang="zh-CN" altLang="en-US" sz="2000" dirty="0" smtClean="0">
                <a:solidFill>
                  <a:srgbClr val="000000"/>
                </a:solidFill>
                <a:latin typeface="+mn-ea"/>
              </a:rPr>
              <a:t>前</a:t>
            </a:r>
            <a:r>
              <a:rPr lang="en-US" altLang="zh-CN" sz="2000" dirty="0" smtClean="0">
                <a:solidFill>
                  <a:srgbClr val="000000"/>
                </a:solidFill>
                <a:latin typeface="+mn-ea"/>
              </a:rPr>
              <a:t>T/T</a:t>
            </a:r>
            <a:r>
              <a:rPr lang="zh-CN" altLang="en-US" sz="2000" dirty="0" smtClean="0">
                <a:solidFill>
                  <a:srgbClr val="000000"/>
                </a:solidFill>
                <a:latin typeface="+mn-ea"/>
              </a:rPr>
              <a:t>；后</a:t>
            </a:r>
            <a:r>
              <a:rPr lang="en-US" altLang="zh-CN" sz="2000" dirty="0" smtClean="0">
                <a:solidFill>
                  <a:srgbClr val="000000"/>
                </a:solidFill>
                <a:latin typeface="+mn-ea"/>
              </a:rPr>
              <a:t>T/T</a:t>
            </a:r>
            <a:endParaRPr lang="zh-CN" altLang="en-US" sz="2000" dirty="0">
              <a:latin typeface="+mn-ea"/>
            </a:endParaRPr>
          </a:p>
        </p:txBody>
      </p:sp>
      <p:sp>
        <p:nvSpPr>
          <p:cNvPr id="46" name="矩形 45"/>
          <p:cNvSpPr/>
          <p:nvPr/>
        </p:nvSpPr>
        <p:spPr>
          <a:xfrm>
            <a:off x="517776" y="4858895"/>
            <a:ext cx="3677167" cy="1695336"/>
          </a:xfrm>
          <a:prstGeom prst="rect">
            <a:avLst/>
          </a:prstGeom>
        </p:spPr>
        <p:txBody>
          <a:bodyPr wrap="square">
            <a:spAutoFit/>
          </a:bodyPr>
          <a:lstStyle/>
          <a:p>
            <a:pPr lvl="0">
              <a:lnSpc>
                <a:spcPts val="2500"/>
              </a:lnSpc>
              <a:buFont typeface="Arial" pitchFamily="34" charset="0"/>
              <a:buNone/>
            </a:pPr>
            <a:r>
              <a:rPr lang="zh-CN" altLang="en-US" dirty="0">
                <a:solidFill>
                  <a:srgbClr val="000000"/>
                </a:solidFill>
                <a:latin typeface="+mn-ea"/>
              </a:rPr>
              <a:t>在国际贸易中，这种方式主要用于</a:t>
            </a:r>
            <a:r>
              <a:rPr lang="zh-CN" altLang="en-US" b="1" dirty="0">
                <a:solidFill>
                  <a:srgbClr val="000000"/>
                </a:solidFill>
                <a:latin typeface="+mn-ea"/>
              </a:rPr>
              <a:t>预付货款、支付定金、分期付款、延期付款、小额交易货款的支付、待付货款的尾款、费用差额的支付及佣金的支付</a:t>
            </a:r>
            <a:r>
              <a:rPr lang="zh-CN" altLang="en-US" dirty="0">
                <a:solidFill>
                  <a:srgbClr val="000000"/>
                </a:solidFill>
                <a:latin typeface="+mn-ea"/>
              </a:rPr>
              <a:t>等。</a:t>
            </a:r>
            <a:endParaRPr lang="en-US" altLang="zh-CN" dirty="0">
              <a:solidFill>
                <a:srgbClr val="000000"/>
              </a:solidFill>
              <a:latin typeface="+mn-ea"/>
            </a:endParaRPr>
          </a:p>
        </p:txBody>
      </p:sp>
      <p:sp>
        <p:nvSpPr>
          <p:cNvPr id="47" name="矩形 46"/>
          <p:cNvSpPr/>
          <p:nvPr/>
        </p:nvSpPr>
        <p:spPr>
          <a:xfrm>
            <a:off x="1908441" y="4372859"/>
            <a:ext cx="697627" cy="400110"/>
          </a:xfrm>
          <a:prstGeom prst="rect">
            <a:avLst/>
          </a:prstGeom>
        </p:spPr>
        <p:txBody>
          <a:bodyPr wrap="none">
            <a:spAutoFit/>
          </a:bodyPr>
          <a:lstStyle/>
          <a:p>
            <a:r>
              <a:rPr lang="zh-CN" altLang="en-US" sz="2000" dirty="0">
                <a:solidFill>
                  <a:srgbClr val="000000"/>
                </a:solidFill>
                <a:latin typeface="+mn-ea"/>
              </a:rPr>
              <a:t>应用</a:t>
            </a:r>
          </a:p>
        </p:txBody>
      </p:sp>
      <p:sp>
        <p:nvSpPr>
          <p:cNvPr id="49" name="矩形 48"/>
          <p:cNvSpPr/>
          <p:nvPr/>
        </p:nvSpPr>
        <p:spPr>
          <a:xfrm>
            <a:off x="556182" y="1326783"/>
            <a:ext cx="3677167" cy="1477328"/>
          </a:xfrm>
          <a:prstGeom prst="rect">
            <a:avLst/>
          </a:prstGeom>
          <a:ln>
            <a:noFill/>
          </a:ln>
        </p:spPr>
        <p:txBody>
          <a:bodyPr wrap="square">
            <a:spAutoFit/>
          </a:bodyPr>
          <a:lstStyle/>
          <a:p>
            <a:r>
              <a:rPr lang="zh-CN" altLang="en-US" dirty="0" smtClean="0">
                <a:solidFill>
                  <a:srgbClr val="000000"/>
                </a:solidFill>
                <a:latin typeface="+mn-ea"/>
              </a:rPr>
              <a:t>在</a:t>
            </a:r>
            <a:r>
              <a:rPr lang="zh-CN" altLang="en-US" dirty="0">
                <a:solidFill>
                  <a:srgbClr val="000000"/>
                </a:solidFill>
                <a:latin typeface="+mn-ea"/>
              </a:rPr>
              <a:t>汇付方式下，</a:t>
            </a:r>
            <a:r>
              <a:rPr lang="zh-CN" altLang="en-US" b="1" dirty="0">
                <a:solidFill>
                  <a:srgbClr val="000000"/>
                </a:solidFill>
                <a:latin typeface="+mn-ea"/>
              </a:rPr>
              <a:t>卖方在收到货款后是否交货，买方在收到货物后是否付款</a:t>
            </a:r>
            <a:r>
              <a:rPr lang="zh-CN" altLang="en-US" dirty="0">
                <a:solidFill>
                  <a:srgbClr val="000000"/>
                </a:solidFill>
                <a:latin typeface="+mn-ea"/>
              </a:rPr>
              <a:t>，完全靠买卖双方的商业信用，总有一方要占压资金，甚至承担货款两空的风险。</a:t>
            </a:r>
            <a:endParaRPr lang="zh-CN" altLang="en-US" dirty="0">
              <a:latin typeface="+mn-ea"/>
            </a:endParaRPr>
          </a:p>
        </p:txBody>
      </p:sp>
      <p:sp>
        <p:nvSpPr>
          <p:cNvPr id="50" name="矩形 49"/>
          <p:cNvSpPr/>
          <p:nvPr/>
        </p:nvSpPr>
        <p:spPr>
          <a:xfrm>
            <a:off x="1321394" y="831646"/>
            <a:ext cx="1210588" cy="400110"/>
          </a:xfrm>
          <a:prstGeom prst="rect">
            <a:avLst/>
          </a:prstGeom>
          <a:ln>
            <a:solidFill>
              <a:schemeClr val="bg1"/>
            </a:solidFill>
          </a:ln>
        </p:spPr>
        <p:txBody>
          <a:bodyPr wrap="none">
            <a:spAutoFit/>
          </a:bodyPr>
          <a:lstStyle/>
          <a:p>
            <a:r>
              <a:rPr lang="zh-CN" altLang="en-US" sz="2000" dirty="0" smtClean="0">
                <a:solidFill>
                  <a:srgbClr val="000000"/>
                </a:solidFill>
                <a:latin typeface="+mn-ea"/>
              </a:rPr>
              <a:t>商业信用</a:t>
            </a:r>
            <a:endParaRPr lang="zh-CN" altLang="en-US" sz="2000" dirty="0">
              <a:latin typeface="+mn-ea"/>
            </a:endParaRPr>
          </a:p>
        </p:txBody>
      </p:sp>
      <p:grpSp>
        <p:nvGrpSpPr>
          <p:cNvPr id="84" name="组合 83"/>
          <p:cNvGrpSpPr/>
          <p:nvPr/>
        </p:nvGrpSpPr>
        <p:grpSpPr>
          <a:xfrm>
            <a:off x="6195081" y="696939"/>
            <a:ext cx="1508298" cy="240633"/>
            <a:chOff x="4908884" y="1118935"/>
            <a:chExt cx="1508298" cy="240633"/>
          </a:xfrm>
        </p:grpSpPr>
        <p:sp>
          <p:nvSpPr>
            <p:cNvPr id="85" name="减号 84"/>
            <p:cNvSpPr/>
            <p:nvPr/>
          </p:nvSpPr>
          <p:spPr>
            <a:xfrm>
              <a:off x="4908884" y="1118937"/>
              <a:ext cx="451968" cy="240631"/>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减号 85"/>
            <p:cNvSpPr/>
            <p:nvPr/>
          </p:nvSpPr>
          <p:spPr>
            <a:xfrm>
              <a:off x="5253790" y="1118936"/>
              <a:ext cx="451968" cy="240631"/>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减号 86"/>
            <p:cNvSpPr/>
            <p:nvPr/>
          </p:nvSpPr>
          <p:spPr>
            <a:xfrm>
              <a:off x="5609502" y="1118935"/>
              <a:ext cx="451968" cy="240631"/>
            </a:xfrm>
            <a:prstGeom prst="mathMinu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减号 87"/>
            <p:cNvSpPr/>
            <p:nvPr/>
          </p:nvSpPr>
          <p:spPr>
            <a:xfrm>
              <a:off x="5965214" y="1118935"/>
              <a:ext cx="451968" cy="240631"/>
            </a:xfrm>
            <a:prstGeom prst="mathMinu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9" name="图片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1931" y="4432520"/>
            <a:ext cx="3728271" cy="2332343"/>
          </a:xfrm>
          <a:prstGeom prst="rect">
            <a:avLst/>
          </a:prstGeom>
        </p:spPr>
      </p:pic>
    </p:spTree>
    <p:extLst>
      <p:ext uri="{BB962C8B-B14F-4D97-AF65-F5344CB8AC3E}">
        <p14:creationId xmlns:p14="http://schemas.microsoft.com/office/powerpoint/2010/main" val="123017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0">
                                            <p:txEl>
                                              <p:pRg st="0" end="0"/>
                                            </p:txEl>
                                          </p:spTgt>
                                        </p:tgtEl>
                                        <p:attrNameLst>
                                          <p:attrName>style.visibility</p:attrName>
                                        </p:attrNameLst>
                                      </p:cBhvr>
                                      <p:to>
                                        <p:strVal val="visible"/>
                                      </p:to>
                                    </p:set>
                                    <p:animEffect transition="in" filter="wipe(left)">
                                      <p:cBhvr>
                                        <p:cTn id="43" dur="500"/>
                                        <p:tgtEl>
                                          <p:spTgt spid="4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0">
                                            <p:txEl>
                                              <p:pRg st="1" end="1"/>
                                            </p:txEl>
                                          </p:spTgt>
                                        </p:tgtEl>
                                        <p:attrNameLst>
                                          <p:attrName>style.visibility</p:attrName>
                                        </p:attrNameLst>
                                      </p:cBhvr>
                                      <p:to>
                                        <p:strVal val="visible"/>
                                      </p:to>
                                    </p:set>
                                    <p:animEffect transition="in" filter="wipe(left)">
                                      <p:cBhvr>
                                        <p:cTn id="48" dur="500"/>
                                        <p:tgtEl>
                                          <p:spTgt spid="40">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0">
                                            <p:txEl>
                                              <p:pRg st="2" end="2"/>
                                            </p:txEl>
                                          </p:spTgt>
                                        </p:tgtEl>
                                        <p:attrNameLst>
                                          <p:attrName>style.visibility</p:attrName>
                                        </p:attrNameLst>
                                      </p:cBhvr>
                                      <p:to>
                                        <p:strVal val="visible"/>
                                      </p:to>
                                    </p:set>
                                    <p:animEffect transition="in" filter="wipe(left)">
                                      <p:cBhvr>
                                        <p:cTn id="53" dur="500"/>
                                        <p:tgtEl>
                                          <p:spTgt spid="4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fill="hold"/>
                                        <p:tgtEl>
                                          <p:spTgt spid="47"/>
                                        </p:tgtEl>
                                        <p:attrNameLst>
                                          <p:attrName>ppt_x</p:attrName>
                                        </p:attrNameLst>
                                      </p:cBhvr>
                                      <p:tavLst>
                                        <p:tav tm="0">
                                          <p:val>
                                            <p:strVal val="#ppt_x"/>
                                          </p:val>
                                        </p:tav>
                                        <p:tav tm="100000">
                                          <p:val>
                                            <p:strVal val="#ppt_x"/>
                                          </p:val>
                                        </p:tav>
                                      </p:tavLst>
                                    </p:anim>
                                    <p:anim calcmode="lin" valueType="num">
                                      <p:cBhvr additive="base">
                                        <p:cTn id="5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additive="base">
                                        <p:cTn id="64" dur="500" fill="hold"/>
                                        <p:tgtEl>
                                          <p:spTgt spid="46"/>
                                        </p:tgtEl>
                                        <p:attrNameLst>
                                          <p:attrName>ppt_x</p:attrName>
                                        </p:attrNameLst>
                                      </p:cBhvr>
                                      <p:tavLst>
                                        <p:tav tm="0">
                                          <p:val>
                                            <p:strVal val="#ppt_x"/>
                                          </p:val>
                                        </p:tav>
                                        <p:tav tm="100000">
                                          <p:val>
                                            <p:strVal val="#ppt_x"/>
                                          </p:val>
                                        </p:tav>
                                      </p:tavLst>
                                    </p:anim>
                                    <p:anim calcmode="lin" valueType="num">
                                      <p:cBhvr additive="base">
                                        <p:cTn id="6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 grpId="0"/>
      <p:bldP spid="46" grpId="0"/>
      <p:bldP spid="47" grpId="0"/>
      <p:bldP spid="49" grpId="0"/>
      <p:bldP spid="5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028155" y="1201431"/>
            <a:ext cx="9153427" cy="1416825"/>
          </a:xfrm>
          <a:prstGeom prst="rect">
            <a:avLst/>
          </a:prstGeom>
          <a:solidFill>
            <a:srgbClr val="FFE285"/>
          </a:solidFill>
        </p:spPr>
        <p:txBody>
          <a:bodyPr wrap="square">
            <a:spAutoFit/>
          </a:bodyPr>
          <a:lstStyle/>
          <a:p>
            <a:pPr>
              <a:lnSpc>
                <a:spcPct val="150000"/>
              </a:lnSpc>
            </a:pPr>
            <a:r>
              <a:rPr lang="zh-CN" altLang="en-US" sz="2000" dirty="0" smtClean="0">
                <a:latin typeface="Times New Roman" panose="02020603050405020304" pitchFamily="18" charset="0"/>
                <a:cs typeface="Times New Roman" panose="02020603050405020304" pitchFamily="18" charset="0"/>
              </a:rPr>
              <a:t>“买方</a:t>
            </a:r>
            <a:r>
              <a:rPr lang="zh-CN" altLang="en-US" sz="2000" dirty="0">
                <a:latin typeface="Times New Roman" panose="02020603050405020304" pitchFamily="18" charset="0"/>
                <a:cs typeface="Times New Roman" panose="02020603050405020304" pitchFamily="18" charset="0"/>
              </a:rPr>
              <a:t>在合同签字之日起</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个月内，将合同总金额</a:t>
            </a:r>
            <a:r>
              <a:rPr lang="en-US" altLang="zh-CN" sz="2000" dirty="0">
                <a:latin typeface="Times New Roman" panose="02020603050405020304" pitchFamily="18" charset="0"/>
                <a:cs typeface="Times New Roman" panose="02020603050405020304" pitchFamily="18" charset="0"/>
              </a:rPr>
              <a:t>30%</a:t>
            </a:r>
            <a:r>
              <a:rPr lang="zh-CN" altLang="en-US" sz="2000" dirty="0">
                <a:latin typeface="Times New Roman" panose="02020603050405020304" pitchFamily="18" charset="0"/>
                <a:cs typeface="Times New Roman" panose="02020603050405020304" pitchFamily="18" charset="0"/>
              </a:rPr>
              <a:t>的预付款以电汇方式汇交卖方，剩余的款项收到全套装运单据副本后</a:t>
            </a:r>
            <a:r>
              <a:rPr lang="en-US" altLang="zh-CN"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日内电汇支付</a:t>
            </a:r>
            <a:r>
              <a:rPr lang="zh-CN" altLang="en-US" sz="2000" dirty="0" smtClean="0">
                <a:latin typeface="Times New Roman" panose="02020603050405020304" pitchFamily="18" charset="0"/>
                <a:cs typeface="Times New Roman" panose="02020603050405020304" pitchFamily="18" charset="0"/>
              </a:rPr>
              <a:t>。”请写出支付条款。</a:t>
            </a:r>
            <a:endParaRPr lang="zh-CN" altLang="en-US" sz="2000" dirty="0">
              <a:latin typeface="Times New Roman" panose="02020603050405020304" pitchFamily="18" charset="0"/>
              <a:cs typeface="Times New Roman" panose="02020603050405020304" pitchFamily="18" charset="0"/>
            </a:endParaRPr>
          </a:p>
        </p:txBody>
      </p:sp>
      <p:sp>
        <p:nvSpPr>
          <p:cNvPr id="21" name="文本框 20"/>
          <p:cNvSpPr txBox="1"/>
          <p:nvPr/>
        </p:nvSpPr>
        <p:spPr>
          <a:xfrm>
            <a:off x="1028155" y="3380684"/>
            <a:ext cx="9271007" cy="2062872"/>
          </a:xfrm>
          <a:prstGeom prst="rect">
            <a:avLst/>
          </a:prstGeom>
          <a:noFill/>
          <a:ln>
            <a:solidFill>
              <a:schemeClr val="accent1"/>
            </a:solidFill>
          </a:ln>
        </p:spPr>
        <p:txBody>
          <a:bodyPr wrap="square" rtlCol="0">
            <a:spAutoFit/>
          </a:bodyPr>
          <a:lstStyle/>
          <a:p>
            <a:pPr algn="just">
              <a:lnSpc>
                <a:spcPct val="150000"/>
              </a:lnSpc>
            </a:pPr>
            <a:r>
              <a:rPr lang="en-US" altLang="zh-CN" sz="2200" dirty="0">
                <a:latin typeface="Times New Roman" panose="02020603050405020304" pitchFamily="18" charset="0"/>
                <a:cs typeface="Times New Roman" panose="02020603050405020304" pitchFamily="18" charset="0"/>
              </a:rPr>
              <a:t>30% of the total contract value as advance payment shall be remitted by the Buyer to the Seller through T</a:t>
            </a:r>
            <a:r>
              <a:rPr lang="en-US" altLang="zh-CN" sz="2200" dirty="0" smtClean="0">
                <a:latin typeface="Times New Roman" panose="02020603050405020304" pitchFamily="18" charset="0"/>
                <a:cs typeface="Times New Roman" panose="02020603050405020304" pitchFamily="18" charset="0"/>
              </a:rPr>
              <a:t>elegraphic </a:t>
            </a:r>
            <a:r>
              <a:rPr lang="en-US" altLang="zh-CN" sz="2200" dirty="0">
                <a:latin typeface="Times New Roman" panose="02020603050405020304" pitchFamily="18" charset="0"/>
                <a:cs typeface="Times New Roman" panose="02020603050405020304" pitchFamily="18" charset="0"/>
              </a:rPr>
              <a:t>T</a:t>
            </a:r>
            <a:r>
              <a:rPr lang="en-US" altLang="zh-CN" sz="2200" dirty="0" smtClean="0">
                <a:latin typeface="Times New Roman" panose="02020603050405020304" pitchFamily="18" charset="0"/>
                <a:cs typeface="Times New Roman" panose="02020603050405020304" pitchFamily="18" charset="0"/>
              </a:rPr>
              <a:t>ransfer </a:t>
            </a:r>
            <a:r>
              <a:rPr lang="en-US" altLang="zh-CN" sz="2200" dirty="0">
                <a:latin typeface="Times New Roman" panose="02020603050405020304" pitchFamily="18" charset="0"/>
                <a:cs typeface="Times New Roman" panose="02020603050405020304" pitchFamily="18" charset="0"/>
              </a:rPr>
              <a:t>within one month after signing this </a:t>
            </a:r>
            <a:r>
              <a:rPr lang="en-US" altLang="zh-CN" sz="2200" dirty="0" smtClean="0">
                <a:latin typeface="Times New Roman" panose="02020603050405020304" pitchFamily="18" charset="0"/>
                <a:cs typeface="Times New Roman" panose="02020603050405020304" pitchFamily="18" charset="0"/>
              </a:rPr>
              <a:t>contract</a:t>
            </a:r>
            <a:r>
              <a:rPr lang="zh-CN" altLang="en-US" sz="2200" dirty="0" smtClean="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the </a:t>
            </a:r>
            <a:r>
              <a:rPr lang="en-US" altLang="zh-CN" sz="2200" dirty="0" smtClean="0">
                <a:latin typeface="Times New Roman" panose="02020603050405020304" pitchFamily="18" charset="0"/>
                <a:cs typeface="Times New Roman" panose="02020603050405020304" pitchFamily="18" charset="0"/>
              </a:rPr>
              <a:t>remaining part </a:t>
            </a:r>
            <a:r>
              <a:rPr lang="en-US" altLang="zh-CN" sz="2200" dirty="0">
                <a:latin typeface="Times New Roman" panose="02020603050405020304" pitchFamily="18" charset="0"/>
                <a:cs typeface="Times New Roman" panose="02020603050405020304" pitchFamily="18" charset="0"/>
              </a:rPr>
              <a:t>will be paid to the </a:t>
            </a:r>
            <a:r>
              <a:rPr lang="en-US" altLang="zh-CN" sz="2200" dirty="0" smtClean="0">
                <a:latin typeface="Times New Roman" panose="02020603050405020304" pitchFamily="18" charset="0"/>
                <a:cs typeface="Times New Roman" panose="02020603050405020304" pitchFamily="18" charset="0"/>
              </a:rPr>
              <a:t>Seller </a:t>
            </a:r>
            <a:r>
              <a:rPr lang="en-US" altLang="zh-CN" sz="2200" dirty="0">
                <a:latin typeface="Times New Roman" panose="02020603050405020304" pitchFamily="18" charset="0"/>
                <a:cs typeface="Times New Roman" panose="02020603050405020304" pitchFamily="18" charset="0"/>
              </a:rPr>
              <a:t>within 5 days after receipt of the </a:t>
            </a:r>
            <a:r>
              <a:rPr lang="en-US" altLang="zh-CN" sz="2200" dirty="0" smtClean="0">
                <a:latin typeface="Times New Roman" panose="02020603050405020304" pitchFamily="18" charset="0"/>
                <a:cs typeface="Times New Roman" panose="02020603050405020304" pitchFamily="18" charset="0"/>
              </a:rPr>
              <a:t>copy of shipping documents.</a:t>
            </a:r>
            <a:endParaRPr lang="en-US" altLang="zh-CN" sz="2200" dirty="0">
              <a:latin typeface="Times New Roman" panose="02020603050405020304" pitchFamily="18" charset="0"/>
              <a:cs typeface="Times New Roman" panose="02020603050405020304" pitchFamily="18" charset="0"/>
            </a:endParaRPr>
          </a:p>
        </p:txBody>
      </p:sp>
      <p:grpSp>
        <p:nvGrpSpPr>
          <p:cNvPr id="8" name="组合 50"/>
          <p:cNvGrpSpPr>
            <a:grpSpLocks/>
          </p:cNvGrpSpPr>
          <p:nvPr/>
        </p:nvGrpSpPr>
        <p:grpSpPr bwMode="auto">
          <a:xfrm>
            <a:off x="145505" y="94325"/>
            <a:ext cx="603250" cy="552450"/>
            <a:chOff x="0" y="0"/>
            <a:chExt cx="737947" cy="676838"/>
          </a:xfrm>
        </p:grpSpPr>
        <p:sp>
          <p:nvSpPr>
            <p:cNvPr id="9"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1"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5"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合同中的汇付条款业务案例</a:t>
            </a:r>
            <a:endParaRPr lang="zh-CN" altLang="zh-CN" sz="2400" b="1" dirty="0" smtClean="0">
              <a:solidFill>
                <a:prstClr val="black"/>
              </a:solidFill>
            </a:endParaRPr>
          </a:p>
        </p:txBody>
      </p:sp>
    </p:spTree>
    <p:extLst>
      <p:ext uri="{BB962C8B-B14F-4D97-AF65-F5344CB8AC3E}">
        <p14:creationId xmlns:p14="http://schemas.microsoft.com/office/powerpoint/2010/main" val="12416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695323" y="1656748"/>
            <a:ext cx="9309747" cy="801044"/>
            <a:chOff x="838703" y="5559378"/>
            <a:chExt cx="10985814" cy="980005"/>
          </a:xfrm>
          <a:solidFill>
            <a:srgbClr val="FFE285"/>
          </a:solidFill>
        </p:grpSpPr>
        <p:sp>
          <p:nvSpPr>
            <p:cNvPr id="10" name="矩形 9"/>
            <p:cNvSpPr/>
            <p:nvPr/>
          </p:nvSpPr>
          <p:spPr>
            <a:xfrm>
              <a:off x="838703" y="5559378"/>
              <a:ext cx="10985814" cy="9800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38703" y="5721729"/>
              <a:ext cx="10801351" cy="246329"/>
            </a:xfrm>
            <a:prstGeom prst="rect">
              <a:avLst/>
            </a:prstGeom>
            <a:grpFill/>
            <a:ln>
              <a:noFill/>
            </a:ln>
          </p:spPr>
          <p:txBody>
            <a:bodyPr wrap="square">
              <a:spAutoFit/>
            </a:bodyPr>
            <a:lstStyle/>
            <a:p>
              <a:pPr>
                <a:lnSpc>
                  <a:spcPct val="125000"/>
                </a:lnSpc>
              </a:pPr>
              <a:r>
                <a:rPr lang="zh-CN" altLang="en-US" sz="2000" dirty="0" smtClean="0"/>
                <a:t>“买方</a:t>
              </a:r>
              <a:r>
                <a:rPr lang="zh-CN" altLang="en-US" sz="2000" dirty="0"/>
                <a:t>应不迟于</a:t>
              </a:r>
              <a:r>
                <a:rPr lang="en-US" altLang="zh-CN" sz="2000" dirty="0"/>
                <a:t>10</a:t>
              </a:r>
              <a:r>
                <a:rPr lang="zh-CN" altLang="en-US" sz="2000" dirty="0"/>
                <a:t>月</a:t>
              </a:r>
              <a:r>
                <a:rPr lang="en-US" altLang="zh-CN" sz="2000" dirty="0"/>
                <a:t>15</a:t>
              </a:r>
              <a:r>
                <a:rPr lang="zh-CN" altLang="en-US" sz="2000" dirty="0"/>
                <a:t>日将</a:t>
              </a:r>
              <a:r>
                <a:rPr lang="en-US" altLang="zh-CN" sz="2000" dirty="0"/>
                <a:t>100%</a:t>
              </a:r>
              <a:r>
                <a:rPr lang="zh-CN" altLang="en-US" sz="2000" dirty="0"/>
                <a:t>的货款经由票汇预付给卖方</a:t>
              </a:r>
              <a:r>
                <a:rPr lang="zh-CN" altLang="en-US" sz="2000" dirty="0" smtClean="0"/>
                <a:t>。”请</a:t>
              </a:r>
              <a:r>
                <a:rPr lang="zh-CN" altLang="en-US" sz="2000" dirty="0"/>
                <a:t>写出支付条款。</a:t>
              </a:r>
            </a:p>
          </p:txBody>
        </p:sp>
      </p:grpSp>
      <p:sp>
        <p:nvSpPr>
          <p:cNvPr id="21" name="文本框 20"/>
          <p:cNvSpPr txBox="1"/>
          <p:nvPr/>
        </p:nvSpPr>
        <p:spPr>
          <a:xfrm>
            <a:off x="714692" y="3466599"/>
            <a:ext cx="9271007" cy="830997"/>
          </a:xfrm>
          <a:prstGeom prst="rect">
            <a:avLst/>
          </a:prstGeom>
          <a:noFill/>
          <a:ln>
            <a:solidFill>
              <a:schemeClr val="accent1"/>
            </a:solidFill>
          </a:ln>
        </p:spPr>
        <p:txBody>
          <a:bodyPr wrap="square" rtlCol="0">
            <a:spAutoFit/>
          </a:bodyPr>
          <a:lstStyle/>
          <a:p>
            <a:pPr algn="just"/>
            <a:r>
              <a:rPr lang="en-US" altLang="zh-CN" sz="2400" dirty="0">
                <a:latin typeface="Times New Roman" panose="02020603050405020304" pitchFamily="18" charset="0"/>
                <a:cs typeface="Times New Roman" panose="02020603050405020304" pitchFamily="18" charset="0"/>
              </a:rPr>
              <a:t>The Buyers shall pay 100% of the sales proceeds in advance by Demand Draft to the Sellers not later than October 15.</a:t>
            </a:r>
          </a:p>
        </p:txBody>
      </p:sp>
      <p:grpSp>
        <p:nvGrpSpPr>
          <p:cNvPr id="8" name="组合 50"/>
          <p:cNvGrpSpPr>
            <a:grpSpLocks/>
          </p:cNvGrpSpPr>
          <p:nvPr/>
        </p:nvGrpSpPr>
        <p:grpSpPr bwMode="auto">
          <a:xfrm>
            <a:off x="145505" y="94325"/>
            <a:ext cx="603250" cy="552450"/>
            <a:chOff x="0" y="0"/>
            <a:chExt cx="737947" cy="676838"/>
          </a:xfrm>
        </p:grpSpPr>
        <p:sp>
          <p:nvSpPr>
            <p:cNvPr id="9"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1"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5"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合同中的汇付条款业务案例</a:t>
            </a:r>
            <a:endParaRPr lang="zh-CN" altLang="zh-CN" sz="2400" b="1" dirty="0" smtClean="0">
              <a:solidFill>
                <a:prstClr val="black"/>
              </a:solidFill>
            </a:endParaRPr>
          </a:p>
        </p:txBody>
      </p:sp>
    </p:spTree>
    <p:extLst>
      <p:ext uri="{BB962C8B-B14F-4D97-AF65-F5344CB8AC3E}">
        <p14:creationId xmlns:p14="http://schemas.microsoft.com/office/powerpoint/2010/main" val="200863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任务实施</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401052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959448" y="885991"/>
            <a:ext cx="9378433" cy="5343759"/>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75" y="407280"/>
            <a:ext cx="3464687" cy="5541156"/>
          </a:xfrm>
          <a:prstGeom prst="rect">
            <a:avLst/>
          </a:prstGeom>
        </p:spPr>
      </p:pic>
      <p:sp>
        <p:nvSpPr>
          <p:cNvPr id="6" name="文本框 5"/>
          <p:cNvSpPr txBox="1"/>
          <p:nvPr/>
        </p:nvSpPr>
        <p:spPr>
          <a:xfrm>
            <a:off x="3717562" y="3288045"/>
            <a:ext cx="6377745" cy="1292662"/>
          </a:xfrm>
          <a:prstGeom prst="rect">
            <a:avLst/>
          </a:prstGeom>
          <a:noFill/>
        </p:spPr>
        <p:txBody>
          <a:bodyPr wrap="square" rtlCol="0">
            <a:spAutoFit/>
          </a:bodyPr>
          <a:lstStyle/>
          <a:p>
            <a:pPr algn="just"/>
            <a:r>
              <a:rPr lang="en-US" altLang="zh-CN" sz="2600" dirty="0">
                <a:latin typeface="Times New Roman" panose="02020603050405020304" pitchFamily="18" charset="0"/>
                <a:cs typeface="Times New Roman" panose="02020603050405020304" pitchFamily="18" charset="0"/>
              </a:rPr>
              <a:t>The Buyers shall pay in advance by T/T the total value to the Sellers not later than March 25,2016.</a:t>
            </a:r>
          </a:p>
        </p:txBody>
      </p:sp>
      <p:sp>
        <p:nvSpPr>
          <p:cNvPr id="7" name="矩形 95"/>
          <p:cNvSpPr/>
          <p:nvPr/>
        </p:nvSpPr>
        <p:spPr>
          <a:xfrm>
            <a:off x="3480784" y="885991"/>
            <a:ext cx="6101098" cy="1744067"/>
          </a:xfrm>
          <a:prstGeom prst="rect">
            <a:avLst/>
          </a:prstGeom>
          <a:noFill/>
          <a:ln w="9525">
            <a:noFill/>
            <a:miter/>
          </a:ln>
        </p:spPr>
        <p:txBody>
          <a:bodyPr wrap="squar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5pPr>
          </a:lstStyle>
          <a:p>
            <a:pPr marL="285750" indent="-285750">
              <a:lnSpc>
                <a:spcPct val="150000"/>
              </a:lnSpc>
              <a:buFont typeface="Wingdings" panose="05000000000000000000" pitchFamily="2" charset="2"/>
              <a:buChar char="l"/>
            </a:pPr>
            <a:r>
              <a:rPr lang="zh-CN" altLang="en-US" sz="2200" b="1" dirty="0">
                <a:latin typeface="Times New Roman" panose="02020603050405020304" pitchFamily="18" charset="0"/>
                <a:cs typeface="Times New Roman" panose="02020603050405020304" pitchFamily="18" charset="0"/>
                <a:sym typeface="Arial" panose="020B0604020202020204" pitchFamily="34" charset="0"/>
              </a:rPr>
              <a:t>任务：鲁平订立合同中的支付条款。</a:t>
            </a:r>
          </a:p>
          <a:p>
            <a:pPr marL="285750" indent="-285750">
              <a:lnSpc>
                <a:spcPct val="150000"/>
              </a:lnSpc>
              <a:buFont typeface="Wingdings" panose="05000000000000000000" pitchFamily="2" charset="2"/>
              <a:buChar char="l"/>
            </a:pPr>
            <a:r>
              <a:rPr lang="zh-CN" altLang="en-US" sz="2200" b="1" dirty="0" smtClean="0">
                <a:latin typeface="Times New Roman" panose="02020603050405020304" pitchFamily="18" charset="0"/>
                <a:cs typeface="Times New Roman" panose="02020603050405020304" pitchFamily="18" charset="0"/>
                <a:sym typeface="Arial" panose="020B0604020202020204" pitchFamily="34" charset="0"/>
              </a:rPr>
              <a:t>“</a:t>
            </a:r>
            <a:r>
              <a:rPr lang="zh-CN" altLang="en-US" sz="2200" b="1" dirty="0">
                <a:latin typeface="Times New Roman" panose="02020603050405020304" pitchFamily="18" charset="0"/>
                <a:cs typeface="Times New Roman" panose="02020603050405020304" pitchFamily="18" charset="0"/>
                <a:sym typeface="Arial" panose="020B0604020202020204" pitchFamily="34" charset="0"/>
              </a:rPr>
              <a:t>买方应不晚于</a:t>
            </a:r>
            <a:r>
              <a:rPr lang="en-US" altLang="zh-CN" sz="2200" b="1" dirty="0">
                <a:latin typeface="Times New Roman" panose="02020603050405020304" pitchFamily="18" charset="0"/>
                <a:cs typeface="Times New Roman" panose="02020603050405020304" pitchFamily="18" charset="0"/>
                <a:sym typeface="Arial" panose="020B0604020202020204" pitchFamily="34" charset="0"/>
              </a:rPr>
              <a:t>2016</a:t>
            </a:r>
            <a:r>
              <a:rPr lang="zh-CN" altLang="en-US" sz="2200" b="1" dirty="0">
                <a:latin typeface="Times New Roman" panose="02020603050405020304" pitchFamily="18" charset="0"/>
                <a:cs typeface="Times New Roman" panose="02020603050405020304" pitchFamily="18" charset="0"/>
                <a:sym typeface="Arial" panose="020B0604020202020204" pitchFamily="34" charset="0"/>
              </a:rPr>
              <a:t>年</a:t>
            </a:r>
            <a:r>
              <a:rPr lang="en-US" altLang="zh-CN" sz="2200" b="1" dirty="0">
                <a:latin typeface="Times New Roman" panose="02020603050405020304" pitchFamily="18" charset="0"/>
                <a:cs typeface="Times New Roman" panose="02020603050405020304" pitchFamily="18" charset="0"/>
                <a:sym typeface="Arial" panose="020B0604020202020204" pitchFamily="34" charset="0"/>
              </a:rPr>
              <a:t>3</a:t>
            </a:r>
            <a:r>
              <a:rPr lang="zh-CN" altLang="en-US" sz="2200" b="1" dirty="0">
                <a:latin typeface="Times New Roman" panose="02020603050405020304" pitchFamily="18" charset="0"/>
                <a:cs typeface="Times New Roman" panose="02020603050405020304" pitchFamily="18" charset="0"/>
                <a:sym typeface="Arial" panose="020B0604020202020204" pitchFamily="34" charset="0"/>
              </a:rPr>
              <a:t>月</a:t>
            </a:r>
            <a:r>
              <a:rPr lang="en-US" altLang="zh-CN" sz="2200" b="1" dirty="0">
                <a:latin typeface="Times New Roman" panose="02020603050405020304" pitchFamily="18" charset="0"/>
                <a:cs typeface="Times New Roman" panose="02020603050405020304" pitchFamily="18" charset="0"/>
                <a:sym typeface="Arial" panose="020B0604020202020204" pitchFamily="34" charset="0"/>
              </a:rPr>
              <a:t>25</a:t>
            </a:r>
            <a:r>
              <a:rPr lang="zh-CN" altLang="en-US" sz="2200" b="1" dirty="0">
                <a:latin typeface="Times New Roman" panose="02020603050405020304" pitchFamily="18" charset="0"/>
                <a:cs typeface="Times New Roman" panose="02020603050405020304" pitchFamily="18" charset="0"/>
                <a:sym typeface="Arial" panose="020B0604020202020204" pitchFamily="34" charset="0"/>
              </a:rPr>
              <a:t>日将全部货款用</a:t>
            </a:r>
            <a:r>
              <a:rPr lang="zh-CN" altLang="en-US" sz="2200" b="1" dirty="0" smtClean="0">
                <a:latin typeface="Times New Roman" panose="02020603050405020304" pitchFamily="18" charset="0"/>
                <a:cs typeface="Times New Roman" panose="02020603050405020304" pitchFamily="18" charset="0"/>
                <a:sym typeface="Arial" panose="020B0604020202020204" pitchFamily="34" charset="0"/>
              </a:rPr>
              <a:t>电汇方式</a:t>
            </a:r>
            <a:r>
              <a:rPr lang="zh-CN" altLang="en-US" sz="2200" b="1" dirty="0">
                <a:latin typeface="Times New Roman" panose="02020603050405020304" pitchFamily="18" charset="0"/>
                <a:cs typeface="Times New Roman" panose="02020603050405020304" pitchFamily="18" charset="0"/>
                <a:sym typeface="Arial" panose="020B0604020202020204" pitchFamily="34" charset="0"/>
              </a:rPr>
              <a:t>预付给卖方。</a:t>
            </a:r>
            <a:r>
              <a:rPr lang="zh-CN" altLang="en-US" sz="2200" b="1" dirty="0" smtClean="0">
                <a:latin typeface="Times New Roman" panose="02020603050405020304" pitchFamily="18" charset="0"/>
                <a:cs typeface="Times New Roman" panose="02020603050405020304" pitchFamily="18" charset="0"/>
                <a:sym typeface="Arial" panose="020B0604020202020204" pitchFamily="34" charset="0"/>
              </a:rPr>
              <a:t>”</a:t>
            </a:r>
            <a:endParaRPr lang="en-US" altLang="zh-CN" sz="2200" b="1" dirty="0">
              <a:latin typeface="Times New Roman" panose="02020603050405020304" pitchFamily="18" charset="0"/>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1509126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案例</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1818023956"/>
      </p:ext>
    </p:extLst>
  </p:cSld>
  <p:clrMapOvr>
    <a:masterClrMapping/>
  </p:clrMapOvr>
  <mc:AlternateContent xmlns:mc="http://schemas.openxmlformats.org/markup-compatibility/2006" xmlns:p14="http://schemas.microsoft.com/office/powerpoint/2010/main">
    <mc:Choice Requires="p14">
      <p:transition spd="slow" p14:dur="2000" advTm="4649"/>
    </mc:Choice>
    <mc:Fallback xmlns="">
      <p:transition spd="slow" advTm="4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学习目标</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536235" y="3261521"/>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593458" y="3435750"/>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10037717" y="3189184"/>
            <a:ext cx="125512" cy="270186"/>
          </a:xfrm>
          <a:prstGeom prst="triangle">
            <a:avLst>
              <a:gd name="adj" fmla="val 5549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779665" y="3151475"/>
            <a:ext cx="62120" cy="174653"/>
          </a:xfrm>
          <a:prstGeom prst="triangle">
            <a:avLst>
              <a:gd name="adj" fmla="val 5549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2459744773"/>
      </p:ext>
    </p:extLst>
  </p:cSld>
  <p:clrMapOvr>
    <a:masterClrMapping/>
  </p:clrMapOvr>
  <mc:AlternateContent xmlns:mc="http://schemas.openxmlformats.org/markup-compatibility/2006" xmlns:p14="http://schemas.microsoft.com/office/powerpoint/2010/main">
    <mc:Choice Requires="p14">
      <p:transition spd="slow" p14:dur="2000" advTm="3792"/>
    </mc:Choice>
    <mc:Fallback xmlns="">
      <p:transition spd="slow" advTm="37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13543" y="336905"/>
            <a:ext cx="3986213" cy="584775"/>
          </a:xfrm>
          <a:prstGeom prst="rect">
            <a:avLst/>
          </a:prstGeom>
          <a:noFill/>
        </p:spPr>
        <p:txBody>
          <a:bodyPr wrap="square" rtlCol="0">
            <a:spAutoFit/>
          </a:bodyPr>
          <a:lstStyle/>
          <a:p>
            <a:pPr marL="285750" indent="-285750">
              <a:buClr>
                <a:srgbClr val="036EB8"/>
              </a:buClr>
              <a:buFont typeface="Wingdings" panose="05000000000000000000" pitchFamily="2" charset="2"/>
              <a:buChar char="n"/>
            </a:pPr>
            <a:r>
              <a:rPr lang="zh-CN" altLang="en-US" sz="3200" dirty="0">
                <a:solidFill>
                  <a:srgbClr val="036EB8"/>
                </a:solidFill>
              </a:rPr>
              <a:t>案</a:t>
            </a:r>
            <a:r>
              <a:rPr lang="zh-CN" altLang="en-US" sz="3200" dirty="0" smtClean="0">
                <a:solidFill>
                  <a:srgbClr val="036EB8"/>
                </a:solidFill>
              </a:rPr>
              <a:t>例讨论</a:t>
            </a:r>
            <a:endParaRPr lang="zh-CN" altLang="en-US" sz="3200" dirty="0">
              <a:solidFill>
                <a:srgbClr val="036EB8"/>
              </a:solidFill>
            </a:endParaRPr>
          </a:p>
        </p:txBody>
      </p:sp>
      <p:sp>
        <p:nvSpPr>
          <p:cNvPr id="4" name="文本框 3"/>
          <p:cNvSpPr txBox="1"/>
          <p:nvPr/>
        </p:nvSpPr>
        <p:spPr>
          <a:xfrm>
            <a:off x="963412" y="990977"/>
            <a:ext cx="2438400" cy="369332"/>
          </a:xfrm>
          <a:prstGeom prst="rect">
            <a:avLst/>
          </a:prstGeom>
          <a:noFill/>
        </p:spPr>
        <p:txBody>
          <a:bodyPr wrap="square" rtlCol="0">
            <a:spAutoFit/>
          </a:bodyPr>
          <a:lstStyle/>
          <a:p>
            <a:r>
              <a:rPr lang="zh-CN" altLang="en-US" dirty="0" smtClean="0">
                <a:solidFill>
                  <a:prstClr val="black">
                    <a:lumMod val="85000"/>
                    <a:lumOff val="15000"/>
                  </a:prstClr>
                </a:solidFill>
                <a:latin typeface="微软雅黑" panose="020B0503020204020204" pitchFamily="34" charset="-122"/>
                <a:ea typeface="微软雅黑" panose="020B0503020204020204" pitchFamily="34" charset="-122"/>
              </a:rPr>
              <a:t>案例情况说明：</a:t>
            </a:r>
            <a:endParaRPr lang="zh-CN" altLang="en-US"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130323" y="1470599"/>
            <a:ext cx="9395368" cy="2342244"/>
          </a:xfrm>
          <a:prstGeom prst="rect">
            <a:avLst/>
          </a:prstGeom>
          <a:noFill/>
        </p:spPr>
        <p:txBody>
          <a:bodyPr wrap="square" rtlCol="0">
            <a:spAutoFit/>
          </a:bodyPr>
          <a:lstStyle/>
          <a:p>
            <a:pPr algn="just">
              <a:lnSpc>
                <a:spcPct val="150000"/>
              </a:lnSpc>
            </a:pPr>
            <a:r>
              <a:rPr kumimoji="1" lang="zh-CN" altLang="en-US" sz="2000" dirty="0">
                <a:solidFill>
                  <a:prstClr val="black"/>
                </a:solidFill>
                <a:latin typeface="Times New Roman" panose="02020603050405020304" pitchFamily="18" charset="0"/>
                <a:cs typeface="Times New Roman" panose="02020603050405020304" pitchFamily="18" charset="0"/>
              </a:rPr>
              <a:t>出口合同规定支付条款为装运月前</a:t>
            </a:r>
            <a:r>
              <a:rPr kumimoji="1" lang="en-US" altLang="zh-CN" sz="2000" dirty="0">
                <a:solidFill>
                  <a:prstClr val="black"/>
                </a:solidFill>
                <a:latin typeface="Times New Roman" panose="02020603050405020304" pitchFamily="18" charset="0"/>
                <a:cs typeface="Times New Roman" panose="02020603050405020304" pitchFamily="18" charset="0"/>
              </a:rPr>
              <a:t>15</a:t>
            </a:r>
            <a:r>
              <a:rPr kumimoji="1" lang="zh-CN" altLang="en-US" sz="2000" dirty="0">
                <a:solidFill>
                  <a:prstClr val="black"/>
                </a:solidFill>
                <a:latin typeface="Times New Roman" panose="02020603050405020304" pitchFamily="18" charset="0"/>
                <a:cs typeface="Times New Roman" panose="02020603050405020304" pitchFamily="18" charset="0"/>
              </a:rPr>
              <a:t>天电汇付款，买方延至装运月中开始从邮局寄来银行汇票一纸，为保证按期交货，出口企业于收到该汇票次日即将货物托运，同时委托银行代收票款。</a:t>
            </a:r>
            <a:r>
              <a:rPr kumimoji="1" lang="en-US" altLang="zh-CN" sz="2000" dirty="0">
                <a:solidFill>
                  <a:prstClr val="black"/>
                </a:solidFill>
                <a:latin typeface="Times New Roman" panose="02020603050405020304" pitchFamily="18" charset="0"/>
                <a:cs typeface="Times New Roman" panose="02020603050405020304" pitchFamily="18" charset="0"/>
              </a:rPr>
              <a:t>1</a:t>
            </a:r>
            <a:r>
              <a:rPr kumimoji="1" lang="zh-CN" altLang="en-US" sz="2000" dirty="0">
                <a:solidFill>
                  <a:prstClr val="black"/>
                </a:solidFill>
                <a:latin typeface="Times New Roman" panose="02020603050405020304" pitchFamily="18" charset="0"/>
                <a:cs typeface="Times New Roman" panose="02020603050405020304" pitchFamily="18" charset="0"/>
              </a:rPr>
              <a:t>个月后，接银行通知，因该汇票系伪造，已被退票。此时，货已抵达目的港，并已买方凭出口企业自行寄去的单据提走。事后追偿， 对方早已人去楼空</a:t>
            </a:r>
            <a:r>
              <a:rPr kumimoji="1" lang="zh-CN" altLang="en-US" sz="2000" dirty="0" smtClean="0">
                <a:solidFill>
                  <a:prstClr val="black"/>
                </a:solidFill>
                <a:latin typeface="Times New Roman" panose="02020603050405020304" pitchFamily="18" charset="0"/>
                <a:cs typeface="Times New Roman" panose="02020603050405020304" pitchFamily="18" charset="0"/>
              </a:rPr>
              <a:t>。</a:t>
            </a:r>
            <a:endParaRPr kumimoji="1" lang="en-US" altLang="zh-CN" sz="2000" dirty="0">
              <a:solidFill>
                <a:prstClr val="black"/>
              </a:solidFill>
              <a:latin typeface="Times New Roman" panose="02020603050405020304" pitchFamily="18" charset="0"/>
              <a:cs typeface="Times New Roman" panose="02020603050405020304" pitchFamily="18" charset="0"/>
            </a:endParaRPr>
          </a:p>
        </p:txBody>
      </p:sp>
      <p:grpSp>
        <p:nvGrpSpPr>
          <p:cNvPr id="14" name="组合 13"/>
          <p:cNvGrpSpPr/>
          <p:nvPr/>
        </p:nvGrpSpPr>
        <p:grpSpPr>
          <a:xfrm>
            <a:off x="1083626" y="4677882"/>
            <a:ext cx="9766300" cy="909755"/>
            <a:chOff x="1092200" y="3797300"/>
            <a:chExt cx="9766300" cy="909755"/>
          </a:xfrm>
        </p:grpSpPr>
        <p:sp>
          <p:nvSpPr>
            <p:cNvPr id="8" name="文本框 7"/>
            <p:cNvSpPr txBox="1"/>
            <p:nvPr/>
          </p:nvSpPr>
          <p:spPr>
            <a:xfrm>
              <a:off x="1092200" y="3797300"/>
              <a:ext cx="2628900" cy="400110"/>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solidFill>
                    <a:srgbClr val="036EB8"/>
                  </a:solidFill>
                </a:rPr>
                <a:t>讨论</a:t>
              </a:r>
              <a:endParaRPr lang="zh-CN" altLang="en-US" sz="2000" dirty="0">
                <a:solidFill>
                  <a:srgbClr val="036EB8"/>
                </a:solidFill>
              </a:endParaRPr>
            </a:p>
          </p:txBody>
        </p:sp>
        <p:cxnSp>
          <p:nvCxnSpPr>
            <p:cNvPr id="12" name="直接连接符 11"/>
            <p:cNvCxnSpPr/>
            <p:nvPr/>
          </p:nvCxnSpPr>
          <p:spPr>
            <a:xfrm>
              <a:off x="1092200" y="4230132"/>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092200" y="4205764"/>
              <a:ext cx="9766300" cy="501291"/>
            </a:xfrm>
            <a:prstGeom prst="rect">
              <a:avLst/>
            </a:prstGeom>
            <a:noFill/>
          </p:spPr>
          <p:txBody>
            <a:bodyPr wrap="square" rtlCol="0">
              <a:spAutoFit/>
            </a:bodyPr>
            <a:lstStyle/>
            <a:p>
              <a:pPr algn="just">
                <a:lnSpc>
                  <a:spcPct val="150000"/>
                </a:lnSpc>
              </a:pPr>
              <a:r>
                <a:rPr kumimoji="1" lang="zh-CN" altLang="en-US" sz="2000" dirty="0">
                  <a:solidFill>
                    <a:prstClr val="black"/>
                  </a:solidFill>
                </a:rPr>
                <a:t>对此损失，我方的主要教训是什么</a:t>
              </a:r>
              <a:r>
                <a:rPr kumimoji="1" lang="en-US" altLang="zh-CN" sz="2000" dirty="0">
                  <a:solidFill>
                    <a:prstClr val="black"/>
                  </a:solidFill>
                </a:rPr>
                <a:t>?</a:t>
              </a:r>
            </a:p>
          </p:txBody>
        </p:sp>
      </p:grpSp>
      <p:cxnSp>
        <p:nvCxnSpPr>
          <p:cNvPr id="20" name="直接连接符 19"/>
          <p:cNvCxnSpPr/>
          <p:nvPr/>
        </p:nvCxnSpPr>
        <p:spPr>
          <a:xfrm>
            <a:off x="2611753" y="1175643"/>
            <a:ext cx="805270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76882" y="4487221"/>
            <a:ext cx="9837057" cy="59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25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文本框 8"/>
          <p:cNvSpPr txBox="1">
            <a:spLocks noChangeArrowheads="1"/>
          </p:cNvSpPr>
          <p:nvPr/>
        </p:nvSpPr>
        <p:spPr bwMode="auto">
          <a:xfrm>
            <a:off x="412750" y="234950"/>
            <a:ext cx="3986213" cy="584200"/>
          </a:xfrm>
          <a:prstGeom prst="rect">
            <a:avLst/>
          </a:prstGeom>
          <a:noFill/>
          <a:ln w="9525">
            <a:noFill/>
            <a:miter lim="800000"/>
            <a:headEnd/>
            <a:tailEnd/>
          </a:ln>
        </p:spPr>
        <p:txBody>
          <a:bodyPr>
            <a:spAutoFit/>
          </a:bodyPr>
          <a:lstStyle/>
          <a:p>
            <a:pPr marL="285750" indent="-285750">
              <a:buClr>
                <a:srgbClr val="036EB8"/>
              </a:buClr>
              <a:buFont typeface="Wingdings" pitchFamily="2" charset="2"/>
              <a:buChar char="n"/>
            </a:pPr>
            <a:r>
              <a:rPr lang="zh-CN" altLang="en-US" sz="3200">
                <a:solidFill>
                  <a:srgbClr val="036EB8"/>
                </a:solidFill>
                <a:latin typeface="Calibri" pitchFamily="34" charset="0"/>
              </a:rPr>
              <a:t>案例解决</a:t>
            </a:r>
          </a:p>
        </p:txBody>
      </p:sp>
      <p:grpSp>
        <p:nvGrpSpPr>
          <p:cNvPr id="171010" name="组合 13"/>
          <p:cNvGrpSpPr>
            <a:grpSpLocks/>
          </p:cNvGrpSpPr>
          <p:nvPr/>
        </p:nvGrpSpPr>
        <p:grpSpPr bwMode="auto">
          <a:xfrm>
            <a:off x="743821" y="1257240"/>
            <a:ext cx="9766301" cy="2294274"/>
            <a:chOff x="1092199" y="3797300"/>
            <a:chExt cx="9766301" cy="2294329"/>
          </a:xfrm>
        </p:grpSpPr>
        <p:sp>
          <p:nvSpPr>
            <p:cNvPr id="171015" name="文本框 7"/>
            <p:cNvSpPr txBox="1">
              <a:spLocks noChangeArrowheads="1"/>
            </p:cNvSpPr>
            <p:nvPr/>
          </p:nvSpPr>
          <p:spPr bwMode="auto">
            <a:xfrm>
              <a:off x="1092199" y="3797300"/>
              <a:ext cx="5566825" cy="400120"/>
            </a:xfrm>
            <a:prstGeom prst="rect">
              <a:avLst/>
            </a:prstGeom>
            <a:noFill/>
            <a:ln w="9525">
              <a:noFill/>
              <a:miter lim="800000"/>
              <a:headEnd/>
              <a:tailEnd/>
            </a:ln>
          </p:spPr>
          <p:txBody>
            <a:bodyPr wrap="square">
              <a:spAutoFit/>
            </a:bodyPr>
            <a:lstStyle/>
            <a:p>
              <a:pPr marL="285750" indent="-285750">
                <a:buFont typeface="Arial" charset="0"/>
                <a:buChar char="•"/>
              </a:pPr>
              <a:r>
                <a:rPr lang="zh-CN" altLang="en-US" sz="2000" dirty="0">
                  <a:solidFill>
                    <a:srgbClr val="036EB8"/>
                  </a:solidFill>
                  <a:latin typeface="Calibri" pitchFamily="34" charset="0"/>
                </a:rPr>
                <a:t>讨论</a:t>
              </a:r>
              <a:r>
                <a:rPr lang="zh-CN" altLang="en-US" sz="2000" dirty="0" smtClean="0">
                  <a:solidFill>
                    <a:srgbClr val="036EB8"/>
                  </a:solidFill>
                  <a:latin typeface="Calibri" pitchFamily="34" charset="0"/>
                </a:rPr>
                <a:t>点</a:t>
              </a:r>
              <a:r>
                <a:rPr lang="zh-CN" altLang="en-US" sz="2000" dirty="0">
                  <a:solidFill>
                    <a:srgbClr val="036EB8"/>
                  </a:solidFill>
                  <a:latin typeface="Calibri" pitchFamily="34" charset="0"/>
                </a:rPr>
                <a:t>：对此损失，我方的主要教训是什么</a:t>
              </a:r>
              <a:r>
                <a:rPr lang="en-US" altLang="zh-CN" sz="2000" dirty="0">
                  <a:solidFill>
                    <a:srgbClr val="036EB8"/>
                  </a:solidFill>
                  <a:latin typeface="Calibri" pitchFamily="34" charset="0"/>
                </a:rPr>
                <a:t>?</a:t>
              </a:r>
            </a:p>
          </p:txBody>
        </p:sp>
        <p:cxnSp>
          <p:nvCxnSpPr>
            <p:cNvPr id="12" name="直接连接符 11"/>
            <p:cNvCxnSpPr/>
            <p:nvPr/>
          </p:nvCxnSpPr>
          <p:spPr>
            <a:xfrm>
              <a:off x="1092200" y="4230698"/>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1017" name="文本框 12"/>
            <p:cNvSpPr txBox="1">
              <a:spLocks noChangeArrowheads="1"/>
            </p:cNvSpPr>
            <p:nvPr/>
          </p:nvSpPr>
          <p:spPr bwMode="auto">
            <a:xfrm>
              <a:off x="1092200" y="4205298"/>
              <a:ext cx="9766300" cy="1886331"/>
            </a:xfrm>
            <a:prstGeom prst="rect">
              <a:avLst/>
            </a:prstGeom>
            <a:noFill/>
            <a:ln w="9525">
              <a:noFill/>
              <a:miter lim="800000"/>
              <a:headEnd/>
              <a:tailEnd/>
            </a:ln>
          </p:spPr>
          <p:txBody>
            <a:bodyPr>
              <a:spAutoFit/>
            </a:bodyPr>
            <a:lstStyle/>
            <a:p>
              <a:pPr>
                <a:lnSpc>
                  <a:spcPct val="150000"/>
                </a:lnSpc>
              </a:pPr>
              <a:r>
                <a:rPr kumimoji="1" lang="zh-CN" altLang="en-US" sz="2000" dirty="0">
                  <a:solidFill>
                    <a:prstClr val="black"/>
                  </a:solidFill>
                </a:rPr>
                <a:t>我方必须严格按照合同规定行事。既然合同规定买方必须于装运前</a:t>
              </a:r>
              <a:r>
                <a:rPr kumimoji="1" lang="en-US" altLang="zh-CN" sz="2000" dirty="0">
                  <a:solidFill>
                    <a:prstClr val="black"/>
                  </a:solidFill>
                </a:rPr>
                <a:t>15</a:t>
              </a:r>
              <a:r>
                <a:rPr kumimoji="1" lang="zh-CN" altLang="en-US" sz="2000" dirty="0">
                  <a:solidFill>
                    <a:prstClr val="black"/>
                  </a:solidFill>
                </a:rPr>
                <a:t>天将货款</a:t>
              </a:r>
              <a:r>
                <a:rPr kumimoji="1" lang="en-US" altLang="zh-CN" sz="2000" dirty="0">
                  <a:solidFill>
                    <a:prstClr val="black"/>
                  </a:solidFill>
                </a:rPr>
                <a:t>T/T</a:t>
              </a:r>
              <a:r>
                <a:rPr kumimoji="1" lang="zh-CN" altLang="en-US" sz="2000" dirty="0">
                  <a:solidFill>
                    <a:prstClr val="black"/>
                  </a:solidFill>
                </a:rPr>
                <a:t>汇予我方，汇款不到则不能发货。对方随意改变付款方式，即将电汇改为票汇，只要我方同意也是可行的。票汇业务中存在票据伪造的风险，因此卖方收到汇票后，不要急于发货，应首先核对票据的真伪，最后收妥款项后再发货。</a:t>
              </a:r>
            </a:p>
          </p:txBody>
        </p:sp>
      </p:grpSp>
    </p:spTree>
    <p:extLst>
      <p:ext uri="{BB962C8B-B14F-4D97-AF65-F5344CB8AC3E}">
        <p14:creationId xmlns:p14="http://schemas.microsoft.com/office/powerpoint/2010/main" val="2110179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fade">
                                      <p:cBhvr>
                                        <p:cTn id="7" dur="1000"/>
                                        <p:tgtEl>
                                          <p:spTgt spid="171010"/>
                                        </p:tgtEl>
                                      </p:cBhvr>
                                    </p:animEffect>
                                    <p:anim calcmode="lin" valueType="num">
                                      <p:cBhvr>
                                        <p:cTn id="8" dur="1000" fill="hold"/>
                                        <p:tgtEl>
                                          <p:spTgt spid="171010"/>
                                        </p:tgtEl>
                                        <p:attrNameLst>
                                          <p:attrName>ppt_x</p:attrName>
                                        </p:attrNameLst>
                                      </p:cBhvr>
                                      <p:tavLst>
                                        <p:tav tm="0">
                                          <p:val>
                                            <p:strVal val="#ppt_x"/>
                                          </p:val>
                                        </p:tav>
                                        <p:tav tm="100000">
                                          <p:val>
                                            <p:strVal val="#ppt_x"/>
                                          </p:val>
                                        </p:tav>
                                      </p:tavLst>
                                    </p:anim>
                                    <p:anim calcmode="lin" valueType="num">
                                      <p:cBhvr>
                                        <p:cTn id="9" dur="1000" fill="hold"/>
                                        <p:tgtEl>
                                          <p:spTgt spid="1710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80992" y="2524068"/>
            <a:ext cx="5158384" cy="1323439"/>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拓展任务</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2123913330"/>
      </p:ext>
    </p:extLst>
  </p:cSld>
  <p:clrMapOvr>
    <a:masterClrMapping/>
  </p:clrMapOvr>
  <mc:AlternateContent xmlns:mc="http://schemas.openxmlformats.org/markup-compatibility/2006" xmlns:p14="http://schemas.microsoft.com/office/powerpoint/2010/main">
    <mc:Choice Requires="p14">
      <p:transition p14:dur="10" advTm="5798"/>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306219" y="1851228"/>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2" name="Oval 497"/>
            <p:cNvSpPr>
              <a:spLocks noChangeArrowheads="1"/>
            </p:cNvSpPr>
            <p:nvPr/>
          </p:nvSpPr>
          <p:spPr bwMode="auto">
            <a:xfrm>
              <a:off x="4716686" y="2003264"/>
              <a:ext cx="164147" cy="165162"/>
            </a:xfrm>
            <a:prstGeom prst="ellipse">
              <a:avLst/>
            </a:prstGeom>
            <a:solidFill>
              <a:srgbClr val="E65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689360" y="1594100"/>
            <a:ext cx="3901626" cy="4185161"/>
            <a:chOff x="6116713" y="1131590"/>
            <a:chExt cx="2800783" cy="2885573"/>
          </a:xfrm>
        </p:grpSpPr>
        <p:sp>
          <p:nvSpPr>
            <p:cNvPr id="189" name="矩形 1"/>
            <p:cNvSpPr>
              <a:spLocks noChangeArrowheads="1"/>
            </p:cNvSpPr>
            <p:nvPr/>
          </p:nvSpPr>
          <p:spPr bwMode="auto">
            <a:xfrm>
              <a:off x="6116713" y="1194837"/>
              <a:ext cx="2800783" cy="28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 中文）：</a:t>
              </a:r>
              <a:r>
                <a:rPr lang="zh-CN" altLang="en-US" sz="1900" dirty="0" smtClean="0">
                  <a:solidFill>
                    <a:prstClr val="black"/>
                  </a:solidFill>
                  <a:latin typeface="Times New Roman" panose="02020603050405020304" pitchFamily="18" charset="0"/>
                  <a:cs typeface="Times New Roman" panose="02020603050405020304" pitchFamily="18" charset="0"/>
                </a:rPr>
                <a:t>日照金果贸易贸易</a:t>
              </a:r>
              <a:r>
                <a:rPr lang="zh-CN" altLang="en-US" sz="1900" dirty="0">
                  <a:solidFill>
                    <a:prstClr val="black"/>
                  </a:solidFill>
                  <a:latin typeface="Times New Roman" panose="02020603050405020304" pitchFamily="18" charset="0"/>
                  <a:cs typeface="Times New Roman" panose="02020603050405020304" pitchFamily="18" charset="0"/>
                </a:rPr>
                <a:t>有限公司</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公司名称（英文）：</a:t>
              </a:r>
              <a:r>
                <a:rPr lang="en-US" altLang="zh-CN" sz="1900" dirty="0">
                  <a:solidFill>
                    <a:prstClr val="black"/>
                  </a:solidFill>
                  <a:latin typeface="Times New Roman" panose="02020603050405020304" pitchFamily="18" charset="0"/>
                  <a:cs typeface="Times New Roman" panose="02020603050405020304" pitchFamily="18" charset="0"/>
                </a:rPr>
                <a:t>RIZHAO </a:t>
              </a:r>
              <a:r>
                <a:rPr lang="en-US" altLang="zh-CN" sz="1900" dirty="0" smtClean="0">
                  <a:solidFill>
                    <a:prstClr val="black"/>
                  </a:solidFill>
                  <a:latin typeface="Times New Roman" panose="02020603050405020304" pitchFamily="18" charset="0"/>
                  <a:cs typeface="Times New Roman" panose="02020603050405020304" pitchFamily="18" charset="0"/>
                </a:rPr>
                <a:t>GOLDEN NUT TRADE </a:t>
              </a:r>
              <a:r>
                <a:rPr lang="en-US" altLang="zh-CN" sz="1900" dirty="0">
                  <a:solidFill>
                    <a:prstClr val="black"/>
                  </a:solidFill>
                  <a:latin typeface="Times New Roman" panose="02020603050405020304" pitchFamily="18" charset="0"/>
                  <a:cs typeface="Times New Roman" panose="02020603050405020304" pitchFamily="18" charset="0"/>
                </a:rPr>
                <a:t>CO., LTD.</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公司地址（中文）：山东省日照</a:t>
              </a:r>
              <a:r>
                <a:rPr lang="zh-CN" altLang="en-US" sz="1900" dirty="0" smtClean="0">
                  <a:solidFill>
                    <a:prstClr val="black"/>
                  </a:solidFill>
                  <a:latin typeface="Times New Roman" panose="02020603050405020304" pitchFamily="18" charset="0"/>
                  <a:cs typeface="Times New Roman" panose="02020603050405020304" pitchFamily="18" charset="0"/>
                </a:rPr>
                <a:t>市潍坊路</a:t>
              </a:r>
              <a:r>
                <a:rPr lang="en-US" altLang="zh-CN" sz="1900" dirty="0" smtClean="0">
                  <a:solidFill>
                    <a:prstClr val="black"/>
                  </a:solidFill>
                  <a:latin typeface="Times New Roman" panose="02020603050405020304" pitchFamily="18" charset="0"/>
                  <a:cs typeface="Times New Roman" panose="02020603050405020304" pitchFamily="18" charset="0"/>
                </a:rPr>
                <a:t>201</a:t>
              </a:r>
              <a:r>
                <a:rPr lang="zh-CN" altLang="en-US" sz="1900" dirty="0" smtClean="0">
                  <a:solidFill>
                    <a:prstClr val="black"/>
                  </a:solidFill>
                  <a:latin typeface="Times New Roman" panose="02020603050405020304" pitchFamily="18" charset="0"/>
                  <a:cs typeface="Times New Roman" panose="02020603050405020304" pitchFamily="18" charset="0"/>
                </a:rPr>
                <a:t>号</a:t>
              </a:r>
              <a:endParaRPr lang="zh-CN" altLang="en-US" sz="1900" dirty="0">
                <a:solidFill>
                  <a:prstClr val="black"/>
                </a:solidFill>
                <a:latin typeface="Times New Roman" panose="02020603050405020304" pitchFamily="18" charset="0"/>
                <a:cs typeface="Times New Roman" panose="02020603050405020304" pitchFamily="18" charset="0"/>
              </a:endParaRPr>
            </a:p>
            <a:p>
              <a:pPr algn="just">
                <a:lnSpc>
                  <a:spcPts val="2400"/>
                </a:lnSpc>
              </a:pPr>
              <a:r>
                <a:rPr lang="zh-CN" altLang="en-US" sz="1900" dirty="0" smtClean="0">
                  <a:solidFill>
                    <a:prstClr val="black"/>
                  </a:solidFill>
                  <a:latin typeface="Times New Roman" panose="02020603050405020304" pitchFamily="18" charset="0"/>
                  <a:cs typeface="Times New Roman" panose="02020603050405020304" pitchFamily="18" charset="0"/>
                </a:rPr>
                <a:t>公司</a:t>
              </a:r>
              <a:r>
                <a:rPr lang="zh-CN" altLang="en-US" sz="1900" dirty="0">
                  <a:solidFill>
                    <a:prstClr val="black"/>
                  </a:solidFill>
                  <a:latin typeface="Times New Roman" panose="02020603050405020304" pitchFamily="18" charset="0"/>
                  <a:cs typeface="Times New Roman" panose="02020603050405020304" pitchFamily="18" charset="0"/>
                </a:rPr>
                <a:t>地址（英文）：</a:t>
              </a:r>
              <a:r>
                <a:rPr lang="en-US" altLang="zh-CN" sz="1900" dirty="0" smtClean="0">
                  <a:solidFill>
                    <a:prstClr val="black"/>
                  </a:solidFill>
                  <a:latin typeface="Times New Roman" panose="02020603050405020304" pitchFamily="18" charset="0"/>
                  <a:cs typeface="Times New Roman" panose="02020603050405020304" pitchFamily="18" charset="0"/>
                </a:rPr>
                <a:t>201 Weifang Road, </a:t>
              </a:r>
              <a:r>
                <a:rPr lang="en-US" altLang="zh-CN" sz="1900" dirty="0" err="1">
                  <a:solidFill>
                    <a:prstClr val="black"/>
                  </a:solidFill>
                  <a:latin typeface="Times New Roman" panose="02020603050405020304" pitchFamily="18" charset="0"/>
                  <a:cs typeface="Times New Roman" panose="02020603050405020304" pitchFamily="18" charset="0"/>
                </a:rPr>
                <a:t>Rizhao</a:t>
              </a:r>
              <a:r>
                <a:rPr lang="en-US" altLang="zh-CN" sz="1900" dirty="0">
                  <a:solidFill>
                    <a:prstClr val="black"/>
                  </a:solidFill>
                  <a:latin typeface="Times New Roman" panose="02020603050405020304" pitchFamily="18" charset="0"/>
                  <a:cs typeface="Times New Roman" panose="02020603050405020304" pitchFamily="18" charset="0"/>
                </a:rPr>
                <a:t> city, Shandong, China</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公司介绍：</a:t>
              </a:r>
              <a:r>
                <a:rPr lang="zh-CN" altLang="en-US" sz="1900" dirty="0" smtClean="0">
                  <a:solidFill>
                    <a:prstClr val="black"/>
                  </a:solidFill>
                  <a:latin typeface="Times New Roman" panose="02020603050405020304" pitchFamily="18" charset="0"/>
                  <a:cs typeface="Times New Roman" panose="02020603050405020304" pitchFamily="18" charset="0"/>
                </a:rPr>
                <a:t>日照</a:t>
              </a:r>
              <a:r>
                <a:rPr lang="zh-CN" altLang="en-US" sz="1900" dirty="0">
                  <a:solidFill>
                    <a:prstClr val="black"/>
                  </a:solidFill>
                  <a:latin typeface="Times New Roman" panose="02020603050405020304" pitchFamily="18" charset="0"/>
                  <a:cs typeface="Times New Roman" panose="02020603050405020304" pitchFamily="18" charset="0"/>
                </a:rPr>
                <a:t>金</a:t>
              </a:r>
              <a:r>
                <a:rPr lang="zh-CN" altLang="en-US" sz="1900" dirty="0" smtClean="0">
                  <a:solidFill>
                    <a:prstClr val="black"/>
                  </a:solidFill>
                  <a:latin typeface="Times New Roman" panose="02020603050405020304" pitchFamily="18" charset="0"/>
                  <a:cs typeface="Times New Roman" panose="02020603050405020304" pitchFamily="18" charset="0"/>
                </a:rPr>
                <a:t>果贸易</a:t>
              </a:r>
              <a:r>
                <a:rPr lang="zh-CN" altLang="en-US" sz="1900" dirty="0">
                  <a:solidFill>
                    <a:prstClr val="black"/>
                  </a:solidFill>
                  <a:latin typeface="Times New Roman" panose="02020603050405020304" pitchFamily="18" charset="0"/>
                  <a:cs typeface="Times New Roman" panose="02020603050405020304" pitchFamily="18" charset="0"/>
                </a:rPr>
                <a:t>有限公司成立于</a:t>
              </a:r>
              <a:r>
                <a:rPr lang="en-US" altLang="zh-CN" sz="1900" dirty="0">
                  <a:solidFill>
                    <a:prstClr val="black"/>
                  </a:solidFill>
                  <a:latin typeface="Times New Roman" panose="02020603050405020304" pitchFamily="18" charset="0"/>
                  <a:cs typeface="Times New Roman" panose="02020603050405020304" pitchFamily="18" charset="0"/>
                </a:rPr>
                <a:t>2002</a:t>
              </a:r>
              <a:r>
                <a:rPr lang="zh-CN" altLang="en-US" sz="1900" dirty="0">
                  <a:solidFill>
                    <a:prstClr val="black"/>
                  </a:solidFill>
                  <a:latin typeface="Times New Roman" panose="02020603050405020304" pitchFamily="18" charset="0"/>
                  <a:cs typeface="Times New Roman" panose="02020603050405020304" pitchFamily="18" charset="0"/>
                </a:rPr>
                <a:t>年</a:t>
              </a:r>
              <a:r>
                <a:rPr lang="en-US" altLang="zh-CN" sz="1900" dirty="0">
                  <a:solidFill>
                    <a:prstClr val="black"/>
                  </a:solidFill>
                  <a:latin typeface="Times New Roman" panose="02020603050405020304" pitchFamily="18" charset="0"/>
                  <a:cs typeface="Times New Roman" panose="02020603050405020304" pitchFamily="18" charset="0"/>
                </a:rPr>
                <a:t>,</a:t>
              </a:r>
              <a:r>
                <a:rPr lang="zh-CN" altLang="en-US" sz="1900" dirty="0">
                  <a:solidFill>
                    <a:prstClr val="black"/>
                  </a:solidFill>
                  <a:latin typeface="Times New Roman" panose="02020603050405020304" pitchFamily="18" charset="0"/>
                  <a:cs typeface="Times New Roman" panose="02020603050405020304" pitchFamily="18" charset="0"/>
                </a:rPr>
                <a:t>主要经营花生、南瓜子、</a:t>
              </a:r>
              <a:r>
                <a:rPr lang="zh-CN" altLang="en-US" sz="1900" dirty="0" smtClean="0">
                  <a:solidFill>
                    <a:prstClr val="black"/>
                  </a:solidFill>
                  <a:latin typeface="Times New Roman" panose="02020603050405020304" pitchFamily="18" charset="0"/>
                  <a:cs typeface="Times New Roman" panose="02020603050405020304" pitchFamily="18" charset="0"/>
                </a:rPr>
                <a:t>葵花子、</a:t>
              </a:r>
              <a:r>
                <a:rPr lang="zh-CN" altLang="en-US" sz="1900" dirty="0">
                  <a:solidFill>
                    <a:prstClr val="black"/>
                  </a:solidFill>
                  <a:latin typeface="Times New Roman" panose="02020603050405020304" pitchFamily="18" charset="0"/>
                  <a:cs typeface="Times New Roman" panose="02020603050405020304" pitchFamily="18" charset="0"/>
                </a:rPr>
                <a:t>大蒜、生姜、核桃、芝麻等农产品的进出口业务</a:t>
              </a:r>
              <a:r>
                <a:rPr lang="zh-CN" altLang="en-US" sz="1900" dirty="0" smtClean="0">
                  <a:solidFill>
                    <a:prstClr val="black"/>
                  </a:solidFill>
                  <a:latin typeface="Times New Roman" panose="02020603050405020304" pitchFamily="18" charset="0"/>
                  <a:cs typeface="Times New Roman" panose="02020603050405020304" pitchFamily="18" charset="0"/>
                </a:rPr>
                <a:t>。</a:t>
              </a:r>
              <a:endParaRPr lang="zh-CN" altLang="en-US" sz="1900"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3931849"/>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98559" y="763405"/>
            <a:ext cx="4303974" cy="784830"/>
          </a:xfrm>
          <a:prstGeom prst="rect">
            <a:avLst/>
          </a:prstGeom>
          <a:noFill/>
        </p:spPr>
        <p:txBody>
          <a:bodyPr wrap="square" rtlCol="0">
            <a:spAutoFit/>
          </a:bodyPr>
          <a:lstStyle/>
          <a:p>
            <a:pPr algn="ctr"/>
            <a:r>
              <a:rPr lang="zh-CN" altLang="en-US" sz="2800" dirty="0" smtClean="0">
                <a:solidFill>
                  <a:prstClr val="black"/>
                </a:solidFill>
              </a:rPr>
              <a:t>日照</a:t>
            </a:r>
            <a:r>
              <a:rPr lang="zh-CN" altLang="en-US" sz="2800" dirty="0">
                <a:solidFill>
                  <a:prstClr val="black"/>
                </a:solidFill>
              </a:rPr>
              <a:t>金</a:t>
            </a:r>
            <a:r>
              <a:rPr lang="zh-CN" altLang="en-US" sz="2800" dirty="0" smtClean="0">
                <a:solidFill>
                  <a:prstClr val="black"/>
                </a:solidFill>
              </a:rPr>
              <a:t>果贸易有限公司</a:t>
            </a:r>
            <a:r>
              <a:rPr lang="en-US" altLang="zh-CN" sz="1700" dirty="0" smtClean="0">
                <a:solidFill>
                  <a:prstClr val="black"/>
                </a:solidFill>
                <a:latin typeface="Times New Roman" panose="02020603050405020304" pitchFamily="18" charset="0"/>
                <a:cs typeface="Times New Roman" panose="02020603050405020304" pitchFamily="18" charset="0"/>
              </a:rPr>
              <a:t>RIZHAO GOLDEN NUT TRADE CO., LTD.</a:t>
            </a:r>
            <a:endParaRPr lang="zh-CN" altLang="en-US" sz="17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2764791"/>
      </p:ext>
    </p:extLst>
  </p:cSld>
  <p:clrMapOvr>
    <a:masterClrMapping/>
  </p:clrMapOvr>
  <mc:AlternateContent xmlns:mc="http://schemas.openxmlformats.org/markup-compatibility/2006" xmlns:p14="http://schemas.microsoft.com/office/powerpoint/2010/main">
    <mc:Choice Requires="p14">
      <p:transition p14:dur="10" advTm="11870"/>
    </mc:Choice>
    <mc:Fallback xmlns="">
      <p:transition advTm="1187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277644" y="1791996"/>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598" name="Oval 483"/>
            <p:cNvSpPr>
              <a:spLocks noChangeArrowheads="1"/>
            </p:cNvSpPr>
            <p:nvPr/>
          </p:nvSpPr>
          <p:spPr bwMode="auto">
            <a:xfrm>
              <a:off x="3289225" y="1877484"/>
              <a:ext cx="83088"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5" name="Oval 500"/>
            <p:cNvSpPr>
              <a:spLocks noChangeArrowheads="1"/>
            </p:cNvSpPr>
            <p:nvPr/>
          </p:nvSpPr>
          <p:spPr bwMode="auto">
            <a:xfrm>
              <a:off x="3719485" y="2292437"/>
              <a:ext cx="139322" cy="118634"/>
            </a:xfrm>
            <a:prstGeom prst="ellipse">
              <a:avLst/>
            </a:prstGeom>
            <a:solidFill>
              <a:srgbClr val="D98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774551" y="1661375"/>
            <a:ext cx="3650392" cy="2909455"/>
            <a:chOff x="6208534" y="1131590"/>
            <a:chExt cx="2700111" cy="2880320"/>
          </a:xfrm>
        </p:grpSpPr>
        <p:sp>
          <p:nvSpPr>
            <p:cNvPr id="189" name="矩形 1"/>
            <p:cNvSpPr>
              <a:spLocks noChangeArrowheads="1"/>
            </p:cNvSpPr>
            <p:nvPr/>
          </p:nvSpPr>
          <p:spPr bwMode="auto">
            <a:xfrm>
              <a:off x="6208534" y="1357202"/>
              <a:ext cx="2700111" cy="228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prstClr val="black"/>
                  </a:solidFill>
                  <a:latin typeface="Times New Roman" panose="02020603050405020304" pitchFamily="18" charset="0"/>
                  <a:cs typeface="Times New Roman" panose="02020603050405020304" pitchFamily="18" charset="0"/>
                </a:rPr>
                <a:t>公司名称（英文）</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a:solidFill>
                    <a:prstClr val="black"/>
                  </a:solidFill>
                  <a:latin typeface="Times New Roman" panose="02020603050405020304" pitchFamily="18" charset="0"/>
                  <a:cs typeface="Times New Roman" panose="02020603050405020304" pitchFamily="18" charset="0"/>
                </a:rPr>
                <a:t>BAJA TRADING </a:t>
              </a:r>
              <a:r>
                <a:rPr lang="en-US" altLang="zh-CN" dirty="0" smtClean="0">
                  <a:solidFill>
                    <a:prstClr val="black"/>
                  </a:solidFill>
                  <a:latin typeface="Times New Roman" panose="02020603050405020304" pitchFamily="18" charset="0"/>
                  <a:cs typeface="Times New Roman" panose="02020603050405020304" pitchFamily="18" charset="0"/>
                </a:rPr>
                <a:t>EST</a:t>
              </a:r>
            </a:p>
            <a:p>
              <a:r>
                <a:rPr lang="zh-CN" altLang="en-US" dirty="0" smtClean="0">
                  <a:solidFill>
                    <a:prstClr val="black"/>
                  </a:solidFill>
                  <a:latin typeface="Times New Roman" panose="02020603050405020304" pitchFamily="18" charset="0"/>
                  <a:cs typeface="Times New Roman" panose="02020603050405020304" pitchFamily="18" charset="0"/>
                </a:rPr>
                <a:t>公司</a:t>
              </a:r>
              <a:r>
                <a:rPr lang="zh-CN" altLang="en-US" dirty="0">
                  <a:solidFill>
                    <a:prstClr val="black"/>
                  </a:solidFill>
                  <a:latin typeface="Times New Roman" panose="02020603050405020304" pitchFamily="18" charset="0"/>
                  <a:cs typeface="Times New Roman" panose="02020603050405020304" pitchFamily="18" charset="0"/>
                </a:rPr>
                <a:t>地址（英文）：</a:t>
              </a:r>
              <a:r>
                <a:rPr lang="en-US" altLang="zh-CN" dirty="0" err="1" smtClean="0">
                  <a:solidFill>
                    <a:prstClr val="black"/>
                  </a:solidFill>
                  <a:latin typeface="Times New Roman" panose="02020603050405020304" pitchFamily="18" charset="0"/>
                  <a:cs typeface="Times New Roman" panose="02020603050405020304" pitchFamily="18" charset="0"/>
                </a:rPr>
                <a:t>Siteen</a:t>
              </a:r>
              <a:r>
                <a:rPr lang="en-US" altLang="zh-CN" dirty="0" smtClean="0">
                  <a:solidFill>
                    <a:prstClr val="black"/>
                  </a:solidFill>
                  <a:latin typeface="Times New Roman" panose="02020603050405020304" pitchFamily="18" charset="0"/>
                  <a:cs typeface="Times New Roman" panose="02020603050405020304" pitchFamily="18" charset="0"/>
                </a:rPr>
                <a:t> Street, </a:t>
              </a:r>
              <a:r>
                <a:rPr lang="en-US" altLang="zh-CN" dirty="0" err="1" smtClean="0">
                  <a:solidFill>
                    <a:prstClr val="black"/>
                  </a:solidFill>
                  <a:latin typeface="Times New Roman" panose="02020603050405020304" pitchFamily="18" charset="0"/>
                  <a:cs typeface="Times New Roman" panose="02020603050405020304" pitchFamily="18" charset="0"/>
                </a:rPr>
                <a:t>Malaz</a:t>
              </a:r>
              <a:r>
                <a:rPr lang="en-US" altLang="zh-CN" dirty="0" smtClean="0">
                  <a:solidFill>
                    <a:prstClr val="black"/>
                  </a:solidFill>
                  <a:latin typeface="Times New Roman" panose="02020603050405020304" pitchFamily="18" charset="0"/>
                  <a:cs typeface="Times New Roman" panose="02020603050405020304" pitchFamily="18" charset="0"/>
                </a:rPr>
                <a:t>, </a:t>
              </a:r>
              <a:r>
                <a:rPr lang="en-US" altLang="zh-CN" dirty="0">
                  <a:solidFill>
                    <a:prstClr val="black"/>
                  </a:solidFill>
                  <a:latin typeface="Times New Roman" panose="02020603050405020304" pitchFamily="18" charset="0"/>
                  <a:cs typeface="Times New Roman" panose="02020603050405020304" pitchFamily="18" charset="0"/>
                </a:rPr>
                <a:t>P.O.# 101, </a:t>
              </a:r>
              <a:r>
                <a:rPr lang="en-US" altLang="zh-CN" dirty="0" err="1">
                  <a:solidFill>
                    <a:prstClr val="black"/>
                  </a:solidFill>
                  <a:latin typeface="Times New Roman" panose="02020603050405020304" pitchFamily="18" charset="0"/>
                  <a:cs typeface="Times New Roman" panose="02020603050405020304" pitchFamily="18" charset="0"/>
                </a:rPr>
                <a:t>Ar-Riyad</a:t>
              </a:r>
              <a:r>
                <a:rPr lang="en-US" altLang="zh-CN" dirty="0">
                  <a:solidFill>
                    <a:prstClr val="black"/>
                  </a:solidFill>
                  <a:latin typeface="Times New Roman" panose="02020603050405020304" pitchFamily="18" charset="0"/>
                  <a:cs typeface="Times New Roman" panose="02020603050405020304" pitchFamily="18" charset="0"/>
                </a:rPr>
                <a:t> - 116, </a:t>
              </a:r>
              <a:r>
                <a:rPr lang="en-US" altLang="zh-CN" dirty="0" smtClean="0">
                  <a:solidFill>
                    <a:prstClr val="black"/>
                  </a:solidFill>
                  <a:latin typeface="Times New Roman" panose="02020603050405020304" pitchFamily="18" charset="0"/>
                  <a:cs typeface="Times New Roman" panose="02020603050405020304" pitchFamily="18" charset="0"/>
                </a:rPr>
                <a:t>Riyadh</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smtClean="0">
                  <a:solidFill>
                    <a:prstClr val="black"/>
                  </a:solidFill>
                  <a:latin typeface="Times New Roman" panose="02020603050405020304" pitchFamily="18" charset="0"/>
                  <a:cs typeface="Times New Roman" panose="02020603050405020304" pitchFamily="18" charset="0"/>
                </a:rPr>
                <a:t> Saudi </a:t>
              </a:r>
              <a:r>
                <a:rPr lang="en-US" altLang="zh-CN" dirty="0">
                  <a:solidFill>
                    <a:prstClr val="black"/>
                  </a:solidFill>
                  <a:latin typeface="Times New Roman" panose="02020603050405020304" pitchFamily="18" charset="0"/>
                  <a:cs typeface="Times New Roman" panose="02020603050405020304" pitchFamily="18" charset="0"/>
                </a:rPr>
                <a:t>Arabia</a:t>
              </a:r>
            </a:p>
            <a:p>
              <a:r>
                <a:rPr lang="zh-CN" altLang="en-US" dirty="0">
                  <a:solidFill>
                    <a:prstClr val="black"/>
                  </a:solidFill>
                  <a:latin typeface="Times New Roman" panose="02020603050405020304" pitchFamily="18" charset="0"/>
                  <a:cs typeface="Times New Roman" panose="02020603050405020304" pitchFamily="18" charset="0"/>
                </a:rPr>
                <a:t>公司介绍</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a:solidFill>
                    <a:prstClr val="black"/>
                  </a:solidFill>
                  <a:latin typeface="Times New Roman" panose="02020603050405020304" pitchFamily="18" charset="0"/>
                  <a:cs typeface="Times New Roman" panose="02020603050405020304" pitchFamily="18" charset="0"/>
                </a:rPr>
                <a:t>BAJA TRADING EST</a:t>
              </a:r>
              <a:r>
                <a:rPr lang="zh-CN" altLang="en-US" dirty="0" smtClean="0">
                  <a:solidFill>
                    <a:prstClr val="black"/>
                  </a:solidFill>
                  <a:latin typeface="Times New Roman" panose="02020603050405020304" pitchFamily="18" charset="0"/>
                  <a:cs typeface="Times New Roman" panose="02020603050405020304" pitchFamily="18" charset="0"/>
                </a:rPr>
                <a:t>成立</a:t>
              </a:r>
              <a:r>
                <a:rPr lang="zh-CN" altLang="en-US" dirty="0">
                  <a:solidFill>
                    <a:prstClr val="black"/>
                  </a:solidFill>
                  <a:latin typeface="Times New Roman" panose="02020603050405020304" pitchFamily="18" charset="0"/>
                  <a:cs typeface="Times New Roman" panose="02020603050405020304" pitchFamily="18" charset="0"/>
                </a:rPr>
                <a:t>于</a:t>
              </a:r>
              <a:r>
                <a:rPr lang="en-US" altLang="zh-CN" dirty="0">
                  <a:solidFill>
                    <a:prstClr val="black"/>
                  </a:solidFill>
                  <a:latin typeface="Times New Roman" panose="02020603050405020304" pitchFamily="18" charset="0"/>
                  <a:cs typeface="Times New Roman" panose="02020603050405020304" pitchFamily="18" charset="0"/>
                </a:rPr>
                <a:t>1994</a:t>
              </a:r>
              <a:r>
                <a:rPr lang="zh-CN" altLang="en-US" dirty="0">
                  <a:solidFill>
                    <a:prstClr val="black"/>
                  </a:solidFill>
                  <a:latin typeface="Times New Roman" panose="02020603050405020304" pitchFamily="18" charset="0"/>
                  <a:cs typeface="Times New Roman" panose="02020603050405020304" pitchFamily="18" charset="0"/>
                </a:rPr>
                <a:t>年，主要</a:t>
              </a:r>
              <a:r>
                <a:rPr lang="zh-CN" altLang="en-US" dirty="0" smtClean="0">
                  <a:solidFill>
                    <a:prstClr val="black"/>
                  </a:solidFill>
                  <a:latin typeface="Times New Roman" panose="02020603050405020304" pitchFamily="18" charset="0"/>
                  <a:cs typeface="Times New Roman" panose="02020603050405020304" pitchFamily="18" charset="0"/>
                </a:rPr>
                <a:t>从事农产品</a:t>
              </a:r>
              <a:r>
                <a:rPr lang="zh-CN" altLang="en-US" dirty="0">
                  <a:solidFill>
                    <a:prstClr val="black"/>
                  </a:solidFill>
                  <a:latin typeface="Times New Roman" panose="02020603050405020304" pitchFamily="18" charset="0"/>
                  <a:cs typeface="Times New Roman" panose="02020603050405020304" pitchFamily="18" charset="0"/>
                </a:rPr>
                <a:t>的</a:t>
              </a:r>
              <a:r>
                <a:rPr lang="zh-CN" altLang="en-US" dirty="0" smtClean="0">
                  <a:solidFill>
                    <a:prstClr val="black"/>
                  </a:solidFill>
                  <a:latin typeface="Times New Roman" panose="02020603050405020304" pitchFamily="18" charset="0"/>
                  <a:cs typeface="Times New Roman" panose="02020603050405020304" pitchFamily="18" charset="0"/>
                </a:rPr>
                <a:t>进出口业务。</a:t>
              </a:r>
              <a:endParaRPr lang="zh-CN" altLang="en-US"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401191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898468" y="1073714"/>
            <a:ext cx="4051198" cy="461665"/>
          </a:xfrm>
          <a:prstGeom prst="rect">
            <a:avLst/>
          </a:prstGeom>
          <a:noFill/>
        </p:spPr>
        <p:txBody>
          <a:bodyPr wrap="square" rtlCol="0">
            <a:spAutoFit/>
          </a:bodyPr>
          <a:lstStyle/>
          <a:p>
            <a:r>
              <a:rPr lang="en-US" altLang="zh-CN" sz="2400" dirty="0">
                <a:solidFill>
                  <a:prstClr val="black"/>
                </a:solidFill>
                <a:latin typeface="Times New Roman" panose="02020603050405020304" pitchFamily="18" charset="0"/>
                <a:cs typeface="Times New Roman" panose="02020603050405020304" pitchFamily="18" charset="0"/>
              </a:rPr>
              <a:t>BAJA TRADING EST </a:t>
            </a:r>
          </a:p>
        </p:txBody>
      </p:sp>
    </p:spTree>
    <p:extLst>
      <p:ext uri="{BB962C8B-B14F-4D97-AF65-F5344CB8AC3E}">
        <p14:creationId xmlns:p14="http://schemas.microsoft.com/office/powerpoint/2010/main" val="1290448313"/>
      </p:ext>
    </p:extLst>
  </p:cSld>
  <p:clrMapOvr>
    <a:masterClrMapping/>
  </p:clrMapOvr>
  <mc:AlternateContent xmlns:mc="http://schemas.openxmlformats.org/markup-compatibility/2006" xmlns:p14="http://schemas.microsoft.com/office/powerpoint/2010/main">
    <mc:Choice Requires="p14">
      <p:transition p14:dur="10" advTm="6715"/>
    </mc:Choice>
    <mc:Fallback xmlns="">
      <p:transition advTm="6715"/>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52491" y="1275008"/>
            <a:ext cx="6222585" cy="46001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967230"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501483" y="1275008"/>
            <a:ext cx="5705341" cy="342420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日照金果贸易有限公司业务员鲁平在</a:t>
            </a:r>
            <a:r>
              <a:rPr lang="en-US" altLang="zh-CN" sz="2100" b="1" dirty="0" err="1"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Anuga</a:t>
            </a:r>
            <a:r>
              <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 2014 </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世界</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食品博览会上认识了</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沙特阿拉伯</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BAJA TRADING EST</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业务员</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交易会</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结束后，鲁平返回日照。随之向</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发去电子邮件，详细介绍了本公司的业务范围，并表示愿意与其公司建立良好的业务关系。</a:t>
            </a:r>
          </a:p>
        </p:txBody>
      </p:sp>
      <p:grpSp>
        <p:nvGrpSpPr>
          <p:cNvPr id="13" name="组合 50"/>
          <p:cNvGrpSpPr>
            <a:grpSpLocks/>
          </p:cNvGrpSpPr>
          <p:nvPr/>
        </p:nvGrpSpPr>
        <p:grpSpPr bwMode="auto">
          <a:xfrm>
            <a:off x="258651" y="268522"/>
            <a:ext cx="603250" cy="552450"/>
            <a:chOff x="0" y="0"/>
            <a:chExt cx="737947" cy="676838"/>
          </a:xfrm>
        </p:grpSpPr>
        <p:sp>
          <p:nvSpPr>
            <p:cNvPr id="14"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6"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7" name="标题 1"/>
          <p:cNvSpPr txBox="1">
            <a:spLocks noChangeArrowheads="1"/>
          </p:cNvSpPr>
          <p:nvPr/>
        </p:nvSpPr>
        <p:spPr>
          <a:xfrm>
            <a:off x="1141301" y="384344"/>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2690021727"/>
      </p:ext>
    </p:extLst>
  </p:cSld>
  <p:clrMapOvr>
    <a:masterClrMapping/>
  </p:clrMapOvr>
  <mc:AlternateContent xmlns:mc="http://schemas.openxmlformats.org/markup-compatibility/2006" xmlns:p14="http://schemas.microsoft.com/office/powerpoint/2010/main">
    <mc:Choice Requires="p14">
      <p:transition p14:dur="10" advTm="25442"/>
    </mc:Choice>
    <mc:Fallback xmlns="">
      <p:transition advTm="25442"/>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62657" y="1275008"/>
            <a:ext cx="6473781" cy="44432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schemeClr val="tx1">
                  <a:lumMod val="85000"/>
                  <a:lumOff val="15000"/>
                </a:scheme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889956"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123643" y="1405287"/>
            <a:ext cx="6151807" cy="3970318"/>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latin typeface="Times New Roman" panose="02020603050405020304" pitchFamily="18" charset="0"/>
                <a:cs typeface="Times New Roman" panose="02020603050405020304" pitchFamily="18" charset="0"/>
              </a:rPr>
              <a:t>收到</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鲁平的</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建交信函后，</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对</a:t>
            </a:r>
            <a:r>
              <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rPr>
              <a:t>14CM</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以上的白瓜子</a:t>
            </a:r>
            <a:r>
              <a:rPr lang="zh-CN" altLang="en-US" sz="2100" b="1" dirty="0" smtClean="0">
                <a:latin typeface="Times New Roman" panose="02020603050405020304" pitchFamily="18" charset="0"/>
                <a:cs typeface="Times New Roman" panose="02020603050405020304" pitchFamily="18" charset="0"/>
              </a:rPr>
              <a:t>非常</a:t>
            </a:r>
            <a:r>
              <a:rPr lang="zh-CN" altLang="en-US" sz="2100" b="1" dirty="0">
                <a:latin typeface="Times New Roman" panose="02020603050405020304" pitchFamily="18" charset="0"/>
                <a:cs typeface="Times New Roman" panose="02020603050405020304" pitchFamily="18" charset="0"/>
              </a:rPr>
              <a:t>感兴趣，</a:t>
            </a:r>
            <a:r>
              <a:rPr lang="zh-CN" altLang="en-US" sz="2100" b="1" dirty="0" smtClean="0">
                <a:latin typeface="Times New Roman" panose="02020603050405020304" pitchFamily="18" charset="0"/>
                <a:cs typeface="Times New Roman" panose="02020603050405020304" pitchFamily="18" charset="0"/>
              </a:rPr>
              <a:t>要求鲁平报价。</a:t>
            </a:r>
            <a:endParaRPr lang="en-US" altLang="zh-CN" sz="2100" b="1"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l"/>
            </a:pP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双方经过往来信函磋商，确定合同中的支付条款为汇付：</a:t>
            </a:r>
          </a:p>
          <a:p>
            <a:pPr marL="285750" indent="-285750">
              <a:lnSpc>
                <a:spcPct val="150000"/>
              </a:lnSpc>
              <a:buFont typeface="Wingdings" panose="05000000000000000000" pitchFamily="2" charset="2"/>
              <a:buChar char="l"/>
            </a:pP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“买方收到合同所列单据副本后，于</a:t>
            </a:r>
            <a:r>
              <a:rPr lang="en-US" altLang="zh-CN" sz="2100" b="1" dirty="0">
                <a:latin typeface="Times New Roman" panose="02020603050405020304" pitchFamily="18" charset="0"/>
                <a:cs typeface="Times New Roman" panose="02020603050405020304" pitchFamily="18" charset="0"/>
                <a:sym typeface="Arial" panose="020B0604020202020204" pitchFamily="34" charset="0"/>
              </a:rPr>
              <a:t>20</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天内电汇付款。</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a:t>
            </a:r>
            <a:endParaRPr lang="zh-CN" altLang="en-US" sz="2100" b="1" dirty="0">
              <a:latin typeface="Times New Roman" panose="02020603050405020304" pitchFamily="18" charset="0"/>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l"/>
            </a:pP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任务：鲁平订立合同</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中的支付条款。</a:t>
            </a:r>
          </a:p>
        </p:txBody>
      </p:sp>
      <p:grpSp>
        <p:nvGrpSpPr>
          <p:cNvPr id="11" name="组合 50"/>
          <p:cNvGrpSpPr>
            <a:grpSpLocks/>
          </p:cNvGrpSpPr>
          <p:nvPr/>
        </p:nvGrpSpPr>
        <p:grpSpPr bwMode="auto">
          <a:xfrm>
            <a:off x="145505" y="94325"/>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3609207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082744"/>
            <a:ext cx="5158384" cy="2554545"/>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拓展任务实施</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8233639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959448" y="885991"/>
            <a:ext cx="9378433" cy="5343759"/>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33" y="885991"/>
            <a:ext cx="3464687" cy="5541156"/>
          </a:xfrm>
          <a:prstGeom prst="rect">
            <a:avLst/>
          </a:prstGeom>
        </p:spPr>
      </p:pic>
      <p:sp>
        <p:nvSpPr>
          <p:cNvPr id="6" name="文本框 5"/>
          <p:cNvSpPr txBox="1"/>
          <p:nvPr/>
        </p:nvSpPr>
        <p:spPr>
          <a:xfrm>
            <a:off x="3755378" y="3557870"/>
            <a:ext cx="6377745" cy="1292662"/>
          </a:xfrm>
          <a:prstGeom prst="rect">
            <a:avLst/>
          </a:prstGeom>
          <a:noFill/>
        </p:spPr>
        <p:txBody>
          <a:bodyPr wrap="square" rtlCol="0">
            <a:spAutoFit/>
          </a:bodyPr>
          <a:lstStyle/>
          <a:p>
            <a:pPr algn="just"/>
            <a:r>
              <a:rPr lang="en-US" altLang="zh-CN" sz="2600" dirty="0" smtClean="0">
                <a:latin typeface="Times New Roman" panose="02020603050405020304" pitchFamily="18" charset="0"/>
                <a:cs typeface="Times New Roman" panose="02020603050405020304" pitchFamily="18" charset="0"/>
              </a:rPr>
              <a:t>Payment </a:t>
            </a:r>
            <a:r>
              <a:rPr lang="en-US" altLang="zh-CN" sz="2600" dirty="0">
                <a:latin typeface="Times New Roman" panose="02020603050405020304" pitchFamily="18" charset="0"/>
                <a:cs typeface="Times New Roman" panose="02020603050405020304" pitchFamily="18" charset="0"/>
              </a:rPr>
              <a:t>by T/T shall be effected by the Buyer not later than 20 days after receipt of the </a:t>
            </a:r>
            <a:r>
              <a:rPr lang="en-US" altLang="zh-CN" sz="2600" dirty="0" smtClean="0">
                <a:latin typeface="Times New Roman" panose="02020603050405020304" pitchFamily="18" charset="0"/>
                <a:cs typeface="Times New Roman" panose="02020603050405020304" pitchFamily="18" charset="0"/>
              </a:rPr>
              <a:t>copy of the documents </a:t>
            </a:r>
            <a:r>
              <a:rPr lang="en-US" altLang="zh-CN" sz="2600" dirty="0">
                <a:latin typeface="Times New Roman" panose="02020603050405020304" pitchFamily="18" charset="0"/>
                <a:cs typeface="Times New Roman" panose="02020603050405020304" pitchFamily="18" charset="0"/>
              </a:rPr>
              <a:t>listed in the contract</a:t>
            </a:r>
            <a:r>
              <a:rPr lang="en-US" altLang="zh-CN" sz="2600" dirty="0" smtClean="0">
                <a:latin typeface="Times New Roman" panose="02020603050405020304" pitchFamily="18" charset="0"/>
                <a:cs typeface="Times New Roman" panose="02020603050405020304" pitchFamily="18" charset="0"/>
              </a:rPr>
              <a:t>.</a:t>
            </a:r>
            <a:endParaRPr lang="en-US" altLang="zh-CN" sz="2600" dirty="0">
              <a:latin typeface="Times New Roman" panose="02020603050405020304" pitchFamily="18" charset="0"/>
              <a:cs typeface="Times New Roman" panose="02020603050405020304" pitchFamily="18" charset="0"/>
            </a:endParaRPr>
          </a:p>
        </p:txBody>
      </p:sp>
      <p:sp>
        <p:nvSpPr>
          <p:cNvPr id="2" name="矩形 1"/>
          <p:cNvSpPr/>
          <p:nvPr/>
        </p:nvSpPr>
        <p:spPr>
          <a:xfrm>
            <a:off x="3357093" y="1215808"/>
            <a:ext cx="6096000" cy="1615827"/>
          </a:xfrm>
          <a:prstGeom prst="rect">
            <a:avLst/>
          </a:prstGeom>
        </p:spPr>
        <p:txBody>
          <a:bodyPr>
            <a:spAutoFit/>
          </a:bodyPr>
          <a:lstStyle/>
          <a:p>
            <a:pPr marL="285750" indent="-285750">
              <a:lnSpc>
                <a:spcPct val="150000"/>
              </a:lnSpc>
              <a:buFont typeface="Wingdings" panose="05000000000000000000" pitchFamily="2" charset="2"/>
              <a:buChar char="l"/>
            </a:pPr>
            <a:r>
              <a:rPr lang="zh-CN" altLang="en-US" sz="2200" b="1" dirty="0">
                <a:latin typeface="Times New Roman" panose="02020603050405020304" pitchFamily="18" charset="0"/>
                <a:cs typeface="Times New Roman" panose="02020603050405020304" pitchFamily="18" charset="0"/>
                <a:sym typeface="Arial" panose="020B0604020202020204" pitchFamily="34" charset="0"/>
              </a:rPr>
              <a:t>任务：鲁平订立合同中的支付条款。</a:t>
            </a:r>
          </a:p>
          <a:p>
            <a:pPr marL="285750" indent="-285750">
              <a:lnSpc>
                <a:spcPct val="150000"/>
              </a:lnSpc>
              <a:buFont typeface="Wingdings" panose="05000000000000000000" pitchFamily="2" charset="2"/>
              <a:buChar char="l"/>
            </a:pPr>
            <a:r>
              <a:rPr lang="zh-CN" altLang="en-US" sz="2200" b="1" dirty="0" smtClean="0">
                <a:latin typeface="Times New Roman" panose="02020603050405020304" pitchFamily="18" charset="0"/>
                <a:cs typeface="Times New Roman" panose="02020603050405020304" pitchFamily="18" charset="0"/>
                <a:sym typeface="Arial" panose="020B0604020202020204" pitchFamily="34" charset="0"/>
              </a:rPr>
              <a:t>“</a:t>
            </a:r>
            <a:r>
              <a:rPr lang="zh-CN" altLang="en-US" sz="2200" b="1" dirty="0">
                <a:latin typeface="Times New Roman" panose="02020603050405020304" pitchFamily="18" charset="0"/>
                <a:cs typeface="Times New Roman" panose="02020603050405020304" pitchFamily="18" charset="0"/>
                <a:sym typeface="Arial" panose="020B0604020202020204" pitchFamily="34" charset="0"/>
              </a:rPr>
              <a:t>买方收到合同所列单据副本后，于</a:t>
            </a:r>
            <a:r>
              <a:rPr lang="en-US" altLang="zh-CN" sz="2200" b="1" dirty="0">
                <a:latin typeface="Times New Roman" panose="02020603050405020304" pitchFamily="18" charset="0"/>
                <a:cs typeface="Times New Roman" panose="02020603050405020304" pitchFamily="18" charset="0"/>
                <a:sym typeface="Arial" panose="020B0604020202020204" pitchFamily="34" charset="0"/>
              </a:rPr>
              <a:t>20</a:t>
            </a:r>
            <a:r>
              <a:rPr lang="zh-CN" altLang="en-US" sz="2200" b="1" dirty="0">
                <a:latin typeface="Times New Roman" panose="02020603050405020304" pitchFamily="18" charset="0"/>
                <a:cs typeface="Times New Roman" panose="02020603050405020304" pitchFamily="18" charset="0"/>
                <a:sym typeface="Arial" panose="020B0604020202020204" pitchFamily="34" charset="0"/>
              </a:rPr>
              <a:t>天内电汇付款。</a:t>
            </a:r>
            <a:r>
              <a:rPr lang="zh-CN" altLang="en-US" sz="2200" b="1" dirty="0" smtClean="0">
                <a:latin typeface="Times New Roman" panose="02020603050405020304" pitchFamily="18" charset="0"/>
                <a:cs typeface="Times New Roman" panose="02020603050405020304" pitchFamily="18" charset="0"/>
                <a:sym typeface="Arial" panose="020B0604020202020204" pitchFamily="34" charset="0"/>
              </a:rPr>
              <a:t>”</a:t>
            </a:r>
            <a:endParaRPr lang="zh-CN" altLang="en-US" sz="2200" b="1" dirty="0">
              <a:latin typeface="Times New Roman" panose="02020603050405020304" pitchFamily="18" charset="0"/>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4049612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34163" y="2586824"/>
            <a:ext cx="5158384" cy="1323439"/>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反思总结</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0274825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964689" y="3275608"/>
            <a:ext cx="9159568" cy="0"/>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46976" y="1149830"/>
            <a:ext cx="1677448" cy="1413044"/>
            <a:chOff x="162365" y="1744555"/>
            <a:chExt cx="779091" cy="667487"/>
          </a:xfrm>
        </p:grpSpPr>
        <p:sp>
          <p:nvSpPr>
            <p:cNvPr id="109" name="椭圆 108"/>
            <p:cNvSpPr/>
            <p:nvPr/>
          </p:nvSpPr>
          <p:spPr bwMode="auto">
            <a:xfrm>
              <a:off x="162365" y="1744555"/>
              <a:ext cx="779091" cy="659251"/>
            </a:xfrm>
            <a:prstGeom prst="ellipse">
              <a:avLst/>
            </a:prstGeom>
            <a:solidFill>
              <a:srgbClr val="21A3D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5" name="组合 74"/>
            <p:cNvGrpSpPr/>
            <p:nvPr/>
          </p:nvGrpSpPr>
          <p:grpSpPr>
            <a:xfrm>
              <a:off x="399306" y="1849387"/>
              <a:ext cx="324353" cy="562655"/>
              <a:chOff x="623888" y="3567113"/>
              <a:chExt cx="968376" cy="2960687"/>
            </a:xfrm>
            <a:solidFill>
              <a:schemeClr val="bg1"/>
            </a:solidFill>
          </p:grpSpPr>
          <p:sp>
            <p:nvSpPr>
              <p:cNvPr id="76" name="Freeform 207"/>
              <p:cNvSpPr>
                <a:spLocks/>
              </p:cNvSpPr>
              <p:nvPr/>
            </p:nvSpPr>
            <p:spPr bwMode="auto">
              <a:xfrm>
                <a:off x="1014413" y="3784600"/>
                <a:ext cx="168275" cy="301625"/>
              </a:xfrm>
              <a:custGeom>
                <a:avLst/>
                <a:gdLst>
                  <a:gd name="T0" fmla="*/ 53 w 54"/>
                  <a:gd name="T1" fmla="*/ 0 h 97"/>
                  <a:gd name="T2" fmla="*/ 54 w 54"/>
                  <a:gd name="T3" fmla="*/ 70 h 97"/>
                  <a:gd name="T4" fmla="*/ 27 w 54"/>
                  <a:gd name="T5" fmla="*/ 97 h 97"/>
                  <a:gd name="T6" fmla="*/ 0 w 54"/>
                  <a:gd name="T7" fmla="*/ 70 h 97"/>
                  <a:gd name="T8" fmla="*/ 1 w 54"/>
                  <a:gd name="T9" fmla="*/ 0 h 97"/>
                  <a:gd name="T10" fmla="*/ 53 w 54"/>
                  <a:gd name="T11" fmla="*/ 0 h 97"/>
                </a:gdLst>
                <a:ahLst/>
                <a:cxnLst>
                  <a:cxn ang="0">
                    <a:pos x="T0" y="T1"/>
                  </a:cxn>
                  <a:cxn ang="0">
                    <a:pos x="T2" y="T3"/>
                  </a:cxn>
                  <a:cxn ang="0">
                    <a:pos x="T4" y="T5"/>
                  </a:cxn>
                  <a:cxn ang="0">
                    <a:pos x="T6" y="T7"/>
                  </a:cxn>
                  <a:cxn ang="0">
                    <a:pos x="T8" y="T9"/>
                  </a:cxn>
                  <a:cxn ang="0">
                    <a:pos x="T10" y="T11"/>
                  </a:cxn>
                </a:cxnLst>
                <a:rect l="0" t="0" r="r" b="b"/>
                <a:pathLst>
                  <a:path w="54" h="97">
                    <a:moveTo>
                      <a:pt x="53" y="0"/>
                    </a:moveTo>
                    <a:cubicBezTo>
                      <a:pt x="53" y="0"/>
                      <a:pt x="46" y="51"/>
                      <a:pt x="54" y="70"/>
                    </a:cubicBezTo>
                    <a:cubicBezTo>
                      <a:pt x="54" y="70"/>
                      <a:pt x="53" y="97"/>
                      <a:pt x="27" y="97"/>
                    </a:cubicBezTo>
                    <a:cubicBezTo>
                      <a:pt x="2" y="97"/>
                      <a:pt x="0" y="70"/>
                      <a:pt x="0" y="70"/>
                    </a:cubicBezTo>
                    <a:cubicBezTo>
                      <a:pt x="7" y="51"/>
                      <a:pt x="1" y="0"/>
                      <a:pt x="1" y="0"/>
                    </a:cubicBez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77" name="Freeform 208"/>
              <p:cNvSpPr>
                <a:spLocks/>
              </p:cNvSpPr>
              <p:nvPr/>
            </p:nvSpPr>
            <p:spPr bwMode="auto">
              <a:xfrm>
                <a:off x="1176338" y="3749675"/>
                <a:ext cx="50800" cy="103187"/>
              </a:xfrm>
              <a:custGeom>
                <a:avLst/>
                <a:gdLst>
                  <a:gd name="T0" fmla="*/ 11 w 16"/>
                  <a:gd name="T1" fmla="*/ 6 h 33"/>
                  <a:gd name="T2" fmla="*/ 16 w 16"/>
                  <a:gd name="T3" fmla="*/ 5 h 33"/>
                  <a:gd name="T4" fmla="*/ 14 w 16"/>
                  <a:gd name="T5" fmla="*/ 21 h 33"/>
                  <a:gd name="T6" fmla="*/ 4 w 16"/>
                  <a:gd name="T7" fmla="*/ 31 h 33"/>
                  <a:gd name="T8" fmla="*/ 1 w 16"/>
                  <a:gd name="T9" fmla="*/ 23 h 33"/>
                  <a:gd name="T10" fmla="*/ 11 w 16"/>
                  <a:gd name="T11" fmla="*/ 6 h 33"/>
                </a:gdLst>
                <a:ahLst/>
                <a:cxnLst>
                  <a:cxn ang="0">
                    <a:pos x="T0" y="T1"/>
                  </a:cxn>
                  <a:cxn ang="0">
                    <a:pos x="T2" y="T3"/>
                  </a:cxn>
                  <a:cxn ang="0">
                    <a:pos x="T4" y="T5"/>
                  </a:cxn>
                  <a:cxn ang="0">
                    <a:pos x="T6" y="T7"/>
                  </a:cxn>
                  <a:cxn ang="0">
                    <a:pos x="T8" y="T9"/>
                  </a:cxn>
                  <a:cxn ang="0">
                    <a:pos x="T10" y="T11"/>
                  </a:cxn>
                </a:cxnLst>
                <a:rect l="0" t="0" r="r" b="b"/>
                <a:pathLst>
                  <a:path w="16" h="33">
                    <a:moveTo>
                      <a:pt x="11" y="6"/>
                    </a:moveTo>
                    <a:cubicBezTo>
                      <a:pt x="11" y="6"/>
                      <a:pt x="16" y="0"/>
                      <a:pt x="16" y="5"/>
                    </a:cubicBezTo>
                    <a:cubicBezTo>
                      <a:pt x="16" y="11"/>
                      <a:pt x="15" y="18"/>
                      <a:pt x="14" y="21"/>
                    </a:cubicBezTo>
                    <a:cubicBezTo>
                      <a:pt x="12" y="24"/>
                      <a:pt x="7" y="33"/>
                      <a:pt x="4" y="31"/>
                    </a:cubicBezTo>
                    <a:cubicBezTo>
                      <a:pt x="0" y="28"/>
                      <a:pt x="1" y="23"/>
                      <a:pt x="1" y="23"/>
                    </a:cubicBezTo>
                    <a:lnTo>
                      <a:pt x="1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78" name="Freeform 209"/>
              <p:cNvSpPr>
                <a:spLocks/>
              </p:cNvSpPr>
              <p:nvPr/>
            </p:nvSpPr>
            <p:spPr bwMode="auto">
              <a:xfrm>
                <a:off x="982663" y="3729038"/>
                <a:ext cx="41275" cy="107950"/>
              </a:xfrm>
              <a:custGeom>
                <a:avLst/>
                <a:gdLst>
                  <a:gd name="T0" fmla="*/ 6 w 13"/>
                  <a:gd name="T1" fmla="*/ 8 h 35"/>
                  <a:gd name="T2" fmla="*/ 1 w 13"/>
                  <a:gd name="T3" fmla="*/ 6 h 35"/>
                  <a:gd name="T4" fmla="*/ 1 w 13"/>
                  <a:gd name="T5" fmla="*/ 21 h 35"/>
                  <a:gd name="T6" fmla="*/ 8 w 13"/>
                  <a:gd name="T7" fmla="*/ 33 h 35"/>
                  <a:gd name="T8" fmla="*/ 13 w 13"/>
                  <a:gd name="T9" fmla="*/ 25 h 35"/>
                  <a:gd name="T10" fmla="*/ 6 w 13"/>
                  <a:gd name="T11" fmla="*/ 8 h 35"/>
                </a:gdLst>
                <a:ahLst/>
                <a:cxnLst>
                  <a:cxn ang="0">
                    <a:pos x="T0" y="T1"/>
                  </a:cxn>
                  <a:cxn ang="0">
                    <a:pos x="T2" y="T3"/>
                  </a:cxn>
                  <a:cxn ang="0">
                    <a:pos x="T4" y="T5"/>
                  </a:cxn>
                  <a:cxn ang="0">
                    <a:pos x="T6" y="T7"/>
                  </a:cxn>
                  <a:cxn ang="0">
                    <a:pos x="T8" y="T9"/>
                  </a:cxn>
                  <a:cxn ang="0">
                    <a:pos x="T10" y="T11"/>
                  </a:cxn>
                </a:cxnLst>
                <a:rect l="0" t="0" r="r" b="b"/>
                <a:pathLst>
                  <a:path w="13" h="35">
                    <a:moveTo>
                      <a:pt x="6" y="8"/>
                    </a:moveTo>
                    <a:cubicBezTo>
                      <a:pt x="6" y="8"/>
                      <a:pt x="2" y="0"/>
                      <a:pt x="1" y="6"/>
                    </a:cubicBezTo>
                    <a:cubicBezTo>
                      <a:pt x="0" y="11"/>
                      <a:pt x="1" y="18"/>
                      <a:pt x="1" y="21"/>
                    </a:cubicBezTo>
                    <a:cubicBezTo>
                      <a:pt x="2" y="24"/>
                      <a:pt x="5" y="35"/>
                      <a:pt x="8" y="33"/>
                    </a:cubicBezTo>
                    <a:cubicBezTo>
                      <a:pt x="13" y="31"/>
                      <a:pt x="13" y="25"/>
                      <a:pt x="13" y="25"/>
                    </a:cubicBezTo>
                    <a:lnTo>
                      <a:pt x="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79" name="Freeform 210"/>
              <p:cNvSpPr>
                <a:spLocks/>
              </p:cNvSpPr>
              <p:nvPr/>
            </p:nvSpPr>
            <p:spPr bwMode="auto">
              <a:xfrm>
                <a:off x="1001713" y="3625850"/>
                <a:ext cx="244475" cy="314325"/>
              </a:xfrm>
              <a:custGeom>
                <a:avLst/>
                <a:gdLst>
                  <a:gd name="T0" fmla="*/ 0 w 78"/>
                  <a:gd name="T1" fmla="*/ 43 h 101"/>
                  <a:gd name="T2" fmla="*/ 3 w 78"/>
                  <a:gd name="T3" fmla="*/ 65 h 101"/>
                  <a:gd name="T4" fmla="*/ 11 w 78"/>
                  <a:gd name="T5" fmla="*/ 85 h 101"/>
                  <a:gd name="T6" fmla="*/ 29 w 78"/>
                  <a:gd name="T7" fmla="*/ 100 h 101"/>
                  <a:gd name="T8" fmla="*/ 48 w 78"/>
                  <a:gd name="T9" fmla="*/ 89 h 101"/>
                  <a:gd name="T10" fmla="*/ 60 w 78"/>
                  <a:gd name="T11" fmla="*/ 70 h 101"/>
                  <a:gd name="T12" fmla="*/ 67 w 78"/>
                  <a:gd name="T13" fmla="*/ 48 h 101"/>
                  <a:gd name="T14" fmla="*/ 43 w 78"/>
                  <a:gd name="T15" fmla="*/ 3 h 101"/>
                  <a:gd name="T16" fmla="*/ 0 w 78"/>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01">
                    <a:moveTo>
                      <a:pt x="0" y="43"/>
                    </a:moveTo>
                    <a:cubicBezTo>
                      <a:pt x="0" y="43"/>
                      <a:pt x="2" y="60"/>
                      <a:pt x="3" y="65"/>
                    </a:cubicBezTo>
                    <a:cubicBezTo>
                      <a:pt x="4" y="71"/>
                      <a:pt x="5" y="78"/>
                      <a:pt x="11" y="85"/>
                    </a:cubicBezTo>
                    <a:cubicBezTo>
                      <a:pt x="16" y="91"/>
                      <a:pt x="17" y="99"/>
                      <a:pt x="29" y="100"/>
                    </a:cubicBezTo>
                    <a:cubicBezTo>
                      <a:pt x="40" y="101"/>
                      <a:pt x="43" y="94"/>
                      <a:pt x="48" y="89"/>
                    </a:cubicBezTo>
                    <a:cubicBezTo>
                      <a:pt x="56" y="82"/>
                      <a:pt x="58" y="76"/>
                      <a:pt x="60" y="70"/>
                    </a:cubicBezTo>
                    <a:cubicBezTo>
                      <a:pt x="62" y="65"/>
                      <a:pt x="67" y="48"/>
                      <a:pt x="67" y="48"/>
                    </a:cubicBezTo>
                    <a:cubicBezTo>
                      <a:pt x="67" y="48"/>
                      <a:pt x="78" y="7"/>
                      <a:pt x="43" y="3"/>
                    </a:cubicBezTo>
                    <a:cubicBezTo>
                      <a:pt x="7" y="0"/>
                      <a:pt x="0" y="43"/>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0" name="Freeform 211"/>
              <p:cNvSpPr>
                <a:spLocks/>
              </p:cNvSpPr>
              <p:nvPr/>
            </p:nvSpPr>
            <p:spPr bwMode="auto">
              <a:xfrm>
                <a:off x="982663" y="3567113"/>
                <a:ext cx="268288" cy="257175"/>
              </a:xfrm>
              <a:custGeom>
                <a:avLst/>
                <a:gdLst>
                  <a:gd name="T0" fmla="*/ 68 w 86"/>
                  <a:gd name="T1" fmla="*/ 83 h 83"/>
                  <a:gd name="T2" fmla="*/ 70 w 86"/>
                  <a:gd name="T3" fmla="*/ 56 h 83"/>
                  <a:gd name="T4" fmla="*/ 62 w 86"/>
                  <a:gd name="T5" fmla="*/ 45 h 83"/>
                  <a:gd name="T6" fmla="*/ 68 w 86"/>
                  <a:gd name="T7" fmla="*/ 57 h 83"/>
                  <a:gd name="T8" fmla="*/ 57 w 86"/>
                  <a:gd name="T9" fmla="*/ 44 h 83"/>
                  <a:gd name="T10" fmla="*/ 50 w 86"/>
                  <a:gd name="T11" fmla="*/ 33 h 83"/>
                  <a:gd name="T12" fmla="*/ 56 w 86"/>
                  <a:gd name="T13" fmla="*/ 49 h 83"/>
                  <a:gd name="T14" fmla="*/ 40 w 86"/>
                  <a:gd name="T15" fmla="*/ 36 h 83"/>
                  <a:gd name="T16" fmla="*/ 33 w 86"/>
                  <a:gd name="T17" fmla="*/ 33 h 83"/>
                  <a:gd name="T18" fmla="*/ 41 w 86"/>
                  <a:gd name="T19" fmla="*/ 40 h 83"/>
                  <a:gd name="T20" fmla="*/ 28 w 86"/>
                  <a:gd name="T21" fmla="*/ 33 h 83"/>
                  <a:gd name="T22" fmla="*/ 28 w 86"/>
                  <a:gd name="T23" fmla="*/ 39 h 83"/>
                  <a:gd name="T24" fmla="*/ 20 w 86"/>
                  <a:gd name="T25" fmla="*/ 36 h 83"/>
                  <a:gd name="T26" fmla="*/ 19 w 86"/>
                  <a:gd name="T27" fmla="*/ 43 h 83"/>
                  <a:gd name="T28" fmla="*/ 11 w 86"/>
                  <a:gd name="T29" fmla="*/ 53 h 83"/>
                  <a:gd name="T30" fmla="*/ 9 w 86"/>
                  <a:gd name="T31" fmla="*/ 65 h 83"/>
                  <a:gd name="T32" fmla="*/ 8 w 86"/>
                  <a:gd name="T33" fmla="*/ 76 h 83"/>
                  <a:gd name="T34" fmla="*/ 4 w 86"/>
                  <a:gd name="T35" fmla="*/ 67 h 83"/>
                  <a:gd name="T36" fmla="*/ 0 w 86"/>
                  <a:gd name="T37" fmla="*/ 53 h 83"/>
                  <a:gd name="T38" fmla="*/ 1 w 86"/>
                  <a:gd name="T39" fmla="*/ 36 h 83"/>
                  <a:gd name="T40" fmla="*/ 2 w 86"/>
                  <a:gd name="T41" fmla="*/ 27 h 83"/>
                  <a:gd name="T42" fmla="*/ 5 w 86"/>
                  <a:gd name="T43" fmla="*/ 22 h 83"/>
                  <a:gd name="T44" fmla="*/ 13 w 86"/>
                  <a:gd name="T45" fmla="*/ 13 h 83"/>
                  <a:gd name="T46" fmla="*/ 17 w 86"/>
                  <a:gd name="T47" fmla="*/ 7 h 83"/>
                  <a:gd name="T48" fmla="*/ 24 w 86"/>
                  <a:gd name="T49" fmla="*/ 10 h 83"/>
                  <a:gd name="T50" fmla="*/ 42 w 86"/>
                  <a:gd name="T51" fmla="*/ 1 h 83"/>
                  <a:gd name="T52" fmla="*/ 33 w 86"/>
                  <a:gd name="T53" fmla="*/ 6 h 83"/>
                  <a:gd name="T54" fmla="*/ 54 w 86"/>
                  <a:gd name="T55" fmla="*/ 5 h 83"/>
                  <a:gd name="T56" fmla="*/ 68 w 86"/>
                  <a:gd name="T57" fmla="*/ 10 h 83"/>
                  <a:gd name="T58" fmla="*/ 62 w 86"/>
                  <a:gd name="T59" fmla="*/ 12 h 83"/>
                  <a:gd name="T60" fmla="*/ 77 w 86"/>
                  <a:gd name="T61" fmla="*/ 15 h 83"/>
                  <a:gd name="T62" fmla="*/ 72 w 86"/>
                  <a:gd name="T63" fmla="*/ 17 h 83"/>
                  <a:gd name="T64" fmla="*/ 84 w 86"/>
                  <a:gd name="T65" fmla="*/ 33 h 83"/>
                  <a:gd name="T66" fmla="*/ 80 w 86"/>
                  <a:gd name="T67" fmla="*/ 28 h 83"/>
                  <a:gd name="T68" fmla="*/ 85 w 86"/>
                  <a:gd name="T69" fmla="*/ 50 h 83"/>
                  <a:gd name="T70" fmla="*/ 80 w 86"/>
                  <a:gd name="T71" fmla="*/ 65 h 83"/>
                  <a:gd name="T72" fmla="*/ 74 w 86"/>
                  <a:gd name="T73" fmla="*/ 73 h 83"/>
                  <a:gd name="T74" fmla="*/ 68 w 86"/>
                  <a:gd name="T7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3">
                    <a:moveTo>
                      <a:pt x="68" y="83"/>
                    </a:moveTo>
                    <a:cubicBezTo>
                      <a:pt x="68" y="83"/>
                      <a:pt x="73" y="63"/>
                      <a:pt x="70" y="56"/>
                    </a:cubicBezTo>
                    <a:cubicBezTo>
                      <a:pt x="68" y="51"/>
                      <a:pt x="62" y="45"/>
                      <a:pt x="62" y="45"/>
                    </a:cubicBezTo>
                    <a:cubicBezTo>
                      <a:pt x="68" y="57"/>
                      <a:pt x="68" y="57"/>
                      <a:pt x="68" y="57"/>
                    </a:cubicBezTo>
                    <a:cubicBezTo>
                      <a:pt x="68" y="57"/>
                      <a:pt x="59" y="52"/>
                      <a:pt x="57" y="44"/>
                    </a:cubicBezTo>
                    <a:cubicBezTo>
                      <a:pt x="54" y="37"/>
                      <a:pt x="50" y="33"/>
                      <a:pt x="50" y="33"/>
                    </a:cubicBezTo>
                    <a:cubicBezTo>
                      <a:pt x="51" y="36"/>
                      <a:pt x="56" y="49"/>
                      <a:pt x="56" y="49"/>
                    </a:cubicBezTo>
                    <a:cubicBezTo>
                      <a:pt x="56" y="49"/>
                      <a:pt x="50" y="39"/>
                      <a:pt x="40" y="36"/>
                    </a:cubicBezTo>
                    <a:cubicBezTo>
                      <a:pt x="36" y="34"/>
                      <a:pt x="33" y="33"/>
                      <a:pt x="33" y="33"/>
                    </a:cubicBezTo>
                    <a:cubicBezTo>
                      <a:pt x="34" y="37"/>
                      <a:pt x="41" y="40"/>
                      <a:pt x="41" y="40"/>
                    </a:cubicBezTo>
                    <a:cubicBezTo>
                      <a:pt x="33" y="39"/>
                      <a:pt x="28" y="33"/>
                      <a:pt x="28" y="33"/>
                    </a:cubicBezTo>
                    <a:cubicBezTo>
                      <a:pt x="28" y="33"/>
                      <a:pt x="26" y="37"/>
                      <a:pt x="28" y="39"/>
                    </a:cubicBezTo>
                    <a:cubicBezTo>
                      <a:pt x="20" y="36"/>
                      <a:pt x="20" y="36"/>
                      <a:pt x="20" y="36"/>
                    </a:cubicBezTo>
                    <a:cubicBezTo>
                      <a:pt x="20" y="36"/>
                      <a:pt x="21" y="38"/>
                      <a:pt x="19" y="43"/>
                    </a:cubicBezTo>
                    <a:cubicBezTo>
                      <a:pt x="17" y="48"/>
                      <a:pt x="12" y="48"/>
                      <a:pt x="11" y="53"/>
                    </a:cubicBezTo>
                    <a:cubicBezTo>
                      <a:pt x="11" y="57"/>
                      <a:pt x="9" y="63"/>
                      <a:pt x="9" y="65"/>
                    </a:cubicBezTo>
                    <a:cubicBezTo>
                      <a:pt x="9" y="68"/>
                      <a:pt x="8" y="76"/>
                      <a:pt x="8" y="76"/>
                    </a:cubicBezTo>
                    <a:cubicBezTo>
                      <a:pt x="8" y="76"/>
                      <a:pt x="6" y="70"/>
                      <a:pt x="4" y="67"/>
                    </a:cubicBezTo>
                    <a:cubicBezTo>
                      <a:pt x="4" y="67"/>
                      <a:pt x="1" y="60"/>
                      <a:pt x="0" y="53"/>
                    </a:cubicBezTo>
                    <a:cubicBezTo>
                      <a:pt x="0" y="49"/>
                      <a:pt x="1" y="39"/>
                      <a:pt x="1" y="36"/>
                    </a:cubicBezTo>
                    <a:cubicBezTo>
                      <a:pt x="1" y="32"/>
                      <a:pt x="2" y="27"/>
                      <a:pt x="2" y="27"/>
                    </a:cubicBezTo>
                    <a:cubicBezTo>
                      <a:pt x="2" y="27"/>
                      <a:pt x="4" y="26"/>
                      <a:pt x="5" y="22"/>
                    </a:cubicBezTo>
                    <a:cubicBezTo>
                      <a:pt x="6" y="19"/>
                      <a:pt x="11" y="14"/>
                      <a:pt x="13" y="13"/>
                    </a:cubicBezTo>
                    <a:cubicBezTo>
                      <a:pt x="15" y="12"/>
                      <a:pt x="16" y="7"/>
                      <a:pt x="17" y="7"/>
                    </a:cubicBezTo>
                    <a:cubicBezTo>
                      <a:pt x="18" y="7"/>
                      <a:pt x="24" y="10"/>
                      <a:pt x="24" y="10"/>
                    </a:cubicBezTo>
                    <a:cubicBezTo>
                      <a:pt x="24" y="10"/>
                      <a:pt x="24" y="0"/>
                      <a:pt x="42" y="1"/>
                    </a:cubicBezTo>
                    <a:cubicBezTo>
                      <a:pt x="42" y="1"/>
                      <a:pt x="34" y="4"/>
                      <a:pt x="33" y="6"/>
                    </a:cubicBezTo>
                    <a:cubicBezTo>
                      <a:pt x="33" y="6"/>
                      <a:pt x="48" y="2"/>
                      <a:pt x="54" y="5"/>
                    </a:cubicBezTo>
                    <a:cubicBezTo>
                      <a:pt x="60" y="8"/>
                      <a:pt x="68" y="10"/>
                      <a:pt x="68" y="10"/>
                    </a:cubicBezTo>
                    <a:cubicBezTo>
                      <a:pt x="68" y="10"/>
                      <a:pt x="65" y="12"/>
                      <a:pt x="62" y="12"/>
                    </a:cubicBezTo>
                    <a:cubicBezTo>
                      <a:pt x="62" y="12"/>
                      <a:pt x="72" y="16"/>
                      <a:pt x="77" y="15"/>
                    </a:cubicBezTo>
                    <a:cubicBezTo>
                      <a:pt x="77" y="15"/>
                      <a:pt x="75" y="17"/>
                      <a:pt x="72" y="17"/>
                    </a:cubicBezTo>
                    <a:cubicBezTo>
                      <a:pt x="72" y="17"/>
                      <a:pt x="82" y="23"/>
                      <a:pt x="84" y="33"/>
                    </a:cubicBezTo>
                    <a:cubicBezTo>
                      <a:pt x="80" y="28"/>
                      <a:pt x="80" y="28"/>
                      <a:pt x="80" y="28"/>
                    </a:cubicBezTo>
                    <a:cubicBezTo>
                      <a:pt x="80" y="28"/>
                      <a:pt x="86" y="40"/>
                      <a:pt x="85" y="50"/>
                    </a:cubicBezTo>
                    <a:cubicBezTo>
                      <a:pt x="85" y="56"/>
                      <a:pt x="83" y="59"/>
                      <a:pt x="80" y="65"/>
                    </a:cubicBezTo>
                    <a:cubicBezTo>
                      <a:pt x="78" y="71"/>
                      <a:pt x="74" y="73"/>
                      <a:pt x="74" y="73"/>
                    </a:cubicBezTo>
                    <a:lnTo>
                      <a:pt x="68"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1" name="Freeform 212"/>
              <p:cNvSpPr>
                <a:spLocks/>
              </p:cNvSpPr>
              <p:nvPr/>
            </p:nvSpPr>
            <p:spPr bwMode="auto">
              <a:xfrm>
                <a:off x="949326" y="6323013"/>
                <a:ext cx="177800" cy="204787"/>
              </a:xfrm>
              <a:custGeom>
                <a:avLst/>
                <a:gdLst>
                  <a:gd name="T0" fmla="*/ 53 w 57"/>
                  <a:gd name="T1" fmla="*/ 6 h 66"/>
                  <a:gd name="T2" fmla="*/ 56 w 57"/>
                  <a:gd name="T3" fmla="*/ 24 h 66"/>
                  <a:gd name="T4" fmla="*/ 56 w 57"/>
                  <a:gd name="T5" fmla="*/ 34 h 66"/>
                  <a:gd name="T6" fmla="*/ 51 w 57"/>
                  <a:gd name="T7" fmla="*/ 41 h 66"/>
                  <a:gd name="T8" fmla="*/ 52 w 57"/>
                  <a:gd name="T9" fmla="*/ 54 h 66"/>
                  <a:gd name="T10" fmla="*/ 32 w 57"/>
                  <a:gd name="T11" fmla="*/ 66 h 66"/>
                  <a:gd name="T12" fmla="*/ 1 w 57"/>
                  <a:gd name="T13" fmla="*/ 56 h 66"/>
                  <a:gd name="T14" fmla="*/ 4 w 57"/>
                  <a:gd name="T15" fmla="*/ 33 h 66"/>
                  <a:gd name="T16" fmla="*/ 10 w 57"/>
                  <a:gd name="T17" fmla="*/ 17 h 66"/>
                  <a:gd name="T18" fmla="*/ 14 w 57"/>
                  <a:gd name="T19" fmla="*/ 0 h 66"/>
                  <a:gd name="T20" fmla="*/ 53 w 57"/>
                  <a:gd name="T21"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6">
                    <a:moveTo>
                      <a:pt x="53" y="6"/>
                    </a:moveTo>
                    <a:cubicBezTo>
                      <a:pt x="53" y="6"/>
                      <a:pt x="56" y="17"/>
                      <a:pt x="56" y="24"/>
                    </a:cubicBezTo>
                    <a:cubicBezTo>
                      <a:pt x="56" y="34"/>
                      <a:pt x="56" y="34"/>
                      <a:pt x="56" y="34"/>
                    </a:cubicBezTo>
                    <a:cubicBezTo>
                      <a:pt x="56" y="34"/>
                      <a:pt x="57" y="37"/>
                      <a:pt x="51" y="41"/>
                    </a:cubicBezTo>
                    <a:cubicBezTo>
                      <a:pt x="51" y="41"/>
                      <a:pt x="52" y="53"/>
                      <a:pt x="52" y="54"/>
                    </a:cubicBezTo>
                    <a:cubicBezTo>
                      <a:pt x="52" y="56"/>
                      <a:pt x="46" y="66"/>
                      <a:pt x="32" y="66"/>
                    </a:cubicBezTo>
                    <a:cubicBezTo>
                      <a:pt x="18" y="66"/>
                      <a:pt x="2" y="63"/>
                      <a:pt x="1" y="56"/>
                    </a:cubicBezTo>
                    <a:cubicBezTo>
                      <a:pt x="0" y="50"/>
                      <a:pt x="2" y="37"/>
                      <a:pt x="4" y="33"/>
                    </a:cubicBezTo>
                    <a:cubicBezTo>
                      <a:pt x="6" y="29"/>
                      <a:pt x="9" y="22"/>
                      <a:pt x="10" y="17"/>
                    </a:cubicBezTo>
                    <a:cubicBezTo>
                      <a:pt x="10" y="12"/>
                      <a:pt x="14" y="0"/>
                      <a:pt x="14" y="0"/>
                    </a:cubicBezTo>
                    <a:lnTo>
                      <a:pt x="5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2" name="Freeform 213"/>
              <p:cNvSpPr>
                <a:spLocks/>
              </p:cNvSpPr>
              <p:nvPr/>
            </p:nvSpPr>
            <p:spPr bwMode="auto">
              <a:xfrm>
                <a:off x="1139826" y="6072188"/>
                <a:ext cx="139700" cy="269875"/>
              </a:xfrm>
              <a:custGeom>
                <a:avLst/>
                <a:gdLst>
                  <a:gd name="T0" fmla="*/ 41 w 45"/>
                  <a:gd name="T1" fmla="*/ 1 h 87"/>
                  <a:gd name="T2" fmla="*/ 44 w 45"/>
                  <a:gd name="T3" fmla="*/ 37 h 87"/>
                  <a:gd name="T4" fmla="*/ 38 w 45"/>
                  <a:gd name="T5" fmla="*/ 70 h 87"/>
                  <a:gd name="T6" fmla="*/ 21 w 45"/>
                  <a:gd name="T7" fmla="*/ 86 h 87"/>
                  <a:gd name="T8" fmla="*/ 4 w 45"/>
                  <a:gd name="T9" fmla="*/ 69 h 87"/>
                  <a:gd name="T10" fmla="*/ 0 w 45"/>
                  <a:gd name="T11" fmla="*/ 41 h 87"/>
                  <a:gd name="T12" fmla="*/ 8 w 45"/>
                  <a:gd name="T13" fmla="*/ 7 h 87"/>
                  <a:gd name="T14" fmla="*/ 9 w 45"/>
                  <a:gd name="T15" fmla="*/ 0 h 87"/>
                  <a:gd name="T16" fmla="*/ 41 w 45"/>
                  <a:gd name="T17"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7">
                    <a:moveTo>
                      <a:pt x="41" y="1"/>
                    </a:moveTo>
                    <a:cubicBezTo>
                      <a:pt x="41" y="1"/>
                      <a:pt x="44" y="30"/>
                      <a:pt x="44" y="37"/>
                    </a:cubicBezTo>
                    <a:cubicBezTo>
                      <a:pt x="45" y="43"/>
                      <a:pt x="38" y="66"/>
                      <a:pt x="38" y="70"/>
                    </a:cubicBezTo>
                    <a:cubicBezTo>
                      <a:pt x="38" y="73"/>
                      <a:pt x="26" y="84"/>
                      <a:pt x="21" y="86"/>
                    </a:cubicBezTo>
                    <a:cubicBezTo>
                      <a:pt x="16" y="87"/>
                      <a:pt x="8" y="80"/>
                      <a:pt x="4" y="69"/>
                    </a:cubicBezTo>
                    <a:cubicBezTo>
                      <a:pt x="0" y="58"/>
                      <a:pt x="0" y="44"/>
                      <a:pt x="0" y="41"/>
                    </a:cubicBezTo>
                    <a:cubicBezTo>
                      <a:pt x="0" y="38"/>
                      <a:pt x="7" y="10"/>
                      <a:pt x="8" y="7"/>
                    </a:cubicBezTo>
                    <a:cubicBezTo>
                      <a:pt x="8" y="3"/>
                      <a:pt x="9" y="0"/>
                      <a:pt x="9" y="0"/>
                    </a:cubicBezTo>
                    <a:lnTo>
                      <a:pt x="4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3" name="Freeform 214"/>
              <p:cNvSpPr>
                <a:spLocks/>
              </p:cNvSpPr>
              <p:nvPr/>
            </p:nvSpPr>
            <p:spPr bwMode="auto">
              <a:xfrm>
                <a:off x="820738" y="4718050"/>
                <a:ext cx="539750" cy="1676400"/>
              </a:xfrm>
              <a:custGeom>
                <a:avLst/>
                <a:gdLst>
                  <a:gd name="T0" fmla="*/ 89 w 173"/>
                  <a:gd name="T1" fmla="*/ 119 h 540"/>
                  <a:gd name="T2" fmla="*/ 83 w 173"/>
                  <a:gd name="T3" fmla="*/ 231 h 540"/>
                  <a:gd name="T4" fmla="*/ 79 w 173"/>
                  <a:gd name="T5" fmla="*/ 288 h 540"/>
                  <a:gd name="T6" fmla="*/ 73 w 173"/>
                  <a:gd name="T7" fmla="*/ 315 h 540"/>
                  <a:gd name="T8" fmla="*/ 97 w 173"/>
                  <a:gd name="T9" fmla="*/ 471 h 540"/>
                  <a:gd name="T10" fmla="*/ 98 w 173"/>
                  <a:gd name="T11" fmla="*/ 533 h 540"/>
                  <a:gd name="T12" fmla="*/ 72 w 173"/>
                  <a:gd name="T13" fmla="*/ 532 h 540"/>
                  <a:gd name="T14" fmla="*/ 44 w 173"/>
                  <a:gd name="T15" fmla="*/ 540 h 540"/>
                  <a:gd name="T16" fmla="*/ 30 w 173"/>
                  <a:gd name="T17" fmla="*/ 489 h 540"/>
                  <a:gd name="T18" fmla="*/ 20 w 173"/>
                  <a:gd name="T19" fmla="*/ 428 h 540"/>
                  <a:gd name="T20" fmla="*/ 8 w 173"/>
                  <a:gd name="T21" fmla="*/ 317 h 540"/>
                  <a:gd name="T22" fmla="*/ 5 w 173"/>
                  <a:gd name="T23" fmla="*/ 247 h 540"/>
                  <a:gd name="T24" fmla="*/ 5 w 173"/>
                  <a:gd name="T25" fmla="*/ 177 h 540"/>
                  <a:gd name="T26" fmla="*/ 3 w 173"/>
                  <a:gd name="T27" fmla="*/ 75 h 540"/>
                  <a:gd name="T28" fmla="*/ 19 w 173"/>
                  <a:gd name="T29" fmla="*/ 0 h 540"/>
                  <a:gd name="T30" fmla="*/ 153 w 173"/>
                  <a:gd name="T31" fmla="*/ 0 h 540"/>
                  <a:gd name="T32" fmla="*/ 173 w 173"/>
                  <a:gd name="T33" fmla="*/ 114 h 540"/>
                  <a:gd name="T34" fmla="*/ 164 w 173"/>
                  <a:gd name="T35" fmla="*/ 285 h 540"/>
                  <a:gd name="T36" fmla="*/ 159 w 173"/>
                  <a:gd name="T37" fmla="*/ 311 h 540"/>
                  <a:gd name="T38" fmla="*/ 162 w 173"/>
                  <a:gd name="T39" fmla="*/ 366 h 540"/>
                  <a:gd name="T40" fmla="*/ 148 w 173"/>
                  <a:gd name="T41" fmla="*/ 420 h 540"/>
                  <a:gd name="T42" fmla="*/ 146 w 173"/>
                  <a:gd name="T43" fmla="*/ 454 h 540"/>
                  <a:gd name="T44" fmla="*/ 125 w 173"/>
                  <a:gd name="T45" fmla="*/ 465 h 540"/>
                  <a:gd name="T46" fmla="*/ 104 w 173"/>
                  <a:gd name="T47" fmla="*/ 456 h 540"/>
                  <a:gd name="T48" fmla="*/ 101 w 173"/>
                  <a:gd name="T49" fmla="*/ 425 h 540"/>
                  <a:gd name="T50" fmla="*/ 98 w 173"/>
                  <a:gd name="T51" fmla="*/ 391 h 540"/>
                  <a:gd name="T52" fmla="*/ 99 w 173"/>
                  <a:gd name="T53" fmla="*/ 371 h 540"/>
                  <a:gd name="T54" fmla="*/ 92 w 173"/>
                  <a:gd name="T55" fmla="*/ 312 h 540"/>
                  <a:gd name="T56" fmla="*/ 92 w 173"/>
                  <a:gd name="T57" fmla="*/ 260 h 540"/>
                  <a:gd name="T58" fmla="*/ 89 w 173"/>
                  <a:gd name="T59" fmla="*/ 11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540">
                    <a:moveTo>
                      <a:pt x="89" y="119"/>
                    </a:moveTo>
                    <a:cubicBezTo>
                      <a:pt x="89" y="119"/>
                      <a:pt x="84" y="224"/>
                      <a:pt x="83" y="231"/>
                    </a:cubicBezTo>
                    <a:cubicBezTo>
                      <a:pt x="82" y="237"/>
                      <a:pt x="80" y="275"/>
                      <a:pt x="79" y="288"/>
                    </a:cubicBezTo>
                    <a:cubicBezTo>
                      <a:pt x="77" y="301"/>
                      <a:pt x="73" y="315"/>
                      <a:pt x="73" y="315"/>
                    </a:cubicBezTo>
                    <a:cubicBezTo>
                      <a:pt x="73" y="315"/>
                      <a:pt x="97" y="464"/>
                      <a:pt x="97" y="471"/>
                    </a:cubicBezTo>
                    <a:cubicBezTo>
                      <a:pt x="97" y="478"/>
                      <a:pt x="98" y="533"/>
                      <a:pt x="98" y="533"/>
                    </a:cubicBezTo>
                    <a:cubicBezTo>
                      <a:pt x="98" y="533"/>
                      <a:pt x="84" y="532"/>
                      <a:pt x="72" y="532"/>
                    </a:cubicBezTo>
                    <a:cubicBezTo>
                      <a:pt x="61" y="533"/>
                      <a:pt x="44" y="540"/>
                      <a:pt x="44" y="540"/>
                    </a:cubicBezTo>
                    <a:cubicBezTo>
                      <a:pt x="44" y="540"/>
                      <a:pt x="33" y="497"/>
                      <a:pt x="30" y="489"/>
                    </a:cubicBezTo>
                    <a:cubicBezTo>
                      <a:pt x="27" y="481"/>
                      <a:pt x="22" y="440"/>
                      <a:pt x="20" y="428"/>
                    </a:cubicBezTo>
                    <a:cubicBezTo>
                      <a:pt x="19" y="417"/>
                      <a:pt x="11" y="341"/>
                      <a:pt x="8" y="317"/>
                    </a:cubicBezTo>
                    <a:cubicBezTo>
                      <a:pt x="6" y="293"/>
                      <a:pt x="7" y="257"/>
                      <a:pt x="5" y="247"/>
                    </a:cubicBezTo>
                    <a:cubicBezTo>
                      <a:pt x="3" y="237"/>
                      <a:pt x="5" y="177"/>
                      <a:pt x="5" y="177"/>
                    </a:cubicBezTo>
                    <a:cubicBezTo>
                      <a:pt x="5" y="177"/>
                      <a:pt x="0" y="101"/>
                      <a:pt x="3" y="75"/>
                    </a:cubicBezTo>
                    <a:cubicBezTo>
                      <a:pt x="6" y="50"/>
                      <a:pt x="19" y="0"/>
                      <a:pt x="19" y="0"/>
                    </a:cubicBezTo>
                    <a:cubicBezTo>
                      <a:pt x="153" y="0"/>
                      <a:pt x="153" y="0"/>
                      <a:pt x="153" y="0"/>
                    </a:cubicBezTo>
                    <a:cubicBezTo>
                      <a:pt x="153" y="0"/>
                      <a:pt x="173" y="94"/>
                      <a:pt x="173" y="114"/>
                    </a:cubicBezTo>
                    <a:cubicBezTo>
                      <a:pt x="173" y="134"/>
                      <a:pt x="166" y="280"/>
                      <a:pt x="164" y="285"/>
                    </a:cubicBezTo>
                    <a:cubicBezTo>
                      <a:pt x="163" y="291"/>
                      <a:pt x="159" y="308"/>
                      <a:pt x="159" y="311"/>
                    </a:cubicBezTo>
                    <a:cubicBezTo>
                      <a:pt x="159" y="314"/>
                      <a:pt x="162" y="359"/>
                      <a:pt x="162" y="366"/>
                    </a:cubicBezTo>
                    <a:cubicBezTo>
                      <a:pt x="162" y="376"/>
                      <a:pt x="152" y="392"/>
                      <a:pt x="148" y="420"/>
                    </a:cubicBezTo>
                    <a:cubicBezTo>
                      <a:pt x="147" y="428"/>
                      <a:pt x="146" y="454"/>
                      <a:pt x="146" y="454"/>
                    </a:cubicBezTo>
                    <a:cubicBezTo>
                      <a:pt x="146" y="454"/>
                      <a:pt x="132" y="464"/>
                      <a:pt x="125" y="465"/>
                    </a:cubicBezTo>
                    <a:cubicBezTo>
                      <a:pt x="118" y="466"/>
                      <a:pt x="104" y="456"/>
                      <a:pt x="104" y="456"/>
                    </a:cubicBezTo>
                    <a:cubicBezTo>
                      <a:pt x="104" y="456"/>
                      <a:pt x="101" y="432"/>
                      <a:pt x="101" y="425"/>
                    </a:cubicBezTo>
                    <a:cubicBezTo>
                      <a:pt x="101" y="418"/>
                      <a:pt x="98" y="391"/>
                      <a:pt x="98" y="391"/>
                    </a:cubicBezTo>
                    <a:cubicBezTo>
                      <a:pt x="98" y="391"/>
                      <a:pt x="98" y="381"/>
                      <a:pt x="99" y="371"/>
                    </a:cubicBezTo>
                    <a:cubicBezTo>
                      <a:pt x="100" y="360"/>
                      <a:pt x="95" y="322"/>
                      <a:pt x="92" y="312"/>
                    </a:cubicBezTo>
                    <a:cubicBezTo>
                      <a:pt x="89" y="303"/>
                      <a:pt x="86" y="281"/>
                      <a:pt x="92" y="260"/>
                    </a:cubicBezTo>
                    <a:cubicBezTo>
                      <a:pt x="97" y="238"/>
                      <a:pt x="89" y="119"/>
                      <a:pt x="89"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4" name="Freeform 215"/>
              <p:cNvSpPr>
                <a:spLocks/>
              </p:cNvSpPr>
              <p:nvPr/>
            </p:nvSpPr>
            <p:spPr bwMode="auto">
              <a:xfrm>
                <a:off x="1466851" y="5041900"/>
                <a:ext cx="47625" cy="68262"/>
              </a:xfrm>
              <a:custGeom>
                <a:avLst/>
                <a:gdLst>
                  <a:gd name="T0" fmla="*/ 0 w 15"/>
                  <a:gd name="T1" fmla="*/ 1 h 22"/>
                  <a:gd name="T2" fmla="*/ 0 w 15"/>
                  <a:gd name="T3" fmla="*/ 15 h 22"/>
                  <a:gd name="T4" fmla="*/ 7 w 15"/>
                  <a:gd name="T5" fmla="*/ 19 h 22"/>
                  <a:gd name="T6" fmla="*/ 14 w 15"/>
                  <a:gd name="T7" fmla="*/ 9 h 22"/>
                  <a:gd name="T8" fmla="*/ 12 w 15"/>
                  <a:gd name="T9" fmla="*/ 3 h 22"/>
                  <a:gd name="T10" fmla="*/ 0 w 15"/>
                  <a:gd name="T11" fmla="*/ 1 h 22"/>
                </a:gdLst>
                <a:ahLst/>
                <a:cxnLst>
                  <a:cxn ang="0">
                    <a:pos x="T0" y="T1"/>
                  </a:cxn>
                  <a:cxn ang="0">
                    <a:pos x="T2" y="T3"/>
                  </a:cxn>
                  <a:cxn ang="0">
                    <a:pos x="T4" y="T5"/>
                  </a:cxn>
                  <a:cxn ang="0">
                    <a:pos x="T6" y="T7"/>
                  </a:cxn>
                  <a:cxn ang="0">
                    <a:pos x="T8" y="T9"/>
                  </a:cxn>
                  <a:cxn ang="0">
                    <a:pos x="T10" y="T11"/>
                  </a:cxn>
                </a:cxnLst>
                <a:rect l="0" t="0" r="r" b="b"/>
                <a:pathLst>
                  <a:path w="15" h="22">
                    <a:moveTo>
                      <a:pt x="0" y="1"/>
                    </a:moveTo>
                    <a:cubicBezTo>
                      <a:pt x="0" y="1"/>
                      <a:pt x="0" y="12"/>
                      <a:pt x="0" y="15"/>
                    </a:cubicBezTo>
                    <a:cubicBezTo>
                      <a:pt x="1" y="17"/>
                      <a:pt x="4" y="22"/>
                      <a:pt x="7" y="19"/>
                    </a:cubicBezTo>
                    <a:cubicBezTo>
                      <a:pt x="10" y="17"/>
                      <a:pt x="14" y="9"/>
                      <a:pt x="14" y="9"/>
                    </a:cubicBezTo>
                    <a:cubicBezTo>
                      <a:pt x="14" y="9"/>
                      <a:pt x="15" y="5"/>
                      <a:pt x="12" y="3"/>
                    </a:cubicBezTo>
                    <a:cubicBezTo>
                      <a:pt x="9"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5" name="Freeform 216"/>
              <p:cNvSpPr>
                <a:spLocks/>
              </p:cNvSpPr>
              <p:nvPr/>
            </p:nvSpPr>
            <p:spPr bwMode="auto">
              <a:xfrm>
                <a:off x="1460501" y="4970463"/>
                <a:ext cx="115888" cy="147637"/>
              </a:xfrm>
              <a:custGeom>
                <a:avLst/>
                <a:gdLst>
                  <a:gd name="T0" fmla="*/ 29 w 37"/>
                  <a:gd name="T1" fmla="*/ 2 h 48"/>
                  <a:gd name="T2" fmla="*/ 33 w 37"/>
                  <a:gd name="T3" fmla="*/ 17 h 48"/>
                  <a:gd name="T4" fmla="*/ 37 w 37"/>
                  <a:gd name="T5" fmla="*/ 27 h 48"/>
                  <a:gd name="T6" fmla="*/ 32 w 37"/>
                  <a:gd name="T7" fmla="*/ 34 h 48"/>
                  <a:gd name="T8" fmla="*/ 28 w 37"/>
                  <a:gd name="T9" fmla="*/ 36 h 48"/>
                  <a:gd name="T10" fmla="*/ 21 w 37"/>
                  <a:gd name="T11" fmla="*/ 46 h 48"/>
                  <a:gd name="T12" fmla="*/ 16 w 37"/>
                  <a:gd name="T13" fmla="*/ 47 h 48"/>
                  <a:gd name="T14" fmla="*/ 10 w 37"/>
                  <a:gd name="T15" fmla="*/ 34 h 48"/>
                  <a:gd name="T16" fmla="*/ 4 w 37"/>
                  <a:gd name="T17" fmla="*/ 35 h 48"/>
                  <a:gd name="T18" fmla="*/ 0 w 37"/>
                  <a:gd name="T19" fmla="*/ 28 h 48"/>
                  <a:gd name="T20" fmla="*/ 1 w 37"/>
                  <a:gd name="T21" fmla="*/ 8 h 48"/>
                  <a:gd name="T22" fmla="*/ 2 w 37"/>
                  <a:gd name="T23" fmla="*/ 0 h 48"/>
                  <a:gd name="T24" fmla="*/ 29 w 37"/>
                  <a:gd name="T25"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8">
                    <a:moveTo>
                      <a:pt x="29" y="2"/>
                    </a:moveTo>
                    <a:cubicBezTo>
                      <a:pt x="29" y="2"/>
                      <a:pt x="32" y="13"/>
                      <a:pt x="33" y="17"/>
                    </a:cubicBezTo>
                    <a:cubicBezTo>
                      <a:pt x="34" y="20"/>
                      <a:pt x="37" y="26"/>
                      <a:pt x="37" y="27"/>
                    </a:cubicBezTo>
                    <a:cubicBezTo>
                      <a:pt x="37" y="29"/>
                      <a:pt x="33" y="33"/>
                      <a:pt x="32" y="34"/>
                    </a:cubicBezTo>
                    <a:cubicBezTo>
                      <a:pt x="32" y="35"/>
                      <a:pt x="28" y="36"/>
                      <a:pt x="28" y="36"/>
                    </a:cubicBezTo>
                    <a:cubicBezTo>
                      <a:pt x="28" y="36"/>
                      <a:pt x="22" y="45"/>
                      <a:pt x="21" y="46"/>
                    </a:cubicBezTo>
                    <a:cubicBezTo>
                      <a:pt x="20" y="46"/>
                      <a:pt x="17" y="48"/>
                      <a:pt x="16" y="47"/>
                    </a:cubicBezTo>
                    <a:cubicBezTo>
                      <a:pt x="15" y="46"/>
                      <a:pt x="10" y="34"/>
                      <a:pt x="10" y="34"/>
                    </a:cubicBezTo>
                    <a:cubicBezTo>
                      <a:pt x="10" y="34"/>
                      <a:pt x="6" y="35"/>
                      <a:pt x="4" y="35"/>
                    </a:cubicBezTo>
                    <a:cubicBezTo>
                      <a:pt x="2" y="35"/>
                      <a:pt x="1" y="32"/>
                      <a:pt x="0" y="28"/>
                    </a:cubicBezTo>
                    <a:cubicBezTo>
                      <a:pt x="0" y="25"/>
                      <a:pt x="1" y="12"/>
                      <a:pt x="1" y="8"/>
                    </a:cubicBezTo>
                    <a:cubicBezTo>
                      <a:pt x="1" y="4"/>
                      <a:pt x="2" y="0"/>
                      <a:pt x="2" y="0"/>
                    </a:cubicBezTo>
                    <a:lnTo>
                      <a:pt x="2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6" name="Freeform 217"/>
              <p:cNvSpPr>
                <a:spLocks/>
              </p:cNvSpPr>
              <p:nvPr/>
            </p:nvSpPr>
            <p:spPr bwMode="auto">
              <a:xfrm>
                <a:off x="1439863" y="4922838"/>
                <a:ext cx="120650" cy="87312"/>
              </a:xfrm>
              <a:custGeom>
                <a:avLst/>
                <a:gdLst>
                  <a:gd name="T0" fmla="*/ 37 w 39"/>
                  <a:gd name="T1" fmla="*/ 0 h 28"/>
                  <a:gd name="T2" fmla="*/ 39 w 39"/>
                  <a:gd name="T3" fmla="*/ 24 h 28"/>
                  <a:gd name="T4" fmla="*/ 22 w 39"/>
                  <a:gd name="T5" fmla="*/ 24 h 28"/>
                  <a:gd name="T6" fmla="*/ 2 w 39"/>
                  <a:gd name="T7" fmla="*/ 28 h 28"/>
                  <a:gd name="T8" fmla="*/ 0 w 39"/>
                  <a:gd name="T9" fmla="*/ 1 h 28"/>
                  <a:gd name="T10" fmla="*/ 37 w 39"/>
                  <a:gd name="T11" fmla="*/ 0 h 28"/>
                </a:gdLst>
                <a:ahLst/>
                <a:cxnLst>
                  <a:cxn ang="0">
                    <a:pos x="T0" y="T1"/>
                  </a:cxn>
                  <a:cxn ang="0">
                    <a:pos x="T2" y="T3"/>
                  </a:cxn>
                  <a:cxn ang="0">
                    <a:pos x="T4" y="T5"/>
                  </a:cxn>
                  <a:cxn ang="0">
                    <a:pos x="T6" y="T7"/>
                  </a:cxn>
                  <a:cxn ang="0">
                    <a:pos x="T8" y="T9"/>
                  </a:cxn>
                  <a:cxn ang="0">
                    <a:pos x="T10" y="T11"/>
                  </a:cxn>
                </a:cxnLst>
                <a:rect l="0" t="0" r="r" b="b"/>
                <a:pathLst>
                  <a:path w="39" h="28">
                    <a:moveTo>
                      <a:pt x="37" y="0"/>
                    </a:moveTo>
                    <a:cubicBezTo>
                      <a:pt x="39" y="24"/>
                      <a:pt x="39" y="24"/>
                      <a:pt x="39" y="24"/>
                    </a:cubicBezTo>
                    <a:cubicBezTo>
                      <a:pt x="39" y="24"/>
                      <a:pt x="24" y="24"/>
                      <a:pt x="22" y="24"/>
                    </a:cubicBezTo>
                    <a:cubicBezTo>
                      <a:pt x="20" y="24"/>
                      <a:pt x="2" y="28"/>
                      <a:pt x="2" y="28"/>
                    </a:cubicBezTo>
                    <a:cubicBezTo>
                      <a:pt x="0" y="1"/>
                      <a:pt x="0" y="1"/>
                      <a:pt x="0" y="1"/>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7" name="Rectangle 218"/>
              <p:cNvSpPr>
                <a:spLocks noChangeArrowheads="1"/>
              </p:cNvSpPr>
              <p:nvPr/>
            </p:nvSpPr>
            <p:spPr bwMode="auto">
              <a:xfrm>
                <a:off x="1485901" y="5137150"/>
                <a:ext cx="190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8" name="Freeform 219"/>
              <p:cNvSpPr>
                <a:spLocks/>
              </p:cNvSpPr>
              <p:nvPr/>
            </p:nvSpPr>
            <p:spPr bwMode="auto">
              <a:xfrm>
                <a:off x="1463676" y="5168900"/>
                <a:ext cx="128588" cy="654050"/>
              </a:xfrm>
              <a:custGeom>
                <a:avLst/>
                <a:gdLst>
                  <a:gd name="T0" fmla="*/ 36 w 41"/>
                  <a:gd name="T1" fmla="*/ 0 h 211"/>
                  <a:gd name="T2" fmla="*/ 41 w 41"/>
                  <a:gd name="T3" fmla="*/ 5 h 211"/>
                  <a:gd name="T4" fmla="*/ 41 w 41"/>
                  <a:gd name="T5" fmla="*/ 206 h 211"/>
                  <a:gd name="T6" fmla="*/ 36 w 41"/>
                  <a:gd name="T7" fmla="*/ 211 h 211"/>
                  <a:gd name="T8" fmla="*/ 0 w 41"/>
                  <a:gd name="T9" fmla="*/ 211 h 211"/>
                  <a:gd name="T10" fmla="*/ 0 w 41"/>
                  <a:gd name="T11" fmla="*/ 0 h 211"/>
                  <a:gd name="T12" fmla="*/ 36 w 41"/>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41" h="211">
                    <a:moveTo>
                      <a:pt x="36" y="0"/>
                    </a:moveTo>
                    <a:cubicBezTo>
                      <a:pt x="38" y="0"/>
                      <a:pt x="41" y="2"/>
                      <a:pt x="41" y="5"/>
                    </a:cubicBezTo>
                    <a:cubicBezTo>
                      <a:pt x="41" y="206"/>
                      <a:pt x="41" y="206"/>
                      <a:pt x="41" y="206"/>
                    </a:cubicBezTo>
                    <a:cubicBezTo>
                      <a:pt x="41" y="209"/>
                      <a:pt x="38" y="211"/>
                      <a:pt x="36" y="211"/>
                    </a:cubicBezTo>
                    <a:cubicBezTo>
                      <a:pt x="0" y="211"/>
                      <a:pt x="0" y="211"/>
                      <a:pt x="0" y="211"/>
                    </a:cubicBezTo>
                    <a:cubicBezTo>
                      <a:pt x="0" y="0"/>
                      <a:pt x="0" y="0"/>
                      <a:pt x="0" y="0"/>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9" name="Freeform 220"/>
              <p:cNvSpPr>
                <a:spLocks/>
              </p:cNvSpPr>
              <p:nvPr/>
            </p:nvSpPr>
            <p:spPr bwMode="auto">
              <a:xfrm>
                <a:off x="1404938" y="5168900"/>
                <a:ext cx="39688" cy="654050"/>
              </a:xfrm>
              <a:custGeom>
                <a:avLst/>
                <a:gdLst>
                  <a:gd name="T0" fmla="*/ 5 w 13"/>
                  <a:gd name="T1" fmla="*/ 0 h 211"/>
                  <a:gd name="T2" fmla="*/ 13 w 13"/>
                  <a:gd name="T3" fmla="*/ 0 h 211"/>
                  <a:gd name="T4" fmla="*/ 13 w 13"/>
                  <a:gd name="T5" fmla="*/ 211 h 211"/>
                  <a:gd name="T6" fmla="*/ 5 w 13"/>
                  <a:gd name="T7" fmla="*/ 211 h 211"/>
                  <a:gd name="T8" fmla="*/ 0 w 13"/>
                  <a:gd name="T9" fmla="*/ 206 h 211"/>
                  <a:gd name="T10" fmla="*/ 0 w 13"/>
                  <a:gd name="T11" fmla="*/ 5 h 211"/>
                  <a:gd name="T12" fmla="*/ 5 w 13"/>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13" h="211">
                    <a:moveTo>
                      <a:pt x="5" y="0"/>
                    </a:moveTo>
                    <a:cubicBezTo>
                      <a:pt x="13" y="0"/>
                      <a:pt x="13" y="0"/>
                      <a:pt x="13" y="0"/>
                    </a:cubicBezTo>
                    <a:cubicBezTo>
                      <a:pt x="13" y="211"/>
                      <a:pt x="13" y="211"/>
                      <a:pt x="13" y="211"/>
                    </a:cubicBezTo>
                    <a:cubicBezTo>
                      <a:pt x="5" y="211"/>
                      <a:pt x="5" y="211"/>
                      <a:pt x="5" y="211"/>
                    </a:cubicBezTo>
                    <a:cubicBezTo>
                      <a:pt x="2" y="211"/>
                      <a:pt x="0" y="209"/>
                      <a:pt x="0" y="206"/>
                    </a:cubicBezTo>
                    <a:cubicBezTo>
                      <a:pt x="0" y="5"/>
                      <a:pt x="0" y="5"/>
                      <a:pt x="0" y="5"/>
                    </a:cubicBezTo>
                    <a:cubicBezTo>
                      <a:pt x="0" y="2"/>
                      <a:pt x="2"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0" name="Rectangle 221"/>
              <p:cNvSpPr>
                <a:spLocks noChangeArrowheads="1"/>
              </p:cNvSpPr>
              <p:nvPr/>
            </p:nvSpPr>
            <p:spPr bwMode="auto">
              <a:xfrm>
                <a:off x="1444626" y="5168900"/>
                <a:ext cx="19050" cy="654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1" name="Rectangle 222"/>
              <p:cNvSpPr>
                <a:spLocks noChangeArrowheads="1"/>
              </p:cNvSpPr>
              <p:nvPr/>
            </p:nvSpPr>
            <p:spPr bwMode="auto">
              <a:xfrm>
                <a:off x="1473201" y="5159375"/>
                <a:ext cx="444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2" name="Freeform 223"/>
              <p:cNvSpPr>
                <a:spLocks/>
              </p:cNvSpPr>
              <p:nvPr/>
            </p:nvSpPr>
            <p:spPr bwMode="auto">
              <a:xfrm>
                <a:off x="1479551" y="5035550"/>
                <a:ext cx="31750" cy="107950"/>
              </a:xfrm>
              <a:custGeom>
                <a:avLst/>
                <a:gdLst>
                  <a:gd name="T0" fmla="*/ 0 w 10"/>
                  <a:gd name="T1" fmla="*/ 33 h 35"/>
                  <a:gd name="T2" fmla="*/ 5 w 10"/>
                  <a:gd name="T3" fmla="*/ 35 h 35"/>
                  <a:gd name="T4" fmla="*/ 10 w 10"/>
                  <a:gd name="T5" fmla="*/ 33 h 35"/>
                  <a:gd name="T6" fmla="*/ 10 w 10"/>
                  <a:gd name="T7" fmla="*/ 5 h 35"/>
                  <a:gd name="T8" fmla="*/ 5 w 10"/>
                  <a:gd name="T9" fmla="*/ 0 h 35"/>
                  <a:gd name="T10" fmla="*/ 0 w 10"/>
                  <a:gd name="T11" fmla="*/ 5 h 35"/>
                  <a:gd name="T12" fmla="*/ 0 w 10"/>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10" h="35">
                    <a:moveTo>
                      <a:pt x="0" y="33"/>
                    </a:moveTo>
                    <a:cubicBezTo>
                      <a:pt x="0" y="34"/>
                      <a:pt x="3" y="35"/>
                      <a:pt x="5" y="35"/>
                    </a:cubicBezTo>
                    <a:cubicBezTo>
                      <a:pt x="8" y="35"/>
                      <a:pt x="10" y="34"/>
                      <a:pt x="10" y="33"/>
                    </a:cubicBezTo>
                    <a:cubicBezTo>
                      <a:pt x="10" y="5"/>
                      <a:pt x="10" y="5"/>
                      <a:pt x="10" y="5"/>
                    </a:cubicBezTo>
                    <a:cubicBezTo>
                      <a:pt x="10" y="2"/>
                      <a:pt x="8" y="0"/>
                      <a:pt x="5" y="0"/>
                    </a:cubicBezTo>
                    <a:cubicBezTo>
                      <a:pt x="3" y="0"/>
                      <a:pt x="0" y="2"/>
                      <a:pt x="0" y="5"/>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3" name="Freeform 224"/>
              <p:cNvSpPr>
                <a:spLocks/>
              </p:cNvSpPr>
              <p:nvPr/>
            </p:nvSpPr>
            <p:spPr bwMode="auto">
              <a:xfrm>
                <a:off x="1314451" y="4054475"/>
                <a:ext cx="258763" cy="936625"/>
              </a:xfrm>
              <a:custGeom>
                <a:avLst/>
                <a:gdLst>
                  <a:gd name="T0" fmla="*/ 33 w 83"/>
                  <a:gd name="T1" fmla="*/ 3 h 302"/>
                  <a:gd name="T2" fmla="*/ 40 w 83"/>
                  <a:gd name="T3" fmla="*/ 9 h 302"/>
                  <a:gd name="T4" fmla="*/ 48 w 83"/>
                  <a:gd name="T5" fmla="*/ 63 h 302"/>
                  <a:gd name="T6" fmla="*/ 55 w 83"/>
                  <a:gd name="T7" fmla="*/ 78 h 302"/>
                  <a:gd name="T8" fmla="*/ 65 w 83"/>
                  <a:gd name="T9" fmla="*/ 128 h 302"/>
                  <a:gd name="T10" fmla="*/ 75 w 83"/>
                  <a:gd name="T11" fmla="*/ 202 h 302"/>
                  <a:gd name="T12" fmla="*/ 83 w 83"/>
                  <a:gd name="T13" fmla="*/ 297 h 302"/>
                  <a:gd name="T14" fmla="*/ 60 w 83"/>
                  <a:gd name="T15" fmla="*/ 296 h 302"/>
                  <a:gd name="T16" fmla="*/ 36 w 83"/>
                  <a:gd name="T17" fmla="*/ 302 h 302"/>
                  <a:gd name="T18" fmla="*/ 26 w 83"/>
                  <a:gd name="T19" fmla="*/ 215 h 302"/>
                  <a:gd name="T20" fmla="*/ 24 w 83"/>
                  <a:gd name="T21" fmla="*/ 189 h 302"/>
                  <a:gd name="T22" fmla="*/ 15 w 83"/>
                  <a:gd name="T23" fmla="*/ 151 h 302"/>
                  <a:gd name="T24" fmla="*/ 0 w 83"/>
                  <a:gd name="T25" fmla="*/ 94 h 302"/>
                  <a:gd name="T26" fmla="*/ 33 w 83"/>
                  <a:gd name="T27"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302">
                    <a:moveTo>
                      <a:pt x="33" y="3"/>
                    </a:moveTo>
                    <a:cubicBezTo>
                      <a:pt x="33" y="3"/>
                      <a:pt x="37" y="0"/>
                      <a:pt x="40" y="9"/>
                    </a:cubicBezTo>
                    <a:cubicBezTo>
                      <a:pt x="43" y="19"/>
                      <a:pt x="48" y="63"/>
                      <a:pt x="48" y="63"/>
                    </a:cubicBezTo>
                    <a:cubicBezTo>
                      <a:pt x="55" y="78"/>
                      <a:pt x="55" y="78"/>
                      <a:pt x="55" y="78"/>
                    </a:cubicBezTo>
                    <a:cubicBezTo>
                      <a:pt x="55" y="78"/>
                      <a:pt x="62" y="117"/>
                      <a:pt x="65" y="128"/>
                    </a:cubicBezTo>
                    <a:cubicBezTo>
                      <a:pt x="68" y="140"/>
                      <a:pt x="73" y="184"/>
                      <a:pt x="75" y="202"/>
                    </a:cubicBezTo>
                    <a:cubicBezTo>
                      <a:pt x="78" y="221"/>
                      <a:pt x="83" y="297"/>
                      <a:pt x="83" y="297"/>
                    </a:cubicBezTo>
                    <a:cubicBezTo>
                      <a:pt x="83" y="297"/>
                      <a:pt x="71" y="295"/>
                      <a:pt x="60" y="296"/>
                    </a:cubicBezTo>
                    <a:cubicBezTo>
                      <a:pt x="50" y="297"/>
                      <a:pt x="36" y="302"/>
                      <a:pt x="36" y="302"/>
                    </a:cubicBezTo>
                    <a:cubicBezTo>
                      <a:pt x="36" y="302"/>
                      <a:pt x="27" y="222"/>
                      <a:pt x="26" y="215"/>
                    </a:cubicBezTo>
                    <a:cubicBezTo>
                      <a:pt x="25" y="207"/>
                      <a:pt x="24" y="189"/>
                      <a:pt x="24" y="189"/>
                    </a:cubicBezTo>
                    <a:cubicBezTo>
                      <a:pt x="24" y="189"/>
                      <a:pt x="16" y="159"/>
                      <a:pt x="15" y="151"/>
                    </a:cubicBezTo>
                    <a:cubicBezTo>
                      <a:pt x="13" y="142"/>
                      <a:pt x="0" y="94"/>
                      <a:pt x="0" y="94"/>
                    </a:cubicBezTo>
                    <a:cubicBezTo>
                      <a:pt x="0" y="94"/>
                      <a:pt x="11" y="55"/>
                      <a:pt x="3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4" name="Freeform 225"/>
              <p:cNvSpPr>
                <a:spLocks noEditPoints="1"/>
              </p:cNvSpPr>
              <p:nvPr/>
            </p:nvSpPr>
            <p:spPr bwMode="auto">
              <a:xfrm>
                <a:off x="636588" y="4911725"/>
                <a:ext cx="136525" cy="247650"/>
              </a:xfrm>
              <a:custGeom>
                <a:avLst/>
                <a:gdLst>
                  <a:gd name="T0" fmla="*/ 6 w 44"/>
                  <a:gd name="T1" fmla="*/ 59 h 80"/>
                  <a:gd name="T2" fmla="*/ 14 w 44"/>
                  <a:gd name="T3" fmla="*/ 75 h 80"/>
                  <a:gd name="T4" fmla="*/ 25 w 44"/>
                  <a:gd name="T5" fmla="*/ 76 h 80"/>
                  <a:gd name="T6" fmla="*/ 29 w 44"/>
                  <a:gd name="T7" fmla="*/ 77 h 80"/>
                  <a:gd name="T8" fmla="*/ 38 w 44"/>
                  <a:gd name="T9" fmla="*/ 80 h 80"/>
                  <a:gd name="T10" fmla="*/ 39 w 44"/>
                  <a:gd name="T11" fmla="*/ 77 h 80"/>
                  <a:gd name="T12" fmla="*/ 43 w 44"/>
                  <a:gd name="T13" fmla="*/ 76 h 80"/>
                  <a:gd name="T14" fmla="*/ 43 w 44"/>
                  <a:gd name="T15" fmla="*/ 74 h 80"/>
                  <a:gd name="T16" fmla="*/ 31 w 44"/>
                  <a:gd name="T17" fmla="*/ 70 h 80"/>
                  <a:gd name="T18" fmla="*/ 26 w 44"/>
                  <a:gd name="T19" fmla="*/ 67 h 80"/>
                  <a:gd name="T20" fmla="*/ 33 w 44"/>
                  <a:gd name="T21" fmla="*/ 64 h 80"/>
                  <a:gd name="T22" fmla="*/ 38 w 44"/>
                  <a:gd name="T23" fmla="*/ 56 h 80"/>
                  <a:gd name="T24" fmla="*/ 34 w 44"/>
                  <a:gd name="T25" fmla="*/ 32 h 80"/>
                  <a:gd name="T26" fmla="*/ 29 w 44"/>
                  <a:gd name="T27" fmla="*/ 0 h 80"/>
                  <a:gd name="T28" fmla="*/ 3 w 44"/>
                  <a:gd name="T29" fmla="*/ 5 h 80"/>
                  <a:gd name="T30" fmla="*/ 0 w 44"/>
                  <a:gd name="T31" fmla="*/ 37 h 80"/>
                  <a:gd name="T32" fmla="*/ 0 w 44"/>
                  <a:gd name="T33" fmla="*/ 52 h 80"/>
                  <a:gd name="T34" fmla="*/ 6 w 44"/>
                  <a:gd name="T35" fmla="*/ 59 h 80"/>
                  <a:gd name="T36" fmla="*/ 21 w 44"/>
                  <a:gd name="T37" fmla="*/ 57 h 80"/>
                  <a:gd name="T38" fmla="*/ 19 w 44"/>
                  <a:gd name="T39" fmla="*/ 49 h 80"/>
                  <a:gd name="T40" fmla="*/ 25 w 44"/>
                  <a:gd name="T41" fmla="*/ 45 h 80"/>
                  <a:gd name="T42" fmla="*/ 27 w 44"/>
                  <a:gd name="T43" fmla="*/ 52 h 80"/>
                  <a:gd name="T44" fmla="*/ 21 w 44"/>
                  <a:gd name="T45" fmla="*/ 5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80">
                    <a:moveTo>
                      <a:pt x="6" y="59"/>
                    </a:moveTo>
                    <a:cubicBezTo>
                      <a:pt x="6" y="61"/>
                      <a:pt x="14" y="74"/>
                      <a:pt x="14" y="75"/>
                    </a:cubicBezTo>
                    <a:cubicBezTo>
                      <a:pt x="15" y="76"/>
                      <a:pt x="25" y="76"/>
                      <a:pt x="25" y="76"/>
                    </a:cubicBezTo>
                    <a:cubicBezTo>
                      <a:pt x="25" y="76"/>
                      <a:pt x="26" y="76"/>
                      <a:pt x="29" y="77"/>
                    </a:cubicBezTo>
                    <a:cubicBezTo>
                      <a:pt x="32" y="79"/>
                      <a:pt x="37" y="80"/>
                      <a:pt x="38" y="80"/>
                    </a:cubicBezTo>
                    <a:cubicBezTo>
                      <a:pt x="39" y="79"/>
                      <a:pt x="39" y="77"/>
                      <a:pt x="39" y="77"/>
                    </a:cubicBezTo>
                    <a:cubicBezTo>
                      <a:pt x="39" y="77"/>
                      <a:pt x="41" y="77"/>
                      <a:pt x="43" y="76"/>
                    </a:cubicBezTo>
                    <a:cubicBezTo>
                      <a:pt x="44" y="76"/>
                      <a:pt x="43" y="74"/>
                      <a:pt x="43" y="74"/>
                    </a:cubicBezTo>
                    <a:cubicBezTo>
                      <a:pt x="42" y="69"/>
                      <a:pt x="31" y="70"/>
                      <a:pt x="31" y="70"/>
                    </a:cubicBezTo>
                    <a:cubicBezTo>
                      <a:pt x="30" y="70"/>
                      <a:pt x="26" y="67"/>
                      <a:pt x="26" y="67"/>
                    </a:cubicBezTo>
                    <a:cubicBezTo>
                      <a:pt x="26" y="67"/>
                      <a:pt x="27" y="67"/>
                      <a:pt x="33" y="64"/>
                    </a:cubicBezTo>
                    <a:cubicBezTo>
                      <a:pt x="38" y="61"/>
                      <a:pt x="38" y="58"/>
                      <a:pt x="38" y="56"/>
                    </a:cubicBezTo>
                    <a:cubicBezTo>
                      <a:pt x="37" y="54"/>
                      <a:pt x="34" y="34"/>
                      <a:pt x="34" y="32"/>
                    </a:cubicBezTo>
                    <a:cubicBezTo>
                      <a:pt x="33" y="30"/>
                      <a:pt x="29" y="0"/>
                      <a:pt x="29" y="0"/>
                    </a:cubicBezTo>
                    <a:cubicBezTo>
                      <a:pt x="3" y="5"/>
                      <a:pt x="3" y="5"/>
                      <a:pt x="3" y="5"/>
                    </a:cubicBezTo>
                    <a:cubicBezTo>
                      <a:pt x="3" y="5"/>
                      <a:pt x="0" y="33"/>
                      <a:pt x="0" y="37"/>
                    </a:cubicBezTo>
                    <a:cubicBezTo>
                      <a:pt x="1" y="40"/>
                      <a:pt x="1" y="48"/>
                      <a:pt x="0" y="52"/>
                    </a:cubicBezTo>
                    <a:cubicBezTo>
                      <a:pt x="0" y="55"/>
                      <a:pt x="5" y="58"/>
                      <a:pt x="6" y="59"/>
                    </a:cubicBezTo>
                    <a:close/>
                    <a:moveTo>
                      <a:pt x="21" y="57"/>
                    </a:moveTo>
                    <a:cubicBezTo>
                      <a:pt x="21" y="57"/>
                      <a:pt x="19" y="51"/>
                      <a:pt x="19" y="49"/>
                    </a:cubicBezTo>
                    <a:cubicBezTo>
                      <a:pt x="19" y="47"/>
                      <a:pt x="24" y="41"/>
                      <a:pt x="25" y="45"/>
                    </a:cubicBezTo>
                    <a:cubicBezTo>
                      <a:pt x="25" y="45"/>
                      <a:pt x="26" y="50"/>
                      <a:pt x="27" y="52"/>
                    </a:cubicBezTo>
                    <a:cubicBezTo>
                      <a:pt x="27" y="52"/>
                      <a:pt x="22" y="53"/>
                      <a:pt x="2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5" name="Freeform 226"/>
              <p:cNvSpPr>
                <a:spLocks/>
              </p:cNvSpPr>
              <p:nvPr/>
            </p:nvSpPr>
            <p:spPr bwMode="auto">
              <a:xfrm>
                <a:off x="633413" y="4922838"/>
                <a:ext cx="122238" cy="87312"/>
              </a:xfrm>
              <a:custGeom>
                <a:avLst/>
                <a:gdLst>
                  <a:gd name="T0" fmla="*/ 2 w 39"/>
                  <a:gd name="T1" fmla="*/ 0 h 28"/>
                  <a:gd name="T2" fmla="*/ 0 w 39"/>
                  <a:gd name="T3" fmla="*/ 24 h 28"/>
                  <a:gd name="T4" fmla="*/ 17 w 39"/>
                  <a:gd name="T5" fmla="*/ 24 h 28"/>
                  <a:gd name="T6" fmla="*/ 37 w 39"/>
                  <a:gd name="T7" fmla="*/ 28 h 28"/>
                  <a:gd name="T8" fmla="*/ 39 w 39"/>
                  <a:gd name="T9" fmla="*/ 1 h 28"/>
                  <a:gd name="T10" fmla="*/ 2 w 39"/>
                  <a:gd name="T11" fmla="*/ 0 h 28"/>
                </a:gdLst>
                <a:ahLst/>
                <a:cxnLst>
                  <a:cxn ang="0">
                    <a:pos x="T0" y="T1"/>
                  </a:cxn>
                  <a:cxn ang="0">
                    <a:pos x="T2" y="T3"/>
                  </a:cxn>
                  <a:cxn ang="0">
                    <a:pos x="T4" y="T5"/>
                  </a:cxn>
                  <a:cxn ang="0">
                    <a:pos x="T6" y="T7"/>
                  </a:cxn>
                  <a:cxn ang="0">
                    <a:pos x="T8" y="T9"/>
                  </a:cxn>
                  <a:cxn ang="0">
                    <a:pos x="T10" y="T11"/>
                  </a:cxn>
                </a:cxnLst>
                <a:rect l="0" t="0" r="r" b="b"/>
                <a:pathLst>
                  <a:path w="39" h="28">
                    <a:moveTo>
                      <a:pt x="2" y="0"/>
                    </a:moveTo>
                    <a:cubicBezTo>
                      <a:pt x="0" y="24"/>
                      <a:pt x="0" y="24"/>
                      <a:pt x="0" y="24"/>
                    </a:cubicBezTo>
                    <a:cubicBezTo>
                      <a:pt x="0" y="24"/>
                      <a:pt x="16" y="24"/>
                      <a:pt x="17" y="24"/>
                    </a:cubicBezTo>
                    <a:cubicBezTo>
                      <a:pt x="19" y="24"/>
                      <a:pt x="37" y="28"/>
                      <a:pt x="37" y="28"/>
                    </a:cubicBezTo>
                    <a:cubicBezTo>
                      <a:pt x="39" y="1"/>
                      <a:pt x="39" y="1"/>
                      <a:pt x="39"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6" name="Freeform 227"/>
              <p:cNvSpPr>
                <a:spLocks/>
              </p:cNvSpPr>
              <p:nvPr/>
            </p:nvSpPr>
            <p:spPr bwMode="auto">
              <a:xfrm>
                <a:off x="623888" y="4054475"/>
                <a:ext cx="255588" cy="936625"/>
              </a:xfrm>
              <a:custGeom>
                <a:avLst/>
                <a:gdLst>
                  <a:gd name="T0" fmla="*/ 49 w 82"/>
                  <a:gd name="T1" fmla="*/ 3 h 302"/>
                  <a:gd name="T2" fmla="*/ 42 w 82"/>
                  <a:gd name="T3" fmla="*/ 9 h 302"/>
                  <a:gd name="T4" fmla="*/ 35 w 82"/>
                  <a:gd name="T5" fmla="*/ 63 h 302"/>
                  <a:gd name="T6" fmla="*/ 27 w 82"/>
                  <a:gd name="T7" fmla="*/ 78 h 302"/>
                  <a:gd name="T8" fmla="*/ 18 w 82"/>
                  <a:gd name="T9" fmla="*/ 128 h 302"/>
                  <a:gd name="T10" fmla="*/ 7 w 82"/>
                  <a:gd name="T11" fmla="*/ 215 h 302"/>
                  <a:gd name="T12" fmla="*/ 0 w 82"/>
                  <a:gd name="T13" fmla="*/ 297 h 302"/>
                  <a:gd name="T14" fmla="*/ 22 w 82"/>
                  <a:gd name="T15" fmla="*/ 296 h 302"/>
                  <a:gd name="T16" fmla="*/ 46 w 82"/>
                  <a:gd name="T17" fmla="*/ 302 h 302"/>
                  <a:gd name="T18" fmla="*/ 56 w 82"/>
                  <a:gd name="T19" fmla="*/ 215 h 302"/>
                  <a:gd name="T20" fmla="*/ 59 w 82"/>
                  <a:gd name="T21" fmla="*/ 189 h 302"/>
                  <a:gd name="T22" fmla="*/ 68 w 82"/>
                  <a:gd name="T23" fmla="*/ 151 h 302"/>
                  <a:gd name="T24" fmla="*/ 82 w 82"/>
                  <a:gd name="T25" fmla="*/ 94 h 302"/>
                  <a:gd name="T26" fmla="*/ 49 w 82"/>
                  <a:gd name="T27"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02">
                    <a:moveTo>
                      <a:pt x="49" y="3"/>
                    </a:moveTo>
                    <a:cubicBezTo>
                      <a:pt x="49" y="3"/>
                      <a:pt x="45" y="0"/>
                      <a:pt x="42" y="9"/>
                    </a:cubicBezTo>
                    <a:cubicBezTo>
                      <a:pt x="39" y="19"/>
                      <a:pt x="35" y="63"/>
                      <a:pt x="35" y="63"/>
                    </a:cubicBezTo>
                    <a:cubicBezTo>
                      <a:pt x="27" y="78"/>
                      <a:pt x="27" y="78"/>
                      <a:pt x="27" y="78"/>
                    </a:cubicBezTo>
                    <a:cubicBezTo>
                      <a:pt x="27" y="78"/>
                      <a:pt x="21" y="117"/>
                      <a:pt x="18" y="128"/>
                    </a:cubicBezTo>
                    <a:cubicBezTo>
                      <a:pt x="14" y="140"/>
                      <a:pt x="9" y="197"/>
                      <a:pt x="7" y="215"/>
                    </a:cubicBezTo>
                    <a:cubicBezTo>
                      <a:pt x="5" y="233"/>
                      <a:pt x="0" y="297"/>
                      <a:pt x="0" y="297"/>
                    </a:cubicBezTo>
                    <a:cubicBezTo>
                      <a:pt x="0" y="297"/>
                      <a:pt x="12" y="295"/>
                      <a:pt x="22" y="296"/>
                    </a:cubicBezTo>
                    <a:cubicBezTo>
                      <a:pt x="32" y="297"/>
                      <a:pt x="46" y="302"/>
                      <a:pt x="46" y="302"/>
                    </a:cubicBezTo>
                    <a:cubicBezTo>
                      <a:pt x="46" y="302"/>
                      <a:pt x="55" y="222"/>
                      <a:pt x="56" y="215"/>
                    </a:cubicBezTo>
                    <a:cubicBezTo>
                      <a:pt x="57" y="207"/>
                      <a:pt x="59" y="189"/>
                      <a:pt x="59" y="189"/>
                    </a:cubicBezTo>
                    <a:cubicBezTo>
                      <a:pt x="59" y="189"/>
                      <a:pt x="66" y="159"/>
                      <a:pt x="68" y="151"/>
                    </a:cubicBezTo>
                    <a:cubicBezTo>
                      <a:pt x="69" y="142"/>
                      <a:pt x="82" y="94"/>
                      <a:pt x="82" y="94"/>
                    </a:cubicBezTo>
                    <a:cubicBezTo>
                      <a:pt x="82" y="94"/>
                      <a:pt x="72" y="55"/>
                      <a:pt x="4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7" name="Freeform 228"/>
              <p:cNvSpPr>
                <a:spLocks/>
              </p:cNvSpPr>
              <p:nvPr/>
            </p:nvSpPr>
            <p:spPr bwMode="auto">
              <a:xfrm>
                <a:off x="823913" y="3963988"/>
                <a:ext cx="549275" cy="568325"/>
              </a:xfrm>
              <a:custGeom>
                <a:avLst/>
                <a:gdLst>
                  <a:gd name="T0" fmla="*/ 88 w 176"/>
                  <a:gd name="T1" fmla="*/ 183 h 183"/>
                  <a:gd name="T2" fmla="*/ 0 w 176"/>
                  <a:gd name="T3" fmla="*/ 33 h 183"/>
                  <a:gd name="T4" fmla="*/ 62 w 176"/>
                  <a:gd name="T5" fmla="*/ 0 h 183"/>
                  <a:gd name="T6" fmla="*/ 88 w 176"/>
                  <a:gd name="T7" fmla="*/ 8 h 183"/>
                  <a:gd name="T8" fmla="*/ 114 w 176"/>
                  <a:gd name="T9" fmla="*/ 0 h 183"/>
                  <a:gd name="T10" fmla="*/ 176 w 176"/>
                  <a:gd name="T11" fmla="*/ 33 h 183"/>
                  <a:gd name="T12" fmla="*/ 88 w 176"/>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176" h="183">
                    <a:moveTo>
                      <a:pt x="88" y="183"/>
                    </a:moveTo>
                    <a:cubicBezTo>
                      <a:pt x="8" y="183"/>
                      <a:pt x="0" y="33"/>
                      <a:pt x="0" y="33"/>
                    </a:cubicBezTo>
                    <a:cubicBezTo>
                      <a:pt x="49" y="18"/>
                      <a:pt x="62" y="0"/>
                      <a:pt x="62" y="0"/>
                    </a:cubicBezTo>
                    <a:cubicBezTo>
                      <a:pt x="88" y="8"/>
                      <a:pt x="88" y="8"/>
                      <a:pt x="88" y="8"/>
                    </a:cubicBezTo>
                    <a:cubicBezTo>
                      <a:pt x="114" y="0"/>
                      <a:pt x="114" y="0"/>
                      <a:pt x="114" y="0"/>
                    </a:cubicBezTo>
                    <a:cubicBezTo>
                      <a:pt x="114" y="0"/>
                      <a:pt x="126" y="18"/>
                      <a:pt x="176" y="33"/>
                    </a:cubicBezTo>
                    <a:cubicBezTo>
                      <a:pt x="176" y="33"/>
                      <a:pt x="167" y="183"/>
                      <a:pt x="88"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8" name="Freeform 229"/>
              <p:cNvSpPr>
                <a:spLocks/>
              </p:cNvSpPr>
              <p:nvPr/>
            </p:nvSpPr>
            <p:spPr bwMode="auto">
              <a:xfrm>
                <a:off x="1052513" y="3995738"/>
                <a:ext cx="90488" cy="65087"/>
              </a:xfrm>
              <a:custGeom>
                <a:avLst/>
                <a:gdLst>
                  <a:gd name="T0" fmla="*/ 15 w 29"/>
                  <a:gd name="T1" fmla="*/ 21 h 21"/>
                  <a:gd name="T2" fmla="*/ 8 w 29"/>
                  <a:gd name="T3" fmla="*/ 21 h 21"/>
                  <a:gd name="T4" fmla="*/ 0 w 29"/>
                  <a:gd name="T5" fmla="*/ 4 h 21"/>
                  <a:gd name="T6" fmla="*/ 15 w 29"/>
                  <a:gd name="T7" fmla="*/ 0 h 21"/>
                  <a:gd name="T8" fmla="*/ 29 w 29"/>
                  <a:gd name="T9" fmla="*/ 4 h 21"/>
                  <a:gd name="T10" fmla="*/ 21 w 29"/>
                  <a:gd name="T11" fmla="*/ 21 h 21"/>
                  <a:gd name="T12" fmla="*/ 15 w 2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9" h="21">
                    <a:moveTo>
                      <a:pt x="15" y="21"/>
                    </a:moveTo>
                    <a:cubicBezTo>
                      <a:pt x="12" y="21"/>
                      <a:pt x="10" y="21"/>
                      <a:pt x="8" y="21"/>
                    </a:cubicBezTo>
                    <a:cubicBezTo>
                      <a:pt x="5" y="15"/>
                      <a:pt x="0" y="5"/>
                      <a:pt x="0" y="4"/>
                    </a:cubicBezTo>
                    <a:cubicBezTo>
                      <a:pt x="0" y="2"/>
                      <a:pt x="7" y="0"/>
                      <a:pt x="15" y="0"/>
                    </a:cubicBezTo>
                    <a:cubicBezTo>
                      <a:pt x="23" y="0"/>
                      <a:pt x="29" y="2"/>
                      <a:pt x="29" y="4"/>
                    </a:cubicBezTo>
                    <a:cubicBezTo>
                      <a:pt x="29" y="5"/>
                      <a:pt x="25" y="15"/>
                      <a:pt x="21" y="21"/>
                    </a:cubicBezTo>
                    <a:cubicBezTo>
                      <a:pt x="19" y="21"/>
                      <a:pt x="17" y="21"/>
                      <a:pt x="15" y="21"/>
                    </a:cubicBezTo>
                    <a:close/>
                  </a:path>
                </a:pathLst>
              </a:custGeom>
              <a:grpFill/>
              <a:ln>
                <a:noFill/>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9" name="Freeform 230"/>
              <p:cNvSpPr>
                <a:spLocks/>
              </p:cNvSpPr>
              <p:nvPr/>
            </p:nvSpPr>
            <p:spPr bwMode="auto">
              <a:xfrm>
                <a:off x="1027113" y="4060825"/>
                <a:ext cx="139700" cy="763587"/>
              </a:xfrm>
              <a:custGeom>
                <a:avLst/>
                <a:gdLst>
                  <a:gd name="T0" fmla="*/ 8 w 45"/>
                  <a:gd name="T1" fmla="*/ 30 h 246"/>
                  <a:gd name="T2" fmla="*/ 16 w 45"/>
                  <a:gd name="T3" fmla="*/ 0 h 246"/>
                  <a:gd name="T4" fmla="*/ 23 w 45"/>
                  <a:gd name="T5" fmla="*/ 0 h 246"/>
                  <a:gd name="T6" fmla="*/ 29 w 45"/>
                  <a:gd name="T7" fmla="*/ 0 h 246"/>
                  <a:gd name="T8" fmla="*/ 29 w 45"/>
                  <a:gd name="T9" fmla="*/ 0 h 246"/>
                  <a:gd name="T10" fmla="*/ 29 w 45"/>
                  <a:gd name="T11" fmla="*/ 0 h 246"/>
                  <a:gd name="T12" fmla="*/ 37 w 45"/>
                  <a:gd name="T13" fmla="*/ 30 h 246"/>
                  <a:gd name="T14" fmla="*/ 45 w 45"/>
                  <a:gd name="T15" fmla="*/ 218 h 246"/>
                  <a:gd name="T16" fmla="*/ 23 w 45"/>
                  <a:gd name="T17" fmla="*/ 246 h 246"/>
                  <a:gd name="T18" fmla="*/ 0 w 45"/>
                  <a:gd name="T19" fmla="*/ 218 h 246"/>
                  <a:gd name="T20" fmla="*/ 8 w 45"/>
                  <a:gd name="T21" fmla="*/ 3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46">
                    <a:moveTo>
                      <a:pt x="8" y="30"/>
                    </a:moveTo>
                    <a:cubicBezTo>
                      <a:pt x="10" y="18"/>
                      <a:pt x="16" y="0"/>
                      <a:pt x="16" y="0"/>
                    </a:cubicBezTo>
                    <a:cubicBezTo>
                      <a:pt x="18" y="0"/>
                      <a:pt x="20" y="0"/>
                      <a:pt x="23" y="0"/>
                    </a:cubicBezTo>
                    <a:cubicBezTo>
                      <a:pt x="25" y="0"/>
                      <a:pt x="27" y="0"/>
                      <a:pt x="29" y="0"/>
                    </a:cubicBezTo>
                    <a:cubicBezTo>
                      <a:pt x="29" y="0"/>
                      <a:pt x="29" y="0"/>
                      <a:pt x="29" y="0"/>
                    </a:cubicBezTo>
                    <a:cubicBezTo>
                      <a:pt x="29" y="0"/>
                      <a:pt x="29" y="0"/>
                      <a:pt x="29" y="0"/>
                    </a:cubicBezTo>
                    <a:cubicBezTo>
                      <a:pt x="29" y="0"/>
                      <a:pt x="35" y="18"/>
                      <a:pt x="37" y="30"/>
                    </a:cubicBezTo>
                    <a:cubicBezTo>
                      <a:pt x="39" y="37"/>
                      <a:pt x="45" y="218"/>
                      <a:pt x="45" y="218"/>
                    </a:cubicBezTo>
                    <a:cubicBezTo>
                      <a:pt x="23" y="246"/>
                      <a:pt x="23" y="246"/>
                      <a:pt x="23" y="246"/>
                    </a:cubicBezTo>
                    <a:cubicBezTo>
                      <a:pt x="0" y="218"/>
                      <a:pt x="0" y="218"/>
                      <a:pt x="0" y="218"/>
                    </a:cubicBezTo>
                    <a:cubicBezTo>
                      <a:pt x="0" y="218"/>
                      <a:pt x="7" y="37"/>
                      <a:pt x="8" y="30"/>
                    </a:cubicBezTo>
                    <a:close/>
                  </a:path>
                </a:pathLst>
              </a:custGeom>
              <a:grpFill/>
              <a:ln>
                <a:noFill/>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0" name="Freeform 231"/>
              <p:cNvSpPr>
                <a:spLocks/>
              </p:cNvSpPr>
              <p:nvPr/>
            </p:nvSpPr>
            <p:spPr bwMode="auto">
              <a:xfrm>
                <a:off x="1098551" y="3924300"/>
                <a:ext cx="100013" cy="169862"/>
              </a:xfrm>
              <a:custGeom>
                <a:avLst/>
                <a:gdLst>
                  <a:gd name="T0" fmla="*/ 0 w 32"/>
                  <a:gd name="T1" fmla="*/ 21 h 55"/>
                  <a:gd name="T2" fmla="*/ 24 w 32"/>
                  <a:gd name="T3" fmla="*/ 0 h 55"/>
                  <a:gd name="T4" fmla="*/ 31 w 32"/>
                  <a:gd name="T5" fmla="*/ 13 h 55"/>
                  <a:gd name="T6" fmla="*/ 19 w 32"/>
                  <a:gd name="T7" fmla="*/ 55 h 55"/>
                  <a:gd name="T8" fmla="*/ 6 w 32"/>
                  <a:gd name="T9" fmla="*/ 23 h 55"/>
                  <a:gd name="T10" fmla="*/ 0 w 32"/>
                  <a:gd name="T11" fmla="*/ 21 h 55"/>
                </a:gdLst>
                <a:ahLst/>
                <a:cxnLst>
                  <a:cxn ang="0">
                    <a:pos x="T0" y="T1"/>
                  </a:cxn>
                  <a:cxn ang="0">
                    <a:pos x="T2" y="T3"/>
                  </a:cxn>
                  <a:cxn ang="0">
                    <a:pos x="T4" y="T5"/>
                  </a:cxn>
                  <a:cxn ang="0">
                    <a:pos x="T6" y="T7"/>
                  </a:cxn>
                  <a:cxn ang="0">
                    <a:pos x="T8" y="T9"/>
                  </a:cxn>
                  <a:cxn ang="0">
                    <a:pos x="T10" y="T11"/>
                  </a:cxn>
                </a:cxnLst>
                <a:rect l="0" t="0" r="r" b="b"/>
                <a:pathLst>
                  <a:path w="32" h="55">
                    <a:moveTo>
                      <a:pt x="0" y="21"/>
                    </a:moveTo>
                    <a:cubicBezTo>
                      <a:pt x="13" y="14"/>
                      <a:pt x="24" y="0"/>
                      <a:pt x="24" y="0"/>
                    </a:cubicBezTo>
                    <a:cubicBezTo>
                      <a:pt x="31" y="13"/>
                      <a:pt x="31" y="13"/>
                      <a:pt x="31" y="13"/>
                    </a:cubicBezTo>
                    <a:cubicBezTo>
                      <a:pt x="31" y="13"/>
                      <a:pt x="32" y="31"/>
                      <a:pt x="19" y="55"/>
                    </a:cubicBezTo>
                    <a:cubicBezTo>
                      <a:pt x="19" y="55"/>
                      <a:pt x="7" y="24"/>
                      <a:pt x="6" y="23"/>
                    </a:cubicBezTo>
                    <a:cubicBezTo>
                      <a:pt x="5" y="22"/>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1" name="Freeform 232"/>
              <p:cNvSpPr>
                <a:spLocks/>
              </p:cNvSpPr>
              <p:nvPr/>
            </p:nvSpPr>
            <p:spPr bwMode="auto">
              <a:xfrm>
                <a:off x="998538" y="3924300"/>
                <a:ext cx="100013" cy="169862"/>
              </a:xfrm>
              <a:custGeom>
                <a:avLst/>
                <a:gdLst>
                  <a:gd name="T0" fmla="*/ 32 w 32"/>
                  <a:gd name="T1" fmla="*/ 21 h 55"/>
                  <a:gd name="T2" fmla="*/ 7 w 32"/>
                  <a:gd name="T3" fmla="*/ 0 h 55"/>
                  <a:gd name="T4" fmla="*/ 1 w 32"/>
                  <a:gd name="T5" fmla="*/ 13 h 55"/>
                  <a:gd name="T6" fmla="*/ 12 w 32"/>
                  <a:gd name="T7" fmla="*/ 55 h 55"/>
                  <a:gd name="T8" fmla="*/ 25 w 32"/>
                  <a:gd name="T9" fmla="*/ 23 h 55"/>
                  <a:gd name="T10" fmla="*/ 32 w 32"/>
                  <a:gd name="T11" fmla="*/ 21 h 55"/>
                </a:gdLst>
                <a:ahLst/>
                <a:cxnLst>
                  <a:cxn ang="0">
                    <a:pos x="T0" y="T1"/>
                  </a:cxn>
                  <a:cxn ang="0">
                    <a:pos x="T2" y="T3"/>
                  </a:cxn>
                  <a:cxn ang="0">
                    <a:pos x="T4" y="T5"/>
                  </a:cxn>
                  <a:cxn ang="0">
                    <a:pos x="T6" y="T7"/>
                  </a:cxn>
                  <a:cxn ang="0">
                    <a:pos x="T8" y="T9"/>
                  </a:cxn>
                  <a:cxn ang="0">
                    <a:pos x="T10" y="T11"/>
                  </a:cxn>
                </a:cxnLst>
                <a:rect l="0" t="0" r="r" b="b"/>
                <a:pathLst>
                  <a:path w="32" h="55">
                    <a:moveTo>
                      <a:pt x="32" y="21"/>
                    </a:moveTo>
                    <a:cubicBezTo>
                      <a:pt x="18" y="14"/>
                      <a:pt x="7" y="0"/>
                      <a:pt x="7" y="0"/>
                    </a:cubicBezTo>
                    <a:cubicBezTo>
                      <a:pt x="1" y="13"/>
                      <a:pt x="1" y="13"/>
                      <a:pt x="1" y="13"/>
                    </a:cubicBezTo>
                    <a:cubicBezTo>
                      <a:pt x="1" y="13"/>
                      <a:pt x="0" y="31"/>
                      <a:pt x="12" y="55"/>
                    </a:cubicBezTo>
                    <a:cubicBezTo>
                      <a:pt x="12" y="55"/>
                      <a:pt x="25" y="24"/>
                      <a:pt x="25" y="23"/>
                    </a:cubicBezTo>
                    <a:cubicBezTo>
                      <a:pt x="26" y="22"/>
                      <a:pt x="32" y="21"/>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2" name="Freeform 233"/>
              <p:cNvSpPr>
                <a:spLocks/>
              </p:cNvSpPr>
              <p:nvPr/>
            </p:nvSpPr>
            <p:spPr bwMode="auto">
              <a:xfrm>
                <a:off x="776288" y="3986213"/>
                <a:ext cx="641350" cy="1131887"/>
              </a:xfrm>
              <a:custGeom>
                <a:avLst/>
                <a:gdLst>
                  <a:gd name="T0" fmla="*/ 103 w 205"/>
                  <a:gd name="T1" fmla="*/ 273 h 365"/>
                  <a:gd name="T2" fmla="*/ 90 w 205"/>
                  <a:gd name="T3" fmla="*/ 339 h 365"/>
                  <a:gd name="T4" fmla="*/ 61 w 205"/>
                  <a:gd name="T5" fmla="*/ 365 h 365"/>
                  <a:gd name="T6" fmla="*/ 5 w 205"/>
                  <a:gd name="T7" fmla="*/ 355 h 365"/>
                  <a:gd name="T8" fmla="*/ 9 w 205"/>
                  <a:gd name="T9" fmla="*/ 302 h 365"/>
                  <a:gd name="T10" fmla="*/ 23 w 205"/>
                  <a:gd name="T11" fmla="*/ 212 h 365"/>
                  <a:gd name="T12" fmla="*/ 25 w 205"/>
                  <a:gd name="T13" fmla="*/ 135 h 365"/>
                  <a:gd name="T14" fmla="*/ 0 w 205"/>
                  <a:gd name="T15" fmla="*/ 25 h 365"/>
                  <a:gd name="T16" fmla="*/ 65 w 205"/>
                  <a:gd name="T17" fmla="*/ 0 h 365"/>
                  <a:gd name="T18" fmla="*/ 103 w 205"/>
                  <a:gd name="T19" fmla="*/ 137 h 365"/>
                  <a:gd name="T20" fmla="*/ 140 w 205"/>
                  <a:gd name="T21" fmla="*/ 0 h 365"/>
                  <a:gd name="T22" fmla="*/ 205 w 205"/>
                  <a:gd name="T23" fmla="*/ 25 h 365"/>
                  <a:gd name="T24" fmla="*/ 181 w 205"/>
                  <a:gd name="T25" fmla="*/ 135 h 365"/>
                  <a:gd name="T26" fmla="*/ 182 w 205"/>
                  <a:gd name="T27" fmla="*/ 212 h 365"/>
                  <a:gd name="T28" fmla="*/ 196 w 205"/>
                  <a:gd name="T29" fmla="*/ 302 h 365"/>
                  <a:gd name="T30" fmla="*/ 201 w 205"/>
                  <a:gd name="T31" fmla="*/ 355 h 365"/>
                  <a:gd name="T32" fmla="*/ 144 w 205"/>
                  <a:gd name="T33" fmla="*/ 365 h 365"/>
                  <a:gd name="T34" fmla="*/ 115 w 205"/>
                  <a:gd name="T35" fmla="*/ 339 h 365"/>
                  <a:gd name="T36" fmla="*/ 103 w 205"/>
                  <a:gd name="T3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365">
                    <a:moveTo>
                      <a:pt x="103" y="273"/>
                    </a:moveTo>
                    <a:cubicBezTo>
                      <a:pt x="103" y="273"/>
                      <a:pt x="95" y="322"/>
                      <a:pt x="90" y="339"/>
                    </a:cubicBezTo>
                    <a:cubicBezTo>
                      <a:pt x="83" y="364"/>
                      <a:pt x="61" y="365"/>
                      <a:pt x="61" y="365"/>
                    </a:cubicBezTo>
                    <a:cubicBezTo>
                      <a:pt x="21" y="362"/>
                      <a:pt x="5" y="355"/>
                      <a:pt x="5" y="355"/>
                    </a:cubicBezTo>
                    <a:cubicBezTo>
                      <a:pt x="5" y="355"/>
                      <a:pt x="7" y="331"/>
                      <a:pt x="9" y="302"/>
                    </a:cubicBezTo>
                    <a:cubicBezTo>
                      <a:pt x="11" y="272"/>
                      <a:pt x="21" y="227"/>
                      <a:pt x="23" y="212"/>
                    </a:cubicBezTo>
                    <a:cubicBezTo>
                      <a:pt x="26" y="197"/>
                      <a:pt x="25" y="135"/>
                      <a:pt x="25" y="135"/>
                    </a:cubicBezTo>
                    <a:cubicBezTo>
                      <a:pt x="10" y="85"/>
                      <a:pt x="0" y="25"/>
                      <a:pt x="0" y="25"/>
                    </a:cubicBezTo>
                    <a:cubicBezTo>
                      <a:pt x="19" y="20"/>
                      <a:pt x="65" y="0"/>
                      <a:pt x="65" y="0"/>
                    </a:cubicBezTo>
                    <a:cubicBezTo>
                      <a:pt x="65" y="0"/>
                      <a:pt x="56" y="62"/>
                      <a:pt x="103" y="137"/>
                    </a:cubicBezTo>
                    <a:cubicBezTo>
                      <a:pt x="150" y="62"/>
                      <a:pt x="140" y="0"/>
                      <a:pt x="140" y="0"/>
                    </a:cubicBezTo>
                    <a:cubicBezTo>
                      <a:pt x="140" y="0"/>
                      <a:pt x="186" y="20"/>
                      <a:pt x="205" y="25"/>
                    </a:cubicBezTo>
                    <a:cubicBezTo>
                      <a:pt x="205" y="25"/>
                      <a:pt x="195" y="85"/>
                      <a:pt x="181" y="135"/>
                    </a:cubicBezTo>
                    <a:cubicBezTo>
                      <a:pt x="181" y="135"/>
                      <a:pt x="180" y="197"/>
                      <a:pt x="182" y="212"/>
                    </a:cubicBezTo>
                    <a:cubicBezTo>
                      <a:pt x="185" y="227"/>
                      <a:pt x="194" y="272"/>
                      <a:pt x="196" y="302"/>
                    </a:cubicBezTo>
                    <a:cubicBezTo>
                      <a:pt x="198" y="331"/>
                      <a:pt x="201" y="355"/>
                      <a:pt x="201" y="355"/>
                    </a:cubicBezTo>
                    <a:cubicBezTo>
                      <a:pt x="201" y="355"/>
                      <a:pt x="185" y="362"/>
                      <a:pt x="144" y="365"/>
                    </a:cubicBezTo>
                    <a:cubicBezTo>
                      <a:pt x="144" y="365"/>
                      <a:pt x="122" y="364"/>
                      <a:pt x="115" y="339"/>
                    </a:cubicBezTo>
                    <a:cubicBezTo>
                      <a:pt x="110" y="322"/>
                      <a:pt x="103" y="273"/>
                      <a:pt x="103"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3" name="Freeform 234"/>
              <p:cNvSpPr>
                <a:spLocks/>
              </p:cNvSpPr>
              <p:nvPr/>
            </p:nvSpPr>
            <p:spPr bwMode="auto">
              <a:xfrm>
                <a:off x="1098551" y="3952875"/>
                <a:ext cx="190500" cy="458787"/>
              </a:xfrm>
              <a:custGeom>
                <a:avLst/>
                <a:gdLst>
                  <a:gd name="T0" fmla="*/ 0 w 61"/>
                  <a:gd name="T1" fmla="*/ 148 h 148"/>
                  <a:gd name="T2" fmla="*/ 30 w 61"/>
                  <a:gd name="T3" fmla="*/ 0 h 148"/>
                  <a:gd name="T4" fmla="*/ 43 w 61"/>
                  <a:gd name="T5" fmla="*/ 10 h 148"/>
                  <a:gd name="T6" fmla="*/ 59 w 61"/>
                  <a:gd name="T7" fmla="*/ 28 h 148"/>
                  <a:gd name="T8" fmla="*/ 44 w 61"/>
                  <a:gd name="T9" fmla="*/ 32 h 148"/>
                  <a:gd name="T10" fmla="*/ 61 w 61"/>
                  <a:gd name="T11" fmla="*/ 38 h 148"/>
                  <a:gd name="T12" fmla="*/ 0 w 61"/>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0" y="148"/>
                    </a:moveTo>
                    <a:cubicBezTo>
                      <a:pt x="29" y="79"/>
                      <a:pt x="30" y="0"/>
                      <a:pt x="30" y="0"/>
                    </a:cubicBezTo>
                    <a:cubicBezTo>
                      <a:pt x="43" y="10"/>
                      <a:pt x="43" y="10"/>
                      <a:pt x="43" y="10"/>
                    </a:cubicBezTo>
                    <a:cubicBezTo>
                      <a:pt x="59" y="28"/>
                      <a:pt x="59" y="28"/>
                      <a:pt x="59" y="28"/>
                    </a:cubicBezTo>
                    <a:cubicBezTo>
                      <a:pt x="44" y="32"/>
                      <a:pt x="44" y="32"/>
                      <a:pt x="44" y="32"/>
                    </a:cubicBezTo>
                    <a:cubicBezTo>
                      <a:pt x="61" y="38"/>
                      <a:pt x="61" y="38"/>
                      <a:pt x="61" y="38"/>
                    </a:cubicBezTo>
                    <a:cubicBezTo>
                      <a:pt x="61" y="38"/>
                      <a:pt x="50" y="113"/>
                      <a:pt x="0"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4" name="Freeform 235"/>
              <p:cNvSpPr>
                <a:spLocks/>
              </p:cNvSpPr>
              <p:nvPr/>
            </p:nvSpPr>
            <p:spPr bwMode="auto">
              <a:xfrm>
                <a:off x="908051" y="3952875"/>
                <a:ext cx="190500" cy="458787"/>
              </a:xfrm>
              <a:custGeom>
                <a:avLst/>
                <a:gdLst>
                  <a:gd name="T0" fmla="*/ 61 w 61"/>
                  <a:gd name="T1" fmla="*/ 148 h 148"/>
                  <a:gd name="T2" fmla="*/ 30 w 61"/>
                  <a:gd name="T3" fmla="*/ 0 h 148"/>
                  <a:gd name="T4" fmla="*/ 18 w 61"/>
                  <a:gd name="T5" fmla="*/ 10 h 148"/>
                  <a:gd name="T6" fmla="*/ 2 w 61"/>
                  <a:gd name="T7" fmla="*/ 28 h 148"/>
                  <a:gd name="T8" fmla="*/ 17 w 61"/>
                  <a:gd name="T9" fmla="*/ 32 h 148"/>
                  <a:gd name="T10" fmla="*/ 0 w 61"/>
                  <a:gd name="T11" fmla="*/ 38 h 148"/>
                  <a:gd name="T12" fmla="*/ 61 w 61"/>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61" y="148"/>
                    </a:moveTo>
                    <a:cubicBezTo>
                      <a:pt x="32" y="79"/>
                      <a:pt x="30" y="0"/>
                      <a:pt x="30" y="0"/>
                    </a:cubicBezTo>
                    <a:cubicBezTo>
                      <a:pt x="18" y="10"/>
                      <a:pt x="18" y="10"/>
                      <a:pt x="18" y="10"/>
                    </a:cubicBezTo>
                    <a:cubicBezTo>
                      <a:pt x="2" y="28"/>
                      <a:pt x="2" y="28"/>
                      <a:pt x="2" y="28"/>
                    </a:cubicBezTo>
                    <a:cubicBezTo>
                      <a:pt x="17" y="32"/>
                      <a:pt x="17" y="32"/>
                      <a:pt x="17" y="32"/>
                    </a:cubicBezTo>
                    <a:cubicBezTo>
                      <a:pt x="0" y="38"/>
                      <a:pt x="0" y="38"/>
                      <a:pt x="0" y="38"/>
                    </a:cubicBezTo>
                    <a:cubicBezTo>
                      <a:pt x="0" y="38"/>
                      <a:pt x="11" y="113"/>
                      <a:pt x="61"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5" name="Oval 236"/>
              <p:cNvSpPr>
                <a:spLocks noChangeArrowheads="1"/>
              </p:cNvSpPr>
              <p:nvPr/>
            </p:nvSpPr>
            <p:spPr bwMode="auto">
              <a:xfrm>
                <a:off x="1079501" y="4427538"/>
                <a:ext cx="34925" cy="33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6" name="Oval 237"/>
              <p:cNvSpPr>
                <a:spLocks noChangeArrowheads="1"/>
              </p:cNvSpPr>
              <p:nvPr/>
            </p:nvSpPr>
            <p:spPr bwMode="auto">
              <a:xfrm>
                <a:off x="1079501" y="4584700"/>
                <a:ext cx="34925" cy="34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7" name="Oval 238"/>
              <p:cNvSpPr>
                <a:spLocks noChangeArrowheads="1"/>
              </p:cNvSpPr>
              <p:nvPr/>
            </p:nvSpPr>
            <p:spPr bwMode="auto">
              <a:xfrm>
                <a:off x="1079501" y="4740275"/>
                <a:ext cx="34925" cy="33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grpSp>
      </p:grpSp>
      <p:sp>
        <p:nvSpPr>
          <p:cNvPr id="111" name="文本框 110"/>
          <p:cNvSpPr txBox="1"/>
          <p:nvPr/>
        </p:nvSpPr>
        <p:spPr>
          <a:xfrm>
            <a:off x="914252" y="2570954"/>
            <a:ext cx="1510171" cy="400110"/>
          </a:xfrm>
          <a:prstGeom prst="rect">
            <a:avLst/>
          </a:prstGeom>
          <a:noFill/>
        </p:spPr>
        <p:txBody>
          <a:bodyPr wrap="square" rtlCol="0">
            <a:spAutoFit/>
          </a:bodyPr>
          <a:lstStyle/>
          <a:p>
            <a:pPr fontAlgn="auto">
              <a:spcBef>
                <a:spcPts val="0"/>
              </a:spcBef>
              <a:spcAft>
                <a:spcPts val="0"/>
              </a:spcAft>
            </a:pPr>
            <a:r>
              <a:rPr lang="zh-CN" altLang="en-US" sz="2000" b="1" dirty="0">
                <a:solidFill>
                  <a:srgbClr val="0174AB"/>
                </a:solidFill>
                <a:latin typeface="Times New Roman" panose="02020603050405020304" pitchFamily="18" charset="0"/>
                <a:ea typeface="宋体" panose="02010600030101010101" pitchFamily="2" charset="-122"/>
                <a:cs typeface="+mn-ea"/>
              </a:rPr>
              <a:t>能力目标</a:t>
            </a:r>
          </a:p>
        </p:txBody>
      </p:sp>
      <p:sp>
        <p:nvSpPr>
          <p:cNvPr id="114" name="矩形 113"/>
          <p:cNvSpPr/>
          <p:nvPr/>
        </p:nvSpPr>
        <p:spPr>
          <a:xfrm>
            <a:off x="2971509" y="1959790"/>
            <a:ext cx="6043702" cy="553998"/>
          </a:xfrm>
          <a:prstGeom prst="rect">
            <a:avLst/>
          </a:prstGeom>
          <a:ln>
            <a:solidFill>
              <a:schemeClr val="accent1"/>
            </a:solidFill>
            <a:prstDash val="dash"/>
          </a:ln>
        </p:spPr>
        <p:txBody>
          <a:bodyPr wrap="square">
            <a:spAutoFit/>
          </a:bodyPr>
          <a:lstStyle/>
          <a:p>
            <a:pPr defTabSz="462916" fontAlgn="auto">
              <a:lnSpc>
                <a:spcPct val="150000"/>
              </a:lnSpc>
              <a:spcBef>
                <a:spcPts val="0"/>
              </a:spcBef>
              <a:spcAft>
                <a:spcPts val="0"/>
              </a:spcAft>
              <a:buClr>
                <a:srgbClr val="4F81BD"/>
              </a:buClr>
              <a:buSzPct val="60000"/>
            </a:pP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能签订合同中的汇付条款</a:t>
            </a:r>
            <a:endParaRPr lang="en-US" altLang="zh-CN"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grpSp>
        <p:nvGrpSpPr>
          <p:cNvPr id="59" name="Group 67"/>
          <p:cNvGrpSpPr/>
          <p:nvPr/>
        </p:nvGrpSpPr>
        <p:grpSpPr>
          <a:xfrm>
            <a:off x="964689" y="5575084"/>
            <a:ext cx="500116" cy="656281"/>
            <a:chOff x="2587624" y="-3175"/>
            <a:chExt cx="4133849" cy="7337425"/>
          </a:xfrm>
          <a:solidFill>
            <a:schemeClr val="bg1"/>
          </a:solidFill>
        </p:grpSpPr>
        <p:sp>
          <p:nvSpPr>
            <p:cNvPr id="60" name="Freeform 5"/>
            <p:cNvSpPr>
              <a:spLocks noEditPoints="1"/>
            </p:cNvSpPr>
            <p:nvPr/>
          </p:nvSpPr>
          <p:spPr bwMode="auto">
            <a:xfrm>
              <a:off x="2587624" y="3748088"/>
              <a:ext cx="1843086" cy="1541463"/>
            </a:xfrm>
            <a:custGeom>
              <a:avLst/>
              <a:gdLst/>
              <a:ahLst/>
              <a:cxnLst>
                <a:cxn ang="0">
                  <a:pos x="71" y="27"/>
                </a:cxn>
                <a:cxn ang="0">
                  <a:pos x="50" y="42"/>
                </a:cxn>
                <a:cxn ang="0">
                  <a:pos x="1" y="390"/>
                </a:cxn>
                <a:cxn ang="0">
                  <a:pos x="16" y="411"/>
                </a:cxn>
                <a:cxn ang="0">
                  <a:pos x="18" y="414"/>
                </a:cxn>
                <a:cxn ang="0">
                  <a:pos x="26" y="419"/>
                </a:cxn>
                <a:cxn ang="0">
                  <a:pos x="27" y="420"/>
                </a:cxn>
                <a:cxn ang="0">
                  <a:pos x="36" y="417"/>
                </a:cxn>
                <a:cxn ang="0">
                  <a:pos x="39" y="414"/>
                </a:cxn>
                <a:cxn ang="0">
                  <a:pos x="481" y="476"/>
                </a:cxn>
                <a:cxn ang="0">
                  <a:pos x="483" y="480"/>
                </a:cxn>
                <a:cxn ang="0">
                  <a:pos x="491" y="484"/>
                </a:cxn>
                <a:cxn ang="0">
                  <a:pos x="492" y="484"/>
                </a:cxn>
                <a:cxn ang="0">
                  <a:pos x="501" y="482"/>
                </a:cxn>
                <a:cxn ang="0">
                  <a:pos x="504" y="479"/>
                </a:cxn>
                <a:cxn ang="0">
                  <a:pos x="508" y="480"/>
                </a:cxn>
                <a:cxn ang="0">
                  <a:pos x="529" y="464"/>
                </a:cxn>
                <a:cxn ang="0">
                  <a:pos x="577" y="116"/>
                </a:cxn>
                <a:cxn ang="0">
                  <a:pos x="562" y="95"/>
                </a:cxn>
                <a:cxn ang="0">
                  <a:pos x="504" y="87"/>
                </a:cxn>
                <a:cxn ang="0">
                  <a:pos x="502" y="97"/>
                </a:cxn>
                <a:cxn ang="0">
                  <a:pos x="423" y="86"/>
                </a:cxn>
                <a:cxn ang="0">
                  <a:pos x="426" y="63"/>
                </a:cxn>
                <a:cxn ang="0">
                  <a:pos x="416" y="61"/>
                </a:cxn>
                <a:cxn ang="0">
                  <a:pos x="418" y="48"/>
                </a:cxn>
                <a:cxn ang="0">
                  <a:pos x="397" y="17"/>
                </a:cxn>
                <a:cxn ang="0">
                  <a:pos x="397" y="31"/>
                </a:cxn>
                <a:cxn ang="0">
                  <a:pos x="395" y="58"/>
                </a:cxn>
                <a:cxn ang="0">
                  <a:pos x="395" y="58"/>
                </a:cxn>
                <a:cxn ang="0">
                  <a:pos x="388" y="58"/>
                </a:cxn>
                <a:cxn ang="0">
                  <a:pos x="385" y="80"/>
                </a:cxn>
                <a:cxn ang="0">
                  <a:pos x="256" y="62"/>
                </a:cxn>
                <a:cxn ang="0">
                  <a:pos x="259" y="39"/>
                </a:cxn>
                <a:cxn ang="0">
                  <a:pos x="253" y="39"/>
                </a:cxn>
                <a:cxn ang="0">
                  <a:pos x="253" y="38"/>
                </a:cxn>
                <a:cxn ang="0">
                  <a:pos x="274" y="19"/>
                </a:cxn>
                <a:cxn ang="0">
                  <a:pos x="258" y="0"/>
                </a:cxn>
                <a:cxn ang="0">
                  <a:pos x="237" y="22"/>
                </a:cxn>
                <a:cxn ang="0">
                  <a:pos x="235" y="36"/>
                </a:cxn>
                <a:cxn ang="0">
                  <a:pos x="222" y="34"/>
                </a:cxn>
                <a:cxn ang="0">
                  <a:pos x="218" y="57"/>
                </a:cxn>
                <a:cxn ang="0">
                  <a:pos x="140" y="46"/>
                </a:cxn>
                <a:cxn ang="0">
                  <a:pos x="141" y="37"/>
                </a:cxn>
                <a:cxn ang="0">
                  <a:pos x="71" y="27"/>
                </a:cxn>
                <a:cxn ang="0">
                  <a:pos x="250" y="49"/>
                </a:cxn>
                <a:cxn ang="0">
                  <a:pos x="248" y="61"/>
                </a:cxn>
                <a:cxn ang="0">
                  <a:pos x="226" y="58"/>
                </a:cxn>
                <a:cxn ang="0">
                  <a:pos x="227" y="46"/>
                </a:cxn>
                <a:cxn ang="0">
                  <a:pos x="250" y="49"/>
                </a:cxn>
                <a:cxn ang="0">
                  <a:pos x="392" y="81"/>
                </a:cxn>
                <a:cxn ang="0">
                  <a:pos x="393" y="69"/>
                </a:cxn>
                <a:cxn ang="0">
                  <a:pos x="416" y="72"/>
                </a:cxn>
                <a:cxn ang="0">
                  <a:pos x="414" y="84"/>
                </a:cxn>
                <a:cxn ang="0">
                  <a:pos x="392" y="81"/>
                </a:cxn>
              </a:cxnLst>
              <a:rect l="0" t="0" r="r" b="b"/>
              <a:pathLst>
                <a:path w="579" h="485">
                  <a:moveTo>
                    <a:pt x="71" y="27"/>
                  </a:moveTo>
                  <a:cubicBezTo>
                    <a:pt x="59" y="25"/>
                    <a:pt x="52" y="30"/>
                    <a:pt x="50" y="42"/>
                  </a:cubicBezTo>
                  <a:cubicBezTo>
                    <a:pt x="1" y="390"/>
                    <a:pt x="1" y="390"/>
                    <a:pt x="1" y="390"/>
                  </a:cubicBezTo>
                  <a:cubicBezTo>
                    <a:pt x="0" y="402"/>
                    <a:pt x="5" y="409"/>
                    <a:pt x="16" y="411"/>
                  </a:cubicBezTo>
                  <a:cubicBezTo>
                    <a:pt x="17" y="412"/>
                    <a:pt x="17" y="413"/>
                    <a:pt x="18" y="414"/>
                  </a:cubicBezTo>
                  <a:cubicBezTo>
                    <a:pt x="20" y="417"/>
                    <a:pt x="23" y="419"/>
                    <a:pt x="26" y="419"/>
                  </a:cubicBezTo>
                  <a:cubicBezTo>
                    <a:pt x="27" y="420"/>
                    <a:pt x="27" y="420"/>
                    <a:pt x="27" y="420"/>
                  </a:cubicBezTo>
                  <a:cubicBezTo>
                    <a:pt x="30" y="420"/>
                    <a:pt x="33" y="419"/>
                    <a:pt x="36" y="417"/>
                  </a:cubicBezTo>
                  <a:cubicBezTo>
                    <a:pt x="37" y="416"/>
                    <a:pt x="38" y="415"/>
                    <a:pt x="39" y="414"/>
                  </a:cubicBezTo>
                  <a:cubicBezTo>
                    <a:pt x="481" y="476"/>
                    <a:pt x="481" y="476"/>
                    <a:pt x="481" y="476"/>
                  </a:cubicBezTo>
                  <a:cubicBezTo>
                    <a:pt x="482" y="477"/>
                    <a:pt x="483" y="478"/>
                    <a:pt x="483" y="480"/>
                  </a:cubicBezTo>
                  <a:cubicBezTo>
                    <a:pt x="485" y="482"/>
                    <a:pt x="488" y="484"/>
                    <a:pt x="491" y="484"/>
                  </a:cubicBezTo>
                  <a:cubicBezTo>
                    <a:pt x="492" y="484"/>
                    <a:pt x="492" y="484"/>
                    <a:pt x="492" y="484"/>
                  </a:cubicBezTo>
                  <a:cubicBezTo>
                    <a:pt x="496" y="485"/>
                    <a:pt x="499" y="484"/>
                    <a:pt x="501" y="482"/>
                  </a:cubicBezTo>
                  <a:cubicBezTo>
                    <a:pt x="502" y="481"/>
                    <a:pt x="503" y="480"/>
                    <a:pt x="504" y="479"/>
                  </a:cubicBezTo>
                  <a:cubicBezTo>
                    <a:pt x="508" y="480"/>
                    <a:pt x="508" y="480"/>
                    <a:pt x="508" y="480"/>
                  </a:cubicBezTo>
                  <a:cubicBezTo>
                    <a:pt x="520" y="482"/>
                    <a:pt x="527" y="476"/>
                    <a:pt x="529" y="464"/>
                  </a:cubicBezTo>
                  <a:cubicBezTo>
                    <a:pt x="577" y="116"/>
                    <a:pt x="577" y="116"/>
                    <a:pt x="577" y="116"/>
                  </a:cubicBezTo>
                  <a:cubicBezTo>
                    <a:pt x="579" y="104"/>
                    <a:pt x="574" y="97"/>
                    <a:pt x="562" y="95"/>
                  </a:cubicBezTo>
                  <a:cubicBezTo>
                    <a:pt x="504" y="87"/>
                    <a:pt x="504" y="87"/>
                    <a:pt x="504" y="87"/>
                  </a:cubicBezTo>
                  <a:cubicBezTo>
                    <a:pt x="502" y="97"/>
                    <a:pt x="502" y="97"/>
                    <a:pt x="502" y="97"/>
                  </a:cubicBezTo>
                  <a:cubicBezTo>
                    <a:pt x="423" y="86"/>
                    <a:pt x="423" y="86"/>
                    <a:pt x="423" y="86"/>
                  </a:cubicBezTo>
                  <a:cubicBezTo>
                    <a:pt x="426" y="63"/>
                    <a:pt x="426" y="63"/>
                    <a:pt x="426" y="63"/>
                  </a:cubicBezTo>
                  <a:cubicBezTo>
                    <a:pt x="416" y="61"/>
                    <a:pt x="416" y="61"/>
                    <a:pt x="416" y="61"/>
                  </a:cubicBezTo>
                  <a:cubicBezTo>
                    <a:pt x="418" y="48"/>
                    <a:pt x="418" y="48"/>
                    <a:pt x="418" y="48"/>
                  </a:cubicBezTo>
                  <a:cubicBezTo>
                    <a:pt x="420" y="33"/>
                    <a:pt x="413" y="23"/>
                    <a:pt x="397" y="17"/>
                  </a:cubicBezTo>
                  <a:cubicBezTo>
                    <a:pt x="397" y="31"/>
                    <a:pt x="397" y="31"/>
                    <a:pt x="397" y="31"/>
                  </a:cubicBezTo>
                  <a:cubicBezTo>
                    <a:pt x="398" y="35"/>
                    <a:pt x="398" y="44"/>
                    <a:pt x="395" y="58"/>
                  </a:cubicBezTo>
                  <a:cubicBezTo>
                    <a:pt x="395" y="58"/>
                    <a:pt x="395" y="58"/>
                    <a:pt x="395" y="58"/>
                  </a:cubicBezTo>
                  <a:cubicBezTo>
                    <a:pt x="388" y="58"/>
                    <a:pt x="388" y="58"/>
                    <a:pt x="388" y="58"/>
                  </a:cubicBezTo>
                  <a:cubicBezTo>
                    <a:pt x="385" y="80"/>
                    <a:pt x="385" y="80"/>
                    <a:pt x="385" y="80"/>
                  </a:cubicBezTo>
                  <a:cubicBezTo>
                    <a:pt x="256" y="62"/>
                    <a:pt x="256" y="62"/>
                    <a:pt x="256" y="62"/>
                  </a:cubicBezTo>
                  <a:cubicBezTo>
                    <a:pt x="259" y="39"/>
                    <a:pt x="259" y="39"/>
                    <a:pt x="259" y="39"/>
                  </a:cubicBezTo>
                  <a:cubicBezTo>
                    <a:pt x="253" y="39"/>
                    <a:pt x="253" y="39"/>
                    <a:pt x="253" y="39"/>
                  </a:cubicBezTo>
                  <a:cubicBezTo>
                    <a:pt x="253" y="38"/>
                    <a:pt x="253" y="38"/>
                    <a:pt x="253" y="38"/>
                  </a:cubicBezTo>
                  <a:cubicBezTo>
                    <a:pt x="255" y="22"/>
                    <a:pt x="262" y="16"/>
                    <a:pt x="274" y="19"/>
                  </a:cubicBezTo>
                  <a:cubicBezTo>
                    <a:pt x="258" y="0"/>
                    <a:pt x="258" y="0"/>
                    <a:pt x="258" y="0"/>
                  </a:cubicBezTo>
                  <a:cubicBezTo>
                    <a:pt x="246" y="2"/>
                    <a:pt x="239" y="10"/>
                    <a:pt x="237" y="22"/>
                  </a:cubicBezTo>
                  <a:cubicBezTo>
                    <a:pt x="235" y="36"/>
                    <a:pt x="235" y="36"/>
                    <a:pt x="235" y="36"/>
                  </a:cubicBezTo>
                  <a:cubicBezTo>
                    <a:pt x="222" y="34"/>
                    <a:pt x="222" y="34"/>
                    <a:pt x="222" y="34"/>
                  </a:cubicBezTo>
                  <a:cubicBezTo>
                    <a:pt x="218" y="57"/>
                    <a:pt x="218" y="57"/>
                    <a:pt x="218" y="57"/>
                  </a:cubicBezTo>
                  <a:cubicBezTo>
                    <a:pt x="140" y="46"/>
                    <a:pt x="140" y="46"/>
                    <a:pt x="140" y="46"/>
                  </a:cubicBezTo>
                  <a:cubicBezTo>
                    <a:pt x="141" y="37"/>
                    <a:pt x="141" y="37"/>
                    <a:pt x="141" y="37"/>
                  </a:cubicBezTo>
                  <a:lnTo>
                    <a:pt x="71" y="27"/>
                  </a:lnTo>
                  <a:close/>
                  <a:moveTo>
                    <a:pt x="250" y="49"/>
                  </a:moveTo>
                  <a:cubicBezTo>
                    <a:pt x="248" y="61"/>
                    <a:pt x="248" y="61"/>
                    <a:pt x="248" y="61"/>
                  </a:cubicBezTo>
                  <a:cubicBezTo>
                    <a:pt x="226" y="58"/>
                    <a:pt x="226" y="58"/>
                    <a:pt x="226" y="58"/>
                  </a:cubicBezTo>
                  <a:cubicBezTo>
                    <a:pt x="227" y="46"/>
                    <a:pt x="227" y="46"/>
                    <a:pt x="227" y="46"/>
                  </a:cubicBezTo>
                  <a:lnTo>
                    <a:pt x="250" y="49"/>
                  </a:lnTo>
                  <a:close/>
                  <a:moveTo>
                    <a:pt x="392" y="81"/>
                  </a:moveTo>
                  <a:cubicBezTo>
                    <a:pt x="393" y="69"/>
                    <a:pt x="393" y="69"/>
                    <a:pt x="393" y="69"/>
                  </a:cubicBezTo>
                  <a:cubicBezTo>
                    <a:pt x="416" y="72"/>
                    <a:pt x="416" y="72"/>
                    <a:pt x="416" y="72"/>
                  </a:cubicBezTo>
                  <a:cubicBezTo>
                    <a:pt x="414" y="84"/>
                    <a:pt x="414" y="84"/>
                    <a:pt x="414" y="84"/>
                  </a:cubicBezTo>
                  <a:lnTo>
                    <a:pt x="392" y="81"/>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sp>
          <p:nvSpPr>
            <p:cNvPr id="61" name="Freeform 8"/>
            <p:cNvSpPr>
              <a:spLocks/>
            </p:cNvSpPr>
            <p:nvPr/>
          </p:nvSpPr>
          <p:spPr bwMode="auto">
            <a:xfrm>
              <a:off x="2771775" y="-3175"/>
              <a:ext cx="3949698" cy="7337425"/>
            </a:xfrm>
            <a:custGeom>
              <a:avLst/>
              <a:gdLst/>
              <a:ahLst/>
              <a:cxnLst>
                <a:cxn ang="0">
                  <a:pos x="743" y="97"/>
                </a:cxn>
                <a:cxn ang="0">
                  <a:pos x="724" y="161"/>
                </a:cxn>
                <a:cxn ang="0">
                  <a:pos x="707" y="220"/>
                </a:cxn>
                <a:cxn ang="0">
                  <a:pos x="716" y="247"/>
                </a:cxn>
                <a:cxn ang="0">
                  <a:pos x="711" y="273"/>
                </a:cxn>
                <a:cxn ang="0">
                  <a:pos x="767" y="327"/>
                </a:cxn>
                <a:cxn ang="0">
                  <a:pos x="722" y="448"/>
                </a:cxn>
                <a:cxn ang="0">
                  <a:pos x="686" y="682"/>
                </a:cxn>
                <a:cxn ang="0">
                  <a:pos x="672" y="751"/>
                </a:cxn>
                <a:cxn ang="0">
                  <a:pos x="618" y="794"/>
                </a:cxn>
                <a:cxn ang="0">
                  <a:pos x="416" y="742"/>
                </a:cxn>
                <a:cxn ang="0">
                  <a:pos x="348" y="503"/>
                </a:cxn>
                <a:cxn ang="0">
                  <a:pos x="306" y="304"/>
                </a:cxn>
                <a:cxn ang="0">
                  <a:pos x="324" y="273"/>
                </a:cxn>
                <a:cxn ang="0">
                  <a:pos x="326" y="228"/>
                </a:cxn>
                <a:cxn ang="0">
                  <a:pos x="332" y="144"/>
                </a:cxn>
                <a:cxn ang="0">
                  <a:pos x="343" y="83"/>
                </a:cxn>
                <a:cxn ang="0">
                  <a:pos x="251" y="3"/>
                </a:cxn>
                <a:cxn ang="0">
                  <a:pos x="143" y="16"/>
                </a:cxn>
                <a:cxn ang="0">
                  <a:pos x="81" y="167"/>
                </a:cxn>
                <a:cxn ang="0">
                  <a:pos x="110" y="263"/>
                </a:cxn>
                <a:cxn ang="0">
                  <a:pos x="67" y="361"/>
                </a:cxn>
                <a:cxn ang="0">
                  <a:pos x="82" y="1272"/>
                </a:cxn>
                <a:cxn ang="0">
                  <a:pos x="81" y="1602"/>
                </a:cxn>
                <a:cxn ang="0">
                  <a:pos x="63" y="2082"/>
                </a:cxn>
                <a:cxn ang="0">
                  <a:pos x="332" y="2304"/>
                </a:cxn>
                <a:cxn ang="0">
                  <a:pos x="456" y="2256"/>
                </a:cxn>
                <a:cxn ang="0">
                  <a:pos x="515" y="2197"/>
                </a:cxn>
                <a:cxn ang="0">
                  <a:pos x="332" y="2058"/>
                </a:cxn>
                <a:cxn ang="0">
                  <a:pos x="399" y="1616"/>
                </a:cxn>
                <a:cxn ang="0">
                  <a:pos x="447" y="1202"/>
                </a:cxn>
                <a:cxn ang="0">
                  <a:pos x="430" y="902"/>
                </a:cxn>
                <a:cxn ang="0">
                  <a:pos x="614" y="937"/>
                </a:cxn>
                <a:cxn ang="0">
                  <a:pos x="665" y="951"/>
                </a:cxn>
                <a:cxn ang="0">
                  <a:pos x="713" y="1283"/>
                </a:cxn>
                <a:cxn ang="0">
                  <a:pos x="819" y="1939"/>
                </a:cxn>
                <a:cxn ang="0">
                  <a:pos x="769" y="2111"/>
                </a:cxn>
                <a:cxn ang="0">
                  <a:pos x="609" y="2203"/>
                </a:cxn>
                <a:cxn ang="0">
                  <a:pos x="760" y="2240"/>
                </a:cxn>
                <a:cxn ang="0">
                  <a:pos x="832" y="2244"/>
                </a:cxn>
                <a:cxn ang="0">
                  <a:pos x="899" y="2289"/>
                </a:cxn>
                <a:cxn ang="0">
                  <a:pos x="1104" y="2214"/>
                </a:cxn>
                <a:cxn ang="0">
                  <a:pos x="1110" y="2066"/>
                </a:cxn>
                <a:cxn ang="0">
                  <a:pos x="1085" y="1626"/>
                </a:cxn>
                <a:cxn ang="0">
                  <a:pos x="1067" y="1328"/>
                </a:cxn>
                <a:cxn ang="0">
                  <a:pos x="1066" y="1271"/>
                </a:cxn>
                <a:cxn ang="0">
                  <a:pos x="1090" y="1202"/>
                </a:cxn>
                <a:cxn ang="0">
                  <a:pos x="1141" y="957"/>
                </a:cxn>
                <a:cxn ang="0">
                  <a:pos x="1225" y="717"/>
                </a:cxn>
                <a:cxn ang="0">
                  <a:pos x="1153" y="548"/>
                </a:cxn>
                <a:cxn ang="0">
                  <a:pos x="939" y="274"/>
                </a:cxn>
                <a:cxn ang="0">
                  <a:pos x="973" y="144"/>
                </a:cxn>
                <a:cxn ang="0">
                  <a:pos x="902" y="47"/>
                </a:cxn>
                <a:cxn ang="0">
                  <a:pos x="876" y="38"/>
                </a:cxn>
                <a:cxn ang="0">
                  <a:pos x="839" y="40"/>
                </a:cxn>
                <a:cxn ang="0">
                  <a:pos x="761" y="44"/>
                </a:cxn>
              </a:cxnLst>
              <a:rect l="0" t="0" r="r" b="b"/>
              <a:pathLst>
                <a:path w="1241" h="2308">
                  <a:moveTo>
                    <a:pt x="727" y="55"/>
                  </a:moveTo>
                  <a:cubicBezTo>
                    <a:pt x="728" y="65"/>
                    <a:pt x="728" y="65"/>
                    <a:pt x="728" y="65"/>
                  </a:cubicBezTo>
                  <a:cubicBezTo>
                    <a:pt x="729" y="72"/>
                    <a:pt x="729" y="72"/>
                    <a:pt x="729" y="72"/>
                  </a:cubicBezTo>
                  <a:cubicBezTo>
                    <a:pt x="734" y="82"/>
                    <a:pt x="734" y="82"/>
                    <a:pt x="734" y="82"/>
                  </a:cubicBezTo>
                  <a:cubicBezTo>
                    <a:pt x="739" y="83"/>
                    <a:pt x="739" y="83"/>
                    <a:pt x="739" y="83"/>
                  </a:cubicBezTo>
                  <a:cubicBezTo>
                    <a:pt x="742" y="91"/>
                    <a:pt x="742" y="91"/>
                    <a:pt x="742" y="91"/>
                  </a:cubicBezTo>
                  <a:cubicBezTo>
                    <a:pt x="743" y="97"/>
                    <a:pt x="743" y="97"/>
                    <a:pt x="743" y="97"/>
                  </a:cubicBezTo>
                  <a:cubicBezTo>
                    <a:pt x="741" y="101"/>
                    <a:pt x="741" y="101"/>
                    <a:pt x="741" y="101"/>
                  </a:cubicBezTo>
                  <a:cubicBezTo>
                    <a:pt x="735" y="107"/>
                    <a:pt x="735" y="107"/>
                    <a:pt x="735" y="107"/>
                  </a:cubicBezTo>
                  <a:cubicBezTo>
                    <a:pt x="721" y="137"/>
                    <a:pt x="721" y="137"/>
                    <a:pt x="721" y="137"/>
                  </a:cubicBezTo>
                  <a:cubicBezTo>
                    <a:pt x="719" y="145"/>
                    <a:pt x="719" y="145"/>
                    <a:pt x="719" y="145"/>
                  </a:cubicBezTo>
                  <a:cubicBezTo>
                    <a:pt x="719" y="148"/>
                    <a:pt x="719" y="148"/>
                    <a:pt x="719" y="148"/>
                  </a:cubicBezTo>
                  <a:cubicBezTo>
                    <a:pt x="724" y="157"/>
                    <a:pt x="724" y="157"/>
                    <a:pt x="724" y="157"/>
                  </a:cubicBezTo>
                  <a:cubicBezTo>
                    <a:pt x="724" y="161"/>
                    <a:pt x="724" y="161"/>
                    <a:pt x="724" y="161"/>
                  </a:cubicBezTo>
                  <a:cubicBezTo>
                    <a:pt x="722" y="167"/>
                    <a:pt x="722" y="167"/>
                    <a:pt x="722" y="167"/>
                  </a:cubicBezTo>
                  <a:cubicBezTo>
                    <a:pt x="718" y="176"/>
                    <a:pt x="718" y="176"/>
                    <a:pt x="718" y="176"/>
                  </a:cubicBezTo>
                  <a:cubicBezTo>
                    <a:pt x="695" y="204"/>
                    <a:pt x="695" y="204"/>
                    <a:pt x="695" y="204"/>
                  </a:cubicBezTo>
                  <a:cubicBezTo>
                    <a:pt x="694" y="208"/>
                    <a:pt x="694" y="208"/>
                    <a:pt x="694" y="208"/>
                  </a:cubicBezTo>
                  <a:cubicBezTo>
                    <a:pt x="695" y="211"/>
                    <a:pt x="695" y="211"/>
                    <a:pt x="695" y="211"/>
                  </a:cubicBezTo>
                  <a:cubicBezTo>
                    <a:pt x="700" y="217"/>
                    <a:pt x="700" y="217"/>
                    <a:pt x="700" y="217"/>
                  </a:cubicBezTo>
                  <a:cubicBezTo>
                    <a:pt x="707" y="220"/>
                    <a:pt x="707" y="220"/>
                    <a:pt x="707" y="220"/>
                  </a:cubicBezTo>
                  <a:cubicBezTo>
                    <a:pt x="714" y="224"/>
                    <a:pt x="714" y="224"/>
                    <a:pt x="714" y="224"/>
                  </a:cubicBezTo>
                  <a:cubicBezTo>
                    <a:pt x="714" y="230"/>
                    <a:pt x="714" y="230"/>
                    <a:pt x="714" y="230"/>
                  </a:cubicBezTo>
                  <a:cubicBezTo>
                    <a:pt x="711" y="234"/>
                    <a:pt x="711" y="234"/>
                    <a:pt x="711" y="234"/>
                  </a:cubicBezTo>
                  <a:cubicBezTo>
                    <a:pt x="709" y="237"/>
                    <a:pt x="709" y="237"/>
                    <a:pt x="709" y="237"/>
                  </a:cubicBezTo>
                  <a:cubicBezTo>
                    <a:pt x="709" y="241"/>
                    <a:pt x="709" y="241"/>
                    <a:pt x="709" y="241"/>
                  </a:cubicBezTo>
                  <a:cubicBezTo>
                    <a:pt x="712" y="244"/>
                    <a:pt x="712" y="244"/>
                    <a:pt x="712" y="244"/>
                  </a:cubicBezTo>
                  <a:cubicBezTo>
                    <a:pt x="716" y="247"/>
                    <a:pt x="716" y="247"/>
                    <a:pt x="716" y="247"/>
                  </a:cubicBezTo>
                  <a:cubicBezTo>
                    <a:pt x="716" y="252"/>
                    <a:pt x="716" y="252"/>
                    <a:pt x="716" y="252"/>
                  </a:cubicBezTo>
                  <a:cubicBezTo>
                    <a:pt x="713" y="257"/>
                    <a:pt x="713" y="257"/>
                    <a:pt x="713" y="257"/>
                  </a:cubicBezTo>
                  <a:cubicBezTo>
                    <a:pt x="709" y="259"/>
                    <a:pt x="709" y="259"/>
                    <a:pt x="709" y="259"/>
                  </a:cubicBezTo>
                  <a:cubicBezTo>
                    <a:pt x="706" y="263"/>
                    <a:pt x="706" y="263"/>
                    <a:pt x="706" y="263"/>
                  </a:cubicBezTo>
                  <a:cubicBezTo>
                    <a:pt x="706" y="267"/>
                    <a:pt x="706" y="267"/>
                    <a:pt x="706" y="267"/>
                  </a:cubicBezTo>
                  <a:cubicBezTo>
                    <a:pt x="709" y="269"/>
                    <a:pt x="709" y="269"/>
                    <a:pt x="709" y="269"/>
                  </a:cubicBezTo>
                  <a:cubicBezTo>
                    <a:pt x="711" y="273"/>
                    <a:pt x="711" y="273"/>
                    <a:pt x="711" y="273"/>
                  </a:cubicBezTo>
                  <a:cubicBezTo>
                    <a:pt x="711" y="281"/>
                    <a:pt x="711" y="281"/>
                    <a:pt x="711" y="281"/>
                  </a:cubicBezTo>
                  <a:cubicBezTo>
                    <a:pt x="707" y="286"/>
                    <a:pt x="707" y="286"/>
                    <a:pt x="707" y="286"/>
                  </a:cubicBezTo>
                  <a:cubicBezTo>
                    <a:pt x="705" y="295"/>
                    <a:pt x="705" y="295"/>
                    <a:pt x="705" y="295"/>
                  </a:cubicBezTo>
                  <a:cubicBezTo>
                    <a:pt x="707" y="304"/>
                    <a:pt x="707" y="304"/>
                    <a:pt x="707" y="304"/>
                  </a:cubicBezTo>
                  <a:cubicBezTo>
                    <a:pt x="717" y="312"/>
                    <a:pt x="717" y="312"/>
                    <a:pt x="717" y="312"/>
                  </a:cubicBezTo>
                  <a:cubicBezTo>
                    <a:pt x="750" y="319"/>
                    <a:pt x="750" y="319"/>
                    <a:pt x="750" y="319"/>
                  </a:cubicBezTo>
                  <a:cubicBezTo>
                    <a:pt x="767" y="327"/>
                    <a:pt x="767" y="327"/>
                    <a:pt x="767" y="327"/>
                  </a:cubicBezTo>
                  <a:cubicBezTo>
                    <a:pt x="789" y="344"/>
                    <a:pt x="789" y="344"/>
                    <a:pt x="789" y="344"/>
                  </a:cubicBezTo>
                  <a:cubicBezTo>
                    <a:pt x="799" y="356"/>
                    <a:pt x="799" y="356"/>
                    <a:pt x="799" y="356"/>
                  </a:cubicBezTo>
                  <a:cubicBezTo>
                    <a:pt x="799" y="370"/>
                    <a:pt x="799" y="370"/>
                    <a:pt x="799" y="370"/>
                  </a:cubicBezTo>
                  <a:cubicBezTo>
                    <a:pt x="795" y="386"/>
                    <a:pt x="795" y="386"/>
                    <a:pt x="795" y="386"/>
                  </a:cubicBezTo>
                  <a:cubicBezTo>
                    <a:pt x="788" y="397"/>
                    <a:pt x="788" y="397"/>
                    <a:pt x="788" y="397"/>
                  </a:cubicBezTo>
                  <a:cubicBezTo>
                    <a:pt x="744" y="428"/>
                    <a:pt x="744" y="428"/>
                    <a:pt x="744" y="428"/>
                  </a:cubicBezTo>
                  <a:cubicBezTo>
                    <a:pt x="722" y="448"/>
                    <a:pt x="722" y="448"/>
                    <a:pt x="722" y="448"/>
                  </a:cubicBezTo>
                  <a:cubicBezTo>
                    <a:pt x="707" y="471"/>
                    <a:pt x="707" y="471"/>
                    <a:pt x="707" y="471"/>
                  </a:cubicBezTo>
                  <a:cubicBezTo>
                    <a:pt x="701" y="496"/>
                    <a:pt x="701" y="496"/>
                    <a:pt x="701" y="496"/>
                  </a:cubicBezTo>
                  <a:cubicBezTo>
                    <a:pt x="696" y="542"/>
                    <a:pt x="696" y="542"/>
                    <a:pt x="696" y="542"/>
                  </a:cubicBezTo>
                  <a:cubicBezTo>
                    <a:pt x="695" y="621"/>
                    <a:pt x="695" y="621"/>
                    <a:pt x="695" y="621"/>
                  </a:cubicBezTo>
                  <a:cubicBezTo>
                    <a:pt x="692" y="632"/>
                    <a:pt x="692" y="632"/>
                    <a:pt x="692" y="632"/>
                  </a:cubicBezTo>
                  <a:cubicBezTo>
                    <a:pt x="687" y="643"/>
                    <a:pt x="687" y="643"/>
                    <a:pt x="687" y="643"/>
                  </a:cubicBezTo>
                  <a:cubicBezTo>
                    <a:pt x="686" y="682"/>
                    <a:pt x="686" y="682"/>
                    <a:pt x="686" y="682"/>
                  </a:cubicBezTo>
                  <a:cubicBezTo>
                    <a:pt x="687" y="690"/>
                    <a:pt x="687" y="690"/>
                    <a:pt x="687" y="690"/>
                  </a:cubicBezTo>
                  <a:cubicBezTo>
                    <a:pt x="683" y="716"/>
                    <a:pt x="683" y="716"/>
                    <a:pt x="683" y="716"/>
                  </a:cubicBezTo>
                  <a:cubicBezTo>
                    <a:pt x="687" y="726"/>
                    <a:pt x="687" y="726"/>
                    <a:pt x="687" y="726"/>
                  </a:cubicBezTo>
                  <a:cubicBezTo>
                    <a:pt x="687" y="727"/>
                    <a:pt x="688" y="729"/>
                    <a:pt x="690" y="733"/>
                  </a:cubicBezTo>
                  <a:cubicBezTo>
                    <a:pt x="690" y="734"/>
                    <a:pt x="688" y="736"/>
                    <a:pt x="686" y="738"/>
                  </a:cubicBezTo>
                  <a:cubicBezTo>
                    <a:pt x="680" y="743"/>
                    <a:pt x="676" y="746"/>
                    <a:pt x="675" y="746"/>
                  </a:cubicBezTo>
                  <a:cubicBezTo>
                    <a:pt x="674" y="747"/>
                    <a:pt x="673" y="748"/>
                    <a:pt x="672" y="751"/>
                  </a:cubicBezTo>
                  <a:cubicBezTo>
                    <a:pt x="672" y="752"/>
                    <a:pt x="672" y="753"/>
                    <a:pt x="671" y="754"/>
                  </a:cubicBezTo>
                  <a:cubicBezTo>
                    <a:pt x="650" y="782"/>
                    <a:pt x="650" y="782"/>
                    <a:pt x="650" y="782"/>
                  </a:cubicBezTo>
                  <a:cubicBezTo>
                    <a:pt x="644" y="792"/>
                    <a:pt x="644" y="792"/>
                    <a:pt x="644" y="792"/>
                  </a:cubicBezTo>
                  <a:cubicBezTo>
                    <a:pt x="641" y="807"/>
                    <a:pt x="641" y="807"/>
                    <a:pt x="641" y="807"/>
                  </a:cubicBezTo>
                  <a:cubicBezTo>
                    <a:pt x="627" y="812"/>
                    <a:pt x="627" y="812"/>
                    <a:pt x="627" y="812"/>
                  </a:cubicBezTo>
                  <a:cubicBezTo>
                    <a:pt x="624" y="804"/>
                    <a:pt x="624" y="804"/>
                    <a:pt x="624" y="804"/>
                  </a:cubicBezTo>
                  <a:cubicBezTo>
                    <a:pt x="618" y="794"/>
                    <a:pt x="618" y="794"/>
                    <a:pt x="618" y="794"/>
                  </a:cubicBezTo>
                  <a:cubicBezTo>
                    <a:pt x="614" y="791"/>
                    <a:pt x="609" y="789"/>
                    <a:pt x="602" y="790"/>
                  </a:cubicBezTo>
                  <a:cubicBezTo>
                    <a:pt x="568" y="804"/>
                    <a:pt x="568" y="804"/>
                    <a:pt x="568" y="804"/>
                  </a:cubicBezTo>
                  <a:cubicBezTo>
                    <a:pt x="557" y="804"/>
                    <a:pt x="557" y="804"/>
                    <a:pt x="557" y="804"/>
                  </a:cubicBezTo>
                  <a:cubicBezTo>
                    <a:pt x="474" y="771"/>
                    <a:pt x="474" y="771"/>
                    <a:pt x="474" y="771"/>
                  </a:cubicBezTo>
                  <a:cubicBezTo>
                    <a:pt x="464" y="769"/>
                    <a:pt x="464" y="769"/>
                    <a:pt x="464" y="769"/>
                  </a:cubicBezTo>
                  <a:cubicBezTo>
                    <a:pt x="449" y="769"/>
                    <a:pt x="449" y="769"/>
                    <a:pt x="449" y="769"/>
                  </a:cubicBezTo>
                  <a:cubicBezTo>
                    <a:pt x="416" y="742"/>
                    <a:pt x="416" y="742"/>
                    <a:pt x="416" y="742"/>
                  </a:cubicBezTo>
                  <a:cubicBezTo>
                    <a:pt x="413" y="736"/>
                    <a:pt x="411" y="733"/>
                    <a:pt x="410" y="732"/>
                  </a:cubicBezTo>
                  <a:cubicBezTo>
                    <a:pt x="409" y="732"/>
                    <a:pt x="409" y="730"/>
                    <a:pt x="409" y="727"/>
                  </a:cubicBezTo>
                  <a:cubicBezTo>
                    <a:pt x="410" y="722"/>
                    <a:pt x="410" y="722"/>
                    <a:pt x="410" y="722"/>
                  </a:cubicBezTo>
                  <a:cubicBezTo>
                    <a:pt x="416" y="697"/>
                    <a:pt x="416" y="697"/>
                    <a:pt x="416" y="697"/>
                  </a:cubicBezTo>
                  <a:cubicBezTo>
                    <a:pt x="417" y="674"/>
                    <a:pt x="417" y="674"/>
                    <a:pt x="417" y="674"/>
                  </a:cubicBezTo>
                  <a:cubicBezTo>
                    <a:pt x="393" y="578"/>
                    <a:pt x="393" y="578"/>
                    <a:pt x="393" y="578"/>
                  </a:cubicBezTo>
                  <a:cubicBezTo>
                    <a:pt x="348" y="503"/>
                    <a:pt x="348" y="503"/>
                    <a:pt x="348" y="503"/>
                  </a:cubicBezTo>
                  <a:cubicBezTo>
                    <a:pt x="255" y="384"/>
                    <a:pt x="255" y="384"/>
                    <a:pt x="255" y="384"/>
                  </a:cubicBezTo>
                  <a:cubicBezTo>
                    <a:pt x="252" y="375"/>
                    <a:pt x="252" y="375"/>
                    <a:pt x="252" y="375"/>
                  </a:cubicBezTo>
                  <a:cubicBezTo>
                    <a:pt x="253" y="370"/>
                    <a:pt x="253" y="370"/>
                    <a:pt x="253" y="370"/>
                  </a:cubicBezTo>
                  <a:cubicBezTo>
                    <a:pt x="281" y="329"/>
                    <a:pt x="281" y="329"/>
                    <a:pt x="281" y="329"/>
                  </a:cubicBezTo>
                  <a:cubicBezTo>
                    <a:pt x="278" y="327"/>
                    <a:pt x="278" y="327"/>
                    <a:pt x="278" y="327"/>
                  </a:cubicBezTo>
                  <a:cubicBezTo>
                    <a:pt x="279" y="317"/>
                    <a:pt x="279" y="317"/>
                    <a:pt x="279" y="317"/>
                  </a:cubicBezTo>
                  <a:cubicBezTo>
                    <a:pt x="306" y="304"/>
                    <a:pt x="306" y="304"/>
                    <a:pt x="306" y="304"/>
                  </a:cubicBezTo>
                  <a:cubicBezTo>
                    <a:pt x="311" y="304"/>
                    <a:pt x="311" y="304"/>
                    <a:pt x="311" y="304"/>
                  </a:cubicBezTo>
                  <a:cubicBezTo>
                    <a:pt x="318" y="303"/>
                    <a:pt x="318" y="303"/>
                    <a:pt x="318" y="303"/>
                  </a:cubicBezTo>
                  <a:cubicBezTo>
                    <a:pt x="324" y="298"/>
                    <a:pt x="324" y="298"/>
                    <a:pt x="324" y="298"/>
                  </a:cubicBezTo>
                  <a:cubicBezTo>
                    <a:pt x="329" y="292"/>
                    <a:pt x="329" y="292"/>
                    <a:pt x="329" y="292"/>
                  </a:cubicBezTo>
                  <a:cubicBezTo>
                    <a:pt x="330" y="286"/>
                    <a:pt x="330" y="286"/>
                    <a:pt x="330" y="286"/>
                  </a:cubicBezTo>
                  <a:cubicBezTo>
                    <a:pt x="328" y="280"/>
                    <a:pt x="328" y="280"/>
                    <a:pt x="328" y="280"/>
                  </a:cubicBezTo>
                  <a:cubicBezTo>
                    <a:pt x="324" y="273"/>
                    <a:pt x="324" y="273"/>
                    <a:pt x="324" y="273"/>
                  </a:cubicBezTo>
                  <a:cubicBezTo>
                    <a:pt x="324" y="267"/>
                    <a:pt x="324" y="267"/>
                    <a:pt x="324" y="267"/>
                  </a:cubicBezTo>
                  <a:cubicBezTo>
                    <a:pt x="324" y="260"/>
                    <a:pt x="324" y="260"/>
                    <a:pt x="324" y="260"/>
                  </a:cubicBezTo>
                  <a:cubicBezTo>
                    <a:pt x="324" y="253"/>
                    <a:pt x="324" y="253"/>
                    <a:pt x="324" y="253"/>
                  </a:cubicBezTo>
                  <a:cubicBezTo>
                    <a:pt x="318" y="250"/>
                    <a:pt x="318" y="250"/>
                    <a:pt x="318" y="250"/>
                  </a:cubicBezTo>
                  <a:cubicBezTo>
                    <a:pt x="318" y="241"/>
                    <a:pt x="318" y="241"/>
                    <a:pt x="318" y="241"/>
                  </a:cubicBezTo>
                  <a:cubicBezTo>
                    <a:pt x="320" y="232"/>
                    <a:pt x="320" y="232"/>
                    <a:pt x="320" y="232"/>
                  </a:cubicBezTo>
                  <a:cubicBezTo>
                    <a:pt x="326" y="228"/>
                    <a:pt x="326" y="228"/>
                    <a:pt x="326" y="228"/>
                  </a:cubicBezTo>
                  <a:cubicBezTo>
                    <a:pt x="335" y="212"/>
                    <a:pt x="335" y="212"/>
                    <a:pt x="335" y="212"/>
                  </a:cubicBezTo>
                  <a:cubicBezTo>
                    <a:pt x="348" y="211"/>
                    <a:pt x="348" y="211"/>
                    <a:pt x="348" y="211"/>
                  </a:cubicBezTo>
                  <a:cubicBezTo>
                    <a:pt x="354" y="207"/>
                    <a:pt x="354" y="207"/>
                    <a:pt x="354" y="207"/>
                  </a:cubicBezTo>
                  <a:cubicBezTo>
                    <a:pt x="354" y="200"/>
                    <a:pt x="354" y="200"/>
                    <a:pt x="354" y="200"/>
                  </a:cubicBezTo>
                  <a:cubicBezTo>
                    <a:pt x="329" y="159"/>
                    <a:pt x="329" y="159"/>
                    <a:pt x="329" y="159"/>
                  </a:cubicBezTo>
                  <a:cubicBezTo>
                    <a:pt x="329" y="152"/>
                    <a:pt x="329" y="152"/>
                    <a:pt x="329" y="152"/>
                  </a:cubicBezTo>
                  <a:cubicBezTo>
                    <a:pt x="332" y="144"/>
                    <a:pt x="332" y="144"/>
                    <a:pt x="332" y="144"/>
                  </a:cubicBezTo>
                  <a:cubicBezTo>
                    <a:pt x="332" y="137"/>
                    <a:pt x="332" y="137"/>
                    <a:pt x="332" y="137"/>
                  </a:cubicBezTo>
                  <a:cubicBezTo>
                    <a:pt x="324" y="103"/>
                    <a:pt x="324" y="103"/>
                    <a:pt x="324" y="103"/>
                  </a:cubicBezTo>
                  <a:cubicBezTo>
                    <a:pt x="323" y="90"/>
                    <a:pt x="323" y="90"/>
                    <a:pt x="323" y="90"/>
                  </a:cubicBezTo>
                  <a:cubicBezTo>
                    <a:pt x="326" y="85"/>
                    <a:pt x="326" y="85"/>
                    <a:pt x="326" y="85"/>
                  </a:cubicBezTo>
                  <a:cubicBezTo>
                    <a:pt x="333" y="85"/>
                    <a:pt x="333" y="85"/>
                    <a:pt x="333" y="85"/>
                  </a:cubicBezTo>
                  <a:cubicBezTo>
                    <a:pt x="336" y="83"/>
                    <a:pt x="336" y="83"/>
                    <a:pt x="336" y="83"/>
                  </a:cubicBezTo>
                  <a:cubicBezTo>
                    <a:pt x="343" y="83"/>
                    <a:pt x="343" y="83"/>
                    <a:pt x="343" y="83"/>
                  </a:cubicBezTo>
                  <a:cubicBezTo>
                    <a:pt x="350" y="75"/>
                    <a:pt x="350" y="75"/>
                    <a:pt x="350" y="75"/>
                  </a:cubicBezTo>
                  <a:cubicBezTo>
                    <a:pt x="351" y="67"/>
                    <a:pt x="351" y="67"/>
                    <a:pt x="351" y="67"/>
                  </a:cubicBezTo>
                  <a:cubicBezTo>
                    <a:pt x="348" y="57"/>
                    <a:pt x="348" y="57"/>
                    <a:pt x="348" y="57"/>
                  </a:cubicBezTo>
                  <a:cubicBezTo>
                    <a:pt x="339" y="44"/>
                    <a:pt x="339" y="44"/>
                    <a:pt x="339" y="44"/>
                  </a:cubicBezTo>
                  <a:cubicBezTo>
                    <a:pt x="326" y="30"/>
                    <a:pt x="326" y="30"/>
                    <a:pt x="326" y="30"/>
                  </a:cubicBezTo>
                  <a:cubicBezTo>
                    <a:pt x="278" y="9"/>
                    <a:pt x="278" y="9"/>
                    <a:pt x="278" y="9"/>
                  </a:cubicBezTo>
                  <a:cubicBezTo>
                    <a:pt x="251" y="3"/>
                    <a:pt x="251" y="3"/>
                    <a:pt x="251" y="3"/>
                  </a:cubicBezTo>
                  <a:cubicBezTo>
                    <a:pt x="246" y="6"/>
                    <a:pt x="246" y="6"/>
                    <a:pt x="246" y="6"/>
                  </a:cubicBezTo>
                  <a:cubicBezTo>
                    <a:pt x="237" y="7"/>
                    <a:pt x="237" y="7"/>
                    <a:pt x="237" y="7"/>
                  </a:cubicBezTo>
                  <a:cubicBezTo>
                    <a:pt x="234" y="6"/>
                    <a:pt x="234" y="6"/>
                    <a:pt x="234" y="6"/>
                  </a:cubicBezTo>
                  <a:cubicBezTo>
                    <a:pt x="221" y="5"/>
                    <a:pt x="221" y="5"/>
                    <a:pt x="221" y="5"/>
                  </a:cubicBezTo>
                  <a:cubicBezTo>
                    <a:pt x="171" y="6"/>
                    <a:pt x="171" y="6"/>
                    <a:pt x="171" y="6"/>
                  </a:cubicBezTo>
                  <a:cubicBezTo>
                    <a:pt x="169" y="0"/>
                    <a:pt x="169" y="0"/>
                    <a:pt x="169" y="0"/>
                  </a:cubicBezTo>
                  <a:cubicBezTo>
                    <a:pt x="143" y="16"/>
                    <a:pt x="143" y="16"/>
                    <a:pt x="143" y="16"/>
                  </a:cubicBezTo>
                  <a:cubicBezTo>
                    <a:pt x="132" y="26"/>
                    <a:pt x="132" y="26"/>
                    <a:pt x="132" y="26"/>
                  </a:cubicBezTo>
                  <a:cubicBezTo>
                    <a:pt x="127" y="21"/>
                    <a:pt x="127" y="21"/>
                    <a:pt x="127" y="21"/>
                  </a:cubicBezTo>
                  <a:cubicBezTo>
                    <a:pt x="101" y="47"/>
                    <a:pt x="101" y="47"/>
                    <a:pt x="101" y="47"/>
                  </a:cubicBezTo>
                  <a:cubicBezTo>
                    <a:pt x="85" y="79"/>
                    <a:pt x="85" y="79"/>
                    <a:pt x="85" y="79"/>
                  </a:cubicBezTo>
                  <a:cubicBezTo>
                    <a:pt x="77" y="109"/>
                    <a:pt x="77" y="109"/>
                    <a:pt x="77" y="109"/>
                  </a:cubicBezTo>
                  <a:cubicBezTo>
                    <a:pt x="77" y="127"/>
                    <a:pt x="77" y="127"/>
                    <a:pt x="77" y="127"/>
                  </a:cubicBezTo>
                  <a:cubicBezTo>
                    <a:pt x="81" y="167"/>
                    <a:pt x="81" y="167"/>
                    <a:pt x="81" y="167"/>
                  </a:cubicBezTo>
                  <a:cubicBezTo>
                    <a:pt x="82" y="170"/>
                    <a:pt x="81" y="174"/>
                    <a:pt x="80" y="181"/>
                  </a:cubicBezTo>
                  <a:cubicBezTo>
                    <a:pt x="86" y="199"/>
                    <a:pt x="86" y="199"/>
                    <a:pt x="86" y="199"/>
                  </a:cubicBezTo>
                  <a:cubicBezTo>
                    <a:pt x="100" y="222"/>
                    <a:pt x="100" y="222"/>
                    <a:pt x="100" y="222"/>
                  </a:cubicBezTo>
                  <a:cubicBezTo>
                    <a:pt x="104" y="231"/>
                    <a:pt x="104" y="231"/>
                    <a:pt x="104" y="231"/>
                  </a:cubicBezTo>
                  <a:cubicBezTo>
                    <a:pt x="106" y="242"/>
                    <a:pt x="106" y="242"/>
                    <a:pt x="106" y="242"/>
                  </a:cubicBezTo>
                  <a:cubicBezTo>
                    <a:pt x="110" y="251"/>
                    <a:pt x="110" y="251"/>
                    <a:pt x="110" y="251"/>
                  </a:cubicBezTo>
                  <a:cubicBezTo>
                    <a:pt x="110" y="263"/>
                    <a:pt x="110" y="263"/>
                    <a:pt x="110" y="263"/>
                  </a:cubicBezTo>
                  <a:cubicBezTo>
                    <a:pt x="100" y="264"/>
                    <a:pt x="100" y="264"/>
                    <a:pt x="100" y="264"/>
                  </a:cubicBezTo>
                  <a:cubicBezTo>
                    <a:pt x="86" y="292"/>
                    <a:pt x="86" y="292"/>
                    <a:pt x="86" y="292"/>
                  </a:cubicBezTo>
                  <a:cubicBezTo>
                    <a:pt x="90" y="301"/>
                    <a:pt x="90" y="301"/>
                    <a:pt x="90" y="301"/>
                  </a:cubicBezTo>
                  <a:cubicBezTo>
                    <a:pt x="90" y="303"/>
                    <a:pt x="90" y="305"/>
                    <a:pt x="89" y="307"/>
                  </a:cubicBezTo>
                  <a:cubicBezTo>
                    <a:pt x="71" y="343"/>
                    <a:pt x="71" y="343"/>
                    <a:pt x="71" y="343"/>
                  </a:cubicBezTo>
                  <a:cubicBezTo>
                    <a:pt x="71" y="351"/>
                    <a:pt x="71" y="351"/>
                    <a:pt x="71" y="351"/>
                  </a:cubicBezTo>
                  <a:cubicBezTo>
                    <a:pt x="67" y="361"/>
                    <a:pt x="67" y="361"/>
                    <a:pt x="67" y="361"/>
                  </a:cubicBezTo>
                  <a:cubicBezTo>
                    <a:pt x="50" y="379"/>
                    <a:pt x="50" y="379"/>
                    <a:pt x="50" y="379"/>
                  </a:cubicBezTo>
                  <a:cubicBezTo>
                    <a:pt x="6" y="538"/>
                    <a:pt x="0" y="702"/>
                    <a:pt x="31" y="872"/>
                  </a:cubicBezTo>
                  <a:cubicBezTo>
                    <a:pt x="31" y="876"/>
                    <a:pt x="31" y="876"/>
                    <a:pt x="31" y="876"/>
                  </a:cubicBezTo>
                  <a:cubicBezTo>
                    <a:pt x="10" y="1001"/>
                    <a:pt x="10" y="1125"/>
                    <a:pt x="31" y="1250"/>
                  </a:cubicBezTo>
                  <a:cubicBezTo>
                    <a:pt x="85" y="1250"/>
                    <a:pt x="85" y="1250"/>
                    <a:pt x="85" y="1250"/>
                  </a:cubicBezTo>
                  <a:cubicBezTo>
                    <a:pt x="85" y="1258"/>
                    <a:pt x="85" y="1258"/>
                    <a:pt x="85" y="1258"/>
                  </a:cubicBezTo>
                  <a:cubicBezTo>
                    <a:pt x="82" y="1272"/>
                    <a:pt x="82" y="1272"/>
                    <a:pt x="82" y="1272"/>
                  </a:cubicBezTo>
                  <a:cubicBezTo>
                    <a:pt x="86" y="1411"/>
                    <a:pt x="86" y="1411"/>
                    <a:pt x="86" y="1411"/>
                  </a:cubicBezTo>
                  <a:cubicBezTo>
                    <a:pt x="82" y="1490"/>
                    <a:pt x="82" y="1490"/>
                    <a:pt x="82" y="1490"/>
                  </a:cubicBezTo>
                  <a:cubicBezTo>
                    <a:pt x="84" y="1496"/>
                    <a:pt x="84" y="1496"/>
                    <a:pt x="84" y="1496"/>
                  </a:cubicBezTo>
                  <a:cubicBezTo>
                    <a:pt x="85" y="1500"/>
                    <a:pt x="85" y="1504"/>
                    <a:pt x="85" y="1508"/>
                  </a:cubicBezTo>
                  <a:cubicBezTo>
                    <a:pt x="85" y="1514"/>
                    <a:pt x="86" y="1516"/>
                    <a:pt x="88" y="1516"/>
                  </a:cubicBezTo>
                  <a:cubicBezTo>
                    <a:pt x="86" y="1580"/>
                    <a:pt x="86" y="1580"/>
                    <a:pt x="86" y="1580"/>
                  </a:cubicBezTo>
                  <a:cubicBezTo>
                    <a:pt x="81" y="1602"/>
                    <a:pt x="81" y="1602"/>
                    <a:pt x="81" y="1602"/>
                  </a:cubicBezTo>
                  <a:cubicBezTo>
                    <a:pt x="61" y="1654"/>
                    <a:pt x="61" y="1654"/>
                    <a:pt x="61" y="1654"/>
                  </a:cubicBezTo>
                  <a:cubicBezTo>
                    <a:pt x="43" y="1753"/>
                    <a:pt x="43" y="1753"/>
                    <a:pt x="43" y="1753"/>
                  </a:cubicBezTo>
                  <a:cubicBezTo>
                    <a:pt x="38" y="1978"/>
                    <a:pt x="38" y="1978"/>
                    <a:pt x="38" y="1978"/>
                  </a:cubicBezTo>
                  <a:cubicBezTo>
                    <a:pt x="45" y="2018"/>
                    <a:pt x="45" y="2018"/>
                    <a:pt x="45" y="2018"/>
                  </a:cubicBezTo>
                  <a:cubicBezTo>
                    <a:pt x="44" y="2034"/>
                    <a:pt x="44" y="2034"/>
                    <a:pt x="44" y="2034"/>
                  </a:cubicBezTo>
                  <a:cubicBezTo>
                    <a:pt x="61" y="2075"/>
                    <a:pt x="61" y="2075"/>
                    <a:pt x="61" y="2075"/>
                  </a:cubicBezTo>
                  <a:cubicBezTo>
                    <a:pt x="63" y="2082"/>
                    <a:pt x="63" y="2082"/>
                    <a:pt x="63" y="2082"/>
                  </a:cubicBezTo>
                  <a:cubicBezTo>
                    <a:pt x="64" y="2240"/>
                    <a:pt x="64" y="2240"/>
                    <a:pt x="64" y="2240"/>
                  </a:cubicBezTo>
                  <a:cubicBezTo>
                    <a:pt x="67" y="2252"/>
                    <a:pt x="67" y="2252"/>
                    <a:pt x="67" y="2252"/>
                  </a:cubicBezTo>
                  <a:cubicBezTo>
                    <a:pt x="65" y="2258"/>
                    <a:pt x="65" y="2258"/>
                    <a:pt x="65" y="2258"/>
                  </a:cubicBezTo>
                  <a:cubicBezTo>
                    <a:pt x="61" y="2263"/>
                    <a:pt x="61" y="2263"/>
                    <a:pt x="61" y="2263"/>
                  </a:cubicBezTo>
                  <a:cubicBezTo>
                    <a:pt x="64" y="2298"/>
                    <a:pt x="64" y="2298"/>
                    <a:pt x="64" y="2298"/>
                  </a:cubicBezTo>
                  <a:cubicBezTo>
                    <a:pt x="213" y="2308"/>
                    <a:pt x="213" y="2308"/>
                    <a:pt x="213" y="2308"/>
                  </a:cubicBezTo>
                  <a:cubicBezTo>
                    <a:pt x="332" y="2304"/>
                    <a:pt x="332" y="2304"/>
                    <a:pt x="332" y="2304"/>
                  </a:cubicBezTo>
                  <a:cubicBezTo>
                    <a:pt x="395" y="2290"/>
                    <a:pt x="395" y="2290"/>
                    <a:pt x="395" y="2290"/>
                  </a:cubicBezTo>
                  <a:cubicBezTo>
                    <a:pt x="401" y="2284"/>
                    <a:pt x="401" y="2284"/>
                    <a:pt x="401" y="2284"/>
                  </a:cubicBezTo>
                  <a:cubicBezTo>
                    <a:pt x="402" y="2278"/>
                    <a:pt x="402" y="2278"/>
                    <a:pt x="402" y="2278"/>
                  </a:cubicBezTo>
                  <a:cubicBezTo>
                    <a:pt x="399" y="2274"/>
                    <a:pt x="399" y="2274"/>
                    <a:pt x="399" y="2274"/>
                  </a:cubicBezTo>
                  <a:cubicBezTo>
                    <a:pt x="397" y="2264"/>
                    <a:pt x="397" y="2264"/>
                    <a:pt x="397" y="2264"/>
                  </a:cubicBezTo>
                  <a:cubicBezTo>
                    <a:pt x="413" y="2260"/>
                    <a:pt x="413" y="2260"/>
                    <a:pt x="413" y="2260"/>
                  </a:cubicBezTo>
                  <a:cubicBezTo>
                    <a:pt x="456" y="2256"/>
                    <a:pt x="456" y="2256"/>
                    <a:pt x="456" y="2256"/>
                  </a:cubicBezTo>
                  <a:cubicBezTo>
                    <a:pt x="528" y="2233"/>
                    <a:pt x="528" y="2233"/>
                    <a:pt x="528" y="2233"/>
                  </a:cubicBezTo>
                  <a:cubicBezTo>
                    <a:pt x="533" y="2230"/>
                    <a:pt x="533" y="2230"/>
                    <a:pt x="533" y="2230"/>
                  </a:cubicBezTo>
                  <a:cubicBezTo>
                    <a:pt x="533" y="2224"/>
                    <a:pt x="533" y="2224"/>
                    <a:pt x="533" y="2224"/>
                  </a:cubicBezTo>
                  <a:cubicBezTo>
                    <a:pt x="532" y="2220"/>
                    <a:pt x="532" y="2220"/>
                    <a:pt x="532" y="2220"/>
                  </a:cubicBezTo>
                  <a:cubicBezTo>
                    <a:pt x="527" y="2218"/>
                    <a:pt x="527" y="2218"/>
                    <a:pt x="527" y="2218"/>
                  </a:cubicBezTo>
                  <a:cubicBezTo>
                    <a:pt x="522" y="2206"/>
                    <a:pt x="522" y="2206"/>
                    <a:pt x="522" y="2206"/>
                  </a:cubicBezTo>
                  <a:cubicBezTo>
                    <a:pt x="515" y="2197"/>
                    <a:pt x="515" y="2197"/>
                    <a:pt x="515" y="2197"/>
                  </a:cubicBezTo>
                  <a:cubicBezTo>
                    <a:pt x="508" y="2194"/>
                    <a:pt x="508" y="2194"/>
                    <a:pt x="508" y="2194"/>
                  </a:cubicBezTo>
                  <a:cubicBezTo>
                    <a:pt x="449" y="2192"/>
                    <a:pt x="449" y="2192"/>
                    <a:pt x="449" y="2192"/>
                  </a:cubicBezTo>
                  <a:cubicBezTo>
                    <a:pt x="428" y="2185"/>
                    <a:pt x="428" y="2185"/>
                    <a:pt x="428" y="2185"/>
                  </a:cubicBezTo>
                  <a:cubicBezTo>
                    <a:pt x="413" y="2176"/>
                    <a:pt x="413" y="2176"/>
                    <a:pt x="413" y="2176"/>
                  </a:cubicBezTo>
                  <a:cubicBezTo>
                    <a:pt x="396" y="2160"/>
                    <a:pt x="396" y="2160"/>
                    <a:pt x="396" y="2160"/>
                  </a:cubicBezTo>
                  <a:cubicBezTo>
                    <a:pt x="378" y="2136"/>
                    <a:pt x="378" y="2136"/>
                    <a:pt x="378" y="2136"/>
                  </a:cubicBezTo>
                  <a:cubicBezTo>
                    <a:pt x="332" y="2058"/>
                    <a:pt x="332" y="2058"/>
                    <a:pt x="332" y="2058"/>
                  </a:cubicBezTo>
                  <a:cubicBezTo>
                    <a:pt x="330" y="2058"/>
                    <a:pt x="330" y="2058"/>
                    <a:pt x="330" y="2058"/>
                  </a:cubicBezTo>
                  <a:cubicBezTo>
                    <a:pt x="332" y="2054"/>
                    <a:pt x="332" y="2054"/>
                    <a:pt x="332" y="2054"/>
                  </a:cubicBezTo>
                  <a:cubicBezTo>
                    <a:pt x="337" y="2050"/>
                    <a:pt x="337" y="2050"/>
                    <a:pt x="337" y="2050"/>
                  </a:cubicBezTo>
                  <a:cubicBezTo>
                    <a:pt x="345" y="2040"/>
                    <a:pt x="345" y="2040"/>
                    <a:pt x="345" y="2040"/>
                  </a:cubicBezTo>
                  <a:cubicBezTo>
                    <a:pt x="352" y="2019"/>
                    <a:pt x="352" y="2019"/>
                    <a:pt x="352" y="2019"/>
                  </a:cubicBezTo>
                  <a:cubicBezTo>
                    <a:pt x="383" y="1794"/>
                    <a:pt x="383" y="1794"/>
                    <a:pt x="383" y="1794"/>
                  </a:cubicBezTo>
                  <a:cubicBezTo>
                    <a:pt x="399" y="1616"/>
                    <a:pt x="399" y="1616"/>
                    <a:pt x="399" y="1616"/>
                  </a:cubicBezTo>
                  <a:cubicBezTo>
                    <a:pt x="410" y="1363"/>
                    <a:pt x="410" y="1363"/>
                    <a:pt x="410" y="1363"/>
                  </a:cubicBezTo>
                  <a:cubicBezTo>
                    <a:pt x="416" y="1344"/>
                    <a:pt x="416" y="1344"/>
                    <a:pt x="416" y="1344"/>
                  </a:cubicBezTo>
                  <a:cubicBezTo>
                    <a:pt x="419" y="1248"/>
                    <a:pt x="419" y="1248"/>
                    <a:pt x="419" y="1248"/>
                  </a:cubicBezTo>
                  <a:cubicBezTo>
                    <a:pt x="424" y="1246"/>
                    <a:pt x="424" y="1246"/>
                    <a:pt x="424" y="1246"/>
                  </a:cubicBezTo>
                  <a:cubicBezTo>
                    <a:pt x="434" y="1236"/>
                    <a:pt x="434" y="1236"/>
                    <a:pt x="434" y="1236"/>
                  </a:cubicBezTo>
                  <a:cubicBezTo>
                    <a:pt x="442" y="1225"/>
                    <a:pt x="442" y="1225"/>
                    <a:pt x="442" y="1225"/>
                  </a:cubicBezTo>
                  <a:cubicBezTo>
                    <a:pt x="447" y="1202"/>
                    <a:pt x="447" y="1202"/>
                    <a:pt x="447" y="1202"/>
                  </a:cubicBezTo>
                  <a:cubicBezTo>
                    <a:pt x="449" y="1167"/>
                    <a:pt x="449" y="1167"/>
                    <a:pt x="449" y="1167"/>
                  </a:cubicBezTo>
                  <a:cubicBezTo>
                    <a:pt x="447" y="1123"/>
                    <a:pt x="447" y="1123"/>
                    <a:pt x="447" y="1123"/>
                  </a:cubicBezTo>
                  <a:cubicBezTo>
                    <a:pt x="439" y="1064"/>
                    <a:pt x="439" y="1064"/>
                    <a:pt x="439" y="1064"/>
                  </a:cubicBezTo>
                  <a:cubicBezTo>
                    <a:pt x="438" y="987"/>
                    <a:pt x="438" y="987"/>
                    <a:pt x="438" y="987"/>
                  </a:cubicBezTo>
                  <a:cubicBezTo>
                    <a:pt x="425" y="918"/>
                    <a:pt x="425" y="918"/>
                    <a:pt x="425" y="918"/>
                  </a:cubicBezTo>
                  <a:cubicBezTo>
                    <a:pt x="425" y="906"/>
                    <a:pt x="425" y="906"/>
                    <a:pt x="425" y="906"/>
                  </a:cubicBezTo>
                  <a:cubicBezTo>
                    <a:pt x="430" y="902"/>
                    <a:pt x="430" y="902"/>
                    <a:pt x="430" y="902"/>
                  </a:cubicBezTo>
                  <a:cubicBezTo>
                    <a:pt x="438" y="903"/>
                    <a:pt x="438" y="903"/>
                    <a:pt x="438" y="903"/>
                  </a:cubicBezTo>
                  <a:cubicBezTo>
                    <a:pt x="548" y="935"/>
                    <a:pt x="548" y="935"/>
                    <a:pt x="548" y="935"/>
                  </a:cubicBezTo>
                  <a:cubicBezTo>
                    <a:pt x="556" y="943"/>
                    <a:pt x="556" y="943"/>
                    <a:pt x="556" y="943"/>
                  </a:cubicBezTo>
                  <a:cubicBezTo>
                    <a:pt x="569" y="947"/>
                    <a:pt x="579" y="947"/>
                    <a:pt x="586" y="945"/>
                  </a:cubicBezTo>
                  <a:cubicBezTo>
                    <a:pt x="592" y="941"/>
                    <a:pt x="592" y="941"/>
                    <a:pt x="592" y="941"/>
                  </a:cubicBezTo>
                  <a:cubicBezTo>
                    <a:pt x="598" y="937"/>
                    <a:pt x="598" y="937"/>
                    <a:pt x="598" y="937"/>
                  </a:cubicBezTo>
                  <a:cubicBezTo>
                    <a:pt x="602" y="939"/>
                    <a:pt x="607" y="938"/>
                    <a:pt x="614" y="937"/>
                  </a:cubicBezTo>
                  <a:cubicBezTo>
                    <a:pt x="622" y="931"/>
                    <a:pt x="622" y="931"/>
                    <a:pt x="622" y="931"/>
                  </a:cubicBezTo>
                  <a:cubicBezTo>
                    <a:pt x="627" y="933"/>
                    <a:pt x="627" y="933"/>
                    <a:pt x="627" y="933"/>
                  </a:cubicBezTo>
                  <a:cubicBezTo>
                    <a:pt x="633" y="951"/>
                    <a:pt x="633" y="951"/>
                    <a:pt x="633" y="951"/>
                  </a:cubicBezTo>
                  <a:cubicBezTo>
                    <a:pt x="633" y="953"/>
                    <a:pt x="636" y="954"/>
                    <a:pt x="641" y="954"/>
                  </a:cubicBezTo>
                  <a:cubicBezTo>
                    <a:pt x="647" y="954"/>
                    <a:pt x="647" y="954"/>
                    <a:pt x="647" y="954"/>
                  </a:cubicBezTo>
                  <a:cubicBezTo>
                    <a:pt x="652" y="957"/>
                    <a:pt x="652" y="957"/>
                    <a:pt x="652" y="957"/>
                  </a:cubicBezTo>
                  <a:cubicBezTo>
                    <a:pt x="660" y="955"/>
                    <a:pt x="664" y="953"/>
                    <a:pt x="665" y="951"/>
                  </a:cubicBezTo>
                  <a:cubicBezTo>
                    <a:pt x="701" y="916"/>
                    <a:pt x="701" y="916"/>
                    <a:pt x="701" y="916"/>
                  </a:cubicBezTo>
                  <a:cubicBezTo>
                    <a:pt x="707" y="919"/>
                    <a:pt x="707" y="919"/>
                    <a:pt x="707" y="919"/>
                  </a:cubicBezTo>
                  <a:cubicBezTo>
                    <a:pt x="709" y="929"/>
                    <a:pt x="709" y="929"/>
                    <a:pt x="709" y="929"/>
                  </a:cubicBezTo>
                  <a:cubicBezTo>
                    <a:pt x="718" y="1116"/>
                    <a:pt x="718" y="1116"/>
                    <a:pt x="718" y="1116"/>
                  </a:cubicBezTo>
                  <a:cubicBezTo>
                    <a:pt x="705" y="1278"/>
                    <a:pt x="705" y="1278"/>
                    <a:pt x="705" y="1278"/>
                  </a:cubicBezTo>
                  <a:cubicBezTo>
                    <a:pt x="707" y="1283"/>
                    <a:pt x="707" y="1283"/>
                    <a:pt x="707" y="1283"/>
                  </a:cubicBezTo>
                  <a:cubicBezTo>
                    <a:pt x="707" y="1284"/>
                    <a:pt x="709" y="1284"/>
                    <a:pt x="713" y="1283"/>
                  </a:cubicBezTo>
                  <a:cubicBezTo>
                    <a:pt x="719" y="1278"/>
                    <a:pt x="719" y="1278"/>
                    <a:pt x="719" y="1278"/>
                  </a:cubicBezTo>
                  <a:cubicBezTo>
                    <a:pt x="725" y="1279"/>
                    <a:pt x="725" y="1279"/>
                    <a:pt x="725" y="1279"/>
                  </a:cubicBezTo>
                  <a:cubicBezTo>
                    <a:pt x="759" y="1577"/>
                    <a:pt x="759" y="1577"/>
                    <a:pt x="759" y="1577"/>
                  </a:cubicBezTo>
                  <a:cubicBezTo>
                    <a:pt x="804" y="1792"/>
                    <a:pt x="804" y="1792"/>
                    <a:pt x="804" y="1792"/>
                  </a:cubicBezTo>
                  <a:cubicBezTo>
                    <a:pt x="811" y="1880"/>
                    <a:pt x="811" y="1880"/>
                    <a:pt x="811" y="1880"/>
                  </a:cubicBezTo>
                  <a:cubicBezTo>
                    <a:pt x="811" y="1882"/>
                    <a:pt x="813" y="1899"/>
                    <a:pt x="815" y="1931"/>
                  </a:cubicBezTo>
                  <a:cubicBezTo>
                    <a:pt x="816" y="1932"/>
                    <a:pt x="817" y="1935"/>
                    <a:pt x="819" y="1939"/>
                  </a:cubicBezTo>
                  <a:cubicBezTo>
                    <a:pt x="819" y="1940"/>
                    <a:pt x="820" y="1944"/>
                    <a:pt x="820" y="1950"/>
                  </a:cubicBezTo>
                  <a:cubicBezTo>
                    <a:pt x="820" y="1951"/>
                    <a:pt x="820" y="1954"/>
                    <a:pt x="821" y="1957"/>
                  </a:cubicBezTo>
                  <a:cubicBezTo>
                    <a:pt x="821" y="1960"/>
                    <a:pt x="820" y="1964"/>
                    <a:pt x="819" y="1966"/>
                  </a:cubicBezTo>
                  <a:cubicBezTo>
                    <a:pt x="816" y="1970"/>
                    <a:pt x="815" y="1974"/>
                    <a:pt x="815" y="1978"/>
                  </a:cubicBezTo>
                  <a:cubicBezTo>
                    <a:pt x="815" y="1998"/>
                    <a:pt x="815" y="1998"/>
                    <a:pt x="815" y="1998"/>
                  </a:cubicBezTo>
                  <a:cubicBezTo>
                    <a:pt x="775" y="2088"/>
                    <a:pt x="775" y="2088"/>
                    <a:pt x="775" y="2088"/>
                  </a:cubicBezTo>
                  <a:cubicBezTo>
                    <a:pt x="769" y="2111"/>
                    <a:pt x="769" y="2111"/>
                    <a:pt x="769" y="2111"/>
                  </a:cubicBezTo>
                  <a:cubicBezTo>
                    <a:pt x="744" y="2144"/>
                    <a:pt x="744" y="2144"/>
                    <a:pt x="744" y="2144"/>
                  </a:cubicBezTo>
                  <a:cubicBezTo>
                    <a:pt x="738" y="2146"/>
                    <a:pt x="738" y="2146"/>
                    <a:pt x="738" y="2146"/>
                  </a:cubicBezTo>
                  <a:cubicBezTo>
                    <a:pt x="716" y="2165"/>
                    <a:pt x="716" y="2165"/>
                    <a:pt x="716" y="2165"/>
                  </a:cubicBezTo>
                  <a:cubicBezTo>
                    <a:pt x="694" y="2180"/>
                    <a:pt x="694" y="2180"/>
                    <a:pt x="694" y="2180"/>
                  </a:cubicBezTo>
                  <a:cubicBezTo>
                    <a:pt x="628" y="2189"/>
                    <a:pt x="628" y="2189"/>
                    <a:pt x="628" y="2189"/>
                  </a:cubicBezTo>
                  <a:cubicBezTo>
                    <a:pt x="616" y="2196"/>
                    <a:pt x="616" y="2196"/>
                    <a:pt x="616" y="2196"/>
                  </a:cubicBezTo>
                  <a:cubicBezTo>
                    <a:pt x="609" y="2203"/>
                    <a:pt x="609" y="2203"/>
                    <a:pt x="609" y="2203"/>
                  </a:cubicBezTo>
                  <a:cubicBezTo>
                    <a:pt x="605" y="2215"/>
                    <a:pt x="605" y="2215"/>
                    <a:pt x="605" y="2215"/>
                  </a:cubicBezTo>
                  <a:cubicBezTo>
                    <a:pt x="605" y="2220"/>
                    <a:pt x="605" y="2220"/>
                    <a:pt x="605" y="2220"/>
                  </a:cubicBezTo>
                  <a:cubicBezTo>
                    <a:pt x="614" y="2224"/>
                    <a:pt x="614" y="2224"/>
                    <a:pt x="614" y="2224"/>
                  </a:cubicBezTo>
                  <a:cubicBezTo>
                    <a:pt x="628" y="2229"/>
                    <a:pt x="628" y="2229"/>
                    <a:pt x="628" y="2229"/>
                  </a:cubicBezTo>
                  <a:cubicBezTo>
                    <a:pt x="667" y="2239"/>
                    <a:pt x="667" y="2239"/>
                    <a:pt x="667" y="2239"/>
                  </a:cubicBezTo>
                  <a:cubicBezTo>
                    <a:pt x="731" y="2242"/>
                    <a:pt x="731" y="2242"/>
                    <a:pt x="731" y="2242"/>
                  </a:cubicBezTo>
                  <a:cubicBezTo>
                    <a:pt x="760" y="2240"/>
                    <a:pt x="760" y="2240"/>
                    <a:pt x="760" y="2240"/>
                  </a:cubicBezTo>
                  <a:cubicBezTo>
                    <a:pt x="810" y="2221"/>
                    <a:pt x="810" y="2221"/>
                    <a:pt x="810" y="2221"/>
                  </a:cubicBezTo>
                  <a:cubicBezTo>
                    <a:pt x="828" y="2217"/>
                    <a:pt x="828" y="2217"/>
                    <a:pt x="828" y="2217"/>
                  </a:cubicBezTo>
                  <a:cubicBezTo>
                    <a:pt x="832" y="2218"/>
                    <a:pt x="832" y="2218"/>
                    <a:pt x="832" y="2218"/>
                  </a:cubicBezTo>
                  <a:cubicBezTo>
                    <a:pt x="836" y="2225"/>
                    <a:pt x="836" y="2225"/>
                    <a:pt x="836" y="2225"/>
                  </a:cubicBezTo>
                  <a:cubicBezTo>
                    <a:pt x="838" y="2231"/>
                    <a:pt x="838" y="2231"/>
                    <a:pt x="838" y="2231"/>
                  </a:cubicBezTo>
                  <a:cubicBezTo>
                    <a:pt x="836" y="2240"/>
                    <a:pt x="836" y="2240"/>
                    <a:pt x="836" y="2240"/>
                  </a:cubicBezTo>
                  <a:cubicBezTo>
                    <a:pt x="836" y="2241"/>
                    <a:pt x="835" y="2242"/>
                    <a:pt x="832" y="2244"/>
                  </a:cubicBezTo>
                  <a:cubicBezTo>
                    <a:pt x="822" y="2253"/>
                    <a:pt x="822" y="2253"/>
                    <a:pt x="822" y="2253"/>
                  </a:cubicBezTo>
                  <a:cubicBezTo>
                    <a:pt x="815" y="2261"/>
                    <a:pt x="815" y="2261"/>
                    <a:pt x="815" y="2261"/>
                  </a:cubicBezTo>
                  <a:cubicBezTo>
                    <a:pt x="814" y="2267"/>
                    <a:pt x="814" y="2267"/>
                    <a:pt x="814" y="2267"/>
                  </a:cubicBezTo>
                  <a:cubicBezTo>
                    <a:pt x="815" y="2276"/>
                    <a:pt x="815" y="2276"/>
                    <a:pt x="815" y="2276"/>
                  </a:cubicBezTo>
                  <a:cubicBezTo>
                    <a:pt x="821" y="2284"/>
                    <a:pt x="821" y="2284"/>
                    <a:pt x="821" y="2284"/>
                  </a:cubicBezTo>
                  <a:cubicBezTo>
                    <a:pt x="832" y="2288"/>
                    <a:pt x="832" y="2288"/>
                    <a:pt x="832" y="2288"/>
                  </a:cubicBezTo>
                  <a:cubicBezTo>
                    <a:pt x="899" y="2289"/>
                    <a:pt x="899" y="2289"/>
                    <a:pt x="899" y="2289"/>
                  </a:cubicBezTo>
                  <a:cubicBezTo>
                    <a:pt x="1045" y="2274"/>
                    <a:pt x="1045" y="2274"/>
                    <a:pt x="1045" y="2274"/>
                  </a:cubicBezTo>
                  <a:cubicBezTo>
                    <a:pt x="1079" y="2266"/>
                    <a:pt x="1079" y="2266"/>
                    <a:pt x="1079" y="2266"/>
                  </a:cubicBezTo>
                  <a:cubicBezTo>
                    <a:pt x="1104" y="2254"/>
                    <a:pt x="1104" y="2254"/>
                    <a:pt x="1104" y="2254"/>
                  </a:cubicBezTo>
                  <a:cubicBezTo>
                    <a:pt x="1102" y="2232"/>
                    <a:pt x="1102" y="2232"/>
                    <a:pt x="1102" y="2232"/>
                  </a:cubicBezTo>
                  <a:cubicBezTo>
                    <a:pt x="1100" y="2224"/>
                    <a:pt x="1100" y="2224"/>
                    <a:pt x="1100" y="2224"/>
                  </a:cubicBezTo>
                  <a:cubicBezTo>
                    <a:pt x="1102" y="2221"/>
                    <a:pt x="1102" y="2221"/>
                    <a:pt x="1102" y="2221"/>
                  </a:cubicBezTo>
                  <a:cubicBezTo>
                    <a:pt x="1104" y="2214"/>
                    <a:pt x="1104" y="2214"/>
                    <a:pt x="1104" y="2214"/>
                  </a:cubicBezTo>
                  <a:cubicBezTo>
                    <a:pt x="1104" y="2200"/>
                    <a:pt x="1104" y="2200"/>
                    <a:pt x="1104" y="2200"/>
                  </a:cubicBezTo>
                  <a:cubicBezTo>
                    <a:pt x="1100" y="2180"/>
                    <a:pt x="1100" y="2180"/>
                    <a:pt x="1100" y="2180"/>
                  </a:cubicBezTo>
                  <a:cubicBezTo>
                    <a:pt x="1100" y="2165"/>
                    <a:pt x="1100" y="2165"/>
                    <a:pt x="1100" y="2165"/>
                  </a:cubicBezTo>
                  <a:cubicBezTo>
                    <a:pt x="1113" y="2125"/>
                    <a:pt x="1113" y="2125"/>
                    <a:pt x="1113" y="2125"/>
                  </a:cubicBezTo>
                  <a:cubicBezTo>
                    <a:pt x="1115" y="2106"/>
                    <a:pt x="1115" y="2106"/>
                    <a:pt x="1115" y="2106"/>
                  </a:cubicBezTo>
                  <a:cubicBezTo>
                    <a:pt x="1114" y="2082"/>
                    <a:pt x="1114" y="2082"/>
                    <a:pt x="1114" y="2082"/>
                  </a:cubicBezTo>
                  <a:cubicBezTo>
                    <a:pt x="1110" y="2066"/>
                    <a:pt x="1110" y="2066"/>
                    <a:pt x="1110" y="2066"/>
                  </a:cubicBezTo>
                  <a:cubicBezTo>
                    <a:pt x="1092" y="2038"/>
                    <a:pt x="1092" y="2038"/>
                    <a:pt x="1092" y="2038"/>
                  </a:cubicBezTo>
                  <a:cubicBezTo>
                    <a:pt x="1088" y="2026"/>
                    <a:pt x="1088" y="2026"/>
                    <a:pt x="1088" y="2026"/>
                  </a:cubicBezTo>
                  <a:cubicBezTo>
                    <a:pt x="1089" y="2019"/>
                    <a:pt x="1090" y="2016"/>
                    <a:pt x="1090" y="2014"/>
                  </a:cubicBezTo>
                  <a:cubicBezTo>
                    <a:pt x="1097" y="1998"/>
                    <a:pt x="1097" y="1998"/>
                    <a:pt x="1097" y="1998"/>
                  </a:cubicBezTo>
                  <a:cubicBezTo>
                    <a:pt x="1099" y="1928"/>
                    <a:pt x="1099" y="1928"/>
                    <a:pt x="1099" y="1928"/>
                  </a:cubicBezTo>
                  <a:cubicBezTo>
                    <a:pt x="1083" y="1684"/>
                    <a:pt x="1083" y="1684"/>
                    <a:pt x="1083" y="1684"/>
                  </a:cubicBezTo>
                  <a:cubicBezTo>
                    <a:pt x="1085" y="1626"/>
                    <a:pt x="1085" y="1626"/>
                    <a:pt x="1085" y="1626"/>
                  </a:cubicBezTo>
                  <a:cubicBezTo>
                    <a:pt x="1079" y="1560"/>
                    <a:pt x="1079" y="1560"/>
                    <a:pt x="1079" y="1560"/>
                  </a:cubicBezTo>
                  <a:cubicBezTo>
                    <a:pt x="1074" y="1536"/>
                    <a:pt x="1074" y="1536"/>
                    <a:pt x="1074" y="1536"/>
                  </a:cubicBezTo>
                  <a:cubicBezTo>
                    <a:pt x="1074" y="1527"/>
                    <a:pt x="1074" y="1527"/>
                    <a:pt x="1074" y="1527"/>
                  </a:cubicBezTo>
                  <a:cubicBezTo>
                    <a:pt x="1082" y="1428"/>
                    <a:pt x="1082" y="1428"/>
                    <a:pt x="1082" y="1428"/>
                  </a:cubicBezTo>
                  <a:cubicBezTo>
                    <a:pt x="1079" y="1398"/>
                    <a:pt x="1079" y="1398"/>
                    <a:pt x="1079" y="1398"/>
                  </a:cubicBezTo>
                  <a:cubicBezTo>
                    <a:pt x="1067" y="1347"/>
                    <a:pt x="1067" y="1347"/>
                    <a:pt x="1067" y="1347"/>
                  </a:cubicBezTo>
                  <a:cubicBezTo>
                    <a:pt x="1067" y="1328"/>
                    <a:pt x="1067" y="1328"/>
                    <a:pt x="1067" y="1328"/>
                  </a:cubicBezTo>
                  <a:cubicBezTo>
                    <a:pt x="1068" y="1323"/>
                    <a:pt x="1068" y="1323"/>
                    <a:pt x="1068" y="1323"/>
                  </a:cubicBezTo>
                  <a:cubicBezTo>
                    <a:pt x="1068" y="1318"/>
                    <a:pt x="1066" y="1314"/>
                    <a:pt x="1065" y="1311"/>
                  </a:cubicBezTo>
                  <a:cubicBezTo>
                    <a:pt x="1064" y="1309"/>
                    <a:pt x="1064" y="1308"/>
                    <a:pt x="1064" y="1308"/>
                  </a:cubicBezTo>
                  <a:cubicBezTo>
                    <a:pt x="1064" y="1307"/>
                    <a:pt x="1064" y="1306"/>
                    <a:pt x="1064" y="1305"/>
                  </a:cubicBezTo>
                  <a:cubicBezTo>
                    <a:pt x="1064" y="1292"/>
                    <a:pt x="1064" y="1292"/>
                    <a:pt x="1064" y="1292"/>
                  </a:cubicBezTo>
                  <a:cubicBezTo>
                    <a:pt x="1064" y="1285"/>
                    <a:pt x="1065" y="1280"/>
                    <a:pt x="1066" y="1276"/>
                  </a:cubicBezTo>
                  <a:cubicBezTo>
                    <a:pt x="1066" y="1274"/>
                    <a:pt x="1066" y="1273"/>
                    <a:pt x="1066" y="1271"/>
                  </a:cubicBezTo>
                  <a:cubicBezTo>
                    <a:pt x="1067" y="1264"/>
                    <a:pt x="1067" y="1264"/>
                    <a:pt x="1067" y="1264"/>
                  </a:cubicBezTo>
                  <a:cubicBezTo>
                    <a:pt x="1067" y="1263"/>
                    <a:pt x="1067" y="1261"/>
                    <a:pt x="1068" y="1259"/>
                  </a:cubicBezTo>
                  <a:cubicBezTo>
                    <a:pt x="1070" y="1255"/>
                    <a:pt x="1070" y="1255"/>
                    <a:pt x="1070" y="1255"/>
                  </a:cubicBezTo>
                  <a:cubicBezTo>
                    <a:pt x="1070" y="1247"/>
                    <a:pt x="1070" y="1247"/>
                    <a:pt x="1070" y="1247"/>
                  </a:cubicBezTo>
                  <a:cubicBezTo>
                    <a:pt x="1070" y="1243"/>
                    <a:pt x="1071" y="1240"/>
                    <a:pt x="1072" y="1239"/>
                  </a:cubicBezTo>
                  <a:cubicBezTo>
                    <a:pt x="1088" y="1217"/>
                    <a:pt x="1088" y="1217"/>
                    <a:pt x="1088" y="1217"/>
                  </a:cubicBezTo>
                  <a:cubicBezTo>
                    <a:pt x="1090" y="1202"/>
                    <a:pt x="1090" y="1202"/>
                    <a:pt x="1090" y="1202"/>
                  </a:cubicBezTo>
                  <a:cubicBezTo>
                    <a:pt x="1095" y="1182"/>
                    <a:pt x="1095" y="1182"/>
                    <a:pt x="1095" y="1182"/>
                  </a:cubicBezTo>
                  <a:cubicBezTo>
                    <a:pt x="1109" y="1152"/>
                    <a:pt x="1109" y="1152"/>
                    <a:pt x="1109" y="1152"/>
                  </a:cubicBezTo>
                  <a:cubicBezTo>
                    <a:pt x="1114" y="1120"/>
                    <a:pt x="1114" y="1120"/>
                    <a:pt x="1114" y="1120"/>
                  </a:cubicBezTo>
                  <a:cubicBezTo>
                    <a:pt x="1137" y="1034"/>
                    <a:pt x="1137" y="1034"/>
                    <a:pt x="1137" y="1034"/>
                  </a:cubicBezTo>
                  <a:cubicBezTo>
                    <a:pt x="1134" y="1017"/>
                    <a:pt x="1134" y="1017"/>
                    <a:pt x="1134" y="1017"/>
                  </a:cubicBezTo>
                  <a:cubicBezTo>
                    <a:pt x="1123" y="995"/>
                    <a:pt x="1123" y="995"/>
                    <a:pt x="1123" y="995"/>
                  </a:cubicBezTo>
                  <a:cubicBezTo>
                    <a:pt x="1141" y="957"/>
                    <a:pt x="1141" y="957"/>
                    <a:pt x="1141" y="957"/>
                  </a:cubicBezTo>
                  <a:cubicBezTo>
                    <a:pt x="1159" y="942"/>
                    <a:pt x="1159" y="942"/>
                    <a:pt x="1159" y="942"/>
                  </a:cubicBezTo>
                  <a:cubicBezTo>
                    <a:pt x="1212" y="870"/>
                    <a:pt x="1212" y="870"/>
                    <a:pt x="1212" y="870"/>
                  </a:cubicBezTo>
                  <a:cubicBezTo>
                    <a:pt x="1234" y="824"/>
                    <a:pt x="1234" y="824"/>
                    <a:pt x="1234" y="824"/>
                  </a:cubicBezTo>
                  <a:cubicBezTo>
                    <a:pt x="1241" y="797"/>
                    <a:pt x="1241" y="797"/>
                    <a:pt x="1241" y="797"/>
                  </a:cubicBezTo>
                  <a:cubicBezTo>
                    <a:pt x="1239" y="776"/>
                    <a:pt x="1239" y="776"/>
                    <a:pt x="1239" y="776"/>
                  </a:cubicBezTo>
                  <a:cubicBezTo>
                    <a:pt x="1231" y="752"/>
                    <a:pt x="1231" y="752"/>
                    <a:pt x="1231" y="752"/>
                  </a:cubicBezTo>
                  <a:cubicBezTo>
                    <a:pt x="1225" y="717"/>
                    <a:pt x="1225" y="717"/>
                    <a:pt x="1225" y="717"/>
                  </a:cubicBezTo>
                  <a:cubicBezTo>
                    <a:pt x="1213" y="680"/>
                    <a:pt x="1213" y="680"/>
                    <a:pt x="1213" y="680"/>
                  </a:cubicBezTo>
                  <a:cubicBezTo>
                    <a:pt x="1172" y="608"/>
                    <a:pt x="1172" y="608"/>
                    <a:pt x="1172" y="608"/>
                  </a:cubicBezTo>
                  <a:cubicBezTo>
                    <a:pt x="1173" y="597"/>
                    <a:pt x="1173" y="597"/>
                    <a:pt x="1173" y="597"/>
                  </a:cubicBezTo>
                  <a:cubicBezTo>
                    <a:pt x="1168" y="582"/>
                    <a:pt x="1168" y="582"/>
                    <a:pt x="1168" y="582"/>
                  </a:cubicBezTo>
                  <a:cubicBezTo>
                    <a:pt x="1159" y="569"/>
                    <a:pt x="1159" y="569"/>
                    <a:pt x="1159" y="569"/>
                  </a:cubicBezTo>
                  <a:cubicBezTo>
                    <a:pt x="1156" y="559"/>
                    <a:pt x="1156" y="559"/>
                    <a:pt x="1156" y="559"/>
                  </a:cubicBezTo>
                  <a:cubicBezTo>
                    <a:pt x="1153" y="548"/>
                    <a:pt x="1153" y="548"/>
                    <a:pt x="1153" y="548"/>
                  </a:cubicBezTo>
                  <a:cubicBezTo>
                    <a:pt x="1125" y="478"/>
                    <a:pt x="1125" y="478"/>
                    <a:pt x="1125" y="478"/>
                  </a:cubicBezTo>
                  <a:cubicBezTo>
                    <a:pt x="1106" y="451"/>
                    <a:pt x="1106" y="451"/>
                    <a:pt x="1106" y="451"/>
                  </a:cubicBezTo>
                  <a:cubicBezTo>
                    <a:pt x="963" y="345"/>
                    <a:pt x="963" y="345"/>
                    <a:pt x="963" y="345"/>
                  </a:cubicBezTo>
                  <a:cubicBezTo>
                    <a:pt x="939" y="301"/>
                    <a:pt x="939" y="301"/>
                    <a:pt x="939" y="301"/>
                  </a:cubicBezTo>
                  <a:cubicBezTo>
                    <a:pt x="932" y="295"/>
                    <a:pt x="932" y="295"/>
                    <a:pt x="932" y="295"/>
                  </a:cubicBezTo>
                  <a:cubicBezTo>
                    <a:pt x="929" y="290"/>
                    <a:pt x="929" y="290"/>
                    <a:pt x="929" y="290"/>
                  </a:cubicBezTo>
                  <a:cubicBezTo>
                    <a:pt x="939" y="274"/>
                    <a:pt x="939" y="274"/>
                    <a:pt x="939" y="274"/>
                  </a:cubicBezTo>
                  <a:cubicBezTo>
                    <a:pt x="945" y="268"/>
                    <a:pt x="945" y="268"/>
                    <a:pt x="945" y="268"/>
                  </a:cubicBezTo>
                  <a:cubicBezTo>
                    <a:pt x="950" y="267"/>
                    <a:pt x="950" y="267"/>
                    <a:pt x="950" y="267"/>
                  </a:cubicBezTo>
                  <a:cubicBezTo>
                    <a:pt x="951" y="256"/>
                    <a:pt x="951" y="256"/>
                    <a:pt x="951" y="256"/>
                  </a:cubicBezTo>
                  <a:cubicBezTo>
                    <a:pt x="965" y="229"/>
                    <a:pt x="965" y="229"/>
                    <a:pt x="965" y="229"/>
                  </a:cubicBezTo>
                  <a:cubicBezTo>
                    <a:pt x="978" y="181"/>
                    <a:pt x="978" y="181"/>
                    <a:pt x="978" y="181"/>
                  </a:cubicBezTo>
                  <a:cubicBezTo>
                    <a:pt x="977" y="163"/>
                    <a:pt x="977" y="163"/>
                    <a:pt x="977" y="163"/>
                  </a:cubicBezTo>
                  <a:cubicBezTo>
                    <a:pt x="973" y="144"/>
                    <a:pt x="973" y="144"/>
                    <a:pt x="973" y="144"/>
                  </a:cubicBezTo>
                  <a:cubicBezTo>
                    <a:pt x="972" y="131"/>
                    <a:pt x="972" y="131"/>
                    <a:pt x="972" y="131"/>
                  </a:cubicBezTo>
                  <a:cubicBezTo>
                    <a:pt x="967" y="103"/>
                    <a:pt x="967" y="103"/>
                    <a:pt x="967" y="103"/>
                  </a:cubicBezTo>
                  <a:cubicBezTo>
                    <a:pt x="959" y="88"/>
                    <a:pt x="959" y="88"/>
                    <a:pt x="959" y="88"/>
                  </a:cubicBezTo>
                  <a:cubicBezTo>
                    <a:pt x="945" y="72"/>
                    <a:pt x="945" y="72"/>
                    <a:pt x="945" y="72"/>
                  </a:cubicBezTo>
                  <a:cubicBezTo>
                    <a:pt x="913" y="59"/>
                    <a:pt x="913" y="59"/>
                    <a:pt x="913" y="59"/>
                  </a:cubicBezTo>
                  <a:cubicBezTo>
                    <a:pt x="910" y="55"/>
                    <a:pt x="908" y="53"/>
                    <a:pt x="907" y="52"/>
                  </a:cubicBezTo>
                  <a:cubicBezTo>
                    <a:pt x="902" y="47"/>
                    <a:pt x="902" y="47"/>
                    <a:pt x="902" y="47"/>
                  </a:cubicBezTo>
                  <a:cubicBezTo>
                    <a:pt x="901" y="45"/>
                    <a:pt x="899" y="45"/>
                    <a:pt x="898" y="45"/>
                  </a:cubicBezTo>
                  <a:cubicBezTo>
                    <a:pt x="896" y="47"/>
                    <a:pt x="895" y="48"/>
                    <a:pt x="894" y="48"/>
                  </a:cubicBezTo>
                  <a:cubicBezTo>
                    <a:pt x="893" y="48"/>
                    <a:pt x="892" y="47"/>
                    <a:pt x="890" y="45"/>
                  </a:cubicBezTo>
                  <a:cubicBezTo>
                    <a:pt x="887" y="42"/>
                    <a:pt x="885" y="41"/>
                    <a:pt x="884" y="40"/>
                  </a:cubicBezTo>
                  <a:cubicBezTo>
                    <a:pt x="881" y="39"/>
                    <a:pt x="881" y="39"/>
                    <a:pt x="881" y="39"/>
                  </a:cubicBezTo>
                  <a:cubicBezTo>
                    <a:pt x="881" y="39"/>
                    <a:pt x="881" y="38"/>
                    <a:pt x="880" y="38"/>
                  </a:cubicBezTo>
                  <a:cubicBezTo>
                    <a:pt x="879" y="37"/>
                    <a:pt x="878" y="37"/>
                    <a:pt x="876" y="38"/>
                  </a:cubicBezTo>
                  <a:cubicBezTo>
                    <a:pt x="873" y="39"/>
                    <a:pt x="873" y="39"/>
                    <a:pt x="873" y="39"/>
                  </a:cubicBezTo>
                  <a:cubicBezTo>
                    <a:pt x="867" y="40"/>
                    <a:pt x="867" y="40"/>
                    <a:pt x="867" y="40"/>
                  </a:cubicBezTo>
                  <a:cubicBezTo>
                    <a:pt x="858" y="38"/>
                    <a:pt x="858" y="38"/>
                    <a:pt x="858" y="38"/>
                  </a:cubicBezTo>
                  <a:cubicBezTo>
                    <a:pt x="853" y="37"/>
                    <a:pt x="853" y="37"/>
                    <a:pt x="853" y="37"/>
                  </a:cubicBezTo>
                  <a:cubicBezTo>
                    <a:pt x="850" y="39"/>
                    <a:pt x="850" y="39"/>
                    <a:pt x="850" y="39"/>
                  </a:cubicBezTo>
                  <a:cubicBezTo>
                    <a:pt x="848" y="41"/>
                    <a:pt x="846" y="41"/>
                    <a:pt x="844" y="38"/>
                  </a:cubicBezTo>
                  <a:cubicBezTo>
                    <a:pt x="839" y="40"/>
                    <a:pt x="839" y="40"/>
                    <a:pt x="839" y="40"/>
                  </a:cubicBezTo>
                  <a:cubicBezTo>
                    <a:pt x="820" y="39"/>
                    <a:pt x="820" y="39"/>
                    <a:pt x="820" y="39"/>
                  </a:cubicBezTo>
                  <a:cubicBezTo>
                    <a:pt x="800" y="40"/>
                    <a:pt x="800" y="40"/>
                    <a:pt x="800" y="40"/>
                  </a:cubicBezTo>
                  <a:cubicBezTo>
                    <a:pt x="792" y="42"/>
                    <a:pt x="787" y="43"/>
                    <a:pt x="785" y="43"/>
                  </a:cubicBezTo>
                  <a:cubicBezTo>
                    <a:pt x="772" y="43"/>
                    <a:pt x="772" y="43"/>
                    <a:pt x="772" y="43"/>
                  </a:cubicBezTo>
                  <a:cubicBezTo>
                    <a:pt x="772" y="43"/>
                    <a:pt x="772" y="42"/>
                    <a:pt x="771" y="41"/>
                  </a:cubicBezTo>
                  <a:cubicBezTo>
                    <a:pt x="767" y="43"/>
                    <a:pt x="767" y="43"/>
                    <a:pt x="767" y="43"/>
                  </a:cubicBezTo>
                  <a:cubicBezTo>
                    <a:pt x="764" y="44"/>
                    <a:pt x="762" y="44"/>
                    <a:pt x="761" y="44"/>
                  </a:cubicBezTo>
                  <a:cubicBezTo>
                    <a:pt x="747" y="45"/>
                    <a:pt x="747" y="45"/>
                    <a:pt x="747" y="45"/>
                  </a:cubicBezTo>
                  <a:cubicBezTo>
                    <a:pt x="734" y="49"/>
                    <a:pt x="734" y="49"/>
                    <a:pt x="734" y="49"/>
                  </a:cubicBezTo>
                  <a:lnTo>
                    <a:pt x="727" y="55"/>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sp>
          <p:nvSpPr>
            <p:cNvPr id="62" name="Freeform 9"/>
            <p:cNvSpPr>
              <a:spLocks/>
            </p:cNvSpPr>
            <p:nvPr/>
          </p:nvSpPr>
          <p:spPr bwMode="auto">
            <a:xfrm>
              <a:off x="5314951" y="954088"/>
              <a:ext cx="446087" cy="1163637"/>
            </a:xfrm>
            <a:custGeom>
              <a:avLst/>
              <a:gdLst/>
              <a:ahLst/>
              <a:cxnLst>
                <a:cxn ang="0">
                  <a:pos x="140" y="0"/>
                </a:cxn>
                <a:cxn ang="0">
                  <a:pos x="0" y="69"/>
                </a:cxn>
                <a:cxn ang="0">
                  <a:pos x="42" y="366"/>
                </a:cxn>
                <a:cxn ang="0">
                  <a:pos x="140" y="0"/>
                </a:cxn>
              </a:cxnLst>
              <a:rect l="0" t="0" r="r" b="b"/>
              <a:pathLst>
                <a:path w="140" h="366">
                  <a:moveTo>
                    <a:pt x="140" y="0"/>
                  </a:moveTo>
                  <a:cubicBezTo>
                    <a:pt x="93" y="45"/>
                    <a:pt x="46" y="68"/>
                    <a:pt x="0" y="69"/>
                  </a:cubicBezTo>
                  <a:cubicBezTo>
                    <a:pt x="42" y="366"/>
                    <a:pt x="42" y="366"/>
                    <a:pt x="42" y="366"/>
                  </a:cubicBezTo>
                  <a:cubicBezTo>
                    <a:pt x="49" y="244"/>
                    <a:pt x="81" y="122"/>
                    <a:pt x="140" y="0"/>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grpSp>
      <p:grpSp>
        <p:nvGrpSpPr>
          <p:cNvPr id="50" name="组合 49"/>
          <p:cNvGrpSpPr/>
          <p:nvPr/>
        </p:nvGrpSpPr>
        <p:grpSpPr>
          <a:xfrm>
            <a:off x="1005324" y="3647901"/>
            <a:ext cx="1251349" cy="1332481"/>
            <a:chOff x="3045251" y="2518854"/>
            <a:chExt cx="1800225" cy="1800225"/>
          </a:xfrm>
        </p:grpSpPr>
        <p:sp>
          <p:nvSpPr>
            <p:cNvPr id="51" name="椭圆 50"/>
            <p:cNvSpPr/>
            <p:nvPr/>
          </p:nvSpPr>
          <p:spPr bwMode="auto">
            <a:xfrm>
              <a:off x="3045251" y="2518854"/>
              <a:ext cx="1800225" cy="1800225"/>
            </a:xfrm>
            <a:prstGeom prst="ellipse">
              <a:avLst/>
            </a:prstGeom>
            <a:solidFill>
              <a:srgbClr val="21A3D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9"/>
            <p:cNvSpPr>
              <a:spLocks noEditPoints="1"/>
            </p:cNvSpPr>
            <p:nvPr/>
          </p:nvSpPr>
          <p:spPr bwMode="auto">
            <a:xfrm>
              <a:off x="3453672" y="2816040"/>
              <a:ext cx="1171826" cy="908811"/>
            </a:xfrm>
            <a:custGeom>
              <a:avLst/>
              <a:gdLst>
                <a:gd name="T0" fmla="*/ 55 w 77"/>
                <a:gd name="T1" fmla="*/ 14 h 59"/>
                <a:gd name="T2" fmla="*/ 4 w 77"/>
                <a:gd name="T3" fmla="*/ 18 h 59"/>
                <a:gd name="T4" fmla="*/ 65 w 77"/>
                <a:gd name="T5" fmla="*/ 55 h 59"/>
                <a:gd name="T6" fmla="*/ 67 w 77"/>
                <a:gd name="T7" fmla="*/ 34 h 59"/>
                <a:gd name="T8" fmla="*/ 68 w 77"/>
                <a:gd name="T9" fmla="*/ 32 h 59"/>
                <a:gd name="T10" fmla="*/ 68 w 77"/>
                <a:gd name="T11" fmla="*/ 31 h 59"/>
                <a:gd name="T12" fmla="*/ 68 w 77"/>
                <a:gd name="T13" fmla="*/ 59 h 59"/>
                <a:gd name="T14" fmla="*/ 2 w 77"/>
                <a:gd name="T15" fmla="*/ 59 h 59"/>
                <a:gd name="T16" fmla="*/ 0 w 77"/>
                <a:gd name="T17" fmla="*/ 57 h 59"/>
                <a:gd name="T18" fmla="*/ 0 w 77"/>
                <a:gd name="T19" fmla="*/ 14 h 59"/>
                <a:gd name="T20" fmla="*/ 10 w 77"/>
                <a:gd name="T21" fmla="*/ 38 h 59"/>
                <a:gd name="T22" fmla="*/ 29 w 77"/>
                <a:gd name="T23" fmla="*/ 41 h 59"/>
                <a:gd name="T24" fmla="*/ 10 w 77"/>
                <a:gd name="T25" fmla="*/ 38 h 59"/>
                <a:gd name="T26" fmla="*/ 10 w 77"/>
                <a:gd name="T27" fmla="*/ 33 h 59"/>
                <a:gd name="T28" fmla="*/ 43 w 77"/>
                <a:gd name="T29" fmla="*/ 30 h 59"/>
                <a:gd name="T30" fmla="*/ 10 w 77"/>
                <a:gd name="T31" fmla="*/ 22 h 59"/>
                <a:gd name="T32" fmla="*/ 43 w 77"/>
                <a:gd name="T33" fmla="*/ 25 h 59"/>
                <a:gd name="T34" fmla="*/ 10 w 77"/>
                <a:gd name="T35" fmla="*/ 22 h 59"/>
                <a:gd name="T36" fmla="*/ 71 w 77"/>
                <a:gd name="T37" fmla="*/ 9 h 59"/>
                <a:gd name="T38" fmla="*/ 67 w 77"/>
                <a:gd name="T39" fmla="*/ 25 h 59"/>
                <a:gd name="T40" fmla="*/ 70 w 77"/>
                <a:gd name="T41" fmla="*/ 24 h 59"/>
                <a:gd name="T42" fmla="*/ 76 w 77"/>
                <a:gd name="T43" fmla="*/ 10 h 59"/>
                <a:gd name="T44" fmla="*/ 75 w 77"/>
                <a:gd name="T45" fmla="*/ 8 h 59"/>
                <a:gd name="T46" fmla="*/ 61 w 77"/>
                <a:gd name="T47" fmla="*/ 9 h 59"/>
                <a:gd name="T48" fmla="*/ 65 w 77"/>
                <a:gd name="T49" fmla="*/ 29 h 59"/>
                <a:gd name="T50" fmla="*/ 52 w 77"/>
                <a:gd name="T51" fmla="*/ 40 h 59"/>
                <a:gd name="T52" fmla="*/ 50 w 77"/>
                <a:gd name="T53" fmla="*/ 49 h 59"/>
                <a:gd name="T54" fmla="*/ 53 w 77"/>
                <a:gd name="T55" fmla="*/ 45 h 59"/>
                <a:gd name="T56" fmla="*/ 54 w 77"/>
                <a:gd name="T57" fmla="*/ 43 h 59"/>
                <a:gd name="T58" fmla="*/ 54 w 77"/>
                <a:gd name="T59" fmla="*/ 46 h 59"/>
                <a:gd name="T60" fmla="*/ 53 w 77"/>
                <a:gd name="T61" fmla="*/ 50 h 59"/>
                <a:gd name="T62" fmla="*/ 59 w 77"/>
                <a:gd name="T63" fmla="*/ 42 h 59"/>
                <a:gd name="T64" fmla="*/ 64 w 77"/>
                <a:gd name="T65" fmla="*/ 30 h 59"/>
                <a:gd name="T66" fmla="*/ 51 w 77"/>
                <a:gd name="T67" fmla="*/ 38 h 59"/>
                <a:gd name="T68" fmla="*/ 64 w 77"/>
                <a:gd name="T69" fmla="*/ 30 h 59"/>
                <a:gd name="T70" fmla="*/ 24 w 77"/>
                <a:gd name="T71" fmla="*/ 52 h 59"/>
                <a:gd name="T72" fmla="*/ 29 w 77"/>
                <a:gd name="T73" fmla="*/ 48 h 59"/>
                <a:gd name="T74" fmla="*/ 30 w 77"/>
                <a:gd name="T75" fmla="*/ 52 h 59"/>
                <a:gd name="T76" fmla="*/ 37 w 77"/>
                <a:gd name="T77" fmla="*/ 50 h 59"/>
                <a:gd name="T78" fmla="*/ 40 w 77"/>
                <a:gd name="T79" fmla="*/ 51 h 59"/>
                <a:gd name="T80" fmla="*/ 40 w 77"/>
                <a:gd name="T81" fmla="*/ 51 h 59"/>
                <a:gd name="T82" fmla="*/ 40 w 77"/>
                <a:gd name="T83" fmla="*/ 54 h 59"/>
                <a:gd name="T84" fmla="*/ 46 w 77"/>
                <a:gd name="T85" fmla="*/ 55 h 59"/>
                <a:gd name="T86" fmla="*/ 43 w 77"/>
                <a:gd name="T87" fmla="*/ 52 h 59"/>
                <a:gd name="T88" fmla="*/ 43 w 77"/>
                <a:gd name="T89" fmla="*/ 52 h 59"/>
                <a:gd name="T90" fmla="*/ 42 w 77"/>
                <a:gd name="T91" fmla="*/ 48 h 59"/>
                <a:gd name="T92" fmla="*/ 39 w 77"/>
                <a:gd name="T93" fmla="*/ 49 h 59"/>
                <a:gd name="T94" fmla="*/ 31 w 77"/>
                <a:gd name="T95" fmla="*/ 49 h 59"/>
                <a:gd name="T96" fmla="*/ 23 w 77"/>
                <a:gd name="T9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53" name="文本框 52"/>
          <p:cNvSpPr txBox="1"/>
          <p:nvPr/>
        </p:nvSpPr>
        <p:spPr>
          <a:xfrm>
            <a:off x="930756" y="4980383"/>
            <a:ext cx="1325917" cy="400110"/>
          </a:xfrm>
          <a:prstGeom prst="rect">
            <a:avLst/>
          </a:prstGeom>
          <a:noFill/>
        </p:spPr>
        <p:txBody>
          <a:bodyPr wrap="square" rtlCol="0">
            <a:spAutoFit/>
          </a:bodyPr>
          <a:lstStyle/>
          <a:p>
            <a:pPr fontAlgn="auto">
              <a:spcBef>
                <a:spcPts val="0"/>
              </a:spcBef>
              <a:spcAft>
                <a:spcPts val="0"/>
              </a:spcAft>
            </a:pPr>
            <a:r>
              <a:rPr lang="zh-CN" altLang="en-US" sz="2000" b="1" dirty="0" smtClean="0">
                <a:solidFill>
                  <a:srgbClr val="0174AB"/>
                </a:solidFill>
                <a:latin typeface="Times New Roman" panose="02020603050405020304" pitchFamily="18" charset="0"/>
                <a:ea typeface="宋体" panose="02010600030101010101" pitchFamily="2" charset="-122"/>
                <a:cs typeface="+mn-ea"/>
              </a:rPr>
              <a:t>知识目标</a:t>
            </a:r>
            <a:endParaRPr lang="zh-CN" altLang="en-US" sz="2000" b="1" dirty="0">
              <a:solidFill>
                <a:srgbClr val="0174AB"/>
              </a:solidFill>
              <a:latin typeface="Times New Roman" panose="02020603050405020304" pitchFamily="18" charset="0"/>
              <a:ea typeface="宋体" panose="02010600030101010101" pitchFamily="2" charset="-122"/>
              <a:cs typeface="+mn-ea"/>
            </a:endParaRPr>
          </a:p>
        </p:txBody>
      </p:sp>
      <p:sp>
        <p:nvSpPr>
          <p:cNvPr id="54" name="矩形 53"/>
          <p:cNvSpPr/>
          <p:nvPr/>
        </p:nvSpPr>
        <p:spPr>
          <a:xfrm>
            <a:off x="2993123" y="3867871"/>
            <a:ext cx="6022088" cy="1477328"/>
          </a:xfrm>
          <a:prstGeom prst="rect">
            <a:avLst/>
          </a:prstGeom>
          <a:ln>
            <a:solidFill>
              <a:schemeClr val="accent1"/>
            </a:solidFill>
            <a:prstDash val="dash"/>
          </a:ln>
        </p:spPr>
        <p:txBody>
          <a:bodyPr wrap="square">
            <a:spAutoFit/>
          </a:bodyPr>
          <a:lstStyle/>
          <a:p>
            <a:pPr defTabSz="385763" fontAlgn="auto">
              <a:lnSpc>
                <a:spcPct val="150000"/>
              </a:lnSpc>
              <a:spcBef>
                <a:spcPts val="0"/>
              </a:spcBef>
              <a:spcAft>
                <a:spcPts val="0"/>
              </a:spcAft>
              <a:buClr>
                <a:srgbClr val="5B9BD5"/>
              </a:buClr>
              <a:buSzPct val="60000"/>
            </a:pP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掌握货款的收付工具</a:t>
            </a:r>
            <a:endParaRPr lang="en-US" altLang="zh-CN"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endParaRPr>
          </a:p>
          <a:p>
            <a:pPr defTabSz="385763" fontAlgn="auto">
              <a:lnSpc>
                <a:spcPct val="150000"/>
              </a:lnSpc>
              <a:spcBef>
                <a:spcPts val="0"/>
              </a:spcBef>
              <a:spcAft>
                <a:spcPts val="0"/>
              </a:spcAft>
              <a:buClr>
                <a:srgbClr val="5B9BD5"/>
              </a:buClr>
              <a:buSzPct val="60000"/>
            </a:pP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掌握汇票的种类及使用</a:t>
            </a:r>
            <a:endParaRPr lang="en-US" altLang="zh-CN"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endParaRPr>
          </a:p>
          <a:p>
            <a:pPr defTabSz="385763" fontAlgn="auto">
              <a:lnSpc>
                <a:spcPct val="150000"/>
              </a:lnSpc>
              <a:spcBef>
                <a:spcPts val="0"/>
              </a:spcBef>
              <a:spcAft>
                <a:spcPts val="0"/>
              </a:spcAft>
              <a:buClr>
                <a:srgbClr val="5B9BD5"/>
              </a:buClr>
              <a:buSzPct val="60000"/>
            </a:pP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掌握信汇、票汇和电汇的业务流程</a:t>
            </a:r>
            <a:endParaRPr lang="en-US" altLang="zh-CN"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spTree>
    <p:extLst>
      <p:ext uri="{BB962C8B-B14F-4D97-AF65-F5344CB8AC3E}">
        <p14:creationId xmlns:p14="http://schemas.microsoft.com/office/powerpoint/2010/main" val="3356756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500" fill="hold"/>
                                        <p:tgtEl>
                                          <p:spTgt spid="111"/>
                                        </p:tgtEl>
                                        <p:attrNameLst>
                                          <p:attrName>ppt_x</p:attrName>
                                        </p:attrNameLst>
                                      </p:cBhvr>
                                      <p:tavLst>
                                        <p:tav tm="0">
                                          <p:val>
                                            <p:strVal val="#ppt_x"/>
                                          </p:val>
                                        </p:tav>
                                        <p:tav tm="100000">
                                          <p:val>
                                            <p:strVal val="#ppt_x"/>
                                          </p:val>
                                        </p:tav>
                                      </p:tavLst>
                                    </p:anim>
                                    <p:anim calcmode="lin" valueType="num">
                                      <p:cBhvr additive="base">
                                        <p:cTn id="12"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4" grpId="0" animBg="1"/>
      <p:bldP spid="53" grpId="0"/>
      <p:bldP spid="5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4258256" y="1856461"/>
            <a:ext cx="6874933" cy="3776133"/>
          </a:xfrm>
          <a:custGeom>
            <a:avLst/>
            <a:gdLst>
              <a:gd name="connsiteX0" fmla="*/ 495300 w 5156200"/>
              <a:gd name="connsiteY0" fmla="*/ 0 h 2832100"/>
              <a:gd name="connsiteX1" fmla="*/ 5156200 w 5156200"/>
              <a:gd name="connsiteY1" fmla="*/ 0 h 2832100"/>
              <a:gd name="connsiteX2" fmla="*/ 5156200 w 5156200"/>
              <a:gd name="connsiteY2" fmla="*/ 2832100 h 2832100"/>
              <a:gd name="connsiteX3" fmla="*/ 0 w 5156200"/>
              <a:gd name="connsiteY3" fmla="*/ 2832100 h 2832100"/>
              <a:gd name="connsiteX4" fmla="*/ 495300 w 5156200"/>
              <a:gd name="connsiteY4" fmla="*/ 0 h 283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200" h="2832100">
                <a:moveTo>
                  <a:pt x="495300" y="0"/>
                </a:moveTo>
                <a:lnTo>
                  <a:pt x="5156200" y="0"/>
                </a:lnTo>
                <a:lnTo>
                  <a:pt x="5156200" y="2832100"/>
                </a:lnTo>
                <a:lnTo>
                  <a:pt x="0" y="2832100"/>
                </a:lnTo>
                <a:lnTo>
                  <a:pt x="495300" y="0"/>
                </a:lnTo>
                <a:close/>
              </a:path>
            </a:pathLst>
          </a:custGeom>
          <a:solidFill>
            <a:srgbClr val="99CC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67">
              <a:solidFill>
                <a:prstClr val="white"/>
              </a:solidFill>
            </a:endParaRPr>
          </a:p>
        </p:txBody>
      </p:sp>
      <p:sp>
        <p:nvSpPr>
          <p:cNvPr id="11" name="灯片编号占位符 5"/>
          <p:cNvSpPr>
            <a:spLocks noGrp="1"/>
          </p:cNvSpPr>
          <p:nvPr>
            <p:ph type="sldNum" sz="quarter" idx="12"/>
          </p:nvPr>
        </p:nvSpPr>
        <p:spPr/>
        <p:txBody>
          <a:bodyPr/>
          <a:lstStyle/>
          <a:p>
            <a:fld id="{8E18D26A-BD6F-4278-80E7-76D2B832A90C}" type="slidenum">
              <a:rPr lang="zh-CN" altLang="zh-CN"/>
              <a:pPr/>
              <a:t>50</a:t>
            </a:fld>
            <a:endParaRPr lang="zh-CN" altLang="zh-CN"/>
          </a:p>
        </p:txBody>
      </p:sp>
      <p:sp>
        <p:nvSpPr>
          <p:cNvPr id="241668" name="TextBox 12"/>
          <p:cNvSpPr>
            <a:spLocks noChangeArrowheads="1"/>
          </p:cNvSpPr>
          <p:nvPr/>
        </p:nvSpPr>
        <p:spPr bwMode="auto">
          <a:xfrm flipH="1">
            <a:off x="140129" y="1656758"/>
            <a:ext cx="3700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dirty="0" smtClean="0">
                <a:solidFill>
                  <a:srgbClr val="0070C0"/>
                </a:solidFill>
                <a:latin typeface="Arial Rounded MT Bold" pitchFamily="2" charset="0"/>
                <a:ea typeface="微软雅黑" panose="020B0503020204020204" pitchFamily="34" charset="-122"/>
                <a:sym typeface="Arial" panose="020B0604020202020204" pitchFamily="34" charset="0"/>
              </a:rPr>
              <a:t>反思总结</a:t>
            </a:r>
            <a:endParaRPr lang="zh-CN" altLang="en-US" sz="2400" b="1" dirty="0">
              <a:solidFill>
                <a:srgbClr val="0070C0"/>
              </a:solidFill>
              <a:latin typeface="Arial Rounded MT Bold" pitchFamily="2" charset="0"/>
              <a:ea typeface="微软雅黑" panose="020B0503020204020204" pitchFamily="34" charset="-122"/>
              <a:sym typeface="Arial Rounded MT Bold" pitchFamily="2" charset="0"/>
            </a:endParaRPr>
          </a:p>
        </p:txBody>
      </p:sp>
      <p:sp>
        <p:nvSpPr>
          <p:cNvPr id="241670" name="TextBox 14"/>
          <p:cNvSpPr>
            <a:spLocks noChangeArrowheads="1"/>
          </p:cNvSpPr>
          <p:nvPr/>
        </p:nvSpPr>
        <p:spPr bwMode="auto">
          <a:xfrm>
            <a:off x="5553530" y="2380385"/>
            <a:ext cx="4775326"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90000"/>
              </a:lnSpc>
            </a:pPr>
            <a:r>
              <a:rPr lang="zh-CN" altLang="en-US" sz="2000" b="1" dirty="0">
                <a:solidFill>
                  <a:srgbClr val="262626"/>
                </a:solidFill>
                <a:latin typeface="+mn-ea"/>
                <a:ea typeface="+mn-ea"/>
                <a:sym typeface="Arial" panose="020B0604020202020204" pitchFamily="34" charset="0"/>
              </a:rPr>
              <a:t>对于使用汇付方式结算货款的交易，在买卖合同中应当明确规定汇付的时间、具体的汇付方法和金额</a:t>
            </a:r>
            <a:r>
              <a:rPr lang="zh-CN" altLang="en-US" sz="2000" b="1" dirty="0" smtClean="0">
                <a:solidFill>
                  <a:srgbClr val="262626"/>
                </a:solidFill>
                <a:latin typeface="+mn-ea"/>
                <a:ea typeface="+mn-ea"/>
                <a:sym typeface="Arial" panose="020B0604020202020204" pitchFamily="34" charset="0"/>
              </a:rPr>
              <a:t>等。</a:t>
            </a:r>
            <a:endParaRPr lang="zh-CN" altLang="en-US" sz="2000" b="1" dirty="0">
              <a:solidFill>
                <a:srgbClr val="262626"/>
              </a:solidFill>
              <a:latin typeface="+mn-ea"/>
              <a:ea typeface="+mn-ea"/>
              <a:sym typeface="Arial" panose="020B0604020202020204" pitchFamily="34"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305" y="2380385"/>
            <a:ext cx="3749951" cy="3127832"/>
          </a:xfrm>
          <a:prstGeom prst="rect">
            <a:avLst/>
          </a:prstGeom>
        </p:spPr>
      </p:pic>
      <p:grpSp>
        <p:nvGrpSpPr>
          <p:cNvPr id="18" name="组合 17"/>
          <p:cNvGrpSpPr/>
          <p:nvPr/>
        </p:nvGrpSpPr>
        <p:grpSpPr>
          <a:xfrm rot="10800000">
            <a:off x="0" y="98424"/>
            <a:ext cx="5437195" cy="188640"/>
            <a:chOff x="1979712" y="6669360"/>
            <a:chExt cx="5437195" cy="188640"/>
          </a:xfrm>
        </p:grpSpPr>
        <p:sp>
          <p:nvSpPr>
            <p:cNvPr id="19" name="矩形 18"/>
            <p:cNvSpPr/>
            <p:nvPr/>
          </p:nvSpPr>
          <p:spPr>
            <a:xfrm>
              <a:off x="1979712" y="6669360"/>
              <a:ext cx="1296144" cy="188640"/>
            </a:xfrm>
            <a:prstGeom prst="rect">
              <a:avLst/>
            </a:prstGeom>
            <a:solidFill>
              <a:srgbClr val="67D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353339" y="6669360"/>
              <a:ext cx="1296144" cy="1886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741919" y="6669360"/>
              <a:ext cx="1296144"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120763" y="6669360"/>
              <a:ext cx="1296144"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509806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28725" y="4343400"/>
            <a:ext cx="457200" cy="457200"/>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457450" y="4014788"/>
            <a:ext cx="514350" cy="514350"/>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600450" y="4800600"/>
            <a:ext cx="828675" cy="82867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86288" y="4014788"/>
            <a:ext cx="471487" cy="471487"/>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29175" y="5329238"/>
            <a:ext cx="857250" cy="85725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372225" y="4014788"/>
            <a:ext cx="414338" cy="4143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072438" y="3608388"/>
            <a:ext cx="292100" cy="2921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443788" y="3757613"/>
            <a:ext cx="171450" cy="171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514975" y="4529138"/>
            <a:ext cx="271462" cy="271462"/>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143750" y="5029200"/>
            <a:ext cx="157163" cy="157163"/>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00913" y="5929313"/>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272588" y="5329238"/>
            <a:ext cx="442912" cy="4429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972675" y="4014788"/>
            <a:ext cx="328612" cy="32861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58175" y="4800600"/>
            <a:ext cx="228600" cy="2286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515601" y="4800600"/>
            <a:ext cx="228600" cy="2286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058275" y="4343400"/>
            <a:ext cx="228600" cy="2286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1001375" y="3871913"/>
            <a:ext cx="928687" cy="928687"/>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0629901" y="592931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315700" y="5929313"/>
            <a:ext cx="150018" cy="150018"/>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601075" y="5929313"/>
            <a:ext cx="71437" cy="71437"/>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843838" y="5550694"/>
            <a:ext cx="414337" cy="4143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558337" y="6072188"/>
            <a:ext cx="414338" cy="414338"/>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685925" y="5107781"/>
            <a:ext cx="121444" cy="121444"/>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96516" y="3914776"/>
            <a:ext cx="171450" cy="17145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96478" y="5186363"/>
            <a:ext cx="157163" cy="157163"/>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53641" y="6086476"/>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882629" y="6086476"/>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568428" y="6086476"/>
            <a:ext cx="150018" cy="150018"/>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853803" y="6086476"/>
            <a:ext cx="71437" cy="714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2053829" y="4329113"/>
            <a:ext cx="171450" cy="17145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753791" y="5600700"/>
            <a:ext cx="157163" cy="157163"/>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2868216" y="5372100"/>
            <a:ext cx="228600" cy="22860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5000624" y="4800600"/>
            <a:ext cx="228600" cy="22860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925741" y="6500813"/>
            <a:ext cx="150018" cy="150018"/>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3489317" y="1690568"/>
            <a:ext cx="4997458" cy="1015663"/>
          </a:xfrm>
          <a:prstGeom prst="rect">
            <a:avLst/>
          </a:prstGeom>
        </p:spPr>
        <p:txBody>
          <a:bodyPr wrap="none">
            <a:spAutoFit/>
          </a:bodyPr>
          <a:lstStyle/>
          <a:p>
            <a:r>
              <a:rPr lang="en-US" altLang="zh-CN" sz="6000" b="1" dirty="0" smtClean="0">
                <a:solidFill>
                  <a:srgbClr val="ED3623"/>
                </a:solidFill>
                <a:latin typeface="微软雅黑" panose="020B0503020204020204" pitchFamily="34" charset="-122"/>
                <a:ea typeface="微软雅黑" panose="020B0503020204020204" pitchFamily="34" charset="-122"/>
              </a:rPr>
              <a:t>T</a:t>
            </a:r>
            <a:r>
              <a:rPr lang="en-US" altLang="zh-CN" sz="6000" b="1" dirty="0" smtClean="0">
                <a:solidFill>
                  <a:schemeClr val="accent2">
                    <a:lumMod val="75000"/>
                  </a:schemeClr>
                </a:solidFill>
                <a:latin typeface="微软雅黑" panose="020B0503020204020204" pitchFamily="34" charset="-122"/>
                <a:ea typeface="微软雅黑" panose="020B0503020204020204" pitchFamily="34" charset="-122"/>
              </a:rPr>
              <a:t>H</a:t>
            </a:r>
            <a:r>
              <a:rPr lang="en-US" altLang="zh-CN" sz="6000" b="1" dirty="0" smtClean="0">
                <a:solidFill>
                  <a:srgbClr val="FFC000"/>
                </a:solidFill>
                <a:latin typeface="微软雅黑" panose="020B0503020204020204" pitchFamily="34" charset="-122"/>
                <a:ea typeface="微软雅黑" panose="020B0503020204020204" pitchFamily="34" charset="-122"/>
              </a:rPr>
              <a:t>A</a:t>
            </a:r>
            <a:r>
              <a:rPr lang="en-US" altLang="zh-CN" sz="6000" b="1" dirty="0" smtClean="0">
                <a:solidFill>
                  <a:srgbClr val="92D050"/>
                </a:solidFill>
                <a:latin typeface="微软雅黑" panose="020B0503020204020204" pitchFamily="34" charset="-122"/>
                <a:ea typeface="微软雅黑" panose="020B0503020204020204" pitchFamily="34" charset="-122"/>
              </a:rPr>
              <a:t>N</a:t>
            </a:r>
            <a:r>
              <a:rPr lang="en-US" altLang="zh-CN" sz="6000" b="1" dirty="0" smtClean="0">
                <a:solidFill>
                  <a:srgbClr val="0070C0"/>
                </a:solidFill>
                <a:latin typeface="微软雅黑" panose="020B0503020204020204" pitchFamily="34" charset="-122"/>
                <a:ea typeface="微软雅黑" panose="020B0503020204020204" pitchFamily="34" charset="-122"/>
              </a:rPr>
              <a:t>K</a:t>
            </a:r>
            <a:r>
              <a:rPr lang="en-US" altLang="zh-CN" sz="6000" b="1" dirty="0" smtClean="0">
                <a:solidFill>
                  <a:schemeClr val="accent2">
                    <a:lumMod val="75000"/>
                  </a:schemeClr>
                </a:solidFill>
                <a:latin typeface="微软雅黑" panose="020B0503020204020204" pitchFamily="34" charset="-122"/>
                <a:ea typeface="微软雅黑" panose="020B0503020204020204" pitchFamily="34" charset="-122"/>
              </a:rPr>
              <a:t> </a:t>
            </a:r>
            <a:r>
              <a:rPr lang="en-US" altLang="zh-CN" sz="6000" b="1" dirty="0" smtClean="0">
                <a:solidFill>
                  <a:srgbClr val="002060"/>
                </a:solidFill>
                <a:latin typeface="微软雅黑" panose="020B0503020204020204" pitchFamily="34" charset="-122"/>
                <a:ea typeface="微软雅黑" panose="020B0503020204020204" pitchFamily="34" charset="-122"/>
              </a:rPr>
              <a:t>Y</a:t>
            </a:r>
            <a:r>
              <a:rPr lang="en-US" altLang="zh-CN" sz="6000" b="1" dirty="0" smtClean="0">
                <a:solidFill>
                  <a:srgbClr val="FF0000"/>
                </a:solidFill>
                <a:latin typeface="微软雅黑" panose="020B0503020204020204" pitchFamily="34" charset="-122"/>
                <a:ea typeface="微软雅黑" panose="020B0503020204020204" pitchFamily="34" charset="-122"/>
              </a:rPr>
              <a:t>O</a:t>
            </a:r>
            <a:r>
              <a:rPr lang="en-US" altLang="zh-CN" sz="6000" b="1" dirty="0" smtClean="0">
                <a:solidFill>
                  <a:srgbClr val="B7D43F"/>
                </a:solidFill>
                <a:latin typeface="微软雅黑" panose="020B0503020204020204" pitchFamily="34" charset="-122"/>
                <a:ea typeface="微软雅黑" panose="020B0503020204020204" pitchFamily="34" charset="-122"/>
              </a:rPr>
              <a:t>U</a:t>
            </a:r>
            <a:endParaRPr lang="zh-CN" altLang="en-US" sz="6000" b="1" dirty="0">
              <a:solidFill>
                <a:srgbClr val="B7D43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663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6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2" name="Text Box 16"/>
          <p:cNvSpPr txBox="1">
            <a:spLocks noChangeArrowheads="1"/>
          </p:cNvSpPr>
          <p:nvPr/>
        </p:nvSpPr>
        <p:spPr bwMode="auto">
          <a:xfrm>
            <a:off x="3648076" y="1844675"/>
            <a:ext cx="264001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a:solidFill>
                  <a:srgbClr val="F14A1D"/>
                </a:solidFill>
                <a:latin typeface="Arial" panose="020B0604020202020204" pitchFamily="34" charset="0"/>
              </a:rPr>
              <a:t>对受款人的三种写法</a:t>
            </a:r>
          </a:p>
        </p:txBody>
      </p:sp>
      <p:graphicFrame>
        <p:nvGraphicFramePr>
          <p:cNvPr id="34833" name="Group 17"/>
          <p:cNvGraphicFramePr>
            <a:graphicFrameLocks noGrp="1"/>
          </p:cNvGraphicFramePr>
          <p:nvPr>
            <p:extLst/>
          </p:nvPr>
        </p:nvGraphicFramePr>
        <p:xfrm>
          <a:off x="1992313" y="2349501"/>
          <a:ext cx="7993062" cy="3522663"/>
        </p:xfrm>
        <a:graphic>
          <a:graphicData uri="http://schemas.openxmlformats.org/drawingml/2006/table">
            <a:tbl>
              <a:tblPr/>
              <a:tblGrid>
                <a:gridCol w="1608137"/>
                <a:gridCol w="3332163"/>
                <a:gridCol w="1054100"/>
                <a:gridCol w="1998662"/>
              </a:tblGrid>
              <a:tr h="381481">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宋体" pitchFamily="2" charset="-122"/>
                          <a:cs typeface="Times New Roman" panose="02020603050405020304" pitchFamily="18" charset="0"/>
                        </a:rPr>
                        <a:t>分类</a:t>
                      </a:r>
                    </a:p>
                  </a:txBody>
                  <a:tcPr marL="90170" marR="90170" marT="47050" marB="47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宋体" pitchFamily="2" charset="-122"/>
                          <a:cs typeface="Times New Roman" panose="02020603050405020304" pitchFamily="18" charset="0"/>
                        </a:rPr>
                        <a:t>写法</a:t>
                      </a:r>
                    </a:p>
                  </a:txBody>
                  <a:tcPr marL="90170" marR="90170" marT="47050" marB="47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宋体" pitchFamily="2" charset="-122"/>
                          <a:cs typeface="Times New Roman" panose="02020603050405020304" pitchFamily="18" charset="0"/>
                        </a:rPr>
                        <a:t>流通性</a:t>
                      </a:r>
                    </a:p>
                  </a:txBody>
                  <a:tcPr marL="90170" marR="90170" marT="47050" marB="47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宋体" pitchFamily="2" charset="-122"/>
                          <a:cs typeface="Times New Roman" panose="02020603050405020304" pitchFamily="18" charset="0"/>
                        </a:rPr>
                        <a:t>流通方式</a:t>
                      </a:r>
                    </a:p>
                  </a:txBody>
                  <a:tcPr marL="90170" marR="90170" marT="47050" marB="47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81BD"/>
                    </a:solidFill>
                  </a:tcPr>
                </a:tc>
              </a:tr>
              <a:tr h="1522747">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宋体" pitchFamily="2" charset="-122"/>
                          <a:cs typeface="Times New Roman" panose="02020603050405020304" pitchFamily="18" charset="0"/>
                        </a:rPr>
                        <a:t>限制性抬头</a:t>
                      </a:r>
                    </a:p>
                  </a:txBody>
                  <a:tcPr marL="90170" marR="90170" marT="47050" marB="47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宋体" pitchFamily="2" charset="-122"/>
                          <a:cs typeface="Times New Roman" panose="02020603050405020304" pitchFamily="18" charset="0"/>
                        </a:rPr>
                        <a:t>pay to sb only（仅付X公司）</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宋体" pitchFamily="2" charset="-122"/>
                          <a:cs typeface="Times New Roman" panose="02020603050405020304" pitchFamily="18" charset="0"/>
                        </a:rPr>
                        <a:t>或者Pay to sb, not transferrable/pay to sb not negotiable（付X公司，不准转让）</a:t>
                      </a:r>
                    </a:p>
                  </a:txBody>
                  <a:tcPr marL="90170" marR="90170" marT="47050" marB="47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smtClean="0">
                          <a:ln>
                            <a:noFill/>
                          </a:ln>
                          <a:solidFill>
                            <a:srgbClr val="000000"/>
                          </a:solidFill>
                          <a:effectLst/>
                          <a:latin typeface="Times New Roman" panose="02020603050405020304" pitchFamily="18" charset="0"/>
                          <a:ea typeface="宋体" pitchFamily="2" charset="-122"/>
                          <a:cs typeface="Times New Roman" panose="02020603050405020304" pitchFamily="18" charset="0"/>
                        </a:rPr>
                        <a:t>不可流通</a:t>
                      </a:r>
                    </a:p>
                  </a:txBody>
                  <a:tcPr marL="90170" marR="90170" marT="47050" marB="47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smtClean="0">
                          <a:ln>
                            <a:noFill/>
                          </a:ln>
                          <a:solidFill>
                            <a:srgbClr val="000000"/>
                          </a:solidFill>
                          <a:effectLst/>
                          <a:latin typeface="Times New Roman" panose="02020603050405020304" pitchFamily="18" charset="0"/>
                          <a:ea typeface="宋体" pitchFamily="2" charset="-122"/>
                          <a:cs typeface="Times New Roman" panose="02020603050405020304" pitchFamily="18" charset="0"/>
                        </a:rPr>
                        <a:t>——————</a:t>
                      </a:r>
                    </a:p>
                  </a:txBody>
                  <a:tcPr marL="90170" marR="90170" marT="47050" marB="47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645339">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zh-CN" sz="1800" b="1" i="0" u="none" strike="noStrike" cap="none" normalizeH="0" baseline="0" smtClean="0">
                          <a:ln>
                            <a:noFill/>
                          </a:ln>
                          <a:solidFill>
                            <a:srgbClr val="000000"/>
                          </a:solidFill>
                          <a:effectLst/>
                          <a:latin typeface="Times New Roman" panose="02020603050405020304" pitchFamily="18" charset="0"/>
                          <a:ea typeface="宋体" pitchFamily="2" charset="-122"/>
                          <a:cs typeface="Times New Roman" panose="02020603050405020304" pitchFamily="18" charset="0"/>
                        </a:rPr>
                        <a:t>指示式抬头</a:t>
                      </a:r>
                    </a:p>
                  </a:txBody>
                  <a:tcPr marL="90170" marR="90170" marT="47050" marB="47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宋体" pitchFamily="2" charset="-122"/>
                          <a:cs typeface="Times New Roman" panose="02020603050405020304" pitchFamily="18" charset="0"/>
                        </a:rPr>
                        <a:t> Pay to the order of sb/pay to sb or order（凭sb指令付款）</a:t>
                      </a:r>
                    </a:p>
                  </a:txBody>
                  <a:tcPr marL="90170" marR="90170" marT="47050" marB="47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smtClean="0">
                          <a:ln>
                            <a:noFill/>
                          </a:ln>
                          <a:solidFill>
                            <a:srgbClr val="000000"/>
                          </a:solidFill>
                          <a:effectLst/>
                          <a:latin typeface="Times New Roman" panose="02020603050405020304" pitchFamily="18" charset="0"/>
                          <a:ea typeface="宋体" pitchFamily="2" charset="-122"/>
                          <a:cs typeface="Times New Roman" panose="02020603050405020304" pitchFamily="18" charset="0"/>
                        </a:rPr>
                        <a:t>流通</a:t>
                      </a:r>
                    </a:p>
                  </a:txBody>
                  <a:tcPr marL="90170" marR="90170" marT="47050" marB="47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smtClean="0">
                          <a:ln>
                            <a:noFill/>
                          </a:ln>
                          <a:solidFill>
                            <a:srgbClr val="000000"/>
                          </a:solidFill>
                          <a:effectLst/>
                          <a:latin typeface="Times New Roman" panose="02020603050405020304" pitchFamily="18" charset="0"/>
                          <a:ea typeface="宋体" pitchFamily="2" charset="-122"/>
                          <a:cs typeface="Times New Roman" panose="02020603050405020304" pitchFamily="18" charset="0"/>
                        </a:rPr>
                        <a:t>背书转让</a:t>
                      </a:r>
                    </a:p>
                  </a:txBody>
                  <a:tcPr marL="90170" marR="90170" marT="47050" marB="47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973096">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zh-CN" sz="1800" b="1" i="0" u="none" strike="noStrike" cap="none" normalizeH="0" baseline="0" smtClean="0">
                          <a:ln>
                            <a:noFill/>
                          </a:ln>
                          <a:solidFill>
                            <a:srgbClr val="000000"/>
                          </a:solidFill>
                          <a:effectLst/>
                          <a:latin typeface="Times New Roman" panose="02020603050405020304" pitchFamily="18" charset="0"/>
                          <a:ea typeface="宋体" pitchFamily="2" charset="-122"/>
                          <a:cs typeface="Times New Roman" panose="02020603050405020304" pitchFamily="18" charset="0"/>
                        </a:rPr>
                        <a:t>持票人或来人抬头</a:t>
                      </a:r>
                    </a:p>
                  </a:txBody>
                  <a:tcPr marL="90170" marR="90170" marT="47050" marB="47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宋体" pitchFamily="2" charset="-122"/>
                          <a:cs typeface="Times New Roman" panose="02020603050405020304" pitchFamily="18" charset="0"/>
                        </a:rPr>
                        <a:t>Pay to the Bearer</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宋体" pitchFamily="2" charset="-122"/>
                          <a:cs typeface="Times New Roman" panose="02020603050405020304" pitchFamily="18" charset="0"/>
                        </a:rPr>
                        <a:t>“付给来人”或“付给持票人”）</a:t>
                      </a:r>
                    </a:p>
                  </a:txBody>
                  <a:tcPr marL="90170" marR="90170" marT="47050" marB="47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宋体" pitchFamily="2" charset="-122"/>
                          <a:cs typeface="Times New Roman" panose="02020603050405020304" pitchFamily="18" charset="0"/>
                        </a:rPr>
                        <a:t>流通</a:t>
                      </a:r>
                    </a:p>
                  </a:txBody>
                  <a:tcPr marL="90170" marR="90170" marT="47050" marB="47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宋体" pitchFamily="2" charset="-122"/>
                          <a:cs typeface="Times New Roman" panose="02020603050405020304" pitchFamily="18" charset="0"/>
                        </a:rPr>
                        <a:t>交付转让</a:t>
                      </a:r>
                    </a:p>
                  </a:txBody>
                  <a:tcPr marL="90170" marR="90170" marT="47050" marB="47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sp>
        <p:nvSpPr>
          <p:cNvPr id="34869" name="五角星 2557"/>
          <p:cNvSpPr>
            <a:spLocks noChangeArrowheads="1"/>
          </p:cNvSpPr>
          <p:nvPr/>
        </p:nvSpPr>
        <p:spPr bwMode="auto">
          <a:xfrm>
            <a:off x="3216276" y="4508500"/>
            <a:ext cx="288925" cy="361950"/>
          </a:xfrm>
          <a:custGeom>
            <a:avLst/>
            <a:gdLst>
              <a:gd name="T0" fmla="*/ 0 w 1905000"/>
              <a:gd name="T1" fmla="*/ 26268 h 1905000"/>
              <a:gd name="T2" fmla="*/ 16738 w 1905000"/>
              <a:gd name="T3" fmla="*/ 26268 h 1905000"/>
              <a:gd name="T4" fmla="*/ 21910 w 1905000"/>
              <a:gd name="T5" fmla="*/ 0 h 1905000"/>
              <a:gd name="T6" fmla="*/ 27082 w 1905000"/>
              <a:gd name="T7" fmla="*/ 26268 h 1905000"/>
              <a:gd name="T8" fmla="*/ 43820 w 1905000"/>
              <a:gd name="T9" fmla="*/ 26268 h 1905000"/>
              <a:gd name="T10" fmla="*/ 30279 w 1905000"/>
              <a:gd name="T11" fmla="*/ 42502 h 1905000"/>
              <a:gd name="T12" fmla="*/ 35451 w 1905000"/>
              <a:gd name="T13" fmla="*/ 68770 h 1905000"/>
              <a:gd name="T14" fmla="*/ 21910 w 1905000"/>
              <a:gd name="T15" fmla="*/ 52536 h 1905000"/>
              <a:gd name="T16" fmla="*/ 8369 w 1905000"/>
              <a:gd name="T17" fmla="*/ 68770 h 1905000"/>
              <a:gd name="T18" fmla="*/ 13541 w 1905000"/>
              <a:gd name="T19" fmla="*/ 42502 h 1905000"/>
              <a:gd name="T20" fmla="*/ 0 w 1905000"/>
              <a:gd name="T21" fmla="*/ 26268 h 1905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05000" h="1905000">
                <a:moveTo>
                  <a:pt x="2" y="727643"/>
                </a:moveTo>
                <a:lnTo>
                  <a:pt x="727649" y="727649"/>
                </a:lnTo>
                <a:lnTo>
                  <a:pt x="952500" y="0"/>
                </a:lnTo>
                <a:lnTo>
                  <a:pt x="1177351" y="727649"/>
                </a:lnTo>
                <a:lnTo>
                  <a:pt x="1904998" y="727643"/>
                </a:lnTo>
                <a:lnTo>
                  <a:pt x="1316316" y="1177350"/>
                </a:lnTo>
                <a:lnTo>
                  <a:pt x="1541176" y="1904995"/>
                </a:lnTo>
                <a:lnTo>
                  <a:pt x="952500" y="1455280"/>
                </a:lnTo>
                <a:lnTo>
                  <a:pt x="363824" y="1904995"/>
                </a:lnTo>
                <a:lnTo>
                  <a:pt x="588684" y="1177350"/>
                </a:lnTo>
                <a:lnTo>
                  <a:pt x="2" y="727643"/>
                </a:lnTo>
                <a:close/>
              </a:path>
            </a:pathLst>
          </a:custGeom>
          <a:solidFill>
            <a:srgbClr val="FF0000"/>
          </a:solidFill>
          <a:ln w="9525">
            <a:solidFill>
              <a:schemeClr val="tx1"/>
            </a:solidFill>
            <a:round/>
            <a:headEnd/>
            <a:tailEnd/>
          </a:ln>
        </p:spPr>
        <p:txBody>
          <a:bodyPr/>
          <a:lstStyle/>
          <a:p>
            <a:endParaRPr lang="zh-CN" altLang="en-US"/>
          </a:p>
        </p:txBody>
      </p:sp>
      <p:sp>
        <p:nvSpPr>
          <p:cNvPr id="34870" name="Text Box 54"/>
          <p:cNvSpPr txBox="1">
            <a:spLocks noChangeArrowheads="1"/>
          </p:cNvSpPr>
          <p:nvPr/>
        </p:nvSpPr>
        <p:spPr bwMode="auto">
          <a:xfrm>
            <a:off x="2424114" y="5734050"/>
            <a:ext cx="4649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dirty="0">
                <a:solidFill>
                  <a:schemeClr val="bg1"/>
                </a:solidFill>
                <a:latin typeface="Arial" panose="020B0604020202020204" pitchFamily="34" charset="0"/>
              </a:rPr>
              <a:t>大陆法和我国票据法不允许采用来人抬头</a:t>
            </a:r>
          </a:p>
        </p:txBody>
      </p:sp>
    </p:spTree>
    <p:extLst>
      <p:ext uri="{BB962C8B-B14F-4D97-AF65-F5344CB8AC3E}">
        <p14:creationId xmlns:p14="http://schemas.microsoft.com/office/powerpoint/2010/main" val="38903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32"/>
                                        </p:tgtEl>
                                        <p:attrNameLst>
                                          <p:attrName>style.visibility</p:attrName>
                                        </p:attrNameLst>
                                      </p:cBhvr>
                                      <p:to>
                                        <p:strVal val="visible"/>
                                      </p:to>
                                    </p:set>
                                    <p:anim calcmode="lin" valueType="num">
                                      <p:cBhvr additive="base">
                                        <p:cTn id="7" dur="500" fill="hold"/>
                                        <p:tgtEl>
                                          <p:spTgt spid="34832"/>
                                        </p:tgtEl>
                                        <p:attrNameLst>
                                          <p:attrName>ppt_x</p:attrName>
                                        </p:attrNameLst>
                                      </p:cBhvr>
                                      <p:tavLst>
                                        <p:tav tm="0">
                                          <p:val>
                                            <p:strVal val="#ppt_x"/>
                                          </p:val>
                                        </p:tav>
                                        <p:tav tm="100000">
                                          <p:val>
                                            <p:strVal val="#ppt_x"/>
                                          </p:val>
                                        </p:tav>
                                      </p:tavLst>
                                    </p:anim>
                                    <p:anim calcmode="lin" valueType="num">
                                      <p:cBhvr additive="base">
                                        <p:cTn id="8" dur="500" fill="hold"/>
                                        <p:tgtEl>
                                          <p:spTgt spid="348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34833"/>
                                        </p:tgtEl>
                                        <p:attrNameLst>
                                          <p:attrName>style.visibility</p:attrName>
                                        </p:attrNameLst>
                                      </p:cBhvr>
                                      <p:to>
                                        <p:strVal val="visible"/>
                                      </p:to>
                                    </p:set>
                                    <p:animEffect transition="in" filter="circle(in)">
                                      <p:cBhvr>
                                        <p:cTn id="13" dur="2000"/>
                                        <p:tgtEl>
                                          <p:spTgt spid="348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4869"/>
                                        </p:tgtEl>
                                        <p:attrNameLst>
                                          <p:attrName>style.visibility</p:attrName>
                                        </p:attrNameLst>
                                      </p:cBhvr>
                                      <p:to>
                                        <p:strVal val="visible"/>
                                      </p:to>
                                    </p:set>
                                    <p:anim calcmode="lin" valueType="num">
                                      <p:cBhvr additive="base">
                                        <p:cTn id="18" dur="500" fill="hold"/>
                                        <p:tgtEl>
                                          <p:spTgt spid="34869"/>
                                        </p:tgtEl>
                                        <p:attrNameLst>
                                          <p:attrName>ppt_x</p:attrName>
                                        </p:attrNameLst>
                                      </p:cBhvr>
                                      <p:tavLst>
                                        <p:tav tm="0">
                                          <p:val>
                                            <p:strVal val="#ppt_x"/>
                                          </p:val>
                                        </p:tav>
                                        <p:tav tm="100000">
                                          <p:val>
                                            <p:strVal val="#ppt_x"/>
                                          </p:val>
                                        </p:tav>
                                      </p:tavLst>
                                    </p:anim>
                                    <p:anim calcmode="lin" valueType="num">
                                      <p:cBhvr additive="base">
                                        <p:cTn id="19" dur="500" fill="hold"/>
                                        <p:tgtEl>
                                          <p:spTgt spid="3486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mph" presetSubtype="0" fill="hold" grpId="1" nodeType="clickEffect">
                                  <p:stCondLst>
                                    <p:cond delay="0"/>
                                  </p:stCondLst>
                                  <p:childTnLst>
                                    <p:animRot by="21600000">
                                      <p:cBhvr>
                                        <p:cTn id="23" dur="2000" fill="hold"/>
                                        <p:tgtEl>
                                          <p:spTgt spid="34869"/>
                                        </p:tgtEl>
                                        <p:attrNameLst>
                                          <p:attrName>r</p:attrName>
                                        </p:attrNameLst>
                                      </p:cBhvr>
                                    </p:animRo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4870"/>
                                        </p:tgtEl>
                                        <p:attrNameLst>
                                          <p:attrName>style.visibility</p:attrName>
                                        </p:attrNameLst>
                                      </p:cBhvr>
                                      <p:to>
                                        <p:strVal val="visible"/>
                                      </p:to>
                                    </p:set>
                                    <p:anim calcmode="lin" valueType="num">
                                      <p:cBhvr additive="base">
                                        <p:cTn id="28" dur="500" fill="hold"/>
                                        <p:tgtEl>
                                          <p:spTgt spid="34870"/>
                                        </p:tgtEl>
                                        <p:attrNameLst>
                                          <p:attrName>ppt_x</p:attrName>
                                        </p:attrNameLst>
                                      </p:cBhvr>
                                      <p:tavLst>
                                        <p:tav tm="0">
                                          <p:val>
                                            <p:strVal val="#ppt_x"/>
                                          </p:val>
                                        </p:tav>
                                        <p:tav tm="100000">
                                          <p:val>
                                            <p:strVal val="#ppt_x"/>
                                          </p:val>
                                        </p:tav>
                                      </p:tavLst>
                                    </p:anim>
                                    <p:anim calcmode="lin" valueType="num">
                                      <p:cBhvr additive="base">
                                        <p:cTn id="29" dur="500" fill="hold"/>
                                        <p:tgtEl>
                                          <p:spTgt spid="348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2" grpId="0" bldLvl="0" animBg="1"/>
      <p:bldP spid="34869" grpId="0" animBg="1"/>
      <p:bldP spid="34869" grpId="1" animBg="1"/>
      <p:bldP spid="34870" grpId="0" bldLvl="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TextBox 25"/>
          <p:cNvSpPr txBox="1">
            <a:spLocks noChangeArrowheads="1"/>
          </p:cNvSpPr>
          <p:nvPr/>
        </p:nvSpPr>
        <p:spPr bwMode="auto">
          <a:xfrm>
            <a:off x="1920875" y="1628775"/>
            <a:ext cx="75009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endParaRPr lang="zh-CN" altLang="en-US" sz="2200" u="sng">
              <a:solidFill>
                <a:schemeClr val="bg1"/>
              </a:solidFill>
              <a:latin typeface="黑体" panose="02010609060101010101" pitchFamily="49" charset="-122"/>
              <a:ea typeface="黑体" panose="02010609060101010101" pitchFamily="49" charset="-122"/>
            </a:endParaRPr>
          </a:p>
          <a:p>
            <a:pPr eaLnBrk="1" hangingPunct="1">
              <a:lnSpc>
                <a:spcPct val="150000"/>
              </a:lnSpc>
              <a:spcBef>
                <a:spcPct val="0"/>
              </a:spcBef>
              <a:buFont typeface="Arial" panose="020B0604020202020204" pitchFamily="34" charset="0"/>
              <a:buNone/>
            </a:pPr>
            <a:endParaRPr lang="zh-CN" altLang="en-US" sz="1800" b="1">
              <a:solidFill>
                <a:schemeClr val="bg1"/>
              </a:solidFill>
              <a:latin typeface="Arial" panose="020B0604020202020204" pitchFamily="34" charset="0"/>
            </a:endParaRPr>
          </a:p>
          <a:p>
            <a:pPr eaLnBrk="1" hangingPunct="1">
              <a:lnSpc>
                <a:spcPct val="150000"/>
              </a:lnSpc>
              <a:spcBef>
                <a:spcPct val="0"/>
              </a:spcBef>
              <a:buFont typeface="Arial" panose="020B0604020202020204" pitchFamily="34" charset="0"/>
              <a:buNone/>
            </a:pPr>
            <a:r>
              <a:rPr lang="zh-CN" altLang="en-US" sz="1800" b="1">
                <a:solidFill>
                  <a:schemeClr val="bg1"/>
                </a:solidFill>
                <a:latin typeface="Arial" panose="020B0604020202020204" pitchFamily="34" charset="0"/>
              </a:rPr>
              <a:t>       </a:t>
            </a:r>
            <a:endParaRPr lang="en-US" altLang="zh-CN" sz="1800" b="1">
              <a:solidFill>
                <a:schemeClr val="bg1"/>
              </a:solidFill>
              <a:latin typeface="Arial" panose="020B0604020202020204" pitchFamily="34" charset="0"/>
            </a:endParaRPr>
          </a:p>
        </p:txBody>
      </p:sp>
      <p:sp>
        <p:nvSpPr>
          <p:cNvPr id="37904" name="Text Box 16"/>
          <p:cNvSpPr txBox="1">
            <a:spLocks noChangeArrowheads="1"/>
          </p:cNvSpPr>
          <p:nvPr/>
        </p:nvSpPr>
        <p:spPr bwMode="auto">
          <a:xfrm>
            <a:off x="1992313" y="1270000"/>
            <a:ext cx="8636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a:solidFill>
                  <a:srgbClr val="F14A1D"/>
                </a:solidFill>
                <a:latin typeface="Arial" panose="020B0604020202020204" pitchFamily="34" charset="0"/>
              </a:rPr>
              <a:t>背书</a:t>
            </a:r>
          </a:p>
        </p:txBody>
      </p:sp>
      <p:graphicFrame>
        <p:nvGraphicFramePr>
          <p:cNvPr id="37905" name="Group 17"/>
          <p:cNvGraphicFramePr>
            <a:graphicFrameLocks noGrp="1"/>
          </p:cNvGraphicFramePr>
          <p:nvPr/>
        </p:nvGraphicFramePr>
        <p:xfrm>
          <a:off x="1919288" y="1701800"/>
          <a:ext cx="7777162" cy="4889500"/>
        </p:xfrm>
        <a:graphic>
          <a:graphicData uri="http://schemas.openxmlformats.org/drawingml/2006/table">
            <a:tbl>
              <a:tblPr/>
              <a:tblGrid>
                <a:gridCol w="1385887"/>
                <a:gridCol w="5002213"/>
                <a:gridCol w="1389062"/>
              </a:tblGrid>
              <a:tr h="368512">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smtClean="0">
                          <a:ln>
                            <a:noFill/>
                          </a:ln>
                          <a:solidFill>
                            <a:srgbClr val="FFFFFF"/>
                          </a:solidFill>
                          <a:effectLst/>
                          <a:latin typeface="Calibri" pitchFamily="34" charset="0"/>
                          <a:ea typeface="宋体" pitchFamily="2" charset="-122"/>
                        </a:rPr>
                        <a:t>分类</a:t>
                      </a:r>
                    </a:p>
                  </a:txBody>
                  <a:tcPr marL="90170" marR="90170" marT="47012" marB="47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smtClean="0">
                          <a:ln>
                            <a:noFill/>
                          </a:ln>
                          <a:solidFill>
                            <a:srgbClr val="FFFFFF"/>
                          </a:solidFill>
                          <a:effectLst/>
                          <a:latin typeface="Calibri" pitchFamily="34" charset="0"/>
                          <a:ea typeface="宋体" pitchFamily="2" charset="-122"/>
                        </a:rPr>
                        <a:t>写法</a:t>
                      </a:r>
                    </a:p>
                  </a:txBody>
                  <a:tcPr marL="90170" marR="90170" marT="47012" marB="47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800" b="1" i="0" u="none" strike="noStrike" cap="none" normalizeH="0" baseline="0" smtClean="0">
                          <a:ln>
                            <a:noFill/>
                          </a:ln>
                          <a:solidFill>
                            <a:srgbClr val="FFFFFF"/>
                          </a:solidFill>
                          <a:effectLst/>
                          <a:latin typeface="Calibri" pitchFamily="34" charset="0"/>
                          <a:ea typeface="宋体" pitchFamily="2" charset="-122"/>
                        </a:rPr>
                        <a:t>流通性</a:t>
                      </a:r>
                    </a:p>
                  </a:txBody>
                  <a:tcPr marL="90170" marR="90170" marT="47012" marB="47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81BD"/>
                    </a:solidFill>
                  </a:tcPr>
                </a:tc>
              </a:tr>
              <a:tr h="1291244">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rgbClr val="000000"/>
                          </a:solidFill>
                          <a:effectLst/>
                          <a:latin typeface="Calibri" pitchFamily="34" charset="0"/>
                          <a:ea typeface="宋体" pitchFamily="2" charset="-122"/>
                        </a:rPr>
                        <a:t>限制式背书</a:t>
                      </a:r>
                    </a:p>
                  </a:txBody>
                  <a:tcPr marL="90170" marR="90170" marT="47012" marB="47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rgbClr val="FF0000"/>
                          </a:solidFill>
                          <a:effectLst/>
                          <a:latin typeface="Calibri" pitchFamily="34" charset="0"/>
                          <a:ea typeface="宋体" pitchFamily="2" charset="-122"/>
                        </a:rPr>
                        <a:t>被背书人 </a:t>
                      </a:r>
                      <a:r>
                        <a:rPr kumimoji="0" lang="zh-CN" altLang="en-US" sz="1400" b="1" i="0" u="none" strike="noStrike" cap="none" normalizeH="0" baseline="0" smtClean="0">
                          <a:ln>
                            <a:noFill/>
                          </a:ln>
                          <a:solidFill>
                            <a:srgbClr val="000000"/>
                          </a:solidFill>
                          <a:effectLst/>
                          <a:latin typeface="Calibri" pitchFamily="34" charset="0"/>
                          <a:ea typeface="宋体" pitchFamily="2" charset="-122"/>
                        </a:rPr>
                        <a:t>pay to XXX only（仅付X公司）或者Pay to XXX, not transferrable（negotiable）（付X公司，不准转让）</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rgbClr val="FF0000"/>
                          </a:solidFill>
                          <a:effectLst/>
                          <a:latin typeface="Calibri" pitchFamily="34" charset="0"/>
                          <a:ea typeface="宋体" pitchFamily="2" charset="-122"/>
                        </a:rPr>
                        <a:t>背书人</a:t>
                      </a:r>
                      <a:r>
                        <a:rPr kumimoji="0" lang="zh-CN" altLang="en-US" sz="1400" b="1" i="0" u="none" strike="noStrike" cap="none" normalizeH="0" baseline="0" smtClean="0">
                          <a:ln>
                            <a:noFill/>
                          </a:ln>
                          <a:solidFill>
                            <a:schemeClr val="tx1"/>
                          </a:solidFill>
                          <a:effectLst/>
                          <a:latin typeface="Calibri" pitchFamily="34" charset="0"/>
                          <a:ea typeface="宋体" pitchFamily="2" charset="-122"/>
                        </a:rPr>
                        <a:t>For XX Co., Ltd.</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chemeClr val="tx1"/>
                          </a:solidFill>
                          <a:effectLst/>
                          <a:latin typeface="Calibri" pitchFamily="34" charset="0"/>
                          <a:ea typeface="宋体" pitchFamily="2" charset="-122"/>
                        </a:rPr>
                        <a:t>             _____________</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chemeClr val="tx1"/>
                          </a:solidFill>
                          <a:effectLst/>
                          <a:latin typeface="Calibri" pitchFamily="34" charset="0"/>
                          <a:ea typeface="宋体" pitchFamily="2" charset="-122"/>
                        </a:rPr>
                        <a:t>                   Signature</a:t>
                      </a:r>
                    </a:p>
                  </a:txBody>
                  <a:tcPr marL="90170" marR="90170" marT="47012" marB="47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rgbClr val="000000"/>
                          </a:solidFill>
                          <a:effectLst/>
                          <a:latin typeface="Calibri" pitchFamily="34" charset="0"/>
                          <a:ea typeface="宋体" pitchFamily="2" charset="-122"/>
                        </a:rPr>
                        <a:t>不能流通转让</a:t>
                      </a:r>
                    </a:p>
                  </a:txBody>
                  <a:tcPr marL="90170" marR="90170" marT="47012" marB="47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1076082">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rgbClr val="000000"/>
                          </a:solidFill>
                          <a:effectLst/>
                          <a:latin typeface="Calibri" pitchFamily="34" charset="0"/>
                          <a:ea typeface="宋体" pitchFamily="2" charset="-122"/>
                        </a:rPr>
                        <a:t>记名背书</a:t>
                      </a:r>
                    </a:p>
                  </a:txBody>
                  <a:tcPr marL="90170" marR="90170" marT="47012" marB="47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rgbClr val="000000"/>
                          </a:solidFill>
                          <a:effectLst/>
                          <a:latin typeface="Calibri" pitchFamily="34" charset="0"/>
                          <a:ea typeface="宋体" pitchFamily="2" charset="-122"/>
                        </a:rPr>
                        <a:t> </a:t>
                      </a:r>
                      <a:r>
                        <a:rPr kumimoji="0" lang="zh-CN" altLang="en-US" sz="1400" b="1" i="0" u="none" strike="noStrike" cap="none" normalizeH="0" baseline="0" smtClean="0">
                          <a:ln>
                            <a:noFill/>
                          </a:ln>
                          <a:solidFill>
                            <a:srgbClr val="FF0000"/>
                          </a:solidFill>
                          <a:effectLst/>
                          <a:latin typeface="Calibri" pitchFamily="34" charset="0"/>
                          <a:ea typeface="宋体" pitchFamily="2" charset="-122"/>
                        </a:rPr>
                        <a:t>被背书人 </a:t>
                      </a:r>
                      <a:r>
                        <a:rPr kumimoji="0" lang="zh-CN" altLang="en-US" sz="1400" b="1" i="0" u="none" strike="noStrike" cap="none" normalizeH="0" baseline="0" smtClean="0">
                          <a:ln>
                            <a:noFill/>
                          </a:ln>
                          <a:solidFill>
                            <a:srgbClr val="000000"/>
                          </a:solidFill>
                          <a:effectLst/>
                          <a:latin typeface="Calibri" pitchFamily="34" charset="0"/>
                          <a:ea typeface="宋体" pitchFamily="2" charset="-122"/>
                        </a:rPr>
                        <a:t>Pay to the order of sb（凭sb指令付款）</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rgbClr val="FF0000"/>
                          </a:solidFill>
                          <a:effectLst/>
                          <a:latin typeface="Calibri" pitchFamily="34" charset="0"/>
                          <a:ea typeface="宋体" pitchFamily="2" charset="-122"/>
                        </a:rPr>
                        <a:t>背书人 </a:t>
                      </a:r>
                      <a:r>
                        <a:rPr kumimoji="0" lang="zh-CN" altLang="en-US" sz="1400" b="1" i="0" u="none" strike="noStrike" cap="none" normalizeH="0" baseline="0" smtClean="0">
                          <a:ln>
                            <a:noFill/>
                          </a:ln>
                          <a:solidFill>
                            <a:schemeClr val="tx1"/>
                          </a:solidFill>
                          <a:effectLst/>
                          <a:latin typeface="Calibri" pitchFamily="34" charset="0"/>
                          <a:ea typeface="宋体" pitchFamily="2" charset="-122"/>
                        </a:rPr>
                        <a:t>For XX Co., Ltd.</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chemeClr val="tx1"/>
                          </a:solidFill>
                          <a:effectLst/>
                          <a:latin typeface="Calibri" pitchFamily="34" charset="0"/>
                          <a:ea typeface="宋体" pitchFamily="2" charset="-122"/>
                        </a:rPr>
                        <a:t>              ______________</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chemeClr val="tx1"/>
                          </a:solidFill>
                          <a:effectLst/>
                          <a:latin typeface="Calibri" pitchFamily="34" charset="0"/>
                          <a:ea typeface="宋体" pitchFamily="2" charset="-122"/>
                        </a:rPr>
                        <a:t>                   Signature</a:t>
                      </a:r>
                    </a:p>
                  </a:txBody>
                  <a:tcPr marL="90170" marR="90170" marT="47012" marB="47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rgbClr val="000000"/>
                          </a:solidFill>
                          <a:effectLst/>
                          <a:latin typeface="Calibri" pitchFamily="34" charset="0"/>
                          <a:ea typeface="宋体" pitchFamily="2" charset="-122"/>
                        </a:rPr>
                        <a:t>可再背书转让</a:t>
                      </a:r>
                    </a:p>
                  </a:txBody>
                  <a:tcPr marL="90170" marR="90170" marT="47012" marB="47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1076831">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rgbClr val="000000"/>
                          </a:solidFill>
                          <a:effectLst/>
                          <a:latin typeface="Calibri" pitchFamily="34" charset="0"/>
                          <a:ea typeface="宋体" pitchFamily="2" charset="-122"/>
                        </a:rPr>
                        <a:t>不记名背书（又称空白背书）</a:t>
                      </a:r>
                    </a:p>
                  </a:txBody>
                  <a:tcPr marL="90170" marR="90170" marT="47012" marB="47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rgbClr val="FF0000"/>
                          </a:solidFill>
                          <a:effectLst/>
                          <a:latin typeface="Calibri" pitchFamily="34" charset="0"/>
                          <a:ea typeface="宋体" pitchFamily="2" charset="-122"/>
                        </a:rPr>
                        <a:t>无被背书人</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rgbClr val="FF0000"/>
                          </a:solidFill>
                          <a:effectLst/>
                          <a:latin typeface="Calibri" pitchFamily="34" charset="0"/>
                          <a:ea typeface="宋体" pitchFamily="2" charset="-122"/>
                        </a:rPr>
                        <a:t>背书人</a:t>
                      </a:r>
                      <a:r>
                        <a:rPr kumimoji="0" lang="zh-CN" altLang="en-US" sz="1400" b="0" i="0" u="none" strike="noStrike" cap="none" normalizeH="0" baseline="0" smtClean="0">
                          <a:ln>
                            <a:noFill/>
                          </a:ln>
                          <a:solidFill>
                            <a:srgbClr val="FF0000"/>
                          </a:solidFill>
                          <a:effectLst/>
                          <a:latin typeface="Calibri" pitchFamily="34" charset="0"/>
                          <a:ea typeface="宋体" pitchFamily="2" charset="-122"/>
                        </a:rPr>
                        <a:t> </a:t>
                      </a:r>
                      <a:r>
                        <a:rPr kumimoji="0" lang="zh-CN" altLang="en-US" sz="1400" b="1" i="0" u="none" strike="noStrike" cap="none" normalizeH="0" baseline="0" smtClean="0">
                          <a:ln>
                            <a:noFill/>
                          </a:ln>
                          <a:solidFill>
                            <a:schemeClr val="tx1"/>
                          </a:solidFill>
                          <a:effectLst/>
                          <a:latin typeface="Calibri" pitchFamily="34" charset="0"/>
                          <a:ea typeface="宋体" pitchFamily="2" charset="-122"/>
                        </a:rPr>
                        <a:t>For XX Co., Ltd.</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chemeClr val="tx1"/>
                          </a:solidFill>
                          <a:effectLst/>
                          <a:latin typeface="Calibri" pitchFamily="34" charset="0"/>
                          <a:ea typeface="宋体" pitchFamily="2" charset="-122"/>
                        </a:rPr>
                        <a:t>              ______________</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chemeClr val="tx1"/>
                          </a:solidFill>
                          <a:effectLst/>
                          <a:latin typeface="Calibri" pitchFamily="34" charset="0"/>
                          <a:ea typeface="宋体" pitchFamily="2" charset="-122"/>
                        </a:rPr>
                        <a:t>                   Signature</a:t>
                      </a:r>
                    </a:p>
                  </a:txBody>
                  <a:tcPr marL="90170" marR="90170" marT="47012" marB="47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rgbClr val="000000"/>
                          </a:solidFill>
                          <a:effectLst/>
                          <a:latin typeface="Calibri" pitchFamily="34" charset="0"/>
                          <a:ea typeface="宋体" pitchFamily="2" charset="-122"/>
                        </a:rPr>
                        <a:t>凭交付转让，无须再注明其他出让人和受让人</a:t>
                      </a:r>
                    </a:p>
                  </a:txBody>
                  <a:tcPr marL="90170" marR="90170" marT="47012" marB="47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1076831">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rgbClr val="000000"/>
                          </a:solidFill>
                          <a:effectLst/>
                          <a:latin typeface="Calibri" pitchFamily="34" charset="0"/>
                          <a:ea typeface="宋体" pitchFamily="2" charset="-122"/>
                        </a:rPr>
                        <a:t>委托收款背书</a:t>
                      </a:r>
                    </a:p>
                  </a:txBody>
                  <a:tcPr marL="90170" marR="90170" marT="47012" marB="47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rgbClr val="FF0000"/>
                          </a:solidFill>
                          <a:effectLst/>
                          <a:latin typeface="Calibri" pitchFamily="34" charset="0"/>
                          <a:ea typeface="宋体" pitchFamily="2" charset="-122"/>
                        </a:rPr>
                        <a:t>被背书人 </a:t>
                      </a:r>
                      <a:r>
                        <a:rPr kumimoji="0" lang="zh-CN" altLang="en-US" sz="1400" b="1" i="0" u="none" strike="noStrike" cap="none" normalizeH="0" baseline="0" smtClean="0">
                          <a:ln>
                            <a:noFill/>
                          </a:ln>
                          <a:solidFill>
                            <a:schemeClr val="tx1"/>
                          </a:solidFill>
                          <a:effectLst/>
                          <a:latin typeface="Calibri" pitchFamily="34" charset="0"/>
                          <a:ea typeface="宋体" pitchFamily="2" charset="-122"/>
                        </a:rPr>
                        <a:t>Pay to the order of XX Bank for collection</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rgbClr val="FF0000"/>
                          </a:solidFill>
                          <a:effectLst/>
                          <a:latin typeface="Calibri" pitchFamily="34" charset="0"/>
                          <a:ea typeface="宋体" pitchFamily="2" charset="-122"/>
                        </a:rPr>
                        <a:t>背书人</a:t>
                      </a:r>
                      <a:r>
                        <a:rPr kumimoji="0" lang="zh-CN" altLang="en-US" sz="1400" b="1" i="0" u="none" strike="noStrike" cap="none" normalizeH="0" baseline="0" smtClean="0">
                          <a:ln>
                            <a:noFill/>
                          </a:ln>
                          <a:solidFill>
                            <a:schemeClr val="tx1"/>
                          </a:solidFill>
                          <a:effectLst/>
                          <a:latin typeface="Calibri" pitchFamily="34" charset="0"/>
                          <a:ea typeface="宋体" pitchFamily="2" charset="-122"/>
                        </a:rPr>
                        <a:t> For XX Co., Ltd.</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chemeClr val="tx1"/>
                          </a:solidFill>
                          <a:effectLst/>
                          <a:latin typeface="Calibri" pitchFamily="34" charset="0"/>
                          <a:ea typeface="宋体" pitchFamily="2" charset="-122"/>
                        </a:rPr>
                        <a:t>              ______________</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chemeClr val="tx1"/>
                          </a:solidFill>
                          <a:effectLst/>
                          <a:latin typeface="Calibri" pitchFamily="34" charset="0"/>
                          <a:ea typeface="宋体" pitchFamily="2" charset="-122"/>
                        </a:rPr>
                        <a:t>                   Signature</a:t>
                      </a:r>
                    </a:p>
                  </a:txBody>
                  <a:tcPr marL="90170" marR="90170" marT="47012" marB="47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pPr>
                      <a:r>
                        <a:rPr kumimoji="0" lang="zh-CN" altLang="en-US" sz="1400" b="1" i="0" u="none" strike="noStrike" cap="none" normalizeH="0" baseline="0" smtClean="0">
                          <a:ln>
                            <a:noFill/>
                          </a:ln>
                          <a:solidFill>
                            <a:srgbClr val="000000"/>
                          </a:solidFill>
                          <a:effectLst/>
                          <a:latin typeface="Calibri" pitchFamily="34" charset="0"/>
                          <a:ea typeface="宋体" pitchFamily="2" charset="-122"/>
                        </a:rPr>
                        <a:t>可再背书转让</a:t>
                      </a:r>
                    </a:p>
                  </a:txBody>
                  <a:tcPr marL="90170" marR="90170" marT="47012" marB="47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
        <p:nvSpPr>
          <p:cNvPr id="38945" name="AutoShape 51"/>
          <p:cNvSpPr>
            <a:spLocks noChangeArrowheads="1"/>
          </p:cNvSpPr>
          <p:nvPr/>
        </p:nvSpPr>
        <p:spPr bwMode="auto">
          <a:xfrm flipV="1">
            <a:off x="5159375" y="620714"/>
            <a:ext cx="5041900" cy="1152525"/>
          </a:xfrm>
          <a:prstGeom prst="wedgeRoundRectCallout">
            <a:avLst>
              <a:gd name="adj1" fmla="val -89338"/>
              <a:gd name="adj2" fmla="val -26912"/>
              <a:gd name="adj3" fmla="val 16667"/>
            </a:avLst>
          </a:prstGeom>
          <a:solidFill>
            <a:srgbClr val="FFFF99"/>
          </a:solidFill>
          <a:ln w="9525">
            <a:solidFill>
              <a:schemeClr val="tx1"/>
            </a:solidFill>
            <a:miter lim="800000"/>
            <a:headEnd/>
            <a:tailEnd/>
          </a:ln>
        </p:spPr>
        <p:txBody>
          <a:bodyPr rot="10800000"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zh-CN" sz="1800">
              <a:latin typeface="Arial" panose="020B0604020202020204" pitchFamily="34" charset="0"/>
            </a:endParaRPr>
          </a:p>
        </p:txBody>
      </p:sp>
      <p:sp>
        <p:nvSpPr>
          <p:cNvPr id="37940" name="Text Box 52"/>
          <p:cNvSpPr txBox="1">
            <a:spLocks noChangeArrowheads="1"/>
          </p:cNvSpPr>
          <p:nvPr/>
        </p:nvSpPr>
        <p:spPr bwMode="auto">
          <a:xfrm>
            <a:off x="5160964" y="692151"/>
            <a:ext cx="48974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600" b="1">
                <a:latin typeface="Arial" panose="020B0604020202020204" pitchFamily="34" charset="0"/>
              </a:rPr>
              <a:t>持票人在转让汇票时在汇票</a:t>
            </a:r>
            <a:r>
              <a:rPr lang="zh-CN" altLang="en-US" sz="1600" b="1">
                <a:solidFill>
                  <a:srgbClr val="FF0000"/>
                </a:solidFill>
                <a:latin typeface="Arial" panose="020B0604020202020204" pitchFamily="34" charset="0"/>
              </a:rPr>
              <a:t>背面签上自己的名字</a:t>
            </a:r>
            <a:r>
              <a:rPr lang="zh-CN" altLang="en-US" sz="1600" b="1">
                <a:latin typeface="Arial" panose="020B0604020202020204" pitchFamily="34" charset="0"/>
              </a:rPr>
              <a:t>或</a:t>
            </a:r>
            <a:r>
              <a:rPr lang="zh-CN" altLang="en-US" sz="1600" b="1">
                <a:solidFill>
                  <a:srgbClr val="FF0000"/>
                </a:solidFill>
                <a:latin typeface="Arial" panose="020B0604020202020204" pitchFamily="34" charset="0"/>
              </a:rPr>
              <a:t>再加上受让人的名字</a:t>
            </a:r>
            <a:r>
              <a:rPr lang="zh-CN" altLang="en-US" sz="1600" b="1">
                <a:latin typeface="Arial" panose="020B0604020202020204" pitchFamily="34" charset="0"/>
              </a:rPr>
              <a:t>。担保受让人所持汇票得到承兑和付款的行为。是转让票据权利的法定手续</a:t>
            </a:r>
            <a:r>
              <a:rPr lang="zh-CN" altLang="en-US" sz="1800" b="1">
                <a:latin typeface="Arial" panose="020B0604020202020204" pitchFamily="34" charset="0"/>
              </a:rPr>
              <a:t>。</a:t>
            </a:r>
          </a:p>
        </p:txBody>
      </p:sp>
    </p:spTree>
    <p:extLst>
      <p:ext uri="{BB962C8B-B14F-4D97-AF65-F5344CB8AC3E}">
        <p14:creationId xmlns:p14="http://schemas.microsoft.com/office/powerpoint/2010/main" val="3954770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904"/>
                                        </p:tgtEl>
                                        <p:attrNameLst>
                                          <p:attrName>style.visibility</p:attrName>
                                        </p:attrNameLst>
                                      </p:cBhvr>
                                      <p:to>
                                        <p:strVal val="visible"/>
                                      </p:to>
                                    </p:set>
                                    <p:anim calcmode="lin" valueType="num">
                                      <p:cBhvr additive="base">
                                        <p:cTn id="7" dur="500" fill="hold"/>
                                        <p:tgtEl>
                                          <p:spTgt spid="37904"/>
                                        </p:tgtEl>
                                        <p:attrNameLst>
                                          <p:attrName>ppt_x</p:attrName>
                                        </p:attrNameLst>
                                      </p:cBhvr>
                                      <p:tavLst>
                                        <p:tav tm="0">
                                          <p:val>
                                            <p:strVal val="#ppt_x"/>
                                          </p:val>
                                        </p:tav>
                                        <p:tav tm="100000">
                                          <p:val>
                                            <p:strVal val="#ppt_x"/>
                                          </p:val>
                                        </p:tav>
                                      </p:tavLst>
                                    </p:anim>
                                    <p:anim calcmode="lin" valueType="num">
                                      <p:cBhvr additive="base">
                                        <p:cTn id="8" dur="500" fill="hold"/>
                                        <p:tgtEl>
                                          <p:spTgt spid="379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902">
                                            <p:txEl>
                                              <p:pRg st="2" end="2"/>
                                            </p:txEl>
                                          </p:spTgt>
                                        </p:tgtEl>
                                        <p:attrNameLst>
                                          <p:attrName>style.visibility</p:attrName>
                                        </p:attrNameLst>
                                      </p:cBhvr>
                                      <p:to>
                                        <p:strVal val="visible"/>
                                      </p:to>
                                    </p:set>
                                    <p:anim calcmode="lin" valueType="num">
                                      <p:cBhvr additive="base">
                                        <p:cTn id="13" dur="500" fill="hold"/>
                                        <p:tgtEl>
                                          <p:spTgt spid="3790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9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38945"/>
                                        </p:tgtEl>
                                        <p:attrNameLst>
                                          <p:attrName>style.visibility</p:attrName>
                                        </p:attrNameLst>
                                      </p:cBhvr>
                                      <p:to>
                                        <p:strVal val="visible"/>
                                      </p:to>
                                    </p:set>
                                    <p:animEffect transition="in" filter="diamond(in)">
                                      <p:cBhvr>
                                        <p:cTn id="19" dur="2000"/>
                                        <p:tgtEl>
                                          <p:spTgt spid="38945"/>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7940"/>
                                        </p:tgtEl>
                                        <p:attrNameLst>
                                          <p:attrName>style.visibility</p:attrName>
                                        </p:attrNameLst>
                                      </p:cBhvr>
                                      <p:to>
                                        <p:strVal val="visible"/>
                                      </p:to>
                                    </p:set>
                                    <p:animEffect transition="in" filter="diamond(in)">
                                      <p:cBhvr>
                                        <p:cTn id="22" dur="2000"/>
                                        <p:tgtEl>
                                          <p:spTgt spid="379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7905"/>
                                        </p:tgtEl>
                                        <p:attrNameLst>
                                          <p:attrName>style.visibility</p:attrName>
                                        </p:attrNameLst>
                                      </p:cBhvr>
                                      <p:to>
                                        <p:strVal val="visible"/>
                                      </p:to>
                                    </p:set>
                                    <p:animEffect transition="in" filter="checkerboard(across)">
                                      <p:cBhvr>
                                        <p:cTn id="27" dur="500"/>
                                        <p:tgtEl>
                                          <p:spTgt spid="37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2" grpId="0" build="p"/>
      <p:bldP spid="37904" grpId="0" bldLvl="0" animBg="1"/>
      <p:bldP spid="38945" grpId="0" bldLvl="0" animBg="1"/>
      <p:bldP spid="37940" grpId="0" bldLvl="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extBox 25"/>
          <p:cNvSpPr txBox="1">
            <a:spLocks noChangeArrowheads="1"/>
          </p:cNvSpPr>
          <p:nvPr/>
        </p:nvSpPr>
        <p:spPr bwMode="auto">
          <a:xfrm>
            <a:off x="1952625" y="1571626"/>
            <a:ext cx="7500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ts val="2900"/>
              </a:lnSpc>
              <a:defRPr/>
            </a:pPr>
            <a:r>
              <a:rPr lang="zh-CN" altLang="en-US" b="1">
                <a:solidFill>
                  <a:schemeClr val="bg1"/>
                </a:solidFill>
                <a:effectLst>
                  <a:outerShdw blurRad="38100" dist="38100" dir="2700000" algn="tl">
                    <a:srgbClr val="C0C0C0"/>
                  </a:outerShdw>
                </a:effectLst>
              </a:rPr>
              <a:t>　　   </a:t>
            </a:r>
          </a:p>
        </p:txBody>
      </p:sp>
      <p:sp>
        <p:nvSpPr>
          <p:cNvPr id="39941" name="Rectangle 2"/>
          <p:cNvSpPr txBox="1">
            <a:spLocks noChangeArrowheads="1"/>
          </p:cNvSpPr>
          <p:nvPr/>
        </p:nvSpPr>
        <p:spPr bwMode="auto">
          <a:xfrm>
            <a:off x="1670588" y="385732"/>
            <a:ext cx="7358063"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800" b="1" u="sng" dirty="0">
                <a:latin typeface="宋体" panose="02010600030101010101" pitchFamily="2" charset="-122"/>
              </a:rPr>
              <a:t>任务2：汇票填制</a:t>
            </a:r>
          </a:p>
        </p:txBody>
      </p:sp>
      <p:graphicFrame>
        <p:nvGraphicFramePr>
          <p:cNvPr id="38928" name="Group 16"/>
          <p:cNvGraphicFramePr>
            <a:graphicFrameLocks noGrp="1"/>
          </p:cNvGraphicFramePr>
          <p:nvPr/>
        </p:nvGraphicFramePr>
        <p:xfrm>
          <a:off x="2063751" y="1844676"/>
          <a:ext cx="7491413" cy="2930587"/>
        </p:xfrm>
        <a:graphic>
          <a:graphicData uri="http://schemas.openxmlformats.org/drawingml/2006/table">
            <a:tbl>
              <a:tblPr/>
              <a:tblGrid>
                <a:gridCol w="2495550"/>
                <a:gridCol w="2498725"/>
                <a:gridCol w="2497138"/>
              </a:tblGrid>
              <a:tr h="1737256">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en-US" sz="2000" b="1" i="0" u="none" strike="noStrike" cap="none" normalizeH="0" baseline="0" dirty="0" smtClean="0">
                          <a:ln>
                            <a:noFill/>
                          </a:ln>
                          <a:solidFill>
                            <a:srgbClr val="FFFFFF"/>
                          </a:solidFill>
                          <a:effectLst/>
                          <a:latin typeface="Times New Roman" pitchFamily="18" charset="0"/>
                          <a:ea typeface="宋体" pitchFamily="2" charset="-122"/>
                        </a:rPr>
                        <a:t>Pay to</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en-US" sz="2000" b="1" i="0" u="none" strike="noStrike" cap="none" normalizeH="0" baseline="0" dirty="0" smtClean="0">
                          <a:ln>
                            <a:noFill/>
                          </a:ln>
                          <a:solidFill>
                            <a:srgbClr val="FFFF00"/>
                          </a:solidFill>
                          <a:effectLst/>
                          <a:latin typeface="Times New Roman" pitchFamily="18" charset="0"/>
                          <a:ea typeface="宋体" pitchFamily="2" charset="-122"/>
                        </a:rPr>
                        <a:t>B</a:t>
                      </a:r>
                      <a:r>
                        <a:rPr kumimoji="0" lang="zh-CN" altLang="en-US" sz="2000" b="1" i="0" u="none" strike="noStrike" cap="none" normalizeH="0" baseline="0" dirty="0" smtClean="0">
                          <a:ln>
                            <a:noFill/>
                          </a:ln>
                          <a:solidFill>
                            <a:srgbClr val="FFFFFF"/>
                          </a:solidFill>
                          <a:effectLst/>
                          <a:latin typeface="Times New Roman" pitchFamily="18" charset="0"/>
                          <a:ea typeface="宋体" pitchFamily="2" charset="-122"/>
                        </a:rPr>
                        <a:t> </a:t>
                      </a:r>
                      <a:r>
                        <a:rPr kumimoji="0" lang="zh-CN" altLang="en-US" sz="2000" b="1" i="0" u="none" strike="noStrike" cap="none" normalizeH="0" baseline="0" dirty="0" smtClean="0">
                          <a:ln>
                            <a:noFill/>
                          </a:ln>
                          <a:solidFill>
                            <a:srgbClr val="FFFF00"/>
                          </a:solidFill>
                          <a:effectLst/>
                          <a:latin typeface="Times New Roman" pitchFamily="18" charset="0"/>
                          <a:ea typeface="宋体" pitchFamily="2" charset="-122"/>
                        </a:rPr>
                        <a:t>Co., Ltd.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en-US" sz="2000" b="1" i="0" u="none" strike="noStrike" cap="none" normalizeH="0" baseline="0" dirty="0" smtClean="0">
                          <a:ln>
                            <a:noFill/>
                          </a:ln>
                          <a:solidFill>
                            <a:srgbClr val="FFFF00"/>
                          </a:solidFill>
                          <a:effectLst/>
                          <a:latin typeface="Times New Roman" pitchFamily="18" charset="0"/>
                          <a:ea typeface="宋体" pitchFamily="2" charset="-122"/>
                        </a:rPr>
                        <a:t>Only（</a:t>
                      </a:r>
                      <a:r>
                        <a:rPr kumimoji="0" lang="zh-CN" altLang="en-US" sz="2000" b="1" i="0" u="none" strike="noStrike" cap="none" normalizeH="0" baseline="0" dirty="0" smtClean="0">
                          <a:ln>
                            <a:noFill/>
                          </a:ln>
                          <a:solidFill>
                            <a:schemeClr val="bg1"/>
                          </a:solidFill>
                          <a:effectLst/>
                          <a:latin typeface="Times New Roman" pitchFamily="18" charset="0"/>
                          <a:ea typeface="宋体" pitchFamily="2" charset="-122"/>
                        </a:rPr>
                        <a:t>pay to</a:t>
                      </a:r>
                      <a:r>
                        <a:rPr kumimoji="0" lang="zh-CN" altLang="en-US" sz="2000" b="1" i="0" u="none" strike="noStrike" cap="none" normalizeH="0" baseline="0" dirty="0" smtClean="0">
                          <a:ln>
                            <a:noFill/>
                          </a:ln>
                          <a:solidFill>
                            <a:srgbClr val="FFFF00"/>
                          </a:solidFill>
                          <a:effectLst/>
                          <a:latin typeface="Times New Roman" pitchFamily="18" charset="0"/>
                          <a:ea typeface="宋体" pitchFamily="2" charset="-122"/>
                        </a:rPr>
                        <a:t> B Co., Ltd., not transferrable)</a:t>
                      </a:r>
                    </a:p>
                  </a:txBody>
                  <a:tcPr marT="45699" marB="4569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endParaRPr kumimoji="0" lang="zh-CN" altLang="zh-CN" sz="2800" b="1" i="0" u="none" strike="noStrike" cap="none" normalizeH="0" baseline="0" dirty="0" smtClean="0">
                        <a:ln>
                          <a:noFill/>
                        </a:ln>
                        <a:solidFill>
                          <a:srgbClr val="FFFF00"/>
                        </a:solidFill>
                        <a:effectLst/>
                        <a:latin typeface="Times New Roman" pitchFamily="18" charset="0"/>
                        <a:ea typeface="宋体" pitchFamily="2" charset="-122"/>
                      </a:endParaRPr>
                    </a:p>
                  </a:txBody>
                  <a:tcPr marT="45699" marB="4569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endParaRPr kumimoji="0" lang="zh-CN" altLang="zh-CN" sz="2800" b="1" i="0" u="none" strike="noStrike" cap="none" normalizeH="0" baseline="0" smtClean="0">
                        <a:ln>
                          <a:noFill/>
                        </a:ln>
                        <a:solidFill>
                          <a:srgbClr val="FFFF00"/>
                        </a:solidFill>
                        <a:effectLst/>
                        <a:latin typeface="Times New Roman" pitchFamily="18" charset="0"/>
                        <a:ea typeface="宋体" pitchFamily="2" charset="-122"/>
                      </a:endParaRPr>
                    </a:p>
                  </a:txBody>
                  <a:tcPr marT="45699" marB="4569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193269">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zh-CN" sz="2000" b="0" i="0" u="none" strike="noStrike" cap="none" normalizeH="0" baseline="0" smtClean="0">
                          <a:ln>
                            <a:noFill/>
                          </a:ln>
                          <a:solidFill>
                            <a:srgbClr val="000000"/>
                          </a:solidFill>
                          <a:effectLst/>
                          <a:latin typeface="Times New Roman" pitchFamily="18" charset="0"/>
                          <a:ea typeface="宋体" pitchFamily="2" charset="-122"/>
                        </a:rPr>
                        <a:t>for </a:t>
                      </a:r>
                      <a:r>
                        <a:rPr kumimoji="0" lang="zh-CN" altLang="zh-CN" sz="2000" b="0" i="0" u="none" strike="noStrike" cap="none" normalizeH="0" baseline="0" smtClean="0">
                          <a:ln>
                            <a:noFill/>
                          </a:ln>
                          <a:solidFill>
                            <a:srgbClr val="FF0000"/>
                          </a:solidFill>
                          <a:effectLst/>
                          <a:latin typeface="Times New Roman" pitchFamily="18" charset="0"/>
                          <a:ea typeface="宋体" pitchFamily="2" charset="-122"/>
                        </a:rPr>
                        <a:t>A Co., Ltd.</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zh-CN" sz="2000" b="0" i="0" u="none" strike="noStrike" cap="none" normalizeH="0" baseline="0" smtClean="0">
                          <a:ln>
                            <a:noFill/>
                          </a:ln>
                          <a:solidFill>
                            <a:srgbClr val="000000"/>
                          </a:solidFill>
                          <a:effectLst/>
                          <a:latin typeface="Times New Roman" pitchFamily="18" charset="0"/>
                          <a:ea typeface="宋体" pitchFamily="2" charset="-122"/>
                        </a:rPr>
                        <a:t>Endorsing date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zh-CN" sz="2000" b="0" i="0" u="none" strike="noStrike" cap="none" normalizeH="0" baseline="0" smtClean="0">
                          <a:ln>
                            <a:noFill/>
                          </a:ln>
                          <a:solidFill>
                            <a:srgbClr val="000000"/>
                          </a:solidFill>
                          <a:effectLst/>
                          <a:latin typeface="Times New Roman" pitchFamily="18" charset="0"/>
                          <a:ea typeface="宋体" pitchFamily="2" charset="-122"/>
                        </a:rPr>
                        <a:t>Signature</a:t>
                      </a:r>
                    </a:p>
                  </a:txBody>
                  <a:tcPr marT="45699" marB="4569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endParaRPr kumimoji="0" lang="zh-CN" altLang="zh-CN" sz="2800" b="0" i="0" u="none" strike="noStrike" cap="none" normalizeH="0" baseline="0" smtClean="0">
                        <a:ln>
                          <a:noFill/>
                        </a:ln>
                        <a:solidFill>
                          <a:srgbClr val="000000"/>
                        </a:solidFill>
                        <a:effectLst/>
                        <a:latin typeface="Times New Roman" pitchFamily="18" charset="0"/>
                        <a:ea typeface="宋体" pitchFamily="2" charset="-122"/>
                      </a:endParaRPr>
                    </a:p>
                  </a:txBody>
                  <a:tcPr marT="45699" marB="4569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endParaRPr kumimoji="0" lang="zh-CN" altLang="zh-CN" sz="2800" b="0" i="0" u="none" strike="noStrike" cap="none" normalizeH="0" baseline="0" smtClean="0">
                        <a:ln>
                          <a:noFill/>
                        </a:ln>
                        <a:solidFill>
                          <a:srgbClr val="000000"/>
                        </a:solidFill>
                        <a:effectLst/>
                        <a:latin typeface="Times New Roman" pitchFamily="18" charset="0"/>
                        <a:ea typeface="宋体" pitchFamily="2" charset="-122"/>
                      </a:endParaRPr>
                    </a:p>
                  </a:txBody>
                  <a:tcPr marT="45699" marB="4569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bl>
          </a:graphicData>
        </a:graphic>
      </p:graphicFrame>
      <p:sp>
        <p:nvSpPr>
          <p:cNvPr id="38952" name="Text Box 40"/>
          <p:cNvSpPr txBox="1">
            <a:spLocks noChangeArrowheads="1"/>
          </p:cNvSpPr>
          <p:nvPr/>
        </p:nvSpPr>
        <p:spPr bwMode="auto">
          <a:xfrm>
            <a:off x="1919289" y="1268413"/>
            <a:ext cx="1512887"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a:solidFill>
                  <a:srgbClr val="F14A1D"/>
                </a:solidFill>
                <a:latin typeface="Arial" panose="020B0604020202020204" pitchFamily="34" charset="0"/>
              </a:rPr>
              <a:t>限制式样书</a:t>
            </a:r>
          </a:p>
        </p:txBody>
      </p:sp>
      <p:pic>
        <p:nvPicPr>
          <p:cNvPr id="38953"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363" y="4873626"/>
            <a:ext cx="41021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954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926">
                                            <p:txEl>
                                              <p:pRg st="0" end="0"/>
                                            </p:txEl>
                                          </p:spTgt>
                                        </p:tgtEl>
                                        <p:attrNameLst>
                                          <p:attrName>style.visibility</p:attrName>
                                        </p:attrNameLst>
                                      </p:cBhvr>
                                      <p:to>
                                        <p:strVal val="visible"/>
                                      </p:to>
                                    </p:set>
                                    <p:anim calcmode="lin" valueType="num">
                                      <p:cBhvr additive="base">
                                        <p:cTn id="7" dur="500" fill="hold"/>
                                        <p:tgtEl>
                                          <p:spTgt spid="3892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89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52"/>
                                        </p:tgtEl>
                                        <p:attrNameLst>
                                          <p:attrName>style.visibility</p:attrName>
                                        </p:attrNameLst>
                                      </p:cBhvr>
                                      <p:to>
                                        <p:strVal val="visible"/>
                                      </p:to>
                                    </p:set>
                                    <p:anim calcmode="lin" valueType="num">
                                      <p:cBhvr additive="base">
                                        <p:cTn id="13" dur="500" fill="hold"/>
                                        <p:tgtEl>
                                          <p:spTgt spid="38952"/>
                                        </p:tgtEl>
                                        <p:attrNameLst>
                                          <p:attrName>ppt_x</p:attrName>
                                        </p:attrNameLst>
                                      </p:cBhvr>
                                      <p:tavLst>
                                        <p:tav tm="0">
                                          <p:val>
                                            <p:strVal val="#ppt_x"/>
                                          </p:val>
                                        </p:tav>
                                        <p:tav tm="100000">
                                          <p:val>
                                            <p:strVal val="#ppt_x"/>
                                          </p:val>
                                        </p:tav>
                                      </p:tavLst>
                                    </p:anim>
                                    <p:anim calcmode="lin" valueType="num">
                                      <p:cBhvr additive="base">
                                        <p:cTn id="14" dur="500" fill="hold"/>
                                        <p:tgtEl>
                                          <p:spTgt spid="3895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28"/>
                                        </p:tgtEl>
                                        <p:attrNameLst>
                                          <p:attrName>style.visibility</p:attrName>
                                        </p:attrNameLst>
                                      </p:cBhvr>
                                      <p:to>
                                        <p:strVal val="visible"/>
                                      </p:to>
                                    </p:set>
                                    <p:anim calcmode="lin" valueType="num">
                                      <p:cBhvr additive="base">
                                        <p:cTn id="19" dur="500" fill="hold"/>
                                        <p:tgtEl>
                                          <p:spTgt spid="38928"/>
                                        </p:tgtEl>
                                        <p:attrNameLst>
                                          <p:attrName>ppt_x</p:attrName>
                                        </p:attrNameLst>
                                      </p:cBhvr>
                                      <p:tavLst>
                                        <p:tav tm="0">
                                          <p:val>
                                            <p:strVal val="#ppt_x"/>
                                          </p:val>
                                        </p:tav>
                                        <p:tav tm="100000">
                                          <p:val>
                                            <p:strVal val="#ppt_x"/>
                                          </p:val>
                                        </p:tav>
                                      </p:tavLst>
                                    </p:anim>
                                    <p:anim calcmode="lin" valueType="num">
                                      <p:cBhvr additive="base">
                                        <p:cTn id="20" dur="500" fill="hold"/>
                                        <p:tgtEl>
                                          <p:spTgt spid="3892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8953"/>
                                        </p:tgtEl>
                                        <p:attrNameLst>
                                          <p:attrName>style.visibility</p:attrName>
                                        </p:attrNameLst>
                                      </p:cBhvr>
                                      <p:to>
                                        <p:strVal val="visible"/>
                                      </p:to>
                                    </p:set>
                                    <p:anim calcmode="lin" valueType="num">
                                      <p:cBhvr additive="base">
                                        <p:cTn id="25" dur="500" fill="hold"/>
                                        <p:tgtEl>
                                          <p:spTgt spid="38953"/>
                                        </p:tgtEl>
                                        <p:attrNameLst>
                                          <p:attrName>ppt_x</p:attrName>
                                        </p:attrNameLst>
                                      </p:cBhvr>
                                      <p:tavLst>
                                        <p:tav tm="0">
                                          <p:val>
                                            <p:strVal val="#ppt_x"/>
                                          </p:val>
                                        </p:tav>
                                        <p:tav tm="100000">
                                          <p:val>
                                            <p:strVal val="#ppt_x"/>
                                          </p:val>
                                        </p:tav>
                                      </p:tavLst>
                                    </p:anim>
                                    <p:anim calcmode="lin" valueType="num">
                                      <p:cBhvr additive="base">
                                        <p:cTn id="26" dur="500" fill="hold"/>
                                        <p:tgtEl>
                                          <p:spTgt spid="389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6" grpId="0" build="p"/>
      <p:bldP spid="38952"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矩形 19"/>
          <p:cNvGrpSpPr>
            <a:grpSpLocks/>
          </p:cNvGrpSpPr>
          <p:nvPr/>
        </p:nvGrpSpPr>
        <p:grpSpPr bwMode="auto">
          <a:xfrm>
            <a:off x="1416050" y="260350"/>
            <a:ext cx="9296400" cy="725488"/>
            <a:chOff x="0" y="0"/>
            <a:chExt cx="5856" cy="457"/>
          </a:xfrm>
        </p:grpSpPr>
        <p:pic>
          <p:nvPicPr>
            <p:cNvPr id="40989" name="矩形 1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56"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0" name="Text Box 4"/>
            <p:cNvSpPr txBox="1">
              <a:spLocks noChangeArrowheads="1"/>
            </p:cNvSpPr>
            <p:nvPr/>
          </p:nvSpPr>
          <p:spPr bwMode="auto">
            <a:xfrm>
              <a:off x="2" y="3"/>
              <a:ext cx="585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40965" name="Rectangle 2"/>
          <p:cNvSpPr txBox="1">
            <a:spLocks noChangeArrowheads="1"/>
          </p:cNvSpPr>
          <p:nvPr/>
        </p:nvSpPr>
        <p:spPr bwMode="auto">
          <a:xfrm>
            <a:off x="1631951" y="404814"/>
            <a:ext cx="7358063"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800" b="1" u="sng">
                <a:solidFill>
                  <a:schemeClr val="bg1"/>
                </a:solidFill>
                <a:latin typeface="宋体" panose="02010600030101010101" pitchFamily="2" charset="-122"/>
              </a:rPr>
              <a:t>任务2：汇票填制</a:t>
            </a:r>
          </a:p>
        </p:txBody>
      </p:sp>
      <p:graphicFrame>
        <p:nvGraphicFramePr>
          <p:cNvPr id="39952" name="Group 16"/>
          <p:cNvGraphicFramePr>
            <a:graphicFrameLocks noGrp="1"/>
          </p:cNvGraphicFramePr>
          <p:nvPr/>
        </p:nvGraphicFramePr>
        <p:xfrm>
          <a:off x="2136776" y="2492376"/>
          <a:ext cx="7491413" cy="3730625"/>
        </p:xfrm>
        <a:graphic>
          <a:graphicData uri="http://schemas.openxmlformats.org/drawingml/2006/table">
            <a:tbl>
              <a:tblPr/>
              <a:tblGrid>
                <a:gridCol w="2495550"/>
                <a:gridCol w="2498725"/>
                <a:gridCol w="2497138"/>
              </a:tblGrid>
              <a:tr h="1457325">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zh-CN" sz="2800" b="1" i="0" u="none" strike="noStrike" cap="none" normalizeH="0" baseline="0" smtClean="0">
                          <a:ln>
                            <a:noFill/>
                          </a:ln>
                          <a:solidFill>
                            <a:srgbClr val="FFFFFF"/>
                          </a:solidFill>
                          <a:effectLst/>
                          <a:latin typeface="Times New Roman" pitchFamily="18" charset="0"/>
                          <a:ea typeface="宋体" pitchFamily="2" charset="-122"/>
                        </a:rPr>
                        <a:t>Pay to the order of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zh-CN" sz="2800" b="1" i="0" u="none" strike="noStrike" cap="none" normalizeH="0" baseline="0" smtClean="0">
                          <a:ln>
                            <a:noFill/>
                          </a:ln>
                          <a:solidFill>
                            <a:srgbClr val="FFFF00"/>
                          </a:solidFill>
                          <a:effectLst/>
                          <a:latin typeface="Times New Roman" pitchFamily="18" charset="0"/>
                          <a:ea typeface="宋体" pitchFamily="2" charset="-122"/>
                        </a:rPr>
                        <a:t>B</a:t>
                      </a:r>
                      <a:r>
                        <a:rPr kumimoji="0" lang="zh-CN" altLang="zh-CN" sz="2800" b="1" i="0" u="none" strike="noStrike" cap="none" normalizeH="0" baseline="0" smtClean="0">
                          <a:ln>
                            <a:noFill/>
                          </a:ln>
                          <a:solidFill>
                            <a:srgbClr val="FFFFFF"/>
                          </a:solidFill>
                          <a:effectLst/>
                          <a:latin typeface="Times New Roman" pitchFamily="18" charset="0"/>
                          <a:ea typeface="宋体" pitchFamily="2" charset="-122"/>
                        </a:rPr>
                        <a:t> </a:t>
                      </a:r>
                      <a:r>
                        <a:rPr kumimoji="0" lang="zh-CN" altLang="zh-CN" sz="2800" b="1" i="0" u="none" strike="noStrike" cap="none" normalizeH="0" baseline="0" smtClean="0">
                          <a:ln>
                            <a:noFill/>
                          </a:ln>
                          <a:solidFill>
                            <a:srgbClr val="FFFF00"/>
                          </a:solidFill>
                          <a:effectLst/>
                          <a:latin typeface="Times New Roman" pitchFamily="18" charset="0"/>
                          <a:ea typeface="宋体" pitchFamily="2" charset="-122"/>
                        </a:rPr>
                        <a:t>Co., Ltd.</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en-US" sz="2800" b="1" i="0" u="none" strike="noStrike" cap="none" normalizeH="0" baseline="0" smtClean="0">
                          <a:ln>
                            <a:noFill/>
                          </a:ln>
                          <a:solidFill>
                            <a:srgbClr val="FFFFFF"/>
                          </a:solidFill>
                          <a:effectLst/>
                          <a:latin typeface="Times New Roman" pitchFamily="18" charset="0"/>
                          <a:ea typeface="宋体" pitchFamily="2" charset="-122"/>
                        </a:rPr>
                        <a:t>Pay to the order of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en-US" sz="2800" b="1" i="0" u="none" strike="noStrike" cap="none" normalizeH="0" baseline="0" smtClean="0">
                          <a:ln>
                            <a:noFill/>
                          </a:ln>
                          <a:solidFill>
                            <a:srgbClr val="FFFF00"/>
                          </a:solidFill>
                          <a:effectLst/>
                          <a:latin typeface="Times New Roman" pitchFamily="18" charset="0"/>
                          <a:ea typeface="宋体" pitchFamily="2" charset="-122"/>
                        </a:rPr>
                        <a:t>C Co., Ltd.</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en-US" sz="2800" b="1" i="0" u="none" strike="noStrike" cap="none" normalizeH="0" baseline="0" smtClean="0">
                          <a:ln>
                            <a:noFill/>
                          </a:ln>
                          <a:solidFill>
                            <a:srgbClr val="FFFFFF"/>
                          </a:solidFill>
                          <a:effectLst/>
                          <a:latin typeface="Times New Roman" pitchFamily="18" charset="0"/>
                          <a:ea typeface="宋体" pitchFamily="2" charset="-122"/>
                        </a:rPr>
                        <a:t>Pay to the order of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en-US" sz="2800" b="1" i="0" u="none" strike="noStrike" cap="none" normalizeH="0" baseline="0" smtClean="0">
                          <a:ln>
                            <a:noFill/>
                          </a:ln>
                          <a:solidFill>
                            <a:srgbClr val="FFFF00"/>
                          </a:solidFill>
                          <a:effectLst/>
                          <a:latin typeface="Times New Roman" pitchFamily="18" charset="0"/>
                          <a:ea typeface="宋体" pitchFamily="2" charset="-122"/>
                        </a:rPr>
                        <a:t>D Co., Ltd.</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2273300">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zh-CN" sz="2800" b="0" i="0" u="none" strike="noStrike" cap="none" normalizeH="0" baseline="0" smtClean="0">
                          <a:ln>
                            <a:noFill/>
                          </a:ln>
                          <a:solidFill>
                            <a:srgbClr val="000000"/>
                          </a:solidFill>
                          <a:effectLst/>
                          <a:latin typeface="Times New Roman" pitchFamily="18" charset="0"/>
                          <a:ea typeface="宋体" pitchFamily="2" charset="-122"/>
                        </a:rPr>
                        <a:t>for </a:t>
                      </a:r>
                      <a:r>
                        <a:rPr kumimoji="0" lang="zh-CN" altLang="zh-CN" sz="2800" b="0" i="0" u="none" strike="noStrike" cap="none" normalizeH="0" baseline="0" smtClean="0">
                          <a:ln>
                            <a:noFill/>
                          </a:ln>
                          <a:solidFill>
                            <a:srgbClr val="FF0000"/>
                          </a:solidFill>
                          <a:effectLst/>
                          <a:latin typeface="Times New Roman" pitchFamily="18" charset="0"/>
                          <a:ea typeface="宋体" pitchFamily="2" charset="-122"/>
                        </a:rPr>
                        <a:t>A Co., Ltd.</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zh-CN" sz="2800" b="0" i="0" u="none" strike="noStrike" cap="none" normalizeH="0" baseline="0" smtClean="0">
                          <a:ln>
                            <a:noFill/>
                          </a:ln>
                          <a:solidFill>
                            <a:srgbClr val="000000"/>
                          </a:solidFill>
                          <a:effectLst/>
                          <a:latin typeface="Times New Roman" pitchFamily="18" charset="0"/>
                          <a:ea typeface="宋体" pitchFamily="2" charset="-122"/>
                        </a:rPr>
                        <a:t>Endorsing date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zh-CN" sz="2800" b="0" i="0" u="none" strike="noStrike" cap="none" normalizeH="0" baseline="0" smtClean="0">
                          <a:ln>
                            <a:noFill/>
                          </a:ln>
                          <a:solidFill>
                            <a:srgbClr val="000000"/>
                          </a:solidFill>
                          <a:effectLst/>
                          <a:latin typeface="Times New Roman" pitchFamily="18" charset="0"/>
                          <a:ea typeface="宋体" pitchFamily="2" charset="-122"/>
                        </a:rPr>
                        <a:t>Signature</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en-US" sz="2800" b="0" i="0" u="none" strike="noStrike" cap="none" normalizeH="0" baseline="0" smtClean="0">
                          <a:ln>
                            <a:noFill/>
                          </a:ln>
                          <a:solidFill>
                            <a:srgbClr val="000000"/>
                          </a:solidFill>
                          <a:effectLst/>
                          <a:latin typeface="Times New Roman" pitchFamily="18" charset="0"/>
                          <a:ea typeface="宋体" pitchFamily="2" charset="-122"/>
                        </a:rPr>
                        <a:t>for </a:t>
                      </a:r>
                      <a:r>
                        <a:rPr kumimoji="0" lang="zh-CN" altLang="en-US" sz="2800" b="0" i="0" u="none" strike="noStrike" cap="none" normalizeH="0" baseline="0" smtClean="0">
                          <a:ln>
                            <a:noFill/>
                          </a:ln>
                          <a:solidFill>
                            <a:srgbClr val="FF0000"/>
                          </a:solidFill>
                          <a:effectLst/>
                          <a:latin typeface="Times New Roman" pitchFamily="18" charset="0"/>
                          <a:ea typeface="宋体" pitchFamily="2" charset="-122"/>
                        </a:rPr>
                        <a:t>B Co., Ltd.</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en-US" sz="2800" b="0" i="0" u="none" strike="noStrike" cap="none" normalizeH="0" baseline="0" smtClean="0">
                          <a:ln>
                            <a:noFill/>
                          </a:ln>
                          <a:solidFill>
                            <a:srgbClr val="000000"/>
                          </a:solidFill>
                          <a:effectLst/>
                          <a:latin typeface="Times New Roman" pitchFamily="18" charset="0"/>
                          <a:ea typeface="宋体" pitchFamily="2" charset="-122"/>
                        </a:rPr>
                        <a:t>Endorsing date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en-US" sz="2800" b="0" i="0" u="none" strike="noStrike" cap="none" normalizeH="0" baseline="0" smtClean="0">
                          <a:ln>
                            <a:noFill/>
                          </a:ln>
                          <a:solidFill>
                            <a:srgbClr val="000000"/>
                          </a:solidFill>
                          <a:effectLst/>
                          <a:latin typeface="Times New Roman" pitchFamily="18" charset="0"/>
                          <a:ea typeface="宋体" pitchFamily="2" charset="-122"/>
                        </a:rPr>
                        <a:t>Signature</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en-US" sz="2800" b="0" i="0" u="none" strike="noStrike" cap="none" normalizeH="0" baseline="0" smtClean="0">
                          <a:ln>
                            <a:noFill/>
                          </a:ln>
                          <a:solidFill>
                            <a:srgbClr val="000000"/>
                          </a:solidFill>
                          <a:effectLst/>
                          <a:latin typeface="Times New Roman" pitchFamily="18" charset="0"/>
                          <a:ea typeface="宋体" pitchFamily="2" charset="-122"/>
                        </a:rPr>
                        <a:t>for </a:t>
                      </a:r>
                      <a:r>
                        <a:rPr kumimoji="0" lang="zh-CN" altLang="en-US" sz="2800" b="0" i="0" u="none" strike="noStrike" cap="none" normalizeH="0" baseline="0" smtClean="0">
                          <a:ln>
                            <a:noFill/>
                          </a:ln>
                          <a:solidFill>
                            <a:srgbClr val="FF0000"/>
                          </a:solidFill>
                          <a:effectLst/>
                          <a:latin typeface="Times New Roman" pitchFamily="18" charset="0"/>
                          <a:ea typeface="宋体" pitchFamily="2" charset="-122"/>
                        </a:rPr>
                        <a:t>C</a:t>
                      </a:r>
                      <a:r>
                        <a:rPr kumimoji="0" lang="zh-CN" altLang="en-US" sz="2800" b="0" i="0" u="none" strike="noStrike" cap="none" normalizeH="0" baseline="0" smtClean="0">
                          <a:ln>
                            <a:noFill/>
                          </a:ln>
                          <a:solidFill>
                            <a:srgbClr val="000000"/>
                          </a:solidFill>
                          <a:effectLst/>
                          <a:latin typeface="Times New Roman" pitchFamily="18" charset="0"/>
                          <a:ea typeface="宋体" pitchFamily="2" charset="-122"/>
                        </a:rPr>
                        <a:t> </a:t>
                      </a:r>
                      <a:r>
                        <a:rPr kumimoji="0" lang="zh-CN" altLang="en-US" sz="2800" b="0" i="0" u="none" strike="noStrike" cap="none" normalizeH="0" baseline="0" smtClean="0">
                          <a:ln>
                            <a:noFill/>
                          </a:ln>
                          <a:solidFill>
                            <a:srgbClr val="FF0000"/>
                          </a:solidFill>
                          <a:effectLst/>
                          <a:latin typeface="Times New Roman" pitchFamily="18" charset="0"/>
                          <a:ea typeface="宋体" pitchFamily="2" charset="-122"/>
                        </a:rPr>
                        <a:t>Co., Ltd.</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en-US" sz="2800" b="0" i="0" u="none" strike="noStrike" cap="none" normalizeH="0" baseline="0" smtClean="0">
                          <a:ln>
                            <a:noFill/>
                          </a:ln>
                          <a:solidFill>
                            <a:srgbClr val="000000"/>
                          </a:solidFill>
                          <a:effectLst/>
                          <a:latin typeface="Times New Roman" pitchFamily="18" charset="0"/>
                          <a:ea typeface="宋体" pitchFamily="2" charset="-122"/>
                        </a:rPr>
                        <a:t>Endorsing date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en-US" sz="2800" b="0" i="0" u="none" strike="noStrike" cap="none" normalizeH="0" baseline="0" smtClean="0">
                          <a:ln>
                            <a:noFill/>
                          </a:ln>
                          <a:solidFill>
                            <a:srgbClr val="000000"/>
                          </a:solidFill>
                          <a:effectLst/>
                          <a:latin typeface="Times New Roman" pitchFamily="18" charset="0"/>
                          <a:ea typeface="宋体" pitchFamily="2" charset="-122"/>
                        </a:rPr>
                        <a:t>Signature</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bl>
          </a:graphicData>
        </a:graphic>
      </p:graphicFrame>
      <p:sp>
        <p:nvSpPr>
          <p:cNvPr id="39976" name="Text Box 40"/>
          <p:cNvSpPr txBox="1">
            <a:spLocks noChangeArrowheads="1"/>
          </p:cNvSpPr>
          <p:nvPr/>
        </p:nvSpPr>
        <p:spPr bwMode="auto">
          <a:xfrm>
            <a:off x="2063750" y="1773238"/>
            <a:ext cx="129698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a:solidFill>
                  <a:srgbClr val="F14A1D"/>
                </a:solidFill>
                <a:latin typeface="Arial" panose="020B0604020202020204" pitchFamily="34" charset="0"/>
              </a:rPr>
              <a:t>记名背书</a:t>
            </a:r>
          </a:p>
        </p:txBody>
      </p:sp>
    </p:spTree>
    <p:extLst>
      <p:ext uri="{BB962C8B-B14F-4D97-AF65-F5344CB8AC3E}">
        <p14:creationId xmlns:p14="http://schemas.microsoft.com/office/powerpoint/2010/main" val="1574387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76"/>
                                        </p:tgtEl>
                                        <p:attrNameLst>
                                          <p:attrName>style.visibility</p:attrName>
                                        </p:attrNameLst>
                                      </p:cBhvr>
                                      <p:to>
                                        <p:strVal val="visible"/>
                                      </p:to>
                                    </p:set>
                                    <p:anim calcmode="lin" valueType="num">
                                      <p:cBhvr additive="base">
                                        <p:cTn id="7" dur="500" fill="hold"/>
                                        <p:tgtEl>
                                          <p:spTgt spid="39976"/>
                                        </p:tgtEl>
                                        <p:attrNameLst>
                                          <p:attrName>ppt_x</p:attrName>
                                        </p:attrNameLst>
                                      </p:cBhvr>
                                      <p:tavLst>
                                        <p:tav tm="0">
                                          <p:val>
                                            <p:strVal val="#ppt_x"/>
                                          </p:val>
                                        </p:tav>
                                        <p:tav tm="100000">
                                          <p:val>
                                            <p:strVal val="#ppt_x"/>
                                          </p:val>
                                        </p:tav>
                                      </p:tavLst>
                                    </p:anim>
                                    <p:anim calcmode="lin" valueType="num">
                                      <p:cBhvr additive="base">
                                        <p:cTn id="8" dur="500" fill="hold"/>
                                        <p:tgtEl>
                                          <p:spTgt spid="3997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952"/>
                                        </p:tgtEl>
                                        <p:attrNameLst>
                                          <p:attrName>style.visibility</p:attrName>
                                        </p:attrNameLst>
                                      </p:cBhvr>
                                      <p:to>
                                        <p:strVal val="visible"/>
                                      </p:to>
                                    </p:set>
                                    <p:anim calcmode="lin" valueType="num">
                                      <p:cBhvr additive="base">
                                        <p:cTn id="13" dur="500" fill="hold"/>
                                        <p:tgtEl>
                                          <p:spTgt spid="39952"/>
                                        </p:tgtEl>
                                        <p:attrNameLst>
                                          <p:attrName>ppt_x</p:attrName>
                                        </p:attrNameLst>
                                      </p:cBhvr>
                                      <p:tavLst>
                                        <p:tav tm="0">
                                          <p:val>
                                            <p:strVal val="#ppt_x"/>
                                          </p:val>
                                        </p:tav>
                                        <p:tav tm="100000">
                                          <p:val>
                                            <p:strVal val="#ppt_x"/>
                                          </p:val>
                                        </p:tav>
                                      </p:tavLst>
                                    </p:anim>
                                    <p:anim calcmode="lin" valueType="num">
                                      <p:cBhvr additive="base">
                                        <p:cTn id="14" dur="500" fill="hold"/>
                                        <p:tgtEl>
                                          <p:spTgt spid="399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76"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矩形 19"/>
          <p:cNvGrpSpPr>
            <a:grpSpLocks/>
          </p:cNvGrpSpPr>
          <p:nvPr/>
        </p:nvGrpSpPr>
        <p:grpSpPr bwMode="auto">
          <a:xfrm>
            <a:off x="1416050" y="260350"/>
            <a:ext cx="9296400" cy="725488"/>
            <a:chOff x="0" y="0"/>
            <a:chExt cx="5856" cy="457"/>
          </a:xfrm>
        </p:grpSpPr>
        <p:pic>
          <p:nvPicPr>
            <p:cNvPr id="42013" name="矩形 1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56"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4" name="Text Box 4"/>
            <p:cNvSpPr txBox="1">
              <a:spLocks noChangeArrowheads="1"/>
            </p:cNvSpPr>
            <p:nvPr/>
          </p:nvSpPr>
          <p:spPr bwMode="auto">
            <a:xfrm>
              <a:off x="2" y="3"/>
              <a:ext cx="585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41989" name="Rectangle 2"/>
          <p:cNvSpPr txBox="1">
            <a:spLocks noChangeArrowheads="1"/>
          </p:cNvSpPr>
          <p:nvPr/>
        </p:nvSpPr>
        <p:spPr bwMode="auto">
          <a:xfrm>
            <a:off x="1631951" y="404814"/>
            <a:ext cx="7358063"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800" b="1" u="sng">
                <a:solidFill>
                  <a:schemeClr val="bg1"/>
                </a:solidFill>
                <a:latin typeface="宋体" panose="02010600030101010101" pitchFamily="2" charset="-122"/>
              </a:rPr>
              <a:t>任务2：汇票填制</a:t>
            </a:r>
          </a:p>
        </p:txBody>
      </p:sp>
      <p:graphicFrame>
        <p:nvGraphicFramePr>
          <p:cNvPr id="40976" name="Group 16"/>
          <p:cNvGraphicFramePr>
            <a:graphicFrameLocks noGrp="1"/>
          </p:cNvGraphicFramePr>
          <p:nvPr/>
        </p:nvGraphicFramePr>
        <p:xfrm>
          <a:off x="2136776" y="2492375"/>
          <a:ext cx="7491413" cy="4013200"/>
        </p:xfrm>
        <a:graphic>
          <a:graphicData uri="http://schemas.openxmlformats.org/drawingml/2006/table">
            <a:tbl>
              <a:tblPr/>
              <a:tblGrid>
                <a:gridCol w="2495550"/>
                <a:gridCol w="2498725"/>
                <a:gridCol w="2497138"/>
              </a:tblGrid>
              <a:tr h="1736725">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endParaRPr kumimoji="0" lang="zh-CN" altLang="en-US" sz="2000" b="1" i="0" u="none" strike="noStrike" cap="none" normalizeH="0" baseline="0" dirty="0" smtClean="0">
                        <a:ln>
                          <a:noFill/>
                        </a:ln>
                        <a:solidFill>
                          <a:srgbClr val="FFFF00"/>
                        </a:solidFill>
                        <a:effectLst/>
                        <a:latin typeface="Times New Roman" pitchFamily="18" charset="0"/>
                        <a:ea typeface="宋体" pitchFamily="2"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endParaRPr kumimoji="0" lang="zh-CN" altLang="zh-CN" sz="2800" b="1" i="0" u="none" strike="noStrike" cap="none" normalizeH="0" baseline="0" smtClean="0">
                        <a:ln>
                          <a:noFill/>
                        </a:ln>
                        <a:solidFill>
                          <a:srgbClr val="FFFF00"/>
                        </a:solidFill>
                        <a:effectLst/>
                        <a:latin typeface="Times New Roman" pitchFamily="18" charset="0"/>
                        <a:ea typeface="宋体" pitchFamily="2"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endParaRPr kumimoji="0" lang="zh-CN" altLang="zh-CN" sz="2800" b="1" i="0" u="none" strike="noStrike" cap="none" normalizeH="0" baseline="0" smtClean="0">
                        <a:ln>
                          <a:noFill/>
                        </a:ln>
                        <a:solidFill>
                          <a:srgbClr val="FFFF00"/>
                        </a:solidFill>
                        <a:effectLst/>
                        <a:latin typeface="Times New Roman" pitchFamily="18" charset="0"/>
                        <a:ea typeface="宋体" pitchFamily="2"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2276475">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zh-CN" sz="2000" b="0" i="0" u="none" strike="noStrike" cap="none" normalizeH="0" baseline="0" smtClean="0">
                          <a:ln>
                            <a:noFill/>
                          </a:ln>
                          <a:solidFill>
                            <a:srgbClr val="000000"/>
                          </a:solidFill>
                          <a:effectLst/>
                          <a:latin typeface="Times New Roman" pitchFamily="18" charset="0"/>
                          <a:ea typeface="宋体" pitchFamily="2" charset="-122"/>
                        </a:rPr>
                        <a:t>for </a:t>
                      </a:r>
                      <a:r>
                        <a:rPr kumimoji="0" lang="zh-CN" altLang="zh-CN" sz="2000" b="0" i="0" u="none" strike="noStrike" cap="none" normalizeH="0" baseline="0" smtClean="0">
                          <a:ln>
                            <a:noFill/>
                          </a:ln>
                          <a:solidFill>
                            <a:srgbClr val="FF0000"/>
                          </a:solidFill>
                          <a:effectLst/>
                          <a:latin typeface="Times New Roman" pitchFamily="18" charset="0"/>
                          <a:ea typeface="宋体" pitchFamily="2" charset="-122"/>
                        </a:rPr>
                        <a:t>A Co., Ltd.</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zh-CN" sz="2000" b="0" i="0" u="none" strike="noStrike" cap="none" normalizeH="0" baseline="0" smtClean="0">
                          <a:ln>
                            <a:noFill/>
                          </a:ln>
                          <a:solidFill>
                            <a:srgbClr val="000000"/>
                          </a:solidFill>
                          <a:effectLst/>
                          <a:latin typeface="Times New Roman" pitchFamily="18" charset="0"/>
                          <a:ea typeface="宋体" pitchFamily="2" charset="-122"/>
                        </a:rPr>
                        <a:t>Endorsing date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r>
                        <a:rPr kumimoji="0" lang="zh-CN" altLang="zh-CN" sz="2000" b="0" i="0" u="none" strike="noStrike" cap="none" normalizeH="0" baseline="0" smtClean="0">
                          <a:ln>
                            <a:noFill/>
                          </a:ln>
                          <a:solidFill>
                            <a:srgbClr val="000000"/>
                          </a:solidFill>
                          <a:effectLst/>
                          <a:latin typeface="Times New Roman" pitchFamily="18" charset="0"/>
                          <a:ea typeface="宋体" pitchFamily="2" charset="-122"/>
                        </a:rPr>
                        <a:t>Signature</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endParaRPr kumimoji="0" lang="zh-CN" altLang="zh-CN" sz="2800" b="0" i="0" u="none" strike="noStrike" cap="none" normalizeH="0" baseline="0" dirty="0" smtClean="0">
                        <a:ln>
                          <a:noFill/>
                        </a:ln>
                        <a:solidFill>
                          <a:srgbClr val="000000"/>
                        </a:solidFill>
                        <a:effectLst/>
                        <a:latin typeface="Times New Roman" pitchFamily="18" charset="0"/>
                        <a:ea typeface="宋体" pitchFamily="2"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pPr>
                      <a:endParaRPr kumimoji="0" lang="zh-CN" altLang="zh-CN" sz="2800" b="0" i="0" u="none" strike="noStrike" cap="none" normalizeH="0" baseline="0" smtClean="0">
                        <a:ln>
                          <a:noFill/>
                        </a:ln>
                        <a:solidFill>
                          <a:srgbClr val="000000"/>
                        </a:solidFill>
                        <a:effectLst/>
                        <a:latin typeface="Times New Roman" pitchFamily="18" charset="0"/>
                        <a:ea typeface="宋体" pitchFamily="2"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bl>
          </a:graphicData>
        </a:graphic>
      </p:graphicFrame>
      <p:sp>
        <p:nvSpPr>
          <p:cNvPr id="41000" name="Text Box 40"/>
          <p:cNvSpPr txBox="1">
            <a:spLocks noChangeArrowheads="1"/>
          </p:cNvSpPr>
          <p:nvPr/>
        </p:nvSpPr>
        <p:spPr bwMode="auto">
          <a:xfrm>
            <a:off x="2063750" y="1773238"/>
            <a:ext cx="129698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a:solidFill>
                  <a:srgbClr val="F14A1D"/>
                </a:solidFill>
                <a:latin typeface="Arial" panose="020B0604020202020204" pitchFamily="34" charset="0"/>
              </a:rPr>
              <a:t>空白背书</a:t>
            </a:r>
          </a:p>
        </p:txBody>
      </p:sp>
    </p:spTree>
    <p:extLst>
      <p:ext uri="{BB962C8B-B14F-4D97-AF65-F5344CB8AC3E}">
        <p14:creationId xmlns:p14="http://schemas.microsoft.com/office/powerpoint/2010/main" val="8015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00"/>
                                        </p:tgtEl>
                                        <p:attrNameLst>
                                          <p:attrName>style.visibility</p:attrName>
                                        </p:attrNameLst>
                                      </p:cBhvr>
                                      <p:to>
                                        <p:strVal val="visible"/>
                                      </p:to>
                                    </p:set>
                                    <p:anim calcmode="lin" valueType="num">
                                      <p:cBhvr additive="base">
                                        <p:cTn id="7" dur="500" fill="hold"/>
                                        <p:tgtEl>
                                          <p:spTgt spid="41000"/>
                                        </p:tgtEl>
                                        <p:attrNameLst>
                                          <p:attrName>ppt_x</p:attrName>
                                        </p:attrNameLst>
                                      </p:cBhvr>
                                      <p:tavLst>
                                        <p:tav tm="0">
                                          <p:val>
                                            <p:strVal val="#ppt_x"/>
                                          </p:val>
                                        </p:tav>
                                        <p:tav tm="100000">
                                          <p:val>
                                            <p:strVal val="#ppt_x"/>
                                          </p:val>
                                        </p:tav>
                                      </p:tavLst>
                                    </p:anim>
                                    <p:anim calcmode="lin" valueType="num">
                                      <p:cBhvr additive="base">
                                        <p:cTn id="8" dur="500" fill="hold"/>
                                        <p:tgtEl>
                                          <p:spTgt spid="410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40976"/>
                                        </p:tgtEl>
                                        <p:attrNameLst>
                                          <p:attrName>style.visibility</p:attrName>
                                        </p:attrNameLst>
                                      </p:cBhvr>
                                      <p:to>
                                        <p:strVal val="visible"/>
                                      </p:to>
                                    </p:set>
                                    <p:animEffect transition="in" filter="checkerboard(across)">
                                      <p:cBhvr>
                                        <p:cTn id="13" dur="500"/>
                                        <p:tgtEl>
                                          <p:spTgt spid="40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nvSpPr>
        <p:spPr>
          <a:xfrm>
            <a:off x="861494" y="4298057"/>
            <a:ext cx="1549080" cy="400110"/>
          </a:xfrm>
          <a:prstGeom prst="rect">
            <a:avLst/>
          </a:prstGeom>
          <a:noFill/>
        </p:spPr>
        <p:txBody>
          <a:bodyPr wrap="square" rtlCol="0">
            <a:spAutoFit/>
          </a:bodyPr>
          <a:lstStyle/>
          <a:p>
            <a:pPr fontAlgn="auto">
              <a:spcBef>
                <a:spcPts val="0"/>
              </a:spcBef>
              <a:spcAft>
                <a:spcPts val="0"/>
              </a:spcAft>
            </a:pPr>
            <a:r>
              <a:rPr lang="zh-CN" altLang="en-US" sz="2000" b="1" dirty="0" smtClean="0">
                <a:solidFill>
                  <a:srgbClr val="0174AB"/>
                </a:solidFill>
                <a:latin typeface="Times New Roman" panose="02020603050405020304" pitchFamily="18" charset="0"/>
                <a:ea typeface="宋体" panose="02010600030101010101" pitchFamily="2" charset="-122"/>
                <a:cs typeface="+mn-ea"/>
              </a:rPr>
              <a:t>素质目标</a:t>
            </a:r>
            <a:endParaRPr lang="zh-CN" altLang="en-US" sz="2000" b="1" dirty="0">
              <a:solidFill>
                <a:srgbClr val="0174AB"/>
              </a:solidFill>
              <a:latin typeface="Times New Roman" panose="02020603050405020304" pitchFamily="18" charset="0"/>
              <a:ea typeface="宋体" panose="02010600030101010101" pitchFamily="2" charset="-122"/>
              <a:cs typeface="+mn-ea"/>
            </a:endParaRPr>
          </a:p>
        </p:txBody>
      </p:sp>
      <p:sp>
        <p:nvSpPr>
          <p:cNvPr id="54" name="矩形 53"/>
          <p:cNvSpPr/>
          <p:nvPr/>
        </p:nvSpPr>
        <p:spPr>
          <a:xfrm>
            <a:off x="2535075" y="1807836"/>
            <a:ext cx="7935449" cy="3323987"/>
          </a:xfrm>
          <a:prstGeom prst="rect">
            <a:avLst/>
          </a:prstGeom>
          <a:ln>
            <a:solidFill>
              <a:schemeClr val="accent1"/>
            </a:solidFill>
            <a:prstDash val="dash"/>
          </a:ln>
        </p:spPr>
        <p:txBody>
          <a:bodyPr wrap="square">
            <a:spAutoFit/>
          </a:bodyPr>
          <a:lstStyle/>
          <a:p>
            <a:pPr defTabSz="462916" fontAlgn="auto">
              <a:lnSpc>
                <a:spcPct val="150000"/>
              </a:lnSpc>
              <a:spcBef>
                <a:spcPts val="0"/>
              </a:spcBef>
              <a:spcAft>
                <a:spcPts val="0"/>
              </a:spcAft>
              <a:buClr>
                <a:srgbClr val="4F81BD"/>
              </a:buClr>
              <a:buSzPct val="60000"/>
            </a:pP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1.</a:t>
            </a: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较高的英语阅读和表达能力；</a:t>
            </a:r>
          </a:p>
          <a:p>
            <a:pPr defTabSz="462916" fontAlgn="auto">
              <a:lnSpc>
                <a:spcPct val="150000"/>
              </a:lnSpc>
              <a:spcBef>
                <a:spcPts val="0"/>
              </a:spcBef>
              <a:spcAft>
                <a:spcPts val="0"/>
              </a:spcAft>
              <a:buClr>
                <a:srgbClr val="4F81BD"/>
              </a:buClr>
              <a:buSzPct val="60000"/>
            </a:pP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2.</a:t>
            </a: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良好的沟通能力；</a:t>
            </a:r>
          </a:p>
          <a:p>
            <a:pPr defTabSz="462916" fontAlgn="auto">
              <a:lnSpc>
                <a:spcPct val="150000"/>
              </a:lnSpc>
              <a:spcBef>
                <a:spcPts val="0"/>
              </a:spcBef>
              <a:spcAft>
                <a:spcPts val="0"/>
              </a:spcAft>
              <a:buClr>
                <a:srgbClr val="4F81BD"/>
              </a:buClr>
              <a:buSzPct val="60000"/>
            </a:pP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3.</a:t>
            </a: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不断学习的能力；</a:t>
            </a:r>
          </a:p>
          <a:p>
            <a:pPr defTabSz="462916" fontAlgn="auto">
              <a:lnSpc>
                <a:spcPct val="150000"/>
              </a:lnSpc>
              <a:spcBef>
                <a:spcPts val="0"/>
              </a:spcBef>
              <a:spcAft>
                <a:spcPts val="0"/>
              </a:spcAft>
              <a:buClr>
                <a:srgbClr val="4F81BD"/>
              </a:buClr>
              <a:buSzPct val="60000"/>
            </a:pP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4.</a:t>
            </a: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调研、分析、决策能力；</a:t>
            </a:r>
          </a:p>
          <a:p>
            <a:pPr defTabSz="462916" fontAlgn="auto">
              <a:lnSpc>
                <a:spcPct val="150000"/>
              </a:lnSpc>
              <a:spcBef>
                <a:spcPts val="0"/>
              </a:spcBef>
              <a:spcAft>
                <a:spcPts val="0"/>
              </a:spcAft>
              <a:buClr>
                <a:srgbClr val="4F81BD"/>
              </a:buClr>
              <a:buSzPct val="60000"/>
            </a:pP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5.</a:t>
            </a: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高效严谨、耐心细致、责任心强的工作态度；</a:t>
            </a:r>
          </a:p>
          <a:p>
            <a:pPr defTabSz="462916" fontAlgn="auto">
              <a:lnSpc>
                <a:spcPct val="150000"/>
              </a:lnSpc>
              <a:spcBef>
                <a:spcPts val="0"/>
              </a:spcBef>
              <a:spcAft>
                <a:spcPts val="0"/>
              </a:spcAft>
              <a:buClr>
                <a:srgbClr val="4F81BD"/>
              </a:buClr>
              <a:buSzPct val="60000"/>
            </a:pP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6.</a:t>
            </a: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具有良好的团队合作精神</a:t>
            </a:r>
            <a:r>
              <a:rPr lang="zh-CN" altLang="en-US" sz="2000" dirty="0" smtClean="0">
                <a:latin typeface="Times New Roman" panose="02020603050405020304" pitchFamily="18" charset="0"/>
                <a:ea typeface="宋体" panose="02010600030101010101" pitchFamily="2" charset="-122"/>
                <a:cs typeface="+mn-ea"/>
                <a:sym typeface="Times New Roman" panose="02020603050405020304" pitchFamily="18" charset="0"/>
              </a:rPr>
              <a:t>；</a:t>
            </a:r>
            <a:endParaRPr lang="en-US" altLang="zh-CN" sz="2000" dirty="0" smtClean="0">
              <a:latin typeface="Times New Roman" panose="02020603050405020304" pitchFamily="18" charset="0"/>
              <a:ea typeface="宋体" panose="02010600030101010101" pitchFamily="2" charset="-122"/>
              <a:cs typeface="+mn-ea"/>
              <a:sym typeface="Times New Roman" panose="02020603050405020304" pitchFamily="18" charset="0"/>
            </a:endParaRPr>
          </a:p>
          <a:p>
            <a:pPr defTabSz="462916" fontAlgn="auto">
              <a:lnSpc>
                <a:spcPct val="150000"/>
              </a:lnSpc>
              <a:spcBef>
                <a:spcPts val="0"/>
              </a:spcBef>
              <a:spcAft>
                <a:spcPts val="0"/>
              </a:spcAft>
              <a:buClr>
                <a:srgbClr val="4F81BD"/>
              </a:buClr>
              <a:buSzPct val="60000"/>
            </a:pPr>
            <a:r>
              <a:rPr lang="en-US" altLang="zh-CN" sz="2000" dirty="0" smtClean="0">
                <a:latin typeface="Times New Roman" panose="02020603050405020304" pitchFamily="18" charset="0"/>
                <a:ea typeface="宋体" panose="02010600030101010101" pitchFamily="2" charset="-122"/>
                <a:cs typeface="+mn-ea"/>
                <a:sym typeface="Times New Roman" panose="02020603050405020304" pitchFamily="18" charset="0"/>
              </a:rPr>
              <a:t>7</a:t>
            </a: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具有市场竞争意识。</a:t>
            </a:r>
          </a:p>
        </p:txBody>
      </p:sp>
      <p:grpSp>
        <p:nvGrpSpPr>
          <p:cNvPr id="2" name="组合 1"/>
          <p:cNvGrpSpPr/>
          <p:nvPr/>
        </p:nvGrpSpPr>
        <p:grpSpPr>
          <a:xfrm>
            <a:off x="738605" y="2601689"/>
            <a:ext cx="1590952" cy="1443892"/>
            <a:chOff x="55634" y="4416659"/>
            <a:chExt cx="859945" cy="836081"/>
          </a:xfrm>
        </p:grpSpPr>
        <p:sp>
          <p:nvSpPr>
            <p:cNvPr id="50" name="任意多边形 49"/>
            <p:cNvSpPr>
              <a:spLocks noChangeAspect="1"/>
            </p:cNvSpPr>
            <p:nvPr/>
          </p:nvSpPr>
          <p:spPr>
            <a:xfrm>
              <a:off x="55634" y="4416659"/>
              <a:ext cx="859945" cy="836081"/>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21A3D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568" tIns="210568" rIns="210568" bIns="210568" numCol="1" spcCol="1270" anchor="ctr" anchorCtr="0">
              <a:noAutofit/>
            </a:bodyPr>
            <a:lstStyle/>
            <a:p>
              <a:pPr algn="ctr" defTabSz="1173480" fontAlgn="auto">
                <a:lnSpc>
                  <a:spcPct val="90000"/>
                </a:lnSpc>
                <a:spcBef>
                  <a:spcPts val="0"/>
                </a:spcBef>
                <a:spcAft>
                  <a:spcPct val="35000"/>
                </a:spcAft>
              </a:pPr>
              <a:endParaRPr lang="zh-CN" altLang="en-US" sz="2640">
                <a:solidFill>
                  <a:prstClr val="white"/>
                </a:solidFill>
              </a:endParaRPr>
            </a:p>
          </p:txBody>
        </p:sp>
        <p:grpSp>
          <p:nvGrpSpPr>
            <p:cNvPr id="59" name="Group 67"/>
            <p:cNvGrpSpPr/>
            <p:nvPr/>
          </p:nvGrpSpPr>
          <p:grpSpPr>
            <a:xfrm>
              <a:off x="295907" y="4645903"/>
              <a:ext cx="416763" cy="546901"/>
              <a:chOff x="2587624" y="-3175"/>
              <a:chExt cx="4133849" cy="7337425"/>
            </a:xfrm>
            <a:solidFill>
              <a:schemeClr val="bg1"/>
            </a:solidFill>
          </p:grpSpPr>
          <p:sp>
            <p:nvSpPr>
              <p:cNvPr id="60" name="Freeform 5"/>
              <p:cNvSpPr>
                <a:spLocks noEditPoints="1"/>
              </p:cNvSpPr>
              <p:nvPr/>
            </p:nvSpPr>
            <p:spPr bwMode="auto">
              <a:xfrm>
                <a:off x="2587624" y="3748088"/>
                <a:ext cx="1843086" cy="1541463"/>
              </a:xfrm>
              <a:custGeom>
                <a:avLst/>
                <a:gdLst/>
                <a:ahLst/>
                <a:cxnLst>
                  <a:cxn ang="0">
                    <a:pos x="71" y="27"/>
                  </a:cxn>
                  <a:cxn ang="0">
                    <a:pos x="50" y="42"/>
                  </a:cxn>
                  <a:cxn ang="0">
                    <a:pos x="1" y="390"/>
                  </a:cxn>
                  <a:cxn ang="0">
                    <a:pos x="16" y="411"/>
                  </a:cxn>
                  <a:cxn ang="0">
                    <a:pos x="18" y="414"/>
                  </a:cxn>
                  <a:cxn ang="0">
                    <a:pos x="26" y="419"/>
                  </a:cxn>
                  <a:cxn ang="0">
                    <a:pos x="27" y="420"/>
                  </a:cxn>
                  <a:cxn ang="0">
                    <a:pos x="36" y="417"/>
                  </a:cxn>
                  <a:cxn ang="0">
                    <a:pos x="39" y="414"/>
                  </a:cxn>
                  <a:cxn ang="0">
                    <a:pos x="481" y="476"/>
                  </a:cxn>
                  <a:cxn ang="0">
                    <a:pos x="483" y="480"/>
                  </a:cxn>
                  <a:cxn ang="0">
                    <a:pos x="491" y="484"/>
                  </a:cxn>
                  <a:cxn ang="0">
                    <a:pos x="492" y="484"/>
                  </a:cxn>
                  <a:cxn ang="0">
                    <a:pos x="501" y="482"/>
                  </a:cxn>
                  <a:cxn ang="0">
                    <a:pos x="504" y="479"/>
                  </a:cxn>
                  <a:cxn ang="0">
                    <a:pos x="508" y="480"/>
                  </a:cxn>
                  <a:cxn ang="0">
                    <a:pos x="529" y="464"/>
                  </a:cxn>
                  <a:cxn ang="0">
                    <a:pos x="577" y="116"/>
                  </a:cxn>
                  <a:cxn ang="0">
                    <a:pos x="562" y="95"/>
                  </a:cxn>
                  <a:cxn ang="0">
                    <a:pos x="504" y="87"/>
                  </a:cxn>
                  <a:cxn ang="0">
                    <a:pos x="502" y="97"/>
                  </a:cxn>
                  <a:cxn ang="0">
                    <a:pos x="423" y="86"/>
                  </a:cxn>
                  <a:cxn ang="0">
                    <a:pos x="426" y="63"/>
                  </a:cxn>
                  <a:cxn ang="0">
                    <a:pos x="416" y="61"/>
                  </a:cxn>
                  <a:cxn ang="0">
                    <a:pos x="418" y="48"/>
                  </a:cxn>
                  <a:cxn ang="0">
                    <a:pos x="397" y="17"/>
                  </a:cxn>
                  <a:cxn ang="0">
                    <a:pos x="397" y="31"/>
                  </a:cxn>
                  <a:cxn ang="0">
                    <a:pos x="395" y="58"/>
                  </a:cxn>
                  <a:cxn ang="0">
                    <a:pos x="395" y="58"/>
                  </a:cxn>
                  <a:cxn ang="0">
                    <a:pos x="388" y="58"/>
                  </a:cxn>
                  <a:cxn ang="0">
                    <a:pos x="385" y="80"/>
                  </a:cxn>
                  <a:cxn ang="0">
                    <a:pos x="256" y="62"/>
                  </a:cxn>
                  <a:cxn ang="0">
                    <a:pos x="259" y="39"/>
                  </a:cxn>
                  <a:cxn ang="0">
                    <a:pos x="253" y="39"/>
                  </a:cxn>
                  <a:cxn ang="0">
                    <a:pos x="253" y="38"/>
                  </a:cxn>
                  <a:cxn ang="0">
                    <a:pos x="274" y="19"/>
                  </a:cxn>
                  <a:cxn ang="0">
                    <a:pos x="258" y="0"/>
                  </a:cxn>
                  <a:cxn ang="0">
                    <a:pos x="237" y="22"/>
                  </a:cxn>
                  <a:cxn ang="0">
                    <a:pos x="235" y="36"/>
                  </a:cxn>
                  <a:cxn ang="0">
                    <a:pos x="222" y="34"/>
                  </a:cxn>
                  <a:cxn ang="0">
                    <a:pos x="218" y="57"/>
                  </a:cxn>
                  <a:cxn ang="0">
                    <a:pos x="140" y="46"/>
                  </a:cxn>
                  <a:cxn ang="0">
                    <a:pos x="141" y="37"/>
                  </a:cxn>
                  <a:cxn ang="0">
                    <a:pos x="71" y="27"/>
                  </a:cxn>
                  <a:cxn ang="0">
                    <a:pos x="250" y="49"/>
                  </a:cxn>
                  <a:cxn ang="0">
                    <a:pos x="248" y="61"/>
                  </a:cxn>
                  <a:cxn ang="0">
                    <a:pos x="226" y="58"/>
                  </a:cxn>
                  <a:cxn ang="0">
                    <a:pos x="227" y="46"/>
                  </a:cxn>
                  <a:cxn ang="0">
                    <a:pos x="250" y="49"/>
                  </a:cxn>
                  <a:cxn ang="0">
                    <a:pos x="392" y="81"/>
                  </a:cxn>
                  <a:cxn ang="0">
                    <a:pos x="393" y="69"/>
                  </a:cxn>
                  <a:cxn ang="0">
                    <a:pos x="416" y="72"/>
                  </a:cxn>
                  <a:cxn ang="0">
                    <a:pos x="414" y="84"/>
                  </a:cxn>
                  <a:cxn ang="0">
                    <a:pos x="392" y="81"/>
                  </a:cxn>
                </a:cxnLst>
                <a:rect l="0" t="0" r="r" b="b"/>
                <a:pathLst>
                  <a:path w="579" h="485">
                    <a:moveTo>
                      <a:pt x="71" y="27"/>
                    </a:moveTo>
                    <a:cubicBezTo>
                      <a:pt x="59" y="25"/>
                      <a:pt x="52" y="30"/>
                      <a:pt x="50" y="42"/>
                    </a:cubicBezTo>
                    <a:cubicBezTo>
                      <a:pt x="1" y="390"/>
                      <a:pt x="1" y="390"/>
                      <a:pt x="1" y="390"/>
                    </a:cubicBezTo>
                    <a:cubicBezTo>
                      <a:pt x="0" y="402"/>
                      <a:pt x="5" y="409"/>
                      <a:pt x="16" y="411"/>
                    </a:cubicBezTo>
                    <a:cubicBezTo>
                      <a:pt x="17" y="412"/>
                      <a:pt x="17" y="413"/>
                      <a:pt x="18" y="414"/>
                    </a:cubicBezTo>
                    <a:cubicBezTo>
                      <a:pt x="20" y="417"/>
                      <a:pt x="23" y="419"/>
                      <a:pt x="26" y="419"/>
                    </a:cubicBezTo>
                    <a:cubicBezTo>
                      <a:pt x="27" y="420"/>
                      <a:pt x="27" y="420"/>
                      <a:pt x="27" y="420"/>
                    </a:cubicBezTo>
                    <a:cubicBezTo>
                      <a:pt x="30" y="420"/>
                      <a:pt x="33" y="419"/>
                      <a:pt x="36" y="417"/>
                    </a:cubicBezTo>
                    <a:cubicBezTo>
                      <a:pt x="37" y="416"/>
                      <a:pt x="38" y="415"/>
                      <a:pt x="39" y="414"/>
                    </a:cubicBezTo>
                    <a:cubicBezTo>
                      <a:pt x="481" y="476"/>
                      <a:pt x="481" y="476"/>
                      <a:pt x="481" y="476"/>
                    </a:cubicBezTo>
                    <a:cubicBezTo>
                      <a:pt x="482" y="477"/>
                      <a:pt x="483" y="478"/>
                      <a:pt x="483" y="480"/>
                    </a:cubicBezTo>
                    <a:cubicBezTo>
                      <a:pt x="485" y="482"/>
                      <a:pt x="488" y="484"/>
                      <a:pt x="491" y="484"/>
                    </a:cubicBezTo>
                    <a:cubicBezTo>
                      <a:pt x="492" y="484"/>
                      <a:pt x="492" y="484"/>
                      <a:pt x="492" y="484"/>
                    </a:cubicBezTo>
                    <a:cubicBezTo>
                      <a:pt x="496" y="485"/>
                      <a:pt x="499" y="484"/>
                      <a:pt x="501" y="482"/>
                    </a:cubicBezTo>
                    <a:cubicBezTo>
                      <a:pt x="502" y="481"/>
                      <a:pt x="503" y="480"/>
                      <a:pt x="504" y="479"/>
                    </a:cubicBezTo>
                    <a:cubicBezTo>
                      <a:pt x="508" y="480"/>
                      <a:pt x="508" y="480"/>
                      <a:pt x="508" y="480"/>
                    </a:cubicBezTo>
                    <a:cubicBezTo>
                      <a:pt x="520" y="482"/>
                      <a:pt x="527" y="476"/>
                      <a:pt x="529" y="464"/>
                    </a:cubicBezTo>
                    <a:cubicBezTo>
                      <a:pt x="577" y="116"/>
                      <a:pt x="577" y="116"/>
                      <a:pt x="577" y="116"/>
                    </a:cubicBezTo>
                    <a:cubicBezTo>
                      <a:pt x="579" y="104"/>
                      <a:pt x="574" y="97"/>
                      <a:pt x="562" y="95"/>
                    </a:cubicBezTo>
                    <a:cubicBezTo>
                      <a:pt x="504" y="87"/>
                      <a:pt x="504" y="87"/>
                      <a:pt x="504" y="87"/>
                    </a:cubicBezTo>
                    <a:cubicBezTo>
                      <a:pt x="502" y="97"/>
                      <a:pt x="502" y="97"/>
                      <a:pt x="502" y="97"/>
                    </a:cubicBezTo>
                    <a:cubicBezTo>
                      <a:pt x="423" y="86"/>
                      <a:pt x="423" y="86"/>
                      <a:pt x="423" y="86"/>
                    </a:cubicBezTo>
                    <a:cubicBezTo>
                      <a:pt x="426" y="63"/>
                      <a:pt x="426" y="63"/>
                      <a:pt x="426" y="63"/>
                    </a:cubicBezTo>
                    <a:cubicBezTo>
                      <a:pt x="416" y="61"/>
                      <a:pt x="416" y="61"/>
                      <a:pt x="416" y="61"/>
                    </a:cubicBezTo>
                    <a:cubicBezTo>
                      <a:pt x="418" y="48"/>
                      <a:pt x="418" y="48"/>
                      <a:pt x="418" y="48"/>
                    </a:cubicBezTo>
                    <a:cubicBezTo>
                      <a:pt x="420" y="33"/>
                      <a:pt x="413" y="23"/>
                      <a:pt x="397" y="17"/>
                    </a:cubicBezTo>
                    <a:cubicBezTo>
                      <a:pt x="397" y="31"/>
                      <a:pt x="397" y="31"/>
                      <a:pt x="397" y="31"/>
                    </a:cubicBezTo>
                    <a:cubicBezTo>
                      <a:pt x="398" y="35"/>
                      <a:pt x="398" y="44"/>
                      <a:pt x="395" y="58"/>
                    </a:cubicBezTo>
                    <a:cubicBezTo>
                      <a:pt x="395" y="58"/>
                      <a:pt x="395" y="58"/>
                      <a:pt x="395" y="58"/>
                    </a:cubicBezTo>
                    <a:cubicBezTo>
                      <a:pt x="388" y="58"/>
                      <a:pt x="388" y="58"/>
                      <a:pt x="388" y="58"/>
                    </a:cubicBezTo>
                    <a:cubicBezTo>
                      <a:pt x="385" y="80"/>
                      <a:pt x="385" y="80"/>
                      <a:pt x="385" y="80"/>
                    </a:cubicBezTo>
                    <a:cubicBezTo>
                      <a:pt x="256" y="62"/>
                      <a:pt x="256" y="62"/>
                      <a:pt x="256" y="62"/>
                    </a:cubicBezTo>
                    <a:cubicBezTo>
                      <a:pt x="259" y="39"/>
                      <a:pt x="259" y="39"/>
                      <a:pt x="259" y="39"/>
                    </a:cubicBezTo>
                    <a:cubicBezTo>
                      <a:pt x="253" y="39"/>
                      <a:pt x="253" y="39"/>
                      <a:pt x="253" y="39"/>
                    </a:cubicBezTo>
                    <a:cubicBezTo>
                      <a:pt x="253" y="38"/>
                      <a:pt x="253" y="38"/>
                      <a:pt x="253" y="38"/>
                    </a:cubicBezTo>
                    <a:cubicBezTo>
                      <a:pt x="255" y="22"/>
                      <a:pt x="262" y="16"/>
                      <a:pt x="274" y="19"/>
                    </a:cubicBezTo>
                    <a:cubicBezTo>
                      <a:pt x="258" y="0"/>
                      <a:pt x="258" y="0"/>
                      <a:pt x="258" y="0"/>
                    </a:cubicBezTo>
                    <a:cubicBezTo>
                      <a:pt x="246" y="2"/>
                      <a:pt x="239" y="10"/>
                      <a:pt x="237" y="22"/>
                    </a:cubicBezTo>
                    <a:cubicBezTo>
                      <a:pt x="235" y="36"/>
                      <a:pt x="235" y="36"/>
                      <a:pt x="235" y="36"/>
                    </a:cubicBezTo>
                    <a:cubicBezTo>
                      <a:pt x="222" y="34"/>
                      <a:pt x="222" y="34"/>
                      <a:pt x="222" y="34"/>
                    </a:cubicBezTo>
                    <a:cubicBezTo>
                      <a:pt x="218" y="57"/>
                      <a:pt x="218" y="57"/>
                      <a:pt x="218" y="57"/>
                    </a:cubicBezTo>
                    <a:cubicBezTo>
                      <a:pt x="140" y="46"/>
                      <a:pt x="140" y="46"/>
                      <a:pt x="140" y="46"/>
                    </a:cubicBezTo>
                    <a:cubicBezTo>
                      <a:pt x="141" y="37"/>
                      <a:pt x="141" y="37"/>
                      <a:pt x="141" y="37"/>
                    </a:cubicBezTo>
                    <a:lnTo>
                      <a:pt x="71" y="27"/>
                    </a:lnTo>
                    <a:close/>
                    <a:moveTo>
                      <a:pt x="250" y="49"/>
                    </a:moveTo>
                    <a:cubicBezTo>
                      <a:pt x="248" y="61"/>
                      <a:pt x="248" y="61"/>
                      <a:pt x="248" y="61"/>
                    </a:cubicBezTo>
                    <a:cubicBezTo>
                      <a:pt x="226" y="58"/>
                      <a:pt x="226" y="58"/>
                      <a:pt x="226" y="58"/>
                    </a:cubicBezTo>
                    <a:cubicBezTo>
                      <a:pt x="227" y="46"/>
                      <a:pt x="227" y="46"/>
                      <a:pt x="227" y="46"/>
                    </a:cubicBezTo>
                    <a:lnTo>
                      <a:pt x="250" y="49"/>
                    </a:lnTo>
                    <a:close/>
                    <a:moveTo>
                      <a:pt x="392" y="81"/>
                    </a:moveTo>
                    <a:cubicBezTo>
                      <a:pt x="393" y="69"/>
                      <a:pt x="393" y="69"/>
                      <a:pt x="393" y="69"/>
                    </a:cubicBezTo>
                    <a:cubicBezTo>
                      <a:pt x="416" y="72"/>
                      <a:pt x="416" y="72"/>
                      <a:pt x="416" y="72"/>
                    </a:cubicBezTo>
                    <a:cubicBezTo>
                      <a:pt x="414" y="84"/>
                      <a:pt x="414" y="84"/>
                      <a:pt x="414" y="84"/>
                    </a:cubicBezTo>
                    <a:lnTo>
                      <a:pt x="392" y="81"/>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sp>
            <p:nvSpPr>
              <p:cNvPr id="61" name="Freeform 8"/>
              <p:cNvSpPr>
                <a:spLocks/>
              </p:cNvSpPr>
              <p:nvPr/>
            </p:nvSpPr>
            <p:spPr bwMode="auto">
              <a:xfrm>
                <a:off x="2771775" y="-3175"/>
                <a:ext cx="3949698" cy="7337425"/>
              </a:xfrm>
              <a:custGeom>
                <a:avLst/>
                <a:gdLst/>
                <a:ahLst/>
                <a:cxnLst>
                  <a:cxn ang="0">
                    <a:pos x="743" y="97"/>
                  </a:cxn>
                  <a:cxn ang="0">
                    <a:pos x="724" y="161"/>
                  </a:cxn>
                  <a:cxn ang="0">
                    <a:pos x="707" y="220"/>
                  </a:cxn>
                  <a:cxn ang="0">
                    <a:pos x="716" y="247"/>
                  </a:cxn>
                  <a:cxn ang="0">
                    <a:pos x="711" y="273"/>
                  </a:cxn>
                  <a:cxn ang="0">
                    <a:pos x="767" y="327"/>
                  </a:cxn>
                  <a:cxn ang="0">
                    <a:pos x="722" y="448"/>
                  </a:cxn>
                  <a:cxn ang="0">
                    <a:pos x="686" y="682"/>
                  </a:cxn>
                  <a:cxn ang="0">
                    <a:pos x="672" y="751"/>
                  </a:cxn>
                  <a:cxn ang="0">
                    <a:pos x="618" y="794"/>
                  </a:cxn>
                  <a:cxn ang="0">
                    <a:pos x="416" y="742"/>
                  </a:cxn>
                  <a:cxn ang="0">
                    <a:pos x="348" y="503"/>
                  </a:cxn>
                  <a:cxn ang="0">
                    <a:pos x="306" y="304"/>
                  </a:cxn>
                  <a:cxn ang="0">
                    <a:pos x="324" y="273"/>
                  </a:cxn>
                  <a:cxn ang="0">
                    <a:pos x="326" y="228"/>
                  </a:cxn>
                  <a:cxn ang="0">
                    <a:pos x="332" y="144"/>
                  </a:cxn>
                  <a:cxn ang="0">
                    <a:pos x="343" y="83"/>
                  </a:cxn>
                  <a:cxn ang="0">
                    <a:pos x="251" y="3"/>
                  </a:cxn>
                  <a:cxn ang="0">
                    <a:pos x="143" y="16"/>
                  </a:cxn>
                  <a:cxn ang="0">
                    <a:pos x="81" y="167"/>
                  </a:cxn>
                  <a:cxn ang="0">
                    <a:pos x="110" y="263"/>
                  </a:cxn>
                  <a:cxn ang="0">
                    <a:pos x="67" y="361"/>
                  </a:cxn>
                  <a:cxn ang="0">
                    <a:pos x="82" y="1272"/>
                  </a:cxn>
                  <a:cxn ang="0">
                    <a:pos x="81" y="1602"/>
                  </a:cxn>
                  <a:cxn ang="0">
                    <a:pos x="63" y="2082"/>
                  </a:cxn>
                  <a:cxn ang="0">
                    <a:pos x="332" y="2304"/>
                  </a:cxn>
                  <a:cxn ang="0">
                    <a:pos x="456" y="2256"/>
                  </a:cxn>
                  <a:cxn ang="0">
                    <a:pos x="515" y="2197"/>
                  </a:cxn>
                  <a:cxn ang="0">
                    <a:pos x="332" y="2058"/>
                  </a:cxn>
                  <a:cxn ang="0">
                    <a:pos x="399" y="1616"/>
                  </a:cxn>
                  <a:cxn ang="0">
                    <a:pos x="447" y="1202"/>
                  </a:cxn>
                  <a:cxn ang="0">
                    <a:pos x="430" y="902"/>
                  </a:cxn>
                  <a:cxn ang="0">
                    <a:pos x="614" y="937"/>
                  </a:cxn>
                  <a:cxn ang="0">
                    <a:pos x="665" y="951"/>
                  </a:cxn>
                  <a:cxn ang="0">
                    <a:pos x="713" y="1283"/>
                  </a:cxn>
                  <a:cxn ang="0">
                    <a:pos x="819" y="1939"/>
                  </a:cxn>
                  <a:cxn ang="0">
                    <a:pos x="769" y="2111"/>
                  </a:cxn>
                  <a:cxn ang="0">
                    <a:pos x="609" y="2203"/>
                  </a:cxn>
                  <a:cxn ang="0">
                    <a:pos x="760" y="2240"/>
                  </a:cxn>
                  <a:cxn ang="0">
                    <a:pos x="832" y="2244"/>
                  </a:cxn>
                  <a:cxn ang="0">
                    <a:pos x="899" y="2289"/>
                  </a:cxn>
                  <a:cxn ang="0">
                    <a:pos x="1104" y="2214"/>
                  </a:cxn>
                  <a:cxn ang="0">
                    <a:pos x="1110" y="2066"/>
                  </a:cxn>
                  <a:cxn ang="0">
                    <a:pos x="1085" y="1626"/>
                  </a:cxn>
                  <a:cxn ang="0">
                    <a:pos x="1067" y="1328"/>
                  </a:cxn>
                  <a:cxn ang="0">
                    <a:pos x="1066" y="1271"/>
                  </a:cxn>
                  <a:cxn ang="0">
                    <a:pos x="1090" y="1202"/>
                  </a:cxn>
                  <a:cxn ang="0">
                    <a:pos x="1141" y="957"/>
                  </a:cxn>
                  <a:cxn ang="0">
                    <a:pos x="1225" y="717"/>
                  </a:cxn>
                  <a:cxn ang="0">
                    <a:pos x="1153" y="548"/>
                  </a:cxn>
                  <a:cxn ang="0">
                    <a:pos x="939" y="274"/>
                  </a:cxn>
                  <a:cxn ang="0">
                    <a:pos x="973" y="144"/>
                  </a:cxn>
                  <a:cxn ang="0">
                    <a:pos x="902" y="47"/>
                  </a:cxn>
                  <a:cxn ang="0">
                    <a:pos x="876" y="38"/>
                  </a:cxn>
                  <a:cxn ang="0">
                    <a:pos x="839" y="40"/>
                  </a:cxn>
                  <a:cxn ang="0">
                    <a:pos x="761" y="44"/>
                  </a:cxn>
                </a:cxnLst>
                <a:rect l="0" t="0" r="r" b="b"/>
                <a:pathLst>
                  <a:path w="1241" h="2308">
                    <a:moveTo>
                      <a:pt x="727" y="55"/>
                    </a:moveTo>
                    <a:cubicBezTo>
                      <a:pt x="728" y="65"/>
                      <a:pt x="728" y="65"/>
                      <a:pt x="728" y="65"/>
                    </a:cubicBezTo>
                    <a:cubicBezTo>
                      <a:pt x="729" y="72"/>
                      <a:pt x="729" y="72"/>
                      <a:pt x="729" y="72"/>
                    </a:cubicBezTo>
                    <a:cubicBezTo>
                      <a:pt x="734" y="82"/>
                      <a:pt x="734" y="82"/>
                      <a:pt x="734" y="82"/>
                    </a:cubicBezTo>
                    <a:cubicBezTo>
                      <a:pt x="739" y="83"/>
                      <a:pt x="739" y="83"/>
                      <a:pt x="739" y="83"/>
                    </a:cubicBezTo>
                    <a:cubicBezTo>
                      <a:pt x="742" y="91"/>
                      <a:pt x="742" y="91"/>
                      <a:pt x="742" y="91"/>
                    </a:cubicBezTo>
                    <a:cubicBezTo>
                      <a:pt x="743" y="97"/>
                      <a:pt x="743" y="97"/>
                      <a:pt x="743" y="97"/>
                    </a:cubicBezTo>
                    <a:cubicBezTo>
                      <a:pt x="741" y="101"/>
                      <a:pt x="741" y="101"/>
                      <a:pt x="741" y="101"/>
                    </a:cubicBezTo>
                    <a:cubicBezTo>
                      <a:pt x="735" y="107"/>
                      <a:pt x="735" y="107"/>
                      <a:pt x="735" y="107"/>
                    </a:cubicBezTo>
                    <a:cubicBezTo>
                      <a:pt x="721" y="137"/>
                      <a:pt x="721" y="137"/>
                      <a:pt x="721" y="137"/>
                    </a:cubicBezTo>
                    <a:cubicBezTo>
                      <a:pt x="719" y="145"/>
                      <a:pt x="719" y="145"/>
                      <a:pt x="719" y="145"/>
                    </a:cubicBezTo>
                    <a:cubicBezTo>
                      <a:pt x="719" y="148"/>
                      <a:pt x="719" y="148"/>
                      <a:pt x="719" y="148"/>
                    </a:cubicBezTo>
                    <a:cubicBezTo>
                      <a:pt x="724" y="157"/>
                      <a:pt x="724" y="157"/>
                      <a:pt x="724" y="157"/>
                    </a:cubicBezTo>
                    <a:cubicBezTo>
                      <a:pt x="724" y="161"/>
                      <a:pt x="724" y="161"/>
                      <a:pt x="724" y="161"/>
                    </a:cubicBezTo>
                    <a:cubicBezTo>
                      <a:pt x="722" y="167"/>
                      <a:pt x="722" y="167"/>
                      <a:pt x="722" y="167"/>
                    </a:cubicBezTo>
                    <a:cubicBezTo>
                      <a:pt x="718" y="176"/>
                      <a:pt x="718" y="176"/>
                      <a:pt x="718" y="176"/>
                    </a:cubicBezTo>
                    <a:cubicBezTo>
                      <a:pt x="695" y="204"/>
                      <a:pt x="695" y="204"/>
                      <a:pt x="695" y="204"/>
                    </a:cubicBezTo>
                    <a:cubicBezTo>
                      <a:pt x="694" y="208"/>
                      <a:pt x="694" y="208"/>
                      <a:pt x="694" y="208"/>
                    </a:cubicBezTo>
                    <a:cubicBezTo>
                      <a:pt x="695" y="211"/>
                      <a:pt x="695" y="211"/>
                      <a:pt x="695" y="211"/>
                    </a:cubicBezTo>
                    <a:cubicBezTo>
                      <a:pt x="700" y="217"/>
                      <a:pt x="700" y="217"/>
                      <a:pt x="700" y="217"/>
                    </a:cubicBezTo>
                    <a:cubicBezTo>
                      <a:pt x="707" y="220"/>
                      <a:pt x="707" y="220"/>
                      <a:pt x="707" y="220"/>
                    </a:cubicBezTo>
                    <a:cubicBezTo>
                      <a:pt x="714" y="224"/>
                      <a:pt x="714" y="224"/>
                      <a:pt x="714" y="224"/>
                    </a:cubicBezTo>
                    <a:cubicBezTo>
                      <a:pt x="714" y="230"/>
                      <a:pt x="714" y="230"/>
                      <a:pt x="714" y="230"/>
                    </a:cubicBezTo>
                    <a:cubicBezTo>
                      <a:pt x="711" y="234"/>
                      <a:pt x="711" y="234"/>
                      <a:pt x="711" y="234"/>
                    </a:cubicBezTo>
                    <a:cubicBezTo>
                      <a:pt x="709" y="237"/>
                      <a:pt x="709" y="237"/>
                      <a:pt x="709" y="237"/>
                    </a:cubicBezTo>
                    <a:cubicBezTo>
                      <a:pt x="709" y="241"/>
                      <a:pt x="709" y="241"/>
                      <a:pt x="709" y="241"/>
                    </a:cubicBezTo>
                    <a:cubicBezTo>
                      <a:pt x="712" y="244"/>
                      <a:pt x="712" y="244"/>
                      <a:pt x="712" y="244"/>
                    </a:cubicBezTo>
                    <a:cubicBezTo>
                      <a:pt x="716" y="247"/>
                      <a:pt x="716" y="247"/>
                      <a:pt x="716" y="247"/>
                    </a:cubicBezTo>
                    <a:cubicBezTo>
                      <a:pt x="716" y="252"/>
                      <a:pt x="716" y="252"/>
                      <a:pt x="716" y="252"/>
                    </a:cubicBezTo>
                    <a:cubicBezTo>
                      <a:pt x="713" y="257"/>
                      <a:pt x="713" y="257"/>
                      <a:pt x="713" y="257"/>
                    </a:cubicBezTo>
                    <a:cubicBezTo>
                      <a:pt x="709" y="259"/>
                      <a:pt x="709" y="259"/>
                      <a:pt x="709" y="259"/>
                    </a:cubicBezTo>
                    <a:cubicBezTo>
                      <a:pt x="706" y="263"/>
                      <a:pt x="706" y="263"/>
                      <a:pt x="706" y="263"/>
                    </a:cubicBezTo>
                    <a:cubicBezTo>
                      <a:pt x="706" y="267"/>
                      <a:pt x="706" y="267"/>
                      <a:pt x="706" y="267"/>
                    </a:cubicBezTo>
                    <a:cubicBezTo>
                      <a:pt x="709" y="269"/>
                      <a:pt x="709" y="269"/>
                      <a:pt x="709" y="269"/>
                    </a:cubicBezTo>
                    <a:cubicBezTo>
                      <a:pt x="711" y="273"/>
                      <a:pt x="711" y="273"/>
                      <a:pt x="711" y="273"/>
                    </a:cubicBezTo>
                    <a:cubicBezTo>
                      <a:pt x="711" y="281"/>
                      <a:pt x="711" y="281"/>
                      <a:pt x="711" y="281"/>
                    </a:cubicBezTo>
                    <a:cubicBezTo>
                      <a:pt x="707" y="286"/>
                      <a:pt x="707" y="286"/>
                      <a:pt x="707" y="286"/>
                    </a:cubicBezTo>
                    <a:cubicBezTo>
                      <a:pt x="705" y="295"/>
                      <a:pt x="705" y="295"/>
                      <a:pt x="705" y="295"/>
                    </a:cubicBezTo>
                    <a:cubicBezTo>
                      <a:pt x="707" y="304"/>
                      <a:pt x="707" y="304"/>
                      <a:pt x="707" y="304"/>
                    </a:cubicBezTo>
                    <a:cubicBezTo>
                      <a:pt x="717" y="312"/>
                      <a:pt x="717" y="312"/>
                      <a:pt x="717" y="312"/>
                    </a:cubicBezTo>
                    <a:cubicBezTo>
                      <a:pt x="750" y="319"/>
                      <a:pt x="750" y="319"/>
                      <a:pt x="750" y="319"/>
                    </a:cubicBezTo>
                    <a:cubicBezTo>
                      <a:pt x="767" y="327"/>
                      <a:pt x="767" y="327"/>
                      <a:pt x="767" y="327"/>
                    </a:cubicBezTo>
                    <a:cubicBezTo>
                      <a:pt x="789" y="344"/>
                      <a:pt x="789" y="344"/>
                      <a:pt x="789" y="344"/>
                    </a:cubicBezTo>
                    <a:cubicBezTo>
                      <a:pt x="799" y="356"/>
                      <a:pt x="799" y="356"/>
                      <a:pt x="799" y="356"/>
                    </a:cubicBezTo>
                    <a:cubicBezTo>
                      <a:pt x="799" y="370"/>
                      <a:pt x="799" y="370"/>
                      <a:pt x="799" y="370"/>
                    </a:cubicBezTo>
                    <a:cubicBezTo>
                      <a:pt x="795" y="386"/>
                      <a:pt x="795" y="386"/>
                      <a:pt x="795" y="386"/>
                    </a:cubicBezTo>
                    <a:cubicBezTo>
                      <a:pt x="788" y="397"/>
                      <a:pt x="788" y="397"/>
                      <a:pt x="788" y="397"/>
                    </a:cubicBezTo>
                    <a:cubicBezTo>
                      <a:pt x="744" y="428"/>
                      <a:pt x="744" y="428"/>
                      <a:pt x="744" y="428"/>
                    </a:cubicBezTo>
                    <a:cubicBezTo>
                      <a:pt x="722" y="448"/>
                      <a:pt x="722" y="448"/>
                      <a:pt x="722" y="448"/>
                    </a:cubicBezTo>
                    <a:cubicBezTo>
                      <a:pt x="707" y="471"/>
                      <a:pt x="707" y="471"/>
                      <a:pt x="707" y="471"/>
                    </a:cubicBezTo>
                    <a:cubicBezTo>
                      <a:pt x="701" y="496"/>
                      <a:pt x="701" y="496"/>
                      <a:pt x="701" y="496"/>
                    </a:cubicBezTo>
                    <a:cubicBezTo>
                      <a:pt x="696" y="542"/>
                      <a:pt x="696" y="542"/>
                      <a:pt x="696" y="542"/>
                    </a:cubicBezTo>
                    <a:cubicBezTo>
                      <a:pt x="695" y="621"/>
                      <a:pt x="695" y="621"/>
                      <a:pt x="695" y="621"/>
                    </a:cubicBezTo>
                    <a:cubicBezTo>
                      <a:pt x="692" y="632"/>
                      <a:pt x="692" y="632"/>
                      <a:pt x="692" y="632"/>
                    </a:cubicBezTo>
                    <a:cubicBezTo>
                      <a:pt x="687" y="643"/>
                      <a:pt x="687" y="643"/>
                      <a:pt x="687" y="643"/>
                    </a:cubicBezTo>
                    <a:cubicBezTo>
                      <a:pt x="686" y="682"/>
                      <a:pt x="686" y="682"/>
                      <a:pt x="686" y="682"/>
                    </a:cubicBezTo>
                    <a:cubicBezTo>
                      <a:pt x="687" y="690"/>
                      <a:pt x="687" y="690"/>
                      <a:pt x="687" y="690"/>
                    </a:cubicBezTo>
                    <a:cubicBezTo>
                      <a:pt x="683" y="716"/>
                      <a:pt x="683" y="716"/>
                      <a:pt x="683" y="716"/>
                    </a:cubicBezTo>
                    <a:cubicBezTo>
                      <a:pt x="687" y="726"/>
                      <a:pt x="687" y="726"/>
                      <a:pt x="687" y="726"/>
                    </a:cubicBezTo>
                    <a:cubicBezTo>
                      <a:pt x="687" y="727"/>
                      <a:pt x="688" y="729"/>
                      <a:pt x="690" y="733"/>
                    </a:cubicBezTo>
                    <a:cubicBezTo>
                      <a:pt x="690" y="734"/>
                      <a:pt x="688" y="736"/>
                      <a:pt x="686" y="738"/>
                    </a:cubicBezTo>
                    <a:cubicBezTo>
                      <a:pt x="680" y="743"/>
                      <a:pt x="676" y="746"/>
                      <a:pt x="675" y="746"/>
                    </a:cubicBezTo>
                    <a:cubicBezTo>
                      <a:pt x="674" y="747"/>
                      <a:pt x="673" y="748"/>
                      <a:pt x="672" y="751"/>
                    </a:cubicBezTo>
                    <a:cubicBezTo>
                      <a:pt x="672" y="752"/>
                      <a:pt x="672" y="753"/>
                      <a:pt x="671" y="754"/>
                    </a:cubicBezTo>
                    <a:cubicBezTo>
                      <a:pt x="650" y="782"/>
                      <a:pt x="650" y="782"/>
                      <a:pt x="650" y="782"/>
                    </a:cubicBezTo>
                    <a:cubicBezTo>
                      <a:pt x="644" y="792"/>
                      <a:pt x="644" y="792"/>
                      <a:pt x="644" y="792"/>
                    </a:cubicBezTo>
                    <a:cubicBezTo>
                      <a:pt x="641" y="807"/>
                      <a:pt x="641" y="807"/>
                      <a:pt x="641" y="807"/>
                    </a:cubicBezTo>
                    <a:cubicBezTo>
                      <a:pt x="627" y="812"/>
                      <a:pt x="627" y="812"/>
                      <a:pt x="627" y="812"/>
                    </a:cubicBezTo>
                    <a:cubicBezTo>
                      <a:pt x="624" y="804"/>
                      <a:pt x="624" y="804"/>
                      <a:pt x="624" y="804"/>
                    </a:cubicBezTo>
                    <a:cubicBezTo>
                      <a:pt x="618" y="794"/>
                      <a:pt x="618" y="794"/>
                      <a:pt x="618" y="794"/>
                    </a:cubicBezTo>
                    <a:cubicBezTo>
                      <a:pt x="614" y="791"/>
                      <a:pt x="609" y="789"/>
                      <a:pt x="602" y="790"/>
                    </a:cubicBezTo>
                    <a:cubicBezTo>
                      <a:pt x="568" y="804"/>
                      <a:pt x="568" y="804"/>
                      <a:pt x="568" y="804"/>
                    </a:cubicBezTo>
                    <a:cubicBezTo>
                      <a:pt x="557" y="804"/>
                      <a:pt x="557" y="804"/>
                      <a:pt x="557" y="804"/>
                    </a:cubicBezTo>
                    <a:cubicBezTo>
                      <a:pt x="474" y="771"/>
                      <a:pt x="474" y="771"/>
                      <a:pt x="474" y="771"/>
                    </a:cubicBezTo>
                    <a:cubicBezTo>
                      <a:pt x="464" y="769"/>
                      <a:pt x="464" y="769"/>
                      <a:pt x="464" y="769"/>
                    </a:cubicBezTo>
                    <a:cubicBezTo>
                      <a:pt x="449" y="769"/>
                      <a:pt x="449" y="769"/>
                      <a:pt x="449" y="769"/>
                    </a:cubicBezTo>
                    <a:cubicBezTo>
                      <a:pt x="416" y="742"/>
                      <a:pt x="416" y="742"/>
                      <a:pt x="416" y="742"/>
                    </a:cubicBezTo>
                    <a:cubicBezTo>
                      <a:pt x="413" y="736"/>
                      <a:pt x="411" y="733"/>
                      <a:pt x="410" y="732"/>
                    </a:cubicBezTo>
                    <a:cubicBezTo>
                      <a:pt x="409" y="732"/>
                      <a:pt x="409" y="730"/>
                      <a:pt x="409" y="727"/>
                    </a:cubicBezTo>
                    <a:cubicBezTo>
                      <a:pt x="410" y="722"/>
                      <a:pt x="410" y="722"/>
                      <a:pt x="410" y="722"/>
                    </a:cubicBezTo>
                    <a:cubicBezTo>
                      <a:pt x="416" y="697"/>
                      <a:pt x="416" y="697"/>
                      <a:pt x="416" y="697"/>
                    </a:cubicBezTo>
                    <a:cubicBezTo>
                      <a:pt x="417" y="674"/>
                      <a:pt x="417" y="674"/>
                      <a:pt x="417" y="674"/>
                    </a:cubicBezTo>
                    <a:cubicBezTo>
                      <a:pt x="393" y="578"/>
                      <a:pt x="393" y="578"/>
                      <a:pt x="393" y="578"/>
                    </a:cubicBezTo>
                    <a:cubicBezTo>
                      <a:pt x="348" y="503"/>
                      <a:pt x="348" y="503"/>
                      <a:pt x="348" y="503"/>
                    </a:cubicBezTo>
                    <a:cubicBezTo>
                      <a:pt x="255" y="384"/>
                      <a:pt x="255" y="384"/>
                      <a:pt x="255" y="384"/>
                    </a:cubicBezTo>
                    <a:cubicBezTo>
                      <a:pt x="252" y="375"/>
                      <a:pt x="252" y="375"/>
                      <a:pt x="252" y="375"/>
                    </a:cubicBezTo>
                    <a:cubicBezTo>
                      <a:pt x="253" y="370"/>
                      <a:pt x="253" y="370"/>
                      <a:pt x="253" y="370"/>
                    </a:cubicBezTo>
                    <a:cubicBezTo>
                      <a:pt x="281" y="329"/>
                      <a:pt x="281" y="329"/>
                      <a:pt x="281" y="329"/>
                    </a:cubicBezTo>
                    <a:cubicBezTo>
                      <a:pt x="278" y="327"/>
                      <a:pt x="278" y="327"/>
                      <a:pt x="278" y="327"/>
                    </a:cubicBezTo>
                    <a:cubicBezTo>
                      <a:pt x="279" y="317"/>
                      <a:pt x="279" y="317"/>
                      <a:pt x="279" y="317"/>
                    </a:cubicBezTo>
                    <a:cubicBezTo>
                      <a:pt x="306" y="304"/>
                      <a:pt x="306" y="304"/>
                      <a:pt x="306" y="304"/>
                    </a:cubicBezTo>
                    <a:cubicBezTo>
                      <a:pt x="311" y="304"/>
                      <a:pt x="311" y="304"/>
                      <a:pt x="311" y="304"/>
                    </a:cubicBezTo>
                    <a:cubicBezTo>
                      <a:pt x="318" y="303"/>
                      <a:pt x="318" y="303"/>
                      <a:pt x="318" y="303"/>
                    </a:cubicBezTo>
                    <a:cubicBezTo>
                      <a:pt x="324" y="298"/>
                      <a:pt x="324" y="298"/>
                      <a:pt x="324" y="298"/>
                    </a:cubicBezTo>
                    <a:cubicBezTo>
                      <a:pt x="329" y="292"/>
                      <a:pt x="329" y="292"/>
                      <a:pt x="329" y="292"/>
                    </a:cubicBezTo>
                    <a:cubicBezTo>
                      <a:pt x="330" y="286"/>
                      <a:pt x="330" y="286"/>
                      <a:pt x="330" y="286"/>
                    </a:cubicBezTo>
                    <a:cubicBezTo>
                      <a:pt x="328" y="280"/>
                      <a:pt x="328" y="280"/>
                      <a:pt x="328" y="280"/>
                    </a:cubicBezTo>
                    <a:cubicBezTo>
                      <a:pt x="324" y="273"/>
                      <a:pt x="324" y="273"/>
                      <a:pt x="324" y="273"/>
                    </a:cubicBezTo>
                    <a:cubicBezTo>
                      <a:pt x="324" y="267"/>
                      <a:pt x="324" y="267"/>
                      <a:pt x="324" y="267"/>
                    </a:cubicBezTo>
                    <a:cubicBezTo>
                      <a:pt x="324" y="260"/>
                      <a:pt x="324" y="260"/>
                      <a:pt x="324" y="260"/>
                    </a:cubicBezTo>
                    <a:cubicBezTo>
                      <a:pt x="324" y="253"/>
                      <a:pt x="324" y="253"/>
                      <a:pt x="324" y="253"/>
                    </a:cubicBezTo>
                    <a:cubicBezTo>
                      <a:pt x="318" y="250"/>
                      <a:pt x="318" y="250"/>
                      <a:pt x="318" y="250"/>
                    </a:cubicBezTo>
                    <a:cubicBezTo>
                      <a:pt x="318" y="241"/>
                      <a:pt x="318" y="241"/>
                      <a:pt x="318" y="241"/>
                    </a:cubicBezTo>
                    <a:cubicBezTo>
                      <a:pt x="320" y="232"/>
                      <a:pt x="320" y="232"/>
                      <a:pt x="320" y="232"/>
                    </a:cubicBezTo>
                    <a:cubicBezTo>
                      <a:pt x="326" y="228"/>
                      <a:pt x="326" y="228"/>
                      <a:pt x="326" y="228"/>
                    </a:cubicBezTo>
                    <a:cubicBezTo>
                      <a:pt x="335" y="212"/>
                      <a:pt x="335" y="212"/>
                      <a:pt x="335" y="212"/>
                    </a:cubicBezTo>
                    <a:cubicBezTo>
                      <a:pt x="348" y="211"/>
                      <a:pt x="348" y="211"/>
                      <a:pt x="348" y="211"/>
                    </a:cubicBezTo>
                    <a:cubicBezTo>
                      <a:pt x="354" y="207"/>
                      <a:pt x="354" y="207"/>
                      <a:pt x="354" y="207"/>
                    </a:cubicBezTo>
                    <a:cubicBezTo>
                      <a:pt x="354" y="200"/>
                      <a:pt x="354" y="200"/>
                      <a:pt x="354" y="200"/>
                    </a:cubicBezTo>
                    <a:cubicBezTo>
                      <a:pt x="329" y="159"/>
                      <a:pt x="329" y="159"/>
                      <a:pt x="329" y="159"/>
                    </a:cubicBezTo>
                    <a:cubicBezTo>
                      <a:pt x="329" y="152"/>
                      <a:pt x="329" y="152"/>
                      <a:pt x="329" y="152"/>
                    </a:cubicBezTo>
                    <a:cubicBezTo>
                      <a:pt x="332" y="144"/>
                      <a:pt x="332" y="144"/>
                      <a:pt x="332" y="144"/>
                    </a:cubicBezTo>
                    <a:cubicBezTo>
                      <a:pt x="332" y="137"/>
                      <a:pt x="332" y="137"/>
                      <a:pt x="332" y="137"/>
                    </a:cubicBezTo>
                    <a:cubicBezTo>
                      <a:pt x="324" y="103"/>
                      <a:pt x="324" y="103"/>
                      <a:pt x="324" y="103"/>
                    </a:cubicBezTo>
                    <a:cubicBezTo>
                      <a:pt x="323" y="90"/>
                      <a:pt x="323" y="90"/>
                      <a:pt x="323" y="90"/>
                    </a:cubicBezTo>
                    <a:cubicBezTo>
                      <a:pt x="326" y="85"/>
                      <a:pt x="326" y="85"/>
                      <a:pt x="326" y="85"/>
                    </a:cubicBezTo>
                    <a:cubicBezTo>
                      <a:pt x="333" y="85"/>
                      <a:pt x="333" y="85"/>
                      <a:pt x="333" y="85"/>
                    </a:cubicBezTo>
                    <a:cubicBezTo>
                      <a:pt x="336" y="83"/>
                      <a:pt x="336" y="83"/>
                      <a:pt x="336" y="83"/>
                    </a:cubicBezTo>
                    <a:cubicBezTo>
                      <a:pt x="343" y="83"/>
                      <a:pt x="343" y="83"/>
                      <a:pt x="343" y="83"/>
                    </a:cubicBezTo>
                    <a:cubicBezTo>
                      <a:pt x="350" y="75"/>
                      <a:pt x="350" y="75"/>
                      <a:pt x="350" y="75"/>
                    </a:cubicBezTo>
                    <a:cubicBezTo>
                      <a:pt x="351" y="67"/>
                      <a:pt x="351" y="67"/>
                      <a:pt x="351" y="67"/>
                    </a:cubicBezTo>
                    <a:cubicBezTo>
                      <a:pt x="348" y="57"/>
                      <a:pt x="348" y="57"/>
                      <a:pt x="348" y="57"/>
                    </a:cubicBezTo>
                    <a:cubicBezTo>
                      <a:pt x="339" y="44"/>
                      <a:pt x="339" y="44"/>
                      <a:pt x="339" y="44"/>
                    </a:cubicBezTo>
                    <a:cubicBezTo>
                      <a:pt x="326" y="30"/>
                      <a:pt x="326" y="30"/>
                      <a:pt x="326" y="30"/>
                    </a:cubicBezTo>
                    <a:cubicBezTo>
                      <a:pt x="278" y="9"/>
                      <a:pt x="278" y="9"/>
                      <a:pt x="278" y="9"/>
                    </a:cubicBezTo>
                    <a:cubicBezTo>
                      <a:pt x="251" y="3"/>
                      <a:pt x="251" y="3"/>
                      <a:pt x="251" y="3"/>
                    </a:cubicBezTo>
                    <a:cubicBezTo>
                      <a:pt x="246" y="6"/>
                      <a:pt x="246" y="6"/>
                      <a:pt x="246" y="6"/>
                    </a:cubicBezTo>
                    <a:cubicBezTo>
                      <a:pt x="237" y="7"/>
                      <a:pt x="237" y="7"/>
                      <a:pt x="237" y="7"/>
                    </a:cubicBezTo>
                    <a:cubicBezTo>
                      <a:pt x="234" y="6"/>
                      <a:pt x="234" y="6"/>
                      <a:pt x="234" y="6"/>
                    </a:cubicBezTo>
                    <a:cubicBezTo>
                      <a:pt x="221" y="5"/>
                      <a:pt x="221" y="5"/>
                      <a:pt x="221" y="5"/>
                    </a:cubicBezTo>
                    <a:cubicBezTo>
                      <a:pt x="171" y="6"/>
                      <a:pt x="171" y="6"/>
                      <a:pt x="171" y="6"/>
                    </a:cubicBezTo>
                    <a:cubicBezTo>
                      <a:pt x="169" y="0"/>
                      <a:pt x="169" y="0"/>
                      <a:pt x="169" y="0"/>
                    </a:cubicBezTo>
                    <a:cubicBezTo>
                      <a:pt x="143" y="16"/>
                      <a:pt x="143" y="16"/>
                      <a:pt x="143" y="16"/>
                    </a:cubicBezTo>
                    <a:cubicBezTo>
                      <a:pt x="132" y="26"/>
                      <a:pt x="132" y="26"/>
                      <a:pt x="132" y="26"/>
                    </a:cubicBezTo>
                    <a:cubicBezTo>
                      <a:pt x="127" y="21"/>
                      <a:pt x="127" y="21"/>
                      <a:pt x="127" y="21"/>
                    </a:cubicBezTo>
                    <a:cubicBezTo>
                      <a:pt x="101" y="47"/>
                      <a:pt x="101" y="47"/>
                      <a:pt x="101" y="47"/>
                    </a:cubicBezTo>
                    <a:cubicBezTo>
                      <a:pt x="85" y="79"/>
                      <a:pt x="85" y="79"/>
                      <a:pt x="85" y="79"/>
                    </a:cubicBezTo>
                    <a:cubicBezTo>
                      <a:pt x="77" y="109"/>
                      <a:pt x="77" y="109"/>
                      <a:pt x="77" y="109"/>
                    </a:cubicBezTo>
                    <a:cubicBezTo>
                      <a:pt x="77" y="127"/>
                      <a:pt x="77" y="127"/>
                      <a:pt x="77" y="127"/>
                    </a:cubicBezTo>
                    <a:cubicBezTo>
                      <a:pt x="81" y="167"/>
                      <a:pt x="81" y="167"/>
                      <a:pt x="81" y="167"/>
                    </a:cubicBezTo>
                    <a:cubicBezTo>
                      <a:pt x="82" y="170"/>
                      <a:pt x="81" y="174"/>
                      <a:pt x="80" y="181"/>
                    </a:cubicBezTo>
                    <a:cubicBezTo>
                      <a:pt x="86" y="199"/>
                      <a:pt x="86" y="199"/>
                      <a:pt x="86" y="199"/>
                    </a:cubicBezTo>
                    <a:cubicBezTo>
                      <a:pt x="100" y="222"/>
                      <a:pt x="100" y="222"/>
                      <a:pt x="100" y="222"/>
                    </a:cubicBezTo>
                    <a:cubicBezTo>
                      <a:pt x="104" y="231"/>
                      <a:pt x="104" y="231"/>
                      <a:pt x="104" y="231"/>
                    </a:cubicBezTo>
                    <a:cubicBezTo>
                      <a:pt x="106" y="242"/>
                      <a:pt x="106" y="242"/>
                      <a:pt x="106" y="242"/>
                    </a:cubicBezTo>
                    <a:cubicBezTo>
                      <a:pt x="110" y="251"/>
                      <a:pt x="110" y="251"/>
                      <a:pt x="110" y="251"/>
                    </a:cubicBezTo>
                    <a:cubicBezTo>
                      <a:pt x="110" y="263"/>
                      <a:pt x="110" y="263"/>
                      <a:pt x="110" y="263"/>
                    </a:cubicBezTo>
                    <a:cubicBezTo>
                      <a:pt x="100" y="264"/>
                      <a:pt x="100" y="264"/>
                      <a:pt x="100" y="264"/>
                    </a:cubicBezTo>
                    <a:cubicBezTo>
                      <a:pt x="86" y="292"/>
                      <a:pt x="86" y="292"/>
                      <a:pt x="86" y="292"/>
                    </a:cubicBezTo>
                    <a:cubicBezTo>
                      <a:pt x="90" y="301"/>
                      <a:pt x="90" y="301"/>
                      <a:pt x="90" y="301"/>
                    </a:cubicBezTo>
                    <a:cubicBezTo>
                      <a:pt x="90" y="303"/>
                      <a:pt x="90" y="305"/>
                      <a:pt x="89" y="307"/>
                    </a:cubicBezTo>
                    <a:cubicBezTo>
                      <a:pt x="71" y="343"/>
                      <a:pt x="71" y="343"/>
                      <a:pt x="71" y="343"/>
                    </a:cubicBezTo>
                    <a:cubicBezTo>
                      <a:pt x="71" y="351"/>
                      <a:pt x="71" y="351"/>
                      <a:pt x="71" y="351"/>
                    </a:cubicBezTo>
                    <a:cubicBezTo>
                      <a:pt x="67" y="361"/>
                      <a:pt x="67" y="361"/>
                      <a:pt x="67" y="361"/>
                    </a:cubicBezTo>
                    <a:cubicBezTo>
                      <a:pt x="50" y="379"/>
                      <a:pt x="50" y="379"/>
                      <a:pt x="50" y="379"/>
                    </a:cubicBezTo>
                    <a:cubicBezTo>
                      <a:pt x="6" y="538"/>
                      <a:pt x="0" y="702"/>
                      <a:pt x="31" y="872"/>
                    </a:cubicBezTo>
                    <a:cubicBezTo>
                      <a:pt x="31" y="876"/>
                      <a:pt x="31" y="876"/>
                      <a:pt x="31" y="876"/>
                    </a:cubicBezTo>
                    <a:cubicBezTo>
                      <a:pt x="10" y="1001"/>
                      <a:pt x="10" y="1125"/>
                      <a:pt x="31" y="1250"/>
                    </a:cubicBezTo>
                    <a:cubicBezTo>
                      <a:pt x="85" y="1250"/>
                      <a:pt x="85" y="1250"/>
                      <a:pt x="85" y="1250"/>
                    </a:cubicBezTo>
                    <a:cubicBezTo>
                      <a:pt x="85" y="1258"/>
                      <a:pt x="85" y="1258"/>
                      <a:pt x="85" y="1258"/>
                    </a:cubicBezTo>
                    <a:cubicBezTo>
                      <a:pt x="82" y="1272"/>
                      <a:pt x="82" y="1272"/>
                      <a:pt x="82" y="1272"/>
                    </a:cubicBezTo>
                    <a:cubicBezTo>
                      <a:pt x="86" y="1411"/>
                      <a:pt x="86" y="1411"/>
                      <a:pt x="86" y="1411"/>
                    </a:cubicBezTo>
                    <a:cubicBezTo>
                      <a:pt x="82" y="1490"/>
                      <a:pt x="82" y="1490"/>
                      <a:pt x="82" y="1490"/>
                    </a:cubicBezTo>
                    <a:cubicBezTo>
                      <a:pt x="84" y="1496"/>
                      <a:pt x="84" y="1496"/>
                      <a:pt x="84" y="1496"/>
                    </a:cubicBezTo>
                    <a:cubicBezTo>
                      <a:pt x="85" y="1500"/>
                      <a:pt x="85" y="1504"/>
                      <a:pt x="85" y="1508"/>
                    </a:cubicBezTo>
                    <a:cubicBezTo>
                      <a:pt x="85" y="1514"/>
                      <a:pt x="86" y="1516"/>
                      <a:pt x="88" y="1516"/>
                    </a:cubicBezTo>
                    <a:cubicBezTo>
                      <a:pt x="86" y="1580"/>
                      <a:pt x="86" y="1580"/>
                      <a:pt x="86" y="1580"/>
                    </a:cubicBezTo>
                    <a:cubicBezTo>
                      <a:pt x="81" y="1602"/>
                      <a:pt x="81" y="1602"/>
                      <a:pt x="81" y="1602"/>
                    </a:cubicBezTo>
                    <a:cubicBezTo>
                      <a:pt x="61" y="1654"/>
                      <a:pt x="61" y="1654"/>
                      <a:pt x="61" y="1654"/>
                    </a:cubicBezTo>
                    <a:cubicBezTo>
                      <a:pt x="43" y="1753"/>
                      <a:pt x="43" y="1753"/>
                      <a:pt x="43" y="1753"/>
                    </a:cubicBezTo>
                    <a:cubicBezTo>
                      <a:pt x="38" y="1978"/>
                      <a:pt x="38" y="1978"/>
                      <a:pt x="38" y="1978"/>
                    </a:cubicBezTo>
                    <a:cubicBezTo>
                      <a:pt x="45" y="2018"/>
                      <a:pt x="45" y="2018"/>
                      <a:pt x="45" y="2018"/>
                    </a:cubicBezTo>
                    <a:cubicBezTo>
                      <a:pt x="44" y="2034"/>
                      <a:pt x="44" y="2034"/>
                      <a:pt x="44" y="2034"/>
                    </a:cubicBezTo>
                    <a:cubicBezTo>
                      <a:pt x="61" y="2075"/>
                      <a:pt x="61" y="2075"/>
                      <a:pt x="61" y="2075"/>
                    </a:cubicBezTo>
                    <a:cubicBezTo>
                      <a:pt x="63" y="2082"/>
                      <a:pt x="63" y="2082"/>
                      <a:pt x="63" y="2082"/>
                    </a:cubicBezTo>
                    <a:cubicBezTo>
                      <a:pt x="64" y="2240"/>
                      <a:pt x="64" y="2240"/>
                      <a:pt x="64" y="2240"/>
                    </a:cubicBezTo>
                    <a:cubicBezTo>
                      <a:pt x="67" y="2252"/>
                      <a:pt x="67" y="2252"/>
                      <a:pt x="67" y="2252"/>
                    </a:cubicBezTo>
                    <a:cubicBezTo>
                      <a:pt x="65" y="2258"/>
                      <a:pt x="65" y="2258"/>
                      <a:pt x="65" y="2258"/>
                    </a:cubicBezTo>
                    <a:cubicBezTo>
                      <a:pt x="61" y="2263"/>
                      <a:pt x="61" y="2263"/>
                      <a:pt x="61" y="2263"/>
                    </a:cubicBezTo>
                    <a:cubicBezTo>
                      <a:pt x="64" y="2298"/>
                      <a:pt x="64" y="2298"/>
                      <a:pt x="64" y="2298"/>
                    </a:cubicBezTo>
                    <a:cubicBezTo>
                      <a:pt x="213" y="2308"/>
                      <a:pt x="213" y="2308"/>
                      <a:pt x="213" y="2308"/>
                    </a:cubicBezTo>
                    <a:cubicBezTo>
                      <a:pt x="332" y="2304"/>
                      <a:pt x="332" y="2304"/>
                      <a:pt x="332" y="2304"/>
                    </a:cubicBezTo>
                    <a:cubicBezTo>
                      <a:pt x="395" y="2290"/>
                      <a:pt x="395" y="2290"/>
                      <a:pt x="395" y="2290"/>
                    </a:cubicBezTo>
                    <a:cubicBezTo>
                      <a:pt x="401" y="2284"/>
                      <a:pt x="401" y="2284"/>
                      <a:pt x="401" y="2284"/>
                    </a:cubicBezTo>
                    <a:cubicBezTo>
                      <a:pt x="402" y="2278"/>
                      <a:pt x="402" y="2278"/>
                      <a:pt x="402" y="2278"/>
                    </a:cubicBezTo>
                    <a:cubicBezTo>
                      <a:pt x="399" y="2274"/>
                      <a:pt x="399" y="2274"/>
                      <a:pt x="399" y="2274"/>
                    </a:cubicBezTo>
                    <a:cubicBezTo>
                      <a:pt x="397" y="2264"/>
                      <a:pt x="397" y="2264"/>
                      <a:pt x="397" y="2264"/>
                    </a:cubicBezTo>
                    <a:cubicBezTo>
                      <a:pt x="413" y="2260"/>
                      <a:pt x="413" y="2260"/>
                      <a:pt x="413" y="2260"/>
                    </a:cubicBezTo>
                    <a:cubicBezTo>
                      <a:pt x="456" y="2256"/>
                      <a:pt x="456" y="2256"/>
                      <a:pt x="456" y="2256"/>
                    </a:cubicBezTo>
                    <a:cubicBezTo>
                      <a:pt x="528" y="2233"/>
                      <a:pt x="528" y="2233"/>
                      <a:pt x="528" y="2233"/>
                    </a:cubicBezTo>
                    <a:cubicBezTo>
                      <a:pt x="533" y="2230"/>
                      <a:pt x="533" y="2230"/>
                      <a:pt x="533" y="2230"/>
                    </a:cubicBezTo>
                    <a:cubicBezTo>
                      <a:pt x="533" y="2224"/>
                      <a:pt x="533" y="2224"/>
                      <a:pt x="533" y="2224"/>
                    </a:cubicBezTo>
                    <a:cubicBezTo>
                      <a:pt x="532" y="2220"/>
                      <a:pt x="532" y="2220"/>
                      <a:pt x="532" y="2220"/>
                    </a:cubicBezTo>
                    <a:cubicBezTo>
                      <a:pt x="527" y="2218"/>
                      <a:pt x="527" y="2218"/>
                      <a:pt x="527" y="2218"/>
                    </a:cubicBezTo>
                    <a:cubicBezTo>
                      <a:pt x="522" y="2206"/>
                      <a:pt x="522" y="2206"/>
                      <a:pt x="522" y="2206"/>
                    </a:cubicBezTo>
                    <a:cubicBezTo>
                      <a:pt x="515" y="2197"/>
                      <a:pt x="515" y="2197"/>
                      <a:pt x="515" y="2197"/>
                    </a:cubicBezTo>
                    <a:cubicBezTo>
                      <a:pt x="508" y="2194"/>
                      <a:pt x="508" y="2194"/>
                      <a:pt x="508" y="2194"/>
                    </a:cubicBezTo>
                    <a:cubicBezTo>
                      <a:pt x="449" y="2192"/>
                      <a:pt x="449" y="2192"/>
                      <a:pt x="449" y="2192"/>
                    </a:cubicBezTo>
                    <a:cubicBezTo>
                      <a:pt x="428" y="2185"/>
                      <a:pt x="428" y="2185"/>
                      <a:pt x="428" y="2185"/>
                    </a:cubicBezTo>
                    <a:cubicBezTo>
                      <a:pt x="413" y="2176"/>
                      <a:pt x="413" y="2176"/>
                      <a:pt x="413" y="2176"/>
                    </a:cubicBezTo>
                    <a:cubicBezTo>
                      <a:pt x="396" y="2160"/>
                      <a:pt x="396" y="2160"/>
                      <a:pt x="396" y="2160"/>
                    </a:cubicBezTo>
                    <a:cubicBezTo>
                      <a:pt x="378" y="2136"/>
                      <a:pt x="378" y="2136"/>
                      <a:pt x="378" y="2136"/>
                    </a:cubicBezTo>
                    <a:cubicBezTo>
                      <a:pt x="332" y="2058"/>
                      <a:pt x="332" y="2058"/>
                      <a:pt x="332" y="2058"/>
                    </a:cubicBezTo>
                    <a:cubicBezTo>
                      <a:pt x="330" y="2058"/>
                      <a:pt x="330" y="2058"/>
                      <a:pt x="330" y="2058"/>
                    </a:cubicBezTo>
                    <a:cubicBezTo>
                      <a:pt x="332" y="2054"/>
                      <a:pt x="332" y="2054"/>
                      <a:pt x="332" y="2054"/>
                    </a:cubicBezTo>
                    <a:cubicBezTo>
                      <a:pt x="337" y="2050"/>
                      <a:pt x="337" y="2050"/>
                      <a:pt x="337" y="2050"/>
                    </a:cubicBezTo>
                    <a:cubicBezTo>
                      <a:pt x="345" y="2040"/>
                      <a:pt x="345" y="2040"/>
                      <a:pt x="345" y="2040"/>
                    </a:cubicBezTo>
                    <a:cubicBezTo>
                      <a:pt x="352" y="2019"/>
                      <a:pt x="352" y="2019"/>
                      <a:pt x="352" y="2019"/>
                    </a:cubicBezTo>
                    <a:cubicBezTo>
                      <a:pt x="383" y="1794"/>
                      <a:pt x="383" y="1794"/>
                      <a:pt x="383" y="1794"/>
                    </a:cubicBezTo>
                    <a:cubicBezTo>
                      <a:pt x="399" y="1616"/>
                      <a:pt x="399" y="1616"/>
                      <a:pt x="399" y="1616"/>
                    </a:cubicBezTo>
                    <a:cubicBezTo>
                      <a:pt x="410" y="1363"/>
                      <a:pt x="410" y="1363"/>
                      <a:pt x="410" y="1363"/>
                    </a:cubicBezTo>
                    <a:cubicBezTo>
                      <a:pt x="416" y="1344"/>
                      <a:pt x="416" y="1344"/>
                      <a:pt x="416" y="1344"/>
                    </a:cubicBezTo>
                    <a:cubicBezTo>
                      <a:pt x="419" y="1248"/>
                      <a:pt x="419" y="1248"/>
                      <a:pt x="419" y="1248"/>
                    </a:cubicBezTo>
                    <a:cubicBezTo>
                      <a:pt x="424" y="1246"/>
                      <a:pt x="424" y="1246"/>
                      <a:pt x="424" y="1246"/>
                    </a:cubicBezTo>
                    <a:cubicBezTo>
                      <a:pt x="434" y="1236"/>
                      <a:pt x="434" y="1236"/>
                      <a:pt x="434" y="1236"/>
                    </a:cubicBezTo>
                    <a:cubicBezTo>
                      <a:pt x="442" y="1225"/>
                      <a:pt x="442" y="1225"/>
                      <a:pt x="442" y="1225"/>
                    </a:cubicBezTo>
                    <a:cubicBezTo>
                      <a:pt x="447" y="1202"/>
                      <a:pt x="447" y="1202"/>
                      <a:pt x="447" y="1202"/>
                    </a:cubicBezTo>
                    <a:cubicBezTo>
                      <a:pt x="449" y="1167"/>
                      <a:pt x="449" y="1167"/>
                      <a:pt x="449" y="1167"/>
                    </a:cubicBezTo>
                    <a:cubicBezTo>
                      <a:pt x="447" y="1123"/>
                      <a:pt x="447" y="1123"/>
                      <a:pt x="447" y="1123"/>
                    </a:cubicBezTo>
                    <a:cubicBezTo>
                      <a:pt x="439" y="1064"/>
                      <a:pt x="439" y="1064"/>
                      <a:pt x="439" y="1064"/>
                    </a:cubicBezTo>
                    <a:cubicBezTo>
                      <a:pt x="438" y="987"/>
                      <a:pt x="438" y="987"/>
                      <a:pt x="438" y="987"/>
                    </a:cubicBezTo>
                    <a:cubicBezTo>
                      <a:pt x="425" y="918"/>
                      <a:pt x="425" y="918"/>
                      <a:pt x="425" y="918"/>
                    </a:cubicBezTo>
                    <a:cubicBezTo>
                      <a:pt x="425" y="906"/>
                      <a:pt x="425" y="906"/>
                      <a:pt x="425" y="906"/>
                    </a:cubicBezTo>
                    <a:cubicBezTo>
                      <a:pt x="430" y="902"/>
                      <a:pt x="430" y="902"/>
                      <a:pt x="430" y="902"/>
                    </a:cubicBezTo>
                    <a:cubicBezTo>
                      <a:pt x="438" y="903"/>
                      <a:pt x="438" y="903"/>
                      <a:pt x="438" y="903"/>
                    </a:cubicBezTo>
                    <a:cubicBezTo>
                      <a:pt x="548" y="935"/>
                      <a:pt x="548" y="935"/>
                      <a:pt x="548" y="935"/>
                    </a:cubicBezTo>
                    <a:cubicBezTo>
                      <a:pt x="556" y="943"/>
                      <a:pt x="556" y="943"/>
                      <a:pt x="556" y="943"/>
                    </a:cubicBezTo>
                    <a:cubicBezTo>
                      <a:pt x="569" y="947"/>
                      <a:pt x="579" y="947"/>
                      <a:pt x="586" y="945"/>
                    </a:cubicBezTo>
                    <a:cubicBezTo>
                      <a:pt x="592" y="941"/>
                      <a:pt x="592" y="941"/>
                      <a:pt x="592" y="941"/>
                    </a:cubicBezTo>
                    <a:cubicBezTo>
                      <a:pt x="598" y="937"/>
                      <a:pt x="598" y="937"/>
                      <a:pt x="598" y="937"/>
                    </a:cubicBezTo>
                    <a:cubicBezTo>
                      <a:pt x="602" y="939"/>
                      <a:pt x="607" y="938"/>
                      <a:pt x="614" y="937"/>
                    </a:cubicBezTo>
                    <a:cubicBezTo>
                      <a:pt x="622" y="931"/>
                      <a:pt x="622" y="931"/>
                      <a:pt x="622" y="931"/>
                    </a:cubicBezTo>
                    <a:cubicBezTo>
                      <a:pt x="627" y="933"/>
                      <a:pt x="627" y="933"/>
                      <a:pt x="627" y="933"/>
                    </a:cubicBezTo>
                    <a:cubicBezTo>
                      <a:pt x="633" y="951"/>
                      <a:pt x="633" y="951"/>
                      <a:pt x="633" y="951"/>
                    </a:cubicBezTo>
                    <a:cubicBezTo>
                      <a:pt x="633" y="953"/>
                      <a:pt x="636" y="954"/>
                      <a:pt x="641" y="954"/>
                    </a:cubicBezTo>
                    <a:cubicBezTo>
                      <a:pt x="647" y="954"/>
                      <a:pt x="647" y="954"/>
                      <a:pt x="647" y="954"/>
                    </a:cubicBezTo>
                    <a:cubicBezTo>
                      <a:pt x="652" y="957"/>
                      <a:pt x="652" y="957"/>
                      <a:pt x="652" y="957"/>
                    </a:cubicBezTo>
                    <a:cubicBezTo>
                      <a:pt x="660" y="955"/>
                      <a:pt x="664" y="953"/>
                      <a:pt x="665" y="951"/>
                    </a:cubicBezTo>
                    <a:cubicBezTo>
                      <a:pt x="701" y="916"/>
                      <a:pt x="701" y="916"/>
                      <a:pt x="701" y="916"/>
                    </a:cubicBezTo>
                    <a:cubicBezTo>
                      <a:pt x="707" y="919"/>
                      <a:pt x="707" y="919"/>
                      <a:pt x="707" y="919"/>
                    </a:cubicBezTo>
                    <a:cubicBezTo>
                      <a:pt x="709" y="929"/>
                      <a:pt x="709" y="929"/>
                      <a:pt x="709" y="929"/>
                    </a:cubicBezTo>
                    <a:cubicBezTo>
                      <a:pt x="718" y="1116"/>
                      <a:pt x="718" y="1116"/>
                      <a:pt x="718" y="1116"/>
                    </a:cubicBezTo>
                    <a:cubicBezTo>
                      <a:pt x="705" y="1278"/>
                      <a:pt x="705" y="1278"/>
                      <a:pt x="705" y="1278"/>
                    </a:cubicBezTo>
                    <a:cubicBezTo>
                      <a:pt x="707" y="1283"/>
                      <a:pt x="707" y="1283"/>
                      <a:pt x="707" y="1283"/>
                    </a:cubicBezTo>
                    <a:cubicBezTo>
                      <a:pt x="707" y="1284"/>
                      <a:pt x="709" y="1284"/>
                      <a:pt x="713" y="1283"/>
                    </a:cubicBezTo>
                    <a:cubicBezTo>
                      <a:pt x="719" y="1278"/>
                      <a:pt x="719" y="1278"/>
                      <a:pt x="719" y="1278"/>
                    </a:cubicBezTo>
                    <a:cubicBezTo>
                      <a:pt x="725" y="1279"/>
                      <a:pt x="725" y="1279"/>
                      <a:pt x="725" y="1279"/>
                    </a:cubicBezTo>
                    <a:cubicBezTo>
                      <a:pt x="759" y="1577"/>
                      <a:pt x="759" y="1577"/>
                      <a:pt x="759" y="1577"/>
                    </a:cubicBezTo>
                    <a:cubicBezTo>
                      <a:pt x="804" y="1792"/>
                      <a:pt x="804" y="1792"/>
                      <a:pt x="804" y="1792"/>
                    </a:cubicBezTo>
                    <a:cubicBezTo>
                      <a:pt x="811" y="1880"/>
                      <a:pt x="811" y="1880"/>
                      <a:pt x="811" y="1880"/>
                    </a:cubicBezTo>
                    <a:cubicBezTo>
                      <a:pt x="811" y="1882"/>
                      <a:pt x="813" y="1899"/>
                      <a:pt x="815" y="1931"/>
                    </a:cubicBezTo>
                    <a:cubicBezTo>
                      <a:pt x="816" y="1932"/>
                      <a:pt x="817" y="1935"/>
                      <a:pt x="819" y="1939"/>
                    </a:cubicBezTo>
                    <a:cubicBezTo>
                      <a:pt x="819" y="1940"/>
                      <a:pt x="820" y="1944"/>
                      <a:pt x="820" y="1950"/>
                    </a:cubicBezTo>
                    <a:cubicBezTo>
                      <a:pt x="820" y="1951"/>
                      <a:pt x="820" y="1954"/>
                      <a:pt x="821" y="1957"/>
                    </a:cubicBezTo>
                    <a:cubicBezTo>
                      <a:pt x="821" y="1960"/>
                      <a:pt x="820" y="1964"/>
                      <a:pt x="819" y="1966"/>
                    </a:cubicBezTo>
                    <a:cubicBezTo>
                      <a:pt x="816" y="1970"/>
                      <a:pt x="815" y="1974"/>
                      <a:pt x="815" y="1978"/>
                    </a:cubicBezTo>
                    <a:cubicBezTo>
                      <a:pt x="815" y="1998"/>
                      <a:pt x="815" y="1998"/>
                      <a:pt x="815" y="1998"/>
                    </a:cubicBezTo>
                    <a:cubicBezTo>
                      <a:pt x="775" y="2088"/>
                      <a:pt x="775" y="2088"/>
                      <a:pt x="775" y="2088"/>
                    </a:cubicBezTo>
                    <a:cubicBezTo>
                      <a:pt x="769" y="2111"/>
                      <a:pt x="769" y="2111"/>
                      <a:pt x="769" y="2111"/>
                    </a:cubicBezTo>
                    <a:cubicBezTo>
                      <a:pt x="744" y="2144"/>
                      <a:pt x="744" y="2144"/>
                      <a:pt x="744" y="2144"/>
                    </a:cubicBezTo>
                    <a:cubicBezTo>
                      <a:pt x="738" y="2146"/>
                      <a:pt x="738" y="2146"/>
                      <a:pt x="738" y="2146"/>
                    </a:cubicBezTo>
                    <a:cubicBezTo>
                      <a:pt x="716" y="2165"/>
                      <a:pt x="716" y="2165"/>
                      <a:pt x="716" y="2165"/>
                    </a:cubicBezTo>
                    <a:cubicBezTo>
                      <a:pt x="694" y="2180"/>
                      <a:pt x="694" y="2180"/>
                      <a:pt x="694" y="2180"/>
                    </a:cubicBezTo>
                    <a:cubicBezTo>
                      <a:pt x="628" y="2189"/>
                      <a:pt x="628" y="2189"/>
                      <a:pt x="628" y="2189"/>
                    </a:cubicBezTo>
                    <a:cubicBezTo>
                      <a:pt x="616" y="2196"/>
                      <a:pt x="616" y="2196"/>
                      <a:pt x="616" y="2196"/>
                    </a:cubicBezTo>
                    <a:cubicBezTo>
                      <a:pt x="609" y="2203"/>
                      <a:pt x="609" y="2203"/>
                      <a:pt x="609" y="2203"/>
                    </a:cubicBezTo>
                    <a:cubicBezTo>
                      <a:pt x="605" y="2215"/>
                      <a:pt x="605" y="2215"/>
                      <a:pt x="605" y="2215"/>
                    </a:cubicBezTo>
                    <a:cubicBezTo>
                      <a:pt x="605" y="2220"/>
                      <a:pt x="605" y="2220"/>
                      <a:pt x="605" y="2220"/>
                    </a:cubicBezTo>
                    <a:cubicBezTo>
                      <a:pt x="614" y="2224"/>
                      <a:pt x="614" y="2224"/>
                      <a:pt x="614" y="2224"/>
                    </a:cubicBezTo>
                    <a:cubicBezTo>
                      <a:pt x="628" y="2229"/>
                      <a:pt x="628" y="2229"/>
                      <a:pt x="628" y="2229"/>
                    </a:cubicBezTo>
                    <a:cubicBezTo>
                      <a:pt x="667" y="2239"/>
                      <a:pt x="667" y="2239"/>
                      <a:pt x="667" y="2239"/>
                    </a:cubicBezTo>
                    <a:cubicBezTo>
                      <a:pt x="731" y="2242"/>
                      <a:pt x="731" y="2242"/>
                      <a:pt x="731" y="2242"/>
                    </a:cubicBezTo>
                    <a:cubicBezTo>
                      <a:pt x="760" y="2240"/>
                      <a:pt x="760" y="2240"/>
                      <a:pt x="760" y="2240"/>
                    </a:cubicBezTo>
                    <a:cubicBezTo>
                      <a:pt x="810" y="2221"/>
                      <a:pt x="810" y="2221"/>
                      <a:pt x="810" y="2221"/>
                    </a:cubicBezTo>
                    <a:cubicBezTo>
                      <a:pt x="828" y="2217"/>
                      <a:pt x="828" y="2217"/>
                      <a:pt x="828" y="2217"/>
                    </a:cubicBezTo>
                    <a:cubicBezTo>
                      <a:pt x="832" y="2218"/>
                      <a:pt x="832" y="2218"/>
                      <a:pt x="832" y="2218"/>
                    </a:cubicBezTo>
                    <a:cubicBezTo>
                      <a:pt x="836" y="2225"/>
                      <a:pt x="836" y="2225"/>
                      <a:pt x="836" y="2225"/>
                    </a:cubicBezTo>
                    <a:cubicBezTo>
                      <a:pt x="838" y="2231"/>
                      <a:pt x="838" y="2231"/>
                      <a:pt x="838" y="2231"/>
                    </a:cubicBezTo>
                    <a:cubicBezTo>
                      <a:pt x="836" y="2240"/>
                      <a:pt x="836" y="2240"/>
                      <a:pt x="836" y="2240"/>
                    </a:cubicBezTo>
                    <a:cubicBezTo>
                      <a:pt x="836" y="2241"/>
                      <a:pt x="835" y="2242"/>
                      <a:pt x="832" y="2244"/>
                    </a:cubicBezTo>
                    <a:cubicBezTo>
                      <a:pt x="822" y="2253"/>
                      <a:pt x="822" y="2253"/>
                      <a:pt x="822" y="2253"/>
                    </a:cubicBezTo>
                    <a:cubicBezTo>
                      <a:pt x="815" y="2261"/>
                      <a:pt x="815" y="2261"/>
                      <a:pt x="815" y="2261"/>
                    </a:cubicBezTo>
                    <a:cubicBezTo>
                      <a:pt x="814" y="2267"/>
                      <a:pt x="814" y="2267"/>
                      <a:pt x="814" y="2267"/>
                    </a:cubicBezTo>
                    <a:cubicBezTo>
                      <a:pt x="815" y="2276"/>
                      <a:pt x="815" y="2276"/>
                      <a:pt x="815" y="2276"/>
                    </a:cubicBezTo>
                    <a:cubicBezTo>
                      <a:pt x="821" y="2284"/>
                      <a:pt x="821" y="2284"/>
                      <a:pt x="821" y="2284"/>
                    </a:cubicBezTo>
                    <a:cubicBezTo>
                      <a:pt x="832" y="2288"/>
                      <a:pt x="832" y="2288"/>
                      <a:pt x="832" y="2288"/>
                    </a:cubicBezTo>
                    <a:cubicBezTo>
                      <a:pt x="899" y="2289"/>
                      <a:pt x="899" y="2289"/>
                      <a:pt x="899" y="2289"/>
                    </a:cubicBezTo>
                    <a:cubicBezTo>
                      <a:pt x="1045" y="2274"/>
                      <a:pt x="1045" y="2274"/>
                      <a:pt x="1045" y="2274"/>
                    </a:cubicBezTo>
                    <a:cubicBezTo>
                      <a:pt x="1079" y="2266"/>
                      <a:pt x="1079" y="2266"/>
                      <a:pt x="1079" y="2266"/>
                    </a:cubicBezTo>
                    <a:cubicBezTo>
                      <a:pt x="1104" y="2254"/>
                      <a:pt x="1104" y="2254"/>
                      <a:pt x="1104" y="2254"/>
                    </a:cubicBezTo>
                    <a:cubicBezTo>
                      <a:pt x="1102" y="2232"/>
                      <a:pt x="1102" y="2232"/>
                      <a:pt x="1102" y="2232"/>
                    </a:cubicBezTo>
                    <a:cubicBezTo>
                      <a:pt x="1100" y="2224"/>
                      <a:pt x="1100" y="2224"/>
                      <a:pt x="1100" y="2224"/>
                    </a:cubicBezTo>
                    <a:cubicBezTo>
                      <a:pt x="1102" y="2221"/>
                      <a:pt x="1102" y="2221"/>
                      <a:pt x="1102" y="2221"/>
                    </a:cubicBezTo>
                    <a:cubicBezTo>
                      <a:pt x="1104" y="2214"/>
                      <a:pt x="1104" y="2214"/>
                      <a:pt x="1104" y="2214"/>
                    </a:cubicBezTo>
                    <a:cubicBezTo>
                      <a:pt x="1104" y="2200"/>
                      <a:pt x="1104" y="2200"/>
                      <a:pt x="1104" y="2200"/>
                    </a:cubicBezTo>
                    <a:cubicBezTo>
                      <a:pt x="1100" y="2180"/>
                      <a:pt x="1100" y="2180"/>
                      <a:pt x="1100" y="2180"/>
                    </a:cubicBezTo>
                    <a:cubicBezTo>
                      <a:pt x="1100" y="2165"/>
                      <a:pt x="1100" y="2165"/>
                      <a:pt x="1100" y="2165"/>
                    </a:cubicBezTo>
                    <a:cubicBezTo>
                      <a:pt x="1113" y="2125"/>
                      <a:pt x="1113" y="2125"/>
                      <a:pt x="1113" y="2125"/>
                    </a:cubicBezTo>
                    <a:cubicBezTo>
                      <a:pt x="1115" y="2106"/>
                      <a:pt x="1115" y="2106"/>
                      <a:pt x="1115" y="2106"/>
                    </a:cubicBezTo>
                    <a:cubicBezTo>
                      <a:pt x="1114" y="2082"/>
                      <a:pt x="1114" y="2082"/>
                      <a:pt x="1114" y="2082"/>
                    </a:cubicBezTo>
                    <a:cubicBezTo>
                      <a:pt x="1110" y="2066"/>
                      <a:pt x="1110" y="2066"/>
                      <a:pt x="1110" y="2066"/>
                    </a:cubicBezTo>
                    <a:cubicBezTo>
                      <a:pt x="1092" y="2038"/>
                      <a:pt x="1092" y="2038"/>
                      <a:pt x="1092" y="2038"/>
                    </a:cubicBezTo>
                    <a:cubicBezTo>
                      <a:pt x="1088" y="2026"/>
                      <a:pt x="1088" y="2026"/>
                      <a:pt x="1088" y="2026"/>
                    </a:cubicBezTo>
                    <a:cubicBezTo>
                      <a:pt x="1089" y="2019"/>
                      <a:pt x="1090" y="2016"/>
                      <a:pt x="1090" y="2014"/>
                    </a:cubicBezTo>
                    <a:cubicBezTo>
                      <a:pt x="1097" y="1998"/>
                      <a:pt x="1097" y="1998"/>
                      <a:pt x="1097" y="1998"/>
                    </a:cubicBezTo>
                    <a:cubicBezTo>
                      <a:pt x="1099" y="1928"/>
                      <a:pt x="1099" y="1928"/>
                      <a:pt x="1099" y="1928"/>
                    </a:cubicBezTo>
                    <a:cubicBezTo>
                      <a:pt x="1083" y="1684"/>
                      <a:pt x="1083" y="1684"/>
                      <a:pt x="1083" y="1684"/>
                    </a:cubicBezTo>
                    <a:cubicBezTo>
                      <a:pt x="1085" y="1626"/>
                      <a:pt x="1085" y="1626"/>
                      <a:pt x="1085" y="1626"/>
                    </a:cubicBezTo>
                    <a:cubicBezTo>
                      <a:pt x="1079" y="1560"/>
                      <a:pt x="1079" y="1560"/>
                      <a:pt x="1079" y="1560"/>
                    </a:cubicBezTo>
                    <a:cubicBezTo>
                      <a:pt x="1074" y="1536"/>
                      <a:pt x="1074" y="1536"/>
                      <a:pt x="1074" y="1536"/>
                    </a:cubicBezTo>
                    <a:cubicBezTo>
                      <a:pt x="1074" y="1527"/>
                      <a:pt x="1074" y="1527"/>
                      <a:pt x="1074" y="1527"/>
                    </a:cubicBezTo>
                    <a:cubicBezTo>
                      <a:pt x="1082" y="1428"/>
                      <a:pt x="1082" y="1428"/>
                      <a:pt x="1082" y="1428"/>
                    </a:cubicBezTo>
                    <a:cubicBezTo>
                      <a:pt x="1079" y="1398"/>
                      <a:pt x="1079" y="1398"/>
                      <a:pt x="1079" y="1398"/>
                    </a:cubicBezTo>
                    <a:cubicBezTo>
                      <a:pt x="1067" y="1347"/>
                      <a:pt x="1067" y="1347"/>
                      <a:pt x="1067" y="1347"/>
                    </a:cubicBezTo>
                    <a:cubicBezTo>
                      <a:pt x="1067" y="1328"/>
                      <a:pt x="1067" y="1328"/>
                      <a:pt x="1067" y="1328"/>
                    </a:cubicBezTo>
                    <a:cubicBezTo>
                      <a:pt x="1068" y="1323"/>
                      <a:pt x="1068" y="1323"/>
                      <a:pt x="1068" y="1323"/>
                    </a:cubicBezTo>
                    <a:cubicBezTo>
                      <a:pt x="1068" y="1318"/>
                      <a:pt x="1066" y="1314"/>
                      <a:pt x="1065" y="1311"/>
                    </a:cubicBezTo>
                    <a:cubicBezTo>
                      <a:pt x="1064" y="1309"/>
                      <a:pt x="1064" y="1308"/>
                      <a:pt x="1064" y="1308"/>
                    </a:cubicBezTo>
                    <a:cubicBezTo>
                      <a:pt x="1064" y="1307"/>
                      <a:pt x="1064" y="1306"/>
                      <a:pt x="1064" y="1305"/>
                    </a:cubicBezTo>
                    <a:cubicBezTo>
                      <a:pt x="1064" y="1292"/>
                      <a:pt x="1064" y="1292"/>
                      <a:pt x="1064" y="1292"/>
                    </a:cubicBezTo>
                    <a:cubicBezTo>
                      <a:pt x="1064" y="1285"/>
                      <a:pt x="1065" y="1280"/>
                      <a:pt x="1066" y="1276"/>
                    </a:cubicBezTo>
                    <a:cubicBezTo>
                      <a:pt x="1066" y="1274"/>
                      <a:pt x="1066" y="1273"/>
                      <a:pt x="1066" y="1271"/>
                    </a:cubicBezTo>
                    <a:cubicBezTo>
                      <a:pt x="1067" y="1264"/>
                      <a:pt x="1067" y="1264"/>
                      <a:pt x="1067" y="1264"/>
                    </a:cubicBezTo>
                    <a:cubicBezTo>
                      <a:pt x="1067" y="1263"/>
                      <a:pt x="1067" y="1261"/>
                      <a:pt x="1068" y="1259"/>
                    </a:cubicBezTo>
                    <a:cubicBezTo>
                      <a:pt x="1070" y="1255"/>
                      <a:pt x="1070" y="1255"/>
                      <a:pt x="1070" y="1255"/>
                    </a:cubicBezTo>
                    <a:cubicBezTo>
                      <a:pt x="1070" y="1247"/>
                      <a:pt x="1070" y="1247"/>
                      <a:pt x="1070" y="1247"/>
                    </a:cubicBezTo>
                    <a:cubicBezTo>
                      <a:pt x="1070" y="1243"/>
                      <a:pt x="1071" y="1240"/>
                      <a:pt x="1072" y="1239"/>
                    </a:cubicBezTo>
                    <a:cubicBezTo>
                      <a:pt x="1088" y="1217"/>
                      <a:pt x="1088" y="1217"/>
                      <a:pt x="1088" y="1217"/>
                    </a:cubicBezTo>
                    <a:cubicBezTo>
                      <a:pt x="1090" y="1202"/>
                      <a:pt x="1090" y="1202"/>
                      <a:pt x="1090" y="1202"/>
                    </a:cubicBezTo>
                    <a:cubicBezTo>
                      <a:pt x="1095" y="1182"/>
                      <a:pt x="1095" y="1182"/>
                      <a:pt x="1095" y="1182"/>
                    </a:cubicBezTo>
                    <a:cubicBezTo>
                      <a:pt x="1109" y="1152"/>
                      <a:pt x="1109" y="1152"/>
                      <a:pt x="1109" y="1152"/>
                    </a:cubicBezTo>
                    <a:cubicBezTo>
                      <a:pt x="1114" y="1120"/>
                      <a:pt x="1114" y="1120"/>
                      <a:pt x="1114" y="1120"/>
                    </a:cubicBezTo>
                    <a:cubicBezTo>
                      <a:pt x="1137" y="1034"/>
                      <a:pt x="1137" y="1034"/>
                      <a:pt x="1137" y="1034"/>
                    </a:cubicBezTo>
                    <a:cubicBezTo>
                      <a:pt x="1134" y="1017"/>
                      <a:pt x="1134" y="1017"/>
                      <a:pt x="1134" y="1017"/>
                    </a:cubicBezTo>
                    <a:cubicBezTo>
                      <a:pt x="1123" y="995"/>
                      <a:pt x="1123" y="995"/>
                      <a:pt x="1123" y="995"/>
                    </a:cubicBezTo>
                    <a:cubicBezTo>
                      <a:pt x="1141" y="957"/>
                      <a:pt x="1141" y="957"/>
                      <a:pt x="1141" y="957"/>
                    </a:cubicBezTo>
                    <a:cubicBezTo>
                      <a:pt x="1159" y="942"/>
                      <a:pt x="1159" y="942"/>
                      <a:pt x="1159" y="942"/>
                    </a:cubicBezTo>
                    <a:cubicBezTo>
                      <a:pt x="1212" y="870"/>
                      <a:pt x="1212" y="870"/>
                      <a:pt x="1212" y="870"/>
                    </a:cubicBezTo>
                    <a:cubicBezTo>
                      <a:pt x="1234" y="824"/>
                      <a:pt x="1234" y="824"/>
                      <a:pt x="1234" y="824"/>
                    </a:cubicBezTo>
                    <a:cubicBezTo>
                      <a:pt x="1241" y="797"/>
                      <a:pt x="1241" y="797"/>
                      <a:pt x="1241" y="797"/>
                    </a:cubicBezTo>
                    <a:cubicBezTo>
                      <a:pt x="1239" y="776"/>
                      <a:pt x="1239" y="776"/>
                      <a:pt x="1239" y="776"/>
                    </a:cubicBezTo>
                    <a:cubicBezTo>
                      <a:pt x="1231" y="752"/>
                      <a:pt x="1231" y="752"/>
                      <a:pt x="1231" y="752"/>
                    </a:cubicBezTo>
                    <a:cubicBezTo>
                      <a:pt x="1225" y="717"/>
                      <a:pt x="1225" y="717"/>
                      <a:pt x="1225" y="717"/>
                    </a:cubicBezTo>
                    <a:cubicBezTo>
                      <a:pt x="1213" y="680"/>
                      <a:pt x="1213" y="680"/>
                      <a:pt x="1213" y="680"/>
                    </a:cubicBezTo>
                    <a:cubicBezTo>
                      <a:pt x="1172" y="608"/>
                      <a:pt x="1172" y="608"/>
                      <a:pt x="1172" y="608"/>
                    </a:cubicBezTo>
                    <a:cubicBezTo>
                      <a:pt x="1173" y="597"/>
                      <a:pt x="1173" y="597"/>
                      <a:pt x="1173" y="597"/>
                    </a:cubicBezTo>
                    <a:cubicBezTo>
                      <a:pt x="1168" y="582"/>
                      <a:pt x="1168" y="582"/>
                      <a:pt x="1168" y="582"/>
                    </a:cubicBezTo>
                    <a:cubicBezTo>
                      <a:pt x="1159" y="569"/>
                      <a:pt x="1159" y="569"/>
                      <a:pt x="1159" y="569"/>
                    </a:cubicBezTo>
                    <a:cubicBezTo>
                      <a:pt x="1156" y="559"/>
                      <a:pt x="1156" y="559"/>
                      <a:pt x="1156" y="559"/>
                    </a:cubicBezTo>
                    <a:cubicBezTo>
                      <a:pt x="1153" y="548"/>
                      <a:pt x="1153" y="548"/>
                      <a:pt x="1153" y="548"/>
                    </a:cubicBezTo>
                    <a:cubicBezTo>
                      <a:pt x="1125" y="478"/>
                      <a:pt x="1125" y="478"/>
                      <a:pt x="1125" y="478"/>
                    </a:cubicBezTo>
                    <a:cubicBezTo>
                      <a:pt x="1106" y="451"/>
                      <a:pt x="1106" y="451"/>
                      <a:pt x="1106" y="451"/>
                    </a:cubicBezTo>
                    <a:cubicBezTo>
                      <a:pt x="963" y="345"/>
                      <a:pt x="963" y="345"/>
                      <a:pt x="963" y="345"/>
                    </a:cubicBezTo>
                    <a:cubicBezTo>
                      <a:pt x="939" y="301"/>
                      <a:pt x="939" y="301"/>
                      <a:pt x="939" y="301"/>
                    </a:cubicBezTo>
                    <a:cubicBezTo>
                      <a:pt x="932" y="295"/>
                      <a:pt x="932" y="295"/>
                      <a:pt x="932" y="295"/>
                    </a:cubicBezTo>
                    <a:cubicBezTo>
                      <a:pt x="929" y="290"/>
                      <a:pt x="929" y="290"/>
                      <a:pt x="929" y="290"/>
                    </a:cubicBezTo>
                    <a:cubicBezTo>
                      <a:pt x="939" y="274"/>
                      <a:pt x="939" y="274"/>
                      <a:pt x="939" y="274"/>
                    </a:cubicBezTo>
                    <a:cubicBezTo>
                      <a:pt x="945" y="268"/>
                      <a:pt x="945" y="268"/>
                      <a:pt x="945" y="268"/>
                    </a:cubicBezTo>
                    <a:cubicBezTo>
                      <a:pt x="950" y="267"/>
                      <a:pt x="950" y="267"/>
                      <a:pt x="950" y="267"/>
                    </a:cubicBezTo>
                    <a:cubicBezTo>
                      <a:pt x="951" y="256"/>
                      <a:pt x="951" y="256"/>
                      <a:pt x="951" y="256"/>
                    </a:cubicBezTo>
                    <a:cubicBezTo>
                      <a:pt x="965" y="229"/>
                      <a:pt x="965" y="229"/>
                      <a:pt x="965" y="229"/>
                    </a:cubicBezTo>
                    <a:cubicBezTo>
                      <a:pt x="978" y="181"/>
                      <a:pt x="978" y="181"/>
                      <a:pt x="978" y="181"/>
                    </a:cubicBezTo>
                    <a:cubicBezTo>
                      <a:pt x="977" y="163"/>
                      <a:pt x="977" y="163"/>
                      <a:pt x="977" y="163"/>
                    </a:cubicBezTo>
                    <a:cubicBezTo>
                      <a:pt x="973" y="144"/>
                      <a:pt x="973" y="144"/>
                      <a:pt x="973" y="144"/>
                    </a:cubicBezTo>
                    <a:cubicBezTo>
                      <a:pt x="972" y="131"/>
                      <a:pt x="972" y="131"/>
                      <a:pt x="972" y="131"/>
                    </a:cubicBezTo>
                    <a:cubicBezTo>
                      <a:pt x="967" y="103"/>
                      <a:pt x="967" y="103"/>
                      <a:pt x="967" y="103"/>
                    </a:cubicBezTo>
                    <a:cubicBezTo>
                      <a:pt x="959" y="88"/>
                      <a:pt x="959" y="88"/>
                      <a:pt x="959" y="88"/>
                    </a:cubicBezTo>
                    <a:cubicBezTo>
                      <a:pt x="945" y="72"/>
                      <a:pt x="945" y="72"/>
                      <a:pt x="945" y="72"/>
                    </a:cubicBezTo>
                    <a:cubicBezTo>
                      <a:pt x="913" y="59"/>
                      <a:pt x="913" y="59"/>
                      <a:pt x="913" y="59"/>
                    </a:cubicBezTo>
                    <a:cubicBezTo>
                      <a:pt x="910" y="55"/>
                      <a:pt x="908" y="53"/>
                      <a:pt x="907" y="52"/>
                    </a:cubicBezTo>
                    <a:cubicBezTo>
                      <a:pt x="902" y="47"/>
                      <a:pt x="902" y="47"/>
                      <a:pt x="902" y="47"/>
                    </a:cubicBezTo>
                    <a:cubicBezTo>
                      <a:pt x="901" y="45"/>
                      <a:pt x="899" y="45"/>
                      <a:pt x="898" y="45"/>
                    </a:cubicBezTo>
                    <a:cubicBezTo>
                      <a:pt x="896" y="47"/>
                      <a:pt x="895" y="48"/>
                      <a:pt x="894" y="48"/>
                    </a:cubicBezTo>
                    <a:cubicBezTo>
                      <a:pt x="893" y="48"/>
                      <a:pt x="892" y="47"/>
                      <a:pt x="890" y="45"/>
                    </a:cubicBezTo>
                    <a:cubicBezTo>
                      <a:pt x="887" y="42"/>
                      <a:pt x="885" y="41"/>
                      <a:pt x="884" y="40"/>
                    </a:cubicBezTo>
                    <a:cubicBezTo>
                      <a:pt x="881" y="39"/>
                      <a:pt x="881" y="39"/>
                      <a:pt x="881" y="39"/>
                    </a:cubicBezTo>
                    <a:cubicBezTo>
                      <a:pt x="881" y="39"/>
                      <a:pt x="881" y="38"/>
                      <a:pt x="880" y="38"/>
                    </a:cubicBezTo>
                    <a:cubicBezTo>
                      <a:pt x="879" y="37"/>
                      <a:pt x="878" y="37"/>
                      <a:pt x="876" y="38"/>
                    </a:cubicBezTo>
                    <a:cubicBezTo>
                      <a:pt x="873" y="39"/>
                      <a:pt x="873" y="39"/>
                      <a:pt x="873" y="39"/>
                    </a:cubicBezTo>
                    <a:cubicBezTo>
                      <a:pt x="867" y="40"/>
                      <a:pt x="867" y="40"/>
                      <a:pt x="867" y="40"/>
                    </a:cubicBezTo>
                    <a:cubicBezTo>
                      <a:pt x="858" y="38"/>
                      <a:pt x="858" y="38"/>
                      <a:pt x="858" y="38"/>
                    </a:cubicBezTo>
                    <a:cubicBezTo>
                      <a:pt x="853" y="37"/>
                      <a:pt x="853" y="37"/>
                      <a:pt x="853" y="37"/>
                    </a:cubicBezTo>
                    <a:cubicBezTo>
                      <a:pt x="850" y="39"/>
                      <a:pt x="850" y="39"/>
                      <a:pt x="850" y="39"/>
                    </a:cubicBezTo>
                    <a:cubicBezTo>
                      <a:pt x="848" y="41"/>
                      <a:pt x="846" y="41"/>
                      <a:pt x="844" y="38"/>
                    </a:cubicBezTo>
                    <a:cubicBezTo>
                      <a:pt x="839" y="40"/>
                      <a:pt x="839" y="40"/>
                      <a:pt x="839" y="40"/>
                    </a:cubicBezTo>
                    <a:cubicBezTo>
                      <a:pt x="820" y="39"/>
                      <a:pt x="820" y="39"/>
                      <a:pt x="820" y="39"/>
                    </a:cubicBezTo>
                    <a:cubicBezTo>
                      <a:pt x="800" y="40"/>
                      <a:pt x="800" y="40"/>
                      <a:pt x="800" y="40"/>
                    </a:cubicBezTo>
                    <a:cubicBezTo>
                      <a:pt x="792" y="42"/>
                      <a:pt x="787" y="43"/>
                      <a:pt x="785" y="43"/>
                    </a:cubicBezTo>
                    <a:cubicBezTo>
                      <a:pt x="772" y="43"/>
                      <a:pt x="772" y="43"/>
                      <a:pt x="772" y="43"/>
                    </a:cubicBezTo>
                    <a:cubicBezTo>
                      <a:pt x="772" y="43"/>
                      <a:pt x="772" y="42"/>
                      <a:pt x="771" y="41"/>
                    </a:cubicBezTo>
                    <a:cubicBezTo>
                      <a:pt x="767" y="43"/>
                      <a:pt x="767" y="43"/>
                      <a:pt x="767" y="43"/>
                    </a:cubicBezTo>
                    <a:cubicBezTo>
                      <a:pt x="764" y="44"/>
                      <a:pt x="762" y="44"/>
                      <a:pt x="761" y="44"/>
                    </a:cubicBezTo>
                    <a:cubicBezTo>
                      <a:pt x="747" y="45"/>
                      <a:pt x="747" y="45"/>
                      <a:pt x="747" y="45"/>
                    </a:cubicBezTo>
                    <a:cubicBezTo>
                      <a:pt x="734" y="49"/>
                      <a:pt x="734" y="49"/>
                      <a:pt x="734" y="49"/>
                    </a:cubicBezTo>
                    <a:lnTo>
                      <a:pt x="727" y="55"/>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sp>
            <p:nvSpPr>
              <p:cNvPr id="62" name="Freeform 9"/>
              <p:cNvSpPr>
                <a:spLocks/>
              </p:cNvSpPr>
              <p:nvPr/>
            </p:nvSpPr>
            <p:spPr bwMode="auto">
              <a:xfrm>
                <a:off x="5314951" y="954088"/>
                <a:ext cx="446087" cy="1163637"/>
              </a:xfrm>
              <a:custGeom>
                <a:avLst/>
                <a:gdLst/>
                <a:ahLst/>
                <a:cxnLst>
                  <a:cxn ang="0">
                    <a:pos x="140" y="0"/>
                  </a:cxn>
                  <a:cxn ang="0">
                    <a:pos x="0" y="69"/>
                  </a:cxn>
                  <a:cxn ang="0">
                    <a:pos x="42" y="366"/>
                  </a:cxn>
                  <a:cxn ang="0">
                    <a:pos x="140" y="0"/>
                  </a:cxn>
                </a:cxnLst>
                <a:rect l="0" t="0" r="r" b="b"/>
                <a:pathLst>
                  <a:path w="140" h="366">
                    <a:moveTo>
                      <a:pt x="140" y="0"/>
                    </a:moveTo>
                    <a:cubicBezTo>
                      <a:pt x="93" y="45"/>
                      <a:pt x="46" y="68"/>
                      <a:pt x="0" y="69"/>
                    </a:cubicBezTo>
                    <a:cubicBezTo>
                      <a:pt x="42" y="366"/>
                      <a:pt x="42" y="366"/>
                      <a:pt x="42" y="366"/>
                    </a:cubicBezTo>
                    <a:cubicBezTo>
                      <a:pt x="49" y="244"/>
                      <a:pt x="81" y="122"/>
                      <a:pt x="140" y="0"/>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grpSp>
      </p:grpSp>
    </p:spTree>
    <p:extLst>
      <p:ext uri="{BB962C8B-B14F-4D97-AF65-F5344CB8AC3E}">
        <p14:creationId xmlns:p14="http://schemas.microsoft.com/office/powerpoint/2010/main" val="1601006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任 务</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3647459126"/>
      </p:ext>
    </p:extLst>
  </p:cSld>
  <p:clrMapOvr>
    <a:masterClrMapping/>
  </p:clrMapOvr>
  <mc:AlternateContent xmlns:mc="http://schemas.openxmlformats.org/markup-compatibility/2006" xmlns:p14="http://schemas.microsoft.com/office/powerpoint/2010/main">
    <mc:Choice Requires="p14">
      <p:transition spd="slow" p14:dur="2000" advTm="2793"/>
    </mc:Choice>
    <mc:Fallback xmlns="">
      <p:transition spd="slow" advTm="27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306219" y="1851228"/>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2" name="Oval 497"/>
            <p:cNvSpPr>
              <a:spLocks noChangeArrowheads="1"/>
            </p:cNvSpPr>
            <p:nvPr/>
          </p:nvSpPr>
          <p:spPr bwMode="auto">
            <a:xfrm>
              <a:off x="4716686" y="2003264"/>
              <a:ext cx="164147" cy="165162"/>
            </a:xfrm>
            <a:prstGeom prst="ellipse">
              <a:avLst/>
            </a:prstGeom>
            <a:solidFill>
              <a:srgbClr val="E65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grpSp>
        <p:nvGrpSpPr>
          <p:cNvPr id="188" name="组合 187"/>
          <p:cNvGrpSpPr/>
          <p:nvPr/>
        </p:nvGrpSpPr>
        <p:grpSpPr>
          <a:xfrm>
            <a:off x="7689360" y="1594100"/>
            <a:ext cx="3901626" cy="4185161"/>
            <a:chOff x="6116713" y="1131590"/>
            <a:chExt cx="2800783" cy="2885573"/>
          </a:xfrm>
        </p:grpSpPr>
        <p:sp>
          <p:nvSpPr>
            <p:cNvPr id="189" name="矩形 1"/>
            <p:cNvSpPr>
              <a:spLocks noChangeArrowheads="1"/>
            </p:cNvSpPr>
            <p:nvPr/>
          </p:nvSpPr>
          <p:spPr bwMode="auto">
            <a:xfrm>
              <a:off x="6116713" y="1194837"/>
              <a:ext cx="2800783" cy="28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auto">
                <a:lnSpc>
                  <a:spcPts val="2400"/>
                </a:lnSpc>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公司名称（ 中文）：</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日照金果贸易贸易</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有限公司</a:t>
              </a:r>
            </a:p>
            <a:p>
              <a:pPr algn="just" fontAlgn="auto">
                <a:lnSpc>
                  <a:spcPts val="2400"/>
                </a:lnSpc>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公司名称（英文）：</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RIZHAO </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GOLDEN NUT TRADE </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CO., LTD.</a:t>
              </a:r>
            </a:p>
            <a:p>
              <a:pPr algn="just" fontAlgn="auto">
                <a:lnSpc>
                  <a:spcPts val="2400"/>
                </a:lnSpc>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公司地址（中文）：山东省日照</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市潍坊路</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201</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号</a:t>
              </a:r>
              <a:endPar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algn="just" fontAlgn="auto">
                <a:lnSpc>
                  <a:spcPts val="2400"/>
                </a:lnSpc>
                <a:spcBef>
                  <a:spcPts val="0"/>
                </a:spcBef>
                <a:spcAft>
                  <a:spcPts val="0"/>
                </a:spcAft>
              </a:pP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地址（英文）：</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201 Weifang Road, </a:t>
              </a:r>
              <a:r>
                <a:rPr lang="en-US" altLang="zh-CN" sz="19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Rizhao</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city, Shandong, China</a:t>
              </a:r>
            </a:p>
            <a:p>
              <a:pPr algn="just" fontAlgn="auto">
                <a:lnSpc>
                  <a:spcPts val="2400"/>
                </a:lnSpc>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公司介绍：</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日照</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金</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果贸易</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有限公司成立于</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2002</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主要经营花生、南瓜子、</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葵花子、</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大蒜、生姜、核桃、芝麻等农产品的进出口业务</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3931849"/>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98559" y="763405"/>
            <a:ext cx="4303974" cy="784830"/>
          </a:xfrm>
          <a:prstGeom prst="rect">
            <a:avLst/>
          </a:prstGeom>
          <a:noFill/>
        </p:spPr>
        <p:txBody>
          <a:bodyPr wrap="square" rtlCol="0">
            <a:spAutoFit/>
          </a:bodyPr>
          <a:lstStyle/>
          <a:p>
            <a:pPr algn="ctr" fontAlgn="auto">
              <a:spcBef>
                <a:spcPts val="0"/>
              </a:spcBef>
              <a:spcAft>
                <a:spcPts val="0"/>
              </a:spcAft>
            </a:pPr>
            <a:r>
              <a:rPr lang="zh-CN" altLang="en-US" sz="2800" dirty="0" smtClean="0">
                <a:solidFill>
                  <a:prstClr val="black"/>
                </a:solidFill>
                <a:latin typeface="Calibri" panose="020F0502020204030204"/>
                <a:ea typeface="宋体" panose="02010600030101010101" pitchFamily="2" charset="-122"/>
              </a:rPr>
              <a:t>日照</a:t>
            </a:r>
            <a:r>
              <a:rPr lang="zh-CN" altLang="en-US" sz="2800" dirty="0">
                <a:solidFill>
                  <a:prstClr val="black"/>
                </a:solidFill>
                <a:latin typeface="Calibri" panose="020F0502020204030204"/>
                <a:ea typeface="宋体" panose="02010600030101010101" pitchFamily="2" charset="-122"/>
              </a:rPr>
              <a:t>金</a:t>
            </a:r>
            <a:r>
              <a:rPr lang="zh-CN" altLang="en-US" sz="2800" dirty="0" smtClean="0">
                <a:solidFill>
                  <a:prstClr val="black"/>
                </a:solidFill>
                <a:latin typeface="Calibri" panose="020F0502020204030204"/>
                <a:ea typeface="宋体" panose="02010600030101010101" pitchFamily="2" charset="-122"/>
              </a:rPr>
              <a:t>果贸易有限公司</a:t>
            </a:r>
            <a:r>
              <a:rPr lang="en-US" altLang="zh-CN" sz="17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RIZHAO GOLDEN NUT TRADE CO., LTD.</a:t>
            </a:r>
            <a:endParaRPr lang="zh-CN" altLang="en-US" sz="17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93986679"/>
      </p:ext>
    </p:extLst>
  </p:cSld>
  <p:clrMapOvr>
    <a:masterClrMapping/>
  </p:clrMapOvr>
  <mc:AlternateContent xmlns:mc="http://schemas.openxmlformats.org/markup-compatibility/2006" xmlns:p14="http://schemas.microsoft.com/office/powerpoint/2010/main">
    <mc:Choice Requires="p14">
      <p:transition p14:dur="10" advTm="11870"/>
    </mc:Choice>
    <mc:Fallback xmlns="">
      <p:transition advTm="1187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251886" y="1661375"/>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5" name="Oval 500"/>
            <p:cNvSpPr>
              <a:spLocks noChangeArrowheads="1"/>
            </p:cNvSpPr>
            <p:nvPr/>
          </p:nvSpPr>
          <p:spPr bwMode="auto">
            <a:xfrm>
              <a:off x="4990521" y="2272750"/>
              <a:ext cx="139322" cy="118634"/>
            </a:xfrm>
            <a:prstGeom prst="ellipse">
              <a:avLst/>
            </a:prstGeom>
            <a:solidFill>
              <a:srgbClr val="D98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grpSp>
        <p:nvGrpSpPr>
          <p:cNvPr id="188" name="组合 187"/>
          <p:cNvGrpSpPr/>
          <p:nvPr/>
        </p:nvGrpSpPr>
        <p:grpSpPr>
          <a:xfrm>
            <a:off x="7844793" y="1661375"/>
            <a:ext cx="3650392" cy="3968211"/>
            <a:chOff x="6260490" y="1131590"/>
            <a:chExt cx="2700111" cy="3928473"/>
          </a:xfrm>
        </p:grpSpPr>
        <p:sp>
          <p:nvSpPr>
            <p:cNvPr id="189" name="矩形 1"/>
            <p:cNvSpPr>
              <a:spLocks noChangeArrowheads="1"/>
            </p:cNvSpPr>
            <p:nvPr/>
          </p:nvSpPr>
          <p:spPr bwMode="auto">
            <a:xfrm>
              <a:off x="6260490" y="1479756"/>
              <a:ext cx="2700111" cy="335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公司名称（英文）</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HONGCHING </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AGRICULTURAL PRODUCTS TRADE CO</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fontAlgn="auto">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公司地址（英文）</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NO.23, LANE 476, LUNMEI ROAD, CHANGHUA CITY, TAIWAN</a:t>
              </a:r>
              <a:endPar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3000"/>
                </a:lnSpc>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公司介绍</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HONGCHING </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AGRICULTURAL PRODUCTS TRADE CO. </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主要从事农产品</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进出口业务。</a:t>
              </a:r>
              <a:endPar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14401" y="5046193"/>
              <a:ext cx="2592288" cy="1387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87565" y="767488"/>
            <a:ext cx="4252104" cy="800219"/>
          </a:xfrm>
          <a:prstGeom prst="rect">
            <a:avLst/>
          </a:prstGeom>
          <a:noFill/>
        </p:spPr>
        <p:txBody>
          <a:bodyPr wrap="square" rtlCol="0">
            <a:spAutoFit/>
          </a:bodyPr>
          <a:lstStyle/>
          <a:p>
            <a:pPr fontAlgn="auto">
              <a:spcBef>
                <a:spcPts val="0"/>
              </a:spcBef>
              <a:spcAft>
                <a:spcPts val="0"/>
              </a:spcAft>
            </a:pPr>
            <a:r>
              <a:rPr lang="en-US" altLang="zh-CN" sz="23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a:t>
            </a:r>
            <a:r>
              <a:rPr lang="en-US" altLang="zh-CN" sz="23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ONGCHING AGRICULTURAL </a:t>
            </a:r>
            <a:r>
              <a:rPr lang="en-US" altLang="zh-CN" sz="23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PRODUCTS TRADE CO.</a:t>
            </a:r>
          </a:p>
        </p:txBody>
      </p:sp>
    </p:spTree>
    <p:extLst>
      <p:ext uri="{BB962C8B-B14F-4D97-AF65-F5344CB8AC3E}">
        <p14:creationId xmlns:p14="http://schemas.microsoft.com/office/powerpoint/2010/main" val="46826746"/>
      </p:ext>
    </p:extLst>
  </p:cSld>
  <p:clrMapOvr>
    <a:masterClrMapping/>
  </p:clrMapOvr>
  <mc:AlternateContent xmlns:mc="http://schemas.openxmlformats.org/markup-compatibility/2006" xmlns:p14="http://schemas.microsoft.com/office/powerpoint/2010/main">
    <mc:Choice Requires="p14">
      <p:transition p14:dur="10" advTm="6366"/>
    </mc:Choice>
    <mc:Fallback xmlns="">
      <p:transition advTm="636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0.7"/>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TIMING" val="|2.3"/>
</p:tagLst>
</file>

<file path=ppt/tags/tag8.xml><?xml version="1.0" encoding="utf-8"?>
<p:tagLst xmlns:a="http://schemas.openxmlformats.org/drawingml/2006/main" xmlns:r="http://schemas.openxmlformats.org/officeDocument/2006/relationships" xmlns:p="http://schemas.openxmlformats.org/presentationml/2006/main">
  <p:tag name="TIMING" val="|3.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1676</TotalTime>
  <Words>3409</Words>
  <Application>Microsoft Office PowerPoint</Application>
  <PresentationFormat>宽屏</PresentationFormat>
  <Paragraphs>403</Paragraphs>
  <Slides>56</Slides>
  <Notes>10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56</vt:i4>
      </vt:variant>
    </vt:vector>
  </HeadingPairs>
  <TitlesOfParts>
    <vt:vector size="71" baseType="lpstr">
      <vt:lpstr>Arial Unicode MS</vt:lpstr>
      <vt:lpstr>Malgun Gothic</vt:lpstr>
      <vt:lpstr>黑体</vt:lpstr>
      <vt:lpstr>楷体</vt:lpstr>
      <vt:lpstr>宋体</vt:lpstr>
      <vt:lpstr>微软雅黑</vt:lpstr>
      <vt:lpstr>Arial</vt:lpstr>
      <vt:lpstr>Arial Rounded MT Bold</vt:lpstr>
      <vt:lpstr>Broadway</vt:lpstr>
      <vt:lpstr>Calibri</vt:lpstr>
      <vt:lpstr>Calibri Light</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任务描述</vt:lpstr>
      <vt:lpstr>任务描述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任务描述</vt:lpstr>
      <vt:lpstr>任务描述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hj</dc:creator>
  <cp:lastModifiedBy>hj</cp:lastModifiedBy>
  <cp:revision>331</cp:revision>
  <cp:lastPrinted>2016-11-04T01:24:47Z</cp:lastPrinted>
  <dcterms:created xsi:type="dcterms:W3CDTF">2015-05-05T08:02:14Z</dcterms:created>
  <dcterms:modified xsi:type="dcterms:W3CDTF">2016-11-11T01:56:47Z</dcterms:modified>
</cp:coreProperties>
</file>