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582" r:id="rId3"/>
    <p:sldId id="677" r:id="rId4"/>
    <p:sldId id="678" r:id="rId6"/>
    <p:sldId id="679" r:id="rId7"/>
    <p:sldId id="720" r:id="rId8"/>
    <p:sldId id="680" r:id="rId9"/>
    <p:sldId id="681" r:id="rId10"/>
    <p:sldId id="682" r:id="rId11"/>
    <p:sldId id="683" r:id="rId12"/>
    <p:sldId id="685" r:id="rId13"/>
    <p:sldId id="686" r:id="rId14"/>
    <p:sldId id="687" r:id="rId15"/>
    <p:sldId id="688" r:id="rId16"/>
    <p:sldId id="689" r:id="rId17"/>
    <p:sldId id="690" r:id="rId18"/>
    <p:sldId id="691" r:id="rId19"/>
    <p:sldId id="692" r:id="rId20"/>
    <p:sldId id="693" r:id="rId21"/>
    <p:sldId id="694" r:id="rId22"/>
    <p:sldId id="695" r:id="rId23"/>
    <p:sldId id="696" r:id="rId24"/>
    <p:sldId id="697" r:id="rId25"/>
    <p:sldId id="698" r:id="rId26"/>
    <p:sldId id="725" r:id="rId27"/>
    <p:sldId id="727" r:id="rId28"/>
    <p:sldId id="724" r:id="rId29"/>
    <p:sldId id="722" r:id="rId30"/>
    <p:sldId id="726" r:id="rId31"/>
    <p:sldId id="721" r:id="rId32"/>
    <p:sldId id="699" r:id="rId33"/>
    <p:sldId id="730" r:id="rId34"/>
    <p:sldId id="700" r:id="rId35"/>
    <p:sldId id="701" r:id="rId36"/>
    <p:sldId id="702" r:id="rId37"/>
    <p:sldId id="703" r:id="rId38"/>
    <p:sldId id="704" r:id="rId39"/>
    <p:sldId id="705" r:id="rId40"/>
    <p:sldId id="706" r:id="rId41"/>
    <p:sldId id="707" r:id="rId42"/>
    <p:sldId id="708" r:id="rId43"/>
    <p:sldId id="709" r:id="rId44"/>
    <p:sldId id="710" r:id="rId45"/>
    <p:sldId id="711" r:id="rId46"/>
    <p:sldId id="712" r:id="rId47"/>
    <p:sldId id="713" r:id="rId48"/>
    <p:sldId id="714" r:id="rId49"/>
    <p:sldId id="715" r:id="rId50"/>
    <p:sldId id="716" r:id="rId51"/>
    <p:sldId id="717" r:id="rId52"/>
    <p:sldId id="719" r:id="rId53"/>
    <p:sldId id="728" r:id="rId5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 showGuides="1">
      <p:cViewPr varScale="1">
        <p:scale>
          <a:sx n="88" d="100"/>
          <a:sy n="88" d="100"/>
        </p:scale>
        <p:origin x="-816" y="24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8" Type="http://schemas.openxmlformats.org/officeDocument/2006/relationships/commentAuthors" Target="commentAuthors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/>
          <a:lstStyle/>
          <a:p>
            <a:r>
              <a:rPr lang="zh-CN" altLang="en-US" smtClean="0"/>
              <a:t>主标题页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77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578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0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680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82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782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88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987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987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89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8090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46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246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49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349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65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066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150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75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475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r>
              <a:rPr lang="zh-CN" altLang="en-US" dirty="0"/>
              <a:t>强调是自己兴趣的偏好价值，而非社会价值。               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1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8602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r>
              <a:rPr lang="zh-CN" altLang="en-US" dirty="0"/>
              <a:t>寻找图片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469900" y="1198563"/>
            <a:ext cx="8207375" cy="1082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bg1"/>
                </a:solidFill>
              </a:defRPr>
            </a:lvl1pPr>
            <a:lvl2pPr marL="45720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52930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17475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1027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249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hyperlink" Target="http://www.1ppt.com/moban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1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GIF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GIF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slide" Target="slide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file:///C:\..\..\&#21271;&#26862;&#24037;&#20316;\&#32844;&#19994;&#35268;&#21010;&#36164;&#26009;\TTT\&#32769;&#29256;&#26412;\06-07&#20852;&#36259;\&#31532;&#19968;&#27573;.rm" TargetMode="Externa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矩形 2"/>
          <p:cNvSpPr/>
          <p:nvPr/>
        </p:nvSpPr>
        <p:spPr>
          <a:xfrm>
            <a:off x="2705100" y="3259138"/>
            <a:ext cx="3695700" cy="336550"/>
          </a:xfrm>
          <a:prstGeom prst="rect">
            <a:avLst/>
          </a:prstGeom>
          <a:noFill/>
          <a:ln w="9525">
            <a:noFill/>
          </a:ln>
        </p:spPr>
        <p:txBody>
          <a:bodyPr wrap="none" lIns="91426" tIns="45713" rIns="91426" bIns="45713" anchor="t">
            <a:spAutoFit/>
          </a:bodyPr>
          <a:p>
            <a:r>
              <a:rPr lang="en-US" altLang="zh-CN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模板下载：</a:t>
            </a:r>
            <a:r>
              <a:rPr lang="en-US" altLang="zh-CN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hlinkClick r:id="rId1"/>
              </a:rPr>
              <a:t>www.1ppt.com/moban/</a:t>
            </a:r>
            <a:r>
              <a:rPr lang="en-US" altLang="zh-CN" sz="1600" dirty="0">
                <a:solidFill>
                  <a:srgbClr val="4A452A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 </a:t>
            </a:r>
            <a:endParaRPr lang="zh-CN" altLang="en-US" dirty="0"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338" name="矩形 8"/>
          <p:cNvSpPr/>
          <p:nvPr/>
        </p:nvSpPr>
        <p:spPr>
          <a:xfrm>
            <a:off x="0" y="2132013"/>
            <a:ext cx="9144000" cy="1655762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lIns="91426" tIns="45713" rIns="91426" bIns="45713" anchor="ctr"/>
          <a:p>
            <a:pPr algn="ctr"/>
            <a:endParaRPr lang="zh-CN" altLang="en-US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4339" name="矩形 3"/>
          <p:cNvGrpSpPr/>
          <p:nvPr/>
        </p:nvGrpSpPr>
        <p:grpSpPr>
          <a:xfrm>
            <a:off x="819150" y="2124075"/>
            <a:ext cx="3541713" cy="1670050"/>
            <a:chOff x="0" y="0"/>
            <a:chExt cx="2231" cy="1052"/>
          </a:xfrm>
        </p:grpSpPr>
        <p:pic>
          <p:nvPicPr>
            <p:cNvPr id="14340" name="矩形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231" cy="10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1" name="文本框 4101"/>
            <p:cNvSpPr txBox="1"/>
            <p:nvPr/>
          </p:nvSpPr>
          <p:spPr>
            <a:xfrm>
              <a:off x="4" y="5"/>
              <a:ext cx="2223" cy="10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26" tIns="45713" rIns="91426" bIns="45713" anchor="ctr"/>
            <a:p>
              <a:pPr algn="ctr"/>
              <a:endParaRPr lang="zh-CN" altLang="en-US" dirty="0">
                <a:solidFill>
                  <a:srgbClr val="FFFFFF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342" name="矩形 4"/>
          <p:cNvSpPr/>
          <p:nvPr/>
        </p:nvSpPr>
        <p:spPr>
          <a:xfrm>
            <a:off x="-19050" y="3789363"/>
            <a:ext cx="9180513" cy="222250"/>
          </a:xfrm>
          <a:prstGeom prst="rect">
            <a:avLst/>
          </a:prstGeom>
          <a:solidFill>
            <a:srgbClr val="97CDFE"/>
          </a:solidFill>
          <a:ln w="9525">
            <a:noFill/>
          </a:ln>
        </p:spPr>
        <p:txBody>
          <a:bodyPr lIns="91426" tIns="45713" rIns="91426" bIns="45713" anchor="ctr"/>
          <a:p>
            <a:pPr algn="ctr"/>
            <a:endParaRPr lang="zh-CN" altLang="en-US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344" name="灯片编号占位符 1"/>
          <p:cNvSpPr/>
          <p:nvPr/>
        </p:nvSpPr>
        <p:spPr>
          <a:xfrm>
            <a:off x="6553200" y="5868988"/>
            <a:ext cx="2133600" cy="303212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 anchor="ctr"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345" name="矩形 4"/>
          <p:cNvSpPr/>
          <p:nvPr/>
        </p:nvSpPr>
        <p:spPr>
          <a:xfrm>
            <a:off x="0" y="4011613"/>
            <a:ext cx="2482850" cy="2865437"/>
          </a:xfrm>
          <a:prstGeom prst="rect">
            <a:avLst/>
          </a:prstGeom>
          <a:solidFill>
            <a:srgbClr val="B7DEE8">
              <a:alpha val="70192"/>
            </a:srgbClr>
          </a:solidFill>
          <a:ln w="9525">
            <a:noFill/>
          </a:ln>
        </p:spPr>
        <p:txBody>
          <a:bodyPr lIns="91426" tIns="45713" rIns="91426" bIns="45713" anchor="t"/>
          <a:p>
            <a:pPr algn="ctr"/>
            <a:endParaRPr lang="zh-CN" altLang="en-US" sz="2800" dirty="0">
              <a:solidFill>
                <a:schemeClr val="bg1"/>
              </a:solidFill>
              <a:latin typeface="方正粗宋简体"/>
              <a:ea typeface="方正粗宋简体"/>
            </a:endParaRPr>
          </a:p>
        </p:txBody>
      </p:sp>
      <p:sp>
        <p:nvSpPr>
          <p:cNvPr id="14346" name="矩形 4"/>
          <p:cNvSpPr/>
          <p:nvPr/>
        </p:nvSpPr>
        <p:spPr>
          <a:xfrm>
            <a:off x="6948488" y="12700"/>
            <a:ext cx="2232025" cy="2112963"/>
          </a:xfrm>
          <a:prstGeom prst="rect">
            <a:avLst/>
          </a:prstGeom>
          <a:solidFill>
            <a:srgbClr val="B7DEE8">
              <a:alpha val="70192"/>
            </a:srgbClr>
          </a:solidFill>
          <a:ln w="9525">
            <a:noFill/>
          </a:ln>
        </p:spPr>
        <p:txBody>
          <a:bodyPr lIns="91426" tIns="45713" rIns="91426" bIns="45713" anchor="t"/>
          <a:p>
            <a:pPr algn="ctr"/>
            <a:endParaRPr lang="zh-CN" altLang="en-US" sz="2800" dirty="0">
              <a:solidFill>
                <a:schemeClr val="bg1"/>
              </a:solidFill>
              <a:latin typeface="方正粗宋简体"/>
              <a:ea typeface="方正粗宋简体"/>
            </a:endParaRPr>
          </a:p>
        </p:txBody>
      </p:sp>
      <p:sp>
        <p:nvSpPr>
          <p:cNvPr id="5132" name="文本框 1"/>
          <p:cNvSpPr txBox="1"/>
          <p:nvPr/>
        </p:nvSpPr>
        <p:spPr>
          <a:xfrm>
            <a:off x="3292475" y="2274888"/>
            <a:ext cx="5226050" cy="1706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 </a:t>
            </a:r>
            <a:r>
              <a:rPr lang="zh-CN" altLang="en-US" sz="4000" dirty="0">
                <a:solidFill>
                  <a:schemeClr val="bg1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规划人生，迎接挑战</a:t>
            </a:r>
            <a:endParaRPr lang="zh-CN" altLang="en-US" sz="3200" dirty="0">
              <a:solidFill>
                <a:schemeClr val="bg1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dirty="0">
                <a:solidFill>
                  <a:schemeClr val="bg1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   </a:t>
            </a:r>
            <a:endParaRPr lang="zh-CN" altLang="en-US" sz="3000" dirty="0">
              <a:solidFill>
                <a:schemeClr val="bg1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pic>
        <p:nvPicPr>
          <p:cNvPr id="14348" name="图片 1" descr="0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013"/>
            <a:ext cx="2482850" cy="1662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90670" y="4432935"/>
            <a:ext cx="4596008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>
              <a:lnSpc>
                <a:spcPct val="150000"/>
              </a:lnSpc>
            </a:pPr>
            <a:r>
              <a:rPr lang="zh-CN" altLang="zh-CN" sz="40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职业兴趣探索</a:t>
            </a:r>
            <a:endParaRPr lang="zh-CN" altLang="zh-CN" sz="40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36725"/>
            <a:ext cx="8229600" cy="4953000"/>
          </a:xfrm>
        </p:spPr>
        <p:txBody>
          <a:bodyPr/>
          <a:lstStyle/>
          <a:p>
            <a:r>
              <a:rPr lang="zh-CN" altLang="en-US" smtClean="0">
                <a:ea typeface="宋体" panose="02010600030101010101" pitchFamily="2" charset="-122"/>
              </a:rPr>
              <a:t>   </a:t>
            </a:r>
            <a:r>
              <a:rPr lang="zh-CN" altLang="en-US" b="1" smtClean="0">
                <a:ea typeface="宋体" panose="02010600030101010101" pitchFamily="2" charset="-122"/>
              </a:rPr>
              <a:t>兴趣是人们力求认识、掌握某种事物，并经常参与该种活动的心理倾向</a:t>
            </a:r>
            <a:r>
              <a:rPr lang="en-US" altLang="zh-CN" b="1" smtClean="0">
                <a:ea typeface="宋体" panose="02010600030101010101" pitchFamily="2" charset="-122"/>
              </a:rPr>
              <a:t>; </a:t>
            </a:r>
            <a:r>
              <a:rPr lang="zh-CN" altLang="en-US" b="1" smtClean="0">
                <a:ea typeface="宋体" panose="02010600030101010101" pitchFamily="2" charset="-122"/>
              </a:rPr>
              <a:t>是人们积极探究某种事物的认识倾向。</a:t>
            </a:r>
            <a:endParaRPr lang="en-US" altLang="zh-CN" b="1" smtClean="0">
              <a:ea typeface="宋体" panose="02010600030101010101" pitchFamily="2" charset="-122"/>
            </a:endParaRPr>
          </a:p>
          <a:p>
            <a:r>
              <a:rPr lang="zh-CN" altLang="en-US" b="1" smtClean="0">
                <a:ea typeface="宋体" panose="02010600030101010101" pitchFamily="2" charset="-122"/>
              </a:rPr>
              <a:t>   兴趣是职业生涯选择的重要依据。</a:t>
            </a:r>
            <a:endParaRPr lang="en-US" altLang="zh-CN" b="1" smtClean="0">
              <a:ea typeface="宋体" panose="02010600030101010101" pitchFamily="2" charset="-122"/>
            </a:endParaRPr>
          </a:p>
          <a:p>
            <a:r>
              <a:rPr lang="en-US" altLang="zh-CN" b="1" smtClean="0">
                <a:ea typeface="宋体" panose="02010600030101010101" pitchFamily="2" charset="-122"/>
              </a:rPr>
              <a:t>   </a:t>
            </a:r>
            <a:r>
              <a:rPr lang="zh-CN" altLang="zh-CN" b="1" smtClean="0">
                <a:ea typeface="宋体" panose="02010600030101010101" pitchFamily="2" charset="-122"/>
              </a:rPr>
              <a:t>职业兴趣与工作满意度、职业稳定性和职业成就感之间都存在着明显的关联。</a:t>
            </a:r>
            <a:endParaRPr lang="zh-CN" altLang="zh-CN" smtClean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zh-CN" altLang="en-US" sz="2400" b="1" smtClean="0">
              <a:ea typeface="宋体" panose="02010600030101010101" pitchFamily="2" charset="-122"/>
            </a:endParaRPr>
          </a:p>
        </p:txBody>
      </p:sp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1930" y="226060"/>
            <a:ext cx="9144000" cy="792163"/>
          </a:xfrm>
          <a:effectLst>
            <a:prstShdw prst="shdw17" dist="17961" dir="13500000">
              <a:srgbClr val="7A7A00"/>
            </a:prstShdw>
          </a:effectLst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indent="306705"/>
            <a:r>
              <a:rPr lang="zh-CN" altLang="en-US" sz="36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一、兴趣、职业兴趣与生涯发展的关系</a:t>
            </a:r>
            <a:endParaRPr lang="zh-CN" altLang="en-US" sz="3600" b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522663"/>
            <a:ext cx="9097963" cy="1547812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zh-CN" altLang="en-US" sz="2600" b="1" smtClean="0">
                <a:ea typeface="宋体" panose="02010600030101010101" pitchFamily="2" charset="-122"/>
              </a:rPr>
              <a:t>想从事某种职业的愿望，就表明了你的</a:t>
            </a:r>
            <a:r>
              <a:rPr lang="zh-CN" altLang="en-US" sz="2600" u="sng" smtClean="0">
                <a:solidFill>
                  <a:srgbClr val="FF0066"/>
                </a:solidFill>
                <a:ea typeface="宋体" panose="02010600030101010101" pitchFamily="2" charset="-122"/>
              </a:rPr>
              <a:t>职业兴趣</a:t>
            </a:r>
            <a:r>
              <a:rPr lang="zh-CN" altLang="en-US" sz="2600" b="1" smtClean="0">
                <a:solidFill>
                  <a:srgbClr val="FF0066"/>
                </a:solidFill>
                <a:ea typeface="宋体" panose="02010600030101010101" pitchFamily="2" charset="-122"/>
              </a:rPr>
              <a:t>。</a:t>
            </a:r>
            <a:endParaRPr lang="zh-CN" altLang="en-US" sz="2600" b="1" smtClean="0">
              <a:solidFill>
                <a:srgbClr val="FF0066"/>
              </a:solidFill>
              <a:ea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600" b="1" smtClean="0">
                <a:ea typeface="宋体" panose="02010600030101010101" pitchFamily="2" charset="-122"/>
              </a:rPr>
              <a:t>在</a:t>
            </a:r>
            <a:r>
              <a:rPr lang="zh-CN" altLang="en-US" sz="2600" u="sng" smtClean="0">
                <a:solidFill>
                  <a:srgbClr val="FF0066"/>
                </a:solidFill>
                <a:ea typeface="宋体" panose="02010600030101010101" pitchFamily="2" charset="-122"/>
              </a:rPr>
              <a:t>选择职业</a:t>
            </a:r>
            <a:r>
              <a:rPr lang="zh-CN" altLang="en-US" sz="2600" b="1" smtClean="0">
                <a:ea typeface="宋体" panose="02010600030101010101" pitchFamily="2" charset="-122"/>
              </a:rPr>
              <a:t>时，</a:t>
            </a:r>
            <a:r>
              <a:rPr lang="zh-CN" altLang="en-US" sz="2600" u="sng" smtClean="0">
                <a:solidFill>
                  <a:srgbClr val="FF0066"/>
                </a:solidFill>
                <a:ea typeface="宋体" panose="02010600030101010101" pitchFamily="2" charset="-122"/>
              </a:rPr>
              <a:t>兴趣</a:t>
            </a:r>
            <a:r>
              <a:rPr lang="zh-CN" altLang="en-US" sz="2600" b="1" smtClean="0">
                <a:ea typeface="宋体" panose="02010600030101010101" pitchFamily="2" charset="-122"/>
              </a:rPr>
              <a:t>是必不可少的重要因素。</a:t>
            </a:r>
            <a:endParaRPr lang="zh-CN" altLang="en-US" sz="2600" b="1" smtClean="0">
              <a:ea typeface="宋体" panose="02010600030101010101" pitchFamily="2" charset="-122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47813" y="1773238"/>
            <a:ext cx="4608512" cy="1260475"/>
          </a:xfrm>
          <a:prstGeom prst="rect">
            <a:avLst/>
          </a:prstGeom>
          <a:solidFill>
            <a:srgbClr val="CCFFCC"/>
          </a:solidFill>
          <a:ln w="57150" algn="ctr">
            <a:solidFill>
              <a:schemeClr val="tx1"/>
            </a:solidFill>
            <a:miter lim="800000"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方正姚体" pitchFamily="2" charset="-122"/>
              </a:rPr>
              <a:t>职业兴趣是人从事职业活动</a:t>
            </a:r>
            <a:endParaRPr lang="zh-CN" altLang="en-US" sz="2800" b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ea typeface="方正姚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方正姚体" pitchFamily="2" charset="-122"/>
              </a:rPr>
              <a:t>的强有力的动力之一。</a:t>
            </a:r>
            <a:endParaRPr lang="zh-CN" altLang="en-US" sz="2800" b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ea typeface="方正姚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3277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991600" cy="48768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zh-CN" altLang="en-US" smtClean="0">
                <a:ea typeface="宋体" panose="02010600030101010101" pitchFamily="2" charset="-122"/>
              </a:rPr>
              <a:t>在选择职业时，求职者不妨多问一问自己：</a:t>
            </a:r>
            <a:endParaRPr lang="zh-CN" altLang="en-US" smtClean="0">
              <a:ea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endParaRPr lang="zh-CN" altLang="en-US" smtClean="0">
              <a:ea typeface="华文行楷" pitchFamily="2" charset="-122"/>
            </a:endParaRPr>
          </a:p>
          <a:p>
            <a:pPr>
              <a:lnSpc>
                <a:spcPct val="160000"/>
              </a:lnSpc>
            </a:pPr>
            <a:endParaRPr lang="zh-CN" altLang="en-US" smtClean="0">
              <a:ea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endParaRPr lang="zh-CN" altLang="en-US" smtClean="0">
              <a:ea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mtClean="0">
                <a:ea typeface="宋体" panose="02010600030101010101" pitchFamily="2" charset="-122"/>
              </a:rPr>
              <a:t>只有有了兴趣，人做事才会有积极性</a:t>
            </a:r>
            <a:r>
              <a:rPr lang="zh-CN" altLang="en-US" sz="2300" b="1" smtClean="0">
                <a:ea typeface="宋体" panose="02010600030101010101" pitchFamily="2" charset="-122"/>
              </a:rPr>
              <a:t>。</a:t>
            </a:r>
            <a:endParaRPr lang="zh-CN" altLang="en-US" sz="2300" b="1" smtClean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sz="2300" b="1" smtClean="0">
              <a:ea typeface="宋体" panose="02010600030101010101" pitchFamily="2" charset="-122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700338" y="2492375"/>
            <a:ext cx="4324350" cy="1531938"/>
          </a:xfrm>
          <a:prstGeom prst="rect">
            <a:avLst/>
          </a:prstGeom>
          <a:solidFill>
            <a:srgbClr val="CCFFCC"/>
          </a:solidFill>
          <a:ln w="76200" cmpd="tri" algn="ctr">
            <a:solidFill>
              <a:schemeClr val="tx1"/>
            </a:solidFill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方正姚体" pitchFamily="2" charset="-122"/>
              </a:rPr>
              <a:t>我喜欢这种职业吗？</a:t>
            </a:r>
            <a:endParaRPr lang="zh-CN" altLang="en-US" sz="320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ea typeface="方正姚体" pitchFamily="2" charset="-122"/>
            </a:endParaRPr>
          </a:p>
          <a:p>
            <a:pPr marL="342900" indent="-342900"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ea typeface="方正姚体" pitchFamily="2" charset="-122"/>
              </a:rPr>
              <a:t>我喜欢干这种工作吗？</a:t>
            </a:r>
            <a:endParaRPr lang="zh-CN" altLang="en-US" sz="320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50946" name="Rectangle 2"/>
          <p:cNvSpPr>
            <a:spLocks noGrp="1" noChangeArrowheads="1"/>
          </p:cNvSpPr>
          <p:nvPr>
            <p:ph idx="1"/>
          </p:nvPr>
        </p:nvSpPr>
        <p:spPr>
          <a:xfrm>
            <a:off x="216853" y="2113280"/>
            <a:ext cx="8494713" cy="3600450"/>
          </a:xfr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如果怀着兴趣从事某种工作，能发挥全部才能的</a:t>
            </a:r>
            <a:r>
              <a:rPr kumimoji="0" lang="en-US" altLang="zh-CN" sz="2400" b="1" i="0" u="sng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80%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以上，并且工作过程中有创造性、主动性，不易疲劳，效率高。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华文行楷" pitchFamily="2" charset="-122"/>
                <a:cs typeface="+mn-cs"/>
              </a:rPr>
              <a:t>别人看来枯燥无味的工作，从业者也会觉得乐趣无穷。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宋体" panose="02010600030101010101" pitchFamily="2" charset="-122"/>
              <a:ea typeface="华文行楷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相反，如果从事没有兴趣的工作，那这种工作在心理上便会成为一种负担，只能发挥全部才能的</a:t>
            </a:r>
            <a:r>
              <a:rPr kumimoji="0" lang="en-US" altLang="zh-CN" sz="2400" b="1" i="0" u="sng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20%-30%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，并且会表现出工作时比较被动，工作态度十分消极，工作效率低，无精打采，业绩平平无所作为。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850948" name="Rectangle 4"/>
          <p:cNvSpPr>
            <a:spLocks noChangeArrowheads="1"/>
          </p:cNvSpPr>
          <p:nvPr/>
        </p:nvSpPr>
        <p:spPr bwMode="auto">
          <a:xfrm>
            <a:off x="3565208" y="733743"/>
            <a:ext cx="2012950" cy="5318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研究表明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0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6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0946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0946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0946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6">
                                            <p:txEl>
                                              <p:charRg st="53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0946">
                                            <p:txEl>
                                              <p:charRg st="53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0946">
                                            <p:txEl>
                                              <p:charRg st="53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0946">
                                            <p:txEl>
                                              <p:charRg st="53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6">
                                            <p:txEl>
                                              <p:charRg st="78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0946">
                                            <p:txEl>
                                              <p:charRg st="78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0946">
                                            <p:txEl>
                                              <p:charRg st="78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0946">
                                            <p:txEl>
                                              <p:charRg st="78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46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4978" name="Rectangle 2"/>
          <p:cNvSpPr>
            <a:spLocks noGrp="1" noChangeArrowheads="1"/>
          </p:cNvSpPr>
          <p:nvPr>
            <p:ph idx="1"/>
          </p:nvPr>
        </p:nvSpPr>
        <p:spPr>
          <a:xfrm>
            <a:off x="402908" y="1717040"/>
            <a:ext cx="8064500" cy="1079500"/>
          </a:xfrm>
          <a:ln w="76200" cmpd="tri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在找到第一份工作后，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50%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大学生选择在一年内更换工作；两年内大学生的流失率接近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75%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4980" name="AutoShape 4"/>
          <p:cNvSpPr/>
          <p:nvPr/>
        </p:nvSpPr>
        <p:spPr>
          <a:xfrm>
            <a:off x="1908175" y="4365625"/>
            <a:ext cx="914400" cy="1439863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76200" cap="flat" cmpd="tri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marL="342900" indent="-342900">
              <a:buNone/>
            </a:pPr>
            <a:r>
              <a:rPr lang="zh-CN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表</a:t>
            </a:r>
            <a:endParaRPr lang="zh-CN" alt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>
              <a:buNone/>
            </a:pPr>
            <a:r>
              <a:rPr lang="zh-CN" alt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明</a:t>
            </a:r>
            <a:endParaRPr lang="zh-CN" alt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94981" name="AutoShape 5"/>
          <p:cNvSpPr>
            <a:spLocks noChangeArrowheads="1"/>
          </p:cNvSpPr>
          <p:nvPr/>
        </p:nvSpPr>
        <p:spPr bwMode="auto">
          <a:xfrm>
            <a:off x="3276600" y="4508500"/>
            <a:ext cx="3671888" cy="122555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76200" cmpd="tri" algn="ctr">
            <a:solidFill>
              <a:srgbClr val="FF9900"/>
            </a:solidFill>
            <a:miter lim="800000"/>
          </a:ln>
        </p:spPr>
        <p:txBody>
          <a:bodyPr wrap="none" anchor="ctr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大学生对自己的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第一份工作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不满意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！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</p:txBody>
      </p:sp>
      <p:sp>
        <p:nvSpPr>
          <p:cNvPr id="894982" name="Rectangle 6"/>
          <p:cNvSpPr>
            <a:spLocks noChangeArrowheads="1"/>
          </p:cNvSpPr>
          <p:nvPr/>
        </p:nvSpPr>
        <p:spPr bwMode="auto">
          <a:xfrm>
            <a:off x="1116013" y="404813"/>
            <a:ext cx="4398963" cy="615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不幸的现状与思考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华文行楷" pitchFamily="2" charset="-122"/>
              <a:ea typeface="华文行楷" pitchFamily="2" charset="-122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9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9497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9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89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8" grpId="0" animBg="1" build="p"/>
      <p:bldP spid="894980" grpId="0" bldLvl="0" animBg="1"/>
      <p:bldP spid="89498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196975"/>
            <a:ext cx="3097213" cy="8636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同一调查表明：</a:t>
            </a: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96003" name="Rectangle 3"/>
          <p:cNvSpPr>
            <a:spLocks noGrp="1"/>
          </p:cNvSpPr>
          <p:nvPr>
            <p:ph idx="1"/>
          </p:nvPr>
        </p:nvSpPr>
        <p:spPr>
          <a:xfrm>
            <a:off x="1116013" y="2276475"/>
            <a:ext cx="6337300" cy="3311525"/>
          </a:xfrm>
          <a:solidFill>
            <a:schemeClr val="accent3"/>
          </a:solidFill>
          <a:ln w="76200" cmpd="tri">
            <a:solidFill>
              <a:schemeClr val="tx1">
                <a:alpha val="100000"/>
              </a:schemeClr>
            </a:solidFill>
            <a:miter/>
          </a:ln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/>
              </a:rPr>
              <a:t>大学生先就业后择业，第一份工作仅仅是学校到社会的跳板，             ；</a:t>
            </a:r>
            <a:endParaRPr lang="zh-CN" altLang="en-US" sz="2400" b="1" dirty="0">
              <a:solidFill>
                <a:schemeClr val="tx1"/>
              </a:solidFill>
              <a:effectLst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华文中宋" pitchFamily="2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effectLst/>
              </a:rPr>
              <a:t>没有太多思考</a:t>
            </a:r>
            <a:r>
              <a:rPr lang="zh-CN" altLang="en-US" sz="2400" b="1" dirty="0">
                <a:solidFill>
                  <a:schemeClr val="tx1"/>
                </a:solidFill>
                <a:effectLst/>
                <a:latin typeface="华文中宋" pitchFamily="2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effectLst/>
              </a:rPr>
              <a:t>就</a:t>
            </a:r>
            <a:r>
              <a:rPr lang="zh-CN" altLang="en-US" sz="2400" b="1" dirty="0">
                <a:solidFill>
                  <a:schemeClr val="tx1"/>
                </a:solidFill>
                <a:effectLst/>
                <a:latin typeface="华文中宋" pitchFamily="2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effectLst/>
              </a:rPr>
              <a:t>跟着感觉走</a:t>
            </a:r>
            <a:r>
              <a:rPr lang="zh-CN" altLang="en-US" sz="2400" b="1" dirty="0">
                <a:solidFill>
                  <a:schemeClr val="tx1"/>
                </a:solidFill>
                <a:effectLst/>
                <a:latin typeface="华文中宋" pitchFamily="2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effectLst/>
              </a:rPr>
              <a:t>地选择了第一份工作的               ；</a:t>
            </a:r>
            <a:endParaRPr lang="zh-CN" altLang="en-US" sz="2400" b="1" dirty="0">
              <a:solidFill>
                <a:schemeClr val="tx1"/>
              </a:solidFill>
              <a:effectLst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/>
              </a:rPr>
              <a:t>在择业的同时考虑</a:t>
            </a:r>
            <a:r>
              <a:rPr lang="zh-CN" altLang="en-US" sz="2400" b="1" dirty="0">
                <a:solidFill>
                  <a:schemeClr val="tx1"/>
                </a:solidFill>
                <a:effectLst/>
                <a:latin typeface="华文中宋" pitchFamily="2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effectLst/>
              </a:rPr>
              <a:t>兴趣爱好</a:t>
            </a:r>
            <a:r>
              <a:rPr lang="zh-CN" altLang="en-US" sz="2400" b="1" dirty="0">
                <a:solidFill>
                  <a:schemeClr val="tx1"/>
                </a:solidFill>
                <a:effectLst/>
                <a:latin typeface="华文中宋" pitchFamily="2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effectLst/>
              </a:rPr>
              <a:t>和</a:t>
            </a:r>
            <a:r>
              <a:rPr lang="zh-CN" altLang="en-US" sz="2400" b="1" dirty="0">
                <a:solidFill>
                  <a:schemeClr val="tx1"/>
                </a:solidFill>
                <a:effectLst/>
                <a:latin typeface="华文中宋" pitchFamily="2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effectLst/>
              </a:rPr>
              <a:t>未来发展空间</a:t>
            </a:r>
            <a:r>
              <a:rPr lang="zh-CN" altLang="en-US" sz="2400" b="1" dirty="0">
                <a:solidFill>
                  <a:schemeClr val="tx1"/>
                </a:solidFill>
                <a:effectLst/>
                <a:latin typeface="华文中宋" pitchFamily="2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effectLst/>
              </a:rPr>
              <a:t>的仅为</a:t>
            </a:r>
            <a:endParaRPr lang="zh-CN" altLang="en-US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896004" name="AutoShape 4"/>
          <p:cNvSpPr/>
          <p:nvPr/>
        </p:nvSpPr>
        <p:spPr>
          <a:xfrm>
            <a:off x="4500563" y="405130"/>
            <a:ext cx="2952750" cy="647700"/>
          </a:xfrm>
          <a:prstGeom prst="cloudCallout">
            <a:avLst>
              <a:gd name="adj1" fmla="val -56722"/>
              <a:gd name="adj2" fmla="val 167403"/>
            </a:avLst>
          </a:prstGeom>
          <a:solidFill>
            <a:srgbClr val="FFFF00"/>
          </a:solidFill>
          <a:ln w="349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marL="342900" indent="-342900">
              <a:buNone/>
            </a:pPr>
            <a:r>
              <a:rPr lang="zh-CN" alt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为什么？</a:t>
            </a:r>
            <a:endParaRPr lang="zh-CN" altLang="en-US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96005" name="Rectangle 5"/>
          <p:cNvSpPr>
            <a:spLocks noChangeArrowheads="1"/>
          </p:cNvSpPr>
          <p:nvPr/>
        </p:nvSpPr>
        <p:spPr bwMode="auto">
          <a:xfrm>
            <a:off x="4356735" y="4881245"/>
            <a:ext cx="1235075" cy="386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17.5%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96006" name="Rectangle 6"/>
          <p:cNvSpPr>
            <a:spLocks noChangeArrowheads="1"/>
          </p:cNvSpPr>
          <p:nvPr/>
        </p:nvSpPr>
        <p:spPr bwMode="auto">
          <a:xfrm>
            <a:off x="4342130" y="3933825"/>
            <a:ext cx="1250315" cy="386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FFFF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16.3%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</p:txBody>
      </p:sp>
      <p:sp>
        <p:nvSpPr>
          <p:cNvPr id="896007" name="Rectangle 7"/>
          <p:cNvSpPr>
            <a:spLocks noChangeArrowheads="1"/>
          </p:cNvSpPr>
          <p:nvPr/>
        </p:nvSpPr>
        <p:spPr bwMode="auto">
          <a:xfrm>
            <a:off x="4284980" y="2853055"/>
            <a:ext cx="1306830" cy="386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tri" algn="ctr">
            <a:solidFill>
              <a:srgbClr val="FFFF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33%</a:t>
            </a:r>
            <a:endParaRPr kumimoji="0" lang="en-US" altLang="zh-CN" sz="2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9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9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96003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9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charRg st="42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96003">
                                            <p:txEl>
                                              <p:charRg st="42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9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charRg st="85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96003">
                                            <p:txEl>
                                              <p:charRg st="85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9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9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2" grpId="0"/>
      <p:bldP spid="896003" grpId="0" animBg="1" build="p"/>
      <p:bldP spid="896004" grpId="0" bldLvl="0" animBg="1"/>
      <p:bldP spid="896005" grpId="0" bldLvl="0" animBg="1"/>
      <p:bldP spid="896006" grpId="0" bldLvl="0" animBg="1"/>
      <p:bldP spid="89600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7026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2276475"/>
            <a:ext cx="7632700" cy="3311525"/>
          </a:xfrm>
          <a:solidFill>
            <a:schemeClr val="accent1">
              <a:lumMod val="40000"/>
              <a:lumOff val="60000"/>
            </a:schemeClr>
          </a:solidFill>
          <a:ln w="76200" cmpd="tri">
            <a:solidFill>
              <a:srgbClr val="FFFF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新魏" pitchFamily="2" charset="-122"/>
                <a:cs typeface="+mn-cs"/>
              </a:rPr>
              <a:t>第一，就业难的现实压力，选择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igh Tower Text" pitchFamily="18" charset="0"/>
                <a:ea typeface="华文新魏" pitchFamily="2" charset="-122"/>
                <a:cs typeface="+mn-cs"/>
              </a:rPr>
              <a:t>“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新魏" pitchFamily="2" charset="-122"/>
                <a:cs typeface="+mn-cs"/>
              </a:rPr>
              <a:t>先就业后择业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igh Tower Text" pitchFamily="18" charset="0"/>
                <a:ea typeface="华文新魏" pitchFamily="2" charset="-122"/>
                <a:cs typeface="+mn-cs"/>
              </a:rPr>
              <a:t>”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新魏" pitchFamily="2" charset="-122"/>
                <a:cs typeface="+mn-cs"/>
              </a:rPr>
              <a:t>；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华文新魏" pitchFamily="2" charset="-122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新魏" pitchFamily="2" charset="-122"/>
                <a:cs typeface="+mn-cs"/>
              </a:rPr>
              <a:t>第二，用人单位不愿意接受迎接毕业生，需要有一定社会经验者；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华文新魏" pitchFamily="2" charset="-122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华文新魏" pitchFamily="2" charset="-122"/>
                <a:cs typeface="+mn-cs"/>
              </a:rPr>
              <a:t>第三，第一份职业选择的盲目性，没有做好就业的必要准备，没有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itchFamily="2" charset="-122"/>
                <a:ea typeface="华文新魏" pitchFamily="2" charset="-122"/>
                <a:cs typeface="+mn-cs"/>
              </a:rPr>
              <a:t>考虑“兴趣爱好”、“人职匹配”和“未来发展空间”等因素。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itchFamily="2" charset="-122"/>
              <a:ea typeface="华文新魏" pitchFamily="2" charset="-122"/>
              <a:cs typeface="+mn-cs"/>
            </a:endParaRPr>
          </a:p>
        </p:txBody>
      </p:sp>
      <p:sp>
        <p:nvSpPr>
          <p:cNvPr id="897027" name="AutoShape 3"/>
          <p:cNvSpPr>
            <a:spLocks noChangeArrowheads="1"/>
          </p:cNvSpPr>
          <p:nvPr/>
        </p:nvSpPr>
        <p:spPr bwMode="auto">
          <a:xfrm>
            <a:off x="860743" y="408940"/>
            <a:ext cx="4248150" cy="1274763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76200" cmpd="tri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大学生就业跳槽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频繁的原因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</p:txBody>
      </p:sp>
      <p:sp>
        <p:nvSpPr>
          <p:cNvPr id="897028" name="AutoShape 4"/>
          <p:cNvSpPr>
            <a:spLocks noChangeArrowheads="1"/>
          </p:cNvSpPr>
          <p:nvPr/>
        </p:nvSpPr>
        <p:spPr bwMode="auto">
          <a:xfrm>
            <a:off x="6300788" y="1341438"/>
            <a:ext cx="2519363" cy="647700"/>
          </a:xfrm>
          <a:prstGeom prst="cloudCallout">
            <a:avLst>
              <a:gd name="adj1" fmla="val -30278"/>
              <a:gd name="adj2" fmla="val 111028"/>
            </a:avLst>
          </a:prstGeom>
          <a:solidFill>
            <a:srgbClr val="FFFF99"/>
          </a:solidFill>
          <a:ln w="41275">
            <a:solidFill>
              <a:srgbClr val="000000"/>
            </a:solidFill>
            <a:round/>
          </a:ln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恶性循环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9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6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97026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6">
                                            <p:txEl>
                                              <p:charRg st="2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97026">
                                            <p:txEl>
                                              <p:charRg st="24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6">
                                            <p:txEl>
                                              <p:charRg st="54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97026">
                                            <p:txEl>
                                              <p:charRg st="54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89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6" grpId="0" animBg="1" build="p"/>
      <p:bldP spid="897027" grpId="0" bldLvl="0" animBg="1"/>
      <p:bldP spid="89702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/>
          <p:nvPr/>
        </p:nvSpPr>
        <p:spPr>
          <a:xfrm>
            <a:off x="1151890" y="3213100"/>
            <a:ext cx="6337935" cy="1124585"/>
          </a:xfrm>
          <a:prstGeom prst="rect">
            <a:avLst/>
          </a:prstGeom>
          <a:noFill/>
          <a:ln w="76200" cap="flat" cmpd="tri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marL="342900" indent="-342900" algn="l">
              <a:lnSpc>
                <a:spcPct val="120000"/>
              </a:lnSpc>
              <a:buNone/>
            </a:pPr>
            <a:r>
              <a:rPr lang="en-US" altLang="zh-CN" b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兴趣与工作满意度、职业稳定性和职业成就感密切关联。</a:t>
            </a:r>
            <a:endParaRPr lang="zh-CN" altLang="en-US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98051" name="AutoShape 3"/>
          <p:cNvSpPr>
            <a:spLocks noChangeArrowheads="1"/>
          </p:cNvSpPr>
          <p:nvPr/>
        </p:nvSpPr>
        <p:spPr bwMode="auto">
          <a:xfrm>
            <a:off x="2484438" y="1268413"/>
            <a:ext cx="3743325" cy="1512888"/>
          </a:xfrm>
          <a:prstGeom prst="irregularSeal2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事实证明</a:t>
            </a:r>
            <a:endParaRPr kumimoji="0" lang="zh-CN" altLang="en-US" sz="3200" b="1" i="0" u="none" strike="noStrike" kern="1200" cap="none" spc="0" normalizeH="0" baseline="0" noProof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ldLvl="0" animBg="1"/>
      <p:bldP spid="89805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9215" y="1379220"/>
            <a:ext cx="3288665" cy="842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3200" smtClean="0">
                <a:ln>
                  <a:solidFill>
                    <a:sysClr val="windowText" lastClr="000000"/>
                  </a:solidFill>
                </a:ln>
                <a:ea typeface="宋体" panose="02010600030101010101" pitchFamily="2" charset="-122"/>
              </a:rPr>
              <a:t>小游戏：迷路</a:t>
            </a:r>
            <a:endParaRPr lang="zh-CN" altLang="en-US" sz="3200" smtClean="0">
              <a:ln>
                <a:solidFill>
                  <a:sysClr val="windowText" lastClr="000000"/>
                </a:solidFill>
              </a:ln>
              <a:ea typeface="宋体" panose="02010600030101010101" pitchFamily="2" charset="-122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607310"/>
            <a:ext cx="8229600" cy="4953000"/>
          </a:xfrm>
        </p:spPr>
        <p:txBody>
          <a:bodyPr/>
          <a:lstStyle/>
          <a:p>
            <a:pPr>
              <a:lnSpc>
                <a:spcPct val="190000"/>
              </a:lnSpc>
              <a:buFont typeface="Wingdings" panose="05000000000000000000" pitchFamily="2" charset="2"/>
              <a:buNone/>
            </a:pPr>
            <a:r>
              <a:rPr lang="zh-CN" altLang="en-US" sz="2600" b="1" smtClean="0">
                <a:ea typeface="宋体" panose="02010600030101010101" pitchFamily="2" charset="-122"/>
              </a:rPr>
              <a:t>           假如某一天，你开着车走在一个陌生的城市，到达一个十字路口的时候，你发现之前朋友告诉你的标志建筑物不见了，你发现自己迷路了，这时候，你会怎么做？给你几个备选答案。</a:t>
            </a:r>
            <a:endParaRPr lang="zh-CN" altLang="en-US" sz="2600" b="1" smtClean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sz="2100" smtClean="0">
              <a:ea typeface="宋体" panose="02010600030101010101" pitchFamily="2" charset="-122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32740" y="286703"/>
            <a:ext cx="5721350" cy="70675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indent="306705" algn="l"/>
            <a:r>
              <a:rPr lang="zh-CN" altLang="en-US" sz="40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宋体" panose="02010600030101010101" pitchFamily="2" charset="-122"/>
                <a:cs typeface="+mj-cs"/>
              </a:rPr>
              <a:t>二、兴趣的类型与测量</a:t>
            </a:r>
            <a:endParaRPr lang="zh-CN" altLang="en-US" sz="4000" b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宋体" panose="02010600030101010101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6150" y="-1905"/>
            <a:ext cx="7543800" cy="915988"/>
          </a:xfrm>
        </p:spPr>
        <p:txBody>
          <a:bodyPr/>
          <a:lstStyle/>
          <a:p>
            <a:r>
              <a:rPr lang="zh-CN" altLang="en-US" smtClean="0">
                <a:solidFill>
                  <a:srgbClr val="F93F2B"/>
                </a:solidFill>
                <a:ea typeface="宋体" panose="02010600030101010101" pitchFamily="2" charset="-122"/>
              </a:rPr>
              <a:t>你会怎么做？</a:t>
            </a:r>
            <a:endParaRPr lang="zh-CN" altLang="en-US" smtClean="0">
              <a:solidFill>
                <a:srgbClr val="F93F2B"/>
              </a:solidFill>
              <a:ea typeface="宋体" panose="02010600030101010101" pitchFamily="2" charset="-122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2400" b="1" smtClean="0">
                <a:ea typeface="楷体_GB2312" panose="02010609030101010101" pitchFamily="49" charset="-122"/>
              </a:rPr>
              <a:t>买地图，找路标，自己查着去</a:t>
            </a:r>
            <a:endParaRPr lang="zh-CN" altLang="en-US" sz="2400" b="1" smtClean="0"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2400" b="1" smtClean="0">
                <a:ea typeface="楷体_GB2312" panose="02010609030101010101" pitchFamily="49" charset="-122"/>
              </a:rPr>
              <a:t>问路，向他人寻求帮助</a:t>
            </a:r>
            <a:endParaRPr lang="en-US" altLang="zh-CN" sz="2400" b="1" smtClean="0"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2400" b="1" smtClean="0">
                <a:ea typeface="楷体_GB2312" panose="02010609030101010101" pitchFamily="49" charset="-122"/>
              </a:rPr>
              <a:t>自己开着车一圈一圈的找，直到找到目的地为止</a:t>
            </a:r>
            <a:endParaRPr lang="zh-CN" altLang="en-US" sz="2400" b="1" smtClean="0"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2400" b="1" smtClean="0">
                <a:ea typeface="楷体_GB2312" panose="02010609030101010101" pitchFamily="49" charset="-122"/>
              </a:rPr>
              <a:t>打电话埋怨朋友：你怎么也不跟我说清楚</a:t>
            </a:r>
            <a:endParaRPr lang="zh-CN" altLang="en-US" sz="2400" b="1" smtClean="0"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2400" b="1" smtClean="0">
                <a:ea typeface="楷体_GB2312" panose="02010609030101010101" pitchFamily="49" charset="-122"/>
              </a:rPr>
              <a:t>我从来没有这种类似的事情发生，在去一个陌生的城市之前，我一定会做足功课</a:t>
            </a:r>
            <a:endParaRPr lang="zh-CN" altLang="en-US" sz="2400" b="1" smtClean="0"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2400" b="1" smtClean="0">
                <a:ea typeface="楷体_GB2312" panose="02010609030101010101" pitchFamily="49" charset="-122"/>
              </a:rPr>
              <a:t>既然迷路了就迷路了吧，随便走走玩玩也不错，大不了不去了，回家好了</a:t>
            </a:r>
            <a:endParaRPr lang="zh-CN" altLang="en-US" sz="2400" b="1" smtClean="0">
              <a:solidFill>
                <a:srgbClr val="85880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76400" y="2514600"/>
            <a:ext cx="6477000" cy="25908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2600" b="1" smtClean="0">
                <a:latin typeface="华文细黑" pitchFamily="2" charset="-122"/>
                <a:ea typeface="华文细黑" pitchFamily="2" charset="-122"/>
              </a:rPr>
              <a:t>爱使一个人适于从事任何工作。</a:t>
            </a:r>
            <a:endParaRPr lang="zh-CN" altLang="en-US" sz="2600" b="1" smtClean="0">
              <a:latin typeface="华文细黑" pitchFamily="2" charset="-122"/>
              <a:ea typeface="华文细黑" pitchFamily="2" charset="-122"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600" smtClean="0">
                <a:latin typeface="华文细黑" pitchFamily="2" charset="-122"/>
                <a:ea typeface="华文细黑" pitchFamily="2" charset="-122"/>
              </a:rPr>
              <a:t>Love makes one fit for any work.</a:t>
            </a:r>
            <a:endParaRPr lang="en-US" altLang="zh-CN" sz="2600" smtClean="0">
              <a:latin typeface="华文细黑" pitchFamily="2" charset="-122"/>
              <a:ea typeface="华文细黑" pitchFamily="2" charset="-122"/>
            </a:endParaRPr>
          </a:p>
          <a:p>
            <a:pPr marL="0" indent="0" algn="r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600" smtClean="0">
                <a:latin typeface="华文细黑" pitchFamily="2" charset="-122"/>
                <a:ea typeface="华文细黑" pitchFamily="2" charset="-122"/>
              </a:rPr>
              <a:t>		</a:t>
            </a:r>
            <a:r>
              <a:rPr lang="en-US" altLang="zh-CN" sz="2600" b="1" smtClean="0">
                <a:latin typeface="华文细黑" pitchFamily="2" charset="-122"/>
                <a:ea typeface="华文细黑" pitchFamily="2" charset="-122"/>
              </a:rPr>
              <a:t>--</a:t>
            </a:r>
            <a:r>
              <a:rPr lang="zh-CN" altLang="en-US" sz="2600" b="1" smtClean="0">
                <a:latin typeface="华文细黑" pitchFamily="2" charset="-122"/>
                <a:ea typeface="华文细黑" pitchFamily="2" charset="-122"/>
              </a:rPr>
              <a:t>乔治</a:t>
            </a:r>
            <a:r>
              <a:rPr lang="en-US" altLang="zh-CN" sz="2600" b="1" smtClean="0">
                <a:latin typeface="华文细黑" pitchFamily="2" charset="-122"/>
                <a:ea typeface="华文细黑" pitchFamily="2" charset="-122"/>
                <a:cs typeface="华文细黑" pitchFamily="2" charset="-122"/>
              </a:rPr>
              <a:t>·</a:t>
            </a:r>
            <a:r>
              <a:rPr lang="zh-CN" altLang="en-US" sz="2600" b="1" smtClean="0">
                <a:latin typeface="华文细黑" pitchFamily="2" charset="-122"/>
                <a:ea typeface="华文细黑" pitchFamily="2" charset="-122"/>
              </a:rPr>
              <a:t>赫伯特</a:t>
            </a:r>
            <a:endParaRPr lang="zh-CN" altLang="en-US" sz="2600" b="1" smtClean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7"/>
          <p:cNvGrpSpPr/>
          <p:nvPr/>
        </p:nvGrpSpPr>
        <p:grpSpPr>
          <a:xfrm>
            <a:off x="611188" y="981075"/>
            <a:ext cx="7993062" cy="5040313"/>
            <a:chOff x="385" y="618"/>
            <a:chExt cx="5035" cy="3175"/>
          </a:xfrm>
        </p:grpSpPr>
        <p:sp>
          <p:nvSpPr>
            <p:cNvPr id="7173" name="AutoShape 2"/>
            <p:cNvSpPr/>
            <p:nvPr/>
          </p:nvSpPr>
          <p:spPr>
            <a:xfrm>
              <a:off x="385" y="618"/>
              <a:ext cx="5035" cy="3175"/>
            </a:xfrm>
            <a:prstGeom prst="horizontalScroll">
              <a:avLst>
                <a:gd name="adj" fmla="val 125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marL="342900" indent="-342900" algn="l">
                <a:lnSpc>
                  <a:spcPct val="110000"/>
                </a:lnSpc>
                <a:buNone/>
              </a:pPr>
              <a:r>
                <a:rPr lang="zh-CN" altLang="en-US" sz="28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虽然我们做了几十年的研究，</a:t>
              </a:r>
              <a:endParaRPr lang="zh-CN" altLang="en-US" sz="28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marL="342900" indent="-342900" algn="l">
                <a:lnSpc>
                  <a:spcPct val="110000"/>
                </a:lnSpc>
                <a:buNone/>
              </a:pPr>
              <a:r>
                <a:rPr lang="zh-CN" altLang="en-US" sz="28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但是预测个人职业选择的最</a:t>
              </a:r>
              <a:endParaRPr lang="zh-CN" altLang="en-US" sz="28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marL="342900" indent="-342900" algn="l">
                <a:lnSpc>
                  <a:spcPct val="110000"/>
                </a:lnSpc>
                <a:buNone/>
              </a:pPr>
              <a:r>
                <a:rPr lang="zh-CN" altLang="en-US" sz="28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有效的方法，却是询者个人</a:t>
              </a:r>
              <a:endParaRPr lang="zh-CN" altLang="en-US" sz="28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marL="342900" indent="-342900" algn="l">
                <a:lnSpc>
                  <a:spcPct val="110000"/>
                </a:lnSpc>
                <a:buNone/>
              </a:pPr>
              <a:r>
                <a:rPr lang="zh-CN" altLang="en-US" sz="36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自己想做什么？</a:t>
              </a:r>
              <a:endParaRPr lang="zh-CN" altLang="en-US" sz="36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  <a:p>
              <a:pPr marL="342900" indent="-342900" algn="l">
                <a:buNone/>
              </a:pPr>
              <a:endParaRPr lang="zh-CN" altLang="en-US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marL="342900" indent="-342900" algn="l">
                <a:buNone/>
              </a:pPr>
              <a:r>
                <a:rPr lang="zh-CN" altLang="en-US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             </a:t>
              </a: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</a:rPr>
                <a:t>——</a:t>
              </a:r>
              <a:r>
                <a:rPr lang="zh-CN" alt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约翰</a:t>
              </a:r>
              <a:r>
                <a:rPr lang="en-US" altLang="zh-CN">
                  <a:solidFill>
                    <a:schemeClr val="tx1"/>
                  </a:solidFill>
                  <a:latin typeface="Comic Sans MS" panose="030F0702030302020204" pitchFamily="66" charset="0"/>
                </a:rPr>
                <a:t>.</a:t>
              </a:r>
              <a:r>
                <a:rPr lang="zh-CN" alt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霍兰德  </a:t>
              </a:r>
              <a:r>
                <a:rPr lang="en-US" altLang="zh-CN">
                  <a:solidFill>
                    <a:schemeClr val="tx1"/>
                  </a:solidFill>
                  <a:latin typeface="Comic Sans MS" panose="030F0702030302020204" pitchFamily="66" charset="0"/>
                </a:rPr>
                <a:t>John Holland</a:t>
              </a:r>
              <a:endParaRPr lang="en-US" altLang="zh-CN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7174" name="Picture 3" descr="Holland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33" y="1162"/>
              <a:ext cx="1447" cy="154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ChangeArrowheads="1"/>
          </p:cNvSpPr>
          <p:nvPr/>
        </p:nvSpPr>
        <p:spPr bwMode="auto">
          <a:xfrm>
            <a:off x="381000" y="1295400"/>
            <a:ext cx="8763000" cy="510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400" b="1">
                <a:latin typeface="宋体" panose="02010600030101010101" pitchFamily="2" charset="-122"/>
              </a:rPr>
              <a:t>霍兰德于</a:t>
            </a:r>
            <a:r>
              <a:rPr lang="en-US" altLang="zh-CN" sz="2400" b="1">
                <a:latin typeface="宋体" panose="02010600030101010101" pitchFamily="2" charset="-122"/>
              </a:rPr>
              <a:t>20</a:t>
            </a:r>
            <a:r>
              <a:rPr lang="zh-CN" altLang="en-US" sz="2400" b="1">
                <a:latin typeface="宋体" panose="02010600030101010101" pitchFamily="2" charset="-122"/>
              </a:rPr>
              <a:t>世纪</a:t>
            </a:r>
            <a:r>
              <a:rPr lang="en-US" altLang="zh-CN" sz="2400" b="1">
                <a:latin typeface="宋体" panose="02010600030101010101" pitchFamily="2" charset="-122"/>
              </a:rPr>
              <a:t>50</a:t>
            </a:r>
            <a:r>
              <a:rPr lang="zh-CN" altLang="en-US" sz="2400" b="1">
                <a:latin typeface="宋体" panose="02010600030101010101" pitchFamily="2" charset="-122"/>
              </a:rPr>
              <a:t>年代开始研究职业兴趣的测量。</a:t>
            </a:r>
            <a:r>
              <a:rPr lang="en-US" altLang="zh-CN" sz="2400" b="1">
                <a:latin typeface="宋体" panose="02010600030101010101" pitchFamily="2" charset="-122"/>
              </a:rPr>
              <a:t>1959</a:t>
            </a:r>
            <a:r>
              <a:rPr lang="zh-CN" altLang="en-US" sz="2400" b="1">
                <a:latin typeface="宋体" panose="02010600030101010101" pitchFamily="2" charset="-122"/>
              </a:rPr>
              <a:t>年，首次提出自己的职业兴趣理论，</a:t>
            </a:r>
            <a:r>
              <a:rPr lang="en-US" altLang="zh-CN" sz="2400" b="1">
                <a:latin typeface="宋体" panose="02010600030101010101" pitchFamily="2" charset="-122"/>
              </a:rPr>
              <a:t>1973</a:t>
            </a:r>
            <a:r>
              <a:rPr lang="zh-CN" altLang="en-US" sz="2400" b="1">
                <a:latin typeface="宋体" panose="02010600030101010101" pitchFamily="2" charset="-122"/>
              </a:rPr>
              <a:t>年形成了一个较为系统的理论。</a:t>
            </a:r>
            <a:endParaRPr lang="zh-CN" altLang="en-US" sz="2400" b="1">
              <a:latin typeface="宋体" panose="02010600030101010101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400" b="1">
                <a:latin typeface="宋体" panose="02010600030101010101" pitchFamily="2" charset="-122"/>
              </a:rPr>
              <a:t>霍兰德的贡献之一就在于提出了“职业兴趣就是人格的体现”，他将自己的理论称为冠以职业名称的人格理论。</a:t>
            </a:r>
            <a:endParaRPr lang="zh-CN" altLang="en-US" sz="2400" b="1">
              <a:latin typeface="宋体" panose="02010600030101010101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400" b="1">
                <a:latin typeface="宋体" panose="02010600030101010101" pitchFamily="2" charset="-122"/>
              </a:rPr>
              <a:t>霍兰德认为大多数人都可以划分为以下</a:t>
            </a:r>
            <a:r>
              <a:rPr lang="en-US" altLang="zh-CN" sz="2400" b="1">
                <a:latin typeface="宋体" panose="02010600030101010101" pitchFamily="2" charset="-122"/>
              </a:rPr>
              <a:t>6</a:t>
            </a:r>
            <a:r>
              <a:rPr lang="zh-CN" altLang="en-US" sz="2400" b="1">
                <a:latin typeface="宋体" panose="02010600030101010101" pitchFamily="2" charset="-122"/>
              </a:rPr>
              <a:t>种职业人格类型：研究型；社会型；现实型；管理型；常规型；艺术型。</a:t>
            </a:r>
            <a:endParaRPr lang="zh-CN" altLang="en-US" sz="2400" b="1">
              <a:latin typeface="宋体" panose="02010600030101010101" pitchFamily="2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81000" y="343535"/>
            <a:ext cx="6248400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霍兰德的人格类型与职业倾向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8354" name="AutoShape 2"/>
          <p:cNvSpPr/>
          <p:nvPr/>
        </p:nvSpPr>
        <p:spPr>
          <a:xfrm>
            <a:off x="0" y="908050"/>
            <a:ext cx="9239250" cy="54737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>
            <a:solidFill>
              <a:srgbClr val="8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marL="342900" indent="-342900" algn="l">
              <a:lnSpc>
                <a:spcPct val="110000"/>
              </a:lnSpc>
              <a:buNone/>
            </a:pPr>
            <a:r>
              <a:rPr 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1.</a:t>
            </a:r>
            <a:r>
              <a:rPr lang="zh-CN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职业选择是人格的一种表现，某种类型的职业通常会吸引具有</a:t>
            </a:r>
            <a:endParaRPr lang="zh-CN" altLang="en-US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algn="l">
              <a:lnSpc>
                <a:spcPct val="110000"/>
              </a:lnSpc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相同人格特质的人，这种人格特质反映在职业上就是职业兴趣；</a:t>
            </a:r>
            <a:endParaRPr lang="zh-CN" altLang="en-US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algn="l">
              <a:lnSpc>
                <a:spcPct val="110000"/>
              </a:lnSpc>
              <a:buNone/>
            </a:pPr>
            <a:endParaRPr lang="zh-CN" altLang="en-US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algn="l">
              <a:lnSpc>
                <a:spcPct val="110000"/>
              </a:lnSpc>
              <a:buNone/>
            </a:pPr>
            <a:r>
              <a:rPr lang="en-US" sz="2000" b="1">
                <a:solidFill>
                  <a:srgbClr val="000000"/>
                </a:solidFill>
                <a:latin typeface="Comic Sans MS" panose="030F0702030302020204" pitchFamily="66" charset="0"/>
              </a:rPr>
              <a:t>2.</a:t>
            </a:r>
            <a:r>
              <a:rPr lang="zh-CN" alt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大多数的职业类型可以分成六种类型：</a:t>
            </a:r>
            <a:endParaRPr lang="zh-CN" altLang="en-US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 algn="l">
              <a:lnSpc>
                <a:spcPct val="11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现实型（简称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R realistic type</a:t>
            </a:r>
            <a:r>
              <a:rPr lang="zh-CN" altLang="en-US" sz="20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） 研究型（简称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I investigative type) </a:t>
            </a:r>
            <a:endParaRPr lang="en-US" altLang="zh-CN" sz="2000" b="1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indent="-342900" algn="l">
              <a:lnSpc>
                <a:spcPct val="11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艺术型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(</a:t>
            </a:r>
            <a:r>
              <a:rPr lang="zh-CN" altLang="en-US" sz="20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简称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A  artistic type) </a:t>
            </a:r>
            <a:r>
              <a:rPr lang="zh-CN" altLang="en-US" sz="20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社会型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(</a:t>
            </a:r>
            <a:r>
              <a:rPr lang="zh-CN" altLang="en-US" sz="20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简称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S  Social type)</a:t>
            </a:r>
            <a:endParaRPr lang="en-US" altLang="zh-CN" sz="2000" b="1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indent="-342900" algn="l">
              <a:lnSpc>
                <a:spcPct val="11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企业型（简称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E enterprising  type</a:t>
            </a:r>
            <a:r>
              <a:rPr lang="zh-CN" altLang="en-US" sz="20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）常规型（简称</a:t>
            </a:r>
            <a:r>
              <a:rPr lang="en-US" altLang="zh-CN"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C conventional  type</a:t>
            </a:r>
            <a:r>
              <a:rPr lang="zh-CN" altLang="en-US" sz="20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）</a:t>
            </a:r>
            <a:endParaRPr lang="zh-CN" altLang="en-US" sz="20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indent="-342900" algn="l">
              <a:lnSpc>
                <a:spcPct val="110000"/>
              </a:lnSpc>
              <a:buNone/>
            </a:pPr>
            <a:endParaRPr lang="zh-CN" altLang="en-US" sz="20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indent="-342900" algn="l">
              <a:lnSpc>
                <a:spcPct val="110000"/>
              </a:lnSpc>
              <a:buNone/>
            </a:pPr>
            <a:r>
              <a:rPr lang="en-US" altLang="zh-CN" sz="2000" b="1">
                <a:solidFill>
                  <a:srgbClr val="000000"/>
                </a:solidFill>
                <a:latin typeface="华文行楷" pitchFamily="2" charset="-122"/>
              </a:rPr>
              <a:t>3.</a:t>
            </a:r>
            <a:r>
              <a:rPr lang="zh-CN" altLang="en-US" sz="2000" b="1" dirty="0">
                <a:solidFill>
                  <a:srgbClr val="000000"/>
                </a:solidFill>
                <a:latin typeface="华文行楷" pitchFamily="2" charset="-122"/>
              </a:rPr>
              <a:t>个人兴趣是多方面的，不可能集中在一个上，可能或多或少地表现</a:t>
            </a:r>
            <a:endParaRPr lang="zh-CN" altLang="en-US" sz="2000" b="1" dirty="0">
              <a:solidFill>
                <a:srgbClr val="000000"/>
              </a:solidFill>
              <a:latin typeface="华文行楷" pitchFamily="2" charset="-122"/>
            </a:endParaRPr>
          </a:p>
          <a:p>
            <a:pPr marL="342900" indent="-342900" algn="l">
              <a:lnSpc>
                <a:spcPct val="110000"/>
              </a:lnSpc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华文行楷" pitchFamily="2" charset="-122"/>
              </a:rPr>
              <a:t>在六个方面，只是偏好程度不同，因此，通常把最强的三种兴趣的字母</a:t>
            </a:r>
            <a:endParaRPr lang="zh-CN" altLang="en-US" sz="2000" b="1" dirty="0">
              <a:solidFill>
                <a:srgbClr val="000000"/>
              </a:solidFill>
              <a:latin typeface="华文行楷" pitchFamily="2" charset="-122"/>
            </a:endParaRPr>
          </a:p>
          <a:p>
            <a:pPr marL="342900" indent="-342900" algn="l">
              <a:lnSpc>
                <a:spcPct val="110000"/>
              </a:lnSpc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华文行楷" pitchFamily="2" charset="-122"/>
              </a:rPr>
              <a:t>代码来表示一个人的职业兴趣，如：</a:t>
            </a:r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SAI AIS</a:t>
            </a:r>
            <a:r>
              <a:rPr lang="en-US" altLang="zh-CN" sz="2000" b="1">
                <a:solidFill>
                  <a:srgbClr val="000000"/>
                </a:solidFill>
                <a:latin typeface="华文行楷" pitchFamily="2" charset="-122"/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  <a:latin typeface="华文行楷" pitchFamily="2" charset="-122"/>
              </a:rPr>
              <a:t>等。</a:t>
            </a:r>
            <a:endParaRPr lang="zh-CN" altLang="en-US" sz="2000" b="1" dirty="0">
              <a:solidFill>
                <a:srgbClr val="000000"/>
              </a:solidFill>
              <a:latin typeface="华文行楷" pitchFamily="2" charset="-122"/>
            </a:endParaRPr>
          </a:p>
          <a:p>
            <a:pPr marL="342900" indent="-342900" algn="l">
              <a:lnSpc>
                <a:spcPct val="110000"/>
              </a:lnSpc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华文行楷" pitchFamily="2" charset="-122"/>
              </a:rPr>
              <a:t>这个代码就叫：</a:t>
            </a:r>
            <a:r>
              <a:rPr lang="zh-CN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   </a:t>
            </a:r>
            <a:endParaRPr lang="zh-CN" alt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8356" name="Rectangle 4"/>
          <p:cNvSpPr>
            <a:spLocks noChangeArrowheads="1"/>
          </p:cNvSpPr>
          <p:nvPr/>
        </p:nvSpPr>
        <p:spPr bwMode="auto">
          <a:xfrm>
            <a:off x="611188" y="404813"/>
            <a:ext cx="4115435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pPr marL="342900" indent="-342900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霍兰德职业兴趣类型理论</a:t>
            </a:r>
            <a:endParaRPr lang="zh-CN" altLang="en-US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68357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981075"/>
            <a:ext cx="2808288" cy="73501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兴趣类型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868359" name="Rectangle 7"/>
          <p:cNvSpPr>
            <a:spLocks noChangeArrowheads="1"/>
          </p:cNvSpPr>
          <p:nvPr/>
        </p:nvSpPr>
        <p:spPr bwMode="auto">
          <a:xfrm>
            <a:off x="2718118" y="5444808"/>
            <a:ext cx="3206750" cy="936625"/>
          </a:xfrm>
          <a:prstGeom prst="rect">
            <a:avLst/>
          </a:prstGeom>
          <a:solidFill>
            <a:schemeClr val="bg2"/>
          </a:solidFill>
          <a:ln w="76200" cmpd="tri" algn="ctr">
            <a:solidFill>
              <a:schemeClr val="folHlink"/>
            </a:solidFill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霍兰德职业代码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Holland code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6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6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6835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4">
                                            <p:txEl>
                                              <p:charRg st="3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68354">
                                            <p:txEl>
                                              <p:charRg st="3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4">
                                            <p:txEl>
                                              <p:charRg st="79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68354">
                                            <p:txEl>
                                              <p:charRg st="79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4">
                                            <p:txEl>
                                              <p:charRg st="132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68354">
                                            <p:txEl>
                                              <p:charRg st="132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4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68354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4">
                                            <p:txEl>
                                              <p:charRg st="240" end="2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68354">
                                            <p:txEl>
                                              <p:charRg st="240" end="2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4">
                                            <p:txEl>
                                              <p:charRg st="272" end="3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868354">
                                            <p:txEl>
                                              <p:charRg st="272" end="3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4">
                                            <p:txEl>
                                              <p:charRg st="304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68354">
                                            <p:txEl>
                                              <p:charRg st="304" end="3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4">
                                            <p:txEl>
                                              <p:charRg st="331" end="3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868354">
                                            <p:txEl>
                                              <p:charRg st="331" end="3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86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4" grpId="0" animBg="1" build="allAtOnce"/>
      <p:bldP spid="868356" grpId="0" bldLvl="0" animBg="1"/>
      <p:bldP spid="868357" grpId="0"/>
      <p:bldP spid="86835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543800" cy="915988"/>
          </a:xfrm>
        </p:spPr>
        <p:txBody>
          <a:bodyPr/>
          <a:lstStyle/>
          <a:p>
            <a:r>
              <a:rPr lang="zh-CN" altLang="en-US" smtClean="0">
                <a:solidFill>
                  <a:srgbClr val="F93F2B"/>
                </a:solidFill>
                <a:ea typeface="宋体" panose="02010600030101010101" pitchFamily="2" charset="-122"/>
              </a:rPr>
              <a:t>你会怎么做？</a:t>
            </a:r>
            <a:endParaRPr lang="zh-CN" altLang="en-US" smtClean="0">
              <a:solidFill>
                <a:srgbClr val="F93F2B"/>
              </a:solidFill>
              <a:ea typeface="宋体" panose="02010600030101010101" pitchFamily="2" charset="-122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2400" b="1" smtClean="0">
                <a:ea typeface="楷体_GB2312" panose="02010609030101010101" pitchFamily="49" charset="-122"/>
              </a:rPr>
              <a:t>买地图，找路标，自己查着去</a:t>
            </a:r>
            <a:r>
              <a:rPr lang="en-US" altLang="zh-CN" sz="2400" b="1" smtClean="0">
                <a:ea typeface="楷体_GB2312" panose="02010609030101010101" pitchFamily="49" charset="-122"/>
              </a:rPr>
              <a:t>——</a:t>
            </a:r>
            <a:r>
              <a:rPr lang="zh-CN" altLang="en-US" sz="2400" b="1" smtClean="0">
                <a:solidFill>
                  <a:srgbClr val="85880E"/>
                </a:solidFill>
                <a:ea typeface="楷体_GB2312" panose="02010609030101010101" pitchFamily="49" charset="-122"/>
              </a:rPr>
              <a:t>研究型</a:t>
            </a:r>
            <a:endParaRPr lang="zh-CN" altLang="en-US" sz="2400" b="1" smtClean="0">
              <a:solidFill>
                <a:srgbClr val="85880E"/>
              </a:solidFill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2400" b="1" smtClean="0">
                <a:ea typeface="楷体_GB2312" panose="02010609030101010101" pitchFamily="49" charset="-122"/>
              </a:rPr>
              <a:t>问路，向他人寻求帮助</a:t>
            </a:r>
            <a:r>
              <a:rPr lang="en-US" altLang="zh-CN" sz="2400" b="1" smtClean="0">
                <a:ea typeface="楷体_GB2312" panose="02010609030101010101" pitchFamily="49" charset="-122"/>
              </a:rPr>
              <a:t>——</a:t>
            </a:r>
            <a:r>
              <a:rPr lang="zh-CN" altLang="en-US" sz="2400" b="1" smtClean="0">
                <a:solidFill>
                  <a:srgbClr val="85880E"/>
                </a:solidFill>
                <a:ea typeface="楷体_GB2312" panose="02010609030101010101" pitchFamily="49" charset="-122"/>
              </a:rPr>
              <a:t>社会型</a:t>
            </a:r>
            <a:endParaRPr lang="zh-CN" altLang="en-US" sz="2400" b="1" smtClean="0">
              <a:solidFill>
                <a:srgbClr val="85880E"/>
              </a:solidFill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2400" b="1" smtClean="0">
                <a:ea typeface="楷体_GB2312" panose="02010609030101010101" pitchFamily="49" charset="-122"/>
              </a:rPr>
              <a:t>自己开着车一圈一圈的找，直到找到目的地为止</a:t>
            </a:r>
            <a:r>
              <a:rPr lang="en-US" altLang="zh-CN" sz="2400" b="1" smtClean="0">
                <a:ea typeface="楷体_GB2312" panose="02010609030101010101" pitchFamily="49" charset="-122"/>
              </a:rPr>
              <a:t>——</a:t>
            </a:r>
            <a:r>
              <a:rPr lang="zh-CN" altLang="en-US" sz="2400" b="1" smtClean="0">
                <a:solidFill>
                  <a:srgbClr val="85880E"/>
                </a:solidFill>
                <a:ea typeface="楷体_GB2312" panose="02010609030101010101" pitchFamily="49" charset="-122"/>
              </a:rPr>
              <a:t>现实型</a:t>
            </a:r>
            <a:endParaRPr lang="zh-CN" altLang="en-US" sz="2400" b="1" smtClean="0">
              <a:solidFill>
                <a:srgbClr val="85880E"/>
              </a:solidFill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2400" b="1" smtClean="0">
                <a:ea typeface="楷体_GB2312" panose="02010609030101010101" pitchFamily="49" charset="-122"/>
              </a:rPr>
              <a:t>打电话埋怨朋友：你怎么也不跟我说清楚</a:t>
            </a:r>
            <a:r>
              <a:rPr lang="en-US" altLang="zh-CN" sz="2400" b="1" smtClean="0">
                <a:ea typeface="楷体_GB2312" panose="02010609030101010101" pitchFamily="49" charset="-122"/>
              </a:rPr>
              <a:t>——</a:t>
            </a:r>
            <a:r>
              <a:rPr lang="zh-CN" altLang="en-US" sz="2400" b="1" smtClean="0">
                <a:solidFill>
                  <a:srgbClr val="85880E"/>
                </a:solidFill>
                <a:ea typeface="楷体_GB2312" panose="02010609030101010101" pitchFamily="49" charset="-122"/>
              </a:rPr>
              <a:t>管理型</a:t>
            </a:r>
            <a:endParaRPr lang="zh-CN" altLang="en-US" sz="2400" b="1" smtClean="0">
              <a:solidFill>
                <a:srgbClr val="85880E"/>
              </a:solidFill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2400" b="1" smtClean="0">
                <a:ea typeface="楷体_GB2312" panose="02010609030101010101" pitchFamily="49" charset="-122"/>
              </a:rPr>
              <a:t>我从来没有这种类似的事情发生，在去一个陌生的城市之前，我一定会做足功课</a:t>
            </a:r>
            <a:r>
              <a:rPr lang="en-US" altLang="zh-CN" sz="2400" b="1" smtClean="0">
                <a:ea typeface="楷体_GB2312" panose="02010609030101010101" pitchFamily="49" charset="-122"/>
              </a:rPr>
              <a:t>——</a:t>
            </a:r>
            <a:r>
              <a:rPr lang="zh-CN" altLang="en-US" sz="2400" b="1" smtClean="0">
                <a:solidFill>
                  <a:srgbClr val="85880E"/>
                </a:solidFill>
                <a:ea typeface="楷体_GB2312" panose="02010609030101010101" pitchFamily="49" charset="-122"/>
              </a:rPr>
              <a:t>常规型</a:t>
            </a:r>
            <a:endParaRPr lang="zh-CN" altLang="en-US" sz="2400" b="1" smtClean="0">
              <a:solidFill>
                <a:srgbClr val="85880E"/>
              </a:solidFill>
              <a:ea typeface="楷体_GB2312" panose="02010609030101010101" pitchFamily="49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2400" b="1" smtClean="0">
                <a:ea typeface="楷体_GB2312" panose="02010609030101010101" pitchFamily="49" charset="-122"/>
              </a:rPr>
              <a:t>既然迷路了就迷路了吧，随便走走玩玩也不错，大不了不去了，回家好了</a:t>
            </a:r>
            <a:r>
              <a:rPr lang="en-US" altLang="zh-CN" sz="2400" b="1" smtClean="0">
                <a:ea typeface="楷体_GB2312" panose="02010609030101010101" pitchFamily="49" charset="-122"/>
              </a:rPr>
              <a:t>——</a:t>
            </a:r>
            <a:r>
              <a:rPr lang="zh-CN" altLang="en-US" sz="2400" b="1" smtClean="0">
                <a:solidFill>
                  <a:srgbClr val="85880E"/>
                </a:solidFill>
                <a:ea typeface="楷体_GB2312" panose="02010609030101010101" pitchFamily="49" charset="-122"/>
              </a:rPr>
              <a:t>艺术型</a:t>
            </a:r>
            <a:endParaRPr lang="zh-CN" altLang="en-US" sz="2400" b="1" smtClean="0">
              <a:solidFill>
                <a:srgbClr val="85880E"/>
              </a:solidFill>
              <a:ea typeface="楷体_GB2312" panose="02010609030101010101" pitchFamily="49" charset="-122"/>
            </a:endParaRPr>
          </a:p>
          <a:p>
            <a:endParaRPr lang="zh-CN" altLang="en-US" sz="2400" b="1" smtClean="0">
              <a:solidFill>
                <a:srgbClr val="85880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占位符 1331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>
              <a:buFont typeface="Wingdings" panose="05000000000000000000" pitchFamily="2" charset="2"/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288290" y="774383"/>
            <a:ext cx="8567738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9" name="图片 1" descr="wKhQMFLcw8SEdxIFAAAAALsFjLU8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174750"/>
            <a:ext cx="8105775" cy="5289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云形 1"/>
          <p:cNvSpPr/>
          <p:nvPr/>
        </p:nvSpPr>
        <p:spPr>
          <a:xfrm>
            <a:off x="571500" y="136525"/>
            <a:ext cx="2350770" cy="9144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做一做</a:t>
            </a:r>
            <a:endParaRPr lang="zh-CN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6" name="文本框 13315"/>
          <p:cNvSpPr txBox="1"/>
          <p:nvPr/>
        </p:nvSpPr>
        <p:spPr>
          <a:xfrm>
            <a:off x="457200" y="587693"/>
            <a:ext cx="8567738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内容占位符 1" descr="u=637495898,1615006296&amp;fm=27&amp;gp=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9855" y="323215"/>
            <a:ext cx="8383905" cy="626618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文本占位符 1331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ea typeface="宋体" panose="02010600030101010101" pitchFamily="2" charset="-122"/>
              </a:rPr>
              <a:t>商业模式与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250825" y="1192213"/>
            <a:ext cx="8567738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5" name="图片 1" descr="6c224f4a20a4462314c184fc9222720e0cf3d7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40" y="79375"/>
            <a:ext cx="8620125" cy="6699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文本占位符 1331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>
              <a:buFont typeface="Wingdings" panose="05000000000000000000" pitchFamily="2" charset="2"/>
              <a:buNone/>
            </a:pPr>
            <a:r>
              <a:rPr lang="zh-CN" altLang="en-US" dirty="0">
                <a:ea typeface="宋体" panose="02010600030101010101" pitchFamily="2" charset="-122"/>
              </a:rPr>
              <a:t>商业模式与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250825" y="1192213"/>
            <a:ext cx="8567738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1" name="图片 1" descr="9d82d158ccbf6c818b208dd2b73eb13533fa40f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10" y="96520"/>
            <a:ext cx="8700135" cy="666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占位符 1331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>
              <a:buFont typeface="Wingdings" panose="05000000000000000000" pitchFamily="2" charset="2"/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288290" y="1174433"/>
            <a:ext cx="8567738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图片 2" descr="16pic_756793_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335"/>
            <a:ext cx="7738745" cy="6831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6" name="文本框 13315"/>
          <p:cNvSpPr txBox="1"/>
          <p:nvPr/>
        </p:nvSpPr>
        <p:spPr>
          <a:xfrm>
            <a:off x="250825" y="1192213"/>
            <a:ext cx="8567738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内容占位符 2" descr="u=1251682175,3059062336&amp;fm=26&amp;gp=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23265" y="301625"/>
            <a:ext cx="6920865" cy="616775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143000" y="450215"/>
            <a:ext cx="5791200" cy="9509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3600" b="1" kern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教学目标</a:t>
            </a:r>
            <a:endParaRPr lang="zh-CN" altLang="en-US" sz="3600" b="1" kern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513205"/>
            <a:ext cx="9144000" cy="5334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3500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zh-CN" altLang="en-US" sz="2800"/>
              <a:t>理解兴趣的重要性，兴趣是人们获得工作满意度、职业稳定性和职业成就感的重要影响因素。</a:t>
            </a:r>
            <a:endParaRPr lang="zh-CN" altLang="en-US" sz="2800"/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zh-CN" altLang="en-US" sz="2800"/>
              <a:t>掌握霍兰德兴趣理论，能够利用多种方法对自己的兴趣进行探索，确认自己的霍兰德兴趣类型代码。</a:t>
            </a:r>
            <a:endParaRPr lang="zh-CN" altLang="en-US" sz="2800"/>
          </a:p>
          <a:p>
            <a:pPr marL="342900" indent="-342900" algn="just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zh-CN" altLang="en-US" sz="2800"/>
              <a:t>学会处理兴趣和专业，兴趣和工作之间的关系，树立平衡与发展的观念。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1"/>
          <p:cNvSpPr>
            <a:spLocks noChangeArrowheads="1"/>
          </p:cNvSpPr>
          <p:nvPr/>
        </p:nvSpPr>
        <p:spPr bwMode="auto">
          <a:xfrm>
            <a:off x="735965" y="414655"/>
            <a:ext cx="29638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生涯“抓周”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650" name="矩形 2"/>
          <p:cNvSpPr>
            <a:spLocks noChangeArrowheads="1"/>
          </p:cNvSpPr>
          <p:nvPr/>
        </p:nvSpPr>
        <p:spPr bwMode="auto">
          <a:xfrm>
            <a:off x="1447800" y="1371600"/>
            <a:ext cx="6934200" cy="411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扳   手                  放大镜</a:t>
            </a:r>
            <a:endParaRPr lang="en-US" altLang="zh-CN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圆珠笔                 口    琴</a:t>
            </a:r>
            <a:endParaRPr lang="en-US" altLang="zh-CN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话   筒                 洋娃娃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AutoShape 38"/>
          <p:cNvSpPr/>
          <p:nvPr/>
        </p:nvSpPr>
        <p:spPr>
          <a:xfrm>
            <a:off x="601663" y="477203"/>
            <a:ext cx="6856412" cy="111918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70000" anchor="ctr">
            <a:spAutoFit/>
          </a:bodyPr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为什么选</a:t>
            </a:r>
            <a:r>
              <a:rPr lang="en-US" altLang="zh-CN" sz="6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2" name="文本框 10242"/>
          <p:cNvSpPr txBox="1"/>
          <p:nvPr/>
        </p:nvSpPr>
        <p:spPr>
          <a:xfrm>
            <a:off x="714375" y="1971675"/>
            <a:ext cx="7602538" cy="365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93" name="TextBox 110"/>
          <p:cNvSpPr txBox="1"/>
          <p:nvPr/>
        </p:nvSpPr>
        <p:spPr>
          <a:xfrm>
            <a:off x="433388" y="3103563"/>
            <a:ext cx="8620125" cy="1014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因为</a:t>
            </a:r>
            <a:r>
              <a:rPr lang="en-US" altLang="zh-CN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/>
      <p:bldP spid="10242" grpId="1" bldLvl="0" animBg="1"/>
      <p:bldP spid="3489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1"/>
          <p:cNvSpPr>
            <a:spLocks noChangeArrowheads="1"/>
          </p:cNvSpPr>
          <p:nvPr/>
        </p:nvSpPr>
        <p:spPr bwMode="auto">
          <a:xfrm>
            <a:off x="380683" y="130175"/>
            <a:ext cx="203835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类型分析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81000" y="914400"/>
          <a:ext cx="8534400" cy="571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3048000"/>
                <a:gridCol w="3048000"/>
              </a:tblGrid>
              <a:tr h="4971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类型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特征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典型职业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780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扳手——实用型（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zh-CN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喜欢实际操作，不善于交际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工程师、技术员；机械操作、维修</a:t>
                      </a: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测绘员、描图员；</a:t>
                      </a:r>
                      <a:endParaRPr lang="zh-CN" altLang="en-US" b="1" dirty="0"/>
                    </a:p>
                  </a:txBody>
                  <a:tcPr anchor="ctr"/>
                </a:tc>
              </a:tr>
              <a:tr h="780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放大镜——研究型（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zh-C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喜欢同观念而不是同人和事务打交道，善于分析思考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 smtClean="0"/>
                        <a:t>自然科学和社会科学方面的研究人员、专家</a:t>
                      </a:r>
                      <a:endParaRPr lang="zh-CN" altLang="en-US" b="1" dirty="0"/>
                    </a:p>
                  </a:txBody>
                  <a:tcPr anchor="ctr"/>
                </a:tc>
              </a:tr>
              <a:tr h="780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圆珠笔——事务型（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zh-C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 smtClean="0"/>
                        <a:t>喜欢按计划办事，喜欢和数据、公文、图表打交道；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 smtClean="0"/>
                        <a:t>会计、办公室人员；图书管理员；</a:t>
                      </a:r>
                      <a:endParaRPr lang="zh-CN" altLang="en-US" b="1" dirty="0"/>
                    </a:p>
                  </a:txBody>
                  <a:tcPr anchor="ctr"/>
                </a:tc>
              </a:tr>
              <a:tr h="780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口琴——艺术型（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zh-C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 smtClean="0"/>
                        <a:t>有很强的自我表现欲，喜欢以各种艺术形式的创作来表现自己的才能，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 smtClean="0"/>
                        <a:t>演员、评论员、主持人、编辑、作者、设计师等。</a:t>
                      </a:r>
                      <a:endParaRPr lang="zh-CN" altLang="en-US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b="1" dirty="0"/>
                    </a:p>
                  </a:txBody>
                  <a:tcPr anchor="ctr"/>
                </a:tc>
              </a:tr>
              <a:tr h="780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话筒——企业型（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zh-C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 smtClean="0"/>
                        <a:t>喜欢竞争和冒险，具有领导才能；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 smtClean="0"/>
                        <a:t>企业家、政府官员、商人、行业部门和单位的领导者</a:t>
                      </a:r>
                      <a:endParaRPr lang="zh-CN" altLang="en-US" b="1" dirty="0"/>
                    </a:p>
                  </a:txBody>
                  <a:tcPr anchor="ctr"/>
                </a:tc>
              </a:tr>
              <a:tr h="780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洋娃娃——社会型（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zh-CN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zh-C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 smtClean="0"/>
                        <a:t>社会适应能力较强；善于与人交往，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 smtClean="0"/>
                        <a:t>教师、医生、护士、公关人员、销售、慈善工作者、志愿者、心理学工作者</a:t>
                      </a:r>
                      <a:endParaRPr lang="zh-CN" alt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2" descr="meiq"/>
          <p:cNvPicPr>
            <a:picLocks noChangeAspect="1"/>
          </p:cNvPicPr>
          <p:nvPr/>
        </p:nvPicPr>
        <p:blipFill>
          <a:blip r:embed="rId1">
            <a:lum bright="-20001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Rectangle 3"/>
          <p:cNvSpPr/>
          <p:nvPr/>
        </p:nvSpPr>
        <p:spPr>
          <a:xfrm>
            <a:off x="395288" y="2924175"/>
            <a:ext cx="8569325" cy="248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p>
            <a:pPr algn="l">
              <a:lnSpc>
                <a:spcPct val="130000"/>
              </a:lnSpc>
              <a:buNone/>
            </a:pPr>
            <a:r>
              <a:rPr lang="en-US" altLang="zh-CN" sz="2400">
                <a:solidFill>
                  <a:srgbClr val="FFFFCC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</a:t>
            </a:r>
            <a:r>
              <a:rPr lang="en-US" altLang="zh-CN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恭喜你！你获得了一次免费旅游度假的机会。有机会到太平洋中六个岛屿中的一个度假，唯一的要求是你必须要在这个岛上待满至少半年的时间。请不要考虑其他的因素，仅凭自己的兴趣挑出你最想前往的一个岛屿。</a:t>
            </a:r>
            <a:endParaRPr lang="zh-CN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30000"/>
              </a:lnSpc>
              <a:buNone/>
            </a:pPr>
            <a:endParaRPr lang="zh-CN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5348" name="Picture 4" descr="plan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930" y="178435"/>
            <a:ext cx="1524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Text Box 5"/>
          <p:cNvSpPr txBox="1"/>
          <p:nvPr/>
        </p:nvSpPr>
        <p:spPr>
          <a:xfrm>
            <a:off x="2147253" y="1321118"/>
            <a:ext cx="2973387" cy="5835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FF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免费旅游机会</a:t>
            </a:r>
            <a:endParaRPr lang="zh-CN" altLang="en-US" sz="3200" b="1" dirty="0">
              <a:solidFill>
                <a:srgbClr val="FFFF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395605" y="289560"/>
            <a:ext cx="1808480" cy="58356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342900" marR="0" indent="-34290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cs typeface="+mn-cs"/>
              </a:rPr>
              <a:t>兴趣测试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309 0.25463 C -0.06267 0.31527 -0.14722 0.37639 -0.34965 0.37291 C -0.55156 0.37014 -1.05191 0.25926 -1.18975 0.2368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2" descr="meiq"/>
          <p:cNvPicPr>
            <a:picLocks noChangeAspect="1"/>
          </p:cNvPicPr>
          <p:nvPr/>
        </p:nvPicPr>
        <p:blipFill>
          <a:blip r:embed="rId1">
            <a:lum bright="-20001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7891" name="Group 3"/>
          <p:cNvGrpSpPr/>
          <p:nvPr/>
        </p:nvGrpSpPr>
        <p:grpSpPr>
          <a:xfrm>
            <a:off x="468313" y="3357563"/>
            <a:ext cx="936625" cy="936625"/>
            <a:chOff x="295" y="2115"/>
            <a:chExt cx="590" cy="590"/>
          </a:xfrm>
        </p:grpSpPr>
        <p:sp>
          <p:nvSpPr>
            <p:cNvPr id="37915" name="AutoShape 4"/>
            <p:cNvSpPr/>
            <p:nvPr/>
          </p:nvSpPr>
          <p:spPr>
            <a:xfrm>
              <a:off x="295" y="2115"/>
              <a:ext cx="590" cy="590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chemeClr val="bg1"/>
            </a:solidFill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omic Sans MS" panose="030F0702030302020204" pitchFamily="66" charset="0"/>
              </a:endParaRPr>
            </a:p>
          </p:txBody>
        </p:sp>
        <p:pic>
          <p:nvPicPr>
            <p:cNvPr id="37916" name="Picture 5" descr="A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" y="2215"/>
              <a:ext cx="360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7892" name="Group 6"/>
          <p:cNvGrpSpPr/>
          <p:nvPr/>
        </p:nvGrpSpPr>
        <p:grpSpPr>
          <a:xfrm>
            <a:off x="7380288" y="908050"/>
            <a:ext cx="936625" cy="936625"/>
            <a:chOff x="4649" y="572"/>
            <a:chExt cx="590" cy="590"/>
          </a:xfrm>
        </p:grpSpPr>
        <p:sp>
          <p:nvSpPr>
            <p:cNvPr id="37913" name="AutoShape 7"/>
            <p:cNvSpPr/>
            <p:nvPr/>
          </p:nvSpPr>
          <p:spPr>
            <a:xfrm>
              <a:off x="4649" y="572"/>
              <a:ext cx="590" cy="590"/>
            </a:xfrm>
            <a:prstGeom prst="wedgeEllipseCallout">
              <a:avLst>
                <a:gd name="adj1" fmla="val -80338"/>
                <a:gd name="adj2" fmla="val 57796"/>
              </a:avLst>
            </a:prstGeom>
            <a:solidFill>
              <a:schemeClr val="bg1"/>
            </a:solidFill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omic Sans MS" panose="030F0702030302020204" pitchFamily="66" charset="0"/>
              </a:endParaRPr>
            </a:p>
          </p:txBody>
        </p:sp>
        <p:pic>
          <p:nvPicPr>
            <p:cNvPr id="37914" name="Picture 8" descr="S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5" y="709"/>
              <a:ext cx="300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7893" name="Group 9"/>
          <p:cNvGrpSpPr/>
          <p:nvPr/>
        </p:nvGrpSpPr>
        <p:grpSpPr>
          <a:xfrm>
            <a:off x="1643380" y="1463358"/>
            <a:ext cx="936625" cy="936625"/>
            <a:chOff x="1020" y="935"/>
            <a:chExt cx="590" cy="590"/>
          </a:xfrm>
        </p:grpSpPr>
        <p:sp>
          <p:nvSpPr>
            <p:cNvPr id="37911" name="AutoShape 10"/>
            <p:cNvSpPr/>
            <p:nvPr/>
          </p:nvSpPr>
          <p:spPr>
            <a:xfrm>
              <a:off x="1020" y="935"/>
              <a:ext cx="590" cy="590"/>
            </a:xfrm>
            <a:prstGeom prst="wedgeEllipseCallout">
              <a:avLst>
                <a:gd name="adj1" fmla="val 60000"/>
                <a:gd name="adj2" fmla="val 47625"/>
              </a:avLst>
            </a:prstGeom>
            <a:solidFill>
              <a:schemeClr val="bg1"/>
            </a:solidFill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omic Sans MS" panose="030F0702030302020204" pitchFamily="66" charset="0"/>
              </a:endParaRPr>
            </a:p>
          </p:txBody>
        </p:sp>
        <p:pic>
          <p:nvPicPr>
            <p:cNvPr id="37912" name="Picture 11" descr="C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6" y="1071"/>
              <a:ext cx="324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7894" name="Group 12"/>
          <p:cNvGrpSpPr/>
          <p:nvPr/>
        </p:nvGrpSpPr>
        <p:grpSpPr>
          <a:xfrm>
            <a:off x="4427538" y="4149725"/>
            <a:ext cx="936625" cy="936625"/>
            <a:chOff x="2789" y="2614"/>
            <a:chExt cx="590" cy="590"/>
          </a:xfrm>
        </p:grpSpPr>
        <p:sp>
          <p:nvSpPr>
            <p:cNvPr id="37909" name="AutoShape 13"/>
            <p:cNvSpPr/>
            <p:nvPr/>
          </p:nvSpPr>
          <p:spPr>
            <a:xfrm>
              <a:off x="2789" y="2614"/>
              <a:ext cx="590" cy="590"/>
            </a:xfrm>
            <a:prstGeom prst="wedgeEllipseCallout">
              <a:avLst>
                <a:gd name="adj1" fmla="val -98644"/>
                <a:gd name="adj2" fmla="val 49662"/>
              </a:avLst>
            </a:prstGeom>
            <a:solidFill>
              <a:schemeClr val="bg1"/>
            </a:solidFill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omic Sans MS" panose="030F0702030302020204" pitchFamily="66" charset="0"/>
              </a:endParaRPr>
            </a:p>
          </p:txBody>
        </p:sp>
        <p:pic>
          <p:nvPicPr>
            <p:cNvPr id="37910" name="Picture 14" descr="e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5" y="2750"/>
              <a:ext cx="306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7895" name="Group 15"/>
          <p:cNvGrpSpPr/>
          <p:nvPr/>
        </p:nvGrpSpPr>
        <p:grpSpPr>
          <a:xfrm>
            <a:off x="7596188" y="2781300"/>
            <a:ext cx="936625" cy="936625"/>
            <a:chOff x="4785" y="1752"/>
            <a:chExt cx="590" cy="590"/>
          </a:xfrm>
        </p:grpSpPr>
        <p:sp>
          <p:nvSpPr>
            <p:cNvPr id="37907" name="AutoShape 16"/>
            <p:cNvSpPr/>
            <p:nvPr/>
          </p:nvSpPr>
          <p:spPr>
            <a:xfrm>
              <a:off x="4785" y="1752"/>
              <a:ext cx="590" cy="590"/>
            </a:xfrm>
            <a:prstGeom prst="wedgeEllipseCallout">
              <a:avLst>
                <a:gd name="adj1" fmla="val -64069"/>
                <a:gd name="adj2" fmla="val 78134"/>
              </a:avLst>
            </a:prstGeom>
            <a:solidFill>
              <a:schemeClr val="bg1"/>
            </a:solidFill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omic Sans MS" panose="030F0702030302020204" pitchFamily="66" charset="0"/>
              </a:endParaRPr>
            </a:p>
          </p:txBody>
        </p:sp>
        <p:pic>
          <p:nvPicPr>
            <p:cNvPr id="37908" name="Picture 17" descr="i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2" y="1888"/>
              <a:ext cx="150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7896" name="Group 18"/>
          <p:cNvGrpSpPr/>
          <p:nvPr/>
        </p:nvGrpSpPr>
        <p:grpSpPr>
          <a:xfrm>
            <a:off x="2987675" y="260350"/>
            <a:ext cx="936625" cy="936625"/>
            <a:chOff x="1882" y="164"/>
            <a:chExt cx="590" cy="590"/>
          </a:xfrm>
        </p:grpSpPr>
        <p:sp>
          <p:nvSpPr>
            <p:cNvPr id="37905" name="AutoShape 19"/>
            <p:cNvSpPr/>
            <p:nvPr/>
          </p:nvSpPr>
          <p:spPr>
            <a:xfrm>
              <a:off x="1882" y="164"/>
              <a:ext cx="590" cy="590"/>
            </a:xfrm>
            <a:prstGeom prst="wedgeEllipseCallout">
              <a:avLst>
                <a:gd name="adj1" fmla="val 57968"/>
                <a:gd name="adj2" fmla="val 72032"/>
              </a:avLst>
            </a:prstGeom>
            <a:solidFill>
              <a:schemeClr val="bg1"/>
            </a:solidFill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omic Sans MS" panose="030F0702030302020204" pitchFamily="66" charset="0"/>
              </a:endParaRPr>
            </a:p>
          </p:txBody>
        </p:sp>
        <p:pic>
          <p:nvPicPr>
            <p:cNvPr id="37906" name="Picture 20" descr="R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21" y="288"/>
              <a:ext cx="330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9045" name="Rectangle 21"/>
          <p:cNvSpPr>
            <a:spLocks noChangeArrowheads="1"/>
          </p:cNvSpPr>
          <p:nvPr/>
        </p:nvSpPr>
        <p:spPr bwMode="auto">
          <a:xfrm>
            <a:off x="2304733" y="6096635"/>
            <a:ext cx="5187950" cy="4356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你看一看地图，上面有六个岛屿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898" name="Text Box 22"/>
          <p:cNvSpPr txBox="1"/>
          <p:nvPr/>
        </p:nvSpPr>
        <p:spPr>
          <a:xfrm>
            <a:off x="1887538" y="3227388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0"/>
              </a:spcBef>
              <a:buNone/>
            </a:pPr>
            <a:endParaRPr lang="zh-CN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37899" name="Rectangle 23"/>
          <p:cNvSpPr/>
          <p:nvPr/>
        </p:nvSpPr>
        <p:spPr>
          <a:xfrm>
            <a:off x="903288" y="2781300"/>
            <a:ext cx="2022475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美丽浪漫的岛</a:t>
            </a:r>
            <a:endParaRPr lang="zh-CN" altLang="en-US" sz="2400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0" name="Rectangle 24"/>
          <p:cNvSpPr/>
          <p:nvPr/>
        </p:nvSpPr>
        <p:spPr>
          <a:xfrm>
            <a:off x="3068638" y="5373688"/>
            <a:ext cx="2022475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显赫富庶的岛</a:t>
            </a:r>
            <a:endParaRPr lang="zh-CN" altLang="en-US" sz="2400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1" name="Rectangle 25"/>
          <p:cNvSpPr/>
          <p:nvPr/>
        </p:nvSpPr>
        <p:spPr>
          <a:xfrm>
            <a:off x="6732588" y="4437063"/>
            <a:ext cx="2022475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深思冥想的岛</a:t>
            </a:r>
            <a:endParaRPr lang="zh-CN" altLang="en-US" sz="2400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2" name="Rectangle 26"/>
          <p:cNvSpPr/>
          <p:nvPr/>
        </p:nvSpPr>
        <p:spPr>
          <a:xfrm>
            <a:off x="5219700" y="2276475"/>
            <a:ext cx="2022475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温暖友善的岛</a:t>
            </a:r>
            <a:endParaRPr lang="zh-CN" altLang="en-US" sz="2400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3" name="Rectangle 27"/>
          <p:cNvSpPr/>
          <p:nvPr/>
        </p:nvSpPr>
        <p:spPr>
          <a:xfrm>
            <a:off x="4140200" y="836613"/>
            <a:ext cx="2022475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自然原始的岛</a:t>
            </a:r>
            <a:endParaRPr lang="zh-CN" altLang="en-US" sz="2400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4" name="Rectangle 28"/>
          <p:cNvSpPr/>
          <p:nvPr/>
        </p:nvSpPr>
        <p:spPr>
          <a:xfrm>
            <a:off x="250825" y="908050"/>
            <a:ext cx="2328863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现代、井然的岛</a:t>
            </a:r>
            <a:endParaRPr lang="zh-CN" altLang="en-US" sz="2400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5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2" descr="meiq"/>
          <p:cNvPicPr>
            <a:picLocks noChangeAspect="1"/>
          </p:cNvPicPr>
          <p:nvPr/>
        </p:nvPicPr>
        <p:blipFill>
          <a:blip r:embed="rId1">
            <a:lum bright="-20001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0051" name="Oval 3"/>
          <p:cNvSpPr/>
          <p:nvPr/>
        </p:nvSpPr>
        <p:spPr>
          <a:xfrm>
            <a:off x="7131050" y="5176838"/>
            <a:ext cx="1349375" cy="1271587"/>
          </a:xfrm>
          <a:prstGeom prst="ellipse">
            <a:avLst/>
          </a:prstGeom>
          <a:solidFill>
            <a:srgbClr val="99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221615" y="6210935"/>
            <a:ext cx="7331710" cy="4356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你有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15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秒时间选择，哪个岛是你最想降落的？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8917" name="Group 5"/>
          <p:cNvGrpSpPr/>
          <p:nvPr/>
        </p:nvGrpSpPr>
        <p:grpSpPr>
          <a:xfrm>
            <a:off x="468313" y="3357563"/>
            <a:ext cx="936625" cy="936625"/>
            <a:chOff x="295" y="2115"/>
            <a:chExt cx="590" cy="590"/>
          </a:xfrm>
        </p:grpSpPr>
        <p:sp>
          <p:nvSpPr>
            <p:cNvPr id="38957" name="AutoShape 6"/>
            <p:cNvSpPr/>
            <p:nvPr/>
          </p:nvSpPr>
          <p:spPr>
            <a:xfrm>
              <a:off x="295" y="2115"/>
              <a:ext cx="590" cy="590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chemeClr val="bg1"/>
            </a:solidFill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omic Sans MS" panose="030F0702030302020204" pitchFamily="66" charset="0"/>
              </a:endParaRPr>
            </a:p>
          </p:txBody>
        </p:sp>
        <p:pic>
          <p:nvPicPr>
            <p:cNvPr id="38958" name="Picture 7" descr="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" y="2215"/>
              <a:ext cx="360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8918" name="Group 8"/>
          <p:cNvGrpSpPr/>
          <p:nvPr/>
        </p:nvGrpSpPr>
        <p:grpSpPr>
          <a:xfrm>
            <a:off x="7380288" y="908050"/>
            <a:ext cx="936625" cy="936625"/>
            <a:chOff x="4649" y="572"/>
            <a:chExt cx="590" cy="590"/>
          </a:xfrm>
        </p:grpSpPr>
        <p:sp>
          <p:nvSpPr>
            <p:cNvPr id="38955" name="AutoShape 9"/>
            <p:cNvSpPr/>
            <p:nvPr/>
          </p:nvSpPr>
          <p:spPr>
            <a:xfrm>
              <a:off x="4649" y="572"/>
              <a:ext cx="590" cy="590"/>
            </a:xfrm>
            <a:prstGeom prst="wedgeEllipseCallout">
              <a:avLst>
                <a:gd name="adj1" fmla="val -80338"/>
                <a:gd name="adj2" fmla="val 57796"/>
              </a:avLst>
            </a:prstGeom>
            <a:solidFill>
              <a:schemeClr val="bg1"/>
            </a:solidFill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omic Sans MS" panose="030F0702030302020204" pitchFamily="66" charset="0"/>
              </a:endParaRPr>
            </a:p>
          </p:txBody>
        </p:sp>
        <p:pic>
          <p:nvPicPr>
            <p:cNvPr id="38956" name="Picture 10" descr="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5" y="709"/>
              <a:ext cx="300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8919" name="Group 11"/>
          <p:cNvGrpSpPr/>
          <p:nvPr/>
        </p:nvGrpSpPr>
        <p:grpSpPr>
          <a:xfrm>
            <a:off x="1619250" y="1484313"/>
            <a:ext cx="936625" cy="936625"/>
            <a:chOff x="1020" y="935"/>
            <a:chExt cx="590" cy="590"/>
          </a:xfrm>
        </p:grpSpPr>
        <p:sp>
          <p:nvSpPr>
            <p:cNvPr id="38953" name="AutoShape 12"/>
            <p:cNvSpPr/>
            <p:nvPr/>
          </p:nvSpPr>
          <p:spPr>
            <a:xfrm>
              <a:off x="1020" y="935"/>
              <a:ext cx="590" cy="590"/>
            </a:xfrm>
            <a:prstGeom prst="wedgeEllipseCallout">
              <a:avLst>
                <a:gd name="adj1" fmla="val 60000"/>
                <a:gd name="adj2" fmla="val 47625"/>
              </a:avLst>
            </a:prstGeom>
            <a:solidFill>
              <a:schemeClr val="bg1"/>
            </a:solidFill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omic Sans MS" panose="030F0702030302020204" pitchFamily="66" charset="0"/>
              </a:endParaRPr>
            </a:p>
          </p:txBody>
        </p:sp>
        <p:pic>
          <p:nvPicPr>
            <p:cNvPr id="38954" name="Picture 13" descr="C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6" y="1071"/>
              <a:ext cx="324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8920" name="Group 14"/>
          <p:cNvGrpSpPr/>
          <p:nvPr/>
        </p:nvGrpSpPr>
        <p:grpSpPr>
          <a:xfrm>
            <a:off x="4427538" y="4149725"/>
            <a:ext cx="936625" cy="936625"/>
            <a:chOff x="2789" y="2614"/>
            <a:chExt cx="590" cy="590"/>
          </a:xfrm>
        </p:grpSpPr>
        <p:sp>
          <p:nvSpPr>
            <p:cNvPr id="38951" name="AutoShape 15"/>
            <p:cNvSpPr/>
            <p:nvPr/>
          </p:nvSpPr>
          <p:spPr>
            <a:xfrm>
              <a:off x="2789" y="2614"/>
              <a:ext cx="590" cy="590"/>
            </a:xfrm>
            <a:prstGeom prst="wedgeEllipseCallout">
              <a:avLst>
                <a:gd name="adj1" fmla="val -98644"/>
                <a:gd name="adj2" fmla="val 49662"/>
              </a:avLst>
            </a:prstGeom>
            <a:solidFill>
              <a:schemeClr val="bg1"/>
            </a:solidFill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omic Sans MS" panose="030F0702030302020204" pitchFamily="66" charset="0"/>
              </a:endParaRPr>
            </a:p>
          </p:txBody>
        </p:sp>
        <p:pic>
          <p:nvPicPr>
            <p:cNvPr id="38952" name="Picture 16" descr="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5" y="2750"/>
              <a:ext cx="306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8921" name="Group 17"/>
          <p:cNvGrpSpPr/>
          <p:nvPr/>
        </p:nvGrpSpPr>
        <p:grpSpPr>
          <a:xfrm>
            <a:off x="7596188" y="2781300"/>
            <a:ext cx="936625" cy="936625"/>
            <a:chOff x="4785" y="1752"/>
            <a:chExt cx="590" cy="590"/>
          </a:xfrm>
        </p:grpSpPr>
        <p:sp>
          <p:nvSpPr>
            <p:cNvPr id="38949" name="AutoShape 18">
              <a:hlinkClick r:id="" action="ppaction://noaction"/>
            </p:cNvPr>
            <p:cNvSpPr/>
            <p:nvPr/>
          </p:nvSpPr>
          <p:spPr>
            <a:xfrm>
              <a:off x="4785" y="1752"/>
              <a:ext cx="590" cy="590"/>
            </a:xfrm>
            <a:prstGeom prst="wedgeEllipseCallout">
              <a:avLst>
                <a:gd name="adj1" fmla="val -64069"/>
                <a:gd name="adj2" fmla="val 78134"/>
              </a:avLst>
            </a:prstGeom>
            <a:solidFill>
              <a:schemeClr val="bg1"/>
            </a:solidFill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omic Sans MS" panose="030F0702030302020204" pitchFamily="66" charset="0"/>
              </a:endParaRPr>
            </a:p>
          </p:txBody>
        </p:sp>
        <p:pic>
          <p:nvPicPr>
            <p:cNvPr id="38950" name="Picture 19" descr="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2" y="1888"/>
              <a:ext cx="150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8922" name="Group 20"/>
          <p:cNvGrpSpPr/>
          <p:nvPr/>
        </p:nvGrpSpPr>
        <p:grpSpPr>
          <a:xfrm>
            <a:off x="2987675" y="260350"/>
            <a:ext cx="936625" cy="936625"/>
            <a:chOff x="1882" y="164"/>
            <a:chExt cx="590" cy="590"/>
          </a:xfrm>
        </p:grpSpPr>
        <p:sp>
          <p:nvSpPr>
            <p:cNvPr id="38947" name="AutoShape 21"/>
            <p:cNvSpPr/>
            <p:nvPr/>
          </p:nvSpPr>
          <p:spPr>
            <a:xfrm>
              <a:off x="1882" y="164"/>
              <a:ext cx="590" cy="590"/>
            </a:xfrm>
            <a:prstGeom prst="wedgeEllipseCallout">
              <a:avLst>
                <a:gd name="adj1" fmla="val 57968"/>
                <a:gd name="adj2" fmla="val 72032"/>
              </a:avLst>
            </a:prstGeom>
            <a:solidFill>
              <a:schemeClr val="bg1"/>
            </a:solidFill>
            <a:ln w="9525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omic Sans MS" panose="030F0702030302020204" pitchFamily="66" charset="0"/>
              </a:endParaRPr>
            </a:p>
          </p:txBody>
        </p:sp>
        <p:pic>
          <p:nvPicPr>
            <p:cNvPr id="38948" name="Picture 22" descr="R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21" y="288"/>
              <a:ext cx="330" cy="3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0071" name="Text Box 23"/>
          <p:cNvSpPr txBox="1"/>
          <p:nvPr/>
        </p:nvSpPr>
        <p:spPr>
          <a:xfrm>
            <a:off x="7315200" y="5329238"/>
            <a:ext cx="946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15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72" name="Text Box 24"/>
          <p:cNvSpPr txBox="1"/>
          <p:nvPr/>
        </p:nvSpPr>
        <p:spPr>
          <a:xfrm>
            <a:off x="7321550" y="5300663"/>
            <a:ext cx="946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14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73" name="Text Box 25"/>
          <p:cNvSpPr txBox="1"/>
          <p:nvPr/>
        </p:nvSpPr>
        <p:spPr>
          <a:xfrm>
            <a:off x="7308850" y="5300663"/>
            <a:ext cx="946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13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74" name="Text Box 26"/>
          <p:cNvSpPr txBox="1"/>
          <p:nvPr/>
        </p:nvSpPr>
        <p:spPr>
          <a:xfrm>
            <a:off x="7321550" y="5300663"/>
            <a:ext cx="946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12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75" name="Text Box 27"/>
          <p:cNvSpPr txBox="1"/>
          <p:nvPr/>
        </p:nvSpPr>
        <p:spPr>
          <a:xfrm>
            <a:off x="7321550" y="5300663"/>
            <a:ext cx="946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11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76" name="Text Box 28"/>
          <p:cNvSpPr txBox="1"/>
          <p:nvPr/>
        </p:nvSpPr>
        <p:spPr>
          <a:xfrm>
            <a:off x="7321550" y="5300663"/>
            <a:ext cx="946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77" name="Text Box 29"/>
          <p:cNvSpPr txBox="1"/>
          <p:nvPr/>
        </p:nvSpPr>
        <p:spPr>
          <a:xfrm>
            <a:off x="7537450" y="5297488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9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78" name="Text Box 30"/>
          <p:cNvSpPr txBox="1"/>
          <p:nvPr/>
        </p:nvSpPr>
        <p:spPr>
          <a:xfrm>
            <a:off x="7543800" y="5300663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8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79" name="Text Box 31"/>
          <p:cNvSpPr txBox="1"/>
          <p:nvPr/>
        </p:nvSpPr>
        <p:spPr>
          <a:xfrm>
            <a:off x="7553325" y="5322888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80" name="Text Box 32"/>
          <p:cNvSpPr txBox="1"/>
          <p:nvPr/>
        </p:nvSpPr>
        <p:spPr>
          <a:xfrm>
            <a:off x="7600950" y="5303838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81" name="Text Box 33"/>
          <p:cNvSpPr txBox="1"/>
          <p:nvPr/>
        </p:nvSpPr>
        <p:spPr>
          <a:xfrm>
            <a:off x="7562850" y="5322888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82" name="Text Box 34"/>
          <p:cNvSpPr txBox="1"/>
          <p:nvPr/>
        </p:nvSpPr>
        <p:spPr>
          <a:xfrm>
            <a:off x="7543800" y="5300663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83" name="Text Box 35"/>
          <p:cNvSpPr txBox="1"/>
          <p:nvPr/>
        </p:nvSpPr>
        <p:spPr>
          <a:xfrm>
            <a:off x="7562850" y="5300663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84" name="Text Box 36"/>
          <p:cNvSpPr txBox="1"/>
          <p:nvPr/>
        </p:nvSpPr>
        <p:spPr>
          <a:xfrm>
            <a:off x="7562850" y="5300663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85" name="Text Box 37"/>
          <p:cNvSpPr txBox="1"/>
          <p:nvPr/>
        </p:nvSpPr>
        <p:spPr>
          <a:xfrm>
            <a:off x="7562850" y="5300663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86" name="Text Box 38"/>
          <p:cNvSpPr txBox="1"/>
          <p:nvPr/>
        </p:nvSpPr>
        <p:spPr>
          <a:xfrm>
            <a:off x="7562850" y="5300663"/>
            <a:ext cx="565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en-US" altLang="zh-CN" sz="6000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  <a:endParaRPr lang="en-US" altLang="zh-CN" sz="6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87" name="Text Box 39"/>
          <p:cNvSpPr txBox="1"/>
          <p:nvPr/>
        </p:nvSpPr>
        <p:spPr>
          <a:xfrm>
            <a:off x="7080250" y="5586413"/>
            <a:ext cx="1403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开始计时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8940" name="Text Box 40"/>
          <p:cNvSpPr txBox="1"/>
          <p:nvPr/>
        </p:nvSpPr>
        <p:spPr>
          <a:xfrm>
            <a:off x="4067175" y="1052513"/>
            <a:ext cx="2328863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自然原始的岛屿</a:t>
            </a:r>
            <a:endParaRPr lang="zh-CN" altLang="en-US" sz="2400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1" name="Text Box 41"/>
          <p:cNvSpPr txBox="1"/>
          <p:nvPr/>
        </p:nvSpPr>
        <p:spPr>
          <a:xfrm>
            <a:off x="1462088" y="90805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0"/>
              </a:spcBef>
              <a:buNone/>
            </a:pPr>
            <a:endParaRPr lang="zh-CN" altLang="zh-CN" sz="2400" dirty="0">
              <a:solidFill>
                <a:srgbClr val="FF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2" name="Text Box 42"/>
          <p:cNvSpPr txBox="1"/>
          <p:nvPr/>
        </p:nvSpPr>
        <p:spPr>
          <a:xfrm>
            <a:off x="684213" y="2852738"/>
            <a:ext cx="2328862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美丽浪漫的岛屿</a:t>
            </a:r>
            <a:endParaRPr lang="zh-CN" altLang="en-US" sz="2400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3" name="Text Box 43"/>
          <p:cNvSpPr txBox="1"/>
          <p:nvPr/>
        </p:nvSpPr>
        <p:spPr>
          <a:xfrm>
            <a:off x="5076825" y="2420938"/>
            <a:ext cx="2328863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温暖友善的岛屿</a:t>
            </a:r>
            <a:endParaRPr lang="zh-CN" altLang="en-US" sz="2400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4" name="Text Box 44"/>
          <p:cNvSpPr txBox="1"/>
          <p:nvPr/>
        </p:nvSpPr>
        <p:spPr>
          <a:xfrm>
            <a:off x="6438900" y="4508500"/>
            <a:ext cx="2328863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深思冥想的岛屿</a:t>
            </a:r>
            <a:endParaRPr lang="zh-CN" altLang="en-US" sz="2400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5" name="Text Box 45"/>
          <p:cNvSpPr txBox="1"/>
          <p:nvPr/>
        </p:nvSpPr>
        <p:spPr>
          <a:xfrm>
            <a:off x="2627313" y="5373688"/>
            <a:ext cx="2328862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显赫富庶的岛屿</a:t>
            </a:r>
            <a:endParaRPr lang="zh-CN" altLang="en-US" sz="2400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6" name="Text Box 46"/>
          <p:cNvSpPr txBox="1"/>
          <p:nvPr/>
        </p:nvSpPr>
        <p:spPr>
          <a:xfrm>
            <a:off x="323850" y="908050"/>
            <a:ext cx="263525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现代、井然的岛屿</a:t>
            </a:r>
            <a:endParaRPr lang="zh-CN" altLang="en-US" sz="2400" b="1" dirty="0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ldLvl="0" animBg="1"/>
      <p:bldP spid="130052" grpId="0" bldLvl="0" animBg="1"/>
      <p:bldP spid="130071" grpId="0"/>
      <p:bldP spid="130072" grpId="0"/>
      <p:bldP spid="130073" grpId="0"/>
      <p:bldP spid="130074" grpId="0"/>
      <p:bldP spid="130075" grpId="0"/>
      <p:bldP spid="130076" grpId="0"/>
      <p:bldP spid="130077" grpId="0"/>
      <p:bldP spid="130078" grpId="0"/>
      <p:bldP spid="130079" grpId="0"/>
      <p:bldP spid="130080" grpId="0"/>
      <p:bldP spid="130081" grpId="0"/>
      <p:bldP spid="130082" grpId="0"/>
      <p:bldP spid="130083" grpId="0"/>
      <p:bldP spid="130084" grpId="0"/>
      <p:bldP spid="130085" grpId="0"/>
      <p:bldP spid="130086" grpId="0"/>
      <p:bldP spid="13008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71500" y="1357313"/>
            <a:ext cx="7775575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岛上保留有热带的原始植物，自然生态保持得很好，也有相当规模的动物园、植物园、水族馆。岛上居民以手工见长，自己种植花果蔬菜、修缮房屋、打造器物、制作工具。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57313" y="357188"/>
            <a:ext cx="4506913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R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岛  自然原始的岛屿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pic>
        <p:nvPicPr>
          <p:cNvPr id="53253" name="Picture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668" y="3598863"/>
            <a:ext cx="3959225" cy="2779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57188" y="1285875"/>
            <a:ext cx="8140700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岛上人迹较少，建筑物多僻处一隅，平畴绿野，适合夜观星象。岛上有多处天文馆、科博馆以及科学图书馆等。岛上居民喜好沉思、追求真知，喜欢和来自各地的哲学家、科学家、心理学家交换心得。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pic>
        <p:nvPicPr>
          <p:cNvPr id="146435" name="Picture 3" descr="meiq"/>
          <p:cNvPicPr>
            <a:picLocks noChangeAspect="1" noChangeArrowheads="1"/>
          </p:cNvPicPr>
          <p:nvPr/>
        </p:nvPicPr>
        <p:blipFill>
          <a:blip r:embed="rId1"/>
          <a:srcRect t="4179" b="12494"/>
          <a:stretch>
            <a:fillRect/>
          </a:stretch>
        </p:blipFill>
        <p:spPr bwMode="auto">
          <a:xfrm>
            <a:off x="2124075" y="3284538"/>
            <a:ext cx="4608513" cy="2879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928688" y="214313"/>
            <a:ext cx="4330700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I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岛  深思冥想的岛屿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928688" y="214313"/>
            <a:ext cx="4340225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A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岛 美丽浪漫的岛屿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00063" y="1143000"/>
            <a:ext cx="7991475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岛上充满了美术馆、音乐厅，弥漫着浓厚的艺术文化气息。 同时，当地的原住民还保留了传统的舞蹈、音乐与绘画，许多文艺界的朋友都喜欢来这里找寻灵感。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pic>
        <p:nvPicPr>
          <p:cNvPr id="55301" name="Picture 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9113" y="2924175"/>
            <a:ext cx="4248150" cy="3103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071563" y="285750"/>
            <a:ext cx="4330700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S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岛 温暖友善的岛屿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7188" y="1214438"/>
            <a:ext cx="815975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岛上居民个性温和、十分友善、乐于助人，社区均自成一个密切互动的服务网络，人们多互助合作，重视教育，弦歌不辍，充满人文气息。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pic>
        <p:nvPicPr>
          <p:cNvPr id="56325" name="Picture 5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2781300"/>
            <a:ext cx="5400675" cy="352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9507" name="Rectangle 3"/>
          <p:cNvSpPr>
            <a:spLocks noGrp="1" noChangeArrowheads="1"/>
          </p:cNvSpPr>
          <p:nvPr>
            <p:ph idx="1"/>
          </p:nvPr>
        </p:nvSpPr>
        <p:spPr>
          <a:xfrm>
            <a:off x="1629728" y="1528763"/>
            <a:ext cx="6192838" cy="2087563"/>
          </a:xfrm>
          <a:solidFill>
            <a:schemeClr val="accent5">
              <a:lumMod val="60000"/>
              <a:lumOff val="40000"/>
            </a:schemeClr>
          </a:solidFill>
          <a:ln w="76200" cmpd="tri">
            <a:solidFill>
              <a:srgbClr val="FFFF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华文新魏" pitchFamily="2" charset="-122"/>
                <a:cs typeface="+mn-cs"/>
              </a:rPr>
              <a:t>有的人自己的兴趣十分模糊；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华文新魏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华文新魏" pitchFamily="2" charset="-122"/>
                <a:cs typeface="+mn-cs"/>
              </a:rPr>
              <a:t>有的人兴趣过于广泛，但是不持久；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华文新魏" pitchFamily="2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华文新魏" pitchFamily="2" charset="-122"/>
                <a:cs typeface="+mn-cs"/>
              </a:rPr>
              <a:t>有的人兴趣明显，却由于某种原因进入了一个与自己兴趣不相符合专业。等等。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华文新魏" pitchFamily="2" charset="-122"/>
              <a:cs typeface="+mn-cs"/>
            </a:endParaRPr>
          </a:p>
        </p:txBody>
      </p:sp>
      <p:sp>
        <p:nvSpPr>
          <p:cNvPr id="789508" name="AutoShape 4"/>
          <p:cNvSpPr>
            <a:spLocks noChangeArrowheads="1"/>
          </p:cNvSpPr>
          <p:nvPr/>
        </p:nvSpPr>
        <p:spPr bwMode="auto">
          <a:xfrm>
            <a:off x="668973" y="371475"/>
            <a:ext cx="2498725" cy="914400"/>
          </a:xfrm>
          <a:prstGeom prst="star8">
            <a:avLst>
              <a:gd name="adj" fmla="val 38250"/>
            </a:avLst>
          </a:prstGeom>
          <a:solidFill>
            <a:schemeClr val="accent1">
              <a:lumMod val="40000"/>
              <a:lumOff val="60000"/>
            </a:schemeClr>
          </a:solidFill>
          <a:ln w="57150" cmpd="thickThin" algn="ctr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普遍现象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</p:txBody>
      </p:sp>
      <p:sp>
        <p:nvSpPr>
          <p:cNvPr id="789509" name="AutoShape 5"/>
          <p:cNvSpPr>
            <a:spLocks noChangeArrowheads="1"/>
          </p:cNvSpPr>
          <p:nvPr/>
        </p:nvSpPr>
        <p:spPr bwMode="auto">
          <a:xfrm>
            <a:off x="1116013" y="3860800"/>
            <a:ext cx="1368425" cy="2160588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76200" cmpd="tri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共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同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华文行楷" pitchFamily="2" charset="-122"/>
                <a:cs typeface="+mn-cs"/>
              </a:rPr>
              <a:t>点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</p:txBody>
      </p:sp>
      <p:sp>
        <p:nvSpPr>
          <p:cNvPr id="789510" name="Rectangle 6"/>
          <p:cNvSpPr>
            <a:spLocks noChangeArrowheads="1"/>
          </p:cNvSpPr>
          <p:nvPr/>
        </p:nvSpPr>
        <p:spPr bwMode="auto">
          <a:xfrm>
            <a:off x="2916238" y="4437063"/>
            <a:ext cx="4535488" cy="1079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 cmpd="tri">
            <a:solidFill>
              <a:srgbClr val="FFFF00"/>
            </a:solidFill>
            <a:miter lim="800000"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华文新魏" pitchFamily="2" charset="-122"/>
                <a:cs typeface="+mn-cs"/>
              </a:rPr>
              <a:t>想知道怎样才能将自己的兴趣与未来的职业结合起来！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8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8950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charRg st="14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89507">
                                            <p:txEl>
                                              <p:charRg st="14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charRg st="3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89507">
                                            <p:txEl>
                                              <p:charRg st="31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8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78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7895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7" grpId="0" animBg="1" build="p"/>
      <p:bldP spid="789508" grpId="0" bldLvl="0" animBg="1"/>
      <p:bldP spid="789509" grpId="0" bldLvl="0" animBg="1"/>
      <p:bldP spid="789510" grpId="0" animBg="1" uiExpand="1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143000" y="285750"/>
            <a:ext cx="4608513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E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岛 显赫富庶的岛屿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9750" y="1125538"/>
            <a:ext cx="7848600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岛上的居民热情豪爽，善于企业经营和贸易。岛上的经济高度发展，处处是高级饭店、俱乐部、高尔夫球场。来往者多是企业家、经理人、政治家、律师等。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pic>
        <p:nvPicPr>
          <p:cNvPr id="57349" name="Picture 5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3071813"/>
            <a:ext cx="5689600" cy="315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00125" y="214313"/>
            <a:ext cx="4975225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C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岛  现代、井然的岛屿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755650" y="1268413"/>
            <a:ext cx="7696200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岛上建筑十分现代化，是进步的都市形态，以完善的户政管理、地政管理、金融管理见长。岛民个性冷静保守，处事有条不紊，善于组织规划。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58372" name="AutoShape 4">
            <a:hlinkClick r:id="rId1" action="ppaction://hlinksldjump"/>
          </p:cNvPr>
          <p:cNvSpPr/>
          <p:nvPr/>
        </p:nvSpPr>
        <p:spPr>
          <a:xfrm>
            <a:off x="8072438" y="5786438"/>
            <a:ext cx="506412" cy="433387"/>
          </a:xfrm>
          <a:prstGeom prst="actionButtonReturn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Comic Sans MS" panose="030F0702030302020204" pitchFamily="66" charset="0"/>
            </a:endParaRPr>
          </a:p>
        </p:txBody>
      </p:sp>
      <p:pic>
        <p:nvPicPr>
          <p:cNvPr id="58373" name="Picture 5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503" y="3270250"/>
            <a:ext cx="5473700" cy="3284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5553" name="Rectangle 33"/>
          <p:cNvSpPr>
            <a:spLocks noChangeArrowheads="1"/>
          </p:cNvSpPr>
          <p:nvPr/>
        </p:nvSpPr>
        <p:spPr bwMode="auto">
          <a:xfrm>
            <a:off x="2124075" y="4005263"/>
            <a:ext cx="3960813" cy="2381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</p:txBody>
      </p:sp>
      <p:graphicFrame>
        <p:nvGraphicFramePr>
          <p:cNvPr id="39960" name="内容占位符 39959"/>
          <p:cNvGraphicFramePr/>
          <p:nvPr>
            <p:ph sz="half" idx="1"/>
          </p:nvPr>
        </p:nvGraphicFramePr>
        <p:xfrm>
          <a:off x="395288" y="1916113"/>
          <a:ext cx="8351837" cy="3959225"/>
        </p:xfrm>
        <a:graphic>
          <a:graphicData uri="http://schemas.openxmlformats.org/drawingml/2006/table">
            <a:tbl>
              <a:tblPr/>
              <a:tblGrid>
                <a:gridCol w="1025525"/>
                <a:gridCol w="5743575"/>
                <a:gridCol w="1582738"/>
              </a:tblGrid>
              <a:tr h="71913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 型</a:t>
                      </a:r>
                      <a:endParaRPr lang="zh-CN" altLang="en-US" sz="2400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职业兴趣特点</a:t>
                      </a:r>
                      <a:endParaRPr lang="zh-CN" altLang="en-US" sz="2400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喜欢职业</a:t>
                      </a:r>
                      <a:endParaRPr lang="zh-CN" altLang="en-US" sz="2400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8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endParaRPr lang="en-US" altLang="zh-CN" sz="1600" b="1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现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实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型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R</a:t>
                      </a:r>
                      <a:endParaRPr lang="en-US" altLang="zh-CN" sz="2400" b="1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 </a:t>
                      </a:r>
                      <a:endParaRPr lang="en-US" altLang="zh-CN" sz="2400" b="1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35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情绪稳定、有耐性、坦诚直率，宁愿行动不喜多言，喜欢在讲求实际、需要动手环境中从事明确固定的工作，依既定的规则，一步一步地制造完成有实际用途的物品。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  <a:p>
                      <a:pPr marL="0" lvl="0" indent="0" algn="just" eaLnBrk="1" hangingPunct="1">
                        <a:lnSpc>
                          <a:spcPct val="135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对机械与工具等事较有兴趣，生活上亦以实用为重，眼前的事重对未来的想象，比较喜欢独自做事。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endParaRPr lang="en-US" altLang="zh-CN" sz="1800" b="1"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  <a:p>
                      <a:pPr marL="0" lvl="0" indent="0" algn="just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喜欢从事机械、电子、土木建筑、农业等工作。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75745" name="Rectangle 225"/>
          <p:cNvSpPr>
            <a:spLocks noChangeArrowheads="1"/>
          </p:cNvSpPr>
          <p:nvPr/>
        </p:nvSpPr>
        <p:spPr bwMode="auto">
          <a:xfrm>
            <a:off x="611188" y="1268413"/>
            <a:ext cx="4375150" cy="4826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选择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R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岛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的同学请举手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75746" name="Rectangle 226"/>
          <p:cNvSpPr>
            <a:spLocks noChangeArrowheads="1"/>
          </p:cNvSpPr>
          <p:nvPr/>
        </p:nvSpPr>
        <p:spPr bwMode="auto">
          <a:xfrm>
            <a:off x="827088" y="404813"/>
            <a:ext cx="6126480" cy="64516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p>
            <a:pPr marL="342900" indent="-342900"/>
            <a:r>
              <a:rPr lang="zh-CN" altLang="en-US" sz="3600" b="1" dirty="0">
                <a:solidFill>
                  <a:srgbClr val="FF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二、霍兰德职业兴趣类型理论</a:t>
            </a:r>
            <a:endParaRPr lang="zh-CN" altLang="en-US" sz="3600" b="1" dirty="0">
              <a:solidFill>
                <a:srgbClr val="FF99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7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745" grpId="0" bldLvl="0" animBg="1"/>
      <p:bldP spid="875746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8595" name="Rectangle 3"/>
          <p:cNvSpPr>
            <a:spLocks noChangeArrowheads="1"/>
          </p:cNvSpPr>
          <p:nvPr/>
        </p:nvSpPr>
        <p:spPr bwMode="auto">
          <a:xfrm>
            <a:off x="2124075" y="4005263"/>
            <a:ext cx="3960813" cy="2381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</p:txBody>
      </p:sp>
      <p:graphicFrame>
        <p:nvGraphicFramePr>
          <p:cNvPr id="40982" name="内容占位符 40981"/>
          <p:cNvGraphicFramePr/>
          <p:nvPr>
            <p:ph sz="half" idx="1"/>
          </p:nvPr>
        </p:nvGraphicFramePr>
        <p:xfrm>
          <a:off x="468313" y="1844675"/>
          <a:ext cx="8135937" cy="4238625"/>
        </p:xfrm>
        <a:graphic>
          <a:graphicData uri="http://schemas.openxmlformats.org/drawingml/2006/table">
            <a:tbl>
              <a:tblPr/>
              <a:tblGrid>
                <a:gridCol w="1150938"/>
                <a:gridCol w="5257800"/>
                <a:gridCol w="1727200"/>
              </a:tblGrid>
              <a:tr h="5048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5000"/>
                        </a:lnSpc>
                        <a:buNone/>
                      </a:pPr>
                      <a:r>
                        <a:rPr lang="en-US" altLang="zh-CN" sz="240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类型</a:t>
                      </a:r>
                      <a:endParaRPr lang="zh-CN" altLang="en-US" sz="2400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05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职业兴趣特点</a:t>
                      </a:r>
                      <a:endParaRPr lang="zh-CN" altLang="en-US" sz="2400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5000"/>
                        </a:lnSpc>
                        <a:buNone/>
                      </a:pPr>
                      <a:r>
                        <a:rPr lang="en-US" altLang="zh-CN" sz="240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r>
                        <a:rPr lang="zh-CN" altLang="en-US" sz="2400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喜欢职业</a:t>
                      </a:r>
                      <a:endParaRPr lang="zh-CN" altLang="en-US" sz="2400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338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endParaRPr lang="en-US" altLang="zh-CN" sz="1600" b="1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endParaRPr lang="en-US" altLang="zh-CN" sz="1600" b="1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研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究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型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I</a:t>
                      </a:r>
                      <a:endParaRPr lang="en-US" altLang="zh-CN" sz="2400" b="1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20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善于观察、思考、分析与推理，喜欢用头脑依自己的步调来解决问题，并追根究底。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  <a:p>
                      <a:pPr marL="0" lvl="0" indent="0" algn="just" eaLnBrk="1" hangingPunct="1">
                        <a:lnSpc>
                          <a:spcPct val="120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不喜欢别人给他指引，工作时也不喜欢有很多规矩和时间压力。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  <a:p>
                      <a:pPr marL="0" lvl="0" indent="0" algn="just" eaLnBrk="1" hangingPunct="1">
                        <a:lnSpc>
                          <a:spcPct val="120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做事时，他能提出新的想法和策略，但对实际解决问题的细节较无兴趣。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  <a:p>
                      <a:pPr marL="0" lvl="0" indent="0" algn="just" eaLnBrk="1" hangingPunct="1">
                        <a:lnSpc>
                          <a:spcPct val="120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不是很在乎别人的看法，喜欢和有相同兴趣或专业的人讨论，否则还不如自己看书或思考喜欢与事物打交道。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endParaRPr lang="en-US" altLang="zh-CN" sz="1800"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生物、化学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医药、数学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天文等相关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工作。</a:t>
                      </a:r>
                      <a:endParaRPr lang="en-US" altLang="zh-CN" b="1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78616" name="Rectangle 24"/>
          <p:cNvSpPr>
            <a:spLocks noChangeArrowheads="1"/>
          </p:cNvSpPr>
          <p:nvPr/>
        </p:nvSpPr>
        <p:spPr bwMode="auto">
          <a:xfrm>
            <a:off x="917575" y="1265238"/>
            <a:ext cx="4591050" cy="4826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选择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I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岛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的同学请举手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78618" name="Rectangle 26"/>
          <p:cNvSpPr>
            <a:spLocks noChangeArrowheads="1"/>
          </p:cNvSpPr>
          <p:nvPr/>
        </p:nvSpPr>
        <p:spPr bwMode="auto">
          <a:xfrm>
            <a:off x="611188" y="404813"/>
            <a:ext cx="5466080" cy="5835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p>
            <a:pPr marL="342900" indent="-342900"/>
            <a:r>
              <a:rPr lang="zh-CN" altLang="en-US" sz="3200" b="1" dirty="0">
                <a:solidFill>
                  <a:srgbClr val="FF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二、霍兰德职业兴趣类型理论</a:t>
            </a:r>
            <a:endParaRPr lang="zh-CN" altLang="en-US" sz="3200" b="1" dirty="0">
              <a:solidFill>
                <a:srgbClr val="FF99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7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616" grpId="0" bldLvl="0" animBg="1"/>
      <p:bldP spid="878618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1667" name="Rectangle 3"/>
          <p:cNvSpPr>
            <a:spLocks noChangeArrowheads="1"/>
          </p:cNvSpPr>
          <p:nvPr/>
        </p:nvSpPr>
        <p:spPr bwMode="auto">
          <a:xfrm>
            <a:off x="2124075" y="4005263"/>
            <a:ext cx="3960813" cy="2381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</p:txBody>
      </p:sp>
      <p:graphicFrame>
        <p:nvGraphicFramePr>
          <p:cNvPr id="42006" name="内容占位符 42005"/>
          <p:cNvGraphicFramePr/>
          <p:nvPr>
            <p:ph sz="half" idx="1"/>
          </p:nvPr>
        </p:nvGraphicFramePr>
        <p:xfrm>
          <a:off x="395288" y="2060575"/>
          <a:ext cx="8351837" cy="3600450"/>
        </p:xfrm>
        <a:graphic>
          <a:graphicData uri="http://schemas.openxmlformats.org/drawingml/2006/table">
            <a:tbl>
              <a:tblPr/>
              <a:tblGrid>
                <a:gridCol w="1025525"/>
                <a:gridCol w="5383213"/>
                <a:gridCol w="1943100"/>
              </a:tblGrid>
              <a:tr h="60166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40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类型</a:t>
                      </a:r>
                      <a:endParaRPr lang="zh-CN" altLang="en-US" sz="2400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职业兴趣特点</a:t>
                      </a:r>
                      <a:endParaRPr lang="zh-CN" altLang="en-US" sz="2400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40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r>
                        <a:rPr lang="zh-CN" altLang="en-US" sz="2400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喜欢职业</a:t>
                      </a:r>
                      <a:endParaRPr lang="zh-CN" altLang="en-US" sz="2400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878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endParaRPr lang="en-US" altLang="zh-CN" sz="1600" b="1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 </a:t>
                      </a: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艺 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术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型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A</a:t>
                      </a:r>
                      <a:endParaRPr lang="en-US" altLang="zh-CN" sz="2400" b="1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直觉敏锐、善于表达和创新。希望藉文字、声音、色彩或形式来表达创造力和美的感受。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  <a:p>
                      <a:pPr marL="0" lvl="0" indent="0" eaLnBrk="1" hangingPunct="1">
                        <a:lnSpc>
                          <a:spcPct val="120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喜欢独立作业，但不要被忽略，在无拘无束的的环境下工作效率最好。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  <a:p>
                      <a:pPr marL="0" lvl="0" indent="0" eaLnBrk="1" hangingPunct="1">
                        <a:lnSpc>
                          <a:spcPct val="120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生活的目的就是创造不平凡的事务，不喜欢管人和被人管。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  <a:p>
                      <a:pPr marL="0" lvl="0" indent="0" eaLnBrk="1" hangingPunct="1">
                        <a:lnSpc>
                          <a:spcPct val="120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和朋友的关系比较随兴。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endParaRPr lang="en-US" altLang="zh-CN" sz="1800" b="1"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  <a:p>
                      <a:pPr marL="0" lvl="0" indent="0" eaLnBrk="1" hangingPunct="1"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音乐、写作、戏剧、绘画、设计、舞蹈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  <a:p>
                      <a:pPr marL="0" lvl="0" indent="0" eaLnBrk="1" hangingPunct="1"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等工作。</a:t>
                      </a:r>
                      <a:endParaRPr lang="zh-CN" alt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endParaRPr lang="en-US" altLang="zh-CN" sz="200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81696" name="Rectangle 32"/>
          <p:cNvSpPr>
            <a:spLocks noChangeArrowheads="1"/>
          </p:cNvSpPr>
          <p:nvPr/>
        </p:nvSpPr>
        <p:spPr bwMode="auto">
          <a:xfrm>
            <a:off x="468313" y="1125538"/>
            <a:ext cx="4332288" cy="4826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选择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岛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的同学请举手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81698" name="Rectangle 34"/>
          <p:cNvSpPr>
            <a:spLocks noChangeArrowheads="1"/>
          </p:cNvSpPr>
          <p:nvPr/>
        </p:nvSpPr>
        <p:spPr bwMode="auto">
          <a:xfrm>
            <a:off x="611188" y="404813"/>
            <a:ext cx="5466080" cy="5835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p>
            <a:pPr marL="342900" indent="-342900"/>
            <a:r>
              <a:rPr lang="zh-CN" altLang="en-US" sz="3200" b="1" dirty="0">
                <a:solidFill>
                  <a:srgbClr val="FF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二、霍兰德职业兴趣类型理论</a:t>
            </a:r>
            <a:endParaRPr lang="zh-CN" altLang="en-US" sz="3200" b="1" dirty="0">
              <a:solidFill>
                <a:srgbClr val="FF99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8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96" grpId="0"/>
      <p:bldP spid="881698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9859" name="Rectangle 3"/>
          <p:cNvSpPr>
            <a:spLocks noChangeArrowheads="1"/>
          </p:cNvSpPr>
          <p:nvPr/>
        </p:nvSpPr>
        <p:spPr bwMode="auto">
          <a:xfrm>
            <a:off x="2124075" y="4005263"/>
            <a:ext cx="3960813" cy="2381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</p:txBody>
      </p:sp>
      <p:graphicFrame>
        <p:nvGraphicFramePr>
          <p:cNvPr id="43030" name="内容占位符 43029"/>
          <p:cNvGraphicFramePr/>
          <p:nvPr>
            <p:ph sz="half" idx="1"/>
          </p:nvPr>
        </p:nvGraphicFramePr>
        <p:xfrm>
          <a:off x="395288" y="2060575"/>
          <a:ext cx="8137525" cy="3455988"/>
        </p:xfrm>
        <a:graphic>
          <a:graphicData uri="http://schemas.openxmlformats.org/drawingml/2006/table">
            <a:tbl>
              <a:tblPr/>
              <a:tblGrid>
                <a:gridCol w="863600"/>
                <a:gridCol w="5618163"/>
                <a:gridCol w="1655762"/>
              </a:tblGrid>
              <a:tr h="46513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zh-CN" altLang="en-US" sz="2000" b="1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类型</a:t>
                      </a:r>
                      <a:endParaRPr lang="zh-CN" altLang="en-US" sz="2000" b="1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000" b="1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职业兴趣点</a:t>
                      </a:r>
                      <a:endParaRPr lang="zh-CN" altLang="en-US" sz="2000" b="1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r>
                        <a:rPr lang="zh-CN" altLang="en-US" sz="2000" b="1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喜欢职业</a:t>
                      </a:r>
                      <a:endParaRPr lang="zh-CN" altLang="en-US" sz="2000" b="1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08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endParaRPr lang="en-US" altLang="zh-CN" sz="1600" b="1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 </a:t>
                      </a: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社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会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型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S</a:t>
                      </a:r>
                      <a:endParaRPr lang="en-US" altLang="zh-CN" sz="2400" b="1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30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DFKai-SB" panose="03000509000000000000" pitchFamily="65" charset="-120"/>
                        </a:rPr>
                        <a:t>对人和善，容易相处，关心自己和别人的感受，喜欢倾听和了解别人，也愿意付出时间和精力去解决别人的冲突；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</a:endParaRPr>
                    </a:p>
                    <a:p>
                      <a:pPr marL="0" lvl="0" indent="0" algn="just" eaLnBrk="1" hangingPunct="1">
                        <a:lnSpc>
                          <a:spcPct val="130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DFKai-SB" panose="03000509000000000000" pitchFamily="65" charset="-120"/>
                        </a:rPr>
                        <a:t>喜欢教导别人，并帮助他人成长；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</a:endParaRPr>
                    </a:p>
                    <a:p>
                      <a:pPr marL="0" lvl="0" indent="0" algn="just" eaLnBrk="1" hangingPunct="1">
                        <a:lnSpc>
                          <a:spcPct val="130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DFKai-SB" panose="03000509000000000000" pitchFamily="65" charset="-120"/>
                        </a:rPr>
                        <a:t>不爱竞争，喜欢大家一起作事，为团体尽力。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</a:endParaRPr>
                    </a:p>
                    <a:p>
                      <a:pPr marL="0" lvl="0" indent="0" algn="just" eaLnBrk="1" hangingPunct="1">
                        <a:lnSpc>
                          <a:spcPct val="130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DFKai-SB" panose="03000509000000000000" pitchFamily="65" charset="-120"/>
                        </a:rPr>
                        <a:t>交友广阔，关心别人胜于关心工作。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endParaRPr lang="en-US" altLang="zh-CN" sz="1800" b="1"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  <a:p>
                      <a:pPr marL="0" lvl="0" indent="0" algn="just" eaLnBrk="1" hangingPunct="1"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DFKai-SB" panose="03000509000000000000" pitchFamily="65" charset="-120"/>
                          <a:ea typeface="华文新魏" pitchFamily="2" charset="-122"/>
                        </a:rPr>
                        <a:t>教师、辅导、社会工作、医护等相关工作。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  <a:ea typeface="华文新魏" pitchFamily="2" charset="-122"/>
                      </a:endParaRPr>
                    </a:p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endParaRPr lang="en-US" altLang="zh-CN" sz="2000" b="1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华文中宋" pitchFamily="2" charset="-122"/>
                        <a:ea typeface="华文新魏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89878" name="Rectangle 22"/>
          <p:cNvSpPr>
            <a:spLocks noChangeArrowheads="1"/>
          </p:cNvSpPr>
          <p:nvPr/>
        </p:nvSpPr>
        <p:spPr bwMode="auto">
          <a:xfrm>
            <a:off x="917575" y="1265238"/>
            <a:ext cx="4014788" cy="4826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选择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S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岛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的同学请举手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89880" name="Rectangle 24"/>
          <p:cNvSpPr>
            <a:spLocks noChangeArrowheads="1"/>
          </p:cNvSpPr>
          <p:nvPr/>
        </p:nvSpPr>
        <p:spPr bwMode="auto">
          <a:xfrm>
            <a:off x="611188" y="404813"/>
            <a:ext cx="5466080" cy="5835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p>
            <a:pPr marL="342900" indent="-342900"/>
            <a:r>
              <a:rPr lang="zh-CN" altLang="en-US" sz="3200" b="1" dirty="0">
                <a:solidFill>
                  <a:srgbClr val="FF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二、霍兰德职业兴趣类型理论</a:t>
            </a:r>
            <a:endParaRPr lang="zh-CN" altLang="en-US" sz="3200" b="1" dirty="0">
              <a:solidFill>
                <a:srgbClr val="FF99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8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78" grpId="0" bldLvl="0" animBg="1"/>
      <p:bldP spid="889880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3715" name="Rectangle 3"/>
          <p:cNvSpPr>
            <a:spLocks noChangeArrowheads="1"/>
          </p:cNvSpPr>
          <p:nvPr/>
        </p:nvSpPr>
        <p:spPr bwMode="auto">
          <a:xfrm>
            <a:off x="2124075" y="4005263"/>
            <a:ext cx="3960813" cy="2381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</p:txBody>
      </p:sp>
      <p:graphicFrame>
        <p:nvGraphicFramePr>
          <p:cNvPr id="44054" name="内容占位符 44053"/>
          <p:cNvGraphicFramePr/>
          <p:nvPr>
            <p:ph sz="half" idx="1"/>
          </p:nvPr>
        </p:nvGraphicFramePr>
        <p:xfrm>
          <a:off x="468313" y="1700213"/>
          <a:ext cx="7991475" cy="4100512"/>
        </p:xfrm>
        <a:graphic>
          <a:graphicData uri="http://schemas.openxmlformats.org/drawingml/2006/table">
            <a:tbl>
              <a:tblPr/>
              <a:tblGrid>
                <a:gridCol w="935038"/>
                <a:gridCol w="5400675"/>
                <a:gridCol w="1655762"/>
              </a:tblGrid>
              <a:tr h="5048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zh-CN" altLang="en-US" sz="2000" b="1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类型</a:t>
                      </a:r>
                      <a:endParaRPr lang="zh-CN" altLang="en-US" sz="2000" b="1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职业兴趣特点</a:t>
                      </a:r>
                      <a:endParaRPr lang="zh-CN" altLang="en-US" sz="2000" b="1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r>
                        <a:rPr lang="zh-CN" altLang="en-US" sz="2000" b="1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喜欢职业</a:t>
                      </a:r>
                      <a:endParaRPr lang="zh-CN" altLang="en-US" sz="2000" b="1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9568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endParaRPr lang="en-US" altLang="zh-CN" sz="160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endParaRPr lang="en-US" altLang="zh-CN" sz="1600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企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业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型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E</a:t>
                      </a:r>
                      <a:endParaRPr lang="en-US" altLang="zh-CN" sz="2400" b="1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30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DFKai-SB" panose="03000509000000000000" pitchFamily="65" charset="-120"/>
                        </a:rPr>
                        <a:t>精力旺盛、生活紧凑、好冒险竞争，做事有计划并立刻行动。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</a:endParaRPr>
                    </a:p>
                    <a:p>
                      <a:pPr marL="0" lvl="0" indent="0" algn="just" eaLnBrk="1" hangingPunct="1">
                        <a:lnSpc>
                          <a:spcPct val="130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DFKai-SB" panose="03000509000000000000" pitchFamily="65" charset="-120"/>
                        </a:rPr>
                        <a:t>不愿花太多时间仔细研究，希望拥有权力去改善不合理的事。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</a:endParaRPr>
                    </a:p>
                    <a:p>
                      <a:pPr marL="0" lvl="0" indent="0" algn="just" eaLnBrk="1" hangingPunct="1">
                        <a:lnSpc>
                          <a:spcPct val="130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DFKai-SB" panose="03000509000000000000" pitchFamily="65" charset="-120"/>
                        </a:rPr>
                        <a:t>善用说服力和组织能力，希望自己的表现被他人肯定，并成为团体的焦点人物。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</a:endParaRPr>
                    </a:p>
                    <a:p>
                      <a:pPr marL="0" lvl="0" indent="0" algn="just" eaLnBrk="1" hangingPunct="1">
                        <a:lnSpc>
                          <a:spcPct val="130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DFKai-SB" panose="03000509000000000000" pitchFamily="65" charset="-120"/>
                        </a:rPr>
                        <a:t>不以现阶段的成就为满足，也要求别人跟他一样努力。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endParaRPr lang="en-US" altLang="zh-CN" sz="2000"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  <a:ea typeface="华文中宋" pitchFamily="2" charset="-122"/>
                      </a:endParaRP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DFKai-SB" panose="03000509000000000000" pitchFamily="65" charset="-120"/>
                          <a:ea typeface="华文新魏" pitchFamily="2" charset="-122"/>
                        </a:rPr>
                        <a:t>管理、销售、司法、从政等工作。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  <a:ea typeface="华文新魏" pitchFamily="2" charset="-122"/>
                      </a:endParaRP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  <a:ea typeface="华文新魏" pitchFamily="2" charset="-122"/>
                      </a:endParaRP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  <a:buNone/>
                      </a:pPr>
                      <a:endParaRPr lang="en-US" altLang="zh-CN" sz="2400" b="1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华文中宋" pitchFamily="2" charset="-122"/>
                        <a:ea typeface="华文新魏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83738" name="Rectangle 26"/>
          <p:cNvSpPr>
            <a:spLocks noChangeArrowheads="1"/>
          </p:cNvSpPr>
          <p:nvPr/>
        </p:nvSpPr>
        <p:spPr bwMode="auto">
          <a:xfrm>
            <a:off x="755650" y="1125538"/>
            <a:ext cx="4014788" cy="4826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选择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E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岛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的同学请举手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83740" name="Rectangle 28"/>
          <p:cNvSpPr>
            <a:spLocks noChangeArrowheads="1"/>
          </p:cNvSpPr>
          <p:nvPr/>
        </p:nvSpPr>
        <p:spPr bwMode="auto">
          <a:xfrm>
            <a:off x="611188" y="404813"/>
            <a:ext cx="5466080" cy="5835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p>
            <a:pPr marL="342900" indent="-342900"/>
            <a:r>
              <a:rPr lang="zh-CN" altLang="en-US" sz="3200" b="1" dirty="0">
                <a:solidFill>
                  <a:srgbClr val="FF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二、霍兰德职业兴趣类型理论</a:t>
            </a:r>
            <a:endParaRPr lang="zh-CN" altLang="en-US" sz="3200" b="1" dirty="0">
              <a:solidFill>
                <a:srgbClr val="FF99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38" grpId="0" bldLvl="0" animBg="1"/>
      <p:bldP spid="883740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5763" name="Rectangle 3"/>
          <p:cNvSpPr>
            <a:spLocks noChangeArrowheads="1"/>
          </p:cNvSpPr>
          <p:nvPr/>
        </p:nvSpPr>
        <p:spPr bwMode="auto">
          <a:xfrm>
            <a:off x="2124075" y="4005263"/>
            <a:ext cx="3960813" cy="2381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1" i="0" u="none" strike="noStrike" kern="1200" cap="none" spc="0" normalizeH="0" baseline="0" noProof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华文行楷" pitchFamily="2" charset="-122"/>
              <a:cs typeface="+mn-cs"/>
            </a:endParaRPr>
          </a:p>
        </p:txBody>
      </p:sp>
      <p:graphicFrame>
        <p:nvGraphicFramePr>
          <p:cNvPr id="45078" name="内容占位符 45077"/>
          <p:cNvGraphicFramePr/>
          <p:nvPr>
            <p:ph sz="half" idx="1"/>
          </p:nvPr>
        </p:nvGraphicFramePr>
        <p:xfrm>
          <a:off x="611188" y="1989138"/>
          <a:ext cx="7848600" cy="3816350"/>
        </p:xfrm>
        <a:graphic>
          <a:graphicData uri="http://schemas.openxmlformats.org/drawingml/2006/table">
            <a:tbl>
              <a:tblPr/>
              <a:tblGrid>
                <a:gridCol w="1008063"/>
                <a:gridCol w="5184775"/>
                <a:gridCol w="1655762"/>
              </a:tblGrid>
              <a:tr h="51911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2000" b="1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类 型</a:t>
                      </a:r>
                      <a:endParaRPr lang="zh-CN" altLang="en-US" sz="2000" b="1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000" b="1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职业兴趣特点</a:t>
                      </a:r>
                      <a:endParaRPr lang="zh-CN" altLang="en-US" sz="2000" b="1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r>
                        <a:rPr lang="zh-CN" altLang="en-US" sz="2000" b="1" dirty="0">
                          <a:solidFill>
                            <a:srgbClr val="66FF66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喜欢职业</a:t>
                      </a:r>
                      <a:endParaRPr lang="zh-CN" altLang="en-US" sz="2000" b="1" dirty="0">
                        <a:solidFill>
                          <a:srgbClr val="66FF66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723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0000"/>
                        </a:lnSpc>
                        <a:buNone/>
                      </a:pPr>
                      <a:endParaRPr lang="en-US" altLang="zh-CN" sz="2400" b="1">
                        <a:solidFill>
                          <a:srgbClr val="FF00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常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规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型</a:t>
                      </a:r>
                      <a:endParaRPr lang="zh-CN" alt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姚体" pitchFamily="2" charset="-122"/>
                          <a:ea typeface="方正姚体" pitchFamily="2" charset="-122"/>
                        </a:rPr>
                        <a:t>C</a:t>
                      </a:r>
                      <a:endParaRPr lang="en-US" altLang="zh-CN" sz="2400" b="1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方正姚体" pitchFamily="2" charset="-122"/>
                        <a:ea typeface="方正姚体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just" eaLnBrk="1" hangingPunct="1">
                        <a:lnSpc>
                          <a:spcPct val="125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DFKai-SB" panose="03000509000000000000" pitchFamily="65" charset="-120"/>
                        </a:rPr>
                        <a:t>个性谨慎，做事讲求规矩和精确。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</a:endParaRPr>
                    </a:p>
                    <a:p>
                      <a:pPr marL="0" lvl="0" indent="0" algn="just" eaLnBrk="1" hangingPunct="1">
                        <a:lnSpc>
                          <a:spcPct val="125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DFKai-SB" panose="03000509000000000000" pitchFamily="65" charset="-120"/>
                        </a:rPr>
                        <a:t>喜欢在有清楚规范的环境下工作。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</a:endParaRPr>
                    </a:p>
                    <a:p>
                      <a:pPr marL="0" lvl="0" indent="0" algn="just" eaLnBrk="1" hangingPunct="1">
                        <a:lnSpc>
                          <a:spcPct val="125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DFKai-SB" panose="03000509000000000000" pitchFamily="65" charset="-120"/>
                        </a:rPr>
                        <a:t>做事按部就班、精打细算，给人的感觉是有效率、精确、仔细、可靠而有信用。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</a:endParaRPr>
                    </a:p>
                    <a:p>
                      <a:pPr marL="0" lvl="0" indent="0" algn="just" eaLnBrk="1" hangingPunct="1">
                        <a:lnSpc>
                          <a:spcPct val="125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DFKai-SB" panose="03000509000000000000" pitchFamily="65" charset="-120"/>
                        </a:rPr>
                        <a:t>生活哲学是稳扎稳打，不喜欢改变或创新，也不喜欢冒险或领导。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</a:endParaRPr>
                    </a:p>
                    <a:p>
                      <a:pPr marL="0" lvl="0" indent="0" algn="just" eaLnBrk="1" hangingPunct="1">
                        <a:lnSpc>
                          <a:spcPct val="125000"/>
                        </a:lnSpc>
                        <a:buClr>
                          <a:srgbClr val="FF00FF"/>
                        </a:buClr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DFKai-SB" panose="03000509000000000000" pitchFamily="65" charset="-120"/>
                        </a:rPr>
                        <a:t>会选择和自己志趣相投的人成为好朋友。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>
                          <a:solidFill>
                            <a:srgbClr val="CC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25000"/>
                        </a:lnSpc>
                        <a:buNone/>
                      </a:pPr>
                      <a:endParaRPr lang="en-US" altLang="zh-CN" sz="2000" b="1"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DFKai-SB" panose="03000509000000000000" pitchFamily="65" charset="-120"/>
                        <a:ea typeface="华文中宋" pitchFamily="2" charset="-122"/>
                      </a:endParaRPr>
                    </a:p>
                    <a:p>
                      <a:pPr marL="0" lvl="0" indent="0" algn="just" eaLnBrk="1" hangingPunct="1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华文新魏" pitchFamily="2" charset="-122"/>
                          <a:ea typeface="华文新魏" pitchFamily="2" charset="-122"/>
                        </a:rPr>
                        <a:t>喜欢从事银行、金融会计、秘书等相关工作</a:t>
                      </a:r>
                      <a:endParaRPr lang="zh-TW" altLang="en-US" sz="2000" b="1" dirty="0">
                        <a:solidFill>
                          <a:srgbClr val="FFFF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华文新魏" pitchFamily="2" charset="-122"/>
                        <a:ea typeface="华文新魏" pitchFamily="2" charset="-122"/>
                      </a:endParaRPr>
                    </a:p>
                    <a:p>
                      <a:pPr marL="0" lvl="0" indent="0" eaLnBrk="1" hangingPunct="1">
                        <a:lnSpc>
                          <a:spcPct val="125000"/>
                        </a:lnSpc>
                        <a:buNone/>
                      </a:pPr>
                      <a:endParaRPr lang="en-US" altLang="zh-CN" sz="2400" b="1"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华文中宋" pitchFamily="2" charset="-122"/>
                        <a:ea typeface="华文新魏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85786" name="Rectangle 26"/>
          <p:cNvSpPr>
            <a:spLocks noChangeArrowheads="1"/>
          </p:cNvSpPr>
          <p:nvPr/>
        </p:nvSpPr>
        <p:spPr bwMode="auto">
          <a:xfrm>
            <a:off x="917575" y="1265238"/>
            <a:ext cx="3798888" cy="43338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选择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岛的同学请举手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85788" name="Rectangle 28"/>
          <p:cNvSpPr>
            <a:spLocks noChangeArrowheads="1"/>
          </p:cNvSpPr>
          <p:nvPr/>
        </p:nvSpPr>
        <p:spPr bwMode="auto">
          <a:xfrm>
            <a:off x="611188" y="404813"/>
            <a:ext cx="5466080" cy="5835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p>
            <a:pPr marL="342900" indent="-342900"/>
            <a:r>
              <a:rPr lang="zh-CN" altLang="en-US" sz="3200" b="1" dirty="0">
                <a:solidFill>
                  <a:srgbClr val="FF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omic Sans MS" panose="030F0702030302020204" pitchFamily="66" charset="0"/>
              </a:rPr>
              <a:t>二、霍兰德职业兴趣类型理论</a:t>
            </a:r>
            <a:endParaRPr lang="zh-CN" altLang="en-US" sz="3200" b="1" dirty="0">
              <a:solidFill>
                <a:srgbClr val="FF9900"/>
              </a:solidFill>
              <a:effectLst>
                <a:outerShdw blurRad="38100" dist="38100" dir="270000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8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86" grpId="0" bldLvl="0" animBg="1"/>
      <p:bldP spid="885788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"/>
          <p:cNvSpPr txBox="1">
            <a:spLocks noChangeArrowheads="1"/>
          </p:cNvSpPr>
          <p:nvPr/>
        </p:nvSpPr>
        <p:spPr bwMode="auto">
          <a:xfrm>
            <a:off x="481330" y="125095"/>
            <a:ext cx="4038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霍兰德职业兴趣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1746" name="Picture 4" descr="C:\Documents and Settings\Administrator\桌面\297884967852992166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" y="990600"/>
            <a:ext cx="64516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/>
          <p:nvPr/>
        </p:nvSpPr>
        <p:spPr>
          <a:xfrm>
            <a:off x="7137400" y="4749165"/>
            <a:ext cx="1512888" cy="20494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zh-CN" altLang="en-US" sz="3000" kern="0">
                <a:latin typeface="+mn-lt"/>
                <a:ea typeface="+mn-ea"/>
              </a:rPr>
              <a:t>相邻</a:t>
            </a:r>
            <a:endParaRPr lang="zh-CN" altLang="en-US" sz="3000" kern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zh-CN" altLang="en-US" sz="3000" kern="0">
                <a:latin typeface="+mn-lt"/>
                <a:ea typeface="+mn-ea"/>
              </a:rPr>
              <a:t>相隔</a:t>
            </a:r>
            <a:endParaRPr lang="zh-CN" altLang="en-US" sz="3000" kern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zh-CN" altLang="en-US" sz="3000" kern="0">
                <a:latin typeface="+mn-lt"/>
                <a:ea typeface="+mn-ea"/>
              </a:rPr>
              <a:t>相对</a:t>
            </a:r>
            <a:endParaRPr lang="zh-CN" altLang="en-US" sz="30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8590" y="272733"/>
            <a:ext cx="3733800" cy="64611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306705" eaLnBrk="0" hangingPunct="0">
              <a:defRPr/>
            </a:pP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职业选择原则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" y="1339850"/>
            <a:ext cx="8686800" cy="452437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57200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适宜原则：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即每种职业人格类型的人适宜从事同种类型的职业。 如：</a:t>
            </a:r>
            <a:r>
              <a:rPr lang="en-US" altLang="zh-CN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S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型人格类型的人从事</a:t>
            </a:r>
            <a:r>
              <a:rPr lang="en-US" altLang="zh-CN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S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型职业。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57200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相近原则：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即每种职业人格类型的人选择从事与人格类型相近类型的职业，比较容易适应。如：</a:t>
            </a:r>
            <a:r>
              <a:rPr lang="en-US" altLang="zh-CN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S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型人格类型的人从事与其相邻</a:t>
            </a:r>
            <a:r>
              <a:rPr lang="en-US" altLang="zh-CN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E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型或</a:t>
            </a:r>
            <a:r>
              <a:rPr lang="en-US" altLang="zh-CN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A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型职业。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57200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中性原则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：即人们选择从事与人格类型成中性关系类型的职业，经过艰苦努力，也较容易适应。 如：</a:t>
            </a:r>
            <a:r>
              <a:rPr lang="en-US" altLang="zh-CN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S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型人格类型的人从事与其相隔一个类型的</a:t>
            </a:r>
            <a:r>
              <a:rPr lang="en-US" altLang="zh-CN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C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型或</a:t>
            </a:r>
            <a:r>
              <a:rPr lang="en-US" altLang="zh-CN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I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型职业。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57200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相斥原则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：即人们如果选择与人格类型相斥关系类型的职业，则很难适应。 如：</a:t>
            </a:r>
            <a:r>
              <a:rPr lang="en-US" altLang="zh-CN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S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型人格类型的人从事与其相对立的</a:t>
            </a:r>
            <a:r>
              <a:rPr lang="en-US" altLang="zh-CN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R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型职业。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306705" eaLnBrk="0" hangingPunct="0">
              <a:defRPr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1" descr="1237126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2413" y="1303973"/>
            <a:ext cx="6099175" cy="4249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云形 1"/>
          <p:cNvSpPr/>
          <p:nvPr/>
        </p:nvSpPr>
        <p:spPr>
          <a:xfrm>
            <a:off x="114300" y="295910"/>
            <a:ext cx="4110990" cy="744855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400">
                <a:solidFill>
                  <a:schemeClr val="accent1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漂在水上的足球场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54355" y="456883"/>
            <a:ext cx="4038600" cy="64611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  <a:scene3d>
              <a:camera prst="orthographicFront"/>
              <a:lightRig rig="threePt" dir="t"/>
            </a:scene3d>
          </a:bodyPr>
          <a:lstStyle/>
          <a:p>
            <a:pPr indent="306705" eaLnBrk="0" hangingPunct="0">
              <a:defRPr/>
            </a:pP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职业兴趣再测试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04800" y="1673225"/>
            <a:ext cx="8686800" cy="369411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306705" eaLnBrk="0" hangingPunct="0">
              <a:lnSpc>
                <a:spcPct val="200000"/>
              </a:lnSpc>
              <a:defRPr/>
            </a:pPr>
            <a:r>
              <a:rPr lang="en-US" altLang="zh-CN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"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事务型：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“是”（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7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19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29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39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41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51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57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），否（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5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18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40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）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306705" eaLnBrk="0" hangingPunct="0">
              <a:lnSpc>
                <a:spcPct val="200000"/>
              </a:lnSpc>
              <a:defRPr/>
            </a:pP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</a:t>
            </a:r>
            <a:r>
              <a:rPr lang="en-US" altLang="zh-CN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"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实用型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“是”（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13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22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36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43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），否（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14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23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44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47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48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）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306705" eaLnBrk="0" hangingPunct="0">
              <a:lnSpc>
                <a:spcPct val="200000"/>
              </a:lnSpc>
              <a:defRPr/>
            </a:pPr>
            <a:r>
              <a:rPr lang="en-US" altLang="zh-CN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"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研究型 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“是”（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6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8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20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30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31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42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），否（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21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55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56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58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）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306705" eaLnBrk="0" hangingPunct="0">
              <a:lnSpc>
                <a:spcPct val="200000"/>
              </a:lnSpc>
              <a:defRPr/>
            </a:pPr>
            <a:r>
              <a:rPr lang="en-US" altLang="zh-CN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"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企业型 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“是”（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11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24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28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35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38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46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60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），否（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16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25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）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306705" eaLnBrk="0" hangingPunct="0">
              <a:lnSpc>
                <a:spcPct val="200000"/>
              </a:lnSpc>
              <a:defRPr/>
            </a:pP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</a:t>
            </a:r>
            <a:r>
              <a:rPr lang="en-US" altLang="zh-CN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"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社会型 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“是”（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26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37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52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59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），否（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12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15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27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45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53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）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306705" eaLnBrk="0" hangingPunct="0">
              <a:lnSpc>
                <a:spcPct val="200000"/>
              </a:lnSpc>
              <a:defRPr/>
            </a:pP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</a:t>
            </a:r>
            <a:r>
              <a:rPr lang="en-US" altLang="zh-CN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"</a:t>
            </a:r>
            <a:r>
              <a:rPr lang="zh-CN" altLang="en-US" sz="2000" b="1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艺术型 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“是”（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4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9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10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17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33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34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49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50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，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54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），否（</a:t>
            </a:r>
            <a:r>
              <a:rPr lang="en-US" altLang="zh-CN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32</a:t>
            </a:r>
            <a:r>
              <a:rPr lang="zh-CN" altLang="en-US" sz="2000" dirty="0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）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7171" name="直接连接符 105"/>
          <p:cNvCxnSpPr/>
          <p:nvPr/>
        </p:nvCxnSpPr>
        <p:spPr>
          <a:xfrm>
            <a:off x="928688" y="3451225"/>
            <a:ext cx="2519362" cy="1588"/>
          </a:xfrm>
          <a:prstGeom prst="line">
            <a:avLst/>
          </a:prstGeom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72" name="直接箭头连接符 47171"/>
          <p:cNvCxnSpPr>
            <a:stCxn id="53308" idx="0"/>
            <a:endCxn id="53308" idx="2"/>
          </p:cNvCxnSpPr>
          <p:nvPr/>
        </p:nvCxnSpPr>
        <p:spPr>
          <a:xfrm>
            <a:off x="2143125" y="2584450"/>
            <a:ext cx="0" cy="1727200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180" name="任意多边形 108"/>
          <p:cNvSpPr/>
          <p:nvPr/>
        </p:nvSpPr>
        <p:spPr>
          <a:xfrm>
            <a:off x="6624638" y="3786188"/>
            <a:ext cx="2519362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19362" y="0"/>
              </a:cxn>
              <a:cxn ang="0">
                <a:pos x="2519362" y="0"/>
              </a:cxn>
            </a:cxnLst>
            <a:pathLst>
              <a:path w="2585545" h="4762">
                <a:moveTo>
                  <a:pt x="0" y="0"/>
                </a:moveTo>
                <a:lnTo>
                  <a:pt x="2585545" y="0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7181" name="TextBox 110"/>
          <p:cNvSpPr txBox="1"/>
          <p:nvPr/>
        </p:nvSpPr>
        <p:spPr>
          <a:xfrm>
            <a:off x="649923" y="545148"/>
            <a:ext cx="2357437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本讲推荐</a:t>
            </a:r>
            <a:endParaRPr lang="zh-CN" altLang="en-US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73" name="AutoShape 34"/>
          <p:cNvSpPr/>
          <p:nvPr/>
        </p:nvSpPr>
        <p:spPr>
          <a:xfrm>
            <a:off x="250190" y="1517650"/>
            <a:ext cx="7416800" cy="507238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p>
            <a:pPr>
              <a:lnSpc>
                <a:spcPct val="200000"/>
              </a:lnSpc>
            </a:pP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图书：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只要开始，永远不迟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视频：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做一个梦想实现家（林志颖开讲啦）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3539" name="Rectangle 3"/>
          <p:cNvSpPr>
            <a:spLocks noGrp="1"/>
          </p:cNvSpPr>
          <p:nvPr>
            <p:ph idx="1"/>
          </p:nvPr>
        </p:nvSpPr>
        <p:spPr>
          <a:xfrm>
            <a:off x="831215" y="2693670"/>
            <a:ext cx="6102985" cy="3283585"/>
          </a:xfrm>
          <a:solidFill>
            <a:schemeClr val="accent5">
              <a:lumMod val="20000"/>
              <a:lumOff val="80000"/>
            </a:schemeClr>
          </a:solidFill>
          <a:ln w="76200" cmpd="tri">
            <a:solidFill>
              <a:schemeClr val="tx1">
                <a:alpha val="100000"/>
              </a:schemeClr>
            </a:solidFill>
            <a:miter/>
          </a:ln>
        </p:spPr>
        <p:txBody>
          <a:bodyPr vert="horz" wrap="square" lIns="91440" tIns="45720" rIns="91440" bIns="45720" anchor="t">
            <a:scene3d>
              <a:camera prst="orthographicFront"/>
              <a:lightRig rig="threePt" dir="t"/>
            </a:scene3d>
          </a:bodyPr>
          <a:p>
            <a:pPr marL="0" indent="0" algn="ctr" eaLnBrk="1" hangingPunct="1">
              <a:buNone/>
            </a:pPr>
            <a:endParaRPr lang="zh-CN" altLang="en-US" b="1" dirty="0">
              <a:solidFill>
                <a:schemeClr val="tx1"/>
              </a:solidFill>
              <a:ea typeface="华文新魏" pitchFamily="2" charset="-122"/>
            </a:endParaRPr>
          </a:p>
          <a:p>
            <a:pPr marL="0" indent="0" algn="ctr" eaLnBrk="1" hangingPunct="1">
              <a:buNone/>
            </a:pP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新魏" pitchFamily="2" charset="-122"/>
              </a:rPr>
              <a:t>兴趣、需求、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新魏" pitchFamily="2" charset="-122"/>
            </a:endParaRPr>
          </a:p>
          <a:p>
            <a:pPr marL="0" indent="0" algn="ctr" eaLnBrk="1" hangingPunct="1">
              <a:buNone/>
            </a:pP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itchFamily="2" charset="-122"/>
                <a:ea typeface="华文新魏" pitchFamily="2" charset="-122"/>
              </a:rPr>
              <a:t>气质、性格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新魏" pitchFamily="2" charset="-122"/>
              </a:rPr>
              <a:t>、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新魏" pitchFamily="2" charset="-122"/>
            </a:endParaRPr>
          </a:p>
          <a:p>
            <a:pPr marL="0" indent="0" algn="ctr" eaLnBrk="1" hangingPunct="1">
              <a:buNone/>
            </a:pP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新魏" pitchFamily="2" charset="-122"/>
              </a:rPr>
              <a:t>职业能力、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新魏" pitchFamily="2" charset="-122"/>
            </a:endParaRPr>
          </a:p>
          <a:p>
            <a:pPr marL="0" indent="0" algn="ctr" eaLnBrk="1" hangingPunct="1">
              <a:buNone/>
            </a:pPr>
            <a:r>
              <a:rPr lang="zh-CN" alt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华文新魏" pitchFamily="2" charset="-122"/>
              </a:rPr>
              <a:t>职业价值观</a:t>
            </a:r>
            <a:endParaRPr lang="zh-CN" alt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华文新魏" pitchFamily="2" charset="-122"/>
            </a:endParaRPr>
          </a:p>
        </p:txBody>
      </p:sp>
      <p:sp>
        <p:nvSpPr>
          <p:cNvPr id="833538" name="Rectangle 2"/>
          <p:cNvSpPr>
            <a:spLocks noGrp="1"/>
          </p:cNvSpPr>
          <p:nvPr>
            <p:ph type="title"/>
          </p:nvPr>
        </p:nvSpPr>
        <p:spPr>
          <a:xfrm>
            <a:off x="428625" y="1214438"/>
            <a:ext cx="6588125" cy="598487"/>
          </a:xfrm>
          <a:ln w="76200" cmpd="tri">
            <a:solidFill>
              <a:schemeClr val="tx1">
                <a:alpha val="100000"/>
              </a:schemeClr>
            </a:solidFill>
            <a:miter/>
          </a:ln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楷体_GB2312" panose="02010609030101010101" pitchFamily="49" charset="-122"/>
              </a:rPr>
              <a:t>与职业选择有联系的个性特征有：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33539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3353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charRg st="2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33539">
                                            <p:txEl>
                                              <p:charRg st="2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animBg="1" build="p"/>
      <p:bldP spid="83353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3"/>
          <p:cNvPicPr>
            <a:picLocks noChangeAspect="1"/>
          </p:cNvPicPr>
          <p:nvPr>
            <p:ph type="body"/>
          </p:nvPr>
        </p:nvPicPr>
        <p:blipFill>
          <a:blip r:embed="rId1"/>
          <a:srcRect/>
          <a:stretch>
            <a:fillRect/>
          </a:stretch>
        </p:blipFill>
        <p:spPr>
          <a:xfrm>
            <a:off x="1258888" y="260350"/>
            <a:ext cx="6911975" cy="58832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zh-CN" altLang="en-US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课堂游戏：回忆幸福时光</a:t>
            </a:r>
            <a:endParaRPr lang="zh-CN" altLang="en-US" b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3050" y="1893570"/>
            <a:ext cx="8839200" cy="4411663"/>
          </a:xfrm>
        </p:spPr>
        <p:txBody>
          <a:bodyPr/>
          <a:lstStyle/>
          <a:p>
            <a:r>
              <a:rPr lang="zh-CN" altLang="en-US" smtClean="0">
                <a:ea typeface="宋体" panose="02010600030101010101" pitchFamily="2" charset="-122"/>
              </a:rPr>
              <a:t>请放松，深呼吸，回忆三个自己感到特别愉快，忘记时空和自己的时候。请仔细回想当时的场景细节以及自己的感受。</a:t>
            </a:r>
            <a:endParaRPr lang="zh-CN" altLang="en-US" smtClean="0">
              <a:ea typeface="宋体" panose="02010600030101010101" pitchFamily="2" charset="-122"/>
            </a:endParaRPr>
          </a:p>
          <a:p>
            <a:endParaRPr lang="zh-CN" altLang="en-US" smtClean="0">
              <a:ea typeface="宋体" panose="02010600030101010101" pitchFamily="2" charset="-122"/>
            </a:endParaRPr>
          </a:p>
          <a:p>
            <a:r>
              <a:rPr lang="zh-CN" altLang="en-US" smtClean="0">
                <a:ea typeface="宋体" panose="02010600030101010101" pitchFamily="2" charset="-122"/>
              </a:rPr>
              <a:t>讨论：人在什么时候感到幸福？</a:t>
            </a:r>
            <a:endParaRPr lang="zh-CN" altLang="en-US" smtClean="0">
              <a:ea typeface="宋体" panose="02010600030101010101" pitchFamily="2" charset="-122"/>
            </a:endParaRPr>
          </a:p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791200" cy="11430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兴趣与投入的关系</a:t>
            </a:r>
            <a:endParaRPr lang="zh-CN" altLang="en-US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4036" name="Picture 4" descr="Csikszentmihalyi"/>
          <p:cNvPicPr>
            <a:picLocks noChangeAspect="1" noChangeArrowheads="1"/>
          </p:cNvPicPr>
          <p:nvPr>
            <p:ph sz="half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381000" y="3276600"/>
            <a:ext cx="2757488" cy="3167063"/>
          </a:xfrm>
          <a:noFill/>
        </p:spPr>
      </p:pic>
      <p:sp>
        <p:nvSpPr>
          <p:cNvPr id="4403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81400" y="2133600"/>
            <a:ext cx="5173663" cy="47244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smtClean="0">
                <a:latin typeface="华文细黑" pitchFamily="2" charset="-122"/>
                <a:ea typeface="华文细黑" pitchFamily="2" charset="-122"/>
              </a:rPr>
              <a:t>	   </a:t>
            </a:r>
            <a:r>
              <a:rPr lang="zh-CN" altLang="en-US" sz="2800" b="1" smtClean="0">
                <a:latin typeface="华文细黑" pitchFamily="2" charset="-122"/>
                <a:ea typeface="华文细黑" pitchFamily="2" charset="-122"/>
              </a:rPr>
              <a:t>美国芝加哥大学心理学教授</a:t>
            </a:r>
            <a:r>
              <a:rPr lang="en-US" altLang="zh-CN" sz="2800" b="1" smtClean="0">
                <a:latin typeface="华文细黑" pitchFamily="2" charset="-122"/>
                <a:ea typeface="华文细黑" pitchFamily="2" charset="-122"/>
              </a:rPr>
              <a:t>Mihaly Csikszentmihalyi</a:t>
            </a:r>
            <a:r>
              <a:rPr lang="zh-CN" altLang="en-US" sz="2800" b="1" smtClean="0">
                <a:latin typeface="华文细黑" pitchFamily="2" charset="-122"/>
                <a:ea typeface="华文细黑" pitchFamily="2" charset="-122"/>
              </a:rPr>
              <a:t>发现：当人们在专心致志地、积极地参与从事某种活动、忘记了时空和自己的时候，他们感到最为愉快和满足。他将这种状态称之为“</a:t>
            </a:r>
            <a:r>
              <a:rPr lang="en-US" altLang="zh-CN" sz="2800" b="1" smtClean="0">
                <a:latin typeface="华文细黑" pitchFamily="2" charset="-122"/>
                <a:ea typeface="华文细黑" pitchFamily="2" charset="-122"/>
              </a:rPr>
              <a:t>FLOW”</a:t>
            </a:r>
            <a:r>
              <a:rPr lang="zh-CN" altLang="en-US" sz="2800" b="1" smtClean="0">
                <a:latin typeface="华文细黑" pitchFamily="2" charset="-122"/>
                <a:ea typeface="华文细黑" pitchFamily="2" charset="-122"/>
              </a:rPr>
              <a:t>（流动）</a:t>
            </a:r>
            <a:r>
              <a:rPr lang="en-US" altLang="zh-CN" sz="2800" b="1" smtClean="0">
                <a:latin typeface="华文细黑" pitchFamily="2" charset="-122"/>
                <a:ea typeface="华文细黑" pitchFamily="2" charset="-122"/>
              </a:rPr>
              <a:t>--“</a:t>
            </a:r>
            <a:r>
              <a:rPr lang="zh-CN" altLang="en-US" sz="2800" b="1" smtClean="0">
                <a:latin typeface="华文细黑" pitchFamily="2" charset="-122"/>
                <a:ea typeface="华文细黑" pitchFamily="2" charset="-122"/>
              </a:rPr>
              <a:t>聚精会神”、“忘我”的状态。</a:t>
            </a:r>
            <a:r>
              <a:rPr lang="zh-CN" altLang="en-US" sz="2800" smtClean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2800" smtClean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4038" name="WordArt 6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95288" y="1557338"/>
            <a:ext cx="3638550" cy="122396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人在什么时候</a:t>
            </a:r>
            <a:endParaRPr lang="zh-CN" altLang="en-US" sz="3600" kern="1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感到幸福？</a:t>
            </a:r>
            <a:endParaRPr lang="zh-CN" altLang="en-US" sz="3600" kern="1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p"/>
      <p:bldP spid="44038" grpId="0" animBg="1"/>
    </p:bldLst>
  </p:timing>
</p:sld>
</file>

<file path=ppt/theme/theme1.xml><?xml version="1.0" encoding="utf-8"?>
<a:theme xmlns:a="http://schemas.openxmlformats.org/drawingml/2006/main" name="1_蓝色波浪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9E2"/>
      </a:accent5>
      <a:accent6>
        <a:srgbClr val="2D89E5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9E2"/>
        </a:accent5>
        <a:accent6>
          <a:srgbClr val="2D89E5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5240</Words>
  <Application>WPS 演示</Application>
  <PresentationFormat>全屏显示(4:3)</PresentationFormat>
  <Paragraphs>527</Paragraphs>
  <Slides>51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76" baseType="lpstr">
      <vt:lpstr>Arial</vt:lpstr>
      <vt:lpstr>宋体</vt:lpstr>
      <vt:lpstr>Wingdings</vt:lpstr>
      <vt:lpstr>微软雅黑</vt:lpstr>
      <vt:lpstr>Franklin Gothic Medium</vt:lpstr>
      <vt:lpstr>方正粗宋简体</vt:lpstr>
      <vt:lpstr>方正小标宋简体</vt:lpstr>
      <vt:lpstr>楷体</vt:lpstr>
      <vt:lpstr>华文细黑</vt:lpstr>
      <vt:lpstr>华文新魏</vt:lpstr>
      <vt:lpstr>Comic Sans MS</vt:lpstr>
      <vt:lpstr>华文行楷</vt:lpstr>
      <vt:lpstr>楷体_GB2312</vt:lpstr>
      <vt:lpstr>Arial Unicode MS</vt:lpstr>
      <vt:lpstr>Calibri</vt:lpstr>
      <vt:lpstr>方正姚体</vt:lpstr>
      <vt:lpstr>华文中宋</vt:lpstr>
      <vt:lpstr>黑体</vt:lpstr>
      <vt:lpstr>High Tower Text</vt:lpstr>
      <vt:lpstr>Times New Roman</vt:lpstr>
      <vt:lpstr>DFKai-SB</vt:lpstr>
      <vt:lpstr>新宋体</vt:lpstr>
      <vt:lpstr>Segoe Print</vt:lpstr>
      <vt:lpstr>方正兰亭超细黑简体</vt:lpstr>
      <vt:lpstr>1_蓝色波浪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与职业选择有联系的个性特征有：</vt:lpstr>
      <vt:lpstr>PowerPoint 演示文稿</vt:lpstr>
      <vt:lpstr>课堂游戏：回忆幸福时光</vt:lpstr>
      <vt:lpstr> 兴趣与投入的关系</vt:lpstr>
      <vt:lpstr>一、兴趣、职业兴趣与生涯发展的关系</vt:lpstr>
      <vt:lpstr>PowerPoint 演示文稿</vt:lpstr>
      <vt:lpstr>PowerPoint 演示文稿</vt:lpstr>
      <vt:lpstr>PowerPoint 演示文稿</vt:lpstr>
      <vt:lpstr>PowerPoint 演示文稿</vt:lpstr>
      <vt:lpstr>同一调查表明：</vt:lpstr>
      <vt:lpstr>PowerPoint 演示文稿</vt:lpstr>
      <vt:lpstr>PowerPoint 演示文稿</vt:lpstr>
      <vt:lpstr>小游戏：迷路</vt:lpstr>
      <vt:lpstr>你会怎么做？</vt:lpstr>
      <vt:lpstr>PowerPoint 演示文稿</vt:lpstr>
      <vt:lpstr>PowerPoint 演示文稿</vt:lpstr>
      <vt:lpstr>兴趣类型</vt:lpstr>
      <vt:lpstr>你会怎么做？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qym</dc:creator>
  <cp:lastModifiedBy>Administrator</cp:lastModifiedBy>
  <cp:revision>92</cp:revision>
  <dcterms:created xsi:type="dcterms:W3CDTF">2012-11-19T01:29:00Z</dcterms:created>
  <dcterms:modified xsi:type="dcterms:W3CDTF">2018-10-30T06:44:02Z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2052-10.8.0.6501</vt:lpwstr>
  </property>
</Properties>
</file>