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9" r:id="rId4"/>
    <p:sldId id="274" r:id="rId6"/>
    <p:sldId id="276" r:id="rId7"/>
    <p:sldId id="301" r:id="rId8"/>
    <p:sldId id="260" r:id="rId9"/>
    <p:sldId id="277" r:id="rId10"/>
    <p:sldId id="279" r:id="rId11"/>
    <p:sldId id="280" r:id="rId12"/>
    <p:sldId id="282" r:id="rId13"/>
    <p:sldId id="283" r:id="rId14"/>
    <p:sldId id="284" r:id="rId15"/>
    <p:sldId id="285" r:id="rId16"/>
    <p:sldId id="286" r:id="rId17"/>
    <p:sldId id="287" r:id="rId18"/>
    <p:sldId id="291" r:id="rId19"/>
    <p:sldId id="288" r:id="rId20"/>
    <p:sldId id="289" r:id="rId21"/>
    <p:sldId id="290" r:id="rId22"/>
    <p:sldId id="292" r:id="rId23"/>
    <p:sldId id="293" r:id="rId24"/>
    <p:sldId id="294" r:id="rId25"/>
    <p:sldId id="302" r:id="rId26"/>
    <p:sldId id="303" r:id="rId27"/>
    <p:sldId id="305" r:id="rId28"/>
    <p:sldId id="264" r:id="rId29"/>
    <p:sldId id="306" r:id="rId30"/>
    <p:sldId id="307" r:id="rId31"/>
    <p:sldId id="296" r:id="rId32"/>
    <p:sldId id="304" r:id="rId33"/>
    <p:sldId id="297" r:id="rId34"/>
    <p:sldId id="298" r:id="rId35"/>
    <p:sldId id="299" r:id="rId36"/>
    <p:sldId id="300" r:id="rId37"/>
    <p:sldId id="273" r:id="rId38"/>
    <p:sldId id="271" r:id="rId39"/>
    <p:sldId id="265" r:id="rId40"/>
    <p:sldId id="267" r:id="rId41"/>
    <p:sldId id="275" r:id="rId42"/>
    <p:sldId id="266" r:id="rId43"/>
    <p:sldId id="268" r:id="rId44"/>
    <p:sldId id="308" r:id="rId45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0066"/>
    <a:srgbClr val="339933"/>
    <a:srgbClr val="00CC99"/>
    <a:srgbClr val="006600"/>
    <a:srgbClr val="FFFF00"/>
    <a:srgbClr val="FC312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48"/>
    <p:restoredTop sz="94660"/>
  </p:normalViewPr>
  <p:slideViewPr>
    <p:cSldViewPr showGuides="1">
      <p:cViewPr varScale="1">
        <p:scale>
          <a:sx n="75" d="100"/>
          <a:sy n="75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47" Type="http://schemas.openxmlformats.org/officeDocument/2006/relationships/viewProps" Target="viewProps.xml"/><Relationship Id="rId46" Type="http://schemas.openxmlformats.org/officeDocument/2006/relationships/presProps" Target="presProps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12994" name="页眉占位符 21299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212995" name="日期占位符 21299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212996" name="幻灯片图像占位符 212995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12997" name="文本占位符 212996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12998" name="页脚占位符 21299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212999" name="灯片编号占位符 21299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4018" name="幻灯片图像占位符 214017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214019" name="文本占位符 2140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lvl="0">
              <a:lnSpc>
                <a:spcPct val="80000"/>
              </a:lnSpc>
            </a:pPr>
            <a:r>
              <a:rPr lang="zh-CN" altLang="en-US" dirty="0">
                <a:ea typeface="宋体" panose="02010600030101010101" pitchFamily="2" charset="-122"/>
              </a:rPr>
              <a:t>人的一生，只有一件事不能选择</a:t>
            </a:r>
            <a:r>
              <a:rPr lang="en-US" altLang="zh-CN">
                <a:ea typeface="宋体" panose="02010600030101010101" pitchFamily="2" charset="-122"/>
              </a:rPr>
              <a:t>——</a:t>
            </a:r>
            <a:r>
              <a:rPr lang="zh-CN" altLang="en-US" dirty="0">
                <a:ea typeface="宋体" panose="02010600030101010101" pitchFamily="2" charset="-122"/>
              </a:rPr>
              <a:t>就是自己的出身。其他一切命运，都是自己选择的结果。人的一生就是一个选择的过程。所以，你有什么样的选择，也就有了什么样的人生。</a:t>
            </a:r>
            <a:r>
              <a:rPr lang="zh-CN" altLang="en-US" dirty="0">
                <a:ea typeface="宋体" panose="02010600030101010101" pitchFamily="2" charset="-122"/>
              </a:rPr>
              <a:t>  </a:t>
            </a:r>
            <a:r>
              <a:rPr lang="zh-CN" altLang="en-US" dirty="0">
                <a:ea typeface="宋体" panose="02010600030101010101" pitchFamily="2" charset="-122"/>
              </a:rPr>
              <a:t>　　如果当年的鲁迅不选择弃医从文，就不会成为文学巨匠；如果当年的毛泽东不选择为中国人民的解放而斗争，就不会成为共和国领袖；如果霍金不选择天文物理，就不会写出</a:t>
            </a:r>
            <a:r>
              <a:rPr lang="en-US" altLang="zh-CN">
                <a:ea typeface="宋体" panose="02010600030101010101" pitchFamily="2" charset="-122"/>
              </a:rPr>
              <a:t>《</a:t>
            </a:r>
            <a:r>
              <a:rPr lang="zh-CN" altLang="en-US" dirty="0">
                <a:ea typeface="宋体" panose="02010600030101010101" pitchFamily="2" charset="-122"/>
              </a:rPr>
              <a:t>时间简史</a:t>
            </a:r>
            <a:r>
              <a:rPr lang="en-US" altLang="zh-CN">
                <a:ea typeface="宋体" panose="02010600030101010101" pitchFamily="2" charset="-122"/>
              </a:rPr>
              <a:t>》</a:t>
            </a:r>
            <a:r>
              <a:rPr lang="zh-CN" altLang="en-US" dirty="0">
                <a:ea typeface="宋体" panose="02010600030101010101" pitchFamily="2" charset="-122"/>
              </a:rPr>
              <a:t>这一伟大著作；如果贝多芬不选择音乐创作，也不会为后世留下那么多不朽的旋律。</a:t>
            </a:r>
            <a:br>
              <a:rPr lang="zh-CN" altLang="en-US" dirty="0">
                <a:ea typeface="宋体" panose="02010600030101010101" pitchFamily="2" charset="-122"/>
              </a:rPr>
            </a:b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　　比尔</a:t>
            </a:r>
            <a:r>
              <a:rPr lang="en-US" altLang="zh-CN">
                <a:ea typeface="宋体" panose="02010600030101010101" pitchFamily="2" charset="-122"/>
              </a:rPr>
              <a:t>·</a:t>
            </a:r>
            <a:r>
              <a:rPr lang="zh-CN" altLang="en-US" dirty="0">
                <a:ea typeface="宋体" panose="02010600030101010101" pitchFamily="2" charset="-122"/>
              </a:rPr>
              <a:t>盖茨在谈到他的成功经验之时说：我的成功在于我的选择。如果说有什么秘密的话，那么还是两个字</a:t>
            </a:r>
            <a:r>
              <a:rPr lang="en-US" altLang="zh-CN">
                <a:ea typeface="宋体" panose="02010600030101010101" pitchFamily="2" charset="-122"/>
              </a:rPr>
              <a:t>——“</a:t>
            </a:r>
            <a:r>
              <a:rPr lang="zh-CN" altLang="en-US" dirty="0">
                <a:ea typeface="宋体" panose="02010600030101010101" pitchFamily="2" charset="-122"/>
              </a:rPr>
              <a:t>选择”。</a:t>
            </a:r>
            <a:br>
              <a:rPr lang="zh-CN" altLang="en-US" dirty="0">
                <a:ea typeface="宋体" panose="02010600030101010101" pitchFamily="2" charset="-122"/>
              </a:rPr>
            </a:b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人生的第一推动力：选择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男怕入错行，女怕嫁错郎，商怕选错铺，大学生就怕选错专业。选择正确的道路，永远比跑得快更重要。选择就是给自己定位；选择就是给自己寻找前进的方向；选择就是为自己把握生命；选择就是为自己的生命重新注入激情。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人生如同在池塘里钓鱼，选对池塘才能钓大鱼，在错误的地方垂钓，肯定钓不到鱼。</a:t>
            </a:r>
            <a:br>
              <a:rPr lang="zh-CN" altLang="en-US" dirty="0">
                <a:ea typeface="宋体" panose="02010600030101010101" pitchFamily="2" charset="-122"/>
              </a:rPr>
            </a:br>
            <a:br>
              <a:rPr lang="zh-CN" altLang="en-US" dirty="0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20</a:t>
            </a:r>
            <a:r>
              <a:rPr lang="zh-CN" altLang="en-US" dirty="0">
                <a:ea typeface="宋体" panose="02010600030101010101" pitchFamily="2" charset="-122"/>
              </a:rPr>
              <a:t>世纪最伟大的哲学家萨特说过一句富于哲理的话，他说：“人有选择的自由，但是人没有不选择的自由。”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这位大师的话道出了这样一个真理：人生处处有选择。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选择是什么？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选择就是给自己定位；选择就是给自己寻找前进的方向；选择就是为自己把握命运；选择就是为自己的生命重新注入激情，因而，选择就是人生的第一推动力。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只有选择，人生才有主题；只有选择，人生的坎坷才会被踏平；只有选择，人生才能冲破世俗的藩篱；只有选择，人生才能演奏出生命的华彩乐章。</a:t>
            </a:r>
            <a:endParaRPr lang="zh-CN" altLang="en-US" dirty="0">
              <a:ea typeface="宋体" panose="02010600030101010101" pitchFamily="2" charset="-122"/>
            </a:endParaRPr>
          </a:p>
          <a:p>
            <a:pPr lvl="0">
              <a:lnSpc>
                <a:spcPct val="80000"/>
              </a:lnSpc>
            </a:pPr>
            <a:endParaRPr lang="zh-CN" altLang="en-US" sz="900" dirty="0">
              <a:ea typeface="宋体" panose="02010600030101010101" pitchFamily="2" charset="-122"/>
            </a:endParaRPr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9314" name="幻灯片图像占位符 269313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269315" name="文本占位符 26931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35" name="矩形 5134"/>
          <p:cNvSpPr/>
          <p:nvPr/>
        </p:nvSpPr>
        <p:spPr>
          <a:xfrm>
            <a:off x="0" y="2886075"/>
            <a:ext cx="9144000" cy="2008188"/>
          </a:xfrm>
          <a:prstGeom prst="rect">
            <a:avLst/>
          </a:prstGeom>
          <a:solidFill>
            <a:srgbClr val="969696">
              <a:alpha val="46001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5134" name="组合 5133"/>
          <p:cNvGrpSpPr/>
          <p:nvPr/>
        </p:nvGrpSpPr>
        <p:grpSpPr>
          <a:xfrm>
            <a:off x="2044700" y="2438400"/>
            <a:ext cx="7108825" cy="2022475"/>
            <a:chOff x="1152" y="1963"/>
            <a:chExt cx="4560" cy="1274"/>
          </a:xfrm>
        </p:grpSpPr>
        <p:sp>
          <p:nvSpPr>
            <p:cNvPr id="5131" name="平行四边形 5130"/>
            <p:cNvSpPr/>
            <p:nvPr userDrawn="1"/>
          </p:nvSpPr>
          <p:spPr>
            <a:xfrm>
              <a:off x="1152" y="1968"/>
              <a:ext cx="2064" cy="1269"/>
            </a:xfrm>
            <a:prstGeom prst="parallelogram">
              <a:avLst>
                <a:gd name="adj" fmla="val 42477"/>
              </a:avLst>
            </a:prstGeom>
            <a:solidFill>
              <a:srgbClr val="969696">
                <a:alpha val="46001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2" name="任意多边形 5131"/>
            <p:cNvSpPr/>
            <p:nvPr userDrawn="1"/>
          </p:nvSpPr>
          <p:spPr>
            <a:xfrm rot="10800000">
              <a:off x="2784" y="1968"/>
              <a:ext cx="2112" cy="1269"/>
            </a:xfrm>
            <a:custGeom>
              <a:avLst/>
              <a:gdLst>
                <a:gd name="txL" fmla="*/ 4499 w 21600"/>
                <a:gd name="txT" fmla="*/ 4499 h 21600"/>
                <a:gd name="txR" fmla="*/ 17100 w 21600"/>
                <a:gd name="txB" fmla="*/ 17100 h 21600"/>
              </a:gdLst>
              <a:ahLst/>
              <a:cxnLst>
                <a:cxn ang="0">
                  <a:pos x="18900" y="10800"/>
                </a:cxn>
                <a:cxn ang="90">
                  <a:pos x="10800" y="21600"/>
                </a:cxn>
                <a:cxn ang="180">
                  <a:pos x="2699" y="10800"/>
                </a:cxn>
                <a:cxn ang="270">
                  <a:pos x="10800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69696">
                <a:alpha val="46001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3" name="任意多边形 5132"/>
            <p:cNvSpPr/>
            <p:nvPr userDrawn="1"/>
          </p:nvSpPr>
          <p:spPr>
            <a:xfrm>
              <a:off x="4458" y="1963"/>
              <a:ext cx="1254" cy="1270"/>
            </a:xfrm>
            <a:custGeom>
              <a:avLst/>
              <a:gdLst/>
              <a:ahLst/>
              <a:cxnLst/>
              <a:pathLst>
                <a:path w="1254" h="1270">
                  <a:moveTo>
                    <a:pt x="0" y="0"/>
                  </a:moveTo>
                  <a:lnTo>
                    <a:pt x="514" y="1269"/>
                  </a:lnTo>
                  <a:lnTo>
                    <a:pt x="1254" y="1270"/>
                  </a:lnTo>
                  <a:lnTo>
                    <a:pt x="125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9696">
                <a:alpha val="46001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5127" name="矩形 5126"/>
          <p:cNvSpPr/>
          <p:nvPr/>
        </p:nvSpPr>
        <p:spPr>
          <a:xfrm>
            <a:off x="0" y="2716213"/>
            <a:ext cx="9144000" cy="2008187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5122" name="标题 512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772400" cy="4794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sz="4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3" name="副标题 512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533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1600"/>
            </a:lvl1pPr>
            <a:lvl2pPr marL="457200" lvl="1" indent="0" algn="ctr">
              <a:buNone/>
              <a:defRPr sz="1600"/>
            </a:lvl2pPr>
            <a:lvl3pPr marL="914400" lvl="2" indent="0" algn="ctr">
              <a:buNone/>
              <a:defRPr sz="16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5124" name="日期占位符 5123"/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133600" cy="228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125" name="页脚占位符 5124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228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126" name="灯片编号占位符 5125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228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r"/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141" name="平行四边形 5140"/>
          <p:cNvSpPr/>
          <p:nvPr/>
        </p:nvSpPr>
        <p:spPr>
          <a:xfrm>
            <a:off x="1933575" y="2713038"/>
            <a:ext cx="3233738" cy="2003425"/>
          </a:xfrm>
          <a:prstGeom prst="parallelogram">
            <a:avLst>
              <a:gd name="adj" fmla="val 42153"/>
            </a:avLst>
          </a:prstGeom>
          <a:blipFill rotWithShape="1">
            <a:blip r:embed="rId2"/>
            <a:stretch>
              <a:fillRect/>
            </a:stretch>
          </a:blip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5142" name="任意多边形 5141" descr="c1"/>
          <p:cNvSpPr/>
          <p:nvPr/>
        </p:nvSpPr>
        <p:spPr>
          <a:xfrm>
            <a:off x="7158038" y="2714625"/>
            <a:ext cx="1985962" cy="2016125"/>
          </a:xfrm>
          <a:custGeom>
            <a:avLst/>
            <a:gdLst/>
            <a:ahLst/>
            <a:cxnLst/>
            <a:pathLst>
              <a:path w="1251" h="1274">
                <a:moveTo>
                  <a:pt x="0" y="0"/>
                </a:moveTo>
                <a:lnTo>
                  <a:pt x="530" y="1274"/>
                </a:lnTo>
                <a:lnTo>
                  <a:pt x="1248" y="1274"/>
                </a:lnTo>
                <a:lnTo>
                  <a:pt x="1251" y="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5143" name="任意多边形 5142" descr="b1"/>
          <p:cNvSpPr/>
          <p:nvPr/>
        </p:nvSpPr>
        <p:spPr>
          <a:xfrm>
            <a:off x="4503738" y="2716213"/>
            <a:ext cx="3360737" cy="2017712"/>
          </a:xfrm>
          <a:custGeom>
            <a:avLst/>
            <a:gdLst/>
            <a:ahLst/>
            <a:cxnLst/>
            <a:pathLst>
              <a:path w="2097" h="1271">
                <a:moveTo>
                  <a:pt x="503" y="0"/>
                </a:moveTo>
                <a:lnTo>
                  <a:pt x="1566" y="0"/>
                </a:lnTo>
                <a:lnTo>
                  <a:pt x="2097" y="1268"/>
                </a:lnTo>
                <a:lnTo>
                  <a:pt x="0" y="1271"/>
                </a:lnTo>
                <a:lnTo>
                  <a:pt x="503" y="0"/>
                </a:lnTo>
                <a:close/>
              </a:path>
            </a:pathLst>
          </a:custGeom>
          <a:blipFill rotWithShape="1">
            <a:blip r:embed="rId4"/>
            <a:stretch>
              <a:fillRect/>
            </a:stretch>
          </a:blip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27038"/>
            <a:ext cx="2057400" cy="58975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27038"/>
            <a:ext cx="6052930" cy="58975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2504" cy="5029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95400"/>
            <a:ext cx="4032504" cy="5029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5.jpeg"/><Relationship Id="rId15" Type="http://schemas.openxmlformats.org/officeDocument/2006/relationships/image" Target="../media/image4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39" name="矩形 1038"/>
          <p:cNvSpPr/>
          <p:nvPr/>
        </p:nvSpPr>
        <p:spPr>
          <a:xfrm>
            <a:off x="0" y="815975"/>
            <a:ext cx="9144000" cy="457200"/>
          </a:xfrm>
          <a:prstGeom prst="rect">
            <a:avLst/>
          </a:prstGeom>
          <a:solidFill>
            <a:schemeClr val="bg2">
              <a:alpha val="25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1040" name="组合 1039"/>
          <p:cNvGrpSpPr/>
          <p:nvPr/>
        </p:nvGrpSpPr>
        <p:grpSpPr>
          <a:xfrm>
            <a:off x="5972175" y="228600"/>
            <a:ext cx="3194050" cy="874713"/>
            <a:chOff x="1152" y="1963"/>
            <a:chExt cx="4560" cy="1274"/>
          </a:xfrm>
        </p:grpSpPr>
        <p:sp>
          <p:nvSpPr>
            <p:cNvPr id="1041" name="平行四边形 1040"/>
            <p:cNvSpPr/>
            <p:nvPr userDrawn="1"/>
          </p:nvSpPr>
          <p:spPr>
            <a:xfrm>
              <a:off x="1152" y="1968"/>
              <a:ext cx="2064" cy="1269"/>
            </a:xfrm>
            <a:prstGeom prst="parallelogram">
              <a:avLst>
                <a:gd name="adj" fmla="val 42477"/>
              </a:avLst>
            </a:prstGeom>
            <a:solidFill>
              <a:schemeClr val="bg2">
                <a:alpha val="25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2" name="任意多边形 1041"/>
            <p:cNvSpPr/>
            <p:nvPr userDrawn="1"/>
          </p:nvSpPr>
          <p:spPr>
            <a:xfrm rot="10800000">
              <a:off x="2784" y="1968"/>
              <a:ext cx="2112" cy="1269"/>
            </a:xfrm>
            <a:custGeom>
              <a:avLst/>
              <a:gdLst>
                <a:gd name="txL" fmla="*/ 4499 w 21600"/>
                <a:gd name="txT" fmla="*/ 4499 h 21600"/>
                <a:gd name="txR" fmla="*/ 17100 w 21600"/>
                <a:gd name="txB" fmla="*/ 17100 h 21600"/>
              </a:gdLst>
              <a:ahLst/>
              <a:cxnLst>
                <a:cxn ang="0">
                  <a:pos x="18900" y="10800"/>
                </a:cxn>
                <a:cxn ang="90">
                  <a:pos x="10800" y="21600"/>
                </a:cxn>
                <a:cxn ang="180">
                  <a:pos x="2699" y="10800"/>
                </a:cxn>
                <a:cxn ang="270">
                  <a:pos x="10800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>
                <a:alpha val="25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3" name="任意多边形 1042"/>
            <p:cNvSpPr/>
            <p:nvPr userDrawn="1"/>
          </p:nvSpPr>
          <p:spPr>
            <a:xfrm>
              <a:off x="4458" y="1963"/>
              <a:ext cx="1254" cy="1270"/>
            </a:xfrm>
            <a:custGeom>
              <a:avLst/>
              <a:gdLst/>
              <a:ahLst/>
              <a:cxnLst/>
              <a:pathLst>
                <a:path w="1254" h="1270">
                  <a:moveTo>
                    <a:pt x="0" y="0"/>
                  </a:moveTo>
                  <a:lnTo>
                    <a:pt x="514" y="1269"/>
                  </a:lnTo>
                  <a:lnTo>
                    <a:pt x="1254" y="1270"/>
                  </a:lnTo>
                  <a:lnTo>
                    <a:pt x="125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25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31" name="矩形 1030"/>
          <p:cNvSpPr/>
          <p:nvPr/>
        </p:nvSpPr>
        <p:spPr>
          <a:xfrm>
            <a:off x="0" y="476250"/>
            <a:ext cx="9144000" cy="750888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427038"/>
            <a:ext cx="5638800" cy="6397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>
                <a:ea typeface="宋体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ea typeface="宋体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1036" name="平行四边形 1035" descr="a1"/>
          <p:cNvSpPr/>
          <p:nvPr/>
        </p:nvSpPr>
        <p:spPr>
          <a:xfrm>
            <a:off x="6172200" y="396875"/>
            <a:ext cx="1143000" cy="746125"/>
          </a:xfrm>
          <a:prstGeom prst="parallelogram">
            <a:avLst>
              <a:gd name="adj" fmla="val 46361"/>
            </a:avLst>
          </a:prstGeom>
          <a:blipFill rotWithShape="1">
            <a:blip r:embed="rId14"/>
            <a:stretch>
              <a:fillRect/>
            </a:stretch>
          </a:blip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37" name="任意多边形 1036"/>
          <p:cNvSpPr/>
          <p:nvPr/>
        </p:nvSpPr>
        <p:spPr>
          <a:xfrm rot="10800000">
            <a:off x="7086600" y="396875"/>
            <a:ext cx="1323975" cy="746125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18900" y="10800"/>
              </a:cxn>
              <a:cxn ang="90">
                <a:pos x="10800" y="21600"/>
              </a:cxn>
              <a:cxn ang="180">
                <a:pos x="2700" y="10800"/>
              </a:cxn>
              <a:cxn ang="270">
                <a:pos x="10800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blipFill rotWithShape="1">
            <a:blip r:embed="rId15"/>
            <a:stretch>
              <a:fillRect/>
            </a:stretch>
          </a:blip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38" name="任意多边形 1037"/>
          <p:cNvSpPr/>
          <p:nvPr/>
        </p:nvSpPr>
        <p:spPr>
          <a:xfrm>
            <a:off x="8150225" y="396875"/>
            <a:ext cx="993775" cy="746125"/>
          </a:xfrm>
          <a:custGeom>
            <a:avLst/>
            <a:gdLst/>
            <a:ahLst/>
            <a:cxnLst/>
            <a:pathLst>
              <a:path w="793" h="672">
                <a:moveTo>
                  <a:pt x="0" y="0"/>
                </a:moveTo>
                <a:lnTo>
                  <a:pt x="265" y="672"/>
                </a:lnTo>
                <a:lnTo>
                  <a:pt x="793" y="672"/>
                </a:lnTo>
                <a:lnTo>
                  <a:pt x="793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6"/>
            <a:stretch>
              <a:fillRect/>
            </a:stretch>
          </a:blip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1" i="0" u="none" kern="1200" baseline="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9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8.e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11188" y="404813"/>
            <a:ext cx="7921625" cy="2160587"/>
          </a:xfrm>
          <a:ln/>
        </p:spPr>
        <p:txBody>
          <a:bodyPr anchor="ctr"/>
          <a:p>
            <a:pPr defTabSz="914400"/>
            <a:br>
              <a:rPr lang="zh-CN" altLang="en-US" kern="1200" baseline="0" dirty="0">
                <a:latin typeface="Arial" panose="020B0604020202020204" pitchFamily="34" charset="0"/>
                <a:ea typeface="黑体" panose="02010609060101010101" pitchFamily="2" charset="-122"/>
              </a:rPr>
            </a:br>
            <a:r>
              <a:rPr lang="zh-CN" altLang="zh-CN" kern="1200" baseline="0" dirty="0">
                <a:latin typeface="Arial" panose="020B0604020202020204" pitchFamily="34" charset="0"/>
                <a:ea typeface="黑体" panose="02010609060101010101" pitchFamily="2" charset="-122"/>
              </a:rPr>
              <a:t>职业决策</a:t>
            </a:r>
            <a:r>
              <a:rPr lang="zh-CN" altLang="en-US" kern="1200" baseline="0" dirty="0">
                <a:latin typeface="Arial" panose="020B0604020202020204" pitchFamily="34" charset="0"/>
                <a:ea typeface="黑体" panose="02010609060101010101" pitchFamily="2" charset="-122"/>
              </a:rPr>
              <a:t>与行动</a:t>
            </a:r>
            <a:endParaRPr lang="en-US" altLang="zh-CN" kern="1200" baseline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6786" name="标题 24678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>
                <a:solidFill>
                  <a:schemeClr val="tx2"/>
                </a:solidFill>
                <a:ea typeface="宋体" panose="02010600030101010101" pitchFamily="2" charset="-122"/>
              </a:rPr>
              <a:t>如何理性决策</a:t>
            </a:r>
            <a:endParaRPr lang="zh-CN" altLang="en-US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46787" name="文本占位符 24678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sz="2800" b="1" dirty="0">
              <a:solidFill>
                <a:srgbClr val="0000FF"/>
              </a:solidFill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00FF"/>
                </a:solidFill>
                <a:ea typeface="宋体" panose="02010600030101010101" pitchFamily="2" charset="-122"/>
              </a:rPr>
              <a:t>决策伴随风险，有决策便有风险。</a:t>
            </a:r>
            <a:endParaRPr lang="zh-CN" altLang="en-US" sz="2800" b="1" dirty="0">
              <a:solidFill>
                <a:srgbClr val="0000FF"/>
              </a:solidFill>
              <a:ea typeface="宋体" panose="02010600030101010101" pitchFamily="2" charset="-122"/>
            </a:endParaRPr>
          </a:p>
          <a:p>
            <a:endParaRPr lang="zh-CN" altLang="en-US" sz="2800" b="1" dirty="0">
              <a:solidFill>
                <a:srgbClr val="0000FF"/>
              </a:solidFill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00FF"/>
                </a:solidFill>
                <a:ea typeface="宋体" panose="02010600030101010101" pitchFamily="2" charset="-122"/>
              </a:rPr>
              <a:t>但是，请不要害怕冒险，人生最危险的事情就是不去冒险。</a:t>
            </a:r>
            <a:endParaRPr lang="zh-CN" altLang="en-US" sz="2800" b="1" dirty="0">
              <a:solidFill>
                <a:srgbClr val="0000FF"/>
              </a:solidFill>
              <a:ea typeface="宋体" panose="02010600030101010101" pitchFamily="2" charset="-122"/>
            </a:endParaRPr>
          </a:p>
          <a:p>
            <a:endParaRPr lang="zh-CN" altLang="en-US" sz="2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7810" name="标题 2478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>
                <a:solidFill>
                  <a:schemeClr val="tx2"/>
                </a:solidFill>
                <a:ea typeface="宋体" panose="02010600030101010101" pitchFamily="2" charset="-122"/>
              </a:rPr>
              <a:t>如何理性决策</a:t>
            </a:r>
            <a:endParaRPr lang="zh-CN" altLang="en-US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47811" name="文本占位符 24781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125000"/>
              </a:lnSpc>
              <a:buNone/>
            </a:pPr>
            <a:endParaRPr lang="en-US" altLang="zh-CN" sz="2800" b="1">
              <a:solidFill>
                <a:schemeClr val="tx2"/>
              </a:solidFill>
              <a:ea typeface="楷体_GB2312" pitchFamily="49" charset="-122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zh-CN" sz="2800" b="1">
                <a:solidFill>
                  <a:schemeClr val="tx2"/>
                </a:solidFill>
                <a:ea typeface="楷体_GB2312" pitchFamily="49" charset="-122"/>
              </a:rPr>
              <a:t>1.</a:t>
            </a:r>
            <a:r>
              <a:rPr lang="zh-CN" altLang="en-US" sz="2800" b="1" dirty="0">
                <a:solidFill>
                  <a:schemeClr val="tx2"/>
                </a:solidFill>
                <a:ea typeface="楷体_GB2312" pitchFamily="49" charset="-122"/>
              </a:rPr>
              <a:t>请回忆自己人生中迄今为止所做的几个重大决定。</a:t>
            </a:r>
            <a:endParaRPr lang="zh-CN" altLang="en-US" sz="2800" b="1" dirty="0">
              <a:solidFill>
                <a:schemeClr val="tx2"/>
              </a:solidFill>
              <a:ea typeface="楷体_GB2312" pitchFamily="49" charset="-122"/>
            </a:endParaRPr>
          </a:p>
          <a:p>
            <a:pPr>
              <a:lnSpc>
                <a:spcPct val="125000"/>
              </a:lnSpc>
              <a:buNone/>
            </a:pPr>
            <a:endParaRPr lang="zh-CN" altLang="en-US" sz="2800" b="1" dirty="0">
              <a:solidFill>
                <a:schemeClr val="tx2"/>
              </a:solidFill>
              <a:ea typeface="楷体_GB2312" pitchFamily="49" charset="-122"/>
            </a:endParaRPr>
          </a:p>
          <a:p>
            <a:pPr>
              <a:lnSpc>
                <a:spcPct val="125000"/>
              </a:lnSpc>
              <a:buNone/>
            </a:pPr>
            <a:r>
              <a:rPr lang="zh-CN" altLang="en-US" sz="2800" b="1" dirty="0">
                <a:solidFill>
                  <a:schemeClr val="tx2"/>
                </a:solidFill>
                <a:ea typeface="楷体_GB2312" pitchFamily="49" charset="-122"/>
              </a:rPr>
              <a:t>  </a:t>
            </a:r>
            <a:r>
              <a:rPr lang="en-US" altLang="zh-CN" sz="2800" b="1">
                <a:solidFill>
                  <a:schemeClr val="tx2"/>
                </a:solidFill>
                <a:ea typeface="楷体_GB2312" pitchFamily="49" charset="-122"/>
              </a:rPr>
              <a:t>2.</a:t>
            </a:r>
            <a:r>
              <a:rPr lang="zh-CN" altLang="en-US" sz="2800" b="1" dirty="0">
                <a:solidFill>
                  <a:schemeClr val="tx2"/>
                </a:solidFill>
                <a:ea typeface="楷体_GB2312" pitchFamily="49" charset="-122"/>
              </a:rPr>
              <a:t>如何做出有利于自身长远发展的职业决策呢？</a:t>
            </a:r>
            <a:endParaRPr lang="zh-CN" altLang="en-US" sz="2800" b="1" dirty="0">
              <a:solidFill>
                <a:schemeClr val="tx2"/>
              </a:solidFill>
              <a:ea typeface="楷体_GB2312" pitchFamily="49" charset="-122"/>
            </a:endParaRPr>
          </a:p>
          <a:p>
            <a:endParaRPr lang="zh-CN" altLang="en-US" sz="2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8835" name="文本占位符 24883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48836" name="WordArt 3"/>
          <p:cNvSpPr>
            <a:spLocks noTextEdit="1"/>
          </p:cNvSpPr>
          <p:nvPr/>
        </p:nvSpPr>
        <p:spPr>
          <a:xfrm>
            <a:off x="457200" y="427038"/>
            <a:ext cx="5638800" cy="639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solidFill>
                  <a:srgbClr val="CC0000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隶书" charset="0"/>
                <a:ea typeface="隶书" charset="0"/>
              </a:rPr>
              <a:t>职业选择应把握四条原则</a:t>
            </a:r>
            <a:endParaRPr lang="zh-CN" altLang="en-US" sz="3200" b="1">
              <a:solidFill>
                <a:srgbClr val="CC0000"/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隶书" charset="0"/>
              <a:ea typeface="隶书" charset="0"/>
            </a:endParaRPr>
          </a:p>
        </p:txBody>
      </p:sp>
      <p:sp>
        <p:nvSpPr>
          <p:cNvPr id="308226" name="Rectangle 2"/>
          <p:cNvSpPr/>
          <p:nvPr/>
        </p:nvSpPr>
        <p:spPr>
          <a:xfrm>
            <a:off x="1384300" y="2057400"/>
            <a:ext cx="2952750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latinLnBrk="1">
              <a:lnSpc>
                <a:spcPct val="120000"/>
              </a:lnSpc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　　择己所爱，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08228" name="Rectangle 4"/>
          <p:cNvSpPr/>
          <p:nvPr/>
        </p:nvSpPr>
        <p:spPr>
          <a:xfrm>
            <a:off x="3328988" y="2705100"/>
            <a:ext cx="2232025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latinLnBrk="1">
              <a:lnSpc>
                <a:spcPct val="120000"/>
              </a:lnSpc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择己所能，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08229" name="Rectangle 5"/>
          <p:cNvSpPr/>
          <p:nvPr/>
        </p:nvSpPr>
        <p:spPr>
          <a:xfrm>
            <a:off x="4552950" y="3354388"/>
            <a:ext cx="2376488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latinLnBrk="1">
              <a:lnSpc>
                <a:spcPct val="120000"/>
              </a:lnSpc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择世所需，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08230" name="Rectangle 6"/>
          <p:cNvSpPr/>
          <p:nvPr/>
        </p:nvSpPr>
        <p:spPr>
          <a:xfrm>
            <a:off x="5921375" y="4002088"/>
            <a:ext cx="2232025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latinLnBrk="1">
              <a:lnSpc>
                <a:spcPct val="120000"/>
              </a:lnSpc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择己所利 。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248841" name="Picture 3" descr="bd19969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2138" y="3714750"/>
            <a:ext cx="2252662" cy="2533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2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2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22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22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822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22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823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23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9859" name="文本占位符 249858"/>
          <p:cNvSpPr>
            <a:spLocks noGrp="1"/>
          </p:cNvSpPr>
          <p:nvPr>
            <p:ph type="body" idx="1"/>
          </p:nvPr>
        </p:nvSpPr>
        <p:spPr>
          <a:xfrm>
            <a:off x="0" y="1052513"/>
            <a:ext cx="9144000" cy="5805487"/>
          </a:xfrm>
          <a:ln/>
        </p:spPr>
        <p:txBody>
          <a:bodyPr/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49860" name="WordArt 3"/>
          <p:cNvSpPr>
            <a:spLocks noTextEdit="1"/>
          </p:cNvSpPr>
          <p:nvPr/>
        </p:nvSpPr>
        <p:spPr>
          <a:xfrm>
            <a:off x="457200" y="427038"/>
            <a:ext cx="5638800" cy="639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2800" b="1">
                <a:solidFill>
                  <a:srgbClr val="CC0000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隶书" charset="0"/>
                <a:ea typeface="隶书" charset="0"/>
              </a:rPr>
              <a:t>5w法</a:t>
            </a:r>
            <a:endParaRPr lang="zh-CN" altLang="en-US" sz="2800" b="1">
              <a:solidFill>
                <a:srgbClr val="CC0000"/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隶书" charset="0"/>
              <a:ea typeface="隶书" charset="0"/>
            </a:endParaRPr>
          </a:p>
        </p:txBody>
      </p:sp>
      <p:grpSp>
        <p:nvGrpSpPr>
          <p:cNvPr id="249916" name="Group 3"/>
          <p:cNvGrpSpPr/>
          <p:nvPr/>
        </p:nvGrpSpPr>
        <p:grpSpPr>
          <a:xfrm>
            <a:off x="977900" y="1739900"/>
            <a:ext cx="7772400" cy="4405313"/>
            <a:chOff x="288" y="873"/>
            <a:chExt cx="5280" cy="2967"/>
          </a:xfrm>
        </p:grpSpPr>
        <p:sp>
          <p:nvSpPr>
            <p:cNvPr id="83972" name="Oval 4"/>
            <p:cNvSpPr>
              <a:spLocks noChangeArrowheads="1"/>
            </p:cNvSpPr>
            <p:nvPr/>
          </p:nvSpPr>
          <p:spPr bwMode="auto">
            <a:xfrm>
              <a:off x="1632" y="1345"/>
              <a:ext cx="2544" cy="2495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accent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49918" name="Group 5"/>
            <p:cNvGrpSpPr/>
            <p:nvPr/>
          </p:nvGrpSpPr>
          <p:grpSpPr>
            <a:xfrm>
              <a:off x="2256" y="1968"/>
              <a:ext cx="1296" cy="1344"/>
              <a:chOff x="2016" y="1920"/>
              <a:chExt cx="1680" cy="1680"/>
            </a:xfrm>
          </p:grpSpPr>
          <p:sp>
            <p:nvSpPr>
              <p:cNvPr id="249919" name="Oval 6"/>
              <p:cNvSpPr/>
              <p:nvPr/>
            </p:nvSpPr>
            <p:spPr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742E00"/>
                  </a:gs>
                </a:gsLst>
                <a:lin ang="540000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9920" name="Freeform 7"/>
              <p:cNvSpPr/>
              <p:nvPr/>
            </p:nvSpPr>
            <p:spPr>
              <a:xfrm>
                <a:off x="2208" y="1948"/>
                <a:ext cx="1296" cy="634"/>
              </a:xfrm>
              <a:custGeom>
                <a:avLst/>
                <a:gdLst>
                  <a:gd name="txL" fmla="*/ 0 w 1321"/>
                  <a:gd name="txT" fmla="*/ 0 h 712"/>
                  <a:gd name="txR" fmla="*/ 1321 w 1321"/>
                  <a:gd name="txB" fmla="*/ 712 h 712"/>
                </a:gdLst>
                <a:ahLst/>
                <a:cxnLst>
                  <a:cxn ang="0">
                    <a:pos x="1276" y="357"/>
                  </a:cxn>
                  <a:cxn ang="0">
                    <a:pos x="1292" y="394"/>
                  </a:cxn>
                  <a:cxn ang="0">
                    <a:pos x="1296" y="428"/>
                  </a:cxn>
                  <a:cxn ang="0">
                    <a:pos x="1290" y="459"/>
                  </a:cxn>
                  <a:cxn ang="0">
                    <a:pos x="1273" y="490"/>
                  </a:cxn>
                  <a:cxn ang="0">
                    <a:pos x="1248" y="516"/>
                  </a:cxn>
                  <a:cxn ang="0">
                    <a:pos x="1216" y="538"/>
                  </a:cxn>
                  <a:cxn ang="0">
                    <a:pos x="1173" y="559"/>
                  </a:cxn>
                  <a:cxn ang="0">
                    <a:pos x="1125" y="578"/>
                  </a:cxn>
                  <a:cxn ang="0">
                    <a:pos x="1071" y="594"/>
                  </a:cxn>
                  <a:cxn ang="0">
                    <a:pos x="1011" y="608"/>
                  </a:cxn>
                  <a:cxn ang="0">
                    <a:pos x="949" y="618"/>
                  </a:cxn>
                  <a:cxn ang="0">
                    <a:pos x="879" y="627"/>
                  </a:cxn>
                  <a:cxn ang="0">
                    <a:pos x="808" y="632"/>
                  </a:cxn>
                  <a:cxn ang="0">
                    <a:pos x="780" y="634"/>
                  </a:cxn>
                  <a:cxn ang="0">
                    <a:pos x="467" y="634"/>
                  </a:cxn>
                  <a:cxn ang="0">
                    <a:pos x="463" y="634"/>
                  </a:cxn>
                  <a:cxn ang="0">
                    <a:pos x="401" y="630"/>
                  </a:cxn>
                  <a:cxn ang="0">
                    <a:pos x="341" y="627"/>
                  </a:cxn>
                  <a:cxn ang="0">
                    <a:pos x="285" y="620"/>
                  </a:cxn>
                  <a:cxn ang="0">
                    <a:pos x="231" y="614"/>
                  </a:cxn>
                  <a:cxn ang="0">
                    <a:pos x="182" y="603"/>
                  </a:cxn>
                  <a:cxn ang="0">
                    <a:pos x="138" y="590"/>
                  </a:cxn>
                  <a:cxn ang="0">
                    <a:pos x="100" y="577"/>
                  </a:cxn>
                  <a:cxn ang="0">
                    <a:pos x="66" y="561"/>
                  </a:cxn>
                  <a:cxn ang="0">
                    <a:pos x="38" y="541"/>
                  </a:cxn>
                  <a:cxn ang="0">
                    <a:pos x="18" y="519"/>
                  </a:cxn>
                  <a:cxn ang="0">
                    <a:pos x="6" y="493"/>
                  </a:cxn>
                  <a:cxn ang="0">
                    <a:pos x="0" y="467"/>
                  </a:cxn>
                  <a:cxn ang="0">
                    <a:pos x="0" y="463"/>
                  </a:cxn>
                  <a:cxn ang="0">
                    <a:pos x="4" y="434"/>
                  </a:cxn>
                  <a:cxn ang="0">
                    <a:pos x="16" y="397"/>
                  </a:cxn>
                  <a:cxn ang="0">
                    <a:pos x="50" y="329"/>
                  </a:cxn>
                  <a:cxn ang="0">
                    <a:pos x="92" y="266"/>
                  </a:cxn>
                  <a:cxn ang="0">
                    <a:pos x="144" y="209"/>
                  </a:cxn>
                  <a:cxn ang="0">
                    <a:pos x="200" y="157"/>
                  </a:cxn>
                  <a:cxn ang="0">
                    <a:pos x="265" y="111"/>
                  </a:cxn>
                  <a:cxn ang="0">
                    <a:pos x="335" y="73"/>
                  </a:cxn>
                  <a:cxn ang="0">
                    <a:pos x="407" y="42"/>
                  </a:cxn>
                  <a:cxn ang="0">
                    <a:pos x="488" y="19"/>
                  </a:cxn>
                  <a:cxn ang="0">
                    <a:pos x="570" y="5"/>
                  </a:cxn>
                  <a:cxn ang="0">
                    <a:pos x="654" y="0"/>
                  </a:cxn>
                  <a:cxn ang="0">
                    <a:pos x="654" y="0"/>
                  </a:cxn>
                  <a:cxn ang="0">
                    <a:pos x="745" y="5"/>
                  </a:cxn>
                  <a:cxn ang="0">
                    <a:pos x="831" y="20"/>
                  </a:cxn>
                  <a:cxn ang="0">
                    <a:pos x="914" y="47"/>
                  </a:cxn>
                  <a:cxn ang="0">
                    <a:pos x="991" y="80"/>
                  </a:cxn>
                  <a:cxn ang="0">
                    <a:pos x="1062" y="122"/>
                  </a:cxn>
                  <a:cxn ang="0">
                    <a:pos x="1127" y="173"/>
                  </a:cxn>
                  <a:cxn ang="0">
                    <a:pos x="1185" y="228"/>
                  </a:cxn>
                  <a:cxn ang="0">
                    <a:pos x="1234" y="289"/>
                  </a:cxn>
                  <a:cxn ang="0">
                    <a:pos x="1276" y="357"/>
                  </a:cxn>
                  <a:cxn ang="0">
                    <a:pos x="1276" y="357"/>
                  </a:cxn>
                </a:cxnLst>
                <a:rect l="txL" t="txT" r="txR" b="tx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  <a:tileRect/>
              </a:gradFill>
              <a:ln w="0">
                <a:noFill/>
              </a:ln>
            </p:spPr>
            <p:txBody>
              <a:bodyPr/>
              <a:p>
                <a:pPr algn="ctr"/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83976" name="Text Box 8"/>
            <p:cNvSpPr txBox="1">
              <a:spLocks noChangeArrowheads="1"/>
            </p:cNvSpPr>
            <p:nvPr/>
          </p:nvSpPr>
          <p:spPr bwMode="gray">
            <a:xfrm>
              <a:off x="2868" y="2483"/>
              <a:ext cx="125" cy="30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R="0" algn="ctr" defTabSz="914400" rtl="0" eaLnBrk="0" hangingPunct="0">
                <a:buClrTx/>
                <a:buSzTx/>
                <a:buFontTx/>
                <a:buNone/>
                <a:defRPr/>
              </a:pPr>
              <a:endParaRPr kumimoji="0" lang="en-US" altLang="zh-CN" sz="2400" b="1" kern="1200" cap="none" spc="0" normalizeH="0" baseline="0" noProof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49922" name="Group 9"/>
            <p:cNvGrpSpPr/>
            <p:nvPr/>
          </p:nvGrpSpPr>
          <p:grpSpPr>
            <a:xfrm>
              <a:off x="2640" y="1104"/>
              <a:ext cx="432" cy="415"/>
              <a:chOff x="2640" y="1088"/>
              <a:chExt cx="432" cy="415"/>
            </a:xfrm>
          </p:grpSpPr>
          <p:grpSp>
            <p:nvGrpSpPr>
              <p:cNvPr id="249923" name="Group 10"/>
              <p:cNvGrpSpPr/>
              <p:nvPr/>
            </p:nvGrpSpPr>
            <p:grpSpPr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83979" name="Oval 1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2" cy="167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49925" name="Freeform 12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76" y="357"/>
                    </a:cxn>
                    <a:cxn ang="0">
                      <a:pos x="1292" y="394"/>
                    </a:cxn>
                    <a:cxn ang="0">
                      <a:pos x="1296" y="428"/>
                    </a:cxn>
                    <a:cxn ang="0">
                      <a:pos x="1290" y="459"/>
                    </a:cxn>
                    <a:cxn ang="0">
                      <a:pos x="1273" y="490"/>
                    </a:cxn>
                    <a:cxn ang="0">
                      <a:pos x="1248" y="516"/>
                    </a:cxn>
                    <a:cxn ang="0">
                      <a:pos x="1216" y="538"/>
                    </a:cxn>
                    <a:cxn ang="0">
                      <a:pos x="1173" y="559"/>
                    </a:cxn>
                    <a:cxn ang="0">
                      <a:pos x="1125" y="578"/>
                    </a:cxn>
                    <a:cxn ang="0">
                      <a:pos x="1071" y="594"/>
                    </a:cxn>
                    <a:cxn ang="0">
                      <a:pos x="1011" y="608"/>
                    </a:cxn>
                    <a:cxn ang="0">
                      <a:pos x="949" y="618"/>
                    </a:cxn>
                    <a:cxn ang="0">
                      <a:pos x="879" y="627"/>
                    </a:cxn>
                    <a:cxn ang="0">
                      <a:pos x="808" y="632"/>
                    </a:cxn>
                    <a:cxn ang="0">
                      <a:pos x="780" y="634"/>
                    </a:cxn>
                    <a:cxn ang="0">
                      <a:pos x="467" y="634"/>
                    </a:cxn>
                    <a:cxn ang="0">
                      <a:pos x="463" y="634"/>
                    </a:cxn>
                    <a:cxn ang="0">
                      <a:pos x="401" y="630"/>
                    </a:cxn>
                    <a:cxn ang="0">
                      <a:pos x="341" y="627"/>
                    </a:cxn>
                    <a:cxn ang="0">
                      <a:pos x="285" y="620"/>
                    </a:cxn>
                    <a:cxn ang="0">
                      <a:pos x="231" y="614"/>
                    </a:cxn>
                    <a:cxn ang="0">
                      <a:pos x="182" y="603"/>
                    </a:cxn>
                    <a:cxn ang="0">
                      <a:pos x="138" y="590"/>
                    </a:cxn>
                    <a:cxn ang="0">
                      <a:pos x="100" y="577"/>
                    </a:cxn>
                    <a:cxn ang="0">
                      <a:pos x="66" y="561"/>
                    </a:cxn>
                    <a:cxn ang="0">
                      <a:pos x="38" y="541"/>
                    </a:cxn>
                    <a:cxn ang="0">
                      <a:pos x="18" y="519"/>
                    </a:cxn>
                    <a:cxn ang="0">
                      <a:pos x="6" y="493"/>
                    </a:cxn>
                    <a:cxn ang="0">
                      <a:pos x="0" y="467"/>
                    </a:cxn>
                    <a:cxn ang="0">
                      <a:pos x="0" y="463"/>
                    </a:cxn>
                    <a:cxn ang="0">
                      <a:pos x="4" y="434"/>
                    </a:cxn>
                    <a:cxn ang="0">
                      <a:pos x="16" y="397"/>
                    </a:cxn>
                    <a:cxn ang="0">
                      <a:pos x="50" y="329"/>
                    </a:cxn>
                    <a:cxn ang="0">
                      <a:pos x="92" y="266"/>
                    </a:cxn>
                    <a:cxn ang="0">
                      <a:pos x="144" y="209"/>
                    </a:cxn>
                    <a:cxn ang="0">
                      <a:pos x="200" y="157"/>
                    </a:cxn>
                    <a:cxn ang="0">
                      <a:pos x="265" y="111"/>
                    </a:cxn>
                    <a:cxn ang="0">
                      <a:pos x="335" y="73"/>
                    </a:cxn>
                    <a:cxn ang="0">
                      <a:pos x="407" y="42"/>
                    </a:cxn>
                    <a:cxn ang="0">
                      <a:pos x="488" y="19"/>
                    </a:cxn>
                    <a:cxn ang="0">
                      <a:pos x="570" y="5"/>
                    </a:cxn>
                    <a:cxn ang="0">
                      <a:pos x="654" y="0"/>
                    </a:cxn>
                    <a:cxn ang="0">
                      <a:pos x="654" y="0"/>
                    </a:cxn>
                    <a:cxn ang="0">
                      <a:pos x="745" y="5"/>
                    </a:cxn>
                    <a:cxn ang="0">
                      <a:pos x="831" y="20"/>
                    </a:cxn>
                    <a:cxn ang="0">
                      <a:pos x="914" y="47"/>
                    </a:cxn>
                    <a:cxn ang="0">
                      <a:pos x="991" y="80"/>
                    </a:cxn>
                    <a:cxn ang="0">
                      <a:pos x="1062" y="122"/>
                    </a:cxn>
                    <a:cxn ang="0">
                      <a:pos x="1127" y="173"/>
                    </a:cxn>
                    <a:cxn ang="0">
                      <a:pos x="1185" y="228"/>
                    </a:cxn>
                    <a:cxn ang="0">
                      <a:pos x="1234" y="289"/>
                    </a:cxn>
                    <a:cxn ang="0">
                      <a:pos x="1276" y="357"/>
                    </a:cxn>
                    <a:cxn ang="0">
                      <a:pos x="1276" y="357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pPr algn="ctr"/>
                  <a:endParaRPr lang="zh-CN" altLang="en-US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83981" name="Text Box 13"/>
              <p:cNvSpPr txBox="1">
                <a:spLocks noChangeArrowheads="1"/>
              </p:cNvSpPr>
              <p:nvPr/>
            </p:nvSpPr>
            <p:spPr bwMode="gray">
              <a:xfrm>
                <a:off x="2724" y="1152"/>
                <a:ext cx="283" cy="30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B</a:t>
                </a:r>
                <a:endParaRPr lang="en-US" altLang="zh-CN" sz="2400" b="1">
                  <a:solidFill>
                    <a:srgbClr val="FFFF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9927" name="Group 14"/>
            <p:cNvGrpSpPr/>
            <p:nvPr/>
          </p:nvGrpSpPr>
          <p:grpSpPr>
            <a:xfrm>
              <a:off x="2236" y="3191"/>
              <a:ext cx="201" cy="176"/>
              <a:chOff x="2236" y="3191"/>
              <a:chExt cx="201" cy="176"/>
            </a:xfrm>
          </p:grpSpPr>
          <p:sp>
            <p:nvSpPr>
              <p:cNvPr id="83983" name="Oval 15"/>
              <p:cNvSpPr>
                <a:spLocks noChangeArrowheads="1"/>
              </p:cNvSpPr>
              <p:nvPr/>
            </p:nvSpPr>
            <p:spPr bwMode="gray">
              <a:xfrm rot="18227093">
                <a:off x="2238" y="3284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83984" name="Oval 16"/>
              <p:cNvSpPr>
                <a:spLocks noChangeArrowheads="1"/>
              </p:cNvSpPr>
              <p:nvPr/>
            </p:nvSpPr>
            <p:spPr bwMode="gray">
              <a:xfrm rot="18227093">
                <a:off x="2352" y="318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249930" name="Group 17"/>
            <p:cNvGrpSpPr/>
            <p:nvPr/>
          </p:nvGrpSpPr>
          <p:grpSpPr>
            <a:xfrm>
              <a:off x="1824" y="3357"/>
              <a:ext cx="432" cy="432"/>
              <a:chOff x="1824" y="3357"/>
              <a:chExt cx="432" cy="432"/>
            </a:xfrm>
          </p:grpSpPr>
          <p:grpSp>
            <p:nvGrpSpPr>
              <p:cNvPr id="249931" name="Group 18"/>
              <p:cNvGrpSpPr/>
              <p:nvPr/>
            </p:nvGrpSpPr>
            <p:grpSpPr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83987" name="Oval 19"/>
                <p:cNvSpPr>
                  <a:spLocks noChangeArrowheads="1"/>
                </p:cNvSpPr>
                <p:nvPr/>
              </p:nvSpPr>
              <p:spPr bwMode="gray">
                <a:xfrm>
                  <a:off x="2015" y="1919"/>
                  <a:ext cx="1682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49933" name="Freeform 20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76" y="357"/>
                    </a:cxn>
                    <a:cxn ang="0">
                      <a:pos x="1292" y="394"/>
                    </a:cxn>
                    <a:cxn ang="0">
                      <a:pos x="1296" y="428"/>
                    </a:cxn>
                    <a:cxn ang="0">
                      <a:pos x="1290" y="459"/>
                    </a:cxn>
                    <a:cxn ang="0">
                      <a:pos x="1273" y="490"/>
                    </a:cxn>
                    <a:cxn ang="0">
                      <a:pos x="1248" y="516"/>
                    </a:cxn>
                    <a:cxn ang="0">
                      <a:pos x="1216" y="538"/>
                    </a:cxn>
                    <a:cxn ang="0">
                      <a:pos x="1173" y="559"/>
                    </a:cxn>
                    <a:cxn ang="0">
                      <a:pos x="1125" y="578"/>
                    </a:cxn>
                    <a:cxn ang="0">
                      <a:pos x="1071" y="594"/>
                    </a:cxn>
                    <a:cxn ang="0">
                      <a:pos x="1011" y="608"/>
                    </a:cxn>
                    <a:cxn ang="0">
                      <a:pos x="949" y="618"/>
                    </a:cxn>
                    <a:cxn ang="0">
                      <a:pos x="879" y="627"/>
                    </a:cxn>
                    <a:cxn ang="0">
                      <a:pos x="808" y="632"/>
                    </a:cxn>
                    <a:cxn ang="0">
                      <a:pos x="780" y="634"/>
                    </a:cxn>
                    <a:cxn ang="0">
                      <a:pos x="467" y="634"/>
                    </a:cxn>
                    <a:cxn ang="0">
                      <a:pos x="463" y="634"/>
                    </a:cxn>
                    <a:cxn ang="0">
                      <a:pos x="401" y="630"/>
                    </a:cxn>
                    <a:cxn ang="0">
                      <a:pos x="341" y="627"/>
                    </a:cxn>
                    <a:cxn ang="0">
                      <a:pos x="285" y="620"/>
                    </a:cxn>
                    <a:cxn ang="0">
                      <a:pos x="231" y="614"/>
                    </a:cxn>
                    <a:cxn ang="0">
                      <a:pos x="182" y="603"/>
                    </a:cxn>
                    <a:cxn ang="0">
                      <a:pos x="138" y="590"/>
                    </a:cxn>
                    <a:cxn ang="0">
                      <a:pos x="100" y="577"/>
                    </a:cxn>
                    <a:cxn ang="0">
                      <a:pos x="66" y="561"/>
                    </a:cxn>
                    <a:cxn ang="0">
                      <a:pos x="38" y="541"/>
                    </a:cxn>
                    <a:cxn ang="0">
                      <a:pos x="18" y="519"/>
                    </a:cxn>
                    <a:cxn ang="0">
                      <a:pos x="6" y="493"/>
                    </a:cxn>
                    <a:cxn ang="0">
                      <a:pos x="0" y="467"/>
                    </a:cxn>
                    <a:cxn ang="0">
                      <a:pos x="0" y="463"/>
                    </a:cxn>
                    <a:cxn ang="0">
                      <a:pos x="4" y="434"/>
                    </a:cxn>
                    <a:cxn ang="0">
                      <a:pos x="16" y="397"/>
                    </a:cxn>
                    <a:cxn ang="0">
                      <a:pos x="50" y="329"/>
                    </a:cxn>
                    <a:cxn ang="0">
                      <a:pos x="92" y="266"/>
                    </a:cxn>
                    <a:cxn ang="0">
                      <a:pos x="144" y="209"/>
                    </a:cxn>
                    <a:cxn ang="0">
                      <a:pos x="200" y="157"/>
                    </a:cxn>
                    <a:cxn ang="0">
                      <a:pos x="265" y="111"/>
                    </a:cxn>
                    <a:cxn ang="0">
                      <a:pos x="335" y="73"/>
                    </a:cxn>
                    <a:cxn ang="0">
                      <a:pos x="407" y="42"/>
                    </a:cxn>
                    <a:cxn ang="0">
                      <a:pos x="488" y="19"/>
                    </a:cxn>
                    <a:cxn ang="0">
                      <a:pos x="570" y="5"/>
                    </a:cxn>
                    <a:cxn ang="0">
                      <a:pos x="654" y="0"/>
                    </a:cxn>
                    <a:cxn ang="0">
                      <a:pos x="654" y="0"/>
                    </a:cxn>
                    <a:cxn ang="0">
                      <a:pos x="745" y="5"/>
                    </a:cxn>
                    <a:cxn ang="0">
                      <a:pos x="831" y="20"/>
                    </a:cxn>
                    <a:cxn ang="0">
                      <a:pos x="914" y="47"/>
                    </a:cxn>
                    <a:cxn ang="0">
                      <a:pos x="991" y="80"/>
                    </a:cxn>
                    <a:cxn ang="0">
                      <a:pos x="1062" y="122"/>
                    </a:cxn>
                    <a:cxn ang="0">
                      <a:pos x="1127" y="173"/>
                    </a:cxn>
                    <a:cxn ang="0">
                      <a:pos x="1185" y="228"/>
                    </a:cxn>
                    <a:cxn ang="0">
                      <a:pos x="1234" y="289"/>
                    </a:cxn>
                    <a:cxn ang="0">
                      <a:pos x="1276" y="357"/>
                    </a:cxn>
                    <a:cxn ang="0">
                      <a:pos x="1276" y="357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pPr algn="ctr"/>
                  <a:endParaRPr lang="zh-CN" altLang="en-US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83989" name="Text Box 21"/>
              <p:cNvSpPr txBox="1">
                <a:spLocks noChangeArrowheads="1"/>
              </p:cNvSpPr>
              <p:nvPr/>
            </p:nvSpPr>
            <p:spPr bwMode="gray">
              <a:xfrm>
                <a:off x="1901" y="3438"/>
                <a:ext cx="266" cy="30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E</a:t>
                </a:r>
                <a:endParaRPr lang="en-US" altLang="zh-CN" sz="2400" b="1">
                  <a:solidFill>
                    <a:srgbClr val="FFFF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9935" name="Group 22"/>
            <p:cNvGrpSpPr/>
            <p:nvPr/>
          </p:nvGrpSpPr>
          <p:grpSpPr>
            <a:xfrm>
              <a:off x="3938" y="1968"/>
              <a:ext cx="430" cy="437"/>
              <a:chOff x="3938" y="1968"/>
              <a:chExt cx="430" cy="437"/>
            </a:xfrm>
          </p:grpSpPr>
          <p:grpSp>
            <p:nvGrpSpPr>
              <p:cNvPr id="249936" name="Group 23"/>
              <p:cNvGrpSpPr/>
              <p:nvPr/>
            </p:nvGrpSpPr>
            <p:grpSpPr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83992" name="Oval 24"/>
                <p:cNvSpPr>
                  <a:spLocks noChangeArrowheads="1"/>
                </p:cNvSpPr>
                <p:nvPr/>
              </p:nvSpPr>
              <p:spPr bwMode="gray">
                <a:xfrm>
                  <a:off x="2018" y="1919"/>
                  <a:ext cx="1677" cy="168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62353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49938" name="Freeform 25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76" y="357"/>
                    </a:cxn>
                    <a:cxn ang="0">
                      <a:pos x="1292" y="394"/>
                    </a:cxn>
                    <a:cxn ang="0">
                      <a:pos x="1296" y="428"/>
                    </a:cxn>
                    <a:cxn ang="0">
                      <a:pos x="1290" y="459"/>
                    </a:cxn>
                    <a:cxn ang="0">
                      <a:pos x="1273" y="490"/>
                    </a:cxn>
                    <a:cxn ang="0">
                      <a:pos x="1248" y="516"/>
                    </a:cxn>
                    <a:cxn ang="0">
                      <a:pos x="1216" y="538"/>
                    </a:cxn>
                    <a:cxn ang="0">
                      <a:pos x="1173" y="559"/>
                    </a:cxn>
                    <a:cxn ang="0">
                      <a:pos x="1125" y="578"/>
                    </a:cxn>
                    <a:cxn ang="0">
                      <a:pos x="1071" y="594"/>
                    </a:cxn>
                    <a:cxn ang="0">
                      <a:pos x="1011" y="608"/>
                    </a:cxn>
                    <a:cxn ang="0">
                      <a:pos x="949" y="618"/>
                    </a:cxn>
                    <a:cxn ang="0">
                      <a:pos x="879" y="627"/>
                    </a:cxn>
                    <a:cxn ang="0">
                      <a:pos x="808" y="632"/>
                    </a:cxn>
                    <a:cxn ang="0">
                      <a:pos x="780" y="634"/>
                    </a:cxn>
                    <a:cxn ang="0">
                      <a:pos x="467" y="634"/>
                    </a:cxn>
                    <a:cxn ang="0">
                      <a:pos x="463" y="634"/>
                    </a:cxn>
                    <a:cxn ang="0">
                      <a:pos x="401" y="630"/>
                    </a:cxn>
                    <a:cxn ang="0">
                      <a:pos x="341" y="627"/>
                    </a:cxn>
                    <a:cxn ang="0">
                      <a:pos x="285" y="620"/>
                    </a:cxn>
                    <a:cxn ang="0">
                      <a:pos x="231" y="614"/>
                    </a:cxn>
                    <a:cxn ang="0">
                      <a:pos x="182" y="603"/>
                    </a:cxn>
                    <a:cxn ang="0">
                      <a:pos x="138" y="590"/>
                    </a:cxn>
                    <a:cxn ang="0">
                      <a:pos x="100" y="577"/>
                    </a:cxn>
                    <a:cxn ang="0">
                      <a:pos x="66" y="561"/>
                    </a:cxn>
                    <a:cxn ang="0">
                      <a:pos x="38" y="541"/>
                    </a:cxn>
                    <a:cxn ang="0">
                      <a:pos x="18" y="519"/>
                    </a:cxn>
                    <a:cxn ang="0">
                      <a:pos x="6" y="493"/>
                    </a:cxn>
                    <a:cxn ang="0">
                      <a:pos x="0" y="467"/>
                    </a:cxn>
                    <a:cxn ang="0">
                      <a:pos x="0" y="463"/>
                    </a:cxn>
                    <a:cxn ang="0">
                      <a:pos x="4" y="434"/>
                    </a:cxn>
                    <a:cxn ang="0">
                      <a:pos x="16" y="397"/>
                    </a:cxn>
                    <a:cxn ang="0">
                      <a:pos x="50" y="329"/>
                    </a:cxn>
                    <a:cxn ang="0">
                      <a:pos x="92" y="266"/>
                    </a:cxn>
                    <a:cxn ang="0">
                      <a:pos x="144" y="209"/>
                    </a:cxn>
                    <a:cxn ang="0">
                      <a:pos x="200" y="157"/>
                    </a:cxn>
                    <a:cxn ang="0">
                      <a:pos x="265" y="111"/>
                    </a:cxn>
                    <a:cxn ang="0">
                      <a:pos x="335" y="73"/>
                    </a:cxn>
                    <a:cxn ang="0">
                      <a:pos x="407" y="42"/>
                    </a:cxn>
                    <a:cxn ang="0">
                      <a:pos x="488" y="19"/>
                    </a:cxn>
                    <a:cxn ang="0">
                      <a:pos x="570" y="5"/>
                    </a:cxn>
                    <a:cxn ang="0">
                      <a:pos x="654" y="0"/>
                    </a:cxn>
                    <a:cxn ang="0">
                      <a:pos x="654" y="0"/>
                    </a:cxn>
                    <a:cxn ang="0">
                      <a:pos x="745" y="5"/>
                    </a:cxn>
                    <a:cxn ang="0">
                      <a:pos x="831" y="20"/>
                    </a:cxn>
                    <a:cxn ang="0">
                      <a:pos x="914" y="47"/>
                    </a:cxn>
                    <a:cxn ang="0">
                      <a:pos x="991" y="80"/>
                    </a:cxn>
                    <a:cxn ang="0">
                      <a:pos x="1062" y="122"/>
                    </a:cxn>
                    <a:cxn ang="0">
                      <a:pos x="1127" y="173"/>
                    </a:cxn>
                    <a:cxn ang="0">
                      <a:pos x="1185" y="228"/>
                    </a:cxn>
                    <a:cxn ang="0">
                      <a:pos x="1234" y="289"/>
                    </a:cxn>
                    <a:cxn ang="0">
                      <a:pos x="1276" y="357"/>
                    </a:cxn>
                    <a:cxn ang="0">
                      <a:pos x="1276" y="357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pPr algn="ctr"/>
                  <a:endParaRPr lang="zh-CN" altLang="en-US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83994" name="Text Box 26"/>
              <p:cNvSpPr txBox="1">
                <a:spLocks noChangeArrowheads="1"/>
              </p:cNvSpPr>
              <p:nvPr/>
            </p:nvSpPr>
            <p:spPr bwMode="gray">
              <a:xfrm>
                <a:off x="4011" y="2028"/>
                <a:ext cx="275" cy="30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C</a:t>
                </a:r>
                <a:endParaRPr lang="en-US" altLang="zh-CN" sz="2400" b="1">
                  <a:solidFill>
                    <a:srgbClr val="FFFF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9940" name="Group 27"/>
            <p:cNvGrpSpPr/>
            <p:nvPr/>
          </p:nvGrpSpPr>
          <p:grpSpPr>
            <a:xfrm>
              <a:off x="3552" y="3360"/>
              <a:ext cx="412" cy="392"/>
              <a:chOff x="3552" y="3339"/>
              <a:chExt cx="412" cy="392"/>
            </a:xfrm>
          </p:grpSpPr>
          <p:grpSp>
            <p:nvGrpSpPr>
              <p:cNvPr id="249941" name="Group 28"/>
              <p:cNvGrpSpPr/>
              <p:nvPr/>
            </p:nvGrpSpPr>
            <p:grpSpPr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83997" name="Oval 29"/>
                <p:cNvSpPr>
                  <a:spLocks noChangeArrowheads="1"/>
                </p:cNvSpPr>
                <p:nvPr/>
              </p:nvSpPr>
              <p:spPr bwMode="gray">
                <a:xfrm>
                  <a:off x="2018" y="1920"/>
                  <a:ext cx="1680" cy="168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49943" name="Freeform 30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76" y="357"/>
                    </a:cxn>
                    <a:cxn ang="0">
                      <a:pos x="1292" y="394"/>
                    </a:cxn>
                    <a:cxn ang="0">
                      <a:pos x="1296" y="428"/>
                    </a:cxn>
                    <a:cxn ang="0">
                      <a:pos x="1290" y="459"/>
                    </a:cxn>
                    <a:cxn ang="0">
                      <a:pos x="1273" y="490"/>
                    </a:cxn>
                    <a:cxn ang="0">
                      <a:pos x="1248" y="516"/>
                    </a:cxn>
                    <a:cxn ang="0">
                      <a:pos x="1216" y="538"/>
                    </a:cxn>
                    <a:cxn ang="0">
                      <a:pos x="1173" y="559"/>
                    </a:cxn>
                    <a:cxn ang="0">
                      <a:pos x="1125" y="578"/>
                    </a:cxn>
                    <a:cxn ang="0">
                      <a:pos x="1071" y="594"/>
                    </a:cxn>
                    <a:cxn ang="0">
                      <a:pos x="1011" y="608"/>
                    </a:cxn>
                    <a:cxn ang="0">
                      <a:pos x="949" y="618"/>
                    </a:cxn>
                    <a:cxn ang="0">
                      <a:pos x="879" y="627"/>
                    </a:cxn>
                    <a:cxn ang="0">
                      <a:pos x="808" y="632"/>
                    </a:cxn>
                    <a:cxn ang="0">
                      <a:pos x="780" y="634"/>
                    </a:cxn>
                    <a:cxn ang="0">
                      <a:pos x="467" y="634"/>
                    </a:cxn>
                    <a:cxn ang="0">
                      <a:pos x="463" y="634"/>
                    </a:cxn>
                    <a:cxn ang="0">
                      <a:pos x="401" y="630"/>
                    </a:cxn>
                    <a:cxn ang="0">
                      <a:pos x="341" y="627"/>
                    </a:cxn>
                    <a:cxn ang="0">
                      <a:pos x="285" y="620"/>
                    </a:cxn>
                    <a:cxn ang="0">
                      <a:pos x="231" y="614"/>
                    </a:cxn>
                    <a:cxn ang="0">
                      <a:pos x="182" y="603"/>
                    </a:cxn>
                    <a:cxn ang="0">
                      <a:pos x="138" y="590"/>
                    </a:cxn>
                    <a:cxn ang="0">
                      <a:pos x="100" y="577"/>
                    </a:cxn>
                    <a:cxn ang="0">
                      <a:pos x="66" y="561"/>
                    </a:cxn>
                    <a:cxn ang="0">
                      <a:pos x="38" y="541"/>
                    </a:cxn>
                    <a:cxn ang="0">
                      <a:pos x="18" y="519"/>
                    </a:cxn>
                    <a:cxn ang="0">
                      <a:pos x="6" y="493"/>
                    </a:cxn>
                    <a:cxn ang="0">
                      <a:pos x="0" y="467"/>
                    </a:cxn>
                    <a:cxn ang="0">
                      <a:pos x="0" y="463"/>
                    </a:cxn>
                    <a:cxn ang="0">
                      <a:pos x="4" y="434"/>
                    </a:cxn>
                    <a:cxn ang="0">
                      <a:pos x="16" y="397"/>
                    </a:cxn>
                    <a:cxn ang="0">
                      <a:pos x="50" y="329"/>
                    </a:cxn>
                    <a:cxn ang="0">
                      <a:pos x="92" y="266"/>
                    </a:cxn>
                    <a:cxn ang="0">
                      <a:pos x="144" y="209"/>
                    </a:cxn>
                    <a:cxn ang="0">
                      <a:pos x="200" y="157"/>
                    </a:cxn>
                    <a:cxn ang="0">
                      <a:pos x="265" y="111"/>
                    </a:cxn>
                    <a:cxn ang="0">
                      <a:pos x="335" y="73"/>
                    </a:cxn>
                    <a:cxn ang="0">
                      <a:pos x="407" y="42"/>
                    </a:cxn>
                    <a:cxn ang="0">
                      <a:pos x="488" y="19"/>
                    </a:cxn>
                    <a:cxn ang="0">
                      <a:pos x="570" y="5"/>
                    </a:cxn>
                    <a:cxn ang="0">
                      <a:pos x="654" y="0"/>
                    </a:cxn>
                    <a:cxn ang="0">
                      <a:pos x="654" y="0"/>
                    </a:cxn>
                    <a:cxn ang="0">
                      <a:pos x="745" y="5"/>
                    </a:cxn>
                    <a:cxn ang="0">
                      <a:pos x="831" y="20"/>
                    </a:cxn>
                    <a:cxn ang="0">
                      <a:pos x="914" y="47"/>
                    </a:cxn>
                    <a:cxn ang="0">
                      <a:pos x="991" y="80"/>
                    </a:cxn>
                    <a:cxn ang="0">
                      <a:pos x="1062" y="122"/>
                    </a:cxn>
                    <a:cxn ang="0">
                      <a:pos x="1127" y="173"/>
                    </a:cxn>
                    <a:cxn ang="0">
                      <a:pos x="1185" y="228"/>
                    </a:cxn>
                    <a:cxn ang="0">
                      <a:pos x="1234" y="289"/>
                    </a:cxn>
                    <a:cxn ang="0">
                      <a:pos x="1276" y="357"/>
                    </a:cxn>
                    <a:cxn ang="0">
                      <a:pos x="1276" y="357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pPr algn="ctr"/>
                  <a:endParaRPr lang="zh-CN" altLang="en-US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83999" name="Text Box 31"/>
              <p:cNvSpPr txBox="1">
                <a:spLocks noChangeArrowheads="1"/>
              </p:cNvSpPr>
              <p:nvPr/>
            </p:nvSpPr>
            <p:spPr bwMode="gray">
              <a:xfrm>
                <a:off x="3631" y="3360"/>
                <a:ext cx="297" cy="30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D</a:t>
                </a:r>
                <a:endParaRPr lang="en-US" altLang="zh-CN" sz="2400" b="1">
                  <a:solidFill>
                    <a:srgbClr val="FFFF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49945" name="Group 32"/>
            <p:cNvGrpSpPr/>
            <p:nvPr/>
          </p:nvGrpSpPr>
          <p:grpSpPr>
            <a:xfrm>
              <a:off x="1488" y="1968"/>
              <a:ext cx="432" cy="432"/>
              <a:chOff x="1488" y="1968"/>
              <a:chExt cx="432" cy="432"/>
            </a:xfrm>
          </p:grpSpPr>
          <p:grpSp>
            <p:nvGrpSpPr>
              <p:cNvPr id="249946" name="Group 33"/>
              <p:cNvGrpSpPr/>
              <p:nvPr/>
            </p:nvGrpSpPr>
            <p:grpSpPr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84002" name="Oval 34"/>
                <p:cNvSpPr>
                  <a:spLocks noChangeArrowheads="1"/>
                </p:cNvSpPr>
                <p:nvPr/>
              </p:nvSpPr>
              <p:spPr bwMode="gray">
                <a:xfrm>
                  <a:off x="2017" y="1919"/>
                  <a:ext cx="1678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49948" name="Freeform 35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76" y="357"/>
                    </a:cxn>
                    <a:cxn ang="0">
                      <a:pos x="1292" y="394"/>
                    </a:cxn>
                    <a:cxn ang="0">
                      <a:pos x="1296" y="428"/>
                    </a:cxn>
                    <a:cxn ang="0">
                      <a:pos x="1290" y="459"/>
                    </a:cxn>
                    <a:cxn ang="0">
                      <a:pos x="1273" y="490"/>
                    </a:cxn>
                    <a:cxn ang="0">
                      <a:pos x="1248" y="516"/>
                    </a:cxn>
                    <a:cxn ang="0">
                      <a:pos x="1216" y="538"/>
                    </a:cxn>
                    <a:cxn ang="0">
                      <a:pos x="1173" y="559"/>
                    </a:cxn>
                    <a:cxn ang="0">
                      <a:pos x="1125" y="578"/>
                    </a:cxn>
                    <a:cxn ang="0">
                      <a:pos x="1071" y="594"/>
                    </a:cxn>
                    <a:cxn ang="0">
                      <a:pos x="1011" y="608"/>
                    </a:cxn>
                    <a:cxn ang="0">
                      <a:pos x="949" y="618"/>
                    </a:cxn>
                    <a:cxn ang="0">
                      <a:pos x="879" y="627"/>
                    </a:cxn>
                    <a:cxn ang="0">
                      <a:pos x="808" y="632"/>
                    </a:cxn>
                    <a:cxn ang="0">
                      <a:pos x="780" y="634"/>
                    </a:cxn>
                    <a:cxn ang="0">
                      <a:pos x="467" y="634"/>
                    </a:cxn>
                    <a:cxn ang="0">
                      <a:pos x="463" y="634"/>
                    </a:cxn>
                    <a:cxn ang="0">
                      <a:pos x="401" y="630"/>
                    </a:cxn>
                    <a:cxn ang="0">
                      <a:pos x="341" y="627"/>
                    </a:cxn>
                    <a:cxn ang="0">
                      <a:pos x="285" y="620"/>
                    </a:cxn>
                    <a:cxn ang="0">
                      <a:pos x="231" y="614"/>
                    </a:cxn>
                    <a:cxn ang="0">
                      <a:pos x="182" y="603"/>
                    </a:cxn>
                    <a:cxn ang="0">
                      <a:pos x="138" y="590"/>
                    </a:cxn>
                    <a:cxn ang="0">
                      <a:pos x="100" y="577"/>
                    </a:cxn>
                    <a:cxn ang="0">
                      <a:pos x="66" y="561"/>
                    </a:cxn>
                    <a:cxn ang="0">
                      <a:pos x="38" y="541"/>
                    </a:cxn>
                    <a:cxn ang="0">
                      <a:pos x="18" y="519"/>
                    </a:cxn>
                    <a:cxn ang="0">
                      <a:pos x="6" y="493"/>
                    </a:cxn>
                    <a:cxn ang="0">
                      <a:pos x="0" y="467"/>
                    </a:cxn>
                    <a:cxn ang="0">
                      <a:pos x="0" y="463"/>
                    </a:cxn>
                    <a:cxn ang="0">
                      <a:pos x="4" y="434"/>
                    </a:cxn>
                    <a:cxn ang="0">
                      <a:pos x="16" y="397"/>
                    </a:cxn>
                    <a:cxn ang="0">
                      <a:pos x="50" y="329"/>
                    </a:cxn>
                    <a:cxn ang="0">
                      <a:pos x="92" y="266"/>
                    </a:cxn>
                    <a:cxn ang="0">
                      <a:pos x="144" y="209"/>
                    </a:cxn>
                    <a:cxn ang="0">
                      <a:pos x="200" y="157"/>
                    </a:cxn>
                    <a:cxn ang="0">
                      <a:pos x="265" y="111"/>
                    </a:cxn>
                    <a:cxn ang="0">
                      <a:pos x="335" y="73"/>
                    </a:cxn>
                    <a:cxn ang="0">
                      <a:pos x="407" y="42"/>
                    </a:cxn>
                    <a:cxn ang="0">
                      <a:pos x="488" y="19"/>
                    </a:cxn>
                    <a:cxn ang="0">
                      <a:pos x="570" y="5"/>
                    </a:cxn>
                    <a:cxn ang="0">
                      <a:pos x="654" y="0"/>
                    </a:cxn>
                    <a:cxn ang="0">
                      <a:pos x="654" y="0"/>
                    </a:cxn>
                    <a:cxn ang="0">
                      <a:pos x="745" y="5"/>
                    </a:cxn>
                    <a:cxn ang="0">
                      <a:pos x="831" y="20"/>
                    </a:cxn>
                    <a:cxn ang="0">
                      <a:pos x="914" y="47"/>
                    </a:cxn>
                    <a:cxn ang="0">
                      <a:pos x="991" y="80"/>
                    </a:cxn>
                    <a:cxn ang="0">
                      <a:pos x="1062" y="122"/>
                    </a:cxn>
                    <a:cxn ang="0">
                      <a:pos x="1127" y="173"/>
                    </a:cxn>
                    <a:cxn ang="0">
                      <a:pos x="1185" y="228"/>
                    </a:cxn>
                    <a:cxn ang="0">
                      <a:pos x="1234" y="289"/>
                    </a:cxn>
                    <a:cxn ang="0">
                      <a:pos x="1276" y="357"/>
                    </a:cxn>
                    <a:cxn ang="0">
                      <a:pos x="1276" y="357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pPr algn="ctr"/>
                  <a:endParaRPr lang="zh-CN" altLang="en-US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84004" name="Text Box 36"/>
              <p:cNvSpPr txBox="1">
                <a:spLocks noChangeArrowheads="1"/>
              </p:cNvSpPr>
              <p:nvPr/>
            </p:nvSpPr>
            <p:spPr bwMode="gray">
              <a:xfrm>
                <a:off x="1570" y="2016"/>
                <a:ext cx="286" cy="30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A</a:t>
                </a:r>
                <a:endParaRPr lang="en-US" altLang="zh-CN" sz="2400" b="1">
                  <a:solidFill>
                    <a:srgbClr val="FFFF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84005" name="Oval 37"/>
            <p:cNvSpPr>
              <a:spLocks noChangeArrowheads="1"/>
            </p:cNvSpPr>
            <p:nvPr/>
          </p:nvSpPr>
          <p:spPr bwMode="gray">
            <a:xfrm rot="18227093">
              <a:off x="3506" y="3262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06" name="Oval 38"/>
            <p:cNvSpPr>
              <a:spLocks noChangeArrowheads="1"/>
            </p:cNvSpPr>
            <p:nvPr/>
          </p:nvSpPr>
          <p:spPr bwMode="gray">
            <a:xfrm rot="18227093">
              <a:off x="3410" y="3166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49952" name="Group 39"/>
            <p:cNvGrpSpPr/>
            <p:nvPr/>
          </p:nvGrpSpPr>
          <p:grpSpPr>
            <a:xfrm>
              <a:off x="1968" y="2256"/>
              <a:ext cx="231" cy="130"/>
              <a:chOff x="2016" y="2304"/>
              <a:chExt cx="231" cy="130"/>
            </a:xfrm>
          </p:grpSpPr>
          <p:sp>
            <p:nvSpPr>
              <p:cNvPr id="84008" name="Oval 40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1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84009" name="Oval 41"/>
              <p:cNvSpPr>
                <a:spLocks noChangeArrowheads="1"/>
              </p:cNvSpPr>
              <p:nvPr/>
            </p:nvSpPr>
            <p:spPr bwMode="gray">
              <a:xfrm rot="18227093">
                <a:off x="2163" y="2350"/>
                <a:ext cx="81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249955" name="Group 42"/>
            <p:cNvGrpSpPr/>
            <p:nvPr/>
          </p:nvGrpSpPr>
          <p:grpSpPr>
            <a:xfrm>
              <a:off x="2832" y="1612"/>
              <a:ext cx="87" cy="260"/>
              <a:chOff x="2832" y="1612"/>
              <a:chExt cx="87" cy="260"/>
            </a:xfrm>
          </p:grpSpPr>
          <p:sp>
            <p:nvSpPr>
              <p:cNvPr id="84011" name="Oval 43"/>
              <p:cNvSpPr>
                <a:spLocks noChangeArrowheads="1"/>
              </p:cNvSpPr>
              <p:nvPr/>
            </p:nvSpPr>
            <p:spPr bwMode="gray">
              <a:xfrm rot="18227093">
                <a:off x="2835" y="161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84012" name="Oval 44"/>
              <p:cNvSpPr>
                <a:spLocks noChangeArrowheads="1"/>
              </p:cNvSpPr>
              <p:nvPr/>
            </p:nvSpPr>
            <p:spPr bwMode="gray">
              <a:xfrm rot="18227093">
                <a:off x="2835" y="17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84013" name="Oval 45"/>
            <p:cNvSpPr>
              <a:spLocks noChangeArrowheads="1"/>
            </p:cNvSpPr>
            <p:nvPr/>
          </p:nvSpPr>
          <p:spPr bwMode="gray">
            <a:xfrm rot="18227093">
              <a:off x="3758" y="2272"/>
              <a:ext cx="82" cy="8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14" name="Oval 46"/>
            <p:cNvSpPr>
              <a:spLocks noChangeArrowheads="1"/>
            </p:cNvSpPr>
            <p:nvPr/>
          </p:nvSpPr>
          <p:spPr bwMode="gray">
            <a:xfrm rot="18227093">
              <a:off x="3602" y="2350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9960" name="Text Box 47"/>
            <p:cNvSpPr txBox="1"/>
            <p:nvPr/>
          </p:nvSpPr>
          <p:spPr>
            <a:xfrm>
              <a:off x="288" y="2064"/>
              <a:ext cx="1200" cy="24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0" hangingPunct="0"/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9961" name="Text Box 48"/>
            <p:cNvSpPr txBox="1"/>
            <p:nvPr/>
          </p:nvSpPr>
          <p:spPr>
            <a:xfrm>
              <a:off x="2256" y="873"/>
              <a:ext cx="1200" cy="24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0" hangingPunct="0"/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9962" name="Text Box 49"/>
            <p:cNvSpPr txBox="1"/>
            <p:nvPr/>
          </p:nvSpPr>
          <p:spPr>
            <a:xfrm>
              <a:off x="4368" y="2073"/>
              <a:ext cx="1200" cy="24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0" hangingPunct="0"/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9963" name="Text Box 50"/>
            <p:cNvSpPr txBox="1"/>
            <p:nvPr/>
          </p:nvSpPr>
          <p:spPr>
            <a:xfrm>
              <a:off x="528" y="3504"/>
              <a:ext cx="1200" cy="24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0" hangingPunct="0"/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9964" name="Text Box 51"/>
            <p:cNvSpPr txBox="1"/>
            <p:nvPr/>
          </p:nvSpPr>
          <p:spPr>
            <a:xfrm>
              <a:off x="3984" y="3504"/>
              <a:ext cx="1200" cy="24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0" hangingPunct="0"/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49965" name="Rectangle 52"/>
          <p:cNvSpPr/>
          <p:nvPr/>
        </p:nvSpPr>
        <p:spPr>
          <a:xfrm>
            <a:off x="3660775" y="1358900"/>
            <a:ext cx="216852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342900" indent="-342900" algn="ctr"/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2.What will I do?</a:t>
            </a:r>
            <a:endParaRPr lang="en-US" altLang="zh-CN" sz="20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 algn="ctr"/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我想干什么”</a:t>
            </a:r>
            <a:endParaRPr lang="zh-CN" altLang="en-US" sz="20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9966" name="Rectangle 53"/>
          <p:cNvSpPr/>
          <p:nvPr/>
        </p:nvSpPr>
        <p:spPr>
          <a:xfrm>
            <a:off x="520700" y="3340100"/>
            <a:ext cx="2438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algn="ctr"/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1.Who am I?</a:t>
            </a:r>
            <a:endParaRPr lang="en-US" altLang="zh-CN" sz="20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 algn="ctr"/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我是谁”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9967" name="Rectangle 103"/>
          <p:cNvSpPr/>
          <p:nvPr/>
        </p:nvSpPr>
        <p:spPr>
          <a:xfrm>
            <a:off x="6997700" y="3187700"/>
            <a:ext cx="2209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3.What can i do ? </a:t>
            </a:r>
            <a:endParaRPr lang="en-US" altLang="zh-CN" sz="20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我能干什么”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9968" name="Rectangle 104"/>
          <p:cNvSpPr/>
          <p:nvPr/>
        </p:nvSpPr>
        <p:spPr>
          <a:xfrm>
            <a:off x="6083300" y="5473700"/>
            <a:ext cx="32766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20000"/>
              </a:spcBef>
            </a:pP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4. </a:t>
            </a:r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does the situation allow me to do</a:t>
            </a: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? 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环境支持或允                        许我干什么？”</a:t>
            </a:r>
            <a:r>
              <a:rPr lang="zh-CN" altLang="en-US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9969" name="Rectangle 105"/>
          <p:cNvSpPr/>
          <p:nvPr/>
        </p:nvSpPr>
        <p:spPr>
          <a:xfrm>
            <a:off x="1282700" y="5838825"/>
            <a:ext cx="35814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20000"/>
              </a:spcBef>
            </a:pP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5. </a:t>
            </a:r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is the plan of my career and life</a:t>
            </a: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自己最终的职业目标是什么？” 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0884" name="WordArt 3"/>
          <p:cNvSpPr>
            <a:spLocks noTextEdit="1"/>
          </p:cNvSpPr>
          <p:nvPr/>
        </p:nvSpPr>
        <p:spPr>
          <a:xfrm>
            <a:off x="457200" y="427038"/>
            <a:ext cx="5638800" cy="639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2800" b="1">
                <a:solidFill>
                  <a:srgbClr val="CC0000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隶书" charset="0"/>
                <a:ea typeface="隶书" charset="0"/>
              </a:rPr>
              <a:t>5w法</a:t>
            </a:r>
            <a:endParaRPr lang="zh-CN" altLang="en-US" sz="2800" b="1">
              <a:solidFill>
                <a:srgbClr val="CC0000"/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隶书" charset="0"/>
              <a:ea typeface="隶书" charset="0"/>
            </a:endParaRPr>
          </a:p>
        </p:txBody>
      </p:sp>
      <p:sp>
        <p:nvSpPr>
          <p:cNvPr id="250885" name="文本占位符 250884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r>
              <a:rPr lang="zh-CN" altLang="en-US">
                <a:ea typeface="宋体" panose="02010600030101010101" pitchFamily="2" charset="-122"/>
              </a:rPr>
              <a:t>“</a:t>
            </a:r>
            <a:r>
              <a:rPr lang="en-US" altLang="zh-CN">
                <a:ea typeface="宋体" panose="02010600030101010101" pitchFamily="2" charset="-122"/>
              </a:rPr>
              <a:t>5W</a:t>
            </a:r>
            <a:r>
              <a:rPr lang="zh-CN" altLang="en-US">
                <a:ea typeface="宋体" panose="02010600030101010101" pitchFamily="2" charset="-122"/>
              </a:rPr>
              <a:t>法”是一种归零思考，依托的是归零式的模式，从问自己是谁开始，如果能够成功回答完五个问题，也就基本上完成了职业决策和职业规划。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5</a:t>
            </a:r>
            <a:r>
              <a:rPr lang="zh-CN" altLang="en-US">
                <a:ea typeface="宋体" panose="02010600030101010101" pitchFamily="2" charset="-122"/>
              </a:rPr>
              <a:t>个“</a:t>
            </a:r>
            <a:r>
              <a:rPr lang="en-US" altLang="zh-CN">
                <a:ea typeface="宋体" panose="02010600030101010101" pitchFamily="2" charset="-122"/>
              </a:rPr>
              <a:t>W”</a:t>
            </a:r>
            <a:r>
              <a:rPr lang="zh-CN" altLang="en-US">
                <a:ea typeface="宋体" panose="02010600030101010101" pitchFamily="2" charset="-122"/>
              </a:rPr>
              <a:t>的含义是：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Who am I</a:t>
            </a:r>
            <a:r>
              <a:rPr lang="zh-CN" altLang="en-US">
                <a:ea typeface="宋体" panose="02010600030101010101" pitchFamily="2" charset="-122"/>
              </a:rPr>
              <a:t>（我是谁）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What will I do</a:t>
            </a:r>
            <a:r>
              <a:rPr lang="zh-CN" altLang="en-US">
                <a:ea typeface="宋体" panose="02010600030101010101" pitchFamily="2" charset="-122"/>
              </a:rPr>
              <a:t>（我想做什么）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What can I do</a:t>
            </a:r>
            <a:r>
              <a:rPr lang="zh-CN" altLang="en-US">
                <a:ea typeface="宋体" panose="02010600030101010101" pitchFamily="2" charset="-122"/>
              </a:rPr>
              <a:t>（我会做什么）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What does the situation allow me to do</a:t>
            </a:r>
            <a:r>
              <a:rPr lang="zh-CN" altLang="en-US">
                <a:ea typeface="宋体" panose="02010600030101010101" pitchFamily="2" charset="-122"/>
              </a:rPr>
              <a:t>（环境支持或允许我做什么）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What is the plan of my career and life</a:t>
            </a:r>
            <a:r>
              <a:rPr lang="zh-CN" altLang="en-US">
                <a:ea typeface="宋体" panose="02010600030101010101" pitchFamily="2" charset="-122"/>
              </a:rPr>
              <a:t>（我的职业与生活规划是什么）。</a:t>
            </a: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06" name="标题 25190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en-US" altLang="zh-CN" b="0">
                <a:ea typeface="楷体_GB2312" pitchFamily="49" charset="-122"/>
              </a:rPr>
              <a:t>5w</a:t>
            </a:r>
            <a:r>
              <a:rPr lang="zh-CN" altLang="en-US" b="0" dirty="0">
                <a:ea typeface="楷体_GB2312" pitchFamily="49" charset="-122"/>
              </a:rPr>
              <a:t>分析步骤示范</a:t>
            </a:r>
            <a:endParaRPr lang="zh-CN" altLang="en-US" b="0" dirty="0">
              <a:ea typeface="楷体_GB2312" pitchFamily="49" charset="-122"/>
            </a:endParaRPr>
          </a:p>
        </p:txBody>
      </p:sp>
      <p:sp>
        <p:nvSpPr>
          <p:cNvPr id="251907" name="文本占位符 25190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tx2"/>
                </a:solidFill>
                <a:ea typeface="楷体_GB2312" pitchFamily="49" charset="-122"/>
              </a:rPr>
              <a:t>张明</a:t>
            </a:r>
            <a:r>
              <a:rPr lang="zh-CN" altLang="en-US" sz="2800" dirty="0"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2009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27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岁时，姐姐</a:t>
            </a:r>
            <a:r>
              <a:rPr lang="zh-CN" altLang="en-US" sz="2800" b="1" dirty="0" err="1">
                <a:latin typeface="楷体_GB2312" pitchFamily="49" charset="-122"/>
                <a:ea typeface="楷体_GB2312" pitchFamily="49" charset="-122"/>
              </a:rPr>
              <a:t>为他在美国办好了某名校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MBA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的入学手续，他在“出国与留下”的犹豫中，使用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5w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法对自己进行了职业生涯规划，经过整理顺序的各组答案如下：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800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04" name="文本占位符 256003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pPr>
              <a:lnSpc>
                <a:spcPct val="80000"/>
              </a:lnSpc>
            </a:pPr>
            <a:r>
              <a:rPr lang="zh-CN" altLang="en-US" sz="2000" b="1">
                <a:ea typeface="宋体" panose="02010600030101010101" pitchFamily="2" charset="-122"/>
              </a:rPr>
              <a:t>一家管理咨询公司的经理（任职一年多，同事关系不错，业绩和收入都令人满意）；</a:t>
            </a:r>
            <a:endParaRPr lang="zh-CN" altLang="en-US" sz="20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000" b="1">
                <a:ea typeface="宋体" panose="02010600030101010101" pitchFamily="2" charset="-122"/>
              </a:rPr>
              <a:t>做经理前先做了一年多的业务员（开发了多项业务，曾连续六个月业绩名列第一）；</a:t>
            </a:r>
            <a:endParaRPr lang="zh-CN" altLang="en-US" sz="20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000" b="1">
                <a:ea typeface="宋体" panose="02010600030101010101" pitchFamily="2" charset="-122"/>
              </a:rPr>
              <a:t>来这家公司前曾在一家保险公司做过一年多的人寿保险顾问，赚了些钱，但觉得在</a:t>
            </a:r>
            <a:r>
              <a:rPr lang="zh-CN" altLang="en-US" sz="2000" b="1" dirty="0">
                <a:ea typeface="宋体" panose="02010600030101010101" pitchFamily="2" charset="-122"/>
              </a:rPr>
              <a:t>保险业太</a:t>
            </a:r>
            <a:r>
              <a:rPr lang="zh-CN" altLang="en-US" sz="2000" b="1">
                <a:ea typeface="宋体" panose="02010600030101010101" pitchFamily="2" charset="-122"/>
              </a:rPr>
              <a:t>容易受到误会和歧视，有点受不了，所以遇到管理咨询公司招人就来了。现在越来越</a:t>
            </a:r>
            <a:r>
              <a:rPr lang="zh-CN" altLang="en-US" sz="2000" b="1" dirty="0">
                <a:ea typeface="宋体" panose="02010600030101010101" pitchFamily="2" charset="-122"/>
              </a:rPr>
              <a:t>感到干这一行，如果</a:t>
            </a:r>
            <a:r>
              <a:rPr lang="zh-CN" altLang="en-US" sz="2000" b="1">
                <a:ea typeface="宋体" panose="02010600030101010101" pitchFamily="2" charset="-122"/>
              </a:rPr>
              <a:t>工作尽责，又有一定水平，</a:t>
            </a:r>
            <a:r>
              <a:rPr lang="zh-CN" altLang="en-US" sz="2000" b="1" dirty="0">
                <a:ea typeface="宋体" panose="02010600030101010101" pitchFamily="2" charset="-122"/>
              </a:rPr>
              <a:t>会受到客户高度尊重</a:t>
            </a:r>
            <a:r>
              <a:rPr lang="zh-CN" altLang="en-US" sz="2000" b="1">
                <a:ea typeface="宋体" panose="02010600030101010101" pitchFamily="2" charset="-122"/>
              </a:rPr>
              <a:t>，比较合乎自己的性情，也能赚到一些钱；</a:t>
            </a:r>
            <a:endParaRPr lang="zh-CN" altLang="en-US" sz="20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000" b="1">
                <a:ea typeface="宋体" panose="02010600030101010101" pitchFamily="2" charset="-122"/>
              </a:rPr>
              <a:t>愿做一个富裕、正派的人；</a:t>
            </a:r>
            <a:endParaRPr lang="zh-CN" altLang="en-US" sz="20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000" b="1">
                <a:ea typeface="宋体" panose="02010600030101010101" pitchFamily="2" charset="-122"/>
              </a:rPr>
              <a:t>很</a:t>
            </a:r>
            <a:r>
              <a:rPr lang="zh-CN" altLang="en-US" sz="2000" b="1" dirty="0">
                <a:ea typeface="宋体" panose="02010600030101010101" pitchFamily="2" charset="-122"/>
              </a:rPr>
              <a:t>爱父亲和母亲，担心</a:t>
            </a:r>
            <a:r>
              <a:rPr lang="zh-CN" altLang="en-US" sz="2000" b="1">
                <a:ea typeface="宋体" panose="02010600030101010101" pitchFamily="2" charset="-122"/>
              </a:rPr>
              <a:t>他们患有慢性病的身体，每年几乎都要回老家去看望他们；</a:t>
            </a:r>
            <a:endParaRPr lang="zh-CN" altLang="en-US" sz="20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000" b="1">
                <a:ea typeface="宋体" panose="02010600030101010101" pitchFamily="2" charset="-122"/>
              </a:rPr>
              <a:t>不</a:t>
            </a:r>
            <a:r>
              <a:rPr lang="zh-CN" altLang="en-US" sz="2000" b="1" dirty="0">
                <a:ea typeface="宋体" panose="02010600030101010101" pitchFamily="2" charset="-122"/>
              </a:rPr>
              <a:t>要求赚很多</a:t>
            </a:r>
            <a:r>
              <a:rPr lang="zh-CN" altLang="en-US" sz="2000" b="1">
                <a:ea typeface="宋体" panose="02010600030101010101" pitchFamily="2" charset="-122"/>
              </a:rPr>
              <a:t>钱，但需要体面</a:t>
            </a:r>
            <a:r>
              <a:rPr lang="zh-CN" altLang="en-US" sz="2000" b="1" dirty="0">
                <a:ea typeface="宋体" panose="02010600030101010101" pitchFamily="2" charset="-122"/>
              </a:rPr>
              <a:t>而富足的</a:t>
            </a:r>
            <a:r>
              <a:rPr lang="zh-CN" altLang="en-US" sz="2000" b="1">
                <a:ea typeface="宋体" panose="02010600030101010101" pitchFamily="2" charset="-122"/>
              </a:rPr>
              <a:t>生活。过去不太注意储蓄，现在只存了</a:t>
            </a:r>
            <a:r>
              <a:rPr lang="en-US" altLang="zh-CN" sz="2000" b="1">
                <a:ea typeface="宋体" panose="02010600030101010101" pitchFamily="2" charset="-122"/>
              </a:rPr>
              <a:t>10</a:t>
            </a:r>
            <a:r>
              <a:rPr lang="zh-CN" altLang="en-US" sz="2000" b="1">
                <a:ea typeface="宋体" panose="02010600030101010101" pitchFamily="2" charset="-122"/>
              </a:rPr>
              <a:t>多万元，不知先买汽车还是先买住房；</a:t>
            </a:r>
            <a:endParaRPr lang="zh-CN" altLang="en-US" sz="20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000" b="1" dirty="0">
                <a:ea typeface="宋体" panose="02010600030101010101" pitchFamily="2" charset="-122"/>
              </a:rPr>
              <a:t>姐姐毕业后就</a:t>
            </a:r>
            <a:r>
              <a:rPr lang="zh-CN" altLang="en-US" sz="2000" b="1">
                <a:ea typeface="宋体" panose="02010600030101010101" pitchFamily="2" charset="-122"/>
              </a:rPr>
              <a:t>直接出国留学了，我有点</a:t>
            </a:r>
            <a:r>
              <a:rPr lang="zh-CN" altLang="en-US" sz="2000" b="1" dirty="0">
                <a:ea typeface="宋体" panose="02010600030101010101" pitchFamily="2" charset="-122"/>
              </a:rPr>
              <a:t>羡慕她；</a:t>
            </a:r>
            <a:endParaRPr lang="zh-CN" altLang="en-US" sz="20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000" b="1">
                <a:ea typeface="宋体" panose="02010600030101010101" pitchFamily="2" charset="-122"/>
              </a:rPr>
              <a:t>我很爱我的女朋友，我们准备结婚，但尚未想好</a:t>
            </a:r>
            <a:r>
              <a:rPr lang="zh-CN" altLang="en-US" sz="2000" b="1" dirty="0">
                <a:ea typeface="宋体" panose="02010600030101010101" pitchFamily="2" charset="-122"/>
              </a:rPr>
              <a:t>时机；</a:t>
            </a:r>
            <a:endParaRPr lang="zh-CN" altLang="en-US" sz="2000" b="1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000" b="1" dirty="0">
                <a:ea typeface="宋体" panose="02010600030101010101" pitchFamily="2" charset="-122"/>
              </a:rPr>
              <a:t>身体健康，性格外向</a:t>
            </a:r>
            <a:r>
              <a:rPr lang="zh-CN" altLang="en-US" sz="2000" b="1">
                <a:ea typeface="宋体" panose="02010600030101010101" pitchFamily="2" charset="-122"/>
              </a:rPr>
              <a:t>，</a:t>
            </a:r>
            <a:r>
              <a:rPr lang="zh-CN" altLang="en-US" sz="2000" b="1" dirty="0">
                <a:ea typeface="宋体" panose="02010600030101010101" pitchFamily="2" charset="-122"/>
              </a:rPr>
              <a:t>情绪乐观；学习能力</a:t>
            </a:r>
            <a:r>
              <a:rPr lang="zh-CN" altLang="en-US" sz="2000" b="1">
                <a:ea typeface="宋体" panose="02010600030101010101" pitchFamily="2" charset="-122"/>
              </a:rPr>
              <a:t>不错；喜欢唱歌，有时会</a:t>
            </a:r>
            <a:r>
              <a:rPr lang="zh-CN" altLang="en-US" sz="2000" b="1" dirty="0">
                <a:ea typeface="宋体" panose="02010600030101010101" pitchFamily="2" charset="-122"/>
              </a:rPr>
              <a:t>幻想。</a:t>
            </a:r>
            <a:endParaRPr lang="zh-CN" altLang="en-US" sz="2000" b="1">
              <a:ea typeface="宋体" panose="02010600030101010101" pitchFamily="2" charset="-122"/>
            </a:endParaRPr>
          </a:p>
        </p:txBody>
      </p:sp>
      <p:sp>
        <p:nvSpPr>
          <p:cNvPr id="256006" name="标题 256005"/>
          <p:cNvSpPr/>
          <p:nvPr>
            <p:ph type="title"/>
          </p:nvPr>
        </p:nvSpPr>
        <p:spPr>
          <a:solidFill>
            <a:schemeClr val="bg1"/>
          </a:solidFill>
          <a:ln/>
        </p:spPr>
        <p:txBody>
          <a:bodyPr vert="horz" wrap="square" lIns="91440" tIns="45720" rIns="91440" bIns="45720" anchor="ctr"/>
          <a:p>
            <a:pPr algn="ctr"/>
            <a:r>
              <a:rPr lang="en-US" altLang="zh-CN" b="0">
                <a:ea typeface="宋体" panose="02010600030101010101" pitchFamily="2" charset="-122"/>
              </a:rPr>
              <a:t>1.“</a:t>
            </a:r>
            <a:r>
              <a:rPr lang="zh-CN" altLang="en-US" b="0" dirty="0">
                <a:ea typeface="宋体" panose="02010600030101010101" pitchFamily="2" charset="-122"/>
              </a:rPr>
              <a:t>我是谁”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2932" name="标题 252931"/>
          <p:cNvSpPr/>
          <p:nvPr>
            <p:ph type="title"/>
          </p:nvPr>
        </p:nvSpPr>
        <p:spPr>
          <a:solidFill>
            <a:schemeClr val="bg1"/>
          </a:solidFill>
          <a:ln/>
        </p:spPr>
        <p:txBody>
          <a:bodyPr vert="horz" wrap="square" lIns="91440" tIns="45720" rIns="91440" bIns="45720" anchor="ctr"/>
          <a:p>
            <a:pPr algn="ctr"/>
            <a:r>
              <a:rPr lang="en-US" altLang="en-US" b="0"/>
              <a:t>2. </a:t>
            </a:r>
            <a:r>
              <a:rPr lang="en-US" altLang="zh-CN" b="0">
                <a:ea typeface="宋体" panose="02010600030101010101" pitchFamily="2" charset="-122"/>
              </a:rPr>
              <a:t>“</a:t>
            </a:r>
            <a:r>
              <a:rPr lang="en-US" altLang="en-US" b="0" err="1"/>
              <a:t>我想干什么</a:t>
            </a:r>
            <a:r>
              <a:rPr lang="en-US" altLang="en-US" b="0"/>
              <a:t>”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  <p:sp>
        <p:nvSpPr>
          <p:cNvPr id="252933" name="文本占位符 252932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r>
              <a:rPr lang="zh-CN" altLang="en-US" b="1" dirty="0">
                <a:ea typeface="宋体" panose="02010600030101010101" pitchFamily="2" charset="-122"/>
              </a:rPr>
              <a:t>做职业经理人；管理咨询顾问</a:t>
            </a:r>
            <a:endParaRPr lang="zh-CN" altLang="en-US" b="1" dirty="0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先去外国读</a:t>
            </a:r>
            <a:r>
              <a:rPr lang="en-US" altLang="zh-CN" b="1">
                <a:ea typeface="宋体" panose="02010600030101010101" pitchFamily="2" charset="-122"/>
              </a:rPr>
              <a:t>MBA</a:t>
            </a:r>
            <a:r>
              <a:rPr lang="zh-CN" altLang="en-US" b="1" dirty="0">
                <a:ea typeface="宋体" panose="02010600030101010101" pitchFamily="2" charset="-122"/>
              </a:rPr>
              <a:t>，在回来干管理咨询，甚至开自己的咨询公司；</a:t>
            </a:r>
            <a:endParaRPr lang="zh-CN" altLang="en-US" b="1" dirty="0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和妻子住在属于自己的舒适的房子里，拥有</a:t>
            </a:r>
            <a:r>
              <a:rPr lang="zh-CN" altLang="en-US" b="1" dirty="0" err="1">
                <a:ea typeface="宋体" panose="02010600030101010101" pitchFamily="2" charset="-122"/>
              </a:rPr>
              <a:t>自己的</a:t>
            </a:r>
            <a:r>
              <a:rPr lang="zh-CN" altLang="en-US" b="1" dirty="0">
                <a:ea typeface="宋体" panose="02010600030101010101" pitchFamily="2" charset="-122"/>
              </a:rPr>
              <a:t>车子；</a:t>
            </a:r>
            <a:endParaRPr lang="zh-CN" altLang="en-US" b="1" dirty="0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有时想与人合伙开咨询公司，自己负责业务开发，别人负责咨询方案，如果现在的老板能吸收我做股东，并提供更大的事业空间似乎更好些；</a:t>
            </a:r>
            <a:endParaRPr lang="zh-CN" altLang="en-US" b="1" dirty="0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爱好唱歌，大学期间获得过全校歌唱比赛独唱男子冠军，做过当歌星的梦。</a:t>
            </a:r>
            <a:endParaRPr lang="zh-CN" altLang="en-US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3956" name="标题 253955"/>
          <p:cNvSpPr/>
          <p:nvPr>
            <p:ph type="title"/>
          </p:nvPr>
        </p:nvSpPr>
        <p:spPr>
          <a:solidFill>
            <a:schemeClr val="bg1"/>
          </a:solidFill>
          <a:ln/>
        </p:spPr>
        <p:txBody>
          <a:bodyPr vert="horz" wrap="square" lIns="91440" tIns="45720" rIns="91440" bIns="45720" anchor="ctr"/>
          <a:p>
            <a:pPr algn="ctr"/>
            <a:r>
              <a:rPr lang="en-US" altLang="en-US" b="0"/>
              <a:t>3. “</a:t>
            </a:r>
            <a:r>
              <a:rPr lang="en-US" altLang="en-US" b="0" err="1"/>
              <a:t>我能干什么</a:t>
            </a:r>
            <a:r>
              <a:rPr lang="en-US" altLang="en-US" b="0"/>
              <a:t>”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  <p:sp>
        <p:nvSpPr>
          <p:cNvPr id="253957" name="文本占位符 253956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pPr>
              <a:lnSpc>
                <a:spcPct val="80000"/>
              </a:lnSpc>
            </a:pPr>
            <a:endParaRPr lang="zh-CN" altLang="en-US" sz="3200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b="1" dirty="0">
                <a:ea typeface="宋体" panose="02010600030101010101" pitchFamily="2" charset="-122"/>
              </a:rPr>
              <a:t>是推广公司咨询业务的能手和指导下属开发客户的老师；</a:t>
            </a:r>
            <a:endParaRPr lang="zh-CN" altLang="en-US" sz="3200" b="1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b="1" dirty="0">
                <a:ea typeface="宋体" panose="02010600030101010101" pitchFamily="2" charset="-122"/>
              </a:rPr>
              <a:t>可管理公司更多的业务，并能协调公司各部门的关系； </a:t>
            </a:r>
            <a:endParaRPr lang="zh-CN" altLang="en-US" sz="3200" b="1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b="1" dirty="0">
                <a:ea typeface="宋体" panose="02010600030101010101" pitchFamily="2" charset="-122"/>
              </a:rPr>
              <a:t>会讲业务开发的课程和一些较容易的管理课程；</a:t>
            </a:r>
            <a:endParaRPr lang="zh-CN" altLang="en-US" sz="3200" b="1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b="1" dirty="0">
                <a:ea typeface="宋体" panose="02010600030101010101" pitchFamily="2" charset="-122"/>
              </a:rPr>
              <a:t>会开汽车；</a:t>
            </a:r>
            <a:endParaRPr lang="zh-CN" altLang="en-US" sz="3200" b="1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b="1" dirty="0">
                <a:ea typeface="宋体" panose="02010600030101010101" pitchFamily="2" charset="-122"/>
              </a:rPr>
              <a:t>唱卡拉</a:t>
            </a:r>
            <a:r>
              <a:rPr lang="en-US" altLang="zh-CN" sz="3200" b="1">
                <a:ea typeface="宋体" panose="02010600030101010101" pitchFamily="2" charset="-122"/>
              </a:rPr>
              <a:t>OK</a:t>
            </a:r>
            <a:r>
              <a:rPr lang="zh-CN" altLang="en-US" sz="3200" b="1" dirty="0">
                <a:ea typeface="宋体" panose="02010600030101010101" pitchFamily="2" charset="-122"/>
              </a:rPr>
              <a:t>很迷人；</a:t>
            </a:r>
            <a:endParaRPr lang="zh-CN" altLang="en-US" sz="3200" b="1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b="1" dirty="0">
                <a:ea typeface="宋体" panose="02010600030101010101" pitchFamily="2" charset="-122"/>
              </a:rPr>
              <a:t>相信还可以学会很多东西。</a:t>
            </a:r>
            <a:endParaRPr lang="zh-CN" altLang="en-US" sz="3200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4980" name="标题 254979"/>
          <p:cNvSpPr/>
          <p:nvPr>
            <p:ph type="title"/>
          </p:nvPr>
        </p:nvSpPr>
        <p:spPr>
          <a:solidFill>
            <a:schemeClr val="bg1"/>
          </a:solidFill>
          <a:ln/>
        </p:spPr>
        <p:txBody>
          <a:bodyPr vert="horz" wrap="square" lIns="91440" tIns="45720" rIns="91440" bIns="45720" anchor="ctr"/>
          <a:p>
            <a:pPr algn="ctr"/>
            <a:r>
              <a:rPr lang="en-US" altLang="en-US" sz="2800" b="0"/>
              <a:t>4. </a:t>
            </a:r>
            <a:r>
              <a:rPr lang="en-US" altLang="zh-CN" sz="2800" b="0">
                <a:ea typeface="宋体" panose="02010600030101010101" pitchFamily="2" charset="-122"/>
              </a:rPr>
              <a:t>“</a:t>
            </a:r>
            <a:r>
              <a:rPr lang="en-US" altLang="en-US" sz="2800" b="0" err="1"/>
              <a:t>环境支持或允许我干什么</a:t>
            </a:r>
            <a:r>
              <a:rPr lang="en-US" altLang="en-US" sz="2800" b="0"/>
              <a:t>？ ”</a:t>
            </a:r>
            <a:endParaRPr lang="zh-CN" altLang="en-US" sz="2800" b="0" dirty="0">
              <a:ea typeface="宋体" panose="02010600030101010101" pitchFamily="2" charset="-122"/>
            </a:endParaRPr>
          </a:p>
        </p:txBody>
      </p:sp>
      <p:sp>
        <p:nvSpPr>
          <p:cNvPr id="254981" name="文本占位符 254980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r>
              <a:rPr lang="zh-CN" altLang="en-US" b="1" dirty="0">
                <a:ea typeface="宋体" panose="02010600030101010101" pitchFamily="2" charset="-122"/>
              </a:rPr>
              <a:t>现有公司升职</a:t>
            </a:r>
            <a:r>
              <a:rPr lang="zh-CN" altLang="en-US" b="1" dirty="0" err="1">
                <a:ea typeface="宋体" panose="02010600030101010101" pitchFamily="2" charset="-122"/>
              </a:rPr>
              <a:t>空间</a:t>
            </a:r>
            <a:r>
              <a:rPr lang="zh-CN" altLang="en-US" b="1" dirty="0">
                <a:ea typeface="宋体" panose="02010600030101010101" pitchFamily="2" charset="-122"/>
              </a:rPr>
              <a:t>大</a:t>
            </a:r>
            <a:r>
              <a:rPr lang="zh-CN" altLang="en-US" b="1">
                <a:ea typeface="宋体" panose="02010600030101010101" pitchFamily="2" charset="-122"/>
              </a:rPr>
              <a:t>，</a:t>
            </a:r>
            <a:r>
              <a:rPr lang="zh-CN" altLang="en-US" b="1" dirty="0" err="1">
                <a:ea typeface="宋体" panose="02010600030101010101" pitchFamily="2" charset="-122"/>
              </a:rPr>
              <a:t>有可能获得一定的股份</a:t>
            </a:r>
            <a:r>
              <a:rPr lang="zh-CN" altLang="en-US" b="1">
                <a:ea typeface="宋体" panose="02010600030101010101" pitchFamily="2" charset="-122"/>
              </a:rPr>
              <a:t>；</a:t>
            </a:r>
            <a:endParaRPr lang="zh-CN" altLang="en-US" b="1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市内有多家同类公司挖我去当业务总监或副总，薪酬比现在高一二倍（现在我一年大约收入</a:t>
            </a:r>
            <a:r>
              <a:rPr lang="en-US" altLang="zh-CN" b="1">
                <a:ea typeface="宋体" panose="02010600030101010101" pitchFamily="2" charset="-122"/>
              </a:rPr>
              <a:t>8</a:t>
            </a:r>
            <a:r>
              <a:rPr lang="zh-CN" altLang="en-US" b="1" dirty="0">
                <a:ea typeface="宋体" panose="02010600030101010101" pitchFamily="2" charset="-122"/>
              </a:rPr>
              <a:t>万元），有的还说不用我投资就送我股份，但我不知他们能否办好公司，而我去后，他们能否兑现承诺也是个问题；</a:t>
            </a:r>
            <a:endParaRPr lang="zh-CN" altLang="en-US" b="1" dirty="0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有实业公司老板拉我去做营销部门的负责人，许以高薪、股权等，但我觉得在其他行业得到的尊重不如咨询行业；</a:t>
            </a:r>
            <a:endParaRPr lang="zh-CN" altLang="en-US" b="1" dirty="0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可以去读研</a:t>
            </a:r>
            <a:r>
              <a:rPr lang="zh-CN" altLang="en-US" b="1" dirty="0" err="1">
                <a:ea typeface="宋体" panose="02010600030101010101" pitchFamily="2" charset="-122"/>
              </a:rPr>
              <a:t>深造</a:t>
            </a:r>
            <a:r>
              <a:rPr lang="zh-CN" altLang="en-US" b="1">
                <a:ea typeface="宋体" panose="02010600030101010101" pitchFamily="2" charset="-122"/>
              </a:rPr>
              <a:t>；</a:t>
            </a:r>
            <a:endParaRPr lang="zh-CN" altLang="en-US" b="1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也可以读在职</a:t>
            </a:r>
            <a:r>
              <a:rPr lang="en-US" altLang="zh-CN" b="1">
                <a:ea typeface="宋体" panose="02010600030101010101" pitchFamily="2" charset="-122"/>
              </a:rPr>
              <a:t>MBA</a:t>
            </a:r>
            <a:r>
              <a:rPr lang="zh-CN" altLang="en-US" b="1" dirty="0">
                <a:ea typeface="宋体" panose="02010600030101010101" pitchFamily="2" charset="-122"/>
              </a:rPr>
              <a:t>，只要有好的课程和教师；</a:t>
            </a:r>
            <a:endParaRPr lang="zh-CN" altLang="en-US" b="1" dirty="0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姐姐</a:t>
            </a:r>
            <a:r>
              <a:rPr lang="zh-CN" altLang="en-US" b="1" dirty="0" err="1">
                <a:ea typeface="宋体" panose="02010600030101010101" pitchFamily="2" charset="-122"/>
              </a:rPr>
              <a:t>可以帮我联系国外的</a:t>
            </a:r>
            <a:r>
              <a:rPr lang="zh-CN" altLang="en-US" b="1" dirty="0">
                <a:ea typeface="宋体" panose="02010600030101010101" pitchFamily="2" charset="-122"/>
              </a:rPr>
              <a:t>学校去读书，但以后可能还要回来从头开始；</a:t>
            </a:r>
            <a:endParaRPr lang="zh-CN" altLang="en-US" b="1" dirty="0">
              <a:ea typeface="宋体" panose="02010600030101010101" pitchFamily="2" charset="-122"/>
            </a:endParaRPr>
          </a:p>
          <a:p>
            <a:r>
              <a:rPr lang="zh-CN" altLang="en-US" b="1" dirty="0">
                <a:ea typeface="宋体" panose="02010600030101010101" pitchFamily="2" charset="-122"/>
              </a:rPr>
              <a:t>去练唱歌，甚至去酒吧唱，但专业成就很渺茫</a:t>
            </a:r>
            <a:r>
              <a:rPr lang="zh-CN" altLang="en-US" b="1">
                <a:ea typeface="宋体" panose="02010600030101010101" pitchFamily="2" charset="-122"/>
              </a:rPr>
              <a:t>。</a:t>
            </a:r>
            <a:endParaRPr lang="zh-CN" altLang="en-US" b="1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1970" name="文本占位符 211969"/>
          <p:cNvSpPr>
            <a:spLocks noGrp="1"/>
          </p:cNvSpPr>
          <p:nvPr>
            <p:ph type="body" idx="1"/>
          </p:nvPr>
        </p:nvSpPr>
        <p:spPr>
          <a:xfrm>
            <a:off x="822325" y="2236788"/>
            <a:ext cx="7634288" cy="3352800"/>
          </a:xfrm>
          <a:ln/>
        </p:spPr>
        <p:txBody>
          <a:bodyPr/>
          <a:p>
            <a:pPr>
              <a:lnSpc>
                <a:spcPct val="135000"/>
              </a:lnSpc>
              <a:buNone/>
            </a:pPr>
            <a:r>
              <a:rPr lang="zh-CN" altLang="en-US" sz="2000" dirty="0">
                <a:ea typeface="宋体" panose="02010600030101010101" pitchFamily="2" charset="-122"/>
              </a:rPr>
              <a:t>          </a:t>
            </a:r>
            <a:r>
              <a:rPr lang="zh-CN" altLang="en-US" sz="2800" b="1" dirty="0">
                <a:ea typeface="宋体" panose="02010600030101010101" pitchFamily="2" charset="-122"/>
              </a:rPr>
              <a:t>所谓聪明的人，就在于他知道什么是选择。</a:t>
            </a:r>
            <a:endParaRPr lang="zh-CN" altLang="en-US" sz="2800" b="1" dirty="0">
              <a:ea typeface="宋体" panose="02010600030101010101" pitchFamily="2" charset="-122"/>
            </a:endParaRPr>
          </a:p>
          <a:p>
            <a:pPr algn="r">
              <a:buNone/>
            </a:pPr>
            <a:r>
              <a:rPr lang="en-US" altLang="zh-CN" sz="2800" b="1">
                <a:ea typeface="宋体" panose="02010600030101010101" pitchFamily="2" charset="-122"/>
              </a:rPr>
              <a:t>——</a:t>
            </a:r>
            <a:r>
              <a:rPr lang="zh-CN" altLang="en-US" sz="2800" b="1" dirty="0">
                <a:ea typeface="宋体" panose="02010600030101010101" pitchFamily="2" charset="-122"/>
              </a:rPr>
              <a:t>林肯</a:t>
            </a:r>
            <a:endParaRPr lang="zh-CN" altLang="en-US" sz="2800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7028" name="标题 257027"/>
          <p:cNvSpPr/>
          <p:nvPr>
            <p:ph type="title"/>
          </p:nvPr>
        </p:nvSpPr>
        <p:spPr>
          <a:solidFill>
            <a:schemeClr val="bg1"/>
          </a:solidFill>
          <a:ln/>
        </p:spPr>
        <p:txBody>
          <a:bodyPr vert="horz" wrap="square" lIns="91440" tIns="45720" rIns="91440" bIns="45720" anchor="ctr"/>
          <a:p>
            <a:pPr algn="ctr"/>
            <a:r>
              <a:rPr lang="en-US" altLang="zh-CN" sz="2800" b="0">
                <a:ea typeface="宋体" panose="02010600030101010101" pitchFamily="2" charset="-122"/>
              </a:rPr>
              <a:t>5. “ </a:t>
            </a:r>
            <a:r>
              <a:rPr lang="en-US" altLang="en-US" sz="2800" b="0" err="1"/>
              <a:t>我的职业和生活规划是什么</a:t>
            </a:r>
            <a:r>
              <a:rPr lang="en-US" altLang="en-US" sz="2800" b="0"/>
              <a:t>？ ”</a:t>
            </a:r>
            <a:endParaRPr lang="zh-CN" altLang="en-US" sz="2800" b="0" dirty="0">
              <a:ea typeface="宋体" panose="02010600030101010101" pitchFamily="2" charset="-122"/>
            </a:endParaRPr>
          </a:p>
        </p:txBody>
      </p:sp>
      <p:sp>
        <p:nvSpPr>
          <p:cNvPr id="257029" name="文本占位符 257028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r>
              <a:rPr lang="zh-CN" altLang="en-US" sz="3200" b="1" dirty="0">
                <a:ea typeface="宋体" panose="02010600030101010101" pitchFamily="2" charset="-122"/>
              </a:rPr>
              <a:t>继续</a:t>
            </a:r>
            <a:r>
              <a:rPr lang="zh-CN" altLang="en-US" sz="3200" b="1">
                <a:ea typeface="宋体" panose="02010600030101010101" pitchFamily="2" charset="-122"/>
              </a:rPr>
              <a:t>在现在的公司好好干，不远的将来能被晋升，并获得合伙创业的机会；</a:t>
            </a:r>
            <a:endParaRPr lang="zh-CN" altLang="en-US" sz="3200" b="1">
              <a:ea typeface="宋体" panose="02010600030101010101" pitchFamily="2" charset="-122"/>
            </a:endParaRPr>
          </a:p>
          <a:p>
            <a:r>
              <a:rPr lang="zh-CN" altLang="en-US" sz="3200" b="1">
                <a:ea typeface="宋体" panose="02010600030101010101" pitchFamily="2" charset="-122"/>
              </a:rPr>
              <a:t>工作的同时进修在职的</a:t>
            </a:r>
            <a:r>
              <a:rPr lang="en-US" altLang="zh-CN" sz="3200" b="1">
                <a:ea typeface="宋体" panose="02010600030101010101" pitchFamily="2" charset="-122"/>
              </a:rPr>
              <a:t>MBA</a:t>
            </a:r>
            <a:r>
              <a:rPr lang="zh-CN" altLang="en-US" sz="3200" b="1">
                <a:ea typeface="宋体" panose="02010600030101010101" pitchFamily="2" charset="-122"/>
              </a:rPr>
              <a:t>；</a:t>
            </a:r>
            <a:endParaRPr lang="zh-CN" altLang="en-US" sz="3200" b="1">
              <a:ea typeface="宋体" panose="02010600030101010101" pitchFamily="2" charset="-122"/>
            </a:endParaRPr>
          </a:p>
          <a:p>
            <a:r>
              <a:rPr lang="zh-CN" altLang="en-US" sz="3200" b="1">
                <a:ea typeface="宋体" panose="02010600030101010101" pitchFamily="2" charset="-122"/>
              </a:rPr>
              <a:t>买房、结婚、买汽车；</a:t>
            </a:r>
            <a:endParaRPr lang="zh-CN" altLang="en-US" sz="3200" b="1">
              <a:ea typeface="宋体" panose="02010600030101010101" pitchFamily="2" charset="-122"/>
            </a:endParaRPr>
          </a:p>
          <a:p>
            <a:r>
              <a:rPr lang="zh-CN" altLang="en-US" sz="3200" b="1">
                <a:ea typeface="宋体" panose="02010600030101010101" pitchFamily="2" charset="-122"/>
              </a:rPr>
              <a:t>经常去看父母，以后接他们来住；</a:t>
            </a:r>
            <a:endParaRPr lang="zh-CN" altLang="en-US" sz="3200" b="1">
              <a:ea typeface="宋体" panose="02010600030101010101" pitchFamily="2" charset="-122"/>
            </a:endParaRPr>
          </a:p>
          <a:p>
            <a:r>
              <a:rPr lang="zh-CN" altLang="en-US" sz="3200" b="1">
                <a:ea typeface="宋体" panose="02010600030101010101" pitchFamily="2" charset="-122"/>
              </a:rPr>
              <a:t>有时去唱歌玩玩；</a:t>
            </a:r>
            <a:endParaRPr lang="zh-CN" altLang="en-US" sz="3200" b="1">
              <a:ea typeface="宋体" panose="02010600030101010101" pitchFamily="2" charset="-122"/>
            </a:endParaRPr>
          </a:p>
          <a:p>
            <a:r>
              <a:rPr lang="zh-CN" altLang="en-US" sz="3200" b="1">
                <a:ea typeface="宋体" panose="02010600030101010101" pitchFamily="2" charset="-122"/>
              </a:rPr>
              <a:t>去其他公司做合伙创业者；</a:t>
            </a:r>
            <a:endParaRPr lang="zh-CN" altLang="en-US" sz="3200" b="1">
              <a:ea typeface="宋体" panose="02010600030101010101" pitchFamily="2" charset="-122"/>
            </a:endParaRPr>
          </a:p>
          <a:p>
            <a:r>
              <a:rPr lang="zh-CN" altLang="en-US" sz="3200" b="1">
                <a:ea typeface="宋体" panose="02010600030101010101" pitchFamily="2" charset="-122"/>
              </a:rPr>
              <a:t>出国读书。</a:t>
            </a:r>
            <a:endParaRPr lang="zh-CN" altLang="en-US" sz="3200" b="1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8052" name="标题 25805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lang="zh-CN" altLang="en-US" b="0" dirty="0">
                <a:ea typeface="宋体" panose="02010600030101010101" pitchFamily="2" charset="-122"/>
              </a:rPr>
              <a:t>张明的职业生涯发展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  <p:sp>
        <p:nvSpPr>
          <p:cNvPr id="258053" name="文本占位符 258052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r>
              <a:rPr lang="zh-CN" altLang="en-US" sz="3200" b="1" dirty="0">
                <a:ea typeface="宋体" panose="02010600030101010101" pitchFamily="2" charset="-122"/>
              </a:rPr>
              <a:t>张明给自己提出的</a:t>
            </a:r>
            <a:r>
              <a:rPr lang="en-US" altLang="zh-CN" sz="3200" b="1">
                <a:ea typeface="宋体" panose="02010600030101010101" pitchFamily="2" charset="-122"/>
              </a:rPr>
              <a:t>5</a:t>
            </a:r>
            <a:r>
              <a:rPr lang="zh-CN" altLang="en-US" sz="3200" b="1" dirty="0">
                <a:ea typeface="宋体" panose="02010600030101010101" pitchFamily="2" charset="-122"/>
              </a:rPr>
              <a:t>年目标是：任所在公司的副总经理；攻读在职</a:t>
            </a:r>
            <a:r>
              <a:rPr lang="en-US" altLang="zh-CN" sz="3200" b="1">
                <a:ea typeface="宋体" panose="02010600030101010101" pitchFamily="2" charset="-122"/>
              </a:rPr>
              <a:t>MBA</a:t>
            </a:r>
            <a:r>
              <a:rPr lang="zh-CN" altLang="en-US" sz="3200" b="1" dirty="0">
                <a:ea typeface="宋体" panose="02010600030101010101" pitchFamily="2" charset="-122"/>
              </a:rPr>
              <a:t>；年收入</a:t>
            </a:r>
            <a:r>
              <a:rPr lang="en-US" altLang="zh-CN" sz="3200" b="1">
                <a:ea typeface="宋体" panose="02010600030101010101" pitchFamily="2" charset="-122"/>
              </a:rPr>
              <a:t>10</a:t>
            </a:r>
            <a:r>
              <a:rPr lang="zh-CN" altLang="en-US" sz="3200" b="1" dirty="0">
                <a:ea typeface="宋体" panose="02010600030101010101" pitchFamily="2" charset="-122"/>
              </a:rPr>
              <a:t>万元；成为公司的正式股东；拥有自己的住房与汽车、结婚并将父母接来。</a:t>
            </a:r>
            <a:endParaRPr lang="zh-CN" altLang="en-US" sz="3200" b="1" dirty="0">
              <a:ea typeface="宋体" panose="02010600030101010101" pitchFamily="2" charset="-122"/>
            </a:endParaRPr>
          </a:p>
          <a:p>
            <a:r>
              <a:rPr lang="zh-CN" altLang="en-US" sz="3200" b="1" dirty="0">
                <a:ea typeface="宋体" panose="02010600030101010101" pitchFamily="2" charset="-122"/>
              </a:rPr>
              <a:t>不到</a:t>
            </a:r>
            <a:r>
              <a:rPr lang="en-US" altLang="zh-CN" sz="3200" b="1">
                <a:ea typeface="宋体" panose="02010600030101010101" pitchFamily="2" charset="-122"/>
              </a:rPr>
              <a:t>5</a:t>
            </a:r>
            <a:r>
              <a:rPr lang="zh-CN" altLang="en-US" sz="3200" b="1" dirty="0">
                <a:ea typeface="宋体" panose="02010600030101010101" pitchFamily="2" charset="-122"/>
              </a:rPr>
              <a:t>年，除父母不久前来住了一段时间，嫌城市节奏太快、熟人太少、待不习惯而返回故里之外，他的其他愿望都已经实现了。</a:t>
            </a:r>
            <a:endParaRPr lang="zh-CN" altLang="en-US" sz="3200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9076" name="Rectangle 4"/>
          <p:cNvSpPr/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lang="zh-CN" altLang="en-US" dirty="0">
                <a:ea typeface="宋体" panose="02010600030101010101" pitchFamily="2" charset="-122"/>
              </a:rPr>
              <a:t>        行动训练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59077" name="文本占位符 259076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pPr>
              <a:lnSpc>
                <a:spcPct val="125000"/>
              </a:lnSpc>
              <a:buNone/>
            </a:pPr>
            <a:r>
              <a:rPr lang="zh-CN" altLang="en-US" dirty="0">
                <a:ea typeface="宋体" panose="02010600030101010101" pitchFamily="2" charset="-122"/>
              </a:rPr>
              <a:t>       </a:t>
            </a:r>
            <a:endParaRPr lang="zh-CN" altLang="en-US" dirty="0"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  <a:buNone/>
            </a:pPr>
            <a:r>
              <a:rPr lang="zh-CN" altLang="en-US" dirty="0">
                <a:ea typeface="宋体" panose="02010600030101010101" pitchFamily="2" charset="-122"/>
              </a:rPr>
              <a:t>             </a:t>
            </a:r>
            <a:r>
              <a:rPr lang="zh-CN" altLang="en-US" sz="3600" b="1" dirty="0">
                <a:ea typeface="宋体" panose="02010600030101010101" pitchFamily="2" charset="-122"/>
              </a:rPr>
              <a:t>请运用“</a:t>
            </a:r>
            <a:r>
              <a:rPr lang="en-US" altLang="zh-CN" sz="3600" b="1">
                <a:ea typeface="宋体" panose="02010600030101010101" pitchFamily="2" charset="-122"/>
              </a:rPr>
              <a:t>5w”</a:t>
            </a:r>
            <a:r>
              <a:rPr lang="zh-CN" altLang="en-US" sz="3600" b="1" dirty="0">
                <a:ea typeface="宋体" panose="02010600030101010101" pitchFamily="2" charset="-122"/>
              </a:rPr>
              <a:t>法进行自我分析，提出大学期间的职业发展目标。</a:t>
            </a:r>
            <a:endParaRPr lang="zh-CN" altLang="en-US" sz="3600" b="1" dirty="0"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  <a:buNone/>
            </a:pPr>
            <a:endParaRPr lang="zh-CN" altLang="x-none" sz="3600" b="1" dirty="0">
              <a:solidFill>
                <a:schemeClr val="tx2"/>
              </a:solidFill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7" name="AutoShape 3"/>
          <p:cNvSpPr>
            <a:spLocks noChangeArrowheads="1"/>
          </p:cNvSpPr>
          <p:nvPr/>
        </p:nvSpPr>
        <p:spPr bwMode="auto">
          <a:xfrm>
            <a:off x="1042988" y="2060575"/>
            <a:ext cx="1225550" cy="649288"/>
          </a:xfrm>
          <a:prstGeom prst="cube">
            <a:avLst>
              <a:gd name="adj" fmla="val 25000"/>
            </a:avLst>
          </a:prstGeom>
          <a:solidFill>
            <a:schemeClr val="accent4"/>
          </a:solidFill>
          <a:ln w="9525">
            <a:solidFill>
              <a:schemeClr val="accent1">
                <a:lumMod val="90000"/>
              </a:schemeClr>
            </a:solidFill>
            <a:miter lim="800000"/>
          </a:ln>
          <a:effectLst/>
        </p:spPr>
        <p:txBody>
          <a:bodyPr wrap="none" anchor="ctr"/>
          <a:p>
            <a:pPr algn="ctr"/>
            <a:r>
              <a:rPr lang="zh-CN" altLang="en-US" sz="2400" dirty="0">
                <a:solidFill>
                  <a:srgbClr val="FFFFFF"/>
                </a:solidFill>
                <a:latin typeface="Franklin Gothic Book" pitchFamily="34" charset="0"/>
                <a:ea typeface="华文行楷" pitchFamily="2" charset="-122"/>
              </a:rPr>
              <a:t>理智型</a:t>
            </a:r>
            <a:endParaRPr lang="zh-CN" altLang="en-US" sz="2400" dirty="0">
              <a:solidFill>
                <a:srgbClr val="FFFFFF"/>
              </a:solidFill>
              <a:latin typeface="Franklin Gothic Book" pitchFamily="34" charset="0"/>
              <a:ea typeface="华文行楷" pitchFamily="2" charset="-122"/>
            </a:endParaRPr>
          </a:p>
        </p:txBody>
      </p:sp>
      <p:sp>
        <p:nvSpPr>
          <p:cNvPr id="268291" name="AutoShape 4"/>
          <p:cNvSpPr/>
          <p:nvPr/>
        </p:nvSpPr>
        <p:spPr>
          <a:xfrm>
            <a:off x="4140200" y="4149725"/>
            <a:ext cx="1368425" cy="504825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dirty="0">
                <a:solidFill>
                  <a:srgbClr val="3333CC"/>
                </a:solidFill>
                <a:latin typeface="Franklin Gothic Book" pitchFamily="34" charset="0"/>
                <a:ea typeface="华文行楷" pitchFamily="2" charset="-122"/>
              </a:rPr>
              <a:t>自发型</a:t>
            </a:r>
            <a:endParaRPr lang="zh-CN" altLang="en-US" sz="2400" dirty="0">
              <a:solidFill>
                <a:srgbClr val="3333CC"/>
              </a:solidFill>
              <a:latin typeface="Franklin Gothic Book" pitchFamily="34" charset="0"/>
              <a:ea typeface="华文行楷" pitchFamily="2" charset="-122"/>
            </a:endParaRPr>
          </a:p>
        </p:txBody>
      </p:sp>
      <p:sp>
        <p:nvSpPr>
          <p:cNvPr id="268292" name="AutoShape 10"/>
          <p:cNvSpPr/>
          <p:nvPr/>
        </p:nvSpPr>
        <p:spPr>
          <a:xfrm>
            <a:off x="3203575" y="3500438"/>
            <a:ext cx="1439863" cy="433387"/>
          </a:xfrm>
          <a:prstGeom prst="cube">
            <a:avLst>
              <a:gd name="adj" fmla="val 25000"/>
            </a:avLst>
          </a:prstGeom>
          <a:solidFill>
            <a:srgbClr val="00008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dirty="0">
                <a:solidFill>
                  <a:srgbClr val="FFFF00"/>
                </a:solidFill>
                <a:latin typeface="Franklin Gothic Book" pitchFamily="34" charset="0"/>
                <a:ea typeface="华文行楷" pitchFamily="2" charset="-122"/>
              </a:rPr>
              <a:t>回避型</a:t>
            </a:r>
            <a:endParaRPr lang="zh-CN" altLang="en-US" sz="2400">
              <a:solidFill>
                <a:srgbClr val="FFFF00"/>
              </a:solidFill>
              <a:latin typeface="Franklin Gothic Book" pitchFamily="34" charset="0"/>
              <a:ea typeface="华文行楷" pitchFamily="2" charset="-122"/>
            </a:endParaRPr>
          </a:p>
        </p:txBody>
      </p:sp>
      <p:sp>
        <p:nvSpPr>
          <p:cNvPr id="268293" name="AutoShape 11"/>
          <p:cNvSpPr/>
          <p:nvPr/>
        </p:nvSpPr>
        <p:spPr>
          <a:xfrm>
            <a:off x="5003800" y="4797425"/>
            <a:ext cx="1295400" cy="5048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dirty="0">
                <a:solidFill>
                  <a:srgbClr val="FF0000"/>
                </a:solidFill>
                <a:latin typeface="Franklin Gothic Book" pitchFamily="34" charset="0"/>
                <a:ea typeface="华文行楷" pitchFamily="2" charset="-122"/>
              </a:rPr>
              <a:t>依赖型</a:t>
            </a:r>
            <a:endParaRPr lang="zh-CN" altLang="en-US" sz="2400" dirty="0">
              <a:solidFill>
                <a:srgbClr val="FF0000"/>
              </a:solidFill>
              <a:latin typeface="Franklin Gothic Book" pitchFamily="34" charset="0"/>
              <a:ea typeface="华文行楷" pitchFamily="2" charset="-122"/>
            </a:endParaRPr>
          </a:p>
        </p:txBody>
      </p:sp>
      <p:sp>
        <p:nvSpPr>
          <p:cNvPr id="268294" name="AutoShape 12"/>
          <p:cNvSpPr/>
          <p:nvPr/>
        </p:nvSpPr>
        <p:spPr>
          <a:xfrm>
            <a:off x="2051050" y="2781300"/>
            <a:ext cx="1439863" cy="504825"/>
          </a:xfrm>
          <a:prstGeom prst="cube">
            <a:avLst>
              <a:gd name="adj" fmla="val 25000"/>
            </a:avLst>
          </a:prstGeom>
          <a:solidFill>
            <a:srgbClr val="CCCC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dirty="0">
                <a:solidFill>
                  <a:srgbClr val="3E3E5C"/>
                </a:solidFill>
                <a:latin typeface="Franklin Gothic Book" pitchFamily="34" charset="0"/>
                <a:ea typeface="华文行楷" pitchFamily="2" charset="-122"/>
              </a:rPr>
              <a:t>直觉型</a:t>
            </a:r>
            <a:endParaRPr lang="zh-CN" altLang="en-US" sz="2400" dirty="0">
              <a:solidFill>
                <a:srgbClr val="3E3E5C"/>
              </a:solidFill>
              <a:latin typeface="Franklin Gothic Book" pitchFamily="34" charset="0"/>
              <a:ea typeface="华文行楷" pitchFamily="2" charset="-122"/>
            </a:endParaRPr>
          </a:p>
        </p:txBody>
      </p:sp>
      <p:sp>
        <p:nvSpPr>
          <p:cNvPr id="268295" name="标题 268294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b="0" dirty="0">
                <a:ea typeface="宋体" panose="02010600030101010101" pitchFamily="2" charset="-122"/>
              </a:rPr>
              <a:t>职业生涯决策类型分类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nimBg="1"/>
      <p:bldP spid="268291" grpId="0" animBg="1"/>
      <p:bldP spid="268292" grpId="0" animBg="1"/>
      <p:bldP spid="268293" grpId="0" animBg="1"/>
      <p:bldP spid="26829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0338" name="矩形 270337"/>
          <p:cNvSpPr/>
          <p:nvPr/>
        </p:nvSpPr>
        <p:spPr>
          <a:xfrm>
            <a:off x="5651500" y="2420938"/>
            <a:ext cx="184150" cy="427037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/>
            <a:endParaRPr lang="zh-CN" altLang="en-US" sz="2200" dirty="0">
              <a:solidFill>
                <a:srgbClr val="FF3300"/>
              </a:solidFill>
              <a:latin typeface="Franklin Gothic Book" pitchFamily="34" charset="0"/>
              <a:ea typeface="华文中宋" pitchFamily="2" charset="-122"/>
            </a:endParaRPr>
          </a:p>
        </p:txBody>
      </p:sp>
      <p:sp>
        <p:nvSpPr>
          <p:cNvPr id="270339" name="文本框 270338"/>
          <p:cNvSpPr txBox="1"/>
          <p:nvPr/>
        </p:nvSpPr>
        <p:spPr>
          <a:xfrm>
            <a:off x="395288" y="1557338"/>
            <a:ext cx="8532812" cy="762000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dirty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    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路边有一片桃园，假如你可以进入桃园摘桃子，但只许前进不许后退，只能摘一次，要摘一个最大的，你会怎么办？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0340" name="文本框 270339"/>
          <p:cNvSpPr txBox="1"/>
          <p:nvPr/>
        </p:nvSpPr>
        <p:spPr>
          <a:xfrm>
            <a:off x="611188" y="2751138"/>
            <a:ext cx="828198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A. 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对视野内的桃子进行比较，形成一个大概的标准，再根据这个标准选择最大的桃子。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0341" name="文本框 270340"/>
          <p:cNvSpPr txBox="1"/>
          <p:nvPr/>
        </p:nvSpPr>
        <p:spPr>
          <a:xfrm>
            <a:off x="611188" y="3692525"/>
            <a:ext cx="82819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B. “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我感觉这个大！”就摘这个了。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0342" name="文本框 270341"/>
          <p:cNvSpPr txBox="1"/>
          <p:nvPr/>
        </p:nvSpPr>
        <p:spPr>
          <a:xfrm>
            <a:off x="611188" y="4191000"/>
            <a:ext cx="828198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C. “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去问看桃园的人，让他告诉我什么样的最大！”或者问旁边的人什么样的最大。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0343" name="文本框 270342"/>
          <p:cNvSpPr txBox="1"/>
          <p:nvPr/>
        </p:nvSpPr>
        <p:spPr>
          <a:xfrm>
            <a:off x="611188" y="5059363"/>
            <a:ext cx="82819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D. 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先别管了，走到最后再说吧。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0344" name="文本框 270343"/>
          <p:cNvSpPr txBox="1"/>
          <p:nvPr/>
        </p:nvSpPr>
        <p:spPr>
          <a:xfrm>
            <a:off x="611188" y="5564188"/>
            <a:ext cx="82819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E. 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稍微比较，迅速摘一个。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0345" name="标题 270344"/>
          <p:cNvSpPr>
            <a:spLocks noGrp="1"/>
          </p:cNvSpPr>
          <p:nvPr>
            <p:ph type="title"/>
          </p:nvPr>
        </p:nvSpPr>
        <p:spPr>
          <a:xfrm>
            <a:off x="250825" y="476250"/>
            <a:ext cx="5638800" cy="639763"/>
          </a:xfrm>
          <a:ln/>
        </p:spPr>
        <p:txBody>
          <a:bodyPr anchor="ctr"/>
          <a:p>
            <a:r>
              <a:rPr lang="zh-CN" altLang="en-US" b="0" dirty="0">
                <a:solidFill>
                  <a:srgbClr val="FF3300"/>
                </a:solidFill>
                <a:ea typeface="宋体" panose="02010600030101010101" pitchFamily="2" charset="-122"/>
              </a:rPr>
              <a:t>小测验：桃园摘桃</a:t>
            </a:r>
            <a:endParaRPr lang="zh-CN" altLang="en-US" b="0" dirty="0">
              <a:solidFill>
                <a:srgbClr val="FF33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0" grpId="0"/>
      <p:bldP spid="270341" grpId="0"/>
      <p:bldP spid="270342" grpId="0"/>
      <p:bldP spid="270343" grpId="0"/>
      <p:bldP spid="2703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2386" name="文本框 272385"/>
          <p:cNvSpPr txBox="1"/>
          <p:nvPr/>
        </p:nvSpPr>
        <p:spPr>
          <a:xfrm>
            <a:off x="468313" y="1773238"/>
            <a:ext cx="86756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A.</a:t>
            </a:r>
            <a:r>
              <a:rPr lang="en-US" altLang="zh-CN" sz="20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000" b="1" dirty="0">
                <a:solidFill>
                  <a:srgbClr val="E70C07"/>
                </a:solidFill>
                <a:latin typeface="华文中宋" pitchFamily="2" charset="-122"/>
                <a:ea typeface="华文中宋" pitchFamily="2" charset="-122"/>
              </a:rPr>
              <a:t>理智型。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强调综合全面的收集信息、理智的思考和冷静的判断分析。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2387" name="文本框 272386"/>
          <p:cNvSpPr txBox="1"/>
          <p:nvPr/>
        </p:nvSpPr>
        <p:spPr>
          <a:xfrm>
            <a:off x="468313" y="2492375"/>
            <a:ext cx="8675687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B.</a:t>
            </a:r>
            <a:r>
              <a:rPr lang="en-US" altLang="zh-CN" sz="2000" b="1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000" b="1" dirty="0">
                <a:solidFill>
                  <a:srgbClr val="E70C07"/>
                </a:solidFill>
                <a:latin typeface="华文中宋" pitchFamily="2" charset="-122"/>
                <a:ea typeface="华文中宋" pitchFamily="2" charset="-122"/>
              </a:rPr>
              <a:t>直觉型。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以自我判断为导向，在信息有限时能够快速做出决策，发现错</a:t>
            </a:r>
            <a:endParaRPr lang="zh-CN" altLang="en-US" sz="2000" b="1" dirty="0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            误时能迅速改变决策。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2388" name="文本框 272387"/>
          <p:cNvSpPr txBox="1"/>
          <p:nvPr/>
        </p:nvSpPr>
        <p:spPr>
          <a:xfrm>
            <a:off x="468313" y="3429000"/>
            <a:ext cx="86756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C.</a:t>
            </a:r>
            <a:r>
              <a:rPr lang="en-US" altLang="zh-CN" sz="20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000" b="1" dirty="0">
                <a:solidFill>
                  <a:srgbClr val="E70C07"/>
                </a:solidFill>
                <a:latin typeface="华文中宋" pitchFamily="2" charset="-122"/>
                <a:ea typeface="华文中宋" pitchFamily="2" charset="-122"/>
              </a:rPr>
              <a:t>依赖型。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倾向采用他人建议与支援，往往不能承担自己做决策的责任。</a:t>
            </a:r>
            <a:endParaRPr lang="zh-CN" altLang="en-US" sz="2000" b="1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2389" name="文本框 272388"/>
          <p:cNvSpPr txBox="1"/>
          <p:nvPr/>
        </p:nvSpPr>
        <p:spPr>
          <a:xfrm>
            <a:off x="468313" y="4076700"/>
            <a:ext cx="8675687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D.</a:t>
            </a:r>
            <a:r>
              <a:rPr lang="en-US" altLang="zh-CN" sz="20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000" b="1" dirty="0">
                <a:solidFill>
                  <a:srgbClr val="E70C07"/>
                </a:solidFill>
                <a:latin typeface="华文中宋" pitchFamily="2" charset="-122"/>
                <a:ea typeface="华文中宋" pitchFamily="2" charset="-122"/>
              </a:rPr>
              <a:t>回避型。</a:t>
            </a:r>
            <a:r>
              <a:rPr lang="zh-CN" altLang="en-US" sz="2000" b="1" dirty="0">
                <a:solidFill>
                  <a:srgbClr val="000066"/>
                </a:solidFill>
                <a:latin typeface="Times New Roman" panose="02020603050405020304" pitchFamily="18" charset="0"/>
                <a:ea typeface="华文中宋" pitchFamily="2" charset="-122"/>
              </a:rPr>
              <a:t>拖延不果断，倾向于不考虑未来的方向，不知道自己的目标，</a:t>
            </a:r>
            <a:endParaRPr lang="zh-CN" altLang="en-US" sz="2000" b="1" dirty="0">
              <a:solidFill>
                <a:srgbClr val="000066"/>
              </a:solidFill>
              <a:latin typeface="Times New Roman" panose="02020603050405020304" pitchFamily="18" charset="0"/>
              <a:ea typeface="华文中宋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solidFill>
                  <a:srgbClr val="000066"/>
                </a:solidFill>
                <a:latin typeface="Times New Roman" panose="02020603050405020304" pitchFamily="18" charset="0"/>
                <a:ea typeface="华文中宋" pitchFamily="2" charset="-122"/>
              </a:rPr>
              <a:t>                      也不思考，也不寻求帮助。</a:t>
            </a:r>
            <a:endParaRPr lang="zh-CN" altLang="en-US" sz="2000" b="1">
              <a:solidFill>
                <a:srgbClr val="000066"/>
              </a:solidFill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272390" name="文本框 272389"/>
          <p:cNvSpPr txBox="1"/>
          <p:nvPr/>
        </p:nvSpPr>
        <p:spPr>
          <a:xfrm>
            <a:off x="468313" y="5013325"/>
            <a:ext cx="8675687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" b="1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E.</a:t>
            </a:r>
            <a:r>
              <a:rPr lang="en-US" altLang="zh-CN" sz="2000" b="1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000" b="1" dirty="0">
                <a:solidFill>
                  <a:srgbClr val="E70C07"/>
                </a:solidFill>
                <a:latin typeface="华文中宋" pitchFamily="2" charset="-122"/>
                <a:ea typeface="华文中宋" pitchFamily="2" charset="-122"/>
              </a:rPr>
              <a:t>自发型。</a:t>
            </a: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不能容忍决策的不确定性以及由此带来的焦虑情绪，具有强烈</a:t>
            </a:r>
            <a:endParaRPr lang="zh-CN" altLang="en-US" sz="2000" b="1" dirty="0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solidFill>
                  <a:srgbClr val="000066"/>
                </a:solidFill>
                <a:latin typeface="华文中宋" pitchFamily="2" charset="-122"/>
                <a:ea typeface="华文中宋" pitchFamily="2" charset="-122"/>
              </a:rPr>
              <a:t>           的及时性，对快速做决策的过程有兴趣。</a:t>
            </a:r>
            <a:endParaRPr lang="zh-CN" altLang="en-US" sz="2000" b="1" dirty="0">
              <a:solidFill>
                <a:srgbClr val="000066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72391" name="标题 272390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b="0" dirty="0">
                <a:ea typeface="宋体" panose="02010600030101010101" pitchFamily="2" charset="-122"/>
              </a:rPr>
              <a:t>结果说明：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0164" name="矩形 220163"/>
          <p:cNvSpPr/>
          <p:nvPr/>
        </p:nvSpPr>
        <p:spPr>
          <a:xfrm>
            <a:off x="3435350" y="1682750"/>
            <a:ext cx="2273300" cy="1054100"/>
          </a:xfrm>
          <a:prstGeom prst="rect">
            <a:avLst/>
          </a:prstGeom>
          <a:solidFill>
            <a:srgbClr val="A3B2C1"/>
          </a:solidFill>
          <a:ln w="12700">
            <a:noFill/>
          </a:ln>
        </p:spPr>
        <p:txBody>
          <a:bodyPr wrap="none" lIns="92075" tIns="46038" rIns="92075" bIns="46038" anchor="ctr"/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沟通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 algn="ctr" eaLnBrk="0" hangingPunct="0">
              <a:buClr>
                <a:schemeClr val="bg1"/>
              </a:buClr>
            </a:pPr>
            <a:r>
              <a:rPr lang="en-US" altLang="zh-CN" sz="22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communication</a:t>
            </a:r>
            <a:br>
              <a:rPr lang="en-US" altLang="zh-CN" sz="22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</a:b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识别问题的存在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20165" name="矩形 220164"/>
          <p:cNvSpPr/>
          <p:nvPr/>
        </p:nvSpPr>
        <p:spPr>
          <a:xfrm>
            <a:off x="5645150" y="3206750"/>
            <a:ext cx="2273300" cy="1054100"/>
          </a:xfrm>
          <a:prstGeom prst="rect">
            <a:avLst/>
          </a:prstGeom>
          <a:solidFill>
            <a:srgbClr val="FF9900"/>
          </a:solidFill>
          <a:ln w="12700">
            <a:noFill/>
          </a:ln>
        </p:spPr>
        <p:txBody>
          <a:bodyPr wrap="none" lIns="92075" tIns="46038" rIns="92075" bIns="46038" anchor="ctr"/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分析</a:t>
            </a:r>
            <a:b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</a:br>
            <a:r>
              <a:rPr lang="en-US" altLang="zh-CN" sz="22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Analysis</a:t>
            </a:r>
            <a:endParaRPr lang="en-US" altLang="zh-CN" sz="2200" b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考虑各种可能性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20166" name="矩形 220165"/>
          <p:cNvSpPr/>
          <p:nvPr/>
        </p:nvSpPr>
        <p:spPr>
          <a:xfrm>
            <a:off x="1225550" y="3206750"/>
            <a:ext cx="2273300" cy="1054100"/>
          </a:xfrm>
          <a:prstGeom prst="rect">
            <a:avLst/>
          </a:prstGeom>
          <a:solidFill>
            <a:srgbClr val="FF00FF"/>
          </a:solidFill>
          <a:ln w="12700">
            <a:noFill/>
          </a:ln>
        </p:spPr>
        <p:txBody>
          <a:bodyPr wrap="none" lIns="92075" tIns="46038" rIns="92075" bIns="46038" anchor="ctr"/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执行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 algn="ctr" eaLnBrk="0" hangingPunct="0">
              <a:buClr>
                <a:schemeClr val="bg1"/>
              </a:buClr>
            </a:pPr>
            <a:r>
              <a:rPr lang="en-US" altLang="zh-CN" sz="22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Execution</a:t>
            </a:r>
            <a:endParaRPr lang="en-US" altLang="zh-CN" sz="2200" b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采取行动解决问题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20167" name="矩形 220166"/>
          <p:cNvSpPr/>
          <p:nvPr/>
        </p:nvSpPr>
        <p:spPr>
          <a:xfrm>
            <a:off x="5003800" y="4941888"/>
            <a:ext cx="2273300" cy="1054100"/>
          </a:xfrm>
          <a:prstGeom prst="rect">
            <a:avLst/>
          </a:prstGeom>
          <a:solidFill>
            <a:srgbClr val="ADFF5B"/>
          </a:solidFill>
          <a:ln w="12700">
            <a:noFill/>
          </a:ln>
        </p:spPr>
        <p:txBody>
          <a:bodyPr wrap="none" lIns="92075" tIns="46038" rIns="92075" bIns="46038" anchor="ctr"/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综合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 algn="ctr" eaLnBrk="0" hangingPunct="0">
              <a:buClr>
                <a:schemeClr val="bg1"/>
              </a:buClr>
            </a:pPr>
            <a:r>
              <a:rPr lang="en-US" altLang="zh-CN" sz="22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Synthesis</a:t>
            </a:r>
            <a:endParaRPr lang="en-US" altLang="zh-CN" sz="2200" b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形成选项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20168" name="矩形 220167"/>
          <p:cNvSpPr/>
          <p:nvPr/>
        </p:nvSpPr>
        <p:spPr>
          <a:xfrm>
            <a:off x="1987550" y="4895850"/>
            <a:ext cx="2273300" cy="1054100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none" lIns="92075" tIns="46038" rIns="92075" bIns="46038" anchor="ctr"/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评估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 algn="ctr" eaLnBrk="0" hangingPunct="0">
              <a:buClr>
                <a:schemeClr val="bg1"/>
              </a:buClr>
            </a:pPr>
            <a:r>
              <a:rPr lang="en-US" altLang="zh-CN" sz="22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Value</a:t>
            </a:r>
            <a:endParaRPr lang="en-US" altLang="zh-CN" sz="2200" b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  <a:p>
            <a:pPr algn="ctr" eaLnBrk="0" hangingPunct="0">
              <a:buClr>
                <a:schemeClr val="bg1"/>
              </a:buClr>
            </a:pPr>
            <a:r>
              <a:rPr lang="zh-CN" altLang="en-US" sz="22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华文中宋" pitchFamily="2" charset="-122"/>
                <a:ea typeface="华文中宋" pitchFamily="2" charset="-122"/>
              </a:rPr>
              <a:t>对选项排列次序</a:t>
            </a:r>
            <a:endParaRPr lang="zh-CN" altLang="en-US" sz="22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20169" name="任意多边形 220168"/>
          <p:cNvSpPr/>
          <p:nvPr/>
        </p:nvSpPr>
        <p:spPr>
          <a:xfrm>
            <a:off x="5783263" y="2133600"/>
            <a:ext cx="1082675" cy="990600"/>
          </a:xfrm>
          <a:custGeom>
            <a:avLst/>
            <a:gdLst>
              <a:gd name="txL" fmla="*/ 0 w 21911"/>
              <a:gd name="txT" fmla="*/ 0 h 21600"/>
              <a:gd name="txR" fmla="*/ 21911 w 21911"/>
              <a:gd name="txB" fmla="*/ 21600 h 21600"/>
            </a:gdLst>
            <a:ahLst/>
            <a:cxnLst>
              <a:cxn ang="180">
                <a:pos x="0" y="2"/>
              </a:cxn>
              <a:cxn ang="0">
                <a:pos x="21911" y="21600"/>
              </a:cxn>
              <a:cxn ang="90">
                <a:pos x="311" y="21600"/>
              </a:cxn>
            </a:cxnLst>
            <a:rect l="txL" t="txT" r="txR" b="txB"/>
            <a:pathLst>
              <a:path w="21911" h="21600" fill="none">
                <a:moveTo>
                  <a:pt x="0" y="2"/>
                </a:moveTo>
                <a:arcTo wR="21600" hR="21600" stAng="-5449498" swAng="5449498"/>
              </a:path>
              <a:path w="21911" h="21600" stroke="0">
                <a:moveTo>
                  <a:pt x="0" y="2"/>
                </a:moveTo>
                <a:arcTo wR="21600" hR="21600" stAng="-5449498" swAng="5449498"/>
                <a:lnTo>
                  <a:pt x="311" y="21600"/>
                </a:lnTo>
                <a:close/>
              </a:path>
            </a:pathLst>
          </a:custGeom>
          <a:noFill/>
          <a:ln w="88900" cap="rnd" cmpd="thinThick">
            <a:solidFill>
              <a:schemeClr val="tx2"/>
            </a:solidFill>
            <a:prstDash val="sysDot"/>
            <a:headEnd type="none" w="sm" len="sm"/>
            <a:tailEnd type="stealth" w="med" len="lg"/>
          </a:ln>
        </p:spPr>
        <p:txBody>
          <a:bodyPr/>
          <a:p>
            <a:endParaRPr lang="zh-CN" altLang="en-US"/>
          </a:p>
        </p:txBody>
      </p:sp>
      <p:sp>
        <p:nvSpPr>
          <p:cNvPr id="220170" name="任意多边形 220169"/>
          <p:cNvSpPr/>
          <p:nvPr/>
        </p:nvSpPr>
        <p:spPr>
          <a:xfrm>
            <a:off x="6011863" y="4292600"/>
            <a:ext cx="841375" cy="601663"/>
          </a:xfrm>
          <a:custGeom>
            <a:avLst/>
            <a:gdLst>
              <a:gd name="txL" fmla="*/ 0 w 21600"/>
              <a:gd name="txT" fmla="*/ 0 h 21231"/>
              <a:gd name="txR" fmla="*/ 21600 w 21600"/>
              <a:gd name="txB" fmla="*/ 21231 h 21231"/>
            </a:gdLst>
            <a:ahLst/>
            <a:cxnLst>
              <a:cxn ang="270">
                <a:pos x="21600" y="0"/>
              </a:cxn>
              <a:cxn ang="90">
                <a:pos x="3977" y="21230"/>
              </a:cxn>
              <a:cxn ang="270">
                <a:pos x="0" y="0"/>
              </a:cxn>
            </a:cxnLst>
            <a:rect l="txL" t="txT" r="txR" b="txB"/>
            <a:pathLst>
              <a:path w="21600" h="21231" fill="none">
                <a:moveTo>
                  <a:pt x="21600" y="0"/>
                </a:moveTo>
                <a:arcTo wR="21600" hR="21600" stAng="0" swAng="4763388"/>
              </a:path>
              <a:path w="21600" h="21231" stroke="0">
                <a:moveTo>
                  <a:pt x="21600" y="0"/>
                </a:moveTo>
                <a:arcTo wR="21600" hR="21600" stAng="0" swAng="4763388"/>
                <a:lnTo>
                  <a:pt x="0" y="0"/>
                </a:lnTo>
                <a:close/>
              </a:path>
            </a:pathLst>
          </a:custGeom>
          <a:noFill/>
          <a:ln w="88900" cap="rnd" cmpd="thinThick">
            <a:solidFill>
              <a:schemeClr val="tx2"/>
            </a:solidFill>
            <a:prstDash val="sysDot"/>
            <a:headEnd type="none" w="sm" len="sm"/>
            <a:tailEnd type="stealth" w="med" len="lg"/>
          </a:ln>
        </p:spPr>
        <p:txBody>
          <a:bodyPr/>
          <a:p>
            <a:endParaRPr lang="zh-CN" altLang="en-US"/>
          </a:p>
        </p:txBody>
      </p:sp>
      <p:sp>
        <p:nvSpPr>
          <p:cNvPr id="220171" name="直接连接符 220170"/>
          <p:cNvSpPr/>
          <p:nvPr/>
        </p:nvSpPr>
        <p:spPr>
          <a:xfrm flipH="1">
            <a:off x="4276725" y="5272088"/>
            <a:ext cx="655638" cy="28575"/>
          </a:xfrm>
          <a:prstGeom prst="line">
            <a:avLst/>
          </a:prstGeom>
          <a:ln w="88900" cap="rnd" cmpd="thinThick">
            <a:solidFill>
              <a:schemeClr val="tx2"/>
            </a:solidFill>
            <a:prstDash val="sysDot"/>
            <a:headEnd type="none" w="sm" len="sm"/>
            <a:tailEnd type="stealth" w="med" len="lg"/>
          </a:ln>
        </p:spPr>
      </p:sp>
      <p:sp>
        <p:nvSpPr>
          <p:cNvPr id="220172" name="任意多边形 220171"/>
          <p:cNvSpPr/>
          <p:nvPr/>
        </p:nvSpPr>
        <p:spPr>
          <a:xfrm>
            <a:off x="2297113" y="4267200"/>
            <a:ext cx="762000" cy="601663"/>
          </a:xfrm>
          <a:custGeom>
            <a:avLst/>
            <a:gdLst>
              <a:gd name="txL" fmla="*/ 0 w 21600"/>
              <a:gd name="txT" fmla="*/ 0 h 21497"/>
              <a:gd name="txR" fmla="*/ 21600 w 21600"/>
              <a:gd name="txB" fmla="*/ 21497 h 21497"/>
            </a:gdLst>
            <a:ahLst/>
            <a:cxnLst>
              <a:cxn ang="90">
                <a:pos x="19493" y="21496"/>
              </a:cxn>
              <a:cxn ang="270">
                <a:pos x="0" y="0"/>
              </a:cxn>
              <a:cxn ang="270">
                <a:pos x="21600" y="0"/>
              </a:cxn>
            </a:cxnLst>
            <a:rect l="txL" t="txT" r="txR" b="txB"/>
            <a:pathLst>
              <a:path w="21600" h="21497" fill="none">
                <a:moveTo>
                  <a:pt x="19493" y="21496"/>
                </a:moveTo>
                <a:arcTo wR="21600" hR="21600" stAng="-15864111" swAng="5064111"/>
              </a:path>
              <a:path w="21600" h="21497" stroke="0">
                <a:moveTo>
                  <a:pt x="19493" y="21496"/>
                </a:moveTo>
                <a:arcTo wR="21600" hR="21600" stAng="-15864111" swAng="5064111"/>
                <a:lnTo>
                  <a:pt x="21600" y="0"/>
                </a:lnTo>
                <a:close/>
              </a:path>
            </a:pathLst>
          </a:custGeom>
          <a:noFill/>
          <a:ln w="88900" cap="rnd" cmpd="thinThick">
            <a:solidFill>
              <a:schemeClr val="tx2"/>
            </a:solidFill>
            <a:prstDash val="sysDot"/>
            <a:headEnd type="none" w="sm" len="sm"/>
            <a:tailEnd type="stealth" w="med" len="lg"/>
          </a:ln>
        </p:spPr>
        <p:txBody>
          <a:bodyPr/>
          <a:p>
            <a:endParaRPr lang="zh-CN" altLang="en-US"/>
          </a:p>
        </p:txBody>
      </p:sp>
      <p:sp>
        <p:nvSpPr>
          <p:cNvPr id="220173" name="任意多边形 220172"/>
          <p:cNvSpPr/>
          <p:nvPr/>
        </p:nvSpPr>
        <p:spPr>
          <a:xfrm>
            <a:off x="2268538" y="2060575"/>
            <a:ext cx="1143000" cy="1066800"/>
          </a:xfrm>
          <a:custGeom>
            <a:avLst/>
            <a:gdLst>
              <a:gd name="txL" fmla="*/ 0 w 21598"/>
              <a:gd name="txT" fmla="*/ 0 h 21591"/>
              <a:gd name="txR" fmla="*/ 21598 w 21598"/>
              <a:gd name="txB" fmla="*/ 21591 h 21591"/>
            </a:gdLst>
            <a:ahLst/>
            <a:cxnLst>
              <a:cxn ang="180">
                <a:pos x="0" y="21301"/>
              </a:cxn>
              <a:cxn ang="270">
                <a:pos x="20968" y="0"/>
              </a:cxn>
              <a:cxn ang="0">
                <a:pos x="21598" y="21591"/>
              </a:cxn>
            </a:cxnLst>
            <a:rect l="txL" t="txT" r="txR" b="txB"/>
            <a:pathLst>
              <a:path w="21598" h="21591" fill="none">
                <a:moveTo>
                  <a:pt x="0" y="21301"/>
                </a:moveTo>
                <a:arcTo wR="21600" hR="21600" stAng="-10753844" swAng="5253563"/>
              </a:path>
              <a:path w="21598" h="21591" stroke="0">
                <a:moveTo>
                  <a:pt x="0" y="21301"/>
                </a:moveTo>
                <a:arcTo wR="21600" hR="21600" stAng="-10753844" swAng="5253563"/>
                <a:lnTo>
                  <a:pt x="21598" y="21591"/>
                </a:lnTo>
                <a:close/>
              </a:path>
            </a:pathLst>
          </a:custGeom>
          <a:noFill/>
          <a:ln w="88900" cap="rnd" cmpd="thinThick">
            <a:solidFill>
              <a:schemeClr val="tx2"/>
            </a:solidFill>
            <a:prstDash val="sysDot"/>
            <a:headEnd type="none" w="sm" len="sm"/>
            <a:tailEnd type="stealth" w="med" len="lg"/>
          </a:ln>
        </p:spPr>
        <p:txBody>
          <a:bodyPr/>
          <a:p>
            <a:endParaRPr lang="zh-CN" altLang="en-US"/>
          </a:p>
        </p:txBody>
      </p:sp>
      <p:sp>
        <p:nvSpPr>
          <p:cNvPr id="220174" name="矩形 220173"/>
          <p:cNvSpPr/>
          <p:nvPr/>
        </p:nvSpPr>
        <p:spPr>
          <a:xfrm>
            <a:off x="5595938" y="1052513"/>
            <a:ext cx="3548062" cy="561975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1" i="0" u="none" kern="1200" baseline="0">
                <a:solidFill>
                  <a:srgbClr val="0000FF"/>
                </a:solidFill>
                <a:latin typeface="Arial" panose="020B0604020202020204" pitchFamily="34" charset="0"/>
              </a:defRPr>
            </a:lvl1pPr>
          </a:lstStyle>
          <a:p>
            <a:pPr lvl="0"/>
            <a:endParaRPr lang="zh-CN" altLang="en-US" sz="20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20175" name="矩形 220174"/>
          <p:cNvSpPr/>
          <p:nvPr/>
        </p:nvSpPr>
        <p:spPr>
          <a:xfrm>
            <a:off x="395288" y="1557338"/>
            <a:ext cx="15240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2400">
                <a:ln w="9525" cap="flat" cmpd="sng">
                  <a:solidFill>
                    <a:srgbClr val="8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8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CASVE 循环</a:t>
            </a:r>
            <a:endParaRPr lang="zh-CN" altLang="en-US" sz="2400">
              <a:ln w="9525" cap="flat" cmpd="sng">
                <a:solidFill>
                  <a:srgbClr val="8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8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0176" name="标题 220175"/>
          <p:cNvSpPr>
            <a:spLocks noGrp="1"/>
          </p:cNvSpPr>
          <p:nvPr>
            <p:ph type="title"/>
          </p:nvPr>
        </p:nvSpPr>
        <p:spPr>
          <a:xfrm>
            <a:off x="107950" y="404813"/>
            <a:ext cx="5638800" cy="639762"/>
          </a:xfrm>
          <a:ln/>
        </p:spPr>
        <p:txBody>
          <a:bodyPr anchor="ctr"/>
          <a:p>
            <a:r>
              <a:rPr lang="zh-CN" altLang="en-US" b="0" dirty="0">
                <a:ea typeface="宋体" panose="02010600030101010101" pitchFamily="2" charset="-122"/>
              </a:rPr>
              <a:t>职业生涯决策模型的应用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3410" name="文本占位符 273409"/>
          <p:cNvSpPr>
            <a:spLocks noGrp="1"/>
          </p:cNvSpPr>
          <p:nvPr>
            <p:ph type="body" sz="half" idx="1"/>
          </p:nvPr>
        </p:nvSpPr>
        <p:spPr>
          <a:xfrm>
            <a:off x="468313" y="2133600"/>
            <a:ext cx="4032250" cy="3671888"/>
          </a:xfrm>
          <a:solidFill>
            <a:schemeClr val="bg1"/>
          </a:solidFill>
          <a:ln/>
        </p:spPr>
        <p:txBody>
          <a:bodyPr/>
          <a:p>
            <a:pPr/>
            <a:r>
              <a:rPr lang="en-US" altLang="zh-CN" sz="2000" b="1">
                <a:ea typeface="宋体" panose="02010600030101010101" pitchFamily="2" charset="-122"/>
              </a:rPr>
              <a:t>SMART</a:t>
            </a:r>
            <a:r>
              <a:rPr lang="zh-CN" altLang="en-US" sz="2000" b="1" dirty="0">
                <a:ea typeface="宋体" panose="02010600030101010101" pitchFamily="2" charset="-122"/>
              </a:rPr>
              <a:t>的目标制订要求</a:t>
            </a:r>
            <a:endParaRPr lang="zh-CN" altLang="en-US" sz="2000" b="1" dirty="0">
              <a:ea typeface="宋体" panose="02010600030101010101" pitchFamily="2" charset="-122"/>
            </a:endParaRPr>
          </a:p>
          <a:p>
            <a:pPr lvl="1"/>
            <a:r>
              <a:rPr lang="en-US" altLang="zh-CN" b="1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rPr>
              <a:t>S</a:t>
            </a:r>
            <a:r>
              <a:rPr lang="en-US" altLang="zh-CN">
                <a:ea typeface="宋体" panose="02010600030101010101" pitchFamily="2" charset="-122"/>
              </a:rPr>
              <a:t>pecific</a:t>
            </a:r>
            <a:endParaRPr lang="en-US" altLang="zh-CN">
              <a:ea typeface="宋体" panose="02010600030101010101" pitchFamily="2" charset="-122"/>
            </a:endParaRPr>
          </a:p>
          <a:p>
            <a:pPr lvl="1"/>
            <a:r>
              <a:rPr lang="en-US" altLang="zh-CN" b="1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rPr>
              <a:t>M</a:t>
            </a:r>
            <a:r>
              <a:rPr lang="en-US" altLang="zh-CN">
                <a:ea typeface="宋体" panose="02010600030101010101" pitchFamily="2" charset="-122"/>
              </a:rPr>
              <a:t>easurable</a:t>
            </a:r>
            <a:endParaRPr lang="en-US" altLang="zh-CN">
              <a:ea typeface="宋体" panose="02010600030101010101" pitchFamily="2" charset="-122"/>
            </a:endParaRPr>
          </a:p>
          <a:p>
            <a:pPr lvl="1"/>
            <a:r>
              <a:rPr lang="en-US" altLang="zh-CN" b="1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rPr>
              <a:t>A</a:t>
            </a:r>
            <a:r>
              <a:rPr lang="en-US" altLang="zh-CN">
                <a:ea typeface="宋体" panose="02010600030101010101" pitchFamily="2" charset="-122"/>
              </a:rPr>
              <a:t>chievable</a:t>
            </a:r>
            <a:endParaRPr lang="en-US" altLang="zh-CN">
              <a:ea typeface="宋体" panose="02010600030101010101" pitchFamily="2" charset="-122"/>
            </a:endParaRPr>
          </a:p>
          <a:p>
            <a:pPr lvl="1"/>
            <a:r>
              <a:rPr lang="en-US" altLang="zh-CN" b="1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rPr>
              <a:t>R</a:t>
            </a:r>
            <a:r>
              <a:rPr lang="en-US" altLang="zh-CN">
                <a:ea typeface="宋体" panose="02010600030101010101" pitchFamily="2" charset="-122"/>
              </a:rPr>
              <a:t>ewarding</a:t>
            </a:r>
            <a:endParaRPr lang="en-US" altLang="zh-CN">
              <a:ea typeface="宋体" panose="02010600030101010101" pitchFamily="2" charset="-122"/>
            </a:endParaRPr>
          </a:p>
          <a:p>
            <a:pPr lvl="1"/>
            <a:r>
              <a:rPr lang="en-US" altLang="zh-CN" b="1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rPr>
              <a:t>T</a:t>
            </a:r>
            <a:r>
              <a:rPr lang="en-US" altLang="zh-CN">
                <a:ea typeface="宋体" panose="02010600030101010101" pitchFamily="2" charset="-122"/>
              </a:rPr>
              <a:t>ime-bound</a:t>
            </a:r>
            <a:endParaRPr lang="en-US" altLang="zh-CN">
              <a:ea typeface="宋体" panose="02010600030101010101" pitchFamily="2" charset="-122"/>
            </a:endParaRPr>
          </a:p>
        </p:txBody>
      </p:sp>
      <p:grpSp>
        <p:nvGrpSpPr>
          <p:cNvPr id="273411" name="组合 273410"/>
          <p:cNvGrpSpPr>
            <a:grpSpLocks noChangeAspect="1"/>
          </p:cNvGrpSpPr>
          <p:nvPr/>
        </p:nvGrpSpPr>
        <p:grpSpPr>
          <a:xfrm>
            <a:off x="4351338" y="1341438"/>
            <a:ext cx="4541837" cy="4824412"/>
            <a:chOff x="1617" y="694"/>
            <a:chExt cx="2482" cy="2880"/>
          </a:xfrm>
        </p:grpSpPr>
        <p:sp>
          <p:nvSpPr>
            <p:cNvPr id="273412" name="矩形 273411"/>
            <p:cNvSpPr>
              <a:spLocks noChangeAspect="1" noTextEdit="1"/>
            </p:cNvSpPr>
            <p:nvPr/>
          </p:nvSpPr>
          <p:spPr>
            <a:xfrm>
              <a:off x="1617" y="694"/>
              <a:ext cx="2482" cy="288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3413" name="_s273413"/>
            <p:cNvSpPr/>
            <p:nvPr/>
          </p:nvSpPr>
          <p:spPr>
            <a:xfrm flipH="1" flipV="1">
              <a:off x="2269" y="1942"/>
              <a:ext cx="295" cy="97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3414" name="_s273414"/>
            <p:cNvSpPr/>
            <p:nvPr/>
          </p:nvSpPr>
          <p:spPr>
            <a:xfrm>
              <a:off x="1663" y="1536"/>
              <a:ext cx="620" cy="620"/>
            </a:xfrm>
            <a:prstGeom prst="ellipse">
              <a:avLst/>
            </a:prstGeom>
            <a:gradFill rotWithShape="1">
              <a:gsLst>
                <a:gs pos="0">
                  <a:srgbClr val="156B13">
                    <a:alpha val="100000"/>
                  </a:srgbClr>
                </a:gs>
                <a:gs pos="25000">
                  <a:srgbClr val="9CB86E">
                    <a:alpha val="100000"/>
                  </a:srgbClr>
                </a:gs>
                <a:gs pos="50000">
                  <a:srgbClr val="DDEBCF">
                    <a:alpha val="100000"/>
                  </a:srgbClr>
                </a:gs>
                <a:gs pos="75000">
                  <a:srgbClr val="9CB86E">
                    <a:alpha val="100000"/>
                  </a:srgbClr>
                </a:gs>
                <a:gs pos="100000">
                  <a:srgbClr val="156B13">
                    <a:alpha val="100000"/>
                  </a:srgbClr>
                </a:gs>
              </a:gsLst>
              <a:lin ang="18900000" scaled="1"/>
              <a:tileRect/>
            </a:gradFill>
            <a:ln w="9525">
              <a:noFill/>
            </a:ln>
            <a:effectLst>
              <a:outerShdw dist="35921" dir="2699999" algn="ctr" rotWithShape="0">
                <a:srgbClr val="808080"/>
              </a:outerShdw>
            </a:effectLst>
          </p:spPr>
          <p:txBody>
            <a:bodyPr wrap="none" lIns="0" tIns="0" rIns="0" bIns="0" anchor="ctr"/>
            <a:p>
              <a:pPr algn="ctr">
                <a:buClr>
                  <a:schemeClr val="bg1"/>
                </a:buClr>
              </a:pPr>
              <a:r>
                <a:rPr lang="zh-CN" altLang="en-US" sz="20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华文细黑" pitchFamily="2" charset="-122"/>
                </a:rPr>
                <a:t>时间表</a:t>
              </a:r>
              <a:endParaRPr lang="zh-CN" altLang="en-US" sz="20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细黑" pitchFamily="2" charset="-122"/>
              </a:endParaRPr>
            </a:p>
          </p:txBody>
        </p:sp>
        <p:sp>
          <p:nvSpPr>
            <p:cNvPr id="273415" name="_s273415"/>
            <p:cNvSpPr/>
            <p:nvPr/>
          </p:nvSpPr>
          <p:spPr>
            <a:xfrm flipH="1">
              <a:off x="2494" y="2384"/>
              <a:ext cx="183" cy="25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3416" name="_s273416"/>
            <p:cNvSpPr/>
            <p:nvPr/>
          </p:nvSpPr>
          <p:spPr>
            <a:xfrm>
              <a:off x="2001" y="2576"/>
              <a:ext cx="620" cy="620"/>
            </a:xfrm>
            <a:prstGeom prst="ellipse">
              <a:avLst/>
            </a:prstGeom>
            <a:gradFill rotWithShape="1">
              <a:gsLst>
                <a:gs pos="0">
                  <a:srgbClr val="156B13">
                    <a:alpha val="100000"/>
                  </a:srgbClr>
                </a:gs>
                <a:gs pos="25000">
                  <a:srgbClr val="9CB86E">
                    <a:alpha val="100000"/>
                  </a:srgbClr>
                </a:gs>
                <a:gs pos="50000">
                  <a:srgbClr val="DDEBCF">
                    <a:alpha val="100000"/>
                  </a:srgbClr>
                </a:gs>
                <a:gs pos="75000">
                  <a:srgbClr val="9CB86E">
                    <a:alpha val="100000"/>
                  </a:srgbClr>
                </a:gs>
                <a:gs pos="100000">
                  <a:srgbClr val="156B13">
                    <a:alpha val="100000"/>
                  </a:srgbClr>
                </a:gs>
              </a:gsLst>
              <a:lin ang="18900000" scaled="1"/>
              <a:tileRect/>
            </a:gradFill>
            <a:ln w="9525">
              <a:noFill/>
            </a:ln>
            <a:effectLst>
              <a:outerShdw dist="35921" dir="2699999" algn="ctr" rotWithShape="0">
                <a:srgbClr val="808080"/>
              </a:outerShdw>
            </a:effectLst>
          </p:spPr>
          <p:txBody>
            <a:bodyPr wrap="none" lIns="0" tIns="0" rIns="0" bIns="0" anchor="ctr"/>
            <a:p>
              <a:pPr algn="ctr">
                <a:buClr>
                  <a:schemeClr val="bg1"/>
                </a:buClr>
              </a:pPr>
              <a:r>
                <a:rPr lang="zh-CN" altLang="en-US" sz="20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华文细黑" pitchFamily="2" charset="-122"/>
                </a:rPr>
                <a:t>价值性</a:t>
              </a:r>
              <a:endParaRPr lang="zh-CN" altLang="en-US" sz="20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细黑" pitchFamily="2" charset="-122"/>
              </a:endParaRPr>
            </a:p>
          </p:txBody>
        </p:sp>
        <p:sp>
          <p:nvSpPr>
            <p:cNvPr id="273417" name="_s273417"/>
            <p:cNvSpPr/>
            <p:nvPr/>
          </p:nvSpPr>
          <p:spPr>
            <a:xfrm>
              <a:off x="3040" y="2383"/>
              <a:ext cx="182" cy="25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3418" name="_s273418"/>
            <p:cNvSpPr/>
            <p:nvPr/>
          </p:nvSpPr>
          <p:spPr>
            <a:xfrm>
              <a:off x="3095" y="2576"/>
              <a:ext cx="620" cy="620"/>
            </a:xfrm>
            <a:prstGeom prst="ellipse">
              <a:avLst/>
            </a:prstGeom>
            <a:gradFill rotWithShape="1">
              <a:gsLst>
                <a:gs pos="0">
                  <a:srgbClr val="156B13">
                    <a:alpha val="100000"/>
                  </a:srgbClr>
                </a:gs>
                <a:gs pos="25000">
                  <a:srgbClr val="9CB86E">
                    <a:alpha val="100000"/>
                  </a:srgbClr>
                </a:gs>
                <a:gs pos="50000">
                  <a:srgbClr val="DDEBCF">
                    <a:alpha val="100000"/>
                  </a:srgbClr>
                </a:gs>
                <a:gs pos="75000">
                  <a:srgbClr val="9CB86E">
                    <a:alpha val="100000"/>
                  </a:srgbClr>
                </a:gs>
                <a:gs pos="100000">
                  <a:srgbClr val="156B13">
                    <a:alpha val="100000"/>
                  </a:srgbClr>
                </a:gs>
              </a:gsLst>
              <a:lin ang="18900000" scaled="1"/>
              <a:tileRect/>
            </a:gradFill>
            <a:ln w="9525">
              <a:noFill/>
            </a:ln>
            <a:effectLst>
              <a:outerShdw dist="35921" dir="2699999" algn="ctr" rotWithShape="0">
                <a:srgbClr val="808080"/>
              </a:outerShdw>
            </a:effectLst>
          </p:spPr>
          <p:txBody>
            <a:bodyPr wrap="none" lIns="0" tIns="0" rIns="0" bIns="0" anchor="ctr"/>
            <a:p>
              <a:pPr algn="ctr">
                <a:buClr>
                  <a:schemeClr val="bg1"/>
                </a:buClr>
              </a:pPr>
              <a:r>
                <a:rPr lang="zh-CN" altLang="en-US" sz="20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华文细黑" pitchFamily="2" charset="-122"/>
                </a:rPr>
                <a:t>可达到</a:t>
              </a:r>
              <a:endParaRPr lang="zh-CN" altLang="en-US" sz="20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细黑" pitchFamily="2" charset="-122"/>
              </a:endParaRPr>
            </a:p>
          </p:txBody>
        </p:sp>
        <p:sp>
          <p:nvSpPr>
            <p:cNvPr id="273419" name="_s273419"/>
            <p:cNvSpPr/>
            <p:nvPr/>
          </p:nvSpPr>
          <p:spPr>
            <a:xfrm flipV="1">
              <a:off x="3152" y="1942"/>
              <a:ext cx="296" cy="96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3420" name="_s273420"/>
            <p:cNvSpPr/>
            <p:nvPr/>
          </p:nvSpPr>
          <p:spPr>
            <a:xfrm>
              <a:off x="3433" y="1536"/>
              <a:ext cx="620" cy="620"/>
            </a:xfrm>
            <a:prstGeom prst="ellipse">
              <a:avLst/>
            </a:prstGeom>
            <a:gradFill rotWithShape="1">
              <a:gsLst>
                <a:gs pos="0">
                  <a:srgbClr val="156B13">
                    <a:alpha val="100000"/>
                  </a:srgbClr>
                </a:gs>
                <a:gs pos="25000">
                  <a:srgbClr val="9CB86E">
                    <a:alpha val="100000"/>
                  </a:srgbClr>
                </a:gs>
                <a:gs pos="50000">
                  <a:srgbClr val="DDEBCF">
                    <a:alpha val="100000"/>
                  </a:srgbClr>
                </a:gs>
                <a:gs pos="75000">
                  <a:srgbClr val="9CB86E">
                    <a:alpha val="100000"/>
                  </a:srgbClr>
                </a:gs>
                <a:gs pos="100000">
                  <a:srgbClr val="156B13">
                    <a:alpha val="100000"/>
                  </a:srgbClr>
                </a:gs>
              </a:gsLst>
              <a:lin ang="18900000" scaled="1"/>
              <a:tileRect/>
            </a:gradFill>
            <a:ln w="9525">
              <a:noFill/>
            </a:ln>
            <a:effectLst>
              <a:outerShdw dist="35921" dir="2699999" algn="ctr" rotWithShape="0">
                <a:srgbClr val="808080"/>
              </a:outerShdw>
            </a:effectLst>
          </p:spPr>
          <p:txBody>
            <a:bodyPr wrap="none" lIns="0" tIns="0" rIns="0" bIns="0" anchor="ctr"/>
            <a:p>
              <a:pPr algn="ctr">
                <a:buClr>
                  <a:schemeClr val="bg1"/>
                </a:buClr>
              </a:pPr>
              <a:r>
                <a:rPr lang="zh-CN" altLang="en-US" sz="20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华文细黑" pitchFamily="2" charset="-122"/>
                </a:rPr>
                <a:t>可测定</a:t>
              </a:r>
              <a:endParaRPr lang="zh-CN" altLang="en-US" sz="20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细黑" pitchFamily="2" charset="-122"/>
              </a:endParaRPr>
            </a:p>
          </p:txBody>
        </p:sp>
        <p:sp>
          <p:nvSpPr>
            <p:cNvPr id="273421" name="_s273421"/>
            <p:cNvSpPr/>
            <p:nvPr/>
          </p:nvSpPr>
          <p:spPr>
            <a:xfrm flipV="1">
              <a:off x="2858" y="1513"/>
              <a:ext cx="0" cy="31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3422" name="_s273422"/>
            <p:cNvSpPr/>
            <p:nvPr/>
          </p:nvSpPr>
          <p:spPr>
            <a:xfrm>
              <a:off x="2548" y="893"/>
              <a:ext cx="620" cy="620"/>
            </a:xfrm>
            <a:prstGeom prst="ellipse">
              <a:avLst/>
            </a:prstGeom>
            <a:gradFill rotWithShape="1">
              <a:gsLst>
                <a:gs pos="0">
                  <a:srgbClr val="156B13">
                    <a:alpha val="100000"/>
                  </a:srgbClr>
                </a:gs>
                <a:gs pos="25000">
                  <a:srgbClr val="9CB86E">
                    <a:alpha val="100000"/>
                  </a:srgbClr>
                </a:gs>
                <a:gs pos="50000">
                  <a:srgbClr val="DDEBCF">
                    <a:alpha val="100000"/>
                  </a:srgbClr>
                </a:gs>
                <a:gs pos="75000">
                  <a:srgbClr val="9CB86E">
                    <a:alpha val="100000"/>
                  </a:srgbClr>
                </a:gs>
                <a:gs pos="100000">
                  <a:srgbClr val="156B13">
                    <a:alpha val="100000"/>
                  </a:srgbClr>
                </a:gs>
              </a:gsLst>
              <a:lin ang="18900000" scaled="1"/>
              <a:tileRect/>
            </a:gradFill>
            <a:ln w="9525">
              <a:noFill/>
            </a:ln>
            <a:effectLst>
              <a:outerShdw dist="35921" dir="2699999" algn="ctr" rotWithShape="0">
                <a:srgbClr val="808080"/>
              </a:outerShdw>
            </a:effectLst>
          </p:spPr>
          <p:txBody>
            <a:bodyPr wrap="none" lIns="0" tIns="0" rIns="0" bIns="0" anchor="ctr"/>
            <a:p>
              <a:pPr algn="ctr">
                <a:buClr>
                  <a:schemeClr val="bg1"/>
                </a:buClr>
              </a:pPr>
              <a:r>
                <a:rPr lang="zh-CN" altLang="en-US" sz="20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华文细黑" pitchFamily="2" charset="-122"/>
                </a:rPr>
                <a:t>明确的</a:t>
              </a:r>
              <a:endParaRPr lang="zh-CN" altLang="en-US" sz="20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细黑" pitchFamily="2" charset="-122"/>
              </a:endParaRPr>
            </a:p>
          </p:txBody>
        </p:sp>
        <p:sp>
          <p:nvSpPr>
            <p:cNvPr id="273423" name="_s273423"/>
            <p:cNvSpPr/>
            <p:nvPr/>
          </p:nvSpPr>
          <p:spPr>
            <a:xfrm>
              <a:off x="2548" y="1824"/>
              <a:ext cx="620" cy="620"/>
            </a:xfrm>
            <a:prstGeom prst="ellipse">
              <a:avLst/>
            </a:prstGeom>
            <a:gradFill rotWithShape="1">
              <a:gsLst>
                <a:gs pos="0">
                  <a:srgbClr val="5E9EFF">
                    <a:alpha val="100000"/>
                  </a:srgbClr>
                </a:gs>
                <a:gs pos="20000">
                  <a:srgbClr val="85C2FF">
                    <a:alpha val="100000"/>
                  </a:srgbClr>
                </a:gs>
                <a:gs pos="35000">
                  <a:srgbClr val="C4D6EB">
                    <a:alpha val="100000"/>
                  </a:srgbClr>
                </a:gs>
                <a:gs pos="50000">
                  <a:srgbClr val="FFEBFA">
                    <a:alpha val="100000"/>
                  </a:srgbClr>
                </a:gs>
                <a:gs pos="65000">
                  <a:srgbClr val="C4D6EB">
                    <a:alpha val="100000"/>
                  </a:srgbClr>
                </a:gs>
                <a:gs pos="80000">
                  <a:srgbClr val="85C2FF">
                    <a:alpha val="100000"/>
                  </a:srgbClr>
                </a:gs>
                <a:gs pos="100000">
                  <a:srgbClr val="5E9EFF">
                    <a:alpha val="100000"/>
                  </a:srgbClr>
                </a:gs>
              </a:gsLst>
              <a:lin ang="18900000" scaled="1"/>
              <a:tileRect/>
            </a:gradFill>
            <a:ln w="9525">
              <a:noFill/>
            </a:ln>
            <a:effectLst>
              <a:outerShdw dist="35921" dir="2699999" algn="ctr" rotWithShape="0">
                <a:srgbClr val="808080"/>
              </a:outerShdw>
            </a:effectLst>
          </p:spPr>
          <p:txBody>
            <a:bodyPr wrap="none" lIns="0" tIns="0" rIns="0" bIns="0" anchor="ctr"/>
            <a:p>
              <a:pPr algn="ctr">
                <a:buClr>
                  <a:schemeClr val="bg1"/>
                </a:buClr>
              </a:pPr>
              <a:r>
                <a:rPr lang="zh-CN" altLang="en-US" sz="28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华文隶书" pitchFamily="2" charset="-122"/>
                </a:rPr>
                <a:t>目标</a:t>
              </a:r>
              <a:endPara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隶书" pitchFamily="2" charset="-122"/>
              </a:endParaRPr>
            </a:p>
          </p:txBody>
        </p:sp>
      </p:grpSp>
      <p:sp>
        <p:nvSpPr>
          <p:cNvPr id="273424" name="标题 273423"/>
          <p:cNvSpPr>
            <a:spLocks noGrp="1"/>
          </p:cNvSpPr>
          <p:nvPr>
            <p:ph type="title"/>
          </p:nvPr>
        </p:nvSpPr>
        <p:spPr>
          <a:xfrm>
            <a:off x="0" y="404813"/>
            <a:ext cx="5791200" cy="1143000"/>
          </a:xfrm>
          <a:ln/>
        </p:spPr>
        <p:txBody>
          <a:bodyPr vert="horz" wrap="square" lIns="91440" tIns="45720" rIns="91440" bIns="45720" anchor="ctr"/>
          <a:p>
            <a:r>
              <a:rPr lang="zh-CN" altLang="en-US" dirty="0">
                <a:ea typeface="宋体" panose="02010600030101010101" pitchFamily="2" charset="-122"/>
              </a:rPr>
              <a:t>设立目标的指导原则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4434" name="标题 274433"/>
          <p:cNvSpPr>
            <a:spLocks noGrp="1"/>
          </p:cNvSpPr>
          <p:nvPr>
            <p:ph type="title"/>
          </p:nvPr>
        </p:nvSpPr>
        <p:spPr>
          <a:xfrm>
            <a:off x="0" y="620713"/>
            <a:ext cx="5638800" cy="639762"/>
          </a:xfrm>
          <a:ln/>
        </p:spPr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目标和行动计划示例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74435" name="文本占位符 274434"/>
          <p:cNvSpPr>
            <a:spLocks noGrp="1"/>
          </p:cNvSpPr>
          <p:nvPr>
            <p:ph type="body" idx="1"/>
          </p:nvPr>
        </p:nvSpPr>
        <p:spPr>
          <a:xfrm>
            <a:off x="0" y="1341438"/>
            <a:ext cx="9144000" cy="5516562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目标：某跨国企业地区分公司的人力资源部经理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目标分解：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</a:t>
            </a:r>
            <a:r>
              <a:rPr lang="en-US" altLang="zh-CN" sz="2000">
                <a:ea typeface="宋体" panose="02010600030101010101" pitchFamily="2" charset="-122"/>
              </a:rPr>
              <a:t>1.</a:t>
            </a:r>
            <a:r>
              <a:rPr lang="zh-CN" altLang="en-US" sz="2000" dirty="0">
                <a:ea typeface="宋体" panose="02010600030101010101" pitchFamily="2" charset="-122"/>
              </a:rPr>
              <a:t>未来一年（在校期间）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 外目标：以优异成绩毕业，考上专升本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 内目标：扎实的专业基础知识；了解人力资源市场。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</a:t>
            </a:r>
            <a:r>
              <a:rPr lang="en-US" altLang="zh-CN" sz="2000">
                <a:ea typeface="宋体" panose="02010600030101010101" pitchFamily="2" charset="-122"/>
              </a:rPr>
              <a:t>2.</a:t>
            </a:r>
            <a:r>
              <a:rPr lang="zh-CN" altLang="en-US" sz="2000" dirty="0">
                <a:ea typeface="宋体" panose="02010600030101010101" pitchFamily="2" charset="-122"/>
              </a:rPr>
              <a:t>之后两年（读本期间）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 外目标：优异成绩毕业，考上某校应用心理专业人力资源方向研究生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 内目标：扎实专业基础；用心理学知识提升心理素质；密切了解人力   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               资源市场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</a:t>
            </a:r>
            <a:r>
              <a:rPr lang="en-US" altLang="zh-CN" sz="2000">
                <a:ea typeface="宋体" panose="02010600030101010101" pitchFamily="2" charset="-122"/>
              </a:rPr>
              <a:t>3.</a:t>
            </a:r>
            <a:r>
              <a:rPr lang="zh-CN" altLang="en-US" sz="2000" dirty="0">
                <a:ea typeface="宋体" panose="02010600030101010101" pitchFamily="2" charset="-122"/>
              </a:rPr>
              <a:t>之后三年（读研期间）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外目标：顺利毕业，应聘到一家中型企业人力资源部门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内目标：专业知识更加扎实；在实习过程中培养实战经验和心理素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               质；取得</a:t>
            </a:r>
            <a:r>
              <a:rPr lang="en-US" altLang="zh-CN" sz="2000">
                <a:ea typeface="宋体" panose="02010600030101010101" pitchFamily="2" charset="-122"/>
              </a:rPr>
              <a:t>EAP</a:t>
            </a:r>
            <a:r>
              <a:rPr lang="zh-CN" altLang="en-US" sz="2000" dirty="0">
                <a:ea typeface="宋体" panose="02010600030101010101" pitchFamily="2" charset="-122"/>
              </a:rPr>
              <a:t>资格。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000">
                <a:ea typeface="宋体" panose="02010600030101010101" pitchFamily="2" charset="-122"/>
              </a:rPr>
              <a:t>4.</a:t>
            </a:r>
            <a:r>
              <a:rPr lang="zh-CN" altLang="en-US" sz="2000" dirty="0">
                <a:ea typeface="宋体" panose="02010600030101010101" pitchFamily="2" charset="-122"/>
              </a:rPr>
              <a:t>之后两年（毕业后两年）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外目标：在一家中型企业人力资源部门做到经理，年薪</a:t>
            </a:r>
            <a:r>
              <a:rPr lang="en-US" altLang="zh-CN" sz="2000">
                <a:ea typeface="宋体" panose="02010600030101010101" pitchFamily="2" charset="-122"/>
              </a:rPr>
              <a:t>5-8</a:t>
            </a:r>
            <a:r>
              <a:rPr lang="zh-CN" altLang="en-US" sz="2000" dirty="0">
                <a:ea typeface="宋体" panose="02010600030101010101" pitchFamily="2" charset="-122"/>
              </a:rPr>
              <a:t>万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内目标：取得共工作经验；心理素质得到加强锻炼；业务水平提升 </a:t>
            </a:r>
            <a:endParaRPr lang="zh-CN" altLang="en-US" sz="20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1125" name="WordArt 3"/>
          <p:cNvSpPr>
            <a:spLocks noTextEdit="1"/>
          </p:cNvSpPr>
          <p:nvPr/>
        </p:nvSpPr>
        <p:spPr>
          <a:xfrm>
            <a:off x="457200" y="427038"/>
            <a:ext cx="5638800" cy="639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solidFill>
                  <a:srgbClr val="CC0000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隶书" charset="0"/>
                <a:ea typeface="隶书" charset="0"/>
              </a:rPr>
              <a:t>制定行动计划</a:t>
            </a:r>
            <a:endParaRPr lang="zh-CN" altLang="en-US" sz="3200" b="1">
              <a:solidFill>
                <a:srgbClr val="CC0000"/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隶书" charset="0"/>
              <a:ea typeface="隶书" charset="0"/>
            </a:endParaRPr>
          </a:p>
        </p:txBody>
      </p:sp>
      <p:sp>
        <p:nvSpPr>
          <p:cNvPr id="261126" name="文本占位符 261125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dirty="0">
              <a:ea typeface="宋体" panose="02010600030101010101" pitchFamily="2" charset="-122"/>
            </a:endParaRPr>
          </a:p>
        </p:txBody>
      </p:sp>
      <p:grpSp>
        <p:nvGrpSpPr>
          <p:cNvPr id="2" name="Group 32"/>
          <p:cNvGrpSpPr/>
          <p:nvPr/>
        </p:nvGrpSpPr>
        <p:grpSpPr>
          <a:xfrm>
            <a:off x="6788150" y="1644650"/>
            <a:ext cx="2286000" cy="3419475"/>
            <a:chOff x="4359" y="927"/>
            <a:chExt cx="1560" cy="2154"/>
          </a:xfrm>
        </p:grpSpPr>
        <p:sp>
          <p:nvSpPr>
            <p:cNvPr id="261128" name="Text Box 12"/>
            <p:cNvSpPr txBox="1"/>
            <p:nvPr/>
          </p:nvSpPr>
          <p:spPr>
            <a:xfrm>
              <a:off x="4749" y="1871"/>
              <a:ext cx="1089" cy="1210"/>
            </a:xfrm>
            <a:prstGeom prst="rect">
              <a:avLst/>
            </a:prstGeom>
            <a:solidFill>
              <a:srgbClr val="003366"/>
            </a:solidFill>
            <a:ln w="9525">
              <a:noFill/>
            </a:ln>
          </p:spPr>
          <p:txBody>
            <a:bodyPr anchor="ctr" anchorCtr="1">
              <a:spAutoFit/>
            </a:bodyPr>
            <a:p>
              <a:pPr algn="just" latinLnBrk="1"/>
              <a:r>
                <a:rPr lang="zh-CN" altLang="en-US" sz="2000" b="1" dirty="0">
                  <a:solidFill>
                    <a:srgbClr val="FFFF00"/>
                  </a:solidFill>
                  <a:latin typeface="Verdana" panose="020B0604030504040204" pitchFamily="34" charset="0"/>
                  <a:ea typeface="幼圆" pitchFamily="49" charset="-122"/>
                </a:rPr>
                <a:t>根据个人需要和现实的不断变化，不断对行动计划进行评估和调整</a:t>
              </a:r>
              <a:endParaRPr lang="zh-CN" altLang="en-US" sz="2000" b="1" dirty="0">
                <a:solidFill>
                  <a:srgbClr val="FFFF00"/>
                </a:solidFill>
                <a:latin typeface="Verdana" panose="020B0604030504040204" pitchFamily="34" charset="0"/>
                <a:ea typeface="幼圆" pitchFamily="49" charset="-122"/>
              </a:endParaRPr>
            </a:p>
          </p:txBody>
        </p:sp>
        <p:grpSp>
          <p:nvGrpSpPr>
            <p:cNvPr id="261129" name="Group 31"/>
            <p:cNvGrpSpPr/>
            <p:nvPr/>
          </p:nvGrpSpPr>
          <p:grpSpPr>
            <a:xfrm>
              <a:off x="4359" y="927"/>
              <a:ext cx="1560" cy="972"/>
              <a:chOff x="4359" y="927"/>
              <a:chExt cx="1560" cy="972"/>
            </a:xfrm>
          </p:grpSpPr>
          <p:sp>
            <p:nvSpPr>
              <p:cNvPr id="261130" name="AutoShape 6"/>
              <p:cNvSpPr/>
              <p:nvPr/>
            </p:nvSpPr>
            <p:spPr>
              <a:xfrm rot="3684139">
                <a:off x="5256" y="1508"/>
                <a:ext cx="546" cy="235"/>
              </a:xfrm>
              <a:prstGeom prst="curvedDownArrow">
                <a:avLst>
                  <a:gd name="adj1" fmla="val 46468"/>
                  <a:gd name="adj2" fmla="val 92936"/>
                  <a:gd name="adj3" fmla="val 33333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rot="10800000" vert="eaVert" wrap="none" anchor="ctr"/>
              <a:p>
                <a:pPr algn="just" latinLnBrk="1"/>
                <a:endParaRPr lang="zh-CN" altLang="en-US" sz="2000" b="1" dirty="0">
                  <a:latin typeface="HY헤드라인M"/>
                  <a:ea typeface="HY헤드라인M"/>
                </a:endParaRPr>
              </a:p>
            </p:txBody>
          </p:sp>
          <p:sp>
            <p:nvSpPr>
              <p:cNvPr id="261131" name="Oval 8"/>
              <p:cNvSpPr/>
              <p:nvPr/>
            </p:nvSpPr>
            <p:spPr>
              <a:xfrm>
                <a:off x="4513" y="927"/>
                <a:ext cx="1406" cy="544"/>
              </a:xfrm>
              <a:prstGeom prst="ellipse">
                <a:avLst/>
              </a:prstGeom>
              <a:solidFill>
                <a:srgbClr val="0099FF"/>
              </a:solidFill>
              <a:ln w="9525">
                <a:noFill/>
              </a:ln>
            </p:spPr>
            <p:txBody>
              <a:bodyPr wrap="none" anchor="ctr"/>
              <a:p>
                <a:pPr algn="ctr" latinLnBrk="1">
                  <a:lnSpc>
                    <a:spcPct val="60000"/>
                  </a:lnSpc>
                </a:pPr>
                <a:r>
                  <a:rPr lang="zh-CN" altLang="en-US" sz="3200" b="1" dirty="0">
                    <a:solidFill>
                      <a:schemeClr val="bg1"/>
                    </a:solidFill>
                    <a:latin typeface="隶书" pitchFamily="49" charset="-122"/>
                    <a:ea typeface="隶书" pitchFamily="49" charset="-122"/>
                  </a:rPr>
                  <a:t>反思改进</a:t>
                </a:r>
                <a:endParaRPr lang="zh-CN" altLang="en-US" sz="3200" b="1" dirty="0">
                  <a:solidFill>
                    <a:schemeClr val="bg1"/>
                  </a:solidFill>
                  <a:latin typeface="隶书" pitchFamily="49" charset="-122"/>
                  <a:ea typeface="隶书" pitchFamily="49" charset="-122"/>
                </a:endParaRPr>
              </a:p>
            </p:txBody>
          </p:sp>
          <p:sp>
            <p:nvSpPr>
              <p:cNvPr id="167952" name="Line 16"/>
              <p:cNvSpPr>
                <a:spLocks noChangeShapeType="1"/>
              </p:cNvSpPr>
              <p:nvPr/>
            </p:nvSpPr>
            <p:spPr bwMode="auto">
              <a:xfrm flipV="1">
                <a:off x="4359" y="1421"/>
                <a:ext cx="408" cy="181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tailEnd type="triangle" w="med" len="med"/>
              </a:ln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marL="0" marR="0" lvl="0" indent="0" algn="just" defTabSz="914400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0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HY헤드라인M" pitchFamily="18" charset="-127"/>
                  <a:ea typeface="HY헤드라인M" pitchFamily="18" charset="-127"/>
                  <a:cs typeface="+mn-cs"/>
                </a:endParaRPr>
              </a:p>
            </p:txBody>
          </p:sp>
        </p:grpSp>
      </p:grpSp>
      <p:grpSp>
        <p:nvGrpSpPr>
          <p:cNvPr id="4" name="Group 30"/>
          <p:cNvGrpSpPr/>
          <p:nvPr/>
        </p:nvGrpSpPr>
        <p:grpSpPr>
          <a:xfrm>
            <a:off x="1719263" y="2387600"/>
            <a:ext cx="5434012" cy="1328738"/>
            <a:chOff x="1026" y="1368"/>
            <a:chExt cx="3708" cy="837"/>
          </a:xfrm>
        </p:grpSpPr>
        <p:sp>
          <p:nvSpPr>
            <p:cNvPr id="261134" name="Oval 9"/>
            <p:cNvSpPr/>
            <p:nvPr/>
          </p:nvSpPr>
          <p:spPr>
            <a:xfrm>
              <a:off x="3328" y="1530"/>
              <a:ext cx="1406" cy="544"/>
            </a:xfrm>
            <a:prstGeom prst="ellipse">
              <a:avLst/>
            </a:prstGeom>
            <a:solidFill>
              <a:srgbClr val="0099FF"/>
            </a:solidFill>
            <a:ln w="9525">
              <a:noFill/>
            </a:ln>
          </p:spPr>
          <p:txBody>
            <a:bodyPr wrap="none" anchor="ctr"/>
            <a:p>
              <a:pPr algn="ctr" latinLnBrk="1">
                <a:lnSpc>
                  <a:spcPct val="60000"/>
                </a:lnSpc>
              </a:pPr>
              <a:r>
                <a:rPr lang="zh-CN" altLang="en-US" sz="3200" b="1" dirty="0">
                  <a:solidFill>
                    <a:srgbClr val="FF0000"/>
                  </a:solidFill>
                  <a:latin typeface="隶书" pitchFamily="49" charset="-122"/>
                  <a:ea typeface="隶书" pitchFamily="49" charset="-122"/>
                </a:rPr>
                <a:t>开始行动</a:t>
              </a:r>
              <a:endParaRPr lang="zh-CN" altLang="en-US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endParaRPr>
            </a:p>
          </p:txBody>
        </p:sp>
        <p:sp>
          <p:nvSpPr>
            <p:cNvPr id="261135" name="AutoShape 13"/>
            <p:cNvSpPr/>
            <p:nvPr/>
          </p:nvSpPr>
          <p:spPr>
            <a:xfrm>
              <a:off x="1026" y="1368"/>
              <a:ext cx="1850" cy="696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noFill/>
            </a:ln>
          </p:spPr>
          <p:txBody>
            <a:bodyPr anchor="ctr" anchorCtr="1">
              <a:spAutoFit/>
            </a:bodyPr>
            <a:p>
              <a:pPr algn="just" latinLnBrk="1"/>
              <a:r>
                <a:rPr lang="zh-CN" altLang="en-US" sz="2000" b="1" dirty="0">
                  <a:solidFill>
                    <a:schemeClr val="bg1"/>
                  </a:solidFill>
                  <a:latin typeface="Verdana" panose="020B0604030504040204" pitchFamily="34" charset="0"/>
                  <a:ea typeface="幼圆" pitchFamily="49" charset="-122"/>
                </a:rPr>
                <a:t>实际行动、做好记录、分析行动结果、利用一切资源和机会</a:t>
              </a:r>
              <a:endParaRPr lang="zh-CN" alt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幼圆" pitchFamily="49" charset="-122"/>
              </a:endParaRPr>
            </a:p>
          </p:txBody>
        </p:sp>
        <p:sp>
          <p:nvSpPr>
            <p:cNvPr id="261136" name="AutoShape 14"/>
            <p:cNvSpPr/>
            <p:nvPr/>
          </p:nvSpPr>
          <p:spPr>
            <a:xfrm flipH="1">
              <a:off x="2894" y="1740"/>
              <a:ext cx="453" cy="272"/>
            </a:xfrm>
            <a:custGeom>
              <a:avLst/>
              <a:gdLst>
                <a:gd name="txL" fmla="*/ 3385 w 21600"/>
                <a:gd name="txT" fmla="*/ 5400 h 21600"/>
                <a:gd name="txR" fmla="*/ 18882 w 21600"/>
                <a:gd name="txB" fmla="*/ 16200 h 21600"/>
              </a:gdLst>
              <a:ahLst/>
              <a:cxnLst>
                <a:cxn ang="17694720">
                  <a:pos x="340" y="0"/>
                </a:cxn>
                <a:cxn ang="11796480">
                  <a:pos x="0" y="136"/>
                </a:cxn>
                <a:cxn ang="5898240">
                  <a:pos x="340" y="272"/>
                </a:cxn>
                <a:cxn ang="0">
                  <a:pos x="453" y="136"/>
                </a:cxn>
              </a:cxnLst>
              <a:rect l="txL" t="txT" r="txR" b="txB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99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7953" name="Line 17"/>
            <p:cNvSpPr>
              <a:spLocks noChangeShapeType="1"/>
            </p:cNvSpPr>
            <p:nvPr/>
          </p:nvSpPr>
          <p:spPr bwMode="auto">
            <a:xfrm flipV="1">
              <a:off x="3165" y="2024"/>
              <a:ext cx="408" cy="181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tailEnd type="triangle" w="med" len="med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marL="0" marR="0" lvl="0" indent="0" algn="just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endParaRPr>
            </a:p>
          </p:txBody>
        </p:sp>
      </p:grpSp>
      <p:grpSp>
        <p:nvGrpSpPr>
          <p:cNvPr id="5" name="Group 29"/>
          <p:cNvGrpSpPr/>
          <p:nvPr/>
        </p:nvGrpSpPr>
        <p:grpSpPr>
          <a:xfrm>
            <a:off x="2930525" y="3667125"/>
            <a:ext cx="3749675" cy="2557463"/>
            <a:chOff x="1980" y="2224"/>
            <a:chExt cx="2558" cy="1611"/>
          </a:xfrm>
        </p:grpSpPr>
        <p:sp>
          <p:nvSpPr>
            <p:cNvPr id="261139" name="AutoShape 5"/>
            <p:cNvSpPr/>
            <p:nvPr/>
          </p:nvSpPr>
          <p:spPr>
            <a:xfrm rot="1951606">
              <a:off x="3184" y="2816"/>
              <a:ext cx="771" cy="316"/>
            </a:xfrm>
            <a:custGeom>
              <a:avLst/>
              <a:gdLst>
                <a:gd name="txL" fmla="*/ 3166 w 21600"/>
                <a:gd name="txT" fmla="*/ 3144 h 21600"/>
                <a:gd name="txR" fmla="*/ 18434 w 21600"/>
                <a:gd name="txB" fmla="*/ 18456 h 21600"/>
              </a:gdLst>
              <a:ahLst/>
              <a:cxnLst>
                <a:cxn ang="0">
                  <a:pos x="416" y="0"/>
                </a:cxn>
                <a:cxn ang="0">
                  <a:pos x="100" y="139"/>
                </a:cxn>
                <a:cxn ang="0">
                  <a:pos x="401" y="79"/>
                </a:cxn>
                <a:cxn ang="0">
                  <a:pos x="867" y="158"/>
                </a:cxn>
                <a:cxn ang="0">
                  <a:pos x="675" y="237"/>
                </a:cxn>
                <a:cxn ang="0">
                  <a:pos x="482" y="158"/>
                </a:cxn>
              </a:cxnLst>
              <a:rect l="txL" t="txT" r="txR" b="txB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8150" y="5399"/>
                    <a:pt x="5892" y="7322"/>
                    <a:pt x="5469" y="9938"/>
                  </a:cubicBezTo>
                  <a:lnTo>
                    <a:pt x="138" y="9076"/>
                  </a:lnTo>
                  <a:cubicBezTo>
                    <a:pt x="984" y="3844"/>
                    <a:pt x="5500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33CC3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1140" name="Oval 10"/>
            <p:cNvSpPr/>
            <p:nvPr/>
          </p:nvSpPr>
          <p:spPr>
            <a:xfrm>
              <a:off x="2222" y="2224"/>
              <a:ext cx="1406" cy="544"/>
            </a:xfrm>
            <a:prstGeom prst="ellipse">
              <a:avLst/>
            </a:prstGeom>
            <a:solidFill>
              <a:srgbClr val="0099FF"/>
            </a:solidFill>
            <a:ln w="9525">
              <a:noFill/>
            </a:ln>
          </p:spPr>
          <p:txBody>
            <a:bodyPr wrap="none" anchor="ctr"/>
            <a:p>
              <a:pPr algn="ctr" latinLnBrk="1"/>
              <a:r>
                <a:rPr lang="zh-CN" altLang="en-US" sz="2000" b="1" dirty="0">
                  <a:solidFill>
                    <a:schemeClr val="bg1"/>
                  </a:solidFill>
                  <a:latin typeface="隶书" pitchFamily="49" charset="-122"/>
                  <a:ea typeface="隶书" pitchFamily="49" charset="-122"/>
                </a:rPr>
                <a:t>制定行动计划书</a:t>
              </a:r>
              <a:endParaRPr lang="zh-CN" altLang="en-US" sz="20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endParaRPr>
            </a:p>
          </p:txBody>
        </p:sp>
        <p:sp>
          <p:nvSpPr>
            <p:cNvPr id="261141" name="AutoShape 15"/>
            <p:cNvSpPr/>
            <p:nvPr/>
          </p:nvSpPr>
          <p:spPr>
            <a:xfrm>
              <a:off x="2905" y="3200"/>
              <a:ext cx="1633" cy="635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9525">
              <a:noFill/>
            </a:ln>
          </p:spPr>
          <p:txBody>
            <a:bodyPr wrap="none" anchor="ctr"/>
            <a:p>
              <a:pPr algn="just" latinLnBrk="1"/>
              <a:r>
                <a:rPr lang="zh-CN" altLang="en-US" sz="1900" b="1" dirty="0">
                  <a:solidFill>
                    <a:srgbClr val="003366"/>
                  </a:solidFill>
                  <a:latin typeface="幼圆" pitchFamily="49" charset="-122"/>
                  <a:ea typeface="幼圆" pitchFamily="49" charset="-122"/>
                </a:rPr>
                <a:t>学业、生活、实践等</a:t>
              </a:r>
              <a:endParaRPr lang="zh-CN" altLang="en-US" sz="1900" b="1" dirty="0">
                <a:solidFill>
                  <a:srgbClr val="003366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167954" name="Line 18"/>
            <p:cNvSpPr>
              <a:spLocks noChangeShapeType="1"/>
            </p:cNvSpPr>
            <p:nvPr/>
          </p:nvSpPr>
          <p:spPr bwMode="auto">
            <a:xfrm flipV="1">
              <a:off x="1980" y="2704"/>
              <a:ext cx="408" cy="181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tailEnd type="triangle" w="med" len="med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marL="0" marR="0" lvl="0" indent="0" algn="just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endParaRPr>
            </a:p>
          </p:txBody>
        </p:sp>
      </p:grpSp>
      <p:sp>
        <p:nvSpPr>
          <p:cNvPr id="261143" name="AutoShape 26"/>
          <p:cNvSpPr/>
          <p:nvPr/>
        </p:nvSpPr>
        <p:spPr>
          <a:xfrm>
            <a:off x="215900" y="3111500"/>
            <a:ext cx="1328738" cy="1512888"/>
          </a:xfrm>
          <a:prstGeom prst="wedgeRoundRectCallout">
            <a:avLst>
              <a:gd name="adj1" fmla="val 42116"/>
              <a:gd name="adj2" fmla="val 82528"/>
              <a:gd name="adj3" fmla="val 16667"/>
            </a:avLst>
          </a:prstGeom>
          <a:solidFill>
            <a:srgbClr val="00CC00"/>
          </a:solidFill>
          <a:ln w="9525">
            <a:noFill/>
          </a:ln>
        </p:spPr>
        <p:txBody>
          <a:bodyPr/>
          <a:p>
            <a:pPr algn="just" latinLnBrk="1"/>
            <a:r>
              <a:rPr lang="zh-CN" altLang="en-US" sz="2200" b="1" dirty="0">
                <a:solidFill>
                  <a:srgbClr val="0033CC"/>
                </a:solidFill>
                <a:latin typeface="Verdana" panose="020B0604030504040204" pitchFamily="34" charset="0"/>
                <a:ea typeface="幼圆" pitchFamily="49" charset="-122"/>
              </a:rPr>
              <a:t>职业目标及其实现途径</a:t>
            </a:r>
            <a:endParaRPr lang="zh-CN" altLang="en-US" sz="2200" b="1" dirty="0">
              <a:solidFill>
                <a:srgbClr val="0033CC"/>
              </a:solidFill>
              <a:latin typeface="Verdana" panose="020B0604030504040204" pitchFamily="34" charset="0"/>
              <a:ea typeface="幼圆" pitchFamily="49" charset="-122"/>
            </a:endParaRPr>
          </a:p>
        </p:txBody>
      </p:sp>
      <p:sp>
        <p:nvSpPr>
          <p:cNvPr id="261144" name="Oval 11"/>
          <p:cNvSpPr/>
          <p:nvPr/>
        </p:nvSpPr>
        <p:spPr>
          <a:xfrm>
            <a:off x="1430338" y="4716463"/>
            <a:ext cx="2060575" cy="763587"/>
          </a:xfrm>
          <a:prstGeom prst="ellipse">
            <a:avLst/>
          </a:prstGeom>
          <a:solidFill>
            <a:srgbClr val="0099FF"/>
          </a:solidFill>
          <a:ln w="9525">
            <a:noFill/>
          </a:ln>
        </p:spPr>
        <p:txBody>
          <a:bodyPr wrap="none" anchor="ctr"/>
          <a:p>
            <a:pPr algn="ctr" latinLnBrk="1"/>
            <a:r>
              <a:rPr lang="zh-CN" altLang="en-US" sz="32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职业决策</a:t>
            </a:r>
            <a:endParaRPr lang="zh-CN" altLang="en-US" sz="3200" b="1" dirty="0">
              <a:solidFill>
                <a:schemeClr val="bg1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3474" name="标题 2334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sz="3600" dirty="0">
                <a:ea typeface="宋体" panose="02010600030101010101" pitchFamily="2" charset="-122"/>
              </a:rPr>
              <a:t>教学目标</a:t>
            </a:r>
            <a:endParaRPr lang="zh-CN" altLang="en-US" sz="3600" dirty="0">
              <a:ea typeface="宋体" panose="02010600030101010101" pitchFamily="2" charset="-122"/>
            </a:endParaRPr>
          </a:p>
        </p:txBody>
      </p:sp>
      <p:sp>
        <p:nvSpPr>
          <p:cNvPr id="233475" name="文本占位符 2334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endParaRPr lang="zh-CN" altLang="en-US" sz="3200" i="1" dirty="0">
              <a:ea typeface="宋体" panose="02010600030101010101" pitchFamily="2" charset="-122"/>
            </a:endParaRPr>
          </a:p>
          <a:p>
            <a:r>
              <a:rPr lang="zh-CN" altLang="en-US" sz="3200" dirty="0">
                <a:ea typeface="宋体" panose="02010600030101010101" pitchFamily="2" charset="-122"/>
              </a:rPr>
              <a:t>了解决策和目标设立的基本知识，在职业决策中存在的困难、挑战及常用的应对方法。</a:t>
            </a:r>
            <a:endParaRPr lang="zh-CN" altLang="en-US" sz="3200" dirty="0">
              <a:ea typeface="宋体" panose="02010600030101010101" pitchFamily="2" charset="-122"/>
            </a:endParaRPr>
          </a:p>
          <a:p>
            <a:r>
              <a:rPr lang="zh-CN" altLang="en-US" sz="3200" dirty="0">
                <a:ea typeface="宋体" panose="02010600030101010101" pitchFamily="2" charset="-122"/>
              </a:rPr>
              <a:t>反思自己在重大问题上的决策风格，能够树立信心，为自己承担责任，自主决策，并落实到行动中</a:t>
            </a:r>
            <a:endParaRPr lang="zh-CN" altLang="en-US" sz="3200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1362" name="文本占位符 271361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71363" name="标题 271362"/>
          <p:cNvSpPr/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lang="zh-CN" altLang="en-US" b="0" dirty="0">
                <a:ea typeface="宋体" panose="02010600030101010101" pitchFamily="2" charset="-122"/>
              </a:rPr>
              <a:t>大学期间的目标分解</a:t>
            </a:r>
            <a:endParaRPr lang="zh-CN" altLang="zh-CN" b="0" dirty="0">
              <a:ea typeface="宋体" panose="02010600030101010101" pitchFamily="2" charset="-122"/>
            </a:endParaRPr>
          </a:p>
        </p:txBody>
      </p:sp>
      <p:sp>
        <p:nvSpPr>
          <p:cNvPr id="271364" name="TextBox 5"/>
          <p:cNvSpPr txBox="1"/>
          <p:nvPr/>
        </p:nvSpPr>
        <p:spPr>
          <a:xfrm>
            <a:off x="1511300" y="2778125"/>
            <a:ext cx="488950" cy="11080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目标分解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左大括号 6"/>
          <p:cNvSpPr/>
          <p:nvPr/>
        </p:nvSpPr>
        <p:spPr>
          <a:xfrm>
            <a:off x="1966913" y="2190750"/>
            <a:ext cx="71438" cy="22860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71366" name="TextBox 7"/>
          <p:cNvSpPr txBox="1"/>
          <p:nvPr/>
        </p:nvSpPr>
        <p:spPr>
          <a:xfrm>
            <a:off x="2082800" y="1976438"/>
            <a:ext cx="488950" cy="13620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按时间分解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71367" name="TextBox 8"/>
          <p:cNvSpPr txBox="1"/>
          <p:nvPr/>
        </p:nvSpPr>
        <p:spPr>
          <a:xfrm>
            <a:off x="2011363" y="3905250"/>
            <a:ext cx="488950" cy="13620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按性质分解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左大括号 9"/>
          <p:cNvSpPr/>
          <p:nvPr/>
        </p:nvSpPr>
        <p:spPr>
          <a:xfrm>
            <a:off x="2538413" y="2047875"/>
            <a:ext cx="71438" cy="1214438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71369" name="TextBox 10"/>
          <p:cNvSpPr txBox="1"/>
          <p:nvPr/>
        </p:nvSpPr>
        <p:spPr>
          <a:xfrm>
            <a:off x="2714625" y="2117725"/>
            <a:ext cx="1454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大一的目标</a:t>
            </a:r>
            <a:endParaRPr lang="zh-CN" altLang="en-US" sz="2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大二的目标</a:t>
            </a:r>
            <a:endParaRPr lang="zh-CN" altLang="en-US" sz="2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大三的目标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2466975" y="3476625"/>
            <a:ext cx="142875" cy="2428875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71371" name="TextBox 12"/>
          <p:cNvSpPr txBox="1"/>
          <p:nvPr/>
        </p:nvSpPr>
        <p:spPr>
          <a:xfrm>
            <a:off x="2609850" y="3262313"/>
            <a:ext cx="1708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学业规划目标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71372" name="TextBox 13"/>
          <p:cNvSpPr txBox="1"/>
          <p:nvPr/>
        </p:nvSpPr>
        <p:spPr>
          <a:xfrm>
            <a:off x="2609850" y="4476750"/>
            <a:ext cx="2216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生活成长规划目标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71373" name="TextBox 14"/>
          <p:cNvSpPr txBox="1"/>
          <p:nvPr/>
        </p:nvSpPr>
        <p:spPr>
          <a:xfrm>
            <a:off x="2609850" y="5619750"/>
            <a:ext cx="2216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社会实践规划目标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6" name="左大括号 15"/>
          <p:cNvSpPr/>
          <p:nvPr/>
        </p:nvSpPr>
        <p:spPr>
          <a:xfrm>
            <a:off x="4252913" y="3190875"/>
            <a:ext cx="142875" cy="5715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71375" name="TextBox 16"/>
          <p:cNvSpPr txBox="1"/>
          <p:nvPr/>
        </p:nvSpPr>
        <p:spPr>
          <a:xfrm>
            <a:off x="4395788" y="3048000"/>
            <a:ext cx="2216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专业学习成绩优良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71376" name="TextBox 17"/>
          <p:cNvSpPr txBox="1"/>
          <p:nvPr/>
        </p:nvSpPr>
        <p:spPr>
          <a:xfrm>
            <a:off x="4395788" y="3548063"/>
            <a:ext cx="3486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与总目标相关的学习成绩优良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左大括号 18"/>
          <p:cNvSpPr/>
          <p:nvPr/>
        </p:nvSpPr>
        <p:spPr>
          <a:xfrm>
            <a:off x="4824413" y="4048125"/>
            <a:ext cx="142875" cy="11430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71378" name="TextBox 19"/>
          <p:cNvSpPr txBox="1"/>
          <p:nvPr/>
        </p:nvSpPr>
        <p:spPr>
          <a:xfrm>
            <a:off x="4895850" y="3938588"/>
            <a:ext cx="1606550" cy="1314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1600" dirty="0">
                <a:latin typeface="黑体" panose="02010609060101010101" pitchFamily="2" charset="-122"/>
                <a:ea typeface="黑体" panose="02010609060101010101" pitchFamily="2" charset="-122"/>
              </a:rPr>
              <a:t>体魄健康</a:t>
            </a:r>
            <a:endParaRPr lang="zh-CN" altLang="en-US" sz="1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1600" dirty="0">
                <a:latin typeface="黑体" panose="02010609060101010101" pitchFamily="2" charset="-122"/>
                <a:ea typeface="黑体" panose="02010609060101010101" pitchFamily="2" charset="-122"/>
              </a:rPr>
              <a:t>心理健康</a:t>
            </a:r>
            <a:endParaRPr lang="zh-CN" altLang="en-US" sz="1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1600" dirty="0">
                <a:latin typeface="黑体" panose="02010609060101010101" pitchFamily="2" charset="-122"/>
                <a:ea typeface="黑体" panose="02010609060101010101" pitchFamily="2" charset="-122"/>
              </a:rPr>
              <a:t>学会理财</a:t>
            </a:r>
            <a:endParaRPr lang="zh-CN" altLang="en-US" sz="1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1600" dirty="0">
                <a:latin typeface="黑体" panose="02010609060101010101" pitchFamily="2" charset="-122"/>
                <a:ea typeface="黑体" panose="02010609060101010101" pitchFamily="2" charset="-122"/>
              </a:rPr>
              <a:t>学会时间管理</a:t>
            </a:r>
            <a:endParaRPr lang="zh-CN" altLang="en-US" sz="1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1600" dirty="0">
                <a:latin typeface="黑体" panose="02010609060101010101" pitchFamily="2" charset="-122"/>
                <a:ea typeface="黑体" panose="02010609060101010101" pitchFamily="2" charset="-122"/>
              </a:rPr>
              <a:t>人际沟通能力强</a:t>
            </a:r>
            <a:endParaRPr lang="zh-CN" altLang="en-US" sz="1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1" name="左大括号 20"/>
          <p:cNvSpPr/>
          <p:nvPr/>
        </p:nvSpPr>
        <p:spPr>
          <a:xfrm>
            <a:off x="4824413" y="5548313"/>
            <a:ext cx="142875" cy="5715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71380" name="TextBox 21"/>
          <p:cNvSpPr txBox="1"/>
          <p:nvPr/>
        </p:nvSpPr>
        <p:spPr>
          <a:xfrm>
            <a:off x="4967288" y="5405438"/>
            <a:ext cx="3262312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1600" dirty="0">
                <a:latin typeface="黑体" panose="02010609060101010101" pitchFamily="2" charset="-122"/>
                <a:ea typeface="黑体" panose="02010609060101010101" pitchFamily="2" charset="-122"/>
              </a:rPr>
              <a:t>积极参与社团活动，成为社团骨干</a:t>
            </a:r>
            <a:endParaRPr lang="zh-CN" altLang="en-US" sz="1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1600" dirty="0">
                <a:latin typeface="黑体" panose="02010609060101010101" pitchFamily="2" charset="-122"/>
                <a:ea typeface="黑体" panose="02010609060101010101" pitchFamily="2" charset="-122"/>
              </a:rPr>
              <a:t>见习、实习成绩优良</a:t>
            </a:r>
            <a:endParaRPr lang="zh-CN" altLang="en-US" sz="1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1600" dirty="0">
                <a:latin typeface="黑体" panose="02010609060101010101" pitchFamily="2" charset="-122"/>
                <a:ea typeface="黑体" panose="02010609060101010101" pitchFamily="2" charset="-122"/>
              </a:rPr>
              <a:t>认识社会与职业</a:t>
            </a:r>
            <a:endParaRPr lang="zh-CN" altLang="en-US" sz="1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2148" name="Text Box 6"/>
          <p:cNvSpPr txBox="1"/>
          <p:nvPr>
            <p:ph type="title"/>
          </p:nvPr>
        </p:nvSpPr>
        <p:spPr>
          <a:solidFill>
            <a:schemeClr val="bg1"/>
          </a:solidFill>
          <a:ln/>
        </p:spPr>
        <p:txBody>
          <a:bodyPr vert="horz" wrap="square" lIns="91440" tIns="45720" rIns="91440" bIns="45720" anchor="ctr"/>
          <a:p>
            <a:r>
              <a:rPr lang="zh-CN" altLang="en-US" sz="2800" dirty="0">
                <a:ea typeface="宋体" panose="02010600030101010101" pitchFamily="2" charset="-122"/>
              </a:rPr>
              <a:t>赶快行动：制订大学的行动计划！</a:t>
            </a:r>
            <a:endParaRPr lang="zh-CN" altLang="en-US" sz="2800" dirty="0">
              <a:ea typeface="宋体" panose="02010600030101010101" pitchFamily="2" charset="-122"/>
            </a:endParaRPr>
          </a:p>
        </p:txBody>
      </p:sp>
      <p:sp>
        <p:nvSpPr>
          <p:cNvPr id="60420" name="矩形 4"/>
          <p:cNvSpPr>
            <a:spLocks noChangeArrowheads="1"/>
          </p:cNvSpPr>
          <p:nvPr/>
        </p:nvSpPr>
        <p:spPr bwMode="auto">
          <a:xfrm>
            <a:off x="4427538" y="1773238"/>
            <a:ext cx="4321175" cy="3743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zh-CN" altLang="en-US" sz="2400" dirty="0">
                <a:solidFill>
                  <a:srgbClr val="95373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三、社会实践规划</a:t>
            </a:r>
            <a:endParaRPr lang="zh-CN" altLang="en-US" sz="2400">
              <a:solidFill>
                <a:srgbClr val="95373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积极参加社团活动</a:t>
            </a:r>
            <a:endParaRPr lang="zh-CN" altLang="en-US" sz="240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注重社会实践</a:t>
            </a:r>
            <a:endParaRPr lang="zh-CN" altLang="en-US" sz="240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积极参加专业实践</a:t>
            </a:r>
            <a:endParaRPr lang="zh-CN" altLang="en-US" sz="240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2400" dirty="0">
              <a:solidFill>
                <a:srgbClr val="95373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400" dirty="0">
                <a:solidFill>
                  <a:srgbClr val="95373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四、获取与职业相关各类证书</a:t>
            </a:r>
            <a:endParaRPr lang="zh-CN" altLang="en-US" sz="2400">
              <a:solidFill>
                <a:srgbClr val="95373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能力等级证书</a:t>
            </a:r>
            <a:endParaRPr lang="zh-CN" altLang="en-US" sz="240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全国英语等级考试</a:t>
            </a:r>
            <a:endParaRPr lang="zh-CN" altLang="en-US" sz="240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计算机等级考试</a:t>
            </a:r>
            <a:endParaRPr lang="zh-CN" altLang="en-US" sz="240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专业技能证书</a:t>
            </a:r>
            <a:endParaRPr lang="zh-CN" altLang="en-US" sz="240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2152" name="TextBox 3"/>
          <p:cNvSpPr txBox="1"/>
          <p:nvPr>
            <p:ph type="body" idx="1"/>
          </p:nvPr>
        </p:nvSpPr>
        <p:spPr>
          <a:xfrm>
            <a:off x="457200" y="1844675"/>
            <a:ext cx="3970338" cy="4479925"/>
          </a:xfrm>
          <a:ln/>
        </p:spPr>
        <p:txBody>
          <a:bodyPr vert="horz" wrap="square" lIns="91440" tIns="45720" rIns="91440" bIns="45720" anchor="t"/>
          <a:p>
            <a:pPr marL="0" indent="0"/>
            <a:r>
              <a:rPr lang="zh-CN" altLang="en-US" dirty="0">
                <a:ea typeface="宋体" panose="02010600030101010101" pitchFamily="2" charset="-122"/>
              </a:rPr>
              <a:t>一、学业规划</a:t>
            </a:r>
            <a:endParaRPr lang="zh-CN" altLang="en-US">
              <a:ea typeface="宋体" panose="02010600030101010101" pitchFamily="2" charset="-122"/>
            </a:endParaRPr>
          </a:p>
          <a:p>
            <a:pPr marL="0" indent="0"/>
            <a:r>
              <a:rPr lang="zh-CN" altLang="en-US" dirty="0">
                <a:ea typeface="宋体" panose="02010600030101010101" pitchFamily="2" charset="-122"/>
              </a:rPr>
              <a:t>大一：了解自我</a:t>
            </a:r>
            <a:endParaRPr lang="zh-CN" altLang="en-US">
              <a:ea typeface="宋体" panose="02010600030101010101" pitchFamily="2" charset="-122"/>
            </a:endParaRPr>
          </a:p>
          <a:p>
            <a:pPr marL="0" indent="0"/>
            <a:r>
              <a:rPr lang="zh-CN" altLang="en-US" dirty="0">
                <a:ea typeface="宋体" panose="02010600030101010101" pitchFamily="2" charset="-122"/>
              </a:rPr>
              <a:t>大二：锁定感兴趣的职业</a:t>
            </a:r>
            <a:endParaRPr lang="zh-CN" altLang="en-US">
              <a:ea typeface="宋体" panose="02010600030101010101" pitchFamily="2" charset="-122"/>
            </a:endParaRPr>
          </a:p>
          <a:p>
            <a:pPr marL="0" indent="0"/>
            <a:r>
              <a:rPr lang="zh-CN" altLang="en-US" dirty="0">
                <a:ea typeface="宋体" panose="02010600030101010101" pitchFamily="2" charset="-122"/>
              </a:rPr>
              <a:t>大三：提升职业素养</a:t>
            </a:r>
            <a:endParaRPr lang="zh-CN" altLang="en-US">
              <a:ea typeface="宋体" panose="02010600030101010101" pitchFamily="2" charset="-122"/>
            </a:endParaRPr>
          </a:p>
          <a:p>
            <a:pPr marL="0" indent="0"/>
            <a:endParaRPr lang="zh-CN" altLang="en-US">
              <a:ea typeface="宋体" panose="02010600030101010101" pitchFamily="2" charset="-122"/>
            </a:endParaRPr>
          </a:p>
          <a:p>
            <a:pPr marL="0" indent="0"/>
            <a:r>
              <a:rPr lang="zh-CN" altLang="en-US" dirty="0">
                <a:ea typeface="宋体" panose="02010600030101010101" pitchFamily="2" charset="-122"/>
              </a:rPr>
              <a:t>二、生活成长规划</a:t>
            </a:r>
            <a:endParaRPr lang="zh-CN" altLang="en-US">
              <a:ea typeface="宋体" panose="02010600030101010101" pitchFamily="2" charset="-122"/>
            </a:endParaRPr>
          </a:p>
          <a:p>
            <a:pPr marL="0" indent="0"/>
            <a:r>
              <a:rPr lang="en-US" altLang="zh-CN">
                <a:ea typeface="宋体" panose="02010600030101010101" pitchFamily="2" charset="-122"/>
              </a:rPr>
              <a:t>1.</a:t>
            </a:r>
            <a:r>
              <a:rPr lang="zh-CN" altLang="en-US" dirty="0">
                <a:ea typeface="宋体" panose="02010600030101010101" pitchFamily="2" charset="-122"/>
              </a:rPr>
              <a:t>保持身心健康</a:t>
            </a:r>
            <a:endParaRPr lang="zh-CN" altLang="en-US">
              <a:ea typeface="宋体" panose="02010600030101010101" pitchFamily="2" charset="-122"/>
            </a:endParaRPr>
          </a:p>
          <a:p>
            <a:pPr marL="0" indent="0"/>
            <a:r>
              <a:rPr lang="en-US" altLang="zh-CN">
                <a:ea typeface="宋体" panose="02010600030101010101" pitchFamily="2" charset="-122"/>
              </a:rPr>
              <a:t>2.</a:t>
            </a:r>
            <a:r>
              <a:rPr lang="zh-CN" altLang="en-US" dirty="0">
                <a:ea typeface="宋体" panose="02010600030101010101" pitchFamily="2" charset="-122"/>
              </a:rPr>
              <a:t>学会理财</a:t>
            </a:r>
            <a:endParaRPr lang="zh-CN" altLang="en-US">
              <a:ea typeface="宋体" panose="02010600030101010101" pitchFamily="2" charset="-122"/>
            </a:endParaRPr>
          </a:p>
          <a:p>
            <a:pPr marL="0" indent="0"/>
            <a:r>
              <a:rPr lang="en-US" altLang="zh-CN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培养健康的兴趣</a:t>
            </a:r>
            <a:endParaRPr lang="zh-CN" altLang="en-US">
              <a:ea typeface="宋体" panose="02010600030101010101" pitchFamily="2" charset="-122"/>
            </a:endParaRPr>
          </a:p>
          <a:p>
            <a:pPr marL="0" indent="0"/>
            <a:r>
              <a:rPr lang="en-US" altLang="zh-CN">
                <a:ea typeface="宋体" panose="02010600030101010101" pitchFamily="2" charset="-122"/>
              </a:rPr>
              <a:t>4.</a:t>
            </a:r>
            <a:r>
              <a:rPr lang="zh-CN" altLang="en-US" dirty="0">
                <a:ea typeface="宋体" panose="02010600030101010101" pitchFamily="2" charset="-122"/>
              </a:rPr>
              <a:t>树立青春期正确的交友观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3170" name="标题 263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sz="2800" dirty="0">
                <a:solidFill>
                  <a:srgbClr val="FF3300"/>
                </a:solidFill>
                <a:ea typeface="宋体" panose="02010600030101010101" pitchFamily="2" charset="-122"/>
              </a:rPr>
              <a:t>举例：</a:t>
            </a:r>
            <a:r>
              <a:rPr lang="zh-CN" altLang="zh-CN" sz="2800" dirty="0">
                <a:solidFill>
                  <a:srgbClr val="FF3300"/>
                </a:solidFill>
                <a:ea typeface="宋体" panose="02010600030101010101" pitchFamily="2" charset="-122"/>
              </a:rPr>
              <a:t>学业规划实施</a:t>
            </a:r>
            <a:br>
              <a:rPr lang="zh-CN" altLang="zh-CN" sz="2800" dirty="0">
                <a:solidFill>
                  <a:srgbClr val="FF3300"/>
                </a:solidFill>
                <a:ea typeface="宋体" panose="02010600030101010101" pitchFamily="2" charset="-122"/>
              </a:rPr>
            </a:br>
            <a:endParaRPr lang="zh-CN" altLang="en-US" sz="2800" dirty="0">
              <a:solidFill>
                <a:srgbClr val="FF3300"/>
              </a:solidFill>
              <a:ea typeface="宋体" panose="02010600030101010101" pitchFamily="2" charset="-122"/>
            </a:endParaRPr>
          </a:p>
        </p:txBody>
      </p:sp>
      <p:sp>
        <p:nvSpPr>
          <p:cNvPr id="263172" name="Rectangle 3"/>
          <p:cNvSpPr txBox="1"/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1.</a:t>
            </a:r>
            <a:r>
              <a:rPr lang="zh-CN" altLang="en-US" dirty="0">
                <a:ea typeface="宋体" panose="02010600030101010101" pitchFamily="2" charset="-122"/>
              </a:rPr>
              <a:t>公共课和基础课的学习：克服无用论  内核融会贯通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2.</a:t>
            </a:r>
            <a:r>
              <a:rPr lang="zh-CN" altLang="en-US" dirty="0">
                <a:ea typeface="宋体" panose="02010600030101010101" pitchFamily="2" charset="-122"/>
              </a:rPr>
              <a:t>专业课的学习：理论与实践相结合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选修课的学习：弥补缺陷  形成专长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4.</a:t>
            </a:r>
            <a:r>
              <a:rPr lang="zh-CN" altLang="en-US" dirty="0">
                <a:ea typeface="宋体" panose="02010600030101010101" pitchFamily="2" charset="-122"/>
              </a:rPr>
              <a:t>知识面拓展：听讲座、参加社团活动、实践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5.</a:t>
            </a:r>
            <a:r>
              <a:rPr lang="zh-CN" altLang="en-US" dirty="0">
                <a:ea typeface="宋体" panose="02010600030101010101" pitchFamily="2" charset="-122"/>
              </a:rPr>
              <a:t>考证的取舍：与职业规划相关，增强获取就业机会的成本</a:t>
            </a:r>
            <a:endParaRPr lang="zh-CN" altLang="en-US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6.</a:t>
            </a:r>
            <a:r>
              <a:rPr lang="zh-CN" altLang="en-US" dirty="0">
                <a:ea typeface="宋体" panose="02010600030101010101" pitchFamily="2" charset="-122"/>
              </a:rPr>
              <a:t>自主学习：学会学习、学会创新</a:t>
            </a: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4217" name="标题 264216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 dirty="0">
              <a:ea typeface="宋体" panose="02010600030101010101" pitchFamily="2" charset="-122"/>
            </a:endParaRPr>
          </a:p>
        </p:txBody>
      </p:sp>
      <p:graphicFrame>
        <p:nvGraphicFramePr>
          <p:cNvPr id="264219" name="内容占位符 264218"/>
          <p:cNvGraphicFramePr/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4259263"/>
                <a:gridCol w="4884737"/>
              </a:tblGrid>
              <a:tr h="701675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FFFFFF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学业规划之成长日志</a:t>
                      </a:r>
                      <a:endParaRPr lang="zh-CN" altLang="en-US" sz="1400" b="1" dirty="0">
                        <a:solidFill>
                          <a:srgbClr val="FFFFFF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每天的目标跟踪日志：   年   月    日   天气：              我的状态：</a:t>
                      </a: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98901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清晨六问</a:t>
                      </a: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周目标（        ）月度目标（     ）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（分数</a:t>
                      </a: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排名</a:t>
                      </a: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攻克的弱势科目</a:t>
                      </a: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知识难点等）</a:t>
                      </a: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</a:tr>
              <a:tr h="1881187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1.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我今天的目标是什么？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2.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我的核心大目标是什么？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3.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我今天最重要的三件事是什么？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4.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我今天准备学到哪些东西？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5.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今天准备在哪些方面进步一点点？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6.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我今天将如何更快乐？</a:t>
                      </a: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</a:tr>
              <a:tr h="9921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静夜六思</a:t>
                      </a: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完成情况：周目标（   ）月度目标（    ）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（以百分比表示）</a:t>
                      </a: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</a:tr>
              <a:tr h="1881187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1.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我今天是否完成了小目标？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2.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我今天是否更接近了大目标？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3.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我今天又学到了些什么？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4.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我今天在哪些方面做得不够好？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5.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我如何才能做得更好？</a:t>
                      </a:r>
                      <a:endParaRPr lang="zh-CN" altLang="en-US" sz="140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40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6.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我明天的目标是什么？</a:t>
                      </a: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44" name="矩形 3"/>
          <p:cNvSpPr/>
          <p:nvPr>
            <p:ph type="title"/>
          </p:nvPr>
        </p:nvSpPr>
        <p:spPr>
          <a:solidFill>
            <a:schemeClr val="bg1"/>
          </a:solidFill>
          <a:ln/>
        </p:spPr>
        <p:txBody>
          <a:bodyPr vert="horz" wrap="square" lIns="91440" tIns="45720" rIns="91440" bIns="45720" anchor="ctr"/>
          <a:p>
            <a:pPr algn="ctr"/>
            <a:r>
              <a:rPr lang="en-US" altLang="zh-CN">
                <a:ea typeface="宋体" panose="02010600030101010101" pitchFamily="2" charset="-122"/>
              </a:rPr>
              <a:t>JUST DO IT!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66245" name="TextBox 4"/>
          <p:cNvSpPr txBox="1"/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p>
            <a:pPr marL="0" indent="0"/>
            <a:endParaRPr lang="zh-CN" altLang="en-US" sz="3600" b="1" dirty="0">
              <a:ea typeface="宋体" panose="02010600030101010101" pitchFamily="2" charset="-122"/>
            </a:endParaRPr>
          </a:p>
          <a:p>
            <a:pPr marL="0" indent="0"/>
            <a:r>
              <a:rPr lang="zh-CN" altLang="en-US" sz="3600" b="1" dirty="0">
                <a:ea typeface="宋体" panose="02010600030101010101" pitchFamily="2" charset="-122"/>
              </a:rPr>
              <a:t>职业生涯规划， </a:t>
            </a:r>
            <a:endParaRPr lang="zh-CN" altLang="en-US" sz="3600" b="1" dirty="0">
              <a:ea typeface="宋体" panose="02010600030101010101" pitchFamily="2" charset="-122"/>
            </a:endParaRPr>
          </a:p>
          <a:p>
            <a:pPr marL="0" indent="0"/>
            <a:r>
              <a:rPr lang="zh-CN" altLang="en-US" sz="3600" b="1" dirty="0">
                <a:ea typeface="宋体" panose="02010600030101010101" pitchFamily="2" charset="-122"/>
              </a:rPr>
              <a:t>   不是一蹴而就的， </a:t>
            </a:r>
            <a:endParaRPr lang="zh-CN" altLang="en-US" sz="3600" b="1" dirty="0">
              <a:ea typeface="宋体" panose="02010600030101010101" pitchFamily="2" charset="-122"/>
            </a:endParaRPr>
          </a:p>
          <a:p>
            <a:pPr marL="0" indent="0"/>
            <a:r>
              <a:rPr lang="zh-CN" altLang="en-US" sz="3600" b="1" dirty="0">
                <a:ea typeface="宋体" panose="02010600030101010101" pitchFamily="2" charset="-122"/>
              </a:rPr>
              <a:t>       而是一生的事业， </a:t>
            </a:r>
            <a:endParaRPr lang="zh-CN" altLang="en-US" sz="3600" b="1" dirty="0">
              <a:ea typeface="宋体" panose="02010600030101010101" pitchFamily="2" charset="-122"/>
            </a:endParaRPr>
          </a:p>
          <a:p>
            <a:pPr marL="0" indent="0"/>
            <a:r>
              <a:rPr lang="zh-CN" altLang="en-US" sz="3600" b="1" dirty="0">
                <a:ea typeface="宋体" panose="02010600030101010101" pitchFamily="2" charset="-122"/>
              </a:rPr>
              <a:t>           永远都是正在进行时！</a:t>
            </a:r>
            <a:endParaRPr lang="zh-CN" altLang="en-US" sz="3600" b="1">
              <a:ea typeface="宋体" panose="02010600030101010101" pitchFamily="2" charset="-122"/>
            </a:endParaRPr>
          </a:p>
          <a:p>
            <a:pPr marL="0" indent="0"/>
            <a:endParaRPr lang="zh-CN" altLang="en-US" sz="3600" b="1"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CN" altLang="en-US">
                <a:ea typeface="宋体" panose="02010600030101010101" pitchFamily="2" charset="-122"/>
              </a:rPr>
              <a:t>           </a:t>
            </a: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1426" name="标题 23142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en-US" altLang="zh-CN">
                <a:ea typeface="宋体" panose="02010600030101010101" pitchFamily="2" charset="-122"/>
              </a:rPr>
              <a:t>【</a:t>
            </a:r>
            <a:r>
              <a:rPr lang="zh-CN" altLang="en-US" dirty="0">
                <a:ea typeface="宋体" panose="02010600030101010101" pitchFamily="2" charset="-122"/>
              </a:rPr>
              <a:t>活动</a:t>
            </a:r>
            <a:r>
              <a:rPr lang="en-US" altLang="zh-CN">
                <a:ea typeface="宋体" panose="02010600030101010101" pitchFamily="2" charset="-122"/>
              </a:rPr>
              <a:t>】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graphicFrame>
        <p:nvGraphicFramePr>
          <p:cNvPr id="231542" name="内容占位符 231541"/>
          <p:cNvGraphicFramePr/>
          <p:nvPr>
            <p:ph idx="1"/>
          </p:nvPr>
        </p:nvGraphicFramePr>
        <p:xfrm>
          <a:off x="539750" y="1412875"/>
          <a:ext cx="8229600" cy="50292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8382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目标名称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目标内容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注意事项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人生目标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年度目标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季度目标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本月目标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本周目标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8354" name="标题 228353"/>
          <p:cNvSpPr>
            <a:spLocks noGrp="1"/>
          </p:cNvSpPr>
          <p:nvPr>
            <p:ph type="title"/>
          </p:nvPr>
        </p:nvSpPr>
        <p:spPr>
          <a:xfrm>
            <a:off x="179388" y="620713"/>
            <a:ext cx="5638800" cy="639762"/>
          </a:xfrm>
          <a:ln/>
        </p:spPr>
        <p:txBody>
          <a:bodyPr anchor="ctr"/>
          <a:p>
            <a:r>
              <a:rPr lang="en-US" altLang="zh-CN" sz="2800" b="0">
                <a:ea typeface="宋体" panose="02010600030101010101" pitchFamily="2" charset="-122"/>
              </a:rPr>
              <a:t>【</a:t>
            </a:r>
            <a:r>
              <a:rPr lang="zh-CN" altLang="en-US" sz="2800" b="0" dirty="0">
                <a:ea typeface="宋体" panose="02010600030101010101" pitchFamily="2" charset="-122"/>
              </a:rPr>
              <a:t>小活动</a:t>
            </a:r>
            <a:r>
              <a:rPr lang="en-US" altLang="zh-CN" sz="2800" b="0">
                <a:ea typeface="宋体" panose="02010600030101010101" pitchFamily="2" charset="-122"/>
              </a:rPr>
              <a:t>】</a:t>
            </a:r>
            <a:endParaRPr lang="zh-CN" altLang="en-US" i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228432" name="内容占位符 228431"/>
          <p:cNvGraphicFramePr/>
          <p:nvPr>
            <p:ph sz="half" idx="2"/>
          </p:nvPr>
        </p:nvGraphicFramePr>
        <p:xfrm>
          <a:off x="323850" y="1412875"/>
          <a:ext cx="8147050" cy="4408488"/>
        </p:xfrm>
        <a:graphic>
          <a:graphicData uri="http://schemas.openxmlformats.org/drawingml/2006/table">
            <a:tbl>
              <a:tblPr/>
              <a:tblGrid>
                <a:gridCol w="1655763"/>
                <a:gridCol w="6491287"/>
              </a:tblGrid>
              <a:tr h="73501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  标</a:t>
                      </a:r>
                      <a:endParaRPr lang="zh-CN" altLang="en-US" b="1" dirty="0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内     容 </a:t>
                      </a:r>
                      <a:endParaRPr lang="zh-CN" altLang="en-US" b="1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endParaRPr lang="en-US" altLang="zh-CN" b="1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endParaRPr lang="en-US" altLang="zh-CN" b="1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endParaRPr lang="en-US" altLang="zh-CN" b="1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endParaRPr lang="en-US" altLang="zh-CN" b="1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endParaRPr lang="en-US" altLang="zh-CN" b="1">
                        <a:ea typeface="宋体" panose="02010600030101010101" pitchFamily="2" charset="-122"/>
                      </a:endParaRPr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1188" name="矩形 221187"/>
          <p:cNvSpPr/>
          <p:nvPr/>
        </p:nvSpPr>
        <p:spPr>
          <a:xfrm>
            <a:off x="323850" y="1484313"/>
            <a:ext cx="1285875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2000" i="1">
                <a:ln w="9525" cap="flat" cmpd="sng">
                  <a:solidFill>
                    <a:srgbClr val="8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FF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生涯平衡单</a:t>
            </a:r>
            <a:endParaRPr lang="zh-CN" altLang="en-US" sz="2000" i="1">
              <a:ln w="9525" cap="flat" cmpd="sng">
                <a:solidFill>
                  <a:srgbClr val="8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FF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1189" name="文本占位符 221188"/>
          <p:cNvSpPr>
            <a:spLocks noGrp="1"/>
          </p:cNvSpPr>
          <p:nvPr>
            <p:ph type="body" idx="1"/>
          </p:nvPr>
        </p:nvSpPr>
        <p:spPr>
          <a:xfrm>
            <a:off x="1258888" y="2924175"/>
            <a:ext cx="6913562" cy="3313113"/>
          </a:xfrm>
          <a:ln/>
        </p:spPr>
        <p:txBody>
          <a:bodyPr/>
          <a:p>
            <a:endParaRPr lang="en-US" altLang="zh-CN" sz="1600" b="1">
              <a:ea typeface="宋体" panose="02010600030101010101" pitchFamily="2" charset="-122"/>
            </a:endParaRPr>
          </a:p>
          <a:p>
            <a:pPr lvl="1"/>
            <a:r>
              <a:rPr lang="zh-CN" altLang="en-US" sz="3200" b="1" dirty="0">
                <a:ea typeface="宋体" panose="02010600030101010101" pitchFamily="2" charset="-122"/>
              </a:rPr>
              <a:t>自我物质得失（</a:t>
            </a:r>
            <a:r>
              <a:rPr lang="en-US" altLang="zh-CN" sz="3200" b="1">
                <a:ea typeface="宋体" panose="02010600030101010101" pitchFamily="2" charset="-122"/>
              </a:rPr>
              <a:t>+/-</a:t>
            </a:r>
            <a:r>
              <a:rPr lang="zh-CN" altLang="en-US" sz="3200" b="1" dirty="0">
                <a:ea typeface="宋体" panose="02010600030101010101" pitchFamily="2" charset="-122"/>
              </a:rPr>
              <a:t>）</a:t>
            </a:r>
            <a:endParaRPr lang="en-US" altLang="zh-CN" sz="3200" b="1">
              <a:ea typeface="宋体" panose="02010600030101010101" pitchFamily="2" charset="-122"/>
            </a:endParaRPr>
          </a:p>
          <a:p>
            <a:pPr lvl="1"/>
            <a:r>
              <a:rPr lang="zh-CN" altLang="en-US" sz="3200" b="1" dirty="0">
                <a:ea typeface="宋体" panose="02010600030101010101" pitchFamily="2" charset="-122"/>
              </a:rPr>
              <a:t>他人物质得失（</a:t>
            </a:r>
            <a:r>
              <a:rPr lang="en-US" altLang="zh-CN" sz="3200" b="1">
                <a:ea typeface="宋体" panose="02010600030101010101" pitchFamily="2" charset="-122"/>
              </a:rPr>
              <a:t>+/-</a:t>
            </a:r>
            <a:r>
              <a:rPr lang="zh-CN" altLang="en-US" sz="3200" b="1" dirty="0">
                <a:ea typeface="宋体" panose="02010600030101010101" pitchFamily="2" charset="-122"/>
              </a:rPr>
              <a:t>）</a:t>
            </a:r>
            <a:endParaRPr lang="en-US" altLang="zh-CN" sz="3200" b="1">
              <a:ea typeface="宋体" panose="02010600030101010101" pitchFamily="2" charset="-122"/>
            </a:endParaRPr>
          </a:p>
          <a:p>
            <a:pPr lvl="1"/>
            <a:r>
              <a:rPr lang="zh-CN" altLang="en-US" sz="3200" b="1" dirty="0">
                <a:ea typeface="宋体" panose="02010600030101010101" pitchFamily="2" charset="-122"/>
              </a:rPr>
              <a:t>自我精神得失（</a:t>
            </a:r>
            <a:r>
              <a:rPr lang="en-US" altLang="zh-CN" sz="3200" b="1">
                <a:ea typeface="宋体" panose="02010600030101010101" pitchFamily="2" charset="-122"/>
              </a:rPr>
              <a:t>+/-</a:t>
            </a:r>
            <a:r>
              <a:rPr lang="zh-CN" altLang="en-US" sz="3200" b="1" dirty="0">
                <a:ea typeface="宋体" panose="02010600030101010101" pitchFamily="2" charset="-122"/>
              </a:rPr>
              <a:t>）</a:t>
            </a:r>
            <a:endParaRPr lang="en-US" altLang="zh-CN" sz="3200" b="1">
              <a:ea typeface="宋体" panose="02010600030101010101" pitchFamily="2" charset="-122"/>
            </a:endParaRPr>
          </a:p>
          <a:p>
            <a:pPr lvl="1"/>
            <a:r>
              <a:rPr lang="zh-CN" altLang="en-US" sz="3200" b="1" dirty="0">
                <a:ea typeface="宋体" panose="02010600030101010101" pitchFamily="2" charset="-122"/>
              </a:rPr>
              <a:t>他人精神得失（</a:t>
            </a:r>
            <a:r>
              <a:rPr lang="en-US" altLang="zh-CN" sz="3200" b="1">
                <a:ea typeface="宋体" panose="02010600030101010101" pitchFamily="2" charset="-122"/>
              </a:rPr>
              <a:t>+/-</a:t>
            </a:r>
            <a:r>
              <a:rPr lang="zh-CN" altLang="en-US" sz="3200" b="1" dirty="0">
                <a:ea typeface="宋体" panose="02010600030101010101" pitchFamily="2" charset="-122"/>
              </a:rPr>
              <a:t>）</a:t>
            </a:r>
            <a:endParaRPr lang="zh-CN" altLang="en-US" sz="3200" b="1" dirty="0">
              <a:ea typeface="宋体" panose="02010600030101010101" pitchFamily="2" charset="-122"/>
            </a:endParaRPr>
          </a:p>
        </p:txBody>
      </p:sp>
      <p:sp>
        <p:nvSpPr>
          <p:cNvPr id="221190" name="文本框 221189"/>
          <p:cNvSpPr txBox="1"/>
          <p:nvPr/>
        </p:nvSpPr>
        <p:spPr>
          <a:xfrm>
            <a:off x="1692275" y="2205038"/>
            <a:ext cx="4464050" cy="620712"/>
          </a:xfrm>
          <a:prstGeom prst="rect">
            <a:avLst/>
          </a:prstGeom>
          <a:noFill/>
          <a:ln w="41275" cap="flat" cmpd="dbl">
            <a:solidFill>
              <a:srgbClr val="000054"/>
            </a:solidFill>
            <a:prstDash val="dashDot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u"/>
            </a:pP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华文中宋" pitchFamily="2" charset="-122"/>
              </a:rPr>
              <a:t>平衡单的四个主题</a:t>
            </a:r>
            <a:endParaRPr lang="zh-CN" altLang="en-US" sz="3200" b="1" dirty="0">
              <a:solidFill>
                <a:schemeClr val="tx2"/>
              </a:solidFill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221191" name="标题 221190"/>
          <p:cNvSpPr>
            <a:spLocks noGrp="1"/>
          </p:cNvSpPr>
          <p:nvPr>
            <p:ph type="title"/>
          </p:nvPr>
        </p:nvSpPr>
        <p:spPr>
          <a:xfrm>
            <a:off x="179388" y="549275"/>
            <a:ext cx="5638800" cy="639763"/>
          </a:xfrm>
          <a:ln/>
        </p:spPr>
        <p:txBody>
          <a:bodyPr anchor="ctr"/>
          <a:p>
            <a:r>
              <a:rPr lang="zh-CN" altLang="en-US" b="0" dirty="0">
                <a:ea typeface="宋体" panose="02010600030101010101" pitchFamily="2" charset="-122"/>
              </a:rPr>
              <a:t>职业生涯决策模型的应用</a:t>
            </a:r>
            <a:endParaRPr lang="zh-CN" altLang="en-US" sz="2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3234" name="标题 223233"/>
          <p:cNvSpPr>
            <a:spLocks noGrp="1"/>
          </p:cNvSpPr>
          <p:nvPr>
            <p:ph type="title"/>
          </p:nvPr>
        </p:nvSpPr>
        <p:spPr>
          <a:xfrm>
            <a:off x="179388" y="476250"/>
            <a:ext cx="5638800" cy="639763"/>
          </a:xfrm>
          <a:ln/>
        </p:spPr>
        <p:txBody>
          <a:bodyPr anchor="ctr"/>
          <a:p>
            <a:br>
              <a:rPr lang="zh-CN" altLang="en-US" sz="2800" i="1" dirty="0">
                <a:solidFill>
                  <a:schemeClr val="tx1"/>
                </a:solidFill>
                <a:ea typeface="宋体" panose="02010600030101010101" pitchFamily="2" charset="-122"/>
              </a:rPr>
            </a:br>
            <a:r>
              <a:rPr lang="zh-CN" altLang="en-US" sz="2800" i="1" dirty="0">
                <a:solidFill>
                  <a:schemeClr val="tx1"/>
                </a:solidFill>
                <a:ea typeface="宋体" panose="02010600030101010101" pitchFamily="2" charset="-122"/>
              </a:rPr>
              <a:t>决策平衡单应用步骤</a:t>
            </a:r>
            <a:br>
              <a:rPr lang="zh-CN" altLang="en-US" sz="2800" i="1" dirty="0">
                <a:solidFill>
                  <a:schemeClr val="tx1"/>
                </a:solidFill>
                <a:ea typeface="宋体" panose="02010600030101010101" pitchFamily="2" charset="-122"/>
              </a:rPr>
            </a:br>
            <a:endParaRPr lang="zh-CN" altLang="en-US" sz="2800" i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23235" name="文本占位符 223234"/>
          <p:cNvSpPr>
            <a:spLocks noGrp="1"/>
          </p:cNvSpPr>
          <p:nvPr>
            <p:ph type="body" idx="1"/>
          </p:nvPr>
        </p:nvSpPr>
        <p:spPr>
          <a:xfrm>
            <a:off x="0" y="1484313"/>
            <a:ext cx="8964613" cy="5029200"/>
          </a:xfrm>
          <a:ln/>
        </p:spPr>
        <p:txBody>
          <a:bodyPr/>
          <a:p>
            <a:r>
              <a:rPr lang="zh-CN" altLang="en-US" sz="2800" dirty="0">
                <a:ea typeface="宋体" panose="02010600030101010101" pitchFamily="2" charset="-122"/>
              </a:rPr>
              <a:t>明确选项</a:t>
            </a:r>
            <a:endParaRPr lang="en-US" altLang="zh-CN" sz="2800">
              <a:ea typeface="宋体" panose="02010600030101010101" pitchFamily="2" charset="-122"/>
            </a:endParaRPr>
          </a:p>
          <a:p>
            <a:r>
              <a:rPr lang="zh-CN" altLang="en-US" sz="2800" dirty="0">
                <a:ea typeface="宋体" panose="02010600030101010101" pitchFamily="2" charset="-122"/>
              </a:rPr>
              <a:t>细化四个主题的具体指标</a:t>
            </a:r>
            <a:endParaRPr lang="en-US" altLang="zh-CN" sz="2800">
              <a:ea typeface="宋体" panose="02010600030101010101" pitchFamily="2" charset="-122"/>
            </a:endParaRPr>
          </a:p>
          <a:p>
            <a:r>
              <a:rPr lang="zh-CN" altLang="en-US" sz="2800" dirty="0">
                <a:ea typeface="宋体" panose="02010600030101010101" pitchFamily="2" charset="-122"/>
              </a:rPr>
              <a:t>给每个指标标注权重（</a:t>
            </a:r>
            <a:r>
              <a:rPr lang="en-US" altLang="zh-CN" sz="2800">
                <a:ea typeface="宋体" panose="02010600030101010101" pitchFamily="2" charset="-122"/>
              </a:rPr>
              <a:t>1-5</a:t>
            </a:r>
            <a:r>
              <a:rPr lang="zh-CN" altLang="en-US" sz="2800" dirty="0">
                <a:ea typeface="宋体" panose="02010600030101010101" pitchFamily="2" charset="-122"/>
              </a:rPr>
              <a:t>）</a:t>
            </a:r>
            <a:endParaRPr lang="en-US" altLang="zh-CN" sz="2800">
              <a:ea typeface="宋体" panose="02010600030101010101" pitchFamily="2" charset="-122"/>
            </a:endParaRPr>
          </a:p>
          <a:p>
            <a:r>
              <a:rPr lang="zh-CN" altLang="en-US" sz="2800" dirty="0">
                <a:ea typeface="宋体" panose="02010600030101010101" pitchFamily="2" charset="-122"/>
              </a:rPr>
              <a:t>对照具体指标，填写每一项的具体分数（</a:t>
            </a:r>
            <a:r>
              <a:rPr lang="en-US" altLang="zh-CN" sz="2800">
                <a:ea typeface="宋体" panose="02010600030101010101" pitchFamily="2" charset="-122"/>
              </a:rPr>
              <a:t>-10</a:t>
            </a:r>
            <a:r>
              <a:rPr lang="zh-CN" altLang="en-US" sz="2800" dirty="0">
                <a:ea typeface="宋体" panose="02010600030101010101" pitchFamily="2" charset="-122"/>
              </a:rPr>
              <a:t>至</a:t>
            </a:r>
            <a:r>
              <a:rPr lang="en-US" altLang="zh-CN" sz="2800">
                <a:ea typeface="宋体" panose="02010600030101010101" pitchFamily="2" charset="-122"/>
              </a:rPr>
              <a:t>+10</a:t>
            </a:r>
            <a:r>
              <a:rPr lang="zh-CN" altLang="en-US" sz="2800" dirty="0">
                <a:ea typeface="宋体" panose="02010600030101010101" pitchFamily="2" charset="-122"/>
              </a:rPr>
              <a:t>）</a:t>
            </a:r>
            <a:endParaRPr lang="en-US" altLang="zh-CN" sz="2800">
              <a:ea typeface="宋体" panose="02010600030101010101" pitchFamily="2" charset="-122"/>
            </a:endParaRPr>
          </a:p>
          <a:p>
            <a:r>
              <a:rPr lang="zh-CN" altLang="en-US" sz="2800" dirty="0">
                <a:ea typeface="宋体" panose="02010600030101010101" pitchFamily="2" charset="-122"/>
              </a:rPr>
              <a:t>计算系数，并且分别计算总分</a:t>
            </a:r>
            <a:endParaRPr lang="en-US" altLang="zh-CN" sz="2800">
              <a:ea typeface="宋体" panose="02010600030101010101" pitchFamily="2" charset="-122"/>
            </a:endParaRPr>
          </a:p>
          <a:p>
            <a:r>
              <a:rPr lang="zh-CN" altLang="en-US" sz="2800" dirty="0">
                <a:ea typeface="宋体" panose="02010600030101010101" pitchFamily="2" charset="-122"/>
              </a:rPr>
              <a:t>做出分析与思考</a:t>
            </a:r>
            <a:endParaRPr lang="en-US" altLang="zh-CN" sz="280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zh-CN" altLang="en-US" sz="2800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22" name="标题 2355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br>
              <a:rPr lang="zh-CN" altLang="en-US" sz="2800" i="1" dirty="0">
                <a:solidFill>
                  <a:schemeClr val="tx1"/>
                </a:solidFill>
                <a:ea typeface="宋体" panose="02010600030101010101" pitchFamily="2" charset="-122"/>
              </a:rPr>
            </a:br>
            <a:r>
              <a:rPr lang="zh-CN" altLang="en-US" sz="2800" i="1" dirty="0">
                <a:solidFill>
                  <a:schemeClr val="tx1"/>
                </a:solidFill>
                <a:ea typeface="宋体" panose="02010600030101010101" pitchFamily="2" charset="-122"/>
              </a:rPr>
              <a:t>决策平衡单</a:t>
            </a:r>
            <a:br>
              <a:rPr lang="zh-CN" altLang="en-US" sz="2800" i="1" dirty="0">
                <a:solidFill>
                  <a:schemeClr val="tx1"/>
                </a:solidFill>
                <a:ea typeface="宋体" panose="02010600030101010101" pitchFamily="2" charset="-122"/>
              </a:rPr>
            </a:br>
            <a:endParaRPr lang="zh-CN" altLang="en-US" sz="2800" i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graphicFrame>
        <p:nvGraphicFramePr>
          <p:cNvPr id="235524" name="内容占位符 235523"/>
          <p:cNvGraphicFramePr/>
          <p:nvPr>
            <p:ph idx="1"/>
          </p:nvPr>
        </p:nvGraphicFramePr>
        <p:xfrm>
          <a:off x="457200" y="1295400"/>
          <a:ext cx="8229600" cy="5029200"/>
        </p:xfrm>
        <a:graphic>
          <a:graphicData uri="http://schemas.openxmlformats.org/drawingml/2006/table">
            <a:tbl>
              <a:tblPr/>
              <a:tblGrid>
                <a:gridCol w="1785938"/>
                <a:gridCol w="1662112"/>
                <a:gridCol w="1725613"/>
                <a:gridCol w="1566862"/>
                <a:gridCol w="1489075"/>
              </a:tblGrid>
              <a:tr h="41116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选项一：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选项二：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正面预期（</a:t>
                      </a:r>
                      <a:r>
                        <a:rPr lang="en-US" altLang="zh-CN" sz="1400" b="1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反面预期（</a:t>
                      </a:r>
                      <a:r>
                        <a:rPr lang="en-US" altLang="zh-CN" sz="1400" b="1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-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正面预期（</a:t>
                      </a:r>
                      <a:r>
                        <a:rPr lang="en-US" altLang="zh-CN" sz="1400" b="1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反面预期（</a:t>
                      </a:r>
                      <a:r>
                        <a:rPr lang="en-US" altLang="zh-CN" sz="1400" b="1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-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5091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个人物质得失：</a:t>
                      </a: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931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他人物质得失：</a:t>
                      </a: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8901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个人精神得失：</a:t>
                      </a:r>
                      <a:endParaRPr lang="en-US" altLang="zh-CN" sz="1600" b="1">
                        <a:solidFill>
                          <a:srgbClr val="C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874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他人精神得失：</a:t>
                      </a:r>
                      <a:endParaRPr lang="en-US" altLang="zh-CN" sz="1600" b="1">
                        <a:solidFill>
                          <a:srgbClr val="C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286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ea typeface="宋体" panose="02010600030101010101" pitchFamily="2" charset="-122"/>
                        </a:rPr>
                        <a:t>总 分</a:t>
                      </a:r>
                      <a:endParaRPr lang="en-US" altLang="zh-CN" sz="1600" b="1">
                        <a:solidFill>
                          <a:srgbClr val="C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14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7570" name="标题 2375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b="0" dirty="0">
                <a:ea typeface="楷体_GB2312" pitchFamily="49" charset="-122"/>
              </a:rPr>
              <a:t>小故事：人生的选择</a:t>
            </a:r>
            <a:endParaRPr lang="zh-CN" altLang="en-US" b="0" dirty="0">
              <a:ea typeface="楷体_GB2312" pitchFamily="49" charset="-122"/>
            </a:endParaRPr>
          </a:p>
        </p:txBody>
      </p:sp>
      <p:sp>
        <p:nvSpPr>
          <p:cNvPr id="237571" name="文本占位符 2375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    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有三个人要被关进监狱三年，监狱长满足他们三个人一人一个要求。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美国人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爱抽雪茄，要了三箱雪茄。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法国人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最浪漫，要一个美丽的女子相伴。而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犹太人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说，他要一部与外界沟通的电话。三年过后，第一个冲出来的是美国人，嘴里鼻孔里塞满了雪茄，大喊道：“给我火，给我火！”原来他忘了要火了。接着出来的是法国人。只见他手里抱着一个孩子，美丽女子肚子里还怀着一个孩子。最后出来的是犹太人，他紧紧握着监狱长的手说：“这三年来我每天与外界联系，我的生意不仅没有停顿，反而增长了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200%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，为了表示感谢，我送你一辆劳斯莱斯！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2236" name="标题 222235"/>
          <p:cNvSpPr>
            <a:spLocks noGrp="1"/>
          </p:cNvSpPr>
          <p:nvPr>
            <p:ph type="title"/>
          </p:nvPr>
        </p:nvSpPr>
        <p:spPr>
          <a:xfrm>
            <a:off x="250825" y="549275"/>
            <a:ext cx="5638800" cy="639763"/>
          </a:xfrm>
          <a:ln/>
        </p:spPr>
        <p:txBody>
          <a:bodyPr anchor="ctr"/>
          <a:p>
            <a:r>
              <a:rPr lang="zh-CN" altLang="en-US" b="0" dirty="0">
                <a:ea typeface="宋体" panose="02010600030101010101" pitchFamily="2" charset="-122"/>
              </a:rPr>
              <a:t>小</a:t>
            </a:r>
            <a:r>
              <a:rPr lang="en-US" altLang="zh-CN" b="0">
                <a:ea typeface="宋体" panose="02010600030101010101" pitchFamily="2" charset="-122"/>
              </a:rPr>
              <a:t>A</a:t>
            </a:r>
            <a:r>
              <a:rPr lang="zh-CN" altLang="en-US" b="0" dirty="0">
                <a:ea typeface="宋体" panose="02010600030101010101" pitchFamily="2" charset="-122"/>
              </a:rPr>
              <a:t>的平衡单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  <p:sp>
        <p:nvSpPr>
          <p:cNvPr id="222238" name="矩形 222237"/>
          <p:cNvSpPr/>
          <p:nvPr/>
        </p:nvSpPr>
        <p:spPr>
          <a:xfrm>
            <a:off x="2320925" y="2057400"/>
            <a:ext cx="1211263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aphicFrame>
        <p:nvGraphicFramePr>
          <p:cNvPr id="222387" name="表格 222386"/>
          <p:cNvGraphicFramePr/>
          <p:nvPr/>
        </p:nvGraphicFramePr>
        <p:xfrm>
          <a:off x="611188" y="1412875"/>
          <a:ext cx="7991475" cy="5003800"/>
        </p:xfrm>
        <a:graphic>
          <a:graphicData uri="http://schemas.openxmlformats.org/drawingml/2006/table">
            <a:tbl>
              <a:tblPr/>
              <a:tblGrid>
                <a:gridCol w="2117725"/>
                <a:gridCol w="992188"/>
                <a:gridCol w="1285875"/>
                <a:gridCol w="1198562"/>
                <a:gridCol w="1198563"/>
                <a:gridCol w="1198562"/>
              </a:tblGrid>
              <a:tr h="842963">
                <a:tc row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        选择项目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考虑因素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权重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选择一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培训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选择二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咨询顾问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04887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-10-+10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加权分数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加权分数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加权分数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加权分数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algn="ctr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40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个人物质得失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个人收入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健康状况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休闲时间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未来发展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升迁状况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社交范围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+32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+4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+9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-6(-12)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-1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+6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+12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+4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-24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-6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-1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276225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他人物质得失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lvl="0" indent="276225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家庭收入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+15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+10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2388" name="直接连接符 222387"/>
          <p:cNvSpPr/>
          <p:nvPr/>
        </p:nvSpPr>
        <p:spPr>
          <a:xfrm>
            <a:off x="611188" y="1412875"/>
            <a:ext cx="2160587" cy="18716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4369" name="标题 224368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b="0" dirty="0">
                <a:ea typeface="宋体" panose="02010600030101010101" pitchFamily="2" charset="-122"/>
              </a:rPr>
              <a:t>小</a:t>
            </a:r>
            <a:r>
              <a:rPr lang="en-US" altLang="zh-CN" b="0">
                <a:ea typeface="宋体" panose="02010600030101010101" pitchFamily="2" charset="-122"/>
              </a:rPr>
              <a:t>A</a:t>
            </a:r>
            <a:r>
              <a:rPr lang="zh-CN" altLang="en-US" b="0" dirty="0">
                <a:ea typeface="宋体" panose="02010600030101010101" pitchFamily="2" charset="-122"/>
              </a:rPr>
              <a:t>的平衡单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  <p:graphicFrame>
        <p:nvGraphicFramePr>
          <p:cNvPr id="224371" name="内容占位符 224370"/>
          <p:cNvGraphicFramePr/>
          <p:nvPr>
            <p:ph idx="1"/>
          </p:nvPr>
        </p:nvGraphicFramePr>
        <p:xfrm>
          <a:off x="395288" y="1557338"/>
          <a:ext cx="8229600" cy="4392612"/>
        </p:xfrm>
        <a:graphic>
          <a:graphicData uri="http://schemas.openxmlformats.org/drawingml/2006/table">
            <a:tbl>
              <a:tblPr/>
              <a:tblGrid>
                <a:gridCol w="2179638"/>
                <a:gridCol w="1023937"/>
                <a:gridCol w="1322388"/>
                <a:gridCol w="1235075"/>
                <a:gridCol w="1233487"/>
                <a:gridCol w="1235075"/>
              </a:tblGrid>
              <a:tr h="244951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个人精神得失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所学应用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进修需求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改变生活方式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富挑战性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成就感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+10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+8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+15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-4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-12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+10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+18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+12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+15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-1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-3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431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他人精神得失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父亲支持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母亲支持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男</a:t>
                      </a: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女朋友支持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+24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+15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-8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-16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+12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+15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lvl="0" eaLnBrk="0" hangingPunct="0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+4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总  分</a:t>
                      </a: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83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0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sz="2000" kern="1200"/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72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5458" name="标题 27545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>
                <a:solidFill>
                  <a:schemeClr val="tx2"/>
                </a:solidFill>
                <a:ea typeface="宋体" panose="02010600030101010101" pitchFamily="2" charset="-122"/>
              </a:rPr>
              <a:t>如何理性决策</a:t>
            </a:r>
            <a:endParaRPr lang="zh-CN" altLang="en-US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graphicFrame>
        <p:nvGraphicFramePr>
          <p:cNvPr id="275459" name="Object 5"/>
          <p:cNvGraphicFramePr/>
          <p:nvPr>
            <p:ph sz="half" idx="1"/>
          </p:nvPr>
        </p:nvGraphicFramePr>
        <p:xfrm>
          <a:off x="457200" y="2462213"/>
          <a:ext cx="4038600" cy="269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920990" imgH="5288915" progId="MSGraph.Chart.8">
                  <p:embed/>
                </p:oleObj>
              </mc:Choice>
              <mc:Fallback>
                <p:oleObj name="" r:id="rId1" imgW="7920990" imgH="5288915" progId="MSGraph.Char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7200" y="2462213"/>
                        <a:ext cx="4038600" cy="269398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60" name="Object 6"/>
          <p:cNvGraphicFramePr/>
          <p:nvPr>
            <p:ph sz="half" idx="2"/>
          </p:nvPr>
        </p:nvGraphicFramePr>
        <p:xfrm>
          <a:off x="4648200" y="2459038"/>
          <a:ext cx="4038600" cy="270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7920990" imgH="5300980" progId="MSGraph.Chart.8">
                  <p:embed/>
                </p:oleObj>
              </mc:Choice>
              <mc:Fallback>
                <p:oleObj name="" r:id="rId3" imgW="7920990" imgH="5300980" progId="MSGraph.Char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8200" y="2459038"/>
                        <a:ext cx="4038600" cy="270033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1" name="Rectangle 7"/>
          <p:cNvSpPr/>
          <p:nvPr/>
        </p:nvSpPr>
        <p:spPr>
          <a:xfrm>
            <a:off x="1042988" y="5373688"/>
            <a:ext cx="3544887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200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简单决定</a:t>
            </a:r>
            <a:br>
              <a:rPr lang="zh-CN" altLang="en-US" sz="3200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2000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如：吃什么晚餐，看什么电影</a:t>
            </a:r>
            <a:endParaRPr lang="zh-CN" altLang="en-US" sz="2000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4312" name="Rectangle 8"/>
          <p:cNvSpPr/>
          <p:nvPr/>
        </p:nvSpPr>
        <p:spPr>
          <a:xfrm>
            <a:off x="5003800" y="5445125"/>
            <a:ext cx="36925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200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复杂决定</a:t>
            </a:r>
            <a:br>
              <a:rPr lang="zh-CN" altLang="en-US" sz="3200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2000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如：买什么房子，做什么工作</a:t>
            </a:r>
            <a:endParaRPr lang="zh-CN" altLang="en-US" sz="2000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75459" grpId="0" animBg="1"/>
      <p:bldOleChart spid="275460" grpId="0" animBg="1"/>
      <p:bldP spid="354311" grpId="0"/>
      <p:bldP spid="3543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7266" name="标题 26726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b="0" dirty="0">
                <a:ea typeface="宋体" panose="02010600030101010101" pitchFamily="2" charset="-122"/>
              </a:rPr>
              <a:t>人生选择题</a:t>
            </a:r>
            <a:endParaRPr lang="zh-CN" altLang="en-US" b="0" dirty="0">
              <a:ea typeface="宋体" panose="02010600030101010101" pitchFamily="2" charset="-122"/>
            </a:endParaRPr>
          </a:p>
        </p:txBody>
      </p:sp>
      <p:sp>
        <p:nvSpPr>
          <p:cNvPr id="267267" name="文本占位符 267266"/>
          <p:cNvSpPr>
            <a:spLocks noGrp="1"/>
          </p:cNvSpPr>
          <p:nvPr>
            <p:ph type="body" idx="1"/>
          </p:nvPr>
        </p:nvSpPr>
        <p:spPr>
          <a:xfrm>
            <a:off x="0" y="1125538"/>
            <a:ext cx="9144000" cy="5516562"/>
          </a:xfrm>
          <a:ln/>
        </p:spPr>
        <p:txBody>
          <a:bodyPr/>
          <a:p>
            <a:pPr>
              <a:lnSpc>
                <a:spcPct val="140000"/>
              </a:lnSpc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我想成为一个（     ）的人，因为我要实现（     ）的人生价值。如果能成为这样的人，我将影响（     ）的人，（     ）将会从中受益。为了成为这样的人，我已经具备（     ）的资源和条件，我还需要具备（    ）知识、能力、素质。为了这一切，下一步我要做（    ），我将在（    ）时间、（    ）地点去做。我会和（     ）来分享我的计划和我的成果。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如果所有的条件都具备，十年后我的成功画面是（     ），拥有这一切那是因为我在每一年分别做了（      ）。一年后我的目标是（      ），三个月的目标是（      ），下周的行动计划是：新做（      ），多做（      ），少做（      ），不做（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      ）。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charRg st="0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7267">
                                            <p:txEl>
                                              <p:charRg st="0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charRg st="188" end="3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67267">
                                            <p:txEl>
                                              <p:charRg st="188" end="3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42" name="TextBox 1"/>
          <p:cNvSpPr txBox="1"/>
          <p:nvPr/>
        </p:nvSpPr>
        <p:spPr>
          <a:xfrm>
            <a:off x="0" y="404813"/>
            <a:ext cx="51847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什么是决策</a:t>
            </a:r>
            <a:endParaRPr lang="zh-CN" altLang="en-US" sz="4400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981200"/>
            <a:ext cx="7086600" cy="1373188"/>
          </a:xfrm>
          <a:prstGeom prst="rect">
            <a:avLst/>
          </a:prstGeom>
          <a:noFill/>
        </p:spPr>
        <p:txBody>
          <a:bodyPr>
            <a:spAutoFit/>
          </a:bodyPr>
          <a:p>
            <a:pPr>
              <a:buFont typeface="Wingdings" panose="05000000000000000000" pitchFamily="2" charset="2"/>
              <a:buNone/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决策是根据所获信息做出选择的过程，任何决策都是承前启后的。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r"/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——《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咨询词典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810000"/>
            <a:ext cx="7265988" cy="1373188"/>
          </a:xfrm>
          <a:prstGeom prst="rect">
            <a:avLst/>
          </a:prstGeom>
          <a:noFill/>
        </p:spPr>
        <p:txBody>
          <a:bodyPr>
            <a:spAutoFit/>
          </a:bodyPr>
          <a:p>
            <a:pPr>
              <a:buFont typeface="Wingdings" panose="05000000000000000000" pitchFamily="2" charset="2"/>
              <a:buNone/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生涯决策就是个人在多项选择之间权衡利弊，以达成最大价值的历程。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r"/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——《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生涯心理辅导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charRg st="3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charRg st="3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标题 2385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头脑风暴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38595" name="文本占位符 23859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sz="2800" dirty="0">
                <a:solidFill>
                  <a:srgbClr val="FF3300"/>
                </a:solidFill>
                <a:ea typeface="宋体" panose="02010600030101010101" pitchFamily="2" charset="-122"/>
              </a:rPr>
              <a:t>与你所学专业相关职业有哪些？</a:t>
            </a:r>
            <a:endParaRPr lang="zh-CN" altLang="en-US" sz="2800" dirty="0">
              <a:solidFill>
                <a:srgbClr val="FF3300"/>
              </a:solidFill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sz="2800">
              <a:solidFill>
                <a:srgbClr val="FF3300"/>
              </a:solidFill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sz="2800">
                <a:ea typeface="宋体" panose="02010600030101010101" pitchFamily="2" charset="-122"/>
              </a:rPr>
              <a:t>1.</a:t>
            </a:r>
            <a:r>
              <a:rPr lang="zh-CN" altLang="en-US" sz="2800" dirty="0">
                <a:ea typeface="宋体" panose="02010600030101010101" pitchFamily="2" charset="-122"/>
              </a:rPr>
              <a:t>在这些职业中你最想做的是什么？你是如何进行选择的？</a:t>
            </a:r>
            <a:endParaRPr lang="zh-CN" altLang="en-US" sz="2800" dirty="0"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sz="2800">
                <a:ea typeface="宋体" panose="02010600030101010101" pitchFamily="2" charset="-122"/>
              </a:rPr>
              <a:t>2.</a:t>
            </a:r>
            <a:r>
              <a:rPr lang="zh-CN" altLang="en-US" sz="2800" dirty="0">
                <a:ea typeface="宋体" panose="02010600030101010101" pitchFamily="2" charset="-122"/>
              </a:rPr>
              <a:t>如果你不能够从中进行选择，原因是什么？</a:t>
            </a:r>
            <a:endParaRPr lang="zh-CN" altLang="en-US" sz="2800" dirty="0">
              <a:ea typeface="宋体" panose="02010600030101010101" pitchFamily="2" charset="-122"/>
            </a:endParaRPr>
          </a:p>
          <a:p>
            <a:endParaRPr lang="zh-CN" altLang="en-US" sz="2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0642" name="标题 2406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决策的重要性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40645" name="云形标注 6"/>
          <p:cNvSpPr/>
          <p:nvPr>
            <p:ph type="body" idx="1"/>
          </p:nvPr>
        </p:nvSpPr>
        <p:spPr>
          <a:xfrm>
            <a:off x="0" y="1268413"/>
            <a:ext cx="3333750" cy="4452937"/>
          </a:xfrm>
          <a:prstGeom prst="cloudCallout">
            <a:avLst>
              <a:gd name="adj1" fmla="val 234523"/>
              <a:gd name="adj2" fmla="val 37167"/>
            </a:avLst>
          </a:prstGeom>
          <a:solidFill>
            <a:srgbClr val="CCFFFF">
              <a:alpha val="39999"/>
            </a:srgbClr>
          </a:solidFill>
          <a:ln>
            <a:solidFill>
              <a:srgbClr val="FFFF99"/>
            </a:solidFill>
            <a:miter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anchor="t"/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zh-CN" altLang="en-US" dirty="0">
                <a:ea typeface="宋体" panose="02010600030101010101" pitchFamily="2" charset="-122"/>
              </a:rPr>
              <a:t>“</a:t>
            </a:r>
            <a:r>
              <a:rPr lang="en-US" altLang="zh-CN">
                <a:ea typeface="宋体" panose="02010600030101010101" pitchFamily="2" charset="-122"/>
              </a:rPr>
              <a:t>Harry</a:t>
            </a:r>
            <a:r>
              <a:rPr lang="zh-CN" altLang="en-US" dirty="0">
                <a:ea typeface="宋体" panose="02010600030101010101" pitchFamily="2" charset="-122"/>
              </a:rPr>
              <a:t>，决定你的命运的不是你面临的机会</a:t>
            </a:r>
            <a:r>
              <a:rPr lang="en-US" altLang="zh-CN">
                <a:ea typeface="宋体" panose="02010600030101010101" pitchFamily="2" charset="-122"/>
              </a:rPr>
              <a:t>(Chance)</a:t>
            </a:r>
            <a:r>
              <a:rPr lang="zh-CN" altLang="en-US" dirty="0">
                <a:ea typeface="宋体" panose="02010600030101010101" pitchFamily="2" charset="-122"/>
              </a:rPr>
              <a:t>，而是你自己做出的选择</a:t>
            </a:r>
            <a:r>
              <a:rPr lang="en-US" altLang="zh-CN">
                <a:ea typeface="宋体" panose="02010600030101010101" pitchFamily="2" charset="-122"/>
              </a:rPr>
              <a:t>(Choice)”</a:t>
            </a:r>
            <a:endParaRPr lang="en-US" altLang="zh-CN">
              <a:ea typeface="宋体" panose="02010600030101010101" pitchFamily="2" charset="-122"/>
            </a:endParaRPr>
          </a:p>
        </p:txBody>
      </p:sp>
      <p:pic>
        <p:nvPicPr>
          <p:cNvPr id="240647" name="Picture 2" descr="L:\职业生涯资料\邓布多利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09888" y="1989138"/>
            <a:ext cx="6234112" cy="4143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1666" name="标题 24166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>
                <a:ea typeface="宋体" panose="02010600030101010101" pitchFamily="2" charset="-122"/>
              </a:rPr>
              <a:t>决策的重要性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41667" name="文本占位符 24166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什么样的选择决定什么样的生活。今天的生活是由三年前我们的选择决定的，而今天我们的选择将决定我们三年后的生活。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要科学合理地进行决策，才能更好地创造未来美好生活。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42TGp_food_light">
  <a:themeElements>
    <a:clrScheme name="">
      <a:dk1>
        <a:srgbClr val="000000"/>
      </a:dk1>
      <a:lt1>
        <a:srgbClr val="FFFFFF"/>
      </a:lt1>
      <a:dk2>
        <a:srgbClr val="000066"/>
      </a:dk2>
      <a:lt2>
        <a:srgbClr val="808080"/>
      </a:lt2>
      <a:accent1>
        <a:srgbClr val="407790"/>
      </a:accent1>
      <a:accent2>
        <a:srgbClr val="CDC529"/>
      </a:accent2>
      <a:accent3>
        <a:srgbClr val="FFFFFF"/>
      </a:accent3>
      <a:accent4>
        <a:srgbClr val="000000"/>
      </a:accent4>
      <a:accent5>
        <a:srgbClr val="B0BEC7"/>
      </a:accent5>
      <a:accent6>
        <a:srgbClr val="B8B024"/>
      </a:accent6>
      <a:hlink>
        <a:srgbClr val="7FAF45"/>
      </a:hlink>
      <a:folHlink>
        <a:srgbClr val="F78631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98C13D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8AD36"/>
        </a:accent6>
        <a:hlink>
          <a:srgbClr val="3333CC"/>
        </a:hlink>
        <a:folHlink>
          <a:srgbClr val="F7863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98C13D"/>
        </a:accent1>
        <a:accent2>
          <a:srgbClr val="91597E"/>
        </a:accent2>
        <a:accent3>
          <a:srgbClr val="FFFFFF"/>
        </a:accent3>
        <a:accent4>
          <a:srgbClr val="000000"/>
        </a:accent4>
        <a:accent5>
          <a:srgbClr val="CADCAF"/>
        </a:accent5>
        <a:accent6>
          <a:srgbClr val="824F70"/>
        </a:accent6>
        <a:hlink>
          <a:srgbClr val="3780BD"/>
        </a:hlink>
        <a:folHlink>
          <a:srgbClr val="F7863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407790"/>
        </a:accent1>
        <a:accent2>
          <a:srgbClr val="CDC529"/>
        </a:accent2>
        <a:accent3>
          <a:srgbClr val="FFFFFF"/>
        </a:accent3>
        <a:accent4>
          <a:srgbClr val="000000"/>
        </a:accent4>
        <a:accent5>
          <a:srgbClr val="B0BEC7"/>
        </a:accent5>
        <a:accent6>
          <a:srgbClr val="B8B024"/>
        </a:accent6>
        <a:hlink>
          <a:srgbClr val="7FAF45"/>
        </a:hlink>
        <a:folHlink>
          <a:srgbClr val="F7863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242TGp_food_light</Template>
  <TotalTime>0</TotalTime>
  <Words>5775</Words>
  <Application>WPS 演示</Application>
  <PresentationFormat/>
  <Paragraphs>662</Paragraphs>
  <Slides>42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42</vt:i4>
      </vt:variant>
    </vt:vector>
  </HeadingPairs>
  <TitlesOfParts>
    <vt:vector size="67" baseType="lpstr">
      <vt:lpstr>Arial</vt:lpstr>
      <vt:lpstr>宋体</vt:lpstr>
      <vt:lpstr>Wingdings</vt:lpstr>
      <vt:lpstr>黑体</vt:lpstr>
      <vt:lpstr>Verdana</vt:lpstr>
      <vt:lpstr>楷体_GB2312</vt:lpstr>
      <vt:lpstr>华文中宋</vt:lpstr>
      <vt:lpstr>Times New Roman</vt:lpstr>
      <vt:lpstr>幼圆</vt:lpstr>
      <vt:lpstr>HY헤드라인M</vt:lpstr>
      <vt:lpstr>隶书</vt:lpstr>
      <vt:lpstr>华文细黑</vt:lpstr>
      <vt:lpstr>华文隶书</vt:lpstr>
      <vt:lpstr>Franklin Gothic Book</vt:lpstr>
      <vt:lpstr>华文行楷</vt:lpstr>
      <vt:lpstr>新宋体</vt:lpstr>
      <vt:lpstr>微软雅黑</vt:lpstr>
      <vt:lpstr>HY헤드라인M</vt:lpstr>
      <vt:lpstr>隶书</vt:lpstr>
      <vt:lpstr>Arial Unicode MS</vt:lpstr>
      <vt:lpstr>Segoe Print</vt:lpstr>
      <vt:lpstr>Malgun Gothic</vt:lpstr>
      <vt:lpstr>242TGp_food_light</vt:lpstr>
      <vt:lpstr>MSGraph.Chart.8</vt:lpstr>
      <vt:lpstr>MSGraph.Chart.8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User</dc:creator>
  <cp:lastModifiedBy>Administrator</cp:lastModifiedBy>
  <cp:revision>119</cp:revision>
  <dcterms:created xsi:type="dcterms:W3CDTF">2009-08-13T09:03:03Z</dcterms:created>
  <dcterms:modified xsi:type="dcterms:W3CDTF">2018-12-14T07:16:02Z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2052-10.8.0.6501</vt:lpwstr>
  </property>
</Properties>
</file>