
<file path=[Content_Types].xml><?xml version="1.0" encoding="utf-8"?>
<Types xmlns="http://schemas.openxmlformats.org/package/2006/content-types">
  <Default Extension="jpeg" ContentType="image/jpeg"/>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8"/>
  </p:notesMasterIdLst>
  <p:handoutMasterIdLst>
    <p:handoutMasterId r:id="rId67"/>
  </p:handoutMasterIdLst>
  <p:sldIdLst>
    <p:sldId id="275" r:id="rId5"/>
    <p:sldId id="372" r:id="rId6"/>
    <p:sldId id="400" r:id="rId7"/>
    <p:sldId id="473" r:id="rId9"/>
    <p:sldId id="474" r:id="rId10"/>
    <p:sldId id="475" r:id="rId11"/>
    <p:sldId id="476" r:id="rId12"/>
    <p:sldId id="401" r:id="rId13"/>
    <p:sldId id="395" r:id="rId14"/>
    <p:sldId id="291" r:id="rId15"/>
    <p:sldId id="403" r:id="rId16"/>
    <p:sldId id="308" r:id="rId17"/>
    <p:sldId id="299" r:id="rId18"/>
    <p:sldId id="300" r:id="rId19"/>
    <p:sldId id="302" r:id="rId20"/>
    <p:sldId id="301" r:id="rId21"/>
    <p:sldId id="305" r:id="rId22"/>
    <p:sldId id="310" r:id="rId23"/>
    <p:sldId id="315" r:id="rId24"/>
    <p:sldId id="312" r:id="rId25"/>
    <p:sldId id="394" r:id="rId26"/>
    <p:sldId id="272" r:id="rId27"/>
    <p:sldId id="271" r:id="rId28"/>
    <p:sldId id="276" r:id="rId29"/>
    <p:sldId id="462" r:id="rId30"/>
    <p:sldId id="393" r:id="rId31"/>
    <p:sldId id="267" r:id="rId32"/>
    <p:sldId id="347" r:id="rId33"/>
    <p:sldId id="408" r:id="rId34"/>
    <p:sldId id="409" r:id="rId35"/>
    <p:sldId id="410" r:id="rId36"/>
    <p:sldId id="411" r:id="rId37"/>
    <p:sldId id="412" r:id="rId38"/>
    <p:sldId id="413" r:id="rId39"/>
    <p:sldId id="419" r:id="rId40"/>
    <p:sldId id="425" r:id="rId41"/>
    <p:sldId id="463" r:id="rId42"/>
    <p:sldId id="392" r:id="rId43"/>
    <p:sldId id="468" r:id="rId44"/>
    <p:sldId id="469" r:id="rId45"/>
    <p:sldId id="470" r:id="rId46"/>
    <p:sldId id="471" r:id="rId47"/>
    <p:sldId id="472" r:id="rId48"/>
    <p:sldId id="323" r:id="rId49"/>
    <p:sldId id="322" r:id="rId50"/>
    <p:sldId id="321" r:id="rId51"/>
    <p:sldId id="332" r:id="rId52"/>
    <p:sldId id="331" r:id="rId53"/>
    <p:sldId id="338" r:id="rId54"/>
    <p:sldId id="390" r:id="rId55"/>
    <p:sldId id="464" r:id="rId56"/>
    <p:sldId id="465" r:id="rId57"/>
    <p:sldId id="466" r:id="rId58"/>
    <p:sldId id="467" r:id="rId59"/>
    <p:sldId id="391" r:id="rId60"/>
    <p:sldId id="362" r:id="rId61"/>
    <p:sldId id="364" r:id="rId62"/>
    <p:sldId id="398" r:id="rId63"/>
    <p:sldId id="399" r:id="rId64"/>
    <p:sldId id="530" r:id="rId65"/>
    <p:sldId id="371" r:id="rId66"/>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1pPr>
    <a:lvl2pPr marL="457200" lvl="1"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2pPr>
    <a:lvl3pPr marL="914400" lvl="2"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3pPr>
    <a:lvl4pPr marL="1371600" lvl="3"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4pPr>
    <a:lvl5pPr marL="1828800" lvl="4"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5pPr>
    <a:lvl6pPr marL="2286000" lvl="5"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6pPr>
    <a:lvl7pPr marL="2743200" lvl="6"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7pPr>
    <a:lvl8pPr marL="3200400" lvl="7"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8pPr>
    <a:lvl9pPr marL="3657600" lvl="8"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99"/>
    <a:srgbClr val="008080"/>
    <a:srgbClr val="6666FF"/>
    <a:srgbClr val="669900"/>
    <a:srgbClr val="D60093"/>
    <a:srgbClr val="CCE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55"/>
    <p:restoredTop sz="94655"/>
  </p:normalViewPr>
  <p:slideViewPr>
    <p:cSldViewPr showGuides="1">
      <p:cViewPr>
        <p:scale>
          <a:sx n="75" d="100"/>
          <a:sy n="75" d="100"/>
        </p:scale>
        <p:origin x="-990" y="-72"/>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0" Type="http://schemas.openxmlformats.org/officeDocument/2006/relationships/tableStyles" Target="tableStyles.xml"/><Relationship Id="rId7" Type="http://schemas.openxmlformats.org/officeDocument/2006/relationships/slide" Target="slides/slide3.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handoutMaster" Target="handoutMasters/handoutMaster1.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32450" name="页眉占位符 232449"/>
          <p:cNvSpPr>
            <a:spLocks noGrp="1"/>
          </p:cNvSpPr>
          <p:nvPr>
            <p:ph type="hdr" sz="quarter"/>
          </p:nvPr>
        </p:nvSpPr>
        <p:spPr>
          <a:xfrm>
            <a:off x="0" y="0"/>
            <a:ext cx="2971800" cy="457200"/>
          </a:xfrm>
          <a:prstGeom prst="rect">
            <a:avLst/>
          </a:prstGeom>
          <a:noFill/>
          <a:ln w="9525">
            <a:noFill/>
          </a:ln>
        </p:spPr>
        <p:txBody>
          <a:bodyPr/>
          <a:p>
            <a:pPr lvl="0"/>
            <a:endParaRPr lang="zh-CN" altLang="en-US" sz="1200" b="0" dirty="0"/>
          </a:p>
        </p:txBody>
      </p:sp>
      <p:sp>
        <p:nvSpPr>
          <p:cNvPr id="232451" name="日期占位符 232450"/>
          <p:cNvSpPr>
            <a:spLocks noGrp="1"/>
          </p:cNvSpPr>
          <p:nvPr>
            <p:ph type="dt" sz="quarter" idx="1"/>
          </p:nvPr>
        </p:nvSpPr>
        <p:spPr>
          <a:xfrm>
            <a:off x="3884613" y="0"/>
            <a:ext cx="2971800" cy="457200"/>
          </a:xfrm>
          <a:prstGeom prst="rect">
            <a:avLst/>
          </a:prstGeom>
          <a:noFill/>
          <a:ln w="9525">
            <a:noFill/>
          </a:ln>
        </p:spPr>
        <p:txBody>
          <a:bodyPr/>
          <a:p>
            <a:pPr lvl="0" algn="r"/>
            <a:endParaRPr lang="zh-CN" altLang="en-US" sz="1200" b="0" dirty="0"/>
          </a:p>
        </p:txBody>
      </p:sp>
      <p:sp>
        <p:nvSpPr>
          <p:cNvPr id="232452" name="页脚占位符 232451"/>
          <p:cNvSpPr>
            <a:spLocks noGrp="1"/>
          </p:cNvSpPr>
          <p:nvPr>
            <p:ph type="ftr" sz="quarter" idx="2"/>
          </p:nvPr>
        </p:nvSpPr>
        <p:spPr>
          <a:xfrm>
            <a:off x="0" y="8685213"/>
            <a:ext cx="2971800" cy="457200"/>
          </a:xfrm>
          <a:prstGeom prst="rect">
            <a:avLst/>
          </a:prstGeom>
          <a:noFill/>
          <a:ln w="9525">
            <a:noFill/>
          </a:ln>
        </p:spPr>
        <p:txBody>
          <a:bodyPr anchor="b"/>
          <a:p>
            <a:pPr lvl="0"/>
            <a:endParaRPr lang="zh-CN" altLang="en-US" sz="1200" b="0" dirty="0"/>
          </a:p>
        </p:txBody>
      </p:sp>
      <p:sp>
        <p:nvSpPr>
          <p:cNvPr id="232453" name="灯片编号占位符 232452"/>
          <p:cNvSpPr>
            <a:spLocks noGrp="1"/>
          </p:cNvSpPr>
          <p:nvPr>
            <p:ph type="sldNum" sz="quarter" idx="3"/>
          </p:nvPr>
        </p:nvSpPr>
        <p:spPr>
          <a:xfrm>
            <a:off x="3884613" y="8685213"/>
            <a:ext cx="2971800" cy="457200"/>
          </a:xfrm>
          <a:prstGeom prst="rect">
            <a:avLst/>
          </a:prstGeom>
          <a:noFill/>
          <a:ln w="9525">
            <a:noFill/>
          </a:ln>
        </p:spPr>
        <p:txBody>
          <a:bodyPr anchor="b"/>
          <a:p>
            <a:pPr lvl="0" algn="r"/>
            <a:fld id="{9A0DB2DC-4C9A-4742-B13C-FB6460FD3503}" type="slidenum">
              <a:rPr lang="zh-CN" altLang="en-US" sz="1200" b="0" dirty="0"/>
            </a:fld>
            <a:endParaRPr lang="zh-CN" altLang="en-US" sz="1200" b="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fld id="{9A0DB2DC-4C9A-4742-B13C-FB6460FD3503}" type="slidenum">
              <a:rPr lang="zh-CN" altLang="en-US" sz="1200" b="0" dirty="0"/>
            </a:fld>
            <a:endParaRPr lang="zh-CN" altLang="en-US" sz="1200" b="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幻灯片图像占位符 154625"/>
          <p:cNvSpPr>
            <a:spLocks noTextEdit="1"/>
          </p:cNvSpPr>
          <p:nvPr>
            <p:ph type="sldImg"/>
          </p:nvPr>
        </p:nvSpPr>
        <p:spPr>
          <a:ln>
            <a:solidFill>
              <a:srgbClr val="000000"/>
            </a:solidFill>
            <a:miter/>
          </a:ln>
        </p:spPr>
      </p:sp>
      <p:sp>
        <p:nvSpPr>
          <p:cNvPr id="154627" name="文本占位符 154626"/>
          <p:cNvSpPr/>
          <p:nvPr>
            <p:ph type="body" idx="1"/>
          </p:nvPr>
        </p:nvSpPr>
        <p:spPr>
          <a:noFill/>
          <a:ln>
            <a:noFill/>
          </a:ln>
        </p:spPr>
        <p:txBody>
          <a:bodyPr/>
          <a:p>
            <a:pPr lvl="0"/>
            <a:r>
              <a:rPr lang="zh-CN" altLang="en-US" b="1" dirty="0">
                <a:ea typeface="宋体" panose="02010600030101010101" pitchFamily="2" charset="-122"/>
              </a:rPr>
              <a:t>困惑与迷思</a:t>
            </a:r>
            <a:endParaRPr lang="zh-CN" altLang="en-US" b="1" dirty="0">
              <a:ea typeface="宋体" panose="02010600030101010101" pitchFamily="2" charset="-122"/>
            </a:endParaRPr>
          </a:p>
          <a:p>
            <a:pPr lvl="0"/>
            <a:r>
              <a:rPr lang="zh-CN" altLang="en-US" dirty="0">
                <a:ea typeface="宋体" panose="02010600030101010101" pitchFamily="2" charset="-122"/>
              </a:rPr>
              <a:t>杜飞是应用物理系三年级的学生，最近因为考研还是本科毕业就找工作和父母有了意见分歧。父母认为现在的社会看重高学历，有些专科生能做的工作要本科生来做，有些本科生能做的工作要研究生来做，本科毕业生已经不是香饽饽，必须获得更高的学历才能有好的发展。杜飞虽然觉得父母说得有些道理，但自己实在不愿意在读书了，一想起考研要复习和准备的内容就头疼，难道现在的用人单位真的对学历要求越来越高？</a:t>
            </a:r>
            <a:endParaRPr lang="zh-CN" altLang="en-US" dirty="0">
              <a:ea typeface="宋体" panose="02010600030101010101" pitchFamily="2" charset="-122"/>
            </a:endParaRPr>
          </a:p>
          <a:p>
            <a:pPr lvl="0"/>
            <a:r>
              <a:rPr lang="zh-CN" altLang="en-US" dirty="0">
                <a:ea typeface="宋体" panose="02010600030101010101" pitchFamily="2" charset="-122"/>
              </a:rPr>
              <a:t>吴霞到校就业指导中心来寻求帮助，她读的是法律专业，比较喜欢自己的专业，但是不知道的毕业后除了做律师、公检法公务员或者法律咨询顾问，还有什么工作可以选择。即使这些相关职业的具体情况如何，需要什么技能她也不清楚，希望老师能告诉她。</a:t>
            </a:r>
            <a:endParaRPr lang="zh-CN" altLang="en-US" dirty="0">
              <a:ea typeface="宋体" panose="02010600030101010101" pitchFamily="2" charset="-122"/>
            </a:endParaRPr>
          </a:p>
          <a:p>
            <a:pPr lvl="0"/>
            <a:r>
              <a:rPr lang="zh-CN" altLang="en-US" dirty="0">
                <a:ea typeface="宋体" panose="02010600030101010101" pitchFamily="2" charset="-122"/>
              </a:rPr>
              <a:t>上大三的李刚面对未来很迷茫，对所学的管理科学专业没太多感觉。别人都说这个专业一方面是万金油，另一方面没什么竞争优势，所以他想利用业余时间在学习一些其他专业的知识和技能。但究竟社会上都有哪些工作岗位，这些工作岗位的用人要求是什么，刘刚一点也不知道，况且他自己喜欢哪种工作岗位也谈不上。这让刘刚怎么准备呢？</a:t>
            </a:r>
            <a:endParaRPr lang="zh-CN" altLang="en-US" dirty="0">
              <a:ea typeface="宋体" panose="02010600030101010101" pitchFamily="2" charset="-122"/>
            </a:endParaRPr>
          </a:p>
          <a:p>
            <a:pPr lvl="0"/>
            <a:r>
              <a:rPr lang="zh-CN" altLang="en-US" dirty="0">
                <a:ea typeface="宋体" panose="02010600030101010101" pitchFamily="2" charset="-122"/>
              </a:rPr>
              <a:t>晓静在跨出大学校门之前对自己的未来已经有比较清晰的想法：做一个办公室白领，优雅，干练，办公室环境整洁、漂亮。她毕业后如愿以偿地进入了一家企业做办公室职员，但是工作不久，她的幸福感就被繁复、琐碎的日常事务淹没了。晓静没想到一个办公室白领如此没有成就感。</a:t>
            </a:r>
            <a:endParaRPr lang="zh-CN" altLang="en-US" dirty="0">
              <a:ea typeface="宋体" panose="02010600030101010101" pitchFamily="2" charset="-122"/>
            </a:endParaRPr>
          </a:p>
          <a:p>
            <a:pPr lvl="0"/>
            <a:r>
              <a:rPr lang="zh-CN" altLang="en-US" dirty="0">
                <a:ea typeface="宋体" panose="02010600030101010101" pitchFamily="2" charset="-122"/>
              </a:rPr>
              <a:t>也许在我们身边也有同学会遇到上述案例中他们遇见的困惑，也可能你们大三、大四的时候会面对，到时候你们又会如何去抉择呢？ </a:t>
            </a:r>
            <a:endParaRPr lang="zh-CN" altLang="en-US" dirty="0">
              <a:ea typeface="宋体" panose="02010600030101010101" pitchFamily="2" charset="-122"/>
            </a:endParaRPr>
          </a:p>
          <a:p>
            <a:pPr lvl="0"/>
            <a:r>
              <a:rPr lang="zh-CN" altLang="en-US" dirty="0">
                <a:ea typeface="宋体" panose="02010600030101010101" pitchFamily="2" charset="-122"/>
              </a:rPr>
              <a:t>以上这些同学出现这些困惑的主要原因是对工作世界的不了解，那么我们了解工作信息由什么作用呢？</a:t>
            </a:r>
            <a:endParaRPr lang="zh-CN" altLang="en-US"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幻灯片图像占位符 156673"/>
          <p:cNvSpPr>
            <a:spLocks noTextEdit="1"/>
          </p:cNvSpPr>
          <p:nvPr>
            <p:ph type="sldImg"/>
          </p:nvPr>
        </p:nvSpPr>
        <p:spPr>
          <a:ln>
            <a:solidFill>
              <a:srgbClr val="000000"/>
            </a:solidFill>
            <a:miter/>
          </a:ln>
        </p:spPr>
      </p:sp>
      <p:sp>
        <p:nvSpPr>
          <p:cNvPr id="156675" name="文本占位符 156674"/>
          <p:cNvSpPr/>
          <p:nvPr>
            <p:ph type="body" idx="1"/>
          </p:nvPr>
        </p:nvSpPr>
        <p:spPr>
          <a:noFill/>
          <a:ln>
            <a:noFill/>
          </a:ln>
        </p:spPr>
        <p:txBody>
          <a:bodyPr/>
          <a:p>
            <a:pPr lvl="0"/>
            <a:r>
              <a:rPr lang="zh-CN" altLang="en-US" dirty="0">
                <a:ea typeface="宋体" panose="02010600030101010101" pitchFamily="2" charset="-122"/>
              </a:rPr>
              <a:t>促进正确的生涯决策：比如有些同学之看到和了解到工作世界的负面信息，常常会陷入悲观，而自己不一定时候做研究或并不喜欢继续读书，但因为对找工作陷入绝望，怀着”反正也找不到好工作，那就不着了，直接考研吧？“的心态，作出了错误的生涯决策。但研究生毕业之后又该怎么办？因为考研对这位同学来说只是一种就业逃避，但是我们如果能够清晰、全面的了解工作世界，知道尽管毕业生众多，竞争激励，只要自己仔细了解企业用人要求及工作发展的普遍路径和规律等，就能够结合自己的特点在社会中找到属于自己的工作，从而做出合理的生涯决策，而不是盲目跟风追逐所谓的”好工作“，最后却迷失在求职大军中。</a:t>
            </a:r>
            <a:endParaRPr lang="zh-CN" altLang="en-US" dirty="0">
              <a:ea typeface="宋体" panose="02010600030101010101" pitchFamily="2" charset="-122"/>
            </a:endParaRPr>
          </a:p>
          <a:p>
            <a:pPr lvl="0"/>
            <a:r>
              <a:rPr lang="zh-CN" altLang="en-US" dirty="0">
                <a:ea typeface="宋体" panose="02010600030101010101" pitchFamily="2" charset="-122"/>
              </a:rPr>
              <a:t>进一步认识和了解自己：留大城市还是去小城镇，只有在这种两难中越来越知道自己真正需要的，也越来越了解我是谁？从而调整自己的行动，走出属于自己的生涯道路。</a:t>
            </a:r>
            <a:endParaRPr lang="zh-CN" altLang="en-US" dirty="0">
              <a:ea typeface="宋体" panose="02010600030101010101" pitchFamily="2" charset="-122"/>
            </a:endParaRPr>
          </a:p>
          <a:p>
            <a:pPr lvl="0">
              <a:lnSpc>
                <a:spcPct val="150000"/>
              </a:lnSpc>
            </a:pPr>
            <a:r>
              <a:rPr lang="zh-CN" altLang="en-US" dirty="0">
                <a:ea typeface="宋体" panose="02010600030101010101" pitchFamily="2" charset="-122"/>
              </a:rPr>
              <a:t>培养和提升自己的能力：很多同学寄希望于学校、职业辅导老师或者其他专业的职业辅导人员告诉他们工作世界是什么样，但结果常会令人失望，因为每个人由于知识、经验等局限不可能完全掌握所有工作世界的信息，所以工作世界的探索更多的需要你们自己完成。在这个过程中，大学生可以培养和提升自己的很多能力。</a:t>
            </a:r>
            <a:endParaRPr lang="zh-CN" altLang="en-US" dirty="0">
              <a:ea typeface="宋体" panose="02010600030101010101" pitchFamily="2" charset="-122"/>
            </a:endParaRPr>
          </a:p>
          <a:p>
            <a:pPr lvl="0">
              <a:lnSpc>
                <a:spcPct val="150000"/>
              </a:lnSpc>
            </a:pPr>
            <a:r>
              <a:rPr lang="zh-CN" altLang="en-US" dirty="0">
                <a:ea typeface="宋体" panose="02010600030101010101" pitchFamily="2" charset="-122"/>
              </a:rPr>
              <a:t>预测未来可能发生的情况，以便预先做出准备，但也要知道预测的风险所在，并为之做好心理准备。</a:t>
            </a:r>
            <a:endParaRPr lang="zh-CN" altLang="en-US" dirty="0">
              <a:ea typeface="宋体" panose="02010600030101010101" pitchFamily="2" charset="-122"/>
            </a:endParaRPr>
          </a:p>
          <a:p>
            <a:pPr lvl="0"/>
            <a:endParaRPr lang="zh-CN" altLang="en-US" dirty="0">
              <a:ea typeface="宋体" panose="02010600030101010101" pitchFamily="2" charset="-122"/>
            </a:endParaRPr>
          </a:p>
          <a:p>
            <a:pPr lvl="0"/>
            <a:endParaRPr lang="zh-CN" altLang="en-US" dirty="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幻灯片图像占位符 1"/>
          <p:cNvSpPr>
            <a:spLocks noGrp="1" noRot="1" noChangeAspect="1" noTextEdit="1"/>
          </p:cNvSpPr>
          <p:nvPr>
            <p:ph type="sldImg"/>
          </p:nvPr>
        </p:nvSpPr>
        <p:spPr>
          <a:ln>
            <a:solidFill>
              <a:srgbClr val="000000">
                <a:alpha val="100000"/>
              </a:srgbClr>
            </a:solidFill>
            <a:miter lim="800000"/>
          </a:ln>
        </p:spPr>
      </p:sp>
      <p:sp>
        <p:nvSpPr>
          <p:cNvPr id="5734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5734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b="0" dirty="0"/>
            </a:fld>
            <a:endParaRPr lang="zh-CN" altLang="en-US" sz="1200" b="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902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9023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902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9023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2.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5.png"/><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104450"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2pPr>
      <a:lvl3pPr marL="914400" lvl="2"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3pPr>
      <a:lvl4pPr marL="1371600" lvl="3"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4pPr>
      <a:lvl5pPr marL="1828800" lvl="4"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5pPr>
      <a:lvl6pPr marL="2286000" lvl="5"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6pPr>
      <a:lvl7pPr marL="2743200" lvl="6"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7pPr>
      <a:lvl8pPr marL="3200400" lvl="7"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8pPr>
      <a:lvl9pPr marL="3657600" lvl="8"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7523" name="Rectangle 41"/>
          <p:cNvSpPr>
            <a:spLocks noGrp="1"/>
          </p:cNvSpPr>
          <p:nvPr>
            <p:ph type="dt" sz="half" idx="2"/>
          </p:nvPr>
        </p:nvSpPr>
        <p:spPr>
          <a:xfrm>
            <a:off x="381000" y="6505575"/>
            <a:ext cx="1905000" cy="261938"/>
          </a:xfrm>
          <a:prstGeom prst="rect">
            <a:avLst/>
          </a:prstGeom>
          <a:noFill/>
          <a:ln w="9525">
            <a:noFill/>
          </a:ln>
        </p:spPr>
        <p:txBody>
          <a:bodyPr/>
          <a:lstStyle>
            <a:lvl1pPr algn="ctr">
              <a:defRPr sz="1000" b="1">
                <a:solidFill>
                  <a:schemeClr val="bg1"/>
                </a:solidFill>
              </a:defRPr>
            </a:lvl1pPr>
          </a:lstStyle>
          <a:p>
            <a:pPr lvl="0" eaLnBrk="1" hangingPunct="1"/>
            <a:endParaRPr lang="zh-CN" altLang="en-US" dirty="0">
              <a:latin typeface="Arial" panose="020B0604020202020204" pitchFamily="34" charset="0"/>
              <a:ea typeface="宋体" panose="02010600030101010101" pitchFamily="2" charset="-122"/>
            </a:endParaRPr>
          </a:p>
        </p:txBody>
      </p:sp>
      <p:sp>
        <p:nvSpPr>
          <p:cNvPr id="107524" name="Rectangle 11"/>
          <p:cNvSpPr/>
          <p:nvPr/>
        </p:nvSpPr>
        <p:spPr>
          <a:xfrm>
            <a:off x="4378325" y="3246438"/>
            <a:ext cx="390525" cy="823912"/>
          </a:xfrm>
          <a:prstGeom prst="rect">
            <a:avLst/>
          </a:prstGeom>
          <a:noFill/>
          <a:ln w="9525">
            <a:noFill/>
          </a:ln>
        </p:spPr>
        <p:txBody>
          <a:bodyPr wrap="none">
            <a:spAutoFit/>
          </a:bodyPr>
          <a:p>
            <a:pPr lvl="0" algn="ctr" eaLnBrk="1" hangingPunct="1"/>
            <a:r>
              <a:rPr lang="zh-CN" altLang="en-US" sz="4800" b="1">
                <a:solidFill>
                  <a:schemeClr val="bg1"/>
                </a:solidFill>
                <a:latin typeface="Verdana" panose="020B0604030504040204" pitchFamily="34" charset="0"/>
                <a:ea typeface="宋体" panose="02010600030101010101" pitchFamily="2" charset="-122"/>
              </a:rPr>
              <a:t> </a:t>
            </a:r>
            <a:endParaRPr lang="zh-CN" altLang="en-US" sz="4800" b="1">
              <a:solidFill>
                <a:schemeClr val="bg1"/>
              </a:solidFill>
              <a:latin typeface="Verdana" panose="020B0604030504040204" pitchFamily="34" charset="0"/>
              <a:ea typeface="宋体" panose="02010600030101010101" pitchFamily="2" charset="-122"/>
            </a:endParaRPr>
          </a:p>
        </p:txBody>
      </p:sp>
      <p:pic>
        <p:nvPicPr>
          <p:cNvPr id="107525" name="图片 19" descr="1223.jpg"/>
          <p:cNvPicPr>
            <a:picLocks noChangeAspect="1"/>
          </p:cNvPicPr>
          <p:nvPr/>
        </p:nvPicPr>
        <p:blipFill>
          <a:blip r:embed="rId12"/>
          <a:stretch>
            <a:fillRect/>
          </a:stretch>
        </p:blipFill>
        <p:spPr>
          <a:xfrm>
            <a:off x="0" y="6357938"/>
            <a:ext cx="9144000" cy="500062"/>
          </a:xfrm>
          <a:prstGeom prst="rect">
            <a:avLst/>
          </a:prstGeom>
          <a:noFill/>
          <a:ln w="9525">
            <a:noFill/>
          </a:ln>
        </p:spPr>
      </p:pic>
      <p:sp>
        <p:nvSpPr>
          <p:cNvPr id="107526" name="TextBox 21"/>
          <p:cNvSpPr txBox="1"/>
          <p:nvPr/>
        </p:nvSpPr>
        <p:spPr>
          <a:xfrm>
            <a:off x="0" y="1643063"/>
            <a:ext cx="9144000" cy="304800"/>
          </a:xfrm>
          <a:prstGeom prst="rect">
            <a:avLst/>
          </a:prstGeom>
          <a:noFill/>
          <a:ln w="9525">
            <a:noFill/>
          </a:ln>
        </p:spPr>
        <p:txBody>
          <a:bodyPr>
            <a:spAutoFit/>
          </a:bodyPr>
          <a:p>
            <a:pPr lvl="0" algn="ctr" eaLnBrk="1" hangingPunct="1"/>
            <a:endParaRPr lang="zh-CN" altLang="en-US" sz="1400" b="1" dirty="0">
              <a:solidFill>
                <a:srgbClr val="FF0000"/>
              </a:solidFill>
              <a:latin typeface="Arial" panose="020B0604020202020204" pitchFamily="34" charset="0"/>
              <a:ea typeface="宋体" panose="02010600030101010101" pitchFamily="2" charset="-122"/>
            </a:endParaRPr>
          </a:p>
        </p:txBody>
      </p:sp>
      <p:pic>
        <p:nvPicPr>
          <p:cNvPr id="107527" name="图片 12" descr="23.jpg"/>
          <p:cNvPicPr>
            <a:picLocks noChangeAspect="1"/>
          </p:cNvPicPr>
          <p:nvPr/>
        </p:nvPicPr>
        <p:blipFill>
          <a:blip r:embed="rId13"/>
          <a:stretch>
            <a:fillRect/>
          </a:stretch>
        </p:blipFill>
        <p:spPr>
          <a:xfrm>
            <a:off x="0" y="1125538"/>
            <a:ext cx="9144000" cy="71437"/>
          </a:xfrm>
          <a:prstGeom prst="rect">
            <a:avLst/>
          </a:prstGeom>
          <a:noFill/>
          <a:ln w="9525">
            <a:noFill/>
          </a:ln>
        </p:spPr>
      </p:pic>
      <p:pic>
        <p:nvPicPr>
          <p:cNvPr id="107528" name="图片 107527"/>
          <p:cNvPicPr>
            <a:picLocks noChangeAspect="1"/>
          </p:cNvPicPr>
          <p:nvPr/>
        </p:nvPicPr>
        <p:blipFill>
          <a:blip r:embed="rId14"/>
          <a:stretch>
            <a:fillRect/>
          </a:stretch>
        </p:blipFill>
        <p:spPr>
          <a:xfrm>
            <a:off x="611188" y="260350"/>
            <a:ext cx="3168650" cy="7635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Clr>
          <a:srgbClr val="0A85FF"/>
        </a:buClr>
        <a:buSzPct val="80000"/>
        <a:buFont typeface="Wingdings" panose="05000000000000000000" pitchFamily="2" charset="2"/>
        <a:buChar char="p"/>
        <a:defRPr sz="24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lr>
          <a:srgbClr val="CC0099"/>
        </a:buClr>
        <a:buSzPct val="80000"/>
        <a:buFont typeface="Wingdings" panose="05000000000000000000" pitchFamily="2" charset="2"/>
        <a:buChar char="u"/>
        <a:defRPr sz="2000" b="0" i="0" u="none" kern="1200" baseline="0">
          <a:solidFill>
            <a:schemeClr val="tx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Clr>
          <a:srgbClr val="FF6600"/>
        </a:buClr>
        <a:buSzPct val="80000"/>
        <a:buFont typeface="Wingdings" panose="05000000000000000000" pitchFamily="2" charset="2"/>
        <a:buChar char="l"/>
        <a:defRPr sz="2400" b="0" i="0" u="none" kern="1200" baseline="0">
          <a:solidFill>
            <a:schemeClr val="tx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Clr>
          <a:srgbClr val="0A85FF"/>
        </a:buClr>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Clr>
          <a:srgbClr val="0A85FF"/>
        </a:buClr>
        <a:buFont typeface="Wingdings" panose="05000000000000000000" pitchFamily="2" charset="2"/>
        <a:buChar char="»"/>
        <a:defRPr sz="2000" b="0" i="0" u="none" kern="1200" baseline="0">
          <a:solidFill>
            <a:schemeClr val="tx1"/>
          </a:solidFill>
          <a:latin typeface="+mn-lt"/>
          <a:ea typeface="宋体" panose="02010600030101010101" pitchFamily="2" charset="-122"/>
          <a:cs typeface="+mn-cs"/>
        </a:defRPr>
      </a:lvl5pPr>
      <a:lvl6pPr marL="2514600" lvl="5" indent="-228600" algn="l" defTabSz="914400" rtl="0" eaLnBrk="0" fontAlgn="base" latinLnBrk="0" hangingPunct="0">
        <a:lnSpc>
          <a:spcPct val="100000"/>
        </a:lnSpc>
        <a:spcBef>
          <a:spcPct val="20000"/>
        </a:spcBef>
        <a:spcAft>
          <a:spcPct val="0"/>
        </a:spcAft>
        <a:buClr>
          <a:srgbClr val="0A85FF"/>
        </a:buClr>
        <a:buFont typeface="Wingdings" panose="05000000000000000000" pitchFamily="2" charset="2"/>
        <a:buChar char="»"/>
        <a:defRPr sz="2000" b="0" i="0" u="none" kern="1200" baseline="0">
          <a:solidFill>
            <a:schemeClr val="tx1"/>
          </a:solidFill>
          <a:latin typeface="+mn-lt"/>
          <a:ea typeface="宋体" panose="02010600030101010101" pitchFamily="2" charset="-122"/>
          <a:cs typeface="+mn-cs"/>
        </a:defRPr>
      </a:lvl6pPr>
      <a:lvl7pPr marL="2971800" lvl="6" indent="-228600" algn="l" defTabSz="914400" rtl="0" eaLnBrk="0" fontAlgn="base" latinLnBrk="0" hangingPunct="0">
        <a:lnSpc>
          <a:spcPct val="100000"/>
        </a:lnSpc>
        <a:spcBef>
          <a:spcPct val="20000"/>
        </a:spcBef>
        <a:spcAft>
          <a:spcPct val="0"/>
        </a:spcAft>
        <a:buClr>
          <a:srgbClr val="0A85FF"/>
        </a:buClr>
        <a:buFont typeface="Wingdings" panose="05000000000000000000" pitchFamily="2" charset="2"/>
        <a:buChar char="»"/>
        <a:defRPr sz="2000" b="0" i="0" u="none" kern="1200" baseline="0">
          <a:solidFill>
            <a:schemeClr val="tx1"/>
          </a:solidFill>
          <a:latin typeface="+mn-lt"/>
          <a:ea typeface="宋体" panose="02010600030101010101" pitchFamily="2" charset="-122"/>
          <a:cs typeface="+mn-cs"/>
        </a:defRPr>
      </a:lvl7pPr>
      <a:lvl8pPr marL="3429000" lvl="7" indent="-228600" algn="l" defTabSz="914400" rtl="0" eaLnBrk="0" fontAlgn="base" latinLnBrk="0" hangingPunct="0">
        <a:lnSpc>
          <a:spcPct val="100000"/>
        </a:lnSpc>
        <a:spcBef>
          <a:spcPct val="20000"/>
        </a:spcBef>
        <a:spcAft>
          <a:spcPct val="0"/>
        </a:spcAft>
        <a:buClr>
          <a:srgbClr val="0A85FF"/>
        </a:buClr>
        <a:buFont typeface="Wingdings" panose="05000000000000000000" pitchFamily="2" charset="2"/>
        <a:buChar char="»"/>
        <a:defRPr sz="2000" b="0" i="0" u="none" kern="1200" baseline="0">
          <a:solidFill>
            <a:schemeClr val="tx1"/>
          </a:solidFill>
          <a:latin typeface="+mn-lt"/>
          <a:ea typeface="宋体" panose="02010600030101010101" pitchFamily="2" charset="-122"/>
          <a:cs typeface="+mn-cs"/>
        </a:defRPr>
      </a:lvl8pPr>
      <a:lvl9pPr marL="3886200" lvl="8" indent="-228600" algn="l" defTabSz="914400" rtl="0" eaLnBrk="0" fontAlgn="base" latinLnBrk="0" hangingPunct="0">
        <a:lnSpc>
          <a:spcPct val="100000"/>
        </a:lnSpc>
        <a:spcBef>
          <a:spcPct val="20000"/>
        </a:spcBef>
        <a:spcAft>
          <a:spcPct val="0"/>
        </a:spcAft>
        <a:buClr>
          <a:srgbClr val="0A85FF"/>
        </a:buClr>
        <a:buFont typeface="Wingdings" panose="05000000000000000000" pitchFamily="2" charset="2"/>
        <a:buChar char="»"/>
        <a:defRPr sz="2000" b="0" i="0" u="none" kern="1200" baseline="0">
          <a:solidFill>
            <a:schemeClr val="tx1"/>
          </a:solidFill>
          <a:latin typeface="+mn-lt"/>
          <a:ea typeface="宋体" panose="02010600030101010101" pitchFamily="2" charset="-122"/>
          <a:cs typeface="+mn-cs"/>
        </a:defRPr>
      </a:lvl9pPr>
    </p:bodyStyle>
    <p:other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2pPr>
      <a:lvl3pPr marL="914400" lvl="2"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3pPr>
      <a:lvl4pPr marL="1371600" lvl="3"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4pPr>
      <a:lvl5pPr marL="1828800" lvl="4"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5pPr>
      <a:lvl6pPr marL="2286000" lvl="5"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6pPr>
      <a:lvl7pPr marL="2743200" lvl="6"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7pPr>
      <a:lvl8pPr marL="3200400" lvl="7"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8pPr>
      <a:lvl9pPr marL="3657600" lvl="8"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133122"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pic>
        <p:nvPicPr>
          <p:cNvPr id="133123" name="图片 133122" descr="未命名"/>
          <p:cNvPicPr>
            <a:picLocks noChangeAspect="1"/>
          </p:cNvPicPr>
          <p:nvPr userDrawn="1"/>
        </p:nvPicPr>
        <p:blipFill>
          <a:blip r:embed="rId13"/>
          <a:stretch>
            <a:fillRect/>
          </a:stretch>
        </p:blipFill>
        <p:spPr>
          <a:xfrm>
            <a:off x="-4762" y="30163"/>
            <a:ext cx="9148762" cy="6904037"/>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2pPr>
      <a:lvl3pPr marL="914400" lvl="2"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3pPr>
      <a:lvl4pPr marL="1371600" lvl="3"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4pPr>
      <a:lvl5pPr marL="1828800" lvl="4"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5pPr>
      <a:lvl6pPr marL="2286000" lvl="5"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6pPr>
      <a:lvl7pPr marL="2743200" lvl="6"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7pPr>
      <a:lvl8pPr marL="3200400" lvl="7"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8pPr>
      <a:lvl9pPr marL="3657600" lvl="8" indent="0" algn="l" defTabSz="914400" rtl="0" eaLnBrk="0" fontAlgn="base" latinLnBrk="0" hangingPunct="0">
        <a:lnSpc>
          <a:spcPct val="100000"/>
        </a:lnSpc>
        <a:spcBef>
          <a:spcPct val="0"/>
        </a:spcBef>
        <a:spcAft>
          <a:spcPct val="0"/>
        </a:spcAft>
        <a:buNone/>
        <a:defRPr sz="2600" b="1" i="0" u="none" kern="1200" baseline="0">
          <a:solidFill>
            <a:srgbClr val="0000FF"/>
          </a:solidFill>
          <a:latin typeface="Arial" panose="020B0604020202020204" pitchFamily="34" charset="0"/>
          <a:ea typeface="楷体_GB2312" pitchFamily="49"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hyperlink" Target="file:///I:\2011-2012&#23398;&#24180;&#31532;&#19968;&#23398;&#26399;&#19978;&#35838;\TTT&#22521;&#35757;\&#36229;&#32423;&#38142;&#25509;\&#31532;&#21313;&#20108;&#27425;&#21457;&#24067;&#30340;&#26032;&#34892;&#19994;.htm"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6.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10.jpeg"/><Relationship Id="rId1"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6.GIF"/></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1.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14.jpeg"/><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16.jpeg"/><Relationship Id="rId1"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18.jpeg"/><Relationship Id="rId1"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20.jpeg"/><Relationship Id="rId1"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22.jpeg"/><Relationship Id="rId1"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24.jpeg"/><Relationship Id="rId1"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26.jpeg"/><Relationship Id="rId1" Type="http://schemas.openxmlformats.org/officeDocument/2006/relationships/image" Target="../media/image2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7.wmf"/></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6.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28.jpeg"/><Relationship Id="rId1" Type="http://schemas.openxmlformats.org/officeDocument/2006/relationships/hyperlink" Target="http://sports.163.com/" TargetMode="Externa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29.jpeg"/><Relationship Id="rId1" Type="http://schemas.openxmlformats.org/officeDocument/2006/relationships/hyperlink" Target="http://business.sohu.com/20040915/n222055803.shtm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6.GIF"/></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1.wmf"/></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32.jpeg"/><Relationship Id="rId1" Type="http://schemas.openxmlformats.org/officeDocument/2006/relationships/hyperlink" Target="http://image.baidu.com/i?ct=503316480&amp;z=0&amp;tn=baiduimagedetail&amp;word=%CD%A8%D3%C3%B5%E7%C6%F8%B5%C4logo%CD%BC%C6%AC&amp;in=12831&amp;cl=2&amp;cm=1&amp;sc=0&amp;lm=-1&amp;pn=0&amp;rn=1&amp;di=4413551760&amp;ln=1516&amp;fr=ala0&amp;ic=0&amp;s=0" TargetMode="Externa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6.GIF"/></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3.jpeg"/></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34.png"/><Relationship Id="rId2" Type="http://schemas.openxmlformats.org/officeDocument/2006/relationships/hyperlink" Target="http://www.mohrss.gov.cn/" TargetMode="External"/><Relationship Id="rId1" Type="http://schemas.openxmlformats.org/officeDocument/2006/relationships/hyperlink" Target="http://www.chinajob.gov.cn/" TargetMode="Externa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5.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6" name="副标题 9"/>
          <p:cNvSpPr/>
          <p:nvPr/>
        </p:nvSpPr>
        <p:spPr>
          <a:xfrm>
            <a:off x="1258888" y="620713"/>
            <a:ext cx="6400800" cy="719137"/>
          </a:xfrm>
          <a:prstGeom prst="rect">
            <a:avLst/>
          </a:prstGeom>
          <a:noFill/>
          <a:ln w="9525">
            <a:noFill/>
          </a:ln>
        </p:spPr>
        <p:txBody>
          <a:bodyPr/>
          <a:lstStyle>
            <a:lvl1pPr marL="0" lvl="0" indent="0" algn="ctr" defTabSz="914400" rtl="0" eaLnBrk="0" fontAlgn="base" latinLnBrk="0" hangingPunct="0">
              <a:lnSpc>
                <a:spcPct val="100000"/>
              </a:lnSpc>
              <a:spcBef>
                <a:spcPct val="20000"/>
              </a:spcBef>
              <a:spcAft>
                <a:spcPct val="0"/>
              </a:spcAft>
              <a:buNone/>
              <a:defRPr sz="320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0" fontAlgn="base" latinLnBrk="0" hangingPunct="0">
              <a:lnSpc>
                <a:spcPct val="100000"/>
              </a:lnSpc>
              <a:spcBef>
                <a:spcPct val="20000"/>
              </a:spcBef>
              <a:spcAft>
                <a:spcPct val="0"/>
              </a:spcAft>
              <a:buNone/>
              <a:defRPr sz="28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rtl="0" eaLnBrk="0" fontAlgn="base" latinLnBrk="0" hangingPunct="0">
              <a:lnSpc>
                <a:spcPct val="100000"/>
              </a:lnSpc>
              <a:spcBef>
                <a:spcPct val="2000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rtl="0" eaLnBrk="0" fontAlgn="base" latinLnBrk="0" hangingPunct="0">
              <a:lnSpc>
                <a:spcPct val="100000"/>
              </a:lnSpc>
              <a:spcBef>
                <a:spcPct val="20000"/>
              </a:spcBef>
              <a:spcAft>
                <a:spcPct val="0"/>
              </a:spcAft>
              <a:buNone/>
              <a:defRPr sz="20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rtl="0" eaLnBrk="0" fontAlgn="base" latinLnBrk="0" hangingPunct="0">
              <a:lnSpc>
                <a:spcPct val="100000"/>
              </a:lnSpc>
              <a:spcBef>
                <a:spcPct val="20000"/>
              </a:spcBef>
              <a:spcAft>
                <a:spcPct val="0"/>
              </a:spcAft>
              <a:buNone/>
              <a:defRPr sz="2000" b="0" i="0" u="none" kern="1200" baseline="0">
                <a:solidFill>
                  <a:schemeClr val="tx1"/>
                </a:solidFill>
                <a:latin typeface="Arial" panose="020B0604020202020204" pitchFamily="34" charset="0"/>
                <a:ea typeface="宋体" panose="02010600030101010101" pitchFamily="2" charset="-122"/>
              </a:defRPr>
            </a:lvl5pPr>
          </a:lstStyle>
          <a:p>
            <a:pPr lvl="0"/>
            <a:r>
              <a:rPr lang="zh-CN" altLang="en-US" sz="4800" b="1" dirty="0">
                <a:solidFill>
                  <a:schemeClr val="bg1"/>
                </a:solidFill>
                <a:latin typeface="黑体" panose="02010609060101010101" pitchFamily="49" charset="-122"/>
                <a:ea typeface="黑体" panose="02010609060101010101" pitchFamily="49" charset="-122"/>
              </a:rPr>
              <a:t> 工作世界探索</a:t>
            </a:r>
            <a:endParaRPr lang="en-US" altLang="zh-CN" sz="4800" b="1">
              <a:solidFill>
                <a:schemeClr val="bg1"/>
              </a:solidFill>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Freeform 17"/>
          <p:cNvSpPr/>
          <p:nvPr/>
        </p:nvSpPr>
        <p:spPr>
          <a:xfrm>
            <a:off x="5440363" y="4883150"/>
            <a:ext cx="1971675" cy="1517650"/>
          </a:xfrm>
          <a:custGeom>
            <a:avLst/>
            <a:gdLst>
              <a:gd name="txL" fmla="*/ 0 w 676"/>
              <a:gd name="txT" fmla="*/ 0 h 525"/>
              <a:gd name="txR" fmla="*/ 676 w 676"/>
              <a:gd name="txB" fmla="*/ 525 h 52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Lst>
            <a:rect l="txL" t="txT" r="txR" b="txB"/>
            <a:pathLst>
              <a:path w="676" h="525">
                <a:moveTo>
                  <a:pt x="0" y="0"/>
                </a:moveTo>
                <a:lnTo>
                  <a:pt x="273" y="0"/>
                </a:lnTo>
                <a:lnTo>
                  <a:pt x="279" y="3"/>
                </a:lnTo>
                <a:lnTo>
                  <a:pt x="283" y="6"/>
                </a:lnTo>
                <a:lnTo>
                  <a:pt x="287" y="9"/>
                </a:lnTo>
                <a:lnTo>
                  <a:pt x="288" y="10"/>
                </a:lnTo>
                <a:lnTo>
                  <a:pt x="289" y="12"/>
                </a:lnTo>
                <a:lnTo>
                  <a:pt x="290" y="15"/>
                </a:lnTo>
                <a:lnTo>
                  <a:pt x="290" y="19"/>
                </a:lnTo>
                <a:lnTo>
                  <a:pt x="290" y="22"/>
                </a:lnTo>
                <a:lnTo>
                  <a:pt x="289" y="26"/>
                </a:lnTo>
                <a:lnTo>
                  <a:pt x="287" y="30"/>
                </a:lnTo>
                <a:lnTo>
                  <a:pt x="285" y="33"/>
                </a:lnTo>
                <a:lnTo>
                  <a:pt x="279" y="41"/>
                </a:lnTo>
                <a:lnTo>
                  <a:pt x="274" y="49"/>
                </a:lnTo>
                <a:lnTo>
                  <a:pt x="269" y="55"/>
                </a:lnTo>
                <a:lnTo>
                  <a:pt x="264" y="65"/>
                </a:lnTo>
                <a:lnTo>
                  <a:pt x="262" y="70"/>
                </a:lnTo>
                <a:lnTo>
                  <a:pt x="261" y="74"/>
                </a:lnTo>
                <a:lnTo>
                  <a:pt x="260" y="78"/>
                </a:lnTo>
                <a:lnTo>
                  <a:pt x="259" y="82"/>
                </a:lnTo>
                <a:lnTo>
                  <a:pt x="259" y="87"/>
                </a:lnTo>
                <a:lnTo>
                  <a:pt x="259" y="91"/>
                </a:lnTo>
                <a:lnTo>
                  <a:pt x="260" y="93"/>
                </a:lnTo>
                <a:lnTo>
                  <a:pt x="262" y="101"/>
                </a:lnTo>
                <a:lnTo>
                  <a:pt x="265" y="108"/>
                </a:lnTo>
                <a:lnTo>
                  <a:pt x="270" y="114"/>
                </a:lnTo>
                <a:lnTo>
                  <a:pt x="276" y="120"/>
                </a:lnTo>
                <a:lnTo>
                  <a:pt x="280" y="123"/>
                </a:lnTo>
                <a:lnTo>
                  <a:pt x="283" y="126"/>
                </a:lnTo>
                <a:lnTo>
                  <a:pt x="287" y="128"/>
                </a:lnTo>
                <a:lnTo>
                  <a:pt x="291" y="130"/>
                </a:lnTo>
                <a:lnTo>
                  <a:pt x="296" y="132"/>
                </a:lnTo>
                <a:lnTo>
                  <a:pt x="300" y="134"/>
                </a:lnTo>
                <a:lnTo>
                  <a:pt x="309" y="137"/>
                </a:lnTo>
                <a:lnTo>
                  <a:pt x="319" y="139"/>
                </a:lnTo>
                <a:lnTo>
                  <a:pt x="329" y="141"/>
                </a:lnTo>
                <a:lnTo>
                  <a:pt x="340" y="141"/>
                </a:lnTo>
                <a:lnTo>
                  <a:pt x="350" y="141"/>
                </a:lnTo>
                <a:lnTo>
                  <a:pt x="360" y="139"/>
                </a:lnTo>
                <a:lnTo>
                  <a:pt x="371" y="137"/>
                </a:lnTo>
                <a:lnTo>
                  <a:pt x="381" y="133"/>
                </a:lnTo>
                <a:lnTo>
                  <a:pt x="385" y="131"/>
                </a:lnTo>
                <a:lnTo>
                  <a:pt x="390" y="128"/>
                </a:lnTo>
                <a:lnTo>
                  <a:pt x="396" y="124"/>
                </a:lnTo>
                <a:lnTo>
                  <a:pt x="402" y="119"/>
                </a:lnTo>
                <a:lnTo>
                  <a:pt x="407" y="114"/>
                </a:lnTo>
                <a:lnTo>
                  <a:pt x="411" y="108"/>
                </a:lnTo>
                <a:lnTo>
                  <a:pt x="414" y="104"/>
                </a:lnTo>
                <a:lnTo>
                  <a:pt x="416" y="99"/>
                </a:lnTo>
                <a:lnTo>
                  <a:pt x="417" y="95"/>
                </a:lnTo>
                <a:lnTo>
                  <a:pt x="417" y="91"/>
                </a:lnTo>
                <a:lnTo>
                  <a:pt x="417" y="87"/>
                </a:lnTo>
                <a:lnTo>
                  <a:pt x="417" y="82"/>
                </a:lnTo>
                <a:lnTo>
                  <a:pt x="415" y="73"/>
                </a:lnTo>
                <a:lnTo>
                  <a:pt x="411" y="66"/>
                </a:lnTo>
                <a:lnTo>
                  <a:pt x="406" y="58"/>
                </a:lnTo>
                <a:lnTo>
                  <a:pt x="396" y="43"/>
                </a:lnTo>
                <a:lnTo>
                  <a:pt x="391" y="37"/>
                </a:lnTo>
                <a:lnTo>
                  <a:pt x="387" y="30"/>
                </a:lnTo>
                <a:lnTo>
                  <a:pt x="384" y="24"/>
                </a:lnTo>
                <a:lnTo>
                  <a:pt x="383" y="21"/>
                </a:lnTo>
                <a:lnTo>
                  <a:pt x="383" y="18"/>
                </a:lnTo>
                <a:lnTo>
                  <a:pt x="383" y="16"/>
                </a:lnTo>
                <a:lnTo>
                  <a:pt x="384" y="13"/>
                </a:lnTo>
                <a:lnTo>
                  <a:pt x="385" y="11"/>
                </a:lnTo>
                <a:lnTo>
                  <a:pt x="387" y="8"/>
                </a:lnTo>
                <a:lnTo>
                  <a:pt x="389" y="6"/>
                </a:lnTo>
                <a:lnTo>
                  <a:pt x="393" y="4"/>
                </a:lnTo>
                <a:lnTo>
                  <a:pt x="397" y="2"/>
                </a:lnTo>
                <a:lnTo>
                  <a:pt x="402" y="0"/>
                </a:lnTo>
                <a:lnTo>
                  <a:pt x="676" y="0"/>
                </a:lnTo>
                <a:lnTo>
                  <a:pt x="676" y="525"/>
                </a:lnTo>
                <a:lnTo>
                  <a:pt x="0" y="525"/>
                </a:lnTo>
                <a:lnTo>
                  <a:pt x="0" y="329"/>
                </a:lnTo>
                <a:lnTo>
                  <a:pt x="2" y="322"/>
                </a:lnTo>
                <a:lnTo>
                  <a:pt x="5" y="316"/>
                </a:lnTo>
                <a:lnTo>
                  <a:pt x="8" y="312"/>
                </a:lnTo>
                <a:lnTo>
                  <a:pt x="10" y="310"/>
                </a:lnTo>
                <a:lnTo>
                  <a:pt x="12" y="309"/>
                </a:lnTo>
                <a:lnTo>
                  <a:pt x="15" y="307"/>
                </a:lnTo>
                <a:lnTo>
                  <a:pt x="19" y="307"/>
                </a:lnTo>
                <a:lnTo>
                  <a:pt x="23" y="307"/>
                </a:lnTo>
                <a:lnTo>
                  <a:pt x="27" y="309"/>
                </a:lnTo>
                <a:lnTo>
                  <a:pt x="35" y="314"/>
                </a:lnTo>
                <a:lnTo>
                  <a:pt x="44" y="320"/>
                </a:lnTo>
                <a:lnTo>
                  <a:pt x="58" y="330"/>
                </a:lnTo>
                <a:lnTo>
                  <a:pt x="66" y="335"/>
                </a:lnTo>
                <a:lnTo>
                  <a:pt x="73" y="338"/>
                </a:lnTo>
                <a:lnTo>
                  <a:pt x="79" y="340"/>
                </a:lnTo>
                <a:lnTo>
                  <a:pt x="82" y="341"/>
                </a:lnTo>
                <a:lnTo>
                  <a:pt x="85" y="341"/>
                </a:lnTo>
                <a:lnTo>
                  <a:pt x="92" y="341"/>
                </a:lnTo>
                <a:lnTo>
                  <a:pt x="98" y="340"/>
                </a:lnTo>
                <a:lnTo>
                  <a:pt x="103" y="338"/>
                </a:lnTo>
                <a:lnTo>
                  <a:pt x="107" y="336"/>
                </a:lnTo>
                <a:lnTo>
                  <a:pt x="112" y="334"/>
                </a:lnTo>
                <a:lnTo>
                  <a:pt x="115" y="331"/>
                </a:lnTo>
                <a:lnTo>
                  <a:pt x="119" y="328"/>
                </a:lnTo>
                <a:lnTo>
                  <a:pt x="122" y="324"/>
                </a:lnTo>
                <a:lnTo>
                  <a:pt x="125" y="320"/>
                </a:lnTo>
                <a:lnTo>
                  <a:pt x="128" y="316"/>
                </a:lnTo>
                <a:lnTo>
                  <a:pt x="131" y="311"/>
                </a:lnTo>
                <a:lnTo>
                  <a:pt x="133" y="306"/>
                </a:lnTo>
                <a:lnTo>
                  <a:pt x="135" y="301"/>
                </a:lnTo>
                <a:lnTo>
                  <a:pt x="137" y="296"/>
                </a:lnTo>
                <a:lnTo>
                  <a:pt x="139" y="285"/>
                </a:lnTo>
                <a:lnTo>
                  <a:pt x="140" y="278"/>
                </a:lnTo>
                <a:lnTo>
                  <a:pt x="141" y="272"/>
                </a:lnTo>
                <a:lnTo>
                  <a:pt x="141" y="260"/>
                </a:lnTo>
                <a:lnTo>
                  <a:pt x="141" y="248"/>
                </a:lnTo>
                <a:lnTo>
                  <a:pt x="139" y="237"/>
                </a:lnTo>
                <a:lnTo>
                  <a:pt x="135" y="225"/>
                </a:lnTo>
                <a:lnTo>
                  <a:pt x="133" y="220"/>
                </a:lnTo>
                <a:lnTo>
                  <a:pt x="131" y="215"/>
                </a:lnTo>
                <a:lnTo>
                  <a:pt x="128" y="210"/>
                </a:lnTo>
                <a:lnTo>
                  <a:pt x="125" y="205"/>
                </a:lnTo>
                <a:lnTo>
                  <a:pt x="121" y="201"/>
                </a:lnTo>
                <a:lnTo>
                  <a:pt x="117" y="197"/>
                </a:lnTo>
                <a:lnTo>
                  <a:pt x="113" y="193"/>
                </a:lnTo>
                <a:lnTo>
                  <a:pt x="107" y="190"/>
                </a:lnTo>
                <a:lnTo>
                  <a:pt x="102" y="187"/>
                </a:lnTo>
                <a:lnTo>
                  <a:pt x="98" y="185"/>
                </a:lnTo>
                <a:lnTo>
                  <a:pt x="93" y="184"/>
                </a:lnTo>
                <a:lnTo>
                  <a:pt x="89" y="182"/>
                </a:lnTo>
                <a:lnTo>
                  <a:pt x="84" y="182"/>
                </a:lnTo>
                <a:lnTo>
                  <a:pt x="80" y="184"/>
                </a:lnTo>
                <a:lnTo>
                  <a:pt x="76" y="184"/>
                </a:lnTo>
                <a:lnTo>
                  <a:pt x="72" y="186"/>
                </a:lnTo>
                <a:lnTo>
                  <a:pt x="64" y="189"/>
                </a:lnTo>
                <a:lnTo>
                  <a:pt x="56" y="193"/>
                </a:lnTo>
                <a:lnTo>
                  <a:pt x="49" y="198"/>
                </a:lnTo>
                <a:lnTo>
                  <a:pt x="42" y="203"/>
                </a:lnTo>
                <a:lnTo>
                  <a:pt x="36" y="208"/>
                </a:lnTo>
                <a:lnTo>
                  <a:pt x="29" y="211"/>
                </a:lnTo>
                <a:lnTo>
                  <a:pt x="24" y="214"/>
                </a:lnTo>
                <a:lnTo>
                  <a:pt x="21" y="215"/>
                </a:lnTo>
                <a:lnTo>
                  <a:pt x="18" y="215"/>
                </a:lnTo>
                <a:lnTo>
                  <a:pt x="15" y="215"/>
                </a:lnTo>
                <a:lnTo>
                  <a:pt x="13" y="214"/>
                </a:lnTo>
                <a:lnTo>
                  <a:pt x="11" y="213"/>
                </a:lnTo>
                <a:lnTo>
                  <a:pt x="8" y="210"/>
                </a:lnTo>
                <a:lnTo>
                  <a:pt x="6" y="208"/>
                </a:lnTo>
                <a:lnTo>
                  <a:pt x="4" y="204"/>
                </a:lnTo>
                <a:lnTo>
                  <a:pt x="2" y="200"/>
                </a:lnTo>
                <a:lnTo>
                  <a:pt x="0" y="194"/>
                </a:lnTo>
                <a:lnTo>
                  <a:pt x="0" y="0"/>
                </a:lnTo>
                <a:close/>
              </a:path>
            </a:pathLst>
          </a:custGeom>
          <a:solidFill>
            <a:srgbClr val="99FFCC"/>
          </a:solidFill>
          <a:ln w="9525">
            <a:noFill/>
          </a:ln>
        </p:spPr>
        <p:txBody>
          <a:bodyPr/>
          <a:p>
            <a:pPr eaLnBrk="1" hangingPunct="1"/>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2291" name="Freeform 18"/>
          <p:cNvSpPr/>
          <p:nvPr/>
        </p:nvSpPr>
        <p:spPr>
          <a:xfrm>
            <a:off x="5029200" y="2965450"/>
            <a:ext cx="2382838" cy="2328863"/>
          </a:xfrm>
          <a:custGeom>
            <a:avLst/>
            <a:gdLst>
              <a:gd name="txL" fmla="*/ 0 w 817"/>
              <a:gd name="txT" fmla="*/ 0 h 806"/>
              <a:gd name="txR" fmla="*/ 817 w 817"/>
              <a:gd name="txB" fmla="*/ 806 h 80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Lst>
            <a:rect l="txL" t="txT" r="txR" b="txB"/>
            <a:pathLst>
              <a:path w="817" h="806">
                <a:moveTo>
                  <a:pt x="33" y="330"/>
                </a:moveTo>
                <a:lnTo>
                  <a:pt x="38" y="327"/>
                </a:lnTo>
                <a:lnTo>
                  <a:pt x="43" y="325"/>
                </a:lnTo>
                <a:lnTo>
                  <a:pt x="47" y="324"/>
                </a:lnTo>
                <a:lnTo>
                  <a:pt x="51" y="323"/>
                </a:lnTo>
                <a:lnTo>
                  <a:pt x="56" y="323"/>
                </a:lnTo>
                <a:lnTo>
                  <a:pt x="60" y="323"/>
                </a:lnTo>
                <a:lnTo>
                  <a:pt x="64" y="324"/>
                </a:lnTo>
                <a:lnTo>
                  <a:pt x="68" y="325"/>
                </a:lnTo>
                <a:lnTo>
                  <a:pt x="76" y="329"/>
                </a:lnTo>
                <a:lnTo>
                  <a:pt x="84" y="333"/>
                </a:lnTo>
                <a:lnTo>
                  <a:pt x="91" y="338"/>
                </a:lnTo>
                <a:lnTo>
                  <a:pt x="98" y="343"/>
                </a:lnTo>
                <a:lnTo>
                  <a:pt x="104" y="347"/>
                </a:lnTo>
                <a:lnTo>
                  <a:pt x="110" y="351"/>
                </a:lnTo>
                <a:lnTo>
                  <a:pt x="116" y="354"/>
                </a:lnTo>
                <a:lnTo>
                  <a:pt x="119" y="355"/>
                </a:lnTo>
                <a:lnTo>
                  <a:pt x="122" y="355"/>
                </a:lnTo>
                <a:lnTo>
                  <a:pt x="128" y="354"/>
                </a:lnTo>
                <a:lnTo>
                  <a:pt x="130" y="353"/>
                </a:lnTo>
                <a:lnTo>
                  <a:pt x="132" y="351"/>
                </a:lnTo>
                <a:lnTo>
                  <a:pt x="135" y="348"/>
                </a:lnTo>
                <a:lnTo>
                  <a:pt x="137" y="345"/>
                </a:lnTo>
                <a:lnTo>
                  <a:pt x="139" y="341"/>
                </a:lnTo>
                <a:lnTo>
                  <a:pt x="141" y="336"/>
                </a:lnTo>
                <a:lnTo>
                  <a:pt x="141" y="141"/>
                </a:lnTo>
                <a:lnTo>
                  <a:pt x="412" y="141"/>
                </a:lnTo>
                <a:lnTo>
                  <a:pt x="418" y="138"/>
                </a:lnTo>
                <a:lnTo>
                  <a:pt x="423" y="136"/>
                </a:lnTo>
                <a:lnTo>
                  <a:pt x="427" y="133"/>
                </a:lnTo>
                <a:lnTo>
                  <a:pt x="430" y="129"/>
                </a:lnTo>
                <a:lnTo>
                  <a:pt x="432" y="126"/>
                </a:lnTo>
                <a:lnTo>
                  <a:pt x="432" y="122"/>
                </a:lnTo>
                <a:lnTo>
                  <a:pt x="432" y="119"/>
                </a:lnTo>
                <a:lnTo>
                  <a:pt x="431" y="115"/>
                </a:lnTo>
                <a:lnTo>
                  <a:pt x="427" y="108"/>
                </a:lnTo>
                <a:lnTo>
                  <a:pt x="422" y="100"/>
                </a:lnTo>
                <a:lnTo>
                  <a:pt x="416" y="92"/>
                </a:lnTo>
                <a:lnTo>
                  <a:pt x="410" y="84"/>
                </a:lnTo>
                <a:lnTo>
                  <a:pt x="407" y="77"/>
                </a:lnTo>
                <a:lnTo>
                  <a:pt x="404" y="71"/>
                </a:lnTo>
                <a:lnTo>
                  <a:pt x="403" y="67"/>
                </a:lnTo>
                <a:lnTo>
                  <a:pt x="402" y="64"/>
                </a:lnTo>
                <a:lnTo>
                  <a:pt x="401" y="57"/>
                </a:lnTo>
                <a:lnTo>
                  <a:pt x="401" y="51"/>
                </a:lnTo>
                <a:lnTo>
                  <a:pt x="402" y="45"/>
                </a:lnTo>
                <a:lnTo>
                  <a:pt x="403" y="39"/>
                </a:lnTo>
                <a:lnTo>
                  <a:pt x="406" y="34"/>
                </a:lnTo>
                <a:lnTo>
                  <a:pt x="409" y="29"/>
                </a:lnTo>
                <a:lnTo>
                  <a:pt x="413" y="25"/>
                </a:lnTo>
                <a:lnTo>
                  <a:pt x="417" y="21"/>
                </a:lnTo>
                <a:lnTo>
                  <a:pt x="422" y="17"/>
                </a:lnTo>
                <a:lnTo>
                  <a:pt x="427" y="13"/>
                </a:lnTo>
                <a:lnTo>
                  <a:pt x="433" y="10"/>
                </a:lnTo>
                <a:lnTo>
                  <a:pt x="439" y="7"/>
                </a:lnTo>
                <a:lnTo>
                  <a:pt x="446" y="5"/>
                </a:lnTo>
                <a:lnTo>
                  <a:pt x="452" y="3"/>
                </a:lnTo>
                <a:lnTo>
                  <a:pt x="459" y="1"/>
                </a:lnTo>
                <a:lnTo>
                  <a:pt x="467" y="0"/>
                </a:lnTo>
                <a:lnTo>
                  <a:pt x="474" y="0"/>
                </a:lnTo>
                <a:lnTo>
                  <a:pt x="481" y="0"/>
                </a:lnTo>
                <a:lnTo>
                  <a:pt x="489" y="0"/>
                </a:lnTo>
                <a:lnTo>
                  <a:pt x="496" y="1"/>
                </a:lnTo>
                <a:lnTo>
                  <a:pt x="503" y="2"/>
                </a:lnTo>
                <a:lnTo>
                  <a:pt x="511" y="4"/>
                </a:lnTo>
                <a:lnTo>
                  <a:pt x="518" y="6"/>
                </a:lnTo>
                <a:lnTo>
                  <a:pt x="521" y="8"/>
                </a:lnTo>
                <a:lnTo>
                  <a:pt x="524" y="9"/>
                </a:lnTo>
                <a:lnTo>
                  <a:pt x="531" y="13"/>
                </a:lnTo>
                <a:lnTo>
                  <a:pt x="537" y="17"/>
                </a:lnTo>
                <a:lnTo>
                  <a:pt x="542" y="21"/>
                </a:lnTo>
                <a:lnTo>
                  <a:pt x="545" y="24"/>
                </a:lnTo>
                <a:lnTo>
                  <a:pt x="547" y="26"/>
                </a:lnTo>
                <a:lnTo>
                  <a:pt x="551" y="32"/>
                </a:lnTo>
                <a:lnTo>
                  <a:pt x="554" y="37"/>
                </a:lnTo>
                <a:lnTo>
                  <a:pt x="556" y="42"/>
                </a:lnTo>
                <a:lnTo>
                  <a:pt x="557" y="47"/>
                </a:lnTo>
                <a:lnTo>
                  <a:pt x="557" y="54"/>
                </a:lnTo>
                <a:lnTo>
                  <a:pt x="557" y="60"/>
                </a:lnTo>
                <a:lnTo>
                  <a:pt x="556" y="64"/>
                </a:lnTo>
                <a:lnTo>
                  <a:pt x="555" y="68"/>
                </a:lnTo>
                <a:lnTo>
                  <a:pt x="551" y="75"/>
                </a:lnTo>
                <a:lnTo>
                  <a:pt x="549" y="79"/>
                </a:lnTo>
                <a:lnTo>
                  <a:pt x="547" y="83"/>
                </a:lnTo>
                <a:lnTo>
                  <a:pt x="537" y="96"/>
                </a:lnTo>
                <a:lnTo>
                  <a:pt x="530" y="106"/>
                </a:lnTo>
                <a:lnTo>
                  <a:pt x="528" y="110"/>
                </a:lnTo>
                <a:lnTo>
                  <a:pt x="525" y="114"/>
                </a:lnTo>
                <a:lnTo>
                  <a:pt x="524" y="118"/>
                </a:lnTo>
                <a:lnTo>
                  <a:pt x="523" y="122"/>
                </a:lnTo>
                <a:lnTo>
                  <a:pt x="523" y="126"/>
                </a:lnTo>
                <a:lnTo>
                  <a:pt x="524" y="128"/>
                </a:lnTo>
                <a:lnTo>
                  <a:pt x="525" y="129"/>
                </a:lnTo>
                <a:lnTo>
                  <a:pt x="526" y="131"/>
                </a:lnTo>
                <a:lnTo>
                  <a:pt x="528" y="133"/>
                </a:lnTo>
                <a:lnTo>
                  <a:pt x="532" y="136"/>
                </a:lnTo>
                <a:lnTo>
                  <a:pt x="534" y="137"/>
                </a:lnTo>
                <a:lnTo>
                  <a:pt x="537" y="139"/>
                </a:lnTo>
                <a:lnTo>
                  <a:pt x="545" y="141"/>
                </a:lnTo>
                <a:lnTo>
                  <a:pt x="817" y="141"/>
                </a:lnTo>
                <a:lnTo>
                  <a:pt x="817" y="664"/>
                </a:lnTo>
                <a:lnTo>
                  <a:pt x="545" y="664"/>
                </a:lnTo>
                <a:lnTo>
                  <a:pt x="535" y="668"/>
                </a:lnTo>
                <a:lnTo>
                  <a:pt x="531" y="670"/>
                </a:lnTo>
                <a:lnTo>
                  <a:pt x="528" y="672"/>
                </a:lnTo>
                <a:lnTo>
                  <a:pt x="526" y="675"/>
                </a:lnTo>
                <a:lnTo>
                  <a:pt x="524" y="677"/>
                </a:lnTo>
                <a:lnTo>
                  <a:pt x="524" y="680"/>
                </a:lnTo>
                <a:lnTo>
                  <a:pt x="523" y="682"/>
                </a:lnTo>
                <a:lnTo>
                  <a:pt x="524" y="685"/>
                </a:lnTo>
                <a:lnTo>
                  <a:pt x="524" y="688"/>
                </a:lnTo>
                <a:lnTo>
                  <a:pt x="527" y="694"/>
                </a:lnTo>
                <a:lnTo>
                  <a:pt x="531" y="701"/>
                </a:lnTo>
                <a:lnTo>
                  <a:pt x="536" y="708"/>
                </a:lnTo>
                <a:lnTo>
                  <a:pt x="542" y="715"/>
                </a:lnTo>
                <a:lnTo>
                  <a:pt x="547" y="722"/>
                </a:lnTo>
                <a:lnTo>
                  <a:pt x="551" y="730"/>
                </a:lnTo>
                <a:lnTo>
                  <a:pt x="555" y="738"/>
                </a:lnTo>
                <a:lnTo>
                  <a:pt x="558" y="746"/>
                </a:lnTo>
                <a:lnTo>
                  <a:pt x="558" y="752"/>
                </a:lnTo>
                <a:lnTo>
                  <a:pt x="558" y="756"/>
                </a:lnTo>
                <a:lnTo>
                  <a:pt x="557" y="760"/>
                </a:lnTo>
                <a:lnTo>
                  <a:pt x="556" y="764"/>
                </a:lnTo>
                <a:lnTo>
                  <a:pt x="554" y="769"/>
                </a:lnTo>
                <a:lnTo>
                  <a:pt x="552" y="773"/>
                </a:lnTo>
                <a:lnTo>
                  <a:pt x="545" y="781"/>
                </a:lnTo>
                <a:lnTo>
                  <a:pt x="541" y="785"/>
                </a:lnTo>
                <a:lnTo>
                  <a:pt x="537" y="788"/>
                </a:lnTo>
                <a:lnTo>
                  <a:pt x="529" y="794"/>
                </a:lnTo>
                <a:lnTo>
                  <a:pt x="524" y="796"/>
                </a:lnTo>
                <a:lnTo>
                  <a:pt x="520" y="798"/>
                </a:lnTo>
                <a:lnTo>
                  <a:pt x="510" y="802"/>
                </a:lnTo>
                <a:lnTo>
                  <a:pt x="503" y="803"/>
                </a:lnTo>
                <a:lnTo>
                  <a:pt x="498" y="804"/>
                </a:lnTo>
                <a:lnTo>
                  <a:pt x="488" y="805"/>
                </a:lnTo>
                <a:lnTo>
                  <a:pt x="477" y="806"/>
                </a:lnTo>
                <a:lnTo>
                  <a:pt x="466" y="805"/>
                </a:lnTo>
                <a:lnTo>
                  <a:pt x="456" y="803"/>
                </a:lnTo>
                <a:lnTo>
                  <a:pt x="446" y="800"/>
                </a:lnTo>
                <a:lnTo>
                  <a:pt x="441" y="798"/>
                </a:lnTo>
                <a:lnTo>
                  <a:pt x="436" y="796"/>
                </a:lnTo>
                <a:lnTo>
                  <a:pt x="427" y="792"/>
                </a:lnTo>
                <a:lnTo>
                  <a:pt x="423" y="789"/>
                </a:lnTo>
                <a:lnTo>
                  <a:pt x="419" y="786"/>
                </a:lnTo>
                <a:lnTo>
                  <a:pt x="412" y="780"/>
                </a:lnTo>
                <a:lnTo>
                  <a:pt x="409" y="776"/>
                </a:lnTo>
                <a:lnTo>
                  <a:pt x="407" y="772"/>
                </a:lnTo>
                <a:lnTo>
                  <a:pt x="404" y="767"/>
                </a:lnTo>
                <a:lnTo>
                  <a:pt x="402" y="763"/>
                </a:lnTo>
                <a:lnTo>
                  <a:pt x="401" y="758"/>
                </a:lnTo>
                <a:lnTo>
                  <a:pt x="400" y="754"/>
                </a:lnTo>
                <a:lnTo>
                  <a:pt x="400" y="750"/>
                </a:lnTo>
                <a:lnTo>
                  <a:pt x="400" y="744"/>
                </a:lnTo>
                <a:lnTo>
                  <a:pt x="401" y="740"/>
                </a:lnTo>
                <a:lnTo>
                  <a:pt x="402" y="736"/>
                </a:lnTo>
                <a:lnTo>
                  <a:pt x="406" y="728"/>
                </a:lnTo>
                <a:lnTo>
                  <a:pt x="410" y="721"/>
                </a:lnTo>
                <a:lnTo>
                  <a:pt x="415" y="713"/>
                </a:lnTo>
                <a:lnTo>
                  <a:pt x="420" y="706"/>
                </a:lnTo>
                <a:lnTo>
                  <a:pt x="424" y="700"/>
                </a:lnTo>
                <a:lnTo>
                  <a:pt x="428" y="694"/>
                </a:lnTo>
                <a:lnTo>
                  <a:pt x="431" y="688"/>
                </a:lnTo>
                <a:lnTo>
                  <a:pt x="432" y="685"/>
                </a:lnTo>
                <a:lnTo>
                  <a:pt x="432" y="682"/>
                </a:lnTo>
                <a:lnTo>
                  <a:pt x="432" y="680"/>
                </a:lnTo>
                <a:lnTo>
                  <a:pt x="431" y="677"/>
                </a:lnTo>
                <a:lnTo>
                  <a:pt x="430" y="675"/>
                </a:lnTo>
                <a:lnTo>
                  <a:pt x="428" y="673"/>
                </a:lnTo>
                <a:lnTo>
                  <a:pt x="425" y="670"/>
                </a:lnTo>
                <a:lnTo>
                  <a:pt x="421" y="668"/>
                </a:lnTo>
                <a:lnTo>
                  <a:pt x="417" y="666"/>
                </a:lnTo>
                <a:lnTo>
                  <a:pt x="412" y="664"/>
                </a:lnTo>
                <a:lnTo>
                  <a:pt x="141" y="664"/>
                </a:lnTo>
                <a:lnTo>
                  <a:pt x="141" y="468"/>
                </a:lnTo>
                <a:lnTo>
                  <a:pt x="137" y="458"/>
                </a:lnTo>
                <a:lnTo>
                  <a:pt x="135" y="453"/>
                </a:lnTo>
                <a:lnTo>
                  <a:pt x="133" y="451"/>
                </a:lnTo>
                <a:lnTo>
                  <a:pt x="130" y="448"/>
                </a:lnTo>
                <a:lnTo>
                  <a:pt x="128" y="447"/>
                </a:lnTo>
                <a:lnTo>
                  <a:pt x="125" y="446"/>
                </a:lnTo>
                <a:lnTo>
                  <a:pt x="122" y="446"/>
                </a:lnTo>
                <a:lnTo>
                  <a:pt x="119" y="447"/>
                </a:lnTo>
                <a:lnTo>
                  <a:pt x="116" y="448"/>
                </a:lnTo>
                <a:lnTo>
                  <a:pt x="110" y="451"/>
                </a:lnTo>
                <a:lnTo>
                  <a:pt x="103" y="456"/>
                </a:lnTo>
                <a:lnTo>
                  <a:pt x="96" y="461"/>
                </a:lnTo>
                <a:lnTo>
                  <a:pt x="82" y="471"/>
                </a:lnTo>
                <a:lnTo>
                  <a:pt x="74" y="476"/>
                </a:lnTo>
                <a:lnTo>
                  <a:pt x="70" y="478"/>
                </a:lnTo>
                <a:lnTo>
                  <a:pt x="66" y="479"/>
                </a:lnTo>
                <a:lnTo>
                  <a:pt x="58" y="482"/>
                </a:lnTo>
                <a:lnTo>
                  <a:pt x="54" y="482"/>
                </a:lnTo>
                <a:lnTo>
                  <a:pt x="50" y="482"/>
                </a:lnTo>
                <a:lnTo>
                  <a:pt x="45" y="481"/>
                </a:lnTo>
                <a:lnTo>
                  <a:pt x="41" y="480"/>
                </a:lnTo>
                <a:lnTo>
                  <a:pt x="37" y="478"/>
                </a:lnTo>
                <a:lnTo>
                  <a:pt x="32" y="476"/>
                </a:lnTo>
                <a:lnTo>
                  <a:pt x="24" y="469"/>
                </a:lnTo>
                <a:lnTo>
                  <a:pt x="21" y="465"/>
                </a:lnTo>
                <a:lnTo>
                  <a:pt x="17" y="461"/>
                </a:lnTo>
                <a:lnTo>
                  <a:pt x="12" y="452"/>
                </a:lnTo>
                <a:lnTo>
                  <a:pt x="9" y="447"/>
                </a:lnTo>
                <a:lnTo>
                  <a:pt x="7" y="443"/>
                </a:lnTo>
                <a:lnTo>
                  <a:pt x="4" y="433"/>
                </a:lnTo>
                <a:lnTo>
                  <a:pt x="2" y="427"/>
                </a:lnTo>
                <a:lnTo>
                  <a:pt x="1" y="422"/>
                </a:lnTo>
                <a:lnTo>
                  <a:pt x="0" y="412"/>
                </a:lnTo>
                <a:lnTo>
                  <a:pt x="0" y="401"/>
                </a:lnTo>
                <a:lnTo>
                  <a:pt x="1" y="390"/>
                </a:lnTo>
                <a:lnTo>
                  <a:pt x="2" y="380"/>
                </a:lnTo>
                <a:lnTo>
                  <a:pt x="5" y="370"/>
                </a:lnTo>
                <a:lnTo>
                  <a:pt x="7" y="365"/>
                </a:lnTo>
                <a:lnTo>
                  <a:pt x="9" y="360"/>
                </a:lnTo>
                <a:lnTo>
                  <a:pt x="14" y="350"/>
                </a:lnTo>
                <a:lnTo>
                  <a:pt x="16" y="346"/>
                </a:lnTo>
                <a:lnTo>
                  <a:pt x="19" y="342"/>
                </a:lnTo>
                <a:lnTo>
                  <a:pt x="26" y="335"/>
                </a:lnTo>
                <a:lnTo>
                  <a:pt x="29" y="332"/>
                </a:lnTo>
                <a:lnTo>
                  <a:pt x="33" y="330"/>
                </a:lnTo>
                <a:close/>
              </a:path>
            </a:pathLst>
          </a:custGeom>
          <a:solidFill>
            <a:srgbClr val="CCFFFF"/>
          </a:solidFill>
          <a:ln w="9525">
            <a:noFill/>
          </a:ln>
        </p:spPr>
        <p:txBody>
          <a:bodyPr/>
          <a:p>
            <a:pPr eaLnBrk="1" hangingPunct="1"/>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2292" name="Freeform 19"/>
          <p:cNvSpPr/>
          <p:nvPr/>
        </p:nvSpPr>
        <p:spPr>
          <a:xfrm>
            <a:off x="3067050" y="4473575"/>
            <a:ext cx="2784475" cy="1927225"/>
          </a:xfrm>
          <a:custGeom>
            <a:avLst/>
            <a:gdLst>
              <a:gd name="txL" fmla="*/ 0 w 955"/>
              <a:gd name="txT" fmla="*/ 0 h 667"/>
              <a:gd name="txR" fmla="*/ 955 w 955"/>
              <a:gd name="txB" fmla="*/ 667 h 667"/>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55" h="667">
                <a:moveTo>
                  <a:pt x="142" y="471"/>
                </a:moveTo>
                <a:lnTo>
                  <a:pt x="138" y="461"/>
                </a:lnTo>
                <a:lnTo>
                  <a:pt x="136" y="457"/>
                </a:lnTo>
                <a:lnTo>
                  <a:pt x="134" y="454"/>
                </a:lnTo>
                <a:lnTo>
                  <a:pt x="131" y="451"/>
                </a:lnTo>
                <a:lnTo>
                  <a:pt x="129" y="450"/>
                </a:lnTo>
                <a:lnTo>
                  <a:pt x="126" y="449"/>
                </a:lnTo>
                <a:lnTo>
                  <a:pt x="123" y="449"/>
                </a:lnTo>
                <a:lnTo>
                  <a:pt x="121" y="449"/>
                </a:lnTo>
                <a:lnTo>
                  <a:pt x="118" y="450"/>
                </a:lnTo>
                <a:lnTo>
                  <a:pt x="112" y="452"/>
                </a:lnTo>
                <a:lnTo>
                  <a:pt x="105" y="457"/>
                </a:lnTo>
                <a:lnTo>
                  <a:pt x="98" y="461"/>
                </a:lnTo>
                <a:lnTo>
                  <a:pt x="91" y="467"/>
                </a:lnTo>
                <a:lnTo>
                  <a:pt x="83" y="472"/>
                </a:lnTo>
                <a:lnTo>
                  <a:pt x="76" y="477"/>
                </a:lnTo>
                <a:lnTo>
                  <a:pt x="68" y="481"/>
                </a:lnTo>
                <a:lnTo>
                  <a:pt x="59" y="483"/>
                </a:lnTo>
                <a:lnTo>
                  <a:pt x="55" y="483"/>
                </a:lnTo>
                <a:lnTo>
                  <a:pt x="51" y="483"/>
                </a:lnTo>
                <a:lnTo>
                  <a:pt x="47" y="483"/>
                </a:lnTo>
                <a:lnTo>
                  <a:pt x="42" y="482"/>
                </a:lnTo>
                <a:lnTo>
                  <a:pt x="38" y="480"/>
                </a:lnTo>
                <a:lnTo>
                  <a:pt x="33" y="477"/>
                </a:lnTo>
                <a:lnTo>
                  <a:pt x="25" y="470"/>
                </a:lnTo>
                <a:lnTo>
                  <a:pt x="21" y="467"/>
                </a:lnTo>
                <a:lnTo>
                  <a:pt x="18" y="463"/>
                </a:lnTo>
                <a:lnTo>
                  <a:pt x="12" y="454"/>
                </a:lnTo>
                <a:lnTo>
                  <a:pt x="10" y="450"/>
                </a:lnTo>
                <a:lnTo>
                  <a:pt x="7" y="445"/>
                </a:lnTo>
                <a:lnTo>
                  <a:pt x="4" y="435"/>
                </a:lnTo>
                <a:lnTo>
                  <a:pt x="3" y="430"/>
                </a:lnTo>
                <a:lnTo>
                  <a:pt x="2" y="425"/>
                </a:lnTo>
                <a:lnTo>
                  <a:pt x="0" y="413"/>
                </a:lnTo>
                <a:lnTo>
                  <a:pt x="0" y="402"/>
                </a:lnTo>
                <a:lnTo>
                  <a:pt x="1" y="391"/>
                </a:lnTo>
                <a:lnTo>
                  <a:pt x="3" y="381"/>
                </a:lnTo>
                <a:lnTo>
                  <a:pt x="5" y="371"/>
                </a:lnTo>
                <a:lnTo>
                  <a:pt x="7" y="366"/>
                </a:lnTo>
                <a:lnTo>
                  <a:pt x="9" y="361"/>
                </a:lnTo>
                <a:lnTo>
                  <a:pt x="14" y="353"/>
                </a:lnTo>
                <a:lnTo>
                  <a:pt x="17" y="348"/>
                </a:lnTo>
                <a:lnTo>
                  <a:pt x="19" y="345"/>
                </a:lnTo>
                <a:lnTo>
                  <a:pt x="26" y="338"/>
                </a:lnTo>
                <a:lnTo>
                  <a:pt x="30" y="335"/>
                </a:lnTo>
                <a:lnTo>
                  <a:pt x="34" y="332"/>
                </a:lnTo>
                <a:lnTo>
                  <a:pt x="39" y="329"/>
                </a:lnTo>
                <a:lnTo>
                  <a:pt x="44" y="327"/>
                </a:lnTo>
                <a:lnTo>
                  <a:pt x="48" y="326"/>
                </a:lnTo>
                <a:lnTo>
                  <a:pt x="53" y="326"/>
                </a:lnTo>
                <a:lnTo>
                  <a:pt x="57" y="324"/>
                </a:lnTo>
                <a:lnTo>
                  <a:pt x="61" y="326"/>
                </a:lnTo>
                <a:lnTo>
                  <a:pt x="70" y="328"/>
                </a:lnTo>
                <a:lnTo>
                  <a:pt x="78" y="331"/>
                </a:lnTo>
                <a:lnTo>
                  <a:pt x="85" y="336"/>
                </a:lnTo>
                <a:lnTo>
                  <a:pt x="92" y="341"/>
                </a:lnTo>
                <a:lnTo>
                  <a:pt x="99" y="345"/>
                </a:lnTo>
                <a:lnTo>
                  <a:pt x="106" y="350"/>
                </a:lnTo>
                <a:lnTo>
                  <a:pt x="112" y="354"/>
                </a:lnTo>
                <a:lnTo>
                  <a:pt x="118" y="356"/>
                </a:lnTo>
                <a:lnTo>
                  <a:pt x="121" y="357"/>
                </a:lnTo>
                <a:lnTo>
                  <a:pt x="123" y="357"/>
                </a:lnTo>
                <a:lnTo>
                  <a:pt x="126" y="357"/>
                </a:lnTo>
                <a:lnTo>
                  <a:pt x="129" y="356"/>
                </a:lnTo>
                <a:lnTo>
                  <a:pt x="131" y="355"/>
                </a:lnTo>
                <a:lnTo>
                  <a:pt x="133" y="353"/>
                </a:lnTo>
                <a:lnTo>
                  <a:pt x="136" y="350"/>
                </a:lnTo>
                <a:lnTo>
                  <a:pt x="138" y="346"/>
                </a:lnTo>
                <a:lnTo>
                  <a:pt x="140" y="342"/>
                </a:lnTo>
                <a:lnTo>
                  <a:pt x="142" y="336"/>
                </a:lnTo>
                <a:lnTo>
                  <a:pt x="142" y="142"/>
                </a:lnTo>
                <a:lnTo>
                  <a:pt x="412" y="142"/>
                </a:lnTo>
                <a:lnTo>
                  <a:pt x="418" y="140"/>
                </a:lnTo>
                <a:lnTo>
                  <a:pt x="422" y="138"/>
                </a:lnTo>
                <a:lnTo>
                  <a:pt x="425" y="136"/>
                </a:lnTo>
                <a:lnTo>
                  <a:pt x="428" y="134"/>
                </a:lnTo>
                <a:lnTo>
                  <a:pt x="429" y="131"/>
                </a:lnTo>
                <a:lnTo>
                  <a:pt x="430" y="128"/>
                </a:lnTo>
                <a:lnTo>
                  <a:pt x="431" y="123"/>
                </a:lnTo>
                <a:lnTo>
                  <a:pt x="431" y="120"/>
                </a:lnTo>
                <a:lnTo>
                  <a:pt x="430" y="117"/>
                </a:lnTo>
                <a:lnTo>
                  <a:pt x="427" y="112"/>
                </a:lnTo>
                <a:lnTo>
                  <a:pt x="423" y="105"/>
                </a:lnTo>
                <a:lnTo>
                  <a:pt x="419" y="99"/>
                </a:lnTo>
                <a:lnTo>
                  <a:pt x="413" y="92"/>
                </a:lnTo>
                <a:lnTo>
                  <a:pt x="408" y="85"/>
                </a:lnTo>
                <a:lnTo>
                  <a:pt x="404" y="77"/>
                </a:lnTo>
                <a:lnTo>
                  <a:pt x="401" y="70"/>
                </a:lnTo>
                <a:lnTo>
                  <a:pt x="399" y="66"/>
                </a:lnTo>
                <a:lnTo>
                  <a:pt x="399" y="61"/>
                </a:lnTo>
                <a:lnTo>
                  <a:pt x="398" y="57"/>
                </a:lnTo>
                <a:lnTo>
                  <a:pt x="398" y="53"/>
                </a:lnTo>
                <a:lnTo>
                  <a:pt x="399" y="51"/>
                </a:lnTo>
                <a:lnTo>
                  <a:pt x="399" y="49"/>
                </a:lnTo>
                <a:lnTo>
                  <a:pt x="400" y="44"/>
                </a:lnTo>
                <a:lnTo>
                  <a:pt x="402" y="40"/>
                </a:lnTo>
                <a:lnTo>
                  <a:pt x="405" y="35"/>
                </a:lnTo>
                <a:lnTo>
                  <a:pt x="408" y="30"/>
                </a:lnTo>
                <a:lnTo>
                  <a:pt x="411" y="27"/>
                </a:lnTo>
                <a:lnTo>
                  <a:pt x="414" y="23"/>
                </a:lnTo>
                <a:lnTo>
                  <a:pt x="418" y="20"/>
                </a:lnTo>
                <a:lnTo>
                  <a:pt x="426" y="14"/>
                </a:lnTo>
                <a:lnTo>
                  <a:pt x="435" y="10"/>
                </a:lnTo>
                <a:lnTo>
                  <a:pt x="440" y="8"/>
                </a:lnTo>
                <a:lnTo>
                  <a:pt x="445" y="6"/>
                </a:lnTo>
                <a:lnTo>
                  <a:pt x="455" y="3"/>
                </a:lnTo>
                <a:lnTo>
                  <a:pt x="465" y="1"/>
                </a:lnTo>
                <a:lnTo>
                  <a:pt x="476" y="0"/>
                </a:lnTo>
                <a:lnTo>
                  <a:pt x="487" y="1"/>
                </a:lnTo>
                <a:lnTo>
                  <a:pt x="497" y="2"/>
                </a:lnTo>
                <a:lnTo>
                  <a:pt x="508" y="4"/>
                </a:lnTo>
                <a:lnTo>
                  <a:pt x="518" y="8"/>
                </a:lnTo>
                <a:lnTo>
                  <a:pt x="522" y="10"/>
                </a:lnTo>
                <a:lnTo>
                  <a:pt x="527" y="12"/>
                </a:lnTo>
                <a:lnTo>
                  <a:pt x="531" y="15"/>
                </a:lnTo>
                <a:lnTo>
                  <a:pt x="536" y="18"/>
                </a:lnTo>
                <a:lnTo>
                  <a:pt x="540" y="21"/>
                </a:lnTo>
                <a:lnTo>
                  <a:pt x="544" y="25"/>
                </a:lnTo>
                <a:lnTo>
                  <a:pt x="548" y="29"/>
                </a:lnTo>
                <a:lnTo>
                  <a:pt x="551" y="34"/>
                </a:lnTo>
                <a:lnTo>
                  <a:pt x="553" y="38"/>
                </a:lnTo>
                <a:lnTo>
                  <a:pt x="555" y="43"/>
                </a:lnTo>
                <a:lnTo>
                  <a:pt x="557" y="47"/>
                </a:lnTo>
                <a:lnTo>
                  <a:pt x="557" y="51"/>
                </a:lnTo>
                <a:lnTo>
                  <a:pt x="557" y="55"/>
                </a:lnTo>
                <a:lnTo>
                  <a:pt x="557" y="59"/>
                </a:lnTo>
                <a:lnTo>
                  <a:pt x="555" y="67"/>
                </a:lnTo>
                <a:lnTo>
                  <a:pt x="551" y="75"/>
                </a:lnTo>
                <a:lnTo>
                  <a:pt x="546" y="83"/>
                </a:lnTo>
                <a:lnTo>
                  <a:pt x="535" y="98"/>
                </a:lnTo>
                <a:lnTo>
                  <a:pt x="530" y="104"/>
                </a:lnTo>
                <a:lnTo>
                  <a:pt x="526" y="111"/>
                </a:lnTo>
                <a:lnTo>
                  <a:pt x="523" y="117"/>
                </a:lnTo>
                <a:lnTo>
                  <a:pt x="522" y="123"/>
                </a:lnTo>
                <a:lnTo>
                  <a:pt x="522" y="125"/>
                </a:lnTo>
                <a:lnTo>
                  <a:pt x="522" y="128"/>
                </a:lnTo>
                <a:lnTo>
                  <a:pt x="523" y="131"/>
                </a:lnTo>
                <a:lnTo>
                  <a:pt x="525" y="134"/>
                </a:lnTo>
                <a:lnTo>
                  <a:pt x="528" y="136"/>
                </a:lnTo>
                <a:lnTo>
                  <a:pt x="531" y="138"/>
                </a:lnTo>
                <a:lnTo>
                  <a:pt x="535" y="140"/>
                </a:lnTo>
                <a:lnTo>
                  <a:pt x="540" y="142"/>
                </a:lnTo>
                <a:lnTo>
                  <a:pt x="814" y="142"/>
                </a:lnTo>
                <a:lnTo>
                  <a:pt x="814" y="338"/>
                </a:lnTo>
                <a:lnTo>
                  <a:pt x="816" y="343"/>
                </a:lnTo>
                <a:lnTo>
                  <a:pt x="818" y="347"/>
                </a:lnTo>
                <a:lnTo>
                  <a:pt x="820" y="350"/>
                </a:lnTo>
                <a:lnTo>
                  <a:pt x="822" y="353"/>
                </a:lnTo>
                <a:lnTo>
                  <a:pt x="825" y="355"/>
                </a:lnTo>
                <a:lnTo>
                  <a:pt x="827" y="356"/>
                </a:lnTo>
                <a:lnTo>
                  <a:pt x="830" y="357"/>
                </a:lnTo>
                <a:lnTo>
                  <a:pt x="832" y="357"/>
                </a:lnTo>
                <a:lnTo>
                  <a:pt x="835" y="357"/>
                </a:lnTo>
                <a:lnTo>
                  <a:pt x="838" y="356"/>
                </a:lnTo>
                <a:lnTo>
                  <a:pt x="843" y="354"/>
                </a:lnTo>
                <a:lnTo>
                  <a:pt x="850" y="350"/>
                </a:lnTo>
                <a:lnTo>
                  <a:pt x="856" y="345"/>
                </a:lnTo>
                <a:lnTo>
                  <a:pt x="870" y="335"/>
                </a:lnTo>
                <a:lnTo>
                  <a:pt x="878" y="331"/>
                </a:lnTo>
                <a:lnTo>
                  <a:pt x="882" y="329"/>
                </a:lnTo>
                <a:lnTo>
                  <a:pt x="886" y="328"/>
                </a:lnTo>
                <a:lnTo>
                  <a:pt x="890" y="327"/>
                </a:lnTo>
                <a:lnTo>
                  <a:pt x="894" y="326"/>
                </a:lnTo>
                <a:lnTo>
                  <a:pt x="898" y="324"/>
                </a:lnTo>
                <a:lnTo>
                  <a:pt x="903" y="326"/>
                </a:lnTo>
                <a:lnTo>
                  <a:pt x="907" y="326"/>
                </a:lnTo>
                <a:lnTo>
                  <a:pt x="911" y="327"/>
                </a:lnTo>
                <a:lnTo>
                  <a:pt x="916" y="329"/>
                </a:lnTo>
                <a:lnTo>
                  <a:pt x="921" y="332"/>
                </a:lnTo>
                <a:lnTo>
                  <a:pt x="925" y="335"/>
                </a:lnTo>
                <a:lnTo>
                  <a:pt x="929" y="338"/>
                </a:lnTo>
                <a:lnTo>
                  <a:pt x="932" y="341"/>
                </a:lnTo>
                <a:lnTo>
                  <a:pt x="936" y="345"/>
                </a:lnTo>
                <a:lnTo>
                  <a:pt x="941" y="353"/>
                </a:lnTo>
                <a:lnTo>
                  <a:pt x="946" y="361"/>
                </a:lnTo>
                <a:lnTo>
                  <a:pt x="948" y="366"/>
                </a:lnTo>
                <a:lnTo>
                  <a:pt x="950" y="371"/>
                </a:lnTo>
                <a:lnTo>
                  <a:pt x="953" y="381"/>
                </a:lnTo>
                <a:lnTo>
                  <a:pt x="954" y="391"/>
                </a:lnTo>
                <a:lnTo>
                  <a:pt x="955" y="397"/>
                </a:lnTo>
                <a:lnTo>
                  <a:pt x="955" y="402"/>
                </a:lnTo>
                <a:lnTo>
                  <a:pt x="955" y="413"/>
                </a:lnTo>
                <a:lnTo>
                  <a:pt x="954" y="425"/>
                </a:lnTo>
                <a:lnTo>
                  <a:pt x="951" y="435"/>
                </a:lnTo>
                <a:lnTo>
                  <a:pt x="948" y="445"/>
                </a:lnTo>
                <a:lnTo>
                  <a:pt x="946" y="450"/>
                </a:lnTo>
                <a:lnTo>
                  <a:pt x="943" y="454"/>
                </a:lnTo>
                <a:lnTo>
                  <a:pt x="940" y="459"/>
                </a:lnTo>
                <a:lnTo>
                  <a:pt x="937" y="463"/>
                </a:lnTo>
                <a:lnTo>
                  <a:pt x="934" y="467"/>
                </a:lnTo>
                <a:lnTo>
                  <a:pt x="931" y="470"/>
                </a:lnTo>
                <a:lnTo>
                  <a:pt x="927" y="474"/>
                </a:lnTo>
                <a:lnTo>
                  <a:pt x="922" y="477"/>
                </a:lnTo>
                <a:lnTo>
                  <a:pt x="917" y="480"/>
                </a:lnTo>
                <a:lnTo>
                  <a:pt x="913" y="482"/>
                </a:lnTo>
                <a:lnTo>
                  <a:pt x="909" y="483"/>
                </a:lnTo>
                <a:lnTo>
                  <a:pt x="904" y="483"/>
                </a:lnTo>
                <a:lnTo>
                  <a:pt x="900" y="483"/>
                </a:lnTo>
                <a:lnTo>
                  <a:pt x="896" y="483"/>
                </a:lnTo>
                <a:lnTo>
                  <a:pt x="888" y="481"/>
                </a:lnTo>
                <a:lnTo>
                  <a:pt x="880" y="477"/>
                </a:lnTo>
                <a:lnTo>
                  <a:pt x="872" y="472"/>
                </a:lnTo>
                <a:lnTo>
                  <a:pt x="857" y="462"/>
                </a:lnTo>
                <a:lnTo>
                  <a:pt x="851" y="457"/>
                </a:lnTo>
                <a:lnTo>
                  <a:pt x="844" y="453"/>
                </a:lnTo>
                <a:lnTo>
                  <a:pt x="838" y="450"/>
                </a:lnTo>
                <a:lnTo>
                  <a:pt x="835" y="449"/>
                </a:lnTo>
                <a:lnTo>
                  <a:pt x="832" y="449"/>
                </a:lnTo>
                <a:lnTo>
                  <a:pt x="830" y="449"/>
                </a:lnTo>
                <a:lnTo>
                  <a:pt x="827" y="450"/>
                </a:lnTo>
                <a:lnTo>
                  <a:pt x="824" y="451"/>
                </a:lnTo>
                <a:lnTo>
                  <a:pt x="822" y="453"/>
                </a:lnTo>
                <a:lnTo>
                  <a:pt x="820" y="456"/>
                </a:lnTo>
                <a:lnTo>
                  <a:pt x="818" y="459"/>
                </a:lnTo>
                <a:lnTo>
                  <a:pt x="816" y="464"/>
                </a:lnTo>
                <a:lnTo>
                  <a:pt x="814" y="469"/>
                </a:lnTo>
                <a:lnTo>
                  <a:pt x="814" y="667"/>
                </a:lnTo>
                <a:lnTo>
                  <a:pt x="142" y="667"/>
                </a:lnTo>
                <a:lnTo>
                  <a:pt x="142" y="471"/>
                </a:lnTo>
                <a:close/>
              </a:path>
            </a:pathLst>
          </a:custGeom>
          <a:solidFill>
            <a:srgbClr val="FFCC00">
              <a:alpha val="59999"/>
            </a:srgbClr>
          </a:solidFill>
          <a:ln w="9525">
            <a:noFill/>
          </a:ln>
        </p:spPr>
        <p:txBody>
          <a:bodyPr/>
          <a:p>
            <a:pPr eaLnBrk="1" hangingPunct="1"/>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2293" name="Freeform 20"/>
          <p:cNvSpPr/>
          <p:nvPr/>
        </p:nvSpPr>
        <p:spPr>
          <a:xfrm>
            <a:off x="3478213" y="2965450"/>
            <a:ext cx="1962150" cy="1917700"/>
          </a:xfrm>
          <a:custGeom>
            <a:avLst/>
            <a:gdLst>
              <a:gd name="txL" fmla="*/ 0 w 673"/>
              <a:gd name="txT" fmla="*/ 0 h 664"/>
              <a:gd name="txR" fmla="*/ 673 w 673"/>
              <a:gd name="txB" fmla="*/ 664 h 66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73" h="664">
                <a:moveTo>
                  <a:pt x="1" y="468"/>
                </a:moveTo>
                <a:lnTo>
                  <a:pt x="4" y="458"/>
                </a:lnTo>
                <a:lnTo>
                  <a:pt x="7" y="454"/>
                </a:lnTo>
                <a:lnTo>
                  <a:pt x="9" y="451"/>
                </a:lnTo>
                <a:lnTo>
                  <a:pt x="11" y="449"/>
                </a:lnTo>
                <a:lnTo>
                  <a:pt x="13" y="447"/>
                </a:lnTo>
                <a:lnTo>
                  <a:pt x="16" y="447"/>
                </a:lnTo>
                <a:lnTo>
                  <a:pt x="19" y="446"/>
                </a:lnTo>
                <a:lnTo>
                  <a:pt x="23" y="447"/>
                </a:lnTo>
                <a:lnTo>
                  <a:pt x="27" y="448"/>
                </a:lnTo>
                <a:lnTo>
                  <a:pt x="30" y="450"/>
                </a:lnTo>
                <a:lnTo>
                  <a:pt x="34" y="452"/>
                </a:lnTo>
                <a:lnTo>
                  <a:pt x="42" y="459"/>
                </a:lnTo>
                <a:lnTo>
                  <a:pt x="51" y="465"/>
                </a:lnTo>
                <a:lnTo>
                  <a:pt x="60" y="471"/>
                </a:lnTo>
                <a:lnTo>
                  <a:pt x="65" y="474"/>
                </a:lnTo>
                <a:lnTo>
                  <a:pt x="70" y="477"/>
                </a:lnTo>
                <a:lnTo>
                  <a:pt x="75" y="479"/>
                </a:lnTo>
                <a:lnTo>
                  <a:pt x="80" y="481"/>
                </a:lnTo>
                <a:lnTo>
                  <a:pt x="85" y="482"/>
                </a:lnTo>
                <a:lnTo>
                  <a:pt x="90" y="482"/>
                </a:lnTo>
                <a:lnTo>
                  <a:pt x="95" y="482"/>
                </a:lnTo>
                <a:lnTo>
                  <a:pt x="100" y="481"/>
                </a:lnTo>
                <a:lnTo>
                  <a:pt x="104" y="479"/>
                </a:lnTo>
                <a:lnTo>
                  <a:pt x="109" y="476"/>
                </a:lnTo>
                <a:lnTo>
                  <a:pt x="117" y="469"/>
                </a:lnTo>
                <a:lnTo>
                  <a:pt x="121" y="465"/>
                </a:lnTo>
                <a:lnTo>
                  <a:pt x="124" y="461"/>
                </a:lnTo>
                <a:lnTo>
                  <a:pt x="130" y="452"/>
                </a:lnTo>
                <a:lnTo>
                  <a:pt x="132" y="447"/>
                </a:lnTo>
                <a:lnTo>
                  <a:pt x="134" y="443"/>
                </a:lnTo>
                <a:lnTo>
                  <a:pt x="138" y="433"/>
                </a:lnTo>
                <a:lnTo>
                  <a:pt x="139" y="427"/>
                </a:lnTo>
                <a:lnTo>
                  <a:pt x="140" y="422"/>
                </a:lnTo>
                <a:lnTo>
                  <a:pt x="142" y="412"/>
                </a:lnTo>
                <a:lnTo>
                  <a:pt x="142" y="401"/>
                </a:lnTo>
                <a:lnTo>
                  <a:pt x="141" y="390"/>
                </a:lnTo>
                <a:lnTo>
                  <a:pt x="139" y="380"/>
                </a:lnTo>
                <a:lnTo>
                  <a:pt x="136" y="370"/>
                </a:lnTo>
                <a:lnTo>
                  <a:pt x="135" y="365"/>
                </a:lnTo>
                <a:lnTo>
                  <a:pt x="133" y="360"/>
                </a:lnTo>
                <a:lnTo>
                  <a:pt x="128" y="350"/>
                </a:lnTo>
                <a:lnTo>
                  <a:pt x="125" y="346"/>
                </a:lnTo>
                <a:lnTo>
                  <a:pt x="122" y="342"/>
                </a:lnTo>
                <a:lnTo>
                  <a:pt x="116" y="335"/>
                </a:lnTo>
                <a:lnTo>
                  <a:pt x="112" y="332"/>
                </a:lnTo>
                <a:lnTo>
                  <a:pt x="108" y="330"/>
                </a:lnTo>
                <a:lnTo>
                  <a:pt x="103" y="327"/>
                </a:lnTo>
                <a:lnTo>
                  <a:pt x="98" y="325"/>
                </a:lnTo>
                <a:lnTo>
                  <a:pt x="92" y="323"/>
                </a:lnTo>
                <a:lnTo>
                  <a:pt x="87" y="323"/>
                </a:lnTo>
                <a:lnTo>
                  <a:pt x="82" y="323"/>
                </a:lnTo>
                <a:lnTo>
                  <a:pt x="77" y="324"/>
                </a:lnTo>
                <a:lnTo>
                  <a:pt x="72" y="326"/>
                </a:lnTo>
                <a:lnTo>
                  <a:pt x="67" y="328"/>
                </a:lnTo>
                <a:lnTo>
                  <a:pt x="58" y="333"/>
                </a:lnTo>
                <a:lnTo>
                  <a:pt x="49" y="339"/>
                </a:lnTo>
                <a:lnTo>
                  <a:pt x="41" y="345"/>
                </a:lnTo>
                <a:lnTo>
                  <a:pt x="33" y="350"/>
                </a:lnTo>
                <a:lnTo>
                  <a:pt x="26" y="354"/>
                </a:lnTo>
                <a:lnTo>
                  <a:pt x="23" y="355"/>
                </a:lnTo>
                <a:lnTo>
                  <a:pt x="19" y="355"/>
                </a:lnTo>
                <a:lnTo>
                  <a:pt x="16" y="355"/>
                </a:lnTo>
                <a:lnTo>
                  <a:pt x="14" y="354"/>
                </a:lnTo>
                <a:lnTo>
                  <a:pt x="11" y="352"/>
                </a:lnTo>
                <a:lnTo>
                  <a:pt x="9" y="350"/>
                </a:lnTo>
                <a:lnTo>
                  <a:pt x="7" y="347"/>
                </a:lnTo>
                <a:lnTo>
                  <a:pt x="4" y="344"/>
                </a:lnTo>
                <a:lnTo>
                  <a:pt x="2" y="339"/>
                </a:lnTo>
                <a:lnTo>
                  <a:pt x="0" y="334"/>
                </a:lnTo>
                <a:lnTo>
                  <a:pt x="1" y="141"/>
                </a:lnTo>
                <a:lnTo>
                  <a:pt x="269" y="141"/>
                </a:lnTo>
                <a:lnTo>
                  <a:pt x="276" y="139"/>
                </a:lnTo>
                <a:lnTo>
                  <a:pt x="280" y="137"/>
                </a:lnTo>
                <a:lnTo>
                  <a:pt x="283" y="135"/>
                </a:lnTo>
                <a:lnTo>
                  <a:pt x="286" y="133"/>
                </a:lnTo>
                <a:lnTo>
                  <a:pt x="288" y="130"/>
                </a:lnTo>
                <a:lnTo>
                  <a:pt x="289" y="128"/>
                </a:lnTo>
                <a:lnTo>
                  <a:pt x="290" y="125"/>
                </a:lnTo>
                <a:lnTo>
                  <a:pt x="290" y="123"/>
                </a:lnTo>
                <a:lnTo>
                  <a:pt x="290" y="120"/>
                </a:lnTo>
                <a:lnTo>
                  <a:pt x="289" y="117"/>
                </a:lnTo>
                <a:lnTo>
                  <a:pt x="286" y="112"/>
                </a:lnTo>
                <a:lnTo>
                  <a:pt x="283" y="105"/>
                </a:lnTo>
                <a:lnTo>
                  <a:pt x="278" y="99"/>
                </a:lnTo>
                <a:lnTo>
                  <a:pt x="267" y="85"/>
                </a:lnTo>
                <a:lnTo>
                  <a:pt x="263" y="77"/>
                </a:lnTo>
                <a:lnTo>
                  <a:pt x="261" y="73"/>
                </a:lnTo>
                <a:lnTo>
                  <a:pt x="260" y="69"/>
                </a:lnTo>
                <a:lnTo>
                  <a:pt x="258" y="65"/>
                </a:lnTo>
                <a:lnTo>
                  <a:pt x="258" y="60"/>
                </a:lnTo>
                <a:lnTo>
                  <a:pt x="257" y="56"/>
                </a:lnTo>
                <a:lnTo>
                  <a:pt x="257" y="51"/>
                </a:lnTo>
                <a:lnTo>
                  <a:pt x="258" y="47"/>
                </a:lnTo>
                <a:lnTo>
                  <a:pt x="259" y="43"/>
                </a:lnTo>
                <a:lnTo>
                  <a:pt x="261" y="38"/>
                </a:lnTo>
                <a:lnTo>
                  <a:pt x="264" y="33"/>
                </a:lnTo>
                <a:lnTo>
                  <a:pt x="267" y="30"/>
                </a:lnTo>
                <a:lnTo>
                  <a:pt x="270" y="26"/>
                </a:lnTo>
                <a:lnTo>
                  <a:pt x="273" y="22"/>
                </a:lnTo>
                <a:lnTo>
                  <a:pt x="277" y="19"/>
                </a:lnTo>
                <a:lnTo>
                  <a:pt x="285" y="14"/>
                </a:lnTo>
                <a:lnTo>
                  <a:pt x="294" y="9"/>
                </a:lnTo>
                <a:lnTo>
                  <a:pt x="299" y="7"/>
                </a:lnTo>
                <a:lnTo>
                  <a:pt x="304" y="5"/>
                </a:lnTo>
                <a:lnTo>
                  <a:pt x="314" y="2"/>
                </a:lnTo>
                <a:lnTo>
                  <a:pt x="324" y="1"/>
                </a:lnTo>
                <a:lnTo>
                  <a:pt x="335" y="0"/>
                </a:lnTo>
                <a:lnTo>
                  <a:pt x="346" y="0"/>
                </a:lnTo>
                <a:lnTo>
                  <a:pt x="356" y="1"/>
                </a:lnTo>
                <a:lnTo>
                  <a:pt x="367" y="4"/>
                </a:lnTo>
                <a:lnTo>
                  <a:pt x="377" y="7"/>
                </a:lnTo>
                <a:lnTo>
                  <a:pt x="381" y="9"/>
                </a:lnTo>
                <a:lnTo>
                  <a:pt x="386" y="12"/>
                </a:lnTo>
                <a:lnTo>
                  <a:pt x="390" y="15"/>
                </a:lnTo>
                <a:lnTo>
                  <a:pt x="395" y="17"/>
                </a:lnTo>
                <a:lnTo>
                  <a:pt x="399" y="21"/>
                </a:lnTo>
                <a:lnTo>
                  <a:pt x="403" y="24"/>
                </a:lnTo>
                <a:lnTo>
                  <a:pt x="407" y="28"/>
                </a:lnTo>
                <a:lnTo>
                  <a:pt x="410" y="32"/>
                </a:lnTo>
                <a:lnTo>
                  <a:pt x="412" y="37"/>
                </a:lnTo>
                <a:lnTo>
                  <a:pt x="414" y="41"/>
                </a:lnTo>
                <a:lnTo>
                  <a:pt x="416" y="45"/>
                </a:lnTo>
                <a:lnTo>
                  <a:pt x="416" y="50"/>
                </a:lnTo>
                <a:lnTo>
                  <a:pt x="416" y="54"/>
                </a:lnTo>
                <a:lnTo>
                  <a:pt x="416" y="58"/>
                </a:lnTo>
                <a:lnTo>
                  <a:pt x="413" y="67"/>
                </a:lnTo>
                <a:lnTo>
                  <a:pt x="410" y="75"/>
                </a:lnTo>
                <a:lnTo>
                  <a:pt x="405" y="83"/>
                </a:lnTo>
                <a:lnTo>
                  <a:pt x="394" y="98"/>
                </a:lnTo>
                <a:lnTo>
                  <a:pt x="389" y="104"/>
                </a:lnTo>
                <a:lnTo>
                  <a:pt x="385" y="111"/>
                </a:lnTo>
                <a:lnTo>
                  <a:pt x="382" y="117"/>
                </a:lnTo>
                <a:lnTo>
                  <a:pt x="381" y="120"/>
                </a:lnTo>
                <a:lnTo>
                  <a:pt x="381" y="123"/>
                </a:lnTo>
                <a:lnTo>
                  <a:pt x="381" y="125"/>
                </a:lnTo>
                <a:lnTo>
                  <a:pt x="381" y="128"/>
                </a:lnTo>
                <a:lnTo>
                  <a:pt x="383" y="131"/>
                </a:lnTo>
                <a:lnTo>
                  <a:pt x="385" y="133"/>
                </a:lnTo>
                <a:lnTo>
                  <a:pt x="388" y="135"/>
                </a:lnTo>
                <a:lnTo>
                  <a:pt x="391" y="137"/>
                </a:lnTo>
                <a:lnTo>
                  <a:pt x="396" y="139"/>
                </a:lnTo>
                <a:lnTo>
                  <a:pt x="401" y="141"/>
                </a:lnTo>
                <a:lnTo>
                  <a:pt x="673" y="141"/>
                </a:lnTo>
                <a:lnTo>
                  <a:pt x="673" y="334"/>
                </a:lnTo>
                <a:lnTo>
                  <a:pt x="671" y="340"/>
                </a:lnTo>
                <a:lnTo>
                  <a:pt x="669" y="344"/>
                </a:lnTo>
                <a:lnTo>
                  <a:pt x="667" y="348"/>
                </a:lnTo>
                <a:lnTo>
                  <a:pt x="665" y="350"/>
                </a:lnTo>
                <a:lnTo>
                  <a:pt x="662" y="353"/>
                </a:lnTo>
                <a:lnTo>
                  <a:pt x="660" y="354"/>
                </a:lnTo>
                <a:lnTo>
                  <a:pt x="657" y="355"/>
                </a:lnTo>
                <a:lnTo>
                  <a:pt x="654" y="355"/>
                </a:lnTo>
                <a:lnTo>
                  <a:pt x="651" y="355"/>
                </a:lnTo>
                <a:lnTo>
                  <a:pt x="648" y="354"/>
                </a:lnTo>
                <a:lnTo>
                  <a:pt x="642" y="351"/>
                </a:lnTo>
                <a:lnTo>
                  <a:pt x="636" y="348"/>
                </a:lnTo>
                <a:lnTo>
                  <a:pt x="630" y="343"/>
                </a:lnTo>
                <a:lnTo>
                  <a:pt x="623" y="338"/>
                </a:lnTo>
                <a:lnTo>
                  <a:pt x="615" y="333"/>
                </a:lnTo>
                <a:lnTo>
                  <a:pt x="608" y="329"/>
                </a:lnTo>
                <a:lnTo>
                  <a:pt x="600" y="326"/>
                </a:lnTo>
                <a:lnTo>
                  <a:pt x="596" y="324"/>
                </a:lnTo>
                <a:lnTo>
                  <a:pt x="592" y="323"/>
                </a:lnTo>
                <a:lnTo>
                  <a:pt x="587" y="323"/>
                </a:lnTo>
                <a:lnTo>
                  <a:pt x="583" y="323"/>
                </a:lnTo>
                <a:lnTo>
                  <a:pt x="579" y="324"/>
                </a:lnTo>
                <a:lnTo>
                  <a:pt x="574" y="325"/>
                </a:lnTo>
                <a:lnTo>
                  <a:pt x="570" y="327"/>
                </a:lnTo>
                <a:lnTo>
                  <a:pt x="565" y="330"/>
                </a:lnTo>
                <a:lnTo>
                  <a:pt x="561" y="332"/>
                </a:lnTo>
                <a:lnTo>
                  <a:pt x="557" y="335"/>
                </a:lnTo>
                <a:lnTo>
                  <a:pt x="554" y="339"/>
                </a:lnTo>
                <a:lnTo>
                  <a:pt x="551" y="342"/>
                </a:lnTo>
                <a:lnTo>
                  <a:pt x="545" y="350"/>
                </a:lnTo>
                <a:lnTo>
                  <a:pt x="540" y="360"/>
                </a:lnTo>
                <a:lnTo>
                  <a:pt x="538" y="365"/>
                </a:lnTo>
                <a:lnTo>
                  <a:pt x="537" y="370"/>
                </a:lnTo>
                <a:lnTo>
                  <a:pt x="534" y="380"/>
                </a:lnTo>
                <a:lnTo>
                  <a:pt x="532" y="390"/>
                </a:lnTo>
                <a:lnTo>
                  <a:pt x="532" y="395"/>
                </a:lnTo>
                <a:lnTo>
                  <a:pt x="531" y="401"/>
                </a:lnTo>
                <a:lnTo>
                  <a:pt x="532" y="412"/>
                </a:lnTo>
                <a:lnTo>
                  <a:pt x="533" y="422"/>
                </a:lnTo>
                <a:lnTo>
                  <a:pt x="535" y="433"/>
                </a:lnTo>
                <a:lnTo>
                  <a:pt x="539" y="443"/>
                </a:lnTo>
                <a:lnTo>
                  <a:pt x="541" y="447"/>
                </a:lnTo>
                <a:lnTo>
                  <a:pt x="543" y="452"/>
                </a:lnTo>
                <a:lnTo>
                  <a:pt x="546" y="457"/>
                </a:lnTo>
                <a:lnTo>
                  <a:pt x="549" y="461"/>
                </a:lnTo>
                <a:lnTo>
                  <a:pt x="552" y="465"/>
                </a:lnTo>
                <a:lnTo>
                  <a:pt x="556" y="469"/>
                </a:lnTo>
                <a:lnTo>
                  <a:pt x="560" y="473"/>
                </a:lnTo>
                <a:lnTo>
                  <a:pt x="564" y="476"/>
                </a:lnTo>
                <a:lnTo>
                  <a:pt x="568" y="478"/>
                </a:lnTo>
                <a:lnTo>
                  <a:pt x="573" y="480"/>
                </a:lnTo>
                <a:lnTo>
                  <a:pt x="577" y="481"/>
                </a:lnTo>
                <a:lnTo>
                  <a:pt x="581" y="482"/>
                </a:lnTo>
                <a:lnTo>
                  <a:pt x="585" y="482"/>
                </a:lnTo>
                <a:lnTo>
                  <a:pt x="590" y="482"/>
                </a:lnTo>
                <a:lnTo>
                  <a:pt x="598" y="479"/>
                </a:lnTo>
                <a:lnTo>
                  <a:pt x="602" y="478"/>
                </a:lnTo>
                <a:lnTo>
                  <a:pt x="606" y="475"/>
                </a:lnTo>
                <a:lnTo>
                  <a:pt x="614" y="471"/>
                </a:lnTo>
                <a:lnTo>
                  <a:pt x="628" y="460"/>
                </a:lnTo>
                <a:lnTo>
                  <a:pt x="635" y="454"/>
                </a:lnTo>
                <a:lnTo>
                  <a:pt x="642" y="450"/>
                </a:lnTo>
                <a:lnTo>
                  <a:pt x="645" y="449"/>
                </a:lnTo>
                <a:lnTo>
                  <a:pt x="648" y="447"/>
                </a:lnTo>
                <a:lnTo>
                  <a:pt x="651" y="447"/>
                </a:lnTo>
                <a:lnTo>
                  <a:pt x="654" y="446"/>
                </a:lnTo>
                <a:lnTo>
                  <a:pt x="657" y="447"/>
                </a:lnTo>
                <a:lnTo>
                  <a:pt x="660" y="447"/>
                </a:lnTo>
                <a:lnTo>
                  <a:pt x="662" y="449"/>
                </a:lnTo>
                <a:lnTo>
                  <a:pt x="665" y="451"/>
                </a:lnTo>
                <a:lnTo>
                  <a:pt x="667" y="454"/>
                </a:lnTo>
                <a:lnTo>
                  <a:pt x="669" y="459"/>
                </a:lnTo>
                <a:lnTo>
                  <a:pt x="671" y="463"/>
                </a:lnTo>
                <a:lnTo>
                  <a:pt x="673" y="469"/>
                </a:lnTo>
                <a:lnTo>
                  <a:pt x="673" y="664"/>
                </a:lnTo>
                <a:lnTo>
                  <a:pt x="403" y="664"/>
                </a:lnTo>
                <a:lnTo>
                  <a:pt x="392" y="660"/>
                </a:lnTo>
                <a:lnTo>
                  <a:pt x="388" y="658"/>
                </a:lnTo>
                <a:lnTo>
                  <a:pt x="385" y="656"/>
                </a:lnTo>
                <a:lnTo>
                  <a:pt x="383" y="654"/>
                </a:lnTo>
                <a:lnTo>
                  <a:pt x="382" y="650"/>
                </a:lnTo>
                <a:lnTo>
                  <a:pt x="381" y="648"/>
                </a:lnTo>
                <a:lnTo>
                  <a:pt x="380" y="645"/>
                </a:lnTo>
                <a:lnTo>
                  <a:pt x="381" y="642"/>
                </a:lnTo>
                <a:lnTo>
                  <a:pt x="382" y="639"/>
                </a:lnTo>
                <a:lnTo>
                  <a:pt x="384" y="633"/>
                </a:lnTo>
                <a:lnTo>
                  <a:pt x="388" y="626"/>
                </a:lnTo>
                <a:lnTo>
                  <a:pt x="393" y="620"/>
                </a:lnTo>
                <a:lnTo>
                  <a:pt x="399" y="612"/>
                </a:lnTo>
                <a:lnTo>
                  <a:pt x="405" y="605"/>
                </a:lnTo>
                <a:lnTo>
                  <a:pt x="410" y="597"/>
                </a:lnTo>
                <a:lnTo>
                  <a:pt x="413" y="589"/>
                </a:lnTo>
                <a:lnTo>
                  <a:pt x="416" y="581"/>
                </a:lnTo>
                <a:lnTo>
                  <a:pt x="416" y="577"/>
                </a:lnTo>
                <a:lnTo>
                  <a:pt x="416" y="572"/>
                </a:lnTo>
                <a:lnTo>
                  <a:pt x="416" y="568"/>
                </a:lnTo>
                <a:lnTo>
                  <a:pt x="414" y="564"/>
                </a:lnTo>
                <a:lnTo>
                  <a:pt x="413" y="559"/>
                </a:lnTo>
                <a:lnTo>
                  <a:pt x="410" y="555"/>
                </a:lnTo>
                <a:lnTo>
                  <a:pt x="403" y="546"/>
                </a:lnTo>
                <a:lnTo>
                  <a:pt x="399" y="542"/>
                </a:lnTo>
                <a:lnTo>
                  <a:pt x="395" y="539"/>
                </a:lnTo>
                <a:lnTo>
                  <a:pt x="386" y="534"/>
                </a:lnTo>
                <a:lnTo>
                  <a:pt x="381" y="531"/>
                </a:lnTo>
                <a:lnTo>
                  <a:pt x="377" y="529"/>
                </a:lnTo>
                <a:lnTo>
                  <a:pt x="367" y="525"/>
                </a:lnTo>
                <a:lnTo>
                  <a:pt x="362" y="524"/>
                </a:lnTo>
                <a:lnTo>
                  <a:pt x="356" y="523"/>
                </a:lnTo>
                <a:lnTo>
                  <a:pt x="346" y="522"/>
                </a:lnTo>
                <a:lnTo>
                  <a:pt x="335" y="522"/>
                </a:lnTo>
                <a:lnTo>
                  <a:pt x="324" y="522"/>
                </a:lnTo>
                <a:lnTo>
                  <a:pt x="314" y="524"/>
                </a:lnTo>
                <a:lnTo>
                  <a:pt x="304" y="527"/>
                </a:lnTo>
                <a:lnTo>
                  <a:pt x="299" y="529"/>
                </a:lnTo>
                <a:lnTo>
                  <a:pt x="294" y="531"/>
                </a:lnTo>
                <a:lnTo>
                  <a:pt x="285" y="535"/>
                </a:lnTo>
                <a:lnTo>
                  <a:pt x="281" y="538"/>
                </a:lnTo>
                <a:lnTo>
                  <a:pt x="277" y="541"/>
                </a:lnTo>
                <a:lnTo>
                  <a:pt x="270" y="548"/>
                </a:lnTo>
                <a:lnTo>
                  <a:pt x="267" y="551"/>
                </a:lnTo>
                <a:lnTo>
                  <a:pt x="264" y="556"/>
                </a:lnTo>
                <a:lnTo>
                  <a:pt x="261" y="561"/>
                </a:lnTo>
                <a:lnTo>
                  <a:pt x="259" y="565"/>
                </a:lnTo>
                <a:lnTo>
                  <a:pt x="258" y="570"/>
                </a:lnTo>
                <a:lnTo>
                  <a:pt x="257" y="574"/>
                </a:lnTo>
                <a:lnTo>
                  <a:pt x="257" y="579"/>
                </a:lnTo>
                <a:lnTo>
                  <a:pt x="258" y="583"/>
                </a:lnTo>
                <a:lnTo>
                  <a:pt x="258" y="587"/>
                </a:lnTo>
                <a:lnTo>
                  <a:pt x="260" y="591"/>
                </a:lnTo>
                <a:lnTo>
                  <a:pt x="263" y="599"/>
                </a:lnTo>
                <a:lnTo>
                  <a:pt x="267" y="607"/>
                </a:lnTo>
                <a:lnTo>
                  <a:pt x="272" y="614"/>
                </a:lnTo>
                <a:lnTo>
                  <a:pt x="278" y="621"/>
                </a:lnTo>
                <a:lnTo>
                  <a:pt x="283" y="627"/>
                </a:lnTo>
                <a:lnTo>
                  <a:pt x="287" y="634"/>
                </a:lnTo>
                <a:lnTo>
                  <a:pt x="289" y="639"/>
                </a:lnTo>
                <a:lnTo>
                  <a:pt x="290" y="642"/>
                </a:lnTo>
                <a:lnTo>
                  <a:pt x="290" y="645"/>
                </a:lnTo>
                <a:lnTo>
                  <a:pt x="290" y="647"/>
                </a:lnTo>
                <a:lnTo>
                  <a:pt x="289" y="650"/>
                </a:lnTo>
                <a:lnTo>
                  <a:pt x="288" y="653"/>
                </a:lnTo>
                <a:lnTo>
                  <a:pt x="286" y="656"/>
                </a:lnTo>
                <a:lnTo>
                  <a:pt x="283" y="658"/>
                </a:lnTo>
                <a:lnTo>
                  <a:pt x="279" y="660"/>
                </a:lnTo>
                <a:lnTo>
                  <a:pt x="274" y="662"/>
                </a:lnTo>
                <a:lnTo>
                  <a:pt x="268" y="664"/>
                </a:lnTo>
                <a:lnTo>
                  <a:pt x="1" y="664"/>
                </a:lnTo>
                <a:lnTo>
                  <a:pt x="1" y="468"/>
                </a:lnTo>
                <a:close/>
              </a:path>
            </a:pathLst>
          </a:custGeom>
          <a:solidFill>
            <a:srgbClr val="FF99CC"/>
          </a:solidFill>
          <a:ln w="9525">
            <a:noFill/>
          </a:ln>
        </p:spPr>
        <p:txBody>
          <a:bodyPr/>
          <a:p>
            <a:pPr eaLnBrk="1" hangingPunct="1"/>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2294" name="Freeform 21"/>
          <p:cNvSpPr/>
          <p:nvPr/>
        </p:nvSpPr>
        <p:spPr>
          <a:xfrm>
            <a:off x="1506538" y="4886325"/>
            <a:ext cx="1974850" cy="1514475"/>
          </a:xfrm>
          <a:custGeom>
            <a:avLst/>
            <a:gdLst>
              <a:gd name="txL" fmla="*/ 0 w 677"/>
              <a:gd name="txT" fmla="*/ 0 h 524"/>
              <a:gd name="txR" fmla="*/ 677 w 677"/>
              <a:gd name="txB" fmla="*/ 524 h 52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677" h="524">
                <a:moveTo>
                  <a:pt x="677" y="0"/>
                </a:moveTo>
                <a:lnTo>
                  <a:pt x="677" y="195"/>
                </a:lnTo>
                <a:lnTo>
                  <a:pt x="673" y="204"/>
                </a:lnTo>
                <a:lnTo>
                  <a:pt x="670" y="207"/>
                </a:lnTo>
                <a:lnTo>
                  <a:pt x="668" y="210"/>
                </a:lnTo>
                <a:lnTo>
                  <a:pt x="666" y="212"/>
                </a:lnTo>
                <a:lnTo>
                  <a:pt x="663" y="213"/>
                </a:lnTo>
                <a:lnTo>
                  <a:pt x="658" y="214"/>
                </a:lnTo>
                <a:lnTo>
                  <a:pt x="656" y="213"/>
                </a:lnTo>
                <a:lnTo>
                  <a:pt x="653" y="212"/>
                </a:lnTo>
                <a:lnTo>
                  <a:pt x="647" y="210"/>
                </a:lnTo>
                <a:lnTo>
                  <a:pt x="641" y="206"/>
                </a:lnTo>
                <a:lnTo>
                  <a:pt x="634" y="201"/>
                </a:lnTo>
                <a:lnTo>
                  <a:pt x="628" y="196"/>
                </a:lnTo>
                <a:lnTo>
                  <a:pt x="620" y="192"/>
                </a:lnTo>
                <a:lnTo>
                  <a:pt x="613" y="187"/>
                </a:lnTo>
                <a:lnTo>
                  <a:pt x="605" y="184"/>
                </a:lnTo>
                <a:lnTo>
                  <a:pt x="601" y="183"/>
                </a:lnTo>
                <a:lnTo>
                  <a:pt x="597" y="181"/>
                </a:lnTo>
                <a:lnTo>
                  <a:pt x="593" y="181"/>
                </a:lnTo>
                <a:lnTo>
                  <a:pt x="588" y="181"/>
                </a:lnTo>
                <a:lnTo>
                  <a:pt x="584" y="183"/>
                </a:lnTo>
                <a:lnTo>
                  <a:pt x="580" y="184"/>
                </a:lnTo>
                <a:lnTo>
                  <a:pt x="575" y="186"/>
                </a:lnTo>
                <a:lnTo>
                  <a:pt x="569" y="188"/>
                </a:lnTo>
                <a:lnTo>
                  <a:pt x="566" y="191"/>
                </a:lnTo>
                <a:lnTo>
                  <a:pt x="562" y="194"/>
                </a:lnTo>
                <a:lnTo>
                  <a:pt x="559" y="197"/>
                </a:lnTo>
                <a:lnTo>
                  <a:pt x="555" y="201"/>
                </a:lnTo>
                <a:lnTo>
                  <a:pt x="550" y="209"/>
                </a:lnTo>
                <a:lnTo>
                  <a:pt x="545" y="218"/>
                </a:lnTo>
                <a:lnTo>
                  <a:pt x="543" y="222"/>
                </a:lnTo>
                <a:lnTo>
                  <a:pt x="541" y="227"/>
                </a:lnTo>
                <a:lnTo>
                  <a:pt x="538" y="237"/>
                </a:lnTo>
                <a:lnTo>
                  <a:pt x="537" y="248"/>
                </a:lnTo>
                <a:lnTo>
                  <a:pt x="536" y="253"/>
                </a:lnTo>
                <a:lnTo>
                  <a:pt x="536" y="259"/>
                </a:lnTo>
                <a:lnTo>
                  <a:pt x="536" y="269"/>
                </a:lnTo>
                <a:lnTo>
                  <a:pt x="537" y="281"/>
                </a:lnTo>
                <a:lnTo>
                  <a:pt x="540" y="291"/>
                </a:lnTo>
                <a:lnTo>
                  <a:pt x="543" y="301"/>
                </a:lnTo>
                <a:lnTo>
                  <a:pt x="545" y="306"/>
                </a:lnTo>
                <a:lnTo>
                  <a:pt x="548" y="311"/>
                </a:lnTo>
                <a:lnTo>
                  <a:pt x="551" y="315"/>
                </a:lnTo>
                <a:lnTo>
                  <a:pt x="554" y="319"/>
                </a:lnTo>
                <a:lnTo>
                  <a:pt x="557" y="323"/>
                </a:lnTo>
                <a:lnTo>
                  <a:pt x="560" y="327"/>
                </a:lnTo>
                <a:lnTo>
                  <a:pt x="564" y="330"/>
                </a:lnTo>
                <a:lnTo>
                  <a:pt x="568" y="333"/>
                </a:lnTo>
                <a:lnTo>
                  <a:pt x="574" y="336"/>
                </a:lnTo>
                <a:lnTo>
                  <a:pt x="578" y="338"/>
                </a:lnTo>
                <a:lnTo>
                  <a:pt x="582" y="339"/>
                </a:lnTo>
                <a:lnTo>
                  <a:pt x="587" y="340"/>
                </a:lnTo>
                <a:lnTo>
                  <a:pt x="591" y="340"/>
                </a:lnTo>
                <a:lnTo>
                  <a:pt x="595" y="339"/>
                </a:lnTo>
                <a:lnTo>
                  <a:pt x="603" y="337"/>
                </a:lnTo>
                <a:lnTo>
                  <a:pt x="611" y="333"/>
                </a:lnTo>
                <a:lnTo>
                  <a:pt x="619" y="329"/>
                </a:lnTo>
                <a:lnTo>
                  <a:pt x="633" y="318"/>
                </a:lnTo>
                <a:lnTo>
                  <a:pt x="640" y="314"/>
                </a:lnTo>
                <a:lnTo>
                  <a:pt x="646" y="309"/>
                </a:lnTo>
                <a:lnTo>
                  <a:pt x="653" y="306"/>
                </a:lnTo>
                <a:lnTo>
                  <a:pt x="658" y="305"/>
                </a:lnTo>
                <a:lnTo>
                  <a:pt x="661" y="305"/>
                </a:lnTo>
                <a:lnTo>
                  <a:pt x="664" y="306"/>
                </a:lnTo>
                <a:lnTo>
                  <a:pt x="666" y="307"/>
                </a:lnTo>
                <a:lnTo>
                  <a:pt x="668" y="309"/>
                </a:lnTo>
                <a:lnTo>
                  <a:pt x="671" y="311"/>
                </a:lnTo>
                <a:lnTo>
                  <a:pt x="673" y="315"/>
                </a:lnTo>
                <a:lnTo>
                  <a:pt x="675" y="319"/>
                </a:lnTo>
                <a:lnTo>
                  <a:pt x="677" y="324"/>
                </a:lnTo>
                <a:lnTo>
                  <a:pt x="677" y="523"/>
                </a:lnTo>
                <a:lnTo>
                  <a:pt x="0" y="524"/>
                </a:lnTo>
                <a:lnTo>
                  <a:pt x="0" y="0"/>
                </a:lnTo>
                <a:lnTo>
                  <a:pt x="274" y="0"/>
                </a:lnTo>
                <a:lnTo>
                  <a:pt x="278" y="2"/>
                </a:lnTo>
                <a:lnTo>
                  <a:pt x="282" y="4"/>
                </a:lnTo>
                <a:lnTo>
                  <a:pt x="285" y="6"/>
                </a:lnTo>
                <a:lnTo>
                  <a:pt x="288" y="8"/>
                </a:lnTo>
                <a:lnTo>
                  <a:pt x="290" y="10"/>
                </a:lnTo>
                <a:lnTo>
                  <a:pt x="291" y="13"/>
                </a:lnTo>
                <a:lnTo>
                  <a:pt x="291" y="15"/>
                </a:lnTo>
                <a:lnTo>
                  <a:pt x="291" y="18"/>
                </a:lnTo>
                <a:lnTo>
                  <a:pt x="291" y="21"/>
                </a:lnTo>
                <a:lnTo>
                  <a:pt x="290" y="23"/>
                </a:lnTo>
                <a:lnTo>
                  <a:pt x="287" y="29"/>
                </a:lnTo>
                <a:lnTo>
                  <a:pt x="283" y="35"/>
                </a:lnTo>
                <a:lnTo>
                  <a:pt x="279" y="42"/>
                </a:lnTo>
                <a:lnTo>
                  <a:pt x="274" y="49"/>
                </a:lnTo>
                <a:lnTo>
                  <a:pt x="269" y="56"/>
                </a:lnTo>
                <a:lnTo>
                  <a:pt x="265" y="63"/>
                </a:lnTo>
                <a:lnTo>
                  <a:pt x="262" y="71"/>
                </a:lnTo>
                <a:lnTo>
                  <a:pt x="261" y="75"/>
                </a:lnTo>
                <a:lnTo>
                  <a:pt x="260" y="79"/>
                </a:lnTo>
                <a:lnTo>
                  <a:pt x="259" y="83"/>
                </a:lnTo>
                <a:lnTo>
                  <a:pt x="260" y="89"/>
                </a:lnTo>
                <a:lnTo>
                  <a:pt x="260" y="91"/>
                </a:lnTo>
                <a:lnTo>
                  <a:pt x="260" y="93"/>
                </a:lnTo>
                <a:lnTo>
                  <a:pt x="262" y="98"/>
                </a:lnTo>
                <a:lnTo>
                  <a:pt x="263" y="102"/>
                </a:lnTo>
                <a:lnTo>
                  <a:pt x="266" y="107"/>
                </a:lnTo>
                <a:lnTo>
                  <a:pt x="269" y="110"/>
                </a:lnTo>
                <a:lnTo>
                  <a:pt x="272" y="114"/>
                </a:lnTo>
                <a:lnTo>
                  <a:pt x="275" y="118"/>
                </a:lnTo>
                <a:lnTo>
                  <a:pt x="279" y="121"/>
                </a:lnTo>
                <a:lnTo>
                  <a:pt x="287" y="126"/>
                </a:lnTo>
                <a:lnTo>
                  <a:pt x="295" y="131"/>
                </a:lnTo>
                <a:lnTo>
                  <a:pt x="300" y="133"/>
                </a:lnTo>
                <a:lnTo>
                  <a:pt x="305" y="135"/>
                </a:lnTo>
                <a:lnTo>
                  <a:pt x="315" y="138"/>
                </a:lnTo>
                <a:lnTo>
                  <a:pt x="327" y="139"/>
                </a:lnTo>
                <a:lnTo>
                  <a:pt x="337" y="140"/>
                </a:lnTo>
                <a:lnTo>
                  <a:pt x="348" y="140"/>
                </a:lnTo>
                <a:lnTo>
                  <a:pt x="359" y="139"/>
                </a:lnTo>
                <a:lnTo>
                  <a:pt x="369" y="136"/>
                </a:lnTo>
                <a:lnTo>
                  <a:pt x="379" y="133"/>
                </a:lnTo>
                <a:lnTo>
                  <a:pt x="384" y="131"/>
                </a:lnTo>
                <a:lnTo>
                  <a:pt x="388" y="128"/>
                </a:lnTo>
                <a:lnTo>
                  <a:pt x="393" y="125"/>
                </a:lnTo>
                <a:lnTo>
                  <a:pt x="397" y="122"/>
                </a:lnTo>
                <a:lnTo>
                  <a:pt x="401" y="119"/>
                </a:lnTo>
                <a:lnTo>
                  <a:pt x="404" y="116"/>
                </a:lnTo>
                <a:lnTo>
                  <a:pt x="408" y="112"/>
                </a:lnTo>
                <a:lnTo>
                  <a:pt x="411" y="108"/>
                </a:lnTo>
                <a:lnTo>
                  <a:pt x="414" y="103"/>
                </a:lnTo>
                <a:lnTo>
                  <a:pt x="416" y="99"/>
                </a:lnTo>
                <a:lnTo>
                  <a:pt x="417" y="95"/>
                </a:lnTo>
                <a:lnTo>
                  <a:pt x="417" y="91"/>
                </a:lnTo>
                <a:lnTo>
                  <a:pt x="417" y="86"/>
                </a:lnTo>
                <a:lnTo>
                  <a:pt x="417" y="81"/>
                </a:lnTo>
                <a:lnTo>
                  <a:pt x="416" y="77"/>
                </a:lnTo>
                <a:lnTo>
                  <a:pt x="415" y="73"/>
                </a:lnTo>
                <a:lnTo>
                  <a:pt x="411" y="65"/>
                </a:lnTo>
                <a:lnTo>
                  <a:pt x="407" y="58"/>
                </a:lnTo>
                <a:lnTo>
                  <a:pt x="396" y="43"/>
                </a:lnTo>
                <a:lnTo>
                  <a:pt x="391" y="36"/>
                </a:lnTo>
                <a:lnTo>
                  <a:pt x="387" y="30"/>
                </a:lnTo>
                <a:lnTo>
                  <a:pt x="384" y="24"/>
                </a:lnTo>
                <a:lnTo>
                  <a:pt x="383" y="18"/>
                </a:lnTo>
                <a:lnTo>
                  <a:pt x="383" y="15"/>
                </a:lnTo>
                <a:lnTo>
                  <a:pt x="383" y="13"/>
                </a:lnTo>
                <a:lnTo>
                  <a:pt x="384" y="10"/>
                </a:lnTo>
                <a:lnTo>
                  <a:pt x="386" y="8"/>
                </a:lnTo>
                <a:lnTo>
                  <a:pt x="389" y="6"/>
                </a:lnTo>
                <a:lnTo>
                  <a:pt x="392" y="4"/>
                </a:lnTo>
                <a:lnTo>
                  <a:pt x="396" y="2"/>
                </a:lnTo>
                <a:lnTo>
                  <a:pt x="401" y="0"/>
                </a:lnTo>
                <a:lnTo>
                  <a:pt x="677" y="0"/>
                </a:lnTo>
                <a:close/>
              </a:path>
            </a:pathLst>
          </a:custGeom>
          <a:solidFill>
            <a:srgbClr val="FFFFCC"/>
          </a:solidFill>
          <a:ln w="9525">
            <a:noFill/>
          </a:ln>
        </p:spPr>
        <p:txBody>
          <a:bodyPr/>
          <a:p>
            <a:pPr eaLnBrk="1" hangingPunct="1"/>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2295" name="Freeform 22"/>
          <p:cNvSpPr/>
          <p:nvPr/>
        </p:nvSpPr>
        <p:spPr>
          <a:xfrm>
            <a:off x="5029200" y="1863725"/>
            <a:ext cx="2382838" cy="1508125"/>
          </a:xfrm>
          <a:custGeom>
            <a:avLst/>
            <a:gdLst>
              <a:gd name="txL" fmla="*/ 0 w 817"/>
              <a:gd name="txT" fmla="*/ 0 h 522"/>
              <a:gd name="txR" fmla="*/ 817 w 817"/>
              <a:gd name="txB" fmla="*/ 522 h 52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17" h="522">
                <a:moveTo>
                  <a:pt x="817" y="522"/>
                </a:moveTo>
                <a:lnTo>
                  <a:pt x="546" y="522"/>
                </a:lnTo>
                <a:lnTo>
                  <a:pt x="538" y="519"/>
                </a:lnTo>
                <a:lnTo>
                  <a:pt x="533" y="517"/>
                </a:lnTo>
                <a:lnTo>
                  <a:pt x="528" y="513"/>
                </a:lnTo>
                <a:lnTo>
                  <a:pt x="527" y="512"/>
                </a:lnTo>
                <a:lnTo>
                  <a:pt x="526" y="510"/>
                </a:lnTo>
                <a:lnTo>
                  <a:pt x="524" y="507"/>
                </a:lnTo>
                <a:lnTo>
                  <a:pt x="524" y="503"/>
                </a:lnTo>
                <a:lnTo>
                  <a:pt x="524" y="499"/>
                </a:lnTo>
                <a:lnTo>
                  <a:pt x="525" y="495"/>
                </a:lnTo>
                <a:lnTo>
                  <a:pt x="530" y="487"/>
                </a:lnTo>
                <a:lnTo>
                  <a:pt x="537" y="477"/>
                </a:lnTo>
                <a:lnTo>
                  <a:pt x="547" y="464"/>
                </a:lnTo>
                <a:lnTo>
                  <a:pt x="551" y="456"/>
                </a:lnTo>
                <a:lnTo>
                  <a:pt x="555" y="449"/>
                </a:lnTo>
                <a:lnTo>
                  <a:pt x="557" y="442"/>
                </a:lnTo>
                <a:lnTo>
                  <a:pt x="557" y="439"/>
                </a:lnTo>
                <a:lnTo>
                  <a:pt x="558" y="435"/>
                </a:lnTo>
                <a:lnTo>
                  <a:pt x="558" y="429"/>
                </a:lnTo>
                <a:lnTo>
                  <a:pt x="556" y="423"/>
                </a:lnTo>
                <a:lnTo>
                  <a:pt x="556" y="420"/>
                </a:lnTo>
                <a:lnTo>
                  <a:pt x="555" y="418"/>
                </a:lnTo>
                <a:lnTo>
                  <a:pt x="553" y="414"/>
                </a:lnTo>
                <a:lnTo>
                  <a:pt x="551" y="410"/>
                </a:lnTo>
                <a:lnTo>
                  <a:pt x="548" y="406"/>
                </a:lnTo>
                <a:lnTo>
                  <a:pt x="545" y="403"/>
                </a:lnTo>
                <a:lnTo>
                  <a:pt x="541" y="400"/>
                </a:lnTo>
                <a:lnTo>
                  <a:pt x="533" y="394"/>
                </a:lnTo>
                <a:lnTo>
                  <a:pt x="528" y="391"/>
                </a:lnTo>
                <a:lnTo>
                  <a:pt x="523" y="389"/>
                </a:lnTo>
                <a:lnTo>
                  <a:pt x="518" y="387"/>
                </a:lnTo>
                <a:lnTo>
                  <a:pt x="513" y="385"/>
                </a:lnTo>
                <a:lnTo>
                  <a:pt x="500" y="382"/>
                </a:lnTo>
                <a:lnTo>
                  <a:pt x="495" y="381"/>
                </a:lnTo>
                <a:lnTo>
                  <a:pt x="489" y="381"/>
                </a:lnTo>
                <a:lnTo>
                  <a:pt x="477" y="380"/>
                </a:lnTo>
                <a:lnTo>
                  <a:pt x="465" y="381"/>
                </a:lnTo>
                <a:lnTo>
                  <a:pt x="453" y="383"/>
                </a:lnTo>
                <a:lnTo>
                  <a:pt x="442" y="386"/>
                </a:lnTo>
                <a:lnTo>
                  <a:pt x="437" y="389"/>
                </a:lnTo>
                <a:lnTo>
                  <a:pt x="432" y="391"/>
                </a:lnTo>
                <a:lnTo>
                  <a:pt x="427" y="394"/>
                </a:lnTo>
                <a:lnTo>
                  <a:pt x="422" y="397"/>
                </a:lnTo>
                <a:lnTo>
                  <a:pt x="418" y="401"/>
                </a:lnTo>
                <a:lnTo>
                  <a:pt x="413" y="405"/>
                </a:lnTo>
                <a:lnTo>
                  <a:pt x="410" y="409"/>
                </a:lnTo>
                <a:lnTo>
                  <a:pt x="406" y="414"/>
                </a:lnTo>
                <a:lnTo>
                  <a:pt x="404" y="418"/>
                </a:lnTo>
                <a:lnTo>
                  <a:pt x="402" y="423"/>
                </a:lnTo>
                <a:lnTo>
                  <a:pt x="401" y="428"/>
                </a:lnTo>
                <a:lnTo>
                  <a:pt x="400" y="432"/>
                </a:lnTo>
                <a:lnTo>
                  <a:pt x="400" y="436"/>
                </a:lnTo>
                <a:lnTo>
                  <a:pt x="400" y="441"/>
                </a:lnTo>
                <a:lnTo>
                  <a:pt x="401" y="446"/>
                </a:lnTo>
                <a:lnTo>
                  <a:pt x="402" y="450"/>
                </a:lnTo>
                <a:lnTo>
                  <a:pt x="406" y="458"/>
                </a:lnTo>
                <a:lnTo>
                  <a:pt x="410" y="466"/>
                </a:lnTo>
                <a:lnTo>
                  <a:pt x="415" y="473"/>
                </a:lnTo>
                <a:lnTo>
                  <a:pt x="420" y="480"/>
                </a:lnTo>
                <a:lnTo>
                  <a:pt x="424" y="486"/>
                </a:lnTo>
                <a:lnTo>
                  <a:pt x="428" y="492"/>
                </a:lnTo>
                <a:lnTo>
                  <a:pt x="431" y="498"/>
                </a:lnTo>
                <a:lnTo>
                  <a:pt x="431" y="501"/>
                </a:lnTo>
                <a:lnTo>
                  <a:pt x="432" y="504"/>
                </a:lnTo>
                <a:lnTo>
                  <a:pt x="431" y="506"/>
                </a:lnTo>
                <a:lnTo>
                  <a:pt x="431" y="509"/>
                </a:lnTo>
                <a:lnTo>
                  <a:pt x="429" y="511"/>
                </a:lnTo>
                <a:lnTo>
                  <a:pt x="427" y="514"/>
                </a:lnTo>
                <a:lnTo>
                  <a:pt x="424" y="516"/>
                </a:lnTo>
                <a:lnTo>
                  <a:pt x="421" y="518"/>
                </a:lnTo>
                <a:lnTo>
                  <a:pt x="416" y="520"/>
                </a:lnTo>
                <a:lnTo>
                  <a:pt x="411" y="522"/>
                </a:lnTo>
                <a:lnTo>
                  <a:pt x="141" y="522"/>
                </a:lnTo>
                <a:lnTo>
                  <a:pt x="141" y="325"/>
                </a:lnTo>
                <a:lnTo>
                  <a:pt x="137" y="315"/>
                </a:lnTo>
                <a:lnTo>
                  <a:pt x="133" y="309"/>
                </a:lnTo>
                <a:lnTo>
                  <a:pt x="130" y="307"/>
                </a:lnTo>
                <a:lnTo>
                  <a:pt x="128" y="306"/>
                </a:lnTo>
                <a:lnTo>
                  <a:pt x="125" y="305"/>
                </a:lnTo>
                <a:lnTo>
                  <a:pt x="122" y="305"/>
                </a:lnTo>
                <a:lnTo>
                  <a:pt x="119" y="306"/>
                </a:lnTo>
                <a:lnTo>
                  <a:pt x="116" y="307"/>
                </a:lnTo>
                <a:lnTo>
                  <a:pt x="110" y="310"/>
                </a:lnTo>
                <a:lnTo>
                  <a:pt x="103" y="314"/>
                </a:lnTo>
                <a:lnTo>
                  <a:pt x="96" y="319"/>
                </a:lnTo>
                <a:lnTo>
                  <a:pt x="82" y="329"/>
                </a:lnTo>
                <a:lnTo>
                  <a:pt x="78" y="331"/>
                </a:lnTo>
                <a:lnTo>
                  <a:pt x="74" y="334"/>
                </a:lnTo>
                <a:lnTo>
                  <a:pt x="70" y="336"/>
                </a:lnTo>
                <a:lnTo>
                  <a:pt x="66" y="337"/>
                </a:lnTo>
                <a:lnTo>
                  <a:pt x="58" y="340"/>
                </a:lnTo>
                <a:lnTo>
                  <a:pt x="54" y="340"/>
                </a:lnTo>
                <a:lnTo>
                  <a:pt x="50" y="340"/>
                </a:lnTo>
                <a:lnTo>
                  <a:pt x="45" y="339"/>
                </a:lnTo>
                <a:lnTo>
                  <a:pt x="41" y="338"/>
                </a:lnTo>
                <a:lnTo>
                  <a:pt x="37" y="336"/>
                </a:lnTo>
                <a:lnTo>
                  <a:pt x="32" y="334"/>
                </a:lnTo>
                <a:lnTo>
                  <a:pt x="24" y="327"/>
                </a:lnTo>
                <a:lnTo>
                  <a:pt x="21" y="323"/>
                </a:lnTo>
                <a:lnTo>
                  <a:pt x="18" y="319"/>
                </a:lnTo>
                <a:lnTo>
                  <a:pt x="12" y="311"/>
                </a:lnTo>
                <a:lnTo>
                  <a:pt x="10" y="306"/>
                </a:lnTo>
                <a:lnTo>
                  <a:pt x="7" y="302"/>
                </a:lnTo>
                <a:lnTo>
                  <a:pt x="4" y="292"/>
                </a:lnTo>
                <a:lnTo>
                  <a:pt x="3" y="286"/>
                </a:lnTo>
                <a:lnTo>
                  <a:pt x="2" y="281"/>
                </a:lnTo>
                <a:lnTo>
                  <a:pt x="0" y="271"/>
                </a:lnTo>
                <a:lnTo>
                  <a:pt x="0" y="260"/>
                </a:lnTo>
                <a:lnTo>
                  <a:pt x="1" y="249"/>
                </a:lnTo>
                <a:lnTo>
                  <a:pt x="3" y="238"/>
                </a:lnTo>
                <a:lnTo>
                  <a:pt x="5" y="228"/>
                </a:lnTo>
                <a:lnTo>
                  <a:pt x="7" y="223"/>
                </a:lnTo>
                <a:lnTo>
                  <a:pt x="9" y="218"/>
                </a:lnTo>
                <a:lnTo>
                  <a:pt x="14" y="209"/>
                </a:lnTo>
                <a:lnTo>
                  <a:pt x="17" y="205"/>
                </a:lnTo>
                <a:lnTo>
                  <a:pt x="19" y="201"/>
                </a:lnTo>
                <a:lnTo>
                  <a:pt x="26" y="194"/>
                </a:lnTo>
                <a:lnTo>
                  <a:pt x="30" y="191"/>
                </a:lnTo>
                <a:lnTo>
                  <a:pt x="33" y="189"/>
                </a:lnTo>
                <a:lnTo>
                  <a:pt x="38" y="186"/>
                </a:lnTo>
                <a:lnTo>
                  <a:pt x="43" y="184"/>
                </a:lnTo>
                <a:lnTo>
                  <a:pt x="47" y="183"/>
                </a:lnTo>
                <a:lnTo>
                  <a:pt x="52" y="182"/>
                </a:lnTo>
                <a:lnTo>
                  <a:pt x="56" y="182"/>
                </a:lnTo>
                <a:lnTo>
                  <a:pt x="60" y="182"/>
                </a:lnTo>
                <a:lnTo>
                  <a:pt x="64" y="183"/>
                </a:lnTo>
                <a:lnTo>
                  <a:pt x="68" y="184"/>
                </a:lnTo>
                <a:lnTo>
                  <a:pt x="76" y="188"/>
                </a:lnTo>
                <a:lnTo>
                  <a:pt x="84" y="192"/>
                </a:lnTo>
                <a:lnTo>
                  <a:pt x="91" y="197"/>
                </a:lnTo>
                <a:lnTo>
                  <a:pt x="98" y="202"/>
                </a:lnTo>
                <a:lnTo>
                  <a:pt x="104" y="206"/>
                </a:lnTo>
                <a:lnTo>
                  <a:pt x="110" y="210"/>
                </a:lnTo>
                <a:lnTo>
                  <a:pt x="116" y="213"/>
                </a:lnTo>
                <a:lnTo>
                  <a:pt x="119" y="214"/>
                </a:lnTo>
                <a:lnTo>
                  <a:pt x="122" y="214"/>
                </a:lnTo>
                <a:lnTo>
                  <a:pt x="125" y="214"/>
                </a:lnTo>
                <a:lnTo>
                  <a:pt x="128" y="213"/>
                </a:lnTo>
                <a:lnTo>
                  <a:pt x="130" y="212"/>
                </a:lnTo>
                <a:lnTo>
                  <a:pt x="132" y="210"/>
                </a:lnTo>
                <a:lnTo>
                  <a:pt x="137" y="204"/>
                </a:lnTo>
                <a:lnTo>
                  <a:pt x="139" y="200"/>
                </a:lnTo>
                <a:lnTo>
                  <a:pt x="141" y="195"/>
                </a:lnTo>
                <a:lnTo>
                  <a:pt x="141" y="0"/>
                </a:lnTo>
                <a:lnTo>
                  <a:pt x="817" y="0"/>
                </a:lnTo>
                <a:lnTo>
                  <a:pt x="817" y="522"/>
                </a:lnTo>
                <a:close/>
              </a:path>
            </a:pathLst>
          </a:custGeom>
          <a:solidFill>
            <a:srgbClr val="FFFF00"/>
          </a:solidFill>
          <a:ln w="9525">
            <a:noFill/>
          </a:ln>
        </p:spPr>
        <p:txBody>
          <a:bodyPr/>
          <a:p>
            <a:pPr eaLnBrk="1" hangingPunct="1"/>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2296" name="Freeform 23"/>
          <p:cNvSpPr/>
          <p:nvPr/>
        </p:nvSpPr>
        <p:spPr>
          <a:xfrm>
            <a:off x="3067050" y="1863725"/>
            <a:ext cx="2373313" cy="1508125"/>
          </a:xfrm>
          <a:custGeom>
            <a:avLst/>
            <a:gdLst>
              <a:gd name="txL" fmla="*/ 0 w 814"/>
              <a:gd name="txT" fmla="*/ 0 h 522"/>
              <a:gd name="txR" fmla="*/ 814 w 814"/>
              <a:gd name="txB" fmla="*/ 522 h 52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14" h="522">
                <a:moveTo>
                  <a:pt x="142" y="327"/>
                </a:moveTo>
                <a:lnTo>
                  <a:pt x="138" y="317"/>
                </a:lnTo>
                <a:lnTo>
                  <a:pt x="136" y="313"/>
                </a:lnTo>
                <a:lnTo>
                  <a:pt x="133" y="310"/>
                </a:lnTo>
                <a:lnTo>
                  <a:pt x="131" y="308"/>
                </a:lnTo>
                <a:lnTo>
                  <a:pt x="129" y="306"/>
                </a:lnTo>
                <a:lnTo>
                  <a:pt x="126" y="305"/>
                </a:lnTo>
                <a:lnTo>
                  <a:pt x="123" y="305"/>
                </a:lnTo>
                <a:lnTo>
                  <a:pt x="121" y="306"/>
                </a:lnTo>
                <a:lnTo>
                  <a:pt x="118" y="306"/>
                </a:lnTo>
                <a:lnTo>
                  <a:pt x="112" y="309"/>
                </a:lnTo>
                <a:lnTo>
                  <a:pt x="105" y="313"/>
                </a:lnTo>
                <a:lnTo>
                  <a:pt x="98" y="318"/>
                </a:lnTo>
                <a:lnTo>
                  <a:pt x="91" y="324"/>
                </a:lnTo>
                <a:lnTo>
                  <a:pt x="83" y="329"/>
                </a:lnTo>
                <a:lnTo>
                  <a:pt x="76" y="333"/>
                </a:lnTo>
                <a:lnTo>
                  <a:pt x="68" y="337"/>
                </a:lnTo>
                <a:lnTo>
                  <a:pt x="59" y="340"/>
                </a:lnTo>
                <a:lnTo>
                  <a:pt x="55" y="340"/>
                </a:lnTo>
                <a:lnTo>
                  <a:pt x="51" y="340"/>
                </a:lnTo>
                <a:lnTo>
                  <a:pt x="47" y="339"/>
                </a:lnTo>
                <a:lnTo>
                  <a:pt x="42" y="338"/>
                </a:lnTo>
                <a:lnTo>
                  <a:pt x="38" y="336"/>
                </a:lnTo>
                <a:lnTo>
                  <a:pt x="33" y="334"/>
                </a:lnTo>
                <a:lnTo>
                  <a:pt x="25" y="327"/>
                </a:lnTo>
                <a:lnTo>
                  <a:pt x="21" y="323"/>
                </a:lnTo>
                <a:lnTo>
                  <a:pt x="18" y="319"/>
                </a:lnTo>
                <a:lnTo>
                  <a:pt x="12" y="311"/>
                </a:lnTo>
                <a:lnTo>
                  <a:pt x="10" y="306"/>
                </a:lnTo>
                <a:lnTo>
                  <a:pt x="8" y="302"/>
                </a:lnTo>
                <a:lnTo>
                  <a:pt x="4" y="292"/>
                </a:lnTo>
                <a:lnTo>
                  <a:pt x="3" y="286"/>
                </a:lnTo>
                <a:lnTo>
                  <a:pt x="2" y="281"/>
                </a:lnTo>
                <a:lnTo>
                  <a:pt x="0" y="271"/>
                </a:lnTo>
                <a:lnTo>
                  <a:pt x="0" y="260"/>
                </a:lnTo>
                <a:lnTo>
                  <a:pt x="1" y="249"/>
                </a:lnTo>
                <a:lnTo>
                  <a:pt x="3" y="238"/>
                </a:lnTo>
                <a:lnTo>
                  <a:pt x="6" y="228"/>
                </a:lnTo>
                <a:lnTo>
                  <a:pt x="7" y="223"/>
                </a:lnTo>
                <a:lnTo>
                  <a:pt x="9" y="218"/>
                </a:lnTo>
                <a:lnTo>
                  <a:pt x="14" y="209"/>
                </a:lnTo>
                <a:lnTo>
                  <a:pt x="17" y="205"/>
                </a:lnTo>
                <a:lnTo>
                  <a:pt x="20" y="201"/>
                </a:lnTo>
                <a:lnTo>
                  <a:pt x="26" y="194"/>
                </a:lnTo>
                <a:lnTo>
                  <a:pt x="30" y="191"/>
                </a:lnTo>
                <a:lnTo>
                  <a:pt x="34" y="189"/>
                </a:lnTo>
                <a:lnTo>
                  <a:pt x="39" y="186"/>
                </a:lnTo>
                <a:lnTo>
                  <a:pt x="44" y="184"/>
                </a:lnTo>
                <a:lnTo>
                  <a:pt x="48" y="183"/>
                </a:lnTo>
                <a:lnTo>
                  <a:pt x="53" y="182"/>
                </a:lnTo>
                <a:lnTo>
                  <a:pt x="57" y="182"/>
                </a:lnTo>
                <a:lnTo>
                  <a:pt x="61" y="182"/>
                </a:lnTo>
                <a:lnTo>
                  <a:pt x="66" y="183"/>
                </a:lnTo>
                <a:lnTo>
                  <a:pt x="70" y="184"/>
                </a:lnTo>
                <a:lnTo>
                  <a:pt x="78" y="188"/>
                </a:lnTo>
                <a:lnTo>
                  <a:pt x="85" y="192"/>
                </a:lnTo>
                <a:lnTo>
                  <a:pt x="92" y="197"/>
                </a:lnTo>
                <a:lnTo>
                  <a:pt x="99" y="202"/>
                </a:lnTo>
                <a:lnTo>
                  <a:pt x="106" y="206"/>
                </a:lnTo>
                <a:lnTo>
                  <a:pt x="112" y="210"/>
                </a:lnTo>
                <a:lnTo>
                  <a:pt x="118" y="213"/>
                </a:lnTo>
                <a:lnTo>
                  <a:pt x="121" y="214"/>
                </a:lnTo>
                <a:lnTo>
                  <a:pt x="123" y="214"/>
                </a:lnTo>
                <a:lnTo>
                  <a:pt x="126" y="214"/>
                </a:lnTo>
                <a:lnTo>
                  <a:pt x="129" y="213"/>
                </a:lnTo>
                <a:lnTo>
                  <a:pt x="131" y="212"/>
                </a:lnTo>
                <a:lnTo>
                  <a:pt x="133" y="210"/>
                </a:lnTo>
                <a:lnTo>
                  <a:pt x="136" y="207"/>
                </a:lnTo>
                <a:lnTo>
                  <a:pt x="138" y="203"/>
                </a:lnTo>
                <a:lnTo>
                  <a:pt x="140" y="199"/>
                </a:lnTo>
                <a:lnTo>
                  <a:pt x="142" y="194"/>
                </a:lnTo>
                <a:lnTo>
                  <a:pt x="142" y="0"/>
                </a:lnTo>
                <a:lnTo>
                  <a:pt x="814" y="0"/>
                </a:lnTo>
                <a:lnTo>
                  <a:pt x="814" y="195"/>
                </a:lnTo>
                <a:lnTo>
                  <a:pt x="812" y="200"/>
                </a:lnTo>
                <a:lnTo>
                  <a:pt x="810" y="204"/>
                </a:lnTo>
                <a:lnTo>
                  <a:pt x="808" y="207"/>
                </a:lnTo>
                <a:lnTo>
                  <a:pt x="805" y="210"/>
                </a:lnTo>
                <a:lnTo>
                  <a:pt x="803" y="212"/>
                </a:lnTo>
                <a:lnTo>
                  <a:pt x="801" y="213"/>
                </a:lnTo>
                <a:lnTo>
                  <a:pt x="798" y="214"/>
                </a:lnTo>
                <a:lnTo>
                  <a:pt x="795" y="214"/>
                </a:lnTo>
                <a:lnTo>
                  <a:pt x="792" y="214"/>
                </a:lnTo>
                <a:lnTo>
                  <a:pt x="789" y="213"/>
                </a:lnTo>
                <a:lnTo>
                  <a:pt x="783" y="210"/>
                </a:lnTo>
                <a:lnTo>
                  <a:pt x="777" y="206"/>
                </a:lnTo>
                <a:lnTo>
                  <a:pt x="771" y="202"/>
                </a:lnTo>
                <a:lnTo>
                  <a:pt x="757" y="192"/>
                </a:lnTo>
                <a:lnTo>
                  <a:pt x="749" y="188"/>
                </a:lnTo>
                <a:lnTo>
                  <a:pt x="745" y="186"/>
                </a:lnTo>
                <a:lnTo>
                  <a:pt x="741" y="184"/>
                </a:lnTo>
                <a:lnTo>
                  <a:pt x="737" y="183"/>
                </a:lnTo>
                <a:lnTo>
                  <a:pt x="733" y="182"/>
                </a:lnTo>
                <a:lnTo>
                  <a:pt x="729" y="182"/>
                </a:lnTo>
                <a:lnTo>
                  <a:pt x="724" y="182"/>
                </a:lnTo>
                <a:lnTo>
                  <a:pt x="720" y="183"/>
                </a:lnTo>
                <a:lnTo>
                  <a:pt x="715" y="184"/>
                </a:lnTo>
                <a:lnTo>
                  <a:pt x="711" y="186"/>
                </a:lnTo>
                <a:lnTo>
                  <a:pt x="706" y="189"/>
                </a:lnTo>
                <a:lnTo>
                  <a:pt x="702" y="191"/>
                </a:lnTo>
                <a:lnTo>
                  <a:pt x="699" y="194"/>
                </a:lnTo>
                <a:lnTo>
                  <a:pt x="695" y="198"/>
                </a:lnTo>
                <a:lnTo>
                  <a:pt x="692" y="201"/>
                </a:lnTo>
                <a:lnTo>
                  <a:pt x="687" y="209"/>
                </a:lnTo>
                <a:lnTo>
                  <a:pt x="682" y="218"/>
                </a:lnTo>
                <a:lnTo>
                  <a:pt x="680" y="223"/>
                </a:lnTo>
                <a:lnTo>
                  <a:pt x="678" y="228"/>
                </a:lnTo>
                <a:lnTo>
                  <a:pt x="675" y="238"/>
                </a:lnTo>
                <a:lnTo>
                  <a:pt x="674" y="249"/>
                </a:lnTo>
                <a:lnTo>
                  <a:pt x="673" y="254"/>
                </a:lnTo>
                <a:lnTo>
                  <a:pt x="673" y="260"/>
                </a:lnTo>
                <a:lnTo>
                  <a:pt x="673" y="271"/>
                </a:lnTo>
                <a:lnTo>
                  <a:pt x="674" y="281"/>
                </a:lnTo>
                <a:lnTo>
                  <a:pt x="677" y="292"/>
                </a:lnTo>
                <a:lnTo>
                  <a:pt x="680" y="302"/>
                </a:lnTo>
                <a:lnTo>
                  <a:pt x="682" y="306"/>
                </a:lnTo>
                <a:lnTo>
                  <a:pt x="685" y="311"/>
                </a:lnTo>
                <a:lnTo>
                  <a:pt x="687" y="315"/>
                </a:lnTo>
                <a:lnTo>
                  <a:pt x="690" y="319"/>
                </a:lnTo>
                <a:lnTo>
                  <a:pt x="694" y="323"/>
                </a:lnTo>
                <a:lnTo>
                  <a:pt x="697" y="327"/>
                </a:lnTo>
                <a:lnTo>
                  <a:pt x="701" y="331"/>
                </a:lnTo>
                <a:lnTo>
                  <a:pt x="705" y="334"/>
                </a:lnTo>
                <a:lnTo>
                  <a:pt x="710" y="336"/>
                </a:lnTo>
                <a:lnTo>
                  <a:pt x="714" y="338"/>
                </a:lnTo>
                <a:lnTo>
                  <a:pt x="718" y="339"/>
                </a:lnTo>
                <a:lnTo>
                  <a:pt x="722" y="340"/>
                </a:lnTo>
                <a:lnTo>
                  <a:pt x="727" y="340"/>
                </a:lnTo>
                <a:lnTo>
                  <a:pt x="731" y="340"/>
                </a:lnTo>
                <a:lnTo>
                  <a:pt x="739" y="337"/>
                </a:lnTo>
                <a:lnTo>
                  <a:pt x="747" y="334"/>
                </a:lnTo>
                <a:lnTo>
                  <a:pt x="755" y="329"/>
                </a:lnTo>
                <a:lnTo>
                  <a:pt x="762" y="324"/>
                </a:lnTo>
                <a:lnTo>
                  <a:pt x="769" y="319"/>
                </a:lnTo>
                <a:lnTo>
                  <a:pt x="776" y="314"/>
                </a:lnTo>
                <a:lnTo>
                  <a:pt x="783" y="309"/>
                </a:lnTo>
                <a:lnTo>
                  <a:pt x="789" y="307"/>
                </a:lnTo>
                <a:lnTo>
                  <a:pt x="792" y="306"/>
                </a:lnTo>
                <a:lnTo>
                  <a:pt x="795" y="305"/>
                </a:lnTo>
                <a:lnTo>
                  <a:pt x="801" y="306"/>
                </a:lnTo>
                <a:lnTo>
                  <a:pt x="803" y="307"/>
                </a:lnTo>
                <a:lnTo>
                  <a:pt x="806" y="310"/>
                </a:lnTo>
                <a:lnTo>
                  <a:pt x="808" y="312"/>
                </a:lnTo>
                <a:lnTo>
                  <a:pt x="810" y="316"/>
                </a:lnTo>
                <a:lnTo>
                  <a:pt x="812" y="320"/>
                </a:lnTo>
                <a:lnTo>
                  <a:pt x="814" y="326"/>
                </a:lnTo>
                <a:lnTo>
                  <a:pt x="814" y="522"/>
                </a:lnTo>
                <a:lnTo>
                  <a:pt x="544" y="522"/>
                </a:lnTo>
                <a:lnTo>
                  <a:pt x="533" y="518"/>
                </a:lnTo>
                <a:lnTo>
                  <a:pt x="529" y="516"/>
                </a:lnTo>
                <a:lnTo>
                  <a:pt x="526" y="514"/>
                </a:lnTo>
                <a:lnTo>
                  <a:pt x="524" y="512"/>
                </a:lnTo>
                <a:lnTo>
                  <a:pt x="523" y="509"/>
                </a:lnTo>
                <a:lnTo>
                  <a:pt x="522" y="506"/>
                </a:lnTo>
                <a:lnTo>
                  <a:pt x="521" y="504"/>
                </a:lnTo>
                <a:lnTo>
                  <a:pt x="522" y="501"/>
                </a:lnTo>
                <a:lnTo>
                  <a:pt x="523" y="498"/>
                </a:lnTo>
                <a:lnTo>
                  <a:pt x="525" y="492"/>
                </a:lnTo>
                <a:lnTo>
                  <a:pt x="530" y="485"/>
                </a:lnTo>
                <a:lnTo>
                  <a:pt x="534" y="479"/>
                </a:lnTo>
                <a:lnTo>
                  <a:pt x="540" y="471"/>
                </a:lnTo>
                <a:lnTo>
                  <a:pt x="546" y="464"/>
                </a:lnTo>
                <a:lnTo>
                  <a:pt x="551" y="456"/>
                </a:lnTo>
                <a:lnTo>
                  <a:pt x="554" y="448"/>
                </a:lnTo>
                <a:lnTo>
                  <a:pt x="557" y="439"/>
                </a:lnTo>
                <a:lnTo>
                  <a:pt x="557" y="435"/>
                </a:lnTo>
                <a:lnTo>
                  <a:pt x="557" y="430"/>
                </a:lnTo>
                <a:lnTo>
                  <a:pt x="557" y="426"/>
                </a:lnTo>
                <a:lnTo>
                  <a:pt x="555" y="422"/>
                </a:lnTo>
                <a:lnTo>
                  <a:pt x="554" y="418"/>
                </a:lnTo>
                <a:lnTo>
                  <a:pt x="551" y="413"/>
                </a:lnTo>
                <a:lnTo>
                  <a:pt x="544" y="405"/>
                </a:lnTo>
                <a:lnTo>
                  <a:pt x="540" y="402"/>
                </a:lnTo>
                <a:lnTo>
                  <a:pt x="536" y="398"/>
                </a:lnTo>
                <a:lnTo>
                  <a:pt x="527" y="393"/>
                </a:lnTo>
                <a:lnTo>
                  <a:pt x="522" y="390"/>
                </a:lnTo>
                <a:lnTo>
                  <a:pt x="518" y="388"/>
                </a:lnTo>
                <a:lnTo>
                  <a:pt x="508" y="385"/>
                </a:lnTo>
                <a:lnTo>
                  <a:pt x="503" y="383"/>
                </a:lnTo>
                <a:lnTo>
                  <a:pt x="497" y="382"/>
                </a:lnTo>
                <a:lnTo>
                  <a:pt x="487" y="381"/>
                </a:lnTo>
                <a:lnTo>
                  <a:pt x="476" y="381"/>
                </a:lnTo>
                <a:lnTo>
                  <a:pt x="465" y="381"/>
                </a:lnTo>
                <a:lnTo>
                  <a:pt x="455" y="383"/>
                </a:lnTo>
                <a:lnTo>
                  <a:pt x="445" y="386"/>
                </a:lnTo>
                <a:lnTo>
                  <a:pt x="440" y="388"/>
                </a:lnTo>
                <a:lnTo>
                  <a:pt x="435" y="390"/>
                </a:lnTo>
                <a:lnTo>
                  <a:pt x="426" y="394"/>
                </a:lnTo>
                <a:lnTo>
                  <a:pt x="422" y="397"/>
                </a:lnTo>
                <a:lnTo>
                  <a:pt x="418" y="400"/>
                </a:lnTo>
                <a:lnTo>
                  <a:pt x="411" y="407"/>
                </a:lnTo>
                <a:lnTo>
                  <a:pt x="408" y="410"/>
                </a:lnTo>
                <a:lnTo>
                  <a:pt x="405" y="414"/>
                </a:lnTo>
                <a:lnTo>
                  <a:pt x="402" y="419"/>
                </a:lnTo>
                <a:lnTo>
                  <a:pt x="400" y="423"/>
                </a:lnTo>
                <a:lnTo>
                  <a:pt x="399" y="428"/>
                </a:lnTo>
                <a:lnTo>
                  <a:pt x="398" y="432"/>
                </a:lnTo>
                <a:lnTo>
                  <a:pt x="398" y="437"/>
                </a:lnTo>
                <a:lnTo>
                  <a:pt x="399" y="441"/>
                </a:lnTo>
                <a:lnTo>
                  <a:pt x="399" y="446"/>
                </a:lnTo>
                <a:lnTo>
                  <a:pt x="401" y="450"/>
                </a:lnTo>
                <a:lnTo>
                  <a:pt x="404" y="458"/>
                </a:lnTo>
                <a:lnTo>
                  <a:pt x="408" y="466"/>
                </a:lnTo>
                <a:lnTo>
                  <a:pt x="413" y="473"/>
                </a:lnTo>
                <a:lnTo>
                  <a:pt x="419" y="480"/>
                </a:lnTo>
                <a:lnTo>
                  <a:pt x="423" y="486"/>
                </a:lnTo>
                <a:lnTo>
                  <a:pt x="427" y="492"/>
                </a:lnTo>
                <a:lnTo>
                  <a:pt x="430" y="498"/>
                </a:lnTo>
                <a:lnTo>
                  <a:pt x="431" y="501"/>
                </a:lnTo>
                <a:lnTo>
                  <a:pt x="431" y="504"/>
                </a:lnTo>
                <a:lnTo>
                  <a:pt x="431" y="506"/>
                </a:lnTo>
                <a:lnTo>
                  <a:pt x="430" y="509"/>
                </a:lnTo>
                <a:lnTo>
                  <a:pt x="429" y="511"/>
                </a:lnTo>
                <a:lnTo>
                  <a:pt x="427" y="514"/>
                </a:lnTo>
                <a:lnTo>
                  <a:pt x="424" y="516"/>
                </a:lnTo>
                <a:lnTo>
                  <a:pt x="420" y="518"/>
                </a:lnTo>
                <a:lnTo>
                  <a:pt x="415" y="520"/>
                </a:lnTo>
                <a:lnTo>
                  <a:pt x="410" y="522"/>
                </a:lnTo>
                <a:lnTo>
                  <a:pt x="142" y="522"/>
                </a:lnTo>
                <a:lnTo>
                  <a:pt x="142" y="327"/>
                </a:lnTo>
                <a:close/>
              </a:path>
            </a:pathLst>
          </a:custGeom>
          <a:solidFill>
            <a:srgbClr val="99CC00">
              <a:alpha val="52940"/>
            </a:srgbClr>
          </a:solidFill>
          <a:ln w="9525">
            <a:noFill/>
          </a:ln>
        </p:spPr>
        <p:txBody>
          <a:bodyPr/>
          <a:p>
            <a:pPr eaLnBrk="1" hangingPunct="1"/>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2297" name="Freeform 24"/>
          <p:cNvSpPr/>
          <p:nvPr/>
        </p:nvSpPr>
        <p:spPr>
          <a:xfrm>
            <a:off x="1506538" y="2962275"/>
            <a:ext cx="2386012" cy="2332038"/>
          </a:xfrm>
          <a:custGeom>
            <a:avLst/>
            <a:gdLst>
              <a:gd name="txL" fmla="*/ 0 w 818"/>
              <a:gd name="txT" fmla="*/ 0 h 807"/>
              <a:gd name="txR" fmla="*/ 818 w 818"/>
              <a:gd name="txB" fmla="*/ 807 h 807"/>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18" h="807">
                <a:moveTo>
                  <a:pt x="405" y="665"/>
                </a:moveTo>
                <a:lnTo>
                  <a:pt x="395" y="669"/>
                </a:lnTo>
                <a:lnTo>
                  <a:pt x="391" y="671"/>
                </a:lnTo>
                <a:lnTo>
                  <a:pt x="388" y="673"/>
                </a:lnTo>
                <a:lnTo>
                  <a:pt x="385" y="676"/>
                </a:lnTo>
                <a:lnTo>
                  <a:pt x="384" y="678"/>
                </a:lnTo>
                <a:lnTo>
                  <a:pt x="383" y="681"/>
                </a:lnTo>
                <a:lnTo>
                  <a:pt x="383" y="683"/>
                </a:lnTo>
                <a:lnTo>
                  <a:pt x="383" y="686"/>
                </a:lnTo>
                <a:lnTo>
                  <a:pt x="384" y="689"/>
                </a:lnTo>
                <a:lnTo>
                  <a:pt x="387" y="695"/>
                </a:lnTo>
                <a:lnTo>
                  <a:pt x="391" y="702"/>
                </a:lnTo>
                <a:lnTo>
                  <a:pt x="395" y="709"/>
                </a:lnTo>
                <a:lnTo>
                  <a:pt x="401" y="716"/>
                </a:lnTo>
                <a:lnTo>
                  <a:pt x="406" y="723"/>
                </a:lnTo>
                <a:lnTo>
                  <a:pt x="411" y="731"/>
                </a:lnTo>
                <a:lnTo>
                  <a:pt x="415" y="739"/>
                </a:lnTo>
                <a:lnTo>
                  <a:pt x="417" y="747"/>
                </a:lnTo>
                <a:lnTo>
                  <a:pt x="417" y="753"/>
                </a:lnTo>
                <a:lnTo>
                  <a:pt x="417" y="757"/>
                </a:lnTo>
                <a:lnTo>
                  <a:pt x="417" y="761"/>
                </a:lnTo>
                <a:lnTo>
                  <a:pt x="416" y="766"/>
                </a:lnTo>
                <a:lnTo>
                  <a:pt x="414" y="770"/>
                </a:lnTo>
                <a:lnTo>
                  <a:pt x="411" y="774"/>
                </a:lnTo>
                <a:lnTo>
                  <a:pt x="404" y="782"/>
                </a:lnTo>
                <a:lnTo>
                  <a:pt x="401" y="786"/>
                </a:lnTo>
                <a:lnTo>
                  <a:pt x="397" y="789"/>
                </a:lnTo>
                <a:lnTo>
                  <a:pt x="388" y="795"/>
                </a:lnTo>
                <a:lnTo>
                  <a:pt x="384" y="797"/>
                </a:lnTo>
                <a:lnTo>
                  <a:pt x="379" y="799"/>
                </a:lnTo>
                <a:lnTo>
                  <a:pt x="369" y="803"/>
                </a:lnTo>
                <a:lnTo>
                  <a:pt x="364" y="804"/>
                </a:lnTo>
                <a:lnTo>
                  <a:pt x="359" y="805"/>
                </a:lnTo>
                <a:lnTo>
                  <a:pt x="348" y="807"/>
                </a:lnTo>
                <a:lnTo>
                  <a:pt x="337" y="807"/>
                </a:lnTo>
                <a:lnTo>
                  <a:pt x="327" y="806"/>
                </a:lnTo>
                <a:lnTo>
                  <a:pt x="315" y="804"/>
                </a:lnTo>
                <a:lnTo>
                  <a:pt x="305" y="801"/>
                </a:lnTo>
                <a:lnTo>
                  <a:pt x="300" y="800"/>
                </a:lnTo>
                <a:lnTo>
                  <a:pt x="295" y="798"/>
                </a:lnTo>
                <a:lnTo>
                  <a:pt x="287" y="793"/>
                </a:lnTo>
                <a:lnTo>
                  <a:pt x="282" y="790"/>
                </a:lnTo>
                <a:lnTo>
                  <a:pt x="279" y="787"/>
                </a:lnTo>
                <a:lnTo>
                  <a:pt x="272" y="781"/>
                </a:lnTo>
                <a:lnTo>
                  <a:pt x="269" y="777"/>
                </a:lnTo>
                <a:lnTo>
                  <a:pt x="266" y="773"/>
                </a:lnTo>
                <a:lnTo>
                  <a:pt x="263" y="769"/>
                </a:lnTo>
                <a:lnTo>
                  <a:pt x="261" y="764"/>
                </a:lnTo>
                <a:lnTo>
                  <a:pt x="260" y="760"/>
                </a:lnTo>
                <a:lnTo>
                  <a:pt x="260" y="755"/>
                </a:lnTo>
                <a:lnTo>
                  <a:pt x="259" y="751"/>
                </a:lnTo>
                <a:lnTo>
                  <a:pt x="260" y="745"/>
                </a:lnTo>
                <a:lnTo>
                  <a:pt x="262" y="737"/>
                </a:lnTo>
                <a:lnTo>
                  <a:pt x="265" y="729"/>
                </a:lnTo>
                <a:lnTo>
                  <a:pt x="270" y="722"/>
                </a:lnTo>
                <a:lnTo>
                  <a:pt x="275" y="714"/>
                </a:lnTo>
                <a:lnTo>
                  <a:pt x="279" y="707"/>
                </a:lnTo>
                <a:lnTo>
                  <a:pt x="284" y="701"/>
                </a:lnTo>
                <a:lnTo>
                  <a:pt x="288" y="695"/>
                </a:lnTo>
                <a:lnTo>
                  <a:pt x="290" y="689"/>
                </a:lnTo>
                <a:lnTo>
                  <a:pt x="291" y="686"/>
                </a:lnTo>
                <a:lnTo>
                  <a:pt x="291" y="683"/>
                </a:lnTo>
                <a:lnTo>
                  <a:pt x="291" y="681"/>
                </a:lnTo>
                <a:lnTo>
                  <a:pt x="290" y="678"/>
                </a:lnTo>
                <a:lnTo>
                  <a:pt x="289" y="676"/>
                </a:lnTo>
                <a:lnTo>
                  <a:pt x="287" y="673"/>
                </a:lnTo>
                <a:lnTo>
                  <a:pt x="284" y="671"/>
                </a:lnTo>
                <a:lnTo>
                  <a:pt x="280" y="669"/>
                </a:lnTo>
                <a:lnTo>
                  <a:pt x="276" y="667"/>
                </a:lnTo>
                <a:lnTo>
                  <a:pt x="270" y="665"/>
                </a:lnTo>
                <a:lnTo>
                  <a:pt x="0" y="665"/>
                </a:lnTo>
                <a:lnTo>
                  <a:pt x="0" y="142"/>
                </a:lnTo>
                <a:lnTo>
                  <a:pt x="270" y="142"/>
                </a:lnTo>
                <a:lnTo>
                  <a:pt x="276" y="140"/>
                </a:lnTo>
                <a:lnTo>
                  <a:pt x="280" y="138"/>
                </a:lnTo>
                <a:lnTo>
                  <a:pt x="284" y="136"/>
                </a:lnTo>
                <a:lnTo>
                  <a:pt x="287" y="134"/>
                </a:lnTo>
                <a:lnTo>
                  <a:pt x="289" y="131"/>
                </a:lnTo>
                <a:lnTo>
                  <a:pt x="290" y="129"/>
                </a:lnTo>
                <a:lnTo>
                  <a:pt x="291" y="126"/>
                </a:lnTo>
                <a:lnTo>
                  <a:pt x="291" y="124"/>
                </a:lnTo>
                <a:lnTo>
                  <a:pt x="291" y="121"/>
                </a:lnTo>
                <a:lnTo>
                  <a:pt x="290" y="118"/>
                </a:lnTo>
                <a:lnTo>
                  <a:pt x="289" y="115"/>
                </a:lnTo>
                <a:lnTo>
                  <a:pt x="288" y="113"/>
                </a:lnTo>
                <a:lnTo>
                  <a:pt x="284" y="106"/>
                </a:lnTo>
                <a:lnTo>
                  <a:pt x="279" y="100"/>
                </a:lnTo>
                <a:lnTo>
                  <a:pt x="275" y="93"/>
                </a:lnTo>
                <a:lnTo>
                  <a:pt x="270" y="86"/>
                </a:lnTo>
                <a:lnTo>
                  <a:pt x="265" y="78"/>
                </a:lnTo>
                <a:lnTo>
                  <a:pt x="262" y="70"/>
                </a:lnTo>
                <a:lnTo>
                  <a:pt x="261" y="66"/>
                </a:lnTo>
                <a:lnTo>
                  <a:pt x="260" y="61"/>
                </a:lnTo>
                <a:lnTo>
                  <a:pt x="259" y="56"/>
                </a:lnTo>
                <a:lnTo>
                  <a:pt x="260" y="52"/>
                </a:lnTo>
                <a:lnTo>
                  <a:pt x="260" y="48"/>
                </a:lnTo>
                <a:lnTo>
                  <a:pt x="261" y="43"/>
                </a:lnTo>
                <a:lnTo>
                  <a:pt x="263" y="39"/>
                </a:lnTo>
                <a:lnTo>
                  <a:pt x="266" y="34"/>
                </a:lnTo>
                <a:lnTo>
                  <a:pt x="269" y="30"/>
                </a:lnTo>
                <a:lnTo>
                  <a:pt x="272" y="26"/>
                </a:lnTo>
                <a:lnTo>
                  <a:pt x="275" y="23"/>
                </a:lnTo>
                <a:lnTo>
                  <a:pt x="279" y="20"/>
                </a:lnTo>
                <a:lnTo>
                  <a:pt x="287" y="14"/>
                </a:lnTo>
                <a:lnTo>
                  <a:pt x="295" y="9"/>
                </a:lnTo>
                <a:lnTo>
                  <a:pt x="300" y="7"/>
                </a:lnTo>
                <a:lnTo>
                  <a:pt x="305" y="6"/>
                </a:lnTo>
                <a:lnTo>
                  <a:pt x="315" y="3"/>
                </a:lnTo>
                <a:lnTo>
                  <a:pt x="327" y="1"/>
                </a:lnTo>
                <a:lnTo>
                  <a:pt x="337" y="0"/>
                </a:lnTo>
                <a:lnTo>
                  <a:pt x="348" y="1"/>
                </a:lnTo>
                <a:lnTo>
                  <a:pt x="359" y="2"/>
                </a:lnTo>
                <a:lnTo>
                  <a:pt x="369" y="4"/>
                </a:lnTo>
                <a:lnTo>
                  <a:pt x="379" y="8"/>
                </a:lnTo>
                <a:lnTo>
                  <a:pt x="384" y="10"/>
                </a:lnTo>
                <a:lnTo>
                  <a:pt x="388" y="12"/>
                </a:lnTo>
                <a:lnTo>
                  <a:pt x="393" y="15"/>
                </a:lnTo>
                <a:lnTo>
                  <a:pt x="397" y="18"/>
                </a:lnTo>
                <a:lnTo>
                  <a:pt x="401" y="21"/>
                </a:lnTo>
                <a:lnTo>
                  <a:pt x="404" y="25"/>
                </a:lnTo>
                <a:lnTo>
                  <a:pt x="408" y="29"/>
                </a:lnTo>
                <a:lnTo>
                  <a:pt x="411" y="33"/>
                </a:lnTo>
                <a:lnTo>
                  <a:pt x="414" y="37"/>
                </a:lnTo>
                <a:lnTo>
                  <a:pt x="416" y="42"/>
                </a:lnTo>
                <a:lnTo>
                  <a:pt x="417" y="46"/>
                </a:lnTo>
                <a:lnTo>
                  <a:pt x="417" y="50"/>
                </a:lnTo>
                <a:lnTo>
                  <a:pt x="417" y="55"/>
                </a:lnTo>
                <a:lnTo>
                  <a:pt x="417" y="59"/>
                </a:lnTo>
                <a:lnTo>
                  <a:pt x="415" y="68"/>
                </a:lnTo>
                <a:lnTo>
                  <a:pt x="413" y="72"/>
                </a:lnTo>
                <a:lnTo>
                  <a:pt x="411" y="76"/>
                </a:lnTo>
                <a:lnTo>
                  <a:pt x="406" y="84"/>
                </a:lnTo>
                <a:lnTo>
                  <a:pt x="395" y="99"/>
                </a:lnTo>
                <a:lnTo>
                  <a:pt x="391" y="105"/>
                </a:lnTo>
                <a:lnTo>
                  <a:pt x="387" y="112"/>
                </a:lnTo>
                <a:lnTo>
                  <a:pt x="385" y="115"/>
                </a:lnTo>
                <a:lnTo>
                  <a:pt x="384" y="118"/>
                </a:lnTo>
                <a:lnTo>
                  <a:pt x="383" y="121"/>
                </a:lnTo>
                <a:lnTo>
                  <a:pt x="383" y="124"/>
                </a:lnTo>
                <a:lnTo>
                  <a:pt x="383" y="127"/>
                </a:lnTo>
                <a:lnTo>
                  <a:pt x="384" y="129"/>
                </a:lnTo>
                <a:lnTo>
                  <a:pt x="385" y="132"/>
                </a:lnTo>
                <a:lnTo>
                  <a:pt x="388" y="134"/>
                </a:lnTo>
                <a:lnTo>
                  <a:pt x="391" y="136"/>
                </a:lnTo>
                <a:lnTo>
                  <a:pt x="395" y="138"/>
                </a:lnTo>
                <a:lnTo>
                  <a:pt x="399" y="140"/>
                </a:lnTo>
                <a:lnTo>
                  <a:pt x="405" y="142"/>
                </a:lnTo>
                <a:lnTo>
                  <a:pt x="677" y="142"/>
                </a:lnTo>
                <a:lnTo>
                  <a:pt x="677" y="336"/>
                </a:lnTo>
                <a:lnTo>
                  <a:pt x="679" y="341"/>
                </a:lnTo>
                <a:lnTo>
                  <a:pt x="681" y="345"/>
                </a:lnTo>
                <a:lnTo>
                  <a:pt x="683" y="349"/>
                </a:lnTo>
                <a:lnTo>
                  <a:pt x="685" y="352"/>
                </a:lnTo>
                <a:lnTo>
                  <a:pt x="687" y="354"/>
                </a:lnTo>
                <a:lnTo>
                  <a:pt x="690" y="355"/>
                </a:lnTo>
                <a:lnTo>
                  <a:pt x="692" y="356"/>
                </a:lnTo>
                <a:lnTo>
                  <a:pt x="695" y="356"/>
                </a:lnTo>
                <a:lnTo>
                  <a:pt x="699" y="356"/>
                </a:lnTo>
                <a:lnTo>
                  <a:pt x="701" y="355"/>
                </a:lnTo>
                <a:lnTo>
                  <a:pt x="707" y="352"/>
                </a:lnTo>
                <a:lnTo>
                  <a:pt x="713" y="348"/>
                </a:lnTo>
                <a:lnTo>
                  <a:pt x="720" y="344"/>
                </a:lnTo>
                <a:lnTo>
                  <a:pt x="734" y="334"/>
                </a:lnTo>
                <a:lnTo>
                  <a:pt x="742" y="330"/>
                </a:lnTo>
                <a:lnTo>
                  <a:pt x="750" y="327"/>
                </a:lnTo>
                <a:lnTo>
                  <a:pt x="754" y="325"/>
                </a:lnTo>
                <a:lnTo>
                  <a:pt x="758" y="324"/>
                </a:lnTo>
                <a:lnTo>
                  <a:pt x="762" y="324"/>
                </a:lnTo>
                <a:lnTo>
                  <a:pt x="766" y="324"/>
                </a:lnTo>
                <a:lnTo>
                  <a:pt x="771" y="325"/>
                </a:lnTo>
                <a:lnTo>
                  <a:pt x="775" y="326"/>
                </a:lnTo>
                <a:lnTo>
                  <a:pt x="780" y="328"/>
                </a:lnTo>
                <a:lnTo>
                  <a:pt x="785" y="331"/>
                </a:lnTo>
                <a:lnTo>
                  <a:pt x="788" y="333"/>
                </a:lnTo>
                <a:lnTo>
                  <a:pt x="792" y="336"/>
                </a:lnTo>
                <a:lnTo>
                  <a:pt x="795" y="340"/>
                </a:lnTo>
                <a:lnTo>
                  <a:pt x="799" y="343"/>
                </a:lnTo>
                <a:lnTo>
                  <a:pt x="804" y="351"/>
                </a:lnTo>
                <a:lnTo>
                  <a:pt x="809" y="361"/>
                </a:lnTo>
                <a:lnTo>
                  <a:pt x="811" y="366"/>
                </a:lnTo>
                <a:lnTo>
                  <a:pt x="813" y="371"/>
                </a:lnTo>
                <a:lnTo>
                  <a:pt x="815" y="381"/>
                </a:lnTo>
                <a:lnTo>
                  <a:pt x="817" y="391"/>
                </a:lnTo>
                <a:lnTo>
                  <a:pt x="818" y="396"/>
                </a:lnTo>
                <a:lnTo>
                  <a:pt x="818" y="402"/>
                </a:lnTo>
                <a:lnTo>
                  <a:pt x="818" y="413"/>
                </a:lnTo>
                <a:lnTo>
                  <a:pt x="816" y="423"/>
                </a:lnTo>
                <a:lnTo>
                  <a:pt x="814" y="434"/>
                </a:lnTo>
                <a:lnTo>
                  <a:pt x="811" y="444"/>
                </a:lnTo>
                <a:lnTo>
                  <a:pt x="809" y="448"/>
                </a:lnTo>
                <a:lnTo>
                  <a:pt x="806" y="453"/>
                </a:lnTo>
                <a:lnTo>
                  <a:pt x="803" y="458"/>
                </a:lnTo>
                <a:lnTo>
                  <a:pt x="800" y="462"/>
                </a:lnTo>
                <a:lnTo>
                  <a:pt x="797" y="466"/>
                </a:lnTo>
                <a:lnTo>
                  <a:pt x="794" y="470"/>
                </a:lnTo>
                <a:lnTo>
                  <a:pt x="790" y="474"/>
                </a:lnTo>
                <a:lnTo>
                  <a:pt x="786" y="477"/>
                </a:lnTo>
                <a:lnTo>
                  <a:pt x="781" y="479"/>
                </a:lnTo>
                <a:lnTo>
                  <a:pt x="777" y="481"/>
                </a:lnTo>
                <a:lnTo>
                  <a:pt x="773" y="482"/>
                </a:lnTo>
                <a:lnTo>
                  <a:pt x="768" y="483"/>
                </a:lnTo>
                <a:lnTo>
                  <a:pt x="764" y="483"/>
                </a:lnTo>
                <a:lnTo>
                  <a:pt x="760" y="483"/>
                </a:lnTo>
                <a:lnTo>
                  <a:pt x="752" y="480"/>
                </a:lnTo>
                <a:lnTo>
                  <a:pt x="744" y="477"/>
                </a:lnTo>
                <a:lnTo>
                  <a:pt x="736" y="472"/>
                </a:lnTo>
                <a:lnTo>
                  <a:pt x="721" y="461"/>
                </a:lnTo>
                <a:lnTo>
                  <a:pt x="714" y="455"/>
                </a:lnTo>
                <a:lnTo>
                  <a:pt x="708" y="451"/>
                </a:lnTo>
                <a:lnTo>
                  <a:pt x="705" y="450"/>
                </a:lnTo>
                <a:lnTo>
                  <a:pt x="702" y="448"/>
                </a:lnTo>
                <a:lnTo>
                  <a:pt x="699" y="448"/>
                </a:lnTo>
                <a:lnTo>
                  <a:pt x="695" y="447"/>
                </a:lnTo>
                <a:lnTo>
                  <a:pt x="692" y="448"/>
                </a:lnTo>
                <a:lnTo>
                  <a:pt x="690" y="448"/>
                </a:lnTo>
                <a:lnTo>
                  <a:pt x="687" y="450"/>
                </a:lnTo>
                <a:lnTo>
                  <a:pt x="685" y="452"/>
                </a:lnTo>
                <a:lnTo>
                  <a:pt x="683" y="455"/>
                </a:lnTo>
                <a:lnTo>
                  <a:pt x="681" y="459"/>
                </a:lnTo>
                <a:lnTo>
                  <a:pt x="679" y="464"/>
                </a:lnTo>
                <a:lnTo>
                  <a:pt x="677" y="469"/>
                </a:lnTo>
                <a:lnTo>
                  <a:pt x="677" y="665"/>
                </a:lnTo>
                <a:lnTo>
                  <a:pt x="405" y="665"/>
                </a:lnTo>
                <a:close/>
              </a:path>
            </a:pathLst>
          </a:custGeom>
          <a:solidFill>
            <a:srgbClr val="00FFFF"/>
          </a:solidFill>
          <a:ln w="9525">
            <a:noFill/>
          </a:ln>
        </p:spPr>
        <p:txBody>
          <a:bodyPr/>
          <a:p>
            <a:pPr eaLnBrk="1" hangingPunct="1"/>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2298" name="Freeform 25"/>
          <p:cNvSpPr/>
          <p:nvPr/>
        </p:nvSpPr>
        <p:spPr>
          <a:xfrm>
            <a:off x="1506538" y="1863725"/>
            <a:ext cx="1974850" cy="1508125"/>
          </a:xfrm>
          <a:custGeom>
            <a:avLst/>
            <a:gdLst>
              <a:gd name="txL" fmla="*/ 0 w 677"/>
              <a:gd name="txT" fmla="*/ 0 h 522"/>
              <a:gd name="txR" fmla="*/ 677 w 677"/>
              <a:gd name="txB" fmla="*/ 522 h 52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677" h="522">
                <a:moveTo>
                  <a:pt x="677" y="0"/>
                </a:moveTo>
                <a:lnTo>
                  <a:pt x="677" y="193"/>
                </a:lnTo>
                <a:lnTo>
                  <a:pt x="675" y="196"/>
                </a:lnTo>
                <a:lnTo>
                  <a:pt x="674" y="200"/>
                </a:lnTo>
                <a:lnTo>
                  <a:pt x="671" y="205"/>
                </a:lnTo>
                <a:lnTo>
                  <a:pt x="669" y="207"/>
                </a:lnTo>
                <a:lnTo>
                  <a:pt x="668" y="209"/>
                </a:lnTo>
                <a:lnTo>
                  <a:pt x="665" y="212"/>
                </a:lnTo>
                <a:lnTo>
                  <a:pt x="661" y="213"/>
                </a:lnTo>
                <a:lnTo>
                  <a:pt x="657" y="214"/>
                </a:lnTo>
                <a:lnTo>
                  <a:pt x="654" y="213"/>
                </a:lnTo>
                <a:lnTo>
                  <a:pt x="650" y="212"/>
                </a:lnTo>
                <a:lnTo>
                  <a:pt x="646" y="210"/>
                </a:lnTo>
                <a:lnTo>
                  <a:pt x="642" y="208"/>
                </a:lnTo>
                <a:lnTo>
                  <a:pt x="634" y="202"/>
                </a:lnTo>
                <a:lnTo>
                  <a:pt x="627" y="197"/>
                </a:lnTo>
                <a:lnTo>
                  <a:pt x="620" y="192"/>
                </a:lnTo>
                <a:lnTo>
                  <a:pt x="615" y="189"/>
                </a:lnTo>
                <a:lnTo>
                  <a:pt x="610" y="187"/>
                </a:lnTo>
                <a:lnTo>
                  <a:pt x="606" y="185"/>
                </a:lnTo>
                <a:lnTo>
                  <a:pt x="601" y="184"/>
                </a:lnTo>
                <a:lnTo>
                  <a:pt x="597" y="183"/>
                </a:lnTo>
                <a:lnTo>
                  <a:pt x="593" y="182"/>
                </a:lnTo>
                <a:lnTo>
                  <a:pt x="589" y="182"/>
                </a:lnTo>
                <a:lnTo>
                  <a:pt x="586" y="183"/>
                </a:lnTo>
                <a:lnTo>
                  <a:pt x="582" y="183"/>
                </a:lnTo>
                <a:lnTo>
                  <a:pt x="578" y="184"/>
                </a:lnTo>
                <a:lnTo>
                  <a:pt x="574" y="186"/>
                </a:lnTo>
                <a:lnTo>
                  <a:pt x="569" y="188"/>
                </a:lnTo>
                <a:lnTo>
                  <a:pt x="566" y="190"/>
                </a:lnTo>
                <a:lnTo>
                  <a:pt x="562" y="192"/>
                </a:lnTo>
                <a:lnTo>
                  <a:pt x="559" y="195"/>
                </a:lnTo>
                <a:lnTo>
                  <a:pt x="556" y="198"/>
                </a:lnTo>
                <a:lnTo>
                  <a:pt x="551" y="205"/>
                </a:lnTo>
                <a:lnTo>
                  <a:pt x="546" y="213"/>
                </a:lnTo>
                <a:lnTo>
                  <a:pt x="542" y="222"/>
                </a:lnTo>
                <a:lnTo>
                  <a:pt x="539" y="231"/>
                </a:lnTo>
                <a:lnTo>
                  <a:pt x="538" y="236"/>
                </a:lnTo>
                <a:lnTo>
                  <a:pt x="537" y="241"/>
                </a:lnTo>
                <a:lnTo>
                  <a:pt x="535" y="253"/>
                </a:lnTo>
                <a:lnTo>
                  <a:pt x="535" y="263"/>
                </a:lnTo>
                <a:lnTo>
                  <a:pt x="535" y="273"/>
                </a:lnTo>
                <a:lnTo>
                  <a:pt x="536" y="279"/>
                </a:lnTo>
                <a:lnTo>
                  <a:pt x="537" y="284"/>
                </a:lnTo>
                <a:lnTo>
                  <a:pt x="539" y="294"/>
                </a:lnTo>
                <a:lnTo>
                  <a:pt x="543" y="303"/>
                </a:lnTo>
                <a:lnTo>
                  <a:pt x="545" y="308"/>
                </a:lnTo>
                <a:lnTo>
                  <a:pt x="548" y="312"/>
                </a:lnTo>
                <a:lnTo>
                  <a:pt x="552" y="319"/>
                </a:lnTo>
                <a:lnTo>
                  <a:pt x="557" y="325"/>
                </a:lnTo>
                <a:lnTo>
                  <a:pt x="562" y="330"/>
                </a:lnTo>
                <a:lnTo>
                  <a:pt x="568" y="334"/>
                </a:lnTo>
                <a:lnTo>
                  <a:pt x="573" y="337"/>
                </a:lnTo>
                <a:lnTo>
                  <a:pt x="577" y="338"/>
                </a:lnTo>
                <a:lnTo>
                  <a:pt x="582" y="340"/>
                </a:lnTo>
                <a:lnTo>
                  <a:pt x="586" y="340"/>
                </a:lnTo>
                <a:lnTo>
                  <a:pt x="590" y="340"/>
                </a:lnTo>
                <a:lnTo>
                  <a:pt x="595" y="340"/>
                </a:lnTo>
                <a:lnTo>
                  <a:pt x="599" y="339"/>
                </a:lnTo>
                <a:lnTo>
                  <a:pt x="603" y="337"/>
                </a:lnTo>
                <a:lnTo>
                  <a:pt x="607" y="336"/>
                </a:lnTo>
                <a:lnTo>
                  <a:pt x="611" y="334"/>
                </a:lnTo>
                <a:lnTo>
                  <a:pt x="619" y="329"/>
                </a:lnTo>
                <a:lnTo>
                  <a:pt x="633" y="318"/>
                </a:lnTo>
                <a:lnTo>
                  <a:pt x="647" y="309"/>
                </a:lnTo>
                <a:lnTo>
                  <a:pt x="650" y="308"/>
                </a:lnTo>
                <a:lnTo>
                  <a:pt x="653" y="307"/>
                </a:lnTo>
                <a:lnTo>
                  <a:pt x="656" y="306"/>
                </a:lnTo>
                <a:lnTo>
                  <a:pt x="658" y="306"/>
                </a:lnTo>
                <a:lnTo>
                  <a:pt x="661" y="306"/>
                </a:lnTo>
                <a:lnTo>
                  <a:pt x="664" y="307"/>
                </a:lnTo>
                <a:lnTo>
                  <a:pt x="666" y="308"/>
                </a:lnTo>
                <a:lnTo>
                  <a:pt x="668" y="310"/>
                </a:lnTo>
                <a:lnTo>
                  <a:pt x="671" y="313"/>
                </a:lnTo>
                <a:lnTo>
                  <a:pt x="673" y="317"/>
                </a:lnTo>
                <a:lnTo>
                  <a:pt x="677" y="328"/>
                </a:lnTo>
                <a:lnTo>
                  <a:pt x="677" y="522"/>
                </a:lnTo>
                <a:lnTo>
                  <a:pt x="405" y="522"/>
                </a:lnTo>
                <a:lnTo>
                  <a:pt x="398" y="519"/>
                </a:lnTo>
                <a:lnTo>
                  <a:pt x="392" y="516"/>
                </a:lnTo>
                <a:lnTo>
                  <a:pt x="388" y="513"/>
                </a:lnTo>
                <a:lnTo>
                  <a:pt x="386" y="511"/>
                </a:lnTo>
                <a:lnTo>
                  <a:pt x="385" y="510"/>
                </a:lnTo>
                <a:lnTo>
                  <a:pt x="383" y="506"/>
                </a:lnTo>
                <a:lnTo>
                  <a:pt x="383" y="502"/>
                </a:lnTo>
                <a:lnTo>
                  <a:pt x="383" y="499"/>
                </a:lnTo>
                <a:lnTo>
                  <a:pt x="385" y="495"/>
                </a:lnTo>
                <a:lnTo>
                  <a:pt x="390" y="486"/>
                </a:lnTo>
                <a:lnTo>
                  <a:pt x="396" y="477"/>
                </a:lnTo>
                <a:lnTo>
                  <a:pt x="406" y="463"/>
                </a:lnTo>
                <a:lnTo>
                  <a:pt x="411" y="456"/>
                </a:lnTo>
                <a:lnTo>
                  <a:pt x="414" y="448"/>
                </a:lnTo>
                <a:lnTo>
                  <a:pt x="416" y="441"/>
                </a:lnTo>
                <a:lnTo>
                  <a:pt x="417" y="438"/>
                </a:lnTo>
                <a:lnTo>
                  <a:pt x="417" y="435"/>
                </a:lnTo>
                <a:lnTo>
                  <a:pt x="417" y="429"/>
                </a:lnTo>
                <a:lnTo>
                  <a:pt x="416" y="422"/>
                </a:lnTo>
                <a:lnTo>
                  <a:pt x="415" y="420"/>
                </a:lnTo>
                <a:lnTo>
                  <a:pt x="414" y="418"/>
                </a:lnTo>
                <a:lnTo>
                  <a:pt x="412" y="414"/>
                </a:lnTo>
                <a:lnTo>
                  <a:pt x="410" y="410"/>
                </a:lnTo>
                <a:lnTo>
                  <a:pt x="407" y="406"/>
                </a:lnTo>
                <a:lnTo>
                  <a:pt x="404" y="402"/>
                </a:lnTo>
                <a:lnTo>
                  <a:pt x="400" y="399"/>
                </a:lnTo>
                <a:lnTo>
                  <a:pt x="392" y="393"/>
                </a:lnTo>
                <a:lnTo>
                  <a:pt x="387" y="391"/>
                </a:lnTo>
                <a:lnTo>
                  <a:pt x="382" y="388"/>
                </a:lnTo>
                <a:lnTo>
                  <a:pt x="377" y="386"/>
                </a:lnTo>
                <a:lnTo>
                  <a:pt x="372" y="385"/>
                </a:lnTo>
                <a:lnTo>
                  <a:pt x="361" y="382"/>
                </a:lnTo>
                <a:lnTo>
                  <a:pt x="355" y="381"/>
                </a:lnTo>
                <a:lnTo>
                  <a:pt x="349" y="380"/>
                </a:lnTo>
                <a:lnTo>
                  <a:pt x="337" y="380"/>
                </a:lnTo>
                <a:lnTo>
                  <a:pt x="325" y="381"/>
                </a:lnTo>
                <a:lnTo>
                  <a:pt x="313" y="383"/>
                </a:lnTo>
                <a:lnTo>
                  <a:pt x="301" y="386"/>
                </a:lnTo>
                <a:lnTo>
                  <a:pt x="296" y="388"/>
                </a:lnTo>
                <a:lnTo>
                  <a:pt x="291" y="391"/>
                </a:lnTo>
                <a:lnTo>
                  <a:pt x="286" y="394"/>
                </a:lnTo>
                <a:lnTo>
                  <a:pt x="281" y="397"/>
                </a:lnTo>
                <a:lnTo>
                  <a:pt x="277" y="400"/>
                </a:lnTo>
                <a:lnTo>
                  <a:pt x="273" y="404"/>
                </a:lnTo>
                <a:lnTo>
                  <a:pt x="269" y="409"/>
                </a:lnTo>
                <a:lnTo>
                  <a:pt x="266" y="413"/>
                </a:lnTo>
                <a:lnTo>
                  <a:pt x="263" y="418"/>
                </a:lnTo>
                <a:lnTo>
                  <a:pt x="261" y="423"/>
                </a:lnTo>
                <a:lnTo>
                  <a:pt x="260" y="427"/>
                </a:lnTo>
                <a:lnTo>
                  <a:pt x="259" y="432"/>
                </a:lnTo>
                <a:lnTo>
                  <a:pt x="259" y="436"/>
                </a:lnTo>
                <a:lnTo>
                  <a:pt x="260" y="440"/>
                </a:lnTo>
                <a:lnTo>
                  <a:pt x="260" y="445"/>
                </a:lnTo>
                <a:lnTo>
                  <a:pt x="262" y="450"/>
                </a:lnTo>
                <a:lnTo>
                  <a:pt x="265" y="457"/>
                </a:lnTo>
                <a:lnTo>
                  <a:pt x="269" y="465"/>
                </a:lnTo>
                <a:lnTo>
                  <a:pt x="274" y="472"/>
                </a:lnTo>
                <a:lnTo>
                  <a:pt x="279" y="479"/>
                </a:lnTo>
                <a:lnTo>
                  <a:pt x="284" y="486"/>
                </a:lnTo>
                <a:lnTo>
                  <a:pt x="288" y="492"/>
                </a:lnTo>
                <a:lnTo>
                  <a:pt x="290" y="498"/>
                </a:lnTo>
                <a:lnTo>
                  <a:pt x="291" y="501"/>
                </a:lnTo>
                <a:lnTo>
                  <a:pt x="291" y="503"/>
                </a:lnTo>
                <a:lnTo>
                  <a:pt x="291" y="506"/>
                </a:lnTo>
                <a:lnTo>
                  <a:pt x="290" y="508"/>
                </a:lnTo>
                <a:lnTo>
                  <a:pt x="289" y="511"/>
                </a:lnTo>
                <a:lnTo>
                  <a:pt x="286" y="513"/>
                </a:lnTo>
                <a:lnTo>
                  <a:pt x="284" y="515"/>
                </a:lnTo>
                <a:lnTo>
                  <a:pt x="280" y="517"/>
                </a:lnTo>
                <a:lnTo>
                  <a:pt x="276" y="520"/>
                </a:lnTo>
                <a:lnTo>
                  <a:pt x="270" y="521"/>
                </a:lnTo>
                <a:lnTo>
                  <a:pt x="0" y="522"/>
                </a:lnTo>
                <a:lnTo>
                  <a:pt x="0" y="0"/>
                </a:lnTo>
                <a:lnTo>
                  <a:pt x="677" y="0"/>
                </a:lnTo>
                <a:close/>
              </a:path>
            </a:pathLst>
          </a:custGeom>
          <a:solidFill>
            <a:srgbClr val="FFCC99"/>
          </a:solidFill>
          <a:ln w="9525">
            <a:noFill/>
          </a:ln>
        </p:spPr>
        <p:txBody>
          <a:bodyPr/>
          <a:p>
            <a:pPr eaLnBrk="1" hangingPunct="1"/>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9468" name="Text Box 26"/>
          <p:cNvSpPr txBox="1"/>
          <p:nvPr/>
        </p:nvSpPr>
        <p:spPr>
          <a:xfrm>
            <a:off x="5445125" y="2165350"/>
            <a:ext cx="1871663" cy="779463"/>
          </a:xfrm>
          <a:prstGeom prst="rect">
            <a:avLst/>
          </a:prstGeom>
          <a:noFill/>
          <a:ln w="9525">
            <a:noFill/>
          </a:ln>
        </p:spPr>
        <p:txBody>
          <a:bodyPr>
            <a:spAutoFit/>
          </a:bodyPr>
          <a:p>
            <a:pPr algn="ctr" eaLnBrk="1" hangingPunct="1">
              <a:spcBef>
                <a:spcPct val="50000"/>
              </a:spcBef>
            </a:pPr>
            <a:r>
              <a:rPr lang="zh-CN" altLang="en-US" sz="1800" dirty="0">
                <a:solidFill>
                  <a:schemeClr val="tx1"/>
                </a:solidFill>
                <a:latin typeface="Arial" panose="020B0604020202020204" pitchFamily="34" charset="0"/>
                <a:ea typeface="宋体" panose="02010600030101010101" pitchFamily="2" charset="-122"/>
              </a:rPr>
              <a:t>转换工作</a:t>
            </a:r>
            <a:endParaRPr lang="en-US" altLang="zh-CN" sz="1800">
              <a:solidFill>
                <a:schemeClr val="tx1"/>
              </a:solidFill>
              <a:latin typeface="Arial" panose="020B0604020202020204" pitchFamily="34" charset="0"/>
              <a:ea typeface="宋体" panose="02010600030101010101" pitchFamily="2" charset="-122"/>
            </a:endParaRPr>
          </a:p>
          <a:p>
            <a:pPr algn="ctr" eaLnBrk="1" hangingPunct="1">
              <a:spcBef>
                <a:spcPct val="50000"/>
              </a:spcBef>
            </a:pPr>
            <a:r>
              <a:rPr lang="zh-CN" altLang="en-US" sz="1800" dirty="0">
                <a:solidFill>
                  <a:schemeClr val="tx1"/>
                </a:solidFill>
                <a:latin typeface="Arial" panose="020B0604020202020204" pitchFamily="34" charset="0"/>
                <a:ea typeface="宋体" panose="02010600030101010101" pitchFamily="2" charset="-122"/>
              </a:rPr>
              <a:t>成为一种惯例</a:t>
            </a:r>
            <a:endParaRPr lang="zh-CN" altLang="en-US" sz="1800" dirty="0">
              <a:solidFill>
                <a:schemeClr val="tx1"/>
              </a:solidFill>
              <a:latin typeface="Arial" panose="020B0604020202020204" pitchFamily="34" charset="0"/>
              <a:ea typeface="宋体" panose="02010600030101010101" pitchFamily="2" charset="-122"/>
            </a:endParaRPr>
          </a:p>
        </p:txBody>
      </p:sp>
      <p:sp>
        <p:nvSpPr>
          <p:cNvPr id="14" name="Text Box 28"/>
          <p:cNvSpPr txBox="1"/>
          <p:nvPr/>
        </p:nvSpPr>
        <p:spPr>
          <a:xfrm>
            <a:off x="1787525" y="3689350"/>
            <a:ext cx="1447800" cy="641350"/>
          </a:xfrm>
          <a:prstGeom prst="rect">
            <a:avLst/>
          </a:prstGeom>
          <a:noFill/>
          <a:ln w="9525">
            <a:noFill/>
          </a:ln>
        </p:spPr>
        <p:txBody>
          <a:bodyPr>
            <a:spAutoFit/>
          </a:bodyPr>
          <a:p>
            <a:pPr algn="ctr" eaLnBrk="1" hangingPunct="1">
              <a:spcBef>
                <a:spcPct val="50000"/>
              </a:spcBef>
            </a:pPr>
            <a:r>
              <a:rPr lang="zh-CN" altLang="en-US" sz="1800" dirty="0">
                <a:solidFill>
                  <a:schemeClr val="tx1"/>
                </a:solidFill>
                <a:latin typeface="Arial" panose="020B0604020202020204" pitchFamily="34" charset="0"/>
                <a:ea typeface="宋体" panose="02010600030101010101" pitchFamily="2" charset="-122"/>
              </a:rPr>
              <a:t>全球化的经济环境</a:t>
            </a:r>
            <a:endParaRPr lang="zh-CN" altLang="en-US" sz="1800" dirty="0">
              <a:solidFill>
                <a:schemeClr val="tx1"/>
              </a:solidFill>
              <a:latin typeface="Arial" panose="020B0604020202020204" pitchFamily="34" charset="0"/>
              <a:ea typeface="宋体" panose="02010600030101010101" pitchFamily="2" charset="-122"/>
            </a:endParaRPr>
          </a:p>
        </p:txBody>
      </p:sp>
      <p:sp>
        <p:nvSpPr>
          <p:cNvPr id="15" name="Text Box 29"/>
          <p:cNvSpPr txBox="1"/>
          <p:nvPr/>
        </p:nvSpPr>
        <p:spPr>
          <a:xfrm>
            <a:off x="3616325" y="3613150"/>
            <a:ext cx="1676400" cy="977900"/>
          </a:xfrm>
          <a:prstGeom prst="rect">
            <a:avLst/>
          </a:prstGeom>
          <a:noFill/>
          <a:ln w="9525">
            <a:noFill/>
          </a:ln>
        </p:spPr>
        <p:txBody>
          <a:bodyPr>
            <a:spAutoFit/>
          </a:bodyPr>
          <a:p>
            <a:pPr algn="ctr" eaLnBrk="1" hangingPunct="1">
              <a:lnSpc>
                <a:spcPts val="1600"/>
              </a:lnSpc>
              <a:spcBef>
                <a:spcPct val="50000"/>
              </a:spcBef>
            </a:pPr>
            <a:r>
              <a:rPr lang="zh-CN" altLang="en-US" sz="1800" dirty="0">
                <a:solidFill>
                  <a:schemeClr val="tx1"/>
                </a:solidFill>
                <a:latin typeface="Arial" panose="020B0604020202020204" pitchFamily="34" charset="0"/>
                <a:ea typeface="宋体" panose="02010600030101010101" pitchFamily="2" charset="-122"/>
              </a:rPr>
              <a:t>没有技术</a:t>
            </a:r>
            <a:endParaRPr lang="en-US" altLang="zh-CN" sz="1800">
              <a:solidFill>
                <a:schemeClr val="tx1"/>
              </a:solidFill>
              <a:latin typeface="Arial" panose="020B0604020202020204" pitchFamily="34" charset="0"/>
              <a:ea typeface="宋体" panose="02010600030101010101" pitchFamily="2" charset="-122"/>
            </a:endParaRPr>
          </a:p>
          <a:p>
            <a:pPr algn="ctr" eaLnBrk="1" hangingPunct="1">
              <a:lnSpc>
                <a:spcPts val="1600"/>
              </a:lnSpc>
              <a:spcBef>
                <a:spcPct val="50000"/>
              </a:spcBef>
            </a:pPr>
            <a:r>
              <a:rPr lang="zh-CN" altLang="en-US" sz="1800" dirty="0">
                <a:solidFill>
                  <a:schemeClr val="tx1"/>
                </a:solidFill>
                <a:latin typeface="Arial" panose="020B0604020202020204" pitchFamily="34" charset="0"/>
                <a:ea typeface="宋体" panose="02010600030101010101" pitchFamily="2" charset="-122"/>
              </a:rPr>
              <a:t>意味着</a:t>
            </a:r>
            <a:endParaRPr lang="en-US" altLang="zh-CN" sz="1800">
              <a:solidFill>
                <a:schemeClr val="tx1"/>
              </a:solidFill>
              <a:latin typeface="Arial" panose="020B0604020202020204" pitchFamily="34" charset="0"/>
              <a:ea typeface="宋体" panose="02010600030101010101" pitchFamily="2" charset="-122"/>
            </a:endParaRPr>
          </a:p>
          <a:p>
            <a:pPr algn="ctr" eaLnBrk="1" hangingPunct="1">
              <a:lnSpc>
                <a:spcPts val="1600"/>
              </a:lnSpc>
              <a:spcBef>
                <a:spcPct val="50000"/>
              </a:spcBef>
            </a:pPr>
            <a:r>
              <a:rPr lang="zh-CN" altLang="en-US" sz="1800" dirty="0">
                <a:solidFill>
                  <a:schemeClr val="tx1"/>
                </a:solidFill>
                <a:latin typeface="Arial" panose="020B0604020202020204" pitchFamily="34" charset="0"/>
                <a:ea typeface="宋体" panose="02010600030101010101" pitchFamily="2" charset="-122"/>
              </a:rPr>
              <a:t>没有工作</a:t>
            </a:r>
            <a:endParaRPr lang="zh-CN" altLang="en-US" sz="1800" dirty="0">
              <a:solidFill>
                <a:schemeClr val="tx1"/>
              </a:solidFill>
              <a:latin typeface="Arial" panose="020B0604020202020204" pitchFamily="34" charset="0"/>
              <a:ea typeface="宋体" panose="02010600030101010101" pitchFamily="2" charset="-122"/>
            </a:endParaRPr>
          </a:p>
        </p:txBody>
      </p:sp>
      <p:sp>
        <p:nvSpPr>
          <p:cNvPr id="16" name="Text Box 30"/>
          <p:cNvSpPr txBox="1"/>
          <p:nvPr/>
        </p:nvSpPr>
        <p:spPr>
          <a:xfrm>
            <a:off x="5445125" y="3765550"/>
            <a:ext cx="1873250" cy="779463"/>
          </a:xfrm>
          <a:prstGeom prst="rect">
            <a:avLst/>
          </a:prstGeom>
          <a:noFill/>
          <a:ln w="9525">
            <a:noFill/>
          </a:ln>
        </p:spPr>
        <p:txBody>
          <a:bodyPr>
            <a:spAutoFit/>
          </a:bodyPr>
          <a:p>
            <a:pPr algn="ctr" eaLnBrk="1" hangingPunct="1">
              <a:spcBef>
                <a:spcPct val="50000"/>
              </a:spcBef>
            </a:pPr>
            <a:r>
              <a:rPr lang="zh-CN" altLang="en-US" sz="1800" dirty="0">
                <a:solidFill>
                  <a:schemeClr val="tx1"/>
                </a:solidFill>
                <a:latin typeface="Arial" panose="020B0604020202020204" pitchFamily="34" charset="0"/>
                <a:ea typeface="宋体" panose="02010600030101010101" pitchFamily="2" charset="-122"/>
              </a:rPr>
              <a:t>培训和再教育</a:t>
            </a:r>
            <a:endParaRPr lang="en-US" altLang="zh-CN" sz="1800">
              <a:solidFill>
                <a:schemeClr val="tx1"/>
              </a:solidFill>
              <a:latin typeface="Arial" panose="020B0604020202020204" pitchFamily="34" charset="0"/>
              <a:ea typeface="宋体" panose="02010600030101010101" pitchFamily="2" charset="-122"/>
            </a:endParaRPr>
          </a:p>
          <a:p>
            <a:pPr algn="ctr" eaLnBrk="1" hangingPunct="1">
              <a:spcBef>
                <a:spcPct val="50000"/>
              </a:spcBef>
            </a:pPr>
            <a:r>
              <a:rPr lang="zh-CN" altLang="en-US" sz="1800" dirty="0">
                <a:solidFill>
                  <a:schemeClr val="tx1"/>
                </a:solidFill>
                <a:latin typeface="Arial" panose="020B0604020202020204" pitchFamily="34" charset="0"/>
                <a:ea typeface="宋体" panose="02010600030101010101" pitchFamily="2" charset="-122"/>
              </a:rPr>
              <a:t>成为常事</a:t>
            </a:r>
            <a:endParaRPr lang="zh-CN" altLang="en-US" sz="1800" dirty="0">
              <a:solidFill>
                <a:schemeClr val="tx1"/>
              </a:solidFill>
              <a:latin typeface="Arial" panose="020B0604020202020204" pitchFamily="34" charset="0"/>
              <a:ea typeface="宋体" panose="02010600030101010101" pitchFamily="2" charset="-122"/>
            </a:endParaRPr>
          </a:p>
        </p:txBody>
      </p:sp>
      <p:sp>
        <p:nvSpPr>
          <p:cNvPr id="17" name="Text Box 31"/>
          <p:cNvSpPr txBox="1"/>
          <p:nvPr/>
        </p:nvSpPr>
        <p:spPr>
          <a:xfrm>
            <a:off x="3463925" y="5213350"/>
            <a:ext cx="2016125" cy="779463"/>
          </a:xfrm>
          <a:prstGeom prst="rect">
            <a:avLst/>
          </a:prstGeom>
          <a:noFill/>
          <a:ln w="9525">
            <a:noFill/>
          </a:ln>
        </p:spPr>
        <p:txBody>
          <a:bodyPr>
            <a:spAutoFit/>
          </a:bodyPr>
          <a:p>
            <a:pPr algn="ctr" eaLnBrk="1" hangingPunct="1">
              <a:spcBef>
                <a:spcPct val="50000"/>
              </a:spcBef>
            </a:pPr>
            <a:r>
              <a:rPr lang="zh-CN" altLang="en-US" sz="1800" dirty="0">
                <a:solidFill>
                  <a:schemeClr val="tx1"/>
                </a:solidFill>
                <a:latin typeface="Arial" panose="020B0604020202020204" pitchFamily="34" charset="0"/>
                <a:ea typeface="宋体" panose="02010600030101010101" pitchFamily="2" charset="-122"/>
              </a:rPr>
              <a:t>工作价值观</a:t>
            </a:r>
            <a:endParaRPr lang="en-US" altLang="zh-CN" sz="1800">
              <a:solidFill>
                <a:schemeClr val="tx1"/>
              </a:solidFill>
              <a:latin typeface="Arial" panose="020B0604020202020204" pitchFamily="34" charset="0"/>
              <a:ea typeface="宋体" panose="02010600030101010101" pitchFamily="2" charset="-122"/>
            </a:endParaRPr>
          </a:p>
          <a:p>
            <a:pPr algn="ctr" eaLnBrk="1" hangingPunct="1">
              <a:spcBef>
                <a:spcPct val="50000"/>
              </a:spcBef>
            </a:pPr>
            <a:r>
              <a:rPr lang="zh-CN" altLang="en-US" sz="1800" dirty="0">
                <a:solidFill>
                  <a:schemeClr val="tx1"/>
                </a:solidFill>
                <a:latin typeface="Arial" panose="020B0604020202020204" pitchFamily="34" charset="0"/>
                <a:ea typeface="宋体" panose="02010600030101010101" pitchFamily="2" charset="-122"/>
              </a:rPr>
              <a:t>整体趋向</a:t>
            </a:r>
            <a:endParaRPr lang="zh-CN" altLang="en-US" sz="1800" dirty="0">
              <a:solidFill>
                <a:schemeClr val="tx1"/>
              </a:solidFill>
              <a:latin typeface="Arial" panose="020B0604020202020204" pitchFamily="34" charset="0"/>
              <a:ea typeface="宋体" panose="02010600030101010101" pitchFamily="2" charset="-122"/>
            </a:endParaRPr>
          </a:p>
        </p:txBody>
      </p:sp>
      <p:sp>
        <p:nvSpPr>
          <p:cNvPr id="19473" name="Text Box 32"/>
          <p:cNvSpPr txBox="1"/>
          <p:nvPr/>
        </p:nvSpPr>
        <p:spPr>
          <a:xfrm>
            <a:off x="1635125" y="2393950"/>
            <a:ext cx="1447800" cy="366713"/>
          </a:xfrm>
          <a:prstGeom prst="rect">
            <a:avLst/>
          </a:prstGeom>
          <a:noFill/>
          <a:ln w="9525">
            <a:noFill/>
          </a:ln>
        </p:spPr>
        <p:txBody>
          <a:bodyPr>
            <a:spAutoFit/>
          </a:bodyPr>
          <a:p>
            <a:pPr algn="ctr" eaLnBrk="1" hangingPunct="1">
              <a:spcBef>
                <a:spcPct val="50000"/>
              </a:spcBef>
            </a:pPr>
            <a:r>
              <a:rPr lang="zh-CN" altLang="en-US" sz="1800" dirty="0">
                <a:solidFill>
                  <a:schemeClr val="tx1"/>
                </a:solidFill>
                <a:latin typeface="Arial" panose="020B0604020202020204" pitchFamily="34" charset="0"/>
                <a:ea typeface="宋体" panose="02010600030101010101" pitchFamily="2" charset="-122"/>
              </a:rPr>
              <a:t>劳动力变化</a:t>
            </a:r>
            <a:endParaRPr lang="zh-CN" altLang="en-US" sz="1800" dirty="0">
              <a:solidFill>
                <a:schemeClr val="tx1"/>
              </a:solidFill>
              <a:latin typeface="Arial" panose="020B0604020202020204" pitchFamily="34" charset="0"/>
              <a:ea typeface="宋体" panose="02010600030101010101" pitchFamily="2" charset="-122"/>
            </a:endParaRPr>
          </a:p>
        </p:txBody>
      </p:sp>
      <p:sp>
        <p:nvSpPr>
          <p:cNvPr id="19474" name="Text Box 33"/>
          <p:cNvSpPr txBox="1"/>
          <p:nvPr/>
        </p:nvSpPr>
        <p:spPr>
          <a:xfrm>
            <a:off x="3463925" y="2241550"/>
            <a:ext cx="1800225" cy="779463"/>
          </a:xfrm>
          <a:prstGeom prst="rect">
            <a:avLst/>
          </a:prstGeom>
          <a:noFill/>
          <a:ln w="9525">
            <a:noFill/>
          </a:ln>
        </p:spPr>
        <p:txBody>
          <a:bodyPr>
            <a:spAutoFit/>
          </a:bodyPr>
          <a:p>
            <a:pPr algn="ctr" eaLnBrk="1" hangingPunct="1">
              <a:spcBef>
                <a:spcPct val="50000"/>
              </a:spcBef>
            </a:pPr>
            <a:r>
              <a:rPr lang="zh-CN" altLang="en-US" sz="1800" dirty="0">
                <a:solidFill>
                  <a:schemeClr val="tx1"/>
                </a:solidFill>
                <a:latin typeface="Arial" panose="020B0604020202020204" pitchFamily="34" charset="0"/>
                <a:ea typeface="宋体" panose="02010600030101010101" pitchFamily="2" charset="-122"/>
              </a:rPr>
              <a:t>结构性失业</a:t>
            </a:r>
            <a:endParaRPr lang="en-US" altLang="zh-CN" sz="1800">
              <a:solidFill>
                <a:schemeClr val="tx1"/>
              </a:solidFill>
              <a:latin typeface="Arial" panose="020B0604020202020204" pitchFamily="34" charset="0"/>
              <a:ea typeface="宋体" panose="02010600030101010101" pitchFamily="2" charset="-122"/>
            </a:endParaRPr>
          </a:p>
          <a:p>
            <a:pPr algn="ctr" eaLnBrk="1" hangingPunct="1">
              <a:spcBef>
                <a:spcPct val="50000"/>
              </a:spcBef>
            </a:pPr>
            <a:r>
              <a:rPr lang="zh-CN" altLang="en-US" sz="1800" dirty="0">
                <a:solidFill>
                  <a:schemeClr val="tx1"/>
                </a:solidFill>
                <a:latin typeface="Arial" panose="020B0604020202020204" pitchFamily="34" charset="0"/>
                <a:ea typeface="宋体" panose="02010600030101010101" pitchFamily="2" charset="-122"/>
              </a:rPr>
              <a:t>问题突出</a:t>
            </a:r>
            <a:endParaRPr lang="zh-CN" altLang="en-US" sz="1800" dirty="0">
              <a:solidFill>
                <a:schemeClr val="tx1"/>
              </a:solidFill>
              <a:latin typeface="Arial" panose="020B0604020202020204" pitchFamily="34" charset="0"/>
              <a:ea typeface="宋体" panose="02010600030101010101" pitchFamily="2" charset="-122"/>
            </a:endParaRPr>
          </a:p>
        </p:txBody>
      </p:sp>
      <p:sp>
        <p:nvSpPr>
          <p:cNvPr id="20" name="Text Box 34"/>
          <p:cNvSpPr txBox="1"/>
          <p:nvPr/>
        </p:nvSpPr>
        <p:spPr>
          <a:xfrm>
            <a:off x="5597525" y="5289550"/>
            <a:ext cx="1873250" cy="779463"/>
          </a:xfrm>
          <a:prstGeom prst="rect">
            <a:avLst/>
          </a:prstGeom>
          <a:noFill/>
          <a:ln w="9525">
            <a:noFill/>
          </a:ln>
        </p:spPr>
        <p:txBody>
          <a:bodyPr>
            <a:spAutoFit/>
          </a:bodyPr>
          <a:p>
            <a:pPr algn="ctr" eaLnBrk="1" hangingPunct="1">
              <a:spcBef>
                <a:spcPct val="50000"/>
              </a:spcBef>
            </a:pPr>
            <a:r>
              <a:rPr lang="zh-CN" altLang="en-US" sz="1800" dirty="0">
                <a:solidFill>
                  <a:schemeClr val="tx1"/>
                </a:solidFill>
                <a:latin typeface="Arial" panose="020B0604020202020204" pitchFamily="34" charset="0"/>
                <a:ea typeface="宋体" panose="02010600030101010101" pitchFamily="2" charset="-122"/>
              </a:rPr>
              <a:t>多种工作</a:t>
            </a:r>
            <a:endParaRPr lang="en-US" altLang="zh-CN" sz="1800">
              <a:solidFill>
                <a:schemeClr val="tx1"/>
              </a:solidFill>
              <a:latin typeface="Arial" panose="020B0604020202020204" pitchFamily="34" charset="0"/>
              <a:ea typeface="宋体" panose="02010600030101010101" pitchFamily="2" charset="-122"/>
            </a:endParaRPr>
          </a:p>
          <a:p>
            <a:pPr algn="ctr" eaLnBrk="1" hangingPunct="1">
              <a:spcBef>
                <a:spcPct val="50000"/>
              </a:spcBef>
            </a:pPr>
            <a:r>
              <a:rPr lang="zh-CN" altLang="en-US" sz="1800" dirty="0">
                <a:solidFill>
                  <a:schemeClr val="tx1"/>
                </a:solidFill>
                <a:latin typeface="Arial" panose="020B0604020202020204" pitchFamily="34" charset="0"/>
                <a:ea typeface="宋体" panose="02010600030101010101" pitchFamily="2" charset="-122"/>
              </a:rPr>
              <a:t>形式选择</a:t>
            </a:r>
            <a:endParaRPr lang="zh-CN" altLang="en-US" sz="1800" dirty="0">
              <a:solidFill>
                <a:schemeClr val="tx1"/>
              </a:solidFill>
              <a:latin typeface="Arial" panose="020B0604020202020204" pitchFamily="34" charset="0"/>
              <a:ea typeface="宋体" panose="02010600030101010101" pitchFamily="2" charset="-122"/>
            </a:endParaRPr>
          </a:p>
        </p:txBody>
      </p:sp>
      <p:sp>
        <p:nvSpPr>
          <p:cNvPr id="21" name="TextBox 20"/>
          <p:cNvSpPr txBox="1"/>
          <p:nvPr/>
        </p:nvSpPr>
        <p:spPr>
          <a:xfrm>
            <a:off x="1787525" y="5365750"/>
            <a:ext cx="1219200" cy="641350"/>
          </a:xfrm>
          <a:prstGeom prst="rect">
            <a:avLst/>
          </a:prstGeom>
          <a:noFill/>
          <a:ln w="9525">
            <a:noFill/>
          </a:ln>
        </p:spPr>
        <p:txBody>
          <a:bodyPr>
            <a:spAutoFit/>
          </a:bodyPr>
          <a:p>
            <a:pPr algn="ctr" eaLnBrk="1" hangingPunct="1"/>
            <a:r>
              <a:rPr lang="zh-CN" altLang="en-US" sz="1800" dirty="0">
                <a:solidFill>
                  <a:schemeClr val="tx1"/>
                </a:solidFill>
                <a:latin typeface="Arial" panose="020B0604020202020204" pitchFamily="34" charset="0"/>
                <a:ea typeface="宋体" panose="02010600030101010101" pitchFamily="2" charset="-122"/>
              </a:rPr>
              <a:t>新型</a:t>
            </a:r>
            <a:endParaRPr lang="en-US" altLang="zh-CN" sz="1800">
              <a:solidFill>
                <a:schemeClr val="tx1"/>
              </a:solidFill>
              <a:latin typeface="Arial" panose="020B0604020202020204" pitchFamily="34" charset="0"/>
              <a:ea typeface="宋体" panose="02010600030101010101" pitchFamily="2" charset="-122"/>
            </a:endParaRPr>
          </a:p>
          <a:p>
            <a:pPr eaLnBrk="1" hangingPunct="1"/>
            <a:r>
              <a:rPr lang="zh-CN" altLang="en-US" sz="1800" dirty="0">
                <a:solidFill>
                  <a:schemeClr val="tx1"/>
                </a:solidFill>
                <a:latin typeface="Arial" panose="020B0604020202020204" pitchFamily="34" charset="0"/>
                <a:ea typeface="宋体" panose="02010600030101010101" pitchFamily="2" charset="-122"/>
              </a:rPr>
              <a:t>契约关系</a:t>
            </a:r>
            <a:endParaRPr lang="zh-CN" altLang="en-US" sz="1800" dirty="0">
              <a:solidFill>
                <a:schemeClr val="tx1"/>
              </a:solidFill>
              <a:latin typeface="Arial" panose="020B0604020202020204" pitchFamily="34" charset="0"/>
              <a:ea typeface="宋体" panose="02010600030101010101" pitchFamily="2" charset="-122"/>
            </a:endParaRPr>
          </a:p>
        </p:txBody>
      </p:sp>
      <p:sp>
        <p:nvSpPr>
          <p:cNvPr id="22" name="Rectangle 4"/>
          <p:cNvSpPr txBox="1">
            <a:spLocks noChangeArrowheads="1"/>
          </p:cNvSpPr>
          <p:nvPr/>
        </p:nvSpPr>
        <p:spPr bwMode="auto">
          <a:xfrm>
            <a:off x="381000" y="1101725"/>
            <a:ext cx="4648200" cy="685800"/>
          </a:xfrm>
          <a:prstGeom prst="rect">
            <a:avLst/>
          </a:prstGeom>
          <a:noFill/>
          <a:ln>
            <a:miter lim="800000"/>
          </a:ln>
        </p:spPr>
        <p:txBody>
          <a:bodyPr/>
          <a:lstStyle/>
          <a:p>
            <a:pPr marR="0" defTabSz="914400">
              <a:buClrTx/>
              <a:buSzTx/>
              <a:buFontTx/>
              <a:buNone/>
              <a:defRPr/>
            </a:pPr>
            <a:r>
              <a:rPr kumimoji="0" lang="zh-CN" altLang="en-US" sz="3600" i="1" kern="0" cap="none" spc="0" normalizeH="0" baseline="0" noProof="0" dirty="0">
                <a:solidFill>
                  <a:schemeClr val="tx2"/>
                </a:solidFill>
                <a:latin typeface="+mj-lt"/>
                <a:ea typeface="+mj-ea"/>
                <a:cs typeface="+mj-cs"/>
              </a:rPr>
              <a:t>劳动力市场现状</a:t>
            </a:r>
            <a:endParaRPr kumimoji="0" lang="zh-CN" altLang="en-US" sz="3600" i="1" kern="0" cap="none" spc="0" normalizeH="0" baseline="0" noProof="0" dirty="0">
              <a:solidFill>
                <a:schemeClr val="tx2"/>
              </a:solidFill>
              <a:latin typeface="+mj-lt"/>
              <a:ea typeface="+mj-ea"/>
              <a:cs typeface="+mj-cs"/>
            </a:endParaRPr>
          </a:p>
        </p:txBody>
      </p:sp>
      <p:cxnSp>
        <p:nvCxnSpPr>
          <p:cNvPr id="23" name="直接连接符 22"/>
          <p:cNvCxnSpPr/>
          <p:nvPr/>
        </p:nvCxnSpPr>
        <p:spPr>
          <a:xfrm>
            <a:off x="533400" y="1787525"/>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473"/>
                                        </p:tgtEl>
                                        <p:attrNameLst>
                                          <p:attrName>style.visibility</p:attrName>
                                        </p:attrNameLst>
                                      </p:cBhvr>
                                      <p:to>
                                        <p:strVal val="visible"/>
                                      </p:to>
                                    </p:set>
                                    <p:anim calcmode="lin" valueType="num">
                                      <p:cBhvr>
                                        <p:cTn id="7" dur="500" fill="hold"/>
                                        <p:tgtEl>
                                          <p:spTgt spid="19473"/>
                                        </p:tgtEl>
                                        <p:attrNameLst>
                                          <p:attrName>ppt_w</p:attrName>
                                        </p:attrNameLst>
                                      </p:cBhvr>
                                      <p:tavLst>
                                        <p:tav tm="0">
                                          <p:val>
                                            <p:fltVal val="0.000000"/>
                                          </p:val>
                                        </p:tav>
                                        <p:tav tm="100000">
                                          <p:val>
                                            <p:strVal val="#ppt_w"/>
                                          </p:val>
                                        </p:tav>
                                      </p:tavLst>
                                    </p:anim>
                                    <p:anim calcmode="lin" valueType="num">
                                      <p:cBhvr>
                                        <p:cTn id="8" dur="500" fill="hold"/>
                                        <p:tgtEl>
                                          <p:spTgt spid="19473"/>
                                        </p:tgtEl>
                                        <p:attrNameLst>
                                          <p:attrName>ppt_h</p:attrName>
                                        </p:attrNameLst>
                                      </p:cBhvr>
                                      <p:tavLst>
                                        <p:tav tm="0">
                                          <p:val>
                                            <p:fltVal val="0.000000"/>
                                          </p:val>
                                        </p:tav>
                                        <p:tav tm="100000">
                                          <p:val>
                                            <p:strVal val="#ppt_h"/>
                                          </p:val>
                                        </p:tav>
                                      </p:tavLst>
                                    </p:anim>
                                    <p:animEffect transition="in" filter="fade">
                                      <p:cBhvr>
                                        <p:cTn id="9" dur="500"/>
                                        <p:tgtEl>
                                          <p:spTgt spid="1947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9474"/>
                                        </p:tgtEl>
                                        <p:attrNameLst>
                                          <p:attrName>style.visibility</p:attrName>
                                        </p:attrNameLst>
                                      </p:cBhvr>
                                      <p:to>
                                        <p:strVal val="visible"/>
                                      </p:to>
                                    </p:set>
                                    <p:animEffect transition="in" filter="blinds(horizontal)">
                                      <p:cBhvr>
                                        <p:cTn id="14" dur="500"/>
                                        <p:tgtEl>
                                          <p:spTgt spid="1947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9468"/>
                                        </p:tgtEl>
                                        <p:attrNameLst>
                                          <p:attrName>style.visibility</p:attrName>
                                        </p:attrNameLst>
                                      </p:cBhvr>
                                      <p:to>
                                        <p:strVal val="visible"/>
                                      </p:to>
                                    </p:set>
                                    <p:animEffect transition="in" filter="box(in)">
                                      <p:cBhvr>
                                        <p:cTn id="19" dur="500"/>
                                        <p:tgtEl>
                                          <p:spTgt spid="19468"/>
                                        </p:tgtEl>
                                      </p:cBhvr>
                                    </p:animEffect>
                                  </p:childTnLst>
                                </p:cTn>
                              </p:par>
                            </p:childTnLst>
                          </p:cTn>
                        </p:par>
                      </p:childTnLst>
                    </p:cTn>
                  </p:par>
                  <p:par>
                    <p:cTn id="20" fill="hold">
                      <p:stCondLst>
                        <p:cond delay="indefinite"/>
                      </p:stCondLst>
                      <p:childTnLst>
                        <p:par>
                          <p:cTn id="21" fill="hold">
                            <p:stCondLst>
                              <p:cond delay="0"/>
                            </p:stCondLst>
                            <p:childTnLst>
                              <p:par>
                                <p:cTn id="22" presetID="34"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from="(-#ppt_w/2)" to="(#ppt_x)" calcmode="lin" valueType="num">
                                      <p:cBhvr>
                                        <p:cTn id="24" dur="600" fill="hold">
                                          <p:stCondLst>
                                            <p:cond delay="0"/>
                                          </p:stCondLst>
                                        </p:cTn>
                                        <p:tgtEl>
                                          <p:spTgt spid="14"/>
                                        </p:tgtEl>
                                        <p:attrNameLst>
                                          <p:attrName>ppt_x</p:attrName>
                                        </p:attrNameLst>
                                      </p:cBhvr>
                                    </p:anim>
                                    <p:anim from="0" to="-1.0" calcmode="lin" valueType="num">
                                      <p:cBhvr>
                                        <p:cTn id="25" dur="200" decel="50000" autoRev="1" fill="hold">
                                          <p:stCondLst>
                                            <p:cond delay="600"/>
                                          </p:stCondLst>
                                        </p:cTn>
                                        <p:tgtEl>
                                          <p:spTgt spid="14"/>
                                        </p:tgtEl>
                                        <p:attrNameLst>
                                          <p:attrName>xshear</p:attrName>
                                        </p:attrNameLst>
                                      </p:cBhvr>
                                    </p:anim>
                                    <p:animScale>
                                      <p:cBhvr>
                                        <p:cTn id="26" dur="200" decel="100000" autoRev="1" fill="hold">
                                          <p:stCondLst>
                                            <p:cond delay="600"/>
                                          </p:stCondLst>
                                        </p:cTn>
                                        <p:tgtEl>
                                          <p:spTgt spid="14"/>
                                        </p:tgtEl>
                                      </p:cBhvr>
                                      <p:from x="100000" y="100000"/>
                                      <p:to x="80000" y="100000"/>
                                    </p:animScale>
                                    <p:anim by="(#ppt_h/3+#ppt_w*0.1)" calcmode="lin" valueType="num">
                                      <p:cBhvr additive="sum">
                                        <p:cTn id="27" dur="200" decel="100000" autoRev="1" fill="hold">
                                          <p:stCondLst>
                                            <p:cond delay="600"/>
                                          </p:stCondLst>
                                        </p:cTn>
                                        <p:tgtEl>
                                          <p:spTgt spid="14"/>
                                        </p:tgtEl>
                                        <p:attrNameLst>
                                          <p:attrName>ppt_x</p:attrName>
                                        </p:attrNameLst>
                                      </p:cBhvr>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Horizont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0"/>
                                        <p:tgtEl>
                                          <p:spTgt spid="17"/>
                                        </p:tgtEl>
                                      </p:cBhvr>
                                    </p:animEffect>
                                    <p:anim calcmode="lin" valueType="num">
                                      <p:cBhvr>
                                        <p:cTn id="44" dur="2000" fill="hold"/>
                                        <p:tgtEl>
                                          <p:spTgt spid="17"/>
                                        </p:tgtEl>
                                        <p:attrNameLst>
                                          <p:attrName>style.rotation</p:attrName>
                                        </p:attrNameLst>
                                      </p:cBhvr>
                                      <p:tavLst>
                                        <p:tav tm="0">
                                          <p:val>
                                            <p:fltVal val="720.000000"/>
                                          </p:val>
                                        </p:tav>
                                        <p:tav tm="100000">
                                          <p:val>
                                            <p:fltVal val="0.000000"/>
                                          </p:val>
                                        </p:tav>
                                      </p:tavLst>
                                    </p:anim>
                                    <p:anim calcmode="lin" valueType="num">
                                      <p:cBhvr>
                                        <p:cTn id="45" dur="2000" fill="hold"/>
                                        <p:tgtEl>
                                          <p:spTgt spid="17"/>
                                        </p:tgtEl>
                                        <p:attrNameLst>
                                          <p:attrName>ppt_h</p:attrName>
                                        </p:attrNameLst>
                                      </p:cBhvr>
                                      <p:tavLst>
                                        <p:tav tm="0">
                                          <p:val>
                                            <p:fltVal val="0.000000"/>
                                          </p:val>
                                        </p:tav>
                                        <p:tav tm="100000">
                                          <p:val>
                                            <p:strVal val="#ppt_h"/>
                                          </p:val>
                                        </p:tav>
                                      </p:tavLst>
                                    </p:anim>
                                    <p:anim calcmode="lin" valueType="num">
                                      <p:cBhvr>
                                        <p:cTn id="46" dur="2000" fill="hold"/>
                                        <p:tgtEl>
                                          <p:spTgt spid="17"/>
                                        </p:tgtEl>
                                        <p:attrNameLst>
                                          <p:attrName>ppt_w</p:attrName>
                                        </p:attrNameLst>
                                      </p:cBhvr>
                                      <p:tavLst>
                                        <p:tav tm="0">
                                          <p:val>
                                            <p:fltVal val="0.00000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6"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Horizontal)">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nodeType="clickEffect">
                                  <p:stCondLst>
                                    <p:cond delay="0"/>
                                  </p:stCondLst>
                                  <p:childTnLst>
                                    <p:set>
                                      <p:cBhvr>
                                        <p:cTn id="55" dur="1" fill="hold">
                                          <p:stCondLst>
                                            <p:cond delay="0"/>
                                          </p:stCondLst>
                                        </p:cTn>
                                        <p:tgtEl>
                                          <p:spTgt spid="21">
                                            <p:txEl>
                                              <p:charRg st="0" end="3"/>
                                            </p:txEl>
                                          </p:spTgt>
                                        </p:tgtEl>
                                        <p:attrNameLst>
                                          <p:attrName>style.visibility</p:attrName>
                                        </p:attrNameLst>
                                      </p:cBhvr>
                                      <p:to>
                                        <p:strVal val="visible"/>
                                      </p:to>
                                    </p:set>
                                    <p:animEffect transition="in" filter="box(in)">
                                      <p:cBhvr>
                                        <p:cTn id="56" dur="500"/>
                                        <p:tgtEl>
                                          <p:spTgt spid="21">
                                            <p:txEl>
                                              <p:charRg st="0" end="3"/>
                                            </p:txEl>
                                          </p:spTgt>
                                        </p:tgtEl>
                                      </p:cBhvr>
                                    </p:animEffect>
                                  </p:childTnLst>
                                </p:cTn>
                              </p:par>
                              <p:par>
                                <p:cTn id="57" presetID="4" presetClass="entr" presetSubtype="16" fill="hold" nodeType="withEffect">
                                  <p:stCondLst>
                                    <p:cond delay="0"/>
                                  </p:stCondLst>
                                  <p:childTnLst>
                                    <p:set>
                                      <p:cBhvr>
                                        <p:cTn id="58" dur="1" fill="hold">
                                          <p:stCondLst>
                                            <p:cond delay="0"/>
                                          </p:stCondLst>
                                        </p:cTn>
                                        <p:tgtEl>
                                          <p:spTgt spid="21">
                                            <p:txEl>
                                              <p:charRg st="3" end="8"/>
                                            </p:txEl>
                                          </p:spTgt>
                                        </p:tgtEl>
                                        <p:attrNameLst>
                                          <p:attrName>style.visibility</p:attrName>
                                        </p:attrNameLst>
                                      </p:cBhvr>
                                      <p:to>
                                        <p:strVal val="visible"/>
                                      </p:to>
                                    </p:set>
                                    <p:animEffect transition="in" filter="box(in)">
                                      <p:cBhvr>
                                        <p:cTn id="59" dur="500"/>
                                        <p:tgtEl>
                                          <p:spTgt spid="21">
                                            <p:txEl>
                                              <p:charRg st="3"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p:bldP spid="14" grpId="0"/>
      <p:bldP spid="15" grpId="0"/>
      <p:bldP spid="16" grpId="0"/>
      <p:bldP spid="17" grpId="0"/>
      <p:bldP spid="19473" grpId="0"/>
      <p:bldP spid="19474"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42" name="图片 163841" descr="eMJ5xD3x"/>
          <p:cNvPicPr>
            <a:picLocks noChangeAspect="1"/>
          </p:cNvPicPr>
          <p:nvPr/>
        </p:nvPicPr>
        <p:blipFill>
          <a:blip r:embed="rId1"/>
          <a:stretch>
            <a:fillRect/>
          </a:stretch>
        </p:blipFill>
        <p:spPr>
          <a:xfrm>
            <a:off x="0" y="1844675"/>
            <a:ext cx="9144000" cy="5013325"/>
          </a:xfrm>
          <a:prstGeom prst="rect">
            <a:avLst/>
          </a:prstGeom>
          <a:noFill/>
          <a:ln w="9525">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Box 6"/>
          <p:cNvSpPr txBox="1"/>
          <p:nvPr/>
        </p:nvSpPr>
        <p:spPr>
          <a:xfrm>
            <a:off x="533400" y="1954213"/>
            <a:ext cx="7848600" cy="4767263"/>
          </a:xfrm>
          <a:prstGeom prst="rect">
            <a:avLst/>
          </a:prstGeom>
          <a:noFill/>
        </p:spPr>
        <p:txBody>
          <a:bodyPr>
            <a:spAutoFit/>
          </a:bodyPr>
          <a:lstStyle/>
          <a:p>
            <a:pPr marR="0" defTabSz="914400" eaLnBrk="1" hangingPunct="1">
              <a:lnSpc>
                <a:spcPct val="120000"/>
              </a:lnSpc>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ea"/>
                <a:ea typeface="+mn-ea"/>
                <a:cs typeface="+mn-cs"/>
              </a:rPr>
              <a:t>技术及职业变动快速，失业将是一个长久存在的问题，</a:t>
            </a:r>
            <a:r>
              <a:rPr kumimoji="0" lang="zh-CN" altLang="en-US" sz="2800" b="0" kern="1200" cap="none" spc="0" normalizeH="0" baseline="0" noProof="0" dirty="0">
                <a:solidFill>
                  <a:schemeClr val="tx1"/>
                </a:solidFill>
                <a:latin typeface="+mn-ea"/>
                <a:ea typeface="+mn-ea"/>
                <a:cs typeface="+mn-cs"/>
              </a:rPr>
              <a:t>我国劳动力供大于求的状况要持续</a:t>
            </a:r>
            <a:r>
              <a:rPr kumimoji="0" lang="en-US" altLang="zh-CN" sz="2800" b="0" kern="1200" cap="none" spc="0" normalizeH="0" baseline="0" noProof="0" dirty="0">
                <a:solidFill>
                  <a:schemeClr val="tx1"/>
                </a:solidFill>
                <a:latin typeface="+mn-ea"/>
                <a:ea typeface="+mn-ea"/>
                <a:cs typeface="+mn-cs"/>
              </a:rPr>
              <a:t>30</a:t>
            </a:r>
            <a:r>
              <a:rPr kumimoji="0" lang="zh-CN" altLang="en-US" sz="2800" b="0" kern="1200" cap="none" spc="0" normalizeH="0" baseline="0" noProof="0" dirty="0">
                <a:solidFill>
                  <a:schemeClr val="tx1"/>
                </a:solidFill>
                <a:latin typeface="+mn-ea"/>
                <a:ea typeface="+mn-ea"/>
                <a:cs typeface="+mn-cs"/>
              </a:rPr>
              <a:t>余年</a:t>
            </a:r>
            <a:endParaRPr kumimoji="0" lang="en-US" altLang="zh-CN" sz="2800" b="0" kern="1200" cap="none" spc="0" normalizeH="0" baseline="0" noProof="0" dirty="0">
              <a:solidFill>
                <a:schemeClr val="tx1"/>
              </a:solidFill>
              <a:latin typeface="+mn-ea"/>
              <a:ea typeface="+mn-ea"/>
              <a:cs typeface="+mn-cs"/>
            </a:endParaRPr>
          </a:p>
          <a:p>
            <a:pPr marR="0" defTabSz="914400" eaLnBrk="1" hangingPunct="1">
              <a:lnSpc>
                <a:spcPct val="120000"/>
              </a:lnSpc>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ea"/>
                <a:ea typeface="+mn-ea"/>
                <a:cs typeface="+mn-cs"/>
              </a:rPr>
              <a:t>国家户籍政策的放宽，使工作迁移成为越来越普遍 的情况，</a:t>
            </a:r>
            <a:r>
              <a:rPr kumimoji="0" lang="zh-CN" altLang="en-US" sz="2800" b="0" kern="1200" cap="none" spc="0" normalizeH="0" baseline="0" noProof="0" dirty="0">
                <a:solidFill>
                  <a:schemeClr val="tx1"/>
                </a:solidFill>
                <a:latin typeface="+mn-ea"/>
                <a:ea typeface="+mn-ea"/>
                <a:cs typeface="+mn-cs"/>
              </a:rPr>
              <a:t>迁移中的不同人群：在</a:t>
            </a:r>
            <a:r>
              <a:rPr kumimoji="0" lang="en-US" altLang="zh-CN" sz="2800" b="0" kern="1200" cap="none" spc="0" normalizeH="0" baseline="0" noProof="0" dirty="0">
                <a:solidFill>
                  <a:schemeClr val="tx1"/>
                </a:solidFill>
                <a:latin typeface="+mn-ea"/>
                <a:ea typeface="+mn-ea"/>
                <a:cs typeface="+mn-cs"/>
              </a:rPr>
              <a:t>15-64</a:t>
            </a:r>
            <a:r>
              <a:rPr kumimoji="0" lang="zh-CN" altLang="en-US" sz="2800" b="0" kern="1200" cap="none" spc="0" normalizeH="0" baseline="0" noProof="0" dirty="0">
                <a:solidFill>
                  <a:schemeClr val="tx1"/>
                </a:solidFill>
                <a:latin typeface="+mn-ea"/>
                <a:ea typeface="+mn-ea"/>
                <a:cs typeface="+mn-cs"/>
              </a:rPr>
              <a:t>岁迁移人口中，因务工经商</a:t>
            </a:r>
            <a:r>
              <a:rPr kumimoji="0" lang="en-US" altLang="zh-CN" sz="2800" b="0" kern="1200" cap="none" spc="0" normalizeH="0" baseline="0" noProof="0" dirty="0">
                <a:solidFill>
                  <a:schemeClr val="tx1"/>
                </a:solidFill>
                <a:latin typeface="+mn-ea"/>
                <a:ea typeface="+mn-ea"/>
                <a:cs typeface="+mn-cs"/>
              </a:rPr>
              <a:t>45.7%</a:t>
            </a:r>
            <a:r>
              <a:rPr kumimoji="0" lang="zh-CN" altLang="en-US" sz="2800" b="0" kern="1200" cap="none" spc="0" normalizeH="0" baseline="0" noProof="0" dirty="0">
                <a:solidFill>
                  <a:schemeClr val="tx1"/>
                </a:solidFill>
                <a:latin typeface="+mn-ea"/>
                <a:ea typeface="+mn-ea"/>
                <a:cs typeface="+mn-cs"/>
              </a:rPr>
              <a:t>，培训学习</a:t>
            </a:r>
            <a:r>
              <a:rPr kumimoji="0" lang="en-US" altLang="zh-CN" sz="2800" b="0" kern="1200" cap="none" spc="0" normalizeH="0" baseline="0" noProof="0" dirty="0">
                <a:solidFill>
                  <a:schemeClr val="tx1"/>
                </a:solidFill>
                <a:latin typeface="+mn-ea"/>
                <a:ea typeface="+mn-ea"/>
                <a:cs typeface="+mn-cs"/>
              </a:rPr>
              <a:t>19.1%</a:t>
            </a:r>
            <a:endParaRPr kumimoji="0" lang="en-US" altLang="zh-CN" sz="2800" b="0" kern="1200" cap="none" spc="0" normalizeH="0" baseline="0" noProof="0" dirty="0">
              <a:solidFill>
                <a:schemeClr val="tx1"/>
              </a:solidFill>
              <a:latin typeface="+mn-ea"/>
              <a:ea typeface="+mn-ea"/>
              <a:cs typeface="+mn-cs"/>
            </a:endParaRPr>
          </a:p>
          <a:p>
            <a:pPr marL="342900" marR="0" indent="-342900" defTabSz="914400">
              <a:lnSpc>
                <a:spcPct val="120000"/>
              </a:lnSpc>
              <a:spcBef>
                <a:spcPct val="20000"/>
              </a:spcBef>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ea"/>
                <a:ea typeface="+mn-ea"/>
                <a:cs typeface="+mn-cs"/>
              </a:rPr>
              <a:t>人力需求结构以高、低两层人才为主，形成两极化的倾向 </a:t>
            </a:r>
            <a:endParaRPr kumimoji="0" lang="zh-CN" altLang="en-US" sz="2800" b="0" kern="0" cap="none" spc="0" normalizeH="0" baseline="0" noProof="0" dirty="0">
              <a:solidFill>
                <a:schemeClr val="tx1"/>
              </a:solidFill>
              <a:latin typeface="+mn-ea"/>
              <a:ea typeface="+mn-ea"/>
              <a:cs typeface="+mn-cs"/>
            </a:endParaRPr>
          </a:p>
          <a:p>
            <a:pPr marR="0" defTabSz="914400" eaLnBrk="1" hangingPunct="1">
              <a:buClrTx/>
              <a:buSzTx/>
              <a:buFont typeface="Wingdings" panose="05000000000000000000" pitchFamily="2" charset="2"/>
              <a:buChar char="Ø"/>
              <a:defRPr/>
            </a:pPr>
            <a:endParaRPr kumimoji="0" lang="zh-CN" altLang="en-US" sz="3200" b="0" kern="1200" cap="none" spc="0" normalizeH="0" baseline="0" noProof="0" dirty="0">
              <a:solidFill>
                <a:schemeClr val="tx1"/>
              </a:solidFill>
              <a:latin typeface="+mn-ea"/>
              <a:ea typeface="+mn-ea"/>
              <a:cs typeface="+mn-cs"/>
            </a:endParaRPr>
          </a:p>
        </p:txBody>
      </p:sp>
      <p:sp>
        <p:nvSpPr>
          <p:cNvPr id="5" name="Rectangle 4"/>
          <p:cNvSpPr txBox="1">
            <a:spLocks noChangeArrowheads="1"/>
          </p:cNvSpPr>
          <p:nvPr/>
        </p:nvSpPr>
        <p:spPr bwMode="auto">
          <a:xfrm>
            <a:off x="381000" y="1158875"/>
            <a:ext cx="4648200" cy="685800"/>
          </a:xfrm>
          <a:prstGeom prst="rect">
            <a:avLst/>
          </a:prstGeom>
          <a:noFill/>
          <a:ln>
            <a:miter lim="800000"/>
          </a:ln>
        </p:spPr>
        <p:txBody>
          <a:bodyPr/>
          <a:lstStyle/>
          <a:p>
            <a:pPr marR="0" defTabSz="914400">
              <a:buClrTx/>
              <a:buSzTx/>
              <a:buFontTx/>
              <a:buNone/>
              <a:defRPr/>
            </a:pPr>
            <a:r>
              <a:rPr kumimoji="0" lang="zh-CN" altLang="en-US" sz="3600" i="1" kern="0" cap="none" spc="0" normalizeH="0" baseline="0" noProof="0" dirty="0">
                <a:solidFill>
                  <a:schemeClr val="tx2"/>
                </a:solidFill>
                <a:latin typeface="+mj-lt"/>
                <a:ea typeface="+mj-ea"/>
                <a:cs typeface="+mj-cs"/>
              </a:rPr>
              <a:t>劳动力变化</a:t>
            </a:r>
            <a:endParaRPr kumimoji="0" lang="zh-CN" altLang="en-US" sz="3600" i="1" kern="0" cap="none" spc="0" normalizeH="0" baseline="0" noProof="0" dirty="0">
              <a:solidFill>
                <a:schemeClr val="tx2"/>
              </a:solidFill>
              <a:latin typeface="+mj-lt"/>
              <a:ea typeface="+mj-ea"/>
              <a:cs typeface="+mj-cs"/>
            </a:endParaRPr>
          </a:p>
        </p:txBody>
      </p:sp>
      <p:cxnSp>
        <p:nvCxnSpPr>
          <p:cNvPr id="6" name="直接连接符 5"/>
          <p:cNvCxnSpPr/>
          <p:nvPr/>
        </p:nvCxnSpPr>
        <p:spPr>
          <a:xfrm>
            <a:off x="533400" y="1844675"/>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3"/>
          <p:cNvSpPr txBox="1">
            <a:spLocks noChangeArrowheads="1"/>
          </p:cNvSpPr>
          <p:nvPr/>
        </p:nvSpPr>
        <p:spPr>
          <a:xfrm>
            <a:off x="990600" y="2209800"/>
            <a:ext cx="6629400" cy="4038600"/>
          </a:xfrm>
          <a:prstGeom prst="rect">
            <a:avLst/>
          </a:prstGeom>
        </p:spPr>
        <p:txBody>
          <a:bodyPr/>
          <a:lstStyle/>
          <a:p>
            <a:pPr marL="342900" marR="0" indent="-342900" defTabSz="914400">
              <a:spcBef>
                <a:spcPct val="20000"/>
              </a:spcBef>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ea"/>
                <a:ea typeface="+mn-ea"/>
                <a:cs typeface="+mn-cs"/>
              </a:rPr>
              <a:t>毕业生“宁要北京一张床，不要西部一套房”</a:t>
            </a:r>
            <a:endParaRPr kumimoji="0" lang="zh-CN" altLang="en-US" sz="2800" b="0" kern="0" cap="none" spc="0" normalizeH="0" baseline="0" noProof="0" dirty="0">
              <a:solidFill>
                <a:schemeClr val="tx1"/>
              </a:solidFill>
              <a:latin typeface="+mn-ea"/>
              <a:ea typeface="+mn-ea"/>
              <a:cs typeface="+mn-cs"/>
            </a:endParaRPr>
          </a:p>
          <a:p>
            <a:pPr marL="342900" marR="0" indent="-342900" defTabSz="914400">
              <a:spcBef>
                <a:spcPct val="20000"/>
              </a:spcBef>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ea"/>
                <a:ea typeface="+mn-ea"/>
                <a:cs typeface="+mn-cs"/>
              </a:rPr>
              <a:t>考研热：</a:t>
            </a:r>
            <a:r>
              <a:rPr kumimoji="0" lang="en-US" altLang="zh-CN" sz="2800" b="0" kern="0" cap="none" spc="0" normalizeH="0" baseline="0" noProof="0" dirty="0">
                <a:solidFill>
                  <a:schemeClr val="tx1"/>
                </a:solidFill>
                <a:latin typeface="+mn-ea"/>
                <a:ea typeface="+mn-ea"/>
                <a:cs typeface="+mn-cs"/>
              </a:rPr>
              <a:t>05</a:t>
            </a:r>
            <a:r>
              <a:rPr kumimoji="0" lang="zh-CN" altLang="en-US" sz="2800" b="0" kern="0" cap="none" spc="0" normalizeH="0" baseline="0" noProof="0" dirty="0">
                <a:solidFill>
                  <a:schemeClr val="tx1"/>
                </a:solidFill>
                <a:latin typeface="+mn-ea"/>
                <a:ea typeface="+mn-ea"/>
                <a:cs typeface="+mn-cs"/>
              </a:rPr>
              <a:t>年</a:t>
            </a:r>
            <a:r>
              <a:rPr kumimoji="0" lang="en-US" altLang="zh-CN" sz="2800" b="0" kern="0" cap="none" spc="0" normalizeH="0" baseline="0" noProof="0" dirty="0">
                <a:solidFill>
                  <a:schemeClr val="tx1"/>
                </a:solidFill>
                <a:latin typeface="+mn-ea"/>
                <a:ea typeface="+mn-ea"/>
                <a:cs typeface="+mn-cs"/>
              </a:rPr>
              <a:t>117.0</a:t>
            </a:r>
            <a:r>
              <a:rPr kumimoji="0" lang="zh-CN" altLang="en-US" sz="2800" b="0" kern="0" cap="none" spc="0" normalizeH="0" baseline="0" noProof="0" dirty="0">
                <a:solidFill>
                  <a:schemeClr val="tx1"/>
                </a:solidFill>
                <a:latin typeface="+mn-ea"/>
                <a:ea typeface="+mn-ea"/>
                <a:cs typeface="+mn-cs"/>
              </a:rPr>
              <a:t>万，</a:t>
            </a:r>
            <a:r>
              <a:rPr kumimoji="0" lang="en-US" altLang="zh-CN" sz="2800" b="0" kern="0" cap="none" spc="0" normalizeH="0" baseline="0" noProof="0" dirty="0">
                <a:solidFill>
                  <a:schemeClr val="tx1"/>
                </a:solidFill>
                <a:latin typeface="+mn-ea"/>
                <a:ea typeface="+mn-ea"/>
                <a:cs typeface="+mn-cs"/>
              </a:rPr>
              <a:t>06</a:t>
            </a:r>
            <a:r>
              <a:rPr kumimoji="0" lang="zh-CN" altLang="en-US" sz="2800" b="0" kern="0" cap="none" spc="0" normalizeH="0" baseline="0" noProof="0" dirty="0">
                <a:solidFill>
                  <a:schemeClr val="tx1"/>
                </a:solidFill>
                <a:latin typeface="+mn-ea"/>
                <a:ea typeface="+mn-ea"/>
                <a:cs typeface="+mn-cs"/>
              </a:rPr>
              <a:t>年</a:t>
            </a:r>
            <a:r>
              <a:rPr kumimoji="0" lang="en-US" altLang="zh-CN" sz="2800" b="0" kern="0" cap="none" spc="0" normalizeH="0" baseline="0" noProof="0" dirty="0">
                <a:solidFill>
                  <a:schemeClr val="tx1"/>
                </a:solidFill>
                <a:latin typeface="+mn-ea"/>
                <a:ea typeface="+mn-ea"/>
                <a:cs typeface="+mn-cs"/>
              </a:rPr>
              <a:t>127.5</a:t>
            </a:r>
            <a:r>
              <a:rPr kumimoji="0" lang="zh-CN" altLang="en-US" sz="2800" b="0" kern="0" cap="none" spc="0" normalizeH="0" baseline="0" noProof="0" dirty="0">
                <a:solidFill>
                  <a:schemeClr val="tx1"/>
                </a:solidFill>
                <a:latin typeface="+mn-ea"/>
                <a:ea typeface="+mn-ea"/>
                <a:cs typeface="+mn-cs"/>
              </a:rPr>
              <a:t>万，</a:t>
            </a:r>
            <a:r>
              <a:rPr kumimoji="0" lang="en-US" altLang="zh-CN" sz="2800" b="0" kern="0" cap="none" spc="0" normalizeH="0" baseline="0" noProof="0" dirty="0">
                <a:solidFill>
                  <a:schemeClr val="tx1"/>
                </a:solidFill>
                <a:latin typeface="+mn-ea"/>
                <a:ea typeface="+mn-ea"/>
                <a:cs typeface="+mn-cs"/>
              </a:rPr>
              <a:t>07</a:t>
            </a:r>
            <a:r>
              <a:rPr kumimoji="0" lang="zh-CN" altLang="en-US" sz="2800" b="0" kern="0" cap="none" spc="0" normalizeH="0" baseline="0" noProof="0" dirty="0">
                <a:solidFill>
                  <a:schemeClr val="tx1"/>
                </a:solidFill>
                <a:latin typeface="+mn-ea"/>
                <a:ea typeface="+mn-ea"/>
                <a:cs typeface="+mn-cs"/>
              </a:rPr>
              <a:t>年</a:t>
            </a:r>
            <a:r>
              <a:rPr kumimoji="0" lang="en-US" altLang="zh-CN" sz="2800" b="0" kern="0" cap="none" spc="0" normalizeH="0" baseline="0" noProof="0" dirty="0">
                <a:solidFill>
                  <a:schemeClr val="tx1"/>
                </a:solidFill>
                <a:latin typeface="+mn-ea"/>
                <a:ea typeface="+mn-ea"/>
                <a:cs typeface="+mn-cs"/>
              </a:rPr>
              <a:t>128.2</a:t>
            </a:r>
            <a:r>
              <a:rPr kumimoji="0" lang="zh-CN" altLang="en-US" sz="2800" b="0" kern="0" cap="none" spc="0" normalizeH="0" baseline="0" noProof="0" dirty="0">
                <a:solidFill>
                  <a:schemeClr val="tx1"/>
                </a:solidFill>
                <a:latin typeface="+mn-ea"/>
                <a:ea typeface="+mn-ea"/>
                <a:cs typeface="+mn-cs"/>
              </a:rPr>
              <a:t>万，</a:t>
            </a:r>
            <a:r>
              <a:rPr kumimoji="0" lang="en-US" altLang="zh-CN" sz="2800" b="0" kern="0" cap="none" spc="0" normalizeH="0" baseline="0" noProof="0" dirty="0">
                <a:solidFill>
                  <a:schemeClr val="tx1"/>
                </a:solidFill>
                <a:latin typeface="+mn-ea"/>
                <a:ea typeface="+mn-ea"/>
                <a:cs typeface="+mn-cs"/>
              </a:rPr>
              <a:t>08</a:t>
            </a:r>
            <a:r>
              <a:rPr kumimoji="0" lang="zh-CN" altLang="en-US" sz="2800" b="0" kern="0" cap="none" spc="0" normalizeH="0" baseline="0" noProof="0" dirty="0">
                <a:solidFill>
                  <a:schemeClr val="tx1"/>
                </a:solidFill>
                <a:latin typeface="+mn-ea"/>
                <a:ea typeface="+mn-ea"/>
                <a:cs typeface="+mn-cs"/>
              </a:rPr>
              <a:t>年</a:t>
            </a:r>
            <a:r>
              <a:rPr kumimoji="0" lang="en-US" altLang="zh-CN" sz="2800" b="0" kern="0" cap="none" spc="0" normalizeH="0" baseline="0" noProof="0" dirty="0">
                <a:solidFill>
                  <a:schemeClr val="tx1"/>
                </a:solidFill>
                <a:latin typeface="+mn-ea"/>
                <a:ea typeface="+mn-ea"/>
                <a:cs typeface="+mn-cs"/>
              </a:rPr>
              <a:t>120.0</a:t>
            </a:r>
            <a:r>
              <a:rPr kumimoji="0" lang="zh-CN" altLang="en-US" sz="2800" b="0" kern="0" cap="none" spc="0" normalizeH="0" baseline="0" noProof="0" dirty="0">
                <a:solidFill>
                  <a:schemeClr val="tx1"/>
                </a:solidFill>
                <a:latin typeface="+mn-ea"/>
                <a:ea typeface="+mn-ea"/>
                <a:cs typeface="+mn-cs"/>
              </a:rPr>
              <a:t>万，</a:t>
            </a:r>
            <a:r>
              <a:rPr kumimoji="0" lang="en-US" altLang="zh-CN" sz="2800" b="0" kern="0" cap="none" spc="0" normalizeH="0" baseline="0" noProof="0" dirty="0">
                <a:solidFill>
                  <a:schemeClr val="tx1"/>
                </a:solidFill>
                <a:latin typeface="+mn-ea"/>
                <a:ea typeface="+mn-ea"/>
                <a:cs typeface="+mn-cs"/>
              </a:rPr>
              <a:t>09</a:t>
            </a:r>
            <a:r>
              <a:rPr kumimoji="0" lang="zh-CN" altLang="en-US" sz="2800" b="0" kern="0" cap="none" spc="0" normalizeH="0" baseline="0" noProof="0" dirty="0">
                <a:solidFill>
                  <a:schemeClr val="tx1"/>
                </a:solidFill>
                <a:latin typeface="+mn-ea"/>
                <a:ea typeface="+mn-ea"/>
                <a:cs typeface="+mn-cs"/>
              </a:rPr>
              <a:t>年</a:t>
            </a:r>
            <a:r>
              <a:rPr kumimoji="0" lang="en-US" altLang="zh-CN" sz="2800" b="0" kern="0" cap="none" spc="0" normalizeH="0" baseline="0" noProof="0" dirty="0">
                <a:solidFill>
                  <a:schemeClr val="tx1"/>
                </a:solidFill>
                <a:latin typeface="+mn-ea"/>
                <a:ea typeface="+mn-ea"/>
                <a:cs typeface="+mn-cs"/>
              </a:rPr>
              <a:t>124.6</a:t>
            </a:r>
            <a:r>
              <a:rPr kumimoji="0" lang="zh-CN" altLang="en-US" sz="2800" b="0" kern="0" cap="none" spc="0" normalizeH="0" baseline="0" noProof="0" dirty="0">
                <a:solidFill>
                  <a:schemeClr val="tx1"/>
                </a:solidFill>
                <a:latin typeface="+mn-ea"/>
                <a:ea typeface="+mn-ea"/>
                <a:cs typeface="+mn-cs"/>
              </a:rPr>
              <a:t>万</a:t>
            </a:r>
            <a:endParaRPr kumimoji="0" lang="zh-CN" altLang="en-US" sz="2800" b="0" kern="0" cap="none" spc="0" normalizeH="0" baseline="0" noProof="0" dirty="0">
              <a:solidFill>
                <a:schemeClr val="tx1"/>
              </a:solidFill>
              <a:latin typeface="+mn-ea"/>
              <a:ea typeface="+mn-ea"/>
              <a:cs typeface="+mn-cs"/>
            </a:endParaRPr>
          </a:p>
          <a:p>
            <a:pPr marL="342900" marR="0" indent="-342900" defTabSz="914400">
              <a:spcBef>
                <a:spcPct val="20000"/>
              </a:spcBef>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ea"/>
                <a:ea typeface="+mn-ea"/>
                <a:cs typeface="+mn-cs"/>
              </a:rPr>
              <a:t>考公务员热</a:t>
            </a:r>
            <a:endParaRPr kumimoji="0" lang="zh-CN" altLang="en-US" sz="2800" b="0" kern="0" cap="none" spc="0" normalizeH="0" baseline="0" noProof="0" dirty="0">
              <a:solidFill>
                <a:schemeClr val="tx1"/>
              </a:solidFill>
              <a:latin typeface="+mn-ea"/>
              <a:ea typeface="+mn-ea"/>
              <a:cs typeface="+mn-cs"/>
            </a:endParaRPr>
          </a:p>
          <a:p>
            <a:pPr marL="342900" marR="0" indent="-342900" defTabSz="914400">
              <a:spcBef>
                <a:spcPct val="20000"/>
              </a:spcBef>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ea"/>
                <a:ea typeface="+mn-ea"/>
                <a:cs typeface="+mn-cs"/>
              </a:rPr>
              <a:t>基层就业冷，自主创业少</a:t>
            </a:r>
            <a:endParaRPr kumimoji="0" lang="zh-CN" altLang="en-US" sz="2800" b="0" kern="0" cap="none" spc="0" normalizeH="0" baseline="0" noProof="0" dirty="0">
              <a:solidFill>
                <a:schemeClr val="tx1"/>
              </a:solidFill>
              <a:latin typeface="+mn-ea"/>
              <a:ea typeface="+mn-ea"/>
              <a:cs typeface="+mn-cs"/>
            </a:endParaRPr>
          </a:p>
        </p:txBody>
      </p:sp>
      <p:sp>
        <p:nvSpPr>
          <p:cNvPr id="14339" name="Freeform 23"/>
          <p:cNvSpPr/>
          <p:nvPr/>
        </p:nvSpPr>
        <p:spPr>
          <a:xfrm>
            <a:off x="6324600" y="4953000"/>
            <a:ext cx="1905000" cy="1279525"/>
          </a:xfrm>
          <a:custGeom>
            <a:avLst/>
            <a:gdLst>
              <a:gd name="txL" fmla="*/ 0 w 814"/>
              <a:gd name="txT" fmla="*/ 0 h 522"/>
              <a:gd name="txR" fmla="*/ 814 w 814"/>
              <a:gd name="txB" fmla="*/ 522 h 52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14" h="522">
                <a:moveTo>
                  <a:pt x="142" y="327"/>
                </a:moveTo>
                <a:lnTo>
                  <a:pt x="138" y="317"/>
                </a:lnTo>
                <a:lnTo>
                  <a:pt x="136" y="313"/>
                </a:lnTo>
                <a:lnTo>
                  <a:pt x="133" y="310"/>
                </a:lnTo>
                <a:lnTo>
                  <a:pt x="131" y="308"/>
                </a:lnTo>
                <a:lnTo>
                  <a:pt x="129" y="306"/>
                </a:lnTo>
                <a:lnTo>
                  <a:pt x="126" y="305"/>
                </a:lnTo>
                <a:lnTo>
                  <a:pt x="123" y="305"/>
                </a:lnTo>
                <a:lnTo>
                  <a:pt x="121" y="306"/>
                </a:lnTo>
                <a:lnTo>
                  <a:pt x="118" y="306"/>
                </a:lnTo>
                <a:lnTo>
                  <a:pt x="112" y="309"/>
                </a:lnTo>
                <a:lnTo>
                  <a:pt x="105" y="313"/>
                </a:lnTo>
                <a:lnTo>
                  <a:pt x="98" y="318"/>
                </a:lnTo>
                <a:lnTo>
                  <a:pt x="91" y="324"/>
                </a:lnTo>
                <a:lnTo>
                  <a:pt x="83" y="329"/>
                </a:lnTo>
                <a:lnTo>
                  <a:pt x="76" y="333"/>
                </a:lnTo>
                <a:lnTo>
                  <a:pt x="68" y="337"/>
                </a:lnTo>
                <a:lnTo>
                  <a:pt x="59" y="340"/>
                </a:lnTo>
                <a:lnTo>
                  <a:pt x="55" y="340"/>
                </a:lnTo>
                <a:lnTo>
                  <a:pt x="51" y="340"/>
                </a:lnTo>
                <a:lnTo>
                  <a:pt x="47" y="339"/>
                </a:lnTo>
                <a:lnTo>
                  <a:pt x="42" y="338"/>
                </a:lnTo>
                <a:lnTo>
                  <a:pt x="38" y="336"/>
                </a:lnTo>
                <a:lnTo>
                  <a:pt x="33" y="334"/>
                </a:lnTo>
                <a:lnTo>
                  <a:pt x="25" y="327"/>
                </a:lnTo>
                <a:lnTo>
                  <a:pt x="21" y="323"/>
                </a:lnTo>
                <a:lnTo>
                  <a:pt x="18" y="319"/>
                </a:lnTo>
                <a:lnTo>
                  <a:pt x="12" y="311"/>
                </a:lnTo>
                <a:lnTo>
                  <a:pt x="10" y="306"/>
                </a:lnTo>
                <a:lnTo>
                  <a:pt x="8" y="302"/>
                </a:lnTo>
                <a:lnTo>
                  <a:pt x="4" y="292"/>
                </a:lnTo>
                <a:lnTo>
                  <a:pt x="3" y="286"/>
                </a:lnTo>
                <a:lnTo>
                  <a:pt x="2" y="281"/>
                </a:lnTo>
                <a:lnTo>
                  <a:pt x="0" y="271"/>
                </a:lnTo>
                <a:lnTo>
                  <a:pt x="0" y="260"/>
                </a:lnTo>
                <a:lnTo>
                  <a:pt x="1" y="249"/>
                </a:lnTo>
                <a:lnTo>
                  <a:pt x="3" y="238"/>
                </a:lnTo>
                <a:lnTo>
                  <a:pt x="6" y="228"/>
                </a:lnTo>
                <a:lnTo>
                  <a:pt x="7" y="223"/>
                </a:lnTo>
                <a:lnTo>
                  <a:pt x="9" y="218"/>
                </a:lnTo>
                <a:lnTo>
                  <a:pt x="14" y="209"/>
                </a:lnTo>
                <a:lnTo>
                  <a:pt x="17" y="205"/>
                </a:lnTo>
                <a:lnTo>
                  <a:pt x="20" y="201"/>
                </a:lnTo>
                <a:lnTo>
                  <a:pt x="26" y="194"/>
                </a:lnTo>
                <a:lnTo>
                  <a:pt x="30" y="191"/>
                </a:lnTo>
                <a:lnTo>
                  <a:pt x="34" y="189"/>
                </a:lnTo>
                <a:lnTo>
                  <a:pt x="39" y="186"/>
                </a:lnTo>
                <a:lnTo>
                  <a:pt x="44" y="184"/>
                </a:lnTo>
                <a:lnTo>
                  <a:pt x="48" y="183"/>
                </a:lnTo>
                <a:lnTo>
                  <a:pt x="53" y="182"/>
                </a:lnTo>
                <a:lnTo>
                  <a:pt x="57" y="182"/>
                </a:lnTo>
                <a:lnTo>
                  <a:pt x="61" y="182"/>
                </a:lnTo>
                <a:lnTo>
                  <a:pt x="66" y="183"/>
                </a:lnTo>
                <a:lnTo>
                  <a:pt x="70" y="184"/>
                </a:lnTo>
                <a:lnTo>
                  <a:pt x="78" y="188"/>
                </a:lnTo>
                <a:lnTo>
                  <a:pt x="85" y="192"/>
                </a:lnTo>
                <a:lnTo>
                  <a:pt x="92" y="197"/>
                </a:lnTo>
                <a:lnTo>
                  <a:pt x="99" y="202"/>
                </a:lnTo>
                <a:lnTo>
                  <a:pt x="106" y="206"/>
                </a:lnTo>
                <a:lnTo>
                  <a:pt x="112" y="210"/>
                </a:lnTo>
                <a:lnTo>
                  <a:pt x="118" y="213"/>
                </a:lnTo>
                <a:lnTo>
                  <a:pt x="121" y="214"/>
                </a:lnTo>
                <a:lnTo>
                  <a:pt x="123" y="214"/>
                </a:lnTo>
                <a:lnTo>
                  <a:pt x="126" y="214"/>
                </a:lnTo>
                <a:lnTo>
                  <a:pt x="129" y="213"/>
                </a:lnTo>
                <a:lnTo>
                  <a:pt x="131" y="212"/>
                </a:lnTo>
                <a:lnTo>
                  <a:pt x="133" y="210"/>
                </a:lnTo>
                <a:lnTo>
                  <a:pt x="136" y="207"/>
                </a:lnTo>
                <a:lnTo>
                  <a:pt x="138" y="203"/>
                </a:lnTo>
                <a:lnTo>
                  <a:pt x="140" y="199"/>
                </a:lnTo>
                <a:lnTo>
                  <a:pt x="142" y="194"/>
                </a:lnTo>
                <a:lnTo>
                  <a:pt x="142" y="0"/>
                </a:lnTo>
                <a:lnTo>
                  <a:pt x="814" y="0"/>
                </a:lnTo>
                <a:lnTo>
                  <a:pt x="814" y="195"/>
                </a:lnTo>
                <a:lnTo>
                  <a:pt x="812" y="200"/>
                </a:lnTo>
                <a:lnTo>
                  <a:pt x="810" y="204"/>
                </a:lnTo>
                <a:lnTo>
                  <a:pt x="808" y="207"/>
                </a:lnTo>
                <a:lnTo>
                  <a:pt x="805" y="210"/>
                </a:lnTo>
                <a:lnTo>
                  <a:pt x="803" y="212"/>
                </a:lnTo>
                <a:lnTo>
                  <a:pt x="801" y="213"/>
                </a:lnTo>
                <a:lnTo>
                  <a:pt x="798" y="214"/>
                </a:lnTo>
                <a:lnTo>
                  <a:pt x="795" y="214"/>
                </a:lnTo>
                <a:lnTo>
                  <a:pt x="792" y="214"/>
                </a:lnTo>
                <a:lnTo>
                  <a:pt x="789" y="213"/>
                </a:lnTo>
                <a:lnTo>
                  <a:pt x="783" y="210"/>
                </a:lnTo>
                <a:lnTo>
                  <a:pt x="777" y="206"/>
                </a:lnTo>
                <a:lnTo>
                  <a:pt x="771" y="202"/>
                </a:lnTo>
                <a:lnTo>
                  <a:pt x="757" y="192"/>
                </a:lnTo>
                <a:lnTo>
                  <a:pt x="749" y="188"/>
                </a:lnTo>
                <a:lnTo>
                  <a:pt x="745" y="186"/>
                </a:lnTo>
                <a:lnTo>
                  <a:pt x="741" y="184"/>
                </a:lnTo>
                <a:lnTo>
                  <a:pt x="737" y="183"/>
                </a:lnTo>
                <a:lnTo>
                  <a:pt x="733" y="182"/>
                </a:lnTo>
                <a:lnTo>
                  <a:pt x="729" y="182"/>
                </a:lnTo>
                <a:lnTo>
                  <a:pt x="724" y="182"/>
                </a:lnTo>
                <a:lnTo>
                  <a:pt x="720" y="183"/>
                </a:lnTo>
                <a:lnTo>
                  <a:pt x="715" y="184"/>
                </a:lnTo>
                <a:lnTo>
                  <a:pt x="711" y="186"/>
                </a:lnTo>
                <a:lnTo>
                  <a:pt x="706" y="189"/>
                </a:lnTo>
                <a:lnTo>
                  <a:pt x="702" y="191"/>
                </a:lnTo>
                <a:lnTo>
                  <a:pt x="699" y="194"/>
                </a:lnTo>
                <a:lnTo>
                  <a:pt x="695" y="198"/>
                </a:lnTo>
                <a:lnTo>
                  <a:pt x="692" y="201"/>
                </a:lnTo>
                <a:lnTo>
                  <a:pt x="687" y="209"/>
                </a:lnTo>
                <a:lnTo>
                  <a:pt x="682" y="218"/>
                </a:lnTo>
                <a:lnTo>
                  <a:pt x="680" y="223"/>
                </a:lnTo>
                <a:lnTo>
                  <a:pt x="678" y="228"/>
                </a:lnTo>
                <a:lnTo>
                  <a:pt x="675" y="238"/>
                </a:lnTo>
                <a:lnTo>
                  <a:pt x="674" y="249"/>
                </a:lnTo>
                <a:lnTo>
                  <a:pt x="673" y="254"/>
                </a:lnTo>
                <a:lnTo>
                  <a:pt x="673" y="260"/>
                </a:lnTo>
                <a:lnTo>
                  <a:pt x="673" y="271"/>
                </a:lnTo>
                <a:lnTo>
                  <a:pt x="674" y="281"/>
                </a:lnTo>
                <a:lnTo>
                  <a:pt x="677" y="292"/>
                </a:lnTo>
                <a:lnTo>
                  <a:pt x="680" y="302"/>
                </a:lnTo>
                <a:lnTo>
                  <a:pt x="682" y="306"/>
                </a:lnTo>
                <a:lnTo>
                  <a:pt x="685" y="311"/>
                </a:lnTo>
                <a:lnTo>
                  <a:pt x="687" y="315"/>
                </a:lnTo>
                <a:lnTo>
                  <a:pt x="690" y="319"/>
                </a:lnTo>
                <a:lnTo>
                  <a:pt x="694" y="323"/>
                </a:lnTo>
                <a:lnTo>
                  <a:pt x="697" y="327"/>
                </a:lnTo>
                <a:lnTo>
                  <a:pt x="701" y="331"/>
                </a:lnTo>
                <a:lnTo>
                  <a:pt x="705" y="334"/>
                </a:lnTo>
                <a:lnTo>
                  <a:pt x="710" y="336"/>
                </a:lnTo>
                <a:lnTo>
                  <a:pt x="714" y="338"/>
                </a:lnTo>
                <a:lnTo>
                  <a:pt x="718" y="339"/>
                </a:lnTo>
                <a:lnTo>
                  <a:pt x="722" y="340"/>
                </a:lnTo>
                <a:lnTo>
                  <a:pt x="727" y="340"/>
                </a:lnTo>
                <a:lnTo>
                  <a:pt x="731" y="340"/>
                </a:lnTo>
                <a:lnTo>
                  <a:pt x="739" y="337"/>
                </a:lnTo>
                <a:lnTo>
                  <a:pt x="747" y="334"/>
                </a:lnTo>
                <a:lnTo>
                  <a:pt x="755" y="329"/>
                </a:lnTo>
                <a:lnTo>
                  <a:pt x="762" y="324"/>
                </a:lnTo>
                <a:lnTo>
                  <a:pt x="769" y="319"/>
                </a:lnTo>
                <a:lnTo>
                  <a:pt x="776" y="314"/>
                </a:lnTo>
                <a:lnTo>
                  <a:pt x="783" y="309"/>
                </a:lnTo>
                <a:lnTo>
                  <a:pt x="789" y="307"/>
                </a:lnTo>
                <a:lnTo>
                  <a:pt x="792" y="306"/>
                </a:lnTo>
                <a:lnTo>
                  <a:pt x="795" y="305"/>
                </a:lnTo>
                <a:lnTo>
                  <a:pt x="801" y="306"/>
                </a:lnTo>
                <a:lnTo>
                  <a:pt x="803" y="307"/>
                </a:lnTo>
                <a:lnTo>
                  <a:pt x="806" y="310"/>
                </a:lnTo>
                <a:lnTo>
                  <a:pt x="808" y="312"/>
                </a:lnTo>
                <a:lnTo>
                  <a:pt x="810" y="316"/>
                </a:lnTo>
                <a:lnTo>
                  <a:pt x="812" y="320"/>
                </a:lnTo>
                <a:lnTo>
                  <a:pt x="814" y="326"/>
                </a:lnTo>
                <a:lnTo>
                  <a:pt x="814" y="522"/>
                </a:lnTo>
                <a:lnTo>
                  <a:pt x="544" y="522"/>
                </a:lnTo>
                <a:lnTo>
                  <a:pt x="533" y="518"/>
                </a:lnTo>
                <a:lnTo>
                  <a:pt x="529" y="516"/>
                </a:lnTo>
                <a:lnTo>
                  <a:pt x="526" y="514"/>
                </a:lnTo>
                <a:lnTo>
                  <a:pt x="524" y="512"/>
                </a:lnTo>
                <a:lnTo>
                  <a:pt x="523" y="509"/>
                </a:lnTo>
                <a:lnTo>
                  <a:pt x="522" y="506"/>
                </a:lnTo>
                <a:lnTo>
                  <a:pt x="521" y="504"/>
                </a:lnTo>
                <a:lnTo>
                  <a:pt x="522" y="501"/>
                </a:lnTo>
                <a:lnTo>
                  <a:pt x="523" y="498"/>
                </a:lnTo>
                <a:lnTo>
                  <a:pt x="525" y="492"/>
                </a:lnTo>
                <a:lnTo>
                  <a:pt x="530" y="485"/>
                </a:lnTo>
                <a:lnTo>
                  <a:pt x="534" y="479"/>
                </a:lnTo>
                <a:lnTo>
                  <a:pt x="540" y="471"/>
                </a:lnTo>
                <a:lnTo>
                  <a:pt x="546" y="464"/>
                </a:lnTo>
                <a:lnTo>
                  <a:pt x="551" y="456"/>
                </a:lnTo>
                <a:lnTo>
                  <a:pt x="554" y="448"/>
                </a:lnTo>
                <a:lnTo>
                  <a:pt x="557" y="439"/>
                </a:lnTo>
                <a:lnTo>
                  <a:pt x="557" y="435"/>
                </a:lnTo>
                <a:lnTo>
                  <a:pt x="557" y="430"/>
                </a:lnTo>
                <a:lnTo>
                  <a:pt x="557" y="426"/>
                </a:lnTo>
                <a:lnTo>
                  <a:pt x="555" y="422"/>
                </a:lnTo>
                <a:lnTo>
                  <a:pt x="554" y="418"/>
                </a:lnTo>
                <a:lnTo>
                  <a:pt x="551" y="413"/>
                </a:lnTo>
                <a:lnTo>
                  <a:pt x="544" y="405"/>
                </a:lnTo>
                <a:lnTo>
                  <a:pt x="540" y="402"/>
                </a:lnTo>
                <a:lnTo>
                  <a:pt x="536" y="398"/>
                </a:lnTo>
                <a:lnTo>
                  <a:pt x="527" y="393"/>
                </a:lnTo>
                <a:lnTo>
                  <a:pt x="522" y="390"/>
                </a:lnTo>
                <a:lnTo>
                  <a:pt x="518" y="388"/>
                </a:lnTo>
                <a:lnTo>
                  <a:pt x="508" y="385"/>
                </a:lnTo>
                <a:lnTo>
                  <a:pt x="503" y="383"/>
                </a:lnTo>
                <a:lnTo>
                  <a:pt x="497" y="382"/>
                </a:lnTo>
                <a:lnTo>
                  <a:pt x="487" y="381"/>
                </a:lnTo>
                <a:lnTo>
                  <a:pt x="476" y="381"/>
                </a:lnTo>
                <a:lnTo>
                  <a:pt x="465" y="381"/>
                </a:lnTo>
                <a:lnTo>
                  <a:pt x="455" y="383"/>
                </a:lnTo>
                <a:lnTo>
                  <a:pt x="445" y="386"/>
                </a:lnTo>
                <a:lnTo>
                  <a:pt x="440" y="388"/>
                </a:lnTo>
                <a:lnTo>
                  <a:pt x="435" y="390"/>
                </a:lnTo>
                <a:lnTo>
                  <a:pt x="426" y="394"/>
                </a:lnTo>
                <a:lnTo>
                  <a:pt x="422" y="397"/>
                </a:lnTo>
                <a:lnTo>
                  <a:pt x="418" y="400"/>
                </a:lnTo>
                <a:lnTo>
                  <a:pt x="411" y="407"/>
                </a:lnTo>
                <a:lnTo>
                  <a:pt x="408" y="410"/>
                </a:lnTo>
                <a:lnTo>
                  <a:pt x="405" y="414"/>
                </a:lnTo>
                <a:lnTo>
                  <a:pt x="402" y="419"/>
                </a:lnTo>
                <a:lnTo>
                  <a:pt x="400" y="423"/>
                </a:lnTo>
                <a:lnTo>
                  <a:pt x="399" y="428"/>
                </a:lnTo>
                <a:lnTo>
                  <a:pt x="398" y="432"/>
                </a:lnTo>
                <a:lnTo>
                  <a:pt x="398" y="437"/>
                </a:lnTo>
                <a:lnTo>
                  <a:pt x="399" y="441"/>
                </a:lnTo>
                <a:lnTo>
                  <a:pt x="399" y="446"/>
                </a:lnTo>
                <a:lnTo>
                  <a:pt x="401" y="450"/>
                </a:lnTo>
                <a:lnTo>
                  <a:pt x="404" y="458"/>
                </a:lnTo>
                <a:lnTo>
                  <a:pt x="408" y="466"/>
                </a:lnTo>
                <a:lnTo>
                  <a:pt x="413" y="473"/>
                </a:lnTo>
                <a:lnTo>
                  <a:pt x="419" y="480"/>
                </a:lnTo>
                <a:lnTo>
                  <a:pt x="423" y="486"/>
                </a:lnTo>
                <a:lnTo>
                  <a:pt x="427" y="492"/>
                </a:lnTo>
                <a:lnTo>
                  <a:pt x="430" y="498"/>
                </a:lnTo>
                <a:lnTo>
                  <a:pt x="431" y="501"/>
                </a:lnTo>
                <a:lnTo>
                  <a:pt x="431" y="504"/>
                </a:lnTo>
                <a:lnTo>
                  <a:pt x="431" y="506"/>
                </a:lnTo>
                <a:lnTo>
                  <a:pt x="430" y="509"/>
                </a:lnTo>
                <a:lnTo>
                  <a:pt x="429" y="511"/>
                </a:lnTo>
                <a:lnTo>
                  <a:pt x="427" y="514"/>
                </a:lnTo>
                <a:lnTo>
                  <a:pt x="424" y="516"/>
                </a:lnTo>
                <a:lnTo>
                  <a:pt x="420" y="518"/>
                </a:lnTo>
                <a:lnTo>
                  <a:pt x="415" y="520"/>
                </a:lnTo>
                <a:lnTo>
                  <a:pt x="410" y="522"/>
                </a:lnTo>
                <a:lnTo>
                  <a:pt x="142" y="522"/>
                </a:lnTo>
                <a:lnTo>
                  <a:pt x="142" y="327"/>
                </a:lnTo>
                <a:close/>
              </a:path>
            </a:pathLst>
          </a:custGeom>
          <a:solidFill>
            <a:srgbClr val="99CC00">
              <a:alpha val="52940"/>
            </a:srgbClr>
          </a:solidFill>
          <a:ln w="9525">
            <a:noFill/>
          </a:ln>
        </p:spPr>
        <p:txBody>
          <a:bodyPr/>
          <a:p>
            <a:pPr eaLnBrk="1" hangingPunct="1"/>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7" name="Rectangle 4"/>
          <p:cNvSpPr txBox="1">
            <a:spLocks noChangeArrowheads="1"/>
          </p:cNvSpPr>
          <p:nvPr/>
        </p:nvSpPr>
        <p:spPr bwMode="auto">
          <a:xfrm>
            <a:off x="304800" y="1219200"/>
            <a:ext cx="4648200" cy="685800"/>
          </a:xfrm>
          <a:prstGeom prst="rect">
            <a:avLst/>
          </a:prstGeom>
          <a:noFill/>
          <a:ln>
            <a:miter lim="800000"/>
          </a:ln>
        </p:spPr>
        <p:txBody>
          <a:bodyPr/>
          <a:lstStyle/>
          <a:p>
            <a:pPr marR="0" defTabSz="914400">
              <a:buClrTx/>
              <a:buSzTx/>
              <a:buFontTx/>
              <a:buNone/>
              <a:defRPr/>
            </a:pPr>
            <a:r>
              <a:rPr kumimoji="0" lang="zh-CN" altLang="en-US" sz="3600" i="1" kern="0" cap="none" spc="0" normalizeH="0" baseline="0" noProof="0" dirty="0">
                <a:solidFill>
                  <a:schemeClr val="tx2"/>
                </a:solidFill>
                <a:latin typeface="+mj-lt"/>
                <a:ea typeface="+mj-ea"/>
                <a:cs typeface="+mj-cs"/>
              </a:rPr>
              <a:t>结构性失业问题突出</a:t>
            </a:r>
            <a:endParaRPr kumimoji="0" lang="zh-CN" altLang="en-US" sz="3600" i="1" kern="0" cap="none" spc="0" normalizeH="0" baseline="0" noProof="0" dirty="0">
              <a:solidFill>
                <a:schemeClr val="tx2"/>
              </a:solidFill>
              <a:latin typeface="+mj-lt"/>
              <a:ea typeface="+mj-ea"/>
              <a:cs typeface="+mj-cs"/>
            </a:endParaRPr>
          </a:p>
        </p:txBody>
      </p:sp>
      <p:cxnSp>
        <p:nvCxnSpPr>
          <p:cNvPr id="8" name="直接连接符 7"/>
          <p:cNvCxnSpPr/>
          <p:nvPr/>
        </p:nvCxnSpPr>
        <p:spPr>
          <a:xfrm>
            <a:off x="457200" y="190500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3"/>
          <p:cNvSpPr txBox="1">
            <a:spLocks noChangeArrowheads="1"/>
          </p:cNvSpPr>
          <p:nvPr/>
        </p:nvSpPr>
        <p:spPr>
          <a:xfrm>
            <a:off x="609600" y="1905000"/>
            <a:ext cx="7848600" cy="4114800"/>
          </a:xfrm>
          <a:prstGeom prst="rect">
            <a:avLst/>
          </a:prstGeom>
        </p:spPr>
        <p:txBody>
          <a:bodyPr/>
          <a:lstStyle/>
          <a:p>
            <a:pPr marL="342900" marR="0" indent="-342900" defTabSz="914400">
              <a:lnSpc>
                <a:spcPct val="150000"/>
              </a:lnSpc>
              <a:spcBef>
                <a:spcPct val="20000"/>
              </a:spcBef>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ea"/>
                <a:ea typeface="+mn-ea"/>
                <a:cs typeface="+mn-cs"/>
              </a:rPr>
              <a:t>市场作为资源</a:t>
            </a:r>
            <a:r>
              <a:rPr kumimoji="0" lang="en-US" altLang="zh-CN" sz="2800" b="0" kern="0" cap="none" spc="0" normalizeH="0" baseline="0" noProof="0" dirty="0">
                <a:solidFill>
                  <a:schemeClr val="tx1"/>
                </a:solidFill>
                <a:latin typeface="+mn-ea"/>
                <a:ea typeface="+mn-ea"/>
                <a:cs typeface="+mn-cs"/>
              </a:rPr>
              <a:t>(</a:t>
            </a:r>
            <a:r>
              <a:rPr kumimoji="0" lang="zh-CN" altLang="en-US" sz="2800" b="0" kern="0" cap="none" spc="0" normalizeH="0" baseline="0" noProof="0" dirty="0">
                <a:solidFill>
                  <a:schemeClr val="tx1"/>
                </a:solidFill>
                <a:latin typeface="+mn-ea"/>
                <a:ea typeface="+mn-ea"/>
                <a:cs typeface="+mn-cs"/>
              </a:rPr>
              <a:t>劳动力、资本</a:t>
            </a:r>
            <a:r>
              <a:rPr kumimoji="0" lang="en-US" altLang="zh-CN" sz="2800" b="0" kern="0" cap="none" spc="0" normalizeH="0" baseline="0" noProof="0" dirty="0">
                <a:solidFill>
                  <a:schemeClr val="tx1"/>
                </a:solidFill>
                <a:latin typeface="+mn-ea"/>
                <a:ea typeface="+mn-ea"/>
                <a:cs typeface="+mn-cs"/>
              </a:rPr>
              <a:t>)</a:t>
            </a:r>
            <a:r>
              <a:rPr kumimoji="0" lang="zh-CN" altLang="en-US" sz="2800" b="0" kern="0" cap="none" spc="0" normalizeH="0" baseline="0" noProof="0" dirty="0">
                <a:solidFill>
                  <a:schemeClr val="tx1"/>
                </a:solidFill>
                <a:latin typeface="+mn-ea"/>
                <a:ea typeface="+mn-ea"/>
                <a:cs typeface="+mn-cs"/>
              </a:rPr>
              <a:t>配置的一种普遍手段</a:t>
            </a:r>
            <a:endParaRPr kumimoji="0" lang="zh-CN" altLang="en-US" sz="2800" b="0" kern="0" cap="none" spc="0" normalizeH="0" baseline="0" noProof="0" dirty="0">
              <a:solidFill>
                <a:schemeClr val="tx1"/>
              </a:solidFill>
              <a:latin typeface="+mn-ea"/>
              <a:ea typeface="+mn-ea"/>
              <a:cs typeface="+mn-cs"/>
            </a:endParaRPr>
          </a:p>
          <a:p>
            <a:pPr marL="342900" marR="0" indent="-342900" defTabSz="914400">
              <a:lnSpc>
                <a:spcPct val="150000"/>
              </a:lnSpc>
              <a:spcBef>
                <a:spcPct val="20000"/>
              </a:spcBef>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ea"/>
                <a:ea typeface="+mn-ea"/>
                <a:cs typeface="+mn-cs"/>
              </a:rPr>
              <a:t>产业结构调整：工业或制造业的就业人数减少</a:t>
            </a:r>
            <a:r>
              <a:rPr kumimoji="0" lang="en-US" altLang="zh-CN" sz="2800" b="0" kern="0" cap="none" spc="0" normalizeH="0" baseline="0" noProof="0" dirty="0">
                <a:solidFill>
                  <a:schemeClr val="tx1"/>
                </a:solidFill>
                <a:latin typeface="+mn-ea"/>
                <a:ea typeface="+mn-ea"/>
                <a:cs typeface="+mn-cs"/>
              </a:rPr>
              <a:t>,</a:t>
            </a:r>
            <a:r>
              <a:rPr kumimoji="0" lang="zh-CN" altLang="en-US" sz="2800" b="0" kern="0" cap="none" spc="0" normalizeH="0" baseline="0" noProof="0" dirty="0">
                <a:solidFill>
                  <a:schemeClr val="tx1"/>
                </a:solidFill>
                <a:latin typeface="+mn-ea"/>
                <a:ea typeface="+mn-ea"/>
                <a:cs typeface="+mn-cs"/>
              </a:rPr>
              <a:t>服务业和信息产业的工作机会增多</a:t>
            </a:r>
            <a:endParaRPr kumimoji="0" lang="zh-CN" altLang="en-US" sz="2800" b="0" kern="0" cap="none" spc="0" normalizeH="0" baseline="0" noProof="0" dirty="0">
              <a:solidFill>
                <a:schemeClr val="tx1"/>
              </a:solidFill>
              <a:latin typeface="+mn-ea"/>
              <a:ea typeface="+mn-ea"/>
              <a:cs typeface="+mn-cs"/>
            </a:endParaRPr>
          </a:p>
          <a:p>
            <a:pPr marL="342900" marR="0" indent="-342900" defTabSz="914400">
              <a:lnSpc>
                <a:spcPct val="150000"/>
              </a:lnSpc>
              <a:spcBef>
                <a:spcPct val="20000"/>
              </a:spcBef>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ea"/>
                <a:ea typeface="+mn-ea"/>
                <a:cs typeface="+mn-cs"/>
              </a:rPr>
              <a:t>企业破产与建立成为普遍的事情</a:t>
            </a:r>
            <a:endParaRPr kumimoji="0" lang="zh-CN" altLang="en-US" sz="2800" b="0" kern="0" cap="none" spc="0" normalizeH="0" baseline="0" noProof="0" dirty="0">
              <a:solidFill>
                <a:schemeClr val="tx1"/>
              </a:solidFill>
              <a:latin typeface="+mn-ea"/>
              <a:ea typeface="+mn-ea"/>
              <a:cs typeface="+mn-cs"/>
            </a:endParaRPr>
          </a:p>
          <a:p>
            <a:pPr marL="342900" marR="0" indent="-342900" defTabSz="914400">
              <a:lnSpc>
                <a:spcPct val="150000"/>
              </a:lnSpc>
              <a:spcBef>
                <a:spcPct val="20000"/>
              </a:spcBef>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ea"/>
                <a:ea typeface="+mn-ea"/>
                <a:cs typeface="+mn-cs"/>
              </a:rPr>
              <a:t>多种工作形式、机会可供选择</a:t>
            </a:r>
            <a:endParaRPr kumimoji="0" lang="zh-CN" altLang="en-US" sz="2800" b="0" kern="0" cap="none" spc="0" normalizeH="0" baseline="0" noProof="0" dirty="0">
              <a:solidFill>
                <a:schemeClr val="tx1"/>
              </a:solidFill>
              <a:latin typeface="+mn-ea"/>
              <a:ea typeface="+mn-ea"/>
              <a:cs typeface="+mn-cs"/>
            </a:endParaRPr>
          </a:p>
        </p:txBody>
      </p:sp>
      <p:sp>
        <p:nvSpPr>
          <p:cNvPr id="15363" name="Freeform 22"/>
          <p:cNvSpPr/>
          <p:nvPr/>
        </p:nvSpPr>
        <p:spPr>
          <a:xfrm>
            <a:off x="6400800" y="4953000"/>
            <a:ext cx="1981200" cy="1203325"/>
          </a:xfrm>
          <a:custGeom>
            <a:avLst/>
            <a:gdLst>
              <a:gd name="txL" fmla="*/ 0 w 817"/>
              <a:gd name="txT" fmla="*/ 0 h 522"/>
              <a:gd name="txR" fmla="*/ 817 w 817"/>
              <a:gd name="txB" fmla="*/ 522 h 52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17" h="522">
                <a:moveTo>
                  <a:pt x="817" y="522"/>
                </a:moveTo>
                <a:lnTo>
                  <a:pt x="546" y="522"/>
                </a:lnTo>
                <a:lnTo>
                  <a:pt x="538" y="519"/>
                </a:lnTo>
                <a:lnTo>
                  <a:pt x="533" y="517"/>
                </a:lnTo>
                <a:lnTo>
                  <a:pt x="528" y="513"/>
                </a:lnTo>
                <a:lnTo>
                  <a:pt x="527" y="512"/>
                </a:lnTo>
                <a:lnTo>
                  <a:pt x="526" y="510"/>
                </a:lnTo>
                <a:lnTo>
                  <a:pt x="524" y="507"/>
                </a:lnTo>
                <a:lnTo>
                  <a:pt x="524" y="503"/>
                </a:lnTo>
                <a:lnTo>
                  <a:pt x="524" y="499"/>
                </a:lnTo>
                <a:lnTo>
                  <a:pt x="525" y="495"/>
                </a:lnTo>
                <a:lnTo>
                  <a:pt x="530" y="487"/>
                </a:lnTo>
                <a:lnTo>
                  <a:pt x="537" y="477"/>
                </a:lnTo>
                <a:lnTo>
                  <a:pt x="547" y="464"/>
                </a:lnTo>
                <a:lnTo>
                  <a:pt x="551" y="456"/>
                </a:lnTo>
                <a:lnTo>
                  <a:pt x="555" y="449"/>
                </a:lnTo>
                <a:lnTo>
                  <a:pt x="557" y="442"/>
                </a:lnTo>
                <a:lnTo>
                  <a:pt x="557" y="439"/>
                </a:lnTo>
                <a:lnTo>
                  <a:pt x="558" y="435"/>
                </a:lnTo>
                <a:lnTo>
                  <a:pt x="558" y="429"/>
                </a:lnTo>
                <a:lnTo>
                  <a:pt x="556" y="423"/>
                </a:lnTo>
                <a:lnTo>
                  <a:pt x="556" y="420"/>
                </a:lnTo>
                <a:lnTo>
                  <a:pt x="555" y="418"/>
                </a:lnTo>
                <a:lnTo>
                  <a:pt x="553" y="414"/>
                </a:lnTo>
                <a:lnTo>
                  <a:pt x="551" y="410"/>
                </a:lnTo>
                <a:lnTo>
                  <a:pt x="548" y="406"/>
                </a:lnTo>
                <a:lnTo>
                  <a:pt x="545" y="403"/>
                </a:lnTo>
                <a:lnTo>
                  <a:pt x="541" y="400"/>
                </a:lnTo>
                <a:lnTo>
                  <a:pt x="533" y="394"/>
                </a:lnTo>
                <a:lnTo>
                  <a:pt x="528" y="391"/>
                </a:lnTo>
                <a:lnTo>
                  <a:pt x="523" y="389"/>
                </a:lnTo>
                <a:lnTo>
                  <a:pt x="518" y="387"/>
                </a:lnTo>
                <a:lnTo>
                  <a:pt x="513" y="385"/>
                </a:lnTo>
                <a:lnTo>
                  <a:pt x="500" y="382"/>
                </a:lnTo>
                <a:lnTo>
                  <a:pt x="495" y="381"/>
                </a:lnTo>
                <a:lnTo>
                  <a:pt x="489" y="381"/>
                </a:lnTo>
                <a:lnTo>
                  <a:pt x="477" y="380"/>
                </a:lnTo>
                <a:lnTo>
                  <a:pt x="465" y="381"/>
                </a:lnTo>
                <a:lnTo>
                  <a:pt x="453" y="383"/>
                </a:lnTo>
                <a:lnTo>
                  <a:pt x="442" y="386"/>
                </a:lnTo>
                <a:lnTo>
                  <a:pt x="437" y="389"/>
                </a:lnTo>
                <a:lnTo>
                  <a:pt x="432" y="391"/>
                </a:lnTo>
                <a:lnTo>
                  <a:pt x="427" y="394"/>
                </a:lnTo>
                <a:lnTo>
                  <a:pt x="422" y="397"/>
                </a:lnTo>
                <a:lnTo>
                  <a:pt x="418" y="401"/>
                </a:lnTo>
                <a:lnTo>
                  <a:pt x="413" y="405"/>
                </a:lnTo>
                <a:lnTo>
                  <a:pt x="410" y="409"/>
                </a:lnTo>
                <a:lnTo>
                  <a:pt x="406" y="414"/>
                </a:lnTo>
                <a:lnTo>
                  <a:pt x="404" y="418"/>
                </a:lnTo>
                <a:lnTo>
                  <a:pt x="402" y="423"/>
                </a:lnTo>
                <a:lnTo>
                  <a:pt x="401" y="428"/>
                </a:lnTo>
                <a:lnTo>
                  <a:pt x="400" y="432"/>
                </a:lnTo>
                <a:lnTo>
                  <a:pt x="400" y="436"/>
                </a:lnTo>
                <a:lnTo>
                  <a:pt x="400" y="441"/>
                </a:lnTo>
                <a:lnTo>
                  <a:pt x="401" y="446"/>
                </a:lnTo>
                <a:lnTo>
                  <a:pt x="402" y="450"/>
                </a:lnTo>
                <a:lnTo>
                  <a:pt x="406" y="458"/>
                </a:lnTo>
                <a:lnTo>
                  <a:pt x="410" y="466"/>
                </a:lnTo>
                <a:lnTo>
                  <a:pt x="415" y="473"/>
                </a:lnTo>
                <a:lnTo>
                  <a:pt x="420" y="480"/>
                </a:lnTo>
                <a:lnTo>
                  <a:pt x="424" y="486"/>
                </a:lnTo>
                <a:lnTo>
                  <a:pt x="428" y="492"/>
                </a:lnTo>
                <a:lnTo>
                  <a:pt x="431" y="498"/>
                </a:lnTo>
                <a:lnTo>
                  <a:pt x="431" y="501"/>
                </a:lnTo>
                <a:lnTo>
                  <a:pt x="432" y="504"/>
                </a:lnTo>
                <a:lnTo>
                  <a:pt x="431" y="506"/>
                </a:lnTo>
                <a:lnTo>
                  <a:pt x="431" y="509"/>
                </a:lnTo>
                <a:lnTo>
                  <a:pt x="429" y="511"/>
                </a:lnTo>
                <a:lnTo>
                  <a:pt x="427" y="514"/>
                </a:lnTo>
                <a:lnTo>
                  <a:pt x="424" y="516"/>
                </a:lnTo>
                <a:lnTo>
                  <a:pt x="421" y="518"/>
                </a:lnTo>
                <a:lnTo>
                  <a:pt x="416" y="520"/>
                </a:lnTo>
                <a:lnTo>
                  <a:pt x="411" y="522"/>
                </a:lnTo>
                <a:lnTo>
                  <a:pt x="141" y="522"/>
                </a:lnTo>
                <a:lnTo>
                  <a:pt x="141" y="325"/>
                </a:lnTo>
                <a:lnTo>
                  <a:pt x="137" y="315"/>
                </a:lnTo>
                <a:lnTo>
                  <a:pt x="133" y="309"/>
                </a:lnTo>
                <a:lnTo>
                  <a:pt x="130" y="307"/>
                </a:lnTo>
                <a:lnTo>
                  <a:pt x="128" y="306"/>
                </a:lnTo>
                <a:lnTo>
                  <a:pt x="125" y="305"/>
                </a:lnTo>
                <a:lnTo>
                  <a:pt x="122" y="305"/>
                </a:lnTo>
                <a:lnTo>
                  <a:pt x="119" y="306"/>
                </a:lnTo>
                <a:lnTo>
                  <a:pt x="116" y="307"/>
                </a:lnTo>
                <a:lnTo>
                  <a:pt x="110" y="310"/>
                </a:lnTo>
                <a:lnTo>
                  <a:pt x="103" y="314"/>
                </a:lnTo>
                <a:lnTo>
                  <a:pt x="96" y="319"/>
                </a:lnTo>
                <a:lnTo>
                  <a:pt x="82" y="329"/>
                </a:lnTo>
                <a:lnTo>
                  <a:pt x="78" y="331"/>
                </a:lnTo>
                <a:lnTo>
                  <a:pt x="74" y="334"/>
                </a:lnTo>
                <a:lnTo>
                  <a:pt x="70" y="336"/>
                </a:lnTo>
                <a:lnTo>
                  <a:pt x="66" y="337"/>
                </a:lnTo>
                <a:lnTo>
                  <a:pt x="58" y="340"/>
                </a:lnTo>
                <a:lnTo>
                  <a:pt x="54" y="340"/>
                </a:lnTo>
                <a:lnTo>
                  <a:pt x="50" y="340"/>
                </a:lnTo>
                <a:lnTo>
                  <a:pt x="45" y="339"/>
                </a:lnTo>
                <a:lnTo>
                  <a:pt x="41" y="338"/>
                </a:lnTo>
                <a:lnTo>
                  <a:pt x="37" y="336"/>
                </a:lnTo>
                <a:lnTo>
                  <a:pt x="32" y="334"/>
                </a:lnTo>
                <a:lnTo>
                  <a:pt x="24" y="327"/>
                </a:lnTo>
                <a:lnTo>
                  <a:pt x="21" y="323"/>
                </a:lnTo>
                <a:lnTo>
                  <a:pt x="18" y="319"/>
                </a:lnTo>
                <a:lnTo>
                  <a:pt x="12" y="311"/>
                </a:lnTo>
                <a:lnTo>
                  <a:pt x="10" y="306"/>
                </a:lnTo>
                <a:lnTo>
                  <a:pt x="7" y="302"/>
                </a:lnTo>
                <a:lnTo>
                  <a:pt x="4" y="292"/>
                </a:lnTo>
                <a:lnTo>
                  <a:pt x="3" y="286"/>
                </a:lnTo>
                <a:lnTo>
                  <a:pt x="2" y="281"/>
                </a:lnTo>
                <a:lnTo>
                  <a:pt x="0" y="271"/>
                </a:lnTo>
                <a:lnTo>
                  <a:pt x="0" y="260"/>
                </a:lnTo>
                <a:lnTo>
                  <a:pt x="1" y="249"/>
                </a:lnTo>
                <a:lnTo>
                  <a:pt x="3" y="238"/>
                </a:lnTo>
                <a:lnTo>
                  <a:pt x="5" y="228"/>
                </a:lnTo>
                <a:lnTo>
                  <a:pt x="7" y="223"/>
                </a:lnTo>
                <a:lnTo>
                  <a:pt x="9" y="218"/>
                </a:lnTo>
                <a:lnTo>
                  <a:pt x="14" y="209"/>
                </a:lnTo>
                <a:lnTo>
                  <a:pt x="17" y="205"/>
                </a:lnTo>
                <a:lnTo>
                  <a:pt x="19" y="201"/>
                </a:lnTo>
                <a:lnTo>
                  <a:pt x="26" y="194"/>
                </a:lnTo>
                <a:lnTo>
                  <a:pt x="30" y="191"/>
                </a:lnTo>
                <a:lnTo>
                  <a:pt x="33" y="189"/>
                </a:lnTo>
                <a:lnTo>
                  <a:pt x="38" y="186"/>
                </a:lnTo>
                <a:lnTo>
                  <a:pt x="43" y="184"/>
                </a:lnTo>
                <a:lnTo>
                  <a:pt x="47" y="183"/>
                </a:lnTo>
                <a:lnTo>
                  <a:pt x="52" y="182"/>
                </a:lnTo>
                <a:lnTo>
                  <a:pt x="56" y="182"/>
                </a:lnTo>
                <a:lnTo>
                  <a:pt x="60" y="182"/>
                </a:lnTo>
                <a:lnTo>
                  <a:pt x="64" y="183"/>
                </a:lnTo>
                <a:lnTo>
                  <a:pt x="68" y="184"/>
                </a:lnTo>
                <a:lnTo>
                  <a:pt x="76" y="188"/>
                </a:lnTo>
                <a:lnTo>
                  <a:pt x="84" y="192"/>
                </a:lnTo>
                <a:lnTo>
                  <a:pt x="91" y="197"/>
                </a:lnTo>
                <a:lnTo>
                  <a:pt x="98" y="202"/>
                </a:lnTo>
                <a:lnTo>
                  <a:pt x="104" y="206"/>
                </a:lnTo>
                <a:lnTo>
                  <a:pt x="110" y="210"/>
                </a:lnTo>
                <a:lnTo>
                  <a:pt x="116" y="213"/>
                </a:lnTo>
                <a:lnTo>
                  <a:pt x="119" y="214"/>
                </a:lnTo>
                <a:lnTo>
                  <a:pt x="122" y="214"/>
                </a:lnTo>
                <a:lnTo>
                  <a:pt x="125" y="214"/>
                </a:lnTo>
                <a:lnTo>
                  <a:pt x="128" y="213"/>
                </a:lnTo>
                <a:lnTo>
                  <a:pt x="130" y="212"/>
                </a:lnTo>
                <a:lnTo>
                  <a:pt x="132" y="210"/>
                </a:lnTo>
                <a:lnTo>
                  <a:pt x="137" y="204"/>
                </a:lnTo>
                <a:lnTo>
                  <a:pt x="139" y="200"/>
                </a:lnTo>
                <a:lnTo>
                  <a:pt x="141" y="195"/>
                </a:lnTo>
                <a:lnTo>
                  <a:pt x="141" y="0"/>
                </a:lnTo>
                <a:lnTo>
                  <a:pt x="817" y="0"/>
                </a:lnTo>
                <a:lnTo>
                  <a:pt x="817" y="522"/>
                </a:lnTo>
                <a:close/>
              </a:path>
            </a:pathLst>
          </a:custGeom>
          <a:solidFill>
            <a:srgbClr val="FFFF00"/>
          </a:solidFill>
          <a:ln w="9525">
            <a:noFill/>
          </a:ln>
        </p:spPr>
        <p:txBody>
          <a:bodyPr/>
          <a:p>
            <a:pPr eaLnBrk="1" hangingPunct="1"/>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6" name="Rectangle 4"/>
          <p:cNvSpPr txBox="1">
            <a:spLocks noChangeArrowheads="1"/>
          </p:cNvSpPr>
          <p:nvPr/>
        </p:nvSpPr>
        <p:spPr bwMode="auto">
          <a:xfrm>
            <a:off x="457200" y="1219200"/>
            <a:ext cx="5334000" cy="685800"/>
          </a:xfrm>
          <a:prstGeom prst="rect">
            <a:avLst/>
          </a:prstGeom>
          <a:noFill/>
          <a:ln>
            <a:miter lim="800000"/>
          </a:ln>
        </p:spPr>
        <p:txBody>
          <a:bodyPr/>
          <a:lstStyle/>
          <a:p>
            <a:pPr marR="0" defTabSz="914400">
              <a:buClrTx/>
              <a:buSzTx/>
              <a:buFontTx/>
              <a:buNone/>
              <a:defRPr/>
            </a:pPr>
            <a:r>
              <a:rPr kumimoji="0" lang="zh-CN" altLang="en-US" sz="3600" i="1" kern="0" cap="none" spc="0" normalizeH="0" baseline="0" noProof="0" dirty="0">
                <a:solidFill>
                  <a:schemeClr val="tx2"/>
                </a:solidFill>
                <a:latin typeface="+mj-lt"/>
                <a:ea typeface="+mj-ea"/>
                <a:cs typeface="+mj-cs"/>
              </a:rPr>
              <a:t>转换工作成为一种惯例</a:t>
            </a:r>
            <a:endParaRPr kumimoji="0" lang="zh-CN" altLang="en-US" sz="3600" i="1" kern="0" cap="none" spc="0" normalizeH="0" baseline="0" noProof="0" dirty="0">
              <a:solidFill>
                <a:schemeClr val="tx2"/>
              </a:solidFill>
              <a:latin typeface="+mj-lt"/>
              <a:ea typeface="+mj-ea"/>
              <a:cs typeface="+mj-cs"/>
            </a:endParaRPr>
          </a:p>
        </p:txBody>
      </p:sp>
      <p:cxnSp>
        <p:nvCxnSpPr>
          <p:cNvPr id="7" name="直接连接符 6"/>
          <p:cNvCxnSpPr/>
          <p:nvPr/>
        </p:nvCxnSpPr>
        <p:spPr>
          <a:xfrm>
            <a:off x="609600" y="190500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Freeform 24"/>
          <p:cNvSpPr/>
          <p:nvPr/>
        </p:nvSpPr>
        <p:spPr>
          <a:xfrm>
            <a:off x="7391400" y="4648200"/>
            <a:ext cx="1752600" cy="1798638"/>
          </a:xfrm>
          <a:custGeom>
            <a:avLst/>
            <a:gdLst>
              <a:gd name="txL" fmla="*/ 0 w 818"/>
              <a:gd name="txT" fmla="*/ 0 h 807"/>
              <a:gd name="txR" fmla="*/ 818 w 818"/>
              <a:gd name="txB" fmla="*/ 807 h 807"/>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18" h="807">
                <a:moveTo>
                  <a:pt x="405" y="665"/>
                </a:moveTo>
                <a:lnTo>
                  <a:pt x="395" y="669"/>
                </a:lnTo>
                <a:lnTo>
                  <a:pt x="391" y="671"/>
                </a:lnTo>
                <a:lnTo>
                  <a:pt x="388" y="673"/>
                </a:lnTo>
                <a:lnTo>
                  <a:pt x="385" y="676"/>
                </a:lnTo>
                <a:lnTo>
                  <a:pt x="384" y="678"/>
                </a:lnTo>
                <a:lnTo>
                  <a:pt x="383" y="681"/>
                </a:lnTo>
                <a:lnTo>
                  <a:pt x="383" y="683"/>
                </a:lnTo>
                <a:lnTo>
                  <a:pt x="383" y="686"/>
                </a:lnTo>
                <a:lnTo>
                  <a:pt x="384" y="689"/>
                </a:lnTo>
                <a:lnTo>
                  <a:pt x="387" y="695"/>
                </a:lnTo>
                <a:lnTo>
                  <a:pt x="391" y="702"/>
                </a:lnTo>
                <a:lnTo>
                  <a:pt x="395" y="709"/>
                </a:lnTo>
                <a:lnTo>
                  <a:pt x="401" y="716"/>
                </a:lnTo>
                <a:lnTo>
                  <a:pt x="406" y="723"/>
                </a:lnTo>
                <a:lnTo>
                  <a:pt x="411" y="731"/>
                </a:lnTo>
                <a:lnTo>
                  <a:pt x="415" y="739"/>
                </a:lnTo>
                <a:lnTo>
                  <a:pt x="417" y="747"/>
                </a:lnTo>
                <a:lnTo>
                  <a:pt x="417" y="753"/>
                </a:lnTo>
                <a:lnTo>
                  <a:pt x="417" y="757"/>
                </a:lnTo>
                <a:lnTo>
                  <a:pt x="417" y="761"/>
                </a:lnTo>
                <a:lnTo>
                  <a:pt x="416" y="766"/>
                </a:lnTo>
                <a:lnTo>
                  <a:pt x="414" y="770"/>
                </a:lnTo>
                <a:lnTo>
                  <a:pt x="411" y="774"/>
                </a:lnTo>
                <a:lnTo>
                  <a:pt x="404" y="782"/>
                </a:lnTo>
                <a:lnTo>
                  <a:pt x="401" y="786"/>
                </a:lnTo>
                <a:lnTo>
                  <a:pt x="397" y="789"/>
                </a:lnTo>
                <a:lnTo>
                  <a:pt x="388" y="795"/>
                </a:lnTo>
                <a:lnTo>
                  <a:pt x="384" y="797"/>
                </a:lnTo>
                <a:lnTo>
                  <a:pt x="379" y="799"/>
                </a:lnTo>
                <a:lnTo>
                  <a:pt x="369" y="803"/>
                </a:lnTo>
                <a:lnTo>
                  <a:pt x="364" y="804"/>
                </a:lnTo>
                <a:lnTo>
                  <a:pt x="359" y="805"/>
                </a:lnTo>
                <a:lnTo>
                  <a:pt x="348" y="807"/>
                </a:lnTo>
                <a:lnTo>
                  <a:pt x="337" y="807"/>
                </a:lnTo>
                <a:lnTo>
                  <a:pt x="327" y="806"/>
                </a:lnTo>
                <a:lnTo>
                  <a:pt x="315" y="804"/>
                </a:lnTo>
                <a:lnTo>
                  <a:pt x="305" y="801"/>
                </a:lnTo>
                <a:lnTo>
                  <a:pt x="300" y="800"/>
                </a:lnTo>
                <a:lnTo>
                  <a:pt x="295" y="798"/>
                </a:lnTo>
                <a:lnTo>
                  <a:pt x="287" y="793"/>
                </a:lnTo>
                <a:lnTo>
                  <a:pt x="282" y="790"/>
                </a:lnTo>
                <a:lnTo>
                  <a:pt x="279" y="787"/>
                </a:lnTo>
                <a:lnTo>
                  <a:pt x="272" y="781"/>
                </a:lnTo>
                <a:lnTo>
                  <a:pt x="269" y="777"/>
                </a:lnTo>
                <a:lnTo>
                  <a:pt x="266" y="773"/>
                </a:lnTo>
                <a:lnTo>
                  <a:pt x="263" y="769"/>
                </a:lnTo>
                <a:lnTo>
                  <a:pt x="261" y="764"/>
                </a:lnTo>
                <a:lnTo>
                  <a:pt x="260" y="760"/>
                </a:lnTo>
                <a:lnTo>
                  <a:pt x="260" y="755"/>
                </a:lnTo>
                <a:lnTo>
                  <a:pt x="259" y="751"/>
                </a:lnTo>
                <a:lnTo>
                  <a:pt x="260" y="745"/>
                </a:lnTo>
                <a:lnTo>
                  <a:pt x="262" y="737"/>
                </a:lnTo>
                <a:lnTo>
                  <a:pt x="265" y="729"/>
                </a:lnTo>
                <a:lnTo>
                  <a:pt x="270" y="722"/>
                </a:lnTo>
                <a:lnTo>
                  <a:pt x="275" y="714"/>
                </a:lnTo>
                <a:lnTo>
                  <a:pt x="279" y="707"/>
                </a:lnTo>
                <a:lnTo>
                  <a:pt x="284" y="701"/>
                </a:lnTo>
                <a:lnTo>
                  <a:pt x="288" y="695"/>
                </a:lnTo>
                <a:lnTo>
                  <a:pt x="290" y="689"/>
                </a:lnTo>
                <a:lnTo>
                  <a:pt x="291" y="686"/>
                </a:lnTo>
                <a:lnTo>
                  <a:pt x="291" y="683"/>
                </a:lnTo>
                <a:lnTo>
                  <a:pt x="291" y="681"/>
                </a:lnTo>
                <a:lnTo>
                  <a:pt x="290" y="678"/>
                </a:lnTo>
                <a:lnTo>
                  <a:pt x="289" y="676"/>
                </a:lnTo>
                <a:lnTo>
                  <a:pt x="287" y="673"/>
                </a:lnTo>
                <a:lnTo>
                  <a:pt x="284" y="671"/>
                </a:lnTo>
                <a:lnTo>
                  <a:pt x="280" y="669"/>
                </a:lnTo>
                <a:lnTo>
                  <a:pt x="276" y="667"/>
                </a:lnTo>
                <a:lnTo>
                  <a:pt x="270" y="665"/>
                </a:lnTo>
                <a:lnTo>
                  <a:pt x="0" y="665"/>
                </a:lnTo>
                <a:lnTo>
                  <a:pt x="0" y="142"/>
                </a:lnTo>
                <a:lnTo>
                  <a:pt x="270" y="142"/>
                </a:lnTo>
                <a:lnTo>
                  <a:pt x="276" y="140"/>
                </a:lnTo>
                <a:lnTo>
                  <a:pt x="280" y="138"/>
                </a:lnTo>
                <a:lnTo>
                  <a:pt x="284" y="136"/>
                </a:lnTo>
                <a:lnTo>
                  <a:pt x="287" y="134"/>
                </a:lnTo>
                <a:lnTo>
                  <a:pt x="289" y="131"/>
                </a:lnTo>
                <a:lnTo>
                  <a:pt x="290" y="129"/>
                </a:lnTo>
                <a:lnTo>
                  <a:pt x="291" y="126"/>
                </a:lnTo>
                <a:lnTo>
                  <a:pt x="291" y="124"/>
                </a:lnTo>
                <a:lnTo>
                  <a:pt x="291" y="121"/>
                </a:lnTo>
                <a:lnTo>
                  <a:pt x="290" y="118"/>
                </a:lnTo>
                <a:lnTo>
                  <a:pt x="289" y="115"/>
                </a:lnTo>
                <a:lnTo>
                  <a:pt x="288" y="113"/>
                </a:lnTo>
                <a:lnTo>
                  <a:pt x="284" y="106"/>
                </a:lnTo>
                <a:lnTo>
                  <a:pt x="279" y="100"/>
                </a:lnTo>
                <a:lnTo>
                  <a:pt x="275" y="93"/>
                </a:lnTo>
                <a:lnTo>
                  <a:pt x="270" y="86"/>
                </a:lnTo>
                <a:lnTo>
                  <a:pt x="265" y="78"/>
                </a:lnTo>
                <a:lnTo>
                  <a:pt x="262" y="70"/>
                </a:lnTo>
                <a:lnTo>
                  <a:pt x="261" y="66"/>
                </a:lnTo>
                <a:lnTo>
                  <a:pt x="260" y="61"/>
                </a:lnTo>
                <a:lnTo>
                  <a:pt x="259" y="56"/>
                </a:lnTo>
                <a:lnTo>
                  <a:pt x="260" y="52"/>
                </a:lnTo>
                <a:lnTo>
                  <a:pt x="260" y="48"/>
                </a:lnTo>
                <a:lnTo>
                  <a:pt x="261" y="43"/>
                </a:lnTo>
                <a:lnTo>
                  <a:pt x="263" y="39"/>
                </a:lnTo>
                <a:lnTo>
                  <a:pt x="266" y="34"/>
                </a:lnTo>
                <a:lnTo>
                  <a:pt x="269" y="30"/>
                </a:lnTo>
                <a:lnTo>
                  <a:pt x="272" y="26"/>
                </a:lnTo>
                <a:lnTo>
                  <a:pt x="275" y="23"/>
                </a:lnTo>
                <a:lnTo>
                  <a:pt x="279" y="20"/>
                </a:lnTo>
                <a:lnTo>
                  <a:pt x="287" y="14"/>
                </a:lnTo>
                <a:lnTo>
                  <a:pt x="295" y="9"/>
                </a:lnTo>
                <a:lnTo>
                  <a:pt x="300" y="7"/>
                </a:lnTo>
                <a:lnTo>
                  <a:pt x="305" y="6"/>
                </a:lnTo>
                <a:lnTo>
                  <a:pt x="315" y="3"/>
                </a:lnTo>
                <a:lnTo>
                  <a:pt x="327" y="1"/>
                </a:lnTo>
                <a:lnTo>
                  <a:pt x="337" y="0"/>
                </a:lnTo>
                <a:lnTo>
                  <a:pt x="348" y="1"/>
                </a:lnTo>
                <a:lnTo>
                  <a:pt x="359" y="2"/>
                </a:lnTo>
                <a:lnTo>
                  <a:pt x="369" y="4"/>
                </a:lnTo>
                <a:lnTo>
                  <a:pt x="379" y="8"/>
                </a:lnTo>
                <a:lnTo>
                  <a:pt x="384" y="10"/>
                </a:lnTo>
                <a:lnTo>
                  <a:pt x="388" y="12"/>
                </a:lnTo>
                <a:lnTo>
                  <a:pt x="393" y="15"/>
                </a:lnTo>
                <a:lnTo>
                  <a:pt x="397" y="18"/>
                </a:lnTo>
                <a:lnTo>
                  <a:pt x="401" y="21"/>
                </a:lnTo>
                <a:lnTo>
                  <a:pt x="404" y="25"/>
                </a:lnTo>
                <a:lnTo>
                  <a:pt x="408" y="29"/>
                </a:lnTo>
                <a:lnTo>
                  <a:pt x="411" y="33"/>
                </a:lnTo>
                <a:lnTo>
                  <a:pt x="414" y="37"/>
                </a:lnTo>
                <a:lnTo>
                  <a:pt x="416" y="42"/>
                </a:lnTo>
                <a:lnTo>
                  <a:pt x="417" y="46"/>
                </a:lnTo>
                <a:lnTo>
                  <a:pt x="417" y="50"/>
                </a:lnTo>
                <a:lnTo>
                  <a:pt x="417" y="55"/>
                </a:lnTo>
                <a:lnTo>
                  <a:pt x="417" y="59"/>
                </a:lnTo>
                <a:lnTo>
                  <a:pt x="415" y="68"/>
                </a:lnTo>
                <a:lnTo>
                  <a:pt x="413" y="72"/>
                </a:lnTo>
                <a:lnTo>
                  <a:pt x="411" y="76"/>
                </a:lnTo>
                <a:lnTo>
                  <a:pt x="406" y="84"/>
                </a:lnTo>
                <a:lnTo>
                  <a:pt x="395" y="99"/>
                </a:lnTo>
                <a:lnTo>
                  <a:pt x="391" y="105"/>
                </a:lnTo>
                <a:lnTo>
                  <a:pt x="387" y="112"/>
                </a:lnTo>
                <a:lnTo>
                  <a:pt x="385" y="115"/>
                </a:lnTo>
                <a:lnTo>
                  <a:pt x="384" y="118"/>
                </a:lnTo>
                <a:lnTo>
                  <a:pt x="383" y="121"/>
                </a:lnTo>
                <a:lnTo>
                  <a:pt x="383" y="124"/>
                </a:lnTo>
                <a:lnTo>
                  <a:pt x="383" y="127"/>
                </a:lnTo>
                <a:lnTo>
                  <a:pt x="384" y="129"/>
                </a:lnTo>
                <a:lnTo>
                  <a:pt x="385" y="132"/>
                </a:lnTo>
                <a:lnTo>
                  <a:pt x="388" y="134"/>
                </a:lnTo>
                <a:lnTo>
                  <a:pt x="391" y="136"/>
                </a:lnTo>
                <a:lnTo>
                  <a:pt x="395" y="138"/>
                </a:lnTo>
                <a:lnTo>
                  <a:pt x="399" y="140"/>
                </a:lnTo>
                <a:lnTo>
                  <a:pt x="405" y="142"/>
                </a:lnTo>
                <a:lnTo>
                  <a:pt x="677" y="142"/>
                </a:lnTo>
                <a:lnTo>
                  <a:pt x="677" y="336"/>
                </a:lnTo>
                <a:lnTo>
                  <a:pt x="679" y="341"/>
                </a:lnTo>
                <a:lnTo>
                  <a:pt x="681" y="345"/>
                </a:lnTo>
                <a:lnTo>
                  <a:pt x="683" y="349"/>
                </a:lnTo>
                <a:lnTo>
                  <a:pt x="685" y="352"/>
                </a:lnTo>
                <a:lnTo>
                  <a:pt x="687" y="354"/>
                </a:lnTo>
                <a:lnTo>
                  <a:pt x="690" y="355"/>
                </a:lnTo>
                <a:lnTo>
                  <a:pt x="692" y="356"/>
                </a:lnTo>
                <a:lnTo>
                  <a:pt x="695" y="356"/>
                </a:lnTo>
                <a:lnTo>
                  <a:pt x="699" y="356"/>
                </a:lnTo>
                <a:lnTo>
                  <a:pt x="701" y="355"/>
                </a:lnTo>
                <a:lnTo>
                  <a:pt x="707" y="352"/>
                </a:lnTo>
                <a:lnTo>
                  <a:pt x="713" y="348"/>
                </a:lnTo>
                <a:lnTo>
                  <a:pt x="720" y="344"/>
                </a:lnTo>
                <a:lnTo>
                  <a:pt x="734" y="334"/>
                </a:lnTo>
                <a:lnTo>
                  <a:pt x="742" y="330"/>
                </a:lnTo>
                <a:lnTo>
                  <a:pt x="750" y="327"/>
                </a:lnTo>
                <a:lnTo>
                  <a:pt x="754" y="325"/>
                </a:lnTo>
                <a:lnTo>
                  <a:pt x="758" y="324"/>
                </a:lnTo>
                <a:lnTo>
                  <a:pt x="762" y="324"/>
                </a:lnTo>
                <a:lnTo>
                  <a:pt x="766" y="324"/>
                </a:lnTo>
                <a:lnTo>
                  <a:pt x="771" y="325"/>
                </a:lnTo>
                <a:lnTo>
                  <a:pt x="775" y="326"/>
                </a:lnTo>
                <a:lnTo>
                  <a:pt x="780" y="328"/>
                </a:lnTo>
                <a:lnTo>
                  <a:pt x="785" y="331"/>
                </a:lnTo>
                <a:lnTo>
                  <a:pt x="788" y="333"/>
                </a:lnTo>
                <a:lnTo>
                  <a:pt x="792" y="336"/>
                </a:lnTo>
                <a:lnTo>
                  <a:pt x="795" y="340"/>
                </a:lnTo>
                <a:lnTo>
                  <a:pt x="799" y="343"/>
                </a:lnTo>
                <a:lnTo>
                  <a:pt x="804" y="351"/>
                </a:lnTo>
                <a:lnTo>
                  <a:pt x="809" y="361"/>
                </a:lnTo>
                <a:lnTo>
                  <a:pt x="811" y="366"/>
                </a:lnTo>
                <a:lnTo>
                  <a:pt x="813" y="371"/>
                </a:lnTo>
                <a:lnTo>
                  <a:pt x="815" y="381"/>
                </a:lnTo>
                <a:lnTo>
                  <a:pt x="817" y="391"/>
                </a:lnTo>
                <a:lnTo>
                  <a:pt x="818" y="396"/>
                </a:lnTo>
                <a:lnTo>
                  <a:pt x="818" y="402"/>
                </a:lnTo>
                <a:lnTo>
                  <a:pt x="818" y="413"/>
                </a:lnTo>
                <a:lnTo>
                  <a:pt x="816" y="423"/>
                </a:lnTo>
                <a:lnTo>
                  <a:pt x="814" y="434"/>
                </a:lnTo>
                <a:lnTo>
                  <a:pt x="811" y="444"/>
                </a:lnTo>
                <a:lnTo>
                  <a:pt x="809" y="448"/>
                </a:lnTo>
                <a:lnTo>
                  <a:pt x="806" y="453"/>
                </a:lnTo>
                <a:lnTo>
                  <a:pt x="803" y="458"/>
                </a:lnTo>
                <a:lnTo>
                  <a:pt x="800" y="462"/>
                </a:lnTo>
                <a:lnTo>
                  <a:pt x="797" y="466"/>
                </a:lnTo>
                <a:lnTo>
                  <a:pt x="794" y="470"/>
                </a:lnTo>
                <a:lnTo>
                  <a:pt x="790" y="474"/>
                </a:lnTo>
                <a:lnTo>
                  <a:pt x="786" y="477"/>
                </a:lnTo>
                <a:lnTo>
                  <a:pt x="781" y="479"/>
                </a:lnTo>
                <a:lnTo>
                  <a:pt x="777" y="481"/>
                </a:lnTo>
                <a:lnTo>
                  <a:pt x="773" y="482"/>
                </a:lnTo>
                <a:lnTo>
                  <a:pt x="768" y="483"/>
                </a:lnTo>
                <a:lnTo>
                  <a:pt x="764" y="483"/>
                </a:lnTo>
                <a:lnTo>
                  <a:pt x="760" y="483"/>
                </a:lnTo>
                <a:lnTo>
                  <a:pt x="752" y="480"/>
                </a:lnTo>
                <a:lnTo>
                  <a:pt x="744" y="477"/>
                </a:lnTo>
                <a:lnTo>
                  <a:pt x="736" y="472"/>
                </a:lnTo>
                <a:lnTo>
                  <a:pt x="721" y="461"/>
                </a:lnTo>
                <a:lnTo>
                  <a:pt x="714" y="455"/>
                </a:lnTo>
                <a:lnTo>
                  <a:pt x="708" y="451"/>
                </a:lnTo>
                <a:lnTo>
                  <a:pt x="705" y="450"/>
                </a:lnTo>
                <a:lnTo>
                  <a:pt x="702" y="448"/>
                </a:lnTo>
                <a:lnTo>
                  <a:pt x="699" y="448"/>
                </a:lnTo>
                <a:lnTo>
                  <a:pt x="695" y="447"/>
                </a:lnTo>
                <a:lnTo>
                  <a:pt x="692" y="448"/>
                </a:lnTo>
                <a:lnTo>
                  <a:pt x="690" y="448"/>
                </a:lnTo>
                <a:lnTo>
                  <a:pt x="687" y="450"/>
                </a:lnTo>
                <a:lnTo>
                  <a:pt x="685" y="452"/>
                </a:lnTo>
                <a:lnTo>
                  <a:pt x="683" y="455"/>
                </a:lnTo>
                <a:lnTo>
                  <a:pt x="681" y="459"/>
                </a:lnTo>
                <a:lnTo>
                  <a:pt x="679" y="464"/>
                </a:lnTo>
                <a:lnTo>
                  <a:pt x="677" y="469"/>
                </a:lnTo>
                <a:lnTo>
                  <a:pt x="677" y="665"/>
                </a:lnTo>
                <a:lnTo>
                  <a:pt x="405" y="665"/>
                </a:lnTo>
                <a:close/>
              </a:path>
            </a:pathLst>
          </a:custGeom>
          <a:solidFill>
            <a:srgbClr val="00FFFF"/>
          </a:solidFill>
          <a:ln w="9525">
            <a:noFill/>
          </a:ln>
        </p:spPr>
        <p:txBody>
          <a:bodyPr/>
          <a:p>
            <a:pPr eaLnBrk="1" hangingPunct="1"/>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7" name="TextBox 6"/>
          <p:cNvSpPr txBox="1"/>
          <p:nvPr/>
        </p:nvSpPr>
        <p:spPr>
          <a:xfrm>
            <a:off x="1066800" y="1776413"/>
            <a:ext cx="6019800" cy="4548188"/>
          </a:xfrm>
          <a:prstGeom prst="rect">
            <a:avLst/>
          </a:prstGeom>
          <a:noFill/>
        </p:spPr>
        <p:txBody>
          <a:bodyPr>
            <a:spAutoFit/>
          </a:bodyPr>
          <a:lstStyle/>
          <a:p>
            <a:pPr marR="0" defTabSz="914400" eaLnBrk="1" hangingPunct="1">
              <a:lnSpc>
                <a:spcPct val="120000"/>
              </a:lnSpc>
              <a:buClrTx/>
              <a:buSzTx/>
              <a:buFontTx/>
              <a:buNone/>
              <a:defRPr/>
            </a:pPr>
            <a:r>
              <a:rPr kumimoji="0" lang="zh-CN" altLang="en-US" sz="2800" b="0" kern="1200" cap="none" spc="0" normalizeH="0" baseline="0" noProof="0" dirty="0">
                <a:solidFill>
                  <a:schemeClr val="tx1"/>
                </a:solidFill>
                <a:latin typeface="+mn-ea"/>
                <a:ea typeface="+mn-ea"/>
                <a:cs typeface="+mn-cs"/>
              </a:rPr>
              <a:t>    </a:t>
            </a:r>
            <a:r>
              <a:rPr kumimoji="0" lang="zh-CN" altLang="en-US" sz="2400" b="0" kern="1200" cap="none" spc="0" normalizeH="0" baseline="0" noProof="0" dirty="0">
                <a:solidFill>
                  <a:schemeClr val="tx1"/>
                </a:solidFill>
                <a:latin typeface="+mn-ea"/>
                <a:ea typeface="+mn-ea"/>
                <a:cs typeface="+mn-cs"/>
              </a:rPr>
              <a:t>一个美国人，上穿英国斜纹软呢服、韩国衬衣，下着香港家长裤，脚蹬意大利皮鞋，看看腕上的瑞士表，瞟一眼新装了</a:t>
            </a:r>
            <a:r>
              <a:rPr kumimoji="0" lang="en-US" altLang="zh-CN" sz="2400" b="0" kern="1200" cap="none" spc="0" normalizeH="0" baseline="0" noProof="0" dirty="0">
                <a:solidFill>
                  <a:schemeClr val="tx1"/>
                </a:solidFill>
                <a:latin typeface="+mn-ea"/>
                <a:ea typeface="+mn-ea"/>
                <a:cs typeface="+mn-cs"/>
              </a:rPr>
              <a:t>4</a:t>
            </a:r>
            <a:r>
              <a:rPr kumimoji="0" lang="zh-CN" altLang="en-US" sz="2400" b="0" kern="1200" cap="none" spc="0" normalizeH="0" baseline="0" noProof="0" dirty="0">
                <a:solidFill>
                  <a:schemeClr val="tx1"/>
                </a:solidFill>
                <a:latin typeface="+mn-ea"/>
                <a:ea typeface="+mn-ea"/>
                <a:cs typeface="+mn-cs"/>
              </a:rPr>
              <a:t>个法国轮胎的德国车，用加拿大杯子倒上一杯滚热的哥伦比亚咖啡，放到爱尔兰亚麻桌布上的中国丝绣杯垫上，那是一张用印度亚麻籽油漆装饰过的丹麦桌子，一边听着日本产的电视机里面播报的新闻，一边从摩洛哥公文包中拿出一支中国台湾制造的圆珠笔，写信给议会代表，了解为何美国的贸易不平衡。</a:t>
            </a:r>
            <a:endParaRPr kumimoji="0" lang="zh-CN" altLang="en-US" sz="2400" b="0" kern="1200" cap="none" spc="0" normalizeH="0" baseline="0" noProof="0" dirty="0">
              <a:solidFill>
                <a:schemeClr val="tx1"/>
              </a:solidFill>
              <a:latin typeface="+mn-ea"/>
              <a:ea typeface="+mn-ea"/>
              <a:cs typeface="+mn-cs"/>
            </a:endParaRPr>
          </a:p>
        </p:txBody>
      </p:sp>
      <p:sp>
        <p:nvSpPr>
          <p:cNvPr id="5" name="Rectangle 4"/>
          <p:cNvSpPr txBox="1">
            <a:spLocks noChangeArrowheads="1"/>
          </p:cNvSpPr>
          <p:nvPr/>
        </p:nvSpPr>
        <p:spPr bwMode="auto">
          <a:xfrm>
            <a:off x="381000" y="1219200"/>
            <a:ext cx="5334000" cy="685800"/>
          </a:xfrm>
          <a:prstGeom prst="rect">
            <a:avLst/>
          </a:prstGeom>
          <a:noFill/>
          <a:ln>
            <a:miter lim="800000"/>
          </a:ln>
        </p:spPr>
        <p:txBody>
          <a:bodyPr/>
          <a:lstStyle/>
          <a:p>
            <a:pPr marR="0" defTabSz="914400">
              <a:buClrTx/>
              <a:buSzTx/>
              <a:buFontTx/>
              <a:buNone/>
              <a:defRPr/>
            </a:pPr>
            <a:r>
              <a:rPr kumimoji="0" lang="zh-CN" altLang="en-US" sz="3600" i="1" kern="0" cap="none" spc="0" normalizeH="0" baseline="0" noProof="0" dirty="0">
                <a:solidFill>
                  <a:schemeClr val="tx2"/>
                </a:solidFill>
                <a:latin typeface="+mj-lt"/>
                <a:ea typeface="+mj-ea"/>
                <a:cs typeface="+mj-cs"/>
              </a:rPr>
              <a:t>全球化的经济环境</a:t>
            </a:r>
            <a:endParaRPr kumimoji="0" lang="zh-CN" altLang="en-US" sz="3600" i="1" kern="0" cap="none" spc="0" normalizeH="0" baseline="0" noProof="0" dirty="0">
              <a:solidFill>
                <a:schemeClr val="tx2"/>
              </a:solidFill>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Freeform 20"/>
          <p:cNvSpPr/>
          <p:nvPr/>
        </p:nvSpPr>
        <p:spPr>
          <a:xfrm>
            <a:off x="6705600" y="4724400"/>
            <a:ext cx="1524000" cy="1536700"/>
          </a:xfrm>
          <a:custGeom>
            <a:avLst/>
            <a:gdLst>
              <a:gd name="txL" fmla="*/ 0 w 673"/>
              <a:gd name="txT" fmla="*/ 0 h 664"/>
              <a:gd name="txR" fmla="*/ 673 w 673"/>
              <a:gd name="txB" fmla="*/ 664 h 66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73" h="664">
                <a:moveTo>
                  <a:pt x="1" y="468"/>
                </a:moveTo>
                <a:lnTo>
                  <a:pt x="4" y="458"/>
                </a:lnTo>
                <a:lnTo>
                  <a:pt x="7" y="454"/>
                </a:lnTo>
                <a:lnTo>
                  <a:pt x="9" y="451"/>
                </a:lnTo>
                <a:lnTo>
                  <a:pt x="11" y="449"/>
                </a:lnTo>
                <a:lnTo>
                  <a:pt x="13" y="447"/>
                </a:lnTo>
                <a:lnTo>
                  <a:pt x="16" y="447"/>
                </a:lnTo>
                <a:lnTo>
                  <a:pt x="19" y="446"/>
                </a:lnTo>
                <a:lnTo>
                  <a:pt x="23" y="447"/>
                </a:lnTo>
                <a:lnTo>
                  <a:pt x="27" y="448"/>
                </a:lnTo>
                <a:lnTo>
                  <a:pt x="30" y="450"/>
                </a:lnTo>
                <a:lnTo>
                  <a:pt x="34" y="452"/>
                </a:lnTo>
                <a:lnTo>
                  <a:pt x="42" y="459"/>
                </a:lnTo>
                <a:lnTo>
                  <a:pt x="51" y="465"/>
                </a:lnTo>
                <a:lnTo>
                  <a:pt x="60" y="471"/>
                </a:lnTo>
                <a:lnTo>
                  <a:pt x="65" y="474"/>
                </a:lnTo>
                <a:lnTo>
                  <a:pt x="70" y="477"/>
                </a:lnTo>
                <a:lnTo>
                  <a:pt x="75" y="479"/>
                </a:lnTo>
                <a:lnTo>
                  <a:pt x="80" y="481"/>
                </a:lnTo>
                <a:lnTo>
                  <a:pt x="85" y="482"/>
                </a:lnTo>
                <a:lnTo>
                  <a:pt x="90" y="482"/>
                </a:lnTo>
                <a:lnTo>
                  <a:pt x="95" y="482"/>
                </a:lnTo>
                <a:lnTo>
                  <a:pt x="100" y="481"/>
                </a:lnTo>
                <a:lnTo>
                  <a:pt x="104" y="479"/>
                </a:lnTo>
                <a:lnTo>
                  <a:pt x="109" y="476"/>
                </a:lnTo>
                <a:lnTo>
                  <a:pt x="117" y="469"/>
                </a:lnTo>
                <a:lnTo>
                  <a:pt x="121" y="465"/>
                </a:lnTo>
                <a:lnTo>
                  <a:pt x="124" y="461"/>
                </a:lnTo>
                <a:lnTo>
                  <a:pt x="130" y="452"/>
                </a:lnTo>
                <a:lnTo>
                  <a:pt x="132" y="447"/>
                </a:lnTo>
                <a:lnTo>
                  <a:pt x="134" y="443"/>
                </a:lnTo>
                <a:lnTo>
                  <a:pt x="138" y="433"/>
                </a:lnTo>
                <a:lnTo>
                  <a:pt x="139" y="427"/>
                </a:lnTo>
                <a:lnTo>
                  <a:pt x="140" y="422"/>
                </a:lnTo>
                <a:lnTo>
                  <a:pt x="142" y="412"/>
                </a:lnTo>
                <a:lnTo>
                  <a:pt x="142" y="401"/>
                </a:lnTo>
                <a:lnTo>
                  <a:pt x="141" y="390"/>
                </a:lnTo>
                <a:lnTo>
                  <a:pt x="139" y="380"/>
                </a:lnTo>
                <a:lnTo>
                  <a:pt x="136" y="370"/>
                </a:lnTo>
                <a:lnTo>
                  <a:pt x="135" y="365"/>
                </a:lnTo>
                <a:lnTo>
                  <a:pt x="133" y="360"/>
                </a:lnTo>
                <a:lnTo>
                  <a:pt x="128" y="350"/>
                </a:lnTo>
                <a:lnTo>
                  <a:pt x="125" y="346"/>
                </a:lnTo>
                <a:lnTo>
                  <a:pt x="122" y="342"/>
                </a:lnTo>
                <a:lnTo>
                  <a:pt x="116" y="335"/>
                </a:lnTo>
                <a:lnTo>
                  <a:pt x="112" y="332"/>
                </a:lnTo>
                <a:lnTo>
                  <a:pt x="108" y="330"/>
                </a:lnTo>
                <a:lnTo>
                  <a:pt x="103" y="327"/>
                </a:lnTo>
                <a:lnTo>
                  <a:pt x="98" y="325"/>
                </a:lnTo>
                <a:lnTo>
                  <a:pt x="92" y="323"/>
                </a:lnTo>
                <a:lnTo>
                  <a:pt x="87" y="323"/>
                </a:lnTo>
                <a:lnTo>
                  <a:pt x="82" y="323"/>
                </a:lnTo>
                <a:lnTo>
                  <a:pt x="77" y="324"/>
                </a:lnTo>
                <a:lnTo>
                  <a:pt x="72" y="326"/>
                </a:lnTo>
                <a:lnTo>
                  <a:pt x="67" y="328"/>
                </a:lnTo>
                <a:lnTo>
                  <a:pt x="58" y="333"/>
                </a:lnTo>
                <a:lnTo>
                  <a:pt x="49" y="339"/>
                </a:lnTo>
                <a:lnTo>
                  <a:pt x="41" y="345"/>
                </a:lnTo>
                <a:lnTo>
                  <a:pt x="33" y="350"/>
                </a:lnTo>
                <a:lnTo>
                  <a:pt x="26" y="354"/>
                </a:lnTo>
                <a:lnTo>
                  <a:pt x="23" y="355"/>
                </a:lnTo>
                <a:lnTo>
                  <a:pt x="19" y="355"/>
                </a:lnTo>
                <a:lnTo>
                  <a:pt x="16" y="355"/>
                </a:lnTo>
                <a:lnTo>
                  <a:pt x="14" y="354"/>
                </a:lnTo>
                <a:lnTo>
                  <a:pt x="11" y="352"/>
                </a:lnTo>
                <a:lnTo>
                  <a:pt x="9" y="350"/>
                </a:lnTo>
                <a:lnTo>
                  <a:pt x="7" y="347"/>
                </a:lnTo>
                <a:lnTo>
                  <a:pt x="4" y="344"/>
                </a:lnTo>
                <a:lnTo>
                  <a:pt x="2" y="339"/>
                </a:lnTo>
                <a:lnTo>
                  <a:pt x="0" y="334"/>
                </a:lnTo>
                <a:lnTo>
                  <a:pt x="1" y="141"/>
                </a:lnTo>
                <a:lnTo>
                  <a:pt x="269" y="141"/>
                </a:lnTo>
                <a:lnTo>
                  <a:pt x="276" y="139"/>
                </a:lnTo>
                <a:lnTo>
                  <a:pt x="280" y="137"/>
                </a:lnTo>
                <a:lnTo>
                  <a:pt x="283" y="135"/>
                </a:lnTo>
                <a:lnTo>
                  <a:pt x="286" y="133"/>
                </a:lnTo>
                <a:lnTo>
                  <a:pt x="288" y="130"/>
                </a:lnTo>
                <a:lnTo>
                  <a:pt x="289" y="128"/>
                </a:lnTo>
                <a:lnTo>
                  <a:pt x="290" y="125"/>
                </a:lnTo>
                <a:lnTo>
                  <a:pt x="290" y="123"/>
                </a:lnTo>
                <a:lnTo>
                  <a:pt x="290" y="120"/>
                </a:lnTo>
                <a:lnTo>
                  <a:pt x="289" y="117"/>
                </a:lnTo>
                <a:lnTo>
                  <a:pt x="286" y="112"/>
                </a:lnTo>
                <a:lnTo>
                  <a:pt x="283" y="105"/>
                </a:lnTo>
                <a:lnTo>
                  <a:pt x="278" y="99"/>
                </a:lnTo>
                <a:lnTo>
                  <a:pt x="267" y="85"/>
                </a:lnTo>
                <a:lnTo>
                  <a:pt x="263" y="77"/>
                </a:lnTo>
                <a:lnTo>
                  <a:pt x="261" y="73"/>
                </a:lnTo>
                <a:lnTo>
                  <a:pt x="260" y="69"/>
                </a:lnTo>
                <a:lnTo>
                  <a:pt x="258" y="65"/>
                </a:lnTo>
                <a:lnTo>
                  <a:pt x="258" y="60"/>
                </a:lnTo>
                <a:lnTo>
                  <a:pt x="257" y="56"/>
                </a:lnTo>
                <a:lnTo>
                  <a:pt x="257" y="51"/>
                </a:lnTo>
                <a:lnTo>
                  <a:pt x="258" y="47"/>
                </a:lnTo>
                <a:lnTo>
                  <a:pt x="259" y="43"/>
                </a:lnTo>
                <a:lnTo>
                  <a:pt x="261" y="38"/>
                </a:lnTo>
                <a:lnTo>
                  <a:pt x="264" y="33"/>
                </a:lnTo>
                <a:lnTo>
                  <a:pt x="267" y="30"/>
                </a:lnTo>
                <a:lnTo>
                  <a:pt x="270" y="26"/>
                </a:lnTo>
                <a:lnTo>
                  <a:pt x="273" y="22"/>
                </a:lnTo>
                <a:lnTo>
                  <a:pt x="277" y="19"/>
                </a:lnTo>
                <a:lnTo>
                  <a:pt x="285" y="14"/>
                </a:lnTo>
                <a:lnTo>
                  <a:pt x="294" y="9"/>
                </a:lnTo>
                <a:lnTo>
                  <a:pt x="299" y="7"/>
                </a:lnTo>
                <a:lnTo>
                  <a:pt x="304" y="5"/>
                </a:lnTo>
                <a:lnTo>
                  <a:pt x="314" y="2"/>
                </a:lnTo>
                <a:lnTo>
                  <a:pt x="324" y="1"/>
                </a:lnTo>
                <a:lnTo>
                  <a:pt x="335" y="0"/>
                </a:lnTo>
                <a:lnTo>
                  <a:pt x="346" y="0"/>
                </a:lnTo>
                <a:lnTo>
                  <a:pt x="356" y="1"/>
                </a:lnTo>
                <a:lnTo>
                  <a:pt x="367" y="4"/>
                </a:lnTo>
                <a:lnTo>
                  <a:pt x="377" y="7"/>
                </a:lnTo>
                <a:lnTo>
                  <a:pt x="381" y="9"/>
                </a:lnTo>
                <a:lnTo>
                  <a:pt x="386" y="12"/>
                </a:lnTo>
                <a:lnTo>
                  <a:pt x="390" y="15"/>
                </a:lnTo>
                <a:lnTo>
                  <a:pt x="395" y="17"/>
                </a:lnTo>
                <a:lnTo>
                  <a:pt x="399" y="21"/>
                </a:lnTo>
                <a:lnTo>
                  <a:pt x="403" y="24"/>
                </a:lnTo>
                <a:lnTo>
                  <a:pt x="407" y="28"/>
                </a:lnTo>
                <a:lnTo>
                  <a:pt x="410" y="32"/>
                </a:lnTo>
                <a:lnTo>
                  <a:pt x="412" y="37"/>
                </a:lnTo>
                <a:lnTo>
                  <a:pt x="414" y="41"/>
                </a:lnTo>
                <a:lnTo>
                  <a:pt x="416" y="45"/>
                </a:lnTo>
                <a:lnTo>
                  <a:pt x="416" y="50"/>
                </a:lnTo>
                <a:lnTo>
                  <a:pt x="416" y="54"/>
                </a:lnTo>
                <a:lnTo>
                  <a:pt x="416" y="58"/>
                </a:lnTo>
                <a:lnTo>
                  <a:pt x="413" y="67"/>
                </a:lnTo>
                <a:lnTo>
                  <a:pt x="410" y="75"/>
                </a:lnTo>
                <a:lnTo>
                  <a:pt x="405" y="83"/>
                </a:lnTo>
                <a:lnTo>
                  <a:pt x="394" y="98"/>
                </a:lnTo>
                <a:lnTo>
                  <a:pt x="389" y="104"/>
                </a:lnTo>
                <a:lnTo>
                  <a:pt x="385" y="111"/>
                </a:lnTo>
                <a:lnTo>
                  <a:pt x="382" y="117"/>
                </a:lnTo>
                <a:lnTo>
                  <a:pt x="381" y="120"/>
                </a:lnTo>
                <a:lnTo>
                  <a:pt x="381" y="123"/>
                </a:lnTo>
                <a:lnTo>
                  <a:pt x="381" y="125"/>
                </a:lnTo>
                <a:lnTo>
                  <a:pt x="381" y="128"/>
                </a:lnTo>
                <a:lnTo>
                  <a:pt x="383" y="131"/>
                </a:lnTo>
                <a:lnTo>
                  <a:pt x="385" y="133"/>
                </a:lnTo>
                <a:lnTo>
                  <a:pt x="388" y="135"/>
                </a:lnTo>
                <a:lnTo>
                  <a:pt x="391" y="137"/>
                </a:lnTo>
                <a:lnTo>
                  <a:pt x="396" y="139"/>
                </a:lnTo>
                <a:lnTo>
                  <a:pt x="401" y="141"/>
                </a:lnTo>
                <a:lnTo>
                  <a:pt x="673" y="141"/>
                </a:lnTo>
                <a:lnTo>
                  <a:pt x="673" y="334"/>
                </a:lnTo>
                <a:lnTo>
                  <a:pt x="671" y="340"/>
                </a:lnTo>
                <a:lnTo>
                  <a:pt x="669" y="344"/>
                </a:lnTo>
                <a:lnTo>
                  <a:pt x="667" y="348"/>
                </a:lnTo>
                <a:lnTo>
                  <a:pt x="665" y="350"/>
                </a:lnTo>
                <a:lnTo>
                  <a:pt x="662" y="353"/>
                </a:lnTo>
                <a:lnTo>
                  <a:pt x="660" y="354"/>
                </a:lnTo>
                <a:lnTo>
                  <a:pt x="657" y="355"/>
                </a:lnTo>
                <a:lnTo>
                  <a:pt x="654" y="355"/>
                </a:lnTo>
                <a:lnTo>
                  <a:pt x="651" y="355"/>
                </a:lnTo>
                <a:lnTo>
                  <a:pt x="648" y="354"/>
                </a:lnTo>
                <a:lnTo>
                  <a:pt x="642" y="351"/>
                </a:lnTo>
                <a:lnTo>
                  <a:pt x="636" y="348"/>
                </a:lnTo>
                <a:lnTo>
                  <a:pt x="630" y="343"/>
                </a:lnTo>
                <a:lnTo>
                  <a:pt x="623" y="338"/>
                </a:lnTo>
                <a:lnTo>
                  <a:pt x="615" y="333"/>
                </a:lnTo>
                <a:lnTo>
                  <a:pt x="608" y="329"/>
                </a:lnTo>
                <a:lnTo>
                  <a:pt x="600" y="326"/>
                </a:lnTo>
                <a:lnTo>
                  <a:pt x="596" y="324"/>
                </a:lnTo>
                <a:lnTo>
                  <a:pt x="592" y="323"/>
                </a:lnTo>
                <a:lnTo>
                  <a:pt x="587" y="323"/>
                </a:lnTo>
                <a:lnTo>
                  <a:pt x="583" y="323"/>
                </a:lnTo>
                <a:lnTo>
                  <a:pt x="579" y="324"/>
                </a:lnTo>
                <a:lnTo>
                  <a:pt x="574" y="325"/>
                </a:lnTo>
                <a:lnTo>
                  <a:pt x="570" y="327"/>
                </a:lnTo>
                <a:lnTo>
                  <a:pt x="565" y="330"/>
                </a:lnTo>
                <a:lnTo>
                  <a:pt x="561" y="332"/>
                </a:lnTo>
                <a:lnTo>
                  <a:pt x="557" y="335"/>
                </a:lnTo>
                <a:lnTo>
                  <a:pt x="554" y="339"/>
                </a:lnTo>
                <a:lnTo>
                  <a:pt x="551" y="342"/>
                </a:lnTo>
                <a:lnTo>
                  <a:pt x="545" y="350"/>
                </a:lnTo>
                <a:lnTo>
                  <a:pt x="540" y="360"/>
                </a:lnTo>
                <a:lnTo>
                  <a:pt x="538" y="365"/>
                </a:lnTo>
                <a:lnTo>
                  <a:pt x="537" y="370"/>
                </a:lnTo>
                <a:lnTo>
                  <a:pt x="534" y="380"/>
                </a:lnTo>
                <a:lnTo>
                  <a:pt x="532" y="390"/>
                </a:lnTo>
                <a:lnTo>
                  <a:pt x="532" y="395"/>
                </a:lnTo>
                <a:lnTo>
                  <a:pt x="531" y="401"/>
                </a:lnTo>
                <a:lnTo>
                  <a:pt x="532" y="412"/>
                </a:lnTo>
                <a:lnTo>
                  <a:pt x="533" y="422"/>
                </a:lnTo>
                <a:lnTo>
                  <a:pt x="535" y="433"/>
                </a:lnTo>
                <a:lnTo>
                  <a:pt x="539" y="443"/>
                </a:lnTo>
                <a:lnTo>
                  <a:pt x="541" y="447"/>
                </a:lnTo>
                <a:lnTo>
                  <a:pt x="543" y="452"/>
                </a:lnTo>
                <a:lnTo>
                  <a:pt x="546" y="457"/>
                </a:lnTo>
                <a:lnTo>
                  <a:pt x="549" y="461"/>
                </a:lnTo>
                <a:lnTo>
                  <a:pt x="552" y="465"/>
                </a:lnTo>
                <a:lnTo>
                  <a:pt x="556" y="469"/>
                </a:lnTo>
                <a:lnTo>
                  <a:pt x="560" y="473"/>
                </a:lnTo>
                <a:lnTo>
                  <a:pt x="564" y="476"/>
                </a:lnTo>
                <a:lnTo>
                  <a:pt x="568" y="478"/>
                </a:lnTo>
                <a:lnTo>
                  <a:pt x="573" y="480"/>
                </a:lnTo>
                <a:lnTo>
                  <a:pt x="577" y="481"/>
                </a:lnTo>
                <a:lnTo>
                  <a:pt x="581" y="482"/>
                </a:lnTo>
                <a:lnTo>
                  <a:pt x="585" y="482"/>
                </a:lnTo>
                <a:lnTo>
                  <a:pt x="590" y="482"/>
                </a:lnTo>
                <a:lnTo>
                  <a:pt x="598" y="479"/>
                </a:lnTo>
                <a:lnTo>
                  <a:pt x="602" y="478"/>
                </a:lnTo>
                <a:lnTo>
                  <a:pt x="606" y="475"/>
                </a:lnTo>
                <a:lnTo>
                  <a:pt x="614" y="471"/>
                </a:lnTo>
                <a:lnTo>
                  <a:pt x="628" y="460"/>
                </a:lnTo>
                <a:lnTo>
                  <a:pt x="635" y="454"/>
                </a:lnTo>
                <a:lnTo>
                  <a:pt x="642" y="450"/>
                </a:lnTo>
                <a:lnTo>
                  <a:pt x="645" y="449"/>
                </a:lnTo>
                <a:lnTo>
                  <a:pt x="648" y="447"/>
                </a:lnTo>
                <a:lnTo>
                  <a:pt x="651" y="447"/>
                </a:lnTo>
                <a:lnTo>
                  <a:pt x="654" y="446"/>
                </a:lnTo>
                <a:lnTo>
                  <a:pt x="657" y="447"/>
                </a:lnTo>
                <a:lnTo>
                  <a:pt x="660" y="447"/>
                </a:lnTo>
                <a:lnTo>
                  <a:pt x="662" y="449"/>
                </a:lnTo>
                <a:lnTo>
                  <a:pt x="665" y="451"/>
                </a:lnTo>
                <a:lnTo>
                  <a:pt x="667" y="454"/>
                </a:lnTo>
                <a:lnTo>
                  <a:pt x="669" y="459"/>
                </a:lnTo>
                <a:lnTo>
                  <a:pt x="671" y="463"/>
                </a:lnTo>
                <a:lnTo>
                  <a:pt x="673" y="469"/>
                </a:lnTo>
                <a:lnTo>
                  <a:pt x="673" y="664"/>
                </a:lnTo>
                <a:lnTo>
                  <a:pt x="403" y="664"/>
                </a:lnTo>
                <a:lnTo>
                  <a:pt x="392" y="660"/>
                </a:lnTo>
                <a:lnTo>
                  <a:pt x="388" y="658"/>
                </a:lnTo>
                <a:lnTo>
                  <a:pt x="385" y="656"/>
                </a:lnTo>
                <a:lnTo>
                  <a:pt x="383" y="654"/>
                </a:lnTo>
                <a:lnTo>
                  <a:pt x="382" y="650"/>
                </a:lnTo>
                <a:lnTo>
                  <a:pt x="381" y="648"/>
                </a:lnTo>
                <a:lnTo>
                  <a:pt x="380" y="645"/>
                </a:lnTo>
                <a:lnTo>
                  <a:pt x="381" y="642"/>
                </a:lnTo>
                <a:lnTo>
                  <a:pt x="382" y="639"/>
                </a:lnTo>
                <a:lnTo>
                  <a:pt x="384" y="633"/>
                </a:lnTo>
                <a:lnTo>
                  <a:pt x="388" y="626"/>
                </a:lnTo>
                <a:lnTo>
                  <a:pt x="393" y="620"/>
                </a:lnTo>
                <a:lnTo>
                  <a:pt x="399" y="612"/>
                </a:lnTo>
                <a:lnTo>
                  <a:pt x="405" y="605"/>
                </a:lnTo>
                <a:lnTo>
                  <a:pt x="410" y="597"/>
                </a:lnTo>
                <a:lnTo>
                  <a:pt x="413" y="589"/>
                </a:lnTo>
                <a:lnTo>
                  <a:pt x="416" y="581"/>
                </a:lnTo>
                <a:lnTo>
                  <a:pt x="416" y="577"/>
                </a:lnTo>
                <a:lnTo>
                  <a:pt x="416" y="572"/>
                </a:lnTo>
                <a:lnTo>
                  <a:pt x="416" y="568"/>
                </a:lnTo>
                <a:lnTo>
                  <a:pt x="414" y="564"/>
                </a:lnTo>
                <a:lnTo>
                  <a:pt x="413" y="559"/>
                </a:lnTo>
                <a:lnTo>
                  <a:pt x="410" y="555"/>
                </a:lnTo>
                <a:lnTo>
                  <a:pt x="403" y="546"/>
                </a:lnTo>
                <a:lnTo>
                  <a:pt x="399" y="542"/>
                </a:lnTo>
                <a:lnTo>
                  <a:pt x="395" y="539"/>
                </a:lnTo>
                <a:lnTo>
                  <a:pt x="386" y="534"/>
                </a:lnTo>
                <a:lnTo>
                  <a:pt x="381" y="531"/>
                </a:lnTo>
                <a:lnTo>
                  <a:pt x="377" y="529"/>
                </a:lnTo>
                <a:lnTo>
                  <a:pt x="367" y="525"/>
                </a:lnTo>
                <a:lnTo>
                  <a:pt x="362" y="524"/>
                </a:lnTo>
                <a:lnTo>
                  <a:pt x="356" y="523"/>
                </a:lnTo>
                <a:lnTo>
                  <a:pt x="346" y="522"/>
                </a:lnTo>
                <a:lnTo>
                  <a:pt x="335" y="522"/>
                </a:lnTo>
                <a:lnTo>
                  <a:pt x="324" y="522"/>
                </a:lnTo>
                <a:lnTo>
                  <a:pt x="314" y="524"/>
                </a:lnTo>
                <a:lnTo>
                  <a:pt x="304" y="527"/>
                </a:lnTo>
                <a:lnTo>
                  <a:pt x="299" y="529"/>
                </a:lnTo>
                <a:lnTo>
                  <a:pt x="294" y="531"/>
                </a:lnTo>
                <a:lnTo>
                  <a:pt x="285" y="535"/>
                </a:lnTo>
                <a:lnTo>
                  <a:pt x="281" y="538"/>
                </a:lnTo>
                <a:lnTo>
                  <a:pt x="277" y="541"/>
                </a:lnTo>
                <a:lnTo>
                  <a:pt x="270" y="548"/>
                </a:lnTo>
                <a:lnTo>
                  <a:pt x="267" y="551"/>
                </a:lnTo>
                <a:lnTo>
                  <a:pt x="264" y="556"/>
                </a:lnTo>
                <a:lnTo>
                  <a:pt x="261" y="561"/>
                </a:lnTo>
                <a:lnTo>
                  <a:pt x="259" y="565"/>
                </a:lnTo>
                <a:lnTo>
                  <a:pt x="258" y="570"/>
                </a:lnTo>
                <a:lnTo>
                  <a:pt x="257" y="574"/>
                </a:lnTo>
                <a:lnTo>
                  <a:pt x="257" y="579"/>
                </a:lnTo>
                <a:lnTo>
                  <a:pt x="258" y="583"/>
                </a:lnTo>
                <a:lnTo>
                  <a:pt x="258" y="587"/>
                </a:lnTo>
                <a:lnTo>
                  <a:pt x="260" y="591"/>
                </a:lnTo>
                <a:lnTo>
                  <a:pt x="263" y="599"/>
                </a:lnTo>
                <a:lnTo>
                  <a:pt x="267" y="607"/>
                </a:lnTo>
                <a:lnTo>
                  <a:pt x="272" y="614"/>
                </a:lnTo>
                <a:lnTo>
                  <a:pt x="278" y="621"/>
                </a:lnTo>
                <a:lnTo>
                  <a:pt x="283" y="627"/>
                </a:lnTo>
                <a:lnTo>
                  <a:pt x="287" y="634"/>
                </a:lnTo>
                <a:lnTo>
                  <a:pt x="289" y="639"/>
                </a:lnTo>
                <a:lnTo>
                  <a:pt x="290" y="642"/>
                </a:lnTo>
                <a:lnTo>
                  <a:pt x="290" y="645"/>
                </a:lnTo>
                <a:lnTo>
                  <a:pt x="290" y="647"/>
                </a:lnTo>
                <a:lnTo>
                  <a:pt x="289" y="650"/>
                </a:lnTo>
                <a:lnTo>
                  <a:pt x="288" y="653"/>
                </a:lnTo>
                <a:lnTo>
                  <a:pt x="286" y="656"/>
                </a:lnTo>
                <a:lnTo>
                  <a:pt x="283" y="658"/>
                </a:lnTo>
                <a:lnTo>
                  <a:pt x="279" y="660"/>
                </a:lnTo>
                <a:lnTo>
                  <a:pt x="274" y="662"/>
                </a:lnTo>
                <a:lnTo>
                  <a:pt x="268" y="664"/>
                </a:lnTo>
                <a:lnTo>
                  <a:pt x="1" y="664"/>
                </a:lnTo>
                <a:lnTo>
                  <a:pt x="1" y="468"/>
                </a:lnTo>
                <a:close/>
              </a:path>
            </a:pathLst>
          </a:custGeom>
          <a:solidFill>
            <a:srgbClr val="FF99CC"/>
          </a:solidFill>
          <a:ln w="9525">
            <a:noFill/>
          </a:ln>
        </p:spPr>
        <p:txBody>
          <a:bodyPr/>
          <a:p>
            <a:pPr eaLnBrk="1" hangingPunct="1"/>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6" name="Rectangle 3"/>
          <p:cNvSpPr txBox="1">
            <a:spLocks noChangeArrowheads="1"/>
          </p:cNvSpPr>
          <p:nvPr/>
        </p:nvSpPr>
        <p:spPr>
          <a:xfrm>
            <a:off x="457200" y="2133600"/>
            <a:ext cx="8458200" cy="2819400"/>
          </a:xfrm>
          <a:prstGeom prst="rect">
            <a:avLst/>
          </a:prstGeom>
        </p:spPr>
        <p:txBody>
          <a:bodyPr/>
          <a:lstStyle/>
          <a:p>
            <a:pPr marL="342900" marR="0" indent="-342900" defTabSz="914400">
              <a:lnSpc>
                <a:spcPct val="150000"/>
              </a:lnSpc>
              <a:spcBef>
                <a:spcPct val="20000"/>
              </a:spcBef>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ea"/>
                <a:ea typeface="+mn-ea"/>
                <a:cs typeface="+mn-cs"/>
              </a:rPr>
              <a:t>科技化与自动化，导致工作内涵变化，需要从业人员具备技术基础与广博知识。</a:t>
            </a:r>
            <a:endParaRPr kumimoji="0" lang="zh-CN" altLang="en-US" sz="2800" b="0" kern="0" cap="none" spc="0" normalizeH="0" baseline="0" noProof="0" dirty="0">
              <a:solidFill>
                <a:schemeClr val="tx1"/>
              </a:solidFill>
              <a:latin typeface="+mn-ea"/>
              <a:ea typeface="+mn-ea"/>
              <a:cs typeface="+mn-cs"/>
            </a:endParaRPr>
          </a:p>
          <a:p>
            <a:pPr marL="342900" marR="0" indent="-342900" defTabSz="914400">
              <a:lnSpc>
                <a:spcPct val="150000"/>
              </a:lnSpc>
              <a:spcBef>
                <a:spcPct val="20000"/>
              </a:spcBef>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ea"/>
                <a:ea typeface="+mn-ea"/>
                <a:cs typeface="+mn-cs"/>
              </a:rPr>
              <a:t>研究与发展的工作将日趋重要。</a:t>
            </a:r>
            <a:endParaRPr kumimoji="0" lang="zh-CN" altLang="en-US" sz="2800" b="0" kern="0" cap="none" spc="0" normalizeH="0" baseline="0" noProof="0" dirty="0">
              <a:solidFill>
                <a:schemeClr val="tx1"/>
              </a:solidFill>
              <a:latin typeface="+mn-ea"/>
              <a:ea typeface="+mn-ea"/>
              <a:cs typeface="+mn-cs"/>
            </a:endParaRPr>
          </a:p>
        </p:txBody>
      </p:sp>
      <p:sp>
        <p:nvSpPr>
          <p:cNvPr id="5" name="Rectangle 4"/>
          <p:cNvSpPr txBox="1">
            <a:spLocks noChangeArrowheads="1"/>
          </p:cNvSpPr>
          <p:nvPr/>
        </p:nvSpPr>
        <p:spPr bwMode="auto">
          <a:xfrm>
            <a:off x="381000" y="1295400"/>
            <a:ext cx="5334000" cy="685800"/>
          </a:xfrm>
          <a:prstGeom prst="rect">
            <a:avLst/>
          </a:prstGeom>
          <a:noFill/>
          <a:ln>
            <a:miter lim="800000"/>
          </a:ln>
        </p:spPr>
        <p:txBody>
          <a:bodyPr/>
          <a:lstStyle/>
          <a:p>
            <a:pPr marR="0" defTabSz="914400">
              <a:buClrTx/>
              <a:buSzTx/>
              <a:buFontTx/>
              <a:buNone/>
              <a:defRPr/>
            </a:pPr>
            <a:r>
              <a:rPr kumimoji="0" lang="zh-CN" altLang="en-US" sz="3600" i="1" kern="0" cap="none" spc="0" normalizeH="0" baseline="0" noProof="0" dirty="0">
                <a:solidFill>
                  <a:schemeClr val="tx2"/>
                </a:solidFill>
                <a:latin typeface="+mj-lt"/>
                <a:ea typeface="+mj-ea"/>
                <a:cs typeface="+mj-cs"/>
              </a:rPr>
              <a:t>没有技术意味着没有工作</a:t>
            </a:r>
            <a:endParaRPr kumimoji="0" lang="zh-CN" altLang="en-US" sz="3600" i="1" kern="0" cap="none" spc="0" normalizeH="0" baseline="0" noProof="0" dirty="0">
              <a:solidFill>
                <a:schemeClr val="tx2"/>
              </a:solidFill>
              <a:latin typeface="+mj-lt"/>
              <a:ea typeface="+mj-ea"/>
              <a:cs typeface="+mj-cs"/>
            </a:endParaRPr>
          </a:p>
        </p:txBody>
      </p:sp>
      <p:cxnSp>
        <p:nvCxnSpPr>
          <p:cNvPr id="7" name="直接连接符 6"/>
          <p:cNvCxnSpPr/>
          <p:nvPr/>
        </p:nvCxnSpPr>
        <p:spPr>
          <a:xfrm>
            <a:off x="533400" y="198120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Freeform 18"/>
          <p:cNvSpPr/>
          <p:nvPr/>
        </p:nvSpPr>
        <p:spPr>
          <a:xfrm>
            <a:off x="6629400" y="5486400"/>
            <a:ext cx="1371600" cy="1033463"/>
          </a:xfrm>
          <a:custGeom>
            <a:avLst/>
            <a:gdLst>
              <a:gd name="txL" fmla="*/ 0 w 817"/>
              <a:gd name="txT" fmla="*/ 0 h 806"/>
              <a:gd name="txR" fmla="*/ 817 w 817"/>
              <a:gd name="txB" fmla="*/ 806 h 80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Lst>
            <a:rect l="txL" t="txT" r="txR" b="txB"/>
            <a:pathLst>
              <a:path w="817" h="806">
                <a:moveTo>
                  <a:pt x="33" y="330"/>
                </a:moveTo>
                <a:lnTo>
                  <a:pt x="38" y="327"/>
                </a:lnTo>
                <a:lnTo>
                  <a:pt x="43" y="325"/>
                </a:lnTo>
                <a:lnTo>
                  <a:pt x="47" y="324"/>
                </a:lnTo>
                <a:lnTo>
                  <a:pt x="51" y="323"/>
                </a:lnTo>
                <a:lnTo>
                  <a:pt x="56" y="323"/>
                </a:lnTo>
                <a:lnTo>
                  <a:pt x="60" y="323"/>
                </a:lnTo>
                <a:lnTo>
                  <a:pt x="64" y="324"/>
                </a:lnTo>
                <a:lnTo>
                  <a:pt x="68" y="325"/>
                </a:lnTo>
                <a:lnTo>
                  <a:pt x="76" y="329"/>
                </a:lnTo>
                <a:lnTo>
                  <a:pt x="84" y="333"/>
                </a:lnTo>
                <a:lnTo>
                  <a:pt x="91" y="338"/>
                </a:lnTo>
                <a:lnTo>
                  <a:pt x="98" y="343"/>
                </a:lnTo>
                <a:lnTo>
                  <a:pt x="104" y="347"/>
                </a:lnTo>
                <a:lnTo>
                  <a:pt x="110" y="351"/>
                </a:lnTo>
                <a:lnTo>
                  <a:pt x="116" y="354"/>
                </a:lnTo>
                <a:lnTo>
                  <a:pt x="119" y="355"/>
                </a:lnTo>
                <a:lnTo>
                  <a:pt x="122" y="355"/>
                </a:lnTo>
                <a:lnTo>
                  <a:pt x="128" y="354"/>
                </a:lnTo>
                <a:lnTo>
                  <a:pt x="130" y="353"/>
                </a:lnTo>
                <a:lnTo>
                  <a:pt x="132" y="351"/>
                </a:lnTo>
                <a:lnTo>
                  <a:pt x="135" y="348"/>
                </a:lnTo>
                <a:lnTo>
                  <a:pt x="137" y="345"/>
                </a:lnTo>
                <a:lnTo>
                  <a:pt x="139" y="341"/>
                </a:lnTo>
                <a:lnTo>
                  <a:pt x="141" y="336"/>
                </a:lnTo>
                <a:lnTo>
                  <a:pt x="141" y="141"/>
                </a:lnTo>
                <a:lnTo>
                  <a:pt x="412" y="141"/>
                </a:lnTo>
                <a:lnTo>
                  <a:pt x="418" y="138"/>
                </a:lnTo>
                <a:lnTo>
                  <a:pt x="423" y="136"/>
                </a:lnTo>
                <a:lnTo>
                  <a:pt x="427" y="133"/>
                </a:lnTo>
                <a:lnTo>
                  <a:pt x="430" y="129"/>
                </a:lnTo>
                <a:lnTo>
                  <a:pt x="432" y="126"/>
                </a:lnTo>
                <a:lnTo>
                  <a:pt x="432" y="122"/>
                </a:lnTo>
                <a:lnTo>
                  <a:pt x="432" y="119"/>
                </a:lnTo>
                <a:lnTo>
                  <a:pt x="431" y="115"/>
                </a:lnTo>
                <a:lnTo>
                  <a:pt x="427" y="108"/>
                </a:lnTo>
                <a:lnTo>
                  <a:pt x="422" y="100"/>
                </a:lnTo>
                <a:lnTo>
                  <a:pt x="416" y="92"/>
                </a:lnTo>
                <a:lnTo>
                  <a:pt x="410" y="84"/>
                </a:lnTo>
                <a:lnTo>
                  <a:pt x="407" y="77"/>
                </a:lnTo>
                <a:lnTo>
                  <a:pt x="404" y="71"/>
                </a:lnTo>
                <a:lnTo>
                  <a:pt x="403" y="67"/>
                </a:lnTo>
                <a:lnTo>
                  <a:pt x="402" y="64"/>
                </a:lnTo>
                <a:lnTo>
                  <a:pt x="401" y="57"/>
                </a:lnTo>
                <a:lnTo>
                  <a:pt x="401" y="51"/>
                </a:lnTo>
                <a:lnTo>
                  <a:pt x="402" y="45"/>
                </a:lnTo>
                <a:lnTo>
                  <a:pt x="403" y="39"/>
                </a:lnTo>
                <a:lnTo>
                  <a:pt x="406" y="34"/>
                </a:lnTo>
                <a:lnTo>
                  <a:pt x="409" y="29"/>
                </a:lnTo>
                <a:lnTo>
                  <a:pt x="413" y="25"/>
                </a:lnTo>
                <a:lnTo>
                  <a:pt x="417" y="21"/>
                </a:lnTo>
                <a:lnTo>
                  <a:pt x="422" y="17"/>
                </a:lnTo>
                <a:lnTo>
                  <a:pt x="427" y="13"/>
                </a:lnTo>
                <a:lnTo>
                  <a:pt x="433" y="10"/>
                </a:lnTo>
                <a:lnTo>
                  <a:pt x="439" y="7"/>
                </a:lnTo>
                <a:lnTo>
                  <a:pt x="446" y="5"/>
                </a:lnTo>
                <a:lnTo>
                  <a:pt x="452" y="3"/>
                </a:lnTo>
                <a:lnTo>
                  <a:pt x="459" y="1"/>
                </a:lnTo>
                <a:lnTo>
                  <a:pt x="467" y="0"/>
                </a:lnTo>
                <a:lnTo>
                  <a:pt x="474" y="0"/>
                </a:lnTo>
                <a:lnTo>
                  <a:pt x="481" y="0"/>
                </a:lnTo>
                <a:lnTo>
                  <a:pt x="489" y="0"/>
                </a:lnTo>
                <a:lnTo>
                  <a:pt x="496" y="1"/>
                </a:lnTo>
                <a:lnTo>
                  <a:pt x="503" y="2"/>
                </a:lnTo>
                <a:lnTo>
                  <a:pt x="511" y="4"/>
                </a:lnTo>
                <a:lnTo>
                  <a:pt x="518" y="6"/>
                </a:lnTo>
                <a:lnTo>
                  <a:pt x="521" y="8"/>
                </a:lnTo>
                <a:lnTo>
                  <a:pt x="524" y="9"/>
                </a:lnTo>
                <a:lnTo>
                  <a:pt x="531" y="13"/>
                </a:lnTo>
                <a:lnTo>
                  <a:pt x="537" y="17"/>
                </a:lnTo>
                <a:lnTo>
                  <a:pt x="542" y="21"/>
                </a:lnTo>
                <a:lnTo>
                  <a:pt x="545" y="24"/>
                </a:lnTo>
                <a:lnTo>
                  <a:pt x="547" y="26"/>
                </a:lnTo>
                <a:lnTo>
                  <a:pt x="551" y="32"/>
                </a:lnTo>
                <a:lnTo>
                  <a:pt x="554" y="37"/>
                </a:lnTo>
                <a:lnTo>
                  <a:pt x="556" y="42"/>
                </a:lnTo>
                <a:lnTo>
                  <a:pt x="557" y="47"/>
                </a:lnTo>
                <a:lnTo>
                  <a:pt x="557" y="54"/>
                </a:lnTo>
                <a:lnTo>
                  <a:pt x="557" y="60"/>
                </a:lnTo>
                <a:lnTo>
                  <a:pt x="556" y="64"/>
                </a:lnTo>
                <a:lnTo>
                  <a:pt x="555" y="68"/>
                </a:lnTo>
                <a:lnTo>
                  <a:pt x="551" y="75"/>
                </a:lnTo>
                <a:lnTo>
                  <a:pt x="549" y="79"/>
                </a:lnTo>
                <a:lnTo>
                  <a:pt x="547" y="83"/>
                </a:lnTo>
                <a:lnTo>
                  <a:pt x="537" y="96"/>
                </a:lnTo>
                <a:lnTo>
                  <a:pt x="530" y="106"/>
                </a:lnTo>
                <a:lnTo>
                  <a:pt x="528" y="110"/>
                </a:lnTo>
                <a:lnTo>
                  <a:pt x="525" y="114"/>
                </a:lnTo>
                <a:lnTo>
                  <a:pt x="524" y="118"/>
                </a:lnTo>
                <a:lnTo>
                  <a:pt x="523" y="122"/>
                </a:lnTo>
                <a:lnTo>
                  <a:pt x="523" y="126"/>
                </a:lnTo>
                <a:lnTo>
                  <a:pt x="524" y="128"/>
                </a:lnTo>
                <a:lnTo>
                  <a:pt x="525" y="129"/>
                </a:lnTo>
                <a:lnTo>
                  <a:pt x="526" y="131"/>
                </a:lnTo>
                <a:lnTo>
                  <a:pt x="528" y="133"/>
                </a:lnTo>
                <a:lnTo>
                  <a:pt x="532" y="136"/>
                </a:lnTo>
                <a:lnTo>
                  <a:pt x="534" y="137"/>
                </a:lnTo>
                <a:lnTo>
                  <a:pt x="537" y="139"/>
                </a:lnTo>
                <a:lnTo>
                  <a:pt x="545" y="141"/>
                </a:lnTo>
                <a:lnTo>
                  <a:pt x="817" y="141"/>
                </a:lnTo>
                <a:lnTo>
                  <a:pt x="817" y="664"/>
                </a:lnTo>
                <a:lnTo>
                  <a:pt x="545" y="664"/>
                </a:lnTo>
                <a:lnTo>
                  <a:pt x="535" y="668"/>
                </a:lnTo>
                <a:lnTo>
                  <a:pt x="531" y="670"/>
                </a:lnTo>
                <a:lnTo>
                  <a:pt x="528" y="672"/>
                </a:lnTo>
                <a:lnTo>
                  <a:pt x="526" y="675"/>
                </a:lnTo>
                <a:lnTo>
                  <a:pt x="524" y="677"/>
                </a:lnTo>
                <a:lnTo>
                  <a:pt x="524" y="680"/>
                </a:lnTo>
                <a:lnTo>
                  <a:pt x="523" y="682"/>
                </a:lnTo>
                <a:lnTo>
                  <a:pt x="524" y="685"/>
                </a:lnTo>
                <a:lnTo>
                  <a:pt x="524" y="688"/>
                </a:lnTo>
                <a:lnTo>
                  <a:pt x="527" y="694"/>
                </a:lnTo>
                <a:lnTo>
                  <a:pt x="531" y="701"/>
                </a:lnTo>
                <a:lnTo>
                  <a:pt x="536" y="708"/>
                </a:lnTo>
                <a:lnTo>
                  <a:pt x="542" y="715"/>
                </a:lnTo>
                <a:lnTo>
                  <a:pt x="547" y="722"/>
                </a:lnTo>
                <a:lnTo>
                  <a:pt x="551" y="730"/>
                </a:lnTo>
                <a:lnTo>
                  <a:pt x="555" y="738"/>
                </a:lnTo>
                <a:lnTo>
                  <a:pt x="558" y="746"/>
                </a:lnTo>
                <a:lnTo>
                  <a:pt x="558" y="752"/>
                </a:lnTo>
                <a:lnTo>
                  <a:pt x="558" y="756"/>
                </a:lnTo>
                <a:lnTo>
                  <a:pt x="557" y="760"/>
                </a:lnTo>
                <a:lnTo>
                  <a:pt x="556" y="764"/>
                </a:lnTo>
                <a:lnTo>
                  <a:pt x="554" y="769"/>
                </a:lnTo>
                <a:lnTo>
                  <a:pt x="552" y="773"/>
                </a:lnTo>
                <a:lnTo>
                  <a:pt x="545" y="781"/>
                </a:lnTo>
                <a:lnTo>
                  <a:pt x="541" y="785"/>
                </a:lnTo>
                <a:lnTo>
                  <a:pt x="537" y="788"/>
                </a:lnTo>
                <a:lnTo>
                  <a:pt x="529" y="794"/>
                </a:lnTo>
                <a:lnTo>
                  <a:pt x="524" y="796"/>
                </a:lnTo>
                <a:lnTo>
                  <a:pt x="520" y="798"/>
                </a:lnTo>
                <a:lnTo>
                  <a:pt x="510" y="802"/>
                </a:lnTo>
                <a:lnTo>
                  <a:pt x="503" y="803"/>
                </a:lnTo>
                <a:lnTo>
                  <a:pt x="498" y="804"/>
                </a:lnTo>
                <a:lnTo>
                  <a:pt x="488" y="805"/>
                </a:lnTo>
                <a:lnTo>
                  <a:pt x="477" y="806"/>
                </a:lnTo>
                <a:lnTo>
                  <a:pt x="466" y="805"/>
                </a:lnTo>
                <a:lnTo>
                  <a:pt x="456" y="803"/>
                </a:lnTo>
                <a:lnTo>
                  <a:pt x="446" y="800"/>
                </a:lnTo>
                <a:lnTo>
                  <a:pt x="441" y="798"/>
                </a:lnTo>
                <a:lnTo>
                  <a:pt x="436" y="796"/>
                </a:lnTo>
                <a:lnTo>
                  <a:pt x="427" y="792"/>
                </a:lnTo>
                <a:lnTo>
                  <a:pt x="423" y="789"/>
                </a:lnTo>
                <a:lnTo>
                  <a:pt x="419" y="786"/>
                </a:lnTo>
                <a:lnTo>
                  <a:pt x="412" y="780"/>
                </a:lnTo>
                <a:lnTo>
                  <a:pt x="409" y="776"/>
                </a:lnTo>
                <a:lnTo>
                  <a:pt x="407" y="772"/>
                </a:lnTo>
                <a:lnTo>
                  <a:pt x="404" y="767"/>
                </a:lnTo>
                <a:lnTo>
                  <a:pt x="402" y="763"/>
                </a:lnTo>
                <a:lnTo>
                  <a:pt x="401" y="758"/>
                </a:lnTo>
                <a:lnTo>
                  <a:pt x="400" y="754"/>
                </a:lnTo>
                <a:lnTo>
                  <a:pt x="400" y="750"/>
                </a:lnTo>
                <a:lnTo>
                  <a:pt x="400" y="744"/>
                </a:lnTo>
                <a:lnTo>
                  <a:pt x="401" y="740"/>
                </a:lnTo>
                <a:lnTo>
                  <a:pt x="402" y="736"/>
                </a:lnTo>
                <a:lnTo>
                  <a:pt x="406" y="728"/>
                </a:lnTo>
                <a:lnTo>
                  <a:pt x="410" y="721"/>
                </a:lnTo>
                <a:lnTo>
                  <a:pt x="415" y="713"/>
                </a:lnTo>
                <a:lnTo>
                  <a:pt x="420" y="706"/>
                </a:lnTo>
                <a:lnTo>
                  <a:pt x="424" y="700"/>
                </a:lnTo>
                <a:lnTo>
                  <a:pt x="428" y="694"/>
                </a:lnTo>
                <a:lnTo>
                  <a:pt x="431" y="688"/>
                </a:lnTo>
                <a:lnTo>
                  <a:pt x="432" y="685"/>
                </a:lnTo>
                <a:lnTo>
                  <a:pt x="432" y="682"/>
                </a:lnTo>
                <a:lnTo>
                  <a:pt x="432" y="680"/>
                </a:lnTo>
                <a:lnTo>
                  <a:pt x="431" y="677"/>
                </a:lnTo>
                <a:lnTo>
                  <a:pt x="430" y="675"/>
                </a:lnTo>
                <a:lnTo>
                  <a:pt x="428" y="673"/>
                </a:lnTo>
                <a:lnTo>
                  <a:pt x="425" y="670"/>
                </a:lnTo>
                <a:lnTo>
                  <a:pt x="421" y="668"/>
                </a:lnTo>
                <a:lnTo>
                  <a:pt x="417" y="666"/>
                </a:lnTo>
                <a:lnTo>
                  <a:pt x="412" y="664"/>
                </a:lnTo>
                <a:lnTo>
                  <a:pt x="141" y="664"/>
                </a:lnTo>
                <a:lnTo>
                  <a:pt x="141" y="468"/>
                </a:lnTo>
                <a:lnTo>
                  <a:pt x="137" y="458"/>
                </a:lnTo>
                <a:lnTo>
                  <a:pt x="135" y="453"/>
                </a:lnTo>
                <a:lnTo>
                  <a:pt x="133" y="451"/>
                </a:lnTo>
                <a:lnTo>
                  <a:pt x="130" y="448"/>
                </a:lnTo>
                <a:lnTo>
                  <a:pt x="128" y="447"/>
                </a:lnTo>
                <a:lnTo>
                  <a:pt x="125" y="446"/>
                </a:lnTo>
                <a:lnTo>
                  <a:pt x="122" y="446"/>
                </a:lnTo>
                <a:lnTo>
                  <a:pt x="119" y="447"/>
                </a:lnTo>
                <a:lnTo>
                  <a:pt x="116" y="448"/>
                </a:lnTo>
                <a:lnTo>
                  <a:pt x="110" y="451"/>
                </a:lnTo>
                <a:lnTo>
                  <a:pt x="103" y="456"/>
                </a:lnTo>
                <a:lnTo>
                  <a:pt x="96" y="461"/>
                </a:lnTo>
                <a:lnTo>
                  <a:pt x="82" y="471"/>
                </a:lnTo>
                <a:lnTo>
                  <a:pt x="74" y="476"/>
                </a:lnTo>
                <a:lnTo>
                  <a:pt x="70" y="478"/>
                </a:lnTo>
                <a:lnTo>
                  <a:pt x="66" y="479"/>
                </a:lnTo>
                <a:lnTo>
                  <a:pt x="58" y="482"/>
                </a:lnTo>
                <a:lnTo>
                  <a:pt x="54" y="482"/>
                </a:lnTo>
                <a:lnTo>
                  <a:pt x="50" y="482"/>
                </a:lnTo>
                <a:lnTo>
                  <a:pt x="45" y="481"/>
                </a:lnTo>
                <a:lnTo>
                  <a:pt x="41" y="480"/>
                </a:lnTo>
                <a:lnTo>
                  <a:pt x="37" y="478"/>
                </a:lnTo>
                <a:lnTo>
                  <a:pt x="32" y="476"/>
                </a:lnTo>
                <a:lnTo>
                  <a:pt x="24" y="469"/>
                </a:lnTo>
                <a:lnTo>
                  <a:pt x="21" y="465"/>
                </a:lnTo>
                <a:lnTo>
                  <a:pt x="17" y="461"/>
                </a:lnTo>
                <a:lnTo>
                  <a:pt x="12" y="452"/>
                </a:lnTo>
                <a:lnTo>
                  <a:pt x="9" y="447"/>
                </a:lnTo>
                <a:lnTo>
                  <a:pt x="7" y="443"/>
                </a:lnTo>
                <a:lnTo>
                  <a:pt x="4" y="433"/>
                </a:lnTo>
                <a:lnTo>
                  <a:pt x="2" y="427"/>
                </a:lnTo>
                <a:lnTo>
                  <a:pt x="1" y="422"/>
                </a:lnTo>
                <a:lnTo>
                  <a:pt x="0" y="412"/>
                </a:lnTo>
                <a:lnTo>
                  <a:pt x="0" y="401"/>
                </a:lnTo>
                <a:lnTo>
                  <a:pt x="1" y="390"/>
                </a:lnTo>
                <a:lnTo>
                  <a:pt x="2" y="380"/>
                </a:lnTo>
                <a:lnTo>
                  <a:pt x="5" y="370"/>
                </a:lnTo>
                <a:lnTo>
                  <a:pt x="7" y="365"/>
                </a:lnTo>
                <a:lnTo>
                  <a:pt x="9" y="360"/>
                </a:lnTo>
                <a:lnTo>
                  <a:pt x="14" y="350"/>
                </a:lnTo>
                <a:lnTo>
                  <a:pt x="16" y="346"/>
                </a:lnTo>
                <a:lnTo>
                  <a:pt x="19" y="342"/>
                </a:lnTo>
                <a:lnTo>
                  <a:pt x="26" y="335"/>
                </a:lnTo>
                <a:lnTo>
                  <a:pt x="29" y="332"/>
                </a:lnTo>
                <a:lnTo>
                  <a:pt x="33" y="330"/>
                </a:lnTo>
                <a:close/>
              </a:path>
            </a:pathLst>
          </a:custGeom>
          <a:solidFill>
            <a:srgbClr val="CCFFFF"/>
          </a:solidFill>
          <a:ln w="9525">
            <a:noFill/>
          </a:ln>
        </p:spPr>
        <p:txBody>
          <a:bodyPr/>
          <a:p>
            <a:pPr eaLnBrk="1" hangingPunct="1"/>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 name="Rectangle 3"/>
          <p:cNvSpPr txBox="1">
            <a:spLocks noChangeArrowheads="1"/>
          </p:cNvSpPr>
          <p:nvPr/>
        </p:nvSpPr>
        <p:spPr>
          <a:xfrm>
            <a:off x="685800" y="2133600"/>
            <a:ext cx="7620000" cy="4800600"/>
          </a:xfrm>
          <a:prstGeom prst="rect">
            <a:avLst/>
          </a:prstGeom>
        </p:spPr>
        <p:txBody>
          <a:bodyPr/>
          <a:lstStyle/>
          <a:p>
            <a:pPr marL="342900" marR="0" indent="-342900" defTabSz="914400">
              <a:spcBef>
                <a:spcPct val="20000"/>
              </a:spcBef>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ea"/>
                <a:ea typeface="+mn-ea"/>
                <a:cs typeface="+mn-cs"/>
              </a:rPr>
              <a:t>知识与信息的保质期越来越短 </a:t>
            </a:r>
            <a:endParaRPr kumimoji="0" lang="zh-CN" altLang="en-US" sz="2800" b="0" kern="0" cap="none" spc="0" normalizeH="0" baseline="0" noProof="0" dirty="0">
              <a:solidFill>
                <a:schemeClr val="tx1"/>
              </a:solidFill>
              <a:latin typeface="+mn-ea"/>
              <a:ea typeface="+mn-ea"/>
              <a:cs typeface="+mn-cs"/>
            </a:endParaRPr>
          </a:p>
          <a:p>
            <a:pPr marL="342900" marR="0" indent="-342900" defTabSz="914400">
              <a:spcBef>
                <a:spcPct val="20000"/>
              </a:spcBef>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ea"/>
                <a:ea typeface="+mn-ea"/>
                <a:cs typeface="+mn-cs"/>
              </a:rPr>
              <a:t>知识、信息的瀑涨，使得即时更新成为生存的必要技能</a:t>
            </a:r>
            <a:endParaRPr kumimoji="0" lang="zh-CN" altLang="en-US" sz="2800" b="0" kern="0" cap="none" spc="0" normalizeH="0" baseline="0" noProof="0" dirty="0">
              <a:solidFill>
                <a:schemeClr val="tx1"/>
              </a:solidFill>
              <a:latin typeface="+mn-ea"/>
              <a:ea typeface="+mn-ea"/>
              <a:cs typeface="+mn-cs"/>
            </a:endParaRPr>
          </a:p>
          <a:p>
            <a:pPr marL="342900" marR="0" indent="-342900" defTabSz="914400">
              <a:spcBef>
                <a:spcPct val="20000"/>
              </a:spcBef>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ea"/>
                <a:ea typeface="+mn-ea"/>
                <a:cs typeface="+mn-cs"/>
              </a:rPr>
              <a:t>“在信息社会中，唯一不变的就是‘变’，我们不能只期望单一的教育形态来帮我们渡过一生，没有任何一种教育和技能，可以在未来的社会中一成不变，这是二十一世纪的人必须具有的信念。”</a:t>
            </a:r>
            <a:endParaRPr kumimoji="0" lang="zh-CN" altLang="en-US" sz="2800" b="0" kern="0" cap="none" spc="0" normalizeH="0" baseline="0" noProof="0" dirty="0">
              <a:solidFill>
                <a:schemeClr val="tx1"/>
              </a:solidFill>
              <a:latin typeface="+mn-ea"/>
              <a:ea typeface="+mn-ea"/>
              <a:cs typeface="+mn-cs"/>
            </a:endParaRPr>
          </a:p>
        </p:txBody>
      </p:sp>
      <p:sp>
        <p:nvSpPr>
          <p:cNvPr id="5" name="Rectangle 4"/>
          <p:cNvSpPr txBox="1">
            <a:spLocks noChangeArrowheads="1"/>
          </p:cNvSpPr>
          <p:nvPr/>
        </p:nvSpPr>
        <p:spPr bwMode="auto">
          <a:xfrm>
            <a:off x="381000" y="1143000"/>
            <a:ext cx="5334000" cy="685800"/>
          </a:xfrm>
          <a:prstGeom prst="rect">
            <a:avLst/>
          </a:prstGeom>
          <a:noFill/>
          <a:ln>
            <a:miter lim="800000"/>
          </a:ln>
        </p:spPr>
        <p:txBody>
          <a:bodyPr/>
          <a:lstStyle/>
          <a:p>
            <a:pPr marR="0" defTabSz="914400">
              <a:buClrTx/>
              <a:buSzTx/>
              <a:buFontTx/>
              <a:buNone/>
              <a:defRPr/>
            </a:pPr>
            <a:r>
              <a:rPr kumimoji="0" lang="zh-CN" altLang="en-US" sz="3600" i="1" kern="0" cap="none" spc="0" normalizeH="0" baseline="0" noProof="0" dirty="0">
                <a:solidFill>
                  <a:schemeClr val="tx2"/>
                </a:solidFill>
                <a:latin typeface="+mj-lt"/>
                <a:ea typeface="+mj-ea"/>
                <a:cs typeface="+mj-cs"/>
              </a:rPr>
              <a:t>培训和再教育成为常事</a:t>
            </a:r>
            <a:endParaRPr kumimoji="0" lang="zh-CN" altLang="en-US" sz="3600" i="1" kern="0" cap="none" spc="0" normalizeH="0" baseline="0" noProof="0" dirty="0">
              <a:solidFill>
                <a:schemeClr val="tx2"/>
              </a:solidFill>
              <a:latin typeface="+mj-lt"/>
              <a:ea typeface="+mj-ea"/>
              <a:cs typeface="+mj-cs"/>
            </a:endParaRPr>
          </a:p>
        </p:txBody>
      </p:sp>
      <p:cxnSp>
        <p:nvCxnSpPr>
          <p:cNvPr id="6" name="直接连接符 5"/>
          <p:cNvCxnSpPr/>
          <p:nvPr/>
        </p:nvCxnSpPr>
        <p:spPr>
          <a:xfrm>
            <a:off x="533400" y="182880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Freeform 19"/>
          <p:cNvSpPr/>
          <p:nvPr/>
        </p:nvSpPr>
        <p:spPr>
          <a:xfrm>
            <a:off x="5791200" y="4724400"/>
            <a:ext cx="2057400" cy="1470025"/>
          </a:xfrm>
          <a:custGeom>
            <a:avLst/>
            <a:gdLst>
              <a:gd name="txL" fmla="*/ 0 w 955"/>
              <a:gd name="txT" fmla="*/ 0 h 667"/>
              <a:gd name="txR" fmla="*/ 955 w 955"/>
              <a:gd name="txB" fmla="*/ 667 h 667"/>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55" h="667">
                <a:moveTo>
                  <a:pt x="142" y="471"/>
                </a:moveTo>
                <a:lnTo>
                  <a:pt x="138" y="461"/>
                </a:lnTo>
                <a:lnTo>
                  <a:pt x="136" y="457"/>
                </a:lnTo>
                <a:lnTo>
                  <a:pt x="134" y="454"/>
                </a:lnTo>
                <a:lnTo>
                  <a:pt x="131" y="451"/>
                </a:lnTo>
                <a:lnTo>
                  <a:pt x="129" y="450"/>
                </a:lnTo>
                <a:lnTo>
                  <a:pt x="126" y="449"/>
                </a:lnTo>
                <a:lnTo>
                  <a:pt x="123" y="449"/>
                </a:lnTo>
                <a:lnTo>
                  <a:pt x="121" y="449"/>
                </a:lnTo>
                <a:lnTo>
                  <a:pt x="118" y="450"/>
                </a:lnTo>
                <a:lnTo>
                  <a:pt x="112" y="452"/>
                </a:lnTo>
                <a:lnTo>
                  <a:pt x="105" y="457"/>
                </a:lnTo>
                <a:lnTo>
                  <a:pt x="98" y="461"/>
                </a:lnTo>
                <a:lnTo>
                  <a:pt x="91" y="467"/>
                </a:lnTo>
                <a:lnTo>
                  <a:pt x="83" y="472"/>
                </a:lnTo>
                <a:lnTo>
                  <a:pt x="76" y="477"/>
                </a:lnTo>
                <a:lnTo>
                  <a:pt x="68" y="481"/>
                </a:lnTo>
                <a:lnTo>
                  <a:pt x="59" y="483"/>
                </a:lnTo>
                <a:lnTo>
                  <a:pt x="55" y="483"/>
                </a:lnTo>
                <a:lnTo>
                  <a:pt x="51" y="483"/>
                </a:lnTo>
                <a:lnTo>
                  <a:pt x="47" y="483"/>
                </a:lnTo>
                <a:lnTo>
                  <a:pt x="42" y="482"/>
                </a:lnTo>
                <a:lnTo>
                  <a:pt x="38" y="480"/>
                </a:lnTo>
                <a:lnTo>
                  <a:pt x="33" y="477"/>
                </a:lnTo>
                <a:lnTo>
                  <a:pt x="25" y="470"/>
                </a:lnTo>
                <a:lnTo>
                  <a:pt x="21" y="467"/>
                </a:lnTo>
                <a:lnTo>
                  <a:pt x="18" y="463"/>
                </a:lnTo>
                <a:lnTo>
                  <a:pt x="12" y="454"/>
                </a:lnTo>
                <a:lnTo>
                  <a:pt x="10" y="450"/>
                </a:lnTo>
                <a:lnTo>
                  <a:pt x="7" y="445"/>
                </a:lnTo>
                <a:lnTo>
                  <a:pt x="4" y="435"/>
                </a:lnTo>
                <a:lnTo>
                  <a:pt x="3" y="430"/>
                </a:lnTo>
                <a:lnTo>
                  <a:pt x="2" y="425"/>
                </a:lnTo>
                <a:lnTo>
                  <a:pt x="0" y="413"/>
                </a:lnTo>
                <a:lnTo>
                  <a:pt x="0" y="402"/>
                </a:lnTo>
                <a:lnTo>
                  <a:pt x="1" y="391"/>
                </a:lnTo>
                <a:lnTo>
                  <a:pt x="3" y="381"/>
                </a:lnTo>
                <a:lnTo>
                  <a:pt x="5" y="371"/>
                </a:lnTo>
                <a:lnTo>
                  <a:pt x="7" y="366"/>
                </a:lnTo>
                <a:lnTo>
                  <a:pt x="9" y="361"/>
                </a:lnTo>
                <a:lnTo>
                  <a:pt x="14" y="353"/>
                </a:lnTo>
                <a:lnTo>
                  <a:pt x="17" y="348"/>
                </a:lnTo>
                <a:lnTo>
                  <a:pt x="19" y="345"/>
                </a:lnTo>
                <a:lnTo>
                  <a:pt x="26" y="338"/>
                </a:lnTo>
                <a:lnTo>
                  <a:pt x="30" y="335"/>
                </a:lnTo>
                <a:lnTo>
                  <a:pt x="34" y="332"/>
                </a:lnTo>
                <a:lnTo>
                  <a:pt x="39" y="329"/>
                </a:lnTo>
                <a:lnTo>
                  <a:pt x="44" y="327"/>
                </a:lnTo>
                <a:lnTo>
                  <a:pt x="48" y="326"/>
                </a:lnTo>
                <a:lnTo>
                  <a:pt x="53" y="326"/>
                </a:lnTo>
                <a:lnTo>
                  <a:pt x="57" y="324"/>
                </a:lnTo>
                <a:lnTo>
                  <a:pt x="61" y="326"/>
                </a:lnTo>
                <a:lnTo>
                  <a:pt x="70" y="328"/>
                </a:lnTo>
                <a:lnTo>
                  <a:pt x="78" y="331"/>
                </a:lnTo>
                <a:lnTo>
                  <a:pt x="85" y="336"/>
                </a:lnTo>
                <a:lnTo>
                  <a:pt x="92" y="341"/>
                </a:lnTo>
                <a:lnTo>
                  <a:pt x="99" y="345"/>
                </a:lnTo>
                <a:lnTo>
                  <a:pt x="106" y="350"/>
                </a:lnTo>
                <a:lnTo>
                  <a:pt x="112" y="354"/>
                </a:lnTo>
                <a:lnTo>
                  <a:pt x="118" y="356"/>
                </a:lnTo>
                <a:lnTo>
                  <a:pt x="121" y="357"/>
                </a:lnTo>
                <a:lnTo>
                  <a:pt x="123" y="357"/>
                </a:lnTo>
                <a:lnTo>
                  <a:pt x="126" y="357"/>
                </a:lnTo>
                <a:lnTo>
                  <a:pt x="129" y="356"/>
                </a:lnTo>
                <a:lnTo>
                  <a:pt x="131" y="355"/>
                </a:lnTo>
                <a:lnTo>
                  <a:pt x="133" y="353"/>
                </a:lnTo>
                <a:lnTo>
                  <a:pt x="136" y="350"/>
                </a:lnTo>
                <a:lnTo>
                  <a:pt x="138" y="346"/>
                </a:lnTo>
                <a:lnTo>
                  <a:pt x="140" y="342"/>
                </a:lnTo>
                <a:lnTo>
                  <a:pt x="142" y="336"/>
                </a:lnTo>
                <a:lnTo>
                  <a:pt x="142" y="142"/>
                </a:lnTo>
                <a:lnTo>
                  <a:pt x="412" y="142"/>
                </a:lnTo>
                <a:lnTo>
                  <a:pt x="418" y="140"/>
                </a:lnTo>
                <a:lnTo>
                  <a:pt x="422" y="138"/>
                </a:lnTo>
                <a:lnTo>
                  <a:pt x="425" y="136"/>
                </a:lnTo>
                <a:lnTo>
                  <a:pt x="428" y="134"/>
                </a:lnTo>
                <a:lnTo>
                  <a:pt x="429" y="131"/>
                </a:lnTo>
                <a:lnTo>
                  <a:pt x="430" y="128"/>
                </a:lnTo>
                <a:lnTo>
                  <a:pt x="431" y="123"/>
                </a:lnTo>
                <a:lnTo>
                  <a:pt x="431" y="120"/>
                </a:lnTo>
                <a:lnTo>
                  <a:pt x="430" y="117"/>
                </a:lnTo>
                <a:lnTo>
                  <a:pt x="427" y="112"/>
                </a:lnTo>
                <a:lnTo>
                  <a:pt x="423" y="105"/>
                </a:lnTo>
                <a:lnTo>
                  <a:pt x="419" y="99"/>
                </a:lnTo>
                <a:lnTo>
                  <a:pt x="413" y="92"/>
                </a:lnTo>
                <a:lnTo>
                  <a:pt x="408" y="85"/>
                </a:lnTo>
                <a:lnTo>
                  <a:pt x="404" y="77"/>
                </a:lnTo>
                <a:lnTo>
                  <a:pt x="401" y="70"/>
                </a:lnTo>
                <a:lnTo>
                  <a:pt x="399" y="66"/>
                </a:lnTo>
                <a:lnTo>
                  <a:pt x="399" y="61"/>
                </a:lnTo>
                <a:lnTo>
                  <a:pt x="398" y="57"/>
                </a:lnTo>
                <a:lnTo>
                  <a:pt x="398" y="53"/>
                </a:lnTo>
                <a:lnTo>
                  <a:pt x="399" y="51"/>
                </a:lnTo>
                <a:lnTo>
                  <a:pt x="399" y="49"/>
                </a:lnTo>
                <a:lnTo>
                  <a:pt x="400" y="44"/>
                </a:lnTo>
                <a:lnTo>
                  <a:pt x="402" y="40"/>
                </a:lnTo>
                <a:lnTo>
                  <a:pt x="405" y="35"/>
                </a:lnTo>
                <a:lnTo>
                  <a:pt x="408" y="30"/>
                </a:lnTo>
                <a:lnTo>
                  <a:pt x="411" y="27"/>
                </a:lnTo>
                <a:lnTo>
                  <a:pt x="414" y="23"/>
                </a:lnTo>
                <a:lnTo>
                  <a:pt x="418" y="20"/>
                </a:lnTo>
                <a:lnTo>
                  <a:pt x="426" y="14"/>
                </a:lnTo>
                <a:lnTo>
                  <a:pt x="435" y="10"/>
                </a:lnTo>
                <a:lnTo>
                  <a:pt x="440" y="8"/>
                </a:lnTo>
                <a:lnTo>
                  <a:pt x="445" y="6"/>
                </a:lnTo>
                <a:lnTo>
                  <a:pt x="455" y="3"/>
                </a:lnTo>
                <a:lnTo>
                  <a:pt x="465" y="1"/>
                </a:lnTo>
                <a:lnTo>
                  <a:pt x="476" y="0"/>
                </a:lnTo>
                <a:lnTo>
                  <a:pt x="487" y="1"/>
                </a:lnTo>
                <a:lnTo>
                  <a:pt x="497" y="2"/>
                </a:lnTo>
                <a:lnTo>
                  <a:pt x="508" y="4"/>
                </a:lnTo>
                <a:lnTo>
                  <a:pt x="518" y="8"/>
                </a:lnTo>
                <a:lnTo>
                  <a:pt x="522" y="10"/>
                </a:lnTo>
                <a:lnTo>
                  <a:pt x="527" y="12"/>
                </a:lnTo>
                <a:lnTo>
                  <a:pt x="531" y="15"/>
                </a:lnTo>
                <a:lnTo>
                  <a:pt x="536" y="18"/>
                </a:lnTo>
                <a:lnTo>
                  <a:pt x="540" y="21"/>
                </a:lnTo>
                <a:lnTo>
                  <a:pt x="544" y="25"/>
                </a:lnTo>
                <a:lnTo>
                  <a:pt x="548" y="29"/>
                </a:lnTo>
                <a:lnTo>
                  <a:pt x="551" y="34"/>
                </a:lnTo>
                <a:lnTo>
                  <a:pt x="553" y="38"/>
                </a:lnTo>
                <a:lnTo>
                  <a:pt x="555" y="43"/>
                </a:lnTo>
                <a:lnTo>
                  <a:pt x="557" y="47"/>
                </a:lnTo>
                <a:lnTo>
                  <a:pt x="557" y="51"/>
                </a:lnTo>
                <a:lnTo>
                  <a:pt x="557" y="55"/>
                </a:lnTo>
                <a:lnTo>
                  <a:pt x="557" y="59"/>
                </a:lnTo>
                <a:lnTo>
                  <a:pt x="555" y="67"/>
                </a:lnTo>
                <a:lnTo>
                  <a:pt x="551" y="75"/>
                </a:lnTo>
                <a:lnTo>
                  <a:pt x="546" y="83"/>
                </a:lnTo>
                <a:lnTo>
                  <a:pt x="535" y="98"/>
                </a:lnTo>
                <a:lnTo>
                  <a:pt x="530" y="104"/>
                </a:lnTo>
                <a:lnTo>
                  <a:pt x="526" y="111"/>
                </a:lnTo>
                <a:lnTo>
                  <a:pt x="523" y="117"/>
                </a:lnTo>
                <a:lnTo>
                  <a:pt x="522" y="123"/>
                </a:lnTo>
                <a:lnTo>
                  <a:pt x="522" y="125"/>
                </a:lnTo>
                <a:lnTo>
                  <a:pt x="522" y="128"/>
                </a:lnTo>
                <a:lnTo>
                  <a:pt x="523" y="131"/>
                </a:lnTo>
                <a:lnTo>
                  <a:pt x="525" y="134"/>
                </a:lnTo>
                <a:lnTo>
                  <a:pt x="528" y="136"/>
                </a:lnTo>
                <a:lnTo>
                  <a:pt x="531" y="138"/>
                </a:lnTo>
                <a:lnTo>
                  <a:pt x="535" y="140"/>
                </a:lnTo>
                <a:lnTo>
                  <a:pt x="540" y="142"/>
                </a:lnTo>
                <a:lnTo>
                  <a:pt x="814" y="142"/>
                </a:lnTo>
                <a:lnTo>
                  <a:pt x="814" y="338"/>
                </a:lnTo>
                <a:lnTo>
                  <a:pt x="816" y="343"/>
                </a:lnTo>
                <a:lnTo>
                  <a:pt x="818" y="347"/>
                </a:lnTo>
                <a:lnTo>
                  <a:pt x="820" y="350"/>
                </a:lnTo>
                <a:lnTo>
                  <a:pt x="822" y="353"/>
                </a:lnTo>
                <a:lnTo>
                  <a:pt x="825" y="355"/>
                </a:lnTo>
                <a:lnTo>
                  <a:pt x="827" y="356"/>
                </a:lnTo>
                <a:lnTo>
                  <a:pt x="830" y="357"/>
                </a:lnTo>
                <a:lnTo>
                  <a:pt x="832" y="357"/>
                </a:lnTo>
                <a:lnTo>
                  <a:pt x="835" y="357"/>
                </a:lnTo>
                <a:lnTo>
                  <a:pt x="838" y="356"/>
                </a:lnTo>
                <a:lnTo>
                  <a:pt x="843" y="354"/>
                </a:lnTo>
                <a:lnTo>
                  <a:pt x="850" y="350"/>
                </a:lnTo>
                <a:lnTo>
                  <a:pt x="856" y="345"/>
                </a:lnTo>
                <a:lnTo>
                  <a:pt x="870" y="335"/>
                </a:lnTo>
                <a:lnTo>
                  <a:pt x="878" y="331"/>
                </a:lnTo>
                <a:lnTo>
                  <a:pt x="882" y="329"/>
                </a:lnTo>
                <a:lnTo>
                  <a:pt x="886" y="328"/>
                </a:lnTo>
                <a:lnTo>
                  <a:pt x="890" y="327"/>
                </a:lnTo>
                <a:lnTo>
                  <a:pt x="894" y="326"/>
                </a:lnTo>
                <a:lnTo>
                  <a:pt x="898" y="324"/>
                </a:lnTo>
                <a:lnTo>
                  <a:pt x="903" y="326"/>
                </a:lnTo>
                <a:lnTo>
                  <a:pt x="907" y="326"/>
                </a:lnTo>
                <a:lnTo>
                  <a:pt x="911" y="327"/>
                </a:lnTo>
                <a:lnTo>
                  <a:pt x="916" y="329"/>
                </a:lnTo>
                <a:lnTo>
                  <a:pt x="921" y="332"/>
                </a:lnTo>
                <a:lnTo>
                  <a:pt x="925" y="335"/>
                </a:lnTo>
                <a:lnTo>
                  <a:pt x="929" y="338"/>
                </a:lnTo>
                <a:lnTo>
                  <a:pt x="932" y="341"/>
                </a:lnTo>
                <a:lnTo>
                  <a:pt x="936" y="345"/>
                </a:lnTo>
                <a:lnTo>
                  <a:pt x="941" y="353"/>
                </a:lnTo>
                <a:lnTo>
                  <a:pt x="946" y="361"/>
                </a:lnTo>
                <a:lnTo>
                  <a:pt x="948" y="366"/>
                </a:lnTo>
                <a:lnTo>
                  <a:pt x="950" y="371"/>
                </a:lnTo>
                <a:lnTo>
                  <a:pt x="953" y="381"/>
                </a:lnTo>
                <a:lnTo>
                  <a:pt x="954" y="391"/>
                </a:lnTo>
                <a:lnTo>
                  <a:pt x="955" y="397"/>
                </a:lnTo>
                <a:lnTo>
                  <a:pt x="955" y="402"/>
                </a:lnTo>
                <a:lnTo>
                  <a:pt x="955" y="413"/>
                </a:lnTo>
                <a:lnTo>
                  <a:pt x="954" y="425"/>
                </a:lnTo>
                <a:lnTo>
                  <a:pt x="951" y="435"/>
                </a:lnTo>
                <a:lnTo>
                  <a:pt x="948" y="445"/>
                </a:lnTo>
                <a:lnTo>
                  <a:pt x="946" y="450"/>
                </a:lnTo>
                <a:lnTo>
                  <a:pt x="943" y="454"/>
                </a:lnTo>
                <a:lnTo>
                  <a:pt x="940" y="459"/>
                </a:lnTo>
                <a:lnTo>
                  <a:pt x="937" y="463"/>
                </a:lnTo>
                <a:lnTo>
                  <a:pt x="934" y="467"/>
                </a:lnTo>
                <a:lnTo>
                  <a:pt x="931" y="470"/>
                </a:lnTo>
                <a:lnTo>
                  <a:pt x="927" y="474"/>
                </a:lnTo>
                <a:lnTo>
                  <a:pt x="922" y="477"/>
                </a:lnTo>
                <a:lnTo>
                  <a:pt x="917" y="480"/>
                </a:lnTo>
                <a:lnTo>
                  <a:pt x="913" y="482"/>
                </a:lnTo>
                <a:lnTo>
                  <a:pt x="909" y="483"/>
                </a:lnTo>
                <a:lnTo>
                  <a:pt x="904" y="483"/>
                </a:lnTo>
                <a:lnTo>
                  <a:pt x="900" y="483"/>
                </a:lnTo>
                <a:lnTo>
                  <a:pt x="896" y="483"/>
                </a:lnTo>
                <a:lnTo>
                  <a:pt x="888" y="481"/>
                </a:lnTo>
                <a:lnTo>
                  <a:pt x="880" y="477"/>
                </a:lnTo>
                <a:lnTo>
                  <a:pt x="872" y="472"/>
                </a:lnTo>
                <a:lnTo>
                  <a:pt x="857" y="462"/>
                </a:lnTo>
                <a:lnTo>
                  <a:pt x="851" y="457"/>
                </a:lnTo>
                <a:lnTo>
                  <a:pt x="844" y="453"/>
                </a:lnTo>
                <a:lnTo>
                  <a:pt x="838" y="450"/>
                </a:lnTo>
                <a:lnTo>
                  <a:pt x="835" y="449"/>
                </a:lnTo>
                <a:lnTo>
                  <a:pt x="832" y="449"/>
                </a:lnTo>
                <a:lnTo>
                  <a:pt x="830" y="449"/>
                </a:lnTo>
                <a:lnTo>
                  <a:pt x="827" y="450"/>
                </a:lnTo>
                <a:lnTo>
                  <a:pt x="824" y="451"/>
                </a:lnTo>
                <a:lnTo>
                  <a:pt x="822" y="453"/>
                </a:lnTo>
                <a:lnTo>
                  <a:pt x="820" y="456"/>
                </a:lnTo>
                <a:lnTo>
                  <a:pt x="818" y="459"/>
                </a:lnTo>
                <a:lnTo>
                  <a:pt x="816" y="464"/>
                </a:lnTo>
                <a:lnTo>
                  <a:pt x="814" y="469"/>
                </a:lnTo>
                <a:lnTo>
                  <a:pt x="814" y="667"/>
                </a:lnTo>
                <a:lnTo>
                  <a:pt x="142" y="667"/>
                </a:lnTo>
                <a:lnTo>
                  <a:pt x="142" y="471"/>
                </a:lnTo>
                <a:close/>
              </a:path>
            </a:pathLst>
          </a:custGeom>
          <a:solidFill>
            <a:srgbClr val="FFCC00">
              <a:alpha val="59999"/>
            </a:srgbClr>
          </a:solidFill>
          <a:ln w="9525">
            <a:noFill/>
          </a:ln>
        </p:spPr>
        <p:txBody>
          <a:bodyPr/>
          <a:p>
            <a:pPr eaLnBrk="1" hangingPunct="1"/>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6" name="TextBox 5"/>
          <p:cNvSpPr txBox="1"/>
          <p:nvPr/>
        </p:nvSpPr>
        <p:spPr>
          <a:xfrm>
            <a:off x="685800" y="2219325"/>
            <a:ext cx="7924800" cy="2657475"/>
          </a:xfrm>
          <a:prstGeom prst="rect">
            <a:avLst/>
          </a:prstGeom>
          <a:noFill/>
        </p:spPr>
        <p:txBody>
          <a:bodyPr>
            <a:spAutoFit/>
          </a:bodyPr>
          <a:lstStyle/>
          <a:p>
            <a:pPr marR="0" defTabSz="914400" eaLnBrk="1" hangingPunct="1">
              <a:lnSpc>
                <a:spcPct val="150000"/>
              </a:lnSpc>
              <a:buClrTx/>
              <a:buSzTx/>
              <a:buFont typeface="Wingdings" panose="05000000000000000000" pitchFamily="2" charset="2"/>
              <a:buChar char="Ø"/>
              <a:defRPr/>
            </a:pPr>
            <a:r>
              <a:rPr kumimoji="0" lang="zh-CN" altLang="en-US" sz="2800" b="0" kern="1200" cap="none" spc="0" normalizeH="0" baseline="0" noProof="0" dirty="0">
                <a:solidFill>
                  <a:schemeClr val="tx1"/>
                </a:solidFill>
                <a:latin typeface="+mn-ea"/>
                <a:ea typeface="+mn-ea"/>
                <a:cs typeface="+mn-cs"/>
              </a:rPr>
              <a:t>传统价值观：做一颗螺丝钉，工作到退休</a:t>
            </a:r>
            <a:endParaRPr kumimoji="0" lang="en-US" altLang="zh-CN" sz="2800" b="0" kern="1200" cap="none" spc="0" normalizeH="0" baseline="0" noProof="0" dirty="0">
              <a:solidFill>
                <a:schemeClr val="tx1"/>
              </a:solidFill>
              <a:latin typeface="+mn-ea"/>
              <a:ea typeface="+mn-ea"/>
              <a:cs typeface="+mn-cs"/>
            </a:endParaRPr>
          </a:p>
          <a:p>
            <a:pPr marR="0" defTabSz="914400" eaLnBrk="1" hangingPunct="1">
              <a:lnSpc>
                <a:spcPct val="150000"/>
              </a:lnSpc>
              <a:buClrTx/>
              <a:buSzTx/>
              <a:buFont typeface="Wingdings" panose="05000000000000000000" pitchFamily="2" charset="2"/>
              <a:buChar char="Ø"/>
              <a:defRPr/>
            </a:pPr>
            <a:r>
              <a:rPr kumimoji="0" lang="zh-CN" altLang="en-US" sz="2800" b="0" kern="1200" cap="none" spc="0" normalizeH="0" baseline="0" noProof="0" dirty="0">
                <a:solidFill>
                  <a:schemeClr val="tx1"/>
                </a:solidFill>
                <a:latin typeface="+mn-ea"/>
                <a:ea typeface="+mn-ea"/>
                <a:cs typeface="+mn-cs"/>
              </a:rPr>
              <a:t>现代价值观：实现经济目标，成就理性动机</a:t>
            </a:r>
            <a:endParaRPr kumimoji="0" lang="en-US" altLang="zh-CN" sz="2800" b="0" kern="1200" cap="none" spc="0" normalizeH="0" baseline="0" noProof="0" dirty="0">
              <a:solidFill>
                <a:schemeClr val="tx1"/>
              </a:solidFill>
              <a:latin typeface="+mn-ea"/>
              <a:ea typeface="+mn-ea"/>
              <a:cs typeface="+mn-cs"/>
            </a:endParaRPr>
          </a:p>
          <a:p>
            <a:pPr marR="0" defTabSz="914400" eaLnBrk="1" hangingPunct="1">
              <a:lnSpc>
                <a:spcPct val="150000"/>
              </a:lnSpc>
              <a:buClrTx/>
              <a:buSzTx/>
              <a:buFont typeface="Wingdings" panose="05000000000000000000" pitchFamily="2" charset="2"/>
              <a:buChar char="Ø"/>
              <a:defRPr/>
            </a:pPr>
            <a:r>
              <a:rPr kumimoji="0" lang="zh-CN" altLang="en-US" sz="2800" b="0" kern="1200" cap="none" spc="0" normalizeH="0" baseline="0" noProof="0" dirty="0">
                <a:solidFill>
                  <a:schemeClr val="tx1"/>
                </a:solidFill>
                <a:latin typeface="+mn-ea"/>
                <a:ea typeface="+mn-ea"/>
                <a:cs typeface="+mn-cs"/>
              </a:rPr>
              <a:t>后现代价值观：实现个体幸福最大化，追求个体标准差异，不强调权威与大众标准。</a:t>
            </a:r>
            <a:endParaRPr kumimoji="0" lang="zh-CN" altLang="en-US" sz="2800" b="0" kern="1200" cap="none" spc="0" normalizeH="0" baseline="0" noProof="0" dirty="0">
              <a:solidFill>
                <a:schemeClr val="tx1"/>
              </a:solidFill>
              <a:latin typeface="+mn-ea"/>
              <a:ea typeface="+mn-ea"/>
              <a:cs typeface="+mn-cs"/>
            </a:endParaRPr>
          </a:p>
        </p:txBody>
      </p:sp>
      <p:sp>
        <p:nvSpPr>
          <p:cNvPr id="7" name="Rectangle 4"/>
          <p:cNvSpPr txBox="1">
            <a:spLocks noChangeArrowheads="1"/>
          </p:cNvSpPr>
          <p:nvPr/>
        </p:nvSpPr>
        <p:spPr bwMode="auto">
          <a:xfrm>
            <a:off x="381000" y="1295400"/>
            <a:ext cx="5334000" cy="685800"/>
          </a:xfrm>
          <a:prstGeom prst="rect">
            <a:avLst/>
          </a:prstGeom>
          <a:noFill/>
          <a:ln>
            <a:miter lim="800000"/>
          </a:ln>
        </p:spPr>
        <p:txBody>
          <a:bodyPr/>
          <a:lstStyle/>
          <a:p>
            <a:pPr marR="0" defTabSz="914400">
              <a:buClrTx/>
              <a:buSzTx/>
              <a:buFontTx/>
              <a:buNone/>
              <a:defRPr/>
            </a:pPr>
            <a:r>
              <a:rPr kumimoji="0" lang="zh-CN" altLang="en-US" sz="3600" i="1" kern="0" cap="none" spc="0" normalizeH="0" baseline="0" noProof="0" dirty="0">
                <a:solidFill>
                  <a:schemeClr val="tx2"/>
                </a:solidFill>
                <a:latin typeface="+mj-lt"/>
                <a:ea typeface="+mj-ea"/>
                <a:cs typeface="+mj-cs"/>
              </a:rPr>
              <a:t>工作价值观整体趋向</a:t>
            </a:r>
            <a:endParaRPr kumimoji="0" lang="zh-CN" altLang="en-US" sz="3600" i="1" kern="0" cap="none" spc="0" normalizeH="0" baseline="0" noProof="0" dirty="0">
              <a:solidFill>
                <a:schemeClr val="tx2"/>
              </a:solidFill>
              <a:latin typeface="+mj-lt"/>
              <a:ea typeface="+mj-ea"/>
              <a:cs typeface="+mj-cs"/>
            </a:endParaRPr>
          </a:p>
        </p:txBody>
      </p:sp>
      <p:cxnSp>
        <p:nvCxnSpPr>
          <p:cNvPr id="8" name="直接连接符 7"/>
          <p:cNvCxnSpPr/>
          <p:nvPr/>
        </p:nvCxnSpPr>
        <p:spPr>
          <a:xfrm>
            <a:off x="533400" y="198120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4"/>
          <p:cNvSpPr>
            <a:spLocks noChangeArrowheads="1"/>
          </p:cNvSpPr>
          <p:nvPr/>
        </p:nvSpPr>
        <p:spPr bwMode="auto">
          <a:xfrm>
            <a:off x="1371600" y="3244850"/>
            <a:ext cx="3581400" cy="3384550"/>
          </a:xfrm>
          <a:prstGeom prst="rect">
            <a:avLst/>
          </a:prstGeom>
          <a:solidFill>
            <a:srgbClr val="CCCC00"/>
          </a:solidFill>
          <a:ln w="9525">
            <a:noFill/>
            <a:miter lim="800000"/>
          </a:ln>
          <a:effectLst>
            <a:outerShdw dist="107763" dir="18900000" algn="ctr" rotWithShape="0">
              <a:schemeClr val="bg2">
                <a:alpha val="50000"/>
              </a:schemeClr>
            </a:outerShdw>
          </a:effectLst>
        </p:spPr>
        <p:txBody>
          <a:bodyPr/>
          <a:lstStyle/>
          <a:p>
            <a:pPr marL="342900" marR="0" lvl="0" indent="-342900" algn="l" defTabSz="914400" rtl="0" eaLnBrk="1" fontAlgn="base" latinLnBrk="0" hangingPunct="1">
              <a:lnSpc>
                <a:spcPct val="140000"/>
              </a:lnSpc>
              <a:spcBef>
                <a:spcPct val="20000"/>
              </a:spcBef>
              <a:spcAft>
                <a:spcPct val="0"/>
              </a:spcAft>
              <a:buClr>
                <a:schemeClr val="accent1"/>
              </a:buClr>
              <a:buSzTx/>
              <a:buFont typeface="Wingdings" panose="05000000000000000000" pitchFamily="2" charset="2"/>
              <a:buChar char="q"/>
              <a:defRPr/>
            </a:pPr>
            <a:r>
              <a:rPr kumimoji="0" lang="zh-CN" altLang="en-US" sz="2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全职工作</a:t>
            </a:r>
            <a:endParaRPr kumimoji="0" lang="zh-CN" altLang="en-US" sz="2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40000"/>
              </a:lnSpc>
              <a:spcBef>
                <a:spcPct val="20000"/>
              </a:spcBef>
              <a:spcAft>
                <a:spcPct val="0"/>
              </a:spcAft>
              <a:buClr>
                <a:schemeClr val="accent1"/>
              </a:buClr>
              <a:buSzTx/>
              <a:buFont typeface="Wingdings" panose="05000000000000000000" pitchFamily="2" charset="2"/>
              <a:buChar char="q"/>
              <a:defRPr/>
            </a:pPr>
            <a:r>
              <a:rPr kumimoji="0" lang="zh-CN" altLang="en-US" sz="2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兼职工作</a:t>
            </a:r>
            <a:endParaRPr kumimoji="0" lang="zh-CN" altLang="en-US" sz="2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40000"/>
              </a:lnSpc>
              <a:spcBef>
                <a:spcPct val="20000"/>
              </a:spcBef>
              <a:spcAft>
                <a:spcPct val="0"/>
              </a:spcAft>
              <a:buClr>
                <a:schemeClr val="accent1"/>
              </a:buClr>
              <a:buSzTx/>
              <a:buFont typeface="Wingdings" panose="05000000000000000000" pitchFamily="2" charset="2"/>
              <a:buChar char="q"/>
              <a:defRPr/>
            </a:pPr>
            <a:r>
              <a:rPr kumimoji="0" lang="zh-CN" altLang="en-US" sz="2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多重工作</a:t>
            </a:r>
            <a:endParaRPr kumimoji="0" lang="zh-CN" altLang="en-US" sz="2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40000"/>
              </a:lnSpc>
              <a:spcBef>
                <a:spcPct val="20000"/>
              </a:spcBef>
              <a:spcAft>
                <a:spcPct val="0"/>
              </a:spcAft>
              <a:buClr>
                <a:schemeClr val="accent1"/>
              </a:buClr>
              <a:buSzTx/>
              <a:buFont typeface="Wingdings" panose="05000000000000000000" pitchFamily="2" charset="2"/>
              <a:buChar char="q"/>
              <a:defRPr/>
            </a:pPr>
            <a:r>
              <a:rPr kumimoji="0" lang="zh-CN" altLang="en-US" sz="2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工作分享</a:t>
            </a:r>
            <a:endParaRPr kumimoji="0" lang="zh-CN" altLang="en-US" sz="2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40000"/>
              </a:lnSpc>
              <a:spcBef>
                <a:spcPct val="20000"/>
              </a:spcBef>
              <a:spcAft>
                <a:spcPct val="0"/>
              </a:spcAft>
              <a:buClr>
                <a:schemeClr val="accent1"/>
              </a:buClr>
              <a:buSzTx/>
              <a:buFont typeface="Wingdings" panose="05000000000000000000" pitchFamily="2" charset="2"/>
              <a:buChar char="q"/>
              <a:defRPr/>
            </a:pPr>
            <a:r>
              <a:rPr kumimoji="0" lang="zh-CN" altLang="en-US" sz="2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工作分工</a:t>
            </a:r>
            <a:r>
              <a:rPr kumimoji="0" lang="en-US" altLang="zh-CN" sz="2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en-US" sz="2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团队模式</a:t>
            </a:r>
            <a:endParaRPr kumimoji="0" lang="zh-CN" altLang="en-US" sz="2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5" name="Rectangle 5"/>
          <p:cNvSpPr>
            <a:spLocks noChangeArrowheads="1"/>
          </p:cNvSpPr>
          <p:nvPr/>
        </p:nvSpPr>
        <p:spPr bwMode="auto">
          <a:xfrm>
            <a:off x="4114800" y="1949450"/>
            <a:ext cx="3192463" cy="3810000"/>
          </a:xfrm>
          <a:prstGeom prst="rect">
            <a:avLst/>
          </a:prstGeom>
          <a:solidFill>
            <a:srgbClr val="FFCC99"/>
          </a:solidFill>
          <a:ln w="9525">
            <a:noFill/>
            <a:miter lim="800000"/>
          </a:ln>
          <a:effectLst>
            <a:outerShdw dist="107763" dir="18900000" algn="ctr" rotWithShape="0">
              <a:schemeClr val="bg2">
                <a:alpha val="50000"/>
              </a:schemeClr>
            </a:outerShdw>
          </a:effectLst>
        </p:spPr>
        <p:txBody>
          <a:bodyPr/>
          <a:lstStyle/>
          <a:p>
            <a:pPr marL="342900" marR="0" lvl="0" indent="-342900" algn="l" defTabSz="914400" rtl="0" eaLnBrk="1" fontAlgn="base" latinLnBrk="0" hangingPunct="1">
              <a:lnSpc>
                <a:spcPct val="140000"/>
              </a:lnSpc>
              <a:spcBef>
                <a:spcPct val="20000"/>
              </a:spcBef>
              <a:spcAft>
                <a:spcPct val="0"/>
              </a:spcAft>
              <a:buClr>
                <a:schemeClr val="accent1"/>
              </a:buClr>
              <a:buSzTx/>
              <a:buFont typeface="Wingdings" panose="05000000000000000000" pitchFamily="2" charset="2"/>
              <a:buChar char="q"/>
              <a:defRPr/>
            </a:pPr>
            <a:r>
              <a:rPr kumimoji="0" lang="zh-CN" altLang="en-US" sz="2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人才库</a:t>
            </a:r>
            <a:endParaRPr kumimoji="0" lang="zh-CN" altLang="en-US" sz="2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40000"/>
              </a:lnSpc>
              <a:spcBef>
                <a:spcPct val="20000"/>
              </a:spcBef>
              <a:spcAft>
                <a:spcPct val="0"/>
              </a:spcAft>
              <a:buClr>
                <a:schemeClr val="accent1"/>
              </a:buClr>
              <a:buSzTx/>
              <a:buFont typeface="Wingdings" panose="05000000000000000000" pitchFamily="2" charset="2"/>
              <a:buChar char="q"/>
              <a:defRPr/>
            </a:pPr>
            <a:r>
              <a:rPr kumimoji="0" lang="zh-CN" altLang="en-US" sz="2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代理</a:t>
            </a:r>
            <a:r>
              <a:rPr kumimoji="0" lang="en-US" altLang="zh-CN" sz="2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en-US" sz="2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经纪人</a:t>
            </a:r>
            <a:endParaRPr kumimoji="0" lang="zh-CN" altLang="en-US" sz="2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40000"/>
              </a:lnSpc>
              <a:spcBef>
                <a:spcPct val="20000"/>
              </a:spcBef>
              <a:spcAft>
                <a:spcPct val="0"/>
              </a:spcAft>
              <a:buClr>
                <a:schemeClr val="accent1"/>
              </a:buClr>
              <a:buSzTx/>
              <a:buFont typeface="Wingdings" panose="05000000000000000000" pitchFamily="2" charset="2"/>
              <a:buChar char="q"/>
              <a:defRPr/>
            </a:pPr>
            <a:r>
              <a:rPr kumimoji="0" lang="zh-CN" altLang="en-US" sz="2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合同工作</a:t>
            </a:r>
            <a:endParaRPr kumimoji="0" lang="zh-CN" altLang="en-US" sz="2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40000"/>
              </a:lnSpc>
              <a:spcBef>
                <a:spcPct val="20000"/>
              </a:spcBef>
              <a:spcAft>
                <a:spcPct val="0"/>
              </a:spcAft>
              <a:buClr>
                <a:schemeClr val="accent1"/>
              </a:buClr>
              <a:buSzTx/>
              <a:buFont typeface="Wingdings" panose="05000000000000000000" pitchFamily="2" charset="2"/>
              <a:buChar char="q"/>
              <a:defRPr/>
            </a:pPr>
            <a:r>
              <a:rPr kumimoji="0" lang="zh-CN" altLang="en-US" sz="2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咨询工作</a:t>
            </a:r>
            <a:endParaRPr kumimoji="0" lang="zh-CN" altLang="en-US" sz="2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40000"/>
              </a:lnSpc>
              <a:spcBef>
                <a:spcPct val="20000"/>
              </a:spcBef>
              <a:spcAft>
                <a:spcPct val="0"/>
              </a:spcAft>
              <a:buClr>
                <a:schemeClr val="accent1"/>
              </a:buClr>
              <a:buSzTx/>
              <a:buFont typeface="Wingdings" panose="05000000000000000000" pitchFamily="2" charset="2"/>
              <a:buChar char="q"/>
              <a:defRPr/>
            </a:pPr>
            <a:r>
              <a:rPr kumimoji="0" lang="zh-CN" altLang="en-US" sz="2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自雇工作</a:t>
            </a:r>
            <a:endParaRPr kumimoji="0" lang="zh-CN" altLang="en-US" sz="2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40000"/>
              </a:lnSpc>
              <a:spcBef>
                <a:spcPct val="20000"/>
              </a:spcBef>
              <a:spcAft>
                <a:spcPct val="0"/>
              </a:spcAft>
              <a:buClr>
                <a:schemeClr val="accent1"/>
              </a:buClr>
              <a:buSzTx/>
              <a:buFont typeface="Wingdings" panose="05000000000000000000" pitchFamily="2" charset="2"/>
              <a:buChar char="q"/>
              <a:defRPr/>
            </a:pPr>
            <a:r>
              <a:rPr kumimoji="0" lang="zh-CN" altLang="en-US" sz="2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企业家 </a:t>
            </a:r>
            <a:endParaRPr kumimoji="0" lang="zh-CN" altLang="en-US" sz="2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40000"/>
              </a:lnSpc>
              <a:spcBef>
                <a:spcPct val="20000"/>
              </a:spcBef>
              <a:spcAft>
                <a:spcPct val="0"/>
              </a:spcAft>
              <a:buClr>
                <a:schemeClr val="accent1"/>
              </a:buClr>
              <a:buSzTx/>
              <a:buFont typeface="Wingdings" panose="05000000000000000000" pitchFamily="2" charset="2"/>
              <a:buNone/>
              <a:defRPr/>
            </a:pPr>
            <a:endParaRPr kumimoji="0" lang="en-US" altLang="zh-CN" sz="2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8" name="Rectangle 4"/>
          <p:cNvSpPr txBox="1">
            <a:spLocks noChangeArrowheads="1"/>
          </p:cNvSpPr>
          <p:nvPr/>
        </p:nvSpPr>
        <p:spPr bwMode="auto">
          <a:xfrm>
            <a:off x="381000" y="1066800"/>
            <a:ext cx="5334000" cy="685800"/>
          </a:xfrm>
          <a:prstGeom prst="rect">
            <a:avLst/>
          </a:prstGeom>
          <a:noFill/>
          <a:ln>
            <a:miter lim="800000"/>
          </a:ln>
        </p:spPr>
        <p:txBody>
          <a:bodyPr/>
          <a:lstStyle/>
          <a:p>
            <a:pPr marR="0" defTabSz="914400">
              <a:buClrTx/>
              <a:buSzTx/>
              <a:buFontTx/>
              <a:buNone/>
              <a:defRPr/>
            </a:pPr>
            <a:r>
              <a:rPr kumimoji="0" lang="zh-CN" altLang="en-US" sz="3600" i="1" kern="0" cap="none" spc="0" normalizeH="0" baseline="0" noProof="0" dirty="0">
                <a:solidFill>
                  <a:schemeClr val="tx2"/>
                </a:solidFill>
                <a:latin typeface="+mj-lt"/>
                <a:ea typeface="+mj-ea"/>
                <a:cs typeface="+mj-cs"/>
              </a:rPr>
              <a:t>多种工作形式选择</a:t>
            </a:r>
            <a:endParaRPr kumimoji="0" lang="zh-CN" altLang="en-US" sz="3600" i="1" kern="0" cap="none" spc="0" normalizeH="0" baseline="0" noProof="0" dirty="0">
              <a:solidFill>
                <a:schemeClr val="tx2"/>
              </a:solidFill>
              <a:latin typeface="+mj-lt"/>
              <a:ea typeface="+mj-ea"/>
              <a:cs typeface="+mj-cs"/>
            </a:endParaRPr>
          </a:p>
        </p:txBody>
      </p:sp>
      <p:cxnSp>
        <p:nvCxnSpPr>
          <p:cNvPr id="9" name="直接连接符 8"/>
          <p:cNvCxnSpPr/>
          <p:nvPr/>
        </p:nvCxnSpPr>
        <p:spPr>
          <a:xfrm>
            <a:off x="533400" y="175260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1026"/>
          <p:cNvSpPr>
            <a:spLocks noGrp="1"/>
          </p:cNvSpPr>
          <p:nvPr>
            <p:ph type="title"/>
          </p:nvPr>
        </p:nvSpPr>
        <p:spPr>
          <a:xfrm>
            <a:off x="-109537" y="1066800"/>
            <a:ext cx="8339137" cy="1143000"/>
          </a:xfrm>
        </p:spPr>
        <p:txBody>
          <a:bodyPr anchor="ctr"/>
          <a:p>
            <a:r>
              <a:rPr lang="zh-CN" altLang="en-US" sz="3600" b="1" dirty="0">
                <a:solidFill>
                  <a:schemeClr val="tx1"/>
                </a:solidFill>
              </a:rPr>
              <a:t>教学目标</a:t>
            </a:r>
            <a:endParaRPr lang="zh-CN" altLang="en-US" sz="3600" b="1" dirty="0">
              <a:solidFill>
                <a:schemeClr val="tx1"/>
              </a:solidFill>
            </a:endParaRPr>
          </a:p>
        </p:txBody>
      </p:sp>
      <p:sp>
        <p:nvSpPr>
          <p:cNvPr id="3" name="Rectangle 1027"/>
          <p:cNvSpPr txBox="1">
            <a:spLocks noChangeArrowheads="1"/>
          </p:cNvSpPr>
          <p:nvPr/>
        </p:nvSpPr>
        <p:spPr>
          <a:xfrm>
            <a:off x="533400" y="1600200"/>
            <a:ext cx="7620000" cy="4114800"/>
          </a:xfrm>
          <a:prstGeom prst="rect">
            <a:avLst/>
          </a:prstGeom>
        </p:spPr>
        <p:txBody>
          <a:bodyPr/>
          <a:p>
            <a:pPr marL="342900" indent="-342900">
              <a:lnSpc>
                <a:spcPct val="120000"/>
              </a:lnSpc>
              <a:spcBef>
                <a:spcPct val="30000"/>
              </a:spcBef>
              <a:spcAft>
                <a:spcPct val="30000"/>
              </a:spcAft>
              <a:buFont typeface="Wingdings" panose="05000000000000000000" pitchFamily="2" charset="2"/>
              <a:buNone/>
            </a:pPr>
            <a:endParaRPr lang="zh-CN" altLang="en-US" sz="2800" b="0" i="1" dirty="0">
              <a:solidFill>
                <a:schemeClr val="tx1"/>
              </a:solidFill>
              <a:latin typeface="宋体" panose="02010600030101010101" pitchFamily="2" charset="-122"/>
              <a:ea typeface="宋体" panose="02010600030101010101" pitchFamily="2" charset="-122"/>
            </a:endParaRPr>
          </a:p>
          <a:p>
            <a:pPr marL="342900" indent="-342900">
              <a:lnSpc>
                <a:spcPct val="120000"/>
              </a:lnSpc>
              <a:spcBef>
                <a:spcPct val="30000"/>
              </a:spcBef>
              <a:spcAft>
                <a:spcPct val="30000"/>
              </a:spcAft>
              <a:buFont typeface="Wingdings" panose="05000000000000000000" pitchFamily="2" charset="2"/>
              <a:buChar char="Ø"/>
            </a:pPr>
            <a:r>
              <a:rPr lang="zh-CN" altLang="en-US" sz="2800" b="0" dirty="0">
                <a:solidFill>
                  <a:schemeClr val="tx1"/>
                </a:solidFill>
                <a:latin typeface="宋体" panose="02010600030101010101" pitchFamily="2" charset="-122"/>
                <a:ea typeface="宋体" panose="02010600030101010101" pitchFamily="2" charset="-122"/>
              </a:rPr>
              <a:t>认识到探索工作世界的重要性；</a:t>
            </a:r>
            <a:endParaRPr lang="en-US" altLang="zh-CN" sz="2800" b="0">
              <a:solidFill>
                <a:schemeClr val="tx1"/>
              </a:solidFill>
              <a:latin typeface="宋体" panose="02010600030101010101" pitchFamily="2" charset="-122"/>
              <a:ea typeface="宋体" panose="02010600030101010101" pitchFamily="2" charset="-122"/>
            </a:endParaRPr>
          </a:p>
          <a:p>
            <a:pPr marL="342900" indent="-342900">
              <a:lnSpc>
                <a:spcPct val="120000"/>
              </a:lnSpc>
              <a:spcBef>
                <a:spcPct val="30000"/>
              </a:spcBef>
              <a:spcAft>
                <a:spcPct val="30000"/>
              </a:spcAft>
              <a:buFont typeface="Wingdings" panose="05000000000000000000" pitchFamily="2" charset="2"/>
              <a:buChar char="Ø"/>
            </a:pPr>
            <a:r>
              <a:rPr lang="zh-CN" altLang="en-US" sz="2800" b="0" dirty="0">
                <a:solidFill>
                  <a:schemeClr val="tx1"/>
                </a:solidFill>
                <a:latin typeface="宋体" panose="02010600030101010101" pitchFamily="2" charset="-122"/>
                <a:ea typeface="宋体" panose="02010600030101010101" pitchFamily="2" charset="-122"/>
              </a:rPr>
              <a:t>掌握多种获取和研究职业信息的方法；</a:t>
            </a:r>
            <a:endParaRPr lang="en-US" altLang="zh-CN" sz="2800" b="0">
              <a:solidFill>
                <a:schemeClr val="tx1"/>
              </a:solidFill>
              <a:latin typeface="宋体" panose="02010600030101010101" pitchFamily="2" charset="-122"/>
              <a:ea typeface="宋体" panose="02010600030101010101" pitchFamily="2" charset="-122"/>
            </a:endParaRPr>
          </a:p>
          <a:p>
            <a:pPr marL="342900" indent="-342900">
              <a:lnSpc>
                <a:spcPct val="120000"/>
              </a:lnSpc>
              <a:spcBef>
                <a:spcPct val="30000"/>
              </a:spcBef>
              <a:spcAft>
                <a:spcPct val="30000"/>
              </a:spcAft>
              <a:buFont typeface="Wingdings" panose="05000000000000000000" pitchFamily="2" charset="2"/>
              <a:buChar char="Ø"/>
            </a:pPr>
            <a:r>
              <a:rPr lang="zh-CN" altLang="en-US" sz="2800" b="0" dirty="0">
                <a:solidFill>
                  <a:schemeClr val="tx1"/>
                </a:solidFill>
                <a:latin typeface="宋体" panose="02010600030101010101" pitchFamily="2" charset="-122"/>
                <a:ea typeface="宋体" panose="02010600030101010101" pitchFamily="2" charset="-122"/>
              </a:rPr>
              <a:t>以积极的心态面对工作世界，开阔思维，多角度、多途径获取工作信息。</a:t>
            </a:r>
            <a:endParaRPr lang="zh-CN" altLang="en-US" sz="2800" b="0" dirty="0">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7"/>
          <p:cNvSpPr/>
          <p:nvPr/>
        </p:nvSpPr>
        <p:spPr>
          <a:xfrm>
            <a:off x="4267200" y="1219200"/>
            <a:ext cx="4343400" cy="5035550"/>
          </a:xfrm>
          <a:prstGeom prst="rect">
            <a:avLst/>
          </a:prstGeom>
          <a:solidFill>
            <a:srgbClr val="CCFFFF"/>
          </a:solidFill>
          <a:ln w="9525">
            <a:noFill/>
          </a:ln>
          <a:effectLst>
            <a:outerShdw dist="35921" dir="2699999" algn="ctr" rotWithShape="0">
              <a:schemeClr val="bg2"/>
            </a:outerShdw>
          </a:effectLst>
        </p:spPr>
        <p:txBody>
          <a:bodyPr anchor="ctr">
            <a:spAutoFit/>
          </a:bodyPr>
          <a:p>
            <a:pPr marL="352425" indent="254000" defTabSz="0" eaLnBrk="1" hangingPunct="1">
              <a:tabLst>
                <a:tab pos="6113780" algn="r"/>
              </a:tabLst>
            </a:pPr>
            <a:r>
              <a:rPr lang="en-US" altLang="zh-CN" sz="1800" b="0">
                <a:solidFill>
                  <a:schemeClr val="tx1"/>
                </a:solidFill>
                <a:latin typeface="Arial" panose="020B0604020202020204" pitchFamily="34" charset="0"/>
                <a:ea typeface="宋体" panose="02010600030101010101" pitchFamily="2" charset="-122"/>
              </a:rPr>
              <a:t>No.1 </a:t>
            </a:r>
            <a:r>
              <a:rPr lang="zh-CN" altLang="en-US" sz="1800" b="0" dirty="0">
                <a:solidFill>
                  <a:schemeClr val="tx1"/>
                </a:solidFill>
                <a:latin typeface="Arial" panose="020B0604020202020204" pitchFamily="34" charset="0"/>
                <a:ea typeface="宋体" panose="02010600030101010101" pitchFamily="2" charset="-122"/>
              </a:rPr>
              <a:t>商务策划师</a:t>
            </a:r>
            <a:endParaRPr lang="zh-CN" altLang="en-US" sz="1800" b="0" dirty="0">
              <a:solidFill>
                <a:schemeClr val="tx1"/>
              </a:solidFill>
              <a:latin typeface="Arial" panose="020B0604020202020204" pitchFamily="34" charset="0"/>
              <a:ea typeface="宋体" panose="02010600030101010101" pitchFamily="2" charset="-122"/>
            </a:endParaRPr>
          </a:p>
          <a:p>
            <a:pPr marL="352425" indent="254000" defTabSz="0" eaLnBrk="1" hangingPunct="1">
              <a:tabLst>
                <a:tab pos="6113780" algn="r"/>
              </a:tabLst>
            </a:pPr>
            <a:r>
              <a:rPr lang="en-US" altLang="zh-CN" sz="1800" b="0">
                <a:solidFill>
                  <a:schemeClr val="tx1"/>
                </a:solidFill>
                <a:latin typeface="Arial" panose="020B0604020202020204" pitchFamily="34" charset="0"/>
                <a:ea typeface="宋体" panose="02010600030101010101" pitchFamily="2" charset="-122"/>
              </a:rPr>
              <a:t>No.2 </a:t>
            </a:r>
            <a:r>
              <a:rPr lang="zh-CN" altLang="en-US" sz="1800" b="0" dirty="0">
                <a:solidFill>
                  <a:schemeClr val="tx1"/>
                </a:solidFill>
                <a:latin typeface="Arial" panose="020B0604020202020204" pitchFamily="34" charset="0"/>
                <a:ea typeface="宋体" panose="02010600030101010101" pitchFamily="2" charset="-122"/>
              </a:rPr>
              <a:t>会展策划师</a:t>
            </a:r>
            <a:endParaRPr lang="zh-CN" altLang="en-US" sz="1800" b="0" dirty="0">
              <a:solidFill>
                <a:schemeClr val="tx1"/>
              </a:solidFill>
              <a:latin typeface="Arial" panose="020B0604020202020204" pitchFamily="34" charset="0"/>
              <a:ea typeface="宋体" panose="02010600030101010101" pitchFamily="2" charset="-122"/>
            </a:endParaRPr>
          </a:p>
          <a:p>
            <a:pPr marL="352425" indent="254000" defTabSz="0" eaLnBrk="1" hangingPunct="1">
              <a:tabLst>
                <a:tab pos="6113780" algn="r"/>
              </a:tabLst>
            </a:pPr>
            <a:r>
              <a:rPr lang="en-US" altLang="zh-CN" sz="1800" b="0">
                <a:solidFill>
                  <a:schemeClr val="tx1"/>
                </a:solidFill>
                <a:latin typeface="Arial" panose="020B0604020202020204" pitchFamily="34" charset="0"/>
                <a:ea typeface="宋体" panose="02010600030101010101" pitchFamily="2" charset="-122"/>
              </a:rPr>
              <a:t>No.3 </a:t>
            </a:r>
            <a:r>
              <a:rPr lang="zh-CN" altLang="en-US" sz="1800" b="0" dirty="0">
                <a:solidFill>
                  <a:schemeClr val="tx1"/>
                </a:solidFill>
                <a:latin typeface="Arial" panose="020B0604020202020204" pitchFamily="34" charset="0"/>
                <a:ea typeface="宋体" panose="02010600030101010101" pitchFamily="2" charset="-122"/>
              </a:rPr>
              <a:t>房地产策划师</a:t>
            </a:r>
            <a:endParaRPr lang="zh-CN" altLang="en-US" sz="1800" b="0" dirty="0">
              <a:solidFill>
                <a:schemeClr val="tx1"/>
              </a:solidFill>
              <a:latin typeface="Arial" panose="020B0604020202020204" pitchFamily="34" charset="0"/>
              <a:ea typeface="宋体" panose="02010600030101010101" pitchFamily="2" charset="-122"/>
            </a:endParaRPr>
          </a:p>
          <a:p>
            <a:pPr marL="352425" indent="254000" defTabSz="0" eaLnBrk="1" hangingPunct="1">
              <a:tabLst>
                <a:tab pos="6113780" algn="r"/>
              </a:tabLst>
            </a:pPr>
            <a:r>
              <a:rPr lang="en-US" altLang="zh-CN" sz="1800" b="0">
                <a:solidFill>
                  <a:schemeClr val="tx1"/>
                </a:solidFill>
                <a:latin typeface="Arial" panose="020B0604020202020204" pitchFamily="34" charset="0"/>
                <a:ea typeface="宋体" panose="02010600030101010101" pitchFamily="2" charset="-122"/>
              </a:rPr>
              <a:t>No.4 </a:t>
            </a:r>
            <a:r>
              <a:rPr lang="zh-CN" altLang="en-US" sz="1800" b="0" dirty="0">
                <a:solidFill>
                  <a:schemeClr val="tx1"/>
                </a:solidFill>
                <a:latin typeface="Arial" panose="020B0604020202020204" pitchFamily="34" charset="0"/>
                <a:ea typeface="宋体" panose="02010600030101010101" pitchFamily="2" charset="-122"/>
              </a:rPr>
              <a:t>景观设计师</a:t>
            </a:r>
            <a:endParaRPr lang="zh-CN" altLang="en-US" sz="1800" b="0" dirty="0">
              <a:solidFill>
                <a:schemeClr val="tx1"/>
              </a:solidFill>
              <a:latin typeface="Arial" panose="020B0604020202020204" pitchFamily="34" charset="0"/>
              <a:ea typeface="宋体" panose="02010600030101010101" pitchFamily="2" charset="-122"/>
            </a:endParaRPr>
          </a:p>
          <a:p>
            <a:pPr marL="352425" indent="254000" defTabSz="0" eaLnBrk="1" hangingPunct="1">
              <a:tabLst>
                <a:tab pos="6113780" algn="r"/>
              </a:tabLst>
            </a:pPr>
            <a:r>
              <a:rPr lang="en-US" altLang="zh-CN" sz="1800" b="0">
                <a:solidFill>
                  <a:schemeClr val="tx1"/>
                </a:solidFill>
                <a:latin typeface="Arial" panose="020B0604020202020204" pitchFamily="34" charset="0"/>
                <a:ea typeface="宋体" panose="02010600030101010101" pitchFamily="2" charset="-122"/>
              </a:rPr>
              <a:t>No.5 </a:t>
            </a:r>
            <a:r>
              <a:rPr lang="zh-CN" altLang="en-US" sz="1800" b="0" dirty="0">
                <a:solidFill>
                  <a:schemeClr val="tx1"/>
                </a:solidFill>
                <a:latin typeface="Arial" panose="020B0604020202020204" pitchFamily="34" charset="0"/>
                <a:ea typeface="宋体" panose="02010600030101010101" pitchFamily="2" charset="-122"/>
              </a:rPr>
              <a:t>模具设计师</a:t>
            </a:r>
            <a:endParaRPr lang="zh-CN" altLang="en-US" sz="1800" b="0" dirty="0">
              <a:solidFill>
                <a:schemeClr val="tx1"/>
              </a:solidFill>
              <a:latin typeface="Arial" panose="020B0604020202020204" pitchFamily="34" charset="0"/>
              <a:ea typeface="宋体" panose="02010600030101010101" pitchFamily="2" charset="-122"/>
            </a:endParaRPr>
          </a:p>
          <a:p>
            <a:pPr marL="352425" indent="254000" defTabSz="0" eaLnBrk="1" hangingPunct="1">
              <a:tabLst>
                <a:tab pos="6113780" algn="r"/>
              </a:tabLst>
            </a:pPr>
            <a:r>
              <a:rPr lang="en-US" altLang="zh-CN" sz="1800" b="0">
                <a:solidFill>
                  <a:schemeClr val="tx1"/>
                </a:solidFill>
                <a:latin typeface="Arial" panose="020B0604020202020204" pitchFamily="34" charset="0"/>
                <a:ea typeface="宋体" panose="02010600030101010101" pitchFamily="2" charset="-122"/>
              </a:rPr>
              <a:t>No.6 </a:t>
            </a:r>
            <a:r>
              <a:rPr lang="zh-CN" altLang="en-US" sz="1800" b="0" dirty="0">
                <a:solidFill>
                  <a:schemeClr val="tx1"/>
                </a:solidFill>
                <a:latin typeface="Arial" panose="020B0604020202020204" pitchFamily="34" charset="0"/>
                <a:ea typeface="宋体" panose="02010600030101010101" pitchFamily="2" charset="-122"/>
              </a:rPr>
              <a:t>建筑模型设计制作员</a:t>
            </a:r>
            <a:endParaRPr lang="zh-CN" altLang="en-US" sz="1800" b="0" dirty="0">
              <a:solidFill>
                <a:schemeClr val="tx1"/>
              </a:solidFill>
              <a:latin typeface="Arial" panose="020B0604020202020204" pitchFamily="34" charset="0"/>
              <a:ea typeface="宋体" panose="02010600030101010101" pitchFamily="2" charset="-122"/>
            </a:endParaRPr>
          </a:p>
          <a:p>
            <a:pPr marL="352425" indent="254000" defTabSz="0" eaLnBrk="1" hangingPunct="1">
              <a:tabLst>
                <a:tab pos="6113780" algn="r"/>
              </a:tabLst>
            </a:pPr>
            <a:r>
              <a:rPr lang="en-US" altLang="zh-CN" sz="1800" b="0">
                <a:solidFill>
                  <a:schemeClr val="tx1"/>
                </a:solidFill>
                <a:latin typeface="Arial" panose="020B0604020202020204" pitchFamily="34" charset="0"/>
                <a:ea typeface="宋体" panose="02010600030101010101" pitchFamily="2" charset="-122"/>
              </a:rPr>
              <a:t>No.7 </a:t>
            </a:r>
            <a:r>
              <a:rPr lang="zh-CN" altLang="en-US" sz="1800" b="0" dirty="0">
                <a:solidFill>
                  <a:schemeClr val="tx1"/>
                </a:solidFill>
                <a:latin typeface="Arial" panose="020B0604020202020204" pitchFamily="34" charset="0"/>
                <a:ea typeface="宋体" panose="02010600030101010101" pitchFamily="2" charset="-122"/>
              </a:rPr>
              <a:t>家具设计师</a:t>
            </a:r>
            <a:endParaRPr lang="zh-CN" altLang="en-US" sz="1800" b="0" dirty="0">
              <a:solidFill>
                <a:schemeClr val="tx1"/>
              </a:solidFill>
              <a:latin typeface="Arial" panose="020B0604020202020204" pitchFamily="34" charset="0"/>
              <a:ea typeface="宋体" panose="02010600030101010101" pitchFamily="2" charset="-122"/>
            </a:endParaRPr>
          </a:p>
          <a:p>
            <a:pPr marL="352425" indent="254000" defTabSz="0" eaLnBrk="1" hangingPunct="1">
              <a:tabLst>
                <a:tab pos="6113780" algn="r"/>
              </a:tabLst>
            </a:pPr>
            <a:r>
              <a:rPr lang="en-US" altLang="zh-CN" sz="1800" b="0">
                <a:solidFill>
                  <a:schemeClr val="tx1"/>
                </a:solidFill>
                <a:latin typeface="Arial" panose="020B0604020202020204" pitchFamily="34" charset="0"/>
                <a:ea typeface="宋体" panose="02010600030101010101" pitchFamily="2" charset="-122"/>
              </a:rPr>
              <a:t>No.8 </a:t>
            </a:r>
            <a:r>
              <a:rPr lang="zh-CN" altLang="en-US" sz="1800" b="0" dirty="0">
                <a:solidFill>
                  <a:schemeClr val="tx1"/>
                </a:solidFill>
                <a:latin typeface="Arial" panose="020B0604020202020204" pitchFamily="34" charset="0"/>
                <a:ea typeface="宋体" panose="02010600030101010101" pitchFamily="2" charset="-122"/>
              </a:rPr>
              <a:t>动画绘制员</a:t>
            </a:r>
            <a:endParaRPr lang="zh-CN" altLang="en-US" sz="1800" b="0" dirty="0">
              <a:solidFill>
                <a:schemeClr val="tx1"/>
              </a:solidFill>
              <a:latin typeface="Arial" panose="020B0604020202020204" pitchFamily="34" charset="0"/>
              <a:ea typeface="宋体" panose="02010600030101010101" pitchFamily="2" charset="-122"/>
            </a:endParaRPr>
          </a:p>
          <a:p>
            <a:pPr marL="352425" indent="254000" defTabSz="0" eaLnBrk="1" hangingPunct="1">
              <a:tabLst>
                <a:tab pos="6113780" algn="r"/>
              </a:tabLst>
            </a:pPr>
            <a:r>
              <a:rPr lang="en-US" altLang="zh-CN" sz="1800" b="0">
                <a:solidFill>
                  <a:schemeClr val="tx1"/>
                </a:solidFill>
                <a:latin typeface="Arial" panose="020B0604020202020204" pitchFamily="34" charset="0"/>
                <a:ea typeface="宋体" panose="02010600030101010101" pitchFamily="2" charset="-122"/>
              </a:rPr>
              <a:t>No.9 </a:t>
            </a:r>
            <a:r>
              <a:rPr lang="zh-CN" altLang="en-US" sz="1800" b="0" dirty="0">
                <a:solidFill>
                  <a:schemeClr val="tx1"/>
                </a:solidFill>
                <a:latin typeface="Arial" panose="020B0604020202020204" pitchFamily="34" charset="0"/>
                <a:ea typeface="宋体" panose="02010600030101010101" pitchFamily="2" charset="-122"/>
              </a:rPr>
              <a:t>客户服务管理师</a:t>
            </a:r>
            <a:endParaRPr lang="zh-CN" altLang="en-US" sz="1800" b="0" dirty="0">
              <a:solidFill>
                <a:schemeClr val="tx1"/>
              </a:solidFill>
              <a:latin typeface="Arial" panose="020B0604020202020204" pitchFamily="34" charset="0"/>
              <a:ea typeface="宋体" panose="02010600030101010101" pitchFamily="2" charset="-122"/>
            </a:endParaRPr>
          </a:p>
          <a:p>
            <a:pPr marL="352425" indent="254000" defTabSz="0" eaLnBrk="1" hangingPunct="1">
              <a:tabLst>
                <a:tab pos="6113780" algn="r"/>
              </a:tabLst>
            </a:pPr>
            <a:r>
              <a:rPr lang="en-US" altLang="zh-CN" sz="1800" b="0">
                <a:solidFill>
                  <a:schemeClr val="tx1"/>
                </a:solidFill>
                <a:latin typeface="Arial" panose="020B0604020202020204" pitchFamily="34" charset="0"/>
                <a:ea typeface="宋体" panose="02010600030101010101" pitchFamily="2" charset="-122"/>
              </a:rPr>
              <a:t>No.10 </a:t>
            </a:r>
            <a:r>
              <a:rPr lang="zh-CN" altLang="en-US" sz="1800" b="0" dirty="0">
                <a:solidFill>
                  <a:schemeClr val="tx1"/>
                </a:solidFill>
                <a:latin typeface="Arial" panose="020B0604020202020204" pitchFamily="34" charset="0"/>
                <a:ea typeface="宋体" panose="02010600030101010101" pitchFamily="2" charset="-122"/>
              </a:rPr>
              <a:t>宠物健康护理员</a:t>
            </a:r>
            <a:endParaRPr lang="zh-CN" altLang="en-US" sz="1800" b="0" dirty="0">
              <a:solidFill>
                <a:schemeClr val="tx1"/>
              </a:solidFill>
              <a:latin typeface="Arial" panose="020B0604020202020204" pitchFamily="34" charset="0"/>
              <a:ea typeface="宋体" panose="02010600030101010101" pitchFamily="2" charset="-122"/>
            </a:endParaRPr>
          </a:p>
          <a:p>
            <a:pPr marL="352425" indent="254000" defTabSz="0" eaLnBrk="1" hangingPunct="1">
              <a:tabLst>
                <a:tab pos="6113780" algn="r"/>
              </a:tabLst>
            </a:pPr>
            <a:r>
              <a:rPr lang="en-US" altLang="zh-CN" sz="1800" b="0">
                <a:solidFill>
                  <a:schemeClr val="tx1"/>
                </a:solidFill>
                <a:latin typeface="Arial" panose="020B0604020202020204" pitchFamily="34" charset="0"/>
                <a:ea typeface="宋体" panose="02010600030101010101" pitchFamily="2" charset="-122"/>
              </a:rPr>
              <a:t>No.11 </a:t>
            </a:r>
            <a:r>
              <a:rPr lang="zh-CN" altLang="en-US" sz="1800" b="0" dirty="0">
                <a:solidFill>
                  <a:schemeClr val="tx1"/>
                </a:solidFill>
                <a:latin typeface="Arial" panose="020B0604020202020204" pitchFamily="34" charset="0"/>
                <a:ea typeface="宋体" panose="02010600030101010101" pitchFamily="2" charset="-122"/>
              </a:rPr>
              <a:t>信用管理师</a:t>
            </a:r>
            <a:endParaRPr lang="zh-CN" altLang="en-US" sz="1800" b="0" dirty="0">
              <a:solidFill>
                <a:schemeClr val="tx1"/>
              </a:solidFill>
              <a:latin typeface="Arial" panose="020B0604020202020204" pitchFamily="34" charset="0"/>
              <a:ea typeface="宋体" panose="02010600030101010101" pitchFamily="2" charset="-122"/>
            </a:endParaRPr>
          </a:p>
          <a:p>
            <a:pPr marL="352425" indent="254000" defTabSz="0" eaLnBrk="1" hangingPunct="1">
              <a:tabLst>
                <a:tab pos="6113780" algn="r"/>
              </a:tabLst>
            </a:pPr>
            <a:r>
              <a:rPr lang="en-US" altLang="zh-CN" sz="1800" b="0">
                <a:solidFill>
                  <a:schemeClr val="tx1"/>
                </a:solidFill>
                <a:latin typeface="Arial" panose="020B0604020202020204" pitchFamily="34" charset="0"/>
                <a:ea typeface="宋体" panose="02010600030101010101" pitchFamily="2" charset="-122"/>
              </a:rPr>
              <a:t>No.12 </a:t>
            </a:r>
            <a:r>
              <a:rPr lang="zh-CN" altLang="en-US" sz="1800" b="0" dirty="0">
                <a:solidFill>
                  <a:schemeClr val="tx1"/>
                </a:solidFill>
                <a:latin typeface="Arial" panose="020B0604020202020204" pitchFamily="34" charset="0"/>
                <a:ea typeface="宋体" panose="02010600030101010101" pitchFamily="2" charset="-122"/>
              </a:rPr>
              <a:t>网络编辑员</a:t>
            </a:r>
            <a:endParaRPr lang="zh-CN" altLang="en-US" sz="1800" b="0" dirty="0">
              <a:solidFill>
                <a:schemeClr val="tx1"/>
              </a:solidFill>
              <a:latin typeface="Arial" panose="020B0604020202020204" pitchFamily="34" charset="0"/>
              <a:ea typeface="宋体" panose="02010600030101010101" pitchFamily="2" charset="-122"/>
            </a:endParaRPr>
          </a:p>
          <a:p>
            <a:pPr marL="352425" indent="254000" defTabSz="0" eaLnBrk="1" hangingPunct="1">
              <a:tabLst>
                <a:tab pos="6113780" algn="r"/>
              </a:tabLst>
            </a:pPr>
            <a:r>
              <a:rPr lang="en-US" altLang="zh-CN" sz="1800" b="0">
                <a:solidFill>
                  <a:schemeClr val="tx1"/>
                </a:solidFill>
                <a:latin typeface="Arial" panose="020B0604020202020204" pitchFamily="34" charset="0"/>
                <a:ea typeface="宋体" panose="02010600030101010101" pitchFamily="2" charset="-122"/>
              </a:rPr>
              <a:t>No.13 </a:t>
            </a:r>
            <a:r>
              <a:rPr lang="zh-CN" altLang="en-US" sz="1800" b="0" dirty="0">
                <a:solidFill>
                  <a:schemeClr val="tx1"/>
                </a:solidFill>
                <a:latin typeface="Arial" panose="020B0604020202020204" pitchFamily="34" charset="0"/>
                <a:ea typeface="宋体" panose="02010600030101010101" pitchFamily="2" charset="-122"/>
              </a:rPr>
              <a:t>数字视频（</a:t>
            </a:r>
            <a:r>
              <a:rPr lang="en-US" altLang="zh-CN" sz="1800" b="0">
                <a:solidFill>
                  <a:schemeClr val="tx1"/>
                </a:solidFill>
                <a:latin typeface="Arial" panose="020B0604020202020204" pitchFamily="34" charset="0"/>
                <a:ea typeface="宋体" panose="02010600030101010101" pitchFamily="2" charset="-122"/>
              </a:rPr>
              <a:t>DV</a:t>
            </a:r>
            <a:r>
              <a:rPr lang="zh-CN" altLang="en-US" sz="1800" b="0" dirty="0">
                <a:solidFill>
                  <a:schemeClr val="tx1"/>
                </a:solidFill>
                <a:latin typeface="Arial" panose="020B0604020202020204" pitchFamily="34" charset="0"/>
                <a:ea typeface="宋体" panose="02010600030101010101" pitchFamily="2" charset="-122"/>
              </a:rPr>
              <a:t>）策划制作</a:t>
            </a:r>
            <a:endParaRPr lang="zh-CN" altLang="en-US" sz="1800" b="0" dirty="0">
              <a:solidFill>
                <a:schemeClr val="tx1"/>
              </a:solidFill>
              <a:latin typeface="Arial" panose="020B0604020202020204" pitchFamily="34" charset="0"/>
              <a:ea typeface="宋体" panose="02010600030101010101" pitchFamily="2" charset="-122"/>
            </a:endParaRPr>
          </a:p>
          <a:p>
            <a:pPr marL="352425" indent="254000" defTabSz="0" eaLnBrk="1" hangingPunct="1">
              <a:tabLst>
                <a:tab pos="6113780" algn="r"/>
              </a:tabLst>
            </a:pPr>
            <a:r>
              <a:rPr lang="en-US" altLang="zh-CN" sz="1800" b="0">
                <a:solidFill>
                  <a:schemeClr val="tx1"/>
                </a:solidFill>
                <a:latin typeface="Arial" panose="020B0604020202020204" pitchFamily="34" charset="0"/>
                <a:ea typeface="宋体" panose="02010600030101010101" pitchFamily="2" charset="-122"/>
              </a:rPr>
              <a:t>No.14 </a:t>
            </a:r>
            <a:r>
              <a:rPr lang="zh-CN" altLang="en-US" sz="1800" b="0" dirty="0">
                <a:solidFill>
                  <a:schemeClr val="tx1"/>
                </a:solidFill>
                <a:latin typeface="Arial" panose="020B0604020202020204" pitchFamily="34" charset="0"/>
                <a:ea typeface="宋体" panose="02010600030101010101" pitchFamily="2" charset="-122"/>
              </a:rPr>
              <a:t>职业信息分析师</a:t>
            </a:r>
            <a:endParaRPr lang="zh-CN" altLang="en-US" sz="1800" b="0" dirty="0">
              <a:solidFill>
                <a:schemeClr val="tx1"/>
              </a:solidFill>
              <a:latin typeface="Arial" panose="020B0604020202020204" pitchFamily="34" charset="0"/>
              <a:ea typeface="宋体" panose="02010600030101010101" pitchFamily="2" charset="-122"/>
            </a:endParaRPr>
          </a:p>
          <a:p>
            <a:pPr marL="352425" indent="254000" defTabSz="0" eaLnBrk="1" hangingPunct="1">
              <a:tabLst>
                <a:tab pos="6113780" algn="r"/>
              </a:tabLst>
            </a:pPr>
            <a:r>
              <a:rPr lang="en-US" altLang="zh-CN" sz="1800" b="0">
                <a:solidFill>
                  <a:schemeClr val="tx1"/>
                </a:solidFill>
                <a:latin typeface="Arial" panose="020B0604020202020204" pitchFamily="34" charset="0"/>
                <a:ea typeface="宋体" panose="02010600030101010101" pitchFamily="2" charset="-122"/>
              </a:rPr>
              <a:t>No.15 </a:t>
            </a:r>
            <a:r>
              <a:rPr lang="zh-CN" altLang="en-US" sz="1800" b="0" dirty="0">
                <a:solidFill>
                  <a:schemeClr val="tx1"/>
                </a:solidFill>
                <a:latin typeface="Arial" panose="020B0604020202020204" pitchFamily="34" charset="0"/>
                <a:ea typeface="宋体" panose="02010600030101010101" pitchFamily="2" charset="-122"/>
              </a:rPr>
              <a:t>玩具设计师</a:t>
            </a:r>
            <a:endParaRPr lang="zh-CN" altLang="en-US" sz="1800" b="0" dirty="0">
              <a:solidFill>
                <a:schemeClr val="tx1"/>
              </a:solidFill>
              <a:latin typeface="Arial" panose="020B0604020202020204" pitchFamily="34" charset="0"/>
              <a:ea typeface="宋体" panose="02010600030101010101" pitchFamily="2" charset="-122"/>
            </a:endParaRPr>
          </a:p>
          <a:p>
            <a:pPr marL="352425" indent="254000" defTabSz="0" eaLnBrk="1" hangingPunct="1">
              <a:tabLst>
                <a:tab pos="6113780" algn="r"/>
              </a:tabLst>
            </a:pPr>
            <a:r>
              <a:rPr lang="en-US" altLang="zh-CN" sz="1800" b="0">
                <a:solidFill>
                  <a:schemeClr val="tx1"/>
                </a:solidFill>
                <a:latin typeface="Arial" panose="020B0604020202020204" pitchFamily="34" charset="0"/>
                <a:ea typeface="宋体" panose="02010600030101010101" pitchFamily="2" charset="-122"/>
              </a:rPr>
              <a:t>No.16 </a:t>
            </a:r>
            <a:r>
              <a:rPr lang="zh-CN" altLang="en-US" sz="1800" b="0" dirty="0">
                <a:solidFill>
                  <a:schemeClr val="tx1"/>
                </a:solidFill>
                <a:latin typeface="Arial" panose="020B0604020202020204" pitchFamily="34" charset="0"/>
                <a:ea typeface="宋体" panose="02010600030101010101" pitchFamily="2" charset="-122"/>
              </a:rPr>
              <a:t>公共营养师</a:t>
            </a:r>
            <a:endParaRPr lang="zh-CN" altLang="en-US" sz="1800" b="0" dirty="0">
              <a:solidFill>
                <a:schemeClr val="tx1"/>
              </a:solidFill>
              <a:latin typeface="Arial" panose="020B0604020202020204" pitchFamily="34" charset="0"/>
              <a:ea typeface="宋体" panose="02010600030101010101" pitchFamily="2" charset="-122"/>
            </a:endParaRPr>
          </a:p>
          <a:p>
            <a:pPr marL="352425" indent="254000" defTabSz="0" eaLnBrk="1" hangingPunct="1">
              <a:tabLst>
                <a:tab pos="6113780" algn="r"/>
              </a:tabLst>
            </a:pPr>
            <a:r>
              <a:rPr lang="en-US" altLang="zh-CN" sz="1800" b="0">
                <a:solidFill>
                  <a:schemeClr val="tx1"/>
                </a:solidFill>
                <a:latin typeface="Arial" panose="020B0604020202020204" pitchFamily="34" charset="0"/>
                <a:ea typeface="宋体" panose="02010600030101010101" pitchFamily="2" charset="-122"/>
              </a:rPr>
              <a:t>No.17 </a:t>
            </a:r>
            <a:r>
              <a:rPr lang="zh-CN" altLang="en-US" sz="1800" b="0" dirty="0">
                <a:solidFill>
                  <a:schemeClr val="tx1"/>
                </a:solidFill>
                <a:latin typeface="Arial" panose="020B0604020202020204" pitchFamily="34" charset="0"/>
                <a:ea typeface="宋体" panose="02010600030101010101" pitchFamily="2" charset="-122"/>
              </a:rPr>
              <a:t>理财规划师</a:t>
            </a:r>
            <a:endParaRPr lang="zh-CN" altLang="en-US" sz="1800" b="0" dirty="0">
              <a:solidFill>
                <a:schemeClr val="tx1"/>
              </a:solidFill>
              <a:latin typeface="Arial" panose="020B0604020202020204" pitchFamily="34" charset="0"/>
              <a:ea typeface="宋体" panose="02010600030101010101" pitchFamily="2" charset="-122"/>
            </a:endParaRPr>
          </a:p>
          <a:p>
            <a:pPr marL="352425" indent="254000" defTabSz="0" eaLnBrk="1" hangingPunct="1">
              <a:tabLst>
                <a:tab pos="6113780" algn="r"/>
              </a:tabLst>
            </a:pPr>
            <a:r>
              <a:rPr lang="en-US" altLang="zh-CN" sz="1800" b="0">
                <a:solidFill>
                  <a:schemeClr val="tx1"/>
                </a:solidFill>
                <a:latin typeface="Arial" panose="020B0604020202020204" pitchFamily="34" charset="0"/>
                <a:ea typeface="宋体" panose="02010600030101010101" pitchFamily="2" charset="-122"/>
              </a:rPr>
              <a:t>No.18 </a:t>
            </a:r>
            <a:r>
              <a:rPr lang="zh-CN" altLang="en-US" sz="1800" b="0" dirty="0">
                <a:solidFill>
                  <a:schemeClr val="tx1"/>
                </a:solidFill>
                <a:latin typeface="Arial" panose="020B0604020202020204" pitchFamily="34" charset="0"/>
                <a:ea typeface="宋体" panose="02010600030101010101" pitchFamily="2" charset="-122"/>
              </a:rPr>
              <a:t>企业文化师</a:t>
            </a: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8" name="Rectangle 4"/>
          <p:cNvSpPr txBox="1">
            <a:spLocks noChangeArrowheads="1"/>
          </p:cNvSpPr>
          <p:nvPr/>
        </p:nvSpPr>
        <p:spPr bwMode="auto">
          <a:xfrm>
            <a:off x="381000" y="1219200"/>
            <a:ext cx="5334000" cy="685800"/>
          </a:xfrm>
          <a:prstGeom prst="rect">
            <a:avLst/>
          </a:prstGeom>
          <a:noFill/>
          <a:ln>
            <a:miter lim="800000"/>
          </a:ln>
        </p:spPr>
        <p:txBody>
          <a:bodyPr/>
          <a:lstStyle/>
          <a:p>
            <a:pPr marR="0" defTabSz="914400">
              <a:buClrTx/>
              <a:buSzTx/>
              <a:buFontTx/>
              <a:buNone/>
              <a:defRPr/>
            </a:pPr>
            <a:r>
              <a:rPr kumimoji="0" lang="zh-CN" altLang="en-US" sz="3600" i="1" kern="0" cap="none" spc="0" normalizeH="0" baseline="0" noProof="0" dirty="0">
                <a:solidFill>
                  <a:schemeClr val="tx2"/>
                </a:solidFill>
                <a:latin typeface="+mj-lt"/>
                <a:ea typeface="+mj-ea"/>
                <a:cs typeface="+mj-cs"/>
              </a:rPr>
              <a:t>新型劳动力市场</a:t>
            </a:r>
            <a:endParaRPr kumimoji="0" lang="zh-CN" altLang="en-US" sz="3600" i="1" kern="0" cap="none" spc="0" normalizeH="0" baseline="0" noProof="0" dirty="0">
              <a:solidFill>
                <a:schemeClr val="tx2"/>
              </a:solidFill>
              <a:latin typeface="+mj-lt"/>
              <a:ea typeface="+mj-ea"/>
              <a:cs typeface="+mj-cs"/>
            </a:endParaRPr>
          </a:p>
        </p:txBody>
      </p:sp>
      <p:sp>
        <p:nvSpPr>
          <p:cNvPr id="6" name="TextBox 5">
            <a:hlinkClick r:id="rId1" action="ppaction://hlinkfile"/>
          </p:cNvPr>
          <p:cNvSpPr txBox="1"/>
          <p:nvPr/>
        </p:nvSpPr>
        <p:spPr>
          <a:xfrm>
            <a:off x="990600" y="2286000"/>
            <a:ext cx="2514600" cy="366713"/>
          </a:xfrm>
          <a:prstGeom prst="rect">
            <a:avLst/>
          </a:prstGeom>
          <a:noFill/>
          <a:ln w="9525">
            <a:noFill/>
          </a:ln>
        </p:spPr>
        <p:txBody>
          <a:bodyPr>
            <a:spAutoFit/>
          </a:bodyPr>
          <a:p>
            <a:pPr eaLnBrk="1" hangingPunct="1"/>
            <a:r>
              <a:rPr lang="zh-CN" altLang="en-US" sz="1800" dirty="0">
                <a:solidFill>
                  <a:srgbClr val="FF0000"/>
                </a:solidFill>
                <a:latin typeface="Arial" panose="020B0604020202020204" pitchFamily="34" charset="0"/>
                <a:ea typeface="宋体" panose="02010600030101010101" pitchFamily="2" charset="-122"/>
              </a:rPr>
              <a:t>第十二次发布的新行业</a:t>
            </a:r>
            <a:endParaRPr lang="zh-CN" altLang="en-US" sz="1800" dirty="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000000"/>
                                          </p:val>
                                        </p:tav>
                                        <p:tav tm="100000">
                                          <p:val>
                                            <p:strVal val="#ppt_w"/>
                                          </p:val>
                                        </p:tav>
                                      </p:tavLst>
                                    </p:anim>
                                    <p:anim calcmode="lin" valueType="num">
                                      <p:cBhvr>
                                        <p:cTn id="8" dur="500" fill="hold"/>
                                        <p:tgtEl>
                                          <p:spTgt spid="22530"/>
                                        </p:tgtEl>
                                        <p:attrNameLst>
                                          <p:attrName>ppt_h</p:attrName>
                                        </p:attrNameLst>
                                      </p:cBhvr>
                                      <p:tavLst>
                                        <p:tav tm="0">
                                          <p:val>
                                            <p:fltVal val="0.000000"/>
                                          </p:val>
                                        </p:tav>
                                        <p:tav tm="100000">
                                          <p:val>
                                            <p:strVal val="#ppt_h"/>
                                          </p:val>
                                        </p:tav>
                                      </p:tavLst>
                                    </p:anim>
                                    <p:animEffect transition="in" filter="fade">
                                      <p:cBhvr>
                                        <p:cTn id="9" dur="500"/>
                                        <p:tgtEl>
                                          <p:spTgt spid="2253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2"/>
          <p:cNvSpPr>
            <a:spLocks noGrp="1"/>
          </p:cNvSpPr>
          <p:nvPr>
            <p:ph type="title"/>
          </p:nvPr>
        </p:nvSpPr>
        <p:spPr>
          <a:xfrm>
            <a:off x="1066800" y="1143000"/>
            <a:ext cx="5791200" cy="1143000"/>
          </a:xfrm>
        </p:spPr>
        <p:txBody>
          <a:bodyPr anchor="ctr"/>
          <a:p>
            <a:r>
              <a:rPr lang="zh-CN" altLang="en-US" sz="3200" b="1" dirty="0"/>
              <a:t>目 录</a:t>
            </a:r>
            <a:endParaRPr lang="zh-CN" altLang="en-US" sz="3200" b="1" dirty="0"/>
          </a:p>
        </p:txBody>
      </p:sp>
      <p:sp>
        <p:nvSpPr>
          <p:cNvPr id="3" name="Rectangle 3"/>
          <p:cNvSpPr txBox="1">
            <a:spLocks noChangeArrowheads="1"/>
          </p:cNvSpPr>
          <p:nvPr/>
        </p:nvSpPr>
        <p:spPr>
          <a:xfrm>
            <a:off x="1981200" y="1905000"/>
            <a:ext cx="5410200" cy="4495800"/>
          </a:xfrm>
          <a:prstGeom prst="rect">
            <a:avLst/>
          </a:prstGeom>
        </p:spPr>
        <p:txBody>
          <a:bodyPr/>
          <a:p>
            <a:pPr marL="342900" indent="-342900">
              <a:lnSpc>
                <a:spcPct val="125000"/>
              </a:lnSpc>
              <a:spcBef>
                <a:spcPct val="20000"/>
              </a:spcBef>
              <a:buFont typeface="Wingdings" panose="05000000000000000000" pitchFamily="2" charset="2"/>
              <a:buChar char="Ø"/>
            </a:pPr>
            <a:r>
              <a:rPr lang="zh-CN" altLang="en-US" sz="2800" b="0" dirty="0">
                <a:solidFill>
                  <a:srgbClr val="FF9999"/>
                </a:solidFill>
                <a:latin typeface="宋体" panose="02010600030101010101" pitchFamily="2" charset="-122"/>
                <a:ea typeface="宋体" panose="02010600030101010101" pitchFamily="2" charset="-122"/>
              </a:rPr>
              <a:t>劳动力市场现状 </a:t>
            </a:r>
            <a:endParaRPr lang="zh-CN" altLang="en-US" sz="2800" b="0" dirty="0">
              <a:solidFill>
                <a:srgbClr val="FF9999"/>
              </a:solidFill>
              <a:latin typeface="宋体" panose="02010600030101010101" pitchFamily="2" charset="-122"/>
              <a:ea typeface="宋体" panose="02010600030101010101" pitchFamily="2" charset="-122"/>
            </a:endParaRPr>
          </a:p>
          <a:p>
            <a:pPr marL="342900" indent="-342900">
              <a:lnSpc>
                <a:spcPct val="125000"/>
              </a:lnSpc>
              <a:spcBef>
                <a:spcPct val="20000"/>
              </a:spcBef>
              <a:buFont typeface="Wingdings" panose="05000000000000000000" pitchFamily="2" charset="2"/>
              <a:buChar char="Ø"/>
            </a:pPr>
            <a:r>
              <a:rPr lang="zh-CN" altLang="en-US" sz="2800" b="0" dirty="0">
                <a:solidFill>
                  <a:schemeClr val="tx1"/>
                </a:solidFill>
                <a:latin typeface="宋体" panose="02010600030101010101" pitchFamily="2" charset="-122"/>
                <a:ea typeface="宋体" panose="02010600030101010101" pitchFamily="2" charset="-122"/>
              </a:rPr>
              <a:t>有关职业的一些基本事实</a:t>
            </a:r>
            <a:endParaRPr lang="en-US" altLang="zh-CN" sz="2800" b="0">
              <a:solidFill>
                <a:schemeClr val="tx1"/>
              </a:solidFill>
              <a:latin typeface="宋体" panose="02010600030101010101" pitchFamily="2" charset="-122"/>
              <a:ea typeface="宋体" panose="02010600030101010101" pitchFamily="2" charset="-122"/>
            </a:endParaRPr>
          </a:p>
          <a:p>
            <a:pPr marL="342900" indent="-342900">
              <a:lnSpc>
                <a:spcPct val="125000"/>
              </a:lnSpc>
              <a:spcBef>
                <a:spcPct val="20000"/>
              </a:spcBef>
              <a:buFont typeface="Wingdings" panose="05000000000000000000" pitchFamily="2" charset="2"/>
              <a:buChar char="Ø"/>
            </a:pPr>
            <a:r>
              <a:rPr lang="zh-CN" altLang="en-US" sz="2800" b="0" dirty="0">
                <a:solidFill>
                  <a:schemeClr val="tx1"/>
                </a:solidFill>
                <a:latin typeface="宋体" panose="02010600030101010101" pitchFamily="2" charset="-122"/>
                <a:ea typeface="宋体" panose="02010600030101010101" pitchFamily="2" charset="-122"/>
              </a:rPr>
              <a:t>职业分类 </a:t>
            </a:r>
            <a:endParaRPr lang="en-US" altLang="zh-CN" sz="2800" b="0">
              <a:solidFill>
                <a:schemeClr val="tx1"/>
              </a:solidFill>
              <a:latin typeface="宋体" panose="02010600030101010101" pitchFamily="2" charset="-122"/>
              <a:ea typeface="宋体" panose="02010600030101010101" pitchFamily="2" charset="-122"/>
            </a:endParaRPr>
          </a:p>
          <a:p>
            <a:pPr marL="342900" indent="-342900">
              <a:lnSpc>
                <a:spcPct val="125000"/>
              </a:lnSpc>
              <a:spcBef>
                <a:spcPct val="20000"/>
              </a:spcBef>
              <a:buFont typeface="Wingdings" panose="05000000000000000000" pitchFamily="2" charset="2"/>
              <a:buChar char="Ø"/>
            </a:pPr>
            <a:r>
              <a:rPr lang="zh-CN" altLang="en-US" sz="2800" b="0" dirty="0">
                <a:solidFill>
                  <a:schemeClr val="tx1"/>
                </a:solidFill>
                <a:latin typeface="宋体" panose="02010600030101010101" pitchFamily="2" charset="-122"/>
                <a:ea typeface="宋体" panose="02010600030101010101" pitchFamily="2" charset="-122"/>
              </a:rPr>
              <a:t>探索工作世界的方法</a:t>
            </a:r>
            <a:endParaRPr lang="zh-CN" altLang="en-US" sz="2800" b="0" dirty="0">
              <a:solidFill>
                <a:schemeClr val="tx1"/>
              </a:solidFill>
              <a:latin typeface="宋体" panose="02010600030101010101" pitchFamily="2" charset="-122"/>
              <a:ea typeface="宋体" panose="02010600030101010101" pitchFamily="2" charset="-122"/>
            </a:endParaRPr>
          </a:p>
          <a:p>
            <a:pPr marL="342900" indent="-342900" eaLnBrk="1" hangingPunct="1">
              <a:lnSpc>
                <a:spcPct val="125000"/>
              </a:lnSpc>
              <a:spcBef>
                <a:spcPct val="20000"/>
              </a:spcBef>
              <a:buFont typeface="Wingdings" panose="05000000000000000000" pitchFamily="2" charset="2"/>
              <a:buChar char="Ø"/>
            </a:pPr>
            <a:r>
              <a:rPr lang="zh-CN" altLang="en-US" sz="2800" b="0" dirty="0">
                <a:solidFill>
                  <a:schemeClr val="tx1"/>
                </a:solidFill>
                <a:latin typeface="宋体" panose="02010600030101010101" pitchFamily="2" charset="-122"/>
                <a:ea typeface="宋体" panose="02010600030101010101" pitchFamily="2" charset="-122"/>
              </a:rPr>
              <a:t>职业与专业</a:t>
            </a:r>
            <a:endParaRPr lang="zh-CN" altLang="en-US" sz="2800" b="0" dirty="0">
              <a:solidFill>
                <a:schemeClr val="tx1"/>
              </a:solidFill>
              <a:latin typeface="宋体" panose="02010600030101010101" pitchFamily="2" charset="-122"/>
              <a:ea typeface="宋体" panose="02010600030101010101" pitchFamily="2" charset="-122"/>
            </a:endParaRPr>
          </a:p>
          <a:p>
            <a:pPr marL="342900" indent="-342900">
              <a:lnSpc>
                <a:spcPct val="125000"/>
              </a:lnSpc>
              <a:spcBef>
                <a:spcPct val="20000"/>
              </a:spcBef>
              <a:buFont typeface="Wingdings" panose="05000000000000000000" pitchFamily="2" charset="2"/>
              <a:buChar char="Ø"/>
            </a:pPr>
            <a:r>
              <a:rPr lang="zh-CN" altLang="en-US" sz="2800" b="0" dirty="0">
                <a:solidFill>
                  <a:schemeClr val="tx1"/>
                </a:solidFill>
                <a:latin typeface="宋体" panose="02010600030101010101" pitchFamily="2" charset="-122"/>
                <a:ea typeface="宋体" panose="02010600030101010101" pitchFamily="2" charset="-122"/>
              </a:rPr>
              <a:t>分享与练习</a:t>
            </a:r>
            <a:endParaRPr lang="zh-CN" altLang="en-US" sz="2800" b="0" dirty="0">
              <a:solidFill>
                <a:schemeClr val="tx1"/>
              </a:solidFill>
              <a:latin typeface="宋体" panose="02010600030101010101" pitchFamily="2" charset="-122"/>
              <a:ea typeface="宋体" panose="02010600030101010101" pitchFamily="2" charset="-122"/>
            </a:endParaRPr>
          </a:p>
        </p:txBody>
      </p:sp>
      <p:pic>
        <p:nvPicPr>
          <p:cNvPr id="84996" name="Picture 4" descr="crayon_rolling_lg_wht"/>
          <p:cNvPicPr>
            <a:picLocks noChangeAspect="1"/>
          </p:cNvPicPr>
          <p:nvPr/>
        </p:nvPicPr>
        <p:blipFill>
          <a:blip r:embed="rId1"/>
          <a:stretch>
            <a:fillRect/>
          </a:stretch>
        </p:blipFill>
        <p:spPr>
          <a:xfrm>
            <a:off x="1533525" y="2492375"/>
            <a:ext cx="828675" cy="631825"/>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矩形 1"/>
          <p:cNvSpPr>
            <a:spLocks noChangeArrowheads="1"/>
          </p:cNvSpPr>
          <p:nvPr/>
        </p:nvSpPr>
        <p:spPr bwMode="auto">
          <a:xfrm>
            <a:off x="609600" y="1733550"/>
            <a:ext cx="7391400" cy="4667250"/>
          </a:xfrm>
          <a:prstGeom prst="rect">
            <a:avLst/>
          </a:prstGeom>
          <a:noFill/>
          <a:ln w="9525">
            <a:noFill/>
            <a:miter lim="800000"/>
          </a:ln>
        </p:spPr>
        <p:txBody>
          <a:bodyPr>
            <a:spAutoFit/>
          </a:bodyPr>
          <a:lstStyle/>
          <a:p>
            <a:pPr marL="0" marR="0" lvl="0" indent="0" algn="just" defTabSz="914400" rtl="0" eaLnBrk="1" fontAlgn="base" latinLnBrk="0" hangingPunct="1">
              <a:lnSpc>
                <a:spcPct val="150000"/>
              </a:lnSpc>
              <a:spcBef>
                <a:spcPct val="0"/>
              </a:spcBef>
              <a:spcAft>
                <a:spcPct val="20000"/>
              </a:spcAft>
              <a:buClrTx/>
              <a:buSzTx/>
              <a:buFont typeface="Wingdings" panose="05000000000000000000" pitchFamily="2" charset="2"/>
              <a:buChar char="Ø"/>
              <a:defRPr/>
            </a:pPr>
            <a:r>
              <a:rPr kumimoji="0" lang="zh-CN" altLang="en-US" sz="2800" b="0" i="0" u="none" strike="noStrike" kern="1200" cap="none" spc="0" normalizeH="0" baseline="0" noProof="0" dirty="0">
                <a:ln>
                  <a:noFill/>
                </a:ln>
                <a:solidFill>
                  <a:schemeClr val="tx2"/>
                </a:solidFill>
                <a:effectLst/>
                <a:uLnTx/>
                <a:uFillTx/>
                <a:latin typeface="Arial" panose="020B0604020202020204" pitchFamily="34" charset="0"/>
                <a:ea typeface="宋体" panose="02010600030101010101" pitchFamily="2" charset="-122"/>
                <a:cs typeface="+mn-cs"/>
              </a:rPr>
              <a:t>没有哪一种工作能够完全满足你所有的需要。所有工作都有其局限性和令人失望之处。你需要通过其它活动来平衡你的生活，才有可能感觉到丰富与完整。</a:t>
            </a:r>
            <a:endParaRPr kumimoji="0" lang="en-US" altLang="zh-CN" sz="2800" b="0" i="0" u="none" strike="noStrike" kern="1200" cap="none" spc="0" normalizeH="0" baseline="0" noProof="0" dirty="0">
              <a:ln>
                <a:noFill/>
              </a:ln>
              <a:solidFill>
                <a:schemeClr val="tx2"/>
              </a:solidFill>
              <a:effectLst/>
              <a:uLnTx/>
              <a:uFillTx/>
              <a:latin typeface="Arial" panose="020B0604020202020204" pitchFamily="34" charset="0"/>
              <a:ea typeface="宋体" panose="02010600030101010101" pitchFamily="2" charset="-122"/>
              <a:cs typeface="+mn-cs"/>
            </a:endParaRPr>
          </a:p>
          <a:p>
            <a:pPr marL="0" marR="0" lvl="0" indent="0" algn="just" defTabSz="914400" rtl="0" eaLnBrk="1" fontAlgn="base" latinLnBrk="0" hangingPunct="1">
              <a:lnSpc>
                <a:spcPct val="150000"/>
              </a:lnSpc>
              <a:spcBef>
                <a:spcPct val="0"/>
              </a:spcBef>
              <a:spcAft>
                <a:spcPct val="20000"/>
              </a:spcAft>
              <a:buClrTx/>
              <a:buSzTx/>
              <a:buFont typeface="Wingdings" panose="05000000000000000000" pitchFamily="2" charset="2"/>
              <a:buChar char="Ø"/>
              <a:defRPr/>
            </a:pPr>
            <a:r>
              <a:rPr kumimoji="0" lang="zh-CN" altLang="en-US" sz="2800" b="0" i="0" u="none" strike="noStrike" kern="1200" cap="none" spc="0" normalizeH="0" baseline="0" noProof="0" dirty="0">
                <a:ln>
                  <a:noFill/>
                </a:ln>
                <a:solidFill>
                  <a:schemeClr val="tx2"/>
                </a:solidFill>
                <a:effectLst/>
                <a:uLnTx/>
                <a:uFillTx/>
                <a:latin typeface="+mn-ea"/>
                <a:ea typeface="+mn-ea"/>
                <a:cs typeface="+mn-cs"/>
              </a:rPr>
              <a:t>劳动力市场和经济形势都时常发生变化，甚至是急剧的变化。有的行业在目前可能充满了机会，但却会在数年内饱和。</a:t>
            </a:r>
            <a:endParaRPr kumimoji="0" lang="en-US" altLang="zh-CN" sz="2800" b="0" i="0" u="none" strike="noStrike" kern="1200" cap="none" spc="0" normalizeH="0" baseline="0" noProof="0" dirty="0">
              <a:ln>
                <a:noFill/>
              </a:ln>
              <a:solidFill>
                <a:schemeClr val="tx2"/>
              </a:solidFill>
              <a:effectLst/>
              <a:uLnTx/>
              <a:uFillTx/>
              <a:latin typeface="+mn-ea"/>
              <a:ea typeface="+mn-ea"/>
              <a:cs typeface="+mn-cs"/>
            </a:endParaRPr>
          </a:p>
        </p:txBody>
      </p:sp>
      <p:sp>
        <p:nvSpPr>
          <p:cNvPr id="5" name="Rectangle 4"/>
          <p:cNvSpPr txBox="1">
            <a:spLocks noChangeArrowheads="1"/>
          </p:cNvSpPr>
          <p:nvPr/>
        </p:nvSpPr>
        <p:spPr bwMode="auto">
          <a:xfrm>
            <a:off x="533400" y="1143000"/>
            <a:ext cx="5334000" cy="685800"/>
          </a:xfrm>
          <a:prstGeom prst="rect">
            <a:avLst/>
          </a:prstGeom>
          <a:noFill/>
          <a:ln>
            <a:miter lim="800000"/>
          </a:ln>
        </p:spPr>
        <p:txBody>
          <a:bodyPr/>
          <a:lstStyle/>
          <a:p>
            <a:pPr marR="0" defTabSz="914400">
              <a:buClrTx/>
              <a:buSzTx/>
              <a:buFontTx/>
              <a:buNone/>
              <a:defRPr/>
            </a:pPr>
            <a:r>
              <a:rPr kumimoji="0" lang="zh-CN" altLang="en-US" sz="3600" i="1" kern="0" cap="none" spc="0" normalizeH="0" baseline="0" noProof="0" dirty="0">
                <a:solidFill>
                  <a:schemeClr val="tx2"/>
                </a:solidFill>
                <a:latin typeface="+mj-lt"/>
                <a:ea typeface="+mj-ea"/>
                <a:cs typeface="+mj-cs"/>
              </a:rPr>
              <a:t>有关职业的基本事实</a:t>
            </a:r>
            <a:endParaRPr kumimoji="0" lang="zh-CN" altLang="en-US" sz="3600" i="1" kern="0" cap="none" spc="0" normalizeH="0" baseline="0" noProof="0" dirty="0">
              <a:solidFill>
                <a:schemeClr val="tx2"/>
              </a:solidFill>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09600" y="2066925"/>
            <a:ext cx="7924800" cy="2657475"/>
          </a:xfrm>
          <a:prstGeom prst="rect">
            <a:avLst/>
          </a:prstGeom>
          <a:noFill/>
          <a:ln w="9525">
            <a:noFill/>
          </a:ln>
        </p:spPr>
        <p:txBody>
          <a:bodyPr>
            <a:spAutoFit/>
          </a:bodyPr>
          <a:p>
            <a:pPr algn="just" eaLnBrk="1" hangingPunct="1">
              <a:lnSpc>
                <a:spcPct val="150000"/>
              </a:lnSpc>
              <a:spcBef>
                <a:spcPct val="35000"/>
              </a:spcBef>
              <a:spcAft>
                <a:spcPct val="35000"/>
              </a:spcAft>
              <a:buFont typeface="Wingdings" panose="05000000000000000000" pitchFamily="2" charset="2"/>
              <a:buChar char="Ø"/>
            </a:pPr>
            <a:r>
              <a:rPr lang="zh-CN" altLang="en-US" sz="2800" b="0" dirty="0">
                <a:solidFill>
                  <a:schemeClr val="tx2"/>
                </a:solidFill>
                <a:latin typeface="Arial" panose="020B0604020202020204" pitchFamily="34" charset="0"/>
                <a:ea typeface="宋体" panose="02010600030101010101" pitchFamily="2" charset="-122"/>
              </a:rPr>
              <a:t>变化是生活的一部分。我们的决定很可能不会持续一生，而需要不断调整和变化才能保持满意感。你需要学会如何应对工作的变动，而不是如何去避免它。</a:t>
            </a:r>
            <a:endParaRPr lang="zh-CN" altLang="en-US" sz="2800" b="0" dirty="0">
              <a:solidFill>
                <a:schemeClr val="tx2"/>
              </a:solidFill>
              <a:latin typeface="Arial" panose="020B0604020202020204" pitchFamily="34" charset="0"/>
              <a:ea typeface="宋体" panose="02010600030101010101" pitchFamily="2" charset="-122"/>
            </a:endParaRPr>
          </a:p>
        </p:txBody>
      </p:sp>
      <p:sp>
        <p:nvSpPr>
          <p:cNvPr id="3" name="Rectangle 4"/>
          <p:cNvSpPr txBox="1">
            <a:spLocks noChangeArrowheads="1"/>
          </p:cNvSpPr>
          <p:nvPr/>
        </p:nvSpPr>
        <p:spPr bwMode="auto">
          <a:xfrm>
            <a:off x="381000" y="1152525"/>
            <a:ext cx="5334000" cy="685800"/>
          </a:xfrm>
          <a:prstGeom prst="rect">
            <a:avLst/>
          </a:prstGeom>
          <a:noFill/>
          <a:ln>
            <a:miter lim="800000"/>
          </a:ln>
        </p:spPr>
        <p:txBody>
          <a:bodyPr/>
          <a:lstStyle/>
          <a:p>
            <a:pPr marR="0" defTabSz="914400">
              <a:buClrTx/>
              <a:buSzTx/>
              <a:buFontTx/>
              <a:buNone/>
              <a:defRPr/>
            </a:pPr>
            <a:r>
              <a:rPr kumimoji="0" lang="zh-CN" altLang="en-US" sz="3600" i="1" kern="0" cap="none" spc="0" normalizeH="0" baseline="0" noProof="0" dirty="0">
                <a:solidFill>
                  <a:schemeClr val="tx2"/>
                </a:solidFill>
                <a:latin typeface="+mj-lt"/>
                <a:ea typeface="+mj-ea"/>
                <a:cs typeface="+mj-cs"/>
              </a:rPr>
              <a:t>有关职业的基本事实</a:t>
            </a:r>
            <a:endParaRPr kumimoji="0" lang="zh-CN" altLang="en-US" sz="3600" i="1" kern="0" cap="none" spc="0" normalizeH="0" baseline="0" noProof="0" dirty="0">
              <a:solidFill>
                <a:schemeClr val="tx2"/>
              </a:solidFill>
              <a:latin typeface="+mj-lt"/>
              <a:ea typeface="+mj-ea"/>
              <a:cs typeface="+mj-cs"/>
            </a:endParaRPr>
          </a:p>
        </p:txBody>
      </p:sp>
      <p:cxnSp>
        <p:nvCxnSpPr>
          <p:cNvPr id="4" name="直接连接符 3"/>
          <p:cNvCxnSpPr/>
          <p:nvPr/>
        </p:nvCxnSpPr>
        <p:spPr>
          <a:xfrm>
            <a:off x="533400" y="1838325"/>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5800" y="5562600"/>
            <a:ext cx="5257800" cy="830263"/>
          </a:xfrm>
          <a:prstGeom prst="rect">
            <a:avLst/>
          </a:prstGeom>
          <a:solidFill>
            <a:srgbClr val="FF0000"/>
          </a:solidFill>
          <a:ln w="9525">
            <a:noFill/>
          </a:ln>
        </p:spPr>
        <p:txBody>
          <a:bodyPr>
            <a:spAutoFit/>
          </a:bodyPr>
          <a:p>
            <a:pPr eaLnBrk="1" hangingPunct="1"/>
            <a:r>
              <a:rPr lang="zh-CN" altLang="en-US" sz="2400" dirty="0">
                <a:solidFill>
                  <a:schemeClr val="bg1"/>
                </a:solidFill>
                <a:latin typeface="Arial" panose="020B0604020202020204" pitchFamily="34" charset="0"/>
                <a:ea typeface="宋体" panose="02010600030101010101" pitchFamily="2" charset="-122"/>
              </a:rPr>
              <a:t>铁饭碗是相对的，变化是必然的</a:t>
            </a:r>
            <a:endParaRPr lang="en-US" altLang="zh-CN" sz="2400">
              <a:solidFill>
                <a:schemeClr val="bg1"/>
              </a:solidFill>
              <a:latin typeface="Arial" panose="020B0604020202020204" pitchFamily="34" charset="0"/>
              <a:ea typeface="宋体" panose="02010600030101010101" pitchFamily="2" charset="-122"/>
            </a:endParaRPr>
          </a:p>
          <a:p>
            <a:pPr eaLnBrk="1" hangingPunct="1"/>
            <a:r>
              <a:rPr lang="zh-CN" altLang="en-US" sz="2400" dirty="0">
                <a:solidFill>
                  <a:schemeClr val="bg1"/>
                </a:solidFill>
                <a:latin typeface="Arial" panose="020B0604020202020204" pitchFamily="34" charset="0"/>
                <a:ea typeface="宋体" panose="02010600030101010101" pitchFamily="2" charset="-122"/>
              </a:rPr>
              <a:t>逃避是不可能的，学会面对是必须的</a:t>
            </a:r>
            <a:endParaRPr lang="zh-CN" altLang="en-US" sz="2400" dirty="0">
              <a:solidFill>
                <a:schemeClr val="bg1"/>
              </a:solidFill>
              <a:latin typeface="Arial" panose="020B0604020202020204" pitchFamily="34" charset="0"/>
              <a:ea typeface="宋体" panose="02010600030101010101" pitchFamily="2" charset="-122"/>
            </a:endParaRPr>
          </a:p>
        </p:txBody>
      </p:sp>
      <p:pic>
        <p:nvPicPr>
          <p:cNvPr id="31750" name="Picture 7" descr="D:\北森\插入图片\b69e1f1e2c86c62d314e154c.jpg"/>
          <p:cNvPicPr>
            <a:picLocks noChangeAspect="1"/>
          </p:cNvPicPr>
          <p:nvPr/>
        </p:nvPicPr>
        <p:blipFill>
          <a:blip r:embed="rId1"/>
          <a:stretch>
            <a:fillRect/>
          </a:stretch>
        </p:blipFill>
        <p:spPr>
          <a:xfrm>
            <a:off x="6019800" y="4343400"/>
            <a:ext cx="2514600" cy="20574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charRg st="0" end="69"/>
                                            </p:txEl>
                                          </p:spTgt>
                                        </p:tgtEl>
                                        <p:attrNameLst>
                                          <p:attrName>style.visibility</p:attrName>
                                        </p:attrNameLst>
                                      </p:cBhvr>
                                      <p:to>
                                        <p:strVal val="visible"/>
                                      </p:to>
                                    </p:set>
                                    <p:animEffect transition="in" filter="blinds(horizontal)">
                                      <p:cBhvr>
                                        <p:cTn id="7" dur="500"/>
                                        <p:tgtEl>
                                          <p:spTgt spid="2">
                                            <p:txEl>
                                              <p:charRg st="0" end="69"/>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4"/>
          <p:cNvSpPr txBox="1">
            <a:spLocks noChangeArrowheads="1"/>
          </p:cNvSpPr>
          <p:nvPr/>
        </p:nvSpPr>
        <p:spPr>
          <a:xfrm>
            <a:off x="762000" y="2092325"/>
            <a:ext cx="7010400" cy="4537075"/>
          </a:xfrm>
          <a:prstGeom prst="rect">
            <a:avLst/>
          </a:prstGeom>
          <a:noFill/>
        </p:spPr>
        <p:txBody>
          <a:bodyPr/>
          <a:lstStyle/>
          <a:p>
            <a:pPr marL="342900" marR="0" indent="-342900" defTabSz="914400">
              <a:lnSpc>
                <a:spcPct val="90000"/>
              </a:lnSpc>
              <a:spcBef>
                <a:spcPct val="20000"/>
              </a:spcBef>
              <a:spcAft>
                <a:spcPct val="20000"/>
              </a:spcAft>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lt"/>
                <a:ea typeface="+mn-ea"/>
                <a:cs typeface="+mn-cs"/>
              </a:rPr>
              <a:t>明确自己的职业规划，及早做好面对工作世界的准备；</a:t>
            </a:r>
            <a:endParaRPr kumimoji="0" lang="zh-CN" altLang="en-US" sz="2800" b="0" kern="0" cap="none" spc="0" normalizeH="0" baseline="0" noProof="0" dirty="0">
              <a:solidFill>
                <a:schemeClr val="tx1"/>
              </a:solidFill>
              <a:latin typeface="+mn-lt"/>
              <a:ea typeface="+mn-ea"/>
              <a:cs typeface="+mn-cs"/>
            </a:endParaRPr>
          </a:p>
          <a:p>
            <a:pPr marL="342900" marR="0" indent="-342900" defTabSz="914400">
              <a:lnSpc>
                <a:spcPct val="90000"/>
              </a:lnSpc>
              <a:spcBef>
                <a:spcPct val="20000"/>
              </a:spcBef>
              <a:spcAft>
                <a:spcPct val="20000"/>
              </a:spcAft>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lt"/>
                <a:ea typeface="+mn-ea"/>
                <a:cs typeface="+mn-cs"/>
              </a:rPr>
              <a:t>多一些实践探索，增加对工作世界的体验和认识；</a:t>
            </a:r>
            <a:endParaRPr kumimoji="0" lang="zh-CN" altLang="en-US" sz="2800" b="0" kern="0" cap="none" spc="0" normalizeH="0" baseline="0" noProof="0" dirty="0">
              <a:solidFill>
                <a:schemeClr val="tx1"/>
              </a:solidFill>
              <a:latin typeface="+mn-lt"/>
              <a:ea typeface="+mn-ea"/>
              <a:cs typeface="+mn-cs"/>
            </a:endParaRPr>
          </a:p>
          <a:p>
            <a:pPr marL="342900" marR="0" indent="-342900" defTabSz="914400">
              <a:lnSpc>
                <a:spcPct val="90000"/>
              </a:lnSpc>
              <a:spcBef>
                <a:spcPct val="20000"/>
              </a:spcBef>
              <a:spcAft>
                <a:spcPct val="20000"/>
              </a:spcAft>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lt"/>
                <a:ea typeface="+mn-ea"/>
                <a:cs typeface="+mn-cs"/>
              </a:rPr>
              <a:t>调整心态，意识到非理想就业的可能性，减少遭遇就业不理想时所受到的冲击；</a:t>
            </a:r>
            <a:endParaRPr kumimoji="0" lang="zh-CN" altLang="en-US" sz="2800" b="0" kern="0" cap="none" spc="0" normalizeH="0" baseline="0" noProof="0" dirty="0">
              <a:solidFill>
                <a:schemeClr val="tx1"/>
              </a:solidFill>
              <a:latin typeface="+mn-lt"/>
              <a:ea typeface="+mn-ea"/>
              <a:cs typeface="+mn-cs"/>
            </a:endParaRPr>
          </a:p>
          <a:p>
            <a:pPr marL="342900" marR="0" indent="-342900" defTabSz="914400">
              <a:lnSpc>
                <a:spcPct val="90000"/>
              </a:lnSpc>
              <a:spcBef>
                <a:spcPct val="20000"/>
              </a:spcBef>
              <a:spcAft>
                <a:spcPct val="20000"/>
              </a:spcAft>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lt"/>
                <a:ea typeface="+mn-ea"/>
                <a:cs typeface="+mn-cs"/>
              </a:rPr>
              <a:t>从生涯发展的角度看待非理想就业，把其看作是学习新技能、积累更多工作经验的机会。</a:t>
            </a:r>
            <a:endParaRPr kumimoji="0" lang="zh-CN" altLang="en-US" sz="2800" b="0" kern="0" cap="none" spc="0" normalizeH="0" baseline="0" noProof="0" dirty="0">
              <a:solidFill>
                <a:schemeClr val="tx1"/>
              </a:solidFill>
              <a:latin typeface="+mn-lt"/>
              <a:ea typeface="+mn-ea"/>
              <a:cs typeface="+mn-cs"/>
            </a:endParaRPr>
          </a:p>
        </p:txBody>
      </p:sp>
      <p:sp>
        <p:nvSpPr>
          <p:cNvPr id="5" name="Rectangle 4"/>
          <p:cNvSpPr txBox="1">
            <a:spLocks noChangeArrowheads="1"/>
          </p:cNvSpPr>
          <p:nvPr/>
        </p:nvSpPr>
        <p:spPr bwMode="auto">
          <a:xfrm>
            <a:off x="381000" y="1101725"/>
            <a:ext cx="5334000" cy="685800"/>
          </a:xfrm>
          <a:prstGeom prst="rect">
            <a:avLst/>
          </a:prstGeom>
          <a:noFill/>
          <a:ln>
            <a:miter lim="800000"/>
          </a:ln>
        </p:spPr>
        <p:txBody>
          <a:bodyPr/>
          <a:p>
            <a:r>
              <a:rPr lang="zh-CN" altLang="en-US" sz="3600" i="1" dirty="0">
                <a:solidFill>
                  <a:schemeClr val="tx2"/>
                </a:solidFill>
                <a:latin typeface="Arial" panose="020B0604020202020204" pitchFamily="34" charset="0"/>
                <a:ea typeface="宋体" panose="02010600030101010101" pitchFamily="2" charset="-122"/>
              </a:rPr>
              <a:t>面对现状，我们需要：</a:t>
            </a:r>
            <a:endParaRPr lang="zh-CN" altLang="en-US" sz="3600" i="1" dirty="0">
              <a:solidFill>
                <a:schemeClr val="tx2"/>
              </a:solidFill>
              <a:latin typeface="Arial" panose="020B0604020202020204" pitchFamily="34" charset="0"/>
              <a:ea typeface="宋体" panose="02010600030101010101" pitchFamily="2" charset="-122"/>
            </a:endParaRPr>
          </a:p>
        </p:txBody>
      </p:sp>
      <p:cxnSp>
        <p:nvCxnSpPr>
          <p:cNvPr id="6" name="直接连接符 5"/>
          <p:cNvCxnSpPr/>
          <p:nvPr/>
        </p:nvCxnSpPr>
        <p:spPr>
          <a:xfrm>
            <a:off x="533400" y="1787525"/>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charRg st="0" end="25"/>
                                            </p:txEl>
                                          </p:spTgt>
                                        </p:tgtEl>
                                        <p:attrNameLst>
                                          <p:attrName>style.visibility</p:attrName>
                                        </p:attrNameLst>
                                      </p:cBhvr>
                                      <p:to>
                                        <p:strVal val="visible"/>
                                      </p:to>
                                    </p:set>
                                    <p:anim calcmode="lin" valueType="num">
                                      <p:cBhvr additive="base">
                                        <p:cTn id="7" dur="500" fill="hold"/>
                                        <p:tgtEl>
                                          <p:spTgt spid="7">
                                            <p:txEl>
                                              <p:charRg st="0" end="2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charRg st="0" end="2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charRg st="25" end="48"/>
                                            </p:txEl>
                                          </p:spTgt>
                                        </p:tgtEl>
                                        <p:attrNameLst>
                                          <p:attrName>style.visibility</p:attrName>
                                        </p:attrNameLst>
                                      </p:cBhvr>
                                      <p:to>
                                        <p:strVal val="visible"/>
                                      </p:to>
                                    </p:set>
                                    <p:anim calcmode="lin" valueType="num">
                                      <p:cBhvr additive="base">
                                        <p:cTn id="13" dur="500" fill="hold"/>
                                        <p:tgtEl>
                                          <p:spTgt spid="7">
                                            <p:txEl>
                                              <p:charRg st="25" end="4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charRg st="25" end="4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charRg st="48" end="84"/>
                                            </p:txEl>
                                          </p:spTgt>
                                        </p:tgtEl>
                                        <p:attrNameLst>
                                          <p:attrName>style.visibility</p:attrName>
                                        </p:attrNameLst>
                                      </p:cBhvr>
                                      <p:to>
                                        <p:strVal val="visible"/>
                                      </p:to>
                                    </p:set>
                                    <p:anim calcmode="lin" valueType="num">
                                      <p:cBhvr additive="base">
                                        <p:cTn id="19" dur="500" fill="hold"/>
                                        <p:tgtEl>
                                          <p:spTgt spid="7">
                                            <p:txEl>
                                              <p:charRg st="48" end="8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charRg st="48" end="8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charRg st="84" end="124"/>
                                            </p:txEl>
                                          </p:spTgt>
                                        </p:tgtEl>
                                        <p:attrNameLst>
                                          <p:attrName>style.visibility</p:attrName>
                                        </p:attrNameLst>
                                      </p:cBhvr>
                                      <p:to>
                                        <p:strVal val="visible"/>
                                      </p:to>
                                    </p:set>
                                    <p:anim calcmode="lin" valueType="num">
                                      <p:cBhvr additive="base">
                                        <p:cTn id="25" dur="500" fill="hold"/>
                                        <p:tgtEl>
                                          <p:spTgt spid="7">
                                            <p:txEl>
                                              <p:charRg st="84" end="12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charRg st="84" end="12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6306" name="图片 226305" descr="xin_34060312135223408021"/>
          <p:cNvPicPr>
            <a:picLocks noChangeAspect="1"/>
          </p:cNvPicPr>
          <p:nvPr/>
        </p:nvPicPr>
        <p:blipFill>
          <a:blip r:embed="rId1"/>
          <a:stretch>
            <a:fillRect/>
          </a:stretch>
        </p:blipFill>
        <p:spPr>
          <a:xfrm>
            <a:off x="0" y="836613"/>
            <a:ext cx="4427538" cy="6021387"/>
          </a:xfrm>
          <a:prstGeom prst="rect">
            <a:avLst/>
          </a:prstGeom>
          <a:noFill/>
          <a:ln w="9525">
            <a:noFill/>
          </a:ln>
        </p:spPr>
      </p:pic>
      <p:pic>
        <p:nvPicPr>
          <p:cNvPr id="226307" name="图片 226306" descr="4fce9faa96be4e979486bdf7aa72914a"/>
          <p:cNvPicPr>
            <a:picLocks noChangeAspect="1"/>
          </p:cNvPicPr>
          <p:nvPr/>
        </p:nvPicPr>
        <p:blipFill>
          <a:blip r:embed="rId2"/>
          <a:stretch>
            <a:fillRect/>
          </a:stretch>
        </p:blipFill>
        <p:spPr>
          <a:xfrm>
            <a:off x="4643438" y="908050"/>
            <a:ext cx="4176712" cy="5949950"/>
          </a:xfrm>
          <a:prstGeom prst="rect">
            <a:avLst/>
          </a:prstGeom>
          <a:noFill/>
          <a:ln w="9525">
            <a:noFill/>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2"/>
          <p:cNvSpPr>
            <a:spLocks noGrp="1"/>
          </p:cNvSpPr>
          <p:nvPr>
            <p:ph type="title"/>
          </p:nvPr>
        </p:nvSpPr>
        <p:spPr>
          <a:xfrm>
            <a:off x="1219200" y="914400"/>
            <a:ext cx="5791200" cy="1143000"/>
          </a:xfrm>
        </p:spPr>
        <p:txBody>
          <a:bodyPr anchor="ctr"/>
          <a:p>
            <a:r>
              <a:rPr lang="zh-CN" altLang="en-US" sz="3200" b="1" dirty="0"/>
              <a:t>目 录</a:t>
            </a:r>
            <a:endParaRPr lang="zh-CN" altLang="en-US" sz="3200" b="1" dirty="0"/>
          </a:p>
        </p:txBody>
      </p:sp>
      <p:sp>
        <p:nvSpPr>
          <p:cNvPr id="3" name="Rectangle 3"/>
          <p:cNvSpPr txBox="1">
            <a:spLocks noChangeArrowheads="1"/>
          </p:cNvSpPr>
          <p:nvPr/>
        </p:nvSpPr>
        <p:spPr>
          <a:xfrm>
            <a:off x="1981200" y="1600200"/>
            <a:ext cx="5410200" cy="4495800"/>
          </a:xfrm>
          <a:prstGeom prst="rect">
            <a:avLst/>
          </a:prstGeom>
        </p:spPr>
        <p:txBody>
          <a:bodyPr/>
          <a:p>
            <a:pPr marL="342900" indent="-342900">
              <a:lnSpc>
                <a:spcPct val="150000"/>
              </a:lnSpc>
              <a:spcBef>
                <a:spcPct val="20000"/>
              </a:spcBef>
              <a:buFont typeface="Wingdings" panose="05000000000000000000" pitchFamily="2" charset="2"/>
              <a:buChar char="Ø"/>
            </a:pPr>
            <a:r>
              <a:rPr lang="zh-CN" altLang="en-US" sz="2800" b="0" dirty="0">
                <a:solidFill>
                  <a:srgbClr val="FF9999"/>
                </a:solidFill>
                <a:latin typeface="宋体" panose="02010600030101010101" pitchFamily="2" charset="-122"/>
                <a:ea typeface="宋体" panose="02010600030101010101" pitchFamily="2" charset="-122"/>
              </a:rPr>
              <a:t>劳动力市场现状 </a:t>
            </a:r>
            <a:endParaRPr lang="zh-CN" altLang="en-US" sz="2800" b="0" dirty="0">
              <a:solidFill>
                <a:srgbClr val="FF9999"/>
              </a:solidFill>
              <a:latin typeface="宋体" panose="02010600030101010101" pitchFamily="2" charset="-122"/>
              <a:ea typeface="宋体" panose="02010600030101010101" pitchFamily="2" charset="-122"/>
            </a:endParaRPr>
          </a:p>
          <a:p>
            <a:pPr marL="342900" indent="-342900">
              <a:lnSpc>
                <a:spcPct val="150000"/>
              </a:lnSpc>
              <a:spcBef>
                <a:spcPct val="20000"/>
              </a:spcBef>
              <a:buFont typeface="Wingdings" panose="05000000000000000000" pitchFamily="2" charset="2"/>
              <a:buChar char="Ø"/>
            </a:pPr>
            <a:r>
              <a:rPr lang="zh-CN" altLang="en-US" sz="2800" b="0" dirty="0">
                <a:solidFill>
                  <a:srgbClr val="FF9999"/>
                </a:solidFill>
                <a:latin typeface="宋体" panose="02010600030101010101" pitchFamily="2" charset="-122"/>
                <a:ea typeface="宋体" panose="02010600030101010101" pitchFamily="2" charset="-122"/>
              </a:rPr>
              <a:t>有关职业的一些基本事实</a:t>
            </a:r>
            <a:endParaRPr lang="en-US" altLang="zh-CN" sz="2800" b="0">
              <a:solidFill>
                <a:srgbClr val="FF9999"/>
              </a:solidFill>
              <a:latin typeface="宋体" panose="02010600030101010101" pitchFamily="2" charset="-122"/>
              <a:ea typeface="宋体" panose="02010600030101010101" pitchFamily="2" charset="-122"/>
            </a:endParaRPr>
          </a:p>
          <a:p>
            <a:pPr marL="342900" indent="-342900">
              <a:lnSpc>
                <a:spcPct val="150000"/>
              </a:lnSpc>
              <a:spcBef>
                <a:spcPct val="20000"/>
              </a:spcBef>
              <a:buFont typeface="Wingdings" panose="05000000000000000000" pitchFamily="2" charset="2"/>
              <a:buChar char="Ø"/>
            </a:pPr>
            <a:r>
              <a:rPr lang="zh-CN" altLang="en-US" sz="2800" b="0" dirty="0">
                <a:solidFill>
                  <a:srgbClr val="FF9999"/>
                </a:solidFill>
                <a:latin typeface="宋体" panose="02010600030101010101" pitchFamily="2" charset="-122"/>
                <a:ea typeface="宋体" panose="02010600030101010101" pitchFamily="2" charset="-122"/>
              </a:rPr>
              <a:t>职业分类</a:t>
            </a:r>
            <a:r>
              <a:rPr lang="zh-CN" altLang="en-US" sz="2800" b="0" dirty="0">
                <a:solidFill>
                  <a:schemeClr val="tx1"/>
                </a:solidFill>
                <a:latin typeface="宋体" panose="02010600030101010101" pitchFamily="2" charset="-122"/>
                <a:ea typeface="宋体" panose="02010600030101010101" pitchFamily="2" charset="-122"/>
              </a:rPr>
              <a:t> </a:t>
            </a:r>
            <a:endParaRPr lang="en-US" altLang="zh-CN" sz="2800" b="0">
              <a:solidFill>
                <a:schemeClr val="tx1"/>
              </a:solidFill>
              <a:latin typeface="宋体" panose="02010600030101010101" pitchFamily="2" charset="-122"/>
              <a:ea typeface="宋体" panose="02010600030101010101" pitchFamily="2" charset="-122"/>
            </a:endParaRPr>
          </a:p>
          <a:p>
            <a:pPr marL="342900" indent="-342900">
              <a:lnSpc>
                <a:spcPct val="150000"/>
              </a:lnSpc>
              <a:spcBef>
                <a:spcPct val="20000"/>
              </a:spcBef>
              <a:buFont typeface="Wingdings" panose="05000000000000000000" pitchFamily="2" charset="2"/>
              <a:buChar char="Ø"/>
            </a:pPr>
            <a:r>
              <a:rPr lang="zh-CN" altLang="en-US" sz="2800" b="0" dirty="0">
                <a:solidFill>
                  <a:schemeClr val="tx1"/>
                </a:solidFill>
                <a:latin typeface="宋体" panose="02010600030101010101" pitchFamily="2" charset="-122"/>
                <a:ea typeface="宋体" panose="02010600030101010101" pitchFamily="2" charset="-122"/>
              </a:rPr>
              <a:t>探索工作世界的方法</a:t>
            </a:r>
            <a:endParaRPr lang="zh-CN" altLang="en-US" sz="2800" b="0" dirty="0">
              <a:solidFill>
                <a:schemeClr val="tx1"/>
              </a:solidFill>
              <a:latin typeface="宋体" panose="02010600030101010101" pitchFamily="2" charset="-122"/>
              <a:ea typeface="宋体" panose="02010600030101010101" pitchFamily="2" charset="-122"/>
            </a:endParaRPr>
          </a:p>
          <a:p>
            <a:pPr marL="342900" indent="-342900" eaLnBrk="1" hangingPunct="1">
              <a:lnSpc>
                <a:spcPct val="130000"/>
              </a:lnSpc>
              <a:spcBef>
                <a:spcPct val="20000"/>
              </a:spcBef>
              <a:buFont typeface="Wingdings" panose="05000000000000000000" pitchFamily="2" charset="2"/>
              <a:buChar char="Ø"/>
            </a:pPr>
            <a:r>
              <a:rPr lang="zh-CN" altLang="en-US" sz="2800" b="0" dirty="0">
                <a:solidFill>
                  <a:schemeClr val="tx1"/>
                </a:solidFill>
                <a:latin typeface="宋体" panose="02010600030101010101" pitchFamily="2" charset="-122"/>
                <a:ea typeface="宋体" panose="02010600030101010101" pitchFamily="2" charset="-122"/>
              </a:rPr>
              <a:t>职业与专业</a:t>
            </a:r>
            <a:endParaRPr lang="zh-CN" altLang="en-US" sz="2800" b="0" dirty="0">
              <a:solidFill>
                <a:schemeClr val="tx1"/>
              </a:solidFill>
              <a:latin typeface="宋体" panose="02010600030101010101" pitchFamily="2" charset="-122"/>
              <a:ea typeface="宋体" panose="02010600030101010101" pitchFamily="2" charset="-122"/>
            </a:endParaRPr>
          </a:p>
          <a:p>
            <a:pPr marL="342900" indent="-342900" eaLnBrk="1" hangingPunct="1">
              <a:lnSpc>
                <a:spcPct val="130000"/>
              </a:lnSpc>
              <a:spcBef>
                <a:spcPct val="20000"/>
              </a:spcBef>
              <a:buFont typeface="Wingdings" panose="05000000000000000000" pitchFamily="2" charset="2"/>
              <a:buChar char="Ø"/>
            </a:pPr>
            <a:r>
              <a:rPr lang="zh-CN" altLang="en-US" sz="2800" b="0" dirty="0">
                <a:solidFill>
                  <a:schemeClr val="tx1"/>
                </a:solidFill>
                <a:latin typeface="宋体" panose="02010600030101010101" pitchFamily="2" charset="-122"/>
                <a:ea typeface="宋体" panose="02010600030101010101" pitchFamily="2" charset="-122"/>
              </a:rPr>
              <a:t>分享与练习</a:t>
            </a:r>
            <a:endParaRPr lang="zh-CN" altLang="en-US" sz="2800" b="0" dirty="0">
              <a:solidFill>
                <a:schemeClr val="tx1"/>
              </a:solidFill>
              <a:latin typeface="宋体" panose="02010600030101010101" pitchFamily="2" charset="-122"/>
              <a:ea typeface="宋体" panose="02010600030101010101" pitchFamily="2" charset="-122"/>
            </a:endParaRPr>
          </a:p>
        </p:txBody>
      </p:sp>
      <p:pic>
        <p:nvPicPr>
          <p:cNvPr id="83972" name="Picture 4" descr="crayon_rolling_lg_wht"/>
          <p:cNvPicPr>
            <a:picLocks noChangeAspect="1"/>
          </p:cNvPicPr>
          <p:nvPr/>
        </p:nvPicPr>
        <p:blipFill>
          <a:blip r:embed="rId1"/>
          <a:stretch>
            <a:fillRect/>
          </a:stretch>
        </p:blipFill>
        <p:spPr>
          <a:xfrm>
            <a:off x="1533525" y="3200400"/>
            <a:ext cx="828675" cy="631825"/>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533400" y="2217738"/>
            <a:ext cx="5638800" cy="3725863"/>
          </a:xfrm>
          <a:prstGeom prst="rect">
            <a:avLst/>
          </a:prstGeom>
          <a:noFill/>
        </p:spPr>
        <p:txBody>
          <a:bodyPr>
            <a:spAutoFit/>
          </a:bodyPr>
          <a:lstStyle/>
          <a:p>
            <a:pPr marR="0" defTabSz="914400" eaLnBrk="1" hangingPunct="1">
              <a:buClrTx/>
              <a:buSzTx/>
              <a:buFontTx/>
              <a:buNone/>
              <a:defRPr/>
            </a:pPr>
            <a:r>
              <a:rPr kumimoji="0" lang="en-US" altLang="zh-CN" sz="2800" b="0" kern="1200" cap="none" spc="0" normalizeH="0" baseline="0" noProof="0" dirty="0">
                <a:solidFill>
                  <a:schemeClr val="tx1"/>
                </a:solidFill>
                <a:latin typeface="+mn-ea"/>
                <a:ea typeface="+mn-ea"/>
                <a:cs typeface="+mn-cs"/>
              </a:rPr>
              <a:t>《</a:t>
            </a:r>
            <a:r>
              <a:rPr kumimoji="0" lang="zh-CN" altLang="en-US" sz="2800" b="0" kern="1200" cap="none" spc="0" normalizeH="0" baseline="0" noProof="0" dirty="0">
                <a:solidFill>
                  <a:schemeClr val="tx1"/>
                </a:solidFill>
                <a:latin typeface="+mn-ea"/>
                <a:ea typeface="+mn-ea"/>
                <a:cs typeface="+mn-cs"/>
              </a:rPr>
              <a:t>中华人民共和国职业分类大典</a:t>
            </a:r>
            <a:r>
              <a:rPr kumimoji="0" lang="en-US" altLang="zh-CN" sz="2800" b="0" kern="1200" cap="none" spc="0" normalizeH="0" baseline="0" noProof="0" dirty="0">
                <a:solidFill>
                  <a:schemeClr val="tx1"/>
                </a:solidFill>
                <a:latin typeface="+mn-ea"/>
                <a:ea typeface="+mn-ea"/>
                <a:cs typeface="+mn-cs"/>
              </a:rPr>
              <a:t>》</a:t>
            </a:r>
            <a:endParaRPr kumimoji="0" lang="en-US" altLang="zh-CN" sz="2800" b="0" kern="1200" cap="none" spc="0" normalizeH="0" baseline="0" noProof="0" dirty="0">
              <a:solidFill>
                <a:schemeClr val="tx1"/>
              </a:solidFill>
              <a:latin typeface="+mn-ea"/>
              <a:ea typeface="+mn-ea"/>
              <a:cs typeface="+mn-cs"/>
            </a:endParaRPr>
          </a:p>
          <a:p>
            <a:pPr marR="0" defTabSz="914400" eaLnBrk="1" hangingPunct="1">
              <a:lnSpc>
                <a:spcPct val="150000"/>
              </a:lnSpc>
              <a:buClrTx/>
              <a:buSzTx/>
              <a:buFont typeface="Wingdings" panose="05000000000000000000" pitchFamily="2" charset="2"/>
              <a:buChar char="Ø"/>
              <a:defRPr/>
            </a:pPr>
            <a:r>
              <a:rPr kumimoji="0" lang="zh-CN" altLang="en-US" sz="2800" b="0" kern="1200" cap="none" spc="0" normalizeH="0" baseline="0" noProof="0" dirty="0">
                <a:solidFill>
                  <a:schemeClr val="tx1"/>
                </a:solidFill>
                <a:latin typeface="+mn-ea"/>
                <a:ea typeface="+mn-ea"/>
                <a:cs typeface="+mn-cs"/>
              </a:rPr>
              <a:t>我国第一部对职业进行科学分类的权威性文献</a:t>
            </a:r>
            <a:endParaRPr kumimoji="0" lang="en-US" altLang="zh-CN" sz="2800" b="0" kern="1200" cap="none" spc="0" normalizeH="0" baseline="0" noProof="0" dirty="0">
              <a:solidFill>
                <a:schemeClr val="tx1"/>
              </a:solidFill>
              <a:latin typeface="+mn-ea"/>
              <a:ea typeface="+mn-ea"/>
              <a:cs typeface="+mn-cs"/>
            </a:endParaRPr>
          </a:p>
          <a:p>
            <a:pPr marR="0" defTabSz="914400" eaLnBrk="1" hangingPunct="1">
              <a:lnSpc>
                <a:spcPct val="150000"/>
              </a:lnSpc>
              <a:buClrTx/>
              <a:buSzTx/>
              <a:buFont typeface="Wingdings" panose="05000000000000000000" pitchFamily="2" charset="2"/>
              <a:buChar char="Ø"/>
              <a:defRPr/>
            </a:pPr>
            <a:r>
              <a:rPr kumimoji="0" lang="zh-CN" altLang="en-US" sz="2800" b="0" kern="1200" cap="none" spc="0" normalizeH="0" baseline="0" noProof="0" dirty="0">
                <a:solidFill>
                  <a:schemeClr val="tx1"/>
                </a:solidFill>
                <a:latin typeface="+mn-ea"/>
                <a:ea typeface="+mn-ea"/>
                <a:cs typeface="+mn-cs"/>
              </a:rPr>
              <a:t>将我国目前社会职业分为</a:t>
            </a:r>
            <a:r>
              <a:rPr kumimoji="0" lang="en-US" altLang="zh-CN" sz="2800" b="0" kern="1200" cap="none" spc="0" normalizeH="0" baseline="0" noProof="0" dirty="0">
                <a:solidFill>
                  <a:schemeClr val="tx1"/>
                </a:solidFill>
                <a:latin typeface="+mn-ea"/>
                <a:ea typeface="+mn-ea"/>
                <a:cs typeface="+mn-cs"/>
              </a:rPr>
              <a:t>1943</a:t>
            </a:r>
            <a:r>
              <a:rPr kumimoji="0" lang="zh-CN" altLang="en-US" sz="2800" b="0" kern="1200" cap="none" spc="0" normalizeH="0" baseline="0" noProof="0" dirty="0">
                <a:solidFill>
                  <a:schemeClr val="tx1"/>
                </a:solidFill>
                <a:latin typeface="+mn-ea"/>
                <a:ea typeface="+mn-ea"/>
                <a:cs typeface="+mn-cs"/>
              </a:rPr>
              <a:t>个</a:t>
            </a:r>
            <a:endParaRPr kumimoji="0" lang="en-US" altLang="zh-CN" sz="2800" b="0" kern="1200" cap="none" spc="0" normalizeH="0" baseline="0" noProof="0" dirty="0">
              <a:solidFill>
                <a:schemeClr val="tx1"/>
              </a:solidFill>
              <a:latin typeface="+mn-ea"/>
              <a:ea typeface="+mn-ea"/>
              <a:cs typeface="+mn-cs"/>
            </a:endParaRPr>
          </a:p>
          <a:p>
            <a:pPr marR="0" defTabSz="914400" eaLnBrk="1" hangingPunct="1">
              <a:lnSpc>
                <a:spcPct val="150000"/>
              </a:lnSpc>
              <a:buClrTx/>
              <a:buSzTx/>
              <a:buFont typeface="Wingdings" panose="05000000000000000000" pitchFamily="2" charset="2"/>
              <a:buChar char="Ø"/>
              <a:defRPr/>
            </a:pPr>
            <a:r>
              <a:rPr kumimoji="0" lang="en-US" altLang="zh-CN" sz="2800" b="0" kern="1200" cap="none" spc="0" normalizeH="0" baseline="0" noProof="0" dirty="0">
                <a:solidFill>
                  <a:schemeClr val="tx1"/>
                </a:solidFill>
                <a:latin typeface="+mn-ea"/>
                <a:ea typeface="+mn-ea"/>
                <a:cs typeface="+mn-cs"/>
              </a:rPr>
              <a:t>8</a:t>
            </a:r>
            <a:r>
              <a:rPr kumimoji="0" lang="zh-CN" altLang="en-US" sz="2800" b="0" kern="1200" cap="none" spc="0" normalizeH="0" baseline="0" noProof="0" dirty="0">
                <a:solidFill>
                  <a:schemeClr val="tx1"/>
                </a:solidFill>
                <a:latin typeface="+mn-ea"/>
                <a:ea typeface="+mn-ea"/>
                <a:cs typeface="+mn-cs"/>
              </a:rPr>
              <a:t>大类，</a:t>
            </a:r>
            <a:r>
              <a:rPr kumimoji="0" lang="en-US" altLang="zh-CN" sz="2800" b="0" kern="1200" cap="none" spc="0" normalizeH="0" baseline="0" noProof="0" dirty="0">
                <a:solidFill>
                  <a:schemeClr val="tx1"/>
                </a:solidFill>
                <a:latin typeface="+mn-ea"/>
                <a:ea typeface="+mn-ea"/>
                <a:cs typeface="+mn-cs"/>
              </a:rPr>
              <a:t>66</a:t>
            </a:r>
            <a:r>
              <a:rPr kumimoji="0" lang="zh-CN" altLang="en-US" sz="2800" b="0" kern="1200" cap="none" spc="0" normalizeH="0" baseline="0" noProof="0" dirty="0">
                <a:solidFill>
                  <a:schemeClr val="tx1"/>
                </a:solidFill>
                <a:latin typeface="+mn-ea"/>
                <a:ea typeface="+mn-ea"/>
                <a:cs typeface="+mn-cs"/>
              </a:rPr>
              <a:t>个种类，</a:t>
            </a:r>
            <a:r>
              <a:rPr kumimoji="0" lang="en-US" altLang="zh-CN" sz="2800" b="0" kern="1200" cap="none" spc="0" normalizeH="0" baseline="0" noProof="0" dirty="0">
                <a:solidFill>
                  <a:schemeClr val="tx1"/>
                </a:solidFill>
                <a:latin typeface="+mn-ea"/>
                <a:ea typeface="+mn-ea"/>
                <a:cs typeface="+mn-cs"/>
              </a:rPr>
              <a:t>413</a:t>
            </a:r>
            <a:r>
              <a:rPr kumimoji="0" lang="zh-CN" altLang="en-US" sz="2800" b="0" kern="1200" cap="none" spc="0" normalizeH="0" baseline="0" noProof="0" dirty="0">
                <a:solidFill>
                  <a:schemeClr val="tx1"/>
                </a:solidFill>
                <a:latin typeface="+mn-ea"/>
                <a:ea typeface="+mn-ea"/>
                <a:cs typeface="+mn-cs"/>
              </a:rPr>
              <a:t>个小类</a:t>
            </a:r>
            <a:endParaRPr kumimoji="0" lang="en-US" altLang="zh-CN" sz="2800" b="0" kern="1200" cap="none" spc="0" normalizeH="0" baseline="0" noProof="0" dirty="0">
              <a:solidFill>
                <a:schemeClr val="tx1"/>
              </a:solidFill>
              <a:latin typeface="+mn-ea"/>
              <a:ea typeface="+mn-ea"/>
              <a:cs typeface="+mn-cs"/>
            </a:endParaRPr>
          </a:p>
          <a:p>
            <a:pPr marR="0" defTabSz="914400" eaLnBrk="1" hangingPunct="1">
              <a:lnSpc>
                <a:spcPct val="150000"/>
              </a:lnSpc>
              <a:buClrTx/>
              <a:buSzTx/>
              <a:buFont typeface="Wingdings" panose="05000000000000000000" pitchFamily="2" charset="2"/>
              <a:buChar char="Ø"/>
              <a:defRPr/>
            </a:pPr>
            <a:r>
              <a:rPr kumimoji="0" lang="zh-CN" altLang="en-US" sz="2800" b="0" kern="1200" cap="none" spc="0" normalizeH="0" baseline="0" noProof="0" dirty="0">
                <a:solidFill>
                  <a:schemeClr val="tx1"/>
                </a:solidFill>
                <a:latin typeface="+mn-ea"/>
                <a:ea typeface="+mn-ea"/>
                <a:cs typeface="+mn-cs"/>
              </a:rPr>
              <a:t>具体确定了各个职业名称</a:t>
            </a:r>
            <a:endParaRPr kumimoji="0" lang="zh-CN" altLang="en-US" sz="2800" b="0" kern="1200" cap="none" spc="0" normalizeH="0" baseline="0" noProof="0" dirty="0">
              <a:solidFill>
                <a:schemeClr val="tx1"/>
              </a:solidFill>
              <a:latin typeface="+mn-ea"/>
              <a:ea typeface="+mn-ea"/>
              <a:cs typeface="+mn-cs"/>
            </a:endParaRPr>
          </a:p>
        </p:txBody>
      </p:sp>
      <p:pic>
        <p:nvPicPr>
          <p:cNvPr id="34819" name="图片 4" descr="174634_238.jpg"/>
          <p:cNvPicPr>
            <a:picLocks noChangeAspect="1"/>
          </p:cNvPicPr>
          <p:nvPr/>
        </p:nvPicPr>
        <p:blipFill>
          <a:blip r:embed="rId1"/>
          <a:stretch>
            <a:fillRect/>
          </a:stretch>
        </p:blipFill>
        <p:spPr>
          <a:xfrm>
            <a:off x="6248400" y="2209800"/>
            <a:ext cx="2324100" cy="3311525"/>
          </a:xfrm>
          <a:prstGeom prst="rect">
            <a:avLst/>
          </a:prstGeom>
          <a:noFill/>
          <a:ln w="9525">
            <a:noFill/>
          </a:ln>
        </p:spPr>
      </p:pic>
      <p:sp>
        <p:nvSpPr>
          <p:cNvPr id="6" name="Rectangle 4"/>
          <p:cNvSpPr txBox="1">
            <a:spLocks noChangeArrowheads="1"/>
          </p:cNvSpPr>
          <p:nvPr/>
        </p:nvSpPr>
        <p:spPr bwMode="auto">
          <a:xfrm>
            <a:off x="381000" y="1295400"/>
            <a:ext cx="5334000" cy="685800"/>
          </a:xfrm>
          <a:prstGeom prst="rect">
            <a:avLst/>
          </a:prstGeom>
          <a:noFill/>
          <a:ln>
            <a:miter lim="800000"/>
          </a:ln>
        </p:spPr>
        <p:txBody>
          <a:bodyPr/>
          <a:lstStyle/>
          <a:p>
            <a:pPr marR="0" defTabSz="914400">
              <a:buClrTx/>
              <a:buSzTx/>
              <a:buFontTx/>
              <a:buNone/>
              <a:defRPr/>
            </a:pPr>
            <a:r>
              <a:rPr kumimoji="0" lang="zh-CN" altLang="en-US" sz="3600" i="1" kern="0" cap="none" spc="0" normalizeH="0" baseline="0" noProof="0" dirty="0">
                <a:solidFill>
                  <a:schemeClr val="tx2"/>
                </a:solidFill>
                <a:latin typeface="+mj-lt"/>
                <a:ea typeface="+mj-ea"/>
                <a:cs typeface="+mj-cs"/>
              </a:rPr>
              <a:t>国内职业分类</a:t>
            </a:r>
            <a:endParaRPr kumimoji="0" lang="zh-CN" altLang="en-US" sz="3600" i="1" kern="0" cap="none" spc="0" normalizeH="0" baseline="0" noProof="0" dirty="0">
              <a:solidFill>
                <a:schemeClr val="tx2"/>
              </a:solidFill>
              <a:latin typeface="+mj-lt"/>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Picture 2"/>
          <p:cNvPicPr>
            <a:picLocks noChangeAspect="1"/>
          </p:cNvPicPr>
          <p:nvPr/>
        </p:nvPicPr>
        <p:blipFill>
          <a:blip r:embed="rId1"/>
          <a:srcRect l="18124" t="18307" r="22501" b="33308"/>
          <a:stretch>
            <a:fillRect/>
          </a:stretch>
        </p:blipFill>
        <p:spPr>
          <a:xfrm>
            <a:off x="65088" y="990600"/>
            <a:ext cx="9078912" cy="5862638"/>
          </a:xfrm>
          <a:prstGeom prst="rect">
            <a:avLst/>
          </a:prstGeom>
          <a:noFill/>
          <a:ln w="9525">
            <a:noFill/>
          </a:ln>
        </p:spPr>
      </p:pic>
      <p:sp>
        <p:nvSpPr>
          <p:cNvPr id="8" name="椭圆 7"/>
          <p:cNvSpPr/>
          <p:nvPr/>
        </p:nvSpPr>
        <p:spPr>
          <a:xfrm>
            <a:off x="381000" y="4495800"/>
            <a:ext cx="2286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8962" name="图片 168961" descr="2007050809423756466"/>
          <p:cNvPicPr>
            <a:picLocks noChangeAspect="1"/>
          </p:cNvPicPr>
          <p:nvPr/>
        </p:nvPicPr>
        <p:blipFill>
          <a:blip r:embed="rId1"/>
          <a:stretch>
            <a:fillRect/>
          </a:stretch>
        </p:blipFill>
        <p:spPr>
          <a:xfrm>
            <a:off x="611188" y="1628775"/>
            <a:ext cx="3810000" cy="5076825"/>
          </a:xfrm>
          <a:prstGeom prst="rect">
            <a:avLst/>
          </a:prstGeom>
          <a:noFill/>
          <a:ln w="9525">
            <a:noFill/>
          </a:ln>
        </p:spPr>
      </p:pic>
      <p:pic>
        <p:nvPicPr>
          <p:cNvPr id="168963" name="图片 168962" descr="2008101414595885348"/>
          <p:cNvPicPr>
            <a:picLocks noChangeAspect="1"/>
          </p:cNvPicPr>
          <p:nvPr/>
        </p:nvPicPr>
        <p:blipFill>
          <a:blip r:embed="rId2"/>
          <a:stretch>
            <a:fillRect/>
          </a:stretch>
        </p:blipFill>
        <p:spPr>
          <a:xfrm>
            <a:off x="4572000" y="2492375"/>
            <a:ext cx="4286250" cy="3048000"/>
          </a:xfrm>
          <a:prstGeom prst="rect">
            <a:avLst/>
          </a:prstGeom>
          <a:noFill/>
          <a:ln w="9525">
            <a:noFill/>
          </a:ln>
        </p:spPr>
      </p:pic>
      <p:sp>
        <p:nvSpPr>
          <p:cNvPr id="168964" name="矩形 168963"/>
          <p:cNvSpPr/>
          <p:nvPr/>
        </p:nvSpPr>
        <p:spPr>
          <a:xfrm>
            <a:off x="4643438" y="1844675"/>
            <a:ext cx="1847850" cy="366713"/>
          </a:xfrm>
          <a:prstGeom prst="rect">
            <a:avLst/>
          </a:prstGeom>
          <a:noFill/>
          <a:ln w="9525">
            <a:noFill/>
          </a:ln>
        </p:spPr>
        <p:txBody>
          <a:bodyPr wrap="none" anchor="ctr">
            <a:spAutoFit/>
          </a:bodyPr>
          <a:p>
            <a:pPr eaLnBrk="1" hangingPunct="1"/>
            <a:r>
              <a:rPr lang="zh-CN" altLang="en-US" sz="1800" b="0" dirty="0">
                <a:solidFill>
                  <a:schemeClr val="tx1"/>
                </a:solidFill>
                <a:latin typeface="Arial" panose="020B0604020202020204" pitchFamily="34" charset="0"/>
                <a:ea typeface="宋体" panose="02010600030101010101" pitchFamily="2" charset="-122"/>
              </a:rPr>
              <a:t>锔盆锔碗锔大缸 </a:t>
            </a: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68965" name="文本框 168964"/>
          <p:cNvSpPr txBox="1"/>
          <p:nvPr/>
        </p:nvSpPr>
        <p:spPr>
          <a:xfrm>
            <a:off x="5867400" y="5805488"/>
            <a:ext cx="1512888" cy="366712"/>
          </a:xfrm>
          <a:prstGeom prst="rect">
            <a:avLst/>
          </a:prstGeom>
          <a:noFill/>
          <a:ln w="9525">
            <a:noFill/>
          </a:ln>
        </p:spPr>
        <p:txBody>
          <a:bodyPr>
            <a:spAutoFit/>
          </a:bodyPr>
          <a:p>
            <a:pPr>
              <a:spcBef>
                <a:spcPct val="50000"/>
              </a:spcBef>
            </a:pPr>
            <a:r>
              <a:rPr lang="zh-CN" altLang="en-US" sz="1800" b="0" dirty="0">
                <a:solidFill>
                  <a:schemeClr val="tx1"/>
                </a:solidFill>
                <a:latin typeface="Arial" panose="020B0604020202020204" pitchFamily="34" charset="0"/>
                <a:ea typeface="宋体" panose="02010600030101010101" pitchFamily="2" charset="-122"/>
              </a:rPr>
              <a:t>修钢笔</a:t>
            </a:r>
            <a:endParaRPr lang="zh-CN" altLang="en-US" sz="1800" b="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标题 153601"/>
          <p:cNvSpPr>
            <a:spLocks noGrp="1"/>
          </p:cNvSpPr>
          <p:nvPr>
            <p:ph type="title"/>
          </p:nvPr>
        </p:nvSpPr>
        <p:spPr>
          <a:xfrm>
            <a:off x="381000" y="1143000"/>
            <a:ext cx="8229600" cy="1143000"/>
          </a:xfrm>
        </p:spPr>
        <p:txBody>
          <a:bodyPr anchor="ctr"/>
          <a:p>
            <a:r>
              <a:rPr lang="zh-CN" altLang="en-US" sz="3600" b="1" dirty="0">
                <a:solidFill>
                  <a:schemeClr val="tx1"/>
                </a:solidFill>
              </a:rPr>
              <a:t>困惑与迷思</a:t>
            </a:r>
            <a:endParaRPr lang="zh-CN" altLang="en-US" sz="3600" b="1" dirty="0">
              <a:solidFill>
                <a:schemeClr val="tx1"/>
              </a:solidFill>
            </a:endParaRPr>
          </a:p>
        </p:txBody>
      </p:sp>
      <p:sp>
        <p:nvSpPr>
          <p:cNvPr id="153603" name="文本占位符 153602"/>
          <p:cNvSpPr/>
          <p:nvPr>
            <p:ph type="body" idx="1"/>
          </p:nvPr>
        </p:nvSpPr>
        <p:spPr>
          <a:xfrm>
            <a:off x="395288" y="2205038"/>
            <a:ext cx="8229600" cy="4065587"/>
          </a:xfrm>
          <a:solidFill>
            <a:srgbClr val="FFFFFF">
              <a:alpha val="100000"/>
            </a:srgbClr>
          </a:solidFill>
          <a:ln>
            <a:noFill/>
          </a:ln>
        </p:spPr>
        <p:txBody>
          <a:bodyPr/>
          <a:p>
            <a:pPr>
              <a:lnSpc>
                <a:spcPct val="120000"/>
              </a:lnSpc>
              <a:buClr>
                <a:schemeClr val="tx1"/>
              </a:buClr>
              <a:buFont typeface="Wingdings" panose="05000000000000000000" pitchFamily="2" charset="2"/>
              <a:buChar char="Ø"/>
            </a:pPr>
            <a:r>
              <a:rPr lang="zh-CN" altLang="en-US" sz="2400" dirty="0">
                <a:latin typeface="宋体" panose="02010600030101010101" pitchFamily="2" charset="-122"/>
              </a:rPr>
              <a:t>杜飞是选择专升本还是找工作？</a:t>
            </a:r>
            <a:endParaRPr lang="zh-CN" altLang="en-US" sz="2400" dirty="0">
              <a:latin typeface="宋体" panose="02010600030101010101" pitchFamily="2" charset="-122"/>
            </a:endParaRPr>
          </a:p>
          <a:p>
            <a:pPr>
              <a:lnSpc>
                <a:spcPct val="50000"/>
              </a:lnSpc>
              <a:buChar char="•"/>
            </a:pPr>
            <a:endParaRPr lang="zh-CN" altLang="en-US" sz="2400" dirty="0">
              <a:latin typeface="宋体" panose="02010600030101010101" pitchFamily="2" charset="-122"/>
            </a:endParaRPr>
          </a:p>
          <a:p>
            <a:pPr>
              <a:lnSpc>
                <a:spcPct val="120000"/>
              </a:lnSpc>
              <a:buClr>
                <a:schemeClr val="tx1"/>
              </a:buClr>
              <a:buFont typeface="Wingdings" panose="05000000000000000000" pitchFamily="2" charset="2"/>
              <a:buChar char="Ø"/>
            </a:pPr>
            <a:r>
              <a:rPr lang="zh-CN" altLang="en-US" sz="2400" dirty="0">
                <a:latin typeface="宋体" panose="02010600030101010101" pitchFamily="2" charset="-122"/>
              </a:rPr>
              <a:t>法律专业的吴霞除了做律师、公检法公务员或者法律咨询顾问，她还能有什么工作可以选择？</a:t>
            </a:r>
            <a:endParaRPr lang="zh-CN" altLang="en-US" sz="2400" dirty="0">
              <a:latin typeface="宋体" panose="02010600030101010101" pitchFamily="2" charset="-122"/>
            </a:endParaRPr>
          </a:p>
          <a:p>
            <a:pPr>
              <a:lnSpc>
                <a:spcPct val="50000"/>
              </a:lnSpc>
              <a:buChar char="•"/>
            </a:pPr>
            <a:endParaRPr lang="zh-CN" altLang="en-US" sz="2400" dirty="0">
              <a:latin typeface="宋体" panose="02010600030101010101" pitchFamily="2" charset="-122"/>
            </a:endParaRPr>
          </a:p>
          <a:p>
            <a:pPr>
              <a:lnSpc>
                <a:spcPct val="120000"/>
              </a:lnSpc>
              <a:buClr>
                <a:schemeClr val="tx1"/>
              </a:buClr>
              <a:buFont typeface="Wingdings" panose="05000000000000000000" pitchFamily="2" charset="2"/>
              <a:buChar char="Ø"/>
            </a:pPr>
            <a:r>
              <a:rPr lang="zh-CN" altLang="en-US" sz="2400" dirty="0">
                <a:latin typeface="宋体" panose="02010600030101010101" pitchFamily="2" charset="-122"/>
              </a:rPr>
              <a:t>学管理科学专业的刘刚想利用业余时间学一点其他的专业知识和技能，但是社会上又有哪些岗位？这些岗位的用人要求又是什么呢？他一无所知。他该如何准备呢？</a:t>
            </a:r>
            <a:endParaRPr lang="zh-CN" altLang="en-US" sz="2400" dirty="0">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02"/>
                                        </p:tgtEl>
                                        <p:attrNameLst>
                                          <p:attrName>style.visibility</p:attrName>
                                        </p:attrNameLst>
                                      </p:cBhvr>
                                      <p:to>
                                        <p:strVal val="visible"/>
                                      </p:to>
                                    </p:set>
                                    <p:anim calcmode="lin" valueType="num">
                                      <p:cBhvr additive="base">
                                        <p:cTn id="7" dur="500" fill="hold"/>
                                        <p:tgtEl>
                                          <p:spTgt spid="153602"/>
                                        </p:tgtEl>
                                        <p:attrNameLst>
                                          <p:attrName>ppt_x</p:attrName>
                                        </p:attrNameLst>
                                      </p:cBhvr>
                                      <p:tavLst>
                                        <p:tav tm="0">
                                          <p:val>
                                            <p:strVal val="#ppt_x"/>
                                          </p:val>
                                        </p:tav>
                                        <p:tav tm="100000">
                                          <p:val>
                                            <p:strVal val="#ppt_x"/>
                                          </p:val>
                                        </p:tav>
                                      </p:tavLst>
                                    </p:anim>
                                    <p:anim calcmode="lin" valueType="num">
                                      <p:cBhvr additive="base">
                                        <p:cTn id="8" dur="500" fill="hold"/>
                                        <p:tgtEl>
                                          <p:spTgt spid="1536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3603"/>
                                        </p:tgtEl>
                                        <p:attrNameLst>
                                          <p:attrName>style.visibility</p:attrName>
                                        </p:attrNameLst>
                                      </p:cBhvr>
                                      <p:to>
                                        <p:strVal val="visible"/>
                                      </p:to>
                                    </p:set>
                                    <p:animEffect transition="in" filter="blinds(horizontal)">
                                      <p:cBhvr>
                                        <p:cTn id="13" dur="500"/>
                                        <p:tgtEl>
                                          <p:spTgt spid="15360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3603">
                                            <p:txEl>
                                              <p:charRg st="0" end="15"/>
                                            </p:txEl>
                                          </p:spTgt>
                                        </p:tgtEl>
                                        <p:attrNameLst>
                                          <p:attrName>style.visibility</p:attrName>
                                        </p:attrNameLst>
                                      </p:cBhvr>
                                      <p:to>
                                        <p:strVal val="visible"/>
                                      </p:to>
                                    </p:set>
                                    <p:animEffect transition="in" filter="blinds(horizontal)">
                                      <p:cBhvr>
                                        <p:cTn id="18" dur="500"/>
                                        <p:tgtEl>
                                          <p:spTgt spid="153603">
                                            <p:txEl>
                                              <p:charRg st="0" end="1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3603">
                                            <p:txEl>
                                              <p:charRg st="16" end="58"/>
                                            </p:txEl>
                                          </p:spTgt>
                                        </p:tgtEl>
                                        <p:attrNameLst>
                                          <p:attrName>style.visibility</p:attrName>
                                        </p:attrNameLst>
                                      </p:cBhvr>
                                      <p:to>
                                        <p:strVal val="visible"/>
                                      </p:to>
                                    </p:set>
                                    <p:animEffect transition="in" filter="blinds(horizontal)">
                                      <p:cBhvr>
                                        <p:cTn id="23" dur="500"/>
                                        <p:tgtEl>
                                          <p:spTgt spid="153603">
                                            <p:txEl>
                                              <p:charRg st="16" end="5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3603">
                                            <p:txEl>
                                              <p:charRg st="59" end="132"/>
                                            </p:txEl>
                                          </p:spTgt>
                                        </p:tgtEl>
                                        <p:attrNameLst>
                                          <p:attrName>style.visibility</p:attrName>
                                        </p:attrNameLst>
                                      </p:cBhvr>
                                      <p:to>
                                        <p:strVal val="visible"/>
                                      </p:to>
                                    </p:set>
                                    <p:animEffect transition="in" filter="blinds(horizontal)">
                                      <p:cBhvr>
                                        <p:cTn id="28" dur="500"/>
                                        <p:tgtEl>
                                          <p:spTgt spid="153603">
                                            <p:txEl>
                                              <p:charRg st="59" end="13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P spid="153603" grpId="0" animBg="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矩形 169985"/>
          <p:cNvSpPr/>
          <p:nvPr/>
        </p:nvSpPr>
        <p:spPr>
          <a:xfrm>
            <a:off x="0" y="1590675"/>
            <a:ext cx="9144000" cy="0"/>
          </a:xfrm>
          <a:prstGeom prst="rect">
            <a:avLst/>
          </a:prstGeom>
          <a:noFill/>
          <a:ln w="9525">
            <a:noFill/>
          </a:ln>
        </p:spPr>
        <p:txBody>
          <a:bodyPr/>
          <a:p>
            <a:endParaRPr lang="zh-CN" altLang="en-US"/>
          </a:p>
        </p:txBody>
      </p:sp>
      <p:pic>
        <p:nvPicPr>
          <p:cNvPr id="169987" name="图片 169986" descr="danmianhua-2009211205616-001photo"/>
          <p:cNvPicPr>
            <a:picLocks noChangeAspect="1"/>
          </p:cNvPicPr>
          <p:nvPr/>
        </p:nvPicPr>
        <p:blipFill>
          <a:blip r:embed="rId1"/>
          <a:stretch>
            <a:fillRect/>
          </a:stretch>
        </p:blipFill>
        <p:spPr>
          <a:xfrm>
            <a:off x="0" y="1628775"/>
            <a:ext cx="4565650" cy="3092450"/>
          </a:xfrm>
          <a:prstGeom prst="rect">
            <a:avLst/>
          </a:prstGeom>
          <a:noFill/>
          <a:ln w="9525">
            <a:noFill/>
          </a:ln>
        </p:spPr>
      </p:pic>
      <p:pic>
        <p:nvPicPr>
          <p:cNvPr id="169988" name="图片 169987" descr="11082346_603156"/>
          <p:cNvPicPr>
            <a:picLocks noChangeAspect="1"/>
          </p:cNvPicPr>
          <p:nvPr/>
        </p:nvPicPr>
        <p:blipFill>
          <a:blip r:embed="rId2"/>
          <a:stretch>
            <a:fillRect/>
          </a:stretch>
        </p:blipFill>
        <p:spPr>
          <a:xfrm>
            <a:off x="4886325" y="3309938"/>
            <a:ext cx="4257675" cy="3090862"/>
          </a:xfrm>
          <a:prstGeom prst="rect">
            <a:avLst/>
          </a:prstGeom>
          <a:noFill/>
          <a:ln w="9525">
            <a:noFill/>
          </a:ln>
        </p:spPr>
      </p:pic>
      <p:sp>
        <p:nvSpPr>
          <p:cNvPr id="169989" name="矩形 169988"/>
          <p:cNvSpPr/>
          <p:nvPr/>
        </p:nvSpPr>
        <p:spPr>
          <a:xfrm>
            <a:off x="6227763" y="2395538"/>
            <a:ext cx="1327150" cy="641350"/>
          </a:xfrm>
          <a:prstGeom prst="rect">
            <a:avLst/>
          </a:prstGeom>
          <a:noFill/>
          <a:ln w="9525">
            <a:noFill/>
          </a:ln>
        </p:spPr>
        <p:txBody>
          <a:bodyPr wrap="none" anchor="ctr">
            <a:spAutoFit/>
          </a:bodyPr>
          <a:p>
            <a:pPr eaLnBrk="1" hangingPunct="1"/>
            <a:r>
              <a:rPr lang="zh-CN" altLang="en-US" sz="1800" b="0" dirty="0">
                <a:solidFill>
                  <a:schemeClr val="tx1"/>
                </a:solidFill>
                <a:latin typeface="Arial" panose="020B0604020202020204" pitchFamily="34" charset="0"/>
                <a:ea typeface="宋体" panose="02010600030101010101" pitchFamily="2" charset="-122"/>
              </a:rPr>
              <a:t>铅字排版员</a:t>
            </a:r>
            <a:br>
              <a:rPr lang="zh-CN" altLang="en-US" sz="1800" b="0" dirty="0">
                <a:solidFill>
                  <a:schemeClr val="tx1"/>
                </a:solidFill>
                <a:latin typeface="Arial" panose="020B0604020202020204" pitchFamily="34" charset="0"/>
                <a:ea typeface="宋体" panose="02010600030101010101" pitchFamily="2" charset="-122"/>
              </a:rPr>
            </a:b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69990" name="文本框 169989"/>
          <p:cNvSpPr txBox="1"/>
          <p:nvPr/>
        </p:nvSpPr>
        <p:spPr>
          <a:xfrm>
            <a:off x="1331913" y="5157788"/>
            <a:ext cx="1152525" cy="366712"/>
          </a:xfrm>
          <a:prstGeom prst="rect">
            <a:avLst/>
          </a:prstGeom>
          <a:noFill/>
          <a:ln w="9525">
            <a:noFill/>
          </a:ln>
        </p:spPr>
        <p:txBody>
          <a:bodyPr>
            <a:spAutoFit/>
          </a:bodyPr>
          <a:p>
            <a:pPr>
              <a:spcBef>
                <a:spcPct val="50000"/>
              </a:spcBef>
            </a:pPr>
            <a:r>
              <a:rPr lang="zh-CN" altLang="en-US" sz="1800" b="0" dirty="0">
                <a:solidFill>
                  <a:schemeClr val="tx1"/>
                </a:solidFill>
                <a:latin typeface="Arial" panose="020B0604020202020204" pitchFamily="34" charset="0"/>
                <a:ea typeface="宋体" panose="02010600030101010101" pitchFamily="2" charset="-122"/>
              </a:rPr>
              <a:t>弹棉花</a:t>
            </a:r>
            <a:endParaRPr lang="zh-CN" altLang="en-US" sz="1800" b="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1010" name="图片 171009" descr="112198052"/>
          <p:cNvPicPr>
            <a:picLocks noChangeAspect="1"/>
          </p:cNvPicPr>
          <p:nvPr/>
        </p:nvPicPr>
        <p:blipFill>
          <a:blip r:embed="rId1"/>
          <a:stretch>
            <a:fillRect/>
          </a:stretch>
        </p:blipFill>
        <p:spPr>
          <a:xfrm>
            <a:off x="250825" y="2438400"/>
            <a:ext cx="2857500" cy="3933825"/>
          </a:xfrm>
          <a:prstGeom prst="rect">
            <a:avLst/>
          </a:prstGeom>
          <a:noFill/>
          <a:ln w="9525">
            <a:noFill/>
          </a:ln>
        </p:spPr>
      </p:pic>
      <p:sp>
        <p:nvSpPr>
          <p:cNvPr id="171011" name="矩形 171010"/>
          <p:cNvSpPr/>
          <p:nvPr/>
        </p:nvSpPr>
        <p:spPr>
          <a:xfrm>
            <a:off x="1187450" y="1844675"/>
            <a:ext cx="1162050" cy="366713"/>
          </a:xfrm>
          <a:prstGeom prst="rect">
            <a:avLst/>
          </a:prstGeom>
          <a:noFill/>
          <a:ln w="9525">
            <a:noFill/>
          </a:ln>
        </p:spPr>
        <p:txBody>
          <a:bodyPr wrap="none" anchor="ctr">
            <a:spAutoFit/>
          </a:bodyPr>
          <a:p>
            <a:pPr eaLnBrk="1" hangingPunct="1"/>
            <a:r>
              <a:rPr lang="zh-CN" altLang="en-US" sz="1800" b="0" dirty="0">
                <a:solidFill>
                  <a:schemeClr val="tx1"/>
                </a:solidFill>
                <a:latin typeface="Arial" panose="020B0604020202020204" pitchFamily="34" charset="0"/>
                <a:ea typeface="宋体" panose="02010600030101010101" pitchFamily="2" charset="-122"/>
              </a:rPr>
              <a:t>赤脚医生 </a:t>
            </a:r>
            <a:endParaRPr lang="zh-CN" altLang="en-US" sz="1800" b="0" dirty="0">
              <a:solidFill>
                <a:schemeClr val="tx1"/>
              </a:solidFill>
              <a:latin typeface="Arial" panose="020B0604020202020204" pitchFamily="34" charset="0"/>
              <a:ea typeface="宋体" panose="02010600030101010101" pitchFamily="2" charset="-122"/>
            </a:endParaRPr>
          </a:p>
        </p:txBody>
      </p:sp>
      <p:pic>
        <p:nvPicPr>
          <p:cNvPr id="171012" name="图片 171011" descr="xdkk_2283179_380962_l"/>
          <p:cNvPicPr>
            <a:picLocks noChangeAspect="1"/>
          </p:cNvPicPr>
          <p:nvPr/>
        </p:nvPicPr>
        <p:blipFill>
          <a:blip r:embed="rId2"/>
          <a:stretch>
            <a:fillRect/>
          </a:stretch>
        </p:blipFill>
        <p:spPr>
          <a:xfrm>
            <a:off x="3348038" y="1196975"/>
            <a:ext cx="5429250" cy="4105275"/>
          </a:xfrm>
          <a:prstGeom prst="rect">
            <a:avLst/>
          </a:prstGeom>
          <a:noFill/>
          <a:ln w="9525">
            <a:noFill/>
          </a:ln>
        </p:spPr>
      </p:pic>
      <p:sp>
        <p:nvSpPr>
          <p:cNvPr id="171013" name="文本框 171012"/>
          <p:cNvSpPr txBox="1"/>
          <p:nvPr/>
        </p:nvSpPr>
        <p:spPr>
          <a:xfrm>
            <a:off x="5508625" y="5589588"/>
            <a:ext cx="1079500" cy="366712"/>
          </a:xfrm>
          <a:prstGeom prst="rect">
            <a:avLst/>
          </a:prstGeom>
          <a:noFill/>
          <a:ln w="9525">
            <a:noFill/>
          </a:ln>
        </p:spPr>
        <p:txBody>
          <a:bodyPr>
            <a:spAutoFit/>
          </a:bodyPr>
          <a:p>
            <a:pPr>
              <a:spcBef>
                <a:spcPct val="50000"/>
              </a:spcBef>
            </a:pPr>
            <a:r>
              <a:rPr lang="zh-CN" altLang="en-US" sz="1800" b="0" dirty="0">
                <a:solidFill>
                  <a:schemeClr val="tx1"/>
                </a:solidFill>
                <a:latin typeface="Arial" panose="020B0604020202020204" pitchFamily="34" charset="0"/>
                <a:ea typeface="宋体" panose="02010600030101010101" pitchFamily="2" charset="-122"/>
              </a:rPr>
              <a:t>轿夫</a:t>
            </a:r>
            <a:endParaRPr lang="zh-CN" altLang="en-US" sz="1800" b="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2034" name="图片 172033" descr="20934848"/>
          <p:cNvPicPr>
            <a:picLocks noChangeAspect="1"/>
          </p:cNvPicPr>
          <p:nvPr/>
        </p:nvPicPr>
        <p:blipFill>
          <a:blip r:embed="rId1"/>
          <a:stretch>
            <a:fillRect/>
          </a:stretch>
        </p:blipFill>
        <p:spPr>
          <a:xfrm>
            <a:off x="250825" y="2636838"/>
            <a:ext cx="3009900" cy="3810000"/>
          </a:xfrm>
          <a:prstGeom prst="rect">
            <a:avLst/>
          </a:prstGeom>
          <a:noFill/>
          <a:ln w="9525">
            <a:noFill/>
          </a:ln>
        </p:spPr>
      </p:pic>
      <p:sp>
        <p:nvSpPr>
          <p:cNvPr id="172035" name="文本框 172034"/>
          <p:cNvSpPr txBox="1"/>
          <p:nvPr/>
        </p:nvSpPr>
        <p:spPr>
          <a:xfrm>
            <a:off x="900113" y="1773238"/>
            <a:ext cx="1223962" cy="366712"/>
          </a:xfrm>
          <a:prstGeom prst="rect">
            <a:avLst/>
          </a:prstGeom>
          <a:noFill/>
          <a:ln w="9525">
            <a:noFill/>
          </a:ln>
        </p:spPr>
        <p:txBody>
          <a:bodyPr>
            <a:spAutoFit/>
          </a:bodyPr>
          <a:p>
            <a:pPr>
              <a:spcBef>
                <a:spcPct val="50000"/>
              </a:spcBef>
            </a:pPr>
            <a:r>
              <a:rPr lang="zh-CN" altLang="en-US" sz="1800" b="0" dirty="0">
                <a:solidFill>
                  <a:schemeClr val="tx1"/>
                </a:solidFill>
                <a:latin typeface="Arial" panose="020B0604020202020204" pitchFamily="34" charset="0"/>
                <a:ea typeface="宋体" panose="02010600030101010101" pitchFamily="2" charset="-122"/>
              </a:rPr>
              <a:t>脚夫</a:t>
            </a:r>
            <a:endParaRPr lang="zh-CN" altLang="en-US" sz="1800" b="0" dirty="0">
              <a:solidFill>
                <a:schemeClr val="tx1"/>
              </a:solidFill>
              <a:latin typeface="Arial" panose="020B0604020202020204" pitchFamily="34" charset="0"/>
              <a:ea typeface="宋体" panose="02010600030101010101" pitchFamily="2" charset="-122"/>
            </a:endParaRPr>
          </a:p>
        </p:txBody>
      </p:sp>
      <p:pic>
        <p:nvPicPr>
          <p:cNvPr id="172036" name="图片 172035" descr="c8589112d1c065c8f6039ed1"/>
          <p:cNvPicPr>
            <a:picLocks noChangeAspect="1"/>
          </p:cNvPicPr>
          <p:nvPr/>
        </p:nvPicPr>
        <p:blipFill>
          <a:blip r:embed="rId2"/>
          <a:stretch>
            <a:fillRect/>
          </a:stretch>
        </p:blipFill>
        <p:spPr>
          <a:xfrm>
            <a:off x="3562350" y="1143000"/>
            <a:ext cx="5429250" cy="4419600"/>
          </a:xfrm>
          <a:prstGeom prst="rect">
            <a:avLst/>
          </a:prstGeom>
          <a:noFill/>
          <a:ln w="9525">
            <a:noFill/>
          </a:ln>
        </p:spPr>
      </p:pic>
      <p:sp>
        <p:nvSpPr>
          <p:cNvPr id="172037" name="文本框 172036"/>
          <p:cNvSpPr txBox="1"/>
          <p:nvPr/>
        </p:nvSpPr>
        <p:spPr>
          <a:xfrm>
            <a:off x="5219700" y="5729288"/>
            <a:ext cx="1944688" cy="366712"/>
          </a:xfrm>
          <a:prstGeom prst="rect">
            <a:avLst/>
          </a:prstGeom>
          <a:noFill/>
          <a:ln w="9525">
            <a:noFill/>
          </a:ln>
        </p:spPr>
        <p:txBody>
          <a:bodyPr>
            <a:spAutoFit/>
          </a:bodyPr>
          <a:p>
            <a:pPr>
              <a:spcBef>
                <a:spcPct val="50000"/>
              </a:spcBef>
            </a:pPr>
            <a:r>
              <a:rPr lang="zh-CN" altLang="en-US" sz="1800" b="0" dirty="0">
                <a:solidFill>
                  <a:schemeClr val="tx1"/>
                </a:solidFill>
                <a:latin typeface="Arial" panose="020B0604020202020204" pitchFamily="34" charset="0"/>
                <a:ea typeface="宋体" panose="02010600030101010101" pitchFamily="2" charset="-122"/>
              </a:rPr>
              <a:t>耍猴艺人</a:t>
            </a:r>
            <a:endParaRPr lang="zh-CN" altLang="en-US" sz="1800" b="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3058" name="图片 173057" descr="FbandaoBLOG_files_fRohtAMLWIRIUnaw2RAh20070424091732"/>
          <p:cNvPicPr>
            <a:picLocks noChangeAspect="1"/>
          </p:cNvPicPr>
          <p:nvPr/>
        </p:nvPicPr>
        <p:blipFill>
          <a:blip r:embed="rId1"/>
          <a:stretch>
            <a:fillRect/>
          </a:stretch>
        </p:blipFill>
        <p:spPr>
          <a:xfrm>
            <a:off x="250825" y="692150"/>
            <a:ext cx="3810000" cy="5076825"/>
          </a:xfrm>
          <a:prstGeom prst="rect">
            <a:avLst/>
          </a:prstGeom>
          <a:noFill/>
          <a:ln w="9525">
            <a:noFill/>
          </a:ln>
        </p:spPr>
      </p:pic>
      <p:sp>
        <p:nvSpPr>
          <p:cNvPr id="173059" name="矩形 173058"/>
          <p:cNvSpPr/>
          <p:nvPr/>
        </p:nvSpPr>
        <p:spPr>
          <a:xfrm>
            <a:off x="1403350" y="6021388"/>
            <a:ext cx="1327150" cy="641350"/>
          </a:xfrm>
          <a:prstGeom prst="rect">
            <a:avLst/>
          </a:prstGeom>
          <a:noFill/>
          <a:ln w="9525">
            <a:noFill/>
          </a:ln>
        </p:spPr>
        <p:txBody>
          <a:bodyPr wrap="none" anchor="ctr">
            <a:spAutoFit/>
          </a:bodyPr>
          <a:p>
            <a:pPr eaLnBrk="1" hangingPunct="1"/>
            <a:r>
              <a:rPr lang="zh-CN" altLang="en-US" sz="1800" b="0" dirty="0">
                <a:solidFill>
                  <a:schemeClr val="tx1"/>
                </a:solidFill>
                <a:latin typeface="Arial" panose="020B0604020202020204" pitchFamily="34" charset="0"/>
                <a:ea typeface="宋体" panose="02010600030101010101" pitchFamily="2" charset="-122"/>
              </a:rPr>
              <a:t>蹦暴米花的</a:t>
            </a:r>
            <a:br>
              <a:rPr lang="zh-CN" altLang="en-US" sz="1800" b="0" dirty="0">
                <a:solidFill>
                  <a:schemeClr val="tx1"/>
                </a:solidFill>
                <a:latin typeface="Arial" panose="020B0604020202020204" pitchFamily="34" charset="0"/>
                <a:ea typeface="宋体" panose="02010600030101010101" pitchFamily="2" charset="-122"/>
              </a:rPr>
            </a:br>
            <a:endParaRPr lang="zh-CN" altLang="en-US" sz="1800" b="0" dirty="0">
              <a:solidFill>
                <a:schemeClr val="tx1"/>
              </a:solidFill>
              <a:latin typeface="Arial" panose="020B0604020202020204" pitchFamily="34" charset="0"/>
              <a:ea typeface="宋体" panose="02010600030101010101" pitchFamily="2" charset="-122"/>
            </a:endParaRPr>
          </a:p>
        </p:txBody>
      </p:sp>
      <p:pic>
        <p:nvPicPr>
          <p:cNvPr id="173060" name="图片 173059" descr="200906161420028ef17"/>
          <p:cNvPicPr>
            <a:picLocks noChangeAspect="1"/>
          </p:cNvPicPr>
          <p:nvPr/>
        </p:nvPicPr>
        <p:blipFill>
          <a:blip r:embed="rId2"/>
          <a:stretch>
            <a:fillRect/>
          </a:stretch>
        </p:blipFill>
        <p:spPr>
          <a:xfrm>
            <a:off x="4787900" y="2708275"/>
            <a:ext cx="3552825" cy="3105150"/>
          </a:xfrm>
          <a:prstGeom prst="rect">
            <a:avLst/>
          </a:prstGeom>
          <a:noFill/>
          <a:ln w="9525">
            <a:noFill/>
          </a:ln>
        </p:spPr>
      </p:pic>
      <p:sp>
        <p:nvSpPr>
          <p:cNvPr id="173061" name="矩形 173060"/>
          <p:cNvSpPr/>
          <p:nvPr/>
        </p:nvSpPr>
        <p:spPr>
          <a:xfrm>
            <a:off x="5795963" y="2060575"/>
            <a:ext cx="1098550" cy="641350"/>
          </a:xfrm>
          <a:prstGeom prst="rect">
            <a:avLst/>
          </a:prstGeom>
          <a:noFill/>
          <a:ln w="9525">
            <a:noFill/>
          </a:ln>
        </p:spPr>
        <p:txBody>
          <a:bodyPr wrap="none" anchor="ctr">
            <a:spAutoFit/>
          </a:bodyPr>
          <a:p>
            <a:pPr eaLnBrk="1" hangingPunct="1"/>
            <a:r>
              <a:rPr lang="zh-CN" altLang="en-US" sz="1800" b="0" dirty="0">
                <a:solidFill>
                  <a:schemeClr val="tx1"/>
                </a:solidFill>
                <a:latin typeface="Arial" panose="020B0604020202020204" pitchFamily="34" charset="0"/>
                <a:ea typeface="宋体" panose="02010600030101010101" pitchFamily="2" charset="-122"/>
              </a:rPr>
              <a:t>吹糖人的</a:t>
            </a:r>
            <a:br>
              <a:rPr lang="zh-CN" altLang="en-US" sz="1800" b="0" dirty="0">
                <a:solidFill>
                  <a:schemeClr val="tx1"/>
                </a:solidFill>
                <a:latin typeface="Arial" panose="020B0604020202020204" pitchFamily="34" charset="0"/>
                <a:ea typeface="宋体" panose="02010600030101010101" pitchFamily="2" charset="-122"/>
              </a:rPr>
            </a:br>
            <a:endParaRPr lang="zh-CN" altLang="en-US" sz="1800" b="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82" name="图片 174081" descr="08122522358cf01d3934dc0f6e"/>
          <p:cNvPicPr>
            <a:picLocks noChangeAspect="1"/>
          </p:cNvPicPr>
          <p:nvPr/>
        </p:nvPicPr>
        <p:blipFill>
          <a:blip r:embed="rId1"/>
          <a:stretch>
            <a:fillRect/>
          </a:stretch>
        </p:blipFill>
        <p:spPr>
          <a:xfrm>
            <a:off x="250825" y="1700213"/>
            <a:ext cx="3240088" cy="4103687"/>
          </a:xfrm>
          <a:prstGeom prst="rect">
            <a:avLst/>
          </a:prstGeom>
          <a:noFill/>
          <a:ln w="9525">
            <a:noFill/>
          </a:ln>
        </p:spPr>
      </p:pic>
      <p:sp>
        <p:nvSpPr>
          <p:cNvPr id="174083" name="文本框 174082"/>
          <p:cNvSpPr txBox="1"/>
          <p:nvPr/>
        </p:nvSpPr>
        <p:spPr>
          <a:xfrm>
            <a:off x="755650" y="5949950"/>
            <a:ext cx="1871663" cy="366713"/>
          </a:xfrm>
          <a:prstGeom prst="rect">
            <a:avLst/>
          </a:prstGeom>
          <a:noFill/>
          <a:ln w="9525">
            <a:noFill/>
          </a:ln>
        </p:spPr>
        <p:txBody>
          <a:bodyPr>
            <a:spAutoFit/>
          </a:bodyPr>
          <a:p>
            <a:pPr>
              <a:spcBef>
                <a:spcPct val="50000"/>
              </a:spcBef>
            </a:pPr>
            <a:r>
              <a:rPr lang="zh-CN" altLang="en-US" sz="1800" b="0" dirty="0">
                <a:solidFill>
                  <a:schemeClr val="tx1"/>
                </a:solidFill>
                <a:latin typeface="Arial" panose="020B0604020202020204" pitchFamily="34" charset="0"/>
                <a:ea typeface="宋体" panose="02010600030101010101" pitchFamily="2" charset="-122"/>
              </a:rPr>
              <a:t>编草鞋的</a:t>
            </a:r>
            <a:endParaRPr lang="zh-CN" altLang="en-US" sz="1800" b="0" dirty="0">
              <a:solidFill>
                <a:schemeClr val="tx1"/>
              </a:solidFill>
              <a:latin typeface="Arial" panose="020B0604020202020204" pitchFamily="34" charset="0"/>
              <a:ea typeface="宋体" panose="02010600030101010101" pitchFamily="2" charset="-122"/>
            </a:endParaRPr>
          </a:p>
        </p:txBody>
      </p:sp>
      <p:pic>
        <p:nvPicPr>
          <p:cNvPr id="174084" name="图片 174083" descr="2"/>
          <p:cNvPicPr>
            <a:picLocks noChangeAspect="1"/>
          </p:cNvPicPr>
          <p:nvPr/>
        </p:nvPicPr>
        <p:blipFill>
          <a:blip r:embed="rId2"/>
          <a:stretch>
            <a:fillRect/>
          </a:stretch>
        </p:blipFill>
        <p:spPr>
          <a:xfrm>
            <a:off x="4716463" y="2276475"/>
            <a:ext cx="3371850" cy="4095750"/>
          </a:xfrm>
          <a:prstGeom prst="rect">
            <a:avLst/>
          </a:prstGeom>
          <a:noFill/>
          <a:ln w="9525">
            <a:noFill/>
          </a:ln>
        </p:spPr>
      </p:pic>
      <p:sp>
        <p:nvSpPr>
          <p:cNvPr id="174085" name="文本框 174084"/>
          <p:cNvSpPr txBox="1"/>
          <p:nvPr/>
        </p:nvSpPr>
        <p:spPr>
          <a:xfrm>
            <a:off x="4932363" y="1628775"/>
            <a:ext cx="2376487" cy="366713"/>
          </a:xfrm>
          <a:prstGeom prst="rect">
            <a:avLst/>
          </a:prstGeom>
          <a:noFill/>
          <a:ln w="9525">
            <a:noFill/>
          </a:ln>
        </p:spPr>
        <p:txBody>
          <a:bodyPr>
            <a:spAutoFit/>
          </a:bodyPr>
          <a:p>
            <a:pPr>
              <a:spcBef>
                <a:spcPct val="50000"/>
              </a:spcBef>
            </a:pPr>
            <a:r>
              <a:rPr lang="zh-CN" altLang="en-US" sz="1800" b="0" dirty="0">
                <a:solidFill>
                  <a:schemeClr val="tx1"/>
                </a:solidFill>
                <a:latin typeface="Arial" panose="020B0604020202020204" pitchFamily="34" charset="0"/>
                <a:ea typeface="宋体" panose="02010600030101010101" pitchFamily="2" charset="-122"/>
              </a:rPr>
              <a:t>旧时的当铺</a:t>
            </a:r>
            <a:endParaRPr lang="zh-CN" altLang="en-US" sz="1800" b="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0226" name="图片 180225" descr="20073710417332"/>
          <p:cNvPicPr>
            <a:picLocks noChangeAspect="1"/>
          </p:cNvPicPr>
          <p:nvPr/>
        </p:nvPicPr>
        <p:blipFill>
          <a:blip r:embed="rId1"/>
          <a:stretch>
            <a:fillRect/>
          </a:stretch>
        </p:blipFill>
        <p:spPr>
          <a:xfrm>
            <a:off x="323850" y="2492375"/>
            <a:ext cx="3060700" cy="4079875"/>
          </a:xfrm>
          <a:prstGeom prst="rect">
            <a:avLst/>
          </a:prstGeom>
          <a:noFill/>
          <a:ln w="9525">
            <a:noFill/>
          </a:ln>
        </p:spPr>
      </p:pic>
      <p:sp>
        <p:nvSpPr>
          <p:cNvPr id="180227" name="矩形 180226"/>
          <p:cNvSpPr/>
          <p:nvPr/>
        </p:nvSpPr>
        <p:spPr>
          <a:xfrm>
            <a:off x="1476375" y="1844675"/>
            <a:ext cx="1162050" cy="366713"/>
          </a:xfrm>
          <a:prstGeom prst="rect">
            <a:avLst/>
          </a:prstGeom>
          <a:noFill/>
          <a:ln w="9525">
            <a:noFill/>
          </a:ln>
        </p:spPr>
        <p:txBody>
          <a:bodyPr wrap="none" anchor="ctr">
            <a:spAutoFit/>
          </a:bodyPr>
          <a:p>
            <a:pPr eaLnBrk="1" hangingPunct="1"/>
            <a:r>
              <a:rPr lang="zh-CN" altLang="en-US" sz="1800" b="0" dirty="0">
                <a:solidFill>
                  <a:schemeClr val="tx1"/>
                </a:solidFill>
                <a:latin typeface="Arial" panose="020B0604020202020204" pitchFamily="34" charset="0"/>
                <a:ea typeface="宋体" panose="02010600030101010101" pitchFamily="2" charset="-122"/>
              </a:rPr>
              <a:t>油印机工 </a:t>
            </a:r>
            <a:endParaRPr lang="zh-CN" altLang="en-US" sz="1800" b="0" dirty="0">
              <a:solidFill>
                <a:schemeClr val="tx1"/>
              </a:solidFill>
              <a:latin typeface="Arial" panose="020B0604020202020204" pitchFamily="34" charset="0"/>
              <a:ea typeface="宋体" panose="02010600030101010101" pitchFamily="2" charset="-122"/>
            </a:endParaRPr>
          </a:p>
        </p:txBody>
      </p:sp>
      <p:pic>
        <p:nvPicPr>
          <p:cNvPr id="180228" name="图片 180227" descr="F2003022709490200163"/>
          <p:cNvPicPr>
            <a:picLocks noChangeAspect="1"/>
          </p:cNvPicPr>
          <p:nvPr/>
        </p:nvPicPr>
        <p:blipFill>
          <a:blip r:embed="rId2"/>
          <a:stretch>
            <a:fillRect/>
          </a:stretch>
        </p:blipFill>
        <p:spPr>
          <a:xfrm>
            <a:off x="4500563" y="1989138"/>
            <a:ext cx="2857500" cy="2038350"/>
          </a:xfrm>
          <a:prstGeom prst="rect">
            <a:avLst/>
          </a:prstGeom>
          <a:noFill/>
          <a:ln w="9525">
            <a:noFill/>
          </a:ln>
        </p:spPr>
      </p:pic>
      <p:sp>
        <p:nvSpPr>
          <p:cNvPr id="180229" name="矩形 180228"/>
          <p:cNvSpPr/>
          <p:nvPr/>
        </p:nvSpPr>
        <p:spPr>
          <a:xfrm>
            <a:off x="5364163" y="4941888"/>
            <a:ext cx="1390650" cy="366712"/>
          </a:xfrm>
          <a:prstGeom prst="rect">
            <a:avLst/>
          </a:prstGeom>
          <a:noFill/>
          <a:ln w="9525">
            <a:noFill/>
          </a:ln>
        </p:spPr>
        <p:txBody>
          <a:bodyPr wrap="none" anchor="ctr">
            <a:spAutoFit/>
          </a:bodyPr>
          <a:p>
            <a:pPr eaLnBrk="1" hangingPunct="1"/>
            <a:r>
              <a:rPr lang="zh-CN" altLang="en-US" sz="1800" b="0" dirty="0">
                <a:solidFill>
                  <a:schemeClr val="tx1"/>
                </a:solidFill>
                <a:latin typeface="Arial" panose="020B0604020202020204" pitchFamily="34" charset="0"/>
                <a:ea typeface="宋体" panose="02010600030101010101" pitchFamily="2" charset="-122"/>
              </a:rPr>
              <a:t>电话接线员 </a:t>
            </a:r>
            <a:endParaRPr lang="zh-CN" altLang="en-US" sz="1800" b="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6370" name="标题 186369"/>
          <p:cNvSpPr>
            <a:spLocks noGrp="1"/>
          </p:cNvSpPr>
          <p:nvPr>
            <p:ph type="title"/>
          </p:nvPr>
        </p:nvSpPr>
        <p:spPr>
          <a:xfrm>
            <a:off x="762000" y="1341438"/>
            <a:ext cx="8050213" cy="563562"/>
          </a:xfrm>
        </p:spPr>
        <p:txBody>
          <a:bodyPr anchor="ctr"/>
          <a:p>
            <a:r>
              <a:rPr lang="zh-CN" altLang="en-US" sz="3200" b="1" i="1" dirty="0"/>
              <a:t>新职业层出不穷，职业更替周期不断加速</a:t>
            </a:r>
            <a:endParaRPr lang="zh-CN" altLang="en-US" sz="3200" b="1" i="1" dirty="0"/>
          </a:p>
        </p:txBody>
      </p:sp>
      <p:sp>
        <p:nvSpPr>
          <p:cNvPr id="186371" name="文本占位符 186370"/>
          <p:cNvSpPr/>
          <p:nvPr>
            <p:ph type="body" idx="1"/>
          </p:nvPr>
        </p:nvSpPr>
        <p:spPr>
          <a:xfrm>
            <a:off x="457200" y="2255838"/>
            <a:ext cx="8229600" cy="2620962"/>
          </a:xfrm>
          <a:solidFill>
            <a:srgbClr val="FFFFFF">
              <a:alpha val="100000"/>
            </a:srgbClr>
          </a:solidFill>
          <a:ln>
            <a:noFill/>
          </a:ln>
        </p:spPr>
        <p:txBody>
          <a:bodyPr/>
          <a:p>
            <a:pPr>
              <a:lnSpc>
                <a:spcPct val="90000"/>
              </a:lnSpc>
              <a:buClr>
                <a:schemeClr val="tx1"/>
              </a:buClr>
              <a:buFont typeface="Wingdings" panose="05000000000000000000" pitchFamily="2" charset="2"/>
              <a:buChar char="Ø"/>
            </a:pPr>
            <a:r>
              <a:rPr lang="zh-CN" altLang="en-US" sz="2800" dirty="0">
                <a:latin typeface="宋体" panose="02010600030101010101" pitchFamily="2" charset="-122"/>
              </a:rPr>
              <a:t>截至目前，国家已发布</a:t>
            </a:r>
            <a:r>
              <a:rPr lang="en-US" altLang="zh-CN" sz="2800">
                <a:latin typeface="宋体" panose="02010600030101010101" pitchFamily="2" charset="-122"/>
              </a:rPr>
              <a:t>3</a:t>
            </a:r>
            <a:r>
              <a:rPr lang="zh-CN" altLang="en-US" sz="2800" dirty="0">
                <a:latin typeface="宋体" panose="02010600030101010101" pitchFamily="2" charset="-122"/>
              </a:rPr>
              <a:t>批</a:t>
            </a:r>
            <a:r>
              <a:rPr lang="en-US" altLang="zh-CN" sz="2800">
                <a:latin typeface="宋体" panose="02010600030101010101" pitchFamily="2" charset="-122"/>
              </a:rPr>
              <a:t>29</a:t>
            </a:r>
            <a:r>
              <a:rPr lang="zh-CN" altLang="en-US" sz="2800" dirty="0">
                <a:latin typeface="宋体" panose="02010600030101010101" pitchFamily="2" charset="-122"/>
              </a:rPr>
              <a:t>个新职业，如形象设计师、汽车模型工、呼叫服务员、信用管理师、房地产策划师、职业信息分析师、玩具设计师、黄金投资分析师、企业文化师、家用纺织品设计师、智能楼宇管理师等。</a:t>
            </a:r>
            <a:endParaRPr lang="zh-CN" altLang="en-US" sz="2800" dirty="0">
              <a:latin typeface="宋体" panose="02010600030101010101" pitchFamily="2"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7330" name="标题 227329"/>
          <p:cNvSpPr>
            <a:spLocks noGrp="1"/>
          </p:cNvSpPr>
          <p:nvPr>
            <p:ph type="title"/>
          </p:nvPr>
        </p:nvSpPr>
        <p:spPr>
          <a:xfrm>
            <a:off x="609600" y="1295400"/>
            <a:ext cx="7391400" cy="563563"/>
          </a:xfrm>
        </p:spPr>
        <p:txBody>
          <a:bodyPr anchor="ctr"/>
          <a:p>
            <a:r>
              <a:rPr lang="zh-CN" altLang="en-US" sz="4000" b="1" dirty="0"/>
              <a:t>活动：职业头脑风暴法</a:t>
            </a:r>
            <a:endParaRPr lang="zh-CN" altLang="en-US" sz="4000" b="1" dirty="0"/>
          </a:p>
        </p:txBody>
      </p:sp>
      <p:pic>
        <p:nvPicPr>
          <p:cNvPr id="227331" name="文本占位符 227330" descr="j0233457[1]"/>
          <p:cNvPicPr>
            <a:picLocks noChangeAspect="1"/>
          </p:cNvPicPr>
          <p:nvPr>
            <p:ph type="body" idx="1"/>
          </p:nvPr>
        </p:nvPicPr>
        <p:blipFill>
          <a:blip r:embed="rId1"/>
          <a:stretch>
            <a:fillRect/>
          </a:stretch>
        </p:blipFill>
        <p:spPr>
          <a:xfrm>
            <a:off x="5435600" y="2863850"/>
            <a:ext cx="3024188" cy="2878138"/>
          </a:xfrm>
          <a:solidFill>
            <a:srgbClr val="FFFFFF"/>
          </a:solidFill>
          <a:ln>
            <a:noFill/>
          </a:ln>
        </p:spPr>
      </p:pic>
      <p:sp>
        <p:nvSpPr>
          <p:cNvPr id="227332" name="矩形 227331"/>
          <p:cNvSpPr/>
          <p:nvPr/>
        </p:nvSpPr>
        <p:spPr>
          <a:xfrm>
            <a:off x="914400" y="2057400"/>
            <a:ext cx="7488238" cy="946150"/>
          </a:xfrm>
          <a:prstGeom prst="rect">
            <a:avLst/>
          </a:prstGeom>
          <a:noFill/>
          <a:ln w="9525">
            <a:noFill/>
          </a:ln>
        </p:spPr>
        <p:txBody>
          <a:bodyPr>
            <a:spAutoFit/>
          </a:bodyPr>
          <a:p>
            <a:r>
              <a:rPr lang="zh-CN" altLang="en-US" sz="2800" dirty="0">
                <a:solidFill>
                  <a:schemeClr val="tx2"/>
                </a:solidFill>
                <a:latin typeface="Arial" panose="020B0604020202020204" pitchFamily="34" charset="0"/>
                <a:ea typeface="宋体" panose="02010600030101010101" pitchFamily="2" charset="-122"/>
              </a:rPr>
              <a:t>用头脑风暴法列举出与  </a:t>
            </a:r>
            <a:r>
              <a:rPr lang="zh-CN" altLang="en-US" sz="2800" u="sng" dirty="0">
                <a:solidFill>
                  <a:srgbClr val="FF0066"/>
                </a:solidFill>
                <a:latin typeface="Arial" panose="020B0604020202020204" pitchFamily="34" charset="0"/>
                <a:ea typeface="宋体" panose="02010600030101010101" pitchFamily="2" charset="-122"/>
              </a:rPr>
              <a:t>手机  </a:t>
            </a:r>
            <a:r>
              <a:rPr lang="zh-CN" altLang="en-US" sz="2800" dirty="0">
                <a:solidFill>
                  <a:schemeClr val="tx2"/>
                </a:solidFill>
                <a:latin typeface="Arial" panose="020B0604020202020204" pitchFamily="34" charset="0"/>
                <a:ea typeface="宋体" panose="02010600030101010101" pitchFamily="2" charset="-122"/>
              </a:rPr>
              <a:t>相关的尽可能多的职业：</a:t>
            </a:r>
            <a:endParaRPr lang="zh-CN" altLang="en-US" sz="2800" dirty="0">
              <a:solidFill>
                <a:schemeClr val="tx2"/>
              </a:solidFill>
              <a:latin typeface="Arial" panose="020B0604020202020204" pitchFamily="34" charset="0"/>
              <a:ea typeface="宋体" panose="02010600030101010101" pitchFamily="2" charset="-122"/>
            </a:endParaRPr>
          </a:p>
        </p:txBody>
      </p:sp>
      <p:sp>
        <p:nvSpPr>
          <p:cNvPr id="227333" name="矩形 227332"/>
          <p:cNvSpPr/>
          <p:nvPr/>
        </p:nvSpPr>
        <p:spPr>
          <a:xfrm>
            <a:off x="611188" y="2997200"/>
            <a:ext cx="5256212" cy="3378200"/>
          </a:xfrm>
          <a:prstGeom prst="rect">
            <a:avLst/>
          </a:prstGeom>
          <a:noFill/>
          <a:ln w="9525">
            <a:noFill/>
          </a:ln>
        </p:spPr>
        <p:txBody>
          <a:bodyPr>
            <a:spAutoFit/>
          </a:bodyPr>
          <a:p>
            <a:r>
              <a:rPr lang="zh-CN" altLang="en-US" sz="2400" b="0" dirty="0">
                <a:solidFill>
                  <a:srgbClr val="009900"/>
                </a:solidFill>
                <a:latin typeface="Arial" panose="020B0604020202020204" pitchFamily="34" charset="0"/>
                <a:ea typeface="宋体" panose="02010600030101010101" pitchFamily="2" charset="-122"/>
              </a:rPr>
              <a:t>手机研发人员、</a:t>
            </a:r>
            <a:endParaRPr lang="zh-CN" altLang="en-US" sz="2400" b="0" dirty="0">
              <a:solidFill>
                <a:srgbClr val="009900"/>
              </a:solidFill>
              <a:latin typeface="Arial" panose="020B0604020202020204" pitchFamily="34" charset="0"/>
              <a:ea typeface="宋体" panose="02010600030101010101" pitchFamily="2" charset="-122"/>
            </a:endParaRPr>
          </a:p>
          <a:p>
            <a:r>
              <a:rPr lang="zh-CN" altLang="en-US" sz="2400" b="0" dirty="0">
                <a:solidFill>
                  <a:srgbClr val="009900"/>
                </a:solidFill>
                <a:latin typeface="Arial" panose="020B0604020202020204" pitchFamily="34" charset="0"/>
                <a:ea typeface="宋体" panose="02010600030101010101" pitchFamily="2" charset="-122"/>
              </a:rPr>
              <a:t>手机销售人员、</a:t>
            </a:r>
            <a:endParaRPr lang="zh-CN" altLang="en-US" sz="2400" b="0" dirty="0">
              <a:solidFill>
                <a:srgbClr val="009900"/>
              </a:solidFill>
              <a:latin typeface="Arial" panose="020B0604020202020204" pitchFamily="34" charset="0"/>
              <a:ea typeface="宋体" panose="02010600030101010101" pitchFamily="2" charset="-122"/>
            </a:endParaRPr>
          </a:p>
          <a:p>
            <a:r>
              <a:rPr lang="zh-CN" altLang="en-US" sz="2400" b="0" dirty="0">
                <a:solidFill>
                  <a:srgbClr val="009900"/>
                </a:solidFill>
                <a:latin typeface="Arial" panose="020B0604020202020204" pitchFamily="34" charset="0"/>
                <a:ea typeface="宋体" panose="02010600030101010101" pitchFamily="2" charset="-122"/>
              </a:rPr>
              <a:t>手机外观设计人员、</a:t>
            </a:r>
            <a:endParaRPr lang="zh-CN" altLang="en-US" sz="2400" b="0" dirty="0">
              <a:solidFill>
                <a:srgbClr val="009900"/>
              </a:solidFill>
              <a:latin typeface="Arial" panose="020B0604020202020204" pitchFamily="34" charset="0"/>
              <a:ea typeface="宋体" panose="02010600030101010101" pitchFamily="2" charset="-122"/>
            </a:endParaRPr>
          </a:p>
          <a:p>
            <a:r>
              <a:rPr lang="zh-CN" altLang="en-US" sz="2400" b="0" dirty="0">
                <a:solidFill>
                  <a:srgbClr val="009900"/>
                </a:solidFill>
                <a:latin typeface="Arial" panose="020B0604020202020204" pitchFamily="34" charset="0"/>
                <a:ea typeface="宋体" panose="02010600030101010101" pitchFamily="2" charset="-122"/>
              </a:rPr>
              <a:t>手机通信网站建设人员、</a:t>
            </a:r>
            <a:endParaRPr lang="zh-CN" altLang="en-US" sz="2400" b="0" dirty="0">
              <a:solidFill>
                <a:srgbClr val="009900"/>
              </a:solidFill>
              <a:latin typeface="Arial" panose="020B0604020202020204" pitchFamily="34" charset="0"/>
              <a:ea typeface="宋体" panose="02010600030101010101" pitchFamily="2" charset="-122"/>
            </a:endParaRPr>
          </a:p>
          <a:p>
            <a:r>
              <a:rPr lang="zh-CN" altLang="en-US" sz="2400" b="0" dirty="0">
                <a:solidFill>
                  <a:srgbClr val="009900"/>
                </a:solidFill>
                <a:latin typeface="Arial" panose="020B0604020202020204" pitchFamily="34" charset="0"/>
                <a:ea typeface="宋体" panose="02010600030101010101" pitchFamily="2" charset="-122"/>
              </a:rPr>
              <a:t>手机通信管理服务人员、</a:t>
            </a:r>
            <a:endParaRPr lang="zh-CN" altLang="en-US" sz="2400" b="0" dirty="0">
              <a:solidFill>
                <a:srgbClr val="009900"/>
              </a:solidFill>
              <a:latin typeface="Arial" panose="020B0604020202020204" pitchFamily="34" charset="0"/>
              <a:ea typeface="宋体" panose="02010600030101010101" pitchFamily="2" charset="-122"/>
            </a:endParaRPr>
          </a:p>
          <a:p>
            <a:r>
              <a:rPr lang="zh-CN" altLang="en-US" sz="2400" b="0" dirty="0">
                <a:solidFill>
                  <a:srgbClr val="009900"/>
                </a:solidFill>
                <a:latin typeface="Arial" panose="020B0604020202020204" pitchFamily="34" charset="0"/>
                <a:ea typeface="宋体" panose="02010600030101010101" pitchFamily="2" charset="-122"/>
              </a:rPr>
              <a:t>手机维修人员、</a:t>
            </a:r>
            <a:endParaRPr lang="zh-CN" altLang="en-US" sz="2400" b="0" dirty="0">
              <a:solidFill>
                <a:srgbClr val="009900"/>
              </a:solidFill>
              <a:latin typeface="Arial" panose="020B0604020202020204" pitchFamily="34" charset="0"/>
              <a:ea typeface="宋体" panose="02010600030101010101" pitchFamily="2" charset="-122"/>
            </a:endParaRPr>
          </a:p>
          <a:p>
            <a:r>
              <a:rPr lang="zh-CN" altLang="en-US" sz="2400" b="0" dirty="0">
                <a:solidFill>
                  <a:srgbClr val="009900"/>
                </a:solidFill>
                <a:latin typeface="Arial" panose="020B0604020202020204" pitchFamily="34" charset="0"/>
                <a:ea typeface="宋体" panose="02010600030101010101" pitchFamily="2" charset="-122"/>
              </a:rPr>
              <a:t>手机售后服务人员、</a:t>
            </a:r>
            <a:endParaRPr lang="zh-CN" altLang="en-US" sz="2400" b="0" dirty="0">
              <a:solidFill>
                <a:srgbClr val="009900"/>
              </a:solidFill>
              <a:latin typeface="Arial" panose="020B0604020202020204" pitchFamily="34" charset="0"/>
              <a:ea typeface="宋体" panose="02010600030101010101" pitchFamily="2" charset="-122"/>
            </a:endParaRPr>
          </a:p>
          <a:p>
            <a:r>
              <a:rPr lang="zh-CN" altLang="en-US" sz="2400" b="0" dirty="0">
                <a:solidFill>
                  <a:srgbClr val="009900"/>
                </a:solidFill>
                <a:latin typeface="Arial" panose="020B0604020202020204" pitchFamily="34" charset="0"/>
                <a:ea typeface="宋体" panose="02010600030101010101" pitchFamily="2" charset="-122"/>
              </a:rPr>
              <a:t>手机挂件制作人员、</a:t>
            </a:r>
            <a:endParaRPr lang="zh-CN" altLang="en-US" sz="2400" b="0" dirty="0">
              <a:solidFill>
                <a:srgbClr val="009900"/>
              </a:solidFill>
              <a:latin typeface="Arial" panose="020B0604020202020204" pitchFamily="34" charset="0"/>
              <a:ea typeface="宋体" panose="02010600030101010101" pitchFamily="2" charset="-122"/>
            </a:endParaRPr>
          </a:p>
          <a:p>
            <a:r>
              <a:rPr lang="zh-CN" altLang="en-US" sz="2400" b="0" dirty="0">
                <a:solidFill>
                  <a:srgbClr val="009900"/>
                </a:solidFill>
                <a:latin typeface="Arial" panose="020B0604020202020204" pitchFamily="34" charset="0"/>
                <a:ea typeface="宋体" panose="02010600030101010101" pitchFamily="2" charset="-122"/>
              </a:rPr>
              <a:t>手机短信写手</a:t>
            </a:r>
            <a:r>
              <a:rPr lang="zh-CN" altLang="en-US" sz="2400" dirty="0">
                <a:solidFill>
                  <a:srgbClr val="009900"/>
                </a:solidFill>
                <a:latin typeface="Arial" panose="020B0604020202020204" pitchFamily="34" charset="0"/>
                <a:ea typeface="宋体" panose="02010600030101010101" pitchFamily="2" charset="-122"/>
              </a:rPr>
              <a:t>               </a:t>
            </a:r>
            <a:r>
              <a:rPr lang="zh-CN" altLang="en-US" sz="2400" b="0" dirty="0">
                <a:solidFill>
                  <a:srgbClr val="009900"/>
                </a:solidFill>
                <a:latin typeface="Arial" panose="020B0604020202020204" pitchFamily="34" charset="0"/>
                <a:ea typeface="宋体" panose="02010600030101010101" pitchFamily="2" charset="-122"/>
              </a:rPr>
              <a:t> </a:t>
            </a:r>
            <a:r>
              <a:rPr lang="en-GB" altLang="zh-CN" sz="2400">
                <a:solidFill>
                  <a:srgbClr val="009900"/>
                </a:solidFill>
                <a:latin typeface="Arial" panose="020B0604020202020204" pitchFamily="34" charset="0"/>
                <a:ea typeface="宋体" panose="02010600030101010101" pitchFamily="2" charset="-122"/>
              </a:rPr>
              <a:t>……</a:t>
            </a:r>
            <a:endParaRPr lang="en-US" altLang="zh-CN" sz="2400">
              <a:solidFill>
                <a:srgbClr val="009900"/>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7333"/>
                                        </p:tgtEl>
                                        <p:attrNameLst>
                                          <p:attrName>style.visibility</p:attrName>
                                        </p:attrNameLst>
                                      </p:cBhvr>
                                      <p:to>
                                        <p:strVal val="visible"/>
                                      </p:to>
                                    </p:set>
                                    <p:animEffect transition="in" filter="diamond(in)">
                                      <p:cBhvr>
                                        <p:cTn id="7" dur="2000"/>
                                        <p:tgtEl>
                                          <p:spTgt spid="227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2"/>
          <p:cNvSpPr>
            <a:spLocks noGrp="1"/>
          </p:cNvSpPr>
          <p:nvPr>
            <p:ph type="title"/>
          </p:nvPr>
        </p:nvSpPr>
        <p:spPr>
          <a:xfrm>
            <a:off x="1219200" y="1143000"/>
            <a:ext cx="5791200" cy="1143000"/>
          </a:xfrm>
        </p:spPr>
        <p:txBody>
          <a:bodyPr anchor="ctr"/>
          <a:p>
            <a:r>
              <a:rPr lang="zh-CN" altLang="en-US" sz="3200" b="1" dirty="0"/>
              <a:t>目 录</a:t>
            </a:r>
            <a:endParaRPr lang="zh-CN" altLang="en-US" sz="3200" b="1" dirty="0"/>
          </a:p>
        </p:txBody>
      </p:sp>
      <p:sp>
        <p:nvSpPr>
          <p:cNvPr id="3" name="Rectangle 3"/>
          <p:cNvSpPr txBox="1">
            <a:spLocks noChangeArrowheads="1"/>
          </p:cNvSpPr>
          <p:nvPr/>
        </p:nvSpPr>
        <p:spPr>
          <a:xfrm>
            <a:off x="1981200" y="1981200"/>
            <a:ext cx="5410200" cy="4495800"/>
          </a:xfrm>
          <a:prstGeom prst="rect">
            <a:avLst/>
          </a:prstGeom>
        </p:spPr>
        <p:txBody>
          <a:bodyPr/>
          <a:p>
            <a:pPr marL="342900" indent="-342900">
              <a:lnSpc>
                <a:spcPct val="125000"/>
              </a:lnSpc>
              <a:spcBef>
                <a:spcPct val="20000"/>
              </a:spcBef>
              <a:buFont typeface="Wingdings" panose="05000000000000000000" pitchFamily="2" charset="2"/>
              <a:buChar char="Ø"/>
            </a:pPr>
            <a:r>
              <a:rPr lang="zh-CN" altLang="en-US" sz="2800" b="0" dirty="0">
                <a:solidFill>
                  <a:srgbClr val="FF9999"/>
                </a:solidFill>
                <a:latin typeface="宋体" panose="02010600030101010101" pitchFamily="2" charset="-122"/>
                <a:ea typeface="宋体" panose="02010600030101010101" pitchFamily="2" charset="-122"/>
              </a:rPr>
              <a:t>劳动力市场现状 </a:t>
            </a:r>
            <a:endParaRPr lang="zh-CN" altLang="en-US" sz="2800" b="0" dirty="0">
              <a:solidFill>
                <a:srgbClr val="FF9999"/>
              </a:solidFill>
              <a:latin typeface="宋体" panose="02010600030101010101" pitchFamily="2" charset="-122"/>
              <a:ea typeface="宋体" panose="02010600030101010101" pitchFamily="2" charset="-122"/>
            </a:endParaRPr>
          </a:p>
          <a:p>
            <a:pPr marL="342900" indent="-342900">
              <a:lnSpc>
                <a:spcPct val="125000"/>
              </a:lnSpc>
              <a:spcBef>
                <a:spcPct val="20000"/>
              </a:spcBef>
              <a:buFont typeface="Wingdings" panose="05000000000000000000" pitchFamily="2" charset="2"/>
              <a:buChar char="Ø"/>
            </a:pPr>
            <a:r>
              <a:rPr lang="zh-CN" altLang="en-US" sz="2800" b="0" dirty="0">
                <a:solidFill>
                  <a:srgbClr val="FF9999"/>
                </a:solidFill>
                <a:latin typeface="宋体" panose="02010600030101010101" pitchFamily="2" charset="-122"/>
                <a:ea typeface="宋体" panose="02010600030101010101" pitchFamily="2" charset="-122"/>
              </a:rPr>
              <a:t>有关职业的一些基本事实</a:t>
            </a:r>
            <a:endParaRPr lang="en-US" altLang="zh-CN" sz="2800" b="0">
              <a:solidFill>
                <a:srgbClr val="FF9999"/>
              </a:solidFill>
              <a:latin typeface="宋体" panose="02010600030101010101" pitchFamily="2" charset="-122"/>
              <a:ea typeface="宋体" panose="02010600030101010101" pitchFamily="2" charset="-122"/>
            </a:endParaRPr>
          </a:p>
          <a:p>
            <a:pPr marL="342900" indent="-342900">
              <a:lnSpc>
                <a:spcPct val="125000"/>
              </a:lnSpc>
              <a:spcBef>
                <a:spcPct val="20000"/>
              </a:spcBef>
              <a:buFont typeface="Wingdings" panose="05000000000000000000" pitchFamily="2" charset="2"/>
              <a:buChar char="Ø"/>
            </a:pPr>
            <a:r>
              <a:rPr lang="zh-CN" altLang="en-US" sz="2800" b="0" dirty="0">
                <a:solidFill>
                  <a:srgbClr val="FF9999"/>
                </a:solidFill>
                <a:latin typeface="宋体" panose="02010600030101010101" pitchFamily="2" charset="-122"/>
                <a:ea typeface="宋体" panose="02010600030101010101" pitchFamily="2" charset="-122"/>
              </a:rPr>
              <a:t>职业分类</a:t>
            </a:r>
            <a:r>
              <a:rPr lang="zh-CN" altLang="en-US" sz="2800" b="0" dirty="0">
                <a:solidFill>
                  <a:schemeClr val="tx1"/>
                </a:solidFill>
                <a:latin typeface="宋体" panose="02010600030101010101" pitchFamily="2" charset="-122"/>
                <a:ea typeface="宋体" panose="02010600030101010101" pitchFamily="2" charset="-122"/>
              </a:rPr>
              <a:t> </a:t>
            </a:r>
            <a:endParaRPr lang="en-US" altLang="zh-CN" sz="2800" b="0">
              <a:solidFill>
                <a:schemeClr val="tx1"/>
              </a:solidFill>
              <a:latin typeface="宋体" panose="02010600030101010101" pitchFamily="2" charset="-122"/>
              <a:ea typeface="宋体" panose="02010600030101010101" pitchFamily="2" charset="-122"/>
            </a:endParaRPr>
          </a:p>
          <a:p>
            <a:pPr marL="342900" indent="-342900">
              <a:lnSpc>
                <a:spcPct val="125000"/>
              </a:lnSpc>
              <a:spcBef>
                <a:spcPct val="20000"/>
              </a:spcBef>
              <a:buFont typeface="Wingdings" panose="05000000000000000000" pitchFamily="2" charset="2"/>
              <a:buChar char="Ø"/>
            </a:pPr>
            <a:r>
              <a:rPr lang="zh-CN" altLang="en-US" sz="2800" b="0" dirty="0">
                <a:solidFill>
                  <a:srgbClr val="FF9999"/>
                </a:solidFill>
                <a:latin typeface="宋体" panose="02010600030101010101" pitchFamily="2" charset="-122"/>
                <a:ea typeface="宋体" panose="02010600030101010101" pitchFamily="2" charset="-122"/>
              </a:rPr>
              <a:t>探索工作世界的方法</a:t>
            </a:r>
            <a:endParaRPr lang="zh-CN" altLang="en-US" sz="2800" b="0" dirty="0">
              <a:solidFill>
                <a:srgbClr val="FF9999"/>
              </a:solidFill>
              <a:latin typeface="宋体" panose="02010600030101010101" pitchFamily="2" charset="-122"/>
              <a:ea typeface="宋体" panose="02010600030101010101" pitchFamily="2" charset="-122"/>
            </a:endParaRPr>
          </a:p>
          <a:p>
            <a:pPr marL="342900" indent="-342900" eaLnBrk="1" hangingPunct="1">
              <a:lnSpc>
                <a:spcPct val="125000"/>
              </a:lnSpc>
              <a:spcBef>
                <a:spcPct val="20000"/>
              </a:spcBef>
              <a:buFont typeface="Wingdings" panose="05000000000000000000" pitchFamily="2" charset="2"/>
              <a:buChar char="Ø"/>
            </a:pPr>
            <a:r>
              <a:rPr lang="zh-CN" altLang="en-US" sz="2800" b="0" dirty="0">
                <a:solidFill>
                  <a:schemeClr val="tx1"/>
                </a:solidFill>
                <a:latin typeface="宋体" panose="02010600030101010101" pitchFamily="2" charset="-122"/>
                <a:ea typeface="宋体" panose="02010600030101010101" pitchFamily="2" charset="-122"/>
              </a:rPr>
              <a:t>职业与专业</a:t>
            </a:r>
            <a:endParaRPr lang="zh-CN" altLang="en-US" sz="2800" b="0" dirty="0">
              <a:solidFill>
                <a:schemeClr val="tx1"/>
              </a:solidFill>
              <a:latin typeface="宋体" panose="02010600030101010101" pitchFamily="2" charset="-122"/>
              <a:ea typeface="宋体" panose="02010600030101010101" pitchFamily="2" charset="-122"/>
            </a:endParaRPr>
          </a:p>
          <a:p>
            <a:pPr marL="342900" indent="-342900">
              <a:lnSpc>
                <a:spcPct val="125000"/>
              </a:lnSpc>
              <a:spcBef>
                <a:spcPct val="20000"/>
              </a:spcBef>
              <a:buFont typeface="Wingdings" panose="05000000000000000000" pitchFamily="2" charset="2"/>
              <a:buChar char="Ø"/>
            </a:pPr>
            <a:r>
              <a:rPr lang="zh-CN" altLang="en-US" sz="2800" b="0" dirty="0">
                <a:solidFill>
                  <a:schemeClr val="tx1"/>
                </a:solidFill>
                <a:latin typeface="宋体" panose="02010600030101010101" pitchFamily="2" charset="-122"/>
                <a:ea typeface="宋体" panose="02010600030101010101" pitchFamily="2" charset="-122"/>
              </a:rPr>
              <a:t>分享与练习</a:t>
            </a:r>
            <a:endParaRPr lang="zh-CN" altLang="en-US" sz="2800" b="0" dirty="0">
              <a:solidFill>
                <a:schemeClr val="tx1"/>
              </a:solidFill>
              <a:latin typeface="宋体" panose="02010600030101010101" pitchFamily="2" charset="-122"/>
              <a:ea typeface="宋体" panose="02010600030101010101" pitchFamily="2" charset="-122"/>
            </a:endParaRPr>
          </a:p>
        </p:txBody>
      </p:sp>
      <p:pic>
        <p:nvPicPr>
          <p:cNvPr id="82948" name="Picture 4" descr="crayon_rolling_lg_wht"/>
          <p:cNvPicPr>
            <a:picLocks noChangeAspect="1"/>
          </p:cNvPicPr>
          <p:nvPr/>
        </p:nvPicPr>
        <p:blipFill>
          <a:blip r:embed="rId1"/>
          <a:stretch>
            <a:fillRect/>
          </a:stretch>
        </p:blipFill>
        <p:spPr>
          <a:xfrm>
            <a:off x="1533525" y="3962400"/>
            <a:ext cx="828675" cy="631825"/>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6546" name="文本占位符 236545"/>
          <p:cNvSpPr/>
          <p:nvPr>
            <p:ph type="body" idx="1"/>
          </p:nvPr>
        </p:nvSpPr>
        <p:spPr>
          <a:xfrm>
            <a:off x="1187450" y="2706688"/>
            <a:ext cx="5832475" cy="1798637"/>
          </a:xfrm>
          <a:noFill/>
          <a:ln w="76200" cmpd="tri">
            <a:solidFill>
              <a:schemeClr val="folHlink"/>
            </a:solidFill>
          </a:ln>
        </p:spPr>
        <p:txBody>
          <a:bodyPr/>
          <a:p>
            <a:pPr>
              <a:lnSpc>
                <a:spcPct val="135000"/>
              </a:lnSpc>
              <a:buNone/>
            </a:pPr>
            <a:r>
              <a:rPr lang="en-US" altLang="zh-CN" b="1">
                <a:latin typeface="黑体" panose="02010609060101010101" pitchFamily="49" charset="-122"/>
                <a:ea typeface="黑体" panose="02010609060101010101" pitchFamily="49" charset="-122"/>
              </a:rPr>
              <a:t>1</a:t>
            </a:r>
            <a:r>
              <a:rPr lang="zh-CN" altLang="en-US" b="1" dirty="0">
                <a:latin typeface="黑体" panose="02010609060101010101" pitchFamily="49" charset="-122"/>
                <a:ea typeface="黑体" panose="02010609060101010101" pitchFamily="49" charset="-122"/>
              </a:rPr>
              <a:t>、形成自己预期的职业库</a:t>
            </a:r>
            <a:endParaRPr lang="zh-CN" altLang="en-US" b="1" dirty="0">
              <a:latin typeface="黑体" panose="02010609060101010101" pitchFamily="49" charset="-122"/>
              <a:ea typeface="黑体" panose="02010609060101010101" pitchFamily="49" charset="-122"/>
            </a:endParaRPr>
          </a:p>
          <a:p>
            <a:pPr>
              <a:lnSpc>
                <a:spcPct val="135000"/>
              </a:lnSpc>
              <a:buNone/>
            </a:pPr>
            <a:r>
              <a:rPr lang="en-US" altLang="zh-CN" b="1">
                <a:latin typeface="黑体" panose="02010609060101010101" pitchFamily="49" charset="-122"/>
                <a:ea typeface="黑体" panose="02010609060101010101" pitchFamily="49" charset="-122"/>
              </a:rPr>
              <a:t>2</a:t>
            </a:r>
            <a:r>
              <a:rPr lang="zh-CN" altLang="en-US" b="1" dirty="0">
                <a:latin typeface="黑体" panose="02010609060101010101" pitchFamily="49" charset="-122"/>
                <a:ea typeface="黑体" panose="02010609060101010101" pitchFamily="49" charset="-122"/>
              </a:rPr>
              <a:t>、获得职业信息的方法</a:t>
            </a:r>
            <a:endParaRPr lang="en-US" altLang="zh-CN" b="1">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36546"/>
                                        </p:tgtEl>
                                        <p:attrNameLst>
                                          <p:attrName>style.visibility</p:attrName>
                                        </p:attrNameLst>
                                      </p:cBhvr>
                                      <p:to>
                                        <p:strVal val="visible"/>
                                      </p:to>
                                    </p:set>
                                    <p:animEffect transition="in" filter="strips(downLeft)">
                                      <p:cBhvr>
                                        <p:cTn id="7" dur="500"/>
                                        <p:tgtEl>
                                          <p:spTgt spid="23654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36546">
                                            <p:txEl>
                                              <p:charRg st="0" end="13"/>
                                            </p:txEl>
                                          </p:spTgt>
                                        </p:tgtEl>
                                        <p:attrNameLst>
                                          <p:attrName>style.visibility</p:attrName>
                                        </p:attrNameLst>
                                      </p:cBhvr>
                                      <p:to>
                                        <p:strVal val="visible"/>
                                      </p:to>
                                    </p:set>
                                    <p:animEffect transition="in" filter="strips(downLeft)">
                                      <p:cBhvr>
                                        <p:cTn id="10" dur="500"/>
                                        <p:tgtEl>
                                          <p:spTgt spid="236546">
                                            <p:txEl>
                                              <p:charRg st="0" end="1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36546">
                                            <p:txEl>
                                              <p:charRg st="13" end="25"/>
                                            </p:txEl>
                                          </p:spTgt>
                                        </p:tgtEl>
                                        <p:attrNameLst>
                                          <p:attrName>style.visibility</p:attrName>
                                        </p:attrNameLst>
                                      </p:cBhvr>
                                      <p:to>
                                        <p:strVal val="visible"/>
                                      </p:to>
                                    </p:set>
                                    <p:animEffect transition="in" filter="strips(downLeft)">
                                      <p:cBhvr>
                                        <p:cTn id="15" dur="500"/>
                                        <p:tgtEl>
                                          <p:spTgt spid="236546">
                                            <p:txEl>
                                              <p:charRg st="13"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6" grpId="0" animBg="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2690" name="矩形 2"/>
          <p:cNvSpPr/>
          <p:nvPr/>
        </p:nvSpPr>
        <p:spPr>
          <a:xfrm>
            <a:off x="0" y="1600200"/>
            <a:ext cx="9144000" cy="1919288"/>
          </a:xfrm>
          <a:prstGeom prst="rect">
            <a:avLst/>
          </a:prstGeom>
          <a:noFill/>
          <a:ln w="9525">
            <a:noFill/>
          </a:ln>
        </p:spPr>
        <p:txBody>
          <a:bodyPr>
            <a:spAutoFit/>
          </a:bodyPr>
          <a:p>
            <a:pPr eaLnBrk="1" hangingPunct="1">
              <a:lnSpc>
                <a:spcPct val="150000"/>
              </a:lnSpc>
            </a:pPr>
            <a:r>
              <a:rPr lang="zh-CN" altLang="en-US" sz="3200" dirty="0">
                <a:solidFill>
                  <a:schemeClr val="tx1"/>
                </a:solidFill>
                <a:latin typeface="Arial" panose="020B0604020202020204" pitchFamily="34" charset="0"/>
                <a:ea typeface="宋体" panose="02010600030101010101" pitchFamily="2" charset="-122"/>
              </a:rPr>
              <a:t>    </a:t>
            </a:r>
            <a:r>
              <a:rPr lang="zh-CN" altLang="zh-CN" sz="3200" dirty="0">
                <a:solidFill>
                  <a:schemeClr val="tx1"/>
                </a:solidFill>
                <a:latin typeface="Arial" panose="020B0604020202020204" pitchFamily="34" charset="0"/>
                <a:ea typeface="宋体" panose="02010600030101010101" pitchFamily="2" charset="-122"/>
              </a:rPr>
              <a:t>请</a:t>
            </a:r>
            <a:r>
              <a:rPr lang="zh-CN" altLang="en-US" sz="3200" dirty="0">
                <a:solidFill>
                  <a:schemeClr val="tx1"/>
                </a:solidFill>
                <a:latin typeface="Arial" panose="020B0604020202020204" pitchFamily="34" charset="0"/>
                <a:ea typeface="宋体" panose="02010600030101010101" pitchFamily="2" charset="-122"/>
              </a:rPr>
              <a:t>大家</a:t>
            </a:r>
            <a:r>
              <a:rPr lang="zh-CN" altLang="zh-CN" sz="3200" dirty="0">
                <a:solidFill>
                  <a:schemeClr val="tx1"/>
                </a:solidFill>
                <a:latin typeface="Arial" panose="020B0604020202020204" pitchFamily="34" charset="0"/>
                <a:ea typeface="宋体" panose="02010600030101010101" pitchFamily="2" charset="-122"/>
              </a:rPr>
              <a:t>在白纸上画出自己眼中的工作世界</a:t>
            </a:r>
            <a:r>
              <a:rPr lang="zh-CN" altLang="en-US" sz="3200" dirty="0">
                <a:solidFill>
                  <a:schemeClr val="tx1"/>
                </a:solidFill>
                <a:latin typeface="Arial" panose="020B0604020202020204" pitchFamily="34" charset="0"/>
                <a:ea typeface="宋体" panose="02010600030101010101" pitchFamily="2" charset="-122"/>
              </a:rPr>
              <a:t>。</a:t>
            </a:r>
            <a:endParaRPr lang="en-US" altLang="zh-CN" sz="3200">
              <a:solidFill>
                <a:schemeClr val="tx1"/>
              </a:solidFill>
              <a:latin typeface="Arial" panose="020B0604020202020204" pitchFamily="34" charset="0"/>
              <a:ea typeface="宋体" panose="02010600030101010101" pitchFamily="2" charset="-122"/>
            </a:endParaRPr>
          </a:p>
          <a:p>
            <a:pPr eaLnBrk="1" hangingPunct="1">
              <a:lnSpc>
                <a:spcPct val="150000"/>
              </a:lnSpc>
            </a:pPr>
            <a:r>
              <a:rPr lang="zh-CN" altLang="en-US" sz="2400" b="0" dirty="0">
                <a:solidFill>
                  <a:schemeClr val="tx1"/>
                </a:solidFill>
                <a:latin typeface="Arial" panose="020B0604020202020204" pitchFamily="34" charset="0"/>
                <a:ea typeface="宋体" panose="02010600030101010101" pitchFamily="2" charset="-122"/>
              </a:rPr>
              <a:t>      </a:t>
            </a:r>
            <a:r>
              <a:rPr lang="zh-CN" altLang="zh-CN" sz="2400" b="0" dirty="0">
                <a:solidFill>
                  <a:schemeClr val="tx1"/>
                </a:solidFill>
                <a:latin typeface="Arial" panose="020B0604020202020204" pitchFamily="34" charset="0"/>
                <a:ea typeface="宋体" panose="02010600030101010101" pitchFamily="2" charset="-122"/>
              </a:rPr>
              <a:t>注意这里不强调画的美术水平，只要能表达自己对工作世界的想法就好。</a:t>
            </a:r>
            <a:endParaRPr lang="en-US" altLang="zh-CN" sz="2400" b="0">
              <a:solidFill>
                <a:schemeClr val="tx1"/>
              </a:solidFill>
              <a:latin typeface="Arial" panose="020B0604020202020204" pitchFamily="34" charset="0"/>
              <a:ea typeface="宋体" panose="02010600030101010101" pitchFamily="2" charset="-122"/>
            </a:endParaRPr>
          </a:p>
        </p:txBody>
      </p:sp>
      <p:sp>
        <p:nvSpPr>
          <p:cNvPr id="5" name="矩形 4"/>
          <p:cNvSpPr/>
          <p:nvPr/>
        </p:nvSpPr>
        <p:spPr>
          <a:xfrm>
            <a:off x="4151313" y="61913"/>
            <a:ext cx="4772025" cy="641350"/>
          </a:xfrm>
          <a:prstGeom prst="rect">
            <a:avLst/>
          </a:prstGeom>
        </p:spPr>
        <p:txBody>
          <a:bodyPr wrap="none">
            <a:spAutoFit/>
          </a:bodyPr>
          <a:p>
            <a:pPr algn="ctr" eaLnBrk="1" hangingPunct="1"/>
            <a:r>
              <a:rPr lang="zh-CN" altLang="en-US" sz="3600" dirty="0">
                <a:solidFill>
                  <a:srgbClr val="FF0000"/>
                </a:solidFill>
                <a:effectLst>
                  <a:outerShdw blurRad="38100" dist="38100" dir="2700000">
                    <a:srgbClr val="000000"/>
                  </a:outerShdw>
                </a:effectLst>
                <a:latin typeface="Arial" panose="020B0604020202020204" pitchFamily="34" charset="0"/>
                <a:ea typeface="华文彩云"/>
              </a:rPr>
              <a:t>画出你眼中的工作世界</a:t>
            </a:r>
            <a:endParaRPr lang="zh-CN" altLang="en-US" sz="3600" dirty="0">
              <a:solidFill>
                <a:srgbClr val="FF0000"/>
              </a:solidFill>
              <a:effectLst>
                <a:outerShdw blurRad="38100" dist="38100" dir="2700000">
                  <a:srgbClr val="000000"/>
                </a:outerShdw>
              </a:effectLst>
              <a:latin typeface="Arial" panose="020B0604020202020204" pitchFamily="34" charset="0"/>
              <a:ea typeface="华文彩云"/>
            </a:endParaRPr>
          </a:p>
        </p:txBody>
      </p:sp>
      <p:sp>
        <p:nvSpPr>
          <p:cNvPr id="6" name="矩形 2"/>
          <p:cNvSpPr/>
          <p:nvPr/>
        </p:nvSpPr>
        <p:spPr>
          <a:xfrm>
            <a:off x="1295400" y="3886200"/>
            <a:ext cx="7315200" cy="1200150"/>
          </a:xfrm>
          <a:prstGeom prst="rect">
            <a:avLst/>
          </a:prstGeom>
          <a:noFill/>
          <a:ln w="9525">
            <a:noFill/>
          </a:ln>
        </p:spPr>
        <p:txBody>
          <a:bodyPr>
            <a:spAutoFit/>
          </a:bodyPr>
          <a:p>
            <a:pPr eaLnBrk="1" hangingPunct="1">
              <a:lnSpc>
                <a:spcPct val="150000"/>
              </a:lnSpc>
            </a:pPr>
            <a:r>
              <a:rPr lang="zh-CN" altLang="en-US" sz="2400" dirty="0">
                <a:solidFill>
                  <a:srgbClr val="FF0000"/>
                </a:solidFill>
                <a:latin typeface="Arial" panose="020B0604020202020204" pitchFamily="34" charset="0"/>
                <a:ea typeface="宋体" panose="02010600030101010101" pitchFamily="2" charset="-122"/>
              </a:rPr>
              <a:t>讨论：</a:t>
            </a:r>
            <a:endParaRPr lang="en-US" altLang="zh-CN" sz="2400">
              <a:solidFill>
                <a:srgbClr val="FF0000"/>
              </a:solidFill>
              <a:latin typeface="Arial" panose="020B0604020202020204" pitchFamily="34" charset="0"/>
              <a:ea typeface="宋体" panose="02010600030101010101" pitchFamily="2" charset="-122"/>
            </a:endParaRPr>
          </a:p>
          <a:p>
            <a:pPr eaLnBrk="1" hangingPunct="1">
              <a:lnSpc>
                <a:spcPct val="150000"/>
              </a:lnSpc>
            </a:pPr>
            <a:r>
              <a:rPr lang="en-US" altLang="zh-CN" sz="2400" b="0">
                <a:solidFill>
                  <a:schemeClr val="tx1"/>
                </a:solidFill>
                <a:latin typeface="Arial" panose="020B0604020202020204" pitchFamily="34" charset="0"/>
                <a:ea typeface="宋体" panose="02010600030101010101" pitchFamily="2" charset="-122"/>
              </a:rPr>
              <a:t>       </a:t>
            </a:r>
            <a:r>
              <a:rPr lang="zh-CN" altLang="en-US" sz="2400" b="0" dirty="0">
                <a:solidFill>
                  <a:schemeClr val="tx1"/>
                </a:solidFill>
                <a:latin typeface="Arial" panose="020B0604020202020204" pitchFamily="34" charset="0"/>
                <a:ea typeface="宋体" panose="02010600030101010101" pitchFamily="2" charset="-122"/>
              </a:rPr>
              <a:t>每个人对职业的理解给你的启示是什么？</a:t>
            </a:r>
            <a:endParaRPr lang="en-US" altLang="zh-CN" sz="2400" b="0">
              <a:solidFill>
                <a:schemeClr val="tx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7570" name="文本占位符 237569"/>
          <p:cNvSpPr/>
          <p:nvPr>
            <p:ph type="body" idx="1"/>
          </p:nvPr>
        </p:nvSpPr>
        <p:spPr>
          <a:xfrm>
            <a:off x="468313" y="1916113"/>
            <a:ext cx="8142287" cy="4332287"/>
          </a:xfrm>
          <a:noFill/>
          <a:ln w="76200" cmpd="tri">
            <a:solidFill>
              <a:schemeClr val="folHlink"/>
            </a:solidFill>
          </a:ln>
        </p:spPr>
        <p:txBody>
          <a:bodyPr/>
          <a:p>
            <a:pPr>
              <a:lnSpc>
                <a:spcPct val="135000"/>
              </a:lnSpc>
            </a:pPr>
            <a:r>
              <a:rPr lang="zh-CN" altLang="en-US" sz="2600" b="1" u="sng" dirty="0">
                <a:ea typeface="方正姚体" pitchFamily="2" charset="-122"/>
              </a:rPr>
              <a:t>自我探索</a:t>
            </a:r>
            <a:r>
              <a:rPr lang="zh-CN" altLang="en-US" sz="2600" b="1" dirty="0">
                <a:solidFill>
                  <a:srgbClr val="000000"/>
                </a:solidFill>
              </a:rPr>
              <a:t>可以帮助个人初步形成一个探索的</a:t>
            </a:r>
            <a:r>
              <a:rPr lang="zh-CN" altLang="en-US" sz="2600" b="1" dirty="0">
                <a:solidFill>
                  <a:schemeClr val="bg1"/>
                </a:solidFill>
                <a:ea typeface="方正姚体" pitchFamily="2" charset="-122"/>
              </a:rPr>
              <a:t>范围</a:t>
            </a:r>
            <a:r>
              <a:rPr lang="zh-CN" altLang="en-US" sz="2600" b="1" dirty="0">
                <a:solidFill>
                  <a:srgbClr val="000000"/>
                </a:solidFill>
              </a:rPr>
              <a:t>。</a:t>
            </a:r>
            <a:endParaRPr lang="zh-CN" altLang="en-US" sz="2600" b="1" dirty="0">
              <a:solidFill>
                <a:srgbClr val="000000"/>
              </a:solidFill>
            </a:endParaRPr>
          </a:p>
          <a:p>
            <a:pPr>
              <a:lnSpc>
                <a:spcPct val="120000"/>
              </a:lnSpc>
            </a:pPr>
            <a:r>
              <a:rPr lang="zh-CN" altLang="en-US" sz="2600" b="1" dirty="0">
                <a:solidFill>
                  <a:srgbClr val="000000"/>
                </a:solidFill>
              </a:rPr>
              <a:t>自我探索中的“</a:t>
            </a:r>
            <a:r>
              <a:rPr lang="zh-CN" altLang="en-US" sz="2600" b="1" u="sng" dirty="0">
                <a:ea typeface="方正姚体" pitchFamily="2" charset="-122"/>
              </a:rPr>
              <a:t>兴趣、性格、能力、价值观</a:t>
            </a:r>
            <a:r>
              <a:rPr lang="zh-CN" altLang="en-US" sz="2600" b="1" dirty="0"/>
              <a:t>”</a:t>
            </a:r>
            <a:r>
              <a:rPr lang="zh-CN" altLang="en-US" sz="2600" b="1" dirty="0">
                <a:solidFill>
                  <a:srgbClr val="000000"/>
                </a:solidFill>
              </a:rPr>
              <a:t>，都有相适应的职业。</a:t>
            </a:r>
            <a:endParaRPr lang="zh-CN" altLang="en-US" sz="2600" b="1" dirty="0">
              <a:solidFill>
                <a:srgbClr val="000000"/>
              </a:solidFill>
            </a:endParaRPr>
          </a:p>
          <a:p>
            <a:pPr>
              <a:lnSpc>
                <a:spcPct val="120000"/>
              </a:lnSpc>
            </a:pPr>
            <a:r>
              <a:rPr lang="zh-CN" altLang="en-US" sz="2600" b="1" dirty="0">
                <a:solidFill>
                  <a:srgbClr val="000000"/>
                </a:solidFill>
              </a:rPr>
              <a:t>每个人还有自己心目中理想的职业，可以通过头脑风暴的形式把它们也列出来。</a:t>
            </a:r>
            <a:endParaRPr lang="zh-CN" altLang="en-US" sz="2600" b="1" dirty="0">
              <a:solidFill>
                <a:srgbClr val="000000"/>
              </a:solidFill>
            </a:endParaRPr>
          </a:p>
          <a:p>
            <a:pPr>
              <a:lnSpc>
                <a:spcPct val="120000"/>
              </a:lnSpc>
            </a:pPr>
            <a:r>
              <a:rPr lang="zh-CN" altLang="en-US" sz="2600" b="1" dirty="0">
                <a:solidFill>
                  <a:srgbClr val="000000"/>
                </a:solidFill>
              </a:rPr>
              <a:t>这样就获得了一个</a:t>
            </a:r>
            <a:r>
              <a:rPr lang="zh-CN" altLang="en-US" sz="2600" b="1" u="sng" dirty="0">
                <a:ea typeface="方正姚体" pitchFamily="2" charset="-122"/>
              </a:rPr>
              <a:t>职业清单</a:t>
            </a:r>
            <a:r>
              <a:rPr lang="zh-CN" altLang="en-US" sz="2600" b="1" dirty="0">
                <a:solidFill>
                  <a:srgbClr val="000000"/>
                </a:solidFill>
              </a:rPr>
              <a:t>，看看这些职业有什么共同点，就可能启发你想到更多值得探索的职业，最终就得到你预期的</a:t>
            </a:r>
            <a:r>
              <a:rPr lang="zh-CN" altLang="en-US" sz="2600" b="1" u="sng" dirty="0">
                <a:ea typeface="方正姚体" pitchFamily="2" charset="-122"/>
              </a:rPr>
              <a:t>职业库</a:t>
            </a:r>
            <a:r>
              <a:rPr lang="zh-CN" altLang="en-US" sz="2600" b="1" dirty="0"/>
              <a:t>。</a:t>
            </a:r>
            <a:endParaRPr lang="zh-CN" altLang="en-US" sz="2600" b="1" dirty="0"/>
          </a:p>
        </p:txBody>
      </p:sp>
      <p:sp>
        <p:nvSpPr>
          <p:cNvPr id="237572" name="矩形 237571"/>
          <p:cNvSpPr/>
          <p:nvPr/>
        </p:nvSpPr>
        <p:spPr>
          <a:xfrm>
            <a:off x="417513" y="946150"/>
            <a:ext cx="4756150" cy="833438"/>
          </a:xfrm>
          <a:prstGeom prst="rect">
            <a:avLst/>
          </a:prstGeom>
          <a:noFill/>
          <a:ln w="9525">
            <a:noFill/>
          </a:ln>
        </p:spPr>
        <p:txBody>
          <a:bodyPr wrap="none" anchor="t">
            <a:spAutoFit/>
          </a:bodyPr>
          <a:p>
            <a:pPr marL="342900" indent="-342900" algn="ctr" eaLnBrk="1" hangingPunct="1">
              <a:lnSpc>
                <a:spcPct val="135000"/>
              </a:lnSpc>
              <a:spcBef>
                <a:spcPct val="20000"/>
              </a:spcBef>
              <a:buClr>
                <a:schemeClr val="accent1"/>
              </a:buClr>
              <a:buSzPct val="65000"/>
              <a:buFont typeface="Wingdings" panose="05000000000000000000" pitchFamily="2" charset="2"/>
              <a:buNone/>
            </a:pPr>
            <a:r>
              <a:rPr lang="zh-CN" altLang="en-US" sz="3600" i="1" dirty="0">
                <a:solidFill>
                  <a:schemeClr val="tx2"/>
                </a:solidFill>
                <a:latin typeface="Arial" panose="020B0604020202020204" pitchFamily="34" charset="0"/>
                <a:ea typeface="宋体" panose="02010600030101010101" pitchFamily="2" charset="-122"/>
              </a:rPr>
              <a:t>形成自己预期的职业库</a:t>
            </a:r>
            <a:endParaRPr lang="zh-CN" altLang="en-US" sz="3600" i="1" dirty="0">
              <a:solidFill>
                <a:schemeClr val="tx2"/>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37572"/>
                                        </p:tgtEl>
                                        <p:attrNameLst>
                                          <p:attrName>style.visibility</p:attrName>
                                        </p:attrNameLst>
                                      </p:cBhvr>
                                      <p:to>
                                        <p:strVal val="visible"/>
                                      </p:to>
                                    </p:set>
                                    <p:animEffect transition="in" filter="strips(downLeft)">
                                      <p:cBhvr>
                                        <p:cTn id="7" dur="500"/>
                                        <p:tgtEl>
                                          <p:spTgt spid="23757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37570"/>
                                        </p:tgtEl>
                                        <p:attrNameLst>
                                          <p:attrName>style.visibility</p:attrName>
                                        </p:attrNameLst>
                                      </p:cBhvr>
                                      <p:to>
                                        <p:strVal val="visible"/>
                                      </p:to>
                                    </p:set>
                                    <p:animEffect transition="in" filter="strips(downLeft)">
                                      <p:cBhvr>
                                        <p:cTn id="12" dur="500"/>
                                        <p:tgtEl>
                                          <p:spTgt spid="23757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37570">
                                            <p:txEl>
                                              <p:charRg st="0" end="23"/>
                                            </p:txEl>
                                          </p:spTgt>
                                        </p:tgtEl>
                                        <p:attrNameLst>
                                          <p:attrName>style.visibility</p:attrName>
                                        </p:attrNameLst>
                                      </p:cBhvr>
                                      <p:to>
                                        <p:strVal val="visible"/>
                                      </p:to>
                                    </p:set>
                                    <p:animEffect transition="in" filter="strips(downLeft)">
                                      <p:cBhvr>
                                        <p:cTn id="17" dur="500"/>
                                        <p:tgtEl>
                                          <p:spTgt spid="237570">
                                            <p:txEl>
                                              <p:charRg st="0" end="2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37570">
                                            <p:txEl>
                                              <p:charRg st="23" end="54"/>
                                            </p:txEl>
                                          </p:spTgt>
                                        </p:tgtEl>
                                        <p:attrNameLst>
                                          <p:attrName>style.visibility</p:attrName>
                                        </p:attrNameLst>
                                      </p:cBhvr>
                                      <p:to>
                                        <p:strVal val="visible"/>
                                      </p:to>
                                    </p:set>
                                    <p:animEffect transition="in" filter="strips(downLeft)">
                                      <p:cBhvr>
                                        <p:cTn id="22" dur="500"/>
                                        <p:tgtEl>
                                          <p:spTgt spid="237570">
                                            <p:txEl>
                                              <p:charRg st="23" end="5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37570">
                                            <p:txEl>
                                              <p:charRg st="54" end="90"/>
                                            </p:txEl>
                                          </p:spTgt>
                                        </p:tgtEl>
                                        <p:attrNameLst>
                                          <p:attrName>style.visibility</p:attrName>
                                        </p:attrNameLst>
                                      </p:cBhvr>
                                      <p:to>
                                        <p:strVal val="visible"/>
                                      </p:to>
                                    </p:set>
                                    <p:animEffect transition="in" filter="strips(downLeft)">
                                      <p:cBhvr>
                                        <p:cTn id="27" dur="500"/>
                                        <p:tgtEl>
                                          <p:spTgt spid="237570">
                                            <p:txEl>
                                              <p:charRg st="54" end="9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37570">
                                            <p:txEl>
                                              <p:charRg st="90" end="148"/>
                                            </p:txEl>
                                          </p:spTgt>
                                        </p:tgtEl>
                                        <p:attrNameLst>
                                          <p:attrName>style.visibility</p:attrName>
                                        </p:attrNameLst>
                                      </p:cBhvr>
                                      <p:to>
                                        <p:strVal val="visible"/>
                                      </p:to>
                                    </p:set>
                                    <p:animEffect transition="in" filter="strips(downLeft)">
                                      <p:cBhvr>
                                        <p:cTn id="32" dur="500"/>
                                        <p:tgtEl>
                                          <p:spTgt spid="237570">
                                            <p:txEl>
                                              <p:charRg st="90" end="14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0" grpId="0" animBg="1" build="p"/>
      <p:bldP spid="23757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8594" name="文本占位符 238593"/>
          <p:cNvSpPr/>
          <p:nvPr>
            <p:ph type="body" idx="1"/>
          </p:nvPr>
        </p:nvSpPr>
        <p:spPr>
          <a:xfrm>
            <a:off x="290195" y="1289685"/>
            <a:ext cx="8640445" cy="5054600"/>
          </a:xfrm>
          <a:noFill/>
          <a:ln w="38100">
            <a:solidFill>
              <a:schemeClr val="folHlink"/>
            </a:solidFill>
          </a:ln>
        </p:spPr>
        <p:txBody>
          <a:bodyPr/>
          <a:p>
            <a:pPr>
              <a:lnSpc>
                <a:spcPct val="135000"/>
              </a:lnSpc>
            </a:pPr>
            <a:r>
              <a:rPr lang="zh-CN" altLang="en-US" sz="2600" b="1" dirty="0"/>
              <a:t>大学生小</a:t>
            </a:r>
            <a:r>
              <a:rPr lang="en-US" altLang="zh-CN" sz="2600" b="1"/>
              <a:t>A</a:t>
            </a:r>
            <a:r>
              <a:rPr lang="zh-CN" altLang="en-US" sz="2600" b="1" dirty="0"/>
              <a:t>期待做商业方面的工作，但是具体选择什么工作因其对社会还不太了解，就难以决定。</a:t>
            </a:r>
            <a:endParaRPr lang="zh-CN" altLang="en-US" sz="2600" b="1" dirty="0"/>
          </a:p>
          <a:p>
            <a:pPr>
              <a:lnSpc>
                <a:spcPct val="135000"/>
              </a:lnSpc>
            </a:pPr>
            <a:r>
              <a:rPr lang="zh-CN" altLang="en-US" sz="2600" b="1" dirty="0">
                <a:ea typeface="方正姚体" pitchFamily="2" charset="-122"/>
              </a:rPr>
              <a:t>性格探索：</a:t>
            </a:r>
            <a:r>
              <a:rPr lang="zh-CN" altLang="en-US" sz="2600" b="1" dirty="0"/>
              <a:t>适合做</a:t>
            </a:r>
            <a:r>
              <a:rPr lang="zh-CN" altLang="en-US" sz="2600" b="1" dirty="0">
                <a:ea typeface="华文新魏" pitchFamily="2" charset="-122"/>
              </a:rPr>
              <a:t>人力资源管理者、咨询顾问、教师</a:t>
            </a:r>
            <a:r>
              <a:rPr lang="zh-CN" altLang="en-US" sz="2600" b="1" dirty="0"/>
              <a:t>；</a:t>
            </a:r>
            <a:endParaRPr lang="zh-CN" altLang="en-US" sz="2600" b="1" dirty="0"/>
          </a:p>
          <a:p>
            <a:pPr>
              <a:lnSpc>
                <a:spcPct val="135000"/>
              </a:lnSpc>
            </a:pPr>
            <a:r>
              <a:rPr lang="zh-CN" altLang="en-US" sz="2600" b="1" dirty="0">
                <a:ea typeface="方正姚体" pitchFamily="2" charset="-122"/>
              </a:rPr>
              <a:t>兴趣探索：</a:t>
            </a:r>
            <a:r>
              <a:rPr lang="zh-CN" altLang="en-US" sz="2600" b="1" dirty="0"/>
              <a:t>应该做</a:t>
            </a:r>
            <a:r>
              <a:rPr lang="zh-CN" altLang="en-US" sz="2600" b="1" dirty="0">
                <a:ea typeface="华文新魏" pitchFamily="2" charset="-122"/>
              </a:rPr>
              <a:t>社工、教师、培训人员</a:t>
            </a:r>
            <a:r>
              <a:rPr lang="zh-CN" altLang="en-US" sz="2600" b="1" dirty="0"/>
              <a:t>等；</a:t>
            </a:r>
            <a:endParaRPr lang="zh-CN" altLang="en-US" sz="2600" b="1" dirty="0"/>
          </a:p>
          <a:p>
            <a:pPr>
              <a:lnSpc>
                <a:spcPct val="135000"/>
              </a:lnSpc>
            </a:pPr>
            <a:r>
              <a:rPr lang="zh-CN" altLang="en-US" sz="2600" b="1" dirty="0">
                <a:ea typeface="方正姚体" pitchFamily="2" charset="-122"/>
              </a:rPr>
              <a:t>能力探索：</a:t>
            </a:r>
            <a:r>
              <a:rPr lang="zh-CN" altLang="en-US" sz="2600" b="1" dirty="0"/>
              <a:t>可以做</a:t>
            </a:r>
            <a:r>
              <a:rPr lang="zh-CN" altLang="en-US" sz="2600" b="1" dirty="0">
                <a:ea typeface="华文新魏" pitchFamily="2" charset="-122"/>
              </a:rPr>
              <a:t>教育、销售、客户服务</a:t>
            </a:r>
            <a:r>
              <a:rPr lang="zh-CN" altLang="en-US" sz="2600" b="1" dirty="0"/>
              <a:t>等工作，</a:t>
            </a:r>
            <a:endParaRPr lang="zh-CN" altLang="en-US" sz="2600" b="1" dirty="0"/>
          </a:p>
          <a:p>
            <a:pPr>
              <a:lnSpc>
                <a:spcPct val="135000"/>
              </a:lnSpc>
            </a:pPr>
            <a:r>
              <a:rPr lang="zh-CN" altLang="en-US" sz="2600" b="1" dirty="0">
                <a:ea typeface="方正姚体" pitchFamily="2" charset="-122"/>
              </a:rPr>
              <a:t>价值观探索：</a:t>
            </a:r>
            <a:r>
              <a:rPr lang="zh-CN" altLang="en-US" sz="2600" b="1" dirty="0"/>
              <a:t>期待做</a:t>
            </a:r>
            <a:r>
              <a:rPr lang="zh-CN" altLang="en-US" sz="2600" b="1" dirty="0">
                <a:ea typeface="华文新魏" pitchFamily="2" charset="-122"/>
              </a:rPr>
              <a:t>服务、自由职业、护理</a:t>
            </a:r>
            <a:r>
              <a:rPr lang="zh-CN" altLang="en-US" sz="2600" b="1" dirty="0"/>
              <a:t>等工作。</a:t>
            </a:r>
            <a:endParaRPr lang="zh-CN" altLang="en-US" sz="2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38594"/>
                                        </p:tgtEl>
                                        <p:attrNameLst>
                                          <p:attrName>style.visibility</p:attrName>
                                        </p:attrNameLst>
                                      </p:cBhvr>
                                      <p:to>
                                        <p:strVal val="visible"/>
                                      </p:to>
                                    </p:set>
                                    <p:animEffect transition="in" filter="checkerboard(across)">
                                      <p:cBhvr>
                                        <p:cTn id="7" dur="500"/>
                                        <p:tgtEl>
                                          <p:spTgt spid="23859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8594">
                                            <p:txEl>
                                              <p:charRg st="0" end="44"/>
                                            </p:txEl>
                                          </p:spTgt>
                                        </p:tgtEl>
                                        <p:attrNameLst>
                                          <p:attrName>style.visibility</p:attrName>
                                        </p:attrNameLst>
                                      </p:cBhvr>
                                      <p:to>
                                        <p:strVal val="visible"/>
                                      </p:to>
                                    </p:set>
                                    <p:animEffect transition="in" filter="checkerboard(across)">
                                      <p:cBhvr>
                                        <p:cTn id="10" dur="500"/>
                                        <p:tgtEl>
                                          <p:spTgt spid="238594">
                                            <p:txEl>
                                              <p:charRg st="0" end="4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38594">
                                            <p:txEl>
                                              <p:charRg st="44" end="69"/>
                                            </p:txEl>
                                          </p:spTgt>
                                        </p:tgtEl>
                                        <p:attrNameLst>
                                          <p:attrName>style.visibility</p:attrName>
                                        </p:attrNameLst>
                                      </p:cBhvr>
                                      <p:to>
                                        <p:strVal val="visible"/>
                                      </p:to>
                                    </p:set>
                                    <p:animEffect transition="in" filter="checkerboard(across)">
                                      <p:cBhvr>
                                        <p:cTn id="15" dur="500"/>
                                        <p:tgtEl>
                                          <p:spTgt spid="238594">
                                            <p:txEl>
                                              <p:charRg st="44" end="69"/>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38594">
                                            <p:txEl>
                                              <p:charRg st="69" end="90"/>
                                            </p:txEl>
                                          </p:spTgt>
                                        </p:tgtEl>
                                        <p:attrNameLst>
                                          <p:attrName>style.visibility</p:attrName>
                                        </p:attrNameLst>
                                      </p:cBhvr>
                                      <p:to>
                                        <p:strVal val="visible"/>
                                      </p:to>
                                    </p:set>
                                    <p:animEffect transition="in" filter="checkerboard(across)">
                                      <p:cBhvr>
                                        <p:cTn id="20" dur="500"/>
                                        <p:tgtEl>
                                          <p:spTgt spid="238594">
                                            <p:txEl>
                                              <p:charRg st="69" end="9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38594">
                                            <p:txEl>
                                              <p:charRg st="90" end="113"/>
                                            </p:txEl>
                                          </p:spTgt>
                                        </p:tgtEl>
                                        <p:attrNameLst>
                                          <p:attrName>style.visibility</p:attrName>
                                        </p:attrNameLst>
                                      </p:cBhvr>
                                      <p:to>
                                        <p:strVal val="visible"/>
                                      </p:to>
                                    </p:set>
                                    <p:animEffect transition="in" filter="checkerboard(across)">
                                      <p:cBhvr>
                                        <p:cTn id="25" dur="500"/>
                                        <p:tgtEl>
                                          <p:spTgt spid="238594">
                                            <p:txEl>
                                              <p:charRg st="90" end="11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38594">
                                            <p:txEl>
                                              <p:charRg st="113" end="137"/>
                                            </p:txEl>
                                          </p:spTgt>
                                        </p:tgtEl>
                                        <p:attrNameLst>
                                          <p:attrName>style.visibility</p:attrName>
                                        </p:attrNameLst>
                                      </p:cBhvr>
                                      <p:to>
                                        <p:strVal val="visible"/>
                                      </p:to>
                                    </p:set>
                                    <p:animEffect transition="in" filter="checkerboard(across)">
                                      <p:cBhvr>
                                        <p:cTn id="30" dur="500"/>
                                        <p:tgtEl>
                                          <p:spTgt spid="238594">
                                            <p:txEl>
                                              <p:charRg st="113" end="13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animBg="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9618" name="矩形 239617"/>
          <p:cNvSpPr/>
          <p:nvPr/>
        </p:nvSpPr>
        <p:spPr>
          <a:xfrm>
            <a:off x="434340" y="1214120"/>
            <a:ext cx="8277860" cy="2710815"/>
          </a:xfrm>
          <a:prstGeom prst="rect">
            <a:avLst/>
          </a:prstGeom>
          <a:solidFill>
            <a:schemeClr val="bg1"/>
          </a:solidFill>
          <a:ln w="76200">
            <a:noFill/>
          </a:ln>
        </p:spPr>
        <p:txBody>
          <a:bodyPr wrap="square">
            <a:spAutoFit/>
          </a:bodyPr>
          <a:p>
            <a:pPr marL="342900" indent="-342900" eaLnBrk="1" hangingPunct="1">
              <a:lnSpc>
                <a:spcPct val="130000"/>
              </a:lnSpc>
              <a:spcBef>
                <a:spcPct val="20000"/>
              </a:spcBef>
              <a:buClr>
                <a:schemeClr val="bg1"/>
              </a:buClr>
            </a:pPr>
            <a:r>
              <a:rPr lang="zh-CN" altLang="en-US" sz="2400" dirty="0">
                <a:solidFill>
                  <a:schemeClr val="tx1"/>
                </a:solidFill>
                <a:latin typeface="Comic Sans MS" panose="030F0702030302020204" pitchFamily="66" charset="0"/>
                <a:ea typeface="华文行楷" pitchFamily="2" charset="-122"/>
              </a:rPr>
              <a:t>     </a:t>
            </a:r>
            <a:r>
              <a:rPr lang="zh-CN" altLang="en-US" sz="2400" dirty="0">
                <a:solidFill>
                  <a:srgbClr val="FF0000"/>
                </a:solidFill>
                <a:latin typeface="Comic Sans MS" panose="030F0702030302020204" pitchFamily="66" charset="0"/>
                <a:ea typeface="方正姚体" pitchFamily="2" charset="-122"/>
              </a:rPr>
              <a:t>教师职业、教育工作</a:t>
            </a:r>
            <a:r>
              <a:rPr lang="zh-CN" altLang="en-US" sz="2400" dirty="0">
                <a:solidFill>
                  <a:schemeClr val="tx1"/>
                </a:solidFill>
                <a:latin typeface="Comic Sans MS" panose="030F0702030302020204" pitchFamily="66" charset="0"/>
                <a:ea typeface="华文行楷" pitchFamily="2" charset="-122"/>
              </a:rPr>
              <a:t>出现的频次最高，</a:t>
            </a:r>
            <a:r>
              <a:rPr lang="zh-CN" altLang="en-US" sz="2400" dirty="0">
                <a:solidFill>
                  <a:srgbClr val="FF0000"/>
                </a:solidFill>
                <a:latin typeface="Comic Sans MS" panose="030F0702030302020204" pitchFamily="66" charset="0"/>
                <a:ea typeface="方正姚体" pitchFamily="2" charset="-122"/>
              </a:rPr>
              <a:t>社工、客户</a:t>
            </a:r>
            <a:endParaRPr lang="zh-CN" altLang="en-US" sz="2400" dirty="0">
              <a:solidFill>
                <a:srgbClr val="FF0000"/>
              </a:solidFill>
              <a:latin typeface="Comic Sans MS" panose="030F0702030302020204" pitchFamily="66" charset="0"/>
              <a:ea typeface="方正姚体" pitchFamily="2" charset="-122"/>
            </a:endParaRPr>
          </a:p>
          <a:p>
            <a:pPr marL="342900" indent="-342900" eaLnBrk="1" hangingPunct="1">
              <a:lnSpc>
                <a:spcPct val="130000"/>
              </a:lnSpc>
              <a:spcBef>
                <a:spcPct val="20000"/>
              </a:spcBef>
              <a:buClr>
                <a:schemeClr val="bg1"/>
              </a:buClr>
            </a:pPr>
            <a:r>
              <a:rPr lang="zh-CN" altLang="en-US" sz="2400" dirty="0">
                <a:solidFill>
                  <a:srgbClr val="FF0000"/>
                </a:solidFill>
                <a:latin typeface="Comic Sans MS" panose="030F0702030302020204" pitchFamily="66" charset="0"/>
                <a:ea typeface="方正姚体" pitchFamily="2" charset="-122"/>
              </a:rPr>
              <a:t>服务、服务、护理</a:t>
            </a:r>
            <a:r>
              <a:rPr lang="zh-CN" altLang="en-US" sz="2400" dirty="0">
                <a:solidFill>
                  <a:schemeClr val="tx1"/>
                </a:solidFill>
                <a:latin typeface="Comic Sans MS" panose="030F0702030302020204" pitchFamily="66" charset="0"/>
                <a:ea typeface="华文行楷" pitchFamily="2" charset="-122"/>
              </a:rPr>
              <a:t>等虽然名称不同但都明显体现了帮助</a:t>
            </a:r>
            <a:endParaRPr lang="zh-CN" altLang="en-US" sz="2400" dirty="0">
              <a:solidFill>
                <a:schemeClr val="tx1"/>
              </a:solidFill>
              <a:latin typeface="Comic Sans MS" panose="030F0702030302020204" pitchFamily="66" charset="0"/>
              <a:ea typeface="华文行楷" pitchFamily="2" charset="-122"/>
            </a:endParaRPr>
          </a:p>
          <a:p>
            <a:pPr marL="342900" indent="-342900" eaLnBrk="1" hangingPunct="1">
              <a:lnSpc>
                <a:spcPct val="130000"/>
              </a:lnSpc>
              <a:spcBef>
                <a:spcPct val="20000"/>
              </a:spcBef>
              <a:buClr>
                <a:schemeClr val="bg1"/>
              </a:buClr>
            </a:pPr>
            <a:r>
              <a:rPr lang="zh-CN" altLang="en-US" sz="2400" dirty="0">
                <a:solidFill>
                  <a:schemeClr val="tx1"/>
                </a:solidFill>
                <a:latin typeface="Comic Sans MS" panose="030F0702030302020204" pitchFamily="66" charset="0"/>
                <a:ea typeface="华文行楷" pitchFamily="2" charset="-122"/>
              </a:rPr>
              <a:t>他人的特点。</a:t>
            </a:r>
            <a:endParaRPr lang="zh-CN" altLang="en-US" sz="2400" dirty="0">
              <a:solidFill>
                <a:schemeClr val="tx1"/>
              </a:solidFill>
              <a:latin typeface="Comic Sans MS" panose="030F0702030302020204" pitchFamily="66" charset="0"/>
              <a:ea typeface="华文行楷" pitchFamily="2" charset="-122"/>
            </a:endParaRPr>
          </a:p>
          <a:p>
            <a:pPr marL="342900" indent="-342900" eaLnBrk="1" hangingPunct="1">
              <a:lnSpc>
                <a:spcPct val="130000"/>
              </a:lnSpc>
              <a:spcBef>
                <a:spcPct val="20000"/>
              </a:spcBef>
              <a:buClr>
                <a:schemeClr val="accent1"/>
              </a:buClr>
              <a:buSzPct val="65000"/>
              <a:buFont typeface="Wingdings" panose="05000000000000000000" pitchFamily="2" charset="2"/>
              <a:buNone/>
            </a:pPr>
            <a:r>
              <a:rPr lang="zh-CN" altLang="en-US" sz="2400" dirty="0">
                <a:solidFill>
                  <a:schemeClr val="tx1"/>
                </a:solidFill>
                <a:latin typeface="Comic Sans MS" panose="030F0702030302020204" pitchFamily="66" charset="0"/>
                <a:ea typeface="华文行楷" pitchFamily="2" charset="-122"/>
              </a:rPr>
              <a:t>      首先具有与</a:t>
            </a:r>
            <a:r>
              <a:rPr lang="zh-CN" altLang="en-US" sz="2400" dirty="0">
                <a:solidFill>
                  <a:srgbClr val="FF0000"/>
                </a:solidFill>
                <a:latin typeface="Comic Sans MS" panose="030F0702030302020204" pitchFamily="66" charset="0"/>
                <a:ea typeface="方正姚体" pitchFamily="2" charset="-122"/>
              </a:rPr>
              <a:t>人打交道、帮助他人</a:t>
            </a:r>
            <a:r>
              <a:rPr lang="zh-CN" altLang="en-US" sz="2400" dirty="0">
                <a:solidFill>
                  <a:schemeClr val="tx1"/>
                </a:solidFill>
                <a:latin typeface="Comic Sans MS" panose="030F0702030302020204" pitchFamily="66" charset="0"/>
                <a:ea typeface="华文行楷" pitchFamily="2" charset="-122"/>
              </a:rPr>
              <a:t>的特点，其次还有沟通性、商业性等特点。</a:t>
            </a:r>
            <a:endParaRPr lang="zh-CN" altLang="en-US" sz="2400" dirty="0">
              <a:solidFill>
                <a:schemeClr val="tx1"/>
              </a:solidFill>
              <a:latin typeface="Comic Sans MS" panose="030F0702030302020204" pitchFamily="66" charset="0"/>
              <a:ea typeface="华文行楷" pitchFamily="2" charset="-122"/>
            </a:endParaRPr>
          </a:p>
        </p:txBody>
      </p:sp>
      <p:sp>
        <p:nvSpPr>
          <p:cNvPr id="239620" name="矩形 239619"/>
          <p:cNvSpPr/>
          <p:nvPr/>
        </p:nvSpPr>
        <p:spPr>
          <a:xfrm>
            <a:off x="3059113" y="4292600"/>
            <a:ext cx="2222500" cy="433388"/>
          </a:xfrm>
          <a:prstGeom prst="rect">
            <a:avLst/>
          </a:prstGeom>
          <a:noFill/>
          <a:ln w="9525">
            <a:noFill/>
          </a:ln>
        </p:spPr>
        <p:txBody>
          <a:bodyPr wrap="none" anchor="t">
            <a:spAutoFit/>
          </a:bodyPr>
          <a:p>
            <a:pPr marL="342900" indent="-342900" algn="ctr" eaLnBrk="1" hangingPunct="1">
              <a:lnSpc>
                <a:spcPct val="80000"/>
              </a:lnSpc>
              <a:spcBef>
                <a:spcPct val="20000"/>
              </a:spcBef>
              <a:buClr>
                <a:schemeClr val="bg1"/>
              </a:buClr>
            </a:pPr>
            <a:r>
              <a:rPr lang="zh-CN" altLang="en-US" sz="2800" dirty="0">
                <a:solidFill>
                  <a:schemeClr val="tx1"/>
                </a:solidFill>
                <a:latin typeface="Comic Sans MS" panose="030F0702030302020204" pitchFamily="66" charset="0"/>
                <a:ea typeface="华文行楷" pitchFamily="2" charset="-122"/>
              </a:rPr>
              <a:t>小</a:t>
            </a:r>
            <a:r>
              <a:rPr lang="en-US" altLang="zh-CN" sz="2800">
                <a:solidFill>
                  <a:schemeClr val="tx1"/>
                </a:solidFill>
                <a:latin typeface="Comic Sans MS" panose="030F0702030302020204" pitchFamily="66" charset="0"/>
                <a:ea typeface="华文行楷" pitchFamily="2" charset="-122"/>
              </a:rPr>
              <a:t>A</a:t>
            </a:r>
            <a:r>
              <a:rPr lang="zh-CN" altLang="en-US" sz="2800" dirty="0">
                <a:solidFill>
                  <a:schemeClr val="tx1"/>
                </a:solidFill>
                <a:latin typeface="Comic Sans MS" panose="030F0702030302020204" pitchFamily="66" charset="0"/>
                <a:ea typeface="华文行楷" pitchFamily="2" charset="-122"/>
              </a:rPr>
              <a:t>的职业库</a:t>
            </a:r>
            <a:endParaRPr lang="zh-CN" altLang="en-US" sz="2800" dirty="0">
              <a:solidFill>
                <a:schemeClr val="tx1"/>
              </a:solidFill>
              <a:latin typeface="Comic Sans MS" panose="030F0702030302020204" pitchFamily="66" charset="0"/>
              <a:ea typeface="华文行楷" pitchFamily="2" charset="-122"/>
            </a:endParaRPr>
          </a:p>
        </p:txBody>
      </p:sp>
      <p:sp>
        <p:nvSpPr>
          <p:cNvPr id="239621" name="十字形 239620"/>
          <p:cNvSpPr/>
          <p:nvPr/>
        </p:nvSpPr>
        <p:spPr>
          <a:xfrm>
            <a:off x="1331913" y="4868863"/>
            <a:ext cx="6481762" cy="647700"/>
          </a:xfrm>
          <a:prstGeom prst="plus">
            <a:avLst>
              <a:gd name="adj" fmla="val 25000"/>
            </a:avLst>
          </a:prstGeom>
          <a:noFill/>
          <a:ln w="76200" cap="flat" cmpd="tri">
            <a:solidFill>
              <a:schemeClr val="hlink"/>
            </a:solidFill>
            <a:prstDash val="solid"/>
            <a:miter/>
            <a:headEnd type="none" w="med" len="med"/>
            <a:tailEnd type="none" w="med" len="med"/>
          </a:ln>
        </p:spPr>
        <p:txBody>
          <a:bodyPr wrap="none" anchor="ctr"/>
          <a:p>
            <a:pPr marL="342900" indent="-342900" algn="ctr" eaLnBrk="1" hangingPunct="1">
              <a:lnSpc>
                <a:spcPct val="80000"/>
              </a:lnSpc>
              <a:spcBef>
                <a:spcPct val="20000"/>
              </a:spcBef>
              <a:buClr>
                <a:schemeClr val="bg1"/>
              </a:buClr>
            </a:pPr>
            <a:r>
              <a:rPr lang="zh-CN" altLang="en-US" sz="2800" dirty="0">
                <a:solidFill>
                  <a:srgbClr val="000000"/>
                </a:solidFill>
                <a:latin typeface="Comic Sans MS" panose="030F0702030302020204" pitchFamily="66" charset="0"/>
                <a:ea typeface="华文行楷" pitchFamily="2" charset="-122"/>
              </a:rPr>
              <a:t>培训、咨询顾问、客户服务等。</a:t>
            </a:r>
            <a:r>
              <a:rPr lang="zh-CN" altLang="en-US" sz="2800" b="0" dirty="0">
                <a:solidFill>
                  <a:srgbClr val="000000"/>
                </a:solidFill>
                <a:latin typeface="Comic Sans MS" panose="030F0702030302020204" pitchFamily="66" charset="0"/>
                <a:ea typeface="华文行楷" pitchFamily="2" charset="-122"/>
              </a:rPr>
              <a:t> </a:t>
            </a:r>
            <a:endParaRPr lang="zh-CN" altLang="en-US" sz="2800" b="0" dirty="0">
              <a:solidFill>
                <a:srgbClr val="000000"/>
              </a:solidFill>
              <a:latin typeface="Comic Sans MS" panose="030F0702030302020204" pitchFamily="66" charset="0"/>
              <a:ea typeface="华文行楷"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9618"/>
                                        </p:tgtEl>
                                        <p:attrNameLst>
                                          <p:attrName>style.visibility</p:attrName>
                                        </p:attrNameLst>
                                      </p:cBhvr>
                                      <p:to>
                                        <p:strVal val="visible"/>
                                      </p:to>
                                    </p:set>
                                    <p:animEffect transition="in" filter="slide(fromBottom)">
                                      <p:cBhvr>
                                        <p:cTn id="7" dur="500"/>
                                        <p:tgtEl>
                                          <p:spTgt spid="2396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9620"/>
                                        </p:tgtEl>
                                        <p:attrNameLst>
                                          <p:attrName>style.visibility</p:attrName>
                                        </p:attrNameLst>
                                      </p:cBhvr>
                                      <p:to>
                                        <p:strVal val="visible"/>
                                      </p:to>
                                    </p:set>
                                    <p:animEffect transition="in" filter="slide(fromBottom)">
                                      <p:cBhvr>
                                        <p:cTn id="12" dur="500"/>
                                        <p:tgtEl>
                                          <p:spTgt spid="23962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39621"/>
                                        </p:tgtEl>
                                        <p:attrNameLst>
                                          <p:attrName>style.visibility</p:attrName>
                                        </p:attrNameLst>
                                      </p:cBhvr>
                                      <p:to>
                                        <p:strVal val="visible"/>
                                      </p:to>
                                    </p:set>
                                    <p:animEffect transition="in" filter="wedge">
                                      <p:cBhvr>
                                        <p:cTn id="17" dur="2000"/>
                                        <p:tgtEl>
                                          <p:spTgt spid="239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bldLvl="0" animBg="1"/>
      <p:bldP spid="239620" grpId="0"/>
      <p:bldP spid="2396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0643" name="文本占位符 240642"/>
          <p:cNvSpPr/>
          <p:nvPr>
            <p:ph type="body" idx="1"/>
          </p:nvPr>
        </p:nvSpPr>
        <p:spPr>
          <a:xfrm>
            <a:off x="6350" y="1186180"/>
            <a:ext cx="9074785" cy="1609725"/>
          </a:xfrm>
          <a:noFill/>
          <a:ln w="76200">
            <a:noFill/>
          </a:ln>
        </p:spPr>
        <p:txBody>
          <a:bodyPr/>
          <a:p>
            <a:pPr>
              <a:lnSpc>
                <a:spcPct val="150000"/>
              </a:lnSpc>
              <a:buNone/>
            </a:pPr>
            <a:r>
              <a:rPr lang="zh-CN" altLang="en-US" sz="2600" b="1" dirty="0">
                <a:solidFill>
                  <a:srgbClr val="000000"/>
                </a:solidFill>
                <a:ea typeface="方正姚体" pitchFamily="2" charset="-122"/>
              </a:rPr>
              <a:t>         做决策时，太多信息容易让人迷失，反而拿不定主意；而过少的信息又起不到让当事人了解客观事实的作用。</a:t>
            </a:r>
            <a:endParaRPr lang="zh-CN" altLang="en-US" sz="2600" b="1" dirty="0">
              <a:solidFill>
                <a:srgbClr val="000000"/>
              </a:solidFill>
              <a:ea typeface="方正姚体" pitchFamily="2" charset="-122"/>
            </a:endParaRPr>
          </a:p>
        </p:txBody>
      </p:sp>
      <p:sp>
        <p:nvSpPr>
          <p:cNvPr id="240644" name="矩形 240643"/>
          <p:cNvSpPr/>
          <p:nvPr/>
        </p:nvSpPr>
        <p:spPr>
          <a:xfrm>
            <a:off x="1331913" y="2924175"/>
            <a:ext cx="6551612" cy="1577975"/>
          </a:xfrm>
          <a:prstGeom prst="rect">
            <a:avLst/>
          </a:prstGeom>
          <a:solidFill>
            <a:schemeClr val="bg1"/>
          </a:solidFill>
          <a:ln w="76200" cap="flat" cmpd="tri">
            <a:solidFill>
              <a:schemeClr val="folHlink"/>
            </a:solidFill>
            <a:prstDash val="solid"/>
            <a:miter/>
            <a:headEnd type="none" w="med" len="med"/>
            <a:tailEnd type="none" w="med" len="med"/>
          </a:ln>
        </p:spPr>
        <p:txBody>
          <a:bodyPr>
            <a:spAutoFit/>
          </a:bodyPr>
          <a:p>
            <a:pPr marL="342900" indent="-342900" eaLnBrk="1" hangingPunct="1">
              <a:lnSpc>
                <a:spcPct val="110000"/>
              </a:lnSpc>
              <a:spcBef>
                <a:spcPct val="20000"/>
              </a:spcBef>
              <a:buClr>
                <a:schemeClr val="bg1"/>
              </a:buClr>
            </a:pPr>
            <a:r>
              <a:rPr lang="zh-CN" altLang="en-US" sz="2800" dirty="0">
                <a:solidFill>
                  <a:schemeClr val="tx1"/>
                </a:solidFill>
                <a:latin typeface="华文新魏" pitchFamily="2" charset="-122"/>
                <a:ea typeface="华文新魏" pitchFamily="2" charset="-122"/>
              </a:rPr>
              <a:t>  在形成预期职业库的时候，库的大小根据自己的情况要有适当的平衡，通常</a:t>
            </a:r>
            <a:r>
              <a:rPr lang="en-US" altLang="zh-CN" sz="2800">
                <a:solidFill>
                  <a:schemeClr val="tx1"/>
                </a:solidFill>
                <a:latin typeface="华文新魏" pitchFamily="2" charset="-122"/>
                <a:ea typeface="华文新魏" pitchFamily="2" charset="-122"/>
              </a:rPr>
              <a:t>5-10</a:t>
            </a:r>
            <a:r>
              <a:rPr lang="zh-CN" altLang="en-US" sz="2800" dirty="0">
                <a:solidFill>
                  <a:schemeClr val="tx1"/>
                </a:solidFill>
                <a:latin typeface="华文新魏" pitchFamily="2" charset="-122"/>
                <a:ea typeface="华文新魏" pitchFamily="2" charset="-122"/>
              </a:rPr>
              <a:t>个职业的调查是比较适中的。</a:t>
            </a:r>
            <a:endParaRPr lang="zh-CN" altLang="en-US" sz="2800" dirty="0">
              <a:solidFill>
                <a:schemeClr val="tx1"/>
              </a:solidFill>
              <a:latin typeface="华文新魏" pitchFamily="2" charset="-122"/>
              <a:ea typeface="华文新魏" pitchFamily="2" charset="-122"/>
            </a:endParaRPr>
          </a:p>
        </p:txBody>
      </p:sp>
      <p:sp>
        <p:nvSpPr>
          <p:cNvPr id="240645" name="矩形 240644"/>
          <p:cNvSpPr/>
          <p:nvPr/>
        </p:nvSpPr>
        <p:spPr>
          <a:xfrm>
            <a:off x="1368425" y="4843463"/>
            <a:ext cx="6588125" cy="968375"/>
          </a:xfrm>
          <a:prstGeom prst="rect">
            <a:avLst/>
          </a:prstGeom>
          <a:noFill/>
          <a:ln w="9525">
            <a:noFill/>
          </a:ln>
        </p:spPr>
        <p:txBody>
          <a:bodyPr>
            <a:spAutoFit/>
          </a:bodyPr>
          <a:p>
            <a:pPr marL="342900" indent="-342900" algn="ctr" eaLnBrk="1" hangingPunct="1">
              <a:lnSpc>
                <a:spcPct val="110000"/>
              </a:lnSpc>
              <a:spcBef>
                <a:spcPct val="20000"/>
              </a:spcBef>
              <a:buClr>
                <a:schemeClr val="bg1"/>
              </a:buClr>
              <a:buChar char="•"/>
            </a:pPr>
            <a:r>
              <a:rPr lang="zh-CN" altLang="en-US" sz="2400" dirty="0">
                <a:solidFill>
                  <a:schemeClr val="tx1"/>
                </a:solidFill>
                <a:latin typeface="Comic Sans MS" panose="030F0702030302020204" pitchFamily="66" charset="0"/>
                <a:ea typeface="宋体" panose="02010600030101010101" pitchFamily="2" charset="-122"/>
              </a:rPr>
              <a:t>在信息探索过程中，抛开自己固有的想法，</a:t>
            </a:r>
            <a:endParaRPr lang="zh-CN" altLang="en-US" sz="2400" dirty="0">
              <a:solidFill>
                <a:schemeClr val="tx1"/>
              </a:solidFill>
              <a:latin typeface="Comic Sans MS" panose="030F0702030302020204" pitchFamily="66" charset="0"/>
              <a:ea typeface="宋体" panose="02010600030101010101" pitchFamily="2" charset="-122"/>
            </a:endParaRPr>
          </a:p>
          <a:p>
            <a:pPr marL="342900" indent="-342900" algn="ctr" eaLnBrk="1" hangingPunct="1">
              <a:lnSpc>
                <a:spcPct val="110000"/>
              </a:lnSpc>
              <a:spcBef>
                <a:spcPct val="20000"/>
              </a:spcBef>
              <a:buClr>
                <a:schemeClr val="bg1"/>
              </a:buClr>
              <a:buChar char="•"/>
            </a:pPr>
            <a:r>
              <a:rPr lang="zh-CN" altLang="en-US" sz="2400" dirty="0">
                <a:solidFill>
                  <a:schemeClr val="tx1"/>
                </a:solidFill>
                <a:latin typeface="Comic Sans MS" panose="030F0702030302020204" pitchFamily="66" charset="0"/>
                <a:ea typeface="宋体" panose="02010600030101010101" pitchFamily="2" charset="-122"/>
              </a:rPr>
              <a:t>保持开放的心态，就容易获得客观的信息。</a:t>
            </a:r>
            <a:endParaRPr lang="zh-CN" altLang="en-US" sz="2400" dirty="0">
              <a:solidFill>
                <a:schemeClr val="tx1"/>
              </a:solidFill>
              <a:latin typeface="Comic Sans MS" panose="030F0702030302020204" pitchFamily="66"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40643">
                                            <p:txEl>
                                              <p:charRg st="0" end="51"/>
                                            </p:txEl>
                                          </p:spTgt>
                                        </p:tgtEl>
                                        <p:attrNameLst>
                                          <p:attrName>style.visibility</p:attrName>
                                        </p:attrNameLst>
                                      </p:cBhvr>
                                      <p:to>
                                        <p:strVal val="visible"/>
                                      </p:to>
                                    </p:set>
                                    <p:animEffect transition="in" filter="strips(downLeft)">
                                      <p:cBhvr>
                                        <p:cTn id="7" dur="500"/>
                                        <p:tgtEl>
                                          <p:spTgt spid="240643">
                                            <p:txEl>
                                              <p:charRg st="0" end="5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0644"/>
                                        </p:tgtEl>
                                        <p:attrNameLst>
                                          <p:attrName>style.visibility</p:attrName>
                                        </p:attrNameLst>
                                      </p:cBhvr>
                                      <p:to>
                                        <p:strVal val="visible"/>
                                      </p:to>
                                    </p:set>
                                    <p:animEffect transition="in" filter="checkerboard(across)">
                                      <p:cBhvr>
                                        <p:cTn id="12" dur="500"/>
                                        <p:tgtEl>
                                          <p:spTgt spid="24064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40645"/>
                                        </p:tgtEl>
                                        <p:attrNameLst>
                                          <p:attrName>style.visibility</p:attrName>
                                        </p:attrNameLst>
                                      </p:cBhvr>
                                      <p:to>
                                        <p:strVal val="visible"/>
                                      </p:to>
                                    </p:set>
                                    <p:animEffect transition="in" filter="strips(downLeft)">
                                      <p:cBhvr>
                                        <p:cTn id="17" dur="500"/>
                                        <p:tgtEl>
                                          <p:spTgt spid="240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p:bldP spid="240644" grpId="0" animBg="1"/>
      <p:bldP spid="24064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6"/>
          <p:cNvSpPr txBox="1">
            <a:spLocks noChangeArrowheads="1"/>
          </p:cNvSpPr>
          <p:nvPr/>
        </p:nvSpPr>
        <p:spPr>
          <a:xfrm>
            <a:off x="762000" y="2362200"/>
            <a:ext cx="5184775" cy="4114800"/>
          </a:xfrm>
          <a:prstGeom prst="rect">
            <a:avLst/>
          </a:prstGeom>
          <a:noFill/>
        </p:spPr>
        <p:txBody>
          <a:bodyPr/>
          <a:lstStyle/>
          <a:p>
            <a:pPr marL="342900" marR="0" indent="-342900" defTabSz="914400" eaLnBrk="1" hangingPunct="1">
              <a:spcBef>
                <a:spcPct val="20000"/>
              </a:spcBef>
              <a:buClrTx/>
              <a:buSzTx/>
              <a:buFont typeface="Wingdings" panose="05000000000000000000" pitchFamily="2" charset="2"/>
              <a:buChar char="Ø"/>
              <a:defRPr/>
            </a:pPr>
            <a:r>
              <a:rPr kumimoji="0" lang="zh-CN" altLang="en-US" sz="2800" kern="0" cap="none" spc="0" normalizeH="0" baseline="0" noProof="0" dirty="0">
                <a:solidFill>
                  <a:schemeClr val="tx1"/>
                </a:solidFill>
                <a:latin typeface="宋体" panose="02010600030101010101" pitchFamily="2" charset="-122"/>
                <a:ea typeface="+mn-ea"/>
                <a:cs typeface="+mn-cs"/>
              </a:rPr>
              <a:t>静态的资料接触</a:t>
            </a:r>
            <a:endParaRPr kumimoji="0" lang="zh-CN" altLang="en-US" sz="2800" kern="0" cap="none" spc="0" normalizeH="0" baseline="0" noProof="0" dirty="0">
              <a:solidFill>
                <a:schemeClr val="tx1"/>
              </a:solidFill>
              <a:latin typeface="宋体" panose="02010600030101010101" pitchFamily="2" charset="-122"/>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出版品</a:t>
            </a:r>
            <a:endPar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视听资料</a:t>
            </a:r>
            <a:endPar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行业展览会和人才交流会</a:t>
            </a:r>
            <a:endPar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网络</a:t>
            </a:r>
            <a:endPar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机构：学校、政府、 公司</a:t>
            </a:r>
            <a:endPar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pic>
        <p:nvPicPr>
          <p:cNvPr id="44035" name="Picture 7" descr="1825">
            <a:hlinkClick r:id="rId1"/>
          </p:cNvPr>
          <p:cNvPicPr>
            <a:picLocks noChangeAspect="1"/>
          </p:cNvPicPr>
          <p:nvPr/>
        </p:nvPicPr>
        <p:blipFill>
          <a:blip r:embed="rId2"/>
          <a:stretch>
            <a:fillRect/>
          </a:stretch>
        </p:blipFill>
        <p:spPr>
          <a:xfrm>
            <a:off x="6019800" y="4114800"/>
            <a:ext cx="2411413" cy="1860550"/>
          </a:xfrm>
          <a:prstGeom prst="rect">
            <a:avLst/>
          </a:prstGeom>
          <a:noFill/>
          <a:ln w="9525">
            <a:noFill/>
          </a:ln>
        </p:spPr>
      </p:pic>
      <p:sp>
        <p:nvSpPr>
          <p:cNvPr id="5" name="Rectangle 4"/>
          <p:cNvSpPr txBox="1">
            <a:spLocks noChangeArrowheads="1"/>
          </p:cNvSpPr>
          <p:nvPr/>
        </p:nvSpPr>
        <p:spPr bwMode="auto">
          <a:xfrm>
            <a:off x="381000" y="1295400"/>
            <a:ext cx="5334000" cy="685800"/>
          </a:xfrm>
          <a:prstGeom prst="rect">
            <a:avLst/>
          </a:prstGeom>
          <a:noFill/>
          <a:ln>
            <a:miter lim="800000"/>
          </a:ln>
        </p:spPr>
        <p:txBody>
          <a:bodyPr/>
          <a:lstStyle/>
          <a:p>
            <a:pPr marR="0" defTabSz="914400">
              <a:buClrTx/>
              <a:buSzTx/>
              <a:buFontTx/>
              <a:buNone/>
              <a:defRPr/>
            </a:pPr>
            <a:r>
              <a:rPr kumimoji="0" lang="zh-CN" altLang="en-US" sz="3600" i="1" kern="0" cap="none" spc="0" normalizeH="0" baseline="0" noProof="0" dirty="0">
                <a:solidFill>
                  <a:schemeClr val="tx2"/>
                </a:solidFill>
                <a:latin typeface="+mj-lt"/>
                <a:ea typeface="+mj-ea"/>
                <a:cs typeface="+mj-cs"/>
              </a:rPr>
              <a:t>获得职业信息的方法</a:t>
            </a:r>
            <a:endParaRPr kumimoji="0" lang="zh-CN" altLang="en-US" sz="3600" i="1" kern="0" cap="none" spc="0" normalizeH="0" baseline="0" noProof="0" dirty="0">
              <a:solidFill>
                <a:schemeClr val="tx2"/>
              </a:solidFill>
              <a:latin typeface="+mj-lt"/>
              <a:ea typeface="+mj-ea"/>
              <a:cs typeface="+mj-cs"/>
            </a:endParaRPr>
          </a:p>
        </p:txBody>
      </p:sp>
      <p:cxnSp>
        <p:nvCxnSpPr>
          <p:cNvPr id="6" name="直接连接符 5"/>
          <p:cNvCxnSpPr/>
          <p:nvPr/>
        </p:nvCxnSpPr>
        <p:spPr>
          <a:xfrm>
            <a:off x="533400" y="198120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3"/>
          <p:cNvSpPr txBox="1">
            <a:spLocks noChangeArrowheads="1"/>
          </p:cNvSpPr>
          <p:nvPr/>
        </p:nvSpPr>
        <p:spPr>
          <a:xfrm>
            <a:off x="762000" y="2286000"/>
            <a:ext cx="4200525" cy="4114800"/>
          </a:xfrm>
          <a:prstGeom prst="rect">
            <a:avLst/>
          </a:prstGeom>
        </p:spPr>
        <p:txBody>
          <a:bodyPr/>
          <a:lstStyle/>
          <a:p>
            <a:pPr marL="342900" marR="0" indent="-342900" defTabSz="914400" eaLnBrk="1" hangingPunct="1">
              <a:spcBef>
                <a:spcPct val="20000"/>
              </a:spcBef>
              <a:buClrTx/>
              <a:buSzTx/>
              <a:buFont typeface="Wingdings" panose="05000000000000000000" pitchFamily="2" charset="2"/>
              <a:buChar char="Ø"/>
              <a:defRPr/>
            </a:pPr>
            <a:r>
              <a:rPr kumimoji="0" lang="zh-CN" altLang="en-US" sz="2800" kern="0" cap="none" spc="0" normalizeH="0" baseline="0" noProof="0" dirty="0">
                <a:solidFill>
                  <a:schemeClr val="tx1"/>
                </a:solidFill>
                <a:latin typeface="+mn-ea"/>
                <a:ea typeface="+mn-ea"/>
                <a:cs typeface="+mn-cs"/>
              </a:rPr>
              <a:t>动态的资料接受</a:t>
            </a:r>
            <a:endParaRPr kumimoji="0" lang="zh-CN" altLang="en-US" sz="2800" kern="0" cap="none" spc="0" normalizeH="0" baseline="0" noProof="0" dirty="0">
              <a:solidFill>
                <a:schemeClr val="tx1"/>
              </a:solidFill>
              <a:latin typeface="+mn-ea"/>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宋体" panose="02010600030101010101" pitchFamily="2" charset="-122"/>
              <a:buChar char="–"/>
              <a:defRPr/>
            </a:pPr>
            <a:r>
              <a:rPr kumimoji="0" lang="zh-CN" altLang="en-US" sz="2800" b="0" i="0" u="none" strike="noStrike" kern="0" cap="none" spc="0" normalizeH="0" baseline="0" noProof="0" dirty="0">
                <a:ln>
                  <a:noFill/>
                </a:ln>
                <a:solidFill>
                  <a:schemeClr val="tx1"/>
                </a:solidFill>
                <a:effectLst/>
                <a:uLnTx/>
                <a:uFillTx/>
                <a:latin typeface="+mn-ea"/>
                <a:ea typeface="+mn-ea"/>
                <a:cs typeface="+mn-cs"/>
              </a:rPr>
              <a:t>专业俱乐部</a:t>
            </a:r>
            <a:endParaRPr kumimoji="0" lang="zh-CN" altLang="en-US" sz="2800" b="0" i="0" u="none" strike="noStrike" kern="0" cap="none" spc="0" normalizeH="0" baseline="0" noProof="0" dirty="0">
              <a:ln>
                <a:noFill/>
              </a:ln>
              <a:solidFill>
                <a:schemeClr val="tx1"/>
              </a:solidFill>
              <a:effectLst/>
              <a:uLnTx/>
              <a:uFillTx/>
              <a:latin typeface="+mn-ea"/>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宋体" panose="02010600030101010101" pitchFamily="2" charset="-122"/>
              <a:buChar char="–"/>
              <a:defRPr/>
            </a:pPr>
            <a:r>
              <a:rPr kumimoji="0" lang="zh-CN" altLang="en-US" sz="2800" b="0" i="0" u="none" strike="noStrike" kern="0" cap="none" spc="0" normalizeH="0" baseline="0" noProof="0" dirty="0">
                <a:ln>
                  <a:noFill/>
                </a:ln>
                <a:solidFill>
                  <a:schemeClr val="tx1"/>
                </a:solidFill>
                <a:effectLst/>
                <a:uLnTx/>
                <a:uFillTx/>
                <a:latin typeface="+mn-ea"/>
                <a:ea typeface="+mn-ea"/>
                <a:cs typeface="+mn-cs"/>
              </a:rPr>
              <a:t>专业协会</a:t>
            </a:r>
            <a:r>
              <a:rPr kumimoji="0" lang="en-US" altLang="zh-CN" sz="2800" b="0" i="0" u="none" strike="noStrike" kern="0" cap="none" spc="0" normalizeH="0" baseline="0" noProof="0" dirty="0">
                <a:ln>
                  <a:noFill/>
                </a:ln>
                <a:solidFill>
                  <a:schemeClr val="tx1"/>
                </a:solidFill>
                <a:effectLst/>
                <a:uLnTx/>
                <a:uFillTx/>
                <a:latin typeface="+mn-ea"/>
                <a:ea typeface="+mn-ea"/>
                <a:cs typeface="+mn-cs"/>
              </a:rPr>
              <a:t>/</a:t>
            </a:r>
            <a:r>
              <a:rPr kumimoji="0" lang="zh-CN" altLang="en-US" sz="2800" b="0" i="0" u="none" strike="noStrike" kern="0" cap="none" spc="0" normalizeH="0" baseline="0" noProof="0" dirty="0">
                <a:ln>
                  <a:noFill/>
                </a:ln>
                <a:solidFill>
                  <a:schemeClr val="tx1"/>
                </a:solidFill>
                <a:effectLst/>
                <a:uLnTx/>
                <a:uFillTx/>
                <a:latin typeface="+mn-ea"/>
                <a:ea typeface="+mn-ea"/>
                <a:cs typeface="+mn-cs"/>
              </a:rPr>
              <a:t>学会</a:t>
            </a:r>
            <a:endParaRPr kumimoji="0" lang="zh-CN" altLang="en-US" sz="2800" b="0" i="0" u="none" strike="noStrike" kern="0" cap="none" spc="0" normalizeH="0" baseline="0" noProof="0" dirty="0">
              <a:ln>
                <a:noFill/>
              </a:ln>
              <a:solidFill>
                <a:schemeClr val="tx1"/>
              </a:solidFill>
              <a:effectLst/>
              <a:uLnTx/>
              <a:uFillTx/>
              <a:latin typeface="+mn-ea"/>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宋体" panose="02010600030101010101" pitchFamily="2" charset="-122"/>
              <a:buChar char="–"/>
              <a:defRPr/>
            </a:pPr>
            <a:r>
              <a:rPr kumimoji="0" lang="zh-CN" altLang="en-US" sz="2800" b="0" i="0" u="none" strike="noStrike" kern="0" cap="none" spc="0" normalizeH="0" baseline="0" noProof="0" dirty="0">
                <a:ln>
                  <a:noFill/>
                </a:ln>
                <a:solidFill>
                  <a:schemeClr val="tx1"/>
                </a:solidFill>
                <a:effectLst/>
                <a:uLnTx/>
                <a:uFillTx/>
                <a:latin typeface="+mn-ea"/>
                <a:ea typeface="+mn-ea"/>
                <a:cs typeface="+mn-cs"/>
              </a:rPr>
              <a:t>生涯人物访谈</a:t>
            </a:r>
            <a:endParaRPr kumimoji="0" lang="zh-CN" altLang="en-US" sz="2800" b="0" i="0" u="none" strike="noStrike" kern="0" cap="none" spc="0" normalizeH="0" baseline="0" noProof="0" dirty="0">
              <a:ln>
                <a:noFill/>
              </a:ln>
              <a:solidFill>
                <a:schemeClr val="tx1"/>
              </a:solidFill>
              <a:effectLst/>
              <a:uLnTx/>
              <a:uFillTx/>
              <a:latin typeface="+mn-ea"/>
              <a:ea typeface="+mn-ea"/>
              <a:cs typeface="+mn-cs"/>
            </a:endParaRPr>
          </a:p>
          <a:p>
            <a:pPr marL="342900" marR="0" indent="-342900" defTabSz="914400" eaLnBrk="1" hangingPunct="1">
              <a:spcBef>
                <a:spcPct val="20000"/>
              </a:spcBef>
              <a:buClrTx/>
              <a:buSzTx/>
              <a:buFont typeface="Wingdings" panose="05000000000000000000" pitchFamily="2" charset="2"/>
              <a:buChar char="Ø"/>
              <a:defRPr/>
            </a:pPr>
            <a:r>
              <a:rPr kumimoji="0" lang="zh-CN" altLang="en-US" sz="2800" kern="0" cap="none" spc="0" normalizeH="0" baseline="0" noProof="0" dirty="0">
                <a:solidFill>
                  <a:schemeClr val="tx1"/>
                </a:solidFill>
                <a:latin typeface="+mn-ea"/>
                <a:ea typeface="+mn-ea"/>
                <a:cs typeface="+mn-cs"/>
              </a:rPr>
              <a:t>参与真实情境</a:t>
            </a:r>
            <a:endParaRPr kumimoji="0" lang="zh-CN" altLang="en-US" sz="2800" kern="0" cap="none" spc="0" normalizeH="0" baseline="0" noProof="0" dirty="0">
              <a:solidFill>
                <a:schemeClr val="tx1"/>
              </a:solidFill>
              <a:latin typeface="+mn-ea"/>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宋体" panose="02010600030101010101" pitchFamily="2" charset="-122"/>
              <a:buChar char="–"/>
              <a:defRPr/>
            </a:pPr>
            <a:r>
              <a:rPr kumimoji="0" lang="zh-CN" altLang="en-US" sz="2800" b="0" i="0" u="none" strike="noStrike" kern="0" cap="none" spc="0" normalizeH="0" baseline="0" noProof="0" dirty="0">
                <a:ln>
                  <a:noFill/>
                </a:ln>
                <a:solidFill>
                  <a:schemeClr val="tx1"/>
                </a:solidFill>
                <a:effectLst/>
                <a:uLnTx/>
                <a:uFillTx/>
                <a:latin typeface="+mn-ea"/>
                <a:ea typeface="+mn-ea"/>
                <a:cs typeface="+mn-cs"/>
              </a:rPr>
              <a:t>直接观察</a:t>
            </a:r>
            <a:endParaRPr kumimoji="0" lang="zh-CN" altLang="en-US" sz="2800" b="0" i="0" u="none" strike="noStrike" kern="0" cap="none" spc="0" normalizeH="0" baseline="0" noProof="0" dirty="0">
              <a:ln>
                <a:noFill/>
              </a:ln>
              <a:solidFill>
                <a:schemeClr val="tx1"/>
              </a:solidFill>
              <a:effectLst/>
              <a:uLnTx/>
              <a:uFillTx/>
              <a:latin typeface="+mn-ea"/>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宋体" panose="02010600030101010101" pitchFamily="2" charset="-122"/>
              <a:buChar char="–"/>
              <a:defRPr/>
            </a:pPr>
            <a:r>
              <a:rPr kumimoji="0" lang="zh-CN" altLang="en-US" sz="2800" b="0" i="0" u="none" strike="noStrike" kern="0" cap="none" spc="0" normalizeH="0" baseline="0" noProof="0" dirty="0">
                <a:ln>
                  <a:noFill/>
                </a:ln>
                <a:solidFill>
                  <a:schemeClr val="tx1"/>
                </a:solidFill>
                <a:effectLst/>
                <a:uLnTx/>
                <a:uFillTx/>
                <a:latin typeface="+mn-ea"/>
                <a:ea typeface="+mn-ea"/>
                <a:cs typeface="+mn-cs"/>
              </a:rPr>
              <a:t>直接工作经验</a:t>
            </a:r>
            <a:endParaRPr kumimoji="0" lang="zh-CN" altLang="en-US" sz="2800" b="0" i="0" u="none" strike="noStrike" kern="0" cap="none" spc="0" normalizeH="0" baseline="0" noProof="0" dirty="0">
              <a:ln>
                <a:noFill/>
              </a:ln>
              <a:solidFill>
                <a:schemeClr val="tx1"/>
              </a:solidFill>
              <a:effectLst/>
              <a:uLnTx/>
              <a:uFillTx/>
              <a:latin typeface="+mn-ea"/>
              <a:ea typeface="+mn-ea"/>
              <a:cs typeface="+mn-cs"/>
            </a:endParaRPr>
          </a:p>
        </p:txBody>
      </p:sp>
      <p:pic>
        <p:nvPicPr>
          <p:cNvPr id="45059" name="Picture 5" descr="Img222055850">
            <a:hlinkClick r:id="rId1"/>
          </p:cNvPr>
          <p:cNvPicPr>
            <a:picLocks noChangeAspect="1"/>
          </p:cNvPicPr>
          <p:nvPr/>
        </p:nvPicPr>
        <p:blipFill>
          <a:blip r:embed="rId2"/>
          <a:stretch>
            <a:fillRect/>
          </a:stretch>
        </p:blipFill>
        <p:spPr>
          <a:xfrm>
            <a:off x="4724400" y="4038600"/>
            <a:ext cx="3382963" cy="2179638"/>
          </a:xfrm>
          <a:prstGeom prst="rect">
            <a:avLst/>
          </a:prstGeom>
          <a:noFill/>
          <a:ln w="9525">
            <a:noFill/>
          </a:ln>
        </p:spPr>
      </p:pic>
      <p:sp>
        <p:nvSpPr>
          <p:cNvPr id="4" name="Rectangle 4"/>
          <p:cNvSpPr txBox="1">
            <a:spLocks noChangeArrowheads="1"/>
          </p:cNvSpPr>
          <p:nvPr/>
        </p:nvSpPr>
        <p:spPr bwMode="auto">
          <a:xfrm>
            <a:off x="381000" y="1219200"/>
            <a:ext cx="5334000" cy="685800"/>
          </a:xfrm>
          <a:prstGeom prst="rect">
            <a:avLst/>
          </a:prstGeom>
          <a:noFill/>
          <a:ln>
            <a:miter lim="800000"/>
          </a:ln>
        </p:spPr>
        <p:txBody>
          <a:bodyPr/>
          <a:lstStyle/>
          <a:p>
            <a:pPr marR="0" defTabSz="914400">
              <a:buClrTx/>
              <a:buSzTx/>
              <a:buFontTx/>
              <a:buNone/>
              <a:defRPr/>
            </a:pPr>
            <a:r>
              <a:rPr kumimoji="0" lang="zh-CN" altLang="en-US" sz="3600" i="1" kern="0" cap="none" spc="0" normalizeH="0" baseline="0" noProof="0" dirty="0">
                <a:solidFill>
                  <a:schemeClr val="tx2"/>
                </a:solidFill>
                <a:latin typeface="+mj-lt"/>
                <a:ea typeface="+mj-ea"/>
                <a:cs typeface="+mj-cs"/>
              </a:rPr>
              <a:t>获得职业信息的方法</a:t>
            </a:r>
            <a:endParaRPr kumimoji="0" lang="zh-CN" altLang="en-US" sz="3600" i="1" kern="0" cap="none" spc="0" normalizeH="0" baseline="0" noProof="0" dirty="0">
              <a:solidFill>
                <a:schemeClr val="tx2"/>
              </a:solidFill>
              <a:latin typeface="+mj-lt"/>
              <a:ea typeface="+mj-ea"/>
              <a:cs typeface="+mj-cs"/>
            </a:endParaRPr>
          </a:p>
        </p:txBody>
      </p:sp>
      <p:cxnSp>
        <p:nvCxnSpPr>
          <p:cNvPr id="5" name="直接连接符 4"/>
          <p:cNvCxnSpPr/>
          <p:nvPr/>
        </p:nvCxnSpPr>
        <p:spPr>
          <a:xfrm>
            <a:off x="533400" y="190500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3"/>
          <p:cNvGrpSpPr/>
          <p:nvPr/>
        </p:nvGrpSpPr>
        <p:grpSpPr>
          <a:xfrm>
            <a:off x="1219200" y="2266950"/>
            <a:ext cx="6731000" cy="3905250"/>
            <a:chOff x="817" y="1453"/>
            <a:chExt cx="3537" cy="2177"/>
          </a:xfrm>
        </p:grpSpPr>
        <p:sp>
          <p:nvSpPr>
            <p:cNvPr id="46092" name="Line 4"/>
            <p:cNvSpPr/>
            <p:nvPr/>
          </p:nvSpPr>
          <p:spPr>
            <a:xfrm>
              <a:off x="1051" y="3379"/>
              <a:ext cx="3212" cy="1"/>
            </a:xfrm>
            <a:prstGeom prst="line">
              <a:avLst/>
            </a:prstGeom>
            <a:ln w="28575" cap="flat" cmpd="sng">
              <a:solidFill>
                <a:srgbClr val="FF0000"/>
              </a:solidFill>
              <a:prstDash val="solid"/>
              <a:headEnd type="none" w="med" len="med"/>
              <a:tailEnd type="stealth" w="lg" len="lg"/>
            </a:ln>
          </p:spPr>
        </p:sp>
        <p:sp>
          <p:nvSpPr>
            <p:cNvPr id="46093" name="Text Box 5"/>
            <p:cNvSpPr txBox="1"/>
            <p:nvPr/>
          </p:nvSpPr>
          <p:spPr>
            <a:xfrm>
              <a:off x="817" y="1453"/>
              <a:ext cx="460" cy="204"/>
            </a:xfrm>
            <a:prstGeom prst="rect">
              <a:avLst/>
            </a:prstGeom>
            <a:noFill/>
            <a:ln w="9525">
              <a:noFill/>
            </a:ln>
          </p:spPr>
          <p:txBody>
            <a:bodyPr wrap="none">
              <a:spAutoFit/>
            </a:bodyPr>
            <a:p>
              <a:pPr eaLnBrk="1" hangingPunct="1"/>
              <a:r>
                <a:rPr lang="zh-CN" altLang="en-US" sz="1800" dirty="0">
                  <a:solidFill>
                    <a:schemeClr val="bg2"/>
                  </a:solidFill>
                  <a:latin typeface="Verdana" panose="020B0604030504040204" pitchFamily="34" charset="0"/>
                  <a:ea typeface="宋体" panose="02010600030101010101" pitchFamily="2" charset="-122"/>
                </a:rPr>
                <a:t>精确度</a:t>
              </a:r>
              <a:endParaRPr lang="zh-CN" altLang="en-US" sz="1800" dirty="0">
                <a:solidFill>
                  <a:schemeClr val="bg2"/>
                </a:solidFill>
                <a:latin typeface="Verdana" panose="020B0604030504040204" pitchFamily="34" charset="0"/>
                <a:ea typeface="宋体" panose="02010600030101010101" pitchFamily="2" charset="-122"/>
              </a:endParaRPr>
            </a:p>
          </p:txBody>
        </p:sp>
        <p:sp>
          <p:nvSpPr>
            <p:cNvPr id="46094" name="Line 6"/>
            <p:cNvSpPr/>
            <p:nvPr/>
          </p:nvSpPr>
          <p:spPr>
            <a:xfrm flipV="1">
              <a:off x="1055" y="1615"/>
              <a:ext cx="0" cy="1755"/>
            </a:xfrm>
            <a:prstGeom prst="line">
              <a:avLst/>
            </a:prstGeom>
            <a:ln w="28575" cap="flat" cmpd="sng">
              <a:solidFill>
                <a:srgbClr val="FF0000"/>
              </a:solidFill>
              <a:prstDash val="solid"/>
              <a:headEnd type="none" w="med" len="med"/>
              <a:tailEnd type="stealth" w="lg" len="lg"/>
            </a:ln>
          </p:spPr>
        </p:sp>
        <p:sp>
          <p:nvSpPr>
            <p:cNvPr id="46095" name="Text Box 7"/>
            <p:cNvSpPr txBox="1"/>
            <p:nvPr/>
          </p:nvSpPr>
          <p:spPr>
            <a:xfrm>
              <a:off x="4016" y="3426"/>
              <a:ext cx="338" cy="204"/>
            </a:xfrm>
            <a:prstGeom prst="rect">
              <a:avLst/>
            </a:prstGeom>
            <a:noFill/>
            <a:ln w="9525">
              <a:noFill/>
            </a:ln>
          </p:spPr>
          <p:txBody>
            <a:bodyPr wrap="none">
              <a:spAutoFit/>
            </a:bodyPr>
            <a:p>
              <a:pPr eaLnBrk="1" hangingPunct="1"/>
              <a:r>
                <a:rPr lang="zh-CN" altLang="en-US" sz="1800" dirty="0">
                  <a:solidFill>
                    <a:schemeClr val="bg2"/>
                  </a:solidFill>
                  <a:latin typeface="Verdana" panose="020B0604030504040204" pitchFamily="34" charset="0"/>
                  <a:ea typeface="宋体" panose="02010600030101010101" pitchFamily="2" charset="-122"/>
                </a:rPr>
                <a:t>难度</a:t>
              </a:r>
              <a:endParaRPr lang="zh-CN" altLang="en-US" sz="1800" dirty="0">
                <a:solidFill>
                  <a:schemeClr val="bg2"/>
                </a:solidFill>
                <a:latin typeface="Verdana" panose="020B0604030504040204" pitchFamily="34" charset="0"/>
                <a:ea typeface="宋体" panose="02010600030101010101" pitchFamily="2" charset="-122"/>
              </a:endParaRPr>
            </a:p>
          </p:txBody>
        </p:sp>
      </p:grpSp>
      <p:sp>
        <p:nvSpPr>
          <p:cNvPr id="8" name="Oval 8"/>
          <p:cNvSpPr/>
          <p:nvPr/>
        </p:nvSpPr>
        <p:spPr>
          <a:xfrm>
            <a:off x="4429125" y="3141663"/>
            <a:ext cx="1438275" cy="546100"/>
          </a:xfrm>
          <a:prstGeom prst="ellipse">
            <a:avLst/>
          </a:prstGeom>
          <a:solidFill>
            <a:srgbClr val="FF9933"/>
          </a:solidFill>
          <a:ln w="9525" cap="flat" cmpd="sng">
            <a:solidFill>
              <a:schemeClr val="tx1"/>
            </a:solidFill>
            <a:prstDash val="solid"/>
            <a:headEnd type="none" w="med" len="med"/>
            <a:tailEnd type="none" w="med" len="med"/>
          </a:ln>
        </p:spPr>
        <p:txBody>
          <a:bodyPr wrap="none" anchor="ctr"/>
          <a:p>
            <a:pPr algn="ctr" eaLnBrk="1" hangingPunct="1"/>
            <a:r>
              <a:rPr lang="zh-CN" altLang="en-US" sz="1800" dirty="0">
                <a:solidFill>
                  <a:schemeClr val="tx1"/>
                </a:solidFill>
                <a:latin typeface="Verdana" panose="020B0604030504040204" pitchFamily="34" charset="0"/>
                <a:ea typeface="宋体" panose="02010600030101010101" pitchFamily="2" charset="-122"/>
              </a:rPr>
              <a:t>人物访谈</a:t>
            </a:r>
            <a:endParaRPr lang="zh-CN" altLang="en-US" sz="1800" dirty="0">
              <a:solidFill>
                <a:schemeClr val="tx1"/>
              </a:solidFill>
              <a:latin typeface="Verdana" panose="020B0604030504040204" pitchFamily="34" charset="0"/>
              <a:ea typeface="宋体" panose="02010600030101010101" pitchFamily="2" charset="-122"/>
            </a:endParaRPr>
          </a:p>
        </p:txBody>
      </p:sp>
      <p:sp>
        <p:nvSpPr>
          <p:cNvPr id="9" name="Oval 9"/>
          <p:cNvSpPr/>
          <p:nvPr/>
        </p:nvSpPr>
        <p:spPr>
          <a:xfrm>
            <a:off x="2828925" y="4127500"/>
            <a:ext cx="1309688" cy="546100"/>
          </a:xfrm>
          <a:prstGeom prst="ellipse">
            <a:avLst/>
          </a:prstGeom>
          <a:solidFill>
            <a:srgbClr val="FF9933"/>
          </a:solidFill>
          <a:ln w="9525" cap="flat" cmpd="sng">
            <a:solidFill>
              <a:schemeClr val="tx1"/>
            </a:solidFill>
            <a:prstDash val="solid"/>
            <a:headEnd type="none" w="med" len="med"/>
            <a:tailEnd type="none" w="med" len="med"/>
          </a:ln>
        </p:spPr>
        <p:txBody>
          <a:bodyPr wrap="none" anchor="ctr"/>
          <a:p>
            <a:pPr algn="ctr" eaLnBrk="1" hangingPunct="1"/>
            <a:r>
              <a:rPr lang="zh-CN" altLang="en-US" sz="1800" dirty="0">
                <a:solidFill>
                  <a:schemeClr val="tx1"/>
                </a:solidFill>
                <a:latin typeface="Verdana" panose="020B0604030504040204" pitchFamily="34" charset="0"/>
                <a:ea typeface="宋体" panose="02010600030101010101" pitchFamily="2" charset="-122"/>
              </a:rPr>
              <a:t>亲友</a:t>
            </a:r>
            <a:endParaRPr lang="zh-CN" altLang="en-US" sz="1800" dirty="0">
              <a:solidFill>
                <a:schemeClr val="tx1"/>
              </a:solidFill>
              <a:latin typeface="Verdana" panose="020B0604030504040204" pitchFamily="34" charset="0"/>
              <a:ea typeface="宋体" panose="02010600030101010101" pitchFamily="2" charset="-122"/>
            </a:endParaRPr>
          </a:p>
        </p:txBody>
      </p:sp>
      <p:sp>
        <p:nvSpPr>
          <p:cNvPr id="10" name="Oval 10"/>
          <p:cNvSpPr/>
          <p:nvPr/>
        </p:nvSpPr>
        <p:spPr>
          <a:xfrm>
            <a:off x="3743325" y="3856038"/>
            <a:ext cx="1331913" cy="546100"/>
          </a:xfrm>
          <a:prstGeom prst="ellipse">
            <a:avLst/>
          </a:prstGeom>
          <a:solidFill>
            <a:srgbClr val="FF9933"/>
          </a:solidFill>
          <a:ln w="9525" cap="flat" cmpd="sng">
            <a:solidFill>
              <a:schemeClr val="tx1"/>
            </a:solidFill>
            <a:prstDash val="solid"/>
            <a:headEnd type="none" w="med" len="med"/>
            <a:tailEnd type="none" w="med" len="med"/>
          </a:ln>
        </p:spPr>
        <p:txBody>
          <a:bodyPr wrap="none" anchor="ctr"/>
          <a:p>
            <a:pPr algn="ctr" eaLnBrk="1" hangingPunct="1"/>
            <a:r>
              <a:rPr lang="zh-CN" altLang="en-US" sz="1800" dirty="0">
                <a:solidFill>
                  <a:schemeClr val="tx1"/>
                </a:solidFill>
                <a:latin typeface="Verdana" panose="020B0604030504040204" pitchFamily="34" charset="0"/>
                <a:ea typeface="宋体" panose="02010600030101010101" pitchFamily="2" charset="-122"/>
              </a:rPr>
              <a:t>企业网站</a:t>
            </a:r>
            <a:endParaRPr lang="zh-CN" altLang="en-US" sz="1800" dirty="0">
              <a:solidFill>
                <a:schemeClr val="tx1"/>
              </a:solidFill>
              <a:latin typeface="Verdana" panose="020B0604030504040204" pitchFamily="34" charset="0"/>
              <a:ea typeface="宋体" panose="02010600030101010101" pitchFamily="2" charset="-122"/>
            </a:endParaRPr>
          </a:p>
        </p:txBody>
      </p:sp>
      <p:sp>
        <p:nvSpPr>
          <p:cNvPr id="11" name="Oval 11"/>
          <p:cNvSpPr/>
          <p:nvPr/>
        </p:nvSpPr>
        <p:spPr>
          <a:xfrm>
            <a:off x="6029325" y="3027363"/>
            <a:ext cx="1422400" cy="546100"/>
          </a:xfrm>
          <a:prstGeom prst="ellipse">
            <a:avLst/>
          </a:prstGeom>
          <a:solidFill>
            <a:srgbClr val="FF9933"/>
          </a:solidFill>
          <a:ln w="9525" cap="flat" cmpd="sng">
            <a:solidFill>
              <a:schemeClr val="tx1"/>
            </a:solidFill>
            <a:prstDash val="solid"/>
            <a:headEnd type="none" w="med" len="med"/>
            <a:tailEnd type="none" w="med" len="med"/>
          </a:ln>
        </p:spPr>
        <p:txBody>
          <a:bodyPr wrap="none" anchor="ctr"/>
          <a:p>
            <a:pPr algn="ctr" eaLnBrk="1" hangingPunct="1"/>
            <a:r>
              <a:rPr lang="zh-CN" altLang="en-US" sz="1800" dirty="0">
                <a:solidFill>
                  <a:schemeClr val="tx1"/>
                </a:solidFill>
                <a:latin typeface="Verdana" panose="020B0604030504040204" pitchFamily="34" charset="0"/>
                <a:ea typeface="宋体" panose="02010600030101010101" pitchFamily="2" charset="-122"/>
              </a:rPr>
              <a:t>实习</a:t>
            </a:r>
            <a:endParaRPr lang="zh-CN" altLang="en-US" sz="1800" dirty="0">
              <a:solidFill>
                <a:schemeClr val="tx1"/>
              </a:solidFill>
              <a:latin typeface="Verdana" panose="020B0604030504040204" pitchFamily="34" charset="0"/>
              <a:ea typeface="宋体" panose="02010600030101010101" pitchFamily="2" charset="-122"/>
            </a:endParaRPr>
          </a:p>
        </p:txBody>
      </p:sp>
      <p:sp>
        <p:nvSpPr>
          <p:cNvPr id="12" name="Oval 12"/>
          <p:cNvSpPr/>
          <p:nvPr/>
        </p:nvSpPr>
        <p:spPr>
          <a:xfrm>
            <a:off x="1871663" y="5084763"/>
            <a:ext cx="1476375" cy="546100"/>
          </a:xfrm>
          <a:prstGeom prst="ellipse">
            <a:avLst/>
          </a:prstGeom>
          <a:solidFill>
            <a:srgbClr val="FF9933"/>
          </a:solidFill>
          <a:ln w="9525" cap="flat" cmpd="sng">
            <a:solidFill>
              <a:schemeClr val="tx1"/>
            </a:solidFill>
            <a:prstDash val="solid"/>
            <a:headEnd type="none" w="med" len="med"/>
            <a:tailEnd type="none" w="med" len="med"/>
          </a:ln>
        </p:spPr>
        <p:txBody>
          <a:bodyPr wrap="none" anchor="ctr"/>
          <a:p>
            <a:pPr algn="ctr" eaLnBrk="1" hangingPunct="1"/>
            <a:r>
              <a:rPr lang="zh-CN" altLang="en-US" sz="1800" dirty="0">
                <a:solidFill>
                  <a:schemeClr val="tx1"/>
                </a:solidFill>
                <a:latin typeface="Verdana" panose="020B0604030504040204" pitchFamily="34" charset="0"/>
                <a:ea typeface="宋体" panose="02010600030101010101" pitchFamily="2" charset="-122"/>
              </a:rPr>
              <a:t>网站</a:t>
            </a:r>
            <a:endParaRPr lang="zh-CN" altLang="en-US" sz="1800" dirty="0">
              <a:solidFill>
                <a:schemeClr val="tx1"/>
              </a:solidFill>
              <a:latin typeface="Verdana" panose="020B0604030504040204" pitchFamily="34" charset="0"/>
              <a:ea typeface="宋体" panose="02010600030101010101" pitchFamily="2" charset="-122"/>
            </a:endParaRPr>
          </a:p>
        </p:txBody>
      </p:sp>
      <p:sp>
        <p:nvSpPr>
          <p:cNvPr id="13" name="Oval 13"/>
          <p:cNvSpPr/>
          <p:nvPr/>
        </p:nvSpPr>
        <p:spPr>
          <a:xfrm>
            <a:off x="1824038" y="3727450"/>
            <a:ext cx="1595437" cy="546100"/>
          </a:xfrm>
          <a:prstGeom prst="ellipse">
            <a:avLst/>
          </a:prstGeom>
          <a:solidFill>
            <a:srgbClr val="FF9933"/>
          </a:solidFill>
          <a:ln w="9525" cap="flat" cmpd="sng">
            <a:solidFill>
              <a:schemeClr val="tx1"/>
            </a:solidFill>
            <a:prstDash val="solid"/>
            <a:headEnd type="none" w="med" len="med"/>
            <a:tailEnd type="none" w="med" len="med"/>
          </a:ln>
        </p:spPr>
        <p:txBody>
          <a:bodyPr wrap="none" anchor="ctr"/>
          <a:p>
            <a:pPr algn="ctr" eaLnBrk="1" hangingPunct="1"/>
            <a:r>
              <a:rPr lang="zh-CN" altLang="en-US" sz="1800" dirty="0">
                <a:solidFill>
                  <a:schemeClr val="tx1"/>
                </a:solidFill>
                <a:latin typeface="Verdana" panose="020B0604030504040204" pitchFamily="34" charset="0"/>
                <a:ea typeface="宋体" panose="02010600030101010101" pitchFamily="2" charset="-122"/>
              </a:rPr>
              <a:t>师兄、姐</a:t>
            </a:r>
            <a:endParaRPr lang="zh-CN" altLang="en-US" sz="1800" dirty="0">
              <a:solidFill>
                <a:schemeClr val="tx1"/>
              </a:solidFill>
              <a:latin typeface="Verdana" panose="020B0604030504040204" pitchFamily="34" charset="0"/>
              <a:ea typeface="宋体" panose="02010600030101010101" pitchFamily="2" charset="-122"/>
            </a:endParaRPr>
          </a:p>
        </p:txBody>
      </p:sp>
      <p:sp>
        <p:nvSpPr>
          <p:cNvPr id="14" name="Oval 14"/>
          <p:cNvSpPr/>
          <p:nvPr/>
        </p:nvSpPr>
        <p:spPr>
          <a:xfrm>
            <a:off x="2343150" y="4598988"/>
            <a:ext cx="1292225" cy="546100"/>
          </a:xfrm>
          <a:prstGeom prst="ellipse">
            <a:avLst/>
          </a:prstGeom>
          <a:solidFill>
            <a:srgbClr val="FF9933"/>
          </a:solidFill>
          <a:ln w="9525" cap="flat" cmpd="sng">
            <a:solidFill>
              <a:schemeClr val="tx1"/>
            </a:solidFill>
            <a:prstDash val="solid"/>
            <a:headEnd type="none" w="med" len="med"/>
            <a:tailEnd type="none" w="med" len="med"/>
          </a:ln>
        </p:spPr>
        <p:txBody>
          <a:bodyPr wrap="none" anchor="ctr"/>
          <a:p>
            <a:pPr algn="ctr" eaLnBrk="1" hangingPunct="1"/>
            <a:r>
              <a:rPr lang="zh-CN" altLang="en-US" sz="1800" dirty="0">
                <a:solidFill>
                  <a:schemeClr val="tx1"/>
                </a:solidFill>
                <a:latin typeface="Verdana" panose="020B0604030504040204" pitchFamily="34" charset="0"/>
                <a:ea typeface="宋体" panose="02010600030101010101" pitchFamily="2" charset="-122"/>
              </a:rPr>
              <a:t>交流会</a:t>
            </a:r>
            <a:endParaRPr lang="zh-CN" altLang="en-US" sz="1800" dirty="0">
              <a:solidFill>
                <a:schemeClr val="tx1"/>
              </a:solidFill>
              <a:latin typeface="Verdana" panose="020B0604030504040204" pitchFamily="34" charset="0"/>
              <a:ea typeface="宋体" panose="02010600030101010101" pitchFamily="2" charset="-122"/>
            </a:endParaRPr>
          </a:p>
        </p:txBody>
      </p:sp>
      <p:sp>
        <p:nvSpPr>
          <p:cNvPr id="15" name="Rectangle 4"/>
          <p:cNvSpPr txBox="1">
            <a:spLocks noChangeArrowheads="1"/>
          </p:cNvSpPr>
          <p:nvPr/>
        </p:nvSpPr>
        <p:spPr bwMode="auto">
          <a:xfrm>
            <a:off x="381000" y="1276350"/>
            <a:ext cx="5334000" cy="685800"/>
          </a:xfrm>
          <a:prstGeom prst="rect">
            <a:avLst/>
          </a:prstGeom>
          <a:noFill/>
          <a:ln>
            <a:miter lim="800000"/>
          </a:ln>
        </p:spPr>
        <p:txBody>
          <a:bodyPr/>
          <a:lstStyle/>
          <a:p>
            <a:pPr marR="0" defTabSz="914400">
              <a:buClrTx/>
              <a:buSzTx/>
              <a:buFontTx/>
              <a:buNone/>
              <a:defRPr/>
            </a:pPr>
            <a:r>
              <a:rPr kumimoji="0" lang="zh-CN" altLang="en-US" sz="3600" i="1" kern="0" cap="none" spc="0" normalizeH="0" baseline="0" noProof="0" dirty="0">
                <a:solidFill>
                  <a:schemeClr val="tx2"/>
                </a:solidFill>
                <a:latin typeface="+mj-lt"/>
                <a:ea typeface="+mj-ea"/>
                <a:cs typeface="+mj-cs"/>
              </a:rPr>
              <a:t>获得真实信息</a:t>
            </a:r>
            <a:endParaRPr kumimoji="0" lang="zh-CN" altLang="en-US" sz="3600" i="1" kern="0" cap="none" spc="0" normalizeH="0" baseline="0" noProof="0" dirty="0">
              <a:solidFill>
                <a:schemeClr val="tx2"/>
              </a:solidFill>
              <a:latin typeface="+mj-lt"/>
              <a:ea typeface="+mj-ea"/>
              <a:cs typeface="+mj-cs"/>
            </a:endParaRPr>
          </a:p>
        </p:txBody>
      </p:sp>
      <p:cxnSp>
        <p:nvCxnSpPr>
          <p:cNvPr id="16" name="直接连接符 15"/>
          <p:cNvCxnSpPr/>
          <p:nvPr/>
        </p:nvCxnSpPr>
        <p:spPr>
          <a:xfrm>
            <a:off x="533400" y="19621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decel="50000" fill="hold">
                                          <p:stCondLst>
                                            <p:cond delay="0"/>
                                          </p:stCondLst>
                                        </p:cTn>
                                        <p:tgtEl>
                                          <p:spTgt spid="12"/>
                                        </p:tgtEl>
                                        <p:attrNameLst>
                                          <p:attrName>style.rotation</p:attrName>
                                        </p:attrNameLst>
                                      </p:cBhvr>
                                      <p:tavLst>
                                        <p:tav tm="0">
                                          <p:val>
                                            <p:fltVal val="-90.000000"/>
                                          </p:val>
                                        </p:tav>
                                        <p:tav tm="100000">
                                          <p:val>
                                            <p:fltVal val="0.000000"/>
                                          </p:val>
                                        </p:tav>
                                      </p:tavLst>
                                    </p:anim>
                                    <p:anim calcmode="lin" valueType="num">
                                      <p:cBhvr>
                                        <p:cTn id="1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7" dur="1000" fill="hold"/>
                                        <p:tgtEl>
                                          <p:spTgt spid="12"/>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decel="50000" fill="hold">
                                          <p:stCondLst>
                                            <p:cond delay="0"/>
                                          </p:stCondLst>
                                        </p:cTn>
                                        <p:tgtEl>
                                          <p:spTgt spid="14"/>
                                        </p:tgtEl>
                                        <p:attrNameLst>
                                          <p:attrName>style.rotation</p:attrName>
                                        </p:attrNameLst>
                                      </p:cBhvr>
                                      <p:tavLst>
                                        <p:tav tm="0">
                                          <p:val>
                                            <p:fltVal val="-90.000000"/>
                                          </p:val>
                                        </p:tav>
                                        <p:tav tm="100000">
                                          <p:val>
                                            <p:fltVal val="0.000000"/>
                                          </p:val>
                                        </p:tav>
                                      </p:tavLst>
                                    </p:anim>
                                    <p:anim calcmode="lin" valueType="num">
                                      <p:cBhvr>
                                        <p:cTn id="2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9" dur="1000" fill="hold"/>
                                        <p:tgtEl>
                                          <p:spTgt spid="14"/>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decel="50000" fill="hold">
                                          <p:stCondLst>
                                            <p:cond delay="0"/>
                                          </p:stCondLst>
                                        </p:cTn>
                                        <p:tgtEl>
                                          <p:spTgt spid="13"/>
                                        </p:tgtEl>
                                        <p:attrNameLst>
                                          <p:attrName>style.rotation</p:attrName>
                                        </p:attrNameLst>
                                      </p:cBhvr>
                                      <p:tavLst>
                                        <p:tav tm="0">
                                          <p:val>
                                            <p:fltVal val="-90.000000"/>
                                          </p:val>
                                        </p:tav>
                                        <p:tav tm="100000">
                                          <p:val>
                                            <p:fltVal val="0.000000"/>
                                          </p:val>
                                        </p:tav>
                                      </p:tavLst>
                                    </p:anim>
                                    <p:anim calcmode="lin" valueType="num">
                                      <p:cBhvr>
                                        <p:cTn id="39"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1" dur="1000" fill="hold"/>
                                        <p:tgtEl>
                                          <p:spTgt spid="13"/>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decel="50000" fill="hold">
                                          <p:stCondLst>
                                            <p:cond delay="0"/>
                                          </p:stCondLst>
                                        </p:cTn>
                                        <p:tgtEl>
                                          <p:spTgt spid="9"/>
                                        </p:tgtEl>
                                        <p:attrNameLst>
                                          <p:attrName>style.rotation</p:attrName>
                                        </p:attrNameLst>
                                      </p:cBhvr>
                                      <p:tavLst>
                                        <p:tav tm="0">
                                          <p:val>
                                            <p:fltVal val="-90.000000"/>
                                          </p:val>
                                        </p:tav>
                                        <p:tav tm="100000">
                                          <p:val>
                                            <p:fltVal val="0.000000"/>
                                          </p:val>
                                        </p:tav>
                                      </p:tavLst>
                                    </p:anim>
                                    <p:anim calcmode="lin" valueType="num">
                                      <p:cBhvr>
                                        <p:cTn id="5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3" dur="1000" fill="hold"/>
                                        <p:tgtEl>
                                          <p:spTgt spid="9"/>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decel="50000" fill="hold">
                                          <p:stCondLst>
                                            <p:cond delay="0"/>
                                          </p:stCondLst>
                                        </p:cTn>
                                        <p:tgtEl>
                                          <p:spTgt spid="10"/>
                                        </p:tgtEl>
                                        <p:attrNameLst>
                                          <p:attrName>style.rotation</p:attrName>
                                        </p:attrNameLst>
                                      </p:cBhvr>
                                      <p:tavLst>
                                        <p:tav tm="0">
                                          <p:val>
                                            <p:fltVal val="-90.000000"/>
                                          </p:val>
                                        </p:tav>
                                        <p:tav tm="100000">
                                          <p:val>
                                            <p:fltVal val="0.000000"/>
                                          </p:val>
                                        </p:tav>
                                      </p:tavLst>
                                    </p:anim>
                                    <p:anim calcmode="lin" valueType="num">
                                      <p:cBhvr>
                                        <p:cTn id="6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5" dur="1000" fill="hold"/>
                                        <p:tgtEl>
                                          <p:spTgt spid="10"/>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500" decel="50000" fill="hold">
                                          <p:stCondLst>
                                            <p:cond delay="0"/>
                                          </p:stCondLst>
                                        </p:cTn>
                                        <p:tgtEl>
                                          <p:spTgt spid="8"/>
                                        </p:tgtEl>
                                        <p:attrNameLst>
                                          <p:attrName>style.rotation</p:attrName>
                                        </p:attrNameLst>
                                      </p:cBhvr>
                                      <p:tavLst>
                                        <p:tav tm="0">
                                          <p:val>
                                            <p:fltVal val="-90.000000"/>
                                          </p:val>
                                        </p:tav>
                                        <p:tav tm="100000">
                                          <p:val>
                                            <p:fltVal val="0.000000"/>
                                          </p:val>
                                        </p:tav>
                                      </p:tavLst>
                                    </p:anim>
                                    <p:anim calcmode="lin" valueType="num">
                                      <p:cBhvr>
                                        <p:cTn id="7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77" dur="1000" fill="hold"/>
                                        <p:tgtEl>
                                          <p:spTgt spid="8"/>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8"/>
                                        </p:tgtEl>
                                      </p:cBhvr>
                                    </p:animEffect>
                                  </p:childTnLst>
                                </p:cTn>
                              </p:par>
                            </p:childTnLst>
                          </p:cTn>
                        </p:par>
                      </p:childTnLst>
                    </p:cTn>
                  </p:par>
                  <p:par>
                    <p:cTn id="82" fill="hold">
                      <p:stCondLst>
                        <p:cond delay="indefinite"/>
                      </p:stCondLst>
                      <p:childTnLst>
                        <p:par>
                          <p:cTn id="83" fill="hold">
                            <p:stCondLst>
                              <p:cond delay="0"/>
                            </p:stCondLst>
                            <p:childTnLst>
                              <p:par>
                                <p:cTn id="84" presetID="25" presetClass="entr" presetSubtype="0" fill="hold" grpId="0" nodeType="click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decel="50000" fill="hold">
                                          <p:stCondLst>
                                            <p:cond delay="0"/>
                                          </p:stCondLst>
                                        </p:cTn>
                                        <p:tgtEl>
                                          <p:spTgt spid="11"/>
                                        </p:tgtEl>
                                        <p:attrNameLst>
                                          <p:attrName>style.rotation</p:attrName>
                                        </p:attrNameLst>
                                      </p:cBhvr>
                                      <p:tavLst>
                                        <p:tav tm="0">
                                          <p:val>
                                            <p:fltVal val="-90.000000"/>
                                          </p:val>
                                        </p:tav>
                                        <p:tav tm="100000">
                                          <p:val>
                                            <p:fltVal val="0.000000"/>
                                          </p:val>
                                        </p:tav>
                                      </p:tavLst>
                                    </p:anim>
                                    <p:anim calcmode="lin" valueType="num">
                                      <p:cBhvr>
                                        <p:cTn id="87"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88"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89" dur="1000" fill="hold"/>
                                        <p:tgtEl>
                                          <p:spTgt spid="11"/>
                                        </p:tgtEl>
                                        <p:attrNameLst>
                                          <p:attrName>ppt_h</p:attrName>
                                        </p:attrNameLst>
                                      </p:cBhvr>
                                      <p:tavLst>
                                        <p:tav tm="0">
                                          <p:val>
                                            <p:strVal val="#ppt_h"/>
                                          </p:val>
                                        </p:tav>
                                        <p:tav tm="100000">
                                          <p:val>
                                            <p:strVal val="#ppt_h"/>
                                          </p:val>
                                        </p:tav>
                                      </p:tavLst>
                                    </p:anim>
                                    <p:anim calcmode="lin" valueType="num">
                                      <p:cBhvr>
                                        <p:cTn id="90"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91"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92"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93"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3"/>
          <p:cNvSpPr txBox="1">
            <a:spLocks noChangeArrowheads="1"/>
          </p:cNvSpPr>
          <p:nvPr/>
        </p:nvSpPr>
        <p:spPr>
          <a:xfrm>
            <a:off x="838200" y="1951038"/>
            <a:ext cx="5554663" cy="4525963"/>
          </a:xfrm>
          <a:prstGeom prst="rect">
            <a:avLst/>
          </a:prstGeom>
          <a:noFill/>
        </p:spPr>
        <p:txBody>
          <a:bodyPr/>
          <a:lstStyle/>
          <a:p>
            <a:pPr marL="609600" marR="0" indent="-609600" defTabSz="914400" eaLnBrk="1" hangingPunct="1">
              <a:lnSpc>
                <a:spcPct val="150000"/>
              </a:lnSpc>
              <a:spcBef>
                <a:spcPct val="20000"/>
              </a:spcBef>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ea"/>
                <a:ea typeface="+mn-ea"/>
                <a:cs typeface="+mn-cs"/>
              </a:rPr>
              <a:t>了解自我</a:t>
            </a:r>
            <a:endParaRPr kumimoji="0" lang="zh-CN" altLang="en-US" sz="2800" b="0" kern="0" cap="none" spc="0" normalizeH="0" baseline="0" noProof="0" dirty="0">
              <a:solidFill>
                <a:schemeClr val="tx1"/>
              </a:solidFill>
              <a:latin typeface="+mn-ea"/>
              <a:ea typeface="+mn-ea"/>
              <a:cs typeface="+mn-cs"/>
            </a:endParaRPr>
          </a:p>
          <a:p>
            <a:pPr marL="609600" marR="0" indent="-609600" defTabSz="914400" eaLnBrk="1" hangingPunct="1">
              <a:lnSpc>
                <a:spcPct val="150000"/>
              </a:lnSpc>
              <a:spcBef>
                <a:spcPct val="20000"/>
              </a:spcBef>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ea"/>
                <a:ea typeface="+mn-ea"/>
                <a:cs typeface="+mn-cs"/>
              </a:rPr>
              <a:t>寻找生涯人物</a:t>
            </a:r>
            <a:endParaRPr kumimoji="0" lang="zh-CN" altLang="en-US" sz="2800" b="0" kern="0" cap="none" spc="0" normalizeH="0" baseline="0" noProof="0" dirty="0">
              <a:solidFill>
                <a:schemeClr val="tx1"/>
              </a:solidFill>
              <a:latin typeface="+mn-ea"/>
              <a:ea typeface="+mn-ea"/>
              <a:cs typeface="+mn-cs"/>
            </a:endParaRPr>
          </a:p>
          <a:p>
            <a:pPr marL="609600" marR="0" indent="-609600" defTabSz="914400" eaLnBrk="1" hangingPunct="1">
              <a:lnSpc>
                <a:spcPct val="150000"/>
              </a:lnSpc>
              <a:spcBef>
                <a:spcPct val="20000"/>
              </a:spcBef>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ea"/>
                <a:ea typeface="+mn-ea"/>
                <a:cs typeface="+mn-cs"/>
              </a:rPr>
              <a:t>结合目标信息设计访谈问题 </a:t>
            </a:r>
            <a:endParaRPr kumimoji="0" lang="zh-CN" altLang="en-US" sz="2800" b="0" kern="0" cap="none" spc="0" normalizeH="0" baseline="0" noProof="0" dirty="0">
              <a:solidFill>
                <a:schemeClr val="tx1"/>
              </a:solidFill>
              <a:latin typeface="+mn-ea"/>
              <a:ea typeface="+mn-ea"/>
              <a:cs typeface="+mn-cs"/>
            </a:endParaRPr>
          </a:p>
          <a:p>
            <a:pPr marL="609600" marR="0" indent="-609600" defTabSz="914400" eaLnBrk="1" hangingPunct="1">
              <a:lnSpc>
                <a:spcPct val="150000"/>
              </a:lnSpc>
              <a:spcBef>
                <a:spcPct val="20000"/>
              </a:spcBef>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ea"/>
                <a:ea typeface="+mn-ea"/>
                <a:cs typeface="+mn-cs"/>
              </a:rPr>
              <a:t>预约生涯人物 </a:t>
            </a:r>
            <a:endParaRPr kumimoji="0" lang="zh-CN" altLang="en-US" sz="2800" b="0" kern="0" cap="none" spc="0" normalizeH="0" baseline="0" noProof="0" dirty="0">
              <a:solidFill>
                <a:schemeClr val="tx1"/>
              </a:solidFill>
              <a:latin typeface="+mn-ea"/>
              <a:ea typeface="+mn-ea"/>
              <a:cs typeface="+mn-cs"/>
            </a:endParaRPr>
          </a:p>
          <a:p>
            <a:pPr marL="609600" marR="0" indent="-609600" defTabSz="914400" eaLnBrk="1" hangingPunct="1">
              <a:lnSpc>
                <a:spcPct val="150000"/>
              </a:lnSpc>
              <a:spcBef>
                <a:spcPct val="20000"/>
              </a:spcBef>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ea"/>
                <a:ea typeface="+mn-ea"/>
                <a:cs typeface="+mn-cs"/>
              </a:rPr>
              <a:t>采访生涯人物 </a:t>
            </a:r>
            <a:endParaRPr kumimoji="0" lang="zh-CN" altLang="en-US" sz="2800" b="0" kern="0" cap="none" spc="0" normalizeH="0" baseline="0" noProof="0" dirty="0">
              <a:solidFill>
                <a:schemeClr val="tx1"/>
              </a:solidFill>
              <a:latin typeface="+mn-ea"/>
              <a:ea typeface="+mn-ea"/>
              <a:cs typeface="+mn-cs"/>
            </a:endParaRPr>
          </a:p>
          <a:p>
            <a:pPr marL="609600" marR="0" indent="-609600" defTabSz="914400" eaLnBrk="1" hangingPunct="1">
              <a:lnSpc>
                <a:spcPct val="150000"/>
              </a:lnSpc>
              <a:spcBef>
                <a:spcPct val="20000"/>
              </a:spcBef>
              <a:buClrTx/>
              <a:buSzTx/>
              <a:buFont typeface="Wingdings" panose="05000000000000000000" pitchFamily="2" charset="2"/>
              <a:buChar char="Ø"/>
              <a:defRPr/>
            </a:pPr>
            <a:r>
              <a:rPr kumimoji="0" lang="zh-CN" altLang="en-US" sz="2800" b="0" kern="0" cap="none" spc="0" normalizeH="0" baseline="0" noProof="0" dirty="0">
                <a:solidFill>
                  <a:schemeClr val="tx1"/>
                </a:solidFill>
                <a:latin typeface="+mn-ea"/>
                <a:ea typeface="+mn-ea"/>
                <a:cs typeface="+mn-cs"/>
              </a:rPr>
              <a:t>用信息加工的观点来分析 </a:t>
            </a:r>
            <a:endParaRPr kumimoji="0" lang="zh-CN" altLang="en-US" sz="2800" b="0" kern="0" cap="none" spc="0" normalizeH="0" baseline="0" noProof="0" dirty="0">
              <a:solidFill>
                <a:schemeClr val="tx1"/>
              </a:solidFill>
              <a:latin typeface="+mn-ea"/>
              <a:ea typeface="+mn-ea"/>
              <a:cs typeface="+mn-cs"/>
            </a:endParaRPr>
          </a:p>
        </p:txBody>
      </p:sp>
      <p:sp>
        <p:nvSpPr>
          <p:cNvPr id="4" name="Rectangle 4"/>
          <p:cNvSpPr txBox="1">
            <a:spLocks noChangeArrowheads="1"/>
          </p:cNvSpPr>
          <p:nvPr/>
        </p:nvSpPr>
        <p:spPr bwMode="auto">
          <a:xfrm>
            <a:off x="381000" y="1219200"/>
            <a:ext cx="5334000" cy="685800"/>
          </a:xfrm>
          <a:prstGeom prst="rect">
            <a:avLst/>
          </a:prstGeom>
          <a:noFill/>
          <a:ln>
            <a:miter lim="800000"/>
          </a:ln>
        </p:spPr>
        <p:txBody>
          <a:bodyPr/>
          <a:lstStyle/>
          <a:p>
            <a:pPr marR="0" defTabSz="914400">
              <a:buClrTx/>
              <a:buSzTx/>
              <a:buFontTx/>
              <a:buNone/>
              <a:defRPr/>
            </a:pPr>
            <a:r>
              <a:rPr kumimoji="0" lang="zh-CN" altLang="en-US" sz="3600" i="1" kern="0" cap="none" spc="0" normalizeH="0" baseline="0" noProof="0" dirty="0">
                <a:solidFill>
                  <a:schemeClr val="tx2"/>
                </a:solidFill>
                <a:latin typeface="+mj-lt"/>
                <a:ea typeface="+mj-ea"/>
                <a:cs typeface="+mj-cs"/>
              </a:rPr>
              <a:t>生涯人物访谈</a:t>
            </a:r>
            <a:r>
              <a:rPr kumimoji="0" lang="en-US" altLang="zh-CN" sz="3600" i="1" kern="0" cap="none" spc="0" normalizeH="0" baseline="0" noProof="0" dirty="0">
                <a:solidFill>
                  <a:schemeClr val="tx2"/>
                </a:solidFill>
                <a:latin typeface="+mj-lt"/>
                <a:ea typeface="+mj-ea"/>
                <a:cs typeface="+mj-cs"/>
              </a:rPr>
              <a:t>——</a:t>
            </a:r>
            <a:r>
              <a:rPr kumimoji="0" lang="zh-CN" altLang="en-US" sz="3600" i="1" kern="0" cap="none" spc="0" normalizeH="0" baseline="0" noProof="0" dirty="0">
                <a:solidFill>
                  <a:schemeClr val="tx2"/>
                </a:solidFill>
                <a:latin typeface="+mj-lt"/>
                <a:ea typeface="+mj-ea"/>
                <a:cs typeface="+mj-cs"/>
              </a:rPr>
              <a:t>流程</a:t>
            </a:r>
            <a:endParaRPr kumimoji="0" lang="zh-CN" altLang="en-US" sz="3600" i="1" kern="0" cap="none" spc="0" normalizeH="0" baseline="0" noProof="0" dirty="0">
              <a:solidFill>
                <a:schemeClr val="tx2"/>
              </a:solidFill>
              <a:latin typeface="+mj-lt"/>
              <a:ea typeface="+mj-ea"/>
              <a:cs typeface="+mj-cs"/>
            </a:endParaRPr>
          </a:p>
        </p:txBody>
      </p:sp>
      <p:cxnSp>
        <p:nvCxnSpPr>
          <p:cNvPr id="5" name="直接连接符 4"/>
          <p:cNvCxnSpPr/>
          <p:nvPr/>
        </p:nvCxnSpPr>
        <p:spPr>
          <a:xfrm>
            <a:off x="533400" y="1905000"/>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77000" y="6019800"/>
            <a:ext cx="1514475" cy="457200"/>
          </a:xfrm>
          <a:prstGeom prst="rect">
            <a:avLst/>
          </a:prstGeom>
          <a:noFill/>
        </p:spPr>
        <p:txBody>
          <a:bodyPr wrap="none">
            <a:spAutoFit/>
          </a:bodyPr>
          <a:lstStyle/>
          <a:p>
            <a:pPr marR="0" defTabSz="914400" eaLnBrk="1" hangingPunct="1">
              <a:buClrTx/>
              <a:buSzTx/>
              <a:buFontTx/>
              <a:buNone/>
              <a:defRPr/>
            </a:pPr>
            <a:r>
              <a:rPr kumimoji="0" lang="zh-CN" altLang="en-US" sz="2400" kern="1200" cap="none" spc="0" normalizeH="0" baseline="0" noProof="0" dirty="0">
                <a:solidFill>
                  <a:srgbClr val="FF00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rPr>
              <a:t>“三</a:t>
            </a:r>
            <a:r>
              <a:rPr kumimoji="0" lang="en-US" altLang="zh-CN" sz="2400" kern="1200" cap="none" spc="0" normalizeH="0" baseline="0" noProof="0" dirty="0">
                <a:solidFill>
                  <a:srgbClr val="FF00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rPr>
              <a:t>•</a:t>
            </a:r>
            <a:r>
              <a:rPr kumimoji="0" lang="zh-CN" altLang="en-US" sz="2400" kern="1200" cap="none" spc="0" normalizeH="0" baseline="0" noProof="0" dirty="0">
                <a:solidFill>
                  <a:srgbClr val="FF00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rPr>
              <a:t>三”制</a:t>
            </a:r>
            <a:endParaRPr kumimoji="0" lang="zh-CN" altLang="en-US" sz="2400" kern="1200" cap="none" spc="0" normalizeH="0" baseline="0" noProof="0" dirty="0">
              <a:solidFill>
                <a:srgbClr val="FF00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2"/>
          <p:cNvSpPr txBox="1">
            <a:spLocks noChangeArrowheads="1"/>
          </p:cNvSpPr>
          <p:nvPr/>
        </p:nvSpPr>
        <p:spPr bwMode="auto">
          <a:xfrm>
            <a:off x="1371600" y="2057400"/>
            <a:ext cx="5791200" cy="865188"/>
          </a:xfrm>
          <a:prstGeom prst="rect">
            <a:avLst/>
          </a:prstGeom>
          <a:noFill/>
          <a:ln w="9525">
            <a:noFill/>
            <a:miter lim="800000"/>
          </a:ln>
        </p:spPr>
        <p:txBody>
          <a:bodyPr/>
          <a:lstStyle/>
          <a:p>
            <a:pPr marR="0" algn="ctr" defTabSz="914400" eaLnBrk="1" hangingPunct="1">
              <a:buClrTx/>
              <a:buSzTx/>
              <a:buFontTx/>
              <a:buNone/>
              <a:defRPr/>
            </a:pPr>
            <a:r>
              <a:rPr kumimoji="0" lang="zh-CN" altLang="en-US" sz="3600" kern="0" cap="none" spc="0" normalizeH="0" baseline="0" noProof="0" dirty="0">
                <a:solidFill>
                  <a:schemeClr val="tx2"/>
                </a:solidFill>
                <a:latin typeface="+mj-lt"/>
                <a:ea typeface="华文细黑" pitchFamily="2" charset="-122"/>
                <a:cs typeface="+mj-cs"/>
              </a:rPr>
              <a:t>生涯人物访谈</a:t>
            </a:r>
            <a:r>
              <a:rPr kumimoji="0" lang="en-US" altLang="zh-CN" sz="3600" kern="0" cap="none" spc="0" normalizeH="0" baseline="0" noProof="0" dirty="0">
                <a:solidFill>
                  <a:schemeClr val="tx2"/>
                </a:solidFill>
                <a:latin typeface="华文细黑" pitchFamily="2" charset="-122"/>
                <a:ea typeface="华文细黑" pitchFamily="2" charset="-122"/>
                <a:cs typeface="+mj-cs"/>
              </a:rPr>
              <a:t>——</a:t>
            </a:r>
            <a:r>
              <a:rPr kumimoji="0" lang="zh-CN" altLang="en-US" sz="3600" kern="0" cap="none" spc="0" normalizeH="0" baseline="0" noProof="0" dirty="0">
                <a:solidFill>
                  <a:schemeClr val="tx2"/>
                </a:solidFill>
                <a:latin typeface="华文细黑" pitchFamily="2" charset="-122"/>
                <a:ea typeface="华文细黑" pitchFamily="2" charset="-122"/>
                <a:cs typeface="+mj-cs"/>
              </a:rPr>
              <a:t>内容</a:t>
            </a:r>
            <a:endParaRPr kumimoji="0" lang="zh-CN" altLang="en-US" sz="3600" kern="0" cap="none" spc="0" normalizeH="0" baseline="0" noProof="0" dirty="0">
              <a:solidFill>
                <a:schemeClr val="tx2"/>
              </a:solidFill>
              <a:latin typeface="+mj-lt"/>
              <a:ea typeface="华文细黑" pitchFamily="2" charset="-122"/>
              <a:cs typeface="+mj-cs"/>
            </a:endParaRPr>
          </a:p>
        </p:txBody>
      </p:sp>
      <p:sp>
        <p:nvSpPr>
          <p:cNvPr id="2" name="Rectangle 4"/>
          <p:cNvSpPr txBox="1">
            <a:spLocks noChangeArrowheads="1"/>
          </p:cNvSpPr>
          <p:nvPr/>
        </p:nvSpPr>
        <p:spPr>
          <a:xfrm>
            <a:off x="228600" y="838200"/>
            <a:ext cx="5334000" cy="5562600"/>
          </a:xfrm>
          <a:prstGeom prst="rect">
            <a:avLst/>
          </a:prstGeom>
          <a:solidFill>
            <a:srgbClr val="FFCC99"/>
          </a:solidFill>
          <a:effectLst>
            <a:outerShdw dist="107763" dir="18900000" algn="ctr" rotWithShape="0">
              <a:schemeClr val="bg2">
                <a:alpha val="50000"/>
              </a:schemeClr>
            </a:outerShdw>
          </a:effectLst>
        </p:spPr>
        <p:txBody>
          <a:bodyPr/>
          <a:lstStyle/>
          <a:p>
            <a:pPr marL="342900" marR="0" indent="-342900" defTabSz="914400" eaLnBrk="1" hangingPunct="1">
              <a:spcBef>
                <a:spcPct val="20000"/>
              </a:spcBef>
              <a:buClrTx/>
              <a:buSzTx/>
              <a:buFont typeface="Wingdings" panose="05000000000000000000" pitchFamily="2" charset="2"/>
              <a:buChar char="Ø"/>
              <a:defRPr/>
            </a:pPr>
            <a:r>
              <a:rPr kumimoji="0" lang="zh-CN" altLang="en-US" sz="2800" kern="0" cap="none" spc="0" normalizeH="0" baseline="0" noProof="0" dirty="0">
                <a:solidFill>
                  <a:schemeClr val="tx1"/>
                </a:solidFill>
                <a:latin typeface="+mn-lt"/>
                <a:ea typeface="+mn-ea"/>
                <a:cs typeface="+mn-cs"/>
              </a:rPr>
              <a:t>工作性质、任务或内容</a:t>
            </a:r>
            <a:endParaRPr kumimoji="0" lang="zh-CN" altLang="en-US" sz="2800" kern="0" cap="none" spc="0" normalizeH="0" baseline="0" noProof="0" dirty="0">
              <a:solidFill>
                <a:schemeClr val="tx1"/>
              </a:solidFill>
              <a:latin typeface="+mn-lt"/>
              <a:ea typeface="+mn-ea"/>
              <a:cs typeface="+mn-cs"/>
            </a:endParaRPr>
          </a:p>
          <a:p>
            <a:pPr marL="342900" marR="0" indent="-342900" defTabSz="914400" eaLnBrk="1" hangingPunct="1">
              <a:spcBef>
                <a:spcPct val="20000"/>
              </a:spcBef>
              <a:buClrTx/>
              <a:buSzTx/>
              <a:buFont typeface="Wingdings" panose="05000000000000000000" pitchFamily="2" charset="2"/>
              <a:buChar char="Ø"/>
              <a:defRPr/>
            </a:pPr>
            <a:r>
              <a:rPr kumimoji="0" lang="zh-CN" altLang="en-US" sz="2800" kern="0" cap="none" spc="0" normalizeH="0" baseline="0" noProof="0" dirty="0">
                <a:solidFill>
                  <a:schemeClr val="tx1"/>
                </a:solidFill>
                <a:latin typeface="+mn-lt"/>
                <a:ea typeface="+mn-ea"/>
                <a:cs typeface="+mn-cs"/>
              </a:rPr>
              <a:t>工作环境、就业地点</a:t>
            </a:r>
            <a:endParaRPr kumimoji="0" lang="zh-CN" altLang="en-US" sz="2800" kern="0" cap="none" spc="0" normalizeH="0" baseline="0" noProof="0" dirty="0">
              <a:solidFill>
                <a:schemeClr val="tx1"/>
              </a:solidFill>
              <a:latin typeface="+mn-lt"/>
              <a:ea typeface="+mn-ea"/>
              <a:cs typeface="+mn-cs"/>
            </a:endParaRPr>
          </a:p>
          <a:p>
            <a:pPr marL="342900" marR="0" indent="-342900" defTabSz="914400" eaLnBrk="1" hangingPunct="1">
              <a:spcBef>
                <a:spcPct val="20000"/>
              </a:spcBef>
              <a:buClrTx/>
              <a:buSzTx/>
              <a:buFont typeface="Wingdings" panose="05000000000000000000" pitchFamily="2" charset="2"/>
              <a:buChar char="Ø"/>
              <a:defRPr/>
            </a:pPr>
            <a:r>
              <a:rPr kumimoji="0" lang="zh-CN" altLang="en-US" sz="2800" kern="0" cap="none" spc="0" normalizeH="0" baseline="0" noProof="0" dirty="0">
                <a:solidFill>
                  <a:schemeClr val="tx1"/>
                </a:solidFill>
                <a:latin typeface="+mn-lt"/>
                <a:ea typeface="+mn-ea"/>
                <a:cs typeface="+mn-cs"/>
              </a:rPr>
              <a:t>所需教育、培训或经验</a:t>
            </a:r>
            <a:endParaRPr kumimoji="0" lang="zh-CN" altLang="en-US" sz="2800" kern="0" cap="none" spc="0" normalizeH="0" baseline="0" noProof="0" dirty="0">
              <a:solidFill>
                <a:schemeClr val="tx1"/>
              </a:solidFill>
              <a:latin typeface="+mn-lt"/>
              <a:ea typeface="+mn-ea"/>
              <a:cs typeface="+mn-cs"/>
            </a:endParaRPr>
          </a:p>
          <a:p>
            <a:pPr marL="342900" marR="0" indent="-342900" defTabSz="914400" eaLnBrk="1" hangingPunct="1">
              <a:spcBef>
                <a:spcPct val="20000"/>
              </a:spcBef>
              <a:buClrTx/>
              <a:buSzTx/>
              <a:buFont typeface="Wingdings" panose="05000000000000000000" pitchFamily="2" charset="2"/>
              <a:buChar char="Ø"/>
              <a:defRPr/>
            </a:pPr>
            <a:r>
              <a:rPr kumimoji="0" lang="zh-CN" altLang="en-US" sz="2800" kern="0" cap="none" spc="0" normalizeH="0" baseline="0" noProof="0" dirty="0">
                <a:solidFill>
                  <a:schemeClr val="tx1"/>
                </a:solidFill>
                <a:latin typeface="+mn-lt"/>
                <a:ea typeface="+mn-ea"/>
                <a:cs typeface="+mn-cs"/>
              </a:rPr>
              <a:t>所需个人的资格、技巧和能力</a:t>
            </a:r>
            <a:endParaRPr kumimoji="0" lang="zh-CN" altLang="en-US" sz="2800" kern="0" cap="none" spc="0" normalizeH="0" baseline="0" noProof="0" dirty="0">
              <a:solidFill>
                <a:schemeClr val="tx1"/>
              </a:solidFill>
              <a:latin typeface="+mn-lt"/>
              <a:ea typeface="+mn-ea"/>
              <a:cs typeface="+mn-cs"/>
            </a:endParaRPr>
          </a:p>
          <a:p>
            <a:pPr marL="342900" marR="0" indent="-342900" defTabSz="914400" eaLnBrk="1" hangingPunct="1">
              <a:lnSpc>
                <a:spcPct val="130000"/>
              </a:lnSpc>
              <a:spcBef>
                <a:spcPct val="20000"/>
              </a:spcBef>
              <a:buClrTx/>
              <a:buSzTx/>
              <a:buFont typeface="Wingdings" panose="05000000000000000000" pitchFamily="2" charset="2"/>
              <a:buChar char="Ø"/>
              <a:defRPr/>
            </a:pPr>
            <a:r>
              <a:rPr kumimoji="0" lang="zh-CN" altLang="en-US" sz="2800" kern="0" cap="none" spc="0" normalizeH="0" baseline="0" noProof="0" dirty="0">
                <a:solidFill>
                  <a:schemeClr val="tx1"/>
                </a:solidFill>
                <a:latin typeface="+mn-lt"/>
                <a:ea typeface="+mn-ea"/>
                <a:cs typeface="+mn-cs"/>
              </a:rPr>
              <a:t>收入或薪资范围、福利</a:t>
            </a:r>
            <a:endParaRPr kumimoji="0" lang="zh-CN" altLang="en-US" sz="2800" kern="0" cap="none" spc="0" normalizeH="0" baseline="0" noProof="0" dirty="0">
              <a:solidFill>
                <a:schemeClr val="tx1"/>
              </a:solidFill>
              <a:latin typeface="+mn-lt"/>
              <a:ea typeface="+mn-ea"/>
              <a:cs typeface="+mn-cs"/>
            </a:endParaRPr>
          </a:p>
          <a:p>
            <a:pPr marL="342900" marR="0" indent="-342900" defTabSz="914400" eaLnBrk="1" hangingPunct="1">
              <a:lnSpc>
                <a:spcPct val="130000"/>
              </a:lnSpc>
              <a:spcBef>
                <a:spcPct val="20000"/>
              </a:spcBef>
              <a:buClrTx/>
              <a:buSzTx/>
              <a:buFont typeface="Wingdings" panose="05000000000000000000" pitchFamily="2" charset="2"/>
              <a:buChar char="Ø"/>
              <a:defRPr/>
            </a:pPr>
            <a:r>
              <a:rPr kumimoji="0" lang="zh-CN" altLang="en-US" sz="2800" kern="0" cap="none" spc="0" normalizeH="0" baseline="0" noProof="0" dirty="0">
                <a:solidFill>
                  <a:schemeClr val="tx1"/>
                </a:solidFill>
                <a:latin typeface="+mn-lt"/>
                <a:ea typeface="+mn-ea"/>
                <a:cs typeface="+mn-cs"/>
              </a:rPr>
              <a:t>工作时间和生活型态</a:t>
            </a:r>
            <a:endParaRPr kumimoji="0" lang="zh-CN" altLang="en-US" sz="2800" kern="0" cap="none" spc="0" normalizeH="0" baseline="0" noProof="0" dirty="0">
              <a:solidFill>
                <a:schemeClr val="tx1"/>
              </a:solidFill>
              <a:latin typeface="+mn-lt"/>
              <a:ea typeface="+mn-ea"/>
              <a:cs typeface="+mn-cs"/>
            </a:endParaRPr>
          </a:p>
          <a:p>
            <a:pPr marL="342900" marR="0" indent="-342900" defTabSz="914400" eaLnBrk="1" hangingPunct="1">
              <a:lnSpc>
                <a:spcPct val="130000"/>
              </a:lnSpc>
              <a:spcBef>
                <a:spcPct val="20000"/>
              </a:spcBef>
              <a:buClrTx/>
              <a:buSzTx/>
              <a:buFont typeface="Wingdings" panose="05000000000000000000" pitchFamily="2" charset="2"/>
              <a:buChar char="Ø"/>
              <a:defRPr/>
            </a:pPr>
            <a:r>
              <a:rPr kumimoji="0" lang="zh-CN" altLang="en-US" sz="2800" kern="0" cap="none" spc="0" normalizeH="0" baseline="0" noProof="0" dirty="0">
                <a:solidFill>
                  <a:schemeClr val="tx1"/>
                </a:solidFill>
                <a:latin typeface="+mn-lt"/>
                <a:ea typeface="+mn-ea"/>
                <a:cs typeface="+mn-cs"/>
              </a:rPr>
              <a:t>相关职业和就业机会</a:t>
            </a:r>
            <a:endParaRPr kumimoji="0" lang="zh-CN" altLang="en-US" sz="2800" kern="0" cap="none" spc="0" normalizeH="0" baseline="0" noProof="0" dirty="0">
              <a:solidFill>
                <a:schemeClr val="tx1"/>
              </a:solidFill>
              <a:latin typeface="+mn-lt"/>
              <a:ea typeface="+mn-ea"/>
              <a:cs typeface="+mn-cs"/>
            </a:endParaRPr>
          </a:p>
          <a:p>
            <a:pPr marL="342900" marR="0" indent="-342900" defTabSz="914400" eaLnBrk="1" hangingPunct="1">
              <a:lnSpc>
                <a:spcPct val="130000"/>
              </a:lnSpc>
              <a:spcBef>
                <a:spcPct val="20000"/>
              </a:spcBef>
              <a:buClrTx/>
              <a:buSzTx/>
              <a:buFont typeface="Wingdings" panose="05000000000000000000" pitchFamily="2" charset="2"/>
              <a:buChar char="Ø"/>
              <a:defRPr/>
            </a:pPr>
            <a:r>
              <a:rPr kumimoji="0" lang="zh-CN" altLang="en-US" sz="2800" kern="0" cap="none" spc="0" normalizeH="0" baseline="0" noProof="0" dirty="0">
                <a:solidFill>
                  <a:schemeClr val="tx1"/>
                </a:solidFill>
                <a:latin typeface="+mn-lt"/>
                <a:ea typeface="+mn-ea"/>
                <a:cs typeface="+mn-cs"/>
              </a:rPr>
              <a:t>组织文化和规范</a:t>
            </a:r>
            <a:endParaRPr kumimoji="0" lang="zh-CN" altLang="en-US" sz="2800" kern="0" cap="none" spc="0" normalizeH="0" baseline="0" noProof="0" dirty="0">
              <a:solidFill>
                <a:schemeClr val="tx1"/>
              </a:solidFill>
              <a:latin typeface="+mn-lt"/>
              <a:ea typeface="+mn-ea"/>
              <a:cs typeface="+mn-cs"/>
            </a:endParaRPr>
          </a:p>
          <a:p>
            <a:pPr marL="342900" marR="0" indent="-342900" defTabSz="914400" eaLnBrk="1" hangingPunct="1">
              <a:lnSpc>
                <a:spcPct val="130000"/>
              </a:lnSpc>
              <a:spcBef>
                <a:spcPct val="20000"/>
              </a:spcBef>
              <a:buClrTx/>
              <a:buSzTx/>
              <a:buFont typeface="Wingdings" panose="05000000000000000000" pitchFamily="2" charset="2"/>
              <a:buChar char="Ø"/>
              <a:defRPr/>
            </a:pPr>
            <a:r>
              <a:rPr kumimoji="0" lang="zh-CN" altLang="en-US" sz="2800" kern="0" cap="none" spc="0" normalizeH="0" baseline="0" noProof="0" dirty="0">
                <a:solidFill>
                  <a:schemeClr val="tx1"/>
                </a:solidFill>
                <a:latin typeface="+mn-lt"/>
                <a:ea typeface="+mn-ea"/>
                <a:cs typeface="+mn-cs"/>
              </a:rPr>
              <a:t>未来展望</a:t>
            </a:r>
            <a:endParaRPr kumimoji="0" lang="zh-CN" altLang="en-US" sz="2800" kern="0" cap="none" spc="0" normalizeH="0" baseline="0" noProof="0" dirty="0">
              <a:solidFill>
                <a:schemeClr val="tx1"/>
              </a:solidFill>
              <a:latin typeface="+mn-lt"/>
              <a:ea typeface="+mn-ea"/>
              <a:cs typeface="+mn-cs"/>
            </a:endParaRPr>
          </a:p>
        </p:txBody>
      </p:sp>
      <p:sp>
        <p:nvSpPr>
          <p:cNvPr id="3" name="Rectangle 5"/>
          <p:cNvSpPr>
            <a:spLocks noChangeArrowheads="1"/>
          </p:cNvSpPr>
          <p:nvPr/>
        </p:nvSpPr>
        <p:spPr bwMode="auto">
          <a:xfrm>
            <a:off x="5562600" y="1219200"/>
            <a:ext cx="3200400" cy="3429000"/>
          </a:xfrm>
          <a:prstGeom prst="rect">
            <a:avLst/>
          </a:prstGeom>
          <a:solidFill>
            <a:srgbClr val="CCFFFF"/>
          </a:solidFill>
          <a:ln w="9525">
            <a:noFill/>
            <a:miter lim="800000"/>
          </a:ln>
          <a:effectLst>
            <a:outerShdw dist="107763" dir="18900000" algn="ctr" rotWithShape="0">
              <a:schemeClr val="bg2">
                <a:alpha val="50000"/>
              </a:schemeClr>
            </a:outerShdw>
          </a:effectLst>
        </p:spPr>
        <p:txBody>
          <a:bodyPr/>
          <a:lstStyle/>
          <a:p>
            <a:pPr marL="342900" marR="0" lvl="0" indent="-342900" algn="l" defTabSz="914400" rtl="0" eaLnBrk="1" fontAlgn="base" latinLnBrk="0" hangingPunct="1">
              <a:lnSpc>
                <a:spcPct val="130000"/>
              </a:lnSpc>
              <a:spcBef>
                <a:spcPct val="20000"/>
              </a:spcBef>
              <a:spcAft>
                <a:spcPct val="0"/>
              </a:spcAft>
              <a:buClrTx/>
              <a:buSzTx/>
              <a:buFont typeface="Wingdings" panose="05000000000000000000" pitchFamily="2" charset="2"/>
              <a:buChar char="Ø"/>
              <a:defRPr/>
            </a:pPr>
            <a:r>
              <a:rPr kumimoji="0" lang="zh-CN" altLang="en-US" sz="2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喜欢这个工作什么</a:t>
            </a:r>
            <a:endParaRPr kumimoji="0" lang="zh-CN" altLang="en-US" sz="2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342900" marR="0" lvl="0" indent="-342900" algn="l" defTabSz="914400" rtl="0" eaLnBrk="1" fontAlgn="base" latinLnBrk="0" hangingPunct="1">
              <a:lnSpc>
                <a:spcPct val="130000"/>
              </a:lnSpc>
              <a:spcBef>
                <a:spcPct val="20000"/>
              </a:spcBef>
              <a:spcAft>
                <a:spcPct val="0"/>
              </a:spcAft>
              <a:buClrTx/>
              <a:buSzTx/>
              <a:buFont typeface="Wingdings" panose="05000000000000000000" pitchFamily="2" charset="2"/>
              <a:buChar char="Ø"/>
              <a:defRPr/>
            </a:pPr>
            <a:r>
              <a:rPr kumimoji="0" lang="zh-CN" altLang="en-US" sz="2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不喜欢什么</a:t>
            </a:r>
            <a:endParaRPr kumimoji="0" lang="zh-CN" altLang="en-US" sz="2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342900" marR="0" lvl="0" indent="-342900" algn="l" defTabSz="914400" rtl="0" eaLnBrk="1" fontAlgn="base" latinLnBrk="0" hangingPunct="1">
              <a:lnSpc>
                <a:spcPct val="130000"/>
              </a:lnSpc>
              <a:spcBef>
                <a:spcPct val="20000"/>
              </a:spcBef>
              <a:spcAft>
                <a:spcPct val="0"/>
              </a:spcAft>
              <a:buClrTx/>
              <a:buSzTx/>
              <a:buFont typeface="Wingdings" panose="05000000000000000000" pitchFamily="2" charset="2"/>
              <a:buChar char="Ø"/>
              <a:defRPr/>
            </a:pPr>
            <a:r>
              <a:rPr kumimoji="0" lang="zh-CN" altLang="en-US" sz="2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对自己进入这个领域有什么建议</a:t>
            </a:r>
            <a:endParaRPr kumimoji="0" lang="zh-CN" altLang="en-US" sz="2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5"/>
          <p:cNvSpPr txBox="1"/>
          <p:nvPr/>
        </p:nvSpPr>
        <p:spPr>
          <a:xfrm>
            <a:off x="1066800" y="1957388"/>
            <a:ext cx="5486400" cy="4214813"/>
          </a:xfrm>
          <a:prstGeom prst="rect">
            <a:avLst/>
          </a:prstGeom>
          <a:noFill/>
        </p:spPr>
        <p:txBody>
          <a:bodyPr>
            <a:spAutoFit/>
          </a:bodyPr>
          <a:lstStyle/>
          <a:p>
            <a:pPr marR="0" defTabSz="914400" eaLnBrk="1" hangingPunct="1">
              <a:lnSpc>
                <a:spcPct val="150000"/>
              </a:lnSpc>
              <a:buClrTx/>
              <a:buSzTx/>
              <a:buFont typeface="Wingdings" panose="05000000000000000000" pitchFamily="2" charset="2"/>
              <a:buChar char="Ø"/>
              <a:defRPr/>
            </a:pPr>
            <a:r>
              <a:rPr kumimoji="0" lang="zh-CN" altLang="en-US" sz="2800" b="0" kern="1200" cap="none" spc="0" normalizeH="0" baseline="0" noProof="0" dirty="0">
                <a:solidFill>
                  <a:schemeClr val="tx1"/>
                </a:solidFill>
                <a:latin typeface="+mn-ea"/>
                <a:ea typeface="+mn-ea"/>
                <a:cs typeface="+mn-cs"/>
              </a:rPr>
              <a:t>信息的适时性</a:t>
            </a:r>
            <a:endParaRPr kumimoji="0" lang="en-US" altLang="zh-CN" sz="2800" b="0" kern="1200" cap="none" spc="0" normalizeH="0" baseline="0" noProof="0" dirty="0">
              <a:solidFill>
                <a:schemeClr val="tx1"/>
              </a:solidFill>
              <a:latin typeface="+mn-ea"/>
              <a:ea typeface="+mn-ea"/>
              <a:cs typeface="+mn-cs"/>
            </a:endParaRPr>
          </a:p>
          <a:p>
            <a:pPr marR="0" defTabSz="914400" eaLnBrk="1" hangingPunct="1">
              <a:lnSpc>
                <a:spcPct val="150000"/>
              </a:lnSpc>
              <a:buClrTx/>
              <a:buSzTx/>
              <a:buFont typeface="Wingdings" panose="05000000000000000000" pitchFamily="2" charset="2"/>
              <a:buChar char="Ø"/>
              <a:defRPr/>
            </a:pPr>
            <a:r>
              <a:rPr kumimoji="0" lang="zh-CN" altLang="en-US" sz="2800" b="0" kern="1200" cap="none" spc="0" normalizeH="0" baseline="0" noProof="0" dirty="0">
                <a:solidFill>
                  <a:schemeClr val="tx1"/>
                </a:solidFill>
                <a:latin typeface="+mn-ea"/>
                <a:ea typeface="+mn-ea"/>
                <a:cs typeface="+mn-cs"/>
              </a:rPr>
              <a:t>信息的客观性和全面性</a:t>
            </a:r>
            <a:endParaRPr kumimoji="0" lang="en-US" altLang="zh-CN" sz="2800" b="0" kern="1200" cap="none" spc="0" normalizeH="0" baseline="0" noProof="0" dirty="0">
              <a:solidFill>
                <a:schemeClr val="tx1"/>
              </a:solidFill>
              <a:latin typeface="+mn-ea"/>
              <a:ea typeface="+mn-ea"/>
              <a:cs typeface="+mn-cs"/>
            </a:endParaRPr>
          </a:p>
          <a:p>
            <a:pPr marR="0" defTabSz="914400" eaLnBrk="1" hangingPunct="1">
              <a:lnSpc>
                <a:spcPct val="150000"/>
              </a:lnSpc>
              <a:buClrTx/>
              <a:buSzTx/>
              <a:buFont typeface="Wingdings" panose="05000000000000000000" pitchFamily="2" charset="2"/>
              <a:buChar char="Ø"/>
              <a:defRPr/>
            </a:pPr>
            <a:r>
              <a:rPr kumimoji="0" lang="zh-CN" altLang="en-US" sz="2800" b="0" kern="1200" cap="none" spc="0" normalizeH="0" baseline="0" noProof="0" dirty="0">
                <a:solidFill>
                  <a:schemeClr val="tx1"/>
                </a:solidFill>
                <a:latin typeface="+mn-ea"/>
                <a:ea typeface="+mn-ea"/>
                <a:cs typeface="+mn-cs"/>
              </a:rPr>
              <a:t>信息的准确性与可靠性</a:t>
            </a:r>
            <a:endParaRPr kumimoji="0" lang="en-US" altLang="zh-CN" sz="2800" b="0" kern="1200" cap="none" spc="0" normalizeH="0" baseline="0" noProof="0" dirty="0">
              <a:solidFill>
                <a:schemeClr val="tx1"/>
              </a:solidFill>
              <a:latin typeface="+mn-ea"/>
              <a:ea typeface="+mn-ea"/>
              <a:cs typeface="+mn-cs"/>
            </a:endParaRPr>
          </a:p>
          <a:p>
            <a:pPr marR="0" defTabSz="914400" eaLnBrk="1" hangingPunct="1">
              <a:lnSpc>
                <a:spcPct val="150000"/>
              </a:lnSpc>
              <a:buClrTx/>
              <a:buSzTx/>
              <a:buFontTx/>
              <a:buNone/>
              <a:defRPr/>
            </a:pPr>
            <a:endParaRPr kumimoji="0" lang="en-US" altLang="zh-CN" sz="1200" kern="1200" cap="none" spc="0" normalizeH="0" baseline="0" noProof="0" dirty="0">
              <a:solidFill>
                <a:schemeClr val="tx1"/>
              </a:solidFill>
              <a:latin typeface="+mn-ea"/>
              <a:ea typeface="+mn-ea"/>
              <a:cs typeface="+mn-cs"/>
            </a:endParaRPr>
          </a:p>
          <a:p>
            <a:pPr marR="0" defTabSz="914400" eaLnBrk="1" hangingPunct="1">
              <a:lnSpc>
                <a:spcPct val="150000"/>
              </a:lnSpc>
              <a:buClrTx/>
              <a:buSzTx/>
              <a:buFontTx/>
              <a:buNone/>
              <a:defRPr/>
            </a:pPr>
            <a:r>
              <a:rPr kumimoji="0" lang="zh-CN" altLang="en-US" sz="2800" kern="1200" cap="none" spc="0" normalizeH="0" baseline="0" noProof="0" dirty="0">
                <a:solidFill>
                  <a:schemeClr val="tx1"/>
                </a:solidFill>
                <a:latin typeface="+mn-ea"/>
                <a:ea typeface="+mn-ea"/>
                <a:cs typeface="+mn-cs"/>
              </a:rPr>
              <a:t>主观思考</a:t>
            </a:r>
            <a:endParaRPr kumimoji="0" lang="en-US" altLang="zh-CN" sz="2800" kern="1200" cap="none" spc="0" normalizeH="0" baseline="0" noProof="0" dirty="0">
              <a:solidFill>
                <a:schemeClr val="tx1"/>
              </a:solidFill>
              <a:latin typeface="+mn-ea"/>
              <a:ea typeface="+mn-ea"/>
              <a:cs typeface="+mn-cs"/>
            </a:endParaRPr>
          </a:p>
          <a:p>
            <a:pPr marR="0" defTabSz="914400" eaLnBrk="1" hangingPunct="1">
              <a:lnSpc>
                <a:spcPct val="150000"/>
              </a:lnSpc>
              <a:buClrTx/>
              <a:buSzTx/>
              <a:buFont typeface="Wingdings" panose="05000000000000000000" pitchFamily="2" charset="2"/>
              <a:buChar char="Ø"/>
              <a:defRPr/>
            </a:pPr>
            <a:r>
              <a:rPr kumimoji="0" lang="zh-CN" altLang="en-US" sz="2800" b="0" kern="1200" cap="none" spc="0" normalizeH="0" baseline="0" noProof="0" dirty="0">
                <a:solidFill>
                  <a:schemeClr val="tx1"/>
                </a:solidFill>
                <a:latin typeface="+mn-ea"/>
                <a:ea typeface="+mn-ea"/>
                <a:cs typeface="+mn-cs"/>
              </a:rPr>
              <a:t>个人从工作中获得的满意度</a:t>
            </a:r>
            <a:endParaRPr kumimoji="0" lang="en-US" altLang="zh-CN" sz="2800" b="0" kern="1200" cap="none" spc="0" normalizeH="0" baseline="0" noProof="0" dirty="0">
              <a:solidFill>
                <a:schemeClr val="tx1"/>
              </a:solidFill>
              <a:latin typeface="+mn-ea"/>
              <a:ea typeface="+mn-ea"/>
              <a:cs typeface="+mn-cs"/>
            </a:endParaRPr>
          </a:p>
          <a:p>
            <a:pPr marR="0" defTabSz="914400" eaLnBrk="1" hangingPunct="1">
              <a:lnSpc>
                <a:spcPct val="150000"/>
              </a:lnSpc>
              <a:buClrTx/>
              <a:buSzTx/>
              <a:buFont typeface="Wingdings" panose="05000000000000000000" pitchFamily="2" charset="2"/>
              <a:buChar char="Ø"/>
              <a:defRPr/>
            </a:pPr>
            <a:r>
              <a:rPr kumimoji="0" lang="zh-CN" altLang="en-US" sz="2800" b="0" kern="1200" cap="none" spc="0" normalizeH="0" baseline="0" noProof="0" dirty="0">
                <a:solidFill>
                  <a:schemeClr val="tx1"/>
                </a:solidFill>
                <a:latin typeface="+mn-ea"/>
                <a:ea typeface="+mn-ea"/>
                <a:cs typeface="+mn-cs"/>
              </a:rPr>
              <a:t>其他重要他人的感受</a:t>
            </a:r>
            <a:endParaRPr kumimoji="0" lang="zh-CN" altLang="en-US" sz="2800" b="0" kern="1200" cap="none" spc="0" normalizeH="0" baseline="0" noProof="0" dirty="0">
              <a:solidFill>
                <a:schemeClr val="tx1"/>
              </a:solidFill>
              <a:latin typeface="+mn-ea"/>
              <a:ea typeface="+mn-ea"/>
              <a:cs typeface="+mn-cs"/>
            </a:endParaRPr>
          </a:p>
        </p:txBody>
      </p:sp>
      <p:sp>
        <p:nvSpPr>
          <p:cNvPr id="7" name="Rectangle 4"/>
          <p:cNvSpPr txBox="1">
            <a:spLocks noChangeArrowheads="1"/>
          </p:cNvSpPr>
          <p:nvPr/>
        </p:nvSpPr>
        <p:spPr bwMode="auto">
          <a:xfrm>
            <a:off x="381000" y="1347788"/>
            <a:ext cx="6248400" cy="685800"/>
          </a:xfrm>
          <a:prstGeom prst="rect">
            <a:avLst/>
          </a:prstGeom>
          <a:noFill/>
          <a:ln>
            <a:miter lim="800000"/>
          </a:ln>
        </p:spPr>
        <p:txBody>
          <a:bodyPr/>
          <a:lstStyle/>
          <a:p>
            <a:pPr marR="0" defTabSz="914400">
              <a:buClrTx/>
              <a:buSzTx/>
              <a:buFontTx/>
              <a:buNone/>
              <a:defRPr/>
            </a:pPr>
            <a:r>
              <a:rPr kumimoji="0" lang="zh-CN" altLang="en-US" sz="3600" i="1" kern="0" cap="none" spc="0" normalizeH="0" baseline="0" noProof="0" dirty="0">
                <a:solidFill>
                  <a:schemeClr val="tx2"/>
                </a:solidFill>
                <a:latin typeface="+mj-lt"/>
                <a:ea typeface="+mj-ea"/>
                <a:cs typeface="+mj-cs"/>
              </a:rPr>
              <a:t>对职业信息的评估</a:t>
            </a:r>
            <a:endParaRPr kumimoji="0" lang="zh-CN" altLang="en-US" sz="3600" i="1" kern="0" cap="none" spc="0" normalizeH="0" baseline="0" noProof="0" dirty="0">
              <a:solidFill>
                <a:schemeClr val="tx2"/>
              </a:solidFill>
              <a:latin typeface="+mj-lt"/>
              <a:ea typeface="+mj-ea"/>
              <a:cs typeface="+mj-cs"/>
            </a:endParaRPr>
          </a:p>
        </p:txBody>
      </p:sp>
      <p:cxnSp>
        <p:nvCxnSpPr>
          <p:cNvPr id="8" name="直接连接符 7"/>
          <p:cNvCxnSpPr/>
          <p:nvPr/>
        </p:nvCxnSpPr>
        <p:spPr>
          <a:xfrm>
            <a:off x="533400" y="2033588"/>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3714" name="Rectangle 5"/>
          <p:cNvSpPr/>
          <p:nvPr/>
        </p:nvSpPr>
        <p:spPr>
          <a:xfrm>
            <a:off x="1600200" y="1219200"/>
            <a:ext cx="6704013" cy="1212850"/>
          </a:xfrm>
          <a:prstGeom prst="rect">
            <a:avLst/>
          </a:prstGeom>
          <a:solidFill>
            <a:schemeClr val="bg1"/>
          </a:solidFill>
          <a:ln w="76200" cap="flat" cmpd="tri">
            <a:solidFill>
              <a:schemeClr val="hlink"/>
            </a:solidFill>
            <a:prstDash val="solid"/>
            <a:miter/>
            <a:headEnd type="none" w="med" len="med"/>
            <a:tailEnd type="none" w="med" len="med"/>
          </a:ln>
        </p:spPr>
        <p:txBody>
          <a:bodyPr>
            <a:spAutoFit/>
          </a:bodyPr>
          <a:p>
            <a:pPr marL="342900" indent="-342900" eaLnBrk="1" hangingPunct="1">
              <a:lnSpc>
                <a:spcPct val="130000"/>
              </a:lnSpc>
              <a:buClr>
                <a:schemeClr val="accent1"/>
              </a:buClr>
              <a:buSzPct val="65000"/>
              <a:buFont typeface="Wingdings" panose="05000000000000000000" pitchFamily="2" charset="2"/>
              <a:buChar char="n"/>
            </a:pPr>
            <a:r>
              <a:rPr lang="zh-CN" altLang="en-US" sz="2800" dirty="0">
                <a:solidFill>
                  <a:schemeClr val="tx1"/>
                </a:solidFill>
                <a:latin typeface="Arial" panose="020B0604020202020204" pitchFamily="34" charset="0"/>
                <a:ea typeface="宋体" panose="02010600030101010101" pitchFamily="2" charset="-122"/>
              </a:rPr>
              <a:t>工作世界中有令人茫然失措的一面，</a:t>
            </a:r>
            <a:endParaRPr lang="zh-CN" altLang="en-US" sz="2800" dirty="0">
              <a:solidFill>
                <a:schemeClr val="tx1"/>
              </a:solidFill>
              <a:latin typeface="Arial" panose="020B0604020202020204" pitchFamily="34" charset="0"/>
              <a:ea typeface="宋体" panose="02010600030101010101" pitchFamily="2" charset="-122"/>
            </a:endParaRPr>
          </a:p>
          <a:p>
            <a:pPr marL="342900" indent="-342900" eaLnBrk="1" hangingPunct="1">
              <a:lnSpc>
                <a:spcPct val="130000"/>
              </a:lnSpc>
              <a:buClr>
                <a:schemeClr val="accent1"/>
              </a:buClr>
              <a:buSzPct val="65000"/>
              <a:buFont typeface="Wingdings" panose="05000000000000000000" pitchFamily="2" charset="2"/>
              <a:buChar char="n"/>
            </a:pPr>
            <a:r>
              <a:rPr lang="zh-CN" altLang="en-US" sz="2800" dirty="0">
                <a:solidFill>
                  <a:schemeClr val="tx1"/>
                </a:solidFill>
                <a:latin typeface="Arial" panose="020B0604020202020204" pitchFamily="34" charset="0"/>
                <a:ea typeface="宋体" panose="02010600030101010101" pitchFamily="2" charset="-122"/>
              </a:rPr>
              <a:t>但也有让人充满希望的一面。</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12" name="Rectangle 3"/>
          <p:cNvSpPr txBox="1">
            <a:spLocks noChangeArrowheads="1"/>
          </p:cNvSpPr>
          <p:nvPr/>
        </p:nvSpPr>
        <p:spPr>
          <a:xfrm>
            <a:off x="762000" y="4343400"/>
            <a:ext cx="6985000" cy="1152525"/>
          </a:xfrm>
          <a:prstGeom prst="rect">
            <a:avLst/>
          </a:prstGeom>
          <a:solidFill>
            <a:srgbClr val="FFFF00"/>
          </a:solidFill>
          <a:ln w="57150" cmpd="thickThin">
            <a:solidFill>
              <a:schemeClr val="tx1"/>
            </a:solidFill>
          </a:ln>
        </p:spPr>
        <p:txBody>
          <a:bodyPr/>
          <a:lstStyle/>
          <a:p>
            <a:pPr marL="342900" marR="0" indent="-342900" defTabSz="914400">
              <a:lnSpc>
                <a:spcPct val="120000"/>
              </a:lnSpc>
              <a:spcBef>
                <a:spcPct val="20000"/>
              </a:spcBef>
              <a:buClr>
                <a:schemeClr val="tx2"/>
              </a:buClr>
              <a:buSzPct val="50000"/>
              <a:buFontTx/>
              <a:buNone/>
              <a:defRPr/>
            </a:pPr>
            <a:r>
              <a:rPr kumimoji="0" lang="zh-CN" altLang="en-US" sz="2400" kern="1200" cap="none" spc="0" normalizeH="0" baseline="0" noProof="0" dirty="0" smtClean="0">
                <a:solidFill>
                  <a:srgbClr val="000000"/>
                </a:solidFill>
                <a:latin typeface="+mn-lt"/>
                <a:ea typeface="华文新魏" pitchFamily="2" charset="-122"/>
                <a:cs typeface="+mn-cs"/>
              </a:rPr>
              <a:t>与是否能全面地了解工作世界有很大关系。</a:t>
            </a:r>
            <a:endParaRPr kumimoji="0" lang="zh-CN" altLang="en-US" sz="2400" kern="1200" cap="none" spc="0" normalizeH="0" baseline="0" noProof="0" dirty="0" smtClean="0">
              <a:solidFill>
                <a:srgbClr val="000000"/>
              </a:solidFill>
              <a:latin typeface="+mn-lt"/>
              <a:ea typeface="华文新魏" pitchFamily="2" charset="-122"/>
              <a:cs typeface="+mn-cs"/>
            </a:endParaRPr>
          </a:p>
          <a:p>
            <a:pPr marL="342900" marR="0" indent="-342900" defTabSz="914400">
              <a:lnSpc>
                <a:spcPct val="120000"/>
              </a:lnSpc>
              <a:spcBef>
                <a:spcPct val="20000"/>
              </a:spcBef>
              <a:buClr>
                <a:schemeClr val="tx2"/>
              </a:buClr>
              <a:buSzPct val="50000"/>
              <a:buFontTx/>
              <a:buNone/>
              <a:defRPr/>
            </a:pPr>
            <a:r>
              <a:rPr kumimoji="0" lang="zh-CN" altLang="en-US" sz="2400" kern="1200" cap="none" spc="0" normalizeH="0" baseline="0" noProof="0" dirty="0" smtClean="0">
                <a:solidFill>
                  <a:srgbClr val="000000"/>
                </a:solidFill>
                <a:latin typeface="+mn-lt"/>
                <a:ea typeface="华文新魏" pitchFamily="2" charset="-122"/>
                <a:cs typeface="+mn-cs"/>
              </a:rPr>
              <a:t>只了解和看到负面信息的学生常常会陷入悲观。</a:t>
            </a:r>
            <a:endParaRPr kumimoji="0" lang="zh-CN" altLang="en-US" sz="2400" kern="1200" cap="none" spc="0" normalizeH="0" baseline="0" noProof="0" dirty="0">
              <a:solidFill>
                <a:srgbClr val="000000"/>
              </a:solidFill>
              <a:latin typeface="+mn-lt"/>
              <a:ea typeface="华文新魏" pitchFamily="2" charset="-122"/>
              <a:cs typeface="+mn-cs"/>
            </a:endParaRPr>
          </a:p>
        </p:txBody>
      </p:sp>
      <p:sp>
        <p:nvSpPr>
          <p:cNvPr id="13" name="AutoShape 5"/>
          <p:cNvSpPr/>
          <p:nvPr/>
        </p:nvSpPr>
        <p:spPr>
          <a:xfrm>
            <a:off x="5867400" y="2819400"/>
            <a:ext cx="2808288" cy="1079500"/>
          </a:xfrm>
          <a:prstGeom prst="cloudCallout">
            <a:avLst>
              <a:gd name="adj1" fmla="val -71028"/>
              <a:gd name="adj2" fmla="val 91176"/>
            </a:avLst>
          </a:prstGeom>
          <a:solidFill>
            <a:schemeClr val="bg2"/>
          </a:solidFill>
          <a:ln w="28575" cap="flat" cmpd="sng">
            <a:solidFill>
              <a:schemeClr val="folHlink"/>
            </a:solidFill>
            <a:prstDash val="solid"/>
            <a:headEnd type="none" w="med" len="med"/>
            <a:tailEnd type="none" w="med" len="med"/>
          </a:ln>
        </p:spPr>
        <p:txBody>
          <a:bodyPr/>
          <a:p>
            <a:pPr marL="342900" indent="-342900" algn="ctr" eaLnBrk="1" hangingPunct="1"/>
            <a:r>
              <a:rPr lang="zh-CN" altLang="en-US" sz="2800" dirty="0">
                <a:solidFill>
                  <a:srgbClr val="000000"/>
                </a:solidFill>
                <a:latin typeface="Arial" panose="020B0604020202020204" pitchFamily="34" charset="0"/>
                <a:ea typeface="宋体" panose="02010600030101010101" pitchFamily="2" charset="-122"/>
              </a:rPr>
              <a:t>造成差别</a:t>
            </a:r>
            <a:endParaRPr lang="zh-CN" altLang="en-US" sz="2800" dirty="0">
              <a:solidFill>
                <a:srgbClr val="000000"/>
              </a:solidFill>
              <a:latin typeface="Arial" panose="020B0604020202020204" pitchFamily="34" charset="0"/>
              <a:ea typeface="宋体" panose="02010600030101010101" pitchFamily="2" charset="-122"/>
            </a:endParaRPr>
          </a:p>
          <a:p>
            <a:pPr marL="342900" indent="-342900" algn="ctr" eaLnBrk="1" hangingPunct="1"/>
            <a:r>
              <a:rPr lang="zh-CN" altLang="en-US" sz="2800" dirty="0">
                <a:solidFill>
                  <a:srgbClr val="000000"/>
                </a:solidFill>
                <a:latin typeface="Arial" panose="020B0604020202020204" pitchFamily="34" charset="0"/>
                <a:ea typeface="宋体" panose="02010600030101010101" pitchFamily="2" charset="-122"/>
              </a:rPr>
              <a:t>的原因</a:t>
            </a:r>
            <a:endParaRPr lang="zh-CN" altLang="en-US" sz="2800" dirty="0">
              <a:solidFill>
                <a:srgbClr val="000000"/>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2"/>
          <p:cNvSpPr>
            <a:spLocks noGrp="1"/>
          </p:cNvSpPr>
          <p:nvPr>
            <p:ph type="title"/>
          </p:nvPr>
        </p:nvSpPr>
        <p:spPr>
          <a:xfrm>
            <a:off x="1219200" y="1143000"/>
            <a:ext cx="5791200" cy="1143000"/>
          </a:xfrm>
        </p:spPr>
        <p:txBody>
          <a:bodyPr anchor="ctr"/>
          <a:p>
            <a:r>
              <a:rPr lang="zh-CN" altLang="en-US" sz="3200" b="1" dirty="0"/>
              <a:t>目 录</a:t>
            </a:r>
            <a:endParaRPr lang="zh-CN" altLang="en-US" sz="3200" b="1" dirty="0"/>
          </a:p>
        </p:txBody>
      </p:sp>
      <p:sp>
        <p:nvSpPr>
          <p:cNvPr id="3" name="Rectangle 3"/>
          <p:cNvSpPr txBox="1">
            <a:spLocks noChangeArrowheads="1"/>
          </p:cNvSpPr>
          <p:nvPr/>
        </p:nvSpPr>
        <p:spPr>
          <a:xfrm>
            <a:off x="1981200" y="1981200"/>
            <a:ext cx="5410200" cy="4495800"/>
          </a:xfrm>
          <a:prstGeom prst="rect">
            <a:avLst/>
          </a:prstGeom>
        </p:spPr>
        <p:txBody>
          <a:bodyPr/>
          <a:p>
            <a:pPr marL="342900" indent="-342900">
              <a:lnSpc>
                <a:spcPct val="120000"/>
              </a:lnSpc>
              <a:spcBef>
                <a:spcPct val="20000"/>
              </a:spcBef>
              <a:buFont typeface="Wingdings" panose="05000000000000000000" pitchFamily="2" charset="2"/>
              <a:buChar char="Ø"/>
            </a:pPr>
            <a:r>
              <a:rPr lang="zh-CN" altLang="en-US" sz="2800" b="0" dirty="0">
                <a:solidFill>
                  <a:srgbClr val="FF9999"/>
                </a:solidFill>
                <a:latin typeface="宋体" panose="02010600030101010101" pitchFamily="2" charset="-122"/>
                <a:ea typeface="宋体" panose="02010600030101010101" pitchFamily="2" charset="-122"/>
              </a:rPr>
              <a:t>劳动力市场现状 </a:t>
            </a:r>
            <a:endParaRPr lang="zh-CN" altLang="en-US" sz="2800" b="0" dirty="0">
              <a:solidFill>
                <a:srgbClr val="FF9999"/>
              </a:solidFill>
              <a:latin typeface="宋体" panose="02010600030101010101" pitchFamily="2" charset="-122"/>
              <a:ea typeface="宋体" panose="02010600030101010101" pitchFamily="2" charset="-122"/>
            </a:endParaRPr>
          </a:p>
          <a:p>
            <a:pPr marL="342900" indent="-342900">
              <a:lnSpc>
                <a:spcPct val="120000"/>
              </a:lnSpc>
              <a:spcBef>
                <a:spcPct val="20000"/>
              </a:spcBef>
              <a:buFont typeface="Wingdings" panose="05000000000000000000" pitchFamily="2" charset="2"/>
              <a:buChar char="Ø"/>
            </a:pPr>
            <a:r>
              <a:rPr lang="zh-CN" altLang="en-US" sz="2800" b="0" dirty="0">
                <a:solidFill>
                  <a:srgbClr val="FF9999"/>
                </a:solidFill>
                <a:latin typeface="宋体" panose="02010600030101010101" pitchFamily="2" charset="-122"/>
                <a:ea typeface="宋体" panose="02010600030101010101" pitchFamily="2" charset="-122"/>
              </a:rPr>
              <a:t>有关职业的一些基本事实</a:t>
            </a:r>
            <a:endParaRPr lang="en-US" altLang="zh-CN" sz="2800" b="0">
              <a:solidFill>
                <a:srgbClr val="FF9999"/>
              </a:solidFill>
              <a:latin typeface="宋体" panose="02010600030101010101" pitchFamily="2" charset="-122"/>
              <a:ea typeface="宋体" panose="02010600030101010101" pitchFamily="2" charset="-122"/>
            </a:endParaRPr>
          </a:p>
          <a:p>
            <a:pPr marL="342900" indent="-342900">
              <a:lnSpc>
                <a:spcPct val="120000"/>
              </a:lnSpc>
              <a:spcBef>
                <a:spcPct val="20000"/>
              </a:spcBef>
              <a:buFont typeface="Wingdings" panose="05000000000000000000" pitchFamily="2" charset="2"/>
              <a:buChar char="Ø"/>
            </a:pPr>
            <a:r>
              <a:rPr lang="zh-CN" altLang="en-US" sz="2800" b="0" dirty="0">
                <a:solidFill>
                  <a:srgbClr val="FF9999"/>
                </a:solidFill>
                <a:latin typeface="宋体" panose="02010600030101010101" pitchFamily="2" charset="-122"/>
                <a:ea typeface="宋体" panose="02010600030101010101" pitchFamily="2" charset="-122"/>
              </a:rPr>
              <a:t>职业分类</a:t>
            </a:r>
            <a:r>
              <a:rPr lang="zh-CN" altLang="en-US" sz="2800" b="0" dirty="0">
                <a:solidFill>
                  <a:schemeClr val="tx1"/>
                </a:solidFill>
                <a:latin typeface="宋体" panose="02010600030101010101" pitchFamily="2" charset="-122"/>
                <a:ea typeface="宋体" panose="02010600030101010101" pitchFamily="2" charset="-122"/>
              </a:rPr>
              <a:t> </a:t>
            </a:r>
            <a:endParaRPr lang="en-US" altLang="zh-CN" sz="2800" b="0">
              <a:solidFill>
                <a:schemeClr val="tx1"/>
              </a:solidFill>
              <a:latin typeface="宋体" panose="02010600030101010101" pitchFamily="2" charset="-122"/>
              <a:ea typeface="宋体" panose="02010600030101010101" pitchFamily="2" charset="-122"/>
            </a:endParaRPr>
          </a:p>
          <a:p>
            <a:pPr marL="342900" indent="-342900">
              <a:lnSpc>
                <a:spcPct val="120000"/>
              </a:lnSpc>
              <a:spcBef>
                <a:spcPct val="20000"/>
              </a:spcBef>
              <a:buFont typeface="Wingdings" panose="05000000000000000000" pitchFamily="2" charset="2"/>
              <a:buChar char="Ø"/>
            </a:pPr>
            <a:r>
              <a:rPr lang="zh-CN" altLang="en-US" sz="2800" b="0" dirty="0">
                <a:solidFill>
                  <a:srgbClr val="FF9999"/>
                </a:solidFill>
                <a:latin typeface="宋体" panose="02010600030101010101" pitchFamily="2" charset="-122"/>
                <a:ea typeface="宋体" panose="02010600030101010101" pitchFamily="2" charset="-122"/>
              </a:rPr>
              <a:t>探索工作世界的方法</a:t>
            </a:r>
            <a:endParaRPr lang="zh-CN" altLang="en-US" sz="2800" b="0" dirty="0">
              <a:solidFill>
                <a:srgbClr val="FF9999"/>
              </a:solidFill>
              <a:latin typeface="宋体" panose="02010600030101010101" pitchFamily="2" charset="-122"/>
              <a:ea typeface="宋体" panose="02010600030101010101" pitchFamily="2" charset="-122"/>
            </a:endParaRPr>
          </a:p>
          <a:p>
            <a:pPr marL="342900" indent="-342900" eaLnBrk="1" hangingPunct="1">
              <a:lnSpc>
                <a:spcPct val="120000"/>
              </a:lnSpc>
              <a:spcBef>
                <a:spcPct val="20000"/>
              </a:spcBef>
              <a:buFont typeface="Wingdings" panose="05000000000000000000" pitchFamily="2" charset="2"/>
              <a:buChar char="Ø"/>
            </a:pPr>
            <a:r>
              <a:rPr lang="zh-CN" altLang="en-US" sz="2800" b="0" dirty="0">
                <a:solidFill>
                  <a:srgbClr val="FF9999"/>
                </a:solidFill>
                <a:latin typeface="宋体" panose="02010600030101010101" pitchFamily="2" charset="-122"/>
                <a:ea typeface="宋体" panose="02010600030101010101" pitchFamily="2" charset="-122"/>
              </a:rPr>
              <a:t>职业与专业</a:t>
            </a:r>
            <a:endParaRPr lang="zh-CN" altLang="en-US" sz="2800" b="0" dirty="0">
              <a:solidFill>
                <a:srgbClr val="FF9999"/>
              </a:solidFill>
              <a:latin typeface="宋体" panose="02010600030101010101" pitchFamily="2" charset="-122"/>
              <a:ea typeface="宋体" panose="02010600030101010101" pitchFamily="2" charset="-122"/>
            </a:endParaRPr>
          </a:p>
          <a:p>
            <a:pPr marL="342900" indent="-342900">
              <a:lnSpc>
                <a:spcPct val="120000"/>
              </a:lnSpc>
              <a:spcBef>
                <a:spcPct val="20000"/>
              </a:spcBef>
              <a:buFont typeface="Wingdings" panose="05000000000000000000" pitchFamily="2" charset="2"/>
              <a:buChar char="Ø"/>
            </a:pPr>
            <a:r>
              <a:rPr lang="zh-CN" altLang="en-US" sz="2800" b="0" dirty="0">
                <a:solidFill>
                  <a:schemeClr val="tx1"/>
                </a:solidFill>
                <a:latin typeface="宋体" panose="02010600030101010101" pitchFamily="2" charset="-122"/>
                <a:ea typeface="宋体" panose="02010600030101010101" pitchFamily="2" charset="-122"/>
              </a:rPr>
              <a:t>分享与练习</a:t>
            </a:r>
            <a:endParaRPr lang="zh-CN" altLang="en-US" sz="2800" b="0" dirty="0">
              <a:solidFill>
                <a:schemeClr val="tx1"/>
              </a:solidFill>
              <a:latin typeface="宋体" panose="02010600030101010101" pitchFamily="2" charset="-122"/>
              <a:ea typeface="宋体" panose="02010600030101010101" pitchFamily="2" charset="-122"/>
            </a:endParaRPr>
          </a:p>
        </p:txBody>
      </p:sp>
      <p:pic>
        <p:nvPicPr>
          <p:cNvPr id="80900" name="Picture 4" descr="crayon_rolling_lg_wht"/>
          <p:cNvPicPr>
            <a:picLocks noChangeAspect="1"/>
          </p:cNvPicPr>
          <p:nvPr/>
        </p:nvPicPr>
        <p:blipFill>
          <a:blip r:embed="rId1"/>
          <a:stretch>
            <a:fillRect/>
          </a:stretch>
        </p:blipFill>
        <p:spPr>
          <a:xfrm>
            <a:off x="1533525" y="4495800"/>
            <a:ext cx="828675" cy="631825"/>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8354" name="标题 228353"/>
          <p:cNvSpPr>
            <a:spLocks noGrp="1"/>
          </p:cNvSpPr>
          <p:nvPr>
            <p:ph type="title"/>
          </p:nvPr>
        </p:nvSpPr>
        <p:spPr>
          <a:xfrm>
            <a:off x="1447800" y="228600"/>
            <a:ext cx="8229600" cy="1143000"/>
          </a:xfrm>
        </p:spPr>
        <p:txBody>
          <a:bodyPr anchor="ctr"/>
          <a:p>
            <a:r>
              <a:rPr lang="zh-CN" altLang="en-US" sz="4000" b="1" dirty="0">
                <a:solidFill>
                  <a:srgbClr val="FF0000"/>
                </a:solidFill>
              </a:rPr>
              <a:t>职业与专业</a:t>
            </a:r>
            <a:endParaRPr lang="zh-CN" altLang="en-US" sz="4000" b="1" dirty="0">
              <a:solidFill>
                <a:srgbClr val="FF0000"/>
              </a:solidFill>
            </a:endParaRPr>
          </a:p>
        </p:txBody>
      </p:sp>
      <p:sp>
        <p:nvSpPr>
          <p:cNvPr id="228355" name="文本占位符 228354"/>
          <p:cNvSpPr/>
          <p:nvPr>
            <p:ph type="body" idx="1"/>
          </p:nvPr>
        </p:nvSpPr>
        <p:spPr>
          <a:xfrm>
            <a:off x="457200" y="1171575"/>
            <a:ext cx="8507413" cy="5229225"/>
          </a:xfrm>
          <a:solidFill>
            <a:srgbClr val="FFFFFF">
              <a:alpha val="100000"/>
            </a:srgbClr>
          </a:solidFill>
          <a:ln>
            <a:noFill/>
          </a:ln>
        </p:spPr>
        <p:txBody>
          <a:bodyPr/>
          <a:p>
            <a:pPr>
              <a:lnSpc>
                <a:spcPct val="80000"/>
              </a:lnSpc>
            </a:pPr>
            <a:endParaRPr lang="zh-CN" altLang="en-US" sz="2800" b="1" dirty="0">
              <a:solidFill>
                <a:srgbClr val="009900"/>
              </a:solidFill>
            </a:endParaRPr>
          </a:p>
          <a:p>
            <a:pPr>
              <a:lnSpc>
                <a:spcPct val="80000"/>
              </a:lnSpc>
            </a:pPr>
            <a:endParaRPr lang="zh-CN" altLang="en-US" sz="2800" b="1" dirty="0">
              <a:solidFill>
                <a:srgbClr val="009900"/>
              </a:solidFill>
            </a:endParaRPr>
          </a:p>
          <a:p>
            <a:pPr>
              <a:lnSpc>
                <a:spcPct val="80000"/>
              </a:lnSpc>
            </a:pPr>
            <a:endParaRPr lang="zh-CN" altLang="en-US" sz="2800" b="1" dirty="0">
              <a:solidFill>
                <a:srgbClr val="009900"/>
              </a:solidFill>
            </a:endParaRPr>
          </a:p>
          <a:p>
            <a:pPr>
              <a:lnSpc>
                <a:spcPct val="80000"/>
              </a:lnSpc>
            </a:pPr>
            <a:endParaRPr lang="zh-CN" altLang="en-US" sz="2800" b="1" dirty="0">
              <a:solidFill>
                <a:srgbClr val="009900"/>
              </a:solidFill>
            </a:endParaRPr>
          </a:p>
          <a:p>
            <a:pPr>
              <a:lnSpc>
                <a:spcPct val="80000"/>
              </a:lnSpc>
            </a:pPr>
            <a:endParaRPr lang="zh-CN" altLang="en-US" sz="2800" b="1" dirty="0">
              <a:solidFill>
                <a:srgbClr val="009900"/>
              </a:solidFill>
            </a:endParaRPr>
          </a:p>
          <a:p>
            <a:pPr>
              <a:lnSpc>
                <a:spcPct val="80000"/>
              </a:lnSpc>
            </a:pPr>
            <a:endParaRPr lang="zh-CN" altLang="en-US" sz="2800" b="1" dirty="0">
              <a:solidFill>
                <a:srgbClr val="009900"/>
              </a:solidFill>
            </a:endParaRPr>
          </a:p>
          <a:p>
            <a:pPr>
              <a:lnSpc>
                <a:spcPct val="80000"/>
              </a:lnSpc>
            </a:pPr>
            <a:r>
              <a:rPr lang="zh-CN" altLang="en-US" sz="2800" b="1" dirty="0">
                <a:solidFill>
                  <a:srgbClr val="009900"/>
                </a:solidFill>
              </a:rPr>
              <a:t>职业方向与大学所学专业不一定相同</a:t>
            </a:r>
            <a:endParaRPr lang="zh-CN" altLang="en-US" sz="2800" b="1" dirty="0">
              <a:solidFill>
                <a:srgbClr val="009900"/>
              </a:solidFill>
            </a:endParaRPr>
          </a:p>
          <a:p>
            <a:pPr>
              <a:lnSpc>
                <a:spcPct val="80000"/>
              </a:lnSpc>
              <a:buNone/>
            </a:pPr>
            <a:r>
              <a:rPr lang="zh-CN" altLang="en-US" sz="2400" b="1" dirty="0">
                <a:solidFill>
                  <a:srgbClr val="0D2AFF"/>
                </a:solidFill>
              </a:rPr>
              <a:t>         </a:t>
            </a:r>
            <a:r>
              <a:rPr lang="zh-CN" altLang="en-US" sz="2400" dirty="0">
                <a:solidFill>
                  <a:srgbClr val="0D2AFF"/>
                </a:solidFill>
              </a:rPr>
              <a:t>不意味着大学专业知识不重要</a:t>
            </a:r>
            <a:endParaRPr lang="zh-CN" altLang="en-US" sz="2400" dirty="0">
              <a:solidFill>
                <a:srgbClr val="0D2AFF"/>
              </a:solidFill>
            </a:endParaRPr>
          </a:p>
          <a:p>
            <a:pPr>
              <a:lnSpc>
                <a:spcPct val="80000"/>
              </a:lnSpc>
            </a:pPr>
            <a:r>
              <a:rPr lang="zh-CN" altLang="en-GB" sz="2800" b="1" dirty="0">
                <a:solidFill>
                  <a:srgbClr val="009900"/>
                </a:solidFill>
              </a:rPr>
              <a:t>同一个专业毕业生也能从事不同行业中的相同或不同职业</a:t>
            </a:r>
            <a:endParaRPr lang="zh-CN" altLang="en-GB" sz="2800" b="1" dirty="0">
              <a:solidFill>
                <a:srgbClr val="009900"/>
              </a:solidFill>
            </a:endParaRPr>
          </a:p>
          <a:p>
            <a:pPr>
              <a:lnSpc>
                <a:spcPct val="80000"/>
              </a:lnSpc>
              <a:buNone/>
            </a:pPr>
            <a:r>
              <a:rPr lang="zh-CN" altLang="en-GB" sz="2400" dirty="0"/>
              <a:t>          </a:t>
            </a:r>
            <a:r>
              <a:rPr lang="zh-CN" altLang="en-GB" sz="2400" dirty="0">
                <a:solidFill>
                  <a:srgbClr val="0D2AFF"/>
                </a:solidFill>
              </a:rPr>
              <a:t>如：法律专业毕业生可在司法部门当法官、在律师事务所当律师、在企业做法律顾问，在基层社区做法律咨询服务，在高校担任教师等</a:t>
            </a:r>
            <a:r>
              <a:rPr lang="zh-CN" altLang="en-GB" dirty="0"/>
              <a:t> </a:t>
            </a:r>
            <a:endParaRPr lang="zh-CN" altLang="en-GB" sz="2800" dirty="0"/>
          </a:p>
        </p:txBody>
      </p:sp>
      <p:pic>
        <p:nvPicPr>
          <p:cNvPr id="228356" name="图片 228355" descr="06"/>
          <p:cNvPicPr>
            <a:picLocks noChangeAspect="1"/>
          </p:cNvPicPr>
          <p:nvPr/>
        </p:nvPicPr>
        <p:blipFill>
          <a:blip r:embed="rId1"/>
          <a:stretch>
            <a:fillRect/>
          </a:stretch>
        </p:blipFill>
        <p:spPr>
          <a:xfrm>
            <a:off x="395288" y="1143000"/>
            <a:ext cx="8367712" cy="2089150"/>
          </a:xfrm>
          <a:prstGeom prst="rect">
            <a:avLst/>
          </a:prstGeom>
          <a:solidFill>
            <a:srgbClr val="FFFF00">
              <a:alpha val="99001"/>
            </a:srgbClr>
          </a:solidFill>
          <a:ln w="9525">
            <a:noFill/>
          </a:ln>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9378" name="标题 229377"/>
          <p:cNvSpPr>
            <a:spLocks noGrp="1"/>
          </p:cNvSpPr>
          <p:nvPr>
            <p:ph type="title"/>
          </p:nvPr>
        </p:nvSpPr>
        <p:spPr>
          <a:xfrm>
            <a:off x="1295400" y="152400"/>
            <a:ext cx="7620000" cy="1143000"/>
          </a:xfrm>
        </p:spPr>
        <p:txBody>
          <a:bodyPr anchor="ctr"/>
          <a:p>
            <a:r>
              <a:rPr lang="zh-CN" altLang="en-US" sz="4000" b="1" dirty="0">
                <a:solidFill>
                  <a:srgbClr val="FF0000"/>
                </a:solidFill>
              </a:rPr>
              <a:t>职业与专业</a:t>
            </a:r>
            <a:endParaRPr lang="zh-CN" altLang="en-US" sz="4000" b="1" dirty="0">
              <a:solidFill>
                <a:srgbClr val="FF0000"/>
              </a:solidFill>
            </a:endParaRPr>
          </a:p>
        </p:txBody>
      </p:sp>
      <p:sp>
        <p:nvSpPr>
          <p:cNvPr id="229379" name="文本占位符 229378"/>
          <p:cNvSpPr/>
          <p:nvPr>
            <p:ph type="body" idx="1"/>
          </p:nvPr>
        </p:nvSpPr>
        <p:spPr>
          <a:xfrm>
            <a:off x="457200" y="1476375"/>
            <a:ext cx="8507413" cy="3781425"/>
          </a:xfrm>
          <a:solidFill>
            <a:srgbClr val="FFFFFF">
              <a:alpha val="100000"/>
            </a:srgbClr>
          </a:solidFill>
          <a:ln>
            <a:noFill/>
          </a:ln>
        </p:spPr>
        <p:txBody>
          <a:bodyPr/>
          <a:p>
            <a:pPr>
              <a:lnSpc>
                <a:spcPct val="80000"/>
              </a:lnSpc>
            </a:pPr>
            <a:endParaRPr lang="zh-CN" altLang="en-US" sz="2800" b="1" dirty="0">
              <a:solidFill>
                <a:srgbClr val="009900"/>
              </a:solidFill>
            </a:endParaRPr>
          </a:p>
          <a:p>
            <a:pPr>
              <a:lnSpc>
                <a:spcPct val="80000"/>
              </a:lnSpc>
            </a:pPr>
            <a:endParaRPr lang="zh-CN" altLang="en-US" sz="2800" b="1" dirty="0">
              <a:solidFill>
                <a:srgbClr val="009900"/>
              </a:solidFill>
            </a:endParaRPr>
          </a:p>
          <a:p>
            <a:pPr>
              <a:lnSpc>
                <a:spcPct val="80000"/>
              </a:lnSpc>
              <a:buNone/>
            </a:pPr>
            <a:r>
              <a:rPr lang="zh-CN" altLang="en-GB" sz="2800" b="1" dirty="0">
                <a:solidFill>
                  <a:srgbClr val="FF0066"/>
                </a:solidFill>
              </a:rPr>
              <a:t>练习：</a:t>
            </a:r>
            <a:endParaRPr lang="zh-CN" altLang="en-GB" sz="2800" b="1" dirty="0">
              <a:solidFill>
                <a:srgbClr val="FF0066"/>
              </a:solidFill>
            </a:endParaRPr>
          </a:p>
          <a:p>
            <a:pPr>
              <a:lnSpc>
                <a:spcPct val="80000"/>
              </a:lnSpc>
              <a:buNone/>
            </a:pPr>
            <a:r>
              <a:rPr lang="zh-CN" altLang="en-GB" sz="2800" b="1" dirty="0">
                <a:solidFill>
                  <a:srgbClr val="FF0066"/>
                </a:solidFill>
              </a:rPr>
              <a:t>      请写下你大学学习的专业可以从事哪些职业？</a:t>
            </a:r>
            <a:endParaRPr lang="zh-CN" altLang="en-US" sz="2800" b="1" dirty="0">
              <a:solidFill>
                <a:srgbClr val="FF0066"/>
              </a:solidFill>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0402" name="标题 230401"/>
          <p:cNvSpPr>
            <a:spLocks noGrp="1"/>
          </p:cNvSpPr>
          <p:nvPr>
            <p:ph type="title"/>
          </p:nvPr>
        </p:nvSpPr>
        <p:spPr>
          <a:xfrm>
            <a:off x="457200" y="914400"/>
            <a:ext cx="8229600" cy="1143000"/>
          </a:xfrm>
        </p:spPr>
        <p:txBody>
          <a:bodyPr anchor="ctr"/>
          <a:p>
            <a:r>
              <a:rPr lang="zh-CN" altLang="en-US" sz="4000" dirty="0"/>
              <a:t>企业最看重什么？</a:t>
            </a:r>
            <a:endParaRPr lang="zh-CN" altLang="en-US" sz="4000"/>
          </a:p>
        </p:txBody>
      </p:sp>
      <p:sp>
        <p:nvSpPr>
          <p:cNvPr id="230403" name="文本占位符 230402"/>
          <p:cNvSpPr/>
          <p:nvPr>
            <p:ph type="body" idx="1"/>
          </p:nvPr>
        </p:nvSpPr>
        <p:spPr>
          <a:xfrm>
            <a:off x="228600" y="2057400"/>
            <a:ext cx="8686800" cy="4495800"/>
          </a:xfrm>
          <a:solidFill>
            <a:srgbClr val="FFFFFF">
              <a:alpha val="100000"/>
            </a:srgbClr>
          </a:solidFill>
          <a:ln>
            <a:noFill/>
          </a:ln>
        </p:spPr>
        <p:txBody>
          <a:bodyPr/>
          <a:p>
            <a:pPr>
              <a:buNone/>
            </a:pPr>
            <a:r>
              <a:rPr lang="zh-CN" altLang="en-US" dirty="0"/>
              <a:t>          </a:t>
            </a:r>
            <a:r>
              <a:rPr lang="zh-CN" altLang="en-US" sz="2500" dirty="0"/>
              <a:t>由共青团中央学校部和北京大学公共政策研究所联合发布的</a:t>
            </a:r>
            <a:r>
              <a:rPr lang="en-US" altLang="zh-CN" sz="2500"/>
              <a:t>《2010</a:t>
            </a:r>
            <a:r>
              <a:rPr lang="zh-CN" altLang="en-US" sz="2500" dirty="0"/>
              <a:t>年大学生求职与就业状况的调查报告</a:t>
            </a:r>
            <a:r>
              <a:rPr lang="en-US" altLang="zh-CN" sz="2500"/>
              <a:t>》</a:t>
            </a:r>
            <a:r>
              <a:rPr lang="zh-CN" altLang="en-US" sz="2500" dirty="0"/>
              <a:t>显示，企业对大学生基本能力要求依次为：</a:t>
            </a:r>
            <a:endParaRPr lang="zh-CN" altLang="en-US" sz="2500" dirty="0"/>
          </a:p>
          <a:p>
            <a:pPr>
              <a:buNone/>
            </a:pPr>
            <a:r>
              <a:rPr lang="zh-CN" altLang="en-US" sz="2500" dirty="0"/>
              <a:t>    </a:t>
            </a:r>
            <a:r>
              <a:rPr lang="zh-CN" altLang="en-US" sz="2500" b="1" dirty="0">
                <a:solidFill>
                  <a:srgbClr val="009900"/>
                </a:solidFill>
              </a:rPr>
              <a:t>环境适应能力            占</a:t>
            </a:r>
            <a:r>
              <a:rPr lang="en-US" altLang="zh-CN" sz="2500" b="1">
                <a:solidFill>
                  <a:srgbClr val="009900"/>
                </a:solidFill>
              </a:rPr>
              <a:t>65</a:t>
            </a:r>
            <a:r>
              <a:rPr lang="zh-CN" altLang="en-US" sz="2500" b="1" dirty="0">
                <a:solidFill>
                  <a:srgbClr val="009900"/>
                </a:solidFill>
              </a:rPr>
              <a:t>．</a:t>
            </a:r>
            <a:r>
              <a:rPr lang="en-US" altLang="zh-CN" sz="2500" b="1">
                <a:solidFill>
                  <a:srgbClr val="009900"/>
                </a:solidFill>
              </a:rPr>
              <a:t>9%</a:t>
            </a:r>
            <a:r>
              <a:rPr lang="zh-CN" altLang="en-US" sz="2500" b="1" dirty="0">
                <a:solidFill>
                  <a:srgbClr val="009900"/>
                </a:solidFill>
              </a:rPr>
              <a:t>，</a:t>
            </a:r>
            <a:endParaRPr lang="zh-CN" altLang="en-US" sz="2500" b="1" dirty="0">
              <a:solidFill>
                <a:srgbClr val="009900"/>
              </a:solidFill>
            </a:endParaRPr>
          </a:p>
          <a:p>
            <a:pPr>
              <a:buNone/>
            </a:pPr>
            <a:r>
              <a:rPr lang="zh-CN" altLang="en-US" sz="2500" b="1" dirty="0">
                <a:solidFill>
                  <a:srgbClr val="009900"/>
                </a:solidFill>
              </a:rPr>
              <a:t>    人际交往能力             占</a:t>
            </a:r>
            <a:r>
              <a:rPr lang="en-US" altLang="zh-CN" sz="2500" b="1">
                <a:solidFill>
                  <a:srgbClr val="009900"/>
                </a:solidFill>
              </a:rPr>
              <a:t>56</a:t>
            </a:r>
            <a:r>
              <a:rPr lang="zh-CN" altLang="en-US" sz="2500" b="1" dirty="0">
                <a:solidFill>
                  <a:srgbClr val="009900"/>
                </a:solidFill>
              </a:rPr>
              <a:t>．</a:t>
            </a:r>
            <a:r>
              <a:rPr lang="en-US" altLang="zh-CN" sz="2500" b="1">
                <a:solidFill>
                  <a:srgbClr val="009900"/>
                </a:solidFill>
              </a:rPr>
              <a:t>8%</a:t>
            </a:r>
            <a:r>
              <a:rPr lang="zh-CN" altLang="en-US" sz="2500" b="1" dirty="0">
                <a:solidFill>
                  <a:srgbClr val="009900"/>
                </a:solidFill>
              </a:rPr>
              <a:t>，</a:t>
            </a:r>
            <a:endParaRPr lang="zh-CN" altLang="en-US" sz="2500" b="1" dirty="0">
              <a:solidFill>
                <a:srgbClr val="009900"/>
              </a:solidFill>
            </a:endParaRPr>
          </a:p>
          <a:p>
            <a:pPr>
              <a:buNone/>
            </a:pPr>
            <a:r>
              <a:rPr lang="zh-CN" altLang="en-US" sz="2500" b="1" dirty="0">
                <a:solidFill>
                  <a:srgbClr val="009900"/>
                </a:solidFill>
              </a:rPr>
              <a:t>    自我表达能力             占</a:t>
            </a:r>
            <a:r>
              <a:rPr lang="en-US" altLang="zh-CN" sz="2500" b="1">
                <a:solidFill>
                  <a:srgbClr val="009900"/>
                </a:solidFill>
              </a:rPr>
              <a:t>54</a:t>
            </a:r>
            <a:r>
              <a:rPr lang="zh-CN" altLang="en-US" sz="2500" b="1" dirty="0">
                <a:solidFill>
                  <a:srgbClr val="009900"/>
                </a:solidFill>
              </a:rPr>
              <a:t>．</a:t>
            </a:r>
            <a:r>
              <a:rPr lang="en-US" altLang="zh-CN" sz="2500" b="1">
                <a:solidFill>
                  <a:srgbClr val="009900"/>
                </a:solidFill>
              </a:rPr>
              <a:t>5%</a:t>
            </a:r>
            <a:r>
              <a:rPr lang="zh-CN" altLang="en-US" sz="2500" b="1" dirty="0">
                <a:solidFill>
                  <a:srgbClr val="009900"/>
                </a:solidFill>
              </a:rPr>
              <a:t>，</a:t>
            </a:r>
            <a:endParaRPr lang="zh-CN" altLang="en-US" sz="2500" b="1" dirty="0">
              <a:solidFill>
                <a:srgbClr val="009900"/>
              </a:solidFill>
            </a:endParaRPr>
          </a:p>
          <a:p>
            <a:pPr>
              <a:buNone/>
            </a:pPr>
            <a:r>
              <a:rPr lang="zh-CN" altLang="en-US" sz="2500" b="1" dirty="0">
                <a:solidFill>
                  <a:srgbClr val="009900"/>
                </a:solidFill>
              </a:rPr>
              <a:t>    专业能力                    占</a:t>
            </a:r>
            <a:r>
              <a:rPr lang="en-US" altLang="zh-CN" sz="2500" b="1">
                <a:solidFill>
                  <a:srgbClr val="009900"/>
                </a:solidFill>
              </a:rPr>
              <a:t>47</a:t>
            </a:r>
            <a:r>
              <a:rPr lang="zh-CN" altLang="en-US" sz="2500" b="1" dirty="0">
                <a:solidFill>
                  <a:srgbClr val="009900"/>
                </a:solidFill>
              </a:rPr>
              <a:t>．</a:t>
            </a:r>
            <a:r>
              <a:rPr lang="en-US" altLang="zh-CN" sz="2500" b="1">
                <a:solidFill>
                  <a:srgbClr val="009900"/>
                </a:solidFill>
              </a:rPr>
              <a:t>7%</a:t>
            </a:r>
            <a:r>
              <a:rPr lang="zh-CN" altLang="en-US" sz="2500" b="1" dirty="0">
                <a:solidFill>
                  <a:srgbClr val="009900"/>
                </a:solidFill>
              </a:rPr>
              <a:t>，</a:t>
            </a:r>
            <a:endParaRPr lang="zh-CN" altLang="en-US" sz="2500" b="1" dirty="0">
              <a:solidFill>
                <a:srgbClr val="009900"/>
              </a:solidFill>
            </a:endParaRPr>
          </a:p>
          <a:p>
            <a:pPr>
              <a:buNone/>
            </a:pPr>
            <a:r>
              <a:rPr lang="zh-CN" altLang="en-US" sz="2500" b="1" dirty="0">
                <a:solidFill>
                  <a:srgbClr val="009900"/>
                </a:solidFill>
              </a:rPr>
              <a:t>    外语能力                    占</a:t>
            </a:r>
            <a:r>
              <a:rPr lang="en-US" altLang="zh-CN" sz="2500" b="1">
                <a:solidFill>
                  <a:srgbClr val="009900"/>
                </a:solidFill>
              </a:rPr>
              <a:t>47</a:t>
            </a:r>
            <a:r>
              <a:rPr lang="zh-CN" altLang="en-US" sz="2500" b="1" dirty="0">
                <a:solidFill>
                  <a:srgbClr val="009900"/>
                </a:solidFill>
              </a:rPr>
              <a:t>．</a:t>
            </a:r>
            <a:r>
              <a:rPr lang="en-US" altLang="zh-CN" sz="2500" b="1">
                <a:solidFill>
                  <a:srgbClr val="009900"/>
                </a:solidFill>
              </a:rPr>
              <a:t>7%</a:t>
            </a:r>
            <a:r>
              <a:rPr lang="zh-CN" altLang="en-US" sz="2500" b="1" dirty="0">
                <a:solidFill>
                  <a:srgbClr val="009900"/>
                </a:solidFill>
              </a:rPr>
              <a:t>。</a:t>
            </a:r>
            <a:endParaRPr lang="zh-CN" altLang="en-US" sz="2500" b="1" dirty="0">
              <a:solidFill>
                <a:srgbClr val="009900"/>
              </a:solidFill>
            </a:endParaRPr>
          </a:p>
          <a:p>
            <a:endParaRPr lang="zh-CN" altLang="en-US" sz="2500" b="1" dirty="0">
              <a:solidFill>
                <a:srgbClr val="009900"/>
              </a:solidFill>
            </a:endParaRPr>
          </a:p>
        </p:txBody>
      </p:sp>
      <p:pic>
        <p:nvPicPr>
          <p:cNvPr id="230404" name="图片 230403" descr="j0421750[1]"/>
          <p:cNvPicPr>
            <a:picLocks noChangeAspect="1"/>
          </p:cNvPicPr>
          <p:nvPr/>
        </p:nvPicPr>
        <p:blipFill>
          <a:blip r:embed="rId1"/>
          <a:stretch>
            <a:fillRect/>
          </a:stretch>
        </p:blipFill>
        <p:spPr>
          <a:xfrm>
            <a:off x="6227763" y="4437063"/>
            <a:ext cx="2303462" cy="1846262"/>
          </a:xfrm>
          <a:prstGeom prst="rect">
            <a:avLst/>
          </a:prstGeom>
          <a:noFill/>
          <a:ln w="9525">
            <a:noFill/>
          </a:ln>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6" name="标题 231425"/>
          <p:cNvSpPr>
            <a:spLocks noGrp="1"/>
          </p:cNvSpPr>
          <p:nvPr>
            <p:ph type="title"/>
          </p:nvPr>
        </p:nvSpPr>
        <p:spPr>
          <a:xfrm>
            <a:off x="762000" y="1219200"/>
            <a:ext cx="7391400" cy="563563"/>
          </a:xfrm>
        </p:spPr>
        <p:txBody>
          <a:bodyPr anchor="ctr"/>
          <a:p>
            <a:r>
              <a:rPr lang="en-GB" altLang="zh-CN" sz="4000"/>
              <a:t>    GE</a:t>
            </a:r>
            <a:r>
              <a:rPr lang="zh-CN" altLang="en-GB" sz="4000" dirty="0"/>
              <a:t>的</a:t>
            </a:r>
            <a:r>
              <a:rPr lang="zh-CN" altLang="en-US" sz="4000" dirty="0"/>
              <a:t>选人标准</a:t>
            </a:r>
            <a:endParaRPr lang="zh-CN" altLang="en-US" sz="4000" dirty="0"/>
          </a:p>
        </p:txBody>
      </p:sp>
      <p:sp>
        <p:nvSpPr>
          <p:cNvPr id="231427" name="文本占位符 231426"/>
          <p:cNvSpPr/>
          <p:nvPr>
            <p:ph type="body" idx="1"/>
          </p:nvPr>
        </p:nvSpPr>
        <p:spPr>
          <a:xfrm>
            <a:off x="457200" y="2027238"/>
            <a:ext cx="8229600" cy="4525962"/>
          </a:xfrm>
          <a:solidFill>
            <a:srgbClr val="FFFFFF">
              <a:alpha val="100000"/>
            </a:srgbClr>
          </a:solidFill>
          <a:ln>
            <a:noFill/>
          </a:ln>
        </p:spPr>
        <p:txBody>
          <a:bodyPr/>
          <a:p>
            <a:r>
              <a:rPr lang="zh-CN" altLang="en-US" dirty="0"/>
              <a:t>美国通用电气公司（</a:t>
            </a:r>
            <a:r>
              <a:rPr lang="en-GB" altLang="zh-CN"/>
              <a:t>GE</a:t>
            </a:r>
            <a:r>
              <a:rPr lang="zh-CN" altLang="en-US" dirty="0"/>
              <a:t>）选人之道：</a:t>
            </a:r>
            <a:r>
              <a:rPr lang="en-US" altLang="zh-CN">
                <a:solidFill>
                  <a:srgbClr val="FF0000"/>
                </a:solidFill>
              </a:rPr>
              <a:t>4</a:t>
            </a:r>
            <a:r>
              <a:rPr lang="en-GB" altLang="zh-CN">
                <a:solidFill>
                  <a:srgbClr val="FF0000"/>
                </a:solidFill>
              </a:rPr>
              <a:t>E+1P</a:t>
            </a:r>
            <a:endParaRPr lang="en-GB" altLang="zh-CN">
              <a:solidFill>
                <a:schemeClr val="tx2"/>
              </a:solidFill>
            </a:endParaRPr>
          </a:p>
          <a:p>
            <a:r>
              <a:rPr lang="en-GB" altLang="zh-CN" b="1">
                <a:solidFill>
                  <a:srgbClr val="009900"/>
                </a:solidFill>
              </a:rPr>
              <a:t>Energy</a:t>
            </a:r>
            <a:r>
              <a:rPr lang="en-GB" altLang="zh-CN" b="1"/>
              <a:t>       </a:t>
            </a:r>
            <a:r>
              <a:rPr lang="zh-CN" altLang="en-GB" b="1" dirty="0">
                <a:solidFill>
                  <a:srgbClr val="0D2AFF"/>
                </a:solidFill>
              </a:rPr>
              <a:t>积极向上的活力</a:t>
            </a:r>
            <a:endParaRPr lang="zh-CN" altLang="en-GB" b="1" dirty="0">
              <a:solidFill>
                <a:srgbClr val="0D2AFF"/>
              </a:solidFill>
            </a:endParaRPr>
          </a:p>
          <a:p>
            <a:r>
              <a:rPr lang="en-GB" altLang="zh-CN" b="1">
                <a:solidFill>
                  <a:srgbClr val="009900"/>
                </a:solidFill>
              </a:rPr>
              <a:t>Energize</a:t>
            </a:r>
            <a:r>
              <a:rPr lang="en-GB" altLang="zh-CN" b="1"/>
              <a:t>    </a:t>
            </a:r>
            <a:r>
              <a:rPr lang="zh-CN" altLang="en-GB" b="1" dirty="0">
                <a:solidFill>
                  <a:srgbClr val="0D2AFF"/>
                </a:solidFill>
              </a:rPr>
              <a:t>鼓励别人的能力</a:t>
            </a:r>
            <a:endParaRPr lang="zh-CN" altLang="en-GB" b="1" dirty="0">
              <a:solidFill>
                <a:srgbClr val="0D2AFF"/>
              </a:solidFill>
            </a:endParaRPr>
          </a:p>
          <a:p>
            <a:r>
              <a:rPr lang="en-GB" altLang="zh-CN" b="1">
                <a:solidFill>
                  <a:srgbClr val="009900"/>
                </a:solidFill>
              </a:rPr>
              <a:t>Edge</a:t>
            </a:r>
            <a:r>
              <a:rPr lang="en-GB" altLang="zh-CN" b="1"/>
              <a:t>           </a:t>
            </a:r>
            <a:r>
              <a:rPr lang="zh-CN" altLang="en-GB" b="1" dirty="0">
                <a:solidFill>
                  <a:srgbClr val="0D2AFF"/>
                </a:solidFill>
              </a:rPr>
              <a:t>决断力</a:t>
            </a:r>
            <a:endParaRPr lang="zh-CN" altLang="en-GB" b="1" dirty="0">
              <a:solidFill>
                <a:srgbClr val="0D2AFF"/>
              </a:solidFill>
            </a:endParaRPr>
          </a:p>
          <a:p>
            <a:r>
              <a:rPr lang="en-GB" altLang="zh-CN" b="1">
                <a:solidFill>
                  <a:srgbClr val="009900"/>
                </a:solidFill>
              </a:rPr>
              <a:t>Execute</a:t>
            </a:r>
            <a:r>
              <a:rPr lang="en-GB" altLang="zh-CN" b="1"/>
              <a:t>      </a:t>
            </a:r>
            <a:r>
              <a:rPr lang="zh-CN" altLang="en-GB" b="1" dirty="0">
                <a:solidFill>
                  <a:srgbClr val="0D2AFF"/>
                </a:solidFill>
              </a:rPr>
              <a:t>执行力</a:t>
            </a:r>
            <a:endParaRPr lang="zh-CN" altLang="en-GB" b="1" dirty="0">
              <a:solidFill>
                <a:srgbClr val="0D2AFF"/>
              </a:solidFill>
            </a:endParaRPr>
          </a:p>
          <a:p>
            <a:r>
              <a:rPr lang="en-GB" altLang="zh-CN" b="1">
                <a:solidFill>
                  <a:srgbClr val="009900"/>
                </a:solidFill>
              </a:rPr>
              <a:t>Passion </a:t>
            </a:r>
            <a:r>
              <a:rPr lang="en-GB" altLang="zh-CN" b="1"/>
              <a:t>     </a:t>
            </a:r>
            <a:r>
              <a:rPr lang="zh-CN" altLang="en-GB" b="1" dirty="0">
                <a:solidFill>
                  <a:srgbClr val="0D2AFF"/>
                </a:solidFill>
              </a:rPr>
              <a:t>工作激情</a:t>
            </a:r>
            <a:endParaRPr lang="zh-CN" altLang="en-GB" b="1" dirty="0">
              <a:solidFill>
                <a:srgbClr val="0D2AFF"/>
              </a:solidFill>
            </a:endParaRPr>
          </a:p>
          <a:p>
            <a:pPr>
              <a:buNone/>
            </a:pPr>
            <a:endParaRPr lang="zh-CN" altLang="en-US" dirty="0"/>
          </a:p>
        </p:txBody>
      </p:sp>
      <p:pic>
        <p:nvPicPr>
          <p:cNvPr id="231428" name="图片 231427" descr="u=4155113928,1780649713&amp;fm=0&amp;gp=10">
            <a:hlinkClick r:id="rId1"/>
          </p:cNvPr>
          <p:cNvPicPr>
            <a:picLocks noChangeAspect="1"/>
          </p:cNvPicPr>
          <p:nvPr/>
        </p:nvPicPr>
        <p:blipFill>
          <a:blip r:embed="rId2"/>
          <a:stretch>
            <a:fillRect/>
          </a:stretch>
        </p:blipFill>
        <p:spPr>
          <a:xfrm>
            <a:off x="6156325" y="4221163"/>
            <a:ext cx="2303463" cy="2303462"/>
          </a:xfrm>
          <a:prstGeom prst="rect">
            <a:avLst/>
          </a:prstGeom>
          <a:noFill/>
          <a:ln w="9525">
            <a:noFill/>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a:spLocks noGrp="1"/>
          </p:cNvSpPr>
          <p:nvPr>
            <p:ph type="title"/>
          </p:nvPr>
        </p:nvSpPr>
        <p:spPr>
          <a:xfrm>
            <a:off x="1219200" y="1066800"/>
            <a:ext cx="5791200" cy="1143000"/>
          </a:xfrm>
        </p:spPr>
        <p:txBody>
          <a:bodyPr anchor="ctr"/>
          <a:p>
            <a:r>
              <a:rPr lang="zh-CN" altLang="en-US" sz="3200" b="1" dirty="0"/>
              <a:t>目 录</a:t>
            </a:r>
            <a:endParaRPr lang="zh-CN" altLang="en-US" sz="3200" b="1" dirty="0"/>
          </a:p>
        </p:txBody>
      </p:sp>
      <p:sp>
        <p:nvSpPr>
          <p:cNvPr id="3" name="Rectangle 3"/>
          <p:cNvSpPr txBox="1">
            <a:spLocks noChangeArrowheads="1"/>
          </p:cNvSpPr>
          <p:nvPr/>
        </p:nvSpPr>
        <p:spPr>
          <a:xfrm>
            <a:off x="1981200" y="1905000"/>
            <a:ext cx="5410200" cy="4495800"/>
          </a:xfrm>
          <a:prstGeom prst="rect">
            <a:avLst/>
          </a:prstGeom>
        </p:spPr>
        <p:txBody>
          <a:bodyPr/>
          <a:p>
            <a:pPr marL="342900" indent="-342900">
              <a:lnSpc>
                <a:spcPct val="125000"/>
              </a:lnSpc>
              <a:spcBef>
                <a:spcPct val="20000"/>
              </a:spcBef>
              <a:buFont typeface="Wingdings" panose="05000000000000000000" pitchFamily="2" charset="2"/>
              <a:buChar char="Ø"/>
            </a:pPr>
            <a:r>
              <a:rPr lang="zh-CN" altLang="en-US" sz="2800" b="0" dirty="0">
                <a:solidFill>
                  <a:srgbClr val="FF9999"/>
                </a:solidFill>
                <a:latin typeface="宋体" panose="02010600030101010101" pitchFamily="2" charset="-122"/>
                <a:ea typeface="宋体" panose="02010600030101010101" pitchFamily="2" charset="-122"/>
              </a:rPr>
              <a:t>劳动力市场现状 </a:t>
            </a:r>
            <a:endParaRPr lang="zh-CN" altLang="en-US" sz="2800" b="0" dirty="0">
              <a:solidFill>
                <a:srgbClr val="FF9999"/>
              </a:solidFill>
              <a:latin typeface="宋体" panose="02010600030101010101" pitchFamily="2" charset="-122"/>
              <a:ea typeface="宋体" panose="02010600030101010101" pitchFamily="2" charset="-122"/>
            </a:endParaRPr>
          </a:p>
          <a:p>
            <a:pPr marL="342900" indent="-342900">
              <a:lnSpc>
                <a:spcPct val="125000"/>
              </a:lnSpc>
              <a:spcBef>
                <a:spcPct val="20000"/>
              </a:spcBef>
              <a:buFont typeface="Wingdings" panose="05000000000000000000" pitchFamily="2" charset="2"/>
              <a:buChar char="Ø"/>
            </a:pPr>
            <a:r>
              <a:rPr lang="zh-CN" altLang="en-US" sz="2800" b="0" dirty="0">
                <a:solidFill>
                  <a:srgbClr val="FF9999"/>
                </a:solidFill>
                <a:latin typeface="宋体" panose="02010600030101010101" pitchFamily="2" charset="-122"/>
                <a:ea typeface="宋体" panose="02010600030101010101" pitchFamily="2" charset="-122"/>
              </a:rPr>
              <a:t>有关职业的一些基本事实</a:t>
            </a:r>
            <a:endParaRPr lang="en-US" altLang="zh-CN" sz="2800" b="0">
              <a:solidFill>
                <a:srgbClr val="FF9999"/>
              </a:solidFill>
              <a:latin typeface="宋体" panose="02010600030101010101" pitchFamily="2" charset="-122"/>
              <a:ea typeface="宋体" panose="02010600030101010101" pitchFamily="2" charset="-122"/>
            </a:endParaRPr>
          </a:p>
          <a:p>
            <a:pPr marL="342900" indent="-342900">
              <a:lnSpc>
                <a:spcPct val="125000"/>
              </a:lnSpc>
              <a:spcBef>
                <a:spcPct val="20000"/>
              </a:spcBef>
              <a:buFont typeface="Wingdings" panose="05000000000000000000" pitchFamily="2" charset="2"/>
              <a:buChar char="Ø"/>
            </a:pPr>
            <a:r>
              <a:rPr lang="zh-CN" altLang="en-US" sz="2800" b="0" dirty="0">
                <a:solidFill>
                  <a:srgbClr val="FF9999"/>
                </a:solidFill>
                <a:latin typeface="宋体" panose="02010600030101010101" pitchFamily="2" charset="-122"/>
                <a:ea typeface="宋体" panose="02010600030101010101" pitchFamily="2" charset="-122"/>
              </a:rPr>
              <a:t>职业分类</a:t>
            </a:r>
            <a:r>
              <a:rPr lang="zh-CN" altLang="en-US" sz="2800" b="0" dirty="0">
                <a:solidFill>
                  <a:schemeClr val="tx1"/>
                </a:solidFill>
                <a:latin typeface="宋体" panose="02010600030101010101" pitchFamily="2" charset="-122"/>
                <a:ea typeface="宋体" panose="02010600030101010101" pitchFamily="2" charset="-122"/>
              </a:rPr>
              <a:t> </a:t>
            </a:r>
            <a:endParaRPr lang="en-US" altLang="zh-CN" sz="2800" b="0">
              <a:solidFill>
                <a:schemeClr val="tx1"/>
              </a:solidFill>
              <a:latin typeface="宋体" panose="02010600030101010101" pitchFamily="2" charset="-122"/>
              <a:ea typeface="宋体" panose="02010600030101010101" pitchFamily="2" charset="-122"/>
            </a:endParaRPr>
          </a:p>
          <a:p>
            <a:pPr marL="342900" indent="-342900">
              <a:lnSpc>
                <a:spcPct val="125000"/>
              </a:lnSpc>
              <a:spcBef>
                <a:spcPct val="20000"/>
              </a:spcBef>
              <a:buFont typeface="Wingdings" panose="05000000000000000000" pitchFamily="2" charset="2"/>
              <a:buChar char="Ø"/>
            </a:pPr>
            <a:r>
              <a:rPr lang="zh-CN" altLang="en-US" sz="2800" b="0" dirty="0">
                <a:solidFill>
                  <a:srgbClr val="FF9999"/>
                </a:solidFill>
                <a:latin typeface="宋体" panose="02010600030101010101" pitchFamily="2" charset="-122"/>
                <a:ea typeface="宋体" panose="02010600030101010101" pitchFamily="2" charset="-122"/>
              </a:rPr>
              <a:t>探索工作世界的方法</a:t>
            </a:r>
            <a:endParaRPr lang="zh-CN" altLang="en-US" sz="2800" b="0" dirty="0">
              <a:solidFill>
                <a:srgbClr val="FF9999"/>
              </a:solidFill>
              <a:latin typeface="宋体" panose="02010600030101010101" pitchFamily="2" charset="-122"/>
              <a:ea typeface="宋体" panose="02010600030101010101" pitchFamily="2" charset="-122"/>
            </a:endParaRPr>
          </a:p>
          <a:p>
            <a:pPr marL="342900" indent="-342900" eaLnBrk="1" hangingPunct="1">
              <a:lnSpc>
                <a:spcPct val="125000"/>
              </a:lnSpc>
              <a:spcBef>
                <a:spcPct val="20000"/>
              </a:spcBef>
              <a:buFont typeface="Wingdings" panose="05000000000000000000" pitchFamily="2" charset="2"/>
              <a:buChar char="Ø"/>
            </a:pPr>
            <a:r>
              <a:rPr lang="zh-CN" altLang="en-US" sz="2800" b="0" dirty="0">
                <a:solidFill>
                  <a:srgbClr val="FF9999"/>
                </a:solidFill>
                <a:latin typeface="宋体" panose="02010600030101010101" pitchFamily="2" charset="-122"/>
                <a:ea typeface="宋体" panose="02010600030101010101" pitchFamily="2" charset="-122"/>
              </a:rPr>
              <a:t>职业与专业</a:t>
            </a:r>
            <a:endParaRPr lang="zh-CN" altLang="en-US" sz="2800" b="0" dirty="0">
              <a:solidFill>
                <a:srgbClr val="FF9999"/>
              </a:solidFill>
              <a:latin typeface="宋体" panose="02010600030101010101" pitchFamily="2" charset="-122"/>
              <a:ea typeface="宋体" panose="02010600030101010101" pitchFamily="2" charset="-122"/>
            </a:endParaRPr>
          </a:p>
          <a:p>
            <a:pPr marL="342900" indent="-342900" eaLnBrk="1" hangingPunct="1">
              <a:lnSpc>
                <a:spcPct val="125000"/>
              </a:lnSpc>
              <a:spcBef>
                <a:spcPct val="20000"/>
              </a:spcBef>
              <a:buFont typeface="Wingdings" panose="05000000000000000000" pitchFamily="2" charset="2"/>
              <a:buChar char="Ø"/>
            </a:pPr>
            <a:r>
              <a:rPr lang="zh-CN" altLang="en-US" sz="2800" b="0" dirty="0">
                <a:solidFill>
                  <a:schemeClr val="tx1"/>
                </a:solidFill>
                <a:latin typeface="宋体" panose="02010600030101010101" pitchFamily="2" charset="-122"/>
                <a:ea typeface="宋体" panose="02010600030101010101" pitchFamily="2" charset="-122"/>
              </a:rPr>
              <a:t>分享与练习</a:t>
            </a:r>
            <a:endParaRPr lang="zh-CN" altLang="en-US" sz="2800" b="0" dirty="0">
              <a:solidFill>
                <a:schemeClr val="tx1"/>
              </a:solidFill>
              <a:latin typeface="宋体" panose="02010600030101010101" pitchFamily="2" charset="-122"/>
              <a:ea typeface="宋体" panose="02010600030101010101" pitchFamily="2" charset="-122"/>
            </a:endParaRPr>
          </a:p>
        </p:txBody>
      </p:sp>
      <p:pic>
        <p:nvPicPr>
          <p:cNvPr id="81924" name="Picture 4" descr="crayon_rolling_lg_wht"/>
          <p:cNvPicPr>
            <a:picLocks noChangeAspect="1"/>
          </p:cNvPicPr>
          <p:nvPr/>
        </p:nvPicPr>
        <p:blipFill>
          <a:blip r:embed="rId1"/>
          <a:stretch>
            <a:fillRect/>
          </a:stretch>
        </p:blipFill>
        <p:spPr>
          <a:xfrm>
            <a:off x="1533525" y="5181600"/>
            <a:ext cx="828675" cy="631825"/>
          </a:xfrm>
          <a:prstGeom prst="rect">
            <a:avLst/>
          </a:prstGeom>
          <a:noFill/>
          <a:ln w="9525">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4"/>
          <p:cNvSpPr txBox="1">
            <a:spLocks noChangeArrowheads="1"/>
          </p:cNvSpPr>
          <p:nvPr/>
        </p:nvSpPr>
        <p:spPr bwMode="auto">
          <a:xfrm>
            <a:off x="381000" y="1365250"/>
            <a:ext cx="6248400" cy="685800"/>
          </a:xfrm>
          <a:prstGeom prst="rect">
            <a:avLst/>
          </a:prstGeom>
          <a:noFill/>
          <a:ln>
            <a:miter lim="800000"/>
          </a:ln>
        </p:spPr>
        <p:txBody>
          <a:bodyPr/>
          <a:p>
            <a:r>
              <a:rPr lang="zh-CN" altLang="en-US" sz="3600" i="1" dirty="0">
                <a:solidFill>
                  <a:schemeClr val="tx2"/>
                </a:solidFill>
                <a:latin typeface="Arial" panose="020B0604020202020204" pitchFamily="34" charset="0"/>
                <a:ea typeface="宋体" panose="02010600030101010101" pitchFamily="2" charset="-122"/>
              </a:rPr>
              <a:t>分享：我们要什么？</a:t>
            </a:r>
            <a:endParaRPr lang="zh-CN" altLang="en-US" sz="3600" i="1" dirty="0">
              <a:solidFill>
                <a:schemeClr val="tx2"/>
              </a:solidFill>
              <a:latin typeface="Arial" panose="020B0604020202020204" pitchFamily="34" charset="0"/>
              <a:ea typeface="宋体" panose="02010600030101010101" pitchFamily="2" charset="-122"/>
            </a:endParaRPr>
          </a:p>
        </p:txBody>
      </p:sp>
      <p:cxnSp>
        <p:nvCxnSpPr>
          <p:cNvPr id="5" name="直接连接符 4"/>
          <p:cNvCxnSpPr/>
          <p:nvPr/>
        </p:nvCxnSpPr>
        <p:spPr>
          <a:xfrm>
            <a:off x="533400" y="2051050"/>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90600" y="2355850"/>
            <a:ext cx="4095750" cy="3168650"/>
          </a:xfrm>
          <a:prstGeom prst="rect">
            <a:avLst/>
          </a:prstGeom>
          <a:noFill/>
        </p:spPr>
        <p:txBody>
          <a:bodyPr wrap="none">
            <a:spAutoFit/>
          </a:bodyPr>
          <a:p>
            <a:pPr eaLnBrk="1" hangingPunct="1">
              <a:lnSpc>
                <a:spcPct val="120000"/>
              </a:lnSpc>
              <a:buFont typeface="Wingdings" panose="05000000000000000000" pitchFamily="2" charset="2"/>
              <a:buChar char="Ø"/>
            </a:pPr>
            <a:r>
              <a:rPr lang="zh-CN" altLang="en-US" sz="2800" dirty="0">
                <a:solidFill>
                  <a:schemeClr val="tx1"/>
                </a:solidFill>
                <a:latin typeface="宋体" panose="02010600030101010101" pitchFamily="2" charset="-122"/>
                <a:ea typeface="宋体" panose="02010600030101010101" pitchFamily="2" charset="-122"/>
              </a:rPr>
              <a:t>大一：</a:t>
            </a:r>
            <a:endParaRPr lang="en-US" altLang="zh-CN" sz="2800">
              <a:solidFill>
                <a:schemeClr val="tx1"/>
              </a:solidFill>
              <a:latin typeface="宋体" panose="02010600030101010101" pitchFamily="2" charset="-122"/>
              <a:ea typeface="宋体" panose="02010600030101010101" pitchFamily="2" charset="-122"/>
            </a:endParaRPr>
          </a:p>
          <a:p>
            <a:pPr eaLnBrk="1" hangingPunct="1">
              <a:lnSpc>
                <a:spcPct val="120000"/>
              </a:lnSpc>
            </a:pPr>
            <a:r>
              <a:rPr lang="zh-CN" altLang="en-US" sz="2800" b="0" dirty="0">
                <a:solidFill>
                  <a:schemeClr val="tx1"/>
                </a:solidFill>
                <a:latin typeface="宋体" panose="02010600030101010101" pitchFamily="2" charset="-122"/>
                <a:ea typeface="宋体" panose="02010600030101010101" pitchFamily="2" charset="-122"/>
              </a:rPr>
              <a:t>  我们刚进大学校门</a:t>
            </a:r>
            <a:r>
              <a:rPr lang="en-US" altLang="zh-CN" sz="2800" b="0">
                <a:solidFill>
                  <a:schemeClr val="tx1"/>
                </a:solidFill>
                <a:latin typeface="宋体" panose="02010600030101010101" pitchFamily="2" charset="-122"/>
                <a:ea typeface="宋体" panose="02010600030101010101" pitchFamily="2" charset="-122"/>
              </a:rPr>
              <a:t>……</a:t>
            </a:r>
            <a:endParaRPr lang="en-US" altLang="zh-CN" sz="2800" b="0">
              <a:solidFill>
                <a:schemeClr val="tx1"/>
              </a:solidFill>
              <a:latin typeface="宋体" panose="02010600030101010101" pitchFamily="2" charset="-122"/>
              <a:ea typeface="宋体" panose="02010600030101010101" pitchFamily="2" charset="-122"/>
            </a:endParaRPr>
          </a:p>
          <a:p>
            <a:pPr eaLnBrk="1" hangingPunct="1">
              <a:lnSpc>
                <a:spcPct val="120000"/>
              </a:lnSpc>
              <a:buFont typeface="Wingdings" panose="05000000000000000000" pitchFamily="2" charset="2"/>
              <a:buChar char="Ø"/>
            </a:pPr>
            <a:r>
              <a:rPr lang="zh-CN" altLang="en-US" sz="2800" dirty="0">
                <a:solidFill>
                  <a:schemeClr val="tx1"/>
                </a:solidFill>
                <a:latin typeface="宋体" panose="02010600030101010101" pitchFamily="2" charset="-122"/>
                <a:ea typeface="宋体" panose="02010600030101010101" pitchFamily="2" charset="-122"/>
              </a:rPr>
              <a:t>大二：</a:t>
            </a:r>
            <a:endParaRPr lang="en-US" altLang="zh-CN" sz="2800">
              <a:solidFill>
                <a:schemeClr val="tx1"/>
              </a:solidFill>
              <a:latin typeface="宋体" panose="02010600030101010101" pitchFamily="2" charset="-122"/>
              <a:ea typeface="宋体" panose="02010600030101010101" pitchFamily="2" charset="-122"/>
            </a:endParaRPr>
          </a:p>
          <a:p>
            <a:pPr eaLnBrk="1" hangingPunct="1">
              <a:lnSpc>
                <a:spcPct val="120000"/>
              </a:lnSpc>
            </a:pPr>
            <a:r>
              <a:rPr lang="zh-CN" altLang="en-US" sz="2800" b="0" dirty="0">
                <a:solidFill>
                  <a:schemeClr val="tx1"/>
                </a:solidFill>
                <a:latin typeface="宋体" panose="02010600030101010101" pitchFamily="2" charset="-122"/>
                <a:ea typeface="宋体" panose="02010600030101010101" pitchFamily="2" charset="-122"/>
              </a:rPr>
              <a:t>  我好迷茫</a:t>
            </a:r>
            <a:r>
              <a:rPr lang="en-US" altLang="zh-CN" sz="2800" b="0">
                <a:solidFill>
                  <a:schemeClr val="tx1"/>
                </a:solidFill>
                <a:latin typeface="宋体" panose="02010600030101010101" pitchFamily="2" charset="-122"/>
                <a:ea typeface="宋体" panose="02010600030101010101" pitchFamily="2" charset="-122"/>
              </a:rPr>
              <a:t>……</a:t>
            </a:r>
            <a:endParaRPr lang="en-US" altLang="zh-CN" sz="2800" b="0">
              <a:solidFill>
                <a:schemeClr val="tx1"/>
              </a:solidFill>
              <a:latin typeface="宋体" panose="02010600030101010101" pitchFamily="2" charset="-122"/>
              <a:ea typeface="宋体" panose="02010600030101010101" pitchFamily="2" charset="-122"/>
            </a:endParaRPr>
          </a:p>
          <a:p>
            <a:pPr eaLnBrk="1" hangingPunct="1">
              <a:lnSpc>
                <a:spcPct val="120000"/>
              </a:lnSpc>
              <a:buFont typeface="Wingdings" panose="05000000000000000000" pitchFamily="2" charset="2"/>
              <a:buChar char="Ø"/>
            </a:pPr>
            <a:r>
              <a:rPr lang="zh-CN" altLang="en-US" sz="2800" dirty="0">
                <a:solidFill>
                  <a:schemeClr val="tx1"/>
                </a:solidFill>
                <a:latin typeface="宋体" panose="02010600030101010101" pitchFamily="2" charset="-122"/>
                <a:ea typeface="宋体" panose="02010600030101010101" pitchFamily="2" charset="-122"/>
              </a:rPr>
              <a:t>大三：</a:t>
            </a:r>
            <a:endParaRPr lang="en-US" altLang="zh-CN" sz="2800">
              <a:solidFill>
                <a:schemeClr val="tx1"/>
              </a:solidFill>
              <a:latin typeface="宋体" panose="02010600030101010101" pitchFamily="2" charset="-122"/>
              <a:ea typeface="宋体" panose="02010600030101010101" pitchFamily="2" charset="-122"/>
            </a:endParaRPr>
          </a:p>
          <a:p>
            <a:pPr eaLnBrk="1" hangingPunct="1">
              <a:lnSpc>
                <a:spcPct val="120000"/>
              </a:lnSpc>
            </a:pPr>
            <a:r>
              <a:rPr lang="zh-CN" altLang="en-US" sz="2800" b="0" dirty="0">
                <a:solidFill>
                  <a:schemeClr val="tx1"/>
                </a:solidFill>
                <a:latin typeface="宋体" panose="02010600030101010101" pitchFamily="2" charset="-122"/>
                <a:ea typeface="宋体" panose="02010600030101010101" pitchFamily="2" charset="-122"/>
              </a:rPr>
              <a:t>  我该去哪里？</a:t>
            </a:r>
            <a:endParaRPr lang="en-US" altLang="zh-CN" sz="2800" b="0">
              <a:solidFill>
                <a:schemeClr val="tx1"/>
              </a:solidFill>
              <a:latin typeface="宋体" panose="02010600030101010101" pitchFamily="2" charset="-122"/>
              <a:ea typeface="宋体" panose="02010600030101010101" pitchFamily="2" charset="-122"/>
            </a:endParaRPr>
          </a:p>
        </p:txBody>
      </p:sp>
      <p:pic>
        <p:nvPicPr>
          <p:cNvPr id="52229" name="Picture 6"/>
          <p:cNvPicPr>
            <a:picLocks noChangeAspect="1"/>
          </p:cNvPicPr>
          <p:nvPr/>
        </p:nvPicPr>
        <p:blipFill>
          <a:blip r:embed="rId1"/>
          <a:stretch>
            <a:fillRect/>
          </a:stretch>
        </p:blipFill>
        <p:spPr>
          <a:xfrm>
            <a:off x="5867400" y="3009900"/>
            <a:ext cx="2057400" cy="3009900"/>
          </a:xfrm>
          <a:prstGeom prst="rect">
            <a:avLst/>
          </a:prstGeom>
          <a:noFill/>
          <a:ln w="9525">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4"/>
          <p:cNvSpPr txBox="1">
            <a:spLocks noChangeArrowheads="1"/>
          </p:cNvSpPr>
          <p:nvPr/>
        </p:nvSpPr>
        <p:spPr bwMode="auto">
          <a:xfrm>
            <a:off x="381000" y="1143000"/>
            <a:ext cx="6248400" cy="685800"/>
          </a:xfrm>
          <a:prstGeom prst="rect">
            <a:avLst/>
          </a:prstGeom>
          <a:noFill/>
          <a:ln>
            <a:miter lim="800000"/>
          </a:ln>
        </p:spPr>
        <p:txBody>
          <a:bodyPr/>
          <a:lstStyle/>
          <a:p>
            <a:pPr marR="0" defTabSz="914400">
              <a:buClrTx/>
              <a:buSzTx/>
              <a:buFontTx/>
              <a:buNone/>
              <a:defRPr/>
            </a:pPr>
            <a:r>
              <a:rPr kumimoji="0" lang="zh-CN" altLang="en-US" sz="3600" i="1" kern="0" cap="none" spc="0" normalizeH="0" baseline="0" noProof="0" dirty="0">
                <a:solidFill>
                  <a:schemeClr val="tx2"/>
                </a:solidFill>
                <a:latin typeface="+mj-lt"/>
                <a:ea typeface="+mj-ea"/>
                <a:cs typeface="+mj-cs"/>
              </a:rPr>
              <a:t>推荐网站</a:t>
            </a:r>
            <a:endParaRPr kumimoji="0" lang="zh-CN" altLang="en-US" sz="3600" i="1" kern="0" cap="none" spc="0" normalizeH="0" baseline="0" noProof="0" dirty="0">
              <a:solidFill>
                <a:schemeClr val="tx2"/>
              </a:solidFill>
              <a:latin typeface="+mj-lt"/>
              <a:ea typeface="+mj-ea"/>
              <a:cs typeface="+mj-cs"/>
            </a:endParaRPr>
          </a:p>
        </p:txBody>
      </p:sp>
      <p:cxnSp>
        <p:nvCxnSpPr>
          <p:cNvPr id="5" name="直接连接符 4"/>
          <p:cNvCxnSpPr/>
          <p:nvPr/>
        </p:nvCxnSpPr>
        <p:spPr>
          <a:xfrm>
            <a:off x="533400" y="1828800"/>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8200" y="2219325"/>
            <a:ext cx="6538913" cy="2657475"/>
          </a:xfrm>
          <a:prstGeom prst="rect">
            <a:avLst/>
          </a:prstGeom>
          <a:noFill/>
        </p:spPr>
        <p:txBody>
          <a:bodyPr wrap="none">
            <a:spAutoFit/>
          </a:bodyPr>
          <a:lstStyle/>
          <a:p>
            <a:pPr marR="0" defTabSz="914400" eaLnBrk="1" hangingPunct="1">
              <a:lnSpc>
                <a:spcPct val="150000"/>
              </a:lnSpc>
              <a:buClrTx/>
              <a:buSzTx/>
              <a:buFont typeface="Wingdings" panose="05000000000000000000" pitchFamily="2" charset="2"/>
              <a:buChar char="Ø"/>
              <a:defRPr/>
            </a:pPr>
            <a:r>
              <a:rPr kumimoji="0" lang="zh-CN" altLang="en-US" sz="2800" kern="1200" cap="none" spc="0" normalizeH="0" baseline="0" noProof="0" dirty="0" smtClean="0">
                <a:solidFill>
                  <a:schemeClr val="tx1"/>
                </a:solidFill>
                <a:latin typeface="+mn-ea"/>
                <a:ea typeface="+mn-ea"/>
                <a:cs typeface="+mn-cs"/>
              </a:rPr>
              <a:t>中国就业网</a:t>
            </a:r>
            <a:endParaRPr kumimoji="0" lang="en-US" altLang="zh-CN" sz="2800" kern="1200" cap="none" spc="0" normalizeH="0" baseline="0" noProof="0" dirty="0">
              <a:solidFill>
                <a:schemeClr val="tx1"/>
              </a:solidFill>
              <a:latin typeface="+mn-ea"/>
              <a:ea typeface="+mn-ea"/>
              <a:cs typeface="+mn-cs"/>
            </a:endParaRPr>
          </a:p>
          <a:p>
            <a:pPr marR="0" defTabSz="914400" eaLnBrk="1" hangingPunct="1">
              <a:lnSpc>
                <a:spcPct val="150000"/>
              </a:lnSpc>
              <a:buClrTx/>
              <a:buSzTx/>
              <a:buFontTx/>
              <a:buNone/>
              <a:defRPr/>
            </a:pPr>
            <a:r>
              <a:rPr kumimoji="0" lang="en-US" altLang="zh-CN" sz="2800" kern="1200" cap="none" spc="0" normalizeH="0" baseline="0" noProof="0" dirty="0">
                <a:solidFill>
                  <a:schemeClr val="tx1"/>
                </a:solidFill>
                <a:latin typeface="+mn-ea"/>
                <a:ea typeface="+mn-ea"/>
                <a:cs typeface="+mn-cs"/>
                <a:hlinkClick r:id="rId1"/>
              </a:rPr>
              <a:t>http://www.chinajob.gov.cn</a:t>
            </a:r>
            <a:r>
              <a:rPr kumimoji="0" lang="en-US" altLang="zh-CN" sz="2800" kern="1200" cap="none" spc="0" normalizeH="0" baseline="0" noProof="0" dirty="0" smtClean="0">
                <a:solidFill>
                  <a:schemeClr val="tx1"/>
                </a:solidFill>
                <a:latin typeface="+mn-ea"/>
                <a:ea typeface="+mn-ea"/>
                <a:cs typeface="+mn-cs"/>
                <a:hlinkClick r:id="rId1"/>
              </a:rPr>
              <a:t>/</a:t>
            </a:r>
            <a:endParaRPr kumimoji="0" lang="en-US" altLang="zh-CN" sz="2800" kern="1200" cap="none" spc="0" normalizeH="0" baseline="0" noProof="0" dirty="0" smtClean="0">
              <a:solidFill>
                <a:schemeClr val="tx1"/>
              </a:solidFill>
              <a:latin typeface="+mn-ea"/>
              <a:ea typeface="+mn-ea"/>
              <a:cs typeface="+mn-cs"/>
            </a:endParaRPr>
          </a:p>
          <a:p>
            <a:pPr marR="0" defTabSz="914400" eaLnBrk="1" hangingPunct="1">
              <a:lnSpc>
                <a:spcPct val="150000"/>
              </a:lnSpc>
              <a:buClrTx/>
              <a:buSzTx/>
              <a:buFont typeface="Wingdings" panose="05000000000000000000" pitchFamily="2" charset="2"/>
              <a:buChar char="Ø"/>
              <a:defRPr/>
            </a:pPr>
            <a:r>
              <a:rPr kumimoji="0" lang="zh-CN" altLang="en-US" sz="2800" kern="1200" cap="none" spc="0" normalizeH="0" baseline="0" noProof="0" dirty="0" smtClean="0">
                <a:solidFill>
                  <a:schemeClr val="tx1"/>
                </a:solidFill>
                <a:latin typeface="+mn-ea"/>
                <a:ea typeface="+mn-ea"/>
                <a:cs typeface="+mn-cs"/>
              </a:rPr>
              <a:t>中华人民共和国</a:t>
            </a:r>
            <a:r>
              <a:rPr kumimoji="0" lang="zh-CN" altLang="en-US" sz="2800" kern="1200" cap="none" spc="0" normalizeH="0" baseline="0" noProof="0" dirty="0">
                <a:solidFill>
                  <a:schemeClr val="tx1"/>
                </a:solidFill>
                <a:latin typeface="+mn-ea"/>
                <a:ea typeface="+mn-ea"/>
                <a:cs typeface="+mn-cs"/>
              </a:rPr>
              <a:t>人力资源和社会保障部</a:t>
            </a:r>
            <a:endParaRPr kumimoji="0" lang="en-US" altLang="zh-CN" sz="2800" kern="1200" cap="none" spc="0" normalizeH="0" baseline="0" noProof="0" dirty="0">
              <a:solidFill>
                <a:schemeClr val="tx1"/>
              </a:solidFill>
              <a:latin typeface="+mn-ea"/>
              <a:ea typeface="+mn-ea"/>
              <a:cs typeface="+mn-cs"/>
            </a:endParaRPr>
          </a:p>
          <a:p>
            <a:pPr marR="0" defTabSz="914400" eaLnBrk="1" hangingPunct="1">
              <a:lnSpc>
                <a:spcPct val="150000"/>
              </a:lnSpc>
              <a:buClrTx/>
              <a:buSzTx/>
              <a:buFontTx/>
              <a:buNone/>
              <a:defRPr/>
            </a:pPr>
            <a:r>
              <a:rPr kumimoji="0" lang="en-US" altLang="zh-CN" sz="2800" kern="1200" cap="none" spc="0" normalizeH="0" baseline="0" noProof="0" dirty="0">
                <a:solidFill>
                  <a:schemeClr val="tx1"/>
                </a:solidFill>
                <a:latin typeface="+mn-ea"/>
                <a:ea typeface="+mn-ea"/>
                <a:cs typeface="+mn-cs"/>
                <a:hlinkClick r:id="rId2"/>
              </a:rPr>
              <a:t>http://www.mohrss.gov.cn</a:t>
            </a:r>
            <a:endParaRPr kumimoji="0" lang="en-US" altLang="zh-CN" sz="2800" kern="1200" cap="none" spc="0" normalizeH="0" baseline="0" noProof="0" dirty="0">
              <a:solidFill>
                <a:schemeClr val="tx1"/>
              </a:solidFill>
              <a:latin typeface="+mn-ea"/>
              <a:ea typeface="+mn-ea"/>
              <a:cs typeface="+mn-cs"/>
            </a:endParaRPr>
          </a:p>
        </p:txBody>
      </p:sp>
      <p:pic>
        <p:nvPicPr>
          <p:cNvPr id="53253" name="Picture 11" descr="j0216516"/>
          <p:cNvPicPr>
            <a:picLocks noChangeAspect="1"/>
          </p:cNvPicPr>
          <p:nvPr/>
        </p:nvPicPr>
        <p:blipFill>
          <a:blip r:embed="rId3"/>
          <a:stretch>
            <a:fillRect/>
          </a:stretch>
        </p:blipFill>
        <p:spPr>
          <a:xfrm>
            <a:off x="5943600" y="4572000"/>
            <a:ext cx="1581150" cy="1828800"/>
          </a:xfrm>
          <a:prstGeom prst="rect">
            <a:avLst/>
          </a:prstGeom>
          <a:noFill/>
          <a:ln w="9525">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TextBox 3"/>
          <p:cNvSpPr txBox="1"/>
          <p:nvPr/>
        </p:nvSpPr>
        <p:spPr>
          <a:xfrm>
            <a:off x="381000" y="1187450"/>
            <a:ext cx="5943600" cy="641350"/>
          </a:xfrm>
          <a:prstGeom prst="rect">
            <a:avLst/>
          </a:prstGeom>
          <a:noFill/>
          <a:ln w="9525">
            <a:noFill/>
          </a:ln>
        </p:spPr>
        <p:txBody>
          <a:bodyPr>
            <a:spAutoFit/>
          </a:bodyPr>
          <a:p>
            <a:pPr eaLnBrk="1" hangingPunct="1"/>
            <a:r>
              <a:rPr lang="zh-CN" altLang="en-US" sz="3600" i="1" dirty="0">
                <a:solidFill>
                  <a:schemeClr val="tx1"/>
                </a:solidFill>
                <a:latin typeface="Arial" panose="020B0604020202020204" pitchFamily="34" charset="0"/>
                <a:ea typeface="宋体" panose="02010600030101010101" pitchFamily="2" charset="-122"/>
              </a:rPr>
              <a:t>图书推荐</a:t>
            </a:r>
            <a:endParaRPr lang="zh-CN" altLang="en-US" sz="3600" i="1" dirty="0">
              <a:solidFill>
                <a:schemeClr val="tx1"/>
              </a:solidFill>
              <a:latin typeface="Arial" panose="020B0604020202020204" pitchFamily="34" charset="0"/>
              <a:ea typeface="宋体" panose="02010600030101010101" pitchFamily="2" charset="-122"/>
            </a:endParaRPr>
          </a:p>
        </p:txBody>
      </p:sp>
      <p:cxnSp>
        <p:nvCxnSpPr>
          <p:cNvPr id="5" name="直接连接符 4"/>
          <p:cNvCxnSpPr/>
          <p:nvPr/>
        </p:nvCxnSpPr>
        <p:spPr>
          <a:xfrm>
            <a:off x="304800" y="1828800"/>
            <a:ext cx="6400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9600" y="1905000"/>
            <a:ext cx="4648200" cy="3378200"/>
          </a:xfrm>
          <a:prstGeom prst="rect">
            <a:avLst/>
          </a:prstGeom>
          <a:noFill/>
        </p:spPr>
        <p:txBody>
          <a:bodyPr>
            <a:spAutoFit/>
          </a:bodyPr>
          <a:lstStyle/>
          <a:p>
            <a:pPr marR="0" defTabSz="914400" eaLnBrk="1" hangingPunct="1">
              <a:buClrTx/>
              <a:buSzTx/>
              <a:buFontTx/>
              <a:buNone/>
              <a:defRPr/>
            </a:pPr>
            <a:r>
              <a:rPr kumimoji="0" lang="en-US" altLang="zh-CN" sz="2400" kern="1200" cap="none" spc="0" normalizeH="0" baseline="0" noProof="0" dirty="0">
                <a:solidFill>
                  <a:schemeClr val="tx1"/>
                </a:solidFill>
                <a:latin typeface="+mn-ea"/>
                <a:ea typeface="+mn-ea"/>
                <a:cs typeface="+mn-cs"/>
              </a:rPr>
              <a:t>《</a:t>
            </a:r>
            <a:r>
              <a:rPr kumimoji="0" lang="zh-CN" altLang="en-US" sz="2400" kern="1200" cap="none" spc="0" normalizeH="0" baseline="0" noProof="0" dirty="0">
                <a:solidFill>
                  <a:schemeClr val="tx1"/>
                </a:solidFill>
                <a:latin typeface="+mn-ea"/>
                <a:ea typeface="+mn-ea"/>
                <a:cs typeface="+mn-cs"/>
              </a:rPr>
              <a:t>墨迹 留在生命和记忆中</a:t>
            </a:r>
            <a:r>
              <a:rPr kumimoji="0" lang="en-US" altLang="zh-CN" sz="2400" kern="1200" cap="none" spc="0" normalizeH="0" baseline="0" noProof="0" dirty="0">
                <a:solidFill>
                  <a:schemeClr val="tx1"/>
                </a:solidFill>
                <a:latin typeface="+mn-ea"/>
                <a:ea typeface="+mn-ea"/>
                <a:cs typeface="+mn-cs"/>
              </a:rPr>
              <a:t>》</a:t>
            </a:r>
            <a:endParaRPr kumimoji="0" lang="en-US" altLang="zh-CN" sz="2400" kern="1200" cap="none" spc="0" normalizeH="0" baseline="0" noProof="0" dirty="0">
              <a:solidFill>
                <a:schemeClr val="tx1"/>
              </a:solidFill>
              <a:latin typeface="+mn-ea"/>
              <a:ea typeface="+mn-ea"/>
              <a:cs typeface="+mn-cs"/>
            </a:endParaRPr>
          </a:p>
          <a:p>
            <a:pPr marR="0" defTabSz="914400" eaLnBrk="1" hangingPunct="1">
              <a:buClrTx/>
              <a:buSzTx/>
              <a:buFontTx/>
              <a:buNone/>
              <a:defRPr/>
            </a:pPr>
            <a:r>
              <a:rPr kumimoji="0" lang="en-US" altLang="zh-CN" sz="2400" kern="1200" cap="none" spc="0" normalizeH="0" baseline="0" noProof="0" dirty="0">
                <a:solidFill>
                  <a:schemeClr val="tx1"/>
                </a:solidFill>
                <a:latin typeface="+mn-ea"/>
                <a:ea typeface="+mn-ea"/>
                <a:cs typeface="+mn-cs"/>
              </a:rPr>
              <a:t> </a:t>
            </a:r>
            <a:r>
              <a:rPr kumimoji="0" lang="zh-CN" altLang="en-US" sz="2400" kern="1200" cap="none" spc="0" normalizeH="0" baseline="0" noProof="0" dirty="0">
                <a:solidFill>
                  <a:schemeClr val="tx1"/>
                </a:solidFill>
                <a:latin typeface="+mn-ea"/>
                <a:ea typeface="+mn-ea"/>
                <a:cs typeface="+mn-cs"/>
              </a:rPr>
              <a:t>长江文艺出版社</a:t>
            </a:r>
            <a:endParaRPr kumimoji="0" lang="en-US" altLang="zh-CN" sz="2400" kern="1200" cap="none" spc="0" normalizeH="0" baseline="0" noProof="0" dirty="0">
              <a:solidFill>
                <a:schemeClr val="tx1"/>
              </a:solidFill>
              <a:latin typeface="+mn-ea"/>
              <a:ea typeface="+mn-ea"/>
              <a:cs typeface="+mn-cs"/>
            </a:endParaRPr>
          </a:p>
          <a:p>
            <a:pPr marR="0" defTabSz="914400" eaLnBrk="1" hangingPunct="1">
              <a:buClrTx/>
              <a:buSzTx/>
              <a:buFontTx/>
              <a:buNone/>
              <a:defRPr/>
            </a:pPr>
            <a:endParaRPr kumimoji="0" lang="en-US" altLang="zh-CN" sz="2400" b="0" kern="1200" cap="none" spc="0" normalizeH="0" baseline="0" noProof="0" dirty="0">
              <a:solidFill>
                <a:schemeClr val="tx1"/>
              </a:solidFill>
              <a:latin typeface="+mn-ea"/>
              <a:ea typeface="+mn-ea"/>
              <a:cs typeface="+mn-cs"/>
            </a:endParaRPr>
          </a:p>
          <a:p>
            <a:pPr marR="0" defTabSz="914400" eaLnBrk="1" hangingPunct="1">
              <a:buClrTx/>
              <a:buSzTx/>
              <a:buFontTx/>
              <a:buNone/>
              <a:defRPr/>
            </a:pPr>
            <a:endParaRPr kumimoji="0" lang="en-US" altLang="zh-CN" sz="2400" b="0" kern="1200" cap="none" spc="0" normalizeH="0" baseline="0" noProof="0" dirty="0">
              <a:solidFill>
                <a:schemeClr val="tx1"/>
              </a:solidFill>
              <a:latin typeface="+mn-ea"/>
              <a:ea typeface="+mn-ea"/>
              <a:cs typeface="+mn-cs"/>
            </a:endParaRPr>
          </a:p>
          <a:p>
            <a:pPr marR="0" defTabSz="914400" eaLnBrk="1" hangingPunct="1">
              <a:buClrTx/>
              <a:buSzTx/>
              <a:buFont typeface="Wingdings" panose="05000000000000000000" pitchFamily="2" charset="2"/>
              <a:buChar char="Ø"/>
              <a:defRPr/>
            </a:pPr>
            <a:r>
              <a:rPr kumimoji="0" lang="zh-CN" altLang="en-US" sz="2400" b="0" kern="1200" cap="none" spc="0" normalizeH="0" baseline="0" noProof="0" dirty="0">
                <a:solidFill>
                  <a:schemeClr val="tx1"/>
                </a:solidFill>
                <a:latin typeface="+mn-ea"/>
                <a:ea typeface="+mn-ea"/>
                <a:cs typeface="+mn-cs"/>
              </a:rPr>
              <a:t>纯真年代</a:t>
            </a:r>
            <a:endParaRPr kumimoji="0" lang="en-US" altLang="zh-CN" sz="2400" b="0" kern="1200" cap="none" spc="0" normalizeH="0" baseline="0" noProof="0" dirty="0">
              <a:solidFill>
                <a:schemeClr val="tx1"/>
              </a:solidFill>
              <a:latin typeface="+mn-ea"/>
              <a:ea typeface="+mn-ea"/>
              <a:cs typeface="+mn-cs"/>
            </a:endParaRPr>
          </a:p>
          <a:p>
            <a:pPr marR="0" defTabSz="914400" eaLnBrk="1" hangingPunct="1">
              <a:buClrTx/>
              <a:buSzTx/>
              <a:buFont typeface="Wingdings" panose="05000000000000000000" pitchFamily="2" charset="2"/>
              <a:buChar char="Ø"/>
              <a:defRPr/>
            </a:pPr>
            <a:r>
              <a:rPr kumimoji="0" lang="zh-CN" altLang="en-US" sz="2400" b="0" kern="1200" cap="none" spc="0" normalizeH="0" baseline="0" noProof="0" dirty="0">
                <a:solidFill>
                  <a:schemeClr val="tx1"/>
                </a:solidFill>
                <a:latin typeface="+mn-ea"/>
                <a:ea typeface="+mn-ea"/>
                <a:cs typeface="+mn-cs"/>
              </a:rPr>
              <a:t>转弯的青春</a:t>
            </a:r>
            <a:endParaRPr kumimoji="0" lang="en-US" altLang="zh-CN" sz="2400" b="0" kern="1200" cap="none" spc="0" normalizeH="0" baseline="0" noProof="0" dirty="0">
              <a:solidFill>
                <a:schemeClr val="tx1"/>
              </a:solidFill>
              <a:latin typeface="+mn-ea"/>
              <a:ea typeface="+mn-ea"/>
              <a:cs typeface="+mn-cs"/>
            </a:endParaRPr>
          </a:p>
          <a:p>
            <a:pPr marR="0" defTabSz="914400" eaLnBrk="1" hangingPunct="1">
              <a:buClrTx/>
              <a:buSzTx/>
              <a:buFont typeface="Wingdings" panose="05000000000000000000" pitchFamily="2" charset="2"/>
              <a:buChar char="Ø"/>
              <a:defRPr/>
            </a:pPr>
            <a:r>
              <a:rPr kumimoji="0" lang="zh-CN" altLang="en-US" sz="2400" b="0" kern="1200" cap="none" spc="0" normalizeH="0" baseline="0" noProof="0" dirty="0">
                <a:solidFill>
                  <a:schemeClr val="tx1"/>
                </a:solidFill>
                <a:latin typeface="+mn-ea"/>
                <a:ea typeface="+mn-ea"/>
                <a:cs typeface="+mn-cs"/>
              </a:rPr>
              <a:t>大学生活</a:t>
            </a:r>
            <a:endParaRPr kumimoji="0" lang="en-US" altLang="zh-CN" sz="2400" b="0" kern="1200" cap="none" spc="0" normalizeH="0" baseline="0" noProof="0" dirty="0">
              <a:solidFill>
                <a:schemeClr val="tx1"/>
              </a:solidFill>
              <a:latin typeface="+mn-ea"/>
              <a:ea typeface="+mn-ea"/>
              <a:cs typeface="+mn-cs"/>
            </a:endParaRPr>
          </a:p>
          <a:p>
            <a:pPr marR="0" defTabSz="914400" eaLnBrk="1" hangingPunct="1">
              <a:buClrTx/>
              <a:buSzTx/>
              <a:buFont typeface="Wingdings" panose="05000000000000000000" pitchFamily="2" charset="2"/>
              <a:buChar char="Ø"/>
              <a:defRPr/>
            </a:pPr>
            <a:r>
              <a:rPr kumimoji="0" lang="zh-CN" altLang="en-US" sz="2400" b="0" kern="1200" cap="none" spc="0" normalizeH="0" baseline="0" noProof="0" dirty="0">
                <a:solidFill>
                  <a:schemeClr val="tx1"/>
                </a:solidFill>
                <a:latin typeface="+mn-ea"/>
                <a:ea typeface="+mn-ea"/>
                <a:cs typeface="+mn-cs"/>
              </a:rPr>
              <a:t>走进华尔街</a:t>
            </a:r>
            <a:endParaRPr kumimoji="0" lang="en-US" altLang="zh-CN" sz="2400" b="0" kern="1200" cap="none" spc="0" normalizeH="0" baseline="0" noProof="0" dirty="0">
              <a:solidFill>
                <a:schemeClr val="tx1"/>
              </a:solidFill>
              <a:latin typeface="+mn-ea"/>
              <a:ea typeface="+mn-ea"/>
              <a:cs typeface="+mn-cs"/>
            </a:endParaRPr>
          </a:p>
          <a:p>
            <a:pPr marR="0" defTabSz="914400" eaLnBrk="1" hangingPunct="1">
              <a:buClrTx/>
              <a:buSzTx/>
              <a:buFont typeface="Wingdings" panose="05000000000000000000" pitchFamily="2" charset="2"/>
              <a:buChar char="Ø"/>
              <a:defRPr/>
            </a:pPr>
            <a:r>
              <a:rPr kumimoji="0" lang="zh-CN" altLang="en-US" sz="2400" b="0" kern="1200" cap="none" spc="0" normalizeH="0" baseline="0" noProof="0" dirty="0">
                <a:solidFill>
                  <a:schemeClr val="tx1"/>
                </a:solidFill>
                <a:latin typeface="+mn-ea"/>
                <a:ea typeface="+mn-ea"/>
                <a:cs typeface="+mn-cs"/>
              </a:rPr>
              <a:t>奋斗的青春，执著的人生</a:t>
            </a:r>
            <a:endParaRPr kumimoji="0" lang="en-US" altLang="zh-CN" sz="2400" b="0" kern="1200" cap="none" spc="0" normalizeH="0" baseline="0" noProof="0" dirty="0">
              <a:solidFill>
                <a:schemeClr val="tx1"/>
              </a:solidFill>
              <a:latin typeface="+mn-ea"/>
              <a:ea typeface="+mn-ea"/>
              <a:cs typeface="+mn-cs"/>
            </a:endParaRPr>
          </a:p>
        </p:txBody>
      </p:sp>
      <p:pic>
        <p:nvPicPr>
          <p:cNvPr id="8" name="图片 7" descr="墨迹.jpg"/>
          <p:cNvPicPr>
            <a:picLocks noChangeAspect="1"/>
          </p:cNvPicPr>
          <p:nvPr/>
        </p:nvPicPr>
        <p:blipFill>
          <a:blip r:embed="rId1"/>
          <a:stretch>
            <a:fillRect/>
          </a:stretch>
        </p:blipFill>
        <p:spPr>
          <a:xfrm>
            <a:off x="5791200" y="2133600"/>
            <a:ext cx="2151063" cy="328612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0114" name="图片 5" descr="杜拉拉升职记.jpg"/>
          <p:cNvPicPr>
            <a:picLocks noChangeAspect="1"/>
          </p:cNvPicPr>
          <p:nvPr/>
        </p:nvPicPr>
        <p:blipFill>
          <a:blip r:embed="rId1"/>
          <a:stretch>
            <a:fillRect/>
          </a:stretch>
        </p:blipFill>
        <p:spPr>
          <a:xfrm>
            <a:off x="5334000" y="2057400"/>
            <a:ext cx="2946400" cy="3403600"/>
          </a:xfrm>
          <a:prstGeom prst="rect">
            <a:avLst/>
          </a:prstGeom>
          <a:noFill/>
          <a:ln w="9525">
            <a:noFill/>
          </a:ln>
        </p:spPr>
      </p:pic>
      <p:sp>
        <p:nvSpPr>
          <p:cNvPr id="90115" name="TextBox 3"/>
          <p:cNvSpPr txBox="1"/>
          <p:nvPr/>
        </p:nvSpPr>
        <p:spPr>
          <a:xfrm>
            <a:off x="381000" y="1111250"/>
            <a:ext cx="5943600" cy="641350"/>
          </a:xfrm>
          <a:prstGeom prst="rect">
            <a:avLst/>
          </a:prstGeom>
          <a:noFill/>
          <a:ln w="9525">
            <a:noFill/>
          </a:ln>
        </p:spPr>
        <p:txBody>
          <a:bodyPr>
            <a:spAutoFit/>
          </a:bodyPr>
          <a:p>
            <a:pPr eaLnBrk="1" hangingPunct="1"/>
            <a:r>
              <a:rPr lang="zh-CN" altLang="en-US" sz="3600" i="1" dirty="0">
                <a:solidFill>
                  <a:schemeClr val="tx1"/>
                </a:solidFill>
                <a:latin typeface="Arial" panose="020B0604020202020204" pitchFamily="34" charset="0"/>
                <a:ea typeface="宋体" panose="02010600030101010101" pitchFamily="2" charset="-122"/>
              </a:rPr>
              <a:t>图书推荐</a:t>
            </a:r>
            <a:endParaRPr lang="zh-CN" altLang="en-US" sz="3600" i="1" dirty="0">
              <a:solidFill>
                <a:schemeClr val="tx1"/>
              </a:solidFill>
              <a:latin typeface="Arial" panose="020B0604020202020204" pitchFamily="34" charset="0"/>
              <a:ea typeface="宋体" panose="02010600030101010101" pitchFamily="2" charset="-122"/>
            </a:endParaRPr>
          </a:p>
        </p:txBody>
      </p:sp>
      <p:cxnSp>
        <p:nvCxnSpPr>
          <p:cNvPr id="5" name="直接连接符 4"/>
          <p:cNvCxnSpPr/>
          <p:nvPr/>
        </p:nvCxnSpPr>
        <p:spPr>
          <a:xfrm>
            <a:off x="304800" y="1720850"/>
            <a:ext cx="6400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9600" y="1905000"/>
            <a:ext cx="3886200" cy="3416300"/>
          </a:xfrm>
          <a:prstGeom prst="rect">
            <a:avLst/>
          </a:prstGeom>
          <a:noFill/>
        </p:spPr>
        <p:txBody>
          <a:bodyPr>
            <a:spAutoFit/>
          </a:bodyPr>
          <a:lstStyle/>
          <a:p>
            <a:pPr marR="0" defTabSz="914400" eaLnBrk="1" hangingPunct="1">
              <a:buClrTx/>
              <a:buSzTx/>
              <a:buFontTx/>
              <a:buNone/>
              <a:defRPr/>
            </a:pPr>
            <a:r>
              <a:rPr kumimoji="0" lang="en-US" altLang="zh-CN" sz="2400" kern="1200" cap="none" spc="0" normalizeH="0" baseline="0" noProof="0" dirty="0">
                <a:solidFill>
                  <a:schemeClr val="tx1"/>
                </a:solidFill>
                <a:latin typeface="+mn-ea"/>
                <a:ea typeface="+mn-ea"/>
                <a:cs typeface="+mn-cs"/>
              </a:rPr>
              <a:t>《</a:t>
            </a:r>
            <a:r>
              <a:rPr kumimoji="0" lang="zh-CN" altLang="en-US" sz="2400" kern="1200" cap="none" spc="0" normalizeH="0" baseline="0" noProof="0" dirty="0">
                <a:solidFill>
                  <a:schemeClr val="tx1"/>
                </a:solidFill>
                <a:latin typeface="+mn-ea"/>
                <a:ea typeface="+mn-ea"/>
                <a:cs typeface="+mn-cs"/>
              </a:rPr>
              <a:t>杜拉拉升职记</a:t>
            </a:r>
            <a:r>
              <a:rPr kumimoji="0" lang="en-US" altLang="zh-CN" sz="2400" kern="1200" cap="none" spc="0" normalizeH="0" baseline="0" noProof="0" dirty="0">
                <a:solidFill>
                  <a:schemeClr val="tx1"/>
                </a:solidFill>
                <a:latin typeface="+mn-ea"/>
                <a:ea typeface="+mn-ea"/>
                <a:cs typeface="+mn-cs"/>
              </a:rPr>
              <a:t>》</a:t>
            </a:r>
            <a:endParaRPr kumimoji="0" lang="en-US" altLang="zh-CN" sz="2400" kern="1200" cap="none" spc="0" normalizeH="0" baseline="0" noProof="0" dirty="0">
              <a:solidFill>
                <a:schemeClr val="tx1"/>
              </a:solidFill>
              <a:latin typeface="+mn-ea"/>
              <a:ea typeface="+mn-ea"/>
              <a:cs typeface="+mn-cs"/>
            </a:endParaRPr>
          </a:p>
          <a:p>
            <a:pPr marR="0" defTabSz="914400" eaLnBrk="1" hangingPunct="1">
              <a:buClrTx/>
              <a:buSzTx/>
              <a:buFontTx/>
              <a:buNone/>
              <a:defRPr/>
            </a:pPr>
            <a:r>
              <a:rPr kumimoji="0" lang="en-US" altLang="zh-CN" sz="2400" kern="1200" cap="none" spc="0" normalizeH="0" baseline="0" noProof="0" dirty="0">
                <a:solidFill>
                  <a:schemeClr val="tx1"/>
                </a:solidFill>
                <a:latin typeface="+mn-ea"/>
                <a:ea typeface="+mn-ea"/>
                <a:cs typeface="+mn-cs"/>
              </a:rPr>
              <a:t> </a:t>
            </a:r>
            <a:r>
              <a:rPr kumimoji="0" lang="zh-CN" altLang="en-US" sz="2400" kern="1200" cap="none" spc="0" normalizeH="0" baseline="0" noProof="0" dirty="0">
                <a:solidFill>
                  <a:schemeClr val="tx1"/>
                </a:solidFill>
                <a:latin typeface="+mn-ea"/>
                <a:ea typeface="+mn-ea"/>
                <a:cs typeface="+mn-cs"/>
              </a:rPr>
              <a:t>陕西师范大学出版社</a:t>
            </a:r>
            <a:endParaRPr kumimoji="0" lang="en-US" altLang="zh-CN" sz="2400" kern="1200" cap="none" spc="0" normalizeH="0" baseline="0" noProof="0" dirty="0">
              <a:solidFill>
                <a:schemeClr val="tx1"/>
              </a:solidFill>
              <a:latin typeface="+mn-ea"/>
              <a:ea typeface="+mn-ea"/>
              <a:cs typeface="+mn-cs"/>
            </a:endParaRPr>
          </a:p>
          <a:p>
            <a:pPr marR="0" defTabSz="914400" eaLnBrk="1" hangingPunct="1">
              <a:buClrTx/>
              <a:buSzTx/>
              <a:buFontTx/>
              <a:buNone/>
              <a:defRPr/>
            </a:pPr>
            <a:endParaRPr kumimoji="0" lang="en-US" altLang="zh-CN" sz="2400" b="0" kern="1200" cap="none" spc="0" normalizeH="0" baseline="0" noProof="0" dirty="0">
              <a:solidFill>
                <a:schemeClr val="tx1"/>
              </a:solidFill>
              <a:latin typeface="+mn-ea"/>
              <a:ea typeface="+mn-ea"/>
              <a:cs typeface="+mn-cs"/>
            </a:endParaRPr>
          </a:p>
          <a:p>
            <a:pPr marR="0" defTabSz="914400" eaLnBrk="1" hangingPunct="1">
              <a:buClrTx/>
              <a:buSzTx/>
              <a:buFontTx/>
              <a:buNone/>
              <a:defRPr/>
            </a:pPr>
            <a:endParaRPr kumimoji="0" lang="en-US" altLang="zh-CN" sz="2400" b="0" kern="1200" cap="none" spc="0" normalizeH="0" baseline="0" noProof="0" dirty="0">
              <a:solidFill>
                <a:schemeClr val="tx1"/>
              </a:solidFill>
              <a:latin typeface="+mn-ea"/>
              <a:ea typeface="+mn-ea"/>
              <a:cs typeface="+mn-cs"/>
            </a:endParaRPr>
          </a:p>
          <a:p>
            <a:pPr marR="0" defTabSz="914400" eaLnBrk="1" hangingPunct="1">
              <a:buClrTx/>
              <a:buSzTx/>
              <a:buFont typeface="Wingdings" panose="05000000000000000000" pitchFamily="2" charset="2"/>
              <a:buChar char="Ø"/>
              <a:defRPr/>
            </a:pPr>
            <a:r>
              <a:rPr kumimoji="0" lang="zh-CN" altLang="en-US" sz="2400" b="0" kern="1200" cap="none" spc="0" normalizeH="0" baseline="0" noProof="0" dirty="0">
                <a:solidFill>
                  <a:schemeClr val="tx1"/>
                </a:solidFill>
                <a:latin typeface="+mn-ea"/>
                <a:ea typeface="+mn-ea"/>
                <a:cs typeface="+mn-cs"/>
              </a:rPr>
              <a:t>现实与定位</a:t>
            </a:r>
            <a:endParaRPr kumimoji="0" lang="en-US" altLang="zh-CN" sz="2400" b="0" kern="1200" cap="none" spc="0" normalizeH="0" baseline="0" noProof="0" dirty="0">
              <a:solidFill>
                <a:schemeClr val="tx1"/>
              </a:solidFill>
              <a:latin typeface="+mn-ea"/>
              <a:ea typeface="+mn-ea"/>
              <a:cs typeface="+mn-cs"/>
            </a:endParaRPr>
          </a:p>
          <a:p>
            <a:pPr marR="0" defTabSz="914400" eaLnBrk="1" hangingPunct="1">
              <a:buClrTx/>
              <a:buSzTx/>
              <a:buFont typeface="Wingdings" panose="05000000000000000000" pitchFamily="2" charset="2"/>
              <a:buChar char="Ø"/>
              <a:defRPr/>
            </a:pPr>
            <a:r>
              <a:rPr kumimoji="0" lang="zh-CN" altLang="en-US" sz="2400" b="0" kern="1200" cap="none" spc="0" normalizeH="0" baseline="0" noProof="0" dirty="0">
                <a:solidFill>
                  <a:schemeClr val="tx1"/>
                </a:solidFill>
                <a:latin typeface="+mn-ea"/>
                <a:ea typeface="+mn-ea"/>
                <a:cs typeface="+mn-cs"/>
              </a:rPr>
              <a:t>先谈行业，再说说专业、兴趣和收入</a:t>
            </a:r>
            <a:endParaRPr kumimoji="0" lang="en-US" altLang="zh-CN" sz="2400" b="0" kern="1200" cap="none" spc="0" normalizeH="0" baseline="0" noProof="0" dirty="0">
              <a:solidFill>
                <a:schemeClr val="tx1"/>
              </a:solidFill>
              <a:latin typeface="+mn-ea"/>
              <a:ea typeface="+mn-ea"/>
              <a:cs typeface="+mn-cs"/>
            </a:endParaRPr>
          </a:p>
          <a:p>
            <a:pPr marR="0" defTabSz="914400" eaLnBrk="1" hangingPunct="1">
              <a:buClrTx/>
              <a:buSzTx/>
              <a:buFont typeface="Wingdings" panose="05000000000000000000" pitchFamily="2" charset="2"/>
              <a:buChar char="Ø"/>
              <a:defRPr/>
            </a:pPr>
            <a:r>
              <a:rPr kumimoji="0" lang="zh-CN" altLang="en-US" sz="2400" b="0" kern="1200" cap="none" spc="0" normalizeH="0" baseline="0" noProof="0" dirty="0">
                <a:solidFill>
                  <a:schemeClr val="tx1"/>
                </a:solidFill>
                <a:latin typeface="+mn-ea"/>
                <a:ea typeface="+mn-ea"/>
                <a:cs typeface="+mn-cs"/>
              </a:rPr>
              <a:t>换位思考，学习得体</a:t>
            </a:r>
            <a:endParaRPr kumimoji="0" lang="en-US" altLang="zh-CN" sz="2400" b="0" kern="1200" cap="none" spc="0" normalizeH="0" baseline="0" noProof="0" dirty="0">
              <a:solidFill>
                <a:schemeClr val="tx1"/>
              </a:solidFill>
              <a:latin typeface="+mn-ea"/>
              <a:ea typeface="+mn-ea"/>
              <a:cs typeface="+mn-cs"/>
            </a:endParaRPr>
          </a:p>
          <a:p>
            <a:pPr marR="0" defTabSz="914400" eaLnBrk="1" hangingPunct="1">
              <a:buClrTx/>
              <a:buSzTx/>
              <a:buFont typeface="Wingdings" panose="05000000000000000000" pitchFamily="2" charset="2"/>
              <a:buChar char="Ø"/>
              <a:defRPr/>
            </a:pPr>
            <a:r>
              <a:rPr kumimoji="0" lang="zh-CN" altLang="en-US" sz="2400" b="0" kern="1200" cap="none" spc="0" normalizeH="0" baseline="0" noProof="0" dirty="0">
                <a:solidFill>
                  <a:schemeClr val="tx1"/>
                </a:solidFill>
                <a:latin typeface="+mn-ea"/>
                <a:ea typeface="+mn-ea"/>
                <a:cs typeface="+mn-cs"/>
              </a:rPr>
              <a:t>管理培训生</a:t>
            </a:r>
            <a:endParaRPr kumimoji="0" lang="en-US" altLang="zh-CN" sz="2400" b="0" kern="1200" cap="none" spc="0" normalizeH="0" baseline="0" noProof="0" dirty="0">
              <a:solidFill>
                <a:schemeClr val="tx1"/>
              </a:solidFill>
              <a:latin typeface="+mn-ea"/>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3"/>
          <p:cNvSpPr txBox="1">
            <a:spLocks noChangeArrowheads="1"/>
          </p:cNvSpPr>
          <p:nvPr/>
        </p:nvSpPr>
        <p:spPr>
          <a:xfrm>
            <a:off x="274320" y="1295400"/>
            <a:ext cx="8039735" cy="2219325"/>
          </a:xfrm>
          <a:prstGeom prst="rect">
            <a:avLst/>
          </a:prstGeom>
          <a:noFill/>
        </p:spPr>
        <p:txBody>
          <a:bodyPr/>
          <a:lstStyle/>
          <a:p>
            <a:pPr marL="342900" marR="0" indent="-342900" defTabSz="914400">
              <a:lnSpc>
                <a:spcPct val="150000"/>
              </a:lnSpc>
              <a:spcBef>
                <a:spcPct val="20000"/>
              </a:spcBef>
              <a:buClr>
                <a:schemeClr val="tx2"/>
              </a:buClr>
              <a:buSzPct val="50000"/>
              <a:buFontTx/>
              <a:buNone/>
              <a:defRPr/>
            </a:pPr>
            <a:r>
              <a:rPr kumimoji="0" lang="zh-CN" altLang="en-US" sz="2400" kern="1200" cap="none" spc="0" normalizeH="0" baseline="0" noProof="0" dirty="0" smtClean="0">
                <a:solidFill>
                  <a:schemeClr val="tx1"/>
                </a:solidFill>
                <a:latin typeface="+mn-lt"/>
                <a:ea typeface="+mn-ea"/>
                <a:cs typeface="+mn-cs"/>
              </a:rPr>
              <a:t>         在校读了十几年的书，突然要面对社会、面对工作，这份陌生感对大学生而言，是正常的。</a:t>
            </a:r>
            <a:endParaRPr kumimoji="0" lang="zh-CN" altLang="en-US" sz="2400" kern="1200" cap="none" spc="0" normalizeH="0" baseline="0" noProof="0" dirty="0" smtClean="0">
              <a:solidFill>
                <a:schemeClr val="tx1"/>
              </a:solidFill>
              <a:latin typeface="+mn-lt"/>
              <a:ea typeface="+mn-ea"/>
              <a:cs typeface="+mn-cs"/>
            </a:endParaRPr>
          </a:p>
          <a:p>
            <a:pPr marL="342900" marR="0" indent="-342900" defTabSz="914400">
              <a:lnSpc>
                <a:spcPct val="150000"/>
              </a:lnSpc>
              <a:spcBef>
                <a:spcPct val="20000"/>
              </a:spcBef>
              <a:buClr>
                <a:schemeClr val="tx2"/>
              </a:buClr>
              <a:buSzPct val="50000"/>
              <a:buFontTx/>
              <a:buNone/>
              <a:defRPr/>
            </a:pPr>
            <a:r>
              <a:rPr kumimoji="0" lang="zh-CN" altLang="en-US" sz="2400" kern="1200" cap="none" spc="0" normalizeH="0" baseline="0" noProof="0" dirty="0" smtClean="0">
                <a:solidFill>
                  <a:schemeClr val="tx1"/>
                </a:solidFill>
                <a:latin typeface="+mn-lt"/>
                <a:ea typeface="+mn-ea"/>
                <a:cs typeface="+mn-cs"/>
              </a:rPr>
              <a:t>         对工作世界的不了解，通常表现出两种极端状态</a:t>
            </a:r>
            <a:r>
              <a:rPr kumimoji="0" lang="en-US" altLang="zh-CN" sz="2400" kern="1200" cap="none" spc="0" normalizeH="0" baseline="0" noProof="0" dirty="0" smtClean="0">
                <a:solidFill>
                  <a:schemeClr val="tx1"/>
                </a:solidFill>
                <a:latin typeface="+mn-lt"/>
                <a:ea typeface="+mn-ea"/>
                <a:cs typeface="+mn-cs"/>
              </a:rPr>
              <a:t>:</a:t>
            </a:r>
            <a:endParaRPr kumimoji="0" lang="en-US" altLang="zh-CN" sz="2400" kern="1200" cap="none" spc="0" normalizeH="0" baseline="0" noProof="0" dirty="0">
              <a:solidFill>
                <a:schemeClr val="tx1"/>
              </a:solidFill>
              <a:latin typeface="+mn-lt"/>
              <a:ea typeface="+mn-ea"/>
              <a:cs typeface="+mn-cs"/>
            </a:endParaRPr>
          </a:p>
        </p:txBody>
      </p:sp>
      <p:sp>
        <p:nvSpPr>
          <p:cNvPr id="3" name="Rectangle 4"/>
          <p:cNvSpPr/>
          <p:nvPr/>
        </p:nvSpPr>
        <p:spPr>
          <a:xfrm>
            <a:off x="2362200" y="3886200"/>
            <a:ext cx="3816350" cy="595313"/>
          </a:xfrm>
          <a:prstGeom prst="rect">
            <a:avLst/>
          </a:prstGeom>
          <a:solidFill>
            <a:srgbClr val="FFFF00"/>
          </a:solidFill>
          <a:ln w="76200" cap="flat" cmpd="tri">
            <a:solidFill>
              <a:schemeClr val="tx1"/>
            </a:solidFill>
            <a:prstDash val="solid"/>
            <a:miter/>
            <a:headEnd type="none" w="med" len="med"/>
            <a:tailEnd type="none" w="med" len="med"/>
          </a:ln>
        </p:spPr>
        <p:txBody>
          <a:bodyPr>
            <a:spAutoFit/>
          </a:bodyPr>
          <a:p>
            <a:pPr marL="342900" indent="-342900" algn="ctr" eaLnBrk="1" hangingPunct="1">
              <a:buClr>
                <a:schemeClr val="accent1"/>
              </a:buClr>
              <a:buSzPct val="65000"/>
              <a:buFont typeface="Wingdings" panose="05000000000000000000" pitchFamily="2" charset="2"/>
              <a:buNone/>
            </a:pPr>
            <a:r>
              <a:rPr lang="zh-CN" altLang="en-US" sz="2800" dirty="0">
                <a:solidFill>
                  <a:srgbClr val="000000"/>
                </a:solidFill>
                <a:latin typeface="Arial" panose="020B0604020202020204" pitchFamily="34" charset="0"/>
                <a:ea typeface="方正姚体" pitchFamily="2" charset="-122"/>
              </a:rPr>
              <a:t>一无所知；想当然。</a:t>
            </a:r>
            <a:endParaRPr lang="zh-CN" altLang="en-US" sz="2800" dirty="0">
              <a:solidFill>
                <a:srgbClr val="000000"/>
              </a:solidFill>
              <a:latin typeface="Arial" panose="020B0604020202020204" pitchFamily="34" charset="0"/>
              <a:ea typeface="方正姚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53085" y="1313815"/>
            <a:ext cx="8214995" cy="4707890"/>
          </a:xfrm>
          <a:prstGeom prst="rect">
            <a:avLst/>
          </a:prstGeom>
          <a:noFill/>
          <a:ln w="9525">
            <a:noFill/>
          </a:ln>
        </p:spPr>
        <p:txBody>
          <a:bodyPr wrap="square">
            <a:spAutoFit/>
          </a:bodyPr>
          <a:p>
            <a:r>
              <a:rPr lang="en-US" altLang="zh-CN" sz="1600" b="0">
                <a:latin typeface="宋体" panose="02010600030101010101" pitchFamily="2" charset="-122"/>
                <a:ea typeface="宋体" panose="02010600030101010101" pitchFamily="2" charset="-122"/>
                <a:cs typeface="宋体" panose="02010600030101010101" pitchFamily="2" charset="-122"/>
              </a:rPr>
              <a:t>        </a:t>
            </a:r>
            <a:r>
              <a:rPr lang="en-US" altLang="zh-CN" sz="2200" b="0">
                <a:latin typeface="宋体" panose="02010600030101010101" pitchFamily="2" charset="-122"/>
                <a:ea typeface="宋体" panose="02010600030101010101" pitchFamily="2" charset="-122"/>
                <a:cs typeface="宋体" panose="02010600030101010101" pitchFamily="2" charset="-122"/>
              </a:rPr>
              <a:t> </a:t>
            </a:r>
            <a:r>
              <a:rPr lang="zh-CN" altLang="en-US" sz="4000">
                <a:solidFill>
                  <a:schemeClr val="tx1"/>
                </a:solidFill>
                <a:latin typeface="微软雅黑" panose="020B0503020204020204" charset="-122"/>
                <a:ea typeface="微软雅黑" panose="020B0503020204020204" charset="-122"/>
                <a:cs typeface="宋体" panose="02010600030101010101" pitchFamily="2" charset="-122"/>
              </a:rPr>
              <a:t>职业生涯规划期末试题</a:t>
            </a:r>
            <a:endParaRPr lang="zh-CN" altLang="en-US" sz="4000">
              <a:solidFill>
                <a:schemeClr val="tx1"/>
              </a:solidFill>
              <a:latin typeface="微软雅黑" panose="020B0503020204020204" charset="-122"/>
              <a:ea typeface="微软雅黑" panose="020B0503020204020204" charset="-122"/>
              <a:cs typeface="宋体" panose="02010600030101010101" pitchFamily="2" charset="-122"/>
            </a:endParaRPr>
          </a:p>
          <a:p>
            <a:r>
              <a:rPr lang="zh-CN" altLang="en-US" sz="4000" b="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3600">
                <a:solidFill>
                  <a:schemeClr val="tx1"/>
                </a:solidFill>
                <a:latin typeface="仿宋_GB2312" panose="02010609030101010101" charset="-122"/>
                <a:ea typeface="仿宋_GB2312" panose="02010609030101010101" charset="-122"/>
                <a:cs typeface="宋体" panose="02010600030101010101" pitchFamily="2" charset="-122"/>
              </a:rPr>
              <a:t>你是怎样规划自己未来的职业的？</a:t>
            </a:r>
            <a:endParaRPr lang="zh-CN" altLang="en-US" sz="3600">
              <a:solidFill>
                <a:schemeClr val="tx1"/>
              </a:solidFill>
              <a:latin typeface="仿宋_GB2312" panose="02010609030101010101" charset="-122"/>
              <a:ea typeface="仿宋_GB2312" panose="02010609030101010101" charset="-122"/>
              <a:cs typeface="宋体" panose="02010600030101010101" pitchFamily="2" charset="-122"/>
            </a:endParaRPr>
          </a:p>
          <a:p>
            <a:r>
              <a:rPr lang="zh-CN" altLang="en-US" sz="3600">
                <a:solidFill>
                  <a:schemeClr val="tx1"/>
                </a:solidFill>
                <a:latin typeface="仿宋_GB2312" panose="02010609030101010101" charset="-122"/>
                <a:ea typeface="仿宋_GB2312" panose="02010609030101010101" charset="-122"/>
                <a:cs typeface="宋体" panose="02010600030101010101" pitchFamily="2" charset="-122"/>
              </a:rPr>
              <a:t>   你将为未来的职业做哪些准备？</a:t>
            </a:r>
            <a:endParaRPr lang="zh-CN" altLang="en-US" sz="3600">
              <a:solidFill>
                <a:schemeClr val="tx1"/>
              </a:solidFill>
              <a:latin typeface="仿宋_GB2312" panose="02010609030101010101" charset="-122"/>
              <a:ea typeface="仿宋_GB2312" panose="02010609030101010101" charset="-122"/>
              <a:cs typeface="宋体" panose="02010600030101010101" pitchFamily="2" charset="-122"/>
            </a:endParaRPr>
          </a:p>
          <a:p>
            <a:endParaRPr lang="zh-CN" altLang="en-US" sz="3600">
              <a:solidFill>
                <a:schemeClr val="tx1"/>
              </a:solidFill>
              <a:latin typeface="仿宋_GB2312" panose="02010609030101010101" charset="-122"/>
              <a:ea typeface="仿宋_GB2312" panose="02010609030101010101" charset="-122"/>
              <a:cs typeface="宋体" panose="02010600030101010101" pitchFamily="2" charset="-122"/>
            </a:endParaRPr>
          </a:p>
          <a:p>
            <a:r>
              <a:rPr lang="zh-CN" altLang="en-US" sz="3600">
                <a:solidFill>
                  <a:schemeClr val="tx1"/>
                </a:solidFill>
                <a:latin typeface="仿宋_GB2312" panose="02010609030101010101" charset="-122"/>
                <a:ea typeface="仿宋_GB2312" panose="02010609030101010101" charset="-122"/>
                <a:cs typeface="宋体" panose="02010600030101010101" pitchFamily="2" charset="-122"/>
              </a:rPr>
              <a:t>   请从自我分析、职业分析两个维度制定一份职业生涯规划书。（不少于</a:t>
            </a:r>
            <a:r>
              <a:rPr lang="en-US" altLang="zh-CN" sz="3600">
                <a:solidFill>
                  <a:schemeClr val="tx1"/>
                </a:solidFill>
                <a:latin typeface="仿宋_GB2312" panose="02010609030101010101" charset="-122"/>
                <a:ea typeface="仿宋_GB2312" panose="02010609030101010101" charset="-122"/>
                <a:cs typeface="宋体" panose="02010600030101010101" pitchFamily="2" charset="-122"/>
              </a:rPr>
              <a:t>1500</a:t>
            </a:r>
            <a:r>
              <a:rPr lang="zh-CN" altLang="en-US" sz="3600">
                <a:solidFill>
                  <a:schemeClr val="tx1"/>
                </a:solidFill>
                <a:latin typeface="仿宋_GB2312" panose="02010609030101010101" charset="-122"/>
                <a:ea typeface="仿宋_GB2312" panose="02010609030101010101" charset="-122"/>
                <a:cs typeface="宋体" panose="02010600030101010101" pitchFamily="2" charset="-122"/>
              </a:rPr>
              <a:t>字）</a:t>
            </a:r>
            <a:endParaRPr lang="zh-CN" altLang="en-US" sz="3600">
              <a:solidFill>
                <a:schemeClr val="tx1"/>
              </a:solidFill>
              <a:latin typeface="仿宋_GB2312" panose="02010609030101010101" charset="-122"/>
              <a:ea typeface="仿宋_GB2312" panose="02010609030101010101" charset="-122"/>
              <a:cs typeface="宋体" panose="0201060003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9" name="TextBox 3"/>
          <p:cNvSpPr txBox="1"/>
          <p:nvPr/>
        </p:nvSpPr>
        <p:spPr>
          <a:xfrm>
            <a:off x="2743200" y="2286000"/>
            <a:ext cx="3514725" cy="1311275"/>
          </a:xfrm>
          <a:prstGeom prst="rect">
            <a:avLst/>
          </a:prstGeom>
          <a:noFill/>
          <a:ln w="9525">
            <a:noFill/>
          </a:ln>
        </p:spPr>
        <p:txBody>
          <a:bodyPr wrap="none">
            <a:spAutoFit/>
          </a:bodyPr>
          <a:p>
            <a:pPr eaLnBrk="1" hangingPunct="1"/>
            <a:r>
              <a:rPr lang="zh-CN" altLang="en-US" sz="8000" b="0" i="1" dirty="0">
                <a:solidFill>
                  <a:schemeClr val="tx1"/>
                </a:solidFill>
                <a:latin typeface="Arial" panose="020B0604020202020204" pitchFamily="34" charset="0"/>
                <a:ea typeface="宋体" panose="02010600030101010101" pitchFamily="2" charset="-122"/>
              </a:rPr>
              <a:t>谢 谢！</a:t>
            </a:r>
            <a:endParaRPr lang="zh-CN" altLang="en-US" sz="8000" b="0" i="1"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62" name="Rectangle 1"/>
          <p:cNvSpPr/>
          <p:nvPr/>
        </p:nvSpPr>
        <p:spPr>
          <a:xfrm>
            <a:off x="304800" y="1296988"/>
            <a:ext cx="6911975" cy="641350"/>
          </a:xfrm>
          <a:prstGeom prst="rect">
            <a:avLst/>
          </a:prstGeom>
          <a:noFill/>
          <a:ln w="9525">
            <a:noFill/>
          </a:ln>
          <a:effectLst>
            <a:prstShdw prst="shdw17" dist="17961" dir="13499999">
              <a:schemeClr val="bg2"/>
            </a:prstShdw>
          </a:effectLst>
        </p:spPr>
        <p:txBody>
          <a:bodyPr wrap="none" anchor="ctr">
            <a:spAutoFit/>
          </a:bodyPr>
          <a:p>
            <a:pPr indent="304800"/>
            <a:r>
              <a:rPr lang="zh-CN" altLang="en-US" sz="3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学习本专业可以从事那些职业？</a:t>
            </a:r>
            <a:endParaRPr lang="zh-CN" altLang="en-US" sz="3600" b="0" dirty="0">
              <a:solidFill>
                <a:schemeClr val="tx1"/>
              </a:solidFill>
              <a:latin typeface="Arial" panose="020B0604020202020204" pitchFamily="34" charset="0"/>
              <a:ea typeface="宋体" panose="02010600030101010101" pitchFamily="2" charset="-122"/>
            </a:endParaRPr>
          </a:p>
        </p:txBody>
      </p:sp>
      <p:sp>
        <p:nvSpPr>
          <p:cNvPr id="61442" name="Rectangle 2"/>
          <p:cNvSpPr/>
          <p:nvPr/>
        </p:nvSpPr>
        <p:spPr>
          <a:xfrm>
            <a:off x="685800" y="2209800"/>
            <a:ext cx="7915275" cy="2830513"/>
          </a:xfrm>
          <a:prstGeom prst="rect">
            <a:avLst/>
          </a:prstGeom>
          <a:noFill/>
          <a:ln w="9525">
            <a:noFill/>
          </a:ln>
          <a:effectLst>
            <a:prstShdw prst="shdw17" dist="17961" dir="13499999">
              <a:schemeClr val="bg2"/>
            </a:prstShdw>
          </a:effectLst>
        </p:spPr>
        <p:txBody>
          <a:bodyPr wrap="none" anchor="ctr">
            <a:spAutoFit/>
          </a:bodyPr>
          <a:p>
            <a:pPr indent="304800">
              <a:lnSpc>
                <a:spcPct val="150000"/>
              </a:lnSpc>
            </a:pPr>
            <a:r>
              <a:rPr lang="zh-CN" altLang="en-US"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小组讨论：</a:t>
            </a:r>
            <a:endParaRPr lang="en-US" altLang="zh-CN" sz="24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304800">
              <a:lnSpc>
                <a:spcPct val="150000"/>
              </a:lnSpc>
            </a:pPr>
            <a:r>
              <a:rPr lang="zh-CN" altLang="en-US"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）这些职业还可以扩展吗？。</a:t>
            </a:r>
            <a:endParaRPr lang="zh-CN" altLang="en-US" sz="2400" dirty="0">
              <a:solidFill>
                <a:schemeClr val="tx1"/>
              </a:solidFill>
              <a:latin typeface="Arial" panose="020B0604020202020204" pitchFamily="34" charset="0"/>
              <a:ea typeface="宋体" panose="02010600030101010101" pitchFamily="2" charset="-122"/>
            </a:endParaRPr>
          </a:p>
          <a:p>
            <a:pPr indent="304800">
              <a:lnSpc>
                <a:spcPct val="150000"/>
              </a:lnSpc>
            </a:pPr>
            <a:r>
              <a:rPr lang="zh-CN" altLang="en-US"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）专业与职业之间有何关系？</a:t>
            </a:r>
            <a:endParaRPr lang="en-US" altLang="zh-CN" sz="24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304800">
              <a:lnSpc>
                <a:spcPct val="150000"/>
              </a:lnSpc>
            </a:pPr>
            <a:r>
              <a:rPr lang="en-US" altLang="zh-CN"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一项职业是不是只有学习本专业的人才可以承担？</a:t>
            </a:r>
            <a:endParaRPr lang="zh-CN" altLang="en-US"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304800">
              <a:lnSpc>
                <a:spcPct val="150000"/>
              </a:lnSpc>
            </a:pPr>
            <a:r>
              <a:rPr lang="zh-CN" altLang="en-US"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3</a:t>
            </a:r>
            <a:r>
              <a:rPr lang="zh-CN" altLang="en-US"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）每个小组找一个职业分析其发展前景。</a:t>
            </a:r>
            <a:r>
              <a:rPr lang="zh-CN" altLang="en-US" sz="2400" dirty="0">
                <a:solidFill>
                  <a:schemeClr val="tx1"/>
                </a:solidFill>
                <a:latin typeface="Arial" panose="020B0604020202020204" pitchFamily="34" charset="0"/>
                <a:ea typeface="宋体" panose="02010600030101010101" pitchFamily="2" charset="-122"/>
              </a:rPr>
              <a:t> </a:t>
            </a:r>
            <a:endParaRPr lang="zh-CN" altLang="en-US" sz="2400" dirty="0">
              <a:solidFill>
                <a:schemeClr val="tx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2000" fill="hold"/>
                                        <p:tgtEl>
                                          <p:spTgt spid="61442"/>
                                        </p:tgtEl>
                                        <p:attrNameLst>
                                          <p:attrName>ppt_w</p:attrName>
                                        </p:attrNameLst>
                                      </p:cBhvr>
                                      <p:tavLst>
                                        <p:tav tm="0">
                                          <p:val>
                                            <p:strVal val="#ppt_w*0.70"/>
                                          </p:val>
                                        </p:tav>
                                        <p:tav tm="100000">
                                          <p:val>
                                            <p:strVal val="#ppt_w"/>
                                          </p:val>
                                        </p:tav>
                                      </p:tavLst>
                                    </p:anim>
                                    <p:anim calcmode="lin" valueType="num">
                                      <p:cBhvr>
                                        <p:cTn id="8" dur="2000" fill="hold"/>
                                        <p:tgtEl>
                                          <p:spTgt spid="61442"/>
                                        </p:tgtEl>
                                        <p:attrNameLst>
                                          <p:attrName>ppt_h</p:attrName>
                                        </p:attrNameLst>
                                      </p:cBhvr>
                                      <p:tavLst>
                                        <p:tav tm="0">
                                          <p:val>
                                            <p:strVal val="#ppt_h"/>
                                          </p:val>
                                        </p:tav>
                                        <p:tav tm="100000">
                                          <p:val>
                                            <p:strVal val="#ppt_h"/>
                                          </p:val>
                                        </p:tav>
                                      </p:tavLst>
                                    </p:anim>
                                    <p:animEffect transition="in" filter="fade">
                                      <p:cBhvr>
                                        <p:cTn id="9" dur="20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标题 155649"/>
          <p:cNvSpPr>
            <a:spLocks noGrp="1"/>
          </p:cNvSpPr>
          <p:nvPr>
            <p:ph type="title"/>
          </p:nvPr>
        </p:nvSpPr>
        <p:spPr>
          <a:xfrm>
            <a:off x="457200" y="1219200"/>
            <a:ext cx="8229600" cy="1143000"/>
          </a:xfrm>
        </p:spPr>
        <p:txBody>
          <a:bodyPr anchor="ctr"/>
          <a:p>
            <a:r>
              <a:rPr lang="zh-CN" altLang="en-US" sz="3600" b="1" dirty="0">
                <a:solidFill>
                  <a:schemeClr val="tx1"/>
                </a:solidFill>
              </a:rPr>
              <a:t>了解工作世界的作用</a:t>
            </a:r>
            <a:endParaRPr lang="zh-CN" altLang="en-US" sz="3600" b="1" dirty="0">
              <a:solidFill>
                <a:schemeClr val="tx1"/>
              </a:solidFill>
            </a:endParaRPr>
          </a:p>
        </p:txBody>
      </p:sp>
      <p:sp>
        <p:nvSpPr>
          <p:cNvPr id="155651" name="文本占位符 155650"/>
          <p:cNvSpPr/>
          <p:nvPr>
            <p:ph type="body" idx="1"/>
          </p:nvPr>
        </p:nvSpPr>
        <p:spPr>
          <a:xfrm>
            <a:off x="611188" y="2349500"/>
            <a:ext cx="8229600" cy="4065588"/>
          </a:xfrm>
          <a:solidFill>
            <a:srgbClr val="FFFFFF">
              <a:alpha val="100000"/>
            </a:srgbClr>
          </a:solidFill>
          <a:ln>
            <a:noFill/>
          </a:ln>
        </p:spPr>
        <p:txBody>
          <a:bodyPr/>
          <a:p>
            <a:pPr>
              <a:lnSpc>
                <a:spcPct val="150000"/>
              </a:lnSpc>
              <a:buClr>
                <a:schemeClr val="tx1"/>
              </a:buClr>
              <a:buFont typeface="Wingdings" panose="05000000000000000000" pitchFamily="2" charset="2"/>
              <a:buChar char="Ø"/>
            </a:pPr>
            <a:r>
              <a:rPr lang="zh-CN" altLang="en-US" sz="2800" dirty="0">
                <a:latin typeface="宋体" panose="02010600030101010101" pitchFamily="2" charset="-122"/>
              </a:rPr>
              <a:t>促进正确的生涯决策</a:t>
            </a:r>
            <a:endParaRPr lang="zh-CN" altLang="en-US" sz="2800" dirty="0">
              <a:latin typeface="宋体" panose="02010600030101010101" pitchFamily="2" charset="-122"/>
            </a:endParaRPr>
          </a:p>
          <a:p>
            <a:pPr>
              <a:lnSpc>
                <a:spcPct val="150000"/>
              </a:lnSpc>
              <a:buClr>
                <a:schemeClr val="tx1"/>
              </a:buClr>
              <a:buFont typeface="Wingdings" panose="05000000000000000000" pitchFamily="2" charset="2"/>
              <a:buChar char="Ø"/>
            </a:pPr>
            <a:r>
              <a:rPr lang="zh-CN" altLang="en-US" sz="2800" dirty="0">
                <a:latin typeface="宋体" panose="02010600030101010101" pitchFamily="2" charset="-122"/>
              </a:rPr>
              <a:t>进一步认识和了解自己</a:t>
            </a:r>
            <a:endParaRPr lang="zh-CN" altLang="en-US" sz="2800" dirty="0">
              <a:latin typeface="宋体" panose="02010600030101010101" pitchFamily="2" charset="-122"/>
            </a:endParaRPr>
          </a:p>
          <a:p>
            <a:pPr>
              <a:lnSpc>
                <a:spcPct val="150000"/>
              </a:lnSpc>
              <a:buClr>
                <a:schemeClr val="tx1"/>
              </a:buClr>
              <a:buFont typeface="Wingdings" panose="05000000000000000000" pitchFamily="2" charset="2"/>
              <a:buChar char="Ø"/>
            </a:pPr>
            <a:r>
              <a:rPr lang="zh-CN" altLang="en-US" sz="2800" dirty="0">
                <a:latin typeface="宋体" panose="02010600030101010101" pitchFamily="2" charset="-122"/>
              </a:rPr>
              <a:t>培养和提升自己的能力</a:t>
            </a:r>
            <a:endParaRPr lang="zh-CN" altLang="en-US" sz="2800" dirty="0">
              <a:latin typeface="宋体" panose="02010600030101010101" pitchFamily="2" charset="-122"/>
            </a:endParaRPr>
          </a:p>
          <a:p>
            <a:pPr>
              <a:lnSpc>
                <a:spcPct val="150000"/>
              </a:lnSpc>
              <a:buClr>
                <a:schemeClr val="tx1"/>
              </a:buClr>
              <a:buFont typeface="Wingdings" panose="05000000000000000000" pitchFamily="2" charset="2"/>
              <a:buChar char="Ø"/>
            </a:pPr>
            <a:r>
              <a:rPr lang="zh-CN" altLang="en-US" sz="2800" dirty="0">
                <a:latin typeface="宋体" panose="02010600030101010101" pitchFamily="2" charset="-122"/>
              </a:rPr>
              <a:t>预测未来发展</a:t>
            </a:r>
            <a:endParaRPr lang="zh-CN" altLang="en-US" sz="2800" dirty="0">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5650"/>
                                        </p:tgtEl>
                                        <p:attrNameLst>
                                          <p:attrName>style.visibility</p:attrName>
                                        </p:attrNameLst>
                                      </p:cBhvr>
                                      <p:to>
                                        <p:strVal val="visible"/>
                                      </p:to>
                                    </p:set>
                                    <p:anim calcmode="lin" valueType="num">
                                      <p:cBhvr additive="base">
                                        <p:cTn id="7" dur="500" fill="hold"/>
                                        <p:tgtEl>
                                          <p:spTgt spid="155650"/>
                                        </p:tgtEl>
                                        <p:attrNameLst>
                                          <p:attrName>ppt_x</p:attrName>
                                        </p:attrNameLst>
                                      </p:cBhvr>
                                      <p:tavLst>
                                        <p:tav tm="0">
                                          <p:val>
                                            <p:strVal val="#ppt_x"/>
                                          </p:val>
                                        </p:tav>
                                        <p:tav tm="100000">
                                          <p:val>
                                            <p:strVal val="#ppt_x"/>
                                          </p:val>
                                        </p:tav>
                                      </p:tavLst>
                                    </p:anim>
                                    <p:anim calcmode="lin" valueType="num">
                                      <p:cBhvr additive="base">
                                        <p:cTn id="8" dur="500" fill="hold"/>
                                        <p:tgtEl>
                                          <p:spTgt spid="1556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55651"/>
                                        </p:tgtEl>
                                        <p:attrNameLst>
                                          <p:attrName>style.visibility</p:attrName>
                                        </p:attrNameLst>
                                      </p:cBhvr>
                                      <p:to>
                                        <p:strVal val="visible"/>
                                      </p:to>
                                    </p:set>
                                    <p:animEffect transition="in" filter="diamond(in)">
                                      <p:cBhvr>
                                        <p:cTn id="13" dur="1000"/>
                                        <p:tgtEl>
                                          <p:spTgt spid="15565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55651">
                                            <p:txEl>
                                              <p:charRg st="0" end="10"/>
                                            </p:txEl>
                                          </p:spTgt>
                                        </p:tgtEl>
                                        <p:attrNameLst>
                                          <p:attrName>style.visibility</p:attrName>
                                        </p:attrNameLst>
                                      </p:cBhvr>
                                      <p:to>
                                        <p:strVal val="visible"/>
                                      </p:to>
                                    </p:set>
                                    <p:animEffect transition="in" filter="diamond(in)">
                                      <p:cBhvr>
                                        <p:cTn id="18" dur="1000"/>
                                        <p:tgtEl>
                                          <p:spTgt spid="155651">
                                            <p:txEl>
                                              <p:charRg st="0" end="1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55651">
                                            <p:txEl>
                                              <p:charRg st="10" end="21"/>
                                            </p:txEl>
                                          </p:spTgt>
                                        </p:tgtEl>
                                        <p:attrNameLst>
                                          <p:attrName>style.visibility</p:attrName>
                                        </p:attrNameLst>
                                      </p:cBhvr>
                                      <p:to>
                                        <p:strVal val="visible"/>
                                      </p:to>
                                    </p:set>
                                    <p:animEffect transition="in" filter="diamond(in)">
                                      <p:cBhvr>
                                        <p:cTn id="23" dur="1000"/>
                                        <p:tgtEl>
                                          <p:spTgt spid="155651">
                                            <p:txEl>
                                              <p:charRg st="10" end="2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55651">
                                            <p:txEl>
                                              <p:charRg st="21" end="32"/>
                                            </p:txEl>
                                          </p:spTgt>
                                        </p:tgtEl>
                                        <p:attrNameLst>
                                          <p:attrName>style.visibility</p:attrName>
                                        </p:attrNameLst>
                                      </p:cBhvr>
                                      <p:to>
                                        <p:strVal val="visible"/>
                                      </p:to>
                                    </p:set>
                                    <p:animEffect transition="in" filter="diamond(in)">
                                      <p:cBhvr>
                                        <p:cTn id="28" dur="1000"/>
                                        <p:tgtEl>
                                          <p:spTgt spid="155651">
                                            <p:txEl>
                                              <p:charRg st="21" end="3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55651">
                                            <p:txEl>
                                              <p:charRg st="32" end="39"/>
                                            </p:txEl>
                                          </p:spTgt>
                                        </p:tgtEl>
                                        <p:attrNameLst>
                                          <p:attrName>style.visibility</p:attrName>
                                        </p:attrNameLst>
                                      </p:cBhvr>
                                      <p:to>
                                        <p:strVal val="visible"/>
                                      </p:to>
                                    </p:set>
                                    <p:animEffect transition="in" filter="diamond(in)">
                                      <p:cBhvr>
                                        <p:cTn id="33" dur="1000"/>
                                        <p:tgtEl>
                                          <p:spTgt spid="155651">
                                            <p:txEl>
                                              <p:charRg st="32" end="3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155651" grpId="0" animBg="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2"/>
          <p:cNvSpPr>
            <a:spLocks noGrp="1"/>
          </p:cNvSpPr>
          <p:nvPr>
            <p:ph type="title"/>
          </p:nvPr>
        </p:nvSpPr>
        <p:spPr>
          <a:xfrm>
            <a:off x="1219200" y="914400"/>
            <a:ext cx="5791200" cy="1143000"/>
          </a:xfrm>
        </p:spPr>
        <p:txBody>
          <a:bodyPr anchor="ctr"/>
          <a:p>
            <a:r>
              <a:rPr lang="zh-CN" altLang="en-US" sz="3200" b="1" dirty="0"/>
              <a:t>目 录</a:t>
            </a:r>
            <a:endParaRPr lang="zh-CN" altLang="en-US" sz="3200" b="1" dirty="0"/>
          </a:p>
        </p:txBody>
      </p:sp>
      <p:sp>
        <p:nvSpPr>
          <p:cNvPr id="3" name="Rectangle 3"/>
          <p:cNvSpPr txBox="1">
            <a:spLocks noChangeArrowheads="1"/>
          </p:cNvSpPr>
          <p:nvPr/>
        </p:nvSpPr>
        <p:spPr>
          <a:xfrm>
            <a:off x="1981200" y="1828800"/>
            <a:ext cx="5410200" cy="4495800"/>
          </a:xfrm>
          <a:prstGeom prst="rect">
            <a:avLst/>
          </a:prstGeom>
        </p:spPr>
        <p:txBody>
          <a:bodyPr/>
          <a:p>
            <a:pPr marL="342900" indent="-342900">
              <a:lnSpc>
                <a:spcPct val="125000"/>
              </a:lnSpc>
              <a:spcBef>
                <a:spcPct val="20000"/>
              </a:spcBef>
              <a:buFont typeface="Wingdings" panose="05000000000000000000" pitchFamily="2" charset="2"/>
              <a:buChar char="Ø"/>
            </a:pPr>
            <a:r>
              <a:rPr lang="zh-CN" altLang="en-US" sz="2800" b="0" dirty="0">
                <a:solidFill>
                  <a:schemeClr val="tx1"/>
                </a:solidFill>
                <a:latin typeface="宋体" panose="02010600030101010101" pitchFamily="2" charset="-122"/>
                <a:ea typeface="宋体" panose="02010600030101010101" pitchFamily="2" charset="-122"/>
              </a:rPr>
              <a:t>劳动力市场现状 </a:t>
            </a:r>
            <a:endParaRPr lang="zh-CN" altLang="en-US" sz="2800" b="0" dirty="0">
              <a:solidFill>
                <a:schemeClr val="tx1"/>
              </a:solidFill>
              <a:latin typeface="宋体" panose="02010600030101010101" pitchFamily="2" charset="-122"/>
              <a:ea typeface="宋体" panose="02010600030101010101" pitchFamily="2" charset="-122"/>
            </a:endParaRPr>
          </a:p>
          <a:p>
            <a:pPr marL="342900" indent="-342900">
              <a:lnSpc>
                <a:spcPct val="125000"/>
              </a:lnSpc>
              <a:spcBef>
                <a:spcPct val="20000"/>
              </a:spcBef>
              <a:buFont typeface="Wingdings" panose="05000000000000000000" pitchFamily="2" charset="2"/>
              <a:buChar char="Ø"/>
            </a:pPr>
            <a:r>
              <a:rPr lang="zh-CN" altLang="en-US" sz="2800" b="0" dirty="0">
                <a:solidFill>
                  <a:schemeClr val="tx1"/>
                </a:solidFill>
                <a:latin typeface="宋体" panose="02010600030101010101" pitchFamily="2" charset="-122"/>
                <a:ea typeface="宋体" panose="02010600030101010101" pitchFamily="2" charset="-122"/>
              </a:rPr>
              <a:t>有关职业的一些基本事实</a:t>
            </a:r>
            <a:endParaRPr lang="en-US" altLang="zh-CN" sz="2800" b="0">
              <a:solidFill>
                <a:schemeClr val="tx1"/>
              </a:solidFill>
              <a:latin typeface="宋体" panose="02010600030101010101" pitchFamily="2" charset="-122"/>
              <a:ea typeface="宋体" panose="02010600030101010101" pitchFamily="2" charset="-122"/>
            </a:endParaRPr>
          </a:p>
          <a:p>
            <a:pPr marL="342900" indent="-342900">
              <a:lnSpc>
                <a:spcPct val="125000"/>
              </a:lnSpc>
              <a:spcBef>
                <a:spcPct val="20000"/>
              </a:spcBef>
              <a:buFont typeface="Wingdings" panose="05000000000000000000" pitchFamily="2" charset="2"/>
              <a:buChar char="Ø"/>
            </a:pPr>
            <a:r>
              <a:rPr lang="zh-CN" altLang="en-US" sz="2800" b="0" dirty="0">
                <a:solidFill>
                  <a:schemeClr val="tx1"/>
                </a:solidFill>
                <a:latin typeface="宋体" panose="02010600030101010101" pitchFamily="2" charset="-122"/>
                <a:ea typeface="宋体" panose="02010600030101010101" pitchFamily="2" charset="-122"/>
              </a:rPr>
              <a:t>职业分类 </a:t>
            </a:r>
            <a:endParaRPr lang="en-US" altLang="zh-CN" sz="2800" b="0">
              <a:solidFill>
                <a:schemeClr val="tx1"/>
              </a:solidFill>
              <a:latin typeface="宋体" panose="02010600030101010101" pitchFamily="2" charset="-122"/>
              <a:ea typeface="宋体" panose="02010600030101010101" pitchFamily="2" charset="-122"/>
            </a:endParaRPr>
          </a:p>
          <a:p>
            <a:pPr marL="342900" indent="-342900">
              <a:lnSpc>
                <a:spcPct val="125000"/>
              </a:lnSpc>
              <a:spcBef>
                <a:spcPct val="20000"/>
              </a:spcBef>
              <a:buFont typeface="Wingdings" panose="05000000000000000000" pitchFamily="2" charset="2"/>
              <a:buChar char="Ø"/>
            </a:pPr>
            <a:r>
              <a:rPr lang="zh-CN" altLang="en-US" sz="2800" b="0" dirty="0">
                <a:solidFill>
                  <a:schemeClr val="tx1"/>
                </a:solidFill>
                <a:latin typeface="宋体" panose="02010600030101010101" pitchFamily="2" charset="-122"/>
                <a:ea typeface="宋体" panose="02010600030101010101" pitchFamily="2" charset="-122"/>
              </a:rPr>
              <a:t>探索工作世界的方法</a:t>
            </a:r>
            <a:endParaRPr lang="zh-CN" altLang="en-US" sz="2800" b="0" dirty="0">
              <a:solidFill>
                <a:schemeClr val="tx1"/>
              </a:solidFill>
              <a:latin typeface="宋体" panose="02010600030101010101" pitchFamily="2" charset="-122"/>
              <a:ea typeface="宋体" panose="02010600030101010101" pitchFamily="2" charset="-122"/>
            </a:endParaRPr>
          </a:p>
          <a:p>
            <a:pPr marL="342900" indent="-342900" eaLnBrk="1" hangingPunct="1">
              <a:lnSpc>
                <a:spcPct val="125000"/>
              </a:lnSpc>
              <a:spcBef>
                <a:spcPct val="20000"/>
              </a:spcBef>
              <a:buFont typeface="Wingdings" panose="05000000000000000000" pitchFamily="2" charset="2"/>
              <a:buChar char="Ø"/>
            </a:pPr>
            <a:r>
              <a:rPr lang="zh-CN" altLang="en-US" sz="2800" b="0" dirty="0">
                <a:solidFill>
                  <a:schemeClr val="tx1"/>
                </a:solidFill>
                <a:latin typeface="宋体" panose="02010600030101010101" pitchFamily="2" charset="-122"/>
                <a:ea typeface="宋体" panose="02010600030101010101" pitchFamily="2" charset="-122"/>
              </a:rPr>
              <a:t>职业与专业</a:t>
            </a:r>
            <a:endParaRPr lang="zh-CN" altLang="en-US" sz="2800" b="0" dirty="0">
              <a:solidFill>
                <a:schemeClr val="tx1"/>
              </a:solidFill>
              <a:latin typeface="宋体" panose="02010600030101010101" pitchFamily="2" charset="-122"/>
              <a:ea typeface="宋体" panose="02010600030101010101" pitchFamily="2" charset="-122"/>
            </a:endParaRPr>
          </a:p>
          <a:p>
            <a:pPr marL="342900" indent="-342900">
              <a:lnSpc>
                <a:spcPct val="125000"/>
              </a:lnSpc>
              <a:spcBef>
                <a:spcPct val="20000"/>
              </a:spcBef>
              <a:buFont typeface="Wingdings" panose="05000000000000000000" pitchFamily="2" charset="2"/>
              <a:buChar char="Ø"/>
            </a:pPr>
            <a:r>
              <a:rPr lang="zh-CN" altLang="en-US" sz="2800" b="0" dirty="0">
                <a:solidFill>
                  <a:schemeClr val="tx1"/>
                </a:solidFill>
                <a:latin typeface="宋体" panose="02010600030101010101" pitchFamily="2" charset="-122"/>
                <a:ea typeface="宋体" panose="02010600030101010101" pitchFamily="2" charset="-122"/>
              </a:rPr>
              <a:t>分享与练习</a:t>
            </a:r>
            <a:endParaRPr lang="zh-CN" altLang="en-US" sz="2800" b="0" dirty="0">
              <a:solidFill>
                <a:schemeClr val="tx1"/>
              </a:solidFill>
              <a:latin typeface="宋体" panose="02010600030101010101" pitchFamily="2" charset="-122"/>
              <a:ea typeface="宋体" panose="02010600030101010101" pitchFamily="2" charset="-122"/>
            </a:endParaRPr>
          </a:p>
        </p:txBody>
      </p:sp>
      <p:pic>
        <p:nvPicPr>
          <p:cNvPr id="86020" name="Picture 4" descr="crayon_rolling_lg_wht"/>
          <p:cNvPicPr>
            <a:picLocks noChangeAspect="1"/>
          </p:cNvPicPr>
          <p:nvPr/>
        </p:nvPicPr>
        <p:blipFill>
          <a:blip r:embed="rId1"/>
          <a:stretch>
            <a:fillRect/>
          </a:stretch>
        </p:blipFill>
        <p:spPr>
          <a:xfrm>
            <a:off x="1533525" y="1806575"/>
            <a:ext cx="828675" cy="631825"/>
          </a:xfrm>
          <a:prstGeom prst="rect">
            <a:avLst/>
          </a:prstGeom>
          <a:noFill/>
          <a:ln w="9525">
            <a:noFill/>
          </a:ln>
        </p:spPr>
      </p:pic>
    </p:spTree>
  </p:cSld>
  <p:clrMapOvr>
    <a:masterClrMapping/>
  </p:clrMapOvr>
</p:sld>
</file>

<file path=ppt/theme/theme1.xml><?xml version="1.0" encoding="utf-8"?>
<a:theme xmlns:a="http://schemas.openxmlformats.org/drawingml/2006/main" name="自信大学,做更美的自己 封面">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没有大标题">
  <a:themeElements>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CCEDB"/>
      </a:accent5>
      <a:accent6>
        <a:srgbClr val="C31B23"/>
      </a:accent6>
      <a:hlink>
        <a:srgbClr val="FF8119"/>
      </a:hlink>
      <a:folHlink>
        <a:srgbClr val="44B9E8"/>
      </a:folHlink>
    </a:clrScheme>
    <a:fontScheme name="">
      <a:majorFont>
        <a:latin typeface="华文细黑"/>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3366"/>
        </a:dk2>
        <a:lt2>
          <a:srgbClr val="C0C0C0"/>
        </a:lt2>
        <a:accent1>
          <a:srgbClr val="4EA7EA"/>
        </a:accent1>
        <a:accent2>
          <a:srgbClr val="93C052"/>
        </a:accent2>
        <a:accent3>
          <a:srgbClr val="FFFFFF"/>
        </a:accent3>
        <a:accent4>
          <a:srgbClr val="000000"/>
        </a:accent4>
        <a:accent5>
          <a:srgbClr val="B3D0F2"/>
        </a:accent5>
        <a:accent6>
          <a:srgbClr val="83AC49"/>
        </a:accent6>
        <a:hlink>
          <a:srgbClr val="9999FF"/>
        </a:hlink>
        <a:folHlink>
          <a:srgbClr val="855AD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3366"/>
        </a:dk2>
        <a:lt2>
          <a:srgbClr val="C0C0C0"/>
        </a:lt2>
        <a:accent1>
          <a:srgbClr val="DF6521"/>
        </a:accent1>
        <a:accent2>
          <a:srgbClr val="D7D03B"/>
        </a:accent2>
        <a:accent3>
          <a:srgbClr val="FFFFFF"/>
        </a:accent3>
        <a:accent4>
          <a:srgbClr val="000000"/>
        </a:accent4>
        <a:accent5>
          <a:srgbClr val="ECB8AB"/>
        </a:accent5>
        <a:accent6>
          <a:srgbClr val="C1BA34"/>
        </a:accent6>
        <a:hlink>
          <a:srgbClr val="188FB4"/>
        </a:hlink>
        <a:folHlink>
          <a:srgbClr val="A98FD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3366"/>
        </a:dk2>
        <a:lt2>
          <a:srgbClr val="C0C0C0"/>
        </a:lt2>
        <a:accent1>
          <a:srgbClr val="A5A5A5"/>
        </a:accent1>
        <a:accent2>
          <a:srgbClr val="449CD8"/>
        </a:accent2>
        <a:accent3>
          <a:srgbClr val="FFFFFF"/>
        </a:accent3>
        <a:accent4>
          <a:srgbClr val="000000"/>
        </a:accent4>
        <a:accent5>
          <a:srgbClr val="CFCFCF"/>
        </a:accent5>
        <a:accent6>
          <a:srgbClr val="3C8BC1"/>
        </a:accent6>
        <a:hlink>
          <a:srgbClr val="19B3B3"/>
        </a:hlink>
        <a:folHlink>
          <a:srgbClr val="855AD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信大学,做更美的自己 封面">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3.《求职礼仪》课件（0821）</Template>
  <TotalTime>0</TotalTime>
  <Words>4649</Words>
  <Application>WPS 演示</Application>
  <PresentationFormat/>
  <Paragraphs>483</Paragraphs>
  <Slides>61</Slides>
  <Notes>3</Notes>
  <HiddenSlides>0</HiddenSlides>
  <MMClips>0</MMClips>
  <ScaleCrop>false</ScaleCrop>
  <HeadingPairs>
    <vt:vector size="6" baseType="variant">
      <vt:variant>
        <vt:lpstr>已用的字体</vt:lpstr>
      </vt:variant>
      <vt:variant>
        <vt:i4>18</vt:i4>
      </vt:variant>
      <vt:variant>
        <vt:lpstr>主题</vt:lpstr>
      </vt:variant>
      <vt:variant>
        <vt:i4>3</vt:i4>
      </vt:variant>
      <vt:variant>
        <vt:lpstr>幻灯片标题</vt:lpstr>
      </vt:variant>
      <vt:variant>
        <vt:i4>61</vt:i4>
      </vt:variant>
    </vt:vector>
  </HeadingPairs>
  <TitlesOfParts>
    <vt:vector size="82" baseType="lpstr">
      <vt:lpstr>Arial</vt:lpstr>
      <vt:lpstr>宋体</vt:lpstr>
      <vt:lpstr>Wingdings</vt:lpstr>
      <vt:lpstr>楷体_GB2312</vt:lpstr>
      <vt:lpstr>Verdana</vt:lpstr>
      <vt:lpstr>黑体</vt:lpstr>
      <vt:lpstr>华文彩云</vt:lpstr>
      <vt:lpstr>华文新魏</vt:lpstr>
      <vt:lpstr>方正姚体</vt:lpstr>
      <vt:lpstr>Times New Roman</vt:lpstr>
      <vt:lpstr>微软雅黑</vt:lpstr>
      <vt:lpstr>Arial Unicode MS</vt:lpstr>
      <vt:lpstr>Calibri</vt:lpstr>
      <vt:lpstr>Comic Sans MS</vt:lpstr>
      <vt:lpstr>华文行楷</vt:lpstr>
      <vt:lpstr>华文细黑</vt:lpstr>
      <vt:lpstr>仿宋_GB2312</vt:lpstr>
      <vt:lpstr>新宋体</vt:lpstr>
      <vt:lpstr>自信大学,做更美的自己 封面</vt:lpstr>
      <vt:lpstr>1_没有大标题</vt:lpstr>
      <vt:lpstr>1_自信大学,做更美的自己 封面</vt:lpstr>
      <vt:lpstr>PowerPoint 演示文稿</vt:lpstr>
      <vt:lpstr>教学目标</vt:lpstr>
      <vt:lpstr>困惑与迷思</vt:lpstr>
      <vt:lpstr>PowerPoint 演示文稿</vt:lpstr>
      <vt:lpstr>PowerPoint 演示文稿</vt:lpstr>
      <vt:lpstr>PowerPoint 演示文稿</vt:lpstr>
      <vt:lpstr>PowerPoint 演示文稿</vt:lpstr>
      <vt:lpstr>了解工作世界的作用</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 录</vt:lpstr>
      <vt:lpstr>PowerPoint 演示文稿</vt:lpstr>
      <vt:lpstr>PowerPoint 演示文稿</vt:lpstr>
      <vt:lpstr>PowerPoint 演示文稿</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新职业层出不穷，职业更替周期不断加速</vt:lpstr>
      <vt:lpstr>活动：职业头脑风暴法</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 录</vt:lpstr>
      <vt:lpstr>职业与专业</vt:lpstr>
      <vt:lpstr>职业与专业</vt:lpstr>
      <vt:lpstr>企业最看重什么？</vt:lpstr>
      <vt:lpstr>    GE的选人标准</vt:lpstr>
      <vt:lpstr>目 录</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Administrator</cp:lastModifiedBy>
  <cp:revision>190</cp:revision>
  <dcterms:created xsi:type="dcterms:W3CDTF">2017-12-22T01:01:00Z</dcterms:created>
  <dcterms:modified xsi:type="dcterms:W3CDTF">2018-12-14T06:49:32Z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2052-10.8.0.6501</vt:lpwstr>
  </property>
</Properties>
</file>