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96" r:id="rId3"/>
    <p:sldId id="297" r:id="rId4"/>
    <p:sldId id="298" r:id="rId5"/>
    <p:sldId id="305" r:id="rId6"/>
    <p:sldId id="300" r:id="rId7"/>
    <p:sldId id="306" r:id="rId8"/>
    <p:sldId id="308" r:id="rId9"/>
    <p:sldId id="309" r:id="rId10"/>
    <p:sldId id="313" r:id="rId11"/>
    <p:sldId id="314" r:id="rId12"/>
    <p:sldId id="315" r:id="rId13"/>
    <p:sldId id="316" r:id="rId14"/>
    <p:sldId id="263" r:id="rId15"/>
    <p:sldId id="295" r:id="rId16"/>
  </p:sldIdLst>
  <p:sldSz cx="9144000" cy="5143500" type="screen16x9"/>
  <p:notesSz cx="6858000" cy="9144000"/>
  <p:custShowLst>
    <p:custShow name="自定义放映 1" id="0">
      <p:sldLst>
        <p:sld r:id="rId2"/>
      </p:sldLst>
    </p:custShow>
  </p:custShow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4601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36" y="-294"/>
      </p:cViewPr>
      <p:guideLst>
        <p:guide orient="horz" pos="1679"/>
        <p:guide pos="29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B2A0E-6B62-4804-A37E-08B45A9DAEA2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884DB-5EEB-44F1-81FF-0D39A2062D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EDA8-AA38-4EC8-A4A2-C9E52DD3CCD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9526" y="-12700"/>
            <a:ext cx="9153525" cy="51562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29677;&#36718;&#36816;&#36755;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31199;&#33337;&#36816;&#36755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4.1&#38598;&#35013;&#31665;%2000_00_04-00_01_55%2000_00_01-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26786" y="413375"/>
            <a:ext cx="912584" cy="940445"/>
            <a:chOff x="3744686" y="812155"/>
            <a:chExt cx="912584" cy="940445"/>
          </a:xfrm>
        </p:grpSpPr>
        <p:grpSp>
          <p:nvGrpSpPr>
            <p:cNvPr id="15" name="组合 14"/>
            <p:cNvGrpSpPr/>
            <p:nvPr/>
          </p:nvGrpSpPr>
          <p:grpSpPr>
            <a:xfrm>
              <a:off x="3744686" y="813337"/>
              <a:ext cx="912584" cy="939263"/>
              <a:chOff x="1827622" y="1343919"/>
              <a:chExt cx="2304000" cy="23040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>
                <a:gsLst>
                  <a:gs pos="96000">
                    <a:srgbClr val="00B0F0"/>
                  </a:gs>
                  <a:gs pos="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>
                <a:outerShdw blurRad="254000" dist="241300" dir="7800000" sx="85000" sy="85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764460" y="812155"/>
              <a:ext cx="79248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对</a:t>
              </a:r>
              <a:endParaRPr lang="zh-CN" altLang="en-US" sz="66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28511" y="413287"/>
            <a:ext cx="912584" cy="939263"/>
            <a:chOff x="4836886" y="813337"/>
            <a:chExt cx="912584" cy="939263"/>
          </a:xfrm>
        </p:grpSpPr>
        <p:grpSp>
          <p:nvGrpSpPr>
            <p:cNvPr id="18" name="组合 17"/>
            <p:cNvGrpSpPr/>
            <p:nvPr/>
          </p:nvGrpSpPr>
          <p:grpSpPr>
            <a:xfrm>
              <a:off x="4836886" y="813337"/>
              <a:ext cx="912584" cy="939263"/>
              <a:chOff x="1827622" y="1343919"/>
              <a:chExt cx="2304000" cy="23040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>
                <a:gsLst>
                  <a:gs pos="96000">
                    <a:srgbClr val="00B0F0"/>
                  </a:gs>
                  <a:gs pos="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>
                <a:outerShdw blurRad="254000" dist="241300" dir="7800000" sx="85000" sy="85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4937276" y="869305"/>
              <a:ext cx="79248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外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420711" y="413287"/>
            <a:ext cx="912584" cy="939263"/>
            <a:chOff x="5929086" y="813337"/>
            <a:chExt cx="912584" cy="939263"/>
          </a:xfrm>
        </p:grpSpPr>
        <p:grpSp>
          <p:nvGrpSpPr>
            <p:cNvPr id="21" name="组合 20"/>
            <p:cNvGrpSpPr/>
            <p:nvPr/>
          </p:nvGrpSpPr>
          <p:grpSpPr>
            <a:xfrm>
              <a:off x="5929086" y="813337"/>
              <a:ext cx="912584" cy="939263"/>
              <a:chOff x="1827622" y="1343919"/>
              <a:chExt cx="2304000" cy="23040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>
                <a:gsLst>
                  <a:gs pos="96000">
                    <a:srgbClr val="00B0F0"/>
                  </a:gs>
                  <a:gs pos="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>
                <a:outerShdw blurRad="254000" dist="241300" dir="7800000" sx="85000" sy="85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6049155" y="868035"/>
              <a:ext cx="79248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报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46023" y="413287"/>
            <a:ext cx="912584" cy="939263"/>
            <a:chOff x="7054398" y="813337"/>
            <a:chExt cx="912584" cy="939263"/>
          </a:xfrm>
        </p:grpSpPr>
        <p:grpSp>
          <p:nvGrpSpPr>
            <p:cNvPr id="24" name="组合 23"/>
            <p:cNvGrpSpPr/>
            <p:nvPr/>
          </p:nvGrpSpPr>
          <p:grpSpPr>
            <a:xfrm>
              <a:off x="7054398" y="813337"/>
              <a:ext cx="912584" cy="939263"/>
              <a:chOff x="1827622" y="1343919"/>
              <a:chExt cx="2304000" cy="230400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>
                <a:gsLst>
                  <a:gs pos="96000">
                    <a:srgbClr val="00B0F0"/>
                  </a:gs>
                  <a:gs pos="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>
                <a:outerShdw blurRad="254000" dist="241300" dir="7800000" sx="85000" sy="85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7114328" y="835015"/>
              <a:ext cx="79248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价</a:t>
              </a:r>
            </a:p>
          </p:txBody>
        </p:sp>
      </p:grpSp>
      <p:sp>
        <p:nvSpPr>
          <p:cNvPr id="30" name="TextBox 76"/>
          <p:cNvSpPr txBox="1"/>
          <p:nvPr/>
        </p:nvSpPr>
        <p:spPr>
          <a:xfrm>
            <a:off x="226694" y="1521283"/>
            <a:ext cx="505333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574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核算海运费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61950" y="2280920"/>
            <a:ext cx="4690110" cy="337185"/>
            <a:chOff x="7400705" y="4207316"/>
            <a:chExt cx="3306499" cy="337185"/>
          </a:xfrm>
        </p:grpSpPr>
        <p:sp>
          <p:nvSpPr>
            <p:cNvPr id="32" name="圆角矩形 31"/>
            <p:cNvSpPr/>
            <p:nvPr/>
          </p:nvSpPr>
          <p:spPr>
            <a:xfrm>
              <a:off x="7400705" y="4229541"/>
              <a:ext cx="3092910" cy="307975"/>
            </a:xfrm>
            <a:prstGeom prst="roundRect">
              <a:avLst/>
            </a:prstGeom>
            <a:solidFill>
              <a:srgbClr val="FC86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100"/>
            <p:cNvSpPr txBox="1"/>
            <p:nvPr/>
          </p:nvSpPr>
          <p:spPr>
            <a:xfrm>
              <a:off x="7444577" y="4207316"/>
              <a:ext cx="3262627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External quotation-Accounting sea freight</a:t>
              </a:r>
            </a:p>
          </p:txBody>
        </p:sp>
      </p:grp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51208" y="977677"/>
            <a:ext cx="5220072" cy="35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矩形 160"/>
          <p:cNvSpPr>
            <a:spLocks noChangeArrowheads="1"/>
          </p:cNvSpPr>
          <p:nvPr/>
        </p:nvSpPr>
        <p:spPr bwMode="auto">
          <a:xfrm flipH="1">
            <a:off x="-10160" y="1353185"/>
            <a:ext cx="9157970" cy="3781425"/>
          </a:xfrm>
          <a:custGeom>
            <a:avLst/>
            <a:gdLst>
              <a:gd name="connsiteX0" fmla="*/ 0 w 7260238"/>
              <a:gd name="connsiteY0" fmla="*/ 0 h 3090960"/>
              <a:gd name="connsiteX1" fmla="*/ 7260238 w 7260238"/>
              <a:gd name="connsiteY1" fmla="*/ 0 h 3090960"/>
              <a:gd name="connsiteX2" fmla="*/ 7260238 w 7260238"/>
              <a:gd name="connsiteY2" fmla="*/ 3090960 h 3090960"/>
              <a:gd name="connsiteX3" fmla="*/ 0 w 7260238"/>
              <a:gd name="connsiteY3" fmla="*/ 3090960 h 3090960"/>
              <a:gd name="connsiteX4" fmla="*/ 0 w 7260238"/>
              <a:gd name="connsiteY4" fmla="*/ 0 h 3090960"/>
              <a:gd name="connsiteX0-1" fmla="*/ 0 w 7260238"/>
              <a:gd name="connsiteY0-2" fmla="*/ 0 h 3090960"/>
              <a:gd name="connsiteX1-3" fmla="*/ 7260238 w 7260238"/>
              <a:gd name="connsiteY1-4" fmla="*/ 0 h 3090960"/>
              <a:gd name="connsiteX2-5" fmla="*/ 7260238 w 7260238"/>
              <a:gd name="connsiteY2-6" fmla="*/ 3090960 h 3090960"/>
              <a:gd name="connsiteX3-7" fmla="*/ 666205 w 7260238"/>
              <a:gd name="connsiteY3-8" fmla="*/ 3090960 h 3090960"/>
              <a:gd name="connsiteX4-9" fmla="*/ 0 w 7260238"/>
              <a:gd name="connsiteY4-10" fmla="*/ 0 h 3090960"/>
              <a:gd name="connsiteX0-11" fmla="*/ 965 w 6594033"/>
              <a:gd name="connsiteY0-12" fmla="*/ 7470 h 3090960"/>
              <a:gd name="connsiteX1-13" fmla="*/ 6594033 w 6594033"/>
              <a:gd name="connsiteY1-14" fmla="*/ 0 h 3090960"/>
              <a:gd name="connsiteX2-15" fmla="*/ 6594033 w 6594033"/>
              <a:gd name="connsiteY2-16" fmla="*/ 3090960 h 3090960"/>
              <a:gd name="connsiteX3-17" fmla="*/ 0 w 6594033"/>
              <a:gd name="connsiteY3-18" fmla="*/ 3090960 h 3090960"/>
              <a:gd name="connsiteX4-19" fmla="*/ 965 w 6594033"/>
              <a:gd name="connsiteY4-20" fmla="*/ 7470 h 3090960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6594033" h="3090960">
                <a:moveTo>
                  <a:pt x="965" y="7470"/>
                </a:moveTo>
                <a:lnTo>
                  <a:pt x="6594033" y="0"/>
                </a:lnTo>
                <a:lnTo>
                  <a:pt x="6594033" y="3090960"/>
                </a:lnTo>
                <a:lnTo>
                  <a:pt x="0" y="3090960"/>
                </a:lnTo>
                <a:cubicBezTo>
                  <a:pt x="322" y="2063130"/>
                  <a:pt x="643" y="1035300"/>
                  <a:pt x="965" y="747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4000"/>
            </a:schemeClr>
          </a:solidFill>
          <a:ln w="12700" cmpd="sng">
            <a:solidFill>
              <a:srgbClr val="7030A0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rgbClr val="FFC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41812" y="1257754"/>
            <a:ext cx="462673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先根</a:t>
            </a:r>
            <a:r>
              <a:rPr lang="zh-CN" altLang="en-US" sz="1400" dirty="0" smtClean="0"/>
              <a:t>据销售合同查找货</a:t>
            </a:r>
            <a:r>
              <a:rPr lang="zh-CN" altLang="en-US" sz="1400" dirty="0" smtClean="0"/>
              <a:t>物</a:t>
            </a:r>
            <a:r>
              <a:rPr lang="zh-CN" altLang="en-US" sz="1400" dirty="0" smtClean="0"/>
              <a:t>的名称、代码、数量</a:t>
            </a:r>
            <a:endParaRPr lang="zh-CN" altLang="en-US" sz="14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2216412" y="1947670"/>
            <a:ext cx="4626736" cy="3067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再根据货物信息</a:t>
            </a:r>
            <a:r>
              <a:rPr lang="zh-CN" altLang="en-US" sz="1400" dirty="0" smtClean="0"/>
              <a:t>换</a:t>
            </a:r>
            <a:r>
              <a:rPr lang="zh-CN" altLang="en-US" sz="1400" dirty="0" smtClean="0"/>
              <a:t>算出</a:t>
            </a:r>
            <a:r>
              <a:rPr lang="zh-CN" altLang="zh-CN" sz="1400" dirty="0" smtClean="0"/>
              <a:t>货</a:t>
            </a:r>
            <a:r>
              <a:rPr lang="zh-CN" altLang="zh-CN" sz="1400" dirty="0" smtClean="0"/>
              <a:t>物重</a:t>
            </a:r>
            <a:r>
              <a:rPr lang="zh-CN" altLang="zh-CN" sz="1400" dirty="0" smtClean="0"/>
              <a:t>量</a:t>
            </a:r>
            <a:r>
              <a:rPr lang="zh-CN" altLang="en-US" sz="1400" dirty="0" smtClean="0"/>
              <a:t>（</a:t>
            </a:r>
            <a:r>
              <a:rPr lang="en-US" altLang="zh-CN" sz="1400" dirty="0" smtClean="0"/>
              <a:t>MT</a:t>
            </a:r>
            <a:r>
              <a:rPr lang="zh-CN" altLang="en-US" sz="1400" dirty="0" smtClean="0"/>
              <a:t>）</a:t>
            </a:r>
            <a:r>
              <a:rPr lang="zh-CN" altLang="zh-CN" sz="1400" dirty="0" smtClean="0"/>
              <a:t>和</a:t>
            </a:r>
            <a:r>
              <a:rPr lang="zh-CN" altLang="zh-CN" sz="1400" dirty="0" smtClean="0"/>
              <a:t>体</a:t>
            </a:r>
            <a:r>
              <a:rPr lang="zh-CN" altLang="zh-CN" sz="1400" dirty="0" smtClean="0"/>
              <a:t>积</a:t>
            </a:r>
            <a:r>
              <a:rPr lang="en-US" altLang="zh-CN" sz="1400" dirty="0" smtClean="0"/>
              <a:t>(CMB)</a:t>
            </a:r>
            <a:endParaRPr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2216411" y="3054115"/>
            <a:ext cx="4626736" cy="3067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按照重量和体积计算需要集装箱数量，选较大者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2216410" y="2503821"/>
            <a:ext cx="4626736" cy="3067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查</a:t>
            </a:r>
            <a:r>
              <a:rPr lang="zh-CN" altLang="en-US" sz="1400" dirty="0" smtClean="0"/>
              <a:t>询集装箱规格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216410" y="3604600"/>
            <a:ext cx="4626736" cy="3067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根据查询航线及运费率</a:t>
            </a:r>
            <a:endParaRPr lang="zh-CN" altLang="en-US" sz="1400" dirty="0"/>
          </a:p>
        </p:txBody>
      </p:sp>
      <p:sp>
        <p:nvSpPr>
          <p:cNvPr id="2" name="下箭头 1"/>
          <p:cNvSpPr/>
          <p:nvPr/>
        </p:nvSpPr>
        <p:spPr>
          <a:xfrm>
            <a:off x="3976370" y="1627505"/>
            <a:ext cx="353695" cy="32004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2" name="下箭头 11"/>
          <p:cNvSpPr/>
          <p:nvPr/>
        </p:nvSpPr>
        <p:spPr>
          <a:xfrm>
            <a:off x="3975655" y="2260278"/>
            <a:ext cx="353750" cy="24390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3" name="下箭头 12"/>
          <p:cNvSpPr/>
          <p:nvPr/>
        </p:nvSpPr>
        <p:spPr>
          <a:xfrm>
            <a:off x="3976290" y="2810473"/>
            <a:ext cx="353750" cy="24390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4" name="下箭头 13"/>
          <p:cNvSpPr/>
          <p:nvPr/>
        </p:nvSpPr>
        <p:spPr>
          <a:xfrm>
            <a:off x="3976326" y="3361326"/>
            <a:ext cx="353750" cy="24390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9" name="标题 1"/>
          <p:cNvSpPr txBox="1">
            <a:spLocks noChangeArrowheads="1"/>
          </p:cNvSpPr>
          <p:nvPr/>
        </p:nvSpPr>
        <p:spPr>
          <a:xfrm>
            <a:off x="846317" y="235910"/>
            <a:ext cx="3168254" cy="3619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 smtClean="0">
                <a:solidFill>
                  <a:prstClr val="black"/>
                </a:solidFill>
              </a:rPr>
              <a:t>集装</a:t>
            </a:r>
            <a:r>
              <a:rPr lang="zh-CN" altLang="en-US" sz="1800" b="1" dirty="0" smtClean="0">
                <a:solidFill>
                  <a:prstClr val="black"/>
                </a:solidFill>
              </a:rPr>
              <a:t>箱货</a:t>
            </a:r>
            <a:r>
              <a:rPr lang="zh-CN" altLang="en-US" sz="1800" b="1" dirty="0" smtClean="0">
                <a:solidFill>
                  <a:prstClr val="black"/>
                </a:solidFill>
              </a:rPr>
              <a:t>海</a:t>
            </a:r>
            <a:r>
              <a:rPr lang="zh-CN" altLang="en-US" sz="1800" b="1" dirty="0" smtClean="0">
                <a:solidFill>
                  <a:prstClr val="black"/>
                </a:solidFill>
              </a:rPr>
              <a:t>运费的计算过程</a:t>
            </a:r>
            <a:endParaRPr lang="zh-CN" altLang="zh-CN" sz="1800" b="1" dirty="0" smtClean="0">
              <a:solidFill>
                <a:prstClr val="black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43535" y="235585"/>
            <a:ext cx="390525" cy="362585"/>
            <a:chOff x="4392265" y="2154519"/>
            <a:chExt cx="2168184" cy="2231572"/>
          </a:xfrm>
        </p:grpSpPr>
        <p:grpSp>
          <p:nvGrpSpPr>
            <p:cNvPr id="32" name="组合 31"/>
            <p:cNvGrpSpPr/>
            <p:nvPr/>
          </p:nvGrpSpPr>
          <p:grpSpPr>
            <a:xfrm>
              <a:off x="4392265" y="2154519"/>
              <a:ext cx="2168184" cy="2231572"/>
              <a:chOff x="1827622" y="1343919"/>
              <a:chExt cx="2304000" cy="23040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678970" y="2474541"/>
              <a:ext cx="1594774" cy="164139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64" rIns="0" bIns="33664" rtlCol="0" anchor="ctr"/>
            <a:lstStyle/>
            <a:p>
              <a:pPr algn="ctr"/>
              <a:endParaRPr lang="en-US" altLang="zh-CN" sz="4675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10"/>
          <p:cNvSpPr txBox="1"/>
          <p:nvPr/>
        </p:nvSpPr>
        <p:spPr>
          <a:xfrm>
            <a:off x="2241810" y="4226900"/>
            <a:ext cx="4626736" cy="3067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海运费</a:t>
            </a:r>
            <a:r>
              <a:rPr lang="en-US" altLang="zh-CN" sz="1400" dirty="0" smtClean="0"/>
              <a:t>=</a:t>
            </a:r>
            <a:r>
              <a:rPr lang="zh-CN" altLang="en-US" sz="1400" dirty="0" smtClean="0"/>
              <a:t>运费率*集装箱数量</a:t>
            </a:r>
            <a:endParaRPr lang="zh-CN" altLang="en-US" sz="1400" dirty="0"/>
          </a:p>
        </p:txBody>
      </p:sp>
      <p:sp>
        <p:nvSpPr>
          <p:cNvPr id="24" name="下箭头 23"/>
          <p:cNvSpPr/>
          <p:nvPr/>
        </p:nvSpPr>
        <p:spPr>
          <a:xfrm>
            <a:off x="3989026" y="3920126"/>
            <a:ext cx="353750" cy="24390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2" grpId="0" bldLvl="0" animBg="1"/>
      <p:bldP spid="12" grpId="0" bldLvl="0" animBg="1"/>
      <p:bldP spid="13" grpId="0" bldLvl="0" animBg="1"/>
      <p:bldP spid="14" grpId="0" bldLvl="0" animBg="1"/>
      <p:bldP spid="23" grpId="0" bldLvl="0" animBg="1"/>
      <p:bldP spid="2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96"/>
          <p:cNvGrpSpPr/>
          <p:nvPr/>
        </p:nvGrpSpPr>
        <p:grpSpPr>
          <a:xfrm>
            <a:off x="2365623" y="1402792"/>
            <a:ext cx="4445336" cy="2780665"/>
            <a:chOff x="857224" y="1876434"/>
            <a:chExt cx="3519051" cy="2124076"/>
          </a:xfrm>
        </p:grpSpPr>
        <p:grpSp>
          <p:nvGrpSpPr>
            <p:cNvPr id="12" name="Group 7"/>
            <p:cNvGrpSpPr/>
            <p:nvPr/>
          </p:nvGrpSpPr>
          <p:grpSpPr>
            <a:xfrm>
              <a:off x="857224" y="1876434"/>
              <a:ext cx="3519051" cy="2124076"/>
              <a:chOff x="4901105" y="2090748"/>
              <a:chExt cx="3519051" cy="2124076"/>
            </a:xfrm>
          </p:grpSpPr>
          <p:pic>
            <p:nvPicPr>
              <p:cNvPr id="100" name="Picture 53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01105" y="2090748"/>
                <a:ext cx="3519051" cy="2124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1" name="Rectangle 9"/>
              <p:cNvSpPr/>
              <p:nvPr/>
            </p:nvSpPr>
            <p:spPr>
              <a:xfrm>
                <a:off x="5330923" y="2195514"/>
                <a:ext cx="2675358" cy="167409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875"/>
              </a:p>
            </p:txBody>
          </p:sp>
        </p:grpSp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663" r="811" b="6467"/>
            <a:stretch>
              <a:fillRect/>
            </a:stretch>
          </p:blipFill>
          <p:spPr>
            <a:xfrm>
              <a:off x="1287042" y="1981200"/>
              <a:ext cx="2675358" cy="1713148"/>
            </a:xfrm>
            <a:custGeom>
              <a:avLst/>
              <a:gdLst>
                <a:gd name="connsiteX0" fmla="*/ 0 w 6715140"/>
                <a:gd name="connsiteY0" fmla="*/ 0 h 3214710"/>
                <a:gd name="connsiteX1" fmla="*/ 6715140 w 6715140"/>
                <a:gd name="connsiteY1" fmla="*/ 0 h 3214710"/>
                <a:gd name="connsiteX2" fmla="*/ 6715140 w 6715140"/>
                <a:gd name="connsiteY2" fmla="*/ 3214710 h 3214710"/>
                <a:gd name="connsiteX3" fmla="*/ 0 w 6715140"/>
                <a:gd name="connsiteY3" fmla="*/ 3214710 h 32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5140" h="3214710">
                  <a:moveTo>
                    <a:pt x="0" y="0"/>
                  </a:moveTo>
                  <a:lnTo>
                    <a:pt x="6715140" y="0"/>
                  </a:lnTo>
                  <a:lnTo>
                    <a:pt x="6715140" y="3214710"/>
                  </a:lnTo>
                  <a:lnTo>
                    <a:pt x="0" y="3214710"/>
                  </a:lnTo>
                  <a:close/>
                </a:path>
              </a:pathLst>
            </a:custGeom>
          </p:spPr>
        </p:pic>
      </p:grp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0682438" y="7966076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年</a:t>
            </a:r>
            <a:endParaRPr lang="zh-CN" altLang="zh-CN" sz="875"/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35219604" y="7966076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度</a:t>
            </a:r>
            <a:endParaRPr lang="zh-CN" altLang="zh-CN" sz="875"/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39764485" y="7966076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工</a:t>
            </a:r>
            <a:endParaRPr lang="zh-CN" altLang="zh-CN" sz="875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44301652" y="7966076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作</a:t>
            </a:r>
            <a:endParaRPr lang="zh-CN" altLang="zh-CN" sz="875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48840362" y="7966076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概</a:t>
            </a:r>
            <a:endParaRPr lang="zh-CN" altLang="zh-CN" sz="875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53385240" y="7966076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述</a:t>
            </a:r>
            <a:endParaRPr lang="zh-CN" altLang="zh-CN" sz="875"/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62252921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年</a:t>
            </a:r>
            <a:endParaRPr lang="zh-CN" altLang="zh-CN" sz="875"/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66790086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度</a:t>
            </a:r>
            <a:endParaRPr lang="zh-CN" altLang="zh-CN" sz="875"/>
          </a:p>
        </p:txBody>
      </p: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1334967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工</a:t>
            </a:r>
            <a:endParaRPr lang="zh-CN" altLang="zh-CN" sz="875"/>
          </a:p>
        </p:txBody>
      </p:sp>
      <p:sp>
        <p:nvSpPr>
          <p:cNvPr id="51" name="Rectangle 28"/>
          <p:cNvSpPr>
            <a:spLocks noChangeArrowheads="1"/>
          </p:cNvSpPr>
          <p:nvPr/>
        </p:nvSpPr>
        <p:spPr bwMode="auto">
          <a:xfrm>
            <a:off x="75873677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作</a:t>
            </a:r>
            <a:endParaRPr lang="zh-CN" altLang="zh-CN" sz="875"/>
          </a:p>
        </p:txBody>
      </p: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80410845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概</a:t>
            </a:r>
            <a:endParaRPr lang="zh-CN" altLang="zh-CN" sz="875"/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84955724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述</a:t>
            </a:r>
            <a:endParaRPr lang="zh-CN" altLang="zh-CN" sz="875"/>
          </a:p>
        </p:txBody>
      </p:sp>
      <p:sp>
        <p:nvSpPr>
          <p:cNvPr id="54" name="Rectangle 31"/>
          <p:cNvSpPr>
            <a:spLocks noChangeArrowheads="1"/>
          </p:cNvSpPr>
          <p:nvPr/>
        </p:nvSpPr>
        <p:spPr bwMode="auto">
          <a:xfrm>
            <a:off x="93823403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年</a:t>
            </a:r>
            <a:endParaRPr lang="zh-CN" altLang="zh-CN" sz="875"/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98362113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度</a:t>
            </a:r>
            <a:endParaRPr lang="zh-CN" altLang="zh-CN" sz="875"/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102906994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工</a:t>
            </a:r>
            <a:endParaRPr lang="zh-CN" altLang="zh-CN" sz="875"/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07444161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作</a:t>
            </a:r>
            <a:endParaRPr lang="zh-CN" altLang="zh-CN" sz="875"/>
          </a:p>
        </p:txBody>
      </p:sp>
      <p:sp>
        <p:nvSpPr>
          <p:cNvPr id="61" name="Rectangle 35"/>
          <p:cNvSpPr>
            <a:spLocks noChangeArrowheads="1"/>
          </p:cNvSpPr>
          <p:nvPr/>
        </p:nvSpPr>
        <p:spPr bwMode="auto">
          <a:xfrm>
            <a:off x="111981329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概</a:t>
            </a:r>
            <a:endParaRPr lang="zh-CN" altLang="zh-CN" sz="875"/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116526206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述</a:t>
            </a:r>
            <a:endParaRPr lang="zh-CN" altLang="zh-CN" sz="875"/>
          </a:p>
        </p:txBody>
      </p:sp>
      <p:sp>
        <p:nvSpPr>
          <p:cNvPr id="63" name="Rectangle 37"/>
          <p:cNvSpPr>
            <a:spLocks noChangeArrowheads="1"/>
          </p:cNvSpPr>
          <p:nvPr/>
        </p:nvSpPr>
        <p:spPr bwMode="auto">
          <a:xfrm>
            <a:off x="125395429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年</a:t>
            </a:r>
            <a:endParaRPr lang="zh-CN" altLang="zh-CN" sz="875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29932597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度</a:t>
            </a:r>
            <a:endParaRPr lang="zh-CN" altLang="zh-CN" sz="875"/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134477476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工</a:t>
            </a:r>
            <a:endParaRPr lang="zh-CN" altLang="zh-CN" sz="875"/>
          </a:p>
        </p:txBody>
      </p:sp>
      <p:sp>
        <p:nvSpPr>
          <p:cNvPr id="66" name="Rectangle 40"/>
          <p:cNvSpPr>
            <a:spLocks noChangeArrowheads="1"/>
          </p:cNvSpPr>
          <p:nvPr/>
        </p:nvSpPr>
        <p:spPr bwMode="auto">
          <a:xfrm>
            <a:off x="139014643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作</a:t>
            </a:r>
            <a:endParaRPr lang="zh-CN" altLang="zh-CN" sz="875"/>
          </a:p>
        </p:txBody>
      </p:sp>
      <p:sp>
        <p:nvSpPr>
          <p:cNvPr id="67" name="Rectangle 41"/>
          <p:cNvSpPr>
            <a:spLocks noChangeArrowheads="1"/>
          </p:cNvSpPr>
          <p:nvPr/>
        </p:nvSpPr>
        <p:spPr bwMode="auto">
          <a:xfrm>
            <a:off x="143551811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概</a:t>
            </a:r>
            <a:endParaRPr lang="zh-CN" altLang="zh-CN" sz="875"/>
          </a:p>
        </p:txBody>
      </p:sp>
      <p:sp>
        <p:nvSpPr>
          <p:cNvPr id="68" name="Rectangle 42"/>
          <p:cNvSpPr>
            <a:spLocks noChangeArrowheads="1"/>
          </p:cNvSpPr>
          <p:nvPr/>
        </p:nvSpPr>
        <p:spPr bwMode="auto">
          <a:xfrm>
            <a:off x="148096689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述</a:t>
            </a:r>
            <a:endParaRPr lang="zh-CN" altLang="zh-CN" sz="875"/>
          </a:p>
        </p:txBody>
      </p:sp>
      <p:sp>
        <p:nvSpPr>
          <p:cNvPr id="71" name="Rectangle 43"/>
          <p:cNvSpPr>
            <a:spLocks noChangeArrowheads="1"/>
          </p:cNvSpPr>
          <p:nvPr/>
        </p:nvSpPr>
        <p:spPr bwMode="auto">
          <a:xfrm>
            <a:off x="156965911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年</a:t>
            </a:r>
            <a:endParaRPr lang="zh-CN" altLang="zh-CN" sz="875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161503079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度</a:t>
            </a:r>
            <a:endParaRPr lang="zh-CN" altLang="zh-CN" sz="875"/>
          </a:p>
        </p:txBody>
      </p:sp>
      <p:sp>
        <p:nvSpPr>
          <p:cNvPr id="73" name="Rectangle 45"/>
          <p:cNvSpPr>
            <a:spLocks noChangeArrowheads="1"/>
          </p:cNvSpPr>
          <p:nvPr/>
        </p:nvSpPr>
        <p:spPr bwMode="auto">
          <a:xfrm>
            <a:off x="166047957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工</a:t>
            </a:r>
            <a:endParaRPr lang="zh-CN" altLang="zh-CN" sz="875"/>
          </a:p>
        </p:txBody>
      </p:sp>
      <p:sp>
        <p:nvSpPr>
          <p:cNvPr id="77" name="Rectangle 46"/>
          <p:cNvSpPr>
            <a:spLocks noChangeArrowheads="1"/>
          </p:cNvSpPr>
          <p:nvPr/>
        </p:nvSpPr>
        <p:spPr bwMode="auto">
          <a:xfrm>
            <a:off x="170585126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作</a:t>
            </a:r>
            <a:endParaRPr lang="zh-CN" altLang="zh-CN" sz="875"/>
          </a:p>
        </p:txBody>
      </p:sp>
      <p:sp>
        <p:nvSpPr>
          <p:cNvPr id="83" name="Rectangle 47"/>
          <p:cNvSpPr>
            <a:spLocks noChangeArrowheads="1"/>
          </p:cNvSpPr>
          <p:nvPr/>
        </p:nvSpPr>
        <p:spPr bwMode="auto">
          <a:xfrm>
            <a:off x="175122294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概</a:t>
            </a:r>
            <a:endParaRPr lang="zh-CN" altLang="zh-CN" sz="875"/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auto">
          <a:xfrm>
            <a:off x="179667173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述</a:t>
            </a:r>
            <a:endParaRPr lang="zh-CN" altLang="zh-CN" sz="875"/>
          </a:p>
        </p:txBody>
      </p:sp>
      <p:sp>
        <p:nvSpPr>
          <p:cNvPr id="86" name="Line 50"/>
          <p:cNvSpPr>
            <a:spLocks noChangeShapeType="1"/>
          </p:cNvSpPr>
          <p:nvPr/>
        </p:nvSpPr>
        <p:spPr bwMode="auto">
          <a:xfrm flipV="1">
            <a:off x="23008426" y="22174201"/>
            <a:ext cx="170469196" cy="46038"/>
          </a:xfrm>
          <a:prstGeom prst="line">
            <a:avLst/>
          </a:prstGeom>
          <a:noFill/>
          <a:ln w="152400" cap="flat">
            <a:solidFill>
              <a:srgbClr val="23191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89728" tIns="44864" rIns="89728" bIns="44864" numCol="1" anchor="t" anchorCtr="0" compatLnSpc="1"/>
          <a:lstStyle/>
          <a:p>
            <a:endParaRPr lang="zh-CN" altLang="en-US" sz="875"/>
          </a:p>
        </p:txBody>
      </p:sp>
      <p:sp>
        <p:nvSpPr>
          <p:cNvPr id="88" name="Freeform 51"/>
          <p:cNvSpPr/>
          <p:nvPr/>
        </p:nvSpPr>
        <p:spPr bwMode="auto">
          <a:xfrm>
            <a:off x="72002746" y="43011729"/>
            <a:ext cx="127619023" cy="17903825"/>
          </a:xfrm>
          <a:custGeom>
            <a:avLst/>
            <a:gdLst>
              <a:gd name="T0" fmla="*/ 0 w 17241"/>
              <a:gd name="T1" fmla="*/ 0 h 2350"/>
              <a:gd name="T2" fmla="*/ 16165 w 17241"/>
              <a:gd name="T3" fmla="*/ 0 h 2350"/>
              <a:gd name="T4" fmla="*/ 17241 w 17241"/>
              <a:gd name="T5" fmla="*/ 2350 h 2350"/>
              <a:gd name="T6" fmla="*/ 0 w 17241"/>
              <a:gd name="T7" fmla="*/ 2350 h 2350"/>
              <a:gd name="T8" fmla="*/ 0 w 17241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41" h="2350">
                <a:moveTo>
                  <a:pt x="0" y="0"/>
                </a:moveTo>
                <a:lnTo>
                  <a:pt x="16165" y="0"/>
                </a:lnTo>
                <a:lnTo>
                  <a:pt x="17241" y="2350"/>
                </a:lnTo>
                <a:lnTo>
                  <a:pt x="0" y="2350"/>
                </a:lnTo>
                <a:lnTo>
                  <a:pt x="0" y="0"/>
                </a:lnTo>
                <a:close/>
              </a:path>
            </a:pathLst>
          </a:custGeom>
          <a:noFill/>
          <a:ln w="152400" cap="flat">
            <a:solidFill>
              <a:srgbClr val="23191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9728" tIns="44864" rIns="89728" bIns="44864" numCol="1" anchor="t" anchorCtr="0" compatLnSpc="1"/>
          <a:lstStyle/>
          <a:p>
            <a:endParaRPr lang="zh-CN" altLang="en-US" sz="875"/>
          </a:p>
        </p:txBody>
      </p:sp>
      <p:cxnSp>
        <p:nvCxnSpPr>
          <p:cNvPr id="76" name="直接连接符 75"/>
          <p:cNvCxnSpPr/>
          <p:nvPr/>
        </p:nvCxnSpPr>
        <p:spPr>
          <a:xfrm flipV="1">
            <a:off x="642591" y="638708"/>
            <a:ext cx="7796288" cy="3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6"/>
          <p:cNvSpPr>
            <a:spLocks noEditPoints="1"/>
          </p:cNvSpPr>
          <p:nvPr/>
        </p:nvSpPr>
        <p:spPr bwMode="auto">
          <a:xfrm>
            <a:off x="8349979" y="334172"/>
            <a:ext cx="310355" cy="3206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7328" tIns="33664" rIns="67328" bIns="33664" numCol="1" anchor="t" anchorCtr="0" compatLnSpc="1"/>
          <a:lstStyle/>
          <a:p>
            <a:endParaRPr lang="zh-CN" altLang="en-US" sz="875"/>
          </a:p>
        </p:txBody>
      </p:sp>
      <p:sp>
        <p:nvSpPr>
          <p:cNvPr id="79" name="TextBox 78"/>
          <p:cNvSpPr txBox="1"/>
          <p:nvPr/>
        </p:nvSpPr>
        <p:spPr>
          <a:xfrm>
            <a:off x="3829388" y="182964"/>
            <a:ext cx="1573473" cy="449237"/>
          </a:xfrm>
          <a:prstGeom prst="rect">
            <a:avLst/>
          </a:prstGeom>
          <a:noFill/>
        </p:spPr>
        <p:txBody>
          <a:bodyPr wrap="square" lIns="79132" tIns="39566" rIns="79132" bIns="39566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务解析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79"/>
          <p:cNvGrpSpPr/>
          <p:nvPr/>
        </p:nvGrpSpPr>
        <p:grpSpPr>
          <a:xfrm>
            <a:off x="691360" y="280770"/>
            <a:ext cx="263853" cy="271567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31" name="组合 80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sp>
          <p:nvSpPr>
            <p:cNvPr id="82" name="椭圆 81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 flip="none" rotWithShape="1">
              <a:gsLst>
                <a:gs pos="0">
                  <a:srgbClr val="F20000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64" rIns="0" bIns="33664" rtlCol="0" anchor="ctr"/>
            <a:lstStyle/>
            <a:p>
              <a:pPr algn="ctr"/>
              <a:endParaRPr lang="zh-CN" altLang="en-US" sz="2335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5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丁字箭头 71"/>
          <p:cNvSpPr/>
          <p:nvPr/>
        </p:nvSpPr>
        <p:spPr>
          <a:xfrm flipV="1">
            <a:off x="1397794" y="3959992"/>
            <a:ext cx="6104224" cy="267485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/>
          <a:p>
            <a:pPr algn="ctr"/>
            <a:endParaRPr lang="zh-CN" altLang="en-US" sz="875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553691" y="651408"/>
            <a:ext cx="7796288" cy="3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8349979" y="334172"/>
            <a:ext cx="310355" cy="3206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7328" tIns="33664" rIns="67328" bIns="33664" numCol="1" anchor="t" anchorCtr="0" compatLnSpc="1"/>
          <a:lstStyle/>
          <a:p>
            <a:endParaRPr lang="zh-CN" altLang="en-US" sz="875"/>
          </a:p>
        </p:txBody>
      </p:sp>
      <p:grpSp>
        <p:nvGrpSpPr>
          <p:cNvPr id="2" name="组合 5"/>
          <p:cNvGrpSpPr/>
          <p:nvPr/>
        </p:nvGrpSpPr>
        <p:grpSpPr>
          <a:xfrm>
            <a:off x="548362" y="677566"/>
            <a:ext cx="1407799" cy="1780877"/>
            <a:chOff x="4392265" y="2154519"/>
            <a:chExt cx="2168184" cy="2742771"/>
          </a:xfrm>
        </p:grpSpPr>
        <p:grpSp>
          <p:nvGrpSpPr>
            <p:cNvPr id="3" name="组合 31"/>
            <p:cNvGrpSpPr/>
            <p:nvPr/>
          </p:nvGrpSpPr>
          <p:grpSpPr>
            <a:xfrm>
              <a:off x="4392265" y="2154519"/>
              <a:ext cx="2168184" cy="2231572"/>
              <a:chOff x="1827622" y="1343919"/>
              <a:chExt cx="2304000" cy="23040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4678970" y="2474541"/>
              <a:ext cx="1594774" cy="164139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64" rIns="0" bIns="33664" rtlCol="0" anchor="ctr"/>
            <a:lstStyle/>
            <a:p>
              <a:pPr algn="ctr"/>
              <a:r>
                <a:rPr lang="en-US" altLang="zh-CN" sz="4675" dirty="0">
                  <a:solidFill>
                    <a:schemeClr val="bg1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4</a:t>
              </a:r>
              <a:endParaRPr lang="en-US" altLang="zh-CN" sz="4675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42"/>
            <p:cNvSpPr txBox="1"/>
            <p:nvPr/>
          </p:nvSpPr>
          <p:spPr>
            <a:xfrm>
              <a:off x="4697529" y="4385847"/>
              <a:ext cx="1558083" cy="511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560" dirty="0">
                  <a:latin typeface="方正准圆简体" pitchFamily="2" charset="-122"/>
                  <a:ea typeface="方正准圆简体" pitchFamily="2" charset="-122"/>
                </a:rPr>
                <a:t>Overview</a:t>
              </a:r>
              <a:endParaRPr lang="zh-CN" altLang="en-US" sz="1560" dirty="0">
                <a:latin typeface="方正准圆简体" pitchFamily="2" charset="-122"/>
                <a:ea typeface="方正准圆简体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674935" y="169845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</a:t>
            </a:r>
            <a:r>
              <a:rPr lang="zh-CN" altLang="en-US" sz="8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例分析</a:t>
            </a:r>
            <a:endParaRPr lang="zh-CN" altLang="en-US" sz="88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34" grpId="0" bldLvl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丁字箭头 71"/>
          <p:cNvSpPr/>
          <p:nvPr/>
        </p:nvSpPr>
        <p:spPr>
          <a:xfrm flipV="1">
            <a:off x="1397794" y="3959992"/>
            <a:ext cx="6104224" cy="267485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/>
          <a:p>
            <a:pPr algn="ctr"/>
            <a:endParaRPr lang="zh-CN" altLang="en-US" sz="875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553691" y="651408"/>
            <a:ext cx="7796288" cy="3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8349979" y="334172"/>
            <a:ext cx="310355" cy="3206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7328" tIns="33664" rIns="67328" bIns="33664" numCol="1" anchor="t" anchorCtr="0" compatLnSpc="1"/>
          <a:lstStyle/>
          <a:p>
            <a:endParaRPr lang="zh-CN" altLang="en-US" sz="875"/>
          </a:p>
        </p:txBody>
      </p:sp>
      <p:grpSp>
        <p:nvGrpSpPr>
          <p:cNvPr id="2" name="组合 5"/>
          <p:cNvGrpSpPr/>
          <p:nvPr/>
        </p:nvGrpSpPr>
        <p:grpSpPr>
          <a:xfrm>
            <a:off x="548362" y="677566"/>
            <a:ext cx="1407799" cy="1780877"/>
            <a:chOff x="4392265" y="2154519"/>
            <a:chExt cx="2168184" cy="2742771"/>
          </a:xfrm>
        </p:grpSpPr>
        <p:grpSp>
          <p:nvGrpSpPr>
            <p:cNvPr id="3" name="组合 31"/>
            <p:cNvGrpSpPr/>
            <p:nvPr/>
          </p:nvGrpSpPr>
          <p:grpSpPr>
            <a:xfrm>
              <a:off x="4392265" y="2154519"/>
              <a:ext cx="2168184" cy="2231572"/>
              <a:chOff x="1827622" y="1343919"/>
              <a:chExt cx="2304000" cy="23040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4678970" y="2474541"/>
              <a:ext cx="1594774" cy="164139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64" rIns="0" bIns="33664" rtlCol="0" anchor="ctr"/>
            <a:lstStyle/>
            <a:p>
              <a:pPr algn="ctr"/>
              <a:r>
                <a:rPr lang="en-US" altLang="zh-CN" sz="4675" dirty="0" smtClean="0">
                  <a:solidFill>
                    <a:schemeClr val="bg1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5</a:t>
              </a:r>
              <a:endParaRPr lang="en-US" altLang="zh-CN" sz="4675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42"/>
            <p:cNvSpPr txBox="1"/>
            <p:nvPr/>
          </p:nvSpPr>
          <p:spPr>
            <a:xfrm>
              <a:off x="4697529" y="4385847"/>
              <a:ext cx="1558083" cy="511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560" dirty="0">
                  <a:latin typeface="方正准圆简体" pitchFamily="2" charset="-122"/>
                  <a:ea typeface="方正准圆简体" pitchFamily="2" charset="-122"/>
                </a:rPr>
                <a:t>Overview</a:t>
              </a:r>
              <a:endParaRPr lang="zh-CN" altLang="en-US" sz="1560" dirty="0">
                <a:latin typeface="方正准圆简体" pitchFamily="2" charset="-122"/>
                <a:ea typeface="方正准圆简体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674935" y="169845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8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堂总结</a:t>
            </a:r>
            <a:endParaRPr lang="zh-CN" altLang="en-US" sz="88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34" grpId="0" bldLvl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39436" y="2524997"/>
            <a:ext cx="1150257" cy="1335943"/>
            <a:chOff x="2016001" y="3888804"/>
            <a:chExt cx="1771538" cy="2057517"/>
          </a:xfrm>
        </p:grpSpPr>
        <p:sp>
          <p:nvSpPr>
            <p:cNvPr id="42" name="圆角矩形 41"/>
            <p:cNvSpPr/>
            <p:nvPr/>
          </p:nvSpPr>
          <p:spPr>
            <a:xfrm>
              <a:off x="2016001" y="3888804"/>
              <a:ext cx="1771538" cy="20162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810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2103293" y="3955462"/>
              <a:ext cx="1640237" cy="1990859"/>
              <a:chOff x="808455" y="1188603"/>
              <a:chExt cx="1230338" cy="149279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08455" y="1524297"/>
                <a:ext cx="1230338" cy="231910"/>
              </a:xfrm>
              <a:prstGeom prst="rect">
                <a:avLst/>
              </a:prstGeom>
              <a:noFill/>
            </p:spPr>
            <p:txBody>
              <a:bodyPr wrap="square" lIns="59366" tIns="29683" rIns="59366" bIns="29683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78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96559" y="1188603"/>
                <a:ext cx="1008112" cy="1492799"/>
              </a:xfrm>
              <a:prstGeom prst="rect">
                <a:avLst/>
              </a:prstGeom>
              <a:noFill/>
            </p:spPr>
            <p:txBody>
              <a:bodyPr wrap="square" lIns="59366" tIns="0" rIns="59366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我国海运中用的最多的</a:t>
                </a:r>
                <a:endPara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班轮运输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185576" y="2524996"/>
            <a:ext cx="1150257" cy="1309131"/>
            <a:chOff x="4705273" y="3888804"/>
            <a:chExt cx="1771538" cy="2016224"/>
          </a:xfrm>
        </p:grpSpPr>
        <p:sp>
          <p:nvSpPr>
            <p:cNvPr id="43" name="圆角矩形 42"/>
            <p:cNvSpPr/>
            <p:nvPr/>
          </p:nvSpPr>
          <p:spPr>
            <a:xfrm>
              <a:off x="4705273" y="3888804"/>
              <a:ext cx="1771538" cy="20162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810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42239" y="4109763"/>
              <a:ext cx="1640236" cy="1386383"/>
            </a:xfrm>
            <a:prstGeom prst="rect">
              <a:avLst/>
            </a:prstGeom>
            <a:noFill/>
          </p:spPr>
          <p:txBody>
            <a:bodyPr wrap="square" lIns="59366" tIns="29683" rIns="59366" bIns="2968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班轮运输中使用最多的集装箱货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99571" y="726777"/>
            <a:ext cx="1150257" cy="3145450"/>
            <a:chOff x="7440370" y="1060646"/>
            <a:chExt cx="1771538" cy="4844382"/>
          </a:xfrm>
        </p:grpSpPr>
        <p:sp>
          <p:nvSpPr>
            <p:cNvPr id="44" name="圆角矩形 43"/>
            <p:cNvSpPr/>
            <p:nvPr/>
          </p:nvSpPr>
          <p:spPr>
            <a:xfrm>
              <a:off x="7440370" y="3888804"/>
              <a:ext cx="1771538" cy="20162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810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7466901" y="1060646"/>
              <a:ext cx="1640237" cy="4353229"/>
              <a:chOff x="779112" y="-982007"/>
              <a:chExt cx="1230338" cy="3264168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779112" y="1509630"/>
                <a:ext cx="1230338" cy="772531"/>
              </a:xfrm>
              <a:prstGeom prst="rect">
                <a:avLst/>
              </a:prstGeom>
              <a:noFill/>
            </p:spPr>
            <p:txBody>
              <a:bodyPr wrap="square" lIns="59366" tIns="29683" rIns="59366" bIns="29683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核算海运费的步骤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823201" y="-982007"/>
                <a:ext cx="1008112" cy="533143"/>
              </a:xfrm>
              <a:prstGeom prst="rect">
                <a:avLst/>
              </a:prstGeom>
              <a:noFill/>
            </p:spPr>
            <p:txBody>
              <a:bodyPr wrap="square" lIns="59366" tIns="0" rIns="59366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dirty="0" smtClean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重点</a:t>
                </a:r>
                <a:endParaRPr lang="zh-CN" altLang="en-US" sz="2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20352" y="2524996"/>
            <a:ext cx="1150257" cy="1577104"/>
            <a:chOff x="9995252" y="3888804"/>
            <a:chExt cx="1771538" cy="2294010"/>
          </a:xfrm>
        </p:grpSpPr>
        <p:sp>
          <p:nvSpPr>
            <p:cNvPr id="45" name="圆角矩形 44"/>
            <p:cNvSpPr/>
            <p:nvPr/>
          </p:nvSpPr>
          <p:spPr>
            <a:xfrm>
              <a:off x="9995252" y="3888804"/>
              <a:ext cx="1771538" cy="20162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810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100020" y="3933726"/>
              <a:ext cx="1640236" cy="2249088"/>
            </a:xfrm>
            <a:prstGeom prst="rect">
              <a:avLst/>
            </a:prstGeom>
            <a:noFill/>
          </p:spPr>
          <p:txBody>
            <a:bodyPr wrap="square" lIns="59366" tIns="29683" rIns="59366" bIns="2968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意比较重量和体积</a:t>
              </a:r>
              <a:endPara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意比较不同尺寸集装箱费用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11906" y="1169109"/>
            <a:ext cx="1095236" cy="1095632"/>
            <a:chOff x="2127615" y="1872580"/>
            <a:chExt cx="1686798" cy="1687408"/>
          </a:xfrm>
        </p:grpSpPr>
        <p:grpSp>
          <p:nvGrpSpPr>
            <p:cNvPr id="6" name="组合 5"/>
            <p:cNvGrpSpPr/>
            <p:nvPr/>
          </p:nvGrpSpPr>
          <p:grpSpPr>
            <a:xfrm>
              <a:off x="2127615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" name="同心圆 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7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75"/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2656089" y="2395063"/>
              <a:ext cx="584048" cy="589248"/>
              <a:chOff x="2885248" y="1508265"/>
              <a:chExt cx="391152" cy="394635"/>
            </a:xfrm>
          </p:grpSpPr>
          <p:sp>
            <p:nvSpPr>
              <p:cNvPr id="74" name="Freeform 42"/>
              <p:cNvSpPr>
                <a:spLocks noEditPoints="1" noChangeArrowheads="1"/>
              </p:cNvSpPr>
              <p:nvPr/>
            </p:nvSpPr>
            <p:spPr bwMode="auto">
              <a:xfrm>
                <a:off x="2885248" y="1508265"/>
                <a:ext cx="391152" cy="394635"/>
              </a:xfrm>
              <a:custGeom>
                <a:avLst/>
                <a:gdLst>
                  <a:gd name="T0" fmla="*/ 199251 w 121"/>
                  <a:gd name="T1" fmla="*/ 0 h 121"/>
                  <a:gd name="T2" fmla="*/ 0 w 121"/>
                  <a:gd name="T3" fmla="*/ 203829 h 121"/>
                  <a:gd name="T4" fmla="*/ 199251 w 121"/>
                  <a:gd name="T5" fmla="*/ 404317 h 121"/>
                  <a:gd name="T6" fmla="*/ 401822 w 121"/>
                  <a:gd name="T7" fmla="*/ 203829 h 121"/>
                  <a:gd name="T8" fmla="*/ 199251 w 121"/>
                  <a:gd name="T9" fmla="*/ 0 h 121"/>
                  <a:gd name="T10" fmla="*/ 199251 w 121"/>
                  <a:gd name="T11" fmla="*/ 370902 h 121"/>
                  <a:gd name="T12" fmla="*/ 33208 w 121"/>
                  <a:gd name="T13" fmla="*/ 203829 h 121"/>
                  <a:gd name="T14" fmla="*/ 199251 w 121"/>
                  <a:gd name="T15" fmla="*/ 33415 h 121"/>
                  <a:gd name="T16" fmla="*/ 368614 w 121"/>
                  <a:gd name="T17" fmla="*/ 203829 h 121"/>
                  <a:gd name="T18" fmla="*/ 199251 w 121"/>
                  <a:gd name="T19" fmla="*/ 370902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121"/>
                  <a:gd name="T32" fmla="*/ 121 w 121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121">
                    <a:moveTo>
                      <a:pt x="60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ubicBezTo>
                      <a:pt x="94" y="121"/>
                      <a:pt x="121" y="94"/>
                      <a:pt x="121" y="61"/>
                    </a:cubicBezTo>
                    <a:cubicBezTo>
                      <a:pt x="121" y="27"/>
                      <a:pt x="94" y="0"/>
                      <a:pt x="60" y="0"/>
                    </a:cubicBezTo>
                    <a:close/>
                    <a:moveTo>
                      <a:pt x="60" y="111"/>
                    </a:moveTo>
                    <a:cubicBezTo>
                      <a:pt x="32" y="111"/>
                      <a:pt x="10" y="89"/>
                      <a:pt x="10" y="61"/>
                    </a:cubicBezTo>
                    <a:cubicBezTo>
                      <a:pt x="10" y="33"/>
                      <a:pt x="32" y="10"/>
                      <a:pt x="60" y="10"/>
                    </a:cubicBezTo>
                    <a:cubicBezTo>
                      <a:pt x="88" y="10"/>
                      <a:pt x="111" y="33"/>
                      <a:pt x="111" y="61"/>
                    </a:cubicBezTo>
                    <a:cubicBezTo>
                      <a:pt x="111" y="89"/>
                      <a:pt x="88" y="111"/>
                      <a:pt x="60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5" name="Freeform 43"/>
              <p:cNvSpPr>
                <a:spLocks noChangeArrowheads="1"/>
              </p:cNvSpPr>
              <p:nvPr/>
            </p:nvSpPr>
            <p:spPr bwMode="auto">
              <a:xfrm>
                <a:off x="2989718" y="1603270"/>
                <a:ext cx="136053" cy="194881"/>
              </a:xfrm>
              <a:custGeom>
                <a:avLst/>
                <a:gdLst>
                  <a:gd name="T0" fmla="*/ 139764 w 42"/>
                  <a:gd name="T1" fmla="*/ 199662 h 60"/>
                  <a:gd name="T2" fmla="*/ 139764 w 42"/>
                  <a:gd name="T3" fmla="*/ 0 h 60"/>
                  <a:gd name="T4" fmla="*/ 0 w 42"/>
                  <a:gd name="T5" fmla="*/ 139763 h 60"/>
                  <a:gd name="T6" fmla="*/ 139764 w 42"/>
                  <a:gd name="T7" fmla="*/ 19966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60"/>
                  <a:gd name="T14" fmla="*/ 42 w 4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60">
                    <a:moveTo>
                      <a:pt x="42" y="6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9" y="42"/>
                      <a:pt x="42" y="60"/>
                      <a:pt x="42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235339" y="1169109"/>
            <a:ext cx="1095236" cy="1095632"/>
            <a:chOff x="4781914" y="1872580"/>
            <a:chExt cx="1686798" cy="1687408"/>
          </a:xfrm>
        </p:grpSpPr>
        <p:grpSp>
          <p:nvGrpSpPr>
            <p:cNvPr id="14" name="组合 13"/>
            <p:cNvGrpSpPr/>
            <p:nvPr/>
          </p:nvGrpSpPr>
          <p:grpSpPr>
            <a:xfrm>
              <a:off x="4781914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7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75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5335816" y="2401324"/>
              <a:ext cx="711677" cy="620265"/>
              <a:chOff x="5263769" y="1554660"/>
              <a:chExt cx="379547" cy="330796"/>
            </a:xfrm>
          </p:grpSpPr>
          <p:sp>
            <p:nvSpPr>
              <p:cNvPr id="77" name="Freeform 110"/>
              <p:cNvSpPr>
                <a:spLocks noChangeArrowheads="1"/>
              </p:cNvSpPr>
              <p:nvPr/>
            </p:nvSpPr>
            <p:spPr bwMode="auto">
              <a:xfrm>
                <a:off x="5516800" y="1654385"/>
                <a:ext cx="99754" cy="99726"/>
              </a:xfrm>
              <a:custGeom>
                <a:avLst/>
                <a:gdLst>
                  <a:gd name="T0" fmla="*/ 0 w 41"/>
                  <a:gd name="T1" fmla="*/ 97336 h 41"/>
                  <a:gd name="T2" fmla="*/ 7487 w 41"/>
                  <a:gd name="T3" fmla="*/ 102328 h 41"/>
                  <a:gd name="T4" fmla="*/ 102328 w 41"/>
                  <a:gd name="T5" fmla="*/ 7487 h 41"/>
                  <a:gd name="T6" fmla="*/ 97336 w 41"/>
                  <a:gd name="T7" fmla="*/ 0 h 41"/>
                  <a:gd name="T8" fmla="*/ 0 w 41"/>
                  <a:gd name="T9" fmla="*/ 9733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8" name="Freeform 111"/>
              <p:cNvSpPr>
                <a:spLocks noChangeArrowheads="1"/>
              </p:cNvSpPr>
              <p:nvPr/>
            </p:nvSpPr>
            <p:spPr bwMode="auto">
              <a:xfrm>
                <a:off x="5494902" y="1627629"/>
                <a:ext cx="107051" cy="111887"/>
              </a:xfrm>
              <a:custGeom>
                <a:avLst/>
                <a:gdLst>
                  <a:gd name="T0" fmla="*/ 92344 w 44"/>
                  <a:gd name="T1" fmla="*/ 0 h 46"/>
                  <a:gd name="T2" fmla="*/ 0 w 44"/>
                  <a:gd name="T3" fmla="*/ 97336 h 46"/>
                  <a:gd name="T4" fmla="*/ 14975 w 44"/>
                  <a:gd name="T5" fmla="*/ 114806 h 46"/>
                  <a:gd name="T6" fmla="*/ 109814 w 44"/>
                  <a:gd name="T7" fmla="*/ 19966 h 46"/>
                  <a:gd name="T8" fmla="*/ 92344 w 44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6"/>
                  <a:gd name="T17" fmla="*/ 44 w 4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79" name="Freeform 112"/>
              <p:cNvSpPr>
                <a:spLocks noChangeArrowheads="1"/>
              </p:cNvSpPr>
              <p:nvPr/>
            </p:nvSpPr>
            <p:spPr bwMode="auto">
              <a:xfrm>
                <a:off x="5475438" y="1613035"/>
                <a:ext cx="102186" cy="102158"/>
              </a:xfrm>
              <a:custGeom>
                <a:avLst/>
                <a:gdLst>
                  <a:gd name="T0" fmla="*/ 0 w 42"/>
                  <a:gd name="T1" fmla="*/ 94840 h 42"/>
                  <a:gd name="T2" fmla="*/ 9983 w 42"/>
                  <a:gd name="T3" fmla="*/ 104823 h 42"/>
                  <a:gd name="T4" fmla="*/ 104823 w 42"/>
                  <a:gd name="T5" fmla="*/ 9983 h 42"/>
                  <a:gd name="T6" fmla="*/ 94840 w 42"/>
                  <a:gd name="T7" fmla="*/ 0 h 42"/>
                  <a:gd name="T8" fmla="*/ 0 w 42"/>
                  <a:gd name="T9" fmla="*/ 9484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80" name="Freeform 113"/>
              <p:cNvSpPr>
                <a:spLocks noChangeArrowheads="1"/>
              </p:cNvSpPr>
              <p:nvPr/>
            </p:nvSpPr>
            <p:spPr bwMode="auto">
              <a:xfrm>
                <a:off x="5448676" y="1712761"/>
                <a:ext cx="68124" cy="68105"/>
              </a:xfrm>
              <a:custGeom>
                <a:avLst/>
                <a:gdLst>
                  <a:gd name="T0" fmla="*/ 69882 w 28"/>
                  <a:gd name="T1" fmla="*/ 49916 h 28"/>
                  <a:gd name="T2" fmla="*/ 19966 w 28"/>
                  <a:gd name="T3" fmla="*/ 0 h 28"/>
                  <a:gd name="T4" fmla="*/ 0 w 28"/>
                  <a:gd name="T5" fmla="*/ 49916 h 28"/>
                  <a:gd name="T6" fmla="*/ 22462 w 28"/>
                  <a:gd name="T7" fmla="*/ 69882 h 28"/>
                  <a:gd name="T8" fmla="*/ 69882 w 28"/>
                  <a:gd name="T9" fmla="*/ 499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81" name="Freeform 114"/>
              <p:cNvSpPr>
                <a:spLocks noChangeArrowheads="1"/>
              </p:cNvSpPr>
              <p:nvPr/>
            </p:nvSpPr>
            <p:spPr bwMode="auto">
              <a:xfrm>
                <a:off x="5431645" y="1768704"/>
                <a:ext cx="34062" cy="31621"/>
              </a:xfrm>
              <a:custGeom>
                <a:avLst/>
                <a:gdLst>
                  <a:gd name="T0" fmla="*/ 0 w 14"/>
                  <a:gd name="T1" fmla="*/ 32446 h 13"/>
                  <a:gd name="T2" fmla="*/ 34941 w 14"/>
                  <a:gd name="T3" fmla="*/ 14975 h 13"/>
                  <a:gd name="T4" fmla="*/ 14975 w 14"/>
                  <a:gd name="T5" fmla="*/ 0 h 13"/>
                  <a:gd name="T6" fmla="*/ 0 w 14"/>
                  <a:gd name="T7" fmla="*/ 3244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3"/>
                  <a:gd name="T14" fmla="*/ 14 w 1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82" name="Freeform 115"/>
              <p:cNvSpPr>
                <a:spLocks noChangeArrowheads="1"/>
              </p:cNvSpPr>
              <p:nvPr/>
            </p:nvSpPr>
            <p:spPr bwMode="auto">
              <a:xfrm>
                <a:off x="5575192" y="1588713"/>
                <a:ext cx="68124" cy="68105"/>
              </a:xfrm>
              <a:custGeom>
                <a:avLst/>
                <a:gdLst>
                  <a:gd name="T0" fmla="*/ 17471 w 28"/>
                  <a:gd name="T1" fmla="*/ 0 h 28"/>
                  <a:gd name="T2" fmla="*/ 0 w 28"/>
                  <a:gd name="T3" fmla="*/ 19966 h 28"/>
                  <a:gd name="T4" fmla="*/ 49916 w 28"/>
                  <a:gd name="T5" fmla="*/ 69882 h 28"/>
                  <a:gd name="T6" fmla="*/ 69882 w 28"/>
                  <a:gd name="T7" fmla="*/ 49916 h 28"/>
                  <a:gd name="T8" fmla="*/ 17471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83" name="Freeform 116"/>
              <p:cNvSpPr>
                <a:spLocks noChangeArrowheads="1"/>
              </p:cNvSpPr>
              <p:nvPr/>
            </p:nvSpPr>
            <p:spPr bwMode="auto">
              <a:xfrm>
                <a:off x="5263769" y="1554660"/>
                <a:ext cx="272495" cy="330796"/>
              </a:xfrm>
              <a:custGeom>
                <a:avLst/>
                <a:gdLst>
                  <a:gd name="T0" fmla="*/ 259561 w 112"/>
                  <a:gd name="T1" fmla="*/ 252074 h 136"/>
                  <a:gd name="T2" fmla="*/ 207149 w 112"/>
                  <a:gd name="T3" fmla="*/ 252074 h 136"/>
                  <a:gd name="T4" fmla="*/ 207149 w 112"/>
                  <a:gd name="T5" fmla="*/ 321956 h 136"/>
                  <a:gd name="T6" fmla="*/ 17470 w 112"/>
                  <a:gd name="T7" fmla="*/ 321956 h 136"/>
                  <a:gd name="T8" fmla="*/ 17470 w 112"/>
                  <a:gd name="T9" fmla="*/ 79865 h 136"/>
                  <a:gd name="T10" fmla="*/ 259561 w 112"/>
                  <a:gd name="T11" fmla="*/ 79865 h 136"/>
                  <a:gd name="T12" fmla="*/ 259561 w 112"/>
                  <a:gd name="T13" fmla="*/ 99831 h 136"/>
                  <a:gd name="T14" fmla="*/ 279527 w 112"/>
                  <a:gd name="T15" fmla="*/ 79865 h 136"/>
                  <a:gd name="T16" fmla="*/ 279527 w 112"/>
                  <a:gd name="T17" fmla="*/ 14975 h 136"/>
                  <a:gd name="T18" fmla="*/ 242090 w 112"/>
                  <a:gd name="T19" fmla="*/ 14975 h 136"/>
                  <a:gd name="T20" fmla="*/ 242090 w 112"/>
                  <a:gd name="T21" fmla="*/ 49916 h 136"/>
                  <a:gd name="T22" fmla="*/ 237099 w 112"/>
                  <a:gd name="T23" fmla="*/ 49916 h 136"/>
                  <a:gd name="T24" fmla="*/ 237099 w 112"/>
                  <a:gd name="T25" fmla="*/ 0 h 136"/>
                  <a:gd name="T26" fmla="*/ 222124 w 112"/>
                  <a:gd name="T27" fmla="*/ 0 h 136"/>
                  <a:gd name="T28" fmla="*/ 222124 w 112"/>
                  <a:gd name="T29" fmla="*/ 49916 h 136"/>
                  <a:gd name="T30" fmla="*/ 217133 w 112"/>
                  <a:gd name="T31" fmla="*/ 49916 h 136"/>
                  <a:gd name="T32" fmla="*/ 217133 w 112"/>
                  <a:gd name="T33" fmla="*/ 14975 h 136"/>
                  <a:gd name="T34" fmla="*/ 197166 w 112"/>
                  <a:gd name="T35" fmla="*/ 14975 h 136"/>
                  <a:gd name="T36" fmla="*/ 197166 w 112"/>
                  <a:gd name="T37" fmla="*/ 49916 h 136"/>
                  <a:gd name="T38" fmla="*/ 189679 w 112"/>
                  <a:gd name="T39" fmla="*/ 49916 h 136"/>
                  <a:gd name="T40" fmla="*/ 189679 w 112"/>
                  <a:gd name="T41" fmla="*/ 0 h 136"/>
                  <a:gd name="T42" fmla="*/ 179696 w 112"/>
                  <a:gd name="T43" fmla="*/ 0 h 136"/>
                  <a:gd name="T44" fmla="*/ 179696 w 112"/>
                  <a:gd name="T45" fmla="*/ 49916 h 136"/>
                  <a:gd name="T46" fmla="*/ 169713 w 112"/>
                  <a:gd name="T47" fmla="*/ 49916 h 136"/>
                  <a:gd name="T48" fmla="*/ 169713 w 112"/>
                  <a:gd name="T49" fmla="*/ 14975 h 136"/>
                  <a:gd name="T50" fmla="*/ 149747 w 112"/>
                  <a:gd name="T51" fmla="*/ 14975 h 136"/>
                  <a:gd name="T52" fmla="*/ 149747 w 112"/>
                  <a:gd name="T53" fmla="*/ 49916 h 136"/>
                  <a:gd name="T54" fmla="*/ 142259 w 112"/>
                  <a:gd name="T55" fmla="*/ 49916 h 136"/>
                  <a:gd name="T56" fmla="*/ 142259 w 112"/>
                  <a:gd name="T57" fmla="*/ 0 h 136"/>
                  <a:gd name="T58" fmla="*/ 132276 w 112"/>
                  <a:gd name="T59" fmla="*/ 0 h 136"/>
                  <a:gd name="T60" fmla="*/ 132276 w 112"/>
                  <a:gd name="T61" fmla="*/ 49916 h 136"/>
                  <a:gd name="T62" fmla="*/ 127285 w 112"/>
                  <a:gd name="T63" fmla="*/ 49916 h 136"/>
                  <a:gd name="T64" fmla="*/ 127285 w 112"/>
                  <a:gd name="T65" fmla="*/ 14975 h 136"/>
                  <a:gd name="T66" fmla="*/ 107318 w 112"/>
                  <a:gd name="T67" fmla="*/ 14975 h 136"/>
                  <a:gd name="T68" fmla="*/ 107318 w 112"/>
                  <a:gd name="T69" fmla="*/ 49916 h 136"/>
                  <a:gd name="T70" fmla="*/ 99831 w 112"/>
                  <a:gd name="T71" fmla="*/ 49916 h 136"/>
                  <a:gd name="T72" fmla="*/ 99831 w 112"/>
                  <a:gd name="T73" fmla="*/ 0 h 136"/>
                  <a:gd name="T74" fmla="*/ 87352 w 112"/>
                  <a:gd name="T75" fmla="*/ 0 h 136"/>
                  <a:gd name="T76" fmla="*/ 87352 w 112"/>
                  <a:gd name="T77" fmla="*/ 49916 h 136"/>
                  <a:gd name="T78" fmla="*/ 79865 w 112"/>
                  <a:gd name="T79" fmla="*/ 49916 h 136"/>
                  <a:gd name="T80" fmla="*/ 79865 w 112"/>
                  <a:gd name="T81" fmla="*/ 14975 h 136"/>
                  <a:gd name="T82" fmla="*/ 62394 w 112"/>
                  <a:gd name="T83" fmla="*/ 14975 h 136"/>
                  <a:gd name="T84" fmla="*/ 62394 w 112"/>
                  <a:gd name="T85" fmla="*/ 49916 h 136"/>
                  <a:gd name="T86" fmla="*/ 57403 w 112"/>
                  <a:gd name="T87" fmla="*/ 49916 h 136"/>
                  <a:gd name="T88" fmla="*/ 57403 w 112"/>
                  <a:gd name="T89" fmla="*/ 0 h 136"/>
                  <a:gd name="T90" fmla="*/ 42428 w 112"/>
                  <a:gd name="T91" fmla="*/ 0 h 136"/>
                  <a:gd name="T92" fmla="*/ 42428 w 112"/>
                  <a:gd name="T93" fmla="*/ 49916 h 136"/>
                  <a:gd name="T94" fmla="*/ 37437 w 112"/>
                  <a:gd name="T95" fmla="*/ 49916 h 136"/>
                  <a:gd name="T96" fmla="*/ 37437 w 112"/>
                  <a:gd name="T97" fmla="*/ 14975 h 136"/>
                  <a:gd name="T98" fmla="*/ 0 w 112"/>
                  <a:gd name="T99" fmla="*/ 14975 h 136"/>
                  <a:gd name="T100" fmla="*/ 0 w 112"/>
                  <a:gd name="T101" fmla="*/ 59899 h 136"/>
                  <a:gd name="T102" fmla="*/ 0 w 112"/>
                  <a:gd name="T103" fmla="*/ 69882 h 136"/>
                  <a:gd name="T104" fmla="*/ 0 w 112"/>
                  <a:gd name="T105" fmla="*/ 339426 h 136"/>
                  <a:gd name="T106" fmla="*/ 222124 w 112"/>
                  <a:gd name="T107" fmla="*/ 339426 h 136"/>
                  <a:gd name="T108" fmla="*/ 279527 w 112"/>
                  <a:gd name="T109" fmla="*/ 274536 h 136"/>
                  <a:gd name="T110" fmla="*/ 279527 w 112"/>
                  <a:gd name="T111" fmla="*/ 209645 h 136"/>
                  <a:gd name="T112" fmla="*/ 259561 w 112"/>
                  <a:gd name="T113" fmla="*/ 229612 h 136"/>
                  <a:gd name="T114" fmla="*/ 259561 w 112"/>
                  <a:gd name="T115" fmla="*/ 252074 h 1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2"/>
                  <a:gd name="T175" fmla="*/ 0 h 136"/>
                  <a:gd name="T176" fmla="*/ 112 w 112"/>
                  <a:gd name="T177" fmla="*/ 136 h 1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84" name="Rectangle 117"/>
              <p:cNvSpPr>
                <a:spLocks noChangeArrowheads="1"/>
              </p:cNvSpPr>
              <p:nvPr/>
            </p:nvSpPr>
            <p:spPr bwMode="auto">
              <a:xfrm>
                <a:off x="5312429" y="1666547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85" name="Rectangle 118"/>
              <p:cNvSpPr>
                <a:spLocks noChangeArrowheads="1"/>
              </p:cNvSpPr>
              <p:nvPr/>
            </p:nvSpPr>
            <p:spPr bwMode="auto">
              <a:xfrm>
                <a:off x="5312429" y="1705464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86" name="Rectangle 119"/>
              <p:cNvSpPr>
                <a:spLocks noChangeArrowheads="1"/>
              </p:cNvSpPr>
              <p:nvPr/>
            </p:nvSpPr>
            <p:spPr bwMode="auto">
              <a:xfrm>
                <a:off x="5312429" y="1749246"/>
                <a:ext cx="107051" cy="145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87" name="Rectangle 120"/>
              <p:cNvSpPr>
                <a:spLocks noChangeArrowheads="1"/>
              </p:cNvSpPr>
              <p:nvPr/>
            </p:nvSpPr>
            <p:spPr bwMode="auto">
              <a:xfrm>
                <a:off x="5312429" y="1790596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608168" y="1169109"/>
            <a:ext cx="1095236" cy="1095632"/>
            <a:chOff x="9976487" y="1872580"/>
            <a:chExt cx="1686798" cy="1687408"/>
          </a:xfrm>
        </p:grpSpPr>
        <p:grpSp>
          <p:nvGrpSpPr>
            <p:cNvPr id="30" name="组合 29"/>
            <p:cNvGrpSpPr/>
            <p:nvPr/>
          </p:nvGrpSpPr>
          <p:grpSpPr>
            <a:xfrm>
              <a:off x="9976487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3" name="同心圆 3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7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75"/>
                </a:p>
              </p:txBody>
            </p:sp>
          </p:grpSp>
          <p:sp>
            <p:nvSpPr>
              <p:cNvPr id="32" name="椭圆 3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10405129" y="2280188"/>
              <a:ext cx="820680" cy="812962"/>
              <a:chOff x="9364954" y="1516098"/>
              <a:chExt cx="370262" cy="366780"/>
            </a:xfrm>
          </p:grpSpPr>
          <p:sp>
            <p:nvSpPr>
              <p:cNvPr id="89" name="Freeform 150"/>
              <p:cNvSpPr>
                <a:spLocks noEditPoints="1" noChangeArrowheads="1"/>
              </p:cNvSpPr>
              <p:nvPr/>
            </p:nvSpPr>
            <p:spPr bwMode="auto">
              <a:xfrm>
                <a:off x="9364954" y="1516098"/>
                <a:ext cx="370262" cy="366780"/>
              </a:xfrm>
              <a:custGeom>
                <a:avLst/>
                <a:gdLst>
                  <a:gd name="T0" fmla="*/ 189680 w 114"/>
                  <a:gd name="T1" fmla="*/ 0 h 114"/>
                  <a:gd name="T2" fmla="*/ 0 w 114"/>
                  <a:gd name="T3" fmla="*/ 188432 h 114"/>
                  <a:gd name="T4" fmla="*/ 189680 w 114"/>
                  <a:gd name="T5" fmla="*/ 376864 h 114"/>
                  <a:gd name="T6" fmla="*/ 379359 w 114"/>
                  <a:gd name="T7" fmla="*/ 188432 h 114"/>
                  <a:gd name="T8" fmla="*/ 189680 w 114"/>
                  <a:gd name="T9" fmla="*/ 0 h 114"/>
                  <a:gd name="T10" fmla="*/ 189680 w 114"/>
                  <a:gd name="T11" fmla="*/ 357029 h 114"/>
                  <a:gd name="T12" fmla="*/ 19966 w 114"/>
                  <a:gd name="T13" fmla="*/ 188432 h 114"/>
                  <a:gd name="T14" fmla="*/ 189680 w 114"/>
                  <a:gd name="T15" fmla="*/ 19835 h 114"/>
                  <a:gd name="T16" fmla="*/ 359393 w 114"/>
                  <a:gd name="T17" fmla="*/ 188432 h 114"/>
                  <a:gd name="T18" fmla="*/ 189680 w 114"/>
                  <a:gd name="T19" fmla="*/ 357029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4"/>
                  <a:gd name="T32" fmla="*/ 114 w 114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90" name="Rectangle 151"/>
              <p:cNvSpPr>
                <a:spLocks noChangeArrowheads="1"/>
              </p:cNvSpPr>
              <p:nvPr/>
            </p:nvSpPr>
            <p:spPr bwMode="auto">
              <a:xfrm>
                <a:off x="9506239" y="1780859"/>
                <a:ext cx="21924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91" name="Rectangle 152"/>
              <p:cNvSpPr>
                <a:spLocks noChangeArrowheads="1"/>
              </p:cNvSpPr>
              <p:nvPr/>
            </p:nvSpPr>
            <p:spPr bwMode="auto">
              <a:xfrm>
                <a:off x="9540342" y="1780859"/>
                <a:ext cx="19487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92" name="Rectangle 153"/>
              <p:cNvSpPr>
                <a:spLocks noChangeArrowheads="1"/>
              </p:cNvSpPr>
              <p:nvPr/>
            </p:nvSpPr>
            <p:spPr bwMode="auto">
              <a:xfrm>
                <a:off x="9574445" y="1780859"/>
                <a:ext cx="19487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93" name="Freeform 154"/>
              <p:cNvSpPr>
                <a:spLocks noChangeArrowheads="1"/>
              </p:cNvSpPr>
              <p:nvPr/>
            </p:nvSpPr>
            <p:spPr bwMode="auto">
              <a:xfrm>
                <a:off x="9479444" y="1620544"/>
                <a:ext cx="80387" cy="82586"/>
              </a:xfrm>
              <a:custGeom>
                <a:avLst/>
                <a:gdLst>
                  <a:gd name="T0" fmla="*/ 62595 w 25"/>
                  <a:gd name="T1" fmla="*/ 74674 h 25"/>
                  <a:gd name="T2" fmla="*/ 72479 w 25"/>
                  <a:gd name="T3" fmla="*/ 84857 h 25"/>
                  <a:gd name="T4" fmla="*/ 82362 w 25"/>
                  <a:gd name="T5" fmla="*/ 74674 h 25"/>
                  <a:gd name="T6" fmla="*/ 72479 w 25"/>
                  <a:gd name="T7" fmla="*/ 64491 h 25"/>
                  <a:gd name="T8" fmla="*/ 69184 w 25"/>
                  <a:gd name="T9" fmla="*/ 64491 h 25"/>
                  <a:gd name="T10" fmla="*/ 0 w 25"/>
                  <a:gd name="T11" fmla="*/ 0 h 25"/>
                  <a:gd name="T12" fmla="*/ 62595 w 25"/>
                  <a:gd name="T13" fmla="*/ 74674 h 25"/>
                  <a:gd name="T14" fmla="*/ 62595 w 25"/>
                  <a:gd name="T15" fmla="*/ 74674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25"/>
                  <a:gd name="T26" fmla="*/ 25 w 2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94" name="Freeform 155"/>
              <p:cNvSpPr>
                <a:spLocks noChangeArrowheads="1"/>
              </p:cNvSpPr>
              <p:nvPr/>
            </p:nvSpPr>
            <p:spPr bwMode="auto">
              <a:xfrm>
                <a:off x="9430725" y="1780859"/>
                <a:ext cx="21924" cy="19432"/>
              </a:xfrm>
              <a:custGeom>
                <a:avLst/>
                <a:gdLst>
                  <a:gd name="T0" fmla="*/ 0 w 9"/>
                  <a:gd name="T1" fmla="*/ 14974 h 8"/>
                  <a:gd name="T2" fmla="*/ 7488 w 9"/>
                  <a:gd name="T3" fmla="*/ 19966 h 8"/>
                  <a:gd name="T4" fmla="*/ 22463 w 9"/>
                  <a:gd name="T5" fmla="*/ 2496 h 8"/>
                  <a:gd name="T6" fmla="*/ 17471 w 9"/>
                  <a:gd name="T7" fmla="*/ 0 h 8"/>
                  <a:gd name="T8" fmla="*/ 0 w 9"/>
                  <a:gd name="T9" fmla="*/ 1497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95" name="Freeform 156"/>
              <p:cNvSpPr>
                <a:spLocks noChangeArrowheads="1"/>
              </p:cNvSpPr>
              <p:nvPr/>
            </p:nvSpPr>
            <p:spPr bwMode="auto">
              <a:xfrm>
                <a:off x="9411238" y="1737137"/>
                <a:ext cx="26796" cy="14574"/>
              </a:xfrm>
              <a:custGeom>
                <a:avLst/>
                <a:gdLst>
                  <a:gd name="T0" fmla="*/ 22462 w 11"/>
                  <a:gd name="T1" fmla="*/ 0 h 6"/>
                  <a:gd name="T2" fmla="*/ 0 w 11"/>
                  <a:gd name="T3" fmla="*/ 7488 h 6"/>
                  <a:gd name="T4" fmla="*/ 2496 w 11"/>
                  <a:gd name="T5" fmla="*/ 14975 h 6"/>
                  <a:gd name="T6" fmla="*/ 27454 w 11"/>
                  <a:gd name="T7" fmla="*/ 7488 h 6"/>
                  <a:gd name="T8" fmla="*/ 22462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96" name="Freeform 157"/>
              <p:cNvSpPr>
                <a:spLocks noChangeArrowheads="1"/>
              </p:cNvSpPr>
              <p:nvPr/>
            </p:nvSpPr>
            <p:spPr bwMode="auto">
              <a:xfrm>
                <a:off x="9442904" y="1588969"/>
                <a:ext cx="19487" cy="21862"/>
              </a:xfrm>
              <a:custGeom>
                <a:avLst/>
                <a:gdLst>
                  <a:gd name="T0" fmla="*/ 0 w 8"/>
                  <a:gd name="T1" fmla="*/ 7488 h 9"/>
                  <a:gd name="T2" fmla="*/ 17470 w 8"/>
                  <a:gd name="T3" fmla="*/ 22463 h 9"/>
                  <a:gd name="T4" fmla="*/ 19966 w 8"/>
                  <a:gd name="T5" fmla="*/ 17471 h 9"/>
                  <a:gd name="T6" fmla="*/ 4992 w 8"/>
                  <a:gd name="T7" fmla="*/ 0 h 9"/>
                  <a:gd name="T8" fmla="*/ 0 w 8"/>
                  <a:gd name="T9" fmla="*/ 748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97" name="Freeform 158"/>
              <p:cNvSpPr>
                <a:spLocks noChangeArrowheads="1"/>
              </p:cNvSpPr>
              <p:nvPr/>
            </p:nvSpPr>
            <p:spPr bwMode="auto">
              <a:xfrm>
                <a:off x="9413673" y="1637548"/>
                <a:ext cx="26796" cy="12146"/>
              </a:xfrm>
              <a:custGeom>
                <a:avLst/>
                <a:gdLst>
                  <a:gd name="T0" fmla="*/ 27454 w 11"/>
                  <a:gd name="T1" fmla="*/ 7488 h 5"/>
                  <a:gd name="T2" fmla="*/ 4992 w 11"/>
                  <a:gd name="T3" fmla="*/ 0 h 5"/>
                  <a:gd name="T4" fmla="*/ 0 w 11"/>
                  <a:gd name="T5" fmla="*/ 7488 h 5"/>
                  <a:gd name="T6" fmla="*/ 24958 w 11"/>
                  <a:gd name="T7" fmla="*/ 12480 h 5"/>
                  <a:gd name="T8" fmla="*/ 27454 w 11"/>
                  <a:gd name="T9" fmla="*/ 748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98" name="Rectangle 159"/>
              <p:cNvSpPr>
                <a:spLocks noChangeArrowheads="1"/>
              </p:cNvSpPr>
              <p:nvPr/>
            </p:nvSpPr>
            <p:spPr bwMode="auto">
              <a:xfrm>
                <a:off x="9547650" y="1550104"/>
                <a:ext cx="7308" cy="218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99" name="Freeform 160"/>
              <p:cNvSpPr>
                <a:spLocks noChangeArrowheads="1"/>
              </p:cNvSpPr>
              <p:nvPr/>
            </p:nvSpPr>
            <p:spPr bwMode="auto">
              <a:xfrm>
                <a:off x="9481879" y="1559820"/>
                <a:ext cx="17052" cy="21862"/>
              </a:xfrm>
              <a:custGeom>
                <a:avLst/>
                <a:gdLst>
                  <a:gd name="T0" fmla="*/ 17471 w 7"/>
                  <a:gd name="T1" fmla="*/ 19967 h 9"/>
                  <a:gd name="T2" fmla="*/ 7488 w 7"/>
                  <a:gd name="T3" fmla="*/ 0 h 9"/>
                  <a:gd name="T4" fmla="*/ 0 w 7"/>
                  <a:gd name="T5" fmla="*/ 4992 h 9"/>
                  <a:gd name="T6" fmla="*/ 9983 w 7"/>
                  <a:gd name="T7" fmla="*/ 22463 h 9"/>
                  <a:gd name="T8" fmla="*/ 17471 w 7"/>
                  <a:gd name="T9" fmla="*/ 1996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00" name="Freeform 161"/>
              <p:cNvSpPr>
                <a:spLocks noChangeArrowheads="1"/>
              </p:cNvSpPr>
              <p:nvPr/>
            </p:nvSpPr>
            <p:spPr bwMode="auto">
              <a:xfrm>
                <a:off x="9593932" y="1559820"/>
                <a:ext cx="12181" cy="26719"/>
              </a:xfrm>
              <a:custGeom>
                <a:avLst/>
                <a:gdLst>
                  <a:gd name="T0" fmla="*/ 0 w 5"/>
                  <a:gd name="T1" fmla="*/ 22462 h 11"/>
                  <a:gd name="T2" fmla="*/ 4992 w 5"/>
                  <a:gd name="T3" fmla="*/ 27454 h 11"/>
                  <a:gd name="T4" fmla="*/ 12480 w 5"/>
                  <a:gd name="T5" fmla="*/ 4992 h 11"/>
                  <a:gd name="T6" fmla="*/ 4992 w 5"/>
                  <a:gd name="T7" fmla="*/ 0 h 11"/>
                  <a:gd name="T8" fmla="*/ 0 w 5"/>
                  <a:gd name="T9" fmla="*/ 224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01" name="Freeform 162"/>
              <p:cNvSpPr>
                <a:spLocks noChangeArrowheads="1"/>
              </p:cNvSpPr>
              <p:nvPr/>
            </p:nvSpPr>
            <p:spPr bwMode="auto">
              <a:xfrm>
                <a:off x="9635344" y="1780859"/>
                <a:ext cx="21924" cy="19432"/>
              </a:xfrm>
              <a:custGeom>
                <a:avLst/>
                <a:gdLst>
                  <a:gd name="T0" fmla="*/ 0 w 9"/>
                  <a:gd name="T1" fmla="*/ 2496 h 8"/>
                  <a:gd name="T2" fmla="*/ 19967 w 9"/>
                  <a:gd name="T3" fmla="*/ 19966 h 8"/>
                  <a:gd name="T4" fmla="*/ 22463 w 9"/>
                  <a:gd name="T5" fmla="*/ 14974 h 8"/>
                  <a:gd name="T6" fmla="*/ 7488 w 9"/>
                  <a:gd name="T7" fmla="*/ 0 h 8"/>
                  <a:gd name="T8" fmla="*/ 0 w 9"/>
                  <a:gd name="T9" fmla="*/ 249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02" name="Freeform 163"/>
              <p:cNvSpPr>
                <a:spLocks noChangeArrowheads="1"/>
              </p:cNvSpPr>
              <p:nvPr/>
            </p:nvSpPr>
            <p:spPr bwMode="auto">
              <a:xfrm>
                <a:off x="9662138" y="1737137"/>
                <a:ext cx="24360" cy="14574"/>
              </a:xfrm>
              <a:custGeom>
                <a:avLst/>
                <a:gdLst>
                  <a:gd name="T0" fmla="*/ 0 w 10"/>
                  <a:gd name="T1" fmla="*/ 7488 h 6"/>
                  <a:gd name="T2" fmla="*/ 22462 w 10"/>
                  <a:gd name="T3" fmla="*/ 14975 h 6"/>
                  <a:gd name="T4" fmla="*/ 24958 w 10"/>
                  <a:gd name="T5" fmla="*/ 7488 h 6"/>
                  <a:gd name="T6" fmla="*/ 2496 w 10"/>
                  <a:gd name="T7" fmla="*/ 0 h 6"/>
                  <a:gd name="T8" fmla="*/ 0 w 10"/>
                  <a:gd name="T9" fmla="*/ 748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03" name="Freeform 164"/>
              <p:cNvSpPr>
                <a:spLocks noChangeArrowheads="1"/>
              </p:cNvSpPr>
              <p:nvPr/>
            </p:nvSpPr>
            <p:spPr bwMode="auto">
              <a:xfrm>
                <a:off x="9632907" y="1588969"/>
                <a:ext cx="21924" cy="21862"/>
              </a:xfrm>
              <a:custGeom>
                <a:avLst/>
                <a:gdLst>
                  <a:gd name="T0" fmla="*/ 22463 w 9"/>
                  <a:gd name="T1" fmla="*/ 7488 h 9"/>
                  <a:gd name="T2" fmla="*/ 19967 w 9"/>
                  <a:gd name="T3" fmla="*/ 0 h 9"/>
                  <a:gd name="T4" fmla="*/ 0 w 9"/>
                  <a:gd name="T5" fmla="*/ 17471 h 9"/>
                  <a:gd name="T6" fmla="*/ 4992 w 9"/>
                  <a:gd name="T7" fmla="*/ 22463 h 9"/>
                  <a:gd name="T8" fmla="*/ 22463 w 9"/>
                  <a:gd name="T9" fmla="*/ 748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04" name="Freeform 165"/>
              <p:cNvSpPr>
                <a:spLocks noChangeArrowheads="1"/>
              </p:cNvSpPr>
              <p:nvPr/>
            </p:nvSpPr>
            <p:spPr bwMode="auto">
              <a:xfrm>
                <a:off x="9657266" y="1637548"/>
                <a:ext cx="26796" cy="12146"/>
              </a:xfrm>
              <a:custGeom>
                <a:avLst/>
                <a:gdLst>
                  <a:gd name="T0" fmla="*/ 24958 w 11"/>
                  <a:gd name="T1" fmla="*/ 0 h 5"/>
                  <a:gd name="T2" fmla="*/ 0 w 11"/>
                  <a:gd name="T3" fmla="*/ 7488 h 5"/>
                  <a:gd name="T4" fmla="*/ 4992 w 11"/>
                  <a:gd name="T5" fmla="*/ 12480 h 5"/>
                  <a:gd name="T6" fmla="*/ 27454 w 11"/>
                  <a:gd name="T7" fmla="*/ 7488 h 5"/>
                  <a:gd name="T8" fmla="*/ 24958 w 1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05" name="Rectangle 166"/>
              <p:cNvSpPr>
                <a:spLocks noChangeArrowheads="1"/>
              </p:cNvSpPr>
              <p:nvPr/>
            </p:nvSpPr>
            <p:spPr bwMode="auto">
              <a:xfrm>
                <a:off x="9403929" y="1686128"/>
                <a:ext cx="24360" cy="7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06" name="Rectangle 167"/>
              <p:cNvSpPr>
                <a:spLocks noChangeArrowheads="1"/>
              </p:cNvSpPr>
              <p:nvPr/>
            </p:nvSpPr>
            <p:spPr bwMode="auto">
              <a:xfrm>
                <a:off x="9674318" y="1688557"/>
                <a:ext cx="26796" cy="7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946353" y="1258009"/>
            <a:ext cx="1095236" cy="1095632"/>
            <a:chOff x="7456207" y="1872580"/>
            <a:chExt cx="1686798" cy="1687408"/>
          </a:xfrm>
        </p:grpSpPr>
        <p:grpSp>
          <p:nvGrpSpPr>
            <p:cNvPr id="22" name="组合 21"/>
            <p:cNvGrpSpPr/>
            <p:nvPr/>
          </p:nvGrpSpPr>
          <p:grpSpPr>
            <a:xfrm>
              <a:off x="7456207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5" name="同心圆 2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7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75"/>
                </a:p>
              </p:txBody>
            </p:sp>
          </p:grpSp>
          <p:sp>
            <p:nvSpPr>
              <p:cNvPr id="24" name="椭圆 2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8084356" y="2442675"/>
              <a:ext cx="487381" cy="632430"/>
              <a:chOff x="7410688" y="1563805"/>
              <a:chExt cx="292497" cy="379547"/>
            </a:xfrm>
          </p:grpSpPr>
          <p:sp>
            <p:nvSpPr>
              <p:cNvPr id="108" name="Freeform 170"/>
              <p:cNvSpPr>
                <a:spLocks noChangeArrowheads="1"/>
              </p:cNvSpPr>
              <p:nvPr/>
            </p:nvSpPr>
            <p:spPr bwMode="auto">
              <a:xfrm>
                <a:off x="7410688" y="1673290"/>
                <a:ext cx="292497" cy="270062"/>
              </a:xfrm>
              <a:custGeom>
                <a:avLst/>
                <a:gdLst>
                  <a:gd name="T0" fmla="*/ 149747 w 90"/>
                  <a:gd name="T1" fmla="*/ 277032 h 83"/>
                  <a:gd name="T2" fmla="*/ 299494 w 90"/>
                  <a:gd name="T3" fmla="*/ 0 h 83"/>
                  <a:gd name="T4" fmla="*/ 0 w 90"/>
                  <a:gd name="T5" fmla="*/ 0 h 83"/>
                  <a:gd name="T6" fmla="*/ 149747 w 90"/>
                  <a:gd name="T7" fmla="*/ 277032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09" name="Freeform 171"/>
              <p:cNvSpPr>
                <a:spLocks noChangeArrowheads="1"/>
              </p:cNvSpPr>
              <p:nvPr/>
            </p:nvSpPr>
            <p:spPr bwMode="auto">
              <a:xfrm>
                <a:off x="7410688" y="1563805"/>
                <a:ext cx="292497" cy="92454"/>
              </a:xfrm>
              <a:custGeom>
                <a:avLst/>
                <a:gdLst>
                  <a:gd name="T0" fmla="*/ 279528 w 90"/>
                  <a:gd name="T1" fmla="*/ 0 h 29"/>
                  <a:gd name="T2" fmla="*/ 226284 w 90"/>
                  <a:gd name="T3" fmla="*/ 52326 h 29"/>
                  <a:gd name="T4" fmla="*/ 173041 w 90"/>
                  <a:gd name="T5" fmla="*/ 0 h 29"/>
                  <a:gd name="T6" fmla="*/ 129781 w 90"/>
                  <a:gd name="T7" fmla="*/ 0 h 29"/>
                  <a:gd name="T8" fmla="*/ 76537 w 90"/>
                  <a:gd name="T9" fmla="*/ 52326 h 29"/>
                  <a:gd name="T10" fmla="*/ 23294 w 90"/>
                  <a:gd name="T11" fmla="*/ 0 h 29"/>
                  <a:gd name="T12" fmla="*/ 0 w 90"/>
                  <a:gd name="T13" fmla="*/ 0 h 29"/>
                  <a:gd name="T14" fmla="*/ 0 w 90"/>
                  <a:gd name="T15" fmla="*/ 94840 h 29"/>
                  <a:gd name="T16" fmla="*/ 299494 w 90"/>
                  <a:gd name="T17" fmla="*/ 94840 h 29"/>
                  <a:gd name="T18" fmla="*/ 299494 w 90"/>
                  <a:gd name="T19" fmla="*/ 0 h 29"/>
                  <a:gd name="T20" fmla="*/ 279528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875">
                  <a:solidFill>
                    <a:srgbClr val="F2F2F2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15" name="丁字箭头 114"/>
          <p:cNvSpPr/>
          <p:nvPr/>
        </p:nvSpPr>
        <p:spPr>
          <a:xfrm flipV="1">
            <a:off x="1956327" y="4067900"/>
            <a:ext cx="5476154" cy="199307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904" tIns="14953" rIns="29904" bIns="14953" rtlCol="0" anchor="ctr"/>
          <a:lstStyle/>
          <a:p>
            <a:pPr algn="ctr"/>
            <a:endParaRPr lang="zh-CN" altLang="en-US" sz="875"/>
          </a:p>
        </p:txBody>
      </p:sp>
      <p:cxnSp>
        <p:nvCxnSpPr>
          <p:cNvPr id="88" name="直接连接符 87"/>
          <p:cNvCxnSpPr/>
          <p:nvPr/>
        </p:nvCxnSpPr>
        <p:spPr>
          <a:xfrm flipV="1">
            <a:off x="553691" y="651408"/>
            <a:ext cx="7796288" cy="3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eeform 6"/>
          <p:cNvSpPr>
            <a:spLocks noEditPoints="1"/>
          </p:cNvSpPr>
          <p:nvPr/>
        </p:nvSpPr>
        <p:spPr bwMode="auto">
          <a:xfrm>
            <a:off x="8349979" y="334172"/>
            <a:ext cx="310355" cy="3206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7328" tIns="33664" rIns="67328" bIns="33664" numCol="1" anchor="t" anchorCtr="0" compatLnSpc="1"/>
          <a:lstStyle/>
          <a:p>
            <a:endParaRPr lang="zh-CN" altLang="en-US" sz="875"/>
          </a:p>
        </p:txBody>
      </p:sp>
      <p:sp>
        <p:nvSpPr>
          <p:cNvPr id="116" name="TextBox 115"/>
          <p:cNvSpPr txBox="1"/>
          <p:nvPr/>
        </p:nvSpPr>
        <p:spPr>
          <a:xfrm>
            <a:off x="1009988" y="195664"/>
            <a:ext cx="1573473" cy="449237"/>
          </a:xfrm>
          <a:prstGeom prst="rect">
            <a:avLst/>
          </a:prstGeom>
          <a:noFill/>
        </p:spPr>
        <p:txBody>
          <a:bodyPr wrap="square" lIns="79132" tIns="39566" rIns="79132" bIns="39566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堂总结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691360" y="280770"/>
            <a:ext cx="263853" cy="271567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120" name="组合 119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122" name="椭圆 121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sp>
          <p:nvSpPr>
            <p:cNvPr id="121" name="椭圆 120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 flip="none" rotWithShape="1">
              <a:gsLst>
                <a:gs pos="0">
                  <a:srgbClr val="F20000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64" rIns="0" bIns="33664" rtlCol="0" anchor="ctr"/>
            <a:lstStyle/>
            <a:p>
              <a:pPr algn="ctr"/>
              <a:endParaRPr lang="zh-CN" altLang="en-US" sz="2335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6705961" y="777578"/>
            <a:ext cx="872640" cy="415498"/>
          </a:xfrm>
          <a:prstGeom prst="rect">
            <a:avLst/>
          </a:prstGeom>
          <a:noFill/>
        </p:spPr>
        <p:txBody>
          <a:bodyPr wrap="square" lIns="59366" tIns="0" rIns="59366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难点</a:t>
            </a:r>
            <a:endParaRPr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5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07" grpId="0" animBg="1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9526" y="-12700"/>
            <a:ext cx="9153525" cy="51562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744686" y="813337"/>
            <a:ext cx="912584" cy="939263"/>
            <a:chOff x="3744686" y="813337"/>
            <a:chExt cx="912584" cy="939263"/>
          </a:xfrm>
        </p:grpSpPr>
        <p:grpSp>
          <p:nvGrpSpPr>
            <p:cNvPr id="15" name="组合 14"/>
            <p:cNvGrpSpPr/>
            <p:nvPr/>
          </p:nvGrpSpPr>
          <p:grpSpPr>
            <a:xfrm>
              <a:off x="3744686" y="813337"/>
              <a:ext cx="912584" cy="939263"/>
              <a:chOff x="1827622" y="1343919"/>
              <a:chExt cx="2304000" cy="23040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>
                <a:gsLst>
                  <a:gs pos="96000">
                    <a:srgbClr val="00B0F0"/>
                  </a:gs>
                  <a:gs pos="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>
                <a:outerShdw blurRad="254000" dist="241300" dir="7800000" sx="85000" sy="85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808723" y="89824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感</a:t>
              </a:r>
              <a:endParaRPr lang="zh-CN" altLang="en-US" sz="4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36886" y="813337"/>
            <a:ext cx="912584" cy="939263"/>
            <a:chOff x="4836886" y="813337"/>
            <a:chExt cx="912584" cy="939263"/>
          </a:xfrm>
        </p:grpSpPr>
        <p:grpSp>
          <p:nvGrpSpPr>
            <p:cNvPr id="18" name="组合 17"/>
            <p:cNvGrpSpPr/>
            <p:nvPr/>
          </p:nvGrpSpPr>
          <p:grpSpPr>
            <a:xfrm>
              <a:off x="4836886" y="813337"/>
              <a:ext cx="912584" cy="939263"/>
              <a:chOff x="1827622" y="1343919"/>
              <a:chExt cx="2304000" cy="23040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>
                <a:gsLst>
                  <a:gs pos="96000">
                    <a:srgbClr val="00B0F0"/>
                  </a:gs>
                  <a:gs pos="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>
                <a:outerShdw blurRad="254000" dist="241300" dir="7800000" sx="85000" sy="85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4935333" y="89824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4400" b="1" dirty="0" smtClean="0">
                  <a:solidFill>
                    <a:prstClr val="white"/>
                  </a:solidFill>
                  <a:latin typeface="Agency FB" panose="020B0503020202020204" pitchFamily="34" charset="0"/>
                </a:rPr>
                <a:t>谢</a:t>
              </a:r>
              <a:endParaRPr lang="zh-CN" altLang="en-US" sz="4400" b="1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29086" y="813337"/>
            <a:ext cx="912584" cy="939263"/>
            <a:chOff x="5929086" y="813337"/>
            <a:chExt cx="912584" cy="939263"/>
          </a:xfrm>
        </p:grpSpPr>
        <p:grpSp>
          <p:nvGrpSpPr>
            <p:cNvPr id="21" name="组合 20"/>
            <p:cNvGrpSpPr/>
            <p:nvPr/>
          </p:nvGrpSpPr>
          <p:grpSpPr>
            <a:xfrm>
              <a:off x="5929086" y="813337"/>
              <a:ext cx="912584" cy="939263"/>
              <a:chOff x="1827622" y="1343919"/>
              <a:chExt cx="2304000" cy="23040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>
                <a:gsLst>
                  <a:gs pos="96000">
                    <a:srgbClr val="00B0F0"/>
                  </a:gs>
                  <a:gs pos="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>
                <a:outerShdw blurRad="254000" dist="241300" dir="7800000" sx="85000" sy="85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6010915" y="894076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4400" b="1" dirty="0" smtClean="0">
                  <a:solidFill>
                    <a:prstClr val="white"/>
                  </a:solidFill>
                  <a:latin typeface="Agency FB" panose="020B0503020202020204" pitchFamily="34" charset="0"/>
                </a:rPr>
                <a:t>观</a:t>
              </a:r>
              <a:endParaRPr lang="zh-CN" altLang="en-US" sz="4400" b="1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054398" y="813337"/>
            <a:ext cx="912584" cy="939263"/>
            <a:chOff x="7054398" y="813337"/>
            <a:chExt cx="912584" cy="939263"/>
          </a:xfrm>
        </p:grpSpPr>
        <p:grpSp>
          <p:nvGrpSpPr>
            <p:cNvPr id="24" name="组合 23"/>
            <p:cNvGrpSpPr/>
            <p:nvPr/>
          </p:nvGrpSpPr>
          <p:grpSpPr>
            <a:xfrm>
              <a:off x="7054398" y="813337"/>
              <a:ext cx="912584" cy="939263"/>
              <a:chOff x="1827622" y="1343919"/>
              <a:chExt cx="2304000" cy="230400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>
                <a:gsLst>
                  <a:gs pos="96000">
                    <a:srgbClr val="00B0F0"/>
                  </a:gs>
                  <a:gs pos="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>
                <a:outerShdw blurRad="254000" dist="241300" dir="7800000" sx="85000" sy="85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00">
                    <a:srgbClr val="0066FF"/>
                  </a:gs>
                </a:gsLst>
                <a:path path="circle">
                  <a:fillToRect t="100000" r="100000"/>
                </a:path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7136227" y="877823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4400" b="1" dirty="0" smtClean="0">
                  <a:solidFill>
                    <a:prstClr val="white"/>
                  </a:solidFill>
                  <a:latin typeface="Agency FB" panose="020B0503020202020204" pitchFamily="34" charset="0"/>
                </a:rPr>
                <a:t>看</a:t>
              </a:r>
              <a:endParaRPr lang="zh-CN" altLang="en-US" sz="4400" b="1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22984" y="2111409"/>
            <a:ext cx="6195035" cy="1624515"/>
            <a:chOff x="1433434" y="2234991"/>
            <a:chExt cx="6376983" cy="1624515"/>
          </a:xfrm>
        </p:grpSpPr>
        <p:grpSp>
          <p:nvGrpSpPr>
            <p:cNvPr id="2" name="组合 1"/>
            <p:cNvGrpSpPr/>
            <p:nvPr/>
          </p:nvGrpSpPr>
          <p:grpSpPr>
            <a:xfrm>
              <a:off x="1433434" y="2234991"/>
              <a:ext cx="2319188" cy="1024878"/>
              <a:chOff x="1433434" y="2234991"/>
              <a:chExt cx="2319188" cy="1024878"/>
            </a:xfrm>
          </p:grpSpPr>
          <p:sp>
            <p:nvSpPr>
              <p:cNvPr id="43012" name="Freeform 6"/>
              <p:cNvSpPr/>
              <p:nvPr/>
            </p:nvSpPr>
            <p:spPr bwMode="auto">
              <a:xfrm>
                <a:off x="1433434" y="2234991"/>
                <a:ext cx="2319188" cy="1024878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rgbClr val="0066FF"/>
              </a:solidFill>
              <a:effectLst>
                <a:outerShdw blurRad="177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875"/>
              </a:p>
            </p:txBody>
          </p:sp>
          <p:sp>
            <p:nvSpPr>
              <p:cNvPr id="43029" name="TextBox 26"/>
              <p:cNvSpPr txBox="1">
                <a:spLocks noChangeArrowheads="1"/>
              </p:cNvSpPr>
              <p:nvPr/>
            </p:nvSpPr>
            <p:spPr bwMode="auto">
              <a:xfrm>
                <a:off x="1965299" y="2496932"/>
                <a:ext cx="1122463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</a:rPr>
                  <a:t>知识目标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224460" y="2234991"/>
              <a:ext cx="2585957" cy="1024878"/>
              <a:chOff x="5224460" y="2234991"/>
              <a:chExt cx="2585957" cy="1024878"/>
            </a:xfrm>
          </p:grpSpPr>
          <p:sp>
            <p:nvSpPr>
              <p:cNvPr id="37" name="Freeform 6"/>
              <p:cNvSpPr/>
              <p:nvPr/>
            </p:nvSpPr>
            <p:spPr bwMode="auto">
              <a:xfrm>
                <a:off x="5224460" y="2234991"/>
                <a:ext cx="2319188" cy="1024878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rgbClr val="0066FF"/>
              </a:solidFill>
              <a:effectLst>
                <a:outerShdw blurRad="177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875"/>
              </a:p>
            </p:txBody>
          </p:sp>
          <p:sp>
            <p:nvSpPr>
              <p:cNvPr id="43030" name="TextBox 34"/>
              <p:cNvSpPr txBox="1">
                <a:spLocks noChangeArrowheads="1"/>
              </p:cNvSpPr>
              <p:nvPr/>
            </p:nvSpPr>
            <p:spPr bwMode="auto">
              <a:xfrm>
                <a:off x="5786717" y="2497080"/>
                <a:ext cx="2023700" cy="631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</a:rPr>
                  <a:t>素质目标</a:t>
                </a:r>
                <a:endParaRPr lang="zh-CN" altLang="en-US" sz="3505" dirty="0">
                  <a:solidFill>
                    <a:schemeClr val="bg1"/>
                  </a:solidFill>
                  <a:latin typeface="Arial Unicode MS" panose="020B0604020202020204" charset="-122"/>
                  <a:ea typeface="Arial Unicode MS" panose="020B0604020202020204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3326498" y="2834627"/>
              <a:ext cx="2535071" cy="1024879"/>
              <a:chOff x="3326498" y="2834627"/>
              <a:chExt cx="2535071" cy="1024879"/>
            </a:xfrm>
          </p:grpSpPr>
          <p:sp>
            <p:nvSpPr>
              <p:cNvPr id="36" name="Freeform 6"/>
              <p:cNvSpPr/>
              <p:nvPr/>
            </p:nvSpPr>
            <p:spPr bwMode="auto">
              <a:xfrm flipV="1">
                <a:off x="3326498" y="2834627"/>
                <a:ext cx="2319188" cy="1024879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rgbClr val="FFC000"/>
              </a:solidFill>
              <a:effectLst>
                <a:outerShdw blurRad="177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875"/>
              </a:p>
            </p:txBody>
          </p:sp>
          <p:sp>
            <p:nvSpPr>
              <p:cNvPr id="43031" name="TextBox 35"/>
              <p:cNvSpPr txBox="1">
                <a:spLocks noChangeArrowheads="1"/>
              </p:cNvSpPr>
              <p:nvPr/>
            </p:nvSpPr>
            <p:spPr bwMode="auto">
              <a:xfrm>
                <a:off x="3837869" y="3060372"/>
                <a:ext cx="2023700" cy="631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</a:rPr>
                  <a:t>能力目标</a:t>
                </a:r>
                <a:endParaRPr lang="zh-CN" altLang="en-US" sz="3505" dirty="0">
                  <a:solidFill>
                    <a:schemeClr val="bg1"/>
                  </a:solidFill>
                  <a:latin typeface="Arial Unicode MS" panose="020B0604020202020204" charset="-122"/>
                  <a:ea typeface="Arial Unicode MS" panose="020B0604020202020204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470660" y="1188085"/>
            <a:ext cx="1958975" cy="923290"/>
            <a:chOff x="20296" y="1837085"/>
            <a:chExt cx="1966896" cy="923016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1481601" y="2139702"/>
              <a:ext cx="0" cy="2160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0296" y="1837085"/>
              <a:ext cx="1966896" cy="923016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lIns="59366" tIns="0" rIns="59366" bIns="0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defTabSz="386080">
                <a:lnSpc>
                  <a:spcPct val="150000"/>
                </a:lnSpc>
                <a:buClr>
                  <a:schemeClr val="accent1"/>
                </a:buClr>
                <a:buSzPct val="60000"/>
              </a:pPr>
              <a:r>
                <a:rPr lang="zh-CN" altLang="en-US" sz="2000" dirty="0" smtClean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Times New Roman" panose="02020603050405020304" pitchFamily="18" charset="0"/>
                </a:rPr>
                <a:t>掌握核算海运费的计算方法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964555" y="1339850"/>
            <a:ext cx="2327275" cy="896620"/>
            <a:chOff x="873900" y="1767302"/>
            <a:chExt cx="1166203" cy="896620"/>
          </a:xfrm>
        </p:grpSpPr>
        <p:sp>
          <p:nvSpPr>
            <p:cNvPr id="47" name="TextBox 46"/>
            <p:cNvSpPr txBox="1"/>
            <p:nvPr/>
          </p:nvSpPr>
          <p:spPr>
            <a:xfrm>
              <a:off x="873900" y="1767302"/>
              <a:ext cx="1166203" cy="8966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59366" tIns="29683" rIns="59366" bIns="29683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b="1" dirty="0">
                  <a:solidFill>
                    <a:srgbClr val="0070C0"/>
                  </a:solidFill>
                  <a:latin typeface="+mn-ea"/>
                  <a:cs typeface="+mn-ea"/>
                  <a:sym typeface="Times New Roman" panose="02020603050405020304" pitchFamily="18" charset="0"/>
                </a:rPr>
                <a:t>语言、沟通、学习、调研、分析、决策、团队合作精神、市场竞争意识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 flipV="1">
              <a:off x="1481601" y="2139702"/>
              <a:ext cx="0" cy="216024"/>
            </a:xfrm>
            <a:prstGeom prst="line">
              <a:avLst/>
            </a:prstGeom>
            <a:ln>
              <a:solidFill>
                <a:schemeClr val="accent1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3910965" y="1416685"/>
            <a:ext cx="1704340" cy="981710"/>
            <a:chOff x="996327" y="1342487"/>
            <a:chExt cx="1166203" cy="1132747"/>
          </a:xfrm>
          <a:solidFill>
            <a:schemeClr val="bg1"/>
          </a:solidFill>
        </p:grpSpPr>
        <p:sp>
          <p:nvSpPr>
            <p:cNvPr id="66" name="TextBox 65"/>
            <p:cNvSpPr txBox="1"/>
            <p:nvPr/>
          </p:nvSpPr>
          <p:spPr>
            <a:xfrm>
              <a:off x="996327" y="1342487"/>
              <a:ext cx="1166203" cy="1132747"/>
            </a:xfrm>
            <a:prstGeom prst="rect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lIns="59366" tIns="29683" rIns="59366" bIns="29683" rtlCol="0">
              <a:spAutoFit/>
            </a:bodyPr>
            <a:lstStyle/>
            <a:p>
              <a:pPr algn="l" defTabSz="386080">
                <a:lnSpc>
                  <a:spcPct val="150000"/>
                </a:lnSpc>
                <a:buClr>
                  <a:schemeClr val="accent1"/>
                </a:buClr>
                <a:buSzPct val="60000"/>
                <a:buFontTx/>
              </a:pPr>
              <a:r>
                <a:rPr lang="zh-CN" altLang="en-US" sz="2000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Times New Roman" panose="02020603050405020304" pitchFamily="18" charset="0"/>
                </a:rPr>
                <a:t>能根据业务核算海运费</a:t>
              </a:r>
              <a:endParaRPr lang="zh-CN" altLang="en-US" sz="20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 flipV="1">
              <a:off x="1481601" y="2139702"/>
              <a:ext cx="0" cy="216024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矩形 30"/>
          <p:cNvSpPr>
            <a:spLocks noChangeArrowheads="1"/>
          </p:cNvSpPr>
          <p:nvPr/>
        </p:nvSpPr>
        <p:spPr bwMode="auto">
          <a:xfrm>
            <a:off x="1205865" y="4159250"/>
            <a:ext cx="6941185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0990" tIns="50495" rIns="100990" bIns="50495">
            <a:spAutoFit/>
          </a:bodyPr>
          <a:lstStyle/>
          <a:p>
            <a:pPr lvl="0" algn="l">
              <a:lnSpc>
                <a:spcPct val="130000"/>
              </a:lnSpc>
            </a:pPr>
            <a:r>
              <a:rPr lang="zh-CN" altLang="en-US" sz="9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Knowledge goal</a:t>
            </a:r>
            <a:r>
              <a:rPr lang="zh-CN" altLang="en-US" sz="9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Master the calculation method of accounting sea freight</a:t>
            </a:r>
          </a:p>
          <a:p>
            <a:pPr lvl="0" algn="l">
              <a:lnSpc>
                <a:spcPct val="130000"/>
              </a:lnSpc>
            </a:pPr>
            <a:r>
              <a:rPr lang="zh-CN" altLang="en-US" sz="9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Ability goal</a:t>
            </a:r>
            <a:r>
              <a:rPr lang="zh-CN" altLang="en-US" sz="9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   Can calculate sea freight according to business</a:t>
            </a:r>
          </a:p>
          <a:p>
            <a:pPr lvl="0" algn="l">
              <a:lnSpc>
                <a:spcPct val="130000"/>
              </a:lnSpc>
            </a:pPr>
            <a:r>
              <a:rPr lang="zh-CN" altLang="en-US" sz="9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Quality goal</a:t>
            </a:r>
            <a:r>
              <a:rPr lang="zh-CN" altLang="en-US" sz="9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  Language, communication, learning, research, analysis, decision making,teamworkspirit</a:t>
            </a:r>
          </a:p>
        </p:txBody>
      </p:sp>
      <p:sp>
        <p:nvSpPr>
          <p:cNvPr id="72" name="丁字箭头 71"/>
          <p:cNvSpPr/>
          <p:nvPr/>
        </p:nvSpPr>
        <p:spPr>
          <a:xfrm flipV="1">
            <a:off x="1397794" y="3959992"/>
            <a:ext cx="6104224" cy="267485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/>
          <a:p>
            <a:pPr algn="ctr"/>
            <a:endParaRPr lang="zh-CN" altLang="en-US" sz="875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553691" y="651408"/>
            <a:ext cx="7796288" cy="3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8349979" y="334172"/>
            <a:ext cx="310355" cy="3206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7328" tIns="33664" rIns="67328" bIns="33664" numCol="1" anchor="t" anchorCtr="0" compatLnSpc="1"/>
          <a:lstStyle/>
          <a:p>
            <a:endParaRPr lang="zh-CN" altLang="en-US" sz="875"/>
          </a:p>
        </p:txBody>
      </p:sp>
      <p:sp>
        <p:nvSpPr>
          <p:cNvPr id="35" name="TextBox 34"/>
          <p:cNvSpPr txBox="1"/>
          <p:nvPr/>
        </p:nvSpPr>
        <p:spPr>
          <a:xfrm>
            <a:off x="955571" y="222871"/>
            <a:ext cx="1573473" cy="386080"/>
          </a:xfrm>
          <a:prstGeom prst="rect">
            <a:avLst/>
          </a:prstGeom>
          <a:noFill/>
        </p:spPr>
        <p:txBody>
          <a:bodyPr wrap="square" lIns="79132" tIns="39566" rIns="79132" bIns="39566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691360" y="280770"/>
            <a:ext cx="263853" cy="271567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39" name="组合 38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 flip="none" rotWithShape="1">
              <a:gsLst>
                <a:gs pos="0">
                  <a:srgbClr val="F20000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64" rIns="0" bIns="33664" rtlCol="0" anchor="ctr"/>
            <a:lstStyle/>
            <a:p>
              <a:pPr algn="ctr"/>
              <a:endParaRPr lang="zh-CN" altLang="en-US" sz="2335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5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bldLvl="0" animBg="1"/>
      <p:bldP spid="34" grpId="0" bldLvl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167494" y="1280986"/>
            <a:ext cx="572628" cy="589444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2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84232" y="1093651"/>
              <a:ext cx="1504274" cy="15042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/>
            </a:p>
          </p:txBody>
        </p:sp>
      </p:grpSp>
      <p:sp>
        <p:nvSpPr>
          <p:cNvPr id="11" name="椭圆 10"/>
          <p:cNvSpPr/>
          <p:nvPr/>
        </p:nvSpPr>
        <p:spPr>
          <a:xfrm>
            <a:off x="5237113" y="1352651"/>
            <a:ext cx="433389" cy="446114"/>
          </a:xfrm>
          <a:prstGeom prst="ellipse">
            <a:avLst/>
          </a:prstGeom>
          <a:solidFill>
            <a:srgbClr val="0066FF"/>
          </a:solidFill>
          <a:ln>
            <a:noFill/>
          </a:ln>
          <a:effectLst>
            <a:innerShdw blurRad="114300">
              <a:srgbClr val="D3133C">
                <a:alpha val="14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/>
          <a:p>
            <a:pPr algn="ctr"/>
            <a:endParaRPr lang="zh-CN" altLang="en-US" sz="875" dirty="0"/>
          </a:p>
        </p:txBody>
      </p:sp>
      <p:grpSp>
        <p:nvGrpSpPr>
          <p:cNvPr id="12" name="组合 11"/>
          <p:cNvGrpSpPr/>
          <p:nvPr/>
        </p:nvGrpSpPr>
        <p:grpSpPr>
          <a:xfrm>
            <a:off x="5156644" y="2075816"/>
            <a:ext cx="572628" cy="589444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/>
            </a:p>
          </p:txBody>
        </p:sp>
      </p:grpSp>
      <p:sp>
        <p:nvSpPr>
          <p:cNvPr id="15" name="椭圆 14"/>
          <p:cNvSpPr/>
          <p:nvPr/>
        </p:nvSpPr>
        <p:spPr>
          <a:xfrm>
            <a:off x="5226264" y="2147481"/>
            <a:ext cx="433389" cy="44611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/>
          <a:p>
            <a:pPr algn="ctr"/>
            <a:endParaRPr lang="zh-CN" altLang="en-US" sz="875"/>
          </a:p>
        </p:txBody>
      </p:sp>
      <p:grpSp>
        <p:nvGrpSpPr>
          <p:cNvPr id="16" name="组合 15"/>
          <p:cNvGrpSpPr/>
          <p:nvPr/>
        </p:nvGrpSpPr>
        <p:grpSpPr>
          <a:xfrm>
            <a:off x="5156644" y="2870645"/>
            <a:ext cx="572628" cy="589444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/>
            </a:p>
          </p:txBody>
        </p:sp>
      </p:grpSp>
      <p:sp>
        <p:nvSpPr>
          <p:cNvPr id="19" name="椭圆 18"/>
          <p:cNvSpPr/>
          <p:nvPr/>
        </p:nvSpPr>
        <p:spPr>
          <a:xfrm>
            <a:off x="5226264" y="2942310"/>
            <a:ext cx="433389" cy="446114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/>
          <a:p>
            <a:pPr algn="ctr"/>
            <a:endParaRPr lang="zh-CN" altLang="en-US" sz="875"/>
          </a:p>
        </p:txBody>
      </p:sp>
      <p:sp>
        <p:nvSpPr>
          <p:cNvPr id="22" name="TextBox 21"/>
          <p:cNvSpPr txBox="1"/>
          <p:nvPr/>
        </p:nvSpPr>
        <p:spPr>
          <a:xfrm>
            <a:off x="5965825" y="1275715"/>
            <a:ext cx="1586230" cy="368935"/>
          </a:xfrm>
          <a:prstGeom prst="rect">
            <a:avLst/>
          </a:prstGeom>
          <a:noFill/>
        </p:spPr>
        <p:txBody>
          <a:bodyPr wrap="square" lIns="59366" tIns="0" rIns="59366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复习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65825" y="2150110"/>
            <a:ext cx="1586230" cy="368935"/>
          </a:xfrm>
          <a:prstGeom prst="rect">
            <a:avLst/>
          </a:prstGeom>
          <a:noFill/>
        </p:spPr>
        <p:txBody>
          <a:bodyPr wrap="square" lIns="59366" tIns="0" rIns="59366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任务引入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51855" y="2898140"/>
            <a:ext cx="1586230" cy="368935"/>
          </a:xfrm>
          <a:prstGeom prst="rect">
            <a:avLst/>
          </a:prstGeom>
          <a:noFill/>
        </p:spPr>
        <p:txBody>
          <a:bodyPr wrap="square" lIns="59366" tIns="0" rIns="59366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知识要点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51069" y="1375530"/>
            <a:ext cx="503008" cy="400369"/>
          </a:xfrm>
          <a:prstGeom prst="rect">
            <a:avLst/>
          </a:prstGeom>
          <a:noFill/>
        </p:spPr>
        <p:txBody>
          <a:bodyPr wrap="square" lIns="89728" tIns="44864" rIns="89728" bIns="44864" rtlCol="0">
            <a:spAutoFit/>
          </a:bodyPr>
          <a:lstStyle/>
          <a:p>
            <a:r>
              <a:rPr lang="en-US" altLang="zh-CN" sz="2015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01</a:t>
            </a:r>
            <a:endParaRPr lang="zh-CN" altLang="en-US" sz="2015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3983" y="2170360"/>
            <a:ext cx="503008" cy="400369"/>
          </a:xfrm>
          <a:prstGeom prst="rect">
            <a:avLst/>
          </a:prstGeom>
          <a:noFill/>
        </p:spPr>
        <p:txBody>
          <a:bodyPr wrap="square" lIns="89728" tIns="44864" rIns="89728" bIns="44864" rtlCol="0">
            <a:spAutoFit/>
          </a:bodyPr>
          <a:lstStyle/>
          <a:p>
            <a:r>
              <a:rPr lang="en-US" altLang="zh-CN" sz="2015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02</a:t>
            </a:r>
            <a:endParaRPr lang="zh-CN" altLang="en-US" sz="2015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3983" y="2970558"/>
            <a:ext cx="503008" cy="400369"/>
          </a:xfrm>
          <a:prstGeom prst="rect">
            <a:avLst/>
          </a:prstGeom>
          <a:noFill/>
        </p:spPr>
        <p:txBody>
          <a:bodyPr wrap="square" lIns="89728" tIns="44864" rIns="89728" bIns="44864" rtlCol="0">
            <a:spAutoFit/>
          </a:bodyPr>
          <a:lstStyle/>
          <a:p>
            <a:r>
              <a:rPr lang="en-US" altLang="zh-CN" sz="2015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03</a:t>
            </a:r>
            <a:endParaRPr lang="zh-CN" altLang="en-US" sz="2015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282823" y="1391362"/>
            <a:ext cx="4445336" cy="2780665"/>
            <a:chOff x="857224" y="1876434"/>
            <a:chExt cx="3519051" cy="2124076"/>
          </a:xfrm>
        </p:grpSpPr>
        <p:grpSp>
          <p:nvGrpSpPr>
            <p:cNvPr id="98" name="Group 7"/>
            <p:cNvGrpSpPr/>
            <p:nvPr/>
          </p:nvGrpSpPr>
          <p:grpSpPr>
            <a:xfrm>
              <a:off x="857224" y="1876434"/>
              <a:ext cx="3519051" cy="2124076"/>
              <a:chOff x="4901105" y="2090748"/>
              <a:chExt cx="3519051" cy="2124076"/>
            </a:xfrm>
          </p:grpSpPr>
          <p:pic>
            <p:nvPicPr>
              <p:cNvPr id="100" name="Picture 53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01105" y="2090748"/>
                <a:ext cx="3519051" cy="2124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1" name="Rectangle 9"/>
              <p:cNvSpPr/>
              <p:nvPr/>
            </p:nvSpPr>
            <p:spPr>
              <a:xfrm>
                <a:off x="5330923" y="2195514"/>
                <a:ext cx="2675358" cy="167409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875"/>
              </a:p>
            </p:txBody>
          </p:sp>
        </p:grpSp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663" r="811" b="6467"/>
            <a:stretch>
              <a:fillRect/>
            </a:stretch>
          </p:blipFill>
          <p:spPr>
            <a:xfrm>
              <a:off x="1287042" y="1981200"/>
              <a:ext cx="2675358" cy="1713148"/>
            </a:xfrm>
            <a:custGeom>
              <a:avLst/>
              <a:gdLst>
                <a:gd name="connsiteX0" fmla="*/ 0 w 6715140"/>
                <a:gd name="connsiteY0" fmla="*/ 0 h 3214710"/>
                <a:gd name="connsiteX1" fmla="*/ 6715140 w 6715140"/>
                <a:gd name="connsiteY1" fmla="*/ 0 h 3214710"/>
                <a:gd name="connsiteX2" fmla="*/ 6715140 w 6715140"/>
                <a:gd name="connsiteY2" fmla="*/ 3214710 h 3214710"/>
                <a:gd name="connsiteX3" fmla="*/ 0 w 6715140"/>
                <a:gd name="connsiteY3" fmla="*/ 3214710 h 32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5140" h="3214710">
                  <a:moveTo>
                    <a:pt x="0" y="0"/>
                  </a:moveTo>
                  <a:lnTo>
                    <a:pt x="6715140" y="0"/>
                  </a:lnTo>
                  <a:lnTo>
                    <a:pt x="6715140" y="3214710"/>
                  </a:lnTo>
                  <a:lnTo>
                    <a:pt x="0" y="3214710"/>
                  </a:lnTo>
                  <a:close/>
                </a:path>
              </a:pathLst>
            </a:custGeom>
          </p:spPr>
        </p:pic>
      </p:grp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0682438" y="7966076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年</a:t>
            </a:r>
            <a:endParaRPr lang="zh-CN" altLang="zh-CN" sz="875"/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35219604" y="7966076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度</a:t>
            </a:r>
            <a:endParaRPr lang="zh-CN" altLang="zh-CN" sz="875"/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39764485" y="7966076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工</a:t>
            </a:r>
            <a:endParaRPr lang="zh-CN" altLang="zh-CN" sz="875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44301652" y="7966076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作</a:t>
            </a:r>
            <a:endParaRPr lang="zh-CN" altLang="zh-CN" sz="875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48840362" y="7966076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概</a:t>
            </a:r>
            <a:endParaRPr lang="zh-CN" altLang="zh-CN" sz="875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53385240" y="7966076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述</a:t>
            </a:r>
            <a:endParaRPr lang="zh-CN" altLang="zh-CN" sz="875"/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62252921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年</a:t>
            </a:r>
            <a:endParaRPr lang="zh-CN" altLang="zh-CN" sz="875"/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66790086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度</a:t>
            </a:r>
            <a:endParaRPr lang="zh-CN" altLang="zh-CN" sz="875"/>
          </a:p>
        </p:txBody>
      </p: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1334967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工</a:t>
            </a:r>
            <a:endParaRPr lang="zh-CN" altLang="zh-CN" sz="875"/>
          </a:p>
        </p:txBody>
      </p:sp>
      <p:sp>
        <p:nvSpPr>
          <p:cNvPr id="51" name="Rectangle 28"/>
          <p:cNvSpPr>
            <a:spLocks noChangeArrowheads="1"/>
          </p:cNvSpPr>
          <p:nvPr/>
        </p:nvSpPr>
        <p:spPr bwMode="auto">
          <a:xfrm>
            <a:off x="75873677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作</a:t>
            </a:r>
            <a:endParaRPr lang="zh-CN" altLang="zh-CN" sz="875"/>
          </a:p>
        </p:txBody>
      </p: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80410845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概</a:t>
            </a:r>
            <a:endParaRPr lang="zh-CN" altLang="zh-CN" sz="875"/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84955724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述</a:t>
            </a:r>
            <a:endParaRPr lang="zh-CN" altLang="zh-CN" sz="875"/>
          </a:p>
        </p:txBody>
      </p:sp>
      <p:sp>
        <p:nvSpPr>
          <p:cNvPr id="54" name="Rectangle 31"/>
          <p:cNvSpPr>
            <a:spLocks noChangeArrowheads="1"/>
          </p:cNvSpPr>
          <p:nvPr/>
        </p:nvSpPr>
        <p:spPr bwMode="auto">
          <a:xfrm>
            <a:off x="93823403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年</a:t>
            </a:r>
            <a:endParaRPr lang="zh-CN" altLang="zh-CN" sz="875"/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98362113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度</a:t>
            </a:r>
            <a:endParaRPr lang="zh-CN" altLang="zh-CN" sz="875"/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102906994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工</a:t>
            </a:r>
            <a:endParaRPr lang="zh-CN" altLang="zh-CN" sz="875"/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07444161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作</a:t>
            </a:r>
            <a:endParaRPr lang="zh-CN" altLang="zh-CN" sz="875"/>
          </a:p>
        </p:txBody>
      </p:sp>
      <p:sp>
        <p:nvSpPr>
          <p:cNvPr id="61" name="Rectangle 35"/>
          <p:cNvSpPr>
            <a:spLocks noChangeArrowheads="1"/>
          </p:cNvSpPr>
          <p:nvPr/>
        </p:nvSpPr>
        <p:spPr bwMode="auto">
          <a:xfrm>
            <a:off x="111981329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概</a:t>
            </a:r>
            <a:endParaRPr lang="zh-CN" altLang="zh-CN" sz="875"/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116526206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述</a:t>
            </a:r>
            <a:endParaRPr lang="zh-CN" altLang="zh-CN" sz="875"/>
          </a:p>
        </p:txBody>
      </p:sp>
      <p:sp>
        <p:nvSpPr>
          <p:cNvPr id="63" name="Rectangle 37"/>
          <p:cNvSpPr>
            <a:spLocks noChangeArrowheads="1"/>
          </p:cNvSpPr>
          <p:nvPr/>
        </p:nvSpPr>
        <p:spPr bwMode="auto">
          <a:xfrm>
            <a:off x="125395429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年</a:t>
            </a:r>
            <a:endParaRPr lang="zh-CN" altLang="zh-CN" sz="875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29932597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度</a:t>
            </a:r>
            <a:endParaRPr lang="zh-CN" altLang="zh-CN" sz="875"/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134477476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工</a:t>
            </a:r>
            <a:endParaRPr lang="zh-CN" altLang="zh-CN" sz="875"/>
          </a:p>
        </p:txBody>
      </p:sp>
      <p:sp>
        <p:nvSpPr>
          <p:cNvPr id="66" name="Rectangle 40"/>
          <p:cNvSpPr>
            <a:spLocks noChangeArrowheads="1"/>
          </p:cNvSpPr>
          <p:nvPr/>
        </p:nvSpPr>
        <p:spPr bwMode="auto">
          <a:xfrm>
            <a:off x="139014643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作</a:t>
            </a:r>
            <a:endParaRPr lang="zh-CN" altLang="zh-CN" sz="875"/>
          </a:p>
        </p:txBody>
      </p:sp>
      <p:sp>
        <p:nvSpPr>
          <p:cNvPr id="67" name="Rectangle 41"/>
          <p:cNvSpPr>
            <a:spLocks noChangeArrowheads="1"/>
          </p:cNvSpPr>
          <p:nvPr/>
        </p:nvSpPr>
        <p:spPr bwMode="auto">
          <a:xfrm>
            <a:off x="143551811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概</a:t>
            </a:r>
            <a:endParaRPr lang="zh-CN" altLang="zh-CN" sz="875"/>
          </a:p>
        </p:txBody>
      </p:sp>
      <p:sp>
        <p:nvSpPr>
          <p:cNvPr id="68" name="Rectangle 42"/>
          <p:cNvSpPr>
            <a:spLocks noChangeArrowheads="1"/>
          </p:cNvSpPr>
          <p:nvPr/>
        </p:nvSpPr>
        <p:spPr bwMode="auto">
          <a:xfrm>
            <a:off x="148096689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述</a:t>
            </a:r>
            <a:endParaRPr lang="zh-CN" altLang="zh-CN" sz="875"/>
          </a:p>
        </p:txBody>
      </p:sp>
      <p:sp>
        <p:nvSpPr>
          <p:cNvPr id="71" name="Rectangle 43"/>
          <p:cNvSpPr>
            <a:spLocks noChangeArrowheads="1"/>
          </p:cNvSpPr>
          <p:nvPr/>
        </p:nvSpPr>
        <p:spPr bwMode="auto">
          <a:xfrm>
            <a:off x="156965911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年</a:t>
            </a:r>
            <a:endParaRPr lang="zh-CN" altLang="zh-CN" sz="875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161503079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度</a:t>
            </a:r>
            <a:endParaRPr lang="zh-CN" altLang="zh-CN" sz="875"/>
          </a:p>
        </p:txBody>
      </p:sp>
      <p:sp>
        <p:nvSpPr>
          <p:cNvPr id="73" name="Rectangle 45"/>
          <p:cNvSpPr>
            <a:spLocks noChangeArrowheads="1"/>
          </p:cNvSpPr>
          <p:nvPr/>
        </p:nvSpPr>
        <p:spPr bwMode="auto">
          <a:xfrm>
            <a:off x="166047957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工</a:t>
            </a:r>
            <a:endParaRPr lang="zh-CN" altLang="zh-CN" sz="875"/>
          </a:p>
        </p:txBody>
      </p:sp>
      <p:sp>
        <p:nvSpPr>
          <p:cNvPr id="77" name="Rectangle 46"/>
          <p:cNvSpPr>
            <a:spLocks noChangeArrowheads="1"/>
          </p:cNvSpPr>
          <p:nvPr/>
        </p:nvSpPr>
        <p:spPr bwMode="auto">
          <a:xfrm>
            <a:off x="170585126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作</a:t>
            </a:r>
            <a:endParaRPr lang="zh-CN" altLang="zh-CN" sz="875"/>
          </a:p>
        </p:txBody>
      </p:sp>
      <p:sp>
        <p:nvSpPr>
          <p:cNvPr id="83" name="Rectangle 47"/>
          <p:cNvSpPr>
            <a:spLocks noChangeArrowheads="1"/>
          </p:cNvSpPr>
          <p:nvPr/>
        </p:nvSpPr>
        <p:spPr bwMode="auto">
          <a:xfrm>
            <a:off x="175122294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概</a:t>
            </a:r>
            <a:endParaRPr lang="zh-CN" altLang="zh-CN" sz="875"/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auto">
          <a:xfrm>
            <a:off x="179667173" y="8112127"/>
            <a:ext cx="4429098" cy="53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r>
              <a:rPr lang="zh-CN" altLang="zh-CN" sz="34545">
                <a:solidFill>
                  <a:srgbClr val="231915"/>
                </a:solidFill>
                <a:latin typeface="思源黑体 CN Normal" pitchFamily="34" charset="-122"/>
                <a:ea typeface="思源黑体 CN Normal" pitchFamily="34" charset="-122"/>
              </a:rPr>
              <a:t>述</a:t>
            </a:r>
            <a:endParaRPr lang="zh-CN" altLang="zh-CN" sz="875"/>
          </a:p>
        </p:txBody>
      </p:sp>
      <p:sp>
        <p:nvSpPr>
          <p:cNvPr id="86" name="Line 50"/>
          <p:cNvSpPr>
            <a:spLocks noChangeShapeType="1"/>
          </p:cNvSpPr>
          <p:nvPr/>
        </p:nvSpPr>
        <p:spPr bwMode="auto">
          <a:xfrm flipV="1">
            <a:off x="23008426" y="22174201"/>
            <a:ext cx="170469196" cy="46038"/>
          </a:xfrm>
          <a:prstGeom prst="line">
            <a:avLst/>
          </a:prstGeom>
          <a:noFill/>
          <a:ln w="152400" cap="flat">
            <a:solidFill>
              <a:srgbClr val="23191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89728" tIns="44864" rIns="89728" bIns="44864" numCol="1" anchor="t" anchorCtr="0" compatLnSpc="1"/>
          <a:lstStyle/>
          <a:p>
            <a:endParaRPr lang="zh-CN" altLang="en-US" sz="875"/>
          </a:p>
        </p:txBody>
      </p:sp>
      <p:sp>
        <p:nvSpPr>
          <p:cNvPr id="88" name="Freeform 51"/>
          <p:cNvSpPr/>
          <p:nvPr/>
        </p:nvSpPr>
        <p:spPr bwMode="auto">
          <a:xfrm>
            <a:off x="72002746" y="43011729"/>
            <a:ext cx="127619023" cy="17903825"/>
          </a:xfrm>
          <a:custGeom>
            <a:avLst/>
            <a:gdLst>
              <a:gd name="T0" fmla="*/ 0 w 17241"/>
              <a:gd name="T1" fmla="*/ 0 h 2350"/>
              <a:gd name="T2" fmla="*/ 16165 w 17241"/>
              <a:gd name="T3" fmla="*/ 0 h 2350"/>
              <a:gd name="T4" fmla="*/ 17241 w 17241"/>
              <a:gd name="T5" fmla="*/ 2350 h 2350"/>
              <a:gd name="T6" fmla="*/ 0 w 17241"/>
              <a:gd name="T7" fmla="*/ 2350 h 2350"/>
              <a:gd name="T8" fmla="*/ 0 w 17241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41" h="2350">
                <a:moveTo>
                  <a:pt x="0" y="0"/>
                </a:moveTo>
                <a:lnTo>
                  <a:pt x="16165" y="0"/>
                </a:lnTo>
                <a:lnTo>
                  <a:pt x="17241" y="2350"/>
                </a:lnTo>
                <a:lnTo>
                  <a:pt x="0" y="2350"/>
                </a:lnTo>
                <a:lnTo>
                  <a:pt x="0" y="0"/>
                </a:lnTo>
                <a:close/>
              </a:path>
            </a:pathLst>
          </a:custGeom>
          <a:noFill/>
          <a:ln w="152400" cap="flat">
            <a:solidFill>
              <a:srgbClr val="23191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9728" tIns="44864" rIns="89728" bIns="44864" numCol="1" anchor="t" anchorCtr="0" compatLnSpc="1"/>
          <a:lstStyle/>
          <a:p>
            <a:endParaRPr lang="zh-CN" altLang="en-US" sz="875"/>
          </a:p>
        </p:txBody>
      </p:sp>
      <p:grpSp>
        <p:nvGrpSpPr>
          <p:cNvPr id="90" name="组合 89"/>
          <p:cNvGrpSpPr/>
          <p:nvPr/>
        </p:nvGrpSpPr>
        <p:grpSpPr>
          <a:xfrm>
            <a:off x="5156644" y="3582679"/>
            <a:ext cx="572628" cy="589444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92" name="同心圆 91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/>
            </a:p>
          </p:txBody>
        </p:sp>
      </p:grpSp>
      <p:sp>
        <p:nvSpPr>
          <p:cNvPr id="94" name="椭圆 93"/>
          <p:cNvSpPr/>
          <p:nvPr/>
        </p:nvSpPr>
        <p:spPr>
          <a:xfrm>
            <a:off x="5226264" y="3654344"/>
            <a:ext cx="433389" cy="44611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/>
          <a:p>
            <a:pPr algn="ctr"/>
            <a:endParaRPr lang="zh-CN" altLang="en-US" sz="875"/>
          </a:p>
        </p:txBody>
      </p:sp>
      <p:sp>
        <p:nvSpPr>
          <p:cNvPr id="102" name="TextBox 101"/>
          <p:cNvSpPr txBox="1"/>
          <p:nvPr/>
        </p:nvSpPr>
        <p:spPr>
          <a:xfrm>
            <a:off x="5965825" y="3719830"/>
            <a:ext cx="1586230" cy="325858"/>
          </a:xfrm>
          <a:prstGeom prst="rect">
            <a:avLst/>
          </a:prstGeom>
          <a:noFill/>
        </p:spPr>
        <p:txBody>
          <a:bodyPr wrap="square" lIns="59366" tIns="0" rIns="59366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案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例分析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226263" y="3682591"/>
            <a:ext cx="513859" cy="400369"/>
          </a:xfrm>
          <a:prstGeom prst="rect">
            <a:avLst/>
          </a:prstGeom>
          <a:noFill/>
        </p:spPr>
        <p:txBody>
          <a:bodyPr wrap="square" lIns="89728" tIns="44864" rIns="89728" bIns="44864" rtlCol="0">
            <a:spAutoFit/>
          </a:bodyPr>
          <a:lstStyle/>
          <a:p>
            <a:r>
              <a:rPr lang="en-US" altLang="zh-CN" sz="2015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04</a:t>
            </a:r>
            <a:endParaRPr lang="zh-CN" altLang="en-US" sz="2015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cxnSp>
        <p:nvCxnSpPr>
          <p:cNvPr id="76" name="直接连接符 75"/>
          <p:cNvCxnSpPr/>
          <p:nvPr/>
        </p:nvCxnSpPr>
        <p:spPr>
          <a:xfrm flipV="1">
            <a:off x="553691" y="651408"/>
            <a:ext cx="7796288" cy="3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6"/>
          <p:cNvSpPr>
            <a:spLocks noEditPoints="1"/>
          </p:cNvSpPr>
          <p:nvPr/>
        </p:nvSpPr>
        <p:spPr bwMode="auto">
          <a:xfrm>
            <a:off x="8349979" y="334172"/>
            <a:ext cx="310355" cy="3206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7328" tIns="33664" rIns="67328" bIns="33664" numCol="1" anchor="t" anchorCtr="0" compatLnSpc="1"/>
          <a:lstStyle/>
          <a:p>
            <a:endParaRPr lang="zh-CN" altLang="en-US" sz="875"/>
          </a:p>
        </p:txBody>
      </p:sp>
      <p:sp>
        <p:nvSpPr>
          <p:cNvPr id="79" name="TextBox 78"/>
          <p:cNvSpPr txBox="1"/>
          <p:nvPr/>
        </p:nvSpPr>
        <p:spPr>
          <a:xfrm>
            <a:off x="971888" y="259164"/>
            <a:ext cx="1573473" cy="355600"/>
          </a:xfrm>
          <a:prstGeom prst="rect">
            <a:avLst/>
          </a:prstGeom>
          <a:noFill/>
        </p:spPr>
        <p:txBody>
          <a:bodyPr wrap="square" lIns="79132" tIns="39566" rIns="79132" bIns="39566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课堂内容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691360" y="280770"/>
            <a:ext cx="263853" cy="271567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81" name="组合 80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sp>
          <p:nvSpPr>
            <p:cNvPr id="82" name="椭圆 81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 flip="none" rotWithShape="1">
              <a:gsLst>
                <a:gs pos="0">
                  <a:srgbClr val="F20000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64" rIns="0" bIns="33664" rtlCol="0" anchor="ctr"/>
            <a:lstStyle/>
            <a:p>
              <a:pPr algn="ctr"/>
              <a:endParaRPr lang="zh-CN" altLang="en-US" sz="2335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78869" y="4378770"/>
            <a:ext cx="572628" cy="589444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75"/>
            </a:p>
          </p:txBody>
        </p:sp>
      </p:grpSp>
      <p:sp>
        <p:nvSpPr>
          <p:cNvPr id="32" name="椭圆 31"/>
          <p:cNvSpPr/>
          <p:nvPr/>
        </p:nvSpPr>
        <p:spPr>
          <a:xfrm>
            <a:off x="5248489" y="4450435"/>
            <a:ext cx="433389" cy="446114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/>
          <a:p>
            <a:pPr algn="ctr"/>
            <a:endParaRPr lang="zh-CN" altLang="en-US" sz="875"/>
          </a:p>
        </p:txBody>
      </p:sp>
      <p:sp>
        <p:nvSpPr>
          <p:cNvPr id="33" name="TextBox 25"/>
          <p:cNvSpPr txBox="1"/>
          <p:nvPr/>
        </p:nvSpPr>
        <p:spPr>
          <a:xfrm>
            <a:off x="5974080" y="4406265"/>
            <a:ext cx="1586230" cy="368935"/>
          </a:xfrm>
          <a:prstGeom prst="rect">
            <a:avLst/>
          </a:prstGeom>
          <a:noFill/>
        </p:spPr>
        <p:txBody>
          <a:bodyPr wrap="square" lIns="59366" tIns="0" rIns="59366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总结</a:t>
            </a:r>
          </a:p>
        </p:txBody>
      </p:sp>
      <p:sp>
        <p:nvSpPr>
          <p:cNvPr id="34" name="TextBox 28"/>
          <p:cNvSpPr txBox="1"/>
          <p:nvPr/>
        </p:nvSpPr>
        <p:spPr>
          <a:xfrm>
            <a:off x="5236208" y="4478683"/>
            <a:ext cx="503008" cy="398780"/>
          </a:xfrm>
          <a:prstGeom prst="rect">
            <a:avLst/>
          </a:prstGeom>
          <a:noFill/>
        </p:spPr>
        <p:txBody>
          <a:bodyPr wrap="square" lIns="89728" tIns="44864" rIns="89728" bIns="44864" rtlCol="0">
            <a:spAutoFit/>
          </a:bodyPr>
          <a:lstStyle/>
          <a:p>
            <a:r>
              <a:rPr lang="en-US" altLang="zh-CN" sz="2015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05</a:t>
            </a:r>
            <a:endParaRPr lang="zh-CN" altLang="en-US" sz="2015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5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00"/>
                            </p:stCondLst>
                            <p:childTnLst>
                              <p:par>
                                <p:cTn id="6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 bldLvl="0" animBg="1"/>
      <p:bldP spid="19" grpId="0" bldLvl="0" animBg="1"/>
      <p:bldP spid="27" grpId="0"/>
      <p:bldP spid="28" grpId="0"/>
      <p:bldP spid="29" grpId="0"/>
      <p:bldP spid="94" grpId="0" bldLvl="0" animBg="1"/>
      <p:bldP spid="103" grpId="0"/>
      <p:bldP spid="78" grpId="0" bldLvl="0" animBg="1"/>
      <p:bldP spid="79" grpId="0"/>
      <p:bldP spid="32" grpId="0" bldLvl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5081" y="-6350"/>
            <a:ext cx="9153525" cy="5156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143211" y="1328267"/>
            <a:ext cx="99855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r>
              <a:rPr lang="en-US" altLang="zh-CN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43211" y="1830061"/>
            <a:ext cx="99855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CFR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84881" y="2333158"/>
            <a:ext cx="957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CIF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01383" y="351635"/>
            <a:ext cx="2165675" cy="745624"/>
            <a:chOff x="7393561" y="2484942"/>
            <a:chExt cx="3335407" cy="1148354"/>
          </a:xfrm>
        </p:grpSpPr>
        <p:sp>
          <p:nvSpPr>
            <p:cNvPr id="23" name="TextBox 22"/>
            <p:cNvSpPr txBox="1"/>
            <p:nvPr/>
          </p:nvSpPr>
          <p:spPr>
            <a:xfrm>
              <a:off x="7393561" y="2876340"/>
              <a:ext cx="3335407" cy="75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95" dirty="0">
                  <a:solidFill>
                    <a:srgbClr val="0066FF"/>
                  </a:solidFill>
                  <a:latin typeface="思源黑体 CN Bold" pitchFamily="34" charset="-122"/>
                  <a:ea typeface="思源黑体 CN Bold" pitchFamily="34" charset="-122"/>
                </a:rPr>
                <a:t>复习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35488" y="2484942"/>
              <a:ext cx="2292893" cy="349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75" b="1" spc="-97" dirty="0">
                  <a:solidFill>
                    <a:srgbClr val="FFC000"/>
                  </a:solidFill>
                  <a:latin typeface="思源黑体 CN Bold" pitchFamily="34" charset="-122"/>
                  <a:ea typeface="思源黑体 CN Bold" pitchFamily="34" charset="-122"/>
                </a:rPr>
                <a:t>Review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1967" y="827426"/>
            <a:ext cx="1407799" cy="1886948"/>
            <a:chOff x="4392265" y="2154519"/>
            <a:chExt cx="2168184" cy="2906133"/>
          </a:xfrm>
        </p:grpSpPr>
        <p:grpSp>
          <p:nvGrpSpPr>
            <p:cNvPr id="32" name="组合 31"/>
            <p:cNvGrpSpPr/>
            <p:nvPr/>
          </p:nvGrpSpPr>
          <p:grpSpPr>
            <a:xfrm>
              <a:off x="4392265" y="2154519"/>
              <a:ext cx="2168184" cy="2231572"/>
              <a:chOff x="1827622" y="1343919"/>
              <a:chExt cx="2304000" cy="2304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4678970" y="2474541"/>
              <a:ext cx="1594774" cy="164139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64" rIns="0" bIns="33664" rtlCol="0" anchor="ctr"/>
            <a:lstStyle/>
            <a:p>
              <a:pPr algn="ctr"/>
              <a:r>
                <a:rPr lang="en-US" altLang="zh-CN" sz="4675" dirty="0">
                  <a:solidFill>
                    <a:schemeClr val="bg1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1</a:t>
              </a:r>
              <a:endParaRPr lang="zh-CN" altLang="en-US" sz="4675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25890" y="4551125"/>
              <a:ext cx="1558083" cy="5095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560" dirty="0">
                  <a:latin typeface="方正准圆简体" pitchFamily="2" charset="-122"/>
                  <a:ea typeface="方正准圆简体" pitchFamily="2" charset="-122"/>
                </a:rPr>
                <a:t>Review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5694293" y="827427"/>
            <a:ext cx="0" cy="1932357"/>
          </a:xfrm>
          <a:prstGeom prst="line">
            <a:avLst/>
          </a:prstGeom>
          <a:ln>
            <a:solidFill>
              <a:srgbClr val="0066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丁字箭头 71"/>
          <p:cNvSpPr/>
          <p:nvPr/>
        </p:nvSpPr>
        <p:spPr>
          <a:xfrm flipV="1">
            <a:off x="1397794" y="3959992"/>
            <a:ext cx="6104224" cy="267485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/>
          <a:p>
            <a:pPr algn="ctr"/>
            <a:endParaRPr lang="zh-CN" altLang="en-US" sz="875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553691" y="651408"/>
            <a:ext cx="7796288" cy="3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8349979" y="334172"/>
            <a:ext cx="310355" cy="3206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7328" tIns="33664" rIns="67328" bIns="33664" numCol="1" anchor="t" anchorCtr="0" compatLnSpc="1"/>
          <a:lstStyle/>
          <a:p>
            <a:endParaRPr lang="zh-CN" altLang="en-US" sz="875"/>
          </a:p>
        </p:txBody>
      </p:sp>
      <p:grpSp>
        <p:nvGrpSpPr>
          <p:cNvPr id="6" name="组合 5"/>
          <p:cNvGrpSpPr/>
          <p:nvPr/>
        </p:nvGrpSpPr>
        <p:grpSpPr>
          <a:xfrm>
            <a:off x="548362" y="677566"/>
            <a:ext cx="1407799" cy="1780877"/>
            <a:chOff x="4392265" y="2154519"/>
            <a:chExt cx="2168184" cy="2742771"/>
          </a:xfrm>
        </p:grpSpPr>
        <p:grpSp>
          <p:nvGrpSpPr>
            <p:cNvPr id="32" name="组合 31"/>
            <p:cNvGrpSpPr/>
            <p:nvPr/>
          </p:nvGrpSpPr>
          <p:grpSpPr>
            <a:xfrm>
              <a:off x="4392265" y="2154519"/>
              <a:ext cx="2168184" cy="2231572"/>
              <a:chOff x="1827622" y="1343919"/>
              <a:chExt cx="2304000" cy="23040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4678970" y="2474541"/>
              <a:ext cx="1594774" cy="164139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64" rIns="0" bIns="33664" rtlCol="0" anchor="ctr"/>
            <a:lstStyle/>
            <a:p>
              <a:pPr algn="ctr"/>
              <a:r>
                <a:rPr lang="en-US" altLang="zh-CN" sz="4675" dirty="0">
                  <a:solidFill>
                    <a:schemeClr val="bg1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0" name="TextBox 42"/>
            <p:cNvSpPr txBox="1"/>
            <p:nvPr/>
          </p:nvSpPr>
          <p:spPr>
            <a:xfrm>
              <a:off x="4697529" y="4385847"/>
              <a:ext cx="1558083" cy="511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560" dirty="0">
                  <a:latin typeface="方正准圆简体" pitchFamily="2" charset="-122"/>
                  <a:ea typeface="方正准圆简体" pitchFamily="2" charset="-122"/>
                </a:rPr>
                <a:t>Overview</a:t>
              </a:r>
              <a:endParaRPr lang="zh-CN" altLang="en-US" sz="1560" dirty="0">
                <a:latin typeface="方正准圆简体" pitchFamily="2" charset="-122"/>
                <a:ea typeface="方正准圆简体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674935" y="1698459"/>
            <a:ext cx="515838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任务引入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34" grpId="0" bldLvl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761241" y="1698139"/>
            <a:ext cx="2385507" cy="2455569"/>
          </a:xfrm>
          <a:prstGeom prst="ellips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/>
          <a:p>
            <a:pPr algn="ctr"/>
            <a:endParaRPr lang="zh-CN" altLang="en-US" sz="875"/>
          </a:p>
        </p:txBody>
      </p:sp>
      <p:sp>
        <p:nvSpPr>
          <p:cNvPr id="32" name="Arc 3"/>
          <p:cNvSpPr/>
          <p:nvPr/>
        </p:nvSpPr>
        <p:spPr>
          <a:xfrm rot="8151960">
            <a:off x="2108845" y="2898802"/>
            <a:ext cx="1535889" cy="1580998"/>
          </a:xfrm>
          <a:prstGeom prst="arc">
            <a:avLst/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28" tIns="44864" rIns="89728" bIns="44864" rtlCol="0" anchor="ctr"/>
          <a:lstStyle/>
          <a:p>
            <a:pPr algn="ctr"/>
            <a:endParaRPr lang="en-US" sz="875">
              <a:solidFill>
                <a:schemeClr val="accent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85005" y="940435"/>
            <a:ext cx="4505960" cy="2306596"/>
          </a:xfrm>
          <a:prstGeom prst="rect">
            <a:avLst/>
          </a:prstGeom>
          <a:noFill/>
        </p:spPr>
        <p:txBody>
          <a:bodyPr wrap="square" lIns="89728" tIns="44864" rIns="89728" bIns="44864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  <a:sym typeface="+mn-ea"/>
              </a:rPr>
              <a:t>小</a:t>
            </a:r>
            <a:r>
              <a:rPr lang="zh-CN" altLang="en-US" sz="2400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  <a:sym typeface="+mn-ea"/>
              </a:rPr>
              <a:t>李是日照永达贸</a:t>
            </a:r>
            <a:r>
              <a:rPr lang="zh-CN" altLang="en-US" sz="2400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  <a:sym typeface="+mn-ea"/>
              </a:rPr>
              <a:t>易有限公</a:t>
            </a:r>
            <a:r>
              <a:rPr lang="zh-CN" altLang="en-US" sz="2400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  <a:sym typeface="+mn-ea"/>
              </a:rPr>
              <a:t>司</a:t>
            </a:r>
            <a:r>
              <a:rPr lang="zh-CN" altLang="en-US" sz="2400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  <a:cs typeface="Times New Roman" panose="02020603050405020304" pitchFamily="18" charset="0"/>
                <a:sym typeface="+mn-ea"/>
              </a:rPr>
              <a:t>的一名业务员，现要出口美国纽约一批货号为</a:t>
            </a:r>
            <a:r>
              <a:rPr lang="en-US" altLang="zh-CN" sz="2400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  <a:cs typeface="Times New Roman" panose="02020603050405020304" pitchFamily="18" charset="0"/>
                <a:sym typeface="+mn-ea"/>
              </a:rPr>
              <a:t>06001</a:t>
            </a:r>
            <a:r>
              <a:rPr lang="zh-CN" altLang="en-US" sz="2400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  <a:cs typeface="Times New Roman" panose="02020603050405020304" pitchFamily="18" charset="0"/>
                <a:sym typeface="+mn-ea"/>
              </a:rPr>
              <a:t>的一批蜡烛，对方要求报</a:t>
            </a:r>
            <a:r>
              <a:rPr lang="en-US" altLang="zh-CN" sz="2400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  <a:cs typeface="Times New Roman" panose="02020603050405020304" pitchFamily="18" charset="0"/>
                <a:sym typeface="+mn-ea"/>
              </a:rPr>
              <a:t>CFR</a:t>
            </a:r>
            <a:r>
              <a:rPr lang="zh-CN" altLang="en-US" sz="2400" dirty="0" smtClean="0">
                <a:solidFill>
                  <a:prstClr val="black"/>
                </a:solidFill>
                <a:latin typeface="仿宋" pitchFamily="49" charset="-122"/>
                <a:ea typeface="仿宋" pitchFamily="49" charset="-122"/>
                <a:cs typeface="Times New Roman" panose="02020603050405020304" pitchFamily="18" charset="0"/>
                <a:sym typeface="+mn-ea"/>
              </a:rPr>
              <a:t>价格，其中包含海运费，如何计算海运费呢，这难住了小李，小李向王组长请教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283835" y="207645"/>
            <a:ext cx="2669540" cy="398780"/>
            <a:chOff x="1155515" y="1431873"/>
            <a:chExt cx="2213197" cy="398780"/>
          </a:xfrm>
        </p:grpSpPr>
        <p:cxnSp>
          <p:nvCxnSpPr>
            <p:cNvPr id="59" name="Straight Connector 38"/>
            <p:cNvCxnSpPr/>
            <p:nvPr/>
          </p:nvCxnSpPr>
          <p:spPr bwMode="auto">
            <a:xfrm flipV="1">
              <a:off x="1190045" y="1770430"/>
              <a:ext cx="2034652" cy="2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/>
            <p:cNvGrpSpPr/>
            <p:nvPr/>
          </p:nvGrpSpPr>
          <p:grpSpPr>
            <a:xfrm>
              <a:off x="1155515" y="1431873"/>
              <a:ext cx="2213197" cy="398780"/>
              <a:chOff x="1155515" y="1431873"/>
              <a:chExt cx="2213197" cy="398780"/>
            </a:xfrm>
          </p:grpSpPr>
          <p:sp>
            <p:nvSpPr>
              <p:cNvPr id="61" name="Rounded Rectangle 43"/>
              <p:cNvSpPr/>
              <p:nvPr/>
            </p:nvSpPr>
            <p:spPr>
              <a:xfrm>
                <a:off x="1155515" y="1463818"/>
                <a:ext cx="720000" cy="243888"/>
              </a:xfrm>
              <a:prstGeom prst="roundRect">
                <a:avLst>
                  <a:gd name="adj" fmla="val 46832"/>
                </a:avLst>
              </a:prstGeom>
              <a:solidFill>
                <a:srgbClr val="0066FF"/>
              </a:solidFill>
              <a:ln>
                <a:noFill/>
              </a:ln>
              <a:effectLst>
                <a:outerShdw blurRad="165100" dist="889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875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356025" y="1480420"/>
                <a:ext cx="318981" cy="241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d-ID" sz="9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918639" y="1431873"/>
                <a:ext cx="145007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任务引入</a:t>
                </a:r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4643755" y="1204595"/>
            <a:ext cx="739990" cy="631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id-ID" sz="3505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553691" y="651408"/>
            <a:ext cx="7796288" cy="3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6"/>
          <p:cNvSpPr>
            <a:spLocks noEditPoints="1"/>
          </p:cNvSpPr>
          <p:nvPr/>
        </p:nvSpPr>
        <p:spPr bwMode="auto">
          <a:xfrm>
            <a:off x="8349979" y="334172"/>
            <a:ext cx="310355" cy="3206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7328" tIns="33664" rIns="67328" bIns="33664" numCol="1" anchor="t" anchorCtr="0" compatLnSpc="1"/>
          <a:lstStyle/>
          <a:p>
            <a:endParaRPr lang="zh-CN" altLang="en-US" sz="875"/>
          </a:p>
        </p:txBody>
      </p:sp>
      <p:sp>
        <p:nvSpPr>
          <p:cNvPr id="44" name="TextBox 43"/>
          <p:cNvSpPr txBox="1"/>
          <p:nvPr/>
        </p:nvSpPr>
        <p:spPr>
          <a:xfrm>
            <a:off x="971888" y="259164"/>
            <a:ext cx="1573473" cy="279831"/>
          </a:xfrm>
          <a:prstGeom prst="rect">
            <a:avLst/>
          </a:prstGeom>
          <a:noFill/>
        </p:spPr>
        <p:txBody>
          <a:bodyPr wrap="square" lIns="79132" tIns="39566" rIns="79132" bIns="39566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完成概述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691360" y="280770"/>
            <a:ext cx="263853" cy="271567"/>
            <a:chOff x="848004" y="393400"/>
            <a:chExt cx="406366" cy="418246"/>
          </a:xfrm>
          <a:effectLst>
            <a:outerShdw blurRad="165100" dist="38100" dir="6960000" sx="98000" sy="98000" algn="t" rotWithShape="0">
              <a:prstClr val="black">
                <a:alpha val="34000"/>
              </a:prstClr>
            </a:outerShdw>
          </a:effectLst>
        </p:grpSpPr>
        <p:grpSp>
          <p:nvGrpSpPr>
            <p:cNvPr id="48" name="组合 47"/>
            <p:cNvGrpSpPr/>
            <p:nvPr/>
          </p:nvGrpSpPr>
          <p:grpSpPr>
            <a:xfrm>
              <a:off x="848004" y="393400"/>
              <a:ext cx="406366" cy="418246"/>
              <a:chOff x="848005" y="369553"/>
              <a:chExt cx="406366" cy="418246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848005" y="369553"/>
                <a:ext cx="406366" cy="41824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56799" y="378604"/>
                <a:ext cx="388778" cy="4001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907857" y="455002"/>
              <a:ext cx="286661" cy="295042"/>
            </a:xfrm>
            <a:prstGeom prst="ellipse">
              <a:avLst/>
            </a:prstGeom>
            <a:gradFill flip="none" rotWithShape="1">
              <a:gsLst>
                <a:gs pos="0">
                  <a:srgbClr val="F20000"/>
                </a:gs>
                <a:gs pos="100000">
                  <a:srgbClr val="F11B1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64" rIns="0" bIns="33664" rtlCol="0" anchor="ctr"/>
            <a:lstStyle/>
            <a:p>
              <a:pPr algn="ctr"/>
              <a:endParaRPr lang="zh-CN" altLang="en-US" sz="2335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44548" y="-28745"/>
            <a:ext cx="4917289" cy="52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5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32" grpId="0" bldLvl="0" animBg="1"/>
      <p:bldP spid="57" grpId="0"/>
      <p:bldP spid="43" grpId="0" bldLvl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丁字箭头 71"/>
          <p:cNvSpPr/>
          <p:nvPr/>
        </p:nvSpPr>
        <p:spPr>
          <a:xfrm flipV="1">
            <a:off x="1397794" y="3959992"/>
            <a:ext cx="6104224" cy="267485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/>
          <a:p>
            <a:pPr algn="ctr"/>
            <a:endParaRPr lang="zh-CN" altLang="en-US" sz="875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553691" y="651408"/>
            <a:ext cx="7796288" cy="3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8349979" y="334172"/>
            <a:ext cx="310355" cy="3206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7328" tIns="33664" rIns="67328" bIns="33664" numCol="1" anchor="t" anchorCtr="0" compatLnSpc="1"/>
          <a:lstStyle/>
          <a:p>
            <a:endParaRPr lang="zh-CN" altLang="en-US" sz="875"/>
          </a:p>
        </p:txBody>
      </p:sp>
      <p:grpSp>
        <p:nvGrpSpPr>
          <p:cNvPr id="6" name="组合 5"/>
          <p:cNvGrpSpPr/>
          <p:nvPr/>
        </p:nvGrpSpPr>
        <p:grpSpPr>
          <a:xfrm>
            <a:off x="548362" y="677566"/>
            <a:ext cx="1407799" cy="1780877"/>
            <a:chOff x="4392265" y="2154519"/>
            <a:chExt cx="2168184" cy="2742771"/>
          </a:xfrm>
        </p:grpSpPr>
        <p:grpSp>
          <p:nvGrpSpPr>
            <p:cNvPr id="32" name="组合 31"/>
            <p:cNvGrpSpPr/>
            <p:nvPr/>
          </p:nvGrpSpPr>
          <p:grpSpPr>
            <a:xfrm>
              <a:off x="4392265" y="2154519"/>
              <a:ext cx="2168184" cy="2231572"/>
              <a:chOff x="1827622" y="1343919"/>
              <a:chExt cx="2304000" cy="23040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4678970" y="2474541"/>
              <a:ext cx="1594774" cy="164139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64" rIns="0" bIns="33664" rtlCol="0" anchor="ctr"/>
            <a:lstStyle/>
            <a:p>
              <a:pPr algn="ctr"/>
              <a:r>
                <a:rPr lang="en-US" altLang="zh-CN" sz="4675" dirty="0">
                  <a:solidFill>
                    <a:schemeClr val="bg1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0" name="TextBox 42"/>
            <p:cNvSpPr txBox="1"/>
            <p:nvPr/>
          </p:nvSpPr>
          <p:spPr>
            <a:xfrm>
              <a:off x="4697529" y="4385847"/>
              <a:ext cx="1558083" cy="511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560" dirty="0">
                  <a:latin typeface="方正准圆简体" pitchFamily="2" charset="-122"/>
                  <a:ea typeface="方正准圆简体" pitchFamily="2" charset="-122"/>
                </a:rPr>
                <a:t>Overview</a:t>
              </a:r>
              <a:endParaRPr lang="zh-CN" altLang="en-US" sz="1560" dirty="0">
                <a:latin typeface="方正准圆简体" pitchFamily="2" charset="-122"/>
                <a:ea typeface="方正准圆简体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674935" y="169845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34" grpId="0" bldLvl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 flipV="1">
            <a:off x="553691" y="994943"/>
            <a:ext cx="7796288" cy="3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8349979" y="334172"/>
            <a:ext cx="310355" cy="3206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7328" tIns="33664" rIns="67328" bIns="33664" numCol="1" anchor="t" anchorCtr="0" compatLnSpc="1"/>
          <a:lstStyle/>
          <a:p>
            <a:endParaRPr lang="zh-CN" altLang="en-US" sz="875"/>
          </a:p>
        </p:txBody>
      </p:sp>
      <p:grpSp>
        <p:nvGrpSpPr>
          <p:cNvPr id="6" name="组合 5"/>
          <p:cNvGrpSpPr/>
          <p:nvPr/>
        </p:nvGrpSpPr>
        <p:grpSpPr>
          <a:xfrm>
            <a:off x="2881630" y="398780"/>
            <a:ext cx="515620" cy="499745"/>
            <a:chOff x="4392265" y="2154519"/>
            <a:chExt cx="2168184" cy="2231572"/>
          </a:xfrm>
        </p:grpSpPr>
        <p:grpSp>
          <p:nvGrpSpPr>
            <p:cNvPr id="32" name="组合 31"/>
            <p:cNvGrpSpPr/>
            <p:nvPr/>
          </p:nvGrpSpPr>
          <p:grpSpPr>
            <a:xfrm>
              <a:off x="4392265" y="2154519"/>
              <a:ext cx="2168184" cy="2231572"/>
              <a:chOff x="1827622" y="1343919"/>
              <a:chExt cx="2304000" cy="23040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4678970" y="2474541"/>
              <a:ext cx="1594774" cy="164139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64" rIns="0" bIns="33664" rtlCol="0" anchor="ctr"/>
            <a:lstStyle/>
            <a:p>
              <a:pPr algn="ctr"/>
              <a:endParaRPr lang="en-US" altLang="zh-CN" sz="4675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标题 1"/>
          <p:cNvSpPr txBox="1">
            <a:spLocks noChangeArrowheads="1"/>
          </p:cNvSpPr>
          <p:nvPr/>
        </p:nvSpPr>
        <p:spPr>
          <a:xfrm>
            <a:off x="3675877" y="475940"/>
            <a:ext cx="3168254" cy="3619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dirty="0" smtClean="0">
                <a:solidFill>
                  <a:prstClr val="black"/>
                </a:solidFill>
              </a:rPr>
              <a:t>海上货物运输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334260" y="2121535"/>
            <a:ext cx="5852160" cy="553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prstClr val="black"/>
                </a:solidFill>
                <a:hlinkClick r:id="rId3" action="ppaction://hlinkfile"/>
              </a:rPr>
              <a:t>班轮运输</a:t>
            </a:r>
            <a:r>
              <a:rPr lang="en-US" altLang="zh-CN" sz="1500" dirty="0" smtClean="0">
                <a:solidFill>
                  <a:prstClr val="black"/>
                </a:solidFill>
              </a:rPr>
              <a:t>:</a:t>
            </a:r>
            <a:r>
              <a:rPr lang="zh-CN" altLang="en-US" sz="1500" dirty="0" smtClean="0">
                <a:solidFill>
                  <a:prstClr val="black"/>
                </a:solidFill>
              </a:rPr>
              <a:t>定期船运输，国际货物运输的主要方式之一，我国通过班轮运输的进出口物资约占海运总量的</a:t>
            </a:r>
            <a:r>
              <a:rPr lang="en-US" altLang="zh-CN" sz="1500" dirty="0" smtClean="0">
                <a:solidFill>
                  <a:prstClr val="black"/>
                </a:solidFill>
              </a:rPr>
              <a:t>70%</a:t>
            </a:r>
            <a:r>
              <a:rPr lang="zh-CN" altLang="en-US" sz="1500" dirty="0" smtClean="0">
                <a:solidFill>
                  <a:prstClr val="black"/>
                </a:solidFill>
              </a:rPr>
              <a:t>以上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334576" y="2853195"/>
            <a:ext cx="5072614" cy="321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prstClr val="black"/>
                </a:solidFill>
                <a:hlinkClick r:id="rId4" action="ppaction://hlinkfile"/>
              </a:rPr>
              <a:t>租船运输</a:t>
            </a:r>
            <a:r>
              <a:rPr lang="en-US" altLang="zh-CN" sz="1500" dirty="0" smtClean="0">
                <a:solidFill>
                  <a:prstClr val="black"/>
                </a:solidFill>
                <a:hlinkClick r:id="rId4" action="ppaction://hlinkfile"/>
              </a:rPr>
              <a:t> </a:t>
            </a:r>
            <a:endParaRPr lang="zh-CN" altLang="en-US" sz="1500" dirty="0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3720" y="2598420"/>
            <a:ext cx="144462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dirty="0" smtClean="0"/>
              <a:t>海运（</a:t>
            </a:r>
            <a:r>
              <a:rPr lang="en-US" altLang="zh-CN" sz="1800" dirty="0" smtClean="0"/>
              <a:t>2/3)</a:t>
            </a:r>
            <a:endParaRPr lang="zh-CN" altLang="en-US" sz="1800" dirty="0" smtClean="0"/>
          </a:p>
        </p:txBody>
      </p:sp>
      <p:sp>
        <p:nvSpPr>
          <p:cNvPr id="5" name="左大括号 4"/>
          <p:cNvSpPr/>
          <p:nvPr/>
        </p:nvSpPr>
        <p:spPr>
          <a:xfrm>
            <a:off x="2146232" y="2288188"/>
            <a:ext cx="188345" cy="9886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左箭头 1"/>
          <p:cNvSpPr/>
          <p:nvPr/>
        </p:nvSpPr>
        <p:spPr>
          <a:xfrm>
            <a:off x="8186281" y="4549438"/>
            <a:ext cx="463640" cy="20807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28" grpId="0" bldLvl="0" animBg="1"/>
      <p:bldP spid="29" grpId="0" bldLvl="0" animBg="1"/>
      <p:bldP spid="4" grpId="0" bldLvl="0" animBg="1"/>
      <p:bldP spid="5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 flipV="1">
            <a:off x="553691" y="994943"/>
            <a:ext cx="7796288" cy="3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8349979" y="334172"/>
            <a:ext cx="310355" cy="32063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7328" tIns="33664" rIns="67328" bIns="33664" numCol="1" anchor="t" anchorCtr="0" compatLnSpc="1"/>
          <a:lstStyle/>
          <a:p>
            <a:endParaRPr lang="zh-CN" altLang="en-US" sz="875"/>
          </a:p>
        </p:txBody>
      </p:sp>
      <p:grpSp>
        <p:nvGrpSpPr>
          <p:cNvPr id="6" name="组合 5"/>
          <p:cNvGrpSpPr/>
          <p:nvPr/>
        </p:nvGrpSpPr>
        <p:grpSpPr>
          <a:xfrm>
            <a:off x="2881630" y="398780"/>
            <a:ext cx="515620" cy="499745"/>
            <a:chOff x="4392265" y="2154519"/>
            <a:chExt cx="2168184" cy="2231572"/>
          </a:xfrm>
        </p:grpSpPr>
        <p:grpSp>
          <p:nvGrpSpPr>
            <p:cNvPr id="32" name="组合 31"/>
            <p:cNvGrpSpPr/>
            <p:nvPr/>
          </p:nvGrpSpPr>
          <p:grpSpPr>
            <a:xfrm>
              <a:off x="4392265" y="2154519"/>
              <a:ext cx="2168184" cy="2231572"/>
              <a:chOff x="1827622" y="1343919"/>
              <a:chExt cx="2304000" cy="23040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75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4678970" y="2474541"/>
              <a:ext cx="1594774" cy="164139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64" rIns="0" bIns="33664" rtlCol="0" anchor="ctr"/>
            <a:lstStyle/>
            <a:p>
              <a:pPr algn="ctr"/>
              <a:endParaRPr lang="en-US" altLang="zh-CN" sz="4675" dirty="0">
                <a:solidFill>
                  <a:schemeClr val="bg1"/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标题 1"/>
          <p:cNvSpPr txBox="1">
            <a:spLocks noChangeArrowheads="1"/>
          </p:cNvSpPr>
          <p:nvPr/>
        </p:nvSpPr>
        <p:spPr>
          <a:xfrm>
            <a:off x="3675877" y="475940"/>
            <a:ext cx="3168254" cy="3619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400" b="1" dirty="0" smtClean="0">
                <a:solidFill>
                  <a:prstClr val="black"/>
                </a:solidFill>
              </a:rPr>
              <a:t>班轮运输</a:t>
            </a:r>
          </a:p>
        </p:txBody>
      </p:sp>
      <p:sp>
        <p:nvSpPr>
          <p:cNvPr id="28" name="文本框 27"/>
          <p:cNvSpPr txBox="1"/>
          <p:nvPr/>
        </p:nvSpPr>
        <p:spPr>
          <a:xfrm flipH="1">
            <a:off x="4662805" y="2191385"/>
            <a:ext cx="1664970" cy="321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prstClr val="black"/>
                </a:solidFill>
              </a:rPr>
              <a:t>件杂货</a:t>
            </a:r>
          </a:p>
        </p:txBody>
      </p:sp>
      <p:sp>
        <p:nvSpPr>
          <p:cNvPr id="29" name="文本框 28"/>
          <p:cNvSpPr txBox="1"/>
          <p:nvPr/>
        </p:nvSpPr>
        <p:spPr>
          <a:xfrm flipH="1">
            <a:off x="4738370" y="2954655"/>
            <a:ext cx="1691640" cy="321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prstClr val="black"/>
                </a:solidFill>
                <a:hlinkClick r:id="rId3" action="ppaction://hlinkfile"/>
              </a:rPr>
              <a:t>集装箱货</a:t>
            </a:r>
            <a:r>
              <a:rPr lang="en-US" altLang="zh-CN" sz="1500" dirty="0" smtClean="0">
                <a:solidFill>
                  <a:prstClr val="black"/>
                </a:solidFill>
                <a:hlinkClick r:id="rId3" action="ppaction://hlinkfile"/>
              </a:rPr>
              <a:t> </a:t>
            </a:r>
            <a:endParaRPr lang="zh-CN" altLang="en-US" sz="1500" dirty="0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2071370" y="2308860"/>
            <a:ext cx="1911985" cy="922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dirty="0" smtClean="0"/>
              <a:t>班轮运输：</a:t>
            </a:r>
          </a:p>
          <a:p>
            <a:r>
              <a:rPr lang="zh-CN" altLang="en-US" sz="1800" dirty="0" smtClean="0"/>
              <a:t>货物是否装入集装箱</a:t>
            </a:r>
          </a:p>
        </p:txBody>
      </p:sp>
      <p:sp>
        <p:nvSpPr>
          <p:cNvPr id="5" name="左大括号 4"/>
          <p:cNvSpPr/>
          <p:nvPr/>
        </p:nvSpPr>
        <p:spPr>
          <a:xfrm rot="10800000" flipH="1">
            <a:off x="4341495" y="2310130"/>
            <a:ext cx="220345" cy="9664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左箭头 1"/>
          <p:cNvSpPr/>
          <p:nvPr/>
        </p:nvSpPr>
        <p:spPr>
          <a:xfrm>
            <a:off x="8186281" y="4549438"/>
            <a:ext cx="463640" cy="20807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28" grpId="0" bldLvl="0" animBg="1"/>
      <p:bldP spid="29" grpId="0" bldLvl="0" animBg="1"/>
      <p:bldP spid="4" grpId="0" bldLvl="0" animBg="1"/>
      <p:bldP spid="5" grpId="0" bldLvl="0" animBg="1"/>
      <p:bldP spid="2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608</Words>
  <Application>Microsoft Office PowerPoint</Application>
  <PresentationFormat>全屏显示(16:9)</PresentationFormat>
  <Paragraphs>151</Paragraphs>
  <Slides>15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  <vt:variant>
        <vt:lpstr>自定义放映</vt:lpstr>
      </vt:variant>
      <vt:variant>
        <vt:i4>1</vt:i4>
      </vt:variant>
    </vt:vector>
  </HeadingPairs>
  <TitlesOfParts>
    <vt:vector size="17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自定义放映 1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23</cp:revision>
  <dcterms:created xsi:type="dcterms:W3CDTF">2016-12-25T02:27:00Z</dcterms:created>
  <dcterms:modified xsi:type="dcterms:W3CDTF">2019-10-29T14:31:23Z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