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7" r:id="rId11"/>
    <p:sldMasterId id="2147483769" r:id="rId12"/>
    <p:sldMasterId id="2147483781" r:id="rId13"/>
    <p:sldMasterId id="2147483793" r:id="rId14"/>
  </p:sldMasterIdLst>
  <p:notesMasterIdLst>
    <p:notesMasterId r:id="rId22"/>
  </p:notesMasterIdLst>
  <p:sldIdLst>
    <p:sldId id="2394" r:id="rId15"/>
    <p:sldId id="903" r:id="rId16"/>
    <p:sldId id="2395" r:id="rId17"/>
    <p:sldId id="909" r:id="rId18"/>
    <p:sldId id="910" r:id="rId19"/>
    <p:sldId id="2396" r:id="rId20"/>
    <p:sldId id="911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u="none" kern="1200" baseline="0">
        <a:solidFill>
          <a:srgbClr val="F8F8F8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u="none" kern="1200" baseline="0">
        <a:solidFill>
          <a:srgbClr val="F8F8F8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u="none" kern="1200" baseline="0">
        <a:solidFill>
          <a:srgbClr val="F8F8F8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u="none" kern="1200" baseline="0">
        <a:solidFill>
          <a:srgbClr val="F8F8F8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u="none" kern="1200" baseline="0">
        <a:solidFill>
          <a:srgbClr val="F8F8F8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u="none" kern="1200" baseline="0">
        <a:solidFill>
          <a:srgbClr val="F8F8F8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u="none" kern="1200" baseline="0">
        <a:solidFill>
          <a:srgbClr val="F8F8F8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u="none" kern="1200" baseline="0">
        <a:solidFill>
          <a:srgbClr val="F8F8F8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1" u="none" kern="1200" baseline="0">
        <a:solidFill>
          <a:srgbClr val="F8F8F8"/>
        </a:solidFill>
        <a:latin typeface="黑体" panose="02010609060101010101" pitchFamily="2" charset="-122"/>
        <a:ea typeface="黑体" panose="0201060906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9E8CB"/>
    <a:srgbClr val="FF9B37"/>
    <a:srgbClr val="FF99CC"/>
    <a:srgbClr val="FFFF9C"/>
    <a:srgbClr val="E6E0BE"/>
    <a:srgbClr val="F7D7A5"/>
    <a:srgbClr val="E4DEBC"/>
    <a:srgbClr val="E9E3C1"/>
    <a:srgbClr val="E7E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18"/>
        <p:guide pos="2890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slide" Target="slides/slide1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l" eaLnBrk="1" fontAlgn="base" hangingPunct="1"/>
            <a:endParaRPr lang="zh-CN" altLang="en-US" sz="1200" strike="noStrike" noProof="1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536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 eaLnBrk="1" fontAlgn="base" hangingPunct="1"/>
            <a:fld id="{BB962C8B-B14F-4D97-AF65-F5344CB8AC3E}" type="datetimeFigureOut">
              <a:rPr lang="zh-CN" altLang="en-US" sz="1200" strike="noStrike" noProof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7412" name="幻灯片图像占位符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741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36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l" eaLnBrk="1" fontAlgn="base" hangingPunct="1"/>
            <a:endParaRPr lang="zh-CN" altLang="en-US" sz="1200" strike="noStrike" noProof="1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536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chemeClr val="tx1"/>
                </a:solidFill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en-US" altLang="x-none" sz="1200" strike="noStrike" noProof="1" dirty="0">
              <a:solidFill>
                <a:schemeClr val="tx1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p>
            <a:pPr lvl="0" fontAlgn="base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4" Type="http://schemas.openxmlformats.org/officeDocument/2006/relationships/theme" Target="../theme/theme10.xml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4" Type="http://schemas.openxmlformats.org/officeDocument/2006/relationships/theme" Target="../theme/theme11.xml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4.xml"/><Relationship Id="rId14" Type="http://schemas.openxmlformats.org/officeDocument/2006/relationships/theme" Target="../theme/theme12.xml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4" Type="http://schemas.openxmlformats.org/officeDocument/2006/relationships/theme" Target="../theme/theme13.xml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4" Type="http://schemas.openxmlformats.org/officeDocument/2006/relationships/theme" Target="../theme/theme5.xml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4" Type="http://schemas.openxmlformats.org/officeDocument/2006/relationships/theme" Target="../theme/theme6.xml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4" Type="http://schemas.openxmlformats.org/officeDocument/2006/relationships/theme" Target="../theme/theme7.xml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4" Type="http://schemas.openxmlformats.org/officeDocument/2006/relationships/theme" Target="../theme/theme8.xml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5" Type="http://schemas.openxmlformats.org/officeDocument/2006/relationships/theme" Target="../theme/theme9.xml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2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None/>
        <a:defRPr sz="440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266" name="Picture 2" descr="1e782da1_2363_450e_b0c6_fba69469eda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511300" cy="1135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/>
  </p:transition>
  <p:hf sldNum="0" hdr="0" ftr="0" dt="0"/>
  <p:txStyles>
    <p:titleStyle>
      <a:lvl1pPr marL="0" lvl="0" indent="0" algn="l" defTabSz="993775" eaLnBrk="0" fontAlgn="base" latinLnBrk="1" hangingPunct="0">
        <a:spcBef>
          <a:spcPct val="0"/>
        </a:spcBef>
        <a:spcAft>
          <a:spcPct val="0"/>
        </a:spcAft>
        <a:buNone/>
        <a:defRPr sz="3500" b="1" u="none" kern="1200" baseline="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71475" lvl="0" indent="-37147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30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06450" lvl="1" indent="-309245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41425" lvl="2" indent="-24574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39900" lvl="3" indent="-247650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37105" lvl="4" indent="-24765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2290" name="Picture 2" descr="1e782da1_2363_450e_b0c6_fba69469eda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511300" cy="1135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fade/>
  </p:transition>
  <p:hf sldNum="0" hdr="0" ftr="0" dt="0"/>
  <p:txStyles>
    <p:titleStyle>
      <a:lvl1pPr marL="0" lvl="0" indent="0" algn="l" defTabSz="993775" eaLnBrk="0" fontAlgn="base" latinLnBrk="1" hangingPunct="0">
        <a:spcBef>
          <a:spcPct val="0"/>
        </a:spcBef>
        <a:spcAft>
          <a:spcPct val="0"/>
        </a:spcAft>
        <a:buNone/>
        <a:defRPr sz="3500" b="1" u="none" kern="1200" baseline="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71475" lvl="0" indent="-37147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30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06450" lvl="1" indent="-309245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41425" lvl="2" indent="-24574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39900" lvl="3" indent="-247650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37105" lvl="4" indent="-24765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14" name="Picture 2" descr="1e782da1_2363_450e_b0c6_fba69469eda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511300" cy="1135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>
    <p:fade/>
  </p:transition>
  <p:hf sldNum="0" hdr="0" ftr="0" dt="0"/>
  <p:txStyles>
    <p:titleStyle>
      <a:lvl1pPr marL="0" lvl="0" indent="0" algn="l" defTabSz="993775" eaLnBrk="0" fontAlgn="base" latinLnBrk="1" hangingPunct="0">
        <a:spcBef>
          <a:spcPct val="0"/>
        </a:spcBef>
        <a:spcAft>
          <a:spcPct val="0"/>
        </a:spcAft>
        <a:buNone/>
        <a:defRPr sz="3500" b="1" u="none" kern="1200" baseline="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71475" lvl="0" indent="-37147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30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06450" lvl="1" indent="-309245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41425" lvl="2" indent="-24574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39900" lvl="3" indent="-247650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37105" lvl="4" indent="-24765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4338" name="Picture 2" descr="1e782da1_2363_450e_b0c6_fba69469eda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511300" cy="1135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fade/>
  </p:transition>
  <p:hf sldNum="0" hdr="0" ftr="0" dt="0"/>
  <p:txStyles>
    <p:titleStyle>
      <a:lvl1pPr marL="0" lvl="0" indent="0" algn="l" defTabSz="993775" eaLnBrk="0" fontAlgn="base" latinLnBrk="1" hangingPunct="0">
        <a:spcBef>
          <a:spcPct val="0"/>
        </a:spcBef>
        <a:spcAft>
          <a:spcPct val="0"/>
        </a:spcAft>
        <a:buNone/>
        <a:defRPr sz="3500" b="1" u="none" kern="1200" baseline="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71475" lvl="0" indent="-37147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30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06450" lvl="1" indent="-309245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41425" lvl="2" indent="-24574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39900" lvl="3" indent="-247650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37105" lvl="4" indent="-24765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 ftr="0" dt="0"/>
  <p:txStyles>
    <p:titleStyle>
      <a:lvl1pPr marL="0" lvl="0" indent="0" algn="ctr" defTabSz="914400" eaLnBrk="0" fontAlgn="base" latinLnBrk="1" hangingPunct="0">
        <a:spcBef>
          <a:spcPct val="0"/>
        </a:spcBef>
        <a:spcAft>
          <a:spcPct val="0"/>
        </a:spcAft>
        <a:buNone/>
        <a:defRPr sz="440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630" lvl="0" indent="-341630" algn="l" defTabSz="91440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1680" lvl="1" indent="-284480" algn="l" defTabSz="91440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1730" lvl="2" indent="-227330" algn="l" defTabSz="91440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8930" lvl="3" indent="-227330" algn="l" defTabSz="91440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130" lvl="4" indent="-227330" algn="l" defTabSz="91440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1e782da1_2363_450e_b0c6_fba69469eda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511300" cy="1135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sldNum="0" hdr="0" ftr="0" dt="0"/>
  <p:txStyles>
    <p:titleStyle>
      <a:lvl1pPr marL="0" lvl="0" indent="0" algn="l" defTabSz="993775" eaLnBrk="0" fontAlgn="base" latinLnBrk="1" hangingPunct="0">
        <a:spcBef>
          <a:spcPct val="0"/>
        </a:spcBef>
        <a:spcAft>
          <a:spcPct val="0"/>
        </a:spcAft>
        <a:buNone/>
        <a:defRPr sz="3500" b="1" u="none" kern="1200" baseline="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71475" lvl="0" indent="-37147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30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06450" lvl="1" indent="-309245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41425" lvl="2" indent="-24574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39900" lvl="3" indent="-247650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37105" lvl="4" indent="-24765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2" descr="1e782da1_2363_450e_b0c6_fba69469eda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511300" cy="1135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hf sldNum="0" hdr="0" ftr="0" dt="0"/>
  <p:txStyles>
    <p:titleStyle>
      <a:lvl1pPr marL="0" lvl="0" indent="0" algn="l" defTabSz="993775" eaLnBrk="0" fontAlgn="base" latinLnBrk="1" hangingPunct="0">
        <a:spcBef>
          <a:spcPct val="0"/>
        </a:spcBef>
        <a:spcAft>
          <a:spcPct val="0"/>
        </a:spcAft>
        <a:buNone/>
        <a:defRPr sz="3500" b="1" u="none" kern="1200" baseline="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71475" lvl="0" indent="-37147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30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06450" lvl="1" indent="-309245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41425" lvl="2" indent="-24574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39900" lvl="3" indent="-247650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37105" lvl="4" indent="-24765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2" descr="1e782da1_2363_450e_b0c6_fba69469eda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511300" cy="1135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hf sldNum="0" hdr="0" ftr="0" dt="0"/>
  <p:txStyles>
    <p:titleStyle>
      <a:lvl1pPr marL="0" lvl="0" indent="0" algn="l" defTabSz="993775" eaLnBrk="0" fontAlgn="base" latinLnBrk="1" hangingPunct="0">
        <a:spcBef>
          <a:spcPct val="0"/>
        </a:spcBef>
        <a:spcAft>
          <a:spcPct val="0"/>
        </a:spcAft>
        <a:buNone/>
        <a:defRPr sz="3500" b="1" u="none" kern="1200" baseline="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71475" lvl="0" indent="-37147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30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06450" lvl="1" indent="-309245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41425" lvl="2" indent="-24574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39900" lvl="3" indent="-247650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37105" lvl="4" indent="-24765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2" descr="1e782da1_2363_450e_b0c6_fba69469eda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511300" cy="1135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hf sldNum="0" hdr="0" ftr="0" dt="0"/>
  <p:txStyles>
    <p:titleStyle>
      <a:lvl1pPr marL="0" lvl="0" indent="0" algn="l" defTabSz="993775" eaLnBrk="0" fontAlgn="base" latinLnBrk="1" hangingPunct="0">
        <a:spcBef>
          <a:spcPct val="0"/>
        </a:spcBef>
        <a:spcAft>
          <a:spcPct val="0"/>
        </a:spcAft>
        <a:buNone/>
        <a:defRPr sz="3500" b="1" u="none" kern="1200" baseline="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71475" lvl="0" indent="-37147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30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06450" lvl="1" indent="-309245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41425" lvl="2" indent="-24574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39900" lvl="3" indent="-247650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37105" lvl="4" indent="-24765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Picture 2" descr="1e782da1_2363_450e_b0c6_fba69469eda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511300" cy="1135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hf sldNum="0" hdr="0" ftr="0" dt="0"/>
  <p:txStyles>
    <p:titleStyle>
      <a:lvl1pPr marL="0" lvl="0" indent="0" algn="l" defTabSz="993775" eaLnBrk="0" fontAlgn="base" latinLnBrk="1" hangingPunct="0">
        <a:spcBef>
          <a:spcPct val="0"/>
        </a:spcBef>
        <a:spcAft>
          <a:spcPct val="0"/>
        </a:spcAft>
        <a:buNone/>
        <a:defRPr sz="3500" b="1" u="none" kern="1200" baseline="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71475" lvl="0" indent="-37147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30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06450" lvl="1" indent="-309245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41425" lvl="2" indent="-24574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39900" lvl="3" indent="-247650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37105" lvl="4" indent="-24765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Picture 2" descr="1e782da1_2363_450e_b0c6_fba69469eda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511300" cy="1135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hf sldNum="0" hdr="0" ftr="0" dt="0"/>
  <p:txStyles>
    <p:titleStyle>
      <a:lvl1pPr marL="0" lvl="0" indent="0" algn="l" defTabSz="993775" eaLnBrk="0" fontAlgn="base" latinLnBrk="1" hangingPunct="0">
        <a:spcBef>
          <a:spcPct val="0"/>
        </a:spcBef>
        <a:spcAft>
          <a:spcPct val="0"/>
        </a:spcAft>
        <a:buNone/>
        <a:defRPr sz="3500" b="1" u="none" kern="1200" baseline="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71475" lvl="0" indent="-37147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30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06450" lvl="1" indent="-309245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41425" lvl="2" indent="-24574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39900" lvl="3" indent="-247650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37105" lvl="4" indent="-24765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42" name="Picture 2" descr="1e782da1_2363_450e_b0c6_fba69469eda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511300" cy="113506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>
    <p:fade/>
  </p:transition>
  <p:hf sldNum="0" hdr="0" ftr="0" dt="0"/>
  <p:txStyles>
    <p:titleStyle>
      <a:lvl1pPr marL="0" lvl="0" indent="0" algn="l" defTabSz="993775" eaLnBrk="0" fontAlgn="base" latinLnBrk="1" hangingPunct="0">
        <a:spcBef>
          <a:spcPct val="0"/>
        </a:spcBef>
        <a:spcAft>
          <a:spcPct val="0"/>
        </a:spcAft>
        <a:buNone/>
        <a:defRPr sz="3500" b="1" u="none" kern="1200" baseline="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71475" lvl="0" indent="-37147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30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06450" lvl="1" indent="-309245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41425" lvl="2" indent="-245745" algn="l" defTabSz="993775" eaLnBrk="0" fontAlgn="base" latinLnBrk="1" hangingPunct="0">
        <a:spcBef>
          <a:spcPct val="20000"/>
        </a:spcBef>
        <a:spcAft>
          <a:spcPct val="0"/>
        </a:spcAft>
        <a:buChar char="•"/>
        <a:defRPr sz="2600" b="1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39900" lvl="3" indent="-247650" algn="l" defTabSz="993775" eaLnBrk="0" fontAlgn="base" latinLnBrk="1" hangingPunct="0">
        <a:spcBef>
          <a:spcPct val="20000"/>
        </a:spcBef>
        <a:spcAft>
          <a:spcPct val="0"/>
        </a:spcAft>
        <a:buChar char="–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37105" lvl="4" indent="-24765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93775" eaLnBrk="0" fontAlgn="base" latinLnBrk="1" hangingPunct="0">
        <a:spcBef>
          <a:spcPct val="20000"/>
        </a:spcBef>
        <a:spcAft>
          <a:spcPct val="0"/>
        </a:spcAft>
        <a:buChar char="»"/>
        <a:defRPr sz="2200" b="1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00" b="1" u="none" kern="1200" baseline="0">
          <a:solidFill>
            <a:srgbClr val="F8F8F8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5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5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763" y="884238"/>
            <a:ext cx="6407150" cy="4805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82750" y="5849938"/>
            <a:ext cx="53863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膨胀土特性：吸水膨胀和失水收缩开裂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17979" t="4758" r="27161" b="8859"/>
          <a:stretch>
            <a:fillRect/>
          </a:stretch>
        </p:blipFill>
        <p:spPr>
          <a:xfrm>
            <a:off x="7677150" y="1098550"/>
            <a:ext cx="1412875" cy="217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2817" name="组合 84997"/>
          <p:cNvGrpSpPr/>
          <p:nvPr/>
        </p:nvGrpSpPr>
        <p:grpSpPr>
          <a:xfrm>
            <a:off x="1038225" y="1773238"/>
            <a:ext cx="6767513" cy="4343400"/>
            <a:chOff x="0" y="0"/>
            <a:chExt cx="11698" cy="5681"/>
          </a:xfrm>
        </p:grpSpPr>
        <p:grpSp>
          <p:nvGrpSpPr>
            <p:cNvPr id="162818" name="组合 84998"/>
            <p:cNvGrpSpPr/>
            <p:nvPr/>
          </p:nvGrpSpPr>
          <p:grpSpPr>
            <a:xfrm>
              <a:off x="0" y="108"/>
              <a:ext cx="10248" cy="5098"/>
              <a:chOff x="0" y="0"/>
              <a:chExt cx="1722" cy="1387"/>
            </a:xfrm>
          </p:grpSpPr>
          <p:pic>
            <p:nvPicPr>
              <p:cNvPr id="162819" name="Picture 16" descr="pan_0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flipH="1">
                <a:off x="4" y="0"/>
                <a:ext cx="1711" cy="138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2820" name="Freeform 17"/>
              <p:cNvSpPr/>
              <p:nvPr/>
            </p:nvSpPr>
            <p:spPr>
              <a:xfrm>
                <a:off x="0" y="2"/>
                <a:ext cx="1722" cy="1382"/>
              </a:xfrm>
              <a:custGeom>
                <a:avLst/>
                <a:gdLst/>
                <a:ahLst/>
                <a:cxnLst>
                  <a:cxn ang="0">
                    <a:pos x="6" y="79"/>
                  </a:cxn>
                  <a:cxn ang="0">
                    <a:pos x="6" y="1300"/>
                  </a:cxn>
                  <a:cxn ang="0">
                    <a:pos x="46" y="1367"/>
                  </a:cxn>
                  <a:cxn ang="0">
                    <a:pos x="121" y="1381"/>
                  </a:cxn>
                  <a:cxn ang="0">
                    <a:pos x="1658" y="1312"/>
                  </a:cxn>
                  <a:cxn ang="0">
                    <a:pos x="1696" y="1286"/>
                  </a:cxn>
                  <a:cxn ang="0">
                    <a:pos x="1714" y="1247"/>
                  </a:cxn>
                  <a:cxn ang="0">
                    <a:pos x="1715" y="157"/>
                  </a:cxn>
                  <a:cxn ang="0">
                    <a:pos x="1689" y="87"/>
                  </a:cxn>
                  <a:cxn ang="0">
                    <a:pos x="1637" y="67"/>
                  </a:cxn>
                  <a:cxn ang="0">
                    <a:pos x="95" y="0"/>
                  </a:cxn>
                  <a:cxn ang="0">
                    <a:pos x="29" y="31"/>
                  </a:cxn>
                  <a:cxn ang="0">
                    <a:pos x="6" y="79"/>
                  </a:cxn>
                </a:cxnLst>
                <a:pathLst>
                  <a:path w="1722" h="1382">
                    <a:moveTo>
                      <a:pt x="6" y="79"/>
                    </a:moveTo>
                    <a:cubicBezTo>
                      <a:pt x="0" y="294"/>
                      <a:pt x="3" y="1087"/>
                      <a:pt x="6" y="1300"/>
                    </a:cubicBezTo>
                    <a:cubicBezTo>
                      <a:pt x="8" y="1336"/>
                      <a:pt x="36" y="1359"/>
                      <a:pt x="46" y="1367"/>
                    </a:cubicBezTo>
                    <a:cubicBezTo>
                      <a:pt x="60" y="1381"/>
                      <a:pt x="109" y="1382"/>
                      <a:pt x="121" y="1381"/>
                    </a:cubicBezTo>
                    <a:cubicBezTo>
                      <a:pt x="368" y="1362"/>
                      <a:pt x="1388" y="1336"/>
                      <a:pt x="1658" y="1312"/>
                    </a:cubicBezTo>
                    <a:cubicBezTo>
                      <a:pt x="1658" y="1315"/>
                      <a:pt x="1684" y="1300"/>
                      <a:pt x="1696" y="1286"/>
                    </a:cubicBezTo>
                    <a:cubicBezTo>
                      <a:pt x="1708" y="1272"/>
                      <a:pt x="1714" y="1250"/>
                      <a:pt x="1714" y="1247"/>
                    </a:cubicBezTo>
                    <a:cubicBezTo>
                      <a:pt x="1714" y="1065"/>
                      <a:pt x="1722" y="347"/>
                      <a:pt x="1715" y="157"/>
                    </a:cubicBezTo>
                    <a:cubicBezTo>
                      <a:pt x="1715" y="124"/>
                      <a:pt x="1711" y="104"/>
                      <a:pt x="1689" y="87"/>
                    </a:cubicBezTo>
                    <a:cubicBezTo>
                      <a:pt x="1667" y="70"/>
                      <a:pt x="1659" y="73"/>
                      <a:pt x="1637" y="67"/>
                    </a:cubicBezTo>
                    <a:cubicBezTo>
                      <a:pt x="1375" y="49"/>
                      <a:pt x="360" y="16"/>
                      <a:pt x="95" y="0"/>
                    </a:cubicBezTo>
                    <a:cubicBezTo>
                      <a:pt x="72" y="0"/>
                      <a:pt x="41" y="14"/>
                      <a:pt x="29" y="31"/>
                    </a:cubicBezTo>
                    <a:cubicBezTo>
                      <a:pt x="17" y="48"/>
                      <a:pt x="13" y="49"/>
                      <a:pt x="6" y="7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FFFFF">
                      <a:alpha val="100000"/>
                    </a:srgbClr>
                  </a:gs>
                  <a:gs pos="35001">
                    <a:srgbClr val="DDFEFF">
                      <a:alpha val="100000"/>
                    </a:srgbClr>
                  </a:gs>
                  <a:gs pos="100000">
                    <a:srgbClr val="F0FFFF">
                      <a:alpha val="100000"/>
                    </a:srgbClr>
                  </a:gs>
                </a:gsLst>
                <a:lin ang="5400000" scaled="1"/>
                <a:tileRect/>
              </a:gradFill>
              <a:ln w="9525" cap="flat" cmpd="sng">
                <a:solidFill>
                  <a:srgbClr val="B6DCD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5999"/>
                  </a:srgbClr>
                </a:outerShdw>
              </a:effectLst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62821" name="组合 85001"/>
            <p:cNvGrpSpPr/>
            <p:nvPr/>
          </p:nvGrpSpPr>
          <p:grpSpPr>
            <a:xfrm>
              <a:off x="8933" y="2968"/>
              <a:ext cx="1326" cy="2713"/>
              <a:chOff x="0" y="0"/>
              <a:chExt cx="498" cy="1245"/>
            </a:xfrm>
          </p:grpSpPr>
          <p:sp>
            <p:nvSpPr>
              <p:cNvPr id="162822" name="Freeform 36"/>
              <p:cNvSpPr/>
              <p:nvPr/>
            </p:nvSpPr>
            <p:spPr>
              <a:xfrm>
                <a:off x="121" y="0"/>
                <a:ext cx="233" cy="254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71" y="3"/>
                  </a:cxn>
                  <a:cxn ang="0">
                    <a:pos x="81" y="5"/>
                  </a:cxn>
                  <a:cxn ang="0">
                    <a:pos x="93" y="11"/>
                  </a:cxn>
                  <a:cxn ang="0">
                    <a:pos x="101" y="18"/>
                  </a:cxn>
                  <a:cxn ang="0">
                    <a:pos x="108" y="28"/>
                  </a:cxn>
                  <a:cxn ang="0">
                    <a:pos x="113" y="37"/>
                  </a:cxn>
                  <a:cxn ang="0">
                    <a:pos x="117" y="50"/>
                  </a:cxn>
                  <a:cxn ang="0">
                    <a:pos x="117" y="64"/>
                  </a:cxn>
                  <a:cxn ang="0">
                    <a:pos x="117" y="76"/>
                  </a:cxn>
                  <a:cxn ang="0">
                    <a:pos x="113" y="89"/>
                  </a:cxn>
                  <a:cxn ang="0">
                    <a:pos x="108" y="98"/>
                  </a:cxn>
                  <a:cxn ang="0">
                    <a:pos x="101" y="108"/>
                  </a:cxn>
                  <a:cxn ang="0">
                    <a:pos x="93" y="116"/>
                  </a:cxn>
                  <a:cxn ang="0">
                    <a:pos x="81" y="121"/>
                  </a:cxn>
                  <a:cxn ang="0">
                    <a:pos x="71" y="125"/>
                  </a:cxn>
                  <a:cxn ang="0">
                    <a:pos x="58" y="126"/>
                  </a:cxn>
                  <a:cxn ang="0">
                    <a:pos x="45" y="125"/>
                  </a:cxn>
                  <a:cxn ang="0">
                    <a:pos x="33" y="120"/>
                  </a:cxn>
                  <a:cxn ang="0">
                    <a:pos x="23" y="113"/>
                  </a:cxn>
                  <a:cxn ang="0">
                    <a:pos x="13" y="103"/>
                  </a:cxn>
                  <a:cxn ang="0">
                    <a:pos x="6" y="90"/>
                  </a:cxn>
                  <a:cxn ang="0">
                    <a:pos x="3" y="77"/>
                  </a:cxn>
                  <a:cxn ang="0">
                    <a:pos x="0" y="64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13" y="23"/>
                  </a:cxn>
                  <a:cxn ang="0">
                    <a:pos x="23" y="14"/>
                  </a:cxn>
                  <a:cxn ang="0">
                    <a:pos x="33" y="6"/>
                  </a:cxn>
                  <a:cxn ang="0">
                    <a:pos x="45" y="3"/>
                  </a:cxn>
                  <a:cxn ang="0">
                    <a:pos x="58" y="0"/>
                  </a:cxn>
                </a:cxnLst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2823" name="Freeform 37"/>
              <p:cNvSpPr/>
              <p:nvPr/>
            </p:nvSpPr>
            <p:spPr>
              <a:xfrm>
                <a:off x="0" y="281"/>
                <a:ext cx="498" cy="964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13" y="14"/>
                  </a:cxn>
                  <a:cxn ang="0">
                    <a:pos x="3" y="32"/>
                  </a:cxn>
                  <a:cxn ang="0">
                    <a:pos x="0" y="218"/>
                  </a:cxn>
                  <a:cxn ang="0">
                    <a:pos x="1" y="220"/>
                  </a:cxn>
                  <a:cxn ang="0">
                    <a:pos x="3" y="227"/>
                  </a:cxn>
                  <a:cxn ang="0">
                    <a:pos x="11" y="234"/>
                  </a:cxn>
                  <a:cxn ang="0">
                    <a:pos x="24" y="238"/>
                  </a:cxn>
                  <a:cxn ang="0">
                    <a:pos x="37" y="235"/>
                  </a:cxn>
                  <a:cxn ang="0">
                    <a:pos x="43" y="228"/>
                  </a:cxn>
                  <a:cxn ang="0">
                    <a:pos x="46" y="220"/>
                  </a:cxn>
                  <a:cxn ang="0">
                    <a:pos x="47" y="214"/>
                  </a:cxn>
                  <a:cxn ang="0">
                    <a:pos x="47" y="71"/>
                  </a:cxn>
                  <a:cxn ang="0">
                    <a:pos x="58" y="456"/>
                  </a:cxn>
                  <a:cxn ang="0">
                    <a:pos x="59" y="458"/>
                  </a:cxn>
                  <a:cxn ang="0">
                    <a:pos x="65" y="465"/>
                  </a:cxn>
                  <a:cxn ang="0">
                    <a:pos x="75" y="471"/>
                  </a:cxn>
                  <a:cxn ang="0">
                    <a:pos x="85" y="474"/>
                  </a:cxn>
                  <a:cxn ang="0">
                    <a:pos x="97" y="474"/>
                  </a:cxn>
                  <a:cxn ang="0">
                    <a:pos x="110" y="469"/>
                  </a:cxn>
                  <a:cxn ang="0">
                    <a:pos x="117" y="461"/>
                  </a:cxn>
                  <a:cxn ang="0">
                    <a:pos x="120" y="456"/>
                  </a:cxn>
                  <a:cxn ang="0">
                    <a:pos x="120" y="213"/>
                  </a:cxn>
                  <a:cxn ang="0">
                    <a:pos x="129" y="214"/>
                  </a:cxn>
                  <a:cxn ang="0">
                    <a:pos x="129" y="228"/>
                  </a:cxn>
                  <a:cxn ang="0">
                    <a:pos x="130" y="252"/>
                  </a:cxn>
                  <a:cxn ang="0">
                    <a:pos x="130" y="284"/>
                  </a:cxn>
                  <a:cxn ang="0">
                    <a:pos x="130" y="320"/>
                  </a:cxn>
                  <a:cxn ang="0">
                    <a:pos x="130" y="357"/>
                  </a:cxn>
                  <a:cxn ang="0">
                    <a:pos x="131" y="396"/>
                  </a:cxn>
                  <a:cxn ang="0">
                    <a:pos x="131" y="429"/>
                  </a:cxn>
                  <a:cxn ang="0">
                    <a:pos x="131" y="456"/>
                  </a:cxn>
                  <a:cxn ang="0">
                    <a:pos x="132" y="458"/>
                  </a:cxn>
                  <a:cxn ang="0">
                    <a:pos x="136" y="464"/>
                  </a:cxn>
                  <a:cxn ang="0">
                    <a:pos x="144" y="470"/>
                  </a:cxn>
                  <a:cxn ang="0">
                    <a:pos x="160" y="474"/>
                  </a:cxn>
                  <a:cxn ang="0">
                    <a:pos x="176" y="470"/>
                  </a:cxn>
                  <a:cxn ang="0">
                    <a:pos x="185" y="465"/>
                  </a:cxn>
                  <a:cxn ang="0">
                    <a:pos x="188" y="458"/>
                  </a:cxn>
                  <a:cxn ang="0">
                    <a:pos x="189" y="456"/>
                  </a:cxn>
                  <a:cxn ang="0">
                    <a:pos x="201" y="71"/>
                  </a:cxn>
                  <a:cxn ang="0">
                    <a:pos x="203" y="214"/>
                  </a:cxn>
                  <a:cxn ang="0">
                    <a:pos x="203" y="220"/>
                  </a:cxn>
                  <a:cxn ang="0">
                    <a:pos x="209" y="230"/>
                  </a:cxn>
                  <a:cxn ang="0">
                    <a:pos x="218" y="235"/>
                  </a:cxn>
                  <a:cxn ang="0">
                    <a:pos x="231" y="235"/>
                  </a:cxn>
                  <a:cxn ang="0">
                    <a:pos x="240" y="230"/>
                  </a:cxn>
                  <a:cxn ang="0">
                    <a:pos x="245" y="220"/>
                  </a:cxn>
                  <a:cxn ang="0">
                    <a:pos x="247" y="217"/>
                  </a:cxn>
                  <a:cxn ang="0">
                    <a:pos x="246" y="29"/>
                  </a:cxn>
                  <a:cxn ang="0">
                    <a:pos x="236" y="12"/>
                  </a:cxn>
                  <a:cxn ang="0">
                    <a:pos x="218" y="3"/>
                  </a:cxn>
                  <a:cxn ang="0">
                    <a:pos x="41" y="0"/>
                  </a:cxn>
                </a:cxnLst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162824" name="组合 85004"/>
            <p:cNvGrpSpPr/>
            <p:nvPr/>
          </p:nvGrpSpPr>
          <p:grpSpPr>
            <a:xfrm>
              <a:off x="10371" y="2595"/>
              <a:ext cx="1327" cy="2713"/>
              <a:chOff x="0" y="0"/>
              <a:chExt cx="498" cy="1245"/>
            </a:xfrm>
          </p:grpSpPr>
          <p:sp>
            <p:nvSpPr>
              <p:cNvPr id="162825" name="Freeform 39"/>
              <p:cNvSpPr/>
              <p:nvPr/>
            </p:nvSpPr>
            <p:spPr>
              <a:xfrm>
                <a:off x="121" y="0"/>
                <a:ext cx="233" cy="254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71" y="3"/>
                  </a:cxn>
                  <a:cxn ang="0">
                    <a:pos x="81" y="5"/>
                  </a:cxn>
                  <a:cxn ang="0">
                    <a:pos x="93" y="11"/>
                  </a:cxn>
                  <a:cxn ang="0">
                    <a:pos x="101" y="18"/>
                  </a:cxn>
                  <a:cxn ang="0">
                    <a:pos x="108" y="28"/>
                  </a:cxn>
                  <a:cxn ang="0">
                    <a:pos x="113" y="37"/>
                  </a:cxn>
                  <a:cxn ang="0">
                    <a:pos x="117" y="50"/>
                  </a:cxn>
                  <a:cxn ang="0">
                    <a:pos x="117" y="64"/>
                  </a:cxn>
                  <a:cxn ang="0">
                    <a:pos x="117" y="76"/>
                  </a:cxn>
                  <a:cxn ang="0">
                    <a:pos x="113" y="89"/>
                  </a:cxn>
                  <a:cxn ang="0">
                    <a:pos x="108" y="98"/>
                  </a:cxn>
                  <a:cxn ang="0">
                    <a:pos x="101" y="108"/>
                  </a:cxn>
                  <a:cxn ang="0">
                    <a:pos x="93" y="116"/>
                  </a:cxn>
                  <a:cxn ang="0">
                    <a:pos x="81" y="121"/>
                  </a:cxn>
                  <a:cxn ang="0">
                    <a:pos x="71" y="125"/>
                  </a:cxn>
                  <a:cxn ang="0">
                    <a:pos x="58" y="126"/>
                  </a:cxn>
                  <a:cxn ang="0">
                    <a:pos x="45" y="125"/>
                  </a:cxn>
                  <a:cxn ang="0">
                    <a:pos x="33" y="120"/>
                  </a:cxn>
                  <a:cxn ang="0">
                    <a:pos x="23" y="113"/>
                  </a:cxn>
                  <a:cxn ang="0">
                    <a:pos x="13" y="103"/>
                  </a:cxn>
                  <a:cxn ang="0">
                    <a:pos x="6" y="90"/>
                  </a:cxn>
                  <a:cxn ang="0">
                    <a:pos x="3" y="77"/>
                  </a:cxn>
                  <a:cxn ang="0">
                    <a:pos x="0" y="64"/>
                  </a:cxn>
                  <a:cxn ang="0">
                    <a:pos x="3" y="49"/>
                  </a:cxn>
                  <a:cxn ang="0">
                    <a:pos x="6" y="35"/>
                  </a:cxn>
                  <a:cxn ang="0">
                    <a:pos x="13" y="23"/>
                  </a:cxn>
                  <a:cxn ang="0">
                    <a:pos x="23" y="14"/>
                  </a:cxn>
                  <a:cxn ang="0">
                    <a:pos x="33" y="6"/>
                  </a:cxn>
                  <a:cxn ang="0">
                    <a:pos x="45" y="3"/>
                  </a:cxn>
                  <a:cxn ang="0">
                    <a:pos x="58" y="0"/>
                  </a:cxn>
                </a:cxnLst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62826" name="Freeform 40"/>
              <p:cNvSpPr/>
              <p:nvPr/>
            </p:nvSpPr>
            <p:spPr>
              <a:xfrm>
                <a:off x="0" y="281"/>
                <a:ext cx="498" cy="964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13" y="14"/>
                  </a:cxn>
                  <a:cxn ang="0">
                    <a:pos x="3" y="32"/>
                  </a:cxn>
                  <a:cxn ang="0">
                    <a:pos x="0" y="218"/>
                  </a:cxn>
                  <a:cxn ang="0">
                    <a:pos x="1" y="220"/>
                  </a:cxn>
                  <a:cxn ang="0">
                    <a:pos x="3" y="227"/>
                  </a:cxn>
                  <a:cxn ang="0">
                    <a:pos x="11" y="234"/>
                  </a:cxn>
                  <a:cxn ang="0">
                    <a:pos x="24" y="238"/>
                  </a:cxn>
                  <a:cxn ang="0">
                    <a:pos x="37" y="235"/>
                  </a:cxn>
                  <a:cxn ang="0">
                    <a:pos x="43" y="228"/>
                  </a:cxn>
                  <a:cxn ang="0">
                    <a:pos x="46" y="220"/>
                  </a:cxn>
                  <a:cxn ang="0">
                    <a:pos x="47" y="214"/>
                  </a:cxn>
                  <a:cxn ang="0">
                    <a:pos x="47" y="71"/>
                  </a:cxn>
                  <a:cxn ang="0">
                    <a:pos x="58" y="456"/>
                  </a:cxn>
                  <a:cxn ang="0">
                    <a:pos x="59" y="458"/>
                  </a:cxn>
                  <a:cxn ang="0">
                    <a:pos x="65" y="465"/>
                  </a:cxn>
                  <a:cxn ang="0">
                    <a:pos x="75" y="471"/>
                  </a:cxn>
                  <a:cxn ang="0">
                    <a:pos x="85" y="474"/>
                  </a:cxn>
                  <a:cxn ang="0">
                    <a:pos x="97" y="474"/>
                  </a:cxn>
                  <a:cxn ang="0">
                    <a:pos x="110" y="469"/>
                  </a:cxn>
                  <a:cxn ang="0">
                    <a:pos x="117" y="461"/>
                  </a:cxn>
                  <a:cxn ang="0">
                    <a:pos x="120" y="456"/>
                  </a:cxn>
                  <a:cxn ang="0">
                    <a:pos x="120" y="213"/>
                  </a:cxn>
                  <a:cxn ang="0">
                    <a:pos x="129" y="214"/>
                  </a:cxn>
                  <a:cxn ang="0">
                    <a:pos x="129" y="228"/>
                  </a:cxn>
                  <a:cxn ang="0">
                    <a:pos x="130" y="252"/>
                  </a:cxn>
                  <a:cxn ang="0">
                    <a:pos x="130" y="284"/>
                  </a:cxn>
                  <a:cxn ang="0">
                    <a:pos x="130" y="320"/>
                  </a:cxn>
                  <a:cxn ang="0">
                    <a:pos x="130" y="357"/>
                  </a:cxn>
                  <a:cxn ang="0">
                    <a:pos x="131" y="396"/>
                  </a:cxn>
                  <a:cxn ang="0">
                    <a:pos x="131" y="429"/>
                  </a:cxn>
                  <a:cxn ang="0">
                    <a:pos x="131" y="456"/>
                  </a:cxn>
                  <a:cxn ang="0">
                    <a:pos x="132" y="458"/>
                  </a:cxn>
                  <a:cxn ang="0">
                    <a:pos x="136" y="464"/>
                  </a:cxn>
                  <a:cxn ang="0">
                    <a:pos x="144" y="470"/>
                  </a:cxn>
                  <a:cxn ang="0">
                    <a:pos x="160" y="474"/>
                  </a:cxn>
                  <a:cxn ang="0">
                    <a:pos x="176" y="470"/>
                  </a:cxn>
                  <a:cxn ang="0">
                    <a:pos x="185" y="465"/>
                  </a:cxn>
                  <a:cxn ang="0">
                    <a:pos x="188" y="458"/>
                  </a:cxn>
                  <a:cxn ang="0">
                    <a:pos x="189" y="456"/>
                  </a:cxn>
                  <a:cxn ang="0">
                    <a:pos x="201" y="71"/>
                  </a:cxn>
                  <a:cxn ang="0">
                    <a:pos x="203" y="214"/>
                  </a:cxn>
                  <a:cxn ang="0">
                    <a:pos x="203" y="220"/>
                  </a:cxn>
                  <a:cxn ang="0">
                    <a:pos x="209" y="230"/>
                  </a:cxn>
                  <a:cxn ang="0">
                    <a:pos x="218" y="235"/>
                  </a:cxn>
                  <a:cxn ang="0">
                    <a:pos x="231" y="235"/>
                  </a:cxn>
                  <a:cxn ang="0">
                    <a:pos x="240" y="230"/>
                  </a:cxn>
                  <a:cxn ang="0">
                    <a:pos x="245" y="220"/>
                  </a:cxn>
                  <a:cxn ang="0">
                    <a:pos x="247" y="217"/>
                  </a:cxn>
                  <a:cxn ang="0">
                    <a:pos x="246" y="29"/>
                  </a:cxn>
                  <a:cxn ang="0">
                    <a:pos x="236" y="12"/>
                  </a:cxn>
                  <a:cxn ang="0">
                    <a:pos x="218" y="3"/>
                  </a:cxn>
                  <a:cxn ang="0">
                    <a:pos x="41" y="0"/>
                  </a:cxn>
                </a:cxnLst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62827" name="Rectangle 18"/>
            <p:cNvSpPr/>
            <p:nvPr/>
          </p:nvSpPr>
          <p:spPr>
            <a:xfrm>
              <a:off x="449" y="0"/>
              <a:ext cx="9079" cy="4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黑体" panose="02010609060101010101" pitchFamily="2" charset="-122"/>
                  <a:ea typeface="黑体" panose="02010609060101010101" pitchFamily="2" charset="-122"/>
                </a:rPr>
                <a:t>    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膨胀土中的黏粒成分主要由</a:t>
              </a:r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亲水性矿物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组成，是具有显著的吸水膨胀和失水收缩开裂两种变形特性的黏性土。膨胀土的分布十分广泛。</a:t>
              </a:r>
              <a:endPara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   影响膨胀土胀缩特性的</a:t>
              </a:r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内在因素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，主要是矿物成分及微观结构两方面。水分的迁移是控制土胀缩特性的关键</a:t>
              </a:r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外在因素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。</a:t>
              </a:r>
              <a:endPara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" name="云形标注 1"/>
          <p:cNvSpPr/>
          <p:nvPr/>
        </p:nvSpPr>
        <p:spPr>
          <a:xfrm>
            <a:off x="6972300" y="981075"/>
            <a:ext cx="2063750" cy="1368425"/>
          </a:xfrm>
          <a:prstGeom prst="cloudCallout">
            <a:avLst>
              <a:gd name="adj1" fmla="val -49600"/>
              <a:gd name="adj2" fmla="val 70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400" strike="noStrike" noProof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原因在这里！</a:t>
            </a:r>
            <a:endParaRPr lang="zh-CN" altLang="en-US" sz="2400" strike="noStrike" noProof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4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238" y="47625"/>
            <a:ext cx="8943975" cy="415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0777" name="Rectangle 9"/>
          <p:cNvSpPr/>
          <p:nvPr/>
        </p:nvSpPr>
        <p:spPr>
          <a:xfrm>
            <a:off x="746125" y="4452938"/>
            <a:ext cx="7273925" cy="1155700"/>
          </a:xfrm>
          <a:prstGeom prst="rect">
            <a:avLst/>
          </a:prstGeom>
          <a:gradFill rotWithShape="0">
            <a:gsLst>
              <a:gs pos="0">
                <a:srgbClr val="99B8BA"/>
              </a:gs>
              <a:gs pos="50000">
                <a:schemeClr val="accent1"/>
              </a:gs>
              <a:gs pos="100000">
                <a:srgbClr val="99B8BA"/>
              </a:gs>
            </a:gsLst>
            <a:lin ang="0" scaled="1"/>
            <a:tileRect/>
          </a:gradFill>
          <a:ln w="9525">
            <a:noFill/>
          </a:ln>
          <a:effectLst>
            <a:outerShdw dist="99190" dir="2388334" algn="ctr" rotWithShape="0">
              <a:schemeClr val="bg2"/>
            </a:outerShdw>
          </a:effectLst>
        </p:spPr>
        <p:txBody>
          <a:bodyPr wrap="none" anchor="ctr"/>
          <a:p>
            <a:pPr latinLnBrk="1">
              <a:lnSpc>
                <a:spcPct val="120000"/>
              </a:lnSpc>
              <a:spcBef>
                <a:spcPct val="10000"/>
              </a:spcBef>
              <a:buClr>
                <a:srgbClr val="006666"/>
              </a:buClr>
              <a:buFont typeface="Wingdings" panose="05000000000000000000" pitchFamily="2" charset="2"/>
            </a:pPr>
            <a:endParaRPr lang="ko-KR" altLang="en-US" sz="24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843" name="Text Box 10"/>
          <p:cNvSpPr txBox="1"/>
          <p:nvPr/>
        </p:nvSpPr>
        <p:spPr>
          <a:xfrm>
            <a:off x="1025525" y="4614863"/>
            <a:ext cx="6816725" cy="8239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atinLnBrk="1">
              <a:lnSpc>
                <a:spcPct val="120000"/>
              </a:lnSpc>
            </a:pPr>
            <a:r>
              <a:rPr lang="en-US" altLang="zh-CN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膨胀土对公路工程的危害形式是多样的。膨胀土地区的路基边坡常大量出现塌方、滑坡。</a:t>
            </a:r>
            <a:r>
              <a:rPr lang="en-US" altLang="ko-KR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en-US" altLang="ko-KR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3735" name="AutoShape 12"/>
          <p:cNvSpPr/>
          <p:nvPr/>
        </p:nvSpPr>
        <p:spPr>
          <a:xfrm>
            <a:off x="496888" y="5846763"/>
            <a:ext cx="7772400" cy="668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CC33">
                  <a:alpha val="100000"/>
                </a:srgbClr>
              </a:gs>
              <a:gs pos="86000">
                <a:srgbClr val="ADEBAD">
                  <a:alpha val="100000"/>
                </a:srgbClr>
              </a:gs>
              <a:gs pos="100000">
                <a:srgbClr val="009900">
                  <a:alpha val="100000"/>
                </a:srgbClr>
              </a:gs>
            </a:gsLst>
            <a:lin ang="5400000" scaled="1"/>
            <a:tileRect/>
          </a:gra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3736" name="Picture 13" descr="arr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5822950"/>
            <a:ext cx="692150" cy="69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7" name="Rectangle 14"/>
          <p:cNvSpPr/>
          <p:nvPr/>
        </p:nvSpPr>
        <p:spPr>
          <a:xfrm>
            <a:off x="1635125" y="5940425"/>
            <a:ext cx="484028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zh-CN" altLang="en-US" sz="24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</a:t>
            </a:r>
            <a:r>
              <a:rPr lang="en-US" altLang="zh-CN" sz="24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逢堑必滑，无堤不塌</a:t>
            </a:r>
            <a:r>
              <a:rPr lang="en-US" altLang="zh-CN" sz="24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sz="24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之说</a:t>
            </a:r>
            <a:endParaRPr lang="zh-CN" altLang="en-US" sz="24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7" grpId="0" animBg="1"/>
      <p:bldP spid="73735" grpId="0" animBg="1"/>
      <p:bldP spid="737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6022" name="组合 86021"/>
          <p:cNvGrpSpPr/>
          <p:nvPr/>
        </p:nvGrpSpPr>
        <p:grpSpPr>
          <a:xfrm>
            <a:off x="396875" y="1196975"/>
            <a:ext cx="3959225" cy="631825"/>
            <a:chOff x="0" y="0"/>
            <a:chExt cx="5327" cy="745"/>
          </a:xfrm>
        </p:grpSpPr>
        <p:sp>
          <p:nvSpPr>
            <p:cNvPr id="164866" name="AutoShape 6"/>
            <p:cNvSpPr/>
            <p:nvPr/>
          </p:nvSpPr>
          <p:spPr>
            <a:xfrm>
              <a:off x="0" y="0"/>
              <a:ext cx="5327" cy="745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6600">
                <a:alpha val="79999"/>
              </a:srgbClr>
            </a:solidFill>
            <a:ln w="9525" cap="flat" cmpd="sng">
              <a:solidFill>
                <a:srgbClr val="CC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endParaRPr lang="zh-CN" altLang="en-US" sz="24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64867" name="Text Box 7"/>
            <p:cNvSpPr txBox="1"/>
            <p:nvPr/>
          </p:nvSpPr>
          <p:spPr>
            <a:xfrm>
              <a:off x="224" y="87"/>
              <a:ext cx="5103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/>
            <a:p>
              <a:r>
                <a:rPr lang="en-US" altLang="zh-CN" sz="2400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1.</a:t>
              </a:r>
              <a:r>
                <a:rPr lang="zh-CN" altLang="en-US" sz="2400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膨胀土地区的路基病害</a:t>
              </a:r>
              <a:endParaRPr lang="zh-CN" altLang="en-US" sz="2400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86025" name="Text Box 23"/>
          <p:cNvSpPr txBox="1"/>
          <p:nvPr/>
        </p:nvSpPr>
        <p:spPr>
          <a:xfrm>
            <a:off x="4789488" y="1306513"/>
            <a:ext cx="3960812" cy="458787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50000">
                <a:srgbClr val="FFFF66"/>
              </a:gs>
              <a:gs pos="100000">
                <a:srgbClr val="CCFF66"/>
              </a:gs>
            </a:gsLst>
            <a:lin ang="5400000" scaled="1"/>
            <a:tileRect/>
          </a:gra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indent="266700" eaLnBrk="0" latinLnBrk="1" hangingPunct="0"/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）路堑病害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4869" name="Oval 3"/>
          <p:cNvSpPr/>
          <p:nvPr/>
        </p:nvSpPr>
        <p:spPr>
          <a:xfrm>
            <a:off x="1374775" y="3257550"/>
            <a:ext cx="5689600" cy="1976438"/>
          </a:xfrm>
          <a:prstGeom prst="ellipse">
            <a:avLst/>
          </a:prstGeom>
          <a:solidFill>
            <a:srgbClr val="CD9D85"/>
          </a:solidFill>
          <a:ln w="9525"/>
          <a:scene3d>
            <a:camera prst="legacyPerspectiveBottom">
              <a:rot lat="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D9D85"/>
            </a:extrusionClr>
          </a:sp3d>
        </p:spPr>
        <p:txBody>
          <a:bodyPr wrap="none" anchor="ctr">
            <a:flatTx/>
          </a:bodyPr>
          <a:p>
            <a:endParaRPr lang="zh-CN" altLang="en-US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4870" name="Arc 4"/>
          <p:cNvSpPr/>
          <p:nvPr/>
        </p:nvSpPr>
        <p:spPr>
          <a:xfrm rot="10800000">
            <a:off x="3128963" y="2776538"/>
            <a:ext cx="4770437" cy="2592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pathLst>
              <a:path w="28936" h="37076" fill="none">
                <a:moveTo>
                  <a:pt x="28936" y="35792"/>
                </a:moveTo>
                <a:cubicBezTo>
                  <a:pt x="26583" y="36641"/>
                  <a:pt x="24101" y="37075"/>
                  <a:pt x="21600" y="37076"/>
                </a:cubicBezTo>
                <a:cubicBezTo>
                  <a:pt x="9670" y="37076"/>
                  <a:pt x="0" y="27405"/>
                  <a:pt x="0" y="15476"/>
                </a:cubicBezTo>
                <a:cubicBezTo>
                  <a:pt x="-1" y="9647"/>
                  <a:pt x="2355" y="4065"/>
                  <a:pt x="6531" y="-1"/>
                </a:cubicBezTo>
              </a:path>
              <a:path w="28936" h="37076" stroke="0">
                <a:moveTo>
                  <a:pt x="28936" y="35792"/>
                </a:moveTo>
                <a:cubicBezTo>
                  <a:pt x="26583" y="36641"/>
                  <a:pt x="24101" y="37075"/>
                  <a:pt x="21600" y="37076"/>
                </a:cubicBezTo>
                <a:cubicBezTo>
                  <a:pt x="9670" y="37076"/>
                  <a:pt x="0" y="27405"/>
                  <a:pt x="0" y="15476"/>
                </a:cubicBezTo>
                <a:cubicBezTo>
                  <a:pt x="-1" y="9647"/>
                  <a:pt x="2355" y="4065"/>
                  <a:pt x="6531" y="-1"/>
                </a:cubicBezTo>
                <a:lnTo>
                  <a:pt x="21600" y="15476"/>
                </a:lnTo>
                <a:lnTo>
                  <a:pt x="28936" y="35792"/>
                </a:lnTo>
                <a:close/>
              </a:path>
            </a:pathLst>
          </a:custGeom>
          <a:solidFill>
            <a:srgbClr val="99CCFF">
              <a:alpha val="70000"/>
            </a:srgbClr>
          </a:solidFill>
          <a:ln w="19050" cap="flat" cmpd="sng">
            <a:solidFill>
              <a:srgbClr val="3399FF"/>
            </a:solidFill>
            <a:prstDash val="solid"/>
            <a:miter/>
            <a:headEnd type="triangle" w="sm" len="med"/>
            <a:tailEnd type="triangle" w="sm" len="med"/>
          </a:ln>
        </p:spPr>
        <p:txBody>
          <a:bodyPr/>
          <a:p>
            <a:endParaRPr lang="zh-CN" altLang="en-US"/>
          </a:p>
        </p:txBody>
      </p:sp>
      <p:sp>
        <p:nvSpPr>
          <p:cNvPr id="164871" name="Arc 5"/>
          <p:cNvSpPr/>
          <p:nvPr/>
        </p:nvSpPr>
        <p:spPr>
          <a:xfrm rot="10800000">
            <a:off x="773113" y="2906713"/>
            <a:ext cx="3917950" cy="28829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3759" h="41257" fill="none">
                <a:moveTo>
                  <a:pt x="0" y="108"/>
                </a:moveTo>
                <a:cubicBezTo>
                  <a:pt x="717" y="36"/>
                  <a:pt x="1437" y="-1"/>
                  <a:pt x="2159" y="0"/>
                </a:cubicBezTo>
                <a:cubicBezTo>
                  <a:pt x="14088" y="0"/>
                  <a:pt x="23759" y="9670"/>
                  <a:pt x="23759" y="21600"/>
                </a:cubicBezTo>
                <a:cubicBezTo>
                  <a:pt x="23759" y="30064"/>
                  <a:pt x="18815" y="37748"/>
                  <a:pt x="11112" y="41257"/>
                </a:cubicBezTo>
              </a:path>
              <a:path w="23759" h="41257" stroke="0">
                <a:moveTo>
                  <a:pt x="0" y="108"/>
                </a:moveTo>
                <a:cubicBezTo>
                  <a:pt x="717" y="36"/>
                  <a:pt x="1437" y="-1"/>
                  <a:pt x="2159" y="0"/>
                </a:cubicBezTo>
                <a:cubicBezTo>
                  <a:pt x="14088" y="0"/>
                  <a:pt x="23759" y="9670"/>
                  <a:pt x="23759" y="21600"/>
                </a:cubicBezTo>
                <a:cubicBezTo>
                  <a:pt x="23759" y="30064"/>
                  <a:pt x="18815" y="37748"/>
                  <a:pt x="11112" y="41257"/>
                </a:cubicBezTo>
                <a:lnTo>
                  <a:pt x="2159" y="21600"/>
                </a:lnTo>
                <a:lnTo>
                  <a:pt x="0" y="108"/>
                </a:lnTo>
                <a:close/>
              </a:path>
            </a:pathLst>
          </a:custGeom>
          <a:solidFill>
            <a:srgbClr val="E5CCBF">
              <a:alpha val="70000"/>
            </a:srgbClr>
          </a:solidFill>
          <a:ln w="19050" cap="flat" cmpd="sng">
            <a:solidFill>
              <a:srgbClr val="FF6600"/>
            </a:solidFill>
            <a:prstDash val="solid"/>
            <a:miter/>
            <a:headEnd type="triangle" w="sm" len="med"/>
            <a:tailEnd type="triangle" w="sm" len="med"/>
          </a:ln>
        </p:spPr>
        <p:txBody>
          <a:bodyPr/>
          <a:p>
            <a:endParaRPr lang="zh-CN" altLang="en-US"/>
          </a:p>
        </p:txBody>
      </p:sp>
      <p:sp>
        <p:nvSpPr>
          <p:cNvPr id="164872" name="Oval 9"/>
          <p:cNvSpPr/>
          <p:nvPr/>
        </p:nvSpPr>
        <p:spPr>
          <a:xfrm>
            <a:off x="773113" y="4371975"/>
            <a:ext cx="1465262" cy="280988"/>
          </a:xfrm>
          <a:prstGeom prst="ellipse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4873" name="Oval 10"/>
          <p:cNvSpPr/>
          <p:nvPr/>
        </p:nvSpPr>
        <p:spPr>
          <a:xfrm>
            <a:off x="1374775" y="5368925"/>
            <a:ext cx="1465263" cy="406400"/>
          </a:xfrm>
          <a:prstGeom prst="ellipse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4874" name="Oval 12"/>
          <p:cNvSpPr/>
          <p:nvPr/>
        </p:nvSpPr>
        <p:spPr>
          <a:xfrm>
            <a:off x="5353050" y="3198813"/>
            <a:ext cx="1465263" cy="406400"/>
          </a:xfrm>
          <a:prstGeom prst="ellipse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4875" name="Oval 17"/>
          <p:cNvSpPr/>
          <p:nvPr/>
        </p:nvSpPr>
        <p:spPr>
          <a:xfrm>
            <a:off x="2917825" y="3743325"/>
            <a:ext cx="4624388" cy="1519238"/>
          </a:xfrm>
          <a:prstGeom prst="ellipse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86033" name="组合 86032"/>
          <p:cNvGrpSpPr/>
          <p:nvPr/>
        </p:nvGrpSpPr>
        <p:grpSpPr>
          <a:xfrm>
            <a:off x="539750" y="3273425"/>
            <a:ext cx="1184275" cy="1182688"/>
            <a:chOff x="0" y="0"/>
            <a:chExt cx="746" cy="745"/>
          </a:xfrm>
        </p:grpSpPr>
        <p:pic>
          <p:nvPicPr>
            <p:cNvPr id="164877" name="Picture 13" descr="yellowish_bal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746" cy="7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878" name="Rectangle 26"/>
            <p:cNvSpPr/>
            <p:nvPr/>
          </p:nvSpPr>
          <p:spPr>
            <a:xfrm>
              <a:off x="38" y="225"/>
              <a:ext cx="600" cy="2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 eaLnBrk="0" hangingPunct="0">
                <a:spcBef>
                  <a:spcPct val="2000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1.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剥落</a:t>
              </a:r>
              <a:endPara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6036" name="组合 86035"/>
          <p:cNvGrpSpPr/>
          <p:nvPr/>
        </p:nvGrpSpPr>
        <p:grpSpPr>
          <a:xfrm>
            <a:off x="1287463" y="4391025"/>
            <a:ext cx="1616075" cy="1179513"/>
            <a:chOff x="0" y="0"/>
            <a:chExt cx="1018" cy="743"/>
          </a:xfrm>
        </p:grpSpPr>
        <p:pic>
          <p:nvPicPr>
            <p:cNvPr id="164880" name="Picture 16" descr="red_ball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" y="0"/>
              <a:ext cx="743" cy="7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881" name="Rectangle 28"/>
            <p:cNvSpPr/>
            <p:nvPr/>
          </p:nvSpPr>
          <p:spPr>
            <a:xfrm>
              <a:off x="0" y="336"/>
              <a:ext cx="1018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2.</a:t>
              </a: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冲蚀</a:t>
              </a:r>
              <a:endParaRPr lang="ko-KR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6039" name="组合 86038"/>
          <p:cNvGrpSpPr/>
          <p:nvPr/>
        </p:nvGrpSpPr>
        <p:grpSpPr>
          <a:xfrm>
            <a:off x="3336925" y="4638675"/>
            <a:ext cx="1616075" cy="1238250"/>
            <a:chOff x="0" y="0"/>
            <a:chExt cx="1018" cy="780"/>
          </a:xfrm>
        </p:grpSpPr>
        <p:pic>
          <p:nvPicPr>
            <p:cNvPr id="164883" name="Picture 14" descr="cobalt blue_ball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" y="0"/>
              <a:ext cx="779" cy="7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884" name="Rectangle 28"/>
            <p:cNvSpPr/>
            <p:nvPr/>
          </p:nvSpPr>
          <p:spPr>
            <a:xfrm>
              <a:off x="0" y="363"/>
              <a:ext cx="1018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/>
              <a:r>
                <a:rPr lang="ko-KR" altLang="en-US" dirty="0">
                  <a:solidFill>
                    <a:srgbClr val="FFFF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r>
                <a:rPr lang="en-US" altLang="zh-CN" dirty="0">
                  <a:solidFill>
                    <a:srgbClr val="FFFF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.</a:t>
              </a:r>
              <a:r>
                <a:rPr lang="zh-CN" altLang="en-US" dirty="0">
                  <a:solidFill>
                    <a:srgbClr val="FFFF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泥流</a:t>
              </a:r>
              <a:endParaRPr lang="zh-CN" altLang="en-US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6042" name="组合 86041"/>
          <p:cNvGrpSpPr/>
          <p:nvPr/>
        </p:nvGrpSpPr>
        <p:grpSpPr>
          <a:xfrm>
            <a:off x="6577013" y="3846513"/>
            <a:ext cx="1616075" cy="1169987"/>
            <a:chOff x="0" y="0"/>
            <a:chExt cx="1018" cy="737"/>
          </a:xfrm>
        </p:grpSpPr>
        <p:pic>
          <p:nvPicPr>
            <p:cNvPr id="164886" name="Picture 15" descr="yellow_ball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" y="0"/>
              <a:ext cx="738" cy="7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887" name="Rectangle 28"/>
            <p:cNvSpPr/>
            <p:nvPr/>
          </p:nvSpPr>
          <p:spPr>
            <a:xfrm>
              <a:off x="0" y="318"/>
              <a:ext cx="1018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/>
              <a:r>
                <a:rPr lang="ko-KR" altLang="en-US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4</a:t>
              </a:r>
              <a:r>
                <a:rPr lang="en-US" altLang="zh-CN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.</a:t>
              </a:r>
              <a:r>
                <a:rPr lang="zh-CN" altLang="en-US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溜塌</a:t>
              </a:r>
              <a:endParaRPr lang="ko-KR" altLang="en-US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6045" name="组合 86044"/>
          <p:cNvGrpSpPr/>
          <p:nvPr/>
        </p:nvGrpSpPr>
        <p:grpSpPr>
          <a:xfrm>
            <a:off x="5856288" y="2320925"/>
            <a:ext cx="1584325" cy="1238250"/>
            <a:chOff x="0" y="0"/>
            <a:chExt cx="998" cy="780"/>
          </a:xfrm>
        </p:grpSpPr>
        <p:pic>
          <p:nvPicPr>
            <p:cNvPr id="164889" name="Picture 14" descr="cobalt blue_ball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" y="0"/>
              <a:ext cx="779" cy="7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890" name="Rectangle 28"/>
            <p:cNvSpPr/>
            <p:nvPr/>
          </p:nvSpPr>
          <p:spPr>
            <a:xfrm>
              <a:off x="0" y="363"/>
              <a:ext cx="998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5</a:t>
              </a:r>
              <a:r>
                <a:rPr lang="en-US" altLang="zh-CN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.</a:t>
              </a: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坍滑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6048" name="组合 86047"/>
          <p:cNvGrpSpPr/>
          <p:nvPr/>
        </p:nvGrpSpPr>
        <p:grpSpPr>
          <a:xfrm>
            <a:off x="4456113" y="2016125"/>
            <a:ext cx="1184275" cy="1182688"/>
            <a:chOff x="0" y="0"/>
            <a:chExt cx="746" cy="745"/>
          </a:xfrm>
        </p:grpSpPr>
        <p:pic>
          <p:nvPicPr>
            <p:cNvPr id="164892" name="Picture 13" descr="yellowish_bal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746" cy="7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893" name="Rectangle 26"/>
            <p:cNvSpPr/>
            <p:nvPr/>
          </p:nvSpPr>
          <p:spPr>
            <a:xfrm>
              <a:off x="38" y="225"/>
              <a:ext cx="600" cy="2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 eaLnBrk="0" hangingPunct="0">
                <a:spcBef>
                  <a:spcPct val="2000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6.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滑坡</a:t>
              </a:r>
              <a:endPara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64894" name="组合 86050"/>
          <p:cNvGrpSpPr/>
          <p:nvPr/>
        </p:nvGrpSpPr>
        <p:grpSpPr>
          <a:xfrm>
            <a:off x="2400300" y="2865438"/>
            <a:ext cx="3392488" cy="1076325"/>
            <a:chOff x="0" y="0"/>
            <a:chExt cx="1950" cy="626"/>
          </a:xfrm>
        </p:grpSpPr>
        <p:sp>
          <p:nvSpPr>
            <p:cNvPr id="164895" name="Oval 19"/>
            <p:cNvSpPr/>
            <p:nvPr/>
          </p:nvSpPr>
          <p:spPr>
            <a:xfrm>
              <a:off x="0" y="316"/>
              <a:ext cx="1950" cy="310"/>
            </a:xfrm>
            <a:prstGeom prst="ellipse">
              <a:avLst/>
            </a:prstGeom>
            <a:gradFill rotWithShape="1">
              <a:gsLst>
                <a:gs pos="0">
                  <a:srgbClr val="765E47"/>
                </a:gs>
                <a:gs pos="50000">
                  <a:srgbClr val="FFCC99"/>
                </a:gs>
                <a:gs pos="100000">
                  <a:srgbClr val="765E47"/>
                </a:gs>
              </a:gsLst>
              <a:lin ang="2700000" scaled="1"/>
              <a:tileRect/>
            </a:gradFill>
            <a:ln w="9525"/>
            <a:scene3d>
              <a:camera prst="legacyPerspectiveBottom">
                <a:rot lat="21000000" lon="0" rev="0"/>
              </a:camera>
              <a:lightRig rig="legacyFlat3" dir="t"/>
            </a:scene3d>
            <a:sp3d extrusionH="18780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p>
              <a:endPara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64896" name="Oval 20"/>
            <p:cNvSpPr/>
            <p:nvPr/>
          </p:nvSpPr>
          <p:spPr>
            <a:xfrm>
              <a:off x="337" y="148"/>
              <a:ext cx="1275" cy="310"/>
            </a:xfrm>
            <a:prstGeom prst="ellipse">
              <a:avLst/>
            </a:prstGeom>
            <a:gradFill rotWithShape="1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2700000" scaled="1"/>
              <a:tileRect/>
            </a:gradFill>
            <a:ln w="9525"/>
            <a:scene3d>
              <a:camera prst="legacyPerspectiveBottom">
                <a:rot lat="21000000" lon="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p>
              <a:endPara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64897" name="AutoShape 21"/>
            <p:cNvSpPr/>
            <p:nvPr/>
          </p:nvSpPr>
          <p:spPr>
            <a:xfrm>
              <a:off x="668" y="0"/>
              <a:ext cx="599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5E1800"/>
                </a:gs>
                <a:gs pos="50000">
                  <a:srgbClr val="CC3300"/>
                </a:gs>
                <a:gs pos="100000">
                  <a:srgbClr val="5E18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6" name="Text Box 23"/>
          <p:cNvSpPr txBox="1"/>
          <p:nvPr/>
        </p:nvSpPr>
        <p:spPr>
          <a:xfrm>
            <a:off x="496888" y="1141413"/>
            <a:ext cx="3959225" cy="458787"/>
          </a:xfrm>
          <a:prstGeom prst="rect">
            <a:avLst/>
          </a:prstGeom>
          <a:gradFill rotWithShape="0">
            <a:gsLst>
              <a:gs pos="0">
                <a:srgbClr val="CCFF66"/>
              </a:gs>
              <a:gs pos="50000">
                <a:srgbClr val="FFFF66"/>
              </a:gs>
              <a:gs pos="100000">
                <a:srgbClr val="CCFF66"/>
              </a:gs>
            </a:gsLst>
            <a:lin ang="5400000" scaled="1"/>
            <a:tileRect/>
          </a:gradFill>
          <a:ln w="9525">
            <a:noFill/>
          </a:ln>
        </p:spPr>
        <p:txBody>
          <a:bodyPr lIns="90170" tIns="46990" rIns="90170" bIns="46990" anchor="t">
            <a:spAutoFit/>
          </a:bodyPr>
          <a:p>
            <a:pPr indent="266700" eaLnBrk="0" latinLnBrk="1" hangingPunct="0"/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）路堤病害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5890" name="Oval 3"/>
          <p:cNvSpPr/>
          <p:nvPr/>
        </p:nvSpPr>
        <p:spPr>
          <a:xfrm>
            <a:off x="1374775" y="3086100"/>
            <a:ext cx="5689600" cy="1976438"/>
          </a:xfrm>
          <a:prstGeom prst="ellipse">
            <a:avLst/>
          </a:prstGeom>
          <a:solidFill>
            <a:srgbClr val="CD9D85"/>
          </a:solidFill>
          <a:ln w="9525"/>
          <a:scene3d>
            <a:camera prst="legacyPerspectiveBottom">
              <a:rot lat="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D9D85"/>
            </a:extrusionClr>
          </a:sp3d>
        </p:spPr>
        <p:txBody>
          <a:bodyPr wrap="none" anchor="ctr">
            <a:flatTx/>
          </a:bodyPr>
          <a:p>
            <a:endParaRPr lang="zh-CN" altLang="en-US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5891" name="Arc 4"/>
          <p:cNvSpPr/>
          <p:nvPr/>
        </p:nvSpPr>
        <p:spPr>
          <a:xfrm rot="10800000">
            <a:off x="3128963" y="2605088"/>
            <a:ext cx="4770437" cy="259238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pathLst>
              <a:path w="28936" h="37076" fill="none">
                <a:moveTo>
                  <a:pt x="28936" y="35792"/>
                </a:moveTo>
                <a:cubicBezTo>
                  <a:pt x="26583" y="36641"/>
                  <a:pt x="24101" y="37075"/>
                  <a:pt x="21600" y="37076"/>
                </a:cubicBezTo>
                <a:cubicBezTo>
                  <a:pt x="9670" y="37076"/>
                  <a:pt x="0" y="27405"/>
                  <a:pt x="0" y="15476"/>
                </a:cubicBezTo>
                <a:cubicBezTo>
                  <a:pt x="-1" y="9647"/>
                  <a:pt x="2355" y="4065"/>
                  <a:pt x="6531" y="-1"/>
                </a:cubicBezTo>
              </a:path>
              <a:path w="28936" h="37076" stroke="0">
                <a:moveTo>
                  <a:pt x="28936" y="35792"/>
                </a:moveTo>
                <a:cubicBezTo>
                  <a:pt x="26583" y="36641"/>
                  <a:pt x="24101" y="37075"/>
                  <a:pt x="21600" y="37076"/>
                </a:cubicBezTo>
                <a:cubicBezTo>
                  <a:pt x="9670" y="37076"/>
                  <a:pt x="0" y="27405"/>
                  <a:pt x="0" y="15476"/>
                </a:cubicBezTo>
                <a:cubicBezTo>
                  <a:pt x="-1" y="9647"/>
                  <a:pt x="2355" y="4065"/>
                  <a:pt x="6531" y="-1"/>
                </a:cubicBezTo>
                <a:lnTo>
                  <a:pt x="21600" y="15476"/>
                </a:lnTo>
                <a:lnTo>
                  <a:pt x="28936" y="35792"/>
                </a:lnTo>
                <a:close/>
              </a:path>
            </a:pathLst>
          </a:custGeom>
          <a:solidFill>
            <a:srgbClr val="99CCFF">
              <a:alpha val="70000"/>
            </a:srgbClr>
          </a:solidFill>
          <a:ln w="19050" cap="flat" cmpd="sng">
            <a:solidFill>
              <a:srgbClr val="3399FF"/>
            </a:solidFill>
            <a:prstDash val="solid"/>
            <a:miter/>
            <a:headEnd type="triangle" w="sm" len="med"/>
            <a:tailEnd type="triangle" w="sm" len="med"/>
          </a:ln>
        </p:spPr>
        <p:txBody>
          <a:bodyPr/>
          <a:p>
            <a:endParaRPr lang="zh-CN" altLang="en-US"/>
          </a:p>
        </p:txBody>
      </p:sp>
      <p:sp>
        <p:nvSpPr>
          <p:cNvPr id="165892" name="Arc 5"/>
          <p:cNvSpPr/>
          <p:nvPr/>
        </p:nvSpPr>
        <p:spPr>
          <a:xfrm rot="10800000">
            <a:off x="773113" y="2735263"/>
            <a:ext cx="3917950" cy="28829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23759" h="41257" fill="none">
                <a:moveTo>
                  <a:pt x="0" y="108"/>
                </a:moveTo>
                <a:cubicBezTo>
                  <a:pt x="717" y="36"/>
                  <a:pt x="1437" y="-1"/>
                  <a:pt x="2159" y="0"/>
                </a:cubicBezTo>
                <a:cubicBezTo>
                  <a:pt x="14088" y="0"/>
                  <a:pt x="23759" y="9670"/>
                  <a:pt x="23759" y="21600"/>
                </a:cubicBezTo>
                <a:cubicBezTo>
                  <a:pt x="23759" y="30064"/>
                  <a:pt x="18815" y="37748"/>
                  <a:pt x="11112" y="41257"/>
                </a:cubicBezTo>
              </a:path>
              <a:path w="23759" h="41257" stroke="0">
                <a:moveTo>
                  <a:pt x="0" y="108"/>
                </a:moveTo>
                <a:cubicBezTo>
                  <a:pt x="717" y="36"/>
                  <a:pt x="1437" y="-1"/>
                  <a:pt x="2159" y="0"/>
                </a:cubicBezTo>
                <a:cubicBezTo>
                  <a:pt x="14088" y="0"/>
                  <a:pt x="23759" y="9670"/>
                  <a:pt x="23759" y="21600"/>
                </a:cubicBezTo>
                <a:cubicBezTo>
                  <a:pt x="23759" y="30064"/>
                  <a:pt x="18815" y="37748"/>
                  <a:pt x="11112" y="41257"/>
                </a:cubicBezTo>
                <a:lnTo>
                  <a:pt x="2159" y="21600"/>
                </a:lnTo>
                <a:lnTo>
                  <a:pt x="0" y="108"/>
                </a:lnTo>
                <a:close/>
              </a:path>
            </a:pathLst>
          </a:custGeom>
          <a:solidFill>
            <a:srgbClr val="E5CCBF">
              <a:alpha val="70000"/>
            </a:srgbClr>
          </a:solidFill>
          <a:ln w="19050" cap="flat" cmpd="sng">
            <a:solidFill>
              <a:srgbClr val="FF6600"/>
            </a:solidFill>
            <a:prstDash val="solid"/>
            <a:miter/>
            <a:headEnd type="triangle" w="sm" len="med"/>
            <a:tailEnd type="triangle" w="sm" len="med"/>
          </a:ln>
        </p:spPr>
        <p:txBody>
          <a:bodyPr/>
          <a:p>
            <a:endParaRPr lang="zh-CN" altLang="en-US"/>
          </a:p>
        </p:txBody>
      </p:sp>
      <p:sp>
        <p:nvSpPr>
          <p:cNvPr id="165893" name="Oval 9"/>
          <p:cNvSpPr/>
          <p:nvPr/>
        </p:nvSpPr>
        <p:spPr>
          <a:xfrm>
            <a:off x="773113" y="4200525"/>
            <a:ext cx="1465262" cy="280988"/>
          </a:xfrm>
          <a:prstGeom prst="ellipse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5894" name="Oval 10"/>
          <p:cNvSpPr/>
          <p:nvPr/>
        </p:nvSpPr>
        <p:spPr>
          <a:xfrm>
            <a:off x="1374775" y="5197475"/>
            <a:ext cx="1465263" cy="406400"/>
          </a:xfrm>
          <a:prstGeom prst="ellipse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5895" name="Oval 12"/>
          <p:cNvSpPr/>
          <p:nvPr/>
        </p:nvSpPr>
        <p:spPr>
          <a:xfrm>
            <a:off x="5353050" y="3027363"/>
            <a:ext cx="1465263" cy="406400"/>
          </a:xfrm>
          <a:prstGeom prst="ellipse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5896" name="Oval 17"/>
          <p:cNvSpPr/>
          <p:nvPr/>
        </p:nvSpPr>
        <p:spPr>
          <a:xfrm>
            <a:off x="2917825" y="3571875"/>
            <a:ext cx="4624388" cy="1519238"/>
          </a:xfrm>
          <a:prstGeom prst="ellipse">
            <a:avLst/>
          </a:prstGeom>
          <a:gradFill rotWithShape="1">
            <a:gsLst>
              <a:gs pos="0">
                <a:srgbClr val="000000">
                  <a:alpha val="39998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endParaRPr lang="zh-CN" altLang="en-US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87054" name="组合 87053"/>
          <p:cNvGrpSpPr/>
          <p:nvPr/>
        </p:nvGrpSpPr>
        <p:grpSpPr>
          <a:xfrm>
            <a:off x="539750" y="3101975"/>
            <a:ext cx="1184275" cy="1182688"/>
            <a:chOff x="0" y="0"/>
            <a:chExt cx="746" cy="745"/>
          </a:xfrm>
        </p:grpSpPr>
        <p:pic>
          <p:nvPicPr>
            <p:cNvPr id="165898" name="Picture 13" descr="yellowish_bal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746" cy="7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5899" name="Rectangle 26"/>
            <p:cNvSpPr/>
            <p:nvPr/>
          </p:nvSpPr>
          <p:spPr>
            <a:xfrm>
              <a:off x="38" y="225"/>
              <a:ext cx="600" cy="2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 eaLnBrk="0" hangingPunct="0">
                <a:spcBef>
                  <a:spcPct val="2000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1.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沉陷</a:t>
              </a:r>
              <a:endPara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7057" name="组合 87056"/>
          <p:cNvGrpSpPr/>
          <p:nvPr/>
        </p:nvGrpSpPr>
        <p:grpSpPr>
          <a:xfrm>
            <a:off x="1287463" y="4219575"/>
            <a:ext cx="1616075" cy="1179513"/>
            <a:chOff x="0" y="0"/>
            <a:chExt cx="1018" cy="743"/>
          </a:xfrm>
        </p:grpSpPr>
        <p:pic>
          <p:nvPicPr>
            <p:cNvPr id="165901" name="Picture 16" descr="red_ball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" y="0"/>
              <a:ext cx="743" cy="7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5902" name="Rectangle 28"/>
            <p:cNvSpPr/>
            <p:nvPr/>
          </p:nvSpPr>
          <p:spPr>
            <a:xfrm>
              <a:off x="0" y="336"/>
              <a:ext cx="1018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2.</a:t>
              </a: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纵裂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7060" name="组合 87059"/>
          <p:cNvGrpSpPr/>
          <p:nvPr/>
        </p:nvGrpSpPr>
        <p:grpSpPr>
          <a:xfrm>
            <a:off x="3336925" y="4467225"/>
            <a:ext cx="1616075" cy="1238250"/>
            <a:chOff x="0" y="0"/>
            <a:chExt cx="1018" cy="780"/>
          </a:xfrm>
        </p:grpSpPr>
        <p:pic>
          <p:nvPicPr>
            <p:cNvPr id="165904" name="Picture 14" descr="cobalt blue_ball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" y="0"/>
              <a:ext cx="779" cy="7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5905" name="Rectangle 28"/>
            <p:cNvSpPr/>
            <p:nvPr/>
          </p:nvSpPr>
          <p:spPr>
            <a:xfrm>
              <a:off x="0" y="363"/>
              <a:ext cx="1018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/>
              <a:r>
                <a:rPr lang="ko-KR" altLang="en-US" dirty="0">
                  <a:solidFill>
                    <a:srgbClr val="FFFF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r>
                <a:rPr lang="en-US" altLang="zh-CN" dirty="0">
                  <a:solidFill>
                    <a:srgbClr val="FFFF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.</a:t>
              </a:r>
              <a:r>
                <a:rPr lang="zh-CN" altLang="en-US" dirty="0">
                  <a:solidFill>
                    <a:srgbClr val="FFFF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坍肩</a:t>
              </a:r>
              <a:endParaRPr lang="zh-CN" altLang="en-US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7063" name="组合 87062"/>
          <p:cNvGrpSpPr/>
          <p:nvPr/>
        </p:nvGrpSpPr>
        <p:grpSpPr>
          <a:xfrm>
            <a:off x="6577013" y="3675063"/>
            <a:ext cx="1616075" cy="1169987"/>
            <a:chOff x="0" y="0"/>
            <a:chExt cx="1018" cy="737"/>
          </a:xfrm>
        </p:grpSpPr>
        <p:pic>
          <p:nvPicPr>
            <p:cNvPr id="165907" name="Picture 15" descr="yellow_ball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" y="0"/>
              <a:ext cx="738" cy="7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5908" name="Rectangle 28"/>
            <p:cNvSpPr/>
            <p:nvPr/>
          </p:nvSpPr>
          <p:spPr>
            <a:xfrm>
              <a:off x="0" y="318"/>
              <a:ext cx="1018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/>
              <a:r>
                <a:rPr lang="ko-KR" altLang="en-US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4</a:t>
              </a:r>
              <a:r>
                <a:rPr lang="en-US" altLang="zh-CN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.</a:t>
              </a:r>
              <a:r>
                <a:rPr lang="zh-CN" altLang="en-US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溜塌</a:t>
              </a:r>
              <a:endParaRPr lang="zh-CN" altLang="en-US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7066" name="组合 87065"/>
          <p:cNvGrpSpPr/>
          <p:nvPr/>
        </p:nvGrpSpPr>
        <p:grpSpPr>
          <a:xfrm>
            <a:off x="5856288" y="2149475"/>
            <a:ext cx="1584325" cy="1238250"/>
            <a:chOff x="0" y="0"/>
            <a:chExt cx="998" cy="780"/>
          </a:xfrm>
        </p:grpSpPr>
        <p:pic>
          <p:nvPicPr>
            <p:cNvPr id="165910" name="Picture 14" descr="cobalt blue_ball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" y="0"/>
              <a:ext cx="779" cy="7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5911" name="Rectangle 28"/>
            <p:cNvSpPr/>
            <p:nvPr/>
          </p:nvSpPr>
          <p:spPr>
            <a:xfrm>
              <a:off x="0" y="363"/>
              <a:ext cx="998" cy="1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5</a:t>
              </a:r>
              <a:r>
                <a:rPr lang="en-US" altLang="zh-CN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.</a:t>
              </a: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坍滑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7069" name="组合 87068"/>
          <p:cNvGrpSpPr/>
          <p:nvPr/>
        </p:nvGrpSpPr>
        <p:grpSpPr>
          <a:xfrm>
            <a:off x="4456113" y="1844675"/>
            <a:ext cx="1184275" cy="1182688"/>
            <a:chOff x="0" y="0"/>
            <a:chExt cx="746" cy="745"/>
          </a:xfrm>
        </p:grpSpPr>
        <p:pic>
          <p:nvPicPr>
            <p:cNvPr id="165913" name="Picture 13" descr="yellowish_ball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746" cy="7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5914" name="Rectangle 26"/>
            <p:cNvSpPr/>
            <p:nvPr/>
          </p:nvSpPr>
          <p:spPr>
            <a:xfrm>
              <a:off x="38" y="225"/>
              <a:ext cx="600" cy="2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algn="ctr" eaLnBrk="0" hangingPunct="0">
                <a:spcBef>
                  <a:spcPct val="20000"/>
                </a:spcBef>
              </a:pPr>
              <a:r>
                <a:rPr lang="en-US" altLang="zh-CN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6.</a:t>
              </a:r>
              <a:r>
                <a:rPr lang="zh-CN" altLang="en-US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滑坡</a:t>
              </a:r>
              <a:endPara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65915" name="组合 87071"/>
          <p:cNvGrpSpPr/>
          <p:nvPr/>
        </p:nvGrpSpPr>
        <p:grpSpPr>
          <a:xfrm>
            <a:off x="2400300" y="2693988"/>
            <a:ext cx="3392488" cy="1076325"/>
            <a:chOff x="0" y="0"/>
            <a:chExt cx="1950" cy="626"/>
          </a:xfrm>
        </p:grpSpPr>
        <p:sp>
          <p:nvSpPr>
            <p:cNvPr id="165916" name="Oval 19"/>
            <p:cNvSpPr/>
            <p:nvPr/>
          </p:nvSpPr>
          <p:spPr>
            <a:xfrm>
              <a:off x="0" y="316"/>
              <a:ext cx="1950" cy="310"/>
            </a:xfrm>
            <a:prstGeom prst="ellipse">
              <a:avLst/>
            </a:prstGeom>
            <a:gradFill rotWithShape="1">
              <a:gsLst>
                <a:gs pos="0">
                  <a:srgbClr val="765E47"/>
                </a:gs>
                <a:gs pos="50000">
                  <a:srgbClr val="FFCC99"/>
                </a:gs>
                <a:gs pos="100000">
                  <a:srgbClr val="765E47"/>
                </a:gs>
              </a:gsLst>
              <a:lin ang="2700000" scaled="1"/>
              <a:tileRect/>
            </a:gradFill>
            <a:ln w="9525"/>
            <a:scene3d>
              <a:camera prst="legacyPerspectiveBottom">
                <a:rot lat="21000000" lon="0" rev="0"/>
              </a:camera>
              <a:lightRig rig="legacyFlat3" dir="t"/>
            </a:scene3d>
            <a:sp3d extrusionH="18780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p>
              <a:endPara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65917" name="Oval 20"/>
            <p:cNvSpPr/>
            <p:nvPr/>
          </p:nvSpPr>
          <p:spPr>
            <a:xfrm>
              <a:off x="337" y="148"/>
              <a:ext cx="1275" cy="310"/>
            </a:xfrm>
            <a:prstGeom prst="ellipse">
              <a:avLst/>
            </a:prstGeom>
            <a:gradFill rotWithShape="1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2700000" scaled="1"/>
              <a:tileRect/>
            </a:gradFill>
            <a:ln w="9525"/>
            <a:scene3d>
              <a:camera prst="legacyPerspectiveBottom">
                <a:rot lat="21000000" lon="0" rev="0"/>
              </a:camera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p>
              <a:endPara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65918" name="AutoShape 21"/>
            <p:cNvSpPr/>
            <p:nvPr/>
          </p:nvSpPr>
          <p:spPr>
            <a:xfrm>
              <a:off x="668" y="0"/>
              <a:ext cx="599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5E1800"/>
                </a:gs>
                <a:gs pos="50000">
                  <a:srgbClr val="CC3300"/>
                </a:gs>
                <a:gs pos="100000">
                  <a:srgbClr val="5E18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691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4925" y="38100"/>
            <a:ext cx="9004300" cy="5973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6914" name="文本框 1"/>
          <p:cNvSpPr txBox="1"/>
          <p:nvPr/>
        </p:nvSpPr>
        <p:spPr>
          <a:xfrm>
            <a:off x="3035300" y="461963"/>
            <a:ext cx="89852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纵裂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8070" name="组合 88069"/>
          <p:cNvGrpSpPr/>
          <p:nvPr/>
        </p:nvGrpSpPr>
        <p:grpSpPr>
          <a:xfrm>
            <a:off x="396875" y="1196975"/>
            <a:ext cx="3959225" cy="631825"/>
            <a:chOff x="0" y="0"/>
            <a:chExt cx="5327" cy="745"/>
          </a:xfrm>
        </p:grpSpPr>
        <p:sp>
          <p:nvSpPr>
            <p:cNvPr id="167938" name="AutoShape 6"/>
            <p:cNvSpPr/>
            <p:nvPr/>
          </p:nvSpPr>
          <p:spPr>
            <a:xfrm>
              <a:off x="0" y="0"/>
              <a:ext cx="5327" cy="745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6600">
                <a:alpha val="79999"/>
              </a:srgbClr>
            </a:solidFill>
            <a:ln w="9525" cap="flat" cmpd="sng">
              <a:solidFill>
                <a:srgbClr val="CCFFF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endPara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Gulim" panose="020B0600000101010101" pitchFamily="2" charset="-127"/>
              </a:endParaRPr>
            </a:p>
          </p:txBody>
        </p:sp>
        <p:sp>
          <p:nvSpPr>
            <p:cNvPr id="167939" name="Text Box 7"/>
            <p:cNvSpPr txBox="1"/>
            <p:nvPr/>
          </p:nvSpPr>
          <p:spPr>
            <a:xfrm>
              <a:off x="224" y="87"/>
              <a:ext cx="5103" cy="6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/>
            <a:p>
              <a:r>
                <a:rPr lang="en-US" altLang="zh-CN" sz="2400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2.</a:t>
              </a:r>
              <a:r>
                <a:rPr lang="zh-CN" altLang="en-US" sz="2400" dirty="0">
                  <a:solidFill>
                    <a:srgbClr val="003366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膨胀土路基的养护要点</a:t>
              </a:r>
              <a:endParaRPr lang="zh-CN" altLang="en-US" sz="2400" dirty="0">
                <a:solidFill>
                  <a:srgbClr val="003366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8073" name="组合 88072"/>
          <p:cNvGrpSpPr/>
          <p:nvPr/>
        </p:nvGrpSpPr>
        <p:grpSpPr>
          <a:xfrm>
            <a:off x="1114425" y="2492375"/>
            <a:ext cx="6121400" cy="3182938"/>
            <a:chOff x="0" y="0"/>
            <a:chExt cx="4445" cy="2237"/>
          </a:xfrm>
        </p:grpSpPr>
        <p:sp>
          <p:nvSpPr>
            <p:cNvPr id="167941" name="AutoShape 2" descr="13"/>
            <p:cNvSpPr/>
            <p:nvPr/>
          </p:nvSpPr>
          <p:spPr>
            <a:xfrm>
              <a:off x="181" y="196"/>
              <a:ext cx="4264" cy="2041"/>
            </a:xfrm>
            <a:prstGeom prst="roundRect">
              <a:avLst>
                <a:gd name="adj" fmla="val 8856"/>
              </a:avLst>
            </a:prstGeom>
            <a:blipFill rotWithShape="1">
              <a:blip r:embed="rId1"/>
              <a:stretch>
                <a:fillRect/>
              </a:stretch>
            </a:blip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   1）保持排水良好</a:t>
              </a:r>
              <a:endParaRPr lang="zh-CN" altLang="en-US" sz="24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   2）路面采用不透水面层</a:t>
              </a:r>
              <a:endParaRPr lang="zh-CN" altLang="en-US" sz="24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   3）路基面横坡尽可能大一些</a:t>
              </a:r>
              <a:endParaRPr lang="zh-CN" altLang="en-US" sz="24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   4）路基压实</a:t>
              </a:r>
              <a:endParaRPr lang="zh-CN" altLang="en-US" sz="24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sz="2400" dirty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   5）土基加固</a:t>
              </a:r>
              <a:endParaRPr lang="zh-CN" altLang="en-US" sz="24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167942" name="组合 88074"/>
            <p:cNvGrpSpPr/>
            <p:nvPr/>
          </p:nvGrpSpPr>
          <p:grpSpPr>
            <a:xfrm>
              <a:off x="0" y="0"/>
              <a:ext cx="3946" cy="499"/>
              <a:chOff x="0" y="0"/>
              <a:chExt cx="3335" cy="391"/>
            </a:xfrm>
          </p:grpSpPr>
          <p:sp>
            <p:nvSpPr>
              <p:cNvPr id="167943" name="AutoShape 4"/>
              <p:cNvSpPr/>
              <p:nvPr/>
            </p:nvSpPr>
            <p:spPr>
              <a:xfrm>
                <a:off x="84" y="11"/>
                <a:ext cx="3251" cy="261"/>
              </a:xfrm>
              <a:prstGeom prst="roundRect">
                <a:avLst>
                  <a:gd name="adj" fmla="val 50000"/>
                </a:avLst>
              </a:prstGeom>
              <a:solidFill>
                <a:srgbClr val="006666"/>
              </a:solidFill>
              <a:ln w="9525">
                <a:noFill/>
              </a:ln>
              <a:effectLst>
                <a:outerShdw dist="28398" dir="3806096" algn="ctr" rotWithShape="0">
                  <a:schemeClr val="bg2"/>
                </a:outerShdw>
              </a:effectLst>
            </p:spPr>
            <p:txBody>
              <a:bodyPr wrap="none" anchor="ctr"/>
              <a:p>
                <a:endParaRPr lang="zh-CN" altLang="en-US" sz="18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67944" name="组合 88076"/>
              <p:cNvGrpSpPr/>
              <p:nvPr/>
            </p:nvGrpSpPr>
            <p:grpSpPr>
              <a:xfrm>
                <a:off x="0" y="0"/>
                <a:ext cx="376" cy="391"/>
                <a:chOff x="0" y="0"/>
                <a:chExt cx="376" cy="391"/>
              </a:xfrm>
            </p:grpSpPr>
            <p:sp>
              <p:nvSpPr>
                <p:cNvPr id="167945" name="Oval 6"/>
                <p:cNvSpPr/>
                <p:nvPr/>
              </p:nvSpPr>
              <p:spPr>
                <a:xfrm>
                  <a:off x="5" y="20"/>
                  <a:ext cx="371" cy="37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67946" name="组合 88078"/>
                <p:cNvGrpSpPr/>
                <p:nvPr/>
              </p:nvGrpSpPr>
              <p:grpSpPr>
                <a:xfrm>
                  <a:off x="0" y="0"/>
                  <a:ext cx="376" cy="376"/>
                  <a:chOff x="0" y="0"/>
                  <a:chExt cx="376" cy="376"/>
                </a:xfrm>
              </p:grpSpPr>
              <p:sp>
                <p:nvSpPr>
                  <p:cNvPr id="167947" name="AutoShape 8"/>
                  <p:cNvSpPr/>
                  <p:nvPr/>
                </p:nvSpPr>
                <p:spPr>
                  <a:xfrm>
                    <a:off x="0" y="0"/>
                    <a:ext cx="376" cy="376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1" y="1"/>
                      </a:cxn>
                      <a:cxn ang="0">
                        <a:pos x="0" y="3"/>
                      </a:cxn>
                      <a:cxn ang="0">
                        <a:pos x="1" y="6"/>
                      </a:cxn>
                      <a:cxn ang="0">
                        <a:pos x="3" y="7"/>
                      </a:cxn>
                      <a:cxn ang="0">
                        <a:pos x="6" y="6"/>
                      </a:cxn>
                      <a:cxn ang="0">
                        <a:pos x="7" y="3"/>
                      </a:cxn>
                      <a:cxn ang="0">
                        <a:pos x="6" y="1"/>
                      </a:cxn>
                    </a:cxnLst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1"/>
                      </a:gs>
                    </a:gsLst>
                    <a:path path="rect">
                      <a:fillToRect l="100000" t="100000"/>
                    </a:path>
                    <a:tileRect/>
                  </a:gradFill>
                  <a:ln w="9525">
                    <a:noFill/>
                  </a:ln>
                  <a:effectLst>
                    <a:outerShdw dist="25400" algn="ctr" rotWithShape="0">
                      <a:schemeClr val="bg2"/>
                    </a:outerShdw>
                  </a:effectLst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167948" name="Oval 9"/>
                  <p:cNvSpPr/>
                  <p:nvPr/>
                </p:nvSpPr>
                <p:spPr>
                  <a:xfrm>
                    <a:off x="87" y="81"/>
                    <a:ext cx="212" cy="212"/>
                  </a:xfrm>
                  <a:prstGeom prst="ellipse">
                    <a:avLst/>
                  </a:prstGeom>
                  <a:solidFill>
                    <a:srgbClr val="006666"/>
                  </a:solidFill>
                  <a:ln w="9525">
                    <a:noFill/>
                  </a:ln>
                </p:spPr>
                <p:txBody>
                  <a:bodyPr wrap="none" anchor="ctr"/>
                  <a:p>
                    <a:endParaRPr lang="zh-CN" altLang="en-US" sz="18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  <p:sp>
          <p:nvSpPr>
            <p:cNvPr id="167949" name="Rectangle 10"/>
            <p:cNvSpPr/>
            <p:nvPr/>
          </p:nvSpPr>
          <p:spPr>
            <a:xfrm>
              <a:off x="90" y="0"/>
              <a:ext cx="3843" cy="3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pPr algn="ctr"/>
              <a:endParaRPr lang="en-US" altLang="x-none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88067" name="Rectangle 2"/>
          <p:cNvSpPr/>
          <p:nvPr/>
        </p:nvSpPr>
        <p:spPr>
          <a:xfrm>
            <a:off x="4721225" y="1246188"/>
            <a:ext cx="4178300" cy="533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folHlink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 algn="ctr" eaLnBrk="0" hangingPunct="0"/>
            <a:r>
              <a:rPr lang="zh-CN" altLang="ko-KR">
                <a:latin typeface="黑体" panose="02010609060101010101" pitchFamily="2" charset="-122"/>
                <a:ea typeface="黑体" panose="02010609060101010101" pitchFamily="2" charset="-122"/>
              </a:rPr>
              <a:t>影响胀缩特性的外界因素是水</a:t>
            </a:r>
            <a:endParaRPr lang="zh-CN" altLang="ko-KR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pptkorea_0Ae132996[1]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pptkorea_0Ae132996[1]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pptkorea_0Ae132996[1]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pptkorea_0Ae132996[1]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ptkorea_0Ae132996[1]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ptkorea_0Ae132996[1]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ptkorea_0Ae132996[1]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pptkorea_0Ae132996[1]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pptkorea_0Ae132996[1]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pptkorea_0Ae132996[1]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pptkorea_0Ae132996[1]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WPS 演示</Application>
  <PresentationFormat/>
  <Paragraphs>53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7</vt:i4>
      </vt:variant>
    </vt:vector>
  </HeadingPairs>
  <TitlesOfParts>
    <vt:vector size="39" baseType="lpstr">
      <vt:lpstr>Arial</vt:lpstr>
      <vt:lpstr>宋体</vt:lpstr>
      <vt:lpstr>Wingdings</vt:lpstr>
      <vt:lpstr>黑体</vt:lpstr>
      <vt:lpstr>Calibri</vt:lpstr>
      <vt:lpstr>Gulim</vt:lpstr>
      <vt:lpstr>隶书</vt:lpstr>
      <vt:lpstr>微软雅黑</vt:lpstr>
      <vt:lpstr>Times New Roman</vt:lpstr>
      <vt:lpstr>华文中宋</vt:lpstr>
      <vt:lpstr>Arial Unicode MS</vt:lpstr>
      <vt:lpstr>Wingdings</vt:lpstr>
      <vt:lpstr>华文新魏</vt:lpstr>
      <vt:lpstr>楷体</vt:lpstr>
      <vt:lpstr>HY헤드라인M</vt:lpstr>
      <vt:lpstr>Verdana</vt:lpstr>
      <vt:lpstr>HY헤드라인M</vt:lpstr>
      <vt:lpstr>Malgun Gothic</vt:lpstr>
      <vt:lpstr>Segoe Print</vt:lpstr>
      <vt:lpstr>Office 主题</vt:lpstr>
      <vt:lpstr>디자인 사용자 지정</vt:lpstr>
      <vt:lpstr>1_pptkorea_0Ae132996[1]</vt:lpstr>
      <vt:lpstr>2_pptkorea_0Ae132996[1]</vt:lpstr>
      <vt:lpstr>3_pptkorea_0Ae132996[1]</vt:lpstr>
      <vt:lpstr>4_pptkorea_0Ae132996[1]</vt:lpstr>
      <vt:lpstr>5_pptkorea_0Ae132996[1]</vt:lpstr>
      <vt:lpstr>6_pptkorea_0Ae132996[1]</vt:lpstr>
      <vt:lpstr>7_pptkorea_0Ae132996[1]</vt:lpstr>
      <vt:lpstr>8_pptkorea_0Ae132996[1]</vt:lpstr>
      <vt:lpstr>9_pptkorea_0Ae132996[1]</vt:lpstr>
      <vt:lpstr>10_pptkorea_0Ae132996[1]</vt:lpstr>
      <vt:lpstr>11_pptkorea_0Ae132996[1]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汪伍</dc:creator>
  <cp:lastModifiedBy>蜗牛小姐</cp:lastModifiedBy>
  <cp:revision>1094</cp:revision>
  <dcterms:created xsi:type="dcterms:W3CDTF">2014-03-26T12:36:00Z</dcterms:created>
  <dcterms:modified xsi:type="dcterms:W3CDTF">2019-10-27T11:01:28Z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