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72" r:id="rId3"/>
    <p:sldId id="582" r:id="rId4"/>
    <p:sldId id="545" r:id="rId5"/>
    <p:sldId id="583" r:id="rId6"/>
    <p:sldId id="536" r:id="rId7"/>
    <p:sldId id="526" r:id="rId8"/>
    <p:sldId id="512" r:id="rId9"/>
    <p:sldId id="547" r:id="rId10"/>
    <p:sldId id="513" r:id="rId11"/>
    <p:sldId id="560" r:id="rId12"/>
    <p:sldId id="530" r:id="rId13"/>
    <p:sldId id="561" r:id="rId14"/>
    <p:sldId id="596" r:id="rId15"/>
    <p:sldId id="584" r:id="rId16"/>
  </p:sldIdLst>
  <p:sldSz cx="9827895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CC00"/>
    <a:srgbClr val="00FFFF"/>
    <a:srgbClr val="990099"/>
    <a:srgbClr val="FF0000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/>
    <p:restoredTop sz="94710"/>
  </p:normalViewPr>
  <p:slideViewPr>
    <p:cSldViewPr showGuides="1">
      <p:cViewPr varScale="1">
        <p:scale>
          <a:sx n="66" d="100"/>
          <a:sy n="66" d="100"/>
        </p:scale>
        <p:origin x="-180" y="-252"/>
      </p:cViewPr>
      <p:guideLst>
        <p:guide orient="horz" pos="400"/>
        <p:guide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0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页眉占位符 389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38915" name="日期占位符 3891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2292" name="幻灯片图像占位符 38915"/>
          <p:cNvSpPr>
            <a:spLocks noTextEdit="1"/>
          </p:cNvSpPr>
          <p:nvPr>
            <p:ph type="sldImg"/>
          </p:nvPr>
        </p:nvSpPr>
        <p:spPr>
          <a:xfrm>
            <a:off x="972000" y="685800"/>
            <a:ext cx="4914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文本占位符 38916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57150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8918" name="页脚占位符 3891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38919" name="灯片编号占位符 3891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8487" y="1122364"/>
            <a:ext cx="737092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487" y="3602038"/>
            <a:ext cx="7370921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25224" y="274320"/>
            <a:ext cx="2211276" cy="585216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1395" y="274320"/>
            <a:ext cx="6505639" cy="585216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75668" y="1825625"/>
            <a:ext cx="4176855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75372" y="1825625"/>
            <a:ext cx="4176855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75372" y="4076700"/>
            <a:ext cx="4176855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91395" y="6356350"/>
            <a:ext cx="2293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357864" y="6356350"/>
            <a:ext cx="311216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043325" y="6356350"/>
            <a:ext cx="2293176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00890" y="6356350"/>
            <a:ext cx="2948369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40654" y="6356350"/>
            <a:ext cx="4422553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54601" y="6356350"/>
            <a:ext cx="2948369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0" y="1709738"/>
            <a:ext cx="8476559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0550" y="4589464"/>
            <a:ext cx="8476559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1395" y="1600200"/>
            <a:ext cx="4334102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02399" y="1600200"/>
            <a:ext cx="4334102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365126"/>
            <a:ext cx="8476559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456" y="1567346"/>
            <a:ext cx="3790124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15456" y="2338388"/>
            <a:ext cx="3790124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70020" y="1567346"/>
            <a:ext cx="3790125" cy="710095"/>
          </a:xfrm>
        </p:spPr>
        <p:txBody>
          <a:bodyPr lIns="91440" tIns="45720" rIns="91440" bIns="45720"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70020" y="2357460"/>
            <a:ext cx="3790125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457200"/>
            <a:ext cx="316975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135" y="987425"/>
            <a:ext cx="4975372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948" y="2057400"/>
            <a:ext cx="316975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457200"/>
            <a:ext cx="3434645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40654" y="457201"/>
            <a:ext cx="4812854" cy="5403850"/>
          </a:xfrm>
        </p:spPr>
        <p:txBody>
          <a:bodyPr vert="horz" wrap="square" lIns="91426" tIns="45713" rIns="91426" bIns="45713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2495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948" y="2057400"/>
            <a:ext cx="3434645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3.jpeg"/><Relationship Id="rId34" Type="http://schemas.openxmlformats.org/officeDocument/2006/relationships/image" Target="../media/image2.png"/><Relationship Id="rId33" Type="http://schemas.openxmlformats.org/officeDocument/2006/relationships/image" Target="../media/image1.png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矩形 6"/>
          <p:cNvGrpSpPr/>
          <p:nvPr userDrawn="1"/>
        </p:nvGrpSpPr>
        <p:grpSpPr>
          <a:xfrm>
            <a:off x="-5118" y="6392863"/>
            <a:ext cx="9839838" cy="468312"/>
            <a:chOff x="0" y="0"/>
            <a:chExt cx="5768" cy="246"/>
          </a:xfrm>
        </p:grpSpPr>
        <p:pic>
          <p:nvPicPr>
            <p:cNvPr id="1027" name="矩形 6"/>
            <p:cNvPicPr/>
            <p:nvPr/>
          </p:nvPicPr>
          <p:blipFill>
            <a:blip r:embed="rId33"/>
            <a:stretch>
              <a:fillRect/>
            </a:stretch>
          </p:blipFill>
          <p:spPr>
            <a:xfrm>
              <a:off x="0" y="0"/>
              <a:ext cx="5768" cy="2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" name="文本框 2051"/>
            <p:cNvSpPr txBox="1">
              <a:spLocks noChangeArrowheads="1"/>
            </p:cNvSpPr>
            <p:nvPr/>
          </p:nvSpPr>
          <p:spPr bwMode="auto">
            <a:xfrm>
              <a:off x="4" y="4"/>
              <a:ext cx="5760" cy="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29" name="矩形 7"/>
          <p:cNvGrpSpPr/>
          <p:nvPr userDrawn="1"/>
        </p:nvGrpSpPr>
        <p:grpSpPr>
          <a:xfrm>
            <a:off x="-5118" y="-34925"/>
            <a:ext cx="9839838" cy="965200"/>
            <a:chOff x="0" y="0"/>
            <a:chExt cx="5768" cy="507"/>
          </a:xfrm>
        </p:grpSpPr>
        <p:pic>
          <p:nvPicPr>
            <p:cNvPr id="1030" name="矩形 7"/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0" y="0"/>
              <a:ext cx="5768" cy="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054"/>
            <p:cNvSpPr txBox="1">
              <a:spLocks noChangeArrowheads="1"/>
            </p:cNvSpPr>
            <p:nvPr/>
          </p:nvSpPr>
          <p:spPr bwMode="auto">
            <a:xfrm>
              <a:off x="4" y="3"/>
              <a:ext cx="5760" cy="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32" name="灯片编号占位符 3"/>
          <p:cNvSpPr txBox="1"/>
          <p:nvPr/>
        </p:nvSpPr>
        <p:spPr>
          <a:xfrm>
            <a:off x="192805" y="6486525"/>
            <a:ext cx="1547552" cy="2841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 algn="ctr"/>
            <a:r>
              <a:rPr lang="de-DE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9A0DB2DC-4C9A-4742-B13C-FB6460FD3503}" type="slidenum"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3"/>
          <p:cNvSpPr txBox="1">
            <a:spLocks noChangeArrowheads="1"/>
          </p:cNvSpPr>
          <p:nvPr/>
        </p:nvSpPr>
        <p:spPr bwMode="auto">
          <a:xfrm>
            <a:off x="6848814" y="6486525"/>
            <a:ext cx="2979081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6" tIns="45713" rIns="91426" bIns="4571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日照职业技术学院公共教学部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058" name="椭圆 10"/>
          <p:cNvSpPr>
            <a:spLocks noChangeArrowheads="1"/>
          </p:cNvSpPr>
          <p:nvPr/>
        </p:nvSpPr>
        <p:spPr bwMode="auto">
          <a:xfrm>
            <a:off x="7985165" y="-20637"/>
            <a:ext cx="1535609" cy="941388"/>
          </a:xfrm>
          <a:prstGeom prst="ellipse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25400">
            <a:solidFill>
              <a:srgbClr val="003566"/>
            </a:solidFill>
            <a:bevel/>
          </a:ln>
        </p:spPr>
        <p:txBody>
          <a:bodyPr lIns="91426" tIns="45713" rIns="91426" bIns="45713" anchor="ctr"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35" name="标题占位符 1"/>
          <p:cNvSpPr>
            <a:spLocks noGrp="1"/>
          </p:cNvSpPr>
          <p:nvPr>
            <p:ph type="title"/>
          </p:nvPr>
        </p:nvSpPr>
        <p:spPr>
          <a:xfrm>
            <a:off x="491395" y="274638"/>
            <a:ext cx="8845106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6" name="文本占位符 2"/>
          <p:cNvSpPr>
            <a:spLocks noGrp="1"/>
          </p:cNvSpPr>
          <p:nvPr>
            <p:ph type="body"/>
          </p:nvPr>
        </p:nvSpPr>
        <p:spPr>
          <a:xfrm>
            <a:off x="491395" y="1600200"/>
            <a:ext cx="8845106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448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lvl="1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930" lvl="1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130" lvl="2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330" lvl="3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530" lvl="4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31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28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image" Target="../media/image35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32.wmf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6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8" Type="http://schemas.openxmlformats.org/officeDocument/2006/relationships/vmlDrawing" Target="../drawings/vmlDrawing11.v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4.xml"/><Relationship Id="rId25" Type="http://schemas.openxmlformats.org/officeDocument/2006/relationships/image" Target="../media/image7.png"/><Relationship Id="rId24" Type="http://schemas.openxmlformats.org/officeDocument/2006/relationships/tags" Target="../tags/tag53.xml"/><Relationship Id="rId23" Type="http://schemas.openxmlformats.org/officeDocument/2006/relationships/tags" Target="../tags/tag52.xml"/><Relationship Id="rId22" Type="http://schemas.openxmlformats.org/officeDocument/2006/relationships/tags" Target="../tags/tag51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9.xml"/><Relationship Id="rId19" Type="http://schemas.openxmlformats.org/officeDocument/2006/relationships/tags" Target="../tags/tag48.xml"/><Relationship Id="rId18" Type="http://schemas.openxmlformats.org/officeDocument/2006/relationships/image" Target="../media/image43.wmf"/><Relationship Id="rId17" Type="http://schemas.openxmlformats.org/officeDocument/2006/relationships/oleObject" Target="../embeddings/oleObject38.bin"/><Relationship Id="rId16" Type="http://schemas.openxmlformats.org/officeDocument/2006/relationships/image" Target="../media/image42.wmf"/><Relationship Id="rId15" Type="http://schemas.openxmlformats.org/officeDocument/2006/relationships/oleObject" Target="../embeddings/oleObject37.bin"/><Relationship Id="rId14" Type="http://schemas.openxmlformats.org/officeDocument/2006/relationships/image" Target="../media/image41.wmf"/><Relationship Id="rId13" Type="http://schemas.openxmlformats.org/officeDocument/2006/relationships/oleObject" Target="../embeddings/oleObject36.bin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35.bin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9" Type="http://schemas.openxmlformats.org/officeDocument/2006/relationships/tags" Target="../tags/tag16.xml"/><Relationship Id="rId18" Type="http://schemas.openxmlformats.org/officeDocument/2006/relationships/image" Target="../media/image7.png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image" Target="../media/image6.wmf"/><Relationship Id="rId10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8.GIF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37.xml"/><Relationship Id="rId22" Type="http://schemas.openxmlformats.org/officeDocument/2006/relationships/image" Target="../media/image7.png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18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oleObject" Target="../embeddings/oleObject7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7.xml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3.bin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7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image" Target="../media/image23.e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0.e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4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2"/>
          <p:cNvSpPr/>
          <p:nvPr/>
        </p:nvSpPr>
        <p:spPr>
          <a:xfrm>
            <a:off x="3072448" y="3259138"/>
            <a:ext cx="3644900" cy="33591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3" rIns="91426" bIns="45713" anchor="t">
            <a:spAutoFit/>
          </a:bodyPr>
          <a:p>
            <a:pPr algn="ctr" eaLnBrk="0" hangingPunct="0"/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模板下载：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  <a:hlinkClick r:id="rId1"/>
              </a:rPr>
              <a:t>www.1ppt.com/moban/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 </a:t>
            </a:r>
            <a:endParaRPr lang="zh-CN" altLang="en-US" sz="1800" dirty="0"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sp>
        <p:nvSpPr>
          <p:cNvPr id="5122" name="矩形 8"/>
          <p:cNvSpPr/>
          <p:nvPr/>
        </p:nvSpPr>
        <p:spPr>
          <a:xfrm>
            <a:off x="341948" y="2132013"/>
            <a:ext cx="9144000" cy="165576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lIns="91426" tIns="45713" rIns="91426" bIns="45713" anchor="ctr"/>
          <a:p>
            <a:pPr algn="ctr" eaLnBrk="0" hangingPunct="0"/>
            <a:endParaRPr lang="zh-CN" altLang="en-US" sz="18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grpSp>
        <p:nvGrpSpPr>
          <p:cNvPr id="5123" name="矩形 3"/>
          <p:cNvGrpSpPr/>
          <p:nvPr/>
        </p:nvGrpSpPr>
        <p:grpSpPr>
          <a:xfrm>
            <a:off x="1161098" y="2124075"/>
            <a:ext cx="3541713" cy="1670050"/>
            <a:chOff x="0" y="0"/>
            <a:chExt cx="2231" cy="1052"/>
          </a:xfrm>
        </p:grpSpPr>
        <p:pic>
          <p:nvPicPr>
            <p:cNvPr id="5124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文本框 4101"/>
            <p:cNvSpPr txBox="1"/>
            <p:nvPr/>
          </p:nvSpPr>
          <p:spPr>
            <a:xfrm>
              <a:off x="4" y="5"/>
              <a:ext cx="2223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3" rIns="91426" bIns="45713" anchor="ctr"/>
            <a:p>
              <a:pPr algn="ctr" eaLnBrk="0" hangingPunct="0"/>
              <a:endParaRPr lang="zh-CN" altLang="en-US" sz="1800" dirty="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126" name="矩形 4"/>
          <p:cNvSpPr/>
          <p:nvPr/>
        </p:nvSpPr>
        <p:spPr>
          <a:xfrm>
            <a:off x="322898" y="3789363"/>
            <a:ext cx="9180513" cy="222250"/>
          </a:xfrm>
          <a:prstGeom prst="rect">
            <a:avLst/>
          </a:prstGeom>
          <a:solidFill>
            <a:srgbClr val="97CDFE"/>
          </a:solidFill>
          <a:ln w="9525">
            <a:noFill/>
          </a:ln>
        </p:spPr>
        <p:txBody>
          <a:bodyPr lIns="91426" tIns="45713" rIns="91426" bIns="45713" anchor="ctr"/>
          <a:p>
            <a:pPr algn="ctr" eaLnBrk="0" hangingPunct="0"/>
            <a:endParaRPr lang="zh-CN" altLang="en-US" sz="18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pic>
        <p:nvPicPr>
          <p:cNvPr id="5127" name="图片 13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8" y="2132013"/>
            <a:ext cx="2482850" cy="165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灯片编号占位符 1"/>
          <p:cNvSpPr/>
          <p:nvPr/>
        </p:nvSpPr>
        <p:spPr>
          <a:xfrm>
            <a:off x="6895148" y="5868988"/>
            <a:ext cx="2133600" cy="303212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algn="r" eaLnBrk="0" hangingPunct="0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9" name="矩形 4"/>
          <p:cNvSpPr/>
          <p:nvPr/>
        </p:nvSpPr>
        <p:spPr>
          <a:xfrm>
            <a:off x="341948" y="4011613"/>
            <a:ext cx="2482850" cy="2303462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 eaLnBrk="0" hangingPunct="0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0" name="矩形 4"/>
          <p:cNvSpPr/>
          <p:nvPr/>
        </p:nvSpPr>
        <p:spPr>
          <a:xfrm>
            <a:off x="7290436" y="573088"/>
            <a:ext cx="2232025" cy="1552575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 eaLnBrk="0" hangingPunct="0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1" name="文本框 1"/>
          <p:cNvSpPr txBox="1"/>
          <p:nvPr/>
        </p:nvSpPr>
        <p:spPr>
          <a:xfrm>
            <a:off x="3526790" y="2453005"/>
            <a:ext cx="42208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</a:t>
            </a: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个重要极限</a:t>
            </a:r>
            <a:endParaRPr lang="zh-CN" altLang="en-US" sz="40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09" name="对象 8208"/>
          <p:cNvGraphicFramePr/>
          <p:nvPr/>
        </p:nvGraphicFramePr>
        <p:xfrm>
          <a:off x="831850" y="1207770"/>
          <a:ext cx="2850515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62965" imgH="393700" progId="Equation.3">
                  <p:embed/>
                </p:oleObj>
              </mc:Choice>
              <mc:Fallback>
                <p:oleObj name="" r:id="rId1" imgW="862965" imgH="3937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1850" y="1207770"/>
                        <a:ext cx="2850515" cy="1043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对象 8209"/>
          <p:cNvGraphicFramePr/>
          <p:nvPr/>
        </p:nvGraphicFramePr>
        <p:xfrm>
          <a:off x="999490" y="2345373"/>
          <a:ext cx="19907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825500" imgH="393700" progId="Equation.3">
                  <p:embed/>
                </p:oleObj>
              </mc:Choice>
              <mc:Fallback>
                <p:oleObj name="" r:id="rId3" imgW="825500" imgH="3937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90" y="2345373"/>
                        <a:ext cx="1990725" cy="104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003868" y="2417128"/>
          <a:ext cx="263271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1091565" imgH="393700" progId="Equation.3">
                  <p:embed/>
                </p:oleObj>
              </mc:Choice>
              <mc:Fallback>
                <p:oleObj name="" r:id="rId5" imgW="1091565" imgH="3937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3868" y="2417128"/>
                        <a:ext cx="2632710" cy="104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3090863" y="3808413"/>
          <a:ext cx="3644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1511300" imgH="393700" progId="Equation.3">
                  <p:embed/>
                </p:oleObj>
              </mc:Choice>
              <mc:Fallback>
                <p:oleObj name="" r:id="rId7" imgW="1511300" imgH="3937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0863" y="3808413"/>
                        <a:ext cx="3644900" cy="104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01" name="对象 8200"/>
          <p:cNvGraphicFramePr/>
          <p:nvPr/>
        </p:nvGraphicFramePr>
        <p:xfrm>
          <a:off x="941705" y="1383030"/>
          <a:ext cx="3371850" cy="10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1041400" imgH="393700" progId="Equation.3">
                  <p:embed/>
                </p:oleObj>
              </mc:Choice>
              <mc:Fallback>
                <p:oleObj name="" r:id="rId1" imgW="1041400" imgH="3937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1705" y="1383030"/>
                        <a:ext cx="3371850" cy="108775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对象 8203"/>
          <p:cNvGraphicFramePr/>
          <p:nvPr/>
        </p:nvGraphicFramePr>
        <p:xfrm>
          <a:off x="1081723" y="2571115"/>
          <a:ext cx="2273300" cy="103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990600" imgH="393700" progId="Equation.3">
                  <p:embed/>
                </p:oleObj>
              </mc:Choice>
              <mc:Fallback>
                <p:oleObj name="" r:id="rId3" imgW="9906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723" y="2571115"/>
                        <a:ext cx="2273300" cy="10344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3404235" y="2510155"/>
          <a:ext cx="2535555" cy="116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104900" imgH="444500" progId="Equation.3">
                  <p:embed/>
                </p:oleObj>
              </mc:Choice>
              <mc:Fallback>
                <p:oleObj name="" r:id="rId5" imgW="1104900" imgH="4445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4235" y="2510155"/>
                        <a:ext cx="2535555" cy="116776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3408045" y="3762375"/>
          <a:ext cx="3585845" cy="130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1562100" imgH="495300" progId="Equation.3">
                  <p:embed/>
                </p:oleObj>
              </mc:Choice>
              <mc:Fallback>
                <p:oleObj name="" r:id="rId7" imgW="1562100" imgH="4953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8045" y="3762375"/>
                        <a:ext cx="3585845" cy="13011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07" name="对象 8206"/>
          <p:cNvGraphicFramePr/>
          <p:nvPr/>
        </p:nvGraphicFramePr>
        <p:xfrm>
          <a:off x="908685" y="1180465"/>
          <a:ext cx="308991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1002665" imgH="393700" progId="Equation.3">
                  <p:embed/>
                </p:oleObj>
              </mc:Choice>
              <mc:Fallback>
                <p:oleObj name="" r:id="rId1" imgW="1002665" imgH="393700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8685" y="1180465"/>
                        <a:ext cx="308991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对象 8207"/>
          <p:cNvGraphicFramePr/>
          <p:nvPr/>
        </p:nvGraphicFramePr>
        <p:xfrm>
          <a:off x="1218248" y="2161540"/>
          <a:ext cx="24701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3" imgW="850900" imgH="393700" progId="Equation.3">
                  <p:embed/>
                </p:oleObj>
              </mc:Choice>
              <mc:Fallback>
                <p:oleObj name="" r:id="rId3" imgW="850900" imgH="3937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8248" y="2161540"/>
                        <a:ext cx="247015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六、练习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473450" y="2233295"/>
          <a:ext cx="342836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1181100" imgH="393700" progId="Equation.3">
                  <p:embed/>
                </p:oleObj>
              </mc:Choice>
              <mc:Fallback>
                <p:oleObj name="" r:id="rId5" imgW="1181100" imgH="3937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3450" y="2233295"/>
                        <a:ext cx="3428365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3783331" y="3569970"/>
          <a:ext cx="25050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862965" imgH="393700" progId="Equation.3">
                  <p:embed/>
                </p:oleObj>
              </mc:Choice>
              <mc:Fallback>
                <p:oleObj name="" r:id="rId7" imgW="862965" imgH="3937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3331" y="3569970"/>
                        <a:ext cx="2505075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982345" y="635000"/>
            <a:ext cx="7861935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正确的是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965325" y="278574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65325" y="364299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965325" y="450024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965325" y="535749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216660" y="2849880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216660" y="3707130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216660" y="4564380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216660" y="5421630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10"/>
            </p:custDataLst>
          </p:nvPr>
        </p:nvSpPr>
        <p:spPr>
          <a:xfrm>
            <a:off x="6787515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35493" y="2422525"/>
          <a:ext cx="230378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1" imgW="774065" imgH="393700" progId="Equation.KSEE3">
                  <p:embed/>
                </p:oleObj>
              </mc:Choice>
              <mc:Fallback>
                <p:oleObj name="" r:id="rId11" imgW="774065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35493" y="2422525"/>
                        <a:ext cx="2303780" cy="100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35493" y="3364230"/>
          <a:ext cx="2343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3" imgW="901700" imgH="393700" progId="Equation.KSEE3">
                  <p:embed/>
                </p:oleObj>
              </mc:Choice>
              <mc:Fallback>
                <p:oleObj name="" r:id="rId13" imgW="9017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35493" y="3364230"/>
                        <a:ext cx="23431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65325" y="4285615"/>
          <a:ext cx="2483485" cy="95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15" imgW="1028700" imgH="393700" progId="Equation.KSEE3">
                  <p:embed/>
                </p:oleObj>
              </mc:Choice>
              <mc:Fallback>
                <p:oleObj name="" r:id="rId15" imgW="1028700" imgH="3937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65325" y="4285615"/>
                        <a:ext cx="2483485" cy="951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65008" y="5142865"/>
          <a:ext cx="4668520" cy="111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17" imgW="1752600" imgH="419100" progId="Equation.KSEE3">
                  <p:embed/>
                </p:oleObj>
              </mc:Choice>
              <mc:Fallback>
                <p:oleObj name="" r:id="rId17" imgW="1752600" imgH="4191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65008" y="5142865"/>
                        <a:ext cx="4668520" cy="111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>
            <p:custDataLst>
              <p:tags r:id="rId19"/>
            </p:custDataLst>
          </p:nvPr>
        </p:nvGrpSpPr>
        <p:grpSpPr>
          <a:xfrm>
            <a:off x="0" y="0"/>
            <a:ext cx="9827260" cy="635000"/>
            <a:chOff x="0" y="0"/>
            <a:chExt cx="15476" cy="1000"/>
          </a:xfrm>
        </p:grpSpPr>
        <p:sp>
          <p:nvSpPr>
            <p:cNvPr id="16" name="TitleBackground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15476" cy="1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ColorBlock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TypeText"/>
            <p:cNvSpPr txBox="1"/>
            <p:nvPr>
              <p:custDataLst>
                <p:tags r:id="rId22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ipText"/>
            <p:cNvSpPr txBox="1"/>
            <p:nvPr>
              <p:custDataLst>
                <p:tags r:id="rId23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" name="图片 4" descr="tmp306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278495" y="63500"/>
            <a:ext cx="1422400" cy="50800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七、小结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2826385" y="1668145"/>
          <a:ext cx="2045335" cy="98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1" imgW="19507200" imgH="9448800" progId="Equation.DSMT4">
                  <p:embed/>
                </p:oleObj>
              </mc:Choice>
              <mc:Fallback>
                <p:oleObj name="Equation" r:id="rId1" imgW="19507200" imgH="94488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26385" y="1668145"/>
                        <a:ext cx="2045335" cy="986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2836545" y="3035300"/>
          <a:ext cx="2761615" cy="11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23469600" imgH="9753600" progId="Equation.DSMT4">
                  <p:embed/>
                </p:oleObj>
              </mc:Choice>
              <mc:Fallback>
                <p:oleObj name="Equation" r:id="rId3" imgW="23469600" imgH="9753600" progId="Equation.DSMT4">
                  <p:embed/>
                  <p:pic>
                    <p:nvPicPr>
                      <p:cNvPr id="0" name="图片 225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545" y="3035300"/>
                        <a:ext cx="2761615" cy="11537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82345" y="635000"/>
            <a:ext cx="7861935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正确的是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965325" y="278574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无穷小的和仍是无穷小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965325" y="450024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无穷小的倒数是无穷大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965325" y="5357495"/>
            <a:ext cx="6878955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有限个无穷小的乘积仍是无穷小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216660" y="2849880"/>
            <a:ext cx="514350" cy="51435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216660" y="3707130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216660" y="4564380"/>
            <a:ext cx="514350" cy="51435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216660" y="5421630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9"/>
            </p:custDataLst>
          </p:nvPr>
        </p:nvSpPr>
        <p:spPr>
          <a:xfrm>
            <a:off x="6787515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59000" y="3491865"/>
          <a:ext cx="2731770" cy="102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0" imgW="901700" imgH="393700" progId="Equation.KSEE3">
                  <p:embed/>
                </p:oleObj>
              </mc:Choice>
              <mc:Fallback>
                <p:oleObj name="" r:id="rId10" imgW="901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9000" y="3491865"/>
                        <a:ext cx="2731770" cy="102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9827260" cy="635000"/>
            <a:chOff x="0" y="0"/>
            <a:chExt cx="15476" cy="1000"/>
          </a:xfrm>
        </p:grpSpPr>
        <p:sp>
          <p:nvSpPr>
            <p:cNvPr id="1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5476" cy="1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28E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278495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一、案例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660" y="985520"/>
            <a:ext cx="382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  圆的面积公式</a:t>
            </a:r>
            <a:endParaRPr lang="zh-CN" altLang="en-US" b="1"/>
          </a:p>
        </p:txBody>
      </p:sp>
      <p:pic>
        <p:nvPicPr>
          <p:cNvPr id="5" name="图片 4" descr="圆的面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6790" y="1714500"/>
            <a:ext cx="5314950" cy="4124325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27400" y="826770"/>
          <a:ext cx="146113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95300" imgH="203200" progId="Equation.KSEE3">
                  <p:embed/>
                </p:oleObj>
              </mc:Choice>
              <mc:Fallback>
                <p:oleObj name="" r:id="rId2" imgW="4953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27400" y="826770"/>
                        <a:ext cx="146113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982345" y="635000"/>
            <a:ext cx="7861935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讨论下圆的面积公式是怎么推出来的，发表自己的想法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787515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0" y="5821629"/>
            <a:ext cx="9827895" cy="393116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p>
            <a:pPr lvl="0" algn="l">
              <a:buNone/>
            </a:pPr>
            <a:r>
              <a:rPr lang="zh-CN" altLang="en-US" sz="1285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正常使用主观题需2.0以上版本雨课堂</a:t>
            </a:r>
            <a:endParaRPr lang="zh-CN" altLang="en-US" sz="1285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0208895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0296525" y="6650038"/>
            <a:ext cx="3662045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</p:spPr>
        <p:txBody>
          <a:bodyPr wrap="square" rtlCol="0" anchor="ctr">
            <a:spAutoFit/>
          </a:bodyPr>
          <a:p>
            <a:pPr lvl="0" algn="l">
              <a:buNone/>
            </a:pP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可为此题添加文本、图片、公式等解析，且需将内容全部放在本区域内。正常使用需3.0以上版本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0462260" y="1270000"/>
            <a:ext cx="3331845" cy="39878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将圆用内接正多边形分割，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则圆的面积近似为内接正多边形的面积，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即边数个等腰三角形面积之和，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边数无限增大的过程，内接多边形的面积越来越接近于圆的面积</a:t>
            </a:r>
            <a:endParaRPr lang="zh-CN" altLang="en-US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圆的面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790" y="1929765"/>
            <a:ext cx="5314950" cy="412432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10221595" y="0"/>
            <a:ext cx="3815080" cy="647700"/>
            <a:chOff x="16097" y="0"/>
            <a:chExt cx="6008" cy="1020"/>
          </a:xfrm>
        </p:grpSpPr>
        <p:sp>
          <p:nvSpPr>
            <p:cNvPr id="15" name="RemarkBack"/>
            <p:cNvSpPr/>
            <p:nvPr>
              <p:custDataLst>
                <p:tags r:id="rId9"/>
              </p:custDataLst>
            </p:nvPr>
          </p:nvSpPr>
          <p:spPr>
            <a:xfrm>
              <a:off x="16097" y="20"/>
              <a:ext cx="6008" cy="1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RemarkBlock"/>
            <p:cNvSpPr/>
            <p:nvPr>
              <p:custDataLst>
                <p:tags r:id="rId10"/>
              </p:custDataLst>
            </p:nvPr>
          </p:nvSpPr>
          <p:spPr>
            <a:xfrm>
              <a:off x="16097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RemarkTitleText"/>
            <p:cNvSpPr txBox="1"/>
            <p:nvPr>
              <p:custDataLst>
                <p:tags r:id="rId11"/>
              </p:custDataLst>
            </p:nvPr>
          </p:nvSpPr>
          <p:spPr>
            <a:xfrm>
              <a:off x="16477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答案解析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9827260" cy="635000"/>
            <a:chOff x="0" y="0"/>
            <a:chExt cx="15476" cy="1000"/>
          </a:xfrm>
        </p:grpSpPr>
        <p:sp>
          <p:nvSpPr>
            <p:cNvPr id="8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5476" cy="1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7"/>
            </p:custDataLst>
          </p:nvPr>
        </p:nvGrpSpPr>
        <p:grpSpPr>
          <a:xfrm>
            <a:off x="10221595" y="0"/>
            <a:ext cx="3815080" cy="647700"/>
            <a:chOff x="16097" y="0"/>
            <a:chExt cx="6008" cy="1020"/>
          </a:xfrm>
        </p:grpSpPr>
        <p:sp>
          <p:nvSpPr>
            <p:cNvPr id="2" name="RemarkBack"/>
            <p:cNvSpPr/>
            <p:nvPr>
              <p:custDataLst>
                <p:tags r:id="rId18"/>
              </p:custDataLst>
            </p:nvPr>
          </p:nvSpPr>
          <p:spPr>
            <a:xfrm>
              <a:off x="16097" y="20"/>
              <a:ext cx="6008" cy="1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RemarkBlock"/>
            <p:cNvSpPr/>
            <p:nvPr>
              <p:custDataLst>
                <p:tags r:id="rId19"/>
              </p:custDataLst>
            </p:nvPr>
          </p:nvSpPr>
          <p:spPr>
            <a:xfrm>
              <a:off x="16097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RemarkTitleText"/>
            <p:cNvSpPr txBox="1"/>
            <p:nvPr>
              <p:custDataLst>
                <p:tags r:id="rId20"/>
              </p:custDataLst>
            </p:nvPr>
          </p:nvSpPr>
          <p:spPr>
            <a:xfrm>
              <a:off x="16477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答案解析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图片 4" descr="tmp28E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78495" y="63500"/>
            <a:ext cx="1422400" cy="50800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3476625" y="970915"/>
          <a:ext cx="2202815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19507200" imgH="9448800" progId="Equation.DSMT4">
                  <p:embed/>
                </p:oleObj>
              </mc:Choice>
              <mc:Fallback>
                <p:oleObj name="Equation" r:id="rId1" imgW="19507200" imgH="94488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76625" y="970915"/>
                        <a:ext cx="2202815" cy="10629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第一个重要极限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15" y="1962150"/>
            <a:ext cx="5743575" cy="4400550"/>
          </a:xfrm>
          <a:prstGeom prst="rect">
            <a:avLst/>
          </a:prstGeom>
        </p:spPr>
      </p:pic>
      <p:sp>
        <p:nvSpPr>
          <p:cNvPr id="2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二、观察图表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99343" name="Picture 1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24585" y="1910715"/>
            <a:ext cx="7531735" cy="26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139806" y="4784420"/>
            <a:ext cx="72783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可见，当                时，                                                 ，</a:t>
            </a:r>
            <a:endParaRPr lang="zh-CN" altLang="en-US" b="1" dirty="0" smtClean="0"/>
          </a:p>
          <a:p>
            <a:endParaRPr lang="zh-CN" altLang="en-US" b="1" dirty="0" smtClean="0"/>
          </a:p>
          <a:p>
            <a:r>
              <a:rPr lang="zh-CN" altLang="en-US" b="1" dirty="0" smtClean="0"/>
              <a:t>显然                              。</a:t>
            </a:r>
            <a:endParaRPr lang="zh-CN" altLang="en-US" b="1" dirty="0" smtClean="0"/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2537460" y="4728845"/>
          <a:ext cx="1098550" cy="47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2" imgW="11277600" imgH="4876800" progId="Equation.DSMT4">
                  <p:embed/>
                </p:oleObj>
              </mc:Choice>
              <mc:Fallback>
                <p:oleObj name="Equation" r:id="rId2" imgW="11277600" imgH="4876800" progId="Equation.DSMT4">
                  <p:embed/>
                  <p:pic>
                    <p:nvPicPr>
                      <p:cNvPr id="0" name="图片 21507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7460" y="4728845"/>
                        <a:ext cx="1098550" cy="4705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4189095" y="4631690"/>
          <a:ext cx="346519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4" imgW="35661600" imgH="9448800" progId="Equation.DSMT4">
                  <p:embed/>
                </p:oleObj>
              </mc:Choice>
              <mc:Fallback>
                <p:oleObj name="Equation" r:id="rId4" imgW="35661600" imgH="9448800" progId="Equation.DSMT4">
                  <p:embed/>
                  <p:pic>
                    <p:nvPicPr>
                      <p:cNvPr id="0" name="图片 2150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095" y="4631690"/>
                        <a:ext cx="3465195" cy="911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9347" name="Object 19"/>
          <p:cNvGraphicFramePr>
            <a:graphicFrameLocks noChangeAspect="1"/>
          </p:cNvGraphicFramePr>
          <p:nvPr/>
        </p:nvGraphicFramePr>
        <p:xfrm>
          <a:off x="2033270" y="5126355"/>
          <a:ext cx="1443990" cy="92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6" imgW="14630400" imgH="9448800" progId="Equation.DSMT4">
                  <p:embed/>
                </p:oleObj>
              </mc:Choice>
              <mc:Fallback>
                <p:oleObj name="Equation" r:id="rId6" imgW="14630400" imgH="9448800" progId="Equation.DSMT4">
                  <p:embed/>
                  <p:pic>
                    <p:nvPicPr>
                      <p:cNvPr id="0" name="图片 2150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3270" y="5126355"/>
                        <a:ext cx="1443990" cy="925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8"/>
          <p:cNvSpPr txBox="1"/>
          <p:nvPr/>
        </p:nvSpPr>
        <p:spPr>
          <a:xfrm>
            <a:off x="1784333" y="1281739"/>
            <a:ext cx="62179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/>
              <a:t>考察当              时，函数                 的变化趋势</a:t>
            </a:r>
            <a:endParaRPr lang="zh-CN" altLang="en-US" b="1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840355" y="1236980"/>
          <a:ext cx="1071880" cy="4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8" imgW="11277600" imgH="4876800" progId="Equation.DSMT4">
                  <p:embed/>
                </p:oleObj>
              </mc:Choice>
              <mc:Fallback>
                <p:oleObj name="Equation" r:id="rId8" imgW="11277600" imgH="48768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0355" y="1236980"/>
                        <a:ext cx="1071880" cy="4591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091430" y="1040765"/>
          <a:ext cx="1318895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13411200" imgH="9448800" progId="Equation.DSMT4">
                  <p:embed/>
                </p:oleObj>
              </mc:Choice>
              <mc:Fallback>
                <p:oleObj name="Equation" r:id="rId9" imgW="13411200" imgH="9448800" progId="Equation.DSMT4">
                  <p:embed/>
                  <p:pic>
                    <p:nvPicPr>
                      <p:cNvPr id="0" name="图片 2150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1430" y="1040765"/>
                        <a:ext cx="1318895" cy="916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二、观察图表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4299" y="1140765"/>
            <a:ext cx="6715172" cy="273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正确使用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第一个重要极限               ，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要特别注意其两个特征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一定趋于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分子是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的正弦函数，分母是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本身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其变量代换形式是，当             时，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1981555" y="1997704"/>
          <a:ext cx="285752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1" imgW="3048000" imgH="3352800" progId="Equation.DSMT4">
                  <p:embed/>
                </p:oleObj>
              </mc:Choice>
              <mc:Fallback>
                <p:oleObj name="Equation" r:id="rId1" imgW="3048000" imgH="33528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555" y="1997704"/>
                        <a:ext cx="285752" cy="3810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5337810" y="878840"/>
          <a:ext cx="2045335" cy="98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9507200" imgH="9448800" progId="Equation.DSMT4">
                  <p:embed/>
                </p:oleObj>
              </mc:Choice>
              <mc:Fallback>
                <p:oleObj name="Equation" r:id="rId3" imgW="19507200" imgH="94488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7810" y="878840"/>
                        <a:ext cx="2045335" cy="986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2909298" y="2783205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3048000" imgH="3352800" progId="Equation.DSMT4">
                  <p:embed/>
                </p:oleObj>
              </mc:Choice>
              <mc:Fallback>
                <p:oleObj name="Equation" r:id="rId5" imgW="3048000" imgH="3352800" progId="Equation.DSMT4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09298" y="2783205"/>
                        <a:ext cx="2857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051302" y="271145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6" imgW="3048000" imgH="3352800" progId="Equation.DSMT4">
                  <p:embed/>
                </p:oleObj>
              </mc:Choice>
              <mc:Fallback>
                <p:oleObj name="Equation" r:id="rId6" imgW="3048000" imgH="3352800" progId="Equation.DSMT4">
                  <p:embed/>
                  <p:pic>
                    <p:nvPicPr>
                      <p:cNvPr id="0" name="图片 2253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51302" y="2711450"/>
                        <a:ext cx="2857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4347210" y="3312160"/>
          <a:ext cx="1918335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7" imgW="17678400" imgH="6705600" progId="Equation.DSMT4">
                  <p:embed/>
                </p:oleObj>
              </mc:Choice>
              <mc:Fallback>
                <p:oleObj name="Equation" r:id="rId7" imgW="17678400" imgH="6705600" progId="Equation.DSMT4">
                  <p:embed/>
                  <p:pic>
                    <p:nvPicPr>
                      <p:cNvPr id="0" name="图片 2253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7210" y="3312160"/>
                        <a:ext cx="1918335" cy="7232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3410585" y="4111625"/>
          <a:ext cx="2761615" cy="11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9" imgW="23469600" imgH="9753600" progId="Equation.DSMT4">
                  <p:embed/>
                </p:oleObj>
              </mc:Choice>
              <mc:Fallback>
                <p:oleObj name="Equation" r:id="rId9" imgW="23469600" imgH="9753600" progId="Equation.DSMT4">
                  <p:embed/>
                  <p:pic>
                    <p:nvPicPr>
                      <p:cNvPr id="0" name="图片 2253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0585" y="4111625"/>
                        <a:ext cx="2761615" cy="11537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三、等价变型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88135" y="4264025"/>
          <a:ext cx="6814820" cy="211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257550" imgH="1009650" progId="Word.Document.12">
                  <p:embed/>
                </p:oleObj>
              </mc:Choice>
              <mc:Fallback>
                <p:oleObj name="" r:id="rId1" imgW="3257550" imgH="100965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135" y="4264025"/>
                        <a:ext cx="6814820" cy="2113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81660" y="1501775"/>
            <a:ext cx="894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解</a:t>
            </a:r>
            <a:endParaRPr lang="zh-CN" altLang="en-US" sz="3200" b="1"/>
          </a:p>
        </p:txBody>
      </p:sp>
      <p:sp>
        <p:nvSpPr>
          <p:cNvPr id="5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四、案例求解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06855" y="1297623"/>
          <a:ext cx="681482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3257550" imgH="609600" progId="Word.Document.12">
                  <p:embed/>
                </p:oleObj>
              </mc:Choice>
              <mc:Fallback>
                <p:oleObj name="" r:id="rId3" imgW="3257550" imgH="60960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855" y="1297623"/>
                        <a:ext cx="681482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06855" y="2318703"/>
          <a:ext cx="681482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3257550" imgH="809625" progId="Word.Document.12">
                  <p:embed/>
                </p:oleObj>
              </mc:Choice>
              <mc:Fallback>
                <p:oleObj name="" r:id="rId5" imgW="3257550" imgH="809625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6855" y="2318703"/>
                        <a:ext cx="681482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7175" y="2953068"/>
          <a:ext cx="681482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3257550" imgH="609600" progId="Word.Document.12">
                  <p:embed/>
                </p:oleObj>
              </mc:Choice>
              <mc:Fallback>
                <p:oleObj name="" r:id="rId7" imgW="3257550" imgH="60960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7175" y="2953068"/>
                        <a:ext cx="681482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6" name="内容占位符 8195"/>
          <p:cNvGraphicFramePr/>
          <p:nvPr>
            <p:ph sz="quarter" idx="4294967295"/>
          </p:nvPr>
        </p:nvGraphicFramePr>
        <p:xfrm>
          <a:off x="2347595" y="1532255"/>
          <a:ext cx="2972435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927100" imgH="393700" progId="Equation.3">
                  <p:embed/>
                </p:oleObj>
              </mc:Choice>
              <mc:Fallback>
                <p:oleObj name="" r:id="rId1" imgW="927100" imgH="393700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7595" y="1532255"/>
                        <a:ext cx="2972435" cy="104394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内容占位符 8197"/>
          <p:cNvGraphicFramePr/>
          <p:nvPr>
            <p:ph sz="quarter" idx="4294967295"/>
          </p:nvPr>
        </p:nvGraphicFramePr>
        <p:xfrm>
          <a:off x="2564448" y="2523808"/>
          <a:ext cx="24796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889000" imgH="393700" progId="Equation.3">
                  <p:embed/>
                </p:oleObj>
              </mc:Choice>
              <mc:Fallback>
                <p:oleObj name="" r:id="rId3" imgW="889000" imgH="3937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4448" y="2523808"/>
                        <a:ext cx="2479675" cy="1044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2905760" y="3583623"/>
          <a:ext cx="233807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838200" imgH="393700" progId="Equation.3">
                  <p:embed/>
                </p:oleObj>
              </mc:Choice>
              <mc:Fallback>
                <p:oleObj name="" r:id="rId5" imgW="838200" imgH="3937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5760" y="3583623"/>
                        <a:ext cx="2338070" cy="1044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2950210" y="4700270"/>
          <a:ext cx="30575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1091565" imgH="393700" progId="Equation.3">
                  <p:embed/>
                </p:oleObj>
              </mc:Choice>
              <mc:Fallback>
                <p:oleObj name="" r:id="rId7" imgW="1091565" imgH="3937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0210" y="4700270"/>
                        <a:ext cx="3057525" cy="1044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TYPE" val="ProblemTypeMarker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" val="ProblemSetting"/>
  <p:tag name="RAINPROBLEMTYPE" val="MultipleChoiceMA"/>
</p:tagLst>
</file>

<file path=ppt/tags/tag16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17.xml><?xml version="1.0" encoding="utf-8"?>
<p:tagLst xmlns:p="http://schemas.openxmlformats.org/presentationml/2006/main">
  <p:tag name="RAINPROBLEM" val="ProblemBody"/>
</p:tagLst>
</file>

<file path=ppt/tags/tag18.xml><?xml version="1.0" encoding="utf-8"?>
<p:tagLst xmlns:p="http://schemas.openxmlformats.org/presentationml/2006/main">
  <p:tag name="RAINPROBLEM" val="ProblemSubmit"/>
  <p:tag name="RAINPROBLEMTYPE" val="ShortAnswer"/>
</p:tagLst>
</file>

<file path=ppt/tags/tag19.xml><?xml version="1.0" encoding="utf-8"?>
<p:tagLst xmlns:p="http://schemas.openxmlformats.org/presentationml/2006/main">
  <p:tag name="PRODUCTVERSIONTIP" val="PRODUCTVERSIONTIP"/>
</p:tagLst>
</file>

<file path=ppt/tags/tag2.xml><?xml version="1.0" encoding="utf-8"?>
<p:tagLst xmlns:p="http://schemas.openxmlformats.org/presentationml/2006/main">
  <p:tag name="RAINPROBLEM" val="ProblemItem"/>
</p:tagLst>
</file>

<file path=ppt/tags/tag20.xml><?xml version="1.0" encoding="utf-8"?>
<p:tagLst xmlns:p="http://schemas.openxmlformats.org/presentationml/2006/main">
  <p:tag name="RAINPROBLEM" val="ProblemRemarkBoard"/>
</p:tagLst>
</file>

<file path=ppt/tags/tag21.xml><?xml version="1.0" encoding="utf-8"?>
<p:tagLst xmlns:p="http://schemas.openxmlformats.org/presentationml/2006/main">
  <p:tag name="PROBLEMREMARKTITLE" val="ProblemRemarkBoardTip"/>
</p:tagLst>
</file>

<file path=ppt/tags/tag22.xml><?xml version="1.0" encoding="utf-8"?>
<p:tagLst xmlns:p="http://schemas.openxmlformats.org/presentationml/2006/main">
  <p:tag name="RAINPROBLEM" val="ProblemRemark"/>
</p:tagLst>
</file>

<file path=ppt/tags/tag23.xml><?xml version="1.0" encoding="utf-8"?>
<p:tagLst xmlns:p="http://schemas.openxmlformats.org/presentationml/2006/main">
  <p:tag name="PROBLEMREMARKTITLE" val="ProblemRemarkBoardTitle"/>
</p:tagLst>
</file>

<file path=ppt/tags/tag24.xml><?xml version="1.0" encoding="utf-8"?>
<p:tagLst xmlns:p="http://schemas.openxmlformats.org/presentationml/2006/main">
  <p:tag name="PROBLEMREMARKTITLE" val="ProblemRemarkBoardTitle"/>
</p:tagLst>
</file>

<file path=ppt/tags/tag25.xml><?xml version="1.0" encoding="utf-8"?>
<p:tagLst xmlns:p="http://schemas.openxmlformats.org/presentationml/2006/main">
  <p:tag name="PROBLEMREMARKTITLE" val="ProblemRemarkBoardTitle"/>
</p:tagLst>
</file>

<file path=ppt/tags/tag26.xml><?xml version="1.0" encoding="utf-8"?>
<p:tagLst xmlns:p="http://schemas.openxmlformats.org/presentationml/2006/main">
  <p:tag name="PROBLEMREMARKTITLE" val="ProblemRemarkBoardTitle"/>
</p:tagLst>
</file>

<file path=ppt/tags/tag27.xml><?xml version="1.0" encoding="utf-8"?>
<p:tagLst xmlns:p="http://schemas.openxmlformats.org/presentationml/2006/main">
  <p:tag name="RAINPROBLEMTYPE" val="ProblemTypeMarker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RAINPROBLEM" val="ProblemItem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PROBLEMREMARKTITLE" val="ProblemRemarkBoardTitle"/>
</p:tagLst>
</file>

<file path=ppt/tags/tag33.xml><?xml version="1.0" encoding="utf-8"?>
<p:tagLst xmlns:p="http://schemas.openxmlformats.org/presentationml/2006/main">
  <p:tag name="PROBLEMREMARKTITLE" val="ProblemRemarkBoardTitle"/>
</p:tagLst>
</file>

<file path=ppt/tags/tag34.xml><?xml version="1.0" encoding="utf-8"?>
<p:tagLst xmlns:p="http://schemas.openxmlformats.org/presentationml/2006/main">
  <p:tag name="PROBLEMREMARKTITLE" val="ProblemRemarkBoardTitle"/>
</p:tagLst>
</file>

<file path=ppt/tags/tag35.xml><?xml version="1.0" encoding="utf-8"?>
<p:tagLst xmlns:p="http://schemas.openxmlformats.org/presentationml/2006/main">
  <p:tag name="PROBLEMREMARKTITLE" val="ProblemRemarkBoardTitle"/>
</p:tagLst>
</file>

<file path=ppt/tags/tag36.xml><?xml version="1.0" encoding="utf-8"?>
<p:tagLst xmlns:p="http://schemas.openxmlformats.org/presentationml/2006/main">
  <p:tag name="RAINPROBLEM" val="ProblemSetting"/>
  <p:tag name="RAINPROBLEMTYPE" val="ShortAnswer"/>
</p:tagLst>
</file>

<file path=ppt/tags/tag37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True"/>
  <p:tag name="PROBLEMREMARK" val="将圆用内接正多边形分割，&#13;则圆的面积近似为内接正多边形的面积，&#13;即边数个等腰三角形面积之和，&#13;边数无限增大的过程，内接多边形的面积越来越接近于圆的面积"/>
</p:tagLst>
</file>

<file path=ppt/tags/tag38.xml><?xml version="1.0" encoding="utf-8"?>
<p:tagLst xmlns:p="http://schemas.openxmlformats.org/presentationml/2006/main">
  <p:tag name="RAINPROBLEM" val="ProblemBody"/>
</p:tagLst>
</file>

<file path=ppt/tags/tag39.xml><?xml version="1.0" encoding="utf-8"?>
<p:tagLst xmlns:p="http://schemas.openxmlformats.org/presentationml/2006/main">
  <p:tag name="RAINPROBLEM" val="ProblemItem"/>
</p:tagLst>
</file>

<file path=ppt/tags/tag4.xml><?xml version="1.0" encoding="utf-8"?>
<p:tagLst xmlns:p="http://schemas.openxmlformats.org/presentationml/2006/main">
  <p:tag name="RAINPROBLEM" val="ProblemItem"/>
</p:tagLst>
</file>

<file path=ppt/tags/tag40.xml><?xml version="1.0" encoding="utf-8"?>
<p:tagLst xmlns:p="http://schemas.openxmlformats.org/presentationml/2006/main">
  <p:tag name="RAINPROBLEM" val="ProblemItem"/>
</p:tagLst>
</file>

<file path=ppt/tags/tag41.xml><?xml version="1.0" encoding="utf-8"?>
<p:tagLst xmlns:p="http://schemas.openxmlformats.org/presentationml/2006/main">
  <p:tag name="RAINPROBLEM" val="ProblemItem"/>
</p:tagLst>
</file>

<file path=ppt/tags/tag42.xml><?xml version="1.0" encoding="utf-8"?>
<p:tagLst xmlns:p="http://schemas.openxmlformats.org/presentationml/2006/main">
  <p:tag name="RAINPROBLEM" val="ProblemItem"/>
</p:tagLst>
</file>

<file path=ppt/tags/tag4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7.xml><?xml version="1.0" encoding="utf-8"?>
<p:tagLst xmlns:p="http://schemas.openxmlformats.org/presentationml/2006/main">
  <p:tag name="RAINPROBLEM" val="ProblemSubmit"/>
  <p:tag name="RAINPROBLEMTYPE" val="MultipleChoice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TYPE" val="ProblemTypeMarker"/>
</p:tagLst>
</file>

<file path=ppt/tags/tag5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50.xml><?xml version="1.0" encoding="utf-8"?>
<p:tagLst xmlns:p="http://schemas.openxmlformats.org/presentationml/2006/main">
  <p:tag name="RAINPROBLEMTYPE" val="ProblemTypeMarker"/>
</p:tagLst>
</file>

<file path=ppt/tags/tag51.xml><?xml version="1.0" encoding="utf-8"?>
<p:tagLst xmlns:p="http://schemas.openxmlformats.org/presentationml/2006/main">
  <p:tag name="RAINPROBLEMTYPE" val="ProblemTypeMarker"/>
</p:tagLst>
</file>

<file path=ppt/tags/tag52.xml><?xml version="1.0" encoding="utf-8"?>
<p:tagLst xmlns:p="http://schemas.openxmlformats.org/presentationml/2006/main">
  <p:tag name="RAINPROBLEMTYPE" val="ProblemTypeMarker"/>
</p:tagLst>
</file>

<file path=ppt/tags/tag53.xml><?xml version="1.0" encoding="utf-8"?>
<p:tagLst xmlns:p="http://schemas.openxmlformats.org/presentationml/2006/main">
  <p:tag name="RAINPROBLEM" val="ProblemSetting"/>
  <p:tag name="RAINPROBLEMTYPE" val="MultipleChoice"/>
</p:tagLst>
</file>

<file path=ppt/tags/tag54.xml><?xml version="1.0" encoding="utf-8"?>
<p:tagLst xmlns:p="http://schemas.openxmlformats.org/presentationml/2006/main">
  <p:tag name="RAINPROBLEM" val="MultipleChoice"/>
  <p:tag name="PROBLEMSCORE" val="1.0"/>
</p:tagLst>
</file>

<file path=ppt/tags/tag55.xml><?xml version="1.0" encoding="utf-8"?>
<p:tagLst xmlns:p="http://schemas.openxmlformats.org/presentationml/2006/main">
  <p:tag name="KSO_WM_DOC_GUID" val="{bffbef7a-501b-4aec-86b0-84ba4cd85072}"/>
</p:tagLst>
</file>

<file path=ppt/tags/tag6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7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8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9.xml><?xml version="1.0" encoding="utf-8"?>
<p:tagLst xmlns:p="http://schemas.openxmlformats.org/presentationml/2006/main">
  <p:tag name="RAINPROBLEM" val="ProblemSubmit"/>
  <p:tag name="RAINPROBLEMTYPE" val="MultipleChoiceMA"/>
</p:tagLst>
</file>

<file path=ppt/theme/theme1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0284D"/>
      </a:accent6>
      <a:hlink>
        <a:srgbClr val="0000FF"/>
      </a:hlink>
      <a:folHlink>
        <a:srgbClr val="CDDBE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014C83"/>
        </a:dk2>
        <a:lt2>
          <a:srgbClr val="EEECE1"/>
        </a:lt2>
        <a:accent1>
          <a:srgbClr val="014C8D"/>
        </a:accent1>
        <a:accent2>
          <a:srgbClr val="012E57"/>
        </a:accent2>
        <a:accent3>
          <a:srgbClr val="FFFFFF"/>
        </a:accent3>
        <a:accent4>
          <a:srgbClr val="000000"/>
        </a:accent4>
        <a:accent5>
          <a:srgbClr val="AAB2C5"/>
        </a:accent5>
        <a:accent6>
          <a:srgbClr val="01294E"/>
        </a:accent6>
        <a:hlink>
          <a:srgbClr val="0000FF"/>
        </a:hlink>
        <a:folHlink>
          <a:srgbClr val="CDDB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D:\高等数学电子教案\TEMPLET\背景.pot</Template>
  <TotalTime>0</TotalTime>
  <Words>587</Words>
  <Application>WPS 演示</Application>
  <PresentationFormat>在屏幕上显示</PresentationFormat>
  <Paragraphs>102</Paragraphs>
  <Slides>14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14</vt:i4>
      </vt:variant>
    </vt:vector>
  </HeadingPairs>
  <TitlesOfParts>
    <vt:vector size="64" baseType="lpstr">
      <vt:lpstr>Arial</vt:lpstr>
      <vt:lpstr>宋体</vt:lpstr>
      <vt:lpstr>Wingdings</vt:lpstr>
      <vt:lpstr>Times New Roman</vt:lpstr>
      <vt:lpstr>Franklin Gothic Medium</vt:lpstr>
      <vt:lpstr>微软雅黑</vt:lpstr>
      <vt:lpstr>方正粗宋简体</vt:lpstr>
      <vt:lpstr>华文行楷</vt:lpstr>
      <vt:lpstr>Arial Unicode MS</vt:lpstr>
      <vt:lpstr>3_Office 主题​​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Word.Document.12</vt:lpstr>
      <vt:lpstr>Word.Document.12</vt:lpstr>
      <vt:lpstr>Word.Document.12</vt:lpstr>
      <vt:lpstr>Word.Document.12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函数、极限与连续</dc:title>
  <dc:creator>王静</dc:creator>
  <cp:lastModifiedBy>大牛二妞</cp:lastModifiedBy>
  <cp:revision>200</cp:revision>
  <dcterms:created xsi:type="dcterms:W3CDTF">1999-09-06T23:59:00Z</dcterms:created>
  <dcterms:modified xsi:type="dcterms:W3CDTF">2019-10-23T15:54:03Z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