
<file path=[Content_Types].xml><?xml version="1.0" encoding="utf-8"?>
<Types xmlns="http://schemas.openxmlformats.org/package/2006/content-types">
  <Default Extension="vml" ContentType="application/vnd.openxmlformats-officedocument.vmlDrawing"/>
  <Default Extension="doc" ContentType="application/msword"/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657" r:id="rId3"/>
    <p:sldId id="965" r:id="rId4"/>
    <p:sldId id="945" r:id="rId5"/>
    <p:sldId id="946" r:id="rId6"/>
    <p:sldId id="947" r:id="rId7"/>
    <p:sldId id="948" r:id="rId8"/>
    <p:sldId id="949" r:id="rId9"/>
    <p:sldId id="953" r:id="rId10"/>
    <p:sldId id="954" r:id="rId11"/>
    <p:sldId id="950" r:id="rId12"/>
    <p:sldId id="951" r:id="rId13"/>
    <p:sldId id="952" r:id="rId14"/>
    <p:sldId id="962" r:id="rId15"/>
  </p:sldIdLst>
  <p:sldSz cx="9144000" cy="6858000" type="screen4x3"/>
  <p:notesSz cx="6858000" cy="9144000"/>
  <p:custDataLst>
    <p:tags r:id="rId22"/>
  </p:custDataLst>
  <p:defaultTextStyle>
    <a:defPPr>
      <a:defRPr lang="en-US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8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8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8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8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8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8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8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8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8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微软用户" initials="微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FF"/>
    <a:srgbClr val="0099CC"/>
    <a:srgbClr val="006600"/>
    <a:srgbClr val="996633"/>
    <a:srgbClr val="CC9900"/>
    <a:srgbClr val="008000"/>
    <a:srgbClr val="66FF66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/>
    <p:restoredTop sz="94716"/>
  </p:normalViewPr>
  <p:slideViewPr>
    <p:cSldViewPr showGuides="1">
      <p:cViewPr varScale="1">
        <p:scale>
          <a:sx n="65" d="100"/>
          <a:sy n="65" d="100"/>
        </p:scale>
        <p:origin x="-1524" y="-114"/>
      </p:cViewPr>
      <p:guideLst>
        <p:guide orient="horz" pos="2878"/>
        <p:guide pos="5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2" Type="http://schemas.openxmlformats.org/officeDocument/2006/relationships/tags" Target="tags/tag1.xml"/><Relationship Id="rId21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handoutMaster" Target="handoutMasters/handoutMaster1.xml"/><Relationship Id="rId16" Type="http://schemas.openxmlformats.org/officeDocument/2006/relationships/notesMaster" Target="notesMasters/notesMaster1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4" Type="http://schemas.openxmlformats.org/officeDocument/2006/relationships/image" Target="../media/image10.emf"/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png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emf"/><Relationship Id="rId1" Type="http://schemas.openxmlformats.org/officeDocument/2006/relationships/image" Target="../media/image4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drawings/_rels/vmlDrawing3.vml.rels><?xml version="1.0" encoding="UTF-8" standalone="yes"?>
<Relationships xmlns="http://schemas.openxmlformats.org/package/2006/relationships"><Relationship Id="rId9" Type="http://schemas.openxmlformats.org/officeDocument/2006/relationships/image" Target="../media/image20.wmf"/><Relationship Id="rId8" Type="http://schemas.openxmlformats.org/officeDocument/2006/relationships/image" Target="../media/image19.wmf"/><Relationship Id="rId7" Type="http://schemas.openxmlformats.org/officeDocument/2006/relationships/image" Target="../media/image18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1" Type="http://schemas.openxmlformats.org/officeDocument/2006/relationships/image" Target="../media/image22.emf"/><Relationship Id="rId10" Type="http://schemas.openxmlformats.org/officeDocument/2006/relationships/image" Target="../media/image21.wmf"/><Relationship Id="rId1" Type="http://schemas.openxmlformats.org/officeDocument/2006/relationships/image" Target="../media/image12.png"/></Relationships>
</file>

<file path=ppt/drawings/_rels/vmlDrawing4.vml.rels><?xml version="1.0" encoding="UTF-8" standalone="yes"?>
<Relationships xmlns="http://schemas.openxmlformats.org/package/2006/relationships"><Relationship Id="rId9" Type="http://schemas.openxmlformats.org/officeDocument/2006/relationships/image" Target="../media/image25.wmf"/><Relationship Id="rId8" Type="http://schemas.openxmlformats.org/officeDocument/2006/relationships/image" Target="../media/image17.wmf"/><Relationship Id="rId7" Type="http://schemas.openxmlformats.org/officeDocument/2006/relationships/image" Target="../media/image16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Relationship Id="rId3" Type="http://schemas.openxmlformats.org/officeDocument/2006/relationships/image" Target="../media/image12.png"/><Relationship Id="rId2" Type="http://schemas.openxmlformats.org/officeDocument/2006/relationships/image" Target="../media/image24.emf"/><Relationship Id="rId13" Type="http://schemas.openxmlformats.org/officeDocument/2006/relationships/image" Target="../media/image21.wmf"/><Relationship Id="rId12" Type="http://schemas.openxmlformats.org/officeDocument/2006/relationships/image" Target="../media/image20.wmf"/><Relationship Id="rId11" Type="http://schemas.openxmlformats.org/officeDocument/2006/relationships/image" Target="../media/image19.wmf"/><Relationship Id="rId10" Type="http://schemas.openxmlformats.org/officeDocument/2006/relationships/image" Target="../media/image18.wmf"/><Relationship Id="rId1" Type="http://schemas.openxmlformats.org/officeDocument/2006/relationships/image" Target="../media/image23.emf"/></Relationships>
</file>

<file path=ppt/drawings/_rels/vmlDrawing5.vml.rels><?xml version="1.0" encoding="UTF-8" standalone="yes"?>
<Relationships xmlns="http://schemas.openxmlformats.org/package/2006/relationships"><Relationship Id="rId5" Type="http://schemas.openxmlformats.org/officeDocument/2006/relationships/image" Target="../media/image30.emf"/><Relationship Id="rId4" Type="http://schemas.openxmlformats.org/officeDocument/2006/relationships/image" Target="../media/image29.emf"/><Relationship Id="rId3" Type="http://schemas.openxmlformats.org/officeDocument/2006/relationships/image" Target="../media/image28.emf"/><Relationship Id="rId2" Type="http://schemas.openxmlformats.org/officeDocument/2006/relationships/image" Target="../media/image27.emf"/><Relationship Id="rId1" Type="http://schemas.openxmlformats.org/officeDocument/2006/relationships/image" Target="../media/image26.e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emf"/><Relationship Id="rId1" Type="http://schemas.openxmlformats.org/officeDocument/2006/relationships/image" Target="../media/image31.e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emf"/><Relationship Id="rId2" Type="http://schemas.openxmlformats.org/officeDocument/2006/relationships/image" Target="../media/image34.wmf"/><Relationship Id="rId1" Type="http://schemas.openxmlformats.org/officeDocument/2006/relationships/image" Target="../media/image33.e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emf"/><Relationship Id="rId1" Type="http://schemas.openxmlformats.org/officeDocument/2006/relationships/image" Target="../media/image36.emf"/></Relationships>
</file>

<file path=ppt/drawings/_rels/vmlDrawing9.vml.rels><?xml version="1.0" encoding="UTF-8" standalone="yes"?>
<Relationships xmlns="http://schemas.openxmlformats.org/package/2006/relationships"><Relationship Id="rId4" Type="http://schemas.openxmlformats.org/officeDocument/2006/relationships/image" Target="../media/image42.emf"/><Relationship Id="rId3" Type="http://schemas.openxmlformats.org/officeDocument/2006/relationships/image" Target="../media/image41.emf"/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页眉占位符 3073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eaLnBrk="1" fontAlgn="base" hangingPunct="1"/>
            <a:endParaRPr lang="en-US" sz="1200" strike="noStrike" noProof="1"/>
          </a:p>
        </p:txBody>
      </p:sp>
      <p:sp>
        <p:nvSpPr>
          <p:cNvPr id="3075" name="日期占位符 3074"/>
          <p:cNvSpPr>
            <a:spLocks noGrp="1"/>
          </p:cNvSpPr>
          <p:nvPr>
            <p:ph type="dt" sz="quarter" idx="1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algn="r" eaLnBrk="1" fontAlgn="base" hangingPunct="1"/>
            <a:endParaRPr lang="en-US" sz="1200" strike="noStrike" noProof="1"/>
          </a:p>
        </p:txBody>
      </p:sp>
      <p:sp>
        <p:nvSpPr>
          <p:cNvPr id="3076" name="页脚占位符 3075"/>
          <p:cNvSpPr>
            <a:spLocks noGrp="1"/>
          </p:cNvSpPr>
          <p:nvPr>
            <p:ph type="ftr" sz="quarter" idx="2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eaLnBrk="1" fontAlgn="base" hangingPunct="1"/>
            <a:endParaRPr lang="en-US" sz="1200" strike="noStrike" noProof="1"/>
          </a:p>
        </p:txBody>
      </p:sp>
      <p:sp>
        <p:nvSpPr>
          <p:cNvPr id="3077" name="灯片编号占位符 3076"/>
          <p:cNvSpPr>
            <a:spLocks noGrp="1"/>
          </p:cNvSpPr>
          <p:nvPr>
            <p:ph type="sldNum" sz="quarter" idx="3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fontAlgn="base" hangingPunct="1"/>
            <a:fld id="{9A0DB2DC-4C9A-4742-B13C-FB6460FD3503}" type="slidenum">
              <a:rPr lang="en-US" sz="1200" strike="noStrike" noProof="1" dirty="0">
                <a:latin typeface="Times New Roman" panose="02020603050405020304" pitchFamily="18" charset="0"/>
                <a:ea typeface="宋体" panose="02010600030101010101" pitchFamily="2" charset="-122"/>
                <a:cs typeface="+mn-ea"/>
              </a:rPr>
            </a:fld>
            <a:endParaRPr lang="en-US" sz="1200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页眉占位符 2049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eaLnBrk="1" fontAlgn="base" hangingPunct="1"/>
            <a:endParaRPr lang="en-US" sz="1200" strike="noStrike" noProof="1"/>
          </a:p>
        </p:txBody>
      </p:sp>
      <p:sp>
        <p:nvSpPr>
          <p:cNvPr id="2051" name="日期占位符 2050"/>
          <p:cNvSpPr>
            <a:spLocks noGrp="1"/>
          </p:cNvSpPr>
          <p:nvPr>
            <p:ph type="dt" idx="1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algn="r" eaLnBrk="1" fontAlgn="base" hangingPunct="1"/>
            <a:endParaRPr lang="en-US" sz="1200" strike="noStrike" noProof="1"/>
          </a:p>
        </p:txBody>
      </p:sp>
      <p:sp>
        <p:nvSpPr>
          <p:cNvPr id="5124" name="幻灯片图像占位符 205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5125" name="文本占位符 2052"/>
          <p:cNvSpPr>
            <a:spLocks noGrp="1"/>
          </p:cNvSpPr>
          <p:nvPr>
            <p:ph type="body" sz="quarter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 indent="0"/>
            <a:r>
              <a:rPr lang="zh-CN" altLang="en-US" dirty="0"/>
              <a:t>单击以编辑母版文本样式</a:t>
            </a:r>
            <a:endParaRPr lang="zh-CN" altLang="en-US" dirty="0"/>
          </a:p>
          <a:p>
            <a:pPr lvl="1" indent="0"/>
            <a:r>
              <a:rPr lang="zh-CN" altLang="en-US" dirty="0"/>
              <a:t>第二级</a:t>
            </a:r>
            <a:endParaRPr lang="zh-CN" altLang="en-US" dirty="0"/>
          </a:p>
          <a:p>
            <a:pPr lvl="2" indent="0"/>
            <a:r>
              <a:rPr lang="zh-CN" altLang="en-US" dirty="0"/>
              <a:t>第三级</a:t>
            </a:r>
            <a:endParaRPr lang="zh-CN" altLang="en-US" dirty="0"/>
          </a:p>
          <a:p>
            <a:pPr lvl="3" indent="0"/>
            <a:r>
              <a:rPr lang="zh-CN" altLang="en-US" dirty="0"/>
              <a:t>第四级</a:t>
            </a:r>
            <a:endParaRPr lang="zh-CN" altLang="en-US" dirty="0"/>
          </a:p>
          <a:p>
            <a:pPr lvl="4" indent="0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2054" name="页脚占位符 2053"/>
          <p:cNvSpPr>
            <a:spLocks noGrp="1"/>
          </p:cNvSpPr>
          <p:nvPr>
            <p:ph type="ftr" sz="quarter" idx="4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eaLnBrk="1" fontAlgn="base" hangingPunct="1"/>
            <a:endParaRPr lang="en-US" sz="1200" strike="noStrike" noProof="1"/>
          </a:p>
        </p:txBody>
      </p:sp>
      <p:sp>
        <p:nvSpPr>
          <p:cNvPr id="2055" name="灯片编号占位符 2054"/>
          <p:cNvSpPr>
            <a:spLocks noGrp="1"/>
          </p:cNvSpPr>
          <p:nvPr>
            <p:ph type="sldNum" sz="quarter" idx="5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fontAlgn="base" hangingPunct="1"/>
            <a:fld id="{9A0DB2DC-4C9A-4742-B13C-FB6460FD3503}" type="slidenum">
              <a:rPr lang="en-US" sz="1200" strike="noStrike" noProof="1" dirty="0">
                <a:latin typeface="Times New Roman" panose="02020603050405020304" pitchFamily="18" charset="0"/>
                <a:ea typeface="宋体" panose="02010600030101010101" pitchFamily="2" charset="-122"/>
                <a:cs typeface="+mn-ea"/>
              </a:rPr>
            </a:fld>
            <a:endParaRPr lang="en-US" sz="1200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lvl="0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4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320"/>
            <a:ext cx="2057400" cy="5852160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320"/>
            <a:ext cx="6052930" cy="5852160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29150" y="1825625"/>
            <a:ext cx="3886200" cy="2098675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629150" y="4076700"/>
            <a:ext cx="3886200" cy="21002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 algn="l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628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628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970222"/>
          </a:xfrm>
        </p:spPr>
        <p:txBody>
          <a:bodyPr/>
          <a:lstStyle>
            <a:lvl1pPr algn="ctr">
              <a:defRPr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44793" y="1567346"/>
            <a:ext cx="3526380" cy="710095"/>
          </a:xfrm>
        </p:spPr>
        <p:txBody>
          <a:bodyPr anchor="ctr">
            <a:normAutofit/>
          </a:bodyPr>
          <a:lstStyle>
            <a:lvl1pPr marL="0" indent="0">
              <a:buNone/>
              <a:defRPr sz="21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944793" y="2338388"/>
            <a:ext cx="3526380" cy="378596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717212" y="1567346"/>
            <a:ext cx="3526381" cy="710095"/>
          </a:xfrm>
        </p:spPr>
        <p:txBody>
          <a:bodyPr lIns="91440" tIns="45720" rIns="91440" bIns="45720" rtlCol="0" anchor="ctr">
            <a:normAutofit/>
          </a:bodyPr>
          <a:lstStyle>
            <a:lvl1pPr marL="171450" indent="-171450">
              <a:buNone/>
              <a:defRPr lang="zh-CN" altLang="en-US" b="0" smtClean="0"/>
            </a:lvl1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717212" y="2357460"/>
            <a:ext cx="3526381" cy="376689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95638" cy="1600200"/>
          </a:xfrm>
        </p:spPr>
        <p:txBody>
          <a:bodyPr anchor="t">
            <a:normAutofit/>
          </a:bodyPr>
          <a:lstStyle>
            <a:lvl1pPr>
              <a:defRPr sz="30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038600" y="457201"/>
            <a:ext cx="4477941" cy="5403850"/>
          </a:xfrm>
        </p:spPr>
        <p:txBody>
          <a:bodyPr vert="horz" wrap="square" lIns="91426" tIns="45713" rIns="91426" bIns="45713" numCol="1" anchor="t" anchorCtr="0" compatLnSpc="1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marL="0" marR="0" lvl="0" indent="0" algn="l" defTabSz="912495" rtl="0" eaLnBrk="0" fontAlgn="base" latinLnBrk="0" hangingPunct="0"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2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95638" cy="3811588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5" Type="http://schemas.openxmlformats.org/officeDocument/2006/relationships/image" Target="../media/image3.jpeg"/><Relationship Id="rId14" Type="http://schemas.openxmlformats.org/officeDocument/2006/relationships/image" Target="../media/image2.png"/><Relationship Id="rId13" Type="http://schemas.openxmlformats.org/officeDocument/2006/relationships/image" Target="../media/image1.pn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grpSp>
        <p:nvGrpSpPr>
          <p:cNvPr id="2050" name="矩形 6"/>
          <p:cNvGrpSpPr/>
          <p:nvPr userDrawn="1"/>
        </p:nvGrpSpPr>
        <p:grpSpPr>
          <a:xfrm>
            <a:off x="-4762" y="6392863"/>
            <a:ext cx="9155112" cy="468312"/>
            <a:chOff x="0" y="0"/>
            <a:chExt cx="5768" cy="246"/>
          </a:xfrm>
        </p:grpSpPr>
        <p:pic>
          <p:nvPicPr>
            <p:cNvPr id="2051" name="矩形 6"/>
            <p:cNvPicPr/>
            <p:nvPr/>
          </p:nvPicPr>
          <p:blipFill>
            <a:blip r:embed="rId13"/>
            <a:stretch>
              <a:fillRect/>
            </a:stretch>
          </p:blipFill>
          <p:spPr>
            <a:xfrm>
              <a:off x="0" y="0"/>
              <a:ext cx="5768" cy="246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2052" name="文本框 2051"/>
            <p:cNvSpPr txBox="1">
              <a:spLocks noChangeArrowheads="1"/>
            </p:cNvSpPr>
            <p:nvPr/>
          </p:nvSpPr>
          <p:spPr bwMode="auto">
            <a:xfrm>
              <a:off x="4" y="4"/>
              <a:ext cx="5760" cy="24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91426" tIns="45713" rIns="91426" bIns="45713" anchor="ctr"/>
            <a:lstStyle/>
            <a:p>
              <a:pPr marL="0" marR="0" lvl="0" indent="0" algn="ctr" defTabSz="912495" rtl="0" eaLnBrk="1" fontAlgn="base" latinLnBrk="0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Medium" panose="020B0603020102020204" pitchFamily="34" charset="0"/>
                <a:ea typeface="微软雅黑" panose="020B0503020204020204" charset="-122"/>
                <a:cs typeface="+mn-cs"/>
              </a:endParaRPr>
            </a:p>
          </p:txBody>
        </p:sp>
      </p:grpSp>
      <p:grpSp>
        <p:nvGrpSpPr>
          <p:cNvPr id="2053" name="矩形 7"/>
          <p:cNvGrpSpPr/>
          <p:nvPr userDrawn="1"/>
        </p:nvGrpSpPr>
        <p:grpSpPr>
          <a:xfrm>
            <a:off x="-4762" y="-34925"/>
            <a:ext cx="9155112" cy="965200"/>
            <a:chOff x="0" y="0"/>
            <a:chExt cx="5768" cy="507"/>
          </a:xfrm>
        </p:grpSpPr>
        <p:pic>
          <p:nvPicPr>
            <p:cNvPr id="2054" name="矩形 7"/>
            <p:cNvPicPr/>
            <p:nvPr/>
          </p:nvPicPr>
          <p:blipFill>
            <a:blip r:embed="rId14"/>
            <a:stretch>
              <a:fillRect/>
            </a:stretch>
          </p:blipFill>
          <p:spPr>
            <a:xfrm>
              <a:off x="0" y="0"/>
              <a:ext cx="5768" cy="507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3" name="文本框 2054"/>
            <p:cNvSpPr txBox="1">
              <a:spLocks noChangeArrowheads="1"/>
            </p:cNvSpPr>
            <p:nvPr/>
          </p:nvSpPr>
          <p:spPr bwMode="auto">
            <a:xfrm>
              <a:off x="4" y="3"/>
              <a:ext cx="5760" cy="50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91426" tIns="45713" rIns="91426" bIns="45713" anchor="ctr"/>
            <a:lstStyle/>
            <a:p>
              <a:pPr marL="0" marR="0" lvl="0" indent="0" algn="ctr" defTabSz="912495" rtl="0" eaLnBrk="1" fontAlgn="base" latinLnBrk="0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Medium" panose="020B0603020102020204" pitchFamily="34" charset="0"/>
                <a:ea typeface="微软雅黑" panose="020B0503020204020204" charset="-122"/>
                <a:cs typeface="+mn-cs"/>
              </a:endParaRPr>
            </a:p>
          </p:txBody>
        </p:sp>
      </p:grpSp>
      <p:sp>
        <p:nvSpPr>
          <p:cNvPr id="2056" name="灯片编号占位符 3"/>
          <p:cNvSpPr txBox="1"/>
          <p:nvPr/>
        </p:nvSpPr>
        <p:spPr>
          <a:xfrm>
            <a:off x="179388" y="6486525"/>
            <a:ext cx="1439862" cy="284163"/>
          </a:xfrm>
          <a:prstGeom prst="rect">
            <a:avLst/>
          </a:prstGeom>
          <a:noFill/>
          <a:ln w="9525">
            <a:noFill/>
          </a:ln>
        </p:spPr>
        <p:txBody>
          <a:bodyPr lIns="91426" tIns="45713" rIns="91426" bIns="45713" anchor="t"/>
          <a:p>
            <a:pPr lvl="0" indent="0" algn="ctr" defTabSz="914400"/>
            <a:r>
              <a:rPr lang="de-DE" altLang="en-US" sz="12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 </a:t>
            </a:r>
            <a:fld id="{9A0DB2DC-4C9A-4742-B13C-FB6460FD3503}" type="slidenum">
              <a:rPr lang="zh-CN" altLang="en-US" sz="12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 sz="1200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灯片编号占位符 3"/>
          <p:cNvSpPr txBox="1">
            <a:spLocks noChangeArrowheads="1"/>
          </p:cNvSpPr>
          <p:nvPr/>
        </p:nvSpPr>
        <p:spPr bwMode="auto">
          <a:xfrm>
            <a:off x="6372225" y="6486525"/>
            <a:ext cx="2771775" cy="3714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91426" tIns="45713" rIns="91426" bIns="45713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de-DE" altLang="en-US" sz="14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 </a:t>
            </a:r>
            <a:r>
              <a:rPr kumimoji="0" lang="zh-CN" altLang="en-US" sz="14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日照职业技术学院公共教学部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+mn-ea"/>
            </a:endParaRPr>
          </a:p>
        </p:txBody>
      </p:sp>
      <p:sp>
        <p:nvSpPr>
          <p:cNvPr id="2058" name="椭圆 10"/>
          <p:cNvSpPr>
            <a:spLocks noChangeArrowheads="1"/>
          </p:cNvSpPr>
          <p:nvPr/>
        </p:nvSpPr>
        <p:spPr bwMode="auto">
          <a:xfrm>
            <a:off x="7429500" y="-20637"/>
            <a:ext cx="1428750" cy="941388"/>
          </a:xfrm>
          <a:prstGeom prst="ellipse">
            <a:avLst/>
          </a:prstGeom>
          <a:blipFill dpi="0" rotWithShape="1">
            <a:blip r:embed="rId15" cstate="print"/>
            <a:srcRect/>
            <a:stretch>
              <a:fillRect/>
            </a:stretch>
          </a:blipFill>
          <a:ln w="25400">
            <a:solidFill>
              <a:srgbClr val="003566"/>
            </a:solidFill>
            <a:bevel/>
          </a:ln>
        </p:spPr>
        <p:txBody>
          <a:bodyPr lIns="91426" tIns="45713" rIns="91426" bIns="45713" anchor="ctr"/>
          <a:lstStyle/>
          <a:p>
            <a:pPr marL="0" marR="0" lvl="0" indent="0" algn="ctr" defTabSz="912495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Medium" panose="020B0603020102020204" pitchFamily="34" charset="0"/>
              <a:ea typeface="微软雅黑" panose="020B0503020204020204" charset="-122"/>
              <a:cs typeface="+mn-cs"/>
            </a:endParaRPr>
          </a:p>
        </p:txBody>
      </p:sp>
      <p:sp>
        <p:nvSpPr>
          <p:cNvPr id="2059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lIns="91426" tIns="45713" rIns="91426" bIns="45713" anchor="ctr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2060" name="文本占位符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lIns="91426" tIns="45713" rIns="91426" bIns="45713" anchor="t"/>
          <a:p>
            <a:pPr lvl="0" indent="-34163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 indent="-284480"/>
            <a:r>
              <a:rPr lang="zh-CN" altLang="en-US" dirty="0"/>
              <a:t>第二级</a:t>
            </a:r>
            <a:endParaRPr lang="zh-CN" altLang="en-US" dirty="0"/>
          </a:p>
          <a:p>
            <a:pPr lvl="2" indent="-227330"/>
            <a:r>
              <a:rPr lang="zh-CN" altLang="en-US" dirty="0"/>
              <a:t>第三级</a:t>
            </a:r>
            <a:endParaRPr lang="zh-CN" altLang="en-US" dirty="0"/>
          </a:p>
          <a:p>
            <a:pPr lvl="3" indent="-227330"/>
            <a:r>
              <a:rPr lang="zh-CN" altLang="en-US" dirty="0"/>
              <a:t>第四级</a:t>
            </a:r>
            <a:endParaRPr lang="zh-CN" altLang="en-US" dirty="0"/>
          </a:p>
          <a:p>
            <a:pPr lvl="4" indent="-227330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defTabSz="912495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1630" indent="-341630" algn="l" defTabSz="91249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680" lvl="1" indent="-284480" algn="l" defTabSz="91249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730" lvl="2" indent="-227330" algn="l" defTabSz="91249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930" lvl="3" indent="-227330" algn="l" defTabSz="91249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130" lvl="4" indent="-227330" algn="l" defTabSz="91249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3130" eaLnBrk="0" fontAlgn="base" latinLnBrk="0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3130" eaLnBrk="0" fontAlgn="base" latinLnBrk="0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3130" eaLnBrk="0" fontAlgn="base" latinLnBrk="0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3130" eaLnBrk="0" fontAlgn="base" latinLnBrk="0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5930" lvl="1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3130" lvl="2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0330" lvl="3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7530" lvl="4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hyperlink" Target="http://www.1ppt.com/moban/" TargetMode="Externa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8.vml"/><Relationship Id="rId7" Type="http://schemas.openxmlformats.org/officeDocument/2006/relationships/slideLayout" Target="../slideLayouts/slideLayout7.x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37.emf"/><Relationship Id="rId3" Type="http://schemas.openxmlformats.org/officeDocument/2006/relationships/oleObject" Target="../embeddings/Document15.doc"/><Relationship Id="rId2" Type="http://schemas.openxmlformats.org/officeDocument/2006/relationships/image" Target="../media/image36.emf"/><Relationship Id="rId1" Type="http://schemas.openxmlformats.org/officeDocument/2006/relationships/oleObject" Target="../embeddings/Document14.doc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.xml"/><Relationship Id="rId8" Type="http://schemas.openxmlformats.org/officeDocument/2006/relationships/image" Target="../media/image42.emf"/><Relationship Id="rId7" Type="http://schemas.openxmlformats.org/officeDocument/2006/relationships/oleObject" Target="../embeddings/Document17.doc"/><Relationship Id="rId6" Type="http://schemas.openxmlformats.org/officeDocument/2006/relationships/image" Target="../media/image41.emf"/><Relationship Id="rId5" Type="http://schemas.openxmlformats.org/officeDocument/2006/relationships/oleObject" Target="../embeddings/Document16.doc"/><Relationship Id="rId4" Type="http://schemas.openxmlformats.org/officeDocument/2006/relationships/image" Target="../media/image40.wmf"/><Relationship Id="rId3" Type="http://schemas.openxmlformats.org/officeDocument/2006/relationships/oleObject" Target="../embeddings/oleObject30.bin"/><Relationship Id="rId2" Type="http://schemas.openxmlformats.org/officeDocument/2006/relationships/image" Target="../media/image39.wmf"/><Relationship Id="rId10" Type="http://schemas.openxmlformats.org/officeDocument/2006/relationships/vmlDrawing" Target="../drawings/vmlDrawing9.vml"/><Relationship Id="rId1" Type="http://schemas.openxmlformats.org/officeDocument/2006/relationships/oleObject" Target="../embeddings/oleObject29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0.vml"/><Relationship Id="rId7" Type="http://schemas.openxmlformats.org/officeDocument/2006/relationships/slideLayout" Target="../slideLayouts/slideLayout7.xml"/><Relationship Id="rId6" Type="http://schemas.openxmlformats.org/officeDocument/2006/relationships/image" Target="../media/image45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44.emf"/><Relationship Id="rId3" Type="http://schemas.openxmlformats.org/officeDocument/2006/relationships/oleObject" Target="../embeddings/Document19.doc"/><Relationship Id="rId2" Type="http://schemas.openxmlformats.org/officeDocument/2006/relationships/image" Target="../media/image43.emf"/><Relationship Id="rId1" Type="http://schemas.openxmlformats.org/officeDocument/2006/relationships/oleObject" Target="../embeddings/Document18.doc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6.emf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.xml"/><Relationship Id="rId8" Type="http://schemas.openxmlformats.org/officeDocument/2006/relationships/image" Target="../media/image10.emf"/><Relationship Id="rId7" Type="http://schemas.openxmlformats.org/officeDocument/2006/relationships/oleObject" Target="../embeddings/Document1.doc"/><Relationship Id="rId6" Type="http://schemas.openxmlformats.org/officeDocument/2006/relationships/image" Target="../media/image9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8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7.png"/><Relationship Id="rId10" Type="http://schemas.openxmlformats.org/officeDocument/2006/relationships/vmlDrawing" Target="../drawings/vmlDrawing1.vml"/><Relationship Id="rId1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2.vml"/><Relationship Id="rId4" Type="http://schemas.openxmlformats.org/officeDocument/2006/relationships/slideLayout" Target="../slideLayouts/slideLayout7.xml"/><Relationship Id="rId3" Type="http://schemas.openxmlformats.org/officeDocument/2006/relationships/oleObject" Target="../embeddings/oleObject5.bin"/><Relationship Id="rId2" Type="http://schemas.openxmlformats.org/officeDocument/2006/relationships/image" Target="../media/image11.png"/><Relationship Id="rId1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0.bin"/><Relationship Id="rId8" Type="http://schemas.openxmlformats.org/officeDocument/2006/relationships/image" Target="../media/image15.wmf"/><Relationship Id="rId7" Type="http://schemas.openxmlformats.org/officeDocument/2006/relationships/oleObject" Target="../embeddings/oleObject9.bin"/><Relationship Id="rId6" Type="http://schemas.openxmlformats.org/officeDocument/2006/relationships/image" Target="../media/image14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3.wmf"/><Relationship Id="rId3" Type="http://schemas.openxmlformats.org/officeDocument/2006/relationships/oleObject" Target="../embeddings/oleObject7.bin"/><Relationship Id="rId24" Type="http://schemas.openxmlformats.org/officeDocument/2006/relationships/vmlDrawing" Target="../drawings/vmlDrawing3.vml"/><Relationship Id="rId23" Type="http://schemas.openxmlformats.org/officeDocument/2006/relationships/slideLayout" Target="../slideLayouts/slideLayout7.xml"/><Relationship Id="rId22" Type="http://schemas.openxmlformats.org/officeDocument/2006/relationships/image" Target="../media/image22.emf"/><Relationship Id="rId21" Type="http://schemas.openxmlformats.org/officeDocument/2006/relationships/oleObject" Target="../embeddings/Document2.doc"/><Relationship Id="rId20" Type="http://schemas.openxmlformats.org/officeDocument/2006/relationships/image" Target="../media/image21.wmf"/><Relationship Id="rId2" Type="http://schemas.openxmlformats.org/officeDocument/2006/relationships/image" Target="../media/image12.png"/><Relationship Id="rId19" Type="http://schemas.openxmlformats.org/officeDocument/2006/relationships/oleObject" Target="../embeddings/oleObject15.bin"/><Relationship Id="rId18" Type="http://schemas.openxmlformats.org/officeDocument/2006/relationships/image" Target="../media/image20.wmf"/><Relationship Id="rId17" Type="http://schemas.openxmlformats.org/officeDocument/2006/relationships/oleObject" Target="../embeddings/oleObject14.bin"/><Relationship Id="rId16" Type="http://schemas.openxmlformats.org/officeDocument/2006/relationships/image" Target="../media/image19.wmf"/><Relationship Id="rId15" Type="http://schemas.openxmlformats.org/officeDocument/2006/relationships/oleObject" Target="../embeddings/oleObject13.bin"/><Relationship Id="rId14" Type="http://schemas.openxmlformats.org/officeDocument/2006/relationships/image" Target="../media/image18.wmf"/><Relationship Id="rId13" Type="http://schemas.openxmlformats.org/officeDocument/2006/relationships/oleObject" Target="../embeddings/oleObject12.bin"/><Relationship Id="rId12" Type="http://schemas.openxmlformats.org/officeDocument/2006/relationships/image" Target="../media/image17.wmf"/><Relationship Id="rId11" Type="http://schemas.openxmlformats.org/officeDocument/2006/relationships/oleObject" Target="../embeddings/oleObject11.bin"/><Relationship Id="rId10" Type="http://schemas.openxmlformats.org/officeDocument/2006/relationships/image" Target="../media/image16.wmf"/><Relationship Id="rId1" Type="http://schemas.openxmlformats.org/officeDocument/2006/relationships/oleObject" Target="../embeddings/oleObject6.bin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8.bin"/><Relationship Id="rId8" Type="http://schemas.openxmlformats.org/officeDocument/2006/relationships/image" Target="../media/image13.wmf"/><Relationship Id="rId7" Type="http://schemas.openxmlformats.org/officeDocument/2006/relationships/oleObject" Target="../embeddings/oleObject17.bin"/><Relationship Id="rId6" Type="http://schemas.openxmlformats.org/officeDocument/2006/relationships/image" Target="../media/image12.png"/><Relationship Id="rId5" Type="http://schemas.openxmlformats.org/officeDocument/2006/relationships/oleObject" Target="../embeddings/oleObject16.bin"/><Relationship Id="rId4" Type="http://schemas.openxmlformats.org/officeDocument/2006/relationships/image" Target="../media/image24.emf"/><Relationship Id="rId3" Type="http://schemas.openxmlformats.org/officeDocument/2006/relationships/oleObject" Target="../embeddings/Document4.doc"/><Relationship Id="rId28" Type="http://schemas.openxmlformats.org/officeDocument/2006/relationships/vmlDrawing" Target="../drawings/vmlDrawing4.vml"/><Relationship Id="rId27" Type="http://schemas.openxmlformats.org/officeDocument/2006/relationships/slideLayout" Target="../slideLayouts/slideLayout7.xml"/><Relationship Id="rId26" Type="http://schemas.openxmlformats.org/officeDocument/2006/relationships/image" Target="../media/image21.wmf"/><Relationship Id="rId25" Type="http://schemas.openxmlformats.org/officeDocument/2006/relationships/oleObject" Target="../embeddings/oleObject26.bin"/><Relationship Id="rId24" Type="http://schemas.openxmlformats.org/officeDocument/2006/relationships/image" Target="../media/image20.wmf"/><Relationship Id="rId23" Type="http://schemas.openxmlformats.org/officeDocument/2006/relationships/oleObject" Target="../embeddings/oleObject25.bin"/><Relationship Id="rId22" Type="http://schemas.openxmlformats.org/officeDocument/2006/relationships/image" Target="../media/image19.wmf"/><Relationship Id="rId21" Type="http://schemas.openxmlformats.org/officeDocument/2006/relationships/oleObject" Target="../embeddings/oleObject24.bin"/><Relationship Id="rId20" Type="http://schemas.openxmlformats.org/officeDocument/2006/relationships/image" Target="../media/image18.wmf"/><Relationship Id="rId2" Type="http://schemas.openxmlformats.org/officeDocument/2006/relationships/image" Target="../media/image23.emf"/><Relationship Id="rId19" Type="http://schemas.openxmlformats.org/officeDocument/2006/relationships/oleObject" Target="../embeddings/oleObject23.bin"/><Relationship Id="rId18" Type="http://schemas.openxmlformats.org/officeDocument/2006/relationships/image" Target="../media/image25.wmf"/><Relationship Id="rId17" Type="http://schemas.openxmlformats.org/officeDocument/2006/relationships/oleObject" Target="../embeddings/oleObject22.bin"/><Relationship Id="rId16" Type="http://schemas.openxmlformats.org/officeDocument/2006/relationships/image" Target="../media/image17.wmf"/><Relationship Id="rId15" Type="http://schemas.openxmlformats.org/officeDocument/2006/relationships/oleObject" Target="../embeddings/oleObject21.bin"/><Relationship Id="rId14" Type="http://schemas.openxmlformats.org/officeDocument/2006/relationships/image" Target="../media/image16.wmf"/><Relationship Id="rId13" Type="http://schemas.openxmlformats.org/officeDocument/2006/relationships/oleObject" Target="../embeddings/oleObject20.bin"/><Relationship Id="rId12" Type="http://schemas.openxmlformats.org/officeDocument/2006/relationships/image" Target="../media/image15.wmf"/><Relationship Id="rId11" Type="http://schemas.openxmlformats.org/officeDocument/2006/relationships/oleObject" Target="../embeddings/oleObject19.bin"/><Relationship Id="rId10" Type="http://schemas.openxmlformats.org/officeDocument/2006/relationships/image" Target="../media/image14.wmf"/><Relationship Id="rId1" Type="http://schemas.openxmlformats.org/officeDocument/2006/relationships/oleObject" Target="../embeddings/Document3.doc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Document9.doc"/><Relationship Id="rId8" Type="http://schemas.openxmlformats.org/officeDocument/2006/relationships/image" Target="../media/image29.emf"/><Relationship Id="rId7" Type="http://schemas.openxmlformats.org/officeDocument/2006/relationships/oleObject" Target="../embeddings/Document8.doc"/><Relationship Id="rId6" Type="http://schemas.openxmlformats.org/officeDocument/2006/relationships/image" Target="../media/image28.emf"/><Relationship Id="rId5" Type="http://schemas.openxmlformats.org/officeDocument/2006/relationships/oleObject" Target="../embeddings/Document7.doc"/><Relationship Id="rId4" Type="http://schemas.openxmlformats.org/officeDocument/2006/relationships/image" Target="../media/image27.emf"/><Relationship Id="rId3" Type="http://schemas.openxmlformats.org/officeDocument/2006/relationships/oleObject" Target="../embeddings/Document6.doc"/><Relationship Id="rId2" Type="http://schemas.openxmlformats.org/officeDocument/2006/relationships/image" Target="../media/image26.emf"/><Relationship Id="rId12" Type="http://schemas.openxmlformats.org/officeDocument/2006/relationships/vmlDrawing" Target="../drawings/vmlDrawing5.vml"/><Relationship Id="rId11" Type="http://schemas.openxmlformats.org/officeDocument/2006/relationships/slideLayout" Target="../slideLayouts/slideLayout7.xml"/><Relationship Id="rId10" Type="http://schemas.openxmlformats.org/officeDocument/2006/relationships/image" Target="../media/image30.emf"/><Relationship Id="rId1" Type="http://schemas.openxmlformats.org/officeDocument/2006/relationships/oleObject" Target="../embeddings/Document5.doc"/></Relationships>
</file>

<file path=ppt/slides/_rels/slide8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6.vml"/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32.emf"/><Relationship Id="rId3" Type="http://schemas.openxmlformats.org/officeDocument/2006/relationships/oleObject" Target="../embeddings/Document11.doc"/><Relationship Id="rId2" Type="http://schemas.openxmlformats.org/officeDocument/2006/relationships/image" Target="../media/image31.emf"/><Relationship Id="rId1" Type="http://schemas.openxmlformats.org/officeDocument/2006/relationships/oleObject" Target="../embeddings/Document10.doc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7.vml"/><Relationship Id="rId7" Type="http://schemas.openxmlformats.org/officeDocument/2006/relationships/slideLayout" Target="../slideLayouts/slideLayout7.xml"/><Relationship Id="rId6" Type="http://schemas.openxmlformats.org/officeDocument/2006/relationships/image" Target="../media/image35.emf"/><Relationship Id="rId5" Type="http://schemas.openxmlformats.org/officeDocument/2006/relationships/oleObject" Target="../embeddings/Document13.doc"/><Relationship Id="rId4" Type="http://schemas.openxmlformats.org/officeDocument/2006/relationships/image" Target="../media/image34.wmf"/><Relationship Id="rId3" Type="http://schemas.openxmlformats.org/officeDocument/2006/relationships/oleObject" Target="../embeddings/oleObject27.bin"/><Relationship Id="rId2" Type="http://schemas.openxmlformats.org/officeDocument/2006/relationships/image" Target="../media/image33.emf"/><Relationship Id="rId1" Type="http://schemas.openxmlformats.org/officeDocument/2006/relationships/oleObject" Target="../embeddings/Document12.doc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矩形 2"/>
          <p:cNvSpPr/>
          <p:nvPr/>
        </p:nvSpPr>
        <p:spPr>
          <a:xfrm>
            <a:off x="2705100" y="3259138"/>
            <a:ext cx="3695700" cy="350837"/>
          </a:xfrm>
          <a:prstGeom prst="rect">
            <a:avLst/>
          </a:prstGeom>
          <a:noFill/>
          <a:ln w="9525">
            <a:noFill/>
          </a:ln>
        </p:spPr>
        <p:txBody>
          <a:bodyPr wrap="none" lIns="91426" tIns="45713" rIns="91426" bIns="45713" anchor="t">
            <a:spAutoFit/>
          </a:bodyPr>
          <a:lstStyle/>
          <a:p>
            <a:pPr eaLnBrk="0" hangingPunct="0"/>
            <a:r>
              <a:rPr lang="en-US" altLang="zh-CN" sz="1600" dirty="0">
                <a:solidFill>
                  <a:srgbClr val="4A452A"/>
                </a:solidFill>
                <a:latin typeface="Franklin Gothic Medium" panose="020B0603020102020204" pitchFamily="34" charset="0"/>
                <a:ea typeface="微软雅黑" panose="020B0503020204020204" charset="-122"/>
              </a:rPr>
              <a:t>PPT</a:t>
            </a:r>
            <a:r>
              <a:rPr lang="zh-CN" altLang="en-US" sz="1600" dirty="0">
                <a:solidFill>
                  <a:srgbClr val="4A452A"/>
                </a:solidFill>
                <a:latin typeface="Franklin Gothic Medium" panose="020B0603020102020204" pitchFamily="34" charset="0"/>
                <a:ea typeface="微软雅黑" panose="020B0503020204020204" charset="-122"/>
              </a:rPr>
              <a:t>模板下载：</a:t>
            </a:r>
            <a:r>
              <a:rPr lang="en-US" altLang="zh-CN" sz="1600" dirty="0">
                <a:solidFill>
                  <a:srgbClr val="4A452A"/>
                </a:solidFill>
                <a:latin typeface="Franklin Gothic Medium" panose="020B0603020102020204" pitchFamily="34" charset="0"/>
                <a:ea typeface="微软雅黑" panose="020B0503020204020204" charset="-122"/>
                <a:hlinkClick r:id="rId1"/>
              </a:rPr>
              <a:t>www.1ppt.com/moban/</a:t>
            </a:r>
            <a:r>
              <a:rPr lang="en-US" altLang="zh-CN" sz="1600" dirty="0">
                <a:solidFill>
                  <a:srgbClr val="4A452A"/>
                </a:solidFill>
                <a:latin typeface="Franklin Gothic Medium" panose="020B0603020102020204" pitchFamily="34" charset="0"/>
                <a:ea typeface="微软雅黑" panose="020B0503020204020204" charset="-122"/>
              </a:rPr>
              <a:t> </a:t>
            </a:r>
            <a:endParaRPr lang="zh-CN" altLang="en-US" sz="1800" dirty="0">
              <a:latin typeface="Franklin Gothic Medium" panose="020B0603020102020204" pitchFamily="34" charset="0"/>
              <a:ea typeface="微软雅黑" panose="020B0503020204020204" charset="-122"/>
            </a:endParaRPr>
          </a:p>
        </p:txBody>
      </p:sp>
      <p:sp>
        <p:nvSpPr>
          <p:cNvPr id="6146" name="矩形 8"/>
          <p:cNvSpPr/>
          <p:nvPr/>
        </p:nvSpPr>
        <p:spPr>
          <a:xfrm>
            <a:off x="0" y="2132013"/>
            <a:ext cx="9144000" cy="1655762"/>
          </a:xfrm>
          <a:prstGeom prst="rect">
            <a:avLst/>
          </a:prstGeom>
          <a:solidFill>
            <a:schemeClr val="tx2"/>
          </a:solidFill>
          <a:ln w="9525">
            <a:noFill/>
          </a:ln>
        </p:spPr>
        <p:txBody>
          <a:bodyPr lIns="91426" tIns="45713" rIns="91426" bIns="45713" anchor="ctr"/>
          <a:lstStyle/>
          <a:p>
            <a:pPr algn="ctr" eaLnBrk="0" hangingPunct="0"/>
            <a:endParaRPr lang="zh-CN" altLang="en-US" sz="1800" dirty="0">
              <a:solidFill>
                <a:srgbClr val="FFFFFF"/>
              </a:solidFill>
              <a:latin typeface="Franklin Gothic Medium" panose="020B0603020102020204" pitchFamily="34" charset="0"/>
              <a:ea typeface="微软雅黑" panose="020B0503020204020204" charset="-122"/>
            </a:endParaRPr>
          </a:p>
        </p:txBody>
      </p:sp>
      <p:grpSp>
        <p:nvGrpSpPr>
          <p:cNvPr id="6147" name="矩形 3"/>
          <p:cNvGrpSpPr/>
          <p:nvPr/>
        </p:nvGrpSpPr>
        <p:grpSpPr>
          <a:xfrm>
            <a:off x="819150" y="2124075"/>
            <a:ext cx="3541713" cy="1670050"/>
            <a:chOff x="0" y="0"/>
            <a:chExt cx="2231" cy="1052"/>
          </a:xfrm>
        </p:grpSpPr>
        <p:pic>
          <p:nvPicPr>
            <p:cNvPr id="6148" name="矩形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2231" cy="105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6149" name="文本框 4101"/>
            <p:cNvSpPr txBox="1"/>
            <p:nvPr/>
          </p:nvSpPr>
          <p:spPr>
            <a:xfrm>
              <a:off x="4" y="5"/>
              <a:ext cx="2223" cy="1043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91426" tIns="45713" rIns="91426" bIns="45713" anchor="ctr"/>
            <a:lstStyle/>
            <a:p>
              <a:pPr algn="ctr" eaLnBrk="0" hangingPunct="0"/>
              <a:endParaRPr lang="zh-CN" altLang="en-US" sz="1800" dirty="0">
                <a:solidFill>
                  <a:srgbClr val="FFFFFF"/>
                </a:solidFill>
                <a:latin typeface="Franklin Gothic Medium" panose="020B06030201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6150" name="矩形 4"/>
          <p:cNvSpPr/>
          <p:nvPr/>
        </p:nvSpPr>
        <p:spPr>
          <a:xfrm>
            <a:off x="-19050" y="3789363"/>
            <a:ext cx="9180513" cy="222250"/>
          </a:xfrm>
          <a:prstGeom prst="rect">
            <a:avLst/>
          </a:prstGeom>
          <a:solidFill>
            <a:srgbClr val="97CDFE"/>
          </a:solidFill>
          <a:ln w="9525">
            <a:noFill/>
          </a:ln>
        </p:spPr>
        <p:txBody>
          <a:bodyPr lIns="91426" tIns="45713" rIns="91426" bIns="45713" anchor="ctr"/>
          <a:lstStyle/>
          <a:p>
            <a:pPr algn="ctr" eaLnBrk="0" hangingPunct="0"/>
            <a:endParaRPr lang="zh-CN" altLang="en-US" sz="1800" dirty="0">
              <a:solidFill>
                <a:srgbClr val="FFFFFF"/>
              </a:solidFill>
              <a:latin typeface="Franklin Gothic Medium" panose="020B0603020102020204" pitchFamily="34" charset="0"/>
              <a:ea typeface="微软雅黑" panose="020B0503020204020204" charset="-122"/>
            </a:endParaRPr>
          </a:p>
        </p:txBody>
      </p:sp>
      <p:pic>
        <p:nvPicPr>
          <p:cNvPr id="6151" name="图片 13" descr="4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132013"/>
            <a:ext cx="2482850" cy="1654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152" name="灯片编号占位符 1"/>
          <p:cNvSpPr/>
          <p:nvPr/>
        </p:nvSpPr>
        <p:spPr>
          <a:xfrm>
            <a:off x="6553200" y="5868988"/>
            <a:ext cx="2133600" cy="303212"/>
          </a:xfrm>
          <a:prstGeom prst="rect">
            <a:avLst/>
          </a:prstGeom>
          <a:noFill/>
          <a:ln w="9525">
            <a:noFill/>
          </a:ln>
        </p:spPr>
        <p:txBody>
          <a:bodyPr lIns="91426" tIns="45713" rIns="91426" bIns="45713" anchor="ctr"/>
          <a:lstStyle/>
          <a:p>
            <a:pPr algn="r" eaLnBrk="0" hangingPunct="0"/>
            <a:fld id="{9A0DB2DC-4C9A-4742-B13C-FB6460FD3503}" type="slidenum">
              <a:rPr lang="zh-CN" altLang="en-US" sz="1200" dirty="0">
                <a:solidFill>
                  <a:srgbClr val="898989"/>
                </a:solidFill>
                <a:latin typeface="Arial" panose="020B0604020202020204" pitchFamily="34" charset="0"/>
                <a:ea typeface="微软雅黑" panose="020B0503020204020204" charset="-122"/>
              </a:rPr>
            </a:fld>
            <a:endParaRPr lang="zh-CN" altLang="en-US" sz="1200" dirty="0">
              <a:solidFill>
                <a:srgbClr val="898989"/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6153" name="矩形 4"/>
          <p:cNvSpPr/>
          <p:nvPr/>
        </p:nvSpPr>
        <p:spPr>
          <a:xfrm>
            <a:off x="0" y="4011613"/>
            <a:ext cx="2482850" cy="2303462"/>
          </a:xfrm>
          <a:prstGeom prst="rect">
            <a:avLst/>
          </a:prstGeom>
          <a:solidFill>
            <a:srgbClr val="B7DEE8">
              <a:alpha val="70192"/>
            </a:srgbClr>
          </a:solidFill>
          <a:ln w="9525">
            <a:noFill/>
          </a:ln>
        </p:spPr>
        <p:txBody>
          <a:bodyPr lIns="91426" tIns="45713" rIns="91426" bIns="45713" anchor="t"/>
          <a:lstStyle/>
          <a:p>
            <a:pPr algn="ctr" eaLnBrk="0" hangingPunct="0"/>
            <a:endParaRPr lang="zh-CN" altLang="en-US" dirty="0">
              <a:solidFill>
                <a:schemeClr val="bg1"/>
              </a:solidFill>
              <a:latin typeface="方正粗宋简体"/>
              <a:ea typeface="方正粗宋简体"/>
            </a:endParaRPr>
          </a:p>
        </p:txBody>
      </p:sp>
      <p:sp>
        <p:nvSpPr>
          <p:cNvPr id="6154" name="矩形 4"/>
          <p:cNvSpPr/>
          <p:nvPr/>
        </p:nvSpPr>
        <p:spPr>
          <a:xfrm>
            <a:off x="6948488" y="573088"/>
            <a:ext cx="2232025" cy="1552575"/>
          </a:xfrm>
          <a:prstGeom prst="rect">
            <a:avLst/>
          </a:prstGeom>
          <a:solidFill>
            <a:srgbClr val="B7DEE8">
              <a:alpha val="70192"/>
            </a:srgbClr>
          </a:solidFill>
          <a:ln w="9525">
            <a:noFill/>
          </a:ln>
        </p:spPr>
        <p:txBody>
          <a:bodyPr lIns="91426" tIns="45713" rIns="91426" bIns="45713" anchor="t"/>
          <a:lstStyle/>
          <a:p>
            <a:pPr algn="ctr" eaLnBrk="0" hangingPunct="0"/>
            <a:endParaRPr lang="zh-CN" altLang="en-US" dirty="0">
              <a:solidFill>
                <a:schemeClr val="bg1"/>
              </a:solidFill>
              <a:latin typeface="方正粗宋简体"/>
              <a:ea typeface="方正粗宋简体"/>
            </a:endParaRPr>
          </a:p>
        </p:txBody>
      </p:sp>
      <p:sp>
        <p:nvSpPr>
          <p:cNvPr id="5132" name="文本框 1"/>
          <p:cNvSpPr txBox="1"/>
          <p:nvPr/>
        </p:nvSpPr>
        <p:spPr>
          <a:xfrm>
            <a:off x="3185160" y="2453005"/>
            <a:ext cx="4483735" cy="101473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algn="l" eaLnBrk="0" hangingPunct="0">
              <a:lnSpc>
                <a:spcPct val="150000"/>
              </a:lnSpc>
            </a:pPr>
            <a:r>
              <a:rPr lang="zh-CN" altLang="en-US" sz="40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 </a:t>
            </a:r>
            <a:r>
              <a:rPr lang="en-US" altLang="en-US" sz="36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 </a:t>
            </a:r>
            <a:r>
              <a:rPr lang="en-US" altLang="en-US" sz="40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 </a:t>
            </a:r>
            <a:r>
              <a:rPr lang="zh-CN" altLang="en-US" sz="40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定积分</a:t>
            </a:r>
            <a:r>
              <a:rPr lang="zh-CN" altLang="en-US" sz="4000" dirty="0" smtClean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的概念</a:t>
            </a:r>
            <a:endParaRPr lang="zh-CN" altLang="en-US" sz="4000" dirty="0">
              <a:solidFill>
                <a:schemeClr val="bg1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9509" name="Object 5"/>
          <p:cNvGraphicFramePr>
            <a:graphicFrameLocks noChangeAspect="1"/>
          </p:cNvGraphicFramePr>
          <p:nvPr/>
        </p:nvGraphicFramePr>
        <p:xfrm>
          <a:off x="279400" y="979488"/>
          <a:ext cx="8396288" cy="1935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" name="文档" r:id="rId1" imgW="9280525" imgH="2196465" progId="Word.Document.8">
                  <p:embed/>
                </p:oleObj>
              </mc:Choice>
              <mc:Fallback>
                <p:oleObj name="文档" r:id="rId1" imgW="9280525" imgH="2196465" progId="Word.Document.8">
                  <p:embed/>
                  <p:pic>
                    <p:nvPicPr>
                      <p:cNvPr id="0" name="图片 6144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79400" y="979488"/>
                        <a:ext cx="8396288" cy="19351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9511" name="Rectangle 7"/>
          <p:cNvSpPr>
            <a:spLocks noChangeArrowheads="1"/>
          </p:cNvSpPr>
          <p:nvPr/>
        </p:nvSpPr>
        <p:spPr bwMode="auto">
          <a:xfrm>
            <a:off x="827088" y="2763838"/>
            <a:ext cx="4032250" cy="4889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>
            <a:spAutoFit/>
          </a:bodyPr>
          <a:lstStyle/>
          <a:p>
            <a:r>
              <a:rPr lang="zh-CN" altLang="en-US" sz="2600" b="1"/>
              <a:t>仿照上面方法：</a:t>
            </a:r>
            <a:endParaRPr lang="zh-CN" altLang="en-US" sz="2600" b="1"/>
          </a:p>
        </p:txBody>
      </p:sp>
      <p:graphicFrame>
        <p:nvGraphicFramePr>
          <p:cNvPr id="149512" name="Object 8"/>
          <p:cNvGraphicFramePr>
            <a:graphicFrameLocks noChangeAspect="1"/>
          </p:cNvGraphicFramePr>
          <p:nvPr/>
        </p:nvGraphicFramePr>
        <p:xfrm>
          <a:off x="107950" y="3260725"/>
          <a:ext cx="8553450" cy="195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文档" r:id="rId3" imgW="9448800" imgH="2165350" progId="Word.Document.8">
                  <p:embed/>
                </p:oleObj>
              </mc:Choice>
              <mc:Fallback>
                <p:oleObj name="文档" r:id="rId3" imgW="9448800" imgH="2165350" progId="Word.Document.8">
                  <p:embed/>
                  <p:pic>
                    <p:nvPicPr>
                      <p:cNvPr id="0" name="图片 6145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7950" y="3260725"/>
                        <a:ext cx="8553450" cy="19526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9"/>
          <p:cNvGrpSpPr/>
          <p:nvPr/>
        </p:nvGrpSpPr>
        <p:grpSpPr bwMode="auto">
          <a:xfrm>
            <a:off x="1187450" y="5437188"/>
            <a:ext cx="6858000" cy="400050"/>
            <a:chOff x="2544" y="3582"/>
            <a:chExt cx="3072" cy="160"/>
          </a:xfrm>
        </p:grpSpPr>
        <p:sp>
          <p:nvSpPr>
            <p:cNvPr id="149514" name="Line 10"/>
            <p:cNvSpPr>
              <a:spLocks noChangeShapeType="1"/>
            </p:cNvSpPr>
            <p:nvPr/>
          </p:nvSpPr>
          <p:spPr bwMode="auto">
            <a:xfrm>
              <a:off x="2544" y="3592"/>
              <a:ext cx="307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tailEnd type="arrow" w="med" len="med"/>
            </a:ln>
            <a:effectLst/>
          </p:spPr>
          <p:txBody>
            <a:bodyPr wrap="none" lIns="0" tIns="18000" rIns="36000" bIns="18000">
              <a:spAutoFit/>
            </a:bodyPr>
            <a:lstStyle/>
            <a:p>
              <a:endParaRPr lang="zh-CN" altLang="en-US"/>
            </a:p>
          </p:txBody>
        </p:sp>
        <p:sp>
          <p:nvSpPr>
            <p:cNvPr id="149515" name="Text Box 11"/>
            <p:cNvSpPr txBox="1">
              <a:spLocks noChangeArrowheads="1"/>
            </p:cNvSpPr>
            <p:nvPr/>
          </p:nvSpPr>
          <p:spPr bwMode="auto">
            <a:xfrm>
              <a:off x="5540" y="3582"/>
              <a:ext cx="54" cy="160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none" lIns="0" tIns="18000" rIns="36000" bIns="18000">
              <a:spAutoFit/>
            </a:bodyPr>
            <a:lstStyle/>
            <a:p>
              <a:r>
                <a:rPr kumimoji="1" lang="en-US" altLang="zh-CN" sz="2400" i="1">
                  <a:latin typeface="Times New Roman" panose="02020603050405020304" pitchFamily="18" charset="0"/>
                </a:rPr>
                <a:t>t</a:t>
              </a:r>
              <a:endParaRPr kumimoji="1" lang="en-US" altLang="zh-CN" sz="2400" i="1">
                <a:latin typeface="Times New Roman" panose="02020603050405020304" pitchFamily="18" charset="0"/>
              </a:endParaRPr>
            </a:p>
          </p:txBody>
        </p:sp>
        <p:sp>
          <p:nvSpPr>
            <p:cNvPr id="149516" name="Text Box 12"/>
            <p:cNvSpPr txBox="1">
              <a:spLocks noChangeArrowheads="1"/>
            </p:cNvSpPr>
            <p:nvPr/>
          </p:nvSpPr>
          <p:spPr bwMode="auto">
            <a:xfrm>
              <a:off x="2708" y="3582"/>
              <a:ext cx="116" cy="160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none" lIns="0" tIns="18000" rIns="36000" bIns="18000">
              <a:spAutoFit/>
            </a:bodyPr>
            <a:lstStyle/>
            <a:p>
              <a:r>
                <a:rPr kumimoji="1" lang="en-US" altLang="zh-CN" sz="2400">
                  <a:latin typeface="Times New Roman" panose="02020603050405020304" pitchFamily="18" charset="0"/>
                </a:rPr>
                <a:t>O</a:t>
              </a:r>
              <a:endParaRPr kumimoji="1" lang="en-US" altLang="zh-CN" sz="240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" name="Group 13"/>
          <p:cNvGrpSpPr/>
          <p:nvPr/>
        </p:nvGrpSpPr>
        <p:grpSpPr bwMode="auto">
          <a:xfrm>
            <a:off x="2260600" y="5362575"/>
            <a:ext cx="5176838" cy="474663"/>
            <a:chOff x="3025" y="3552"/>
            <a:chExt cx="2319" cy="190"/>
          </a:xfrm>
        </p:grpSpPr>
        <p:sp>
          <p:nvSpPr>
            <p:cNvPr id="149518" name="Text Box 14"/>
            <p:cNvSpPr txBox="1">
              <a:spLocks noChangeArrowheads="1"/>
            </p:cNvSpPr>
            <p:nvPr/>
          </p:nvSpPr>
          <p:spPr bwMode="auto">
            <a:xfrm>
              <a:off x="3025" y="3582"/>
              <a:ext cx="121" cy="160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none" lIns="0" tIns="18000" rIns="36000" bIns="18000">
              <a:spAutoFit/>
            </a:bodyPr>
            <a:lstStyle/>
            <a:p>
              <a:r>
                <a:rPr kumimoji="1" lang="en-US" altLang="zh-CN" sz="2400" i="1">
                  <a:latin typeface="Times New Roman" panose="02020603050405020304" pitchFamily="18" charset="0"/>
                </a:rPr>
                <a:t>T</a:t>
              </a:r>
              <a:r>
                <a:rPr kumimoji="1" lang="en-US" altLang="zh-CN" sz="1000" b="1" i="1">
                  <a:latin typeface="Times New Roman" panose="02020603050405020304" pitchFamily="18" charset="0"/>
                </a:rPr>
                <a:t>1</a:t>
              </a:r>
              <a:endParaRPr kumimoji="1" lang="en-US" altLang="zh-CN" sz="2400" b="1" i="1">
                <a:latin typeface="Times New Roman" panose="02020603050405020304" pitchFamily="18" charset="0"/>
              </a:endParaRPr>
            </a:p>
          </p:txBody>
        </p:sp>
        <p:sp>
          <p:nvSpPr>
            <p:cNvPr id="149519" name="Text Box 15"/>
            <p:cNvSpPr txBox="1">
              <a:spLocks noChangeArrowheads="1"/>
            </p:cNvSpPr>
            <p:nvPr/>
          </p:nvSpPr>
          <p:spPr bwMode="auto">
            <a:xfrm>
              <a:off x="5226" y="3582"/>
              <a:ext cx="118" cy="160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none" lIns="0" tIns="18000" rIns="36000" bIns="18000">
              <a:spAutoFit/>
            </a:bodyPr>
            <a:lstStyle/>
            <a:p>
              <a:r>
                <a:rPr kumimoji="1" lang="en-US" altLang="zh-CN" sz="2400" i="1">
                  <a:latin typeface="Times New Roman" panose="02020603050405020304" pitchFamily="18" charset="0"/>
                </a:rPr>
                <a:t>T</a:t>
              </a:r>
              <a:r>
                <a:rPr kumimoji="1" lang="en-US" altLang="zh-CN" sz="900" b="1" i="1">
                  <a:latin typeface="Times New Roman" panose="02020603050405020304" pitchFamily="18" charset="0"/>
                </a:rPr>
                <a:t>2</a:t>
              </a:r>
              <a:endParaRPr kumimoji="1" lang="en-US" altLang="zh-CN" sz="2400" b="1" i="1">
                <a:latin typeface="Times New Roman" panose="02020603050405020304" pitchFamily="18" charset="0"/>
              </a:endParaRPr>
            </a:p>
          </p:txBody>
        </p:sp>
        <p:sp>
          <p:nvSpPr>
            <p:cNvPr id="149520" name="Line 16"/>
            <p:cNvSpPr>
              <a:spLocks noChangeShapeType="1"/>
            </p:cNvSpPr>
            <p:nvPr/>
          </p:nvSpPr>
          <p:spPr bwMode="auto">
            <a:xfrm>
              <a:off x="3078" y="3552"/>
              <a:ext cx="0" cy="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</p:spPr>
          <p:txBody>
            <a:bodyPr wrap="none" lIns="0" tIns="18000" rIns="36000" bIns="18000">
              <a:spAutoFit/>
            </a:bodyPr>
            <a:lstStyle/>
            <a:p>
              <a:endParaRPr lang="zh-CN" altLang="en-US"/>
            </a:p>
          </p:txBody>
        </p:sp>
        <p:sp>
          <p:nvSpPr>
            <p:cNvPr id="149521" name="Line 17"/>
            <p:cNvSpPr>
              <a:spLocks noChangeShapeType="1"/>
            </p:cNvSpPr>
            <p:nvPr/>
          </p:nvSpPr>
          <p:spPr bwMode="auto">
            <a:xfrm>
              <a:off x="5256" y="3552"/>
              <a:ext cx="0" cy="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</p:spPr>
          <p:txBody>
            <a:bodyPr wrap="none" lIns="0" tIns="18000" rIns="36000" bIns="18000">
              <a:spAutoFit/>
            </a:bodyPr>
            <a:lstStyle/>
            <a:p>
              <a:endParaRPr lang="zh-CN" altLang="en-US"/>
            </a:p>
          </p:txBody>
        </p:sp>
      </p:grpSp>
      <p:sp>
        <p:nvSpPr>
          <p:cNvPr id="149522" name="Rectangle 18"/>
          <p:cNvSpPr>
            <a:spLocks noChangeArrowheads="1"/>
          </p:cNvSpPr>
          <p:nvPr/>
        </p:nvSpPr>
        <p:spPr bwMode="auto">
          <a:xfrm>
            <a:off x="2489200" y="5459413"/>
            <a:ext cx="603250" cy="36353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lIns="0" tIns="18000" rIns="36000" bIns="18000">
            <a:spAutoFit/>
          </a:bodyPr>
          <a:lstStyle/>
          <a:p>
            <a:pPr>
              <a:lnSpc>
                <a:spcPct val="90000"/>
              </a:lnSpc>
            </a:pPr>
            <a:r>
              <a:rPr kumimoji="1" lang="en-US" altLang="zh-CN" sz="2400">
                <a:latin typeface="Symbol" panose="05050102010706020507" pitchFamily="18" charset="2"/>
              </a:rPr>
              <a:t> =</a:t>
            </a:r>
            <a:r>
              <a:rPr kumimoji="1" lang="en-US" altLang="zh-CN" sz="2400" i="1">
                <a:latin typeface="Times New Roman" panose="02020603050405020304" pitchFamily="18" charset="0"/>
              </a:rPr>
              <a:t>t</a:t>
            </a:r>
            <a:r>
              <a:rPr kumimoji="1" lang="en-US" altLang="zh-CN" sz="2400" baseline="-30000">
                <a:latin typeface="Times New Roman" panose="02020603050405020304" pitchFamily="18" charset="0"/>
              </a:rPr>
              <a:t>0</a:t>
            </a:r>
            <a:endParaRPr kumimoji="1" lang="en-US" altLang="zh-CN" sz="2400" i="1" baseline="-30000">
              <a:latin typeface="Times New Roman" panose="02020603050405020304" pitchFamily="18" charset="0"/>
            </a:endParaRPr>
          </a:p>
        </p:txBody>
      </p:sp>
      <p:grpSp>
        <p:nvGrpSpPr>
          <p:cNvPr id="4" name="Group 19"/>
          <p:cNvGrpSpPr/>
          <p:nvPr/>
        </p:nvGrpSpPr>
        <p:grpSpPr bwMode="auto">
          <a:xfrm>
            <a:off x="3297238" y="5362575"/>
            <a:ext cx="374650" cy="488950"/>
            <a:chOff x="2049" y="2880"/>
            <a:chExt cx="236" cy="308"/>
          </a:xfrm>
        </p:grpSpPr>
        <p:sp>
          <p:nvSpPr>
            <p:cNvPr id="149524" name="Rectangle 20"/>
            <p:cNvSpPr>
              <a:spLocks noChangeArrowheads="1"/>
            </p:cNvSpPr>
            <p:nvPr/>
          </p:nvSpPr>
          <p:spPr bwMode="auto">
            <a:xfrm>
              <a:off x="2049" y="2913"/>
              <a:ext cx="236" cy="275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lIns="0" tIns="18000" rIns="36000" bIns="18000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kumimoji="1" lang="en-US" altLang="zh-CN" sz="2400" i="1">
                  <a:latin typeface="Times New Roman" panose="02020603050405020304" pitchFamily="18" charset="0"/>
                </a:rPr>
                <a:t>t</a:t>
              </a:r>
              <a:r>
                <a:rPr kumimoji="1" lang="en-US" altLang="zh-CN" sz="2400" baseline="-30000">
                  <a:latin typeface="Times New Roman" panose="02020603050405020304" pitchFamily="18" charset="0"/>
                </a:rPr>
                <a:t>1</a:t>
              </a:r>
              <a:endParaRPr kumimoji="1" lang="en-US" altLang="zh-CN" sz="2400" baseline="-30000">
                <a:latin typeface="Times New Roman" panose="02020603050405020304" pitchFamily="18" charset="0"/>
              </a:endParaRPr>
            </a:p>
          </p:txBody>
        </p:sp>
        <p:sp>
          <p:nvSpPr>
            <p:cNvPr id="149525" name="Line 21"/>
            <p:cNvSpPr>
              <a:spLocks noChangeShapeType="1"/>
            </p:cNvSpPr>
            <p:nvPr/>
          </p:nvSpPr>
          <p:spPr bwMode="auto">
            <a:xfrm>
              <a:off x="2104" y="2880"/>
              <a:ext cx="0" cy="5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</p:spPr>
          <p:txBody>
            <a:bodyPr wrap="none" lIns="0" tIns="18000" rIns="36000" bIns="18000">
              <a:spAutoFit/>
            </a:bodyPr>
            <a:lstStyle/>
            <a:p>
              <a:endParaRPr lang="zh-CN" altLang="en-US"/>
            </a:p>
          </p:txBody>
        </p:sp>
      </p:grpSp>
      <p:grpSp>
        <p:nvGrpSpPr>
          <p:cNvPr id="5" name="Group 22"/>
          <p:cNvGrpSpPr/>
          <p:nvPr/>
        </p:nvGrpSpPr>
        <p:grpSpPr bwMode="auto">
          <a:xfrm>
            <a:off x="4333875" y="5362575"/>
            <a:ext cx="468313" cy="488950"/>
            <a:chOff x="2702" y="2880"/>
            <a:chExt cx="295" cy="308"/>
          </a:xfrm>
        </p:grpSpPr>
        <p:sp>
          <p:nvSpPr>
            <p:cNvPr id="149527" name="Rectangle 23"/>
            <p:cNvSpPr>
              <a:spLocks noChangeArrowheads="1"/>
            </p:cNvSpPr>
            <p:nvPr/>
          </p:nvSpPr>
          <p:spPr bwMode="auto">
            <a:xfrm>
              <a:off x="2702" y="2913"/>
              <a:ext cx="295" cy="275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none" lIns="0" tIns="18000" rIns="36000" bIns="18000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kumimoji="1" lang="en-US" altLang="zh-CN" sz="2400" i="1">
                  <a:latin typeface="Times New Roman" panose="02020603050405020304" pitchFamily="18" charset="0"/>
                </a:rPr>
                <a:t>t</a:t>
              </a:r>
              <a:r>
                <a:rPr kumimoji="1" lang="en-US" altLang="zh-CN" sz="2400" i="1" baseline="-30000">
                  <a:latin typeface="Times New Roman" panose="02020603050405020304" pitchFamily="18" charset="0"/>
                </a:rPr>
                <a:t>i</a:t>
              </a:r>
              <a:r>
                <a:rPr kumimoji="1" lang="en-US" altLang="zh-CN" sz="2400" baseline="-30000">
                  <a:latin typeface="Times New Roman" panose="02020603050405020304" pitchFamily="18" charset="0"/>
                  <a:sym typeface="Symbol" panose="05050102010706020507" pitchFamily="18" charset="2"/>
                </a:rPr>
                <a:t></a:t>
              </a:r>
              <a:r>
                <a:rPr kumimoji="1" lang="en-US" altLang="zh-CN" sz="2400" baseline="-30000">
                  <a:latin typeface="Times New Roman" panose="02020603050405020304" pitchFamily="18" charset="0"/>
                </a:rPr>
                <a:t>1</a:t>
              </a:r>
              <a:r>
                <a:rPr kumimoji="1" lang="en-US" altLang="zh-CN" sz="2400">
                  <a:latin typeface="Times New Roman" panose="02020603050405020304" pitchFamily="18" charset="0"/>
                </a:rPr>
                <a:t> </a:t>
              </a:r>
              <a:endParaRPr kumimoji="1" lang="en-US" altLang="zh-CN" sz="2400" i="1" baseline="-30000">
                <a:latin typeface="Times New Roman" panose="02020603050405020304" pitchFamily="18" charset="0"/>
              </a:endParaRPr>
            </a:p>
          </p:txBody>
        </p:sp>
        <p:sp>
          <p:nvSpPr>
            <p:cNvPr id="149528" name="Line 24"/>
            <p:cNvSpPr>
              <a:spLocks noChangeShapeType="1"/>
            </p:cNvSpPr>
            <p:nvPr/>
          </p:nvSpPr>
          <p:spPr bwMode="auto">
            <a:xfrm>
              <a:off x="2744" y="2880"/>
              <a:ext cx="0" cy="5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</p:spPr>
          <p:txBody>
            <a:bodyPr wrap="none" lIns="0" tIns="18000" rIns="36000" bIns="18000">
              <a:spAutoFit/>
            </a:bodyPr>
            <a:lstStyle/>
            <a:p>
              <a:endParaRPr lang="zh-CN" altLang="en-US"/>
            </a:p>
          </p:txBody>
        </p:sp>
      </p:grpSp>
      <p:grpSp>
        <p:nvGrpSpPr>
          <p:cNvPr id="6" name="Group 25"/>
          <p:cNvGrpSpPr/>
          <p:nvPr/>
        </p:nvGrpSpPr>
        <p:grpSpPr bwMode="auto">
          <a:xfrm>
            <a:off x="4903788" y="5376863"/>
            <a:ext cx="349250" cy="355600"/>
            <a:chOff x="3083" y="2880"/>
            <a:chExt cx="220" cy="224"/>
          </a:xfrm>
        </p:grpSpPr>
        <p:sp>
          <p:nvSpPr>
            <p:cNvPr id="149530" name="Rectangle 26"/>
            <p:cNvSpPr>
              <a:spLocks noChangeArrowheads="1"/>
            </p:cNvSpPr>
            <p:nvPr/>
          </p:nvSpPr>
          <p:spPr bwMode="auto">
            <a:xfrm>
              <a:off x="3083" y="2913"/>
              <a:ext cx="220" cy="191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lIns="0" tIns="18000" rIns="36000" bIns="18000">
              <a:spAutoFit/>
            </a:bodyPr>
            <a:lstStyle/>
            <a:p>
              <a:pPr>
                <a:lnSpc>
                  <a:spcPct val="110000"/>
                </a:lnSpc>
              </a:pPr>
              <a:endParaRPr kumimoji="1" lang="zh-CN" altLang="zh-CN" sz="2400" i="1" baseline="-30000">
                <a:latin typeface="Times New Roman" panose="02020603050405020304" pitchFamily="18" charset="0"/>
              </a:endParaRPr>
            </a:p>
          </p:txBody>
        </p:sp>
        <p:sp>
          <p:nvSpPr>
            <p:cNvPr id="149531" name="Line 27"/>
            <p:cNvSpPr>
              <a:spLocks noChangeShapeType="1"/>
            </p:cNvSpPr>
            <p:nvPr/>
          </p:nvSpPr>
          <p:spPr bwMode="auto">
            <a:xfrm>
              <a:off x="3119" y="2880"/>
              <a:ext cx="0" cy="5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</p:spPr>
          <p:txBody>
            <a:bodyPr wrap="none" lIns="0" tIns="18000" rIns="36000" bIns="18000">
              <a:spAutoFit/>
            </a:bodyPr>
            <a:lstStyle/>
            <a:p>
              <a:endParaRPr lang="zh-CN" altLang="en-US"/>
            </a:p>
          </p:txBody>
        </p:sp>
      </p:grpSp>
      <p:grpSp>
        <p:nvGrpSpPr>
          <p:cNvPr id="7" name="Group 28"/>
          <p:cNvGrpSpPr/>
          <p:nvPr/>
        </p:nvGrpSpPr>
        <p:grpSpPr bwMode="auto">
          <a:xfrm>
            <a:off x="5953125" y="5362575"/>
            <a:ext cx="511175" cy="488950"/>
            <a:chOff x="3722" y="2880"/>
            <a:chExt cx="322" cy="308"/>
          </a:xfrm>
        </p:grpSpPr>
        <p:sp>
          <p:nvSpPr>
            <p:cNvPr id="149533" name="Rectangle 29"/>
            <p:cNvSpPr>
              <a:spLocks noChangeArrowheads="1"/>
            </p:cNvSpPr>
            <p:nvPr/>
          </p:nvSpPr>
          <p:spPr bwMode="auto">
            <a:xfrm>
              <a:off x="3722" y="2913"/>
              <a:ext cx="322" cy="275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none" lIns="0" tIns="18000" rIns="36000" bIns="18000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kumimoji="1" lang="en-US" altLang="zh-CN" sz="2400" i="1">
                  <a:latin typeface="Times New Roman" panose="02020603050405020304" pitchFamily="18" charset="0"/>
                </a:rPr>
                <a:t>t</a:t>
              </a:r>
              <a:r>
                <a:rPr kumimoji="1" lang="en-US" altLang="zh-CN" sz="2400" i="1" baseline="-30000">
                  <a:latin typeface="Times New Roman" panose="02020603050405020304" pitchFamily="18" charset="0"/>
                </a:rPr>
                <a:t>n</a:t>
              </a:r>
              <a:r>
                <a:rPr kumimoji="1" lang="en-US" altLang="zh-CN" sz="2400" baseline="-30000">
                  <a:latin typeface="Times New Roman" panose="02020603050405020304" pitchFamily="18" charset="0"/>
                  <a:sym typeface="Symbol" panose="05050102010706020507" pitchFamily="18" charset="2"/>
                </a:rPr>
                <a:t></a:t>
              </a:r>
              <a:r>
                <a:rPr kumimoji="1" lang="en-US" altLang="zh-CN" sz="2400" baseline="-30000">
                  <a:latin typeface="Times New Roman" panose="02020603050405020304" pitchFamily="18" charset="0"/>
                </a:rPr>
                <a:t>1</a:t>
              </a:r>
              <a:r>
                <a:rPr kumimoji="1" lang="en-US" altLang="zh-CN" sz="2400">
                  <a:latin typeface="Times New Roman" panose="02020603050405020304" pitchFamily="18" charset="0"/>
                </a:rPr>
                <a:t> </a:t>
              </a:r>
              <a:endParaRPr kumimoji="1" lang="en-US" altLang="zh-CN" sz="2400" i="1" baseline="-30000">
                <a:latin typeface="Times New Roman" panose="02020603050405020304" pitchFamily="18" charset="0"/>
              </a:endParaRPr>
            </a:p>
          </p:txBody>
        </p:sp>
        <p:sp>
          <p:nvSpPr>
            <p:cNvPr id="149534" name="Line 30"/>
            <p:cNvSpPr>
              <a:spLocks noChangeShapeType="1"/>
            </p:cNvSpPr>
            <p:nvPr/>
          </p:nvSpPr>
          <p:spPr bwMode="auto">
            <a:xfrm>
              <a:off x="3774" y="2880"/>
              <a:ext cx="0" cy="5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</p:spPr>
          <p:txBody>
            <a:bodyPr wrap="none" lIns="0" tIns="18000" rIns="36000" bIns="18000">
              <a:spAutoFit/>
            </a:bodyPr>
            <a:lstStyle/>
            <a:p>
              <a:endParaRPr lang="zh-CN" altLang="en-US"/>
            </a:p>
          </p:txBody>
        </p:sp>
      </p:grpSp>
      <p:sp>
        <p:nvSpPr>
          <p:cNvPr id="149535" name="Rectangle 31"/>
          <p:cNvSpPr>
            <a:spLocks noChangeArrowheads="1"/>
          </p:cNvSpPr>
          <p:nvPr/>
        </p:nvSpPr>
        <p:spPr bwMode="auto">
          <a:xfrm>
            <a:off x="6738938" y="5459413"/>
            <a:ext cx="620712" cy="36353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lIns="0" tIns="18000" rIns="36000" bIns="18000">
            <a:spAutoFit/>
          </a:bodyPr>
          <a:lstStyle/>
          <a:p>
            <a:pPr>
              <a:lnSpc>
                <a:spcPct val="90000"/>
              </a:lnSpc>
            </a:pPr>
            <a:r>
              <a:rPr kumimoji="1" lang="en-US" altLang="zh-CN" sz="2400" i="1">
                <a:latin typeface="Times New Roman" panose="02020603050405020304" pitchFamily="18" charset="0"/>
              </a:rPr>
              <a:t>t</a:t>
            </a:r>
            <a:r>
              <a:rPr kumimoji="1" lang="en-US" altLang="zh-CN" sz="2400" i="1" baseline="-30000">
                <a:latin typeface="Times New Roman" panose="02020603050405020304" pitchFamily="18" charset="0"/>
              </a:rPr>
              <a:t>n</a:t>
            </a:r>
            <a:r>
              <a:rPr kumimoji="1" lang="en-US" altLang="zh-CN" sz="2400" i="1">
                <a:latin typeface="Times New Roman" panose="02020603050405020304" pitchFamily="18" charset="0"/>
              </a:rPr>
              <a:t>=</a:t>
            </a:r>
            <a:endParaRPr kumimoji="1" lang="en-US" altLang="zh-CN" sz="2400" i="1" baseline="-30000">
              <a:latin typeface="Times New Roman" panose="02020603050405020304" pitchFamily="18" charset="0"/>
            </a:endParaRPr>
          </a:p>
        </p:txBody>
      </p:sp>
      <p:graphicFrame>
        <p:nvGraphicFramePr>
          <p:cNvPr id="149536" name="Object 32"/>
          <p:cNvGraphicFramePr>
            <a:graphicFrameLocks noChangeAspect="1"/>
          </p:cNvGraphicFramePr>
          <p:nvPr/>
        </p:nvGraphicFramePr>
        <p:xfrm>
          <a:off x="4832350" y="5443538"/>
          <a:ext cx="384175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Microsoft 公式 3.0" r:id="rId5" imgW="3657600" imgH="5486400" progId="Equation.3">
                  <p:embed/>
                </p:oleObj>
              </mc:Choice>
              <mc:Fallback>
                <p:oleObj name="Microsoft 公式 3.0" r:id="rId5" imgW="3657600" imgH="5486400" progId="Equation.3">
                  <p:embed/>
                  <p:pic>
                    <p:nvPicPr>
                      <p:cNvPr id="0" name="图片 6146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832350" y="5443538"/>
                        <a:ext cx="384175" cy="5762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2606" name="Rectangle 30"/>
          <p:cNvSpPr>
            <a:spLocks noRot="1" noChangeArrowheads="1"/>
          </p:cNvSpPr>
          <p:nvPr/>
        </p:nvSpPr>
        <p:spPr bwMode="auto">
          <a:xfrm>
            <a:off x="367030" y="76200"/>
            <a:ext cx="5485130" cy="94805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 algn="l"/>
            <a:r>
              <a:rPr lang="zh-CN" altLang="en-US" sz="3600" b="1">
                <a:solidFill>
                  <a:schemeClr val="bg1"/>
                </a:solidFill>
                <a:latin typeface="Tahoma" panose="020B0604030504040204" pitchFamily="34" charset="0"/>
              </a:rPr>
              <a:t>三、变速直线运动问题</a:t>
            </a:r>
            <a:endParaRPr lang="zh-CN" altLang="en-US" sz="3600" b="1">
              <a:solidFill>
                <a:schemeClr val="bg1"/>
              </a:solidFill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95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49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95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9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9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22">
                                            <p:txEl>
                                              <p:p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49522">
                                            <p:txEl>
                                              <p:p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495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0"/>
                            </p:stCondLst>
                            <p:childTnLst>
                              <p:par>
                                <p:cTn id="4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000"/>
                            </p:stCondLst>
                            <p:childTnLst>
                              <p:par>
                                <p:cTn id="5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500"/>
                            </p:stCondLst>
                            <p:childTnLst>
                              <p:par>
                                <p:cTn id="5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0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35">
                                            <p:txEl>
                                              <p:p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49535">
                                            <p:txEl>
                                              <p:p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45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49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0"/>
                            </p:stCondLst>
                            <p:childTnLst>
                              <p:par>
                                <p:cTn id="6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49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49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11" grpId="0" bldLvl="0" animBg="1"/>
      <p:bldP spid="149522" grpId="0" autoUpdateAnimBg="0" uiExpand="1" build="p"/>
      <p:bldP spid="149535" grpId="0" advAuto="0" autoUpdateAnimBg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ChangeArrowheads="1"/>
          </p:cNvSpPr>
          <p:nvPr/>
        </p:nvSpPr>
        <p:spPr bwMode="auto">
          <a:xfrm>
            <a:off x="2952750" y="2420938"/>
            <a:ext cx="228600" cy="30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>
            <a:spAutoFit/>
          </a:bodyPr>
          <a:lstStyle/>
          <a:p>
            <a:r>
              <a:rPr lang="en-US" altLang="zh-CN" sz="1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zh-CN"/>
          </a:p>
        </p:txBody>
      </p:sp>
      <p:sp>
        <p:nvSpPr>
          <p:cNvPr id="161795" name="Rectangle 3"/>
          <p:cNvSpPr>
            <a:spLocks noChangeArrowheads="1"/>
          </p:cNvSpPr>
          <p:nvPr/>
        </p:nvSpPr>
        <p:spPr bwMode="auto">
          <a:xfrm>
            <a:off x="2952750" y="2857500"/>
            <a:ext cx="222250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>
            <a:spAutoFit/>
          </a:bodyPr>
          <a:lstStyle/>
          <a:p>
            <a:r>
              <a:rPr lang="en-US" altLang="zh-CN" sz="1100"/>
              <a:t> </a:t>
            </a:r>
            <a:endParaRPr lang="en-US" altLang="zh-CN"/>
          </a:p>
        </p:txBody>
      </p:sp>
      <p:graphicFrame>
        <p:nvGraphicFramePr>
          <p:cNvPr id="161801" name="Object 9"/>
          <p:cNvGraphicFramePr>
            <a:graphicFrameLocks noChangeAspect="1"/>
          </p:cNvGraphicFramePr>
          <p:nvPr/>
        </p:nvGraphicFramePr>
        <p:xfrm>
          <a:off x="2986088" y="2565400"/>
          <a:ext cx="2663825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" name="Microsoft 公式 3.0" r:id="rId1" imgW="21031200" imgH="5486400" progId="Equation.3">
                  <p:embed/>
                </p:oleObj>
              </mc:Choice>
              <mc:Fallback>
                <p:oleObj name="Microsoft 公式 3.0" r:id="rId1" imgW="21031200" imgH="5486400" progId="Equation.3">
                  <p:embed/>
                  <p:pic>
                    <p:nvPicPr>
                      <p:cNvPr id="0" name="图片 7168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986088" y="2565400"/>
                        <a:ext cx="2663825" cy="6937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1802" name="Object 10"/>
          <p:cNvGraphicFramePr>
            <a:graphicFrameLocks noChangeAspect="1"/>
          </p:cNvGraphicFramePr>
          <p:nvPr/>
        </p:nvGraphicFramePr>
        <p:xfrm>
          <a:off x="6083300" y="2636838"/>
          <a:ext cx="1800225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Microsoft 公式 3.0" r:id="rId3" imgW="20116800" imgH="5181600" progId="Equation.3">
                  <p:embed/>
                </p:oleObj>
              </mc:Choice>
              <mc:Fallback>
                <p:oleObj name="Microsoft 公式 3.0" r:id="rId3" imgW="20116800" imgH="5181600" progId="Equation.3">
                  <p:embed/>
                  <p:pic>
                    <p:nvPicPr>
                      <p:cNvPr id="0" name="图片 7169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083300" y="2636838"/>
                        <a:ext cx="1800225" cy="4699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1809" name="Rectangle 17"/>
          <p:cNvSpPr>
            <a:spLocks noChangeArrowheads="1"/>
          </p:cNvSpPr>
          <p:nvPr/>
        </p:nvSpPr>
        <p:spPr bwMode="auto">
          <a:xfrm>
            <a:off x="2771775" y="2994025"/>
            <a:ext cx="233363" cy="30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>
            <a:spAutoFit/>
          </a:bodyPr>
          <a:lstStyle/>
          <a:p>
            <a:r>
              <a:rPr lang="en-US" altLang="zh-CN" sz="1400">
                <a:cs typeface="Times New Roman" panose="02020603050405020304" pitchFamily="18" charset="0"/>
              </a:rPr>
              <a:t> </a:t>
            </a:r>
            <a:endParaRPr lang="en-US" altLang="zh-CN"/>
          </a:p>
        </p:txBody>
      </p:sp>
      <p:grpSp>
        <p:nvGrpSpPr>
          <p:cNvPr id="2" name="Group 21"/>
          <p:cNvGrpSpPr/>
          <p:nvPr/>
        </p:nvGrpSpPr>
        <p:grpSpPr bwMode="auto">
          <a:xfrm>
            <a:off x="250825" y="3213100"/>
            <a:ext cx="3276600" cy="862013"/>
            <a:chOff x="1688" y="1248"/>
            <a:chExt cx="1960" cy="543"/>
          </a:xfrm>
        </p:grpSpPr>
        <p:sp>
          <p:nvSpPr>
            <p:cNvPr id="161814" name="Text Box 22"/>
            <p:cNvSpPr txBox="1">
              <a:spLocks noChangeArrowheads="1"/>
            </p:cNvSpPr>
            <p:nvPr/>
          </p:nvSpPr>
          <p:spPr bwMode="auto">
            <a:xfrm>
              <a:off x="1688" y="1440"/>
              <a:ext cx="1296" cy="351"/>
            </a:xfrm>
            <a:prstGeom prst="rect">
              <a:avLst/>
            </a:prstGeom>
            <a:noFill/>
            <a:ln w="38100">
              <a:solidFill>
                <a:srgbClr val="FF0066"/>
              </a:solidFill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kumimoji="1" lang="zh-CN" altLang="en-US" sz="2800" b="1">
                  <a:latin typeface="Times New Roman" panose="02020603050405020304" pitchFamily="18" charset="0"/>
                </a:rPr>
                <a:t>第</a:t>
              </a:r>
              <a:r>
                <a:rPr kumimoji="1" lang="en-US" altLang="zh-CN" sz="2800" b="1">
                  <a:latin typeface="Times New Roman" panose="02020603050405020304" pitchFamily="18" charset="0"/>
                </a:rPr>
                <a:t>i</a:t>
              </a:r>
              <a:r>
                <a:rPr kumimoji="1" lang="zh-CN" altLang="en-US" sz="2800" b="1">
                  <a:latin typeface="Times New Roman" panose="02020603050405020304" pitchFamily="18" charset="0"/>
                </a:rPr>
                <a:t>段路程值</a:t>
              </a:r>
              <a:endParaRPr kumimoji="1" lang="zh-CN" altLang="en-US" sz="2800" b="1">
                <a:latin typeface="Times New Roman" panose="02020603050405020304" pitchFamily="18" charset="0"/>
              </a:endParaRPr>
            </a:p>
          </p:txBody>
        </p:sp>
        <p:grpSp>
          <p:nvGrpSpPr>
            <p:cNvPr id="3" name="Group 23"/>
            <p:cNvGrpSpPr/>
            <p:nvPr/>
          </p:nvGrpSpPr>
          <p:grpSpPr bwMode="auto">
            <a:xfrm>
              <a:off x="2976" y="1248"/>
              <a:ext cx="672" cy="384"/>
              <a:chOff x="2976" y="1248"/>
              <a:chExt cx="672" cy="384"/>
            </a:xfrm>
          </p:grpSpPr>
          <p:sp>
            <p:nvSpPr>
              <p:cNvPr id="161816" name="Line 24"/>
              <p:cNvSpPr>
                <a:spLocks noChangeShapeType="1"/>
              </p:cNvSpPr>
              <p:nvPr/>
            </p:nvSpPr>
            <p:spPr bwMode="auto">
              <a:xfrm flipV="1">
                <a:off x="2976" y="1248"/>
                <a:ext cx="384" cy="384"/>
              </a:xfrm>
              <a:prstGeom prst="line">
                <a:avLst/>
              </a:prstGeom>
              <a:noFill/>
              <a:ln w="38100">
                <a:solidFill>
                  <a:srgbClr val="FF0066"/>
                </a:solidFill>
                <a:round/>
                <a:tailEnd type="triangle" w="med" len="med"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61817" name="Line 25"/>
              <p:cNvSpPr>
                <a:spLocks noChangeShapeType="1"/>
              </p:cNvSpPr>
              <p:nvPr/>
            </p:nvSpPr>
            <p:spPr bwMode="auto">
              <a:xfrm>
                <a:off x="3312" y="1248"/>
                <a:ext cx="336" cy="0"/>
              </a:xfrm>
              <a:prstGeom prst="line">
                <a:avLst/>
              </a:prstGeom>
              <a:noFill/>
              <a:ln w="38100">
                <a:solidFill>
                  <a:srgbClr val="FF0066"/>
                </a:solidFill>
                <a:round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</p:grpSp>
      <p:grpSp>
        <p:nvGrpSpPr>
          <p:cNvPr id="4" name="Group 26"/>
          <p:cNvGrpSpPr/>
          <p:nvPr/>
        </p:nvGrpSpPr>
        <p:grpSpPr bwMode="auto">
          <a:xfrm>
            <a:off x="3275013" y="3213100"/>
            <a:ext cx="3200400" cy="862013"/>
            <a:chOff x="3552" y="1248"/>
            <a:chExt cx="1536" cy="543"/>
          </a:xfrm>
        </p:grpSpPr>
        <p:sp>
          <p:nvSpPr>
            <p:cNvPr id="161819" name="Text Box 27"/>
            <p:cNvSpPr txBox="1">
              <a:spLocks noChangeArrowheads="1"/>
            </p:cNvSpPr>
            <p:nvPr/>
          </p:nvSpPr>
          <p:spPr bwMode="auto">
            <a:xfrm>
              <a:off x="3552" y="1440"/>
              <a:ext cx="1536" cy="351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kumimoji="1" lang="zh-CN" altLang="en-US" sz="2800" b="1">
                  <a:latin typeface="Times New Roman" panose="02020603050405020304" pitchFamily="18" charset="0"/>
                </a:rPr>
                <a:t>第</a:t>
              </a:r>
              <a:r>
                <a:rPr kumimoji="1" lang="en-US" altLang="zh-CN" sz="2800" b="1">
                  <a:latin typeface="Times New Roman" panose="02020603050405020304" pitchFamily="18" charset="0"/>
                </a:rPr>
                <a:t>i</a:t>
              </a:r>
              <a:r>
                <a:rPr kumimoji="1" lang="zh-CN" altLang="en-US" sz="2800" b="1">
                  <a:latin typeface="Times New Roman" panose="02020603050405020304" pitchFamily="18" charset="0"/>
                </a:rPr>
                <a:t>段某时刻的速度</a:t>
              </a:r>
              <a:endParaRPr kumimoji="1" lang="zh-CN" altLang="en-US" sz="2800" b="1">
                <a:latin typeface="Times New Roman" panose="02020603050405020304" pitchFamily="18" charset="0"/>
              </a:endParaRPr>
            </a:p>
          </p:txBody>
        </p:sp>
        <p:sp>
          <p:nvSpPr>
            <p:cNvPr id="161820" name="Line 28"/>
            <p:cNvSpPr>
              <a:spLocks noChangeShapeType="1"/>
            </p:cNvSpPr>
            <p:nvPr/>
          </p:nvSpPr>
          <p:spPr bwMode="auto">
            <a:xfrm flipV="1">
              <a:off x="4176" y="1248"/>
              <a:ext cx="0" cy="192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tailEnd type="triangle" w="med" len="med"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1821" name="Line 29"/>
            <p:cNvSpPr>
              <a:spLocks noChangeShapeType="1"/>
            </p:cNvSpPr>
            <p:nvPr/>
          </p:nvSpPr>
          <p:spPr bwMode="auto">
            <a:xfrm>
              <a:off x="3984" y="1248"/>
              <a:ext cx="432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aphicFrame>
        <p:nvGraphicFramePr>
          <p:cNvPr id="161822" name="Object 30"/>
          <p:cNvGraphicFramePr>
            <a:graphicFrameLocks noChangeAspect="1"/>
          </p:cNvGraphicFramePr>
          <p:nvPr/>
        </p:nvGraphicFramePr>
        <p:xfrm>
          <a:off x="179388" y="862013"/>
          <a:ext cx="8564562" cy="198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文档" r:id="rId5" imgW="9459595" imgH="2196465" progId="Word.Document.8">
                  <p:embed/>
                </p:oleObj>
              </mc:Choice>
              <mc:Fallback>
                <p:oleObj name="文档" r:id="rId5" imgW="9459595" imgH="2196465" progId="Word.Document.8">
                  <p:embed/>
                  <p:pic>
                    <p:nvPicPr>
                      <p:cNvPr id="0" name="图片 7170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79388" y="862013"/>
                        <a:ext cx="8564562" cy="19812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1823" name="Object 31"/>
          <p:cNvGraphicFramePr>
            <a:graphicFrameLocks noChangeAspect="1"/>
          </p:cNvGraphicFramePr>
          <p:nvPr/>
        </p:nvGraphicFramePr>
        <p:xfrm>
          <a:off x="214313" y="4508500"/>
          <a:ext cx="8534400" cy="209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文档" r:id="rId7" imgW="9427845" imgH="2322830" progId="Word.Document.8">
                  <p:embed/>
                </p:oleObj>
              </mc:Choice>
              <mc:Fallback>
                <p:oleObj name="文档" r:id="rId7" imgW="9427845" imgH="2322830" progId="Word.Document.8">
                  <p:embed/>
                  <p:pic>
                    <p:nvPicPr>
                      <p:cNvPr id="0" name="图片 7171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14313" y="4508500"/>
                        <a:ext cx="8534400" cy="20955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2606" name="Rectangle 30"/>
          <p:cNvSpPr>
            <a:spLocks noRot="1" noChangeArrowheads="1"/>
          </p:cNvSpPr>
          <p:nvPr/>
        </p:nvSpPr>
        <p:spPr bwMode="auto">
          <a:xfrm>
            <a:off x="367030" y="76200"/>
            <a:ext cx="5485130" cy="94805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p>
            <a:pPr algn="l"/>
            <a:r>
              <a:rPr lang="zh-CN" altLang="en-US" sz="3600" b="1">
                <a:solidFill>
                  <a:schemeClr val="bg1"/>
                </a:solidFill>
                <a:latin typeface="Tahoma" panose="020B0604030504040204" pitchFamily="34" charset="0"/>
              </a:rPr>
              <a:t>三、变速直线运动问题</a:t>
            </a:r>
            <a:endParaRPr lang="zh-CN" altLang="en-US" sz="3600" b="1">
              <a:solidFill>
                <a:schemeClr val="bg1"/>
              </a:solidFill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18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18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18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18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18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61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618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18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1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1564" name="Object 12"/>
          <p:cNvGraphicFramePr>
            <a:graphicFrameLocks noChangeAspect="1"/>
          </p:cNvGraphicFramePr>
          <p:nvPr/>
        </p:nvGraphicFramePr>
        <p:xfrm>
          <a:off x="179388" y="1131317"/>
          <a:ext cx="8545512" cy="222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3" name="文档" r:id="rId1" imgW="9438005" imgH="2470150" progId="Word.Document.8">
                  <p:embed/>
                </p:oleObj>
              </mc:Choice>
              <mc:Fallback>
                <p:oleObj name="文档" r:id="rId1" imgW="9438005" imgH="2470150" progId="Word.Document.8">
                  <p:embed/>
                  <p:pic>
                    <p:nvPicPr>
                      <p:cNvPr id="0" name="图片 8192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79388" y="1131317"/>
                        <a:ext cx="8545512" cy="22256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1565" name="Object 13"/>
          <p:cNvGraphicFramePr>
            <a:graphicFrameLocks noChangeAspect="1"/>
          </p:cNvGraphicFramePr>
          <p:nvPr/>
        </p:nvGraphicFramePr>
        <p:xfrm>
          <a:off x="228600" y="3690069"/>
          <a:ext cx="8520113" cy="211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文档" r:id="rId3" imgW="9417050" imgH="2343785" progId="Word.Document.8">
                  <p:embed/>
                </p:oleObj>
              </mc:Choice>
              <mc:Fallback>
                <p:oleObj name="文档" r:id="rId3" imgW="9417050" imgH="2343785" progId="Word.Document.8">
                  <p:embed/>
                  <p:pic>
                    <p:nvPicPr>
                      <p:cNvPr id="0" name="图片 8193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8600" y="3690069"/>
                        <a:ext cx="8520113" cy="21177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1566" name="Text Box 14"/>
          <p:cNvSpPr txBox="1">
            <a:spLocks noChangeArrowheads="1"/>
          </p:cNvSpPr>
          <p:nvPr/>
        </p:nvSpPr>
        <p:spPr bwMode="auto">
          <a:xfrm>
            <a:off x="755650" y="3085584"/>
            <a:ext cx="6624638" cy="4889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600" b="1" dirty="0"/>
              <a:t>步骤：分割，近似，求和，取极限</a:t>
            </a:r>
            <a:endParaRPr lang="zh-CN" altLang="en-US" sz="2600" b="1" dirty="0"/>
          </a:p>
        </p:txBody>
      </p:sp>
      <p:sp>
        <p:nvSpPr>
          <p:cNvPr id="152606" name="Rectangle 30"/>
          <p:cNvSpPr>
            <a:spLocks noRot="1" noChangeArrowheads="1"/>
          </p:cNvSpPr>
          <p:nvPr/>
        </p:nvSpPr>
        <p:spPr bwMode="auto">
          <a:xfrm>
            <a:off x="367030" y="76200"/>
            <a:ext cx="5485130" cy="94805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 algn="l"/>
            <a:r>
              <a:rPr lang="zh-CN" altLang="en-US" sz="3600" b="1">
                <a:solidFill>
                  <a:schemeClr val="bg1"/>
                </a:solidFill>
                <a:latin typeface="Tahoma" panose="020B0604030504040204" pitchFamily="34" charset="0"/>
              </a:rPr>
              <a:t>三、变速直线运动问题</a:t>
            </a:r>
            <a:endParaRPr lang="zh-CN" altLang="en-US" sz="3600" b="1">
              <a:solidFill>
                <a:schemeClr val="bg1"/>
              </a:solidFill>
              <a:latin typeface="Tahoma" panose="020B0604030504040204" pitchFamily="34" charset="0"/>
            </a:endParaRPr>
          </a:p>
        </p:txBody>
      </p:sp>
      <p:graphicFrame>
        <p:nvGraphicFramePr>
          <p:cNvPr id="2" name="对象 -2147482617"/>
          <p:cNvGraphicFramePr>
            <a:graphicFrameLocks noChangeAspect="1"/>
          </p:cNvGraphicFramePr>
          <p:nvPr/>
        </p:nvGraphicFramePr>
        <p:xfrm>
          <a:off x="3023870" y="4947920"/>
          <a:ext cx="2827655" cy="8597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5" imgW="1599565" imgH="533400" progId="Equation.3">
                  <p:embed/>
                </p:oleObj>
              </mc:Choice>
              <mc:Fallback>
                <p:oleObj name="" r:id="rId5" imgW="1599565" imgH="533400" progId="Equation.3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023870" y="4947920"/>
                        <a:ext cx="2827655" cy="85979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15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15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1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51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15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1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1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66" grpId="0" bldLvl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2606" name="Rectangle 30"/>
          <p:cNvSpPr>
            <a:spLocks noRot="1" noChangeArrowheads="1"/>
          </p:cNvSpPr>
          <p:nvPr/>
        </p:nvSpPr>
        <p:spPr bwMode="auto">
          <a:xfrm>
            <a:off x="367030" y="76200"/>
            <a:ext cx="5346065" cy="94805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p>
            <a:r>
              <a:rPr lang="en-US" altLang="zh-CN" sz="4400" b="1">
                <a:solidFill>
                  <a:schemeClr val="tx2"/>
                </a:solidFill>
                <a:latin typeface="Tahoma" panose="020B0604030504040204" pitchFamily="34" charset="0"/>
              </a:rPr>
              <a:t>  </a:t>
            </a:r>
            <a:r>
              <a:rPr lang="zh-CN" altLang="en-US" sz="4400" b="1">
                <a:solidFill>
                  <a:schemeClr val="bg1"/>
                </a:solidFill>
                <a:latin typeface="Tahoma" panose="020B0604030504040204" pitchFamily="34" charset="0"/>
              </a:rPr>
              <a:t>四</a:t>
            </a:r>
            <a:r>
              <a:rPr lang="zh-CN" altLang="en-US" sz="4400" b="1">
                <a:solidFill>
                  <a:schemeClr val="bg1"/>
                </a:solidFill>
                <a:latin typeface="Tahoma" panose="020B0604030504040204" pitchFamily="34" charset="0"/>
              </a:rPr>
              <a:t>、小结</a:t>
            </a:r>
            <a:endParaRPr lang="zh-CN" altLang="en-US" sz="4400" b="1">
              <a:solidFill>
                <a:schemeClr val="bg1"/>
              </a:solidFill>
              <a:latin typeface="Tahoma" panose="020B0604030504040204" pitchFamily="3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254760" y="1821815"/>
            <a:ext cx="617347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/>
              <a:t>定积分的概念体现了怎样的思想：</a:t>
            </a:r>
            <a:endParaRPr lang="zh-CN" altLang="en-US" sz="3200" b="1"/>
          </a:p>
        </p:txBody>
      </p:sp>
      <p:sp>
        <p:nvSpPr>
          <p:cNvPr id="5" name="文本框 4"/>
          <p:cNvSpPr txBox="1"/>
          <p:nvPr/>
        </p:nvSpPr>
        <p:spPr>
          <a:xfrm>
            <a:off x="2005965" y="2927985"/>
            <a:ext cx="542226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b="1">
                <a:sym typeface="+mn-ea"/>
              </a:rPr>
              <a:t>无限细分，以直代曲的思想；</a:t>
            </a:r>
            <a:endParaRPr lang="zh-CN" altLang="en-US" b="1">
              <a:sym typeface="+mn-ea"/>
            </a:endParaRPr>
          </a:p>
          <a:p>
            <a:r>
              <a:rPr lang="zh-CN" altLang="en-US" b="1">
                <a:sym typeface="+mn-ea"/>
              </a:rPr>
              <a:t>也可以说成无限求和的思想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7" name="Rectangle 2"/>
          <p:cNvSpPr/>
          <p:nvPr/>
        </p:nvSpPr>
        <p:spPr>
          <a:xfrm>
            <a:off x="4416425" y="-184150"/>
            <a:ext cx="311150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algn="ctr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219" name="Rectangle 4"/>
          <p:cNvSpPr/>
          <p:nvPr/>
        </p:nvSpPr>
        <p:spPr>
          <a:xfrm>
            <a:off x="4416425" y="-184150"/>
            <a:ext cx="311150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algn="ctr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220" name="Rectangle 5"/>
          <p:cNvSpPr/>
          <p:nvPr/>
        </p:nvSpPr>
        <p:spPr>
          <a:xfrm>
            <a:off x="4416425" y="-184150"/>
            <a:ext cx="311150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algn="ctr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221" name="Rectangle 6"/>
          <p:cNvSpPr/>
          <p:nvPr/>
        </p:nvSpPr>
        <p:spPr>
          <a:xfrm>
            <a:off x="4416425" y="-184150"/>
            <a:ext cx="311150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algn="ctr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225" name="Rectangle 10"/>
          <p:cNvSpPr/>
          <p:nvPr/>
        </p:nvSpPr>
        <p:spPr>
          <a:xfrm>
            <a:off x="4416425" y="-184150"/>
            <a:ext cx="311150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algn="ctr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228" name="Rectangle 13"/>
          <p:cNvSpPr/>
          <p:nvPr/>
        </p:nvSpPr>
        <p:spPr>
          <a:xfrm>
            <a:off x="4416425" y="-184150"/>
            <a:ext cx="311150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algn="ctr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232" name="Rectangle 30"/>
          <p:cNvSpPr/>
          <p:nvPr/>
        </p:nvSpPr>
        <p:spPr>
          <a:xfrm>
            <a:off x="4416425" y="-184150"/>
            <a:ext cx="311150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algn="ctr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233" name="Rectangle 53"/>
          <p:cNvSpPr/>
          <p:nvPr/>
        </p:nvSpPr>
        <p:spPr>
          <a:xfrm>
            <a:off x="4416425" y="-184150"/>
            <a:ext cx="311150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algn="ctr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73797" name="Picture 69" descr="AMCONFUS"/>
          <p:cNvPicPr>
            <a:picLocks noChangeAspect="1"/>
          </p:cNvPicPr>
          <p:nvPr/>
        </p:nvPicPr>
        <p:blipFill>
          <a:blip r:embed="rId1">
            <a:clrChange>
              <a:clrFrom>
                <a:srgbClr val="000000"/>
              </a:clrFrom>
              <a:clrTo>
                <a:srgbClr val="012E57"/>
              </a:clrTo>
            </a:clrChange>
          </a:blip>
          <a:stretch>
            <a:fillRect/>
          </a:stretch>
        </p:blipFill>
        <p:spPr>
          <a:xfrm>
            <a:off x="539750" y="1773238"/>
            <a:ext cx="1755775" cy="3771900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2" name="Group 76"/>
          <p:cNvGrpSpPr/>
          <p:nvPr/>
        </p:nvGrpSpPr>
        <p:grpSpPr>
          <a:xfrm>
            <a:off x="2124075" y="1076008"/>
            <a:ext cx="2732088" cy="3384550"/>
            <a:chOff x="1338" y="572"/>
            <a:chExt cx="1721" cy="2132"/>
          </a:xfrm>
        </p:grpSpPr>
        <p:sp>
          <p:nvSpPr>
            <p:cNvPr id="9237" name="Litebulb"/>
            <p:cNvSpPr>
              <a:spLocks noEditPoints="1"/>
            </p:cNvSpPr>
            <p:nvPr/>
          </p:nvSpPr>
          <p:spPr>
            <a:xfrm rot="1483203">
              <a:off x="1338" y="572"/>
              <a:ext cx="1587" cy="21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1600" h="21600">
                  <a:moveTo>
                    <a:pt x="10825" y="21723"/>
                  </a:moveTo>
                  <a:lnTo>
                    <a:pt x="11215" y="21723"/>
                  </a:lnTo>
                  <a:lnTo>
                    <a:pt x="11552" y="21688"/>
                  </a:lnTo>
                  <a:lnTo>
                    <a:pt x="11916" y="21617"/>
                  </a:lnTo>
                  <a:lnTo>
                    <a:pt x="12253" y="21547"/>
                  </a:lnTo>
                  <a:lnTo>
                    <a:pt x="12617" y="21441"/>
                  </a:lnTo>
                  <a:lnTo>
                    <a:pt x="12902" y="21317"/>
                  </a:lnTo>
                  <a:lnTo>
                    <a:pt x="13162" y="21176"/>
                  </a:lnTo>
                  <a:lnTo>
                    <a:pt x="13396" y="21000"/>
                  </a:lnTo>
                  <a:lnTo>
                    <a:pt x="13655" y="20841"/>
                  </a:lnTo>
                  <a:lnTo>
                    <a:pt x="13863" y="20629"/>
                  </a:lnTo>
                  <a:lnTo>
                    <a:pt x="14045" y="20435"/>
                  </a:lnTo>
                  <a:lnTo>
                    <a:pt x="14200" y="20223"/>
                  </a:lnTo>
                  <a:lnTo>
                    <a:pt x="14356" y="19994"/>
                  </a:lnTo>
                  <a:lnTo>
                    <a:pt x="14460" y="19747"/>
                  </a:lnTo>
                  <a:lnTo>
                    <a:pt x="14512" y="19482"/>
                  </a:lnTo>
                  <a:lnTo>
                    <a:pt x="14512" y="19235"/>
                  </a:lnTo>
                  <a:lnTo>
                    <a:pt x="14512" y="19147"/>
                  </a:lnTo>
                  <a:lnTo>
                    <a:pt x="14512" y="18900"/>
                  </a:lnTo>
                  <a:lnTo>
                    <a:pt x="14512" y="18529"/>
                  </a:lnTo>
                  <a:lnTo>
                    <a:pt x="14512" y="18052"/>
                  </a:lnTo>
                  <a:lnTo>
                    <a:pt x="14512" y="17505"/>
                  </a:lnTo>
                  <a:lnTo>
                    <a:pt x="14512" y="16976"/>
                  </a:lnTo>
                  <a:lnTo>
                    <a:pt x="14512" y="16464"/>
                  </a:lnTo>
                  <a:lnTo>
                    <a:pt x="14512" y="15952"/>
                  </a:lnTo>
                  <a:lnTo>
                    <a:pt x="14512" y="15758"/>
                  </a:lnTo>
                  <a:lnTo>
                    <a:pt x="14616" y="15547"/>
                  </a:lnTo>
                  <a:lnTo>
                    <a:pt x="14694" y="15352"/>
                  </a:lnTo>
                  <a:lnTo>
                    <a:pt x="14798" y="15141"/>
                  </a:lnTo>
                  <a:lnTo>
                    <a:pt x="15161" y="14735"/>
                  </a:lnTo>
                  <a:lnTo>
                    <a:pt x="15602" y="14329"/>
                  </a:lnTo>
                  <a:lnTo>
                    <a:pt x="16745" y="13552"/>
                  </a:lnTo>
                  <a:lnTo>
                    <a:pt x="18043" y="12670"/>
                  </a:lnTo>
                  <a:lnTo>
                    <a:pt x="18744" y="12194"/>
                  </a:lnTo>
                  <a:lnTo>
                    <a:pt x="19341" y="11647"/>
                  </a:lnTo>
                  <a:lnTo>
                    <a:pt x="19938" y="11099"/>
                  </a:lnTo>
                  <a:lnTo>
                    <a:pt x="20483" y="10464"/>
                  </a:lnTo>
                  <a:lnTo>
                    <a:pt x="20743" y="10164"/>
                  </a:lnTo>
                  <a:lnTo>
                    <a:pt x="20950" y="9794"/>
                  </a:lnTo>
                  <a:lnTo>
                    <a:pt x="21132" y="9441"/>
                  </a:lnTo>
                  <a:lnTo>
                    <a:pt x="21288" y="9035"/>
                  </a:lnTo>
                  <a:lnTo>
                    <a:pt x="21444" y="8664"/>
                  </a:lnTo>
                  <a:lnTo>
                    <a:pt x="21548" y="8223"/>
                  </a:lnTo>
                  <a:lnTo>
                    <a:pt x="21600" y="7782"/>
                  </a:lnTo>
                  <a:lnTo>
                    <a:pt x="21600" y="7341"/>
                  </a:lnTo>
                  <a:lnTo>
                    <a:pt x="21600" y="6935"/>
                  </a:lnTo>
                  <a:lnTo>
                    <a:pt x="21548" y="6564"/>
                  </a:lnTo>
                  <a:lnTo>
                    <a:pt x="21496" y="6229"/>
                  </a:lnTo>
                  <a:lnTo>
                    <a:pt x="21392" y="5858"/>
                  </a:lnTo>
                  <a:lnTo>
                    <a:pt x="21288" y="5523"/>
                  </a:lnTo>
                  <a:lnTo>
                    <a:pt x="21132" y="5135"/>
                  </a:lnTo>
                  <a:lnTo>
                    <a:pt x="20950" y="4800"/>
                  </a:lnTo>
                  <a:lnTo>
                    <a:pt x="20743" y="4464"/>
                  </a:lnTo>
                  <a:lnTo>
                    <a:pt x="20535" y="4164"/>
                  </a:lnTo>
                  <a:lnTo>
                    <a:pt x="20301" y="3847"/>
                  </a:lnTo>
                  <a:lnTo>
                    <a:pt x="20042" y="3547"/>
                  </a:lnTo>
                  <a:lnTo>
                    <a:pt x="19782" y="3247"/>
                  </a:lnTo>
                  <a:lnTo>
                    <a:pt x="19133" y="2664"/>
                  </a:lnTo>
                  <a:lnTo>
                    <a:pt x="18458" y="2152"/>
                  </a:lnTo>
                  <a:lnTo>
                    <a:pt x="17705" y="1694"/>
                  </a:lnTo>
                  <a:lnTo>
                    <a:pt x="16849" y="1252"/>
                  </a:lnTo>
                  <a:lnTo>
                    <a:pt x="16407" y="1076"/>
                  </a:lnTo>
                  <a:lnTo>
                    <a:pt x="15940" y="900"/>
                  </a:lnTo>
                  <a:lnTo>
                    <a:pt x="15499" y="741"/>
                  </a:lnTo>
                  <a:lnTo>
                    <a:pt x="15057" y="600"/>
                  </a:lnTo>
                  <a:lnTo>
                    <a:pt x="14564" y="458"/>
                  </a:lnTo>
                  <a:lnTo>
                    <a:pt x="14045" y="335"/>
                  </a:lnTo>
                  <a:lnTo>
                    <a:pt x="13500" y="229"/>
                  </a:lnTo>
                  <a:lnTo>
                    <a:pt x="13006" y="158"/>
                  </a:lnTo>
                  <a:lnTo>
                    <a:pt x="12461" y="88"/>
                  </a:lnTo>
                  <a:lnTo>
                    <a:pt x="11968" y="52"/>
                  </a:lnTo>
                  <a:lnTo>
                    <a:pt x="11423" y="17"/>
                  </a:lnTo>
                  <a:lnTo>
                    <a:pt x="10825" y="17"/>
                  </a:lnTo>
                  <a:lnTo>
                    <a:pt x="10254" y="17"/>
                  </a:lnTo>
                  <a:lnTo>
                    <a:pt x="9709" y="52"/>
                  </a:lnTo>
                  <a:lnTo>
                    <a:pt x="9216" y="88"/>
                  </a:lnTo>
                  <a:lnTo>
                    <a:pt x="8671" y="158"/>
                  </a:lnTo>
                  <a:lnTo>
                    <a:pt x="8177" y="229"/>
                  </a:lnTo>
                  <a:lnTo>
                    <a:pt x="7632" y="335"/>
                  </a:lnTo>
                  <a:lnTo>
                    <a:pt x="7113" y="458"/>
                  </a:lnTo>
                  <a:lnTo>
                    <a:pt x="6620" y="600"/>
                  </a:lnTo>
                  <a:lnTo>
                    <a:pt x="6178" y="741"/>
                  </a:lnTo>
                  <a:lnTo>
                    <a:pt x="5737" y="900"/>
                  </a:lnTo>
                  <a:lnTo>
                    <a:pt x="5270" y="1076"/>
                  </a:lnTo>
                  <a:lnTo>
                    <a:pt x="4828" y="1252"/>
                  </a:lnTo>
                  <a:lnTo>
                    <a:pt x="3972" y="1694"/>
                  </a:lnTo>
                  <a:lnTo>
                    <a:pt x="3219" y="2152"/>
                  </a:lnTo>
                  <a:lnTo>
                    <a:pt x="2544" y="2664"/>
                  </a:lnTo>
                  <a:lnTo>
                    <a:pt x="1895" y="3247"/>
                  </a:lnTo>
                  <a:lnTo>
                    <a:pt x="1635" y="3547"/>
                  </a:lnTo>
                  <a:lnTo>
                    <a:pt x="1375" y="3847"/>
                  </a:lnTo>
                  <a:lnTo>
                    <a:pt x="1142" y="4164"/>
                  </a:lnTo>
                  <a:lnTo>
                    <a:pt x="934" y="4464"/>
                  </a:lnTo>
                  <a:lnTo>
                    <a:pt x="726" y="4800"/>
                  </a:lnTo>
                  <a:lnTo>
                    <a:pt x="545" y="5135"/>
                  </a:lnTo>
                  <a:lnTo>
                    <a:pt x="389" y="5523"/>
                  </a:lnTo>
                  <a:lnTo>
                    <a:pt x="285" y="5858"/>
                  </a:lnTo>
                  <a:lnTo>
                    <a:pt x="181" y="6229"/>
                  </a:lnTo>
                  <a:lnTo>
                    <a:pt x="129" y="6564"/>
                  </a:lnTo>
                  <a:lnTo>
                    <a:pt x="77" y="6935"/>
                  </a:lnTo>
                  <a:lnTo>
                    <a:pt x="77" y="7341"/>
                  </a:lnTo>
                  <a:lnTo>
                    <a:pt x="77" y="7782"/>
                  </a:lnTo>
                  <a:lnTo>
                    <a:pt x="129" y="8223"/>
                  </a:lnTo>
                  <a:lnTo>
                    <a:pt x="233" y="8664"/>
                  </a:lnTo>
                  <a:lnTo>
                    <a:pt x="389" y="9035"/>
                  </a:lnTo>
                  <a:lnTo>
                    <a:pt x="545" y="9441"/>
                  </a:lnTo>
                  <a:lnTo>
                    <a:pt x="726" y="9794"/>
                  </a:lnTo>
                  <a:lnTo>
                    <a:pt x="934" y="10164"/>
                  </a:lnTo>
                  <a:lnTo>
                    <a:pt x="1194" y="10464"/>
                  </a:lnTo>
                  <a:lnTo>
                    <a:pt x="1739" y="11099"/>
                  </a:lnTo>
                  <a:lnTo>
                    <a:pt x="2336" y="11647"/>
                  </a:lnTo>
                  <a:lnTo>
                    <a:pt x="2933" y="12194"/>
                  </a:lnTo>
                  <a:lnTo>
                    <a:pt x="3634" y="12670"/>
                  </a:lnTo>
                  <a:lnTo>
                    <a:pt x="4932" y="13552"/>
                  </a:lnTo>
                  <a:lnTo>
                    <a:pt x="6075" y="14329"/>
                  </a:lnTo>
                  <a:lnTo>
                    <a:pt x="6516" y="14735"/>
                  </a:lnTo>
                  <a:lnTo>
                    <a:pt x="6879" y="15141"/>
                  </a:lnTo>
                  <a:lnTo>
                    <a:pt x="6983" y="15352"/>
                  </a:lnTo>
                  <a:lnTo>
                    <a:pt x="7061" y="15547"/>
                  </a:lnTo>
                  <a:lnTo>
                    <a:pt x="7165" y="15758"/>
                  </a:lnTo>
                  <a:lnTo>
                    <a:pt x="7165" y="15952"/>
                  </a:lnTo>
                  <a:lnTo>
                    <a:pt x="7165" y="16464"/>
                  </a:lnTo>
                  <a:lnTo>
                    <a:pt x="7165" y="16976"/>
                  </a:lnTo>
                  <a:lnTo>
                    <a:pt x="7165" y="17505"/>
                  </a:lnTo>
                  <a:lnTo>
                    <a:pt x="7165" y="18052"/>
                  </a:lnTo>
                  <a:lnTo>
                    <a:pt x="7165" y="18529"/>
                  </a:lnTo>
                  <a:lnTo>
                    <a:pt x="7165" y="18900"/>
                  </a:lnTo>
                  <a:lnTo>
                    <a:pt x="7165" y="19147"/>
                  </a:lnTo>
                  <a:lnTo>
                    <a:pt x="7165" y="19235"/>
                  </a:lnTo>
                  <a:lnTo>
                    <a:pt x="7165" y="19482"/>
                  </a:lnTo>
                  <a:lnTo>
                    <a:pt x="7217" y="19747"/>
                  </a:lnTo>
                  <a:lnTo>
                    <a:pt x="7321" y="19994"/>
                  </a:lnTo>
                  <a:lnTo>
                    <a:pt x="7476" y="20223"/>
                  </a:lnTo>
                  <a:lnTo>
                    <a:pt x="7632" y="20435"/>
                  </a:lnTo>
                  <a:lnTo>
                    <a:pt x="7814" y="20629"/>
                  </a:lnTo>
                  <a:lnTo>
                    <a:pt x="8022" y="20841"/>
                  </a:lnTo>
                  <a:lnTo>
                    <a:pt x="8281" y="21000"/>
                  </a:lnTo>
                  <a:lnTo>
                    <a:pt x="8515" y="21176"/>
                  </a:lnTo>
                  <a:lnTo>
                    <a:pt x="8775" y="21317"/>
                  </a:lnTo>
                  <a:lnTo>
                    <a:pt x="9060" y="21441"/>
                  </a:lnTo>
                  <a:lnTo>
                    <a:pt x="9424" y="21547"/>
                  </a:lnTo>
                  <a:lnTo>
                    <a:pt x="9761" y="21617"/>
                  </a:lnTo>
                  <a:lnTo>
                    <a:pt x="10125" y="21688"/>
                  </a:lnTo>
                  <a:lnTo>
                    <a:pt x="10462" y="21723"/>
                  </a:lnTo>
                  <a:lnTo>
                    <a:pt x="10825" y="21723"/>
                  </a:lnTo>
                  <a:close/>
                </a:path>
                <a:path w="21600" h="21600">
                  <a:moveTo>
                    <a:pt x="9242" y="14417"/>
                  </a:moveTo>
                  <a:lnTo>
                    <a:pt x="8541" y="12035"/>
                  </a:lnTo>
                  <a:lnTo>
                    <a:pt x="7295" y="10129"/>
                  </a:lnTo>
                  <a:lnTo>
                    <a:pt x="6905" y="9652"/>
                  </a:lnTo>
                  <a:lnTo>
                    <a:pt x="8541" y="10182"/>
                  </a:lnTo>
                  <a:lnTo>
                    <a:pt x="9787" y="9547"/>
                  </a:lnTo>
                  <a:lnTo>
                    <a:pt x="11189" y="10129"/>
                  </a:lnTo>
                  <a:lnTo>
                    <a:pt x="12279" y="9547"/>
                  </a:lnTo>
                  <a:lnTo>
                    <a:pt x="13370" y="10076"/>
                  </a:lnTo>
                  <a:lnTo>
                    <a:pt x="14850" y="9652"/>
                  </a:lnTo>
                  <a:lnTo>
                    <a:pt x="12902" y="12247"/>
                  </a:lnTo>
                  <a:lnTo>
                    <a:pt x="12357" y="14417"/>
                  </a:lnTo>
                  <a:moveTo>
                    <a:pt x="7191" y="15952"/>
                  </a:moveTo>
                  <a:lnTo>
                    <a:pt x="14512" y="15952"/>
                  </a:lnTo>
                  <a:lnTo>
                    <a:pt x="14512" y="17064"/>
                  </a:lnTo>
                  <a:lnTo>
                    <a:pt x="7191" y="17047"/>
                  </a:lnTo>
                  <a:lnTo>
                    <a:pt x="7191" y="18123"/>
                  </a:lnTo>
                  <a:lnTo>
                    <a:pt x="14512" y="18158"/>
                  </a:lnTo>
                  <a:lnTo>
                    <a:pt x="14538" y="19182"/>
                  </a:lnTo>
                  <a:lnTo>
                    <a:pt x="7217" y="19182"/>
                  </a:lnTo>
                </a:path>
              </a:pathLst>
            </a:custGeom>
            <a:solidFill>
              <a:srgbClr val="F4FA06"/>
            </a:solidFill>
            <a:ln w="57150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9238" name="Text Box 71"/>
            <p:cNvSpPr txBox="1"/>
            <p:nvPr/>
          </p:nvSpPr>
          <p:spPr>
            <a:xfrm>
              <a:off x="1643" y="709"/>
              <a:ext cx="1416" cy="94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pPr>
                <a:lnSpc>
                  <a:spcPct val="95000"/>
                </a:lnSpc>
              </a:pPr>
              <a:r>
                <a:rPr lang="zh-CN" altLang="en-US" sz="2400" dirty="0">
                  <a:solidFill>
                    <a:srgbClr val="370DD1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不规则图形的面积如何求呢</a:t>
              </a:r>
              <a:r>
                <a:rPr lang="en-US" altLang="zh-CN" sz="2400" dirty="0">
                  <a:solidFill>
                    <a:srgbClr val="370DD1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?</a:t>
              </a:r>
              <a:r>
                <a:rPr lang="zh-CN" altLang="en-US" sz="2400" dirty="0">
                  <a:solidFill>
                    <a:srgbClr val="370DD1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割圆术的思想是什么呢？</a:t>
              </a:r>
              <a:endParaRPr lang="zh-CN" altLang="en-US" sz="2400" dirty="0">
                <a:solidFill>
                  <a:srgbClr val="370DD1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sp>
        <p:nvSpPr>
          <p:cNvPr id="73812" name="Freeform 84" descr="大纸屑"/>
          <p:cNvSpPr/>
          <p:nvPr/>
        </p:nvSpPr>
        <p:spPr>
          <a:xfrm rot="-1427103">
            <a:off x="5157788" y="2225675"/>
            <a:ext cx="3041650" cy="2705100"/>
          </a:xfrm>
          <a:custGeom>
            <a:avLst/>
            <a:gdLst/>
            <a:ahLst/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0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0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pathLst>
              <a:path w="2060" h="1767">
                <a:moveTo>
                  <a:pt x="229" y="403"/>
                </a:moveTo>
                <a:cubicBezTo>
                  <a:pt x="243" y="361"/>
                  <a:pt x="250" y="317"/>
                  <a:pt x="266" y="275"/>
                </a:cubicBezTo>
                <a:cubicBezTo>
                  <a:pt x="269" y="258"/>
                  <a:pt x="270" y="207"/>
                  <a:pt x="293" y="192"/>
                </a:cubicBezTo>
                <a:cubicBezTo>
                  <a:pt x="309" y="182"/>
                  <a:pt x="348" y="174"/>
                  <a:pt x="348" y="174"/>
                </a:cubicBezTo>
                <a:cubicBezTo>
                  <a:pt x="447" y="182"/>
                  <a:pt x="445" y="189"/>
                  <a:pt x="531" y="174"/>
                </a:cubicBezTo>
                <a:cubicBezTo>
                  <a:pt x="591" y="163"/>
                  <a:pt x="629" y="104"/>
                  <a:pt x="668" y="64"/>
                </a:cubicBezTo>
                <a:cubicBezTo>
                  <a:pt x="693" y="38"/>
                  <a:pt x="711" y="32"/>
                  <a:pt x="732" y="0"/>
                </a:cubicBezTo>
                <a:cubicBezTo>
                  <a:pt x="790" y="3"/>
                  <a:pt x="848" y="3"/>
                  <a:pt x="906" y="10"/>
                </a:cubicBezTo>
                <a:cubicBezTo>
                  <a:pt x="935" y="14"/>
                  <a:pt x="961" y="28"/>
                  <a:pt x="988" y="37"/>
                </a:cubicBezTo>
                <a:cubicBezTo>
                  <a:pt x="997" y="40"/>
                  <a:pt x="1015" y="46"/>
                  <a:pt x="1015" y="46"/>
                </a:cubicBezTo>
                <a:cubicBezTo>
                  <a:pt x="1021" y="52"/>
                  <a:pt x="1030" y="56"/>
                  <a:pt x="1034" y="64"/>
                </a:cubicBezTo>
                <a:cubicBezTo>
                  <a:pt x="1043" y="81"/>
                  <a:pt x="1052" y="119"/>
                  <a:pt x="1052" y="119"/>
                </a:cubicBezTo>
                <a:cubicBezTo>
                  <a:pt x="1063" y="184"/>
                  <a:pt x="1071" y="228"/>
                  <a:pt x="1116" y="275"/>
                </a:cubicBezTo>
                <a:cubicBezTo>
                  <a:pt x="1188" y="270"/>
                  <a:pt x="1228" y="273"/>
                  <a:pt x="1290" y="256"/>
                </a:cubicBezTo>
                <a:cubicBezTo>
                  <a:pt x="1308" y="251"/>
                  <a:pt x="1344" y="238"/>
                  <a:pt x="1344" y="238"/>
                </a:cubicBezTo>
                <a:cubicBezTo>
                  <a:pt x="1371" y="213"/>
                  <a:pt x="1403" y="194"/>
                  <a:pt x="1427" y="165"/>
                </a:cubicBezTo>
                <a:cubicBezTo>
                  <a:pt x="1490" y="88"/>
                  <a:pt x="1405" y="180"/>
                  <a:pt x="1463" y="119"/>
                </a:cubicBezTo>
                <a:cubicBezTo>
                  <a:pt x="1474" y="85"/>
                  <a:pt x="1483" y="76"/>
                  <a:pt x="1518" y="64"/>
                </a:cubicBezTo>
                <a:cubicBezTo>
                  <a:pt x="1536" y="58"/>
                  <a:pt x="1573" y="46"/>
                  <a:pt x="1573" y="46"/>
                </a:cubicBezTo>
                <a:cubicBezTo>
                  <a:pt x="1636" y="52"/>
                  <a:pt x="1666" y="54"/>
                  <a:pt x="1719" y="74"/>
                </a:cubicBezTo>
                <a:cubicBezTo>
                  <a:pt x="1733" y="87"/>
                  <a:pt x="1755" y="93"/>
                  <a:pt x="1765" y="110"/>
                </a:cubicBezTo>
                <a:cubicBezTo>
                  <a:pt x="1775" y="126"/>
                  <a:pt x="1777" y="147"/>
                  <a:pt x="1783" y="165"/>
                </a:cubicBezTo>
                <a:cubicBezTo>
                  <a:pt x="1786" y="174"/>
                  <a:pt x="1792" y="192"/>
                  <a:pt x="1792" y="192"/>
                </a:cubicBezTo>
                <a:cubicBezTo>
                  <a:pt x="1795" y="296"/>
                  <a:pt x="1786" y="400"/>
                  <a:pt x="1802" y="503"/>
                </a:cubicBezTo>
                <a:cubicBezTo>
                  <a:pt x="1809" y="546"/>
                  <a:pt x="1908" y="583"/>
                  <a:pt x="1939" y="595"/>
                </a:cubicBezTo>
                <a:cubicBezTo>
                  <a:pt x="1957" y="602"/>
                  <a:pt x="1994" y="613"/>
                  <a:pt x="1994" y="613"/>
                </a:cubicBezTo>
                <a:cubicBezTo>
                  <a:pt x="2060" y="657"/>
                  <a:pt x="2032" y="722"/>
                  <a:pt x="2021" y="805"/>
                </a:cubicBezTo>
                <a:cubicBezTo>
                  <a:pt x="2015" y="853"/>
                  <a:pt x="2007" y="883"/>
                  <a:pt x="1966" y="896"/>
                </a:cubicBezTo>
                <a:cubicBezTo>
                  <a:pt x="1940" y="923"/>
                  <a:pt x="1930" y="942"/>
                  <a:pt x="1920" y="979"/>
                </a:cubicBezTo>
                <a:cubicBezTo>
                  <a:pt x="1917" y="1076"/>
                  <a:pt x="1918" y="1174"/>
                  <a:pt x="1911" y="1271"/>
                </a:cubicBezTo>
                <a:cubicBezTo>
                  <a:pt x="1907" y="1332"/>
                  <a:pt x="1885" y="1388"/>
                  <a:pt x="1866" y="1445"/>
                </a:cubicBezTo>
                <a:cubicBezTo>
                  <a:pt x="1859" y="1465"/>
                  <a:pt x="1817" y="1488"/>
                  <a:pt x="1802" y="1500"/>
                </a:cubicBezTo>
                <a:cubicBezTo>
                  <a:pt x="1754" y="1538"/>
                  <a:pt x="1815" y="1495"/>
                  <a:pt x="1765" y="1546"/>
                </a:cubicBezTo>
                <a:cubicBezTo>
                  <a:pt x="1742" y="1569"/>
                  <a:pt x="1715" y="1587"/>
                  <a:pt x="1692" y="1610"/>
                </a:cubicBezTo>
                <a:cubicBezTo>
                  <a:pt x="1647" y="1654"/>
                  <a:pt x="1607" y="1708"/>
                  <a:pt x="1546" y="1728"/>
                </a:cubicBezTo>
                <a:cubicBezTo>
                  <a:pt x="1488" y="1767"/>
                  <a:pt x="1431" y="1741"/>
                  <a:pt x="1372" y="1719"/>
                </a:cubicBezTo>
                <a:cubicBezTo>
                  <a:pt x="1331" y="1704"/>
                  <a:pt x="1283" y="1694"/>
                  <a:pt x="1244" y="1674"/>
                </a:cubicBezTo>
                <a:cubicBezTo>
                  <a:pt x="1195" y="1649"/>
                  <a:pt x="1152" y="1624"/>
                  <a:pt x="1098" y="1610"/>
                </a:cubicBezTo>
                <a:cubicBezTo>
                  <a:pt x="1013" y="1553"/>
                  <a:pt x="917" y="1519"/>
                  <a:pt x="842" y="1445"/>
                </a:cubicBezTo>
                <a:cubicBezTo>
                  <a:pt x="819" y="1422"/>
                  <a:pt x="801" y="1395"/>
                  <a:pt x="778" y="1372"/>
                </a:cubicBezTo>
                <a:cubicBezTo>
                  <a:pt x="772" y="1366"/>
                  <a:pt x="759" y="1354"/>
                  <a:pt x="759" y="1354"/>
                </a:cubicBezTo>
                <a:cubicBezTo>
                  <a:pt x="743" y="1321"/>
                  <a:pt x="730" y="1297"/>
                  <a:pt x="704" y="1271"/>
                </a:cubicBezTo>
                <a:cubicBezTo>
                  <a:pt x="696" y="1230"/>
                  <a:pt x="691" y="1205"/>
                  <a:pt x="668" y="1171"/>
                </a:cubicBezTo>
                <a:cubicBezTo>
                  <a:pt x="610" y="991"/>
                  <a:pt x="477" y="1049"/>
                  <a:pt x="284" y="1043"/>
                </a:cubicBezTo>
                <a:cubicBezTo>
                  <a:pt x="188" y="1012"/>
                  <a:pt x="104" y="903"/>
                  <a:pt x="37" y="832"/>
                </a:cubicBezTo>
                <a:cubicBezTo>
                  <a:pt x="27" y="802"/>
                  <a:pt x="11" y="779"/>
                  <a:pt x="0" y="750"/>
                </a:cubicBezTo>
                <a:cubicBezTo>
                  <a:pt x="3" y="689"/>
                  <a:pt x="4" y="628"/>
                  <a:pt x="10" y="567"/>
                </a:cubicBezTo>
                <a:cubicBezTo>
                  <a:pt x="11" y="555"/>
                  <a:pt x="27" y="519"/>
                  <a:pt x="37" y="512"/>
                </a:cubicBezTo>
                <a:cubicBezTo>
                  <a:pt x="70" y="490"/>
                  <a:pt x="116" y="498"/>
                  <a:pt x="156" y="494"/>
                </a:cubicBezTo>
                <a:cubicBezTo>
                  <a:pt x="184" y="485"/>
                  <a:pt x="231" y="455"/>
                  <a:pt x="238" y="421"/>
                </a:cubicBezTo>
                <a:cubicBezTo>
                  <a:pt x="239" y="414"/>
                  <a:pt x="232" y="409"/>
                  <a:pt x="229" y="403"/>
                </a:cubicBezTo>
                <a:close/>
              </a:path>
            </a:pathLst>
          </a:custGeom>
          <a:pattFill prst="lgConfetti">
            <a:fgClr>
              <a:srgbClr val="ECFD49"/>
            </a:fgClr>
            <a:bgClr>
              <a:schemeClr val="bg1"/>
            </a:bgClr>
          </a:patt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539750" y="184150"/>
            <a:ext cx="218567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3600" dirty="0">
                <a:solidFill>
                  <a:schemeClr val="bg1"/>
                </a:solidFill>
                <a:latin typeface="Tahoma" panose="020B0604030504040204" pitchFamily="34" charset="0"/>
                <a:sym typeface="+mn-ea"/>
              </a:rPr>
              <a:t>一、</a:t>
            </a:r>
            <a:r>
              <a:rPr lang="zh-CN" altLang="en-US" sz="3600" b="1" dirty="0">
                <a:solidFill>
                  <a:schemeClr val="bg1"/>
                </a:solidFill>
                <a:latin typeface="Tahoma" panose="020B0604030504040204" pitchFamily="34" charset="0"/>
                <a:sym typeface="+mn-ea"/>
              </a:rPr>
              <a:t>引例</a:t>
            </a:r>
            <a:endParaRPr lang="zh-CN" altLang="en-US" sz="360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38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38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38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3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3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3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3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379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37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379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37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379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37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379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379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812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5" name="Rectangle 5"/>
          <p:cNvSpPr>
            <a:spLocks noRot="1" noChangeArrowheads="1"/>
          </p:cNvSpPr>
          <p:nvPr/>
        </p:nvSpPr>
        <p:spPr bwMode="auto">
          <a:xfrm>
            <a:off x="-63500" y="196850"/>
            <a:ext cx="2921635" cy="6572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r>
              <a:rPr lang="zh-CN" altLang="en-US" sz="3600" dirty="0">
                <a:solidFill>
                  <a:schemeClr val="bg1"/>
                </a:solidFill>
                <a:latin typeface="Tahoma" panose="020B0604030504040204" pitchFamily="34" charset="0"/>
              </a:rPr>
              <a:t>一、</a:t>
            </a:r>
            <a:r>
              <a:rPr lang="zh-CN" altLang="en-US" sz="3600" b="1" dirty="0">
                <a:solidFill>
                  <a:schemeClr val="bg1"/>
                </a:solidFill>
                <a:latin typeface="Tahoma" panose="020B0604030504040204" pitchFamily="34" charset="0"/>
              </a:rPr>
              <a:t>引例</a:t>
            </a:r>
            <a:r>
              <a:rPr lang="zh-CN" altLang="en-US" sz="4400" b="1" dirty="0">
                <a:solidFill>
                  <a:schemeClr val="bg1"/>
                </a:solidFill>
                <a:latin typeface="Tahoma" panose="020B0604030504040204" pitchFamily="34" charset="0"/>
              </a:rPr>
              <a:t> </a:t>
            </a:r>
            <a:endParaRPr lang="zh-CN" altLang="en-US" sz="4400" b="1" dirty="0">
              <a:solidFill>
                <a:schemeClr val="bg1"/>
              </a:solidFill>
              <a:latin typeface="Tahoma" panose="020B0604030504040204" pitchFamily="34" charset="0"/>
            </a:endParaRPr>
          </a:p>
        </p:txBody>
      </p:sp>
      <p:grpSp>
        <p:nvGrpSpPr>
          <p:cNvPr id="2" name="Group 7"/>
          <p:cNvGrpSpPr/>
          <p:nvPr/>
        </p:nvGrpSpPr>
        <p:grpSpPr bwMode="auto">
          <a:xfrm>
            <a:off x="2555875" y="3215005"/>
            <a:ext cx="3195638" cy="2266950"/>
            <a:chOff x="3218" y="1634"/>
            <a:chExt cx="2013" cy="1428"/>
          </a:xfrm>
        </p:grpSpPr>
        <p:graphicFrame>
          <p:nvGraphicFramePr>
            <p:cNvPr id="148488" name="Object 8"/>
            <p:cNvGraphicFramePr>
              <a:graphicFrameLocks noChangeAspect="1"/>
            </p:cNvGraphicFramePr>
            <p:nvPr/>
          </p:nvGraphicFramePr>
          <p:xfrm>
            <a:off x="3596" y="1946"/>
            <a:ext cx="1200" cy="8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5" name="位图图像" r:id="rId1" imgW="1828800" imgH="1857375" progId="Paint.Picture">
                    <p:embed/>
                  </p:oleObj>
                </mc:Choice>
                <mc:Fallback>
                  <p:oleObj name="位图图像" r:id="rId1" imgW="1828800" imgH="1857375" progId="Paint.Picture">
                    <p:embed/>
                    <p:pic>
                      <p:nvPicPr>
                        <p:cNvPr id="0" name="图片 1024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3596" y="1946"/>
                          <a:ext cx="1200" cy="882"/>
                        </a:xfrm>
                        <a:prstGeom prst="rect">
                          <a:avLst/>
                        </a:prstGeom>
                        <a:noFill/>
                        <a:ln w="57150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8489" name="Rectangle 9"/>
            <p:cNvSpPr>
              <a:spLocks noChangeArrowheads="1"/>
            </p:cNvSpPr>
            <p:nvPr/>
          </p:nvSpPr>
          <p:spPr bwMode="auto">
            <a:xfrm>
              <a:off x="3604" y="2749"/>
              <a:ext cx="188" cy="27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8490" name="Rectangle 10"/>
            <p:cNvSpPr>
              <a:spLocks noChangeArrowheads="1"/>
            </p:cNvSpPr>
            <p:nvPr/>
          </p:nvSpPr>
          <p:spPr bwMode="auto">
            <a:xfrm>
              <a:off x="3604" y="2762"/>
              <a:ext cx="104" cy="25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0" tIns="0" rIns="0" bIns="0">
              <a:spAutoFit/>
            </a:bodyPr>
            <a:lstStyle/>
            <a:p>
              <a:r>
                <a:rPr kumimoji="1" lang="en-US" altLang="zh-CN" sz="2600" b="1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a</a:t>
              </a:r>
              <a:endParaRPr kumimoji="1" lang="en-US" altLang="zh-CN" sz="3200" b="1">
                <a:latin typeface="Times New Roman" panose="02020603050405020304" pitchFamily="18" charset="0"/>
              </a:endParaRPr>
            </a:p>
          </p:txBody>
        </p:sp>
        <p:sp>
          <p:nvSpPr>
            <p:cNvPr id="148491" name="Rectangle 11"/>
            <p:cNvSpPr>
              <a:spLocks noChangeArrowheads="1"/>
            </p:cNvSpPr>
            <p:nvPr/>
          </p:nvSpPr>
          <p:spPr bwMode="auto">
            <a:xfrm>
              <a:off x="4761" y="2789"/>
              <a:ext cx="189" cy="27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8492" name="Rectangle 12"/>
            <p:cNvSpPr>
              <a:spLocks noChangeArrowheads="1"/>
            </p:cNvSpPr>
            <p:nvPr/>
          </p:nvSpPr>
          <p:spPr bwMode="auto">
            <a:xfrm>
              <a:off x="4709" y="2790"/>
              <a:ext cx="104" cy="25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0" tIns="0" rIns="0" bIns="0">
              <a:spAutoFit/>
            </a:bodyPr>
            <a:lstStyle/>
            <a:p>
              <a:r>
                <a:rPr kumimoji="1" lang="en-US" altLang="zh-CN" sz="2600" b="1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b</a:t>
              </a:r>
              <a:endParaRPr kumimoji="1" lang="en-US" altLang="zh-CN" sz="3200" b="1">
                <a:latin typeface="Times New Roman" panose="02020603050405020304" pitchFamily="18" charset="0"/>
              </a:endParaRPr>
            </a:p>
          </p:txBody>
        </p:sp>
        <p:grpSp>
          <p:nvGrpSpPr>
            <p:cNvPr id="3" name="Group 13"/>
            <p:cNvGrpSpPr/>
            <p:nvPr/>
          </p:nvGrpSpPr>
          <p:grpSpPr bwMode="auto">
            <a:xfrm>
              <a:off x="3218" y="1634"/>
              <a:ext cx="2013" cy="1427"/>
              <a:chOff x="3218" y="1634"/>
              <a:chExt cx="2013" cy="1427"/>
            </a:xfrm>
          </p:grpSpPr>
          <p:grpSp>
            <p:nvGrpSpPr>
              <p:cNvPr id="4" name="Group 14"/>
              <p:cNvGrpSpPr/>
              <p:nvPr/>
            </p:nvGrpSpPr>
            <p:grpSpPr bwMode="auto">
              <a:xfrm>
                <a:off x="3218" y="2771"/>
                <a:ext cx="1866" cy="80"/>
                <a:chOff x="3218" y="2771"/>
                <a:chExt cx="1866" cy="80"/>
              </a:xfrm>
            </p:grpSpPr>
            <p:sp>
              <p:nvSpPr>
                <p:cNvPr id="148495" name="Rectangle 15"/>
                <p:cNvSpPr>
                  <a:spLocks noChangeArrowheads="1"/>
                </p:cNvSpPr>
                <p:nvPr/>
              </p:nvSpPr>
              <p:spPr bwMode="auto">
                <a:xfrm>
                  <a:off x="3218" y="2803"/>
                  <a:ext cx="1789" cy="15"/>
                </a:xfrm>
                <a:prstGeom prst="rect">
                  <a:avLst/>
                </a:prstGeom>
                <a:solidFill>
                  <a:srgbClr val="000000"/>
                </a:solidFill>
                <a:ln w="9525">
                  <a:noFill/>
                  <a:miter lim="800000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48496" name="Freeform 16"/>
                <p:cNvSpPr/>
                <p:nvPr/>
              </p:nvSpPr>
              <p:spPr bwMode="auto">
                <a:xfrm>
                  <a:off x="5005" y="2771"/>
                  <a:ext cx="79" cy="80"/>
                </a:xfrm>
                <a:custGeom>
                  <a:avLst/>
                  <a:gdLst/>
                  <a:ahLst/>
                  <a:cxnLst>
                    <a:cxn ang="0">
                      <a:pos x="0" y="159"/>
                    </a:cxn>
                    <a:cxn ang="0">
                      <a:pos x="158" y="79"/>
                    </a:cxn>
                    <a:cxn ang="0">
                      <a:pos x="0" y="0"/>
                    </a:cxn>
                    <a:cxn ang="0">
                      <a:pos x="0" y="159"/>
                    </a:cxn>
                  </a:cxnLst>
                  <a:rect l="0" t="0" r="r" b="b"/>
                  <a:pathLst>
                    <a:path w="158" h="159">
                      <a:moveTo>
                        <a:pt x="0" y="159"/>
                      </a:moveTo>
                      <a:lnTo>
                        <a:pt x="158" y="79"/>
                      </a:lnTo>
                      <a:lnTo>
                        <a:pt x="0" y="0"/>
                      </a:lnTo>
                      <a:lnTo>
                        <a:pt x="0" y="15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5" name="Group 17"/>
              <p:cNvGrpSpPr/>
              <p:nvPr/>
            </p:nvGrpSpPr>
            <p:grpSpPr bwMode="auto">
              <a:xfrm>
                <a:off x="3361" y="1700"/>
                <a:ext cx="79" cy="1275"/>
                <a:chOff x="3361" y="1700"/>
                <a:chExt cx="79" cy="1275"/>
              </a:xfrm>
            </p:grpSpPr>
            <p:sp>
              <p:nvSpPr>
                <p:cNvPr id="148498" name="Rectangle 18"/>
                <p:cNvSpPr>
                  <a:spLocks noChangeArrowheads="1"/>
                </p:cNvSpPr>
                <p:nvPr/>
              </p:nvSpPr>
              <p:spPr bwMode="auto">
                <a:xfrm>
                  <a:off x="3392" y="1777"/>
                  <a:ext cx="16" cy="1198"/>
                </a:xfrm>
                <a:prstGeom prst="rect">
                  <a:avLst/>
                </a:prstGeom>
                <a:solidFill>
                  <a:srgbClr val="000000"/>
                </a:solidFill>
                <a:ln w="9525">
                  <a:noFill/>
                  <a:miter lim="800000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48499" name="Freeform 19"/>
                <p:cNvSpPr/>
                <p:nvPr/>
              </p:nvSpPr>
              <p:spPr bwMode="auto">
                <a:xfrm>
                  <a:off x="3361" y="1700"/>
                  <a:ext cx="79" cy="79"/>
                </a:xfrm>
                <a:custGeom>
                  <a:avLst/>
                  <a:gdLst/>
                  <a:ahLst/>
                  <a:cxnLst>
                    <a:cxn ang="0">
                      <a:pos x="160" y="157"/>
                    </a:cxn>
                    <a:cxn ang="0">
                      <a:pos x="79" y="0"/>
                    </a:cxn>
                    <a:cxn ang="0">
                      <a:pos x="0" y="157"/>
                    </a:cxn>
                    <a:cxn ang="0">
                      <a:pos x="160" y="157"/>
                    </a:cxn>
                  </a:cxnLst>
                  <a:rect l="0" t="0" r="r" b="b"/>
                  <a:pathLst>
                    <a:path w="160" h="157">
                      <a:moveTo>
                        <a:pt x="160" y="157"/>
                      </a:moveTo>
                      <a:lnTo>
                        <a:pt x="79" y="0"/>
                      </a:lnTo>
                      <a:lnTo>
                        <a:pt x="0" y="157"/>
                      </a:lnTo>
                      <a:lnTo>
                        <a:pt x="160" y="15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148500" name="Rectangle 20"/>
              <p:cNvSpPr>
                <a:spLocks noChangeArrowheads="1"/>
              </p:cNvSpPr>
              <p:nvPr/>
            </p:nvSpPr>
            <p:spPr bwMode="auto">
              <a:xfrm>
                <a:off x="5022" y="2786"/>
                <a:ext cx="209" cy="27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8501" name="Rectangle 21"/>
              <p:cNvSpPr>
                <a:spLocks noChangeArrowheads="1"/>
              </p:cNvSpPr>
              <p:nvPr/>
            </p:nvSpPr>
            <p:spPr bwMode="auto">
              <a:xfrm>
                <a:off x="5022" y="2799"/>
                <a:ext cx="104" cy="25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kumimoji="1" lang="en-US" altLang="zh-CN" sz="2600" b="1" i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x</a:t>
                </a:r>
                <a:endParaRPr kumimoji="1" lang="en-US" altLang="zh-CN" sz="3200" b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8502" name="Rectangle 22"/>
              <p:cNvSpPr>
                <a:spLocks noChangeArrowheads="1"/>
              </p:cNvSpPr>
              <p:nvPr/>
            </p:nvSpPr>
            <p:spPr bwMode="auto">
              <a:xfrm>
                <a:off x="3236" y="1634"/>
                <a:ext cx="194" cy="27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8503" name="Rectangle 23"/>
              <p:cNvSpPr>
                <a:spLocks noChangeArrowheads="1"/>
              </p:cNvSpPr>
              <p:nvPr/>
            </p:nvSpPr>
            <p:spPr bwMode="auto">
              <a:xfrm>
                <a:off x="3236" y="1647"/>
                <a:ext cx="92" cy="25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kumimoji="1" lang="en-US" altLang="zh-CN" sz="2600" b="1" i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y</a:t>
                </a:r>
                <a:endParaRPr kumimoji="1" lang="en-US" altLang="zh-CN" sz="3200" b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8504" name="Rectangle 24"/>
              <p:cNvSpPr>
                <a:spLocks noChangeArrowheads="1"/>
              </p:cNvSpPr>
              <p:nvPr/>
            </p:nvSpPr>
            <p:spPr bwMode="auto">
              <a:xfrm>
                <a:off x="3246" y="2762"/>
                <a:ext cx="230" cy="299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8505" name="Rectangle 25"/>
              <p:cNvSpPr>
                <a:spLocks noChangeArrowheads="1"/>
              </p:cNvSpPr>
              <p:nvPr/>
            </p:nvSpPr>
            <p:spPr bwMode="auto">
              <a:xfrm>
                <a:off x="3246" y="2779"/>
                <a:ext cx="112" cy="269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kumimoji="1" lang="en-US" altLang="zh-CN" sz="2800" b="1" i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o</a:t>
                </a:r>
                <a:endParaRPr kumimoji="1" lang="en-US" altLang="zh-CN" sz="3200" b="1">
                  <a:latin typeface="Times New Roman" panose="02020603050405020304" pitchFamily="18" charset="0"/>
                </a:endParaRPr>
              </a:p>
            </p:txBody>
          </p:sp>
        </p:grpSp>
      </p:grpSp>
      <p:graphicFrame>
        <p:nvGraphicFramePr>
          <p:cNvPr id="148506" name="Object 26"/>
          <p:cNvGraphicFramePr>
            <a:graphicFrameLocks noChangeAspect="1"/>
          </p:cNvGraphicFramePr>
          <p:nvPr/>
        </p:nvGraphicFramePr>
        <p:xfrm>
          <a:off x="3492500" y="3581718"/>
          <a:ext cx="129540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Microsoft 公式 3.0" r:id="rId3" imgW="34747200" imgH="9753600" progId="Equation.3">
                  <p:embed/>
                </p:oleObj>
              </mc:Choice>
              <mc:Fallback>
                <p:oleObj name="Microsoft 公式 3.0" r:id="rId3" imgW="34747200" imgH="9753600" progId="Equation.3">
                  <p:embed/>
                  <p:pic>
                    <p:nvPicPr>
                      <p:cNvPr id="0" name="图片 1025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492500" y="3581718"/>
                        <a:ext cx="1295400" cy="3619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8507" name="Object 27"/>
          <p:cNvGraphicFramePr>
            <a:graphicFrameLocks noChangeAspect="1"/>
          </p:cNvGraphicFramePr>
          <p:nvPr/>
        </p:nvGraphicFramePr>
        <p:xfrm>
          <a:off x="3727450" y="4404043"/>
          <a:ext cx="8763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Microsoft 公式 3.0" r:id="rId5" imgW="21031200" imgH="7924800" progId="Equation.3">
                  <p:embed/>
                </p:oleObj>
              </mc:Choice>
              <mc:Fallback>
                <p:oleObj name="Microsoft 公式 3.0" r:id="rId5" imgW="21031200" imgH="7924800" progId="Equation.3">
                  <p:embed/>
                  <p:pic>
                    <p:nvPicPr>
                      <p:cNvPr id="0" name="图片 1026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727450" y="4404043"/>
                        <a:ext cx="876300" cy="3302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8510" name="Object 30"/>
          <p:cNvGraphicFramePr>
            <a:graphicFrameLocks noChangeAspect="1"/>
          </p:cNvGraphicFramePr>
          <p:nvPr/>
        </p:nvGraphicFramePr>
        <p:xfrm>
          <a:off x="135890" y="1293178"/>
          <a:ext cx="8550275" cy="210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文档" r:id="rId7" imgW="9721850" imgH="2406650" progId="Word.Document.8">
                  <p:embed/>
                </p:oleObj>
              </mc:Choice>
              <mc:Fallback>
                <p:oleObj name="文档" r:id="rId7" imgW="9721850" imgH="2406650" progId="Word.Document.8">
                  <p:embed/>
                  <p:pic>
                    <p:nvPicPr>
                      <p:cNvPr id="0" name="图片 1027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35890" y="1293178"/>
                        <a:ext cx="8550275" cy="21018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8511" name="Text Box 31"/>
          <p:cNvSpPr txBox="1">
            <a:spLocks noChangeArrowheads="1"/>
          </p:cNvSpPr>
          <p:nvPr/>
        </p:nvSpPr>
        <p:spPr bwMode="auto">
          <a:xfrm>
            <a:off x="3635375" y="5579745"/>
            <a:ext cx="1223963" cy="5143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</a:ln>
        </p:spPr>
        <p:txBody>
          <a:bodyPr/>
          <a:lstStyle/>
          <a:p>
            <a:pPr algn="just"/>
            <a:r>
              <a:rPr lang="zh-CN" altLang="en-US" sz="2400" b="1">
                <a:latin typeface="Times New Roman" panose="02020603050405020304" pitchFamily="18" charset="0"/>
              </a:rPr>
              <a:t>图</a:t>
            </a:r>
            <a:r>
              <a:rPr lang="en-US" altLang="zh-CN" sz="2400" b="1">
                <a:latin typeface="Times New Roman" panose="02020603050405020304" pitchFamily="18" charset="0"/>
              </a:rPr>
              <a:t>4-1</a:t>
            </a:r>
            <a:endParaRPr lang="en-US" altLang="zh-CN" sz="2400"/>
          </a:p>
        </p:txBody>
      </p:sp>
      <p:grpSp>
        <p:nvGrpSpPr>
          <p:cNvPr id="6" name="Group 76"/>
          <p:cNvGrpSpPr/>
          <p:nvPr/>
        </p:nvGrpSpPr>
        <p:grpSpPr>
          <a:xfrm>
            <a:off x="6124671" y="3075305"/>
            <a:ext cx="2056034" cy="2812415"/>
            <a:chOff x="1533" y="812"/>
            <a:chExt cx="1577" cy="1932"/>
          </a:xfrm>
        </p:grpSpPr>
        <p:sp>
          <p:nvSpPr>
            <p:cNvPr id="9237" name="Litebulb"/>
            <p:cNvSpPr>
              <a:spLocks noEditPoints="1"/>
            </p:cNvSpPr>
            <p:nvPr/>
          </p:nvSpPr>
          <p:spPr>
            <a:xfrm rot="19543203">
              <a:off x="1727" y="812"/>
              <a:ext cx="1383" cy="19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1600" h="21600">
                  <a:moveTo>
                    <a:pt x="10825" y="21723"/>
                  </a:moveTo>
                  <a:lnTo>
                    <a:pt x="11215" y="21723"/>
                  </a:lnTo>
                  <a:lnTo>
                    <a:pt x="11552" y="21688"/>
                  </a:lnTo>
                  <a:lnTo>
                    <a:pt x="11916" y="21617"/>
                  </a:lnTo>
                  <a:lnTo>
                    <a:pt x="12253" y="21547"/>
                  </a:lnTo>
                  <a:lnTo>
                    <a:pt x="12617" y="21441"/>
                  </a:lnTo>
                  <a:lnTo>
                    <a:pt x="12902" y="21317"/>
                  </a:lnTo>
                  <a:lnTo>
                    <a:pt x="13162" y="21176"/>
                  </a:lnTo>
                  <a:lnTo>
                    <a:pt x="13396" y="21000"/>
                  </a:lnTo>
                  <a:lnTo>
                    <a:pt x="13655" y="20841"/>
                  </a:lnTo>
                  <a:lnTo>
                    <a:pt x="13863" y="20629"/>
                  </a:lnTo>
                  <a:lnTo>
                    <a:pt x="14045" y="20435"/>
                  </a:lnTo>
                  <a:lnTo>
                    <a:pt x="14200" y="20223"/>
                  </a:lnTo>
                  <a:lnTo>
                    <a:pt x="14356" y="19994"/>
                  </a:lnTo>
                  <a:lnTo>
                    <a:pt x="14460" y="19747"/>
                  </a:lnTo>
                  <a:lnTo>
                    <a:pt x="14512" y="19482"/>
                  </a:lnTo>
                  <a:lnTo>
                    <a:pt x="14512" y="19235"/>
                  </a:lnTo>
                  <a:lnTo>
                    <a:pt x="14512" y="19147"/>
                  </a:lnTo>
                  <a:lnTo>
                    <a:pt x="14512" y="18900"/>
                  </a:lnTo>
                  <a:lnTo>
                    <a:pt x="14512" y="18529"/>
                  </a:lnTo>
                  <a:lnTo>
                    <a:pt x="14512" y="18052"/>
                  </a:lnTo>
                  <a:lnTo>
                    <a:pt x="14512" y="17505"/>
                  </a:lnTo>
                  <a:lnTo>
                    <a:pt x="14512" y="16976"/>
                  </a:lnTo>
                  <a:lnTo>
                    <a:pt x="14512" y="16464"/>
                  </a:lnTo>
                  <a:lnTo>
                    <a:pt x="14512" y="15952"/>
                  </a:lnTo>
                  <a:lnTo>
                    <a:pt x="14512" y="15758"/>
                  </a:lnTo>
                  <a:lnTo>
                    <a:pt x="14616" y="15547"/>
                  </a:lnTo>
                  <a:lnTo>
                    <a:pt x="14694" y="15352"/>
                  </a:lnTo>
                  <a:lnTo>
                    <a:pt x="14798" y="15141"/>
                  </a:lnTo>
                  <a:lnTo>
                    <a:pt x="15161" y="14735"/>
                  </a:lnTo>
                  <a:lnTo>
                    <a:pt x="15602" y="14329"/>
                  </a:lnTo>
                  <a:lnTo>
                    <a:pt x="16745" y="13552"/>
                  </a:lnTo>
                  <a:lnTo>
                    <a:pt x="18043" y="12670"/>
                  </a:lnTo>
                  <a:lnTo>
                    <a:pt x="18744" y="12194"/>
                  </a:lnTo>
                  <a:lnTo>
                    <a:pt x="19341" y="11647"/>
                  </a:lnTo>
                  <a:lnTo>
                    <a:pt x="19938" y="11099"/>
                  </a:lnTo>
                  <a:lnTo>
                    <a:pt x="20483" y="10464"/>
                  </a:lnTo>
                  <a:lnTo>
                    <a:pt x="20743" y="10164"/>
                  </a:lnTo>
                  <a:lnTo>
                    <a:pt x="20950" y="9794"/>
                  </a:lnTo>
                  <a:lnTo>
                    <a:pt x="21132" y="9441"/>
                  </a:lnTo>
                  <a:lnTo>
                    <a:pt x="21288" y="9035"/>
                  </a:lnTo>
                  <a:lnTo>
                    <a:pt x="21444" y="8664"/>
                  </a:lnTo>
                  <a:lnTo>
                    <a:pt x="21548" y="8223"/>
                  </a:lnTo>
                  <a:lnTo>
                    <a:pt x="21600" y="7782"/>
                  </a:lnTo>
                  <a:lnTo>
                    <a:pt x="21600" y="7341"/>
                  </a:lnTo>
                  <a:lnTo>
                    <a:pt x="21600" y="6935"/>
                  </a:lnTo>
                  <a:lnTo>
                    <a:pt x="21548" y="6564"/>
                  </a:lnTo>
                  <a:lnTo>
                    <a:pt x="21496" y="6229"/>
                  </a:lnTo>
                  <a:lnTo>
                    <a:pt x="21392" y="5858"/>
                  </a:lnTo>
                  <a:lnTo>
                    <a:pt x="21288" y="5523"/>
                  </a:lnTo>
                  <a:lnTo>
                    <a:pt x="21132" y="5135"/>
                  </a:lnTo>
                  <a:lnTo>
                    <a:pt x="20950" y="4800"/>
                  </a:lnTo>
                  <a:lnTo>
                    <a:pt x="20743" y="4464"/>
                  </a:lnTo>
                  <a:lnTo>
                    <a:pt x="20535" y="4164"/>
                  </a:lnTo>
                  <a:lnTo>
                    <a:pt x="20301" y="3847"/>
                  </a:lnTo>
                  <a:lnTo>
                    <a:pt x="20042" y="3547"/>
                  </a:lnTo>
                  <a:lnTo>
                    <a:pt x="19782" y="3247"/>
                  </a:lnTo>
                  <a:lnTo>
                    <a:pt x="19133" y="2664"/>
                  </a:lnTo>
                  <a:lnTo>
                    <a:pt x="18458" y="2152"/>
                  </a:lnTo>
                  <a:lnTo>
                    <a:pt x="17705" y="1694"/>
                  </a:lnTo>
                  <a:lnTo>
                    <a:pt x="16849" y="1252"/>
                  </a:lnTo>
                  <a:lnTo>
                    <a:pt x="16407" y="1076"/>
                  </a:lnTo>
                  <a:lnTo>
                    <a:pt x="15940" y="900"/>
                  </a:lnTo>
                  <a:lnTo>
                    <a:pt x="15499" y="741"/>
                  </a:lnTo>
                  <a:lnTo>
                    <a:pt x="15057" y="600"/>
                  </a:lnTo>
                  <a:lnTo>
                    <a:pt x="14564" y="458"/>
                  </a:lnTo>
                  <a:lnTo>
                    <a:pt x="14045" y="335"/>
                  </a:lnTo>
                  <a:lnTo>
                    <a:pt x="13500" y="229"/>
                  </a:lnTo>
                  <a:lnTo>
                    <a:pt x="13006" y="158"/>
                  </a:lnTo>
                  <a:lnTo>
                    <a:pt x="12461" y="88"/>
                  </a:lnTo>
                  <a:lnTo>
                    <a:pt x="11968" y="52"/>
                  </a:lnTo>
                  <a:lnTo>
                    <a:pt x="11423" y="17"/>
                  </a:lnTo>
                  <a:lnTo>
                    <a:pt x="10825" y="17"/>
                  </a:lnTo>
                  <a:lnTo>
                    <a:pt x="10254" y="17"/>
                  </a:lnTo>
                  <a:lnTo>
                    <a:pt x="9709" y="52"/>
                  </a:lnTo>
                  <a:lnTo>
                    <a:pt x="9216" y="88"/>
                  </a:lnTo>
                  <a:lnTo>
                    <a:pt x="8671" y="158"/>
                  </a:lnTo>
                  <a:lnTo>
                    <a:pt x="8177" y="229"/>
                  </a:lnTo>
                  <a:lnTo>
                    <a:pt x="7632" y="335"/>
                  </a:lnTo>
                  <a:lnTo>
                    <a:pt x="7113" y="458"/>
                  </a:lnTo>
                  <a:lnTo>
                    <a:pt x="6620" y="600"/>
                  </a:lnTo>
                  <a:lnTo>
                    <a:pt x="6178" y="741"/>
                  </a:lnTo>
                  <a:lnTo>
                    <a:pt x="5737" y="900"/>
                  </a:lnTo>
                  <a:lnTo>
                    <a:pt x="5270" y="1076"/>
                  </a:lnTo>
                  <a:lnTo>
                    <a:pt x="4828" y="1252"/>
                  </a:lnTo>
                  <a:lnTo>
                    <a:pt x="3972" y="1694"/>
                  </a:lnTo>
                  <a:lnTo>
                    <a:pt x="3219" y="2152"/>
                  </a:lnTo>
                  <a:lnTo>
                    <a:pt x="2544" y="2664"/>
                  </a:lnTo>
                  <a:lnTo>
                    <a:pt x="1895" y="3247"/>
                  </a:lnTo>
                  <a:lnTo>
                    <a:pt x="1635" y="3547"/>
                  </a:lnTo>
                  <a:lnTo>
                    <a:pt x="1375" y="3847"/>
                  </a:lnTo>
                  <a:lnTo>
                    <a:pt x="1142" y="4164"/>
                  </a:lnTo>
                  <a:lnTo>
                    <a:pt x="934" y="4464"/>
                  </a:lnTo>
                  <a:lnTo>
                    <a:pt x="726" y="4800"/>
                  </a:lnTo>
                  <a:lnTo>
                    <a:pt x="545" y="5135"/>
                  </a:lnTo>
                  <a:lnTo>
                    <a:pt x="389" y="5523"/>
                  </a:lnTo>
                  <a:lnTo>
                    <a:pt x="285" y="5858"/>
                  </a:lnTo>
                  <a:lnTo>
                    <a:pt x="181" y="6229"/>
                  </a:lnTo>
                  <a:lnTo>
                    <a:pt x="129" y="6564"/>
                  </a:lnTo>
                  <a:lnTo>
                    <a:pt x="77" y="6935"/>
                  </a:lnTo>
                  <a:lnTo>
                    <a:pt x="77" y="7341"/>
                  </a:lnTo>
                  <a:lnTo>
                    <a:pt x="77" y="7782"/>
                  </a:lnTo>
                  <a:lnTo>
                    <a:pt x="129" y="8223"/>
                  </a:lnTo>
                  <a:lnTo>
                    <a:pt x="233" y="8664"/>
                  </a:lnTo>
                  <a:lnTo>
                    <a:pt x="389" y="9035"/>
                  </a:lnTo>
                  <a:lnTo>
                    <a:pt x="545" y="9441"/>
                  </a:lnTo>
                  <a:lnTo>
                    <a:pt x="726" y="9794"/>
                  </a:lnTo>
                  <a:lnTo>
                    <a:pt x="934" y="10164"/>
                  </a:lnTo>
                  <a:lnTo>
                    <a:pt x="1194" y="10464"/>
                  </a:lnTo>
                  <a:lnTo>
                    <a:pt x="1739" y="11099"/>
                  </a:lnTo>
                  <a:lnTo>
                    <a:pt x="2336" y="11647"/>
                  </a:lnTo>
                  <a:lnTo>
                    <a:pt x="2933" y="12194"/>
                  </a:lnTo>
                  <a:lnTo>
                    <a:pt x="3634" y="12670"/>
                  </a:lnTo>
                  <a:lnTo>
                    <a:pt x="4932" y="13552"/>
                  </a:lnTo>
                  <a:lnTo>
                    <a:pt x="6075" y="14329"/>
                  </a:lnTo>
                  <a:lnTo>
                    <a:pt x="6516" y="14735"/>
                  </a:lnTo>
                  <a:lnTo>
                    <a:pt x="6879" y="15141"/>
                  </a:lnTo>
                  <a:lnTo>
                    <a:pt x="6983" y="15352"/>
                  </a:lnTo>
                  <a:lnTo>
                    <a:pt x="7061" y="15547"/>
                  </a:lnTo>
                  <a:lnTo>
                    <a:pt x="7165" y="15758"/>
                  </a:lnTo>
                  <a:lnTo>
                    <a:pt x="7165" y="15952"/>
                  </a:lnTo>
                  <a:lnTo>
                    <a:pt x="7165" y="16464"/>
                  </a:lnTo>
                  <a:lnTo>
                    <a:pt x="7165" y="16976"/>
                  </a:lnTo>
                  <a:lnTo>
                    <a:pt x="7165" y="17505"/>
                  </a:lnTo>
                  <a:lnTo>
                    <a:pt x="7165" y="18052"/>
                  </a:lnTo>
                  <a:lnTo>
                    <a:pt x="7165" y="18529"/>
                  </a:lnTo>
                  <a:lnTo>
                    <a:pt x="7165" y="18900"/>
                  </a:lnTo>
                  <a:lnTo>
                    <a:pt x="7165" y="19147"/>
                  </a:lnTo>
                  <a:lnTo>
                    <a:pt x="7165" y="19235"/>
                  </a:lnTo>
                  <a:lnTo>
                    <a:pt x="7165" y="19482"/>
                  </a:lnTo>
                  <a:lnTo>
                    <a:pt x="7217" y="19747"/>
                  </a:lnTo>
                  <a:lnTo>
                    <a:pt x="7321" y="19994"/>
                  </a:lnTo>
                  <a:lnTo>
                    <a:pt x="7476" y="20223"/>
                  </a:lnTo>
                  <a:lnTo>
                    <a:pt x="7632" y="20435"/>
                  </a:lnTo>
                  <a:lnTo>
                    <a:pt x="7814" y="20629"/>
                  </a:lnTo>
                  <a:lnTo>
                    <a:pt x="8022" y="20841"/>
                  </a:lnTo>
                  <a:lnTo>
                    <a:pt x="8281" y="21000"/>
                  </a:lnTo>
                  <a:lnTo>
                    <a:pt x="8515" y="21176"/>
                  </a:lnTo>
                  <a:lnTo>
                    <a:pt x="8775" y="21317"/>
                  </a:lnTo>
                  <a:lnTo>
                    <a:pt x="9060" y="21441"/>
                  </a:lnTo>
                  <a:lnTo>
                    <a:pt x="9424" y="21547"/>
                  </a:lnTo>
                  <a:lnTo>
                    <a:pt x="9761" y="21617"/>
                  </a:lnTo>
                  <a:lnTo>
                    <a:pt x="10125" y="21688"/>
                  </a:lnTo>
                  <a:lnTo>
                    <a:pt x="10462" y="21723"/>
                  </a:lnTo>
                  <a:lnTo>
                    <a:pt x="10825" y="21723"/>
                  </a:lnTo>
                  <a:close/>
                </a:path>
                <a:path w="21600" h="21600">
                  <a:moveTo>
                    <a:pt x="9242" y="14417"/>
                  </a:moveTo>
                  <a:lnTo>
                    <a:pt x="8541" y="12035"/>
                  </a:lnTo>
                  <a:lnTo>
                    <a:pt x="7295" y="10129"/>
                  </a:lnTo>
                  <a:lnTo>
                    <a:pt x="6905" y="9652"/>
                  </a:lnTo>
                  <a:lnTo>
                    <a:pt x="8541" y="10182"/>
                  </a:lnTo>
                  <a:lnTo>
                    <a:pt x="9787" y="9547"/>
                  </a:lnTo>
                  <a:lnTo>
                    <a:pt x="11189" y="10129"/>
                  </a:lnTo>
                  <a:lnTo>
                    <a:pt x="12279" y="9547"/>
                  </a:lnTo>
                  <a:lnTo>
                    <a:pt x="13370" y="10076"/>
                  </a:lnTo>
                  <a:lnTo>
                    <a:pt x="14850" y="9652"/>
                  </a:lnTo>
                  <a:lnTo>
                    <a:pt x="12902" y="12247"/>
                  </a:lnTo>
                  <a:lnTo>
                    <a:pt x="12357" y="14417"/>
                  </a:lnTo>
                  <a:moveTo>
                    <a:pt x="7191" y="15952"/>
                  </a:moveTo>
                  <a:lnTo>
                    <a:pt x="14512" y="15952"/>
                  </a:lnTo>
                  <a:lnTo>
                    <a:pt x="14512" y="17064"/>
                  </a:lnTo>
                  <a:lnTo>
                    <a:pt x="7191" y="17047"/>
                  </a:lnTo>
                  <a:lnTo>
                    <a:pt x="7191" y="18123"/>
                  </a:lnTo>
                  <a:lnTo>
                    <a:pt x="14512" y="18158"/>
                  </a:lnTo>
                  <a:lnTo>
                    <a:pt x="14538" y="19182"/>
                  </a:lnTo>
                  <a:lnTo>
                    <a:pt x="7217" y="19182"/>
                  </a:lnTo>
                </a:path>
              </a:pathLst>
            </a:custGeom>
            <a:solidFill>
              <a:srgbClr val="F4FA06"/>
            </a:solidFill>
            <a:ln w="57150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" name="Text Box 71"/>
            <p:cNvSpPr txBox="1"/>
            <p:nvPr/>
          </p:nvSpPr>
          <p:spPr>
            <a:xfrm>
              <a:off x="1533" y="1106"/>
              <a:ext cx="1416" cy="54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pPr>
                <a:lnSpc>
                  <a:spcPct val="95000"/>
                </a:lnSpc>
              </a:pPr>
              <a:r>
                <a:rPr lang="zh-CN" altLang="en-US" sz="2400" dirty="0">
                  <a:solidFill>
                    <a:srgbClr val="370DD1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割圆术的思想怎么用呢？</a:t>
              </a:r>
              <a:endParaRPr lang="zh-CN" altLang="en-US" sz="2400" dirty="0">
                <a:solidFill>
                  <a:srgbClr val="370DD1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85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8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8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48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48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48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511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 bwMode="auto">
          <a:xfrm>
            <a:off x="4668838" y="1849438"/>
            <a:ext cx="3962400" cy="2476500"/>
            <a:chOff x="3218" y="1634"/>
            <a:chExt cx="2013" cy="1428"/>
          </a:xfrm>
        </p:grpSpPr>
        <p:graphicFrame>
          <p:nvGraphicFramePr>
            <p:cNvPr id="132099" name="Object 3"/>
            <p:cNvGraphicFramePr>
              <a:graphicFrameLocks noChangeAspect="1"/>
            </p:cNvGraphicFramePr>
            <p:nvPr/>
          </p:nvGraphicFramePr>
          <p:xfrm>
            <a:off x="3596" y="1946"/>
            <a:ext cx="1200" cy="8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49" name="BMP 图象" r:id="rId1" imgW="1828800" imgH="1857375" progId="Paint.Picture">
                    <p:embed/>
                  </p:oleObj>
                </mc:Choice>
                <mc:Fallback>
                  <p:oleObj name="BMP 图象" r:id="rId1" imgW="1828800" imgH="1857375" progId="Paint.Picture">
                    <p:embed/>
                    <p:pic>
                      <p:nvPicPr>
                        <p:cNvPr id="0" name="图片 2048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3596" y="1946"/>
                          <a:ext cx="1200" cy="882"/>
                        </a:xfrm>
                        <a:prstGeom prst="rect">
                          <a:avLst/>
                        </a:prstGeom>
                        <a:noFill/>
                        <a:ln w="57150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2100" name="Rectangle 4"/>
            <p:cNvSpPr>
              <a:spLocks noChangeArrowheads="1"/>
            </p:cNvSpPr>
            <p:nvPr/>
          </p:nvSpPr>
          <p:spPr bwMode="auto">
            <a:xfrm>
              <a:off x="3604" y="2749"/>
              <a:ext cx="188" cy="27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32101" name="Rectangle 5"/>
            <p:cNvSpPr>
              <a:spLocks noChangeArrowheads="1"/>
            </p:cNvSpPr>
            <p:nvPr/>
          </p:nvSpPr>
          <p:spPr bwMode="auto">
            <a:xfrm>
              <a:off x="3604" y="2762"/>
              <a:ext cx="84" cy="22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0" tIns="0" rIns="0" bIns="0">
              <a:spAutoFit/>
            </a:bodyPr>
            <a:lstStyle/>
            <a:p>
              <a:r>
                <a:rPr kumimoji="1" lang="en-US" altLang="zh-CN" sz="2600" b="1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a</a:t>
              </a:r>
              <a:endParaRPr kumimoji="1" lang="en-US" altLang="zh-CN" sz="3200" b="1">
                <a:latin typeface="Times New Roman" panose="02020603050405020304" pitchFamily="18" charset="0"/>
              </a:endParaRPr>
            </a:p>
          </p:txBody>
        </p:sp>
        <p:sp>
          <p:nvSpPr>
            <p:cNvPr id="132102" name="Rectangle 6"/>
            <p:cNvSpPr>
              <a:spLocks noChangeArrowheads="1"/>
            </p:cNvSpPr>
            <p:nvPr/>
          </p:nvSpPr>
          <p:spPr bwMode="auto">
            <a:xfrm>
              <a:off x="4761" y="2789"/>
              <a:ext cx="189" cy="27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32103" name="Rectangle 7"/>
            <p:cNvSpPr>
              <a:spLocks noChangeArrowheads="1"/>
            </p:cNvSpPr>
            <p:nvPr/>
          </p:nvSpPr>
          <p:spPr bwMode="auto">
            <a:xfrm>
              <a:off x="4709" y="2790"/>
              <a:ext cx="84" cy="22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0" tIns="0" rIns="0" bIns="0">
              <a:spAutoFit/>
            </a:bodyPr>
            <a:lstStyle/>
            <a:p>
              <a:r>
                <a:rPr kumimoji="1" lang="en-US" altLang="zh-CN" sz="2600" b="1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b</a:t>
              </a:r>
              <a:endParaRPr kumimoji="1" lang="en-US" altLang="zh-CN" sz="3200" b="1">
                <a:latin typeface="Times New Roman" panose="02020603050405020304" pitchFamily="18" charset="0"/>
              </a:endParaRPr>
            </a:p>
          </p:txBody>
        </p:sp>
        <p:grpSp>
          <p:nvGrpSpPr>
            <p:cNvPr id="3" name="Group 8"/>
            <p:cNvGrpSpPr/>
            <p:nvPr/>
          </p:nvGrpSpPr>
          <p:grpSpPr bwMode="auto">
            <a:xfrm>
              <a:off x="3218" y="1634"/>
              <a:ext cx="2013" cy="1427"/>
              <a:chOff x="3218" y="1634"/>
              <a:chExt cx="2013" cy="1427"/>
            </a:xfrm>
          </p:grpSpPr>
          <p:grpSp>
            <p:nvGrpSpPr>
              <p:cNvPr id="4" name="Group 9"/>
              <p:cNvGrpSpPr/>
              <p:nvPr/>
            </p:nvGrpSpPr>
            <p:grpSpPr bwMode="auto">
              <a:xfrm>
                <a:off x="3218" y="2771"/>
                <a:ext cx="1866" cy="80"/>
                <a:chOff x="3218" y="2771"/>
                <a:chExt cx="1866" cy="80"/>
              </a:xfrm>
            </p:grpSpPr>
            <p:sp>
              <p:nvSpPr>
                <p:cNvPr id="132106" name="Rectangle 10"/>
                <p:cNvSpPr>
                  <a:spLocks noChangeArrowheads="1"/>
                </p:cNvSpPr>
                <p:nvPr/>
              </p:nvSpPr>
              <p:spPr bwMode="auto">
                <a:xfrm>
                  <a:off x="3218" y="2803"/>
                  <a:ext cx="1789" cy="15"/>
                </a:xfrm>
                <a:prstGeom prst="rect">
                  <a:avLst/>
                </a:prstGeom>
                <a:solidFill>
                  <a:srgbClr val="000000"/>
                </a:solidFill>
                <a:ln w="9525">
                  <a:noFill/>
                  <a:miter lim="800000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32107" name="Freeform 11"/>
                <p:cNvSpPr/>
                <p:nvPr/>
              </p:nvSpPr>
              <p:spPr bwMode="auto">
                <a:xfrm>
                  <a:off x="5005" y="2771"/>
                  <a:ext cx="79" cy="80"/>
                </a:xfrm>
                <a:custGeom>
                  <a:avLst/>
                  <a:gdLst/>
                  <a:ahLst/>
                  <a:cxnLst>
                    <a:cxn ang="0">
                      <a:pos x="0" y="159"/>
                    </a:cxn>
                    <a:cxn ang="0">
                      <a:pos x="158" y="79"/>
                    </a:cxn>
                    <a:cxn ang="0">
                      <a:pos x="0" y="0"/>
                    </a:cxn>
                    <a:cxn ang="0">
                      <a:pos x="0" y="159"/>
                    </a:cxn>
                  </a:cxnLst>
                  <a:rect l="0" t="0" r="r" b="b"/>
                  <a:pathLst>
                    <a:path w="158" h="159">
                      <a:moveTo>
                        <a:pt x="0" y="159"/>
                      </a:moveTo>
                      <a:lnTo>
                        <a:pt x="158" y="79"/>
                      </a:lnTo>
                      <a:lnTo>
                        <a:pt x="0" y="0"/>
                      </a:lnTo>
                      <a:lnTo>
                        <a:pt x="0" y="15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5" name="Group 12"/>
              <p:cNvGrpSpPr/>
              <p:nvPr/>
            </p:nvGrpSpPr>
            <p:grpSpPr bwMode="auto">
              <a:xfrm>
                <a:off x="3361" y="1700"/>
                <a:ext cx="79" cy="1275"/>
                <a:chOff x="3361" y="1700"/>
                <a:chExt cx="79" cy="1275"/>
              </a:xfrm>
            </p:grpSpPr>
            <p:sp>
              <p:nvSpPr>
                <p:cNvPr id="132109" name="Rectangle 13"/>
                <p:cNvSpPr>
                  <a:spLocks noChangeArrowheads="1"/>
                </p:cNvSpPr>
                <p:nvPr/>
              </p:nvSpPr>
              <p:spPr bwMode="auto">
                <a:xfrm>
                  <a:off x="3392" y="1777"/>
                  <a:ext cx="16" cy="1198"/>
                </a:xfrm>
                <a:prstGeom prst="rect">
                  <a:avLst/>
                </a:prstGeom>
                <a:solidFill>
                  <a:srgbClr val="000000"/>
                </a:solidFill>
                <a:ln w="9525">
                  <a:noFill/>
                  <a:miter lim="800000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32110" name="Freeform 14"/>
                <p:cNvSpPr/>
                <p:nvPr/>
              </p:nvSpPr>
              <p:spPr bwMode="auto">
                <a:xfrm>
                  <a:off x="3361" y="1700"/>
                  <a:ext cx="79" cy="79"/>
                </a:xfrm>
                <a:custGeom>
                  <a:avLst/>
                  <a:gdLst/>
                  <a:ahLst/>
                  <a:cxnLst>
                    <a:cxn ang="0">
                      <a:pos x="160" y="157"/>
                    </a:cxn>
                    <a:cxn ang="0">
                      <a:pos x="79" y="0"/>
                    </a:cxn>
                    <a:cxn ang="0">
                      <a:pos x="0" y="157"/>
                    </a:cxn>
                    <a:cxn ang="0">
                      <a:pos x="160" y="157"/>
                    </a:cxn>
                  </a:cxnLst>
                  <a:rect l="0" t="0" r="r" b="b"/>
                  <a:pathLst>
                    <a:path w="160" h="157">
                      <a:moveTo>
                        <a:pt x="160" y="157"/>
                      </a:moveTo>
                      <a:lnTo>
                        <a:pt x="79" y="0"/>
                      </a:lnTo>
                      <a:lnTo>
                        <a:pt x="0" y="157"/>
                      </a:lnTo>
                      <a:lnTo>
                        <a:pt x="160" y="15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132111" name="Rectangle 15"/>
              <p:cNvSpPr>
                <a:spLocks noChangeArrowheads="1"/>
              </p:cNvSpPr>
              <p:nvPr/>
            </p:nvSpPr>
            <p:spPr bwMode="auto">
              <a:xfrm>
                <a:off x="5022" y="2786"/>
                <a:ext cx="209" cy="27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32112" name="Rectangle 16"/>
              <p:cNvSpPr>
                <a:spLocks noChangeArrowheads="1"/>
              </p:cNvSpPr>
              <p:nvPr/>
            </p:nvSpPr>
            <p:spPr bwMode="auto">
              <a:xfrm>
                <a:off x="5022" y="2800"/>
                <a:ext cx="84" cy="229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kumimoji="1" lang="en-US" altLang="zh-CN" sz="2600" b="1" i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x</a:t>
                </a:r>
                <a:endParaRPr kumimoji="1" lang="en-US" altLang="zh-CN" sz="3200" b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2113" name="Rectangle 17"/>
              <p:cNvSpPr>
                <a:spLocks noChangeArrowheads="1"/>
              </p:cNvSpPr>
              <p:nvPr/>
            </p:nvSpPr>
            <p:spPr bwMode="auto">
              <a:xfrm>
                <a:off x="3236" y="1634"/>
                <a:ext cx="194" cy="27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32114" name="Rectangle 18"/>
              <p:cNvSpPr>
                <a:spLocks noChangeArrowheads="1"/>
              </p:cNvSpPr>
              <p:nvPr/>
            </p:nvSpPr>
            <p:spPr bwMode="auto">
              <a:xfrm>
                <a:off x="3236" y="1647"/>
                <a:ext cx="74" cy="229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kumimoji="1" lang="en-US" altLang="zh-CN" sz="2600" b="1" i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y</a:t>
                </a:r>
                <a:endParaRPr kumimoji="1" lang="en-US" altLang="zh-CN" sz="3200" b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2115" name="Rectangle 19"/>
              <p:cNvSpPr>
                <a:spLocks noChangeArrowheads="1"/>
              </p:cNvSpPr>
              <p:nvPr/>
            </p:nvSpPr>
            <p:spPr bwMode="auto">
              <a:xfrm>
                <a:off x="3246" y="2762"/>
                <a:ext cx="230" cy="299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32116" name="Rectangle 20"/>
              <p:cNvSpPr>
                <a:spLocks noChangeArrowheads="1"/>
              </p:cNvSpPr>
              <p:nvPr/>
            </p:nvSpPr>
            <p:spPr bwMode="auto">
              <a:xfrm>
                <a:off x="3246" y="2779"/>
                <a:ext cx="91" cy="246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kumimoji="1" lang="en-US" altLang="zh-CN" sz="2800" b="1" i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o</a:t>
                </a:r>
                <a:endParaRPr kumimoji="1" lang="en-US" altLang="zh-CN" sz="3200" b="1">
                  <a:latin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6" name="Group 21"/>
          <p:cNvGrpSpPr/>
          <p:nvPr/>
        </p:nvGrpSpPr>
        <p:grpSpPr bwMode="auto">
          <a:xfrm>
            <a:off x="873125" y="1828800"/>
            <a:ext cx="3962400" cy="2476500"/>
            <a:chOff x="3218" y="1634"/>
            <a:chExt cx="2013" cy="1428"/>
          </a:xfrm>
        </p:grpSpPr>
        <p:graphicFrame>
          <p:nvGraphicFramePr>
            <p:cNvPr id="132118" name="Object 22"/>
            <p:cNvGraphicFramePr>
              <a:graphicFrameLocks noChangeAspect="1"/>
            </p:cNvGraphicFramePr>
            <p:nvPr/>
          </p:nvGraphicFramePr>
          <p:xfrm>
            <a:off x="3596" y="1946"/>
            <a:ext cx="1200" cy="8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0" name="BMP 图象" r:id="rId3" imgW="1828800" imgH="1857375" progId="Paint.Picture">
                    <p:embed/>
                  </p:oleObj>
                </mc:Choice>
                <mc:Fallback>
                  <p:oleObj name="BMP 图象" r:id="rId3" imgW="1828800" imgH="1857375" progId="Paint.Picture">
                    <p:embed/>
                    <p:pic>
                      <p:nvPicPr>
                        <p:cNvPr id="0" name="图片 2049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3596" y="1946"/>
                          <a:ext cx="1200" cy="882"/>
                        </a:xfrm>
                        <a:prstGeom prst="rect">
                          <a:avLst/>
                        </a:prstGeom>
                        <a:noFill/>
                        <a:ln w="57150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2119" name="Rectangle 23"/>
            <p:cNvSpPr>
              <a:spLocks noChangeArrowheads="1"/>
            </p:cNvSpPr>
            <p:nvPr/>
          </p:nvSpPr>
          <p:spPr bwMode="auto">
            <a:xfrm>
              <a:off x="3604" y="2749"/>
              <a:ext cx="188" cy="27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32120" name="Rectangle 24"/>
            <p:cNvSpPr>
              <a:spLocks noChangeArrowheads="1"/>
            </p:cNvSpPr>
            <p:nvPr/>
          </p:nvSpPr>
          <p:spPr bwMode="auto">
            <a:xfrm>
              <a:off x="3604" y="2762"/>
              <a:ext cx="84" cy="22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0" tIns="0" rIns="0" bIns="0">
              <a:spAutoFit/>
            </a:bodyPr>
            <a:lstStyle/>
            <a:p>
              <a:r>
                <a:rPr kumimoji="1" lang="en-US" altLang="zh-CN" sz="2600" b="1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a</a:t>
              </a:r>
              <a:endParaRPr kumimoji="1" lang="en-US" altLang="zh-CN" sz="3200" b="1">
                <a:latin typeface="Times New Roman" panose="02020603050405020304" pitchFamily="18" charset="0"/>
              </a:endParaRPr>
            </a:p>
          </p:txBody>
        </p:sp>
        <p:sp>
          <p:nvSpPr>
            <p:cNvPr id="132121" name="Rectangle 25"/>
            <p:cNvSpPr>
              <a:spLocks noChangeArrowheads="1"/>
            </p:cNvSpPr>
            <p:nvPr/>
          </p:nvSpPr>
          <p:spPr bwMode="auto">
            <a:xfrm>
              <a:off x="4761" y="2789"/>
              <a:ext cx="189" cy="27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32122" name="Rectangle 26"/>
            <p:cNvSpPr>
              <a:spLocks noChangeArrowheads="1"/>
            </p:cNvSpPr>
            <p:nvPr/>
          </p:nvSpPr>
          <p:spPr bwMode="auto">
            <a:xfrm>
              <a:off x="4709" y="2790"/>
              <a:ext cx="84" cy="22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0" tIns="0" rIns="0" bIns="0">
              <a:spAutoFit/>
            </a:bodyPr>
            <a:lstStyle/>
            <a:p>
              <a:r>
                <a:rPr kumimoji="1" lang="en-US" altLang="zh-CN" sz="2600" b="1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b</a:t>
              </a:r>
              <a:endParaRPr kumimoji="1" lang="en-US" altLang="zh-CN" sz="3200" b="1">
                <a:latin typeface="Times New Roman" panose="02020603050405020304" pitchFamily="18" charset="0"/>
              </a:endParaRPr>
            </a:p>
          </p:txBody>
        </p:sp>
        <p:grpSp>
          <p:nvGrpSpPr>
            <p:cNvPr id="7" name="Group 27"/>
            <p:cNvGrpSpPr/>
            <p:nvPr/>
          </p:nvGrpSpPr>
          <p:grpSpPr bwMode="auto">
            <a:xfrm>
              <a:off x="3218" y="1634"/>
              <a:ext cx="2013" cy="1427"/>
              <a:chOff x="3218" y="1634"/>
              <a:chExt cx="2013" cy="1427"/>
            </a:xfrm>
          </p:grpSpPr>
          <p:grpSp>
            <p:nvGrpSpPr>
              <p:cNvPr id="8" name="Group 28"/>
              <p:cNvGrpSpPr/>
              <p:nvPr/>
            </p:nvGrpSpPr>
            <p:grpSpPr bwMode="auto">
              <a:xfrm>
                <a:off x="3218" y="2771"/>
                <a:ext cx="1866" cy="80"/>
                <a:chOff x="3218" y="2771"/>
                <a:chExt cx="1866" cy="80"/>
              </a:xfrm>
            </p:grpSpPr>
            <p:sp>
              <p:nvSpPr>
                <p:cNvPr id="132125" name="Rectangle 29"/>
                <p:cNvSpPr>
                  <a:spLocks noChangeArrowheads="1"/>
                </p:cNvSpPr>
                <p:nvPr/>
              </p:nvSpPr>
              <p:spPr bwMode="auto">
                <a:xfrm>
                  <a:off x="3218" y="2803"/>
                  <a:ext cx="1789" cy="15"/>
                </a:xfrm>
                <a:prstGeom prst="rect">
                  <a:avLst/>
                </a:prstGeom>
                <a:solidFill>
                  <a:srgbClr val="000000"/>
                </a:solidFill>
                <a:ln w="9525">
                  <a:noFill/>
                  <a:miter lim="800000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32126" name="Freeform 30"/>
                <p:cNvSpPr/>
                <p:nvPr/>
              </p:nvSpPr>
              <p:spPr bwMode="auto">
                <a:xfrm>
                  <a:off x="5005" y="2771"/>
                  <a:ext cx="79" cy="80"/>
                </a:xfrm>
                <a:custGeom>
                  <a:avLst/>
                  <a:gdLst/>
                  <a:ahLst/>
                  <a:cxnLst>
                    <a:cxn ang="0">
                      <a:pos x="0" y="159"/>
                    </a:cxn>
                    <a:cxn ang="0">
                      <a:pos x="158" y="79"/>
                    </a:cxn>
                    <a:cxn ang="0">
                      <a:pos x="0" y="0"/>
                    </a:cxn>
                    <a:cxn ang="0">
                      <a:pos x="0" y="159"/>
                    </a:cxn>
                  </a:cxnLst>
                  <a:rect l="0" t="0" r="r" b="b"/>
                  <a:pathLst>
                    <a:path w="158" h="159">
                      <a:moveTo>
                        <a:pt x="0" y="159"/>
                      </a:moveTo>
                      <a:lnTo>
                        <a:pt x="158" y="79"/>
                      </a:lnTo>
                      <a:lnTo>
                        <a:pt x="0" y="0"/>
                      </a:lnTo>
                      <a:lnTo>
                        <a:pt x="0" y="15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9" name="Group 31"/>
              <p:cNvGrpSpPr/>
              <p:nvPr/>
            </p:nvGrpSpPr>
            <p:grpSpPr bwMode="auto">
              <a:xfrm>
                <a:off x="3361" y="1700"/>
                <a:ext cx="79" cy="1275"/>
                <a:chOff x="3361" y="1700"/>
                <a:chExt cx="79" cy="1275"/>
              </a:xfrm>
            </p:grpSpPr>
            <p:sp>
              <p:nvSpPr>
                <p:cNvPr id="132128" name="Rectangle 32"/>
                <p:cNvSpPr>
                  <a:spLocks noChangeArrowheads="1"/>
                </p:cNvSpPr>
                <p:nvPr/>
              </p:nvSpPr>
              <p:spPr bwMode="auto">
                <a:xfrm>
                  <a:off x="3392" y="1777"/>
                  <a:ext cx="16" cy="1198"/>
                </a:xfrm>
                <a:prstGeom prst="rect">
                  <a:avLst/>
                </a:prstGeom>
                <a:solidFill>
                  <a:srgbClr val="000000"/>
                </a:solidFill>
                <a:ln w="9525">
                  <a:noFill/>
                  <a:miter lim="800000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32129" name="Freeform 33"/>
                <p:cNvSpPr/>
                <p:nvPr/>
              </p:nvSpPr>
              <p:spPr bwMode="auto">
                <a:xfrm>
                  <a:off x="3361" y="1700"/>
                  <a:ext cx="79" cy="79"/>
                </a:xfrm>
                <a:custGeom>
                  <a:avLst/>
                  <a:gdLst/>
                  <a:ahLst/>
                  <a:cxnLst>
                    <a:cxn ang="0">
                      <a:pos x="160" y="157"/>
                    </a:cxn>
                    <a:cxn ang="0">
                      <a:pos x="79" y="0"/>
                    </a:cxn>
                    <a:cxn ang="0">
                      <a:pos x="0" y="157"/>
                    </a:cxn>
                    <a:cxn ang="0">
                      <a:pos x="160" y="157"/>
                    </a:cxn>
                  </a:cxnLst>
                  <a:rect l="0" t="0" r="r" b="b"/>
                  <a:pathLst>
                    <a:path w="160" h="157">
                      <a:moveTo>
                        <a:pt x="160" y="157"/>
                      </a:moveTo>
                      <a:lnTo>
                        <a:pt x="79" y="0"/>
                      </a:lnTo>
                      <a:lnTo>
                        <a:pt x="0" y="157"/>
                      </a:lnTo>
                      <a:lnTo>
                        <a:pt x="160" y="15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132130" name="Rectangle 34"/>
              <p:cNvSpPr>
                <a:spLocks noChangeArrowheads="1"/>
              </p:cNvSpPr>
              <p:nvPr/>
            </p:nvSpPr>
            <p:spPr bwMode="auto">
              <a:xfrm>
                <a:off x="5022" y="2786"/>
                <a:ext cx="209" cy="27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32131" name="Rectangle 35"/>
              <p:cNvSpPr>
                <a:spLocks noChangeArrowheads="1"/>
              </p:cNvSpPr>
              <p:nvPr/>
            </p:nvSpPr>
            <p:spPr bwMode="auto">
              <a:xfrm>
                <a:off x="5022" y="2800"/>
                <a:ext cx="84" cy="229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kumimoji="1" lang="en-US" altLang="zh-CN" sz="2600" b="1" i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x</a:t>
                </a:r>
                <a:endParaRPr kumimoji="1" lang="en-US" altLang="zh-CN" sz="3200" b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2132" name="Rectangle 36"/>
              <p:cNvSpPr>
                <a:spLocks noChangeArrowheads="1"/>
              </p:cNvSpPr>
              <p:nvPr/>
            </p:nvSpPr>
            <p:spPr bwMode="auto">
              <a:xfrm>
                <a:off x="3236" y="1634"/>
                <a:ext cx="194" cy="27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32133" name="Rectangle 37"/>
              <p:cNvSpPr>
                <a:spLocks noChangeArrowheads="1"/>
              </p:cNvSpPr>
              <p:nvPr/>
            </p:nvSpPr>
            <p:spPr bwMode="auto">
              <a:xfrm>
                <a:off x="3236" y="1647"/>
                <a:ext cx="74" cy="229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kumimoji="1" lang="en-US" altLang="zh-CN" sz="2600" b="1" i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y</a:t>
                </a:r>
                <a:endParaRPr kumimoji="1" lang="en-US" altLang="zh-CN" sz="3200" b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2134" name="Rectangle 38"/>
              <p:cNvSpPr>
                <a:spLocks noChangeArrowheads="1"/>
              </p:cNvSpPr>
              <p:nvPr/>
            </p:nvSpPr>
            <p:spPr bwMode="auto">
              <a:xfrm>
                <a:off x="3246" y="2762"/>
                <a:ext cx="230" cy="299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32135" name="Rectangle 39"/>
              <p:cNvSpPr>
                <a:spLocks noChangeArrowheads="1"/>
              </p:cNvSpPr>
              <p:nvPr/>
            </p:nvSpPr>
            <p:spPr bwMode="auto">
              <a:xfrm>
                <a:off x="3246" y="2779"/>
                <a:ext cx="91" cy="246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kumimoji="1" lang="en-US" altLang="zh-CN" sz="2800" b="1" i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o</a:t>
                </a:r>
                <a:endParaRPr kumimoji="1" lang="en-US" altLang="zh-CN" sz="3200" b="1"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132136" name="Text Box 40"/>
          <p:cNvSpPr txBox="1">
            <a:spLocks noChangeArrowheads="1"/>
          </p:cNvSpPr>
          <p:nvPr/>
        </p:nvSpPr>
        <p:spPr bwMode="auto">
          <a:xfrm>
            <a:off x="1143000" y="1066800"/>
            <a:ext cx="5715000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sz="2800" b="1">
                <a:latin typeface="Times New Roman" panose="02020603050405020304" pitchFamily="18" charset="0"/>
              </a:rPr>
              <a:t>用矩形面积近似取代曲边梯形面积</a:t>
            </a:r>
            <a:endParaRPr kumimoji="1" lang="zh-CN" altLang="en-US" sz="2800" b="1">
              <a:latin typeface="Times New Roman" panose="02020603050405020304" pitchFamily="18" charset="0"/>
            </a:endParaRPr>
          </a:p>
        </p:txBody>
      </p:sp>
      <p:sp>
        <p:nvSpPr>
          <p:cNvPr id="132137" name="Rectangle 41"/>
          <p:cNvSpPr>
            <a:spLocks noChangeArrowheads="1"/>
          </p:cNvSpPr>
          <p:nvPr/>
        </p:nvSpPr>
        <p:spPr bwMode="auto">
          <a:xfrm>
            <a:off x="1641475" y="3081338"/>
            <a:ext cx="644525" cy="785812"/>
          </a:xfrm>
          <a:prstGeom prst="rect">
            <a:avLst/>
          </a:prstGeom>
          <a:solidFill>
            <a:srgbClr val="99FF33">
              <a:alpha val="50000"/>
            </a:srgbClr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2138" name="Rectangle 42"/>
          <p:cNvSpPr>
            <a:spLocks noChangeArrowheads="1"/>
          </p:cNvSpPr>
          <p:nvPr/>
        </p:nvSpPr>
        <p:spPr bwMode="auto">
          <a:xfrm>
            <a:off x="2286000" y="3027363"/>
            <a:ext cx="685800" cy="839787"/>
          </a:xfrm>
          <a:prstGeom prst="rect">
            <a:avLst/>
          </a:prstGeom>
          <a:solidFill>
            <a:srgbClr val="FF00FF">
              <a:alpha val="50000"/>
            </a:srgbClr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2139" name="Rectangle 43"/>
          <p:cNvSpPr>
            <a:spLocks noChangeArrowheads="1"/>
          </p:cNvSpPr>
          <p:nvPr/>
        </p:nvSpPr>
        <p:spPr bwMode="auto">
          <a:xfrm>
            <a:off x="2971800" y="2582863"/>
            <a:ext cx="477838" cy="1284287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2140" name="Rectangle 44"/>
          <p:cNvSpPr>
            <a:spLocks noChangeArrowheads="1"/>
          </p:cNvSpPr>
          <p:nvPr/>
        </p:nvSpPr>
        <p:spPr bwMode="auto">
          <a:xfrm>
            <a:off x="3449638" y="2420938"/>
            <a:ext cx="501650" cy="1446212"/>
          </a:xfrm>
          <a:prstGeom prst="rect">
            <a:avLst/>
          </a:prstGeom>
          <a:solidFill>
            <a:srgbClr val="FF0000">
              <a:alpha val="50000"/>
            </a:srgbClr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2141" name="Rectangle 45"/>
          <p:cNvSpPr>
            <a:spLocks noChangeArrowheads="1"/>
          </p:cNvSpPr>
          <p:nvPr/>
        </p:nvSpPr>
        <p:spPr bwMode="auto">
          <a:xfrm>
            <a:off x="5430838" y="3132138"/>
            <a:ext cx="360362" cy="754062"/>
          </a:xfrm>
          <a:prstGeom prst="rect">
            <a:avLst/>
          </a:prstGeom>
          <a:solidFill>
            <a:srgbClr val="FFCCFF">
              <a:alpha val="50000"/>
            </a:srgbClr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2142" name="Rectangle 46"/>
          <p:cNvSpPr>
            <a:spLocks noChangeArrowheads="1"/>
          </p:cNvSpPr>
          <p:nvPr/>
        </p:nvSpPr>
        <p:spPr bwMode="auto">
          <a:xfrm>
            <a:off x="5789613" y="3173413"/>
            <a:ext cx="195262" cy="712787"/>
          </a:xfrm>
          <a:prstGeom prst="rect">
            <a:avLst/>
          </a:prstGeom>
          <a:solidFill>
            <a:srgbClr val="FF0066">
              <a:alpha val="50000"/>
            </a:srgbClr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2143" name="Rectangle 47"/>
          <p:cNvSpPr>
            <a:spLocks noChangeArrowheads="1"/>
          </p:cNvSpPr>
          <p:nvPr/>
        </p:nvSpPr>
        <p:spPr bwMode="auto">
          <a:xfrm>
            <a:off x="5991225" y="3094038"/>
            <a:ext cx="207963" cy="792162"/>
          </a:xfrm>
          <a:prstGeom prst="rect">
            <a:avLst/>
          </a:prstGeom>
          <a:solidFill>
            <a:srgbClr val="FF9900">
              <a:alpha val="50000"/>
            </a:srgbClr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2144" name="Rectangle 48"/>
          <p:cNvSpPr>
            <a:spLocks noChangeArrowheads="1"/>
          </p:cNvSpPr>
          <p:nvPr/>
        </p:nvSpPr>
        <p:spPr bwMode="auto">
          <a:xfrm>
            <a:off x="6199188" y="2970213"/>
            <a:ext cx="222250" cy="9159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2145" name="Rectangle 49"/>
          <p:cNvSpPr>
            <a:spLocks noChangeArrowheads="1"/>
          </p:cNvSpPr>
          <p:nvPr/>
        </p:nvSpPr>
        <p:spPr bwMode="auto">
          <a:xfrm>
            <a:off x="6413500" y="2819400"/>
            <a:ext cx="290513" cy="1066800"/>
          </a:xfrm>
          <a:prstGeom prst="rect">
            <a:avLst/>
          </a:prstGeom>
          <a:solidFill>
            <a:srgbClr val="99FF33">
              <a:alpha val="50000"/>
            </a:srgbClr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2146" name="Rectangle 50"/>
          <p:cNvSpPr>
            <a:spLocks noChangeArrowheads="1"/>
          </p:cNvSpPr>
          <p:nvPr/>
        </p:nvSpPr>
        <p:spPr bwMode="auto">
          <a:xfrm>
            <a:off x="6705600" y="2633663"/>
            <a:ext cx="304800" cy="1252537"/>
          </a:xfrm>
          <a:prstGeom prst="rect">
            <a:avLst/>
          </a:prstGeom>
          <a:solidFill>
            <a:srgbClr val="CC9900">
              <a:alpha val="50000"/>
            </a:srgbClr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2147" name="Rectangle 51"/>
          <p:cNvSpPr>
            <a:spLocks noChangeArrowheads="1"/>
          </p:cNvSpPr>
          <p:nvPr/>
        </p:nvSpPr>
        <p:spPr bwMode="auto">
          <a:xfrm>
            <a:off x="7010400" y="2508250"/>
            <a:ext cx="304800" cy="1377950"/>
          </a:xfrm>
          <a:prstGeom prst="rect">
            <a:avLst/>
          </a:prstGeom>
          <a:solidFill>
            <a:srgbClr val="FFFFCC">
              <a:alpha val="50000"/>
            </a:srgbClr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2148" name="Rectangle 52"/>
          <p:cNvSpPr>
            <a:spLocks noChangeArrowheads="1"/>
          </p:cNvSpPr>
          <p:nvPr/>
        </p:nvSpPr>
        <p:spPr bwMode="auto">
          <a:xfrm>
            <a:off x="7315200" y="2438400"/>
            <a:ext cx="228600" cy="1447800"/>
          </a:xfrm>
          <a:prstGeom prst="rect">
            <a:avLst/>
          </a:prstGeom>
          <a:solidFill>
            <a:srgbClr val="FF00FF">
              <a:alpha val="50000"/>
            </a:srgbClr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2149" name="Rectangle 53"/>
          <p:cNvSpPr>
            <a:spLocks noChangeArrowheads="1"/>
          </p:cNvSpPr>
          <p:nvPr/>
        </p:nvSpPr>
        <p:spPr bwMode="auto">
          <a:xfrm>
            <a:off x="7543800" y="2471738"/>
            <a:ext cx="196850" cy="1414462"/>
          </a:xfrm>
          <a:prstGeom prst="rect">
            <a:avLst/>
          </a:prstGeom>
          <a:solidFill>
            <a:srgbClr val="99FF33">
              <a:alpha val="50000"/>
            </a:srgbClr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2150" name="Text Box 54"/>
          <p:cNvSpPr txBox="1">
            <a:spLocks noChangeArrowheads="1"/>
          </p:cNvSpPr>
          <p:nvPr/>
        </p:nvSpPr>
        <p:spPr bwMode="auto">
          <a:xfrm>
            <a:off x="1219200" y="4921250"/>
            <a:ext cx="6553200" cy="9461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sz="2800" b="1">
                <a:latin typeface="Times New Roman" panose="02020603050405020304" pitchFamily="18" charset="0"/>
              </a:rPr>
              <a:t>显然，小矩形越多，矩形总面积越接近曲边梯形面积．</a:t>
            </a:r>
            <a:endParaRPr kumimoji="1" lang="zh-CN" altLang="en-US" sz="2800" b="1">
              <a:latin typeface="Times New Roman" panose="02020603050405020304" pitchFamily="18" charset="0"/>
            </a:endParaRPr>
          </a:p>
        </p:txBody>
      </p:sp>
      <p:sp>
        <p:nvSpPr>
          <p:cNvPr id="132151" name="Text Box 55"/>
          <p:cNvSpPr txBox="1">
            <a:spLocks noChangeArrowheads="1"/>
          </p:cNvSpPr>
          <p:nvPr/>
        </p:nvSpPr>
        <p:spPr bwMode="auto">
          <a:xfrm>
            <a:off x="1752600" y="4114800"/>
            <a:ext cx="2438400" cy="3968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sz="2000" b="1">
                <a:solidFill>
                  <a:schemeClr val="accent2"/>
                </a:solidFill>
                <a:latin typeface="Times New Roman" panose="02020603050405020304" pitchFamily="18" charset="0"/>
              </a:rPr>
              <a:t>（四个小矩形）</a:t>
            </a:r>
            <a:endParaRPr kumimoji="1" lang="zh-CN" altLang="en-US" sz="2000" b="1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2152" name="Text Box 56"/>
          <p:cNvSpPr txBox="1">
            <a:spLocks noChangeArrowheads="1"/>
          </p:cNvSpPr>
          <p:nvPr/>
        </p:nvSpPr>
        <p:spPr bwMode="auto">
          <a:xfrm>
            <a:off x="5791200" y="4114800"/>
            <a:ext cx="2438400" cy="3968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sz="2000" b="1">
                <a:solidFill>
                  <a:schemeClr val="accent2"/>
                </a:solidFill>
                <a:latin typeface="Times New Roman" panose="02020603050405020304" pitchFamily="18" charset="0"/>
              </a:rPr>
              <a:t>（九个小矩形）</a:t>
            </a:r>
            <a:endParaRPr kumimoji="1" lang="zh-CN" altLang="en-US" sz="2000" b="1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8485" name="Rectangle 5"/>
          <p:cNvSpPr>
            <a:spLocks noRot="1" noChangeArrowheads="1"/>
          </p:cNvSpPr>
          <p:nvPr/>
        </p:nvSpPr>
        <p:spPr bwMode="auto">
          <a:xfrm>
            <a:off x="-63500" y="196850"/>
            <a:ext cx="2921635" cy="6572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p>
            <a:r>
              <a:rPr lang="zh-CN" altLang="en-US" sz="3600" dirty="0">
                <a:solidFill>
                  <a:schemeClr val="bg1"/>
                </a:solidFill>
                <a:latin typeface="Tahoma" panose="020B0604030504040204" pitchFamily="34" charset="0"/>
              </a:rPr>
              <a:t>一、</a:t>
            </a:r>
            <a:r>
              <a:rPr lang="zh-CN" altLang="en-US" sz="3600" b="1" dirty="0">
                <a:solidFill>
                  <a:schemeClr val="bg1"/>
                </a:solidFill>
                <a:latin typeface="Tahoma" panose="020B0604030504040204" pitchFamily="34" charset="0"/>
              </a:rPr>
              <a:t>引例</a:t>
            </a:r>
            <a:r>
              <a:rPr lang="zh-CN" altLang="en-US" sz="4400" b="1" dirty="0">
                <a:solidFill>
                  <a:schemeClr val="bg1"/>
                </a:solidFill>
                <a:latin typeface="Tahoma" panose="020B0604030504040204" pitchFamily="34" charset="0"/>
              </a:rPr>
              <a:t> </a:t>
            </a:r>
            <a:endParaRPr lang="zh-CN" altLang="en-US" sz="4400" b="1" dirty="0">
              <a:solidFill>
                <a:schemeClr val="bg1"/>
              </a:solidFill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2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2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1" dur="500"/>
                                        <p:tgtEl>
                                          <p:spTgt spid="132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5" dur="500"/>
                                        <p:tgtEl>
                                          <p:spTgt spid="132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9" dur="500"/>
                                        <p:tgtEl>
                                          <p:spTgt spid="132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3" dur="500"/>
                                        <p:tgtEl>
                                          <p:spTgt spid="132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32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7" dur="500"/>
                                        <p:tgtEl>
                                          <p:spTgt spid="132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1" dur="500"/>
                                        <p:tgtEl>
                                          <p:spTgt spid="132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"/>
                            </p:stCondLst>
                            <p:childTnLst>
                              <p:par>
                                <p:cTn id="53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5" dur="500"/>
                                        <p:tgtEl>
                                          <p:spTgt spid="132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9" dur="500"/>
                                        <p:tgtEl>
                                          <p:spTgt spid="132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500"/>
                            </p:stCondLst>
                            <p:childTnLst>
                              <p:par>
                                <p:cTn id="61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3" dur="500"/>
                                        <p:tgtEl>
                                          <p:spTgt spid="132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000"/>
                            </p:stCondLst>
                            <p:childTnLst>
                              <p:par>
                                <p:cTn id="65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7" dur="500"/>
                                        <p:tgtEl>
                                          <p:spTgt spid="132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3500"/>
                            </p:stCondLst>
                            <p:childTnLst>
                              <p:par>
                                <p:cTn id="69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1" dur="500"/>
                                        <p:tgtEl>
                                          <p:spTgt spid="132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4000"/>
                            </p:stCondLst>
                            <p:childTnLst>
                              <p:par>
                                <p:cTn id="73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5" dur="500"/>
                                        <p:tgtEl>
                                          <p:spTgt spid="132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4500"/>
                            </p:stCondLst>
                            <p:childTnLst>
                              <p:par>
                                <p:cTn id="77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9" dur="500"/>
                                        <p:tgtEl>
                                          <p:spTgt spid="132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75"/>
                                        <p:tgtEl>
                                          <p:spTgt spid="132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136" grpId="0"/>
      <p:bldP spid="132137" grpId="0" animBg="1"/>
      <p:bldP spid="132138" grpId="0" animBg="1"/>
      <p:bldP spid="132139" grpId="0" animBg="1"/>
      <p:bldP spid="132140" grpId="0" animBg="1"/>
      <p:bldP spid="132141" grpId="0" animBg="1"/>
      <p:bldP spid="132142" grpId="0" animBg="1"/>
      <p:bldP spid="132143" grpId="0" animBg="1"/>
      <p:bldP spid="132144" grpId="0" animBg="1"/>
      <p:bldP spid="132145" grpId="0" animBg="1"/>
      <p:bldP spid="132146" grpId="0" animBg="1"/>
      <p:bldP spid="132147" grpId="0" animBg="1"/>
      <p:bldP spid="132148" grpId="0" animBg="1"/>
      <p:bldP spid="132149" grpId="0" animBg="1"/>
      <p:bldP spid="132150" grpId="0" autoUpdateAnimBg="0"/>
      <p:bldP spid="132151" grpId="0" autoUpdateAnimBg="0"/>
      <p:bldP spid="132152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3"/>
          <p:cNvGrpSpPr/>
          <p:nvPr/>
        </p:nvGrpSpPr>
        <p:grpSpPr bwMode="auto">
          <a:xfrm>
            <a:off x="1939925" y="3860483"/>
            <a:ext cx="4648200" cy="2438400"/>
            <a:chOff x="2736" y="1440"/>
            <a:chExt cx="2928" cy="1536"/>
          </a:xfrm>
        </p:grpSpPr>
        <p:graphicFrame>
          <p:nvGraphicFramePr>
            <p:cNvPr id="145422" name="Object 14"/>
            <p:cNvGraphicFramePr>
              <a:graphicFrameLocks noChangeAspect="1"/>
            </p:cNvGraphicFramePr>
            <p:nvPr/>
          </p:nvGraphicFramePr>
          <p:xfrm>
            <a:off x="3272" y="1559"/>
            <a:ext cx="1680" cy="119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3" name="BMP 图象" r:id="rId1" imgW="1905000" imgH="1352550" progId="Paint.Picture">
                    <p:embed/>
                  </p:oleObj>
                </mc:Choice>
                <mc:Fallback>
                  <p:oleObj name="BMP 图象" r:id="rId1" imgW="1905000" imgH="1352550" progId="Paint.Picture">
                    <p:embed/>
                    <p:pic>
                      <p:nvPicPr>
                        <p:cNvPr id="0" name="图片 3072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3272" y="1559"/>
                          <a:ext cx="1680" cy="1193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5423" name="Object 15"/>
            <p:cNvGraphicFramePr>
              <a:graphicFrameLocks noChangeAspect="1"/>
            </p:cNvGraphicFramePr>
            <p:nvPr/>
          </p:nvGraphicFramePr>
          <p:xfrm>
            <a:off x="3209" y="2784"/>
            <a:ext cx="151" cy="15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4" name="公式" r:id="rId3" imgW="5791200" imgH="6096000" progId="Equation.3">
                    <p:embed/>
                  </p:oleObj>
                </mc:Choice>
                <mc:Fallback>
                  <p:oleObj name="公式" r:id="rId3" imgW="5791200" imgH="6096000" progId="Equation.3">
                    <p:embed/>
                    <p:pic>
                      <p:nvPicPr>
                        <p:cNvPr id="0" name="图片 3073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3209" y="2784"/>
                          <a:ext cx="151" cy="159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5424" name="Object 16"/>
            <p:cNvGraphicFramePr>
              <a:graphicFrameLocks noChangeAspect="1"/>
            </p:cNvGraphicFramePr>
            <p:nvPr/>
          </p:nvGraphicFramePr>
          <p:xfrm>
            <a:off x="4944" y="2768"/>
            <a:ext cx="144" cy="2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5" name="公式" r:id="rId5" imgW="5486400" imgH="7924800" progId="Equation.3">
                    <p:embed/>
                  </p:oleObj>
                </mc:Choice>
                <mc:Fallback>
                  <p:oleObj name="公式" r:id="rId5" imgW="5486400" imgH="7924800" progId="Equation.3">
                    <p:embed/>
                    <p:pic>
                      <p:nvPicPr>
                        <p:cNvPr id="0" name="图片 3074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4944" y="2768"/>
                          <a:ext cx="144" cy="208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5425" name="Line 17"/>
            <p:cNvSpPr>
              <a:spLocks noChangeShapeType="1"/>
            </p:cNvSpPr>
            <p:nvPr/>
          </p:nvSpPr>
          <p:spPr bwMode="auto">
            <a:xfrm>
              <a:off x="2769" y="2737"/>
              <a:ext cx="279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tailEnd type="triangle" w="med" len="med"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5426" name="Line 18"/>
            <p:cNvSpPr>
              <a:spLocks noChangeShapeType="1"/>
            </p:cNvSpPr>
            <p:nvPr/>
          </p:nvSpPr>
          <p:spPr bwMode="auto">
            <a:xfrm flipV="1">
              <a:off x="3041" y="1440"/>
              <a:ext cx="0" cy="148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tailEnd type="triangle" w="med" len="med"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graphicFrame>
          <p:nvGraphicFramePr>
            <p:cNvPr id="145427" name="Object 19"/>
            <p:cNvGraphicFramePr>
              <a:graphicFrameLocks noChangeAspect="1"/>
            </p:cNvGraphicFramePr>
            <p:nvPr/>
          </p:nvGraphicFramePr>
          <p:xfrm>
            <a:off x="5427" y="2785"/>
            <a:ext cx="237" cy="15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6" name="公式" r:id="rId7" imgW="6400800" imgH="6096000" progId="Equation.3">
                    <p:embed/>
                  </p:oleObj>
                </mc:Choice>
                <mc:Fallback>
                  <p:oleObj name="公式" r:id="rId7" imgW="6400800" imgH="6096000" progId="Equation.3">
                    <p:embed/>
                    <p:pic>
                      <p:nvPicPr>
                        <p:cNvPr id="0" name="图片 3075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5427" y="2785"/>
                          <a:ext cx="237" cy="159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5428" name="Object 20"/>
            <p:cNvGraphicFramePr>
              <a:graphicFrameLocks noChangeAspect="1"/>
            </p:cNvGraphicFramePr>
            <p:nvPr/>
          </p:nvGraphicFramePr>
          <p:xfrm>
            <a:off x="2736" y="1440"/>
            <a:ext cx="237" cy="2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7" name="公式" r:id="rId9" imgW="6400800" imgH="7924800" progId="Equation.3">
                    <p:embed/>
                  </p:oleObj>
                </mc:Choice>
                <mc:Fallback>
                  <p:oleObj name="公式" r:id="rId9" imgW="6400800" imgH="7924800" progId="Equation.3">
                    <p:embed/>
                    <p:pic>
                      <p:nvPicPr>
                        <p:cNvPr id="0" name="图片 3076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2736" y="1440"/>
                          <a:ext cx="237" cy="208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5429" name="Object 21"/>
            <p:cNvGraphicFramePr>
              <a:graphicFrameLocks noChangeAspect="1"/>
            </p:cNvGraphicFramePr>
            <p:nvPr/>
          </p:nvGraphicFramePr>
          <p:xfrm>
            <a:off x="2797" y="2765"/>
            <a:ext cx="224" cy="1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8" name="公式" r:id="rId11" imgW="5486400" imgH="6096000" progId="Equation.3">
                    <p:embed/>
                  </p:oleObj>
                </mc:Choice>
                <mc:Fallback>
                  <p:oleObj name="公式" r:id="rId11" imgW="5486400" imgH="6096000" progId="Equation.3">
                    <p:embed/>
                    <p:pic>
                      <p:nvPicPr>
                        <p:cNvPr id="0" name="图片 3077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2797" y="2765"/>
                          <a:ext cx="224" cy="175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" name="Group 22"/>
          <p:cNvGrpSpPr/>
          <p:nvPr/>
        </p:nvGrpSpPr>
        <p:grpSpPr bwMode="auto">
          <a:xfrm>
            <a:off x="3163888" y="4365308"/>
            <a:ext cx="1976437" cy="1560512"/>
            <a:chOff x="3620" y="1856"/>
            <a:chExt cx="1200" cy="983"/>
          </a:xfrm>
        </p:grpSpPr>
        <p:sp>
          <p:nvSpPr>
            <p:cNvPr id="145431" name="Line 23"/>
            <p:cNvSpPr>
              <a:spLocks noChangeShapeType="1"/>
            </p:cNvSpPr>
            <p:nvPr/>
          </p:nvSpPr>
          <p:spPr bwMode="auto">
            <a:xfrm>
              <a:off x="3620" y="1856"/>
              <a:ext cx="0" cy="98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5432" name="Line 24"/>
            <p:cNvSpPr>
              <a:spLocks noChangeShapeType="1"/>
            </p:cNvSpPr>
            <p:nvPr/>
          </p:nvSpPr>
          <p:spPr bwMode="auto">
            <a:xfrm>
              <a:off x="3860" y="1872"/>
              <a:ext cx="0" cy="96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5433" name="Line 25"/>
            <p:cNvSpPr>
              <a:spLocks noChangeShapeType="1"/>
            </p:cNvSpPr>
            <p:nvPr/>
          </p:nvSpPr>
          <p:spPr bwMode="auto">
            <a:xfrm>
              <a:off x="4052" y="2064"/>
              <a:ext cx="0" cy="7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5434" name="Line 26"/>
            <p:cNvSpPr>
              <a:spLocks noChangeShapeType="1"/>
            </p:cNvSpPr>
            <p:nvPr/>
          </p:nvSpPr>
          <p:spPr bwMode="auto">
            <a:xfrm>
              <a:off x="4244" y="2256"/>
              <a:ext cx="0" cy="57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5435" name="Line 27"/>
            <p:cNvSpPr>
              <a:spLocks noChangeShapeType="1"/>
            </p:cNvSpPr>
            <p:nvPr/>
          </p:nvSpPr>
          <p:spPr bwMode="auto">
            <a:xfrm>
              <a:off x="4484" y="2352"/>
              <a:ext cx="0" cy="4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5436" name="Line 28"/>
            <p:cNvSpPr>
              <a:spLocks noChangeShapeType="1"/>
            </p:cNvSpPr>
            <p:nvPr/>
          </p:nvSpPr>
          <p:spPr bwMode="auto">
            <a:xfrm flipH="1">
              <a:off x="4676" y="2180"/>
              <a:ext cx="0" cy="6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5437" name="Line 29"/>
            <p:cNvSpPr>
              <a:spLocks noChangeShapeType="1"/>
            </p:cNvSpPr>
            <p:nvPr/>
          </p:nvSpPr>
          <p:spPr bwMode="auto">
            <a:xfrm>
              <a:off x="4820" y="1968"/>
              <a:ext cx="0" cy="86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4" name="Group 40"/>
          <p:cNvGrpSpPr/>
          <p:nvPr/>
        </p:nvGrpSpPr>
        <p:grpSpPr bwMode="auto">
          <a:xfrm>
            <a:off x="2805113" y="4436745"/>
            <a:ext cx="2559050" cy="735013"/>
            <a:chOff x="3380" y="1872"/>
            <a:chExt cx="1612" cy="508"/>
          </a:xfrm>
        </p:grpSpPr>
        <p:sp>
          <p:nvSpPr>
            <p:cNvPr id="145449" name="Line 41"/>
            <p:cNvSpPr>
              <a:spLocks noChangeShapeType="1"/>
            </p:cNvSpPr>
            <p:nvPr/>
          </p:nvSpPr>
          <p:spPr bwMode="auto">
            <a:xfrm>
              <a:off x="3380" y="2160"/>
              <a:ext cx="240" cy="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5450" name="Line 42"/>
            <p:cNvSpPr>
              <a:spLocks noChangeShapeType="1"/>
            </p:cNvSpPr>
            <p:nvPr/>
          </p:nvSpPr>
          <p:spPr bwMode="auto">
            <a:xfrm>
              <a:off x="3620" y="1872"/>
              <a:ext cx="240" cy="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5451" name="Line 43"/>
            <p:cNvSpPr>
              <a:spLocks noChangeShapeType="1"/>
            </p:cNvSpPr>
            <p:nvPr/>
          </p:nvSpPr>
          <p:spPr bwMode="auto">
            <a:xfrm>
              <a:off x="3860" y="2092"/>
              <a:ext cx="200" cy="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5452" name="Line 44"/>
            <p:cNvSpPr>
              <a:spLocks noChangeShapeType="1"/>
            </p:cNvSpPr>
            <p:nvPr/>
          </p:nvSpPr>
          <p:spPr bwMode="auto">
            <a:xfrm>
              <a:off x="4052" y="2304"/>
              <a:ext cx="200" cy="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5453" name="Line 45"/>
            <p:cNvSpPr>
              <a:spLocks noChangeShapeType="1"/>
            </p:cNvSpPr>
            <p:nvPr/>
          </p:nvSpPr>
          <p:spPr bwMode="auto">
            <a:xfrm>
              <a:off x="4244" y="2380"/>
              <a:ext cx="288" cy="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5454" name="Line 46"/>
            <p:cNvSpPr>
              <a:spLocks noChangeShapeType="1"/>
            </p:cNvSpPr>
            <p:nvPr/>
          </p:nvSpPr>
          <p:spPr bwMode="auto">
            <a:xfrm>
              <a:off x="4452" y="2380"/>
              <a:ext cx="240" cy="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5455" name="Line 47"/>
            <p:cNvSpPr>
              <a:spLocks noChangeShapeType="1"/>
            </p:cNvSpPr>
            <p:nvPr/>
          </p:nvSpPr>
          <p:spPr bwMode="auto">
            <a:xfrm>
              <a:off x="4664" y="2168"/>
              <a:ext cx="172" cy="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5456" name="Line 48"/>
            <p:cNvSpPr>
              <a:spLocks noChangeShapeType="1"/>
            </p:cNvSpPr>
            <p:nvPr/>
          </p:nvSpPr>
          <p:spPr bwMode="auto">
            <a:xfrm>
              <a:off x="4848" y="1968"/>
              <a:ext cx="144" cy="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5" name="Group 49"/>
          <p:cNvGrpSpPr/>
          <p:nvPr/>
        </p:nvGrpSpPr>
        <p:grpSpPr bwMode="auto">
          <a:xfrm>
            <a:off x="3092450" y="5949633"/>
            <a:ext cx="2341563" cy="339725"/>
            <a:chOff x="3565" y="2832"/>
            <a:chExt cx="1475" cy="214"/>
          </a:xfrm>
        </p:grpSpPr>
        <p:graphicFrame>
          <p:nvGraphicFramePr>
            <p:cNvPr id="145458" name="Object 50"/>
            <p:cNvGraphicFramePr>
              <a:graphicFrameLocks noChangeAspect="1"/>
            </p:cNvGraphicFramePr>
            <p:nvPr/>
          </p:nvGraphicFramePr>
          <p:xfrm>
            <a:off x="4441" y="2832"/>
            <a:ext cx="158" cy="2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9" name="公式" r:id="rId13" imgW="8229600" imgH="10972800" progId="Equation.3">
                    <p:embed/>
                  </p:oleObj>
                </mc:Choice>
                <mc:Fallback>
                  <p:oleObj name="公式" r:id="rId13" imgW="8229600" imgH="10972800" progId="Equation.3">
                    <p:embed/>
                    <p:pic>
                      <p:nvPicPr>
                        <p:cNvPr id="0" name="图片 3078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4441" y="2832"/>
                          <a:ext cx="158" cy="212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6" name="Group 51"/>
            <p:cNvGrpSpPr/>
            <p:nvPr/>
          </p:nvGrpSpPr>
          <p:grpSpPr bwMode="auto">
            <a:xfrm>
              <a:off x="3565" y="2832"/>
              <a:ext cx="1475" cy="214"/>
              <a:chOff x="3565" y="2832"/>
              <a:chExt cx="1475" cy="214"/>
            </a:xfrm>
          </p:grpSpPr>
          <p:graphicFrame>
            <p:nvGraphicFramePr>
              <p:cNvPr id="145460" name="Object 52"/>
              <p:cNvGraphicFramePr>
                <a:graphicFrameLocks noChangeAspect="1"/>
              </p:cNvGraphicFramePr>
              <p:nvPr/>
            </p:nvGraphicFramePr>
            <p:xfrm>
              <a:off x="3565" y="2834"/>
              <a:ext cx="164" cy="21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080" name="公式" r:id="rId15" imgW="8534400" imgH="10972800" progId="Equation.3">
                      <p:embed/>
                    </p:oleObj>
                  </mc:Choice>
                  <mc:Fallback>
                    <p:oleObj name="公式" r:id="rId15" imgW="8534400" imgH="10972800" progId="Equation.3">
                      <p:embed/>
                      <p:pic>
                        <p:nvPicPr>
                          <p:cNvPr id="0" name="图片 3079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16"/>
                          <a:stretch>
                            <a:fillRect/>
                          </a:stretch>
                        </p:blipFill>
                        <p:spPr>
                          <a:xfrm>
                            <a:off x="3565" y="2834"/>
                            <a:ext cx="164" cy="212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45461" name="Object 53"/>
              <p:cNvGraphicFramePr>
                <a:graphicFrameLocks noChangeAspect="1"/>
              </p:cNvGraphicFramePr>
              <p:nvPr/>
            </p:nvGraphicFramePr>
            <p:xfrm>
              <a:off x="4097" y="2832"/>
              <a:ext cx="270" cy="21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081" name="公式" r:id="rId17" imgW="14020800" imgH="10972800" progId="Equation.3">
                      <p:embed/>
                    </p:oleObj>
                  </mc:Choice>
                  <mc:Fallback>
                    <p:oleObj name="公式" r:id="rId17" imgW="14020800" imgH="10972800" progId="Equation.3">
                      <p:embed/>
                      <p:pic>
                        <p:nvPicPr>
                          <p:cNvPr id="0" name="图片 3080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18"/>
                          <a:stretch>
                            <a:fillRect/>
                          </a:stretch>
                        </p:blipFill>
                        <p:spPr>
                          <a:xfrm>
                            <a:off x="4097" y="2832"/>
                            <a:ext cx="270" cy="212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45462" name="Object 54"/>
              <p:cNvGraphicFramePr>
                <a:graphicFrameLocks noChangeAspect="1"/>
              </p:cNvGraphicFramePr>
              <p:nvPr/>
            </p:nvGraphicFramePr>
            <p:xfrm>
              <a:off x="4752" y="2832"/>
              <a:ext cx="288" cy="21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082" name="公式" r:id="rId19" imgW="14935200" imgH="10972800" progId="Equation.3">
                      <p:embed/>
                    </p:oleObj>
                  </mc:Choice>
                  <mc:Fallback>
                    <p:oleObj name="公式" r:id="rId19" imgW="14935200" imgH="10972800" progId="Equation.3">
                      <p:embed/>
                      <p:pic>
                        <p:nvPicPr>
                          <p:cNvPr id="0" name="图片 3081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20"/>
                          <a:stretch>
                            <a:fillRect/>
                          </a:stretch>
                        </p:blipFill>
                        <p:spPr>
                          <a:xfrm>
                            <a:off x="4752" y="2832"/>
                            <a:ext cx="288" cy="212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145464" name="Rectangle 56"/>
          <p:cNvSpPr>
            <a:spLocks noChangeArrowheads="1"/>
          </p:cNvSpPr>
          <p:nvPr/>
        </p:nvSpPr>
        <p:spPr bwMode="auto">
          <a:xfrm>
            <a:off x="893763" y="902970"/>
            <a:ext cx="44704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>
            <a:spAutoFit/>
          </a:bodyPr>
          <a:lstStyle/>
          <a:p>
            <a:r>
              <a:rPr lang="zh-CN" altLang="en-US" sz="2800" b="1"/>
              <a:t>求解曲边梯形面积的步骤：</a:t>
            </a:r>
            <a:endParaRPr lang="zh-CN" altLang="en-US" sz="2800" b="1"/>
          </a:p>
        </p:txBody>
      </p:sp>
      <p:graphicFrame>
        <p:nvGraphicFramePr>
          <p:cNvPr id="145465" name="Object 57"/>
          <p:cNvGraphicFramePr>
            <a:graphicFrameLocks noChangeAspect="1"/>
          </p:cNvGraphicFramePr>
          <p:nvPr/>
        </p:nvGraphicFramePr>
        <p:xfrm>
          <a:off x="179388" y="1628458"/>
          <a:ext cx="8556625" cy="2046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文档" r:id="rId21" imgW="9448800" imgH="2270125" progId="Word.Document.8">
                  <p:embed/>
                </p:oleObj>
              </mc:Choice>
              <mc:Fallback>
                <p:oleObj name="文档" r:id="rId21" imgW="9448800" imgH="2270125" progId="Word.Document.8">
                  <p:embed/>
                  <p:pic>
                    <p:nvPicPr>
                      <p:cNvPr id="0" name="图片 3082"/>
                      <p:cNvPicPr>
                        <a:picLocks noChangeAspect="1"/>
                      </p:cNvPicPr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79388" y="1628458"/>
                        <a:ext cx="8556625" cy="20462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8485" name="Rectangle 5"/>
          <p:cNvSpPr>
            <a:spLocks noRot="1" noChangeArrowheads="1"/>
          </p:cNvSpPr>
          <p:nvPr/>
        </p:nvSpPr>
        <p:spPr bwMode="auto">
          <a:xfrm>
            <a:off x="-63500" y="196850"/>
            <a:ext cx="2921635" cy="6572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r>
              <a:rPr lang="zh-CN" altLang="en-US" sz="3600" dirty="0">
                <a:solidFill>
                  <a:schemeClr val="bg1"/>
                </a:solidFill>
                <a:latin typeface="Tahoma" panose="020B0604030504040204" pitchFamily="34" charset="0"/>
              </a:rPr>
              <a:t>一、</a:t>
            </a:r>
            <a:r>
              <a:rPr lang="zh-CN" altLang="en-US" sz="3600" b="1" dirty="0">
                <a:solidFill>
                  <a:schemeClr val="bg1"/>
                </a:solidFill>
                <a:latin typeface="Tahoma" panose="020B0604030504040204" pitchFamily="34" charset="0"/>
              </a:rPr>
              <a:t>引例</a:t>
            </a:r>
            <a:r>
              <a:rPr lang="zh-CN" altLang="en-US" sz="4400" b="1" dirty="0">
                <a:solidFill>
                  <a:schemeClr val="bg1"/>
                </a:solidFill>
                <a:latin typeface="Tahoma" panose="020B0604030504040204" pitchFamily="34" charset="0"/>
              </a:rPr>
              <a:t> </a:t>
            </a:r>
            <a:endParaRPr lang="zh-CN" altLang="en-US" sz="4400" b="1" dirty="0">
              <a:solidFill>
                <a:schemeClr val="bg1"/>
              </a:solidFill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5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54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5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5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64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6454" name="Object 22"/>
          <p:cNvGraphicFramePr>
            <a:graphicFrameLocks noChangeAspect="1"/>
          </p:cNvGraphicFramePr>
          <p:nvPr/>
        </p:nvGraphicFramePr>
        <p:xfrm>
          <a:off x="296863" y="832803"/>
          <a:ext cx="8348662" cy="2398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" name="文档" r:id="rId1" imgW="9259570" imgH="2680335" progId="Word.Document.8">
                  <p:embed/>
                </p:oleObj>
              </mc:Choice>
              <mc:Fallback>
                <p:oleObj name="文档" r:id="rId1" imgW="9259570" imgH="2680335" progId="Word.Document.8">
                  <p:embed/>
                  <p:pic>
                    <p:nvPicPr>
                      <p:cNvPr id="0" name="图片 4096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96863" y="832803"/>
                        <a:ext cx="8348662" cy="23987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6455" name="Object 23"/>
          <p:cNvGraphicFramePr>
            <a:graphicFrameLocks noChangeAspect="1"/>
          </p:cNvGraphicFramePr>
          <p:nvPr/>
        </p:nvGraphicFramePr>
        <p:xfrm>
          <a:off x="2697163" y="3182303"/>
          <a:ext cx="3524250" cy="677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文档" r:id="rId3" imgW="3899535" imgH="756920" progId="Word.Document.8">
                  <p:embed/>
                </p:oleObj>
              </mc:Choice>
              <mc:Fallback>
                <p:oleObj name="文档" r:id="rId3" imgW="3899535" imgH="756920" progId="Word.Document.8">
                  <p:embed/>
                  <p:pic>
                    <p:nvPicPr>
                      <p:cNvPr id="0" name="图片 4097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697163" y="3182303"/>
                        <a:ext cx="3524250" cy="6778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24"/>
          <p:cNvGrpSpPr/>
          <p:nvPr/>
        </p:nvGrpSpPr>
        <p:grpSpPr bwMode="auto">
          <a:xfrm>
            <a:off x="1939925" y="3644583"/>
            <a:ext cx="4648200" cy="2438400"/>
            <a:chOff x="2736" y="1440"/>
            <a:chExt cx="2928" cy="1536"/>
          </a:xfrm>
        </p:grpSpPr>
        <p:graphicFrame>
          <p:nvGraphicFramePr>
            <p:cNvPr id="146457" name="Object 25"/>
            <p:cNvGraphicFramePr>
              <a:graphicFrameLocks noChangeAspect="1"/>
            </p:cNvGraphicFramePr>
            <p:nvPr/>
          </p:nvGraphicFramePr>
          <p:xfrm>
            <a:off x="3272" y="1559"/>
            <a:ext cx="1680" cy="119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099" name="BMP 图象" r:id="rId5" imgW="1905000" imgH="1352550" progId="Paint.Picture">
                    <p:embed/>
                  </p:oleObj>
                </mc:Choice>
                <mc:Fallback>
                  <p:oleObj name="BMP 图象" r:id="rId5" imgW="1905000" imgH="1352550" progId="Paint.Picture">
                    <p:embed/>
                    <p:pic>
                      <p:nvPicPr>
                        <p:cNvPr id="0" name="图片 4098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3272" y="1559"/>
                          <a:ext cx="1680" cy="1193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6458" name="Object 26"/>
            <p:cNvGraphicFramePr>
              <a:graphicFrameLocks noChangeAspect="1"/>
            </p:cNvGraphicFramePr>
            <p:nvPr/>
          </p:nvGraphicFramePr>
          <p:xfrm>
            <a:off x="3209" y="2784"/>
            <a:ext cx="151" cy="15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0" name="公式" r:id="rId7" imgW="5791200" imgH="6096000" progId="Equation.3">
                    <p:embed/>
                  </p:oleObj>
                </mc:Choice>
                <mc:Fallback>
                  <p:oleObj name="公式" r:id="rId7" imgW="5791200" imgH="6096000" progId="Equation.3">
                    <p:embed/>
                    <p:pic>
                      <p:nvPicPr>
                        <p:cNvPr id="0" name="图片 4099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3209" y="2784"/>
                          <a:ext cx="151" cy="159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6459" name="Object 27"/>
            <p:cNvGraphicFramePr>
              <a:graphicFrameLocks noChangeAspect="1"/>
            </p:cNvGraphicFramePr>
            <p:nvPr/>
          </p:nvGraphicFramePr>
          <p:xfrm>
            <a:off x="4944" y="2768"/>
            <a:ext cx="144" cy="2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1" name="公式" r:id="rId9" imgW="5486400" imgH="7924800" progId="Equation.3">
                    <p:embed/>
                  </p:oleObj>
                </mc:Choice>
                <mc:Fallback>
                  <p:oleObj name="公式" r:id="rId9" imgW="5486400" imgH="7924800" progId="Equation.3">
                    <p:embed/>
                    <p:pic>
                      <p:nvPicPr>
                        <p:cNvPr id="0" name="图片 4100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4944" y="2768"/>
                          <a:ext cx="144" cy="208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6460" name="Line 28"/>
            <p:cNvSpPr>
              <a:spLocks noChangeShapeType="1"/>
            </p:cNvSpPr>
            <p:nvPr/>
          </p:nvSpPr>
          <p:spPr bwMode="auto">
            <a:xfrm>
              <a:off x="2769" y="2737"/>
              <a:ext cx="279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tailEnd type="triangle" w="med" len="med"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6461" name="Line 29"/>
            <p:cNvSpPr>
              <a:spLocks noChangeShapeType="1"/>
            </p:cNvSpPr>
            <p:nvPr/>
          </p:nvSpPr>
          <p:spPr bwMode="auto">
            <a:xfrm flipV="1">
              <a:off x="3041" y="1440"/>
              <a:ext cx="0" cy="148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tailEnd type="triangle" w="med" len="med"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graphicFrame>
          <p:nvGraphicFramePr>
            <p:cNvPr id="146462" name="Object 30"/>
            <p:cNvGraphicFramePr>
              <a:graphicFrameLocks noChangeAspect="1"/>
            </p:cNvGraphicFramePr>
            <p:nvPr/>
          </p:nvGraphicFramePr>
          <p:xfrm>
            <a:off x="5427" y="2785"/>
            <a:ext cx="237" cy="15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2" name="公式" r:id="rId11" imgW="6400800" imgH="6096000" progId="Equation.3">
                    <p:embed/>
                  </p:oleObj>
                </mc:Choice>
                <mc:Fallback>
                  <p:oleObj name="公式" r:id="rId11" imgW="6400800" imgH="6096000" progId="Equation.3">
                    <p:embed/>
                    <p:pic>
                      <p:nvPicPr>
                        <p:cNvPr id="0" name="图片 4101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5427" y="2785"/>
                          <a:ext cx="237" cy="159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6463" name="Object 31"/>
            <p:cNvGraphicFramePr>
              <a:graphicFrameLocks noChangeAspect="1"/>
            </p:cNvGraphicFramePr>
            <p:nvPr/>
          </p:nvGraphicFramePr>
          <p:xfrm>
            <a:off x="2736" y="1440"/>
            <a:ext cx="237" cy="2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3" name="公式" r:id="rId13" imgW="6400800" imgH="7924800" progId="Equation.3">
                    <p:embed/>
                  </p:oleObj>
                </mc:Choice>
                <mc:Fallback>
                  <p:oleObj name="公式" r:id="rId13" imgW="6400800" imgH="7924800" progId="Equation.3">
                    <p:embed/>
                    <p:pic>
                      <p:nvPicPr>
                        <p:cNvPr id="0" name="图片 4102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2736" y="1440"/>
                          <a:ext cx="237" cy="208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6464" name="Object 32"/>
            <p:cNvGraphicFramePr>
              <a:graphicFrameLocks noChangeAspect="1"/>
            </p:cNvGraphicFramePr>
            <p:nvPr/>
          </p:nvGraphicFramePr>
          <p:xfrm>
            <a:off x="2797" y="2765"/>
            <a:ext cx="224" cy="1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4" name="公式" r:id="rId15" imgW="5486400" imgH="6096000" progId="Equation.3">
                    <p:embed/>
                  </p:oleObj>
                </mc:Choice>
                <mc:Fallback>
                  <p:oleObj name="公式" r:id="rId15" imgW="5486400" imgH="6096000" progId="Equation.3">
                    <p:embed/>
                    <p:pic>
                      <p:nvPicPr>
                        <p:cNvPr id="0" name="图片 4103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16"/>
                        <a:stretch>
                          <a:fillRect/>
                        </a:stretch>
                      </p:blipFill>
                      <p:spPr>
                        <a:xfrm>
                          <a:off x="2797" y="2765"/>
                          <a:ext cx="224" cy="175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" name="Group 33"/>
          <p:cNvGrpSpPr/>
          <p:nvPr/>
        </p:nvGrpSpPr>
        <p:grpSpPr bwMode="auto">
          <a:xfrm>
            <a:off x="3163888" y="4149408"/>
            <a:ext cx="1976437" cy="1560512"/>
            <a:chOff x="3620" y="1856"/>
            <a:chExt cx="1200" cy="983"/>
          </a:xfrm>
        </p:grpSpPr>
        <p:sp>
          <p:nvSpPr>
            <p:cNvPr id="146466" name="Line 34"/>
            <p:cNvSpPr>
              <a:spLocks noChangeShapeType="1"/>
            </p:cNvSpPr>
            <p:nvPr/>
          </p:nvSpPr>
          <p:spPr bwMode="auto">
            <a:xfrm>
              <a:off x="3620" y="1856"/>
              <a:ext cx="0" cy="98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6467" name="Line 35"/>
            <p:cNvSpPr>
              <a:spLocks noChangeShapeType="1"/>
            </p:cNvSpPr>
            <p:nvPr/>
          </p:nvSpPr>
          <p:spPr bwMode="auto">
            <a:xfrm>
              <a:off x="3860" y="1872"/>
              <a:ext cx="0" cy="96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6468" name="Line 36"/>
            <p:cNvSpPr>
              <a:spLocks noChangeShapeType="1"/>
            </p:cNvSpPr>
            <p:nvPr/>
          </p:nvSpPr>
          <p:spPr bwMode="auto">
            <a:xfrm>
              <a:off x="4052" y="2064"/>
              <a:ext cx="0" cy="7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6469" name="Line 37"/>
            <p:cNvSpPr>
              <a:spLocks noChangeShapeType="1"/>
            </p:cNvSpPr>
            <p:nvPr/>
          </p:nvSpPr>
          <p:spPr bwMode="auto">
            <a:xfrm>
              <a:off x="4244" y="2256"/>
              <a:ext cx="0" cy="57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6470" name="Line 38"/>
            <p:cNvSpPr>
              <a:spLocks noChangeShapeType="1"/>
            </p:cNvSpPr>
            <p:nvPr/>
          </p:nvSpPr>
          <p:spPr bwMode="auto">
            <a:xfrm>
              <a:off x="4484" y="2352"/>
              <a:ext cx="0" cy="4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6471" name="Line 39"/>
            <p:cNvSpPr>
              <a:spLocks noChangeShapeType="1"/>
            </p:cNvSpPr>
            <p:nvPr/>
          </p:nvSpPr>
          <p:spPr bwMode="auto">
            <a:xfrm flipH="1">
              <a:off x="4676" y="2180"/>
              <a:ext cx="0" cy="6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6472" name="Line 40"/>
            <p:cNvSpPr>
              <a:spLocks noChangeShapeType="1"/>
            </p:cNvSpPr>
            <p:nvPr/>
          </p:nvSpPr>
          <p:spPr bwMode="auto">
            <a:xfrm>
              <a:off x="4820" y="1968"/>
              <a:ext cx="0" cy="86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4" name="Group 41"/>
          <p:cNvGrpSpPr/>
          <p:nvPr/>
        </p:nvGrpSpPr>
        <p:grpSpPr bwMode="auto">
          <a:xfrm>
            <a:off x="3021013" y="4220845"/>
            <a:ext cx="2209800" cy="1873250"/>
            <a:chOff x="3504" y="1892"/>
            <a:chExt cx="1392" cy="1180"/>
          </a:xfrm>
        </p:grpSpPr>
        <p:sp>
          <p:nvSpPr>
            <p:cNvPr id="146474" name="Line 42"/>
            <p:cNvSpPr>
              <a:spLocks noChangeShapeType="1"/>
            </p:cNvSpPr>
            <p:nvPr/>
          </p:nvSpPr>
          <p:spPr bwMode="auto">
            <a:xfrm>
              <a:off x="3744" y="1892"/>
              <a:ext cx="0" cy="940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prstDash val="sysDot"/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6475" name="Line 43"/>
            <p:cNvSpPr>
              <a:spLocks noChangeShapeType="1"/>
            </p:cNvSpPr>
            <p:nvPr/>
          </p:nvSpPr>
          <p:spPr bwMode="auto">
            <a:xfrm>
              <a:off x="4128" y="2304"/>
              <a:ext cx="0" cy="528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prstDash val="sysDot"/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6476" name="Line 44"/>
            <p:cNvSpPr>
              <a:spLocks noChangeShapeType="1"/>
            </p:cNvSpPr>
            <p:nvPr/>
          </p:nvSpPr>
          <p:spPr bwMode="auto">
            <a:xfrm>
              <a:off x="4368" y="2400"/>
              <a:ext cx="0" cy="448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prstDash val="sysDot"/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6477" name="Line 45"/>
            <p:cNvSpPr>
              <a:spLocks noChangeShapeType="1"/>
            </p:cNvSpPr>
            <p:nvPr/>
          </p:nvSpPr>
          <p:spPr bwMode="auto">
            <a:xfrm flipH="1">
              <a:off x="4760" y="2180"/>
              <a:ext cx="0" cy="652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prstDash val="sysDot"/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6478" name="Line 46"/>
            <p:cNvSpPr>
              <a:spLocks noChangeShapeType="1"/>
            </p:cNvSpPr>
            <p:nvPr/>
          </p:nvSpPr>
          <p:spPr bwMode="auto">
            <a:xfrm>
              <a:off x="4560" y="2381"/>
              <a:ext cx="0" cy="428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prstDash val="sysDot"/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6479" name="Line 47"/>
            <p:cNvSpPr>
              <a:spLocks noChangeShapeType="1"/>
            </p:cNvSpPr>
            <p:nvPr/>
          </p:nvSpPr>
          <p:spPr bwMode="auto">
            <a:xfrm>
              <a:off x="3936" y="2084"/>
              <a:ext cx="0" cy="768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prstDash val="sysDot"/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6480" name="Line 48"/>
            <p:cNvSpPr>
              <a:spLocks noChangeShapeType="1"/>
            </p:cNvSpPr>
            <p:nvPr/>
          </p:nvSpPr>
          <p:spPr bwMode="auto">
            <a:xfrm flipH="1">
              <a:off x="3504" y="2160"/>
              <a:ext cx="0" cy="688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prstDash val="sysDot"/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6481" name="Line 49"/>
            <p:cNvSpPr>
              <a:spLocks noChangeShapeType="1"/>
            </p:cNvSpPr>
            <p:nvPr/>
          </p:nvSpPr>
          <p:spPr bwMode="auto">
            <a:xfrm>
              <a:off x="4896" y="1968"/>
              <a:ext cx="0" cy="864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prstDash val="sysDot"/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graphicFrame>
          <p:nvGraphicFramePr>
            <p:cNvPr id="146482" name="Object 50"/>
            <p:cNvGraphicFramePr>
              <a:graphicFrameLocks noChangeAspect="1"/>
            </p:cNvGraphicFramePr>
            <p:nvPr/>
          </p:nvGraphicFramePr>
          <p:xfrm>
            <a:off x="4320" y="2859"/>
            <a:ext cx="141" cy="2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5" name="公式" r:id="rId17" imgW="7315200" imgH="10972800" progId="Equation.3">
                    <p:embed/>
                  </p:oleObj>
                </mc:Choice>
                <mc:Fallback>
                  <p:oleObj name="公式" r:id="rId17" imgW="7315200" imgH="10972800" progId="Equation.3">
                    <p:embed/>
                    <p:pic>
                      <p:nvPicPr>
                        <p:cNvPr id="0" name="图片 4104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18"/>
                        <a:stretch>
                          <a:fillRect/>
                        </a:stretch>
                      </p:blipFill>
                      <p:spPr>
                        <a:xfrm>
                          <a:off x="4320" y="2859"/>
                          <a:ext cx="141" cy="213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" name="Group 51"/>
          <p:cNvGrpSpPr/>
          <p:nvPr/>
        </p:nvGrpSpPr>
        <p:grpSpPr bwMode="auto">
          <a:xfrm>
            <a:off x="2805113" y="4220845"/>
            <a:ext cx="2559050" cy="735013"/>
            <a:chOff x="3380" y="1872"/>
            <a:chExt cx="1612" cy="508"/>
          </a:xfrm>
        </p:grpSpPr>
        <p:sp>
          <p:nvSpPr>
            <p:cNvPr id="146484" name="Line 52"/>
            <p:cNvSpPr>
              <a:spLocks noChangeShapeType="1"/>
            </p:cNvSpPr>
            <p:nvPr/>
          </p:nvSpPr>
          <p:spPr bwMode="auto">
            <a:xfrm>
              <a:off x="3380" y="2160"/>
              <a:ext cx="240" cy="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6485" name="Line 53"/>
            <p:cNvSpPr>
              <a:spLocks noChangeShapeType="1"/>
            </p:cNvSpPr>
            <p:nvPr/>
          </p:nvSpPr>
          <p:spPr bwMode="auto">
            <a:xfrm>
              <a:off x="3620" y="1872"/>
              <a:ext cx="240" cy="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6486" name="Line 54"/>
            <p:cNvSpPr>
              <a:spLocks noChangeShapeType="1"/>
            </p:cNvSpPr>
            <p:nvPr/>
          </p:nvSpPr>
          <p:spPr bwMode="auto">
            <a:xfrm>
              <a:off x="3860" y="2092"/>
              <a:ext cx="200" cy="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6487" name="Line 55"/>
            <p:cNvSpPr>
              <a:spLocks noChangeShapeType="1"/>
            </p:cNvSpPr>
            <p:nvPr/>
          </p:nvSpPr>
          <p:spPr bwMode="auto">
            <a:xfrm>
              <a:off x="4052" y="2304"/>
              <a:ext cx="200" cy="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6488" name="Line 56"/>
            <p:cNvSpPr>
              <a:spLocks noChangeShapeType="1"/>
            </p:cNvSpPr>
            <p:nvPr/>
          </p:nvSpPr>
          <p:spPr bwMode="auto">
            <a:xfrm>
              <a:off x="4244" y="2380"/>
              <a:ext cx="288" cy="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6489" name="Line 57"/>
            <p:cNvSpPr>
              <a:spLocks noChangeShapeType="1"/>
            </p:cNvSpPr>
            <p:nvPr/>
          </p:nvSpPr>
          <p:spPr bwMode="auto">
            <a:xfrm>
              <a:off x="4452" y="2380"/>
              <a:ext cx="240" cy="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6490" name="Line 58"/>
            <p:cNvSpPr>
              <a:spLocks noChangeShapeType="1"/>
            </p:cNvSpPr>
            <p:nvPr/>
          </p:nvSpPr>
          <p:spPr bwMode="auto">
            <a:xfrm>
              <a:off x="4664" y="2168"/>
              <a:ext cx="172" cy="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6491" name="Line 59"/>
            <p:cNvSpPr>
              <a:spLocks noChangeShapeType="1"/>
            </p:cNvSpPr>
            <p:nvPr/>
          </p:nvSpPr>
          <p:spPr bwMode="auto">
            <a:xfrm>
              <a:off x="4848" y="1968"/>
              <a:ext cx="144" cy="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6" name="Group 60"/>
          <p:cNvGrpSpPr/>
          <p:nvPr/>
        </p:nvGrpSpPr>
        <p:grpSpPr bwMode="auto">
          <a:xfrm>
            <a:off x="3092450" y="5733733"/>
            <a:ext cx="2341563" cy="339725"/>
            <a:chOff x="3565" y="2832"/>
            <a:chExt cx="1475" cy="214"/>
          </a:xfrm>
        </p:grpSpPr>
        <p:graphicFrame>
          <p:nvGraphicFramePr>
            <p:cNvPr id="146493" name="Object 61"/>
            <p:cNvGraphicFramePr>
              <a:graphicFrameLocks noChangeAspect="1"/>
            </p:cNvGraphicFramePr>
            <p:nvPr/>
          </p:nvGraphicFramePr>
          <p:xfrm>
            <a:off x="4441" y="2832"/>
            <a:ext cx="158" cy="2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6" name="公式" r:id="rId19" imgW="8229600" imgH="10972800" progId="Equation.3">
                    <p:embed/>
                  </p:oleObj>
                </mc:Choice>
                <mc:Fallback>
                  <p:oleObj name="公式" r:id="rId19" imgW="8229600" imgH="10972800" progId="Equation.3">
                    <p:embed/>
                    <p:pic>
                      <p:nvPicPr>
                        <p:cNvPr id="0" name="图片 4105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0"/>
                        <a:stretch>
                          <a:fillRect/>
                        </a:stretch>
                      </p:blipFill>
                      <p:spPr>
                        <a:xfrm>
                          <a:off x="4441" y="2832"/>
                          <a:ext cx="158" cy="212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7" name="Group 62"/>
            <p:cNvGrpSpPr/>
            <p:nvPr/>
          </p:nvGrpSpPr>
          <p:grpSpPr bwMode="auto">
            <a:xfrm>
              <a:off x="3565" y="2832"/>
              <a:ext cx="1475" cy="214"/>
              <a:chOff x="3565" y="2832"/>
              <a:chExt cx="1475" cy="214"/>
            </a:xfrm>
          </p:grpSpPr>
          <p:graphicFrame>
            <p:nvGraphicFramePr>
              <p:cNvPr id="146495" name="Object 63"/>
              <p:cNvGraphicFramePr>
                <a:graphicFrameLocks noChangeAspect="1"/>
              </p:cNvGraphicFramePr>
              <p:nvPr/>
            </p:nvGraphicFramePr>
            <p:xfrm>
              <a:off x="3565" y="2834"/>
              <a:ext cx="164" cy="21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107" name="公式" r:id="rId21" imgW="8534400" imgH="10972800" progId="Equation.3">
                      <p:embed/>
                    </p:oleObj>
                  </mc:Choice>
                  <mc:Fallback>
                    <p:oleObj name="公式" r:id="rId21" imgW="8534400" imgH="10972800" progId="Equation.3">
                      <p:embed/>
                      <p:pic>
                        <p:nvPicPr>
                          <p:cNvPr id="0" name="图片 4106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22"/>
                          <a:stretch>
                            <a:fillRect/>
                          </a:stretch>
                        </p:blipFill>
                        <p:spPr>
                          <a:xfrm>
                            <a:off x="3565" y="2834"/>
                            <a:ext cx="164" cy="212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46496" name="Object 64"/>
              <p:cNvGraphicFramePr>
                <a:graphicFrameLocks noChangeAspect="1"/>
              </p:cNvGraphicFramePr>
              <p:nvPr/>
            </p:nvGraphicFramePr>
            <p:xfrm>
              <a:off x="4097" y="2832"/>
              <a:ext cx="270" cy="21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108" name="公式" r:id="rId23" imgW="14020800" imgH="10972800" progId="Equation.3">
                      <p:embed/>
                    </p:oleObj>
                  </mc:Choice>
                  <mc:Fallback>
                    <p:oleObj name="公式" r:id="rId23" imgW="14020800" imgH="10972800" progId="Equation.3">
                      <p:embed/>
                      <p:pic>
                        <p:nvPicPr>
                          <p:cNvPr id="0" name="图片 4107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24"/>
                          <a:stretch>
                            <a:fillRect/>
                          </a:stretch>
                        </p:blipFill>
                        <p:spPr>
                          <a:xfrm>
                            <a:off x="4097" y="2832"/>
                            <a:ext cx="270" cy="212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46497" name="Object 65"/>
              <p:cNvGraphicFramePr>
                <a:graphicFrameLocks noChangeAspect="1"/>
              </p:cNvGraphicFramePr>
              <p:nvPr/>
            </p:nvGraphicFramePr>
            <p:xfrm>
              <a:off x="4752" y="2832"/>
              <a:ext cx="288" cy="21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109" name="公式" r:id="rId25" imgW="14935200" imgH="10972800" progId="Equation.3">
                      <p:embed/>
                    </p:oleObj>
                  </mc:Choice>
                  <mc:Fallback>
                    <p:oleObj name="公式" r:id="rId25" imgW="14935200" imgH="10972800" progId="Equation.3">
                      <p:embed/>
                      <p:pic>
                        <p:nvPicPr>
                          <p:cNvPr id="0" name="图片 4108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26"/>
                          <a:stretch>
                            <a:fillRect/>
                          </a:stretch>
                        </p:blipFill>
                        <p:spPr>
                          <a:xfrm>
                            <a:off x="4752" y="2832"/>
                            <a:ext cx="288" cy="212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148485" name="Rectangle 5"/>
          <p:cNvSpPr>
            <a:spLocks noRot="1" noChangeArrowheads="1"/>
          </p:cNvSpPr>
          <p:nvPr/>
        </p:nvSpPr>
        <p:spPr bwMode="auto">
          <a:xfrm>
            <a:off x="-63500" y="196850"/>
            <a:ext cx="2921635" cy="6572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r>
              <a:rPr lang="zh-CN" altLang="en-US" sz="3600" dirty="0">
                <a:solidFill>
                  <a:schemeClr val="bg1"/>
                </a:solidFill>
                <a:latin typeface="Tahoma" panose="020B0604030504040204" pitchFamily="34" charset="0"/>
              </a:rPr>
              <a:t>一、</a:t>
            </a:r>
            <a:r>
              <a:rPr lang="zh-CN" altLang="en-US" sz="3600" b="1" dirty="0">
                <a:solidFill>
                  <a:schemeClr val="bg1"/>
                </a:solidFill>
                <a:latin typeface="Tahoma" panose="020B0604030504040204" pitchFamily="34" charset="0"/>
              </a:rPr>
              <a:t>引例</a:t>
            </a:r>
            <a:r>
              <a:rPr lang="zh-CN" altLang="en-US" sz="4400" b="1" dirty="0">
                <a:solidFill>
                  <a:schemeClr val="bg1"/>
                </a:solidFill>
                <a:latin typeface="Tahoma" panose="020B0604030504040204" pitchFamily="34" charset="0"/>
              </a:rPr>
              <a:t> </a:t>
            </a:r>
            <a:endParaRPr lang="zh-CN" altLang="en-US" sz="4400" b="1" dirty="0">
              <a:solidFill>
                <a:schemeClr val="bg1"/>
              </a:solidFill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64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64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64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46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7475" name="Object 19"/>
          <p:cNvGraphicFramePr>
            <a:graphicFrameLocks noChangeAspect="1"/>
          </p:cNvGraphicFramePr>
          <p:nvPr/>
        </p:nvGraphicFramePr>
        <p:xfrm>
          <a:off x="250825" y="907733"/>
          <a:ext cx="8558213" cy="1385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" name="文档" r:id="rId1" imgW="9459595" imgH="1544955" progId="Word.Document.8">
                  <p:embed/>
                </p:oleObj>
              </mc:Choice>
              <mc:Fallback>
                <p:oleObj name="文档" r:id="rId1" imgW="9459595" imgH="1544955" progId="Word.Document.8">
                  <p:embed/>
                  <p:pic>
                    <p:nvPicPr>
                      <p:cNvPr id="0" name="图片 5120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50825" y="907733"/>
                        <a:ext cx="8558213" cy="13858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26"/>
          <p:cNvGrpSpPr/>
          <p:nvPr/>
        </p:nvGrpSpPr>
        <p:grpSpPr bwMode="auto">
          <a:xfrm>
            <a:off x="2843213" y="1965008"/>
            <a:ext cx="5727700" cy="814387"/>
            <a:chOff x="1791" y="1057"/>
            <a:chExt cx="3608" cy="513"/>
          </a:xfrm>
        </p:grpSpPr>
        <p:graphicFrame>
          <p:nvGraphicFramePr>
            <p:cNvPr id="147476" name="Object 20"/>
            <p:cNvGraphicFramePr>
              <a:graphicFrameLocks noChangeAspect="1"/>
            </p:cNvGraphicFramePr>
            <p:nvPr/>
          </p:nvGraphicFramePr>
          <p:xfrm>
            <a:off x="1791" y="1177"/>
            <a:ext cx="204" cy="2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2" name="文档" r:id="rId3" imgW="367665" imgH="452120" progId="Word.Document.8">
                    <p:embed/>
                  </p:oleObj>
                </mc:Choice>
                <mc:Fallback>
                  <p:oleObj name="文档" r:id="rId3" imgW="367665" imgH="452120" progId="Word.Document.8">
                    <p:embed/>
                    <p:pic>
                      <p:nvPicPr>
                        <p:cNvPr id="0" name="图片 5121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791" y="1177"/>
                          <a:ext cx="204" cy="254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7477" name="Object 21"/>
            <p:cNvGraphicFramePr>
              <a:graphicFrameLocks noChangeAspect="1"/>
            </p:cNvGraphicFramePr>
            <p:nvPr/>
          </p:nvGraphicFramePr>
          <p:xfrm>
            <a:off x="1995" y="1068"/>
            <a:ext cx="642" cy="50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3" name="文档" r:id="rId5" imgW="1135380" imgH="893445" progId="Word.Document.8">
                    <p:embed/>
                  </p:oleObj>
                </mc:Choice>
                <mc:Fallback>
                  <p:oleObj name="文档" r:id="rId5" imgW="1135380" imgH="893445" progId="Word.Document.8">
                    <p:embed/>
                    <p:pic>
                      <p:nvPicPr>
                        <p:cNvPr id="0" name="图片 5122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1995" y="1068"/>
                          <a:ext cx="642" cy="502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7478" name="Object 22"/>
            <p:cNvGraphicFramePr>
              <a:graphicFrameLocks noChangeAspect="1"/>
            </p:cNvGraphicFramePr>
            <p:nvPr/>
          </p:nvGraphicFramePr>
          <p:xfrm>
            <a:off x="2663" y="1057"/>
            <a:ext cx="1056" cy="5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4" name="文档" r:id="rId7" imgW="1860550" imgH="903605" progId="Word.Document.8">
                    <p:embed/>
                  </p:oleObj>
                </mc:Choice>
                <mc:Fallback>
                  <p:oleObj name="文档" r:id="rId7" imgW="1860550" imgH="903605" progId="Word.Document.8">
                    <p:embed/>
                    <p:pic>
                      <p:nvPicPr>
                        <p:cNvPr id="0" name="图片 5123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2663" y="1057"/>
                          <a:ext cx="1056" cy="510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7479" name="Rectangle 23"/>
            <p:cNvSpPr>
              <a:spLocks noChangeArrowheads="1"/>
            </p:cNvSpPr>
            <p:nvPr/>
          </p:nvSpPr>
          <p:spPr bwMode="auto">
            <a:xfrm>
              <a:off x="4468" y="1069"/>
              <a:ext cx="931" cy="327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zh-CN" altLang="en-US" sz="2800" b="1"/>
                <a:t>（</a:t>
              </a:r>
              <a:r>
                <a:rPr lang="en-US" altLang="zh-CN" sz="2800" b="1"/>
                <a:t>4-1</a:t>
              </a:r>
              <a:r>
                <a:rPr lang="zh-CN" altLang="en-US" sz="2800" b="1"/>
                <a:t>）</a:t>
              </a:r>
              <a:r>
                <a:rPr lang="zh-CN" altLang="en-US"/>
                <a:t> </a:t>
              </a:r>
              <a:endParaRPr lang="zh-CN" altLang="en-US"/>
            </a:p>
          </p:txBody>
        </p:sp>
      </p:grpSp>
      <p:graphicFrame>
        <p:nvGraphicFramePr>
          <p:cNvPr id="147480" name="Object 24"/>
          <p:cNvGraphicFramePr>
            <a:graphicFrameLocks noChangeAspect="1"/>
          </p:cNvGraphicFramePr>
          <p:nvPr/>
        </p:nvGraphicFramePr>
        <p:xfrm>
          <a:off x="225425" y="2815908"/>
          <a:ext cx="8491538" cy="275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文档" r:id="rId9" imgW="9406890" imgH="3068955" progId="Word.Document.8">
                  <p:embed/>
                </p:oleObj>
              </mc:Choice>
              <mc:Fallback>
                <p:oleObj name="文档" r:id="rId9" imgW="9406890" imgH="3068955" progId="Word.Document.8">
                  <p:embed/>
                  <p:pic>
                    <p:nvPicPr>
                      <p:cNvPr id="0" name="图片 5124"/>
                      <p:cNvPicPr>
                        <a:picLocks noChangeAspect="1"/>
                      </p:cNvPicPr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25425" y="2815908"/>
                        <a:ext cx="8491538" cy="27559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7481" name="Text Box 25"/>
          <p:cNvSpPr txBox="1">
            <a:spLocks noChangeArrowheads="1"/>
          </p:cNvSpPr>
          <p:nvPr/>
        </p:nvSpPr>
        <p:spPr bwMode="auto">
          <a:xfrm>
            <a:off x="1116013" y="5660708"/>
            <a:ext cx="6624637" cy="5191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/>
              <a:t>步骤：分割，近似，求和，取极限</a:t>
            </a:r>
            <a:endParaRPr lang="zh-CN" altLang="en-US" sz="2800" b="1"/>
          </a:p>
        </p:txBody>
      </p:sp>
      <p:sp>
        <p:nvSpPr>
          <p:cNvPr id="148485" name="Rectangle 5"/>
          <p:cNvSpPr>
            <a:spLocks noRot="1" noChangeArrowheads="1"/>
          </p:cNvSpPr>
          <p:nvPr/>
        </p:nvSpPr>
        <p:spPr bwMode="auto">
          <a:xfrm>
            <a:off x="-63500" y="196850"/>
            <a:ext cx="2921635" cy="6572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r>
              <a:rPr lang="zh-CN" altLang="en-US" sz="3600" dirty="0">
                <a:solidFill>
                  <a:schemeClr val="bg1"/>
                </a:solidFill>
                <a:latin typeface="Tahoma" panose="020B0604030504040204" pitchFamily="34" charset="0"/>
              </a:rPr>
              <a:t>一、</a:t>
            </a:r>
            <a:r>
              <a:rPr lang="zh-CN" altLang="en-US" sz="3600" b="1" dirty="0">
                <a:solidFill>
                  <a:schemeClr val="bg1"/>
                </a:solidFill>
                <a:latin typeface="Tahoma" panose="020B0604030504040204" pitchFamily="34" charset="0"/>
              </a:rPr>
              <a:t>引例</a:t>
            </a:r>
            <a:r>
              <a:rPr lang="zh-CN" altLang="en-US" sz="4400" b="1" dirty="0">
                <a:solidFill>
                  <a:schemeClr val="bg1"/>
                </a:solidFill>
                <a:latin typeface="Tahoma" panose="020B0604030504040204" pitchFamily="34" charset="0"/>
              </a:rPr>
              <a:t> </a:t>
            </a:r>
            <a:endParaRPr lang="zh-CN" altLang="en-US" sz="4400" b="1" dirty="0">
              <a:solidFill>
                <a:schemeClr val="bg1"/>
              </a:solidFill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74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74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74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74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74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74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47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81" grpId="0" bldLvl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94" name="Rectangle 18"/>
          <p:cNvSpPr>
            <a:spLocks noChangeArrowheads="1"/>
          </p:cNvSpPr>
          <p:nvPr/>
        </p:nvSpPr>
        <p:spPr bwMode="auto">
          <a:xfrm>
            <a:off x="1241425" y="495300"/>
            <a:ext cx="273050" cy="30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>
            <a:spAutoFit/>
          </a:bodyPr>
          <a:lstStyle/>
          <a:p>
            <a:r>
              <a:rPr lang="en-US" altLang="zh-CN" sz="1400">
                <a:latin typeface="宋体" panose="02010600030101010101" pitchFamily="2" charset="-122"/>
                <a:cs typeface="Times New Roman" panose="02020603050405020304" pitchFamily="18" charset="0"/>
              </a:rPr>
              <a:t> </a:t>
            </a:r>
            <a:endParaRPr lang="en-US" altLang="zh-CN"/>
          </a:p>
        </p:txBody>
      </p:sp>
      <p:sp>
        <p:nvSpPr>
          <p:cNvPr id="152606" name="Rectangle 30"/>
          <p:cNvSpPr>
            <a:spLocks noRot="1" noChangeArrowheads="1"/>
          </p:cNvSpPr>
          <p:nvPr/>
        </p:nvSpPr>
        <p:spPr bwMode="auto">
          <a:xfrm>
            <a:off x="367030" y="76200"/>
            <a:ext cx="4135755" cy="94805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 algn="l"/>
            <a:r>
              <a:rPr lang="zh-CN" altLang="en-US" sz="3600" b="1">
                <a:solidFill>
                  <a:schemeClr val="bg1"/>
                </a:solidFill>
                <a:latin typeface="Tahoma" panose="020B0604030504040204" pitchFamily="34" charset="0"/>
              </a:rPr>
              <a:t>二、定积分的定义</a:t>
            </a:r>
            <a:endParaRPr lang="zh-CN" altLang="en-US" sz="3600" b="1">
              <a:solidFill>
                <a:schemeClr val="bg1"/>
              </a:solidFill>
              <a:latin typeface="Tahoma" panose="020B0604030504040204" pitchFamily="34" charset="0"/>
            </a:endParaRPr>
          </a:p>
        </p:txBody>
      </p:sp>
      <p:graphicFrame>
        <p:nvGraphicFramePr>
          <p:cNvPr id="152608" name="Object 32"/>
          <p:cNvGraphicFramePr>
            <a:graphicFrameLocks noChangeAspect="1"/>
          </p:cNvGraphicFramePr>
          <p:nvPr/>
        </p:nvGraphicFramePr>
        <p:xfrm>
          <a:off x="393383" y="855663"/>
          <a:ext cx="8617585" cy="37699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7" name="文档" r:id="rId1" imgW="8629650" imgH="3781425" progId="Word.Document.8">
                  <p:embed/>
                </p:oleObj>
              </mc:Choice>
              <mc:Fallback>
                <p:oleObj name="文档" r:id="rId1" imgW="8629650" imgH="3781425" progId="Word.Document.8">
                  <p:embed/>
                  <p:pic>
                    <p:nvPicPr>
                      <p:cNvPr id="0" name="图片 9216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93383" y="855663"/>
                        <a:ext cx="8617585" cy="376999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084" name="Object 4"/>
          <p:cNvGraphicFramePr>
            <a:graphicFrameLocks noChangeAspect="1"/>
          </p:cNvGraphicFramePr>
          <p:nvPr/>
        </p:nvGraphicFramePr>
        <p:xfrm>
          <a:off x="228600" y="3850005"/>
          <a:ext cx="8591550" cy="2678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1" name="文档" r:id="rId3" imgW="9490710" imgH="2964180" progId="Word.Document.8">
                  <p:embed/>
                </p:oleObj>
              </mc:Choice>
              <mc:Fallback>
                <p:oleObj name="文档" r:id="rId3" imgW="9490710" imgH="2964180" progId="Word.Document.8">
                  <p:embed/>
                  <p:pic>
                    <p:nvPicPr>
                      <p:cNvPr id="0" name="图片 10240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8600" y="3850005"/>
                        <a:ext cx="8591550" cy="26781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26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2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2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40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4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4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085" name="Object 5"/>
          <p:cNvGraphicFramePr>
            <a:graphicFrameLocks noChangeAspect="1"/>
          </p:cNvGraphicFramePr>
          <p:nvPr/>
        </p:nvGraphicFramePr>
        <p:xfrm>
          <a:off x="2555875" y="1356678"/>
          <a:ext cx="1627188" cy="712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文档" r:id="rId1" imgW="777875" imgH="452120" progId="Word.Document.8">
                  <p:embed/>
                </p:oleObj>
              </mc:Choice>
              <mc:Fallback>
                <p:oleObj name="文档" r:id="rId1" imgW="777875" imgH="452120" progId="Word.Document.8">
                  <p:embed/>
                  <p:pic>
                    <p:nvPicPr>
                      <p:cNvPr id="0" name="图片 10241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555875" y="1356678"/>
                        <a:ext cx="1627188" cy="7127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6"/>
          <p:cNvGrpSpPr/>
          <p:nvPr/>
        </p:nvGrpSpPr>
        <p:grpSpPr bwMode="auto">
          <a:xfrm>
            <a:off x="2925763" y="1780540"/>
            <a:ext cx="685800" cy="2286000"/>
            <a:chOff x="1296" y="2256"/>
            <a:chExt cx="432" cy="1296"/>
          </a:xfrm>
        </p:grpSpPr>
        <p:sp>
          <p:nvSpPr>
            <p:cNvPr id="174087" name="Text Box 7"/>
            <p:cNvSpPr txBox="1">
              <a:spLocks noChangeArrowheads="1"/>
            </p:cNvSpPr>
            <p:nvPr/>
          </p:nvSpPr>
          <p:spPr bwMode="auto">
            <a:xfrm>
              <a:off x="1296" y="2592"/>
              <a:ext cx="403" cy="960"/>
            </a:xfrm>
            <a:prstGeom prst="rect">
              <a:avLst/>
            </a:prstGeom>
            <a:noFill/>
            <a:ln w="28575">
              <a:solidFill>
                <a:srgbClr val="339966"/>
              </a:solidFill>
              <a:miter lim="800000"/>
            </a:ln>
          </p:spPr>
          <p:txBody>
            <a:bodyPr vert="eaVer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kumimoji="1" lang="zh-CN" altLang="en-US" sz="2800" b="1">
                  <a:latin typeface="Times New Roman" panose="02020603050405020304" pitchFamily="18" charset="0"/>
                </a:rPr>
                <a:t>被积函数</a:t>
              </a:r>
              <a:endParaRPr kumimoji="1" lang="zh-CN" altLang="en-US" sz="2800" b="1">
                <a:latin typeface="Times New Roman" panose="02020603050405020304" pitchFamily="18" charset="0"/>
              </a:endParaRPr>
            </a:p>
          </p:txBody>
        </p:sp>
        <p:sp>
          <p:nvSpPr>
            <p:cNvPr id="174088" name="Line 8"/>
            <p:cNvSpPr>
              <a:spLocks noChangeShapeType="1"/>
            </p:cNvSpPr>
            <p:nvPr/>
          </p:nvSpPr>
          <p:spPr bwMode="auto">
            <a:xfrm flipV="1">
              <a:off x="1488" y="2256"/>
              <a:ext cx="0" cy="336"/>
            </a:xfrm>
            <a:prstGeom prst="line">
              <a:avLst/>
            </a:prstGeom>
            <a:noFill/>
            <a:ln w="28575">
              <a:solidFill>
                <a:srgbClr val="339966"/>
              </a:solidFill>
              <a:round/>
              <a:tailEnd type="triangle" w="med" len="med"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4089" name="Line 9"/>
            <p:cNvSpPr>
              <a:spLocks noChangeShapeType="1"/>
            </p:cNvSpPr>
            <p:nvPr/>
          </p:nvSpPr>
          <p:spPr bwMode="auto">
            <a:xfrm>
              <a:off x="1296" y="2256"/>
              <a:ext cx="432" cy="0"/>
            </a:xfrm>
            <a:prstGeom prst="line">
              <a:avLst/>
            </a:prstGeom>
            <a:noFill/>
            <a:ln w="28575">
              <a:solidFill>
                <a:srgbClr val="339966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3" name="Group 10"/>
          <p:cNvGrpSpPr/>
          <p:nvPr/>
        </p:nvGrpSpPr>
        <p:grpSpPr bwMode="auto">
          <a:xfrm>
            <a:off x="2854325" y="1420813"/>
            <a:ext cx="1871663" cy="2789238"/>
            <a:chOff x="1248" y="1948"/>
            <a:chExt cx="1248" cy="1757"/>
          </a:xfrm>
        </p:grpSpPr>
        <p:sp>
          <p:nvSpPr>
            <p:cNvPr id="174091" name="Text Box 11"/>
            <p:cNvSpPr txBox="1">
              <a:spLocks noChangeArrowheads="1"/>
            </p:cNvSpPr>
            <p:nvPr/>
          </p:nvSpPr>
          <p:spPr bwMode="auto">
            <a:xfrm>
              <a:off x="2111" y="2601"/>
              <a:ext cx="385" cy="1104"/>
            </a:xfrm>
            <a:prstGeom prst="rect">
              <a:avLst/>
            </a:prstGeom>
            <a:noFill/>
            <a:ln w="28575">
              <a:solidFill>
                <a:srgbClr val="FF9900"/>
              </a:solidFill>
              <a:miter lim="800000"/>
            </a:ln>
          </p:spPr>
          <p:txBody>
            <a:bodyPr vert="eaVer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kumimoji="1" lang="zh-CN" altLang="en-US" sz="2400" b="1">
                  <a:latin typeface="Times New Roman" panose="02020603050405020304" pitchFamily="18" charset="0"/>
                </a:rPr>
                <a:t>被积表达式</a:t>
              </a:r>
              <a:endParaRPr kumimoji="1" lang="zh-CN" altLang="en-US" sz="2800" b="1">
                <a:latin typeface="Times New Roman" panose="02020603050405020304" pitchFamily="18" charset="0"/>
              </a:endParaRPr>
            </a:p>
          </p:txBody>
        </p:sp>
        <p:sp>
          <p:nvSpPr>
            <p:cNvPr id="174092" name="Line 12"/>
            <p:cNvSpPr>
              <a:spLocks noChangeShapeType="1"/>
            </p:cNvSpPr>
            <p:nvPr/>
          </p:nvSpPr>
          <p:spPr bwMode="auto">
            <a:xfrm flipH="1" flipV="1">
              <a:off x="1949" y="2428"/>
              <a:ext cx="192" cy="172"/>
            </a:xfrm>
            <a:prstGeom prst="line">
              <a:avLst/>
            </a:prstGeom>
            <a:noFill/>
            <a:ln w="28575">
              <a:solidFill>
                <a:srgbClr val="FF9900"/>
              </a:solidFill>
              <a:round/>
              <a:tailEnd type="triangle" w="med" len="med"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4093" name="Rectangle 13"/>
            <p:cNvSpPr>
              <a:spLocks noChangeArrowheads="1"/>
            </p:cNvSpPr>
            <p:nvPr/>
          </p:nvSpPr>
          <p:spPr bwMode="auto">
            <a:xfrm>
              <a:off x="1248" y="1948"/>
              <a:ext cx="816" cy="480"/>
            </a:xfrm>
            <a:prstGeom prst="rect">
              <a:avLst/>
            </a:prstGeom>
            <a:noFill/>
            <a:ln w="28575">
              <a:solidFill>
                <a:srgbClr val="FF9900"/>
              </a:solidFill>
              <a:miter lim="800000"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4" name="Group 14"/>
          <p:cNvGrpSpPr/>
          <p:nvPr/>
        </p:nvGrpSpPr>
        <p:grpSpPr bwMode="auto">
          <a:xfrm>
            <a:off x="3363913" y="1780540"/>
            <a:ext cx="2144712" cy="2232025"/>
            <a:chOff x="2508" y="2208"/>
            <a:chExt cx="1351" cy="1392"/>
          </a:xfrm>
        </p:grpSpPr>
        <p:sp>
          <p:nvSpPr>
            <p:cNvPr id="174095" name="Text Box 15"/>
            <p:cNvSpPr txBox="1">
              <a:spLocks noChangeArrowheads="1"/>
            </p:cNvSpPr>
            <p:nvPr/>
          </p:nvSpPr>
          <p:spPr bwMode="auto">
            <a:xfrm>
              <a:off x="3456" y="2592"/>
              <a:ext cx="403" cy="1008"/>
            </a:xfrm>
            <a:prstGeom prst="rect">
              <a:avLst/>
            </a:prstGeom>
            <a:noFill/>
            <a:ln w="28575">
              <a:solidFill>
                <a:srgbClr val="FF0066"/>
              </a:solidFill>
              <a:miter lim="800000"/>
            </a:ln>
          </p:spPr>
          <p:txBody>
            <a:bodyPr vert="eaVer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kumimoji="1" lang="zh-CN" altLang="en-US" sz="2800" b="1">
                  <a:latin typeface="Times New Roman" panose="02020603050405020304" pitchFamily="18" charset="0"/>
                </a:rPr>
                <a:t>积分变量</a:t>
              </a:r>
              <a:endParaRPr kumimoji="1" lang="zh-CN" altLang="en-US" sz="2800" b="1">
                <a:latin typeface="Times New Roman" panose="02020603050405020304" pitchFamily="18" charset="0"/>
              </a:endParaRPr>
            </a:p>
          </p:txBody>
        </p:sp>
        <p:sp>
          <p:nvSpPr>
            <p:cNvPr id="174096" name="Line 16"/>
            <p:cNvSpPr>
              <a:spLocks noChangeShapeType="1"/>
            </p:cNvSpPr>
            <p:nvPr/>
          </p:nvSpPr>
          <p:spPr bwMode="auto">
            <a:xfrm flipH="1" flipV="1">
              <a:off x="2640" y="2208"/>
              <a:ext cx="912" cy="384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tailEnd type="triangle" w="med" len="med"/>
            </a:ln>
          </p:spPr>
          <p:txBody>
            <a:bodyPr vert="eaVert" wrap="none" anchor="ctr"/>
            <a:lstStyle/>
            <a:p>
              <a:endParaRPr lang="zh-CN" altLang="en-US"/>
            </a:p>
          </p:txBody>
        </p:sp>
        <p:sp>
          <p:nvSpPr>
            <p:cNvPr id="174097" name="Line 17"/>
            <p:cNvSpPr>
              <a:spLocks noChangeShapeType="1"/>
            </p:cNvSpPr>
            <p:nvPr/>
          </p:nvSpPr>
          <p:spPr bwMode="auto">
            <a:xfrm>
              <a:off x="2508" y="2208"/>
              <a:ext cx="132" cy="0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</a:ln>
          </p:spPr>
          <p:txBody>
            <a:bodyPr vert="eaVert" wrap="none" anchor="ctr"/>
            <a:lstStyle/>
            <a:p>
              <a:endParaRPr lang="zh-CN" altLang="en-US"/>
            </a:p>
          </p:txBody>
        </p:sp>
      </p:grpSp>
      <p:graphicFrame>
        <p:nvGraphicFramePr>
          <p:cNvPr id="174098" name="Object 18"/>
          <p:cNvGraphicFramePr>
            <a:graphicFrameLocks noChangeAspect="1"/>
          </p:cNvGraphicFramePr>
          <p:nvPr/>
        </p:nvGraphicFramePr>
        <p:xfrm>
          <a:off x="6165850" y="2717165"/>
          <a:ext cx="2222500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公式" r:id="rId3" imgW="53340000" imgH="10363200" progId="Equation.3">
                  <p:embed/>
                </p:oleObj>
              </mc:Choice>
              <mc:Fallback>
                <p:oleObj name="公式" r:id="rId3" imgW="53340000" imgH="10363200" progId="Equation.3">
                  <p:embed/>
                  <p:pic>
                    <p:nvPicPr>
                      <p:cNvPr id="0" name="图片 10242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165850" y="2717165"/>
                        <a:ext cx="2222500" cy="4302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00" name="AutoShape 20"/>
          <p:cNvSpPr>
            <a:spLocks noChangeArrowheads="1"/>
          </p:cNvSpPr>
          <p:nvPr/>
        </p:nvSpPr>
        <p:spPr bwMode="auto">
          <a:xfrm>
            <a:off x="1717675" y="972503"/>
            <a:ext cx="838200" cy="304800"/>
          </a:xfrm>
          <a:prstGeom prst="wedgeRoundRectCallout">
            <a:avLst>
              <a:gd name="adj1" fmla="val 58523"/>
              <a:gd name="adj2" fmla="val 86458"/>
              <a:gd name="adj3" fmla="val 16667"/>
            </a:avLst>
          </a:prstGeom>
          <a:noFill/>
          <a:ln w="2857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algn="ctr"/>
            <a:r>
              <a:rPr kumimoji="1" lang="zh-CN" altLang="en-US" sz="1600" b="1">
                <a:latin typeface="Times New Roman" panose="02020603050405020304" pitchFamily="18" charset="0"/>
              </a:rPr>
              <a:t>积分上限</a:t>
            </a:r>
            <a:endParaRPr kumimoji="1" lang="zh-CN" altLang="en-US" sz="1600" b="1">
              <a:latin typeface="Times New Roman" panose="02020603050405020304" pitchFamily="18" charset="0"/>
            </a:endParaRPr>
          </a:p>
        </p:txBody>
      </p:sp>
      <p:sp>
        <p:nvSpPr>
          <p:cNvPr id="174101" name="AutoShape 21"/>
          <p:cNvSpPr>
            <a:spLocks noChangeArrowheads="1"/>
          </p:cNvSpPr>
          <p:nvPr/>
        </p:nvSpPr>
        <p:spPr bwMode="auto">
          <a:xfrm>
            <a:off x="1646238" y="1980565"/>
            <a:ext cx="838200" cy="304800"/>
          </a:xfrm>
          <a:prstGeom prst="wedgeRoundRectCallout">
            <a:avLst>
              <a:gd name="adj1" fmla="val 66477"/>
              <a:gd name="adj2" fmla="val -75523"/>
              <a:gd name="adj3" fmla="val 16667"/>
            </a:avLst>
          </a:prstGeom>
          <a:noFill/>
          <a:ln w="2857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algn="ctr"/>
            <a:r>
              <a:rPr kumimoji="1" lang="zh-CN" altLang="en-US" sz="1600" b="1">
                <a:latin typeface="Times New Roman" panose="02020603050405020304" pitchFamily="18" charset="0"/>
              </a:rPr>
              <a:t>积分下限</a:t>
            </a:r>
            <a:endParaRPr kumimoji="1" lang="zh-CN" altLang="en-US" sz="1600" b="1">
              <a:latin typeface="Times New Roman" panose="02020603050405020304" pitchFamily="18" charset="0"/>
            </a:endParaRPr>
          </a:p>
        </p:txBody>
      </p:sp>
      <p:sp>
        <p:nvSpPr>
          <p:cNvPr id="152606" name="Rectangle 30"/>
          <p:cNvSpPr>
            <a:spLocks noRot="1" noChangeArrowheads="1"/>
          </p:cNvSpPr>
          <p:nvPr/>
        </p:nvSpPr>
        <p:spPr bwMode="auto">
          <a:xfrm>
            <a:off x="367030" y="76200"/>
            <a:ext cx="4135755" cy="94805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p>
            <a:pPr algn="l"/>
            <a:r>
              <a:rPr lang="zh-CN" altLang="en-US" sz="3600" b="1">
                <a:solidFill>
                  <a:schemeClr val="bg1"/>
                </a:solidFill>
                <a:latin typeface="Tahoma" panose="020B0604030504040204" pitchFamily="34" charset="0"/>
              </a:rPr>
              <a:t>二、定积分的定义</a:t>
            </a:r>
            <a:endParaRPr lang="zh-CN" altLang="en-US" sz="3600" b="1">
              <a:solidFill>
                <a:schemeClr val="bg1"/>
              </a:solidFill>
              <a:latin typeface="Tahoma" panose="020B0604030504040204" pitchFamily="34" charset="0"/>
            </a:endParaRPr>
          </a:p>
        </p:txBody>
      </p:sp>
      <p:graphicFrame>
        <p:nvGraphicFramePr>
          <p:cNvPr id="153609" name="Object 9"/>
          <p:cNvGraphicFramePr>
            <a:graphicFrameLocks noChangeAspect="1"/>
          </p:cNvGraphicFramePr>
          <p:nvPr/>
        </p:nvGraphicFramePr>
        <p:xfrm>
          <a:off x="250825" y="3531870"/>
          <a:ext cx="8555038" cy="315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name="文档" r:id="rId5" imgW="9459595" imgH="3510280" progId="Word.Document.8">
                  <p:embed/>
                </p:oleObj>
              </mc:Choice>
              <mc:Fallback>
                <p:oleObj name="文档" r:id="rId5" imgW="9459595" imgH="3510280" progId="Word.Document.8">
                  <p:embed/>
                  <p:pic>
                    <p:nvPicPr>
                      <p:cNvPr id="0" name="图片 11265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50825" y="3531870"/>
                        <a:ext cx="8555038" cy="31559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7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17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7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536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53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3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0" grpId="0" bldLvl="0" animBg="1" autoUpdateAnimBg="0"/>
      <p:bldP spid="174101" grpId="0" bldLvl="0" animBg="1" autoUpdateAnimBg="0"/>
    </p:bldLst>
  </p:timing>
</p:sld>
</file>

<file path=ppt/tags/tag1.xml><?xml version="1.0" encoding="utf-8"?>
<p:tagLst xmlns:p="http://schemas.openxmlformats.org/presentationml/2006/main">
  <p:tag name="KSO_WM_DOC_GUID" val="{c579d383-0ef5-449d-b5d7-ee017e8270b0}"/>
</p:tagLst>
</file>

<file path=ppt/theme/theme1.xml><?xml version="1.0" encoding="utf-8"?>
<a:theme xmlns:a="http://schemas.openxmlformats.org/drawingml/2006/main" name="3_Office 主题​​">
  <a:themeElements>
    <a:clrScheme name="">
      <a:dk1>
        <a:srgbClr val="000000"/>
      </a:dk1>
      <a:lt1>
        <a:srgbClr val="FFFFFF"/>
      </a:lt1>
      <a:dk2>
        <a:srgbClr val="014C83"/>
      </a:dk2>
      <a:lt2>
        <a:srgbClr val="EEECE1"/>
      </a:lt2>
      <a:accent1>
        <a:srgbClr val="014C8D"/>
      </a:accent1>
      <a:accent2>
        <a:srgbClr val="012E57"/>
      </a:accent2>
      <a:accent3>
        <a:srgbClr val="FFFFFF"/>
      </a:accent3>
      <a:accent4>
        <a:srgbClr val="000000"/>
      </a:accent4>
      <a:accent5>
        <a:srgbClr val="AAB2C5"/>
      </a:accent5>
      <a:accent6>
        <a:srgbClr val="00284D"/>
      </a:accent6>
      <a:hlink>
        <a:srgbClr val="0000FF"/>
      </a:hlink>
      <a:folHlink>
        <a:srgbClr val="CDDBE8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2_Office 主题​​ 1">
        <a:dk1>
          <a:srgbClr val="000000"/>
        </a:dk1>
        <a:lt1>
          <a:srgbClr val="FFFFFF"/>
        </a:lt1>
        <a:dk2>
          <a:srgbClr val="014C83"/>
        </a:dk2>
        <a:lt2>
          <a:srgbClr val="EEECE1"/>
        </a:lt2>
        <a:accent1>
          <a:srgbClr val="014C8D"/>
        </a:accent1>
        <a:accent2>
          <a:srgbClr val="012E57"/>
        </a:accent2>
        <a:accent3>
          <a:srgbClr val="FFFFFF"/>
        </a:accent3>
        <a:accent4>
          <a:srgbClr val="000000"/>
        </a:accent4>
        <a:accent5>
          <a:srgbClr val="AAB2C5"/>
        </a:accent5>
        <a:accent6>
          <a:srgbClr val="01294E"/>
        </a:accent6>
        <a:hlink>
          <a:srgbClr val="0000FF"/>
        </a:hlink>
        <a:folHlink>
          <a:srgbClr val="CDDB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3C1DA"/>
      </a:accent5>
      <a:accent6>
        <a:srgbClr val="AC4744"/>
      </a:accent6>
      <a:hlink>
        <a:srgbClr val="0000FF"/>
      </a:hlink>
      <a:folHlink>
        <a:srgbClr val="800080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3C1DA"/>
      </a:accent5>
      <a:accent6>
        <a:srgbClr val="AC4744"/>
      </a:accent6>
      <a:hlink>
        <a:srgbClr val="0000FF"/>
      </a:hlink>
      <a:folHlink>
        <a:srgbClr val="800080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D:\Templates\空演示文稿.pot</Template>
  <TotalTime>0</TotalTime>
  <Words>386</Words>
  <Application>WPS 演示</Application>
  <PresentationFormat>全屏显示(4:3)</PresentationFormat>
  <Paragraphs>129</Paragraphs>
  <Slides>13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50</vt:i4>
      </vt:variant>
      <vt:variant>
        <vt:lpstr>幻灯片标题</vt:lpstr>
      </vt:variant>
      <vt:variant>
        <vt:i4>13</vt:i4>
      </vt:variant>
    </vt:vector>
  </HeadingPairs>
  <TitlesOfParts>
    <vt:vector size="75" baseType="lpstr">
      <vt:lpstr>Arial</vt:lpstr>
      <vt:lpstr>宋体</vt:lpstr>
      <vt:lpstr>Wingdings</vt:lpstr>
      <vt:lpstr>Times New Roman</vt:lpstr>
      <vt:lpstr>Franklin Gothic Medium</vt:lpstr>
      <vt:lpstr>微软雅黑</vt:lpstr>
      <vt:lpstr>方正粗宋简体</vt:lpstr>
      <vt:lpstr>华文行楷</vt:lpstr>
      <vt:lpstr>Tahoma</vt:lpstr>
      <vt:lpstr>Symbol</vt:lpstr>
      <vt:lpstr>Arial Unicode MS</vt:lpstr>
      <vt:lpstr>3_Office 主题​​</vt:lpstr>
      <vt:lpstr>Word.Document.8</vt:lpstr>
      <vt:lpstr>Word.Document.8</vt:lpstr>
      <vt:lpstr>Word.Document.8</vt:lpstr>
      <vt:lpstr>Word.Document.8</vt:lpstr>
      <vt:lpstr>Word.Document.8</vt:lpstr>
      <vt:lpstr>Word.Document.8</vt:lpstr>
      <vt:lpstr>Word.Document.8</vt:lpstr>
      <vt:lpstr>Word.Document.8</vt:lpstr>
      <vt:lpstr>Word.Document.8</vt:lpstr>
      <vt:lpstr>Word.Document.8</vt:lpstr>
      <vt:lpstr>Word.Document.8</vt:lpstr>
      <vt:lpstr>Word.Document.8</vt:lpstr>
      <vt:lpstr>Word.Document.8</vt:lpstr>
      <vt:lpstr>Word.Document.8</vt:lpstr>
      <vt:lpstr>Word.Document.8</vt:lpstr>
      <vt:lpstr>Word.Document.8</vt:lpstr>
      <vt:lpstr>Word.Document.8</vt:lpstr>
      <vt:lpstr>Word.Document.8</vt:lpstr>
      <vt:lpstr>Word.Document.8</vt:lpstr>
      <vt:lpstr>Paint.Picture</vt:lpstr>
      <vt:lpstr>Equation.3</vt:lpstr>
      <vt:lpstr>Equation.3</vt:lpstr>
      <vt:lpstr>Equation.3</vt:lpstr>
      <vt:lpstr>Equation.3</vt:lpstr>
      <vt:lpstr>Equation.3</vt:lpstr>
      <vt:lpstr>Equation.3</vt:lpstr>
      <vt:lpstr>Paint.Picture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Paint.Picture</vt:lpstr>
      <vt:lpstr>Paint.Picture</vt:lpstr>
      <vt:lpstr>Paint.Picture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第六节  定积分的应用</dc:title>
  <dc:creator>lenovo</dc:creator>
  <cp:lastModifiedBy>大牛二妞</cp:lastModifiedBy>
  <cp:revision>223</cp:revision>
  <dcterms:created xsi:type="dcterms:W3CDTF">2000-12-02T01:28:00Z</dcterms:created>
  <dcterms:modified xsi:type="dcterms:W3CDTF">2019-04-24T12:15:38Z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2052-11.1.0.8612</vt:lpwstr>
  </property>
</Properties>
</file>