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  <p:sldMasterId id="2147483841" r:id="rId2"/>
    <p:sldMasterId id="2147483884" r:id="rId3"/>
    <p:sldMasterId id="2147483909" r:id="rId4"/>
    <p:sldMasterId id="2147483935" r:id="rId5"/>
    <p:sldMasterId id="2147483962" r:id="rId6"/>
    <p:sldMasterId id="2147483976" r:id="rId7"/>
    <p:sldMasterId id="2147483992" r:id="rId8"/>
    <p:sldMasterId id="2147484005" r:id="rId9"/>
  </p:sldMasterIdLst>
  <p:notesMasterIdLst>
    <p:notesMasterId r:id="rId58"/>
  </p:notesMasterIdLst>
  <p:handoutMasterIdLst>
    <p:handoutMasterId r:id="rId59"/>
  </p:handoutMasterIdLst>
  <p:sldIdLst>
    <p:sldId id="297" r:id="rId10"/>
    <p:sldId id="871" r:id="rId11"/>
    <p:sldId id="1071" r:id="rId12"/>
    <p:sldId id="1072" r:id="rId13"/>
    <p:sldId id="1075" r:id="rId14"/>
    <p:sldId id="1076" r:id="rId15"/>
    <p:sldId id="1081" r:id="rId16"/>
    <p:sldId id="1102" r:id="rId17"/>
    <p:sldId id="1104" r:id="rId18"/>
    <p:sldId id="1105" r:id="rId19"/>
    <p:sldId id="1106" r:id="rId20"/>
    <p:sldId id="1107" r:id="rId21"/>
    <p:sldId id="1077" r:id="rId22"/>
    <p:sldId id="1061" r:id="rId23"/>
    <p:sldId id="1108" r:id="rId24"/>
    <p:sldId id="1109" r:id="rId25"/>
    <p:sldId id="1110" r:id="rId26"/>
    <p:sldId id="1111" r:id="rId27"/>
    <p:sldId id="1078" r:id="rId28"/>
    <p:sldId id="1062" r:id="rId29"/>
    <p:sldId id="1112" r:id="rId30"/>
    <p:sldId id="1113" r:id="rId31"/>
    <p:sldId id="1114" r:id="rId32"/>
    <p:sldId id="1115" r:id="rId33"/>
    <p:sldId id="1116" r:id="rId34"/>
    <p:sldId id="1079" r:id="rId35"/>
    <p:sldId id="1064" r:id="rId36"/>
    <p:sldId id="1117" r:id="rId37"/>
    <p:sldId id="1118" r:id="rId38"/>
    <p:sldId id="1119" r:id="rId39"/>
    <p:sldId id="1120" r:id="rId40"/>
    <p:sldId id="1121" r:id="rId41"/>
    <p:sldId id="1122" r:id="rId42"/>
    <p:sldId id="1080" r:id="rId43"/>
    <p:sldId id="876" r:id="rId44"/>
    <p:sldId id="1123" r:id="rId45"/>
    <p:sldId id="1124" r:id="rId46"/>
    <p:sldId id="1125" r:id="rId47"/>
    <p:sldId id="1126" r:id="rId48"/>
    <p:sldId id="1127" r:id="rId49"/>
    <p:sldId id="1128" r:id="rId50"/>
    <p:sldId id="1085" r:id="rId51"/>
    <p:sldId id="1096" r:id="rId52"/>
    <p:sldId id="1097" r:id="rId53"/>
    <p:sldId id="1129" r:id="rId54"/>
    <p:sldId id="1130" r:id="rId55"/>
    <p:sldId id="1131" r:id="rId56"/>
    <p:sldId id="1095" r:id="rId57"/>
  </p:sldIdLst>
  <p:sldSz cx="10801350" cy="6858000"/>
  <p:notesSz cx="7099300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3200" b="1" kern="1200">
        <a:solidFill>
          <a:srgbClr val="262699"/>
        </a:solidFill>
        <a:latin typeface="华文中宋" pitchFamily="2" charset="-122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3200" b="1" kern="1200">
        <a:solidFill>
          <a:srgbClr val="262699"/>
        </a:solidFill>
        <a:latin typeface="华文中宋" pitchFamily="2" charset="-122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3200" b="1" kern="1200">
        <a:solidFill>
          <a:srgbClr val="262699"/>
        </a:solidFill>
        <a:latin typeface="华文中宋" pitchFamily="2" charset="-122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3200" b="1" kern="1200">
        <a:solidFill>
          <a:srgbClr val="262699"/>
        </a:solidFill>
        <a:latin typeface="华文中宋" pitchFamily="2" charset="-122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3200" b="1" kern="1200">
        <a:solidFill>
          <a:srgbClr val="262699"/>
        </a:solidFill>
        <a:latin typeface="华文中宋" pitchFamily="2" charset="-122"/>
        <a:ea typeface="宋体" charset="-122"/>
        <a:cs typeface="+mn-cs"/>
      </a:defRPr>
    </a:lvl5pPr>
    <a:lvl6pPr marL="2286000" algn="l" defTabSz="914400" rtl="0" eaLnBrk="1" latinLnBrk="0" hangingPunct="1">
      <a:defRPr kumimoji="1" sz="3200" b="1" kern="1200">
        <a:solidFill>
          <a:srgbClr val="262699"/>
        </a:solidFill>
        <a:latin typeface="华文中宋" pitchFamily="2" charset="-122"/>
        <a:ea typeface="宋体" charset="-122"/>
        <a:cs typeface="+mn-cs"/>
      </a:defRPr>
    </a:lvl6pPr>
    <a:lvl7pPr marL="2743200" algn="l" defTabSz="914400" rtl="0" eaLnBrk="1" latinLnBrk="0" hangingPunct="1">
      <a:defRPr kumimoji="1" sz="3200" b="1" kern="1200">
        <a:solidFill>
          <a:srgbClr val="262699"/>
        </a:solidFill>
        <a:latin typeface="华文中宋" pitchFamily="2" charset="-122"/>
        <a:ea typeface="宋体" charset="-122"/>
        <a:cs typeface="+mn-cs"/>
      </a:defRPr>
    </a:lvl7pPr>
    <a:lvl8pPr marL="3200400" algn="l" defTabSz="914400" rtl="0" eaLnBrk="1" latinLnBrk="0" hangingPunct="1">
      <a:defRPr kumimoji="1" sz="3200" b="1" kern="1200">
        <a:solidFill>
          <a:srgbClr val="262699"/>
        </a:solidFill>
        <a:latin typeface="华文中宋" pitchFamily="2" charset="-122"/>
        <a:ea typeface="宋体" charset="-122"/>
        <a:cs typeface="+mn-cs"/>
      </a:defRPr>
    </a:lvl8pPr>
    <a:lvl9pPr marL="3657600" algn="l" defTabSz="914400" rtl="0" eaLnBrk="1" latinLnBrk="0" hangingPunct="1">
      <a:defRPr kumimoji="1" sz="3200" b="1" kern="1200">
        <a:solidFill>
          <a:srgbClr val="262699"/>
        </a:solidFill>
        <a:latin typeface="华文中宋" pitchFamily="2" charset="-122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7F00"/>
    <a:srgbClr val="FFFFCC"/>
    <a:srgbClr val="CCECFF"/>
    <a:srgbClr val="FFCCFF"/>
    <a:srgbClr val="FFFF00"/>
    <a:srgbClr val="22809E"/>
    <a:srgbClr val="FF6600"/>
    <a:srgbClr val="972958"/>
    <a:srgbClr val="990000"/>
  </p:clrMru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98971" autoAdjust="0"/>
  </p:normalViewPr>
  <p:slideViewPr>
    <p:cSldViewPr>
      <p:cViewPr>
        <p:scale>
          <a:sx n="89" d="100"/>
          <a:sy n="89" d="100"/>
        </p:scale>
        <p:origin x="-1602" y="-528"/>
      </p:cViewPr>
      <p:guideLst>
        <p:guide orient="horz" pos="2160"/>
        <p:guide pos="34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0" y="-84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8828" tIns="49414" rIns="98828" bIns="49414" rtlCol="0"/>
          <a:lstStyle>
            <a:lvl1pPr algn="l">
              <a:lnSpc>
                <a:spcPct val="100000"/>
              </a:lnSpc>
              <a:defRPr kumimoji="0" sz="1300" b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8828" tIns="49414" rIns="98828" bIns="49414" rtlCol="0"/>
          <a:lstStyle>
            <a:lvl1pPr algn="r">
              <a:lnSpc>
                <a:spcPct val="100000"/>
              </a:lnSpc>
              <a:defRPr kumimoji="0" sz="1300" b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8DDC0B8E-AB2E-4F93-B989-A3E65C996508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8828" tIns="49414" rIns="98828" bIns="49414" rtlCol="0" anchor="b"/>
          <a:lstStyle>
            <a:lvl1pPr algn="l">
              <a:lnSpc>
                <a:spcPct val="100000"/>
              </a:lnSpc>
              <a:defRPr kumimoji="0" sz="1300" b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8828" tIns="49414" rIns="98828" bIns="49414" rtlCol="0" anchor="b"/>
          <a:lstStyle>
            <a:lvl1pPr algn="r">
              <a:lnSpc>
                <a:spcPct val="100000"/>
              </a:lnSpc>
              <a:defRPr kumimoji="0" sz="1300" b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E215C58A-C0A5-4375-9B21-B47E4FB760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8828" tIns="49414" rIns="98828" bIns="49414" rtlCol="0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3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8828" tIns="49414" rIns="98828" bIns="49414" rtlCol="0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3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1BEFEE7-28CD-4B4C-9F39-A515E07AE9CD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527050" y="766763"/>
            <a:ext cx="60452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828" tIns="49414" rIns="98828" bIns="49414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8828" tIns="49414" rIns="98828" bIns="49414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8828" tIns="49414" rIns="98828" bIns="49414" rtlCol="0" anchor="b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3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8828" tIns="49414" rIns="98828" bIns="49414" rtlCol="0" anchor="b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3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6D11892-D32F-4D04-A20D-89840D0793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DCDACB6-84EF-452D-97B5-5417A200E488}" type="datetime1">
              <a:rPr lang="zh-CN" altLang="en-US">
                <a:solidFill>
                  <a:prstClr val="black"/>
                </a:solidFill>
              </a:rPr>
              <a:pPr>
                <a:defRPr/>
              </a:pPr>
              <a:t>2017/7/5</a:t>
            </a:fld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10240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8C48AE-5AF7-4E89-962B-DA27119FD595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066F5F80-DF80-4527-A945-98496A723EAB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1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10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11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12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6907C7D-048E-40F6-AF39-4DD53201E0D9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680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E741B3C3-378C-44EF-A836-6EEF3FC6CA73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13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68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14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15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16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17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18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6907C7D-048E-40F6-AF39-4DD53201E0D9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680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E741B3C3-378C-44EF-A836-6EEF3FC6CA73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19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68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6907C7D-048E-40F6-AF39-4DD53201E0D9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680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E741B3C3-378C-44EF-A836-6EEF3FC6CA73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2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68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20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21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22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23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24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25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6907C7D-048E-40F6-AF39-4DD53201E0D9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680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E741B3C3-378C-44EF-A836-6EEF3FC6CA73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26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68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27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28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29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3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30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31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32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33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6907C7D-048E-40F6-AF39-4DD53201E0D9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680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E741B3C3-378C-44EF-A836-6EEF3FC6CA73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34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68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CF8DF6-E7E4-4518-A120-26EF1AC674A8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885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F16FD5DD-BCBC-4F2A-8F71-BBCC3E8E74C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35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CF8DF6-E7E4-4518-A120-26EF1AC674A8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885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F16FD5DD-BCBC-4F2A-8F71-BBCC3E8E74C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36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CF8DF6-E7E4-4518-A120-26EF1AC674A8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885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F16FD5DD-BCBC-4F2A-8F71-BBCC3E8E74C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37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CF8DF6-E7E4-4518-A120-26EF1AC674A8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885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F16FD5DD-BCBC-4F2A-8F71-BBCC3E8E74C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38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CF8DF6-E7E4-4518-A120-26EF1AC674A8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885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F16FD5DD-BCBC-4F2A-8F71-BBCC3E8E74C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39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4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CF8DF6-E7E4-4518-A120-26EF1AC674A8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885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F16FD5DD-BCBC-4F2A-8F71-BBCC3E8E74C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40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CF8DF6-E7E4-4518-A120-26EF1AC674A8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885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F16FD5DD-BCBC-4F2A-8F71-BBCC3E8E74C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41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CF8DF6-E7E4-4518-A120-26EF1AC674A8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885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F16FD5DD-BCBC-4F2A-8F71-BBCC3E8E74C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42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6907C7D-048E-40F6-AF39-4DD53201E0D9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680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E741B3C3-378C-44EF-A836-6EEF3FC6CA73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43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68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CF8DF6-E7E4-4518-A120-26EF1AC674A8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885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F16FD5DD-BCBC-4F2A-8F71-BBCC3E8E74C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44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CF8DF6-E7E4-4518-A120-26EF1AC674A8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885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F16FD5DD-BCBC-4F2A-8F71-BBCC3E8E74C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45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CF8DF6-E7E4-4518-A120-26EF1AC674A8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885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F16FD5DD-BCBC-4F2A-8F71-BBCC3E8E74C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46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CF8DF6-E7E4-4518-A120-26EF1AC674A8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885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F16FD5DD-BCBC-4F2A-8F71-BBCC3E8E74C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47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69968CB-94E0-4E9D-8EC7-6D673D049F09}" type="slidenum">
              <a:rPr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11620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0A4556BD-8012-4F2D-83B0-4175F1C1D816}" type="slidenum">
              <a:rPr lang="zh-CN" altLang="en-GB" sz="1200" b="0">
                <a:solidFill>
                  <a:srgbClr val="FFFFFF"/>
                </a:solidFill>
              </a:rPr>
              <a:pPr algn="r"/>
              <a:t>48</a:t>
            </a:fld>
            <a:endParaRPr lang="en-GB" altLang="zh-CN" sz="1200" b="0">
              <a:solidFill>
                <a:srgbClr val="FFFFFF"/>
              </a:solidFill>
            </a:endParaRPr>
          </a:p>
        </p:txBody>
      </p:sp>
      <p:sp>
        <p:nvSpPr>
          <p:cNvPr id="1116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5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6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7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8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 txBox="1">
            <a:spLocks noGrp="1" noChangeArrowheads="1"/>
          </p:cNvSpPr>
          <p:nvPr/>
        </p:nvSpPr>
        <p:spPr>
          <a:xfrm>
            <a:off x="4021138" y="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CDACB6-84EF-452D-97B5-5417A200E488}" type="datetime1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2017/7/5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</p:spPr>
        <p:txBody>
          <a:bodyPr lIns="98828" tIns="49414" rIns="98828" bIns="4941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57475-CC60-43CD-908C-2D39E73F730E}" type="slidenum">
              <a:rPr kumimoji="0" lang="zh-CN" altLang="en-US" sz="1300" b="0">
                <a:solidFill>
                  <a:prstClr val="black"/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kumimoji="0" lang="en-US" altLang="zh-CN" sz="1300" b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/>
            <a:fld id="{915A8383-22F0-41BE-979E-9E7C50EB47FE}" type="slidenum">
              <a:rPr kumimoji="0" lang="zh-CN" altLang="en-GB" sz="1200" b="0">
                <a:solidFill>
                  <a:srgbClr val="FFFFFF"/>
                </a:solidFill>
                <a:latin typeface="Arial" charset="0"/>
              </a:rPr>
              <a:pPr algn="r"/>
              <a:t>9</a:t>
            </a:fld>
            <a:endParaRPr kumimoji="0" lang="en-GB" altLang="zh-CN" sz="12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06" tIns="47053" rIns="94106" bIns="4705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latin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2BA4-6FB7-4F96-BA63-FBAE350C16BC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50163-185B-4905-B314-2D553D87D3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2668A-86BF-4B1E-9D7E-F20C700A12A6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FF7EE-3350-4D90-8F77-E748C1115F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5" y="274641"/>
            <a:ext cx="8229601" cy="585152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C93CB-41CA-4CC9-A5DA-47BD4F578AB8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483AA-6D92-46A2-81E1-BFD04797BC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1" y="2130433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F6F79-0180-499C-A19D-78CDB8754BB3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CCFED-20FB-4688-9549-24619D7A54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  <a:lvl2pPr marL="356983" indent="-356983">
              <a:buFont typeface="Wingdings" pitchFamily="2" charset="2"/>
              <a:buChar char="n"/>
              <a:defRPr sz="1800">
                <a:latin typeface="+mn-ea"/>
                <a:ea typeface="+mn-ea"/>
              </a:defRPr>
            </a:lvl2pPr>
            <a:lvl3pPr marL="893251" indent="-356983">
              <a:buFont typeface="微软雅黑" pitchFamily="34" charset="-122"/>
              <a:buChar char="ｰ"/>
              <a:defRPr sz="18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9856F-CB25-49F7-B680-A3515C7C3280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D7E22-B1D4-48BF-99EE-6BBC092B8E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6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FD4FB-933A-4738-AF20-A5A04840EEAC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1243-5181-43AF-B38E-56051885EA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6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4E038-5DAE-4536-8BE6-4D1FD1A3D019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B9050-7FBF-4F3C-ABAC-A946B041F2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877" indent="0">
              <a:buNone/>
              <a:defRPr sz="1800" b="1"/>
            </a:lvl3pPr>
            <a:lvl4pPr marL="1370814" indent="0">
              <a:buNone/>
              <a:defRPr sz="1600" b="1"/>
            </a:lvl4pPr>
            <a:lvl5pPr marL="1827752" indent="0">
              <a:buNone/>
              <a:defRPr sz="1600" b="1"/>
            </a:lvl5pPr>
            <a:lvl6pPr marL="2284692" indent="0">
              <a:buNone/>
              <a:defRPr sz="1600" b="1"/>
            </a:lvl6pPr>
            <a:lvl7pPr marL="2741629" indent="0">
              <a:buNone/>
              <a:defRPr sz="1600" b="1"/>
            </a:lvl7pPr>
            <a:lvl8pPr marL="3198566" indent="0">
              <a:buNone/>
              <a:defRPr sz="1600" b="1"/>
            </a:lvl8pPr>
            <a:lvl9pPr marL="365550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877" indent="0">
              <a:buNone/>
              <a:defRPr sz="1800" b="1"/>
            </a:lvl3pPr>
            <a:lvl4pPr marL="1370814" indent="0">
              <a:buNone/>
              <a:defRPr sz="1600" b="1"/>
            </a:lvl4pPr>
            <a:lvl5pPr marL="1827752" indent="0">
              <a:buNone/>
              <a:defRPr sz="1600" b="1"/>
            </a:lvl5pPr>
            <a:lvl6pPr marL="2284692" indent="0">
              <a:buNone/>
              <a:defRPr sz="1600" b="1"/>
            </a:lvl6pPr>
            <a:lvl7pPr marL="2741629" indent="0">
              <a:buNone/>
              <a:defRPr sz="1600" b="1"/>
            </a:lvl7pPr>
            <a:lvl8pPr marL="3198566" indent="0">
              <a:buNone/>
              <a:defRPr sz="1600" b="1"/>
            </a:lvl8pPr>
            <a:lvl9pPr marL="365550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F43F4-CBD4-450D-ADE1-CE4132E23702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B2BD9-C3C2-4C1C-83F8-9638F4397F5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E6FA8-67FC-457F-84FF-373586BFB1E9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40943-5D5A-4890-A469-0925A2C02F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CD73F-8046-46A0-A804-C26A4C84C987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6C429-7424-436B-AB8D-E78469F000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8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8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8" indent="0">
              <a:buNone/>
              <a:defRPr sz="1200"/>
            </a:lvl2pPr>
            <a:lvl3pPr marL="913877" indent="0">
              <a:buNone/>
              <a:defRPr sz="1000"/>
            </a:lvl3pPr>
            <a:lvl4pPr marL="1370814" indent="0">
              <a:buNone/>
              <a:defRPr sz="1000"/>
            </a:lvl4pPr>
            <a:lvl5pPr marL="1827752" indent="0">
              <a:buNone/>
              <a:defRPr sz="1000"/>
            </a:lvl5pPr>
            <a:lvl6pPr marL="2284692" indent="0">
              <a:buNone/>
              <a:defRPr sz="1000"/>
            </a:lvl6pPr>
            <a:lvl7pPr marL="2741629" indent="0">
              <a:buNone/>
              <a:defRPr sz="1000"/>
            </a:lvl7pPr>
            <a:lvl8pPr marL="3198566" indent="0">
              <a:buNone/>
              <a:defRPr sz="1000"/>
            </a:lvl8pPr>
            <a:lvl9pPr marL="365550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F638C-D79B-4BF8-8B07-30A3D4226F6B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5529C-E240-437F-9A62-A4DBB0EC0B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38" indent="0">
              <a:buNone/>
              <a:defRPr sz="2800"/>
            </a:lvl2pPr>
            <a:lvl3pPr marL="913877" indent="0">
              <a:buNone/>
              <a:defRPr sz="2400"/>
            </a:lvl3pPr>
            <a:lvl4pPr marL="1370814" indent="0">
              <a:buNone/>
              <a:defRPr sz="2000"/>
            </a:lvl4pPr>
            <a:lvl5pPr marL="1827752" indent="0">
              <a:buNone/>
              <a:defRPr sz="2000"/>
            </a:lvl5pPr>
            <a:lvl6pPr marL="2284692" indent="0">
              <a:buNone/>
              <a:defRPr sz="2000"/>
            </a:lvl6pPr>
            <a:lvl7pPr marL="2741629" indent="0">
              <a:buNone/>
              <a:defRPr sz="2000"/>
            </a:lvl7pPr>
            <a:lvl8pPr marL="3198566" indent="0">
              <a:buNone/>
              <a:defRPr sz="2000"/>
            </a:lvl8pPr>
            <a:lvl9pPr marL="3655505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8" indent="0">
              <a:buNone/>
              <a:defRPr sz="1200"/>
            </a:lvl2pPr>
            <a:lvl3pPr marL="913877" indent="0">
              <a:buNone/>
              <a:defRPr sz="1000"/>
            </a:lvl3pPr>
            <a:lvl4pPr marL="1370814" indent="0">
              <a:buNone/>
              <a:defRPr sz="1000"/>
            </a:lvl4pPr>
            <a:lvl5pPr marL="1827752" indent="0">
              <a:buNone/>
              <a:defRPr sz="1000"/>
            </a:lvl5pPr>
            <a:lvl6pPr marL="2284692" indent="0">
              <a:buNone/>
              <a:defRPr sz="1000"/>
            </a:lvl6pPr>
            <a:lvl7pPr marL="2741629" indent="0">
              <a:buNone/>
              <a:defRPr sz="1000"/>
            </a:lvl7pPr>
            <a:lvl8pPr marL="3198566" indent="0">
              <a:buNone/>
              <a:defRPr sz="1000"/>
            </a:lvl8pPr>
            <a:lvl9pPr marL="365550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B84CF-5526-4490-B43A-503175FAF980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71DF3-653F-4D6C-AAA3-5E1B0098C9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1BBF3-1DC3-473F-80C2-736E228CE13C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8BF9C-59D3-47AD-8344-9AAD584CEF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587AA-A95E-4845-9372-47F0A101F843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34EF9-BCEA-4017-908B-9902DA2101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6" y="274641"/>
            <a:ext cx="2057400" cy="585152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C0332-917A-4D39-AAA4-89FDC1DBF414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BFFF0-DE9C-47CD-8928-A0BCC7DC49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5" y="274641"/>
            <a:ext cx="8229601" cy="585152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B0325-FB40-4BD0-82E1-FFB34493AD8E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CD8A3-43F9-4115-9E02-B1C579B6B8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4E4C7-6762-4662-883E-6FAA46412B87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DFF27-5599-4023-B866-32EE7E1E4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188" y="60325"/>
            <a:ext cx="8229600" cy="6540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86445-FAC9-4552-B81B-7F8F2F4DB13C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9ED0F-4BDB-4234-B0E5-371CA6B2FA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0801" y="2478315"/>
            <a:ext cx="7772639" cy="990600"/>
          </a:xfrm>
        </p:spPr>
        <p:txBody>
          <a:bodyPr/>
          <a:lstStyle>
            <a:lvl1pPr algn="ctr">
              <a:defRPr sz="3000">
                <a:solidFill>
                  <a:srgbClr val="000099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1680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6853" y="4176486"/>
            <a:ext cx="6401276" cy="685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000099"/>
                </a:solidFill>
              </a:defRPr>
            </a:lvl1pPr>
          </a:lstStyle>
          <a:p>
            <a:r>
              <a:rPr lang="en-US" altLang="zh-CN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Font typeface="Wingdings" pitchFamily="2" charset="2"/>
              <a:buChar char="l"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C4F47B1-C272-4552-84B5-378116CE1854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8" y="4406901"/>
            <a:ext cx="777263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8" y="2906713"/>
            <a:ext cx="7772637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AF56CA4-FF99-4657-8B47-1FB419E05535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80935" y="685800"/>
            <a:ext cx="4114087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4" y="685800"/>
            <a:ext cx="4115673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8F81FD1-E641-4701-82CB-1D6529310F0D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2" y="274638"/>
            <a:ext cx="822975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23" y="1535113"/>
            <a:ext cx="40394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23" y="2174875"/>
            <a:ext cx="40394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09" y="1535113"/>
            <a:ext cx="404107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09" y="2174875"/>
            <a:ext cx="404107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9A35718-1D71-4F8F-BFD5-CDD83936BD4A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BF9F4CA-C430-4763-B824-357BE11D23CB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  <a:lvl2pPr marL="357188" indent="-357188">
              <a:buFont typeface="Wingdings" pitchFamily="2" charset="2"/>
              <a:buChar char="n"/>
              <a:defRPr sz="1800">
                <a:latin typeface="+mn-ea"/>
                <a:ea typeface="+mn-ea"/>
              </a:defRPr>
            </a:lvl2pPr>
            <a:lvl3pPr marL="893763" indent="-357188">
              <a:buFont typeface="微软雅黑" pitchFamily="34" charset="-122"/>
              <a:buChar char="ｰ"/>
              <a:defRPr sz="18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F0A1A-1151-4CD1-AFA7-937C712811E3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0E3F8-192B-441F-9A13-4F126EABEB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3" y="273050"/>
            <a:ext cx="30077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29" y="273052"/>
            <a:ext cx="51124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3" y="1435102"/>
            <a:ext cx="30077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9AE87F3-D37B-4EBF-ABC5-71B23FDB1803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7" y="4800601"/>
            <a:ext cx="548703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7" y="612775"/>
            <a:ext cx="548703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7" y="5367339"/>
            <a:ext cx="548703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967364F-8C2A-4E2F-9362-9E0CF068EC01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3E115B2-5862-4AA7-9E62-9A4090E301B2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67931" y="0"/>
            <a:ext cx="2095136" cy="63246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80935" y="0"/>
            <a:ext cx="6134623" cy="63246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49C0D2E-900B-4A9F-A156-F2C9D10D1AD9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0937" y="0"/>
            <a:ext cx="8229759" cy="6858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80935" y="685800"/>
            <a:ext cx="4114087" cy="5638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47394" y="685800"/>
            <a:ext cx="4115673" cy="5638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8CFE294-61CA-48E4-9F3F-18BC00193805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0937" y="0"/>
            <a:ext cx="8229759" cy="6858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380935" y="685800"/>
            <a:ext cx="4114087" cy="5638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4" y="685800"/>
            <a:ext cx="4115673" cy="5638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6112FA1-D659-4FE6-A6CF-2AC723F2DB15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0937" y="0"/>
            <a:ext cx="8229759" cy="6858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380935" y="685800"/>
            <a:ext cx="8382132" cy="5638800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276D362-3C98-40E9-9FEA-0454D182F5C6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380935" y="0"/>
            <a:ext cx="8382132" cy="63246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D9F88FF-D799-4DB3-8931-42AB3DCFE1F8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色条 拷贝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10801350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2963" y="100013"/>
            <a:ext cx="222408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1628776"/>
            <a:ext cx="7772400" cy="2087564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  <a:ea typeface="黑体" pitchFamily="2" charset="-122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55878" y="4292601"/>
            <a:ext cx="3959225" cy="431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>
                <a:ea typeface="黑体" pitchFamily="2" charset="-122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－</a:t>
            </a:r>
            <a:fld id="{FD9ADAD1-96C6-4FF3-A43B-93C14CA639D9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－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A4286-C829-45C0-AD62-C51046BCEC18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FD36-F4C7-40EB-9632-3E99CE9039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－</a:t>
            </a:r>
            <a:fld id="{25D05497-7EC3-4D94-A731-A841E257BA2F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－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95290" y="1268412"/>
            <a:ext cx="4203700" cy="486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51390" y="1268412"/>
            <a:ext cx="4203700" cy="486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－</a:t>
            </a:r>
            <a:fld id="{7A4C7E96-F3C9-4E29-9F71-484EC6FABCCC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－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－</a:t>
            </a:r>
            <a:fld id="{A26AD895-2937-483C-B62A-439ED34F1D2B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－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－</a:t>
            </a:r>
            <a:fld id="{21023972-0C77-439B-B5E2-FD0F343DF654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－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－</a:t>
            </a:r>
            <a:fld id="{7864BC2D-FB83-490F-88A2-DA5A5C84C504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－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－</a:t>
            </a:r>
            <a:fld id="{2B7473A5-7FEE-4922-905B-F033F07B9DA5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－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－</a:t>
            </a:r>
            <a:fld id="{B7650C5D-AE78-4BFD-85F1-2048EA2CB4A2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－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－</a:t>
            </a:r>
            <a:fld id="{A112E1E1-E6EE-4B0F-870F-BBC42D7B4EF9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－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15139" y="115889"/>
            <a:ext cx="2139951" cy="60166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95288" y="115889"/>
            <a:ext cx="6267451" cy="60166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－</a:t>
            </a:r>
            <a:fld id="{38208399-2EEE-47B5-8EB4-6C0581E35F0D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－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451" y="115888"/>
            <a:ext cx="6192839" cy="6667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395288" y="1268412"/>
            <a:ext cx="8559800" cy="4864100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－</a:t>
            </a:r>
            <a:fld id="{352781E6-E036-4CE6-8680-9760877E9670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－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10DD-9CC3-41E3-8D01-43D6C916FC2C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892DD-8349-4268-A797-96D0B9DE05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A9B6F-1D77-41AB-8AA8-2A0CA359B845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5A6B9-2AEA-4FF8-BD6A-ED75D9F1E2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  <a:lvl2pPr marL="357188" indent="-357188">
              <a:buFont typeface="Wingdings" pitchFamily="2" charset="2"/>
              <a:buChar char="n"/>
              <a:defRPr sz="1800">
                <a:latin typeface="+mn-ea"/>
                <a:ea typeface="+mn-ea"/>
              </a:defRPr>
            </a:lvl2pPr>
            <a:lvl3pPr marL="893763" indent="-357188">
              <a:buFont typeface="微软雅黑" pitchFamily="34" charset="-122"/>
              <a:buChar char="ｰ"/>
              <a:defRPr sz="18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188D2-30DB-4913-8ECD-16141D26C275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CF4C5-4DBC-43D9-AE25-336E13EFA3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7567C-0706-4B3C-91B6-88DF6ECDFDCF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8872F-E727-4F35-AC8A-32E4016029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A859-E4E0-4A19-B7B9-30ED76A94EBD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C1AB7-F357-40F0-BFCD-B4FF815BA5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51DC5-0538-4F6B-A6F1-1AA3806501B3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A2EE8-CB1B-47A4-B7C8-328AD86D65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DDAA0-A4DB-4277-851F-FBA1176807DD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ECFCB-EB5B-427A-B91C-DF59668A34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628BF-108F-441C-B5AF-03FBB92A9FC1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806DA-34BF-4014-B8F5-A64DAEE734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06BCB-042B-4E9F-9546-E3016A1C8FA7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E7AB3-872F-4D51-AFFC-4771E33138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90289-3A30-4779-B025-2385D8BE2B77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995EC-3276-4944-850E-D48048E3C6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FCC08-C9AF-44D9-A7D6-080DB3B3B764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027D3-784F-4232-99BB-76972D403B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DBE08-AB4C-4273-ABAF-A7EDACB24206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2188A-25E3-4432-BC1C-5FEA3766F2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7EB7C-E904-4306-87E7-C41B74429A58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5CCA-0988-419F-9540-CDFA0593CE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E1C00-8DC8-4451-BC33-5ECB77ADC128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FB9CC-CFFD-4539-B640-782B9B85AD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  <a:lvl2pPr marL="357188" indent="-357188">
              <a:buFont typeface="Wingdings" pitchFamily="2" charset="2"/>
              <a:buChar char="n"/>
              <a:defRPr sz="1800">
                <a:latin typeface="+mn-ea"/>
                <a:ea typeface="+mn-ea"/>
              </a:defRPr>
            </a:lvl2pPr>
            <a:lvl3pPr marL="893763" indent="-357188">
              <a:buFont typeface="微软雅黑" pitchFamily="34" charset="-122"/>
              <a:buChar char="ｰ"/>
              <a:defRPr sz="18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6F163-6EE1-4FAB-887B-AE37B15BFD18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5A919-F9E2-44F6-AA74-715A62484F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1CB71-6B94-41FE-A593-28B94CE5B886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74D7A-FBCD-4D43-B11F-3A93534077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2E1BC-CE21-44CA-8A7C-C7E46BDBBE88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821AB-4C85-4670-B67F-687B8F0213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A822A-BC5E-414E-9ADF-66E877F1588C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FD08A-EC5E-400F-8CF3-CA2F068CDF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2CA4F-AE7C-4153-A81F-1F9A017D9C94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45F47-69ED-4C5B-A26C-A18FC4E0CD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89BB-A773-4EAB-962A-2CAE45AA2081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B00C7-983C-4699-984B-F264235CE0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2EDB1-1DD6-4A08-8B8D-C6F5F5F13DCC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8A74A-2805-4255-9261-DDE55969BF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60E95-90ED-433A-9E0A-DA6916990A4C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D5988-3D94-4A67-8E3B-67F007EA4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50C4E-581E-4763-88DF-4281F7FDBC90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9F30A-47A6-43DA-A808-270A7A5D77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12FA2-D550-4E20-9695-8B0CF64CBACC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3DF0E-CFB0-4381-AE68-E3B3C72D0E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3A9F3-B438-4D57-A091-A0C5A28C28D2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24C7E-C16A-4A39-8A9A-A085901E0B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8114F-76C0-4D96-B72F-B7021EF2B243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DB50B-90FF-41D1-8742-CE960CEE54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  <a:lvl2pPr marL="357188" indent="-357188">
              <a:buFont typeface="Wingdings" pitchFamily="2" charset="2"/>
              <a:buChar char="n"/>
              <a:defRPr sz="1800">
                <a:latin typeface="+mn-ea"/>
                <a:ea typeface="+mn-ea"/>
              </a:defRPr>
            </a:lvl2pPr>
            <a:lvl3pPr marL="893763" indent="-357188">
              <a:buFont typeface="微软雅黑" pitchFamily="34" charset="-122"/>
              <a:buChar char="ｰ"/>
              <a:defRPr sz="18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4A2D6-683D-412C-B7D0-DBDF6733AB1E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1E366-8F71-464B-8501-5CA0F7ED46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43AF7-D04A-47BD-B361-B418B0F5999D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75FC2-0FF3-40DB-B364-16FF779C99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AF6DD-B7CD-49A7-83FD-DA1A57375515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7E411-5198-47C7-8D05-C0FB6C6305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ED702-66BF-441E-8FC6-4F7E4CCCDB8C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00EED-0146-45A7-9DEE-0AA9DDF308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BE17B-6ABF-4713-804D-6C57A5C46BD1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57798-503A-45C8-9CDC-B5C67E0527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BC7B2-4139-4D8D-9864-36DB46894397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44CF4-B216-4110-B6D3-AB0FC3E56A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6BCDB-358D-412C-9A65-58136E1B8A1E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3EA3D-4BDC-4013-A2AE-613D704B40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99388-F490-4A13-95BD-343A593406A7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88D38-9441-464C-806D-C02EC84C45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C7DAF-68FF-4318-BB4C-9B1ABA9C5E6F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9F79C-7E73-4ACD-BD44-ACB4717A5C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F213F-E59A-40E3-9D85-B21AC9667260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774AB-6223-4D4F-B24E-31394F5832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A99E3-CF59-41D3-A640-B93432AB3786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E6331-60B4-4212-9748-5522991A4E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2F1B7-BD5A-49AD-9626-56949CFDEC1D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94A89-9CAB-4FF3-BCDA-4783BFD798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12738" y="765175"/>
            <a:ext cx="10253662" cy="1588"/>
          </a:xfrm>
          <a:prstGeom prst="line">
            <a:avLst/>
          </a:prstGeom>
          <a:noFill/>
          <a:ln w="19050">
            <a:solidFill>
              <a:srgbClr val="BC3700"/>
            </a:solidFill>
            <a:round/>
            <a:headEnd type="none" w="sm" len="sm"/>
            <a:tailEnd type="none" w="sm" len="sm"/>
          </a:ln>
          <a:effectLst>
            <a:outerShdw dist="38100" dir="5400000" algn="ctr" rotWithShape="0">
              <a:schemeClr val="tx2"/>
            </a:outerShdw>
          </a:effectLst>
          <a:extLst>
            <a:ext uri="{909E8E84-426E-40DD-AFC4-6F175D3DCCD1}"/>
          </a:extLst>
        </p:spPr>
        <p:txBody>
          <a:bodyPr wrap="none" lIns="96744" tIns="48371" rIns="96744" bIns="48371" anchor="ctr"/>
          <a:lstStyle/>
          <a:p>
            <a:pPr>
              <a:defRPr/>
            </a:pPr>
            <a:endParaRPr kumimoji="0" lang="zh-CN" altLang="en-US" sz="2300" b="0">
              <a:solidFill>
                <a:srgbClr val="000000"/>
              </a:solidFill>
              <a:latin typeface="Arial" charset="0"/>
              <a:ea typeface="华文楷体" pitchFamily="2" charset="-122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8" y="168275"/>
            <a:ext cx="66357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804400" y="6410325"/>
            <a:ext cx="1841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6744" tIns="48371" rIns="96744" bIns="48371"/>
          <a:lstStyle/>
          <a:p>
            <a:pPr>
              <a:defRPr/>
            </a:pPr>
            <a:endParaRPr kumimoji="0" lang="zh-CN" altLang="en-US" sz="2300" b="0">
              <a:solidFill>
                <a:srgbClr val="000000"/>
              </a:solidFill>
              <a:latin typeface="Arial" charset="0"/>
              <a:ea typeface="华文楷体" pitchFamily="2" charset="-122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788525" y="6399213"/>
            <a:ext cx="184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6744" tIns="48371" rIns="96744" bIns="48371"/>
          <a:lstStyle/>
          <a:p>
            <a:pPr>
              <a:defRPr/>
            </a:pPr>
            <a:endParaRPr kumimoji="0" lang="zh-CN" altLang="en-US" sz="2300" b="0">
              <a:solidFill>
                <a:srgbClr val="000000"/>
              </a:solidFill>
              <a:latin typeface="Arial" charset="0"/>
              <a:ea typeface="华文楷体" pitchFamily="2" charset="-122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054600"/>
            <a:ext cx="343535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53550" y="5637213"/>
            <a:ext cx="1100138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63838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0"/>
            <a:ext cx="2647950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8113" y="0"/>
            <a:ext cx="2808287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02263" y="0"/>
            <a:ext cx="2805112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" y="2858095"/>
            <a:ext cx="9144000" cy="1408593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1740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" y="4266687"/>
            <a:ext cx="9144000" cy="10671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89" y="4407190"/>
            <a:ext cx="7771594" cy="1362352"/>
          </a:xfrm>
        </p:spPr>
        <p:txBody>
          <a:bodyPr/>
          <a:lstStyle>
            <a:lvl1pPr algn="l">
              <a:defRPr sz="42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89" y="2906113"/>
            <a:ext cx="7771594" cy="150107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717" indent="0">
              <a:buNone/>
              <a:defRPr sz="1900"/>
            </a:lvl2pPr>
            <a:lvl3pPr marL="967435" indent="0">
              <a:buNone/>
              <a:defRPr sz="1700"/>
            </a:lvl3pPr>
            <a:lvl4pPr marL="1451151" indent="0">
              <a:buNone/>
              <a:defRPr sz="1500"/>
            </a:lvl4pPr>
            <a:lvl5pPr marL="1934868" indent="0">
              <a:buNone/>
              <a:defRPr sz="1500"/>
            </a:lvl5pPr>
            <a:lvl6pPr marL="2418586" indent="0">
              <a:buNone/>
              <a:defRPr sz="1500"/>
            </a:lvl6pPr>
            <a:lvl7pPr marL="2902303" indent="0">
              <a:buNone/>
              <a:defRPr sz="1500"/>
            </a:lvl7pPr>
            <a:lvl8pPr marL="3386019" indent="0">
              <a:buNone/>
              <a:defRPr sz="1500"/>
            </a:lvl8pPr>
            <a:lvl9pPr marL="3869737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8008" y="1077789"/>
            <a:ext cx="3997880" cy="524843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0705" y="1077789"/>
            <a:ext cx="3999492" cy="524843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8008" y="273895"/>
            <a:ext cx="8229601" cy="114359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8006" y="1534869"/>
            <a:ext cx="4039810" cy="64027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717" indent="0">
              <a:buNone/>
              <a:defRPr sz="2100" b="1"/>
            </a:lvl2pPr>
            <a:lvl3pPr marL="967435" indent="0">
              <a:buNone/>
              <a:defRPr sz="1900" b="1"/>
            </a:lvl3pPr>
            <a:lvl4pPr marL="1451151" indent="0">
              <a:buNone/>
              <a:defRPr sz="1700" b="1"/>
            </a:lvl4pPr>
            <a:lvl5pPr marL="1934868" indent="0">
              <a:buNone/>
              <a:defRPr sz="1700" b="1"/>
            </a:lvl5pPr>
            <a:lvl6pPr marL="2418586" indent="0">
              <a:buNone/>
              <a:defRPr sz="1700" b="1"/>
            </a:lvl6pPr>
            <a:lvl7pPr marL="2902303" indent="0">
              <a:buNone/>
              <a:defRPr sz="1700" b="1"/>
            </a:lvl7pPr>
            <a:lvl8pPr marL="3386019" indent="0">
              <a:buNone/>
              <a:defRPr sz="1700" b="1"/>
            </a:lvl8pPr>
            <a:lvl9pPr marL="3869737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8006" y="2175141"/>
            <a:ext cx="4039810" cy="395188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573" y="1534869"/>
            <a:ext cx="4043035" cy="64027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717" indent="0">
              <a:buNone/>
              <a:defRPr sz="2100" b="1"/>
            </a:lvl2pPr>
            <a:lvl3pPr marL="967435" indent="0">
              <a:buNone/>
              <a:defRPr sz="1900" b="1"/>
            </a:lvl3pPr>
            <a:lvl4pPr marL="1451151" indent="0">
              <a:buNone/>
              <a:defRPr sz="1700" b="1"/>
            </a:lvl4pPr>
            <a:lvl5pPr marL="1934868" indent="0">
              <a:buNone/>
              <a:defRPr sz="1700" b="1"/>
            </a:lvl5pPr>
            <a:lvl6pPr marL="2418586" indent="0">
              <a:buNone/>
              <a:defRPr sz="1700" b="1"/>
            </a:lvl6pPr>
            <a:lvl7pPr marL="2902303" indent="0">
              <a:buNone/>
              <a:defRPr sz="1700" b="1"/>
            </a:lvl7pPr>
            <a:lvl8pPr marL="3386019" indent="0">
              <a:buNone/>
              <a:defRPr sz="1700" b="1"/>
            </a:lvl8pPr>
            <a:lvl9pPr marL="3869737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573" y="2175141"/>
            <a:ext cx="4043035" cy="395188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84AEF-6EE7-4DBD-B5DC-0D366F1DBCB8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CBE1D-2F37-4679-8DB3-4ED2D4E850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8006" y="273893"/>
            <a:ext cx="3007683" cy="116137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353" y="273895"/>
            <a:ext cx="5112254" cy="585313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8006" y="1435272"/>
            <a:ext cx="3007683" cy="4691754"/>
          </a:xfrm>
        </p:spPr>
        <p:txBody>
          <a:bodyPr/>
          <a:lstStyle>
            <a:lvl1pPr marL="0" indent="0">
              <a:buNone/>
              <a:defRPr sz="1500"/>
            </a:lvl1pPr>
            <a:lvl2pPr marL="483717" indent="0">
              <a:buNone/>
              <a:defRPr sz="1300"/>
            </a:lvl2pPr>
            <a:lvl3pPr marL="967435" indent="0">
              <a:buNone/>
              <a:defRPr sz="1100"/>
            </a:lvl3pPr>
            <a:lvl4pPr marL="1451151" indent="0">
              <a:buNone/>
              <a:defRPr sz="1000"/>
            </a:lvl4pPr>
            <a:lvl5pPr marL="1934868" indent="0">
              <a:buNone/>
              <a:defRPr sz="1000"/>
            </a:lvl5pPr>
            <a:lvl6pPr marL="2418586" indent="0">
              <a:buNone/>
              <a:defRPr sz="1000"/>
            </a:lvl6pPr>
            <a:lvl7pPr marL="2902303" indent="0">
              <a:buNone/>
              <a:defRPr sz="1000"/>
            </a:lvl7pPr>
            <a:lvl8pPr marL="3386019" indent="0">
              <a:buNone/>
              <a:defRPr sz="1000"/>
            </a:lvl8pPr>
            <a:lvl9pPr marL="3869737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710" y="4800245"/>
            <a:ext cx="5486400" cy="5673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710" y="613593"/>
            <a:ext cx="5486400" cy="4113732"/>
          </a:xfrm>
        </p:spPr>
        <p:txBody>
          <a:bodyPr/>
          <a:lstStyle>
            <a:lvl1pPr marL="0" indent="0">
              <a:buNone/>
              <a:defRPr sz="3400"/>
            </a:lvl1pPr>
            <a:lvl2pPr marL="483717" indent="0">
              <a:buNone/>
              <a:defRPr sz="3000"/>
            </a:lvl2pPr>
            <a:lvl3pPr marL="967435" indent="0">
              <a:buNone/>
              <a:defRPr sz="2500"/>
            </a:lvl3pPr>
            <a:lvl4pPr marL="1451151" indent="0">
              <a:buNone/>
              <a:defRPr sz="2100"/>
            </a:lvl4pPr>
            <a:lvl5pPr marL="1934868" indent="0">
              <a:buNone/>
              <a:defRPr sz="2100"/>
            </a:lvl5pPr>
            <a:lvl6pPr marL="2418586" indent="0">
              <a:buNone/>
              <a:defRPr sz="2100"/>
            </a:lvl6pPr>
            <a:lvl7pPr marL="2902303" indent="0">
              <a:buNone/>
              <a:defRPr sz="2100"/>
            </a:lvl7pPr>
            <a:lvl8pPr marL="3386019" indent="0">
              <a:buNone/>
              <a:defRPr sz="2100"/>
            </a:lvl8pPr>
            <a:lvl9pPr marL="3869737" indent="0">
              <a:buNone/>
              <a:defRPr sz="21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710" y="5367594"/>
            <a:ext cx="5486400" cy="803894"/>
          </a:xfrm>
        </p:spPr>
        <p:txBody>
          <a:bodyPr/>
          <a:lstStyle>
            <a:lvl1pPr marL="0" indent="0">
              <a:buNone/>
              <a:defRPr sz="1500"/>
            </a:lvl1pPr>
            <a:lvl2pPr marL="483717" indent="0">
              <a:buNone/>
              <a:defRPr sz="1300"/>
            </a:lvl2pPr>
            <a:lvl3pPr marL="967435" indent="0">
              <a:buNone/>
              <a:defRPr sz="1100"/>
            </a:lvl3pPr>
            <a:lvl4pPr marL="1451151" indent="0">
              <a:buNone/>
              <a:defRPr sz="1000"/>
            </a:lvl4pPr>
            <a:lvl5pPr marL="1934868" indent="0">
              <a:buNone/>
              <a:defRPr sz="1000"/>
            </a:lvl5pPr>
            <a:lvl6pPr marL="2418586" indent="0">
              <a:buNone/>
              <a:defRPr sz="1000"/>
            </a:lvl6pPr>
            <a:lvl7pPr marL="2902303" indent="0">
              <a:buNone/>
              <a:defRPr sz="1000"/>
            </a:lvl7pPr>
            <a:lvl8pPr marL="3386019" indent="0">
              <a:buNone/>
              <a:defRPr sz="1000"/>
            </a:lvl8pPr>
            <a:lvl9pPr marL="3869737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21754" y="206309"/>
            <a:ext cx="2088445" cy="61199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51581" y="206309"/>
            <a:ext cx="6115352" cy="61199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81" y="206311"/>
            <a:ext cx="7291010" cy="5228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8008" y="1077789"/>
            <a:ext cx="3997880" cy="52484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0705" y="1077789"/>
            <a:ext cx="3999492" cy="52484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81" y="206311"/>
            <a:ext cx="7291010" cy="5228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8008" y="1077789"/>
            <a:ext cx="8152191" cy="5248434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81" y="206311"/>
            <a:ext cx="7291010" cy="5228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8008" y="1077789"/>
            <a:ext cx="8152191" cy="253795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8008" y="3786484"/>
            <a:ext cx="8152191" cy="25397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，文本与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81" y="206311"/>
            <a:ext cx="7291010" cy="5228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8008" y="1077789"/>
            <a:ext cx="3997880" cy="52484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4610705" y="1077789"/>
            <a:ext cx="3999492" cy="5248434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1" y="2130433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A74B-9227-44BF-A64C-C6AE60C45E41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1D6D5-F013-4896-B5E4-73BCAC5B20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9422E-400F-467D-B8CE-A84A18D5C076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91ADE-05C2-48FF-814C-058BE739A0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  <a:lvl2pPr marL="356983" indent="-356983">
              <a:buFont typeface="Wingdings" pitchFamily="2" charset="2"/>
              <a:buChar char="n"/>
              <a:defRPr sz="1800">
                <a:latin typeface="+mn-ea"/>
                <a:ea typeface="+mn-ea"/>
              </a:defRPr>
            </a:lvl2pPr>
            <a:lvl3pPr marL="893251" indent="-356983">
              <a:buFont typeface="微软雅黑" pitchFamily="34" charset="-122"/>
              <a:buChar char="ｰ"/>
              <a:defRPr sz="18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D55A2-18D7-43C0-8EB5-642C32385B21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7E711-95CB-44A5-BC9F-C7388D180E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6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D1B0B-B1BE-4FD4-A699-CB4193E1B9E2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727AC-DD7F-444B-8EC2-DC0E745E85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6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A3E60-FD48-4B63-B661-434BF35B845E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066D3-6081-4369-AB15-5539EE0C3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877" indent="0">
              <a:buNone/>
              <a:defRPr sz="1800" b="1"/>
            </a:lvl3pPr>
            <a:lvl4pPr marL="1370814" indent="0">
              <a:buNone/>
              <a:defRPr sz="1600" b="1"/>
            </a:lvl4pPr>
            <a:lvl5pPr marL="1827752" indent="0">
              <a:buNone/>
              <a:defRPr sz="1600" b="1"/>
            </a:lvl5pPr>
            <a:lvl6pPr marL="2284692" indent="0">
              <a:buNone/>
              <a:defRPr sz="1600" b="1"/>
            </a:lvl6pPr>
            <a:lvl7pPr marL="2741629" indent="0">
              <a:buNone/>
              <a:defRPr sz="1600" b="1"/>
            </a:lvl7pPr>
            <a:lvl8pPr marL="3198566" indent="0">
              <a:buNone/>
              <a:defRPr sz="1600" b="1"/>
            </a:lvl8pPr>
            <a:lvl9pPr marL="365550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877" indent="0">
              <a:buNone/>
              <a:defRPr sz="1800" b="1"/>
            </a:lvl3pPr>
            <a:lvl4pPr marL="1370814" indent="0">
              <a:buNone/>
              <a:defRPr sz="1600" b="1"/>
            </a:lvl4pPr>
            <a:lvl5pPr marL="1827752" indent="0">
              <a:buNone/>
              <a:defRPr sz="1600" b="1"/>
            </a:lvl5pPr>
            <a:lvl6pPr marL="2284692" indent="0">
              <a:buNone/>
              <a:defRPr sz="1600" b="1"/>
            </a:lvl6pPr>
            <a:lvl7pPr marL="2741629" indent="0">
              <a:buNone/>
              <a:defRPr sz="1600" b="1"/>
            </a:lvl7pPr>
            <a:lvl8pPr marL="3198566" indent="0">
              <a:buNone/>
              <a:defRPr sz="1600" b="1"/>
            </a:lvl8pPr>
            <a:lvl9pPr marL="365550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77533-C185-47E9-9720-3C80D780135A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B3046-3D3E-459C-89D1-3076356D2F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6A35D-BAC8-4EA5-B417-FFF440319289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22262-D8DE-40C8-91FD-DC9AB91B90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F89BF-6C49-425C-8EB9-BF4E3922CDEF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D95B-51D5-4F0F-A27B-B104B80B6A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8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8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8" indent="0">
              <a:buNone/>
              <a:defRPr sz="1200"/>
            </a:lvl2pPr>
            <a:lvl3pPr marL="913877" indent="0">
              <a:buNone/>
              <a:defRPr sz="1000"/>
            </a:lvl3pPr>
            <a:lvl4pPr marL="1370814" indent="0">
              <a:buNone/>
              <a:defRPr sz="1000"/>
            </a:lvl4pPr>
            <a:lvl5pPr marL="1827752" indent="0">
              <a:buNone/>
              <a:defRPr sz="1000"/>
            </a:lvl5pPr>
            <a:lvl6pPr marL="2284692" indent="0">
              <a:buNone/>
              <a:defRPr sz="1000"/>
            </a:lvl6pPr>
            <a:lvl7pPr marL="2741629" indent="0">
              <a:buNone/>
              <a:defRPr sz="1000"/>
            </a:lvl7pPr>
            <a:lvl8pPr marL="3198566" indent="0">
              <a:buNone/>
              <a:defRPr sz="1000"/>
            </a:lvl8pPr>
            <a:lvl9pPr marL="365550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5D34F-9985-4BA2-AD2F-1C213D5EFF4F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26CD-3533-48C1-AE55-AD8C8D4698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38" indent="0">
              <a:buNone/>
              <a:defRPr sz="2800"/>
            </a:lvl2pPr>
            <a:lvl3pPr marL="913877" indent="0">
              <a:buNone/>
              <a:defRPr sz="2400"/>
            </a:lvl3pPr>
            <a:lvl4pPr marL="1370814" indent="0">
              <a:buNone/>
              <a:defRPr sz="2000"/>
            </a:lvl4pPr>
            <a:lvl5pPr marL="1827752" indent="0">
              <a:buNone/>
              <a:defRPr sz="2000"/>
            </a:lvl5pPr>
            <a:lvl6pPr marL="2284692" indent="0">
              <a:buNone/>
              <a:defRPr sz="2000"/>
            </a:lvl6pPr>
            <a:lvl7pPr marL="2741629" indent="0">
              <a:buNone/>
              <a:defRPr sz="2000"/>
            </a:lvl7pPr>
            <a:lvl8pPr marL="3198566" indent="0">
              <a:buNone/>
              <a:defRPr sz="2000"/>
            </a:lvl8pPr>
            <a:lvl9pPr marL="3655505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8" indent="0">
              <a:buNone/>
              <a:defRPr sz="1200"/>
            </a:lvl2pPr>
            <a:lvl3pPr marL="913877" indent="0">
              <a:buNone/>
              <a:defRPr sz="1000"/>
            </a:lvl3pPr>
            <a:lvl4pPr marL="1370814" indent="0">
              <a:buNone/>
              <a:defRPr sz="1000"/>
            </a:lvl4pPr>
            <a:lvl5pPr marL="1827752" indent="0">
              <a:buNone/>
              <a:defRPr sz="1000"/>
            </a:lvl5pPr>
            <a:lvl6pPr marL="2284692" indent="0">
              <a:buNone/>
              <a:defRPr sz="1000"/>
            </a:lvl6pPr>
            <a:lvl7pPr marL="2741629" indent="0">
              <a:buNone/>
              <a:defRPr sz="1000"/>
            </a:lvl7pPr>
            <a:lvl8pPr marL="3198566" indent="0">
              <a:buNone/>
              <a:defRPr sz="1000"/>
            </a:lvl8pPr>
            <a:lvl9pPr marL="365550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53EE-1465-4B4F-8C78-C2D1C64E31A0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5E747-846D-48F9-8F5A-3367EC4955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C3EB-E63D-437A-9F32-E59CEF8BD6A0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AEE1D-8183-409F-9AF8-466EDB1E92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6" y="274641"/>
            <a:ext cx="2057400" cy="585152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98D7B-B072-42FE-B862-F8A127C13127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4AC2F-9557-406E-8EE3-8E257CC743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0" descr="TIBCO_ppt_Content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080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标题占位符 1"/>
          <p:cNvSpPr>
            <a:spLocks noGrp="1"/>
          </p:cNvSpPr>
          <p:nvPr>
            <p:ph type="title"/>
          </p:nvPr>
        </p:nvSpPr>
        <p:spPr bwMode="auto">
          <a:xfrm>
            <a:off x="422275" y="60325"/>
            <a:ext cx="972026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2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39750" y="1143000"/>
            <a:ext cx="972185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39750" y="6356350"/>
            <a:ext cx="2520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defRPr kumimoji="0" sz="12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4B080AAC-8853-48F3-AA8A-BBEEC40F1472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90938" y="6356350"/>
            <a:ext cx="3419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100000"/>
              </a:lnSpc>
              <a:defRPr kumimoji="0" sz="12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740650" y="6356350"/>
            <a:ext cx="2520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00000"/>
              </a:lnSpc>
              <a:defRPr kumimoji="0" sz="12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F7981DB0-C728-49E7-9E32-F51443D1F9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37" r:id="rId1"/>
    <p:sldLayoutId id="2147490738" r:id="rId2"/>
    <p:sldLayoutId id="2147490739" r:id="rId3"/>
    <p:sldLayoutId id="2147490740" r:id="rId4"/>
    <p:sldLayoutId id="2147490741" r:id="rId5"/>
    <p:sldLayoutId id="2147490742" r:id="rId6"/>
    <p:sldLayoutId id="2147490743" r:id="rId7"/>
    <p:sldLayoutId id="2147490744" r:id="rId8"/>
    <p:sldLayoutId id="2147490745" r:id="rId9"/>
    <p:sldLayoutId id="2147490746" r:id="rId10"/>
    <p:sldLayoutId id="2147490747" r:id="rId11"/>
    <p:sldLayoutId id="2147490748" r:id="rId12"/>
    <p:sldLayoutId id="214749074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黑体" pitchFamily="49" charset="-122"/>
          <a:ea typeface="黑体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1000"/>
        <a:buFont typeface="Wingdings" pitchFamily="2" charset="2"/>
        <a:buChar char="•"/>
        <a:defRPr sz="2000" b="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0850" y="0"/>
            <a:ext cx="97202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0850" y="685800"/>
            <a:ext cx="99012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</p:txBody>
      </p:sp>
      <p:sp>
        <p:nvSpPr>
          <p:cNvPr id="16793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938" y="6553200"/>
            <a:ext cx="3421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defRPr kumimoji="0" sz="1200" b="0">
                <a:solidFill>
                  <a:srgbClr val="000000"/>
                </a:solidFill>
                <a:latin typeface="Times New Roman" pitchFamily="18" charset="0"/>
                <a:ea typeface="PMingLiU" pitchFamily="18" charset="-120"/>
              </a:defRPr>
            </a:lvl1pPr>
          </a:lstStyle>
          <a:p>
            <a:pPr>
              <a:defRPr/>
            </a:pPr>
            <a:fld id="{A29E1E3A-5C81-4CB8-A7B2-3661783BAB22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  <p:grpSp>
        <p:nvGrpSpPr>
          <p:cNvPr id="3077" name="组合 13"/>
          <p:cNvGrpSpPr>
            <a:grpSpLocks/>
          </p:cNvGrpSpPr>
          <p:nvPr/>
        </p:nvGrpSpPr>
        <p:grpSpPr bwMode="auto">
          <a:xfrm>
            <a:off x="9669463" y="87313"/>
            <a:ext cx="1131887" cy="841375"/>
            <a:chOff x="8067675" y="217488"/>
            <a:chExt cx="1077913" cy="671512"/>
          </a:xfrm>
        </p:grpSpPr>
        <p:sp>
          <p:nvSpPr>
            <p:cNvPr id="7" name="Rectangle 10"/>
            <p:cNvSpPr>
              <a:spLocks noChangeArrowheads="1"/>
            </p:cNvSpPr>
            <p:nvPr userDrawn="1"/>
          </p:nvSpPr>
          <p:spPr bwMode="ltGray">
            <a:xfrm>
              <a:off x="8376082" y="285906"/>
              <a:ext cx="464122" cy="30281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zh-CN" sz="2800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 userDrawn="1"/>
          </p:nvSpPr>
          <p:spPr bwMode="ltGray">
            <a:xfrm>
              <a:off x="8781245" y="285906"/>
              <a:ext cx="350738" cy="302814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zh-CN" sz="2800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 userDrawn="1"/>
          </p:nvSpPr>
          <p:spPr bwMode="ltGray">
            <a:xfrm>
              <a:off x="8506097" y="554511"/>
              <a:ext cx="449004" cy="304081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zh-CN" sz="2800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 userDrawn="1"/>
          </p:nvSpPr>
          <p:spPr bwMode="ltGray">
            <a:xfrm>
              <a:off x="8580175" y="557045"/>
              <a:ext cx="565413" cy="302814"/>
            </a:xfrm>
            <a:prstGeom prst="rect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zh-CN" sz="2800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 userDrawn="1"/>
          </p:nvSpPr>
          <p:spPr bwMode="ltGray">
            <a:xfrm>
              <a:off x="8067675" y="507631"/>
              <a:ext cx="595649" cy="2698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FF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zh-CN" sz="2800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 userDrawn="1"/>
          </p:nvSpPr>
          <p:spPr bwMode="gray">
            <a:xfrm>
              <a:off x="8741938" y="217488"/>
              <a:ext cx="34771" cy="67151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zh-CN" sz="2800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sp>
        <p:nvSpPr>
          <p:cNvPr id="32" name="Line 5"/>
          <p:cNvSpPr>
            <a:spLocks noChangeShapeType="1"/>
          </p:cNvSpPr>
          <p:nvPr/>
        </p:nvSpPr>
        <p:spPr bwMode="auto">
          <a:xfrm flipV="1">
            <a:off x="450850" y="685800"/>
            <a:ext cx="10033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kumimoji="0" lang="zh-CN" altLang="en-US" sz="2800" b="0">
              <a:solidFill>
                <a:srgbClr val="000000"/>
              </a:solidFill>
              <a:latin typeface="Times New Roman" pitchFamily="18" charset="0"/>
              <a:ea typeface="宋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22" r:id="rId1"/>
    <p:sldLayoutId id="2147490823" r:id="rId2"/>
    <p:sldLayoutId id="2147490824" r:id="rId3"/>
    <p:sldLayoutId id="2147490825" r:id="rId4"/>
    <p:sldLayoutId id="2147490826" r:id="rId5"/>
    <p:sldLayoutId id="2147490827" r:id="rId6"/>
    <p:sldLayoutId id="2147490828" r:id="rId7"/>
    <p:sldLayoutId id="2147490829" r:id="rId8"/>
    <p:sldLayoutId id="2147490830" r:id="rId9"/>
    <p:sldLayoutId id="2147490831" r:id="rId10"/>
    <p:sldLayoutId id="2147490832" r:id="rId11"/>
    <p:sldLayoutId id="2147490833" r:id="rId12"/>
    <p:sldLayoutId id="2147490834" r:id="rId13"/>
    <p:sldLayoutId id="2147490835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0000"/>
          </a:solidFill>
          <a:latin typeface="华文楷体" pitchFamily="2" charset="-122"/>
          <a:ea typeface="华文楷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0000"/>
          </a:solidFill>
          <a:latin typeface="华文楷体" pitchFamily="2" charset="-122"/>
          <a:ea typeface="华文楷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0000"/>
          </a:solidFill>
          <a:latin typeface="华文楷体" pitchFamily="2" charset="-122"/>
          <a:ea typeface="华文楷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0000"/>
          </a:solidFill>
          <a:latin typeface="华文楷体" pitchFamily="2" charset="-122"/>
          <a:ea typeface="华文楷体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0000"/>
          </a:solidFill>
          <a:latin typeface="华文楷体" pitchFamily="2" charset="-122"/>
          <a:ea typeface="华文楷体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0000"/>
          </a:solidFill>
          <a:latin typeface="华文楷体" pitchFamily="2" charset="-122"/>
          <a:ea typeface="华文楷体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0000"/>
          </a:solidFill>
          <a:latin typeface="华文楷体" pitchFamily="2" charset="-122"/>
          <a:ea typeface="华文楷体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0000"/>
          </a:solidFill>
          <a:latin typeface="华文楷体" pitchFamily="2" charset="-122"/>
          <a:ea typeface="华文楷体" pitchFamily="2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Wingdings" pitchFamily="2" charset="2"/>
        <a:buChar char="q"/>
        <a:defRPr sz="2000" b="1">
          <a:solidFill>
            <a:schemeClr val="tx1"/>
          </a:solidFill>
          <a:latin typeface="新宋体" pitchFamily="49" charset="-122"/>
          <a:ea typeface="新宋体" pitchFamily="49" charset="-122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Wingdings" pitchFamily="2" charset="2"/>
        <a:buChar char="Ø"/>
        <a:defRPr sz="2800" b="1">
          <a:solidFill>
            <a:schemeClr val="accent2"/>
          </a:solidFill>
          <a:latin typeface="新宋体" pitchFamily="49" charset="-122"/>
          <a:ea typeface="新宋体" pitchFamily="49" charset="-122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Wingdings" pitchFamily="2" charset="2"/>
        <a:buChar char="v"/>
        <a:defRPr sz="1600">
          <a:solidFill>
            <a:schemeClr val="tx1"/>
          </a:solidFill>
          <a:latin typeface="新宋体" pitchFamily="49" charset="-122"/>
          <a:ea typeface="新宋体" pitchFamily="49" charset="-122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Webdings" pitchFamily="18" charset="2"/>
        <a:buChar char="&lt;"/>
        <a:defRPr sz="1400">
          <a:solidFill>
            <a:schemeClr val="tx1"/>
          </a:solidFill>
          <a:latin typeface="新宋体" pitchFamily="49" charset="-122"/>
          <a:ea typeface="新宋体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ebdings" pitchFamily="18" charset="2"/>
        <a:buChar char="&lt;"/>
        <a:defRPr sz="1200" b="1">
          <a:solidFill>
            <a:schemeClr val="tx1"/>
          </a:solidFill>
          <a:latin typeface="Lucida Sans Unicode" pitchFamily="34" charset="0"/>
          <a:ea typeface="新宋体" pitchFamily="49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ebdings" pitchFamily="18" charset="2"/>
        <a:buChar char="&lt;"/>
        <a:defRPr sz="1200" b="1">
          <a:solidFill>
            <a:schemeClr val="tx1"/>
          </a:solidFill>
          <a:latin typeface="Lucida Sans Unicode" pitchFamily="34" charset="0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ebdings" pitchFamily="18" charset="2"/>
        <a:buChar char="&lt;"/>
        <a:defRPr sz="1200" b="1">
          <a:solidFill>
            <a:schemeClr val="tx1"/>
          </a:solidFill>
          <a:latin typeface="Lucida Sans Unicode" pitchFamily="34" charset="0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ebdings" pitchFamily="18" charset="2"/>
        <a:buChar char="&lt;"/>
        <a:defRPr sz="1200" b="1">
          <a:solidFill>
            <a:schemeClr val="tx1"/>
          </a:solidFill>
          <a:latin typeface="Lucida Sans Unicode" pitchFamily="34" charset="0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ebdings" pitchFamily="18" charset="2"/>
        <a:buChar char="&lt;"/>
        <a:defRPr sz="1200" b="1">
          <a:solidFill>
            <a:schemeClr val="tx1"/>
          </a:solidFill>
          <a:latin typeface="Lucida Sans Unicode" pitchFamily="34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0" y="908050"/>
            <a:ext cx="108013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endParaRPr kumimoji="0" lang="zh-CN" altLang="en-US" sz="1400">
              <a:solidFill>
                <a:srgbClr val="000000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4099" name="Picture 4" descr="色条 拷贝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147763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268413"/>
            <a:ext cx="10110788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15888"/>
            <a:ext cx="7315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96863" y="404813"/>
            <a:ext cx="1106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1800" b="0">
              <a:solidFill>
                <a:srgbClr val="000000"/>
              </a:solidFill>
              <a:latin typeface="Arial" pitchFamily="34" charset="0"/>
              <a:ea typeface="幼圆" pitchFamily="49" charset="-122"/>
            </a:endParaRPr>
          </a:p>
        </p:txBody>
      </p:sp>
      <p:pic>
        <p:nvPicPr>
          <p:cNvPr id="4103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217025" y="0"/>
            <a:ext cx="154305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69450" y="6308725"/>
            <a:ext cx="1190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kumimoji="0" sz="1600" b="1">
                <a:solidFill>
                  <a:srgbClr val="000000"/>
                </a:solidFill>
                <a:latin typeface="Arial" pitchFamily="34" charset="0"/>
                <a:ea typeface="幼圆" pitchFamily="49" charset="-122"/>
              </a:defRPr>
            </a:lvl1pPr>
          </a:lstStyle>
          <a:p>
            <a:pPr>
              <a:defRPr/>
            </a:pPr>
            <a:r>
              <a:rPr lang="zh-CN" altLang="en-US"/>
              <a:t>－</a:t>
            </a:r>
            <a:fld id="{D7EB7C16-9533-4565-89FF-546037FD20CF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－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36" r:id="rId1"/>
    <p:sldLayoutId id="2147490837" r:id="rId2"/>
    <p:sldLayoutId id="2147490838" r:id="rId3"/>
    <p:sldLayoutId id="2147490839" r:id="rId4"/>
    <p:sldLayoutId id="2147490840" r:id="rId5"/>
    <p:sldLayoutId id="2147490841" r:id="rId6"/>
    <p:sldLayoutId id="2147490842" r:id="rId7"/>
    <p:sldLayoutId id="2147490843" r:id="rId8"/>
    <p:sldLayoutId id="2147490844" r:id="rId9"/>
    <p:sldLayoutId id="2147490845" r:id="rId10"/>
    <p:sldLayoutId id="2147490846" r:id="rId11"/>
    <p:sldLayoutId id="214749084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0" descr="TIBCO_ppt_Conten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80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标题占位符 1"/>
          <p:cNvSpPr>
            <a:spLocks noGrp="1"/>
          </p:cNvSpPr>
          <p:nvPr>
            <p:ph type="title"/>
          </p:nvPr>
        </p:nvSpPr>
        <p:spPr bwMode="auto">
          <a:xfrm>
            <a:off x="422275" y="60325"/>
            <a:ext cx="972026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5124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39750" y="1143000"/>
            <a:ext cx="972185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39750" y="6356350"/>
            <a:ext cx="2520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defRPr kumimoji="0" sz="12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68C188F2-3008-41F2-B9DB-61FD0C30003A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90938" y="6356350"/>
            <a:ext cx="3419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100000"/>
              </a:lnSpc>
              <a:defRPr kumimoji="0" sz="12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740650" y="6356350"/>
            <a:ext cx="2520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00000"/>
              </a:lnSpc>
              <a:defRPr kumimoji="0" sz="12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C7A4CD20-3BB6-4EA9-A0CA-9AC9FD5C5D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50" r:id="rId1"/>
    <p:sldLayoutId id="2147490751" r:id="rId2"/>
    <p:sldLayoutId id="2147490752" r:id="rId3"/>
    <p:sldLayoutId id="2147490753" r:id="rId4"/>
    <p:sldLayoutId id="2147490754" r:id="rId5"/>
    <p:sldLayoutId id="2147490755" r:id="rId6"/>
    <p:sldLayoutId id="2147490756" r:id="rId7"/>
    <p:sldLayoutId id="2147490757" r:id="rId8"/>
    <p:sldLayoutId id="2147490758" r:id="rId9"/>
    <p:sldLayoutId id="2147490759" r:id="rId10"/>
    <p:sldLayoutId id="21474907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黑体" pitchFamily="49" charset="-122"/>
          <a:ea typeface="黑体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1000"/>
        <a:buFont typeface="Wingdings" pitchFamily="2" charset="2"/>
        <a:buChar char="•"/>
        <a:defRPr sz="2000" b="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0" descr="TIBCO_ppt_Conten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80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标题占位符 1"/>
          <p:cNvSpPr>
            <a:spLocks noGrp="1"/>
          </p:cNvSpPr>
          <p:nvPr>
            <p:ph type="title"/>
          </p:nvPr>
        </p:nvSpPr>
        <p:spPr bwMode="auto">
          <a:xfrm>
            <a:off x="422275" y="60325"/>
            <a:ext cx="972026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6148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39750" y="1143000"/>
            <a:ext cx="972185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39750" y="6356350"/>
            <a:ext cx="2520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defRPr kumimoji="0" sz="12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CD9CFEC1-EE79-4966-901E-012B0301CFB6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90938" y="6356350"/>
            <a:ext cx="3419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100000"/>
              </a:lnSpc>
              <a:defRPr kumimoji="0" sz="12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740650" y="6356350"/>
            <a:ext cx="2520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00000"/>
              </a:lnSpc>
              <a:defRPr kumimoji="0" sz="12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EBFE27D4-180D-49C3-AF6F-F1C760FC8A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61" r:id="rId1"/>
    <p:sldLayoutId id="2147490762" r:id="rId2"/>
    <p:sldLayoutId id="2147490763" r:id="rId3"/>
    <p:sldLayoutId id="2147490764" r:id="rId4"/>
    <p:sldLayoutId id="2147490765" r:id="rId5"/>
    <p:sldLayoutId id="2147490766" r:id="rId6"/>
    <p:sldLayoutId id="2147490767" r:id="rId7"/>
    <p:sldLayoutId id="2147490768" r:id="rId8"/>
    <p:sldLayoutId id="2147490769" r:id="rId9"/>
    <p:sldLayoutId id="2147490770" r:id="rId10"/>
    <p:sldLayoutId id="21474907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黑体" pitchFamily="49" charset="-122"/>
          <a:ea typeface="黑体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1000"/>
        <a:buFont typeface="Wingdings" pitchFamily="2" charset="2"/>
        <a:buChar char="•"/>
        <a:defRPr sz="2000" b="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0" descr="TIBCO_ppt_Conten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080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标题占位符 1"/>
          <p:cNvSpPr>
            <a:spLocks noGrp="1"/>
          </p:cNvSpPr>
          <p:nvPr>
            <p:ph type="title"/>
          </p:nvPr>
        </p:nvSpPr>
        <p:spPr bwMode="auto">
          <a:xfrm>
            <a:off x="422275" y="60325"/>
            <a:ext cx="972026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7172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39750" y="1143000"/>
            <a:ext cx="972185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39750" y="6356350"/>
            <a:ext cx="2520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defRPr kumimoji="0" sz="12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2B92B8CF-3B5B-47E8-B2E1-733E4C5BFA8C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90938" y="6356350"/>
            <a:ext cx="3419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100000"/>
              </a:lnSpc>
              <a:defRPr kumimoji="0" sz="12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740650" y="6356350"/>
            <a:ext cx="2520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00000"/>
              </a:lnSpc>
              <a:defRPr kumimoji="0" sz="12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CE15DC81-7E7C-4648-AF8C-777034A85B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72" r:id="rId1"/>
    <p:sldLayoutId id="2147490773" r:id="rId2"/>
    <p:sldLayoutId id="2147490774" r:id="rId3"/>
    <p:sldLayoutId id="2147490775" r:id="rId4"/>
    <p:sldLayoutId id="2147490776" r:id="rId5"/>
    <p:sldLayoutId id="2147490777" r:id="rId6"/>
    <p:sldLayoutId id="2147490778" r:id="rId7"/>
    <p:sldLayoutId id="2147490779" r:id="rId8"/>
    <p:sldLayoutId id="2147490780" r:id="rId9"/>
    <p:sldLayoutId id="2147490781" r:id="rId10"/>
    <p:sldLayoutId id="2147490782" r:id="rId11"/>
    <p:sldLayoutId id="214749078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黑体" pitchFamily="49" charset="-122"/>
          <a:ea typeface="黑体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1000"/>
        <a:buFont typeface="Wingdings" pitchFamily="2" charset="2"/>
        <a:buChar char="•"/>
        <a:defRPr sz="2000" b="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7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488" y="6627813"/>
            <a:ext cx="35512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87240" tIns="43620" rIns="87240" bIns="436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defRPr kumimoji="0" sz="700" b="0">
                <a:solidFill>
                  <a:srgbClr val="0000CC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96863" y="206375"/>
            <a:ext cx="86121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834" tIns="43916" rIns="87834" bIns="439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单击此处编辑母版标题样式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338" y="1077913"/>
            <a:ext cx="962977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834" tIns="43916" rIns="87834" bIns="439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单击此处编辑母版文本样式</a:t>
            </a:r>
          </a:p>
          <a:p>
            <a:pPr lvl="1"/>
            <a:r>
              <a:rPr lang="en-GB" smtClean="0"/>
              <a:t>第二级</a:t>
            </a:r>
          </a:p>
          <a:p>
            <a:pPr lvl="2"/>
            <a:r>
              <a:rPr lang="en-GB" smtClean="0"/>
              <a:t>第三级</a:t>
            </a:r>
          </a:p>
          <a:p>
            <a:pPr lvl="3"/>
            <a:r>
              <a:rPr lang="en-GB" smtClean="0"/>
              <a:t>第四级</a:t>
            </a:r>
          </a:p>
          <a:p>
            <a:pPr lvl="4"/>
            <a:r>
              <a:rPr lang="en-GB" smtClean="0"/>
              <a:t>第五级</a:t>
            </a:r>
          </a:p>
        </p:txBody>
      </p:sp>
      <p:sp>
        <p:nvSpPr>
          <p:cNvPr id="1739781" name="Text Box 5"/>
          <p:cNvSpPr txBox="1">
            <a:spLocks noChangeArrowheads="1"/>
          </p:cNvSpPr>
          <p:nvPr/>
        </p:nvSpPr>
        <p:spPr bwMode="auto">
          <a:xfrm>
            <a:off x="5259388" y="6477000"/>
            <a:ext cx="393700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87240" tIns="43620" rIns="87240" bIns="43620">
            <a:spAutoFit/>
          </a:bodyPr>
          <a:lstStyle>
            <a:lvl1pPr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412750"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825500"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235075"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1649413" defTabSz="8255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106613" defTabSz="8255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563813" defTabSz="8255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021013" defTabSz="8255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478213" defTabSz="8255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hangingPunct="0">
              <a:defRPr/>
            </a:pPr>
            <a:fld id="{C62D5A2F-F617-427F-B1E1-206D3757E474}" type="slidenum">
              <a:rPr kumimoji="0" lang="en-US" altLang="zh-CN" sz="1000" b="0" smtClean="0">
                <a:solidFill>
                  <a:srgbClr val="003366"/>
                </a:solidFill>
                <a:latin typeface="Arial" charset="0"/>
              </a:rPr>
              <a:pPr eaLnBrk="0" hangingPunct="0">
                <a:defRPr/>
              </a:pPr>
              <a:t>‹#›</a:t>
            </a:fld>
            <a:endParaRPr kumimoji="0" lang="en-US" altLang="zh-CN" sz="1000" b="0" smtClean="0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1739782" name="Line 6"/>
          <p:cNvSpPr>
            <a:spLocks noChangeShapeType="1"/>
          </p:cNvSpPr>
          <p:nvPr/>
        </p:nvSpPr>
        <p:spPr bwMode="auto">
          <a:xfrm>
            <a:off x="269875" y="6424613"/>
            <a:ext cx="10261600" cy="0"/>
          </a:xfrm>
          <a:prstGeom prst="line">
            <a:avLst/>
          </a:prstGeom>
          <a:noFill/>
          <a:ln w="19050">
            <a:solidFill>
              <a:srgbClr val="BC3700"/>
            </a:solidFill>
            <a:round/>
            <a:headEnd type="none" w="sm" len="sm"/>
            <a:tailEnd type="none" w="sm" len="sm"/>
          </a:ln>
          <a:effectLst>
            <a:outerShdw dist="38100" dir="5400000" algn="ctr" rotWithShape="0">
              <a:srgbClr val="000000"/>
            </a:outerShdw>
          </a:effectLst>
          <a:extLst>
            <a:ext uri="{909E8E84-426E-40DD-AFC4-6F175D3DCCD1}"/>
          </a:extLst>
        </p:spPr>
        <p:txBody>
          <a:bodyPr wrap="none" lIns="96744" tIns="48371" rIns="96744" bIns="48371" anchor="ctr"/>
          <a:lstStyle/>
          <a:p>
            <a:pPr>
              <a:defRPr/>
            </a:pPr>
            <a:endParaRPr kumimoji="0" lang="zh-CN" altLang="en-US" sz="2300" b="0">
              <a:solidFill>
                <a:srgbClr val="000000"/>
              </a:solidFill>
              <a:latin typeface="Arial" charset="0"/>
              <a:ea typeface="华文楷体" pitchFamily="2" charset="-122"/>
            </a:endParaRPr>
          </a:p>
        </p:txBody>
      </p:sp>
      <p:sp>
        <p:nvSpPr>
          <p:cNvPr id="1739783" name="Line 7"/>
          <p:cNvSpPr>
            <a:spLocks noChangeShapeType="1"/>
          </p:cNvSpPr>
          <p:nvPr/>
        </p:nvSpPr>
        <p:spPr bwMode="auto">
          <a:xfrm>
            <a:off x="312738" y="765175"/>
            <a:ext cx="10253662" cy="1588"/>
          </a:xfrm>
          <a:prstGeom prst="line">
            <a:avLst/>
          </a:prstGeom>
          <a:noFill/>
          <a:ln w="19050">
            <a:solidFill>
              <a:srgbClr val="BC3700"/>
            </a:solidFill>
            <a:round/>
            <a:headEnd type="none" w="sm" len="sm"/>
            <a:tailEnd type="none" w="sm" len="sm"/>
          </a:ln>
          <a:effectLst>
            <a:outerShdw dist="38100" dir="5400000" algn="ctr" rotWithShape="0">
              <a:schemeClr val="tx2"/>
            </a:outerShdw>
          </a:effectLst>
          <a:extLst>
            <a:ext uri="{909E8E84-426E-40DD-AFC4-6F175D3DCCD1}"/>
          </a:extLst>
        </p:spPr>
        <p:txBody>
          <a:bodyPr wrap="none" lIns="96744" tIns="48371" rIns="96744" bIns="48371" anchor="ctr"/>
          <a:lstStyle/>
          <a:p>
            <a:pPr>
              <a:defRPr/>
            </a:pPr>
            <a:endParaRPr kumimoji="0" lang="zh-CN" altLang="en-US" sz="2300" b="0">
              <a:solidFill>
                <a:srgbClr val="000000"/>
              </a:solidFill>
              <a:latin typeface="Arial" charset="0"/>
              <a:ea typeface="华文楷体" pitchFamily="2" charset="-122"/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817100" y="44450"/>
            <a:ext cx="7366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848" r:id="rId1"/>
    <p:sldLayoutId id="2147490784" r:id="rId2"/>
    <p:sldLayoutId id="2147490785" r:id="rId3"/>
    <p:sldLayoutId id="2147490786" r:id="rId4"/>
    <p:sldLayoutId id="2147490787" r:id="rId5"/>
    <p:sldLayoutId id="2147490788" r:id="rId6"/>
    <p:sldLayoutId id="2147490789" r:id="rId7"/>
    <p:sldLayoutId id="2147490790" r:id="rId8"/>
    <p:sldLayoutId id="2147490791" r:id="rId9"/>
    <p:sldLayoutId id="2147490792" r:id="rId10"/>
    <p:sldLayoutId id="2147490793" r:id="rId11"/>
    <p:sldLayoutId id="2147490794" r:id="rId12"/>
    <p:sldLayoutId id="2147490795" r:id="rId13"/>
    <p:sldLayoutId id="2147490796" r:id="rId14"/>
    <p:sldLayoutId id="2147490797" r:id="rId15"/>
  </p:sldLayoutIdLst>
  <p:transition spd="med"/>
  <p:txStyles>
    <p:titleStyle>
      <a:lvl1pPr algn="l" defTabSz="873125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C3300"/>
          </a:solidFill>
          <a:latin typeface="+mj-lt"/>
          <a:ea typeface="+mj-ea"/>
          <a:cs typeface="+mj-cs"/>
        </a:defRPr>
      </a:lvl1pPr>
      <a:lvl2pPr algn="l" defTabSz="873125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C3300"/>
          </a:solidFill>
          <a:latin typeface="Times New Roman" pitchFamily="18" charset="0"/>
          <a:ea typeface="隶书" pitchFamily="49" charset="-122"/>
        </a:defRPr>
      </a:lvl2pPr>
      <a:lvl3pPr algn="l" defTabSz="873125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C3300"/>
          </a:solidFill>
          <a:latin typeface="Times New Roman" pitchFamily="18" charset="0"/>
          <a:ea typeface="隶书" pitchFamily="49" charset="-122"/>
        </a:defRPr>
      </a:lvl3pPr>
      <a:lvl4pPr algn="l" defTabSz="873125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C3300"/>
          </a:solidFill>
          <a:latin typeface="Times New Roman" pitchFamily="18" charset="0"/>
          <a:ea typeface="隶书" pitchFamily="49" charset="-122"/>
        </a:defRPr>
      </a:lvl4pPr>
      <a:lvl5pPr algn="l" defTabSz="873125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C3300"/>
          </a:solidFill>
          <a:latin typeface="Times New Roman" pitchFamily="18" charset="0"/>
          <a:ea typeface="隶书" pitchFamily="49" charset="-122"/>
        </a:defRPr>
      </a:lvl5pPr>
      <a:lvl6pPr marL="483717" algn="l" defTabSz="873379" rtl="0" fontAlgn="base">
        <a:spcBef>
          <a:spcPct val="0"/>
        </a:spcBef>
        <a:spcAft>
          <a:spcPct val="0"/>
        </a:spcAft>
        <a:defRPr sz="2600" b="1">
          <a:solidFill>
            <a:srgbClr val="CC3300"/>
          </a:solidFill>
          <a:latin typeface="Times New Roman" pitchFamily="18" charset="0"/>
          <a:ea typeface="隶书" pitchFamily="49" charset="-122"/>
        </a:defRPr>
      </a:lvl6pPr>
      <a:lvl7pPr marL="967435" algn="l" defTabSz="873379" rtl="0" fontAlgn="base">
        <a:spcBef>
          <a:spcPct val="0"/>
        </a:spcBef>
        <a:spcAft>
          <a:spcPct val="0"/>
        </a:spcAft>
        <a:defRPr sz="2600" b="1">
          <a:solidFill>
            <a:srgbClr val="CC3300"/>
          </a:solidFill>
          <a:latin typeface="Times New Roman" pitchFamily="18" charset="0"/>
          <a:ea typeface="隶书" pitchFamily="49" charset="-122"/>
        </a:defRPr>
      </a:lvl7pPr>
      <a:lvl8pPr marL="1451151" algn="l" defTabSz="873379" rtl="0" fontAlgn="base">
        <a:spcBef>
          <a:spcPct val="0"/>
        </a:spcBef>
        <a:spcAft>
          <a:spcPct val="0"/>
        </a:spcAft>
        <a:defRPr sz="2600" b="1">
          <a:solidFill>
            <a:srgbClr val="CC3300"/>
          </a:solidFill>
          <a:latin typeface="Times New Roman" pitchFamily="18" charset="0"/>
          <a:ea typeface="隶书" pitchFamily="49" charset="-122"/>
        </a:defRPr>
      </a:lvl8pPr>
      <a:lvl9pPr marL="1934868" algn="l" defTabSz="873379" rtl="0" fontAlgn="base">
        <a:spcBef>
          <a:spcPct val="0"/>
        </a:spcBef>
        <a:spcAft>
          <a:spcPct val="0"/>
        </a:spcAft>
        <a:defRPr sz="2600" b="1">
          <a:solidFill>
            <a:srgbClr val="CC3300"/>
          </a:solidFill>
          <a:latin typeface="Times New Roman" pitchFamily="18" charset="0"/>
          <a:ea typeface="隶书" pitchFamily="49" charset="-122"/>
        </a:defRPr>
      </a:lvl9pPr>
    </p:titleStyle>
    <p:bodyStyle>
      <a:lvl1pPr marL="327025" indent="-327025" algn="l" defTabSz="873125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q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08025" indent="-271463" algn="l" defTabSz="873125" rtl="0" eaLnBrk="0" fontAlgn="base" hangingPunct="0">
        <a:spcBef>
          <a:spcPct val="30000"/>
        </a:spcBef>
        <a:spcAft>
          <a:spcPct val="0"/>
        </a:spcAft>
        <a:buSzPct val="60000"/>
        <a:buFont typeface="Wingdings" pitchFamily="2" charset="2"/>
        <a:buChar char="Ø"/>
        <a:defRPr sz="1700" b="1">
          <a:solidFill>
            <a:srgbClr val="0000FF"/>
          </a:solidFill>
          <a:latin typeface="+mn-lt"/>
          <a:ea typeface="+mn-ea"/>
        </a:defRPr>
      </a:lvl2pPr>
      <a:lvl3pPr marL="1089025" indent="-215900" algn="l" defTabSz="873125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v"/>
        <a:defRPr sz="1700" b="1">
          <a:solidFill>
            <a:srgbClr val="0000FF"/>
          </a:solidFill>
          <a:latin typeface="楷体_GB2312" pitchFamily="49" charset="-122"/>
          <a:ea typeface="楷体_GB2312" pitchFamily="49" charset="-122"/>
          <a:cs typeface="楷体_GB2312"/>
        </a:defRPr>
      </a:lvl3pPr>
      <a:lvl4pPr marL="1524000" indent="-217488" algn="l" defTabSz="873125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1500" b="1">
          <a:solidFill>
            <a:srgbClr val="0000FF"/>
          </a:solidFill>
          <a:latin typeface="+mn-lt"/>
          <a:ea typeface="+mn-ea"/>
          <a:cs typeface="楷体_GB2312"/>
        </a:defRPr>
      </a:lvl4pPr>
      <a:lvl5pPr marL="1962150" indent="-217488" algn="l" defTabSz="873125" rtl="0" eaLnBrk="0" fontAlgn="base" hangingPunct="0">
        <a:spcBef>
          <a:spcPct val="20000"/>
        </a:spcBef>
        <a:spcAft>
          <a:spcPct val="0"/>
        </a:spcAft>
        <a:buSzPct val="60000"/>
        <a:buFont typeface="Times New Roman" pitchFamily="18" charset="0"/>
        <a:buChar char="»"/>
        <a:defRPr sz="1400" b="1">
          <a:solidFill>
            <a:srgbClr val="0000FF"/>
          </a:solidFill>
          <a:latin typeface="+mn-lt"/>
          <a:ea typeface="+mn-ea"/>
          <a:cs typeface="楷体_GB2312"/>
        </a:defRPr>
      </a:lvl5pPr>
      <a:lvl6pPr marL="2447139" indent="-218344" algn="l" defTabSz="873379" rtl="0" fontAlgn="base">
        <a:spcBef>
          <a:spcPct val="20000"/>
        </a:spcBef>
        <a:spcAft>
          <a:spcPct val="0"/>
        </a:spcAft>
        <a:buSzPct val="60000"/>
        <a:buFont typeface="Times New Roman" pitchFamily="18" charset="0"/>
        <a:buChar char="»"/>
        <a:defRPr sz="1400" b="1">
          <a:solidFill>
            <a:srgbClr val="0000FF"/>
          </a:solidFill>
          <a:latin typeface="+mn-lt"/>
          <a:ea typeface="+mn-ea"/>
        </a:defRPr>
      </a:lvl6pPr>
      <a:lvl7pPr marL="2930857" indent="-218344" algn="l" defTabSz="873379" rtl="0" fontAlgn="base">
        <a:spcBef>
          <a:spcPct val="20000"/>
        </a:spcBef>
        <a:spcAft>
          <a:spcPct val="0"/>
        </a:spcAft>
        <a:buSzPct val="60000"/>
        <a:buFont typeface="Times New Roman" pitchFamily="18" charset="0"/>
        <a:buChar char="»"/>
        <a:defRPr sz="1400" b="1">
          <a:solidFill>
            <a:srgbClr val="0000FF"/>
          </a:solidFill>
          <a:latin typeface="+mn-lt"/>
          <a:ea typeface="+mn-ea"/>
        </a:defRPr>
      </a:lvl7pPr>
      <a:lvl8pPr marL="3414573" indent="-218344" algn="l" defTabSz="873379" rtl="0" fontAlgn="base">
        <a:spcBef>
          <a:spcPct val="20000"/>
        </a:spcBef>
        <a:spcAft>
          <a:spcPct val="0"/>
        </a:spcAft>
        <a:buSzPct val="60000"/>
        <a:buFont typeface="Times New Roman" pitchFamily="18" charset="0"/>
        <a:buChar char="»"/>
        <a:defRPr sz="1400" b="1">
          <a:solidFill>
            <a:srgbClr val="0000FF"/>
          </a:solidFill>
          <a:latin typeface="+mn-lt"/>
          <a:ea typeface="+mn-ea"/>
        </a:defRPr>
      </a:lvl8pPr>
      <a:lvl9pPr marL="3898291" indent="-218344" algn="l" defTabSz="873379" rtl="0" fontAlgn="base">
        <a:spcBef>
          <a:spcPct val="20000"/>
        </a:spcBef>
        <a:spcAft>
          <a:spcPct val="0"/>
        </a:spcAft>
        <a:buSzPct val="60000"/>
        <a:buFont typeface="Times New Roman" pitchFamily="18" charset="0"/>
        <a:buChar char="»"/>
        <a:defRPr sz="1400" b="1">
          <a:solidFill>
            <a:srgbClr val="0000FF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674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717" algn="l" defTabSz="9674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435" algn="l" defTabSz="9674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151" algn="l" defTabSz="9674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4868" algn="l" defTabSz="9674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8586" algn="l" defTabSz="9674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2303" algn="l" defTabSz="9674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6019" algn="l" defTabSz="9674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737" algn="l" defTabSz="9674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0" descr="TIBCO_ppt_Conten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080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标题占位符 1"/>
          <p:cNvSpPr>
            <a:spLocks noGrp="1"/>
          </p:cNvSpPr>
          <p:nvPr>
            <p:ph type="title"/>
          </p:nvPr>
        </p:nvSpPr>
        <p:spPr bwMode="auto">
          <a:xfrm>
            <a:off x="422275" y="60325"/>
            <a:ext cx="972026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7" tIns="45694" rIns="91387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9220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39750" y="1143000"/>
            <a:ext cx="972185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7" tIns="45694" rIns="91387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39750" y="6356350"/>
            <a:ext cx="2520950" cy="365125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l">
              <a:lnSpc>
                <a:spcPct val="100000"/>
              </a:lnSpc>
              <a:defRPr kumimoji="0" sz="12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F0467154-BD02-4DF8-B050-3587EFE4CF1E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90938" y="6356350"/>
            <a:ext cx="3419475" cy="365125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ctr">
              <a:lnSpc>
                <a:spcPct val="100000"/>
              </a:lnSpc>
              <a:defRPr kumimoji="0" sz="12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740650" y="6356350"/>
            <a:ext cx="2520950" cy="365125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r">
              <a:lnSpc>
                <a:spcPct val="100000"/>
              </a:lnSpc>
              <a:defRPr kumimoji="0" sz="12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9D8169A2-E491-429D-8D96-9BD15B34B3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98" r:id="rId1"/>
    <p:sldLayoutId id="2147490799" r:id="rId2"/>
    <p:sldLayoutId id="2147490800" r:id="rId3"/>
    <p:sldLayoutId id="2147490801" r:id="rId4"/>
    <p:sldLayoutId id="2147490802" r:id="rId5"/>
    <p:sldLayoutId id="2147490803" r:id="rId6"/>
    <p:sldLayoutId id="2147490804" r:id="rId7"/>
    <p:sldLayoutId id="2147490805" r:id="rId8"/>
    <p:sldLayoutId id="2147490806" r:id="rId9"/>
    <p:sldLayoutId id="2147490807" r:id="rId10"/>
    <p:sldLayoutId id="2147490808" r:id="rId11"/>
    <p:sldLayoutId id="21474908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黑体" pitchFamily="49" charset="-122"/>
          <a:ea typeface="黑体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5pPr>
      <a:lvl6pPr marL="456938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6pPr>
      <a:lvl7pPr marL="913877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7pPr>
      <a:lvl8pPr marL="1370814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8pPr>
      <a:lvl9pPr marL="1827752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1000"/>
        <a:buFont typeface="Wingdings" pitchFamily="2" charset="2"/>
        <a:buChar char="•"/>
        <a:defRPr sz="2000" b="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3159" indent="-228469" algn="l" defTabSz="9138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7" indent="-228469" algn="l" defTabSz="9138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8" indent="-228469" algn="l" defTabSz="9138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73" indent="-228469" algn="l" defTabSz="9138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7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4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2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92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29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6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05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0" descr="TIBCO_ppt_Conten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080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标题占位符 1"/>
          <p:cNvSpPr>
            <a:spLocks noGrp="1"/>
          </p:cNvSpPr>
          <p:nvPr>
            <p:ph type="title"/>
          </p:nvPr>
        </p:nvSpPr>
        <p:spPr bwMode="auto">
          <a:xfrm>
            <a:off x="422275" y="60325"/>
            <a:ext cx="972026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7" tIns="45694" rIns="91387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44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39750" y="1143000"/>
            <a:ext cx="972185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7" tIns="45694" rIns="91387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39750" y="6356350"/>
            <a:ext cx="2520950" cy="365125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l">
              <a:lnSpc>
                <a:spcPct val="100000"/>
              </a:lnSpc>
              <a:defRPr kumimoji="0" sz="12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4EE75914-4BDC-4320-BA77-D9A0CBEE0CF2}" type="datetimeFigureOut">
              <a:rPr lang="zh-CN" altLang="en-US"/>
              <a:pPr>
                <a:defRPr/>
              </a:pPr>
              <a:t>2017/7/5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90938" y="6356350"/>
            <a:ext cx="3419475" cy="365125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ctr">
              <a:lnSpc>
                <a:spcPct val="100000"/>
              </a:lnSpc>
              <a:defRPr kumimoji="0" sz="12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740650" y="6356350"/>
            <a:ext cx="2520950" cy="365125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r">
              <a:lnSpc>
                <a:spcPct val="100000"/>
              </a:lnSpc>
              <a:defRPr kumimoji="0" sz="12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76D9A809-E0A2-43D1-8EC1-2A2B7A2917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10" r:id="rId1"/>
    <p:sldLayoutId id="2147490811" r:id="rId2"/>
    <p:sldLayoutId id="2147490812" r:id="rId3"/>
    <p:sldLayoutId id="2147490813" r:id="rId4"/>
    <p:sldLayoutId id="2147490814" r:id="rId5"/>
    <p:sldLayoutId id="2147490815" r:id="rId6"/>
    <p:sldLayoutId id="2147490816" r:id="rId7"/>
    <p:sldLayoutId id="2147490817" r:id="rId8"/>
    <p:sldLayoutId id="2147490818" r:id="rId9"/>
    <p:sldLayoutId id="2147490819" r:id="rId10"/>
    <p:sldLayoutId id="2147490820" r:id="rId11"/>
    <p:sldLayoutId id="214749082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黑体" pitchFamily="49" charset="-122"/>
          <a:ea typeface="黑体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5pPr>
      <a:lvl6pPr marL="456938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6pPr>
      <a:lvl7pPr marL="913877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7pPr>
      <a:lvl8pPr marL="1370814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8pPr>
      <a:lvl9pPr marL="1827752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黑体" pitchFamily="49" charset="-122"/>
          <a:ea typeface="黑体" pitchFamily="49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1000"/>
        <a:buFont typeface="Wingdings" pitchFamily="2" charset="2"/>
        <a:buChar char="•"/>
        <a:defRPr sz="2000" b="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3159" indent="-228469" algn="l" defTabSz="9138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7" indent="-228469" algn="l" defTabSz="9138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8" indent="-228469" algn="l" defTabSz="9138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73" indent="-228469" algn="l" defTabSz="9138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7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4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2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92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29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6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05" algn="l" defTabSz="9138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11" Type="http://schemas.microsoft.com/office/2007/relationships/hdphoto" Target="../media/hdphoto1.wdp"/><Relationship Id="rId10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6"/>
          <p:cNvSpPr>
            <a:spLocks noChangeArrowheads="1"/>
          </p:cNvSpPr>
          <p:nvPr/>
        </p:nvSpPr>
        <p:spPr bwMode="auto">
          <a:xfrm>
            <a:off x="0" y="0"/>
            <a:ext cx="10801350" cy="4005263"/>
          </a:xfrm>
          <a:prstGeom prst="rect">
            <a:avLst/>
          </a:prstGeom>
          <a:solidFill>
            <a:srgbClr val="22809E"/>
          </a:soli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ea typeface="华文中宋" pitchFamily="2" charset="-122"/>
            </a:endParaRPr>
          </a:p>
        </p:txBody>
      </p:sp>
      <p:sp>
        <p:nvSpPr>
          <p:cNvPr id="38915" name="Text Box 9"/>
          <p:cNvSpPr txBox="1">
            <a:spLocks noChangeArrowheads="1"/>
          </p:cNvSpPr>
          <p:nvPr/>
        </p:nvSpPr>
        <p:spPr bwMode="auto">
          <a:xfrm>
            <a:off x="1080195" y="1196752"/>
            <a:ext cx="8821074" cy="16435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4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从数学建模竞赛</a:t>
            </a:r>
            <a:endParaRPr kumimoji="0" lang="en-US" altLang="zh-CN" sz="4800" dirty="0" smtClean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4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到数学建模创新教育的转变</a:t>
            </a:r>
            <a:endParaRPr kumimoji="0" lang="zh-CN" altLang="en-US" sz="4800" dirty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4824611" y="4293096"/>
            <a:ext cx="1343638" cy="5909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孙 浩</a:t>
            </a:r>
            <a:endParaRPr kumimoji="0" lang="zh-CN" altLang="en-US" sz="3600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2592363" y="5085184"/>
            <a:ext cx="5904656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  <a:defRPr/>
            </a:pPr>
            <a:r>
              <a:rPr kumimoji="0" lang="zh-CN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西北</a:t>
            </a:r>
            <a:r>
              <a:rPr kumimoji="0" lang="zh-CN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工业大学应用数学系</a:t>
            </a:r>
            <a:endParaRPr kumimoji="0" lang="zh-CN" altLang="en-US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592363" y="6237312"/>
            <a:ext cx="6048672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  <a:defRPr/>
            </a:pPr>
            <a:r>
              <a:rPr kumimoji="0" lang="en-US" altLang="zh-CN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2017</a:t>
            </a:r>
            <a:r>
              <a:rPr kumimoji="0" lang="zh-CN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年</a:t>
            </a:r>
            <a:r>
              <a:rPr kumimoji="0" lang="en-US" altLang="zh-CN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7</a:t>
            </a:r>
            <a:r>
              <a:rPr kumimoji="0" lang="zh-CN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月</a:t>
            </a:r>
            <a:r>
              <a:rPr kumimoji="0" lang="en-US" altLang="zh-CN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15</a:t>
            </a:r>
            <a:r>
              <a:rPr kumimoji="0" lang="zh-CN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日烟台</a:t>
            </a:r>
            <a:endParaRPr kumimoji="0" lang="zh-CN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304331" y="5661248"/>
            <a:ext cx="6552728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  <a:defRPr/>
            </a:pPr>
            <a:r>
              <a:rPr kumimoji="0" lang="en-US" altLang="zh-C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hsun@nwpu.edu.cn</a:t>
            </a:r>
            <a:r>
              <a:rPr kumimoji="0" lang="en-US" altLang="zh-C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  13772514008</a:t>
            </a:r>
            <a:endParaRPr kumimoji="0" lang="zh-CN" altLang="en-US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一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西北工业大学三航特色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4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重大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贡献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1800225" y="1341438"/>
            <a:ext cx="8713018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16" name="矩形 12"/>
          <p:cNvSpPr>
            <a:spLocks noChangeArrowheads="1"/>
          </p:cNvSpPr>
          <p:nvPr/>
        </p:nvSpPr>
        <p:spPr bwMode="auto">
          <a:xfrm>
            <a:off x="1944291" y="1628800"/>
            <a:ext cx="8424936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我国航空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重大型号总师级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人才，我校校友占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60%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89"/>
          <p:cNvSpPr>
            <a:spLocks noChangeArrowheads="1"/>
          </p:cNvSpPr>
          <p:nvPr/>
        </p:nvSpPr>
        <p:spPr bwMode="auto">
          <a:xfrm>
            <a:off x="4824611" y="2852936"/>
            <a:ext cx="5688633" cy="3744416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2" name="矩形 9"/>
          <p:cNvSpPr>
            <a:spLocks noChangeArrowheads="1"/>
          </p:cNvSpPr>
          <p:nvPr/>
        </p:nvSpPr>
        <p:spPr bwMode="auto">
          <a:xfrm>
            <a:off x="4896619" y="2924944"/>
            <a:ext cx="5688632" cy="252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zh-CN" altLang="en-US" sz="26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航空领域</a:t>
            </a:r>
            <a:r>
              <a:rPr lang="en-US" altLang="zh-CN" sz="26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 </a:t>
            </a:r>
            <a:r>
              <a:rPr lang="zh-CN" altLang="en-US" sz="26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重大型号总设计师级人才，西工大校友占</a:t>
            </a:r>
            <a:r>
              <a:rPr lang="en-US" altLang="zh-CN" sz="26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60%</a:t>
            </a:r>
            <a:r>
              <a:rPr lang="zh-CN" altLang="en-US" sz="26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以上</a:t>
            </a:r>
            <a:endParaRPr lang="en-US" altLang="zh-CN" sz="2600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600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  航天领域，</a:t>
            </a:r>
            <a:r>
              <a:rPr lang="zh-CN" altLang="en-US" sz="26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重大型号总设计师级人才，西工大校友占</a:t>
            </a:r>
            <a:r>
              <a:rPr lang="en-US" altLang="zh-CN" sz="26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45%</a:t>
            </a:r>
            <a:r>
              <a:rPr lang="zh-CN" altLang="en-US" sz="26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以上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重大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贡献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3" name="图片 32" descr="ac5816206c19235652005bfbd52818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107" y="3212976"/>
            <a:ext cx="4392488" cy="25664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一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西北工业大学三航特色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5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重大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贡献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1800226" y="1341438"/>
            <a:ext cx="8064945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17" name="矩形 12"/>
          <p:cNvSpPr>
            <a:spLocks noChangeArrowheads="1"/>
          </p:cNvSpPr>
          <p:nvPr/>
        </p:nvSpPr>
        <p:spPr bwMode="auto">
          <a:xfrm>
            <a:off x="1944291" y="1628800"/>
            <a:ext cx="7993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“西工大最牛班级”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—1978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级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5382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班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重大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贡献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84" t="-1369" r="8446" b="-1"/>
          <a:stretch/>
        </p:blipFill>
        <p:spPr>
          <a:xfrm>
            <a:off x="3744490" y="4952848"/>
            <a:ext cx="2626667" cy="1571293"/>
          </a:xfrm>
          <a:custGeom>
            <a:avLst/>
            <a:gdLst>
              <a:gd name="connsiteX0" fmla="*/ 0 w 2626667"/>
              <a:gd name="connsiteY0" fmla="*/ 0 h 1571293"/>
              <a:gd name="connsiteX1" fmla="*/ 2626667 w 2626667"/>
              <a:gd name="connsiteY1" fmla="*/ 0 h 1571293"/>
              <a:gd name="connsiteX2" fmla="*/ 2626667 w 2626667"/>
              <a:gd name="connsiteY2" fmla="*/ 1571293 h 1571293"/>
              <a:gd name="connsiteX3" fmla="*/ 0 w 2626667"/>
              <a:gd name="connsiteY3" fmla="*/ 1571293 h 157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6667" h="1571293">
                <a:moveTo>
                  <a:pt x="0" y="0"/>
                </a:moveTo>
                <a:lnTo>
                  <a:pt x="2626667" y="0"/>
                </a:lnTo>
                <a:lnTo>
                  <a:pt x="2626667" y="1571293"/>
                </a:lnTo>
                <a:lnTo>
                  <a:pt x="0" y="15712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3" t="5176" r="348" b="9461"/>
          <a:stretch/>
        </p:blipFill>
        <p:spPr>
          <a:xfrm>
            <a:off x="3744491" y="2636912"/>
            <a:ext cx="2626667" cy="1571293"/>
          </a:xfrm>
          <a:custGeom>
            <a:avLst/>
            <a:gdLst>
              <a:gd name="connsiteX0" fmla="*/ 0 w 2626667"/>
              <a:gd name="connsiteY0" fmla="*/ 0 h 1571293"/>
              <a:gd name="connsiteX1" fmla="*/ 2626667 w 2626667"/>
              <a:gd name="connsiteY1" fmla="*/ 0 h 1571293"/>
              <a:gd name="connsiteX2" fmla="*/ 2626667 w 2626667"/>
              <a:gd name="connsiteY2" fmla="*/ 1571293 h 1571293"/>
              <a:gd name="connsiteX3" fmla="*/ 0 w 2626667"/>
              <a:gd name="connsiteY3" fmla="*/ 1571293 h 157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6667" h="1571293">
                <a:moveTo>
                  <a:pt x="0" y="0"/>
                </a:moveTo>
                <a:lnTo>
                  <a:pt x="2626667" y="0"/>
                </a:lnTo>
                <a:lnTo>
                  <a:pt x="2626667" y="1571293"/>
                </a:lnTo>
                <a:lnTo>
                  <a:pt x="0" y="1571293"/>
                </a:lnTo>
                <a:close/>
              </a:path>
            </a:pathLst>
          </a:custGeom>
        </p:spPr>
      </p:pic>
      <p:sp>
        <p:nvSpPr>
          <p:cNvPr id="33" name="矩形 32"/>
          <p:cNvSpPr/>
          <p:nvPr/>
        </p:nvSpPr>
        <p:spPr>
          <a:xfrm>
            <a:off x="1097011" y="2636911"/>
            <a:ext cx="2626667" cy="1571293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095423" y="4238821"/>
            <a:ext cx="2614613" cy="677862"/>
            <a:chOff x="609600" y="3157538"/>
            <a:chExt cx="2614613" cy="677862"/>
          </a:xfrm>
        </p:grpSpPr>
        <p:grpSp>
          <p:nvGrpSpPr>
            <p:cNvPr id="35" name="组合 111"/>
            <p:cNvGrpSpPr/>
            <p:nvPr/>
          </p:nvGrpSpPr>
          <p:grpSpPr>
            <a:xfrm>
              <a:off x="609600" y="3157538"/>
              <a:ext cx="2614613" cy="677862"/>
              <a:chOff x="609600" y="3157538"/>
              <a:chExt cx="2628255" cy="652462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609600" y="3164114"/>
                <a:ext cx="49348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609600" y="3164114"/>
                <a:ext cx="0" cy="264886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609600" y="3481614"/>
                <a:ext cx="0" cy="328386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H="1">
                <a:off x="609600" y="3795032"/>
                <a:ext cx="822960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1999012" y="3795032"/>
                <a:ext cx="264128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1465612" y="3795032"/>
                <a:ext cx="49348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H="1">
                <a:off x="2308860" y="3795032"/>
                <a:ext cx="822960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3164872" y="3795032"/>
                <a:ext cx="64103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3237855" y="3600450"/>
                <a:ext cx="0" cy="202821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rot="5400000" flipH="1">
                <a:off x="3084185" y="3398157"/>
                <a:ext cx="307340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flipV="1">
                <a:off x="3237855" y="3157538"/>
                <a:ext cx="0" cy="57149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 flipH="1">
                <a:off x="2893219" y="3164116"/>
                <a:ext cx="312134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 flipH="1">
                <a:off x="2581275" y="3164116"/>
                <a:ext cx="274321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H="1">
                <a:off x="2262188" y="3164116"/>
                <a:ext cx="274321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 flipH="1">
                <a:off x="1862138" y="3164116"/>
                <a:ext cx="37166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1147764" y="3164116"/>
                <a:ext cx="66198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矩形 35"/>
            <p:cNvSpPr/>
            <p:nvPr/>
          </p:nvSpPr>
          <p:spPr>
            <a:xfrm>
              <a:off x="663132" y="3209814"/>
              <a:ext cx="2507549" cy="573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750517" y="4238821"/>
            <a:ext cx="2614613" cy="677862"/>
            <a:chOff x="609600" y="3157538"/>
            <a:chExt cx="2614613" cy="677862"/>
          </a:xfrm>
        </p:grpSpPr>
        <p:grpSp>
          <p:nvGrpSpPr>
            <p:cNvPr id="54" name="组合 153"/>
            <p:cNvGrpSpPr/>
            <p:nvPr/>
          </p:nvGrpSpPr>
          <p:grpSpPr>
            <a:xfrm>
              <a:off x="609600" y="3157538"/>
              <a:ext cx="2614613" cy="677862"/>
              <a:chOff x="609600" y="3157538"/>
              <a:chExt cx="2628255" cy="652462"/>
            </a:xfrm>
          </p:grpSpPr>
          <p:cxnSp>
            <p:nvCxnSpPr>
              <p:cNvPr id="56" name="直接连接符 55"/>
              <p:cNvCxnSpPr/>
              <p:nvPr/>
            </p:nvCxnSpPr>
            <p:spPr>
              <a:xfrm>
                <a:off x="609600" y="3164114"/>
                <a:ext cx="49348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609600" y="3164114"/>
                <a:ext cx="0" cy="264886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609600" y="3481614"/>
                <a:ext cx="0" cy="328386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 flipH="1">
                <a:off x="609600" y="3795032"/>
                <a:ext cx="822960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999012" y="3795032"/>
                <a:ext cx="264128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465612" y="3795032"/>
                <a:ext cx="49348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 flipH="1">
                <a:off x="2308860" y="3795032"/>
                <a:ext cx="822960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>
                <a:off x="3164872" y="3795032"/>
                <a:ext cx="64103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>
                <a:off x="3237855" y="3600450"/>
                <a:ext cx="0" cy="202821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 rot="5400000" flipH="1">
                <a:off x="3084185" y="3398157"/>
                <a:ext cx="307340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 flipV="1">
                <a:off x="3237855" y="3157538"/>
                <a:ext cx="0" cy="57149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 flipH="1">
                <a:off x="2893219" y="3164116"/>
                <a:ext cx="312134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 flipH="1">
                <a:off x="2581275" y="3164116"/>
                <a:ext cx="274321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H="1">
                <a:off x="2262188" y="3164116"/>
                <a:ext cx="274321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 flipH="1">
                <a:off x="1862138" y="3164116"/>
                <a:ext cx="37166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 flipH="1">
                <a:off x="1147764" y="3164116"/>
                <a:ext cx="66198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矩形 54"/>
            <p:cNvSpPr/>
            <p:nvPr/>
          </p:nvSpPr>
          <p:spPr>
            <a:xfrm>
              <a:off x="663132" y="3209814"/>
              <a:ext cx="2507549" cy="573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6409311" y="4238821"/>
            <a:ext cx="2614613" cy="677862"/>
            <a:chOff x="609600" y="3157538"/>
            <a:chExt cx="2614613" cy="677862"/>
          </a:xfrm>
        </p:grpSpPr>
        <p:grpSp>
          <p:nvGrpSpPr>
            <p:cNvPr id="73" name="组合 172"/>
            <p:cNvGrpSpPr/>
            <p:nvPr/>
          </p:nvGrpSpPr>
          <p:grpSpPr>
            <a:xfrm>
              <a:off x="609600" y="3157538"/>
              <a:ext cx="2614613" cy="677862"/>
              <a:chOff x="609600" y="3157538"/>
              <a:chExt cx="2628255" cy="652462"/>
            </a:xfrm>
          </p:grpSpPr>
          <p:cxnSp>
            <p:nvCxnSpPr>
              <p:cNvPr id="75" name="直接连接符 74"/>
              <p:cNvCxnSpPr/>
              <p:nvPr/>
            </p:nvCxnSpPr>
            <p:spPr>
              <a:xfrm>
                <a:off x="609600" y="3164114"/>
                <a:ext cx="49348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/>
              <p:cNvCxnSpPr/>
              <p:nvPr/>
            </p:nvCxnSpPr>
            <p:spPr>
              <a:xfrm>
                <a:off x="609600" y="3164114"/>
                <a:ext cx="0" cy="264886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609600" y="3481614"/>
                <a:ext cx="0" cy="328386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>
              <a:xfrm flipH="1">
                <a:off x="609600" y="3795032"/>
                <a:ext cx="822960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>
                <a:off x="1999012" y="3795032"/>
                <a:ext cx="264128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1465612" y="3795032"/>
                <a:ext cx="49348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 flipH="1">
                <a:off x="2308860" y="3795032"/>
                <a:ext cx="822960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3164872" y="3795032"/>
                <a:ext cx="64103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3237855" y="3600450"/>
                <a:ext cx="0" cy="202821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 rot="5400000" flipH="1">
                <a:off x="3084185" y="3398157"/>
                <a:ext cx="307340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 flipV="1">
                <a:off x="3237855" y="3157538"/>
                <a:ext cx="0" cy="57149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 flipH="1">
                <a:off x="2893219" y="3164116"/>
                <a:ext cx="312134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/>
            </p:nvCxnSpPr>
            <p:spPr>
              <a:xfrm flipH="1">
                <a:off x="2581275" y="3164116"/>
                <a:ext cx="274321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 flipH="1">
                <a:off x="2262188" y="3164116"/>
                <a:ext cx="274321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 flipH="1">
                <a:off x="1862138" y="3164116"/>
                <a:ext cx="371665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 flipH="1">
                <a:off x="1147764" y="3164116"/>
                <a:ext cx="661986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3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矩形 73"/>
            <p:cNvSpPr/>
            <p:nvPr/>
          </p:nvSpPr>
          <p:spPr>
            <a:xfrm>
              <a:off x="663132" y="3209814"/>
              <a:ext cx="2507549" cy="573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1" name="矩形 90"/>
          <p:cNvSpPr/>
          <p:nvPr/>
        </p:nvSpPr>
        <p:spPr>
          <a:xfrm>
            <a:off x="1349066" y="4285365"/>
            <a:ext cx="2107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歼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20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总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师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charset="0"/>
              <a:sym typeface="Arial" panose="020B0604020202020204" pitchFamily="34" charset="0"/>
            </a:endParaRPr>
          </a:p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杨伟</a:t>
            </a:r>
          </a:p>
        </p:txBody>
      </p:sp>
      <p:sp>
        <p:nvSpPr>
          <p:cNvPr id="92" name="矩形 91"/>
          <p:cNvSpPr/>
          <p:nvPr/>
        </p:nvSpPr>
        <p:spPr>
          <a:xfrm>
            <a:off x="3976152" y="4285365"/>
            <a:ext cx="2107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歼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15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副总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师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charset="0"/>
              <a:sym typeface="Arial" panose="020B0604020202020204" pitchFamily="34" charset="0"/>
            </a:endParaRPr>
          </a:p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赵霞</a:t>
            </a:r>
          </a:p>
        </p:txBody>
      </p:sp>
      <p:sp>
        <p:nvSpPr>
          <p:cNvPr id="93" name="矩形 92"/>
          <p:cNvSpPr/>
          <p:nvPr/>
        </p:nvSpPr>
        <p:spPr>
          <a:xfrm>
            <a:off x="6546732" y="4285365"/>
            <a:ext cx="2339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运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20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总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师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charset="0"/>
              <a:sym typeface="Arial" panose="020B0604020202020204" pitchFamily="34" charset="0"/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charset="0"/>
                <a:sym typeface="Arial" panose="020B0604020202020204" pitchFamily="34" charset="0"/>
              </a:rPr>
              <a:t>唐长红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6395633" y="2636911"/>
            <a:ext cx="2626667" cy="15712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6395633" y="4952847"/>
            <a:ext cx="2626667" cy="15712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1097011" y="4952847"/>
            <a:ext cx="2626667" cy="15712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一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西北工业大学三航特色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4" name="矩形 13"/>
          <p:cNvSpPr/>
          <p:nvPr/>
        </p:nvSpPr>
        <p:spPr bwMode="auto">
          <a:xfrm>
            <a:off x="1800225" y="1341438"/>
            <a:ext cx="8785026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17" name="矩形 12"/>
          <p:cNvSpPr>
            <a:spLocks noChangeArrowheads="1"/>
          </p:cNvSpPr>
          <p:nvPr/>
        </p:nvSpPr>
        <p:spPr bwMode="auto">
          <a:xfrm>
            <a:off x="1872283" y="1484784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次得到党中央、国务院、中央军委联合褒奖，均是全国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唯一高校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35"/>
          <p:cNvSpPr>
            <a:spLocks noChangeArrowheads="1"/>
          </p:cNvSpPr>
          <p:nvPr/>
        </p:nvSpPr>
        <p:spPr bwMode="auto">
          <a:xfrm>
            <a:off x="216100" y="1341438"/>
            <a:ext cx="1439664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重大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贡献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9"/>
          <p:cNvSpPr>
            <a:spLocks noChangeArrowheads="1"/>
          </p:cNvSpPr>
          <p:nvPr/>
        </p:nvSpPr>
        <p:spPr bwMode="auto">
          <a:xfrm>
            <a:off x="257139" y="2786058"/>
            <a:ext cx="5000660" cy="2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2007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因在武器装备型号研制中取得突出成绩，西工大获得由中共中央、国务院和中央军委联合授予的“重大贡献奖”，西工大成为中华人民共和国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建国以来唯一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受此嘉奖的大学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89"/>
          <p:cNvSpPr>
            <a:spLocks noChangeArrowheads="1"/>
          </p:cNvSpPr>
          <p:nvPr/>
        </p:nvSpPr>
        <p:spPr bwMode="auto">
          <a:xfrm>
            <a:off x="185701" y="2786058"/>
            <a:ext cx="5214973" cy="3744416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5" name="矩形 9"/>
          <p:cNvSpPr>
            <a:spLocks noChangeArrowheads="1"/>
          </p:cNvSpPr>
          <p:nvPr/>
        </p:nvSpPr>
        <p:spPr bwMode="auto">
          <a:xfrm>
            <a:off x="5729252" y="2786058"/>
            <a:ext cx="4672083" cy="252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2016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因工大无人机所因成功研制某型无人机系统，填补了国内空白，获得中共中央、国务院、中央军委联合褒奖，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再次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获得了至高的荣誉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89"/>
          <p:cNvSpPr>
            <a:spLocks noChangeArrowheads="1"/>
          </p:cNvSpPr>
          <p:nvPr/>
        </p:nvSpPr>
        <p:spPr bwMode="auto">
          <a:xfrm>
            <a:off x="5586378" y="2786058"/>
            <a:ext cx="5029272" cy="3744416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对角圆角矩形 34"/>
          <p:cNvSpPr/>
          <p:nvPr/>
        </p:nvSpPr>
        <p:spPr bwMode="auto">
          <a:xfrm>
            <a:off x="4032523" y="1556792"/>
            <a:ext cx="6552728" cy="684212"/>
          </a:xfrm>
          <a:prstGeom prst="round2DiagRect">
            <a:avLst/>
          </a:prstGeom>
          <a:solidFill>
            <a:srgbClr val="22809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2800" b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3529013" cy="6858000"/>
          </a:xfrm>
          <a:prstGeom prst="rect">
            <a:avLst/>
          </a:prstGeom>
          <a:solidFill>
            <a:srgbClr val="22809E"/>
          </a:soli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ea typeface="华文中宋" pitchFamily="2" charset="-122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619562" y="1412875"/>
            <a:ext cx="2339102" cy="15142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第十五届全国</a:t>
            </a:r>
            <a:endParaRPr kumimoji="0" lang="en-US" altLang="zh-CN" sz="2800" dirty="0" smtClean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数学建模教育</a:t>
            </a:r>
            <a:endParaRPr kumimoji="0" lang="en-US" altLang="zh-CN" sz="2800" dirty="0" smtClean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与应用研讨会</a:t>
            </a:r>
            <a:endParaRPr kumimoji="0" lang="zh-CN" altLang="en-US" sz="2800" dirty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4114791" y="642918"/>
            <a:ext cx="5939614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kumimoji="0" lang="zh-CN" altLang="en-US" sz="3600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一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、西北工业大学三航特色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4104000" y="3427200"/>
            <a:ext cx="6624637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四、竞赛为主（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1992-2006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4104531" y="4363200"/>
            <a:ext cx="6840760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五、创新教育（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2007-2014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4104531" y="5299200"/>
            <a:ext cx="6408712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六、普惠教育（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2015--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792163" y="4383088"/>
            <a:ext cx="1912937" cy="62547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prstShdw prst="shdw17" dist="17961" dir="2700000">
              <a:srgbClr val="1F1F5C"/>
            </a:prstShdw>
          </a:effec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zh-CN" altLang="en-US" sz="2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汇报提纲</a:t>
            </a: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4104000" y="2491200"/>
            <a:ext cx="6624637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三、大学生数学建模创新基地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888508" y="1484784"/>
            <a:ext cx="6912842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 二、我校大学生创新中心概览</a:t>
            </a:r>
            <a:endParaRPr kumimoji="0" lang="zh-CN" altLang="en-US" sz="3600" dirty="0">
              <a:solidFill>
                <a:schemeClr val="bg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二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我校大学生创新中心概览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40963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特色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1800225" y="1341438"/>
            <a:ext cx="8785026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40965" name="矩形 12"/>
          <p:cNvSpPr>
            <a:spLocks noChangeArrowheads="1"/>
          </p:cNvSpPr>
          <p:nvPr/>
        </p:nvSpPr>
        <p:spPr bwMode="auto">
          <a:xfrm>
            <a:off x="1828775" y="1357298"/>
            <a:ext cx="8684468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24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个创新基地，覆盖所有专业，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专业特色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鲜明，每个学院至少有一个大学生创新基地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3" name="矩形 9"/>
          <p:cNvSpPr>
            <a:spLocks noChangeArrowheads="1"/>
          </p:cNvSpPr>
          <p:nvPr/>
        </p:nvSpPr>
        <p:spPr bwMode="auto">
          <a:xfrm>
            <a:off x="5186361" y="2928934"/>
            <a:ext cx="5214974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航空学院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：航空科技创新基地；未来飞行器设计与制作创新基地</a:t>
            </a:r>
            <a:endParaRPr lang="en-US" altLang="zh-CN" sz="24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航天学院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：微小卫星及其应用创新基地；未来航天器设计创与制作新基地</a:t>
            </a:r>
            <a:endParaRPr lang="en-US" altLang="zh-CN" sz="24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航海学院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：未来水下航行器设计与制作创新基地</a:t>
            </a:r>
            <a:endParaRPr lang="en-US" altLang="zh-CN" sz="24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4" name="矩形 89"/>
          <p:cNvSpPr>
            <a:spLocks noChangeArrowheads="1"/>
          </p:cNvSpPr>
          <p:nvPr/>
        </p:nvSpPr>
        <p:spPr bwMode="auto">
          <a:xfrm>
            <a:off x="4972047" y="2786058"/>
            <a:ext cx="5643603" cy="3744416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68" name="图片 167" descr="IMG_02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05" y="2786058"/>
            <a:ext cx="3929066" cy="39290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二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我校大学生创新中心概览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40963" name="矩形 35"/>
          <p:cNvSpPr>
            <a:spLocks noChangeArrowheads="1"/>
          </p:cNvSpPr>
          <p:nvPr/>
        </p:nvSpPr>
        <p:spPr bwMode="auto">
          <a:xfrm>
            <a:off x="216100" y="1341438"/>
            <a:ext cx="1439664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经费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支持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1800225" y="1341438"/>
            <a:ext cx="8641010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40965" name="矩形 12"/>
          <p:cNvSpPr>
            <a:spLocks noChangeArrowheads="1"/>
          </p:cNvSpPr>
          <p:nvPr/>
        </p:nvSpPr>
        <p:spPr bwMode="auto">
          <a:xfrm>
            <a:off x="1828775" y="1357298"/>
            <a:ext cx="8540452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每年</a:t>
            </a:r>
            <a:r>
              <a:rPr lang="en-US" altLang="zh-CN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400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支持大学生创新基地，</a:t>
            </a:r>
            <a:r>
              <a:rPr lang="en-US" altLang="zh-CN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350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以上支持创新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项目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3" name="矩形 9"/>
          <p:cNvSpPr>
            <a:spLocks noChangeArrowheads="1"/>
          </p:cNvSpPr>
          <p:nvPr/>
        </p:nvSpPr>
        <p:spPr bwMode="auto">
          <a:xfrm>
            <a:off x="6264771" y="2786058"/>
            <a:ext cx="4136564" cy="345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400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万支持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24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个创新基地运行，支持各类重大竞赛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40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余项，约有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万余名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学生参赛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350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万支持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350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余项大学生创新创业项目，覆盖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千余名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学生</a:t>
            </a:r>
            <a:endParaRPr lang="en-US" altLang="zh-CN" sz="24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4" name="矩形 89"/>
          <p:cNvSpPr>
            <a:spLocks noChangeArrowheads="1"/>
          </p:cNvSpPr>
          <p:nvPr/>
        </p:nvSpPr>
        <p:spPr bwMode="auto">
          <a:xfrm>
            <a:off x="6192764" y="2786058"/>
            <a:ext cx="4248472" cy="3744416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53" t="764" r="13014"/>
          <a:stretch/>
        </p:blipFill>
        <p:spPr>
          <a:xfrm>
            <a:off x="191217" y="2786058"/>
            <a:ext cx="3362025" cy="3643338"/>
          </a:xfrm>
          <a:custGeom>
            <a:avLst/>
            <a:gdLst>
              <a:gd name="connsiteX0" fmla="*/ 0 w 3889375"/>
              <a:gd name="connsiteY0" fmla="*/ 0 h 4214812"/>
              <a:gd name="connsiteX1" fmla="*/ 3889375 w 3889375"/>
              <a:gd name="connsiteY1" fmla="*/ 0 h 4214812"/>
              <a:gd name="connsiteX2" fmla="*/ 3889375 w 3889375"/>
              <a:gd name="connsiteY2" fmla="*/ 4214812 h 4214812"/>
              <a:gd name="connsiteX3" fmla="*/ 0 w 3889375"/>
              <a:gd name="connsiteY3" fmla="*/ 4214812 h 421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9375" h="4214812">
                <a:moveTo>
                  <a:pt x="0" y="0"/>
                </a:moveTo>
                <a:lnTo>
                  <a:pt x="3889375" y="0"/>
                </a:lnTo>
                <a:lnTo>
                  <a:pt x="3889375" y="4214812"/>
                </a:lnTo>
                <a:lnTo>
                  <a:pt x="0" y="42148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7861" y="3394360"/>
            <a:ext cx="3643338" cy="2426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114395" y="6429397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tx1"/>
                </a:solidFill>
              </a:rPr>
              <a:t>小卫星研制和火箭实验装置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二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我校大学生创新中心概览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40963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政策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支持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1800225" y="1341438"/>
            <a:ext cx="8496994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40965" name="矩形 12"/>
          <p:cNvSpPr>
            <a:spLocks noChangeArrowheads="1"/>
          </p:cNvSpPr>
          <p:nvPr/>
        </p:nvSpPr>
        <p:spPr bwMode="auto">
          <a:xfrm>
            <a:off x="1828775" y="1357298"/>
            <a:ext cx="8425556" cy="10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保研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：全国竞赛一等奖、国际竞赛二等奖及以上奖励</a:t>
            </a:r>
            <a:endParaRPr lang="en-US" altLang="zh-CN" sz="28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学分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个学分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3" name="矩形 9"/>
          <p:cNvSpPr>
            <a:spLocks noChangeArrowheads="1"/>
          </p:cNvSpPr>
          <p:nvPr/>
        </p:nvSpPr>
        <p:spPr bwMode="auto">
          <a:xfrm>
            <a:off x="4536579" y="3143248"/>
            <a:ext cx="579331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保研资格：获得学校认定的全国竞赛一等奖、国际二等奖及以上奖励，获得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校内保研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资格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4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必修学分：培养方案中，每个学生必须完成科研训练</a:t>
            </a:r>
            <a:r>
              <a:rPr lang="en-US" altLang="zh-CN" sz="2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个必修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学分</a:t>
            </a:r>
            <a:endParaRPr lang="en-US" altLang="zh-CN" sz="24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4" name="矩形 89"/>
          <p:cNvSpPr>
            <a:spLocks noChangeArrowheads="1"/>
          </p:cNvSpPr>
          <p:nvPr/>
        </p:nvSpPr>
        <p:spPr bwMode="auto">
          <a:xfrm>
            <a:off x="4464572" y="2786058"/>
            <a:ext cx="5832648" cy="3744416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07" t="2134" r="31490" b="3125"/>
          <a:stretch/>
        </p:blipFill>
        <p:spPr>
          <a:xfrm>
            <a:off x="2505664" y="2714620"/>
            <a:ext cx="1671254" cy="15960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74" t="2969" r="17042" b="1550"/>
          <a:stretch/>
        </p:blipFill>
        <p:spPr>
          <a:xfrm>
            <a:off x="685767" y="2714620"/>
            <a:ext cx="1671254" cy="15960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7" y="4401393"/>
            <a:ext cx="3491151" cy="23212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二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我校大学生创新中心概览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37" name="矩形 36"/>
          <p:cNvSpPr/>
          <p:nvPr/>
        </p:nvSpPr>
        <p:spPr bwMode="auto">
          <a:xfrm>
            <a:off x="360115" y="1341438"/>
            <a:ext cx="10153128" cy="587364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40965" name="矩形 12"/>
          <p:cNvSpPr>
            <a:spLocks noChangeArrowheads="1"/>
          </p:cNvSpPr>
          <p:nvPr/>
        </p:nvSpPr>
        <p:spPr bwMode="auto">
          <a:xfrm>
            <a:off x="900081" y="1357298"/>
            <a:ext cx="8715436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特色创新基地展示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5" name="图片 14" descr="IMG_02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53" y="2000241"/>
            <a:ext cx="3048021" cy="2286016"/>
          </a:xfrm>
          <a:prstGeom prst="rect">
            <a:avLst/>
          </a:prstGeom>
        </p:spPr>
      </p:pic>
      <p:pic>
        <p:nvPicPr>
          <p:cNvPr id="16" name="图片 15" descr="IMG_02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53" y="4357694"/>
            <a:ext cx="3047988" cy="2285992"/>
          </a:xfrm>
          <a:prstGeom prst="rect">
            <a:avLst/>
          </a:prstGeom>
        </p:spPr>
      </p:pic>
      <p:sp>
        <p:nvSpPr>
          <p:cNvPr id="17" name="矩形 89"/>
          <p:cNvSpPr>
            <a:spLocks noChangeArrowheads="1"/>
          </p:cNvSpPr>
          <p:nvPr/>
        </p:nvSpPr>
        <p:spPr bwMode="auto">
          <a:xfrm>
            <a:off x="328576" y="2071678"/>
            <a:ext cx="3286149" cy="464347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8" name="矩形 89"/>
          <p:cNvSpPr>
            <a:spLocks noChangeArrowheads="1"/>
          </p:cNvSpPr>
          <p:nvPr/>
        </p:nvSpPr>
        <p:spPr bwMode="auto">
          <a:xfrm>
            <a:off x="3829039" y="2071678"/>
            <a:ext cx="3286149" cy="464347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9" name="矩形 89"/>
          <p:cNvSpPr>
            <a:spLocks noChangeArrowheads="1"/>
          </p:cNvSpPr>
          <p:nvPr/>
        </p:nvSpPr>
        <p:spPr bwMode="auto">
          <a:xfrm>
            <a:off x="7329501" y="2071678"/>
            <a:ext cx="3286149" cy="464347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2" name="图片 21" descr="IMG_02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1915" y="2071678"/>
            <a:ext cx="2976583" cy="2286016"/>
          </a:xfrm>
          <a:prstGeom prst="rect">
            <a:avLst/>
          </a:prstGeom>
        </p:spPr>
      </p:pic>
      <p:pic>
        <p:nvPicPr>
          <p:cNvPr id="23" name="图片 22" descr="IMG_02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71915" y="4429132"/>
            <a:ext cx="3000396" cy="2178860"/>
          </a:xfrm>
          <a:prstGeom prst="rect">
            <a:avLst/>
          </a:prstGeom>
        </p:spPr>
      </p:pic>
      <p:pic>
        <p:nvPicPr>
          <p:cNvPr id="24" name="图片 23" descr="IMG_029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72377" y="2071678"/>
            <a:ext cx="3048021" cy="2286016"/>
          </a:xfrm>
          <a:prstGeom prst="rect">
            <a:avLst/>
          </a:prstGeom>
        </p:spPr>
      </p:pic>
      <p:pic>
        <p:nvPicPr>
          <p:cNvPr id="25" name="图片 24" descr="IMG_03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72377" y="4429132"/>
            <a:ext cx="3048021" cy="22145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二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我校大学生创新中心概览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37" name="矩形 36"/>
          <p:cNvSpPr/>
          <p:nvPr/>
        </p:nvSpPr>
        <p:spPr bwMode="auto">
          <a:xfrm>
            <a:off x="400015" y="1341438"/>
            <a:ext cx="9787006" cy="587364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40965" name="矩形 12"/>
          <p:cNvSpPr>
            <a:spLocks noChangeArrowheads="1"/>
          </p:cNvSpPr>
          <p:nvPr/>
        </p:nvSpPr>
        <p:spPr bwMode="auto">
          <a:xfrm>
            <a:off x="471453" y="1357298"/>
            <a:ext cx="9782878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成绩优异：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2016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月  </a:t>
            </a:r>
            <a:r>
              <a:rPr lang="en-US" altLang="zh-CN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13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天</a:t>
            </a:r>
            <a:r>
              <a:rPr lang="en-US" altLang="zh-CN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16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个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冠军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 flipH="1">
            <a:off x="2276525" y="5554958"/>
            <a:ext cx="1089213" cy="0"/>
          </a:xfrm>
          <a:prstGeom prst="line">
            <a:avLst/>
          </a:prstGeom>
          <a:ln w="25400">
            <a:gradFill flip="none" rotWithShape="1">
              <a:gsLst>
                <a:gs pos="50000">
                  <a:schemeClr val="bg1">
                    <a:lumMod val="75000"/>
                  </a:schemeClr>
                </a:gs>
                <a:gs pos="0">
                  <a:schemeClr val="bg1"/>
                </a:gs>
                <a:gs pos="100000">
                  <a:schemeClr val="bg1">
                    <a:alpha val="8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H="1">
            <a:off x="4206178" y="5554958"/>
            <a:ext cx="1089213" cy="0"/>
          </a:xfrm>
          <a:prstGeom prst="line">
            <a:avLst/>
          </a:prstGeom>
          <a:ln w="25400">
            <a:gradFill flip="none" rotWithShape="1">
              <a:gsLst>
                <a:gs pos="50000">
                  <a:schemeClr val="bg1">
                    <a:lumMod val="75000"/>
                  </a:schemeClr>
                </a:gs>
                <a:gs pos="0">
                  <a:schemeClr val="bg1"/>
                </a:gs>
                <a:gs pos="100000">
                  <a:schemeClr val="bg1">
                    <a:alpha val="8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>
            <a:off x="6135831" y="5554958"/>
            <a:ext cx="1089213" cy="0"/>
          </a:xfrm>
          <a:prstGeom prst="line">
            <a:avLst/>
          </a:prstGeom>
          <a:ln w="25400">
            <a:gradFill flip="none" rotWithShape="1">
              <a:gsLst>
                <a:gs pos="50000">
                  <a:schemeClr val="bg1">
                    <a:lumMod val="75000"/>
                  </a:schemeClr>
                </a:gs>
                <a:gs pos="0">
                  <a:schemeClr val="bg1"/>
                </a:gs>
                <a:gs pos="100000">
                  <a:schemeClr val="bg1">
                    <a:alpha val="8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组合 55"/>
          <p:cNvGrpSpPr/>
          <p:nvPr/>
        </p:nvGrpSpPr>
        <p:grpSpPr>
          <a:xfrm>
            <a:off x="1237567" y="5031826"/>
            <a:ext cx="1080695" cy="951532"/>
            <a:chOff x="1894175" y="2576716"/>
            <a:chExt cx="1080695" cy="951532"/>
          </a:xfrm>
        </p:grpSpPr>
        <p:grpSp>
          <p:nvGrpSpPr>
            <p:cNvPr id="57" name="组合 2"/>
            <p:cNvGrpSpPr/>
            <p:nvPr/>
          </p:nvGrpSpPr>
          <p:grpSpPr>
            <a:xfrm>
              <a:off x="1958756" y="2576716"/>
              <a:ext cx="951532" cy="951532"/>
              <a:chOff x="1958757" y="2993575"/>
              <a:chExt cx="951532" cy="951532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1958757" y="2993575"/>
                <a:ext cx="951532" cy="951532"/>
              </a:xfrm>
              <a:prstGeom prst="ellipse">
                <a:avLst/>
              </a:prstGeom>
              <a:solidFill>
                <a:schemeClr val="accent2">
                  <a:alpha val="10000"/>
                </a:schemeClr>
              </a:solidFill>
              <a:ln w="12700">
                <a:noFill/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 rot="1800000">
                <a:off x="2174877" y="3209695"/>
                <a:ext cx="519292" cy="519292"/>
              </a:xfrm>
              <a:prstGeom prst="ellipse">
                <a:avLst/>
              </a:prstGeom>
              <a:gradFill flip="none" rotWithShape="1">
                <a:gsLst>
                  <a:gs pos="0">
                    <a:srgbClr val="FC0808"/>
                  </a:gs>
                  <a:gs pos="35000">
                    <a:schemeClr val="accent2">
                      <a:alpha val="90000"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8" name="文本框 3"/>
            <p:cNvSpPr txBox="1"/>
            <p:nvPr/>
          </p:nvSpPr>
          <p:spPr>
            <a:xfrm>
              <a:off x="1894175" y="2883205"/>
              <a:ext cx="10806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10.21</a:t>
              </a:r>
            </a:p>
          </p:txBody>
        </p:sp>
      </p:grpSp>
      <p:sp>
        <p:nvSpPr>
          <p:cNvPr id="61" name="椭圆 60"/>
          <p:cNvSpPr/>
          <p:nvPr/>
        </p:nvSpPr>
        <p:spPr>
          <a:xfrm rot="1800000">
            <a:off x="3604814" y="5282558"/>
            <a:ext cx="519068" cy="51906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35000">
                <a:schemeClr val="accent1">
                  <a:alpha val="9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3388787" y="5066531"/>
            <a:ext cx="951123" cy="951123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noFill/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文本框 43"/>
          <p:cNvSpPr txBox="1"/>
          <p:nvPr/>
        </p:nvSpPr>
        <p:spPr>
          <a:xfrm>
            <a:off x="3324001" y="5372815"/>
            <a:ext cx="1080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10.22</a:t>
            </a:r>
          </a:p>
        </p:txBody>
      </p:sp>
      <p:grpSp>
        <p:nvGrpSpPr>
          <p:cNvPr id="64" name="组合 63"/>
          <p:cNvGrpSpPr/>
          <p:nvPr/>
        </p:nvGrpSpPr>
        <p:grpSpPr>
          <a:xfrm>
            <a:off x="5096873" y="5031826"/>
            <a:ext cx="1080695" cy="951532"/>
            <a:chOff x="1894175" y="2576716"/>
            <a:chExt cx="1080695" cy="951532"/>
          </a:xfrm>
        </p:grpSpPr>
        <p:grpSp>
          <p:nvGrpSpPr>
            <p:cNvPr id="65" name="组合 47"/>
            <p:cNvGrpSpPr/>
            <p:nvPr/>
          </p:nvGrpSpPr>
          <p:grpSpPr>
            <a:xfrm>
              <a:off x="1958756" y="2576716"/>
              <a:ext cx="951532" cy="951532"/>
              <a:chOff x="1958757" y="2993575"/>
              <a:chExt cx="951532" cy="951532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1958757" y="2993575"/>
                <a:ext cx="951532" cy="951532"/>
              </a:xfrm>
              <a:prstGeom prst="ellipse">
                <a:avLst/>
              </a:prstGeom>
              <a:solidFill>
                <a:schemeClr val="accent2">
                  <a:alpha val="10000"/>
                </a:schemeClr>
              </a:solidFill>
              <a:ln w="12700">
                <a:noFill/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 rot="1800000">
                <a:off x="2174877" y="3209695"/>
                <a:ext cx="519292" cy="519292"/>
              </a:xfrm>
              <a:prstGeom prst="ellipse">
                <a:avLst/>
              </a:prstGeom>
              <a:gradFill flip="none" rotWithShape="1">
                <a:gsLst>
                  <a:gs pos="0">
                    <a:srgbClr val="FC0808"/>
                  </a:gs>
                  <a:gs pos="35000">
                    <a:schemeClr val="accent2">
                      <a:alpha val="90000"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6" name="文本框 48"/>
            <p:cNvSpPr txBox="1"/>
            <p:nvPr/>
          </p:nvSpPr>
          <p:spPr>
            <a:xfrm>
              <a:off x="1894175" y="2883205"/>
              <a:ext cx="10806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10.25</a:t>
              </a: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183307" y="5066531"/>
            <a:ext cx="1080695" cy="951123"/>
            <a:chOff x="5295349" y="2483373"/>
            <a:chExt cx="1080695" cy="951123"/>
          </a:xfrm>
        </p:grpSpPr>
        <p:sp>
          <p:nvSpPr>
            <p:cNvPr id="70" name="椭圆 69"/>
            <p:cNvSpPr/>
            <p:nvPr/>
          </p:nvSpPr>
          <p:spPr>
            <a:xfrm rot="1800000">
              <a:off x="5576162" y="2699400"/>
              <a:ext cx="519068" cy="519068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35000">
                  <a:schemeClr val="accent1">
                    <a:alpha val="9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317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5360135" y="2483373"/>
              <a:ext cx="951123" cy="951123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noFill/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2" name="文本框 57"/>
            <p:cNvSpPr txBox="1"/>
            <p:nvPr/>
          </p:nvSpPr>
          <p:spPr>
            <a:xfrm>
              <a:off x="5295349" y="2789657"/>
              <a:ext cx="10806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10.28</a:t>
              </a:r>
            </a:p>
          </p:txBody>
        </p:sp>
      </p:grpSp>
      <p:cxnSp>
        <p:nvCxnSpPr>
          <p:cNvPr id="73" name="直接连接符 72"/>
          <p:cNvCxnSpPr>
            <a:endCxn id="88" idx="1"/>
          </p:cNvCxnSpPr>
          <p:nvPr/>
        </p:nvCxnSpPr>
        <p:spPr>
          <a:xfrm rot="10800000" flipV="1">
            <a:off x="400016" y="5554958"/>
            <a:ext cx="842497" cy="17182"/>
          </a:xfrm>
          <a:prstGeom prst="line">
            <a:avLst/>
          </a:prstGeom>
          <a:ln w="25400">
            <a:gradFill flip="none" rotWithShape="1">
              <a:gsLst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8302206" y="5554958"/>
            <a:ext cx="1089213" cy="0"/>
          </a:xfrm>
          <a:prstGeom prst="line">
            <a:avLst/>
          </a:prstGeom>
          <a:ln w="25400">
            <a:gradFill flip="none" rotWithShape="1">
              <a:gsLst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等腰三角形 13"/>
          <p:cNvSpPr/>
          <p:nvPr/>
        </p:nvSpPr>
        <p:spPr>
          <a:xfrm flipV="1">
            <a:off x="1721191" y="5830540"/>
            <a:ext cx="113446" cy="97798"/>
          </a:xfrm>
          <a:prstGeom prst="triangle">
            <a:avLst/>
          </a:prstGeom>
          <a:gradFill flip="none" rotWithShape="1">
            <a:gsLst>
              <a:gs pos="0">
                <a:srgbClr val="FC0808"/>
              </a:gs>
              <a:gs pos="35000">
                <a:schemeClr val="accent2">
                  <a:alpha val="9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6" name="等腰三角形 75"/>
          <p:cNvSpPr/>
          <p:nvPr/>
        </p:nvSpPr>
        <p:spPr>
          <a:xfrm flipV="1">
            <a:off x="5580497" y="5830540"/>
            <a:ext cx="113446" cy="97798"/>
          </a:xfrm>
          <a:prstGeom prst="triangle">
            <a:avLst/>
          </a:prstGeom>
          <a:gradFill flip="none" rotWithShape="1">
            <a:gsLst>
              <a:gs pos="0">
                <a:srgbClr val="FC0808"/>
              </a:gs>
              <a:gs pos="35000">
                <a:schemeClr val="accent2">
                  <a:alpha val="9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7" name="等腰三角形 76"/>
          <p:cNvSpPr/>
          <p:nvPr/>
        </p:nvSpPr>
        <p:spPr>
          <a:xfrm>
            <a:off x="3807625" y="5121880"/>
            <a:ext cx="113446" cy="97798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35000">
                <a:schemeClr val="accent1">
                  <a:alpha val="9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等腰三角形 77"/>
          <p:cNvSpPr/>
          <p:nvPr/>
        </p:nvSpPr>
        <p:spPr>
          <a:xfrm>
            <a:off x="7666931" y="5121880"/>
            <a:ext cx="113446" cy="97798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35000">
                <a:schemeClr val="accent1">
                  <a:alpha val="9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038455" y="4509174"/>
            <a:ext cx="1676400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175977" y="4652049"/>
            <a:ext cx="2873492" cy="389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482037" y="6042699"/>
            <a:ext cx="2709409" cy="485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4176239" y="6023498"/>
            <a:ext cx="3039838" cy="5716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328299" y="6036364"/>
            <a:ext cx="3054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航模队成功卫冕中国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国际飞行器设计挑战赛冠军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2686030" y="4500570"/>
            <a:ext cx="2352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41</a:t>
            </a:r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届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ACM-ICPC</a:t>
            </a:r>
          </a:p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亚洲区域赛国际金奖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4267180" y="6074464"/>
            <a:ext cx="2924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世界机器人大会国际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水中机器人大赛中勇夺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冠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亚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6276955" y="4718930"/>
            <a:ext cx="2752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中国机器人大赛中勇夺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冠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亚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8" name="矩形 87"/>
          <p:cNvSpPr/>
          <p:nvPr/>
        </p:nvSpPr>
        <p:spPr bwMode="auto">
          <a:xfrm>
            <a:off x="400015" y="4429132"/>
            <a:ext cx="9787006" cy="2286016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92" name="矩形 91"/>
          <p:cNvSpPr/>
          <p:nvPr/>
        </p:nvSpPr>
        <p:spPr bwMode="auto">
          <a:xfrm>
            <a:off x="400015" y="2000240"/>
            <a:ext cx="9787006" cy="2286016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cxnSp>
        <p:nvCxnSpPr>
          <p:cNvPr id="95" name="直接连接符 94"/>
          <p:cNvCxnSpPr/>
          <p:nvPr/>
        </p:nvCxnSpPr>
        <p:spPr>
          <a:xfrm flipH="1">
            <a:off x="2805167" y="3187979"/>
            <a:ext cx="1089213" cy="0"/>
          </a:xfrm>
          <a:prstGeom prst="line">
            <a:avLst/>
          </a:prstGeom>
          <a:ln w="25400">
            <a:gradFill flip="none" rotWithShape="1">
              <a:gsLst>
                <a:gs pos="50000">
                  <a:schemeClr val="bg1">
                    <a:lumMod val="75000"/>
                  </a:schemeClr>
                </a:gs>
                <a:gs pos="0">
                  <a:schemeClr val="bg1"/>
                </a:gs>
                <a:gs pos="100000">
                  <a:schemeClr val="bg1">
                    <a:alpha val="8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flipH="1">
            <a:off x="4734820" y="3187979"/>
            <a:ext cx="1089213" cy="0"/>
          </a:xfrm>
          <a:prstGeom prst="line">
            <a:avLst/>
          </a:prstGeom>
          <a:ln w="25400">
            <a:gradFill flip="none" rotWithShape="1">
              <a:gsLst>
                <a:gs pos="50000">
                  <a:schemeClr val="bg1">
                    <a:lumMod val="75000"/>
                  </a:schemeClr>
                </a:gs>
                <a:gs pos="0">
                  <a:schemeClr val="bg1"/>
                </a:gs>
                <a:gs pos="100000">
                  <a:schemeClr val="bg1">
                    <a:alpha val="8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 flipH="1">
            <a:off x="6664473" y="3187979"/>
            <a:ext cx="1089213" cy="0"/>
          </a:xfrm>
          <a:prstGeom prst="line">
            <a:avLst/>
          </a:prstGeom>
          <a:ln w="25400">
            <a:gradFill flip="none" rotWithShape="1">
              <a:gsLst>
                <a:gs pos="50000">
                  <a:schemeClr val="bg1">
                    <a:lumMod val="75000"/>
                  </a:schemeClr>
                </a:gs>
                <a:gs pos="0">
                  <a:schemeClr val="bg1"/>
                </a:gs>
                <a:gs pos="100000">
                  <a:schemeClr val="bg1">
                    <a:alpha val="8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组合 97"/>
          <p:cNvGrpSpPr/>
          <p:nvPr/>
        </p:nvGrpSpPr>
        <p:grpSpPr>
          <a:xfrm>
            <a:off x="1766209" y="2664847"/>
            <a:ext cx="1080695" cy="951532"/>
            <a:chOff x="1894175" y="2576716"/>
            <a:chExt cx="1080695" cy="951532"/>
          </a:xfrm>
        </p:grpSpPr>
        <p:grpSp>
          <p:nvGrpSpPr>
            <p:cNvPr id="99" name="组合 2"/>
            <p:cNvGrpSpPr/>
            <p:nvPr/>
          </p:nvGrpSpPr>
          <p:grpSpPr>
            <a:xfrm>
              <a:off x="1958756" y="2576716"/>
              <a:ext cx="951532" cy="951532"/>
              <a:chOff x="1958757" y="2993575"/>
              <a:chExt cx="951532" cy="951532"/>
            </a:xfrm>
          </p:grpSpPr>
          <p:sp>
            <p:nvSpPr>
              <p:cNvPr id="101" name="椭圆 100"/>
              <p:cNvSpPr/>
              <p:nvPr/>
            </p:nvSpPr>
            <p:spPr>
              <a:xfrm>
                <a:off x="1958757" y="2993575"/>
                <a:ext cx="951532" cy="951532"/>
              </a:xfrm>
              <a:prstGeom prst="ellipse">
                <a:avLst/>
              </a:prstGeom>
              <a:solidFill>
                <a:schemeClr val="accent2">
                  <a:alpha val="10000"/>
                </a:schemeClr>
              </a:solidFill>
              <a:ln w="12700">
                <a:noFill/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 rot="1800000">
                <a:off x="2174877" y="3209695"/>
                <a:ext cx="519292" cy="519292"/>
              </a:xfrm>
              <a:prstGeom prst="ellipse">
                <a:avLst/>
              </a:prstGeom>
              <a:gradFill flip="none" rotWithShape="1">
                <a:gsLst>
                  <a:gs pos="0">
                    <a:srgbClr val="FC0808"/>
                  </a:gs>
                  <a:gs pos="35000">
                    <a:schemeClr val="accent2">
                      <a:alpha val="90000"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0" name="文本框 3"/>
            <p:cNvSpPr txBox="1"/>
            <p:nvPr/>
          </p:nvSpPr>
          <p:spPr>
            <a:xfrm>
              <a:off x="1894175" y="2883205"/>
              <a:ext cx="10806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10.15</a:t>
              </a:r>
            </a:p>
          </p:txBody>
        </p:sp>
      </p:grpSp>
      <p:sp>
        <p:nvSpPr>
          <p:cNvPr id="103" name="椭圆 102"/>
          <p:cNvSpPr/>
          <p:nvPr/>
        </p:nvSpPr>
        <p:spPr>
          <a:xfrm rot="1800000">
            <a:off x="4133456" y="2915579"/>
            <a:ext cx="519068" cy="51906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35000">
                <a:schemeClr val="accent1">
                  <a:alpha val="9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3917429" y="2699552"/>
            <a:ext cx="951123" cy="951123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noFill/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5" name="文本框 43"/>
          <p:cNvSpPr txBox="1"/>
          <p:nvPr/>
        </p:nvSpPr>
        <p:spPr>
          <a:xfrm>
            <a:off x="3852643" y="3005836"/>
            <a:ext cx="1080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10.16</a:t>
            </a:r>
          </a:p>
        </p:txBody>
      </p:sp>
      <p:grpSp>
        <p:nvGrpSpPr>
          <p:cNvPr id="106" name="组合 105"/>
          <p:cNvGrpSpPr/>
          <p:nvPr/>
        </p:nvGrpSpPr>
        <p:grpSpPr>
          <a:xfrm>
            <a:off x="5625515" y="2664847"/>
            <a:ext cx="1080695" cy="951532"/>
            <a:chOff x="1894175" y="2576716"/>
            <a:chExt cx="1080695" cy="951532"/>
          </a:xfrm>
        </p:grpSpPr>
        <p:grpSp>
          <p:nvGrpSpPr>
            <p:cNvPr id="107" name="组合 47"/>
            <p:cNvGrpSpPr/>
            <p:nvPr/>
          </p:nvGrpSpPr>
          <p:grpSpPr>
            <a:xfrm>
              <a:off x="1958756" y="2576716"/>
              <a:ext cx="951532" cy="951532"/>
              <a:chOff x="1958757" y="2993575"/>
              <a:chExt cx="951532" cy="951532"/>
            </a:xfrm>
          </p:grpSpPr>
          <p:sp>
            <p:nvSpPr>
              <p:cNvPr id="109" name="椭圆 108"/>
              <p:cNvSpPr/>
              <p:nvPr/>
            </p:nvSpPr>
            <p:spPr>
              <a:xfrm>
                <a:off x="1958757" y="2993575"/>
                <a:ext cx="951532" cy="951532"/>
              </a:xfrm>
              <a:prstGeom prst="ellipse">
                <a:avLst/>
              </a:prstGeom>
              <a:solidFill>
                <a:schemeClr val="accent2">
                  <a:alpha val="10000"/>
                </a:schemeClr>
              </a:solidFill>
              <a:ln w="12700">
                <a:noFill/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 rot="1800000">
                <a:off x="2174877" y="3209695"/>
                <a:ext cx="519292" cy="519292"/>
              </a:xfrm>
              <a:prstGeom prst="ellipse">
                <a:avLst/>
              </a:prstGeom>
              <a:gradFill flip="none" rotWithShape="1">
                <a:gsLst>
                  <a:gs pos="0">
                    <a:srgbClr val="FC0808"/>
                  </a:gs>
                  <a:gs pos="35000">
                    <a:schemeClr val="accent2">
                      <a:alpha val="90000"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8" name="文本框 48"/>
            <p:cNvSpPr txBox="1"/>
            <p:nvPr/>
          </p:nvSpPr>
          <p:spPr>
            <a:xfrm>
              <a:off x="1894175" y="2883205"/>
              <a:ext cx="10806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10.17</a:t>
              </a: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7711949" y="2699552"/>
            <a:ext cx="1080695" cy="951123"/>
            <a:chOff x="5295349" y="2483373"/>
            <a:chExt cx="1080695" cy="951123"/>
          </a:xfrm>
        </p:grpSpPr>
        <p:sp>
          <p:nvSpPr>
            <p:cNvPr id="112" name="椭圆 111"/>
            <p:cNvSpPr/>
            <p:nvPr/>
          </p:nvSpPr>
          <p:spPr>
            <a:xfrm rot="1800000">
              <a:off x="5576162" y="2699400"/>
              <a:ext cx="519068" cy="519068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35000">
                  <a:schemeClr val="accent1">
                    <a:alpha val="9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317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5360135" y="2483373"/>
              <a:ext cx="951123" cy="951123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noFill/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文本框 57"/>
            <p:cNvSpPr txBox="1"/>
            <p:nvPr/>
          </p:nvSpPr>
          <p:spPr>
            <a:xfrm>
              <a:off x="5295349" y="2789657"/>
              <a:ext cx="10806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10.19</a:t>
              </a:r>
            </a:p>
          </p:txBody>
        </p:sp>
      </p:grpSp>
      <p:cxnSp>
        <p:nvCxnSpPr>
          <p:cNvPr id="115" name="直接连接符 114"/>
          <p:cNvCxnSpPr/>
          <p:nvPr/>
        </p:nvCxnSpPr>
        <p:spPr>
          <a:xfrm rot="10800000">
            <a:off x="1081072" y="3186771"/>
            <a:ext cx="690074" cy="1209"/>
          </a:xfrm>
          <a:prstGeom prst="line">
            <a:avLst/>
          </a:prstGeom>
          <a:ln w="25400">
            <a:gradFill flip="none" rotWithShape="1">
              <a:gsLst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连接符 115"/>
          <p:cNvCxnSpPr/>
          <p:nvPr/>
        </p:nvCxnSpPr>
        <p:spPr>
          <a:xfrm flipV="1">
            <a:off x="8830848" y="3177245"/>
            <a:ext cx="565549" cy="10735"/>
          </a:xfrm>
          <a:prstGeom prst="line">
            <a:avLst/>
          </a:prstGeom>
          <a:ln w="25400">
            <a:gradFill flip="none" rotWithShape="1">
              <a:gsLst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等腰三角形 13"/>
          <p:cNvSpPr/>
          <p:nvPr/>
        </p:nvSpPr>
        <p:spPr>
          <a:xfrm flipV="1">
            <a:off x="2249833" y="3463561"/>
            <a:ext cx="113446" cy="97798"/>
          </a:xfrm>
          <a:prstGeom prst="triangle">
            <a:avLst/>
          </a:prstGeom>
          <a:gradFill flip="none" rotWithShape="1">
            <a:gsLst>
              <a:gs pos="0">
                <a:srgbClr val="FC0808"/>
              </a:gs>
              <a:gs pos="35000">
                <a:schemeClr val="accent2">
                  <a:alpha val="9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8" name="等腰三角形 117"/>
          <p:cNvSpPr/>
          <p:nvPr/>
        </p:nvSpPr>
        <p:spPr>
          <a:xfrm flipV="1">
            <a:off x="6109139" y="3463561"/>
            <a:ext cx="113446" cy="97798"/>
          </a:xfrm>
          <a:prstGeom prst="triangle">
            <a:avLst/>
          </a:prstGeom>
          <a:gradFill flip="none" rotWithShape="1">
            <a:gsLst>
              <a:gs pos="0">
                <a:srgbClr val="FC0808"/>
              </a:gs>
              <a:gs pos="35000">
                <a:schemeClr val="accent2">
                  <a:alpha val="9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9" name="等腰三角形 118"/>
          <p:cNvSpPr/>
          <p:nvPr/>
        </p:nvSpPr>
        <p:spPr>
          <a:xfrm>
            <a:off x="4336267" y="2754901"/>
            <a:ext cx="113446" cy="97798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35000">
                <a:schemeClr val="accent1">
                  <a:alpha val="9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0" name="等腰三角形 119"/>
          <p:cNvSpPr/>
          <p:nvPr/>
        </p:nvSpPr>
        <p:spPr>
          <a:xfrm>
            <a:off x="8195573" y="2754901"/>
            <a:ext cx="113446" cy="97798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35000">
                <a:schemeClr val="accent1">
                  <a:alpha val="9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3037440" y="2119970"/>
            <a:ext cx="2709409" cy="6112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6656994" y="2034245"/>
            <a:ext cx="2873492" cy="7255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991629" y="3637470"/>
            <a:ext cx="2709409" cy="5303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4628681" y="3627944"/>
            <a:ext cx="3039838" cy="5208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914091" y="3669385"/>
            <a:ext cx="3054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第二届中国“互联网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+</a:t>
            </a:r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”大赛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两金一铜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</a:t>
            </a:r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问鼎全国总冠军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3043221" y="2143116"/>
            <a:ext cx="2676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蝉联国际听视觉情感挑战赛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（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AVEC</a:t>
            </a:r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）冠军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4700572" y="3640810"/>
            <a:ext cx="2981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NPU-INNOVATION</a:t>
            </a:r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队获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世界新概念飞行器设计大赛冠军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6672247" y="1995091"/>
            <a:ext cx="28384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“口袋医生”作品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获</a:t>
            </a:r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第十届国际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大学生</a:t>
            </a:r>
            <a:r>
              <a:rPr lang="en-US" altLang="zh-CN" sz="1400" dirty="0" err="1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iCAN</a:t>
            </a:r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创新创业大赛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/>
            <a:r>
              <a:rPr lang="zh-CN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中国总决赛一等奖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对角圆角矩形 23"/>
          <p:cNvSpPr/>
          <p:nvPr/>
        </p:nvSpPr>
        <p:spPr bwMode="auto">
          <a:xfrm>
            <a:off x="4032523" y="2492896"/>
            <a:ext cx="6552728" cy="684212"/>
          </a:xfrm>
          <a:prstGeom prst="round2DiagRect">
            <a:avLst/>
          </a:prstGeom>
          <a:solidFill>
            <a:srgbClr val="22809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2800" b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3529013" cy="6858000"/>
          </a:xfrm>
          <a:prstGeom prst="rect">
            <a:avLst/>
          </a:prstGeom>
          <a:solidFill>
            <a:srgbClr val="22809E"/>
          </a:soli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ea typeface="华文中宋" pitchFamily="2" charset="-122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619562" y="1412875"/>
            <a:ext cx="2339102" cy="15142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第十五届全国</a:t>
            </a:r>
            <a:endParaRPr kumimoji="0" lang="en-US" altLang="zh-CN" sz="2800" dirty="0" smtClean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数学建模教育</a:t>
            </a:r>
            <a:endParaRPr kumimoji="0" lang="en-US" altLang="zh-CN" sz="2800" dirty="0" smtClean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与应用研讨会</a:t>
            </a:r>
            <a:endParaRPr kumimoji="0" lang="zh-CN" altLang="en-US" sz="2800" dirty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4114791" y="642918"/>
            <a:ext cx="5939614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kumimoji="0" lang="zh-CN" altLang="en-US" sz="3600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一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、西北工业大学三航特色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4104000" y="3427200"/>
            <a:ext cx="6624637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四、竞赛为主（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1992-2006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4104531" y="4363200"/>
            <a:ext cx="6840760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五、创新教育（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2007-2014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4104531" y="5299200"/>
            <a:ext cx="6408712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六、普惠教育（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2015--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792163" y="4383088"/>
            <a:ext cx="1912937" cy="62547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prstShdw prst="shdw17" dist="17961" dir="2700000">
              <a:srgbClr val="1F1F5C"/>
            </a:prstShdw>
          </a:effec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zh-CN" altLang="en-US" sz="2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汇报提纲</a:t>
            </a: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4104000" y="2491200"/>
            <a:ext cx="6624637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三、大学生数学建模创新基地</a:t>
            </a:r>
            <a:endParaRPr kumimoji="0" lang="zh-CN" altLang="en-US" sz="3600" dirty="0">
              <a:solidFill>
                <a:schemeClr val="bg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3888508" y="1484784"/>
            <a:ext cx="6912842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 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二、我校大学生创新中心概览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对角圆角矩形 14"/>
          <p:cNvSpPr/>
          <p:nvPr/>
        </p:nvSpPr>
        <p:spPr bwMode="auto">
          <a:xfrm>
            <a:off x="3960515" y="692696"/>
            <a:ext cx="6552728" cy="684212"/>
          </a:xfrm>
          <a:prstGeom prst="round2DiagRect">
            <a:avLst/>
          </a:prstGeom>
          <a:solidFill>
            <a:srgbClr val="22809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2800" b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0" y="0"/>
            <a:ext cx="3529013" cy="6858000"/>
          </a:xfrm>
          <a:prstGeom prst="rect">
            <a:avLst/>
          </a:prstGeom>
          <a:solidFill>
            <a:srgbClr val="22809E"/>
          </a:soli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ea typeface="华文中宋" pitchFamily="2" charset="-122"/>
            </a:endParaRP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619562" y="1412875"/>
            <a:ext cx="2339102" cy="15142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第十五届全国</a:t>
            </a:r>
            <a:endParaRPr kumimoji="0" lang="en-US" altLang="zh-CN" sz="2800" dirty="0" smtClean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数学建模教育</a:t>
            </a:r>
            <a:endParaRPr kumimoji="0" lang="en-US" altLang="zh-CN" sz="2800" dirty="0" smtClean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与应用研讨会</a:t>
            </a:r>
            <a:endParaRPr kumimoji="0" lang="zh-CN" altLang="en-US" sz="2800" dirty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4114791" y="642918"/>
            <a:ext cx="5939614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kumimoji="0" lang="zh-CN" altLang="en-US" sz="3600" dirty="0">
                <a:solidFill>
                  <a:schemeClr val="bg1">
                    <a:lumMod val="95000"/>
                  </a:schemeClr>
                </a:solidFill>
                <a:latin typeface="黑体" pitchFamily="2" charset="-122"/>
                <a:ea typeface="黑体" pitchFamily="2" charset="-122"/>
              </a:rPr>
              <a:t>一</a:t>
            </a:r>
            <a:r>
              <a:rPr kumimoji="0" lang="zh-CN" altLang="en-US" sz="3600" dirty="0" smtClean="0">
                <a:solidFill>
                  <a:schemeClr val="bg1">
                    <a:lumMod val="95000"/>
                  </a:schemeClr>
                </a:solidFill>
                <a:latin typeface="黑体" pitchFamily="2" charset="-122"/>
                <a:ea typeface="黑体" pitchFamily="2" charset="-122"/>
              </a:rPr>
              <a:t>、西北工业大学三航特色</a:t>
            </a:r>
            <a:endParaRPr kumimoji="0" lang="zh-CN" altLang="en-US" sz="3600" dirty="0">
              <a:solidFill>
                <a:schemeClr val="bg1">
                  <a:lumMod val="95000"/>
                </a:schemeClr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9943" name="Rectangle 10"/>
          <p:cNvSpPr>
            <a:spLocks noChangeArrowheads="1"/>
          </p:cNvSpPr>
          <p:nvPr/>
        </p:nvSpPr>
        <p:spPr bwMode="auto">
          <a:xfrm>
            <a:off x="4104000" y="3427200"/>
            <a:ext cx="6624637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四、竞赛为主（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1992-2006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9944" name="Rectangle 11"/>
          <p:cNvSpPr>
            <a:spLocks noChangeArrowheads="1"/>
          </p:cNvSpPr>
          <p:nvPr/>
        </p:nvSpPr>
        <p:spPr bwMode="auto">
          <a:xfrm>
            <a:off x="4104531" y="4363200"/>
            <a:ext cx="6840760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五、创新教育（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2007-2014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9945" name="Rectangle 12"/>
          <p:cNvSpPr>
            <a:spLocks noChangeArrowheads="1"/>
          </p:cNvSpPr>
          <p:nvPr/>
        </p:nvSpPr>
        <p:spPr bwMode="auto">
          <a:xfrm>
            <a:off x="4104531" y="5299200"/>
            <a:ext cx="6408712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六、普惠教育（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2015--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9946" name="AutoShape 4"/>
          <p:cNvSpPr>
            <a:spLocks noChangeArrowheads="1"/>
          </p:cNvSpPr>
          <p:nvPr/>
        </p:nvSpPr>
        <p:spPr bwMode="auto">
          <a:xfrm>
            <a:off x="792163" y="4383088"/>
            <a:ext cx="1912937" cy="62547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prstShdw prst="shdw17" dist="17961" dir="2700000">
              <a:srgbClr val="1F1F5C"/>
            </a:prstShdw>
          </a:effec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zh-CN" altLang="en-US" sz="2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汇报提纲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104000" y="2491200"/>
            <a:ext cx="6624637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三、大学生数学建模创新基地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104000" y="1556792"/>
            <a:ext cx="6624637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二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、我校大学生创新中心概览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三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大学生数学建模创新基地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40963" name="矩形 35"/>
          <p:cNvSpPr>
            <a:spLocks noChangeArrowheads="1"/>
          </p:cNvSpPr>
          <p:nvPr/>
        </p:nvSpPr>
        <p:spPr bwMode="auto">
          <a:xfrm>
            <a:off x="288108" y="1341438"/>
            <a:ext cx="1367656" cy="730240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特色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1800225" y="1341438"/>
            <a:ext cx="8424986" cy="73024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40965" name="矩形 12"/>
          <p:cNvSpPr>
            <a:spLocks noChangeArrowheads="1"/>
          </p:cNvSpPr>
          <p:nvPr/>
        </p:nvSpPr>
        <p:spPr bwMode="auto">
          <a:xfrm>
            <a:off x="1871663" y="1412875"/>
            <a:ext cx="8425556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时间最久、获奖最多、受益面最大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966" name="矩形 89"/>
          <p:cNvSpPr>
            <a:spLocks noChangeArrowheads="1"/>
          </p:cNvSpPr>
          <p:nvPr/>
        </p:nvSpPr>
        <p:spPr bwMode="auto">
          <a:xfrm>
            <a:off x="5543551" y="2285992"/>
            <a:ext cx="4681090" cy="4383368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0967" name="矩形 9"/>
          <p:cNvSpPr>
            <a:spLocks noChangeArrowheads="1"/>
          </p:cNvSpPr>
          <p:nvPr/>
        </p:nvSpPr>
        <p:spPr bwMode="auto">
          <a:xfrm>
            <a:off x="5543551" y="2204865"/>
            <a:ext cx="4714908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设立时间：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1992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设立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获奖：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2005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年获得全国赛“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高教社杯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”；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2011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-2016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年获得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项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美赛特等奖（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O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奖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受益面：每年约有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5000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余人次参加校级、全国、国际数学建模竞赛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图片 13" descr="IMG_03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577" y="2553884"/>
            <a:ext cx="5000660" cy="37504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三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大学生数学建模创新基地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40963" name="矩形 35"/>
          <p:cNvSpPr>
            <a:spLocks noChangeArrowheads="1"/>
          </p:cNvSpPr>
          <p:nvPr/>
        </p:nvSpPr>
        <p:spPr bwMode="auto">
          <a:xfrm>
            <a:off x="257140" y="1341438"/>
            <a:ext cx="1398624" cy="730240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优势</a:t>
            </a:r>
            <a:r>
              <a:rPr kumimoji="0" lang="en-US" altLang="zh-CN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1800225" y="1341438"/>
            <a:ext cx="8353425" cy="73024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40965" name="矩形 12"/>
          <p:cNvSpPr>
            <a:spLocks noChangeArrowheads="1"/>
          </p:cNvSpPr>
          <p:nvPr/>
        </p:nvSpPr>
        <p:spPr bwMode="auto">
          <a:xfrm>
            <a:off x="1871663" y="1412875"/>
            <a:ext cx="81724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平台支撑、经费保障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966" name="矩形 89"/>
          <p:cNvSpPr>
            <a:spLocks noChangeArrowheads="1"/>
          </p:cNvSpPr>
          <p:nvPr/>
        </p:nvSpPr>
        <p:spPr bwMode="auto">
          <a:xfrm>
            <a:off x="3614725" y="2285992"/>
            <a:ext cx="6609916" cy="428628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0967" name="矩形 9"/>
          <p:cNvSpPr>
            <a:spLocks noChangeArrowheads="1"/>
          </p:cNvSpPr>
          <p:nvPr/>
        </p:nvSpPr>
        <p:spPr bwMode="auto">
          <a:xfrm>
            <a:off x="3744491" y="2204865"/>
            <a:ext cx="6513968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在“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211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”工程经费支持下，建立了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友谊校区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数模基地；在“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985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”工程经费支持下，建立了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长安校区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数模基地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基地可容纳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300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余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人，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全天候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对学生开放，参加数模培训和大创项目学生持卡进入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每年约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25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万经费保障“三级”竞赛；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20-30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万用于竞赛奖励。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3" name="图片 12" descr="IMG_02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39" y="2285992"/>
            <a:ext cx="3143253" cy="41910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8577" y="6457890"/>
            <a:ext cx="3023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tx1"/>
                </a:solidFill>
              </a:rPr>
              <a:t>友谊校区大学生创新基地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三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大学生数学建模创新基地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40966" name="矩形 89"/>
          <p:cNvSpPr>
            <a:spLocks noChangeArrowheads="1"/>
          </p:cNvSpPr>
          <p:nvPr/>
        </p:nvSpPr>
        <p:spPr bwMode="auto">
          <a:xfrm>
            <a:off x="4757733" y="2285992"/>
            <a:ext cx="5857916" cy="428628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0967" name="矩形 9"/>
          <p:cNvSpPr>
            <a:spLocks noChangeArrowheads="1"/>
          </p:cNvSpPr>
          <p:nvPr/>
        </p:nvSpPr>
        <p:spPr bwMode="auto">
          <a:xfrm>
            <a:off x="4829171" y="2357430"/>
            <a:ext cx="571504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团队大约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35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endParaRPr lang="en-US" altLang="zh-CN" sz="26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部分指导教师获得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工科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博士学位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四能标准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”：能站讲台、能做科研、能教实践、能开讲坛</a:t>
            </a: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通过“传、帮、带”，实现团队可持续发展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指导学生获全国竞赛一等奖，职称晋升中教学条件的一个可选条件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35"/>
          <p:cNvSpPr>
            <a:spLocks noChangeArrowheads="1"/>
          </p:cNvSpPr>
          <p:nvPr/>
        </p:nvSpPr>
        <p:spPr bwMode="auto">
          <a:xfrm>
            <a:off x="257140" y="1341438"/>
            <a:ext cx="1398624" cy="730240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优势</a:t>
            </a:r>
            <a:r>
              <a:rPr kumimoji="0" lang="en-US" altLang="zh-CN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1800225" y="1341438"/>
            <a:ext cx="8785026" cy="73024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16" name="矩形 12"/>
          <p:cNvSpPr>
            <a:spLocks noChangeArrowheads="1"/>
          </p:cNvSpPr>
          <p:nvPr/>
        </p:nvSpPr>
        <p:spPr bwMode="auto">
          <a:xfrm>
            <a:off x="1871663" y="1412875"/>
            <a:ext cx="8172482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指导教师团队强大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" name="图片 18" descr="2009年全国数模竞赛学生和指导教师合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28934"/>
            <a:ext cx="4759071" cy="23574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1453" y="5357826"/>
            <a:ext cx="3587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</a:rPr>
              <a:t>指导教师和部分学生合影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三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大学生数学建模创新基地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23" name="矩形 89"/>
          <p:cNvSpPr>
            <a:spLocks noChangeArrowheads="1"/>
          </p:cNvSpPr>
          <p:nvPr/>
        </p:nvSpPr>
        <p:spPr bwMode="auto">
          <a:xfrm>
            <a:off x="4757733" y="2285992"/>
            <a:ext cx="5857916" cy="428628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4" name="矩形 9"/>
          <p:cNvSpPr>
            <a:spLocks noChangeArrowheads="1"/>
          </p:cNvSpPr>
          <p:nvPr/>
        </p:nvSpPr>
        <p:spPr bwMode="auto">
          <a:xfrm>
            <a:off x="4824611" y="2348880"/>
            <a:ext cx="5715040" cy="392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80%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学生至少参加过一次数学建模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竞赛</a:t>
            </a:r>
            <a:endParaRPr lang="en-US" altLang="zh-CN" sz="26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70%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以上的学生至少参加过一次数学建模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报告</a:t>
            </a:r>
            <a:endParaRPr lang="en-US" altLang="zh-CN" sz="26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学生社团：数学建模协会全年不定期举办数模报告，学校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最大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社团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“五一数模节”，每年约有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5000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余人参与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35"/>
          <p:cNvSpPr>
            <a:spLocks noChangeArrowheads="1"/>
          </p:cNvSpPr>
          <p:nvPr/>
        </p:nvSpPr>
        <p:spPr bwMode="auto">
          <a:xfrm>
            <a:off x="257140" y="1341438"/>
            <a:ext cx="1398624" cy="730240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优势</a:t>
            </a:r>
            <a:r>
              <a:rPr kumimoji="0" lang="en-US" altLang="zh-CN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矩形 25"/>
          <p:cNvSpPr/>
          <p:nvPr/>
        </p:nvSpPr>
        <p:spPr bwMode="auto">
          <a:xfrm>
            <a:off x="1800225" y="1341438"/>
            <a:ext cx="8785026" cy="73024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27" name="矩形 12"/>
          <p:cNvSpPr>
            <a:spLocks noChangeArrowheads="1"/>
          </p:cNvSpPr>
          <p:nvPr/>
        </p:nvSpPr>
        <p:spPr bwMode="auto">
          <a:xfrm>
            <a:off x="1871663" y="1412875"/>
            <a:ext cx="8172482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数模文化在校风行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1" name="图片 30" descr="数模系列专题讲座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39" y="2714620"/>
            <a:ext cx="4381498" cy="328612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71453" y="6000768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</a:rPr>
              <a:t>学生社团举办的数模报告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三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大学生数学建模创新基地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3" name="矩形 89"/>
          <p:cNvSpPr>
            <a:spLocks noChangeArrowheads="1"/>
          </p:cNvSpPr>
          <p:nvPr/>
        </p:nvSpPr>
        <p:spPr bwMode="auto">
          <a:xfrm>
            <a:off x="4757733" y="2285992"/>
            <a:ext cx="5857916" cy="428628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5" name="矩形 9"/>
          <p:cNvSpPr>
            <a:spLocks noChangeArrowheads="1"/>
          </p:cNvSpPr>
          <p:nvPr/>
        </p:nvSpPr>
        <p:spPr bwMode="auto">
          <a:xfrm>
            <a:off x="4824611" y="2420888"/>
            <a:ext cx="5715040" cy="392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顾问团队：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4-5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名资深博导，负责团队的发展规划</a:t>
            </a:r>
            <a:endParaRPr lang="en-US" altLang="zh-CN" sz="26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团队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核心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：总教练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人，“基地头目”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人，负责校级竞赛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人、负责全国赛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人、负责国际赛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人、负责研究生赛事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分块负责，协同组织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每年一次研讨会，制定规划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35"/>
          <p:cNvSpPr>
            <a:spLocks noChangeArrowheads="1"/>
          </p:cNvSpPr>
          <p:nvPr/>
        </p:nvSpPr>
        <p:spPr bwMode="auto">
          <a:xfrm>
            <a:off x="257140" y="1341438"/>
            <a:ext cx="1398624" cy="730240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优势</a:t>
            </a:r>
            <a:r>
              <a:rPr kumimoji="0" lang="en-US" altLang="zh-CN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1800225" y="1341438"/>
            <a:ext cx="8785026" cy="73024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18" name="矩形 12"/>
          <p:cNvSpPr>
            <a:spLocks noChangeArrowheads="1"/>
          </p:cNvSpPr>
          <p:nvPr/>
        </p:nvSpPr>
        <p:spPr bwMode="auto">
          <a:xfrm>
            <a:off x="1871663" y="1412875"/>
            <a:ext cx="8172482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高效的组织架构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3" name="图片 22" descr="数学建模创新研讨会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01" y="3214686"/>
            <a:ext cx="4415405" cy="256114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42957" y="5786454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</a:rPr>
              <a:t>团队创新研讨会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三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大学生数学建模创新基地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3" name="矩形 89"/>
          <p:cNvSpPr>
            <a:spLocks noChangeArrowheads="1"/>
          </p:cNvSpPr>
          <p:nvPr/>
        </p:nvSpPr>
        <p:spPr bwMode="auto">
          <a:xfrm>
            <a:off x="4757733" y="2285992"/>
            <a:ext cx="5857916" cy="428628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5" name="矩形 9"/>
          <p:cNvSpPr>
            <a:spLocks noChangeArrowheads="1"/>
          </p:cNvSpPr>
          <p:nvPr/>
        </p:nvSpPr>
        <p:spPr bwMode="auto">
          <a:xfrm>
            <a:off x="4824611" y="2420888"/>
            <a:ext cx="5715040" cy="392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学科交叉：由学生社团举办交叉学科数学建模论坛</a:t>
            </a:r>
            <a:endParaRPr lang="en-US" altLang="zh-CN" sz="26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基地学生：由多学科、多专业组队参赛、组队完成大创项目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基地交融：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24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个基地，学生相互交流，一个学生参与多个基地活动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经验交流：每年举办一次全校创新基地经验交流会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35"/>
          <p:cNvSpPr>
            <a:spLocks noChangeArrowheads="1"/>
          </p:cNvSpPr>
          <p:nvPr/>
        </p:nvSpPr>
        <p:spPr bwMode="auto">
          <a:xfrm>
            <a:off x="257140" y="1341438"/>
            <a:ext cx="1398624" cy="730240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优势</a:t>
            </a:r>
            <a:r>
              <a:rPr kumimoji="0" lang="en-US" altLang="zh-CN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1800225" y="1341438"/>
            <a:ext cx="8785026" cy="73024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18" name="矩形 12"/>
          <p:cNvSpPr>
            <a:spLocks noChangeArrowheads="1"/>
          </p:cNvSpPr>
          <p:nvPr/>
        </p:nvSpPr>
        <p:spPr bwMode="auto">
          <a:xfrm>
            <a:off x="1871663" y="1412875"/>
            <a:ext cx="8172482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多学科交叉、多基地交融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8577" y="5572140"/>
            <a:ext cx="4350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</a:rPr>
              <a:t>2015</a:t>
            </a:r>
            <a:r>
              <a:rPr lang="zh-CN" altLang="en-US" sz="2400" dirty="0" smtClean="0">
                <a:solidFill>
                  <a:schemeClr val="tx1"/>
                </a:solidFill>
              </a:rPr>
              <a:t>年交叉学科数学建模论坛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23" name="图片 22" descr="交叉学科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577" y="2714620"/>
            <a:ext cx="4305115" cy="28575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对角圆角矩形 23"/>
          <p:cNvSpPr/>
          <p:nvPr/>
        </p:nvSpPr>
        <p:spPr bwMode="auto">
          <a:xfrm>
            <a:off x="4032523" y="3501008"/>
            <a:ext cx="6552728" cy="684212"/>
          </a:xfrm>
          <a:prstGeom prst="round2DiagRect">
            <a:avLst/>
          </a:prstGeom>
          <a:solidFill>
            <a:srgbClr val="22809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2800" b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3529013" cy="6858000"/>
          </a:xfrm>
          <a:prstGeom prst="rect">
            <a:avLst/>
          </a:prstGeom>
          <a:solidFill>
            <a:srgbClr val="22809E"/>
          </a:soli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ea typeface="华文中宋" pitchFamily="2" charset="-122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619562" y="1412875"/>
            <a:ext cx="2339102" cy="15142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第十五届全国</a:t>
            </a:r>
            <a:endParaRPr kumimoji="0" lang="en-US" altLang="zh-CN" sz="2800" dirty="0" smtClean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数学建模教育</a:t>
            </a:r>
            <a:endParaRPr kumimoji="0" lang="en-US" altLang="zh-CN" sz="2800" dirty="0" smtClean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与应用研讨会</a:t>
            </a:r>
            <a:endParaRPr kumimoji="0" lang="zh-CN" altLang="en-US" sz="2800" dirty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4114791" y="642918"/>
            <a:ext cx="5939614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kumimoji="0" lang="zh-CN" altLang="en-US" sz="3600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一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、西北工业大学三航特色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4104000" y="3427200"/>
            <a:ext cx="6624637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四、竞赛为主（</a:t>
            </a:r>
            <a:r>
              <a:rPr kumimoji="0" lang="en-US" altLang="zh-CN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1992-2006</a:t>
            </a:r>
            <a:r>
              <a:rPr kumimoji="0" lang="zh-CN" altLang="en-US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bg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4104531" y="4363200"/>
            <a:ext cx="6840760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五、创新教育（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2007-2014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4104531" y="5299200"/>
            <a:ext cx="6408712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六、普惠教育（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2015--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792163" y="4383088"/>
            <a:ext cx="1912937" cy="62547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prstShdw prst="shdw17" dist="17961" dir="2700000">
              <a:srgbClr val="1F1F5C"/>
            </a:prstShdw>
          </a:effec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zh-CN" altLang="en-US" sz="2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汇报提纲</a:t>
            </a: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4104000" y="2491200"/>
            <a:ext cx="6624637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三、大学生数学建模创新基地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888508" y="1484784"/>
            <a:ext cx="6912842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 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二、我校大学生创新中心概览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四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竞赛为主（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1992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-2006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40963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65880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早期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1800225" y="1341438"/>
            <a:ext cx="8785026" cy="65880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40965" name="矩形 12"/>
          <p:cNvSpPr>
            <a:spLocks noChangeArrowheads="1"/>
          </p:cNvSpPr>
          <p:nvPr/>
        </p:nvSpPr>
        <p:spPr bwMode="auto">
          <a:xfrm>
            <a:off x="1871663" y="1412875"/>
            <a:ext cx="8425556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条件差、处于探索阶段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89"/>
          <p:cNvSpPr>
            <a:spLocks noChangeArrowheads="1"/>
          </p:cNvSpPr>
          <p:nvPr/>
        </p:nvSpPr>
        <p:spPr bwMode="auto">
          <a:xfrm>
            <a:off x="4757733" y="2071678"/>
            <a:ext cx="5857916" cy="464347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5" name="矩形 9"/>
          <p:cNvSpPr>
            <a:spLocks noChangeArrowheads="1"/>
          </p:cNvSpPr>
          <p:nvPr/>
        </p:nvSpPr>
        <p:spPr bwMode="auto">
          <a:xfrm>
            <a:off x="4829171" y="2112085"/>
            <a:ext cx="5715040" cy="440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1992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年：开始参加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美国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大学生数学建模竞赛（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个队，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名学生）</a:t>
            </a:r>
            <a:endParaRPr lang="en-US" altLang="zh-CN" sz="26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1992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年：参加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西安市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举办的第一届数模竞赛（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个队，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6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名学生）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1992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年：参加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国内部分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城市举办的数模竞赛（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个队，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12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名学生）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1994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年：正式参加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全国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数模竞赛（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个队，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12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名学生，获全国一等奖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项）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4461" y="6357958"/>
            <a:ext cx="28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 smtClean="0">
                <a:solidFill>
                  <a:schemeClr val="tx1"/>
                </a:solidFill>
              </a:rPr>
              <a:t>1995</a:t>
            </a:r>
            <a:r>
              <a:rPr lang="zh-CN" altLang="en-US" sz="1800" dirty="0" smtClean="0">
                <a:solidFill>
                  <a:schemeClr val="tx1"/>
                </a:solidFill>
              </a:rPr>
              <a:t>年学校表彰数模获奖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pic>
        <p:nvPicPr>
          <p:cNvPr id="18" name="Picture 12" descr="奖状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39" y="2071678"/>
            <a:ext cx="301847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徐伟带队领奖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461" y="4429132"/>
            <a:ext cx="2859266" cy="198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71453" y="4000504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>
                <a:solidFill>
                  <a:schemeClr val="tx1"/>
                </a:solidFill>
              </a:rPr>
              <a:t>九十年代校内数模培训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四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竞赛为主（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1992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-2006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40963" name="矩形 35"/>
          <p:cNvSpPr>
            <a:spLocks noChangeArrowheads="1"/>
          </p:cNvSpPr>
          <p:nvPr/>
        </p:nvSpPr>
        <p:spPr bwMode="auto">
          <a:xfrm>
            <a:off x="431800" y="1341438"/>
            <a:ext cx="1800523" cy="65880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发展期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2376339" y="1341438"/>
            <a:ext cx="8208912" cy="65880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40965" name="矩形 12"/>
          <p:cNvSpPr>
            <a:spLocks noChangeArrowheads="1"/>
          </p:cNvSpPr>
          <p:nvPr/>
        </p:nvSpPr>
        <p:spPr bwMode="auto">
          <a:xfrm>
            <a:off x="2376339" y="1412875"/>
            <a:ext cx="7920880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2000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年之后 进入发展期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89"/>
          <p:cNvSpPr>
            <a:spLocks noChangeArrowheads="1"/>
          </p:cNvSpPr>
          <p:nvPr/>
        </p:nvSpPr>
        <p:spPr bwMode="auto">
          <a:xfrm>
            <a:off x="3816499" y="2071678"/>
            <a:ext cx="6799150" cy="464347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5" name="矩形 9"/>
          <p:cNvSpPr>
            <a:spLocks noChangeArrowheads="1"/>
          </p:cNvSpPr>
          <p:nvPr/>
        </p:nvSpPr>
        <p:spPr bwMode="auto">
          <a:xfrm>
            <a:off x="3816499" y="2492896"/>
            <a:ext cx="6727712" cy="344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2000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年开始举办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校级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数模竞赛，已连续举办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18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届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6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2001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年，在“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211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”工程经费支持下，建起我校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首个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创新基地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2005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年学校正式出台创新基地管理文件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" name="图片 16" descr="文件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147" y="2420888"/>
            <a:ext cx="2785130" cy="40050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四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竞赛为主（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1992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-2006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40963" name="矩形 35"/>
          <p:cNvSpPr>
            <a:spLocks noChangeArrowheads="1"/>
          </p:cNvSpPr>
          <p:nvPr/>
        </p:nvSpPr>
        <p:spPr bwMode="auto">
          <a:xfrm>
            <a:off x="431800" y="1341438"/>
            <a:ext cx="2088555" cy="65880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校级竞赛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2736379" y="1341438"/>
            <a:ext cx="7848872" cy="65880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40965" name="矩形 12"/>
          <p:cNvSpPr>
            <a:spLocks noChangeArrowheads="1"/>
          </p:cNvSpPr>
          <p:nvPr/>
        </p:nvSpPr>
        <p:spPr bwMode="auto">
          <a:xfrm>
            <a:off x="2736379" y="1340768"/>
            <a:ext cx="7560840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时间久、规模大，形成了“五一数模节”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89"/>
          <p:cNvSpPr>
            <a:spLocks noChangeArrowheads="1"/>
          </p:cNvSpPr>
          <p:nvPr/>
        </p:nvSpPr>
        <p:spPr bwMode="auto">
          <a:xfrm>
            <a:off x="4680595" y="2071678"/>
            <a:ext cx="5935054" cy="464347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5" name="矩形 9"/>
          <p:cNvSpPr>
            <a:spLocks noChangeArrowheads="1"/>
          </p:cNvSpPr>
          <p:nvPr/>
        </p:nvSpPr>
        <p:spPr bwMode="auto">
          <a:xfrm>
            <a:off x="4824611" y="2420888"/>
            <a:ext cx="5715040" cy="392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2000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年举办第一届，约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余人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6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现在每届约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5000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人左右，是我校“五一” 假期的一道风景线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邀请过陕西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余所院校参加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陕西多所院校已形成其校级竞赛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" name="图片 16" descr="ba46358b587f47228f0b5dba6754fa24_th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123" y="2132856"/>
            <a:ext cx="3960440" cy="2227748"/>
          </a:xfrm>
          <a:prstGeom prst="rect">
            <a:avLst/>
          </a:prstGeom>
        </p:spPr>
      </p:pic>
      <p:pic>
        <p:nvPicPr>
          <p:cNvPr id="23" name="图片 22" descr="14 西工大校内数模竞赛颁奖会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123" y="4365104"/>
            <a:ext cx="3960440" cy="23042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一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西北工业大学三航特色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3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学校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特色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1800225" y="1341438"/>
            <a:ext cx="8353425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18" name="矩形 12"/>
          <p:cNvSpPr>
            <a:spLocks noChangeArrowheads="1"/>
          </p:cNvSpPr>
          <p:nvPr/>
        </p:nvSpPr>
        <p:spPr bwMode="auto">
          <a:xfrm>
            <a:off x="1944291" y="1628800"/>
            <a:ext cx="7993508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航空、航天、航海为特色的研究型大学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89"/>
          <p:cNvSpPr>
            <a:spLocks noChangeArrowheads="1"/>
          </p:cNvSpPr>
          <p:nvPr/>
        </p:nvSpPr>
        <p:spPr bwMode="auto">
          <a:xfrm>
            <a:off x="4329105" y="2830512"/>
            <a:ext cx="5824098" cy="3622823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2" name="矩形 9"/>
          <p:cNvSpPr>
            <a:spLocks noChangeArrowheads="1"/>
          </p:cNvSpPr>
          <p:nvPr/>
        </p:nvSpPr>
        <p:spPr bwMode="auto">
          <a:xfrm>
            <a:off x="4614857" y="3068960"/>
            <a:ext cx="5394330" cy="296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我国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唯一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一所以同时发展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航空、航天、航海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（三航）工程教育和科学研究为特色的多科性、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研究型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、开放式大学，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</a:pP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现隶属于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工业和信息化部</a:t>
            </a:r>
            <a:endParaRPr lang="zh-CN" altLang="en-US" sz="26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5" name="图片 24" descr="3d1a3b944e4932d4ae5a26070d41cd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06" y="2714620"/>
            <a:ext cx="3071833" cy="1976214"/>
          </a:xfrm>
          <a:prstGeom prst="rect">
            <a:avLst/>
          </a:prstGeom>
        </p:spPr>
      </p:pic>
      <p:pic>
        <p:nvPicPr>
          <p:cNvPr id="14" name="图片 13" descr="和尊-图书馆-景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05" y="4857760"/>
            <a:ext cx="3071834" cy="18252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5701" y="2786058"/>
            <a:ext cx="494046" cy="3928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</a:rPr>
              <a:t>西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r>
              <a:rPr lang="zh-CN" altLang="en-US" sz="2400" dirty="0" smtClean="0">
                <a:solidFill>
                  <a:schemeClr val="tx1"/>
                </a:solidFill>
              </a:rPr>
              <a:t>北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r>
              <a:rPr lang="zh-CN" altLang="en-US" sz="2400" dirty="0" smtClean="0">
                <a:solidFill>
                  <a:schemeClr val="tx1"/>
                </a:solidFill>
              </a:rPr>
              <a:t>工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r>
              <a:rPr lang="zh-CN" altLang="en-US" sz="2400" dirty="0" smtClean="0">
                <a:solidFill>
                  <a:schemeClr val="tx1"/>
                </a:solidFill>
              </a:rPr>
              <a:t>业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r>
              <a:rPr lang="zh-CN" altLang="en-US" sz="2400" dirty="0" smtClean="0">
                <a:solidFill>
                  <a:schemeClr val="tx1"/>
                </a:solidFill>
              </a:rPr>
              <a:t>大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r>
              <a:rPr lang="zh-CN" altLang="en-US" sz="2400" dirty="0" smtClean="0">
                <a:solidFill>
                  <a:schemeClr val="tx1"/>
                </a:solidFill>
              </a:rPr>
              <a:t>学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r>
              <a:rPr lang="zh-CN" altLang="en-US" sz="2400" dirty="0" smtClean="0">
                <a:solidFill>
                  <a:schemeClr val="tx1"/>
                </a:solidFill>
              </a:rPr>
              <a:t>长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r>
              <a:rPr lang="zh-CN" altLang="en-US" sz="2400" dirty="0" smtClean="0">
                <a:solidFill>
                  <a:schemeClr val="tx1"/>
                </a:solidFill>
              </a:rPr>
              <a:t>安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r>
              <a:rPr lang="zh-CN" altLang="en-US" sz="2400" dirty="0" smtClean="0">
                <a:solidFill>
                  <a:schemeClr val="tx1"/>
                </a:solidFill>
              </a:rPr>
              <a:t>校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r>
              <a:rPr lang="zh-CN" altLang="en-US" sz="2400" dirty="0" smtClean="0">
                <a:solidFill>
                  <a:schemeClr val="tx1"/>
                </a:solidFill>
              </a:rPr>
              <a:t>区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四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竞赛为主（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1992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-2006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7" name="矩形 35"/>
          <p:cNvSpPr>
            <a:spLocks noChangeArrowheads="1"/>
          </p:cNvSpPr>
          <p:nvPr/>
        </p:nvSpPr>
        <p:spPr bwMode="auto">
          <a:xfrm>
            <a:off x="431800" y="1341438"/>
            <a:ext cx="2088555" cy="65880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校级竞赛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 bwMode="auto">
          <a:xfrm>
            <a:off x="2736379" y="1341438"/>
            <a:ext cx="7848872" cy="65880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24" name="矩形 12"/>
          <p:cNvSpPr>
            <a:spLocks noChangeArrowheads="1"/>
          </p:cNvSpPr>
          <p:nvPr/>
        </p:nvSpPr>
        <p:spPr bwMode="auto">
          <a:xfrm>
            <a:off x="2736379" y="1340768"/>
            <a:ext cx="7560840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规范化、特色化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89"/>
          <p:cNvSpPr>
            <a:spLocks noChangeArrowheads="1"/>
          </p:cNvSpPr>
          <p:nvPr/>
        </p:nvSpPr>
        <p:spPr bwMode="auto">
          <a:xfrm>
            <a:off x="4680595" y="2071678"/>
            <a:ext cx="5935054" cy="464347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" name="矩形 9"/>
          <p:cNvSpPr>
            <a:spLocks noChangeArrowheads="1"/>
          </p:cNvSpPr>
          <p:nvPr/>
        </p:nvSpPr>
        <p:spPr bwMode="auto">
          <a:xfrm>
            <a:off x="4824611" y="2348880"/>
            <a:ext cx="571504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每年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20-4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面向全校征集科研、教学、管理中遇到的问题，题目具有鲜明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工程特色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26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竞赛组织由各学院教务和辅导员以学院为单位组织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密封阅卷、每份卷子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人独立打分。评奖公平、公开、公正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学校出台文件，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规范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管理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同侧圆角矩形 28"/>
          <p:cNvSpPr/>
          <p:nvPr/>
        </p:nvSpPr>
        <p:spPr bwMode="auto">
          <a:xfrm>
            <a:off x="144091" y="2564904"/>
            <a:ext cx="4464496" cy="3456384"/>
          </a:xfrm>
          <a:prstGeom prst="round2SameRect">
            <a:avLst/>
          </a:prstGeom>
          <a:solidFill>
            <a:srgbClr val="FFFFCC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1" name="TextBox 23"/>
          <p:cNvSpPr txBox="1">
            <a:spLocks noChangeArrowheads="1"/>
          </p:cNvSpPr>
          <p:nvPr/>
        </p:nvSpPr>
        <p:spPr bwMode="auto">
          <a:xfrm>
            <a:off x="360115" y="2636912"/>
            <a:ext cx="4032447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3525" indent="-263525">
              <a:lnSpc>
                <a:spcPct val="130000"/>
              </a:lnSpc>
              <a:spcAft>
                <a:spcPts val="1200"/>
              </a:spcAft>
              <a:buClr>
                <a:srgbClr val="C00000"/>
              </a:buClr>
            </a:pPr>
            <a:r>
              <a:rPr lang="zh-CN" altLang="en-US" sz="20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  已组织西北工业大学校数模竞赛</a:t>
            </a:r>
            <a:r>
              <a:rPr lang="en-US" altLang="zh-CN" sz="20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18</a:t>
            </a:r>
            <a:r>
              <a:rPr lang="zh-CN" altLang="en-US" sz="20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届，部分题目如下：</a:t>
            </a:r>
            <a:endParaRPr lang="en-US" altLang="zh-CN" sz="20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indent="263525">
              <a:lnSpc>
                <a:spcPts val="2400"/>
              </a:lnSpc>
              <a:buSzPct val="100000"/>
              <a:buFont typeface="Wingdings" pitchFamily="2" charset="2"/>
              <a:buChar char="Ø"/>
            </a:pPr>
            <a:r>
              <a:rPr lang="zh-CN" altLang="en-US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我国</a:t>
            </a:r>
            <a:r>
              <a:rPr lang="zh-CN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商用</a:t>
            </a:r>
            <a:r>
              <a:rPr lang="zh-CN" altLang="zh-CN" sz="16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飞机预测</a:t>
            </a:r>
            <a:r>
              <a:rPr lang="zh-CN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价格</a:t>
            </a:r>
            <a:endParaRPr lang="en-US" altLang="zh-CN" sz="16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indent="263525">
              <a:lnSpc>
                <a:spcPts val="2400"/>
              </a:lnSpc>
              <a:buSzPct val="100000"/>
              <a:buFont typeface="Wingdings" pitchFamily="2" charset="2"/>
              <a:buChar char="Ø"/>
            </a:pP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无人机自主飞行航迹规划问题</a:t>
            </a:r>
            <a:endParaRPr lang="en-US" altLang="zh-CN" sz="16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indent="263525">
              <a:lnSpc>
                <a:spcPts val="2400"/>
              </a:lnSpc>
              <a:buSzPct val="100000"/>
              <a:buFont typeface="Wingdings" pitchFamily="2" charset="2"/>
              <a:buChar char="Ø"/>
            </a:pP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飞行器再入轨迹优化问题</a:t>
            </a:r>
            <a:endParaRPr lang="en-US" altLang="zh-CN" sz="16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indent="263525">
              <a:lnSpc>
                <a:spcPts val="2400"/>
              </a:lnSpc>
              <a:buSzPct val="100000"/>
              <a:buFont typeface="Wingdings" pitchFamily="2" charset="2"/>
              <a:buChar char="Ø"/>
            </a:pP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压气机叶片排序</a:t>
            </a:r>
            <a:endParaRPr lang="en-US" altLang="zh-CN" sz="16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indent="263525">
              <a:lnSpc>
                <a:spcPts val="2400"/>
              </a:lnSpc>
              <a:buSzPct val="100000"/>
              <a:buFont typeface="Wingdings" pitchFamily="2" charset="2"/>
              <a:buChar char="Ø"/>
            </a:pP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零件装配优化</a:t>
            </a:r>
            <a:endParaRPr lang="en-US" altLang="zh-CN" sz="16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indent="263525">
              <a:lnSpc>
                <a:spcPts val="2400"/>
              </a:lnSpc>
              <a:buSzPct val="100000"/>
              <a:buFont typeface="Wingdings" pitchFamily="2" charset="2"/>
              <a:buChar char="Ø"/>
            </a:pPr>
            <a:r>
              <a:rPr lang="zh-CN" altLang="en-US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西安市空气质量分析与预测</a:t>
            </a:r>
            <a:endParaRPr lang="en-US" altLang="zh-CN" sz="16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marL="714375">
              <a:lnSpc>
                <a:spcPts val="700"/>
              </a:lnSpc>
              <a:buSzPct val="50000"/>
              <a:buFont typeface="Wingdings" pitchFamily="2" charset="2"/>
              <a:buChar char="l"/>
            </a:pP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marL="714375">
              <a:lnSpc>
                <a:spcPts val="700"/>
              </a:lnSpc>
              <a:buSzPct val="50000"/>
              <a:buFont typeface="Wingdings" pitchFamily="2" charset="2"/>
              <a:buChar char="l"/>
            </a:pP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marL="714375">
              <a:lnSpc>
                <a:spcPts val="700"/>
              </a:lnSpc>
              <a:buSzPct val="50000"/>
              <a:buFont typeface="Wingdings" pitchFamily="2" charset="2"/>
              <a:buChar char="l"/>
            </a:pP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marL="714375">
              <a:lnSpc>
                <a:spcPts val="700"/>
              </a:lnSpc>
              <a:buSzPct val="50000"/>
              <a:buFont typeface="Wingdings" pitchFamily="2" charset="2"/>
              <a:buChar char="l"/>
            </a:pP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marL="714375">
              <a:lnSpc>
                <a:spcPts val="700"/>
              </a:lnSpc>
              <a:buSzPct val="50000"/>
              <a:buFont typeface="Wingdings" pitchFamily="2" charset="2"/>
              <a:buChar char="l"/>
            </a:pP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marL="714375">
              <a:lnSpc>
                <a:spcPts val="700"/>
              </a:lnSpc>
              <a:buSzPct val="50000"/>
              <a:buFont typeface="Wingdings" pitchFamily="2" charset="2"/>
              <a:buChar char="l"/>
            </a:pP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en-US" altLang="zh-CN" sz="4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                        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四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竞赛为主（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1992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-2006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23" name="矩形 35"/>
          <p:cNvSpPr>
            <a:spLocks noChangeArrowheads="1"/>
          </p:cNvSpPr>
          <p:nvPr/>
        </p:nvSpPr>
        <p:spPr bwMode="auto">
          <a:xfrm>
            <a:off x="431800" y="1341438"/>
            <a:ext cx="2088555" cy="65880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国赛组织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2736379" y="1341438"/>
            <a:ext cx="7848872" cy="65880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25" name="矩形 12"/>
          <p:cNvSpPr>
            <a:spLocks noChangeArrowheads="1"/>
          </p:cNvSpPr>
          <p:nvPr/>
        </p:nvSpPr>
        <p:spPr bwMode="auto">
          <a:xfrm>
            <a:off x="2736379" y="1340768"/>
            <a:ext cx="7560840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强化基础、提高能力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矩形 89"/>
          <p:cNvSpPr>
            <a:spLocks noChangeArrowheads="1"/>
          </p:cNvSpPr>
          <p:nvPr/>
        </p:nvSpPr>
        <p:spPr bwMode="auto">
          <a:xfrm>
            <a:off x="4680595" y="2071678"/>
            <a:ext cx="5935054" cy="464347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7" name="矩形 9"/>
          <p:cNvSpPr>
            <a:spLocks noChangeArrowheads="1"/>
          </p:cNvSpPr>
          <p:nvPr/>
        </p:nvSpPr>
        <p:spPr bwMode="auto">
          <a:xfrm>
            <a:off x="4680595" y="2636912"/>
            <a:ext cx="5715040" cy="296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资格：学分积专业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前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50%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26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选拔：分类考试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基础培训：分专题周末上课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一期培训：每个专题一道训练题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分组答辩：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4-5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个教练，面试答辩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二期培训：暑期强化综合能力培训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3" name="图片 32" descr="IMG_0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099" y="2564904"/>
            <a:ext cx="4283968" cy="321297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368227" y="5805264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</a:rPr>
              <a:t>国赛培训现场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四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竞赛为主（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1992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-2006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7" name="矩形 35"/>
          <p:cNvSpPr>
            <a:spLocks noChangeArrowheads="1"/>
          </p:cNvSpPr>
          <p:nvPr/>
        </p:nvSpPr>
        <p:spPr bwMode="auto">
          <a:xfrm>
            <a:off x="431800" y="1341438"/>
            <a:ext cx="2088555" cy="65880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国赛组织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 bwMode="auto">
          <a:xfrm>
            <a:off x="2736379" y="1341438"/>
            <a:ext cx="7848872" cy="65880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24" name="矩形 12"/>
          <p:cNvSpPr>
            <a:spLocks noChangeArrowheads="1"/>
          </p:cNvSpPr>
          <p:nvPr/>
        </p:nvSpPr>
        <p:spPr bwMode="auto">
          <a:xfrm>
            <a:off x="2736379" y="1340768"/>
            <a:ext cx="7560840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2005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年获得“高教社杯”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89"/>
          <p:cNvSpPr>
            <a:spLocks noChangeArrowheads="1"/>
          </p:cNvSpPr>
          <p:nvPr/>
        </p:nvSpPr>
        <p:spPr bwMode="auto">
          <a:xfrm>
            <a:off x="4680595" y="2071678"/>
            <a:ext cx="5935054" cy="464347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" name="矩形 9"/>
          <p:cNvSpPr>
            <a:spLocks noChangeArrowheads="1"/>
          </p:cNvSpPr>
          <p:nvPr/>
        </p:nvSpPr>
        <p:spPr bwMode="auto">
          <a:xfrm>
            <a:off x="4824611" y="2636912"/>
            <a:ext cx="5715040" cy="344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有效的培训工作，全面提升了学生的数学建模创新实践能力 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全国数模赛成绩突出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2005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年荣获全国大学生数学建模竞赛本科组最高奖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“高教社杯”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" name="图片 28" descr="高教社杯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115" y="2060848"/>
            <a:ext cx="3083835" cy="2312876"/>
          </a:xfrm>
          <a:prstGeom prst="rect">
            <a:avLst/>
          </a:prstGeom>
        </p:spPr>
      </p:pic>
      <p:pic>
        <p:nvPicPr>
          <p:cNvPr id="31" name="图片 30" descr="20051223224636963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4251" y="4365104"/>
            <a:ext cx="2939819" cy="22048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四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竞赛为主（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1992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-2006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7" name="矩形 35"/>
          <p:cNvSpPr>
            <a:spLocks noChangeArrowheads="1"/>
          </p:cNvSpPr>
          <p:nvPr/>
        </p:nvSpPr>
        <p:spPr bwMode="auto">
          <a:xfrm>
            <a:off x="360116" y="1341438"/>
            <a:ext cx="2160240" cy="65880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美赛组织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 bwMode="auto">
          <a:xfrm>
            <a:off x="2736379" y="1341438"/>
            <a:ext cx="7848872" cy="65880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24" name="矩形 12"/>
          <p:cNvSpPr>
            <a:spLocks noChangeArrowheads="1"/>
          </p:cNvSpPr>
          <p:nvPr/>
        </p:nvSpPr>
        <p:spPr bwMode="auto">
          <a:xfrm>
            <a:off x="2736379" y="1340768"/>
            <a:ext cx="7560840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以英语写作和创新为重点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89"/>
          <p:cNvSpPr>
            <a:spLocks noChangeArrowheads="1"/>
          </p:cNvSpPr>
          <p:nvPr/>
        </p:nvSpPr>
        <p:spPr bwMode="auto">
          <a:xfrm>
            <a:off x="4680595" y="2071678"/>
            <a:ext cx="5935054" cy="4643470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" name="矩形 9"/>
          <p:cNvSpPr>
            <a:spLocks noChangeArrowheads="1"/>
          </p:cNvSpPr>
          <p:nvPr/>
        </p:nvSpPr>
        <p:spPr bwMode="auto">
          <a:xfrm>
            <a:off x="4752603" y="2348880"/>
            <a:ext cx="5715040" cy="392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资格：学分积专业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前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50%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26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优先：有国赛经验、英语能力强优先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培训周期：和国赛类似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培训重点：论文写作和创新性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技巧：重点研读、分析往届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O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奖论文特点，学习论文表达技巧，提高创新能力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68227" y="5733256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</a:rPr>
              <a:t>美赛培训现场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34" name="图片 33" descr="IMG_23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115" y="2780928"/>
            <a:ext cx="4212470" cy="28083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对角圆角矩形 22"/>
          <p:cNvSpPr/>
          <p:nvPr/>
        </p:nvSpPr>
        <p:spPr bwMode="auto">
          <a:xfrm>
            <a:off x="4104531" y="4365104"/>
            <a:ext cx="6336704" cy="684212"/>
          </a:xfrm>
          <a:prstGeom prst="round2DiagRect">
            <a:avLst/>
          </a:prstGeom>
          <a:solidFill>
            <a:srgbClr val="22809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2800" b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0"/>
            <a:ext cx="3529013" cy="6858000"/>
          </a:xfrm>
          <a:prstGeom prst="rect">
            <a:avLst/>
          </a:prstGeom>
          <a:solidFill>
            <a:srgbClr val="22809E"/>
          </a:soli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ea typeface="华文中宋" pitchFamily="2" charset="-122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619562" y="1412875"/>
            <a:ext cx="2339102" cy="15142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第十五届全国</a:t>
            </a:r>
            <a:endParaRPr kumimoji="0" lang="en-US" altLang="zh-CN" sz="2800" dirty="0" smtClean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数学建模教育</a:t>
            </a:r>
            <a:endParaRPr kumimoji="0" lang="en-US" altLang="zh-CN" sz="2800" dirty="0" smtClean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与应用研讨会</a:t>
            </a:r>
            <a:endParaRPr kumimoji="0" lang="zh-CN" altLang="en-US" sz="2800" dirty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4114791" y="642918"/>
            <a:ext cx="5939614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kumimoji="0" lang="zh-CN" altLang="en-US" sz="3600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一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、西北工业大学三航特色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4104000" y="3427200"/>
            <a:ext cx="6624637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四、竞赛为主（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1992-2006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4104531" y="4365104"/>
            <a:ext cx="6840760" cy="748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五、创新教育（</a:t>
            </a:r>
            <a:r>
              <a:rPr kumimoji="0" lang="en-US" altLang="zh-CN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2007-2014</a:t>
            </a:r>
            <a:r>
              <a:rPr kumimoji="0" lang="zh-CN" altLang="en-US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bg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4104531" y="5299200"/>
            <a:ext cx="6408712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六、普惠教育（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2015--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792163" y="4383088"/>
            <a:ext cx="1912937" cy="62547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prstShdw prst="shdw17" dist="17961" dir="2700000">
              <a:srgbClr val="1F1F5C"/>
            </a:prstShdw>
          </a:effec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zh-CN" altLang="en-US" sz="2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汇报提纲</a:t>
            </a: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4104000" y="2491200"/>
            <a:ext cx="6624637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三、大学生数学建模创新基地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3888508" y="1484784"/>
            <a:ext cx="6912842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 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二、我校大学生创新中心概览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课程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建设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1800275" y="1340768"/>
            <a:ext cx="8353425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41989" name="矩形 14"/>
          <p:cNvSpPr>
            <a:spLocks noChangeArrowheads="1"/>
          </p:cNvSpPr>
          <p:nvPr/>
        </p:nvSpPr>
        <p:spPr bwMode="auto">
          <a:xfrm>
            <a:off x="1871663" y="1628775"/>
            <a:ext cx="8281987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数学建模 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08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年省级精品课程 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09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国家级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精品课程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1991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4" name="矩形 23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5" name="椭圆 24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五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7" name="燕尾形 26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创新教育（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2007-2014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7" name="矩形 89"/>
          <p:cNvSpPr>
            <a:spLocks noChangeArrowheads="1"/>
          </p:cNvSpPr>
          <p:nvPr/>
        </p:nvSpPr>
        <p:spPr bwMode="auto">
          <a:xfrm>
            <a:off x="4824611" y="2780928"/>
            <a:ext cx="5328592" cy="3884635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16" name="组合 34"/>
          <p:cNvGrpSpPr>
            <a:grpSpLocks/>
          </p:cNvGrpSpPr>
          <p:nvPr/>
        </p:nvGrpSpPr>
        <p:grpSpPr bwMode="auto">
          <a:xfrm>
            <a:off x="432123" y="2636912"/>
            <a:ext cx="2880320" cy="2016224"/>
            <a:chOff x="2683355" y="2323678"/>
            <a:chExt cx="7685872" cy="405765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83355" y="2323678"/>
              <a:ext cx="5196214" cy="4057650"/>
            </a:xfrm>
            <a:prstGeom prst="rect">
              <a:avLst/>
            </a:prstGeom>
            <a:noFill/>
            <a:ln w="9525" algn="ctr">
              <a:solidFill>
                <a:srgbClr val="FF9933"/>
              </a:solidFill>
              <a:miter lim="800000"/>
              <a:headEnd/>
              <a:tailEnd/>
            </a:ln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60456" y="2323678"/>
              <a:ext cx="2508771" cy="4057200"/>
            </a:xfrm>
            <a:prstGeom prst="rect">
              <a:avLst/>
            </a:prstGeom>
            <a:noFill/>
            <a:ln w="9525" algn="ctr">
              <a:solidFill>
                <a:srgbClr val="FFC000"/>
              </a:solidFill>
              <a:miter lim="800000"/>
              <a:headEnd/>
              <a:tailEnd/>
            </a:ln>
          </p:spPr>
        </p:pic>
        <p:cxnSp>
          <p:nvCxnSpPr>
            <p:cNvPr id="28" name="直接连接符 25"/>
            <p:cNvCxnSpPr>
              <a:cxnSpLocks noChangeShapeType="1"/>
            </p:cNvCxnSpPr>
            <p:nvPr/>
          </p:nvCxnSpPr>
          <p:spPr bwMode="auto">
            <a:xfrm>
              <a:off x="5335574" y="2323678"/>
              <a:ext cx="0" cy="4057650"/>
            </a:xfrm>
            <a:prstGeom prst="line">
              <a:avLst/>
            </a:prstGeom>
            <a:noFill/>
            <a:ln w="19050" algn="ctr">
              <a:solidFill>
                <a:srgbClr val="FF9933"/>
              </a:solidFill>
              <a:round/>
              <a:headEnd/>
              <a:tailEnd/>
            </a:ln>
          </p:spPr>
        </p:cxnSp>
        <p:sp>
          <p:nvSpPr>
            <p:cNvPr id="29" name="矩形 27"/>
            <p:cNvSpPr>
              <a:spLocks noChangeArrowheads="1"/>
            </p:cNvSpPr>
            <p:nvPr/>
          </p:nvSpPr>
          <p:spPr bwMode="auto">
            <a:xfrm>
              <a:off x="7939939" y="3259782"/>
              <a:ext cx="2376264" cy="14401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pic>
          <p:nvPicPr>
            <p:cNvPr id="30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42453" y="4020513"/>
              <a:ext cx="6873749" cy="516428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</p:pic>
        <p:cxnSp>
          <p:nvCxnSpPr>
            <p:cNvPr id="31" name="直接箭头连接符 30"/>
            <p:cNvCxnSpPr>
              <a:cxnSpLocks noChangeShapeType="1"/>
              <a:stCxn id="29" idx="1"/>
            </p:cNvCxnSpPr>
            <p:nvPr/>
          </p:nvCxnSpPr>
          <p:spPr bwMode="auto">
            <a:xfrm flipH="1">
              <a:off x="5275643" y="3331790"/>
              <a:ext cx="2664296" cy="648072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pic>
        <p:nvPicPr>
          <p:cNvPr id="32" name="Picture 5" descr="F:\2013省级教学成果奖\2013年省特级教学成果奖材料\负责内容\5个课程网站\6个网站jpg格式\数学建模网站截图4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44291" y="4653136"/>
            <a:ext cx="2592288" cy="194421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3" name="矩形 32"/>
          <p:cNvSpPr/>
          <p:nvPr/>
        </p:nvSpPr>
        <p:spPr>
          <a:xfrm>
            <a:off x="4896620" y="2852936"/>
            <a:ext cx="5184575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数学建模：选修课、必修课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数学实验：选修课、必修课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08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年省级精品课程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09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年国家级精品课程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数学建模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课程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数学建模竞赛网站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网站提供大量学习材料</a:t>
            </a:r>
            <a:endParaRPr lang="zh-CN" altLang="en-US" sz="2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4" name="矩形 23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5" name="椭圆 24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五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7" name="燕尾形 26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创新教育（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2007-2014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20" name="对角圆角矩形 19"/>
          <p:cNvSpPr/>
          <p:nvPr/>
        </p:nvSpPr>
        <p:spPr bwMode="auto">
          <a:xfrm>
            <a:off x="5616699" y="2780928"/>
            <a:ext cx="4752528" cy="3672408"/>
          </a:xfrm>
          <a:prstGeom prst="round2DiagRect">
            <a:avLst/>
          </a:prstGeom>
          <a:solidFill>
            <a:srgbClr val="FFFFCC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21" name="矩形 35"/>
          <p:cNvSpPr>
            <a:spLocks noChangeArrowheads="1"/>
          </p:cNvSpPr>
          <p:nvPr/>
        </p:nvSpPr>
        <p:spPr bwMode="auto">
          <a:xfrm>
            <a:off x="288108" y="1341438"/>
            <a:ext cx="1367656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团队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建设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矩形 12"/>
          <p:cNvSpPr>
            <a:spLocks noChangeArrowheads="1"/>
          </p:cNvSpPr>
          <p:nvPr/>
        </p:nvSpPr>
        <p:spPr bwMode="auto">
          <a:xfrm>
            <a:off x="1871663" y="1366838"/>
            <a:ext cx="8281987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0850" indent="-450850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提出了“</a:t>
            </a:r>
            <a:r>
              <a:rPr lang="zh-CN" altLang="en-US" sz="28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能站讲台、能教实践、能开论坛、能做</a:t>
            </a:r>
            <a:endParaRPr lang="en-US" altLang="zh-CN" sz="28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0850" indent="-450850">
              <a:lnSpc>
                <a:spcPct val="120000"/>
              </a:lnSpc>
            </a:pPr>
            <a:r>
              <a:rPr lang="en-US" altLang="zh-CN" sz="28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28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科研</a:t>
            </a: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”教师新标准</a:t>
            </a:r>
            <a:endParaRPr lang="en-US" altLang="zh-CN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288108" y="2852738"/>
            <a:ext cx="5184576" cy="3672606"/>
          </a:xfrm>
          <a:prstGeom prst="rect">
            <a:avLst/>
          </a:prstGeom>
          <a:noFill/>
          <a:ln w="12700" algn="ctr">
            <a:solidFill>
              <a:srgbClr val="333399"/>
            </a:solidFill>
            <a:miter lim="800000"/>
            <a:headEnd/>
            <a:tailEnd/>
          </a:ln>
          <a:effectLst>
            <a:prstShdw prst="shdw17" dist="17961" dir="2700000">
              <a:srgbClr val="1F1F5C"/>
            </a:prstShdw>
          </a:effectLst>
        </p:spPr>
        <p:txBody>
          <a:bodyPr wrap="none" anchor="ctr"/>
          <a:lstStyle/>
          <a:p>
            <a:pPr>
              <a:lnSpc>
                <a:spcPct val="200000"/>
              </a:lnSpc>
              <a:spcBef>
                <a:spcPts val="0"/>
              </a:spcBef>
              <a:buFont typeface="Wingdings" pitchFamily="2" charset="2"/>
              <a:buChar char="p"/>
            </a:pPr>
            <a:r>
              <a:rPr lang="zh-CN" altLang="en-US" sz="22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年获陕西省高校优秀</a:t>
            </a:r>
            <a:r>
              <a:rPr lang="zh-CN" altLang="en-US" sz="22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教学团队</a:t>
            </a:r>
            <a:endParaRPr lang="en-US" altLang="zh-CN" sz="22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  <a:spcBef>
                <a:spcPts val="0"/>
              </a:spcBef>
              <a:buFont typeface="Wingdings" pitchFamily="2" charset="2"/>
              <a:buChar char="p"/>
            </a:pPr>
            <a:r>
              <a:rPr lang="zh-CN" altLang="en-US" sz="2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均</a:t>
            </a:r>
            <a:r>
              <a:rPr lang="zh-CN" altLang="en-US" sz="2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为一线基础课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教师</a:t>
            </a:r>
            <a:endParaRPr lang="en-US" altLang="zh-CN" sz="22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lang="zh-CN" altLang="en-US" sz="2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均是数学建模或创新项目指导教师</a:t>
            </a:r>
            <a:endParaRPr lang="en-US" altLang="zh-CN" sz="2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lang="zh-CN" altLang="en-US" sz="2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均开设过讲坛、论坛或讲座</a:t>
            </a:r>
            <a:endParaRPr lang="en-US" altLang="zh-CN" sz="2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zh-CN" altLang="en-US" sz="2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近</a:t>
            </a:r>
            <a:r>
              <a:rPr lang="en-US" altLang="zh-CN" sz="2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2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年主持国家自然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基金</a:t>
            </a:r>
            <a:r>
              <a:rPr lang="en-US" altLang="zh-CN" sz="2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40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余</a:t>
            </a:r>
            <a:r>
              <a:rPr lang="zh-CN" altLang="en-US" sz="2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项</a:t>
            </a:r>
          </a:p>
        </p:txBody>
      </p:sp>
      <p:sp>
        <p:nvSpPr>
          <p:cNvPr id="35" name="矩形 34"/>
          <p:cNvSpPr/>
          <p:nvPr/>
        </p:nvSpPr>
        <p:spPr bwMode="auto">
          <a:xfrm>
            <a:off x="1800225" y="1341438"/>
            <a:ext cx="8496994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36" name="TextBox 23"/>
          <p:cNvSpPr txBox="1">
            <a:spLocks noChangeArrowheads="1"/>
          </p:cNvSpPr>
          <p:nvPr/>
        </p:nvSpPr>
        <p:spPr bwMode="auto">
          <a:xfrm>
            <a:off x="5832723" y="2924944"/>
            <a:ext cx="4464496" cy="328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  <a:buFont typeface="Wingdings" pitchFamily="2" charset="2"/>
              <a:buChar char="Ø"/>
            </a:pP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近</a:t>
            </a:r>
            <a:r>
              <a:rPr lang="zh-CN" altLang="zh-CN" sz="16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四年主持国家自然科学基金</a:t>
            </a:r>
            <a:r>
              <a:rPr lang="zh-CN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项目</a:t>
            </a: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40</a:t>
            </a:r>
            <a:r>
              <a:rPr lang="zh-CN" altLang="en-US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余</a:t>
            </a:r>
            <a:r>
              <a:rPr lang="zh-CN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项</a:t>
            </a:r>
            <a:endParaRPr lang="zh-CN" altLang="zh-CN" sz="1600" dirty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70000"/>
              </a:lnSpc>
            </a:pPr>
            <a:r>
              <a:rPr lang="en-US" altLang="zh-CN" sz="14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zh-CN" altLang="zh-CN" sz="14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国家</a:t>
            </a:r>
            <a:r>
              <a:rPr lang="zh-CN" altLang="zh-CN" sz="14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自然科学基金重点项目子项目</a:t>
            </a:r>
            <a:r>
              <a:rPr lang="en-US" altLang="zh-CN" sz="14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zh-CN" sz="14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4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70000"/>
              </a:lnSpc>
            </a:pPr>
            <a:r>
              <a:rPr lang="en-US" altLang="zh-CN" sz="14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zh-CN" altLang="zh-CN" sz="14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国家</a:t>
            </a:r>
            <a:r>
              <a:rPr lang="zh-CN" altLang="zh-CN" sz="14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自然科学基金面上</a:t>
            </a:r>
            <a:r>
              <a:rPr lang="zh-CN" altLang="zh-CN" sz="14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项目</a:t>
            </a:r>
            <a:r>
              <a:rPr lang="en-US" altLang="zh-CN" sz="14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CN" altLang="zh-CN" sz="14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项</a:t>
            </a:r>
            <a:endParaRPr lang="zh-CN" altLang="zh-CN" sz="1400" dirty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70000"/>
              </a:lnSpc>
            </a:pPr>
            <a:r>
              <a:rPr lang="en-US" altLang="zh-CN" sz="14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zh-CN" altLang="zh-CN" sz="14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国家</a:t>
            </a:r>
            <a:r>
              <a:rPr lang="zh-CN" altLang="zh-CN" sz="14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自然科学基金青年项目</a:t>
            </a:r>
            <a:r>
              <a:rPr lang="en-US" altLang="zh-CN" sz="14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zh-CN" altLang="zh-CN" sz="14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400" dirty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70000"/>
              </a:lnSpc>
              <a:buFont typeface="Wingdings" pitchFamily="2" charset="2"/>
              <a:buChar char="Ø"/>
            </a:pP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发表</a:t>
            </a:r>
            <a:r>
              <a:rPr lang="en-US" altLang="zh-CN" sz="16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SCI</a:t>
            </a:r>
            <a:r>
              <a:rPr lang="zh-CN" altLang="zh-CN" sz="16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论文</a:t>
            </a:r>
            <a:r>
              <a:rPr lang="en-US" altLang="zh-CN" sz="16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zh-CN" sz="16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余</a:t>
            </a:r>
            <a:r>
              <a:rPr lang="zh-CN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篇</a:t>
            </a:r>
            <a:endParaRPr lang="en-US" altLang="zh-CN" sz="16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70000"/>
              </a:lnSpc>
              <a:buFont typeface="Wingdings" pitchFamily="2" charset="2"/>
              <a:buChar char="Ø"/>
            </a:pPr>
            <a:r>
              <a:rPr lang="zh-CN" altLang="en-US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 教育部新世纪人才</a:t>
            </a: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endParaRPr lang="en-US" altLang="zh-CN" sz="16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70000"/>
              </a:lnSpc>
              <a:buFont typeface="Wingdings" pitchFamily="2" charset="2"/>
              <a:buChar char="Ø"/>
            </a:pPr>
            <a:r>
              <a:rPr lang="zh-CN" altLang="en-US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 陕西省青年科技新星</a:t>
            </a: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endParaRPr lang="en-US" altLang="zh-CN" sz="16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lvl="0">
              <a:lnSpc>
                <a:spcPct val="170000"/>
              </a:lnSpc>
              <a:buFont typeface="Wingdings" pitchFamily="2" charset="2"/>
              <a:buChar char="Ø"/>
            </a:pPr>
            <a:r>
              <a:rPr lang="zh-CN" altLang="en-US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 数学建模优秀指导教师国家级</a:t>
            </a: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人，省级</a:t>
            </a:r>
            <a:r>
              <a:rPr lang="en-US" altLang="zh-CN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endParaRPr lang="zh-CN" altLang="zh-CN" sz="24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35"/>
          <p:cNvSpPr>
            <a:spLocks noChangeArrowheads="1"/>
          </p:cNvSpPr>
          <p:nvPr/>
        </p:nvSpPr>
        <p:spPr bwMode="auto">
          <a:xfrm>
            <a:off x="288108" y="1341438"/>
            <a:ext cx="1367656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教材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建设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1800225" y="1341438"/>
            <a:ext cx="8857034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41989" name="矩形 14"/>
          <p:cNvSpPr>
            <a:spLocks noChangeArrowheads="1"/>
          </p:cNvSpPr>
          <p:nvPr/>
        </p:nvSpPr>
        <p:spPr bwMode="auto">
          <a:xfrm>
            <a:off x="1871663" y="1628775"/>
            <a:ext cx="8281987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出版数学建模相关教材</a:t>
            </a:r>
            <a:r>
              <a:rPr lang="en-US" altLang="zh-CN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类</a:t>
            </a:r>
            <a:r>
              <a:rPr lang="en-US" altLang="zh-CN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本</a:t>
            </a:r>
            <a:endParaRPr lang="zh-CN" altLang="en-US" sz="28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4" name="矩形 23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5" name="椭圆 24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五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7" name="燕尾形 26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创新教育（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2007-2014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7" name="矩形 89"/>
          <p:cNvSpPr>
            <a:spLocks noChangeArrowheads="1"/>
          </p:cNvSpPr>
          <p:nvPr/>
        </p:nvSpPr>
        <p:spPr bwMode="auto">
          <a:xfrm>
            <a:off x="3672483" y="2636913"/>
            <a:ext cx="6984776" cy="1728191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8" name="矩形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744491" y="2564904"/>
            <a:ext cx="6912768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课程类教材：</a:t>
            </a:r>
            <a:endParaRPr lang="en-US" altLang="zh-CN" sz="24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</a:pPr>
            <a:r>
              <a:rPr lang="en-US" altLang="zh-CN" sz="2400" dirty="0" smtClean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1 </a:t>
            </a:r>
            <a:r>
              <a:rPr lang="zh-CN" altLang="en-US" sz="2400" dirty="0" smtClean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实用数学建模与软件应用，西工大出版社 </a:t>
            </a:r>
            <a:r>
              <a:rPr lang="en-US" altLang="zh-CN" sz="2400" dirty="0" smtClean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2008</a:t>
            </a:r>
          </a:p>
          <a:p>
            <a:pPr>
              <a:lnSpc>
                <a:spcPct val="120000"/>
              </a:lnSpc>
              <a:buClr>
                <a:srgbClr val="C00000"/>
              </a:buClr>
            </a:pPr>
            <a:r>
              <a:rPr lang="en-US" altLang="zh-CN" sz="2400" dirty="0" smtClean="0">
                <a:solidFill>
                  <a:schemeClr val="tx1"/>
                </a:solidFill>
              </a:rPr>
              <a:t>2 </a:t>
            </a:r>
            <a:r>
              <a:rPr lang="zh-CN" altLang="en-US" sz="2400" dirty="0" smtClean="0">
                <a:solidFill>
                  <a:schemeClr val="tx1"/>
                </a:solidFill>
              </a:rPr>
              <a:t>基于 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Matlab</a:t>
            </a:r>
            <a:r>
              <a:rPr lang="en-US" altLang="zh-CN" sz="2400" dirty="0" smtClean="0">
                <a:solidFill>
                  <a:schemeClr val="tx1"/>
                </a:solidFill>
              </a:rPr>
              <a:t> </a:t>
            </a:r>
            <a:r>
              <a:rPr lang="zh-CN" altLang="en-US" sz="2400" dirty="0" smtClean="0">
                <a:solidFill>
                  <a:schemeClr val="tx1"/>
                </a:solidFill>
              </a:rPr>
              <a:t>和</a:t>
            </a:r>
            <a:r>
              <a:rPr lang="en-US" altLang="zh-CN" sz="2400" dirty="0" smtClean="0">
                <a:solidFill>
                  <a:schemeClr val="tx1"/>
                </a:solidFill>
              </a:rPr>
              <a:t>Lingo </a:t>
            </a:r>
            <a:r>
              <a:rPr lang="zh-CN" altLang="en-US" sz="2400" dirty="0" smtClean="0">
                <a:solidFill>
                  <a:schemeClr val="tx1"/>
                </a:solidFill>
              </a:rPr>
              <a:t>的数学实验，西北工业大学出版社 </a:t>
            </a:r>
            <a:r>
              <a:rPr lang="en-US" altLang="zh-CN" sz="2400" dirty="0" smtClean="0">
                <a:solidFill>
                  <a:schemeClr val="tx1"/>
                </a:solidFill>
              </a:rPr>
              <a:t>2009</a:t>
            </a:r>
            <a:endParaRPr lang="zh-CN" altLang="en-US" sz="2400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</p:txBody>
      </p:sp>
      <p:grpSp>
        <p:nvGrpSpPr>
          <p:cNvPr id="20" name="组合 47"/>
          <p:cNvGrpSpPr>
            <a:grpSpLocks/>
          </p:cNvGrpSpPr>
          <p:nvPr/>
        </p:nvGrpSpPr>
        <p:grpSpPr bwMode="auto">
          <a:xfrm>
            <a:off x="288107" y="2708920"/>
            <a:ext cx="3096344" cy="1800200"/>
            <a:chOff x="6559016" y="2714621"/>
            <a:chExt cx="3745762" cy="1857388"/>
          </a:xfrm>
        </p:grpSpPr>
        <p:pic>
          <p:nvPicPr>
            <p:cNvPr id="21" name="Picture 7" descr="C:\Documents and Settings\hp\桌面\12本教材封面目录\12本教材jpg格式\数学建模竞赛优秀论文精选与点评（封面）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1077561">
              <a:off x="6559016" y="2896760"/>
              <a:ext cx="1175113" cy="1675249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33" name="Picture 3" descr="C:\Documents and Settings\hp\桌面\12本教材封面目录\12本教材jpg格式\基于Matlab和Lingo的数学实验（封面）.jp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667244">
              <a:off x="7051411" y="2771949"/>
              <a:ext cx="1173879" cy="1675249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34" name="Picture 5" descr="C:\Documents and Settings\hp\桌面\12本教材封面目录\12本教材jpg格式\实用数学建模与软件应用（封面）.jpg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157583">
              <a:off x="7581581" y="2741557"/>
              <a:ext cx="1175113" cy="1675249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35" name="Picture 2" descr="C:\Documents and Settings\hp\桌面\12本教材封面目录\12本教材jpg格式\统计计算与软件应用（封面）.jpg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71939">
              <a:off x="8061059" y="2714621"/>
              <a:ext cx="1175112" cy="1675249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36" name="Picture 4" descr="C:\Documents and Settings\hp\桌面\12本教材封面目录\12本教材jpg格式\美国大学生数学建模竞赛题解析与研究（封面）.jpg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605108">
              <a:off x="8659995" y="2771949"/>
              <a:ext cx="1175113" cy="1675249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38" name="Picture 6" descr="C:\Documents and Settings\hp\桌面\12本教材封面目录\12本教材jpg格式\数学建模简明教程（封面）.jp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132606">
              <a:off x="9130899" y="2894790"/>
              <a:ext cx="1173879" cy="1675249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</p:grpSp>
      <p:sp>
        <p:nvSpPr>
          <p:cNvPr id="39" name="矩形 89"/>
          <p:cNvSpPr>
            <a:spLocks noChangeArrowheads="1"/>
          </p:cNvSpPr>
          <p:nvPr/>
        </p:nvSpPr>
        <p:spPr bwMode="auto">
          <a:xfrm>
            <a:off x="3672483" y="4509120"/>
            <a:ext cx="6984776" cy="2232249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0" name="矩形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672483" y="4549676"/>
            <a:ext cx="691276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优秀论文类：</a:t>
            </a:r>
            <a:endParaRPr lang="en-US" altLang="zh-CN" sz="24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</a:pPr>
            <a:r>
              <a:rPr lang="en-US" altLang="zh-CN" sz="2400" dirty="0" smtClean="0">
                <a:solidFill>
                  <a:schemeClr val="tx1"/>
                </a:solidFill>
              </a:rPr>
              <a:t>1 </a:t>
            </a:r>
            <a:r>
              <a:rPr lang="zh-CN" altLang="en-US" sz="2400" dirty="0" smtClean="0">
                <a:solidFill>
                  <a:schemeClr val="tx1"/>
                </a:solidFill>
              </a:rPr>
              <a:t>美国大学生数学建模题解析与研究，高等教育出版社 </a:t>
            </a:r>
            <a:r>
              <a:rPr lang="en-US" altLang="zh-CN" sz="2400" dirty="0" smtClean="0">
                <a:solidFill>
                  <a:schemeClr val="tx1"/>
                </a:solidFill>
              </a:rPr>
              <a:t>2012</a:t>
            </a:r>
          </a:p>
          <a:p>
            <a:pPr>
              <a:lnSpc>
                <a:spcPct val="120000"/>
              </a:lnSpc>
              <a:buClr>
                <a:srgbClr val="C00000"/>
              </a:buClr>
            </a:pPr>
            <a:r>
              <a:rPr lang="en-US" altLang="zh-CN" sz="2400" dirty="0" smtClean="0">
                <a:solidFill>
                  <a:schemeClr val="tx1"/>
                </a:solidFill>
              </a:rPr>
              <a:t>2 </a:t>
            </a:r>
            <a:r>
              <a:rPr lang="zh-CN" altLang="en-US" sz="2400" dirty="0" smtClean="0">
                <a:solidFill>
                  <a:schemeClr val="tx1"/>
                </a:solidFill>
              </a:rPr>
              <a:t>数学建模竞赛优秀论文精选与点评，西北工业大学出版社 </a:t>
            </a:r>
            <a:r>
              <a:rPr lang="en-US" altLang="zh-CN" sz="2400" dirty="0" smtClean="0">
                <a:solidFill>
                  <a:schemeClr val="tx1"/>
                </a:solidFill>
              </a:rPr>
              <a:t>2011</a:t>
            </a:r>
            <a:endParaRPr lang="zh-CN" altLang="en-US" sz="2400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1" name="矩形 89"/>
          <p:cNvSpPr>
            <a:spLocks noChangeArrowheads="1"/>
          </p:cNvSpPr>
          <p:nvPr/>
        </p:nvSpPr>
        <p:spPr bwMode="auto">
          <a:xfrm>
            <a:off x="144091" y="4797152"/>
            <a:ext cx="3384451" cy="1512168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2" name="矩形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16099" y="4797152"/>
            <a:ext cx="3384376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培训类教材：</a:t>
            </a:r>
            <a:endParaRPr lang="en-US" altLang="zh-CN" sz="24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</a:pPr>
            <a:r>
              <a:rPr lang="en-US" altLang="zh-CN" sz="2400" dirty="0" smtClean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1 </a:t>
            </a:r>
            <a:r>
              <a:rPr lang="zh-CN" altLang="en-US" sz="2400" dirty="0" smtClean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数学建模简明教程，高等教育出版社 </a:t>
            </a:r>
            <a:r>
              <a:rPr lang="en-US" altLang="zh-CN" sz="2400" dirty="0" smtClean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4" name="矩形 23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5" name="椭圆 24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五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7" name="燕尾形 26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创新教育（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2007-2014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20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教学</a:t>
            </a:r>
            <a:endParaRPr kumimoji="0" lang="en-US" altLang="zh-CN" sz="400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成果</a:t>
            </a:r>
          </a:p>
        </p:txBody>
      </p:sp>
      <p:sp>
        <p:nvSpPr>
          <p:cNvPr id="21" name="矩形 20"/>
          <p:cNvSpPr/>
          <p:nvPr/>
        </p:nvSpPr>
        <p:spPr bwMode="auto">
          <a:xfrm>
            <a:off x="1800225" y="1341438"/>
            <a:ext cx="8353425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33" name="矩形 12"/>
          <p:cNvSpPr>
            <a:spLocks noChangeArrowheads="1"/>
          </p:cNvSpPr>
          <p:nvPr/>
        </p:nvSpPr>
        <p:spPr bwMode="auto">
          <a:xfrm>
            <a:off x="1800225" y="1409700"/>
            <a:ext cx="8280400" cy="108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0850" indent="-450850"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ea typeface="微软雅黑" pitchFamily="34" charset="-122"/>
                <a:cs typeface="Times New Roman" pitchFamily="18" charset="0"/>
              </a:rPr>
              <a:t>构建</a:t>
            </a:r>
            <a:r>
              <a:rPr lang="zh-CN" altLang="en-US" sz="2800" dirty="0">
                <a:solidFill>
                  <a:schemeClr val="tx1"/>
                </a:solidFill>
                <a:ea typeface="微软雅黑" pitchFamily="34" charset="-122"/>
                <a:cs typeface="Times New Roman" pitchFamily="18" charset="0"/>
              </a:rPr>
              <a:t>了集 “个性化教学、自主学习、创新研究、数学实验、数模竞赛”等为一体的</a:t>
            </a:r>
            <a:r>
              <a:rPr lang="zh-CN" altLang="en-US" sz="2800" dirty="0">
                <a:solidFill>
                  <a:srgbClr val="0000FF"/>
                </a:solidFill>
                <a:ea typeface="微软雅黑" pitchFamily="34" charset="-122"/>
                <a:cs typeface="Times New Roman" pitchFamily="18" charset="0"/>
              </a:rPr>
              <a:t>创新实践平台</a:t>
            </a:r>
            <a:endParaRPr lang="zh-CN" altLang="en-US" sz="2800" dirty="0">
              <a:solidFill>
                <a:schemeClr val="tx1"/>
              </a:solidFill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-101600" y="1770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215832" bIns="0" anchor="ctr">
            <a:spAutoFit/>
          </a:bodyPr>
          <a:lstStyle/>
          <a:p>
            <a:endParaRPr lang="zh-CN" altLang="en-US"/>
          </a:p>
        </p:txBody>
      </p:sp>
      <p:grpSp>
        <p:nvGrpSpPr>
          <p:cNvPr id="35" name="组合 130"/>
          <p:cNvGrpSpPr>
            <a:grpSpLocks/>
          </p:cNvGrpSpPr>
          <p:nvPr/>
        </p:nvGrpSpPr>
        <p:grpSpPr bwMode="auto">
          <a:xfrm>
            <a:off x="6337300" y="3284538"/>
            <a:ext cx="3959225" cy="2808287"/>
            <a:chOff x="2808387" y="2901334"/>
            <a:chExt cx="5104780" cy="3335978"/>
          </a:xfrm>
        </p:grpSpPr>
        <p:sp>
          <p:nvSpPr>
            <p:cNvPr id="36" name="AutoShape 34"/>
            <p:cNvSpPr>
              <a:spLocks noChangeArrowheads="1"/>
            </p:cNvSpPr>
            <p:nvPr/>
          </p:nvSpPr>
          <p:spPr bwMode="gray">
            <a:xfrm rot="-5587471">
              <a:off x="5130987" y="4817645"/>
              <a:ext cx="564979" cy="432439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 sz="18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AutoShape 31"/>
            <p:cNvSpPr>
              <a:spLocks noChangeArrowheads="1"/>
            </p:cNvSpPr>
            <p:nvPr/>
          </p:nvSpPr>
          <p:spPr bwMode="gray">
            <a:xfrm rot="9693625">
              <a:off x="6100332" y="3440224"/>
              <a:ext cx="576586" cy="423735"/>
            </a:xfrm>
            <a:prstGeom prst="leftArrow">
              <a:avLst>
                <a:gd name="adj1" fmla="val 31250"/>
                <a:gd name="adj2" fmla="val 71532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 sz="18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9" name="AutoShape 32"/>
            <p:cNvSpPr>
              <a:spLocks noChangeArrowheads="1"/>
            </p:cNvSpPr>
            <p:nvPr/>
          </p:nvSpPr>
          <p:spPr bwMode="gray">
            <a:xfrm rot="-2284187">
              <a:off x="4224754" y="4495699"/>
              <a:ext cx="563886" cy="43327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 sz="18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0" name="AutoShape 33"/>
            <p:cNvSpPr>
              <a:spLocks noChangeArrowheads="1"/>
            </p:cNvSpPr>
            <p:nvPr/>
          </p:nvSpPr>
          <p:spPr bwMode="gray">
            <a:xfrm rot="816312">
              <a:off x="4091984" y="3484295"/>
              <a:ext cx="576586" cy="423735"/>
            </a:xfrm>
            <a:prstGeom prst="leftArrow">
              <a:avLst>
                <a:gd name="adj1" fmla="val 31250"/>
                <a:gd name="adj2" fmla="val 71532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 sz="18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1" name="AutoShape 34"/>
            <p:cNvSpPr>
              <a:spLocks noChangeArrowheads="1"/>
            </p:cNvSpPr>
            <p:nvPr/>
          </p:nvSpPr>
          <p:spPr bwMode="gray">
            <a:xfrm rot="-8820242">
              <a:off x="5977234" y="4374600"/>
              <a:ext cx="563886" cy="43327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 sz="1800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42" name="组合 107"/>
            <p:cNvGrpSpPr>
              <a:grpSpLocks/>
            </p:cNvGrpSpPr>
            <p:nvPr/>
          </p:nvGrpSpPr>
          <p:grpSpPr bwMode="auto">
            <a:xfrm>
              <a:off x="4549811" y="3234991"/>
              <a:ext cx="1623307" cy="1563533"/>
              <a:chOff x="3382963" y="1773239"/>
              <a:chExt cx="1945704" cy="1871786"/>
            </a:xfrm>
          </p:grpSpPr>
          <p:grpSp>
            <p:nvGrpSpPr>
              <p:cNvPr id="103" name="Group 19"/>
              <p:cNvGrpSpPr>
                <a:grpSpLocks/>
              </p:cNvGrpSpPr>
              <p:nvPr/>
            </p:nvGrpSpPr>
            <p:grpSpPr bwMode="auto">
              <a:xfrm>
                <a:off x="3382963" y="1773239"/>
                <a:ext cx="1945704" cy="1871786"/>
                <a:chOff x="4071" y="1584"/>
                <a:chExt cx="1092" cy="1097"/>
              </a:xfrm>
            </p:grpSpPr>
            <p:sp>
              <p:nvSpPr>
                <p:cNvPr id="105" name="Oval 20"/>
                <p:cNvSpPr>
                  <a:spLocks noChangeArrowheads="1"/>
                </p:cNvSpPr>
                <p:nvPr/>
              </p:nvSpPr>
              <p:spPr bwMode="gray">
                <a:xfrm>
                  <a:off x="4071" y="1584"/>
                  <a:ext cx="1090" cy="10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50000">
                      <a:srgbClr val="D8755A"/>
                    </a:gs>
                    <a:gs pos="100000">
                      <a:srgbClr val="FFFFFF"/>
                    </a:gs>
                  </a:gsLst>
                  <a:lin ang="27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06" name="Oval 21"/>
                <p:cNvSpPr>
                  <a:spLocks noChangeArrowheads="1"/>
                </p:cNvSpPr>
                <p:nvPr/>
              </p:nvSpPr>
              <p:spPr bwMode="gray">
                <a:xfrm>
                  <a:off x="4073" y="1593"/>
                  <a:ext cx="1090" cy="10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8755A">
                        <a:alpha val="32001"/>
                      </a:srgbClr>
                    </a:gs>
                    <a:gs pos="100000">
                      <a:srgbClr val="000000">
                        <a:alpha val="89998"/>
                      </a:srgbClr>
                    </a:gs>
                  </a:gsLst>
                  <a:lin ang="27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07" name="Oval 22"/>
                <p:cNvSpPr>
                  <a:spLocks noChangeArrowheads="1"/>
                </p:cNvSpPr>
                <p:nvPr/>
              </p:nvSpPr>
              <p:spPr bwMode="gray">
                <a:xfrm>
                  <a:off x="4131" y="1655"/>
                  <a:ext cx="946" cy="94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53F31"/>
                    </a:gs>
                    <a:gs pos="50000">
                      <a:srgbClr val="D8755A"/>
                    </a:gs>
                    <a:gs pos="100000">
                      <a:srgbClr val="753F31"/>
                    </a:gs>
                  </a:gsLst>
                  <a:lin ang="189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08" name="Oval 23"/>
                <p:cNvSpPr>
                  <a:spLocks noChangeArrowheads="1"/>
                </p:cNvSpPr>
                <p:nvPr/>
              </p:nvSpPr>
              <p:spPr bwMode="gray">
                <a:xfrm>
                  <a:off x="4128" y="1650"/>
                  <a:ext cx="946" cy="94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94A39"/>
                    </a:gs>
                    <a:gs pos="100000">
                      <a:srgbClr val="D8755A">
                        <a:alpha val="0"/>
                      </a:srgbClr>
                    </a:gs>
                  </a:gsLst>
                  <a:lin ang="27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09" name="Oval 24"/>
                <p:cNvSpPr>
                  <a:spLocks noChangeArrowheads="1"/>
                </p:cNvSpPr>
                <p:nvPr/>
              </p:nvSpPr>
              <p:spPr bwMode="gray">
                <a:xfrm>
                  <a:off x="4178" y="1703"/>
                  <a:ext cx="852" cy="850"/>
                </a:xfrm>
                <a:prstGeom prst="ellipse">
                  <a:avLst/>
                </a:prstGeom>
                <a:solidFill>
                  <a:srgbClr val="00000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grpSp>
              <p:nvGrpSpPr>
                <p:cNvPr id="110" name="Group 25"/>
                <p:cNvGrpSpPr>
                  <a:grpSpLocks/>
                </p:cNvGrpSpPr>
                <p:nvPr/>
              </p:nvGrpSpPr>
              <p:grpSpPr bwMode="auto">
                <a:xfrm>
                  <a:off x="4197" y="1716"/>
                  <a:ext cx="826" cy="825"/>
                  <a:chOff x="4166" y="1706"/>
                  <a:chExt cx="1252" cy="1252"/>
                </a:xfrm>
              </p:grpSpPr>
              <p:sp>
                <p:nvSpPr>
                  <p:cNvPr id="111" name="Oval 26"/>
                  <p:cNvSpPr>
                    <a:spLocks noChangeArrowheads="1"/>
                  </p:cNvSpPr>
                  <p:nvPr/>
                </p:nvSpPr>
                <p:spPr bwMode="gray">
                  <a:xfrm>
                    <a:off x="4166" y="1706"/>
                    <a:ext cx="1252" cy="125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636869"/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endParaRPr lang="zh-CN" altLang="en-US" sz="1800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112" name="Oval 27"/>
                  <p:cNvSpPr>
                    <a:spLocks noChangeArrowheads="1"/>
                  </p:cNvSpPr>
                  <p:nvPr/>
                </p:nvSpPr>
                <p:spPr bwMode="gray">
                  <a:xfrm>
                    <a:off x="4182" y="1713"/>
                    <a:ext cx="1222" cy="12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F1F5F5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endParaRPr lang="zh-CN" altLang="en-US" sz="1800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113" name="Oval 28"/>
                  <p:cNvSpPr>
                    <a:spLocks noChangeArrowheads="1"/>
                  </p:cNvSpPr>
                  <p:nvPr/>
                </p:nvSpPr>
                <p:spPr bwMode="gray">
                  <a:xfrm>
                    <a:off x="4195" y="1725"/>
                    <a:ext cx="1162" cy="114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B2B3"/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endParaRPr lang="zh-CN" altLang="en-US" sz="1800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114" name="Oval 29"/>
                  <p:cNvSpPr>
                    <a:spLocks noChangeArrowheads="1"/>
                  </p:cNvSpPr>
                  <p:nvPr/>
                </p:nvSpPr>
                <p:spPr bwMode="gray">
                  <a:xfrm>
                    <a:off x="4263" y="1757"/>
                    <a:ext cx="1033" cy="9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D6E1E2">
                          <a:alpha val="37999"/>
                        </a:srgb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endParaRPr lang="zh-CN" altLang="en-US" sz="1800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</p:grpSp>
          <p:sp>
            <p:nvSpPr>
              <p:cNvPr id="104" name="Text Box 35"/>
              <p:cNvSpPr txBox="1">
                <a:spLocks noChangeArrowheads="1"/>
              </p:cNvSpPr>
              <p:nvPr/>
            </p:nvSpPr>
            <p:spPr bwMode="gray">
              <a:xfrm>
                <a:off x="3862496" y="2262326"/>
                <a:ext cx="998627" cy="879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71323" tIns="35662" rIns="71323" bIns="35662"/>
              <a:lstStyle/>
              <a:p>
                <a:pPr algn="ctr"/>
                <a:r>
                  <a:rPr lang="zh-CN" altLang="en-US" sz="1800">
                    <a:latin typeface="微软雅黑" pitchFamily="34" charset="-122"/>
                    <a:ea typeface="微软雅黑" pitchFamily="34" charset="-122"/>
                    <a:cs typeface="Arial" charset="0"/>
                  </a:rPr>
                  <a:t>创新实</a:t>
                </a:r>
                <a:endParaRPr lang="en-US" altLang="zh-CN" sz="1800">
                  <a:latin typeface="微软雅黑" pitchFamily="34" charset="-122"/>
                  <a:ea typeface="微软雅黑" pitchFamily="34" charset="-122"/>
                  <a:cs typeface="Arial" charset="0"/>
                </a:endParaRPr>
              </a:p>
              <a:p>
                <a:pPr algn="ctr"/>
                <a:r>
                  <a:rPr lang="zh-CN" altLang="en-US" sz="1800">
                    <a:latin typeface="微软雅黑" pitchFamily="34" charset="-122"/>
                    <a:ea typeface="微软雅黑" pitchFamily="34" charset="-122"/>
                    <a:cs typeface="Arial" charset="0"/>
                  </a:rPr>
                  <a:t>践平台</a:t>
                </a:r>
              </a:p>
            </p:txBody>
          </p:sp>
        </p:grpSp>
        <p:grpSp>
          <p:nvGrpSpPr>
            <p:cNvPr id="43" name="Group 77"/>
            <p:cNvGrpSpPr>
              <a:grpSpLocks/>
            </p:cNvGrpSpPr>
            <p:nvPr/>
          </p:nvGrpSpPr>
          <p:grpSpPr bwMode="auto">
            <a:xfrm>
              <a:off x="2808387" y="2984401"/>
              <a:ext cx="1366814" cy="1021407"/>
              <a:chOff x="613" y="1476"/>
              <a:chExt cx="993" cy="1023"/>
            </a:xfrm>
          </p:grpSpPr>
          <p:grpSp>
            <p:nvGrpSpPr>
              <p:cNvPr id="92" name="Group 56"/>
              <p:cNvGrpSpPr>
                <a:grpSpLocks/>
              </p:cNvGrpSpPr>
              <p:nvPr/>
            </p:nvGrpSpPr>
            <p:grpSpPr bwMode="auto">
              <a:xfrm>
                <a:off x="613" y="1476"/>
                <a:ext cx="993" cy="1023"/>
                <a:chOff x="884" y="2523"/>
                <a:chExt cx="862" cy="862"/>
              </a:xfrm>
            </p:grpSpPr>
            <p:sp>
              <p:nvSpPr>
                <p:cNvPr id="94" name="Oval 57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50000">
                      <a:srgbClr val="00CC66"/>
                    </a:gs>
                    <a:gs pos="100000">
                      <a:srgbClr val="FFFFFF"/>
                    </a:gs>
                  </a:gsLst>
                  <a:lin ang="27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95" name="Oval 58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66">
                        <a:alpha val="32001"/>
                      </a:srgbClr>
                    </a:gs>
                    <a:gs pos="100000">
                      <a:srgbClr val="000000">
                        <a:alpha val="89998"/>
                      </a:srgbClr>
                    </a:gs>
                  </a:gsLst>
                  <a:lin ang="27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96" name="Oval 59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E37"/>
                    </a:gs>
                    <a:gs pos="50000">
                      <a:srgbClr val="00CC66"/>
                    </a:gs>
                    <a:gs pos="100000">
                      <a:srgbClr val="006E37"/>
                    </a:gs>
                  </a:gsLst>
                  <a:lin ang="189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97" name="Oval 60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8241"/>
                    </a:gs>
                    <a:gs pos="100000">
                      <a:srgbClr val="00CC66">
                        <a:alpha val="0"/>
                      </a:srgbClr>
                    </a:gs>
                  </a:gsLst>
                  <a:lin ang="27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98" name="Oval 61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solidFill>
                  <a:srgbClr val="3333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99" name="Oval 62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95959"/>
                    </a:gs>
                    <a:gs pos="100000">
                      <a:srgbClr val="C0C0C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00" name="Oval 63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alpha val="0"/>
                      </a:srgbClr>
                    </a:gs>
                    <a:gs pos="100000">
                      <a:srgbClr val="E9E9E9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01" name="Oval 64"/>
                <p:cNvSpPr>
                  <a:spLocks noChangeArrowheads="1"/>
                </p:cNvSpPr>
                <p:nvPr/>
              </p:nvSpPr>
              <p:spPr bwMode="gray">
                <a:xfrm>
                  <a:off x="1007" y="2638"/>
                  <a:ext cx="606" cy="59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89898"/>
                    </a:gs>
                    <a:gs pos="100000">
                      <a:srgbClr val="C0C0C0">
                        <a:alpha val="4800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02" name="Oval 65"/>
                <p:cNvSpPr>
                  <a:spLocks noChangeArrowheads="1"/>
                </p:cNvSpPr>
                <p:nvPr/>
              </p:nvSpPr>
              <p:spPr bwMode="gray">
                <a:xfrm>
                  <a:off x="1042" y="2655"/>
                  <a:ext cx="539" cy="48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C0C0C0">
                        <a:alpha val="37999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93" name="Text Box 66"/>
              <p:cNvSpPr txBox="1">
                <a:spLocks noChangeArrowheads="1"/>
              </p:cNvSpPr>
              <p:nvPr/>
            </p:nvSpPr>
            <p:spPr bwMode="gray">
              <a:xfrm>
                <a:off x="771" y="1646"/>
                <a:ext cx="698" cy="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71323" tIns="35662" rIns="71323" bIns="35662"/>
              <a:lstStyle/>
              <a:p>
                <a:pPr algn="ctr"/>
                <a:r>
                  <a:rPr lang="zh-CN" altLang="en-US" sz="1800">
                    <a:latin typeface="微软雅黑" pitchFamily="34" charset="-122"/>
                    <a:ea typeface="微软雅黑" pitchFamily="34" charset="-122"/>
                    <a:cs typeface="Arial" charset="0"/>
                  </a:rPr>
                  <a:t>基地与</a:t>
                </a:r>
                <a:endParaRPr lang="en-US" altLang="zh-CN" sz="1800">
                  <a:latin typeface="微软雅黑" pitchFamily="34" charset="-122"/>
                  <a:ea typeface="微软雅黑" pitchFamily="34" charset="-122"/>
                  <a:cs typeface="Arial" charset="0"/>
                </a:endParaRPr>
              </a:p>
              <a:p>
                <a:pPr algn="ctr"/>
                <a:r>
                  <a:rPr lang="zh-CN" altLang="en-US" sz="1800">
                    <a:latin typeface="微软雅黑" pitchFamily="34" charset="-122"/>
                    <a:ea typeface="微软雅黑" pitchFamily="34" charset="-122"/>
                    <a:cs typeface="Arial" charset="0"/>
                  </a:rPr>
                  <a:t>实验室</a:t>
                </a:r>
              </a:p>
            </p:txBody>
          </p:sp>
        </p:grpSp>
        <p:grpSp>
          <p:nvGrpSpPr>
            <p:cNvPr id="44" name="Group 76"/>
            <p:cNvGrpSpPr>
              <a:grpSpLocks/>
            </p:cNvGrpSpPr>
            <p:nvPr/>
          </p:nvGrpSpPr>
          <p:grpSpPr bwMode="auto">
            <a:xfrm>
              <a:off x="3001198" y="4647256"/>
              <a:ext cx="1361309" cy="964496"/>
              <a:chOff x="4283" y="1476"/>
              <a:chExt cx="989" cy="966"/>
            </a:xfrm>
          </p:grpSpPr>
          <p:grpSp>
            <p:nvGrpSpPr>
              <p:cNvPr id="80" name="Group 36"/>
              <p:cNvGrpSpPr>
                <a:grpSpLocks/>
              </p:cNvGrpSpPr>
              <p:nvPr/>
            </p:nvGrpSpPr>
            <p:grpSpPr bwMode="auto">
              <a:xfrm>
                <a:off x="4283" y="1476"/>
                <a:ext cx="989" cy="966"/>
                <a:chOff x="2789" y="1625"/>
                <a:chExt cx="907" cy="907"/>
              </a:xfrm>
            </p:grpSpPr>
            <p:sp>
              <p:nvSpPr>
                <p:cNvPr id="82" name="Oval 37"/>
                <p:cNvSpPr>
                  <a:spLocks noChangeArrowheads="1"/>
                </p:cNvSpPr>
                <p:nvPr/>
              </p:nvSpPr>
              <p:spPr bwMode="gray">
                <a:xfrm>
                  <a:off x="2789" y="1625"/>
                  <a:ext cx="907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50000">
                      <a:srgbClr val="83A6A7"/>
                    </a:gs>
                    <a:gs pos="100000">
                      <a:srgbClr val="FFFFFF"/>
                    </a:gs>
                  </a:gsLst>
                  <a:lin ang="27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83" name="Oval 38"/>
                <p:cNvSpPr>
                  <a:spLocks noChangeArrowheads="1"/>
                </p:cNvSpPr>
                <p:nvPr/>
              </p:nvSpPr>
              <p:spPr bwMode="gray">
                <a:xfrm>
                  <a:off x="2789" y="1625"/>
                  <a:ext cx="907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3A6A7">
                        <a:alpha val="32001"/>
                      </a:srgbClr>
                    </a:gs>
                    <a:gs pos="100000">
                      <a:srgbClr val="000000">
                        <a:alpha val="89998"/>
                      </a:srgbClr>
                    </a:gs>
                  </a:gsLst>
                  <a:lin ang="27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84" name="Oval 39"/>
                <p:cNvSpPr>
                  <a:spLocks noChangeArrowheads="1"/>
                </p:cNvSpPr>
                <p:nvPr/>
              </p:nvSpPr>
              <p:spPr bwMode="gray">
                <a:xfrm>
                  <a:off x="2849" y="1684"/>
                  <a:ext cx="787" cy="7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75A5A"/>
                    </a:gs>
                    <a:gs pos="50000">
                      <a:srgbClr val="83A6A7"/>
                    </a:gs>
                    <a:gs pos="100000">
                      <a:srgbClr val="475A5A"/>
                    </a:gs>
                  </a:gsLst>
                  <a:lin ang="189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85" name="Oval 40"/>
                <p:cNvSpPr>
                  <a:spLocks noChangeArrowheads="1"/>
                </p:cNvSpPr>
                <p:nvPr/>
              </p:nvSpPr>
              <p:spPr bwMode="gray">
                <a:xfrm>
                  <a:off x="2849" y="1686"/>
                  <a:ext cx="787" cy="7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3696A"/>
                    </a:gs>
                    <a:gs pos="100000">
                      <a:srgbClr val="83A6A7">
                        <a:alpha val="0"/>
                      </a:srgbClr>
                    </a:gs>
                  </a:gsLst>
                  <a:lin ang="27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86" name="Oval 41"/>
                <p:cNvSpPr>
                  <a:spLocks noChangeArrowheads="1"/>
                </p:cNvSpPr>
                <p:nvPr/>
              </p:nvSpPr>
              <p:spPr bwMode="gray">
                <a:xfrm>
                  <a:off x="2888" y="1724"/>
                  <a:ext cx="709" cy="709"/>
                </a:xfrm>
                <a:prstGeom prst="ellipse">
                  <a:avLst/>
                </a:prstGeom>
                <a:solidFill>
                  <a:srgbClr val="00000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grpSp>
              <p:nvGrpSpPr>
                <p:cNvPr id="87" name="Group 42"/>
                <p:cNvGrpSpPr>
                  <a:grpSpLocks/>
                </p:cNvGrpSpPr>
                <p:nvPr/>
              </p:nvGrpSpPr>
              <p:grpSpPr bwMode="auto">
                <a:xfrm>
                  <a:off x="2899" y="1735"/>
                  <a:ext cx="687" cy="688"/>
                  <a:chOff x="4166" y="1706"/>
                  <a:chExt cx="1252" cy="1252"/>
                </a:xfrm>
              </p:grpSpPr>
              <p:sp>
                <p:nvSpPr>
                  <p:cNvPr id="88" name="Oval 43"/>
                  <p:cNvSpPr>
                    <a:spLocks noChangeArrowheads="1"/>
                  </p:cNvSpPr>
                  <p:nvPr/>
                </p:nvSpPr>
                <p:spPr bwMode="gray">
                  <a:xfrm>
                    <a:off x="4166" y="1706"/>
                    <a:ext cx="1252" cy="125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636869"/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endParaRPr lang="zh-CN" altLang="en-US" sz="1800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89" name="Oval 44"/>
                  <p:cNvSpPr>
                    <a:spLocks noChangeArrowheads="1"/>
                  </p:cNvSpPr>
                  <p:nvPr/>
                </p:nvSpPr>
                <p:spPr bwMode="gray">
                  <a:xfrm>
                    <a:off x="4182" y="1713"/>
                    <a:ext cx="1222" cy="12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F1F5F5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endParaRPr lang="zh-CN" altLang="en-US" sz="1800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90" name="Oval 45"/>
                  <p:cNvSpPr>
                    <a:spLocks noChangeArrowheads="1"/>
                  </p:cNvSpPr>
                  <p:nvPr/>
                </p:nvSpPr>
                <p:spPr bwMode="gray">
                  <a:xfrm>
                    <a:off x="4195" y="1725"/>
                    <a:ext cx="1162" cy="114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B2B3"/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endParaRPr lang="zh-CN" altLang="en-US" sz="1800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91" name="Oval 46"/>
                  <p:cNvSpPr>
                    <a:spLocks noChangeArrowheads="1"/>
                  </p:cNvSpPr>
                  <p:nvPr/>
                </p:nvSpPr>
                <p:spPr bwMode="gray">
                  <a:xfrm>
                    <a:off x="4263" y="1757"/>
                    <a:ext cx="1033" cy="9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D6E1E2">
                          <a:alpha val="37999"/>
                        </a:srgb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endParaRPr lang="zh-CN" altLang="en-US" sz="1800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</p:grpSp>
          <p:sp>
            <p:nvSpPr>
              <p:cNvPr id="81" name="Text Box 67"/>
              <p:cNvSpPr txBox="1">
                <a:spLocks noChangeArrowheads="1"/>
              </p:cNvSpPr>
              <p:nvPr/>
            </p:nvSpPr>
            <p:spPr bwMode="gray">
              <a:xfrm>
                <a:off x="4447" y="1598"/>
                <a:ext cx="698" cy="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71323" tIns="35662" rIns="71323" bIns="35662"/>
              <a:lstStyle/>
              <a:p>
                <a:pPr algn="ctr"/>
                <a:r>
                  <a:rPr lang="zh-CN" altLang="en-US" sz="1800">
                    <a:latin typeface="微软雅黑" pitchFamily="34" charset="-122"/>
                    <a:ea typeface="微软雅黑" pitchFamily="34" charset="-122"/>
                    <a:cs typeface="Arial" charset="0"/>
                  </a:rPr>
                  <a:t>精品</a:t>
                </a:r>
                <a:endParaRPr lang="en-US" altLang="zh-CN" sz="1800">
                  <a:latin typeface="微软雅黑" pitchFamily="34" charset="-122"/>
                  <a:ea typeface="微软雅黑" pitchFamily="34" charset="-122"/>
                  <a:cs typeface="Arial" charset="0"/>
                </a:endParaRPr>
              </a:p>
              <a:p>
                <a:pPr algn="ctr"/>
                <a:r>
                  <a:rPr lang="zh-CN" altLang="en-US" sz="1800">
                    <a:latin typeface="微软雅黑" pitchFamily="34" charset="-122"/>
                    <a:ea typeface="微软雅黑" pitchFamily="34" charset="-122"/>
                    <a:cs typeface="Arial" charset="0"/>
                  </a:rPr>
                  <a:t>课程群</a:t>
                </a:r>
              </a:p>
            </p:txBody>
          </p:sp>
        </p:grpSp>
        <p:grpSp>
          <p:nvGrpSpPr>
            <p:cNvPr id="45" name="Group 78"/>
            <p:cNvGrpSpPr>
              <a:grpSpLocks/>
            </p:cNvGrpSpPr>
            <p:nvPr/>
          </p:nvGrpSpPr>
          <p:grpSpPr bwMode="auto">
            <a:xfrm>
              <a:off x="4737115" y="5270820"/>
              <a:ext cx="1370944" cy="966492"/>
              <a:chOff x="1521" y="2998"/>
              <a:chExt cx="996" cy="968"/>
            </a:xfrm>
          </p:grpSpPr>
          <p:grpSp>
            <p:nvGrpSpPr>
              <p:cNvPr id="68" name="Group 8"/>
              <p:cNvGrpSpPr>
                <a:grpSpLocks/>
              </p:cNvGrpSpPr>
              <p:nvPr/>
            </p:nvGrpSpPr>
            <p:grpSpPr bwMode="auto">
              <a:xfrm>
                <a:off x="1521" y="2998"/>
                <a:ext cx="996" cy="968"/>
                <a:chOff x="2832" y="1727"/>
                <a:chExt cx="914" cy="908"/>
              </a:xfrm>
            </p:grpSpPr>
            <p:sp>
              <p:nvSpPr>
                <p:cNvPr id="70" name="Oval 9"/>
                <p:cNvSpPr>
                  <a:spLocks noChangeArrowheads="1"/>
                </p:cNvSpPr>
                <p:nvPr/>
              </p:nvSpPr>
              <p:spPr bwMode="gray">
                <a:xfrm>
                  <a:off x="2832" y="1728"/>
                  <a:ext cx="907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50000">
                      <a:srgbClr val="3965E1"/>
                    </a:gs>
                    <a:gs pos="100000">
                      <a:srgbClr val="FFFFFF"/>
                    </a:gs>
                  </a:gsLst>
                  <a:lin ang="27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71" name="Oval 10"/>
                <p:cNvSpPr>
                  <a:spLocks noChangeArrowheads="1"/>
                </p:cNvSpPr>
                <p:nvPr/>
              </p:nvSpPr>
              <p:spPr bwMode="gray">
                <a:xfrm>
                  <a:off x="2839" y="1727"/>
                  <a:ext cx="907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965E1">
                        <a:alpha val="32001"/>
                      </a:srgbClr>
                    </a:gs>
                    <a:gs pos="100000">
                      <a:srgbClr val="000000">
                        <a:alpha val="89998"/>
                      </a:srgbClr>
                    </a:gs>
                  </a:gsLst>
                  <a:lin ang="27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72" name="Oval 11"/>
                <p:cNvSpPr>
                  <a:spLocks noChangeArrowheads="1"/>
                </p:cNvSpPr>
                <p:nvPr/>
              </p:nvSpPr>
              <p:spPr bwMode="gray">
                <a:xfrm>
                  <a:off x="2889" y="1788"/>
                  <a:ext cx="787" cy="7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F377A"/>
                    </a:gs>
                    <a:gs pos="50000">
                      <a:srgbClr val="3965E1"/>
                    </a:gs>
                    <a:gs pos="100000">
                      <a:srgbClr val="1F377A"/>
                    </a:gs>
                  </a:gsLst>
                  <a:lin ang="189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73" name="Oval 12"/>
                <p:cNvSpPr>
                  <a:spLocks noChangeArrowheads="1"/>
                </p:cNvSpPr>
                <p:nvPr/>
              </p:nvSpPr>
              <p:spPr bwMode="gray">
                <a:xfrm>
                  <a:off x="2889" y="1794"/>
                  <a:ext cx="787" cy="7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64396"/>
                    </a:gs>
                    <a:gs pos="100000">
                      <a:srgbClr val="3965E1">
                        <a:alpha val="0"/>
                      </a:srgbClr>
                    </a:gs>
                  </a:gsLst>
                  <a:lin ang="27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74" name="Oval 13"/>
                <p:cNvSpPr>
                  <a:spLocks noChangeArrowheads="1"/>
                </p:cNvSpPr>
                <p:nvPr/>
              </p:nvSpPr>
              <p:spPr bwMode="gray">
                <a:xfrm>
                  <a:off x="2928" y="1833"/>
                  <a:ext cx="709" cy="7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965E1"/>
                    </a:gs>
                    <a:gs pos="100000">
                      <a:srgbClr val="03060D"/>
                    </a:gs>
                  </a:gsLst>
                  <a:lin ang="5400000" scaled="1"/>
                </a:gradFill>
                <a:ln w="3810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 sz="18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grpSp>
              <p:nvGrpSpPr>
                <p:cNvPr id="75" name="Group 14"/>
                <p:cNvGrpSpPr>
                  <a:grpSpLocks/>
                </p:cNvGrpSpPr>
                <p:nvPr/>
              </p:nvGrpSpPr>
              <p:grpSpPr bwMode="auto">
                <a:xfrm>
                  <a:off x="2946" y="1842"/>
                  <a:ext cx="687" cy="688"/>
                  <a:chOff x="4166" y="1706"/>
                  <a:chExt cx="1252" cy="1252"/>
                </a:xfrm>
              </p:grpSpPr>
              <p:sp>
                <p:nvSpPr>
                  <p:cNvPr id="76" name="Oval 15"/>
                  <p:cNvSpPr>
                    <a:spLocks noChangeArrowheads="1"/>
                  </p:cNvSpPr>
                  <p:nvPr/>
                </p:nvSpPr>
                <p:spPr bwMode="gray">
                  <a:xfrm>
                    <a:off x="4166" y="1706"/>
                    <a:ext cx="1252" cy="125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636869"/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endParaRPr lang="zh-CN" altLang="en-US" sz="1800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77" name="Oval 16"/>
                  <p:cNvSpPr>
                    <a:spLocks noChangeArrowheads="1"/>
                  </p:cNvSpPr>
                  <p:nvPr/>
                </p:nvSpPr>
                <p:spPr bwMode="gray">
                  <a:xfrm>
                    <a:off x="4182" y="1713"/>
                    <a:ext cx="1222" cy="12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F1F5F5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endParaRPr lang="zh-CN" altLang="en-US" sz="1800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78" name="Oval 17"/>
                  <p:cNvSpPr>
                    <a:spLocks noChangeArrowheads="1"/>
                  </p:cNvSpPr>
                  <p:nvPr/>
                </p:nvSpPr>
                <p:spPr bwMode="gray">
                  <a:xfrm>
                    <a:off x="4195" y="1725"/>
                    <a:ext cx="1162" cy="114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B2B3"/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endParaRPr lang="zh-CN" altLang="en-US" sz="1800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79" name="Oval 18"/>
                  <p:cNvSpPr>
                    <a:spLocks noChangeArrowheads="1"/>
                  </p:cNvSpPr>
                  <p:nvPr/>
                </p:nvSpPr>
                <p:spPr bwMode="gray">
                  <a:xfrm>
                    <a:off x="4263" y="1757"/>
                    <a:ext cx="1033" cy="9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D6E1E2">
                          <a:alpha val="37999"/>
                        </a:srgb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endParaRPr lang="zh-CN" altLang="en-US" sz="1800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</p:grpSp>
          <p:sp>
            <p:nvSpPr>
              <p:cNvPr id="69" name="Text Box 68"/>
              <p:cNvSpPr txBox="1">
                <a:spLocks noChangeArrowheads="1"/>
              </p:cNvSpPr>
              <p:nvPr/>
            </p:nvSpPr>
            <p:spPr bwMode="gray">
              <a:xfrm>
                <a:off x="1681" y="3140"/>
                <a:ext cx="698" cy="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71323" tIns="35662" rIns="71323" bIns="35662"/>
              <a:lstStyle/>
              <a:p>
                <a:pPr algn="ctr"/>
                <a:r>
                  <a:rPr lang="zh-CN" altLang="en-US" sz="1800">
                    <a:latin typeface="微软雅黑" pitchFamily="34" charset="-122"/>
                    <a:ea typeface="微软雅黑" pitchFamily="34" charset="-122"/>
                    <a:cs typeface="Arial" charset="0"/>
                  </a:rPr>
                  <a:t>系列</a:t>
                </a:r>
                <a:endParaRPr lang="en-US" altLang="zh-CN" sz="1800">
                  <a:latin typeface="微软雅黑" pitchFamily="34" charset="-122"/>
                  <a:ea typeface="微软雅黑" pitchFamily="34" charset="-122"/>
                  <a:cs typeface="Arial" charset="0"/>
                </a:endParaRPr>
              </a:p>
              <a:p>
                <a:pPr algn="ctr"/>
                <a:r>
                  <a:rPr lang="zh-CN" altLang="en-US" sz="1800">
                    <a:latin typeface="微软雅黑" pitchFamily="34" charset="-122"/>
                    <a:ea typeface="微软雅黑" pitchFamily="34" charset="-122"/>
                    <a:cs typeface="Arial" charset="0"/>
                  </a:rPr>
                  <a:t>教材</a:t>
                </a:r>
              </a:p>
            </p:txBody>
          </p:sp>
        </p:grpSp>
        <p:grpSp>
          <p:nvGrpSpPr>
            <p:cNvPr id="46" name="Group 75"/>
            <p:cNvGrpSpPr>
              <a:grpSpLocks/>
            </p:cNvGrpSpPr>
            <p:nvPr/>
          </p:nvGrpSpPr>
          <p:grpSpPr bwMode="auto">
            <a:xfrm>
              <a:off x="6483512" y="4340122"/>
              <a:ext cx="1365439" cy="1021407"/>
              <a:chOff x="3335" y="2960"/>
              <a:chExt cx="992" cy="1023"/>
            </a:xfrm>
          </p:grpSpPr>
          <p:sp>
            <p:nvSpPr>
              <p:cNvPr id="58" name="Oval 47"/>
              <p:cNvSpPr>
                <a:spLocks noChangeArrowheads="1"/>
              </p:cNvSpPr>
              <p:nvPr/>
            </p:nvSpPr>
            <p:spPr bwMode="gray">
              <a:xfrm>
                <a:off x="3335" y="2960"/>
                <a:ext cx="992" cy="102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6699"/>
                  </a:gs>
                  <a:gs pos="100000">
                    <a:srgbClr val="FFFFFF"/>
                  </a:gs>
                </a:gsLst>
                <a:lin ang="2700000" scaled="1"/>
              </a:gradFill>
              <a:ln w="3810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9" name="Oval 48"/>
              <p:cNvSpPr>
                <a:spLocks noChangeArrowheads="1"/>
              </p:cNvSpPr>
              <p:nvPr/>
            </p:nvSpPr>
            <p:spPr bwMode="gray">
              <a:xfrm>
                <a:off x="3335" y="2960"/>
                <a:ext cx="992" cy="1023"/>
              </a:xfrm>
              <a:prstGeom prst="ellipse">
                <a:avLst/>
              </a:prstGeom>
              <a:gradFill rotWithShape="1">
                <a:gsLst>
                  <a:gs pos="0">
                    <a:srgbClr val="FF6699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3810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0" name="Oval 49"/>
              <p:cNvSpPr>
                <a:spLocks noChangeArrowheads="1"/>
              </p:cNvSpPr>
              <p:nvPr/>
            </p:nvSpPr>
            <p:spPr bwMode="gray">
              <a:xfrm>
                <a:off x="3400" y="3026"/>
                <a:ext cx="863" cy="891"/>
              </a:xfrm>
              <a:prstGeom prst="ellipse">
                <a:avLst/>
              </a:prstGeom>
              <a:gradFill rotWithShape="1">
                <a:gsLst>
                  <a:gs pos="0">
                    <a:srgbClr val="8A3753"/>
                  </a:gs>
                  <a:gs pos="50000">
                    <a:srgbClr val="FF6699"/>
                  </a:gs>
                  <a:gs pos="100000">
                    <a:srgbClr val="8A3753"/>
                  </a:gs>
                </a:gsLst>
                <a:lin ang="18900000" scaled="1"/>
              </a:gradFill>
              <a:ln w="3810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1" name="Oval 50"/>
              <p:cNvSpPr>
                <a:spLocks noChangeArrowheads="1"/>
              </p:cNvSpPr>
              <p:nvPr/>
            </p:nvSpPr>
            <p:spPr bwMode="gray">
              <a:xfrm>
                <a:off x="3387" y="3011"/>
                <a:ext cx="863" cy="891"/>
              </a:xfrm>
              <a:prstGeom prst="ellipse">
                <a:avLst/>
              </a:prstGeom>
              <a:gradFill rotWithShape="1">
                <a:gsLst>
                  <a:gs pos="0">
                    <a:srgbClr val="A24161"/>
                  </a:gs>
                  <a:gs pos="100000">
                    <a:srgbClr val="FF6699">
                      <a:alpha val="0"/>
                    </a:srgbClr>
                  </a:gs>
                </a:gsLst>
                <a:lin ang="2700000" scaled="1"/>
              </a:gradFill>
              <a:ln w="3810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2" name="Oval 51"/>
              <p:cNvSpPr>
                <a:spLocks noChangeArrowheads="1"/>
              </p:cNvSpPr>
              <p:nvPr/>
            </p:nvSpPr>
            <p:spPr bwMode="gray">
              <a:xfrm>
                <a:off x="3451" y="3072"/>
                <a:ext cx="777" cy="799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3" name="Oval 52"/>
              <p:cNvSpPr>
                <a:spLocks noChangeArrowheads="1"/>
              </p:cNvSpPr>
              <p:nvPr/>
            </p:nvSpPr>
            <p:spPr bwMode="gray">
              <a:xfrm>
                <a:off x="3440" y="3062"/>
                <a:ext cx="751" cy="775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4" name="Oval 53"/>
              <p:cNvSpPr>
                <a:spLocks noChangeArrowheads="1"/>
              </p:cNvSpPr>
              <p:nvPr/>
            </p:nvSpPr>
            <p:spPr bwMode="gray">
              <a:xfrm>
                <a:off x="3468" y="3089"/>
                <a:ext cx="734" cy="75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5" name="Oval 54"/>
              <p:cNvSpPr>
                <a:spLocks noChangeArrowheads="1"/>
              </p:cNvSpPr>
              <p:nvPr/>
            </p:nvSpPr>
            <p:spPr bwMode="gray">
              <a:xfrm>
                <a:off x="3477" y="3096"/>
                <a:ext cx="698" cy="707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6" name="Oval 55"/>
              <p:cNvSpPr>
                <a:spLocks noChangeArrowheads="1"/>
              </p:cNvSpPr>
              <p:nvPr/>
            </p:nvSpPr>
            <p:spPr bwMode="gray">
              <a:xfrm>
                <a:off x="3517" y="3117"/>
                <a:ext cx="621" cy="5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7" name="Text Box 69"/>
              <p:cNvSpPr txBox="1">
                <a:spLocks noChangeArrowheads="1"/>
              </p:cNvSpPr>
              <p:nvPr/>
            </p:nvSpPr>
            <p:spPr bwMode="gray">
              <a:xfrm>
                <a:off x="3486" y="3118"/>
                <a:ext cx="698" cy="5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71323" tIns="35662" rIns="71323" bIns="35662"/>
              <a:lstStyle/>
              <a:p>
                <a:pPr algn="ctr"/>
                <a:r>
                  <a:rPr lang="zh-CN" altLang="en-US" sz="1800">
                    <a:latin typeface="微软雅黑" pitchFamily="34" charset="-122"/>
                    <a:ea typeface="微软雅黑" pitchFamily="34" charset="-122"/>
                    <a:cs typeface="Arial" charset="0"/>
                  </a:rPr>
                  <a:t>教学</a:t>
                </a:r>
                <a:endParaRPr lang="en-US" altLang="zh-CN" sz="1800">
                  <a:latin typeface="微软雅黑" pitchFamily="34" charset="-122"/>
                  <a:ea typeface="微软雅黑" pitchFamily="34" charset="-122"/>
                  <a:cs typeface="Arial" charset="0"/>
                </a:endParaRPr>
              </a:p>
              <a:p>
                <a:pPr algn="ctr"/>
                <a:r>
                  <a:rPr lang="zh-CN" altLang="en-US" sz="1800">
                    <a:latin typeface="微软雅黑" pitchFamily="34" charset="-122"/>
                    <a:ea typeface="微软雅黑" pitchFamily="34" charset="-122"/>
                    <a:cs typeface="Arial" charset="0"/>
                  </a:rPr>
                  <a:t>团队</a:t>
                </a:r>
              </a:p>
            </p:txBody>
          </p:sp>
        </p:grpSp>
        <p:grpSp>
          <p:nvGrpSpPr>
            <p:cNvPr id="47" name="组合 106"/>
            <p:cNvGrpSpPr>
              <a:grpSpLocks/>
            </p:cNvGrpSpPr>
            <p:nvPr/>
          </p:nvGrpSpPr>
          <p:grpSpPr bwMode="auto">
            <a:xfrm>
              <a:off x="6547729" y="2901334"/>
              <a:ext cx="1365438" cy="1021407"/>
              <a:chOff x="4824611" y="3789040"/>
              <a:chExt cx="1574800" cy="1175738"/>
            </a:xfrm>
          </p:grpSpPr>
          <p:sp>
            <p:nvSpPr>
              <p:cNvPr id="48" name="Oval 47"/>
              <p:cNvSpPr>
                <a:spLocks noChangeArrowheads="1"/>
              </p:cNvSpPr>
              <p:nvPr/>
            </p:nvSpPr>
            <p:spPr bwMode="gray">
              <a:xfrm>
                <a:off x="4824611" y="3789040"/>
                <a:ext cx="1574800" cy="11757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6699"/>
                  </a:gs>
                  <a:gs pos="100000">
                    <a:srgbClr val="FFFFFF"/>
                  </a:gs>
                </a:gsLst>
                <a:lin ang="2700000" scaled="1"/>
              </a:gradFill>
              <a:ln w="3810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gray">
              <a:xfrm>
                <a:off x="4824611" y="3789040"/>
                <a:ext cx="1574800" cy="1175738"/>
              </a:xfrm>
              <a:prstGeom prst="ellipse">
                <a:avLst/>
              </a:prstGeom>
              <a:solidFill>
                <a:srgbClr val="FF6600"/>
              </a:solidFill>
              <a:ln w="3810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0" name="Oval 49"/>
              <p:cNvSpPr>
                <a:spLocks noChangeArrowheads="1"/>
              </p:cNvSpPr>
              <p:nvPr/>
            </p:nvSpPr>
            <p:spPr bwMode="gray">
              <a:xfrm>
                <a:off x="4927799" y="3864894"/>
                <a:ext cx="1370013" cy="1024030"/>
              </a:xfrm>
              <a:prstGeom prst="ellipse">
                <a:avLst/>
              </a:prstGeom>
              <a:gradFill rotWithShape="1">
                <a:gsLst>
                  <a:gs pos="0">
                    <a:srgbClr val="8A3753"/>
                  </a:gs>
                  <a:gs pos="50000">
                    <a:srgbClr val="FF6699"/>
                  </a:gs>
                  <a:gs pos="100000">
                    <a:srgbClr val="8A3753"/>
                  </a:gs>
                </a:gsLst>
                <a:lin ang="18900000" scaled="1"/>
              </a:gradFill>
              <a:ln w="3810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1" name="Oval 50"/>
              <p:cNvSpPr>
                <a:spLocks noChangeArrowheads="1"/>
              </p:cNvSpPr>
              <p:nvPr/>
            </p:nvSpPr>
            <p:spPr bwMode="gray">
              <a:xfrm>
                <a:off x="4907161" y="3847655"/>
                <a:ext cx="1370013" cy="1024030"/>
              </a:xfrm>
              <a:prstGeom prst="ellipse">
                <a:avLst/>
              </a:prstGeom>
              <a:gradFill rotWithShape="1">
                <a:gsLst>
                  <a:gs pos="0">
                    <a:srgbClr val="A24161"/>
                  </a:gs>
                  <a:gs pos="100000">
                    <a:srgbClr val="FF6699">
                      <a:alpha val="0"/>
                    </a:srgbClr>
                  </a:gs>
                </a:gsLst>
                <a:lin ang="2700000" scaled="1"/>
              </a:gradFill>
              <a:ln w="3810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2" name="Oval 51"/>
              <p:cNvSpPr>
                <a:spLocks noChangeArrowheads="1"/>
              </p:cNvSpPr>
              <p:nvPr/>
            </p:nvSpPr>
            <p:spPr bwMode="gray">
              <a:xfrm>
                <a:off x="5000824" y="3917762"/>
                <a:ext cx="1233488" cy="918294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3" name="Oval 52"/>
              <p:cNvSpPr>
                <a:spLocks noChangeArrowheads="1"/>
              </p:cNvSpPr>
              <p:nvPr/>
            </p:nvSpPr>
            <p:spPr bwMode="gray">
              <a:xfrm>
                <a:off x="4991299" y="3906269"/>
                <a:ext cx="1192213" cy="890711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4" name="Oval 53"/>
              <p:cNvSpPr>
                <a:spLocks noChangeArrowheads="1"/>
              </p:cNvSpPr>
              <p:nvPr/>
            </p:nvSpPr>
            <p:spPr bwMode="gray">
              <a:xfrm>
                <a:off x="5035749" y="3937300"/>
                <a:ext cx="1165225" cy="86772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5" name="Oval 54"/>
              <p:cNvSpPr>
                <a:spLocks noChangeArrowheads="1"/>
              </p:cNvSpPr>
              <p:nvPr/>
            </p:nvSpPr>
            <p:spPr bwMode="gray">
              <a:xfrm>
                <a:off x="5050036" y="3945345"/>
                <a:ext cx="1108075" cy="812558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6" name="Oval 55"/>
              <p:cNvSpPr>
                <a:spLocks noChangeArrowheads="1"/>
              </p:cNvSpPr>
              <p:nvPr/>
            </p:nvSpPr>
            <p:spPr bwMode="gray">
              <a:xfrm>
                <a:off x="5113535" y="3969479"/>
                <a:ext cx="985838" cy="65855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anchor="ctr"/>
              <a:lstStyle/>
              <a:p>
                <a:endParaRPr lang="zh-CN" altLang="en-US" sz="18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7" name="Text Box 69"/>
              <p:cNvSpPr txBox="1">
                <a:spLocks noChangeArrowheads="1"/>
              </p:cNvSpPr>
              <p:nvPr/>
            </p:nvSpPr>
            <p:spPr bwMode="gray">
              <a:xfrm>
                <a:off x="5064323" y="3993440"/>
                <a:ext cx="1108075" cy="676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71323" tIns="35662" rIns="71323" bIns="35662"/>
              <a:lstStyle/>
              <a:p>
                <a:pPr algn="ctr"/>
                <a:r>
                  <a:rPr lang="zh-CN" altLang="en-US" sz="1800">
                    <a:latin typeface="微软雅黑" pitchFamily="34" charset="-122"/>
                    <a:ea typeface="微软雅黑" pitchFamily="34" charset="-122"/>
                    <a:cs typeface="Arial" charset="0"/>
                  </a:rPr>
                  <a:t>网络</a:t>
                </a:r>
                <a:endParaRPr lang="en-US" altLang="zh-CN" sz="1800">
                  <a:latin typeface="微软雅黑" pitchFamily="34" charset="-122"/>
                  <a:ea typeface="微软雅黑" pitchFamily="34" charset="-122"/>
                  <a:cs typeface="Arial" charset="0"/>
                </a:endParaRPr>
              </a:p>
              <a:p>
                <a:pPr algn="ctr"/>
                <a:r>
                  <a:rPr lang="zh-CN" altLang="en-US" sz="1800">
                    <a:latin typeface="微软雅黑" pitchFamily="34" charset="-122"/>
                    <a:ea typeface="微软雅黑" pitchFamily="34" charset="-122"/>
                    <a:cs typeface="Arial" charset="0"/>
                  </a:rPr>
                  <a:t>资源</a:t>
                </a:r>
              </a:p>
            </p:txBody>
          </p:sp>
        </p:grpSp>
      </p:grpSp>
      <p:sp>
        <p:nvSpPr>
          <p:cNvPr id="115" name="Rectangle 6"/>
          <p:cNvSpPr>
            <a:spLocks noChangeArrowheads="1"/>
          </p:cNvSpPr>
          <p:nvPr/>
        </p:nvSpPr>
        <p:spPr bwMode="auto">
          <a:xfrm>
            <a:off x="433388" y="2924175"/>
            <a:ext cx="5254625" cy="3362325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 wrap="none"/>
          <a:lstStyle/>
          <a:p>
            <a:pPr>
              <a:lnSpc>
                <a:spcPct val="150000"/>
              </a:lnSpc>
            </a:pPr>
            <a:endParaRPr lang="zh-CN" altLang="en-US" sz="2800">
              <a:solidFill>
                <a:srgbClr val="C00000"/>
              </a:solidFill>
              <a:ea typeface="微软雅黑" pitchFamily="34" charset="-122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504825" y="2924175"/>
            <a:ext cx="5327650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p"/>
              <a:defRPr/>
            </a:pPr>
            <a:r>
              <a:rPr lang="zh-CN" altLang="en-US" sz="2000" dirty="0">
                <a:solidFill>
                  <a:schemeClr val="tx1"/>
                </a:solidFill>
                <a:ea typeface="微软雅黑" pitchFamily="34" charset="-122"/>
              </a:rPr>
              <a:t>  实践基地与实验室</a:t>
            </a:r>
            <a:r>
              <a:rPr lang="en-US" altLang="zh-CN" sz="2000" dirty="0">
                <a:solidFill>
                  <a:schemeClr val="tx1"/>
                </a:solidFill>
                <a:ea typeface="微软雅黑" pitchFamily="34" charset="-122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个数学创新实践基地、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个数学专业实验室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p"/>
              <a:defRPr/>
            </a:pPr>
            <a:r>
              <a:rPr lang="zh-CN" altLang="en-US" sz="2000" dirty="0">
                <a:solidFill>
                  <a:schemeClr val="tx1"/>
                </a:solidFill>
                <a:ea typeface="微软雅黑" pitchFamily="34" charset="-122"/>
              </a:rPr>
              <a:t>  精品课程群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门国家精品课程、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门省级精品课程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p"/>
              <a:defRPr/>
            </a:pPr>
            <a:r>
              <a:rPr lang="zh-CN" altLang="en-US" sz="2000" dirty="0">
                <a:solidFill>
                  <a:schemeClr val="tx1"/>
                </a:solidFill>
                <a:ea typeface="微软雅黑" pitchFamily="34" charset="-122"/>
              </a:rPr>
              <a:t>  系列教材    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本数学主干课教材、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本数学实践教材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p"/>
              <a:defRPr/>
            </a:pPr>
            <a:r>
              <a:rPr lang="zh-CN" altLang="en-US" sz="2000" dirty="0">
                <a:solidFill>
                  <a:schemeClr val="tx1"/>
                </a:solidFill>
                <a:ea typeface="微软雅黑" pitchFamily="34" charset="-122"/>
              </a:rPr>
              <a:t>  教学团队  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个省级教学团队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p"/>
              <a:defRPr/>
            </a:pPr>
            <a:r>
              <a:rPr lang="zh-CN" altLang="en-US" sz="2000" dirty="0">
                <a:solidFill>
                  <a:schemeClr val="tx1"/>
                </a:solidFill>
                <a:ea typeface="微软雅黑" pitchFamily="34" charset="-122"/>
              </a:rPr>
              <a:t>  网络资源    </a:t>
            </a:r>
            <a:r>
              <a:rPr lang="en-US" altLang="zh-CN" sz="2000" dirty="0">
                <a:solidFill>
                  <a:schemeClr val="tx1"/>
                </a:solidFill>
                <a:ea typeface="微软雅黑" pitchFamily="34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个课程网站、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个数模竞赛网站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4" name="矩形 23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5" name="椭圆 24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五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7" name="燕尾形 26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创新教育（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2007-2014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20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教学</a:t>
            </a:r>
            <a:endParaRPr kumimoji="0" lang="en-US" altLang="zh-CN" sz="400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成果</a:t>
            </a:r>
          </a:p>
        </p:txBody>
      </p:sp>
      <p:sp>
        <p:nvSpPr>
          <p:cNvPr id="21" name="矩形 20"/>
          <p:cNvSpPr/>
          <p:nvPr/>
        </p:nvSpPr>
        <p:spPr bwMode="auto">
          <a:xfrm>
            <a:off x="1800225" y="1341438"/>
            <a:ext cx="8569002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33" name="矩形 12"/>
          <p:cNvSpPr>
            <a:spLocks noChangeArrowheads="1"/>
          </p:cNvSpPr>
          <p:nvPr/>
        </p:nvSpPr>
        <p:spPr bwMode="auto">
          <a:xfrm>
            <a:off x="1860550" y="1484313"/>
            <a:ext cx="8280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2400">
              <a:ea typeface="华文中宋" pitchFamily="2" charset="-122"/>
            </a:endParaRPr>
          </a:p>
        </p:txBody>
      </p:sp>
      <p:sp>
        <p:nvSpPr>
          <p:cNvPr id="34" name="矩形 12"/>
          <p:cNvSpPr>
            <a:spLocks noChangeArrowheads="1"/>
          </p:cNvSpPr>
          <p:nvPr/>
        </p:nvSpPr>
        <p:spPr bwMode="auto">
          <a:xfrm>
            <a:off x="1800275" y="1556792"/>
            <a:ext cx="856957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构建</a:t>
            </a: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了“</a:t>
            </a:r>
            <a:r>
              <a:rPr lang="zh-CN" altLang="en-US" sz="28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二三三</a:t>
            </a: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”大学生数学创新实践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能力培养模式</a:t>
            </a:r>
            <a:endParaRPr lang="en-US" altLang="zh-CN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3975100" y="2703513"/>
            <a:ext cx="2749550" cy="344487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  <a:ea typeface="华文中宋" pitchFamily="2" charset="-122"/>
            </a:endParaRPr>
          </a:p>
        </p:txBody>
      </p:sp>
      <p:sp>
        <p:nvSpPr>
          <p:cNvPr id="36" name="矩形 35"/>
          <p:cNvSpPr/>
          <p:nvPr/>
        </p:nvSpPr>
        <p:spPr bwMode="auto">
          <a:xfrm>
            <a:off x="3989388" y="3176588"/>
            <a:ext cx="2735262" cy="303212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  <a:ea typeface="华文中宋" pitchFamily="2" charset="-122"/>
            </a:endParaRPr>
          </a:p>
        </p:txBody>
      </p:sp>
      <p:cxnSp>
        <p:nvCxnSpPr>
          <p:cNvPr id="38" name="直接连接符 37"/>
          <p:cNvCxnSpPr/>
          <p:nvPr/>
        </p:nvCxnSpPr>
        <p:spPr bwMode="auto">
          <a:xfrm flipV="1">
            <a:off x="1684338" y="4632325"/>
            <a:ext cx="28733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矩形 38"/>
          <p:cNvSpPr/>
          <p:nvPr/>
        </p:nvSpPr>
        <p:spPr bwMode="auto">
          <a:xfrm>
            <a:off x="2192338" y="2759075"/>
            <a:ext cx="1439862" cy="59690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  <a:ea typeface="华文中宋" pitchFamily="2" charset="-122"/>
            </a:endParaRPr>
          </a:p>
        </p:txBody>
      </p:sp>
      <p:sp>
        <p:nvSpPr>
          <p:cNvPr id="40" name="矩形 9"/>
          <p:cNvSpPr>
            <a:spLocks noChangeArrowheads="1"/>
          </p:cNvSpPr>
          <p:nvPr/>
        </p:nvSpPr>
        <p:spPr bwMode="auto">
          <a:xfrm>
            <a:off x="2192338" y="2759075"/>
            <a:ext cx="1727200" cy="5349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  <a:ea typeface="微软雅黑" pitchFamily="34" charset="-122"/>
              </a:rPr>
              <a:t>二级课程</a:t>
            </a:r>
          </a:p>
        </p:txBody>
      </p:sp>
      <p:cxnSp>
        <p:nvCxnSpPr>
          <p:cNvPr id="41" name="直接连接符 47"/>
          <p:cNvCxnSpPr>
            <a:cxnSpLocks noChangeShapeType="1"/>
          </p:cNvCxnSpPr>
          <p:nvPr/>
        </p:nvCxnSpPr>
        <p:spPr bwMode="auto">
          <a:xfrm>
            <a:off x="1971675" y="3048000"/>
            <a:ext cx="0" cy="30241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直接连接符 41"/>
          <p:cNvCxnSpPr/>
          <p:nvPr/>
        </p:nvCxnSpPr>
        <p:spPr bwMode="auto">
          <a:xfrm flipV="1">
            <a:off x="1971675" y="3067050"/>
            <a:ext cx="220663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3" name="组合 107"/>
          <p:cNvGrpSpPr>
            <a:grpSpLocks/>
          </p:cNvGrpSpPr>
          <p:nvPr/>
        </p:nvGrpSpPr>
        <p:grpSpPr bwMode="auto">
          <a:xfrm>
            <a:off x="3624263" y="2874963"/>
            <a:ext cx="363537" cy="449262"/>
            <a:chOff x="3308697" y="2907357"/>
            <a:chExt cx="396974" cy="647700"/>
          </a:xfrm>
        </p:grpSpPr>
        <p:cxnSp>
          <p:nvCxnSpPr>
            <p:cNvPr id="44" name="直接连接符 43"/>
            <p:cNvCxnSpPr/>
            <p:nvPr/>
          </p:nvCxnSpPr>
          <p:spPr bwMode="auto">
            <a:xfrm flipH="1">
              <a:off x="3528853" y="2907357"/>
              <a:ext cx="0" cy="6477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直接连接符 44"/>
            <p:cNvCxnSpPr/>
            <p:nvPr/>
          </p:nvCxnSpPr>
          <p:spPr bwMode="auto">
            <a:xfrm>
              <a:off x="3528853" y="3543614"/>
              <a:ext cx="16121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直接连接符 45"/>
            <p:cNvCxnSpPr/>
            <p:nvPr/>
          </p:nvCxnSpPr>
          <p:spPr bwMode="auto">
            <a:xfrm flipV="1">
              <a:off x="3308697" y="3214042"/>
              <a:ext cx="22015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直接连接符 46"/>
            <p:cNvCxnSpPr/>
            <p:nvPr/>
          </p:nvCxnSpPr>
          <p:spPr bwMode="auto">
            <a:xfrm>
              <a:off x="3544455" y="2914222"/>
              <a:ext cx="16121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矩形 47"/>
          <p:cNvSpPr/>
          <p:nvPr/>
        </p:nvSpPr>
        <p:spPr bwMode="auto">
          <a:xfrm>
            <a:off x="2187575" y="4183063"/>
            <a:ext cx="1439863" cy="59690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  <a:ea typeface="华文中宋" pitchFamily="2" charset="-122"/>
            </a:endParaRPr>
          </a:p>
        </p:txBody>
      </p:sp>
      <p:sp>
        <p:nvSpPr>
          <p:cNvPr id="49" name="矩形 9"/>
          <p:cNvSpPr>
            <a:spLocks noChangeArrowheads="1"/>
          </p:cNvSpPr>
          <p:nvPr/>
        </p:nvSpPr>
        <p:spPr bwMode="auto">
          <a:xfrm>
            <a:off x="2187575" y="4222750"/>
            <a:ext cx="1584325" cy="5349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  <a:ea typeface="微软雅黑" pitchFamily="34" charset="-122"/>
              </a:rPr>
              <a:t>三类实践</a:t>
            </a:r>
          </a:p>
        </p:txBody>
      </p:sp>
      <p:cxnSp>
        <p:nvCxnSpPr>
          <p:cNvPr id="50" name="直接连接符 49"/>
          <p:cNvCxnSpPr/>
          <p:nvPr/>
        </p:nvCxnSpPr>
        <p:spPr bwMode="auto">
          <a:xfrm flipV="1">
            <a:off x="1971675" y="4438650"/>
            <a:ext cx="220663" cy="1588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矩形 50"/>
          <p:cNvSpPr/>
          <p:nvPr/>
        </p:nvSpPr>
        <p:spPr bwMode="auto">
          <a:xfrm>
            <a:off x="2187575" y="5741988"/>
            <a:ext cx="1439863" cy="59690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  <a:ea typeface="华文中宋" pitchFamily="2" charset="-122"/>
            </a:endParaRPr>
          </a:p>
        </p:txBody>
      </p:sp>
      <p:sp>
        <p:nvSpPr>
          <p:cNvPr id="52" name="矩形 9"/>
          <p:cNvSpPr>
            <a:spLocks noChangeArrowheads="1"/>
          </p:cNvSpPr>
          <p:nvPr/>
        </p:nvSpPr>
        <p:spPr bwMode="auto">
          <a:xfrm>
            <a:off x="2187575" y="5783263"/>
            <a:ext cx="1727200" cy="498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  <a:ea typeface="微软雅黑" pitchFamily="34" charset="-122"/>
              </a:rPr>
              <a:t>三重熏陶</a:t>
            </a:r>
          </a:p>
        </p:txBody>
      </p:sp>
      <p:cxnSp>
        <p:nvCxnSpPr>
          <p:cNvPr id="53" name="直接连接符 52"/>
          <p:cNvCxnSpPr/>
          <p:nvPr/>
        </p:nvCxnSpPr>
        <p:spPr bwMode="auto">
          <a:xfrm flipV="1">
            <a:off x="1971675" y="6084888"/>
            <a:ext cx="220663" cy="158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4" name="组合 117"/>
          <p:cNvGrpSpPr>
            <a:grpSpLocks/>
          </p:cNvGrpSpPr>
          <p:nvPr/>
        </p:nvGrpSpPr>
        <p:grpSpPr bwMode="auto">
          <a:xfrm>
            <a:off x="3632200" y="3754438"/>
            <a:ext cx="3092450" cy="1352550"/>
            <a:chOff x="3316188" y="3703456"/>
            <a:chExt cx="2733811" cy="1352138"/>
          </a:xfrm>
        </p:grpSpPr>
        <p:grpSp>
          <p:nvGrpSpPr>
            <p:cNvPr id="55" name="组合 113"/>
            <p:cNvGrpSpPr>
              <a:grpSpLocks/>
            </p:cNvGrpSpPr>
            <p:nvPr/>
          </p:nvGrpSpPr>
          <p:grpSpPr bwMode="auto">
            <a:xfrm>
              <a:off x="3316188" y="3846534"/>
              <a:ext cx="399275" cy="1026000"/>
              <a:chOff x="3316188" y="3846534"/>
              <a:chExt cx="399275" cy="1026000"/>
            </a:xfrm>
          </p:grpSpPr>
          <p:cxnSp>
            <p:nvCxnSpPr>
              <p:cNvPr id="59" name="直接连接符 58"/>
              <p:cNvCxnSpPr/>
              <p:nvPr/>
            </p:nvCxnSpPr>
            <p:spPr bwMode="auto">
              <a:xfrm flipH="1">
                <a:off x="3536521" y="3846287"/>
                <a:ext cx="0" cy="102679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直接连接符 59"/>
              <p:cNvCxnSpPr/>
              <p:nvPr/>
            </p:nvCxnSpPr>
            <p:spPr bwMode="auto">
              <a:xfrm>
                <a:off x="3536521" y="4408091"/>
                <a:ext cx="16279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直接连接符 60"/>
              <p:cNvCxnSpPr/>
              <p:nvPr/>
            </p:nvCxnSpPr>
            <p:spPr bwMode="auto">
              <a:xfrm flipV="1">
                <a:off x="3316188" y="4412851"/>
                <a:ext cx="220333" cy="1588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直接连接符 61"/>
              <p:cNvCxnSpPr/>
              <p:nvPr/>
            </p:nvCxnSpPr>
            <p:spPr bwMode="auto">
              <a:xfrm>
                <a:off x="3551958" y="3852635"/>
                <a:ext cx="161391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直接连接符 62"/>
              <p:cNvCxnSpPr/>
              <p:nvPr/>
            </p:nvCxnSpPr>
            <p:spPr bwMode="auto">
              <a:xfrm>
                <a:off x="3553362" y="4869912"/>
                <a:ext cx="16279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6" name="矩形 55"/>
            <p:cNvSpPr/>
            <p:nvPr/>
          </p:nvSpPr>
          <p:spPr bwMode="auto">
            <a:xfrm>
              <a:off x="3686684" y="3703456"/>
              <a:ext cx="2363315" cy="344382"/>
            </a:xfrm>
            <a:prstGeom prst="rect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0" fontAlgn="auto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  <a:ea typeface="华文中宋" pitchFamily="2" charset="-122"/>
              </a:endParaRPr>
            </a:p>
          </p:txBody>
        </p:sp>
        <p:sp>
          <p:nvSpPr>
            <p:cNvPr id="57" name="矩形 56"/>
            <p:cNvSpPr/>
            <p:nvPr/>
          </p:nvSpPr>
          <p:spPr bwMode="auto">
            <a:xfrm>
              <a:off x="3686684" y="4208127"/>
              <a:ext cx="2363315" cy="342796"/>
            </a:xfrm>
            <a:prstGeom prst="rect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0" fontAlgn="auto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  <a:ea typeface="华文中宋" pitchFamily="2" charset="-122"/>
              </a:endParaRPr>
            </a:p>
          </p:txBody>
        </p:sp>
        <p:sp>
          <p:nvSpPr>
            <p:cNvPr id="58" name="矩形 57"/>
            <p:cNvSpPr/>
            <p:nvPr/>
          </p:nvSpPr>
          <p:spPr bwMode="auto">
            <a:xfrm>
              <a:off x="3686684" y="4711211"/>
              <a:ext cx="2363315" cy="344383"/>
            </a:xfrm>
            <a:prstGeom prst="rect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0" fontAlgn="auto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  <a:ea typeface="华文中宋" pitchFamily="2" charset="-122"/>
              </a:endParaRPr>
            </a:p>
          </p:txBody>
        </p:sp>
      </p:grpSp>
      <p:sp>
        <p:nvSpPr>
          <p:cNvPr id="64" name="矩形 110"/>
          <p:cNvSpPr>
            <a:spLocks noChangeArrowheads="1"/>
          </p:cNvSpPr>
          <p:nvPr/>
        </p:nvSpPr>
        <p:spPr bwMode="auto">
          <a:xfrm>
            <a:off x="4240213" y="3695700"/>
            <a:ext cx="2262187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ea typeface="微软雅黑" pitchFamily="34" charset="-122"/>
              </a:rPr>
              <a:t>大学生数学建模竞赛</a:t>
            </a:r>
          </a:p>
        </p:txBody>
      </p:sp>
      <p:grpSp>
        <p:nvGrpSpPr>
          <p:cNvPr id="65" name="组合 130"/>
          <p:cNvGrpSpPr/>
          <p:nvPr/>
        </p:nvGrpSpPr>
        <p:grpSpPr>
          <a:xfrm>
            <a:off x="3627948" y="5351263"/>
            <a:ext cx="3092599" cy="1352138"/>
            <a:chOff x="3316188" y="3703456"/>
            <a:chExt cx="2733811" cy="1352138"/>
          </a:xfrm>
          <a:noFill/>
        </p:grpSpPr>
        <p:grpSp>
          <p:nvGrpSpPr>
            <p:cNvPr id="66" name="组合 131"/>
            <p:cNvGrpSpPr/>
            <p:nvPr/>
          </p:nvGrpSpPr>
          <p:grpSpPr>
            <a:xfrm>
              <a:off x="3316188" y="3846534"/>
              <a:ext cx="399275" cy="1026000"/>
              <a:chOff x="3316188" y="3846534"/>
              <a:chExt cx="399275" cy="1026000"/>
            </a:xfrm>
            <a:grpFill/>
          </p:grpSpPr>
          <p:cxnSp>
            <p:nvCxnSpPr>
              <p:cNvPr id="70" name="直接连接符 69"/>
              <p:cNvCxnSpPr/>
              <p:nvPr/>
            </p:nvCxnSpPr>
            <p:spPr bwMode="auto">
              <a:xfrm flipH="1">
                <a:off x="3535958" y="3846534"/>
                <a:ext cx="0" cy="1026000"/>
              </a:xfrm>
              <a:prstGeom prst="line">
                <a:avLst/>
              </a:prstGeom>
              <a:grp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" name="直接连接符 70"/>
              <p:cNvCxnSpPr/>
              <p:nvPr/>
            </p:nvCxnSpPr>
            <p:spPr bwMode="auto">
              <a:xfrm>
                <a:off x="3535958" y="4408084"/>
                <a:ext cx="162000" cy="0"/>
              </a:xfrm>
              <a:prstGeom prst="line">
                <a:avLst/>
              </a:prstGeom>
              <a:grp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直接连接符 71"/>
              <p:cNvCxnSpPr/>
              <p:nvPr/>
            </p:nvCxnSpPr>
            <p:spPr bwMode="auto">
              <a:xfrm flipV="1">
                <a:off x="3316188" y="4413405"/>
                <a:ext cx="219869" cy="1612"/>
              </a:xfrm>
              <a:prstGeom prst="line">
                <a:avLst/>
              </a:prstGeom>
              <a:grp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" name="直接连接符 72"/>
              <p:cNvCxnSpPr/>
              <p:nvPr/>
            </p:nvCxnSpPr>
            <p:spPr bwMode="auto">
              <a:xfrm>
                <a:off x="3551162" y="3852679"/>
                <a:ext cx="162000" cy="0"/>
              </a:xfrm>
              <a:prstGeom prst="line">
                <a:avLst/>
              </a:prstGeom>
              <a:grp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直接连接符 73"/>
              <p:cNvCxnSpPr/>
              <p:nvPr/>
            </p:nvCxnSpPr>
            <p:spPr bwMode="auto">
              <a:xfrm>
                <a:off x="3553463" y="4869160"/>
                <a:ext cx="162000" cy="0"/>
              </a:xfrm>
              <a:prstGeom prst="line">
                <a:avLst/>
              </a:prstGeom>
              <a:grp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7" name="矩形 66"/>
            <p:cNvSpPr/>
            <p:nvPr/>
          </p:nvSpPr>
          <p:spPr bwMode="auto">
            <a:xfrm>
              <a:off x="3686435" y="3703456"/>
              <a:ext cx="2363564" cy="344026"/>
            </a:xfrm>
            <a:prstGeom prst="rect">
              <a:avLst/>
            </a:prstGeom>
            <a:grp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0" fontAlgn="auto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  <a:ea typeface="华文中宋" pitchFamily="2" charset="-122"/>
              </a:endParaRPr>
            </a:p>
          </p:txBody>
        </p:sp>
        <p:sp>
          <p:nvSpPr>
            <p:cNvPr id="68" name="矩形 67"/>
            <p:cNvSpPr/>
            <p:nvPr/>
          </p:nvSpPr>
          <p:spPr bwMode="auto">
            <a:xfrm>
              <a:off x="3686435" y="4207512"/>
              <a:ext cx="2363564" cy="344026"/>
            </a:xfrm>
            <a:prstGeom prst="rect">
              <a:avLst/>
            </a:prstGeom>
            <a:grp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0" fontAlgn="auto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  <a:ea typeface="华文中宋" pitchFamily="2" charset="-122"/>
              </a:endParaRPr>
            </a:p>
          </p:txBody>
        </p:sp>
        <p:sp>
          <p:nvSpPr>
            <p:cNvPr id="69" name="矩形 68"/>
            <p:cNvSpPr/>
            <p:nvPr/>
          </p:nvSpPr>
          <p:spPr bwMode="auto">
            <a:xfrm>
              <a:off x="3686435" y="4711568"/>
              <a:ext cx="2363564" cy="344026"/>
            </a:xfrm>
            <a:prstGeom prst="rect">
              <a:avLst/>
            </a:prstGeom>
            <a:grp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0" fontAlgn="auto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  <a:ea typeface="华文中宋" pitchFamily="2" charset="-122"/>
              </a:endParaRPr>
            </a:p>
          </p:txBody>
        </p:sp>
      </p:grpSp>
      <p:sp>
        <p:nvSpPr>
          <p:cNvPr id="75" name="矩形 127"/>
          <p:cNvSpPr>
            <a:spLocks noChangeArrowheads="1"/>
          </p:cNvSpPr>
          <p:nvPr/>
        </p:nvSpPr>
        <p:spPr bwMode="auto">
          <a:xfrm>
            <a:off x="4535488" y="4200525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ea typeface="微软雅黑" pitchFamily="34" charset="-122"/>
              </a:rPr>
              <a:t>发现式数学实验</a:t>
            </a:r>
          </a:p>
        </p:txBody>
      </p:sp>
      <p:sp>
        <p:nvSpPr>
          <p:cNvPr id="76" name="矩形 128"/>
          <p:cNvSpPr>
            <a:spLocks noChangeArrowheads="1"/>
          </p:cNvSpPr>
          <p:nvPr/>
        </p:nvSpPr>
        <p:spPr bwMode="auto">
          <a:xfrm>
            <a:off x="4287838" y="4703763"/>
            <a:ext cx="2262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ea typeface="微软雅黑" pitchFamily="34" charset="-122"/>
              </a:rPr>
              <a:t>大学生创新实践项目</a:t>
            </a:r>
          </a:p>
        </p:txBody>
      </p:sp>
      <p:sp>
        <p:nvSpPr>
          <p:cNvPr id="77" name="矩形 142"/>
          <p:cNvSpPr>
            <a:spLocks noChangeArrowheads="1"/>
          </p:cNvSpPr>
          <p:nvPr/>
        </p:nvSpPr>
        <p:spPr bwMode="auto">
          <a:xfrm>
            <a:off x="4159250" y="5330825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ea typeface="微软雅黑" pitchFamily="34" charset="-122"/>
              </a:rPr>
              <a:t>数学讲坛</a:t>
            </a:r>
          </a:p>
        </p:txBody>
      </p:sp>
      <p:sp>
        <p:nvSpPr>
          <p:cNvPr id="78" name="矩形 143"/>
          <p:cNvSpPr>
            <a:spLocks noChangeArrowheads="1"/>
          </p:cNvSpPr>
          <p:nvPr/>
        </p:nvSpPr>
        <p:spPr bwMode="auto">
          <a:xfrm>
            <a:off x="4013200" y="5842000"/>
            <a:ext cx="266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ea typeface="微软雅黑" pitchFamily="34" charset="-122"/>
              </a:rPr>
              <a:t>数学沙龙</a:t>
            </a:r>
          </a:p>
        </p:txBody>
      </p:sp>
      <p:sp>
        <p:nvSpPr>
          <p:cNvPr id="79" name="矩形 144"/>
          <p:cNvSpPr>
            <a:spLocks noChangeArrowheads="1"/>
          </p:cNvSpPr>
          <p:nvPr/>
        </p:nvSpPr>
        <p:spPr bwMode="auto">
          <a:xfrm>
            <a:off x="4416425" y="6316663"/>
            <a:ext cx="18002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ea typeface="微软雅黑" pitchFamily="34" charset="-122"/>
              </a:rPr>
              <a:t>数模讲座与论坛</a:t>
            </a:r>
          </a:p>
        </p:txBody>
      </p:sp>
      <p:sp>
        <p:nvSpPr>
          <p:cNvPr id="80" name="矩形 9"/>
          <p:cNvSpPr>
            <a:spLocks noChangeArrowheads="1"/>
          </p:cNvSpPr>
          <p:nvPr/>
        </p:nvSpPr>
        <p:spPr bwMode="auto">
          <a:xfrm>
            <a:off x="4264025" y="2644775"/>
            <a:ext cx="2460625" cy="425450"/>
          </a:xfrm>
          <a:prstGeom prst="rect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ea typeface="微软雅黑" pitchFamily="34" charset="-122"/>
              </a:rPr>
              <a:t>大学数学主干课程</a:t>
            </a:r>
          </a:p>
        </p:txBody>
      </p:sp>
      <p:sp>
        <p:nvSpPr>
          <p:cNvPr id="81" name="矩形 9"/>
          <p:cNvSpPr>
            <a:spLocks noChangeArrowheads="1"/>
          </p:cNvSpPr>
          <p:nvPr/>
        </p:nvSpPr>
        <p:spPr bwMode="auto">
          <a:xfrm>
            <a:off x="4268788" y="3119438"/>
            <a:ext cx="2455862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ea typeface="微软雅黑" pitchFamily="34" charset="-122"/>
              </a:rPr>
              <a:t>数学建模主干课程</a:t>
            </a:r>
          </a:p>
        </p:txBody>
      </p:sp>
      <p:sp>
        <p:nvSpPr>
          <p:cNvPr id="82" name="右大括号 81"/>
          <p:cNvSpPr/>
          <p:nvPr/>
        </p:nvSpPr>
        <p:spPr bwMode="auto">
          <a:xfrm>
            <a:off x="6724650" y="3860800"/>
            <a:ext cx="431800" cy="1204913"/>
          </a:xfrm>
          <a:prstGeom prst="rightBrace">
            <a:avLst/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2800" b="0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83" name="右大括号 82"/>
          <p:cNvSpPr/>
          <p:nvPr/>
        </p:nvSpPr>
        <p:spPr bwMode="auto">
          <a:xfrm>
            <a:off x="6724650" y="2852738"/>
            <a:ext cx="431800" cy="525462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2800" b="0">
              <a:solidFill>
                <a:srgbClr val="C00000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84" name="圆角矩形 157"/>
          <p:cNvSpPr>
            <a:spLocks noChangeArrowheads="1"/>
          </p:cNvSpPr>
          <p:nvPr/>
        </p:nvSpPr>
        <p:spPr bwMode="auto">
          <a:xfrm>
            <a:off x="7146925" y="2714625"/>
            <a:ext cx="2214563" cy="72072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kumimoji="0"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加深数学基础</a:t>
            </a:r>
            <a:r>
              <a:rPr kumimoji="0" lang="zh-CN" altLang="en-US" sz="20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理论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119188" y="3767138"/>
            <a:ext cx="554037" cy="1728787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txBody>
          <a:bodyPr vert="eaVert">
            <a:spAutoFit/>
          </a:bodyPr>
          <a:lstStyle/>
          <a:p>
            <a:pPr algn="ctr">
              <a:defRPr/>
            </a:pPr>
            <a:r>
              <a:rPr lang="zh-CN" altLang="en-US" sz="2400" dirty="0">
                <a:solidFill>
                  <a:schemeClr val="tx1"/>
                </a:solidFill>
                <a:ea typeface="华文中宋" pitchFamily="2" charset="-122"/>
              </a:rPr>
              <a:t>培养模式</a:t>
            </a:r>
          </a:p>
        </p:txBody>
      </p:sp>
      <p:sp>
        <p:nvSpPr>
          <p:cNvPr id="86" name="圆角矩形 157"/>
          <p:cNvSpPr>
            <a:spLocks noChangeArrowheads="1"/>
          </p:cNvSpPr>
          <p:nvPr/>
        </p:nvSpPr>
        <p:spPr bwMode="auto">
          <a:xfrm>
            <a:off x="7146925" y="4076700"/>
            <a:ext cx="2214563" cy="7096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kumimoji="0" lang="zh-CN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强化数学创新</a:t>
            </a:r>
            <a:r>
              <a:rPr kumimoji="0" lang="zh-CN" altLang="zh-CN" sz="20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实践</a:t>
            </a:r>
            <a:endParaRPr kumimoji="0" lang="zh-CN" altLang="en-US" sz="2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7" name="右大括号 86"/>
          <p:cNvSpPr/>
          <p:nvPr/>
        </p:nvSpPr>
        <p:spPr bwMode="auto">
          <a:xfrm>
            <a:off x="6724650" y="5516563"/>
            <a:ext cx="431800" cy="1058862"/>
          </a:xfrm>
          <a:prstGeom prst="rightBrace">
            <a:avLst/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2800" b="0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88" name="圆角矩形 157"/>
          <p:cNvSpPr>
            <a:spLocks noChangeArrowheads="1"/>
          </p:cNvSpPr>
          <p:nvPr/>
        </p:nvSpPr>
        <p:spPr bwMode="auto">
          <a:xfrm>
            <a:off x="7146925" y="5661025"/>
            <a:ext cx="2214563" cy="72072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kumimoji="0" lang="zh-CN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提升数学人文</a:t>
            </a:r>
            <a:r>
              <a:rPr kumimoji="0" lang="zh-CN" altLang="zh-CN" sz="20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素养</a:t>
            </a:r>
            <a:endParaRPr kumimoji="0" lang="zh-CN" altLang="en-US" sz="2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一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西北工业大学三航特色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2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历史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沿革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1800225" y="1341438"/>
            <a:ext cx="8353425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15" name="矩形 12"/>
          <p:cNvSpPr>
            <a:spLocks noChangeArrowheads="1"/>
          </p:cNvSpPr>
          <p:nvPr/>
        </p:nvSpPr>
        <p:spPr bwMode="auto">
          <a:xfrm>
            <a:off x="1871663" y="1412874"/>
            <a:ext cx="8137524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1957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月西北工学院和西安航空学院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合并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为</a:t>
            </a:r>
            <a:endParaRPr lang="en-US" altLang="zh-CN" sz="28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西北工业大学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89"/>
          <p:cNvSpPr>
            <a:spLocks noChangeArrowheads="1"/>
          </p:cNvSpPr>
          <p:nvPr/>
        </p:nvSpPr>
        <p:spPr bwMode="auto">
          <a:xfrm>
            <a:off x="4104531" y="2830512"/>
            <a:ext cx="6048672" cy="3838848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8" name="矩形 9"/>
          <p:cNvSpPr>
            <a:spLocks noChangeArrowheads="1"/>
          </p:cNvSpPr>
          <p:nvPr/>
        </p:nvSpPr>
        <p:spPr bwMode="auto">
          <a:xfrm>
            <a:off x="4176539" y="2852936"/>
            <a:ext cx="5832648" cy="344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西北工学院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1938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由国立北洋工学院、国立北平大学工学院等组建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1952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由交通大学、南京大学、浙江大学航空工程系等组建华东航空学院，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1956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年迁至西安，更名为西安航空学院</a:t>
            </a:r>
            <a:endParaRPr lang="zh-CN" altLang="en-US" sz="26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505" b="75723" l="2870" r="99669"/>
                    </a14:imgEffect>
                  </a14:imgLayer>
                </a14:imgProps>
              </a:ext>
            </a:extLst>
          </a:blip>
          <a:srcRect l="3617" t="3181" r="1901" b="23857"/>
          <a:stretch>
            <a:fillRect/>
          </a:stretch>
        </p:blipFill>
        <p:spPr>
          <a:xfrm>
            <a:off x="792163" y="4869160"/>
            <a:ext cx="2604458" cy="115212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8481" b="80868" l="2006" r="96753"/>
                    </a14:imgEffect>
                  </a14:imgLayer>
                </a14:imgProps>
              </a:ext>
            </a:extLst>
          </a:blip>
          <a:srcRect l="2661" t="7330" r="4121" b="20349"/>
          <a:stretch>
            <a:fillRect/>
          </a:stretch>
        </p:blipFill>
        <p:spPr>
          <a:xfrm>
            <a:off x="504131" y="2780928"/>
            <a:ext cx="3258427" cy="122413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76139" y="407707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国立西北工学院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0155" y="616530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西安航空学院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4" name="矩形 23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5" name="椭圆 24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五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7" name="燕尾形 26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创新教育（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2007-2014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20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教学</a:t>
            </a:r>
            <a:endParaRPr kumimoji="0" lang="en-US" altLang="zh-CN" sz="400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成果</a:t>
            </a:r>
          </a:p>
        </p:txBody>
      </p:sp>
      <p:sp>
        <p:nvSpPr>
          <p:cNvPr id="21" name="矩形 20"/>
          <p:cNvSpPr/>
          <p:nvPr/>
        </p:nvSpPr>
        <p:spPr bwMode="auto">
          <a:xfrm>
            <a:off x="1800225" y="1341438"/>
            <a:ext cx="8353425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33" name="矩形 12"/>
          <p:cNvSpPr>
            <a:spLocks noChangeArrowheads="1"/>
          </p:cNvSpPr>
          <p:nvPr/>
        </p:nvSpPr>
        <p:spPr bwMode="auto">
          <a:xfrm>
            <a:off x="1800225" y="1412875"/>
            <a:ext cx="7776914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1338" indent="-541338"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探索</a:t>
            </a: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出“</a:t>
            </a:r>
            <a:r>
              <a:rPr lang="zh-CN" altLang="en-US" sz="28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实践引兴趣、兴趣带学习、学习提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素养、素养</a:t>
            </a:r>
            <a:r>
              <a:rPr lang="zh-CN" altLang="en-US" sz="28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促发展</a:t>
            </a: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”的人才培养经验</a:t>
            </a: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431800" y="2781300"/>
            <a:ext cx="2880643" cy="3571875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 wrap="none"/>
          <a:lstStyle/>
          <a:p>
            <a:pPr>
              <a:lnSpc>
                <a:spcPct val="150000"/>
              </a:lnSpc>
            </a:pPr>
            <a:endParaRPr lang="zh-CN" altLang="en-US" sz="2800">
              <a:solidFill>
                <a:srgbClr val="C00000"/>
              </a:solidFill>
              <a:ea typeface="微软雅黑" pitchFamily="34" charset="-122"/>
            </a:endParaRPr>
          </a:p>
        </p:txBody>
      </p:sp>
      <p:sp>
        <p:nvSpPr>
          <p:cNvPr id="35" name="矩形 17"/>
          <p:cNvSpPr>
            <a:spLocks noChangeArrowheads="1"/>
          </p:cNvSpPr>
          <p:nvPr/>
        </p:nvSpPr>
        <p:spPr bwMode="auto">
          <a:xfrm>
            <a:off x="504826" y="2786063"/>
            <a:ext cx="2807617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 培养成效显著</a:t>
            </a:r>
            <a:endParaRPr lang="en-US" altLang="zh-CN" sz="24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446088" lvl="1" indent="-357188">
              <a:lnSpc>
                <a:spcPct val="150000"/>
              </a:lnSpc>
              <a:spcBef>
                <a:spcPct val="30000"/>
              </a:spcBef>
              <a:buFont typeface="Wingdings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学习兴趣增加</a:t>
            </a:r>
            <a:endParaRPr lang="en-US" altLang="zh-CN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446088" lvl="1" indent="-357188">
              <a:lnSpc>
                <a:spcPct val="150000"/>
              </a:lnSpc>
              <a:spcBef>
                <a:spcPct val="30000"/>
              </a:spcBef>
              <a:buFont typeface="Wingdings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考研成绩提高</a:t>
            </a:r>
          </a:p>
          <a:p>
            <a:pPr marL="446088" lvl="1" indent="-357188">
              <a:lnSpc>
                <a:spcPct val="150000"/>
              </a:lnSpc>
              <a:spcBef>
                <a:spcPct val="30000"/>
              </a:spcBef>
              <a:buFont typeface="Wingdings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竞赛成绩突出</a:t>
            </a:r>
          </a:p>
          <a:p>
            <a:pPr marL="446088" lvl="1" indent="-357188">
              <a:lnSpc>
                <a:spcPct val="150000"/>
              </a:lnSpc>
              <a:spcBef>
                <a:spcPct val="30000"/>
              </a:spcBef>
              <a:buFont typeface="Wingdings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实践能力增强</a:t>
            </a:r>
          </a:p>
          <a:p>
            <a:pPr marL="446088" lvl="1" indent="-357188">
              <a:lnSpc>
                <a:spcPct val="150000"/>
              </a:lnSpc>
              <a:spcBef>
                <a:spcPct val="30000"/>
              </a:spcBef>
              <a:buFont typeface="Wingdings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数学综合素养提升</a:t>
            </a:r>
          </a:p>
        </p:txBody>
      </p:sp>
      <p:pic>
        <p:nvPicPr>
          <p:cNvPr id="36" name="Picture 20" descr="C:\Users\asus\Desktop\shehongwei\荣誉册照片\第十一页\2008年全国数模竞赛获国家级奖与优秀组织奖代表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6499" y="2780928"/>
            <a:ext cx="2520280" cy="1656209"/>
          </a:xfrm>
          <a:prstGeom prst="roundRect">
            <a:avLst>
              <a:gd name="adj" fmla="val 16667"/>
            </a:avLst>
          </a:prstGeom>
          <a:ln>
            <a:solidFill>
              <a:srgbClr val="FE7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6552803" y="2738868"/>
            <a:ext cx="381649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177800" indent="-177800" eaLnBrk="0" hangingPunct="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l"/>
              <a:defRPr/>
            </a:pPr>
            <a:r>
              <a:rPr lang="en-US" altLang="zh-CN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2007-2017</a:t>
            </a:r>
            <a:r>
              <a:rPr lang="zh-CN" altLang="zh-CN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zh-CN" sz="18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获国际</a:t>
            </a:r>
            <a:r>
              <a:rPr lang="zh-CN" altLang="en-US" sz="18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数模</a:t>
            </a:r>
            <a:r>
              <a:rPr lang="zh-CN" altLang="en-US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竞赛</a:t>
            </a:r>
            <a:endParaRPr lang="en-US" altLang="zh-CN" sz="18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marL="177800" indent="-177800" eaLnBrk="0" hangingPunct="0">
              <a:lnSpc>
                <a:spcPct val="150000"/>
              </a:lnSpc>
              <a:buClr>
                <a:srgbClr val="C00000"/>
              </a:buClr>
              <a:defRPr/>
            </a:pPr>
            <a:r>
              <a:rPr lang="en-US" altLang="zh-CN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一等奖以上</a:t>
            </a:r>
            <a:r>
              <a:rPr lang="en-US" altLang="zh-CN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100</a:t>
            </a:r>
            <a:r>
              <a:rPr lang="zh-CN" altLang="en-US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余项</a:t>
            </a:r>
            <a:endParaRPr lang="en-US" altLang="zh-CN" sz="1800" dirty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marL="177800" indent="-177800" eaLnBrk="0" hangingPunct="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l"/>
              <a:defRPr/>
            </a:pPr>
            <a:r>
              <a:rPr lang="en-US" altLang="zh-CN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2007-2016</a:t>
            </a:r>
            <a:r>
              <a:rPr lang="zh-CN" altLang="zh-CN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zh-CN" sz="18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获</a:t>
            </a:r>
            <a:r>
              <a:rPr lang="en-US" altLang="zh-CN" sz="18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全国</a:t>
            </a:r>
            <a:r>
              <a:rPr lang="zh-CN" altLang="zh-CN" sz="18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数模</a:t>
            </a:r>
            <a:r>
              <a:rPr lang="zh-CN" altLang="zh-CN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竞赛</a:t>
            </a:r>
            <a:endParaRPr lang="en-US" altLang="zh-CN" sz="18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 marL="177800" indent="-177800" eaLnBrk="0" hangingPunct="0">
              <a:lnSpc>
                <a:spcPct val="150000"/>
              </a:lnSpc>
              <a:buClr>
                <a:srgbClr val="C00000"/>
              </a:buClr>
              <a:defRPr/>
            </a:pPr>
            <a:r>
              <a:rPr lang="en-US" altLang="zh-CN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国家</a:t>
            </a:r>
            <a:r>
              <a:rPr lang="zh-CN" altLang="zh-CN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en-US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等奖</a:t>
            </a:r>
            <a:r>
              <a:rPr lang="en-US" altLang="zh-CN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30</a:t>
            </a:r>
            <a:r>
              <a:rPr lang="zh-CN" altLang="en-US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余</a:t>
            </a:r>
            <a:r>
              <a:rPr lang="en-US" altLang="zh-CN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项</a:t>
            </a:r>
            <a:endParaRPr lang="zh-CN" altLang="en-US" sz="1800" dirty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 rot="21075171">
            <a:off x="7248341" y="4711276"/>
            <a:ext cx="2130265" cy="1734181"/>
            <a:chOff x="7004992" y="4653136"/>
            <a:chExt cx="3277319" cy="2283756"/>
          </a:xfrm>
        </p:grpSpPr>
        <p:pic>
          <p:nvPicPr>
            <p:cNvPr id="40" name="Picture 2" descr="1_页面_02"/>
            <p:cNvPicPr>
              <a:picLocks noChangeAspect="1" noChangeArrowheads="1"/>
            </p:cNvPicPr>
            <p:nvPr/>
          </p:nvPicPr>
          <p:blipFill>
            <a:blip r:embed="rId4" cstate="print"/>
            <a:srcRect l="8167" t="6412" r="8167" b="6732"/>
            <a:stretch>
              <a:fillRect/>
            </a:stretch>
          </p:blipFill>
          <p:spPr bwMode="auto">
            <a:xfrm rot="20726791">
              <a:off x="7004992" y="4653136"/>
              <a:ext cx="1368152" cy="1800000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41" name="Picture 5" descr="1_页面_05"/>
            <p:cNvPicPr>
              <a:picLocks noChangeAspect="1" noChangeArrowheads="1"/>
            </p:cNvPicPr>
            <p:nvPr/>
          </p:nvPicPr>
          <p:blipFill>
            <a:blip r:embed="rId5" cstate="print"/>
            <a:srcRect l="4707" t="6779" r="9416" b="15594"/>
            <a:stretch>
              <a:fillRect/>
            </a:stretch>
          </p:blipFill>
          <p:spPr bwMode="auto">
            <a:xfrm rot="21156522">
              <a:off x="7199997" y="4653136"/>
              <a:ext cx="1368152" cy="1800000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42" name="Picture 3" descr="1_页面_03"/>
            <p:cNvPicPr>
              <a:picLocks noChangeAspect="1" noChangeArrowheads="1"/>
            </p:cNvPicPr>
            <p:nvPr/>
          </p:nvPicPr>
          <p:blipFill>
            <a:blip r:embed="rId6" cstate="print"/>
            <a:srcRect l="9045" t="4482" r="9045" b="8273"/>
            <a:stretch>
              <a:fillRect/>
            </a:stretch>
          </p:blipFill>
          <p:spPr bwMode="auto">
            <a:xfrm rot="21436942">
              <a:off x="7419685" y="4653136"/>
              <a:ext cx="1365366" cy="1800000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43" name="Picture 1" descr="1_页面_01"/>
            <p:cNvPicPr>
              <a:picLocks noChangeAspect="1" noChangeArrowheads="1"/>
            </p:cNvPicPr>
            <p:nvPr/>
          </p:nvPicPr>
          <p:blipFill>
            <a:blip r:embed="rId7" cstate="print"/>
            <a:srcRect l="8569" t="5049" r="7617" b="5049"/>
            <a:stretch>
              <a:fillRect/>
            </a:stretch>
          </p:blipFill>
          <p:spPr bwMode="auto">
            <a:xfrm>
              <a:off x="7572178" y="4678094"/>
              <a:ext cx="1368152" cy="1727992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44" name="Picture 5" descr="1_页面_05"/>
            <p:cNvPicPr>
              <a:picLocks noChangeAspect="1" noChangeArrowheads="1"/>
            </p:cNvPicPr>
            <p:nvPr/>
          </p:nvPicPr>
          <p:blipFill>
            <a:blip r:embed="rId5" cstate="print"/>
            <a:srcRect l="4707" t="6779" r="9416" b="15594"/>
            <a:stretch>
              <a:fillRect/>
            </a:stretch>
          </p:blipFill>
          <p:spPr bwMode="auto">
            <a:xfrm rot="392320">
              <a:off x="7750910" y="4725308"/>
              <a:ext cx="1368152" cy="1800000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45" name="Picture 3" descr="1_页面_03"/>
            <p:cNvPicPr>
              <a:picLocks noChangeAspect="1" noChangeArrowheads="1"/>
            </p:cNvPicPr>
            <p:nvPr/>
          </p:nvPicPr>
          <p:blipFill>
            <a:blip r:embed="rId6" cstate="print"/>
            <a:srcRect l="9045" t="4482" r="9045" b="8273"/>
            <a:stretch>
              <a:fillRect/>
            </a:stretch>
          </p:blipFill>
          <p:spPr bwMode="auto">
            <a:xfrm rot="673032">
              <a:off x="7905722" y="4753751"/>
              <a:ext cx="1365366" cy="1800000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46" name="Picture 1" descr="1_页面_01"/>
            <p:cNvPicPr>
              <a:picLocks noChangeAspect="1" noChangeArrowheads="1"/>
            </p:cNvPicPr>
            <p:nvPr/>
          </p:nvPicPr>
          <p:blipFill>
            <a:blip r:embed="rId7" cstate="print"/>
            <a:srcRect l="8569" t="5049" r="7617" b="5049"/>
            <a:stretch>
              <a:fillRect/>
            </a:stretch>
          </p:blipFill>
          <p:spPr bwMode="auto">
            <a:xfrm rot="922085">
              <a:off x="8125470" y="4790968"/>
              <a:ext cx="1368152" cy="1727992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47" name="Picture 2" descr="1_页面_02"/>
            <p:cNvPicPr>
              <a:picLocks noChangeAspect="1" noChangeArrowheads="1"/>
            </p:cNvPicPr>
            <p:nvPr/>
          </p:nvPicPr>
          <p:blipFill>
            <a:blip r:embed="rId4" cstate="print"/>
            <a:srcRect l="8167" t="6412" r="8167" b="6732"/>
            <a:stretch>
              <a:fillRect/>
            </a:stretch>
          </p:blipFill>
          <p:spPr bwMode="auto">
            <a:xfrm rot="1056613">
              <a:off x="8328799" y="4848592"/>
              <a:ext cx="1368152" cy="1800000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48" name="Picture 5" descr="1_页面_05"/>
            <p:cNvPicPr>
              <a:picLocks noChangeAspect="1" noChangeArrowheads="1"/>
            </p:cNvPicPr>
            <p:nvPr/>
          </p:nvPicPr>
          <p:blipFill>
            <a:blip r:embed="rId5" cstate="print"/>
            <a:srcRect l="4707" t="6779" r="9416" b="15594"/>
            <a:stretch>
              <a:fillRect/>
            </a:stretch>
          </p:blipFill>
          <p:spPr bwMode="auto">
            <a:xfrm rot="1458800">
              <a:off x="8475169" y="4955563"/>
              <a:ext cx="1368152" cy="1800000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49" name="Picture 3" descr="1_页面_03"/>
            <p:cNvPicPr>
              <a:picLocks noChangeAspect="1" noChangeArrowheads="1"/>
            </p:cNvPicPr>
            <p:nvPr/>
          </p:nvPicPr>
          <p:blipFill>
            <a:blip r:embed="rId6" cstate="print"/>
            <a:srcRect l="9045" t="4482" r="9045" b="8273"/>
            <a:stretch>
              <a:fillRect/>
            </a:stretch>
          </p:blipFill>
          <p:spPr bwMode="auto">
            <a:xfrm rot="1739512">
              <a:off x="8703672" y="5083301"/>
              <a:ext cx="1365366" cy="1800000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  <p:pic>
          <p:nvPicPr>
            <p:cNvPr id="50" name="Picture 4" descr="1_页面_04"/>
            <p:cNvPicPr>
              <a:picLocks noChangeAspect="1" noChangeArrowheads="1"/>
            </p:cNvPicPr>
            <p:nvPr/>
          </p:nvPicPr>
          <p:blipFill>
            <a:blip r:embed="rId8" cstate="print"/>
            <a:srcRect l="1051" t="2846" r="4207" b="4623"/>
            <a:stretch>
              <a:fillRect/>
            </a:stretch>
          </p:blipFill>
          <p:spPr bwMode="auto">
            <a:xfrm rot="2149270">
              <a:off x="8892288" y="5136892"/>
              <a:ext cx="1390023" cy="1800000"/>
            </a:xfrm>
            <a:prstGeom prst="rect">
              <a:avLst/>
            </a:prstGeom>
            <a:noFill/>
            <a:ln w="9525">
              <a:solidFill>
                <a:srgbClr val="FE7F00"/>
              </a:solidFill>
              <a:miter lim="800000"/>
              <a:headEnd/>
              <a:tailEnd/>
            </a:ln>
          </p:spPr>
        </p:pic>
      </p:grpSp>
      <p:sp>
        <p:nvSpPr>
          <p:cNvPr id="51" name="Rectangle 1"/>
          <p:cNvSpPr>
            <a:spLocks noChangeArrowheads="1"/>
          </p:cNvSpPr>
          <p:nvPr/>
        </p:nvSpPr>
        <p:spPr bwMode="auto">
          <a:xfrm>
            <a:off x="4248547" y="5085184"/>
            <a:ext cx="26642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177800" indent="-177800" eaLnBrk="0" hangingPunct="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l"/>
              <a:defRPr/>
            </a:pPr>
            <a:r>
              <a:rPr lang="en-US" altLang="zh-CN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参加项目本科生公开发表研究论文</a:t>
            </a:r>
            <a:r>
              <a:rPr lang="en-US" altLang="zh-CN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25</a:t>
            </a:r>
            <a:r>
              <a:rPr lang="zh-CN" altLang="en-US" sz="18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篇</a:t>
            </a:r>
            <a:endParaRPr lang="zh-CN" altLang="en-US" sz="1800" dirty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4" name="矩形 23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5" name="椭圆 24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五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7" name="燕尾形 26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创新教育（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2007-2014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28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教学</a:t>
            </a:r>
            <a:endParaRPr kumimoji="0" lang="en-US" altLang="zh-CN" sz="400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成果</a:t>
            </a:r>
          </a:p>
        </p:txBody>
      </p:sp>
      <p:sp>
        <p:nvSpPr>
          <p:cNvPr id="29" name="矩形 28"/>
          <p:cNvSpPr/>
          <p:nvPr/>
        </p:nvSpPr>
        <p:spPr bwMode="auto">
          <a:xfrm>
            <a:off x="1800225" y="1341438"/>
            <a:ext cx="8353425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30" name="矩形 12"/>
          <p:cNvSpPr>
            <a:spLocks noChangeArrowheads="1"/>
          </p:cNvSpPr>
          <p:nvPr/>
        </p:nvSpPr>
        <p:spPr bwMode="auto">
          <a:xfrm>
            <a:off x="1800225" y="1428750"/>
            <a:ext cx="8280400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项目成果丰富了创新实践教育思想，发表在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中国大学教学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中国高等教育</a:t>
            </a:r>
            <a:r>
              <a:rPr lang="en-US" altLang="zh-CN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等期刊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论文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余篇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1" name="Picture 4" descr="C:\Documents and Settings\hp\My Documents\Tencent Files\6580994\Image\ZZ3B()~E_}}2F0(DUXV~K_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" y="2924175"/>
            <a:ext cx="4824413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" name="Object 5"/>
          <p:cNvGraphicFramePr>
            <a:graphicFrameLocks noChangeAspect="1"/>
          </p:cNvGraphicFramePr>
          <p:nvPr/>
        </p:nvGraphicFramePr>
        <p:xfrm>
          <a:off x="5688013" y="2924175"/>
          <a:ext cx="4392612" cy="3025775"/>
        </p:xfrm>
        <a:graphic>
          <a:graphicData uri="http://schemas.openxmlformats.org/presentationml/2006/ole">
            <p:oleObj spid="_x0000_s2050" name="Visio" r:id="rId5" imgW="3542421" imgH="2285231" progId="">
              <p:embed/>
            </p:oleObj>
          </a:graphicData>
        </a:graphic>
      </p:graphicFrame>
      <p:sp>
        <p:nvSpPr>
          <p:cNvPr id="37" name="矩形 36"/>
          <p:cNvSpPr/>
          <p:nvPr/>
        </p:nvSpPr>
        <p:spPr>
          <a:xfrm>
            <a:off x="936625" y="5876925"/>
            <a:ext cx="41036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8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发表的教育教学类论文部分期刊封面</a:t>
            </a:r>
            <a:endParaRPr lang="zh-CN" altLang="en-US" dirty="0">
              <a:solidFill>
                <a:schemeClr val="accent6"/>
              </a:solidFill>
              <a:ea typeface="宋体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913563" y="5876925"/>
            <a:ext cx="17272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8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部分论文首页</a:t>
            </a:r>
            <a:endParaRPr lang="zh-CN" altLang="en-US" dirty="0">
              <a:solidFill>
                <a:schemeClr val="accent6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142852"/>
            <a:ext cx="10801350" cy="923925"/>
            <a:chOff x="0" y="216024"/>
            <a:chExt cx="10801350" cy="923960"/>
          </a:xfrm>
        </p:grpSpPr>
        <p:sp>
          <p:nvSpPr>
            <p:cNvPr id="24" name="矩形 23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5" name="椭圆 24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五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7" name="燕尾形 26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创新教育（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2007-2014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5" name="矩形 89"/>
          <p:cNvSpPr>
            <a:spLocks noChangeArrowheads="1"/>
          </p:cNvSpPr>
          <p:nvPr/>
        </p:nvSpPr>
        <p:spPr bwMode="auto">
          <a:xfrm>
            <a:off x="400015" y="1357298"/>
            <a:ext cx="10001320" cy="3643338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6" name="矩形 9"/>
          <p:cNvSpPr>
            <a:spLocks noChangeArrowheads="1"/>
          </p:cNvSpPr>
          <p:nvPr/>
        </p:nvSpPr>
        <p:spPr bwMode="auto">
          <a:xfrm>
            <a:off x="542891" y="1643050"/>
            <a:ext cx="2357454" cy="56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rgbClr val="0000FF"/>
                </a:solidFill>
                <a:ea typeface="微软雅黑" pitchFamily="34" charset="-122"/>
              </a:rPr>
              <a:t> 获奖证书</a:t>
            </a:r>
            <a:r>
              <a:rPr lang="en-US" altLang="zh-CN" sz="2800" dirty="0" smtClean="0">
                <a:solidFill>
                  <a:srgbClr val="0000FF"/>
                </a:solidFill>
                <a:ea typeface="微软雅黑" pitchFamily="34" charset="-122"/>
              </a:rPr>
              <a:t>:</a:t>
            </a:r>
            <a:endParaRPr lang="zh-CN" altLang="en-US" sz="28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1" name="图片 20" descr="2014年国家级教学成果奖一等奖封面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4659" y="1500174"/>
            <a:ext cx="2527860" cy="3399344"/>
          </a:xfrm>
          <a:prstGeom prst="rect">
            <a:avLst/>
          </a:prstGeom>
        </p:spPr>
      </p:pic>
      <p:pic>
        <p:nvPicPr>
          <p:cNvPr id="22" name="图片 21" descr="2014年国家教育成果奖一等奖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3551" y="1571612"/>
            <a:ext cx="4857784" cy="3434009"/>
          </a:xfrm>
          <a:prstGeom prst="rect">
            <a:avLst/>
          </a:prstGeom>
        </p:spPr>
      </p:pic>
      <p:sp>
        <p:nvSpPr>
          <p:cNvPr id="23" name="矩形 89"/>
          <p:cNvSpPr>
            <a:spLocks noChangeArrowheads="1"/>
          </p:cNvSpPr>
          <p:nvPr/>
        </p:nvSpPr>
        <p:spPr bwMode="auto">
          <a:xfrm>
            <a:off x="400015" y="5214950"/>
            <a:ext cx="10001320" cy="1285884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8" name="矩形 9"/>
          <p:cNvSpPr>
            <a:spLocks noChangeArrowheads="1"/>
          </p:cNvSpPr>
          <p:nvPr/>
        </p:nvSpPr>
        <p:spPr bwMode="auto">
          <a:xfrm>
            <a:off x="471453" y="5357826"/>
            <a:ext cx="10113798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rgbClr val="FF0000"/>
                </a:solidFill>
                <a:ea typeface="微软雅黑" pitchFamily="34" charset="-122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ea typeface="微软雅黑" pitchFamily="34" charset="-122"/>
              </a:rPr>
              <a:t>2014</a:t>
            </a:r>
            <a:r>
              <a:rPr lang="zh-CN" altLang="en-US" sz="2800" dirty="0" smtClean="0">
                <a:solidFill>
                  <a:srgbClr val="FF0000"/>
                </a:solidFill>
                <a:ea typeface="微软雅黑" pitchFamily="34" charset="-122"/>
              </a:rPr>
              <a:t>年获得国家级教学成果一等奖</a:t>
            </a:r>
            <a:endParaRPr lang="en-US" altLang="zh-CN" sz="2800" dirty="0" smtClean="0">
              <a:solidFill>
                <a:schemeClr val="tx1"/>
              </a:solidFill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2014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月得到习近平、李克强等国家领导人集体接见合影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" name="图片 28" descr="IMG_01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7205" y="2285992"/>
            <a:ext cx="1982387" cy="26431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对角圆角矩形 11"/>
          <p:cNvSpPr/>
          <p:nvPr/>
        </p:nvSpPr>
        <p:spPr bwMode="auto">
          <a:xfrm>
            <a:off x="3960515" y="5373216"/>
            <a:ext cx="6552728" cy="684212"/>
          </a:xfrm>
          <a:prstGeom prst="round2DiagRect">
            <a:avLst/>
          </a:prstGeom>
          <a:solidFill>
            <a:srgbClr val="22809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2800" b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3529013" cy="6858000"/>
          </a:xfrm>
          <a:prstGeom prst="rect">
            <a:avLst/>
          </a:prstGeom>
          <a:solidFill>
            <a:srgbClr val="22809E"/>
          </a:soli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ea typeface="华文中宋" pitchFamily="2" charset="-122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619562" y="1412875"/>
            <a:ext cx="2339102" cy="15142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第十五届全国</a:t>
            </a:r>
            <a:endParaRPr kumimoji="0" lang="en-US" altLang="zh-CN" sz="2800" dirty="0" smtClean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数学建模教育</a:t>
            </a:r>
            <a:endParaRPr kumimoji="0" lang="en-US" altLang="zh-CN" sz="2800" dirty="0" smtClean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sz="280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</a:rPr>
              <a:t>与应用研讨会</a:t>
            </a:r>
            <a:endParaRPr kumimoji="0" lang="zh-CN" altLang="en-US" sz="2800" dirty="0">
              <a:solidFill>
                <a:schemeClr val="bg1"/>
              </a:solidFill>
              <a:latin typeface="Arial" charset="0"/>
              <a:ea typeface="微软雅黑" pitchFamily="34" charset="-122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4114791" y="642918"/>
            <a:ext cx="5939614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kumimoji="0" lang="zh-CN" altLang="en-US" sz="3600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一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、西北工业大学三航特色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4104000" y="3427200"/>
            <a:ext cx="6624637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四、竞赛为主（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1992-2006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4104531" y="4363200"/>
            <a:ext cx="6840760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五、创新教育（</a:t>
            </a:r>
            <a:r>
              <a:rPr kumimoji="0" lang="en-US" altLang="zh-CN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2007-2014</a:t>
            </a:r>
            <a:r>
              <a:rPr kumimoji="0" lang="zh-CN" altLang="en-US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bg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4104531" y="5299200"/>
            <a:ext cx="6408712" cy="75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六、普惠教育（</a:t>
            </a:r>
            <a:r>
              <a:rPr kumimoji="0" lang="en-US" altLang="zh-CN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2015--</a:t>
            </a:r>
            <a:r>
              <a:rPr kumimoji="0" lang="zh-CN" altLang="en-US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）</a:t>
            </a:r>
            <a:endParaRPr kumimoji="0" lang="zh-CN" altLang="en-US" sz="3600" dirty="0">
              <a:solidFill>
                <a:schemeClr val="bg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792163" y="4383088"/>
            <a:ext cx="1912937" cy="62547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prstShdw prst="shdw17" dist="17961" dir="2700000">
              <a:srgbClr val="1F1F5C"/>
            </a:prstShdw>
          </a:effec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zh-CN" altLang="en-US" sz="2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汇报提纲</a:t>
            </a: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4104000" y="2491200"/>
            <a:ext cx="6624637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三、大学生数学建模创新基地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3888508" y="1484784"/>
            <a:ext cx="6912842" cy="75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/>
          <a:lstStyle/>
          <a:p>
            <a:pPr>
              <a:lnSpc>
                <a:spcPct val="120000"/>
              </a:lnSpc>
            </a:pPr>
            <a:r>
              <a:rPr kumimoji="0" lang="zh-CN" altLang="en-US" sz="3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 </a:t>
            </a:r>
            <a:r>
              <a:rPr kumimoji="0" lang="zh-CN" altLang="en-US" sz="36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二、我校大学生创新中心概览</a:t>
            </a:r>
            <a:endParaRPr kumimoji="0" lang="zh-CN" altLang="en-US" sz="3600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35"/>
          <p:cNvSpPr>
            <a:spLocks noChangeArrowheads="1"/>
          </p:cNvSpPr>
          <p:nvPr/>
        </p:nvSpPr>
        <p:spPr bwMode="auto">
          <a:xfrm>
            <a:off x="431800" y="1341438"/>
            <a:ext cx="2088555" cy="791418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en-US" altLang="zh-CN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2015</a:t>
            </a:r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2736380" y="1341438"/>
            <a:ext cx="7200800" cy="791418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kumimoji="0"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失去目标 彷徨  探寻 </a:t>
            </a:r>
            <a:endParaRPr kumimoji="0"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142852"/>
            <a:ext cx="10801350" cy="923925"/>
            <a:chOff x="0" y="216024"/>
            <a:chExt cx="10801350" cy="923960"/>
          </a:xfrm>
        </p:grpSpPr>
        <p:sp>
          <p:nvSpPr>
            <p:cNvPr id="24" name="矩形 23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5" name="椭圆 24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六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7" name="燕尾形 26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普惠教育（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2015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——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7" name="矩形 89"/>
          <p:cNvSpPr>
            <a:spLocks noChangeArrowheads="1"/>
          </p:cNvSpPr>
          <p:nvPr/>
        </p:nvSpPr>
        <p:spPr bwMode="auto">
          <a:xfrm>
            <a:off x="432123" y="2348881"/>
            <a:ext cx="9548844" cy="2952327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8" name="矩形 9"/>
          <p:cNvSpPr>
            <a:spLocks noChangeArrowheads="1"/>
          </p:cNvSpPr>
          <p:nvPr/>
        </p:nvSpPr>
        <p:spPr bwMode="auto">
          <a:xfrm>
            <a:off x="576139" y="2636912"/>
            <a:ext cx="9144064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获奖后，如何继续进行教育教学改革？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9"/>
          <p:cNvSpPr>
            <a:spLocks noChangeArrowheads="1"/>
          </p:cNvSpPr>
          <p:nvPr/>
        </p:nvSpPr>
        <p:spPr bwMode="auto">
          <a:xfrm>
            <a:off x="576139" y="3356992"/>
            <a:ext cx="921607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获奖后，如何在此基础上继续发展？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9"/>
          <p:cNvSpPr>
            <a:spLocks noChangeArrowheads="1"/>
          </p:cNvSpPr>
          <p:nvPr/>
        </p:nvSpPr>
        <p:spPr bwMode="auto">
          <a:xfrm>
            <a:off x="576139" y="4149080"/>
            <a:ext cx="9288080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获奖后，下个目标在哪里？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35"/>
          <p:cNvSpPr>
            <a:spLocks noChangeArrowheads="1"/>
          </p:cNvSpPr>
          <p:nvPr/>
        </p:nvSpPr>
        <p:spPr bwMode="auto">
          <a:xfrm>
            <a:off x="431800" y="1341438"/>
            <a:ext cx="2088555" cy="791418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en-US" altLang="zh-CN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2016</a:t>
            </a:r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2736380" y="1341438"/>
            <a:ext cx="7200800" cy="791418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kumimoji="0"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由精英教育转化为普惠教育</a:t>
            </a:r>
            <a:endParaRPr kumimoji="0"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142852"/>
            <a:ext cx="10801350" cy="923925"/>
            <a:chOff x="0" y="216024"/>
            <a:chExt cx="10801350" cy="923960"/>
          </a:xfrm>
        </p:grpSpPr>
        <p:sp>
          <p:nvSpPr>
            <p:cNvPr id="24" name="矩形 23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5" name="椭圆 24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六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7" name="燕尾形 26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普惠教育（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2015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——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7" name="矩形 89"/>
          <p:cNvSpPr>
            <a:spLocks noChangeArrowheads="1"/>
          </p:cNvSpPr>
          <p:nvPr/>
        </p:nvSpPr>
        <p:spPr bwMode="auto">
          <a:xfrm>
            <a:off x="432123" y="2348881"/>
            <a:ext cx="9548844" cy="4032447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8" name="矩形 9"/>
          <p:cNvSpPr>
            <a:spLocks noChangeArrowheads="1"/>
          </p:cNvSpPr>
          <p:nvPr/>
        </p:nvSpPr>
        <p:spPr bwMode="auto">
          <a:xfrm>
            <a:off x="576139" y="2636912"/>
            <a:ext cx="9144064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学校本科培养修订，实行完全学分制，强化实践教学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9"/>
          <p:cNvSpPr>
            <a:spLocks noChangeArrowheads="1"/>
          </p:cNvSpPr>
          <p:nvPr/>
        </p:nvSpPr>
        <p:spPr bwMode="auto">
          <a:xfrm>
            <a:off x="576139" y="3356992"/>
            <a:ext cx="9216072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国赛由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100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人左右，扩大到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270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人左右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9"/>
          <p:cNvSpPr>
            <a:spLocks noChangeArrowheads="1"/>
          </p:cNvSpPr>
          <p:nvPr/>
        </p:nvSpPr>
        <p:spPr bwMode="auto">
          <a:xfrm>
            <a:off x="576139" y="4149080"/>
            <a:ext cx="9288080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美赛由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70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人左右，扩大到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人左右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576139" y="5013176"/>
            <a:ext cx="9288080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校赛保持每年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5000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人左右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142852"/>
            <a:ext cx="10801350" cy="923925"/>
            <a:chOff x="0" y="216024"/>
            <a:chExt cx="10801350" cy="923960"/>
          </a:xfrm>
        </p:grpSpPr>
        <p:sp>
          <p:nvSpPr>
            <p:cNvPr id="24" name="矩形 23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5" name="椭圆 24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六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7" name="燕尾形 26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普惠教育（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2015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——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7" name="矩形 89"/>
          <p:cNvSpPr>
            <a:spLocks noChangeArrowheads="1"/>
          </p:cNvSpPr>
          <p:nvPr/>
        </p:nvSpPr>
        <p:spPr bwMode="auto">
          <a:xfrm>
            <a:off x="576139" y="1268760"/>
            <a:ext cx="9548844" cy="2952327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8" name="矩形 9"/>
          <p:cNvSpPr>
            <a:spLocks noChangeArrowheads="1"/>
          </p:cNvSpPr>
          <p:nvPr/>
        </p:nvSpPr>
        <p:spPr bwMode="auto">
          <a:xfrm>
            <a:off x="648147" y="1340768"/>
            <a:ext cx="9144064" cy="53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2011-2016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   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年获得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项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美赛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O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奖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3" name="Picture 15" descr="2011年特等奖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147" y="1916832"/>
            <a:ext cx="2481262" cy="1620838"/>
          </a:xfrm>
          <a:prstGeom prst="rect">
            <a:avLst/>
          </a:prstGeom>
          <a:noFill/>
          <a:ln w="9525">
            <a:solidFill>
              <a:srgbClr val="FE7F00"/>
            </a:solidFill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6259" y="2132856"/>
            <a:ext cx="2481263" cy="1547813"/>
          </a:xfrm>
          <a:prstGeom prst="rect">
            <a:avLst/>
          </a:prstGeom>
          <a:noFill/>
          <a:ln w="9525" algn="ctr">
            <a:solidFill>
              <a:srgbClr val="FE7F00"/>
            </a:solidFill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4371" y="2348880"/>
            <a:ext cx="2481263" cy="1547813"/>
          </a:xfrm>
          <a:prstGeom prst="rect">
            <a:avLst/>
          </a:prstGeom>
          <a:noFill/>
          <a:ln w="9525" algn="ctr">
            <a:solidFill>
              <a:srgbClr val="FE7F00"/>
            </a:solidFill>
            <a:miter lim="800000"/>
            <a:headEnd/>
            <a:tailEnd/>
          </a:ln>
        </p:spPr>
      </p:pic>
      <p:pic>
        <p:nvPicPr>
          <p:cNvPr id="23" name="图片 22" descr="2015年特等奖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64571" y="1916832"/>
            <a:ext cx="2376264" cy="1584176"/>
          </a:xfrm>
          <a:prstGeom prst="rect">
            <a:avLst/>
          </a:prstGeom>
          <a:ln>
            <a:solidFill>
              <a:srgbClr val="FE7F00"/>
            </a:solidFill>
          </a:ln>
        </p:spPr>
      </p:pic>
      <p:pic>
        <p:nvPicPr>
          <p:cNvPr id="28" name="图片 27" descr="6d1fa7f850f24eba8860f7a4e925e31f_t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88707" y="2204864"/>
            <a:ext cx="2520280" cy="1584176"/>
          </a:xfrm>
          <a:prstGeom prst="rect">
            <a:avLst/>
          </a:prstGeom>
          <a:ln>
            <a:solidFill>
              <a:srgbClr val="FE7F00"/>
            </a:solidFill>
          </a:ln>
        </p:spPr>
      </p:pic>
      <p:pic>
        <p:nvPicPr>
          <p:cNvPr id="29" name="图片 28" descr="917d7d606b8940d8815f0b02eb71bb4d_th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72883" y="2420888"/>
            <a:ext cx="2413982" cy="1584176"/>
          </a:xfrm>
          <a:prstGeom prst="rect">
            <a:avLst/>
          </a:prstGeom>
          <a:ln>
            <a:solidFill>
              <a:srgbClr val="FE7F00"/>
            </a:solidFill>
          </a:ln>
        </p:spPr>
      </p:pic>
      <p:sp>
        <p:nvSpPr>
          <p:cNvPr id="30" name="矩形 89"/>
          <p:cNvSpPr>
            <a:spLocks noChangeArrowheads="1"/>
          </p:cNvSpPr>
          <p:nvPr/>
        </p:nvSpPr>
        <p:spPr bwMode="auto">
          <a:xfrm>
            <a:off x="576139" y="4437112"/>
            <a:ext cx="9548844" cy="2232248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1" name="矩形 9"/>
          <p:cNvSpPr>
            <a:spLocks noChangeArrowheads="1"/>
          </p:cNvSpPr>
          <p:nvPr/>
        </p:nvSpPr>
        <p:spPr bwMode="auto">
          <a:xfrm>
            <a:off x="648147" y="4437112"/>
            <a:ext cx="9433048" cy="201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在陕西省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教育厅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举办的全省高校教学成果汇报做过交流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在陕西省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数学学会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举办的会议上做过交流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在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卓越联盟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高校的会议上做过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次交流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受邀在一些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高校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做过交流</a:t>
            </a:r>
            <a:endParaRPr lang="zh-CN" altLang="en-US" sz="2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35"/>
          <p:cNvSpPr>
            <a:spLocks noChangeArrowheads="1"/>
          </p:cNvSpPr>
          <p:nvPr/>
        </p:nvSpPr>
        <p:spPr bwMode="auto">
          <a:xfrm>
            <a:off x="431800" y="1341438"/>
            <a:ext cx="2088555" cy="791418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en-US" altLang="zh-CN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2017</a:t>
            </a:r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2736379" y="1341438"/>
            <a:ext cx="7632848" cy="791418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kumimoji="0"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探索如何把数学建模能力和学生专业能力结合</a:t>
            </a:r>
            <a:endParaRPr kumimoji="0"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142852"/>
            <a:ext cx="10801350" cy="923925"/>
            <a:chOff x="0" y="216024"/>
            <a:chExt cx="10801350" cy="923960"/>
          </a:xfrm>
        </p:grpSpPr>
        <p:sp>
          <p:nvSpPr>
            <p:cNvPr id="24" name="矩形 23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5" name="椭圆 24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六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7" name="燕尾形 26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普惠教育（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2015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年</a:t>
              </a:r>
              <a:r>
                <a:rPr kumimoji="0" lang="en-US" altLang="zh-CN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——</a:t>
              </a: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）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7" name="矩形 89"/>
          <p:cNvSpPr>
            <a:spLocks noChangeArrowheads="1"/>
          </p:cNvSpPr>
          <p:nvPr/>
        </p:nvSpPr>
        <p:spPr bwMode="auto">
          <a:xfrm>
            <a:off x="432123" y="3284984"/>
            <a:ext cx="9548844" cy="1656184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8" name="矩形 9"/>
          <p:cNvSpPr>
            <a:spLocks noChangeArrowheads="1"/>
          </p:cNvSpPr>
          <p:nvPr/>
        </p:nvSpPr>
        <p:spPr bwMode="auto">
          <a:xfrm>
            <a:off x="576139" y="3501008"/>
            <a:ext cx="9144064" cy="110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6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60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在路上</a:t>
            </a:r>
            <a:r>
              <a:rPr lang="en-US" altLang="zh-CN" sz="60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6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6"/>
          <p:cNvSpPr>
            <a:spLocks noChangeArrowheads="1"/>
          </p:cNvSpPr>
          <p:nvPr/>
        </p:nvSpPr>
        <p:spPr bwMode="auto">
          <a:xfrm>
            <a:off x="0" y="0"/>
            <a:ext cx="10801350" cy="5040313"/>
          </a:xfrm>
          <a:prstGeom prst="rect">
            <a:avLst/>
          </a:prstGeom>
          <a:solidFill>
            <a:srgbClr val="22809E"/>
          </a:soli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ea typeface="华文中宋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00275" y="980728"/>
            <a:ext cx="684076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8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黑体" pitchFamily="2" charset="-122"/>
                <a:ea typeface="黑体" pitchFamily="2" charset="-122"/>
              </a:rPr>
              <a:t>欢迎批评指正</a:t>
            </a:r>
            <a:endParaRPr lang="en-US" altLang="zh-CN" sz="8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黑体" pitchFamily="2" charset="-122"/>
              <a:ea typeface="黑体" pitchFamily="2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altLang="zh-CN" sz="8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黑体" pitchFamily="2" charset="-122"/>
                <a:ea typeface="黑体" pitchFamily="2" charset="-122"/>
              </a:rPr>
              <a:t>  </a:t>
            </a:r>
            <a:r>
              <a:rPr lang="zh-CN" altLang="en-US" sz="8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黑体" pitchFamily="2" charset="-122"/>
                <a:ea typeface="黑体" pitchFamily="2" charset="-122"/>
              </a:rPr>
              <a:t>谢 谢！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376339" y="5517232"/>
            <a:ext cx="6367449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kumimoji="0" lang="zh-CN" altLang="en-US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西北工业大学应用数学系   孙浩</a:t>
            </a:r>
            <a:endParaRPr kumimoji="0" lang="zh-CN" altLang="en-US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232323" y="6237312"/>
            <a:ext cx="6552728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95000"/>
              <a:buFont typeface="Wingdings" pitchFamily="2" charset="2"/>
              <a:buNone/>
              <a:defRPr/>
            </a:pPr>
            <a:r>
              <a:rPr kumimoji="0" lang="en-US" altLang="zh-C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hsun@nwpu.edu.cn</a:t>
            </a:r>
            <a:r>
              <a:rPr kumimoji="0" lang="en-US" altLang="zh-C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  13772514008</a:t>
            </a:r>
            <a:endParaRPr kumimoji="0" lang="zh-CN" altLang="en-US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一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西北工业大学三航特色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1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重点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大学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1800225" y="1341438"/>
            <a:ext cx="8785026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18" name="矩形 89"/>
          <p:cNvSpPr>
            <a:spLocks noChangeArrowheads="1"/>
          </p:cNvSpPr>
          <p:nvPr/>
        </p:nvSpPr>
        <p:spPr bwMode="auto">
          <a:xfrm>
            <a:off x="4104531" y="2830512"/>
            <a:ext cx="6552728" cy="3838848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9" name="矩形 9"/>
          <p:cNvSpPr>
            <a:spLocks noChangeArrowheads="1"/>
          </p:cNvSpPr>
          <p:nvPr/>
        </p:nvSpPr>
        <p:spPr bwMode="auto">
          <a:xfrm>
            <a:off x="4176539" y="2996952"/>
            <a:ext cx="6408712" cy="356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“七五”国家重点建设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所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大学之一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“八五”国家重点建设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所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大学之一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1995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首批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入选（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211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所大学之一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2001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年入选“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985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”工程建设大学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2017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年入选“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双一流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”建设大学（未正式公布）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矩形 12"/>
          <p:cNvSpPr>
            <a:spLocks noChangeArrowheads="1"/>
          </p:cNvSpPr>
          <p:nvPr/>
        </p:nvSpPr>
        <p:spPr bwMode="auto">
          <a:xfrm>
            <a:off x="1944291" y="1628800"/>
            <a:ext cx="7993508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一直被国家列为全国重点大学建设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4131" y="594928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长安校区图书馆</a:t>
            </a:r>
            <a:endParaRPr lang="zh-CN" altLang="en-US" sz="2400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4" name="图片 13" descr="夜景-图书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39" y="3357562"/>
            <a:ext cx="3704573" cy="24716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一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西北工业大学三航特色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5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人才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培养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1800225" y="1341438"/>
            <a:ext cx="8857034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22" name="矩形 89"/>
          <p:cNvSpPr>
            <a:spLocks noChangeArrowheads="1"/>
          </p:cNvSpPr>
          <p:nvPr/>
        </p:nvSpPr>
        <p:spPr bwMode="auto">
          <a:xfrm>
            <a:off x="5544691" y="2924944"/>
            <a:ext cx="5112568" cy="3528392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" name="矩形 9"/>
          <p:cNvSpPr>
            <a:spLocks noChangeArrowheads="1"/>
          </p:cNvSpPr>
          <p:nvPr/>
        </p:nvSpPr>
        <p:spPr bwMode="auto">
          <a:xfrm>
            <a:off x="5760715" y="3140968"/>
            <a:ext cx="4824536" cy="296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航空宇航制造工程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航空发动机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飞行力学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水中兵器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火箭发动机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铸造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  <p:sp>
        <p:nvSpPr>
          <p:cNvPr id="24" name="矩形 12"/>
          <p:cNvSpPr>
            <a:spLocks noChangeArrowheads="1"/>
          </p:cNvSpPr>
          <p:nvPr/>
        </p:nvSpPr>
        <p:spPr bwMode="auto">
          <a:xfrm>
            <a:off x="1944291" y="1628800"/>
            <a:ext cx="7993508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个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学科的全国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第一位工学博士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由我校培养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7" name="图片 26" descr="133948e65b0fd7731b4e6d728dd423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131" y="2996952"/>
            <a:ext cx="4752528" cy="32156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一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西北工业大学三航特色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1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多个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第一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1800225" y="1341438"/>
            <a:ext cx="8857034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19" name="矩形 12"/>
          <p:cNvSpPr>
            <a:spLocks noChangeArrowheads="1"/>
          </p:cNvSpPr>
          <p:nvPr/>
        </p:nvSpPr>
        <p:spPr bwMode="auto">
          <a:xfrm>
            <a:off x="1944291" y="1628800"/>
            <a:ext cx="7993508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多项成果属全国第一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691866" y="3071810"/>
            <a:ext cx="1658351" cy="1626052"/>
            <a:chOff x="611188" y="1439863"/>
            <a:chExt cx="1930176" cy="1930176"/>
          </a:xfrm>
        </p:grpSpPr>
        <p:sp>
          <p:nvSpPr>
            <p:cNvPr id="101" name="椭圆 100"/>
            <p:cNvSpPr/>
            <p:nvPr/>
          </p:nvSpPr>
          <p:spPr>
            <a:xfrm>
              <a:off x="733764" y="1562439"/>
              <a:ext cx="1684800" cy="168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 rot="18208600">
              <a:off x="668744" y="1497419"/>
              <a:ext cx="1815063" cy="1815063"/>
            </a:xfrm>
            <a:prstGeom prst="ellipse">
              <a:avLst/>
            </a:prstGeom>
            <a:ln w="12700">
              <a:gradFill>
                <a:gsLst>
                  <a:gs pos="0">
                    <a:schemeClr val="accent1"/>
                  </a:gs>
                  <a:gs pos="14000">
                    <a:schemeClr val="bg1">
                      <a:alpha val="8000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 rot="20020686">
              <a:off x="611188" y="1439863"/>
              <a:ext cx="1930176" cy="1930176"/>
            </a:xfrm>
            <a:prstGeom prst="ellipse">
              <a:avLst/>
            </a:prstGeom>
            <a:ln w="12700">
              <a:gradFill>
                <a:gsLst>
                  <a:gs pos="0">
                    <a:schemeClr val="accent2"/>
                  </a:gs>
                  <a:gs pos="4000">
                    <a:schemeClr val="bg1">
                      <a:alpha val="8000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757733" y="3071810"/>
            <a:ext cx="1658351" cy="1626052"/>
            <a:chOff x="611188" y="1439863"/>
            <a:chExt cx="1930176" cy="1930176"/>
          </a:xfrm>
        </p:grpSpPr>
        <p:sp>
          <p:nvSpPr>
            <p:cNvPr id="105" name="椭圆 104"/>
            <p:cNvSpPr/>
            <p:nvPr/>
          </p:nvSpPr>
          <p:spPr>
            <a:xfrm>
              <a:off x="733764" y="1562439"/>
              <a:ext cx="1684800" cy="168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 rot="18208600">
              <a:off x="668744" y="1497419"/>
              <a:ext cx="1815063" cy="1815063"/>
            </a:xfrm>
            <a:prstGeom prst="ellipse">
              <a:avLst/>
            </a:prstGeom>
            <a:ln w="12700">
              <a:gradFill>
                <a:gsLst>
                  <a:gs pos="0">
                    <a:schemeClr val="accent1"/>
                  </a:gs>
                  <a:gs pos="14000">
                    <a:schemeClr val="bg1">
                      <a:alpha val="8000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 rot="20020686">
              <a:off x="611188" y="1439863"/>
              <a:ext cx="1930176" cy="1930176"/>
            </a:xfrm>
            <a:prstGeom prst="ellipse">
              <a:avLst/>
            </a:prstGeom>
            <a:ln w="12700">
              <a:gradFill>
                <a:gsLst>
                  <a:gs pos="0">
                    <a:schemeClr val="accent2"/>
                  </a:gs>
                  <a:gs pos="4000">
                    <a:schemeClr val="bg1">
                      <a:alpha val="8000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6802971" y="3071810"/>
            <a:ext cx="1658351" cy="1626052"/>
            <a:chOff x="611188" y="1439863"/>
            <a:chExt cx="1930176" cy="1930176"/>
          </a:xfrm>
        </p:grpSpPr>
        <p:sp>
          <p:nvSpPr>
            <p:cNvPr id="109" name="椭圆 108"/>
            <p:cNvSpPr/>
            <p:nvPr/>
          </p:nvSpPr>
          <p:spPr>
            <a:xfrm>
              <a:off x="733764" y="1562439"/>
              <a:ext cx="1684800" cy="168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 rot="18208600">
              <a:off x="668744" y="1497419"/>
              <a:ext cx="1815063" cy="1815063"/>
            </a:xfrm>
            <a:prstGeom prst="ellipse">
              <a:avLst/>
            </a:prstGeom>
            <a:ln w="12700">
              <a:gradFill>
                <a:gsLst>
                  <a:gs pos="0">
                    <a:schemeClr val="accent1"/>
                  </a:gs>
                  <a:gs pos="14000">
                    <a:schemeClr val="bg1">
                      <a:alpha val="8000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 rot="20020686">
              <a:off x="611188" y="1439863"/>
              <a:ext cx="1930176" cy="1930176"/>
            </a:xfrm>
            <a:prstGeom prst="ellipse">
              <a:avLst/>
            </a:prstGeom>
            <a:ln w="12700">
              <a:gradFill>
                <a:gsLst>
                  <a:gs pos="0">
                    <a:schemeClr val="accent2"/>
                  </a:gs>
                  <a:gs pos="4000">
                    <a:schemeClr val="bg1">
                      <a:alpha val="8000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8848210" y="3071810"/>
            <a:ext cx="1658351" cy="1626052"/>
            <a:chOff x="611188" y="1439863"/>
            <a:chExt cx="1930176" cy="1930176"/>
          </a:xfrm>
        </p:grpSpPr>
        <p:sp>
          <p:nvSpPr>
            <p:cNvPr id="113" name="椭圆 112"/>
            <p:cNvSpPr/>
            <p:nvPr/>
          </p:nvSpPr>
          <p:spPr>
            <a:xfrm>
              <a:off x="733764" y="1562439"/>
              <a:ext cx="1684800" cy="168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 rot="18208600">
              <a:off x="668744" y="1497419"/>
              <a:ext cx="1815063" cy="1815063"/>
            </a:xfrm>
            <a:prstGeom prst="ellipse">
              <a:avLst/>
            </a:prstGeom>
            <a:ln w="12700">
              <a:gradFill>
                <a:gsLst>
                  <a:gs pos="0">
                    <a:schemeClr val="accent1"/>
                  </a:gs>
                  <a:gs pos="14000">
                    <a:schemeClr val="bg1">
                      <a:alpha val="8000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 rot="20020686">
              <a:off x="611188" y="1439863"/>
              <a:ext cx="1930176" cy="1930176"/>
            </a:xfrm>
            <a:prstGeom prst="ellipse">
              <a:avLst/>
            </a:prstGeom>
            <a:ln w="12700">
              <a:gradFill>
                <a:gsLst>
                  <a:gs pos="0">
                    <a:schemeClr val="accent2"/>
                  </a:gs>
                  <a:gs pos="4000">
                    <a:schemeClr val="bg1">
                      <a:alpha val="8000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6" name="矩形 115"/>
          <p:cNvSpPr/>
          <p:nvPr/>
        </p:nvSpPr>
        <p:spPr>
          <a:xfrm>
            <a:off x="2828907" y="4834391"/>
            <a:ext cx="121036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我国第一架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小型无人机</a:t>
            </a:r>
          </a:p>
        </p:txBody>
      </p:sp>
      <p:sp>
        <p:nvSpPr>
          <p:cNvPr id="117" name="Freeform 40"/>
          <p:cNvSpPr>
            <a:spLocks noEditPoints="1"/>
          </p:cNvSpPr>
          <p:nvPr/>
        </p:nvSpPr>
        <p:spPr bwMode="auto">
          <a:xfrm>
            <a:off x="3021076" y="3565283"/>
            <a:ext cx="918759" cy="357629"/>
          </a:xfrm>
          <a:custGeom>
            <a:avLst/>
            <a:gdLst>
              <a:gd name="T0" fmla="*/ 64 w 166"/>
              <a:gd name="T1" fmla="*/ 42 h 64"/>
              <a:gd name="T2" fmla="*/ 82 w 166"/>
              <a:gd name="T3" fmla="*/ 0 h 64"/>
              <a:gd name="T4" fmla="*/ 100 w 166"/>
              <a:gd name="T5" fmla="*/ 44 h 64"/>
              <a:gd name="T6" fmla="*/ 139 w 166"/>
              <a:gd name="T7" fmla="*/ 46 h 64"/>
              <a:gd name="T8" fmla="*/ 140 w 166"/>
              <a:gd name="T9" fmla="*/ 61 h 64"/>
              <a:gd name="T10" fmla="*/ 122 w 166"/>
              <a:gd name="T11" fmla="*/ 54 h 64"/>
              <a:gd name="T12" fmla="*/ 82 w 166"/>
              <a:gd name="T13" fmla="*/ 59 h 64"/>
              <a:gd name="T14" fmla="*/ 43 w 166"/>
              <a:gd name="T15" fmla="*/ 54 h 64"/>
              <a:gd name="T16" fmla="*/ 25 w 166"/>
              <a:gd name="T17" fmla="*/ 61 h 64"/>
              <a:gd name="T18" fmla="*/ 26 w 166"/>
              <a:gd name="T19" fmla="*/ 46 h 64"/>
              <a:gd name="T20" fmla="*/ 68 w 166"/>
              <a:gd name="T21" fmla="*/ 40 h 64"/>
              <a:gd name="T22" fmla="*/ 74 w 166"/>
              <a:gd name="T23" fmla="*/ 34 h 64"/>
              <a:gd name="T24" fmla="*/ 74 w 166"/>
              <a:gd name="T25" fmla="*/ 41 h 64"/>
              <a:gd name="T26" fmla="*/ 76 w 166"/>
              <a:gd name="T27" fmla="*/ 34 h 64"/>
              <a:gd name="T28" fmla="*/ 84 w 166"/>
              <a:gd name="T29" fmla="*/ 42 h 64"/>
              <a:gd name="T30" fmla="*/ 89 w 166"/>
              <a:gd name="T31" fmla="*/ 34 h 64"/>
              <a:gd name="T32" fmla="*/ 92 w 166"/>
              <a:gd name="T33" fmla="*/ 41 h 64"/>
              <a:gd name="T34" fmla="*/ 90 w 166"/>
              <a:gd name="T35" fmla="*/ 34 h 64"/>
              <a:gd name="T36" fmla="*/ 133 w 166"/>
              <a:gd name="T37" fmla="*/ 49 h 64"/>
              <a:gd name="T38" fmla="*/ 128 w 166"/>
              <a:gd name="T39" fmla="*/ 54 h 64"/>
              <a:gd name="T40" fmla="*/ 133 w 166"/>
              <a:gd name="T41" fmla="*/ 59 h 64"/>
              <a:gd name="T42" fmla="*/ 136 w 166"/>
              <a:gd name="T43" fmla="*/ 50 h 64"/>
              <a:gd name="T44" fmla="*/ 130 w 166"/>
              <a:gd name="T45" fmla="*/ 51 h 64"/>
              <a:gd name="T46" fmla="*/ 130 w 166"/>
              <a:gd name="T47" fmla="*/ 56 h 64"/>
              <a:gd name="T48" fmla="*/ 136 w 166"/>
              <a:gd name="T49" fmla="*/ 54 h 64"/>
              <a:gd name="T50" fmla="*/ 133 w 166"/>
              <a:gd name="T51" fmla="*/ 50 h 64"/>
              <a:gd name="T52" fmla="*/ 130 w 166"/>
              <a:gd name="T53" fmla="*/ 47 h 64"/>
              <a:gd name="T54" fmla="*/ 128 w 166"/>
              <a:gd name="T55" fmla="*/ 59 h 64"/>
              <a:gd name="T56" fmla="*/ 140 w 166"/>
              <a:gd name="T57" fmla="*/ 54 h 64"/>
              <a:gd name="T58" fmla="*/ 101 w 166"/>
              <a:gd name="T59" fmla="*/ 36 h 64"/>
              <a:gd name="T60" fmla="*/ 99 w 166"/>
              <a:gd name="T61" fmla="*/ 33 h 64"/>
              <a:gd name="T62" fmla="*/ 65 w 166"/>
              <a:gd name="T63" fmla="*/ 33 h 64"/>
              <a:gd name="T64" fmla="*/ 63 w 166"/>
              <a:gd name="T65" fmla="*/ 36 h 64"/>
              <a:gd name="T66" fmla="*/ 29 w 166"/>
              <a:gd name="T67" fmla="*/ 50 h 64"/>
              <a:gd name="T68" fmla="*/ 33 w 166"/>
              <a:gd name="T69" fmla="*/ 59 h 64"/>
              <a:gd name="T70" fmla="*/ 38 w 166"/>
              <a:gd name="T71" fmla="*/ 54 h 64"/>
              <a:gd name="T72" fmla="*/ 33 w 166"/>
              <a:gd name="T73" fmla="*/ 49 h 64"/>
              <a:gd name="T74" fmla="*/ 30 w 166"/>
              <a:gd name="T75" fmla="*/ 51 h 64"/>
              <a:gd name="T76" fmla="*/ 30 w 166"/>
              <a:gd name="T77" fmla="*/ 56 h 64"/>
              <a:gd name="T78" fmla="*/ 35 w 166"/>
              <a:gd name="T79" fmla="*/ 56 h 64"/>
              <a:gd name="T80" fmla="*/ 35 w 166"/>
              <a:gd name="T81" fmla="*/ 47 h 64"/>
              <a:gd name="T82" fmla="*/ 26 w 166"/>
              <a:gd name="T83" fmla="*/ 54 h 64"/>
              <a:gd name="T84" fmla="*/ 38 w 166"/>
              <a:gd name="T85" fmla="*/ 59 h 64"/>
              <a:gd name="T86" fmla="*/ 35 w 166"/>
              <a:gd name="T87" fmla="*/ 4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66" h="64">
                <a:moveTo>
                  <a:pt x="0" y="41"/>
                </a:moveTo>
                <a:cubicBezTo>
                  <a:pt x="64" y="44"/>
                  <a:pt x="64" y="44"/>
                  <a:pt x="64" y="44"/>
                </a:cubicBezTo>
                <a:cubicBezTo>
                  <a:pt x="64" y="43"/>
                  <a:pt x="64" y="42"/>
                  <a:pt x="64" y="42"/>
                </a:cubicBezTo>
                <a:cubicBezTo>
                  <a:pt x="64" y="33"/>
                  <a:pt x="71" y="25"/>
                  <a:pt x="79" y="24"/>
                </a:cubicBezTo>
                <a:cubicBezTo>
                  <a:pt x="81" y="0"/>
                  <a:pt x="81" y="0"/>
                  <a:pt x="81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4" y="24"/>
                  <a:pt x="84" y="24"/>
                  <a:pt x="84" y="24"/>
                </a:cubicBezTo>
                <a:cubicBezTo>
                  <a:pt x="93" y="25"/>
                  <a:pt x="100" y="32"/>
                  <a:pt x="100" y="42"/>
                </a:cubicBezTo>
                <a:cubicBezTo>
                  <a:pt x="100" y="42"/>
                  <a:pt x="100" y="43"/>
                  <a:pt x="100" y="44"/>
                </a:cubicBezTo>
                <a:cubicBezTo>
                  <a:pt x="166" y="41"/>
                  <a:pt x="166" y="41"/>
                  <a:pt x="166" y="41"/>
                </a:cubicBezTo>
                <a:cubicBezTo>
                  <a:pt x="166" y="42"/>
                  <a:pt x="166" y="42"/>
                  <a:pt x="166" y="42"/>
                </a:cubicBezTo>
                <a:cubicBezTo>
                  <a:pt x="139" y="46"/>
                  <a:pt x="139" y="46"/>
                  <a:pt x="139" y="46"/>
                </a:cubicBezTo>
                <a:cubicBezTo>
                  <a:pt x="140" y="46"/>
                  <a:pt x="140" y="46"/>
                  <a:pt x="140" y="46"/>
                </a:cubicBezTo>
                <a:cubicBezTo>
                  <a:pt x="142" y="48"/>
                  <a:pt x="143" y="51"/>
                  <a:pt x="143" y="54"/>
                </a:cubicBezTo>
                <a:cubicBezTo>
                  <a:pt x="143" y="57"/>
                  <a:pt x="142" y="59"/>
                  <a:pt x="140" y="61"/>
                </a:cubicBezTo>
                <a:cubicBezTo>
                  <a:pt x="138" y="63"/>
                  <a:pt x="135" y="64"/>
                  <a:pt x="133" y="64"/>
                </a:cubicBezTo>
                <a:cubicBezTo>
                  <a:pt x="130" y="64"/>
                  <a:pt x="127" y="63"/>
                  <a:pt x="125" y="61"/>
                </a:cubicBezTo>
                <a:cubicBezTo>
                  <a:pt x="123" y="59"/>
                  <a:pt x="122" y="57"/>
                  <a:pt x="122" y="54"/>
                </a:cubicBezTo>
                <a:cubicBezTo>
                  <a:pt x="122" y="52"/>
                  <a:pt x="123" y="50"/>
                  <a:pt x="124" y="48"/>
                </a:cubicBezTo>
                <a:cubicBezTo>
                  <a:pt x="96" y="52"/>
                  <a:pt x="96" y="52"/>
                  <a:pt x="96" y="52"/>
                </a:cubicBezTo>
                <a:cubicBezTo>
                  <a:pt x="93" y="56"/>
                  <a:pt x="88" y="59"/>
                  <a:pt x="82" y="59"/>
                </a:cubicBezTo>
                <a:cubicBezTo>
                  <a:pt x="76" y="59"/>
                  <a:pt x="70" y="56"/>
                  <a:pt x="67" y="52"/>
                </a:cubicBezTo>
                <a:cubicBezTo>
                  <a:pt x="41" y="48"/>
                  <a:pt x="41" y="48"/>
                  <a:pt x="41" y="48"/>
                </a:cubicBezTo>
                <a:cubicBezTo>
                  <a:pt x="42" y="50"/>
                  <a:pt x="43" y="52"/>
                  <a:pt x="43" y="54"/>
                </a:cubicBezTo>
                <a:cubicBezTo>
                  <a:pt x="43" y="57"/>
                  <a:pt x="42" y="59"/>
                  <a:pt x="40" y="61"/>
                </a:cubicBezTo>
                <a:cubicBezTo>
                  <a:pt x="38" y="63"/>
                  <a:pt x="36" y="64"/>
                  <a:pt x="33" y="64"/>
                </a:cubicBezTo>
                <a:cubicBezTo>
                  <a:pt x="30" y="64"/>
                  <a:pt x="27" y="63"/>
                  <a:pt x="25" y="61"/>
                </a:cubicBezTo>
                <a:cubicBezTo>
                  <a:pt x="24" y="59"/>
                  <a:pt x="22" y="57"/>
                  <a:pt x="22" y="54"/>
                </a:cubicBezTo>
                <a:cubicBezTo>
                  <a:pt x="22" y="51"/>
                  <a:pt x="24" y="48"/>
                  <a:pt x="25" y="46"/>
                </a:cubicBezTo>
                <a:cubicBezTo>
                  <a:pt x="26" y="46"/>
                  <a:pt x="26" y="46"/>
                  <a:pt x="26" y="46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1"/>
                  <a:pt x="0" y="41"/>
                  <a:pt x="0" y="41"/>
                </a:cubicBezTo>
                <a:close/>
                <a:moveTo>
                  <a:pt x="68" y="40"/>
                </a:moveTo>
                <a:cubicBezTo>
                  <a:pt x="72" y="41"/>
                  <a:pt x="72" y="41"/>
                  <a:pt x="72" y="41"/>
                </a:cubicBezTo>
                <a:cubicBezTo>
                  <a:pt x="73" y="40"/>
                  <a:pt x="73" y="39"/>
                  <a:pt x="73" y="38"/>
                </a:cubicBezTo>
                <a:cubicBezTo>
                  <a:pt x="73" y="36"/>
                  <a:pt x="74" y="35"/>
                  <a:pt x="74" y="34"/>
                </a:cubicBezTo>
                <a:cubicBezTo>
                  <a:pt x="70" y="34"/>
                  <a:pt x="70" y="34"/>
                  <a:pt x="70" y="34"/>
                </a:cubicBezTo>
                <a:cubicBezTo>
                  <a:pt x="69" y="36"/>
                  <a:pt x="68" y="38"/>
                  <a:pt x="68" y="40"/>
                </a:cubicBezTo>
                <a:close/>
                <a:moveTo>
                  <a:pt x="74" y="41"/>
                </a:moveTo>
                <a:cubicBezTo>
                  <a:pt x="80" y="42"/>
                  <a:pt x="80" y="42"/>
                  <a:pt x="80" y="42"/>
                </a:cubicBezTo>
                <a:cubicBezTo>
                  <a:pt x="81" y="34"/>
                  <a:pt x="81" y="34"/>
                  <a:pt x="81" y="34"/>
                </a:cubicBezTo>
                <a:cubicBezTo>
                  <a:pt x="76" y="34"/>
                  <a:pt x="76" y="34"/>
                  <a:pt x="76" y="34"/>
                </a:cubicBezTo>
                <a:cubicBezTo>
                  <a:pt x="75" y="35"/>
                  <a:pt x="75" y="37"/>
                  <a:pt x="75" y="38"/>
                </a:cubicBezTo>
                <a:cubicBezTo>
                  <a:pt x="74" y="39"/>
                  <a:pt x="74" y="40"/>
                  <a:pt x="74" y="41"/>
                </a:cubicBezTo>
                <a:close/>
                <a:moveTo>
                  <a:pt x="84" y="42"/>
                </a:moveTo>
                <a:cubicBezTo>
                  <a:pt x="90" y="41"/>
                  <a:pt x="90" y="41"/>
                  <a:pt x="90" y="41"/>
                </a:cubicBezTo>
                <a:cubicBezTo>
                  <a:pt x="90" y="40"/>
                  <a:pt x="90" y="39"/>
                  <a:pt x="90" y="38"/>
                </a:cubicBezTo>
                <a:cubicBezTo>
                  <a:pt x="89" y="37"/>
                  <a:pt x="89" y="35"/>
                  <a:pt x="89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4" y="42"/>
                  <a:pt x="84" y="42"/>
                  <a:pt x="84" y="42"/>
                </a:cubicBezTo>
                <a:close/>
                <a:moveTo>
                  <a:pt x="92" y="41"/>
                </a:moveTo>
                <a:cubicBezTo>
                  <a:pt x="96" y="40"/>
                  <a:pt x="96" y="40"/>
                  <a:pt x="96" y="40"/>
                </a:cubicBezTo>
                <a:cubicBezTo>
                  <a:pt x="96" y="38"/>
                  <a:pt x="95" y="36"/>
                  <a:pt x="94" y="34"/>
                </a:cubicBezTo>
                <a:cubicBezTo>
                  <a:pt x="90" y="34"/>
                  <a:pt x="90" y="34"/>
                  <a:pt x="90" y="34"/>
                </a:cubicBezTo>
                <a:cubicBezTo>
                  <a:pt x="91" y="35"/>
                  <a:pt x="91" y="36"/>
                  <a:pt x="91" y="38"/>
                </a:cubicBezTo>
                <a:cubicBezTo>
                  <a:pt x="92" y="39"/>
                  <a:pt x="92" y="40"/>
                  <a:pt x="92" y="41"/>
                </a:cubicBezTo>
                <a:close/>
                <a:moveTo>
                  <a:pt x="133" y="49"/>
                </a:moveTo>
                <a:cubicBezTo>
                  <a:pt x="131" y="49"/>
                  <a:pt x="130" y="49"/>
                  <a:pt x="129" y="50"/>
                </a:cubicBezTo>
                <a:cubicBezTo>
                  <a:pt x="129" y="50"/>
                  <a:pt x="129" y="50"/>
                  <a:pt x="129" y="50"/>
                </a:cubicBezTo>
                <a:cubicBezTo>
                  <a:pt x="128" y="51"/>
                  <a:pt x="128" y="52"/>
                  <a:pt x="128" y="54"/>
                </a:cubicBezTo>
                <a:cubicBezTo>
                  <a:pt x="128" y="55"/>
                  <a:pt x="128" y="56"/>
                  <a:pt x="129" y="57"/>
                </a:cubicBezTo>
                <a:cubicBezTo>
                  <a:pt x="129" y="57"/>
                  <a:pt x="129" y="57"/>
                  <a:pt x="129" y="57"/>
                </a:cubicBezTo>
                <a:cubicBezTo>
                  <a:pt x="130" y="58"/>
                  <a:pt x="131" y="59"/>
                  <a:pt x="133" y="59"/>
                </a:cubicBezTo>
                <a:cubicBezTo>
                  <a:pt x="134" y="59"/>
                  <a:pt x="135" y="58"/>
                  <a:pt x="136" y="57"/>
                </a:cubicBezTo>
                <a:cubicBezTo>
                  <a:pt x="137" y="56"/>
                  <a:pt x="138" y="55"/>
                  <a:pt x="138" y="54"/>
                </a:cubicBezTo>
                <a:cubicBezTo>
                  <a:pt x="138" y="52"/>
                  <a:pt x="137" y="51"/>
                  <a:pt x="136" y="50"/>
                </a:cubicBezTo>
                <a:cubicBezTo>
                  <a:pt x="136" y="50"/>
                  <a:pt x="136" y="50"/>
                  <a:pt x="136" y="50"/>
                </a:cubicBezTo>
                <a:cubicBezTo>
                  <a:pt x="135" y="49"/>
                  <a:pt x="134" y="49"/>
                  <a:pt x="133" y="49"/>
                </a:cubicBezTo>
                <a:close/>
                <a:moveTo>
                  <a:pt x="130" y="51"/>
                </a:moveTo>
                <a:cubicBezTo>
                  <a:pt x="130" y="52"/>
                  <a:pt x="129" y="53"/>
                  <a:pt x="129" y="54"/>
                </a:cubicBezTo>
                <a:cubicBezTo>
                  <a:pt x="129" y="55"/>
                  <a:pt x="130" y="55"/>
                  <a:pt x="130" y="56"/>
                </a:cubicBezTo>
                <a:cubicBezTo>
                  <a:pt x="130" y="56"/>
                  <a:pt x="130" y="56"/>
                  <a:pt x="130" y="56"/>
                </a:cubicBezTo>
                <a:cubicBezTo>
                  <a:pt x="131" y="57"/>
                  <a:pt x="132" y="57"/>
                  <a:pt x="133" y="57"/>
                </a:cubicBezTo>
                <a:cubicBezTo>
                  <a:pt x="134" y="57"/>
                  <a:pt x="134" y="57"/>
                  <a:pt x="135" y="56"/>
                </a:cubicBezTo>
                <a:cubicBezTo>
                  <a:pt x="136" y="55"/>
                  <a:pt x="136" y="55"/>
                  <a:pt x="136" y="54"/>
                </a:cubicBezTo>
                <a:cubicBezTo>
                  <a:pt x="136" y="53"/>
                  <a:pt x="136" y="52"/>
                  <a:pt x="135" y="51"/>
                </a:cubicBezTo>
                <a:cubicBezTo>
                  <a:pt x="135" y="51"/>
                  <a:pt x="135" y="51"/>
                  <a:pt x="135" y="51"/>
                </a:cubicBezTo>
                <a:cubicBezTo>
                  <a:pt x="134" y="51"/>
                  <a:pt x="134" y="50"/>
                  <a:pt x="133" y="50"/>
                </a:cubicBezTo>
                <a:cubicBezTo>
                  <a:pt x="132" y="50"/>
                  <a:pt x="131" y="51"/>
                  <a:pt x="130" y="51"/>
                </a:cubicBezTo>
                <a:close/>
                <a:moveTo>
                  <a:pt x="133" y="47"/>
                </a:moveTo>
                <a:cubicBezTo>
                  <a:pt x="130" y="47"/>
                  <a:pt x="130" y="47"/>
                  <a:pt x="130" y="47"/>
                </a:cubicBezTo>
                <a:cubicBezTo>
                  <a:pt x="129" y="48"/>
                  <a:pt x="128" y="48"/>
                  <a:pt x="128" y="49"/>
                </a:cubicBezTo>
                <a:cubicBezTo>
                  <a:pt x="126" y="50"/>
                  <a:pt x="126" y="52"/>
                  <a:pt x="126" y="54"/>
                </a:cubicBezTo>
                <a:cubicBezTo>
                  <a:pt x="126" y="56"/>
                  <a:pt x="126" y="57"/>
                  <a:pt x="128" y="59"/>
                </a:cubicBezTo>
                <a:cubicBezTo>
                  <a:pt x="129" y="60"/>
                  <a:pt x="131" y="61"/>
                  <a:pt x="133" y="61"/>
                </a:cubicBezTo>
                <a:cubicBezTo>
                  <a:pt x="135" y="61"/>
                  <a:pt x="136" y="60"/>
                  <a:pt x="138" y="59"/>
                </a:cubicBezTo>
                <a:cubicBezTo>
                  <a:pt x="139" y="57"/>
                  <a:pt x="140" y="56"/>
                  <a:pt x="140" y="54"/>
                </a:cubicBezTo>
                <a:cubicBezTo>
                  <a:pt x="140" y="52"/>
                  <a:pt x="139" y="50"/>
                  <a:pt x="138" y="49"/>
                </a:cubicBezTo>
                <a:cubicBezTo>
                  <a:pt x="136" y="48"/>
                  <a:pt x="135" y="47"/>
                  <a:pt x="133" y="47"/>
                </a:cubicBezTo>
                <a:close/>
                <a:moveTo>
                  <a:pt x="101" y="36"/>
                </a:moveTo>
                <a:cubicBezTo>
                  <a:pt x="107" y="35"/>
                  <a:pt x="113" y="34"/>
                  <a:pt x="118" y="33"/>
                </a:cubicBezTo>
                <a:cubicBezTo>
                  <a:pt x="118" y="32"/>
                  <a:pt x="118" y="32"/>
                  <a:pt x="118" y="32"/>
                </a:cubicBezTo>
                <a:cubicBezTo>
                  <a:pt x="112" y="32"/>
                  <a:pt x="105" y="33"/>
                  <a:pt x="99" y="33"/>
                </a:cubicBezTo>
                <a:cubicBezTo>
                  <a:pt x="100" y="34"/>
                  <a:pt x="101" y="35"/>
                  <a:pt x="101" y="36"/>
                </a:cubicBezTo>
                <a:close/>
                <a:moveTo>
                  <a:pt x="63" y="36"/>
                </a:moveTo>
                <a:cubicBezTo>
                  <a:pt x="63" y="35"/>
                  <a:pt x="64" y="34"/>
                  <a:pt x="65" y="33"/>
                </a:cubicBezTo>
                <a:cubicBezTo>
                  <a:pt x="59" y="33"/>
                  <a:pt x="52" y="32"/>
                  <a:pt x="46" y="32"/>
                </a:cubicBezTo>
                <a:cubicBezTo>
                  <a:pt x="46" y="32"/>
                  <a:pt x="46" y="32"/>
                  <a:pt x="46" y="33"/>
                </a:cubicBezTo>
                <a:cubicBezTo>
                  <a:pt x="51" y="34"/>
                  <a:pt x="57" y="35"/>
                  <a:pt x="63" y="36"/>
                </a:cubicBezTo>
                <a:close/>
                <a:moveTo>
                  <a:pt x="33" y="49"/>
                </a:moveTo>
                <a:cubicBezTo>
                  <a:pt x="31" y="49"/>
                  <a:pt x="30" y="49"/>
                  <a:pt x="29" y="50"/>
                </a:cubicBezTo>
                <a:cubicBezTo>
                  <a:pt x="29" y="50"/>
                  <a:pt x="29" y="50"/>
                  <a:pt x="29" y="50"/>
                </a:cubicBezTo>
                <a:cubicBezTo>
                  <a:pt x="28" y="51"/>
                  <a:pt x="28" y="52"/>
                  <a:pt x="28" y="54"/>
                </a:cubicBezTo>
                <a:cubicBezTo>
                  <a:pt x="28" y="55"/>
                  <a:pt x="28" y="56"/>
                  <a:pt x="29" y="57"/>
                </a:cubicBezTo>
                <a:cubicBezTo>
                  <a:pt x="30" y="58"/>
                  <a:pt x="31" y="59"/>
                  <a:pt x="33" y="59"/>
                </a:cubicBezTo>
                <a:cubicBezTo>
                  <a:pt x="34" y="59"/>
                  <a:pt x="35" y="58"/>
                  <a:pt x="36" y="57"/>
                </a:cubicBezTo>
                <a:cubicBezTo>
                  <a:pt x="36" y="57"/>
                  <a:pt x="36" y="57"/>
                  <a:pt x="36" y="57"/>
                </a:cubicBezTo>
                <a:cubicBezTo>
                  <a:pt x="37" y="56"/>
                  <a:pt x="38" y="55"/>
                  <a:pt x="38" y="54"/>
                </a:cubicBezTo>
                <a:cubicBezTo>
                  <a:pt x="38" y="52"/>
                  <a:pt x="37" y="51"/>
                  <a:pt x="36" y="50"/>
                </a:cubicBezTo>
                <a:cubicBezTo>
                  <a:pt x="36" y="50"/>
                  <a:pt x="36" y="50"/>
                  <a:pt x="36" y="50"/>
                </a:cubicBezTo>
                <a:cubicBezTo>
                  <a:pt x="35" y="49"/>
                  <a:pt x="34" y="49"/>
                  <a:pt x="33" y="49"/>
                </a:cubicBezTo>
                <a:close/>
                <a:moveTo>
                  <a:pt x="35" y="51"/>
                </a:moveTo>
                <a:cubicBezTo>
                  <a:pt x="34" y="51"/>
                  <a:pt x="34" y="50"/>
                  <a:pt x="33" y="50"/>
                </a:cubicBezTo>
                <a:cubicBezTo>
                  <a:pt x="32" y="50"/>
                  <a:pt x="31" y="51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2"/>
                  <a:pt x="29" y="53"/>
                  <a:pt x="29" y="54"/>
                </a:cubicBezTo>
                <a:cubicBezTo>
                  <a:pt x="29" y="55"/>
                  <a:pt x="30" y="55"/>
                  <a:pt x="30" y="56"/>
                </a:cubicBezTo>
                <a:cubicBezTo>
                  <a:pt x="31" y="57"/>
                  <a:pt x="32" y="57"/>
                  <a:pt x="33" y="57"/>
                </a:cubicBezTo>
                <a:cubicBezTo>
                  <a:pt x="34" y="57"/>
                  <a:pt x="34" y="57"/>
                  <a:pt x="35" y="56"/>
                </a:cubicBezTo>
                <a:cubicBezTo>
                  <a:pt x="35" y="56"/>
                  <a:pt x="35" y="56"/>
                  <a:pt x="35" y="56"/>
                </a:cubicBezTo>
                <a:cubicBezTo>
                  <a:pt x="36" y="55"/>
                  <a:pt x="36" y="55"/>
                  <a:pt x="36" y="54"/>
                </a:cubicBezTo>
                <a:cubicBezTo>
                  <a:pt x="36" y="53"/>
                  <a:pt x="36" y="52"/>
                  <a:pt x="35" y="51"/>
                </a:cubicBezTo>
                <a:close/>
                <a:moveTo>
                  <a:pt x="35" y="47"/>
                </a:moveTo>
                <a:cubicBezTo>
                  <a:pt x="32" y="47"/>
                  <a:pt x="32" y="47"/>
                  <a:pt x="32" y="47"/>
                </a:cubicBezTo>
                <a:cubicBezTo>
                  <a:pt x="30" y="47"/>
                  <a:pt x="29" y="48"/>
                  <a:pt x="28" y="49"/>
                </a:cubicBezTo>
                <a:cubicBezTo>
                  <a:pt x="26" y="50"/>
                  <a:pt x="26" y="52"/>
                  <a:pt x="26" y="54"/>
                </a:cubicBezTo>
                <a:cubicBezTo>
                  <a:pt x="26" y="56"/>
                  <a:pt x="26" y="57"/>
                  <a:pt x="28" y="59"/>
                </a:cubicBezTo>
                <a:cubicBezTo>
                  <a:pt x="29" y="60"/>
                  <a:pt x="31" y="61"/>
                  <a:pt x="33" y="61"/>
                </a:cubicBezTo>
                <a:cubicBezTo>
                  <a:pt x="35" y="61"/>
                  <a:pt x="36" y="60"/>
                  <a:pt x="38" y="59"/>
                </a:cubicBezTo>
                <a:cubicBezTo>
                  <a:pt x="39" y="57"/>
                  <a:pt x="40" y="56"/>
                  <a:pt x="40" y="54"/>
                </a:cubicBezTo>
                <a:cubicBezTo>
                  <a:pt x="40" y="52"/>
                  <a:pt x="39" y="50"/>
                  <a:pt x="38" y="49"/>
                </a:cubicBezTo>
                <a:cubicBezTo>
                  <a:pt x="37" y="48"/>
                  <a:pt x="36" y="48"/>
                  <a:pt x="35" y="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35000">
                <a:schemeClr val="accent1">
                  <a:alpha val="9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4829171" y="4867237"/>
            <a:ext cx="127597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我国第一台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地效飞行器</a:t>
            </a:r>
          </a:p>
        </p:txBody>
      </p:sp>
      <p:sp>
        <p:nvSpPr>
          <p:cNvPr id="119" name="Freeform 21"/>
          <p:cNvSpPr>
            <a:spLocks noEditPoints="1"/>
          </p:cNvSpPr>
          <p:nvPr/>
        </p:nvSpPr>
        <p:spPr bwMode="auto">
          <a:xfrm>
            <a:off x="5156272" y="3486339"/>
            <a:ext cx="763003" cy="539484"/>
          </a:xfrm>
          <a:custGeom>
            <a:avLst/>
            <a:gdLst>
              <a:gd name="T0" fmla="*/ 236 w 290"/>
              <a:gd name="T1" fmla="*/ 172 h 208"/>
              <a:gd name="T2" fmla="*/ 236 w 290"/>
              <a:gd name="T3" fmla="*/ 176 h 208"/>
              <a:gd name="T4" fmla="*/ 254 w 290"/>
              <a:gd name="T5" fmla="*/ 195 h 208"/>
              <a:gd name="T6" fmla="*/ 272 w 290"/>
              <a:gd name="T7" fmla="*/ 176 h 208"/>
              <a:gd name="T8" fmla="*/ 271 w 290"/>
              <a:gd name="T9" fmla="*/ 172 h 208"/>
              <a:gd name="T10" fmla="*/ 290 w 290"/>
              <a:gd name="T11" fmla="*/ 172 h 208"/>
              <a:gd name="T12" fmla="*/ 290 w 290"/>
              <a:gd name="T13" fmla="*/ 158 h 208"/>
              <a:gd name="T14" fmla="*/ 202 w 290"/>
              <a:gd name="T15" fmla="*/ 136 h 208"/>
              <a:gd name="T16" fmla="*/ 145 w 290"/>
              <a:gd name="T17" fmla="*/ 90 h 208"/>
              <a:gd name="T18" fmla="*/ 88 w 290"/>
              <a:gd name="T19" fmla="*/ 136 h 208"/>
              <a:gd name="T20" fmla="*/ 0 w 290"/>
              <a:gd name="T21" fmla="*/ 158 h 208"/>
              <a:gd name="T22" fmla="*/ 0 w 290"/>
              <a:gd name="T23" fmla="*/ 172 h 208"/>
              <a:gd name="T24" fmla="*/ 19 w 290"/>
              <a:gd name="T25" fmla="*/ 172 h 208"/>
              <a:gd name="T26" fmla="*/ 18 w 290"/>
              <a:gd name="T27" fmla="*/ 176 h 208"/>
              <a:gd name="T28" fmla="*/ 36 w 290"/>
              <a:gd name="T29" fmla="*/ 195 h 208"/>
              <a:gd name="T30" fmla="*/ 54 w 290"/>
              <a:gd name="T31" fmla="*/ 176 h 208"/>
              <a:gd name="T32" fmla="*/ 54 w 290"/>
              <a:gd name="T33" fmla="*/ 172 h 208"/>
              <a:gd name="T34" fmla="*/ 91 w 290"/>
              <a:gd name="T35" fmla="*/ 172 h 208"/>
              <a:gd name="T36" fmla="*/ 145 w 290"/>
              <a:gd name="T37" fmla="*/ 208 h 208"/>
              <a:gd name="T38" fmla="*/ 199 w 290"/>
              <a:gd name="T39" fmla="*/ 172 h 208"/>
              <a:gd name="T40" fmla="*/ 236 w 290"/>
              <a:gd name="T41" fmla="*/ 172 h 208"/>
              <a:gd name="T42" fmla="*/ 105 w 290"/>
              <a:gd name="T43" fmla="*/ 94 h 208"/>
              <a:gd name="T44" fmla="*/ 88 w 290"/>
              <a:gd name="T45" fmla="*/ 112 h 208"/>
              <a:gd name="T46" fmla="*/ 54 w 290"/>
              <a:gd name="T47" fmla="*/ 109 h 208"/>
              <a:gd name="T48" fmla="*/ 54 w 290"/>
              <a:gd name="T49" fmla="*/ 99 h 208"/>
              <a:gd name="T50" fmla="*/ 105 w 290"/>
              <a:gd name="T51" fmla="*/ 94 h 208"/>
              <a:gd name="T52" fmla="*/ 202 w 290"/>
              <a:gd name="T53" fmla="*/ 112 h 208"/>
              <a:gd name="T54" fmla="*/ 185 w 290"/>
              <a:gd name="T55" fmla="*/ 94 h 208"/>
              <a:gd name="T56" fmla="*/ 236 w 290"/>
              <a:gd name="T57" fmla="*/ 99 h 208"/>
              <a:gd name="T58" fmla="*/ 236 w 290"/>
              <a:gd name="T59" fmla="*/ 109 h 208"/>
              <a:gd name="T60" fmla="*/ 202 w 290"/>
              <a:gd name="T61" fmla="*/ 112 h 208"/>
              <a:gd name="T62" fmla="*/ 157 w 290"/>
              <a:gd name="T63" fmla="*/ 82 h 208"/>
              <a:gd name="T64" fmla="*/ 150 w 290"/>
              <a:gd name="T65" fmla="*/ 0 h 208"/>
              <a:gd name="T66" fmla="*/ 140 w 290"/>
              <a:gd name="T67" fmla="*/ 0 h 208"/>
              <a:gd name="T68" fmla="*/ 133 w 290"/>
              <a:gd name="T69" fmla="*/ 82 h 208"/>
              <a:gd name="T70" fmla="*/ 145 w 290"/>
              <a:gd name="T71" fmla="*/ 81 h 208"/>
              <a:gd name="T72" fmla="*/ 157 w 290"/>
              <a:gd name="T73" fmla="*/ 82 h 208"/>
              <a:gd name="T74" fmla="*/ 119 w 290"/>
              <a:gd name="T75" fmla="*/ 118 h 208"/>
              <a:gd name="T76" fmla="*/ 171 w 290"/>
              <a:gd name="T77" fmla="*/ 118 h 208"/>
              <a:gd name="T78" fmla="*/ 183 w 290"/>
              <a:gd name="T79" fmla="*/ 136 h 208"/>
              <a:gd name="T80" fmla="*/ 107 w 290"/>
              <a:gd name="T81" fmla="*/ 136 h 208"/>
              <a:gd name="T82" fmla="*/ 119 w 290"/>
              <a:gd name="T83" fmla="*/ 11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0" h="208">
                <a:moveTo>
                  <a:pt x="236" y="172"/>
                </a:moveTo>
                <a:cubicBezTo>
                  <a:pt x="236" y="173"/>
                  <a:pt x="236" y="175"/>
                  <a:pt x="236" y="176"/>
                </a:cubicBezTo>
                <a:cubicBezTo>
                  <a:pt x="236" y="186"/>
                  <a:pt x="244" y="195"/>
                  <a:pt x="254" y="195"/>
                </a:cubicBezTo>
                <a:cubicBezTo>
                  <a:pt x="264" y="195"/>
                  <a:pt x="272" y="186"/>
                  <a:pt x="272" y="176"/>
                </a:cubicBezTo>
                <a:cubicBezTo>
                  <a:pt x="272" y="175"/>
                  <a:pt x="272" y="173"/>
                  <a:pt x="271" y="172"/>
                </a:cubicBezTo>
                <a:cubicBezTo>
                  <a:pt x="290" y="172"/>
                  <a:pt x="290" y="172"/>
                  <a:pt x="290" y="172"/>
                </a:cubicBezTo>
                <a:cubicBezTo>
                  <a:pt x="290" y="158"/>
                  <a:pt x="290" y="158"/>
                  <a:pt x="290" y="158"/>
                </a:cubicBezTo>
                <a:cubicBezTo>
                  <a:pt x="202" y="136"/>
                  <a:pt x="202" y="136"/>
                  <a:pt x="202" y="136"/>
                </a:cubicBezTo>
                <a:cubicBezTo>
                  <a:pt x="197" y="110"/>
                  <a:pt x="173" y="90"/>
                  <a:pt x="145" y="90"/>
                </a:cubicBezTo>
                <a:cubicBezTo>
                  <a:pt x="117" y="90"/>
                  <a:pt x="93" y="110"/>
                  <a:pt x="88" y="136"/>
                </a:cubicBezTo>
                <a:cubicBezTo>
                  <a:pt x="0" y="158"/>
                  <a:pt x="0" y="158"/>
                  <a:pt x="0" y="158"/>
                </a:cubicBezTo>
                <a:cubicBezTo>
                  <a:pt x="0" y="172"/>
                  <a:pt x="0" y="172"/>
                  <a:pt x="0" y="172"/>
                </a:cubicBezTo>
                <a:cubicBezTo>
                  <a:pt x="19" y="172"/>
                  <a:pt x="19" y="172"/>
                  <a:pt x="19" y="172"/>
                </a:cubicBezTo>
                <a:cubicBezTo>
                  <a:pt x="18" y="173"/>
                  <a:pt x="18" y="175"/>
                  <a:pt x="18" y="176"/>
                </a:cubicBezTo>
                <a:cubicBezTo>
                  <a:pt x="18" y="186"/>
                  <a:pt x="26" y="195"/>
                  <a:pt x="36" y="195"/>
                </a:cubicBezTo>
                <a:cubicBezTo>
                  <a:pt x="46" y="195"/>
                  <a:pt x="54" y="186"/>
                  <a:pt x="54" y="176"/>
                </a:cubicBezTo>
                <a:cubicBezTo>
                  <a:pt x="54" y="175"/>
                  <a:pt x="54" y="173"/>
                  <a:pt x="54" y="172"/>
                </a:cubicBezTo>
                <a:cubicBezTo>
                  <a:pt x="91" y="172"/>
                  <a:pt x="91" y="172"/>
                  <a:pt x="91" y="172"/>
                </a:cubicBezTo>
                <a:cubicBezTo>
                  <a:pt x="100" y="193"/>
                  <a:pt x="121" y="208"/>
                  <a:pt x="145" y="208"/>
                </a:cubicBezTo>
                <a:cubicBezTo>
                  <a:pt x="169" y="208"/>
                  <a:pt x="190" y="193"/>
                  <a:pt x="199" y="172"/>
                </a:cubicBezTo>
                <a:cubicBezTo>
                  <a:pt x="236" y="172"/>
                  <a:pt x="236" y="172"/>
                  <a:pt x="236" y="172"/>
                </a:cubicBezTo>
                <a:close/>
                <a:moveTo>
                  <a:pt x="105" y="94"/>
                </a:moveTo>
                <a:cubicBezTo>
                  <a:pt x="98" y="99"/>
                  <a:pt x="93" y="105"/>
                  <a:pt x="88" y="112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99"/>
                  <a:pt x="54" y="99"/>
                  <a:pt x="54" y="99"/>
                </a:cubicBezTo>
                <a:cubicBezTo>
                  <a:pt x="105" y="94"/>
                  <a:pt x="105" y="94"/>
                  <a:pt x="105" y="94"/>
                </a:cubicBezTo>
                <a:close/>
                <a:moveTo>
                  <a:pt x="202" y="112"/>
                </a:moveTo>
                <a:cubicBezTo>
                  <a:pt x="197" y="105"/>
                  <a:pt x="192" y="99"/>
                  <a:pt x="185" y="94"/>
                </a:cubicBezTo>
                <a:cubicBezTo>
                  <a:pt x="236" y="99"/>
                  <a:pt x="236" y="99"/>
                  <a:pt x="236" y="99"/>
                </a:cubicBezTo>
                <a:cubicBezTo>
                  <a:pt x="236" y="109"/>
                  <a:pt x="236" y="109"/>
                  <a:pt x="236" y="109"/>
                </a:cubicBezTo>
                <a:cubicBezTo>
                  <a:pt x="202" y="112"/>
                  <a:pt x="202" y="112"/>
                  <a:pt x="202" y="112"/>
                </a:cubicBezTo>
                <a:close/>
                <a:moveTo>
                  <a:pt x="157" y="82"/>
                </a:moveTo>
                <a:cubicBezTo>
                  <a:pt x="150" y="0"/>
                  <a:pt x="150" y="0"/>
                  <a:pt x="150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133" y="82"/>
                  <a:pt x="133" y="82"/>
                  <a:pt x="133" y="82"/>
                </a:cubicBezTo>
                <a:cubicBezTo>
                  <a:pt x="137" y="82"/>
                  <a:pt x="141" y="81"/>
                  <a:pt x="145" y="81"/>
                </a:cubicBezTo>
                <a:cubicBezTo>
                  <a:pt x="149" y="81"/>
                  <a:pt x="153" y="82"/>
                  <a:pt x="157" y="82"/>
                </a:cubicBezTo>
                <a:close/>
                <a:moveTo>
                  <a:pt x="119" y="118"/>
                </a:moveTo>
                <a:cubicBezTo>
                  <a:pt x="171" y="118"/>
                  <a:pt x="171" y="118"/>
                  <a:pt x="171" y="118"/>
                </a:cubicBezTo>
                <a:cubicBezTo>
                  <a:pt x="176" y="122"/>
                  <a:pt x="181" y="129"/>
                  <a:pt x="183" y="136"/>
                </a:cubicBezTo>
                <a:cubicBezTo>
                  <a:pt x="107" y="136"/>
                  <a:pt x="107" y="136"/>
                  <a:pt x="107" y="136"/>
                </a:cubicBezTo>
                <a:cubicBezTo>
                  <a:pt x="109" y="129"/>
                  <a:pt x="114" y="122"/>
                  <a:pt x="119" y="118"/>
                </a:cubicBezTo>
                <a:close/>
              </a:path>
            </a:pathLst>
          </a:custGeom>
          <a:gradFill flip="none" rotWithShape="1">
            <a:gsLst>
              <a:gs pos="0">
                <a:srgbClr val="FC0808"/>
              </a:gs>
              <a:gs pos="35000">
                <a:schemeClr val="accent2">
                  <a:alpha val="9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6472245" y="4857760"/>
            <a:ext cx="212606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我国第一型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水下无人智能航行器</a:t>
            </a:r>
          </a:p>
        </p:txBody>
      </p:sp>
      <p:sp>
        <p:nvSpPr>
          <p:cNvPr id="121" name="Freeform 17"/>
          <p:cNvSpPr>
            <a:spLocks noEditPoints="1"/>
          </p:cNvSpPr>
          <p:nvPr/>
        </p:nvSpPr>
        <p:spPr bwMode="auto">
          <a:xfrm>
            <a:off x="7215682" y="3447411"/>
            <a:ext cx="731168" cy="716928"/>
          </a:xfrm>
          <a:custGeom>
            <a:avLst/>
            <a:gdLst>
              <a:gd name="T0" fmla="*/ 154 w 290"/>
              <a:gd name="T1" fmla="*/ 119 h 290"/>
              <a:gd name="T2" fmla="*/ 196 w 290"/>
              <a:gd name="T3" fmla="*/ 81 h 290"/>
              <a:gd name="T4" fmla="*/ 136 w 290"/>
              <a:gd name="T5" fmla="*/ 119 h 290"/>
              <a:gd name="T6" fmla="*/ 94 w 290"/>
              <a:gd name="T7" fmla="*/ 81 h 290"/>
              <a:gd name="T8" fmla="*/ 136 w 290"/>
              <a:gd name="T9" fmla="*/ 119 h 290"/>
              <a:gd name="T10" fmla="*/ 119 w 290"/>
              <a:gd name="T11" fmla="*/ 136 h 290"/>
              <a:gd name="T12" fmla="*/ 81 w 290"/>
              <a:gd name="T13" fmla="*/ 94 h 290"/>
              <a:gd name="T14" fmla="*/ 119 w 290"/>
              <a:gd name="T15" fmla="*/ 154 h 290"/>
              <a:gd name="T16" fmla="*/ 81 w 290"/>
              <a:gd name="T17" fmla="*/ 196 h 290"/>
              <a:gd name="T18" fmla="*/ 119 w 290"/>
              <a:gd name="T19" fmla="*/ 154 h 290"/>
              <a:gd name="T20" fmla="*/ 136 w 290"/>
              <a:gd name="T21" fmla="*/ 171 h 290"/>
              <a:gd name="T22" fmla="*/ 94 w 290"/>
              <a:gd name="T23" fmla="*/ 209 h 290"/>
              <a:gd name="T24" fmla="*/ 154 w 290"/>
              <a:gd name="T25" fmla="*/ 171 h 290"/>
              <a:gd name="T26" fmla="*/ 196 w 290"/>
              <a:gd name="T27" fmla="*/ 209 h 290"/>
              <a:gd name="T28" fmla="*/ 154 w 290"/>
              <a:gd name="T29" fmla="*/ 171 h 290"/>
              <a:gd name="T30" fmla="*/ 171 w 290"/>
              <a:gd name="T31" fmla="*/ 154 h 290"/>
              <a:gd name="T32" fmla="*/ 209 w 290"/>
              <a:gd name="T33" fmla="*/ 196 h 290"/>
              <a:gd name="T34" fmla="*/ 171 w 290"/>
              <a:gd name="T35" fmla="*/ 136 h 290"/>
              <a:gd name="T36" fmla="*/ 209 w 290"/>
              <a:gd name="T37" fmla="*/ 94 h 290"/>
              <a:gd name="T38" fmla="*/ 171 w 290"/>
              <a:gd name="T39" fmla="*/ 136 h 290"/>
              <a:gd name="T40" fmla="*/ 136 w 290"/>
              <a:gd name="T41" fmla="*/ 145 h 290"/>
              <a:gd name="T42" fmla="*/ 154 w 290"/>
              <a:gd name="T43" fmla="*/ 145 h 290"/>
              <a:gd name="T44" fmla="*/ 136 w 290"/>
              <a:gd name="T45" fmla="*/ 46 h 290"/>
              <a:gd name="T46" fmla="*/ 131 w 290"/>
              <a:gd name="T47" fmla="*/ 14 h 290"/>
              <a:gd name="T48" fmla="*/ 159 w 290"/>
              <a:gd name="T49" fmla="*/ 14 h 290"/>
              <a:gd name="T50" fmla="*/ 154 w 290"/>
              <a:gd name="T51" fmla="*/ 46 h 290"/>
              <a:gd name="T52" fmla="*/ 224 w 290"/>
              <a:gd name="T53" fmla="*/ 53 h 290"/>
              <a:gd name="T54" fmla="*/ 247 w 290"/>
              <a:gd name="T55" fmla="*/ 43 h 290"/>
              <a:gd name="T56" fmla="*/ 237 w 290"/>
              <a:gd name="T57" fmla="*/ 66 h 290"/>
              <a:gd name="T58" fmla="*/ 244 w 290"/>
              <a:gd name="T59" fmla="*/ 136 h 290"/>
              <a:gd name="T60" fmla="*/ 276 w 290"/>
              <a:gd name="T61" fmla="*/ 131 h 290"/>
              <a:gd name="T62" fmla="*/ 276 w 290"/>
              <a:gd name="T63" fmla="*/ 159 h 290"/>
              <a:gd name="T64" fmla="*/ 244 w 290"/>
              <a:gd name="T65" fmla="*/ 154 h 290"/>
              <a:gd name="T66" fmla="*/ 237 w 290"/>
              <a:gd name="T67" fmla="*/ 224 h 290"/>
              <a:gd name="T68" fmla="*/ 247 w 290"/>
              <a:gd name="T69" fmla="*/ 247 h 290"/>
              <a:gd name="T70" fmla="*/ 224 w 290"/>
              <a:gd name="T71" fmla="*/ 237 h 290"/>
              <a:gd name="T72" fmla="*/ 154 w 290"/>
              <a:gd name="T73" fmla="*/ 244 h 290"/>
              <a:gd name="T74" fmla="*/ 159 w 290"/>
              <a:gd name="T75" fmla="*/ 276 h 290"/>
              <a:gd name="T76" fmla="*/ 131 w 290"/>
              <a:gd name="T77" fmla="*/ 276 h 290"/>
              <a:gd name="T78" fmla="*/ 136 w 290"/>
              <a:gd name="T79" fmla="*/ 244 h 290"/>
              <a:gd name="T80" fmla="*/ 66 w 290"/>
              <a:gd name="T81" fmla="*/ 237 h 290"/>
              <a:gd name="T82" fmla="*/ 43 w 290"/>
              <a:gd name="T83" fmla="*/ 247 h 290"/>
              <a:gd name="T84" fmla="*/ 53 w 290"/>
              <a:gd name="T85" fmla="*/ 224 h 290"/>
              <a:gd name="T86" fmla="*/ 46 w 290"/>
              <a:gd name="T87" fmla="*/ 154 h 290"/>
              <a:gd name="T88" fmla="*/ 14 w 290"/>
              <a:gd name="T89" fmla="*/ 159 h 290"/>
              <a:gd name="T90" fmla="*/ 14 w 290"/>
              <a:gd name="T91" fmla="*/ 131 h 290"/>
              <a:gd name="T92" fmla="*/ 46 w 290"/>
              <a:gd name="T93" fmla="*/ 136 h 290"/>
              <a:gd name="T94" fmla="*/ 53 w 290"/>
              <a:gd name="T95" fmla="*/ 66 h 290"/>
              <a:gd name="T96" fmla="*/ 43 w 290"/>
              <a:gd name="T97" fmla="*/ 43 h 290"/>
              <a:gd name="T98" fmla="*/ 66 w 290"/>
              <a:gd name="T99" fmla="*/ 53 h 290"/>
              <a:gd name="T100" fmla="*/ 136 w 290"/>
              <a:gd name="T101" fmla="*/ 46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90" h="290">
                <a:moveTo>
                  <a:pt x="154" y="64"/>
                </a:moveTo>
                <a:cubicBezTo>
                  <a:pt x="154" y="119"/>
                  <a:pt x="154" y="119"/>
                  <a:pt x="154" y="119"/>
                </a:cubicBezTo>
                <a:cubicBezTo>
                  <a:pt x="155" y="120"/>
                  <a:pt x="156" y="120"/>
                  <a:pt x="157" y="120"/>
                </a:cubicBezTo>
                <a:cubicBezTo>
                  <a:pt x="196" y="81"/>
                  <a:pt x="196" y="81"/>
                  <a:pt x="196" y="81"/>
                </a:cubicBezTo>
                <a:cubicBezTo>
                  <a:pt x="184" y="72"/>
                  <a:pt x="170" y="66"/>
                  <a:pt x="154" y="64"/>
                </a:cubicBezTo>
                <a:close/>
                <a:moveTo>
                  <a:pt x="136" y="119"/>
                </a:moveTo>
                <a:cubicBezTo>
                  <a:pt x="136" y="64"/>
                  <a:pt x="136" y="64"/>
                  <a:pt x="136" y="64"/>
                </a:cubicBezTo>
                <a:cubicBezTo>
                  <a:pt x="120" y="66"/>
                  <a:pt x="106" y="72"/>
                  <a:pt x="94" y="81"/>
                </a:cubicBezTo>
                <a:cubicBezTo>
                  <a:pt x="133" y="120"/>
                  <a:pt x="133" y="120"/>
                  <a:pt x="133" y="120"/>
                </a:cubicBezTo>
                <a:cubicBezTo>
                  <a:pt x="134" y="120"/>
                  <a:pt x="135" y="120"/>
                  <a:pt x="136" y="119"/>
                </a:cubicBezTo>
                <a:close/>
                <a:moveTo>
                  <a:pt x="120" y="133"/>
                </a:moveTo>
                <a:cubicBezTo>
                  <a:pt x="120" y="134"/>
                  <a:pt x="120" y="135"/>
                  <a:pt x="119" y="136"/>
                </a:cubicBezTo>
                <a:cubicBezTo>
                  <a:pt x="64" y="136"/>
                  <a:pt x="64" y="136"/>
                  <a:pt x="64" y="136"/>
                </a:cubicBezTo>
                <a:cubicBezTo>
                  <a:pt x="66" y="120"/>
                  <a:pt x="72" y="106"/>
                  <a:pt x="81" y="94"/>
                </a:cubicBezTo>
                <a:cubicBezTo>
                  <a:pt x="120" y="133"/>
                  <a:pt x="120" y="133"/>
                  <a:pt x="120" y="133"/>
                </a:cubicBezTo>
                <a:close/>
                <a:moveTo>
                  <a:pt x="119" y="154"/>
                </a:moveTo>
                <a:cubicBezTo>
                  <a:pt x="64" y="154"/>
                  <a:pt x="64" y="154"/>
                  <a:pt x="64" y="154"/>
                </a:cubicBezTo>
                <a:cubicBezTo>
                  <a:pt x="66" y="170"/>
                  <a:pt x="72" y="184"/>
                  <a:pt x="81" y="196"/>
                </a:cubicBezTo>
                <a:cubicBezTo>
                  <a:pt x="120" y="157"/>
                  <a:pt x="120" y="157"/>
                  <a:pt x="120" y="157"/>
                </a:cubicBezTo>
                <a:cubicBezTo>
                  <a:pt x="120" y="156"/>
                  <a:pt x="120" y="155"/>
                  <a:pt x="119" y="154"/>
                </a:cubicBezTo>
                <a:close/>
                <a:moveTo>
                  <a:pt x="133" y="170"/>
                </a:moveTo>
                <a:cubicBezTo>
                  <a:pt x="134" y="170"/>
                  <a:pt x="135" y="170"/>
                  <a:pt x="136" y="171"/>
                </a:cubicBezTo>
                <a:cubicBezTo>
                  <a:pt x="136" y="226"/>
                  <a:pt x="136" y="226"/>
                  <a:pt x="136" y="226"/>
                </a:cubicBezTo>
                <a:cubicBezTo>
                  <a:pt x="120" y="224"/>
                  <a:pt x="106" y="218"/>
                  <a:pt x="94" y="209"/>
                </a:cubicBezTo>
                <a:cubicBezTo>
                  <a:pt x="133" y="170"/>
                  <a:pt x="133" y="170"/>
                  <a:pt x="133" y="170"/>
                </a:cubicBezTo>
                <a:close/>
                <a:moveTo>
                  <a:pt x="154" y="171"/>
                </a:moveTo>
                <a:cubicBezTo>
                  <a:pt x="154" y="226"/>
                  <a:pt x="154" y="226"/>
                  <a:pt x="154" y="226"/>
                </a:cubicBezTo>
                <a:cubicBezTo>
                  <a:pt x="170" y="224"/>
                  <a:pt x="184" y="218"/>
                  <a:pt x="196" y="209"/>
                </a:cubicBezTo>
                <a:cubicBezTo>
                  <a:pt x="157" y="170"/>
                  <a:pt x="157" y="170"/>
                  <a:pt x="157" y="170"/>
                </a:cubicBezTo>
                <a:cubicBezTo>
                  <a:pt x="156" y="170"/>
                  <a:pt x="155" y="170"/>
                  <a:pt x="154" y="171"/>
                </a:cubicBezTo>
                <a:close/>
                <a:moveTo>
                  <a:pt x="170" y="157"/>
                </a:moveTo>
                <a:cubicBezTo>
                  <a:pt x="170" y="156"/>
                  <a:pt x="170" y="155"/>
                  <a:pt x="171" y="154"/>
                </a:cubicBezTo>
                <a:cubicBezTo>
                  <a:pt x="226" y="154"/>
                  <a:pt x="226" y="154"/>
                  <a:pt x="226" y="154"/>
                </a:cubicBezTo>
                <a:cubicBezTo>
                  <a:pt x="224" y="170"/>
                  <a:pt x="218" y="184"/>
                  <a:pt x="209" y="196"/>
                </a:cubicBezTo>
                <a:cubicBezTo>
                  <a:pt x="170" y="157"/>
                  <a:pt x="170" y="157"/>
                  <a:pt x="170" y="157"/>
                </a:cubicBezTo>
                <a:close/>
                <a:moveTo>
                  <a:pt x="171" y="136"/>
                </a:moveTo>
                <a:cubicBezTo>
                  <a:pt x="170" y="135"/>
                  <a:pt x="170" y="134"/>
                  <a:pt x="170" y="133"/>
                </a:cubicBezTo>
                <a:cubicBezTo>
                  <a:pt x="209" y="94"/>
                  <a:pt x="209" y="94"/>
                  <a:pt x="209" y="94"/>
                </a:cubicBezTo>
                <a:cubicBezTo>
                  <a:pt x="218" y="106"/>
                  <a:pt x="224" y="120"/>
                  <a:pt x="226" y="136"/>
                </a:cubicBezTo>
                <a:cubicBezTo>
                  <a:pt x="171" y="136"/>
                  <a:pt x="171" y="136"/>
                  <a:pt x="171" y="136"/>
                </a:cubicBezTo>
                <a:close/>
                <a:moveTo>
                  <a:pt x="145" y="136"/>
                </a:moveTo>
                <a:cubicBezTo>
                  <a:pt x="140" y="136"/>
                  <a:pt x="136" y="140"/>
                  <a:pt x="136" y="145"/>
                </a:cubicBezTo>
                <a:cubicBezTo>
                  <a:pt x="136" y="150"/>
                  <a:pt x="140" y="154"/>
                  <a:pt x="145" y="154"/>
                </a:cubicBezTo>
                <a:cubicBezTo>
                  <a:pt x="150" y="154"/>
                  <a:pt x="154" y="150"/>
                  <a:pt x="154" y="145"/>
                </a:cubicBezTo>
                <a:cubicBezTo>
                  <a:pt x="154" y="140"/>
                  <a:pt x="150" y="136"/>
                  <a:pt x="145" y="136"/>
                </a:cubicBezTo>
                <a:close/>
                <a:moveTo>
                  <a:pt x="136" y="46"/>
                </a:moveTo>
                <a:cubicBezTo>
                  <a:pt x="136" y="24"/>
                  <a:pt x="136" y="24"/>
                  <a:pt x="136" y="24"/>
                </a:cubicBezTo>
                <a:cubicBezTo>
                  <a:pt x="133" y="21"/>
                  <a:pt x="131" y="18"/>
                  <a:pt x="131" y="14"/>
                </a:cubicBezTo>
                <a:cubicBezTo>
                  <a:pt x="131" y="6"/>
                  <a:pt x="138" y="0"/>
                  <a:pt x="145" y="0"/>
                </a:cubicBezTo>
                <a:cubicBezTo>
                  <a:pt x="153" y="0"/>
                  <a:pt x="159" y="6"/>
                  <a:pt x="159" y="14"/>
                </a:cubicBezTo>
                <a:cubicBezTo>
                  <a:pt x="159" y="18"/>
                  <a:pt x="157" y="21"/>
                  <a:pt x="154" y="24"/>
                </a:cubicBezTo>
                <a:cubicBezTo>
                  <a:pt x="154" y="46"/>
                  <a:pt x="154" y="46"/>
                  <a:pt x="154" y="46"/>
                </a:cubicBezTo>
                <a:cubicBezTo>
                  <a:pt x="175" y="48"/>
                  <a:pt x="194" y="56"/>
                  <a:pt x="209" y="68"/>
                </a:cubicBezTo>
                <a:cubicBezTo>
                  <a:pt x="224" y="53"/>
                  <a:pt x="224" y="53"/>
                  <a:pt x="224" y="53"/>
                </a:cubicBezTo>
                <a:cubicBezTo>
                  <a:pt x="224" y="49"/>
                  <a:pt x="225" y="45"/>
                  <a:pt x="228" y="43"/>
                </a:cubicBezTo>
                <a:cubicBezTo>
                  <a:pt x="234" y="37"/>
                  <a:pt x="242" y="37"/>
                  <a:pt x="247" y="43"/>
                </a:cubicBezTo>
                <a:cubicBezTo>
                  <a:pt x="253" y="48"/>
                  <a:pt x="253" y="56"/>
                  <a:pt x="247" y="62"/>
                </a:cubicBezTo>
                <a:cubicBezTo>
                  <a:pt x="245" y="65"/>
                  <a:pt x="241" y="66"/>
                  <a:pt x="237" y="66"/>
                </a:cubicBezTo>
                <a:cubicBezTo>
                  <a:pt x="222" y="81"/>
                  <a:pt x="222" y="81"/>
                  <a:pt x="222" y="81"/>
                </a:cubicBezTo>
                <a:cubicBezTo>
                  <a:pt x="234" y="96"/>
                  <a:pt x="242" y="115"/>
                  <a:pt x="244" y="136"/>
                </a:cubicBezTo>
                <a:cubicBezTo>
                  <a:pt x="266" y="136"/>
                  <a:pt x="266" y="136"/>
                  <a:pt x="266" y="136"/>
                </a:cubicBezTo>
                <a:cubicBezTo>
                  <a:pt x="269" y="133"/>
                  <a:pt x="272" y="131"/>
                  <a:pt x="276" y="131"/>
                </a:cubicBezTo>
                <a:cubicBezTo>
                  <a:pt x="284" y="131"/>
                  <a:pt x="290" y="138"/>
                  <a:pt x="290" y="145"/>
                </a:cubicBezTo>
                <a:cubicBezTo>
                  <a:pt x="290" y="153"/>
                  <a:pt x="284" y="159"/>
                  <a:pt x="276" y="159"/>
                </a:cubicBezTo>
                <a:cubicBezTo>
                  <a:pt x="272" y="159"/>
                  <a:pt x="269" y="157"/>
                  <a:pt x="266" y="154"/>
                </a:cubicBezTo>
                <a:cubicBezTo>
                  <a:pt x="244" y="154"/>
                  <a:pt x="244" y="154"/>
                  <a:pt x="244" y="154"/>
                </a:cubicBezTo>
                <a:cubicBezTo>
                  <a:pt x="242" y="175"/>
                  <a:pt x="234" y="194"/>
                  <a:pt x="222" y="209"/>
                </a:cubicBezTo>
                <a:cubicBezTo>
                  <a:pt x="237" y="224"/>
                  <a:pt x="237" y="224"/>
                  <a:pt x="237" y="224"/>
                </a:cubicBezTo>
                <a:cubicBezTo>
                  <a:pt x="241" y="224"/>
                  <a:pt x="245" y="225"/>
                  <a:pt x="247" y="228"/>
                </a:cubicBezTo>
                <a:cubicBezTo>
                  <a:pt x="253" y="234"/>
                  <a:pt x="253" y="242"/>
                  <a:pt x="247" y="247"/>
                </a:cubicBezTo>
                <a:cubicBezTo>
                  <a:pt x="242" y="253"/>
                  <a:pt x="234" y="253"/>
                  <a:pt x="228" y="247"/>
                </a:cubicBezTo>
                <a:cubicBezTo>
                  <a:pt x="225" y="245"/>
                  <a:pt x="224" y="241"/>
                  <a:pt x="224" y="237"/>
                </a:cubicBezTo>
                <a:cubicBezTo>
                  <a:pt x="209" y="222"/>
                  <a:pt x="209" y="222"/>
                  <a:pt x="209" y="222"/>
                </a:cubicBezTo>
                <a:cubicBezTo>
                  <a:pt x="194" y="234"/>
                  <a:pt x="175" y="242"/>
                  <a:pt x="154" y="244"/>
                </a:cubicBezTo>
                <a:cubicBezTo>
                  <a:pt x="154" y="266"/>
                  <a:pt x="154" y="266"/>
                  <a:pt x="154" y="266"/>
                </a:cubicBezTo>
                <a:cubicBezTo>
                  <a:pt x="157" y="269"/>
                  <a:pt x="159" y="272"/>
                  <a:pt x="159" y="276"/>
                </a:cubicBezTo>
                <a:cubicBezTo>
                  <a:pt x="159" y="284"/>
                  <a:pt x="152" y="290"/>
                  <a:pt x="145" y="290"/>
                </a:cubicBezTo>
                <a:cubicBezTo>
                  <a:pt x="138" y="290"/>
                  <a:pt x="131" y="284"/>
                  <a:pt x="131" y="276"/>
                </a:cubicBezTo>
                <a:cubicBezTo>
                  <a:pt x="131" y="272"/>
                  <a:pt x="133" y="269"/>
                  <a:pt x="136" y="266"/>
                </a:cubicBezTo>
                <a:cubicBezTo>
                  <a:pt x="136" y="244"/>
                  <a:pt x="136" y="244"/>
                  <a:pt x="136" y="244"/>
                </a:cubicBezTo>
                <a:cubicBezTo>
                  <a:pt x="115" y="242"/>
                  <a:pt x="96" y="234"/>
                  <a:pt x="81" y="222"/>
                </a:cubicBezTo>
                <a:cubicBezTo>
                  <a:pt x="66" y="237"/>
                  <a:pt x="66" y="237"/>
                  <a:pt x="66" y="237"/>
                </a:cubicBezTo>
                <a:cubicBezTo>
                  <a:pt x="66" y="241"/>
                  <a:pt x="65" y="245"/>
                  <a:pt x="62" y="247"/>
                </a:cubicBezTo>
                <a:cubicBezTo>
                  <a:pt x="56" y="253"/>
                  <a:pt x="48" y="253"/>
                  <a:pt x="43" y="247"/>
                </a:cubicBezTo>
                <a:cubicBezTo>
                  <a:pt x="37" y="242"/>
                  <a:pt x="37" y="234"/>
                  <a:pt x="43" y="228"/>
                </a:cubicBezTo>
                <a:cubicBezTo>
                  <a:pt x="45" y="225"/>
                  <a:pt x="49" y="224"/>
                  <a:pt x="53" y="224"/>
                </a:cubicBezTo>
                <a:cubicBezTo>
                  <a:pt x="68" y="209"/>
                  <a:pt x="68" y="209"/>
                  <a:pt x="68" y="209"/>
                </a:cubicBezTo>
                <a:cubicBezTo>
                  <a:pt x="56" y="194"/>
                  <a:pt x="48" y="175"/>
                  <a:pt x="46" y="154"/>
                </a:cubicBezTo>
                <a:cubicBezTo>
                  <a:pt x="24" y="154"/>
                  <a:pt x="24" y="154"/>
                  <a:pt x="24" y="154"/>
                </a:cubicBezTo>
                <a:cubicBezTo>
                  <a:pt x="21" y="157"/>
                  <a:pt x="18" y="159"/>
                  <a:pt x="14" y="159"/>
                </a:cubicBezTo>
                <a:cubicBezTo>
                  <a:pt x="6" y="159"/>
                  <a:pt x="0" y="152"/>
                  <a:pt x="0" y="145"/>
                </a:cubicBezTo>
                <a:cubicBezTo>
                  <a:pt x="0" y="138"/>
                  <a:pt x="6" y="131"/>
                  <a:pt x="14" y="131"/>
                </a:cubicBezTo>
                <a:cubicBezTo>
                  <a:pt x="18" y="131"/>
                  <a:pt x="21" y="133"/>
                  <a:pt x="24" y="136"/>
                </a:cubicBezTo>
                <a:cubicBezTo>
                  <a:pt x="46" y="136"/>
                  <a:pt x="46" y="136"/>
                  <a:pt x="46" y="136"/>
                </a:cubicBezTo>
                <a:cubicBezTo>
                  <a:pt x="48" y="115"/>
                  <a:pt x="56" y="96"/>
                  <a:pt x="68" y="81"/>
                </a:cubicBezTo>
                <a:cubicBezTo>
                  <a:pt x="53" y="66"/>
                  <a:pt x="53" y="66"/>
                  <a:pt x="53" y="66"/>
                </a:cubicBezTo>
                <a:cubicBezTo>
                  <a:pt x="49" y="66"/>
                  <a:pt x="45" y="65"/>
                  <a:pt x="43" y="62"/>
                </a:cubicBezTo>
                <a:cubicBezTo>
                  <a:pt x="37" y="56"/>
                  <a:pt x="37" y="48"/>
                  <a:pt x="43" y="43"/>
                </a:cubicBezTo>
                <a:cubicBezTo>
                  <a:pt x="48" y="37"/>
                  <a:pt x="56" y="37"/>
                  <a:pt x="62" y="43"/>
                </a:cubicBezTo>
                <a:cubicBezTo>
                  <a:pt x="65" y="45"/>
                  <a:pt x="66" y="49"/>
                  <a:pt x="66" y="53"/>
                </a:cubicBezTo>
                <a:cubicBezTo>
                  <a:pt x="81" y="68"/>
                  <a:pt x="81" y="68"/>
                  <a:pt x="81" y="68"/>
                </a:cubicBezTo>
                <a:cubicBezTo>
                  <a:pt x="96" y="56"/>
                  <a:pt x="115" y="48"/>
                  <a:pt x="136" y="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35000">
                <a:schemeClr val="accent1">
                  <a:alpha val="9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8972575" y="4857760"/>
            <a:ext cx="1612405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我国第一台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航空机载计算机</a:t>
            </a:r>
          </a:p>
        </p:txBody>
      </p:sp>
      <p:sp>
        <p:nvSpPr>
          <p:cNvPr id="123" name="Freeform 16"/>
          <p:cNvSpPr>
            <a:spLocks noEditPoints="1"/>
          </p:cNvSpPr>
          <p:nvPr/>
        </p:nvSpPr>
        <p:spPr bwMode="auto">
          <a:xfrm>
            <a:off x="9349052" y="3543127"/>
            <a:ext cx="625861" cy="452551"/>
          </a:xfrm>
          <a:custGeom>
            <a:avLst/>
            <a:gdLst>
              <a:gd name="T0" fmla="*/ 135 w 518"/>
              <a:gd name="T1" fmla="*/ 77 h 382"/>
              <a:gd name="T2" fmla="*/ 118 w 518"/>
              <a:gd name="T3" fmla="*/ 94 h 382"/>
              <a:gd name="T4" fmla="*/ 118 w 518"/>
              <a:gd name="T5" fmla="*/ 319 h 382"/>
              <a:gd name="T6" fmla="*/ 501 w 518"/>
              <a:gd name="T7" fmla="*/ 319 h 382"/>
              <a:gd name="T8" fmla="*/ 518 w 518"/>
              <a:gd name="T9" fmla="*/ 303 h 382"/>
              <a:gd name="T10" fmla="*/ 518 w 518"/>
              <a:gd name="T11" fmla="*/ 77 h 382"/>
              <a:gd name="T12" fmla="*/ 501 w 518"/>
              <a:gd name="T13" fmla="*/ 77 h 382"/>
              <a:gd name="T14" fmla="*/ 0 w 518"/>
              <a:gd name="T15" fmla="*/ 382 h 382"/>
              <a:gd name="T16" fmla="*/ 175 w 518"/>
              <a:gd name="T17" fmla="*/ 0 h 382"/>
              <a:gd name="T18" fmla="*/ 125 w 518"/>
              <a:gd name="T19" fmla="*/ 53 h 382"/>
              <a:gd name="T20" fmla="*/ 24 w 518"/>
              <a:gd name="T21" fmla="*/ 53 h 382"/>
              <a:gd name="T22" fmla="*/ 15 w 518"/>
              <a:gd name="T23" fmla="*/ 60 h 382"/>
              <a:gd name="T24" fmla="*/ 15 w 518"/>
              <a:gd name="T25" fmla="*/ 115 h 382"/>
              <a:gd name="T26" fmla="*/ 94 w 518"/>
              <a:gd name="T27" fmla="*/ 115 h 382"/>
              <a:gd name="T28" fmla="*/ 24 w 518"/>
              <a:gd name="T29" fmla="*/ 130 h 382"/>
              <a:gd name="T30" fmla="*/ 15 w 518"/>
              <a:gd name="T31" fmla="*/ 137 h 382"/>
              <a:gd name="T32" fmla="*/ 15 w 518"/>
              <a:gd name="T33" fmla="*/ 192 h 382"/>
              <a:gd name="T34" fmla="*/ 94 w 518"/>
              <a:gd name="T35" fmla="*/ 192 h 382"/>
              <a:gd name="T36" fmla="*/ 175 w 518"/>
              <a:gd name="T37" fmla="*/ 346 h 382"/>
              <a:gd name="T38" fmla="*/ 175 w 518"/>
              <a:gd name="T39" fmla="*/ 382 h 382"/>
              <a:gd name="T40" fmla="*/ 17 w 518"/>
              <a:gd name="T41" fmla="*/ 216 h 382"/>
              <a:gd name="T42" fmla="*/ 51 w 518"/>
              <a:gd name="T43" fmla="*/ 233 h 382"/>
              <a:gd name="T44" fmla="*/ 51 w 518"/>
              <a:gd name="T45" fmla="*/ 216 h 382"/>
              <a:gd name="T46" fmla="*/ 17 w 518"/>
              <a:gd name="T47" fmla="*/ 245 h 382"/>
              <a:gd name="T48" fmla="*/ 51 w 518"/>
              <a:gd name="T49" fmla="*/ 264 h 382"/>
              <a:gd name="T50" fmla="*/ 51 w 518"/>
              <a:gd name="T51" fmla="*/ 245 h 382"/>
              <a:gd name="T52" fmla="*/ 31 w 518"/>
              <a:gd name="T53" fmla="*/ 70 h 382"/>
              <a:gd name="T54" fmla="*/ 94 w 518"/>
              <a:gd name="T55" fmla="*/ 101 h 382"/>
              <a:gd name="T56" fmla="*/ 94 w 518"/>
              <a:gd name="T57" fmla="*/ 70 h 382"/>
              <a:gd name="T58" fmla="*/ 31 w 518"/>
              <a:gd name="T59" fmla="*/ 146 h 382"/>
              <a:gd name="T60" fmla="*/ 94 w 518"/>
              <a:gd name="T61" fmla="*/ 178 h 382"/>
              <a:gd name="T62" fmla="*/ 94 w 518"/>
              <a:gd name="T63" fmla="*/ 146 h 382"/>
              <a:gd name="T64" fmla="*/ 384 w 518"/>
              <a:gd name="T65" fmla="*/ 363 h 382"/>
              <a:gd name="T66" fmla="*/ 254 w 518"/>
              <a:gd name="T67" fmla="*/ 331 h 382"/>
              <a:gd name="T68" fmla="*/ 230 w 518"/>
              <a:gd name="T69" fmla="*/ 363 h 382"/>
              <a:gd name="T70" fmla="*/ 413 w 518"/>
              <a:gd name="T71" fmla="*/ 382 h 382"/>
              <a:gd name="T72" fmla="*/ 413 w 518"/>
              <a:gd name="T73" fmla="*/ 363 h 382"/>
              <a:gd name="T74" fmla="*/ 473 w 518"/>
              <a:gd name="T75" fmla="*/ 120 h 382"/>
              <a:gd name="T76" fmla="*/ 163 w 518"/>
              <a:gd name="T77" fmla="*/ 279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18" h="382">
                <a:moveTo>
                  <a:pt x="501" y="77"/>
                </a:moveTo>
                <a:lnTo>
                  <a:pt x="135" y="77"/>
                </a:lnTo>
                <a:lnTo>
                  <a:pt x="118" y="77"/>
                </a:lnTo>
                <a:lnTo>
                  <a:pt x="118" y="94"/>
                </a:lnTo>
                <a:lnTo>
                  <a:pt x="118" y="303"/>
                </a:lnTo>
                <a:lnTo>
                  <a:pt x="118" y="319"/>
                </a:lnTo>
                <a:lnTo>
                  <a:pt x="135" y="319"/>
                </a:lnTo>
                <a:lnTo>
                  <a:pt x="501" y="319"/>
                </a:lnTo>
                <a:lnTo>
                  <a:pt x="518" y="319"/>
                </a:lnTo>
                <a:lnTo>
                  <a:pt x="518" y="303"/>
                </a:lnTo>
                <a:lnTo>
                  <a:pt x="518" y="94"/>
                </a:lnTo>
                <a:lnTo>
                  <a:pt x="518" y="77"/>
                </a:lnTo>
                <a:lnTo>
                  <a:pt x="501" y="77"/>
                </a:lnTo>
                <a:lnTo>
                  <a:pt x="501" y="77"/>
                </a:lnTo>
                <a:close/>
                <a:moveTo>
                  <a:pt x="175" y="382"/>
                </a:moveTo>
                <a:lnTo>
                  <a:pt x="0" y="382"/>
                </a:lnTo>
                <a:lnTo>
                  <a:pt x="0" y="0"/>
                </a:lnTo>
                <a:lnTo>
                  <a:pt x="175" y="0"/>
                </a:lnTo>
                <a:lnTo>
                  <a:pt x="175" y="53"/>
                </a:lnTo>
                <a:lnTo>
                  <a:pt x="125" y="53"/>
                </a:lnTo>
                <a:lnTo>
                  <a:pt x="94" y="53"/>
                </a:lnTo>
                <a:lnTo>
                  <a:pt x="24" y="53"/>
                </a:lnTo>
                <a:lnTo>
                  <a:pt x="15" y="53"/>
                </a:lnTo>
                <a:lnTo>
                  <a:pt x="15" y="60"/>
                </a:lnTo>
                <a:lnTo>
                  <a:pt x="15" y="108"/>
                </a:lnTo>
                <a:lnTo>
                  <a:pt x="15" y="115"/>
                </a:lnTo>
                <a:lnTo>
                  <a:pt x="24" y="115"/>
                </a:lnTo>
                <a:lnTo>
                  <a:pt x="94" y="115"/>
                </a:lnTo>
                <a:lnTo>
                  <a:pt x="94" y="130"/>
                </a:lnTo>
                <a:lnTo>
                  <a:pt x="24" y="130"/>
                </a:lnTo>
                <a:lnTo>
                  <a:pt x="15" y="130"/>
                </a:lnTo>
                <a:lnTo>
                  <a:pt x="15" y="137"/>
                </a:lnTo>
                <a:lnTo>
                  <a:pt x="15" y="185"/>
                </a:lnTo>
                <a:lnTo>
                  <a:pt x="15" y="192"/>
                </a:lnTo>
                <a:lnTo>
                  <a:pt x="24" y="192"/>
                </a:lnTo>
                <a:lnTo>
                  <a:pt x="94" y="192"/>
                </a:lnTo>
                <a:lnTo>
                  <a:pt x="94" y="346"/>
                </a:lnTo>
                <a:lnTo>
                  <a:pt x="175" y="346"/>
                </a:lnTo>
                <a:lnTo>
                  <a:pt x="175" y="382"/>
                </a:lnTo>
                <a:lnTo>
                  <a:pt x="175" y="382"/>
                </a:lnTo>
                <a:close/>
                <a:moveTo>
                  <a:pt x="51" y="216"/>
                </a:moveTo>
                <a:lnTo>
                  <a:pt x="17" y="216"/>
                </a:lnTo>
                <a:lnTo>
                  <a:pt x="17" y="233"/>
                </a:lnTo>
                <a:lnTo>
                  <a:pt x="51" y="233"/>
                </a:lnTo>
                <a:lnTo>
                  <a:pt x="51" y="216"/>
                </a:lnTo>
                <a:lnTo>
                  <a:pt x="51" y="216"/>
                </a:lnTo>
                <a:close/>
                <a:moveTo>
                  <a:pt x="51" y="245"/>
                </a:moveTo>
                <a:lnTo>
                  <a:pt x="17" y="245"/>
                </a:lnTo>
                <a:lnTo>
                  <a:pt x="17" y="264"/>
                </a:lnTo>
                <a:lnTo>
                  <a:pt x="51" y="264"/>
                </a:lnTo>
                <a:lnTo>
                  <a:pt x="51" y="245"/>
                </a:lnTo>
                <a:lnTo>
                  <a:pt x="51" y="245"/>
                </a:lnTo>
                <a:close/>
                <a:moveTo>
                  <a:pt x="94" y="70"/>
                </a:moveTo>
                <a:lnTo>
                  <a:pt x="31" y="70"/>
                </a:lnTo>
                <a:lnTo>
                  <a:pt x="31" y="101"/>
                </a:lnTo>
                <a:lnTo>
                  <a:pt x="94" y="101"/>
                </a:lnTo>
                <a:lnTo>
                  <a:pt x="94" y="70"/>
                </a:lnTo>
                <a:lnTo>
                  <a:pt x="94" y="70"/>
                </a:lnTo>
                <a:close/>
                <a:moveTo>
                  <a:pt x="94" y="146"/>
                </a:moveTo>
                <a:lnTo>
                  <a:pt x="31" y="146"/>
                </a:lnTo>
                <a:lnTo>
                  <a:pt x="31" y="178"/>
                </a:lnTo>
                <a:lnTo>
                  <a:pt x="94" y="178"/>
                </a:lnTo>
                <a:lnTo>
                  <a:pt x="94" y="146"/>
                </a:lnTo>
                <a:lnTo>
                  <a:pt x="94" y="146"/>
                </a:lnTo>
                <a:close/>
                <a:moveTo>
                  <a:pt x="413" y="363"/>
                </a:moveTo>
                <a:lnTo>
                  <a:pt x="384" y="363"/>
                </a:lnTo>
                <a:lnTo>
                  <a:pt x="384" y="331"/>
                </a:lnTo>
                <a:lnTo>
                  <a:pt x="254" y="331"/>
                </a:lnTo>
                <a:lnTo>
                  <a:pt x="254" y="363"/>
                </a:lnTo>
                <a:lnTo>
                  <a:pt x="230" y="363"/>
                </a:lnTo>
                <a:lnTo>
                  <a:pt x="230" y="382"/>
                </a:lnTo>
                <a:lnTo>
                  <a:pt x="413" y="382"/>
                </a:lnTo>
                <a:lnTo>
                  <a:pt x="413" y="363"/>
                </a:lnTo>
                <a:lnTo>
                  <a:pt x="413" y="363"/>
                </a:lnTo>
                <a:close/>
                <a:moveTo>
                  <a:pt x="163" y="120"/>
                </a:moveTo>
                <a:lnTo>
                  <a:pt x="473" y="120"/>
                </a:lnTo>
                <a:lnTo>
                  <a:pt x="473" y="279"/>
                </a:lnTo>
                <a:lnTo>
                  <a:pt x="163" y="279"/>
                </a:lnTo>
                <a:lnTo>
                  <a:pt x="163" y="120"/>
                </a:lnTo>
                <a:close/>
              </a:path>
            </a:pathLst>
          </a:custGeom>
          <a:gradFill flip="none" rotWithShape="1">
            <a:gsLst>
              <a:gs pos="0">
                <a:srgbClr val="FC0808"/>
              </a:gs>
              <a:gs pos="35000">
                <a:schemeClr val="accent2">
                  <a:alpha val="9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89"/>
          <p:cNvSpPr>
            <a:spLocks noChangeArrowheads="1"/>
          </p:cNvSpPr>
          <p:nvPr/>
        </p:nvSpPr>
        <p:spPr bwMode="auto">
          <a:xfrm>
            <a:off x="2757469" y="2852936"/>
            <a:ext cx="7899791" cy="2719204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7139" y="6143644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</a:rPr>
              <a:t>长安校区一隅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38" name="图片 37" descr="雪景-湖色-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01" y="2714620"/>
            <a:ext cx="2507520" cy="1672985"/>
          </a:xfrm>
          <a:prstGeom prst="rect">
            <a:avLst/>
          </a:prstGeom>
        </p:spPr>
      </p:pic>
      <p:pic>
        <p:nvPicPr>
          <p:cNvPr id="39" name="图片 38" descr="雪景-图书光-湖景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01" y="4429132"/>
            <a:ext cx="2500330" cy="16681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一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西北工业大学三航特色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1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多个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第一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1800225" y="1341438"/>
            <a:ext cx="8713018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19" name="矩形 12"/>
          <p:cNvSpPr>
            <a:spLocks noChangeArrowheads="1"/>
          </p:cNvSpPr>
          <p:nvPr/>
        </p:nvSpPr>
        <p:spPr bwMode="auto">
          <a:xfrm>
            <a:off x="1944291" y="1628800"/>
            <a:ext cx="7993508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多项成果属全国第一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535078" y="4700062"/>
            <a:ext cx="24583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我国第一块</a:t>
            </a:r>
            <a:endParaRPr lang="en-US" altLang="zh-CN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航空专用集成芯片</a:t>
            </a:r>
          </a:p>
        </p:txBody>
      </p:sp>
      <p:sp>
        <p:nvSpPr>
          <p:cNvPr id="35" name="Freeform 5"/>
          <p:cNvSpPr>
            <a:spLocks noEditPoints="1"/>
          </p:cNvSpPr>
          <p:nvPr/>
        </p:nvSpPr>
        <p:spPr bwMode="auto">
          <a:xfrm>
            <a:off x="5241175" y="3406143"/>
            <a:ext cx="570726" cy="747601"/>
          </a:xfrm>
          <a:custGeom>
            <a:avLst/>
            <a:gdLst>
              <a:gd name="T0" fmla="*/ 19 w 130"/>
              <a:gd name="T1" fmla="*/ 0 h 177"/>
              <a:gd name="T2" fmla="*/ 112 w 130"/>
              <a:gd name="T3" fmla="*/ 0 h 177"/>
              <a:gd name="T4" fmla="*/ 121 w 130"/>
              <a:gd name="T5" fmla="*/ 0 h 177"/>
              <a:gd name="T6" fmla="*/ 121 w 130"/>
              <a:gd name="T7" fmla="*/ 8 h 177"/>
              <a:gd name="T8" fmla="*/ 121 w 130"/>
              <a:gd name="T9" fmla="*/ 59 h 177"/>
              <a:gd name="T10" fmla="*/ 130 w 130"/>
              <a:gd name="T11" fmla="*/ 59 h 177"/>
              <a:gd name="T12" fmla="*/ 130 w 130"/>
              <a:gd name="T13" fmla="*/ 112 h 177"/>
              <a:gd name="T14" fmla="*/ 65 w 130"/>
              <a:gd name="T15" fmla="*/ 177 h 177"/>
              <a:gd name="T16" fmla="*/ 65 w 130"/>
              <a:gd name="T17" fmla="*/ 177 h 177"/>
              <a:gd name="T18" fmla="*/ 0 w 130"/>
              <a:gd name="T19" fmla="*/ 112 h 177"/>
              <a:gd name="T20" fmla="*/ 0 w 130"/>
              <a:gd name="T21" fmla="*/ 59 h 177"/>
              <a:gd name="T22" fmla="*/ 11 w 130"/>
              <a:gd name="T23" fmla="*/ 59 h 177"/>
              <a:gd name="T24" fmla="*/ 11 w 130"/>
              <a:gd name="T25" fmla="*/ 8 h 177"/>
              <a:gd name="T26" fmla="*/ 11 w 130"/>
              <a:gd name="T27" fmla="*/ 0 h 177"/>
              <a:gd name="T28" fmla="*/ 19 w 130"/>
              <a:gd name="T29" fmla="*/ 0 h 177"/>
              <a:gd name="T30" fmla="*/ 75 w 130"/>
              <a:gd name="T31" fmla="*/ 32 h 177"/>
              <a:gd name="T32" fmla="*/ 75 w 130"/>
              <a:gd name="T33" fmla="*/ 43 h 177"/>
              <a:gd name="T34" fmla="*/ 94 w 130"/>
              <a:gd name="T35" fmla="*/ 43 h 177"/>
              <a:gd name="T36" fmla="*/ 94 w 130"/>
              <a:gd name="T37" fmla="*/ 32 h 177"/>
              <a:gd name="T38" fmla="*/ 75 w 130"/>
              <a:gd name="T39" fmla="*/ 32 h 177"/>
              <a:gd name="T40" fmla="*/ 36 w 130"/>
              <a:gd name="T41" fmla="*/ 32 h 177"/>
              <a:gd name="T42" fmla="*/ 36 w 130"/>
              <a:gd name="T43" fmla="*/ 43 h 177"/>
              <a:gd name="T44" fmla="*/ 54 w 130"/>
              <a:gd name="T45" fmla="*/ 43 h 177"/>
              <a:gd name="T46" fmla="*/ 54 w 130"/>
              <a:gd name="T47" fmla="*/ 32 h 177"/>
              <a:gd name="T48" fmla="*/ 36 w 130"/>
              <a:gd name="T49" fmla="*/ 32 h 177"/>
              <a:gd name="T50" fmla="*/ 27 w 130"/>
              <a:gd name="T51" fmla="*/ 59 h 177"/>
              <a:gd name="T52" fmla="*/ 104 w 130"/>
              <a:gd name="T53" fmla="*/ 59 h 177"/>
              <a:gd name="T54" fmla="*/ 104 w 130"/>
              <a:gd name="T55" fmla="*/ 16 h 177"/>
              <a:gd name="T56" fmla="*/ 27 w 130"/>
              <a:gd name="T57" fmla="*/ 16 h 177"/>
              <a:gd name="T58" fmla="*/ 27 w 130"/>
              <a:gd name="T59" fmla="*/ 59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0" h="177">
                <a:moveTo>
                  <a:pt x="19" y="0"/>
                </a:moveTo>
                <a:cubicBezTo>
                  <a:pt x="112" y="0"/>
                  <a:pt x="112" y="0"/>
                  <a:pt x="112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21" y="8"/>
                  <a:pt x="121" y="8"/>
                  <a:pt x="121" y="8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30" y="59"/>
                  <a:pt x="130" y="59"/>
                  <a:pt x="130" y="59"/>
                </a:cubicBezTo>
                <a:cubicBezTo>
                  <a:pt x="130" y="112"/>
                  <a:pt x="130" y="112"/>
                  <a:pt x="130" y="112"/>
                </a:cubicBezTo>
                <a:cubicBezTo>
                  <a:pt x="130" y="148"/>
                  <a:pt x="101" y="177"/>
                  <a:pt x="65" y="177"/>
                </a:cubicBezTo>
                <a:cubicBezTo>
                  <a:pt x="65" y="177"/>
                  <a:pt x="65" y="177"/>
                  <a:pt x="65" y="177"/>
                </a:cubicBezTo>
                <a:cubicBezTo>
                  <a:pt x="29" y="177"/>
                  <a:pt x="0" y="148"/>
                  <a:pt x="0" y="112"/>
                </a:cubicBezTo>
                <a:cubicBezTo>
                  <a:pt x="0" y="59"/>
                  <a:pt x="0" y="59"/>
                  <a:pt x="0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0"/>
                  <a:pt x="11" y="0"/>
                  <a:pt x="11" y="0"/>
                </a:cubicBezTo>
                <a:cubicBezTo>
                  <a:pt x="19" y="0"/>
                  <a:pt x="19" y="0"/>
                  <a:pt x="19" y="0"/>
                </a:cubicBezTo>
                <a:close/>
                <a:moveTo>
                  <a:pt x="75" y="32"/>
                </a:moveTo>
                <a:cubicBezTo>
                  <a:pt x="75" y="43"/>
                  <a:pt x="75" y="43"/>
                  <a:pt x="75" y="43"/>
                </a:cubicBezTo>
                <a:cubicBezTo>
                  <a:pt x="94" y="43"/>
                  <a:pt x="94" y="43"/>
                  <a:pt x="94" y="43"/>
                </a:cubicBezTo>
                <a:cubicBezTo>
                  <a:pt x="94" y="32"/>
                  <a:pt x="94" y="32"/>
                  <a:pt x="94" y="32"/>
                </a:cubicBezTo>
                <a:cubicBezTo>
                  <a:pt x="75" y="32"/>
                  <a:pt x="75" y="32"/>
                  <a:pt x="75" y="32"/>
                </a:cubicBezTo>
                <a:close/>
                <a:moveTo>
                  <a:pt x="36" y="32"/>
                </a:moveTo>
                <a:cubicBezTo>
                  <a:pt x="36" y="43"/>
                  <a:pt x="36" y="43"/>
                  <a:pt x="36" y="43"/>
                </a:cubicBezTo>
                <a:cubicBezTo>
                  <a:pt x="54" y="43"/>
                  <a:pt x="54" y="43"/>
                  <a:pt x="54" y="43"/>
                </a:cubicBezTo>
                <a:cubicBezTo>
                  <a:pt x="54" y="32"/>
                  <a:pt x="54" y="32"/>
                  <a:pt x="54" y="32"/>
                </a:cubicBezTo>
                <a:cubicBezTo>
                  <a:pt x="36" y="32"/>
                  <a:pt x="36" y="32"/>
                  <a:pt x="36" y="32"/>
                </a:cubicBezTo>
                <a:close/>
                <a:moveTo>
                  <a:pt x="27" y="59"/>
                </a:moveTo>
                <a:cubicBezTo>
                  <a:pt x="104" y="59"/>
                  <a:pt x="104" y="59"/>
                  <a:pt x="104" y="59"/>
                </a:cubicBezTo>
                <a:cubicBezTo>
                  <a:pt x="104" y="16"/>
                  <a:pt x="104" y="16"/>
                  <a:pt x="104" y="16"/>
                </a:cubicBezTo>
                <a:cubicBezTo>
                  <a:pt x="27" y="16"/>
                  <a:pt x="27" y="16"/>
                  <a:pt x="27" y="16"/>
                </a:cubicBezTo>
                <a:lnTo>
                  <a:pt x="27" y="59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35000">
                <a:schemeClr val="accent1">
                  <a:alpha val="9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572824" y="4723021"/>
            <a:ext cx="2181349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我国第一个</a:t>
            </a:r>
            <a:endParaRPr lang="en-US" altLang="zh-CN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空间材料实验室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3066285" y="3357562"/>
            <a:ext cx="862179" cy="826907"/>
            <a:chOff x="4433565" y="8821597"/>
            <a:chExt cx="645029" cy="640729"/>
          </a:xfrm>
        </p:grpSpPr>
        <p:sp>
          <p:nvSpPr>
            <p:cNvPr id="38" name="Freeform 11"/>
            <p:cNvSpPr/>
            <p:nvPr/>
          </p:nvSpPr>
          <p:spPr bwMode="auto">
            <a:xfrm>
              <a:off x="4433565" y="9134436"/>
              <a:ext cx="645029" cy="327890"/>
            </a:xfrm>
            <a:custGeom>
              <a:avLst/>
              <a:gdLst>
                <a:gd name="T0" fmla="*/ 1800 w 1800"/>
                <a:gd name="T1" fmla="*/ 820 h 915"/>
                <a:gd name="T2" fmla="*/ 1712 w 1800"/>
                <a:gd name="T3" fmla="*/ 656 h 915"/>
                <a:gd name="T4" fmla="*/ 1712 w 1800"/>
                <a:gd name="T5" fmla="*/ 562 h 915"/>
                <a:gd name="T6" fmla="*/ 1584 w 1800"/>
                <a:gd name="T7" fmla="*/ 562 h 915"/>
                <a:gd name="T8" fmla="*/ 1584 w 1800"/>
                <a:gd name="T9" fmla="*/ 0 h 915"/>
                <a:gd name="T10" fmla="*/ 1383 w 1800"/>
                <a:gd name="T11" fmla="*/ 0 h 915"/>
                <a:gd name="T12" fmla="*/ 1383 w 1800"/>
                <a:gd name="T13" fmla="*/ 562 h 915"/>
                <a:gd name="T14" fmla="*/ 1195 w 1800"/>
                <a:gd name="T15" fmla="*/ 562 h 915"/>
                <a:gd name="T16" fmla="*/ 1195 w 1800"/>
                <a:gd name="T17" fmla="*/ 0 h 915"/>
                <a:gd name="T18" fmla="*/ 994 w 1800"/>
                <a:gd name="T19" fmla="*/ 0 h 915"/>
                <a:gd name="T20" fmla="*/ 994 w 1800"/>
                <a:gd name="T21" fmla="*/ 562 h 915"/>
                <a:gd name="T22" fmla="*/ 806 w 1800"/>
                <a:gd name="T23" fmla="*/ 562 h 915"/>
                <a:gd name="T24" fmla="*/ 806 w 1800"/>
                <a:gd name="T25" fmla="*/ 0 h 915"/>
                <a:gd name="T26" fmla="*/ 605 w 1800"/>
                <a:gd name="T27" fmla="*/ 0 h 915"/>
                <a:gd name="T28" fmla="*/ 605 w 1800"/>
                <a:gd name="T29" fmla="*/ 562 h 915"/>
                <a:gd name="T30" fmla="*/ 417 w 1800"/>
                <a:gd name="T31" fmla="*/ 562 h 915"/>
                <a:gd name="T32" fmla="*/ 417 w 1800"/>
                <a:gd name="T33" fmla="*/ 0 h 915"/>
                <a:gd name="T34" fmla="*/ 218 w 1800"/>
                <a:gd name="T35" fmla="*/ 0 h 915"/>
                <a:gd name="T36" fmla="*/ 218 w 1800"/>
                <a:gd name="T37" fmla="*/ 562 h 915"/>
                <a:gd name="T38" fmla="*/ 90 w 1800"/>
                <a:gd name="T39" fmla="*/ 562 h 915"/>
                <a:gd name="T40" fmla="*/ 90 w 1800"/>
                <a:gd name="T41" fmla="*/ 656 h 915"/>
                <a:gd name="T42" fmla="*/ 0 w 1800"/>
                <a:gd name="T43" fmla="*/ 820 h 915"/>
                <a:gd name="T44" fmla="*/ 0 w 1800"/>
                <a:gd name="T45" fmla="*/ 915 h 915"/>
                <a:gd name="T46" fmla="*/ 1800 w 1800"/>
                <a:gd name="T47" fmla="*/ 915 h 915"/>
                <a:gd name="T48" fmla="*/ 1800 w 1800"/>
                <a:gd name="T49" fmla="*/ 820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00" h="915">
                  <a:moveTo>
                    <a:pt x="1800" y="820"/>
                  </a:moveTo>
                  <a:lnTo>
                    <a:pt x="1712" y="656"/>
                  </a:lnTo>
                  <a:lnTo>
                    <a:pt x="1712" y="562"/>
                  </a:lnTo>
                  <a:lnTo>
                    <a:pt x="1584" y="562"/>
                  </a:lnTo>
                  <a:lnTo>
                    <a:pt x="1584" y="0"/>
                  </a:lnTo>
                  <a:lnTo>
                    <a:pt x="1383" y="0"/>
                  </a:lnTo>
                  <a:lnTo>
                    <a:pt x="1383" y="562"/>
                  </a:lnTo>
                  <a:lnTo>
                    <a:pt x="1195" y="562"/>
                  </a:lnTo>
                  <a:lnTo>
                    <a:pt x="1195" y="0"/>
                  </a:lnTo>
                  <a:lnTo>
                    <a:pt x="994" y="0"/>
                  </a:lnTo>
                  <a:lnTo>
                    <a:pt x="994" y="562"/>
                  </a:lnTo>
                  <a:lnTo>
                    <a:pt x="806" y="562"/>
                  </a:lnTo>
                  <a:lnTo>
                    <a:pt x="806" y="0"/>
                  </a:lnTo>
                  <a:lnTo>
                    <a:pt x="605" y="0"/>
                  </a:lnTo>
                  <a:lnTo>
                    <a:pt x="605" y="562"/>
                  </a:lnTo>
                  <a:lnTo>
                    <a:pt x="417" y="562"/>
                  </a:lnTo>
                  <a:lnTo>
                    <a:pt x="417" y="0"/>
                  </a:lnTo>
                  <a:lnTo>
                    <a:pt x="218" y="0"/>
                  </a:lnTo>
                  <a:lnTo>
                    <a:pt x="218" y="562"/>
                  </a:lnTo>
                  <a:lnTo>
                    <a:pt x="90" y="562"/>
                  </a:lnTo>
                  <a:lnTo>
                    <a:pt x="90" y="656"/>
                  </a:lnTo>
                  <a:lnTo>
                    <a:pt x="0" y="820"/>
                  </a:lnTo>
                  <a:lnTo>
                    <a:pt x="0" y="915"/>
                  </a:lnTo>
                  <a:lnTo>
                    <a:pt x="1800" y="915"/>
                  </a:lnTo>
                  <a:lnTo>
                    <a:pt x="1800" y="8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C0808"/>
                </a:gs>
                <a:gs pos="35000">
                  <a:schemeClr val="accent2">
                    <a:alpha val="9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317500" sx="102000" sy="102000" algn="ctr" rotWithShape="0">
                <a:prstClr val="black">
                  <a:alpha val="1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12"/>
            <p:cNvSpPr>
              <a:spLocks noEditPoints="1"/>
            </p:cNvSpPr>
            <p:nvPr/>
          </p:nvSpPr>
          <p:spPr bwMode="auto">
            <a:xfrm>
              <a:off x="4454708" y="8821597"/>
              <a:ext cx="602744" cy="259803"/>
            </a:xfrm>
            <a:custGeom>
              <a:avLst/>
              <a:gdLst>
                <a:gd name="T0" fmla="*/ 709 w 709"/>
                <a:gd name="T1" fmla="*/ 217 h 306"/>
                <a:gd name="T2" fmla="*/ 385 w 709"/>
                <a:gd name="T3" fmla="*/ 0 h 306"/>
                <a:gd name="T4" fmla="*/ 325 w 709"/>
                <a:gd name="T5" fmla="*/ 0 h 306"/>
                <a:gd name="T6" fmla="*/ 0 w 709"/>
                <a:gd name="T7" fmla="*/ 217 h 306"/>
                <a:gd name="T8" fmla="*/ 0 w 709"/>
                <a:gd name="T9" fmla="*/ 306 h 306"/>
                <a:gd name="T10" fmla="*/ 709 w 709"/>
                <a:gd name="T11" fmla="*/ 306 h 306"/>
                <a:gd name="T12" fmla="*/ 709 w 709"/>
                <a:gd name="T13" fmla="*/ 217 h 306"/>
                <a:gd name="T14" fmla="*/ 355 w 709"/>
                <a:gd name="T15" fmla="*/ 252 h 306"/>
                <a:gd name="T16" fmla="*/ 281 w 709"/>
                <a:gd name="T17" fmla="*/ 179 h 306"/>
                <a:gd name="T18" fmla="*/ 355 w 709"/>
                <a:gd name="T19" fmla="*/ 105 h 306"/>
                <a:gd name="T20" fmla="*/ 428 w 709"/>
                <a:gd name="T21" fmla="*/ 179 h 306"/>
                <a:gd name="T22" fmla="*/ 355 w 709"/>
                <a:gd name="T23" fmla="*/ 25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9" h="306">
                  <a:moveTo>
                    <a:pt x="709" y="217"/>
                  </a:moveTo>
                  <a:cubicBezTo>
                    <a:pt x="385" y="0"/>
                    <a:pt x="385" y="0"/>
                    <a:pt x="385" y="0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709" y="306"/>
                    <a:pt x="709" y="306"/>
                    <a:pt x="709" y="306"/>
                  </a:cubicBezTo>
                  <a:lnTo>
                    <a:pt x="709" y="217"/>
                  </a:lnTo>
                  <a:close/>
                  <a:moveTo>
                    <a:pt x="355" y="252"/>
                  </a:moveTo>
                  <a:cubicBezTo>
                    <a:pt x="314" y="252"/>
                    <a:pt x="281" y="219"/>
                    <a:pt x="281" y="179"/>
                  </a:cubicBezTo>
                  <a:cubicBezTo>
                    <a:pt x="281" y="138"/>
                    <a:pt x="314" y="105"/>
                    <a:pt x="355" y="105"/>
                  </a:cubicBezTo>
                  <a:cubicBezTo>
                    <a:pt x="395" y="105"/>
                    <a:pt x="428" y="138"/>
                    <a:pt x="428" y="179"/>
                  </a:cubicBezTo>
                  <a:cubicBezTo>
                    <a:pt x="428" y="219"/>
                    <a:pt x="395" y="252"/>
                    <a:pt x="355" y="25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C0808"/>
                </a:gs>
                <a:gs pos="35000">
                  <a:schemeClr val="accent2">
                    <a:alpha val="9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317500" sx="102000" sy="102000" algn="ctr" rotWithShape="0">
                <a:prstClr val="black">
                  <a:alpha val="1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8895919" y="4704550"/>
            <a:ext cx="190543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亚洲最大的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低速翼型风洞</a:t>
            </a:r>
          </a:p>
        </p:txBody>
      </p:sp>
      <p:sp>
        <p:nvSpPr>
          <p:cNvPr id="41" name="Freeform 13"/>
          <p:cNvSpPr>
            <a:spLocks noEditPoints="1"/>
          </p:cNvSpPr>
          <p:nvPr/>
        </p:nvSpPr>
        <p:spPr bwMode="auto">
          <a:xfrm>
            <a:off x="9224444" y="3480414"/>
            <a:ext cx="967619" cy="626357"/>
          </a:xfrm>
          <a:custGeom>
            <a:avLst/>
            <a:gdLst>
              <a:gd name="T0" fmla="*/ 47 w 115"/>
              <a:gd name="T1" fmla="*/ 5 h 77"/>
              <a:gd name="T2" fmla="*/ 61 w 115"/>
              <a:gd name="T3" fmla="*/ 1 h 77"/>
              <a:gd name="T4" fmla="*/ 61 w 115"/>
              <a:gd name="T5" fmla="*/ 0 h 77"/>
              <a:gd name="T6" fmla="*/ 66 w 115"/>
              <a:gd name="T7" fmla="*/ 0 h 77"/>
              <a:gd name="T8" fmla="*/ 100 w 115"/>
              <a:gd name="T9" fmla="*/ 11 h 77"/>
              <a:gd name="T10" fmla="*/ 115 w 115"/>
              <a:gd name="T11" fmla="*/ 39 h 77"/>
              <a:gd name="T12" fmla="*/ 100 w 115"/>
              <a:gd name="T13" fmla="*/ 66 h 77"/>
              <a:gd name="T14" fmla="*/ 66 w 115"/>
              <a:gd name="T15" fmla="*/ 77 h 77"/>
              <a:gd name="T16" fmla="*/ 61 w 115"/>
              <a:gd name="T17" fmla="*/ 77 h 77"/>
              <a:gd name="T18" fmla="*/ 61 w 115"/>
              <a:gd name="T19" fmla="*/ 77 h 77"/>
              <a:gd name="T20" fmla="*/ 47 w 115"/>
              <a:gd name="T21" fmla="*/ 72 h 77"/>
              <a:gd name="T22" fmla="*/ 47 w 115"/>
              <a:gd name="T23" fmla="*/ 5 h 77"/>
              <a:gd name="T24" fmla="*/ 38 w 115"/>
              <a:gd name="T25" fmla="*/ 58 h 77"/>
              <a:gd name="T26" fmla="*/ 38 w 115"/>
              <a:gd name="T27" fmla="*/ 66 h 77"/>
              <a:gd name="T28" fmla="*/ 0 w 115"/>
              <a:gd name="T29" fmla="*/ 66 h 77"/>
              <a:gd name="T30" fmla="*/ 0 w 115"/>
              <a:gd name="T31" fmla="*/ 58 h 77"/>
              <a:gd name="T32" fmla="*/ 38 w 115"/>
              <a:gd name="T33" fmla="*/ 58 h 77"/>
              <a:gd name="T34" fmla="*/ 38 w 115"/>
              <a:gd name="T35" fmla="*/ 43 h 77"/>
              <a:gd name="T36" fmla="*/ 38 w 115"/>
              <a:gd name="T37" fmla="*/ 51 h 77"/>
              <a:gd name="T38" fmla="*/ 0 w 115"/>
              <a:gd name="T39" fmla="*/ 51 h 77"/>
              <a:gd name="T40" fmla="*/ 0 w 115"/>
              <a:gd name="T41" fmla="*/ 43 h 77"/>
              <a:gd name="T42" fmla="*/ 38 w 115"/>
              <a:gd name="T43" fmla="*/ 43 h 77"/>
              <a:gd name="T44" fmla="*/ 38 w 115"/>
              <a:gd name="T45" fmla="*/ 28 h 77"/>
              <a:gd name="T46" fmla="*/ 38 w 115"/>
              <a:gd name="T47" fmla="*/ 36 h 77"/>
              <a:gd name="T48" fmla="*/ 0 w 115"/>
              <a:gd name="T49" fmla="*/ 36 h 77"/>
              <a:gd name="T50" fmla="*/ 0 w 115"/>
              <a:gd name="T51" fmla="*/ 28 h 77"/>
              <a:gd name="T52" fmla="*/ 38 w 115"/>
              <a:gd name="T53" fmla="*/ 28 h 77"/>
              <a:gd name="T54" fmla="*/ 38 w 115"/>
              <a:gd name="T55" fmla="*/ 12 h 77"/>
              <a:gd name="T56" fmla="*/ 38 w 115"/>
              <a:gd name="T57" fmla="*/ 20 h 77"/>
              <a:gd name="T58" fmla="*/ 0 w 115"/>
              <a:gd name="T59" fmla="*/ 20 h 77"/>
              <a:gd name="T60" fmla="*/ 0 w 115"/>
              <a:gd name="T61" fmla="*/ 12 h 77"/>
              <a:gd name="T62" fmla="*/ 38 w 115"/>
              <a:gd name="T63" fmla="*/ 12 h 77"/>
              <a:gd name="T64" fmla="*/ 94 w 115"/>
              <a:gd name="T65" fmla="*/ 21 h 77"/>
              <a:gd name="T66" fmla="*/ 72 w 115"/>
              <a:gd name="T67" fmla="*/ 13 h 77"/>
              <a:gd name="T68" fmla="*/ 72 w 115"/>
              <a:gd name="T69" fmla="*/ 65 h 77"/>
              <a:gd name="T70" fmla="*/ 94 w 115"/>
              <a:gd name="T71" fmla="*/ 57 h 77"/>
              <a:gd name="T72" fmla="*/ 104 w 115"/>
              <a:gd name="T73" fmla="*/ 39 h 77"/>
              <a:gd name="T74" fmla="*/ 94 w 115"/>
              <a:gd name="T75" fmla="*/ 21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5" h="77">
                <a:moveTo>
                  <a:pt x="47" y="5"/>
                </a:moveTo>
                <a:cubicBezTo>
                  <a:pt x="61" y="1"/>
                  <a:pt x="61" y="1"/>
                  <a:pt x="61" y="1"/>
                </a:cubicBezTo>
                <a:cubicBezTo>
                  <a:pt x="61" y="0"/>
                  <a:pt x="61" y="0"/>
                  <a:pt x="61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79" y="0"/>
                  <a:pt x="91" y="4"/>
                  <a:pt x="100" y="11"/>
                </a:cubicBezTo>
                <a:cubicBezTo>
                  <a:pt x="109" y="18"/>
                  <a:pt x="115" y="28"/>
                  <a:pt x="115" y="39"/>
                </a:cubicBezTo>
                <a:cubicBezTo>
                  <a:pt x="115" y="50"/>
                  <a:pt x="109" y="60"/>
                  <a:pt x="100" y="66"/>
                </a:cubicBezTo>
                <a:cubicBezTo>
                  <a:pt x="91" y="73"/>
                  <a:pt x="79" y="77"/>
                  <a:pt x="66" y="77"/>
                </a:cubicBezTo>
                <a:cubicBezTo>
                  <a:pt x="61" y="77"/>
                  <a:pt x="61" y="77"/>
                  <a:pt x="61" y="77"/>
                </a:cubicBezTo>
                <a:cubicBezTo>
                  <a:pt x="61" y="77"/>
                  <a:pt x="61" y="77"/>
                  <a:pt x="61" y="77"/>
                </a:cubicBezTo>
                <a:cubicBezTo>
                  <a:pt x="47" y="72"/>
                  <a:pt x="47" y="72"/>
                  <a:pt x="47" y="72"/>
                </a:cubicBezTo>
                <a:cubicBezTo>
                  <a:pt x="47" y="5"/>
                  <a:pt x="47" y="5"/>
                  <a:pt x="47" y="5"/>
                </a:cubicBezTo>
                <a:close/>
                <a:moveTo>
                  <a:pt x="38" y="58"/>
                </a:moveTo>
                <a:cubicBezTo>
                  <a:pt x="38" y="66"/>
                  <a:pt x="38" y="66"/>
                  <a:pt x="38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58"/>
                  <a:pt x="0" y="58"/>
                  <a:pt x="0" y="58"/>
                </a:cubicBezTo>
                <a:cubicBezTo>
                  <a:pt x="38" y="58"/>
                  <a:pt x="38" y="58"/>
                  <a:pt x="38" y="58"/>
                </a:cubicBezTo>
                <a:close/>
                <a:moveTo>
                  <a:pt x="38" y="43"/>
                </a:moveTo>
                <a:cubicBezTo>
                  <a:pt x="38" y="51"/>
                  <a:pt x="38" y="51"/>
                  <a:pt x="38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43"/>
                  <a:pt x="0" y="43"/>
                  <a:pt x="0" y="43"/>
                </a:cubicBezTo>
                <a:cubicBezTo>
                  <a:pt x="38" y="43"/>
                  <a:pt x="38" y="43"/>
                  <a:pt x="38" y="43"/>
                </a:cubicBezTo>
                <a:close/>
                <a:moveTo>
                  <a:pt x="38" y="28"/>
                </a:moveTo>
                <a:cubicBezTo>
                  <a:pt x="38" y="36"/>
                  <a:pt x="38" y="36"/>
                  <a:pt x="38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8"/>
                  <a:pt x="0" y="28"/>
                  <a:pt x="0" y="28"/>
                </a:cubicBezTo>
                <a:cubicBezTo>
                  <a:pt x="38" y="28"/>
                  <a:pt x="38" y="28"/>
                  <a:pt x="38" y="28"/>
                </a:cubicBezTo>
                <a:close/>
                <a:moveTo>
                  <a:pt x="38" y="12"/>
                </a:moveTo>
                <a:cubicBezTo>
                  <a:pt x="38" y="20"/>
                  <a:pt x="38" y="20"/>
                  <a:pt x="38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2"/>
                  <a:pt x="0" y="12"/>
                  <a:pt x="0" y="12"/>
                </a:cubicBezTo>
                <a:cubicBezTo>
                  <a:pt x="38" y="12"/>
                  <a:pt x="38" y="12"/>
                  <a:pt x="38" y="12"/>
                </a:cubicBezTo>
                <a:close/>
                <a:moveTo>
                  <a:pt x="94" y="21"/>
                </a:moveTo>
                <a:cubicBezTo>
                  <a:pt x="88" y="16"/>
                  <a:pt x="80" y="13"/>
                  <a:pt x="72" y="13"/>
                </a:cubicBezTo>
                <a:cubicBezTo>
                  <a:pt x="72" y="65"/>
                  <a:pt x="72" y="65"/>
                  <a:pt x="72" y="65"/>
                </a:cubicBezTo>
                <a:cubicBezTo>
                  <a:pt x="80" y="64"/>
                  <a:pt x="88" y="61"/>
                  <a:pt x="94" y="57"/>
                </a:cubicBezTo>
                <a:cubicBezTo>
                  <a:pt x="100" y="52"/>
                  <a:pt x="104" y="46"/>
                  <a:pt x="104" y="39"/>
                </a:cubicBezTo>
                <a:cubicBezTo>
                  <a:pt x="104" y="32"/>
                  <a:pt x="100" y="26"/>
                  <a:pt x="94" y="2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35000">
                <a:schemeClr val="accent1">
                  <a:alpha val="9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663671" y="4704550"/>
            <a:ext cx="2181639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亚洲最大的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水下消声实验室</a:t>
            </a:r>
          </a:p>
        </p:txBody>
      </p:sp>
      <p:sp>
        <p:nvSpPr>
          <p:cNvPr id="43" name="Freeform 739"/>
          <p:cNvSpPr/>
          <p:nvPr/>
        </p:nvSpPr>
        <p:spPr bwMode="auto">
          <a:xfrm>
            <a:off x="7167726" y="3371290"/>
            <a:ext cx="943157" cy="804497"/>
          </a:xfrm>
          <a:custGeom>
            <a:avLst/>
            <a:gdLst>
              <a:gd name="T0" fmla="*/ 58 w 69"/>
              <a:gd name="T1" fmla="*/ 26 h 61"/>
              <a:gd name="T2" fmla="*/ 58 w 69"/>
              <a:gd name="T3" fmla="*/ 61 h 61"/>
              <a:gd name="T4" fmla="*/ 46 w 69"/>
              <a:gd name="T5" fmla="*/ 61 h 61"/>
              <a:gd name="T6" fmla="*/ 46 w 69"/>
              <a:gd name="T7" fmla="*/ 43 h 61"/>
              <a:gd name="T8" fmla="*/ 36 w 69"/>
              <a:gd name="T9" fmla="*/ 33 h 61"/>
              <a:gd name="T10" fmla="*/ 36 w 69"/>
              <a:gd name="T11" fmla="*/ 33 h 61"/>
              <a:gd name="T12" fmla="*/ 25 w 69"/>
              <a:gd name="T13" fmla="*/ 43 h 61"/>
              <a:gd name="T14" fmla="*/ 25 w 69"/>
              <a:gd name="T15" fmla="*/ 61 h 61"/>
              <a:gd name="T16" fmla="*/ 12 w 69"/>
              <a:gd name="T17" fmla="*/ 61 h 61"/>
              <a:gd name="T18" fmla="*/ 12 w 69"/>
              <a:gd name="T19" fmla="*/ 26 h 61"/>
              <a:gd name="T20" fmla="*/ 5 w 69"/>
              <a:gd name="T21" fmla="*/ 32 h 61"/>
              <a:gd name="T22" fmla="*/ 0 w 69"/>
              <a:gd name="T23" fmla="*/ 26 h 61"/>
              <a:gd name="T24" fmla="*/ 32 w 69"/>
              <a:gd name="T25" fmla="*/ 2 h 61"/>
              <a:gd name="T26" fmla="*/ 34 w 69"/>
              <a:gd name="T27" fmla="*/ 0 h 61"/>
              <a:gd name="T28" fmla="*/ 37 w 69"/>
              <a:gd name="T29" fmla="*/ 2 h 61"/>
              <a:gd name="T30" fmla="*/ 69 w 69"/>
              <a:gd name="T31" fmla="*/ 25 h 61"/>
              <a:gd name="T32" fmla="*/ 65 w 69"/>
              <a:gd name="T33" fmla="*/ 30 h 61"/>
              <a:gd name="T34" fmla="*/ 58 w 69"/>
              <a:gd name="T35" fmla="*/ 26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9" h="61">
                <a:moveTo>
                  <a:pt x="58" y="26"/>
                </a:moveTo>
                <a:cubicBezTo>
                  <a:pt x="58" y="61"/>
                  <a:pt x="58" y="61"/>
                  <a:pt x="58" y="61"/>
                </a:cubicBezTo>
                <a:cubicBezTo>
                  <a:pt x="46" y="61"/>
                  <a:pt x="46" y="61"/>
                  <a:pt x="46" y="61"/>
                </a:cubicBezTo>
                <a:cubicBezTo>
                  <a:pt x="46" y="43"/>
                  <a:pt x="46" y="43"/>
                  <a:pt x="46" y="43"/>
                </a:cubicBezTo>
                <a:cubicBezTo>
                  <a:pt x="46" y="38"/>
                  <a:pt x="41" y="33"/>
                  <a:pt x="36" y="33"/>
                </a:cubicBezTo>
                <a:cubicBezTo>
                  <a:pt x="36" y="33"/>
                  <a:pt x="36" y="33"/>
                  <a:pt x="36" y="33"/>
                </a:cubicBezTo>
                <a:cubicBezTo>
                  <a:pt x="30" y="33"/>
                  <a:pt x="25" y="38"/>
                  <a:pt x="25" y="43"/>
                </a:cubicBezTo>
                <a:cubicBezTo>
                  <a:pt x="25" y="61"/>
                  <a:pt x="25" y="61"/>
                  <a:pt x="25" y="61"/>
                </a:cubicBezTo>
                <a:cubicBezTo>
                  <a:pt x="12" y="61"/>
                  <a:pt x="12" y="61"/>
                  <a:pt x="12" y="61"/>
                </a:cubicBezTo>
                <a:cubicBezTo>
                  <a:pt x="12" y="26"/>
                  <a:pt x="12" y="26"/>
                  <a:pt x="12" y="26"/>
                </a:cubicBezTo>
                <a:cubicBezTo>
                  <a:pt x="5" y="32"/>
                  <a:pt x="5" y="32"/>
                  <a:pt x="5" y="32"/>
                </a:cubicBezTo>
                <a:cubicBezTo>
                  <a:pt x="0" y="26"/>
                  <a:pt x="0" y="26"/>
                  <a:pt x="0" y="26"/>
                </a:cubicBezTo>
                <a:cubicBezTo>
                  <a:pt x="32" y="2"/>
                  <a:pt x="32" y="2"/>
                  <a:pt x="32" y="2"/>
                </a:cubicBezTo>
                <a:cubicBezTo>
                  <a:pt x="34" y="0"/>
                  <a:pt x="34" y="0"/>
                  <a:pt x="34" y="0"/>
                </a:cubicBezTo>
                <a:cubicBezTo>
                  <a:pt x="37" y="2"/>
                  <a:pt x="37" y="2"/>
                  <a:pt x="37" y="2"/>
                </a:cubicBezTo>
                <a:cubicBezTo>
                  <a:pt x="69" y="25"/>
                  <a:pt x="69" y="25"/>
                  <a:pt x="69" y="25"/>
                </a:cubicBezTo>
                <a:cubicBezTo>
                  <a:pt x="65" y="30"/>
                  <a:pt x="65" y="30"/>
                  <a:pt x="65" y="30"/>
                </a:cubicBezTo>
                <a:lnTo>
                  <a:pt x="58" y="26"/>
                </a:lnTo>
                <a:close/>
              </a:path>
            </a:pathLst>
          </a:custGeom>
          <a:gradFill flip="none" rotWithShape="1">
            <a:gsLst>
              <a:gs pos="0">
                <a:srgbClr val="FC0808"/>
              </a:gs>
              <a:gs pos="35000">
                <a:schemeClr val="accent2">
                  <a:alpha val="9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矩形 89"/>
          <p:cNvSpPr>
            <a:spLocks noChangeArrowheads="1"/>
          </p:cNvSpPr>
          <p:nvPr/>
        </p:nvSpPr>
        <p:spPr bwMode="auto">
          <a:xfrm>
            <a:off x="2614594" y="2928934"/>
            <a:ext cx="7929618" cy="2643206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3" name="图片 22" descr="湖色-教学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01" y="2786058"/>
            <a:ext cx="2284338" cy="1520513"/>
          </a:xfrm>
          <a:prstGeom prst="rect">
            <a:avLst/>
          </a:prstGeom>
        </p:spPr>
      </p:pic>
      <p:pic>
        <p:nvPicPr>
          <p:cNvPr id="24" name="图片 23" descr="秋色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01" y="4429132"/>
            <a:ext cx="2259122" cy="15001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71453" y="6000768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</a:rPr>
              <a:t>校园秋色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0" y="215900"/>
            <a:ext cx="10801350" cy="923925"/>
            <a:chOff x="0" y="216024"/>
            <a:chExt cx="10801350" cy="923960"/>
          </a:xfrm>
        </p:grpSpPr>
        <p:sp>
          <p:nvSpPr>
            <p:cNvPr id="20" name="矩形 19"/>
            <p:cNvSpPr/>
            <p:nvPr/>
          </p:nvSpPr>
          <p:spPr bwMode="auto">
            <a:xfrm>
              <a:off x="0" y="995517"/>
              <a:ext cx="10801350" cy="1444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1" name="椭圆 20"/>
            <p:cNvSpPr>
              <a:spLocks/>
            </p:cNvSpPr>
            <p:nvPr/>
          </p:nvSpPr>
          <p:spPr bwMode="auto">
            <a:xfrm>
              <a:off x="390525" y="976466"/>
              <a:ext cx="130175" cy="1285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zh-CN" altLang="en-US" sz="2800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73050" y="216024"/>
              <a:ext cx="719138" cy="720752"/>
            </a:xfrm>
            <a:prstGeom prst="wedgeEllipseCallout">
              <a:avLst>
                <a:gd name="adj1" fmla="val -24795"/>
                <a:gd name="adj2" fmla="val 62225"/>
              </a:avLst>
            </a:prstGeom>
            <a:solidFill>
              <a:srgbClr val="22809E"/>
            </a:solidFill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2400" dirty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一</a:t>
              </a:r>
              <a:endParaRPr kumimoji="0" lang="en-US" altLang="zh-CN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0" name="燕尾形 29"/>
            <p:cNvSpPr/>
            <p:nvPr/>
          </p:nvSpPr>
          <p:spPr bwMode="auto">
            <a:xfrm>
              <a:off x="925513" y="266826"/>
              <a:ext cx="8796337" cy="649313"/>
            </a:xfrm>
            <a:prstGeom prst="chevron">
              <a:avLst/>
            </a:prstGeom>
            <a:solidFill>
              <a:srgbClr val="22809E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kumimoji="0" lang="zh-CN" altLang="en-US" sz="2800" dirty="0" smtClean="0">
                  <a:solidFill>
                    <a:schemeClr val="bg1">
                      <a:lumMod val="95000"/>
                    </a:schemeClr>
                  </a:solidFill>
                  <a:ea typeface="华文中宋" pitchFamily="2" charset="-122"/>
                </a:rPr>
                <a:t>西北工业大学三航特色</a:t>
              </a:r>
              <a:endParaRPr kumimoji="0" lang="zh-CN" altLang="en-US" sz="2800" dirty="0">
                <a:solidFill>
                  <a:schemeClr val="bg1">
                    <a:lumMod val="95000"/>
                  </a:schemeClr>
                </a:solidFill>
                <a:ea typeface="华文中宋" pitchFamily="2" charset="-122"/>
              </a:endParaRPr>
            </a:p>
          </p:txBody>
        </p:sp>
      </p:grpSp>
      <p:sp>
        <p:nvSpPr>
          <p:cNvPr id="14" name="矩形 35"/>
          <p:cNvSpPr>
            <a:spLocks noChangeArrowheads="1"/>
          </p:cNvSpPr>
          <p:nvPr/>
        </p:nvSpPr>
        <p:spPr bwMode="auto">
          <a:xfrm>
            <a:off x="431800" y="1341438"/>
            <a:ext cx="1223963" cy="1223962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重大</a:t>
            </a:r>
            <a:endParaRPr kumimoji="0" lang="en-US" altLang="zh-CN" sz="4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kumimoji="0" lang="zh-CN" altLang="en-US" sz="4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贡献</a:t>
            </a:r>
            <a:endParaRPr kumimoji="0" lang="zh-CN" altLang="en-US" sz="40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1800225" y="1341438"/>
            <a:ext cx="8641010" cy="122396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0" lang="zh-CN" altLang="en-US" sz="4000" dirty="0">
              <a:solidFill>
                <a:schemeClr val="accent6">
                  <a:lumMod val="75000"/>
                </a:schemeClr>
              </a:solidFill>
              <a:ea typeface="华文中宋" pitchFamily="2" charset="-122"/>
            </a:endParaRPr>
          </a:p>
        </p:txBody>
      </p:sp>
      <p:sp>
        <p:nvSpPr>
          <p:cNvPr id="16" name="矩形 12"/>
          <p:cNvSpPr>
            <a:spLocks noChangeArrowheads="1"/>
          </p:cNvSpPr>
          <p:nvPr/>
        </p:nvSpPr>
        <p:spPr bwMode="auto">
          <a:xfrm>
            <a:off x="1944291" y="1628800"/>
            <a:ext cx="7993508" cy="5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研制成功我国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第一架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小型无人机</a:t>
            </a:r>
            <a:endParaRPr lang="zh-CN" altLang="en-US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89"/>
          <p:cNvSpPr>
            <a:spLocks noChangeArrowheads="1"/>
          </p:cNvSpPr>
          <p:nvPr/>
        </p:nvSpPr>
        <p:spPr bwMode="auto">
          <a:xfrm>
            <a:off x="4400544" y="2852936"/>
            <a:ext cx="6072230" cy="3744416"/>
          </a:xfrm>
          <a:prstGeom prst="rect">
            <a:avLst/>
          </a:prstGeom>
          <a:noFill/>
          <a:ln w="28575" algn="ctr">
            <a:solidFill>
              <a:srgbClr val="1919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CN" altLang="en-US" sz="2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2" name="矩形 9"/>
          <p:cNvSpPr>
            <a:spLocks noChangeArrowheads="1"/>
          </p:cNvSpPr>
          <p:nvPr/>
        </p:nvSpPr>
        <p:spPr bwMode="auto">
          <a:xfrm>
            <a:off x="4471981" y="2924944"/>
            <a:ext cx="6113270" cy="301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我校研制生产的无人机，组成方队，参加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建国</a:t>
            </a:r>
            <a:r>
              <a:rPr lang="en-US" altLang="zh-CN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60</a:t>
            </a:r>
            <a:r>
              <a:rPr lang="zh-CN" altLang="en-US" sz="2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周年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阅兵仪式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研制成功我国第一架小型无人机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</a:pP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建成全国最大的无人机科研生产基地</a:t>
            </a:r>
            <a:endParaRPr lang="en-US" altLang="zh-CN" sz="260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4" name="图片 23" descr="641b679e322c4d8792b9722da53d0fc4_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15" y="2786058"/>
            <a:ext cx="3727608" cy="38164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citc">
  <a:themeElements>
    <a:clrScheme name="pcit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citc">
      <a:majorFont>
        <a:latin typeface="华文楷体"/>
        <a:ea typeface="华文楷体"/>
        <a:cs typeface=""/>
      </a:majorFont>
      <a:minorFont>
        <a:latin typeface="新宋体"/>
        <a:ea typeface="新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pcit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it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cit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it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it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it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it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模版">
  <a:themeElements>
    <a:clrScheme name="1_模版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模版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幼圆" pitchFamily="49" charset="-122"/>
            <a:ea typeface="幼圆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幼圆" pitchFamily="49" charset="-122"/>
            <a:ea typeface="幼圆" pitchFamily="49" charset="-122"/>
          </a:defRPr>
        </a:defPPr>
      </a:lstStyle>
    </a:lnDef>
  </a:objectDefaults>
  <a:extraClrSchemeLst>
    <a:extraClrScheme>
      <a:clrScheme name="1_模版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模版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模版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模版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模版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模版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模版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隶书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8255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华文楷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8255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华文楷体" pitchFamily="2" charset="-122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20870</TotalTime>
  <Words>3403</Words>
  <Application>Microsoft Office PowerPoint</Application>
  <PresentationFormat>自定义</PresentationFormat>
  <Paragraphs>666</Paragraphs>
  <Slides>48</Slides>
  <Notes>48</Notes>
  <HiddenSlides>0</HiddenSlides>
  <MMClips>0</MMClips>
  <ScaleCrop>false</ScaleCrop>
  <HeadingPairs>
    <vt:vector size="6" baseType="variant">
      <vt:variant>
        <vt:lpstr>主题</vt:lpstr>
      </vt:variant>
      <vt:variant>
        <vt:i4>9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8" baseType="lpstr">
      <vt:lpstr>自定义设计方案</vt:lpstr>
      <vt:lpstr>pcitc</vt:lpstr>
      <vt:lpstr>1_模版</vt:lpstr>
      <vt:lpstr>1_自定义设计方案</vt:lpstr>
      <vt:lpstr>2_自定义设计方案</vt:lpstr>
      <vt:lpstr>3_自定义设计方案</vt:lpstr>
      <vt:lpstr>1_Default Design</vt:lpstr>
      <vt:lpstr>4_自定义设计方案</vt:lpstr>
      <vt:lpstr>5_自定义设计方案</vt:lpstr>
      <vt:lpstr>Visio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TIBCO Spotfire Enterprise Analytics overview</dc:title>
  <dc:creator>water_wei</dc:creator>
  <cp:lastModifiedBy>lenovo</cp:lastModifiedBy>
  <cp:revision>1962</cp:revision>
  <cp:lastPrinted>2010-07-05T08:57:58Z</cp:lastPrinted>
  <dcterms:created xsi:type="dcterms:W3CDTF">2010-06-06T09:19:04Z</dcterms:created>
  <dcterms:modified xsi:type="dcterms:W3CDTF">2017-07-05T07:54:44Z</dcterms:modified>
</cp:coreProperties>
</file>