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Default Extension="xlsx" ContentType="application/vnd.openxmlformats-officedocument.spreadsheetml.sheet"/>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 id="2147483673" r:id="rId2"/>
    <p:sldMasterId id="2147483685" r:id="rId3"/>
  </p:sldMasterIdLst>
  <p:notesMasterIdLst>
    <p:notesMasterId r:id="rId37"/>
  </p:notesMasterIdLst>
  <p:handoutMasterIdLst>
    <p:handoutMasterId r:id="rId38"/>
  </p:handoutMasterIdLst>
  <p:sldIdLst>
    <p:sldId id="798" r:id="rId4"/>
    <p:sldId id="852" r:id="rId5"/>
    <p:sldId id="808" r:id="rId6"/>
    <p:sldId id="890" r:id="rId7"/>
    <p:sldId id="891" r:id="rId8"/>
    <p:sldId id="894" r:id="rId9"/>
    <p:sldId id="893" r:id="rId10"/>
    <p:sldId id="897" r:id="rId11"/>
    <p:sldId id="898" r:id="rId12"/>
    <p:sldId id="892" r:id="rId13"/>
    <p:sldId id="896" r:id="rId14"/>
    <p:sldId id="909" r:id="rId15"/>
    <p:sldId id="899" r:id="rId16"/>
    <p:sldId id="900" r:id="rId17"/>
    <p:sldId id="901" r:id="rId18"/>
    <p:sldId id="902" r:id="rId19"/>
    <p:sldId id="903" r:id="rId20"/>
    <p:sldId id="904" r:id="rId21"/>
    <p:sldId id="905" r:id="rId22"/>
    <p:sldId id="906" r:id="rId23"/>
    <p:sldId id="907" r:id="rId24"/>
    <p:sldId id="908" r:id="rId25"/>
    <p:sldId id="912" r:id="rId26"/>
    <p:sldId id="914" r:id="rId27"/>
    <p:sldId id="913" r:id="rId28"/>
    <p:sldId id="910" r:id="rId29"/>
    <p:sldId id="888" r:id="rId30"/>
    <p:sldId id="887" r:id="rId31"/>
    <p:sldId id="889" r:id="rId32"/>
    <p:sldId id="915" r:id="rId33"/>
    <p:sldId id="916" r:id="rId34"/>
    <p:sldId id="917" r:id="rId35"/>
    <p:sldId id="797" r:id="rId36"/>
  </p:sldIdLst>
  <p:sldSz cx="9144000" cy="6858000" type="screen4x3"/>
  <p:notesSz cx="6858000" cy="9144000"/>
  <p:defaultTextStyle>
    <a:defPPr>
      <a:defRPr lang="zh-CN"/>
    </a:defPPr>
    <a:lvl1pPr algn="ctr" rtl="0" fontAlgn="base">
      <a:spcBef>
        <a:spcPct val="0"/>
      </a:spcBef>
      <a:spcAft>
        <a:spcPct val="0"/>
      </a:spcAft>
      <a:defRPr kern="1200">
        <a:solidFill>
          <a:schemeClr val="tx1"/>
        </a:solidFill>
        <a:latin typeface="Arial" charset="0"/>
        <a:ea typeface="宋体" pitchFamily="2" charset="-122"/>
        <a:cs typeface="+mn-cs"/>
      </a:defRPr>
    </a:lvl1pPr>
    <a:lvl2pPr marL="457200" algn="ctr" rtl="0" fontAlgn="base">
      <a:spcBef>
        <a:spcPct val="0"/>
      </a:spcBef>
      <a:spcAft>
        <a:spcPct val="0"/>
      </a:spcAft>
      <a:defRPr kern="1200">
        <a:solidFill>
          <a:schemeClr val="tx1"/>
        </a:solidFill>
        <a:latin typeface="Arial" charset="0"/>
        <a:ea typeface="宋体" pitchFamily="2" charset="-122"/>
        <a:cs typeface="+mn-cs"/>
      </a:defRPr>
    </a:lvl2pPr>
    <a:lvl3pPr marL="914400" algn="ctr" rtl="0" fontAlgn="base">
      <a:spcBef>
        <a:spcPct val="0"/>
      </a:spcBef>
      <a:spcAft>
        <a:spcPct val="0"/>
      </a:spcAft>
      <a:defRPr kern="1200">
        <a:solidFill>
          <a:schemeClr val="tx1"/>
        </a:solidFill>
        <a:latin typeface="Arial" charset="0"/>
        <a:ea typeface="宋体" pitchFamily="2" charset="-122"/>
        <a:cs typeface="+mn-cs"/>
      </a:defRPr>
    </a:lvl3pPr>
    <a:lvl4pPr marL="1371600" algn="ctr" rtl="0" fontAlgn="base">
      <a:spcBef>
        <a:spcPct val="0"/>
      </a:spcBef>
      <a:spcAft>
        <a:spcPct val="0"/>
      </a:spcAft>
      <a:defRPr kern="1200">
        <a:solidFill>
          <a:schemeClr val="tx1"/>
        </a:solidFill>
        <a:latin typeface="Arial" charset="0"/>
        <a:ea typeface="宋体" pitchFamily="2" charset="-122"/>
        <a:cs typeface="+mn-cs"/>
      </a:defRPr>
    </a:lvl4pPr>
    <a:lvl5pPr marL="1828800" algn="ctr" rtl="0" fontAlgn="base">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53DF1"/>
    <a:srgbClr val="FFFF99"/>
    <a:srgbClr val="93E3FF"/>
    <a:srgbClr val="C4F8FE"/>
    <a:srgbClr val="0430BC"/>
    <a:srgbClr val="436FFB"/>
    <a:srgbClr val="FF33CC"/>
    <a:srgbClr val="000000"/>
    <a:srgbClr val="FFFFFF"/>
  </p:clrMru>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98" autoAdjust="0"/>
    <p:restoredTop sz="92593" autoAdjust="0"/>
  </p:normalViewPr>
  <p:slideViewPr>
    <p:cSldViewPr>
      <p:cViewPr>
        <p:scale>
          <a:sx n="80" d="100"/>
          <a:sy n="80" d="100"/>
        </p:scale>
        <p:origin x="-124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52"/>
    </p:cViewPr>
  </p:sorterViewPr>
  <p:notesViewPr>
    <p:cSldViewPr>
      <p:cViewPr varScale="1">
        <p:scale>
          <a:sx n="67" d="100"/>
          <a:sy n="67" d="100"/>
        </p:scale>
        <p:origin x="-2880"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___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___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zh-CN"/>
  <c:style val="36"/>
  <c:chart>
    <c:title>
      <c:tx>
        <c:rich>
          <a:bodyPr/>
          <a:lstStyle/>
          <a:p>
            <a:pPr>
              <a:defRPr>
                <a:latin typeface="楷体_GB2312" pitchFamily="49" charset="-122"/>
                <a:ea typeface="楷体_GB2312" pitchFamily="49" charset="-122"/>
              </a:defRPr>
            </a:pPr>
            <a:r>
              <a:rPr lang="zh-CN">
                <a:latin typeface="楷体_GB2312" pitchFamily="49" charset="-122"/>
                <a:ea typeface="楷体_GB2312" pitchFamily="49" charset="-122"/>
              </a:rPr>
              <a:t>“数学建模思想”检索论文数 </a:t>
            </a:r>
            <a:endParaRPr lang="en-US">
              <a:latin typeface="楷体_GB2312" pitchFamily="49" charset="-122"/>
              <a:ea typeface="楷体_GB2312" pitchFamily="49" charset="-122"/>
            </a:endParaRPr>
          </a:p>
        </c:rich>
      </c:tx>
      <c:layout/>
    </c:title>
    <c:plotArea>
      <c:layout/>
      <c:barChart>
        <c:barDir val="col"/>
        <c:grouping val="clustered"/>
        <c:ser>
          <c:idx val="0"/>
          <c:order val="0"/>
          <c:tx>
            <c:strRef>
              <c:f>Sheet1!$B$1</c:f>
              <c:strCache>
                <c:ptCount val="1"/>
                <c:pt idx="0">
                  <c:v>发表篇数（CNKI）</c:v>
                </c:pt>
              </c:strCache>
            </c:strRef>
          </c:tx>
          <c:cat>
            <c:numRef>
              <c:f>Sheet1!$A$2:$A$18</c:f>
              <c:numCache>
                <c:formatCode>General</c:formatCode>
                <c:ptCount val="17"/>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numCache>
            </c:numRef>
          </c:cat>
          <c:val>
            <c:numRef>
              <c:f>Sheet1!$B$2:$B$18</c:f>
              <c:numCache>
                <c:formatCode>General</c:formatCode>
                <c:ptCount val="17"/>
                <c:pt idx="0">
                  <c:v>5</c:v>
                </c:pt>
                <c:pt idx="1">
                  <c:v>7</c:v>
                </c:pt>
                <c:pt idx="2">
                  <c:v>10</c:v>
                </c:pt>
                <c:pt idx="3">
                  <c:v>18</c:v>
                </c:pt>
                <c:pt idx="4">
                  <c:v>17</c:v>
                </c:pt>
                <c:pt idx="5">
                  <c:v>25</c:v>
                </c:pt>
                <c:pt idx="6">
                  <c:v>42</c:v>
                </c:pt>
                <c:pt idx="7">
                  <c:v>61</c:v>
                </c:pt>
                <c:pt idx="8">
                  <c:v>91</c:v>
                </c:pt>
                <c:pt idx="9">
                  <c:v>115</c:v>
                </c:pt>
                <c:pt idx="10">
                  <c:v>124</c:v>
                </c:pt>
                <c:pt idx="11">
                  <c:v>111</c:v>
                </c:pt>
                <c:pt idx="12">
                  <c:v>138</c:v>
                </c:pt>
                <c:pt idx="13">
                  <c:v>144</c:v>
                </c:pt>
                <c:pt idx="14">
                  <c:v>126</c:v>
                </c:pt>
                <c:pt idx="15">
                  <c:v>115</c:v>
                </c:pt>
                <c:pt idx="16">
                  <c:v>117</c:v>
                </c:pt>
              </c:numCache>
            </c:numRef>
          </c:val>
        </c:ser>
        <c:gapWidth val="75"/>
        <c:overlap val="-25"/>
        <c:axId val="33875072"/>
        <c:axId val="33876608"/>
      </c:barChart>
      <c:catAx>
        <c:axId val="33875072"/>
        <c:scaling>
          <c:orientation val="minMax"/>
        </c:scaling>
        <c:axPos val="b"/>
        <c:numFmt formatCode="General" sourceLinked="1"/>
        <c:majorTickMark val="none"/>
        <c:tickLblPos val="nextTo"/>
        <c:crossAx val="33876608"/>
        <c:crosses val="autoZero"/>
        <c:auto val="1"/>
        <c:lblAlgn val="ctr"/>
        <c:lblOffset val="100"/>
      </c:catAx>
      <c:valAx>
        <c:axId val="33876608"/>
        <c:scaling>
          <c:orientation val="minMax"/>
        </c:scaling>
        <c:axPos val="l"/>
        <c:majorGridlines/>
        <c:numFmt formatCode="General" sourceLinked="1"/>
        <c:majorTickMark val="none"/>
        <c:tickLblPos val="nextTo"/>
        <c:crossAx val="33875072"/>
        <c:crosses val="autoZero"/>
        <c:crossBetween val="between"/>
      </c:valAx>
    </c:plotArea>
    <c:legend>
      <c:legendPos val="b"/>
      <c:layout/>
    </c:legend>
    <c:plotVisOnly val="1"/>
  </c:chart>
  <c:txPr>
    <a:bodyPr/>
    <a:lstStyle/>
    <a:p>
      <a:pPr>
        <a:defRPr sz="1800"/>
      </a:pPr>
      <a:endParaRPr lang="zh-CN"/>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zh-CN"/>
  <c:style val="34"/>
  <c:chart>
    <c:title>
      <c:tx>
        <c:rich>
          <a:bodyPr/>
          <a:lstStyle/>
          <a:p>
            <a:pPr>
              <a:defRPr/>
            </a:pPr>
            <a:r>
              <a:rPr lang="zh-CN"/>
              <a:t>相关文章主题比例</a:t>
            </a:r>
          </a:p>
        </c:rich>
      </c:tx>
      <c:layout/>
    </c:title>
    <c:view3D>
      <c:rAngAx val="1"/>
    </c:view3D>
    <c:plotArea>
      <c:layout/>
      <c:bar3DChart>
        <c:barDir val="bar"/>
        <c:grouping val="stacked"/>
        <c:ser>
          <c:idx val="0"/>
          <c:order val="0"/>
          <c:tx>
            <c:strRef>
              <c:f>Sheet1!$B$1</c:f>
              <c:strCache>
                <c:ptCount val="1"/>
                <c:pt idx="0">
                  <c:v>百分比（%）</c:v>
                </c:pt>
              </c:strCache>
            </c:strRef>
          </c:tx>
          <c:spPr>
            <a:solidFill>
              <a:srgbClr val="C00000"/>
            </a:solidFill>
          </c:spPr>
          <c:cat>
            <c:strRef>
              <c:f>Sheet1!$A$2:$A$6</c:f>
              <c:strCache>
                <c:ptCount val="5"/>
                <c:pt idx="0">
                  <c:v>泛泛而谈</c:v>
                </c:pt>
                <c:pt idx="1">
                  <c:v>案例教学</c:v>
                </c:pt>
                <c:pt idx="2">
                  <c:v>思想、理念</c:v>
                </c:pt>
                <c:pt idx="3">
                  <c:v>能力、素质</c:v>
                </c:pt>
                <c:pt idx="4">
                  <c:v>方法、模式</c:v>
                </c:pt>
              </c:strCache>
            </c:strRef>
          </c:cat>
          <c:val>
            <c:numRef>
              <c:f>Sheet1!$B$2:$B$6</c:f>
              <c:numCache>
                <c:formatCode>General</c:formatCode>
                <c:ptCount val="5"/>
                <c:pt idx="0">
                  <c:v>11.3</c:v>
                </c:pt>
                <c:pt idx="1">
                  <c:v>15.1</c:v>
                </c:pt>
                <c:pt idx="2">
                  <c:v>17</c:v>
                </c:pt>
                <c:pt idx="3">
                  <c:v>18.899999999999999</c:v>
                </c:pt>
                <c:pt idx="4">
                  <c:v>67.900000000000006</c:v>
                </c:pt>
              </c:numCache>
            </c:numRef>
          </c:val>
        </c:ser>
        <c:gapWidth val="75"/>
        <c:shape val="box"/>
        <c:axId val="131652608"/>
        <c:axId val="140055296"/>
        <c:axId val="0"/>
      </c:bar3DChart>
      <c:catAx>
        <c:axId val="131652608"/>
        <c:scaling>
          <c:orientation val="minMax"/>
        </c:scaling>
        <c:axPos val="l"/>
        <c:majorTickMark val="none"/>
        <c:tickLblPos val="nextTo"/>
        <c:spPr>
          <a:solidFill>
            <a:schemeClr val="accent5"/>
          </a:solidFill>
        </c:spPr>
        <c:txPr>
          <a:bodyPr/>
          <a:lstStyle/>
          <a:p>
            <a:pPr>
              <a:defRPr sz="2000" b="1">
                <a:solidFill>
                  <a:srgbClr val="053DF1"/>
                </a:solidFill>
                <a:latin typeface="楷体_GB2312" pitchFamily="49" charset="-122"/>
                <a:ea typeface="楷体_GB2312" pitchFamily="49" charset="-122"/>
              </a:defRPr>
            </a:pPr>
            <a:endParaRPr lang="zh-CN"/>
          </a:p>
        </c:txPr>
        <c:crossAx val="140055296"/>
        <c:crosses val="autoZero"/>
        <c:auto val="1"/>
        <c:lblAlgn val="l"/>
        <c:lblOffset val="100"/>
      </c:catAx>
      <c:valAx>
        <c:axId val="140055296"/>
        <c:scaling>
          <c:orientation val="minMax"/>
        </c:scaling>
        <c:axPos val="b"/>
        <c:majorGridlines/>
        <c:numFmt formatCode="General" sourceLinked="1"/>
        <c:majorTickMark val="none"/>
        <c:tickLblPos val="nextTo"/>
        <c:crossAx val="131652608"/>
        <c:crosses val="autoZero"/>
        <c:crossBetween val="between"/>
      </c:valAx>
    </c:plotArea>
    <c:legend>
      <c:legendPos val="b"/>
      <c:layout/>
    </c:legend>
    <c:plotVisOnly val="1"/>
  </c:chart>
  <c:txPr>
    <a:bodyPr/>
    <a:lstStyle/>
    <a:p>
      <a:pPr>
        <a:defRPr sz="1800"/>
      </a:pPr>
      <a:endParaRPr lang="zh-CN"/>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宋体" pitchFamily="2" charset="-122"/>
              </a:defRPr>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ea typeface="宋体" pitchFamily="2" charset="-122"/>
              </a:defRPr>
            </a:lvl1pPr>
          </a:lstStyle>
          <a:p>
            <a:pPr>
              <a:defRPr/>
            </a:pPr>
            <a:fld id="{F1113F3D-9DCE-470E-803E-D7CB75A8C280}" type="datetimeFigureOut">
              <a:rPr lang="zh-CN" altLang="en-US"/>
              <a:pPr>
                <a:defRPr/>
              </a:pPr>
              <a:t>2017-7-11</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宋体" pitchFamily="2" charset="-122"/>
              </a:defRPr>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ea typeface="宋体" pitchFamily="2" charset="-122"/>
              </a:defRPr>
            </a:lvl1pPr>
          </a:lstStyle>
          <a:p>
            <a:pPr>
              <a:defRPr/>
            </a:pPr>
            <a:fld id="{9EDCA94D-1388-45B8-9389-1C8054B16E7A}"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7E537BD1-8694-4B7B-89EE-FAB0006168D4}" type="datetimeFigureOut">
              <a:rPr lang="zh-CN" altLang="en-US"/>
              <a:pPr>
                <a:defRPr/>
              </a:pPr>
              <a:t>2017-7-11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B9BDE892-AD3B-4A49-850F-91B8C48A0EE8}"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5" name="日期占位符 4"/>
          <p:cNvSpPr>
            <a:spLocks noGrp="1"/>
          </p:cNvSpPr>
          <p:nvPr>
            <p:ph type="dt" idx="11"/>
          </p:nvPr>
        </p:nvSpPr>
        <p:spPr/>
        <p:txBody>
          <a:bodyPr/>
          <a:lstStyle/>
          <a:p>
            <a:fld id="{727DCC0C-5F6E-4B28-8045-6C4133BCC691}" type="datetime1">
              <a:rPr lang="zh-CN" altLang="en-US" smtClean="0"/>
              <a:pPr/>
              <a:t>2017-7-11</a:t>
            </a:fld>
            <a:endParaRPr lang="en-US" altLang="zh-C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缺少具体内容</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11</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显然不是谈的数学建模思想</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12</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显然偏离“数学建模思想”的本意</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13</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须区别于“数学思想”，如抽象性，逻辑性，严密性等</a:t>
            </a:r>
            <a:endParaRPr lang="en-US" altLang="zh-CN" dirty="0" smtClean="0"/>
          </a:p>
          <a:p>
            <a:r>
              <a:rPr lang="zh-CN" altLang="en-US" dirty="0" smtClean="0"/>
              <a:t>哲学思考：我是谁？我从哪来？我到哪去？</a:t>
            </a:r>
            <a:endParaRPr lang="en-US" altLang="zh-CN" dirty="0" smtClean="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14</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15</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16</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17</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18</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19</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三种可能：</a:t>
            </a:r>
            <a:r>
              <a:rPr lang="en-US" altLang="zh-CN" dirty="0" smtClean="0"/>
              <a:t>1.</a:t>
            </a:r>
            <a:r>
              <a:rPr lang="zh-CN" altLang="en-US" dirty="0" smtClean="0"/>
              <a:t>确实存在，有待深入；</a:t>
            </a:r>
            <a:r>
              <a:rPr lang="en-US" altLang="zh-CN" dirty="0" smtClean="0"/>
              <a:t>2.</a:t>
            </a:r>
            <a:r>
              <a:rPr lang="zh-CN" altLang="en-US" dirty="0" smtClean="0"/>
              <a:t>事实存在，各自表达；</a:t>
            </a:r>
            <a:r>
              <a:rPr lang="en-US" altLang="zh-CN" dirty="0" smtClean="0"/>
              <a:t>3.</a:t>
            </a:r>
            <a:r>
              <a:rPr lang="zh-CN" altLang="en-US" dirty="0" smtClean="0"/>
              <a:t>不存在。</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20</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以“数学建模思想”为主题词搜索，共有</a:t>
            </a:r>
            <a:r>
              <a:rPr lang="en-US" altLang="zh-CN" dirty="0" smtClean="0"/>
              <a:t>1300</a:t>
            </a:r>
            <a:r>
              <a:rPr lang="zh-CN" altLang="en-US" dirty="0" smtClean="0"/>
              <a:t>多篇文章，且方兴未艾。</a:t>
            </a:r>
            <a:endParaRPr lang="en-US" altLang="zh-CN" dirty="0" smtClean="0"/>
          </a:p>
          <a:p>
            <a:r>
              <a:rPr lang="zh-CN" altLang="en-US" dirty="0" smtClean="0"/>
              <a:t>下载最高达</a:t>
            </a:r>
            <a:r>
              <a:rPr lang="en-US" altLang="zh-CN" dirty="0" smtClean="0"/>
              <a:t>2200</a:t>
            </a:r>
            <a:r>
              <a:rPr lang="zh-CN" altLang="en-US" dirty="0" smtClean="0"/>
              <a:t>多次，引用</a:t>
            </a:r>
            <a:r>
              <a:rPr lang="en-US" altLang="zh-CN" dirty="0" smtClean="0"/>
              <a:t>380</a:t>
            </a:r>
            <a:r>
              <a:rPr lang="zh-CN" altLang="en-US" dirty="0" smtClean="0"/>
              <a:t>次</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3</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21</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22</a:t>
            </a:fld>
            <a:endParaRPr lang="en-US" altLang="ko-K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23</a:t>
            </a:fld>
            <a:endParaRPr lang="en-US" altLang="ko-K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24</a:t>
            </a:fld>
            <a:endParaRPr lang="en-US" altLang="ko-K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25</a:t>
            </a:fld>
            <a:endParaRPr lang="en-US" altLang="ko-K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26</a:t>
            </a:fld>
            <a:endParaRPr lang="en-US" altLang="ko-K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27</a:t>
            </a:fld>
            <a:endParaRPr lang="en-US" altLang="ko-K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28</a:t>
            </a:fld>
            <a:endParaRPr lang="en-US" altLang="ko-K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29</a:t>
            </a:fld>
            <a:endParaRPr lang="en-US" altLang="ko-K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30</a:t>
            </a:fld>
            <a:endParaRPr lang="en-US" altLang="ko-K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en-US" altLang="zh-CN" dirty="0" smtClean="0"/>
              <a:t>1.</a:t>
            </a:r>
            <a:r>
              <a:rPr lang="zh-CN" altLang="en-US" dirty="0" smtClean="0"/>
              <a:t>多数文章谈教学方法改革，例如：引入建模案例，研讨式教学，自主式、探索性学习，展现知识产生与发展过程，现代教学方式，加强实践性环节等等，从不同角度研讨“如何融入”。</a:t>
            </a:r>
            <a:endParaRPr lang="en-US" altLang="zh-CN" dirty="0" smtClean="0"/>
          </a:p>
          <a:p>
            <a:r>
              <a:rPr lang="en-US" altLang="zh-CN" dirty="0" smtClean="0"/>
              <a:t>2.</a:t>
            </a:r>
            <a:r>
              <a:rPr lang="zh-CN" altLang="en-US" dirty="0" smtClean="0"/>
              <a:t>有的强调培养能力素质，以及一些具体做法。</a:t>
            </a:r>
            <a:endParaRPr lang="en-US" altLang="zh-CN" dirty="0" smtClean="0"/>
          </a:p>
          <a:p>
            <a:r>
              <a:rPr lang="en-US" altLang="zh-CN" dirty="0" smtClean="0"/>
              <a:t>3.</a:t>
            </a:r>
            <a:r>
              <a:rPr lang="zh-CN" altLang="en-US" dirty="0" smtClean="0"/>
              <a:t>讨论“数学建模思想”或“数学建模理念”的文章很少，尤其是明确“数学建模思想”是什么的文章更少。</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4</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幻灯片图像占位符 1"/>
          <p:cNvSpPr>
            <a:spLocks noGrp="1" noRot="1" noChangeAspect="1"/>
          </p:cNvSpPr>
          <p:nvPr>
            <p:ph type="sldImg"/>
          </p:nvPr>
        </p:nvSpPr>
        <p:spPr>
          <a:ln/>
        </p:spPr>
      </p:sp>
      <p:sp>
        <p:nvSpPr>
          <p:cNvPr id="77826" name="备注占位符 2"/>
          <p:cNvSpPr>
            <a:spLocks noGrp="1"/>
          </p:cNvSpPr>
          <p:nvPr>
            <p:ph type="body" idx="1"/>
          </p:nvPr>
        </p:nvSpPr>
        <p:spPr>
          <a:noFill/>
          <a:ln/>
        </p:spPr>
        <p:txBody>
          <a:bodyPr/>
          <a:lstStyle/>
          <a:p>
            <a:endParaRPr lang="zh-CN" altLang="en-US" dirty="0" smtClean="0"/>
          </a:p>
        </p:txBody>
      </p:sp>
      <p:sp>
        <p:nvSpPr>
          <p:cNvPr id="77827" name="灯片编号占位符 6"/>
          <p:cNvSpPr>
            <a:spLocks noGrp="1"/>
          </p:cNvSpPr>
          <p:nvPr>
            <p:ph type="sldNum" sz="quarter" idx="5"/>
          </p:nvPr>
        </p:nvSpPr>
        <p:spPr>
          <a:noFill/>
        </p:spPr>
        <p:txBody>
          <a:bodyPr/>
          <a:lstStyle/>
          <a:p>
            <a:fld id="{24F27AA2-8FB5-4A55-91E3-0F3930137FB9}" type="slidenum">
              <a:rPr lang="ko-KR" altLang="en-US"/>
              <a:pPr/>
              <a:t>31</a:t>
            </a:fld>
            <a:endParaRPr lang="en-US" altLang="ko-K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强调问题意识</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5</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问题意识</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6</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知识组织</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7</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知识结构再组织</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8</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知识结构</a:t>
            </a:r>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9</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pPr>
              <a:defRPr/>
            </a:pPr>
            <a:fld id="{B9BDE892-AD3B-4A49-850F-91B8C48A0EE8}" type="slidenum">
              <a:rPr lang="zh-CN" altLang="en-US" smtClean="0"/>
              <a:pPr>
                <a:defRPr/>
              </a:pPr>
              <a:t>10</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4" name="Picture 4" descr="img20071158413053289"/>
          <p:cNvPicPr>
            <a:picLocks noChangeAspect="1" noChangeArrowheads="1"/>
          </p:cNvPicPr>
          <p:nvPr/>
        </p:nvPicPr>
        <p:blipFill>
          <a:blip r:embed="rId2" cstate="print"/>
          <a:srcRect/>
          <a:stretch>
            <a:fillRect/>
          </a:stretch>
        </p:blipFill>
        <p:spPr bwMode="auto">
          <a:xfrm>
            <a:off x="0" y="2384425"/>
            <a:ext cx="9131300" cy="4476750"/>
          </a:xfrm>
          <a:prstGeom prst="rect">
            <a:avLst/>
          </a:prstGeom>
          <a:noFill/>
          <a:ln w="9525">
            <a:noFill/>
            <a:miter lim="800000"/>
            <a:headEnd/>
            <a:tailEnd/>
          </a:ln>
        </p:spPr>
      </p:pic>
      <p:sp>
        <p:nvSpPr>
          <p:cNvPr id="86018" name="Rectangle 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zh-CN" altLang="en-US" smtClean="0"/>
              <a:t>单击此处编辑母版副标题样式</a:t>
            </a:r>
            <a:endParaRPr lang="zh-CN" altLang="en-US"/>
          </a:p>
        </p:txBody>
      </p:sp>
      <p:sp>
        <p:nvSpPr>
          <p:cNvPr id="86019" name="Rectangle 3"/>
          <p:cNvSpPr>
            <a:spLocks noGrp="1" noChangeArrowheads="1"/>
          </p:cNvSpPr>
          <p:nvPr>
            <p:ph type="ctrTitle"/>
          </p:nvPr>
        </p:nvSpPr>
        <p:spPr>
          <a:xfrm>
            <a:off x="755650" y="1125538"/>
            <a:ext cx="7772400" cy="1470025"/>
          </a:xfrm>
        </p:spPr>
        <p:txBody>
          <a:bodyPr/>
          <a:lstStyle>
            <a:lvl1pPr>
              <a:defRPr/>
            </a:lvl1pPr>
          </a:lstStyle>
          <a:p>
            <a:r>
              <a:rPr lang="zh-CN" altLang="en-US" smtClean="0"/>
              <a:t>单击此处编辑母版标题样式</a:t>
            </a: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4" name="Line 19"/>
          <p:cNvSpPr>
            <a:spLocks noChangeShapeType="1"/>
          </p:cNvSpPr>
          <p:nvPr userDrawn="1"/>
        </p:nvSpPr>
        <p:spPr bwMode="auto">
          <a:xfrm>
            <a:off x="642938" y="785813"/>
            <a:ext cx="0" cy="5957887"/>
          </a:xfrm>
          <a:prstGeom prst="line">
            <a:avLst/>
          </a:prstGeom>
          <a:noFill/>
          <a:ln w="38100" cap="sq">
            <a:solidFill>
              <a:srgbClr val="FFFF00"/>
            </a:solidFill>
            <a:round/>
            <a:headEnd/>
            <a:tailEnd/>
          </a:ln>
          <a:effectLst/>
        </p:spPr>
        <p:txBody>
          <a:bodyPr wrap="none" anchor="ctr"/>
          <a:lstStyle/>
          <a:p>
            <a:pPr algn="l">
              <a:defRPr/>
            </a:pPr>
            <a:endParaRPr lang="zh-CN" altLang="en-US">
              <a:latin typeface="Arial" pitchFamily="34" charset="0"/>
            </a:endParaRPr>
          </a:p>
        </p:txBody>
      </p:sp>
      <p:sp>
        <p:nvSpPr>
          <p:cNvPr id="5" name="Text Box 20"/>
          <p:cNvSpPr txBox="1">
            <a:spLocks noChangeArrowheads="1"/>
          </p:cNvSpPr>
          <p:nvPr userDrawn="1"/>
        </p:nvSpPr>
        <p:spPr bwMode="auto">
          <a:xfrm>
            <a:off x="133350" y="809625"/>
            <a:ext cx="554038" cy="5891213"/>
          </a:xfrm>
          <a:prstGeom prst="rect">
            <a:avLst/>
          </a:prstGeom>
          <a:noFill/>
          <a:ln w="12700" cap="sq" algn="ctr">
            <a:noFill/>
            <a:miter lim="800000"/>
            <a:headEnd/>
            <a:tailEnd/>
          </a:ln>
          <a:effectLst/>
        </p:spPr>
        <p:txBody>
          <a:bodyPr vert="eaVert">
            <a:spAutoFit/>
          </a:bodyPr>
          <a:lstStyle/>
          <a:p>
            <a:pPr>
              <a:spcBef>
                <a:spcPct val="50000"/>
              </a:spcBef>
              <a:defRPr/>
            </a:pPr>
            <a:r>
              <a:rPr kumimoji="1" lang="en-US" altLang="zh-CN" sz="2400" b="1" dirty="0">
                <a:solidFill>
                  <a:srgbClr val="FF0000"/>
                </a:solidFill>
                <a:effectLst>
                  <a:outerShdw blurRad="38100" dist="38100" dir="2700000" algn="tl">
                    <a:srgbClr val="C0C0C0"/>
                  </a:outerShdw>
                </a:effectLst>
                <a:latin typeface="Times New Roman" pitchFamily="18" charset="0"/>
                <a:ea typeface="华文新魏" pitchFamily="2" charset="-122"/>
              </a:rPr>
              <a:t>“</a:t>
            </a:r>
            <a:r>
              <a:rPr kumimoji="1" lang="zh-CN" altLang="en-US" sz="2400" b="1" dirty="0">
                <a:solidFill>
                  <a:srgbClr val="FF0000"/>
                </a:solidFill>
                <a:effectLst>
                  <a:outerShdw blurRad="38100" dist="38100" dir="2700000" algn="tl">
                    <a:srgbClr val="C0C0C0"/>
                  </a:outerShdw>
                </a:effectLst>
                <a:latin typeface="Times New Roman" pitchFamily="18" charset="0"/>
                <a:ea typeface="华文新魏" pitchFamily="2" charset="-122"/>
              </a:rPr>
              <a:t>钱学森创新拓展班” </a:t>
            </a:r>
            <a:r>
              <a:rPr kumimoji="1" lang="en-US" altLang="zh-CN" sz="2400" b="1" dirty="0">
                <a:solidFill>
                  <a:srgbClr val="FF0000"/>
                </a:solidFill>
                <a:effectLst>
                  <a:outerShdw blurRad="38100" dist="38100" dir="2700000" algn="tl">
                    <a:srgbClr val="C0C0C0"/>
                  </a:outerShdw>
                </a:effectLst>
                <a:latin typeface="Times New Roman" pitchFamily="18" charset="0"/>
                <a:ea typeface="华文新魏" pitchFamily="2" charset="-122"/>
              </a:rPr>
              <a:t>–</a:t>
            </a:r>
            <a:r>
              <a:rPr kumimoji="1" lang="zh-CN" altLang="en-US" sz="2400" b="1" dirty="0">
                <a:solidFill>
                  <a:srgbClr val="FF0000"/>
                </a:solidFill>
                <a:effectLst>
                  <a:outerShdw blurRad="38100" dist="38100" dir="2700000" algn="tl">
                    <a:srgbClr val="C0C0C0"/>
                  </a:outerShdw>
                </a:effectLst>
                <a:latin typeface="Times New Roman" pitchFamily="18" charset="0"/>
                <a:ea typeface="华文新魏" pitchFamily="2" charset="-122"/>
              </a:rPr>
              <a:t>概率论与数理统计</a:t>
            </a:r>
          </a:p>
        </p:txBody>
      </p:sp>
      <p:sp>
        <p:nvSpPr>
          <p:cNvPr id="2" name="竖排标题 1"/>
          <p:cNvSpPr>
            <a:spLocks noGrp="1"/>
          </p:cNvSpPr>
          <p:nvPr>
            <p:ph type="title" orient="vert"/>
          </p:nvPr>
        </p:nvSpPr>
        <p:spPr>
          <a:xfrm>
            <a:off x="6677025" y="184150"/>
            <a:ext cx="2071688" cy="612457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84150"/>
            <a:ext cx="6067425" cy="612457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184151"/>
            <a:ext cx="8291513" cy="5693122"/>
          </a:xfr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5" name="Rectangle 98"/>
          <p:cNvSpPr>
            <a:spLocks noChangeArrowheads="1"/>
          </p:cNvSpPr>
          <p:nvPr userDrawn="1"/>
        </p:nvSpPr>
        <p:spPr bwMode="auto">
          <a:xfrm>
            <a:off x="8244408" y="6093296"/>
            <a:ext cx="749300" cy="304800"/>
          </a:xfrm>
          <a:prstGeom prst="rect">
            <a:avLst/>
          </a:prstGeom>
          <a:noFill/>
          <a:ln w="9525" algn="ctr">
            <a:noFill/>
            <a:miter lim="800000"/>
            <a:headEnd/>
            <a:tailEnd/>
          </a:ln>
          <a:effectLst/>
        </p:spPr>
        <p:txBody>
          <a:bodyPr>
            <a:spAutoFit/>
          </a:bodyPr>
          <a:lstStyle/>
          <a:p>
            <a:pPr algn="l">
              <a:spcBef>
                <a:spcPct val="50000"/>
              </a:spcBef>
              <a:defRPr/>
            </a:pPr>
            <a:fld id="{1A481147-3CD1-4861-BC1F-F44DF08D19B5}" type="slidenum">
              <a:rPr lang="en-US" altLang="zh-CN" sz="1400" b="1" smtClean="0">
                <a:solidFill>
                  <a:schemeClr val="folHlink"/>
                </a:solidFill>
                <a:latin typeface="Times New Roman" pitchFamily="18" charset="0"/>
                <a:ea typeface="黑体" pitchFamily="2" charset="-122"/>
                <a:cs typeface="Times New Roman" pitchFamily="18" charset="0"/>
              </a:rPr>
              <a:pPr algn="l">
                <a:spcBef>
                  <a:spcPct val="50000"/>
                </a:spcBef>
                <a:defRPr/>
              </a:pPr>
              <a:t>‹#›</a:t>
            </a:fld>
            <a:r>
              <a:rPr lang="en-US" altLang="zh-CN" sz="1400" b="1" dirty="0" smtClean="0">
                <a:solidFill>
                  <a:schemeClr val="folHlink"/>
                </a:solidFill>
                <a:latin typeface="Times New Roman" pitchFamily="18" charset="0"/>
                <a:ea typeface="黑体" pitchFamily="2" charset="-122"/>
                <a:cs typeface="Times New Roman" pitchFamily="18" charset="0"/>
              </a:rPr>
              <a:t>/46</a:t>
            </a:r>
            <a:endParaRPr lang="en-US" altLang="zh-CN" sz="1400" b="1" dirty="0">
              <a:solidFill>
                <a:schemeClr val="folHlink"/>
              </a:solidFill>
              <a:latin typeface="Times New Roman" pitchFamily="18" charset="0"/>
              <a:ea typeface="黑体" pitchFamily="2" charset="-122"/>
              <a:cs typeface="Times New Roman" pitchFamily="18" charset="0"/>
            </a:endParaRP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4" name="Picture 4" descr="img20071158413053289"/>
          <p:cNvPicPr>
            <a:picLocks noChangeAspect="1" noChangeArrowheads="1"/>
          </p:cNvPicPr>
          <p:nvPr/>
        </p:nvPicPr>
        <p:blipFill>
          <a:blip r:embed="rId2" cstate="print"/>
          <a:srcRect/>
          <a:stretch>
            <a:fillRect/>
          </a:stretch>
        </p:blipFill>
        <p:spPr bwMode="auto">
          <a:xfrm>
            <a:off x="0" y="2384425"/>
            <a:ext cx="9131300" cy="4476750"/>
          </a:xfrm>
          <a:prstGeom prst="rect">
            <a:avLst/>
          </a:prstGeom>
          <a:noFill/>
          <a:ln w="9525">
            <a:noFill/>
            <a:miter lim="800000"/>
            <a:headEnd/>
            <a:tailEnd/>
          </a:ln>
        </p:spPr>
      </p:pic>
      <p:sp>
        <p:nvSpPr>
          <p:cNvPr id="95234" name="Rectangle 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zh-CN" altLang="en-US" smtClean="0"/>
              <a:t>单击此处编辑母版副标题样式</a:t>
            </a:r>
            <a:endParaRPr lang="zh-CN" altLang="en-US"/>
          </a:p>
        </p:txBody>
      </p:sp>
      <p:sp>
        <p:nvSpPr>
          <p:cNvPr id="95235" name="Rectangle 3"/>
          <p:cNvSpPr>
            <a:spLocks noGrp="1" noChangeArrowheads="1"/>
          </p:cNvSpPr>
          <p:nvPr>
            <p:ph type="ctrTitle"/>
          </p:nvPr>
        </p:nvSpPr>
        <p:spPr>
          <a:xfrm>
            <a:off x="755650" y="1125538"/>
            <a:ext cx="7772400" cy="1470025"/>
          </a:xfrm>
          <a:prstGeom prst="rect">
            <a:avLst/>
          </a:prstGeom>
        </p:spPr>
        <p:txBody>
          <a:bodyPr/>
          <a:lstStyle>
            <a:lvl1pPr>
              <a:defRPr/>
            </a:lvl1pPr>
          </a:lstStyle>
          <a:p>
            <a:r>
              <a:rPr lang="zh-CN" altLang="en-US" smtClean="0"/>
              <a:t>单击此处编辑母版标题样式</a:t>
            </a:r>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2147888" y="184150"/>
            <a:ext cx="6408737" cy="1052513"/>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2147888" y="184150"/>
            <a:ext cx="6408737" cy="1052513"/>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484313"/>
            <a:ext cx="4068763" cy="4824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78363" y="1484313"/>
            <a:ext cx="4070350" cy="4824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2147888" y="184150"/>
            <a:ext cx="6408737" cy="1052513"/>
          </a:xfrm>
          <a:prstGeom prst="rect">
            <a:avLst/>
          </a:prstGeom>
        </p:spPr>
        <p:txBody>
          <a:bodyPr/>
          <a:lstStyle/>
          <a:p>
            <a:r>
              <a:rPr lang="zh-CN" altLang="en-US" smtClean="0"/>
              <a:t>单击此处编辑母版标题样式</a:t>
            </a:r>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4" name="Rectangle 98"/>
          <p:cNvSpPr>
            <a:spLocks noChangeArrowheads="1"/>
          </p:cNvSpPr>
          <p:nvPr userDrawn="1"/>
        </p:nvSpPr>
        <p:spPr bwMode="auto">
          <a:xfrm>
            <a:off x="8244408" y="6093296"/>
            <a:ext cx="749300" cy="304800"/>
          </a:xfrm>
          <a:prstGeom prst="rect">
            <a:avLst/>
          </a:prstGeom>
          <a:noFill/>
          <a:ln w="9525" algn="ctr">
            <a:noFill/>
            <a:miter lim="800000"/>
            <a:headEnd/>
            <a:tailEnd/>
          </a:ln>
          <a:effectLst/>
        </p:spPr>
        <p:txBody>
          <a:bodyPr>
            <a:spAutoFit/>
          </a:bodyPr>
          <a:lstStyle/>
          <a:p>
            <a:pPr algn="l">
              <a:spcBef>
                <a:spcPct val="50000"/>
              </a:spcBef>
              <a:defRPr/>
            </a:pPr>
            <a:fld id="{1A481147-3CD1-4861-BC1F-F44DF08D19B5}" type="slidenum">
              <a:rPr lang="en-US" altLang="zh-CN" sz="1400" b="1" smtClean="0">
                <a:solidFill>
                  <a:schemeClr val="folHlink"/>
                </a:solidFill>
                <a:latin typeface="Times New Roman" pitchFamily="18" charset="0"/>
                <a:ea typeface="黑体" pitchFamily="2" charset="-122"/>
                <a:cs typeface="Times New Roman" pitchFamily="18" charset="0"/>
              </a:rPr>
              <a:pPr algn="l">
                <a:spcBef>
                  <a:spcPct val="50000"/>
                </a:spcBef>
                <a:defRPr/>
              </a:pPr>
              <a:t>‹#›</a:t>
            </a:fld>
            <a:r>
              <a:rPr lang="en-US" altLang="zh-CN" sz="1400" b="1" dirty="0" smtClean="0">
                <a:solidFill>
                  <a:schemeClr val="folHlink"/>
                </a:solidFill>
                <a:latin typeface="Times New Roman" pitchFamily="18" charset="0"/>
                <a:ea typeface="黑体" pitchFamily="2" charset="-122"/>
                <a:cs typeface="Times New Roman" pitchFamily="18" charset="0"/>
              </a:rPr>
              <a:t>/33</a:t>
            </a:r>
            <a:endParaRPr lang="en-US" altLang="zh-CN" sz="1400" b="1" dirty="0">
              <a:solidFill>
                <a:schemeClr val="folHlink"/>
              </a:solidFill>
              <a:latin typeface="Times New Roman" pitchFamily="18" charset="0"/>
              <a:ea typeface="黑体" pitchFamily="2" charset="-122"/>
              <a:cs typeface="Times New Roman" pitchFamily="18" charset="0"/>
            </a:endParaRPr>
          </a:p>
        </p:txBody>
      </p:sp>
      <p:sp>
        <p:nvSpPr>
          <p:cNvPr id="3" name="内容占位符 2"/>
          <p:cNvSpPr>
            <a:spLocks noGrp="1"/>
          </p:cNvSpPr>
          <p:nvPr>
            <p:ph idx="1"/>
          </p:nvPr>
        </p:nvSpPr>
        <p:spPr>
          <a:xfrm>
            <a:off x="457200" y="1484313"/>
            <a:ext cx="8291513" cy="4320951"/>
          </a:xfrm>
        </p:spPr>
        <p:txBody>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5" name="标题 4"/>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2147888" y="184150"/>
            <a:ext cx="6408737" cy="1052513"/>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77025" y="184150"/>
            <a:ext cx="2071688" cy="612457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84150"/>
            <a:ext cx="6067425" cy="612457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9CB8BF85-8653-41C9-9BB2-325980E562FA}" type="slidenum">
              <a:rPr lang="en-US" altLang="zh-CN"/>
              <a:pPr>
                <a:defRPr/>
              </a:pPr>
              <a:t>‹#›</a:t>
            </a:fld>
            <a:endParaRPr lang="en-US" altLang="zh-CN"/>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53DD6A3B-5DC4-4EA5-8B19-9D7BDF89A060}" type="slidenum">
              <a:rPr lang="en-US" altLang="zh-CN"/>
              <a:pPr>
                <a:defRPr/>
              </a:pPr>
              <a:t>‹#›</a:t>
            </a:fld>
            <a:endParaRPr lang="en-US" altLang="zh-CN"/>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4C6883B7-9B2F-477F-96CA-B849761E8D46}" type="slidenum">
              <a:rPr lang="en-US" altLang="zh-CN"/>
              <a:pPr>
                <a:defRPr/>
              </a:pPr>
              <a:t>‹#›</a:t>
            </a:fld>
            <a:endParaRPr lang="en-US" altLang="zh-CN"/>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F7070D4D-E94B-40B6-9024-F90120499B49}" type="slidenum">
              <a:rPr lang="en-US" altLang="zh-CN"/>
              <a:pPr>
                <a:defRPr/>
              </a:pPr>
              <a:t>‹#›</a:t>
            </a:fld>
            <a:endParaRPr lang="en-US" altLang="zh-CN"/>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p:cNvSpPr>
            <a:spLocks noGrp="1" noChangeArrowheads="1"/>
          </p:cNvSpPr>
          <p:nvPr>
            <p:ph type="sldNum" sz="quarter" idx="12"/>
          </p:nvPr>
        </p:nvSpPr>
        <p:spPr>
          <a:ln/>
        </p:spPr>
        <p:txBody>
          <a:bodyPr/>
          <a:lstStyle>
            <a:lvl1pPr>
              <a:defRPr/>
            </a:lvl1pPr>
          </a:lstStyle>
          <a:p>
            <a:pPr>
              <a:defRPr/>
            </a:pPr>
            <a:fld id="{224F474D-AFDC-4F78-97AF-49F2C906721E}" type="slidenum">
              <a:rPr lang="en-US" altLang="zh-CN"/>
              <a:pPr>
                <a:defRPr/>
              </a:pPr>
              <a:t>‹#›</a:t>
            </a:fld>
            <a:endParaRPr lang="en-US" altLang="zh-CN"/>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a:ln/>
        </p:spPr>
        <p:txBody>
          <a:bodyPr/>
          <a:lstStyle>
            <a:lvl1pPr>
              <a:defRPr/>
            </a:lvl1pPr>
          </a:lstStyle>
          <a:p>
            <a:pPr>
              <a:defRPr/>
            </a:pPr>
            <a:fld id="{3818F034-29BF-4025-BA02-DC37B9F4C66E}"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p:cNvSpPr>
            <a:spLocks noGrp="1" noChangeArrowheads="1"/>
          </p:cNvSpPr>
          <p:nvPr>
            <p:ph type="sldNum" sz="quarter" idx="12"/>
          </p:nvPr>
        </p:nvSpPr>
        <p:spPr>
          <a:ln/>
        </p:spPr>
        <p:txBody>
          <a:bodyPr/>
          <a:lstStyle>
            <a:lvl1pPr>
              <a:defRPr/>
            </a:lvl1pPr>
          </a:lstStyle>
          <a:p>
            <a:pPr>
              <a:defRPr/>
            </a:pPr>
            <a:fld id="{C000508F-7FF3-4098-8CED-CE34D8A25A74}" type="slidenum">
              <a:rPr lang="en-US" altLang="zh-CN"/>
              <a:pPr>
                <a:defRPr/>
              </a:pPr>
              <a:t>‹#›</a:t>
            </a:fld>
            <a:endParaRPr lang="en-US" altLang="zh-CN"/>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6E02E2E9-A823-4247-9DB5-975BA1D3921C}" type="slidenum">
              <a:rPr lang="en-US" altLang="zh-CN"/>
              <a:pPr>
                <a:defRPr/>
              </a:pPr>
              <a:t>‹#›</a:t>
            </a:fld>
            <a:endParaRPr lang="en-US" altLang="zh-CN"/>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444B63B1-3CF0-40BC-8F03-1C3583EFC1E8}" type="slidenum">
              <a:rPr lang="en-US" altLang="zh-CN"/>
              <a:pPr>
                <a:defRPr/>
              </a:pPr>
              <a:t>‹#›</a:t>
            </a:fld>
            <a:endParaRPr lang="en-US" altLang="zh-CN"/>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DC163DDD-34D7-4AB8-A11C-3BE75DDD3177}" type="slidenum">
              <a:rPr lang="en-US" altLang="zh-CN"/>
              <a:pPr>
                <a:defRPr/>
              </a:pPr>
              <a:t>‹#›</a:t>
            </a:fld>
            <a:endParaRPr lang="en-US" altLang="zh-CN"/>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15100" y="609600"/>
            <a:ext cx="1943100" cy="548640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85800" y="609600"/>
            <a:ext cx="5676900" cy="5486400"/>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5013BC83-D48D-48D7-82B3-D1B72E80A1DD}" type="slidenum">
              <a:rPr lang="en-US" altLang="zh-CN"/>
              <a:pPr>
                <a:defRPr/>
              </a:pPr>
              <a:t>‹#›</a:t>
            </a:fld>
            <a:endParaRPr lang="en-US"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484313"/>
            <a:ext cx="4068763" cy="4824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78363" y="1484313"/>
            <a:ext cx="4070350" cy="4824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1484313"/>
            <a:ext cx="8291513" cy="482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027" name="Rectangle 3"/>
          <p:cNvSpPr>
            <a:spLocks noGrp="1" noChangeArrowheads="1"/>
          </p:cNvSpPr>
          <p:nvPr>
            <p:ph type="title"/>
          </p:nvPr>
        </p:nvSpPr>
        <p:spPr bwMode="auto">
          <a:xfrm>
            <a:off x="2147888" y="184150"/>
            <a:ext cx="6408737" cy="10525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84996" name="Rectangle 4"/>
          <p:cNvSpPr>
            <a:spLocks noChangeArrowheads="1"/>
          </p:cNvSpPr>
          <p:nvPr/>
        </p:nvSpPr>
        <p:spPr bwMode="auto">
          <a:xfrm>
            <a:off x="2354263" y="739775"/>
            <a:ext cx="6192837" cy="17463"/>
          </a:xfrm>
          <a:prstGeom prst="rect">
            <a:avLst/>
          </a:prstGeom>
          <a:gradFill rotWithShape="1">
            <a:gsLst>
              <a:gs pos="0">
                <a:srgbClr val="40608C">
                  <a:gamma/>
                  <a:shade val="46275"/>
                  <a:invGamma/>
                  <a:alpha val="0"/>
                </a:srgbClr>
              </a:gs>
              <a:gs pos="50000">
                <a:srgbClr val="40608C"/>
              </a:gs>
              <a:gs pos="100000">
                <a:srgbClr val="40608C">
                  <a:gamma/>
                  <a:shade val="46275"/>
                  <a:invGamma/>
                  <a:alpha val="0"/>
                </a:srgbClr>
              </a:gs>
            </a:gsLst>
            <a:lin ang="0" scaled="1"/>
          </a:gradFill>
          <a:ln w="9525">
            <a:noFill/>
            <a:miter lim="800000"/>
            <a:headEnd/>
            <a:tailEnd/>
          </a:ln>
          <a:effectLst/>
        </p:spPr>
        <p:txBody>
          <a:bodyPr wrap="none" anchor="ctr"/>
          <a:lstStyle/>
          <a:p>
            <a:pPr algn="l" fontAlgn="auto">
              <a:spcBef>
                <a:spcPts val="0"/>
              </a:spcBef>
              <a:spcAft>
                <a:spcPts val="0"/>
              </a:spcAft>
              <a:defRPr/>
            </a:pPr>
            <a:endParaRPr lang="zh-CN" altLang="en-US">
              <a:latin typeface="+mn-lt"/>
              <a:ea typeface="+mn-ea"/>
            </a:endParaRPr>
          </a:p>
        </p:txBody>
      </p:sp>
    </p:spTree>
  </p:cSld>
  <p:clrMap bg1="lt1" tx1="dk1" bg2="lt2" tx2="dk2" accent1="accent1" accent2="accent2" accent3="accent3" accent4="accent4" accent5="accent5" accent6="accent6" hlink="hlink" folHlink="folHlink"/>
  <p:sldLayoutIdLst>
    <p:sldLayoutId id="2147486482" r:id="rId1"/>
    <p:sldLayoutId id="2147486483" r:id="rId2"/>
    <p:sldLayoutId id="2147486453" r:id="rId3"/>
    <p:sldLayoutId id="2147486454" r:id="rId4"/>
    <p:sldLayoutId id="2147486455" r:id="rId5"/>
    <p:sldLayoutId id="2147486456" r:id="rId6"/>
    <p:sldLayoutId id="2147486457" r:id="rId7"/>
    <p:sldLayoutId id="2147486458" r:id="rId8"/>
    <p:sldLayoutId id="2147486459" r:id="rId9"/>
    <p:sldLayoutId id="2147486460" r:id="rId10"/>
    <p:sldLayoutId id="2147486484" r:id="rId11"/>
    <p:sldLayoutId id="2147486485" r:id="rId12"/>
  </p:sldLayoutIdLst>
  <p:timing>
    <p:tnLst>
      <p:par>
        <p:cTn id="1" dur="indefinite" restart="never" nodeType="tmRoot"/>
      </p:par>
    </p:tnLst>
  </p:timing>
  <p:txStyles>
    <p:titleStyle>
      <a:lvl1pPr algn="ctr" rtl="0" eaLnBrk="0" fontAlgn="base" hangingPunct="0">
        <a:spcBef>
          <a:spcPct val="0"/>
        </a:spcBef>
        <a:spcAft>
          <a:spcPct val="0"/>
        </a:spcAft>
        <a:defRPr sz="3600" b="1">
          <a:solidFill>
            <a:srgbClr val="FF0000"/>
          </a:solidFill>
          <a:latin typeface="+mj-lt"/>
          <a:ea typeface="+mj-ea"/>
          <a:cs typeface="+mj-cs"/>
        </a:defRPr>
      </a:lvl1pPr>
      <a:lvl2pPr algn="ctr" rtl="0" eaLnBrk="0" fontAlgn="base" hangingPunct="0">
        <a:spcBef>
          <a:spcPct val="0"/>
        </a:spcBef>
        <a:spcAft>
          <a:spcPct val="0"/>
        </a:spcAft>
        <a:defRPr sz="3600" b="1">
          <a:solidFill>
            <a:srgbClr val="FF0000"/>
          </a:solidFill>
          <a:latin typeface="Arial" charset="0"/>
          <a:ea typeface="黑体" pitchFamily="49" charset="-122"/>
        </a:defRPr>
      </a:lvl2pPr>
      <a:lvl3pPr algn="ctr" rtl="0" eaLnBrk="0" fontAlgn="base" hangingPunct="0">
        <a:spcBef>
          <a:spcPct val="0"/>
        </a:spcBef>
        <a:spcAft>
          <a:spcPct val="0"/>
        </a:spcAft>
        <a:defRPr sz="3600" b="1">
          <a:solidFill>
            <a:srgbClr val="FF0000"/>
          </a:solidFill>
          <a:latin typeface="Arial" charset="0"/>
          <a:ea typeface="黑体" pitchFamily="49" charset="-122"/>
        </a:defRPr>
      </a:lvl3pPr>
      <a:lvl4pPr algn="ctr" rtl="0" eaLnBrk="0" fontAlgn="base" hangingPunct="0">
        <a:spcBef>
          <a:spcPct val="0"/>
        </a:spcBef>
        <a:spcAft>
          <a:spcPct val="0"/>
        </a:spcAft>
        <a:defRPr sz="3600" b="1">
          <a:solidFill>
            <a:srgbClr val="FF0000"/>
          </a:solidFill>
          <a:latin typeface="Arial" charset="0"/>
          <a:ea typeface="黑体" pitchFamily="49" charset="-122"/>
        </a:defRPr>
      </a:lvl4pPr>
      <a:lvl5pPr algn="ctr" rtl="0" eaLnBrk="0" fontAlgn="base" hangingPunct="0">
        <a:spcBef>
          <a:spcPct val="0"/>
        </a:spcBef>
        <a:spcAft>
          <a:spcPct val="0"/>
        </a:spcAft>
        <a:defRPr sz="3600" b="1">
          <a:solidFill>
            <a:srgbClr val="FF0000"/>
          </a:solidFill>
          <a:latin typeface="Arial" charset="0"/>
          <a:ea typeface="黑体" pitchFamily="49" charset="-122"/>
        </a:defRPr>
      </a:lvl5pPr>
      <a:lvl6pPr marL="457200" algn="ctr" rtl="0" eaLnBrk="1" fontAlgn="base" hangingPunct="1">
        <a:spcBef>
          <a:spcPct val="0"/>
        </a:spcBef>
        <a:spcAft>
          <a:spcPct val="0"/>
        </a:spcAft>
        <a:defRPr sz="3600" b="1">
          <a:solidFill>
            <a:srgbClr val="FF0000"/>
          </a:solidFill>
          <a:latin typeface="Arial" charset="0"/>
          <a:ea typeface="黑体" pitchFamily="49" charset="-122"/>
        </a:defRPr>
      </a:lvl6pPr>
      <a:lvl7pPr marL="914400" algn="ctr" rtl="0" eaLnBrk="1" fontAlgn="base" hangingPunct="1">
        <a:spcBef>
          <a:spcPct val="0"/>
        </a:spcBef>
        <a:spcAft>
          <a:spcPct val="0"/>
        </a:spcAft>
        <a:defRPr sz="3600" b="1">
          <a:solidFill>
            <a:srgbClr val="FF0000"/>
          </a:solidFill>
          <a:latin typeface="Arial" charset="0"/>
          <a:ea typeface="黑体" pitchFamily="49" charset="-122"/>
        </a:defRPr>
      </a:lvl7pPr>
      <a:lvl8pPr marL="1371600" algn="ctr" rtl="0" eaLnBrk="1" fontAlgn="base" hangingPunct="1">
        <a:spcBef>
          <a:spcPct val="0"/>
        </a:spcBef>
        <a:spcAft>
          <a:spcPct val="0"/>
        </a:spcAft>
        <a:defRPr sz="3600" b="1">
          <a:solidFill>
            <a:srgbClr val="FF0000"/>
          </a:solidFill>
          <a:latin typeface="Arial" charset="0"/>
          <a:ea typeface="黑体" pitchFamily="49" charset="-122"/>
        </a:defRPr>
      </a:lvl8pPr>
      <a:lvl9pPr marL="1828800" algn="ctr" rtl="0" eaLnBrk="1" fontAlgn="base" hangingPunct="1">
        <a:spcBef>
          <a:spcPct val="0"/>
        </a:spcBef>
        <a:spcAft>
          <a:spcPct val="0"/>
        </a:spcAft>
        <a:defRPr sz="3600" b="1">
          <a:solidFill>
            <a:srgbClr val="FF0000"/>
          </a:solidFill>
          <a:latin typeface="Arial" charset="0"/>
          <a:ea typeface="黑体" pitchFamily="49" charset="-122"/>
        </a:defRPr>
      </a:lvl9pPr>
    </p:titleStyle>
    <p:bodyStyle>
      <a:lvl1pPr marL="342900" indent="-342900" algn="l" rtl="0" eaLnBrk="0" fontAlgn="base" hangingPunct="0">
        <a:spcBef>
          <a:spcPct val="20000"/>
        </a:spcBef>
        <a:spcAft>
          <a:spcPct val="0"/>
        </a:spcAft>
        <a:buBlip>
          <a:blip r:embed="rId14"/>
        </a:buBlip>
        <a:defRPr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宋体" pitchFamily="2" charset="-122"/>
        </a:defRPr>
      </a:lvl2pPr>
      <a:lvl3pPr marL="1143000" indent="-228600" algn="l" rtl="0" eaLnBrk="0" fontAlgn="base" hangingPunct="0">
        <a:spcBef>
          <a:spcPct val="20000"/>
        </a:spcBef>
        <a:spcAft>
          <a:spcPct val="0"/>
        </a:spcAft>
        <a:buChar char="•"/>
        <a:defRPr sz="2400">
          <a:solidFill>
            <a:schemeClr val="tx1"/>
          </a:solidFill>
          <a:latin typeface="+mn-lt"/>
          <a:ea typeface="宋体" pitchFamily="2" charset="-122"/>
        </a:defRPr>
      </a:lvl3pPr>
      <a:lvl4pPr marL="1600200" indent="-228600" algn="l" rtl="0" eaLnBrk="0" fontAlgn="base" hangingPunct="0">
        <a:spcBef>
          <a:spcPct val="20000"/>
        </a:spcBef>
        <a:spcAft>
          <a:spcPct val="0"/>
        </a:spcAft>
        <a:buChar char="–"/>
        <a:defRPr sz="2000">
          <a:solidFill>
            <a:schemeClr val="tx1"/>
          </a:solidFill>
          <a:latin typeface="+mn-lt"/>
          <a:ea typeface="宋体" pitchFamily="2" charset="-122"/>
        </a:defRPr>
      </a:lvl4pPr>
      <a:lvl5pPr marL="2057400" indent="-228600" algn="l" rtl="0" eaLnBrk="0" fontAlgn="base" hangingPunct="0">
        <a:spcBef>
          <a:spcPct val="20000"/>
        </a:spcBef>
        <a:spcAft>
          <a:spcPct val="0"/>
        </a:spcAft>
        <a:buChar char="»"/>
        <a:defRPr sz="2000">
          <a:solidFill>
            <a:schemeClr val="tx1"/>
          </a:solidFill>
          <a:latin typeface="+mn-lt"/>
          <a:ea typeface="宋体" pitchFamily="2" charset="-122"/>
        </a:defRPr>
      </a:lvl5pPr>
      <a:lvl6pPr marL="2514600" indent="-228600" algn="l" rtl="0" eaLnBrk="1" fontAlgn="base" hangingPunct="1">
        <a:spcBef>
          <a:spcPct val="20000"/>
        </a:spcBef>
        <a:spcAft>
          <a:spcPct val="0"/>
        </a:spcAft>
        <a:buChar char="»"/>
        <a:defRPr sz="2000">
          <a:solidFill>
            <a:schemeClr val="tx1"/>
          </a:solidFill>
          <a:latin typeface="+mn-lt"/>
          <a:ea typeface="宋体" pitchFamily="2" charset="-122"/>
        </a:defRPr>
      </a:lvl6pPr>
      <a:lvl7pPr marL="2971800" indent="-228600" algn="l" rtl="0" eaLnBrk="1" fontAlgn="base" hangingPunct="1">
        <a:spcBef>
          <a:spcPct val="20000"/>
        </a:spcBef>
        <a:spcAft>
          <a:spcPct val="0"/>
        </a:spcAft>
        <a:buChar char="»"/>
        <a:defRPr sz="2000">
          <a:solidFill>
            <a:schemeClr val="tx1"/>
          </a:solidFill>
          <a:latin typeface="+mn-lt"/>
          <a:ea typeface="宋体" pitchFamily="2" charset="-122"/>
        </a:defRPr>
      </a:lvl7pPr>
      <a:lvl8pPr marL="3429000" indent="-228600" algn="l" rtl="0" eaLnBrk="1" fontAlgn="base" hangingPunct="1">
        <a:spcBef>
          <a:spcPct val="20000"/>
        </a:spcBef>
        <a:spcAft>
          <a:spcPct val="0"/>
        </a:spcAft>
        <a:buChar char="»"/>
        <a:defRPr sz="2000">
          <a:solidFill>
            <a:schemeClr val="tx1"/>
          </a:solidFill>
          <a:latin typeface="+mn-lt"/>
          <a:ea typeface="宋体" pitchFamily="2" charset="-122"/>
        </a:defRPr>
      </a:lvl8pPr>
      <a:lvl9pPr marL="3886200" indent="-228600" algn="l" rtl="0" eaLnBrk="1" fontAlgn="base" hangingPunct="1">
        <a:spcBef>
          <a:spcPct val="20000"/>
        </a:spcBef>
        <a:spcAft>
          <a:spcPct val="0"/>
        </a:spcAft>
        <a:buChar char="»"/>
        <a:defRPr sz="2000">
          <a:solidFill>
            <a:schemeClr val="tx1"/>
          </a:solidFill>
          <a:latin typeface="+mn-lt"/>
          <a:ea typeface="宋体" pitchFamily="2" charset="-122"/>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idx="1"/>
          </p:nvPr>
        </p:nvSpPr>
        <p:spPr bwMode="auto">
          <a:xfrm>
            <a:off x="457200" y="1484313"/>
            <a:ext cx="8291513" cy="482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94212" name="Rectangle 4"/>
          <p:cNvSpPr>
            <a:spLocks noChangeArrowheads="1"/>
          </p:cNvSpPr>
          <p:nvPr/>
        </p:nvSpPr>
        <p:spPr bwMode="auto">
          <a:xfrm>
            <a:off x="1593872" y="785794"/>
            <a:ext cx="6912000" cy="17463"/>
          </a:xfrm>
          <a:prstGeom prst="rect">
            <a:avLst/>
          </a:prstGeom>
          <a:gradFill rotWithShape="1">
            <a:gsLst>
              <a:gs pos="0">
                <a:srgbClr val="40608C">
                  <a:gamma/>
                  <a:shade val="46275"/>
                  <a:invGamma/>
                  <a:alpha val="0"/>
                </a:srgbClr>
              </a:gs>
              <a:gs pos="50000">
                <a:srgbClr val="40608C"/>
              </a:gs>
              <a:gs pos="100000">
                <a:srgbClr val="40608C">
                  <a:gamma/>
                  <a:shade val="46275"/>
                  <a:invGamma/>
                  <a:alpha val="0"/>
                </a:srgbClr>
              </a:gs>
            </a:gsLst>
            <a:lin ang="0" scaled="1"/>
          </a:gradFill>
          <a:ln w="9525">
            <a:noFill/>
            <a:miter lim="800000"/>
            <a:headEnd/>
            <a:tailEnd/>
          </a:ln>
          <a:effectLst/>
        </p:spPr>
        <p:txBody>
          <a:bodyPr wrap="none" anchor="ctr"/>
          <a:lstStyle/>
          <a:p>
            <a:pPr algn="l" fontAlgn="auto">
              <a:spcBef>
                <a:spcPts val="0"/>
              </a:spcBef>
              <a:spcAft>
                <a:spcPts val="0"/>
              </a:spcAft>
              <a:defRPr/>
            </a:pPr>
            <a:endParaRPr lang="zh-CN" altLang="en-US">
              <a:latin typeface="+mn-lt"/>
              <a:ea typeface="+mn-ea"/>
            </a:endParaRPr>
          </a:p>
        </p:txBody>
      </p:sp>
      <p:sp>
        <p:nvSpPr>
          <p:cNvPr id="7" name="Line 19"/>
          <p:cNvSpPr>
            <a:spLocks noChangeShapeType="1"/>
          </p:cNvSpPr>
          <p:nvPr userDrawn="1"/>
        </p:nvSpPr>
        <p:spPr bwMode="auto">
          <a:xfrm>
            <a:off x="642938" y="785813"/>
            <a:ext cx="0" cy="5957887"/>
          </a:xfrm>
          <a:prstGeom prst="line">
            <a:avLst/>
          </a:prstGeom>
          <a:noFill/>
          <a:ln w="38100" cap="sq">
            <a:solidFill>
              <a:srgbClr val="FFFF00"/>
            </a:solidFill>
            <a:round/>
            <a:headEnd/>
            <a:tailEnd/>
          </a:ln>
          <a:effectLst/>
        </p:spPr>
        <p:txBody>
          <a:bodyPr wrap="none" anchor="ctr"/>
          <a:lstStyle/>
          <a:p>
            <a:pPr algn="l">
              <a:defRPr/>
            </a:pPr>
            <a:endParaRPr lang="zh-CN" altLang="en-US">
              <a:latin typeface="Arial" pitchFamily="34" charset="0"/>
            </a:endParaRPr>
          </a:p>
        </p:txBody>
      </p:sp>
      <p:sp>
        <p:nvSpPr>
          <p:cNvPr id="8" name="Text Box 20"/>
          <p:cNvSpPr txBox="1">
            <a:spLocks noChangeArrowheads="1"/>
          </p:cNvSpPr>
          <p:nvPr userDrawn="1"/>
        </p:nvSpPr>
        <p:spPr bwMode="auto">
          <a:xfrm>
            <a:off x="133350" y="809625"/>
            <a:ext cx="554038" cy="5891213"/>
          </a:xfrm>
          <a:prstGeom prst="rect">
            <a:avLst/>
          </a:prstGeom>
          <a:noFill/>
          <a:ln w="12700" cap="sq" algn="ctr">
            <a:noFill/>
            <a:miter lim="800000"/>
            <a:headEnd/>
            <a:tailEnd/>
          </a:ln>
          <a:effectLst/>
        </p:spPr>
        <p:txBody>
          <a:bodyPr vert="eaVert">
            <a:spAutoFit/>
          </a:bodyPr>
          <a:lstStyle/>
          <a:p>
            <a:pPr>
              <a:spcBef>
                <a:spcPct val="50000"/>
              </a:spcBef>
              <a:defRPr/>
            </a:pPr>
            <a:r>
              <a:rPr kumimoji="1" lang="en-US" altLang="zh-CN" sz="2400" b="1" dirty="0">
                <a:solidFill>
                  <a:srgbClr val="FF0000"/>
                </a:solidFill>
                <a:effectLst>
                  <a:outerShdw blurRad="38100" dist="38100" dir="2700000" algn="tl">
                    <a:srgbClr val="C0C0C0"/>
                  </a:outerShdw>
                </a:effectLst>
                <a:latin typeface="Times New Roman" pitchFamily="18" charset="0"/>
                <a:ea typeface="华文新魏" pitchFamily="2" charset="-122"/>
              </a:rPr>
              <a:t>“</a:t>
            </a:r>
            <a:r>
              <a:rPr kumimoji="1" lang="zh-CN" altLang="en-US" sz="2400" b="1" dirty="0">
                <a:solidFill>
                  <a:srgbClr val="FF0000"/>
                </a:solidFill>
                <a:effectLst>
                  <a:outerShdw blurRad="38100" dist="38100" dir="2700000" algn="tl">
                    <a:srgbClr val="C0C0C0"/>
                  </a:outerShdw>
                </a:effectLst>
                <a:latin typeface="Times New Roman" pitchFamily="18" charset="0"/>
                <a:ea typeface="华文新魏" pitchFamily="2" charset="-122"/>
              </a:rPr>
              <a:t>钱学森创新拓展班” </a:t>
            </a:r>
            <a:r>
              <a:rPr kumimoji="1" lang="en-US" altLang="zh-CN" sz="2400" b="1" dirty="0">
                <a:solidFill>
                  <a:srgbClr val="FF0000"/>
                </a:solidFill>
                <a:effectLst>
                  <a:outerShdw blurRad="38100" dist="38100" dir="2700000" algn="tl">
                    <a:srgbClr val="C0C0C0"/>
                  </a:outerShdw>
                </a:effectLst>
                <a:latin typeface="Times New Roman" pitchFamily="18" charset="0"/>
                <a:ea typeface="华文新魏" pitchFamily="2" charset="-122"/>
              </a:rPr>
              <a:t>–</a:t>
            </a:r>
            <a:r>
              <a:rPr kumimoji="1" lang="zh-CN" altLang="en-US" sz="2400" b="1" dirty="0">
                <a:solidFill>
                  <a:srgbClr val="FF0000"/>
                </a:solidFill>
                <a:effectLst>
                  <a:outerShdw blurRad="38100" dist="38100" dir="2700000" algn="tl">
                    <a:srgbClr val="C0C0C0"/>
                  </a:outerShdw>
                </a:effectLst>
                <a:latin typeface="Times New Roman" pitchFamily="18" charset="0"/>
                <a:ea typeface="华文新魏" pitchFamily="2" charset="-122"/>
              </a:rPr>
              <a:t>概率论与数理统计</a:t>
            </a:r>
          </a:p>
        </p:txBody>
      </p:sp>
    </p:spTree>
  </p:cSld>
  <p:clrMap bg1="lt1" tx1="dk1" bg2="lt2" tx2="dk2" accent1="accent1" accent2="accent2" accent3="accent3" accent4="accent4" accent5="accent5" accent6="accent6" hlink="hlink" folHlink="folHlink"/>
  <p:sldLayoutIdLst>
    <p:sldLayoutId id="2147486486" r:id="rId1"/>
    <p:sldLayoutId id="2147486461" r:id="rId2"/>
    <p:sldLayoutId id="2147486462" r:id="rId3"/>
    <p:sldLayoutId id="2147486463" r:id="rId4"/>
    <p:sldLayoutId id="2147486464" r:id="rId5"/>
    <p:sldLayoutId id="2147486465" r:id="rId6"/>
    <p:sldLayoutId id="2147486466" r:id="rId7"/>
    <p:sldLayoutId id="2147486467" r:id="rId8"/>
    <p:sldLayoutId id="2147486468" r:id="rId9"/>
    <p:sldLayoutId id="2147486469" r:id="rId10"/>
    <p:sldLayoutId id="2147486470" r:id="rId11"/>
  </p:sldLayoutIdLst>
  <p:timing>
    <p:tnLst>
      <p:par>
        <p:cTn id="1" dur="indefinite" restart="never" nodeType="tmRoot"/>
      </p:par>
    </p:tnLst>
  </p:timing>
  <p:txStyles>
    <p:titleStyle>
      <a:lvl1pPr algn="ctr" rtl="0" eaLnBrk="0" fontAlgn="base" hangingPunct="0">
        <a:spcBef>
          <a:spcPct val="0"/>
        </a:spcBef>
        <a:spcAft>
          <a:spcPct val="0"/>
        </a:spcAft>
        <a:defRPr sz="3600" b="1">
          <a:solidFill>
            <a:srgbClr val="FF0000"/>
          </a:solidFill>
          <a:latin typeface="+mj-lt"/>
          <a:ea typeface="+mj-ea"/>
          <a:cs typeface="+mj-cs"/>
        </a:defRPr>
      </a:lvl1pPr>
      <a:lvl2pPr algn="ctr" rtl="0" eaLnBrk="0" fontAlgn="base" hangingPunct="0">
        <a:spcBef>
          <a:spcPct val="0"/>
        </a:spcBef>
        <a:spcAft>
          <a:spcPct val="0"/>
        </a:spcAft>
        <a:defRPr sz="3600" b="1">
          <a:solidFill>
            <a:srgbClr val="FF0000"/>
          </a:solidFill>
          <a:latin typeface="Arial" charset="0"/>
          <a:ea typeface="宋体" pitchFamily="2" charset="-122"/>
        </a:defRPr>
      </a:lvl2pPr>
      <a:lvl3pPr algn="ctr" rtl="0" eaLnBrk="0" fontAlgn="base" hangingPunct="0">
        <a:spcBef>
          <a:spcPct val="0"/>
        </a:spcBef>
        <a:spcAft>
          <a:spcPct val="0"/>
        </a:spcAft>
        <a:defRPr sz="3600" b="1">
          <a:solidFill>
            <a:srgbClr val="FF0000"/>
          </a:solidFill>
          <a:latin typeface="Arial" charset="0"/>
          <a:ea typeface="宋体" pitchFamily="2" charset="-122"/>
        </a:defRPr>
      </a:lvl3pPr>
      <a:lvl4pPr algn="ctr" rtl="0" eaLnBrk="0" fontAlgn="base" hangingPunct="0">
        <a:spcBef>
          <a:spcPct val="0"/>
        </a:spcBef>
        <a:spcAft>
          <a:spcPct val="0"/>
        </a:spcAft>
        <a:defRPr sz="3600" b="1">
          <a:solidFill>
            <a:srgbClr val="FF0000"/>
          </a:solidFill>
          <a:latin typeface="Arial" charset="0"/>
          <a:ea typeface="宋体" pitchFamily="2" charset="-122"/>
        </a:defRPr>
      </a:lvl4pPr>
      <a:lvl5pPr algn="ctr" rtl="0" eaLnBrk="0" fontAlgn="base" hangingPunct="0">
        <a:spcBef>
          <a:spcPct val="0"/>
        </a:spcBef>
        <a:spcAft>
          <a:spcPct val="0"/>
        </a:spcAft>
        <a:defRPr sz="3600" b="1">
          <a:solidFill>
            <a:srgbClr val="FF0000"/>
          </a:solidFill>
          <a:latin typeface="Arial" charset="0"/>
          <a:ea typeface="宋体" pitchFamily="2" charset="-122"/>
        </a:defRPr>
      </a:lvl5pPr>
      <a:lvl6pPr marL="457200" algn="ctr" rtl="0" eaLnBrk="1" fontAlgn="base" hangingPunct="1">
        <a:spcBef>
          <a:spcPct val="0"/>
        </a:spcBef>
        <a:spcAft>
          <a:spcPct val="0"/>
        </a:spcAft>
        <a:defRPr sz="3600" b="1">
          <a:solidFill>
            <a:srgbClr val="FF0000"/>
          </a:solidFill>
          <a:latin typeface="Arial" charset="0"/>
          <a:ea typeface="宋体" pitchFamily="2" charset="-122"/>
        </a:defRPr>
      </a:lvl6pPr>
      <a:lvl7pPr marL="914400" algn="ctr" rtl="0" eaLnBrk="1" fontAlgn="base" hangingPunct="1">
        <a:spcBef>
          <a:spcPct val="0"/>
        </a:spcBef>
        <a:spcAft>
          <a:spcPct val="0"/>
        </a:spcAft>
        <a:defRPr sz="3600" b="1">
          <a:solidFill>
            <a:srgbClr val="FF0000"/>
          </a:solidFill>
          <a:latin typeface="Arial" charset="0"/>
          <a:ea typeface="宋体" pitchFamily="2" charset="-122"/>
        </a:defRPr>
      </a:lvl7pPr>
      <a:lvl8pPr marL="1371600" algn="ctr" rtl="0" eaLnBrk="1" fontAlgn="base" hangingPunct="1">
        <a:spcBef>
          <a:spcPct val="0"/>
        </a:spcBef>
        <a:spcAft>
          <a:spcPct val="0"/>
        </a:spcAft>
        <a:defRPr sz="3600" b="1">
          <a:solidFill>
            <a:srgbClr val="FF0000"/>
          </a:solidFill>
          <a:latin typeface="Arial" charset="0"/>
          <a:ea typeface="宋体" pitchFamily="2" charset="-122"/>
        </a:defRPr>
      </a:lvl8pPr>
      <a:lvl9pPr marL="1828800" algn="ctr" rtl="0" eaLnBrk="1" fontAlgn="base" hangingPunct="1">
        <a:spcBef>
          <a:spcPct val="0"/>
        </a:spcBef>
        <a:spcAft>
          <a:spcPct val="0"/>
        </a:spcAft>
        <a:defRPr sz="3600" b="1">
          <a:solidFill>
            <a:srgbClr val="FF0000"/>
          </a:solidFill>
          <a:latin typeface="Arial" charset="0"/>
          <a:ea typeface="宋体" pitchFamily="2" charset="-122"/>
        </a:defRPr>
      </a:lvl9pPr>
    </p:titleStyle>
    <p:bodyStyle>
      <a:lvl1pPr marL="342900" indent="-342900" algn="l" rtl="0" eaLnBrk="0" fontAlgn="base" hangingPunct="0">
        <a:spcBef>
          <a:spcPct val="20000"/>
        </a:spcBef>
        <a:spcAft>
          <a:spcPct val="0"/>
        </a:spcAft>
        <a:buBlip>
          <a:blip r:embed="rId13"/>
        </a:buBlip>
        <a:defRPr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3075"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3107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fontAlgn="auto">
              <a:spcBef>
                <a:spcPts val="0"/>
              </a:spcBef>
              <a:spcAft>
                <a:spcPts val="0"/>
              </a:spcAft>
              <a:defRPr kumimoji="1" sz="1400">
                <a:latin typeface="+mn-lt"/>
                <a:ea typeface="+mn-ea"/>
              </a:defRPr>
            </a:lvl1pPr>
          </a:lstStyle>
          <a:p>
            <a:pPr>
              <a:defRPr/>
            </a:pPr>
            <a:endParaRPr lang="en-US" altLang="zh-CN"/>
          </a:p>
        </p:txBody>
      </p:sp>
      <p:sp>
        <p:nvSpPr>
          <p:cNvPr id="13107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kumimoji="1" sz="1400">
                <a:latin typeface="+mn-lt"/>
                <a:ea typeface="+mn-ea"/>
              </a:defRPr>
            </a:lvl1pPr>
          </a:lstStyle>
          <a:p>
            <a:pPr>
              <a:defRPr/>
            </a:pPr>
            <a:endParaRPr lang="en-US" altLang="zh-CN"/>
          </a:p>
        </p:txBody>
      </p:sp>
      <p:sp>
        <p:nvSpPr>
          <p:cNvPr id="13107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kumimoji="1" sz="1400">
                <a:latin typeface="+mn-lt"/>
                <a:ea typeface="+mn-ea"/>
              </a:defRPr>
            </a:lvl1pPr>
          </a:lstStyle>
          <a:p>
            <a:pPr>
              <a:defRPr/>
            </a:pPr>
            <a:fld id="{575D078D-FF55-4925-A567-82908593D656}" type="slidenum">
              <a:rPr lang="en-US" altLang="zh-CN"/>
              <a:pPr>
                <a:defRPr/>
              </a:pPr>
              <a:t>‹#›</a:t>
            </a:fld>
            <a:endParaRPr lang="en-US" altLang="zh-CN"/>
          </a:p>
        </p:txBody>
      </p:sp>
      <p:sp>
        <p:nvSpPr>
          <p:cNvPr id="7" name="Line 19"/>
          <p:cNvSpPr>
            <a:spLocks noChangeShapeType="1"/>
          </p:cNvSpPr>
          <p:nvPr userDrawn="1"/>
        </p:nvSpPr>
        <p:spPr bwMode="auto">
          <a:xfrm>
            <a:off x="642938" y="785813"/>
            <a:ext cx="0" cy="5957887"/>
          </a:xfrm>
          <a:prstGeom prst="line">
            <a:avLst/>
          </a:prstGeom>
          <a:noFill/>
          <a:ln w="38100" cap="sq">
            <a:solidFill>
              <a:srgbClr val="FFFF00"/>
            </a:solidFill>
            <a:round/>
            <a:headEnd/>
            <a:tailEnd/>
          </a:ln>
          <a:effectLst/>
        </p:spPr>
        <p:txBody>
          <a:bodyPr wrap="none" anchor="ctr"/>
          <a:lstStyle/>
          <a:p>
            <a:pPr algn="l">
              <a:defRPr/>
            </a:pPr>
            <a:endParaRPr lang="zh-CN" altLang="en-US">
              <a:latin typeface="Arial" pitchFamily="34" charset="0"/>
            </a:endParaRPr>
          </a:p>
        </p:txBody>
      </p:sp>
      <p:sp>
        <p:nvSpPr>
          <p:cNvPr id="8" name="Text Box 20"/>
          <p:cNvSpPr txBox="1">
            <a:spLocks noChangeArrowheads="1"/>
          </p:cNvSpPr>
          <p:nvPr userDrawn="1"/>
        </p:nvSpPr>
        <p:spPr bwMode="auto">
          <a:xfrm>
            <a:off x="133350" y="809625"/>
            <a:ext cx="554038" cy="5891213"/>
          </a:xfrm>
          <a:prstGeom prst="rect">
            <a:avLst/>
          </a:prstGeom>
          <a:noFill/>
          <a:ln w="12700" cap="sq" algn="ctr">
            <a:noFill/>
            <a:miter lim="800000"/>
            <a:headEnd/>
            <a:tailEnd/>
          </a:ln>
          <a:effectLst/>
        </p:spPr>
        <p:txBody>
          <a:bodyPr vert="eaVert">
            <a:spAutoFit/>
          </a:bodyPr>
          <a:lstStyle/>
          <a:p>
            <a:pPr>
              <a:spcBef>
                <a:spcPct val="50000"/>
              </a:spcBef>
              <a:defRPr/>
            </a:pPr>
            <a:r>
              <a:rPr kumimoji="1" lang="en-US" altLang="zh-CN" sz="2400" b="1" dirty="0">
                <a:solidFill>
                  <a:srgbClr val="FF0000"/>
                </a:solidFill>
                <a:effectLst>
                  <a:outerShdw blurRad="38100" dist="38100" dir="2700000" algn="tl">
                    <a:srgbClr val="C0C0C0"/>
                  </a:outerShdw>
                </a:effectLst>
                <a:latin typeface="Times New Roman" pitchFamily="18" charset="0"/>
                <a:ea typeface="华文新魏" pitchFamily="2" charset="-122"/>
              </a:rPr>
              <a:t>“</a:t>
            </a:r>
            <a:r>
              <a:rPr kumimoji="1" lang="zh-CN" altLang="en-US" sz="2400" b="1" dirty="0">
                <a:solidFill>
                  <a:srgbClr val="FF0000"/>
                </a:solidFill>
                <a:effectLst>
                  <a:outerShdw blurRad="38100" dist="38100" dir="2700000" algn="tl">
                    <a:srgbClr val="C0C0C0"/>
                  </a:outerShdw>
                </a:effectLst>
                <a:latin typeface="Times New Roman" pitchFamily="18" charset="0"/>
                <a:ea typeface="华文新魏" pitchFamily="2" charset="-122"/>
              </a:rPr>
              <a:t>钱学森创新拓展班” </a:t>
            </a:r>
            <a:r>
              <a:rPr kumimoji="1" lang="en-US" altLang="zh-CN" sz="2400" b="1" dirty="0">
                <a:solidFill>
                  <a:srgbClr val="FF0000"/>
                </a:solidFill>
                <a:effectLst>
                  <a:outerShdw blurRad="38100" dist="38100" dir="2700000" algn="tl">
                    <a:srgbClr val="C0C0C0"/>
                  </a:outerShdw>
                </a:effectLst>
                <a:latin typeface="Times New Roman" pitchFamily="18" charset="0"/>
                <a:ea typeface="华文新魏" pitchFamily="2" charset="-122"/>
              </a:rPr>
              <a:t>–</a:t>
            </a:r>
            <a:r>
              <a:rPr kumimoji="1" lang="zh-CN" altLang="en-US" sz="2400" b="1" dirty="0">
                <a:solidFill>
                  <a:srgbClr val="FF0000"/>
                </a:solidFill>
                <a:effectLst>
                  <a:outerShdw blurRad="38100" dist="38100" dir="2700000" algn="tl">
                    <a:srgbClr val="C0C0C0"/>
                  </a:outerShdw>
                </a:effectLst>
                <a:latin typeface="Times New Roman" pitchFamily="18" charset="0"/>
                <a:ea typeface="华文新魏" pitchFamily="2" charset="-122"/>
              </a:rPr>
              <a:t>概率论与数理统计</a:t>
            </a:r>
          </a:p>
        </p:txBody>
      </p:sp>
    </p:spTree>
  </p:cSld>
  <p:clrMap bg1="lt1" tx1="dk1" bg2="lt2" tx2="dk2" accent1="accent1" accent2="accent2" accent3="accent3" accent4="accent4" accent5="accent5" accent6="accent6" hlink="hlink" folHlink="folHlink"/>
  <p:sldLayoutIdLst>
    <p:sldLayoutId id="2147486471" r:id="rId1"/>
    <p:sldLayoutId id="2147486472" r:id="rId2"/>
    <p:sldLayoutId id="2147486473" r:id="rId3"/>
    <p:sldLayoutId id="2147486474" r:id="rId4"/>
    <p:sldLayoutId id="2147486475" r:id="rId5"/>
    <p:sldLayoutId id="2147486476" r:id="rId6"/>
    <p:sldLayoutId id="2147486477" r:id="rId7"/>
    <p:sldLayoutId id="2147486478" r:id="rId8"/>
    <p:sldLayoutId id="2147486479" r:id="rId9"/>
    <p:sldLayoutId id="2147486480" r:id="rId10"/>
    <p:sldLayoutId id="214748648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ea typeface="宋体" pitchFamily="2" charset="-122"/>
        </a:defRPr>
      </a:lvl2pPr>
      <a:lvl3pPr algn="ctr" rtl="0" eaLnBrk="0" fontAlgn="base" hangingPunct="0">
        <a:spcBef>
          <a:spcPct val="0"/>
        </a:spcBef>
        <a:spcAft>
          <a:spcPct val="0"/>
        </a:spcAft>
        <a:defRPr sz="4400">
          <a:solidFill>
            <a:schemeClr val="tx2"/>
          </a:solidFill>
          <a:latin typeface="Times New Roman" pitchFamily="18" charset="0"/>
          <a:ea typeface="宋体" pitchFamily="2" charset="-122"/>
        </a:defRPr>
      </a:lvl3pPr>
      <a:lvl4pPr algn="ctr" rtl="0" eaLnBrk="0" fontAlgn="base" hangingPunct="0">
        <a:spcBef>
          <a:spcPct val="0"/>
        </a:spcBef>
        <a:spcAft>
          <a:spcPct val="0"/>
        </a:spcAft>
        <a:defRPr sz="4400">
          <a:solidFill>
            <a:schemeClr val="tx2"/>
          </a:solidFill>
          <a:latin typeface="Times New Roman" pitchFamily="18" charset="0"/>
          <a:ea typeface="宋体" pitchFamily="2" charset="-122"/>
        </a:defRPr>
      </a:lvl4pPr>
      <a:lvl5pPr algn="ctr" rtl="0" eaLnBrk="0" fontAlgn="base" hangingPunct="0">
        <a:spcBef>
          <a:spcPct val="0"/>
        </a:spcBef>
        <a:spcAft>
          <a:spcPct val="0"/>
        </a:spcAft>
        <a:defRPr sz="4400">
          <a:solidFill>
            <a:schemeClr val="tx2"/>
          </a:solidFill>
          <a:latin typeface="Times New Roman" pitchFamily="18" charset="0"/>
          <a:ea typeface="宋体" pitchFamily="2" charset="-122"/>
        </a:defRPr>
      </a:lvl5pPr>
      <a:lvl6pPr marL="457200" algn="ctr" rtl="0" eaLnBrk="1" fontAlgn="base" hangingPunct="1">
        <a:spcBef>
          <a:spcPct val="0"/>
        </a:spcBef>
        <a:spcAft>
          <a:spcPct val="0"/>
        </a:spcAft>
        <a:defRPr sz="4400">
          <a:solidFill>
            <a:schemeClr val="tx2"/>
          </a:solidFill>
          <a:latin typeface="Times New Roman" pitchFamily="18" charset="0"/>
          <a:ea typeface="宋体" pitchFamily="2" charset="-122"/>
        </a:defRPr>
      </a:lvl6pPr>
      <a:lvl7pPr marL="914400" algn="ctr" rtl="0" eaLnBrk="1" fontAlgn="base" hangingPunct="1">
        <a:spcBef>
          <a:spcPct val="0"/>
        </a:spcBef>
        <a:spcAft>
          <a:spcPct val="0"/>
        </a:spcAft>
        <a:defRPr sz="4400">
          <a:solidFill>
            <a:schemeClr val="tx2"/>
          </a:solidFill>
          <a:latin typeface="Times New Roman" pitchFamily="18" charset="0"/>
          <a:ea typeface="宋体" pitchFamily="2" charset="-122"/>
        </a:defRPr>
      </a:lvl7pPr>
      <a:lvl8pPr marL="1371600" algn="ctr" rtl="0" eaLnBrk="1" fontAlgn="base" hangingPunct="1">
        <a:spcBef>
          <a:spcPct val="0"/>
        </a:spcBef>
        <a:spcAft>
          <a:spcPct val="0"/>
        </a:spcAft>
        <a:defRPr sz="4400">
          <a:solidFill>
            <a:schemeClr val="tx2"/>
          </a:solidFill>
          <a:latin typeface="Times New Roman" pitchFamily="18" charset="0"/>
          <a:ea typeface="宋体" pitchFamily="2" charset="-122"/>
        </a:defRPr>
      </a:lvl8pPr>
      <a:lvl9pPr marL="1828800" algn="ctr" rtl="0" eaLnBrk="1" fontAlgn="base" hangingPunct="1">
        <a:spcBef>
          <a:spcPct val="0"/>
        </a:spcBef>
        <a:spcAft>
          <a:spcPct val="0"/>
        </a:spcAft>
        <a:defRPr sz="4400">
          <a:solidFill>
            <a:schemeClr val="tx2"/>
          </a:solidFill>
          <a:latin typeface="Times New Roman" pitchFamily="18" charset="0"/>
          <a:ea typeface="宋体"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ext Box 3"/>
          <p:cNvSpPr txBox="1">
            <a:spLocks noChangeArrowheads="1"/>
          </p:cNvSpPr>
          <p:nvPr/>
        </p:nvSpPr>
        <p:spPr bwMode="auto">
          <a:xfrm>
            <a:off x="467544" y="1268760"/>
            <a:ext cx="8280920" cy="4201150"/>
          </a:xfrm>
          <a:prstGeom prst="rect">
            <a:avLst/>
          </a:prstGeom>
          <a:noFill/>
          <a:ln w="9525">
            <a:noFill/>
            <a:miter lim="800000"/>
            <a:headEnd/>
            <a:tailEnd/>
          </a:ln>
          <a:effectLst/>
        </p:spPr>
        <p:txBody>
          <a:bodyPr wrap="square">
            <a:spAutoFit/>
          </a:bodyPr>
          <a:lstStyle/>
          <a:p>
            <a:pPr>
              <a:spcBef>
                <a:spcPct val="50000"/>
              </a:spcBef>
              <a:defRPr/>
            </a:pPr>
            <a:r>
              <a:rPr lang="zh-CN" altLang="en-US" sz="4400" b="1" dirty="0" smtClean="0">
                <a:solidFill>
                  <a:srgbClr val="C00000"/>
                </a:solidFill>
                <a:latin typeface="华文琥珀" pitchFamily="2" charset="-122"/>
                <a:ea typeface="华文琥珀" pitchFamily="2" charset="-122"/>
              </a:rPr>
              <a:t>关于数学建模若干问题的</a:t>
            </a:r>
            <a:endParaRPr lang="en-US" altLang="zh-CN" sz="4400" b="1" dirty="0" smtClean="0">
              <a:solidFill>
                <a:srgbClr val="C00000"/>
              </a:solidFill>
              <a:latin typeface="华文琥珀" pitchFamily="2" charset="-122"/>
              <a:ea typeface="华文琥珀" pitchFamily="2" charset="-122"/>
            </a:endParaRPr>
          </a:p>
          <a:p>
            <a:pPr>
              <a:spcBef>
                <a:spcPct val="50000"/>
              </a:spcBef>
              <a:defRPr/>
            </a:pPr>
            <a:r>
              <a:rPr lang="zh-CN" altLang="en-US" sz="4400" b="1" dirty="0" smtClean="0">
                <a:solidFill>
                  <a:srgbClr val="C00000"/>
                </a:solidFill>
                <a:latin typeface="华文琥珀" pitchFamily="2" charset="-122"/>
                <a:ea typeface="华文琥珀" pitchFamily="2" charset="-122"/>
              </a:rPr>
              <a:t>分析与思考</a:t>
            </a:r>
            <a:endParaRPr lang="en-US" altLang="zh-CN" sz="4400" b="1" dirty="0" smtClean="0">
              <a:solidFill>
                <a:srgbClr val="C00000"/>
              </a:solidFill>
              <a:latin typeface="华文琥珀" pitchFamily="2" charset="-122"/>
              <a:ea typeface="华文琥珀" pitchFamily="2" charset="-122"/>
            </a:endParaRPr>
          </a:p>
          <a:p>
            <a:pPr algn="ctr" eaLnBrk="1" hangingPunct="1">
              <a:lnSpc>
                <a:spcPts val="2700"/>
              </a:lnSpc>
              <a:spcBef>
                <a:spcPct val="50000"/>
              </a:spcBef>
              <a:defRPr/>
            </a:pPr>
            <a:r>
              <a:rPr lang="en-US" altLang="zh-CN" sz="3200" b="1" dirty="0" smtClean="0">
                <a:solidFill>
                  <a:srgbClr val="C00000"/>
                </a:solidFill>
                <a:latin typeface="楷体_GB2312" pitchFamily="49" charset="-122"/>
                <a:ea typeface="楷体_GB2312" pitchFamily="49" charset="-122"/>
              </a:rPr>
              <a:t>                </a:t>
            </a:r>
          </a:p>
          <a:p>
            <a:pPr algn="ctr" eaLnBrk="1" hangingPunct="1">
              <a:lnSpc>
                <a:spcPts val="2700"/>
              </a:lnSpc>
              <a:spcBef>
                <a:spcPct val="50000"/>
              </a:spcBef>
              <a:defRPr/>
            </a:pPr>
            <a:r>
              <a:rPr lang="zh-CN" altLang="en-US" sz="2400" b="1" dirty="0" smtClean="0">
                <a:solidFill>
                  <a:srgbClr val="C00000"/>
                </a:solidFill>
                <a:latin typeface="楷体_GB2312" pitchFamily="49" charset="-122"/>
                <a:ea typeface="楷体_GB2312" pitchFamily="49" charset="-122"/>
              </a:rPr>
              <a:t>吴孟达</a:t>
            </a:r>
            <a:endParaRPr lang="en-US" altLang="zh-CN" sz="2400" b="1" dirty="0" smtClean="0">
              <a:solidFill>
                <a:srgbClr val="C00000"/>
              </a:solidFill>
              <a:latin typeface="楷体_GB2312" pitchFamily="49" charset="-122"/>
              <a:ea typeface="楷体_GB2312" pitchFamily="49" charset="-122"/>
            </a:endParaRPr>
          </a:p>
          <a:p>
            <a:pPr algn="ctr" eaLnBrk="1" hangingPunct="1">
              <a:spcBef>
                <a:spcPct val="50000"/>
              </a:spcBef>
              <a:defRPr/>
            </a:pPr>
            <a:r>
              <a:rPr lang="en-US" altLang="zh-CN" sz="2400" b="1" dirty="0" smtClean="0">
                <a:solidFill>
                  <a:srgbClr val="C00000"/>
                </a:solidFill>
                <a:latin typeface="楷体_GB2312" pitchFamily="49" charset="-122"/>
                <a:ea typeface="楷体_GB2312" pitchFamily="49" charset="-122"/>
              </a:rPr>
              <a:t>2017-7-15</a:t>
            </a:r>
          </a:p>
          <a:p>
            <a:pPr algn="ctr" eaLnBrk="1" hangingPunct="1">
              <a:spcBef>
                <a:spcPct val="50000"/>
              </a:spcBef>
              <a:defRPr/>
            </a:pPr>
            <a:endParaRPr lang="zh-CN" sz="3200" dirty="0">
              <a:solidFill>
                <a:srgbClr val="FFC000"/>
              </a:solidFill>
              <a:latin typeface="楷体_GB2312" pitchFamily="49" charset="-122"/>
              <a:ea typeface="楷体_GB2312" pitchFamily="49" charset="-122"/>
            </a:endParaRPr>
          </a:p>
        </p:txBody>
      </p:sp>
      <p:sp>
        <p:nvSpPr>
          <p:cNvPr id="3" name="TextBox 2"/>
          <p:cNvSpPr txBox="1"/>
          <p:nvPr/>
        </p:nvSpPr>
        <p:spPr>
          <a:xfrm>
            <a:off x="2579440" y="332656"/>
            <a:ext cx="4416594" cy="430887"/>
          </a:xfrm>
          <a:prstGeom prst="rect">
            <a:avLst/>
          </a:prstGeom>
          <a:noFill/>
        </p:spPr>
        <p:txBody>
          <a:bodyPr wrap="none" rtlCol="0">
            <a:spAutoFit/>
          </a:bodyPr>
          <a:lstStyle/>
          <a:p>
            <a:r>
              <a:rPr lang="zh-CN" altLang="en-US" sz="2200" dirty="0" smtClean="0">
                <a:solidFill>
                  <a:srgbClr val="436FFB"/>
                </a:solidFill>
                <a:latin typeface="华文行楷" pitchFamily="2" charset="-122"/>
                <a:ea typeface="华文行楷" pitchFamily="2" charset="-122"/>
              </a:rPr>
              <a:t>第十五届数学建模教学与应用会议</a:t>
            </a:r>
            <a:endParaRPr lang="zh-CN" altLang="en-US" sz="2200" dirty="0">
              <a:solidFill>
                <a:srgbClr val="436FFB"/>
              </a:solidFill>
              <a:latin typeface="华文行楷" pitchFamily="2" charset="-122"/>
              <a:ea typeface="华文行楷" pitchFamily="2"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2" name="云形标注 11"/>
          <p:cNvSpPr/>
          <p:nvPr/>
        </p:nvSpPr>
        <p:spPr bwMode="auto">
          <a:xfrm>
            <a:off x="1187624" y="1196752"/>
            <a:ext cx="7128792" cy="2389406"/>
          </a:xfrm>
          <a:prstGeom prst="cloudCallout">
            <a:avLst>
              <a:gd name="adj1" fmla="val 33988"/>
              <a:gd name="adj2" fmla="val 81013"/>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a:r>
              <a:rPr lang="zh-CN" altLang="zh-CN" sz="2400" b="1" dirty="0" smtClean="0">
                <a:solidFill>
                  <a:schemeClr val="bg1"/>
                </a:solidFill>
                <a:latin typeface="华文仿宋" pitchFamily="2" charset="-122"/>
                <a:ea typeface="华文仿宋" pitchFamily="2" charset="-122"/>
              </a:rPr>
              <a:t>学与思的结合是最好的学习方法。通过这种教学，学生必须要搜索所学的知识，从而使零散的知识系统化。</a:t>
            </a:r>
            <a:endParaRPr lang="zh-CN" altLang="en-US" sz="2400" b="1" dirty="0">
              <a:solidFill>
                <a:schemeClr val="bg1"/>
              </a:solidFill>
              <a:latin typeface="华文仿宋" pitchFamily="2" charset="-122"/>
              <a:ea typeface="华文仿宋" pitchFamily="2" charset="-122"/>
            </a:endParaRPr>
          </a:p>
        </p:txBody>
      </p:sp>
      <p:pic>
        <p:nvPicPr>
          <p:cNvPr id="110594" name="Picture 2" descr="https://timgsa.baidu.com/timg?image&amp;quality=80&amp;size=b9999_10000&amp;sec=1497417926150&amp;di=6bc3339579e283eb55eff2f96e2f9201&amp;imgtype=0&amp;src=http%3A%2F%2Fpic16.nipic.com%2F20110909%2F7603880_140534207100_2.jpg"/>
          <p:cNvPicPr>
            <a:picLocks noChangeAspect="1" noChangeArrowheads="1"/>
          </p:cNvPicPr>
          <p:nvPr/>
        </p:nvPicPr>
        <p:blipFill>
          <a:blip r:embed="rId3" cstate="print"/>
          <a:srcRect/>
          <a:stretch>
            <a:fillRect/>
          </a:stretch>
        </p:blipFill>
        <p:spPr bwMode="auto">
          <a:xfrm>
            <a:off x="6732240" y="4509120"/>
            <a:ext cx="1661438" cy="1512168"/>
          </a:xfrm>
          <a:prstGeom prst="rect">
            <a:avLst/>
          </a:prstGeom>
          <a:noFill/>
        </p:spPr>
      </p:pic>
      <p:sp>
        <p:nvSpPr>
          <p:cNvPr id="6" name="矩形 5"/>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1+#ppt_w/2"/>
                                          </p:val>
                                        </p:tav>
                                        <p:tav tm="100000">
                                          <p:val>
                                            <p:strVal val="#ppt_x"/>
                                          </p:val>
                                        </p:tav>
                                      </p:tavLst>
                                    </p:anim>
                                    <p:anim calcmode="lin" valueType="num">
                                      <p:cBhvr additive="base">
                                        <p:cTn id="8" dur="1000" fill="hold"/>
                                        <p:tgtEl>
                                          <p:spTgt spid="12"/>
                                        </p:tgtEl>
                                        <p:attrNameLst>
                                          <p:attrName>ppt_y</p:attrName>
                                        </p:attrNameLst>
                                      </p:cBhvr>
                                      <p:tavLst>
                                        <p:tav tm="0">
                                          <p:val>
                                            <p:strVal val="#ppt_y"/>
                                          </p:val>
                                        </p:tav>
                                        <p:tav tm="100000">
                                          <p:val>
                                            <p:strVal val="#ppt_y"/>
                                          </p:val>
                                        </p:tav>
                                      </p:tavLst>
                                    </p:anim>
                                  </p:childTnLst>
                                </p:cTn>
                              </p:par>
                              <p:par>
                                <p:cTn id="9" presetID="3" presetClass="entr" presetSubtype="10" fill="hold" nodeType="withEffect">
                                  <p:stCondLst>
                                    <p:cond delay="0"/>
                                  </p:stCondLst>
                                  <p:childTnLst>
                                    <p:set>
                                      <p:cBhvr>
                                        <p:cTn id="10" dur="1" fill="hold">
                                          <p:stCondLst>
                                            <p:cond delay="0"/>
                                          </p:stCondLst>
                                        </p:cTn>
                                        <p:tgtEl>
                                          <p:spTgt spid="110594"/>
                                        </p:tgtEl>
                                        <p:attrNameLst>
                                          <p:attrName>style.visibility</p:attrName>
                                        </p:attrNameLst>
                                      </p:cBhvr>
                                      <p:to>
                                        <p:strVal val="visible"/>
                                      </p:to>
                                    </p:set>
                                    <p:animEffect transition="in" filter="blinds(horizontal)">
                                      <p:cBhvr>
                                        <p:cTn id="11" dur="500"/>
                                        <p:tgtEl>
                                          <p:spTgt spid="1105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2" name="云形标注 11"/>
          <p:cNvSpPr/>
          <p:nvPr/>
        </p:nvSpPr>
        <p:spPr bwMode="auto">
          <a:xfrm>
            <a:off x="1043608" y="1772816"/>
            <a:ext cx="7128792" cy="1827193"/>
          </a:xfrm>
          <a:prstGeom prst="cloudCallout">
            <a:avLst>
              <a:gd name="adj1" fmla="val 33988"/>
              <a:gd name="adj2" fmla="val 81013"/>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a:r>
              <a:rPr lang="zh-CN" altLang="zh-CN" sz="2400" b="1" dirty="0" smtClean="0">
                <a:solidFill>
                  <a:schemeClr val="bg1"/>
                </a:solidFill>
                <a:latin typeface="华文仿宋" pitchFamily="2" charset="-122"/>
                <a:ea typeface="华文仿宋" pitchFamily="2" charset="-122"/>
              </a:rPr>
              <a:t>传统数学教育很少对前人的数学探索过程进行再现。然而，这正是数学建模思想的点睛之处。</a:t>
            </a:r>
            <a:endParaRPr lang="zh-CN" altLang="en-US" sz="2400" b="1" dirty="0">
              <a:solidFill>
                <a:schemeClr val="bg1"/>
              </a:solidFill>
              <a:latin typeface="华文仿宋" pitchFamily="2" charset="-122"/>
              <a:ea typeface="华文仿宋" pitchFamily="2" charset="-122"/>
            </a:endParaRPr>
          </a:p>
        </p:txBody>
      </p:sp>
      <p:pic>
        <p:nvPicPr>
          <p:cNvPr id="110594" name="Picture 2" descr="https://timgsa.baidu.com/timg?image&amp;quality=80&amp;size=b9999_10000&amp;sec=1497417926150&amp;di=6bc3339579e283eb55eff2f96e2f9201&amp;imgtype=0&amp;src=http%3A%2F%2Fpic16.nipic.com%2F20110909%2F7603880_140534207100_2.jpg"/>
          <p:cNvPicPr>
            <a:picLocks noChangeAspect="1" noChangeArrowheads="1"/>
          </p:cNvPicPr>
          <p:nvPr/>
        </p:nvPicPr>
        <p:blipFill>
          <a:blip r:embed="rId3" cstate="print"/>
          <a:srcRect/>
          <a:stretch>
            <a:fillRect/>
          </a:stretch>
        </p:blipFill>
        <p:spPr bwMode="auto">
          <a:xfrm>
            <a:off x="6732240" y="4509120"/>
            <a:ext cx="1661438" cy="1512168"/>
          </a:xfrm>
          <a:prstGeom prst="rect">
            <a:avLst/>
          </a:prstGeom>
          <a:noFill/>
        </p:spPr>
      </p:pic>
      <p:sp>
        <p:nvSpPr>
          <p:cNvPr id="6" name="矩形 5"/>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1+#ppt_w/2"/>
                                          </p:val>
                                        </p:tav>
                                        <p:tav tm="100000">
                                          <p:val>
                                            <p:strVal val="#ppt_x"/>
                                          </p:val>
                                        </p:tav>
                                      </p:tavLst>
                                    </p:anim>
                                    <p:anim calcmode="lin" valueType="num">
                                      <p:cBhvr additive="base">
                                        <p:cTn id="8"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2" name="云形标注 11"/>
          <p:cNvSpPr/>
          <p:nvPr/>
        </p:nvSpPr>
        <p:spPr bwMode="auto">
          <a:xfrm>
            <a:off x="899592" y="1916832"/>
            <a:ext cx="7488832" cy="1264980"/>
          </a:xfrm>
          <a:prstGeom prst="cloudCallout">
            <a:avLst>
              <a:gd name="adj1" fmla="val 32245"/>
              <a:gd name="adj2" fmla="val 132109"/>
            </a:avLst>
          </a:prstGeom>
          <a:solidFill>
            <a:srgbClr val="436FF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a:r>
              <a:rPr lang="zh-CN" altLang="zh-CN" sz="2400" b="1" dirty="0" smtClean="0">
                <a:solidFill>
                  <a:schemeClr val="bg1"/>
                </a:solidFill>
                <a:latin typeface="华文仿宋" pitchFamily="2" charset="-122"/>
                <a:ea typeface="华文仿宋" pitchFamily="2" charset="-122"/>
              </a:rPr>
              <a:t>在数学建模过程中反映一系列重要的意识，称为数学建模思想</a:t>
            </a:r>
            <a:r>
              <a:rPr lang="zh-CN" altLang="en-US" sz="2400" b="1" dirty="0" smtClean="0">
                <a:solidFill>
                  <a:schemeClr val="bg1"/>
                </a:solidFill>
                <a:latin typeface="华文仿宋" pitchFamily="2" charset="-122"/>
                <a:ea typeface="华文仿宋" pitchFamily="2" charset="-122"/>
              </a:rPr>
              <a:t>。</a:t>
            </a:r>
            <a:endParaRPr lang="zh-CN" altLang="en-US" sz="2400" b="1" dirty="0">
              <a:solidFill>
                <a:schemeClr val="bg1"/>
              </a:solidFill>
              <a:latin typeface="华文仿宋" pitchFamily="2" charset="-122"/>
              <a:ea typeface="华文仿宋" pitchFamily="2" charset="-122"/>
            </a:endParaRPr>
          </a:p>
        </p:txBody>
      </p:sp>
      <p:pic>
        <p:nvPicPr>
          <p:cNvPr id="4098" name="Picture 2" descr="https://timgsa.baidu.com/timg?image&amp;quality=80&amp;size=b9999_10000&amp;sec=1497435329677&amp;di=6e77f79219bfb0028ed0ce557043cac0&amp;imgtype=0&amp;src=http%3A%2F%2Fimg15.nipic.com%2F20100427%2F4783046_150706076011_1.jpg"/>
          <p:cNvPicPr>
            <a:picLocks noChangeAspect="1" noChangeArrowheads="1"/>
          </p:cNvPicPr>
          <p:nvPr/>
        </p:nvPicPr>
        <p:blipFill>
          <a:blip r:embed="rId3" cstate="print"/>
          <a:srcRect/>
          <a:stretch>
            <a:fillRect/>
          </a:stretch>
        </p:blipFill>
        <p:spPr bwMode="auto">
          <a:xfrm>
            <a:off x="7236296" y="4509120"/>
            <a:ext cx="1209675" cy="1428750"/>
          </a:xfrm>
          <a:prstGeom prst="rect">
            <a:avLst/>
          </a:prstGeom>
          <a:noFill/>
        </p:spPr>
      </p:pic>
      <p:sp>
        <p:nvSpPr>
          <p:cNvPr id="6" name="矩形 5"/>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1+#ppt_w/2"/>
                                          </p:val>
                                        </p:tav>
                                        <p:tav tm="100000">
                                          <p:val>
                                            <p:strVal val="#ppt_x"/>
                                          </p:val>
                                        </p:tav>
                                      </p:tavLst>
                                    </p:anim>
                                    <p:anim calcmode="lin" valueType="num">
                                      <p:cBhvr additive="base">
                                        <p:cTn id="8" dur="1000" fill="hold"/>
                                        <p:tgtEl>
                                          <p:spTgt spid="12"/>
                                        </p:tgtEl>
                                        <p:attrNameLst>
                                          <p:attrName>ppt_y</p:attrName>
                                        </p:attrNameLst>
                                      </p:cBhvr>
                                      <p:tavLst>
                                        <p:tav tm="0">
                                          <p:val>
                                            <p:strVal val="#ppt_y"/>
                                          </p:val>
                                        </p:tav>
                                        <p:tav tm="100000">
                                          <p:val>
                                            <p:strVal val="#ppt_y"/>
                                          </p:val>
                                        </p:tav>
                                      </p:tavLst>
                                    </p:anim>
                                  </p:childTnLst>
                                </p:cTn>
                              </p:par>
                              <p:par>
                                <p:cTn id="9" presetID="3" presetClass="entr" presetSubtype="10" fill="hold" nodeType="withEffect">
                                  <p:stCondLst>
                                    <p:cond delay="0"/>
                                  </p:stCondLst>
                                  <p:childTnLst>
                                    <p:set>
                                      <p:cBhvr>
                                        <p:cTn id="10" dur="1" fill="hold">
                                          <p:stCondLst>
                                            <p:cond delay="0"/>
                                          </p:stCondLst>
                                        </p:cTn>
                                        <p:tgtEl>
                                          <p:spTgt spid="4098"/>
                                        </p:tgtEl>
                                        <p:attrNameLst>
                                          <p:attrName>style.visibility</p:attrName>
                                        </p:attrNameLst>
                                      </p:cBhvr>
                                      <p:to>
                                        <p:strVal val="visible"/>
                                      </p:to>
                                    </p:set>
                                    <p:animEffect transition="in" filter="blinds(horizontal)">
                                      <p:cBhvr>
                                        <p:cTn id="11"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2" name="云形标注 11"/>
          <p:cNvSpPr/>
          <p:nvPr/>
        </p:nvSpPr>
        <p:spPr bwMode="auto">
          <a:xfrm>
            <a:off x="899592" y="1255618"/>
            <a:ext cx="7488832" cy="2389406"/>
          </a:xfrm>
          <a:prstGeom prst="cloudCallout">
            <a:avLst>
              <a:gd name="adj1" fmla="val 32245"/>
              <a:gd name="adj2" fmla="val 78599"/>
            </a:avLst>
          </a:prstGeom>
          <a:solidFill>
            <a:srgbClr val="436FF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a:r>
              <a:rPr lang="zh-CN" altLang="zh-CN" sz="2400" b="1" dirty="0" smtClean="0">
                <a:solidFill>
                  <a:schemeClr val="bg1"/>
                </a:solidFill>
                <a:latin typeface="华文仿宋" pitchFamily="2" charset="-122"/>
                <a:ea typeface="华文仿宋" pitchFamily="2" charset="-122"/>
              </a:rPr>
              <a:t>数学建模的核心思想就是培养学生运用知识进行实际操作的实践能力和发展学生将数学知识运用于解决相关生活实际问题的能力</a:t>
            </a:r>
            <a:endParaRPr lang="zh-CN" altLang="en-US" sz="2400" b="1" dirty="0">
              <a:solidFill>
                <a:schemeClr val="bg1"/>
              </a:solidFill>
              <a:latin typeface="华文仿宋" pitchFamily="2" charset="-122"/>
              <a:ea typeface="华文仿宋" pitchFamily="2" charset="-122"/>
            </a:endParaRPr>
          </a:p>
        </p:txBody>
      </p:sp>
      <p:pic>
        <p:nvPicPr>
          <p:cNvPr id="4098" name="Picture 2" descr="https://timgsa.baidu.com/timg?image&amp;quality=80&amp;size=b9999_10000&amp;sec=1497435329677&amp;di=6e77f79219bfb0028ed0ce557043cac0&amp;imgtype=0&amp;src=http%3A%2F%2Fimg15.nipic.com%2F20100427%2F4783046_150706076011_1.jpg"/>
          <p:cNvPicPr>
            <a:picLocks noChangeAspect="1" noChangeArrowheads="1"/>
          </p:cNvPicPr>
          <p:nvPr/>
        </p:nvPicPr>
        <p:blipFill>
          <a:blip r:embed="rId3" cstate="print"/>
          <a:srcRect/>
          <a:stretch>
            <a:fillRect/>
          </a:stretch>
        </p:blipFill>
        <p:spPr bwMode="auto">
          <a:xfrm>
            <a:off x="7236296" y="4509120"/>
            <a:ext cx="1209675" cy="1428750"/>
          </a:xfrm>
          <a:prstGeom prst="rect">
            <a:avLst/>
          </a:prstGeom>
          <a:noFill/>
        </p:spPr>
      </p:pic>
      <p:sp>
        <p:nvSpPr>
          <p:cNvPr id="6" name="矩形 5"/>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1+#ppt_w/2"/>
                                          </p:val>
                                        </p:tav>
                                        <p:tav tm="100000">
                                          <p:val>
                                            <p:strVal val="#ppt_x"/>
                                          </p:val>
                                        </p:tav>
                                      </p:tavLst>
                                    </p:anim>
                                    <p:anim calcmode="lin" valueType="num">
                                      <p:cBhvr additive="base">
                                        <p:cTn id="8" dur="1000" fill="hold"/>
                                        <p:tgtEl>
                                          <p:spTgt spid="12"/>
                                        </p:tgtEl>
                                        <p:attrNameLst>
                                          <p:attrName>ppt_y</p:attrName>
                                        </p:attrNameLst>
                                      </p:cBhvr>
                                      <p:tavLst>
                                        <p:tav tm="0">
                                          <p:val>
                                            <p:strVal val="#ppt_y"/>
                                          </p:val>
                                        </p:tav>
                                        <p:tav tm="100000">
                                          <p:val>
                                            <p:strVal val="#ppt_y"/>
                                          </p:val>
                                        </p:tav>
                                      </p:tavLst>
                                    </p:anim>
                                  </p:childTnLst>
                                </p:cTn>
                              </p:par>
                              <p:par>
                                <p:cTn id="9" presetID="3" presetClass="entr" presetSubtype="10" fill="hold" nodeType="withEffect">
                                  <p:stCondLst>
                                    <p:cond delay="0"/>
                                  </p:stCondLst>
                                  <p:childTnLst>
                                    <p:set>
                                      <p:cBhvr>
                                        <p:cTn id="10" dur="1" fill="hold">
                                          <p:stCondLst>
                                            <p:cond delay="0"/>
                                          </p:stCondLst>
                                        </p:cTn>
                                        <p:tgtEl>
                                          <p:spTgt spid="4098"/>
                                        </p:tgtEl>
                                        <p:attrNameLst>
                                          <p:attrName>style.visibility</p:attrName>
                                        </p:attrNameLst>
                                      </p:cBhvr>
                                      <p:to>
                                        <p:strVal val="visible"/>
                                      </p:to>
                                    </p:set>
                                    <p:animEffect transition="in" filter="blinds(horizontal)">
                                      <p:cBhvr>
                                        <p:cTn id="11"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2" name="云形标注 11"/>
          <p:cNvSpPr/>
          <p:nvPr/>
        </p:nvSpPr>
        <p:spPr bwMode="auto">
          <a:xfrm>
            <a:off x="899592" y="1700808"/>
            <a:ext cx="7488832" cy="1452384"/>
          </a:xfrm>
          <a:prstGeom prst="cloudCallout">
            <a:avLst>
              <a:gd name="adj1" fmla="val 32086"/>
              <a:gd name="adj2" fmla="val 129020"/>
            </a:avLst>
          </a:prstGeom>
          <a:solidFill>
            <a:srgbClr val="436FFB"/>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a:r>
              <a:rPr lang="zh-CN" altLang="zh-CN" sz="2800" b="1" dirty="0" smtClean="0">
                <a:solidFill>
                  <a:schemeClr val="bg1"/>
                </a:solidFill>
                <a:latin typeface="华文仿宋" pitchFamily="2" charset="-122"/>
                <a:ea typeface="华文仿宋" pitchFamily="2" charset="-122"/>
              </a:rPr>
              <a:t>数学建模思想作为一种有效解决实际问题的方法</a:t>
            </a:r>
            <a:endParaRPr lang="zh-CN" altLang="en-US" sz="2800" b="1" dirty="0">
              <a:solidFill>
                <a:schemeClr val="bg1"/>
              </a:solidFill>
              <a:latin typeface="华文仿宋" pitchFamily="2" charset="-122"/>
              <a:ea typeface="华文仿宋" pitchFamily="2" charset="-122"/>
            </a:endParaRPr>
          </a:p>
        </p:txBody>
      </p:sp>
      <p:sp>
        <p:nvSpPr>
          <p:cNvPr id="6" name="矩形 5"/>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pic>
        <p:nvPicPr>
          <p:cNvPr id="7" name="Picture 2" descr="https://timgsa.baidu.com/timg?image&amp;quality=80&amp;size=b9999_10000&amp;sec=1497435329677&amp;di=6e77f79219bfb0028ed0ce557043cac0&amp;imgtype=0&amp;src=http%3A%2F%2Fimg15.nipic.com%2F20100427%2F4783046_150706076011_1.jpg"/>
          <p:cNvPicPr>
            <a:picLocks noChangeAspect="1" noChangeArrowheads="1"/>
          </p:cNvPicPr>
          <p:nvPr/>
        </p:nvPicPr>
        <p:blipFill>
          <a:blip r:embed="rId3" cstate="print"/>
          <a:srcRect/>
          <a:stretch>
            <a:fillRect/>
          </a:stretch>
        </p:blipFill>
        <p:spPr bwMode="auto">
          <a:xfrm>
            <a:off x="7236296" y="4509120"/>
            <a:ext cx="1209675" cy="14287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1+#ppt_w/2"/>
                                          </p:val>
                                        </p:tav>
                                        <p:tav tm="100000">
                                          <p:val>
                                            <p:strVal val="#ppt_x"/>
                                          </p:val>
                                        </p:tav>
                                      </p:tavLst>
                                    </p:anim>
                                    <p:anim calcmode="lin" valueType="num">
                                      <p:cBhvr additive="base">
                                        <p:cTn id="8"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20" name="TextBox 19"/>
          <p:cNvSpPr txBox="1"/>
          <p:nvPr/>
        </p:nvSpPr>
        <p:spPr>
          <a:xfrm>
            <a:off x="4139952" y="1196752"/>
            <a:ext cx="4680520"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黑体" pitchFamily="2" charset="-122"/>
                <a:ea typeface="黑体" pitchFamily="2" charset="-122"/>
              </a:rPr>
              <a:t>有价值取向与问题意识的思考模式</a:t>
            </a:r>
            <a:endParaRPr lang="zh-CN" altLang="en-US" sz="2200" b="1" dirty="0">
              <a:solidFill>
                <a:srgbClr val="C00000"/>
              </a:solidFill>
              <a:latin typeface="黑体" pitchFamily="2" charset="-122"/>
              <a:ea typeface="黑体" pitchFamily="2" charset="-122"/>
            </a:endParaRPr>
          </a:p>
        </p:txBody>
      </p:sp>
      <p:sp>
        <p:nvSpPr>
          <p:cNvPr id="12" name="TextBox 11"/>
          <p:cNvSpPr txBox="1"/>
          <p:nvPr/>
        </p:nvSpPr>
        <p:spPr>
          <a:xfrm>
            <a:off x="4139952" y="2132856"/>
            <a:ext cx="4608512" cy="2397175"/>
          </a:xfrm>
          <a:prstGeom prst="horizontalScroll">
            <a:avLst>
              <a:gd name="adj" fmla="val 16533"/>
            </a:avLst>
          </a:prstGeom>
          <a:solidFill>
            <a:srgbClr val="0070C0"/>
          </a:solidFill>
          <a:ln w="12700">
            <a:solidFill>
              <a:schemeClr val="bg1"/>
            </a:solidFill>
          </a:ln>
        </p:spPr>
        <p:txBody>
          <a:bodyPr wrap="square" rtlCol="0">
            <a:spAutoFit/>
          </a:bodyPr>
          <a:lstStyle/>
          <a:p>
            <a:pPr algn="l">
              <a:lnSpc>
                <a:spcPct val="150000"/>
              </a:lnSpc>
            </a:pPr>
            <a:r>
              <a:rPr lang="zh-CN" altLang="en-US" sz="2200" b="1" dirty="0" smtClean="0">
                <a:solidFill>
                  <a:schemeClr val="bg1"/>
                </a:solidFill>
                <a:latin typeface="华文楷体" pitchFamily="2" charset="-122"/>
                <a:ea typeface="华文楷体" pitchFamily="2" charset="-122"/>
              </a:rPr>
              <a:t>问题中心意识（问题来源，问题目标，问题本质）</a:t>
            </a:r>
            <a:endParaRPr lang="en-US" altLang="zh-CN" sz="2200" b="1" dirty="0" smtClean="0">
              <a:solidFill>
                <a:schemeClr val="bg1"/>
              </a:solidFill>
              <a:latin typeface="华文楷体" pitchFamily="2" charset="-122"/>
              <a:ea typeface="华文楷体" pitchFamily="2" charset="-122"/>
            </a:endParaRPr>
          </a:p>
          <a:p>
            <a:pPr algn="l">
              <a:lnSpc>
                <a:spcPct val="150000"/>
              </a:lnSpc>
            </a:pPr>
            <a:r>
              <a:rPr lang="zh-CN" altLang="en-US" sz="2200" b="1" dirty="0" smtClean="0">
                <a:solidFill>
                  <a:schemeClr val="bg1"/>
                </a:solidFill>
                <a:latin typeface="华文楷体" pitchFamily="2" charset="-122"/>
                <a:ea typeface="华文楷体" pitchFamily="2" charset="-122"/>
              </a:rPr>
              <a:t>理想与现实的平衡意识</a:t>
            </a:r>
            <a:endParaRPr lang="zh-CN" altLang="en-US" sz="2200" b="1" dirty="0">
              <a:solidFill>
                <a:schemeClr val="bg1"/>
              </a:solidFill>
              <a:latin typeface="华文楷体" pitchFamily="2" charset="-122"/>
              <a:ea typeface="华文楷体" pitchFamily="2" charset="-122"/>
            </a:endParaRPr>
          </a:p>
        </p:txBody>
      </p:sp>
      <p:sp>
        <p:nvSpPr>
          <p:cNvPr id="7" name="矩形 6"/>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
        <p:nvSpPr>
          <p:cNvPr id="8" name="TextBox 7"/>
          <p:cNvSpPr txBox="1"/>
          <p:nvPr/>
        </p:nvSpPr>
        <p:spPr>
          <a:xfrm>
            <a:off x="827584" y="1484784"/>
            <a:ext cx="2448272" cy="3979069"/>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zh-CN" altLang="en-US" sz="2400" b="1" dirty="0" smtClean="0">
                <a:solidFill>
                  <a:srgbClr val="C00000"/>
                </a:solidFill>
                <a:latin typeface="Times New Roman" pitchFamily="18" charset="0"/>
                <a:cs typeface="Times New Roman" pitchFamily="18" charset="0"/>
              </a:rPr>
              <a:t>数学建模思想</a:t>
            </a:r>
            <a:endParaRPr lang="en-US" altLang="zh-CN" sz="2400" b="1" dirty="0" smtClean="0">
              <a:solidFill>
                <a:srgbClr val="C00000"/>
              </a:solidFill>
              <a:latin typeface="Times New Roman" pitchFamily="18" charset="0"/>
              <a:cs typeface="Times New Roman" pitchFamily="18" charset="0"/>
            </a:endParaRPr>
          </a:p>
          <a:p>
            <a:pPr algn="l">
              <a:lnSpc>
                <a:spcPct val="150000"/>
              </a:lnSpc>
            </a:pPr>
            <a:r>
              <a:rPr lang="en-US" altLang="zh-CN" sz="2400" b="1" dirty="0" smtClean="0">
                <a:solidFill>
                  <a:srgbClr val="0430BC"/>
                </a:solidFill>
                <a:latin typeface="Times New Roman" pitchFamily="18" charset="0"/>
                <a:cs typeface="Times New Roman" pitchFamily="18" charset="0"/>
              </a:rPr>
              <a:t>——</a:t>
            </a:r>
            <a:r>
              <a:rPr lang="zh-CN" altLang="en-US" sz="2400" b="1" dirty="0" smtClean="0">
                <a:solidFill>
                  <a:srgbClr val="0430BC"/>
                </a:solidFill>
                <a:latin typeface="Times New Roman" pitchFamily="18" charset="0"/>
                <a:cs typeface="Times New Roman" pitchFamily="18" charset="0"/>
              </a:rPr>
              <a:t>以问题为中心的思维模式，以及面向应用的知识结构再组织。</a:t>
            </a:r>
          </a:p>
          <a:p>
            <a:endParaRPr lang="zh-CN" altLang="en-US" dirty="0">
              <a:solidFill>
                <a:srgbClr val="0430BC"/>
              </a:solidFill>
            </a:endParaRPr>
          </a:p>
        </p:txBody>
      </p:sp>
      <p:cxnSp>
        <p:nvCxnSpPr>
          <p:cNvPr id="10" name="直接连接符 9"/>
          <p:cNvCxnSpPr/>
          <p:nvPr/>
        </p:nvCxnSpPr>
        <p:spPr>
          <a:xfrm>
            <a:off x="1763688" y="2780928"/>
            <a:ext cx="1152128"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1043608" y="3284984"/>
            <a:ext cx="648072"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115616" y="4941168"/>
            <a:ext cx="122413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2051720" y="4365104"/>
            <a:ext cx="86409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strips(upRight)">
                                      <p:cBhvr>
                                        <p:cTn id="7" dur="500"/>
                                        <p:tgtEl>
                                          <p:spTgt spid="8">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8">
                                            <p:bg/>
                                          </p:spTgt>
                                        </p:tgtEl>
                                        <p:attrNameLst>
                                          <p:attrName>style.visibility</p:attrName>
                                        </p:attrNameLst>
                                      </p:cBhvr>
                                      <p:to>
                                        <p:strVal val="visible"/>
                                      </p:to>
                                    </p:set>
                                    <p:animEffect transition="in" filter="strips(downRight)">
                                      <p:cBhvr>
                                        <p:cTn id="10" dur="1000"/>
                                        <p:tgtEl>
                                          <p:spTgt spid="8">
                                            <p:bg/>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3" fill="hold" nodeType="clickEffect">
                                  <p:stCondLst>
                                    <p:cond delay="0"/>
                                  </p:stCondLst>
                                  <p:childTnLst>
                                    <p:set>
                                      <p:cBhvr>
                                        <p:cTn id="14" dur="1" fill="hold">
                                          <p:stCondLst>
                                            <p:cond delay="0"/>
                                          </p:stCondLst>
                                        </p:cTn>
                                        <p:tgtEl>
                                          <p:spTgt spid="8">
                                            <p:txEl>
                                              <p:pRg st="1" end="1"/>
                                            </p:txEl>
                                          </p:spTgt>
                                        </p:tgtEl>
                                        <p:attrNameLst>
                                          <p:attrName>style.visibility</p:attrName>
                                        </p:attrNameLst>
                                      </p:cBhvr>
                                      <p:to>
                                        <p:strVal val="visible"/>
                                      </p:to>
                                    </p:set>
                                    <p:animEffect transition="in" filter="strips(upRight)">
                                      <p:cBhvr>
                                        <p:cTn id="15" dur="500"/>
                                        <p:tgtEl>
                                          <p:spTgt spid="8">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3"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strips(upRight)">
                                      <p:cBhvr>
                                        <p:cTn id="20" dur="500"/>
                                        <p:tgtEl>
                                          <p:spTgt spid="10"/>
                                        </p:tgtEl>
                                      </p:cBhvr>
                                    </p:animEffect>
                                  </p:childTnLst>
                                </p:cTn>
                              </p:par>
                              <p:par>
                                <p:cTn id="21" presetID="18" presetClass="entr" presetSubtype="3"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strips(upRight)">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3" fill="hold" nodeType="click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strips(upRight)">
                                      <p:cBhvr>
                                        <p:cTn id="28" dur="500"/>
                                        <p:tgtEl>
                                          <p:spTgt spid="16"/>
                                        </p:tgtEl>
                                      </p:cBhvr>
                                    </p:animEffect>
                                  </p:childTnLst>
                                </p:cTn>
                              </p:par>
                              <p:par>
                                <p:cTn id="29" presetID="18" presetClass="entr" presetSubtype="3"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strips(upRight)">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xit" presetSubtype="12" fill="hold" nodeType="clickEffect">
                                  <p:stCondLst>
                                    <p:cond delay="0"/>
                                  </p:stCondLst>
                                  <p:childTnLst>
                                    <p:animEffect transition="out" filter="strips(downLeft)">
                                      <p:cBhvr>
                                        <p:cTn id="35" dur="500"/>
                                        <p:tgtEl>
                                          <p:spTgt spid="10"/>
                                        </p:tgtEl>
                                      </p:cBhvr>
                                    </p:animEffect>
                                    <p:set>
                                      <p:cBhvr>
                                        <p:cTn id="36" dur="1" fill="hold">
                                          <p:stCondLst>
                                            <p:cond delay="499"/>
                                          </p:stCondLst>
                                        </p:cTn>
                                        <p:tgtEl>
                                          <p:spTgt spid="10"/>
                                        </p:tgtEl>
                                        <p:attrNameLst>
                                          <p:attrName>style.visibility</p:attrName>
                                        </p:attrNameLst>
                                      </p:cBhvr>
                                      <p:to>
                                        <p:strVal val="hidden"/>
                                      </p:to>
                                    </p:set>
                                  </p:childTnLst>
                                </p:cTn>
                              </p:par>
                              <p:par>
                                <p:cTn id="37" presetID="18" presetClass="exit" presetSubtype="12" fill="hold" nodeType="withEffect">
                                  <p:stCondLst>
                                    <p:cond delay="0"/>
                                  </p:stCondLst>
                                  <p:childTnLst>
                                    <p:animEffect transition="out" filter="strips(downLeft)">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par>
                                <p:cTn id="40" presetID="18" presetClass="exit" presetSubtype="12" fill="hold" nodeType="withEffect">
                                  <p:stCondLst>
                                    <p:cond delay="0"/>
                                  </p:stCondLst>
                                  <p:childTnLst>
                                    <p:animEffect transition="out" filter="strips(downLeft)">
                                      <p:cBhvr>
                                        <p:cTn id="41" dur="500"/>
                                        <p:tgtEl>
                                          <p:spTgt spid="16"/>
                                        </p:tgtEl>
                                      </p:cBhvr>
                                    </p:animEffect>
                                    <p:set>
                                      <p:cBhvr>
                                        <p:cTn id="42" dur="1" fill="hold">
                                          <p:stCondLst>
                                            <p:cond delay="499"/>
                                          </p:stCondLst>
                                        </p:cTn>
                                        <p:tgtEl>
                                          <p:spTgt spid="16"/>
                                        </p:tgtEl>
                                        <p:attrNameLst>
                                          <p:attrName>style.visibility</p:attrName>
                                        </p:attrNameLst>
                                      </p:cBhvr>
                                      <p:to>
                                        <p:strVal val="hidden"/>
                                      </p:to>
                                    </p:set>
                                  </p:childTnLst>
                                </p:cTn>
                              </p:par>
                              <p:par>
                                <p:cTn id="43" presetID="18" presetClass="exit" presetSubtype="12" fill="hold" nodeType="withEffect">
                                  <p:stCondLst>
                                    <p:cond delay="0"/>
                                  </p:stCondLst>
                                  <p:childTnLst>
                                    <p:animEffect transition="out" filter="strips(downLeft)">
                                      <p:cBhvr>
                                        <p:cTn id="44" dur="500"/>
                                        <p:tgtEl>
                                          <p:spTgt spid="15"/>
                                        </p:tgtEl>
                                      </p:cBhvr>
                                    </p:animEffect>
                                    <p:set>
                                      <p:cBhvr>
                                        <p:cTn id="45" dur="1" fill="hold">
                                          <p:stCondLst>
                                            <p:cond delay="499"/>
                                          </p:stCondLst>
                                        </p:cTn>
                                        <p:tgtEl>
                                          <p:spTgt spid="15"/>
                                        </p:tgtEl>
                                        <p:attrNameLst>
                                          <p:attrName>style.visibility</p:attrName>
                                        </p:attrNameLst>
                                      </p:cBhvr>
                                      <p:to>
                                        <p:strVal val="hidden"/>
                                      </p:to>
                                    </p:set>
                                  </p:childTnLst>
                                </p:cTn>
                              </p:par>
                              <p:par>
                                <p:cTn id="46" presetID="18" presetClass="entr" presetSubtype="3" fill="hold" grpId="0"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strips(upRight)">
                                      <p:cBhvr>
                                        <p:cTn id="48" dur="500"/>
                                        <p:tgtEl>
                                          <p:spTgt spid="20"/>
                                        </p:tgtEl>
                                      </p:cBhvr>
                                    </p:animEffect>
                                  </p:childTnLst>
                                </p:cTn>
                              </p:par>
                            </p:childTnLst>
                          </p:cTn>
                        </p:par>
                      </p:childTnLst>
                    </p:cTn>
                  </p:par>
                  <p:par>
                    <p:cTn id="49" fill="hold">
                      <p:stCondLst>
                        <p:cond delay="indefinite"/>
                      </p:stCondLst>
                      <p:childTnLst>
                        <p:par>
                          <p:cTn id="50" fill="hold">
                            <p:stCondLst>
                              <p:cond delay="0"/>
                            </p:stCondLst>
                            <p:childTnLst>
                              <p:par>
                                <p:cTn id="51" presetID="18" presetClass="entr" presetSubtype="3" fill="hold" grpId="0"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strips(upRight)">
                                      <p:cBhvr>
                                        <p:cTn id="53" dur="500"/>
                                        <p:tgtEl>
                                          <p:spTgt spid="12"/>
                                        </p:tgtEl>
                                      </p:cBhvr>
                                    </p:animEffect>
                                  </p:childTnLst>
                                </p:cTn>
                              </p:par>
                            </p:childTnLst>
                          </p:cTn>
                        </p:par>
                      </p:childTnLst>
                    </p:cTn>
                  </p:par>
                  <p:par>
                    <p:cTn id="54" fill="hold">
                      <p:stCondLst>
                        <p:cond delay="indefinite"/>
                      </p:stCondLst>
                      <p:childTnLst>
                        <p:par>
                          <p:cTn id="55" fill="hold">
                            <p:stCondLst>
                              <p:cond delay="0"/>
                            </p:stCondLst>
                            <p:childTnLst>
                              <p:par>
                                <p:cTn id="56" presetID="18" presetClass="exit" presetSubtype="12" fill="hold" grpId="1" nodeType="clickEffect">
                                  <p:stCondLst>
                                    <p:cond delay="0"/>
                                  </p:stCondLst>
                                  <p:childTnLst>
                                    <p:animEffect transition="out" filter="strips(downLeft)">
                                      <p:cBhvr>
                                        <p:cTn id="57" dur="500"/>
                                        <p:tgtEl>
                                          <p:spTgt spid="12"/>
                                        </p:tgtEl>
                                      </p:cBhvr>
                                    </p:animEffect>
                                    <p:set>
                                      <p:cBhvr>
                                        <p:cTn id="58"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12" grpId="0" animBg="1"/>
      <p:bldP spid="12" grpId="1" animBg="1"/>
      <p:bldP spid="8" grpId="0" uiExpand="1" build="allAtOnce"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4" name="TextBox 13"/>
          <p:cNvSpPr txBox="1"/>
          <p:nvPr/>
        </p:nvSpPr>
        <p:spPr>
          <a:xfrm>
            <a:off x="827584" y="1484784"/>
            <a:ext cx="2448272" cy="3979069"/>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zh-CN" altLang="en-US" sz="2400" b="1" dirty="0" smtClean="0">
                <a:solidFill>
                  <a:srgbClr val="C00000"/>
                </a:solidFill>
                <a:latin typeface="Times New Roman" pitchFamily="18" charset="0"/>
                <a:cs typeface="Times New Roman" pitchFamily="18" charset="0"/>
              </a:rPr>
              <a:t>数学建模思想</a:t>
            </a:r>
            <a:endParaRPr lang="en-US" altLang="zh-CN" sz="2400" b="1" dirty="0" smtClean="0">
              <a:solidFill>
                <a:srgbClr val="C00000"/>
              </a:solidFill>
              <a:latin typeface="Times New Roman" pitchFamily="18" charset="0"/>
              <a:cs typeface="Times New Roman" pitchFamily="18" charset="0"/>
            </a:endParaRPr>
          </a:p>
          <a:p>
            <a:pPr algn="l">
              <a:lnSpc>
                <a:spcPct val="150000"/>
              </a:lnSpc>
            </a:pPr>
            <a:r>
              <a:rPr lang="en-US" altLang="zh-CN" sz="2400" b="1" dirty="0" smtClean="0">
                <a:solidFill>
                  <a:srgbClr val="0430BC"/>
                </a:solidFill>
                <a:latin typeface="Times New Roman" pitchFamily="18" charset="0"/>
                <a:cs typeface="Times New Roman" pitchFamily="18" charset="0"/>
              </a:rPr>
              <a:t>——</a:t>
            </a:r>
            <a:r>
              <a:rPr lang="zh-CN" altLang="en-US" sz="2400" b="1" dirty="0" smtClean="0">
                <a:solidFill>
                  <a:srgbClr val="0430BC"/>
                </a:solidFill>
                <a:latin typeface="Times New Roman" pitchFamily="18" charset="0"/>
                <a:cs typeface="Times New Roman" pitchFamily="18" charset="0"/>
              </a:rPr>
              <a:t>以问题为中心的思维模式，以及面向应用的知识结构再组织。</a:t>
            </a:r>
          </a:p>
          <a:p>
            <a:endParaRPr lang="zh-CN" altLang="en-US" dirty="0">
              <a:solidFill>
                <a:srgbClr val="0430BC"/>
              </a:solidFill>
            </a:endParaRPr>
          </a:p>
        </p:txBody>
      </p:sp>
      <p:sp>
        <p:nvSpPr>
          <p:cNvPr id="20" name="TextBox 19"/>
          <p:cNvSpPr txBox="1"/>
          <p:nvPr/>
        </p:nvSpPr>
        <p:spPr>
          <a:xfrm>
            <a:off x="4139952" y="1196752"/>
            <a:ext cx="4680520"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黑体" pitchFamily="2" charset="-122"/>
                <a:ea typeface="黑体" pitchFamily="2" charset="-122"/>
              </a:rPr>
              <a:t>有价值导向和问题意识的思考模式</a:t>
            </a:r>
            <a:endParaRPr lang="zh-CN" altLang="en-US" sz="2200" b="1" dirty="0">
              <a:solidFill>
                <a:srgbClr val="C00000"/>
              </a:solidFill>
              <a:latin typeface="黑体" pitchFamily="2" charset="-122"/>
              <a:ea typeface="黑体" pitchFamily="2" charset="-122"/>
            </a:endParaRPr>
          </a:p>
        </p:txBody>
      </p:sp>
      <p:sp>
        <p:nvSpPr>
          <p:cNvPr id="22" name="TextBox 21"/>
          <p:cNvSpPr txBox="1"/>
          <p:nvPr/>
        </p:nvSpPr>
        <p:spPr>
          <a:xfrm>
            <a:off x="4139952" y="1988840"/>
            <a:ext cx="3312368"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围绕问题组织知识应用</a:t>
            </a:r>
            <a:endParaRPr lang="zh-CN" altLang="en-US" sz="2200" b="1" dirty="0">
              <a:solidFill>
                <a:srgbClr val="C00000"/>
              </a:solidFill>
              <a:latin typeface="+mn-ea"/>
            </a:endParaRPr>
          </a:p>
        </p:txBody>
      </p:sp>
      <p:sp>
        <p:nvSpPr>
          <p:cNvPr id="11" name="TextBox 10"/>
          <p:cNvSpPr txBox="1"/>
          <p:nvPr/>
        </p:nvSpPr>
        <p:spPr>
          <a:xfrm>
            <a:off x="3923928" y="2852936"/>
            <a:ext cx="4608512" cy="1572052"/>
          </a:xfrm>
          <a:prstGeom prst="horizontalScroll">
            <a:avLst>
              <a:gd name="adj" fmla="val 16533"/>
            </a:avLst>
          </a:prstGeom>
          <a:solidFill>
            <a:srgbClr val="0070C0"/>
          </a:solidFill>
          <a:ln w="12700">
            <a:solidFill>
              <a:schemeClr val="bg1"/>
            </a:solidFill>
          </a:ln>
        </p:spPr>
        <p:txBody>
          <a:bodyPr wrap="square" rtlCol="0">
            <a:spAutoFit/>
          </a:bodyPr>
          <a:lstStyle/>
          <a:p>
            <a:pPr algn="l">
              <a:lnSpc>
                <a:spcPct val="150000"/>
              </a:lnSpc>
            </a:pPr>
            <a:r>
              <a:rPr lang="zh-CN" altLang="en-US" sz="2200" b="1" dirty="0" smtClean="0">
                <a:solidFill>
                  <a:schemeClr val="bg1"/>
                </a:solidFill>
                <a:latin typeface="华文楷体" pitchFamily="2" charset="-122"/>
                <a:ea typeface="华文楷体" pitchFamily="2" charset="-122"/>
              </a:rPr>
              <a:t>好模型</a:t>
            </a:r>
            <a:r>
              <a:rPr lang="en-US" altLang="zh-CN" sz="2200" b="1" dirty="0" smtClean="0">
                <a:solidFill>
                  <a:schemeClr val="bg1"/>
                </a:solidFill>
                <a:latin typeface="华文楷体" pitchFamily="2" charset="-122"/>
                <a:ea typeface="华文楷体" pitchFamily="2" charset="-122"/>
              </a:rPr>
              <a:t>=</a:t>
            </a:r>
            <a:r>
              <a:rPr lang="zh-CN" altLang="en-US" sz="2200" b="1" dirty="0" smtClean="0">
                <a:solidFill>
                  <a:schemeClr val="bg1"/>
                </a:solidFill>
                <a:latin typeface="华文楷体" pitchFamily="2" charset="-122"/>
                <a:ea typeface="华文楷体" pitchFamily="2" charset="-122"/>
              </a:rPr>
              <a:t>问题与方法的好匹配</a:t>
            </a:r>
            <a:endParaRPr lang="en-US" altLang="zh-CN" sz="2200" b="1" dirty="0" smtClean="0">
              <a:solidFill>
                <a:schemeClr val="bg1"/>
              </a:solidFill>
              <a:latin typeface="华文楷体" pitchFamily="2" charset="-122"/>
              <a:ea typeface="华文楷体" pitchFamily="2" charset="-122"/>
            </a:endParaRPr>
          </a:p>
          <a:p>
            <a:pPr algn="l">
              <a:lnSpc>
                <a:spcPct val="150000"/>
              </a:lnSpc>
            </a:pPr>
            <a:r>
              <a:rPr lang="zh-CN" altLang="en-US" sz="2200" b="1" dirty="0" smtClean="0">
                <a:solidFill>
                  <a:schemeClr val="bg1"/>
                </a:solidFill>
                <a:latin typeface="华文楷体" pitchFamily="2" charset="-122"/>
                <a:ea typeface="华文楷体" pitchFamily="2" charset="-122"/>
              </a:rPr>
              <a:t>对问题的理解与对方法的理解</a:t>
            </a:r>
            <a:endParaRPr lang="en-US" altLang="zh-CN" sz="2200" b="1" dirty="0" smtClean="0">
              <a:solidFill>
                <a:schemeClr val="bg1"/>
              </a:solidFill>
              <a:latin typeface="华文楷体" pitchFamily="2" charset="-122"/>
              <a:ea typeface="华文楷体" pitchFamily="2" charset="-122"/>
            </a:endParaRPr>
          </a:p>
        </p:txBody>
      </p:sp>
      <p:sp>
        <p:nvSpPr>
          <p:cNvPr id="8" name="矩形 7"/>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20"/>
                                        </p:tgtEl>
                                        <p:attrNameLst>
                                          <p:attrName>style.opacity</p:attrName>
                                        </p:attrNameLst>
                                      </p:cBhvr>
                                      <p:to>
                                        <p:strVal val="0.25"/>
                                      </p:to>
                                    </p:set>
                                    <p:animEffect filter="image" prLst="opacity: 0.25">
                                      <p:cBhvr rctx="IE">
                                        <p:cTn id="7" dur="indefinite"/>
                                        <p:tgtEl>
                                          <p:spTgt spid="20"/>
                                        </p:tgtEl>
                                      </p:cBhvr>
                                    </p:animEffect>
                                  </p:childTnLst>
                                </p:cTn>
                              </p:par>
                              <p:par>
                                <p:cTn id="8" presetID="18" presetClass="entr" presetSubtype="3"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strips(upRight)">
                                      <p:cBhvr>
                                        <p:cTn id="10" dur="5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3"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strips(upRigh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xit" presetSubtype="12" fill="hold" grpId="1" nodeType="clickEffect">
                                  <p:stCondLst>
                                    <p:cond delay="0"/>
                                  </p:stCondLst>
                                  <p:childTnLst>
                                    <p:animEffect transition="out" filter="strips(downLeft)">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2" grpId="0" animBg="1"/>
      <p:bldP spid="11" grpId="0" animBg="1"/>
      <p:bldP spid="11"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4" name="TextBox 13"/>
          <p:cNvSpPr txBox="1"/>
          <p:nvPr/>
        </p:nvSpPr>
        <p:spPr>
          <a:xfrm>
            <a:off x="827584" y="1484784"/>
            <a:ext cx="2448272" cy="3979069"/>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zh-CN" altLang="en-US" sz="2400" b="1" dirty="0" smtClean="0">
                <a:solidFill>
                  <a:srgbClr val="C00000"/>
                </a:solidFill>
                <a:latin typeface="Times New Roman" pitchFamily="18" charset="0"/>
                <a:cs typeface="Times New Roman" pitchFamily="18" charset="0"/>
              </a:rPr>
              <a:t>数学建模思想</a:t>
            </a:r>
            <a:endParaRPr lang="en-US" altLang="zh-CN" sz="2400" b="1" dirty="0" smtClean="0">
              <a:solidFill>
                <a:srgbClr val="C00000"/>
              </a:solidFill>
              <a:latin typeface="Times New Roman" pitchFamily="18" charset="0"/>
              <a:cs typeface="Times New Roman" pitchFamily="18" charset="0"/>
            </a:endParaRPr>
          </a:p>
          <a:p>
            <a:pPr algn="l">
              <a:lnSpc>
                <a:spcPct val="150000"/>
              </a:lnSpc>
            </a:pPr>
            <a:r>
              <a:rPr lang="en-US" altLang="zh-CN" sz="2400" b="1" dirty="0" smtClean="0">
                <a:solidFill>
                  <a:srgbClr val="0430BC"/>
                </a:solidFill>
                <a:latin typeface="Times New Roman" pitchFamily="18" charset="0"/>
                <a:cs typeface="Times New Roman" pitchFamily="18" charset="0"/>
              </a:rPr>
              <a:t>——</a:t>
            </a:r>
            <a:r>
              <a:rPr lang="zh-CN" altLang="en-US" sz="2400" b="1" dirty="0" smtClean="0">
                <a:solidFill>
                  <a:srgbClr val="0430BC"/>
                </a:solidFill>
                <a:latin typeface="Times New Roman" pitchFamily="18" charset="0"/>
                <a:cs typeface="Times New Roman" pitchFamily="18" charset="0"/>
              </a:rPr>
              <a:t>以问题为中心的思维模式，以及面向应用的知识结构再组织。</a:t>
            </a:r>
          </a:p>
          <a:p>
            <a:endParaRPr lang="zh-CN" altLang="en-US" dirty="0">
              <a:solidFill>
                <a:srgbClr val="0430BC"/>
              </a:solidFill>
            </a:endParaRPr>
          </a:p>
        </p:txBody>
      </p:sp>
      <p:sp>
        <p:nvSpPr>
          <p:cNvPr id="20" name="TextBox 19"/>
          <p:cNvSpPr txBox="1"/>
          <p:nvPr/>
        </p:nvSpPr>
        <p:spPr>
          <a:xfrm>
            <a:off x="4139952" y="1196752"/>
            <a:ext cx="4680520"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黑体" pitchFamily="2" charset="-122"/>
                <a:ea typeface="黑体" pitchFamily="2" charset="-122"/>
              </a:rPr>
              <a:t>有价值导向和问题意识的思考模式</a:t>
            </a:r>
            <a:endParaRPr lang="zh-CN" altLang="en-US" sz="2200" b="1" dirty="0">
              <a:solidFill>
                <a:srgbClr val="C00000"/>
              </a:solidFill>
              <a:latin typeface="黑体" pitchFamily="2" charset="-122"/>
              <a:ea typeface="黑体" pitchFamily="2" charset="-122"/>
            </a:endParaRPr>
          </a:p>
        </p:txBody>
      </p:sp>
      <p:sp>
        <p:nvSpPr>
          <p:cNvPr id="22" name="TextBox 21"/>
          <p:cNvSpPr txBox="1"/>
          <p:nvPr/>
        </p:nvSpPr>
        <p:spPr>
          <a:xfrm>
            <a:off x="4139952" y="1988840"/>
            <a:ext cx="3312368"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围绕问题组织知识应用</a:t>
            </a:r>
            <a:endParaRPr lang="zh-CN" altLang="en-US" sz="2200" b="1" dirty="0">
              <a:solidFill>
                <a:srgbClr val="C00000"/>
              </a:solidFill>
              <a:latin typeface="+mn-ea"/>
            </a:endParaRPr>
          </a:p>
        </p:txBody>
      </p:sp>
      <p:sp>
        <p:nvSpPr>
          <p:cNvPr id="9" name="TextBox 8"/>
          <p:cNvSpPr txBox="1"/>
          <p:nvPr/>
        </p:nvSpPr>
        <p:spPr>
          <a:xfrm>
            <a:off x="4139952" y="2780928"/>
            <a:ext cx="3024336"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j-ea"/>
                <a:ea typeface="+mj-ea"/>
              </a:rPr>
              <a:t>理性世界的现实视角</a:t>
            </a:r>
            <a:endParaRPr lang="zh-CN" altLang="en-US" sz="2200" b="1" dirty="0">
              <a:solidFill>
                <a:srgbClr val="C00000"/>
              </a:solidFill>
              <a:latin typeface="+mj-ea"/>
              <a:ea typeface="+mj-ea"/>
            </a:endParaRPr>
          </a:p>
        </p:txBody>
      </p:sp>
      <p:sp>
        <p:nvSpPr>
          <p:cNvPr id="11" name="TextBox 10"/>
          <p:cNvSpPr txBox="1"/>
          <p:nvPr/>
        </p:nvSpPr>
        <p:spPr>
          <a:xfrm>
            <a:off x="4067944" y="3645024"/>
            <a:ext cx="4032448" cy="1643777"/>
          </a:xfrm>
          <a:prstGeom prst="horizontalScroll">
            <a:avLst>
              <a:gd name="adj" fmla="val 16533"/>
            </a:avLst>
          </a:prstGeom>
          <a:solidFill>
            <a:srgbClr val="0070C0"/>
          </a:solidFill>
          <a:ln w="12700">
            <a:solidFill>
              <a:schemeClr val="bg1"/>
            </a:solidFill>
          </a:ln>
        </p:spPr>
        <p:txBody>
          <a:bodyPr wrap="square" rtlCol="0">
            <a:spAutoFit/>
          </a:bodyPr>
          <a:lstStyle/>
          <a:p>
            <a:pPr algn="l">
              <a:lnSpc>
                <a:spcPct val="150000"/>
              </a:lnSpc>
            </a:pPr>
            <a:r>
              <a:rPr lang="zh-CN" altLang="en-US" sz="2200" b="1" dirty="0" smtClean="0">
                <a:solidFill>
                  <a:schemeClr val="bg1"/>
                </a:solidFill>
                <a:latin typeface="华文楷体" pitchFamily="2" charset="-122"/>
                <a:ea typeface="华文楷体" pitchFamily="2" charset="-122"/>
              </a:rPr>
              <a:t>给知识伴以更丰富、更清晰的现实背景</a:t>
            </a:r>
            <a:endParaRPr lang="en-US" altLang="zh-CN" sz="2200" b="1" dirty="0" smtClean="0">
              <a:solidFill>
                <a:schemeClr val="bg1"/>
              </a:solidFill>
              <a:latin typeface="华文楷体" pitchFamily="2" charset="-122"/>
              <a:ea typeface="华文楷体" pitchFamily="2" charset="-122"/>
            </a:endParaRPr>
          </a:p>
        </p:txBody>
      </p:sp>
      <p:sp>
        <p:nvSpPr>
          <p:cNvPr id="10" name="矩形 9"/>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1" nodeType="withEffect">
                                  <p:stCondLst>
                                    <p:cond delay="0"/>
                                  </p:stCondLst>
                                  <p:childTnLst>
                                    <p:set>
                                      <p:cBhvr rctx="PPT">
                                        <p:cTn id="6" dur="indefinite"/>
                                        <p:tgtEl>
                                          <p:spTgt spid="20"/>
                                        </p:tgtEl>
                                        <p:attrNameLst>
                                          <p:attrName>style.opacity</p:attrName>
                                        </p:attrNameLst>
                                      </p:cBhvr>
                                      <p:to>
                                        <p:strVal val="0.25"/>
                                      </p:to>
                                    </p:set>
                                    <p:animEffect filter="image" prLst="opacity: 0.25">
                                      <p:cBhvr rctx="IE">
                                        <p:cTn id="7" dur="indefinite"/>
                                        <p:tgtEl>
                                          <p:spTgt spid="20"/>
                                        </p:tgtEl>
                                      </p:cBhvr>
                                    </p:animEffect>
                                  </p:childTnLst>
                                </p:cTn>
                              </p:par>
                              <p:par>
                                <p:cTn id="8" presetID="9" presetClass="emph" presetSubtype="0" grpId="1" nodeType="withEffect">
                                  <p:stCondLst>
                                    <p:cond delay="0"/>
                                  </p:stCondLst>
                                  <p:childTnLst>
                                    <p:set>
                                      <p:cBhvr rctx="PPT">
                                        <p:cTn id="9" dur="indefinite"/>
                                        <p:tgtEl>
                                          <p:spTgt spid="22"/>
                                        </p:tgtEl>
                                        <p:attrNameLst>
                                          <p:attrName>style.opacity</p:attrName>
                                        </p:attrNameLst>
                                      </p:cBhvr>
                                      <p:to>
                                        <p:strVal val="0.25"/>
                                      </p:to>
                                    </p:set>
                                    <p:animEffect filter="image" prLst="opacity: 0.25">
                                      <p:cBhvr rctx="IE">
                                        <p:cTn id="10" dur="indefinite"/>
                                        <p:tgtEl>
                                          <p:spTgt spid="22"/>
                                        </p:tgtEl>
                                      </p:cBhvr>
                                    </p:animEffect>
                                  </p:childTnLst>
                                </p:cTn>
                              </p:par>
                              <p:par>
                                <p:cTn id="11" presetID="18" presetClass="entr" presetSubtype="3"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upRigh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3"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trips(upRight)">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xit" presetSubtype="12" fill="hold" grpId="1" nodeType="clickEffect">
                                  <p:stCondLst>
                                    <p:cond delay="0"/>
                                  </p:stCondLst>
                                  <p:childTnLst>
                                    <p:animEffect transition="out" filter="strips(downLeft)">
                                      <p:cBhvr>
                                        <p:cTn id="22" dur="500"/>
                                        <p:tgtEl>
                                          <p:spTgt spid="11"/>
                                        </p:tgtEl>
                                      </p:cBhvr>
                                    </p:animEffect>
                                    <p:set>
                                      <p:cBhvr>
                                        <p:cTn id="23"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1" animBg="1"/>
      <p:bldP spid="22" grpId="1" animBg="1"/>
      <p:bldP spid="9" grpId="0" animBg="1"/>
      <p:bldP spid="11" grpId="0" animBg="1"/>
      <p:bldP spid="11"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4" name="TextBox 13"/>
          <p:cNvSpPr txBox="1"/>
          <p:nvPr/>
        </p:nvSpPr>
        <p:spPr>
          <a:xfrm>
            <a:off x="827584" y="1484784"/>
            <a:ext cx="2448272" cy="3979069"/>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zh-CN" altLang="en-US" sz="2400" b="1" dirty="0" smtClean="0">
                <a:solidFill>
                  <a:srgbClr val="C00000"/>
                </a:solidFill>
                <a:latin typeface="Times New Roman" pitchFamily="18" charset="0"/>
                <a:cs typeface="Times New Roman" pitchFamily="18" charset="0"/>
              </a:rPr>
              <a:t>数学建模思想</a:t>
            </a:r>
            <a:endParaRPr lang="en-US" altLang="zh-CN" sz="2400" b="1" dirty="0" smtClean="0">
              <a:solidFill>
                <a:srgbClr val="C00000"/>
              </a:solidFill>
              <a:latin typeface="Times New Roman" pitchFamily="18" charset="0"/>
              <a:cs typeface="Times New Roman" pitchFamily="18" charset="0"/>
            </a:endParaRPr>
          </a:p>
          <a:p>
            <a:pPr algn="l">
              <a:lnSpc>
                <a:spcPct val="150000"/>
              </a:lnSpc>
            </a:pPr>
            <a:r>
              <a:rPr lang="en-US" altLang="zh-CN" sz="2400" b="1" dirty="0" smtClean="0">
                <a:solidFill>
                  <a:srgbClr val="0430BC"/>
                </a:solidFill>
                <a:latin typeface="Times New Roman" pitchFamily="18" charset="0"/>
                <a:cs typeface="Times New Roman" pitchFamily="18" charset="0"/>
              </a:rPr>
              <a:t>——</a:t>
            </a:r>
            <a:r>
              <a:rPr lang="zh-CN" altLang="en-US" sz="2400" b="1" dirty="0" smtClean="0">
                <a:solidFill>
                  <a:srgbClr val="0430BC"/>
                </a:solidFill>
                <a:latin typeface="Times New Roman" pitchFamily="18" charset="0"/>
                <a:cs typeface="Times New Roman" pitchFamily="18" charset="0"/>
              </a:rPr>
              <a:t>以问题为中心的思维模式，以及面向应用的知识结构再组织。</a:t>
            </a:r>
          </a:p>
          <a:p>
            <a:endParaRPr lang="zh-CN" altLang="en-US" dirty="0">
              <a:solidFill>
                <a:srgbClr val="0430BC"/>
              </a:solidFill>
            </a:endParaRPr>
          </a:p>
        </p:txBody>
      </p:sp>
      <p:sp>
        <p:nvSpPr>
          <p:cNvPr id="20" name="TextBox 19"/>
          <p:cNvSpPr txBox="1"/>
          <p:nvPr/>
        </p:nvSpPr>
        <p:spPr>
          <a:xfrm>
            <a:off x="4139952" y="1196752"/>
            <a:ext cx="4680520"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黑体" pitchFamily="2" charset="-122"/>
                <a:ea typeface="黑体" pitchFamily="2" charset="-122"/>
              </a:rPr>
              <a:t>有价值导向和问题意识的思考模式</a:t>
            </a:r>
            <a:endParaRPr lang="zh-CN" altLang="en-US" sz="2200" b="1" dirty="0">
              <a:solidFill>
                <a:srgbClr val="C00000"/>
              </a:solidFill>
              <a:latin typeface="黑体" pitchFamily="2" charset="-122"/>
              <a:ea typeface="黑体" pitchFamily="2" charset="-122"/>
            </a:endParaRPr>
          </a:p>
        </p:txBody>
      </p:sp>
      <p:sp>
        <p:nvSpPr>
          <p:cNvPr id="21" name="TextBox 20"/>
          <p:cNvSpPr txBox="1"/>
          <p:nvPr/>
        </p:nvSpPr>
        <p:spPr>
          <a:xfrm>
            <a:off x="4139952" y="3573016"/>
            <a:ext cx="3816424"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展示知识产生与发展的过程</a:t>
            </a:r>
            <a:endParaRPr lang="zh-CN" altLang="en-US" sz="2200" b="1" dirty="0">
              <a:solidFill>
                <a:srgbClr val="C00000"/>
              </a:solidFill>
              <a:latin typeface="+mn-ea"/>
            </a:endParaRPr>
          </a:p>
        </p:txBody>
      </p:sp>
      <p:sp>
        <p:nvSpPr>
          <p:cNvPr id="22" name="TextBox 21"/>
          <p:cNvSpPr txBox="1"/>
          <p:nvPr/>
        </p:nvSpPr>
        <p:spPr>
          <a:xfrm>
            <a:off x="4139952" y="1988840"/>
            <a:ext cx="3312368"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围绕问题组织知识应用</a:t>
            </a:r>
            <a:endParaRPr lang="zh-CN" altLang="en-US" sz="2200" b="1" dirty="0">
              <a:solidFill>
                <a:srgbClr val="C00000"/>
              </a:solidFill>
              <a:latin typeface="+mn-ea"/>
            </a:endParaRPr>
          </a:p>
        </p:txBody>
      </p:sp>
      <p:sp>
        <p:nvSpPr>
          <p:cNvPr id="9" name="TextBox 8"/>
          <p:cNvSpPr txBox="1"/>
          <p:nvPr/>
        </p:nvSpPr>
        <p:spPr>
          <a:xfrm>
            <a:off x="4139952" y="2780928"/>
            <a:ext cx="3024336"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j-ea"/>
                <a:ea typeface="+mj-ea"/>
              </a:rPr>
              <a:t>理性世界的现实视角</a:t>
            </a:r>
            <a:endParaRPr lang="zh-CN" altLang="en-US" sz="2200" b="1" dirty="0">
              <a:solidFill>
                <a:srgbClr val="C00000"/>
              </a:solidFill>
              <a:latin typeface="+mj-ea"/>
              <a:ea typeface="+mj-ea"/>
            </a:endParaRPr>
          </a:p>
        </p:txBody>
      </p:sp>
      <p:sp>
        <p:nvSpPr>
          <p:cNvPr id="11" name="TextBox 10"/>
          <p:cNvSpPr txBox="1"/>
          <p:nvPr/>
        </p:nvSpPr>
        <p:spPr>
          <a:xfrm>
            <a:off x="3635896" y="4293096"/>
            <a:ext cx="5040560" cy="2397175"/>
          </a:xfrm>
          <a:prstGeom prst="horizontalScroll">
            <a:avLst>
              <a:gd name="adj" fmla="val 16533"/>
            </a:avLst>
          </a:prstGeom>
          <a:solidFill>
            <a:srgbClr val="0070C0"/>
          </a:solidFill>
          <a:ln w="12700">
            <a:solidFill>
              <a:schemeClr val="bg1"/>
            </a:solidFill>
          </a:ln>
        </p:spPr>
        <p:txBody>
          <a:bodyPr wrap="square" rtlCol="0">
            <a:spAutoFit/>
          </a:bodyPr>
          <a:lstStyle/>
          <a:p>
            <a:pPr algn="l">
              <a:lnSpc>
                <a:spcPct val="150000"/>
              </a:lnSpc>
            </a:pPr>
            <a:r>
              <a:rPr lang="zh-CN" altLang="en-US" sz="2200" b="1" dirty="0" smtClean="0">
                <a:solidFill>
                  <a:schemeClr val="bg1"/>
                </a:solidFill>
                <a:latin typeface="华文楷体" pitchFamily="2" charset="-122"/>
                <a:ea typeface="华文楷体" pitchFamily="2" charset="-122"/>
              </a:rPr>
              <a:t>数学建模过程常常蕴含了知识发现的过程。掌握知识发展规律，增强知识发现的潜质</a:t>
            </a:r>
            <a:endParaRPr lang="en-US" altLang="zh-CN" sz="2200" b="1" dirty="0" smtClean="0">
              <a:solidFill>
                <a:schemeClr val="bg1"/>
              </a:solidFill>
              <a:latin typeface="华文楷体" pitchFamily="2" charset="-122"/>
              <a:ea typeface="华文楷体" pitchFamily="2" charset="-122"/>
            </a:endParaRPr>
          </a:p>
        </p:txBody>
      </p:sp>
      <p:sp>
        <p:nvSpPr>
          <p:cNvPr id="10" name="矩形 9"/>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1" nodeType="withEffect">
                                  <p:stCondLst>
                                    <p:cond delay="0"/>
                                  </p:stCondLst>
                                  <p:childTnLst>
                                    <p:set>
                                      <p:cBhvr rctx="PPT">
                                        <p:cTn id="6" dur="indefinite"/>
                                        <p:tgtEl>
                                          <p:spTgt spid="20"/>
                                        </p:tgtEl>
                                        <p:attrNameLst>
                                          <p:attrName>style.opacity</p:attrName>
                                        </p:attrNameLst>
                                      </p:cBhvr>
                                      <p:to>
                                        <p:strVal val="0.25"/>
                                      </p:to>
                                    </p:set>
                                    <p:animEffect filter="image" prLst="opacity: 0.25">
                                      <p:cBhvr rctx="IE">
                                        <p:cTn id="7" dur="indefinite"/>
                                        <p:tgtEl>
                                          <p:spTgt spid="20"/>
                                        </p:tgtEl>
                                      </p:cBhvr>
                                    </p:animEffect>
                                  </p:childTnLst>
                                </p:cTn>
                              </p:par>
                              <p:par>
                                <p:cTn id="8" presetID="9" presetClass="emph" presetSubtype="0" grpId="1" nodeType="withEffect">
                                  <p:stCondLst>
                                    <p:cond delay="0"/>
                                  </p:stCondLst>
                                  <p:childTnLst>
                                    <p:set>
                                      <p:cBhvr rctx="PPT">
                                        <p:cTn id="9" dur="indefinite"/>
                                        <p:tgtEl>
                                          <p:spTgt spid="22"/>
                                        </p:tgtEl>
                                        <p:attrNameLst>
                                          <p:attrName>style.opacity</p:attrName>
                                        </p:attrNameLst>
                                      </p:cBhvr>
                                      <p:to>
                                        <p:strVal val="0.25"/>
                                      </p:to>
                                    </p:set>
                                    <p:animEffect filter="image" prLst="opacity: 0.25">
                                      <p:cBhvr rctx="IE">
                                        <p:cTn id="10" dur="indefinite"/>
                                        <p:tgtEl>
                                          <p:spTgt spid="22"/>
                                        </p:tgtEl>
                                      </p:cBhvr>
                                    </p:animEffect>
                                  </p:childTnLst>
                                </p:cTn>
                              </p:par>
                              <p:par>
                                <p:cTn id="11" presetID="9" presetClass="emph" presetSubtype="0" grpId="1" nodeType="withEffect">
                                  <p:stCondLst>
                                    <p:cond delay="0"/>
                                  </p:stCondLst>
                                  <p:childTnLst>
                                    <p:set>
                                      <p:cBhvr rctx="PPT">
                                        <p:cTn id="12" dur="indefinite"/>
                                        <p:tgtEl>
                                          <p:spTgt spid="9"/>
                                        </p:tgtEl>
                                        <p:attrNameLst>
                                          <p:attrName>style.opacity</p:attrName>
                                        </p:attrNameLst>
                                      </p:cBhvr>
                                      <p:to>
                                        <p:strVal val="0.25"/>
                                      </p:to>
                                    </p:set>
                                    <p:animEffect filter="image" prLst="opacity: 0.25">
                                      <p:cBhvr rctx="IE">
                                        <p:cTn id="13" dur="indefinite"/>
                                        <p:tgtEl>
                                          <p:spTgt spid="9"/>
                                        </p:tgtEl>
                                      </p:cBhvr>
                                    </p:animEffect>
                                  </p:childTnLst>
                                </p:cTn>
                              </p:par>
                              <p:par>
                                <p:cTn id="14" presetID="18" presetClass="entr" presetSubtype="3" fill="hold" grpId="0" nodeType="with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strips(upRight)">
                                      <p:cBhvr>
                                        <p:cTn id="16" dur="500"/>
                                        <p:tgtEl>
                                          <p:spTgt spid="21"/>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3"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strips(upRight)">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18" presetClass="exit" presetSubtype="12" fill="hold" grpId="1" nodeType="clickEffect">
                                  <p:stCondLst>
                                    <p:cond delay="0"/>
                                  </p:stCondLst>
                                  <p:childTnLst>
                                    <p:animEffect transition="out" filter="strips(downLeft)">
                                      <p:cBhvr>
                                        <p:cTn id="25" dur="500"/>
                                        <p:tgtEl>
                                          <p:spTgt spid="11"/>
                                        </p:tgtEl>
                                      </p:cBhvr>
                                    </p:animEffect>
                                    <p:set>
                                      <p:cBhvr>
                                        <p:cTn id="26"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1" animBg="1"/>
      <p:bldP spid="21" grpId="0" animBg="1"/>
      <p:bldP spid="22" grpId="1" animBg="1"/>
      <p:bldP spid="9" grpId="1" animBg="1"/>
      <p:bldP spid="11" grpId="0" animBg="1"/>
      <p:bldP spid="11"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4" name="TextBox 13"/>
          <p:cNvSpPr txBox="1"/>
          <p:nvPr/>
        </p:nvSpPr>
        <p:spPr>
          <a:xfrm>
            <a:off x="827584" y="1484784"/>
            <a:ext cx="2448272" cy="3979069"/>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zh-CN" altLang="en-US" sz="2400" b="1" dirty="0" smtClean="0">
                <a:solidFill>
                  <a:srgbClr val="C00000"/>
                </a:solidFill>
                <a:latin typeface="Times New Roman" pitchFamily="18" charset="0"/>
                <a:cs typeface="Times New Roman" pitchFamily="18" charset="0"/>
              </a:rPr>
              <a:t>数学建模思想</a:t>
            </a:r>
            <a:endParaRPr lang="en-US" altLang="zh-CN" sz="2400" b="1" dirty="0" smtClean="0">
              <a:solidFill>
                <a:srgbClr val="C00000"/>
              </a:solidFill>
              <a:latin typeface="Times New Roman" pitchFamily="18" charset="0"/>
              <a:cs typeface="Times New Roman" pitchFamily="18" charset="0"/>
            </a:endParaRPr>
          </a:p>
          <a:p>
            <a:pPr algn="l">
              <a:lnSpc>
                <a:spcPct val="150000"/>
              </a:lnSpc>
            </a:pPr>
            <a:r>
              <a:rPr lang="en-US" altLang="zh-CN" sz="2400" b="1" dirty="0" smtClean="0">
                <a:solidFill>
                  <a:srgbClr val="0430BC"/>
                </a:solidFill>
                <a:latin typeface="Times New Roman" pitchFamily="18" charset="0"/>
                <a:cs typeface="Times New Roman" pitchFamily="18" charset="0"/>
              </a:rPr>
              <a:t>——</a:t>
            </a:r>
            <a:r>
              <a:rPr lang="zh-CN" altLang="en-US" sz="2400" b="1" dirty="0" smtClean="0">
                <a:solidFill>
                  <a:srgbClr val="0430BC"/>
                </a:solidFill>
                <a:latin typeface="Times New Roman" pitchFamily="18" charset="0"/>
                <a:cs typeface="Times New Roman" pitchFamily="18" charset="0"/>
              </a:rPr>
              <a:t>以问题为中心的思维模式，以及面向应用的知识结构再组织。</a:t>
            </a:r>
          </a:p>
          <a:p>
            <a:endParaRPr lang="zh-CN" altLang="en-US" dirty="0">
              <a:solidFill>
                <a:srgbClr val="0430BC"/>
              </a:solidFill>
            </a:endParaRPr>
          </a:p>
        </p:txBody>
      </p:sp>
      <p:sp>
        <p:nvSpPr>
          <p:cNvPr id="20" name="TextBox 19"/>
          <p:cNvSpPr txBox="1"/>
          <p:nvPr/>
        </p:nvSpPr>
        <p:spPr>
          <a:xfrm>
            <a:off x="4139952" y="1196752"/>
            <a:ext cx="4680520"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黑体" pitchFamily="2" charset="-122"/>
                <a:ea typeface="黑体" pitchFamily="2" charset="-122"/>
              </a:rPr>
              <a:t>有价值导向和问题意识的思考模式</a:t>
            </a:r>
            <a:endParaRPr lang="zh-CN" altLang="en-US" sz="2200" b="1" dirty="0">
              <a:solidFill>
                <a:srgbClr val="C00000"/>
              </a:solidFill>
              <a:latin typeface="黑体" pitchFamily="2" charset="-122"/>
              <a:ea typeface="黑体" pitchFamily="2" charset="-122"/>
            </a:endParaRPr>
          </a:p>
        </p:txBody>
      </p:sp>
      <p:sp>
        <p:nvSpPr>
          <p:cNvPr id="21" name="TextBox 20"/>
          <p:cNvSpPr txBox="1"/>
          <p:nvPr/>
        </p:nvSpPr>
        <p:spPr>
          <a:xfrm>
            <a:off x="4139952" y="3573016"/>
            <a:ext cx="3816424"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展示知识产生与发展的过程</a:t>
            </a:r>
            <a:endParaRPr lang="zh-CN" altLang="en-US" sz="2200" b="1" dirty="0">
              <a:solidFill>
                <a:srgbClr val="C00000"/>
              </a:solidFill>
              <a:latin typeface="+mn-ea"/>
            </a:endParaRPr>
          </a:p>
        </p:txBody>
      </p:sp>
      <p:sp>
        <p:nvSpPr>
          <p:cNvPr id="22" name="TextBox 21"/>
          <p:cNvSpPr txBox="1"/>
          <p:nvPr/>
        </p:nvSpPr>
        <p:spPr>
          <a:xfrm>
            <a:off x="4139952" y="1988840"/>
            <a:ext cx="3312368"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围绕问题组织知识应用</a:t>
            </a:r>
            <a:endParaRPr lang="zh-CN" altLang="en-US" sz="2200" b="1" dirty="0">
              <a:solidFill>
                <a:srgbClr val="C00000"/>
              </a:solidFill>
              <a:latin typeface="+mn-ea"/>
            </a:endParaRPr>
          </a:p>
        </p:txBody>
      </p:sp>
      <p:sp>
        <p:nvSpPr>
          <p:cNvPr id="23" name="TextBox 22"/>
          <p:cNvSpPr txBox="1"/>
          <p:nvPr/>
        </p:nvSpPr>
        <p:spPr>
          <a:xfrm>
            <a:off x="4139952" y="4437112"/>
            <a:ext cx="3816424"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强化知识结构中的关联关</a:t>
            </a:r>
            <a:r>
              <a:rPr lang="zh-CN" altLang="en-US" sz="2200" b="1" dirty="0" smtClean="0">
                <a:solidFill>
                  <a:srgbClr val="C00000"/>
                </a:solidFill>
                <a:latin typeface="黑体" pitchFamily="2" charset="-122"/>
                <a:ea typeface="黑体" pitchFamily="2" charset="-122"/>
              </a:rPr>
              <a:t>系</a:t>
            </a:r>
            <a:endParaRPr lang="zh-CN" altLang="en-US" sz="2200" b="1" dirty="0">
              <a:solidFill>
                <a:srgbClr val="C00000"/>
              </a:solidFill>
              <a:latin typeface="黑体" pitchFamily="2" charset="-122"/>
              <a:ea typeface="黑体" pitchFamily="2" charset="-122"/>
            </a:endParaRPr>
          </a:p>
        </p:txBody>
      </p:sp>
      <p:sp>
        <p:nvSpPr>
          <p:cNvPr id="9" name="TextBox 8"/>
          <p:cNvSpPr txBox="1"/>
          <p:nvPr/>
        </p:nvSpPr>
        <p:spPr>
          <a:xfrm>
            <a:off x="4139952" y="2780928"/>
            <a:ext cx="3024336"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j-ea"/>
                <a:ea typeface="+mj-ea"/>
              </a:rPr>
              <a:t>理性世界的现实视角</a:t>
            </a:r>
            <a:endParaRPr lang="zh-CN" altLang="en-US" sz="2200" b="1" dirty="0">
              <a:solidFill>
                <a:srgbClr val="C00000"/>
              </a:solidFill>
              <a:latin typeface="+mj-ea"/>
              <a:ea typeface="+mj-ea"/>
            </a:endParaRPr>
          </a:p>
        </p:txBody>
      </p:sp>
      <p:sp>
        <p:nvSpPr>
          <p:cNvPr id="11" name="TextBox 10"/>
          <p:cNvSpPr txBox="1"/>
          <p:nvPr/>
        </p:nvSpPr>
        <p:spPr>
          <a:xfrm>
            <a:off x="4139952" y="5085184"/>
            <a:ext cx="3672408" cy="1643777"/>
          </a:xfrm>
          <a:prstGeom prst="horizontalScroll">
            <a:avLst>
              <a:gd name="adj" fmla="val 16533"/>
            </a:avLst>
          </a:prstGeom>
          <a:solidFill>
            <a:srgbClr val="0070C0"/>
          </a:solidFill>
          <a:ln w="12700">
            <a:solidFill>
              <a:schemeClr val="bg1"/>
            </a:solidFill>
          </a:ln>
        </p:spPr>
        <p:txBody>
          <a:bodyPr wrap="square" rtlCol="0">
            <a:spAutoFit/>
          </a:bodyPr>
          <a:lstStyle/>
          <a:p>
            <a:pPr algn="l">
              <a:lnSpc>
                <a:spcPct val="150000"/>
              </a:lnSpc>
            </a:pPr>
            <a:r>
              <a:rPr lang="zh-CN" altLang="en-US" sz="2200" b="1" dirty="0" smtClean="0">
                <a:solidFill>
                  <a:schemeClr val="bg1"/>
                </a:solidFill>
                <a:latin typeface="华文楷体" pitchFamily="2" charset="-122"/>
                <a:ea typeface="华文楷体" pitchFamily="2" charset="-122"/>
              </a:rPr>
              <a:t>强化关联，构建网络化知识结构</a:t>
            </a:r>
            <a:endParaRPr lang="en-US" altLang="zh-CN" sz="2200" b="1" dirty="0" smtClean="0">
              <a:solidFill>
                <a:schemeClr val="bg1"/>
              </a:solidFill>
              <a:latin typeface="华文楷体" pitchFamily="2" charset="-122"/>
              <a:ea typeface="华文楷体" pitchFamily="2" charset="-122"/>
            </a:endParaRPr>
          </a:p>
        </p:txBody>
      </p:sp>
      <p:sp>
        <p:nvSpPr>
          <p:cNvPr id="12" name="矩形 11"/>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1" nodeType="withEffect">
                                  <p:stCondLst>
                                    <p:cond delay="0"/>
                                  </p:stCondLst>
                                  <p:childTnLst>
                                    <p:set>
                                      <p:cBhvr rctx="PPT">
                                        <p:cTn id="6" dur="indefinite"/>
                                        <p:tgtEl>
                                          <p:spTgt spid="20"/>
                                        </p:tgtEl>
                                        <p:attrNameLst>
                                          <p:attrName>style.opacity</p:attrName>
                                        </p:attrNameLst>
                                      </p:cBhvr>
                                      <p:to>
                                        <p:strVal val="0.25"/>
                                      </p:to>
                                    </p:set>
                                    <p:animEffect filter="image" prLst="opacity: 0.25">
                                      <p:cBhvr rctx="IE">
                                        <p:cTn id="7" dur="indefinite"/>
                                        <p:tgtEl>
                                          <p:spTgt spid="20"/>
                                        </p:tgtEl>
                                      </p:cBhvr>
                                    </p:animEffect>
                                  </p:childTnLst>
                                </p:cTn>
                              </p:par>
                              <p:par>
                                <p:cTn id="8" presetID="9" presetClass="emph" presetSubtype="0" grpId="1" nodeType="withEffect">
                                  <p:stCondLst>
                                    <p:cond delay="0"/>
                                  </p:stCondLst>
                                  <p:childTnLst>
                                    <p:set>
                                      <p:cBhvr rctx="PPT">
                                        <p:cTn id="9" dur="indefinite"/>
                                        <p:tgtEl>
                                          <p:spTgt spid="22"/>
                                        </p:tgtEl>
                                        <p:attrNameLst>
                                          <p:attrName>style.opacity</p:attrName>
                                        </p:attrNameLst>
                                      </p:cBhvr>
                                      <p:to>
                                        <p:strVal val="0.25"/>
                                      </p:to>
                                    </p:set>
                                    <p:animEffect filter="image" prLst="opacity: 0.25">
                                      <p:cBhvr rctx="IE">
                                        <p:cTn id="10" dur="indefinite"/>
                                        <p:tgtEl>
                                          <p:spTgt spid="22"/>
                                        </p:tgtEl>
                                      </p:cBhvr>
                                    </p:animEffect>
                                  </p:childTnLst>
                                </p:cTn>
                              </p:par>
                              <p:par>
                                <p:cTn id="11" presetID="9" presetClass="emph" presetSubtype="0" grpId="1" nodeType="withEffect">
                                  <p:stCondLst>
                                    <p:cond delay="0"/>
                                  </p:stCondLst>
                                  <p:childTnLst>
                                    <p:set>
                                      <p:cBhvr rctx="PPT">
                                        <p:cTn id="12" dur="indefinite"/>
                                        <p:tgtEl>
                                          <p:spTgt spid="9"/>
                                        </p:tgtEl>
                                        <p:attrNameLst>
                                          <p:attrName>style.opacity</p:attrName>
                                        </p:attrNameLst>
                                      </p:cBhvr>
                                      <p:to>
                                        <p:strVal val="0.25"/>
                                      </p:to>
                                    </p:set>
                                    <p:animEffect filter="image" prLst="opacity: 0.25">
                                      <p:cBhvr rctx="IE">
                                        <p:cTn id="13" dur="indefinite"/>
                                        <p:tgtEl>
                                          <p:spTgt spid="9"/>
                                        </p:tgtEl>
                                      </p:cBhvr>
                                    </p:animEffect>
                                  </p:childTnLst>
                                </p:cTn>
                              </p:par>
                              <p:par>
                                <p:cTn id="14" presetID="9" presetClass="emph" presetSubtype="0" grpId="1" nodeType="withEffect">
                                  <p:stCondLst>
                                    <p:cond delay="0"/>
                                  </p:stCondLst>
                                  <p:childTnLst>
                                    <p:set>
                                      <p:cBhvr rctx="PPT">
                                        <p:cTn id="15" dur="indefinite"/>
                                        <p:tgtEl>
                                          <p:spTgt spid="21"/>
                                        </p:tgtEl>
                                        <p:attrNameLst>
                                          <p:attrName>style.opacity</p:attrName>
                                        </p:attrNameLst>
                                      </p:cBhvr>
                                      <p:to>
                                        <p:strVal val="0.25"/>
                                      </p:to>
                                    </p:set>
                                    <p:animEffect filter="image" prLst="opacity: 0.25">
                                      <p:cBhvr rctx="IE">
                                        <p:cTn id="16" dur="indefinite"/>
                                        <p:tgtEl>
                                          <p:spTgt spid="21"/>
                                        </p:tgtEl>
                                      </p:cBhvr>
                                    </p:animEffect>
                                  </p:childTnLst>
                                </p:cTn>
                              </p:par>
                              <p:par>
                                <p:cTn id="17" presetID="18" presetClass="entr" presetSubtype="3" fill="hold" grpId="0" nodeType="with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strips(upRight)">
                                      <p:cBhvr>
                                        <p:cTn id="19" dur="500"/>
                                        <p:tgtEl>
                                          <p:spTgt spid="23"/>
                                        </p:tgtEl>
                                      </p:cBhvr>
                                    </p:animEffect>
                                  </p:childTnLst>
                                </p:cTn>
                              </p:par>
                            </p:childTnLst>
                          </p:cTn>
                        </p:par>
                      </p:childTnLst>
                    </p:cTn>
                  </p:par>
                  <p:par>
                    <p:cTn id="20" fill="hold">
                      <p:stCondLst>
                        <p:cond delay="indefinite"/>
                      </p:stCondLst>
                      <p:childTnLst>
                        <p:par>
                          <p:cTn id="21" fill="hold">
                            <p:stCondLst>
                              <p:cond delay="0"/>
                            </p:stCondLst>
                            <p:childTnLst>
                              <p:par>
                                <p:cTn id="22" presetID="18" presetClass="entr" presetSubtype="3"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strips(upRight)">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xit" presetSubtype="12" fill="hold" grpId="1" nodeType="clickEffect">
                                  <p:stCondLst>
                                    <p:cond delay="0"/>
                                  </p:stCondLst>
                                  <p:childTnLst>
                                    <p:animEffect transition="out" filter="strips(downLeft)">
                                      <p:cBhvr>
                                        <p:cTn id="28" dur="500"/>
                                        <p:tgtEl>
                                          <p:spTgt spid="11"/>
                                        </p:tgtEl>
                                      </p:cBhvr>
                                    </p:animEffect>
                                    <p:set>
                                      <p:cBhvr>
                                        <p:cTn id="29"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1" animBg="1"/>
      <p:bldP spid="21" grpId="1" animBg="1"/>
      <p:bldP spid="22" grpId="1" animBg="1"/>
      <p:bldP spid="23" grpId="0" animBg="1"/>
      <p:bldP spid="9" grpId="1" animBg="1"/>
      <p:bldP spid="11" grpId="0" animBg="1"/>
      <p:bldP spid="11"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700808"/>
            <a:ext cx="8928992" cy="4104456"/>
          </a:xfrm>
        </p:spPr>
        <p:txBody>
          <a:bodyPr/>
          <a:lstStyle/>
          <a:p>
            <a:pPr>
              <a:lnSpc>
                <a:spcPct val="150000"/>
              </a:lnSpc>
              <a:buBlip>
                <a:blip r:embed="rId2"/>
              </a:buBlip>
            </a:pPr>
            <a:r>
              <a:rPr lang="zh-CN" altLang="en-US" dirty="0" smtClean="0">
                <a:solidFill>
                  <a:srgbClr val="C00000"/>
                </a:solidFill>
              </a:rPr>
              <a:t>基本面判断</a:t>
            </a:r>
            <a:r>
              <a:rPr lang="en-US" altLang="zh-CN" dirty="0" smtClean="0">
                <a:solidFill>
                  <a:srgbClr val="053DF1"/>
                </a:solidFill>
              </a:rPr>
              <a:t>——</a:t>
            </a:r>
            <a:r>
              <a:rPr lang="zh-CN" altLang="en-US" dirty="0" smtClean="0">
                <a:solidFill>
                  <a:srgbClr val="053DF1"/>
                </a:solidFill>
                <a:latin typeface="华文楷体" pitchFamily="2" charset="-122"/>
                <a:ea typeface="华文楷体" pitchFamily="2" charset="-122"/>
              </a:rPr>
              <a:t>平台，规则，形式，影响力</a:t>
            </a:r>
            <a:endParaRPr lang="en-US" altLang="zh-CN" dirty="0" smtClean="0">
              <a:solidFill>
                <a:srgbClr val="053DF1"/>
              </a:solidFill>
              <a:latin typeface="华文楷体" pitchFamily="2" charset="-122"/>
              <a:ea typeface="华文楷体" pitchFamily="2" charset="-122"/>
            </a:endParaRPr>
          </a:p>
          <a:p>
            <a:pPr>
              <a:lnSpc>
                <a:spcPct val="150000"/>
              </a:lnSpc>
              <a:buBlip>
                <a:blip r:embed="rId2"/>
              </a:buBlip>
            </a:pPr>
            <a:r>
              <a:rPr lang="zh-CN" altLang="en-US" dirty="0" smtClean="0">
                <a:solidFill>
                  <a:srgbClr val="C00000"/>
                </a:solidFill>
              </a:rPr>
              <a:t>关于“融入”</a:t>
            </a:r>
            <a:r>
              <a:rPr lang="en-US" altLang="zh-CN" dirty="0" smtClean="0">
                <a:solidFill>
                  <a:srgbClr val="053DF1"/>
                </a:solidFill>
              </a:rPr>
              <a:t>——</a:t>
            </a:r>
            <a:r>
              <a:rPr lang="zh-CN" altLang="en-US" dirty="0" smtClean="0">
                <a:solidFill>
                  <a:srgbClr val="053DF1"/>
                </a:solidFill>
                <a:latin typeface="华文楷体" pitchFamily="2" charset="-122"/>
                <a:ea typeface="华文楷体" pitchFamily="2" charset="-122"/>
              </a:rPr>
              <a:t>数学建模思想内涵</a:t>
            </a:r>
            <a:endParaRPr lang="en-US" altLang="zh-CN" dirty="0" smtClean="0">
              <a:solidFill>
                <a:srgbClr val="C00000"/>
              </a:solidFill>
              <a:latin typeface="华文楷体" pitchFamily="2" charset="-122"/>
              <a:ea typeface="华文楷体" pitchFamily="2" charset="-122"/>
            </a:endParaRPr>
          </a:p>
          <a:p>
            <a:pPr>
              <a:lnSpc>
                <a:spcPct val="150000"/>
              </a:lnSpc>
              <a:buBlip>
                <a:blip r:embed="rId2"/>
              </a:buBlip>
            </a:pPr>
            <a:r>
              <a:rPr lang="zh-CN" altLang="en-US" dirty="0" smtClean="0">
                <a:solidFill>
                  <a:srgbClr val="C00000"/>
                </a:solidFill>
              </a:rPr>
              <a:t>关于“知识碎片化”</a:t>
            </a:r>
            <a:r>
              <a:rPr lang="en-US" altLang="zh-CN" dirty="0" smtClean="0">
                <a:solidFill>
                  <a:srgbClr val="053DF1"/>
                </a:solidFill>
              </a:rPr>
              <a:t>——</a:t>
            </a:r>
            <a:r>
              <a:rPr lang="zh-CN" altLang="en-US" dirty="0" smtClean="0">
                <a:solidFill>
                  <a:srgbClr val="053DF1"/>
                </a:solidFill>
                <a:latin typeface="华文楷体" pitchFamily="2" charset="-122"/>
                <a:ea typeface="华文楷体" pitchFamily="2" charset="-122"/>
              </a:rPr>
              <a:t>价值判断 </a:t>
            </a:r>
            <a:r>
              <a:rPr lang="en-US" altLang="zh-CN" dirty="0" smtClean="0">
                <a:solidFill>
                  <a:srgbClr val="053DF1"/>
                </a:solidFill>
                <a:latin typeface="华文楷体" pitchFamily="2" charset="-122"/>
                <a:ea typeface="华文楷体" pitchFamily="2" charset="-122"/>
              </a:rPr>
              <a:t>VS </a:t>
            </a:r>
            <a:r>
              <a:rPr lang="zh-CN" altLang="en-US" dirty="0" smtClean="0">
                <a:solidFill>
                  <a:srgbClr val="053DF1"/>
                </a:solidFill>
                <a:latin typeface="华文楷体" pitchFamily="2" charset="-122"/>
                <a:ea typeface="华文楷体" pitchFamily="2" charset="-122"/>
              </a:rPr>
              <a:t>事实判断</a:t>
            </a:r>
            <a:endParaRPr lang="en-US" altLang="zh-CN" dirty="0" smtClean="0">
              <a:solidFill>
                <a:srgbClr val="053DF1"/>
              </a:solidFill>
              <a:latin typeface="华文楷体" pitchFamily="2" charset="-122"/>
              <a:ea typeface="华文楷体" pitchFamily="2" charset="-122"/>
            </a:endParaRPr>
          </a:p>
          <a:p>
            <a:pPr>
              <a:lnSpc>
                <a:spcPct val="150000"/>
              </a:lnSpc>
              <a:buBlip>
                <a:blip r:embed="rId2"/>
              </a:buBlip>
            </a:pPr>
            <a:r>
              <a:rPr lang="zh-CN" altLang="en-US" dirty="0" smtClean="0">
                <a:solidFill>
                  <a:srgbClr val="C00000"/>
                </a:solidFill>
              </a:rPr>
              <a:t>关于“建模套路化”</a:t>
            </a:r>
            <a:r>
              <a:rPr lang="en-US" altLang="zh-CN" dirty="0" smtClean="0">
                <a:solidFill>
                  <a:srgbClr val="C00000"/>
                </a:solidFill>
              </a:rPr>
              <a:t> </a:t>
            </a:r>
            <a:r>
              <a:rPr lang="en-US" altLang="zh-CN" dirty="0" smtClean="0">
                <a:solidFill>
                  <a:srgbClr val="053DF1"/>
                </a:solidFill>
              </a:rPr>
              <a:t>——</a:t>
            </a:r>
            <a:r>
              <a:rPr lang="zh-CN" altLang="en-US" dirty="0" smtClean="0">
                <a:solidFill>
                  <a:srgbClr val="053DF1"/>
                </a:solidFill>
                <a:latin typeface="华文楷体" pitchFamily="2" charset="-122"/>
                <a:ea typeface="华文楷体" pitchFamily="2" charset="-122"/>
              </a:rPr>
              <a:t>现象</a:t>
            </a:r>
            <a:r>
              <a:rPr lang="en-US" altLang="zh-CN" dirty="0" smtClean="0">
                <a:solidFill>
                  <a:srgbClr val="053DF1"/>
                </a:solidFill>
                <a:latin typeface="华文楷体" pitchFamily="2" charset="-122"/>
                <a:ea typeface="华文楷体" pitchFamily="2" charset="-122"/>
              </a:rPr>
              <a:t>•</a:t>
            </a:r>
            <a:r>
              <a:rPr lang="zh-CN" altLang="en-US" dirty="0" smtClean="0">
                <a:solidFill>
                  <a:srgbClr val="053DF1"/>
                </a:solidFill>
                <a:latin typeface="华文楷体" pitchFamily="2" charset="-122"/>
                <a:ea typeface="华文楷体" pitchFamily="2" charset="-122"/>
              </a:rPr>
              <a:t>成因</a:t>
            </a:r>
            <a:r>
              <a:rPr lang="en-US" altLang="zh-CN" dirty="0" smtClean="0">
                <a:solidFill>
                  <a:srgbClr val="053DF1"/>
                </a:solidFill>
                <a:latin typeface="华文楷体" pitchFamily="2" charset="-122"/>
                <a:ea typeface="华文楷体" pitchFamily="2" charset="-122"/>
              </a:rPr>
              <a:t>•</a:t>
            </a:r>
            <a:r>
              <a:rPr lang="zh-CN" altLang="en-US" dirty="0" smtClean="0">
                <a:solidFill>
                  <a:srgbClr val="053DF1"/>
                </a:solidFill>
                <a:latin typeface="华文楷体" pitchFamily="2" charset="-122"/>
                <a:ea typeface="华文楷体" pitchFamily="2" charset="-122"/>
              </a:rPr>
              <a:t>危害</a:t>
            </a:r>
            <a:r>
              <a:rPr lang="en-US" altLang="zh-CN" dirty="0" smtClean="0">
                <a:solidFill>
                  <a:srgbClr val="053DF1"/>
                </a:solidFill>
                <a:latin typeface="华文楷体" pitchFamily="2" charset="-122"/>
                <a:ea typeface="华文楷体" pitchFamily="2" charset="-122"/>
              </a:rPr>
              <a:t>•</a:t>
            </a:r>
            <a:r>
              <a:rPr lang="zh-CN" altLang="en-US" dirty="0" smtClean="0">
                <a:solidFill>
                  <a:srgbClr val="053DF1"/>
                </a:solidFill>
                <a:latin typeface="华文楷体" pitchFamily="2" charset="-122"/>
                <a:ea typeface="华文楷体" pitchFamily="2" charset="-122"/>
              </a:rPr>
              <a:t>态度</a:t>
            </a:r>
            <a:endParaRPr lang="en-US" altLang="zh-CN" dirty="0" smtClean="0">
              <a:solidFill>
                <a:srgbClr val="053DF1"/>
              </a:solidFill>
              <a:latin typeface="华文楷体" pitchFamily="2" charset="-122"/>
              <a:ea typeface="华文楷体" pitchFamily="2" charset="-122"/>
            </a:endParaRPr>
          </a:p>
          <a:p>
            <a:pPr>
              <a:lnSpc>
                <a:spcPct val="150000"/>
              </a:lnSpc>
              <a:buBlip>
                <a:blip r:embed="rId2"/>
              </a:buBlip>
            </a:pPr>
            <a:endParaRPr lang="en-US" altLang="zh-CN" dirty="0" smtClean="0"/>
          </a:p>
          <a:p>
            <a:pPr algn="ctr">
              <a:buNone/>
            </a:pPr>
            <a:endParaRPr lang="en-US" altLang="zh-CN" dirty="0" smtClean="0"/>
          </a:p>
          <a:p>
            <a:pPr algn="ctr">
              <a:lnSpc>
                <a:spcPct val="100000"/>
              </a:lnSpc>
              <a:buNone/>
            </a:pPr>
            <a:endParaRPr lang="zh-CN" altLang="en-US" dirty="0">
              <a:solidFill>
                <a:srgbClr val="FFFF00"/>
              </a:solidFill>
              <a:latin typeface="楷体_GB2312" pitchFamily="49" charset="-122"/>
              <a:ea typeface="楷体_GB2312" pitchFamily="49" charset="-122"/>
            </a:endParaRPr>
          </a:p>
        </p:txBody>
      </p:sp>
      <p:sp>
        <p:nvSpPr>
          <p:cNvPr id="7" name="TextBox 79"/>
          <p:cNvSpPr txBox="1"/>
          <p:nvPr/>
        </p:nvSpPr>
        <p:spPr>
          <a:xfrm>
            <a:off x="4067944" y="107921"/>
            <a:ext cx="1501244" cy="584775"/>
          </a:xfrm>
          <a:prstGeom prst="rect">
            <a:avLst/>
          </a:prstGeom>
          <a:noFill/>
        </p:spPr>
        <p:txBody>
          <a:bodyPr wrap="square" rtlCol="0">
            <a:spAutoFit/>
          </a:bodyPr>
          <a:lstStyle/>
          <a:p>
            <a:pPr algn="ctr"/>
            <a:r>
              <a:rPr lang="zh-CN" altLang="en-US" sz="3200" b="1" dirty="0" smtClean="0">
                <a:solidFill>
                  <a:srgbClr val="C00000"/>
                </a:solidFill>
                <a:latin typeface="微软雅黑" panose="020B0503020204020204" pitchFamily="34" charset="-122"/>
                <a:ea typeface="微软雅黑" panose="020B0503020204020204" pitchFamily="34" charset="-122"/>
              </a:rPr>
              <a:t>目   录</a:t>
            </a:r>
            <a:endParaRPr lang="zh-CN" altLang="en-US" sz="3200" b="1" dirty="0">
              <a:solidFill>
                <a:srgbClr val="C00000"/>
              </a:solidFill>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up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upRight)">
                                      <p:cBhvr>
                                        <p:cTn id="12" dur="500"/>
                                        <p:tgtEl>
                                          <p:spTgt spid="3">
                                            <p:txEl>
                                              <p:pRg st="1" end="1"/>
                                            </p:txEl>
                                          </p:spTgt>
                                        </p:tgtEl>
                                      </p:cBhvr>
                                    </p:animEffect>
                                  </p:childTnLst>
                                </p:cTn>
                              </p:par>
                              <p:par>
                                <p:cTn id="13" presetID="18" presetClass="entr" presetSubtype="3"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upRight)">
                                      <p:cBhvr>
                                        <p:cTn id="15" dur="500"/>
                                        <p:tgtEl>
                                          <p:spTgt spid="3">
                                            <p:txEl>
                                              <p:pRg st="2" end="2"/>
                                            </p:txEl>
                                          </p:spTgt>
                                        </p:tgtEl>
                                      </p:cBhvr>
                                    </p:animEffect>
                                  </p:childTnLst>
                                </p:cTn>
                              </p:par>
                              <p:par>
                                <p:cTn id="16" presetID="18" presetClass="entr" presetSubtype="3"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strips(upRight)">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p:bldP spid="7" grpId="1"/>
      <p:bldP spid="7" grpId="2"/>
      <p:bldP spid="7" grpId="3"/>
      <p:bldP spid="7" grpId="4"/>
      <p:bldP spid="7" grpId="5"/>
      <p:bldP spid="7" grpId="6"/>
      <p:bldP spid="7" grpId="7"/>
      <p:bldP spid="7" grpId="8"/>
      <p:bldP spid="7" grpId="9"/>
      <p:bldP spid="7" grpId="10"/>
      <p:bldP spid="7" grpId="11"/>
      <p:bldP spid="7" grpId="12"/>
      <p:bldP spid="7" grpId="13"/>
      <p:bldP spid="7" grpId="14"/>
      <p:bldP spid="7" grpId="15"/>
      <p:bldP spid="7" grpId="16"/>
      <p:bldP spid="7" grpId="17"/>
      <p:bldP spid="7" grpId="18"/>
      <p:bldP spid="7" grpId="19"/>
      <p:bldP spid="7" grpId="20"/>
      <p:bldP spid="7" grpId="2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4" name="TextBox 13"/>
          <p:cNvSpPr txBox="1"/>
          <p:nvPr/>
        </p:nvSpPr>
        <p:spPr>
          <a:xfrm>
            <a:off x="827584" y="1484784"/>
            <a:ext cx="2448272" cy="3979069"/>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zh-CN" altLang="en-US" sz="2400" b="1" dirty="0" smtClean="0">
                <a:solidFill>
                  <a:srgbClr val="C00000"/>
                </a:solidFill>
                <a:latin typeface="Times New Roman" pitchFamily="18" charset="0"/>
                <a:cs typeface="Times New Roman" pitchFamily="18" charset="0"/>
              </a:rPr>
              <a:t>数学建模思想</a:t>
            </a:r>
            <a:endParaRPr lang="en-US" altLang="zh-CN" sz="2400" b="1" dirty="0" smtClean="0">
              <a:solidFill>
                <a:srgbClr val="C00000"/>
              </a:solidFill>
              <a:latin typeface="Times New Roman" pitchFamily="18" charset="0"/>
              <a:cs typeface="Times New Roman" pitchFamily="18" charset="0"/>
            </a:endParaRPr>
          </a:p>
          <a:p>
            <a:pPr algn="l">
              <a:lnSpc>
                <a:spcPct val="150000"/>
              </a:lnSpc>
            </a:pPr>
            <a:r>
              <a:rPr lang="en-US" altLang="zh-CN" sz="2400" b="1" dirty="0" smtClean="0">
                <a:solidFill>
                  <a:srgbClr val="0430BC"/>
                </a:solidFill>
                <a:latin typeface="Times New Roman" pitchFamily="18" charset="0"/>
                <a:cs typeface="Times New Roman" pitchFamily="18" charset="0"/>
              </a:rPr>
              <a:t>——</a:t>
            </a:r>
            <a:r>
              <a:rPr lang="zh-CN" altLang="en-US" sz="2400" b="1" dirty="0" smtClean="0">
                <a:solidFill>
                  <a:srgbClr val="0430BC"/>
                </a:solidFill>
                <a:latin typeface="Times New Roman" pitchFamily="18" charset="0"/>
                <a:cs typeface="Times New Roman" pitchFamily="18" charset="0"/>
              </a:rPr>
              <a:t>以问题为中心的思维模式，以及面向应用的知识结构再组织。</a:t>
            </a:r>
          </a:p>
          <a:p>
            <a:endParaRPr lang="zh-CN" altLang="en-US" dirty="0">
              <a:solidFill>
                <a:srgbClr val="0430BC"/>
              </a:solidFill>
            </a:endParaRPr>
          </a:p>
        </p:txBody>
      </p:sp>
      <p:sp>
        <p:nvSpPr>
          <p:cNvPr id="20" name="TextBox 19"/>
          <p:cNvSpPr txBox="1"/>
          <p:nvPr/>
        </p:nvSpPr>
        <p:spPr>
          <a:xfrm>
            <a:off x="4139952" y="1196752"/>
            <a:ext cx="4680520"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黑体" pitchFamily="2" charset="-122"/>
                <a:ea typeface="黑体" pitchFamily="2" charset="-122"/>
              </a:rPr>
              <a:t>有价值导向和问题意识的思考模式</a:t>
            </a:r>
            <a:endParaRPr lang="zh-CN" altLang="en-US" sz="2200" b="1" dirty="0">
              <a:solidFill>
                <a:srgbClr val="C00000"/>
              </a:solidFill>
              <a:latin typeface="黑体" pitchFamily="2" charset="-122"/>
              <a:ea typeface="黑体" pitchFamily="2" charset="-122"/>
            </a:endParaRPr>
          </a:p>
        </p:txBody>
      </p:sp>
      <p:sp>
        <p:nvSpPr>
          <p:cNvPr id="21" name="TextBox 20"/>
          <p:cNvSpPr txBox="1"/>
          <p:nvPr/>
        </p:nvSpPr>
        <p:spPr>
          <a:xfrm>
            <a:off x="4139952" y="3573016"/>
            <a:ext cx="3816424"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展示知识产生与发展的过程</a:t>
            </a:r>
            <a:endParaRPr lang="zh-CN" altLang="en-US" sz="2200" b="1" dirty="0">
              <a:solidFill>
                <a:srgbClr val="C00000"/>
              </a:solidFill>
              <a:latin typeface="+mn-ea"/>
            </a:endParaRPr>
          </a:p>
        </p:txBody>
      </p:sp>
      <p:sp>
        <p:nvSpPr>
          <p:cNvPr id="22" name="TextBox 21"/>
          <p:cNvSpPr txBox="1"/>
          <p:nvPr/>
        </p:nvSpPr>
        <p:spPr>
          <a:xfrm>
            <a:off x="4139952" y="1988840"/>
            <a:ext cx="3312368"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围绕问题组织知识应用</a:t>
            </a:r>
            <a:endParaRPr lang="zh-CN" altLang="en-US" sz="2200" b="1" dirty="0">
              <a:solidFill>
                <a:srgbClr val="C00000"/>
              </a:solidFill>
              <a:latin typeface="+mn-ea"/>
            </a:endParaRPr>
          </a:p>
        </p:txBody>
      </p:sp>
      <p:sp>
        <p:nvSpPr>
          <p:cNvPr id="23" name="TextBox 22"/>
          <p:cNvSpPr txBox="1"/>
          <p:nvPr/>
        </p:nvSpPr>
        <p:spPr>
          <a:xfrm>
            <a:off x="4139952" y="4437112"/>
            <a:ext cx="3816424"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强化知识结构中的关联关</a:t>
            </a:r>
            <a:r>
              <a:rPr lang="zh-CN" altLang="en-US" sz="2200" b="1" dirty="0" smtClean="0">
                <a:solidFill>
                  <a:srgbClr val="C00000"/>
                </a:solidFill>
                <a:latin typeface="黑体" pitchFamily="2" charset="-122"/>
                <a:ea typeface="黑体" pitchFamily="2" charset="-122"/>
              </a:rPr>
              <a:t>系</a:t>
            </a:r>
            <a:endParaRPr lang="zh-CN" altLang="en-US" sz="2200" b="1" dirty="0">
              <a:solidFill>
                <a:srgbClr val="C00000"/>
              </a:solidFill>
              <a:latin typeface="黑体" pitchFamily="2" charset="-122"/>
              <a:ea typeface="黑体" pitchFamily="2" charset="-122"/>
            </a:endParaRPr>
          </a:p>
        </p:txBody>
      </p:sp>
      <p:sp>
        <p:nvSpPr>
          <p:cNvPr id="9" name="TextBox 8"/>
          <p:cNvSpPr txBox="1"/>
          <p:nvPr/>
        </p:nvSpPr>
        <p:spPr>
          <a:xfrm>
            <a:off x="4139952" y="2780928"/>
            <a:ext cx="3024336"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j-ea"/>
                <a:ea typeface="+mj-ea"/>
              </a:rPr>
              <a:t>理性世界的现实视角</a:t>
            </a:r>
            <a:endParaRPr lang="zh-CN" altLang="en-US" sz="2200" b="1" dirty="0">
              <a:solidFill>
                <a:srgbClr val="C00000"/>
              </a:solidFill>
              <a:latin typeface="+mj-ea"/>
              <a:ea typeface="+mj-ea"/>
            </a:endParaRPr>
          </a:p>
        </p:txBody>
      </p:sp>
      <p:sp>
        <p:nvSpPr>
          <p:cNvPr id="10" name="TextBox 9"/>
          <p:cNvSpPr txBox="1"/>
          <p:nvPr/>
        </p:nvSpPr>
        <p:spPr>
          <a:xfrm>
            <a:off x="4139952" y="5229200"/>
            <a:ext cx="3672408"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由“知”到“识”的催化</a:t>
            </a:r>
            <a:endParaRPr lang="zh-CN" altLang="en-US" sz="2200" b="1" dirty="0">
              <a:solidFill>
                <a:srgbClr val="C00000"/>
              </a:solidFill>
              <a:latin typeface="+mn-ea"/>
            </a:endParaRPr>
          </a:p>
        </p:txBody>
      </p:sp>
      <p:sp>
        <p:nvSpPr>
          <p:cNvPr id="11" name="TextBox 10"/>
          <p:cNvSpPr txBox="1"/>
          <p:nvPr/>
        </p:nvSpPr>
        <p:spPr>
          <a:xfrm>
            <a:off x="2771800" y="5517232"/>
            <a:ext cx="6192688" cy="1643777"/>
          </a:xfrm>
          <a:prstGeom prst="horizontalScroll">
            <a:avLst>
              <a:gd name="adj" fmla="val 16533"/>
            </a:avLst>
          </a:prstGeom>
          <a:solidFill>
            <a:srgbClr val="0070C0"/>
          </a:solidFill>
          <a:ln w="12700">
            <a:solidFill>
              <a:schemeClr val="bg1"/>
            </a:solidFill>
          </a:ln>
        </p:spPr>
        <p:txBody>
          <a:bodyPr wrap="square" rtlCol="0">
            <a:spAutoFit/>
          </a:bodyPr>
          <a:lstStyle/>
          <a:p>
            <a:pPr algn="l">
              <a:lnSpc>
                <a:spcPct val="150000"/>
              </a:lnSpc>
            </a:pPr>
            <a:r>
              <a:rPr lang="zh-CN" altLang="en-US" sz="2200" b="1" dirty="0" smtClean="0">
                <a:solidFill>
                  <a:schemeClr val="bg1"/>
                </a:solidFill>
                <a:latin typeface="华文楷体" pitchFamily="2" charset="-122"/>
                <a:ea typeface="华文楷体" pitchFamily="2" charset="-122"/>
              </a:rPr>
              <a:t>知识≠智慧；知识可以传授，智慧需要领悟；数学建模不增加知识，但增长“见识”</a:t>
            </a:r>
            <a:endParaRPr lang="en-US" altLang="zh-CN" sz="2200" b="1" dirty="0" smtClean="0">
              <a:solidFill>
                <a:schemeClr val="bg1"/>
              </a:solidFill>
              <a:latin typeface="华文楷体" pitchFamily="2" charset="-122"/>
              <a:ea typeface="华文楷体" pitchFamily="2" charset="-122"/>
            </a:endParaRPr>
          </a:p>
        </p:txBody>
      </p:sp>
      <p:sp>
        <p:nvSpPr>
          <p:cNvPr id="12" name="矩形 11"/>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1" nodeType="withEffect">
                                  <p:stCondLst>
                                    <p:cond delay="0"/>
                                  </p:stCondLst>
                                  <p:childTnLst>
                                    <p:set>
                                      <p:cBhvr rctx="PPT">
                                        <p:cTn id="6" dur="indefinite"/>
                                        <p:tgtEl>
                                          <p:spTgt spid="20"/>
                                        </p:tgtEl>
                                        <p:attrNameLst>
                                          <p:attrName>style.opacity</p:attrName>
                                        </p:attrNameLst>
                                      </p:cBhvr>
                                      <p:to>
                                        <p:strVal val="0.25"/>
                                      </p:to>
                                    </p:set>
                                    <p:animEffect filter="image" prLst="opacity: 0.25">
                                      <p:cBhvr rctx="IE">
                                        <p:cTn id="7" dur="indefinite"/>
                                        <p:tgtEl>
                                          <p:spTgt spid="20"/>
                                        </p:tgtEl>
                                      </p:cBhvr>
                                    </p:animEffect>
                                  </p:childTnLst>
                                </p:cTn>
                              </p:par>
                              <p:par>
                                <p:cTn id="8" presetID="9" presetClass="emph" presetSubtype="0" grpId="1" nodeType="withEffect">
                                  <p:stCondLst>
                                    <p:cond delay="0"/>
                                  </p:stCondLst>
                                  <p:childTnLst>
                                    <p:set>
                                      <p:cBhvr rctx="PPT">
                                        <p:cTn id="9" dur="indefinite"/>
                                        <p:tgtEl>
                                          <p:spTgt spid="22"/>
                                        </p:tgtEl>
                                        <p:attrNameLst>
                                          <p:attrName>style.opacity</p:attrName>
                                        </p:attrNameLst>
                                      </p:cBhvr>
                                      <p:to>
                                        <p:strVal val="0.25"/>
                                      </p:to>
                                    </p:set>
                                    <p:animEffect filter="image" prLst="opacity: 0.25">
                                      <p:cBhvr rctx="IE">
                                        <p:cTn id="10" dur="indefinite"/>
                                        <p:tgtEl>
                                          <p:spTgt spid="22"/>
                                        </p:tgtEl>
                                      </p:cBhvr>
                                    </p:animEffect>
                                  </p:childTnLst>
                                </p:cTn>
                              </p:par>
                              <p:par>
                                <p:cTn id="11" presetID="9" presetClass="emph" presetSubtype="0" grpId="1" nodeType="withEffect">
                                  <p:stCondLst>
                                    <p:cond delay="0"/>
                                  </p:stCondLst>
                                  <p:childTnLst>
                                    <p:set>
                                      <p:cBhvr rctx="PPT">
                                        <p:cTn id="12" dur="indefinite"/>
                                        <p:tgtEl>
                                          <p:spTgt spid="9"/>
                                        </p:tgtEl>
                                        <p:attrNameLst>
                                          <p:attrName>style.opacity</p:attrName>
                                        </p:attrNameLst>
                                      </p:cBhvr>
                                      <p:to>
                                        <p:strVal val="0.25"/>
                                      </p:to>
                                    </p:set>
                                    <p:animEffect filter="image" prLst="opacity: 0.25">
                                      <p:cBhvr rctx="IE">
                                        <p:cTn id="13" dur="indefinite"/>
                                        <p:tgtEl>
                                          <p:spTgt spid="9"/>
                                        </p:tgtEl>
                                      </p:cBhvr>
                                    </p:animEffect>
                                  </p:childTnLst>
                                </p:cTn>
                              </p:par>
                              <p:par>
                                <p:cTn id="14" presetID="9" presetClass="emph" presetSubtype="0" grpId="1" nodeType="withEffect">
                                  <p:stCondLst>
                                    <p:cond delay="0"/>
                                  </p:stCondLst>
                                  <p:childTnLst>
                                    <p:set>
                                      <p:cBhvr rctx="PPT">
                                        <p:cTn id="15" dur="indefinite"/>
                                        <p:tgtEl>
                                          <p:spTgt spid="21"/>
                                        </p:tgtEl>
                                        <p:attrNameLst>
                                          <p:attrName>style.opacity</p:attrName>
                                        </p:attrNameLst>
                                      </p:cBhvr>
                                      <p:to>
                                        <p:strVal val="0.25"/>
                                      </p:to>
                                    </p:set>
                                    <p:animEffect filter="image" prLst="opacity: 0.25">
                                      <p:cBhvr rctx="IE">
                                        <p:cTn id="16" dur="indefinite"/>
                                        <p:tgtEl>
                                          <p:spTgt spid="21"/>
                                        </p:tgtEl>
                                      </p:cBhvr>
                                    </p:animEffect>
                                  </p:childTnLst>
                                </p:cTn>
                              </p:par>
                              <p:par>
                                <p:cTn id="17" presetID="9" presetClass="emph" presetSubtype="0" grpId="1" nodeType="withEffect">
                                  <p:stCondLst>
                                    <p:cond delay="0"/>
                                  </p:stCondLst>
                                  <p:childTnLst>
                                    <p:set>
                                      <p:cBhvr rctx="PPT">
                                        <p:cTn id="18" dur="indefinite"/>
                                        <p:tgtEl>
                                          <p:spTgt spid="23"/>
                                        </p:tgtEl>
                                        <p:attrNameLst>
                                          <p:attrName>style.opacity</p:attrName>
                                        </p:attrNameLst>
                                      </p:cBhvr>
                                      <p:to>
                                        <p:strVal val="0.25"/>
                                      </p:to>
                                    </p:set>
                                    <p:animEffect filter="image" prLst="opacity: 0.25">
                                      <p:cBhvr rctx="IE">
                                        <p:cTn id="19" dur="indefinite"/>
                                        <p:tgtEl>
                                          <p:spTgt spid="23"/>
                                        </p:tgtEl>
                                      </p:cBhvr>
                                    </p:animEffect>
                                  </p:childTnLst>
                                </p:cTn>
                              </p:par>
                              <p:par>
                                <p:cTn id="20" presetID="18" presetClass="entr" presetSubtype="3"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trips(upRight)">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strips(upRight)">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xit" presetSubtype="12" fill="hold" grpId="1" nodeType="clickEffect">
                                  <p:stCondLst>
                                    <p:cond delay="0"/>
                                  </p:stCondLst>
                                  <p:childTnLst>
                                    <p:animEffect transition="out" filter="strips(downLeft)">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1" animBg="1"/>
      <p:bldP spid="21" grpId="1" animBg="1"/>
      <p:bldP spid="22" grpId="1" animBg="1"/>
      <p:bldP spid="23" grpId="1" animBg="1"/>
      <p:bldP spid="9" grpId="1" animBg="1"/>
      <p:bldP spid="10" grpId="0" animBg="1"/>
      <p:bldP spid="11" grpId="0" animBg="1"/>
      <p:bldP spid="11"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4" name="TextBox 13"/>
          <p:cNvSpPr txBox="1"/>
          <p:nvPr/>
        </p:nvSpPr>
        <p:spPr>
          <a:xfrm>
            <a:off x="827584" y="1484784"/>
            <a:ext cx="2448272" cy="3979069"/>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nSpc>
                <a:spcPct val="150000"/>
              </a:lnSpc>
            </a:pPr>
            <a:r>
              <a:rPr lang="zh-CN" altLang="en-US" sz="2400" b="1" dirty="0" smtClean="0">
                <a:solidFill>
                  <a:srgbClr val="C00000"/>
                </a:solidFill>
                <a:latin typeface="Times New Roman" pitchFamily="18" charset="0"/>
                <a:cs typeface="Times New Roman" pitchFamily="18" charset="0"/>
              </a:rPr>
              <a:t>数学建模思想</a:t>
            </a:r>
            <a:endParaRPr lang="en-US" altLang="zh-CN" sz="2400" b="1" dirty="0" smtClean="0">
              <a:solidFill>
                <a:srgbClr val="C00000"/>
              </a:solidFill>
              <a:latin typeface="Times New Roman" pitchFamily="18" charset="0"/>
              <a:cs typeface="Times New Roman" pitchFamily="18" charset="0"/>
            </a:endParaRPr>
          </a:p>
          <a:p>
            <a:pPr algn="l">
              <a:lnSpc>
                <a:spcPct val="150000"/>
              </a:lnSpc>
            </a:pPr>
            <a:r>
              <a:rPr lang="en-US" altLang="zh-CN" sz="2400" b="1" dirty="0" smtClean="0">
                <a:solidFill>
                  <a:srgbClr val="0430BC"/>
                </a:solidFill>
                <a:latin typeface="Times New Roman" pitchFamily="18" charset="0"/>
                <a:cs typeface="Times New Roman" pitchFamily="18" charset="0"/>
              </a:rPr>
              <a:t>——</a:t>
            </a:r>
            <a:r>
              <a:rPr lang="zh-CN" altLang="en-US" sz="2400" b="1" dirty="0" smtClean="0">
                <a:solidFill>
                  <a:srgbClr val="0430BC"/>
                </a:solidFill>
                <a:latin typeface="Times New Roman" pitchFamily="18" charset="0"/>
                <a:cs typeface="Times New Roman" pitchFamily="18" charset="0"/>
              </a:rPr>
              <a:t>以问题为中心的思维模式，以及面向应用的知识结构再组织。</a:t>
            </a:r>
          </a:p>
          <a:p>
            <a:endParaRPr lang="zh-CN" altLang="en-US" dirty="0">
              <a:solidFill>
                <a:srgbClr val="0430BC"/>
              </a:solidFill>
            </a:endParaRPr>
          </a:p>
        </p:txBody>
      </p:sp>
      <p:sp>
        <p:nvSpPr>
          <p:cNvPr id="20" name="TextBox 19"/>
          <p:cNvSpPr txBox="1"/>
          <p:nvPr/>
        </p:nvSpPr>
        <p:spPr>
          <a:xfrm>
            <a:off x="4139952" y="1196752"/>
            <a:ext cx="4680520"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黑体" pitchFamily="2" charset="-122"/>
                <a:ea typeface="黑体" pitchFamily="2" charset="-122"/>
              </a:rPr>
              <a:t>有价值导向和问题意识的思考模式</a:t>
            </a:r>
            <a:endParaRPr lang="zh-CN" altLang="en-US" sz="2200" b="1" dirty="0">
              <a:solidFill>
                <a:srgbClr val="C00000"/>
              </a:solidFill>
              <a:latin typeface="黑体" pitchFamily="2" charset="-122"/>
              <a:ea typeface="黑体" pitchFamily="2" charset="-122"/>
            </a:endParaRPr>
          </a:p>
        </p:txBody>
      </p:sp>
      <p:sp>
        <p:nvSpPr>
          <p:cNvPr id="21" name="TextBox 20"/>
          <p:cNvSpPr txBox="1"/>
          <p:nvPr/>
        </p:nvSpPr>
        <p:spPr>
          <a:xfrm>
            <a:off x="4139952" y="3573016"/>
            <a:ext cx="3816424"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展示知识产生与发展的过程</a:t>
            </a:r>
            <a:endParaRPr lang="zh-CN" altLang="en-US" sz="2200" b="1" dirty="0">
              <a:solidFill>
                <a:srgbClr val="C00000"/>
              </a:solidFill>
              <a:latin typeface="+mn-ea"/>
            </a:endParaRPr>
          </a:p>
        </p:txBody>
      </p:sp>
      <p:sp>
        <p:nvSpPr>
          <p:cNvPr id="22" name="TextBox 21"/>
          <p:cNvSpPr txBox="1"/>
          <p:nvPr/>
        </p:nvSpPr>
        <p:spPr>
          <a:xfrm>
            <a:off x="4139952" y="1988840"/>
            <a:ext cx="3312368"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围绕问题组织知识应用</a:t>
            </a:r>
            <a:endParaRPr lang="zh-CN" altLang="en-US" sz="2200" b="1" dirty="0">
              <a:solidFill>
                <a:srgbClr val="C00000"/>
              </a:solidFill>
              <a:latin typeface="+mn-ea"/>
            </a:endParaRPr>
          </a:p>
        </p:txBody>
      </p:sp>
      <p:sp>
        <p:nvSpPr>
          <p:cNvPr id="23" name="TextBox 22"/>
          <p:cNvSpPr txBox="1"/>
          <p:nvPr/>
        </p:nvSpPr>
        <p:spPr>
          <a:xfrm>
            <a:off x="4139952" y="4437112"/>
            <a:ext cx="3816424"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强化知识结构中的关联关</a:t>
            </a:r>
            <a:r>
              <a:rPr lang="zh-CN" altLang="en-US" sz="2200" b="1" dirty="0" smtClean="0">
                <a:solidFill>
                  <a:srgbClr val="C00000"/>
                </a:solidFill>
                <a:latin typeface="黑体" pitchFamily="2" charset="-122"/>
                <a:ea typeface="黑体" pitchFamily="2" charset="-122"/>
              </a:rPr>
              <a:t>系</a:t>
            </a:r>
            <a:endParaRPr lang="zh-CN" altLang="en-US" sz="2200" b="1" dirty="0">
              <a:solidFill>
                <a:srgbClr val="C00000"/>
              </a:solidFill>
              <a:latin typeface="黑体" pitchFamily="2" charset="-122"/>
              <a:ea typeface="黑体" pitchFamily="2" charset="-122"/>
            </a:endParaRPr>
          </a:p>
        </p:txBody>
      </p:sp>
      <p:sp>
        <p:nvSpPr>
          <p:cNvPr id="9" name="TextBox 8"/>
          <p:cNvSpPr txBox="1"/>
          <p:nvPr/>
        </p:nvSpPr>
        <p:spPr>
          <a:xfrm>
            <a:off x="4139952" y="2780928"/>
            <a:ext cx="3024336"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j-ea"/>
                <a:ea typeface="+mj-ea"/>
              </a:rPr>
              <a:t>理性世界的现实视角</a:t>
            </a:r>
            <a:endParaRPr lang="zh-CN" altLang="en-US" sz="2200" b="1" dirty="0">
              <a:solidFill>
                <a:srgbClr val="C00000"/>
              </a:solidFill>
              <a:latin typeface="+mj-ea"/>
              <a:ea typeface="+mj-ea"/>
            </a:endParaRPr>
          </a:p>
        </p:txBody>
      </p:sp>
      <p:sp>
        <p:nvSpPr>
          <p:cNvPr id="10" name="TextBox 9"/>
          <p:cNvSpPr txBox="1"/>
          <p:nvPr/>
        </p:nvSpPr>
        <p:spPr>
          <a:xfrm>
            <a:off x="4139952" y="5229200"/>
            <a:ext cx="3600400" cy="605909"/>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200" b="1" dirty="0" smtClean="0">
                <a:solidFill>
                  <a:srgbClr val="C00000"/>
                </a:solidFill>
                <a:latin typeface="+mn-ea"/>
              </a:rPr>
              <a:t>由“知”到“识”的催化</a:t>
            </a:r>
            <a:endParaRPr lang="zh-CN" altLang="en-US" sz="2200" b="1" dirty="0">
              <a:solidFill>
                <a:srgbClr val="C00000"/>
              </a:solidFill>
              <a:latin typeface="+mn-ea"/>
            </a:endParaRPr>
          </a:p>
        </p:txBody>
      </p:sp>
      <p:sp>
        <p:nvSpPr>
          <p:cNvPr id="11" name="矩形 10"/>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4" name="TextBox 13"/>
          <p:cNvSpPr txBox="1"/>
          <p:nvPr/>
        </p:nvSpPr>
        <p:spPr>
          <a:xfrm>
            <a:off x="395536" y="1040338"/>
            <a:ext cx="8424936" cy="1092518"/>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gn="l">
              <a:lnSpc>
                <a:spcPct val="200000"/>
              </a:lnSpc>
            </a:pPr>
            <a:r>
              <a:rPr lang="zh-CN" altLang="en-US" sz="2800" b="1" dirty="0" smtClean="0">
                <a:solidFill>
                  <a:srgbClr val="C00000"/>
                </a:solidFill>
                <a:latin typeface="Times New Roman" pitchFamily="18" charset="0"/>
                <a:cs typeface="Times New Roman" pitchFamily="18" charset="0"/>
              </a:rPr>
              <a:t>关于“知识碎片化”</a:t>
            </a:r>
            <a:r>
              <a:rPr lang="en-US" altLang="zh-CN" sz="2800" b="1" dirty="0" smtClean="0">
                <a:solidFill>
                  <a:srgbClr val="0430BC"/>
                </a:solidFill>
                <a:latin typeface="Times New Roman" pitchFamily="18" charset="0"/>
                <a:cs typeface="Times New Roman" pitchFamily="18" charset="0"/>
              </a:rPr>
              <a:t>——  </a:t>
            </a:r>
            <a:r>
              <a:rPr lang="zh-CN" altLang="en-US" sz="2800" b="1" dirty="0" smtClean="0">
                <a:solidFill>
                  <a:srgbClr val="0430BC"/>
                </a:solidFill>
                <a:latin typeface="Times New Roman" pitchFamily="18" charset="0"/>
                <a:cs typeface="Times New Roman" pitchFamily="18" charset="0"/>
              </a:rPr>
              <a:t>价值判断  </a:t>
            </a:r>
            <a:r>
              <a:rPr lang="en-US" altLang="zh-CN" sz="2800" b="1" dirty="0" smtClean="0">
                <a:solidFill>
                  <a:srgbClr val="0430BC"/>
                </a:solidFill>
                <a:latin typeface="Times New Roman" pitchFamily="18" charset="0"/>
                <a:cs typeface="Times New Roman" pitchFamily="18" charset="0"/>
              </a:rPr>
              <a:t>VS  </a:t>
            </a:r>
            <a:r>
              <a:rPr lang="zh-CN" altLang="en-US" sz="2800" b="1" dirty="0" smtClean="0">
                <a:solidFill>
                  <a:srgbClr val="0430BC"/>
                </a:solidFill>
                <a:latin typeface="Times New Roman" pitchFamily="18" charset="0"/>
                <a:cs typeface="Times New Roman" pitchFamily="18" charset="0"/>
              </a:rPr>
              <a:t>事实判断</a:t>
            </a:r>
          </a:p>
        </p:txBody>
      </p:sp>
      <p:sp>
        <p:nvSpPr>
          <p:cNvPr id="11" name="矩形 10"/>
          <p:cNvSpPr/>
          <p:nvPr/>
        </p:nvSpPr>
        <p:spPr>
          <a:xfrm>
            <a:off x="3282843" y="260648"/>
            <a:ext cx="2954656"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关于“知识碎片化”</a:t>
            </a:r>
            <a:endParaRPr lang="zh-CN" altLang="en-US" sz="2400" b="1" dirty="0">
              <a:solidFill>
                <a:srgbClr val="00B050"/>
              </a:solidFill>
              <a:latin typeface="华文楷体" pitchFamily="2" charset="-122"/>
              <a:ea typeface="华文楷体" pitchFamily="2" charset="-122"/>
            </a:endParaRPr>
          </a:p>
        </p:txBody>
      </p:sp>
      <p:sp>
        <p:nvSpPr>
          <p:cNvPr id="12" name="TextBox 11"/>
          <p:cNvSpPr txBox="1"/>
          <p:nvPr/>
        </p:nvSpPr>
        <p:spPr>
          <a:xfrm>
            <a:off x="0" y="2468656"/>
            <a:ext cx="9144000" cy="4200704"/>
          </a:xfrm>
          <a:prstGeom prst="roundRect">
            <a:avLst>
              <a:gd name="adj" fmla="val 10304"/>
            </a:avLst>
          </a:prstGeom>
          <a:solidFill>
            <a:srgbClr val="FFFF99"/>
          </a:solidFill>
          <a:ln>
            <a:solidFill>
              <a:srgbClr val="053DF1"/>
            </a:solidFill>
          </a:ln>
        </p:spPr>
        <p:txBody>
          <a:bodyPr wrap="square" rtlCol="0">
            <a:spAutoFit/>
          </a:bodyPr>
          <a:lstStyle/>
          <a:p>
            <a:pPr algn="l">
              <a:lnSpc>
                <a:spcPct val="150000"/>
              </a:lnSpc>
              <a:buFont typeface="Wingdings" pitchFamily="2" charset="2"/>
              <a:buChar char="ü"/>
            </a:pPr>
            <a:r>
              <a:rPr lang="zh-CN" altLang="en-US" sz="2400" b="1" dirty="0" smtClean="0">
                <a:solidFill>
                  <a:srgbClr val="053DF1"/>
                </a:solidFill>
                <a:latin typeface="楷体_GB2312" pitchFamily="49" charset="-122"/>
                <a:ea typeface="楷体_GB2312" pitchFamily="49" charset="-122"/>
              </a:rPr>
              <a:t> 课程特征之一，是事实，无褒贬之分；</a:t>
            </a:r>
            <a:endParaRPr lang="en-US" altLang="zh-CN" sz="2400" b="1" dirty="0" smtClean="0">
              <a:solidFill>
                <a:srgbClr val="053DF1"/>
              </a:solidFill>
              <a:latin typeface="楷体_GB2312" pitchFamily="49" charset="-122"/>
              <a:ea typeface="楷体_GB2312" pitchFamily="49" charset="-122"/>
            </a:endParaRPr>
          </a:p>
          <a:p>
            <a:pPr algn="l">
              <a:lnSpc>
                <a:spcPct val="150000"/>
              </a:lnSpc>
              <a:buFont typeface="Wingdings" pitchFamily="2" charset="2"/>
              <a:buChar char="ü"/>
            </a:pPr>
            <a:r>
              <a:rPr lang="zh-CN" altLang="en-US" sz="2400" b="1" dirty="0" smtClean="0">
                <a:solidFill>
                  <a:srgbClr val="053DF1"/>
                </a:solidFill>
                <a:latin typeface="楷体_GB2312" pitchFamily="49" charset="-122"/>
                <a:ea typeface="楷体_GB2312" pitchFamily="49" charset="-122"/>
              </a:rPr>
              <a:t> 与传统数学课程教学有明显区别，以培养围绕问题组织知识应用，进而解决问题的能力为目标；</a:t>
            </a:r>
            <a:endParaRPr lang="en-US" altLang="zh-CN" sz="2400" b="1" dirty="0" smtClean="0">
              <a:solidFill>
                <a:srgbClr val="053DF1"/>
              </a:solidFill>
              <a:latin typeface="楷体_GB2312" pitchFamily="49" charset="-122"/>
              <a:ea typeface="楷体_GB2312" pitchFamily="49" charset="-122"/>
            </a:endParaRPr>
          </a:p>
          <a:p>
            <a:pPr algn="l">
              <a:lnSpc>
                <a:spcPct val="150000"/>
              </a:lnSpc>
              <a:buFont typeface="Wingdings" pitchFamily="2" charset="2"/>
              <a:buChar char="ü"/>
            </a:pPr>
            <a:r>
              <a:rPr lang="zh-CN" altLang="en-US" sz="2400" b="1" dirty="0" smtClean="0">
                <a:solidFill>
                  <a:srgbClr val="053DF1"/>
                </a:solidFill>
                <a:latin typeface="楷体_GB2312" pitchFamily="49" charset="-122"/>
                <a:ea typeface="楷体_GB2312" pitchFamily="49" charset="-122"/>
              </a:rPr>
              <a:t> 多学科交叉应用是优势，不是劣势，提供看知识的不同角度；</a:t>
            </a:r>
            <a:endParaRPr lang="en-US" altLang="zh-CN" sz="2400" b="1" dirty="0" smtClean="0">
              <a:solidFill>
                <a:srgbClr val="053DF1"/>
              </a:solidFill>
              <a:latin typeface="楷体_GB2312" pitchFamily="49" charset="-122"/>
              <a:ea typeface="楷体_GB2312" pitchFamily="49" charset="-122"/>
            </a:endParaRPr>
          </a:p>
          <a:p>
            <a:pPr algn="l">
              <a:lnSpc>
                <a:spcPct val="150000"/>
              </a:lnSpc>
              <a:buFont typeface="Wingdings" pitchFamily="2" charset="2"/>
              <a:buChar char="ü"/>
            </a:pPr>
            <a:r>
              <a:rPr lang="zh-CN" altLang="en-US" sz="2400" b="1" dirty="0" smtClean="0">
                <a:solidFill>
                  <a:srgbClr val="053DF1"/>
                </a:solidFill>
                <a:latin typeface="楷体_GB2312" pitchFamily="49" charset="-122"/>
                <a:ea typeface="楷体_GB2312" pitchFamily="49" charset="-122"/>
              </a:rPr>
              <a:t> 思想重于方法，过程重于结论，对教师的应用素质有更高要求；</a:t>
            </a:r>
            <a:endParaRPr lang="en-US" altLang="zh-CN" sz="2400" b="1" dirty="0" smtClean="0">
              <a:solidFill>
                <a:srgbClr val="053DF1"/>
              </a:solidFill>
              <a:latin typeface="楷体_GB2312" pitchFamily="49" charset="-122"/>
              <a:ea typeface="楷体_GB2312" pitchFamily="49" charset="-122"/>
            </a:endParaRPr>
          </a:p>
          <a:p>
            <a:pPr algn="l">
              <a:lnSpc>
                <a:spcPct val="150000"/>
              </a:lnSpc>
              <a:buFont typeface="Wingdings" pitchFamily="2" charset="2"/>
              <a:buChar char="ü"/>
            </a:pPr>
            <a:r>
              <a:rPr lang="zh-CN" altLang="en-US" sz="2400" b="1" dirty="0" smtClean="0">
                <a:solidFill>
                  <a:srgbClr val="053DF1"/>
                </a:solidFill>
                <a:latin typeface="楷体_GB2312" pitchFamily="49" charset="-122"/>
                <a:ea typeface="楷体_GB2312" pitchFamily="49" charset="-122"/>
              </a:rPr>
              <a:t> 如何做到“形碎神不碎”？系统性内在体系有待探索。</a:t>
            </a:r>
            <a:endParaRPr lang="zh-CN" altLang="en-US" sz="2400" b="1" dirty="0">
              <a:solidFill>
                <a:srgbClr val="053DF1"/>
              </a:solidFill>
              <a:latin typeface="楷体_GB2312" pitchFamily="49" charset="-122"/>
              <a:ea typeface="楷体_GB2312"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downRight)">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32" fill="hold" grpId="0" nodeType="clickEffect">
                                  <p:stCondLst>
                                    <p:cond delay="0"/>
                                  </p:stCondLst>
                                  <p:childTnLst>
                                    <p:set>
                                      <p:cBhvr>
                                        <p:cTn id="11" dur="1" fill="hold">
                                          <p:stCondLst>
                                            <p:cond delay="0"/>
                                          </p:stCondLst>
                                        </p:cTn>
                                        <p:tgtEl>
                                          <p:spTgt spid="12">
                                            <p:bg/>
                                          </p:spTgt>
                                        </p:tgtEl>
                                        <p:attrNameLst>
                                          <p:attrName>style.visibility</p:attrName>
                                        </p:attrNameLst>
                                      </p:cBhvr>
                                      <p:to>
                                        <p:strVal val="visible"/>
                                      </p:to>
                                    </p:set>
                                    <p:animEffect transition="in" filter="diamond(out)">
                                      <p:cBhvr>
                                        <p:cTn id="12" dur="1000"/>
                                        <p:tgtEl>
                                          <p:spTgt spid="12">
                                            <p:bg/>
                                          </p:spTgt>
                                        </p:tgtEl>
                                      </p:cBhvr>
                                    </p:animEffect>
                                  </p:childTnLst>
                                </p:cTn>
                              </p:par>
                              <p:par>
                                <p:cTn id="13" presetID="18" presetClass="entr" presetSubtype="3" fill="hold" nodeType="with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strips(upRight)">
                                      <p:cBhvr>
                                        <p:cTn id="15" dur="500"/>
                                        <p:tgtEl>
                                          <p:spTgt spid="1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3" fill="hold" nodeType="clickEffect">
                                  <p:stCondLst>
                                    <p:cond delay="0"/>
                                  </p:stCondLst>
                                  <p:childTnLst>
                                    <p:set>
                                      <p:cBhvr>
                                        <p:cTn id="19" dur="1" fill="hold">
                                          <p:stCondLst>
                                            <p:cond delay="0"/>
                                          </p:stCondLst>
                                        </p:cTn>
                                        <p:tgtEl>
                                          <p:spTgt spid="12">
                                            <p:txEl>
                                              <p:pRg st="1" end="1"/>
                                            </p:txEl>
                                          </p:spTgt>
                                        </p:tgtEl>
                                        <p:attrNameLst>
                                          <p:attrName>style.visibility</p:attrName>
                                        </p:attrNameLst>
                                      </p:cBhvr>
                                      <p:to>
                                        <p:strVal val="visible"/>
                                      </p:to>
                                    </p:set>
                                    <p:animEffect transition="in" filter="strips(upRight)">
                                      <p:cBhvr>
                                        <p:cTn id="20" dur="500"/>
                                        <p:tgtEl>
                                          <p:spTgt spid="12">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3" fill="hold" nodeType="clickEffect">
                                  <p:stCondLst>
                                    <p:cond delay="0"/>
                                  </p:stCondLst>
                                  <p:childTnLst>
                                    <p:set>
                                      <p:cBhvr>
                                        <p:cTn id="24" dur="1" fill="hold">
                                          <p:stCondLst>
                                            <p:cond delay="0"/>
                                          </p:stCondLst>
                                        </p:cTn>
                                        <p:tgtEl>
                                          <p:spTgt spid="12">
                                            <p:txEl>
                                              <p:pRg st="2" end="2"/>
                                            </p:txEl>
                                          </p:spTgt>
                                        </p:tgtEl>
                                        <p:attrNameLst>
                                          <p:attrName>style.visibility</p:attrName>
                                        </p:attrNameLst>
                                      </p:cBhvr>
                                      <p:to>
                                        <p:strVal val="visible"/>
                                      </p:to>
                                    </p:set>
                                    <p:animEffect transition="in" filter="strips(upRight)">
                                      <p:cBhvr>
                                        <p:cTn id="25" dur="500"/>
                                        <p:tgtEl>
                                          <p:spTgt spid="1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8" presetClass="entr" presetSubtype="3" fill="hold" nodeType="clickEffect">
                                  <p:stCondLst>
                                    <p:cond delay="0"/>
                                  </p:stCondLst>
                                  <p:childTnLst>
                                    <p:set>
                                      <p:cBhvr>
                                        <p:cTn id="29" dur="1" fill="hold">
                                          <p:stCondLst>
                                            <p:cond delay="0"/>
                                          </p:stCondLst>
                                        </p:cTn>
                                        <p:tgtEl>
                                          <p:spTgt spid="12">
                                            <p:txEl>
                                              <p:pRg st="3" end="3"/>
                                            </p:txEl>
                                          </p:spTgt>
                                        </p:tgtEl>
                                        <p:attrNameLst>
                                          <p:attrName>style.visibility</p:attrName>
                                        </p:attrNameLst>
                                      </p:cBhvr>
                                      <p:to>
                                        <p:strVal val="visible"/>
                                      </p:to>
                                    </p:set>
                                    <p:animEffect transition="in" filter="strips(upRight)">
                                      <p:cBhvr>
                                        <p:cTn id="30" dur="500"/>
                                        <p:tgtEl>
                                          <p:spTgt spid="12">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3" fill="hold" nodeType="clickEffect">
                                  <p:stCondLst>
                                    <p:cond delay="0"/>
                                  </p:stCondLst>
                                  <p:childTnLst>
                                    <p:set>
                                      <p:cBhvr>
                                        <p:cTn id="34" dur="1" fill="hold">
                                          <p:stCondLst>
                                            <p:cond delay="0"/>
                                          </p:stCondLst>
                                        </p:cTn>
                                        <p:tgtEl>
                                          <p:spTgt spid="12">
                                            <p:txEl>
                                              <p:pRg st="4" end="4"/>
                                            </p:txEl>
                                          </p:spTgt>
                                        </p:tgtEl>
                                        <p:attrNameLst>
                                          <p:attrName>style.visibility</p:attrName>
                                        </p:attrNameLst>
                                      </p:cBhvr>
                                      <p:to>
                                        <p:strVal val="visible"/>
                                      </p:to>
                                    </p:set>
                                    <p:animEffect transition="in" filter="strips(upRight)">
                                      <p:cBhvr>
                                        <p:cTn id="35" dur="500"/>
                                        <p:tgtEl>
                                          <p:spTgt spid="1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2" grpId="0" uiExpand="1" build="allAtOnce"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647056" y="2492896"/>
            <a:ext cx="8245424" cy="936104"/>
          </a:xfrm>
          <a:noFill/>
          <a:ln>
            <a:miter lim="800000"/>
            <a:headEnd/>
            <a:tailEnd/>
          </a:ln>
        </p:spPr>
        <p:txBody>
          <a:bodyPr vert="horz" wrap="square" lIns="91440" tIns="45720" rIns="91440" bIns="45720" numCol="1" anchor="t" anchorCtr="0" compatLnSpc="1">
            <a:prstTxWarp prst="textNoShape">
              <a:avLst/>
            </a:prstTxWarp>
          </a:bodyPr>
          <a:lstStyle/>
          <a:p>
            <a:pPr>
              <a:lnSpc>
                <a:spcPct val="150000"/>
              </a:lnSpc>
              <a:buNone/>
            </a:pPr>
            <a:endParaRPr lang="en-US" altLang="zh-CN" dirty="0" smtClean="0">
              <a:latin typeface="华文楷体"/>
              <a:ea typeface="华文楷体"/>
              <a:cs typeface="华文楷体"/>
            </a:endParaRPr>
          </a:p>
          <a:p>
            <a:pPr>
              <a:lnSpc>
                <a:spcPct val="150000"/>
              </a:lnSpc>
              <a:buFont typeface="Wingdings" pitchFamily="2" charset="2"/>
              <a:buNone/>
            </a:pPr>
            <a:endParaRPr lang="en-US" altLang="zh-CN" b="1" dirty="0" smtClean="0">
              <a:latin typeface="华文楷体"/>
              <a:ea typeface="华文楷体"/>
              <a:cs typeface="华文楷体"/>
            </a:endParaRPr>
          </a:p>
          <a:p>
            <a:pPr>
              <a:lnSpc>
                <a:spcPct val="150000"/>
              </a:lnSpc>
              <a:buFont typeface="Wingdings" pitchFamily="2" charset="2"/>
              <a:buNone/>
            </a:pPr>
            <a:r>
              <a:rPr lang="en-US" altLang="zh-CN" b="1" dirty="0" smtClean="0">
                <a:latin typeface="华文楷体"/>
                <a:ea typeface="华文楷体"/>
                <a:cs typeface="华文楷体"/>
              </a:rPr>
              <a:t>        </a:t>
            </a:r>
            <a:endParaRPr lang="zh-CN" altLang="en-US" b="1" dirty="0" smtClean="0">
              <a:solidFill>
                <a:srgbClr val="0000FF"/>
              </a:solidFill>
              <a:latin typeface="华文楷体"/>
              <a:ea typeface="华文楷体"/>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sp>
        <p:nvSpPr>
          <p:cNvPr id="4" name="矩形 3"/>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
        <p:nvSpPr>
          <p:cNvPr id="6" name="TextBox 5"/>
          <p:cNvSpPr txBox="1"/>
          <p:nvPr/>
        </p:nvSpPr>
        <p:spPr>
          <a:xfrm>
            <a:off x="1113031" y="2636912"/>
            <a:ext cx="938689" cy="2664296"/>
          </a:xfrm>
          <a:prstGeom prst="roundRect">
            <a:avLst>
              <a:gd name="adj" fmla="val 37275"/>
            </a:avLst>
          </a:prstGeom>
          <a:gradFill flip="none" rotWithShape="1">
            <a:gsLst>
              <a:gs pos="34000">
                <a:srgbClr val="FFEFD1"/>
              </a:gs>
              <a:gs pos="64999">
                <a:srgbClr val="F0EBD5"/>
              </a:gs>
              <a:gs pos="100000">
                <a:srgbClr val="D1C39F"/>
              </a:gs>
            </a:gsLst>
            <a:lin ang="10800000" scaled="1"/>
            <a:tileRect/>
          </a:gradFill>
          <a:ln>
            <a:solidFill>
              <a:srgbClr val="053DF1"/>
            </a:solidFill>
          </a:ln>
        </p:spPr>
        <p:txBody>
          <a:bodyPr vert="eaVert" wrap="square" rtlCol="0">
            <a:spAutoFit/>
          </a:bodyPr>
          <a:lstStyle/>
          <a:p>
            <a:r>
              <a:rPr lang="zh-CN" altLang="en-US" sz="3600" b="1" dirty="0" smtClean="0">
                <a:solidFill>
                  <a:srgbClr val="053DF1"/>
                </a:solidFill>
                <a:latin typeface="黑体" pitchFamily="2" charset="-122"/>
                <a:ea typeface="黑体" pitchFamily="2" charset="-122"/>
              </a:rPr>
              <a:t>现    象</a:t>
            </a:r>
            <a:r>
              <a:rPr lang="zh-CN" altLang="en-US" sz="3200" b="1" dirty="0" smtClean="0">
                <a:latin typeface="黑体" pitchFamily="2" charset="-122"/>
                <a:ea typeface="黑体" pitchFamily="2" charset="-122"/>
              </a:rPr>
              <a:t>  </a:t>
            </a:r>
            <a:endParaRPr lang="zh-CN" altLang="en-US" sz="3200" b="1" dirty="0">
              <a:latin typeface="黑体" pitchFamily="2" charset="-122"/>
              <a:ea typeface="黑体" pitchFamily="2" charset="-122"/>
            </a:endParaRPr>
          </a:p>
        </p:txBody>
      </p:sp>
      <p:sp>
        <p:nvSpPr>
          <p:cNvPr id="7" name="TextBox 6"/>
          <p:cNvSpPr txBox="1"/>
          <p:nvPr/>
        </p:nvSpPr>
        <p:spPr>
          <a:xfrm>
            <a:off x="3131840" y="2636912"/>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格式套路化</a:t>
            </a:r>
            <a:endParaRPr lang="zh-CN" altLang="en-US" sz="2400" b="1" dirty="0">
              <a:solidFill>
                <a:schemeClr val="tx1"/>
              </a:solidFill>
              <a:latin typeface="黑体" pitchFamily="2" charset="-122"/>
              <a:ea typeface="黑体" pitchFamily="2" charset="-122"/>
            </a:endParaRPr>
          </a:p>
        </p:txBody>
      </p:sp>
      <p:sp>
        <p:nvSpPr>
          <p:cNvPr id="10" name="TextBox 9"/>
          <p:cNvSpPr txBox="1"/>
          <p:nvPr/>
        </p:nvSpPr>
        <p:spPr>
          <a:xfrm>
            <a:off x="2555776" y="3140968"/>
            <a:ext cx="5256584" cy="2397175"/>
          </a:xfrm>
          <a:prstGeom prst="horizontalScroll">
            <a:avLst>
              <a:gd name="adj" fmla="val 16533"/>
            </a:avLst>
          </a:prstGeom>
          <a:solidFill>
            <a:srgbClr val="0070C0"/>
          </a:solidFill>
          <a:ln w="12700">
            <a:solidFill>
              <a:schemeClr val="bg1"/>
            </a:solidFill>
          </a:ln>
        </p:spPr>
        <p:txBody>
          <a:bodyPr wrap="square" rtlCol="0">
            <a:spAutoFit/>
          </a:bodyPr>
          <a:lstStyle/>
          <a:p>
            <a:pPr algn="l">
              <a:lnSpc>
                <a:spcPct val="150000"/>
              </a:lnSpc>
            </a:pPr>
            <a:r>
              <a:rPr lang="zh-CN" altLang="en-US" sz="2200" b="1" dirty="0" smtClean="0">
                <a:solidFill>
                  <a:schemeClr val="bg1"/>
                </a:solidFill>
                <a:latin typeface="华文楷体" pitchFamily="2" charset="-122"/>
                <a:ea typeface="华文楷体" pitchFamily="2" charset="-122"/>
              </a:rPr>
              <a:t>套模板，缺乏独立思想，每一篇论文都应当是“这一篇”，应当有最适合自身内容的表达结构。</a:t>
            </a:r>
            <a:endParaRPr lang="en-US" altLang="zh-CN" sz="2200" b="1" dirty="0" smtClean="0">
              <a:solidFill>
                <a:schemeClr val="bg1"/>
              </a:solidFill>
              <a:latin typeface="华文楷体" pitchFamily="2" charset="-122"/>
              <a:ea typeface="华文楷体" pitchFamily="2" charset="-122"/>
            </a:endParaRPr>
          </a:p>
        </p:txBody>
      </p:sp>
      <p:sp>
        <p:nvSpPr>
          <p:cNvPr id="9" name="TextBox 8"/>
          <p:cNvSpPr txBox="1"/>
          <p:nvPr/>
        </p:nvSpPr>
        <p:spPr>
          <a:xfrm>
            <a:off x="971600" y="980728"/>
            <a:ext cx="7704856" cy="1092518"/>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gn="l">
              <a:lnSpc>
                <a:spcPct val="200000"/>
              </a:lnSpc>
            </a:pPr>
            <a:r>
              <a:rPr lang="zh-CN" altLang="en-US" sz="2800" b="1" dirty="0" smtClean="0">
                <a:solidFill>
                  <a:srgbClr val="C00000"/>
                </a:solidFill>
                <a:latin typeface="Times New Roman" pitchFamily="18" charset="0"/>
                <a:cs typeface="Times New Roman" pitchFamily="18" charset="0"/>
              </a:rPr>
              <a:t>关于“竞赛套路化”</a:t>
            </a:r>
            <a:r>
              <a:rPr lang="en-US" altLang="zh-CN" sz="2800" b="1" dirty="0" smtClean="0">
                <a:solidFill>
                  <a:srgbClr val="0430BC"/>
                </a:solidFill>
                <a:latin typeface="Times New Roman" pitchFamily="18" charset="0"/>
                <a:cs typeface="Times New Roman" pitchFamily="18" charset="0"/>
              </a:rPr>
              <a:t>——  </a:t>
            </a:r>
            <a:r>
              <a:rPr lang="zh-CN" altLang="en-US" sz="2800" b="1" dirty="0" smtClean="0">
                <a:solidFill>
                  <a:srgbClr val="0430BC"/>
                </a:solidFill>
                <a:latin typeface="Times New Roman" pitchFamily="18" charset="0"/>
                <a:cs typeface="Times New Roman" pitchFamily="18" charset="0"/>
              </a:rPr>
              <a:t>现象</a:t>
            </a:r>
            <a:r>
              <a:rPr lang="en-US" altLang="zh-CN" sz="2800" b="1" dirty="0" smtClean="0">
                <a:solidFill>
                  <a:srgbClr val="0430BC"/>
                </a:solidFill>
                <a:latin typeface="Times New Roman" pitchFamily="18" charset="0"/>
                <a:cs typeface="Times New Roman" pitchFamily="18" charset="0"/>
              </a:rPr>
              <a:t>•</a:t>
            </a:r>
            <a:r>
              <a:rPr lang="zh-CN" altLang="en-US" sz="2800" b="1" dirty="0" smtClean="0">
                <a:solidFill>
                  <a:srgbClr val="0430BC"/>
                </a:solidFill>
                <a:latin typeface="Times New Roman" pitchFamily="18" charset="0"/>
                <a:cs typeface="Times New Roman" pitchFamily="18" charset="0"/>
              </a:rPr>
              <a:t>成因</a:t>
            </a:r>
            <a:r>
              <a:rPr lang="en-US" altLang="zh-CN" sz="2800" b="1" dirty="0" smtClean="0">
                <a:solidFill>
                  <a:srgbClr val="0430BC"/>
                </a:solidFill>
                <a:latin typeface="Times New Roman" pitchFamily="18" charset="0"/>
                <a:cs typeface="Times New Roman" pitchFamily="18" charset="0"/>
              </a:rPr>
              <a:t>•</a:t>
            </a:r>
            <a:r>
              <a:rPr lang="zh-CN" altLang="en-US" sz="2800" b="1" dirty="0" smtClean="0">
                <a:solidFill>
                  <a:srgbClr val="0430BC"/>
                </a:solidFill>
                <a:latin typeface="Times New Roman" pitchFamily="18" charset="0"/>
                <a:cs typeface="Times New Roman" pitchFamily="18" charset="0"/>
              </a:rPr>
              <a:t>危害</a:t>
            </a:r>
            <a:r>
              <a:rPr lang="en-US" altLang="zh-CN" sz="2800" b="1" dirty="0" smtClean="0">
                <a:solidFill>
                  <a:srgbClr val="0430BC"/>
                </a:solidFill>
                <a:latin typeface="Times New Roman" pitchFamily="18" charset="0"/>
                <a:cs typeface="Times New Roman" pitchFamily="18" charset="0"/>
              </a:rPr>
              <a:t>•</a:t>
            </a:r>
            <a:r>
              <a:rPr lang="zh-CN" altLang="en-US" sz="2800" b="1" dirty="0" smtClean="0">
                <a:solidFill>
                  <a:srgbClr val="0430BC"/>
                </a:solidFill>
                <a:latin typeface="Times New Roman" pitchFamily="18" charset="0"/>
                <a:cs typeface="Times New Roman" pitchFamily="18" charset="0"/>
              </a:rPr>
              <a:t>态度</a:t>
            </a:r>
          </a:p>
        </p:txBody>
      </p:sp>
      <p:sp>
        <p:nvSpPr>
          <p:cNvPr id="11" name="TextBox 10"/>
          <p:cNvSpPr txBox="1"/>
          <p:nvPr/>
        </p:nvSpPr>
        <p:spPr>
          <a:xfrm>
            <a:off x="971600" y="1051683"/>
            <a:ext cx="7704856" cy="937157"/>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gn="l">
              <a:lnSpc>
                <a:spcPct val="200000"/>
              </a:lnSpc>
            </a:pPr>
            <a:r>
              <a:rPr lang="zh-CN" altLang="en-US" sz="2800" b="1" dirty="0" smtClean="0">
                <a:solidFill>
                  <a:srgbClr val="C00000"/>
                </a:solidFill>
                <a:latin typeface="Times New Roman" pitchFamily="18" charset="0"/>
                <a:cs typeface="Times New Roman" pitchFamily="18" charset="0"/>
              </a:rPr>
              <a:t>关于“竞赛套路化”</a:t>
            </a:r>
            <a:r>
              <a:rPr lang="en-US" altLang="zh-CN" sz="2800" b="1" dirty="0" smtClean="0">
                <a:solidFill>
                  <a:srgbClr val="0430BC"/>
                </a:solidFill>
                <a:latin typeface="Times New Roman" pitchFamily="18" charset="0"/>
                <a:cs typeface="Times New Roman" pitchFamily="18" charset="0"/>
              </a:rPr>
              <a:t>——  </a:t>
            </a:r>
            <a:r>
              <a:rPr lang="zh-CN" altLang="en-US" sz="2800" b="1" dirty="0" smtClean="0">
                <a:solidFill>
                  <a:srgbClr val="0430BC"/>
                </a:solidFill>
                <a:latin typeface="Times New Roman" pitchFamily="18" charset="0"/>
                <a:cs typeface="Times New Roman" pitchFamily="18" charset="0"/>
              </a:rPr>
              <a:t>现象</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成因</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危害</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态度</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Effect transition="in" filter="strips(upRight)">
                                      <p:cBhvr>
                                        <p:cTn id="7" dur="500"/>
                                        <p:tgtEl>
                                          <p:spTgt spid="9">
                                            <p:bg/>
                                          </p:spTgt>
                                        </p:tgtEl>
                                      </p:cBhvr>
                                    </p:animEffect>
                                  </p:childTnLst>
                                </p:cTn>
                              </p:par>
                              <p:par>
                                <p:cTn id="8" presetID="18" presetClass="entr" presetSubtype="3" fill="hold" grpId="0"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strips(upRight)">
                                      <p:cBhvr>
                                        <p:cTn id="10" dur="5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3" fill="hold" grpId="0" nodeType="clickEffect">
                                  <p:stCondLst>
                                    <p:cond delay="0"/>
                                  </p:stCondLst>
                                  <p:childTnLst>
                                    <p:set>
                                      <p:cBhvr>
                                        <p:cTn id="14" dur="1" fill="hold">
                                          <p:stCondLst>
                                            <p:cond delay="0"/>
                                          </p:stCondLst>
                                        </p:cTn>
                                        <p:tgtEl>
                                          <p:spTgt spid="11">
                                            <p:bg/>
                                          </p:spTgt>
                                        </p:tgtEl>
                                        <p:attrNameLst>
                                          <p:attrName>style.visibility</p:attrName>
                                        </p:attrNameLst>
                                      </p:cBhvr>
                                      <p:to>
                                        <p:strVal val="visible"/>
                                      </p:to>
                                    </p:set>
                                    <p:animEffect transition="in" filter="strips(upRight)">
                                      <p:cBhvr>
                                        <p:cTn id="15" dur="500"/>
                                        <p:tgtEl>
                                          <p:spTgt spid="11">
                                            <p:bg/>
                                          </p:spTgt>
                                        </p:tgtEl>
                                      </p:cBhvr>
                                    </p:animEffect>
                                  </p:childTnLst>
                                </p:cTn>
                              </p:par>
                              <p:par>
                                <p:cTn id="16" presetID="18" presetClass="entr" presetSubtype="3" fill="hold" grpId="0" nodeType="withEffect">
                                  <p:stCondLst>
                                    <p:cond delay="0"/>
                                  </p:stCondLst>
                                  <p:childTnLst>
                                    <p:set>
                                      <p:cBhvr>
                                        <p:cTn id="17" dur="1" fill="hold">
                                          <p:stCondLst>
                                            <p:cond delay="0"/>
                                          </p:stCondLst>
                                        </p:cTn>
                                        <p:tgtEl>
                                          <p:spTgt spid="11">
                                            <p:txEl>
                                              <p:pRg st="0" end="0"/>
                                            </p:txEl>
                                          </p:spTgt>
                                        </p:tgtEl>
                                        <p:attrNameLst>
                                          <p:attrName>style.visibility</p:attrName>
                                        </p:attrNameLst>
                                      </p:cBhvr>
                                      <p:to>
                                        <p:strVal val="visible"/>
                                      </p:to>
                                    </p:set>
                                    <p:animEffect transition="in" filter="strips(upRight)">
                                      <p:cBhvr>
                                        <p:cTn id="18" dur="500"/>
                                        <p:tgtEl>
                                          <p:spTgt spid="11">
                                            <p:txEl>
                                              <p:pRg st="0" end="0"/>
                                            </p:txEl>
                                          </p:spTgt>
                                        </p:tgtEl>
                                      </p:cBhvr>
                                    </p:animEffect>
                                  </p:childTnLst>
                                </p:cTn>
                              </p:par>
                              <p:par>
                                <p:cTn id="19" presetID="18" presetClass="exit" presetSubtype="12" fill="hold" grpId="1" nodeType="withEffect">
                                  <p:stCondLst>
                                    <p:cond delay="0"/>
                                  </p:stCondLst>
                                  <p:childTnLst>
                                    <p:animEffect transition="out" filter="strips(downLeft)">
                                      <p:cBhvr>
                                        <p:cTn id="20" dur="500"/>
                                        <p:tgtEl>
                                          <p:spTgt spid="9">
                                            <p:txEl>
                                              <p:pRg st="0" end="0"/>
                                            </p:txEl>
                                          </p:spTgt>
                                        </p:tgtEl>
                                      </p:cBhvr>
                                    </p:animEffect>
                                    <p:set>
                                      <p:cBhvr>
                                        <p:cTn id="21" dur="1" fill="hold">
                                          <p:stCondLst>
                                            <p:cond delay="499"/>
                                          </p:stCondLst>
                                        </p:cTn>
                                        <p:tgtEl>
                                          <p:spTgt spid="9">
                                            <p:txEl>
                                              <p:pRg st="0" end="0"/>
                                            </p:txEl>
                                          </p:spTgt>
                                        </p:tgtEl>
                                        <p:attrNameLst>
                                          <p:attrName>style.visibility</p:attrName>
                                        </p:attrNameLst>
                                      </p:cBhvr>
                                      <p:to>
                                        <p:strVal val="hidden"/>
                                      </p:to>
                                    </p:set>
                                  </p:childTnLst>
                                </p:cTn>
                              </p:par>
                              <p:par>
                                <p:cTn id="22" presetID="18" presetClass="exit" presetSubtype="12" fill="hold" grpId="1" nodeType="withEffect">
                                  <p:stCondLst>
                                    <p:cond delay="0"/>
                                  </p:stCondLst>
                                  <p:childTnLst>
                                    <p:animEffect transition="out" filter="strips(downLeft)">
                                      <p:cBhvr>
                                        <p:cTn id="23" dur="500"/>
                                        <p:tgtEl>
                                          <p:spTgt spid="9">
                                            <p:bg/>
                                          </p:spTgt>
                                        </p:tgtEl>
                                      </p:cBhvr>
                                    </p:animEffect>
                                    <p:set>
                                      <p:cBhvr>
                                        <p:cTn id="24" dur="1" fill="hold">
                                          <p:stCondLst>
                                            <p:cond delay="499"/>
                                          </p:stCondLst>
                                        </p:cTn>
                                        <p:tgtEl>
                                          <p:spTgt spid="9">
                                            <p:bg/>
                                          </p:spTgt>
                                        </p:tgtEl>
                                        <p:attrNameLst>
                                          <p:attrName>style.visibility</p:attrName>
                                        </p:attrNameLst>
                                      </p:cBhvr>
                                      <p:to>
                                        <p:strVal val="hidden"/>
                                      </p:to>
                                    </p:set>
                                  </p:childTnLst>
                                </p:cTn>
                              </p:par>
                              <p:par>
                                <p:cTn id="25" presetID="18" presetClass="entr" presetSubtype="12"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strips(downLeft)">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strips(upRight)">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3"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strips(upRight)">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xit" presetSubtype="12" fill="hold" grpId="1" nodeType="clickEffect">
                                  <p:stCondLst>
                                    <p:cond delay="0"/>
                                  </p:stCondLst>
                                  <p:childTnLst>
                                    <p:animEffect transition="out" filter="strips(downLeft)">
                                      <p:cBhvr>
                                        <p:cTn id="41" dur="500"/>
                                        <p:tgtEl>
                                          <p:spTgt spid="10"/>
                                        </p:tgtEl>
                                      </p:cBhvr>
                                    </p:animEffect>
                                    <p:set>
                                      <p:cBhvr>
                                        <p:cTn id="42"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10" grpId="0" animBg="1"/>
      <p:bldP spid="10" grpId="1" animBg="1"/>
      <p:bldP spid="9" grpId="0" build="allAtOnce" animBg="1"/>
      <p:bldP spid="9" grpId="1" build="allAtOnce" animBg="1"/>
      <p:bldP spid="11" grpId="0" build="allAtOnce"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647056" y="2492896"/>
            <a:ext cx="8245424" cy="936104"/>
          </a:xfrm>
          <a:noFill/>
          <a:ln>
            <a:miter lim="800000"/>
            <a:headEnd/>
            <a:tailEnd/>
          </a:ln>
        </p:spPr>
        <p:txBody>
          <a:bodyPr vert="horz" wrap="square" lIns="91440" tIns="45720" rIns="91440" bIns="45720" numCol="1" anchor="t" anchorCtr="0" compatLnSpc="1">
            <a:prstTxWarp prst="textNoShape">
              <a:avLst/>
            </a:prstTxWarp>
          </a:bodyPr>
          <a:lstStyle/>
          <a:p>
            <a:pPr>
              <a:lnSpc>
                <a:spcPct val="150000"/>
              </a:lnSpc>
              <a:buNone/>
            </a:pPr>
            <a:endParaRPr lang="en-US" altLang="zh-CN" dirty="0" smtClean="0">
              <a:latin typeface="华文楷体"/>
              <a:ea typeface="华文楷体"/>
              <a:cs typeface="华文楷体"/>
            </a:endParaRPr>
          </a:p>
          <a:p>
            <a:pPr>
              <a:lnSpc>
                <a:spcPct val="150000"/>
              </a:lnSpc>
              <a:buFont typeface="Wingdings" pitchFamily="2" charset="2"/>
              <a:buNone/>
            </a:pPr>
            <a:endParaRPr lang="en-US" altLang="zh-CN" b="1" dirty="0" smtClean="0">
              <a:latin typeface="华文楷体"/>
              <a:ea typeface="华文楷体"/>
              <a:cs typeface="华文楷体"/>
            </a:endParaRPr>
          </a:p>
          <a:p>
            <a:pPr>
              <a:lnSpc>
                <a:spcPct val="150000"/>
              </a:lnSpc>
              <a:buFont typeface="Wingdings" pitchFamily="2" charset="2"/>
              <a:buNone/>
            </a:pPr>
            <a:r>
              <a:rPr lang="en-US" altLang="zh-CN" b="1" dirty="0" smtClean="0">
                <a:latin typeface="华文楷体"/>
                <a:ea typeface="华文楷体"/>
                <a:cs typeface="华文楷体"/>
              </a:rPr>
              <a:t>        </a:t>
            </a:r>
            <a:endParaRPr lang="zh-CN" altLang="en-US" b="1" dirty="0" smtClean="0">
              <a:solidFill>
                <a:srgbClr val="0000FF"/>
              </a:solidFill>
              <a:latin typeface="华文楷体"/>
              <a:ea typeface="华文楷体"/>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sp>
        <p:nvSpPr>
          <p:cNvPr id="4" name="矩形 3"/>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
        <p:nvSpPr>
          <p:cNvPr id="7" name="TextBox 6"/>
          <p:cNvSpPr txBox="1"/>
          <p:nvPr/>
        </p:nvSpPr>
        <p:spPr>
          <a:xfrm>
            <a:off x="3131840" y="2636912"/>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格式套路化</a:t>
            </a:r>
            <a:endParaRPr lang="zh-CN" altLang="en-US" sz="2400" b="1" dirty="0">
              <a:solidFill>
                <a:schemeClr val="tx1"/>
              </a:solidFill>
              <a:latin typeface="黑体" pitchFamily="2" charset="-122"/>
              <a:ea typeface="黑体" pitchFamily="2" charset="-122"/>
            </a:endParaRPr>
          </a:p>
        </p:txBody>
      </p:sp>
      <p:sp>
        <p:nvSpPr>
          <p:cNvPr id="8" name="TextBox 7"/>
          <p:cNvSpPr txBox="1"/>
          <p:nvPr/>
        </p:nvSpPr>
        <p:spPr>
          <a:xfrm>
            <a:off x="3131840" y="3573016"/>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方法套路化</a:t>
            </a:r>
            <a:endParaRPr lang="zh-CN" altLang="en-US" sz="2400" b="1" dirty="0">
              <a:solidFill>
                <a:schemeClr val="tx1"/>
              </a:solidFill>
              <a:latin typeface="黑体" pitchFamily="2" charset="-122"/>
              <a:ea typeface="黑体" pitchFamily="2" charset="-122"/>
            </a:endParaRPr>
          </a:p>
        </p:txBody>
      </p:sp>
      <p:sp>
        <p:nvSpPr>
          <p:cNvPr id="10" name="TextBox 9"/>
          <p:cNvSpPr txBox="1"/>
          <p:nvPr/>
        </p:nvSpPr>
        <p:spPr>
          <a:xfrm>
            <a:off x="2123728" y="4149080"/>
            <a:ext cx="6768752" cy="2256532"/>
          </a:xfrm>
          <a:prstGeom prst="horizontalScroll">
            <a:avLst>
              <a:gd name="adj" fmla="val 14322"/>
            </a:avLst>
          </a:prstGeom>
          <a:solidFill>
            <a:srgbClr val="0070C0"/>
          </a:solidFill>
          <a:ln w="12700">
            <a:solidFill>
              <a:schemeClr val="bg1"/>
            </a:solidFill>
          </a:ln>
        </p:spPr>
        <p:txBody>
          <a:bodyPr wrap="square" rtlCol="0">
            <a:spAutoFit/>
          </a:bodyPr>
          <a:lstStyle/>
          <a:p>
            <a:pPr algn="l">
              <a:lnSpc>
                <a:spcPct val="150000"/>
              </a:lnSpc>
            </a:pPr>
            <a:r>
              <a:rPr lang="en-US" altLang="zh-CN" sz="2200" b="1" dirty="0" smtClean="0">
                <a:solidFill>
                  <a:schemeClr val="bg1"/>
                </a:solidFill>
                <a:latin typeface="华文楷体" pitchFamily="2" charset="-122"/>
                <a:ea typeface="华文楷体" pitchFamily="2" charset="-122"/>
              </a:rPr>
              <a:t>AHP    GM</a:t>
            </a:r>
            <a:r>
              <a:rPr lang="zh-CN" altLang="en-US" sz="2200" b="1" dirty="0" smtClean="0">
                <a:solidFill>
                  <a:schemeClr val="bg1"/>
                </a:solidFill>
                <a:latin typeface="华文楷体" pitchFamily="2" charset="-122"/>
                <a:ea typeface="华文楷体" pitchFamily="2" charset="-122"/>
              </a:rPr>
              <a:t>（</a:t>
            </a:r>
            <a:r>
              <a:rPr lang="en-US" altLang="zh-CN" sz="2200" b="1" dirty="0" smtClean="0">
                <a:solidFill>
                  <a:schemeClr val="bg1"/>
                </a:solidFill>
                <a:latin typeface="华文楷体" pitchFamily="2" charset="-122"/>
                <a:ea typeface="华文楷体" pitchFamily="2" charset="-122"/>
              </a:rPr>
              <a:t>1,1</a:t>
            </a:r>
            <a:r>
              <a:rPr lang="zh-CN" altLang="en-US" sz="2200" b="1" dirty="0" smtClean="0">
                <a:solidFill>
                  <a:schemeClr val="bg1"/>
                </a:solidFill>
                <a:latin typeface="华文楷体" pitchFamily="2" charset="-122"/>
                <a:ea typeface="华文楷体" pitchFamily="2" charset="-122"/>
              </a:rPr>
              <a:t>） </a:t>
            </a:r>
            <a:r>
              <a:rPr lang="en-US" altLang="zh-CN" sz="2200" b="1" dirty="0" smtClean="0">
                <a:solidFill>
                  <a:schemeClr val="bg1"/>
                </a:solidFill>
                <a:latin typeface="华文楷体" pitchFamily="2" charset="-122"/>
                <a:ea typeface="华文楷体" pitchFamily="2" charset="-122"/>
              </a:rPr>
              <a:t>FCE     PCA  ANNs   GA  …</a:t>
            </a:r>
          </a:p>
          <a:p>
            <a:pPr algn="l">
              <a:lnSpc>
                <a:spcPct val="150000"/>
              </a:lnSpc>
            </a:pPr>
            <a:r>
              <a:rPr lang="zh-CN" altLang="en-US" sz="2200" b="1" dirty="0" smtClean="0">
                <a:solidFill>
                  <a:schemeClr val="bg1"/>
                </a:solidFill>
                <a:latin typeface="华文楷体" pitchFamily="2" charset="-122"/>
                <a:ea typeface="华文楷体" pitchFamily="2" charset="-122"/>
              </a:rPr>
              <a:t>没有对问题本质与所用方法的足够了解，缺乏问题与方法的关联逻辑分析，很难得到好的模型。</a:t>
            </a:r>
            <a:endParaRPr lang="en-US" altLang="zh-CN" sz="2200" b="1" dirty="0" smtClean="0">
              <a:solidFill>
                <a:schemeClr val="bg1"/>
              </a:solidFill>
              <a:latin typeface="华文楷体" pitchFamily="2" charset="-122"/>
              <a:ea typeface="华文楷体" pitchFamily="2" charset="-122"/>
            </a:endParaRPr>
          </a:p>
        </p:txBody>
      </p:sp>
      <p:sp>
        <p:nvSpPr>
          <p:cNvPr id="11" name="TextBox 10"/>
          <p:cNvSpPr txBox="1"/>
          <p:nvPr/>
        </p:nvSpPr>
        <p:spPr>
          <a:xfrm>
            <a:off x="971600" y="1051683"/>
            <a:ext cx="7704856" cy="937157"/>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gn="l">
              <a:lnSpc>
                <a:spcPct val="200000"/>
              </a:lnSpc>
            </a:pPr>
            <a:r>
              <a:rPr lang="zh-CN" altLang="en-US" sz="2800" b="1" dirty="0" smtClean="0">
                <a:solidFill>
                  <a:srgbClr val="C00000"/>
                </a:solidFill>
                <a:latin typeface="Times New Roman" pitchFamily="18" charset="0"/>
                <a:cs typeface="Times New Roman" pitchFamily="18" charset="0"/>
              </a:rPr>
              <a:t>关于“竞赛套路化”</a:t>
            </a:r>
            <a:r>
              <a:rPr lang="en-US" altLang="zh-CN" sz="2800" b="1" dirty="0" smtClean="0">
                <a:solidFill>
                  <a:srgbClr val="0430BC"/>
                </a:solidFill>
                <a:latin typeface="Times New Roman" pitchFamily="18" charset="0"/>
                <a:cs typeface="Times New Roman" pitchFamily="18" charset="0"/>
              </a:rPr>
              <a:t>——  </a:t>
            </a:r>
            <a:r>
              <a:rPr lang="zh-CN" altLang="en-US" sz="2800" b="1" dirty="0" smtClean="0">
                <a:solidFill>
                  <a:srgbClr val="0430BC"/>
                </a:solidFill>
                <a:latin typeface="Times New Roman" pitchFamily="18" charset="0"/>
                <a:cs typeface="Times New Roman" pitchFamily="18" charset="0"/>
              </a:rPr>
              <a:t>现象</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成因</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危害</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态度</a:t>
            </a:r>
          </a:p>
        </p:txBody>
      </p:sp>
      <p:sp>
        <p:nvSpPr>
          <p:cNvPr id="12" name="TextBox 11"/>
          <p:cNvSpPr txBox="1"/>
          <p:nvPr/>
        </p:nvSpPr>
        <p:spPr>
          <a:xfrm>
            <a:off x="1113031" y="2636912"/>
            <a:ext cx="938689" cy="2664296"/>
          </a:xfrm>
          <a:prstGeom prst="roundRect">
            <a:avLst>
              <a:gd name="adj" fmla="val 37275"/>
            </a:avLst>
          </a:prstGeom>
          <a:gradFill flip="none" rotWithShape="1">
            <a:gsLst>
              <a:gs pos="34000">
                <a:srgbClr val="FFEFD1"/>
              </a:gs>
              <a:gs pos="64999">
                <a:srgbClr val="F0EBD5"/>
              </a:gs>
              <a:gs pos="100000">
                <a:srgbClr val="D1C39F"/>
              </a:gs>
            </a:gsLst>
            <a:lin ang="10800000" scaled="1"/>
            <a:tileRect/>
          </a:gradFill>
          <a:ln>
            <a:solidFill>
              <a:srgbClr val="053DF1"/>
            </a:solidFill>
          </a:ln>
        </p:spPr>
        <p:txBody>
          <a:bodyPr vert="eaVert" wrap="square" rtlCol="0">
            <a:spAutoFit/>
          </a:bodyPr>
          <a:lstStyle/>
          <a:p>
            <a:r>
              <a:rPr lang="zh-CN" altLang="en-US" sz="3600" b="1" dirty="0" smtClean="0">
                <a:solidFill>
                  <a:srgbClr val="053DF1"/>
                </a:solidFill>
                <a:latin typeface="黑体" pitchFamily="2" charset="-122"/>
                <a:ea typeface="黑体" pitchFamily="2" charset="-122"/>
              </a:rPr>
              <a:t>现    象</a:t>
            </a:r>
            <a:r>
              <a:rPr lang="zh-CN" altLang="en-US" sz="3200" b="1" dirty="0" smtClean="0">
                <a:latin typeface="黑体" pitchFamily="2" charset="-122"/>
                <a:ea typeface="黑体" pitchFamily="2" charset="-122"/>
              </a:rPr>
              <a:t>  </a:t>
            </a:r>
            <a:endParaRPr lang="zh-CN" altLang="en-US" sz="3200" b="1" dirty="0">
              <a:latin typeface="黑体" pitchFamily="2" charset="-122"/>
              <a:ea typeface="黑体"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7"/>
                                        </p:tgtEl>
                                        <p:attrNameLst>
                                          <p:attrName>style.opacity</p:attrName>
                                        </p:attrNameLst>
                                      </p:cBhvr>
                                      <p:to>
                                        <p:strVal val="0.5"/>
                                      </p:to>
                                    </p:set>
                                    <p:animEffect filter="image" prLst="opacity: 0.5">
                                      <p:cBhvr rctx="IE">
                                        <p:cTn id="7" dur="indefinite"/>
                                        <p:tgtEl>
                                          <p:spTgt spid="7"/>
                                        </p:tgtEl>
                                      </p:cBhvr>
                                    </p:animEffect>
                                  </p:childTnLst>
                                </p:cTn>
                              </p:par>
                              <p:par>
                                <p:cTn id="8" presetID="18" presetClass="entr" presetSubtype="3"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upRight)">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3"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strips(upRight)">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xit" presetSubtype="12" fill="hold" grpId="1" nodeType="clickEffect">
                                  <p:stCondLst>
                                    <p:cond delay="0"/>
                                  </p:stCondLst>
                                  <p:childTnLst>
                                    <p:animEffect transition="out" filter="strips(downLeft)">
                                      <p:cBhvr>
                                        <p:cTn id="19" dur="500"/>
                                        <p:tgtEl>
                                          <p:spTgt spid="10"/>
                                        </p:tgtEl>
                                      </p:cBhvr>
                                    </p:animEffect>
                                    <p:set>
                                      <p:cBhvr>
                                        <p:cTn id="20"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P spid="10"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647056" y="2492896"/>
            <a:ext cx="8245424" cy="936104"/>
          </a:xfrm>
          <a:noFill/>
          <a:ln>
            <a:miter lim="800000"/>
            <a:headEnd/>
            <a:tailEnd/>
          </a:ln>
        </p:spPr>
        <p:txBody>
          <a:bodyPr vert="horz" wrap="square" lIns="91440" tIns="45720" rIns="91440" bIns="45720" numCol="1" anchor="t" anchorCtr="0" compatLnSpc="1">
            <a:prstTxWarp prst="textNoShape">
              <a:avLst/>
            </a:prstTxWarp>
          </a:bodyPr>
          <a:lstStyle/>
          <a:p>
            <a:pPr>
              <a:lnSpc>
                <a:spcPct val="150000"/>
              </a:lnSpc>
              <a:buNone/>
            </a:pPr>
            <a:endParaRPr lang="en-US" altLang="zh-CN" dirty="0" smtClean="0">
              <a:latin typeface="华文楷体"/>
              <a:ea typeface="华文楷体"/>
              <a:cs typeface="华文楷体"/>
            </a:endParaRPr>
          </a:p>
          <a:p>
            <a:pPr>
              <a:lnSpc>
                <a:spcPct val="150000"/>
              </a:lnSpc>
              <a:buFont typeface="Wingdings" pitchFamily="2" charset="2"/>
              <a:buNone/>
            </a:pPr>
            <a:endParaRPr lang="en-US" altLang="zh-CN" b="1" dirty="0" smtClean="0">
              <a:latin typeface="华文楷体"/>
              <a:ea typeface="华文楷体"/>
              <a:cs typeface="华文楷体"/>
            </a:endParaRPr>
          </a:p>
          <a:p>
            <a:pPr>
              <a:lnSpc>
                <a:spcPct val="150000"/>
              </a:lnSpc>
              <a:buFont typeface="Wingdings" pitchFamily="2" charset="2"/>
              <a:buNone/>
            </a:pPr>
            <a:r>
              <a:rPr lang="en-US" altLang="zh-CN" b="1" dirty="0" smtClean="0">
                <a:latin typeface="华文楷体"/>
                <a:ea typeface="华文楷体"/>
                <a:cs typeface="华文楷体"/>
              </a:rPr>
              <a:t>        </a:t>
            </a:r>
            <a:endParaRPr lang="zh-CN" altLang="en-US" b="1" dirty="0" smtClean="0">
              <a:solidFill>
                <a:srgbClr val="0000FF"/>
              </a:solidFill>
              <a:latin typeface="华文楷体"/>
              <a:ea typeface="华文楷体"/>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sp>
        <p:nvSpPr>
          <p:cNvPr id="4" name="矩形 3"/>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
        <p:nvSpPr>
          <p:cNvPr id="7" name="TextBox 6"/>
          <p:cNvSpPr txBox="1"/>
          <p:nvPr/>
        </p:nvSpPr>
        <p:spPr>
          <a:xfrm>
            <a:off x="3131840" y="2636912"/>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格式套路化</a:t>
            </a:r>
            <a:endParaRPr lang="zh-CN" altLang="en-US" sz="2400" b="1" dirty="0">
              <a:solidFill>
                <a:schemeClr val="tx1"/>
              </a:solidFill>
              <a:latin typeface="黑体" pitchFamily="2" charset="-122"/>
              <a:ea typeface="黑体" pitchFamily="2" charset="-122"/>
            </a:endParaRPr>
          </a:p>
        </p:txBody>
      </p:sp>
      <p:sp>
        <p:nvSpPr>
          <p:cNvPr id="8" name="TextBox 7"/>
          <p:cNvSpPr txBox="1"/>
          <p:nvPr/>
        </p:nvSpPr>
        <p:spPr>
          <a:xfrm>
            <a:off x="3131840" y="3573016"/>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方法套路化</a:t>
            </a:r>
            <a:endParaRPr lang="zh-CN" altLang="en-US" sz="2400" b="1" dirty="0">
              <a:solidFill>
                <a:schemeClr val="tx1"/>
              </a:solidFill>
              <a:latin typeface="黑体" pitchFamily="2" charset="-122"/>
              <a:ea typeface="黑体" pitchFamily="2" charset="-122"/>
            </a:endParaRPr>
          </a:p>
        </p:txBody>
      </p:sp>
      <p:sp>
        <p:nvSpPr>
          <p:cNvPr id="9" name="TextBox 8"/>
          <p:cNvSpPr txBox="1"/>
          <p:nvPr/>
        </p:nvSpPr>
        <p:spPr>
          <a:xfrm>
            <a:off x="3131840" y="4581128"/>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思路套路化</a:t>
            </a:r>
            <a:endParaRPr lang="zh-CN" altLang="en-US" sz="2400" b="1" dirty="0">
              <a:solidFill>
                <a:schemeClr val="tx1"/>
              </a:solidFill>
              <a:latin typeface="黑体" pitchFamily="2" charset="-122"/>
              <a:ea typeface="黑体" pitchFamily="2" charset="-122"/>
            </a:endParaRPr>
          </a:p>
        </p:txBody>
      </p:sp>
      <p:sp>
        <p:nvSpPr>
          <p:cNvPr id="10" name="TextBox 9"/>
          <p:cNvSpPr txBox="1"/>
          <p:nvPr/>
        </p:nvSpPr>
        <p:spPr>
          <a:xfrm>
            <a:off x="2267744" y="5201746"/>
            <a:ext cx="6192688" cy="1611630"/>
          </a:xfrm>
          <a:prstGeom prst="horizontalScroll">
            <a:avLst>
              <a:gd name="adj" fmla="val 15828"/>
            </a:avLst>
          </a:prstGeom>
          <a:solidFill>
            <a:srgbClr val="0070C0"/>
          </a:solidFill>
          <a:ln w="12700">
            <a:solidFill>
              <a:schemeClr val="bg1"/>
            </a:solidFill>
          </a:ln>
        </p:spPr>
        <p:txBody>
          <a:bodyPr wrap="square" rtlCol="0">
            <a:spAutoFit/>
          </a:bodyPr>
          <a:lstStyle/>
          <a:p>
            <a:pPr algn="l">
              <a:lnSpc>
                <a:spcPct val="150000"/>
              </a:lnSpc>
            </a:pPr>
            <a:r>
              <a:rPr lang="zh-CN" altLang="en-US" sz="2200" b="1" dirty="0" smtClean="0">
                <a:solidFill>
                  <a:schemeClr val="bg1"/>
                </a:solidFill>
                <a:latin typeface="华文楷体" pitchFamily="2" charset="-122"/>
                <a:ea typeface="华文楷体" pitchFamily="2" charset="-122"/>
              </a:rPr>
              <a:t>思维僵化，抓不住问题重点，答非所问；</a:t>
            </a:r>
            <a:endParaRPr lang="en-US" altLang="zh-CN" sz="2200" b="1" dirty="0" smtClean="0">
              <a:solidFill>
                <a:schemeClr val="bg1"/>
              </a:solidFill>
              <a:latin typeface="华文楷体" pitchFamily="2" charset="-122"/>
              <a:ea typeface="华文楷体" pitchFamily="2" charset="-122"/>
            </a:endParaRPr>
          </a:p>
          <a:p>
            <a:pPr algn="l">
              <a:lnSpc>
                <a:spcPct val="150000"/>
              </a:lnSpc>
            </a:pPr>
            <a:r>
              <a:rPr lang="zh-CN" altLang="en-US" sz="2200" b="1" dirty="0" smtClean="0">
                <a:solidFill>
                  <a:schemeClr val="bg1"/>
                </a:solidFill>
                <a:latin typeface="华文楷体" pitchFamily="2" charset="-122"/>
                <a:ea typeface="华文楷体" pitchFamily="2" charset="-122"/>
              </a:rPr>
              <a:t>无法把握问题内在节奏，寻求相应建模节奏。</a:t>
            </a:r>
            <a:endParaRPr lang="en-US" altLang="zh-CN" sz="2200" b="1" dirty="0" smtClean="0">
              <a:solidFill>
                <a:schemeClr val="bg1"/>
              </a:solidFill>
              <a:latin typeface="华文楷体" pitchFamily="2" charset="-122"/>
              <a:ea typeface="华文楷体" pitchFamily="2" charset="-122"/>
            </a:endParaRPr>
          </a:p>
        </p:txBody>
      </p:sp>
      <p:sp>
        <p:nvSpPr>
          <p:cNvPr id="12" name="TextBox 11"/>
          <p:cNvSpPr txBox="1"/>
          <p:nvPr/>
        </p:nvSpPr>
        <p:spPr>
          <a:xfrm>
            <a:off x="971600" y="1051683"/>
            <a:ext cx="7704856" cy="937157"/>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gn="l">
              <a:lnSpc>
                <a:spcPct val="200000"/>
              </a:lnSpc>
            </a:pPr>
            <a:r>
              <a:rPr lang="zh-CN" altLang="en-US" sz="2800" b="1" dirty="0" smtClean="0">
                <a:solidFill>
                  <a:srgbClr val="C00000"/>
                </a:solidFill>
                <a:latin typeface="Times New Roman" pitchFamily="18" charset="0"/>
                <a:cs typeface="Times New Roman" pitchFamily="18" charset="0"/>
              </a:rPr>
              <a:t>关于“竞赛套路化”</a:t>
            </a:r>
            <a:r>
              <a:rPr lang="en-US" altLang="zh-CN" sz="2800" b="1" dirty="0" smtClean="0">
                <a:solidFill>
                  <a:srgbClr val="0430BC"/>
                </a:solidFill>
                <a:latin typeface="Times New Roman" pitchFamily="18" charset="0"/>
                <a:cs typeface="Times New Roman" pitchFamily="18" charset="0"/>
              </a:rPr>
              <a:t>——  </a:t>
            </a:r>
            <a:r>
              <a:rPr lang="zh-CN" altLang="en-US" sz="2800" b="1" dirty="0" smtClean="0">
                <a:solidFill>
                  <a:srgbClr val="0430BC"/>
                </a:solidFill>
                <a:latin typeface="Times New Roman" pitchFamily="18" charset="0"/>
                <a:cs typeface="Times New Roman" pitchFamily="18" charset="0"/>
              </a:rPr>
              <a:t>现象</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成因</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危害</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态度</a:t>
            </a:r>
          </a:p>
        </p:txBody>
      </p:sp>
      <p:sp>
        <p:nvSpPr>
          <p:cNvPr id="11" name="TextBox 10"/>
          <p:cNvSpPr txBox="1"/>
          <p:nvPr/>
        </p:nvSpPr>
        <p:spPr>
          <a:xfrm>
            <a:off x="1113031" y="2636912"/>
            <a:ext cx="938689" cy="2664296"/>
          </a:xfrm>
          <a:prstGeom prst="roundRect">
            <a:avLst>
              <a:gd name="adj" fmla="val 37275"/>
            </a:avLst>
          </a:prstGeom>
          <a:gradFill flip="none" rotWithShape="1">
            <a:gsLst>
              <a:gs pos="34000">
                <a:srgbClr val="FFEFD1"/>
              </a:gs>
              <a:gs pos="64999">
                <a:srgbClr val="F0EBD5"/>
              </a:gs>
              <a:gs pos="100000">
                <a:srgbClr val="D1C39F"/>
              </a:gs>
            </a:gsLst>
            <a:lin ang="10800000" scaled="1"/>
            <a:tileRect/>
          </a:gradFill>
          <a:ln>
            <a:solidFill>
              <a:srgbClr val="053DF1"/>
            </a:solidFill>
          </a:ln>
        </p:spPr>
        <p:txBody>
          <a:bodyPr vert="eaVert" wrap="square" rtlCol="0">
            <a:spAutoFit/>
          </a:bodyPr>
          <a:lstStyle/>
          <a:p>
            <a:r>
              <a:rPr lang="zh-CN" altLang="en-US" sz="3600" b="1" dirty="0" smtClean="0">
                <a:solidFill>
                  <a:srgbClr val="053DF1"/>
                </a:solidFill>
                <a:latin typeface="黑体" pitchFamily="2" charset="-122"/>
                <a:ea typeface="黑体" pitchFamily="2" charset="-122"/>
              </a:rPr>
              <a:t>现    象</a:t>
            </a:r>
            <a:r>
              <a:rPr lang="zh-CN" altLang="en-US" sz="3200" b="1" dirty="0" smtClean="0">
                <a:latin typeface="黑体" pitchFamily="2" charset="-122"/>
                <a:ea typeface="黑体" pitchFamily="2" charset="-122"/>
              </a:rPr>
              <a:t>  </a:t>
            </a:r>
            <a:endParaRPr lang="zh-CN" altLang="en-US" sz="3200" b="1" dirty="0">
              <a:latin typeface="黑体" pitchFamily="2" charset="-122"/>
              <a:ea typeface="黑体"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7"/>
                                        </p:tgtEl>
                                        <p:attrNameLst>
                                          <p:attrName>style.opacity</p:attrName>
                                        </p:attrNameLst>
                                      </p:cBhvr>
                                      <p:to>
                                        <p:strVal val="0.5"/>
                                      </p:to>
                                    </p:set>
                                    <p:animEffect filter="image" prLst="opacity: 0.5">
                                      <p:cBhvr rctx="IE">
                                        <p:cTn id="7" dur="indefinite"/>
                                        <p:tgtEl>
                                          <p:spTgt spid="7"/>
                                        </p:tgtEl>
                                      </p:cBhvr>
                                    </p:animEffect>
                                  </p:childTnLst>
                                </p:cTn>
                              </p:par>
                              <p:par>
                                <p:cTn id="8" presetID="9" presetClass="emph" presetSubtype="0" grpId="0" nodeType="withEffect">
                                  <p:stCondLst>
                                    <p:cond delay="0"/>
                                  </p:stCondLst>
                                  <p:childTnLst>
                                    <p:set>
                                      <p:cBhvr rctx="PPT">
                                        <p:cTn id="9" dur="indefinite"/>
                                        <p:tgtEl>
                                          <p:spTgt spid="8"/>
                                        </p:tgtEl>
                                        <p:attrNameLst>
                                          <p:attrName>style.opacity</p:attrName>
                                        </p:attrNameLst>
                                      </p:cBhvr>
                                      <p:to>
                                        <p:strVal val="0.5"/>
                                      </p:to>
                                    </p:set>
                                    <p:animEffect filter="image" prLst="opacity: 0.5">
                                      <p:cBhvr rctx="IE">
                                        <p:cTn id="10" dur="indefinite"/>
                                        <p:tgtEl>
                                          <p:spTgt spid="8"/>
                                        </p:tgtEl>
                                      </p:cBhvr>
                                    </p:animEffect>
                                  </p:childTnLst>
                                </p:cTn>
                              </p:par>
                              <p:par>
                                <p:cTn id="11" presetID="18" presetClass="entr" presetSubtype="3"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trips(upRight)">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8" presetClass="entr" presetSubtype="3"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strips(upRight)">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xit" presetSubtype="12" fill="hold" grpId="1" nodeType="clickEffect">
                                  <p:stCondLst>
                                    <p:cond delay="0"/>
                                  </p:stCondLst>
                                  <p:childTnLst>
                                    <p:animEffect transition="out" filter="strips(downLeft)">
                                      <p:cBhvr>
                                        <p:cTn id="22" dur="500"/>
                                        <p:tgtEl>
                                          <p:spTgt spid="10"/>
                                        </p:tgtEl>
                                      </p:cBhvr>
                                    </p:animEffect>
                                    <p:set>
                                      <p:cBhvr>
                                        <p:cTn id="23"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0"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395536" y="2348880"/>
            <a:ext cx="8496944" cy="3600400"/>
          </a:xfrm>
          <a:prstGeom prst="roundRect">
            <a:avLst>
              <a:gd name="adj" fmla="val 9422"/>
            </a:avLst>
          </a:prstGeom>
          <a:noFill/>
          <a:ln w="19050">
            <a:solidFill>
              <a:srgbClr val="92D050"/>
            </a:solidFill>
            <a:miter lim="800000"/>
            <a:headEnd/>
            <a:tailEnd/>
          </a:ln>
        </p:spPr>
        <p:txBody>
          <a:bodyPr vert="horz" wrap="square" lIns="91440" tIns="45720" rIns="91440" bIns="45720" numCol="1" anchor="t" anchorCtr="0" compatLnSpc="1">
            <a:prstTxWarp prst="textNoShape">
              <a:avLst/>
            </a:prstTxWarp>
          </a:bodyPr>
          <a:lstStyle/>
          <a:p>
            <a:pPr>
              <a:lnSpc>
                <a:spcPct val="150000"/>
              </a:lnSpc>
              <a:buNone/>
            </a:pPr>
            <a:r>
              <a:rPr lang="en-US" altLang="zh-CN" sz="3600" dirty="0" smtClean="0">
                <a:latin typeface="华文楷体"/>
                <a:ea typeface="华文楷体"/>
                <a:cs typeface="华文楷体"/>
              </a:rPr>
              <a:t>         </a:t>
            </a:r>
            <a:r>
              <a:rPr lang="zh-CN" altLang="en-US" sz="2400" dirty="0" smtClean="0">
                <a:solidFill>
                  <a:srgbClr val="053DF1"/>
                </a:solidFill>
                <a:latin typeface="+mn-ea"/>
                <a:cs typeface="华文楷体"/>
              </a:rPr>
              <a:t>国赛讲究实力，美赛讲究创新。美赛不一定要有多高级的方法，但是一定要有创新。而国赛，组委会往往会有一个模糊的“标准答案”，</a:t>
            </a:r>
            <a:r>
              <a:rPr lang="zh-CN" altLang="en-US" sz="2400" dirty="0" smtClean="0">
                <a:latin typeface="+mn-ea"/>
                <a:cs typeface="华文楷体"/>
              </a:rPr>
              <a:t>按部就班做下来就好了。</a:t>
            </a:r>
            <a:endParaRPr lang="en-US" altLang="zh-CN" sz="2400" dirty="0" smtClean="0">
              <a:latin typeface="+mn-ea"/>
              <a:cs typeface="华文楷体"/>
            </a:endParaRPr>
          </a:p>
          <a:p>
            <a:pPr>
              <a:lnSpc>
                <a:spcPct val="150000"/>
              </a:lnSpc>
              <a:buNone/>
            </a:pPr>
            <a:r>
              <a:rPr lang="en-US" altLang="zh-CN" sz="2400" b="1" dirty="0" smtClean="0">
                <a:solidFill>
                  <a:srgbClr val="053DF1"/>
                </a:solidFill>
                <a:latin typeface="+mn-ea"/>
                <a:cs typeface="华文楷体"/>
              </a:rPr>
              <a:t>      </a:t>
            </a:r>
            <a:r>
              <a:rPr lang="zh-CN" altLang="en-US" sz="2400" dirty="0" smtClean="0">
                <a:solidFill>
                  <a:srgbClr val="053DF1"/>
                </a:solidFill>
                <a:latin typeface="+mn-ea"/>
                <a:cs typeface="华文楷体"/>
              </a:rPr>
              <a:t>老外看重的是你的思维，你的逻辑，不像国赛，看重的是你的建模编程能力，</a:t>
            </a:r>
            <a:r>
              <a:rPr lang="zh-CN" altLang="en-US" sz="2400" dirty="0" smtClean="0">
                <a:latin typeface="+mn-ea"/>
                <a:cs typeface="华文楷体"/>
              </a:rPr>
              <a:t>要使用各种高大上的方法。</a:t>
            </a:r>
            <a:endParaRPr lang="en-US" altLang="zh-CN" sz="2400" b="1" dirty="0" smtClean="0">
              <a:latin typeface="+mn-ea"/>
              <a:cs typeface="华文楷体"/>
            </a:endParaRPr>
          </a:p>
          <a:p>
            <a:pPr>
              <a:lnSpc>
                <a:spcPct val="150000"/>
              </a:lnSpc>
              <a:buFont typeface="Wingdings" pitchFamily="2" charset="2"/>
              <a:buNone/>
            </a:pPr>
            <a:r>
              <a:rPr lang="en-US" altLang="zh-CN" sz="2400" b="1" dirty="0" smtClean="0">
                <a:latin typeface="+mn-ea"/>
                <a:cs typeface="华文楷体"/>
              </a:rPr>
              <a:t>        </a:t>
            </a:r>
            <a:endParaRPr lang="zh-CN" altLang="en-US" sz="2400" b="1" dirty="0" smtClean="0">
              <a:solidFill>
                <a:srgbClr val="0000FF"/>
              </a:solidFill>
              <a:latin typeface="+mn-ea"/>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sp>
        <p:nvSpPr>
          <p:cNvPr id="4" name="矩形 3"/>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
        <p:nvSpPr>
          <p:cNvPr id="5" name="TextBox 4"/>
          <p:cNvSpPr txBox="1"/>
          <p:nvPr/>
        </p:nvSpPr>
        <p:spPr>
          <a:xfrm>
            <a:off x="2627784" y="908720"/>
            <a:ext cx="4272565" cy="1248215"/>
          </a:xfrm>
          <a:prstGeom prst="flowChartAlternateProcess">
            <a:avLst/>
          </a:prstGeom>
          <a:solidFill>
            <a:srgbClr val="FFFF00"/>
          </a:solidFill>
          <a:ln>
            <a:solidFill>
              <a:srgbClr val="00B050"/>
            </a:solidFill>
          </a:ln>
        </p:spPr>
        <p:txBody>
          <a:bodyPr wrap="none" rtlCol="0">
            <a:spAutoFit/>
          </a:bodyPr>
          <a:lstStyle/>
          <a:p>
            <a:pPr>
              <a:lnSpc>
                <a:spcPct val="150000"/>
              </a:lnSpc>
            </a:pPr>
            <a:r>
              <a:rPr lang="zh-CN" altLang="en-US" sz="2800" b="1" dirty="0" smtClean="0">
                <a:solidFill>
                  <a:srgbClr val="C00000"/>
                </a:solidFill>
                <a:latin typeface="楷体_GB2312" pitchFamily="49" charset="-122"/>
                <a:ea typeface="楷体_GB2312" pitchFamily="49" charset="-122"/>
              </a:rPr>
              <a:t>如何入门参与数学建模？</a:t>
            </a:r>
            <a:endParaRPr lang="en-US" altLang="zh-CN" sz="2800" b="1" dirty="0" smtClean="0">
              <a:solidFill>
                <a:srgbClr val="C00000"/>
              </a:solidFill>
              <a:latin typeface="楷体_GB2312" pitchFamily="49" charset="-122"/>
              <a:ea typeface="楷体_GB2312" pitchFamily="49" charset="-122"/>
            </a:endParaRPr>
          </a:p>
          <a:p>
            <a:pPr>
              <a:lnSpc>
                <a:spcPct val="150000"/>
              </a:lnSpc>
            </a:pPr>
            <a:r>
              <a:rPr lang="en-US" altLang="zh-CN" sz="2000" b="1" dirty="0" smtClean="0">
                <a:latin typeface="楷体_GB2312" pitchFamily="49" charset="-122"/>
                <a:ea typeface="楷体_GB2312" pitchFamily="49" charset="-122"/>
              </a:rPr>
              <a:t>2017.6.18 </a:t>
            </a:r>
            <a:r>
              <a:rPr lang="zh-CN" altLang="en-US" sz="2000" b="1" dirty="0" smtClean="0">
                <a:latin typeface="楷体_GB2312" pitchFamily="49" charset="-122"/>
                <a:ea typeface="楷体_GB2312" pitchFamily="49" charset="-122"/>
              </a:rPr>
              <a:t>算法与数学之美</a:t>
            </a:r>
            <a:endParaRPr lang="en-US" altLang="zh-CN" sz="2000" b="1" dirty="0" smtClean="0">
              <a:latin typeface="楷体_GB2312" pitchFamily="49" charset="-122"/>
              <a:ea typeface="楷体_GB2312" pitchFamily="49"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upRigh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strips(upRight)">
                                      <p:cBhvr>
                                        <p:cTn id="12" dur="500"/>
                                        <p:tgtEl>
                                          <p:spTgt spid="3">
                                            <p:bg/>
                                          </p:spTgt>
                                        </p:tgtEl>
                                      </p:cBhvr>
                                    </p:animEffect>
                                  </p:childTnLst>
                                </p:cTn>
                              </p:par>
                              <p:par>
                                <p:cTn id="13" presetID="18" presetClass="entr" presetSubtype="3" fill="hold"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strips(upRight)">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3"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strips(upRight)">
                                      <p:cBhvr>
                                        <p:cTn id="2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0" y="836712"/>
            <a:ext cx="9144000" cy="792088"/>
          </a:xfrm>
          <a:noFill/>
          <a:ln>
            <a:miter lim="800000"/>
            <a:headEnd/>
            <a:tailEnd/>
          </a:ln>
        </p:spPr>
        <p:txBody>
          <a:bodyPr vert="horz" wrap="square" lIns="91440" tIns="45720" rIns="91440" bIns="45720" numCol="1" anchor="t" anchorCtr="0" compatLnSpc="1">
            <a:prstTxWarp prst="textNoShape">
              <a:avLst/>
            </a:prstTxWarp>
          </a:bodyPr>
          <a:lstStyle/>
          <a:p>
            <a:pPr algn="ctr">
              <a:lnSpc>
                <a:spcPct val="150000"/>
              </a:lnSpc>
              <a:buFont typeface="Wingdings" pitchFamily="2" charset="2"/>
              <a:buNone/>
            </a:pPr>
            <a:r>
              <a:rPr lang="en-US" altLang="zh-CN" sz="2400" dirty="0" smtClean="0"/>
              <a:t> </a:t>
            </a:r>
            <a:r>
              <a:rPr lang="en-US" altLang="zh-CN" sz="2400" dirty="0" smtClean="0">
                <a:solidFill>
                  <a:srgbClr val="4D3FFF"/>
                </a:solidFill>
              </a:rPr>
              <a:t>College Coaching Legends</a:t>
            </a:r>
            <a:r>
              <a:rPr lang="zh-CN" altLang="en-US" sz="2400" dirty="0" smtClean="0">
                <a:solidFill>
                  <a:srgbClr val="4D3FFF"/>
                </a:solidFill>
              </a:rPr>
              <a:t>（</a:t>
            </a:r>
            <a:r>
              <a:rPr lang="en-US" altLang="zh-CN" sz="2200" dirty="0" smtClean="0">
                <a:solidFill>
                  <a:srgbClr val="4D3FFF"/>
                </a:solidFill>
              </a:rPr>
              <a:t>MCM14B</a:t>
            </a:r>
            <a:r>
              <a:rPr lang="zh-CN" altLang="en-US" sz="2400" dirty="0" smtClean="0">
                <a:solidFill>
                  <a:srgbClr val="4D3FFF"/>
                </a:solidFill>
              </a:rPr>
              <a:t>）</a:t>
            </a:r>
            <a:r>
              <a:rPr lang="en-US" altLang="zh-CN" sz="2400" dirty="0" smtClean="0"/>
              <a:t/>
            </a:r>
            <a:br>
              <a:rPr lang="en-US" altLang="zh-CN" sz="2400" dirty="0" smtClean="0"/>
            </a:br>
            <a:r>
              <a:rPr lang="en-US" altLang="zh-CN" dirty="0" smtClean="0">
                <a:solidFill>
                  <a:srgbClr val="4D3FFF"/>
                </a:solidFill>
              </a:rPr>
              <a:t/>
            </a:r>
            <a:br>
              <a:rPr lang="en-US" altLang="zh-CN" dirty="0" smtClean="0">
                <a:solidFill>
                  <a:srgbClr val="4D3FFF"/>
                </a:solidFill>
              </a:rPr>
            </a:br>
            <a:r>
              <a:rPr lang="en-US" altLang="zh-CN" dirty="0" smtClean="0">
                <a:solidFill>
                  <a:srgbClr val="4D3FFF"/>
                </a:solidFill>
              </a:rPr>
              <a:t>  </a:t>
            </a:r>
            <a:endParaRPr lang="en-US" altLang="zh-CN" b="1" dirty="0" smtClean="0">
              <a:solidFill>
                <a:srgbClr val="4D3FFF"/>
              </a:solidFill>
              <a:latin typeface="华文楷体"/>
              <a:ea typeface="华文楷体"/>
              <a:cs typeface="华文楷体"/>
            </a:endParaRPr>
          </a:p>
          <a:p>
            <a:pPr>
              <a:lnSpc>
                <a:spcPct val="150000"/>
              </a:lnSpc>
              <a:buFont typeface="Wingdings" pitchFamily="2" charset="2"/>
              <a:buNone/>
            </a:pPr>
            <a:r>
              <a:rPr lang="en-US" altLang="zh-CN" b="1" dirty="0" smtClean="0">
                <a:latin typeface="华文楷体"/>
                <a:ea typeface="华文楷体"/>
                <a:cs typeface="华文楷体"/>
              </a:rPr>
              <a:t>        </a:t>
            </a:r>
            <a:endParaRPr lang="zh-CN" altLang="en-US" b="1" dirty="0" smtClean="0">
              <a:solidFill>
                <a:srgbClr val="0000FF"/>
              </a:solidFill>
              <a:latin typeface="华文楷体"/>
              <a:ea typeface="华文楷体"/>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graphicFrame>
        <p:nvGraphicFramePr>
          <p:cNvPr id="10" name="表格 9"/>
          <p:cNvGraphicFramePr>
            <a:graphicFrameLocks noGrp="1"/>
          </p:cNvGraphicFramePr>
          <p:nvPr/>
        </p:nvGraphicFramePr>
        <p:xfrm>
          <a:off x="611560" y="1628800"/>
          <a:ext cx="7992888" cy="4680520"/>
        </p:xfrm>
        <a:graphic>
          <a:graphicData uri="http://schemas.openxmlformats.org/drawingml/2006/table">
            <a:tbl>
              <a:tblPr firstRow="1" bandRow="1">
                <a:tableStyleId>{5C22544A-7EE6-4342-B048-85BDC9FD1C3A}</a:tableStyleId>
              </a:tblPr>
              <a:tblGrid>
                <a:gridCol w="1414670"/>
                <a:gridCol w="6578218"/>
              </a:tblGrid>
              <a:tr h="498744">
                <a:tc>
                  <a:txBody>
                    <a:bodyPr/>
                    <a:lstStyle/>
                    <a:p>
                      <a:pPr algn="ctr"/>
                      <a:r>
                        <a:rPr lang="en-US" altLang="zh-CN" sz="2000" b="1" dirty="0" smtClean="0">
                          <a:solidFill>
                            <a:srgbClr val="C00000"/>
                          </a:solidFill>
                        </a:rPr>
                        <a:t>O</a:t>
                      </a:r>
                      <a:r>
                        <a:rPr lang="zh-CN" altLang="en-US" sz="2000" b="1" dirty="0" smtClean="0">
                          <a:solidFill>
                            <a:srgbClr val="C00000"/>
                          </a:solidFill>
                        </a:rPr>
                        <a:t>奖</a:t>
                      </a:r>
                      <a:endParaRPr lang="zh-CN" altLang="en-US" sz="2000" b="1" dirty="0">
                        <a:solidFill>
                          <a:srgbClr val="C00000"/>
                        </a:solidFill>
                      </a:endParaRPr>
                    </a:p>
                  </a:txBody>
                  <a:tcPr/>
                </a:tc>
                <a:tc>
                  <a:txBody>
                    <a:bodyPr/>
                    <a:lstStyle/>
                    <a:p>
                      <a:pPr algn="ctr"/>
                      <a:r>
                        <a:rPr lang="zh-CN" altLang="en-US" sz="2000" b="1" dirty="0" smtClean="0">
                          <a:solidFill>
                            <a:srgbClr val="C00000"/>
                          </a:solidFill>
                        </a:rPr>
                        <a:t>主要方法</a:t>
                      </a:r>
                      <a:endParaRPr lang="zh-CN" altLang="en-US" sz="2000" b="1" dirty="0">
                        <a:solidFill>
                          <a:srgbClr val="C00000"/>
                        </a:solidFill>
                      </a:endParaRPr>
                    </a:p>
                  </a:txBody>
                  <a:tcPr/>
                </a:tc>
              </a:tr>
              <a:tr h="498744">
                <a:tc>
                  <a:txBody>
                    <a:bodyPr/>
                    <a:lstStyle/>
                    <a:p>
                      <a:pPr algn="ctr"/>
                      <a:r>
                        <a:rPr lang="zh-CN" altLang="en-US" sz="1800" b="1" dirty="0" smtClean="0">
                          <a:solidFill>
                            <a:srgbClr val="4D3FFF"/>
                          </a:solidFill>
                        </a:rPr>
                        <a:t>国内</a:t>
                      </a:r>
                      <a:r>
                        <a:rPr lang="en-US" altLang="zh-CN" sz="1800" b="1" dirty="0" smtClean="0">
                          <a:solidFill>
                            <a:srgbClr val="4D3FFF"/>
                          </a:solidFill>
                        </a:rPr>
                        <a:t>1</a:t>
                      </a:r>
                      <a:endParaRPr lang="zh-CN" altLang="en-US" sz="1800" b="1" dirty="0">
                        <a:solidFill>
                          <a:srgbClr val="4D3FFF"/>
                        </a:solidFill>
                      </a:endParaRPr>
                    </a:p>
                  </a:txBody>
                  <a:tcPr/>
                </a:tc>
                <a:tc>
                  <a:txBody>
                    <a:bodyPr/>
                    <a:lstStyle/>
                    <a:p>
                      <a:r>
                        <a:rPr lang="zh-CN" altLang="en-US" sz="1800" b="1" dirty="0" smtClean="0">
                          <a:solidFill>
                            <a:srgbClr val="4D3FFF"/>
                          </a:solidFill>
                        </a:rPr>
                        <a:t>灰色相关分析，模糊评价，</a:t>
                      </a:r>
                      <a:r>
                        <a:rPr lang="en-US" altLang="zh-CN" sz="1800" b="1" dirty="0" smtClean="0">
                          <a:solidFill>
                            <a:srgbClr val="4D3FFF"/>
                          </a:solidFill>
                        </a:rPr>
                        <a:t>AHP</a:t>
                      </a:r>
                      <a:endParaRPr lang="zh-CN" altLang="en-US" sz="1800" b="1" dirty="0">
                        <a:solidFill>
                          <a:srgbClr val="4D3FFF"/>
                        </a:solidFill>
                      </a:endParaRPr>
                    </a:p>
                  </a:txBody>
                  <a:tcPr/>
                </a:tc>
              </a:tr>
              <a:tr h="498744">
                <a:tc>
                  <a:txBody>
                    <a:bodyPr/>
                    <a:lstStyle/>
                    <a:p>
                      <a:pPr algn="ctr"/>
                      <a:r>
                        <a:rPr lang="zh-CN" altLang="en-US" sz="1800" b="1" dirty="0" smtClean="0">
                          <a:solidFill>
                            <a:srgbClr val="4D3FFF"/>
                          </a:solidFill>
                        </a:rPr>
                        <a:t>国内</a:t>
                      </a:r>
                      <a:r>
                        <a:rPr lang="en-US" altLang="zh-CN" sz="1800" b="1" dirty="0" smtClean="0">
                          <a:solidFill>
                            <a:srgbClr val="4D3FFF"/>
                          </a:solidFill>
                        </a:rPr>
                        <a:t>2</a:t>
                      </a:r>
                      <a:endParaRPr lang="zh-CN" altLang="en-US" sz="1800" b="1" dirty="0">
                        <a:solidFill>
                          <a:srgbClr val="4D3FFF"/>
                        </a:solidFill>
                      </a:endParaRPr>
                    </a:p>
                  </a:txBody>
                  <a:tcPr/>
                </a:tc>
                <a:tc>
                  <a:txBody>
                    <a:bodyPr/>
                    <a:lstStyle/>
                    <a:p>
                      <a:r>
                        <a:rPr lang="zh-CN" altLang="en-US" sz="1800" b="1" dirty="0" smtClean="0">
                          <a:solidFill>
                            <a:srgbClr val="4D3FFF"/>
                          </a:solidFill>
                        </a:rPr>
                        <a:t>灰色相关分析，模糊评价，滑动平均，</a:t>
                      </a:r>
                      <a:r>
                        <a:rPr lang="en-US" altLang="zh-CN" sz="1800" b="1" dirty="0" smtClean="0">
                          <a:solidFill>
                            <a:srgbClr val="4D3FFF"/>
                          </a:solidFill>
                        </a:rPr>
                        <a:t>Shannon</a:t>
                      </a:r>
                      <a:r>
                        <a:rPr lang="zh-CN" altLang="en-US" sz="1800" b="1" dirty="0" smtClean="0">
                          <a:solidFill>
                            <a:srgbClr val="4D3FFF"/>
                          </a:solidFill>
                        </a:rPr>
                        <a:t>熵</a:t>
                      </a:r>
                      <a:endParaRPr lang="zh-CN" altLang="en-US" sz="1800" b="1" dirty="0">
                        <a:solidFill>
                          <a:srgbClr val="4D3FFF"/>
                        </a:solidFill>
                      </a:endParaRPr>
                    </a:p>
                  </a:txBody>
                  <a:tcPr/>
                </a:tc>
              </a:tr>
              <a:tr h="498744">
                <a:tc>
                  <a:txBody>
                    <a:bodyPr/>
                    <a:lstStyle/>
                    <a:p>
                      <a:pPr algn="ctr"/>
                      <a:r>
                        <a:rPr lang="zh-CN" altLang="en-US" sz="1800" b="1" dirty="0" smtClean="0">
                          <a:solidFill>
                            <a:srgbClr val="4D3FFF"/>
                          </a:solidFill>
                        </a:rPr>
                        <a:t>国内</a:t>
                      </a:r>
                      <a:r>
                        <a:rPr lang="en-US" altLang="zh-CN" sz="1800" b="1" dirty="0" smtClean="0">
                          <a:solidFill>
                            <a:srgbClr val="4D3FFF"/>
                          </a:solidFill>
                        </a:rPr>
                        <a:t>3</a:t>
                      </a:r>
                      <a:endParaRPr lang="zh-CN" altLang="en-US" sz="1800" b="1" dirty="0">
                        <a:solidFill>
                          <a:srgbClr val="4D3FFF"/>
                        </a:solidFill>
                      </a:endParaRPr>
                    </a:p>
                  </a:txBody>
                  <a:tcPr/>
                </a:tc>
                <a:tc>
                  <a:txBody>
                    <a:bodyPr/>
                    <a:lstStyle/>
                    <a:p>
                      <a:r>
                        <a:rPr lang="zh-CN" altLang="zh-CN" sz="1800" b="1" kern="1200" dirty="0" smtClean="0">
                          <a:solidFill>
                            <a:srgbClr val="4D3FFF"/>
                          </a:solidFill>
                          <a:latin typeface="+mn-lt"/>
                          <a:ea typeface="+mn-ea"/>
                          <a:cs typeface="+mn-cs"/>
                        </a:rPr>
                        <a:t>谷歌趋势统计，线性拟合，</a:t>
                      </a:r>
                      <a:r>
                        <a:rPr lang="en-US" altLang="zh-CN" sz="1800" b="1" kern="1200" dirty="0" smtClean="0">
                          <a:solidFill>
                            <a:srgbClr val="4D3FFF"/>
                          </a:solidFill>
                          <a:latin typeface="+mn-lt"/>
                          <a:ea typeface="+mn-ea"/>
                          <a:cs typeface="+mn-cs"/>
                        </a:rPr>
                        <a:t>AHP+</a:t>
                      </a:r>
                      <a:r>
                        <a:rPr lang="zh-CN" altLang="zh-CN" sz="1800" b="1" kern="1200" dirty="0" smtClean="0">
                          <a:solidFill>
                            <a:srgbClr val="4D3FFF"/>
                          </a:solidFill>
                          <a:latin typeface="+mn-lt"/>
                          <a:ea typeface="+mn-ea"/>
                          <a:cs typeface="+mn-cs"/>
                        </a:rPr>
                        <a:t>最大熵模型，灰色相关分析</a:t>
                      </a:r>
                      <a:endParaRPr lang="zh-CN" altLang="en-US" sz="2000" b="1" dirty="0">
                        <a:solidFill>
                          <a:srgbClr val="4D3FFF"/>
                        </a:solidFill>
                      </a:endParaRPr>
                    </a:p>
                  </a:txBody>
                  <a:tcPr/>
                </a:tc>
              </a:tr>
              <a:tr h="498744">
                <a:tc>
                  <a:txBody>
                    <a:bodyPr/>
                    <a:lstStyle/>
                    <a:p>
                      <a:pPr algn="ctr"/>
                      <a:r>
                        <a:rPr lang="zh-CN" altLang="en-US" sz="1800" b="1" dirty="0" smtClean="0">
                          <a:solidFill>
                            <a:srgbClr val="4D3FFF"/>
                          </a:solidFill>
                        </a:rPr>
                        <a:t>国内</a:t>
                      </a:r>
                      <a:r>
                        <a:rPr lang="en-US" altLang="zh-CN" sz="1800" b="1" dirty="0" smtClean="0">
                          <a:solidFill>
                            <a:srgbClr val="4D3FFF"/>
                          </a:solidFill>
                        </a:rPr>
                        <a:t>4</a:t>
                      </a:r>
                      <a:endParaRPr lang="zh-CN" altLang="en-US" sz="1800" b="1" dirty="0">
                        <a:solidFill>
                          <a:srgbClr val="4D3FFF"/>
                        </a:solidFill>
                      </a:endParaRPr>
                    </a:p>
                  </a:txBody>
                  <a:tcPr/>
                </a:tc>
                <a:tc>
                  <a:txBody>
                    <a:bodyPr/>
                    <a:lstStyle/>
                    <a:p>
                      <a:r>
                        <a:rPr lang="en-US" altLang="zh-CN" sz="1800" b="1" kern="1200" dirty="0" smtClean="0">
                          <a:solidFill>
                            <a:srgbClr val="4D3FFF"/>
                          </a:solidFill>
                          <a:latin typeface="+mn-lt"/>
                          <a:ea typeface="+mn-ea"/>
                          <a:cs typeface="+mn-cs"/>
                        </a:rPr>
                        <a:t>AHP</a:t>
                      </a:r>
                      <a:r>
                        <a:rPr lang="zh-CN" altLang="zh-CN" sz="1800" b="1" kern="1200" dirty="0" smtClean="0">
                          <a:solidFill>
                            <a:srgbClr val="4D3FFF"/>
                          </a:solidFill>
                          <a:latin typeface="+mn-lt"/>
                          <a:ea typeface="+mn-ea"/>
                          <a:cs typeface="+mn-cs"/>
                        </a:rPr>
                        <a:t>，模糊综合评价</a:t>
                      </a:r>
                      <a:r>
                        <a:rPr lang="zh-CN" altLang="en-US" sz="1800" b="1" kern="1200" dirty="0" smtClean="0">
                          <a:solidFill>
                            <a:srgbClr val="4D3FFF"/>
                          </a:solidFill>
                          <a:latin typeface="+mn-lt"/>
                          <a:ea typeface="+mn-ea"/>
                          <a:cs typeface="+mn-cs"/>
                        </a:rPr>
                        <a:t>，</a:t>
                      </a:r>
                      <a:r>
                        <a:rPr lang="zh-CN" altLang="zh-CN" sz="1800" b="1" kern="1200" dirty="0" smtClean="0">
                          <a:solidFill>
                            <a:srgbClr val="4D3FFF"/>
                          </a:solidFill>
                          <a:latin typeface="+mn-lt"/>
                          <a:ea typeface="+mn-ea"/>
                          <a:cs typeface="+mn-cs"/>
                        </a:rPr>
                        <a:t>熵方法</a:t>
                      </a:r>
                      <a:r>
                        <a:rPr lang="zh-CN" altLang="en-US" sz="1800" b="1" kern="1200" dirty="0" smtClean="0">
                          <a:solidFill>
                            <a:srgbClr val="4D3FFF"/>
                          </a:solidFill>
                          <a:latin typeface="+mn-lt"/>
                          <a:ea typeface="+mn-ea"/>
                          <a:cs typeface="+mn-cs"/>
                        </a:rPr>
                        <a:t>，</a:t>
                      </a:r>
                      <a:r>
                        <a:rPr lang="zh-CN" altLang="zh-CN" sz="1800" b="1" kern="1200" dirty="0" smtClean="0">
                          <a:solidFill>
                            <a:srgbClr val="4D3FFF"/>
                          </a:solidFill>
                          <a:latin typeface="+mn-lt"/>
                          <a:ea typeface="+mn-ea"/>
                          <a:cs typeface="+mn-cs"/>
                        </a:rPr>
                        <a:t>线性加权模型</a:t>
                      </a:r>
                      <a:r>
                        <a:rPr lang="zh-CN" altLang="en-US" sz="1800" b="1" kern="1200" dirty="0" smtClean="0">
                          <a:solidFill>
                            <a:srgbClr val="4D3FFF"/>
                          </a:solidFill>
                          <a:latin typeface="+mn-lt"/>
                          <a:ea typeface="+mn-ea"/>
                          <a:cs typeface="+mn-cs"/>
                        </a:rPr>
                        <a:t>，</a:t>
                      </a:r>
                      <a:r>
                        <a:rPr lang="zh-CN" altLang="zh-CN" sz="1800" b="1" kern="1200" dirty="0" smtClean="0">
                          <a:solidFill>
                            <a:srgbClr val="4D3FFF"/>
                          </a:solidFill>
                          <a:latin typeface="+mn-lt"/>
                          <a:ea typeface="+mn-ea"/>
                          <a:cs typeface="+mn-cs"/>
                        </a:rPr>
                        <a:t>聚合模型</a:t>
                      </a:r>
                      <a:endParaRPr lang="zh-CN" altLang="en-US" sz="2000" b="1" dirty="0">
                        <a:solidFill>
                          <a:srgbClr val="4D3FFF"/>
                        </a:solidFill>
                      </a:endParaRPr>
                    </a:p>
                  </a:txBody>
                  <a:tcPr/>
                </a:tc>
              </a:tr>
              <a:tr h="498744">
                <a:tc>
                  <a:txBody>
                    <a:bodyPr/>
                    <a:lstStyle/>
                    <a:p>
                      <a:pPr algn="ctr"/>
                      <a:r>
                        <a:rPr lang="zh-CN" altLang="en-US" sz="1800" b="1" dirty="0" smtClean="0">
                          <a:solidFill>
                            <a:srgbClr val="4D3FFF"/>
                          </a:solidFill>
                        </a:rPr>
                        <a:t>国内</a:t>
                      </a:r>
                      <a:r>
                        <a:rPr lang="en-US" altLang="zh-CN" sz="1800" b="1" dirty="0" smtClean="0">
                          <a:solidFill>
                            <a:srgbClr val="4D3FFF"/>
                          </a:solidFill>
                        </a:rPr>
                        <a:t>5</a:t>
                      </a:r>
                      <a:endParaRPr lang="zh-CN" altLang="en-US" sz="1800" b="1" dirty="0">
                        <a:solidFill>
                          <a:srgbClr val="4D3FFF"/>
                        </a:solidFill>
                      </a:endParaRPr>
                    </a:p>
                  </a:txBody>
                  <a:tcPr/>
                </a:tc>
                <a:tc>
                  <a:txBody>
                    <a:bodyPr/>
                    <a:lstStyle/>
                    <a:p>
                      <a:r>
                        <a:rPr lang="zh-CN" altLang="zh-CN" sz="1800" b="1" kern="1200" dirty="0" smtClean="0">
                          <a:solidFill>
                            <a:srgbClr val="4D3FFF"/>
                          </a:solidFill>
                          <a:latin typeface="+mn-lt"/>
                          <a:ea typeface="+mn-ea"/>
                          <a:cs typeface="+mn-cs"/>
                        </a:rPr>
                        <a:t>双层评价设计，简单模型</a:t>
                      </a:r>
                      <a:r>
                        <a:rPr lang="en-US" altLang="zh-CN" sz="1800" b="1" kern="1200" dirty="0" smtClean="0">
                          <a:solidFill>
                            <a:srgbClr val="4D3FFF"/>
                          </a:solidFill>
                          <a:latin typeface="+mn-lt"/>
                          <a:ea typeface="+mn-ea"/>
                          <a:cs typeface="+mn-cs"/>
                        </a:rPr>
                        <a:t>+AHP-</a:t>
                      </a:r>
                      <a:r>
                        <a:rPr lang="zh-CN" altLang="en-US" sz="1800" b="1" kern="1200" dirty="0" smtClean="0">
                          <a:solidFill>
                            <a:srgbClr val="4D3FFF"/>
                          </a:solidFill>
                          <a:latin typeface="+mn-lt"/>
                          <a:ea typeface="+mn-ea"/>
                          <a:cs typeface="+mn-cs"/>
                        </a:rPr>
                        <a:t>模糊综合评价</a:t>
                      </a:r>
                      <a:r>
                        <a:rPr lang="zh-CN" altLang="zh-CN" sz="1800" b="1" kern="1200" dirty="0" smtClean="0">
                          <a:solidFill>
                            <a:srgbClr val="4D3FFF"/>
                          </a:solidFill>
                          <a:latin typeface="+mn-lt"/>
                          <a:ea typeface="+mn-ea"/>
                          <a:cs typeface="+mn-cs"/>
                        </a:rPr>
                        <a:t>模型</a:t>
                      </a:r>
                      <a:endParaRPr lang="zh-CN" altLang="en-US" sz="2000" b="1" dirty="0">
                        <a:solidFill>
                          <a:srgbClr val="4D3FFF"/>
                        </a:solidFill>
                      </a:endParaRPr>
                    </a:p>
                  </a:txBody>
                  <a:tcPr/>
                </a:tc>
              </a:tr>
              <a:tr h="498744">
                <a:tc>
                  <a:txBody>
                    <a:bodyPr/>
                    <a:lstStyle/>
                    <a:p>
                      <a:pPr algn="ctr"/>
                      <a:r>
                        <a:rPr lang="zh-CN" altLang="en-US" sz="1800" b="1" dirty="0" smtClean="0">
                          <a:solidFill>
                            <a:srgbClr val="4D3FFF"/>
                          </a:solidFill>
                        </a:rPr>
                        <a:t>国内</a:t>
                      </a:r>
                      <a:r>
                        <a:rPr lang="en-US" altLang="zh-CN" sz="1800" b="1" dirty="0" smtClean="0">
                          <a:solidFill>
                            <a:srgbClr val="4D3FFF"/>
                          </a:solidFill>
                        </a:rPr>
                        <a:t>6</a:t>
                      </a:r>
                      <a:endParaRPr lang="zh-CN" altLang="en-US" sz="1800" b="1" dirty="0">
                        <a:solidFill>
                          <a:srgbClr val="4D3FFF"/>
                        </a:solidFill>
                      </a:endParaRPr>
                    </a:p>
                  </a:txBody>
                  <a:tcPr/>
                </a:tc>
                <a:tc>
                  <a:txBody>
                    <a:bodyPr/>
                    <a:lstStyle/>
                    <a:p>
                      <a:r>
                        <a:rPr lang="en-US" altLang="zh-CN" sz="1800" b="1" kern="1200" dirty="0" smtClean="0">
                          <a:solidFill>
                            <a:srgbClr val="4D3FFF"/>
                          </a:solidFill>
                          <a:latin typeface="+mn-lt"/>
                          <a:ea typeface="+mn-ea"/>
                          <a:cs typeface="+mn-cs"/>
                        </a:rPr>
                        <a:t>PCA</a:t>
                      </a:r>
                      <a:r>
                        <a:rPr lang="zh-CN" altLang="en-US" sz="1800" b="1" kern="1200" dirty="0" smtClean="0">
                          <a:solidFill>
                            <a:srgbClr val="4D3FFF"/>
                          </a:solidFill>
                          <a:latin typeface="+mn-lt"/>
                          <a:ea typeface="+mn-ea"/>
                          <a:cs typeface="+mn-cs"/>
                        </a:rPr>
                        <a:t>，</a:t>
                      </a:r>
                      <a:r>
                        <a:rPr lang="zh-CN" altLang="zh-CN" sz="1800" b="1" kern="1200" dirty="0" smtClean="0">
                          <a:solidFill>
                            <a:srgbClr val="4D3FFF"/>
                          </a:solidFill>
                          <a:latin typeface="+mn-lt"/>
                          <a:ea typeface="+mn-ea"/>
                          <a:cs typeface="+mn-cs"/>
                        </a:rPr>
                        <a:t>聚类分析，相似性评价模型</a:t>
                      </a:r>
                      <a:endParaRPr lang="zh-CN" altLang="en-US" sz="2000" b="1" dirty="0">
                        <a:solidFill>
                          <a:srgbClr val="4D3FFF"/>
                        </a:solidFill>
                      </a:endParaRPr>
                    </a:p>
                  </a:txBody>
                  <a:tcPr/>
                </a:tc>
              </a:tr>
              <a:tr h="1189312">
                <a:tc>
                  <a:txBody>
                    <a:bodyPr/>
                    <a:lstStyle/>
                    <a:p>
                      <a:pPr algn="ctr"/>
                      <a:r>
                        <a:rPr lang="en-US" altLang="zh-CN" sz="1800" b="1" dirty="0" smtClean="0">
                          <a:solidFill>
                            <a:srgbClr val="C00000"/>
                          </a:solidFill>
                        </a:rPr>
                        <a:t>30680</a:t>
                      </a:r>
                      <a:endParaRPr lang="zh-CN" altLang="en-US" sz="1800" b="1" dirty="0">
                        <a:solidFill>
                          <a:srgbClr val="C00000"/>
                        </a:solidFill>
                      </a:endParaRPr>
                    </a:p>
                  </a:txBody>
                  <a:tcPr/>
                </a:tc>
                <a:tc>
                  <a:txBody>
                    <a:bodyPr/>
                    <a:lstStyle/>
                    <a:p>
                      <a:r>
                        <a:rPr lang="en-US" altLang="zh-CN" sz="2000" b="1" dirty="0" smtClean="0">
                          <a:solidFill>
                            <a:srgbClr val="C00000"/>
                          </a:solidFill>
                        </a:rPr>
                        <a:t>1.</a:t>
                      </a:r>
                      <a:r>
                        <a:rPr lang="zh-CN" altLang="zh-CN" sz="1800" b="1" kern="1200" dirty="0" smtClean="0">
                          <a:solidFill>
                            <a:srgbClr val="C00000"/>
                          </a:solidFill>
                          <a:latin typeface="+mn-lt"/>
                          <a:ea typeface="+mn-ea"/>
                          <a:cs typeface="+mn-cs"/>
                        </a:rPr>
                        <a:t>考虑对手权重的队伍能力计算（借鉴</a:t>
                      </a:r>
                      <a:r>
                        <a:rPr lang="en-US" altLang="zh-CN" sz="1800" b="1" kern="1200" dirty="0" smtClean="0">
                          <a:solidFill>
                            <a:srgbClr val="C00000"/>
                          </a:solidFill>
                          <a:latin typeface="+mn-lt"/>
                          <a:ea typeface="+mn-ea"/>
                          <a:cs typeface="+mn-cs"/>
                        </a:rPr>
                        <a:t>PR</a:t>
                      </a:r>
                      <a:r>
                        <a:rPr lang="zh-CN" altLang="zh-CN" sz="1800" b="1" kern="1200" dirty="0" smtClean="0">
                          <a:solidFill>
                            <a:srgbClr val="C00000"/>
                          </a:solidFill>
                          <a:latin typeface="+mn-lt"/>
                          <a:ea typeface="+mn-ea"/>
                          <a:cs typeface="+mn-cs"/>
                        </a:rPr>
                        <a:t>）</a:t>
                      </a:r>
                      <a:r>
                        <a:rPr lang="zh-CN" altLang="en-US" sz="1800" b="1" kern="1200" dirty="0" smtClean="0">
                          <a:solidFill>
                            <a:srgbClr val="C00000"/>
                          </a:solidFill>
                          <a:latin typeface="+mn-lt"/>
                          <a:ea typeface="+mn-ea"/>
                          <a:cs typeface="+mn-cs"/>
                        </a:rPr>
                        <a:t>；</a:t>
                      </a:r>
                      <a:endParaRPr lang="en-US" altLang="zh-CN" sz="1800" b="1" kern="1200" dirty="0" smtClean="0">
                        <a:solidFill>
                          <a:srgbClr val="C00000"/>
                        </a:solidFill>
                        <a:latin typeface="+mn-lt"/>
                        <a:ea typeface="+mn-ea"/>
                        <a:cs typeface="+mn-cs"/>
                      </a:endParaRPr>
                    </a:p>
                    <a:p>
                      <a:r>
                        <a:rPr lang="en-US" altLang="zh-CN" sz="1800" b="1" kern="1200" dirty="0" smtClean="0">
                          <a:solidFill>
                            <a:srgbClr val="C00000"/>
                          </a:solidFill>
                          <a:latin typeface="+mn-lt"/>
                          <a:ea typeface="+mn-ea"/>
                          <a:cs typeface="+mn-cs"/>
                        </a:rPr>
                        <a:t>2.</a:t>
                      </a:r>
                      <a:r>
                        <a:rPr lang="zh-CN" altLang="zh-CN" sz="1800" b="1" kern="1200" dirty="0" smtClean="0">
                          <a:solidFill>
                            <a:srgbClr val="C00000"/>
                          </a:solidFill>
                          <a:latin typeface="+mn-lt"/>
                          <a:ea typeface="+mn-ea"/>
                          <a:cs typeface="+mn-cs"/>
                        </a:rPr>
                        <a:t>队伍能力分解为</a:t>
                      </a:r>
                      <a:r>
                        <a:rPr lang="zh-CN" altLang="en-US" sz="1800" b="1" kern="1200" dirty="0" smtClean="0">
                          <a:solidFill>
                            <a:srgbClr val="C00000"/>
                          </a:solidFill>
                          <a:latin typeface="+mn-lt"/>
                          <a:ea typeface="+mn-ea"/>
                          <a:cs typeface="+mn-cs"/>
                        </a:rPr>
                        <a:t>：</a:t>
                      </a:r>
                      <a:r>
                        <a:rPr lang="zh-CN" altLang="zh-CN" sz="1800" b="1" kern="1200" dirty="0" smtClean="0">
                          <a:solidFill>
                            <a:srgbClr val="C00000"/>
                          </a:solidFill>
                          <a:latin typeface="+mn-lt"/>
                          <a:ea typeface="+mn-ea"/>
                          <a:cs typeface="+mn-cs"/>
                        </a:rPr>
                        <a:t>队员能力</a:t>
                      </a:r>
                      <a:r>
                        <a:rPr lang="en-US" altLang="zh-CN" sz="1600" b="1" kern="1200" dirty="0" smtClean="0">
                          <a:solidFill>
                            <a:srgbClr val="C00000"/>
                          </a:solidFill>
                          <a:latin typeface="+mn-lt"/>
                          <a:ea typeface="+mn-ea"/>
                          <a:cs typeface="+mn-cs"/>
                        </a:rPr>
                        <a:t>×</a:t>
                      </a:r>
                      <a:r>
                        <a:rPr lang="zh-CN" altLang="zh-CN" sz="1800" b="1" kern="1200" dirty="0" smtClean="0">
                          <a:solidFill>
                            <a:srgbClr val="C00000"/>
                          </a:solidFill>
                          <a:latin typeface="+mn-lt"/>
                          <a:ea typeface="+mn-ea"/>
                          <a:cs typeface="+mn-cs"/>
                        </a:rPr>
                        <a:t>教练能力（实用）</a:t>
                      </a:r>
                      <a:r>
                        <a:rPr lang="zh-CN" altLang="en-US" sz="1800" b="1" kern="1200" dirty="0" smtClean="0">
                          <a:solidFill>
                            <a:srgbClr val="C00000"/>
                          </a:solidFill>
                          <a:latin typeface="+mn-lt"/>
                          <a:ea typeface="+mn-ea"/>
                          <a:cs typeface="+mn-cs"/>
                        </a:rPr>
                        <a:t>；</a:t>
                      </a:r>
                      <a:endParaRPr lang="en-US" altLang="zh-CN" sz="1800" b="1" kern="1200" dirty="0" smtClean="0">
                        <a:solidFill>
                          <a:srgbClr val="C00000"/>
                        </a:solidFill>
                        <a:latin typeface="+mn-lt"/>
                        <a:ea typeface="+mn-ea"/>
                        <a:cs typeface="+mn-cs"/>
                      </a:endParaRPr>
                    </a:p>
                    <a:p>
                      <a:r>
                        <a:rPr lang="en-US" altLang="zh-CN" sz="1800" b="1" kern="1200" dirty="0" smtClean="0">
                          <a:solidFill>
                            <a:srgbClr val="C00000"/>
                          </a:solidFill>
                          <a:latin typeface="+mn-lt"/>
                          <a:ea typeface="+mn-ea"/>
                          <a:cs typeface="+mn-cs"/>
                        </a:rPr>
                        <a:t>3. </a:t>
                      </a:r>
                      <a:r>
                        <a:rPr lang="zh-CN" altLang="zh-CN" sz="1800" b="1" kern="1200" dirty="0" smtClean="0">
                          <a:solidFill>
                            <a:srgbClr val="C00000"/>
                          </a:solidFill>
                          <a:latin typeface="+mn-lt"/>
                          <a:ea typeface="+mn-ea"/>
                          <a:cs typeface="+mn-cs"/>
                        </a:rPr>
                        <a:t>比分出现概率</a:t>
                      </a:r>
                      <a:r>
                        <a:rPr lang="zh-CN" altLang="en-US" sz="1800" b="1" kern="1200" dirty="0" smtClean="0">
                          <a:solidFill>
                            <a:srgbClr val="C00000"/>
                          </a:solidFill>
                          <a:latin typeface="+mn-lt"/>
                          <a:ea typeface="+mn-ea"/>
                          <a:cs typeface="+mn-cs"/>
                        </a:rPr>
                        <a:t>：</a:t>
                      </a:r>
                      <a:r>
                        <a:rPr lang="zh-CN" altLang="zh-CN" sz="1800" b="1" kern="1200" dirty="0" smtClean="0">
                          <a:solidFill>
                            <a:srgbClr val="C00000"/>
                          </a:solidFill>
                          <a:latin typeface="+mn-lt"/>
                          <a:ea typeface="+mn-ea"/>
                          <a:cs typeface="+mn-cs"/>
                        </a:rPr>
                        <a:t>极大似然法思想应用</a:t>
                      </a:r>
                      <a:endParaRPr lang="zh-CN" altLang="en-US" sz="2000" b="1" dirty="0">
                        <a:solidFill>
                          <a:srgbClr val="C00000"/>
                        </a:solidFill>
                      </a:endParaRPr>
                    </a:p>
                  </a:txBody>
                  <a:tcPr/>
                </a:tc>
              </a:tr>
            </a:tbl>
          </a:graphicData>
        </a:graphic>
      </p:graphicFrame>
      <p:sp>
        <p:nvSpPr>
          <p:cNvPr id="7" name="矩形 6"/>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up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trips(upRigh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0" y="1556792"/>
            <a:ext cx="9144000" cy="4967833"/>
          </a:xfrm>
          <a:noFill/>
          <a:ln>
            <a:miter lim="800000"/>
            <a:headEnd/>
            <a:tailEnd/>
          </a:ln>
        </p:spPr>
        <p:txBody>
          <a:bodyPr vert="horz" wrap="square" lIns="91440" tIns="45720" rIns="91440" bIns="45720" numCol="1" anchor="t" anchorCtr="0" compatLnSpc="1">
            <a:prstTxWarp prst="textNoShape">
              <a:avLst/>
            </a:prstTxWarp>
          </a:bodyPr>
          <a:lstStyle/>
          <a:p>
            <a:pPr>
              <a:lnSpc>
                <a:spcPct val="150000"/>
              </a:lnSpc>
              <a:buNone/>
            </a:pPr>
            <a:endParaRPr lang="zh-CN" altLang="en-US" dirty="0" smtClean="0">
              <a:solidFill>
                <a:srgbClr val="4D3FFF"/>
              </a:solidFill>
              <a:latin typeface="华文楷体" pitchFamily="2" charset="-122"/>
              <a:ea typeface="华文楷体" pitchFamily="2" charset="-122"/>
            </a:endParaRPr>
          </a:p>
          <a:p>
            <a:pPr>
              <a:lnSpc>
                <a:spcPct val="150000"/>
              </a:lnSpc>
              <a:buFont typeface="Wingdings" pitchFamily="2" charset="2"/>
              <a:buNone/>
            </a:pPr>
            <a:endParaRPr lang="en-US" altLang="zh-CN" dirty="0" smtClean="0">
              <a:latin typeface="华文楷体"/>
              <a:ea typeface="华文楷体"/>
              <a:cs typeface="华文楷体"/>
            </a:endParaRPr>
          </a:p>
          <a:p>
            <a:pPr>
              <a:lnSpc>
                <a:spcPct val="150000"/>
              </a:lnSpc>
              <a:buFont typeface="Wingdings" pitchFamily="2" charset="2"/>
              <a:buNone/>
            </a:pPr>
            <a:endParaRPr lang="en-US" altLang="zh-CN" b="1" dirty="0" smtClean="0">
              <a:latin typeface="华文楷体"/>
              <a:ea typeface="华文楷体"/>
              <a:cs typeface="华文楷体"/>
            </a:endParaRPr>
          </a:p>
          <a:p>
            <a:pPr>
              <a:lnSpc>
                <a:spcPct val="150000"/>
              </a:lnSpc>
              <a:buFont typeface="Wingdings" pitchFamily="2" charset="2"/>
              <a:buNone/>
            </a:pPr>
            <a:r>
              <a:rPr lang="en-US" altLang="zh-CN" b="1" dirty="0" smtClean="0">
                <a:latin typeface="华文楷体"/>
                <a:ea typeface="华文楷体"/>
                <a:cs typeface="华文楷体"/>
              </a:rPr>
              <a:t>        </a:t>
            </a:r>
            <a:endParaRPr lang="zh-CN" altLang="en-US" b="1" dirty="0" smtClean="0">
              <a:solidFill>
                <a:srgbClr val="0000FF"/>
              </a:solidFill>
              <a:latin typeface="华文楷体"/>
              <a:ea typeface="华文楷体"/>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sp>
        <p:nvSpPr>
          <p:cNvPr id="13" name="TextBox 12"/>
          <p:cNvSpPr txBox="1"/>
          <p:nvPr/>
        </p:nvSpPr>
        <p:spPr>
          <a:xfrm>
            <a:off x="1907704" y="3501008"/>
            <a:ext cx="1880643" cy="1107996"/>
          </a:xfrm>
          <a:prstGeom prst="rect">
            <a:avLst/>
          </a:prstGeom>
          <a:noFill/>
        </p:spPr>
        <p:txBody>
          <a:bodyPr wrap="none" rtlCol="0">
            <a:spAutoFit/>
          </a:bodyPr>
          <a:lstStyle/>
          <a:p>
            <a:r>
              <a:rPr lang="zh-CN" altLang="en-US" sz="6600" b="1" dirty="0" smtClean="0">
                <a:solidFill>
                  <a:srgbClr val="C00000"/>
                </a:solidFill>
                <a:latin typeface="华文彩云" pitchFamily="2" charset="-122"/>
                <a:ea typeface="华文彩云" pitchFamily="2" charset="-122"/>
              </a:rPr>
              <a:t>问题</a:t>
            </a:r>
            <a:endParaRPr lang="zh-CN" altLang="en-US" sz="6600" b="1" dirty="0">
              <a:solidFill>
                <a:srgbClr val="C00000"/>
              </a:solidFill>
              <a:latin typeface="华文彩云" pitchFamily="2" charset="-122"/>
              <a:ea typeface="华文彩云" pitchFamily="2" charset="-122"/>
            </a:endParaRPr>
          </a:p>
        </p:txBody>
      </p:sp>
      <p:sp>
        <p:nvSpPr>
          <p:cNvPr id="14" name="TextBox 13"/>
          <p:cNvSpPr txBox="1"/>
          <p:nvPr/>
        </p:nvSpPr>
        <p:spPr>
          <a:xfrm>
            <a:off x="5580112" y="3501008"/>
            <a:ext cx="1880643" cy="1107996"/>
          </a:xfrm>
          <a:prstGeom prst="rect">
            <a:avLst/>
          </a:prstGeom>
          <a:noFill/>
        </p:spPr>
        <p:txBody>
          <a:bodyPr wrap="none" rtlCol="0">
            <a:spAutoFit/>
          </a:bodyPr>
          <a:lstStyle/>
          <a:p>
            <a:r>
              <a:rPr lang="zh-CN" altLang="en-US" sz="6600" b="1" dirty="0" smtClean="0">
                <a:solidFill>
                  <a:srgbClr val="4D3FFF"/>
                </a:solidFill>
                <a:latin typeface="华文彩云" pitchFamily="2" charset="-122"/>
                <a:ea typeface="华文彩云" pitchFamily="2" charset="-122"/>
              </a:rPr>
              <a:t>方法</a:t>
            </a:r>
            <a:endParaRPr lang="zh-CN" altLang="en-US" sz="6600" b="1" dirty="0">
              <a:solidFill>
                <a:srgbClr val="4D3FFF"/>
              </a:solidFill>
              <a:latin typeface="华文彩云" pitchFamily="2" charset="-122"/>
              <a:ea typeface="华文彩云" pitchFamily="2" charset="-122"/>
            </a:endParaRPr>
          </a:p>
        </p:txBody>
      </p:sp>
      <p:grpSp>
        <p:nvGrpSpPr>
          <p:cNvPr id="2" name="组合 11"/>
          <p:cNvGrpSpPr/>
          <p:nvPr/>
        </p:nvGrpSpPr>
        <p:grpSpPr>
          <a:xfrm>
            <a:off x="4860032" y="1916832"/>
            <a:ext cx="4032448" cy="894845"/>
            <a:chOff x="4139952" y="3068960"/>
            <a:chExt cx="4032448" cy="894845"/>
          </a:xfrm>
        </p:grpSpPr>
        <p:sp>
          <p:nvSpPr>
            <p:cNvPr id="10" name="云形标注 9"/>
            <p:cNvSpPr/>
            <p:nvPr/>
          </p:nvSpPr>
          <p:spPr bwMode="auto">
            <a:xfrm>
              <a:off x="4139952" y="3068960"/>
              <a:ext cx="4032448" cy="894845"/>
            </a:xfrm>
            <a:prstGeom prst="cloudCallout">
              <a:avLst/>
            </a:prstGeom>
            <a:noFill/>
            <a:ln w="38100" cmpd="dbl">
              <a:solidFill>
                <a:schemeClr val="tx2"/>
              </a:solidFill>
              <a:round/>
              <a:headEnd/>
              <a:tailEnd/>
            </a:ln>
            <a:effectLst/>
          </p:spPr>
          <p:txBody>
            <a:bodyPr wrap="square" rtlCol="0" anchor="ctr">
              <a:spAutoFit/>
            </a:bodyPr>
            <a:lstStyle/>
            <a:p>
              <a:pPr algn="ctr"/>
              <a:endParaRPr lang="zh-CN" altLang="en-US" sz="3200" b="1" dirty="0">
                <a:latin typeface="Times New Roman" pitchFamily="18" charset="0"/>
                <a:ea typeface="+mn-ea"/>
                <a:cs typeface="Times New Roman" pitchFamily="18" charset="0"/>
              </a:endParaRPr>
            </a:p>
          </p:txBody>
        </p:sp>
        <p:sp>
          <p:nvSpPr>
            <p:cNvPr id="11" name="TextBox 10"/>
            <p:cNvSpPr txBox="1"/>
            <p:nvPr/>
          </p:nvSpPr>
          <p:spPr>
            <a:xfrm>
              <a:off x="5190488" y="3212976"/>
              <a:ext cx="1829784" cy="584775"/>
            </a:xfrm>
            <a:prstGeom prst="rect">
              <a:avLst/>
            </a:prstGeom>
            <a:noFill/>
          </p:spPr>
          <p:txBody>
            <a:bodyPr wrap="square" rtlCol="0">
              <a:spAutoFit/>
            </a:bodyPr>
            <a:lstStyle/>
            <a:p>
              <a:r>
                <a:rPr lang="zh-CN" altLang="en-US" sz="3200" b="1" dirty="0" smtClean="0">
                  <a:solidFill>
                    <a:srgbClr val="4D3FFF"/>
                  </a:solidFill>
                  <a:latin typeface="华文琥珀" pitchFamily="2" charset="-122"/>
                  <a:ea typeface="华文琥珀" pitchFamily="2" charset="-122"/>
                </a:rPr>
                <a:t>中国学生</a:t>
              </a:r>
              <a:endParaRPr lang="zh-CN" altLang="en-US" sz="3200" b="1" dirty="0">
                <a:solidFill>
                  <a:srgbClr val="4D3FFF"/>
                </a:solidFill>
                <a:latin typeface="华文琥珀" pitchFamily="2" charset="-122"/>
                <a:ea typeface="华文琥珀" pitchFamily="2" charset="-122"/>
              </a:endParaRPr>
            </a:p>
          </p:txBody>
        </p:sp>
      </p:grpSp>
      <p:grpSp>
        <p:nvGrpSpPr>
          <p:cNvPr id="4" name="组合 15"/>
          <p:cNvGrpSpPr/>
          <p:nvPr/>
        </p:nvGrpSpPr>
        <p:grpSpPr>
          <a:xfrm>
            <a:off x="1259632" y="1916832"/>
            <a:ext cx="4032448" cy="936104"/>
            <a:chOff x="4139952" y="3068960"/>
            <a:chExt cx="4032448" cy="894845"/>
          </a:xfrm>
        </p:grpSpPr>
        <p:sp>
          <p:nvSpPr>
            <p:cNvPr id="17" name="云形标注 16"/>
            <p:cNvSpPr/>
            <p:nvPr/>
          </p:nvSpPr>
          <p:spPr bwMode="auto">
            <a:xfrm>
              <a:off x="4139952" y="3068960"/>
              <a:ext cx="4032448" cy="894845"/>
            </a:xfrm>
            <a:prstGeom prst="cloudCallout">
              <a:avLst/>
            </a:prstGeom>
            <a:noFill/>
            <a:ln w="38100" cmpd="dbl">
              <a:solidFill>
                <a:schemeClr val="tx2"/>
              </a:solidFill>
              <a:round/>
              <a:headEnd/>
              <a:tailEnd/>
            </a:ln>
            <a:effectLst/>
          </p:spPr>
          <p:txBody>
            <a:bodyPr wrap="square" rtlCol="0" anchor="ctr">
              <a:spAutoFit/>
            </a:bodyPr>
            <a:lstStyle/>
            <a:p>
              <a:pPr algn="ctr"/>
              <a:endParaRPr lang="zh-CN" altLang="en-US" sz="3200" b="1" dirty="0">
                <a:latin typeface="Times New Roman" pitchFamily="18" charset="0"/>
                <a:ea typeface="+mn-ea"/>
                <a:cs typeface="Times New Roman" pitchFamily="18" charset="0"/>
              </a:endParaRPr>
            </a:p>
          </p:txBody>
        </p:sp>
        <p:sp>
          <p:nvSpPr>
            <p:cNvPr id="18" name="TextBox 17"/>
            <p:cNvSpPr txBox="1"/>
            <p:nvPr/>
          </p:nvSpPr>
          <p:spPr>
            <a:xfrm>
              <a:off x="5190488" y="3212976"/>
              <a:ext cx="1829784" cy="584775"/>
            </a:xfrm>
            <a:prstGeom prst="rect">
              <a:avLst/>
            </a:prstGeom>
            <a:noFill/>
          </p:spPr>
          <p:txBody>
            <a:bodyPr wrap="square" rtlCol="0">
              <a:spAutoFit/>
            </a:bodyPr>
            <a:lstStyle/>
            <a:p>
              <a:r>
                <a:rPr lang="zh-CN" altLang="en-US" sz="3200" b="1" dirty="0" smtClean="0">
                  <a:solidFill>
                    <a:srgbClr val="C00000"/>
                  </a:solidFill>
                  <a:latin typeface="华文琥珀" pitchFamily="2" charset="-122"/>
                  <a:ea typeface="华文琥珀" pitchFamily="2" charset="-122"/>
                </a:rPr>
                <a:t>美国学生</a:t>
              </a:r>
              <a:endParaRPr lang="zh-CN" altLang="en-US" sz="3200" b="1" dirty="0">
                <a:solidFill>
                  <a:srgbClr val="C00000"/>
                </a:solidFill>
                <a:latin typeface="华文琥珀" pitchFamily="2" charset="-122"/>
                <a:ea typeface="华文琥珀" pitchFamily="2" charset="-122"/>
              </a:endParaRPr>
            </a:p>
          </p:txBody>
        </p:sp>
      </p:grpSp>
      <p:sp>
        <p:nvSpPr>
          <p:cNvPr id="12" name="矩形 11"/>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32"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strVal val="4*#ppt_w"/>
                                          </p:val>
                                        </p:tav>
                                        <p:tav tm="100000">
                                          <p:val>
                                            <p:strVal val="#ppt_w"/>
                                          </p:val>
                                        </p:tav>
                                      </p:tavLst>
                                    </p:anim>
                                    <p:anim calcmode="lin" valueType="num">
                                      <p:cBhvr>
                                        <p:cTn id="8" dur="500" fill="hold"/>
                                        <p:tgtEl>
                                          <p:spTgt spid="13"/>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32"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p:cTn id="13" dur="500" fill="hold"/>
                                        <p:tgtEl>
                                          <p:spTgt spid="14"/>
                                        </p:tgtEl>
                                        <p:attrNameLst>
                                          <p:attrName>ppt_w</p:attrName>
                                        </p:attrNameLst>
                                      </p:cBhvr>
                                      <p:tavLst>
                                        <p:tav tm="0">
                                          <p:val>
                                            <p:strVal val="4*#ppt_w"/>
                                          </p:val>
                                        </p:tav>
                                        <p:tav tm="100000">
                                          <p:val>
                                            <p:strVal val="#ppt_w"/>
                                          </p:val>
                                        </p:tav>
                                      </p:tavLst>
                                    </p:anim>
                                    <p:anim calcmode="lin" valueType="num">
                                      <p:cBhvr>
                                        <p:cTn id="14" dur="500" fill="hold"/>
                                        <p:tgtEl>
                                          <p:spTgt spid="14"/>
                                        </p:tgtEl>
                                        <p:attrNameLst>
                                          <p:attrName>ppt_h</p:attrName>
                                        </p:attrNameLst>
                                      </p:cBhvr>
                                      <p:tavLst>
                                        <p:tav tm="0">
                                          <p:val>
                                            <p:strVal val="4*#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1000" fill="hold"/>
                                        <p:tgtEl>
                                          <p:spTgt spid="2"/>
                                        </p:tgtEl>
                                        <p:attrNameLst>
                                          <p:attrName>ppt_x</p:attrName>
                                        </p:attrNameLst>
                                      </p:cBhvr>
                                      <p:tavLst>
                                        <p:tav tm="0">
                                          <p:val>
                                            <p:strVal val="1+#ppt_w/2"/>
                                          </p:val>
                                        </p:tav>
                                        <p:tav tm="100000">
                                          <p:val>
                                            <p:strVal val="#ppt_x"/>
                                          </p:val>
                                        </p:tav>
                                      </p:tavLst>
                                    </p:anim>
                                    <p:anim calcmode="lin" valueType="num">
                                      <p:cBhvr additive="base">
                                        <p:cTn id="20" dur="1000" fill="hold"/>
                                        <p:tgtEl>
                                          <p:spTgt spid="2"/>
                                        </p:tgtEl>
                                        <p:attrNameLst>
                                          <p:attrName>ppt_y</p:attrName>
                                        </p:attrNameLst>
                                      </p:cBhvr>
                                      <p:tavLst>
                                        <p:tav tm="0">
                                          <p:val>
                                            <p:strVal val="#ppt_y"/>
                                          </p:val>
                                        </p:tav>
                                        <p:tav tm="100000">
                                          <p:val>
                                            <p:strVal val="#ppt_y"/>
                                          </p:val>
                                        </p:tav>
                                      </p:tavLst>
                                    </p:anim>
                                  </p:childTnLst>
                                </p:cTn>
                              </p:par>
                              <p:par>
                                <p:cTn id="21" presetID="6" presetClass="emph" presetSubtype="0" fill="hold" grpId="1" nodeType="withEffect">
                                  <p:stCondLst>
                                    <p:cond delay="0"/>
                                  </p:stCondLst>
                                  <p:childTnLst>
                                    <p:animScale>
                                      <p:cBhvr>
                                        <p:cTn id="22" dur="500" fill="hold"/>
                                        <p:tgtEl>
                                          <p:spTgt spid="13"/>
                                        </p:tgtEl>
                                      </p:cBhvr>
                                      <p:by x="50000" y="50000"/>
                                    </p:animScale>
                                  </p:childTnLst>
                                </p:cTn>
                              </p:par>
                              <p:par>
                                <p:cTn id="23" presetID="6" presetClass="emph" presetSubtype="0" fill="hold" grpId="1" nodeType="withEffect">
                                  <p:stCondLst>
                                    <p:cond delay="0"/>
                                  </p:stCondLst>
                                  <p:childTnLst>
                                    <p:animScale>
                                      <p:cBhvr>
                                        <p:cTn id="24" dur="500" fill="hold"/>
                                        <p:tgtEl>
                                          <p:spTgt spid="14"/>
                                        </p:tgtEl>
                                      </p:cBhvr>
                                      <p:by x="200000" y="200000"/>
                                    </p:animScale>
                                  </p:childTnLst>
                                </p:cTn>
                              </p:par>
                            </p:childTnLst>
                          </p:cTn>
                        </p:par>
                      </p:childTnLst>
                    </p:cTn>
                  </p:par>
                  <p:par>
                    <p:cTn id="25" fill="hold">
                      <p:stCondLst>
                        <p:cond delay="indefinite"/>
                      </p:stCondLst>
                      <p:childTnLst>
                        <p:par>
                          <p:cTn id="26" fill="hold">
                            <p:stCondLst>
                              <p:cond delay="0"/>
                            </p:stCondLst>
                            <p:childTnLst>
                              <p:par>
                                <p:cTn id="27" presetID="2" presetClass="exit" presetSubtype="2" fill="hold" nodeType="clickEffect">
                                  <p:stCondLst>
                                    <p:cond delay="0"/>
                                  </p:stCondLst>
                                  <p:childTnLst>
                                    <p:anim calcmode="lin" valueType="num">
                                      <p:cBhvr additive="base">
                                        <p:cTn id="28" dur="1000"/>
                                        <p:tgtEl>
                                          <p:spTgt spid="2"/>
                                        </p:tgtEl>
                                        <p:attrNameLst>
                                          <p:attrName>ppt_x</p:attrName>
                                        </p:attrNameLst>
                                      </p:cBhvr>
                                      <p:tavLst>
                                        <p:tav tm="0">
                                          <p:val>
                                            <p:strVal val="ppt_x"/>
                                          </p:val>
                                        </p:tav>
                                        <p:tav tm="100000">
                                          <p:val>
                                            <p:strVal val="1+ppt_w/2"/>
                                          </p:val>
                                        </p:tav>
                                      </p:tavLst>
                                    </p:anim>
                                    <p:anim calcmode="lin" valueType="num">
                                      <p:cBhvr additive="base">
                                        <p:cTn id="29" dur="1000"/>
                                        <p:tgtEl>
                                          <p:spTgt spid="2"/>
                                        </p:tgtEl>
                                        <p:attrNameLst>
                                          <p:attrName>ppt_y</p:attrName>
                                        </p:attrNameLst>
                                      </p:cBhvr>
                                      <p:tavLst>
                                        <p:tav tm="0">
                                          <p:val>
                                            <p:strVal val="ppt_y"/>
                                          </p:val>
                                        </p:tav>
                                        <p:tav tm="100000">
                                          <p:val>
                                            <p:strVal val="ppt_y"/>
                                          </p:val>
                                        </p:tav>
                                      </p:tavLst>
                                    </p:anim>
                                    <p:set>
                                      <p:cBhvr>
                                        <p:cTn id="30" dur="1" fill="hold">
                                          <p:stCondLst>
                                            <p:cond delay="999"/>
                                          </p:stCondLst>
                                        </p:cTn>
                                        <p:tgtEl>
                                          <p:spTgt spid="2"/>
                                        </p:tgtEl>
                                        <p:attrNameLst>
                                          <p:attrName>style.visibility</p:attrName>
                                        </p:attrNameLst>
                                      </p:cBhvr>
                                      <p:to>
                                        <p:strVal val="hidden"/>
                                      </p:to>
                                    </p:set>
                                  </p:childTnLst>
                                </p:cTn>
                              </p:par>
                              <p:par>
                                <p:cTn id="31" presetID="2" presetClass="entr" presetSubtype="8" fill="hold" nodeType="withEffect">
                                  <p:stCondLst>
                                    <p:cond delay="0"/>
                                  </p:stCondLst>
                                  <p:childTnLst>
                                    <p:set>
                                      <p:cBhvr>
                                        <p:cTn id="32" dur="1" fill="hold">
                                          <p:stCondLst>
                                            <p:cond delay="0"/>
                                          </p:stCondLst>
                                        </p:cTn>
                                        <p:tgtEl>
                                          <p:spTgt spid="4"/>
                                        </p:tgtEl>
                                        <p:attrNameLst>
                                          <p:attrName>style.visibility</p:attrName>
                                        </p:attrNameLst>
                                      </p:cBhvr>
                                      <p:to>
                                        <p:strVal val="visible"/>
                                      </p:to>
                                    </p:set>
                                    <p:anim calcmode="lin" valueType="num">
                                      <p:cBhvr additive="base">
                                        <p:cTn id="33" dur="1000" fill="hold"/>
                                        <p:tgtEl>
                                          <p:spTgt spid="4"/>
                                        </p:tgtEl>
                                        <p:attrNameLst>
                                          <p:attrName>ppt_x</p:attrName>
                                        </p:attrNameLst>
                                      </p:cBhvr>
                                      <p:tavLst>
                                        <p:tav tm="0">
                                          <p:val>
                                            <p:strVal val="0-#ppt_w/2"/>
                                          </p:val>
                                        </p:tav>
                                        <p:tav tm="100000">
                                          <p:val>
                                            <p:strVal val="#ppt_x"/>
                                          </p:val>
                                        </p:tav>
                                      </p:tavLst>
                                    </p:anim>
                                    <p:anim calcmode="lin" valueType="num">
                                      <p:cBhvr additive="base">
                                        <p:cTn id="34" dur="1000" fill="hold"/>
                                        <p:tgtEl>
                                          <p:spTgt spid="4"/>
                                        </p:tgtEl>
                                        <p:attrNameLst>
                                          <p:attrName>ppt_y</p:attrName>
                                        </p:attrNameLst>
                                      </p:cBhvr>
                                      <p:tavLst>
                                        <p:tav tm="0">
                                          <p:val>
                                            <p:strVal val="#ppt_y"/>
                                          </p:val>
                                        </p:tav>
                                        <p:tav tm="100000">
                                          <p:val>
                                            <p:strVal val="#ppt_y"/>
                                          </p:val>
                                        </p:tav>
                                      </p:tavLst>
                                    </p:anim>
                                  </p:childTnLst>
                                </p:cTn>
                              </p:par>
                              <p:par>
                                <p:cTn id="35" presetID="6" presetClass="emph" presetSubtype="0" fill="hold" grpId="2" nodeType="withEffect">
                                  <p:stCondLst>
                                    <p:cond delay="0"/>
                                  </p:stCondLst>
                                  <p:childTnLst>
                                    <p:animScale>
                                      <p:cBhvr>
                                        <p:cTn id="36" dur="500" fill="hold"/>
                                        <p:tgtEl>
                                          <p:spTgt spid="13"/>
                                        </p:tgtEl>
                                      </p:cBhvr>
                                      <p:by x="400000" y="400000"/>
                                    </p:animScale>
                                  </p:childTnLst>
                                </p:cTn>
                              </p:par>
                              <p:par>
                                <p:cTn id="37" presetID="6" presetClass="emph" presetSubtype="0" fill="hold" grpId="2" nodeType="withEffect">
                                  <p:stCondLst>
                                    <p:cond delay="0"/>
                                  </p:stCondLst>
                                  <p:childTnLst>
                                    <p:animScale>
                                      <p:cBhvr>
                                        <p:cTn id="38" dur="500" fill="hold"/>
                                        <p:tgtEl>
                                          <p:spTgt spid="14"/>
                                        </p:tgtEl>
                                      </p:cBhvr>
                                      <p:by x="25000" y="2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13" grpId="2"/>
      <p:bldP spid="14" grpId="0"/>
      <p:bldP spid="14" grpId="1"/>
      <p:bldP spid="14" grpId="2"/>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323528" y="1124744"/>
            <a:ext cx="8496944" cy="4392488"/>
          </a:xfrm>
          <a:noFill/>
          <a:ln>
            <a:miter lim="800000"/>
            <a:headEnd/>
            <a:tailEnd/>
          </a:ln>
        </p:spPr>
        <p:txBody>
          <a:bodyPr vert="horz" wrap="square" lIns="91440" tIns="45720" rIns="91440" bIns="45720" numCol="1" anchor="t" anchorCtr="0" compatLnSpc="1">
            <a:prstTxWarp prst="textNoShape">
              <a:avLst/>
            </a:prstTxWarp>
          </a:bodyPr>
          <a:lstStyle/>
          <a:p>
            <a:pPr>
              <a:lnSpc>
                <a:spcPct val="150000"/>
              </a:lnSpc>
              <a:buNone/>
            </a:pPr>
            <a:r>
              <a:rPr lang="zh-CN" altLang="en-US" sz="3600" dirty="0" smtClean="0">
                <a:solidFill>
                  <a:srgbClr val="C00000"/>
                </a:solidFill>
                <a:latin typeface="华文楷体"/>
                <a:ea typeface="华文楷体"/>
                <a:cs typeface="华文楷体"/>
              </a:rPr>
              <a:t>  </a:t>
            </a:r>
            <a:r>
              <a:rPr lang="zh-CN" altLang="en-US" sz="3200" dirty="0" smtClean="0">
                <a:solidFill>
                  <a:srgbClr val="C00000"/>
                </a:solidFill>
                <a:latin typeface="华文楷体"/>
                <a:ea typeface="华文楷体"/>
                <a:cs typeface="华文楷体"/>
              </a:rPr>
              <a:t>结论：</a:t>
            </a:r>
            <a:endParaRPr lang="en-US" altLang="zh-CN" sz="3200" dirty="0" smtClean="0">
              <a:solidFill>
                <a:srgbClr val="C00000"/>
              </a:solidFill>
              <a:latin typeface="华文楷体"/>
              <a:ea typeface="华文楷体"/>
              <a:cs typeface="华文楷体"/>
            </a:endParaRPr>
          </a:p>
          <a:p>
            <a:pPr>
              <a:lnSpc>
                <a:spcPct val="150000"/>
              </a:lnSpc>
              <a:buFont typeface="Wingdings" pitchFamily="2" charset="2"/>
              <a:buChar char="l"/>
            </a:pPr>
            <a:r>
              <a:rPr lang="zh-CN" altLang="en-US" sz="3200" dirty="0" smtClean="0">
                <a:solidFill>
                  <a:srgbClr val="4D3FFF"/>
                </a:solidFill>
                <a:latin typeface="华文楷体"/>
                <a:ea typeface="华文楷体"/>
                <a:cs typeface="华文楷体"/>
              </a:rPr>
              <a:t> </a:t>
            </a:r>
            <a:r>
              <a:rPr lang="zh-CN" altLang="en-US" dirty="0" smtClean="0">
                <a:solidFill>
                  <a:srgbClr val="4D3FFF"/>
                </a:solidFill>
                <a:latin typeface="华文楷体"/>
                <a:ea typeface="华文楷体"/>
                <a:cs typeface="华文楷体"/>
              </a:rPr>
              <a:t>“方法至上”的观念已然成为数学建模竞赛参与者的主流意识</a:t>
            </a:r>
            <a:r>
              <a:rPr lang="zh-CN" altLang="en-US" dirty="0" smtClean="0">
                <a:solidFill>
                  <a:srgbClr val="4D3FFF"/>
                </a:solidFill>
                <a:latin typeface="华文楷体"/>
                <a:ea typeface="华文楷体"/>
                <a:cs typeface="华文楷体"/>
              </a:rPr>
              <a:t>，“套路化模式”违背</a:t>
            </a:r>
            <a:r>
              <a:rPr lang="zh-CN" altLang="en-US" dirty="0" smtClean="0">
                <a:solidFill>
                  <a:srgbClr val="4D3FFF"/>
                </a:solidFill>
                <a:latin typeface="华文楷体"/>
                <a:ea typeface="华文楷体"/>
                <a:cs typeface="华文楷体"/>
              </a:rPr>
              <a:t>了开展该项活动的初衷。</a:t>
            </a:r>
            <a:endParaRPr lang="en-US" altLang="zh-CN" dirty="0" smtClean="0">
              <a:solidFill>
                <a:srgbClr val="4D3FFF"/>
              </a:solidFill>
              <a:latin typeface="华文楷体"/>
              <a:ea typeface="华文楷体"/>
              <a:cs typeface="华文楷体"/>
            </a:endParaRPr>
          </a:p>
          <a:p>
            <a:pPr>
              <a:lnSpc>
                <a:spcPct val="150000"/>
              </a:lnSpc>
              <a:buFont typeface="Wingdings" pitchFamily="2" charset="2"/>
              <a:buChar char="l"/>
            </a:pPr>
            <a:r>
              <a:rPr lang="zh-CN" altLang="en-US" dirty="0" smtClean="0">
                <a:solidFill>
                  <a:srgbClr val="4D3FFF"/>
                </a:solidFill>
                <a:latin typeface="华文楷体"/>
                <a:ea typeface="华文楷体"/>
                <a:cs typeface="华文楷体"/>
              </a:rPr>
              <a:t>充分发掘问题深层次内涵，寻求最适合的模型，此种训练有利于创新思维模式的发展</a:t>
            </a:r>
            <a:r>
              <a:rPr lang="zh-CN" altLang="en-US" dirty="0" smtClean="0">
                <a:solidFill>
                  <a:srgbClr val="4D3FFF"/>
                </a:solidFill>
                <a:latin typeface="华文楷体"/>
                <a:ea typeface="华文楷体"/>
                <a:cs typeface="华文楷体"/>
              </a:rPr>
              <a:t>形成。</a:t>
            </a:r>
            <a:endParaRPr lang="en-US" altLang="zh-CN" dirty="0" smtClean="0">
              <a:latin typeface="华文楷体"/>
              <a:ea typeface="华文楷体"/>
              <a:cs typeface="华文楷体"/>
            </a:endParaRPr>
          </a:p>
          <a:p>
            <a:pPr>
              <a:lnSpc>
                <a:spcPct val="150000"/>
              </a:lnSpc>
              <a:buFont typeface="Wingdings" pitchFamily="2" charset="2"/>
              <a:buNone/>
            </a:pPr>
            <a:endParaRPr lang="en-US" altLang="zh-CN" b="1" dirty="0" smtClean="0">
              <a:latin typeface="华文楷体"/>
              <a:ea typeface="华文楷体"/>
              <a:cs typeface="华文楷体"/>
            </a:endParaRPr>
          </a:p>
          <a:p>
            <a:pPr>
              <a:lnSpc>
                <a:spcPct val="150000"/>
              </a:lnSpc>
              <a:buFont typeface="Wingdings" pitchFamily="2" charset="2"/>
              <a:buNone/>
            </a:pPr>
            <a:r>
              <a:rPr lang="en-US" altLang="zh-CN" b="1" dirty="0" smtClean="0">
                <a:latin typeface="华文楷体"/>
                <a:ea typeface="华文楷体"/>
                <a:cs typeface="华文楷体"/>
              </a:rPr>
              <a:t>        </a:t>
            </a:r>
            <a:endParaRPr lang="zh-CN" altLang="en-US" b="1" dirty="0" smtClean="0">
              <a:solidFill>
                <a:srgbClr val="0000FF"/>
              </a:solidFill>
              <a:latin typeface="华文楷体"/>
              <a:ea typeface="华文楷体"/>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sp>
        <p:nvSpPr>
          <p:cNvPr id="4" name="矩形 3"/>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up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upRigh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upRigh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2" name="Rectangle 4" descr="褐色大理石"/>
          <p:cNvSpPr>
            <a:spLocks noChangeArrowheads="1"/>
          </p:cNvSpPr>
          <p:nvPr/>
        </p:nvSpPr>
        <p:spPr bwMode="auto">
          <a:xfrm>
            <a:off x="899592" y="908720"/>
            <a:ext cx="7632848" cy="707886"/>
          </a:xfrm>
          <a:prstGeom prst="rect">
            <a:avLst/>
          </a:prstGeom>
          <a:solidFill>
            <a:schemeClr val="bg1"/>
          </a:solidFill>
          <a:ln w="9525">
            <a:noFill/>
            <a:miter lim="800000"/>
            <a:headEnd/>
            <a:tailEnd/>
          </a:ln>
          <a:effectLst/>
        </p:spPr>
        <p:txBody>
          <a:bodyPr wrap="square">
            <a:spAutoFit/>
          </a:bodyPr>
          <a:lstStyle/>
          <a:p>
            <a:pPr algn="ctr">
              <a:lnSpc>
                <a:spcPct val="100000"/>
              </a:lnSpc>
            </a:pPr>
            <a:r>
              <a:rPr lang="zh-CN" altLang="en-US" sz="4000" b="1" dirty="0" smtClean="0">
                <a:solidFill>
                  <a:srgbClr val="C00000"/>
                </a:solidFill>
                <a:latin typeface="隶书" pitchFamily="49" charset="-122"/>
                <a:ea typeface="隶书" pitchFamily="49" charset="-122"/>
              </a:rPr>
              <a:t>基本面判断</a:t>
            </a:r>
            <a:endParaRPr lang="en-US" altLang="zh-CN" sz="4000" b="1" dirty="0" smtClean="0">
              <a:solidFill>
                <a:srgbClr val="C00000"/>
              </a:solidFill>
              <a:latin typeface="隶书" pitchFamily="49" charset="-122"/>
              <a:ea typeface="隶书" pitchFamily="49" charset="-122"/>
            </a:endParaRPr>
          </a:p>
        </p:txBody>
      </p:sp>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4" name="矩形 3"/>
          <p:cNvSpPr/>
          <p:nvPr/>
        </p:nvSpPr>
        <p:spPr>
          <a:xfrm>
            <a:off x="3898396" y="260648"/>
            <a:ext cx="1723550"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基本面判断</a:t>
            </a:r>
            <a:endParaRPr lang="zh-CN" altLang="en-US" sz="2400" b="1" dirty="0">
              <a:solidFill>
                <a:srgbClr val="00B050"/>
              </a:solidFill>
              <a:latin typeface="华文楷体" pitchFamily="2" charset="-122"/>
              <a:ea typeface="华文楷体" pitchFamily="2" charset="-122"/>
            </a:endParaRPr>
          </a:p>
        </p:txBody>
      </p:sp>
      <p:sp>
        <p:nvSpPr>
          <p:cNvPr id="51201" name="Rectangle 1"/>
          <p:cNvSpPr>
            <a:spLocks noChangeArrowheads="1"/>
          </p:cNvSpPr>
          <p:nvPr/>
        </p:nvSpPr>
        <p:spPr bwMode="auto">
          <a:xfrm>
            <a:off x="683568" y="1801403"/>
            <a:ext cx="7621533"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 typeface="Wingdings" pitchFamily="2" charset="2"/>
              <a:buChar char="Ø"/>
              <a:tabLst/>
            </a:pPr>
            <a:r>
              <a:rPr kumimoji="0" lang="en-US" altLang="zh-CN" sz="3200" b="1" i="0" u="none" strike="noStrike" cap="none" normalizeH="0" baseline="0" dirty="0" smtClean="0">
                <a:ln>
                  <a:noFill/>
                </a:ln>
                <a:solidFill>
                  <a:srgbClr val="053DF1"/>
                </a:solidFill>
                <a:effectLst/>
                <a:latin typeface="Calibri" pitchFamily="34" charset="0"/>
                <a:ea typeface="宋体" pitchFamily="2" charset="-122"/>
                <a:cs typeface="Times New Roman" pitchFamily="18" charset="0"/>
              </a:rPr>
              <a:t> </a:t>
            </a:r>
            <a:r>
              <a:rPr kumimoji="0" lang="zh-CN" sz="3200" b="1" i="0" u="none" strike="noStrike" cap="none" normalizeH="0" baseline="0" dirty="0" smtClean="0">
                <a:ln>
                  <a:noFill/>
                </a:ln>
                <a:solidFill>
                  <a:srgbClr val="053DF1"/>
                </a:solidFill>
                <a:effectLst/>
                <a:latin typeface="Calibri" pitchFamily="34" charset="0"/>
                <a:ea typeface="宋体" pitchFamily="2" charset="-122"/>
                <a:cs typeface="Times New Roman" pitchFamily="18" charset="0"/>
              </a:rPr>
              <a:t>平台快速发展，普及面壮阔。</a:t>
            </a:r>
            <a:endParaRPr kumimoji="0" lang="zh-CN" sz="3200" b="1" i="0" u="none" strike="noStrike" cap="none" normalizeH="0" baseline="0" dirty="0" smtClean="0">
              <a:ln>
                <a:noFill/>
              </a:ln>
              <a:solidFill>
                <a:srgbClr val="053DF1"/>
              </a:solidFill>
              <a:effectLst/>
              <a:latin typeface="Arial" pitchFamily="34" charset="0"/>
              <a:ea typeface="宋体" pitchFamily="2" charset="-122"/>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Ø"/>
              <a:tabLst/>
            </a:pPr>
            <a:r>
              <a:rPr kumimoji="0" lang="zh-CN" altLang="en-US" sz="3200" b="1" i="0" u="none" strike="noStrike" cap="none" normalizeH="0" baseline="0" dirty="0" smtClean="0">
                <a:ln>
                  <a:noFill/>
                </a:ln>
                <a:solidFill>
                  <a:srgbClr val="053DF1"/>
                </a:solidFill>
                <a:effectLst/>
                <a:latin typeface="Calibri" pitchFamily="34" charset="0"/>
                <a:ea typeface="宋体" pitchFamily="2" charset="-122"/>
                <a:cs typeface="Times New Roman" pitchFamily="18" charset="0"/>
              </a:rPr>
              <a:t> 规则日益完善。</a:t>
            </a:r>
            <a:endParaRPr kumimoji="0" lang="zh-CN" altLang="en-US" sz="3200" b="1" i="0" u="none" strike="noStrike" cap="none" normalizeH="0" baseline="0" dirty="0" smtClean="0">
              <a:ln>
                <a:noFill/>
              </a:ln>
              <a:solidFill>
                <a:srgbClr val="053DF1"/>
              </a:solidFill>
              <a:effectLst/>
              <a:latin typeface="Arial" pitchFamily="34" charset="0"/>
              <a:ea typeface="宋体" pitchFamily="2" charset="-122"/>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Ø"/>
              <a:tabLst/>
            </a:pPr>
            <a:r>
              <a:rPr kumimoji="0" lang="zh-CN" altLang="en-US" sz="3200" b="1" i="0" u="none" strike="noStrike" cap="none" normalizeH="0" baseline="0" dirty="0" smtClean="0">
                <a:ln>
                  <a:noFill/>
                </a:ln>
                <a:solidFill>
                  <a:srgbClr val="053DF1"/>
                </a:solidFill>
                <a:effectLst/>
                <a:latin typeface="Calibri" pitchFamily="34" charset="0"/>
                <a:ea typeface="宋体" pitchFamily="2" charset="-122"/>
                <a:cs typeface="Times New Roman" pitchFamily="18" charset="0"/>
              </a:rPr>
              <a:t> 形式多样化，走开与企业合作路子。</a:t>
            </a:r>
            <a:endParaRPr kumimoji="0" lang="en-US" altLang="zh-CN" sz="3200" b="1" i="0" u="none" strike="noStrike" cap="none" normalizeH="0" baseline="0" dirty="0" smtClean="0">
              <a:ln>
                <a:noFill/>
              </a:ln>
              <a:solidFill>
                <a:srgbClr val="053DF1"/>
              </a:solidFill>
              <a:effectLst/>
              <a:latin typeface="Calibri" pitchFamily="34" charset="0"/>
              <a:ea typeface="宋体" pitchFamily="2" charset="-122"/>
              <a:cs typeface="Times New Roman" pitchFamily="18" charset="0"/>
            </a:endParaRPr>
          </a:p>
          <a:p>
            <a:pPr algn="l" eaLnBrk="0" hangingPunct="0">
              <a:lnSpc>
                <a:spcPct val="150000"/>
              </a:lnSpc>
              <a:buFont typeface="Wingdings" pitchFamily="2" charset="2"/>
              <a:buChar char="Ø"/>
            </a:pPr>
            <a:r>
              <a:rPr lang="zh-CN" altLang="en-US" sz="3200" b="1" dirty="0" smtClean="0">
                <a:solidFill>
                  <a:srgbClr val="053DF1"/>
                </a:solidFill>
                <a:latin typeface="Calibri" pitchFamily="34" charset="0"/>
                <a:cs typeface="Times New Roman" pitchFamily="18" charset="0"/>
              </a:rPr>
              <a:t> 影响力持续上升。</a:t>
            </a:r>
            <a:r>
              <a:rPr lang="zh-CN" altLang="en-US" sz="3200" b="1" dirty="0" smtClean="0">
                <a:solidFill>
                  <a:srgbClr val="053DF1"/>
                </a:solidFill>
                <a:latin typeface="Arial" pitchFamily="34" charset="0"/>
              </a:rPr>
              <a:t> </a:t>
            </a:r>
          </a:p>
          <a:p>
            <a:pPr marL="0" marR="0" lvl="0" indent="0" algn="l" defTabSz="914400" rtl="0" eaLnBrk="0" fontAlgn="base" latinLnBrk="0" hangingPunct="0">
              <a:lnSpc>
                <a:spcPct val="150000"/>
              </a:lnSpc>
              <a:spcBef>
                <a:spcPct val="0"/>
              </a:spcBef>
              <a:spcAft>
                <a:spcPct val="0"/>
              </a:spcAft>
              <a:buClrTx/>
              <a:buSzTx/>
              <a:buFontTx/>
              <a:buChar char="•"/>
              <a:tabLst/>
            </a:pPr>
            <a:endParaRPr kumimoji="0" lang="zh-CN" altLang="en-US" sz="3200" b="1" i="0" u="none" strike="noStrike" cap="none" normalizeH="0" baseline="0" dirty="0" smtClean="0">
              <a:ln>
                <a:noFill/>
              </a:ln>
              <a:solidFill>
                <a:schemeClr val="tx1"/>
              </a:solidFill>
              <a:effectLst/>
              <a:latin typeface="Calibri" pitchFamily="34" charset="0"/>
              <a:ea typeface="宋体" pitchFamily="2" charset="-122"/>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6132"/>
                                        </p:tgtEl>
                                        <p:attrNameLst>
                                          <p:attrName>style.visibility</p:attrName>
                                        </p:attrNameLst>
                                      </p:cBhvr>
                                      <p:to>
                                        <p:strVal val="visible"/>
                                      </p:to>
                                    </p:set>
                                    <p:animEffect transition="in" filter="blinds(horizontal)">
                                      <p:cBhvr>
                                        <p:cTn id="7" dur="500"/>
                                        <p:tgtEl>
                                          <p:spTgt spid="17613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51201"/>
                                        </p:tgtEl>
                                        <p:attrNameLst>
                                          <p:attrName>style.visibility</p:attrName>
                                        </p:attrNameLst>
                                      </p:cBhvr>
                                      <p:to>
                                        <p:strVal val="visible"/>
                                      </p:to>
                                    </p:set>
                                    <p:animEffect transition="in" filter="strips(upRight)">
                                      <p:cBhvr>
                                        <p:cTn id="12" dur="500"/>
                                        <p:tgtEl>
                                          <p:spTgt spid="512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2" grpId="0" animBg="1"/>
      <p:bldP spid="5120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647056" y="2492896"/>
            <a:ext cx="8245424" cy="936104"/>
          </a:xfrm>
          <a:noFill/>
          <a:ln>
            <a:miter lim="800000"/>
            <a:headEnd/>
            <a:tailEnd/>
          </a:ln>
        </p:spPr>
        <p:txBody>
          <a:bodyPr vert="horz" wrap="square" lIns="91440" tIns="45720" rIns="91440" bIns="45720" numCol="1" anchor="t" anchorCtr="0" compatLnSpc="1">
            <a:prstTxWarp prst="textNoShape">
              <a:avLst/>
            </a:prstTxWarp>
          </a:bodyPr>
          <a:lstStyle/>
          <a:p>
            <a:pPr>
              <a:lnSpc>
                <a:spcPct val="150000"/>
              </a:lnSpc>
              <a:buNone/>
            </a:pPr>
            <a:endParaRPr lang="en-US" altLang="zh-CN" dirty="0" smtClean="0">
              <a:latin typeface="华文楷体"/>
              <a:ea typeface="华文楷体"/>
              <a:cs typeface="华文楷体"/>
            </a:endParaRPr>
          </a:p>
          <a:p>
            <a:pPr>
              <a:lnSpc>
                <a:spcPct val="150000"/>
              </a:lnSpc>
              <a:buFont typeface="Wingdings" pitchFamily="2" charset="2"/>
              <a:buNone/>
            </a:pPr>
            <a:endParaRPr lang="en-US" altLang="zh-CN" b="1" dirty="0" smtClean="0">
              <a:latin typeface="华文楷体"/>
              <a:ea typeface="华文楷体"/>
              <a:cs typeface="华文楷体"/>
            </a:endParaRPr>
          </a:p>
          <a:p>
            <a:pPr>
              <a:lnSpc>
                <a:spcPct val="150000"/>
              </a:lnSpc>
              <a:buFont typeface="Wingdings" pitchFamily="2" charset="2"/>
              <a:buNone/>
            </a:pPr>
            <a:r>
              <a:rPr lang="en-US" altLang="zh-CN" b="1" dirty="0" smtClean="0">
                <a:latin typeface="华文楷体"/>
                <a:ea typeface="华文楷体"/>
                <a:cs typeface="华文楷体"/>
              </a:rPr>
              <a:t>        </a:t>
            </a:r>
            <a:endParaRPr lang="zh-CN" altLang="en-US" b="1" dirty="0" smtClean="0">
              <a:solidFill>
                <a:srgbClr val="0000FF"/>
              </a:solidFill>
              <a:latin typeface="华文楷体"/>
              <a:ea typeface="华文楷体"/>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sp>
        <p:nvSpPr>
          <p:cNvPr id="4" name="矩形 3"/>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
        <p:nvSpPr>
          <p:cNvPr id="6" name="TextBox 5"/>
          <p:cNvSpPr txBox="1"/>
          <p:nvPr/>
        </p:nvSpPr>
        <p:spPr>
          <a:xfrm>
            <a:off x="1115616" y="2708920"/>
            <a:ext cx="938689" cy="3096344"/>
          </a:xfrm>
          <a:prstGeom prst="roundRect">
            <a:avLst>
              <a:gd name="adj" fmla="val 37275"/>
            </a:avLst>
          </a:prstGeom>
          <a:gradFill flip="none" rotWithShape="1">
            <a:gsLst>
              <a:gs pos="34000">
                <a:srgbClr val="FFEFD1"/>
              </a:gs>
              <a:gs pos="64999">
                <a:srgbClr val="F0EBD5"/>
              </a:gs>
              <a:gs pos="100000">
                <a:srgbClr val="D1C39F"/>
              </a:gs>
            </a:gsLst>
            <a:lin ang="10800000" scaled="1"/>
            <a:tileRect/>
          </a:gradFill>
          <a:ln>
            <a:solidFill>
              <a:srgbClr val="053DF1"/>
            </a:solidFill>
          </a:ln>
        </p:spPr>
        <p:txBody>
          <a:bodyPr vert="eaVert" wrap="square" rtlCol="0">
            <a:spAutoFit/>
          </a:bodyPr>
          <a:lstStyle/>
          <a:p>
            <a:r>
              <a:rPr lang="zh-CN" altLang="en-US" sz="3600" b="1" dirty="0" smtClean="0">
                <a:solidFill>
                  <a:srgbClr val="053DF1"/>
                </a:solidFill>
                <a:latin typeface="黑体" pitchFamily="2" charset="-122"/>
                <a:ea typeface="黑体" pitchFamily="2" charset="-122"/>
              </a:rPr>
              <a:t>成   因</a:t>
            </a:r>
            <a:r>
              <a:rPr lang="zh-CN" altLang="en-US" sz="3200" b="1" dirty="0" smtClean="0">
                <a:latin typeface="黑体" pitchFamily="2" charset="-122"/>
                <a:ea typeface="黑体" pitchFamily="2" charset="-122"/>
              </a:rPr>
              <a:t>  </a:t>
            </a:r>
            <a:endParaRPr lang="zh-CN" altLang="en-US" sz="3200" b="1" dirty="0">
              <a:latin typeface="黑体" pitchFamily="2" charset="-122"/>
              <a:ea typeface="黑体" pitchFamily="2" charset="-122"/>
            </a:endParaRPr>
          </a:p>
        </p:txBody>
      </p:sp>
      <p:sp>
        <p:nvSpPr>
          <p:cNvPr id="7" name="TextBox 6"/>
          <p:cNvSpPr txBox="1"/>
          <p:nvPr/>
        </p:nvSpPr>
        <p:spPr>
          <a:xfrm>
            <a:off x="3419872" y="3211860"/>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前辈“经验”传授</a:t>
            </a:r>
            <a:endParaRPr lang="zh-CN" altLang="en-US" sz="2400" b="1" dirty="0">
              <a:solidFill>
                <a:schemeClr val="tx1"/>
              </a:solidFill>
              <a:latin typeface="黑体" pitchFamily="2" charset="-122"/>
              <a:ea typeface="黑体" pitchFamily="2" charset="-122"/>
            </a:endParaRPr>
          </a:p>
        </p:txBody>
      </p:sp>
      <p:sp>
        <p:nvSpPr>
          <p:cNvPr id="8" name="TextBox 7"/>
          <p:cNvSpPr txBox="1"/>
          <p:nvPr/>
        </p:nvSpPr>
        <p:spPr>
          <a:xfrm>
            <a:off x="3419872" y="4003948"/>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教师培训传递</a:t>
            </a:r>
            <a:endParaRPr lang="zh-CN" altLang="en-US" sz="2400" b="1" dirty="0">
              <a:solidFill>
                <a:schemeClr val="tx1"/>
              </a:solidFill>
              <a:latin typeface="黑体" pitchFamily="2" charset="-122"/>
              <a:ea typeface="黑体" pitchFamily="2" charset="-122"/>
            </a:endParaRPr>
          </a:p>
        </p:txBody>
      </p:sp>
      <p:sp>
        <p:nvSpPr>
          <p:cNvPr id="9" name="TextBox 8"/>
          <p:cNvSpPr txBox="1"/>
          <p:nvPr/>
        </p:nvSpPr>
        <p:spPr>
          <a:xfrm>
            <a:off x="3419872" y="4796036"/>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竞赛评审导向</a:t>
            </a:r>
            <a:endParaRPr lang="zh-CN" altLang="en-US" sz="2400" b="1" dirty="0">
              <a:solidFill>
                <a:schemeClr val="tx1"/>
              </a:solidFill>
              <a:latin typeface="黑体" pitchFamily="2" charset="-122"/>
              <a:ea typeface="黑体" pitchFamily="2" charset="-122"/>
            </a:endParaRPr>
          </a:p>
        </p:txBody>
      </p:sp>
      <p:sp>
        <p:nvSpPr>
          <p:cNvPr id="11" name="TextBox 10"/>
          <p:cNvSpPr txBox="1"/>
          <p:nvPr/>
        </p:nvSpPr>
        <p:spPr>
          <a:xfrm>
            <a:off x="971600" y="980728"/>
            <a:ext cx="7704856" cy="937157"/>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gn="l">
              <a:lnSpc>
                <a:spcPct val="200000"/>
              </a:lnSpc>
            </a:pPr>
            <a:r>
              <a:rPr lang="zh-CN" altLang="en-US" sz="2800" b="1" dirty="0" smtClean="0">
                <a:solidFill>
                  <a:srgbClr val="C00000"/>
                </a:solidFill>
                <a:latin typeface="Times New Roman" pitchFamily="18" charset="0"/>
                <a:cs typeface="Times New Roman" pitchFamily="18" charset="0"/>
              </a:rPr>
              <a:t>关于“竞赛套路化”</a:t>
            </a:r>
            <a:r>
              <a:rPr lang="en-US" altLang="zh-CN" sz="2800" b="1" dirty="0" smtClean="0">
                <a:solidFill>
                  <a:srgbClr val="0430BC"/>
                </a:solidFill>
                <a:latin typeface="Times New Roman" pitchFamily="18" charset="0"/>
                <a:cs typeface="Times New Roman" pitchFamily="18" charset="0"/>
              </a:rPr>
              <a:t>——  </a:t>
            </a:r>
            <a:r>
              <a:rPr lang="zh-CN" altLang="en-US" sz="2800" b="1" dirty="0" smtClean="0">
                <a:solidFill>
                  <a:srgbClr val="93E3FF"/>
                </a:solidFill>
                <a:latin typeface="Times New Roman" pitchFamily="18" charset="0"/>
                <a:cs typeface="Times New Roman" pitchFamily="18" charset="0"/>
              </a:rPr>
              <a:t>现象</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0430BC"/>
                </a:solidFill>
                <a:latin typeface="Times New Roman" pitchFamily="18" charset="0"/>
                <a:cs typeface="Times New Roman" pitchFamily="18" charset="0"/>
              </a:rPr>
              <a:t>成因</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危害</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态度</a:t>
            </a:r>
          </a:p>
        </p:txBody>
      </p:sp>
      <p:sp>
        <p:nvSpPr>
          <p:cNvPr id="12" name="TextBox 11"/>
          <p:cNvSpPr txBox="1"/>
          <p:nvPr/>
        </p:nvSpPr>
        <p:spPr>
          <a:xfrm>
            <a:off x="3419872" y="5589240"/>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竞赛功利化倾向</a:t>
            </a:r>
            <a:endParaRPr lang="zh-CN" altLang="en-US" sz="2400" b="1" dirty="0">
              <a:solidFill>
                <a:schemeClr val="tx1"/>
              </a:solidFill>
              <a:latin typeface="黑体" pitchFamily="2" charset="-122"/>
              <a:ea typeface="黑体" pitchFamily="2" charset="-122"/>
            </a:endParaRPr>
          </a:p>
        </p:txBody>
      </p:sp>
      <p:sp>
        <p:nvSpPr>
          <p:cNvPr id="13" name="TextBox 12"/>
          <p:cNvSpPr txBox="1"/>
          <p:nvPr/>
        </p:nvSpPr>
        <p:spPr>
          <a:xfrm>
            <a:off x="3419872" y="2419772"/>
            <a:ext cx="3456384"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2400" b="1" dirty="0" smtClean="0">
                <a:solidFill>
                  <a:schemeClr val="tx1"/>
                </a:solidFill>
                <a:latin typeface="黑体" pitchFamily="2" charset="-122"/>
                <a:ea typeface="黑体" pitchFamily="2" charset="-122"/>
              </a:rPr>
              <a:t>方法与问题定位错乱</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strips(upRigh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trips(upRigh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strips(upRigh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strips(upRight)">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upRight)">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2" grpId="0" animBg="1"/>
      <p:bldP spid="1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647056" y="2492896"/>
            <a:ext cx="8245424" cy="936104"/>
          </a:xfrm>
          <a:noFill/>
          <a:ln>
            <a:miter lim="800000"/>
            <a:headEnd/>
            <a:tailEnd/>
          </a:ln>
        </p:spPr>
        <p:txBody>
          <a:bodyPr vert="horz" wrap="square" lIns="91440" tIns="45720" rIns="91440" bIns="45720" numCol="1" anchor="t" anchorCtr="0" compatLnSpc="1">
            <a:prstTxWarp prst="textNoShape">
              <a:avLst/>
            </a:prstTxWarp>
          </a:bodyPr>
          <a:lstStyle/>
          <a:p>
            <a:pPr>
              <a:lnSpc>
                <a:spcPct val="150000"/>
              </a:lnSpc>
              <a:buNone/>
            </a:pPr>
            <a:endParaRPr lang="en-US" altLang="zh-CN" dirty="0" smtClean="0">
              <a:latin typeface="华文楷体"/>
              <a:ea typeface="华文楷体"/>
              <a:cs typeface="华文楷体"/>
            </a:endParaRPr>
          </a:p>
          <a:p>
            <a:pPr>
              <a:lnSpc>
                <a:spcPct val="150000"/>
              </a:lnSpc>
              <a:buFont typeface="Wingdings" pitchFamily="2" charset="2"/>
              <a:buNone/>
            </a:pPr>
            <a:endParaRPr lang="en-US" altLang="zh-CN" b="1" dirty="0" smtClean="0">
              <a:latin typeface="华文楷体"/>
              <a:ea typeface="华文楷体"/>
              <a:cs typeface="华文楷体"/>
            </a:endParaRPr>
          </a:p>
          <a:p>
            <a:pPr>
              <a:lnSpc>
                <a:spcPct val="150000"/>
              </a:lnSpc>
              <a:buFont typeface="Wingdings" pitchFamily="2" charset="2"/>
              <a:buNone/>
            </a:pPr>
            <a:r>
              <a:rPr lang="en-US" altLang="zh-CN" b="1" dirty="0" smtClean="0">
                <a:latin typeface="华文楷体"/>
                <a:ea typeface="华文楷体"/>
                <a:cs typeface="华文楷体"/>
              </a:rPr>
              <a:t>        </a:t>
            </a:r>
            <a:endParaRPr lang="zh-CN" altLang="en-US" b="1" dirty="0" smtClean="0">
              <a:solidFill>
                <a:srgbClr val="0000FF"/>
              </a:solidFill>
              <a:latin typeface="华文楷体"/>
              <a:ea typeface="华文楷体"/>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sp>
        <p:nvSpPr>
          <p:cNvPr id="4" name="矩形 3"/>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
        <p:nvSpPr>
          <p:cNvPr id="6" name="TextBox 5"/>
          <p:cNvSpPr txBox="1"/>
          <p:nvPr/>
        </p:nvSpPr>
        <p:spPr>
          <a:xfrm>
            <a:off x="1113031" y="2852936"/>
            <a:ext cx="938689" cy="3240360"/>
          </a:xfrm>
          <a:prstGeom prst="roundRect">
            <a:avLst>
              <a:gd name="adj" fmla="val 37275"/>
            </a:avLst>
          </a:prstGeom>
          <a:gradFill flip="none" rotWithShape="1">
            <a:gsLst>
              <a:gs pos="34000">
                <a:srgbClr val="FFEFD1"/>
              </a:gs>
              <a:gs pos="64999">
                <a:srgbClr val="F0EBD5"/>
              </a:gs>
              <a:gs pos="100000">
                <a:srgbClr val="D1C39F"/>
              </a:gs>
            </a:gsLst>
            <a:lin ang="10800000" scaled="1"/>
            <a:tileRect/>
          </a:gradFill>
          <a:ln>
            <a:solidFill>
              <a:srgbClr val="053DF1"/>
            </a:solidFill>
          </a:ln>
        </p:spPr>
        <p:txBody>
          <a:bodyPr vert="eaVert" wrap="square" rtlCol="0">
            <a:spAutoFit/>
          </a:bodyPr>
          <a:lstStyle/>
          <a:p>
            <a:r>
              <a:rPr lang="zh-CN" altLang="en-US" sz="3600" b="1" dirty="0" smtClean="0">
                <a:solidFill>
                  <a:srgbClr val="053DF1"/>
                </a:solidFill>
                <a:latin typeface="黑体" pitchFamily="2" charset="-122"/>
                <a:ea typeface="黑体" pitchFamily="2" charset="-122"/>
              </a:rPr>
              <a:t>危     害   </a:t>
            </a:r>
            <a:r>
              <a:rPr lang="zh-CN" altLang="en-US" sz="3200" b="1" dirty="0" smtClean="0">
                <a:latin typeface="黑体" pitchFamily="2" charset="-122"/>
                <a:ea typeface="黑体" pitchFamily="2" charset="-122"/>
              </a:rPr>
              <a:t>  </a:t>
            </a:r>
            <a:endParaRPr lang="zh-CN" altLang="en-US" sz="3200" b="1" dirty="0">
              <a:latin typeface="黑体" pitchFamily="2" charset="-122"/>
              <a:ea typeface="黑体" pitchFamily="2" charset="-122"/>
            </a:endParaRPr>
          </a:p>
        </p:txBody>
      </p:sp>
      <p:sp>
        <p:nvSpPr>
          <p:cNvPr id="8" name="TextBox 7"/>
          <p:cNvSpPr txBox="1"/>
          <p:nvPr/>
        </p:nvSpPr>
        <p:spPr>
          <a:xfrm>
            <a:off x="3059832" y="3427884"/>
            <a:ext cx="5472608"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好奇心、敏感性、想象力渐失</a:t>
            </a:r>
            <a:endParaRPr lang="zh-CN" altLang="en-US" sz="2400" b="1" dirty="0">
              <a:solidFill>
                <a:schemeClr val="tx1"/>
              </a:solidFill>
              <a:latin typeface="黑体" pitchFamily="2" charset="-122"/>
              <a:ea typeface="黑体" pitchFamily="2" charset="-122"/>
            </a:endParaRPr>
          </a:p>
        </p:txBody>
      </p:sp>
      <p:sp>
        <p:nvSpPr>
          <p:cNvPr id="9" name="TextBox 8"/>
          <p:cNvSpPr txBox="1"/>
          <p:nvPr/>
        </p:nvSpPr>
        <p:spPr>
          <a:xfrm>
            <a:off x="3059832" y="2635796"/>
            <a:ext cx="5472608"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思维表面化、程式化，进而僵化</a:t>
            </a:r>
            <a:endParaRPr lang="zh-CN" altLang="en-US" sz="2400" b="1" dirty="0">
              <a:solidFill>
                <a:schemeClr val="tx1"/>
              </a:solidFill>
              <a:latin typeface="黑体" pitchFamily="2" charset="-122"/>
              <a:ea typeface="黑体" pitchFamily="2" charset="-122"/>
            </a:endParaRPr>
          </a:p>
        </p:txBody>
      </p:sp>
      <p:sp>
        <p:nvSpPr>
          <p:cNvPr id="11" name="TextBox 10"/>
          <p:cNvSpPr txBox="1"/>
          <p:nvPr/>
        </p:nvSpPr>
        <p:spPr>
          <a:xfrm>
            <a:off x="971600" y="980728"/>
            <a:ext cx="7704856" cy="937157"/>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gn="l">
              <a:lnSpc>
                <a:spcPct val="200000"/>
              </a:lnSpc>
            </a:pPr>
            <a:r>
              <a:rPr lang="zh-CN" altLang="en-US" sz="2800" b="1" dirty="0" smtClean="0">
                <a:solidFill>
                  <a:srgbClr val="C00000"/>
                </a:solidFill>
                <a:latin typeface="Times New Roman" pitchFamily="18" charset="0"/>
                <a:cs typeface="Times New Roman" pitchFamily="18" charset="0"/>
              </a:rPr>
              <a:t>关于“竞赛套路化”</a:t>
            </a:r>
            <a:r>
              <a:rPr lang="en-US" altLang="zh-CN" sz="2800" b="1" dirty="0" smtClean="0">
                <a:solidFill>
                  <a:srgbClr val="0430BC"/>
                </a:solidFill>
                <a:latin typeface="Times New Roman" pitchFamily="18" charset="0"/>
                <a:cs typeface="Times New Roman" pitchFamily="18" charset="0"/>
              </a:rPr>
              <a:t>——  </a:t>
            </a:r>
            <a:r>
              <a:rPr lang="zh-CN" altLang="en-US" sz="2800" b="1" dirty="0" smtClean="0">
                <a:solidFill>
                  <a:srgbClr val="93E3FF"/>
                </a:solidFill>
                <a:latin typeface="Times New Roman" pitchFamily="18" charset="0"/>
                <a:cs typeface="Times New Roman" pitchFamily="18" charset="0"/>
              </a:rPr>
              <a:t>现象</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成因</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0430BC"/>
                </a:solidFill>
                <a:latin typeface="Times New Roman" pitchFamily="18" charset="0"/>
                <a:cs typeface="Times New Roman" pitchFamily="18" charset="0"/>
              </a:rPr>
              <a:t>危害</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态度</a:t>
            </a:r>
          </a:p>
        </p:txBody>
      </p:sp>
      <p:sp>
        <p:nvSpPr>
          <p:cNvPr id="10" name="TextBox 9"/>
          <p:cNvSpPr txBox="1"/>
          <p:nvPr/>
        </p:nvSpPr>
        <p:spPr>
          <a:xfrm>
            <a:off x="3059832" y="4221088"/>
            <a:ext cx="5472608"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经过训练的无能</a:t>
            </a:r>
            <a:endParaRPr lang="zh-CN" altLang="en-US" sz="2400" b="1" dirty="0">
              <a:solidFill>
                <a:schemeClr val="tx1"/>
              </a:solidFill>
              <a:latin typeface="黑体" pitchFamily="2" charset="-122"/>
              <a:ea typeface="黑体" pitchFamily="2" charset="-122"/>
            </a:endParaRPr>
          </a:p>
        </p:txBody>
      </p:sp>
      <p:sp>
        <p:nvSpPr>
          <p:cNvPr id="12" name="TextBox 11"/>
          <p:cNvSpPr txBox="1"/>
          <p:nvPr/>
        </p:nvSpPr>
        <p:spPr>
          <a:xfrm>
            <a:off x="3059832" y="5805264"/>
            <a:ext cx="5544616"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成功与付出比例失当，不良心理暗示</a:t>
            </a:r>
            <a:endParaRPr lang="zh-CN" altLang="en-US" sz="2400" b="1" dirty="0">
              <a:solidFill>
                <a:schemeClr val="tx1"/>
              </a:solidFill>
              <a:latin typeface="黑体" pitchFamily="2" charset="-122"/>
              <a:ea typeface="黑体" pitchFamily="2" charset="-122"/>
            </a:endParaRPr>
          </a:p>
        </p:txBody>
      </p:sp>
      <p:sp>
        <p:nvSpPr>
          <p:cNvPr id="13" name="TextBox 12"/>
          <p:cNvSpPr txBox="1"/>
          <p:nvPr/>
        </p:nvSpPr>
        <p:spPr>
          <a:xfrm>
            <a:off x="3059832" y="5013176"/>
            <a:ext cx="5544616"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与创新意识、创新能力培养格格不入</a:t>
            </a:r>
            <a:endParaRPr lang="zh-CN" altLang="en-US" sz="2400" b="1" dirty="0">
              <a:solidFill>
                <a:schemeClr val="tx1"/>
              </a:solidFill>
              <a:latin typeface="黑体" pitchFamily="2" charset="-122"/>
              <a:ea typeface="黑体"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upRigh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upRigh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trips(upRight)">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strips(upRight)">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upRight)">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2" grpId="0" animBg="1"/>
      <p:bldP spid="13"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bwMode="auto">
          <a:xfrm>
            <a:off x="647056" y="2492896"/>
            <a:ext cx="8245424" cy="936104"/>
          </a:xfrm>
          <a:noFill/>
          <a:ln>
            <a:miter lim="800000"/>
            <a:headEnd/>
            <a:tailEnd/>
          </a:ln>
        </p:spPr>
        <p:txBody>
          <a:bodyPr vert="horz" wrap="square" lIns="91440" tIns="45720" rIns="91440" bIns="45720" numCol="1" anchor="t" anchorCtr="0" compatLnSpc="1">
            <a:prstTxWarp prst="textNoShape">
              <a:avLst/>
            </a:prstTxWarp>
          </a:bodyPr>
          <a:lstStyle/>
          <a:p>
            <a:pPr>
              <a:lnSpc>
                <a:spcPct val="150000"/>
              </a:lnSpc>
              <a:buNone/>
            </a:pPr>
            <a:endParaRPr lang="en-US" altLang="zh-CN" dirty="0" smtClean="0">
              <a:latin typeface="华文楷体"/>
              <a:ea typeface="华文楷体"/>
              <a:cs typeface="华文楷体"/>
            </a:endParaRPr>
          </a:p>
          <a:p>
            <a:pPr>
              <a:lnSpc>
                <a:spcPct val="150000"/>
              </a:lnSpc>
              <a:buFont typeface="Wingdings" pitchFamily="2" charset="2"/>
              <a:buNone/>
            </a:pPr>
            <a:endParaRPr lang="en-US" altLang="zh-CN" b="1" dirty="0" smtClean="0">
              <a:latin typeface="华文楷体"/>
              <a:ea typeface="华文楷体"/>
              <a:cs typeface="华文楷体"/>
            </a:endParaRPr>
          </a:p>
          <a:p>
            <a:pPr>
              <a:lnSpc>
                <a:spcPct val="150000"/>
              </a:lnSpc>
              <a:buFont typeface="Wingdings" pitchFamily="2" charset="2"/>
              <a:buNone/>
            </a:pPr>
            <a:r>
              <a:rPr lang="en-US" altLang="zh-CN" b="1" dirty="0" smtClean="0">
                <a:latin typeface="华文楷体"/>
                <a:ea typeface="华文楷体"/>
                <a:cs typeface="华文楷体"/>
              </a:rPr>
              <a:t>        </a:t>
            </a:r>
            <a:endParaRPr lang="zh-CN" altLang="en-US" b="1" dirty="0" smtClean="0">
              <a:solidFill>
                <a:srgbClr val="0000FF"/>
              </a:solidFill>
              <a:latin typeface="华文楷体"/>
              <a:ea typeface="华文楷体"/>
              <a:cs typeface="华文楷体"/>
            </a:endParaRPr>
          </a:p>
        </p:txBody>
      </p:sp>
      <p:sp>
        <p:nvSpPr>
          <p:cNvPr id="27655" name="流程图: 文档 5"/>
          <p:cNvSpPr>
            <a:spLocks noChangeArrowheads="1"/>
          </p:cNvSpPr>
          <p:nvPr/>
        </p:nvSpPr>
        <p:spPr bwMode="auto">
          <a:xfrm>
            <a:off x="827088" y="4724400"/>
            <a:ext cx="914400" cy="612775"/>
          </a:xfrm>
          <a:prstGeom prst="flowChartDocument">
            <a:avLst/>
          </a:prstGeom>
          <a:noFill/>
          <a:ln w="9525" algn="ctr">
            <a:noFill/>
            <a:round/>
            <a:headEnd/>
            <a:tailEnd/>
          </a:ln>
        </p:spPr>
        <p:txBody>
          <a:bodyPr wrap="none">
            <a:spAutoFit/>
          </a:bodyPr>
          <a:lstStyle/>
          <a:p>
            <a:pPr indent="276225">
              <a:lnSpc>
                <a:spcPct val="110000"/>
              </a:lnSpc>
            </a:pPr>
            <a:endParaRPr lang="zh-CN" altLang="en-US">
              <a:ea typeface="黑体" pitchFamily="49" charset="-122"/>
            </a:endParaRPr>
          </a:p>
        </p:txBody>
      </p:sp>
      <p:sp>
        <p:nvSpPr>
          <p:cNvPr id="4" name="矩形 3"/>
          <p:cNvSpPr/>
          <p:nvPr/>
        </p:nvSpPr>
        <p:spPr>
          <a:xfrm>
            <a:off x="3282844" y="260648"/>
            <a:ext cx="295465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关于“竞赛套路化”</a:t>
            </a:r>
            <a:endParaRPr lang="zh-CN" altLang="en-US" sz="2400" b="1" dirty="0">
              <a:solidFill>
                <a:srgbClr val="00B050"/>
              </a:solidFill>
              <a:latin typeface="华文楷体" pitchFamily="2" charset="-122"/>
              <a:ea typeface="华文楷体" pitchFamily="2" charset="-122"/>
            </a:endParaRPr>
          </a:p>
        </p:txBody>
      </p:sp>
      <p:sp>
        <p:nvSpPr>
          <p:cNvPr id="6" name="TextBox 5"/>
          <p:cNvSpPr txBox="1"/>
          <p:nvPr/>
        </p:nvSpPr>
        <p:spPr>
          <a:xfrm>
            <a:off x="1191255" y="2636912"/>
            <a:ext cx="860465" cy="3240360"/>
          </a:xfrm>
          <a:prstGeom prst="roundRect">
            <a:avLst>
              <a:gd name="adj" fmla="val 37275"/>
            </a:avLst>
          </a:prstGeom>
          <a:gradFill flip="none" rotWithShape="1">
            <a:gsLst>
              <a:gs pos="34000">
                <a:srgbClr val="FFEFD1"/>
              </a:gs>
              <a:gs pos="64999">
                <a:srgbClr val="F0EBD5"/>
              </a:gs>
              <a:gs pos="100000">
                <a:srgbClr val="D1C39F"/>
              </a:gs>
            </a:gsLst>
            <a:lin ang="10800000" scaled="1"/>
            <a:tileRect/>
          </a:gradFill>
          <a:ln>
            <a:solidFill>
              <a:srgbClr val="053DF1"/>
            </a:solidFill>
          </a:ln>
        </p:spPr>
        <p:txBody>
          <a:bodyPr vert="eaVert" wrap="square" rtlCol="0">
            <a:spAutoFit/>
          </a:bodyPr>
          <a:lstStyle/>
          <a:p>
            <a:r>
              <a:rPr lang="zh-CN" altLang="en-US" sz="3200" b="1" dirty="0" smtClean="0">
                <a:latin typeface="黑体" pitchFamily="2" charset="-122"/>
                <a:ea typeface="黑体" pitchFamily="2" charset="-122"/>
              </a:rPr>
              <a:t>态      度 </a:t>
            </a:r>
            <a:endParaRPr lang="zh-CN" altLang="en-US" sz="3200" b="1" dirty="0">
              <a:latin typeface="黑体" pitchFamily="2" charset="-122"/>
              <a:ea typeface="黑体" pitchFamily="2" charset="-122"/>
            </a:endParaRPr>
          </a:p>
        </p:txBody>
      </p:sp>
      <p:sp>
        <p:nvSpPr>
          <p:cNvPr id="8" name="TextBox 7"/>
          <p:cNvSpPr txBox="1"/>
          <p:nvPr/>
        </p:nvSpPr>
        <p:spPr>
          <a:xfrm>
            <a:off x="3059832" y="3068960"/>
            <a:ext cx="5472608"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与数学建模活动的初衷背道而驰</a:t>
            </a:r>
            <a:endParaRPr lang="zh-CN" altLang="en-US" sz="2400" b="1" dirty="0">
              <a:solidFill>
                <a:schemeClr val="tx1"/>
              </a:solidFill>
              <a:latin typeface="黑体" pitchFamily="2" charset="-122"/>
              <a:ea typeface="黑体" pitchFamily="2" charset="-122"/>
            </a:endParaRPr>
          </a:p>
        </p:txBody>
      </p:sp>
      <p:sp>
        <p:nvSpPr>
          <p:cNvPr id="9" name="TextBox 8"/>
          <p:cNvSpPr txBox="1"/>
          <p:nvPr/>
        </p:nvSpPr>
        <p:spPr>
          <a:xfrm>
            <a:off x="3059832" y="2276872"/>
            <a:ext cx="5472608"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与每一个参与该项活动的人有关</a:t>
            </a:r>
            <a:endParaRPr lang="zh-CN" altLang="en-US" sz="2400" b="1" dirty="0">
              <a:solidFill>
                <a:schemeClr val="tx1"/>
              </a:solidFill>
              <a:latin typeface="黑体" pitchFamily="2" charset="-122"/>
              <a:ea typeface="黑体" pitchFamily="2" charset="-122"/>
            </a:endParaRPr>
          </a:p>
        </p:txBody>
      </p:sp>
      <p:sp>
        <p:nvSpPr>
          <p:cNvPr id="11" name="TextBox 10"/>
          <p:cNvSpPr txBox="1"/>
          <p:nvPr/>
        </p:nvSpPr>
        <p:spPr>
          <a:xfrm>
            <a:off x="971600" y="980728"/>
            <a:ext cx="7704856" cy="937157"/>
          </a:xfrm>
          <a:prstGeom prst="roundRect">
            <a:avLst>
              <a:gd name="adj" fmla="val 22164"/>
            </a:avLst>
          </a:prstGeom>
          <a:gradFill flip="none" rotWithShape="1">
            <a:gsLst>
              <a:gs pos="0">
                <a:schemeClr val="bg1"/>
              </a:gs>
              <a:gs pos="64999">
                <a:srgbClr val="F0EBD5"/>
              </a:gs>
              <a:gs pos="100000">
                <a:srgbClr val="D1C39F"/>
              </a:gs>
            </a:gsLst>
            <a:lin ang="10800000" scaled="1"/>
            <a:tileRect/>
          </a:gradFill>
          <a:ln>
            <a:solidFill>
              <a:srgbClr val="0430BC"/>
            </a:solidFill>
          </a:ln>
          <a:scene3d>
            <a:camera prst="orthographicFront"/>
            <a:lightRig rig="threePt" dir="t"/>
          </a:scene3d>
          <a:sp3d>
            <a:bevelT prst="slope"/>
          </a:sp3d>
        </p:spPr>
        <p:style>
          <a:lnRef idx="2">
            <a:schemeClr val="accent2"/>
          </a:lnRef>
          <a:fillRef idx="1">
            <a:schemeClr val="lt1"/>
          </a:fillRef>
          <a:effectRef idx="0">
            <a:schemeClr val="accent2"/>
          </a:effectRef>
          <a:fontRef idx="minor">
            <a:schemeClr val="dk1"/>
          </a:fontRef>
        </p:style>
        <p:txBody>
          <a:bodyPr wrap="square" rtlCol="0">
            <a:spAutoFit/>
          </a:bodyPr>
          <a:lstStyle/>
          <a:p>
            <a:pPr algn="l">
              <a:lnSpc>
                <a:spcPct val="200000"/>
              </a:lnSpc>
            </a:pPr>
            <a:r>
              <a:rPr lang="zh-CN" altLang="en-US" sz="2800" b="1" dirty="0" smtClean="0">
                <a:solidFill>
                  <a:srgbClr val="C00000"/>
                </a:solidFill>
                <a:latin typeface="Times New Roman" pitchFamily="18" charset="0"/>
                <a:cs typeface="Times New Roman" pitchFamily="18" charset="0"/>
              </a:rPr>
              <a:t>关于“竞赛套路化”</a:t>
            </a:r>
            <a:r>
              <a:rPr lang="en-US" altLang="zh-CN" sz="2800" b="1" dirty="0" smtClean="0">
                <a:solidFill>
                  <a:srgbClr val="0430BC"/>
                </a:solidFill>
                <a:latin typeface="Times New Roman" pitchFamily="18" charset="0"/>
                <a:cs typeface="Times New Roman" pitchFamily="18" charset="0"/>
              </a:rPr>
              <a:t>——  </a:t>
            </a:r>
            <a:r>
              <a:rPr lang="zh-CN" altLang="en-US" sz="2800" b="1" dirty="0" smtClean="0">
                <a:solidFill>
                  <a:srgbClr val="93E3FF"/>
                </a:solidFill>
                <a:latin typeface="Times New Roman" pitchFamily="18" charset="0"/>
                <a:cs typeface="Times New Roman" pitchFamily="18" charset="0"/>
              </a:rPr>
              <a:t>现象</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成因</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93E3FF"/>
                </a:solidFill>
                <a:latin typeface="Times New Roman" pitchFamily="18" charset="0"/>
                <a:cs typeface="Times New Roman" pitchFamily="18" charset="0"/>
              </a:rPr>
              <a:t>危害</a:t>
            </a:r>
            <a:r>
              <a:rPr lang="en-US" altLang="zh-CN" sz="2800" b="1" dirty="0" smtClean="0">
                <a:solidFill>
                  <a:srgbClr val="93E3FF"/>
                </a:solidFill>
                <a:latin typeface="Times New Roman" pitchFamily="18" charset="0"/>
                <a:cs typeface="Times New Roman" pitchFamily="18" charset="0"/>
              </a:rPr>
              <a:t>•</a:t>
            </a:r>
            <a:r>
              <a:rPr lang="zh-CN" altLang="en-US" sz="2800" b="1" dirty="0" smtClean="0">
                <a:solidFill>
                  <a:srgbClr val="053DF1"/>
                </a:solidFill>
                <a:latin typeface="Times New Roman" pitchFamily="18" charset="0"/>
                <a:cs typeface="Times New Roman" pitchFamily="18" charset="0"/>
              </a:rPr>
              <a:t>态度</a:t>
            </a:r>
          </a:p>
        </p:txBody>
      </p:sp>
      <p:sp>
        <p:nvSpPr>
          <p:cNvPr id="10" name="TextBox 9"/>
          <p:cNvSpPr txBox="1"/>
          <p:nvPr/>
        </p:nvSpPr>
        <p:spPr>
          <a:xfrm>
            <a:off x="3059832" y="3861048"/>
            <a:ext cx="5472608"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形成非一日之功，扭转尚需时日</a:t>
            </a:r>
            <a:endParaRPr lang="zh-CN" altLang="en-US" sz="2400" b="1" dirty="0">
              <a:solidFill>
                <a:schemeClr val="tx1"/>
              </a:solidFill>
              <a:latin typeface="黑体" pitchFamily="2" charset="-122"/>
              <a:ea typeface="黑体" pitchFamily="2" charset="-122"/>
            </a:endParaRPr>
          </a:p>
        </p:txBody>
      </p:sp>
      <p:sp>
        <p:nvSpPr>
          <p:cNvPr id="12" name="TextBox 11"/>
          <p:cNvSpPr txBox="1"/>
          <p:nvPr/>
        </p:nvSpPr>
        <p:spPr>
          <a:xfrm>
            <a:off x="3059832" y="5445224"/>
            <a:ext cx="5472608"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观念要调整，水平亦需提高</a:t>
            </a:r>
            <a:endParaRPr lang="zh-CN" altLang="en-US" sz="2400" b="1" dirty="0">
              <a:solidFill>
                <a:schemeClr val="tx1"/>
              </a:solidFill>
              <a:latin typeface="黑体" pitchFamily="2" charset="-122"/>
              <a:ea typeface="黑体" pitchFamily="2" charset="-122"/>
            </a:endParaRPr>
          </a:p>
        </p:txBody>
      </p:sp>
      <p:sp>
        <p:nvSpPr>
          <p:cNvPr id="13" name="TextBox 12"/>
          <p:cNvSpPr txBox="1"/>
          <p:nvPr/>
        </p:nvSpPr>
        <p:spPr>
          <a:xfrm>
            <a:off x="3059832" y="4653136"/>
            <a:ext cx="5472608" cy="649188"/>
          </a:xfrm>
          <a:prstGeom prst="roundRect">
            <a:avLst>
              <a:gd name="adj" fmla="val 50000"/>
            </a:avLst>
          </a:prstGeom>
          <a:solidFill>
            <a:srgbClr val="C4F8FE"/>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pPr algn="l"/>
            <a:r>
              <a:rPr lang="zh-CN" altLang="en-US" sz="2400" b="1" dirty="0" smtClean="0">
                <a:solidFill>
                  <a:schemeClr val="tx1"/>
                </a:solidFill>
                <a:latin typeface="黑体" pitchFamily="2" charset="-122"/>
                <a:ea typeface="黑体" pitchFamily="2" charset="-122"/>
              </a:rPr>
              <a:t>命题、评审、培训等环节共同发力</a:t>
            </a:r>
            <a:endParaRPr lang="zh-CN" altLang="en-US" sz="2400" b="1" dirty="0">
              <a:solidFill>
                <a:schemeClr val="tx1"/>
              </a:solidFill>
              <a:latin typeface="黑体" pitchFamily="2" charset="-122"/>
              <a:ea typeface="黑体" pitchFamily="2"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upRigh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upRigh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trips(upRight)">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strips(upRight)">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upRight)">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2" grpId="0" animBg="1"/>
      <p:bldP spid="13"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539552" y="2780928"/>
            <a:ext cx="8291513" cy="1656184"/>
          </a:xfrm>
        </p:spPr>
        <p:txBody>
          <a:bodyPr/>
          <a:lstStyle/>
          <a:p>
            <a:pPr algn="ctr">
              <a:buNone/>
            </a:pPr>
            <a:r>
              <a:rPr lang="zh-CN" altLang="en-US" sz="9600" i="1" dirty="0" smtClean="0">
                <a:solidFill>
                  <a:srgbClr val="C00000"/>
                </a:solidFill>
              </a:rPr>
              <a:t>谢 谢！</a:t>
            </a:r>
            <a:endParaRPr lang="zh-CN" altLang="en-US" sz="9600" i="1" dirty="0">
              <a:solidFill>
                <a:srgbClr val="C00000"/>
              </a:solidFill>
            </a:endParaRPr>
          </a:p>
        </p:txBody>
      </p:sp>
      <p:sp>
        <p:nvSpPr>
          <p:cNvPr id="4" name="TextBox 3"/>
          <p:cNvSpPr txBox="1"/>
          <p:nvPr/>
        </p:nvSpPr>
        <p:spPr>
          <a:xfrm>
            <a:off x="2267744" y="1844824"/>
            <a:ext cx="5112568" cy="908864"/>
          </a:xfrm>
          <a:prstGeom prst="roundRect">
            <a:avLst>
              <a:gd name="adj" fmla="val 50000"/>
            </a:avLst>
          </a:prstGeom>
          <a:solidFill>
            <a:srgbClr val="FFFF99"/>
          </a:solidFill>
          <a:ln>
            <a:solidFill>
              <a:srgbClr val="00B0F0"/>
            </a:solidFill>
          </a:ln>
          <a:effectLst>
            <a:innerShdw blurRad="63500" dist="50800" dir="2700000">
              <a:prstClr val="black">
                <a:alpha val="50000"/>
              </a:prstClr>
            </a:innerShd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zh-CN" altLang="en-US" sz="3600" b="1" dirty="0" smtClean="0">
                <a:solidFill>
                  <a:srgbClr val="C00000"/>
                </a:solidFill>
                <a:latin typeface="黑体" pitchFamily="2" charset="-122"/>
                <a:ea typeface="黑体" pitchFamily="2" charset="-122"/>
              </a:rPr>
              <a:t>不忘初心，合力前行！</a:t>
            </a:r>
            <a:endParaRPr lang="zh-CN" altLang="en-US" sz="3600" b="1" dirty="0">
              <a:solidFill>
                <a:srgbClr val="C00000"/>
              </a:solidFill>
              <a:latin typeface="黑体" pitchFamily="2" charset="-122"/>
              <a:ea typeface="黑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upRigh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par>
                                <p:cTn id="13" presetID="18" presetClass="exit" presetSubtype="12" fill="hold" grpId="1" nodeType="withEffect">
                                  <p:stCondLst>
                                    <p:cond delay="0"/>
                                  </p:stCondLst>
                                  <p:childTnLst>
                                    <p:animEffect transition="out" filter="strips(downLeft)">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4"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2" name="Rectangle 4" descr="褐色大理石"/>
          <p:cNvSpPr>
            <a:spLocks noChangeArrowheads="1"/>
          </p:cNvSpPr>
          <p:nvPr/>
        </p:nvSpPr>
        <p:spPr bwMode="auto">
          <a:xfrm>
            <a:off x="899592" y="836712"/>
            <a:ext cx="7632848" cy="707886"/>
          </a:xfrm>
          <a:prstGeom prst="rect">
            <a:avLst/>
          </a:prstGeom>
          <a:solidFill>
            <a:schemeClr val="bg1"/>
          </a:solidFill>
          <a:ln w="9525">
            <a:noFill/>
            <a:miter lim="800000"/>
            <a:headEnd/>
            <a:tailEnd/>
          </a:ln>
          <a:effectLst/>
        </p:spPr>
        <p:txBody>
          <a:bodyPr wrap="square">
            <a:spAutoFit/>
          </a:bodyPr>
          <a:lstStyle/>
          <a:p>
            <a:r>
              <a:rPr lang="zh-CN" altLang="en-US" sz="4000" b="1" dirty="0" smtClean="0">
                <a:solidFill>
                  <a:srgbClr val="C00000"/>
                </a:solidFill>
                <a:latin typeface="隶书" pitchFamily="49" charset="-122"/>
                <a:ea typeface="隶书" pitchFamily="49" charset="-122"/>
              </a:rPr>
              <a:t>关于“融入”</a:t>
            </a:r>
            <a:endParaRPr lang="en-US" altLang="zh-CN" sz="4000" b="1" dirty="0" smtClean="0">
              <a:solidFill>
                <a:srgbClr val="C00000"/>
              </a:solidFill>
              <a:latin typeface="隶书" pitchFamily="49" charset="-122"/>
              <a:ea typeface="隶书" pitchFamily="49" charset="-122"/>
            </a:endParaRPr>
          </a:p>
        </p:txBody>
      </p:sp>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4" name="矩形 3"/>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
        <p:nvSpPr>
          <p:cNvPr id="51201" name="Rectangle 1"/>
          <p:cNvSpPr>
            <a:spLocks noChangeArrowheads="1"/>
          </p:cNvSpPr>
          <p:nvPr/>
        </p:nvSpPr>
        <p:spPr bwMode="auto">
          <a:xfrm>
            <a:off x="179512" y="1628800"/>
            <a:ext cx="8712968" cy="7467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l">
              <a:lnSpc>
                <a:spcPct val="150000"/>
              </a:lnSpc>
            </a:pPr>
            <a:r>
              <a:rPr lang="en-US" altLang="zh-CN" sz="3200" b="1" dirty="0" smtClean="0">
                <a:solidFill>
                  <a:srgbClr val="053DF1"/>
                </a:solidFill>
                <a:latin typeface="Calibri" pitchFamily="34" charset="0"/>
                <a:cs typeface="Times New Roman" pitchFamily="18" charset="0"/>
              </a:rPr>
              <a:t>     </a:t>
            </a:r>
            <a:r>
              <a:rPr lang="zh-CN" altLang="en-US" sz="3200" b="1" dirty="0" smtClean="0">
                <a:solidFill>
                  <a:srgbClr val="053DF1"/>
                </a:solidFill>
                <a:latin typeface="Calibri" pitchFamily="34" charset="0"/>
                <a:cs typeface="Times New Roman" pitchFamily="18" charset="0"/>
              </a:rPr>
              <a:t>“将数学建模思想融入数学类主干课程 ”</a:t>
            </a:r>
            <a:endParaRPr lang="zh-CN" altLang="en-US" sz="3200" b="1" dirty="0" smtClean="0">
              <a:solidFill>
                <a:srgbClr val="053DF1"/>
              </a:solidFill>
              <a:latin typeface="Arial" pitchFamily="34" charset="0"/>
            </a:endParaRPr>
          </a:p>
        </p:txBody>
      </p:sp>
      <p:graphicFrame>
        <p:nvGraphicFramePr>
          <p:cNvPr id="6" name="图表 5"/>
          <p:cNvGraphicFramePr/>
          <p:nvPr/>
        </p:nvGraphicFramePr>
        <p:xfrm>
          <a:off x="1187624" y="2708920"/>
          <a:ext cx="6840760" cy="374441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6132"/>
                                        </p:tgtEl>
                                        <p:attrNameLst>
                                          <p:attrName>style.visibility</p:attrName>
                                        </p:attrNameLst>
                                      </p:cBhvr>
                                      <p:to>
                                        <p:strVal val="visible"/>
                                      </p:to>
                                    </p:set>
                                    <p:animEffect transition="in" filter="blinds(horizontal)">
                                      <p:cBhvr>
                                        <p:cTn id="7" dur="500"/>
                                        <p:tgtEl>
                                          <p:spTgt spid="17613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51201"/>
                                        </p:tgtEl>
                                        <p:attrNameLst>
                                          <p:attrName>style.visibility</p:attrName>
                                        </p:attrNameLst>
                                      </p:cBhvr>
                                      <p:to>
                                        <p:strVal val="visible"/>
                                      </p:to>
                                    </p:set>
                                    <p:animEffect transition="in" filter="strips(upRight)">
                                      <p:cBhvr>
                                        <p:cTn id="12" dur="500"/>
                                        <p:tgtEl>
                                          <p:spTgt spid="51201"/>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strips(upRight)">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2" grpId="0" animBg="1"/>
      <p:bldP spid="51201" grpId="0"/>
      <p:bldGraphic spid="6"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graphicFrame>
        <p:nvGraphicFramePr>
          <p:cNvPr id="7" name="图表 6"/>
          <p:cNvGraphicFramePr/>
          <p:nvPr/>
        </p:nvGraphicFramePr>
        <p:xfrm>
          <a:off x="827584" y="1124744"/>
          <a:ext cx="7416824" cy="4536504"/>
        </p:xfrm>
        <a:graphic>
          <a:graphicData uri="http://schemas.openxmlformats.org/drawingml/2006/chart">
            <c:chart xmlns:c="http://schemas.openxmlformats.org/drawingml/2006/chart" xmlns:r="http://schemas.openxmlformats.org/officeDocument/2006/relationships" r:id="rId3"/>
          </a:graphicData>
        </a:graphic>
      </p:graphicFrame>
      <p:sp>
        <p:nvSpPr>
          <p:cNvPr id="5" name="矩形 4"/>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
        <p:nvSpPr>
          <p:cNvPr id="6" name="TextBox 5"/>
          <p:cNvSpPr txBox="1"/>
          <p:nvPr/>
        </p:nvSpPr>
        <p:spPr>
          <a:xfrm>
            <a:off x="6136768" y="1124744"/>
            <a:ext cx="2547614" cy="519351"/>
          </a:xfrm>
          <a:prstGeom prst="wedgeEllipseCallout">
            <a:avLst>
              <a:gd name="adj1" fmla="val -35897"/>
              <a:gd name="adj2" fmla="val 103658"/>
            </a:avLst>
          </a:prstGeom>
          <a:solidFill>
            <a:srgbClr val="FFFF00"/>
          </a:solidFill>
          <a:ln>
            <a:solidFill>
              <a:srgbClr val="053DF1"/>
            </a:solidFill>
          </a:ln>
        </p:spPr>
        <p:txBody>
          <a:bodyPr wrap="none" rtlCol="0">
            <a:spAutoFit/>
          </a:bodyPr>
          <a:lstStyle/>
          <a:p>
            <a:r>
              <a:rPr lang="zh-CN" altLang="en-US" b="1" dirty="0" smtClean="0">
                <a:solidFill>
                  <a:srgbClr val="053DF1"/>
                </a:solidFill>
                <a:latin typeface="黑体" pitchFamily="2" charset="-122"/>
                <a:ea typeface="黑体" pitchFamily="2" charset="-122"/>
              </a:rPr>
              <a:t>如何“融入”？</a:t>
            </a:r>
            <a:endParaRPr lang="zh-CN" altLang="en-US" b="1" dirty="0">
              <a:solidFill>
                <a:srgbClr val="053DF1"/>
              </a:solidFill>
              <a:latin typeface="黑体" pitchFamily="2" charset="-122"/>
              <a:ea typeface="黑体" pitchFamily="2" charset="-122"/>
            </a:endParaRPr>
          </a:p>
        </p:txBody>
      </p:sp>
      <p:sp>
        <p:nvSpPr>
          <p:cNvPr id="8" name="TextBox 7"/>
          <p:cNvSpPr txBox="1"/>
          <p:nvPr/>
        </p:nvSpPr>
        <p:spPr>
          <a:xfrm>
            <a:off x="4134327" y="2564904"/>
            <a:ext cx="4181856" cy="519351"/>
          </a:xfrm>
          <a:prstGeom prst="wedgeEllipseCallout">
            <a:avLst>
              <a:gd name="adj1" fmla="val -57033"/>
              <a:gd name="adj2" fmla="val 87652"/>
            </a:avLst>
          </a:prstGeom>
          <a:solidFill>
            <a:srgbClr val="FFFF00"/>
          </a:solidFill>
          <a:ln>
            <a:solidFill>
              <a:srgbClr val="053DF1"/>
            </a:solidFill>
          </a:ln>
        </p:spPr>
        <p:txBody>
          <a:bodyPr wrap="square" rtlCol="0">
            <a:spAutoFit/>
          </a:bodyPr>
          <a:lstStyle/>
          <a:p>
            <a:r>
              <a:rPr lang="zh-CN" altLang="en-US" b="1" dirty="0" smtClean="0">
                <a:solidFill>
                  <a:srgbClr val="053DF1"/>
                </a:solidFill>
                <a:latin typeface="黑体" pitchFamily="2" charset="-122"/>
                <a:ea typeface="黑体" pitchFamily="2" charset="-122"/>
              </a:rPr>
              <a:t>什么是“数学建模思想”？</a:t>
            </a:r>
            <a:endParaRPr lang="zh-CN" altLang="en-US" b="1" dirty="0">
              <a:solidFill>
                <a:srgbClr val="053DF1"/>
              </a:solidFill>
              <a:latin typeface="黑体" pitchFamily="2" charset="-122"/>
              <a:ea typeface="黑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upRigh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1+#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xit" presetSubtype="2" fill="hold" grpId="1" nodeType="clickEffect">
                                  <p:stCondLst>
                                    <p:cond delay="0"/>
                                  </p:stCondLst>
                                  <p:childTnLst>
                                    <p:anim calcmode="lin" valueType="num">
                                      <p:cBhvr additive="base">
                                        <p:cTn id="17" dur="500"/>
                                        <p:tgtEl>
                                          <p:spTgt spid="6"/>
                                        </p:tgtEl>
                                        <p:attrNameLst>
                                          <p:attrName>ppt_x</p:attrName>
                                        </p:attrNameLst>
                                      </p:cBhvr>
                                      <p:tavLst>
                                        <p:tav tm="0">
                                          <p:val>
                                            <p:strVal val="ppt_x"/>
                                          </p:val>
                                        </p:tav>
                                        <p:tav tm="100000">
                                          <p:val>
                                            <p:strVal val="1+ppt_w/2"/>
                                          </p:val>
                                        </p:tav>
                                      </p:tavLst>
                                    </p:anim>
                                    <p:anim calcmode="lin" valueType="num">
                                      <p:cBhvr additive="base">
                                        <p:cTn id="18" dur="500"/>
                                        <p:tgtEl>
                                          <p:spTgt spid="6"/>
                                        </p:tgtEl>
                                        <p:attrNameLst>
                                          <p:attrName>ppt_y</p:attrName>
                                        </p:attrNameLst>
                                      </p:cBhvr>
                                      <p:tavLst>
                                        <p:tav tm="0">
                                          <p:val>
                                            <p:strVal val="ppt_y"/>
                                          </p:val>
                                        </p:tav>
                                        <p:tav tm="100000">
                                          <p:val>
                                            <p:strVal val="ppt_y"/>
                                          </p:val>
                                        </p:tav>
                                      </p:tavLst>
                                    </p:anim>
                                    <p:set>
                                      <p:cBhvr>
                                        <p:cTn id="19" dur="1" fill="hold">
                                          <p:stCondLst>
                                            <p:cond delay="499"/>
                                          </p:stCondLst>
                                        </p:cTn>
                                        <p:tgtEl>
                                          <p:spTgt spid="6"/>
                                        </p:tgtEl>
                                        <p:attrNameLst>
                                          <p:attrName>style.visibility</p:attrName>
                                        </p:attrNameLst>
                                      </p:cBhvr>
                                      <p:to>
                                        <p:strVal val="hidden"/>
                                      </p:to>
                                    </p:set>
                                  </p:childTnLst>
                                </p:cTn>
                              </p:par>
                              <p:par>
                                <p:cTn id="20" presetID="2" presetClass="entr" presetSubtype="2"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additive="base">
                                        <p:cTn id="22" dur="500" fill="hold"/>
                                        <p:tgtEl>
                                          <p:spTgt spid="8"/>
                                        </p:tgtEl>
                                        <p:attrNameLst>
                                          <p:attrName>ppt_x</p:attrName>
                                        </p:attrNameLst>
                                      </p:cBhvr>
                                      <p:tavLst>
                                        <p:tav tm="0">
                                          <p:val>
                                            <p:strVal val="1+#ppt_w/2"/>
                                          </p:val>
                                        </p:tav>
                                        <p:tav tm="100000">
                                          <p:val>
                                            <p:strVal val="#ppt_x"/>
                                          </p:val>
                                        </p:tav>
                                      </p:tavLst>
                                    </p:anim>
                                    <p:anim calcmode="lin" valueType="num">
                                      <p:cBhvr additive="base">
                                        <p:cTn id="23"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xit" presetSubtype="2" fill="hold" grpId="1" nodeType="clickEffect">
                                  <p:stCondLst>
                                    <p:cond delay="0"/>
                                  </p:stCondLst>
                                  <p:childTnLst>
                                    <p:anim calcmode="lin" valueType="num">
                                      <p:cBhvr additive="base">
                                        <p:cTn id="27" dur="500"/>
                                        <p:tgtEl>
                                          <p:spTgt spid="8"/>
                                        </p:tgtEl>
                                        <p:attrNameLst>
                                          <p:attrName>ppt_x</p:attrName>
                                        </p:attrNameLst>
                                      </p:cBhvr>
                                      <p:tavLst>
                                        <p:tav tm="0">
                                          <p:val>
                                            <p:strVal val="ppt_x"/>
                                          </p:val>
                                        </p:tav>
                                        <p:tav tm="100000">
                                          <p:val>
                                            <p:strVal val="1+ppt_w/2"/>
                                          </p:val>
                                        </p:tav>
                                      </p:tavLst>
                                    </p:anim>
                                    <p:anim calcmode="lin" valueType="num">
                                      <p:cBhvr additive="base">
                                        <p:cTn id="28" dur="500"/>
                                        <p:tgtEl>
                                          <p:spTgt spid="8"/>
                                        </p:tgtEl>
                                        <p:attrNameLst>
                                          <p:attrName>ppt_y</p:attrName>
                                        </p:attrNameLst>
                                      </p:cBhvr>
                                      <p:tavLst>
                                        <p:tav tm="0">
                                          <p:val>
                                            <p:strVal val="ppt_y"/>
                                          </p:val>
                                        </p:tav>
                                        <p:tav tm="100000">
                                          <p:val>
                                            <p:strVal val="ppt_y"/>
                                          </p:val>
                                        </p:tav>
                                      </p:tavLst>
                                    </p:anim>
                                    <p:set>
                                      <p:cBhvr>
                                        <p:cTn id="29"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6" grpId="0" animBg="1"/>
      <p:bldP spid="6" grpId="1" animBg="1"/>
      <p:bldP spid="8" grpId="0" animBg="1"/>
      <p:bldP spid="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2" name="云形标注 11"/>
          <p:cNvSpPr/>
          <p:nvPr/>
        </p:nvSpPr>
        <p:spPr bwMode="auto">
          <a:xfrm>
            <a:off x="539552" y="1124744"/>
            <a:ext cx="8028384" cy="2951619"/>
          </a:xfrm>
          <a:prstGeom prst="cloudCallout">
            <a:avLst>
              <a:gd name="adj1" fmla="val 30512"/>
              <a:gd name="adj2" fmla="val 74151"/>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a:r>
              <a:rPr lang="zh-CN" altLang="en-US" sz="2400" b="1" dirty="0" smtClean="0">
                <a:solidFill>
                  <a:schemeClr val="bg1"/>
                </a:solidFill>
                <a:latin typeface="华文仿宋" pitchFamily="2" charset="-122"/>
                <a:ea typeface="华文仿宋" pitchFamily="2" charset="-122"/>
              </a:rPr>
              <a:t>过去的数学教学暴露出根本的缺陷：过于追求体系的天衣无缝，过于追求理论的完美和逻辑的严谨，忘记了数学从何处来、又向何处去这个大问题。</a:t>
            </a:r>
            <a:endParaRPr lang="zh-CN" altLang="en-US" sz="2400" b="1" dirty="0">
              <a:solidFill>
                <a:schemeClr val="bg1"/>
              </a:solidFill>
              <a:latin typeface="华文仿宋" pitchFamily="2" charset="-122"/>
              <a:ea typeface="华文仿宋" pitchFamily="2" charset="-122"/>
            </a:endParaRPr>
          </a:p>
        </p:txBody>
      </p:sp>
      <p:pic>
        <p:nvPicPr>
          <p:cNvPr id="6" name="Picture 2" descr="https://timgsa.baidu.com/timg?image&amp;quality=80&amp;size=b9999_10000&amp;sec=1497417926150&amp;di=6bc3339579e283eb55eff2f96e2f9201&amp;imgtype=0&amp;src=http%3A%2F%2Fpic16.nipic.com%2F20110909%2F7603880_140534207100_2.jpg"/>
          <p:cNvPicPr>
            <a:picLocks noChangeAspect="1" noChangeArrowheads="1"/>
          </p:cNvPicPr>
          <p:nvPr/>
        </p:nvPicPr>
        <p:blipFill>
          <a:blip r:embed="rId3" cstate="print"/>
          <a:srcRect/>
          <a:stretch>
            <a:fillRect/>
          </a:stretch>
        </p:blipFill>
        <p:spPr bwMode="auto">
          <a:xfrm>
            <a:off x="6732240" y="4941168"/>
            <a:ext cx="1661438" cy="1512168"/>
          </a:xfrm>
          <a:prstGeom prst="rect">
            <a:avLst/>
          </a:prstGeom>
          <a:noFill/>
        </p:spPr>
      </p:pic>
      <p:sp>
        <p:nvSpPr>
          <p:cNvPr id="7" name="矩形 6"/>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1+#ppt_w/2"/>
                                          </p:val>
                                        </p:tav>
                                        <p:tav tm="100000">
                                          <p:val>
                                            <p:strVal val="#ppt_x"/>
                                          </p:val>
                                        </p:tav>
                                      </p:tavLst>
                                    </p:anim>
                                    <p:anim calcmode="lin" valueType="num">
                                      <p:cBhvr additive="base">
                                        <p:cTn id="8"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2" name="云形标注 11"/>
          <p:cNvSpPr/>
          <p:nvPr/>
        </p:nvSpPr>
        <p:spPr bwMode="auto">
          <a:xfrm>
            <a:off x="1187624" y="1196752"/>
            <a:ext cx="7128792" cy="2389406"/>
          </a:xfrm>
          <a:prstGeom prst="cloudCallout">
            <a:avLst>
              <a:gd name="adj1" fmla="val 33988"/>
              <a:gd name="adj2" fmla="val 81013"/>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a:r>
              <a:rPr lang="zh-CN" altLang="zh-CN" sz="2400" b="1" dirty="0" smtClean="0">
                <a:solidFill>
                  <a:schemeClr val="bg1"/>
                </a:solidFill>
                <a:latin typeface="华文仿宋" pitchFamily="2" charset="-122"/>
                <a:ea typeface="华文仿宋" pitchFamily="2" charset="-122"/>
              </a:rPr>
              <a:t>数学建模思想是围绕一个现实需要解决的问题展开</a:t>
            </a:r>
            <a:r>
              <a:rPr lang="en-US" altLang="zh-CN" sz="2400" b="1" dirty="0" smtClean="0">
                <a:solidFill>
                  <a:schemeClr val="bg1"/>
                </a:solidFill>
                <a:latin typeface="华文仿宋" pitchFamily="2" charset="-122"/>
                <a:ea typeface="华文仿宋" pitchFamily="2" charset="-122"/>
              </a:rPr>
              <a:t>, </a:t>
            </a:r>
            <a:r>
              <a:rPr lang="zh-CN" altLang="zh-CN" sz="2400" b="1" dirty="0" smtClean="0">
                <a:solidFill>
                  <a:schemeClr val="bg1"/>
                </a:solidFill>
                <a:latin typeface="华文仿宋" pitchFamily="2" charset="-122"/>
                <a:ea typeface="华文仿宋" pitchFamily="2" charset="-122"/>
              </a:rPr>
              <a:t>有利于知识的针对性</a:t>
            </a:r>
            <a:r>
              <a:rPr lang="en-US" altLang="zh-CN" sz="2400" b="1" dirty="0" smtClean="0">
                <a:solidFill>
                  <a:schemeClr val="bg1"/>
                </a:solidFill>
                <a:latin typeface="华文仿宋" pitchFamily="2" charset="-122"/>
                <a:ea typeface="华文仿宋" pitchFamily="2" charset="-122"/>
              </a:rPr>
              <a:t>, </a:t>
            </a:r>
            <a:r>
              <a:rPr lang="zh-CN" altLang="zh-CN" sz="2400" b="1" dirty="0" smtClean="0">
                <a:solidFill>
                  <a:schemeClr val="bg1"/>
                </a:solidFill>
                <a:latin typeface="华文仿宋" pitchFamily="2" charset="-122"/>
                <a:ea typeface="华文仿宋" pitchFamily="2" charset="-122"/>
              </a:rPr>
              <a:t>激发学生学习抽象知识的兴趣。</a:t>
            </a:r>
            <a:endParaRPr lang="zh-CN" altLang="en-US" sz="2400" b="1" dirty="0">
              <a:solidFill>
                <a:schemeClr val="bg1"/>
              </a:solidFill>
              <a:latin typeface="华文仿宋" pitchFamily="2" charset="-122"/>
              <a:ea typeface="华文仿宋" pitchFamily="2" charset="-122"/>
            </a:endParaRPr>
          </a:p>
        </p:txBody>
      </p:sp>
      <p:pic>
        <p:nvPicPr>
          <p:cNvPr id="110594" name="Picture 2" descr="https://timgsa.baidu.com/timg?image&amp;quality=80&amp;size=b9999_10000&amp;sec=1497417926150&amp;di=6bc3339579e283eb55eff2f96e2f9201&amp;imgtype=0&amp;src=http%3A%2F%2Fpic16.nipic.com%2F20110909%2F7603880_140534207100_2.jpg"/>
          <p:cNvPicPr>
            <a:picLocks noChangeAspect="1" noChangeArrowheads="1"/>
          </p:cNvPicPr>
          <p:nvPr/>
        </p:nvPicPr>
        <p:blipFill>
          <a:blip r:embed="rId3" cstate="print"/>
          <a:srcRect/>
          <a:stretch>
            <a:fillRect/>
          </a:stretch>
        </p:blipFill>
        <p:spPr bwMode="auto">
          <a:xfrm>
            <a:off x="6732240" y="4509120"/>
            <a:ext cx="1661438" cy="1512168"/>
          </a:xfrm>
          <a:prstGeom prst="rect">
            <a:avLst/>
          </a:prstGeom>
          <a:noFill/>
        </p:spPr>
      </p:pic>
      <p:sp>
        <p:nvSpPr>
          <p:cNvPr id="6" name="矩形 5"/>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1+#ppt_w/2"/>
                                          </p:val>
                                        </p:tav>
                                        <p:tav tm="100000">
                                          <p:val>
                                            <p:strVal val="#ppt_x"/>
                                          </p:val>
                                        </p:tav>
                                      </p:tavLst>
                                    </p:anim>
                                    <p:anim calcmode="lin" valueType="num">
                                      <p:cBhvr additive="base">
                                        <p:cTn id="8"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2" name="云形标注 11"/>
          <p:cNvSpPr/>
          <p:nvPr/>
        </p:nvSpPr>
        <p:spPr bwMode="auto">
          <a:xfrm>
            <a:off x="611560" y="1268760"/>
            <a:ext cx="8064896" cy="2389406"/>
          </a:xfrm>
          <a:prstGeom prst="cloudCallout">
            <a:avLst>
              <a:gd name="adj1" fmla="val 29141"/>
              <a:gd name="adj2" fmla="val 77108"/>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a:r>
              <a:rPr lang="zh-CN" altLang="zh-CN" sz="2400" b="1" dirty="0" smtClean="0">
                <a:solidFill>
                  <a:schemeClr val="bg1"/>
                </a:solidFill>
                <a:latin typeface="华文仿宋" pitchFamily="2" charset="-122"/>
                <a:ea typeface="华文仿宋" pitchFamily="2" charset="-122"/>
              </a:rPr>
              <a:t>数学建模思想就是要培养学生在学习数学知识的过程中有意识地思考如何去运用已经学过的数学知识，在什么样的情况下可以使用这些知识。</a:t>
            </a:r>
            <a:endParaRPr lang="zh-CN" altLang="en-US" sz="2400" b="1" dirty="0">
              <a:solidFill>
                <a:schemeClr val="bg1"/>
              </a:solidFill>
              <a:latin typeface="华文仿宋" pitchFamily="2" charset="-122"/>
              <a:ea typeface="华文仿宋" pitchFamily="2" charset="-122"/>
            </a:endParaRPr>
          </a:p>
        </p:txBody>
      </p:sp>
      <p:pic>
        <p:nvPicPr>
          <p:cNvPr id="110594" name="Picture 2" descr="https://timgsa.baidu.com/timg?image&amp;quality=80&amp;size=b9999_10000&amp;sec=1497417926150&amp;di=6bc3339579e283eb55eff2f96e2f9201&amp;imgtype=0&amp;src=http%3A%2F%2Fpic16.nipic.com%2F20110909%2F7603880_140534207100_2.jpg"/>
          <p:cNvPicPr>
            <a:picLocks noChangeAspect="1" noChangeArrowheads="1"/>
          </p:cNvPicPr>
          <p:nvPr/>
        </p:nvPicPr>
        <p:blipFill>
          <a:blip r:embed="rId3" cstate="print"/>
          <a:srcRect/>
          <a:stretch>
            <a:fillRect/>
          </a:stretch>
        </p:blipFill>
        <p:spPr bwMode="auto">
          <a:xfrm>
            <a:off x="6732240" y="4509120"/>
            <a:ext cx="1661438" cy="1512168"/>
          </a:xfrm>
          <a:prstGeom prst="rect">
            <a:avLst/>
          </a:prstGeom>
          <a:noFill/>
        </p:spPr>
      </p:pic>
      <p:sp>
        <p:nvSpPr>
          <p:cNvPr id="6" name="矩形 5"/>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1+#ppt_w/2"/>
                                          </p:val>
                                        </p:tav>
                                        <p:tav tm="100000">
                                          <p:val>
                                            <p:strVal val="#ppt_x"/>
                                          </p:val>
                                        </p:tav>
                                      </p:tavLst>
                                    </p:anim>
                                    <p:anim calcmode="lin" valueType="num">
                                      <p:cBhvr additive="base">
                                        <p:cTn id="8"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5" name="Rectangle 7"/>
          <p:cNvSpPr>
            <a:spLocks noChangeArrowheads="1"/>
          </p:cNvSpPr>
          <p:nvPr/>
        </p:nvSpPr>
        <p:spPr bwMode="auto">
          <a:xfrm>
            <a:off x="0" y="1621244"/>
            <a:ext cx="9144000" cy="525721"/>
          </a:xfrm>
          <a:prstGeom prst="rect">
            <a:avLst/>
          </a:prstGeom>
          <a:noFill/>
          <a:ln w="9525">
            <a:noFill/>
            <a:miter lim="800000"/>
            <a:headEnd/>
            <a:tailEnd/>
          </a:ln>
          <a:effectLst/>
        </p:spPr>
        <p:txBody>
          <a:bodyPr wrap="square">
            <a:spAutoFit/>
          </a:bodyPr>
          <a:lstStyle/>
          <a:p>
            <a:pPr algn="l">
              <a:lnSpc>
                <a:spcPct val="110000"/>
              </a:lnSpc>
            </a:pPr>
            <a:r>
              <a:rPr lang="en-US" altLang="zh-CN" sz="2800" b="1" dirty="0">
                <a:effectLst>
                  <a:outerShdw blurRad="38100" dist="38100" dir="2700000" algn="tl">
                    <a:srgbClr val="000000"/>
                  </a:outerShdw>
                </a:effectLst>
                <a:ea typeface="宋体" pitchFamily="2" charset="-122"/>
              </a:rPr>
              <a:t>        </a:t>
            </a:r>
            <a:endParaRPr lang="zh-CN" altLang="en-US" sz="2800" b="1" dirty="0">
              <a:latin typeface="楷体_GB2312" pitchFamily="49" charset="-122"/>
              <a:ea typeface="楷体_GB2312" pitchFamily="49" charset="-122"/>
            </a:endParaRPr>
          </a:p>
        </p:txBody>
      </p:sp>
      <p:sp>
        <p:nvSpPr>
          <p:cNvPr id="12" name="云形标注 11"/>
          <p:cNvSpPr/>
          <p:nvPr/>
        </p:nvSpPr>
        <p:spPr bwMode="auto">
          <a:xfrm>
            <a:off x="179512" y="1052736"/>
            <a:ext cx="8964488" cy="2951619"/>
          </a:xfrm>
          <a:prstGeom prst="cloudCallout">
            <a:avLst>
              <a:gd name="adj1" fmla="val 22206"/>
              <a:gd name="adj2" fmla="val 69747"/>
            </a:avLst>
          </a:prstGeom>
          <a:solidFill>
            <a:srgbClr val="00B0F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l"/>
            <a:r>
              <a:rPr lang="zh-CN" altLang="en-US" sz="2400" b="1" dirty="0" smtClean="0">
                <a:solidFill>
                  <a:schemeClr val="bg1"/>
                </a:solidFill>
                <a:latin typeface="华文仿宋" pitchFamily="2" charset="-122"/>
                <a:ea typeface="华文仿宋" pitchFamily="2" charset="-122"/>
              </a:rPr>
              <a:t>数学建模问题</a:t>
            </a:r>
            <a:r>
              <a:rPr lang="zh-CN" altLang="zh-CN" sz="2400" b="1" dirty="0" smtClean="0">
                <a:solidFill>
                  <a:schemeClr val="bg1"/>
                </a:solidFill>
                <a:latin typeface="华文仿宋" pitchFamily="2" charset="-122"/>
                <a:ea typeface="华文仿宋" pitchFamily="2" charset="-122"/>
              </a:rPr>
              <a:t>需要学生重新组合所学的知识</a:t>
            </a:r>
            <a:r>
              <a:rPr lang="en-US" altLang="zh-CN" sz="2400" b="1" dirty="0" smtClean="0">
                <a:solidFill>
                  <a:schemeClr val="bg1"/>
                </a:solidFill>
                <a:latin typeface="华文仿宋" pitchFamily="2" charset="-122"/>
                <a:ea typeface="华文仿宋" pitchFamily="2" charset="-122"/>
              </a:rPr>
              <a:t>,</a:t>
            </a:r>
            <a:r>
              <a:rPr lang="zh-CN" altLang="zh-CN" sz="2400" b="1" dirty="0" smtClean="0">
                <a:solidFill>
                  <a:schemeClr val="bg1"/>
                </a:solidFill>
                <a:latin typeface="华文仿宋" pitchFamily="2" charset="-122"/>
                <a:ea typeface="华文仿宋" pitchFamily="2" charset="-122"/>
              </a:rPr>
              <a:t>提出一套新的程序甚至新的理论才能解决。建模过程充分体现了知识可以通过</a:t>
            </a:r>
            <a:r>
              <a:rPr lang="en-US" altLang="zh-CN" sz="2400" b="1" dirty="0" smtClean="0">
                <a:solidFill>
                  <a:schemeClr val="bg1"/>
                </a:solidFill>
                <a:latin typeface="华文仿宋" pitchFamily="2" charset="-122"/>
                <a:ea typeface="华文仿宋" pitchFamily="2" charset="-122"/>
              </a:rPr>
              <a:t> “</a:t>
            </a:r>
            <a:r>
              <a:rPr lang="zh-CN" altLang="zh-CN" sz="2400" b="1" dirty="0" smtClean="0">
                <a:solidFill>
                  <a:schemeClr val="bg1"/>
                </a:solidFill>
                <a:latin typeface="华文仿宋" pitchFamily="2" charset="-122"/>
                <a:ea typeface="华文仿宋" pitchFamily="2" charset="-122"/>
              </a:rPr>
              <a:t>体悟</a:t>
            </a:r>
            <a:r>
              <a:rPr lang="en-US" altLang="zh-CN" sz="2400" b="1" dirty="0" smtClean="0">
                <a:solidFill>
                  <a:schemeClr val="bg1"/>
                </a:solidFill>
                <a:latin typeface="华文仿宋" pitchFamily="2" charset="-122"/>
                <a:ea typeface="华文仿宋" pitchFamily="2" charset="-122"/>
              </a:rPr>
              <a:t>” “</a:t>
            </a:r>
            <a:r>
              <a:rPr lang="zh-CN" altLang="zh-CN" sz="2400" b="1" dirty="0" smtClean="0">
                <a:solidFill>
                  <a:schemeClr val="bg1"/>
                </a:solidFill>
                <a:latin typeface="华文仿宋" pitchFamily="2" charset="-122"/>
                <a:ea typeface="华文仿宋" pitchFamily="2" charset="-122"/>
              </a:rPr>
              <a:t>构建</a:t>
            </a:r>
            <a:r>
              <a:rPr lang="en-US" altLang="zh-CN" sz="2400" b="1" dirty="0" smtClean="0">
                <a:solidFill>
                  <a:schemeClr val="bg1"/>
                </a:solidFill>
                <a:latin typeface="华文仿宋" pitchFamily="2" charset="-122"/>
                <a:ea typeface="华文仿宋" pitchFamily="2" charset="-122"/>
              </a:rPr>
              <a:t>” “</a:t>
            </a:r>
            <a:r>
              <a:rPr lang="zh-CN" altLang="zh-CN" sz="2400" b="1" dirty="0" smtClean="0">
                <a:solidFill>
                  <a:schemeClr val="bg1"/>
                </a:solidFill>
                <a:latin typeface="华文仿宋" pitchFamily="2" charset="-122"/>
                <a:ea typeface="华文仿宋" pitchFamily="2" charset="-122"/>
              </a:rPr>
              <a:t>再创造</a:t>
            </a:r>
            <a:r>
              <a:rPr lang="en-US" altLang="zh-CN" sz="2400" b="1" dirty="0" smtClean="0">
                <a:solidFill>
                  <a:schemeClr val="bg1"/>
                </a:solidFill>
                <a:latin typeface="华文仿宋" pitchFamily="2" charset="-122"/>
                <a:ea typeface="华文仿宋" pitchFamily="2" charset="-122"/>
              </a:rPr>
              <a:t>”</a:t>
            </a:r>
            <a:r>
              <a:rPr lang="zh-CN" altLang="zh-CN" sz="2400" b="1" dirty="0" smtClean="0">
                <a:solidFill>
                  <a:schemeClr val="bg1"/>
                </a:solidFill>
                <a:latin typeface="华文仿宋" pitchFamily="2" charset="-122"/>
                <a:ea typeface="华文仿宋" pitchFamily="2" charset="-122"/>
              </a:rPr>
              <a:t>等创造性过程及认识过程而获得。</a:t>
            </a:r>
            <a:endParaRPr lang="zh-CN" altLang="en-US" sz="2400" b="1" dirty="0">
              <a:solidFill>
                <a:schemeClr val="bg1"/>
              </a:solidFill>
              <a:latin typeface="华文仿宋" pitchFamily="2" charset="-122"/>
              <a:ea typeface="华文仿宋" pitchFamily="2" charset="-122"/>
            </a:endParaRPr>
          </a:p>
        </p:txBody>
      </p:sp>
      <p:pic>
        <p:nvPicPr>
          <p:cNvPr id="110594" name="Picture 2" descr="https://timgsa.baidu.com/timg?image&amp;quality=80&amp;size=b9999_10000&amp;sec=1497417926150&amp;di=6bc3339579e283eb55eff2f96e2f9201&amp;imgtype=0&amp;src=http%3A%2F%2Fpic16.nipic.com%2F20110909%2F7603880_140534207100_2.jpg"/>
          <p:cNvPicPr>
            <a:picLocks noChangeAspect="1" noChangeArrowheads="1"/>
          </p:cNvPicPr>
          <p:nvPr/>
        </p:nvPicPr>
        <p:blipFill>
          <a:blip r:embed="rId3" cstate="print"/>
          <a:srcRect/>
          <a:stretch>
            <a:fillRect/>
          </a:stretch>
        </p:blipFill>
        <p:spPr bwMode="auto">
          <a:xfrm>
            <a:off x="6732240" y="4509120"/>
            <a:ext cx="1661438" cy="1512168"/>
          </a:xfrm>
          <a:prstGeom prst="rect">
            <a:avLst/>
          </a:prstGeom>
          <a:noFill/>
        </p:spPr>
      </p:pic>
      <p:sp>
        <p:nvSpPr>
          <p:cNvPr id="6" name="矩形 5"/>
          <p:cNvSpPr/>
          <p:nvPr/>
        </p:nvSpPr>
        <p:spPr>
          <a:xfrm>
            <a:off x="3744509" y="260648"/>
            <a:ext cx="2031325" cy="461665"/>
          </a:xfrm>
          <a:prstGeom prst="rect">
            <a:avLst/>
          </a:prstGeom>
        </p:spPr>
        <p:txBody>
          <a:bodyPr wrap="none">
            <a:spAutoFit/>
          </a:bodyPr>
          <a:lstStyle/>
          <a:p>
            <a:r>
              <a:rPr lang="zh-CN" altLang="en-US" sz="2400" b="1" dirty="0" smtClean="0">
                <a:solidFill>
                  <a:srgbClr val="00B050"/>
                </a:solidFill>
                <a:latin typeface="华文楷体" pitchFamily="2" charset="-122"/>
                <a:ea typeface="华文楷体" pitchFamily="2" charset="-122"/>
              </a:rPr>
              <a:t>关于“融入”</a:t>
            </a:r>
            <a:endParaRPr lang="zh-CN" altLang="en-US" sz="2400" b="1" dirty="0">
              <a:solidFill>
                <a:srgbClr val="00B050"/>
              </a:solidFill>
              <a:latin typeface="华文楷体" pitchFamily="2" charset="-122"/>
              <a:ea typeface="华文楷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fill="hold"/>
                                        <p:tgtEl>
                                          <p:spTgt spid="12"/>
                                        </p:tgtEl>
                                        <p:attrNameLst>
                                          <p:attrName>ppt_x</p:attrName>
                                        </p:attrNameLst>
                                      </p:cBhvr>
                                      <p:tavLst>
                                        <p:tav tm="0">
                                          <p:val>
                                            <p:strVal val="1+#ppt_w/2"/>
                                          </p:val>
                                        </p:tav>
                                        <p:tav tm="100000">
                                          <p:val>
                                            <p:strVal val="#ppt_x"/>
                                          </p:val>
                                        </p:tav>
                                      </p:tavLst>
                                    </p:anim>
                                    <p:anim calcmode="lin" valueType="num">
                                      <p:cBhvr additive="base">
                                        <p:cTn id="8" dur="10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主题1">
  <a:themeElements>
    <a:clrScheme name="功能材料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0000"/>
      </a:hlink>
      <a:folHlink>
        <a:srgbClr val="0000FF"/>
      </a:folHlink>
    </a:clrScheme>
    <a:fontScheme name="功能材料">
      <a:majorFont>
        <a:latin typeface="Arial"/>
        <a:ea typeface="黑体"/>
        <a:cs typeface=""/>
      </a:majorFont>
      <a:minorFont>
        <a:latin typeface="Arial"/>
        <a:ea typeface="黑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mpd="dbl">
          <a:solidFill>
            <a:schemeClr val="tx2"/>
          </a:solidFill>
          <a:round/>
          <a:headEnd/>
          <a:tailEnd/>
        </a:ln>
        <a:effectLst/>
      </a:spPr>
      <a:bodyPr wrap="square">
        <a:spAutoFit/>
      </a:bodyPr>
      <a:lstStyle>
        <a:defPPr>
          <a:defRPr sz="3200" b="1">
            <a:latin typeface="Times New Roman" pitchFamily="18" charset="0"/>
            <a:ea typeface="+mn-ea"/>
            <a:cs typeface="Times New Roman" pitchFamily="18" charset="0"/>
          </a:defRPr>
        </a:defPPr>
      </a:lstStyle>
    </a:spDef>
  </a:objectDefaults>
  <a:extraClrSchemeLst>
    <a:extraClrScheme>
      <a:clrScheme name="功能材料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功能材料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功能材料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功能材料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功能材料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功能材料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功能材料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功能材料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功能材料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功能材料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功能材料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功能材料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功能材料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0000"/>
        </a:hlink>
        <a:folHlink>
          <a:srgbClr val="0000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功能材料">
  <a:themeElements>
    <a:clrScheme name="1_功能材料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功能材料">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功能材料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功能材料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功能材料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功能材料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功能材料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功能材料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功能材料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功能材料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功能材料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功能材料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功能材料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功能材料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功能材料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0000"/>
        </a:hlink>
        <a:folHlink>
          <a:srgbClr val="0000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默认设计模板">
  <a:themeElements>
    <a:clrScheme name="默认设计模板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fontScheme name="默认设计模板">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默认设计模板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默认设计模板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主题1</Template>
  <TotalTime>9258</TotalTime>
  <Words>1766</Words>
  <Application>Microsoft Office PowerPoint</Application>
  <PresentationFormat>全屏显示(4:3)</PresentationFormat>
  <Paragraphs>280</Paragraphs>
  <Slides>33</Slides>
  <Notes>30</Notes>
  <HiddenSlides>0</HiddenSlides>
  <MMClips>0</MMClips>
  <ScaleCrop>false</ScaleCrop>
  <HeadingPairs>
    <vt:vector size="4" baseType="variant">
      <vt:variant>
        <vt:lpstr>主题</vt:lpstr>
      </vt:variant>
      <vt:variant>
        <vt:i4>3</vt:i4>
      </vt:variant>
      <vt:variant>
        <vt:lpstr>幻灯片标题</vt:lpstr>
      </vt:variant>
      <vt:variant>
        <vt:i4>33</vt:i4>
      </vt:variant>
    </vt:vector>
  </HeadingPairs>
  <TitlesOfParts>
    <vt:vector size="36" baseType="lpstr">
      <vt:lpstr>主题1</vt:lpstr>
      <vt:lpstr>1_功能材料</vt:lpstr>
      <vt:lpstr>默认设计模板</vt:lpstr>
      <vt:lpstr>幻灯片 0</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2011数学实验-概率论与数理统计</dc:title>
  <dc:creator>ywq</dc:creator>
  <cp:lastModifiedBy>微软用户</cp:lastModifiedBy>
  <cp:revision>1157</cp:revision>
  <dcterms:created xsi:type="dcterms:W3CDTF">2011-05-12T07:23:44Z</dcterms:created>
  <dcterms:modified xsi:type="dcterms:W3CDTF">2017-07-11T02:09:00Z</dcterms:modified>
</cp:coreProperties>
</file>