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632" r:id="rId3"/>
    <p:sldId id="594" r:id="rId4"/>
    <p:sldId id="595" r:id="rId5"/>
    <p:sldId id="596" r:id="rId6"/>
    <p:sldId id="597" r:id="rId7"/>
    <p:sldId id="598" r:id="rId8"/>
    <p:sldId id="599" r:id="rId9"/>
    <p:sldId id="600" r:id="rId10"/>
    <p:sldId id="601" r:id="rId11"/>
    <p:sldId id="602" r:id="rId12"/>
  </p:sldIdLst>
  <p:sldSz cx="9827895" cy="6858000"/>
  <p:notesSz cx="6858000" cy="9144000"/>
  <p:custDataLst>
    <p:tags r:id="rId19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微软用户" initials="微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999"/>
    <a:srgbClr val="FFCC00"/>
    <a:srgbClr val="00FFFF"/>
    <a:srgbClr val="990099"/>
    <a:srgbClr val="FF0000"/>
    <a:srgbClr val="FFFF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9"/>
    <p:restoredTop sz="94710"/>
  </p:normalViewPr>
  <p:slideViewPr>
    <p:cSldViewPr showGuides="1">
      <p:cViewPr varScale="1">
        <p:scale>
          <a:sx n="66" d="100"/>
          <a:sy n="66" d="100"/>
        </p:scale>
        <p:origin x="-180" y="-252"/>
      </p:cViewPr>
      <p:guideLst>
        <p:guide orient="horz" pos="410"/>
        <p:guide pos="7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gs" Target="tags/tag1.xml"/><Relationship Id="rId18" Type="http://schemas.openxmlformats.org/officeDocument/2006/relationships/commentAuthors" Target="commentAuthors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0.wmf"/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8914" name="页眉占位符 3891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38915" name="日期占位符 38914"/>
          <p:cNvSpPr>
            <a:spLocks noGrp="1"/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algn="r" fontAlgn="base"/>
            <a:endParaRPr lang="zh-CN" altLang="en-US" sz="1200" strike="noStrike" noProof="1" dirty="0"/>
          </a:p>
        </p:txBody>
      </p:sp>
      <p:sp>
        <p:nvSpPr>
          <p:cNvPr id="12292" name="幻灯片图像占位符 38915"/>
          <p:cNvSpPr>
            <a:spLocks noTextEdit="1"/>
          </p:cNvSpPr>
          <p:nvPr>
            <p:ph type="sldImg"/>
          </p:nvPr>
        </p:nvSpPr>
        <p:spPr>
          <a:xfrm>
            <a:off x="972000" y="685800"/>
            <a:ext cx="4914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2293" name="文本占位符 38916"/>
          <p:cNvSpPr>
            <a:spLocks noGrp="1"/>
          </p:cNvSpPr>
          <p:nvPr>
            <p:ph type="body" sz="quarter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57150">
            <a:noFill/>
          </a:ln>
        </p:spPr>
        <p:txBody>
          <a:bodyPr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0"/>
            <a:r>
              <a:rPr lang="zh-CN" altLang="en-US" dirty="0"/>
              <a:t>第二级</a:t>
            </a:r>
            <a:endParaRPr lang="zh-CN" altLang="en-US" dirty="0"/>
          </a:p>
          <a:p>
            <a:pPr lvl="2" indent="0"/>
            <a:r>
              <a:rPr lang="zh-CN" altLang="en-US" dirty="0"/>
              <a:t>第三级</a:t>
            </a:r>
            <a:endParaRPr lang="zh-CN" altLang="en-US" dirty="0"/>
          </a:p>
          <a:p>
            <a:pPr lvl="3" indent="0"/>
            <a:r>
              <a:rPr lang="zh-CN" altLang="en-US" dirty="0"/>
              <a:t>第四级</a:t>
            </a:r>
            <a:endParaRPr lang="zh-CN" altLang="en-US" dirty="0"/>
          </a:p>
          <a:p>
            <a:pPr lvl="4" indent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8918" name="页脚占位符 38917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fontAlgn="base"/>
            <a:endParaRPr lang="zh-CN" altLang="en-US" sz="1200" strike="noStrike" noProof="1" dirty="0"/>
          </a:p>
        </p:txBody>
      </p:sp>
      <p:sp>
        <p:nvSpPr>
          <p:cNvPr id="38919" name="灯片编号占位符 38918"/>
          <p:cNvSpPr>
            <a:spLocks noGrp="1"/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28487" y="1122364"/>
            <a:ext cx="7370921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28487" y="3602038"/>
            <a:ext cx="7370921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25224" y="274320"/>
            <a:ext cx="2211276" cy="585216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1395" y="274320"/>
            <a:ext cx="6505639" cy="585216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75668" y="1825625"/>
            <a:ext cx="4176855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975372" y="1825625"/>
            <a:ext cx="4176855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975372" y="4076700"/>
            <a:ext cx="4176855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91395" y="6356350"/>
            <a:ext cx="2293176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357864" y="6356350"/>
            <a:ext cx="3112167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7043325" y="6356350"/>
            <a:ext cx="2293176" cy="365125"/>
          </a:xfrm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900890" y="6356350"/>
            <a:ext cx="2948369" cy="365125"/>
          </a:xfrm>
        </p:spPr>
        <p:txBody>
          <a:bodyPr/>
          <a:lstStyle/>
          <a:p>
            <a:pPr fontAlgn="base"/>
            <a:fld id="{263DB197-84B0-484E-9C0F-88358ECCB797}" type="datetimeFigureOut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340654" y="6356350"/>
            <a:ext cx="4422553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9254601" y="6356350"/>
            <a:ext cx="2948369" cy="365125"/>
          </a:xfrm>
        </p:spPr>
        <p:txBody>
          <a:bodyPr/>
          <a:lstStyle/>
          <a:p>
            <a:pPr fontAlgn="base"/>
            <a:fld id="{E077DA78-E013-4A8C-AD75-63A150561B10}" type="slidenum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0550" y="1709738"/>
            <a:ext cx="8476559" cy="2852737"/>
          </a:xfrm>
        </p:spPr>
        <p:txBody>
          <a:bodyPr anchor="b"/>
          <a:lstStyle>
            <a:lvl1pPr algn="l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70550" y="4589464"/>
            <a:ext cx="8476559" cy="1500187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1395" y="1600200"/>
            <a:ext cx="4334102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02399" y="1600200"/>
            <a:ext cx="4334102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6948" y="365126"/>
            <a:ext cx="8476559" cy="970222"/>
          </a:xfrm>
        </p:spPr>
        <p:txBody>
          <a:bodyPr/>
          <a:lstStyle>
            <a:lvl1pPr algn="ctr"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15456" y="1567346"/>
            <a:ext cx="3790124" cy="710095"/>
          </a:xfrm>
        </p:spPr>
        <p:txBody>
          <a:bodyPr anchor="ctr">
            <a:norm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15456" y="2338388"/>
            <a:ext cx="3790124" cy="378596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70020" y="1567346"/>
            <a:ext cx="3790125" cy="710095"/>
          </a:xfrm>
        </p:spPr>
        <p:txBody>
          <a:bodyPr lIns="91440" tIns="45720" rIns="91440" bIns="45720" rtlCol="0" anchor="ctr">
            <a:normAutofit/>
          </a:bodyPr>
          <a:lstStyle>
            <a:lvl1pPr marL="171450" indent="-171450">
              <a:buNone/>
              <a:defRPr lang="zh-CN" altLang="en-US" b="0" smtClean="0"/>
            </a:lvl1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70020" y="2357460"/>
            <a:ext cx="3790125" cy="37668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6948" y="457200"/>
            <a:ext cx="316975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78135" y="987425"/>
            <a:ext cx="4975372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76948" y="2057400"/>
            <a:ext cx="3169752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6948" y="457200"/>
            <a:ext cx="3434645" cy="1600200"/>
          </a:xfrm>
        </p:spPr>
        <p:txBody>
          <a:bodyPr anchor="t">
            <a:normAutofit/>
          </a:bodyPr>
          <a:lstStyle>
            <a:lvl1pPr>
              <a:defRPr sz="3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340654" y="457201"/>
            <a:ext cx="4812854" cy="5403850"/>
          </a:xfrm>
        </p:spPr>
        <p:txBody>
          <a:bodyPr vert="horz" wrap="square" lIns="91426" tIns="45713" rIns="91426" bIns="45713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2495" rtl="0" eaLnBrk="0" fontAlgn="base" latinLnBrk="0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76948" y="2057400"/>
            <a:ext cx="3434645" cy="38115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image" Target="../media/image3.jpeg"/><Relationship Id="rId16" Type="http://schemas.openxmlformats.org/officeDocument/2006/relationships/image" Target="../media/image2.png"/><Relationship Id="rId15" Type="http://schemas.openxmlformats.org/officeDocument/2006/relationships/image" Target="../media/image1.pn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矩形 6"/>
          <p:cNvGrpSpPr/>
          <p:nvPr userDrawn="1"/>
        </p:nvGrpSpPr>
        <p:grpSpPr>
          <a:xfrm>
            <a:off x="-5118" y="6392863"/>
            <a:ext cx="9839838" cy="468312"/>
            <a:chOff x="0" y="0"/>
            <a:chExt cx="5768" cy="246"/>
          </a:xfrm>
        </p:grpSpPr>
        <p:pic>
          <p:nvPicPr>
            <p:cNvPr id="1027" name="矩形 6"/>
            <p:cNvPicPr/>
            <p:nvPr/>
          </p:nvPicPr>
          <p:blipFill>
            <a:blip r:embed="rId15"/>
            <a:stretch>
              <a:fillRect/>
            </a:stretch>
          </p:blipFill>
          <p:spPr>
            <a:xfrm>
              <a:off x="0" y="0"/>
              <a:ext cx="5768" cy="24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052" name="文本框 2051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2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grpSp>
        <p:nvGrpSpPr>
          <p:cNvPr id="1029" name="矩形 7"/>
          <p:cNvGrpSpPr/>
          <p:nvPr userDrawn="1"/>
        </p:nvGrpSpPr>
        <p:grpSpPr>
          <a:xfrm>
            <a:off x="-5118" y="-34925"/>
            <a:ext cx="9839838" cy="965200"/>
            <a:chOff x="0" y="0"/>
            <a:chExt cx="5768" cy="507"/>
          </a:xfrm>
        </p:grpSpPr>
        <p:pic>
          <p:nvPicPr>
            <p:cNvPr id="1030" name="矩形 7"/>
            <p:cNvPicPr/>
            <p:nvPr/>
          </p:nvPicPr>
          <p:blipFill>
            <a:blip r:embed="rId16"/>
            <a:stretch>
              <a:fillRect/>
            </a:stretch>
          </p:blipFill>
          <p:spPr>
            <a:xfrm>
              <a:off x="0" y="0"/>
              <a:ext cx="5768" cy="50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" name="文本框 2054"/>
            <p:cNvSpPr txBox="1">
              <a:spLocks noChangeArrowheads="1"/>
            </p:cNvSpPr>
            <p:nvPr/>
          </p:nvSpPr>
          <p:spPr bwMode="auto">
            <a:xfrm>
              <a:off x="4" y="3"/>
              <a:ext cx="5760" cy="50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sp>
        <p:nvSpPr>
          <p:cNvPr id="1032" name="灯片编号占位符 3"/>
          <p:cNvSpPr txBox="1"/>
          <p:nvPr/>
        </p:nvSpPr>
        <p:spPr>
          <a:xfrm>
            <a:off x="192805" y="6486525"/>
            <a:ext cx="1547552" cy="2841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 algn="ctr"/>
            <a:r>
              <a:rPr lang="de-DE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fld id="{9A0DB2DC-4C9A-4742-B13C-FB6460FD3503}" type="slidenum">
              <a:rPr lang="zh-CN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z="12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灯片编号占位符 3"/>
          <p:cNvSpPr txBox="1">
            <a:spLocks noChangeArrowheads="1"/>
          </p:cNvSpPr>
          <p:nvPr/>
        </p:nvSpPr>
        <p:spPr bwMode="auto">
          <a:xfrm>
            <a:off x="6848814" y="6486525"/>
            <a:ext cx="2979081" cy="371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1426" tIns="45713" rIns="91426" bIns="45713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de-DE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日照职业技术学院公共教学部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2058" name="椭圆 10"/>
          <p:cNvSpPr>
            <a:spLocks noChangeArrowheads="1"/>
          </p:cNvSpPr>
          <p:nvPr/>
        </p:nvSpPr>
        <p:spPr bwMode="auto">
          <a:xfrm>
            <a:off x="7985165" y="-20637"/>
            <a:ext cx="1535609" cy="941388"/>
          </a:xfrm>
          <a:prstGeom prst="ellipse">
            <a:avLst/>
          </a:prstGeom>
          <a:blipFill dpi="0" rotWithShape="1">
            <a:blip r:embed="rId17" cstate="print"/>
            <a:srcRect/>
            <a:stretch>
              <a:fillRect/>
            </a:stretch>
          </a:blipFill>
          <a:ln w="25400">
            <a:solidFill>
              <a:srgbClr val="003566"/>
            </a:solidFill>
            <a:bevel/>
          </a:ln>
        </p:spPr>
        <p:txBody>
          <a:bodyPr lIns="91426" tIns="45713" rIns="91426" bIns="45713" anchor="ctr"/>
          <a:lstStyle/>
          <a:p>
            <a:pPr marL="0" marR="0" lvl="0" indent="0" algn="ctr" defTabSz="912495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Medium" panose="020B06030201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1035" name="标题占位符 1"/>
          <p:cNvSpPr>
            <a:spLocks noGrp="1"/>
          </p:cNvSpPr>
          <p:nvPr>
            <p:ph type="title"/>
          </p:nvPr>
        </p:nvSpPr>
        <p:spPr>
          <a:xfrm>
            <a:off x="491395" y="274638"/>
            <a:ext cx="8845106" cy="1143000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36" name="文本占位符 2"/>
          <p:cNvSpPr>
            <a:spLocks noGrp="1"/>
          </p:cNvSpPr>
          <p:nvPr>
            <p:ph type="body"/>
          </p:nvPr>
        </p:nvSpPr>
        <p:spPr>
          <a:xfrm>
            <a:off x="491395" y="1600200"/>
            <a:ext cx="8845106" cy="45259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4480"/>
            <a:r>
              <a:rPr lang="zh-CN" altLang="en-US" dirty="0"/>
              <a:t>第二级</a:t>
            </a:r>
            <a:endParaRPr lang="zh-CN" altLang="en-US" dirty="0"/>
          </a:p>
          <a:p>
            <a:pPr lvl="2" indent="-227330"/>
            <a:r>
              <a:rPr lang="zh-CN" altLang="en-US" dirty="0"/>
              <a:t>第三级</a:t>
            </a:r>
            <a:endParaRPr lang="zh-CN" altLang="en-US" dirty="0"/>
          </a:p>
          <a:p>
            <a:pPr lvl="3" indent="-227330"/>
            <a:r>
              <a:rPr lang="zh-CN" altLang="en-US" dirty="0"/>
              <a:t>第四级</a:t>
            </a:r>
            <a:endParaRPr lang="zh-CN" altLang="en-US" dirty="0"/>
          </a:p>
          <a:p>
            <a:pPr lvl="4" indent="-227330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defTabSz="912495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1630" indent="-3416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80" lvl="1" indent="-28448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730" lvl="2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30" lvl="3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30" lvl="4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5930" lvl="1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3130" lvl="2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0330" lvl="3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7530" lvl="4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hyperlink" Target="http://www.1ppt.com/moban/" TargetMode="Externa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8.vml"/><Relationship Id="rId5" Type="http://schemas.openxmlformats.org/officeDocument/2006/relationships/slideLayout" Target="../slideLayouts/slideLayout13.xml"/><Relationship Id="rId4" Type="http://schemas.openxmlformats.org/officeDocument/2006/relationships/image" Target="../media/image24.wmf"/><Relationship Id="rId3" Type="http://schemas.openxmlformats.org/officeDocument/2006/relationships/oleObject" Target="../embeddings/oleObject19.bin"/><Relationship Id="rId2" Type="http://schemas.openxmlformats.org/officeDocument/2006/relationships/image" Target="../media/image23.wmf"/><Relationship Id="rId1" Type="http://schemas.openxmlformats.org/officeDocument/2006/relationships/oleObject" Target="../embeddings/oleObject1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wmf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3.xml"/><Relationship Id="rId8" Type="http://schemas.openxmlformats.org/officeDocument/2006/relationships/image" Target="../media/image10.wmf"/><Relationship Id="rId7" Type="http://schemas.openxmlformats.org/officeDocument/2006/relationships/oleObject" Target="../embeddings/oleObject5.bin"/><Relationship Id="rId6" Type="http://schemas.openxmlformats.org/officeDocument/2006/relationships/image" Target="../media/image9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8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7.wmf"/><Relationship Id="rId10" Type="http://schemas.openxmlformats.org/officeDocument/2006/relationships/vmlDrawing" Target="../drawings/vmlDrawing2.vml"/><Relationship Id="rId1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3.vml"/><Relationship Id="rId7" Type="http://schemas.openxmlformats.org/officeDocument/2006/relationships/slideLayout" Target="../slideLayouts/slideLayout13.x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2.wmf"/><Relationship Id="rId3" Type="http://schemas.openxmlformats.org/officeDocument/2006/relationships/oleObject" Target="../embeddings/oleObject7.bin"/><Relationship Id="rId2" Type="http://schemas.openxmlformats.org/officeDocument/2006/relationships/image" Target="../media/image11.wmf"/><Relationship Id="rId1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14.wmf"/><Relationship Id="rId1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5.vml"/><Relationship Id="rId7" Type="http://schemas.openxmlformats.org/officeDocument/2006/relationships/slideLayout" Target="../slideLayouts/slideLayout13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6.wmf"/><Relationship Id="rId3" Type="http://schemas.openxmlformats.org/officeDocument/2006/relationships/oleObject" Target="../embeddings/oleObject11.bin"/><Relationship Id="rId2" Type="http://schemas.openxmlformats.org/officeDocument/2006/relationships/image" Target="../media/image15.wmf"/><Relationship Id="rId1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6.vml"/><Relationship Id="rId5" Type="http://schemas.openxmlformats.org/officeDocument/2006/relationships/slideLayout" Target="../slideLayouts/slideLayout13.xml"/><Relationship Id="rId4" Type="http://schemas.openxmlformats.org/officeDocument/2006/relationships/image" Target="../media/image19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18.wmf"/><Relationship Id="rId1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7.vml"/><Relationship Id="rId7" Type="http://schemas.openxmlformats.org/officeDocument/2006/relationships/slideLayout" Target="../slideLayouts/slideLayout13.x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6.bin"/><Relationship Id="rId2" Type="http://schemas.openxmlformats.org/officeDocument/2006/relationships/image" Target="../media/image20.wmf"/><Relationship Id="rId1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矩形 2"/>
          <p:cNvSpPr/>
          <p:nvPr/>
        </p:nvSpPr>
        <p:spPr>
          <a:xfrm>
            <a:off x="3072448" y="3259138"/>
            <a:ext cx="3644900" cy="335915"/>
          </a:xfrm>
          <a:prstGeom prst="rect">
            <a:avLst/>
          </a:prstGeom>
          <a:noFill/>
          <a:ln w="9525">
            <a:noFill/>
          </a:ln>
        </p:spPr>
        <p:txBody>
          <a:bodyPr wrap="none" lIns="91426" tIns="45713" rIns="91426" bIns="45713" anchor="t">
            <a:spAutoFit/>
          </a:bodyPr>
          <a:p>
            <a:pPr algn="ctr" eaLnBrk="0" hangingPunct="0"/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PPT</a:t>
            </a:r>
            <a:r>
              <a:rPr lang="zh-CN" altLang="en-US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模板下载：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  <a:hlinkClick r:id="rId1"/>
              </a:rPr>
              <a:t>www.1ppt.com/moban/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 </a:t>
            </a:r>
            <a:endParaRPr lang="zh-CN" altLang="en-US" sz="1800" dirty="0"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sp>
        <p:nvSpPr>
          <p:cNvPr id="5122" name="矩形 8"/>
          <p:cNvSpPr/>
          <p:nvPr/>
        </p:nvSpPr>
        <p:spPr>
          <a:xfrm>
            <a:off x="341948" y="2132013"/>
            <a:ext cx="9144000" cy="1655762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grpSp>
        <p:nvGrpSpPr>
          <p:cNvPr id="5123" name="矩形 3"/>
          <p:cNvGrpSpPr/>
          <p:nvPr/>
        </p:nvGrpSpPr>
        <p:grpSpPr>
          <a:xfrm>
            <a:off x="1161098" y="2124075"/>
            <a:ext cx="3541713" cy="1670050"/>
            <a:chOff x="0" y="0"/>
            <a:chExt cx="2231" cy="1052"/>
          </a:xfrm>
        </p:grpSpPr>
        <p:pic>
          <p:nvPicPr>
            <p:cNvPr id="5124" name="矩形 3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2231" cy="10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5125" name="文本框 4101"/>
            <p:cNvSpPr txBox="1"/>
            <p:nvPr/>
          </p:nvSpPr>
          <p:spPr>
            <a:xfrm>
              <a:off x="4" y="5"/>
              <a:ext cx="2223" cy="1043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26" tIns="45713" rIns="91426" bIns="45713" anchor="ctr"/>
            <a:p>
              <a:pPr algn="ctr" eaLnBrk="0" hangingPunct="0"/>
              <a:endParaRPr lang="zh-CN" altLang="en-US" sz="1800" dirty="0">
                <a:solidFill>
                  <a:srgbClr val="FFFFFF"/>
                </a:solidFill>
                <a:latin typeface="Franklin Gothic Medium" panose="020B06030201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5126" name="矩形 4"/>
          <p:cNvSpPr/>
          <p:nvPr/>
        </p:nvSpPr>
        <p:spPr>
          <a:xfrm>
            <a:off x="322898" y="3789363"/>
            <a:ext cx="9180513" cy="222250"/>
          </a:xfrm>
          <a:prstGeom prst="rect">
            <a:avLst/>
          </a:prstGeom>
          <a:solidFill>
            <a:srgbClr val="97CDFE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pic>
        <p:nvPicPr>
          <p:cNvPr id="5127" name="图片 13" descr="4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48" y="2132013"/>
            <a:ext cx="2482850" cy="1654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8" name="灯片编号占位符 1"/>
          <p:cNvSpPr/>
          <p:nvPr/>
        </p:nvSpPr>
        <p:spPr>
          <a:xfrm>
            <a:off x="6895148" y="5868988"/>
            <a:ext cx="2133600" cy="303212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algn="r" eaLnBrk="0" hangingPunct="0"/>
            <a:fld id="{9A0DB2DC-4C9A-4742-B13C-FB6460FD3503}" type="slidenum">
              <a:rPr lang="zh-CN" altLang="en-US" sz="1200" dirty="0">
                <a:solidFill>
                  <a:srgbClr val="898989"/>
                </a:solidFill>
                <a:latin typeface="Arial" panose="020B0604020202020204" pitchFamily="34" charset="0"/>
                <a:ea typeface="微软雅黑" panose="020B0503020204020204" charset="-122"/>
              </a:rPr>
            </a:fld>
            <a:endParaRPr lang="zh-CN" altLang="en-US" sz="1200" dirty="0">
              <a:solidFill>
                <a:srgbClr val="898989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5129" name="矩形 4"/>
          <p:cNvSpPr/>
          <p:nvPr/>
        </p:nvSpPr>
        <p:spPr>
          <a:xfrm>
            <a:off x="341948" y="4011613"/>
            <a:ext cx="2482850" cy="2303462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5130" name="矩形 4"/>
          <p:cNvSpPr/>
          <p:nvPr/>
        </p:nvSpPr>
        <p:spPr>
          <a:xfrm>
            <a:off x="7290436" y="573088"/>
            <a:ext cx="2232025" cy="1552575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5131" name="文本框 1"/>
          <p:cNvSpPr txBox="1"/>
          <p:nvPr/>
        </p:nvSpPr>
        <p:spPr>
          <a:xfrm>
            <a:off x="3526790" y="2453005"/>
            <a:ext cx="4945380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eaLnBrk="0" hangingPunct="0">
              <a:lnSpc>
                <a:spcPct val="150000"/>
              </a:lnSpc>
            </a:pP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36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间断点及其类型</a:t>
            </a:r>
            <a:endParaRPr lang="zh-CN" altLang="en-US" sz="40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70" name="矩形 36869"/>
          <p:cNvSpPr/>
          <p:nvPr/>
        </p:nvSpPr>
        <p:spPr>
          <a:xfrm>
            <a:off x="881698" y="2819400"/>
            <a:ext cx="8147050" cy="1383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</a:rPr>
              <a:t>                                                            </a:t>
            </a:r>
            <a:r>
              <a:rPr lang="zh-CN" altLang="en-US" sz="2800" b="1" dirty="0">
                <a:latin typeface="Times New Roman" panose="02020603050405020304" pitchFamily="18" charset="0"/>
              </a:rPr>
              <a:t>函数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的表达式由初等函数表示，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36866" name="对象 36865"/>
          <p:cNvGraphicFramePr/>
          <p:nvPr/>
        </p:nvGraphicFramePr>
        <p:xfrm>
          <a:off x="1196023" y="692150"/>
          <a:ext cx="7102475" cy="206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" imgW="3009900" imgH="876300" progId="Equation.3">
                  <p:embed/>
                </p:oleObj>
              </mc:Choice>
              <mc:Fallback>
                <p:oleObj name="" r:id="rId1" imgW="3009900" imgH="876300" progId="Equation.3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96023" y="692150"/>
                        <a:ext cx="7102475" cy="20685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7" name="矩形 36866"/>
          <p:cNvSpPr/>
          <p:nvPr/>
        </p:nvSpPr>
        <p:spPr>
          <a:xfrm>
            <a:off x="1413510" y="1158875"/>
            <a:ext cx="119697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练习</a:t>
            </a:r>
            <a:r>
              <a:rPr lang="en-US" altLang="zh-CN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1</a:t>
            </a:r>
            <a:endParaRPr lang="en-US" altLang="zh-CN" sz="2800" b="1" dirty="0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6868" name="矩形 36867"/>
          <p:cNvSpPr/>
          <p:nvPr/>
        </p:nvSpPr>
        <p:spPr>
          <a:xfrm>
            <a:off x="1313498" y="2924175"/>
            <a:ext cx="5389563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r>
              <a:rPr lang="zh-CN" altLang="en-US" sz="2800" b="1" dirty="0">
                <a:latin typeface="Times New Roman" panose="02020603050405020304" pitchFamily="18" charset="0"/>
              </a:rPr>
              <a:t>　这是分段函数</a:t>
            </a:r>
            <a:r>
              <a:rPr lang="en-US" altLang="zh-CN" sz="2800" b="1" dirty="0">
                <a:latin typeface="Times New Roman" panose="02020603050405020304" pitchFamily="18" charset="0"/>
              </a:rPr>
              <a:t>. </a:t>
            </a:r>
            <a:r>
              <a:rPr lang="zh-CN" altLang="en-US" sz="2800" b="1" dirty="0">
                <a:latin typeface="Times New Roman" panose="02020603050405020304" pitchFamily="18" charset="0"/>
              </a:rPr>
              <a:t>在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US" altLang="zh-CN" sz="2800" b="1" dirty="0">
                <a:latin typeface="Times New Roman" panose="02020603050405020304" pitchFamily="18" charset="0"/>
              </a:rPr>
              <a:t> 0 </a:t>
            </a:r>
            <a:r>
              <a:rPr lang="zh-CN" altLang="en-US" sz="2800" b="1" dirty="0">
                <a:latin typeface="Times New Roman" panose="02020603050405020304" pitchFamily="18" charset="0"/>
              </a:rPr>
              <a:t>时，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36871" name="矩形 36870"/>
          <p:cNvSpPr/>
          <p:nvPr/>
        </p:nvSpPr>
        <p:spPr>
          <a:xfrm>
            <a:off x="1026160" y="3671888"/>
            <a:ext cx="820737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800" b="1" dirty="0">
                <a:latin typeface="Times New Roman" panose="02020603050405020304" pitchFamily="18" charset="0"/>
              </a:rPr>
              <a:t>                                  </a:t>
            </a:r>
            <a:r>
              <a:rPr lang="zh-CN" altLang="en-US" sz="2800" b="1" dirty="0">
                <a:latin typeface="Times New Roman" panose="02020603050405020304" pitchFamily="18" charset="0"/>
              </a:rPr>
              <a:t>所以 函数连续，无间断点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36872" name="矩形 36871"/>
          <p:cNvSpPr/>
          <p:nvPr/>
        </p:nvSpPr>
        <p:spPr>
          <a:xfrm>
            <a:off x="881698" y="4565650"/>
            <a:ext cx="199136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在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</a:rPr>
              <a:t>=0 </a:t>
            </a:r>
            <a:r>
              <a:rPr lang="zh-CN" altLang="en-US" sz="2800" b="1" dirty="0">
                <a:latin typeface="Times New Roman" panose="02020603050405020304" pitchFamily="18" charset="0"/>
              </a:rPr>
              <a:t>处，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36873" name="对象 36872"/>
          <p:cNvGraphicFramePr/>
          <p:nvPr/>
        </p:nvGraphicFramePr>
        <p:xfrm>
          <a:off x="2859723" y="4364038"/>
          <a:ext cx="542607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" r:id="rId3" imgW="2271395" imgH="405765" progId="Equation.3">
                  <p:embed/>
                </p:oleObj>
              </mc:Choice>
              <mc:Fallback>
                <p:oleObj name="" r:id="rId3" imgW="2271395" imgH="405765" progId="Equation.3">
                  <p:embed/>
                  <p:pic>
                    <p:nvPicPr>
                      <p:cNvPr id="0" name="图片 311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59723" y="4364038"/>
                        <a:ext cx="5426075" cy="936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4" name="矩形 36873"/>
          <p:cNvSpPr/>
          <p:nvPr/>
        </p:nvSpPr>
        <p:spPr>
          <a:xfrm>
            <a:off x="810260" y="5430838"/>
            <a:ext cx="824674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所以函数在分段点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en-US" altLang="zh-CN" sz="2800" b="1" dirty="0">
                <a:latin typeface="Times New Roman" panose="02020603050405020304" pitchFamily="18" charset="0"/>
              </a:rPr>
              <a:t> 0 </a:t>
            </a:r>
            <a:r>
              <a:rPr lang="zh-CN" altLang="en-US" sz="2800" b="1" dirty="0">
                <a:latin typeface="Times New Roman" panose="02020603050405020304" pitchFamily="18" charset="0"/>
              </a:rPr>
              <a:t>处间断，且为第一类间断点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17" name="文本框 2"/>
          <p:cNvSpPr txBox="1"/>
          <p:nvPr/>
        </p:nvSpPr>
        <p:spPr>
          <a:xfrm>
            <a:off x="810260" y="166370"/>
            <a:ext cx="26352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三、练习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75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75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75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0" grpId="0"/>
      <p:bldP spid="36868" grpId="0"/>
      <p:bldP spid="36871" grpId="0"/>
      <p:bldP spid="36872" grpId="0"/>
      <p:bldP spid="368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9" name="矩形 21508"/>
          <p:cNvSpPr/>
          <p:nvPr/>
        </p:nvSpPr>
        <p:spPr>
          <a:xfrm>
            <a:off x="646748" y="1524000"/>
            <a:ext cx="8229600" cy="12966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40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　　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定义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</a:rPr>
              <a:t>　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设函数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y</a:t>
            </a:r>
            <a:r>
              <a:rPr lang="en-US" altLang="zh-CN" sz="2800" b="1">
                <a:latin typeface="Times New Roman" panose="02020603050405020304" pitchFamily="18" charset="0"/>
              </a:rPr>
              <a:t> = </a:t>
            </a:r>
            <a:r>
              <a:rPr lang="en-US" altLang="zh-CN" sz="2800" b="1" i="1">
                <a:latin typeface="Times New Roman" panose="02020603050405020304" pitchFamily="18" charset="0"/>
              </a:rPr>
              <a:t>f</a:t>
            </a:r>
            <a:r>
              <a:rPr lang="en-US" altLang="zh-CN" sz="2800" b="1">
                <a:latin typeface="Times New Roman" panose="02020603050405020304" pitchFamily="18" charset="0"/>
              </a:rPr>
              <a:t> 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在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的一个邻域有定义</a:t>
            </a:r>
            <a:r>
              <a:rPr lang="en-US" altLang="zh-CN" sz="2800" b="1">
                <a:latin typeface="宋体" panose="02010600030101010101" pitchFamily="2" charset="-122"/>
              </a:rPr>
              <a:t>(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在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可以没有定义</a:t>
            </a:r>
            <a:r>
              <a:rPr lang="en-US" altLang="zh-CN" sz="2800" b="1">
                <a:latin typeface="宋体" panose="02010600030101010101" pitchFamily="2" charset="-122"/>
              </a:rPr>
              <a:t>)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21511" name="矩形 21510"/>
          <p:cNvSpPr/>
          <p:nvPr/>
        </p:nvSpPr>
        <p:spPr>
          <a:xfrm>
            <a:off x="570548" y="2749550"/>
            <a:ext cx="8305800" cy="12966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40000"/>
              </a:lnSpc>
            </a:pPr>
            <a:r>
              <a:rPr lang="en-US" altLang="zh-CN" sz="2800" b="1" dirty="0">
                <a:latin typeface="Times New Roman" panose="02020603050405020304" pitchFamily="18" charset="0"/>
              </a:rPr>
              <a:t>          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则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称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solidFill>
                  <a:srgbClr val="FF0000"/>
                </a:solidFill>
                <a:latin typeface="Times New Roman" panose="02020603050405020304" pitchFamily="18" charset="0"/>
              </a:rPr>
              <a:t>0 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是函数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y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f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的间断点</a:t>
            </a:r>
            <a:r>
              <a:rPr lang="en-US" altLang="zh-CN" sz="2800" b="1">
                <a:latin typeface="Times New Roman" panose="02020603050405020304" pitchFamily="18" charset="0"/>
              </a:rPr>
              <a:t>.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也称函数在该点间断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21512" name="矩形 21511"/>
          <p:cNvSpPr/>
          <p:nvPr/>
        </p:nvSpPr>
        <p:spPr>
          <a:xfrm>
            <a:off x="570548" y="2133600"/>
            <a:ext cx="8229600" cy="12966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40000"/>
              </a:lnSpc>
            </a:pPr>
            <a:r>
              <a:rPr lang="en-US" altLang="zh-CN" sz="2800" b="1" dirty="0">
                <a:latin typeface="Times New Roman" panose="02020603050405020304" pitchFamily="18" charset="0"/>
              </a:rPr>
              <a:t>                                        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如果函数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f</a:t>
            </a:r>
            <a:r>
              <a:rPr lang="en-US" altLang="zh-CN" sz="2800" b="1">
                <a:latin typeface="Times New Roman" panose="02020603050405020304" pitchFamily="18" charset="0"/>
              </a:rPr>
              <a:t> 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在点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处不连续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17" name="文本框 2"/>
          <p:cNvSpPr txBox="1"/>
          <p:nvPr/>
        </p:nvSpPr>
        <p:spPr>
          <a:xfrm>
            <a:off x="807720" y="180340"/>
            <a:ext cx="41948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一、概念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75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/>
      <p:bldP spid="21511" grpId="0"/>
      <p:bldP spid="215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文本框 29697"/>
          <p:cNvSpPr txBox="1"/>
          <p:nvPr/>
        </p:nvSpPr>
        <p:spPr>
          <a:xfrm>
            <a:off x="1408748" y="914400"/>
            <a:ext cx="3276600" cy="583565"/>
          </a:xfrm>
          <a:prstGeom prst="rect">
            <a:avLst/>
          </a:prstGeom>
          <a:noFill/>
          <a:ln w="9525">
            <a:noFill/>
          </a:ln>
          <a:effectLst>
            <a:outerShdw dist="17961" dir="2699999" algn="ctr" rotWithShape="0">
              <a:schemeClr val="bg2"/>
            </a:outerShdw>
          </a:effectLst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3399"/>
                </a:solidFill>
                <a:latin typeface="Times New Roman" panose="02020603050405020304" pitchFamily="18" charset="0"/>
                <a:ea typeface="楷体_GB2312" pitchFamily="49" charset="-122"/>
              </a:rPr>
              <a:t>1</a:t>
            </a:r>
            <a:r>
              <a:rPr lang="en-US" altLang="zh-CN" sz="3200" b="1" dirty="0">
                <a:solidFill>
                  <a:srgbClr val="FF3399"/>
                </a:solidFill>
                <a:latin typeface="楷体_GB2312" pitchFamily="49" charset="-122"/>
                <a:ea typeface="楷体_GB2312" pitchFamily="49" charset="-122"/>
              </a:rPr>
              <a:t>.</a:t>
            </a:r>
            <a:r>
              <a:rPr lang="zh-CN" altLang="en-US" sz="3200" b="1" dirty="0">
                <a:solidFill>
                  <a:srgbClr val="FF3399"/>
                </a:solidFill>
                <a:latin typeface="楷体_GB2312" pitchFamily="49" charset="-122"/>
                <a:ea typeface="楷体_GB2312" pitchFamily="49" charset="-122"/>
              </a:rPr>
              <a:t>第一类间断点</a:t>
            </a:r>
            <a:endParaRPr lang="zh-CN" altLang="en-US" sz="3200" b="1">
              <a:solidFill>
                <a:srgbClr val="FF3399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9699" name="矩形 29698"/>
          <p:cNvSpPr/>
          <p:nvPr/>
        </p:nvSpPr>
        <p:spPr>
          <a:xfrm>
            <a:off x="1332548" y="1995488"/>
            <a:ext cx="5237163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若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为函数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y</a:t>
            </a:r>
            <a:r>
              <a:rPr lang="en-US" altLang="zh-CN" sz="2800" b="1">
                <a:latin typeface="Times New Roman" panose="02020603050405020304" pitchFamily="18" charset="0"/>
              </a:rPr>
              <a:t> = </a:t>
            </a:r>
            <a:r>
              <a:rPr lang="en-US" altLang="zh-CN" sz="2800" b="1" i="1">
                <a:latin typeface="Times New Roman" panose="02020603050405020304" pitchFamily="18" charset="0"/>
              </a:rPr>
              <a:t>f</a:t>
            </a:r>
            <a:r>
              <a:rPr lang="en-US" altLang="zh-CN" sz="2800" b="1">
                <a:latin typeface="Times New Roman" panose="02020603050405020304" pitchFamily="18" charset="0"/>
              </a:rPr>
              <a:t> 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的间断点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29701" name="矩形 29700"/>
          <p:cNvSpPr/>
          <p:nvPr/>
        </p:nvSpPr>
        <p:spPr>
          <a:xfrm>
            <a:off x="3661411" y="2870200"/>
            <a:ext cx="52260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dist"/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则称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为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f</a:t>
            </a:r>
            <a:r>
              <a:rPr lang="en-US" altLang="zh-CN" sz="2800" b="1">
                <a:latin typeface="Times New Roman" panose="02020603050405020304" pitchFamily="18" charset="0"/>
              </a:rPr>
              <a:t> 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的第一类间断点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29702" name="文本框 29701"/>
          <p:cNvSpPr txBox="1"/>
          <p:nvPr/>
        </p:nvSpPr>
        <p:spPr>
          <a:xfrm>
            <a:off x="875348" y="3773488"/>
            <a:ext cx="7772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即左</a:t>
            </a:r>
            <a:r>
              <a:rPr lang="zh-CN" altLang="en-US" sz="2800" b="1" dirty="0">
                <a:latin typeface="Times New Roman" panose="02020603050405020304" pitchFamily="18" charset="0"/>
              </a:rPr>
              <a:t>、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右极限都存在的间断点为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第一类间断点</a:t>
            </a:r>
            <a:r>
              <a:rPr lang="zh-CN" altLang="en-US" sz="16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29753" name="矩形 29752"/>
          <p:cNvSpPr/>
          <p:nvPr/>
        </p:nvSpPr>
        <p:spPr>
          <a:xfrm>
            <a:off x="3264536" y="2857500"/>
            <a:ext cx="127000" cy="41529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r>
              <a:rPr lang="en-US" altLang="zh-CN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  <p:sp>
        <p:nvSpPr>
          <p:cNvPr id="29754" name="矩形 29753"/>
          <p:cNvSpPr/>
          <p:nvPr/>
        </p:nvSpPr>
        <p:spPr>
          <a:xfrm>
            <a:off x="2165986" y="2857500"/>
            <a:ext cx="127000" cy="41529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r>
              <a:rPr lang="en-US" altLang="zh-CN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  <p:sp>
        <p:nvSpPr>
          <p:cNvPr id="29758" name="矩形 29757"/>
          <p:cNvSpPr/>
          <p:nvPr/>
        </p:nvSpPr>
        <p:spPr>
          <a:xfrm>
            <a:off x="8044498" y="2090738"/>
            <a:ext cx="127000" cy="41529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r>
              <a:rPr lang="en-US" altLang="zh-CN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  <p:sp>
        <p:nvSpPr>
          <p:cNvPr id="29762" name="矩形 29761"/>
          <p:cNvSpPr/>
          <p:nvPr/>
        </p:nvSpPr>
        <p:spPr>
          <a:xfrm>
            <a:off x="6102986" y="2090738"/>
            <a:ext cx="127000" cy="368935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endParaRPr dirty="0">
              <a:latin typeface="Times New Roman" panose="02020603050405020304" pitchFamily="18" charset="0"/>
            </a:endParaRPr>
          </a:p>
        </p:txBody>
      </p:sp>
      <p:sp>
        <p:nvSpPr>
          <p:cNvPr id="29763" name="矩形 29762"/>
          <p:cNvSpPr/>
          <p:nvPr/>
        </p:nvSpPr>
        <p:spPr>
          <a:xfrm>
            <a:off x="5242561" y="2090738"/>
            <a:ext cx="127000" cy="41529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r>
              <a:rPr lang="en-US" altLang="zh-CN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  <p:sp>
        <p:nvSpPr>
          <p:cNvPr id="29764" name="矩形 29763"/>
          <p:cNvSpPr/>
          <p:nvPr/>
        </p:nvSpPr>
        <p:spPr>
          <a:xfrm>
            <a:off x="4382136" y="2090738"/>
            <a:ext cx="127000" cy="41529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r>
              <a:rPr lang="en-US" altLang="zh-CN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  <p:sp>
        <p:nvSpPr>
          <p:cNvPr id="29765" name="矩形 29764"/>
          <p:cNvSpPr/>
          <p:nvPr/>
        </p:nvSpPr>
        <p:spPr>
          <a:xfrm>
            <a:off x="3520123" y="2090738"/>
            <a:ext cx="127000" cy="41529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p>
            <a:r>
              <a:rPr lang="en-US" altLang="zh-CN" sz="27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  <p:graphicFrame>
        <p:nvGraphicFramePr>
          <p:cNvPr id="29786" name="对象 29785"/>
          <p:cNvGraphicFramePr/>
          <p:nvPr/>
        </p:nvGraphicFramePr>
        <p:xfrm>
          <a:off x="889636" y="2119313"/>
          <a:ext cx="79121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1" imgW="3542030" imgH="660400" progId="Equation.3">
                  <p:embed/>
                </p:oleObj>
              </mc:Choice>
              <mc:Fallback>
                <p:oleObj name="" r:id="rId1" imgW="3542030" imgH="660400" progId="Equation.3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89636" y="2119313"/>
                        <a:ext cx="7912100" cy="1473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文本框 2"/>
          <p:cNvSpPr txBox="1"/>
          <p:nvPr/>
        </p:nvSpPr>
        <p:spPr>
          <a:xfrm>
            <a:off x="875665" y="166370"/>
            <a:ext cx="3026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二、类型及举例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/>
      <p:bldP spid="29701" grpId="0"/>
      <p:bldP spid="297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2534" name="对象 22533"/>
          <p:cNvGraphicFramePr/>
          <p:nvPr/>
        </p:nvGraphicFramePr>
        <p:xfrm>
          <a:off x="1026161" y="763270"/>
          <a:ext cx="7747000" cy="145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1" imgW="3340100" imgH="647700" progId="Equation.3">
                  <p:embed/>
                </p:oleObj>
              </mc:Choice>
              <mc:Fallback>
                <p:oleObj name="" r:id="rId1" imgW="3340100" imgH="647700" progId="Equation.3">
                  <p:embed/>
                  <p:pic>
                    <p:nvPicPr>
                      <p:cNvPr id="0" name="图片 310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26161" y="763270"/>
                        <a:ext cx="7747000" cy="14525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矩形 22531"/>
          <p:cNvSpPr/>
          <p:nvPr/>
        </p:nvSpPr>
        <p:spPr>
          <a:xfrm>
            <a:off x="1408748" y="972820"/>
            <a:ext cx="3962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en-US" altLang="zh-CN" sz="2800" b="1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lang="en-US" altLang="zh-CN" sz="2800" b="1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</a:rPr>
              <a:t>证明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 dirty="0">
                <a:latin typeface="Times New Roman" panose="02020603050405020304" pitchFamily="18" charset="0"/>
              </a:rPr>
              <a:t>= 0 </a:t>
            </a:r>
            <a:r>
              <a:rPr lang="zh-CN" altLang="en-US" sz="2800" b="1" dirty="0">
                <a:latin typeface="Times New Roman" panose="02020603050405020304" pitchFamily="18" charset="0"/>
              </a:rPr>
              <a:t>为函数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22535" name="矩形 22534"/>
          <p:cNvSpPr/>
          <p:nvPr/>
        </p:nvSpPr>
        <p:spPr>
          <a:xfrm>
            <a:off x="646748" y="2042160"/>
            <a:ext cx="8458200" cy="10814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15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　　</a:t>
            </a: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证</a:t>
            </a:r>
            <a:r>
              <a:rPr lang="zh-CN" altLang="en-US" sz="2800" b="1" dirty="0">
                <a:latin typeface="Times New Roman" panose="02020603050405020304" pitchFamily="18" charset="0"/>
              </a:rPr>
              <a:t>　因为该函数在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 dirty="0">
                <a:latin typeface="Times New Roman" panose="02020603050405020304" pitchFamily="18" charset="0"/>
              </a:rPr>
              <a:t>= 0 </a:t>
            </a:r>
            <a:r>
              <a:rPr lang="zh-CN" altLang="en-US" sz="2800" b="1" dirty="0">
                <a:latin typeface="Times New Roman" panose="02020603050405020304" pitchFamily="18" charset="0"/>
              </a:rPr>
              <a:t>处没有定义</a:t>
            </a:r>
            <a:r>
              <a:rPr lang="en-US" altLang="zh-CN" sz="2800" b="1" dirty="0">
                <a:latin typeface="Times New Roman" panose="02020603050405020304" pitchFamily="18" charset="0"/>
              </a:rPr>
              <a:t>, </a:t>
            </a:r>
            <a:r>
              <a:rPr lang="zh-CN" altLang="en-US" sz="2800" b="1" dirty="0">
                <a:latin typeface="Times New Roman" panose="02020603050405020304" pitchFamily="18" charset="0"/>
              </a:rPr>
              <a:t>所以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 dirty="0">
                <a:latin typeface="Times New Roman" panose="02020603050405020304" pitchFamily="18" charset="0"/>
              </a:rPr>
              <a:t>= 0 </a:t>
            </a:r>
            <a:r>
              <a:rPr lang="zh-CN" altLang="en-US" sz="2800" b="1" dirty="0">
                <a:latin typeface="Times New Roman" panose="02020603050405020304" pitchFamily="18" charset="0"/>
              </a:rPr>
              <a:t>是它的间断点，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22536" name="矩形 22535"/>
          <p:cNvSpPr/>
          <p:nvPr/>
        </p:nvSpPr>
        <p:spPr>
          <a:xfrm>
            <a:off x="3161348" y="2596198"/>
            <a:ext cx="14478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zh-CN" altLang="en-US" sz="2800" b="1" dirty="0">
                <a:latin typeface="Times New Roman" panose="02020603050405020304" pitchFamily="18" charset="0"/>
              </a:rPr>
              <a:t>又因为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22537" name="对象 22536"/>
          <p:cNvGraphicFramePr/>
          <p:nvPr/>
        </p:nvGraphicFramePr>
        <p:xfrm>
          <a:off x="1089661" y="3316923"/>
          <a:ext cx="3516312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3" imgW="1511300" imgH="419100" progId="Equation.3">
                  <p:embed/>
                </p:oleObj>
              </mc:Choice>
              <mc:Fallback>
                <p:oleObj name="" r:id="rId3" imgW="1511300" imgH="419100" progId="Equation.3">
                  <p:embed/>
                  <p:pic>
                    <p:nvPicPr>
                      <p:cNvPr id="0" name="图片 310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89661" y="3316923"/>
                        <a:ext cx="3516312" cy="9413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对象 22537"/>
          <p:cNvGraphicFramePr/>
          <p:nvPr/>
        </p:nvGraphicFramePr>
        <p:xfrm>
          <a:off x="1027748" y="4764723"/>
          <a:ext cx="3752850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5" imgW="1612900" imgH="419100" progId="Equation.3">
                  <p:embed/>
                </p:oleObj>
              </mc:Choice>
              <mc:Fallback>
                <p:oleObj name="" r:id="rId5" imgW="1612900" imgH="419100" progId="Equation.3">
                  <p:embed/>
                  <p:pic>
                    <p:nvPicPr>
                      <p:cNvPr id="0" name="图片 310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27748" y="4764723"/>
                        <a:ext cx="3752850" cy="9413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9" name="矩形 22538"/>
          <p:cNvSpPr/>
          <p:nvPr/>
        </p:nvSpPr>
        <p:spPr>
          <a:xfrm>
            <a:off x="722948" y="5872798"/>
            <a:ext cx="69342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所以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 dirty="0">
                <a:latin typeface="Times New Roman" panose="02020603050405020304" pitchFamily="18" charset="0"/>
              </a:rPr>
              <a:t>= 0 </a:t>
            </a:r>
            <a:r>
              <a:rPr lang="zh-CN" altLang="en-US" sz="2800" b="1" dirty="0">
                <a:latin typeface="Times New Roman" panose="02020603050405020304" pitchFamily="18" charset="0"/>
              </a:rPr>
              <a:t>为该函数的第一类间断点 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grpSp>
        <p:nvGrpSpPr>
          <p:cNvPr id="22581" name="组合 22580"/>
          <p:cNvGrpSpPr/>
          <p:nvPr/>
        </p:nvGrpSpPr>
        <p:grpSpPr>
          <a:xfrm>
            <a:off x="5371148" y="3181985"/>
            <a:ext cx="3351213" cy="3057525"/>
            <a:chOff x="3168" y="1440"/>
            <a:chExt cx="2111" cy="1926"/>
          </a:xfrm>
        </p:grpSpPr>
        <p:grpSp>
          <p:nvGrpSpPr>
            <p:cNvPr id="22568" name="组合 22567"/>
            <p:cNvGrpSpPr/>
            <p:nvPr/>
          </p:nvGrpSpPr>
          <p:grpSpPr>
            <a:xfrm>
              <a:off x="3206" y="1440"/>
              <a:ext cx="2073" cy="1926"/>
              <a:chOff x="3542" y="1344"/>
              <a:chExt cx="2073" cy="1926"/>
            </a:xfrm>
          </p:grpSpPr>
          <p:grpSp>
            <p:nvGrpSpPr>
              <p:cNvPr id="22567" name="组合 22566"/>
              <p:cNvGrpSpPr/>
              <p:nvPr/>
            </p:nvGrpSpPr>
            <p:grpSpPr>
              <a:xfrm>
                <a:off x="3542" y="1344"/>
                <a:ext cx="2073" cy="1926"/>
                <a:chOff x="3542" y="1344"/>
                <a:chExt cx="2073" cy="1926"/>
              </a:xfrm>
            </p:grpSpPr>
            <p:sp>
              <p:nvSpPr>
                <p:cNvPr id="22541" name="直接连接符 22540"/>
                <p:cNvSpPr/>
                <p:nvPr/>
              </p:nvSpPr>
              <p:spPr>
                <a:xfrm>
                  <a:off x="3542" y="2355"/>
                  <a:ext cx="2026" cy="0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triangle" w="sm" len="lg"/>
                </a:ln>
              </p:spPr>
            </p:sp>
            <p:sp>
              <p:nvSpPr>
                <p:cNvPr id="22544" name="直接连接符 22543"/>
                <p:cNvSpPr/>
                <p:nvPr/>
              </p:nvSpPr>
              <p:spPr>
                <a:xfrm flipV="1">
                  <a:off x="4506" y="1440"/>
                  <a:ext cx="0" cy="1830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triangle" w="sm" len="lg"/>
                </a:ln>
              </p:spPr>
            </p:sp>
            <p:sp>
              <p:nvSpPr>
                <p:cNvPr id="22556" name="矩形 22555"/>
                <p:cNvSpPr/>
                <p:nvPr/>
              </p:nvSpPr>
              <p:spPr>
                <a:xfrm>
                  <a:off x="4311" y="1344"/>
                  <a:ext cx="200" cy="29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 anchor="t">
                  <a:spAutoFit/>
                </a:bodyPr>
                <a:p>
                  <a:r>
                    <a:rPr lang="en-US" altLang="zh-CN" b="1" i="1">
                      <a:latin typeface="Times New Roman" panose="02020603050405020304" pitchFamily="18" charset="0"/>
                    </a:rPr>
                    <a:t>y</a:t>
                  </a:r>
                  <a:endParaRPr lang="en-US" altLang="zh-CN" b="1" i="1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22558" name="矩形 22557"/>
                <p:cNvSpPr/>
                <p:nvPr/>
              </p:nvSpPr>
              <p:spPr>
                <a:xfrm>
                  <a:off x="5404" y="2304"/>
                  <a:ext cx="211" cy="29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 anchor="t">
                  <a:spAutoFit/>
                </a:bodyPr>
                <a:p>
                  <a:r>
                    <a:rPr lang="en-US" altLang="zh-CN" b="1" i="1">
                      <a:latin typeface="Times New Roman" panose="02020603050405020304" pitchFamily="18" charset="0"/>
                    </a:rPr>
                    <a:t>x</a:t>
                  </a:r>
                  <a:endParaRPr lang="en-US" altLang="zh-CN" b="1" i="1"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2555" name="矩形 22554"/>
              <p:cNvSpPr/>
              <p:nvPr/>
            </p:nvSpPr>
            <p:spPr>
              <a:xfrm>
                <a:off x="4257" y="2352"/>
                <a:ext cx="254" cy="29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p>
                <a:r>
                  <a:rPr lang="en-US" altLang="zh-CN" b="1" i="1">
                    <a:latin typeface="Times New Roman" panose="02020603050405020304" pitchFamily="18" charset="0"/>
                  </a:rPr>
                  <a:t>O</a:t>
                </a:r>
                <a:endParaRPr lang="en-US" altLang="zh-CN" b="1" i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2550" name="直接连接符 22549"/>
            <p:cNvSpPr/>
            <p:nvPr/>
          </p:nvSpPr>
          <p:spPr>
            <a:xfrm>
              <a:off x="4176" y="2887"/>
              <a:ext cx="980" cy="0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2554" name="直接连接符 22553"/>
            <p:cNvSpPr/>
            <p:nvPr/>
          </p:nvSpPr>
          <p:spPr>
            <a:xfrm>
              <a:off x="3168" y="2043"/>
              <a:ext cx="980" cy="0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</p:sp>
        <p:graphicFrame>
          <p:nvGraphicFramePr>
            <p:cNvPr id="22557" name="对象 22556"/>
            <p:cNvGraphicFramePr/>
            <p:nvPr/>
          </p:nvGraphicFramePr>
          <p:xfrm>
            <a:off x="4320" y="1824"/>
            <a:ext cx="576" cy="4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2" name="" r:id="rId7" imgW="533400" imgH="419100" progId="Equation.3">
                    <p:embed/>
                  </p:oleObj>
                </mc:Choice>
                <mc:Fallback>
                  <p:oleObj name="" r:id="rId7" imgW="533400" imgH="419100" progId="Equation.3">
                    <p:embed/>
                    <p:pic>
                      <p:nvPicPr>
                        <p:cNvPr id="0" name="图片 3101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320" y="1824"/>
                          <a:ext cx="576" cy="43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571" name="椭圆 22570"/>
            <p:cNvSpPr/>
            <p:nvPr/>
          </p:nvSpPr>
          <p:spPr>
            <a:xfrm>
              <a:off x="4138" y="2016"/>
              <a:ext cx="65" cy="65"/>
            </a:xfrm>
            <a:prstGeom prst="ellipse">
              <a:avLst/>
            </a:prstGeom>
            <a:solidFill>
              <a:schemeClr val="bg1"/>
            </a:solidFill>
            <a:ln w="2286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pPr algn="ctr"/>
              <a:endParaRPr dirty="0">
                <a:latin typeface="Times New Roman" panose="02020603050405020304" pitchFamily="18" charset="0"/>
              </a:endParaRPr>
            </a:p>
          </p:txBody>
        </p:sp>
        <p:sp>
          <p:nvSpPr>
            <p:cNvPr id="22572" name="椭圆 22571"/>
            <p:cNvSpPr/>
            <p:nvPr/>
          </p:nvSpPr>
          <p:spPr>
            <a:xfrm>
              <a:off x="4133" y="2856"/>
              <a:ext cx="65" cy="65"/>
            </a:xfrm>
            <a:prstGeom prst="ellipse">
              <a:avLst/>
            </a:prstGeom>
            <a:solidFill>
              <a:schemeClr val="bg1"/>
            </a:solidFill>
            <a:ln w="2286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75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75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25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75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/>
      <p:bldP spid="22536" grpId="0"/>
      <p:bldP spid="225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6" name="矩形 23555"/>
          <p:cNvSpPr/>
          <p:nvPr/>
        </p:nvSpPr>
        <p:spPr>
          <a:xfrm>
            <a:off x="1408748" y="747713"/>
            <a:ext cx="28956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sz="2800" b="1" dirty="0">
                <a:solidFill>
                  <a:srgbClr val="3333FF"/>
                </a:solidFill>
                <a:latin typeface="Symbol" panose="05050102010706020507" pitchFamily="18" charset="2"/>
                <a:ea typeface="黑体" panose="02010609060101010101" pitchFamily="2" charset="-122"/>
              </a:rPr>
              <a:t>2</a:t>
            </a: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　</a:t>
            </a:r>
            <a:r>
              <a:rPr lang="zh-CN" altLang="en-US" sz="2800" b="1" dirty="0">
                <a:latin typeface="Times New Roman" panose="02020603050405020304" pitchFamily="18" charset="0"/>
              </a:rPr>
              <a:t>证明函数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23558" name="对象 23557"/>
          <p:cNvGraphicFramePr/>
          <p:nvPr/>
        </p:nvGraphicFramePr>
        <p:xfrm>
          <a:off x="1484948" y="1218248"/>
          <a:ext cx="2971800" cy="1287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1358265" imgH="660400" progId="Equation.3">
                  <p:embed/>
                </p:oleObj>
              </mc:Choice>
              <mc:Fallback>
                <p:oleObj name="" r:id="rId1" imgW="1358265" imgH="660400" progId="Equation.3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484948" y="1218248"/>
                        <a:ext cx="2971800" cy="12874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9" name="矩形 23558"/>
          <p:cNvSpPr/>
          <p:nvPr/>
        </p:nvSpPr>
        <p:spPr>
          <a:xfrm>
            <a:off x="4532948" y="1677353"/>
            <a:ext cx="4497388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在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 dirty="0">
                <a:latin typeface="Times New Roman" panose="02020603050405020304" pitchFamily="18" charset="0"/>
              </a:rPr>
              <a:t>= 0 </a:t>
            </a:r>
            <a:r>
              <a:rPr lang="zh-CN" altLang="en-US" sz="2800" b="1" dirty="0">
                <a:latin typeface="Times New Roman" panose="02020603050405020304" pitchFamily="18" charset="0"/>
              </a:rPr>
              <a:t>处是第一类间断点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23604" name="矩形 23603"/>
          <p:cNvSpPr/>
          <p:nvPr/>
        </p:nvSpPr>
        <p:spPr>
          <a:xfrm>
            <a:off x="722948" y="5368925"/>
            <a:ext cx="8153400" cy="11245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因此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 dirty="0">
                <a:latin typeface="Times New Roman" panose="02020603050405020304" pitchFamily="18" charset="0"/>
              </a:rPr>
              <a:t>= 0 </a:t>
            </a:r>
            <a:r>
              <a:rPr lang="zh-CN" altLang="en-US" sz="2800" b="1" dirty="0">
                <a:latin typeface="Times New Roman" panose="02020603050405020304" pitchFamily="18" charset="0"/>
              </a:rPr>
              <a:t>是该函数的第一类间断点</a:t>
            </a:r>
            <a:r>
              <a:rPr lang="zh-CN" altLang="en-US" sz="16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</a:rPr>
              <a:t>. </a:t>
            </a:r>
            <a:r>
              <a:rPr lang="zh-CN" altLang="en-US" sz="2800" b="1" dirty="0">
                <a:latin typeface="Times New Roman" panose="02020603050405020304" pitchFamily="18" charset="0"/>
              </a:rPr>
              <a:t>这类间断点又称为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可移去间断点</a:t>
            </a:r>
            <a:r>
              <a:rPr lang="en-US" altLang="zh-CN" sz="2800" b="1">
                <a:latin typeface="Times New Roman" panose="02020603050405020304" pitchFamily="18" charset="0"/>
              </a:rPr>
              <a:t>. 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23606" name="矩形 23605"/>
          <p:cNvSpPr/>
          <p:nvPr/>
        </p:nvSpPr>
        <p:spPr>
          <a:xfrm>
            <a:off x="1408748" y="2572385"/>
            <a:ext cx="54038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证</a:t>
            </a:r>
            <a:endParaRPr lang="zh-CN" altLang="en-US" sz="2800" b="1" dirty="0">
              <a:solidFill>
                <a:srgbClr val="3333FF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23607" name="对象 23606"/>
          <p:cNvGraphicFramePr/>
          <p:nvPr/>
        </p:nvGraphicFramePr>
        <p:xfrm>
          <a:off x="2094548" y="2429510"/>
          <a:ext cx="25908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3" imgW="1180465" imgH="393700" progId="Equation.3">
                  <p:embed/>
                </p:oleObj>
              </mc:Choice>
              <mc:Fallback>
                <p:oleObj name="" r:id="rId3" imgW="1180465" imgH="393700" progId="Equation.3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94548" y="2429510"/>
                        <a:ext cx="2590800" cy="8350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08" name="矩形 23607"/>
          <p:cNvSpPr/>
          <p:nvPr/>
        </p:nvSpPr>
        <p:spPr>
          <a:xfrm>
            <a:off x="722948" y="3214688"/>
            <a:ext cx="3429000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即该函数在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 dirty="0">
                <a:latin typeface="Times New Roman" panose="02020603050405020304" pitchFamily="18" charset="0"/>
              </a:rPr>
              <a:t>= 0 </a:t>
            </a:r>
            <a:r>
              <a:rPr lang="zh-CN" altLang="en-US" sz="2800" b="1" dirty="0">
                <a:latin typeface="Times New Roman" panose="02020603050405020304" pitchFamily="18" charset="0"/>
              </a:rPr>
              <a:t>处的左、右极限存在，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23610" name="对象 23609"/>
          <p:cNvGraphicFramePr/>
          <p:nvPr/>
        </p:nvGraphicFramePr>
        <p:xfrm>
          <a:off x="3389948" y="4783138"/>
          <a:ext cx="3575050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5" imgW="1536700" imgH="279400" progId="Equation.3">
                  <p:embed/>
                </p:oleObj>
              </mc:Choice>
              <mc:Fallback>
                <p:oleObj name="" r:id="rId5" imgW="1536700" imgH="279400" progId="Equation.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89948" y="4783138"/>
                        <a:ext cx="3575050" cy="627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11" name="矩形 23610"/>
          <p:cNvSpPr/>
          <p:nvPr/>
        </p:nvSpPr>
        <p:spPr>
          <a:xfrm>
            <a:off x="722948" y="4129088"/>
            <a:ext cx="16891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dist"/>
            <a:r>
              <a:rPr lang="zh-CN" altLang="en-US" sz="2800" b="1" dirty="0">
                <a:latin typeface="Times New Roman" panose="02020603050405020304" pitchFamily="18" charset="0"/>
              </a:rPr>
              <a:t>但是由于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grpSp>
        <p:nvGrpSpPr>
          <p:cNvPr id="23634" name="组合 23633"/>
          <p:cNvGrpSpPr/>
          <p:nvPr/>
        </p:nvGrpSpPr>
        <p:grpSpPr>
          <a:xfrm>
            <a:off x="4456748" y="2033588"/>
            <a:ext cx="4829175" cy="2538412"/>
            <a:chOff x="2592" y="1281"/>
            <a:chExt cx="3042" cy="1599"/>
          </a:xfrm>
        </p:grpSpPr>
        <p:sp>
          <p:nvSpPr>
            <p:cNvPr id="23614" name="矩形 23613"/>
            <p:cNvSpPr/>
            <p:nvPr/>
          </p:nvSpPr>
          <p:spPr>
            <a:xfrm>
              <a:off x="3989" y="1622"/>
              <a:ext cx="187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en-US" altLang="zh-CN" sz="2000" b="1">
                  <a:latin typeface="Times New Roman" panose="02020603050405020304" pitchFamily="18" charset="0"/>
                </a:rPr>
                <a:t>1</a:t>
              </a:r>
              <a:endParaRPr lang="en-US" altLang="zh-CN" sz="2000" b="1">
                <a:latin typeface="Times New Roman" panose="02020603050405020304" pitchFamily="18" charset="0"/>
              </a:endParaRPr>
            </a:p>
          </p:txBody>
        </p:sp>
        <p:sp>
          <p:nvSpPr>
            <p:cNvPr id="23616" name="直接连接符 23615"/>
            <p:cNvSpPr/>
            <p:nvPr/>
          </p:nvSpPr>
          <p:spPr>
            <a:xfrm flipV="1">
              <a:off x="3973" y="1354"/>
              <a:ext cx="0" cy="1526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triangle" w="sm" len="lg"/>
            </a:ln>
          </p:spPr>
        </p:sp>
        <p:sp>
          <p:nvSpPr>
            <p:cNvPr id="23617" name="直接连接符 23616"/>
            <p:cNvSpPr/>
            <p:nvPr/>
          </p:nvSpPr>
          <p:spPr>
            <a:xfrm>
              <a:off x="2637" y="2400"/>
              <a:ext cx="2935" cy="0"/>
            </a:xfrm>
            <a:prstGeom prst="line">
              <a:avLst/>
            </a:prstGeom>
            <a:ln w="25400" cap="flat" cmpd="sng">
              <a:solidFill>
                <a:srgbClr val="0000FF"/>
              </a:solidFill>
              <a:prstDash val="solid"/>
              <a:headEnd type="none" w="med" len="med"/>
              <a:tailEnd type="triangle" w="sm" len="lg"/>
            </a:ln>
          </p:spPr>
        </p:sp>
        <p:sp>
          <p:nvSpPr>
            <p:cNvPr id="23618" name="矩形 23617"/>
            <p:cNvSpPr/>
            <p:nvPr/>
          </p:nvSpPr>
          <p:spPr>
            <a:xfrm>
              <a:off x="5439" y="2391"/>
              <a:ext cx="195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en-US" altLang="zh-CN" sz="2000" b="1" i="1">
                  <a:latin typeface="Times New Roman" panose="02020603050405020304" pitchFamily="18" charset="0"/>
                </a:rPr>
                <a:t>x</a:t>
              </a:r>
              <a:endParaRPr lang="en-US" altLang="zh-CN" sz="2000" b="1" i="1">
                <a:latin typeface="Times New Roman" panose="02020603050405020304" pitchFamily="18" charset="0"/>
              </a:endParaRPr>
            </a:p>
          </p:txBody>
        </p:sp>
        <p:sp>
          <p:nvSpPr>
            <p:cNvPr id="23619" name="矩形 23618"/>
            <p:cNvSpPr/>
            <p:nvPr/>
          </p:nvSpPr>
          <p:spPr>
            <a:xfrm>
              <a:off x="3755" y="1281"/>
              <a:ext cx="173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en-US" altLang="zh-CN" sz="2000" b="1" i="1">
                  <a:latin typeface="Times New Roman" panose="02020603050405020304" pitchFamily="18" charset="0"/>
                </a:rPr>
                <a:t>y</a:t>
              </a:r>
              <a:endParaRPr lang="en-US" altLang="zh-CN" sz="2000" b="1" i="1">
                <a:latin typeface="Times New Roman" panose="02020603050405020304" pitchFamily="18" charset="0"/>
              </a:endParaRPr>
            </a:p>
          </p:txBody>
        </p:sp>
        <p:sp>
          <p:nvSpPr>
            <p:cNvPr id="23620" name="矩形 23619"/>
            <p:cNvSpPr/>
            <p:nvPr/>
          </p:nvSpPr>
          <p:spPr>
            <a:xfrm>
              <a:off x="3750" y="2382"/>
              <a:ext cx="231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en-US" altLang="zh-CN" sz="2000" b="1" i="1">
                  <a:latin typeface="Times New Roman" panose="02020603050405020304" pitchFamily="18" charset="0"/>
                </a:rPr>
                <a:t>O</a:t>
              </a:r>
              <a:endParaRPr lang="en-US" altLang="zh-CN" sz="2000" b="1" i="1">
                <a:latin typeface="Times New Roman" panose="02020603050405020304" pitchFamily="18" charset="0"/>
              </a:endParaRPr>
            </a:p>
          </p:txBody>
        </p:sp>
        <p:sp>
          <p:nvSpPr>
            <p:cNvPr id="23622" name="矩形 23621"/>
            <p:cNvSpPr/>
            <p:nvPr/>
          </p:nvSpPr>
          <p:spPr>
            <a:xfrm>
              <a:off x="4502" y="2146"/>
              <a:ext cx="174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en-US" altLang="zh-CN" sz="2000" b="1">
                  <a:latin typeface="Symbol" panose="05050102010706020507" pitchFamily="18" charset="2"/>
                </a:rPr>
                <a:t>p</a:t>
              </a:r>
              <a:endParaRPr lang="en-US" altLang="zh-CN" sz="2000" b="1">
                <a:latin typeface="Symbol" panose="05050102010706020507" pitchFamily="18" charset="2"/>
              </a:endParaRPr>
            </a:p>
          </p:txBody>
        </p:sp>
        <p:sp>
          <p:nvSpPr>
            <p:cNvPr id="23623" name="矩形 23622"/>
            <p:cNvSpPr/>
            <p:nvPr/>
          </p:nvSpPr>
          <p:spPr>
            <a:xfrm>
              <a:off x="5117" y="2006"/>
              <a:ext cx="403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en-US" altLang="zh-CN" sz="2000" b="1">
                  <a:latin typeface="Symbol" panose="05050102010706020507" pitchFamily="18" charset="2"/>
                </a:rPr>
                <a:t>2p</a:t>
              </a:r>
              <a:endParaRPr lang="en-US" altLang="zh-CN" sz="2000" b="1">
                <a:latin typeface="Symbol" panose="05050102010706020507" pitchFamily="18" charset="2"/>
              </a:endParaRPr>
            </a:p>
          </p:txBody>
        </p:sp>
        <p:sp>
          <p:nvSpPr>
            <p:cNvPr id="23624" name="矩形 23623"/>
            <p:cNvSpPr/>
            <p:nvPr/>
          </p:nvSpPr>
          <p:spPr>
            <a:xfrm>
              <a:off x="3177" y="2137"/>
              <a:ext cx="437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en-US" altLang="zh-CN" sz="2000" b="1">
                  <a:latin typeface="Symbol" panose="05050102010706020507" pitchFamily="18" charset="2"/>
                </a:rPr>
                <a:t>- p</a:t>
              </a:r>
              <a:endParaRPr lang="en-US" altLang="zh-CN" sz="2000" b="1">
                <a:latin typeface="Symbol" panose="05050102010706020507" pitchFamily="18" charset="2"/>
              </a:endParaRPr>
            </a:p>
          </p:txBody>
        </p:sp>
        <p:sp>
          <p:nvSpPr>
            <p:cNvPr id="23625" name="矩形 23624"/>
            <p:cNvSpPr/>
            <p:nvPr/>
          </p:nvSpPr>
          <p:spPr>
            <a:xfrm>
              <a:off x="2592" y="2019"/>
              <a:ext cx="437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en-US" altLang="zh-CN" sz="2000" b="1">
                  <a:latin typeface="Symbol" panose="05050102010706020507" pitchFamily="18" charset="2"/>
                </a:rPr>
                <a:t>- 2p</a:t>
              </a:r>
              <a:endParaRPr lang="en-US" altLang="zh-CN" sz="2000" b="1">
                <a:latin typeface="Symbol" panose="05050102010706020507" pitchFamily="18" charset="2"/>
              </a:endParaRPr>
            </a:p>
          </p:txBody>
        </p:sp>
        <p:sp>
          <p:nvSpPr>
            <p:cNvPr id="23626" name="任意多边形 23625"/>
            <p:cNvSpPr/>
            <p:nvPr/>
          </p:nvSpPr>
          <p:spPr>
            <a:xfrm>
              <a:off x="2707" y="1879"/>
              <a:ext cx="2583" cy="694"/>
            </a:xfrm>
            <a:custGeom>
              <a:avLst/>
              <a:gdLst/>
              <a:ahLst/>
              <a:cxnLst/>
              <a:pathLst>
                <a:path w="2112" h="568">
                  <a:moveTo>
                    <a:pt x="0" y="287"/>
                  </a:moveTo>
                  <a:cubicBezTo>
                    <a:pt x="36" y="325"/>
                    <a:pt x="144" y="471"/>
                    <a:pt x="216" y="515"/>
                  </a:cubicBezTo>
                  <a:cubicBezTo>
                    <a:pt x="288" y="559"/>
                    <a:pt x="366" y="568"/>
                    <a:pt x="432" y="551"/>
                  </a:cubicBezTo>
                  <a:cubicBezTo>
                    <a:pt x="498" y="534"/>
                    <a:pt x="547" y="488"/>
                    <a:pt x="612" y="416"/>
                  </a:cubicBezTo>
                  <a:cubicBezTo>
                    <a:pt x="677" y="344"/>
                    <a:pt x="750" y="188"/>
                    <a:pt x="822" y="119"/>
                  </a:cubicBezTo>
                  <a:cubicBezTo>
                    <a:pt x="894" y="50"/>
                    <a:pt x="968" y="4"/>
                    <a:pt x="1044" y="2"/>
                  </a:cubicBezTo>
                  <a:cubicBezTo>
                    <a:pt x="1120" y="0"/>
                    <a:pt x="1196" y="34"/>
                    <a:pt x="1278" y="107"/>
                  </a:cubicBezTo>
                  <a:cubicBezTo>
                    <a:pt x="1360" y="180"/>
                    <a:pt x="1453" y="364"/>
                    <a:pt x="1536" y="440"/>
                  </a:cubicBezTo>
                  <a:cubicBezTo>
                    <a:pt x="1619" y="516"/>
                    <a:pt x="1703" y="558"/>
                    <a:pt x="1776" y="563"/>
                  </a:cubicBezTo>
                  <a:cubicBezTo>
                    <a:pt x="1849" y="568"/>
                    <a:pt x="1918" y="514"/>
                    <a:pt x="1974" y="470"/>
                  </a:cubicBezTo>
                  <a:cubicBezTo>
                    <a:pt x="2030" y="426"/>
                    <a:pt x="2083" y="332"/>
                    <a:pt x="2112" y="296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3631" name="椭圆 23630"/>
            <p:cNvSpPr/>
            <p:nvPr/>
          </p:nvSpPr>
          <p:spPr>
            <a:xfrm>
              <a:off x="3936" y="2352"/>
              <a:ext cx="89" cy="89"/>
            </a:xfrm>
            <a:prstGeom prst="ellipse">
              <a:avLst/>
            </a:prstGeom>
            <a:solidFill>
              <a:srgbClr val="FF0000"/>
            </a:solidFill>
            <a:ln w="254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3633" name="椭圆 23632"/>
            <p:cNvSpPr/>
            <p:nvPr/>
          </p:nvSpPr>
          <p:spPr>
            <a:xfrm>
              <a:off x="3936" y="1832"/>
              <a:ext cx="89" cy="89"/>
            </a:xfrm>
            <a:prstGeom prst="ellipse">
              <a:avLst/>
            </a:prstGeom>
            <a:solidFill>
              <a:schemeClr val="bg1"/>
            </a:solidFill>
            <a:ln w="254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"/>
                                        <p:tgtEl>
                                          <p:spTgt spid="2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5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"/>
                                        <p:tgtEl>
                                          <p:spTgt spid="23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75"/>
                                        <p:tgtEl>
                                          <p:spTgt spid="23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3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75"/>
                                        <p:tgtEl>
                                          <p:spTgt spid="2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/>
      <p:bldP spid="23604" grpId="0"/>
      <p:bldP spid="23606" grpId="0"/>
      <p:bldP spid="23608" grpId="0"/>
      <p:bldP spid="236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0729" name="对象 30728"/>
          <p:cNvGraphicFramePr/>
          <p:nvPr/>
        </p:nvGraphicFramePr>
        <p:xfrm>
          <a:off x="1789748" y="1327785"/>
          <a:ext cx="4114800" cy="171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" imgW="1523365" imgH="660400" progId="Equation.3">
                  <p:embed/>
                </p:oleObj>
              </mc:Choice>
              <mc:Fallback>
                <p:oleObj name="" r:id="rId1" imgW="1523365" imgH="660400" progId="Equation.3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89748" y="1327785"/>
                        <a:ext cx="4114800" cy="17113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6" name="矩形 30755"/>
          <p:cNvSpPr/>
          <p:nvPr/>
        </p:nvSpPr>
        <p:spPr>
          <a:xfrm>
            <a:off x="1534160" y="820420"/>
            <a:ext cx="5108575" cy="565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10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因为，如果修改定义 </a:t>
            </a:r>
            <a:r>
              <a:rPr lang="en-US" altLang="zh-CN" sz="2800" b="1" i="1">
                <a:latin typeface="Times New Roman" panose="02020603050405020304" pitchFamily="18" charset="0"/>
              </a:rPr>
              <a:t>f </a:t>
            </a:r>
            <a:r>
              <a:rPr lang="en-US" altLang="zh-CN" sz="2800" b="1">
                <a:latin typeface="Times New Roman" panose="02020603050405020304" pitchFamily="18" charset="0"/>
              </a:rPr>
              <a:t>(0) = 1</a:t>
            </a:r>
            <a:r>
              <a:rPr lang="zh-CN" altLang="en-US" sz="2800" b="1">
                <a:latin typeface="Times New Roman" panose="02020603050405020304" pitchFamily="18" charset="0"/>
              </a:rPr>
              <a:t>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30757" name="矩形 30756"/>
          <p:cNvSpPr/>
          <p:nvPr/>
        </p:nvSpPr>
        <p:spPr>
          <a:xfrm>
            <a:off x="799148" y="5410200"/>
            <a:ext cx="8001000" cy="10388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10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　　所以，左、右极限存在且相等的间断点称为可移去间断点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30758" name="矩形 30757"/>
          <p:cNvSpPr/>
          <p:nvPr/>
        </p:nvSpPr>
        <p:spPr>
          <a:xfrm>
            <a:off x="5980748" y="1910398"/>
            <a:ext cx="2438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在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</a:rPr>
              <a:t> = 0 </a:t>
            </a:r>
            <a:r>
              <a:rPr lang="zh-CN" altLang="en-US" sz="2800" b="1" dirty="0">
                <a:latin typeface="Times New Roman" panose="02020603050405020304" pitchFamily="18" charset="0"/>
              </a:rPr>
              <a:t>连续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30759" name="矩形 30758"/>
          <p:cNvSpPr/>
          <p:nvPr/>
        </p:nvSpPr>
        <p:spPr>
          <a:xfrm>
            <a:off x="6437948" y="858520"/>
            <a:ext cx="16446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则函数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grpSp>
        <p:nvGrpSpPr>
          <p:cNvPr id="30778" name="组合 30777"/>
          <p:cNvGrpSpPr/>
          <p:nvPr/>
        </p:nvGrpSpPr>
        <p:grpSpPr>
          <a:xfrm>
            <a:off x="2673986" y="2947988"/>
            <a:ext cx="4829293" cy="2538412"/>
            <a:chOff x="1200" y="465"/>
            <a:chExt cx="3042" cy="1599"/>
          </a:xfrm>
        </p:grpSpPr>
        <p:sp>
          <p:nvSpPr>
            <p:cNvPr id="30764" name="矩形 30763"/>
            <p:cNvSpPr/>
            <p:nvPr/>
          </p:nvSpPr>
          <p:spPr>
            <a:xfrm>
              <a:off x="2592" y="806"/>
              <a:ext cx="187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en-US" altLang="zh-CN" sz="2000" b="1">
                  <a:latin typeface="Times New Roman" panose="02020603050405020304" pitchFamily="18" charset="0"/>
                </a:rPr>
                <a:t>1</a:t>
              </a:r>
              <a:endParaRPr lang="en-US" altLang="zh-CN" sz="2000" b="1">
                <a:latin typeface="Times New Roman" panose="02020603050405020304" pitchFamily="18" charset="0"/>
              </a:endParaRPr>
            </a:p>
          </p:txBody>
        </p:sp>
        <p:grpSp>
          <p:nvGrpSpPr>
            <p:cNvPr id="30765" name="组合 30764"/>
            <p:cNvGrpSpPr/>
            <p:nvPr/>
          </p:nvGrpSpPr>
          <p:grpSpPr>
            <a:xfrm>
              <a:off x="1245" y="465"/>
              <a:ext cx="2997" cy="1599"/>
              <a:chOff x="1197" y="1920"/>
              <a:chExt cx="3238" cy="1728"/>
            </a:xfrm>
          </p:grpSpPr>
          <p:sp>
            <p:nvSpPr>
              <p:cNvPr id="30766" name="直接连接符 30765"/>
              <p:cNvSpPr/>
              <p:nvPr/>
            </p:nvSpPr>
            <p:spPr>
              <a:xfrm flipV="1">
                <a:off x="2640" y="1999"/>
                <a:ext cx="0" cy="1649"/>
              </a:xfrm>
              <a:prstGeom prst="line">
                <a:avLst/>
              </a:prstGeom>
              <a:ln w="25400" cap="flat" cmpd="sng">
                <a:solidFill>
                  <a:srgbClr val="0000FF"/>
                </a:solidFill>
                <a:prstDash val="solid"/>
                <a:headEnd type="none" w="med" len="med"/>
                <a:tailEnd type="triangle" w="sm" len="lg"/>
              </a:ln>
            </p:spPr>
          </p:sp>
          <p:sp>
            <p:nvSpPr>
              <p:cNvPr id="30767" name="直接连接符 30766"/>
              <p:cNvSpPr/>
              <p:nvPr/>
            </p:nvSpPr>
            <p:spPr>
              <a:xfrm>
                <a:off x="1197" y="3129"/>
                <a:ext cx="3171" cy="0"/>
              </a:xfrm>
              <a:prstGeom prst="line">
                <a:avLst/>
              </a:prstGeom>
              <a:ln w="25400" cap="flat" cmpd="sng">
                <a:solidFill>
                  <a:srgbClr val="0000FF"/>
                </a:solidFill>
                <a:prstDash val="solid"/>
                <a:headEnd type="none" w="med" len="med"/>
                <a:tailEnd type="triangle" w="sm" len="lg"/>
              </a:ln>
            </p:spPr>
          </p:sp>
          <p:sp>
            <p:nvSpPr>
              <p:cNvPr id="30768" name="矩形 30767"/>
              <p:cNvSpPr/>
              <p:nvPr/>
            </p:nvSpPr>
            <p:spPr>
              <a:xfrm>
                <a:off x="4224" y="3120"/>
                <a:ext cx="211" cy="27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p>
                <a:r>
                  <a:rPr lang="en-US" altLang="zh-CN" sz="2000" b="1" i="1">
                    <a:latin typeface="Times New Roman" panose="02020603050405020304" pitchFamily="18" charset="0"/>
                  </a:rPr>
                  <a:t>x</a:t>
                </a:r>
                <a:endParaRPr lang="en-US" altLang="zh-CN" sz="2000" b="1" i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769" name="矩形 30768"/>
              <p:cNvSpPr/>
              <p:nvPr/>
            </p:nvSpPr>
            <p:spPr>
              <a:xfrm>
                <a:off x="2405" y="1920"/>
                <a:ext cx="187" cy="27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r>
                  <a:rPr lang="en-US" altLang="zh-CN" sz="2000" b="1" i="1">
                    <a:latin typeface="Times New Roman" panose="02020603050405020304" pitchFamily="18" charset="0"/>
                  </a:rPr>
                  <a:t>y</a:t>
                </a:r>
                <a:endParaRPr lang="en-US" altLang="zh-CN" sz="2000" b="1" i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770" name="矩形 30769"/>
              <p:cNvSpPr/>
              <p:nvPr/>
            </p:nvSpPr>
            <p:spPr>
              <a:xfrm>
                <a:off x="2400" y="3110"/>
                <a:ext cx="249" cy="27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 anchor="t">
                <a:spAutoFit/>
              </a:bodyPr>
              <a:p>
                <a:r>
                  <a:rPr lang="en-US" altLang="zh-CN" sz="2000" b="1" i="1">
                    <a:latin typeface="Times New Roman" panose="02020603050405020304" pitchFamily="18" charset="0"/>
                  </a:rPr>
                  <a:t>O</a:t>
                </a:r>
                <a:endParaRPr lang="en-US" altLang="zh-CN" sz="2000" b="1" i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30771" name="矩形 30770"/>
            <p:cNvSpPr/>
            <p:nvPr/>
          </p:nvSpPr>
          <p:spPr>
            <a:xfrm>
              <a:off x="3110" y="1330"/>
              <a:ext cx="174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en-US" altLang="zh-CN" sz="2000" b="1">
                  <a:latin typeface="Symbol" panose="05050102010706020507" pitchFamily="18" charset="2"/>
                </a:rPr>
                <a:t>p</a:t>
              </a:r>
              <a:endParaRPr lang="en-US" altLang="zh-CN" sz="2000" b="1">
                <a:latin typeface="Symbol" panose="05050102010706020507" pitchFamily="18" charset="2"/>
              </a:endParaRPr>
            </a:p>
          </p:txBody>
        </p:sp>
        <p:sp>
          <p:nvSpPr>
            <p:cNvPr id="30772" name="矩形 30771"/>
            <p:cNvSpPr/>
            <p:nvPr/>
          </p:nvSpPr>
          <p:spPr>
            <a:xfrm>
              <a:off x="3725" y="1190"/>
              <a:ext cx="403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en-US" altLang="zh-CN" sz="2000" b="1">
                  <a:latin typeface="Symbol" panose="05050102010706020507" pitchFamily="18" charset="2"/>
                </a:rPr>
                <a:t>2p</a:t>
              </a:r>
              <a:endParaRPr lang="en-US" altLang="zh-CN" sz="2000" b="1">
                <a:latin typeface="Symbol" panose="05050102010706020507" pitchFamily="18" charset="2"/>
              </a:endParaRPr>
            </a:p>
          </p:txBody>
        </p:sp>
        <p:sp>
          <p:nvSpPr>
            <p:cNvPr id="30773" name="矩形 30772"/>
            <p:cNvSpPr/>
            <p:nvPr/>
          </p:nvSpPr>
          <p:spPr>
            <a:xfrm>
              <a:off x="1785" y="1321"/>
              <a:ext cx="437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en-US" altLang="zh-CN" sz="2000" b="1">
                  <a:latin typeface="Symbol" panose="05050102010706020507" pitchFamily="18" charset="2"/>
                </a:rPr>
                <a:t>- p</a:t>
              </a:r>
              <a:endParaRPr lang="en-US" altLang="zh-CN" sz="2000" b="1">
                <a:latin typeface="Symbol" panose="05050102010706020507" pitchFamily="18" charset="2"/>
              </a:endParaRPr>
            </a:p>
          </p:txBody>
        </p:sp>
        <p:sp>
          <p:nvSpPr>
            <p:cNvPr id="30774" name="矩形 30773"/>
            <p:cNvSpPr/>
            <p:nvPr/>
          </p:nvSpPr>
          <p:spPr>
            <a:xfrm>
              <a:off x="1200" y="1203"/>
              <a:ext cx="437" cy="25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en-US" altLang="zh-CN" sz="2000" b="1">
                  <a:latin typeface="Symbol" panose="05050102010706020507" pitchFamily="18" charset="2"/>
                </a:rPr>
                <a:t>- 2p</a:t>
              </a:r>
              <a:endParaRPr lang="en-US" altLang="zh-CN" sz="2000" b="1">
                <a:latin typeface="Symbol" panose="05050102010706020507" pitchFamily="18" charset="2"/>
              </a:endParaRPr>
            </a:p>
          </p:txBody>
        </p:sp>
        <p:sp>
          <p:nvSpPr>
            <p:cNvPr id="30775" name="任意多边形 30774"/>
            <p:cNvSpPr/>
            <p:nvPr/>
          </p:nvSpPr>
          <p:spPr>
            <a:xfrm>
              <a:off x="1315" y="1063"/>
              <a:ext cx="2583" cy="694"/>
            </a:xfrm>
            <a:custGeom>
              <a:avLst/>
              <a:gdLst/>
              <a:ahLst/>
              <a:cxnLst/>
              <a:pathLst>
                <a:path w="2112" h="568">
                  <a:moveTo>
                    <a:pt x="0" y="287"/>
                  </a:moveTo>
                  <a:cubicBezTo>
                    <a:pt x="36" y="325"/>
                    <a:pt x="144" y="471"/>
                    <a:pt x="216" y="515"/>
                  </a:cubicBezTo>
                  <a:cubicBezTo>
                    <a:pt x="288" y="559"/>
                    <a:pt x="366" y="568"/>
                    <a:pt x="432" y="551"/>
                  </a:cubicBezTo>
                  <a:cubicBezTo>
                    <a:pt x="498" y="534"/>
                    <a:pt x="547" y="488"/>
                    <a:pt x="612" y="416"/>
                  </a:cubicBezTo>
                  <a:cubicBezTo>
                    <a:pt x="677" y="344"/>
                    <a:pt x="750" y="188"/>
                    <a:pt x="822" y="119"/>
                  </a:cubicBezTo>
                  <a:cubicBezTo>
                    <a:pt x="894" y="50"/>
                    <a:pt x="968" y="4"/>
                    <a:pt x="1044" y="2"/>
                  </a:cubicBezTo>
                  <a:cubicBezTo>
                    <a:pt x="1120" y="0"/>
                    <a:pt x="1196" y="34"/>
                    <a:pt x="1278" y="107"/>
                  </a:cubicBezTo>
                  <a:cubicBezTo>
                    <a:pt x="1360" y="180"/>
                    <a:pt x="1453" y="364"/>
                    <a:pt x="1536" y="440"/>
                  </a:cubicBezTo>
                  <a:cubicBezTo>
                    <a:pt x="1619" y="516"/>
                    <a:pt x="1703" y="558"/>
                    <a:pt x="1776" y="563"/>
                  </a:cubicBezTo>
                  <a:cubicBezTo>
                    <a:pt x="1849" y="568"/>
                    <a:pt x="1918" y="514"/>
                    <a:pt x="1974" y="470"/>
                  </a:cubicBezTo>
                  <a:cubicBezTo>
                    <a:pt x="2030" y="426"/>
                    <a:pt x="2083" y="332"/>
                    <a:pt x="2112" y="296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76" name="椭圆 30775"/>
            <p:cNvSpPr/>
            <p:nvPr/>
          </p:nvSpPr>
          <p:spPr>
            <a:xfrm>
              <a:off x="2544" y="1015"/>
              <a:ext cx="89" cy="89"/>
            </a:xfrm>
            <a:prstGeom prst="ellipse">
              <a:avLst/>
            </a:prstGeom>
            <a:solidFill>
              <a:schemeClr val="bg1"/>
            </a:solidFill>
            <a:ln w="254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0777" name="椭圆 30776"/>
            <p:cNvSpPr/>
            <p:nvPr/>
          </p:nvSpPr>
          <p:spPr>
            <a:xfrm>
              <a:off x="2544" y="1008"/>
              <a:ext cx="89" cy="89"/>
            </a:xfrm>
            <a:prstGeom prst="ellipse">
              <a:avLst/>
            </a:prstGeom>
            <a:solidFill>
              <a:srgbClr val="FF0000"/>
            </a:solidFill>
            <a:ln w="254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75"/>
                                        <p:tgtEl>
                                          <p:spTgt spid="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7" grpId="0"/>
      <p:bldP spid="30758" grpId="0"/>
      <p:bldP spid="307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82" name="矩形 24581"/>
          <p:cNvSpPr/>
          <p:nvPr/>
        </p:nvSpPr>
        <p:spPr>
          <a:xfrm>
            <a:off x="810260" y="1341438"/>
            <a:ext cx="7848600" cy="1210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30000"/>
              </a:lnSpc>
            </a:pPr>
            <a:r>
              <a:rPr lang="en-US" altLang="zh-CN" sz="2800" b="1" dirty="0">
                <a:latin typeface="Times New Roman" panose="02020603050405020304" pitchFamily="18" charset="0"/>
              </a:rPr>
              <a:t>                                                                  </a:t>
            </a:r>
            <a:r>
              <a:rPr lang="zh-CN" altLang="en-US" sz="2800" b="1" dirty="0">
                <a:latin typeface="Times New Roman" panose="02020603050405020304" pitchFamily="18" charset="0"/>
              </a:rPr>
              <a:t>且在该点至少有一个单侧极限不存在，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24580" name="文本框 24579"/>
          <p:cNvSpPr txBox="1"/>
          <p:nvPr/>
        </p:nvSpPr>
        <p:spPr>
          <a:xfrm>
            <a:off x="1726883" y="901065"/>
            <a:ext cx="3200400" cy="583565"/>
          </a:xfrm>
          <a:prstGeom prst="rect">
            <a:avLst/>
          </a:prstGeom>
          <a:noFill/>
          <a:ln w="9525">
            <a:noFill/>
          </a:ln>
          <a:effectLst>
            <a:outerShdw dist="17961" dir="2699999" algn="ctr" rotWithShape="0">
              <a:schemeClr val="bg2"/>
            </a:outerShdw>
          </a:effectLst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3399"/>
                </a:solidFill>
                <a:latin typeface="Times New Roman" panose="02020603050405020304" pitchFamily="18" charset="0"/>
                <a:ea typeface="楷体_GB2312" pitchFamily="49" charset="-122"/>
              </a:rPr>
              <a:t>2</a:t>
            </a:r>
            <a:r>
              <a:rPr lang="en-US" altLang="zh-CN" sz="3200" b="1" dirty="0">
                <a:solidFill>
                  <a:srgbClr val="FF3399"/>
                </a:solidFill>
                <a:latin typeface="楷体_GB2312" pitchFamily="49" charset="-122"/>
                <a:ea typeface="楷体_GB2312" pitchFamily="49" charset="-122"/>
              </a:rPr>
              <a:t>.</a:t>
            </a:r>
            <a:r>
              <a:rPr lang="zh-CN" altLang="en-US" sz="3200" b="1" dirty="0">
                <a:solidFill>
                  <a:srgbClr val="FF3399"/>
                </a:solidFill>
                <a:latin typeface="楷体_GB2312" pitchFamily="49" charset="-122"/>
                <a:ea typeface="楷体_GB2312" pitchFamily="49" charset="-122"/>
              </a:rPr>
              <a:t>第二类间断点</a:t>
            </a:r>
            <a:endParaRPr lang="zh-CN" altLang="en-US" sz="3200" b="1">
              <a:solidFill>
                <a:srgbClr val="FF3399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4581" name="矩形 24580"/>
          <p:cNvSpPr/>
          <p:nvPr/>
        </p:nvSpPr>
        <p:spPr>
          <a:xfrm>
            <a:off x="1600835" y="1484313"/>
            <a:ext cx="52800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若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 </a:t>
            </a:r>
            <a:r>
              <a:rPr lang="zh-CN" altLang="en-US" sz="2800" b="1" dirty="0">
                <a:latin typeface="Times New Roman" panose="02020603050405020304" pitchFamily="18" charset="0"/>
              </a:rPr>
              <a:t>是函数 </a:t>
            </a:r>
            <a:r>
              <a:rPr lang="en-US" altLang="zh-CN" sz="2800" b="1" i="1">
                <a:latin typeface="Times New Roman" panose="02020603050405020304" pitchFamily="18" charset="0"/>
              </a:rPr>
              <a:t>y</a:t>
            </a:r>
            <a:r>
              <a:rPr lang="en-US" altLang="zh-CN" sz="2800" b="1">
                <a:latin typeface="Times New Roman" panose="02020603050405020304" pitchFamily="18" charset="0"/>
              </a:rPr>
              <a:t> = </a:t>
            </a:r>
            <a:r>
              <a:rPr lang="en-US" altLang="zh-CN" sz="2800" b="1" i="1">
                <a:latin typeface="Times New Roman" panose="02020603050405020304" pitchFamily="18" charset="0"/>
              </a:rPr>
              <a:t>f</a:t>
            </a:r>
            <a:r>
              <a:rPr lang="en-US" altLang="zh-CN" sz="2800" b="1">
                <a:latin typeface="Times New Roman" panose="02020603050405020304" pitchFamily="18" charset="0"/>
              </a:rPr>
              <a:t> 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的间断点，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24583" name="矩形 24582"/>
          <p:cNvSpPr/>
          <p:nvPr/>
        </p:nvSpPr>
        <p:spPr>
          <a:xfrm>
            <a:off x="803593" y="1878013"/>
            <a:ext cx="7848600" cy="13404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45000"/>
              </a:lnSpc>
            </a:pPr>
            <a:r>
              <a:rPr lang="en-US" altLang="zh-CN" sz="2800" b="1" dirty="0">
                <a:latin typeface="Times New Roman" panose="02020603050405020304" pitchFamily="18" charset="0"/>
              </a:rPr>
              <a:t>                                            </a:t>
            </a:r>
            <a:r>
              <a:rPr lang="zh-CN" altLang="en-US" sz="2800" b="1" dirty="0">
                <a:latin typeface="Times New Roman" panose="02020603050405020304" pitchFamily="18" charset="0"/>
              </a:rPr>
              <a:t>　则称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 </a:t>
            </a:r>
            <a:r>
              <a:rPr lang="zh-CN" altLang="en-US" sz="2800" b="1" dirty="0">
                <a:latin typeface="Times New Roman" panose="02020603050405020304" pitchFamily="18" charset="0"/>
              </a:rPr>
              <a:t>为 </a:t>
            </a:r>
            <a:r>
              <a:rPr lang="en-US" altLang="zh-CN" sz="2800" b="1" i="1">
                <a:latin typeface="Times New Roman" panose="02020603050405020304" pitchFamily="18" charset="0"/>
              </a:rPr>
              <a:t>f</a:t>
            </a:r>
            <a:r>
              <a:rPr lang="en-US" altLang="zh-CN" sz="2800" b="1">
                <a:latin typeface="Times New Roman" panose="02020603050405020304" pitchFamily="18" charset="0"/>
              </a:rPr>
              <a:t> 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的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第二类间断点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24585" name="对象 24584"/>
          <p:cNvGraphicFramePr/>
          <p:nvPr/>
        </p:nvGraphicFramePr>
        <p:xfrm>
          <a:off x="2897823" y="3141663"/>
          <a:ext cx="5181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2208530" imgH="393700" progId="Equation.3">
                  <p:embed/>
                </p:oleObj>
              </mc:Choice>
              <mc:Fallback>
                <p:oleObj name="" r:id="rId1" imgW="2208530" imgH="393700" progId="Equation.3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897823" y="3141663"/>
                        <a:ext cx="5181600" cy="901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9" name="矩形 24588"/>
          <p:cNvSpPr/>
          <p:nvPr/>
        </p:nvSpPr>
        <p:spPr>
          <a:xfrm>
            <a:off x="882333" y="4076700"/>
            <a:ext cx="44196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故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 dirty="0">
                <a:latin typeface="Times New Roman" panose="02020603050405020304" pitchFamily="18" charset="0"/>
              </a:rPr>
              <a:t>= 0 </a:t>
            </a:r>
            <a:r>
              <a:rPr lang="zh-CN" altLang="en-US" sz="2800" b="1" dirty="0">
                <a:latin typeface="Times New Roman" panose="02020603050405020304" pitchFamily="18" charset="0"/>
              </a:rPr>
              <a:t>是该函数的间断点</a:t>
            </a:r>
            <a:r>
              <a:rPr lang="en-US" altLang="zh-CN" sz="2800" b="1">
                <a:latin typeface="Times New Roman" panose="02020603050405020304" pitchFamily="18" charset="0"/>
              </a:rPr>
              <a:t>. 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24590" name="对象 24589"/>
          <p:cNvGraphicFramePr/>
          <p:nvPr/>
        </p:nvGraphicFramePr>
        <p:xfrm>
          <a:off x="5231766" y="3878263"/>
          <a:ext cx="3067050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3" imgW="1320165" imgH="393700" progId="Equation.3">
                  <p:embed/>
                </p:oleObj>
              </mc:Choice>
              <mc:Fallback>
                <p:oleObj name="" r:id="rId3" imgW="1320165" imgH="393700" progId="Equation.3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31766" y="3878263"/>
                        <a:ext cx="3067050" cy="9159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1" name="矩形 24590"/>
          <p:cNvSpPr/>
          <p:nvPr/>
        </p:nvSpPr>
        <p:spPr>
          <a:xfrm>
            <a:off x="799148" y="4718050"/>
            <a:ext cx="7924800" cy="1210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　　　　　即该函数在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 dirty="0">
                <a:latin typeface="Times New Roman" panose="02020603050405020304" pitchFamily="18" charset="0"/>
              </a:rPr>
              <a:t>= 0 </a:t>
            </a:r>
            <a:r>
              <a:rPr lang="zh-CN" altLang="en-US" sz="2800" b="1" dirty="0">
                <a:latin typeface="Times New Roman" panose="02020603050405020304" pitchFamily="18" charset="0"/>
              </a:rPr>
              <a:t>处的左、右极限都不存在，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24592" name="矩形 24591"/>
          <p:cNvSpPr/>
          <p:nvPr/>
        </p:nvSpPr>
        <p:spPr>
          <a:xfrm>
            <a:off x="1726248" y="5430838"/>
            <a:ext cx="59436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800" b="1" dirty="0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</a:rPr>
              <a:t>所以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 dirty="0">
                <a:latin typeface="Times New Roman" panose="02020603050405020304" pitchFamily="18" charset="0"/>
              </a:rPr>
              <a:t>= 0 </a:t>
            </a:r>
            <a:r>
              <a:rPr lang="zh-CN" altLang="en-US" sz="2800" b="1" dirty="0">
                <a:latin typeface="Times New Roman" panose="02020603050405020304" pitchFamily="18" charset="0"/>
              </a:rPr>
              <a:t>是该函数的第二类间断点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24599" name="对象 24598"/>
          <p:cNvGraphicFramePr/>
          <p:nvPr/>
        </p:nvGraphicFramePr>
        <p:xfrm>
          <a:off x="849948" y="4656138"/>
          <a:ext cx="168275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5" imgW="850265" imgH="393700" progId="Equation.3">
                  <p:embed/>
                </p:oleObj>
              </mc:Choice>
              <mc:Fallback>
                <p:oleObj name="" r:id="rId5" imgW="850265" imgH="393700" progId="Equation.3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49948" y="4656138"/>
                        <a:ext cx="1682750" cy="777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04" name="矩形 24603"/>
          <p:cNvSpPr/>
          <p:nvPr/>
        </p:nvSpPr>
        <p:spPr>
          <a:xfrm>
            <a:off x="1673860" y="3284538"/>
            <a:ext cx="1295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例如，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75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5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75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75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/>
      <p:bldP spid="24581" grpId="0"/>
      <p:bldP spid="24583" grpId="0"/>
      <p:bldP spid="24589" grpId="0"/>
      <p:bldP spid="24591" grpId="0"/>
      <p:bldP spid="24592" grpId="0"/>
      <p:bldP spid="2460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5" name="矩形 25604"/>
          <p:cNvSpPr/>
          <p:nvPr/>
        </p:nvSpPr>
        <p:spPr>
          <a:xfrm>
            <a:off x="646748" y="1049020"/>
            <a:ext cx="8153400" cy="12966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40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　　　　　　　　　　　　　　　　　的第二类间断点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25604" name="矩形 25603"/>
          <p:cNvSpPr/>
          <p:nvPr/>
        </p:nvSpPr>
        <p:spPr>
          <a:xfrm>
            <a:off x="1332548" y="1190308"/>
            <a:ext cx="35052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3</a:t>
            </a: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　</a:t>
            </a:r>
            <a:r>
              <a:rPr lang="zh-CN" altLang="en-US" sz="2800" b="1" dirty="0">
                <a:latin typeface="Times New Roman" panose="02020603050405020304" pitchFamily="18" charset="0"/>
              </a:rPr>
              <a:t>证明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 dirty="0">
                <a:latin typeface="Times New Roman" panose="02020603050405020304" pitchFamily="18" charset="0"/>
              </a:rPr>
              <a:t>= 1 </a:t>
            </a:r>
            <a:r>
              <a:rPr lang="zh-CN" altLang="en-US" sz="2800" b="1" dirty="0">
                <a:latin typeface="Times New Roman" panose="02020603050405020304" pitchFamily="18" charset="0"/>
              </a:rPr>
              <a:t>是 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25606" name="对象 25605"/>
          <p:cNvGraphicFramePr/>
          <p:nvPr/>
        </p:nvGraphicFramePr>
        <p:xfrm>
          <a:off x="4656773" y="896620"/>
          <a:ext cx="2009775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" imgW="774065" imgH="342900" progId="Equation.3">
                  <p:embed/>
                </p:oleObj>
              </mc:Choice>
              <mc:Fallback>
                <p:oleObj name="" r:id="rId1" imgW="774065" imgH="342900" progId="Equation.3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656773" y="896620"/>
                        <a:ext cx="2009775" cy="8397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8" name="矩形 25607"/>
          <p:cNvSpPr/>
          <p:nvPr/>
        </p:nvSpPr>
        <p:spPr>
          <a:xfrm>
            <a:off x="646748" y="2649220"/>
            <a:ext cx="8153400" cy="12966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40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　　</a:t>
            </a: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证</a:t>
            </a:r>
            <a:r>
              <a:rPr lang="zh-CN" altLang="en-US" sz="2800" b="1" dirty="0">
                <a:latin typeface="Times New Roman" panose="02020603050405020304" pitchFamily="18" charset="0"/>
              </a:rPr>
              <a:t>　所给函数在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 dirty="0">
                <a:latin typeface="Times New Roman" panose="02020603050405020304" pitchFamily="18" charset="0"/>
              </a:rPr>
              <a:t>= 1 </a:t>
            </a:r>
            <a:r>
              <a:rPr lang="zh-CN" altLang="en-US" sz="2800" b="1" dirty="0">
                <a:latin typeface="Times New Roman" panose="02020603050405020304" pitchFamily="18" charset="0"/>
              </a:rPr>
              <a:t>处没有定义，因此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 dirty="0">
                <a:latin typeface="Times New Roman" panose="02020603050405020304" pitchFamily="18" charset="0"/>
              </a:rPr>
              <a:t>= 1 </a:t>
            </a:r>
            <a:r>
              <a:rPr lang="zh-CN" altLang="en-US" sz="2800" b="1" dirty="0">
                <a:latin typeface="Times New Roman" panose="02020603050405020304" pitchFamily="18" charset="0"/>
              </a:rPr>
              <a:t>是它的间断点，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25610" name="矩形 25609"/>
          <p:cNvSpPr/>
          <p:nvPr/>
        </p:nvSpPr>
        <p:spPr>
          <a:xfrm>
            <a:off x="3170873" y="3335020"/>
            <a:ext cx="1514475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又因为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25614" name="对象 25613"/>
          <p:cNvGraphicFramePr/>
          <p:nvPr/>
        </p:nvGraphicFramePr>
        <p:xfrm>
          <a:off x="2375536" y="4173220"/>
          <a:ext cx="5281612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3" imgW="2131695" imgH="405765" progId="Equation.3">
                  <p:embed/>
                </p:oleObj>
              </mc:Choice>
              <mc:Fallback>
                <p:oleObj name="" r:id="rId3" imgW="2131695" imgH="405765" progId="Equation.3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75536" y="4173220"/>
                        <a:ext cx="5281612" cy="1004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5" name="矩形 25614"/>
          <p:cNvSpPr/>
          <p:nvPr/>
        </p:nvSpPr>
        <p:spPr>
          <a:xfrm>
            <a:off x="722948" y="5544820"/>
            <a:ext cx="7010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zh-CN" altLang="en-US" sz="2800" b="1" dirty="0">
                <a:latin typeface="Times New Roman" panose="02020603050405020304" pitchFamily="18" charset="0"/>
              </a:rPr>
              <a:t>因此，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 dirty="0">
                <a:latin typeface="Times New Roman" panose="02020603050405020304" pitchFamily="18" charset="0"/>
              </a:rPr>
              <a:t>= 1 </a:t>
            </a:r>
            <a:r>
              <a:rPr lang="zh-CN" altLang="en-US" sz="2800" b="1" dirty="0">
                <a:latin typeface="Times New Roman" panose="02020603050405020304" pitchFamily="18" charset="0"/>
              </a:rPr>
              <a:t>为所给函数的第二类间断点</a:t>
            </a:r>
            <a:r>
              <a:rPr lang="zh-CN" altLang="en-US" sz="1400" b="1" dirty="0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</a:rPr>
              <a:t>．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75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5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  <p:bldP spid="25608" grpId="0"/>
      <p:bldP spid="25610" grpId="0"/>
      <p:bldP spid="256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6629" name="对象 26628"/>
          <p:cNvGraphicFramePr/>
          <p:nvPr/>
        </p:nvGraphicFramePr>
        <p:xfrm>
          <a:off x="722948" y="641985"/>
          <a:ext cx="8301038" cy="239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1" imgW="3517900" imgH="1016000" progId="Equation.3">
                  <p:embed/>
                </p:oleObj>
              </mc:Choice>
              <mc:Fallback>
                <p:oleObj name="" r:id="rId1" imgW="3517900" imgH="1016000" progId="Equation.3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22948" y="641985"/>
                        <a:ext cx="8301038" cy="2397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矩形 26627"/>
          <p:cNvSpPr/>
          <p:nvPr/>
        </p:nvSpPr>
        <p:spPr>
          <a:xfrm>
            <a:off x="1413510" y="1158875"/>
            <a:ext cx="119697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zh-CN" altLang="en-US" sz="2800" b="1" dirty="0">
                <a:solidFill>
                  <a:srgbClr val="0000FF"/>
                </a:solidFill>
                <a:latin typeface="Symbol" panose="05050102010706020507" pitchFamily="18" charset="2"/>
                <a:ea typeface="黑体" panose="02010609060101010101" pitchFamily="2" charset="-122"/>
              </a:rPr>
              <a:t> </a:t>
            </a:r>
            <a:r>
              <a:rPr lang="en-US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4</a:t>
            </a:r>
            <a:endParaRPr lang="en-US" altLang="zh-CN" sz="2800" b="1">
              <a:solidFill>
                <a:srgbClr val="0000FF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6631" name="矩形 26630"/>
          <p:cNvSpPr/>
          <p:nvPr/>
        </p:nvSpPr>
        <p:spPr>
          <a:xfrm>
            <a:off x="1396048" y="2951163"/>
            <a:ext cx="28956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r>
              <a:rPr lang="zh-CN" altLang="en-US" sz="2800" b="1" dirty="0">
                <a:latin typeface="Times New Roman" panose="02020603050405020304" pitchFamily="18" charset="0"/>
              </a:rPr>
              <a:t>　当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US" altLang="zh-CN" sz="2800" b="1" dirty="0">
                <a:latin typeface="Times New Roman" panose="02020603050405020304" pitchFamily="18" charset="0"/>
              </a:rPr>
              <a:t> 0 </a:t>
            </a:r>
            <a:r>
              <a:rPr lang="zh-CN" altLang="en-US" sz="2800" b="1" dirty="0">
                <a:latin typeface="Times New Roman" panose="02020603050405020304" pitchFamily="18" charset="0"/>
              </a:rPr>
              <a:t>时，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26632" name="对象 26631"/>
          <p:cNvGraphicFramePr/>
          <p:nvPr/>
        </p:nvGraphicFramePr>
        <p:xfrm>
          <a:off x="4151948" y="2832100"/>
          <a:ext cx="2649538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3" imgW="1243965" imgH="393700" progId="Equation.3">
                  <p:embed/>
                </p:oleObj>
              </mc:Choice>
              <mc:Fallback>
                <p:oleObj name="" r:id="rId3" imgW="1243965" imgH="393700" progId="Equation.3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51948" y="2832100"/>
                        <a:ext cx="2649538" cy="901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3" name="矩形 26632"/>
          <p:cNvSpPr/>
          <p:nvPr/>
        </p:nvSpPr>
        <p:spPr>
          <a:xfrm>
            <a:off x="646748" y="2819400"/>
            <a:ext cx="8382000" cy="1383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</a:rPr>
              <a:t>                                                                        </a:t>
            </a:r>
            <a:r>
              <a:rPr lang="zh-CN" altLang="en-US" sz="2800" b="1" dirty="0">
                <a:latin typeface="Times New Roman" panose="02020603050405020304" pitchFamily="18" charset="0"/>
              </a:rPr>
              <a:t>这个表达式由初等函数表示，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26635" name="矩形 26634"/>
          <p:cNvSpPr/>
          <p:nvPr/>
        </p:nvSpPr>
        <p:spPr>
          <a:xfrm>
            <a:off x="3540761" y="3671888"/>
            <a:ext cx="518318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所以 </a:t>
            </a:r>
            <a:r>
              <a:rPr lang="en-US" altLang="zh-CN" sz="2800" b="1" i="1">
                <a:latin typeface="Times New Roman" panose="02020603050405020304" pitchFamily="18" charset="0"/>
              </a:rPr>
              <a:t>f</a:t>
            </a:r>
            <a:r>
              <a:rPr lang="en-US" altLang="zh-CN" sz="2800" b="1">
                <a:latin typeface="Times New Roman" panose="02020603050405020304" pitchFamily="18" charset="0"/>
              </a:rPr>
              <a:t> 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在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US" altLang="zh-CN" sz="2800" b="1" dirty="0">
                <a:latin typeface="Times New Roman" panose="02020603050405020304" pitchFamily="18" charset="0"/>
              </a:rPr>
              <a:t> 0 </a:t>
            </a:r>
            <a:r>
              <a:rPr lang="zh-CN" altLang="en-US" sz="2800" b="1" dirty="0">
                <a:latin typeface="Times New Roman" panose="02020603050405020304" pitchFamily="18" charset="0"/>
              </a:rPr>
              <a:t>处是连续的，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26636" name="矩形 26635"/>
          <p:cNvSpPr/>
          <p:nvPr/>
        </p:nvSpPr>
        <p:spPr>
          <a:xfrm>
            <a:off x="1242060" y="4437063"/>
            <a:ext cx="54038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又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26637" name="对象 26636"/>
          <p:cNvGraphicFramePr/>
          <p:nvPr/>
        </p:nvGraphicFramePr>
        <p:xfrm>
          <a:off x="2170748" y="4275138"/>
          <a:ext cx="5638800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5" imgW="2360930" imgH="393700" progId="Equation.3">
                  <p:embed/>
                </p:oleObj>
              </mc:Choice>
              <mc:Fallback>
                <p:oleObj name="" r:id="rId5" imgW="2360930" imgH="393700" progId="Equation.3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70748" y="4275138"/>
                        <a:ext cx="5638800" cy="9064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8" name="矩形 26637"/>
          <p:cNvSpPr/>
          <p:nvPr/>
        </p:nvSpPr>
        <p:spPr>
          <a:xfrm>
            <a:off x="646748" y="5272088"/>
            <a:ext cx="418020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得知 </a:t>
            </a:r>
            <a:r>
              <a:rPr lang="en-US" altLang="zh-CN" sz="2800" b="1" i="1">
                <a:latin typeface="Times New Roman" panose="02020603050405020304" pitchFamily="18" charset="0"/>
              </a:rPr>
              <a:t>f</a:t>
            </a:r>
            <a:r>
              <a:rPr lang="en-US" altLang="zh-CN" sz="2800" b="1">
                <a:latin typeface="Times New Roman" panose="02020603050405020304" pitchFamily="18" charset="0"/>
              </a:rPr>
              <a:t> 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在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en-US" altLang="zh-CN" sz="2800" b="1" dirty="0">
                <a:latin typeface="Times New Roman" panose="02020603050405020304" pitchFamily="18" charset="0"/>
              </a:rPr>
              <a:t> 0 </a:t>
            </a:r>
            <a:r>
              <a:rPr lang="zh-CN" altLang="en-US" sz="2800" b="1" dirty="0">
                <a:latin typeface="Times New Roman" panose="02020603050405020304" pitchFamily="18" charset="0"/>
              </a:rPr>
              <a:t>处连续</a:t>
            </a:r>
            <a:r>
              <a:rPr lang="zh-CN" altLang="en-US" sz="16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26639" name="矩形 26638"/>
          <p:cNvSpPr/>
          <p:nvPr/>
        </p:nvSpPr>
        <p:spPr>
          <a:xfrm>
            <a:off x="1408748" y="5867400"/>
            <a:ext cx="618744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故函数 </a:t>
            </a:r>
            <a:r>
              <a:rPr lang="en-US" altLang="zh-CN" sz="2800" b="1" i="1">
                <a:latin typeface="Times New Roman" panose="02020603050405020304" pitchFamily="18" charset="0"/>
              </a:rPr>
              <a:t>f</a:t>
            </a:r>
            <a:r>
              <a:rPr lang="en-US" altLang="zh-CN" sz="2800" b="1">
                <a:latin typeface="Times New Roman" panose="02020603050405020304" pitchFamily="18" charset="0"/>
              </a:rPr>
              <a:t> 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在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 </a:t>
            </a:r>
            <a:r>
              <a:rPr lang="zh-CN" altLang="en-US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 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内是连续的</a:t>
            </a:r>
            <a:r>
              <a:rPr lang="zh-CN" altLang="en-US" sz="16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375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75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75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75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/>
      <p:bldP spid="26633" grpId="0"/>
      <p:bldP spid="26635" grpId="0"/>
      <p:bldP spid="26636" grpId="0"/>
      <p:bldP spid="26638" grpId="0"/>
      <p:bldP spid="26639" grpId="0"/>
    </p:bldLst>
  </p:timing>
</p:sld>
</file>

<file path=ppt/tags/tag1.xml><?xml version="1.0" encoding="utf-8"?>
<p:tagLst xmlns:p="http://schemas.openxmlformats.org/presentationml/2006/main">
  <p:tag name="KSO_WM_DOC_GUID" val="{bffbef7a-501b-4aec-86b0-84ba4cd85072}"/>
</p:tagLst>
</file>

<file path=ppt/theme/theme1.xml><?xml version="1.0" encoding="utf-8"?>
<a:theme xmlns:a="http://schemas.openxmlformats.org/drawingml/2006/main" name="3_Office 主题​​">
  <a:themeElements>
    <a:clrScheme name="">
      <a:dk1>
        <a:srgbClr val="000000"/>
      </a:dk1>
      <a:lt1>
        <a:srgbClr val="FFFFFF"/>
      </a:lt1>
      <a:dk2>
        <a:srgbClr val="014C83"/>
      </a:dk2>
      <a:lt2>
        <a:srgbClr val="EEECE1"/>
      </a:lt2>
      <a:accent1>
        <a:srgbClr val="014C8D"/>
      </a:accent1>
      <a:accent2>
        <a:srgbClr val="012E57"/>
      </a:accent2>
      <a:accent3>
        <a:srgbClr val="FFFFFF"/>
      </a:accent3>
      <a:accent4>
        <a:srgbClr val="000000"/>
      </a:accent4>
      <a:accent5>
        <a:srgbClr val="AAB2C5"/>
      </a:accent5>
      <a:accent6>
        <a:srgbClr val="00284D"/>
      </a:accent6>
      <a:hlink>
        <a:srgbClr val="0000FF"/>
      </a:hlink>
      <a:folHlink>
        <a:srgbClr val="CDDBE8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2_Office 主题​​ 1">
        <a:dk1>
          <a:srgbClr val="000000"/>
        </a:dk1>
        <a:lt1>
          <a:srgbClr val="FFFFFF"/>
        </a:lt1>
        <a:dk2>
          <a:srgbClr val="014C83"/>
        </a:dk2>
        <a:lt2>
          <a:srgbClr val="EEECE1"/>
        </a:lt2>
        <a:accent1>
          <a:srgbClr val="014C8D"/>
        </a:accent1>
        <a:accent2>
          <a:srgbClr val="012E57"/>
        </a:accent2>
        <a:accent3>
          <a:srgbClr val="FFFFFF"/>
        </a:accent3>
        <a:accent4>
          <a:srgbClr val="000000"/>
        </a:accent4>
        <a:accent5>
          <a:srgbClr val="AAB2C5"/>
        </a:accent5>
        <a:accent6>
          <a:srgbClr val="01294E"/>
        </a:accent6>
        <a:hlink>
          <a:srgbClr val="0000FF"/>
        </a:hlink>
        <a:folHlink>
          <a:srgbClr val="CDDB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D:\高等数学电子教案\TEMPLET\背景.pot</Template>
  <TotalTime>0</TotalTime>
  <Words>1307</Words>
  <Application>WPS 演示</Application>
  <PresentationFormat>在屏幕上显示</PresentationFormat>
  <Paragraphs>156</Paragraphs>
  <Slides>10</Slides>
  <Notes>4</Notes>
  <HiddenSlides>0</HiddenSlides>
  <MMClips>0</MMClips>
  <ScaleCrop>false</ScaleCrop>
  <HeadingPairs>
    <vt:vector size="8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19</vt:i4>
      </vt:variant>
      <vt:variant>
        <vt:lpstr>幻灯片标题</vt:lpstr>
      </vt:variant>
      <vt:variant>
        <vt:i4>10</vt:i4>
      </vt:variant>
    </vt:vector>
  </HeadingPairs>
  <TitlesOfParts>
    <vt:vector size="46" baseType="lpstr">
      <vt:lpstr>Arial</vt:lpstr>
      <vt:lpstr>宋体</vt:lpstr>
      <vt:lpstr>Wingdings</vt:lpstr>
      <vt:lpstr>Times New Roman</vt:lpstr>
      <vt:lpstr>微软雅黑</vt:lpstr>
      <vt:lpstr>黑体</vt:lpstr>
      <vt:lpstr>Symbol</vt:lpstr>
      <vt:lpstr>Arial Unicode MS</vt:lpstr>
      <vt:lpstr>楷体_GB2312</vt:lpstr>
      <vt:lpstr>新宋体</vt:lpstr>
      <vt:lpstr>Calibri</vt:lpstr>
      <vt:lpstr>Franklin Gothic Medium</vt:lpstr>
      <vt:lpstr>方正粗宋简体</vt:lpstr>
      <vt:lpstr>华文行楷</vt:lpstr>
      <vt:lpstr>Tahoma</vt:lpstr>
      <vt:lpstr>Calibri Light</vt:lpstr>
      <vt:lpstr>3_Office 主题​​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第一章 函数、极限与连续</dc:title>
  <dc:creator>王静</dc:creator>
  <cp:lastModifiedBy>大牛二妞</cp:lastModifiedBy>
  <cp:revision>200</cp:revision>
  <dcterms:created xsi:type="dcterms:W3CDTF">1999-09-06T23:59:00Z</dcterms:created>
  <dcterms:modified xsi:type="dcterms:W3CDTF">2019-10-21T12:33:26Z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2052-11.1.0.8907</vt:lpwstr>
  </property>
</Properties>
</file>