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632" r:id="rId3"/>
    <p:sldId id="583" r:id="rId4"/>
    <p:sldId id="585" r:id="rId5"/>
    <p:sldId id="586" r:id="rId6"/>
    <p:sldId id="587" r:id="rId7"/>
    <p:sldId id="588" r:id="rId8"/>
    <p:sldId id="589" r:id="rId9"/>
    <p:sldId id="590" r:id="rId10"/>
    <p:sldId id="591" r:id="rId11"/>
    <p:sldId id="592" r:id="rId12"/>
    <p:sldId id="593" r:id="rId13"/>
  </p:sldIdLst>
  <p:sldSz cx="9827895" cy="6858000"/>
  <p:notesSz cx="6858000" cy="9144000"/>
  <p:custDataLst>
    <p:tags r:id="rId20"/>
  </p:custDataLst>
  <p:defaultTextStyle>
    <a:defPPr>
      <a:defRPr lang="zh-CN"/>
    </a:defPPr>
    <a:lvl1pPr marL="0" lvl="0"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微软用户" initials="微"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2FDB2607-1784-4EEB-B798-7EB5836EED8A}">
        <p14:showMediaCtrls xmlns:p14="http://schemas.microsoft.com/office/powerpoint/2010/main" val="1"/>
      </p:ext>
    </p:extLst>
  </p:showPr>
  <p:clrMru>
    <a:srgbClr val="0000FF"/>
    <a:srgbClr val="FF9999"/>
    <a:srgbClr val="FFCC00"/>
    <a:srgbClr val="00FFFF"/>
    <a:srgbClr val="990099"/>
    <a:srgbClr val="FF0000"/>
    <a:srgbClr val="FFFF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9"/>
    <p:restoredTop sz="94710"/>
  </p:normalViewPr>
  <p:slideViewPr>
    <p:cSldViewPr showGuides="1">
      <p:cViewPr varScale="1">
        <p:scale>
          <a:sx n="66" d="100"/>
          <a:sy n="66" d="100"/>
        </p:scale>
        <p:origin x="-180" y="-252"/>
      </p:cViewPr>
      <p:guideLst>
        <p:guide orient="horz" pos="410"/>
        <p:guide pos="703"/>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gs" Target="tags/tag1.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5" Type="http://schemas.openxmlformats.org/officeDocument/2006/relationships/image" Target="../media/image15.wmf"/><Relationship Id="rId4" Type="http://schemas.openxmlformats.org/officeDocument/2006/relationships/image" Target="../media/image14.wmf"/><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7" Type="http://schemas.openxmlformats.org/officeDocument/2006/relationships/image" Target="../media/image22.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8914" name="页眉占位符 38913"/>
          <p:cNvSpPr>
            <a:spLocks noGrp="1"/>
          </p:cNvSpPr>
          <p:nvPr>
            <p:ph type="hdr" sz="quarter"/>
          </p:nvPr>
        </p:nvSpPr>
        <p:spPr>
          <a:xfrm>
            <a:off x="0" y="0"/>
            <a:ext cx="2971800" cy="457200"/>
          </a:xfrm>
          <a:prstGeom prst="rect">
            <a:avLst/>
          </a:prstGeom>
          <a:noFill/>
          <a:ln w="57150">
            <a:noFill/>
          </a:ln>
        </p:spPr>
        <p:txBody>
          <a:bodyPr/>
          <a:p>
            <a:pPr lvl="0" fontAlgn="base"/>
            <a:endParaRPr lang="zh-CN" altLang="en-US" sz="1200" strike="noStrike" noProof="1" dirty="0"/>
          </a:p>
        </p:txBody>
      </p:sp>
      <p:sp>
        <p:nvSpPr>
          <p:cNvPr id="38915" name="日期占位符 38914"/>
          <p:cNvSpPr>
            <a:spLocks noGrp="1"/>
          </p:cNvSpPr>
          <p:nvPr>
            <p:ph type="dt" idx="1"/>
          </p:nvPr>
        </p:nvSpPr>
        <p:spPr>
          <a:xfrm>
            <a:off x="3886200" y="0"/>
            <a:ext cx="2971800" cy="457200"/>
          </a:xfrm>
          <a:prstGeom prst="rect">
            <a:avLst/>
          </a:prstGeom>
          <a:noFill/>
          <a:ln w="57150">
            <a:noFill/>
          </a:ln>
        </p:spPr>
        <p:txBody>
          <a:bodyPr/>
          <a:p>
            <a:pPr lvl="0" algn="r" fontAlgn="base"/>
            <a:endParaRPr lang="zh-CN" altLang="en-US" sz="1200" strike="noStrike" noProof="1" dirty="0"/>
          </a:p>
        </p:txBody>
      </p:sp>
      <p:sp>
        <p:nvSpPr>
          <p:cNvPr id="12292" name="幻灯片图像占位符 38915"/>
          <p:cNvSpPr>
            <a:spLocks noTextEdit="1"/>
          </p:cNvSpPr>
          <p:nvPr>
            <p:ph type="sldImg"/>
          </p:nvPr>
        </p:nvSpPr>
        <p:spPr>
          <a:xfrm>
            <a:off x="972000" y="685800"/>
            <a:ext cx="4914000" cy="3429000"/>
          </a:xfrm>
          <a:prstGeom prst="rect">
            <a:avLst/>
          </a:prstGeom>
          <a:noFill/>
          <a:ln w="9525" cap="flat" cmpd="sng">
            <a:solidFill>
              <a:srgbClr val="000000"/>
            </a:solidFill>
            <a:prstDash val="solid"/>
            <a:miter/>
            <a:headEnd type="none" w="med" len="med"/>
            <a:tailEnd type="none" w="med" len="med"/>
          </a:ln>
        </p:spPr>
      </p:sp>
      <p:sp>
        <p:nvSpPr>
          <p:cNvPr id="12293" name="文本占位符 38916"/>
          <p:cNvSpPr>
            <a:spLocks noGrp="1"/>
          </p:cNvSpPr>
          <p:nvPr>
            <p:ph type="body" sz="quarter"/>
          </p:nvPr>
        </p:nvSpPr>
        <p:spPr>
          <a:xfrm>
            <a:off x="914400" y="4343400"/>
            <a:ext cx="5029200" cy="4114800"/>
          </a:xfrm>
          <a:prstGeom prst="rect">
            <a:avLst/>
          </a:prstGeom>
          <a:noFill/>
          <a:ln w="57150">
            <a:noFill/>
          </a:ln>
        </p:spPr>
        <p:txBody>
          <a:bodyPr anchor="t"/>
          <a:p>
            <a:pPr lvl="0"/>
            <a:r>
              <a:rPr lang="zh-CN" altLang="en-US" dirty="0"/>
              <a:t>单击此处编辑母版文本样式</a:t>
            </a:r>
            <a:endParaRPr lang="zh-CN" altLang="en-US" dirty="0"/>
          </a:p>
          <a:p>
            <a:pPr lvl="1" indent="0"/>
            <a:r>
              <a:rPr lang="zh-CN" altLang="en-US" dirty="0"/>
              <a:t>第二级</a:t>
            </a:r>
            <a:endParaRPr lang="zh-CN" altLang="en-US" dirty="0"/>
          </a:p>
          <a:p>
            <a:pPr lvl="2" indent="0"/>
            <a:r>
              <a:rPr lang="zh-CN" altLang="en-US" dirty="0"/>
              <a:t>第三级</a:t>
            </a:r>
            <a:endParaRPr lang="zh-CN" altLang="en-US" dirty="0"/>
          </a:p>
          <a:p>
            <a:pPr lvl="3" indent="0"/>
            <a:r>
              <a:rPr lang="zh-CN" altLang="en-US" dirty="0"/>
              <a:t>第四级</a:t>
            </a:r>
            <a:endParaRPr lang="zh-CN" altLang="en-US" dirty="0"/>
          </a:p>
          <a:p>
            <a:pPr lvl="4" indent="0"/>
            <a:r>
              <a:rPr lang="zh-CN" altLang="en-US" dirty="0"/>
              <a:t>第五级</a:t>
            </a:r>
            <a:endParaRPr lang="zh-CN" altLang="en-US" dirty="0"/>
          </a:p>
        </p:txBody>
      </p:sp>
      <p:sp>
        <p:nvSpPr>
          <p:cNvPr id="38918" name="页脚占位符 38917"/>
          <p:cNvSpPr>
            <a:spLocks noGrp="1"/>
          </p:cNvSpPr>
          <p:nvPr>
            <p:ph type="ftr" sz="quarter" idx="4"/>
          </p:nvPr>
        </p:nvSpPr>
        <p:spPr>
          <a:xfrm>
            <a:off x="0" y="8686800"/>
            <a:ext cx="2971800" cy="457200"/>
          </a:xfrm>
          <a:prstGeom prst="rect">
            <a:avLst/>
          </a:prstGeom>
          <a:noFill/>
          <a:ln w="57150">
            <a:noFill/>
          </a:ln>
        </p:spPr>
        <p:txBody>
          <a:bodyPr anchor="b"/>
          <a:p>
            <a:pPr lvl="0" fontAlgn="base"/>
            <a:endParaRPr lang="zh-CN" altLang="en-US" sz="1200" strike="noStrike" noProof="1" dirty="0"/>
          </a:p>
        </p:txBody>
      </p:sp>
      <p:sp>
        <p:nvSpPr>
          <p:cNvPr id="38919" name="灯片编号占位符 38918"/>
          <p:cNvSpPr>
            <a:spLocks noGrp="1"/>
          </p:cNvSpPr>
          <p:nvPr>
            <p:ph type="sldNum" sz="quarter" idx="5"/>
          </p:nvPr>
        </p:nvSpPr>
        <p:spPr>
          <a:xfrm>
            <a:off x="3886200" y="8686800"/>
            <a:ext cx="2971800" cy="457200"/>
          </a:xfrm>
          <a:prstGeom prst="rect">
            <a:avLst/>
          </a:prstGeom>
          <a:noFill/>
          <a:ln w="57150">
            <a:noFill/>
          </a:ln>
        </p:spPr>
        <p:txBody>
          <a:bodyPr anchor="b"/>
          <a:p>
            <a:pPr lvl="0" algn="r" fontAlgn="base"/>
            <a:fld id="{9A0DB2DC-4C9A-4742-B13C-FB6460FD3503}" type="slidenum">
              <a:rPr lang="zh-CN" altLang="en-US" sz="1200" strike="noStrike" noProof="1" dirty="0">
                <a:latin typeface="Times New Roman" panose="02020603050405020304" pitchFamily="18" charset="0"/>
                <a:ea typeface="宋体" panose="02010600030101010101" pitchFamily="2" charset="-122"/>
                <a:cs typeface="+mn-cs"/>
              </a:rPr>
            </a:fld>
            <a:endParaRPr lang="zh-CN" altLang="en-US" sz="1200" strike="noStrike" noProof="1" dirty="0"/>
          </a:p>
        </p:txBody>
      </p:sp>
    </p:spTree>
  </p:cSld>
  <p:clrMap bg1="lt1" tx1="dk1" bg2="lt2" tx2="dk2" accent1="accent1" accent2="accent2" accent3="accent3" accent4="accent4" accent5="accent5" accent6="accent6" hlink="hlink" folHlink="folHlink"/>
  <p:hf sldNum="0"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228487" y="1122364"/>
            <a:ext cx="7370921"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228487" y="3602038"/>
            <a:ext cx="7370921" cy="1655762"/>
          </a:xfrm>
        </p:spPr>
        <p:txBody>
          <a:bodyPr/>
          <a:lstStyle>
            <a:lvl1pPr marL="0" indent="0" algn="ctr">
              <a:buNone/>
              <a:defRPr sz="180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25224" y="274320"/>
            <a:ext cx="2211276" cy="585216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91395" y="274320"/>
            <a:ext cx="6505639" cy="585216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sz="half" idx="1"/>
          </p:nvPr>
        </p:nvSpPr>
        <p:spPr>
          <a:xfrm>
            <a:off x="675668" y="1825625"/>
            <a:ext cx="4176855"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quarter" idx="2"/>
          </p:nvPr>
        </p:nvSpPr>
        <p:spPr>
          <a:xfrm>
            <a:off x="4975372" y="1825625"/>
            <a:ext cx="4176855" cy="209867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内容占位符 4"/>
          <p:cNvSpPr>
            <a:spLocks noGrp="1"/>
          </p:cNvSpPr>
          <p:nvPr>
            <p:ph sz="quarter" idx="3"/>
          </p:nvPr>
        </p:nvSpPr>
        <p:spPr>
          <a:xfrm>
            <a:off x="4975372" y="4076700"/>
            <a:ext cx="4176855" cy="21002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6" name="日期占位符 5"/>
          <p:cNvSpPr>
            <a:spLocks noGrp="1"/>
          </p:cNvSpPr>
          <p:nvPr>
            <p:ph type="dt" sz="half" idx="10"/>
          </p:nvPr>
        </p:nvSpPr>
        <p:spPr>
          <a:xfrm>
            <a:off x="491395" y="6356350"/>
            <a:ext cx="2293176"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页脚占位符 6"/>
          <p:cNvSpPr>
            <a:spLocks noGrp="1"/>
          </p:cNvSpPr>
          <p:nvPr>
            <p:ph type="ftr" sz="quarter" idx="11"/>
          </p:nvPr>
        </p:nvSpPr>
        <p:spPr>
          <a:xfrm>
            <a:off x="3357864" y="6356350"/>
            <a:ext cx="311216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灯片编号占位符 7"/>
          <p:cNvSpPr>
            <a:spLocks noGrp="1"/>
          </p:cNvSpPr>
          <p:nvPr>
            <p:ph type="sldNum" sz="quarter" idx="12"/>
          </p:nvPr>
        </p:nvSpPr>
        <p:spPr>
          <a:xfrm>
            <a:off x="7043325" y="6356350"/>
            <a:ext cx="2293176" cy="365125"/>
          </a:xfrm>
        </p:spPr>
        <p:txBody>
          <a:bodyPr/>
          <a:lstStyle/>
          <a:p>
            <a:pPr lvl="0" eaLnBrk="1" fontAlgn="base" hangingPunct="1"/>
            <a:fld id="{9A0DB2DC-4C9A-4742-B13C-FB6460FD3503}" type="slidenum">
              <a:rPr lang="zh-CN" altLang="en-US" strike="noStrike" noProof="1" dirty="0">
                <a:latin typeface="Times New Roman" panose="02020603050405020304" pitchFamily="18"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900890" y="6356350"/>
            <a:ext cx="2948369" cy="365125"/>
          </a:xfrm>
        </p:spPr>
        <p:txBody>
          <a:bodyPr/>
          <a:lstStyle/>
          <a:p>
            <a:pPr fontAlgn="base"/>
            <a:fld id="{263DB197-84B0-484E-9C0F-88358ECCB797}" type="datetimeFigureOut">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a:xfrm>
            <a:off x="4340654" y="6356350"/>
            <a:ext cx="4422553" cy="365125"/>
          </a:xfrm>
        </p:spPr>
        <p:txBody>
          <a:bodyPr/>
          <a:lstStyle/>
          <a:p>
            <a:pPr fontAlgn="base"/>
            <a:endParaRPr lang="zh-CN" altLang="en-US" strike="noStrike" noProof="1"/>
          </a:p>
        </p:txBody>
      </p:sp>
      <p:sp>
        <p:nvSpPr>
          <p:cNvPr id="5" name="灯片编号占位符 4"/>
          <p:cNvSpPr>
            <a:spLocks noGrp="1"/>
          </p:cNvSpPr>
          <p:nvPr>
            <p:ph type="sldNum" sz="quarter" idx="12"/>
          </p:nvPr>
        </p:nvSpPr>
        <p:spPr>
          <a:xfrm>
            <a:off x="9254601" y="6356350"/>
            <a:ext cx="2948369" cy="365125"/>
          </a:xfrm>
        </p:spPr>
        <p:txBody>
          <a:bodyPr/>
          <a:lstStyle/>
          <a:p>
            <a:pPr fontAlgn="base"/>
            <a:fld id="{E077DA78-E013-4A8C-AD75-63A150561B10}" type="slidenum">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838200" y="6356350"/>
            <a:ext cx="2743200" cy="365125"/>
          </a:xfrm>
        </p:spPr>
        <p:txBody>
          <a:bodyPr/>
          <a:lstStyle/>
          <a:p>
            <a:fld id="{263DB197-84B0-484E-9C0F-88358ECCB797}" type="datetimeFigureOut">
              <a:rPr lang="zh-CN" altLang="en-US" smtClean="0"/>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E077DA78-E013-4A8C-AD75-63A150561B10}"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70550" y="1709738"/>
            <a:ext cx="8476559" cy="2852737"/>
          </a:xfrm>
        </p:spPr>
        <p:txBody>
          <a:bodyPr anchor="b"/>
          <a:lstStyle>
            <a:lvl1pPr algn="l">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70550" y="4589464"/>
            <a:ext cx="8476559" cy="1500187"/>
          </a:xfrm>
        </p:spPr>
        <p:txBody>
          <a:bodyPr/>
          <a:lstStyle>
            <a:lvl1pPr marL="0" indent="0" algn="l">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91395" y="1600200"/>
            <a:ext cx="4334102" cy="452628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5002399" y="1600200"/>
            <a:ext cx="4334102" cy="452628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76948" y="365126"/>
            <a:ext cx="8476559" cy="970222"/>
          </a:xfrm>
        </p:spPr>
        <p:txBody>
          <a:bodyPr/>
          <a:lstStyle>
            <a:lvl1pPr algn="ct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015456" y="1567346"/>
            <a:ext cx="3790124" cy="710095"/>
          </a:xfrm>
        </p:spPr>
        <p:txBody>
          <a:bodyPr anchor="ctr">
            <a:norm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015456" y="2338388"/>
            <a:ext cx="3790124" cy="3785964"/>
          </a:xfrm>
        </p:spPr>
        <p:txBody>
          <a:bodyPr>
            <a:normAutofit/>
          </a:bodyPr>
          <a:lstStyle>
            <a:lvl1pPr>
              <a:defRPr sz="1800"/>
            </a:lvl1pPr>
            <a:lvl2pPr>
              <a:defRPr sz="1500"/>
            </a:lvl2pPr>
            <a:lvl3pPr>
              <a:defRPr sz="1350"/>
            </a:lvl3pPr>
            <a:lvl4pPr>
              <a:defRPr sz="1200"/>
            </a:lvl4pPr>
            <a:lvl5pPr>
              <a:defRPr sz="12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5070020" y="1567346"/>
            <a:ext cx="3790125" cy="710095"/>
          </a:xfrm>
        </p:spPr>
        <p:txBody>
          <a:bodyPr lIns="91440" tIns="45720" rIns="91440" bIns="45720" rtlCol="0" anchor="ctr">
            <a:normAutofit/>
          </a:bodyPr>
          <a:lstStyle>
            <a:lvl1pPr marL="171450" indent="-171450">
              <a:buNone/>
              <a:defRPr lang="zh-CN" altLang="en-US" b="0" smtClean="0"/>
            </a:lvl1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5070020" y="2357460"/>
            <a:ext cx="3790125" cy="3766892"/>
          </a:xfrm>
        </p:spPr>
        <p:txBody>
          <a:bodyPr>
            <a:normAutofit/>
          </a:bodyPr>
          <a:lstStyle>
            <a:lvl1pPr>
              <a:defRPr sz="1800"/>
            </a:lvl1pPr>
            <a:lvl2pPr>
              <a:defRPr sz="1500"/>
            </a:lvl2pPr>
            <a:lvl3pPr>
              <a:defRPr sz="1350"/>
            </a:lvl3pPr>
            <a:lvl4pPr>
              <a:defRPr sz="1200"/>
            </a:lvl4pPr>
            <a:lvl5pPr>
              <a:defRPr sz="12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76948" y="457200"/>
            <a:ext cx="316975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178135" y="987425"/>
            <a:ext cx="4975372"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76948" y="2057400"/>
            <a:ext cx="3169752"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76948" y="457200"/>
            <a:ext cx="3434645" cy="1600200"/>
          </a:xfrm>
        </p:spPr>
        <p:txBody>
          <a:bodyPr anchor="t">
            <a:normAutofit/>
          </a:bodyPr>
          <a:lstStyle>
            <a:lvl1pPr>
              <a:defRPr sz="30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4340654" y="457201"/>
            <a:ext cx="4812854" cy="5403850"/>
          </a:xfrm>
        </p:spPr>
        <p:txBody>
          <a:bodyPr vert="horz" wrap="square" lIns="91426" tIns="45713" rIns="91426" bIns="45713"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2495" rtl="0" eaLnBrk="0" fontAlgn="base" latinLnBrk="0" hangingPunct="0">
              <a:spcBef>
                <a:spcPct val="20000"/>
              </a:spcBef>
              <a:spcAft>
                <a:spcPct val="0"/>
              </a:spcAft>
              <a:buClrTx/>
              <a:buSzTx/>
              <a:buFont typeface="Arial" panose="020B0604020202020204" pitchFamily="34" charset="0"/>
              <a:buNone/>
              <a:defRPr/>
            </a:pPr>
            <a:endParaRPr kumimoji="0" lang="zh-CN" alt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76948" y="2057400"/>
            <a:ext cx="3434645" cy="3811588"/>
          </a:xfrm>
        </p:spPr>
        <p:txBody>
          <a:bodyPr>
            <a:normAutofit/>
          </a:bodyPr>
          <a:lstStyle>
            <a:lvl1pPr marL="0" indent="0">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3.jpeg"/><Relationship Id="rId16" Type="http://schemas.openxmlformats.org/officeDocument/2006/relationships/image" Target="../media/image2.png"/><Relationship Id="rId15" Type="http://schemas.openxmlformats.org/officeDocument/2006/relationships/image" Target="../media/image1.pn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矩形 6"/>
          <p:cNvGrpSpPr/>
          <p:nvPr userDrawn="1"/>
        </p:nvGrpSpPr>
        <p:grpSpPr>
          <a:xfrm>
            <a:off x="-5118" y="6392863"/>
            <a:ext cx="9839838" cy="468312"/>
            <a:chOff x="0" y="0"/>
            <a:chExt cx="5768" cy="246"/>
          </a:xfrm>
        </p:grpSpPr>
        <p:pic>
          <p:nvPicPr>
            <p:cNvPr id="1027" name="矩形 6"/>
            <p:cNvPicPr/>
            <p:nvPr/>
          </p:nvPicPr>
          <p:blipFill>
            <a:blip r:embed="rId15"/>
            <a:stretch>
              <a:fillRect/>
            </a:stretch>
          </p:blipFill>
          <p:spPr>
            <a:xfrm>
              <a:off x="0" y="0"/>
              <a:ext cx="5768" cy="246"/>
            </a:xfrm>
            <a:prstGeom prst="rect">
              <a:avLst/>
            </a:prstGeom>
            <a:noFill/>
            <a:ln w="9525">
              <a:noFill/>
            </a:ln>
          </p:spPr>
        </p:pic>
        <p:sp>
          <p:nvSpPr>
            <p:cNvPr id="2052" name="文本框 2051"/>
            <p:cNvSpPr txBox="1">
              <a:spLocks noChangeArrowheads="1"/>
            </p:cNvSpPr>
            <p:nvPr/>
          </p:nvSpPr>
          <p:spPr bwMode="auto">
            <a:xfrm>
              <a:off x="4" y="4"/>
              <a:ext cx="5760" cy="240"/>
            </a:xfrm>
            <a:prstGeom prst="rect">
              <a:avLst/>
            </a:prstGeom>
            <a:noFill/>
            <a:ln w="9525">
              <a:noFill/>
              <a:miter lim="800000"/>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grpSp>
      <p:grpSp>
        <p:nvGrpSpPr>
          <p:cNvPr id="1029" name="矩形 7"/>
          <p:cNvGrpSpPr/>
          <p:nvPr userDrawn="1"/>
        </p:nvGrpSpPr>
        <p:grpSpPr>
          <a:xfrm>
            <a:off x="-5118" y="-34925"/>
            <a:ext cx="9839838" cy="965200"/>
            <a:chOff x="0" y="0"/>
            <a:chExt cx="5768" cy="507"/>
          </a:xfrm>
        </p:grpSpPr>
        <p:pic>
          <p:nvPicPr>
            <p:cNvPr id="1030" name="矩形 7"/>
            <p:cNvPicPr/>
            <p:nvPr/>
          </p:nvPicPr>
          <p:blipFill>
            <a:blip r:embed="rId16"/>
            <a:stretch>
              <a:fillRect/>
            </a:stretch>
          </p:blipFill>
          <p:spPr>
            <a:xfrm>
              <a:off x="0" y="0"/>
              <a:ext cx="5768" cy="507"/>
            </a:xfrm>
            <a:prstGeom prst="rect">
              <a:avLst/>
            </a:prstGeom>
            <a:noFill/>
            <a:ln w="9525">
              <a:noFill/>
            </a:ln>
          </p:spPr>
        </p:pic>
        <p:sp>
          <p:nvSpPr>
            <p:cNvPr id="3" name="文本框 2054"/>
            <p:cNvSpPr txBox="1">
              <a:spLocks noChangeArrowheads="1"/>
            </p:cNvSpPr>
            <p:nvPr/>
          </p:nvSpPr>
          <p:spPr bwMode="auto">
            <a:xfrm>
              <a:off x="4" y="3"/>
              <a:ext cx="5760" cy="501"/>
            </a:xfrm>
            <a:prstGeom prst="rect">
              <a:avLst/>
            </a:prstGeom>
            <a:noFill/>
            <a:ln w="9525">
              <a:noFill/>
              <a:miter lim="800000"/>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grpSp>
      <p:sp>
        <p:nvSpPr>
          <p:cNvPr id="1032" name="灯片编号占位符 3"/>
          <p:cNvSpPr txBox="1"/>
          <p:nvPr/>
        </p:nvSpPr>
        <p:spPr>
          <a:xfrm>
            <a:off x="192805" y="6486525"/>
            <a:ext cx="1547552" cy="284163"/>
          </a:xfrm>
          <a:prstGeom prst="rect">
            <a:avLst/>
          </a:prstGeom>
          <a:noFill/>
          <a:ln w="9525">
            <a:noFill/>
          </a:ln>
        </p:spPr>
        <p:txBody>
          <a:bodyPr lIns="91426" tIns="45713" rIns="91426" bIns="45713" anchor="t"/>
          <a:p>
            <a:pPr lvl="0" algn="ctr"/>
            <a:r>
              <a:rPr lang="de-DE" altLang="en-US" sz="1200" dirty="0">
                <a:solidFill>
                  <a:schemeClr val="bg1"/>
                </a:solidFill>
                <a:latin typeface="微软雅黑" panose="020B0503020204020204" charset="-122"/>
                <a:ea typeface="微软雅黑" panose="020B0503020204020204" charset="-122"/>
              </a:rPr>
              <a:t> </a:t>
            </a:r>
            <a:fld id="{9A0DB2DC-4C9A-4742-B13C-FB6460FD3503}" type="slidenum">
              <a:rPr lang="zh-CN" altLang="en-US" sz="1200" dirty="0">
                <a:solidFill>
                  <a:schemeClr val="bg1"/>
                </a:solidFill>
                <a:latin typeface="微软雅黑" panose="020B0503020204020204" charset="-122"/>
                <a:ea typeface="微软雅黑" panose="020B0503020204020204" charset="-122"/>
              </a:rPr>
            </a:fld>
            <a:endParaRPr lang="zh-CN" altLang="en-US" sz="1200" dirty="0">
              <a:solidFill>
                <a:schemeClr val="bg1"/>
              </a:solidFill>
              <a:latin typeface="微软雅黑" panose="020B0503020204020204" charset="-122"/>
              <a:ea typeface="微软雅黑" panose="020B0503020204020204" charset="-122"/>
            </a:endParaRPr>
          </a:p>
        </p:txBody>
      </p:sp>
      <p:sp>
        <p:nvSpPr>
          <p:cNvPr id="2" name="灯片编号占位符 3"/>
          <p:cNvSpPr txBox="1">
            <a:spLocks noChangeArrowheads="1"/>
          </p:cNvSpPr>
          <p:nvPr/>
        </p:nvSpPr>
        <p:spPr bwMode="auto">
          <a:xfrm>
            <a:off x="6848814" y="6486525"/>
            <a:ext cx="2979081" cy="371475"/>
          </a:xfrm>
          <a:prstGeom prst="rect">
            <a:avLst/>
          </a:prstGeom>
          <a:noFill/>
          <a:ln w="9525">
            <a:noFill/>
            <a:miter lim="800000"/>
          </a:ln>
        </p:spPr>
        <p:txBody>
          <a:bodyPr lIns="91426" tIns="45713" rIns="91426" bIns="45713"/>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de-DE" alt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rPr>
              <a:t> </a:t>
            </a:r>
            <a:r>
              <a:rPr kumimoji="0" lang="zh-CN" alt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rPr>
              <a:t>日照职业技术学院公共教学部</a:t>
            </a:r>
            <a:endParaRPr kumimoji="0" 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endParaRPr>
          </a:p>
        </p:txBody>
      </p:sp>
      <p:sp>
        <p:nvSpPr>
          <p:cNvPr id="2058" name="椭圆 10"/>
          <p:cNvSpPr>
            <a:spLocks noChangeArrowheads="1"/>
          </p:cNvSpPr>
          <p:nvPr/>
        </p:nvSpPr>
        <p:spPr bwMode="auto">
          <a:xfrm>
            <a:off x="7985165" y="-20637"/>
            <a:ext cx="1535609" cy="941388"/>
          </a:xfrm>
          <a:prstGeom prst="ellipse">
            <a:avLst/>
          </a:prstGeom>
          <a:blipFill dpi="0" rotWithShape="1">
            <a:blip r:embed="rId17" cstate="print"/>
            <a:srcRect/>
            <a:stretch>
              <a:fillRect/>
            </a:stretch>
          </a:blipFill>
          <a:ln w="25400">
            <a:solidFill>
              <a:srgbClr val="003566"/>
            </a:solidFill>
            <a:bevel/>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sp>
        <p:nvSpPr>
          <p:cNvPr id="1035" name="标题占位符 1"/>
          <p:cNvSpPr>
            <a:spLocks noGrp="1"/>
          </p:cNvSpPr>
          <p:nvPr>
            <p:ph type="title"/>
          </p:nvPr>
        </p:nvSpPr>
        <p:spPr>
          <a:xfrm>
            <a:off x="491395" y="274638"/>
            <a:ext cx="8845106" cy="1143000"/>
          </a:xfrm>
          <a:prstGeom prst="rect">
            <a:avLst/>
          </a:prstGeom>
          <a:noFill/>
          <a:ln w="9525">
            <a:noFill/>
          </a:ln>
        </p:spPr>
        <p:txBody>
          <a:bodyPr lIns="91426" tIns="45713" rIns="91426" bIns="45713" anchor="ctr"/>
          <a:p>
            <a:pPr lvl="0"/>
            <a:r>
              <a:rPr lang="zh-CN" altLang="en-US" dirty="0"/>
              <a:t>单击此处编辑母版标题样式</a:t>
            </a:r>
            <a:endParaRPr lang="zh-CN" altLang="en-US" dirty="0"/>
          </a:p>
        </p:txBody>
      </p:sp>
      <p:sp>
        <p:nvSpPr>
          <p:cNvPr id="1036" name="文本占位符 2"/>
          <p:cNvSpPr>
            <a:spLocks noGrp="1"/>
          </p:cNvSpPr>
          <p:nvPr>
            <p:ph type="body"/>
          </p:nvPr>
        </p:nvSpPr>
        <p:spPr>
          <a:xfrm>
            <a:off x="491395" y="1600200"/>
            <a:ext cx="8845106" cy="4525963"/>
          </a:xfrm>
          <a:prstGeom prst="rect">
            <a:avLst/>
          </a:prstGeom>
          <a:noFill/>
          <a:ln w="9525">
            <a:noFill/>
          </a:ln>
        </p:spPr>
        <p:txBody>
          <a:bodyPr lIns="91426" tIns="45713" rIns="91426" bIns="45713" anchor="t"/>
          <a:p>
            <a:pPr lvl="0"/>
            <a:r>
              <a:rPr lang="zh-CN" altLang="en-US" dirty="0"/>
              <a:t>单击此处编辑母版文本样式</a:t>
            </a:r>
            <a:endParaRPr lang="zh-CN" altLang="en-US" dirty="0"/>
          </a:p>
          <a:p>
            <a:pPr lvl="1" indent="-284480"/>
            <a:r>
              <a:rPr lang="zh-CN" altLang="en-US" dirty="0"/>
              <a:t>第二级</a:t>
            </a:r>
            <a:endParaRPr lang="zh-CN" altLang="en-US" dirty="0"/>
          </a:p>
          <a:p>
            <a:pPr lvl="2" indent="-227330"/>
            <a:r>
              <a:rPr lang="zh-CN" altLang="en-US" dirty="0"/>
              <a:t>第三级</a:t>
            </a:r>
            <a:endParaRPr lang="zh-CN" altLang="en-US" dirty="0"/>
          </a:p>
          <a:p>
            <a:pPr lvl="3" indent="-227330"/>
            <a:r>
              <a:rPr lang="zh-CN" altLang="en-US" dirty="0"/>
              <a:t>第四级</a:t>
            </a:r>
            <a:endParaRPr lang="zh-CN" altLang="en-US" dirty="0"/>
          </a:p>
          <a:p>
            <a:pPr lvl="4" indent="-227330"/>
            <a:r>
              <a:rPr lang="zh-CN" altLang="en-US" dirty="0"/>
              <a:t>第五级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lvl1pPr algn="ctr" defTabSz="912495" rtl="0" eaLnBrk="0" fontAlgn="base" hangingPunct="0">
        <a:spcBef>
          <a:spcPct val="0"/>
        </a:spcBef>
        <a:spcAft>
          <a:spcPct val="0"/>
        </a:spcAft>
        <a:defRPr sz="4400" kern="1200">
          <a:solidFill>
            <a:schemeClr val="tx1"/>
          </a:solidFill>
          <a:latin typeface="+mj-lt"/>
          <a:ea typeface="+mj-ea"/>
          <a:cs typeface="+mj-cs"/>
        </a:defRPr>
      </a:lvl1pPr>
      <a:lvl2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2pPr>
      <a:lvl3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3pPr>
      <a:lvl4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4pPr>
      <a:lvl5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5pPr>
      <a:lvl6pPr marL="4572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6pPr>
      <a:lvl7pPr marL="9144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7pPr>
      <a:lvl8pPr marL="13716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8pPr>
      <a:lvl9pPr marL="18288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9pPr>
    </p:titleStyle>
    <p:bodyStyle>
      <a:lvl1pPr marL="341630" indent="-341630" algn="l" defTabSz="912495"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680" lvl="1" indent="-284480" algn="l" defTabSz="912495"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730" lvl="2" indent="-227330" algn="l" defTabSz="912495"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930" lvl="3" indent="-227330" algn="l" defTabSz="91249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6130" lvl="4" indent="-227330" algn="l" defTabSz="91249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lvl="5"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6pPr>
      <a:lvl7pPr marL="2971800" lvl="6"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7pPr>
      <a:lvl8pPr marL="3429000" lvl="7"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8pPr>
      <a:lvl9pPr marL="3886200" lvl="8"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9pPr>
    </p:bodyStyle>
    <p:otherStyle>
      <a:lvl1pPr marL="0" lvl="0" indent="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1pPr>
      <a:lvl2pPr marL="455930" lvl="1"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2pPr>
      <a:lvl3pPr marL="913130" lvl="2"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3pPr>
      <a:lvl4pPr marL="1370330" lvl="3"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4pPr>
      <a:lvl5pPr marL="1827530" lvl="4"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5pPr>
      <a:lvl6pPr marL="2286000" lvl="5"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6pPr>
      <a:lvl7pPr marL="2743200" lvl="6"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7pPr>
      <a:lvl8pPr marL="3200400" lvl="7"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8pPr>
      <a:lvl9pPr marL="3657600" lvl="8"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hyperlink" Target="http://www.1ppt.com/moban/"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3.xml"/><Relationship Id="rId2" Type="http://schemas.openxmlformats.org/officeDocument/2006/relationships/image" Target="../media/image6.wmf"/><Relationship Id="rId1"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6" Type="http://schemas.openxmlformats.org/officeDocument/2006/relationships/vmlDrawing" Target="../drawings/vmlDrawing2.vml"/><Relationship Id="rId5" Type="http://schemas.openxmlformats.org/officeDocument/2006/relationships/slideLayout" Target="../slideLayouts/slideLayout13.xml"/><Relationship Id="rId4" Type="http://schemas.openxmlformats.org/officeDocument/2006/relationships/image" Target="../media/image8.wmf"/><Relationship Id="rId3" Type="http://schemas.openxmlformats.org/officeDocument/2006/relationships/oleObject" Target="../embeddings/oleObject3.bin"/><Relationship Id="rId2" Type="http://schemas.openxmlformats.org/officeDocument/2006/relationships/image" Target="../media/image7.wmf"/><Relationship Id="rId1"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6" Type="http://schemas.openxmlformats.org/officeDocument/2006/relationships/vmlDrawing" Target="../drawings/vmlDrawing3.vml"/><Relationship Id="rId5" Type="http://schemas.openxmlformats.org/officeDocument/2006/relationships/slideLayout" Target="../slideLayouts/slideLayout7.xml"/><Relationship Id="rId4" Type="http://schemas.openxmlformats.org/officeDocument/2006/relationships/image" Target="../media/image10.wmf"/><Relationship Id="rId3" Type="http://schemas.openxmlformats.org/officeDocument/2006/relationships/oleObject" Target="../embeddings/oleObject5.bin"/><Relationship Id="rId2" Type="http://schemas.openxmlformats.org/officeDocument/2006/relationships/image" Target="../media/image9.wmf"/><Relationship Id="rId1"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9" Type="http://schemas.openxmlformats.org/officeDocument/2006/relationships/oleObject" Target="../embeddings/oleObject10.bin"/><Relationship Id="rId8" Type="http://schemas.openxmlformats.org/officeDocument/2006/relationships/image" Target="../media/image14.wmf"/><Relationship Id="rId7" Type="http://schemas.openxmlformats.org/officeDocument/2006/relationships/oleObject" Target="../embeddings/oleObject9.bin"/><Relationship Id="rId6" Type="http://schemas.openxmlformats.org/officeDocument/2006/relationships/image" Target="../media/image13.wmf"/><Relationship Id="rId5" Type="http://schemas.openxmlformats.org/officeDocument/2006/relationships/oleObject" Target="../embeddings/oleObject8.bin"/><Relationship Id="rId4" Type="http://schemas.openxmlformats.org/officeDocument/2006/relationships/image" Target="../media/image12.wmf"/><Relationship Id="rId3" Type="http://schemas.openxmlformats.org/officeDocument/2006/relationships/oleObject" Target="../embeddings/oleObject7.bin"/><Relationship Id="rId2" Type="http://schemas.openxmlformats.org/officeDocument/2006/relationships/image" Target="../media/image11.wmf"/><Relationship Id="rId12" Type="http://schemas.openxmlformats.org/officeDocument/2006/relationships/vmlDrawing" Target="../drawings/vmlDrawing4.vml"/><Relationship Id="rId11" Type="http://schemas.openxmlformats.org/officeDocument/2006/relationships/slideLayout" Target="../slideLayouts/slideLayout13.xml"/><Relationship Id="rId10" Type="http://schemas.openxmlformats.org/officeDocument/2006/relationships/image" Target="../media/image15.wmf"/><Relationship Id="rId1"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9" Type="http://schemas.openxmlformats.org/officeDocument/2006/relationships/oleObject" Target="../embeddings/oleObject15.bin"/><Relationship Id="rId8" Type="http://schemas.openxmlformats.org/officeDocument/2006/relationships/image" Target="../media/image19.wmf"/><Relationship Id="rId7" Type="http://schemas.openxmlformats.org/officeDocument/2006/relationships/oleObject" Target="../embeddings/oleObject14.bin"/><Relationship Id="rId6" Type="http://schemas.openxmlformats.org/officeDocument/2006/relationships/image" Target="../media/image18.wmf"/><Relationship Id="rId5" Type="http://schemas.openxmlformats.org/officeDocument/2006/relationships/oleObject" Target="../embeddings/oleObject13.bin"/><Relationship Id="rId4" Type="http://schemas.openxmlformats.org/officeDocument/2006/relationships/image" Target="../media/image17.wmf"/><Relationship Id="rId3" Type="http://schemas.openxmlformats.org/officeDocument/2006/relationships/oleObject" Target="../embeddings/oleObject12.bin"/><Relationship Id="rId2" Type="http://schemas.openxmlformats.org/officeDocument/2006/relationships/image" Target="../media/image16.wmf"/><Relationship Id="rId16" Type="http://schemas.openxmlformats.org/officeDocument/2006/relationships/vmlDrawing" Target="../drawings/vmlDrawing5.vml"/><Relationship Id="rId15" Type="http://schemas.openxmlformats.org/officeDocument/2006/relationships/slideLayout" Target="../slideLayouts/slideLayout13.xml"/><Relationship Id="rId14" Type="http://schemas.openxmlformats.org/officeDocument/2006/relationships/image" Target="../media/image22.wmf"/><Relationship Id="rId13" Type="http://schemas.openxmlformats.org/officeDocument/2006/relationships/oleObject" Target="../embeddings/oleObject17.bin"/><Relationship Id="rId12" Type="http://schemas.openxmlformats.org/officeDocument/2006/relationships/image" Target="../media/image21.wmf"/><Relationship Id="rId11" Type="http://schemas.openxmlformats.org/officeDocument/2006/relationships/oleObject" Target="../embeddings/oleObject16.bin"/><Relationship Id="rId10" Type="http://schemas.openxmlformats.org/officeDocument/2006/relationships/image" Target="../media/image20.wmf"/><Relationship Id="rId1"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2"/>
          <p:cNvSpPr/>
          <p:nvPr/>
        </p:nvSpPr>
        <p:spPr>
          <a:xfrm>
            <a:off x="3072448" y="3259138"/>
            <a:ext cx="3644900" cy="335915"/>
          </a:xfrm>
          <a:prstGeom prst="rect">
            <a:avLst/>
          </a:prstGeom>
          <a:noFill/>
          <a:ln w="9525">
            <a:noFill/>
          </a:ln>
        </p:spPr>
        <p:txBody>
          <a:bodyPr wrap="none" lIns="91426" tIns="45713" rIns="91426" bIns="45713" anchor="t">
            <a:spAutoFit/>
          </a:bodyPr>
          <a:p>
            <a:pPr algn="ctr" eaLnBrk="0" hangingPunct="0"/>
            <a:r>
              <a:rPr lang="en-US" altLang="zh-CN" sz="1600" dirty="0">
                <a:solidFill>
                  <a:srgbClr val="4A452A"/>
                </a:solidFill>
                <a:latin typeface="Franklin Gothic Medium" panose="020B0603020102020204" pitchFamily="34" charset="0"/>
                <a:ea typeface="微软雅黑" panose="020B0503020204020204" charset="-122"/>
              </a:rPr>
              <a:t>PPT</a:t>
            </a:r>
            <a:r>
              <a:rPr lang="zh-CN" altLang="en-US" sz="1600" dirty="0">
                <a:solidFill>
                  <a:srgbClr val="4A452A"/>
                </a:solidFill>
                <a:latin typeface="Franklin Gothic Medium" panose="020B0603020102020204" pitchFamily="34" charset="0"/>
                <a:ea typeface="微软雅黑" panose="020B0503020204020204" charset="-122"/>
              </a:rPr>
              <a:t>模板下载：</a:t>
            </a:r>
            <a:r>
              <a:rPr lang="en-US" altLang="zh-CN" sz="1600" dirty="0">
                <a:solidFill>
                  <a:srgbClr val="4A452A"/>
                </a:solidFill>
                <a:latin typeface="Franklin Gothic Medium" panose="020B0603020102020204" pitchFamily="34" charset="0"/>
                <a:ea typeface="微软雅黑" panose="020B0503020204020204" charset="-122"/>
                <a:hlinkClick r:id="rId1"/>
              </a:rPr>
              <a:t>www.1ppt.com/moban/</a:t>
            </a:r>
            <a:r>
              <a:rPr lang="en-US" altLang="zh-CN" sz="1600" dirty="0">
                <a:solidFill>
                  <a:srgbClr val="4A452A"/>
                </a:solidFill>
                <a:latin typeface="Franklin Gothic Medium" panose="020B0603020102020204" pitchFamily="34" charset="0"/>
                <a:ea typeface="微软雅黑" panose="020B0503020204020204" charset="-122"/>
              </a:rPr>
              <a:t> </a:t>
            </a:r>
            <a:endParaRPr lang="zh-CN" altLang="en-US" sz="1800" dirty="0">
              <a:latin typeface="Franklin Gothic Medium" panose="020B0603020102020204" pitchFamily="34" charset="0"/>
              <a:ea typeface="微软雅黑" panose="020B0503020204020204" charset="-122"/>
            </a:endParaRPr>
          </a:p>
        </p:txBody>
      </p:sp>
      <p:sp>
        <p:nvSpPr>
          <p:cNvPr id="5122" name="矩形 8"/>
          <p:cNvSpPr/>
          <p:nvPr/>
        </p:nvSpPr>
        <p:spPr>
          <a:xfrm>
            <a:off x="341948" y="2132013"/>
            <a:ext cx="9144000" cy="1655762"/>
          </a:xfrm>
          <a:prstGeom prst="rect">
            <a:avLst/>
          </a:prstGeom>
          <a:solidFill>
            <a:schemeClr val="tx2"/>
          </a:solid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grpSp>
        <p:nvGrpSpPr>
          <p:cNvPr id="5123" name="矩形 3"/>
          <p:cNvGrpSpPr/>
          <p:nvPr/>
        </p:nvGrpSpPr>
        <p:grpSpPr>
          <a:xfrm>
            <a:off x="1161098" y="2124075"/>
            <a:ext cx="3541713" cy="1670050"/>
            <a:chOff x="0" y="0"/>
            <a:chExt cx="2231" cy="1052"/>
          </a:xfrm>
        </p:grpSpPr>
        <p:pic>
          <p:nvPicPr>
            <p:cNvPr id="5124" name="矩形 3"/>
            <p:cNvPicPr/>
            <p:nvPr/>
          </p:nvPicPr>
          <p:blipFill>
            <a:blip r:embed="rId2"/>
            <a:stretch>
              <a:fillRect/>
            </a:stretch>
          </p:blipFill>
          <p:spPr>
            <a:xfrm>
              <a:off x="0" y="0"/>
              <a:ext cx="2231" cy="1052"/>
            </a:xfrm>
            <a:prstGeom prst="rect">
              <a:avLst/>
            </a:prstGeom>
            <a:noFill/>
            <a:ln w="9525">
              <a:noFill/>
            </a:ln>
          </p:spPr>
        </p:pic>
        <p:sp>
          <p:nvSpPr>
            <p:cNvPr id="5125" name="文本框 4101"/>
            <p:cNvSpPr txBox="1"/>
            <p:nvPr/>
          </p:nvSpPr>
          <p:spPr>
            <a:xfrm>
              <a:off x="4" y="5"/>
              <a:ext cx="2223" cy="1043"/>
            </a:xfrm>
            <a:prstGeom prst="rect">
              <a:avLst/>
            </a:prstGeom>
            <a:no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grpSp>
      <p:sp>
        <p:nvSpPr>
          <p:cNvPr id="5126" name="矩形 4"/>
          <p:cNvSpPr/>
          <p:nvPr/>
        </p:nvSpPr>
        <p:spPr>
          <a:xfrm>
            <a:off x="322898" y="3789363"/>
            <a:ext cx="9180513" cy="222250"/>
          </a:xfrm>
          <a:prstGeom prst="rect">
            <a:avLst/>
          </a:prstGeom>
          <a:solidFill>
            <a:srgbClr val="97CDFE"/>
          </a:solid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pic>
        <p:nvPicPr>
          <p:cNvPr id="5127" name="图片 13" descr="43.jpg"/>
          <p:cNvPicPr>
            <a:picLocks noChangeAspect="1"/>
          </p:cNvPicPr>
          <p:nvPr/>
        </p:nvPicPr>
        <p:blipFill>
          <a:blip r:embed="rId3"/>
          <a:stretch>
            <a:fillRect/>
          </a:stretch>
        </p:blipFill>
        <p:spPr>
          <a:xfrm>
            <a:off x="341948" y="2132013"/>
            <a:ext cx="2482850" cy="1654175"/>
          </a:xfrm>
          <a:prstGeom prst="rect">
            <a:avLst/>
          </a:prstGeom>
          <a:noFill/>
          <a:ln w="9525">
            <a:noFill/>
          </a:ln>
        </p:spPr>
      </p:pic>
      <p:sp>
        <p:nvSpPr>
          <p:cNvPr id="5128" name="灯片编号占位符 1"/>
          <p:cNvSpPr/>
          <p:nvPr/>
        </p:nvSpPr>
        <p:spPr>
          <a:xfrm>
            <a:off x="6895148" y="5868988"/>
            <a:ext cx="2133600" cy="303212"/>
          </a:xfrm>
          <a:prstGeom prst="rect">
            <a:avLst/>
          </a:prstGeom>
          <a:noFill/>
          <a:ln w="9525">
            <a:noFill/>
          </a:ln>
        </p:spPr>
        <p:txBody>
          <a:bodyPr lIns="91426" tIns="45713" rIns="91426" bIns="45713" anchor="ctr"/>
          <a:p>
            <a:pPr algn="r" eaLnBrk="0" hangingPunct="0"/>
            <a:fld id="{9A0DB2DC-4C9A-4742-B13C-FB6460FD3503}" type="slidenum">
              <a:rPr lang="zh-CN" altLang="en-US" sz="1200" dirty="0">
                <a:solidFill>
                  <a:srgbClr val="898989"/>
                </a:solidFill>
                <a:latin typeface="Arial" panose="020B0604020202020204" pitchFamily="34" charset="0"/>
                <a:ea typeface="微软雅黑" panose="020B0503020204020204" charset="-122"/>
              </a:rPr>
            </a:fld>
            <a:endParaRPr lang="zh-CN" altLang="en-US" sz="1200" dirty="0">
              <a:solidFill>
                <a:srgbClr val="898989"/>
              </a:solidFill>
              <a:latin typeface="Arial" panose="020B0604020202020204" pitchFamily="34" charset="0"/>
              <a:ea typeface="微软雅黑" panose="020B0503020204020204" charset="-122"/>
            </a:endParaRPr>
          </a:p>
        </p:txBody>
      </p:sp>
      <p:sp>
        <p:nvSpPr>
          <p:cNvPr id="5129" name="矩形 4"/>
          <p:cNvSpPr/>
          <p:nvPr/>
        </p:nvSpPr>
        <p:spPr>
          <a:xfrm>
            <a:off x="341948" y="4011613"/>
            <a:ext cx="2482850" cy="2303462"/>
          </a:xfrm>
          <a:prstGeom prst="rect">
            <a:avLst/>
          </a:prstGeom>
          <a:solidFill>
            <a:srgbClr val="B7DEE8">
              <a:alpha val="70192"/>
            </a:srgbClr>
          </a:solidFill>
          <a:ln w="9525">
            <a:noFill/>
          </a:ln>
        </p:spPr>
        <p:txBody>
          <a:bodyPr lIns="91426" tIns="45713" rIns="91426" bIns="45713" anchor="t"/>
          <a:p>
            <a:pPr algn="ctr" eaLnBrk="0" hangingPunct="0"/>
            <a:endParaRPr lang="zh-CN" altLang="en-US" sz="2800" dirty="0">
              <a:solidFill>
                <a:schemeClr val="bg1"/>
              </a:solidFill>
              <a:latin typeface="方正粗宋简体"/>
              <a:ea typeface="方正粗宋简体"/>
            </a:endParaRPr>
          </a:p>
        </p:txBody>
      </p:sp>
      <p:sp>
        <p:nvSpPr>
          <p:cNvPr id="5130" name="矩形 4"/>
          <p:cNvSpPr/>
          <p:nvPr/>
        </p:nvSpPr>
        <p:spPr>
          <a:xfrm>
            <a:off x="7290436" y="573088"/>
            <a:ext cx="2232025" cy="1552575"/>
          </a:xfrm>
          <a:prstGeom prst="rect">
            <a:avLst/>
          </a:prstGeom>
          <a:solidFill>
            <a:srgbClr val="B7DEE8">
              <a:alpha val="70192"/>
            </a:srgbClr>
          </a:solidFill>
          <a:ln w="9525">
            <a:noFill/>
          </a:ln>
        </p:spPr>
        <p:txBody>
          <a:bodyPr lIns="91426" tIns="45713" rIns="91426" bIns="45713" anchor="t"/>
          <a:p>
            <a:pPr algn="ctr" eaLnBrk="0" hangingPunct="0"/>
            <a:endParaRPr lang="zh-CN" altLang="en-US" sz="2800" dirty="0">
              <a:solidFill>
                <a:schemeClr val="bg1"/>
              </a:solidFill>
              <a:latin typeface="方正粗宋简体"/>
              <a:ea typeface="方正粗宋简体"/>
            </a:endParaRPr>
          </a:p>
        </p:txBody>
      </p:sp>
      <p:sp>
        <p:nvSpPr>
          <p:cNvPr id="5131" name="文本框 1"/>
          <p:cNvSpPr txBox="1"/>
          <p:nvPr/>
        </p:nvSpPr>
        <p:spPr>
          <a:xfrm>
            <a:off x="3526790" y="2453005"/>
            <a:ext cx="4945380" cy="1014730"/>
          </a:xfrm>
          <a:prstGeom prst="rect">
            <a:avLst/>
          </a:prstGeom>
          <a:noFill/>
          <a:ln w="9525">
            <a:noFill/>
          </a:ln>
        </p:spPr>
        <p:txBody>
          <a:bodyPr wrap="square" anchor="t">
            <a:spAutoFit/>
          </a:bodyPr>
          <a:p>
            <a:pPr eaLnBrk="0" hangingPunct="0">
              <a:lnSpc>
                <a:spcPct val="150000"/>
              </a:lnSpc>
            </a:pPr>
            <a:r>
              <a:rPr lang="zh-CN" altLang="en-US" sz="4000" dirty="0">
                <a:solidFill>
                  <a:schemeClr val="bg1"/>
                </a:solidFill>
                <a:latin typeface="华文行楷" panose="02010800040101010101" pitchFamily="2" charset="-122"/>
                <a:ea typeface="华文行楷" panose="02010800040101010101" pitchFamily="2" charset="-122"/>
              </a:rPr>
              <a:t> </a:t>
            </a:r>
            <a:r>
              <a:rPr lang="en-US" altLang="en-US" sz="3600" dirty="0">
                <a:solidFill>
                  <a:schemeClr val="bg1"/>
                </a:solidFill>
                <a:latin typeface="华文行楷" panose="02010800040101010101" pitchFamily="2" charset="-122"/>
                <a:ea typeface="华文行楷" panose="02010800040101010101" pitchFamily="2" charset="-122"/>
              </a:rPr>
              <a:t> </a:t>
            </a:r>
            <a:r>
              <a:rPr lang="en-US" altLang="en-US" sz="4000" dirty="0">
                <a:solidFill>
                  <a:schemeClr val="bg1"/>
                </a:solidFill>
                <a:latin typeface="华文行楷" panose="02010800040101010101" pitchFamily="2" charset="-122"/>
                <a:ea typeface="华文行楷" panose="02010800040101010101" pitchFamily="2" charset="-122"/>
              </a:rPr>
              <a:t> </a:t>
            </a:r>
            <a:r>
              <a:rPr lang="zh-CN" altLang="en-US" sz="4000" dirty="0">
                <a:solidFill>
                  <a:schemeClr val="bg1"/>
                </a:solidFill>
                <a:latin typeface="华文行楷" panose="02010800040101010101" pitchFamily="2" charset="-122"/>
                <a:ea typeface="华文行楷" panose="02010800040101010101" pitchFamily="2" charset="-122"/>
              </a:rPr>
              <a:t>连续函数的性质</a:t>
            </a:r>
            <a:endParaRPr lang="zh-CN" altLang="en-US" sz="4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61" name="文本框 19460"/>
          <p:cNvSpPr txBox="1"/>
          <p:nvPr/>
        </p:nvSpPr>
        <p:spPr>
          <a:xfrm>
            <a:off x="646748" y="2115820"/>
            <a:ext cx="8229600" cy="1210945"/>
          </a:xfrm>
          <a:prstGeom prst="rect">
            <a:avLst/>
          </a:prstGeom>
          <a:noFill/>
          <a:ln w="9525">
            <a:noFill/>
          </a:ln>
        </p:spPr>
        <p:txBody>
          <a:bodyPr>
            <a:spAutoFit/>
          </a:bodyPr>
          <a:p>
            <a:pPr>
              <a:lnSpc>
                <a:spcPct val="130000"/>
              </a:lnSpc>
            </a:pPr>
            <a:r>
              <a:rPr lang="en-US" altLang="zh-CN"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则它在</a:t>
            </a: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zh-CN" altLang="en-US" sz="2800" b="1" dirty="0">
                <a:latin typeface="Times New Roman" panose="02020603050405020304" pitchFamily="18" charset="0"/>
                <a:ea typeface="黑体" panose="02010609060101010101" pitchFamily="2" charset="-122"/>
              </a:rPr>
              <a:t>内取得介于其最小值和最大值之间的任何数</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19460" name="文本框 19459"/>
          <p:cNvSpPr txBox="1"/>
          <p:nvPr/>
        </p:nvSpPr>
        <p:spPr>
          <a:xfrm>
            <a:off x="1408748" y="2206308"/>
            <a:ext cx="5791200" cy="521970"/>
          </a:xfrm>
          <a:prstGeom prst="rect">
            <a:avLst/>
          </a:prstGeom>
          <a:noFill/>
          <a:ln w="9525">
            <a:noFill/>
          </a:ln>
        </p:spPr>
        <p:txBody>
          <a:bodyPr>
            <a:spAutoFit/>
          </a:bodyPr>
          <a:p>
            <a:pPr>
              <a:spcBef>
                <a:spcPct val="50000"/>
              </a:spcBef>
            </a:pP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6</a:t>
            </a:r>
            <a:r>
              <a:rPr lang="en-US" altLang="zh-CN" sz="2800" b="1">
                <a:solidFill>
                  <a:srgbClr val="0000FF"/>
                </a:solidFill>
                <a:latin typeface="Times New Roman" panose="02020603050405020304" pitchFamily="18" charset="0"/>
              </a:rPr>
              <a:t> </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上连续</a:t>
            </a:r>
            <a:r>
              <a:rPr lang="zh-CN" altLang="en-US" sz="2800" b="1" dirty="0">
                <a:latin typeface="Times New Roman" panose="02020603050405020304" pitchFamily="18" charset="0"/>
              </a:rPr>
              <a:t>，</a:t>
            </a:r>
            <a:endParaRPr lang="zh-CN" altLang="en-US" sz="2800" b="1" dirty="0">
              <a:latin typeface="Times New Roman" panose="02020603050405020304" pitchFamily="18" charset="0"/>
            </a:endParaRPr>
          </a:p>
        </p:txBody>
      </p:sp>
      <p:sp>
        <p:nvSpPr>
          <p:cNvPr id="19462" name="文本框 19461"/>
          <p:cNvSpPr txBox="1"/>
          <p:nvPr/>
        </p:nvSpPr>
        <p:spPr>
          <a:xfrm>
            <a:off x="1124585" y="3469958"/>
            <a:ext cx="3429000" cy="1770380"/>
          </a:xfrm>
          <a:prstGeom prst="rect">
            <a:avLst/>
          </a:prstGeom>
          <a:noFill/>
          <a:ln w="9525">
            <a:noFill/>
          </a:ln>
        </p:spPr>
        <p:txBody>
          <a:bodyPr>
            <a:spAutoFit/>
          </a:bodyPr>
          <a:p>
            <a:pPr algn="just">
              <a:lnSpc>
                <a:spcPct val="130000"/>
              </a:lnSpc>
            </a:pPr>
            <a:r>
              <a:rPr lang="zh-CN" altLang="en-US" sz="2800" b="1" dirty="0">
                <a:solidFill>
                  <a:srgbClr val="0000FF"/>
                </a:solidFill>
                <a:latin typeface="Times New Roman" panose="02020603050405020304" pitchFamily="18" charset="0"/>
              </a:rPr>
              <a:t>　　</a:t>
            </a:r>
            <a:r>
              <a:rPr lang="zh-CN" altLang="en-US" sz="2800" b="1" dirty="0">
                <a:solidFill>
                  <a:srgbClr val="0000FF"/>
                </a:solidFill>
                <a:latin typeface="Times New Roman" panose="02020603050405020304" pitchFamily="18" charset="0"/>
                <a:ea typeface="黑体" panose="02010609060101010101" pitchFamily="2" charset="-122"/>
              </a:rPr>
              <a:t>推论</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a:t>
            </a:r>
            <a:r>
              <a:rPr lang="zh-CN" altLang="en-US" sz="2800" b="1">
                <a:latin typeface="Times New Roman" panose="02020603050405020304" pitchFamily="18" charset="0"/>
              </a:rPr>
              <a:t> </a:t>
            </a:r>
            <a:r>
              <a:rPr lang="en-US" altLang="zh-CN" sz="2800" b="1" i="1">
                <a:latin typeface="Times New Roman" panose="02020603050405020304" pitchFamily="18" charset="0"/>
              </a:rPr>
              <a:t>f</a:t>
            </a:r>
            <a:r>
              <a:rPr lang="en-US" altLang="zh-CN" sz="1600" b="1" i="1">
                <a:latin typeface="Times New Roman" panose="02020603050405020304" pitchFamily="18" charset="0"/>
              </a:rPr>
              <a:t>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上连续</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且</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a</a:t>
            </a:r>
            <a:r>
              <a:rPr lang="en-US" altLang="zh-CN" sz="2800" b="1">
                <a:latin typeface="Times New Roman" panose="02020603050405020304" pitchFamily="18" charset="0"/>
              </a:rPr>
              <a:t>) ·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b</a:t>
            </a:r>
            <a:r>
              <a:rPr lang="en-US" altLang="zh-CN" sz="2800" b="1">
                <a:latin typeface="Times New Roman" panose="02020603050405020304" pitchFamily="18" charset="0"/>
              </a:rPr>
              <a:t>) </a:t>
            </a:r>
            <a:r>
              <a:rPr lang="en-US" altLang="zh-CN" sz="2800" b="1">
                <a:latin typeface="Times New Roman" panose="02020603050405020304" pitchFamily="18" charset="0"/>
                <a:cs typeface="Times New Roman" panose="02020603050405020304" pitchFamily="18" charset="0"/>
              </a:rPr>
              <a:t>&lt; 0</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sp>
        <p:nvSpPr>
          <p:cNvPr id="19464" name="文本框 19463"/>
          <p:cNvSpPr txBox="1"/>
          <p:nvPr/>
        </p:nvSpPr>
        <p:spPr>
          <a:xfrm>
            <a:off x="722948" y="820420"/>
            <a:ext cx="8229600" cy="1210945"/>
          </a:xfrm>
          <a:prstGeom prst="rect">
            <a:avLst/>
          </a:prstGeom>
          <a:noFill/>
          <a:ln w="9525">
            <a:noFill/>
          </a:ln>
        </p:spPr>
        <p:txBody>
          <a:bodyPr>
            <a:spAutoFit/>
          </a:bodyPr>
          <a:p>
            <a:pPr algn="just">
              <a:lnSpc>
                <a:spcPct val="130000"/>
              </a:lnSpc>
            </a:pPr>
            <a:r>
              <a:rPr lang="zh-CN" altLang="en-US" sz="2800" b="1" dirty="0">
                <a:solidFill>
                  <a:srgbClr val="0000FF"/>
                </a:solidFill>
                <a:latin typeface="Times New Roman" panose="02020603050405020304" pitchFamily="18" charset="0"/>
                <a:ea typeface="黑体" panose="02010609060101010101" pitchFamily="2" charset="-122"/>
              </a:rPr>
              <a:t>　　推论</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黑体" panose="02010609060101010101" pitchFamily="2" charset="-122"/>
                <a:ea typeface="黑体" panose="02010609060101010101" pitchFamily="2" charset="-122"/>
              </a:rPr>
              <a:t>在闭区间上连续</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则它在该区间上有界</a:t>
            </a:r>
            <a:r>
              <a:rPr lang="zh-CN" altLang="en-US" sz="1400" b="1" dirty="0">
                <a:latin typeface="Times New Roman" panose="02020603050405020304" pitchFamily="18" charset="0"/>
              </a:rPr>
              <a:t> </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19474" name="直接连接符 19473"/>
          <p:cNvSpPr/>
          <p:nvPr/>
        </p:nvSpPr>
        <p:spPr>
          <a:xfrm>
            <a:off x="5790248" y="5441633"/>
            <a:ext cx="0" cy="685800"/>
          </a:xfrm>
          <a:prstGeom prst="line">
            <a:avLst/>
          </a:prstGeom>
          <a:ln w="25400" cap="flat" cmpd="sng">
            <a:solidFill>
              <a:srgbClr val="0000FF"/>
            </a:solidFill>
            <a:prstDash val="dash"/>
            <a:headEnd type="none" w="med" len="med"/>
            <a:tailEnd type="none" w="med" len="med"/>
          </a:ln>
        </p:spPr>
      </p:sp>
      <p:sp>
        <p:nvSpPr>
          <p:cNvPr id="19475" name="直接连接符 19474"/>
          <p:cNvSpPr/>
          <p:nvPr/>
        </p:nvSpPr>
        <p:spPr>
          <a:xfrm>
            <a:off x="7803198" y="4447858"/>
            <a:ext cx="0" cy="990600"/>
          </a:xfrm>
          <a:prstGeom prst="line">
            <a:avLst/>
          </a:prstGeom>
          <a:ln w="25400" cap="flat" cmpd="sng">
            <a:solidFill>
              <a:srgbClr val="0000FF"/>
            </a:solidFill>
            <a:prstDash val="dash"/>
            <a:headEnd type="none" w="med" len="med"/>
            <a:tailEnd type="none" w="med" len="med"/>
          </a:ln>
        </p:spPr>
      </p:sp>
      <p:sp>
        <p:nvSpPr>
          <p:cNvPr id="19477" name="矩形 19476"/>
          <p:cNvSpPr/>
          <p:nvPr/>
        </p:nvSpPr>
        <p:spPr>
          <a:xfrm>
            <a:off x="5618798" y="5117783"/>
            <a:ext cx="309880" cy="398780"/>
          </a:xfrm>
          <a:prstGeom prst="rect">
            <a:avLst/>
          </a:prstGeom>
          <a:noFill/>
          <a:ln w="9525">
            <a:noFill/>
          </a:ln>
        </p:spPr>
        <p:txBody>
          <a:bodyPr wrap="none" anchor="t">
            <a:spAutoFit/>
          </a:bodyPr>
          <a:p>
            <a:r>
              <a:rPr lang="en-US" altLang="zh-CN" sz="2000" b="1" i="1">
                <a:latin typeface="Times New Roman" panose="02020603050405020304" pitchFamily="18" charset="0"/>
              </a:rPr>
              <a:t>a</a:t>
            </a:r>
            <a:endParaRPr lang="en-US" altLang="zh-CN" sz="2000" b="1" i="1">
              <a:latin typeface="Times New Roman" panose="02020603050405020304" pitchFamily="18" charset="0"/>
            </a:endParaRPr>
          </a:p>
        </p:txBody>
      </p:sp>
      <p:sp>
        <p:nvSpPr>
          <p:cNvPr id="19478" name="矩形 19477"/>
          <p:cNvSpPr/>
          <p:nvPr/>
        </p:nvSpPr>
        <p:spPr>
          <a:xfrm>
            <a:off x="7669848" y="5362258"/>
            <a:ext cx="309880" cy="398780"/>
          </a:xfrm>
          <a:prstGeom prst="rect">
            <a:avLst/>
          </a:prstGeom>
          <a:noFill/>
          <a:ln w="9525">
            <a:noFill/>
          </a:ln>
        </p:spPr>
        <p:txBody>
          <a:bodyPr wrap="none" anchor="t">
            <a:spAutoFit/>
          </a:bodyPr>
          <a:p>
            <a:r>
              <a:rPr lang="en-US" altLang="zh-CN" sz="2000" b="1" i="1">
                <a:latin typeface="Times New Roman" panose="02020603050405020304" pitchFamily="18" charset="0"/>
              </a:rPr>
              <a:t>b</a:t>
            </a:r>
            <a:endParaRPr lang="en-US" altLang="zh-CN" sz="2000" b="1" i="1">
              <a:latin typeface="Times New Roman" panose="02020603050405020304" pitchFamily="18" charset="0"/>
            </a:endParaRPr>
          </a:p>
        </p:txBody>
      </p:sp>
      <p:grpSp>
        <p:nvGrpSpPr>
          <p:cNvPr id="19486" name="组合 19485"/>
          <p:cNvGrpSpPr/>
          <p:nvPr/>
        </p:nvGrpSpPr>
        <p:grpSpPr>
          <a:xfrm>
            <a:off x="5085398" y="3533458"/>
            <a:ext cx="3427413" cy="2514600"/>
            <a:chOff x="2928" y="2160"/>
            <a:chExt cx="2159" cy="1584"/>
          </a:xfrm>
        </p:grpSpPr>
        <p:sp>
          <p:nvSpPr>
            <p:cNvPr id="19472" name="直接连接符 19471"/>
            <p:cNvSpPr/>
            <p:nvPr/>
          </p:nvSpPr>
          <p:spPr>
            <a:xfrm>
              <a:off x="2928" y="3360"/>
              <a:ext cx="2112" cy="0"/>
            </a:xfrm>
            <a:prstGeom prst="line">
              <a:avLst/>
            </a:prstGeom>
            <a:ln w="25400" cap="flat" cmpd="sng">
              <a:solidFill>
                <a:schemeClr val="tx1"/>
              </a:solidFill>
              <a:prstDash val="solid"/>
              <a:headEnd type="none" w="med" len="med"/>
              <a:tailEnd type="triangle" w="sm" len="lg"/>
            </a:ln>
          </p:spPr>
        </p:sp>
        <p:sp>
          <p:nvSpPr>
            <p:cNvPr id="19473" name="直接连接符 19472"/>
            <p:cNvSpPr/>
            <p:nvPr/>
          </p:nvSpPr>
          <p:spPr>
            <a:xfrm flipV="1">
              <a:off x="3120" y="2160"/>
              <a:ext cx="0" cy="1584"/>
            </a:xfrm>
            <a:prstGeom prst="line">
              <a:avLst/>
            </a:prstGeom>
            <a:ln w="25400" cap="flat" cmpd="sng">
              <a:solidFill>
                <a:schemeClr val="tx1"/>
              </a:solidFill>
              <a:prstDash val="solid"/>
              <a:headEnd type="none" w="med" len="med"/>
              <a:tailEnd type="triangle" w="sm" len="lg"/>
            </a:ln>
          </p:spPr>
        </p:sp>
        <p:sp>
          <p:nvSpPr>
            <p:cNvPr id="19479" name="矩形 19478"/>
            <p:cNvSpPr/>
            <p:nvPr/>
          </p:nvSpPr>
          <p:spPr>
            <a:xfrm>
              <a:off x="4892" y="3350"/>
              <a:ext cx="195" cy="251"/>
            </a:xfrm>
            <a:prstGeom prst="rect">
              <a:avLst/>
            </a:prstGeom>
            <a:noFill/>
            <a:ln w="9525">
              <a:noFill/>
            </a:ln>
          </p:spPr>
          <p:txBody>
            <a:bodyPr wrap="none" anchor="t">
              <a:spAutoFit/>
            </a:bodyPr>
            <a:p>
              <a:r>
                <a:rPr lang="en-US" altLang="zh-CN" sz="2000" b="1" i="1">
                  <a:latin typeface="Times New Roman" panose="02020603050405020304" pitchFamily="18" charset="0"/>
                </a:rPr>
                <a:t>x</a:t>
              </a:r>
              <a:endParaRPr lang="en-US" altLang="zh-CN" sz="2000" b="1" i="1">
                <a:latin typeface="Times New Roman" panose="02020603050405020304" pitchFamily="18" charset="0"/>
              </a:endParaRPr>
            </a:p>
          </p:txBody>
        </p:sp>
        <p:sp>
          <p:nvSpPr>
            <p:cNvPr id="19481" name="矩形 19480"/>
            <p:cNvSpPr/>
            <p:nvPr/>
          </p:nvSpPr>
          <p:spPr>
            <a:xfrm>
              <a:off x="2933" y="2160"/>
              <a:ext cx="186" cy="251"/>
            </a:xfrm>
            <a:prstGeom prst="rect">
              <a:avLst/>
            </a:prstGeom>
            <a:noFill/>
            <a:ln w="9525">
              <a:noFill/>
            </a:ln>
          </p:spPr>
          <p:txBody>
            <a:bodyPr wrap="none" anchor="t">
              <a:spAutoFit/>
            </a:bodyPr>
            <a:p>
              <a:r>
                <a:rPr lang="en-US" altLang="zh-CN" sz="2000" b="1" i="1">
                  <a:latin typeface="Times New Roman" panose="02020603050405020304" pitchFamily="18" charset="0"/>
                </a:rPr>
                <a:t>y</a:t>
              </a:r>
              <a:endParaRPr lang="en-US" altLang="zh-CN" sz="2000" b="1" i="1">
                <a:latin typeface="Times New Roman" panose="02020603050405020304" pitchFamily="18" charset="0"/>
              </a:endParaRPr>
            </a:p>
          </p:txBody>
        </p:sp>
        <p:sp>
          <p:nvSpPr>
            <p:cNvPr id="19482" name="矩形 19481"/>
            <p:cNvSpPr/>
            <p:nvPr/>
          </p:nvSpPr>
          <p:spPr>
            <a:xfrm>
              <a:off x="2928" y="3312"/>
              <a:ext cx="231" cy="251"/>
            </a:xfrm>
            <a:prstGeom prst="rect">
              <a:avLst/>
            </a:prstGeom>
            <a:noFill/>
            <a:ln w="9525">
              <a:noFill/>
            </a:ln>
          </p:spPr>
          <p:txBody>
            <a:bodyPr wrap="none" anchor="t">
              <a:spAutoFit/>
            </a:bodyPr>
            <a:p>
              <a:r>
                <a:rPr lang="en-US" altLang="zh-CN" sz="2000" b="1" i="1">
                  <a:latin typeface="Times New Roman" panose="02020603050405020304" pitchFamily="18" charset="0"/>
                </a:rPr>
                <a:t>O</a:t>
              </a:r>
              <a:endParaRPr lang="en-US" altLang="zh-CN" sz="2000" b="1" i="1">
                <a:latin typeface="Times New Roman" panose="02020603050405020304" pitchFamily="18" charset="0"/>
              </a:endParaRPr>
            </a:p>
          </p:txBody>
        </p:sp>
      </p:grpSp>
      <p:sp>
        <p:nvSpPr>
          <p:cNvPr id="19484" name="矩形 19483"/>
          <p:cNvSpPr/>
          <p:nvPr/>
        </p:nvSpPr>
        <p:spPr>
          <a:xfrm>
            <a:off x="6360161" y="4447858"/>
            <a:ext cx="1011555" cy="398780"/>
          </a:xfrm>
          <a:prstGeom prst="rect">
            <a:avLst/>
          </a:prstGeom>
          <a:noFill/>
          <a:ln w="9525">
            <a:noFill/>
          </a:ln>
        </p:spPr>
        <p:txBody>
          <a:bodyPr wrap="none" anchor="t">
            <a:spAutoFit/>
          </a:bodyPr>
          <a:p>
            <a:r>
              <a:rPr lang="en-US" altLang="zh-CN" sz="2000" b="1" i="1">
                <a:latin typeface="Times New Roman" panose="02020603050405020304" pitchFamily="18" charset="0"/>
              </a:rPr>
              <a:t>y </a:t>
            </a:r>
            <a:r>
              <a:rPr lang="en-US" altLang="zh-CN" sz="2000" b="1">
                <a:latin typeface="Times New Roman" panose="02020603050405020304" pitchFamily="18" charset="0"/>
              </a:rPr>
              <a:t>= </a:t>
            </a:r>
            <a:r>
              <a:rPr lang="en-US" altLang="zh-CN" sz="2000" b="1" i="1">
                <a:latin typeface="Times New Roman" panose="02020603050405020304" pitchFamily="18" charset="0"/>
              </a:rPr>
              <a:t>f </a:t>
            </a:r>
            <a:r>
              <a:rPr lang="en-US" altLang="zh-CN" sz="2000" b="1">
                <a:latin typeface="Times New Roman" panose="02020603050405020304" pitchFamily="18" charset="0"/>
              </a:rPr>
              <a:t>(</a:t>
            </a:r>
            <a:r>
              <a:rPr lang="en-US" altLang="zh-CN" sz="2000" b="1" i="1">
                <a:latin typeface="Times New Roman" panose="02020603050405020304" pitchFamily="18" charset="0"/>
              </a:rPr>
              <a:t>x</a:t>
            </a:r>
            <a:r>
              <a:rPr lang="en-US" altLang="zh-CN" sz="2000" b="1">
                <a:latin typeface="Times New Roman" panose="02020603050405020304" pitchFamily="18" charset="0"/>
              </a:rPr>
              <a:t>)</a:t>
            </a:r>
            <a:endParaRPr lang="en-US" altLang="zh-CN" sz="2000" b="1">
              <a:latin typeface="Times New Roman" panose="02020603050405020304" pitchFamily="18" charset="0"/>
            </a:endParaRPr>
          </a:p>
        </p:txBody>
      </p:sp>
      <p:sp>
        <p:nvSpPr>
          <p:cNvPr id="19485" name="文本框 19484"/>
          <p:cNvSpPr txBox="1"/>
          <p:nvPr/>
        </p:nvSpPr>
        <p:spPr>
          <a:xfrm>
            <a:off x="903923" y="4600258"/>
            <a:ext cx="3794125" cy="1770380"/>
          </a:xfrm>
          <a:prstGeom prst="rect">
            <a:avLst/>
          </a:prstGeom>
          <a:noFill/>
          <a:ln w="9525">
            <a:noFill/>
          </a:ln>
        </p:spPr>
        <p:txBody>
          <a:bodyPr>
            <a:spAutoFit/>
          </a:bodyPr>
          <a:p>
            <a:pPr algn="just">
              <a:lnSpc>
                <a:spcPct val="130000"/>
              </a:lnSpc>
            </a:pP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则至少存在一个</a:t>
            </a:r>
            <a:r>
              <a:rPr lang="zh-CN" altLang="en-US" sz="2800" b="1" dirty="0">
                <a:latin typeface="Times New Roman" panose="02020603050405020304" pitchFamily="18" charset="0"/>
              </a:rPr>
              <a:t> </a:t>
            </a:r>
            <a:r>
              <a:rPr lang="en-US" altLang="zh-CN" sz="2800" b="1" i="1">
                <a:latin typeface="Times New Roman" panose="02020603050405020304" pitchFamily="18" charset="0"/>
              </a:rPr>
              <a:t>c </a:t>
            </a:r>
            <a:r>
              <a:rPr lang="en-US" altLang="zh-CN" sz="2800" b="1">
                <a:latin typeface="Times New Roman" panose="02020603050405020304" pitchFamily="18" charset="0"/>
                <a:sym typeface="Symbol" panose="05050102010706020507" pitchFamily="18" charset="2"/>
              </a:rPr>
              <a:t> (</a:t>
            </a:r>
            <a:r>
              <a:rPr lang="en-US" altLang="zh-CN" sz="2800" b="1" i="1">
                <a:latin typeface="Times New Roman" panose="02020603050405020304" pitchFamily="18" charset="0"/>
              </a:rPr>
              <a:t>a</a:t>
            </a:r>
            <a:r>
              <a:rPr lang="en-US" altLang="zh-CN" sz="2800" b="1">
                <a:latin typeface="Times New Roman" panose="02020603050405020304" pitchFamily="18" charset="0"/>
              </a:rPr>
              <a:t>,</a:t>
            </a:r>
            <a:r>
              <a:rPr lang="en-US" altLang="zh-CN" sz="2800" b="1" i="1">
                <a:latin typeface="Times New Roman" panose="02020603050405020304" pitchFamily="18" charset="0"/>
              </a:rPr>
              <a:t>b</a:t>
            </a:r>
            <a:r>
              <a:rPr lang="en-US" altLang="zh-CN" sz="2800" b="1">
                <a:latin typeface="Times New Roman" panose="02020603050405020304" pitchFamily="18" charset="0"/>
                <a:sym typeface="Symbol" panose="05050102010706020507" pitchFamily="18" charset="2"/>
              </a:rPr>
              <a:t>)</a:t>
            </a:r>
            <a:r>
              <a:rPr lang="zh-CN" altLang="en-US" sz="2800" b="1">
                <a:latin typeface="Times New Roman" panose="02020603050405020304" pitchFamily="18" charset="0"/>
                <a:sym typeface="Symbol" panose="05050102010706020507" pitchFamily="18" charset="2"/>
              </a:rPr>
              <a:t>，</a:t>
            </a:r>
            <a:r>
              <a:rPr lang="zh-CN" altLang="en-US" sz="2800" b="1" dirty="0">
                <a:latin typeface="Times New Roman" panose="02020603050405020304" pitchFamily="18" charset="0"/>
                <a:ea typeface="黑体" panose="02010609060101010101" pitchFamily="2" charset="-122"/>
              </a:rPr>
              <a:t>使得</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c</a:t>
            </a:r>
            <a:r>
              <a:rPr lang="en-US" altLang="zh-CN" sz="2800" b="1">
                <a:latin typeface="Times New Roman" panose="02020603050405020304" pitchFamily="18" charset="0"/>
              </a:rPr>
              <a:t>) = 0</a:t>
            </a:r>
            <a:r>
              <a:rPr lang="en-US" altLang="zh-CN" sz="1400" b="1">
                <a:latin typeface="Times New Roman" panose="02020603050405020304" pitchFamily="18" charset="0"/>
              </a:rPr>
              <a:t> </a:t>
            </a:r>
            <a:r>
              <a:rPr lang="en-US" altLang="zh-CN" sz="2800" b="1">
                <a:latin typeface="Times New Roman" panose="02020603050405020304" pitchFamily="18" charset="0"/>
              </a:rPr>
              <a:t>.</a:t>
            </a:r>
            <a:endParaRPr lang="en-US" altLang="zh-CN">
              <a:latin typeface="Times New Roman" panose="02020603050405020304" pitchFamily="18" charset="0"/>
            </a:endParaRPr>
          </a:p>
        </p:txBody>
      </p:sp>
      <p:sp>
        <p:nvSpPr>
          <p:cNvPr id="19493" name="文本框 19492"/>
          <p:cNvSpPr txBox="1"/>
          <p:nvPr/>
        </p:nvSpPr>
        <p:spPr>
          <a:xfrm>
            <a:off x="6380798" y="5468620"/>
            <a:ext cx="457200" cy="398780"/>
          </a:xfrm>
          <a:prstGeom prst="rect">
            <a:avLst/>
          </a:prstGeom>
          <a:noFill/>
          <a:ln w="9525">
            <a:noFill/>
          </a:ln>
        </p:spPr>
        <p:txBody>
          <a:bodyPr>
            <a:spAutoFit/>
          </a:bodyPr>
          <a:p>
            <a:pPr>
              <a:spcBef>
                <a:spcPct val="50000"/>
              </a:spcBef>
            </a:pPr>
            <a:r>
              <a:rPr lang="en-US" altLang="zh-CN" sz="2000" b="1" i="1">
                <a:solidFill>
                  <a:srgbClr val="FF0000"/>
                </a:solidFill>
                <a:latin typeface="Times New Roman" panose="02020603050405020304" pitchFamily="18" charset="0"/>
              </a:rPr>
              <a:t>c</a:t>
            </a:r>
            <a:endParaRPr lang="en-US" altLang="zh-CN" sz="2000" b="1" i="1">
              <a:solidFill>
                <a:srgbClr val="FF0000"/>
              </a:solidFill>
              <a:latin typeface="Times New Roman" panose="02020603050405020304" pitchFamily="18" charset="0"/>
            </a:endParaRPr>
          </a:p>
        </p:txBody>
      </p:sp>
      <p:sp>
        <p:nvSpPr>
          <p:cNvPr id="19476" name="任意多边形 19475"/>
          <p:cNvSpPr/>
          <p:nvPr/>
        </p:nvSpPr>
        <p:spPr>
          <a:xfrm>
            <a:off x="5793423" y="4431983"/>
            <a:ext cx="2000250" cy="1644650"/>
          </a:xfrm>
          <a:custGeom>
            <a:avLst/>
            <a:gdLst/>
            <a:ahLst/>
            <a:cxnLst/>
            <a:pathLst>
              <a:path w="1260" h="1036">
                <a:moveTo>
                  <a:pt x="0" y="1036"/>
                </a:moveTo>
                <a:cubicBezTo>
                  <a:pt x="33" y="993"/>
                  <a:pt x="120" y="845"/>
                  <a:pt x="198" y="778"/>
                </a:cubicBezTo>
                <a:cubicBezTo>
                  <a:pt x="276" y="711"/>
                  <a:pt x="390" y="676"/>
                  <a:pt x="466" y="634"/>
                </a:cubicBezTo>
                <a:cubicBezTo>
                  <a:pt x="542" y="592"/>
                  <a:pt x="601" y="561"/>
                  <a:pt x="654" y="524"/>
                </a:cubicBezTo>
                <a:cubicBezTo>
                  <a:pt x="707" y="487"/>
                  <a:pt x="734" y="458"/>
                  <a:pt x="784" y="410"/>
                </a:cubicBezTo>
                <a:cubicBezTo>
                  <a:pt x="834" y="362"/>
                  <a:pt x="873" y="304"/>
                  <a:pt x="952" y="236"/>
                </a:cubicBezTo>
                <a:cubicBezTo>
                  <a:pt x="1031" y="168"/>
                  <a:pt x="1196" y="49"/>
                  <a:pt x="1260" y="0"/>
                </a:cubicBezTo>
              </a:path>
            </a:pathLst>
          </a:custGeom>
          <a:noFill/>
          <a:ln w="38100" cap="flat" cmpd="sng">
            <a:solidFill>
              <a:srgbClr val="FF0000"/>
            </a:solidFill>
            <a:prstDash val="solid"/>
            <a:headEnd type="none" w="med" len="med"/>
            <a:tailEnd type="none" w="med" len="med"/>
          </a:ln>
        </p:spPr>
        <p:txBody>
          <a:bodyPr/>
          <a:p>
            <a:endParaRPr lang="zh-CN" altLang="en-US"/>
          </a:p>
        </p:txBody>
      </p:sp>
      <p:sp>
        <p:nvSpPr>
          <p:cNvPr id="19491" name="椭圆 19490"/>
          <p:cNvSpPr/>
          <p:nvPr/>
        </p:nvSpPr>
        <p:spPr>
          <a:xfrm>
            <a:off x="6456998" y="5362258"/>
            <a:ext cx="152400" cy="152400"/>
          </a:xfrm>
          <a:prstGeom prst="ellipse">
            <a:avLst/>
          </a:prstGeom>
          <a:solidFill>
            <a:srgbClr val="0000FF"/>
          </a:solidFill>
          <a:ln w="9525" cap="flat" cmpd="sng">
            <a:solidFill>
              <a:srgbClr val="0000FF"/>
            </a:solidFill>
            <a:prstDash val="solid"/>
            <a:headEnd type="none" w="med" len="med"/>
            <a:tailEnd type="none" w="med" len="med"/>
          </a:ln>
        </p:spPr>
        <p:txBody>
          <a:bodyPr/>
          <a:p>
            <a:endParaRPr lang="zh-CN" altLang="en-US"/>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0"/>
                                  </p:iterate>
                                  <p:childTnLst>
                                    <p:set>
                                      <p:cBhvr>
                                        <p:cTn id="6" dur="1" fill="hold">
                                          <p:stCondLst>
                                            <p:cond delay="0"/>
                                          </p:stCondLst>
                                        </p:cTn>
                                        <p:tgtEl>
                                          <p:spTgt spid="19460"/>
                                        </p:tgtEl>
                                        <p:attrNameLst>
                                          <p:attrName>style.visibility</p:attrName>
                                        </p:attrNameLst>
                                      </p:cBhvr>
                                      <p:to>
                                        <p:strVal val="visible"/>
                                      </p:to>
                                    </p:set>
                                    <p:animEffect transition="in" filter="wipe(left)">
                                      <p:cBhvr>
                                        <p:cTn id="7" dur="75"/>
                                        <p:tgtEl>
                                          <p:spTgt spid="19460"/>
                                        </p:tgtEl>
                                      </p:cBhvr>
                                    </p:animEffect>
                                  </p:childTnLst>
                                </p:cTn>
                              </p:par>
                            </p:childTnLst>
                          </p:cTn>
                        </p:par>
                        <p:par>
                          <p:cTn id="8" fill="hold">
                            <p:stCondLst>
                              <p:cond delay="2025"/>
                            </p:stCondLst>
                            <p:childTnLst>
                              <p:par>
                                <p:cTn id="9" presetID="22" presetClass="entr" presetSubtype="8" fill="hold" grpId="0" nodeType="afterEffect">
                                  <p:stCondLst>
                                    <p:cond delay="0"/>
                                  </p:stCondLst>
                                  <p:iterate type="lt">
                                    <p:tmPct val="100000"/>
                                  </p:iterate>
                                  <p:childTnLst>
                                    <p:set>
                                      <p:cBhvr>
                                        <p:cTn id="10" dur="1" fill="hold">
                                          <p:stCondLst>
                                            <p:cond delay="0"/>
                                          </p:stCondLst>
                                        </p:cTn>
                                        <p:tgtEl>
                                          <p:spTgt spid="19461"/>
                                        </p:tgtEl>
                                        <p:attrNameLst>
                                          <p:attrName>style.visibility</p:attrName>
                                        </p:attrNameLst>
                                      </p:cBhvr>
                                      <p:to>
                                        <p:strVal val="visible"/>
                                      </p:to>
                                    </p:set>
                                    <p:animEffect transition="in" filter="wipe(left)">
                                      <p:cBhvr>
                                        <p:cTn id="11" dur="75"/>
                                        <p:tgtEl>
                                          <p:spTgt spid="1946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iterate type="lt">
                                    <p:tmPct val="100000"/>
                                  </p:iterate>
                                  <p:childTnLst>
                                    <p:set>
                                      <p:cBhvr>
                                        <p:cTn id="15" dur="1" fill="hold">
                                          <p:stCondLst>
                                            <p:cond delay="0"/>
                                          </p:stCondLst>
                                        </p:cTn>
                                        <p:tgtEl>
                                          <p:spTgt spid="19462"/>
                                        </p:tgtEl>
                                        <p:attrNameLst>
                                          <p:attrName>style.visibility</p:attrName>
                                        </p:attrNameLst>
                                      </p:cBhvr>
                                      <p:to>
                                        <p:strVal val="visible"/>
                                      </p:to>
                                    </p:set>
                                    <p:animEffect transition="in" filter="wipe(left)">
                                      <p:cBhvr>
                                        <p:cTn id="16" dur="75"/>
                                        <p:tgtEl>
                                          <p:spTgt spid="19462"/>
                                        </p:tgtEl>
                                      </p:cBhvr>
                                    </p:animEffect>
                                  </p:childTnLst>
                                </p:cTn>
                              </p:par>
                            </p:childTnLst>
                          </p:cTn>
                        </p:par>
                        <p:par>
                          <p:cTn id="17" fill="hold">
                            <p:stCondLst>
                              <p:cond delay="3450"/>
                            </p:stCondLst>
                            <p:childTnLst>
                              <p:par>
                                <p:cTn id="18" presetID="23" presetClass="entr" presetSubtype="16" fill="hold" nodeType="afterEffect">
                                  <p:stCondLst>
                                    <p:cond delay="0"/>
                                  </p:stCondLst>
                                  <p:childTnLst>
                                    <p:set>
                                      <p:cBhvr>
                                        <p:cTn id="19" dur="1" fill="hold">
                                          <p:stCondLst>
                                            <p:cond delay="0"/>
                                          </p:stCondLst>
                                        </p:cTn>
                                        <p:tgtEl>
                                          <p:spTgt spid="19486"/>
                                        </p:tgtEl>
                                        <p:attrNameLst>
                                          <p:attrName>style.visibility</p:attrName>
                                        </p:attrNameLst>
                                      </p:cBhvr>
                                      <p:to>
                                        <p:strVal val="visible"/>
                                      </p:to>
                                    </p:set>
                                    <p:anim calcmode="lin" valueType="num">
                                      <p:cBhvr>
                                        <p:cTn id="20" dur="500" fill="hold"/>
                                        <p:tgtEl>
                                          <p:spTgt spid="19486"/>
                                        </p:tgtEl>
                                        <p:attrNameLst>
                                          <p:attrName>ppt_w</p:attrName>
                                        </p:attrNameLst>
                                      </p:cBhvr>
                                      <p:tavLst>
                                        <p:tav tm="0">
                                          <p:val>
                                            <p:fltVal val="0.000000"/>
                                          </p:val>
                                        </p:tav>
                                        <p:tav tm="100000">
                                          <p:val>
                                            <p:strVal val="#ppt_w"/>
                                          </p:val>
                                        </p:tav>
                                      </p:tavLst>
                                    </p:anim>
                                    <p:anim calcmode="lin" valueType="num">
                                      <p:cBhvr>
                                        <p:cTn id="21" dur="500" fill="hold"/>
                                        <p:tgtEl>
                                          <p:spTgt spid="19486"/>
                                        </p:tgtEl>
                                        <p:attrNameLst>
                                          <p:attrName>ppt_h</p:attrName>
                                        </p:attrNameLst>
                                      </p:cBhvr>
                                      <p:tavLst>
                                        <p:tav tm="0">
                                          <p:val>
                                            <p:fltVal val="0.000000"/>
                                          </p:val>
                                        </p:tav>
                                        <p:tav tm="100000">
                                          <p:val>
                                            <p:strVal val="#ppt_h"/>
                                          </p:val>
                                        </p:tav>
                                      </p:tavLst>
                                    </p:anim>
                                  </p:childTnLst>
                                </p:cTn>
                              </p:par>
                            </p:childTnLst>
                          </p:cTn>
                        </p:par>
                        <p:par>
                          <p:cTn id="22" fill="hold">
                            <p:stCondLst>
                              <p:cond delay="3950"/>
                            </p:stCondLst>
                            <p:childTnLst>
                              <p:par>
                                <p:cTn id="23" presetID="22" presetClass="entr" presetSubtype="4" fill="hold" nodeType="afterEffect">
                                  <p:stCondLst>
                                    <p:cond delay="0"/>
                                  </p:stCondLst>
                                  <p:childTnLst>
                                    <p:set>
                                      <p:cBhvr>
                                        <p:cTn id="24" dur="1" fill="hold">
                                          <p:stCondLst>
                                            <p:cond delay="0"/>
                                          </p:stCondLst>
                                        </p:cTn>
                                        <p:tgtEl>
                                          <p:spTgt spid="19476"/>
                                        </p:tgtEl>
                                        <p:attrNameLst>
                                          <p:attrName>style.visibility</p:attrName>
                                        </p:attrNameLst>
                                      </p:cBhvr>
                                      <p:to>
                                        <p:strVal val="visible"/>
                                      </p:to>
                                    </p:set>
                                    <p:animEffect transition="in" filter="wipe(down)">
                                      <p:cBhvr>
                                        <p:cTn id="25" dur="500"/>
                                        <p:tgtEl>
                                          <p:spTgt spid="19476"/>
                                        </p:tgtEl>
                                      </p:cBhvr>
                                    </p:animEffect>
                                  </p:childTnLst>
                                </p:cTn>
                              </p:par>
                            </p:childTnLst>
                          </p:cTn>
                        </p:par>
                        <p:par>
                          <p:cTn id="26" fill="hold">
                            <p:stCondLst>
                              <p:cond delay="4450"/>
                            </p:stCondLst>
                            <p:childTnLst>
                              <p:par>
                                <p:cTn id="27" presetID="23" presetClass="entr" presetSubtype="16" fill="hold" grpId="0" nodeType="afterEffect">
                                  <p:stCondLst>
                                    <p:cond delay="0"/>
                                  </p:stCondLst>
                                  <p:childTnLst>
                                    <p:set>
                                      <p:cBhvr>
                                        <p:cTn id="28" dur="1" fill="hold">
                                          <p:stCondLst>
                                            <p:cond delay="0"/>
                                          </p:stCondLst>
                                        </p:cTn>
                                        <p:tgtEl>
                                          <p:spTgt spid="19484"/>
                                        </p:tgtEl>
                                        <p:attrNameLst>
                                          <p:attrName>style.visibility</p:attrName>
                                        </p:attrNameLst>
                                      </p:cBhvr>
                                      <p:to>
                                        <p:strVal val="visible"/>
                                      </p:to>
                                    </p:set>
                                    <p:anim calcmode="lin" valueType="num">
                                      <p:cBhvr>
                                        <p:cTn id="29" dur="500" fill="hold"/>
                                        <p:tgtEl>
                                          <p:spTgt spid="19484"/>
                                        </p:tgtEl>
                                        <p:attrNameLst>
                                          <p:attrName>ppt_w</p:attrName>
                                        </p:attrNameLst>
                                      </p:cBhvr>
                                      <p:tavLst>
                                        <p:tav tm="0">
                                          <p:val>
                                            <p:fltVal val="0.000000"/>
                                          </p:val>
                                        </p:tav>
                                        <p:tav tm="100000">
                                          <p:val>
                                            <p:strVal val="#ppt_w"/>
                                          </p:val>
                                        </p:tav>
                                      </p:tavLst>
                                    </p:anim>
                                    <p:anim calcmode="lin" valueType="num">
                                      <p:cBhvr>
                                        <p:cTn id="30" dur="500" fill="hold"/>
                                        <p:tgtEl>
                                          <p:spTgt spid="19484"/>
                                        </p:tgtEl>
                                        <p:attrNameLst>
                                          <p:attrName>ppt_h</p:attrName>
                                        </p:attrNameLst>
                                      </p:cBhvr>
                                      <p:tavLst>
                                        <p:tav tm="0">
                                          <p:val>
                                            <p:fltVal val="0.000000"/>
                                          </p:val>
                                        </p:tav>
                                        <p:tav tm="100000">
                                          <p:val>
                                            <p:strVal val="#ppt_h"/>
                                          </p:val>
                                        </p:tav>
                                      </p:tavLst>
                                    </p:anim>
                                  </p:childTnLst>
                                </p:cTn>
                              </p:par>
                            </p:childTnLst>
                          </p:cTn>
                        </p:par>
                        <p:par>
                          <p:cTn id="31" fill="hold">
                            <p:stCondLst>
                              <p:cond delay="4950"/>
                            </p:stCondLst>
                            <p:childTnLst>
                              <p:par>
                                <p:cTn id="32" presetID="22" presetClass="entr" presetSubtype="4" fill="hold" nodeType="afterEffect">
                                  <p:stCondLst>
                                    <p:cond delay="0"/>
                                  </p:stCondLst>
                                  <p:childTnLst>
                                    <p:set>
                                      <p:cBhvr>
                                        <p:cTn id="33" dur="1" fill="hold">
                                          <p:stCondLst>
                                            <p:cond delay="0"/>
                                          </p:stCondLst>
                                        </p:cTn>
                                        <p:tgtEl>
                                          <p:spTgt spid="19474"/>
                                        </p:tgtEl>
                                        <p:attrNameLst>
                                          <p:attrName>style.visibility</p:attrName>
                                        </p:attrNameLst>
                                      </p:cBhvr>
                                      <p:to>
                                        <p:strVal val="visible"/>
                                      </p:to>
                                    </p:set>
                                    <p:animEffect transition="in" filter="wipe(down)">
                                      <p:cBhvr>
                                        <p:cTn id="34" dur="500"/>
                                        <p:tgtEl>
                                          <p:spTgt spid="19474"/>
                                        </p:tgtEl>
                                      </p:cBhvr>
                                    </p:animEffect>
                                  </p:childTnLst>
                                </p:cTn>
                              </p:par>
                            </p:childTnLst>
                          </p:cTn>
                        </p:par>
                        <p:par>
                          <p:cTn id="35" fill="hold">
                            <p:stCondLst>
                              <p:cond delay="5450"/>
                            </p:stCondLst>
                            <p:childTnLst>
                              <p:par>
                                <p:cTn id="36" presetID="23" presetClass="entr" presetSubtype="16" fill="hold" grpId="0" nodeType="afterEffect">
                                  <p:stCondLst>
                                    <p:cond delay="0"/>
                                  </p:stCondLst>
                                  <p:childTnLst>
                                    <p:set>
                                      <p:cBhvr>
                                        <p:cTn id="37" dur="1" fill="hold">
                                          <p:stCondLst>
                                            <p:cond delay="0"/>
                                          </p:stCondLst>
                                        </p:cTn>
                                        <p:tgtEl>
                                          <p:spTgt spid="19477"/>
                                        </p:tgtEl>
                                        <p:attrNameLst>
                                          <p:attrName>style.visibility</p:attrName>
                                        </p:attrNameLst>
                                      </p:cBhvr>
                                      <p:to>
                                        <p:strVal val="visible"/>
                                      </p:to>
                                    </p:set>
                                    <p:anim calcmode="lin" valueType="num">
                                      <p:cBhvr>
                                        <p:cTn id="38" dur="500" fill="hold"/>
                                        <p:tgtEl>
                                          <p:spTgt spid="19477"/>
                                        </p:tgtEl>
                                        <p:attrNameLst>
                                          <p:attrName>ppt_w</p:attrName>
                                        </p:attrNameLst>
                                      </p:cBhvr>
                                      <p:tavLst>
                                        <p:tav tm="0">
                                          <p:val>
                                            <p:fltVal val="0.000000"/>
                                          </p:val>
                                        </p:tav>
                                        <p:tav tm="100000">
                                          <p:val>
                                            <p:strVal val="#ppt_w"/>
                                          </p:val>
                                        </p:tav>
                                      </p:tavLst>
                                    </p:anim>
                                    <p:anim calcmode="lin" valueType="num">
                                      <p:cBhvr>
                                        <p:cTn id="39" dur="500" fill="hold"/>
                                        <p:tgtEl>
                                          <p:spTgt spid="19477"/>
                                        </p:tgtEl>
                                        <p:attrNameLst>
                                          <p:attrName>ppt_h</p:attrName>
                                        </p:attrNameLst>
                                      </p:cBhvr>
                                      <p:tavLst>
                                        <p:tav tm="0">
                                          <p:val>
                                            <p:fltVal val="0.000000"/>
                                          </p:val>
                                        </p:tav>
                                        <p:tav tm="100000">
                                          <p:val>
                                            <p:strVal val="#ppt_h"/>
                                          </p:val>
                                        </p:tav>
                                      </p:tavLst>
                                    </p:anim>
                                  </p:childTnLst>
                                </p:cTn>
                              </p:par>
                            </p:childTnLst>
                          </p:cTn>
                        </p:par>
                        <p:par>
                          <p:cTn id="40" fill="hold">
                            <p:stCondLst>
                              <p:cond delay="5950"/>
                            </p:stCondLst>
                            <p:childTnLst>
                              <p:par>
                                <p:cTn id="41" presetID="22" presetClass="entr" presetSubtype="1" fill="hold" nodeType="afterEffect">
                                  <p:stCondLst>
                                    <p:cond delay="0"/>
                                  </p:stCondLst>
                                  <p:childTnLst>
                                    <p:set>
                                      <p:cBhvr>
                                        <p:cTn id="42" dur="1" fill="hold">
                                          <p:stCondLst>
                                            <p:cond delay="0"/>
                                          </p:stCondLst>
                                        </p:cTn>
                                        <p:tgtEl>
                                          <p:spTgt spid="19475"/>
                                        </p:tgtEl>
                                        <p:attrNameLst>
                                          <p:attrName>style.visibility</p:attrName>
                                        </p:attrNameLst>
                                      </p:cBhvr>
                                      <p:to>
                                        <p:strVal val="visible"/>
                                      </p:to>
                                    </p:set>
                                    <p:animEffect transition="in" filter="wipe(up)">
                                      <p:cBhvr>
                                        <p:cTn id="43" dur="500"/>
                                        <p:tgtEl>
                                          <p:spTgt spid="19475"/>
                                        </p:tgtEl>
                                      </p:cBhvr>
                                    </p:animEffect>
                                  </p:childTnLst>
                                </p:cTn>
                              </p:par>
                            </p:childTnLst>
                          </p:cTn>
                        </p:par>
                        <p:par>
                          <p:cTn id="44" fill="hold">
                            <p:stCondLst>
                              <p:cond delay="6450"/>
                            </p:stCondLst>
                            <p:childTnLst>
                              <p:par>
                                <p:cTn id="45" presetID="23" presetClass="entr" presetSubtype="16" fill="hold" grpId="0" nodeType="afterEffect">
                                  <p:stCondLst>
                                    <p:cond delay="0"/>
                                  </p:stCondLst>
                                  <p:childTnLst>
                                    <p:set>
                                      <p:cBhvr>
                                        <p:cTn id="46" dur="1" fill="hold">
                                          <p:stCondLst>
                                            <p:cond delay="0"/>
                                          </p:stCondLst>
                                        </p:cTn>
                                        <p:tgtEl>
                                          <p:spTgt spid="19478"/>
                                        </p:tgtEl>
                                        <p:attrNameLst>
                                          <p:attrName>style.visibility</p:attrName>
                                        </p:attrNameLst>
                                      </p:cBhvr>
                                      <p:to>
                                        <p:strVal val="visible"/>
                                      </p:to>
                                    </p:set>
                                    <p:anim calcmode="lin" valueType="num">
                                      <p:cBhvr>
                                        <p:cTn id="47" dur="500" fill="hold"/>
                                        <p:tgtEl>
                                          <p:spTgt spid="19478"/>
                                        </p:tgtEl>
                                        <p:attrNameLst>
                                          <p:attrName>ppt_w</p:attrName>
                                        </p:attrNameLst>
                                      </p:cBhvr>
                                      <p:tavLst>
                                        <p:tav tm="0">
                                          <p:val>
                                            <p:fltVal val="0.000000"/>
                                          </p:val>
                                        </p:tav>
                                        <p:tav tm="100000">
                                          <p:val>
                                            <p:strVal val="#ppt_w"/>
                                          </p:val>
                                        </p:tav>
                                      </p:tavLst>
                                    </p:anim>
                                    <p:anim calcmode="lin" valueType="num">
                                      <p:cBhvr>
                                        <p:cTn id="48" dur="500" fill="hold"/>
                                        <p:tgtEl>
                                          <p:spTgt spid="19478"/>
                                        </p:tgtEl>
                                        <p:attrNameLst>
                                          <p:attrName>ppt_h</p:attrName>
                                        </p:attrNameLst>
                                      </p:cBhvr>
                                      <p:tavLst>
                                        <p:tav tm="0">
                                          <p:val>
                                            <p:fltVal val="0.000000"/>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iterate type="lt">
                                    <p:tmPct val="100000"/>
                                  </p:iterate>
                                  <p:childTnLst>
                                    <p:set>
                                      <p:cBhvr>
                                        <p:cTn id="52" dur="1" fill="hold">
                                          <p:stCondLst>
                                            <p:cond delay="0"/>
                                          </p:stCondLst>
                                        </p:cTn>
                                        <p:tgtEl>
                                          <p:spTgt spid="19485"/>
                                        </p:tgtEl>
                                        <p:attrNameLst>
                                          <p:attrName>style.visibility</p:attrName>
                                        </p:attrNameLst>
                                      </p:cBhvr>
                                      <p:to>
                                        <p:strVal val="visible"/>
                                      </p:to>
                                    </p:set>
                                    <p:animEffect transition="in" filter="wipe(left)">
                                      <p:cBhvr>
                                        <p:cTn id="53" dur="75"/>
                                        <p:tgtEl>
                                          <p:spTgt spid="19485"/>
                                        </p:tgtEl>
                                      </p:cBhvr>
                                    </p:animEffect>
                                  </p:childTnLst>
                                </p:cTn>
                              </p:par>
                            </p:childTnLst>
                          </p:cTn>
                        </p:par>
                        <p:par>
                          <p:cTn id="54" fill="hold">
                            <p:stCondLst>
                              <p:cond delay="3075"/>
                            </p:stCondLst>
                            <p:childTnLst>
                              <p:par>
                                <p:cTn id="55" presetID="23" presetClass="entr" presetSubtype="16" fill="hold" nodeType="afterEffect">
                                  <p:stCondLst>
                                    <p:cond delay="0"/>
                                  </p:stCondLst>
                                  <p:childTnLst>
                                    <p:set>
                                      <p:cBhvr>
                                        <p:cTn id="56" dur="1" fill="hold">
                                          <p:stCondLst>
                                            <p:cond delay="0"/>
                                          </p:stCondLst>
                                        </p:cTn>
                                        <p:tgtEl>
                                          <p:spTgt spid="19491"/>
                                        </p:tgtEl>
                                        <p:attrNameLst>
                                          <p:attrName>style.visibility</p:attrName>
                                        </p:attrNameLst>
                                      </p:cBhvr>
                                      <p:to>
                                        <p:strVal val="visible"/>
                                      </p:to>
                                    </p:set>
                                    <p:anim calcmode="lin" valueType="num">
                                      <p:cBhvr>
                                        <p:cTn id="57" dur="500" fill="hold"/>
                                        <p:tgtEl>
                                          <p:spTgt spid="19491"/>
                                        </p:tgtEl>
                                        <p:attrNameLst>
                                          <p:attrName>ppt_w</p:attrName>
                                        </p:attrNameLst>
                                      </p:cBhvr>
                                      <p:tavLst>
                                        <p:tav tm="0">
                                          <p:val>
                                            <p:fltVal val="0.000000"/>
                                          </p:val>
                                        </p:tav>
                                        <p:tav tm="100000">
                                          <p:val>
                                            <p:strVal val="#ppt_w"/>
                                          </p:val>
                                        </p:tav>
                                      </p:tavLst>
                                    </p:anim>
                                    <p:anim calcmode="lin" valueType="num">
                                      <p:cBhvr>
                                        <p:cTn id="58" dur="500" fill="hold"/>
                                        <p:tgtEl>
                                          <p:spTgt spid="19491"/>
                                        </p:tgtEl>
                                        <p:attrNameLst>
                                          <p:attrName>ppt_h</p:attrName>
                                        </p:attrNameLst>
                                      </p:cBhvr>
                                      <p:tavLst>
                                        <p:tav tm="0">
                                          <p:val>
                                            <p:fltVal val="0.000000"/>
                                          </p:val>
                                        </p:tav>
                                        <p:tav tm="100000">
                                          <p:val>
                                            <p:strVal val="#ppt_h"/>
                                          </p:val>
                                        </p:tav>
                                      </p:tavLst>
                                    </p:anim>
                                  </p:childTnLst>
                                </p:cTn>
                              </p:par>
                            </p:childTnLst>
                          </p:cTn>
                        </p:par>
                        <p:par>
                          <p:cTn id="59" fill="hold">
                            <p:stCondLst>
                              <p:cond delay="3575"/>
                            </p:stCondLst>
                            <p:childTnLst>
                              <p:par>
                                <p:cTn id="60" presetID="1" presetClass="entr" presetSubtype="0" fill="hold" grpId="0" nodeType="afterEffect">
                                  <p:stCondLst>
                                    <p:cond delay="0"/>
                                  </p:stCondLst>
                                  <p:childTnLst>
                                    <p:set>
                                      <p:cBhvr>
                                        <p:cTn id="61" dur="1" fill="hold">
                                          <p:stCondLst>
                                            <p:cond delay="499"/>
                                          </p:stCondLst>
                                        </p:cTn>
                                        <p:tgtEl>
                                          <p:spTgt spid="19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0" grpId="0"/>
      <p:bldP spid="19462" grpId="0"/>
      <p:bldP spid="19477" grpId="0"/>
      <p:bldP spid="19478" grpId="0"/>
      <p:bldP spid="19484" grpId="0"/>
      <p:bldP spid="19485" grpId="0"/>
      <p:bldP spid="1949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4" name="矩形 20483"/>
          <p:cNvSpPr/>
          <p:nvPr/>
        </p:nvSpPr>
        <p:spPr>
          <a:xfrm>
            <a:off x="875348" y="762000"/>
            <a:ext cx="7924800" cy="1383665"/>
          </a:xfrm>
          <a:prstGeom prst="rect">
            <a:avLst/>
          </a:prstGeom>
          <a:noFill/>
          <a:ln w="9525">
            <a:noFill/>
          </a:ln>
        </p:spPr>
        <p:txBody>
          <a:bodyPr>
            <a:spAutoFit/>
          </a:bodyPr>
          <a:p>
            <a:pPr algn="just">
              <a:lnSpc>
                <a:spcPct val="150000"/>
              </a:lnSpc>
            </a:pPr>
            <a:r>
              <a:rPr lang="zh-CN" altLang="en-US" sz="2800" b="1" dirty="0">
                <a:latin typeface="Times New Roman" panose="02020603050405020304" pitchFamily="18" charset="0"/>
              </a:rPr>
              <a:t>　　</a:t>
            </a:r>
            <a:r>
              <a:rPr lang="zh-CN" altLang="en-US" sz="2800" b="1" dirty="0">
                <a:solidFill>
                  <a:srgbClr val="3333FF"/>
                </a:solidFill>
                <a:latin typeface="黑体" panose="02010609060101010101" pitchFamily="2" charset="-122"/>
                <a:ea typeface="黑体" panose="02010609060101010101" pitchFamily="2" charset="-122"/>
              </a:rPr>
              <a:t>例</a:t>
            </a:r>
            <a:r>
              <a:rPr lang="en-US" sz="2800" b="1" dirty="0">
                <a:solidFill>
                  <a:srgbClr val="3333FF"/>
                </a:solidFill>
                <a:latin typeface="Times New Roman" panose="02020603050405020304" pitchFamily="18" charset="0"/>
                <a:ea typeface="黑体" panose="02010609060101010101" pitchFamily="2" charset="-122"/>
              </a:rPr>
              <a:t>3</a:t>
            </a:r>
            <a:r>
              <a:rPr lang="zh-CN" altLang="en-US" sz="2800" b="1" dirty="0">
                <a:latin typeface="Times New Roman" panose="02020603050405020304" pitchFamily="18" charset="0"/>
              </a:rPr>
              <a:t>　证明方程 </a:t>
            </a:r>
            <a:r>
              <a:rPr lang="en-US" altLang="zh-CN" sz="2800" b="1" i="1">
                <a:latin typeface="Times New Roman" panose="02020603050405020304" pitchFamily="18" charset="0"/>
              </a:rPr>
              <a:t>x</a:t>
            </a:r>
            <a:r>
              <a:rPr lang="en-US" altLang="zh-CN" sz="2800" b="1" baseline="30000">
                <a:latin typeface="Times New Roman" panose="02020603050405020304" pitchFamily="18" charset="0"/>
              </a:rPr>
              <a:t>3 </a:t>
            </a:r>
            <a:r>
              <a:rPr lang="en-US" altLang="zh-CN" sz="2800" b="1">
                <a:latin typeface="宋体" panose="02010600030101010101" pitchFamily="2" charset="-122"/>
              </a:rPr>
              <a:t>- </a:t>
            </a:r>
            <a:r>
              <a:rPr lang="en-US" altLang="zh-CN" sz="2800" b="1">
                <a:latin typeface="Times New Roman" panose="02020603050405020304" pitchFamily="18" charset="0"/>
              </a:rPr>
              <a:t>4</a:t>
            </a:r>
            <a:r>
              <a:rPr lang="en-US" altLang="zh-CN" sz="2800" b="1" i="1">
                <a:latin typeface="Times New Roman" panose="02020603050405020304" pitchFamily="18" charset="0"/>
              </a:rPr>
              <a:t>x</a:t>
            </a:r>
            <a:r>
              <a:rPr lang="en-US" altLang="zh-CN" sz="2800" b="1" baseline="30000">
                <a:latin typeface="Times New Roman" panose="02020603050405020304" pitchFamily="18" charset="0"/>
              </a:rPr>
              <a:t>2  </a:t>
            </a:r>
            <a:r>
              <a:rPr lang="en-US" altLang="zh-CN" sz="2800" b="1">
                <a:latin typeface="宋体" panose="02010600030101010101" pitchFamily="2" charset="-122"/>
              </a:rPr>
              <a:t>+ </a:t>
            </a:r>
            <a:r>
              <a:rPr lang="en-US" altLang="zh-CN" sz="2800" b="1" dirty="0">
                <a:latin typeface="Times New Roman" panose="02020603050405020304" pitchFamily="18" charset="0"/>
              </a:rPr>
              <a:t>1 = 0 </a:t>
            </a:r>
            <a:r>
              <a:rPr lang="zh-CN" altLang="en-US" sz="2800" b="1" dirty="0">
                <a:latin typeface="Times New Roman" panose="02020603050405020304" pitchFamily="18" charset="0"/>
              </a:rPr>
              <a:t>在 </a:t>
            </a:r>
            <a:r>
              <a:rPr lang="en-US" altLang="zh-CN" sz="2800" b="1">
                <a:latin typeface="Times New Roman" panose="02020603050405020304" pitchFamily="18" charset="0"/>
                <a:sym typeface="Symbol" panose="05050102010706020507" pitchFamily="18" charset="2"/>
              </a:rPr>
              <a:t>(</a:t>
            </a:r>
            <a:r>
              <a:rPr lang="en-US" altLang="zh-CN" sz="2800" b="1">
                <a:latin typeface="Times New Roman" panose="02020603050405020304" pitchFamily="18" charset="0"/>
              </a:rPr>
              <a:t>0, 1</a:t>
            </a:r>
            <a:r>
              <a:rPr lang="en-US" altLang="zh-CN" sz="2800" b="1">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rPr>
              <a:t>内至少有一个实根</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20486" name="矩形 20485"/>
          <p:cNvSpPr/>
          <p:nvPr/>
        </p:nvSpPr>
        <p:spPr>
          <a:xfrm>
            <a:off x="875348" y="2290763"/>
            <a:ext cx="7926388" cy="1426210"/>
          </a:xfrm>
          <a:prstGeom prst="rect">
            <a:avLst/>
          </a:prstGeom>
          <a:noFill/>
          <a:ln w="9525">
            <a:noFill/>
          </a:ln>
        </p:spPr>
        <p:txBody>
          <a:bodyPr>
            <a:spAutoFit/>
          </a:bodyPr>
          <a:p>
            <a:pPr algn="just">
              <a:lnSpc>
                <a:spcPct val="155000"/>
              </a:lnSpc>
            </a:pPr>
            <a:r>
              <a:rPr lang="zh-CN" altLang="en-US" sz="2800" b="1" dirty="0">
                <a:latin typeface="Times New Roman" panose="02020603050405020304" pitchFamily="18" charset="0"/>
              </a:rPr>
              <a:t>　　</a:t>
            </a:r>
            <a:r>
              <a:rPr lang="zh-CN" altLang="en-US" sz="2800" b="1" dirty="0">
                <a:solidFill>
                  <a:srgbClr val="3333FF"/>
                </a:solidFill>
                <a:latin typeface="Times New Roman" panose="02020603050405020304" pitchFamily="18" charset="0"/>
                <a:ea typeface="黑体" panose="02010609060101010101" pitchFamily="2" charset="-122"/>
              </a:rPr>
              <a:t>证</a:t>
            </a:r>
            <a:r>
              <a:rPr lang="zh-CN" altLang="en-US" sz="2800" b="1" dirty="0">
                <a:latin typeface="Times New Roman" panose="02020603050405020304" pitchFamily="18" charset="0"/>
              </a:rPr>
              <a:t>　设 </a:t>
            </a:r>
            <a:r>
              <a:rPr lang="en-US" altLang="zh-CN" sz="2800" b="1" i="1">
                <a:latin typeface="Times New Roman" panose="02020603050405020304" pitchFamily="18" charset="0"/>
              </a:rPr>
              <a:t>f</a:t>
            </a:r>
            <a:r>
              <a:rPr lang="en-US" altLang="zh-CN" sz="2800" b="1">
                <a:latin typeface="Times New Roman" panose="02020603050405020304" pitchFamily="18" charset="0"/>
              </a:rPr>
              <a:t> (</a:t>
            </a:r>
            <a:r>
              <a:rPr lang="en-US" altLang="zh-CN" sz="2800" b="1" i="1">
                <a:latin typeface="Times New Roman" panose="02020603050405020304" pitchFamily="18" charset="0"/>
              </a:rPr>
              <a:t>x</a:t>
            </a:r>
            <a:r>
              <a:rPr lang="en-US" altLang="zh-CN" sz="2800" b="1">
                <a:latin typeface="Times New Roman" panose="02020603050405020304" pitchFamily="18" charset="0"/>
              </a:rPr>
              <a:t>) = </a:t>
            </a:r>
            <a:r>
              <a:rPr lang="en-US" altLang="zh-CN" sz="2800" b="1" i="1">
                <a:latin typeface="Times New Roman" panose="02020603050405020304" pitchFamily="18" charset="0"/>
              </a:rPr>
              <a:t>x</a:t>
            </a:r>
            <a:r>
              <a:rPr lang="en-US" altLang="zh-CN" sz="2800" b="1" baseline="30000">
                <a:latin typeface="Times New Roman" panose="02020603050405020304" pitchFamily="18" charset="0"/>
              </a:rPr>
              <a:t>3 </a:t>
            </a:r>
            <a:r>
              <a:rPr lang="en-US" altLang="zh-CN" sz="2800" b="1">
                <a:latin typeface="宋体" panose="02010600030101010101" pitchFamily="2" charset="-122"/>
              </a:rPr>
              <a:t>-</a:t>
            </a:r>
            <a:r>
              <a:rPr lang="en-US" altLang="zh-CN" sz="2800" b="1">
                <a:latin typeface="Times New Roman" panose="02020603050405020304" pitchFamily="18" charset="0"/>
              </a:rPr>
              <a:t> 4</a:t>
            </a:r>
            <a:r>
              <a:rPr lang="en-US" altLang="zh-CN" sz="2800" b="1" i="1">
                <a:latin typeface="Times New Roman" panose="02020603050405020304" pitchFamily="18" charset="0"/>
              </a:rPr>
              <a:t>x</a:t>
            </a:r>
            <a:r>
              <a:rPr lang="en-US" altLang="zh-CN" sz="2800" b="1" baseline="30000">
                <a:latin typeface="Times New Roman" panose="02020603050405020304" pitchFamily="18" charset="0"/>
              </a:rPr>
              <a:t>2  </a:t>
            </a:r>
            <a:r>
              <a:rPr lang="en-US" altLang="zh-CN" sz="2800" b="1">
                <a:latin typeface="宋体" panose="02010600030101010101" pitchFamily="2" charset="-122"/>
              </a:rPr>
              <a:t>+</a:t>
            </a:r>
            <a:r>
              <a:rPr lang="en-US" altLang="zh-CN" sz="2800" b="1" dirty="0">
                <a:latin typeface="Times New Roman" panose="02020603050405020304" pitchFamily="18" charset="0"/>
              </a:rPr>
              <a:t> 1</a:t>
            </a:r>
            <a:r>
              <a:rPr lang="zh-CN" altLang="en-US" sz="2800" b="1" dirty="0">
                <a:latin typeface="Times New Roman" panose="02020603050405020304" pitchFamily="18" charset="0"/>
              </a:rPr>
              <a:t>，由于它在 </a:t>
            </a:r>
            <a:r>
              <a:rPr lang="en-US" altLang="zh-CN" sz="2800" b="1">
                <a:latin typeface="宋体" panose="02010600030101010101" pitchFamily="2" charset="-122"/>
              </a:rPr>
              <a:t>[</a:t>
            </a:r>
            <a:r>
              <a:rPr lang="en-US" altLang="zh-CN" sz="2800" b="1">
                <a:latin typeface="Times New Roman" panose="02020603050405020304" pitchFamily="18" charset="0"/>
              </a:rPr>
              <a:t>0, 1</a:t>
            </a:r>
            <a:r>
              <a:rPr lang="en-US" altLang="zh-CN" sz="2800" b="1">
                <a:latin typeface="宋体" panose="02010600030101010101" pitchFamily="2" charset="-122"/>
              </a:rPr>
              <a:t>]</a:t>
            </a:r>
            <a:r>
              <a:rPr lang="en-US" altLang="zh-CN" sz="2800" b="1" dirty="0">
                <a:latin typeface="Times New Roman" panose="02020603050405020304" pitchFamily="18" charset="0"/>
              </a:rPr>
              <a:t> </a:t>
            </a:r>
            <a:r>
              <a:rPr lang="zh-CN" altLang="en-US" sz="2800" b="1" dirty="0">
                <a:latin typeface="Times New Roman" panose="02020603050405020304" pitchFamily="18" charset="0"/>
              </a:rPr>
              <a:t>上连续</a:t>
            </a:r>
            <a:r>
              <a:rPr lang="en-US" altLang="zh-CN" sz="2800" b="1" dirty="0">
                <a:latin typeface="Times New Roman" panose="02020603050405020304" pitchFamily="18" charset="0"/>
              </a:rPr>
              <a:t>,</a:t>
            </a:r>
            <a:r>
              <a:rPr lang="zh-CN" altLang="en-US" sz="2800" b="1" dirty="0">
                <a:latin typeface="Times New Roman" panose="02020603050405020304" pitchFamily="18" charset="0"/>
              </a:rPr>
              <a:t>且 </a:t>
            </a:r>
            <a:r>
              <a:rPr lang="en-US" altLang="zh-CN" sz="2800" b="1" i="1">
                <a:latin typeface="Times New Roman" panose="02020603050405020304" pitchFamily="18" charset="0"/>
              </a:rPr>
              <a:t>f</a:t>
            </a:r>
            <a:r>
              <a:rPr lang="en-US" altLang="zh-CN" sz="2800" b="1">
                <a:latin typeface="Times New Roman" panose="02020603050405020304" pitchFamily="18" charset="0"/>
              </a:rPr>
              <a:t> (0)  = 1 </a:t>
            </a:r>
            <a:r>
              <a:rPr lang="en-US" altLang="zh-CN" sz="2800" b="1">
                <a:latin typeface="Times New Roman" panose="02020603050405020304" pitchFamily="18" charset="0"/>
                <a:cs typeface="Times New Roman" panose="02020603050405020304" pitchFamily="18" charset="0"/>
              </a:rPr>
              <a:t>&gt; 0</a:t>
            </a:r>
            <a:r>
              <a:rPr lang="zh-CN" altLang="en-US" sz="2800" b="1">
                <a:latin typeface="Times New Roman" panose="02020603050405020304" pitchFamily="18" charset="0"/>
                <a:cs typeface="Times New Roman" panose="02020603050405020304" pitchFamily="18" charset="0"/>
              </a:rPr>
              <a:t>， </a:t>
            </a:r>
            <a:r>
              <a:rPr lang="en-US" altLang="zh-CN" sz="2800" b="1" i="1">
                <a:latin typeface="Times New Roman" panose="02020603050405020304" pitchFamily="18" charset="0"/>
              </a:rPr>
              <a:t>f</a:t>
            </a:r>
            <a:r>
              <a:rPr lang="en-US" altLang="zh-CN" sz="2800" b="1">
                <a:latin typeface="Times New Roman" panose="02020603050405020304" pitchFamily="18" charset="0"/>
              </a:rPr>
              <a:t> (1)  = </a:t>
            </a:r>
            <a:r>
              <a:rPr lang="en-US" altLang="zh-CN" sz="2800" b="1">
                <a:latin typeface="宋体" panose="02010600030101010101" pitchFamily="2" charset="-122"/>
              </a:rPr>
              <a:t>-</a:t>
            </a:r>
            <a:r>
              <a:rPr lang="en-US" altLang="zh-CN" sz="2800" b="1">
                <a:latin typeface="Times New Roman" panose="02020603050405020304" pitchFamily="18" charset="0"/>
              </a:rPr>
              <a:t> 2 </a:t>
            </a:r>
            <a:r>
              <a:rPr lang="en-US" altLang="zh-CN" sz="2800" b="1">
                <a:latin typeface="Times New Roman" panose="02020603050405020304" pitchFamily="18" charset="0"/>
                <a:cs typeface="Times New Roman" panose="02020603050405020304" pitchFamily="18" charset="0"/>
              </a:rPr>
              <a:t>&lt;  0</a:t>
            </a:r>
            <a:r>
              <a:rPr lang="zh-CN" altLang="en-US" sz="2800" b="1">
                <a:latin typeface="Times New Roman" panose="02020603050405020304" pitchFamily="18" charset="0"/>
                <a:cs typeface="Times New Roman" panose="02020603050405020304" pitchFamily="18" charset="0"/>
              </a:rPr>
              <a:t>，</a:t>
            </a:r>
            <a:endParaRPr lang="zh-CN" altLang="en-US" sz="2800" b="1">
              <a:latin typeface="Times New Roman" panose="02020603050405020304" pitchFamily="18" charset="0"/>
              <a:ea typeface="Times New Roman" panose="02020603050405020304" pitchFamily="18" charset="0"/>
            </a:endParaRPr>
          </a:p>
        </p:txBody>
      </p:sp>
      <p:sp>
        <p:nvSpPr>
          <p:cNvPr id="20487" name="矩形 20486"/>
          <p:cNvSpPr/>
          <p:nvPr/>
        </p:nvSpPr>
        <p:spPr>
          <a:xfrm>
            <a:off x="875348" y="2971800"/>
            <a:ext cx="7924800" cy="1383665"/>
          </a:xfrm>
          <a:prstGeom prst="rect">
            <a:avLst/>
          </a:prstGeom>
          <a:noFill/>
          <a:ln w="9525">
            <a:noFill/>
          </a:ln>
        </p:spPr>
        <p:txBody>
          <a:bodyPr>
            <a:spAutoFit/>
          </a:bodyPr>
          <a:p>
            <a:pPr algn="just">
              <a:lnSpc>
                <a:spcPct val="150000"/>
              </a:lnSpc>
            </a:pPr>
            <a:r>
              <a:rPr lang="en-US" altLang="zh-CN" sz="2800" b="1" dirty="0">
                <a:latin typeface="Times New Roman" panose="02020603050405020304" pitchFamily="18" charset="0"/>
              </a:rPr>
              <a:t>                                                                       </a:t>
            </a:r>
            <a:r>
              <a:rPr lang="zh-CN" altLang="en-US" sz="2800" b="1" dirty="0">
                <a:latin typeface="Times New Roman" panose="02020603050405020304" pitchFamily="18" charset="0"/>
              </a:rPr>
              <a:t>因此由推论可知，至少存在一点 </a:t>
            </a:r>
            <a:r>
              <a:rPr lang="en-US" altLang="zh-CN" sz="2800" b="1" i="1">
                <a:latin typeface="Times New Roman" panose="02020603050405020304" pitchFamily="18" charset="0"/>
              </a:rPr>
              <a:t>c </a:t>
            </a:r>
            <a:r>
              <a:rPr lang="en-US" altLang="zh-CN" sz="2800" b="1">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rPr>
              <a:t>0, 1</a:t>
            </a:r>
            <a:r>
              <a:rPr lang="en-US" altLang="zh-CN" sz="2800" b="1" dirty="0">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sym typeface="Symbol" panose="05050102010706020507" pitchFamily="18" charset="2"/>
              </a:rPr>
              <a:t>，使得  </a:t>
            </a:r>
            <a:r>
              <a:rPr lang="en-US" altLang="zh-CN" sz="2800" b="1" i="1">
                <a:latin typeface="Times New Roman" panose="02020603050405020304" pitchFamily="18" charset="0"/>
              </a:rPr>
              <a:t>f</a:t>
            </a:r>
            <a:r>
              <a:rPr lang="en-US" altLang="zh-CN" sz="2800" b="1">
                <a:latin typeface="Times New Roman" panose="02020603050405020304" pitchFamily="18" charset="0"/>
              </a:rPr>
              <a:t> (</a:t>
            </a:r>
            <a:r>
              <a:rPr lang="en-US" altLang="zh-CN" sz="2800" b="1" i="1">
                <a:latin typeface="Times New Roman" panose="02020603050405020304" pitchFamily="18" charset="0"/>
              </a:rPr>
              <a:t>c</a:t>
            </a:r>
            <a:r>
              <a:rPr lang="en-US" altLang="zh-CN" sz="2800" b="1">
                <a:latin typeface="Times New Roman" panose="02020603050405020304" pitchFamily="18" charset="0"/>
              </a:rPr>
              <a:t>) =</a:t>
            </a:r>
            <a:r>
              <a:rPr lang="en-US" altLang="zh-CN" sz="2800" b="1">
                <a:latin typeface="Times New Roman" panose="02020603050405020304" pitchFamily="18" charset="0"/>
                <a:cs typeface="Times New Roman" panose="02020603050405020304" pitchFamily="18" charset="0"/>
              </a:rPr>
              <a:t> 0.</a:t>
            </a:r>
            <a:r>
              <a:rPr lang="en-US" altLang="zh-CN" sz="2800" b="1">
                <a:latin typeface="Times New Roman" panose="02020603050405020304" pitchFamily="18" charset="0"/>
              </a:rPr>
              <a:t> </a:t>
            </a:r>
            <a:endParaRPr lang="en-US" altLang="zh-CN" sz="2800" b="1">
              <a:latin typeface="Times New Roman" panose="02020603050405020304" pitchFamily="18" charset="0"/>
            </a:endParaRPr>
          </a:p>
        </p:txBody>
      </p:sp>
      <p:sp>
        <p:nvSpPr>
          <p:cNvPr id="20488" name="矩形 20487"/>
          <p:cNvSpPr/>
          <p:nvPr/>
        </p:nvSpPr>
        <p:spPr>
          <a:xfrm>
            <a:off x="875348" y="4437063"/>
            <a:ext cx="7772400" cy="521970"/>
          </a:xfrm>
          <a:prstGeom prst="rect">
            <a:avLst/>
          </a:prstGeom>
          <a:noFill/>
          <a:ln w="9525">
            <a:noFill/>
          </a:ln>
        </p:spPr>
        <p:txBody>
          <a:bodyPr>
            <a:spAutoFit/>
          </a:bodyPr>
          <a:p>
            <a:pPr algn="just"/>
            <a:r>
              <a:rPr lang="zh-CN" altLang="en-US" sz="2800" b="1" dirty="0">
                <a:latin typeface="Times New Roman" panose="02020603050405020304" pitchFamily="18" charset="0"/>
              </a:rPr>
              <a:t>这表明所给方程在 </a:t>
            </a:r>
            <a:r>
              <a:rPr lang="en-US" altLang="zh-CN" sz="2800" b="1">
                <a:latin typeface="Times New Roman" panose="02020603050405020304" pitchFamily="18" charset="0"/>
                <a:sym typeface="Symbol" panose="05050102010706020507" pitchFamily="18" charset="2"/>
              </a:rPr>
              <a:t>(</a:t>
            </a:r>
            <a:r>
              <a:rPr lang="en-US" altLang="zh-CN" sz="2800" b="1">
                <a:latin typeface="Times New Roman" panose="02020603050405020304" pitchFamily="18" charset="0"/>
              </a:rPr>
              <a:t>0, 1</a:t>
            </a:r>
            <a:r>
              <a:rPr lang="en-US" altLang="zh-CN" sz="2800" b="1" dirty="0">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sym typeface="Symbol" panose="05050102010706020507" pitchFamily="18" charset="2"/>
              </a:rPr>
              <a:t>内至少有一个实根</a:t>
            </a:r>
            <a:r>
              <a:rPr lang="zh-CN" altLang="en-US" sz="1600" b="1" dirty="0">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cs typeface="Times New Roman" panose="02020603050405020304" pitchFamily="18" charset="0"/>
              </a:rPr>
              <a:t>.</a:t>
            </a:r>
            <a:r>
              <a:rPr lang="en-US" altLang="zh-CN" sz="2800" b="1">
                <a:latin typeface="Times New Roman" panose="02020603050405020304" pitchFamily="18" charset="0"/>
              </a:rPr>
              <a:t> </a:t>
            </a:r>
            <a:endParaRPr lang="en-US" altLang="zh-CN" sz="2800" b="1">
              <a:latin typeface="Times New Roman" panose="02020603050405020304" pitchFamily="18" charset="0"/>
            </a:endParaRPr>
          </a:p>
        </p:txBody>
      </p:sp>
      <p:sp>
        <p:nvSpPr>
          <p:cNvPr id="2" name="文本框 2"/>
          <p:cNvSpPr txBox="1"/>
          <p:nvPr/>
        </p:nvSpPr>
        <p:spPr>
          <a:xfrm>
            <a:off x="418465" y="152400"/>
            <a:ext cx="5251450" cy="521970"/>
          </a:xfrm>
          <a:prstGeom prst="rect">
            <a:avLst/>
          </a:prstGeom>
          <a:noFill/>
        </p:spPr>
        <p:txBody>
          <a:bodyPr wrap="square" rtlCol="0">
            <a:spAutoFit/>
          </a:bodyPr>
          <a:p>
            <a:pPr algn="l"/>
            <a:r>
              <a:rPr lang="zh-CN" altLang="en-US" sz="2800" b="1" dirty="0">
                <a:solidFill>
                  <a:schemeClr val="bg1"/>
                </a:solidFill>
                <a:latin typeface="微软雅黑" panose="020B0503020204020204" charset="-122"/>
                <a:ea typeface="微软雅黑" panose="020B0503020204020204" charset="-122"/>
              </a:rPr>
              <a:t>四、举例</a:t>
            </a:r>
            <a:endParaRPr lang="zh-CN"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20486"/>
                                        </p:tgtEl>
                                        <p:attrNameLst>
                                          <p:attrName>style.visibility</p:attrName>
                                        </p:attrNameLst>
                                      </p:cBhvr>
                                      <p:to>
                                        <p:strVal val="visible"/>
                                      </p:to>
                                    </p:set>
                                    <p:animEffect transition="in" filter="wipe(up)">
                                      <p:cBhvr>
                                        <p:cTn id="7" dur="75"/>
                                        <p:tgtEl>
                                          <p:spTgt spid="2048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iterate type="lt">
                                    <p:tmPct val="100000"/>
                                  </p:iterate>
                                  <p:childTnLst>
                                    <p:set>
                                      <p:cBhvr>
                                        <p:cTn id="11" dur="1" fill="hold">
                                          <p:stCondLst>
                                            <p:cond delay="0"/>
                                          </p:stCondLst>
                                        </p:cTn>
                                        <p:tgtEl>
                                          <p:spTgt spid="20487"/>
                                        </p:tgtEl>
                                        <p:attrNameLst>
                                          <p:attrName>style.visibility</p:attrName>
                                        </p:attrNameLst>
                                      </p:cBhvr>
                                      <p:to>
                                        <p:strVal val="visible"/>
                                      </p:to>
                                    </p:set>
                                    <p:animEffect transition="in" filter="wipe(up)">
                                      <p:cBhvr>
                                        <p:cTn id="12" dur="75"/>
                                        <p:tgtEl>
                                          <p:spTgt spid="2048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iterate type="lt">
                                    <p:tmPct val="100000"/>
                                  </p:iterate>
                                  <p:childTnLst>
                                    <p:set>
                                      <p:cBhvr>
                                        <p:cTn id="16" dur="1" fill="hold">
                                          <p:stCondLst>
                                            <p:cond delay="0"/>
                                          </p:stCondLst>
                                        </p:cTn>
                                        <p:tgtEl>
                                          <p:spTgt spid="20488"/>
                                        </p:tgtEl>
                                        <p:attrNameLst>
                                          <p:attrName>style.visibility</p:attrName>
                                        </p:attrNameLst>
                                      </p:cBhvr>
                                      <p:to>
                                        <p:strVal val="visible"/>
                                      </p:to>
                                    </p:set>
                                    <p:animEffect transition="in" filter="wipe(up)">
                                      <p:cBhvr>
                                        <p:cTn id="17" dur="75"/>
                                        <p:tgtEl>
                                          <p:spTgt spid="20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P spid="20487" grpId="0"/>
      <p:bldP spid="2048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5" name="文本框 10244"/>
          <p:cNvSpPr txBox="1"/>
          <p:nvPr/>
        </p:nvSpPr>
        <p:spPr>
          <a:xfrm>
            <a:off x="646748" y="2055813"/>
            <a:ext cx="8229600" cy="607695"/>
          </a:xfrm>
          <a:prstGeom prst="rect">
            <a:avLst/>
          </a:prstGeom>
          <a:noFill/>
          <a:ln w="9525">
            <a:noFill/>
          </a:ln>
        </p:spPr>
        <p:txBody>
          <a:bodyPr>
            <a:spAutoFit/>
          </a:bodyPr>
          <a:p>
            <a:pPr algn="dist">
              <a:lnSpc>
                <a:spcPct val="120000"/>
              </a:lnSpc>
              <a:spcBef>
                <a:spcPct val="50000"/>
              </a:spcBef>
            </a:pPr>
            <a:r>
              <a:rPr lang="zh-CN" altLang="en-US" sz="2800" b="1" dirty="0">
                <a:latin typeface="Times New Roman" panose="02020603050405020304" pitchFamily="18" charset="0"/>
              </a:rPr>
              <a:t>　</a:t>
            </a:r>
            <a:r>
              <a:rPr lang="zh-CN" altLang="en-US" sz="2800" b="1" dirty="0">
                <a:solidFill>
                  <a:srgbClr val="0000FF"/>
                </a:solidFill>
                <a:latin typeface="Times New Roman" panose="02020603050405020304" pitchFamily="18" charset="0"/>
              </a:rPr>
              <a:t>　</a:t>
            </a: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1</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和</a:t>
            </a:r>
            <a:r>
              <a:rPr lang="zh-CN" altLang="en-US" sz="2800" b="1" dirty="0">
                <a:latin typeface="Times New Roman" panose="02020603050405020304" pitchFamily="18" charset="0"/>
              </a:rPr>
              <a:t> </a:t>
            </a:r>
            <a:r>
              <a:rPr lang="en-US" altLang="zh-CN" sz="2800" b="1" i="1">
                <a:latin typeface="Times New Roman" panose="02020603050405020304" pitchFamily="18" charset="0"/>
              </a:rPr>
              <a:t>g</a:t>
            </a:r>
            <a:r>
              <a:rPr lang="en-US" altLang="zh-CN" sz="1600" b="1" i="1">
                <a:latin typeface="Times New Roman" panose="02020603050405020304" pitchFamily="18" charset="0"/>
              </a:rPr>
              <a:t>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均在</a:t>
            </a:r>
            <a:r>
              <a:rPr lang="zh-CN" altLang="en-US" sz="2800" b="1" dirty="0">
                <a:latin typeface="Times New Roman" panose="02020603050405020304" pitchFamily="18" charset="0"/>
              </a:rPr>
              <a:t> </a:t>
            </a:r>
            <a:r>
              <a:rPr lang="en-US" altLang="zh-CN" sz="2800" b="1" i="1">
                <a:latin typeface="Times New Roman" panose="02020603050405020304" pitchFamily="18" charset="0"/>
              </a:rPr>
              <a:t>x</a:t>
            </a:r>
            <a:r>
              <a:rPr lang="en-US" altLang="zh-CN" sz="2800" b="1" baseline="-25000">
                <a:latin typeface="Times New Roman" panose="02020603050405020304" pitchFamily="18" charset="0"/>
              </a:rPr>
              <a:t>0 </a:t>
            </a:r>
            <a:r>
              <a:rPr lang="zh-CN" altLang="en-US" sz="2800" b="1" dirty="0">
                <a:latin typeface="Times New Roman" panose="02020603050405020304" pitchFamily="18" charset="0"/>
                <a:ea typeface="黑体" panose="02010609060101010101" pitchFamily="2" charset="-122"/>
              </a:rPr>
              <a:t>处连续</a:t>
            </a:r>
            <a:r>
              <a:rPr lang="zh-CN" altLang="en-US" sz="2800" b="1" dirty="0">
                <a:latin typeface="Times New Roman" panose="02020603050405020304" pitchFamily="18" charset="0"/>
              </a:rPr>
              <a:t>，</a:t>
            </a:r>
            <a:endParaRPr lang="zh-CN" altLang="en-US" sz="2800" b="1">
              <a:latin typeface="Times New Roman" panose="02020603050405020304" pitchFamily="18" charset="0"/>
            </a:endParaRPr>
          </a:p>
        </p:txBody>
      </p:sp>
      <p:sp>
        <p:nvSpPr>
          <p:cNvPr id="10246" name="文本框 10245"/>
          <p:cNvSpPr txBox="1"/>
          <p:nvPr/>
        </p:nvSpPr>
        <p:spPr>
          <a:xfrm>
            <a:off x="646748" y="2638425"/>
            <a:ext cx="7924800" cy="1641475"/>
          </a:xfrm>
          <a:prstGeom prst="rect">
            <a:avLst/>
          </a:prstGeom>
          <a:noFill/>
          <a:ln w="9525">
            <a:noFill/>
          </a:ln>
        </p:spPr>
        <p:txBody>
          <a:bodyPr>
            <a:spAutoFit/>
          </a:bodyPr>
          <a:p>
            <a:pPr algn="just">
              <a:lnSpc>
                <a:spcPct val="180000"/>
              </a:lnSpc>
              <a:spcBef>
                <a:spcPct val="50000"/>
              </a:spcBef>
            </a:pPr>
            <a:r>
              <a:rPr lang="zh-CN" altLang="en-US" sz="2800" b="1" dirty="0">
                <a:latin typeface="Times New Roman" panose="02020603050405020304" pitchFamily="18" charset="0"/>
                <a:ea typeface="黑体" panose="02010609060101010101" pitchFamily="2" charset="-122"/>
              </a:rPr>
              <a:t>则</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en-US" altLang="zh-CN" sz="2800" b="1">
                <a:latin typeface="宋体" panose="02010600030101010101" pitchFamily="2" charset="-122"/>
              </a:rPr>
              <a:t>+</a:t>
            </a:r>
            <a:r>
              <a:rPr lang="en-US" altLang="zh-CN" sz="2800" b="1">
                <a:latin typeface="Times New Roman" panose="02020603050405020304" pitchFamily="18" charset="0"/>
              </a:rPr>
              <a:t> </a:t>
            </a:r>
            <a:r>
              <a:rPr lang="en-US" altLang="zh-CN" sz="2800" b="1" i="1">
                <a:latin typeface="Times New Roman" panose="02020603050405020304" pitchFamily="18" charset="0"/>
              </a:rPr>
              <a:t>g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en-US" altLang="zh-CN" sz="2800" b="1">
                <a:latin typeface="宋体" panose="02010600030101010101" pitchFamily="2" charset="-122"/>
              </a:rPr>
              <a:t>-</a:t>
            </a:r>
            <a:r>
              <a:rPr lang="en-US" altLang="zh-CN" sz="2800" b="1">
                <a:latin typeface="Times New Roman" panose="02020603050405020304" pitchFamily="18" charset="0"/>
              </a:rPr>
              <a:t> </a:t>
            </a:r>
            <a:r>
              <a:rPr lang="en-US" altLang="zh-CN" sz="2800" b="1" i="1">
                <a:latin typeface="Times New Roman" panose="02020603050405020304" pitchFamily="18" charset="0"/>
              </a:rPr>
              <a:t>g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a:t>
            </a:r>
            <a:r>
              <a:rPr lang="zh-CN" altLang="en-US"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 </a:t>
            </a:r>
            <a:r>
              <a:rPr lang="en-US" altLang="zh-CN" sz="2800" b="1" i="1">
                <a:latin typeface="Times New Roman" panose="02020603050405020304" pitchFamily="18" charset="0"/>
              </a:rPr>
              <a:t>g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在该点亦均连续</a:t>
            </a:r>
            <a:r>
              <a:rPr lang="zh-CN" altLang="en-US" sz="2800" b="1" dirty="0">
                <a:latin typeface="Times New Roman" panose="02020603050405020304" pitchFamily="18" charset="0"/>
              </a:rPr>
              <a:t>，</a:t>
            </a:r>
            <a:endParaRPr lang="zh-CN" altLang="en-US" sz="2800" b="1">
              <a:latin typeface="Times New Roman" panose="02020603050405020304" pitchFamily="18" charset="0"/>
            </a:endParaRPr>
          </a:p>
        </p:txBody>
      </p:sp>
      <p:sp>
        <p:nvSpPr>
          <p:cNvPr id="10247" name="矩形 10246"/>
          <p:cNvSpPr/>
          <p:nvPr/>
        </p:nvSpPr>
        <p:spPr>
          <a:xfrm>
            <a:off x="2337435" y="3733800"/>
            <a:ext cx="2571750" cy="521970"/>
          </a:xfrm>
          <a:prstGeom prst="rect">
            <a:avLst/>
          </a:prstGeom>
          <a:noFill/>
          <a:ln w="9525">
            <a:noFill/>
          </a:ln>
        </p:spPr>
        <p:txBody>
          <a:bodyPr wrap="none" anchor="t">
            <a:spAutoFit/>
          </a:bodyPr>
          <a:p>
            <a:pPr algn="just"/>
            <a:r>
              <a:rPr lang="zh-CN" altLang="en-US" sz="2800" b="1" dirty="0">
                <a:latin typeface="Times New Roman" panose="02020603050405020304" pitchFamily="18" charset="0"/>
                <a:ea typeface="黑体" panose="02010609060101010101" pitchFamily="2" charset="-122"/>
              </a:rPr>
              <a:t>又若</a:t>
            </a:r>
            <a:r>
              <a:rPr lang="zh-CN" altLang="en-US" sz="2800" b="1" dirty="0">
                <a:latin typeface="Times New Roman" panose="02020603050405020304" pitchFamily="18" charset="0"/>
              </a:rPr>
              <a:t> </a:t>
            </a:r>
            <a:r>
              <a:rPr lang="en-US" altLang="zh-CN" sz="2800" b="1" i="1">
                <a:latin typeface="Times New Roman" panose="02020603050405020304" pitchFamily="18" charset="0"/>
              </a:rPr>
              <a:t>g</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baseline="-25000">
                <a:latin typeface="Times New Roman" panose="02020603050405020304" pitchFamily="18" charset="0"/>
              </a:rPr>
              <a:t>0</a:t>
            </a:r>
            <a:r>
              <a:rPr lang="en-US" altLang="zh-CN" sz="2800" b="1">
                <a:latin typeface="Times New Roman" panose="02020603050405020304" pitchFamily="18" charset="0"/>
              </a:rPr>
              <a:t>)</a:t>
            </a:r>
            <a:r>
              <a:rPr lang="en-US" altLang="zh-CN" sz="2800" b="1" baseline="-25000">
                <a:latin typeface="Times New Roman" panose="02020603050405020304" pitchFamily="18" charset="0"/>
              </a:rPr>
              <a:t> </a:t>
            </a:r>
            <a:r>
              <a:rPr lang="en-US" altLang="zh-CN" sz="2800" b="1">
                <a:latin typeface="Times New Roman" panose="02020603050405020304" pitchFamily="18" charset="0"/>
                <a:sym typeface="Symbol" panose="05050102010706020507" pitchFamily="18" charset="2"/>
              </a:rPr>
              <a:t> 0</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grpSp>
        <p:nvGrpSpPr>
          <p:cNvPr id="10261" name="组合 10260"/>
          <p:cNvGrpSpPr/>
          <p:nvPr/>
        </p:nvGrpSpPr>
        <p:grpSpPr>
          <a:xfrm>
            <a:off x="4766311" y="3592513"/>
            <a:ext cx="3800595" cy="903287"/>
            <a:chOff x="2827" y="2263"/>
            <a:chExt cx="2456" cy="607"/>
          </a:xfrm>
        </p:grpSpPr>
        <p:graphicFrame>
          <p:nvGraphicFramePr>
            <p:cNvPr id="10248" name="对象 10247"/>
            <p:cNvGraphicFramePr/>
            <p:nvPr/>
          </p:nvGraphicFramePr>
          <p:xfrm>
            <a:off x="3120" y="2263"/>
            <a:ext cx="583" cy="607"/>
          </p:xfrm>
          <a:graphic>
            <a:graphicData uri="http://schemas.openxmlformats.org/presentationml/2006/ole">
              <mc:AlternateContent xmlns:mc="http://schemas.openxmlformats.org/markup-compatibility/2006">
                <mc:Choice xmlns:v="urn:schemas-microsoft-com:vml" Requires="v">
                  <p:oleObj spid="_x0000_s3110" name="" r:id="rId1" imgW="393700" imgH="419100" progId="Equation.3">
                    <p:embed/>
                  </p:oleObj>
                </mc:Choice>
                <mc:Fallback>
                  <p:oleObj name="" r:id="rId1" imgW="393700" imgH="419100" progId="Equation.3">
                    <p:embed/>
                    <p:pic>
                      <p:nvPicPr>
                        <p:cNvPr id="0" name="图片 3109"/>
                        <p:cNvPicPr/>
                        <p:nvPr/>
                      </p:nvPicPr>
                      <p:blipFill>
                        <a:blip r:embed="rId2"/>
                        <a:stretch>
                          <a:fillRect/>
                        </a:stretch>
                      </p:blipFill>
                      <p:spPr>
                        <a:xfrm>
                          <a:off x="3120" y="2263"/>
                          <a:ext cx="583" cy="607"/>
                        </a:xfrm>
                        <a:prstGeom prst="rect">
                          <a:avLst/>
                        </a:prstGeom>
                        <a:noFill/>
                        <a:ln w="38100">
                          <a:noFill/>
                          <a:miter/>
                        </a:ln>
                      </p:spPr>
                    </p:pic>
                  </p:oleObj>
                </mc:Fallback>
              </mc:AlternateContent>
            </a:graphicData>
          </a:graphic>
        </p:graphicFrame>
        <p:sp>
          <p:nvSpPr>
            <p:cNvPr id="10259" name="矩形 10258"/>
            <p:cNvSpPr/>
            <p:nvPr/>
          </p:nvSpPr>
          <p:spPr>
            <a:xfrm>
              <a:off x="2827" y="2361"/>
              <a:ext cx="349" cy="351"/>
            </a:xfrm>
            <a:prstGeom prst="rect">
              <a:avLst/>
            </a:prstGeom>
            <a:noFill/>
            <a:ln w="9525">
              <a:noFill/>
            </a:ln>
          </p:spPr>
          <p:txBody>
            <a:bodyPr wrap="none" anchor="t">
              <a:spAutoFit/>
            </a:bodyPr>
            <a:p>
              <a:r>
                <a:rPr lang="zh-CN" altLang="en-US" sz="2800" b="1" dirty="0">
                  <a:latin typeface="Times New Roman" panose="02020603050405020304" pitchFamily="18" charset="0"/>
                  <a:ea typeface="黑体" panose="02010609060101010101" pitchFamily="2" charset="-122"/>
                </a:rPr>
                <a:t>则</a:t>
              </a:r>
              <a:endParaRPr lang="zh-CN" altLang="en-US" sz="2800" b="1" dirty="0">
                <a:latin typeface="Times New Roman" panose="02020603050405020304" pitchFamily="18" charset="0"/>
                <a:ea typeface="黑体" panose="02010609060101010101" pitchFamily="2" charset="-122"/>
              </a:endParaRPr>
            </a:p>
          </p:txBody>
        </p:sp>
        <p:sp>
          <p:nvSpPr>
            <p:cNvPr id="10260" name="矩形 10259"/>
            <p:cNvSpPr/>
            <p:nvPr/>
          </p:nvSpPr>
          <p:spPr>
            <a:xfrm>
              <a:off x="3648" y="2361"/>
              <a:ext cx="1635" cy="351"/>
            </a:xfrm>
            <a:prstGeom prst="rect">
              <a:avLst/>
            </a:prstGeom>
            <a:noFill/>
            <a:ln w="9525">
              <a:noFill/>
            </a:ln>
          </p:spPr>
          <p:txBody>
            <a:bodyPr wrap="none" anchor="t">
              <a:spAutoFit/>
            </a:bodyPr>
            <a:p>
              <a:r>
                <a:rPr lang="zh-CN" altLang="en-US" sz="2800" b="1" dirty="0">
                  <a:latin typeface="Times New Roman" panose="02020603050405020304" pitchFamily="18" charset="0"/>
                  <a:ea typeface="黑体" panose="02010609060101010101" pitchFamily="2" charset="-122"/>
                </a:rPr>
                <a:t>在 </a:t>
              </a:r>
              <a:r>
                <a:rPr lang="en-US" altLang="zh-CN" sz="2800" b="1" i="1">
                  <a:latin typeface="Times New Roman" panose="02020603050405020304" pitchFamily="18" charset="0"/>
                  <a:ea typeface="黑体" panose="02010609060101010101" pitchFamily="2" charset="-122"/>
                </a:rPr>
                <a:t>x</a:t>
              </a:r>
              <a:r>
                <a:rPr lang="en-US" altLang="zh-CN" sz="2800" b="1" baseline="-25000">
                  <a:latin typeface="Times New Roman" panose="02020603050405020304" pitchFamily="18" charset="0"/>
                  <a:ea typeface="黑体" panose="02010609060101010101" pitchFamily="2" charset="-122"/>
                </a:rPr>
                <a:t>0</a:t>
              </a:r>
              <a:r>
                <a:rPr lang="en-US" altLang="zh-CN" sz="2800" b="1" dirty="0">
                  <a:latin typeface="Times New Roman" panose="02020603050405020304" pitchFamily="18" charset="0"/>
                  <a:ea typeface="黑体" panose="02010609060101010101" pitchFamily="2" charset="-122"/>
                </a:rPr>
                <a:t> </a:t>
              </a:r>
              <a:r>
                <a:rPr lang="zh-CN" altLang="en-US" sz="2800" b="1" dirty="0">
                  <a:latin typeface="Times New Roman" panose="02020603050405020304" pitchFamily="18" charset="0"/>
                  <a:ea typeface="黑体" panose="02010609060101010101" pitchFamily="2" charset="-122"/>
                </a:rPr>
                <a:t>处也连续</a:t>
              </a:r>
              <a:r>
                <a:rPr lang="en-US" altLang="zh-CN" sz="2800" b="1">
                  <a:latin typeface="Times New Roman" panose="02020603050405020304" pitchFamily="18" charset="0"/>
                  <a:ea typeface="黑体" panose="02010609060101010101" pitchFamily="2" charset="-122"/>
                </a:rPr>
                <a:t>.</a:t>
              </a:r>
              <a:endParaRPr lang="en-US" altLang="zh-CN" sz="2800" b="1">
                <a:latin typeface="Times New Roman" panose="02020603050405020304" pitchFamily="18" charset="0"/>
                <a:ea typeface="黑体" panose="02010609060101010101" pitchFamily="2" charset="-122"/>
              </a:endParaRPr>
            </a:p>
          </p:txBody>
        </p:sp>
      </p:grpSp>
      <p:sp>
        <p:nvSpPr>
          <p:cNvPr id="17" name="文本框 2"/>
          <p:cNvSpPr txBox="1"/>
          <p:nvPr/>
        </p:nvSpPr>
        <p:spPr>
          <a:xfrm>
            <a:off x="501650" y="166370"/>
            <a:ext cx="3819525" cy="521970"/>
          </a:xfrm>
          <a:prstGeom prst="rect">
            <a:avLst/>
          </a:prstGeom>
          <a:noFill/>
        </p:spPr>
        <p:txBody>
          <a:bodyPr wrap="square" rtlCol="0">
            <a:spAutoFit/>
          </a:bodyPr>
          <a:p>
            <a:pPr algn="l"/>
            <a:r>
              <a:rPr lang="zh-CN" altLang="en-US" sz="2800" b="1" dirty="0">
                <a:solidFill>
                  <a:schemeClr val="bg1"/>
                </a:solidFill>
                <a:latin typeface="微软雅黑" panose="020B0503020204020204" charset="-122"/>
                <a:ea typeface="微软雅黑" panose="020B0503020204020204" charset="-122"/>
              </a:rPr>
              <a:t>一、连续函数的性质</a:t>
            </a:r>
            <a:endParaRPr lang="zh-CN"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0"/>
                                  </p:iterate>
                                  <p:childTnLst>
                                    <p:set>
                                      <p:cBhvr>
                                        <p:cTn id="6" dur="1" fill="hold">
                                          <p:stCondLst>
                                            <p:cond delay="0"/>
                                          </p:stCondLst>
                                        </p:cTn>
                                        <p:tgtEl>
                                          <p:spTgt spid="10245"/>
                                        </p:tgtEl>
                                        <p:attrNameLst>
                                          <p:attrName>style.visibility</p:attrName>
                                        </p:attrNameLst>
                                      </p:cBhvr>
                                      <p:to>
                                        <p:strVal val="visible"/>
                                      </p:to>
                                    </p:set>
                                    <p:animEffect transition="in" filter="wipe(left)">
                                      <p:cBhvr>
                                        <p:cTn id="7" dur="75"/>
                                        <p:tgtEl>
                                          <p:spTgt spid="1024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lt">
                                    <p:tmPct val="100000"/>
                                  </p:iterate>
                                  <p:childTnLst>
                                    <p:set>
                                      <p:cBhvr>
                                        <p:cTn id="11" dur="1" fill="hold">
                                          <p:stCondLst>
                                            <p:cond delay="0"/>
                                          </p:stCondLst>
                                        </p:cTn>
                                        <p:tgtEl>
                                          <p:spTgt spid="10246"/>
                                        </p:tgtEl>
                                        <p:attrNameLst>
                                          <p:attrName>style.visibility</p:attrName>
                                        </p:attrNameLst>
                                      </p:cBhvr>
                                      <p:to>
                                        <p:strVal val="visible"/>
                                      </p:to>
                                    </p:set>
                                    <p:animEffect transition="in" filter="wipe(left)">
                                      <p:cBhvr>
                                        <p:cTn id="12" dur="75"/>
                                        <p:tgtEl>
                                          <p:spTgt spid="102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0"/>
                                  </p:iterate>
                                  <p:childTnLst>
                                    <p:set>
                                      <p:cBhvr>
                                        <p:cTn id="16" dur="1" fill="hold">
                                          <p:stCondLst>
                                            <p:cond delay="0"/>
                                          </p:stCondLst>
                                        </p:cTn>
                                        <p:tgtEl>
                                          <p:spTgt spid="10247"/>
                                        </p:tgtEl>
                                        <p:attrNameLst>
                                          <p:attrName>style.visibility</p:attrName>
                                        </p:attrNameLst>
                                      </p:cBhvr>
                                      <p:to>
                                        <p:strVal val="visible"/>
                                      </p:to>
                                    </p:set>
                                    <p:animEffect transition="in" filter="wipe(left)">
                                      <p:cBhvr>
                                        <p:cTn id="17" dur="75"/>
                                        <p:tgtEl>
                                          <p:spTgt spid="10247"/>
                                        </p:tgtEl>
                                      </p:cBhvr>
                                    </p:animEffect>
                                  </p:childTnLst>
                                </p:cTn>
                              </p:par>
                            </p:childTnLst>
                          </p:cTn>
                        </p:par>
                        <p:par>
                          <p:cTn id="18" fill="hold">
                            <p:stCondLst>
                              <p:cond delay="975"/>
                            </p:stCondLst>
                            <p:childTnLst>
                              <p:par>
                                <p:cTn id="19" presetID="22" presetClass="entr" presetSubtype="8" fill="hold" nodeType="afterEffect">
                                  <p:stCondLst>
                                    <p:cond delay="0"/>
                                  </p:stCondLst>
                                  <p:childTnLst>
                                    <p:set>
                                      <p:cBhvr>
                                        <p:cTn id="20" dur="1" fill="hold">
                                          <p:stCondLst>
                                            <p:cond delay="0"/>
                                          </p:stCondLst>
                                        </p:cTn>
                                        <p:tgtEl>
                                          <p:spTgt spid="10261"/>
                                        </p:tgtEl>
                                        <p:attrNameLst>
                                          <p:attrName>style.visibility</p:attrName>
                                        </p:attrNameLst>
                                      </p:cBhvr>
                                      <p:to>
                                        <p:strVal val="visible"/>
                                      </p:to>
                                    </p:set>
                                    <p:animEffect transition="in" filter="wipe(left)">
                                      <p:cBhvr>
                                        <p:cTn id="21" dur="500"/>
                                        <p:tgtEl>
                                          <p:spTgt spid="102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p:bldP spid="1024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2" name="文本框 12291"/>
          <p:cNvSpPr txBox="1"/>
          <p:nvPr/>
        </p:nvSpPr>
        <p:spPr>
          <a:xfrm>
            <a:off x="722948" y="2827020"/>
            <a:ext cx="7924800" cy="1124585"/>
          </a:xfrm>
          <a:prstGeom prst="rect">
            <a:avLst/>
          </a:prstGeom>
          <a:noFill/>
          <a:ln w="9525">
            <a:noFill/>
          </a:ln>
        </p:spPr>
        <p:txBody>
          <a:bodyPr>
            <a:spAutoFit/>
          </a:bodyPr>
          <a:p>
            <a:pPr algn="just">
              <a:lnSpc>
                <a:spcPct val="120000"/>
              </a:lnSpc>
            </a:pPr>
            <a:r>
              <a:rPr lang="zh-CN" altLang="en-US" sz="2800" b="1" dirty="0">
                <a:latin typeface="Times New Roman" panose="02020603050405020304" pitchFamily="18" charset="0"/>
              </a:rPr>
              <a:t>　</a:t>
            </a:r>
            <a:r>
              <a:rPr lang="zh-CN" altLang="en-US" sz="2800" b="1" dirty="0">
                <a:solidFill>
                  <a:srgbClr val="0000FF"/>
                </a:solidFill>
                <a:latin typeface="Times New Roman" panose="02020603050405020304" pitchFamily="18" charset="0"/>
              </a:rPr>
              <a:t>　</a:t>
            </a: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3</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在某区间上单值</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单调且连续</a:t>
            </a:r>
            <a:r>
              <a:rPr lang="zh-CN" altLang="en-US" sz="2800" b="1" dirty="0">
                <a:latin typeface="Times New Roman" panose="02020603050405020304" pitchFamily="18" charset="0"/>
              </a:rPr>
              <a:t>，</a:t>
            </a:r>
            <a:endParaRPr lang="zh-CN" altLang="en-US" sz="2800" b="1" dirty="0">
              <a:latin typeface="Times New Roman" panose="02020603050405020304" pitchFamily="18" charset="0"/>
            </a:endParaRPr>
          </a:p>
        </p:txBody>
      </p:sp>
      <p:sp>
        <p:nvSpPr>
          <p:cNvPr id="12293" name="矩形 12292"/>
          <p:cNvSpPr/>
          <p:nvPr/>
        </p:nvSpPr>
        <p:spPr>
          <a:xfrm>
            <a:off x="722948" y="4558983"/>
            <a:ext cx="4800600" cy="521970"/>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ea typeface="黑体" panose="02010609060101010101" pitchFamily="2" charset="-122"/>
              </a:rPr>
              <a:t>即它们同为递增或同为递减</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12294" name="矩形 12293"/>
          <p:cNvSpPr/>
          <p:nvPr/>
        </p:nvSpPr>
        <p:spPr>
          <a:xfrm>
            <a:off x="722948" y="3360420"/>
            <a:ext cx="8153400" cy="1124585"/>
          </a:xfrm>
          <a:prstGeom prst="rect">
            <a:avLst/>
          </a:prstGeom>
          <a:noFill/>
          <a:ln w="9525">
            <a:noFill/>
          </a:ln>
        </p:spPr>
        <p:txBody>
          <a:bodyPr>
            <a:spAutoFit/>
          </a:bodyPr>
          <a:p>
            <a:pPr>
              <a:lnSpc>
                <a:spcPct val="120000"/>
              </a:lnSpc>
            </a:pPr>
            <a:r>
              <a:rPr lang="en-US" altLang="zh-CN"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则它的反函数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x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baseline="30000">
                <a:latin typeface="宋体" panose="02010600030101010101" pitchFamily="2" charset="-122"/>
              </a:rPr>
              <a:t>-</a:t>
            </a:r>
            <a:r>
              <a:rPr lang="en-US" altLang="zh-CN" sz="2800" b="1" baseline="30000">
                <a:latin typeface="Times New Roman" panose="02020603050405020304" pitchFamily="18" charset="0"/>
              </a:rPr>
              <a:t>1 </a:t>
            </a:r>
            <a:r>
              <a:rPr lang="en-US" altLang="zh-CN" sz="2800" b="1">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在对应的区间上也单值</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单调且连续</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且它们的单调性相同</a:t>
            </a:r>
            <a:r>
              <a:rPr lang="zh-CN" altLang="en-US" sz="2800" b="1" dirty="0">
                <a:latin typeface="Times New Roman" panose="02020603050405020304" pitchFamily="18" charset="0"/>
              </a:rPr>
              <a:t>，</a:t>
            </a:r>
            <a:endParaRPr lang="zh-CN" altLang="en-US" sz="2800" b="1" dirty="0">
              <a:latin typeface="Times New Roman" panose="02020603050405020304" pitchFamily="18" charset="0"/>
            </a:endParaRPr>
          </a:p>
        </p:txBody>
      </p:sp>
      <p:sp>
        <p:nvSpPr>
          <p:cNvPr id="12307" name="文本框 12306"/>
          <p:cNvSpPr txBox="1"/>
          <p:nvPr/>
        </p:nvSpPr>
        <p:spPr>
          <a:xfrm>
            <a:off x="722948" y="1049020"/>
            <a:ext cx="7772400" cy="1641475"/>
          </a:xfrm>
          <a:prstGeom prst="rect">
            <a:avLst/>
          </a:prstGeom>
          <a:noFill/>
          <a:ln w="9525">
            <a:noFill/>
          </a:ln>
        </p:spPr>
        <p:txBody>
          <a:bodyPr>
            <a:spAutoFit/>
          </a:bodyPr>
          <a:p>
            <a:pPr algn="just">
              <a:lnSpc>
                <a:spcPct val="120000"/>
              </a:lnSpc>
            </a:pPr>
            <a:r>
              <a:rPr lang="zh-CN" altLang="en-US" sz="2800" b="1" dirty="0">
                <a:latin typeface="Times New Roman" panose="02020603050405020304" pitchFamily="18" charset="0"/>
              </a:rPr>
              <a:t>　　</a:t>
            </a: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2</a:t>
            </a:r>
            <a:r>
              <a:rPr lang="en-US" altLang="zh-CN" sz="2800" b="1">
                <a:solidFill>
                  <a:srgbClr val="0000FF"/>
                </a:solidFill>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设函数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u</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i="1">
                <a:latin typeface="Times New Roman" panose="02020603050405020304" pitchFamily="18" charset="0"/>
              </a:rPr>
              <a:t>u</a:t>
            </a:r>
            <a:r>
              <a:rPr lang="en-US" altLang="zh-CN" sz="2800" b="1" baseline="-25000">
                <a:latin typeface="Times New Roman" panose="02020603050405020304" pitchFamily="18" charset="0"/>
              </a:rPr>
              <a:t>0 </a:t>
            </a:r>
            <a:r>
              <a:rPr lang="zh-CN" altLang="en-US" sz="2800" b="1" dirty="0">
                <a:latin typeface="Times New Roman" panose="02020603050405020304" pitchFamily="18" charset="0"/>
                <a:ea typeface="黑体" panose="02010609060101010101" pitchFamily="2" charset="-122"/>
              </a:rPr>
              <a:t>处连续</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u = </a:t>
            </a:r>
            <a:r>
              <a:rPr lang="en-US" altLang="zh-CN" sz="2800" b="1" i="1">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sym typeface="Symbol" panose="05050102010706020507" pitchFamily="18" charset="2"/>
              </a:rPr>
              <a:t>(</a:t>
            </a:r>
            <a:r>
              <a:rPr lang="en-US" altLang="zh-CN" sz="2800" b="1" i="1">
                <a:latin typeface="Times New Roman" panose="02020603050405020304" pitchFamily="18" charset="0"/>
                <a:sym typeface="Symbol" panose="05050102010706020507" pitchFamily="18" charset="2"/>
              </a:rPr>
              <a:t>x</a:t>
            </a:r>
            <a:r>
              <a:rPr lang="en-US" altLang="zh-CN" sz="2800" b="1">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ea typeface="黑体" panose="02010609060101010101" pitchFamily="2" charset="-122"/>
                <a:sym typeface="Symbol" panose="05050102010706020507" pitchFamily="18" charset="2"/>
              </a:rPr>
              <a:t>在</a:t>
            </a:r>
            <a:r>
              <a:rPr lang="zh-CN" altLang="en-US" sz="2800" b="1" dirty="0">
                <a:latin typeface="Times New Roman" panose="02020603050405020304" pitchFamily="18" charset="0"/>
                <a:sym typeface="Symbol" panose="05050102010706020507" pitchFamily="18" charset="2"/>
              </a:rPr>
              <a:t> </a:t>
            </a:r>
            <a:r>
              <a:rPr lang="en-US" altLang="zh-CN" sz="2800" b="1" i="1">
                <a:latin typeface="Times New Roman" panose="02020603050405020304" pitchFamily="18" charset="0"/>
              </a:rPr>
              <a:t>x</a:t>
            </a:r>
            <a:r>
              <a:rPr lang="en-US" altLang="zh-CN" sz="2800" b="1" baseline="-25000">
                <a:latin typeface="Times New Roman" panose="02020603050405020304" pitchFamily="18" charset="0"/>
              </a:rPr>
              <a:t>0</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处连续</a:t>
            </a:r>
            <a:r>
              <a:rPr lang="zh-CN" altLang="en-US" sz="2800" b="1" dirty="0">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且</a:t>
            </a:r>
            <a:r>
              <a:rPr lang="zh-CN" altLang="en-US" sz="2800" b="1" dirty="0">
                <a:latin typeface="Times New Roman" panose="02020603050405020304" pitchFamily="18" charset="0"/>
              </a:rPr>
              <a:t> </a:t>
            </a:r>
            <a:r>
              <a:rPr lang="en-US" altLang="zh-CN" sz="2800" b="1" i="1">
                <a:latin typeface="Times New Roman" panose="02020603050405020304" pitchFamily="18" charset="0"/>
              </a:rPr>
              <a:t>u</a:t>
            </a:r>
            <a:r>
              <a:rPr lang="en-US" altLang="zh-CN" sz="2800" b="1" baseline="-25000">
                <a:latin typeface="Times New Roman" panose="02020603050405020304" pitchFamily="18" charset="0"/>
              </a:rPr>
              <a:t>0 </a:t>
            </a:r>
            <a:r>
              <a:rPr lang="en-US" altLang="zh-CN" sz="2800" b="1" i="1">
                <a:latin typeface="Times New Roman" panose="02020603050405020304" pitchFamily="18" charset="0"/>
              </a:rPr>
              <a:t>= </a:t>
            </a:r>
            <a:r>
              <a:rPr lang="en-US" altLang="zh-CN" sz="2800" b="1" i="1">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sym typeface="Symbol" panose="05050102010706020507" pitchFamily="18" charset="2"/>
              </a:rPr>
              <a:t>(</a:t>
            </a:r>
            <a:r>
              <a:rPr lang="en-US" altLang="zh-CN" sz="2800" b="1" i="1">
                <a:latin typeface="Times New Roman" panose="02020603050405020304" pitchFamily="18" charset="0"/>
                <a:sym typeface="Symbol" panose="05050102010706020507" pitchFamily="18" charset="2"/>
              </a:rPr>
              <a:t>x</a:t>
            </a:r>
            <a:r>
              <a:rPr lang="en-US" altLang="zh-CN" sz="2800" b="1" baseline="-25000">
                <a:latin typeface="Times New Roman" panose="02020603050405020304" pitchFamily="18" charset="0"/>
                <a:sym typeface="Symbol" panose="05050102010706020507" pitchFamily="18" charset="2"/>
              </a:rPr>
              <a:t>0</a:t>
            </a:r>
            <a:r>
              <a:rPr lang="en-US" altLang="zh-CN" sz="2800" b="1">
                <a:latin typeface="Times New Roman" panose="02020603050405020304" pitchFamily="18" charset="0"/>
                <a:sym typeface="Symbol" panose="05050102010706020507" pitchFamily="18" charset="2"/>
              </a:rPr>
              <a:t>) </a:t>
            </a:r>
            <a:r>
              <a:rPr lang="zh-CN" altLang="en-US" sz="2800" b="1">
                <a:latin typeface="Times New Roman" panose="02020603050405020304" pitchFamily="18" charset="0"/>
                <a:sym typeface="Symbol" panose="05050102010706020507" pitchFamily="18" charset="2"/>
              </a:rPr>
              <a:t>，</a:t>
            </a:r>
            <a:r>
              <a:rPr lang="zh-CN" altLang="en-US" sz="2800" b="1" dirty="0">
                <a:latin typeface="Times New Roman" panose="02020603050405020304" pitchFamily="18" charset="0"/>
                <a:ea typeface="黑体" panose="02010609060101010101" pitchFamily="2" charset="-122"/>
                <a:sym typeface="Symbol" panose="05050102010706020507" pitchFamily="18" charset="2"/>
              </a:rPr>
              <a:t>则复合函数</a:t>
            </a:r>
            <a:r>
              <a:rPr lang="zh-CN" altLang="en-US" sz="2800" b="1" dirty="0">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sym typeface="Symbol" panose="05050102010706020507" pitchFamily="18" charset="2"/>
              </a:rPr>
              <a:t>(</a:t>
            </a:r>
            <a:r>
              <a:rPr lang="en-US" altLang="zh-CN" sz="2800" b="1" i="1">
                <a:latin typeface="Times New Roman" panose="02020603050405020304" pitchFamily="18" charset="0"/>
                <a:sym typeface="Symbol" panose="05050102010706020507" pitchFamily="18" charset="2"/>
              </a:rPr>
              <a:t>x</a:t>
            </a:r>
            <a:r>
              <a:rPr lang="en-US" altLang="zh-CN" sz="2800" b="1">
                <a:latin typeface="Times New Roman" panose="02020603050405020304" pitchFamily="18" charset="0"/>
                <a:sym typeface="Symbol" panose="05050102010706020507" pitchFamily="18" charset="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i="1">
                <a:latin typeface="Times New Roman" panose="02020603050405020304" pitchFamily="18" charset="0"/>
                <a:sym typeface="Symbol" panose="05050102010706020507" pitchFamily="18" charset="2"/>
              </a:rPr>
              <a:t>x</a:t>
            </a:r>
            <a:r>
              <a:rPr lang="en-US" altLang="zh-CN" sz="2800" b="1" baseline="-25000">
                <a:latin typeface="Times New Roman" panose="02020603050405020304" pitchFamily="18" charset="0"/>
                <a:sym typeface="Symbol" panose="05050102010706020507" pitchFamily="18" charset="2"/>
              </a:rPr>
              <a:t>0</a:t>
            </a:r>
            <a:r>
              <a:rPr lang="en-US" altLang="zh-CN" sz="2800" b="1">
                <a:latin typeface="Times New Roman" panose="02020603050405020304" pitchFamily="18" charset="0"/>
                <a:sym typeface="Symbol" panose="05050102010706020507" pitchFamily="18" charset="2"/>
              </a:rPr>
              <a:t> </a:t>
            </a:r>
            <a:r>
              <a:rPr lang="zh-CN" altLang="en-US" sz="2800" b="1" dirty="0">
                <a:latin typeface="Times New Roman" panose="02020603050405020304" pitchFamily="18" charset="0"/>
                <a:ea typeface="黑体" panose="02010609060101010101" pitchFamily="2" charset="-122"/>
              </a:rPr>
              <a:t>处连续</a:t>
            </a:r>
            <a:r>
              <a:rPr lang="zh-CN" altLang="en-US" sz="1600" b="1" dirty="0">
                <a:latin typeface="Times New Roman" panose="02020603050405020304" pitchFamily="18" charset="0"/>
              </a:rPr>
              <a:t> </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307"/>
                                        </p:tgtEl>
                                        <p:attrNameLst>
                                          <p:attrName>style.visibility</p:attrName>
                                        </p:attrNameLst>
                                      </p:cBhvr>
                                      <p:to>
                                        <p:strVal val="visible"/>
                                      </p:to>
                                    </p:set>
                                    <p:animEffect transition="in" filter="wipe(up)">
                                      <p:cBhvr>
                                        <p:cTn id="7" dur="500"/>
                                        <p:tgtEl>
                                          <p:spTgt spid="1230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lt">
                                    <p:tmPct val="100000"/>
                                  </p:iterate>
                                  <p:childTnLst>
                                    <p:set>
                                      <p:cBhvr>
                                        <p:cTn id="11" dur="1" fill="hold">
                                          <p:stCondLst>
                                            <p:cond delay="0"/>
                                          </p:stCondLst>
                                        </p:cTn>
                                        <p:tgtEl>
                                          <p:spTgt spid="12292"/>
                                        </p:tgtEl>
                                        <p:attrNameLst>
                                          <p:attrName>style.visibility</p:attrName>
                                        </p:attrNameLst>
                                      </p:cBhvr>
                                      <p:to>
                                        <p:strVal val="visible"/>
                                      </p:to>
                                    </p:set>
                                    <p:animEffect transition="in" filter="wipe(left)">
                                      <p:cBhvr>
                                        <p:cTn id="12" dur="75"/>
                                        <p:tgtEl>
                                          <p:spTgt spid="1229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0"/>
                                  </p:iterate>
                                  <p:childTnLst>
                                    <p:set>
                                      <p:cBhvr>
                                        <p:cTn id="16" dur="1" fill="hold">
                                          <p:stCondLst>
                                            <p:cond delay="0"/>
                                          </p:stCondLst>
                                        </p:cTn>
                                        <p:tgtEl>
                                          <p:spTgt spid="12294"/>
                                        </p:tgtEl>
                                        <p:attrNameLst>
                                          <p:attrName>style.visibility</p:attrName>
                                        </p:attrNameLst>
                                      </p:cBhvr>
                                      <p:to>
                                        <p:strVal val="visible"/>
                                      </p:to>
                                    </p:set>
                                    <p:animEffect transition="in" filter="wipe(left)">
                                      <p:cBhvr>
                                        <p:cTn id="17" dur="75"/>
                                        <p:tgtEl>
                                          <p:spTgt spid="1229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lt">
                                    <p:tmPct val="100000"/>
                                  </p:iterate>
                                  <p:childTnLst>
                                    <p:set>
                                      <p:cBhvr>
                                        <p:cTn id="21" dur="1" fill="hold">
                                          <p:stCondLst>
                                            <p:cond delay="0"/>
                                          </p:stCondLst>
                                        </p:cTn>
                                        <p:tgtEl>
                                          <p:spTgt spid="12293"/>
                                        </p:tgtEl>
                                        <p:attrNameLst>
                                          <p:attrName>style.visibility</p:attrName>
                                        </p:attrNameLst>
                                      </p:cBhvr>
                                      <p:to>
                                        <p:strVal val="visible"/>
                                      </p:to>
                                    </p:set>
                                    <p:animEffect transition="in" filter="wipe(left)">
                                      <p:cBhvr>
                                        <p:cTn id="22" dur="75"/>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3" grpId="0"/>
      <p:bldP spid="12294" grpId="0"/>
      <p:bldP spid="123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6" name="文本框 35845"/>
          <p:cNvSpPr txBox="1"/>
          <p:nvPr/>
        </p:nvSpPr>
        <p:spPr>
          <a:xfrm>
            <a:off x="1456373" y="5285740"/>
            <a:ext cx="7129463" cy="521970"/>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rPr>
              <a:t>综上所述，</a:t>
            </a:r>
            <a:r>
              <a:rPr lang="zh-CN" altLang="en-US" sz="2800" b="1" dirty="0">
                <a:solidFill>
                  <a:schemeClr val="tx1"/>
                </a:solidFill>
                <a:latin typeface="Times New Roman" panose="02020603050405020304" pitchFamily="18" charset="0"/>
              </a:rPr>
              <a:t>基本初等函数在其定义域内连续</a:t>
            </a:r>
            <a:r>
              <a:rPr lang="en-US" altLang="zh-CN" sz="2800" b="1">
                <a:solidFill>
                  <a:schemeClr val="tx1"/>
                </a:solidFill>
                <a:latin typeface="Times New Roman" panose="02020603050405020304" pitchFamily="18" charset="0"/>
              </a:rPr>
              <a:t>.</a:t>
            </a:r>
            <a:endParaRPr lang="en-US" altLang="zh-CN" sz="2800" b="1">
              <a:solidFill>
                <a:schemeClr val="tx1"/>
              </a:solidFill>
              <a:latin typeface="Times New Roman" panose="02020603050405020304" pitchFamily="18" charset="0"/>
            </a:endParaRPr>
          </a:p>
        </p:txBody>
      </p:sp>
      <p:sp>
        <p:nvSpPr>
          <p:cNvPr id="35847" name="文本框 35846"/>
          <p:cNvSpPr txBox="1"/>
          <p:nvPr/>
        </p:nvSpPr>
        <p:spPr>
          <a:xfrm>
            <a:off x="881698" y="1556703"/>
            <a:ext cx="7920038" cy="1124585"/>
          </a:xfrm>
          <a:prstGeom prst="rect">
            <a:avLst/>
          </a:prstGeom>
          <a:noFill/>
          <a:ln w="9525">
            <a:noFill/>
          </a:ln>
        </p:spPr>
        <p:txBody>
          <a:bodyPr>
            <a:spAutoFit/>
          </a:bodyPr>
          <a:p>
            <a:pPr>
              <a:lnSpc>
                <a:spcPct val="120000"/>
              </a:lnSpc>
              <a:spcBef>
                <a:spcPct val="50000"/>
              </a:spcBef>
            </a:pPr>
            <a:r>
              <a:rPr lang="en-US" altLang="zh-CN" sz="2800" b="1" dirty="0">
                <a:latin typeface="宋体" panose="02010600030101010101" pitchFamily="2" charset="-122"/>
              </a:rPr>
              <a:t>    </a:t>
            </a:r>
            <a:r>
              <a:rPr lang="zh-CN" altLang="en-US" sz="2800" b="1" dirty="0">
                <a:latin typeface="宋体" panose="02010600030101010101" pitchFamily="2" charset="-122"/>
              </a:rPr>
              <a:t>可以由三角函数的连续性推知各个反三角函数在各自的定义域内连续；</a:t>
            </a:r>
            <a:endParaRPr lang="zh-CN" altLang="en-US" sz="2800" b="1" dirty="0">
              <a:latin typeface="宋体" panose="02010600030101010101" pitchFamily="2" charset="-122"/>
            </a:endParaRPr>
          </a:p>
        </p:txBody>
      </p:sp>
      <p:graphicFrame>
        <p:nvGraphicFramePr>
          <p:cNvPr id="35850" name="对象 35849"/>
          <p:cNvGraphicFramePr/>
          <p:nvPr/>
        </p:nvGraphicFramePr>
        <p:xfrm>
          <a:off x="1026161" y="2707640"/>
          <a:ext cx="7848600" cy="1112838"/>
        </p:xfrm>
        <a:graphic>
          <a:graphicData uri="http://schemas.openxmlformats.org/presentationml/2006/ole">
            <mc:AlternateContent xmlns:mc="http://schemas.openxmlformats.org/markup-compatibility/2006">
              <mc:Choice xmlns:v="urn:schemas-microsoft-com:vml" Requires="v">
                <p:oleObj spid="_x0000_s3114" name="" r:id="rId1" imgW="3200400" imgH="469900" progId="Equation.3">
                  <p:embed/>
                </p:oleObj>
              </mc:Choice>
              <mc:Fallback>
                <p:oleObj name="" r:id="rId1" imgW="3200400" imgH="469900" progId="Equation.3">
                  <p:embed/>
                  <p:pic>
                    <p:nvPicPr>
                      <p:cNvPr id="0" name="图片 3113"/>
                      <p:cNvPicPr/>
                      <p:nvPr/>
                    </p:nvPicPr>
                    <p:blipFill>
                      <a:blip r:embed="rId2"/>
                      <a:stretch>
                        <a:fillRect/>
                      </a:stretch>
                    </p:blipFill>
                    <p:spPr>
                      <a:xfrm>
                        <a:off x="1026161" y="2707640"/>
                        <a:ext cx="7848600" cy="1112838"/>
                      </a:xfrm>
                      <a:prstGeom prst="rect">
                        <a:avLst/>
                      </a:prstGeom>
                      <a:noFill/>
                      <a:ln w="38100">
                        <a:noFill/>
                        <a:miter/>
                      </a:ln>
                    </p:spPr>
                  </p:pic>
                </p:oleObj>
              </mc:Fallback>
            </mc:AlternateContent>
          </a:graphicData>
        </a:graphic>
      </p:graphicFrame>
      <p:sp>
        <p:nvSpPr>
          <p:cNvPr id="35854" name="文本框 35853"/>
          <p:cNvSpPr txBox="1"/>
          <p:nvPr/>
        </p:nvSpPr>
        <p:spPr>
          <a:xfrm>
            <a:off x="881698" y="951865"/>
            <a:ext cx="7920038" cy="607695"/>
          </a:xfrm>
          <a:prstGeom prst="rect">
            <a:avLst/>
          </a:prstGeom>
          <a:noFill/>
          <a:ln w="9525">
            <a:noFill/>
          </a:ln>
        </p:spPr>
        <p:txBody>
          <a:bodyPr>
            <a:spAutoFit/>
          </a:bodyPr>
          <a:p>
            <a:pPr>
              <a:lnSpc>
                <a:spcPct val="120000"/>
              </a:lnSpc>
              <a:spcBef>
                <a:spcPct val="50000"/>
              </a:spcBef>
            </a:pPr>
            <a:r>
              <a:rPr lang="en-US" altLang="zh-CN" sz="2800" b="1" dirty="0">
                <a:latin typeface="Times New Roman" panose="02020603050405020304" pitchFamily="18" charset="0"/>
                <a:ea typeface="黑体" panose="02010609060101010101" pitchFamily="2" charset="-122"/>
              </a:rPr>
              <a:t>        </a:t>
            </a:r>
            <a:r>
              <a:rPr lang="zh-CN" altLang="en-US" sz="2800" b="1" dirty="0">
                <a:latin typeface="Times New Roman" panose="02020603050405020304" pitchFamily="18" charset="0"/>
                <a:ea typeface="黑体" panose="02010609060101010101" pitchFamily="2" charset="-122"/>
              </a:rPr>
              <a:t>借助于定理</a:t>
            </a:r>
            <a:r>
              <a:rPr lang="en-US" altLang="zh-CN" sz="2800" b="1" dirty="0">
                <a:latin typeface="Times New Roman" panose="02020603050405020304" pitchFamily="18" charset="0"/>
                <a:ea typeface="黑体" panose="02010609060101010101" pitchFamily="2" charset="-122"/>
              </a:rPr>
              <a:t>3</a:t>
            </a:r>
            <a:r>
              <a:rPr lang="zh-CN" altLang="en-US" sz="2800" b="1" dirty="0">
                <a:latin typeface="Times New Roman" panose="02020603050405020304" pitchFamily="18" charset="0"/>
                <a:ea typeface="黑体" panose="02010609060101010101" pitchFamily="2" charset="-122"/>
              </a:rPr>
              <a:t>，</a:t>
            </a:r>
            <a:endParaRPr lang="zh-CN" altLang="en-US" sz="2800" b="1" dirty="0">
              <a:latin typeface="Times New Roman" panose="02020603050405020304" pitchFamily="18" charset="0"/>
              <a:ea typeface="黑体" panose="02010609060101010101" pitchFamily="2" charset="-122"/>
            </a:endParaRPr>
          </a:p>
        </p:txBody>
      </p:sp>
      <p:graphicFrame>
        <p:nvGraphicFramePr>
          <p:cNvPr id="35855" name="对象 35854"/>
          <p:cNvGraphicFramePr/>
          <p:nvPr/>
        </p:nvGraphicFramePr>
        <p:xfrm>
          <a:off x="953136" y="4001453"/>
          <a:ext cx="7629525" cy="1082675"/>
        </p:xfrm>
        <a:graphic>
          <a:graphicData uri="http://schemas.openxmlformats.org/presentationml/2006/ole">
            <mc:AlternateContent xmlns:mc="http://schemas.openxmlformats.org/markup-compatibility/2006">
              <mc:Choice xmlns:v="urn:schemas-microsoft-com:vml" Requires="v">
                <p:oleObj spid="_x0000_s3111" name="" r:id="rId3" imgW="3111500" imgH="457200" progId="Equation.3">
                  <p:embed/>
                </p:oleObj>
              </mc:Choice>
              <mc:Fallback>
                <p:oleObj name="" r:id="rId3" imgW="3111500" imgH="457200" progId="Equation.3">
                  <p:embed/>
                  <p:pic>
                    <p:nvPicPr>
                      <p:cNvPr id="0" name="图片 3110"/>
                      <p:cNvPicPr/>
                      <p:nvPr/>
                    </p:nvPicPr>
                    <p:blipFill>
                      <a:blip r:embed="rId4"/>
                      <a:stretch>
                        <a:fillRect/>
                      </a:stretch>
                    </p:blipFill>
                    <p:spPr>
                      <a:xfrm>
                        <a:off x="953136" y="4001453"/>
                        <a:ext cx="7629525" cy="1082675"/>
                      </a:xfrm>
                      <a:prstGeom prst="rect">
                        <a:avLst/>
                      </a:prstGeom>
                      <a:noFill/>
                      <a:ln w="38100">
                        <a:noFill/>
                        <a:miter/>
                      </a:ln>
                    </p:spPr>
                  </p:pic>
                </p:oleObj>
              </mc:Fallback>
            </mc:AlternateContent>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847"/>
                                        </p:tgtEl>
                                        <p:attrNameLst>
                                          <p:attrName>style.visibility</p:attrName>
                                        </p:attrNameLst>
                                      </p:cBhvr>
                                      <p:to>
                                        <p:strVal val="visible"/>
                                      </p:to>
                                    </p:set>
                                    <p:animEffect transition="in" filter="wipe(left)">
                                      <p:cBhvr>
                                        <p:cTn id="7" dur="500"/>
                                        <p:tgtEl>
                                          <p:spTgt spid="3584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5850"/>
                                        </p:tgtEl>
                                        <p:attrNameLst>
                                          <p:attrName>style.visibility</p:attrName>
                                        </p:attrNameLst>
                                      </p:cBhvr>
                                      <p:to>
                                        <p:strVal val="visible"/>
                                      </p:to>
                                    </p:set>
                                    <p:animEffect transition="in" filter="wipe(left)">
                                      <p:cBhvr>
                                        <p:cTn id="12" dur="500"/>
                                        <p:tgtEl>
                                          <p:spTgt spid="3585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5855"/>
                                        </p:tgtEl>
                                        <p:attrNameLst>
                                          <p:attrName>style.visibility</p:attrName>
                                        </p:attrNameLst>
                                      </p:cBhvr>
                                      <p:to>
                                        <p:strVal val="visible"/>
                                      </p:to>
                                    </p:set>
                                    <p:animEffect transition="in" filter="wipe(left)">
                                      <p:cBhvr>
                                        <p:cTn id="17" dur="500"/>
                                        <p:tgtEl>
                                          <p:spTgt spid="3585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lt">
                                    <p:tmPct val="100000"/>
                                  </p:iterate>
                                  <p:childTnLst>
                                    <p:set>
                                      <p:cBhvr>
                                        <p:cTn id="21" dur="1" fill="hold">
                                          <p:stCondLst>
                                            <p:cond delay="0"/>
                                          </p:stCondLst>
                                        </p:cTn>
                                        <p:tgtEl>
                                          <p:spTgt spid="35846"/>
                                        </p:tgtEl>
                                        <p:attrNameLst>
                                          <p:attrName>style.visibility</p:attrName>
                                        </p:attrNameLst>
                                      </p:cBhvr>
                                      <p:to>
                                        <p:strVal val="visible"/>
                                      </p:to>
                                    </p:set>
                                    <p:animEffect transition="in" filter="wipe(left)">
                                      <p:cBhvr>
                                        <p:cTn id="22" dur="75"/>
                                        <p:tgtEl>
                                          <p:spTgt spid="35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6" grpId="0"/>
      <p:bldP spid="3584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8679" name="组合 28678"/>
          <p:cNvGrpSpPr/>
          <p:nvPr/>
        </p:nvGrpSpPr>
        <p:grpSpPr>
          <a:xfrm>
            <a:off x="1745298" y="2520950"/>
            <a:ext cx="6096000" cy="660400"/>
            <a:chOff x="864" y="766"/>
            <a:chExt cx="3840" cy="416"/>
          </a:xfrm>
        </p:grpSpPr>
        <p:sp>
          <p:nvSpPr>
            <p:cNvPr id="28674" name="矩形 28673"/>
            <p:cNvSpPr/>
            <p:nvPr/>
          </p:nvSpPr>
          <p:spPr>
            <a:xfrm>
              <a:off x="864" y="766"/>
              <a:ext cx="508" cy="329"/>
            </a:xfrm>
            <a:prstGeom prst="rect">
              <a:avLst/>
            </a:prstGeom>
            <a:noFill/>
            <a:ln w="9525">
              <a:noFill/>
            </a:ln>
          </p:spPr>
          <p:txBody>
            <a:bodyPr wrap="none" anchor="t">
              <a:spAutoFit/>
            </a:bodyPr>
            <a:p>
              <a:r>
                <a:rPr lang="zh-CN" altLang="en-US" sz="2800" b="1" dirty="0">
                  <a:solidFill>
                    <a:srgbClr val="3333FF"/>
                  </a:solidFill>
                  <a:latin typeface="黑体" panose="02010609060101010101" pitchFamily="2" charset="-122"/>
                  <a:ea typeface="黑体" panose="02010609060101010101" pitchFamily="2" charset="-122"/>
                </a:rPr>
                <a:t>例</a:t>
              </a:r>
              <a:r>
                <a:rPr lang="zh-CN" altLang="en-US" sz="2800" b="1" dirty="0">
                  <a:solidFill>
                    <a:srgbClr val="3333FF"/>
                  </a:solidFill>
                  <a:latin typeface="Times New Roman" panose="02020603050405020304" pitchFamily="18" charset="0"/>
                  <a:ea typeface="黑体" panose="02010609060101010101" pitchFamily="2" charset="-122"/>
                </a:rPr>
                <a:t> </a:t>
              </a:r>
              <a:r>
                <a:rPr lang="en-US" altLang="zh-CN" sz="2800" b="1">
                  <a:solidFill>
                    <a:srgbClr val="3333FF"/>
                  </a:solidFill>
                  <a:latin typeface="Times New Roman" panose="02020603050405020304" pitchFamily="18" charset="0"/>
                  <a:ea typeface="黑体" panose="02010609060101010101" pitchFamily="2" charset="-122"/>
                </a:rPr>
                <a:t>3</a:t>
              </a:r>
              <a:endParaRPr lang="en-US" altLang="zh-CN" sz="2800" b="1">
                <a:solidFill>
                  <a:srgbClr val="3333FF"/>
                </a:solidFill>
                <a:latin typeface="Times New Roman" panose="02020603050405020304" pitchFamily="18" charset="0"/>
                <a:ea typeface="黑体" panose="02010609060101010101" pitchFamily="2" charset="-122"/>
              </a:endParaRPr>
            </a:p>
          </p:txBody>
        </p:sp>
        <p:graphicFrame>
          <p:nvGraphicFramePr>
            <p:cNvPr id="28675" name="对象 28674"/>
            <p:cNvGraphicFramePr/>
            <p:nvPr/>
          </p:nvGraphicFramePr>
          <p:xfrm>
            <a:off x="1521" y="779"/>
            <a:ext cx="3183" cy="403"/>
          </p:xfrm>
          <a:graphic>
            <a:graphicData uri="http://schemas.openxmlformats.org/presentationml/2006/ole">
              <mc:AlternateContent xmlns:mc="http://schemas.openxmlformats.org/markup-compatibility/2006">
                <mc:Choice xmlns:v="urn:schemas-microsoft-com:vml" Requires="v">
                  <p:oleObj spid="_x0000_s3112" name="" r:id="rId1" imgW="2146300" imgH="279400" progId="Equation.3">
                    <p:embed/>
                  </p:oleObj>
                </mc:Choice>
                <mc:Fallback>
                  <p:oleObj name="" r:id="rId1" imgW="2146300" imgH="279400" progId="Equation.3">
                    <p:embed/>
                    <p:pic>
                      <p:nvPicPr>
                        <p:cNvPr id="0" name="图片 3111"/>
                        <p:cNvPicPr/>
                        <p:nvPr/>
                      </p:nvPicPr>
                      <p:blipFill>
                        <a:blip r:embed="rId2"/>
                        <a:stretch>
                          <a:fillRect/>
                        </a:stretch>
                      </p:blipFill>
                      <p:spPr>
                        <a:xfrm>
                          <a:off x="1521" y="779"/>
                          <a:ext cx="3183" cy="403"/>
                        </a:xfrm>
                        <a:prstGeom prst="rect">
                          <a:avLst/>
                        </a:prstGeom>
                        <a:noFill/>
                        <a:ln w="38100">
                          <a:noFill/>
                          <a:miter/>
                        </a:ln>
                      </p:spPr>
                    </p:pic>
                  </p:oleObj>
                </mc:Fallback>
              </mc:AlternateContent>
            </a:graphicData>
          </a:graphic>
        </p:graphicFrame>
      </p:grpSp>
      <p:sp>
        <p:nvSpPr>
          <p:cNvPr id="28676" name="矩形 28675"/>
          <p:cNvSpPr/>
          <p:nvPr/>
        </p:nvSpPr>
        <p:spPr>
          <a:xfrm>
            <a:off x="1059498" y="3213100"/>
            <a:ext cx="7162800" cy="1383665"/>
          </a:xfrm>
          <a:prstGeom prst="rect">
            <a:avLst/>
          </a:prstGeom>
          <a:noFill/>
          <a:ln w="9525">
            <a:noFill/>
          </a:ln>
        </p:spPr>
        <p:txBody>
          <a:bodyPr>
            <a:spAutoFit/>
          </a:bodyPr>
          <a:p>
            <a:pPr algn="just">
              <a:lnSpc>
                <a:spcPct val="150000"/>
              </a:lnSpc>
            </a:pPr>
            <a:r>
              <a:rPr lang="zh-CN" altLang="en-US" sz="2800" b="1" dirty="0">
                <a:latin typeface="Times New Roman" panose="02020603050405020304" pitchFamily="18" charset="0"/>
              </a:rPr>
              <a:t>　　</a:t>
            </a:r>
            <a:r>
              <a:rPr lang="zh-CN" altLang="en-US" sz="2800" b="1" dirty="0">
                <a:solidFill>
                  <a:srgbClr val="3333FF"/>
                </a:solidFill>
                <a:latin typeface="Times New Roman" panose="02020603050405020304" pitchFamily="18" charset="0"/>
                <a:ea typeface="黑体" panose="02010609060101010101" pitchFamily="2" charset="-122"/>
              </a:rPr>
              <a:t>解</a:t>
            </a:r>
            <a:r>
              <a:rPr lang="zh-CN" altLang="en-US" sz="2800" b="1" dirty="0">
                <a:latin typeface="Times New Roman" panose="02020603050405020304" pitchFamily="18" charset="0"/>
              </a:rPr>
              <a:t>　因为 </a:t>
            </a:r>
            <a:r>
              <a:rPr lang="en-US" altLang="zh-CN" sz="2800" b="1" err="1">
                <a:latin typeface="Times New Roman" panose="02020603050405020304" pitchFamily="18" charset="0"/>
              </a:rPr>
              <a:t>arcsin(log</a:t>
            </a:r>
            <a:r>
              <a:rPr lang="en-US" altLang="zh-CN" sz="2800" b="1" i="1" baseline="-25000" err="1">
                <a:latin typeface="Times New Roman" panose="02020603050405020304" pitchFamily="18" charset="0"/>
              </a:rPr>
              <a:t>a</a:t>
            </a:r>
            <a:r>
              <a:rPr lang="en-US" altLang="zh-CN" sz="2800" b="1" i="1" err="1">
                <a:latin typeface="Times New Roman" panose="02020603050405020304" pitchFamily="18" charset="0"/>
              </a:rPr>
              <a:t>x</a:t>
            </a:r>
            <a:r>
              <a:rPr lang="en-US" altLang="zh-CN" sz="2800" b="1" dirty="0">
                <a:latin typeface="Times New Roman" panose="02020603050405020304" pitchFamily="18" charset="0"/>
              </a:rPr>
              <a:t>) </a:t>
            </a:r>
            <a:r>
              <a:rPr lang="zh-CN" altLang="en-US" sz="2800" b="1" dirty="0">
                <a:latin typeface="Times New Roman" panose="02020603050405020304" pitchFamily="18" charset="0"/>
              </a:rPr>
              <a:t>是初等函数，且 </a:t>
            </a:r>
            <a:r>
              <a:rPr lang="en-US" altLang="zh-CN" sz="2800" b="1" i="1">
                <a:latin typeface="Times New Roman" panose="02020603050405020304" pitchFamily="18" charset="0"/>
              </a:rPr>
              <a:t>x </a:t>
            </a:r>
            <a:r>
              <a:rPr lang="en-US" altLang="zh-CN" sz="2800" b="1">
                <a:latin typeface="Times New Roman" panose="02020603050405020304" pitchFamily="18" charset="0"/>
              </a:rPr>
              <a:t>= </a:t>
            </a:r>
            <a:r>
              <a:rPr lang="en-US" altLang="zh-CN" sz="2800" b="1" i="1">
                <a:latin typeface="Times New Roman" panose="02020603050405020304" pitchFamily="18" charset="0"/>
              </a:rPr>
              <a:t>a</a:t>
            </a:r>
            <a:r>
              <a:rPr lang="en-US" altLang="zh-CN" sz="2800" b="1" dirty="0">
                <a:latin typeface="Times New Roman" panose="02020603050405020304" pitchFamily="18" charset="0"/>
              </a:rPr>
              <a:t> </a:t>
            </a:r>
            <a:r>
              <a:rPr lang="zh-CN" altLang="en-US" sz="2800" b="1" dirty="0">
                <a:latin typeface="Times New Roman" panose="02020603050405020304" pitchFamily="18" charset="0"/>
              </a:rPr>
              <a:t>为它的定义区间内的一点，</a:t>
            </a:r>
            <a:endParaRPr lang="zh-CN" altLang="en-US" sz="2800" b="1" dirty="0">
              <a:latin typeface="Times New Roman" panose="02020603050405020304" pitchFamily="18" charset="0"/>
            </a:endParaRPr>
          </a:p>
        </p:txBody>
      </p:sp>
      <p:sp>
        <p:nvSpPr>
          <p:cNvPr id="28677" name="矩形 28676"/>
          <p:cNvSpPr/>
          <p:nvPr/>
        </p:nvSpPr>
        <p:spPr>
          <a:xfrm>
            <a:off x="6139498" y="4005263"/>
            <a:ext cx="1536700" cy="521970"/>
          </a:xfrm>
          <a:prstGeom prst="rect">
            <a:avLst/>
          </a:prstGeom>
          <a:noFill/>
          <a:ln w="9525">
            <a:noFill/>
          </a:ln>
        </p:spPr>
        <p:txBody>
          <a:bodyPr>
            <a:spAutoFit/>
          </a:bodyPr>
          <a:p>
            <a:r>
              <a:rPr lang="zh-CN" altLang="en-US" sz="2800" b="1" dirty="0">
                <a:latin typeface="Times New Roman" panose="02020603050405020304" pitchFamily="18" charset="0"/>
              </a:rPr>
              <a:t>所以有</a:t>
            </a:r>
            <a:endParaRPr lang="zh-CN" altLang="en-US" sz="2800" b="1" dirty="0">
              <a:latin typeface="Times New Roman" panose="02020603050405020304" pitchFamily="18" charset="0"/>
            </a:endParaRPr>
          </a:p>
        </p:txBody>
      </p:sp>
      <p:graphicFrame>
        <p:nvGraphicFramePr>
          <p:cNvPr id="28678" name="对象 28677"/>
          <p:cNvGraphicFramePr/>
          <p:nvPr/>
        </p:nvGraphicFramePr>
        <p:xfrm>
          <a:off x="1127761" y="4625975"/>
          <a:ext cx="7315200" cy="890588"/>
        </p:xfrm>
        <a:graphic>
          <a:graphicData uri="http://schemas.openxmlformats.org/presentationml/2006/ole">
            <mc:AlternateContent xmlns:mc="http://schemas.openxmlformats.org/markup-compatibility/2006">
              <mc:Choice xmlns:v="urn:schemas-microsoft-com:vml" Requires="v">
                <p:oleObj spid="_x0000_s3113" name="" r:id="rId3" imgW="3248660" imgH="405765" progId="Equation.3">
                  <p:embed/>
                </p:oleObj>
              </mc:Choice>
              <mc:Fallback>
                <p:oleObj name="" r:id="rId3" imgW="3248660" imgH="405765" progId="Equation.3">
                  <p:embed/>
                  <p:pic>
                    <p:nvPicPr>
                      <p:cNvPr id="0" name="图片 3112"/>
                      <p:cNvPicPr/>
                      <p:nvPr/>
                    </p:nvPicPr>
                    <p:blipFill>
                      <a:blip r:embed="rId4"/>
                      <a:stretch>
                        <a:fillRect/>
                      </a:stretch>
                    </p:blipFill>
                    <p:spPr>
                      <a:xfrm>
                        <a:off x="1127761" y="4625975"/>
                        <a:ext cx="7315200" cy="890588"/>
                      </a:xfrm>
                      <a:prstGeom prst="rect">
                        <a:avLst/>
                      </a:prstGeom>
                      <a:noFill/>
                      <a:ln w="38100">
                        <a:noFill/>
                        <a:miter/>
                      </a:ln>
                    </p:spPr>
                  </p:pic>
                </p:oleObj>
              </mc:Fallback>
            </mc:AlternateContent>
          </a:graphicData>
        </a:graphic>
      </p:graphicFrame>
      <p:sp>
        <p:nvSpPr>
          <p:cNvPr id="28687" name="文本框 28686"/>
          <p:cNvSpPr txBox="1"/>
          <p:nvPr/>
        </p:nvSpPr>
        <p:spPr>
          <a:xfrm>
            <a:off x="722948" y="1628775"/>
            <a:ext cx="7924800" cy="521970"/>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rPr>
              <a:t>　</a:t>
            </a:r>
            <a:r>
              <a:rPr lang="zh-CN" altLang="en-US" sz="2800" b="1" dirty="0">
                <a:solidFill>
                  <a:srgbClr val="0000FF"/>
                </a:solidFill>
                <a:latin typeface="Times New Roman" panose="02020603050405020304" pitchFamily="18" charset="0"/>
              </a:rPr>
              <a:t>　</a:t>
            </a: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4</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初等函数在其定义区间内是连续的</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28688" name="文本框 28687"/>
          <p:cNvSpPr txBox="1"/>
          <p:nvPr/>
        </p:nvSpPr>
        <p:spPr>
          <a:xfrm>
            <a:off x="737235" y="893763"/>
            <a:ext cx="7924800" cy="521970"/>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rPr>
              <a:t>　　</a:t>
            </a:r>
            <a:r>
              <a:rPr lang="zh-CN" altLang="en-US" sz="2800" b="1" dirty="0">
                <a:latin typeface="黑体" panose="02010609060101010101" pitchFamily="2" charset="-122"/>
                <a:ea typeface="黑体" panose="02010609060101010101" pitchFamily="2" charset="-122"/>
              </a:rPr>
              <a:t>进一步可以得到</a:t>
            </a:r>
            <a:r>
              <a:rPr lang="zh-CN" altLang="en-US" sz="2800" b="1" dirty="0">
                <a:latin typeface="Times New Roman" panose="02020603050405020304" pitchFamily="18" charset="0"/>
                <a:ea typeface="黑体" panose="02010609060101010101" pitchFamily="2" charset="-122"/>
              </a:rPr>
              <a:t>初等函数连续性的重要定理</a:t>
            </a:r>
            <a:r>
              <a:rPr lang="en-US" altLang="zh-CN" sz="2800" b="1">
                <a:latin typeface="Times New Roman" panose="02020603050405020304" pitchFamily="18" charset="0"/>
                <a:ea typeface="黑体" panose="02010609060101010101" pitchFamily="2" charset="-122"/>
              </a:rPr>
              <a:t>.</a:t>
            </a:r>
            <a:endParaRPr lang="en-US" altLang="zh-CN" sz="2800" b="1">
              <a:latin typeface="Times New Roman" panose="02020603050405020304"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87"/>
                                        </p:tgtEl>
                                        <p:attrNameLst>
                                          <p:attrName>style.visibility</p:attrName>
                                        </p:attrNameLst>
                                      </p:cBhvr>
                                      <p:to>
                                        <p:strVal val="visible"/>
                                      </p:to>
                                    </p:set>
                                    <p:animEffect transition="in" filter="wipe(left)">
                                      <p:cBhvr>
                                        <p:cTn id="7" dur="500"/>
                                        <p:tgtEl>
                                          <p:spTgt spid="2868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8679"/>
                                        </p:tgtEl>
                                        <p:attrNameLst>
                                          <p:attrName>style.visibility</p:attrName>
                                        </p:attrNameLst>
                                      </p:cBhvr>
                                      <p:to>
                                        <p:strVal val="visible"/>
                                      </p:to>
                                    </p:set>
                                    <p:animEffect transition="in" filter="wipe(left)">
                                      <p:cBhvr>
                                        <p:cTn id="12" dur="500"/>
                                        <p:tgtEl>
                                          <p:spTgt spid="2867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0"/>
                                  </p:iterate>
                                  <p:childTnLst>
                                    <p:set>
                                      <p:cBhvr>
                                        <p:cTn id="16" dur="1" fill="hold">
                                          <p:stCondLst>
                                            <p:cond delay="0"/>
                                          </p:stCondLst>
                                        </p:cTn>
                                        <p:tgtEl>
                                          <p:spTgt spid="28676"/>
                                        </p:tgtEl>
                                        <p:attrNameLst>
                                          <p:attrName>style.visibility</p:attrName>
                                        </p:attrNameLst>
                                      </p:cBhvr>
                                      <p:to>
                                        <p:strVal val="visible"/>
                                      </p:to>
                                    </p:set>
                                    <p:animEffect transition="in" filter="wipe(left)">
                                      <p:cBhvr>
                                        <p:cTn id="17" dur="75"/>
                                        <p:tgtEl>
                                          <p:spTgt spid="2867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lt">
                                    <p:tmPct val="100000"/>
                                  </p:iterate>
                                  <p:childTnLst>
                                    <p:set>
                                      <p:cBhvr>
                                        <p:cTn id="21" dur="1" fill="hold">
                                          <p:stCondLst>
                                            <p:cond delay="0"/>
                                          </p:stCondLst>
                                        </p:cTn>
                                        <p:tgtEl>
                                          <p:spTgt spid="28677"/>
                                        </p:tgtEl>
                                        <p:attrNameLst>
                                          <p:attrName>style.visibility</p:attrName>
                                        </p:attrNameLst>
                                      </p:cBhvr>
                                      <p:to>
                                        <p:strVal val="visible"/>
                                      </p:to>
                                    </p:set>
                                    <p:animEffect transition="in" filter="wipe(left)">
                                      <p:cBhvr>
                                        <p:cTn id="22" dur="75"/>
                                        <p:tgtEl>
                                          <p:spTgt spid="28677"/>
                                        </p:tgtEl>
                                      </p:cBhvr>
                                    </p:animEffect>
                                  </p:childTnLst>
                                </p:cTn>
                              </p:par>
                            </p:childTnLst>
                          </p:cTn>
                        </p:par>
                        <p:par>
                          <p:cTn id="23" fill="hold">
                            <p:stCondLst>
                              <p:cond delay="225"/>
                            </p:stCondLst>
                            <p:childTnLst>
                              <p:par>
                                <p:cTn id="24" presetID="22" presetClass="entr" presetSubtype="8" fill="hold" nodeType="afterEffect">
                                  <p:stCondLst>
                                    <p:cond delay="0"/>
                                  </p:stCondLst>
                                  <p:childTnLst>
                                    <p:set>
                                      <p:cBhvr>
                                        <p:cTn id="25" dur="1" fill="hold">
                                          <p:stCondLst>
                                            <p:cond delay="0"/>
                                          </p:stCondLst>
                                        </p:cTn>
                                        <p:tgtEl>
                                          <p:spTgt spid="28678"/>
                                        </p:tgtEl>
                                        <p:attrNameLst>
                                          <p:attrName>style.visibility</p:attrName>
                                        </p:attrNameLst>
                                      </p:cBhvr>
                                      <p:to>
                                        <p:strVal val="visible"/>
                                      </p:to>
                                    </p:set>
                                    <p:animEffect transition="in" filter="wipe(left)">
                                      <p:cBhvr>
                                        <p:cTn id="26" dur="500"/>
                                        <p:tgtEl>
                                          <p:spTgt spid="28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8677" grpId="0"/>
      <p:bldP spid="2868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3351" name="组合 13350"/>
          <p:cNvGrpSpPr/>
          <p:nvPr/>
        </p:nvGrpSpPr>
        <p:grpSpPr>
          <a:xfrm>
            <a:off x="1313498" y="892175"/>
            <a:ext cx="3643313" cy="914400"/>
            <a:chOff x="660" y="336"/>
            <a:chExt cx="2247" cy="576"/>
          </a:xfrm>
        </p:grpSpPr>
        <p:sp>
          <p:nvSpPr>
            <p:cNvPr id="13316" name="矩形 13315"/>
            <p:cNvSpPr/>
            <p:nvPr/>
          </p:nvSpPr>
          <p:spPr>
            <a:xfrm>
              <a:off x="660" y="464"/>
              <a:ext cx="509" cy="329"/>
            </a:xfrm>
            <a:prstGeom prst="rect">
              <a:avLst/>
            </a:prstGeom>
            <a:noFill/>
            <a:ln w="9525">
              <a:noFill/>
            </a:ln>
          </p:spPr>
          <p:txBody>
            <a:bodyPr>
              <a:spAutoFit/>
            </a:bodyPr>
            <a:p>
              <a:r>
                <a:rPr lang="zh-CN" altLang="en-US" sz="2800" b="1" dirty="0">
                  <a:solidFill>
                    <a:srgbClr val="3333FF"/>
                  </a:solidFill>
                  <a:latin typeface="黑体" panose="02010609060101010101" pitchFamily="2" charset="-122"/>
                  <a:ea typeface="黑体" panose="02010609060101010101" pitchFamily="2" charset="-122"/>
                </a:rPr>
                <a:t>例</a:t>
              </a:r>
              <a:r>
                <a:rPr lang="zh-CN" altLang="en-US" sz="2800" b="1" dirty="0">
                  <a:solidFill>
                    <a:srgbClr val="3333FF"/>
                  </a:solidFill>
                  <a:latin typeface="Times New Roman" panose="02020603050405020304" pitchFamily="18" charset="0"/>
                  <a:ea typeface="黑体" panose="02010609060101010101" pitchFamily="2" charset="-122"/>
                </a:rPr>
                <a:t> </a:t>
              </a:r>
              <a:r>
                <a:rPr lang="en-US" altLang="zh-CN" sz="2800" b="1">
                  <a:solidFill>
                    <a:srgbClr val="3333FF"/>
                  </a:solidFill>
                  <a:latin typeface="Times New Roman" panose="02020603050405020304" pitchFamily="18" charset="0"/>
                  <a:ea typeface="黑体" panose="02010609060101010101" pitchFamily="2" charset="-122"/>
                </a:rPr>
                <a:t>1</a:t>
              </a:r>
              <a:endParaRPr lang="en-US" altLang="zh-CN" sz="2800" b="1">
                <a:solidFill>
                  <a:srgbClr val="3333FF"/>
                </a:solidFill>
                <a:latin typeface="Times New Roman" panose="02020603050405020304" pitchFamily="18" charset="0"/>
                <a:ea typeface="黑体" panose="02010609060101010101" pitchFamily="2" charset="-122"/>
              </a:endParaRPr>
            </a:p>
          </p:txBody>
        </p:sp>
        <p:graphicFrame>
          <p:nvGraphicFramePr>
            <p:cNvPr id="13317" name="对象 13316"/>
            <p:cNvGraphicFramePr/>
            <p:nvPr/>
          </p:nvGraphicFramePr>
          <p:xfrm>
            <a:off x="1338" y="336"/>
            <a:ext cx="1569" cy="576"/>
          </p:xfrm>
          <a:graphic>
            <a:graphicData uri="http://schemas.openxmlformats.org/presentationml/2006/ole">
              <mc:AlternateContent xmlns:mc="http://schemas.openxmlformats.org/markup-compatibility/2006">
                <mc:Choice xmlns:v="urn:schemas-microsoft-com:vml" Requires="v">
                  <p:oleObj spid="_x0000_s3105" name="" r:id="rId1" imgW="1142365" imgH="431800" progId="Equation.3">
                    <p:embed/>
                  </p:oleObj>
                </mc:Choice>
                <mc:Fallback>
                  <p:oleObj name="" r:id="rId1" imgW="1142365" imgH="431800" progId="Equation.3">
                    <p:embed/>
                    <p:pic>
                      <p:nvPicPr>
                        <p:cNvPr id="0" name="图片 3104"/>
                        <p:cNvPicPr/>
                        <p:nvPr/>
                      </p:nvPicPr>
                      <p:blipFill>
                        <a:blip r:embed="rId2"/>
                        <a:stretch>
                          <a:fillRect/>
                        </a:stretch>
                      </p:blipFill>
                      <p:spPr>
                        <a:xfrm>
                          <a:off x="1338" y="336"/>
                          <a:ext cx="1569" cy="576"/>
                        </a:xfrm>
                        <a:prstGeom prst="rect">
                          <a:avLst/>
                        </a:prstGeom>
                        <a:noFill/>
                        <a:ln w="38100">
                          <a:noFill/>
                          <a:miter/>
                        </a:ln>
                      </p:spPr>
                    </p:pic>
                  </p:oleObj>
                </mc:Fallback>
              </mc:AlternateContent>
            </a:graphicData>
          </a:graphic>
        </p:graphicFrame>
      </p:grpSp>
      <p:sp>
        <p:nvSpPr>
          <p:cNvPr id="13322" name="文本框 13321"/>
          <p:cNvSpPr txBox="1"/>
          <p:nvPr/>
        </p:nvSpPr>
        <p:spPr>
          <a:xfrm>
            <a:off x="646748" y="1667510"/>
            <a:ext cx="8229600" cy="1210945"/>
          </a:xfrm>
          <a:prstGeom prst="rect">
            <a:avLst/>
          </a:prstGeom>
          <a:noFill/>
          <a:ln w="9525">
            <a:noFill/>
          </a:ln>
        </p:spPr>
        <p:txBody>
          <a:bodyPr>
            <a:spAutoFit/>
          </a:bodyPr>
          <a:p>
            <a:pPr algn="just">
              <a:lnSpc>
                <a:spcPct val="130000"/>
              </a:lnSpc>
              <a:spcBef>
                <a:spcPct val="50000"/>
              </a:spcBef>
            </a:pPr>
            <a:r>
              <a:rPr lang="en-US" altLang="zh-CN" sz="2800" b="1" dirty="0">
                <a:latin typeface="Times New Roman" panose="02020603050405020304" pitchFamily="18" charset="0"/>
              </a:rPr>
              <a:t>                                                                 </a:t>
            </a:r>
            <a:r>
              <a:rPr lang="zh-CN" altLang="en-US" sz="2800" b="1" dirty="0">
                <a:latin typeface="Times New Roman" panose="02020603050405020304" pitchFamily="18" charset="0"/>
              </a:rPr>
              <a:t>应当先将该函数的分子有理化，</a:t>
            </a:r>
            <a:endParaRPr lang="zh-CN" altLang="en-US" sz="2800" b="1">
              <a:latin typeface="Times New Roman" panose="02020603050405020304" pitchFamily="18" charset="0"/>
            </a:endParaRPr>
          </a:p>
        </p:txBody>
      </p:sp>
      <p:sp>
        <p:nvSpPr>
          <p:cNvPr id="13323" name="文本框 13322"/>
          <p:cNvSpPr txBox="1"/>
          <p:nvPr/>
        </p:nvSpPr>
        <p:spPr>
          <a:xfrm>
            <a:off x="3389948" y="2367598"/>
            <a:ext cx="3395663" cy="521970"/>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rPr>
              <a:t>消去为零的因子 </a:t>
            </a:r>
            <a:r>
              <a:rPr lang="en-US" altLang="zh-CN" sz="2800" b="1" i="1">
                <a:latin typeface="Times New Roman" panose="02020603050405020304" pitchFamily="18" charset="0"/>
              </a:rPr>
              <a:t>x</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sp>
        <p:nvSpPr>
          <p:cNvPr id="13324" name="文本框 13323"/>
          <p:cNvSpPr txBox="1"/>
          <p:nvPr/>
        </p:nvSpPr>
        <p:spPr>
          <a:xfrm>
            <a:off x="6361748" y="2327910"/>
            <a:ext cx="2513013" cy="542925"/>
          </a:xfrm>
          <a:prstGeom prst="rect">
            <a:avLst/>
          </a:prstGeom>
          <a:noFill/>
          <a:ln w="9525">
            <a:noFill/>
          </a:ln>
        </p:spPr>
        <p:txBody>
          <a:bodyPr>
            <a:spAutoFit/>
          </a:bodyPr>
          <a:p>
            <a:pPr>
              <a:lnSpc>
                <a:spcPct val="105000"/>
              </a:lnSpc>
              <a:spcBef>
                <a:spcPct val="50000"/>
              </a:spcBef>
            </a:pPr>
            <a:r>
              <a:rPr lang="zh-CN" altLang="en-US" sz="2800" b="1" dirty="0">
                <a:latin typeface="Times New Roman" panose="02020603050405020304" pitchFamily="18" charset="0"/>
              </a:rPr>
              <a:t>再计算极限，</a:t>
            </a:r>
            <a:endParaRPr lang="zh-CN" altLang="en-US" sz="2800" b="1">
              <a:latin typeface="Times New Roman" panose="02020603050405020304" pitchFamily="18" charset="0"/>
            </a:endParaRPr>
          </a:p>
        </p:txBody>
      </p:sp>
      <p:sp>
        <p:nvSpPr>
          <p:cNvPr id="13327" name="矩形 13326"/>
          <p:cNvSpPr/>
          <p:nvPr/>
        </p:nvSpPr>
        <p:spPr>
          <a:xfrm>
            <a:off x="8330248" y="2367598"/>
            <a:ext cx="544513" cy="521970"/>
          </a:xfrm>
          <a:prstGeom prst="rect">
            <a:avLst/>
          </a:prstGeom>
          <a:noFill/>
          <a:ln w="9525">
            <a:noFill/>
          </a:ln>
        </p:spPr>
        <p:txBody>
          <a:bodyPr>
            <a:spAutoFit/>
          </a:bodyPr>
          <a:p>
            <a:r>
              <a:rPr lang="zh-CN" altLang="en-US" sz="2800" b="1" dirty="0">
                <a:latin typeface="Times New Roman" panose="02020603050405020304" pitchFamily="18" charset="0"/>
              </a:rPr>
              <a:t>即</a:t>
            </a:r>
            <a:endParaRPr lang="zh-CN" altLang="en-US" sz="2800" b="1" dirty="0">
              <a:latin typeface="Times New Roman" panose="02020603050405020304" pitchFamily="18" charset="0"/>
            </a:endParaRPr>
          </a:p>
        </p:txBody>
      </p:sp>
      <p:graphicFrame>
        <p:nvGraphicFramePr>
          <p:cNvPr id="13328" name="对象 13327"/>
          <p:cNvGraphicFramePr/>
          <p:nvPr/>
        </p:nvGraphicFramePr>
        <p:xfrm>
          <a:off x="1484948" y="3064510"/>
          <a:ext cx="4548188" cy="968375"/>
        </p:xfrm>
        <a:graphic>
          <a:graphicData uri="http://schemas.openxmlformats.org/presentationml/2006/ole">
            <mc:AlternateContent xmlns:mc="http://schemas.openxmlformats.org/markup-compatibility/2006">
              <mc:Choice xmlns:v="urn:schemas-microsoft-com:vml" Requires="v">
                <p:oleObj spid="_x0000_s3097" name="" r:id="rId3" imgW="2146300" imgH="469900" progId="Equation.3">
                  <p:embed/>
                </p:oleObj>
              </mc:Choice>
              <mc:Fallback>
                <p:oleObj name="" r:id="rId3" imgW="2146300" imgH="469900" progId="Equation.3">
                  <p:embed/>
                  <p:pic>
                    <p:nvPicPr>
                      <p:cNvPr id="0" name="图片 3096"/>
                      <p:cNvPicPr/>
                      <p:nvPr/>
                    </p:nvPicPr>
                    <p:blipFill>
                      <a:blip r:embed="rId4"/>
                      <a:stretch>
                        <a:fillRect/>
                      </a:stretch>
                    </p:blipFill>
                    <p:spPr>
                      <a:xfrm>
                        <a:off x="1484948" y="3064510"/>
                        <a:ext cx="4548188" cy="968375"/>
                      </a:xfrm>
                      <a:prstGeom prst="rect">
                        <a:avLst/>
                      </a:prstGeom>
                      <a:noFill/>
                      <a:ln w="38100">
                        <a:noFill/>
                        <a:miter/>
                      </a:ln>
                    </p:spPr>
                  </p:pic>
                </p:oleObj>
              </mc:Fallback>
            </mc:AlternateContent>
          </a:graphicData>
        </a:graphic>
      </p:graphicFrame>
      <p:graphicFrame>
        <p:nvGraphicFramePr>
          <p:cNvPr id="13329" name="对象 13328"/>
          <p:cNvGraphicFramePr/>
          <p:nvPr/>
        </p:nvGraphicFramePr>
        <p:xfrm>
          <a:off x="3389948" y="4239260"/>
          <a:ext cx="4495800" cy="863600"/>
        </p:xfrm>
        <a:graphic>
          <a:graphicData uri="http://schemas.openxmlformats.org/presentationml/2006/ole">
            <mc:AlternateContent xmlns:mc="http://schemas.openxmlformats.org/markup-compatibility/2006">
              <mc:Choice xmlns:v="urn:schemas-microsoft-com:vml" Requires="v">
                <p:oleObj spid="_x0000_s3099" name="" r:id="rId5" imgW="2120900" imgH="419100" progId="Equation.3">
                  <p:embed/>
                </p:oleObj>
              </mc:Choice>
              <mc:Fallback>
                <p:oleObj name="" r:id="rId5" imgW="2120900" imgH="419100" progId="Equation.3">
                  <p:embed/>
                  <p:pic>
                    <p:nvPicPr>
                      <p:cNvPr id="0" name="图片 3098"/>
                      <p:cNvPicPr/>
                      <p:nvPr/>
                    </p:nvPicPr>
                    <p:blipFill>
                      <a:blip r:embed="rId6"/>
                      <a:stretch>
                        <a:fillRect/>
                      </a:stretch>
                    </p:blipFill>
                    <p:spPr>
                      <a:xfrm>
                        <a:off x="3389948" y="4239260"/>
                        <a:ext cx="4495800" cy="863600"/>
                      </a:xfrm>
                      <a:prstGeom prst="rect">
                        <a:avLst/>
                      </a:prstGeom>
                      <a:noFill/>
                      <a:ln w="38100">
                        <a:noFill/>
                        <a:miter/>
                      </a:ln>
                    </p:spPr>
                  </p:pic>
                </p:oleObj>
              </mc:Fallback>
            </mc:AlternateContent>
          </a:graphicData>
        </a:graphic>
      </p:graphicFrame>
      <p:graphicFrame>
        <p:nvGraphicFramePr>
          <p:cNvPr id="13336" name="对象 13335"/>
          <p:cNvGraphicFramePr/>
          <p:nvPr/>
        </p:nvGraphicFramePr>
        <p:xfrm>
          <a:off x="2170748" y="5325110"/>
          <a:ext cx="5894388" cy="946150"/>
        </p:xfrm>
        <a:graphic>
          <a:graphicData uri="http://schemas.openxmlformats.org/presentationml/2006/ole">
            <mc:AlternateContent xmlns:mc="http://schemas.openxmlformats.org/markup-compatibility/2006">
              <mc:Choice xmlns:v="urn:schemas-microsoft-com:vml" Requires="v">
                <p:oleObj spid="_x0000_s3098" name="" r:id="rId7" imgW="2614930" imgH="431800" progId="Equation.3">
                  <p:embed/>
                </p:oleObj>
              </mc:Choice>
              <mc:Fallback>
                <p:oleObj name="" r:id="rId7" imgW="2614930" imgH="431800" progId="Equation.3">
                  <p:embed/>
                  <p:pic>
                    <p:nvPicPr>
                      <p:cNvPr id="0" name="图片 3097"/>
                      <p:cNvPicPr/>
                      <p:nvPr/>
                    </p:nvPicPr>
                    <p:blipFill>
                      <a:blip r:embed="rId8"/>
                      <a:stretch>
                        <a:fillRect/>
                      </a:stretch>
                    </p:blipFill>
                    <p:spPr>
                      <a:xfrm>
                        <a:off x="2170748" y="5325110"/>
                        <a:ext cx="5894388" cy="946150"/>
                      </a:xfrm>
                      <a:prstGeom prst="rect">
                        <a:avLst/>
                      </a:prstGeom>
                      <a:noFill/>
                      <a:ln w="38100">
                        <a:noFill/>
                        <a:miter/>
                      </a:ln>
                    </p:spPr>
                  </p:pic>
                </p:oleObj>
              </mc:Fallback>
            </mc:AlternateContent>
          </a:graphicData>
        </a:graphic>
      </p:graphicFrame>
      <p:sp>
        <p:nvSpPr>
          <p:cNvPr id="13337" name="矩形 13336"/>
          <p:cNvSpPr/>
          <p:nvPr/>
        </p:nvSpPr>
        <p:spPr>
          <a:xfrm>
            <a:off x="786448" y="5555298"/>
            <a:ext cx="1676400" cy="521970"/>
          </a:xfrm>
          <a:prstGeom prst="rect">
            <a:avLst/>
          </a:prstGeom>
          <a:noFill/>
          <a:ln w="9525">
            <a:noFill/>
          </a:ln>
        </p:spPr>
        <p:txBody>
          <a:bodyPr>
            <a:spAutoFit/>
          </a:bodyPr>
          <a:p>
            <a:r>
              <a:rPr lang="zh-CN" altLang="en-US" sz="2800" b="1" dirty="0">
                <a:latin typeface="Times New Roman" panose="02020603050405020304" pitchFamily="18" charset="0"/>
              </a:rPr>
              <a:t>一般地，</a:t>
            </a:r>
            <a:endParaRPr lang="zh-CN" altLang="en-US" sz="2800" b="1" dirty="0">
              <a:latin typeface="Times New Roman" panose="02020603050405020304" pitchFamily="18" charset="0"/>
            </a:endParaRPr>
          </a:p>
        </p:txBody>
      </p:sp>
      <p:grpSp>
        <p:nvGrpSpPr>
          <p:cNvPr id="13352" name="组合 13351"/>
          <p:cNvGrpSpPr/>
          <p:nvPr/>
        </p:nvGrpSpPr>
        <p:grpSpPr>
          <a:xfrm>
            <a:off x="1361123" y="1667510"/>
            <a:ext cx="5497513" cy="758825"/>
            <a:chOff x="642" y="960"/>
            <a:chExt cx="3463" cy="478"/>
          </a:xfrm>
        </p:grpSpPr>
        <p:sp>
          <p:nvSpPr>
            <p:cNvPr id="13321" name="文本框 13320"/>
            <p:cNvSpPr txBox="1"/>
            <p:nvPr/>
          </p:nvSpPr>
          <p:spPr>
            <a:xfrm>
              <a:off x="642" y="1010"/>
              <a:ext cx="3463" cy="342"/>
            </a:xfrm>
            <a:prstGeom prst="rect">
              <a:avLst/>
            </a:prstGeom>
            <a:noFill/>
            <a:ln w="9525">
              <a:noFill/>
            </a:ln>
          </p:spPr>
          <p:txBody>
            <a:bodyPr>
              <a:spAutoFit/>
            </a:bodyPr>
            <a:p>
              <a:pPr>
                <a:lnSpc>
                  <a:spcPct val="105000"/>
                </a:lnSpc>
                <a:spcBef>
                  <a:spcPct val="50000"/>
                </a:spcBef>
              </a:pPr>
              <a:r>
                <a:rPr lang="zh-CN" altLang="en-US" sz="2800" b="1" dirty="0">
                  <a:solidFill>
                    <a:srgbClr val="3333FF"/>
                  </a:solidFill>
                  <a:latin typeface="Times New Roman" panose="02020603050405020304" pitchFamily="18" charset="0"/>
                  <a:ea typeface="黑体" panose="02010609060101010101" pitchFamily="2" charset="-122"/>
                </a:rPr>
                <a:t>解   </a:t>
              </a:r>
              <a:r>
                <a:rPr lang="zh-CN" altLang="en-US" sz="2800" b="1" dirty="0">
                  <a:latin typeface="Times New Roman" panose="02020603050405020304" pitchFamily="18" charset="0"/>
                </a:rPr>
                <a:t>这是一个        型的极限问题</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graphicFrame>
          <p:nvGraphicFramePr>
            <p:cNvPr id="13339" name="对象 13338"/>
            <p:cNvGraphicFramePr/>
            <p:nvPr/>
          </p:nvGraphicFramePr>
          <p:xfrm>
            <a:off x="2034" y="960"/>
            <a:ext cx="366" cy="478"/>
          </p:xfrm>
          <a:graphic>
            <a:graphicData uri="http://schemas.openxmlformats.org/presentationml/2006/ole">
              <mc:AlternateContent xmlns:mc="http://schemas.openxmlformats.org/markup-compatibility/2006">
                <mc:Choice xmlns:v="urn:schemas-microsoft-com:vml" Requires="v">
                  <p:oleObj spid="_x0000_s3094" name="" r:id="rId9" imgW="292100" imgH="393700" progId="Equation.3">
                    <p:embed/>
                  </p:oleObj>
                </mc:Choice>
                <mc:Fallback>
                  <p:oleObj name="" r:id="rId9" imgW="292100" imgH="393700" progId="Equation.3">
                    <p:embed/>
                    <p:pic>
                      <p:nvPicPr>
                        <p:cNvPr id="0" name="图片 3093"/>
                        <p:cNvPicPr/>
                        <p:nvPr/>
                      </p:nvPicPr>
                      <p:blipFill>
                        <a:blip r:embed="rId10"/>
                        <a:stretch>
                          <a:fillRect/>
                        </a:stretch>
                      </p:blipFill>
                      <p:spPr>
                        <a:xfrm>
                          <a:off x="2034" y="960"/>
                          <a:ext cx="366" cy="478"/>
                        </a:xfrm>
                        <a:prstGeom prst="rect">
                          <a:avLst/>
                        </a:prstGeom>
                        <a:noFill/>
                        <a:ln w="38100">
                          <a:noFill/>
                          <a:miter/>
                        </a:ln>
                      </p:spPr>
                    </p:pic>
                  </p:oleObj>
                </mc:Fallback>
              </mc:AlternateContent>
            </a:graphicData>
          </a:graphic>
        </p:graphicFrame>
      </p:grpSp>
      <p:sp>
        <p:nvSpPr>
          <p:cNvPr id="17" name="文本框 2"/>
          <p:cNvSpPr txBox="1"/>
          <p:nvPr/>
        </p:nvSpPr>
        <p:spPr>
          <a:xfrm>
            <a:off x="864235" y="309880"/>
            <a:ext cx="3026410" cy="521970"/>
          </a:xfrm>
          <a:prstGeom prst="rect">
            <a:avLst/>
          </a:prstGeom>
          <a:noFill/>
        </p:spPr>
        <p:txBody>
          <a:bodyPr wrap="square" rtlCol="0">
            <a:spAutoFit/>
          </a:bodyPr>
          <a:p>
            <a:pPr algn="l"/>
            <a:r>
              <a:rPr lang="zh-CN" altLang="en-US" sz="2800" b="1" dirty="0">
                <a:solidFill>
                  <a:schemeClr val="bg1"/>
                </a:solidFill>
                <a:latin typeface="微软雅黑" panose="020B0503020204020204" charset="-122"/>
                <a:ea typeface="微软雅黑" panose="020B0503020204020204" charset="-122"/>
              </a:rPr>
              <a:t>二、举例</a:t>
            </a:r>
            <a:endParaRPr lang="zh-CN"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352"/>
                                        </p:tgtEl>
                                        <p:attrNameLst>
                                          <p:attrName>style.visibility</p:attrName>
                                        </p:attrNameLst>
                                      </p:cBhvr>
                                      <p:to>
                                        <p:strVal val="visible"/>
                                      </p:to>
                                    </p:set>
                                    <p:animEffect transition="in" filter="dissolve">
                                      <p:cBhvr>
                                        <p:cTn id="7" dur="500"/>
                                        <p:tgtEl>
                                          <p:spTgt spid="133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lt">
                                    <p:tmPct val="100000"/>
                                  </p:iterate>
                                  <p:childTnLst>
                                    <p:set>
                                      <p:cBhvr>
                                        <p:cTn id="11" dur="1" fill="hold">
                                          <p:stCondLst>
                                            <p:cond delay="0"/>
                                          </p:stCondLst>
                                        </p:cTn>
                                        <p:tgtEl>
                                          <p:spTgt spid="13322"/>
                                        </p:tgtEl>
                                        <p:attrNameLst>
                                          <p:attrName>style.visibility</p:attrName>
                                        </p:attrNameLst>
                                      </p:cBhvr>
                                      <p:to>
                                        <p:strVal val="visible"/>
                                      </p:to>
                                    </p:set>
                                    <p:animEffect transition="in" filter="wipe(left)">
                                      <p:cBhvr>
                                        <p:cTn id="12" dur="75"/>
                                        <p:tgtEl>
                                          <p:spTgt spid="133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0"/>
                                  </p:iterate>
                                  <p:childTnLst>
                                    <p:set>
                                      <p:cBhvr>
                                        <p:cTn id="16" dur="1" fill="hold">
                                          <p:stCondLst>
                                            <p:cond delay="0"/>
                                          </p:stCondLst>
                                        </p:cTn>
                                        <p:tgtEl>
                                          <p:spTgt spid="13323"/>
                                        </p:tgtEl>
                                        <p:attrNameLst>
                                          <p:attrName>style.visibility</p:attrName>
                                        </p:attrNameLst>
                                      </p:cBhvr>
                                      <p:to>
                                        <p:strVal val="visible"/>
                                      </p:to>
                                    </p:set>
                                    <p:animEffect transition="in" filter="wipe(left)">
                                      <p:cBhvr>
                                        <p:cTn id="17" dur="75"/>
                                        <p:tgtEl>
                                          <p:spTgt spid="133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iterate type="lt">
                                    <p:tmPct val="100000"/>
                                  </p:iterate>
                                  <p:childTnLst>
                                    <p:set>
                                      <p:cBhvr>
                                        <p:cTn id="21" dur="1" fill="hold">
                                          <p:stCondLst>
                                            <p:cond delay="0"/>
                                          </p:stCondLst>
                                        </p:cTn>
                                        <p:tgtEl>
                                          <p:spTgt spid="13324"/>
                                        </p:tgtEl>
                                        <p:attrNameLst>
                                          <p:attrName>style.visibility</p:attrName>
                                        </p:attrNameLst>
                                      </p:cBhvr>
                                      <p:to>
                                        <p:strVal val="visible"/>
                                      </p:to>
                                    </p:set>
                                    <p:animEffect transition="in" filter="wipe(left)">
                                      <p:cBhvr>
                                        <p:cTn id="22" dur="75"/>
                                        <p:tgtEl>
                                          <p:spTgt spid="133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iterate type="lt">
                                    <p:tmPct val="100000"/>
                                  </p:iterate>
                                  <p:childTnLst>
                                    <p:set>
                                      <p:cBhvr>
                                        <p:cTn id="26" dur="1" fill="hold">
                                          <p:stCondLst>
                                            <p:cond delay="0"/>
                                          </p:stCondLst>
                                        </p:cTn>
                                        <p:tgtEl>
                                          <p:spTgt spid="13327"/>
                                        </p:tgtEl>
                                        <p:attrNameLst>
                                          <p:attrName>style.visibility</p:attrName>
                                        </p:attrNameLst>
                                      </p:cBhvr>
                                      <p:to>
                                        <p:strVal val="visible"/>
                                      </p:to>
                                    </p:set>
                                    <p:animEffect transition="in" filter="wipe(left)">
                                      <p:cBhvr>
                                        <p:cTn id="27" dur="75"/>
                                        <p:tgtEl>
                                          <p:spTgt spid="13327"/>
                                        </p:tgtEl>
                                      </p:cBhvr>
                                    </p:animEffect>
                                  </p:childTnLst>
                                </p:cTn>
                              </p:par>
                            </p:childTnLst>
                          </p:cTn>
                        </p:par>
                        <p:par>
                          <p:cTn id="28" fill="hold">
                            <p:stCondLst>
                              <p:cond delay="75"/>
                            </p:stCondLst>
                            <p:childTnLst>
                              <p:par>
                                <p:cTn id="29" presetID="22" presetClass="entr" presetSubtype="8" fill="hold" nodeType="afterEffect">
                                  <p:stCondLst>
                                    <p:cond delay="0"/>
                                  </p:stCondLst>
                                  <p:childTnLst>
                                    <p:set>
                                      <p:cBhvr>
                                        <p:cTn id="30" dur="1" fill="hold">
                                          <p:stCondLst>
                                            <p:cond delay="0"/>
                                          </p:stCondLst>
                                        </p:cTn>
                                        <p:tgtEl>
                                          <p:spTgt spid="13328"/>
                                        </p:tgtEl>
                                        <p:attrNameLst>
                                          <p:attrName>style.visibility</p:attrName>
                                        </p:attrNameLst>
                                      </p:cBhvr>
                                      <p:to>
                                        <p:strVal val="visible"/>
                                      </p:to>
                                    </p:set>
                                    <p:animEffect transition="in" filter="wipe(left)">
                                      <p:cBhvr>
                                        <p:cTn id="31" dur="500"/>
                                        <p:tgtEl>
                                          <p:spTgt spid="1332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3329"/>
                                        </p:tgtEl>
                                        <p:attrNameLst>
                                          <p:attrName>style.visibility</p:attrName>
                                        </p:attrNameLst>
                                      </p:cBhvr>
                                      <p:to>
                                        <p:strVal val="visible"/>
                                      </p:to>
                                    </p:set>
                                    <p:animEffect transition="in" filter="wipe(left)">
                                      <p:cBhvr>
                                        <p:cTn id="36" dur="500"/>
                                        <p:tgtEl>
                                          <p:spTgt spid="1332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3337"/>
                                        </p:tgtEl>
                                        <p:attrNameLst>
                                          <p:attrName>style.visibility</p:attrName>
                                        </p:attrNameLst>
                                      </p:cBhvr>
                                      <p:to>
                                        <p:strVal val="visible"/>
                                      </p:to>
                                    </p:set>
                                    <p:animEffect transition="in" filter="wipe(left)">
                                      <p:cBhvr>
                                        <p:cTn id="41" dur="500"/>
                                        <p:tgtEl>
                                          <p:spTgt spid="1333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13336"/>
                                        </p:tgtEl>
                                        <p:attrNameLst>
                                          <p:attrName>style.visibility</p:attrName>
                                        </p:attrNameLst>
                                      </p:cBhvr>
                                      <p:to>
                                        <p:strVal val="visible"/>
                                      </p:to>
                                    </p:set>
                                    <p:animEffect transition="in" filter="wipe(left)">
                                      <p:cBhvr>
                                        <p:cTn id="46" dur="500"/>
                                        <p:tgtEl>
                                          <p:spTgt spid="133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2" grpId="0"/>
      <p:bldP spid="13323" grpId="0"/>
      <p:bldP spid="13324" grpId="0"/>
      <p:bldP spid="13327" grpId="0"/>
      <p:bldP spid="133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4356" name="组合 14355"/>
          <p:cNvGrpSpPr/>
          <p:nvPr/>
        </p:nvGrpSpPr>
        <p:grpSpPr>
          <a:xfrm>
            <a:off x="1384936" y="906780"/>
            <a:ext cx="4722812" cy="1008063"/>
            <a:chOff x="384" y="383"/>
            <a:chExt cx="2840" cy="635"/>
          </a:xfrm>
        </p:grpSpPr>
        <p:sp>
          <p:nvSpPr>
            <p:cNvPr id="14342" name="矩形 14341"/>
            <p:cNvSpPr/>
            <p:nvPr/>
          </p:nvSpPr>
          <p:spPr>
            <a:xfrm>
              <a:off x="384" y="489"/>
              <a:ext cx="485" cy="329"/>
            </a:xfrm>
            <a:prstGeom prst="rect">
              <a:avLst/>
            </a:prstGeom>
            <a:noFill/>
            <a:ln w="9525">
              <a:noFill/>
            </a:ln>
          </p:spPr>
          <p:txBody>
            <a:bodyPr wrap="none" anchor="t">
              <a:spAutoFit/>
            </a:bodyPr>
            <a:p>
              <a:r>
                <a:rPr lang="zh-CN" altLang="en-US" sz="2800" b="1" dirty="0">
                  <a:solidFill>
                    <a:srgbClr val="3333FF"/>
                  </a:solidFill>
                  <a:latin typeface="黑体" panose="02010609060101010101" pitchFamily="2" charset="-122"/>
                  <a:ea typeface="黑体" panose="02010609060101010101" pitchFamily="2" charset="-122"/>
                </a:rPr>
                <a:t>例</a:t>
              </a:r>
              <a:r>
                <a:rPr lang="zh-CN" altLang="en-US" sz="2800" b="1" dirty="0">
                  <a:solidFill>
                    <a:srgbClr val="3333FF"/>
                  </a:solidFill>
                  <a:latin typeface="Times New Roman" panose="02020603050405020304" pitchFamily="18" charset="0"/>
                  <a:ea typeface="黑体" panose="02010609060101010101" pitchFamily="2" charset="-122"/>
                </a:rPr>
                <a:t> </a:t>
              </a:r>
              <a:r>
                <a:rPr lang="en-US" altLang="zh-CN" sz="2800" b="1" dirty="0">
                  <a:solidFill>
                    <a:srgbClr val="3333FF"/>
                  </a:solidFill>
                  <a:latin typeface="Times New Roman" panose="02020603050405020304" pitchFamily="18" charset="0"/>
                  <a:ea typeface="黑体" panose="02010609060101010101" pitchFamily="2" charset="-122"/>
                </a:rPr>
                <a:t>2</a:t>
              </a:r>
              <a:endParaRPr lang="en-US" altLang="zh-CN" sz="2800" b="1" dirty="0">
                <a:solidFill>
                  <a:srgbClr val="3333FF"/>
                </a:solidFill>
                <a:latin typeface="Times New Roman" panose="02020603050405020304" pitchFamily="18" charset="0"/>
                <a:ea typeface="黑体" panose="02010609060101010101" pitchFamily="2" charset="-122"/>
              </a:endParaRPr>
            </a:p>
          </p:txBody>
        </p:sp>
        <p:graphicFrame>
          <p:nvGraphicFramePr>
            <p:cNvPr id="14343" name="对象 14342"/>
            <p:cNvGraphicFramePr/>
            <p:nvPr/>
          </p:nvGraphicFramePr>
          <p:xfrm>
            <a:off x="1213" y="383"/>
            <a:ext cx="2011" cy="635"/>
          </p:xfrm>
          <a:graphic>
            <a:graphicData uri="http://schemas.openxmlformats.org/presentationml/2006/ole">
              <mc:AlternateContent xmlns:mc="http://schemas.openxmlformats.org/markup-compatibility/2006">
                <mc:Choice xmlns:v="urn:schemas-microsoft-com:vml" Requires="v">
                  <p:oleObj spid="_x0000_s3092" name="" r:id="rId1" imgW="1409700" imgH="457200" progId="Equation.3">
                    <p:embed/>
                  </p:oleObj>
                </mc:Choice>
                <mc:Fallback>
                  <p:oleObj name="" r:id="rId1" imgW="1409700" imgH="457200" progId="Equation.3">
                    <p:embed/>
                    <p:pic>
                      <p:nvPicPr>
                        <p:cNvPr id="0" name="图片 3091"/>
                        <p:cNvPicPr/>
                        <p:nvPr/>
                      </p:nvPicPr>
                      <p:blipFill>
                        <a:blip r:embed="rId2"/>
                        <a:stretch>
                          <a:fillRect/>
                        </a:stretch>
                      </p:blipFill>
                      <p:spPr>
                        <a:xfrm>
                          <a:off x="1213" y="383"/>
                          <a:ext cx="2011" cy="635"/>
                        </a:xfrm>
                        <a:prstGeom prst="rect">
                          <a:avLst/>
                        </a:prstGeom>
                        <a:noFill/>
                        <a:ln w="38100">
                          <a:noFill/>
                          <a:miter/>
                        </a:ln>
                      </p:spPr>
                    </p:pic>
                  </p:oleObj>
                </mc:Fallback>
              </mc:AlternateContent>
            </a:graphicData>
          </a:graphic>
        </p:graphicFrame>
      </p:grpSp>
      <p:sp>
        <p:nvSpPr>
          <p:cNvPr id="14344" name="矩形 14343"/>
          <p:cNvSpPr/>
          <p:nvPr/>
        </p:nvSpPr>
        <p:spPr>
          <a:xfrm>
            <a:off x="1418273" y="2167255"/>
            <a:ext cx="540385" cy="521970"/>
          </a:xfrm>
          <a:prstGeom prst="rect">
            <a:avLst/>
          </a:prstGeom>
          <a:noFill/>
          <a:ln w="9525">
            <a:noFill/>
          </a:ln>
        </p:spPr>
        <p:txBody>
          <a:bodyPr wrap="none" anchor="t">
            <a:spAutoFit/>
          </a:bodyPr>
          <a:p>
            <a:r>
              <a:rPr lang="zh-CN" altLang="en-US" sz="2800" b="1" dirty="0">
                <a:solidFill>
                  <a:srgbClr val="3333FF"/>
                </a:solidFill>
                <a:latin typeface="Times New Roman" panose="02020603050405020304" pitchFamily="18" charset="0"/>
                <a:ea typeface="黑体" panose="02010609060101010101" pitchFamily="2" charset="-122"/>
              </a:rPr>
              <a:t>解</a:t>
            </a:r>
            <a:endParaRPr lang="zh-CN" altLang="en-US" sz="2800" b="1" dirty="0">
              <a:solidFill>
                <a:srgbClr val="3333FF"/>
              </a:solidFill>
              <a:latin typeface="Times New Roman" panose="02020603050405020304" pitchFamily="18" charset="0"/>
              <a:ea typeface="黑体" panose="02010609060101010101" pitchFamily="2" charset="-122"/>
            </a:endParaRPr>
          </a:p>
        </p:txBody>
      </p:sp>
      <p:graphicFrame>
        <p:nvGraphicFramePr>
          <p:cNvPr id="14345" name="对象 14344"/>
          <p:cNvGraphicFramePr/>
          <p:nvPr/>
        </p:nvGraphicFramePr>
        <p:xfrm>
          <a:off x="2034223" y="1884680"/>
          <a:ext cx="2303463" cy="1008063"/>
        </p:xfrm>
        <a:graphic>
          <a:graphicData uri="http://schemas.openxmlformats.org/presentationml/2006/ole">
            <mc:AlternateContent xmlns:mc="http://schemas.openxmlformats.org/markup-compatibility/2006">
              <mc:Choice xmlns:v="urn:schemas-microsoft-com:vml" Requires="v">
                <p:oleObj spid="_x0000_s3091" name="" r:id="rId3" imgW="1016000" imgH="457200" progId="Equation.3">
                  <p:embed/>
                </p:oleObj>
              </mc:Choice>
              <mc:Fallback>
                <p:oleObj name="" r:id="rId3" imgW="1016000" imgH="457200" progId="Equation.3">
                  <p:embed/>
                  <p:pic>
                    <p:nvPicPr>
                      <p:cNvPr id="0" name="图片 3090"/>
                      <p:cNvPicPr/>
                      <p:nvPr/>
                    </p:nvPicPr>
                    <p:blipFill>
                      <a:blip r:embed="rId4"/>
                      <a:stretch>
                        <a:fillRect/>
                      </a:stretch>
                    </p:blipFill>
                    <p:spPr>
                      <a:xfrm>
                        <a:off x="2034223" y="1884680"/>
                        <a:ext cx="2303463" cy="1008063"/>
                      </a:xfrm>
                      <a:prstGeom prst="rect">
                        <a:avLst/>
                      </a:prstGeom>
                      <a:noFill/>
                      <a:ln w="38100">
                        <a:noFill/>
                        <a:miter/>
                      </a:ln>
                    </p:spPr>
                  </p:pic>
                </p:oleObj>
              </mc:Fallback>
            </mc:AlternateContent>
          </a:graphicData>
        </a:graphic>
      </p:graphicFrame>
      <p:graphicFrame>
        <p:nvGraphicFramePr>
          <p:cNvPr id="14364" name="对象 14363"/>
          <p:cNvGraphicFramePr/>
          <p:nvPr/>
        </p:nvGraphicFramePr>
        <p:xfrm>
          <a:off x="1961198" y="2860993"/>
          <a:ext cx="5873750" cy="1036637"/>
        </p:xfrm>
        <a:graphic>
          <a:graphicData uri="http://schemas.openxmlformats.org/presentationml/2006/ole">
            <mc:AlternateContent xmlns:mc="http://schemas.openxmlformats.org/markup-compatibility/2006">
              <mc:Choice xmlns:v="urn:schemas-microsoft-com:vml" Requires="v">
                <p:oleObj spid="_x0000_s3089" name="" r:id="rId5" imgW="2590800" imgH="469900" progId="Equation.3">
                  <p:embed/>
                </p:oleObj>
              </mc:Choice>
              <mc:Fallback>
                <p:oleObj name="" r:id="rId5" imgW="2590800" imgH="469900" progId="Equation.3">
                  <p:embed/>
                  <p:pic>
                    <p:nvPicPr>
                      <p:cNvPr id="0" name="图片 3088"/>
                      <p:cNvPicPr/>
                      <p:nvPr/>
                    </p:nvPicPr>
                    <p:blipFill>
                      <a:blip r:embed="rId6"/>
                      <a:stretch>
                        <a:fillRect/>
                      </a:stretch>
                    </p:blipFill>
                    <p:spPr>
                      <a:xfrm>
                        <a:off x="1961198" y="2860993"/>
                        <a:ext cx="5873750" cy="1036637"/>
                      </a:xfrm>
                      <a:prstGeom prst="rect">
                        <a:avLst/>
                      </a:prstGeom>
                      <a:noFill/>
                      <a:ln w="38100">
                        <a:noFill/>
                        <a:miter/>
                      </a:ln>
                    </p:spPr>
                  </p:pic>
                </p:oleObj>
              </mc:Fallback>
            </mc:AlternateContent>
          </a:graphicData>
        </a:graphic>
      </p:graphicFrame>
      <p:graphicFrame>
        <p:nvGraphicFramePr>
          <p:cNvPr id="14365" name="对象 14364"/>
          <p:cNvGraphicFramePr/>
          <p:nvPr/>
        </p:nvGraphicFramePr>
        <p:xfrm>
          <a:off x="2000886" y="3883343"/>
          <a:ext cx="3771900" cy="1036637"/>
        </p:xfrm>
        <a:graphic>
          <a:graphicData uri="http://schemas.openxmlformats.org/presentationml/2006/ole">
            <mc:AlternateContent xmlns:mc="http://schemas.openxmlformats.org/markup-compatibility/2006">
              <mc:Choice xmlns:v="urn:schemas-microsoft-com:vml" Requires="v">
                <p:oleObj spid="_x0000_s3090" name="" r:id="rId7" imgW="1663700" imgH="469900" progId="Equation.3">
                  <p:embed/>
                </p:oleObj>
              </mc:Choice>
              <mc:Fallback>
                <p:oleObj name="" r:id="rId7" imgW="1663700" imgH="469900" progId="Equation.3">
                  <p:embed/>
                  <p:pic>
                    <p:nvPicPr>
                      <p:cNvPr id="0" name="图片 3089"/>
                      <p:cNvPicPr/>
                      <p:nvPr/>
                    </p:nvPicPr>
                    <p:blipFill>
                      <a:blip r:embed="rId8"/>
                      <a:stretch>
                        <a:fillRect/>
                      </a:stretch>
                    </p:blipFill>
                    <p:spPr>
                      <a:xfrm>
                        <a:off x="2000886" y="3883343"/>
                        <a:ext cx="3771900" cy="1036637"/>
                      </a:xfrm>
                      <a:prstGeom prst="rect">
                        <a:avLst/>
                      </a:prstGeom>
                      <a:noFill/>
                      <a:ln w="38100">
                        <a:noFill/>
                        <a:miter/>
                      </a:ln>
                    </p:spPr>
                  </p:pic>
                </p:oleObj>
              </mc:Fallback>
            </mc:AlternateContent>
          </a:graphicData>
        </a:graphic>
      </p:graphicFrame>
      <p:graphicFrame>
        <p:nvGraphicFramePr>
          <p:cNvPr id="14366" name="对象 14365"/>
          <p:cNvGraphicFramePr/>
          <p:nvPr/>
        </p:nvGraphicFramePr>
        <p:xfrm>
          <a:off x="5772468" y="3883660"/>
          <a:ext cx="3771900" cy="1036638"/>
        </p:xfrm>
        <a:graphic>
          <a:graphicData uri="http://schemas.openxmlformats.org/presentationml/2006/ole">
            <mc:AlternateContent xmlns:mc="http://schemas.openxmlformats.org/markup-compatibility/2006">
              <mc:Choice xmlns:v="urn:schemas-microsoft-com:vml" Requires="v">
                <p:oleObj spid="_x0000_s3095" name="" r:id="rId9" imgW="1663700" imgH="469900" progId="Equation.3">
                  <p:embed/>
                </p:oleObj>
              </mc:Choice>
              <mc:Fallback>
                <p:oleObj name="" r:id="rId9" imgW="1663700" imgH="469900" progId="Equation.3">
                  <p:embed/>
                  <p:pic>
                    <p:nvPicPr>
                      <p:cNvPr id="0" name="图片 3094"/>
                      <p:cNvPicPr/>
                      <p:nvPr/>
                    </p:nvPicPr>
                    <p:blipFill>
                      <a:blip r:embed="rId10"/>
                      <a:stretch>
                        <a:fillRect/>
                      </a:stretch>
                    </p:blipFill>
                    <p:spPr>
                      <a:xfrm>
                        <a:off x="5772468" y="3883660"/>
                        <a:ext cx="3771900" cy="1036638"/>
                      </a:xfrm>
                      <a:prstGeom prst="rect">
                        <a:avLst/>
                      </a:prstGeom>
                      <a:noFill/>
                      <a:ln w="38100">
                        <a:noFill/>
                        <a:miter/>
                      </a:ln>
                    </p:spPr>
                  </p:pic>
                </p:oleObj>
              </mc:Fallback>
            </mc:AlternateContent>
          </a:graphicData>
        </a:graphic>
      </p:graphicFrame>
      <p:graphicFrame>
        <p:nvGraphicFramePr>
          <p:cNvPr id="14367" name="对象 14366"/>
          <p:cNvGraphicFramePr/>
          <p:nvPr/>
        </p:nvGraphicFramePr>
        <p:xfrm>
          <a:off x="4783456" y="5087303"/>
          <a:ext cx="1323975" cy="896937"/>
        </p:xfrm>
        <a:graphic>
          <a:graphicData uri="http://schemas.openxmlformats.org/presentationml/2006/ole">
            <mc:AlternateContent xmlns:mc="http://schemas.openxmlformats.org/markup-compatibility/2006">
              <mc:Choice xmlns:v="urn:schemas-microsoft-com:vml" Requires="v">
                <p:oleObj spid="_x0000_s3093" name="" r:id="rId11" imgW="583565" imgH="405765" progId="Equation.3">
                  <p:embed/>
                </p:oleObj>
              </mc:Choice>
              <mc:Fallback>
                <p:oleObj name="" r:id="rId11" imgW="583565" imgH="405765" progId="Equation.3">
                  <p:embed/>
                  <p:pic>
                    <p:nvPicPr>
                      <p:cNvPr id="0" name="图片 3092"/>
                      <p:cNvPicPr/>
                      <p:nvPr/>
                    </p:nvPicPr>
                    <p:blipFill>
                      <a:blip r:embed="rId12"/>
                      <a:stretch>
                        <a:fillRect/>
                      </a:stretch>
                    </p:blipFill>
                    <p:spPr>
                      <a:xfrm>
                        <a:off x="4783456" y="5087303"/>
                        <a:ext cx="1323975" cy="896937"/>
                      </a:xfrm>
                      <a:prstGeom prst="rect">
                        <a:avLst/>
                      </a:prstGeom>
                      <a:noFill/>
                      <a:ln w="38100">
                        <a:noFill/>
                        <a:miter/>
                      </a:ln>
                    </p:spPr>
                  </p:pic>
                </p:oleObj>
              </mc:Fallback>
            </mc:AlternateContent>
          </a:graphicData>
        </a:graphic>
      </p:graphicFrame>
      <p:graphicFrame>
        <p:nvGraphicFramePr>
          <p:cNvPr id="14368" name="对象 14367"/>
          <p:cNvGraphicFramePr/>
          <p:nvPr/>
        </p:nvGraphicFramePr>
        <p:xfrm>
          <a:off x="2034223" y="4976178"/>
          <a:ext cx="2590800" cy="1008062"/>
        </p:xfrm>
        <a:graphic>
          <a:graphicData uri="http://schemas.openxmlformats.org/presentationml/2006/ole">
            <mc:AlternateContent xmlns:mc="http://schemas.openxmlformats.org/markup-compatibility/2006">
              <mc:Choice xmlns:v="urn:schemas-microsoft-com:vml" Requires="v">
                <p:oleObj spid="_x0000_s3096" name="" r:id="rId13" imgW="1143000" imgH="457200" progId="Equation.3">
                  <p:embed/>
                </p:oleObj>
              </mc:Choice>
              <mc:Fallback>
                <p:oleObj name="" r:id="rId13" imgW="1143000" imgH="457200" progId="Equation.3">
                  <p:embed/>
                  <p:pic>
                    <p:nvPicPr>
                      <p:cNvPr id="0" name="图片 3095"/>
                      <p:cNvPicPr/>
                      <p:nvPr/>
                    </p:nvPicPr>
                    <p:blipFill>
                      <a:blip r:embed="rId14"/>
                      <a:stretch>
                        <a:fillRect/>
                      </a:stretch>
                    </p:blipFill>
                    <p:spPr>
                      <a:xfrm>
                        <a:off x="2034223" y="4976178"/>
                        <a:ext cx="2590800" cy="1008062"/>
                      </a:xfrm>
                      <a:prstGeom prst="rect">
                        <a:avLst/>
                      </a:prstGeom>
                      <a:noFill/>
                      <a:ln w="38100">
                        <a:noFill/>
                        <a:miter/>
                      </a:ln>
                    </p:spPr>
                  </p:pic>
                </p:oleObj>
              </mc:Fallback>
            </mc:AlternateContent>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Effect transition="in" filter="wipe(left)">
                                      <p:cBhvr>
                                        <p:cTn id="7" dur="500"/>
                                        <p:tgtEl>
                                          <p:spTgt spid="1434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4345"/>
                                        </p:tgtEl>
                                        <p:attrNameLst>
                                          <p:attrName>style.visibility</p:attrName>
                                        </p:attrNameLst>
                                      </p:cBhvr>
                                      <p:to>
                                        <p:strVal val="visible"/>
                                      </p:to>
                                    </p:set>
                                    <p:animEffect transition="in" filter="wipe(left)">
                                      <p:cBhvr>
                                        <p:cTn id="11" dur="500"/>
                                        <p:tgtEl>
                                          <p:spTgt spid="1434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4364"/>
                                        </p:tgtEl>
                                        <p:attrNameLst>
                                          <p:attrName>style.visibility</p:attrName>
                                        </p:attrNameLst>
                                      </p:cBhvr>
                                      <p:to>
                                        <p:strVal val="visible"/>
                                      </p:to>
                                    </p:set>
                                    <p:animEffect transition="in" filter="wipe(left)">
                                      <p:cBhvr>
                                        <p:cTn id="16" dur="500"/>
                                        <p:tgtEl>
                                          <p:spTgt spid="1436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4365"/>
                                        </p:tgtEl>
                                        <p:attrNameLst>
                                          <p:attrName>style.visibility</p:attrName>
                                        </p:attrNameLst>
                                      </p:cBhvr>
                                      <p:to>
                                        <p:strVal val="visible"/>
                                      </p:to>
                                    </p:set>
                                    <p:animEffect transition="in" filter="wipe(left)">
                                      <p:cBhvr>
                                        <p:cTn id="21" dur="500"/>
                                        <p:tgtEl>
                                          <p:spTgt spid="1436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4366"/>
                                        </p:tgtEl>
                                        <p:attrNameLst>
                                          <p:attrName>style.visibility</p:attrName>
                                        </p:attrNameLst>
                                      </p:cBhvr>
                                      <p:to>
                                        <p:strVal val="visible"/>
                                      </p:to>
                                    </p:set>
                                    <p:animEffect transition="in" filter="wipe(left)">
                                      <p:cBhvr>
                                        <p:cTn id="26" dur="500"/>
                                        <p:tgtEl>
                                          <p:spTgt spid="1436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4368"/>
                                        </p:tgtEl>
                                        <p:attrNameLst>
                                          <p:attrName>style.visibility</p:attrName>
                                        </p:attrNameLst>
                                      </p:cBhvr>
                                      <p:to>
                                        <p:strVal val="visible"/>
                                      </p:to>
                                    </p:set>
                                    <p:animEffect transition="in" filter="wipe(left)">
                                      <p:cBhvr>
                                        <p:cTn id="31" dur="500"/>
                                        <p:tgtEl>
                                          <p:spTgt spid="1436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4367"/>
                                        </p:tgtEl>
                                        <p:attrNameLst>
                                          <p:attrName>style.visibility</p:attrName>
                                        </p:attrNameLst>
                                      </p:cBhvr>
                                      <p:to>
                                        <p:strVal val="visible"/>
                                      </p:to>
                                    </p:set>
                                    <p:animEffect transition="in" filter="wipe(left)">
                                      <p:cBhvr>
                                        <p:cTn id="36" dur="500"/>
                                        <p:tgtEl>
                                          <p:spTgt spid="14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91" name="文本框 16390"/>
          <p:cNvSpPr txBox="1"/>
          <p:nvPr/>
        </p:nvSpPr>
        <p:spPr>
          <a:xfrm>
            <a:off x="494348" y="1143000"/>
            <a:ext cx="8763000" cy="565150"/>
          </a:xfrm>
          <a:prstGeom prst="rect">
            <a:avLst/>
          </a:prstGeom>
          <a:noFill/>
          <a:ln w="9525">
            <a:noFill/>
          </a:ln>
        </p:spPr>
        <p:txBody>
          <a:bodyPr>
            <a:spAutoFit/>
          </a:bodyPr>
          <a:p>
            <a:pPr>
              <a:lnSpc>
                <a:spcPct val="110000"/>
              </a:lnSpc>
            </a:pPr>
            <a:r>
              <a:rPr lang="zh-CN" altLang="en-US" sz="2800" b="1" dirty="0">
                <a:solidFill>
                  <a:srgbClr val="0000FF"/>
                </a:solidFill>
                <a:latin typeface="Times New Roman" panose="02020603050405020304" pitchFamily="18" charset="0"/>
              </a:rPr>
              <a:t>　　</a:t>
            </a:r>
            <a:r>
              <a:rPr lang="zh-CN" altLang="en-US" sz="2800" b="1" dirty="0">
                <a:solidFill>
                  <a:srgbClr val="0000FF"/>
                </a:solidFill>
                <a:latin typeface="黑体" panose="02010609060101010101" pitchFamily="2" charset="-122"/>
                <a:ea typeface="黑体" panose="02010609060101010101" pitchFamily="2" charset="-122"/>
              </a:rPr>
              <a:t>定理</a:t>
            </a:r>
            <a:r>
              <a:rPr lang="zh-CN" altLang="en-US" sz="2800" b="1" dirty="0">
                <a:solidFill>
                  <a:srgbClr val="0000FF"/>
                </a:solidFill>
                <a:latin typeface="Times New Roman" panose="02020603050405020304" pitchFamily="18" charset="0"/>
                <a:ea typeface="黑体" panose="02010609060101010101" pitchFamily="2" charset="-122"/>
              </a:rPr>
              <a:t> </a:t>
            </a:r>
            <a:r>
              <a:rPr lang="en-US" altLang="zh-CN" sz="2800" b="1">
                <a:solidFill>
                  <a:srgbClr val="0000FF"/>
                </a:solidFill>
                <a:latin typeface="Times New Roman" panose="02020603050405020304" pitchFamily="18" charset="0"/>
                <a:ea typeface="黑体" panose="02010609060101010101" pitchFamily="2" charset="-122"/>
              </a:rPr>
              <a:t>5</a:t>
            </a: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若函数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在闭区间</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zh-CN" altLang="en-US" sz="2800" b="1" dirty="0">
                <a:latin typeface="Times New Roman" panose="02020603050405020304" pitchFamily="18" charset="0"/>
              </a:rPr>
              <a:t>上</a:t>
            </a:r>
            <a:r>
              <a:rPr lang="zh-CN" altLang="en-US" sz="2800" b="1" dirty="0">
                <a:latin typeface="Times New Roman" panose="02020603050405020304" pitchFamily="18" charset="0"/>
                <a:ea typeface="黑体" panose="02010609060101010101" pitchFamily="2" charset="-122"/>
              </a:rPr>
              <a:t>连续</a:t>
            </a:r>
            <a:r>
              <a:rPr lang="en-US" altLang="zh-CN" sz="2800" b="1">
                <a:latin typeface="Times New Roman" panose="02020603050405020304" pitchFamily="18" charset="0"/>
                <a:ea typeface="黑体" panose="02010609060101010101" pitchFamily="2" charset="-122"/>
              </a:rPr>
              <a:t>, </a:t>
            </a:r>
            <a:endParaRPr lang="en-US" altLang="zh-CN" sz="2800" b="1">
              <a:latin typeface="Times New Roman" panose="02020603050405020304" pitchFamily="18" charset="0"/>
            </a:endParaRPr>
          </a:p>
        </p:txBody>
      </p:sp>
      <p:sp>
        <p:nvSpPr>
          <p:cNvPr id="16401" name="文本框 16400"/>
          <p:cNvSpPr txBox="1"/>
          <p:nvPr/>
        </p:nvSpPr>
        <p:spPr>
          <a:xfrm>
            <a:off x="1180148" y="2636838"/>
            <a:ext cx="5486400" cy="607695"/>
          </a:xfrm>
          <a:prstGeom prst="rect">
            <a:avLst/>
          </a:prstGeom>
          <a:noFill/>
          <a:ln w="9525">
            <a:noFill/>
          </a:ln>
        </p:spPr>
        <p:txBody>
          <a:bodyPr>
            <a:spAutoFit/>
          </a:bodyPr>
          <a:p>
            <a:pPr>
              <a:lnSpc>
                <a:spcPct val="120000"/>
              </a:lnSpc>
              <a:spcBef>
                <a:spcPct val="50000"/>
              </a:spcBef>
            </a:pPr>
            <a:r>
              <a:rPr lang="en-US" altLang="zh-CN" sz="2800" b="1">
                <a:latin typeface="宋体" panose="02010600030101010101" pitchFamily="2" charset="-122"/>
              </a:rPr>
              <a:t>(</a:t>
            </a:r>
            <a:r>
              <a:rPr lang="en-US" altLang="zh-CN" sz="2800" b="1">
                <a:latin typeface="Times New Roman" panose="02020603050405020304" pitchFamily="18" charset="0"/>
              </a:rPr>
              <a:t>2</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上至少存在一点</a:t>
            </a:r>
            <a:r>
              <a:rPr lang="zh-CN" altLang="en-US" sz="2800" b="1" i="1" dirty="0">
                <a:latin typeface="Times New Roman" panose="02020603050405020304" pitchFamily="18" charset="0"/>
              </a:rPr>
              <a:t> </a:t>
            </a:r>
            <a:r>
              <a:rPr lang="en-US" altLang="zh-CN" sz="2800" b="1" i="1">
                <a:latin typeface="Symbol" panose="05050102010706020507" pitchFamily="18" charset="2"/>
              </a:rPr>
              <a:t>x</a:t>
            </a:r>
            <a:r>
              <a:rPr lang="en-US" altLang="zh-CN" sz="2800" b="1" baseline="-25000">
                <a:latin typeface="Symbol" panose="05050102010706020507" pitchFamily="18" charset="2"/>
              </a:rPr>
              <a:t>2</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sp>
        <p:nvSpPr>
          <p:cNvPr id="16402" name="文本框 16401"/>
          <p:cNvSpPr txBox="1"/>
          <p:nvPr/>
        </p:nvSpPr>
        <p:spPr>
          <a:xfrm>
            <a:off x="418148" y="1641475"/>
            <a:ext cx="6367463" cy="607695"/>
          </a:xfrm>
          <a:prstGeom prst="rect">
            <a:avLst/>
          </a:prstGeom>
          <a:noFill/>
          <a:ln w="9525">
            <a:noFill/>
          </a:ln>
        </p:spPr>
        <p:txBody>
          <a:bodyPr>
            <a:spAutoFit/>
          </a:bodyPr>
          <a:p>
            <a:pPr>
              <a:lnSpc>
                <a:spcPct val="120000"/>
              </a:lnSpc>
              <a:spcBef>
                <a:spcPct val="50000"/>
              </a:spcBef>
            </a:pP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a:latin typeface="Times New Roman" panose="02020603050405020304" pitchFamily="18" charset="0"/>
              </a:rPr>
              <a:t>1</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在</a:t>
            </a:r>
            <a:r>
              <a:rPr lang="zh-CN" altLang="en-US" sz="2800" b="1" dirty="0">
                <a:latin typeface="Times New Roman" panose="02020603050405020304" pitchFamily="18" charset="0"/>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上至少存在一点</a:t>
            </a:r>
            <a:r>
              <a:rPr lang="zh-CN" altLang="en-US" sz="2800" b="1" dirty="0">
                <a:latin typeface="Times New Roman" panose="02020603050405020304" pitchFamily="18" charset="0"/>
              </a:rPr>
              <a:t> </a:t>
            </a:r>
            <a:r>
              <a:rPr lang="en-US" altLang="zh-CN" sz="2800" b="1" i="1">
                <a:latin typeface="Symbol" panose="05050102010706020507" pitchFamily="18" charset="2"/>
              </a:rPr>
              <a:t>x</a:t>
            </a:r>
            <a:r>
              <a:rPr lang="en-US" altLang="zh-CN" sz="2800" b="1" baseline="-25000">
                <a:latin typeface="Symbol" panose="05050102010706020507" pitchFamily="18" charset="2"/>
              </a:rPr>
              <a:t>1</a:t>
            </a:r>
            <a:r>
              <a:rPr lang="zh-CN" altLang="en-US" sz="2800" b="1">
                <a:latin typeface="Times New Roman" panose="02020603050405020304" pitchFamily="18" charset="0"/>
              </a:rPr>
              <a:t>，</a:t>
            </a:r>
            <a:endParaRPr lang="zh-CN" altLang="en-US" sz="2800" b="1">
              <a:latin typeface="Times New Roman" panose="02020603050405020304" pitchFamily="18" charset="0"/>
            </a:endParaRPr>
          </a:p>
        </p:txBody>
      </p:sp>
      <p:sp>
        <p:nvSpPr>
          <p:cNvPr id="16403" name="矩形 16402"/>
          <p:cNvSpPr/>
          <p:nvPr/>
        </p:nvSpPr>
        <p:spPr>
          <a:xfrm>
            <a:off x="570548" y="1676400"/>
            <a:ext cx="8382000" cy="1038860"/>
          </a:xfrm>
          <a:prstGeom prst="rect">
            <a:avLst/>
          </a:prstGeom>
          <a:noFill/>
          <a:ln w="9525">
            <a:noFill/>
          </a:ln>
        </p:spPr>
        <p:txBody>
          <a:bodyPr>
            <a:spAutoFit/>
          </a:bodyPr>
          <a:p>
            <a:pPr algn="just">
              <a:lnSpc>
                <a:spcPct val="110000"/>
              </a:lnSpc>
              <a:spcBef>
                <a:spcPct val="50000"/>
              </a:spcBef>
            </a:pP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使得对于任何</a:t>
            </a:r>
            <a:r>
              <a:rPr lang="zh-CN" altLang="en-US" sz="2800" b="1">
                <a:latin typeface="Times New Roman" panose="02020603050405020304" pitchFamily="18" charset="0"/>
              </a:rPr>
              <a:t> </a:t>
            </a:r>
            <a:r>
              <a:rPr lang="en-US" altLang="zh-CN" sz="2800" b="1" i="1">
                <a:latin typeface="Times New Roman" panose="02020603050405020304" pitchFamily="18" charset="0"/>
              </a:rPr>
              <a:t>x </a:t>
            </a:r>
            <a:r>
              <a:rPr lang="en-US" altLang="zh-CN" sz="2800" b="1">
                <a:latin typeface="Times New Roman" panose="02020603050405020304" pitchFamily="18" charset="0"/>
                <a:sym typeface="Symbol" panose="05050102010706020507" pitchFamily="18" charset="2"/>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zh-CN" altLang="en-US" sz="2800" b="1">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恒有</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Symbol" panose="05050102010706020507" pitchFamily="18" charset="2"/>
              </a:rPr>
              <a:t>x</a:t>
            </a:r>
            <a:r>
              <a:rPr lang="en-US" altLang="zh-CN" sz="2800" b="1" baseline="-25000">
                <a:latin typeface="Symbol" panose="05050102010706020507" pitchFamily="18" charset="2"/>
              </a:rPr>
              <a:t>1</a:t>
            </a:r>
            <a:r>
              <a:rPr lang="en-US" altLang="zh-CN" sz="2800" b="1">
                <a:latin typeface="Times New Roman" panose="02020603050405020304" pitchFamily="18" charset="0"/>
              </a:rPr>
              <a:t>) </a:t>
            </a:r>
            <a:r>
              <a:rPr lang="en-US" altLang="zh-CN" sz="2200" b="1">
                <a:latin typeface="Times New Roman" panose="02020603050405020304" pitchFamily="18" charset="0"/>
                <a:sym typeface="Symbol" panose="05050102010706020507" pitchFamily="18" charset="2"/>
              </a:rPr>
              <a:t>≥</a:t>
            </a:r>
            <a:r>
              <a:rPr lang="en-US" altLang="zh-CN" sz="2800" b="1">
                <a:latin typeface="Times New Roman" panose="02020603050405020304" pitchFamily="18" charset="0"/>
                <a:sym typeface="Symbol" panose="05050102010706020507" pitchFamily="18" charset="2"/>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16404" name="矩形 16403"/>
          <p:cNvSpPr/>
          <p:nvPr/>
        </p:nvSpPr>
        <p:spPr>
          <a:xfrm>
            <a:off x="570548" y="2713038"/>
            <a:ext cx="8305800" cy="1038860"/>
          </a:xfrm>
          <a:prstGeom prst="rect">
            <a:avLst/>
          </a:prstGeom>
          <a:noFill/>
          <a:ln w="9525">
            <a:noFill/>
          </a:ln>
        </p:spPr>
        <p:txBody>
          <a:bodyPr>
            <a:spAutoFit/>
          </a:bodyPr>
          <a:p>
            <a:pPr algn="just">
              <a:lnSpc>
                <a:spcPct val="110000"/>
              </a:lnSpc>
              <a:spcBef>
                <a:spcPct val="50000"/>
              </a:spcBef>
            </a:pPr>
            <a:r>
              <a:rPr lang="zh-CN" altLang="en-US" sz="2800" b="1" dirty="0">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使得对于任何</a:t>
            </a:r>
            <a:r>
              <a:rPr lang="zh-CN" altLang="en-US" sz="2800" b="1" dirty="0">
                <a:latin typeface="Times New Roman" panose="02020603050405020304" pitchFamily="18" charset="0"/>
              </a:rPr>
              <a:t> </a:t>
            </a:r>
            <a:r>
              <a:rPr lang="en-US" altLang="zh-CN" sz="2800" b="1" i="1">
                <a:latin typeface="Times New Roman" panose="02020603050405020304" pitchFamily="18" charset="0"/>
              </a:rPr>
              <a:t>x </a:t>
            </a:r>
            <a:r>
              <a:rPr lang="en-US" altLang="zh-CN" sz="2800" b="1">
                <a:latin typeface="Times New Roman" panose="02020603050405020304" pitchFamily="18" charset="0"/>
                <a:sym typeface="Symbol" panose="05050102010706020507" pitchFamily="18" charset="2"/>
              </a:rPr>
              <a:t> </a:t>
            </a: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zh-CN" altLang="en-US" sz="2800" b="1">
                <a:latin typeface="Times New Roman" panose="02020603050405020304" pitchFamily="18" charset="0"/>
              </a:rPr>
              <a:t>，</a:t>
            </a:r>
            <a:r>
              <a:rPr lang="zh-CN" altLang="en-US" sz="2800" b="1" dirty="0">
                <a:latin typeface="Times New Roman" panose="02020603050405020304" pitchFamily="18" charset="0"/>
                <a:ea typeface="黑体" panose="02010609060101010101" pitchFamily="2" charset="-122"/>
              </a:rPr>
              <a:t>恒有</a:t>
            </a:r>
            <a:r>
              <a:rPr lang="zh-CN" altLang="en-US" sz="2800" b="1" dirty="0">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Symbol" panose="05050102010706020507" pitchFamily="18" charset="2"/>
              </a:rPr>
              <a:t>x</a:t>
            </a:r>
            <a:r>
              <a:rPr lang="en-US" altLang="zh-CN" sz="2800" b="1" baseline="-25000">
                <a:latin typeface="Symbol" panose="05050102010706020507" pitchFamily="18" charset="2"/>
              </a:rPr>
              <a:t>2</a:t>
            </a:r>
            <a:r>
              <a:rPr lang="en-US" altLang="zh-CN" sz="2800" b="1">
                <a:latin typeface="Times New Roman" panose="02020603050405020304" pitchFamily="18" charset="0"/>
              </a:rPr>
              <a:t>)  </a:t>
            </a:r>
            <a:r>
              <a:rPr lang="en-US" altLang="zh-CN" sz="2200" b="1">
                <a:latin typeface="Times New Roman" panose="02020603050405020304" pitchFamily="18" charset="0"/>
              </a:rPr>
              <a:t>≤</a:t>
            </a:r>
            <a:r>
              <a:rPr lang="en-US" altLang="zh-CN" sz="2800" b="1">
                <a:latin typeface="Times New Roman" panose="02020603050405020304" pitchFamily="18" charset="0"/>
                <a:sym typeface="Symbol" panose="05050102010706020507" pitchFamily="18" charset="2"/>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a:t>
            </a:r>
            <a:r>
              <a:rPr lang="zh-CN" altLang="en-US" sz="2800" b="1">
                <a:latin typeface="Times New Roman" panose="02020603050405020304" pitchFamily="18" charset="0"/>
              </a:rPr>
              <a:t>　　</a:t>
            </a:r>
            <a:endParaRPr lang="zh-CN" altLang="en-US" sz="2800" b="1">
              <a:latin typeface="Times New Roman" panose="02020603050405020304" pitchFamily="18" charset="0"/>
            </a:endParaRPr>
          </a:p>
        </p:txBody>
      </p:sp>
      <p:sp>
        <p:nvSpPr>
          <p:cNvPr id="16407" name="矩形 16406"/>
          <p:cNvSpPr/>
          <p:nvPr/>
        </p:nvSpPr>
        <p:spPr>
          <a:xfrm>
            <a:off x="4159886" y="5673725"/>
            <a:ext cx="454025" cy="491490"/>
          </a:xfrm>
          <a:prstGeom prst="rect">
            <a:avLst/>
          </a:prstGeom>
          <a:noFill/>
          <a:ln w="9525">
            <a:noFill/>
          </a:ln>
        </p:spPr>
        <p:txBody>
          <a:bodyPr wrap="none" anchor="t">
            <a:spAutoFit/>
          </a:bodyPr>
          <a:p>
            <a:r>
              <a:rPr lang="en-US" altLang="zh-CN" sz="2600" b="1" i="1">
                <a:solidFill>
                  <a:srgbClr val="FF0000"/>
                </a:solidFill>
                <a:latin typeface="Symbol" panose="05050102010706020507" pitchFamily="18" charset="2"/>
              </a:rPr>
              <a:t>x</a:t>
            </a:r>
            <a:r>
              <a:rPr lang="en-US" altLang="zh-CN" sz="2600" b="1" baseline="-25000">
                <a:solidFill>
                  <a:srgbClr val="FF0000"/>
                </a:solidFill>
                <a:latin typeface="Symbol" panose="05050102010706020507" pitchFamily="18" charset="2"/>
              </a:rPr>
              <a:t>1</a:t>
            </a:r>
            <a:endParaRPr lang="en-US" altLang="zh-CN" sz="2600" b="1" baseline="-25000">
              <a:solidFill>
                <a:srgbClr val="FF0000"/>
              </a:solidFill>
              <a:latin typeface="Symbol" panose="05050102010706020507" pitchFamily="18" charset="2"/>
            </a:endParaRPr>
          </a:p>
        </p:txBody>
      </p:sp>
      <p:sp>
        <p:nvSpPr>
          <p:cNvPr id="16408" name="矩形 16407"/>
          <p:cNvSpPr/>
          <p:nvPr/>
        </p:nvSpPr>
        <p:spPr>
          <a:xfrm>
            <a:off x="4921886" y="5673725"/>
            <a:ext cx="454025" cy="491490"/>
          </a:xfrm>
          <a:prstGeom prst="rect">
            <a:avLst/>
          </a:prstGeom>
          <a:noFill/>
          <a:ln w="9525">
            <a:noFill/>
          </a:ln>
        </p:spPr>
        <p:txBody>
          <a:bodyPr wrap="none" anchor="t">
            <a:spAutoFit/>
          </a:bodyPr>
          <a:p>
            <a:r>
              <a:rPr lang="en-US" altLang="zh-CN" sz="2600" b="1" i="1">
                <a:solidFill>
                  <a:schemeClr val="accent2"/>
                </a:solidFill>
                <a:latin typeface="Symbol" panose="05050102010706020507" pitchFamily="18" charset="2"/>
              </a:rPr>
              <a:t>x</a:t>
            </a:r>
            <a:r>
              <a:rPr lang="en-US" altLang="zh-CN" sz="2600" b="1" baseline="-25000">
                <a:solidFill>
                  <a:schemeClr val="accent2"/>
                </a:solidFill>
                <a:latin typeface="Symbol" panose="05050102010706020507" pitchFamily="18" charset="2"/>
              </a:rPr>
              <a:t>2</a:t>
            </a:r>
            <a:endParaRPr lang="en-US" altLang="zh-CN" sz="2600" b="1" baseline="-25000">
              <a:solidFill>
                <a:schemeClr val="accent2"/>
              </a:solidFill>
              <a:latin typeface="Symbol" panose="05050102010706020507" pitchFamily="18" charset="2"/>
            </a:endParaRPr>
          </a:p>
        </p:txBody>
      </p:sp>
      <p:sp>
        <p:nvSpPr>
          <p:cNvPr id="16418" name="直接连接符 16417"/>
          <p:cNvSpPr/>
          <p:nvPr/>
        </p:nvSpPr>
        <p:spPr>
          <a:xfrm>
            <a:off x="4337686" y="4437063"/>
            <a:ext cx="41275" cy="1273175"/>
          </a:xfrm>
          <a:prstGeom prst="line">
            <a:avLst/>
          </a:prstGeom>
          <a:ln w="38100" cap="flat" cmpd="sng">
            <a:solidFill>
              <a:srgbClr val="FF0000"/>
            </a:solidFill>
            <a:prstDash val="dash"/>
            <a:headEnd type="none" w="med" len="med"/>
            <a:tailEnd type="none" w="med" len="med"/>
          </a:ln>
        </p:spPr>
      </p:sp>
      <p:sp>
        <p:nvSpPr>
          <p:cNvPr id="16419" name="任意多边形 16418"/>
          <p:cNvSpPr/>
          <p:nvPr/>
        </p:nvSpPr>
        <p:spPr>
          <a:xfrm>
            <a:off x="5123498" y="5310188"/>
            <a:ext cx="4763" cy="423862"/>
          </a:xfrm>
          <a:custGeom>
            <a:avLst/>
            <a:gdLst/>
            <a:ahLst/>
            <a:cxnLst/>
            <a:pathLst>
              <a:path w="3" h="267">
                <a:moveTo>
                  <a:pt x="0" y="0"/>
                </a:moveTo>
                <a:lnTo>
                  <a:pt x="3" y="267"/>
                </a:lnTo>
              </a:path>
            </a:pathLst>
          </a:custGeom>
          <a:noFill/>
          <a:ln w="38100" cap="flat" cmpd="sng">
            <a:solidFill>
              <a:schemeClr val="accent2"/>
            </a:solidFill>
            <a:prstDash val="dash"/>
            <a:headEnd type="none" w="med" len="med"/>
            <a:tailEnd type="none" w="med" len="med"/>
          </a:ln>
        </p:spPr>
        <p:txBody>
          <a:bodyPr/>
          <a:p>
            <a:endParaRPr lang="zh-CN" altLang="en-US"/>
          </a:p>
        </p:txBody>
      </p:sp>
      <p:grpSp>
        <p:nvGrpSpPr>
          <p:cNvPr id="16429" name="组合 16428"/>
          <p:cNvGrpSpPr/>
          <p:nvPr/>
        </p:nvGrpSpPr>
        <p:grpSpPr>
          <a:xfrm>
            <a:off x="3040698" y="3789363"/>
            <a:ext cx="3548063" cy="2438083"/>
            <a:chOff x="1700" y="1680"/>
            <a:chExt cx="2235" cy="1706"/>
          </a:xfrm>
        </p:grpSpPr>
        <p:sp>
          <p:nvSpPr>
            <p:cNvPr id="16406" name="矩形 16405"/>
            <p:cNvSpPr/>
            <p:nvPr/>
          </p:nvSpPr>
          <p:spPr>
            <a:xfrm>
              <a:off x="2734" y="1958"/>
              <a:ext cx="742" cy="322"/>
            </a:xfrm>
            <a:prstGeom prst="rect">
              <a:avLst/>
            </a:prstGeom>
            <a:noFill/>
            <a:ln w="9525">
              <a:noFill/>
            </a:ln>
          </p:spPr>
          <p:txBody>
            <a:bodyPr wrap="none" anchor="t">
              <a:spAutoFit/>
            </a:bodyPr>
            <a:p>
              <a:r>
                <a:rPr lang="en-US" altLang="zh-CN" b="1" i="1">
                  <a:latin typeface="Times New Roman" panose="02020603050405020304" pitchFamily="18" charset="0"/>
                </a:rPr>
                <a:t>y </a:t>
              </a:r>
              <a:r>
                <a:rPr lang="en-US" altLang="zh-CN" b="1">
                  <a:latin typeface="Times New Roman" panose="02020603050405020304" pitchFamily="18" charset="0"/>
                </a:rPr>
                <a:t>= </a:t>
              </a:r>
              <a:r>
                <a:rPr lang="en-US" altLang="zh-CN" b="1" i="1">
                  <a:latin typeface="Times New Roman" panose="02020603050405020304" pitchFamily="18" charset="0"/>
                </a:rPr>
                <a:t>f </a:t>
              </a:r>
              <a:r>
                <a:rPr lang="en-US" altLang="zh-CN" b="1">
                  <a:latin typeface="Times New Roman" panose="02020603050405020304" pitchFamily="18" charset="0"/>
                </a:rPr>
                <a:t>(</a:t>
              </a:r>
              <a:r>
                <a:rPr lang="en-US" altLang="zh-CN" b="1" i="1">
                  <a:latin typeface="Times New Roman" panose="02020603050405020304" pitchFamily="18" charset="0"/>
                </a:rPr>
                <a:t>x</a:t>
              </a:r>
              <a:r>
                <a:rPr lang="en-US" altLang="zh-CN" b="1">
                  <a:latin typeface="Times New Roman" panose="02020603050405020304" pitchFamily="18" charset="0"/>
                </a:rPr>
                <a:t>)</a:t>
              </a:r>
              <a:endParaRPr lang="en-US" altLang="zh-CN" b="1">
                <a:latin typeface="Times New Roman" panose="02020603050405020304" pitchFamily="18" charset="0"/>
              </a:endParaRPr>
            </a:p>
          </p:txBody>
        </p:sp>
        <p:sp>
          <p:nvSpPr>
            <p:cNvPr id="16409" name="矩形 16408"/>
            <p:cNvSpPr/>
            <p:nvPr/>
          </p:nvSpPr>
          <p:spPr>
            <a:xfrm>
              <a:off x="3332" y="3042"/>
              <a:ext cx="219" cy="344"/>
            </a:xfrm>
            <a:prstGeom prst="rect">
              <a:avLst/>
            </a:prstGeom>
            <a:noFill/>
            <a:ln w="9525">
              <a:noFill/>
            </a:ln>
          </p:spPr>
          <p:txBody>
            <a:bodyPr wrap="none" anchor="t">
              <a:spAutoFit/>
            </a:bodyPr>
            <a:p>
              <a:r>
                <a:rPr lang="en-US" altLang="zh-CN" sz="2600" b="1" i="1">
                  <a:latin typeface="Times New Roman" panose="02020603050405020304" pitchFamily="18" charset="0"/>
                </a:rPr>
                <a:t>b</a:t>
              </a:r>
              <a:endParaRPr lang="en-US" altLang="zh-CN" sz="2600" b="1" i="1">
                <a:latin typeface="Times New Roman" panose="02020603050405020304" pitchFamily="18" charset="0"/>
              </a:endParaRPr>
            </a:p>
          </p:txBody>
        </p:sp>
        <p:sp>
          <p:nvSpPr>
            <p:cNvPr id="16410" name="矩形 16409"/>
            <p:cNvSpPr/>
            <p:nvPr/>
          </p:nvSpPr>
          <p:spPr>
            <a:xfrm>
              <a:off x="2132" y="3003"/>
              <a:ext cx="219" cy="344"/>
            </a:xfrm>
            <a:prstGeom prst="rect">
              <a:avLst/>
            </a:prstGeom>
            <a:noFill/>
            <a:ln w="9525">
              <a:noFill/>
            </a:ln>
          </p:spPr>
          <p:txBody>
            <a:bodyPr wrap="none" anchor="t">
              <a:spAutoFit/>
            </a:bodyPr>
            <a:p>
              <a:r>
                <a:rPr lang="en-US" altLang="zh-CN" sz="2600" b="1" i="1">
                  <a:latin typeface="Times New Roman" panose="02020603050405020304" pitchFamily="18" charset="0"/>
                </a:rPr>
                <a:t>a</a:t>
              </a:r>
              <a:endParaRPr lang="en-US" altLang="zh-CN" sz="2600" b="1" i="1">
                <a:latin typeface="Times New Roman" panose="02020603050405020304" pitchFamily="18" charset="0"/>
              </a:endParaRPr>
            </a:p>
          </p:txBody>
        </p:sp>
        <p:grpSp>
          <p:nvGrpSpPr>
            <p:cNvPr id="16411" name="组合 16410"/>
            <p:cNvGrpSpPr/>
            <p:nvPr/>
          </p:nvGrpSpPr>
          <p:grpSpPr>
            <a:xfrm>
              <a:off x="1700" y="1680"/>
              <a:ext cx="2235" cy="1697"/>
              <a:chOff x="1796" y="1162"/>
              <a:chExt cx="2235" cy="1697"/>
            </a:xfrm>
          </p:grpSpPr>
          <p:sp>
            <p:nvSpPr>
              <p:cNvPr id="16412" name="直接连接符 16411"/>
              <p:cNvSpPr/>
              <p:nvPr/>
            </p:nvSpPr>
            <p:spPr>
              <a:xfrm>
                <a:off x="1796" y="2538"/>
                <a:ext cx="2208" cy="0"/>
              </a:xfrm>
              <a:prstGeom prst="line">
                <a:avLst/>
              </a:prstGeom>
              <a:ln w="19050" cap="flat" cmpd="sng">
                <a:solidFill>
                  <a:schemeClr val="tx1"/>
                </a:solidFill>
                <a:prstDash val="solid"/>
                <a:headEnd type="none" w="med" len="med"/>
                <a:tailEnd type="triangle" w="sm" len="lg"/>
              </a:ln>
            </p:spPr>
          </p:sp>
          <p:sp>
            <p:nvSpPr>
              <p:cNvPr id="16413" name="直接连接符 16412"/>
              <p:cNvSpPr/>
              <p:nvPr/>
            </p:nvSpPr>
            <p:spPr>
              <a:xfrm flipV="1">
                <a:off x="2060" y="1248"/>
                <a:ext cx="0" cy="1584"/>
              </a:xfrm>
              <a:prstGeom prst="line">
                <a:avLst/>
              </a:prstGeom>
              <a:ln w="19050" cap="flat" cmpd="sng">
                <a:solidFill>
                  <a:schemeClr val="tx1"/>
                </a:solidFill>
                <a:prstDash val="solid"/>
                <a:headEnd type="none" w="med" len="med"/>
                <a:tailEnd type="triangle" w="sm" len="lg"/>
              </a:ln>
            </p:spPr>
          </p:sp>
          <p:sp>
            <p:nvSpPr>
              <p:cNvPr id="16414" name="矩形 16413"/>
              <p:cNvSpPr/>
              <p:nvPr/>
            </p:nvSpPr>
            <p:spPr>
              <a:xfrm>
                <a:off x="1869" y="1162"/>
                <a:ext cx="208" cy="344"/>
              </a:xfrm>
              <a:prstGeom prst="rect">
                <a:avLst/>
              </a:prstGeom>
              <a:noFill/>
              <a:ln w="9525">
                <a:noFill/>
              </a:ln>
            </p:spPr>
            <p:txBody>
              <a:bodyPr wrap="none" anchor="t">
                <a:spAutoFit/>
              </a:bodyPr>
              <a:p>
                <a:r>
                  <a:rPr lang="en-US" altLang="zh-CN" sz="2600" b="1" i="1">
                    <a:latin typeface="Times New Roman" panose="02020603050405020304" pitchFamily="18" charset="0"/>
                  </a:rPr>
                  <a:t>y</a:t>
                </a:r>
                <a:endParaRPr lang="en-US" altLang="zh-CN" sz="2600" b="1" i="1">
                  <a:latin typeface="Times New Roman" panose="02020603050405020304" pitchFamily="18" charset="0"/>
                </a:endParaRPr>
              </a:p>
            </p:txBody>
          </p:sp>
          <p:sp>
            <p:nvSpPr>
              <p:cNvPr id="16415" name="矩形 16414"/>
              <p:cNvSpPr/>
              <p:nvPr/>
            </p:nvSpPr>
            <p:spPr>
              <a:xfrm>
                <a:off x="3812" y="2515"/>
                <a:ext cx="219" cy="344"/>
              </a:xfrm>
              <a:prstGeom prst="rect">
                <a:avLst/>
              </a:prstGeom>
              <a:noFill/>
              <a:ln w="9525">
                <a:noFill/>
              </a:ln>
            </p:spPr>
            <p:txBody>
              <a:bodyPr wrap="none" anchor="t">
                <a:spAutoFit/>
              </a:bodyPr>
              <a:p>
                <a:r>
                  <a:rPr lang="en-US" altLang="zh-CN" sz="2600" b="1" i="1">
                    <a:latin typeface="Times New Roman" panose="02020603050405020304" pitchFamily="18" charset="0"/>
                  </a:rPr>
                  <a:t>x</a:t>
                </a:r>
                <a:endParaRPr lang="en-US" altLang="zh-CN" sz="2600" b="1" i="1">
                  <a:latin typeface="Times New Roman" panose="02020603050405020304" pitchFamily="18" charset="0"/>
                </a:endParaRPr>
              </a:p>
            </p:txBody>
          </p:sp>
          <p:sp>
            <p:nvSpPr>
              <p:cNvPr id="16416" name="矩形 16415"/>
              <p:cNvSpPr/>
              <p:nvPr/>
            </p:nvSpPr>
            <p:spPr>
              <a:xfrm>
                <a:off x="1806" y="2506"/>
                <a:ext cx="266" cy="344"/>
              </a:xfrm>
              <a:prstGeom prst="rect">
                <a:avLst/>
              </a:prstGeom>
              <a:noFill/>
              <a:ln w="9525">
                <a:noFill/>
              </a:ln>
            </p:spPr>
            <p:txBody>
              <a:bodyPr wrap="none" anchor="t">
                <a:spAutoFit/>
              </a:bodyPr>
              <a:p>
                <a:r>
                  <a:rPr lang="en-US" altLang="zh-CN" sz="2600" b="1" i="1">
                    <a:latin typeface="Times New Roman" panose="02020603050405020304" pitchFamily="18" charset="0"/>
                  </a:rPr>
                  <a:t>O</a:t>
                </a:r>
                <a:endParaRPr lang="en-US" altLang="zh-CN" sz="2600" b="1" i="1">
                  <a:latin typeface="Times New Roman" panose="02020603050405020304" pitchFamily="18" charset="0"/>
                </a:endParaRPr>
              </a:p>
            </p:txBody>
          </p:sp>
        </p:grpSp>
        <p:sp>
          <p:nvSpPr>
            <p:cNvPr id="16417" name="直接连接符 16416"/>
            <p:cNvSpPr/>
            <p:nvPr/>
          </p:nvSpPr>
          <p:spPr>
            <a:xfrm>
              <a:off x="2246" y="2573"/>
              <a:ext cx="0" cy="480"/>
            </a:xfrm>
            <a:prstGeom prst="line">
              <a:avLst/>
            </a:prstGeom>
            <a:ln w="25400" cap="flat" cmpd="sng">
              <a:solidFill>
                <a:srgbClr val="0000FF"/>
              </a:solidFill>
              <a:prstDash val="dash"/>
              <a:headEnd type="none" w="med" len="med"/>
              <a:tailEnd type="none" w="med" len="med"/>
            </a:ln>
          </p:spPr>
        </p:sp>
        <p:sp>
          <p:nvSpPr>
            <p:cNvPr id="16422" name="直接连接符 16421"/>
            <p:cNvSpPr/>
            <p:nvPr/>
          </p:nvSpPr>
          <p:spPr>
            <a:xfrm>
              <a:off x="3464" y="2308"/>
              <a:ext cx="0" cy="746"/>
            </a:xfrm>
            <a:prstGeom prst="line">
              <a:avLst/>
            </a:prstGeom>
            <a:ln w="25400" cap="flat" cmpd="sng">
              <a:solidFill>
                <a:srgbClr val="0000FF"/>
              </a:solidFill>
              <a:prstDash val="dash"/>
              <a:headEnd type="none" w="med" len="med"/>
              <a:tailEnd type="none" w="med" len="med"/>
            </a:ln>
          </p:spPr>
        </p:sp>
        <p:sp>
          <p:nvSpPr>
            <p:cNvPr id="16405" name="任意多边形 16404"/>
            <p:cNvSpPr/>
            <p:nvPr/>
          </p:nvSpPr>
          <p:spPr>
            <a:xfrm>
              <a:off x="2243" y="2116"/>
              <a:ext cx="1224" cy="692"/>
            </a:xfrm>
            <a:custGeom>
              <a:avLst/>
              <a:gdLst/>
              <a:ahLst/>
              <a:cxnLst/>
              <a:pathLst>
                <a:path w="1224" h="692">
                  <a:moveTo>
                    <a:pt x="0" y="451"/>
                  </a:moveTo>
                  <a:cubicBezTo>
                    <a:pt x="23" y="400"/>
                    <a:pt x="83" y="219"/>
                    <a:pt x="132" y="145"/>
                  </a:cubicBezTo>
                  <a:cubicBezTo>
                    <a:pt x="181" y="71"/>
                    <a:pt x="239" y="0"/>
                    <a:pt x="294" y="4"/>
                  </a:cubicBezTo>
                  <a:cubicBezTo>
                    <a:pt x="349" y="8"/>
                    <a:pt x="404" y="70"/>
                    <a:pt x="465" y="172"/>
                  </a:cubicBezTo>
                  <a:cubicBezTo>
                    <a:pt x="526" y="274"/>
                    <a:pt x="593" y="540"/>
                    <a:pt x="660" y="616"/>
                  </a:cubicBezTo>
                  <a:cubicBezTo>
                    <a:pt x="727" y="692"/>
                    <a:pt x="807" y="674"/>
                    <a:pt x="870" y="631"/>
                  </a:cubicBezTo>
                  <a:cubicBezTo>
                    <a:pt x="933" y="588"/>
                    <a:pt x="998" y="421"/>
                    <a:pt x="1038" y="358"/>
                  </a:cubicBezTo>
                  <a:cubicBezTo>
                    <a:pt x="1078" y="295"/>
                    <a:pt x="1093" y="274"/>
                    <a:pt x="1113" y="250"/>
                  </a:cubicBezTo>
                  <a:cubicBezTo>
                    <a:pt x="1133" y="226"/>
                    <a:pt x="1139" y="222"/>
                    <a:pt x="1158" y="211"/>
                  </a:cubicBezTo>
                  <a:cubicBezTo>
                    <a:pt x="1177" y="200"/>
                    <a:pt x="1210" y="190"/>
                    <a:pt x="1224" y="184"/>
                  </a:cubicBezTo>
                </a:path>
              </a:pathLst>
            </a:custGeom>
            <a:noFill/>
            <a:ln w="38100" cap="flat" cmpd="sng">
              <a:solidFill>
                <a:srgbClr val="FF0000"/>
              </a:solidFill>
              <a:prstDash val="solid"/>
              <a:headEnd type="none" w="med" len="med"/>
              <a:tailEnd type="none" w="med" len="med"/>
            </a:ln>
          </p:spPr>
          <p:txBody>
            <a:bodyPr/>
            <a:p>
              <a:endParaRPr lang="zh-CN" altLang="en-US"/>
            </a:p>
          </p:txBody>
        </p:sp>
      </p:grpSp>
      <p:sp>
        <p:nvSpPr>
          <p:cNvPr id="16428" name="矩形 16427"/>
          <p:cNvSpPr/>
          <p:nvPr/>
        </p:nvSpPr>
        <p:spPr>
          <a:xfrm>
            <a:off x="8571548" y="1157288"/>
            <a:ext cx="540385" cy="521970"/>
          </a:xfrm>
          <a:prstGeom prst="rect">
            <a:avLst/>
          </a:prstGeom>
          <a:noFill/>
          <a:ln w="9525">
            <a:noFill/>
          </a:ln>
        </p:spPr>
        <p:txBody>
          <a:bodyPr wrap="none" anchor="t">
            <a:spAutoFit/>
          </a:bodyPr>
          <a:p>
            <a:r>
              <a:rPr lang="zh-CN" altLang="en-US" sz="2800" b="1" dirty="0">
                <a:latin typeface="Times New Roman" panose="02020603050405020304" pitchFamily="18" charset="0"/>
                <a:ea typeface="黑体" panose="02010609060101010101" pitchFamily="2" charset="-122"/>
              </a:rPr>
              <a:t>则</a:t>
            </a:r>
            <a:endParaRPr lang="zh-CN" altLang="en-US" sz="2800" b="1" dirty="0">
              <a:latin typeface="Times New Roman" panose="02020603050405020304" pitchFamily="18" charset="0"/>
              <a:ea typeface="黑体" panose="02010609060101010101" pitchFamily="2" charset="-122"/>
            </a:endParaRPr>
          </a:p>
        </p:txBody>
      </p:sp>
      <p:sp>
        <p:nvSpPr>
          <p:cNvPr id="16420" name="椭圆 16419"/>
          <p:cNvSpPr/>
          <p:nvPr/>
        </p:nvSpPr>
        <p:spPr>
          <a:xfrm>
            <a:off x="4336098" y="5659438"/>
            <a:ext cx="96838" cy="96837"/>
          </a:xfrm>
          <a:prstGeom prst="ellipse">
            <a:avLst/>
          </a:prstGeom>
          <a:solidFill>
            <a:srgbClr val="339966"/>
          </a:solidFill>
          <a:ln w="9525" cap="flat" cmpd="sng">
            <a:solidFill>
              <a:srgbClr val="008000"/>
            </a:solidFill>
            <a:prstDash val="solid"/>
            <a:headEnd type="none" w="med" len="med"/>
            <a:tailEnd type="none" w="med" len="med"/>
          </a:ln>
        </p:spPr>
        <p:txBody>
          <a:bodyPr/>
          <a:p>
            <a:endParaRPr lang="zh-CN" altLang="en-US"/>
          </a:p>
        </p:txBody>
      </p:sp>
      <p:sp>
        <p:nvSpPr>
          <p:cNvPr id="16421" name="椭圆 16420"/>
          <p:cNvSpPr/>
          <p:nvPr/>
        </p:nvSpPr>
        <p:spPr>
          <a:xfrm>
            <a:off x="5085398" y="5665788"/>
            <a:ext cx="96838" cy="96837"/>
          </a:xfrm>
          <a:prstGeom prst="ellipse">
            <a:avLst/>
          </a:prstGeom>
          <a:solidFill>
            <a:srgbClr val="339966"/>
          </a:solidFill>
          <a:ln w="9525" cap="flat" cmpd="sng">
            <a:solidFill>
              <a:srgbClr val="339966"/>
            </a:solidFill>
            <a:prstDash val="solid"/>
            <a:headEnd type="none" w="med" len="med"/>
            <a:tailEnd type="none" w="med" len="med"/>
          </a:ln>
        </p:spPr>
        <p:txBody>
          <a:bodyPr/>
          <a:p>
            <a:endParaRPr lang="zh-CN" altLang="en-US"/>
          </a:p>
        </p:txBody>
      </p:sp>
      <p:sp>
        <p:nvSpPr>
          <p:cNvPr id="17" name="文本框 2"/>
          <p:cNvSpPr txBox="1"/>
          <p:nvPr/>
        </p:nvSpPr>
        <p:spPr>
          <a:xfrm>
            <a:off x="418465" y="152400"/>
            <a:ext cx="5251450" cy="521970"/>
          </a:xfrm>
          <a:prstGeom prst="rect">
            <a:avLst/>
          </a:prstGeom>
          <a:noFill/>
        </p:spPr>
        <p:txBody>
          <a:bodyPr wrap="square" rtlCol="0">
            <a:spAutoFit/>
          </a:bodyPr>
          <a:p>
            <a:pPr algn="l"/>
            <a:r>
              <a:rPr lang="zh-CN" altLang="en-US" sz="2800" b="1" dirty="0">
                <a:solidFill>
                  <a:schemeClr val="bg1"/>
                </a:solidFill>
                <a:latin typeface="微软雅黑" panose="020B0503020204020204" charset="-122"/>
                <a:ea typeface="微软雅黑" panose="020B0503020204020204" charset="-122"/>
              </a:rPr>
              <a:t>三、闭区间上连续函数的性质</a:t>
            </a:r>
            <a:endParaRPr lang="zh-CN" altLang="en-US" sz="2800" b="1" dirty="0">
              <a:solidFill>
                <a:schemeClr val="bg1"/>
              </a:solidFill>
              <a:latin typeface="微软雅黑" panose="020B0503020204020204" charset="-122"/>
              <a:ea typeface="微软雅黑" panose="020B0503020204020204" charset="-122"/>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0"/>
                                  </p:iterate>
                                  <p:childTnLst>
                                    <p:set>
                                      <p:cBhvr>
                                        <p:cTn id="6" dur="1" fill="hold">
                                          <p:stCondLst>
                                            <p:cond delay="0"/>
                                          </p:stCondLst>
                                        </p:cTn>
                                        <p:tgtEl>
                                          <p:spTgt spid="16391"/>
                                        </p:tgtEl>
                                        <p:attrNameLst>
                                          <p:attrName>style.visibility</p:attrName>
                                        </p:attrNameLst>
                                      </p:cBhvr>
                                      <p:to>
                                        <p:strVal val="visible"/>
                                      </p:to>
                                    </p:set>
                                    <p:animEffect transition="in" filter="wipe(left)">
                                      <p:cBhvr>
                                        <p:cTn id="7" dur="75"/>
                                        <p:tgtEl>
                                          <p:spTgt spid="16391"/>
                                        </p:tgtEl>
                                      </p:cBhvr>
                                    </p:animEffect>
                                  </p:childTnLst>
                                </p:cTn>
                              </p:par>
                            </p:childTnLst>
                          </p:cTn>
                        </p:par>
                        <p:par>
                          <p:cTn id="8" fill="hold">
                            <p:stCondLst>
                              <p:cond delay="2700"/>
                            </p:stCondLst>
                            <p:childTnLst>
                              <p:par>
                                <p:cTn id="9" presetID="22" presetClass="entr" presetSubtype="4" fill="hold" nodeType="afterEffect">
                                  <p:stCondLst>
                                    <p:cond delay="0"/>
                                  </p:stCondLst>
                                  <p:childTnLst>
                                    <p:set>
                                      <p:cBhvr>
                                        <p:cTn id="10" dur="1" fill="hold">
                                          <p:stCondLst>
                                            <p:cond delay="0"/>
                                          </p:stCondLst>
                                        </p:cTn>
                                        <p:tgtEl>
                                          <p:spTgt spid="16429"/>
                                        </p:tgtEl>
                                        <p:attrNameLst>
                                          <p:attrName>style.visibility</p:attrName>
                                        </p:attrNameLst>
                                      </p:cBhvr>
                                      <p:to>
                                        <p:strVal val="visible"/>
                                      </p:to>
                                    </p:set>
                                    <p:animEffect transition="in" filter="wipe(down)">
                                      <p:cBhvr>
                                        <p:cTn id="11" dur="500"/>
                                        <p:tgtEl>
                                          <p:spTgt spid="1642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6428"/>
                                        </p:tgtEl>
                                        <p:attrNameLst>
                                          <p:attrName>style.visibility</p:attrName>
                                        </p:attrNameLst>
                                      </p:cBhvr>
                                      <p:to>
                                        <p:strVal val="visible"/>
                                      </p:to>
                                    </p:set>
                                    <p:animEffect transition="in" filter="wipe(left)">
                                      <p:cBhvr>
                                        <p:cTn id="16" dur="500"/>
                                        <p:tgtEl>
                                          <p:spTgt spid="16428"/>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6402"/>
                                        </p:tgtEl>
                                        <p:attrNameLst>
                                          <p:attrName>style.visibility</p:attrName>
                                        </p:attrNameLst>
                                      </p:cBhvr>
                                      <p:to>
                                        <p:strVal val="visible"/>
                                      </p:to>
                                    </p:set>
                                    <p:animEffect transition="in" filter="wipe(left)">
                                      <p:cBhvr>
                                        <p:cTn id="20" dur="500"/>
                                        <p:tgtEl>
                                          <p:spTgt spid="16402"/>
                                        </p:tgtEl>
                                      </p:cBhvr>
                                    </p:animEffect>
                                  </p:childTnLst>
                                </p:cTn>
                              </p:par>
                            </p:childTnLst>
                          </p:cTn>
                        </p:par>
                        <p:par>
                          <p:cTn id="21" fill="hold">
                            <p:stCondLst>
                              <p:cond delay="1000"/>
                            </p:stCondLst>
                            <p:childTnLst>
                              <p:par>
                                <p:cTn id="22" presetID="23" presetClass="entr" presetSubtype="16" fill="hold" nodeType="afterEffect">
                                  <p:stCondLst>
                                    <p:cond delay="0"/>
                                  </p:stCondLst>
                                  <p:childTnLst>
                                    <p:set>
                                      <p:cBhvr>
                                        <p:cTn id="23" dur="1" fill="hold">
                                          <p:stCondLst>
                                            <p:cond delay="0"/>
                                          </p:stCondLst>
                                        </p:cTn>
                                        <p:tgtEl>
                                          <p:spTgt spid="16420"/>
                                        </p:tgtEl>
                                        <p:attrNameLst>
                                          <p:attrName>style.visibility</p:attrName>
                                        </p:attrNameLst>
                                      </p:cBhvr>
                                      <p:to>
                                        <p:strVal val="visible"/>
                                      </p:to>
                                    </p:set>
                                    <p:anim calcmode="lin" valueType="num">
                                      <p:cBhvr>
                                        <p:cTn id="24" dur="500" fill="hold"/>
                                        <p:tgtEl>
                                          <p:spTgt spid="16420"/>
                                        </p:tgtEl>
                                        <p:attrNameLst>
                                          <p:attrName>ppt_w</p:attrName>
                                        </p:attrNameLst>
                                      </p:cBhvr>
                                      <p:tavLst>
                                        <p:tav tm="0">
                                          <p:val>
                                            <p:fltVal val="0.000000"/>
                                          </p:val>
                                        </p:tav>
                                        <p:tav tm="100000">
                                          <p:val>
                                            <p:strVal val="#ppt_w"/>
                                          </p:val>
                                        </p:tav>
                                      </p:tavLst>
                                    </p:anim>
                                    <p:anim calcmode="lin" valueType="num">
                                      <p:cBhvr>
                                        <p:cTn id="25" dur="500" fill="hold"/>
                                        <p:tgtEl>
                                          <p:spTgt spid="16420"/>
                                        </p:tgtEl>
                                        <p:attrNameLst>
                                          <p:attrName>ppt_h</p:attrName>
                                        </p:attrNameLst>
                                      </p:cBhvr>
                                      <p:tavLst>
                                        <p:tav tm="0">
                                          <p:val>
                                            <p:fltVal val="0.000000"/>
                                          </p:val>
                                        </p:tav>
                                        <p:tav tm="100000">
                                          <p:val>
                                            <p:strVal val="#ppt_h"/>
                                          </p:val>
                                        </p:tav>
                                      </p:tavLst>
                                    </p:anim>
                                  </p:childTnLst>
                                </p:cTn>
                              </p:par>
                            </p:childTnLst>
                          </p:cTn>
                        </p:par>
                        <p:par>
                          <p:cTn id="26" fill="hold">
                            <p:stCondLst>
                              <p:cond delay="1500"/>
                            </p:stCondLst>
                            <p:childTnLst>
                              <p:par>
                                <p:cTn id="27" presetID="22" presetClass="entr" presetSubtype="1" fill="hold" nodeType="afterEffect">
                                  <p:stCondLst>
                                    <p:cond delay="0"/>
                                  </p:stCondLst>
                                  <p:childTnLst>
                                    <p:set>
                                      <p:cBhvr>
                                        <p:cTn id="28" dur="1" fill="hold">
                                          <p:stCondLst>
                                            <p:cond delay="0"/>
                                          </p:stCondLst>
                                        </p:cTn>
                                        <p:tgtEl>
                                          <p:spTgt spid="16418"/>
                                        </p:tgtEl>
                                        <p:attrNameLst>
                                          <p:attrName>style.visibility</p:attrName>
                                        </p:attrNameLst>
                                      </p:cBhvr>
                                      <p:to>
                                        <p:strVal val="visible"/>
                                      </p:to>
                                    </p:set>
                                    <p:animEffect transition="in" filter="wipe(up)">
                                      <p:cBhvr>
                                        <p:cTn id="29" dur="500"/>
                                        <p:tgtEl>
                                          <p:spTgt spid="16418"/>
                                        </p:tgtEl>
                                      </p:cBhvr>
                                    </p:animEffect>
                                  </p:childTnLst>
                                </p:cTn>
                              </p:par>
                            </p:childTnLst>
                          </p:cTn>
                        </p:par>
                        <p:par>
                          <p:cTn id="30" fill="hold">
                            <p:stCondLst>
                              <p:cond delay="2000"/>
                            </p:stCondLst>
                            <p:childTnLst>
                              <p:par>
                                <p:cTn id="31" presetID="15" presetClass="entr" presetSubtype="0" fill="hold" grpId="0" nodeType="afterEffect">
                                  <p:stCondLst>
                                    <p:cond delay="0"/>
                                  </p:stCondLst>
                                  <p:iterate type="wd">
                                    <p:tmPct val="100000"/>
                                  </p:iterate>
                                  <p:childTnLst>
                                    <p:set>
                                      <p:cBhvr>
                                        <p:cTn id="32" dur="1" fill="hold">
                                          <p:stCondLst>
                                            <p:cond delay="0"/>
                                          </p:stCondLst>
                                        </p:cTn>
                                        <p:tgtEl>
                                          <p:spTgt spid="16407"/>
                                        </p:tgtEl>
                                        <p:attrNameLst>
                                          <p:attrName>style.visibility</p:attrName>
                                        </p:attrNameLst>
                                      </p:cBhvr>
                                      <p:to>
                                        <p:strVal val="visible"/>
                                      </p:to>
                                    </p:set>
                                    <p:anim calcmode="lin" valueType="num">
                                      <p:cBhvr>
                                        <p:cTn id="33" dur="750" fill="hold"/>
                                        <p:tgtEl>
                                          <p:spTgt spid="16407"/>
                                        </p:tgtEl>
                                        <p:attrNameLst>
                                          <p:attrName>ppt_w</p:attrName>
                                        </p:attrNameLst>
                                      </p:cBhvr>
                                      <p:tavLst>
                                        <p:tav tm="0">
                                          <p:val>
                                            <p:fltVal val="0.000000"/>
                                          </p:val>
                                        </p:tav>
                                        <p:tav tm="100000">
                                          <p:val>
                                            <p:strVal val="#ppt_w"/>
                                          </p:val>
                                        </p:tav>
                                      </p:tavLst>
                                    </p:anim>
                                    <p:anim calcmode="lin" valueType="num">
                                      <p:cBhvr>
                                        <p:cTn id="34" dur="750" fill="hold"/>
                                        <p:tgtEl>
                                          <p:spTgt spid="16407"/>
                                        </p:tgtEl>
                                        <p:attrNameLst>
                                          <p:attrName>ppt_h</p:attrName>
                                        </p:attrNameLst>
                                      </p:cBhvr>
                                      <p:tavLst>
                                        <p:tav tm="0">
                                          <p:val>
                                            <p:fltVal val="0.000000"/>
                                          </p:val>
                                        </p:tav>
                                        <p:tav tm="100000">
                                          <p:val>
                                            <p:strVal val="#ppt_h"/>
                                          </p:val>
                                        </p:tav>
                                      </p:tavLst>
                                    </p:anim>
                                    <p:anim calcmode="lin" valueType="num">
                                      <p:cBhvr>
                                        <p:cTn id="35" dur="750" fill="hold"/>
                                        <p:tgtEl>
                                          <p:spTgt spid="16407"/>
                                        </p:tgtEl>
                                        <p:attrNameLst>
                                          <p:attrName>ppt_x</p:attrName>
                                        </p:attrNameLst>
                                      </p:cBhvr>
                                      <p:tavLst>
                                        <p:tav tm="0" fmla="#ppt_x+(cos(-2*pi*(1-$))*-#ppt_x-sin(-2*pi*(1-$))*(1-#ppt_y))*(1-$)">
                                          <p:val>
                                            <p:fltVal val="0.000000"/>
                                          </p:val>
                                        </p:tav>
                                        <p:tav tm="100000">
                                          <p:val>
                                            <p:fltVal val="1.000000"/>
                                          </p:val>
                                        </p:tav>
                                      </p:tavLst>
                                    </p:anim>
                                    <p:anim calcmode="lin" valueType="num">
                                      <p:cBhvr>
                                        <p:cTn id="36" dur="750" fill="hold"/>
                                        <p:tgtEl>
                                          <p:spTgt spid="16407"/>
                                        </p:tgtEl>
                                        <p:attrNameLst>
                                          <p:attrName>ppt_y</p:attrName>
                                        </p:attrNameLst>
                                      </p:cBhvr>
                                      <p:tavLst>
                                        <p:tav tm="0" fmla="#ppt_y+(sin(-2*pi*(1-$))*-#ppt_x+cos(-2*pi*(1-$))*(1-#ppt_y))*(1-$)">
                                          <p:val>
                                            <p:fltVal val="0.000000"/>
                                          </p:val>
                                        </p:tav>
                                        <p:tav tm="100000">
                                          <p:val>
                                            <p:fltVal val="1.000000"/>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iterate type="lt">
                                    <p:tmPct val="100000"/>
                                  </p:iterate>
                                  <p:childTnLst>
                                    <p:set>
                                      <p:cBhvr>
                                        <p:cTn id="40" dur="1" fill="hold">
                                          <p:stCondLst>
                                            <p:cond delay="0"/>
                                          </p:stCondLst>
                                        </p:cTn>
                                        <p:tgtEl>
                                          <p:spTgt spid="16403"/>
                                        </p:tgtEl>
                                        <p:attrNameLst>
                                          <p:attrName>style.visibility</p:attrName>
                                        </p:attrNameLst>
                                      </p:cBhvr>
                                      <p:to>
                                        <p:strVal val="visible"/>
                                      </p:to>
                                    </p:set>
                                    <p:animEffect transition="in" filter="wipe(left)">
                                      <p:cBhvr>
                                        <p:cTn id="41" dur="75"/>
                                        <p:tgtEl>
                                          <p:spTgt spid="1640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iterate type="lt">
                                    <p:tmPct val="100000"/>
                                  </p:iterate>
                                  <p:childTnLst>
                                    <p:set>
                                      <p:cBhvr>
                                        <p:cTn id="45" dur="1" fill="hold">
                                          <p:stCondLst>
                                            <p:cond delay="0"/>
                                          </p:stCondLst>
                                        </p:cTn>
                                        <p:tgtEl>
                                          <p:spTgt spid="16401"/>
                                        </p:tgtEl>
                                        <p:attrNameLst>
                                          <p:attrName>style.visibility</p:attrName>
                                        </p:attrNameLst>
                                      </p:cBhvr>
                                      <p:to>
                                        <p:strVal val="visible"/>
                                      </p:to>
                                    </p:set>
                                    <p:animEffect transition="in" filter="wipe(left)">
                                      <p:cBhvr>
                                        <p:cTn id="46" dur="75"/>
                                        <p:tgtEl>
                                          <p:spTgt spid="16401"/>
                                        </p:tgtEl>
                                      </p:cBhvr>
                                    </p:animEffect>
                                  </p:childTnLst>
                                </p:cTn>
                              </p:par>
                            </p:childTnLst>
                          </p:cTn>
                        </p:par>
                        <p:par>
                          <p:cTn id="47" fill="hold">
                            <p:stCondLst>
                              <p:cond delay="1800"/>
                            </p:stCondLst>
                            <p:childTnLst>
                              <p:par>
                                <p:cTn id="48" presetID="22" presetClass="entr" presetSubtype="1" fill="hold" nodeType="afterEffect">
                                  <p:stCondLst>
                                    <p:cond delay="0"/>
                                  </p:stCondLst>
                                  <p:childTnLst>
                                    <p:set>
                                      <p:cBhvr>
                                        <p:cTn id="49" dur="1" fill="hold">
                                          <p:stCondLst>
                                            <p:cond delay="0"/>
                                          </p:stCondLst>
                                        </p:cTn>
                                        <p:tgtEl>
                                          <p:spTgt spid="16421"/>
                                        </p:tgtEl>
                                        <p:attrNameLst>
                                          <p:attrName>style.visibility</p:attrName>
                                        </p:attrNameLst>
                                      </p:cBhvr>
                                      <p:to>
                                        <p:strVal val="visible"/>
                                      </p:to>
                                    </p:set>
                                    <p:animEffect transition="in" filter="wipe(up)">
                                      <p:cBhvr>
                                        <p:cTn id="50" dur="500"/>
                                        <p:tgtEl>
                                          <p:spTgt spid="16421"/>
                                        </p:tgtEl>
                                      </p:cBhvr>
                                    </p:animEffect>
                                  </p:childTnLst>
                                </p:cTn>
                              </p:par>
                            </p:childTnLst>
                          </p:cTn>
                        </p:par>
                        <p:par>
                          <p:cTn id="51" fill="hold">
                            <p:stCondLst>
                              <p:cond delay="2300"/>
                            </p:stCondLst>
                            <p:childTnLst>
                              <p:par>
                                <p:cTn id="52" presetID="15" presetClass="entr" presetSubtype="0" fill="hold" grpId="0" nodeType="afterEffect">
                                  <p:stCondLst>
                                    <p:cond delay="0"/>
                                  </p:stCondLst>
                                  <p:iterate type="wd">
                                    <p:tmPct val="100000"/>
                                  </p:iterate>
                                  <p:childTnLst>
                                    <p:set>
                                      <p:cBhvr>
                                        <p:cTn id="53" dur="1" fill="hold">
                                          <p:stCondLst>
                                            <p:cond delay="0"/>
                                          </p:stCondLst>
                                        </p:cTn>
                                        <p:tgtEl>
                                          <p:spTgt spid="16408"/>
                                        </p:tgtEl>
                                        <p:attrNameLst>
                                          <p:attrName>style.visibility</p:attrName>
                                        </p:attrNameLst>
                                      </p:cBhvr>
                                      <p:to>
                                        <p:strVal val="visible"/>
                                      </p:to>
                                    </p:set>
                                    <p:anim calcmode="lin" valueType="num">
                                      <p:cBhvr>
                                        <p:cTn id="54" dur="750" fill="hold"/>
                                        <p:tgtEl>
                                          <p:spTgt spid="16408"/>
                                        </p:tgtEl>
                                        <p:attrNameLst>
                                          <p:attrName>ppt_w</p:attrName>
                                        </p:attrNameLst>
                                      </p:cBhvr>
                                      <p:tavLst>
                                        <p:tav tm="0">
                                          <p:val>
                                            <p:fltVal val="0.000000"/>
                                          </p:val>
                                        </p:tav>
                                        <p:tav tm="100000">
                                          <p:val>
                                            <p:strVal val="#ppt_w"/>
                                          </p:val>
                                        </p:tav>
                                      </p:tavLst>
                                    </p:anim>
                                    <p:anim calcmode="lin" valueType="num">
                                      <p:cBhvr>
                                        <p:cTn id="55" dur="750" fill="hold"/>
                                        <p:tgtEl>
                                          <p:spTgt spid="16408"/>
                                        </p:tgtEl>
                                        <p:attrNameLst>
                                          <p:attrName>ppt_h</p:attrName>
                                        </p:attrNameLst>
                                      </p:cBhvr>
                                      <p:tavLst>
                                        <p:tav tm="0">
                                          <p:val>
                                            <p:fltVal val="0.000000"/>
                                          </p:val>
                                        </p:tav>
                                        <p:tav tm="100000">
                                          <p:val>
                                            <p:strVal val="#ppt_h"/>
                                          </p:val>
                                        </p:tav>
                                      </p:tavLst>
                                    </p:anim>
                                    <p:anim calcmode="lin" valueType="num">
                                      <p:cBhvr>
                                        <p:cTn id="56" dur="750" fill="hold"/>
                                        <p:tgtEl>
                                          <p:spTgt spid="16408"/>
                                        </p:tgtEl>
                                        <p:attrNameLst>
                                          <p:attrName>ppt_x</p:attrName>
                                        </p:attrNameLst>
                                      </p:cBhvr>
                                      <p:tavLst>
                                        <p:tav tm="0" fmla="#ppt_x+(cos(-2*pi*(1-$))*-#ppt_x-sin(-2*pi*(1-$))*(1-#ppt_y))*(1-$)">
                                          <p:val>
                                            <p:fltVal val="0.000000"/>
                                          </p:val>
                                        </p:tav>
                                        <p:tav tm="100000">
                                          <p:val>
                                            <p:fltVal val="1.000000"/>
                                          </p:val>
                                        </p:tav>
                                      </p:tavLst>
                                    </p:anim>
                                    <p:anim calcmode="lin" valueType="num">
                                      <p:cBhvr>
                                        <p:cTn id="57" dur="750" fill="hold"/>
                                        <p:tgtEl>
                                          <p:spTgt spid="16408"/>
                                        </p:tgtEl>
                                        <p:attrNameLst>
                                          <p:attrName>ppt_y</p:attrName>
                                        </p:attrNameLst>
                                      </p:cBhvr>
                                      <p:tavLst>
                                        <p:tav tm="0" fmla="#ppt_y+(sin(-2*pi*(1-$))*-#ppt_x+cos(-2*pi*(1-$))*(1-#ppt_y))*(1-$)">
                                          <p:val>
                                            <p:fltVal val="0.000000"/>
                                          </p:val>
                                        </p:tav>
                                        <p:tav tm="100000">
                                          <p:val>
                                            <p:fltVal val="1.000000"/>
                                          </p:val>
                                        </p:tav>
                                      </p:tavLst>
                                    </p:anim>
                                  </p:childTnLst>
                                </p:cTn>
                              </p:par>
                            </p:childTnLst>
                          </p:cTn>
                        </p:par>
                        <p:par>
                          <p:cTn id="58" fill="hold">
                            <p:stCondLst>
                              <p:cond delay="3800"/>
                            </p:stCondLst>
                            <p:childTnLst>
                              <p:par>
                                <p:cTn id="59" presetID="22" presetClass="entr" presetSubtype="1" fill="hold" nodeType="afterEffect">
                                  <p:stCondLst>
                                    <p:cond delay="0"/>
                                  </p:stCondLst>
                                  <p:childTnLst>
                                    <p:set>
                                      <p:cBhvr>
                                        <p:cTn id="60" dur="1" fill="hold">
                                          <p:stCondLst>
                                            <p:cond delay="0"/>
                                          </p:stCondLst>
                                        </p:cTn>
                                        <p:tgtEl>
                                          <p:spTgt spid="16419"/>
                                        </p:tgtEl>
                                        <p:attrNameLst>
                                          <p:attrName>style.visibility</p:attrName>
                                        </p:attrNameLst>
                                      </p:cBhvr>
                                      <p:to>
                                        <p:strVal val="visible"/>
                                      </p:to>
                                    </p:set>
                                    <p:animEffect transition="in" filter="wipe(up)">
                                      <p:cBhvr>
                                        <p:cTn id="61" dur="500"/>
                                        <p:tgtEl>
                                          <p:spTgt spid="16419"/>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iterate type="lt">
                                    <p:tmPct val="100000"/>
                                  </p:iterate>
                                  <p:childTnLst>
                                    <p:set>
                                      <p:cBhvr>
                                        <p:cTn id="65" dur="1" fill="hold">
                                          <p:stCondLst>
                                            <p:cond delay="0"/>
                                          </p:stCondLst>
                                        </p:cTn>
                                        <p:tgtEl>
                                          <p:spTgt spid="16404"/>
                                        </p:tgtEl>
                                        <p:attrNameLst>
                                          <p:attrName>style.visibility</p:attrName>
                                        </p:attrNameLst>
                                      </p:cBhvr>
                                      <p:to>
                                        <p:strVal val="visible"/>
                                      </p:to>
                                    </p:set>
                                    <p:animEffect transition="in" filter="wipe(left)">
                                      <p:cBhvr>
                                        <p:cTn id="66" dur="75"/>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1" grpId="0"/>
      <p:bldP spid="16401" grpId="0"/>
      <p:bldP spid="16402" grpId="0"/>
      <p:bldP spid="16403" grpId="0"/>
      <p:bldP spid="16404" grpId="0"/>
      <p:bldP spid="16407" grpId="0"/>
      <p:bldP spid="16408" grpId="0"/>
      <p:bldP spid="164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6" name="文本框 18435"/>
          <p:cNvSpPr txBox="1"/>
          <p:nvPr/>
        </p:nvSpPr>
        <p:spPr>
          <a:xfrm>
            <a:off x="1789748" y="3071813"/>
            <a:ext cx="4343400" cy="607695"/>
          </a:xfrm>
          <a:prstGeom prst="rect">
            <a:avLst/>
          </a:prstGeom>
          <a:noFill/>
          <a:ln w="9525">
            <a:noFill/>
          </a:ln>
        </p:spPr>
        <p:txBody>
          <a:bodyPr>
            <a:spAutoFit/>
          </a:bodyPr>
          <a:p>
            <a:pPr>
              <a:lnSpc>
                <a:spcPct val="120000"/>
              </a:lnSpc>
              <a:spcBef>
                <a:spcPct val="50000"/>
              </a:spcBef>
            </a:pPr>
            <a:r>
              <a:rPr lang="zh-CN" altLang="en-US" sz="2800" b="1" dirty="0">
                <a:latin typeface="Times New Roman" panose="02020603050405020304" pitchFamily="18" charset="0"/>
              </a:rPr>
              <a:t>若函数在开区间内连续，</a:t>
            </a:r>
            <a:endParaRPr lang="zh-CN" altLang="en-US" sz="2800" b="1">
              <a:latin typeface="Times New Roman" panose="02020603050405020304" pitchFamily="18" charset="0"/>
            </a:endParaRPr>
          </a:p>
        </p:txBody>
      </p:sp>
      <p:sp>
        <p:nvSpPr>
          <p:cNvPr id="18437" name="文本框 18436"/>
          <p:cNvSpPr txBox="1"/>
          <p:nvPr/>
        </p:nvSpPr>
        <p:spPr>
          <a:xfrm>
            <a:off x="875348" y="1066800"/>
            <a:ext cx="7772400" cy="1899285"/>
          </a:xfrm>
          <a:prstGeom prst="rect">
            <a:avLst/>
          </a:prstGeom>
          <a:noFill/>
          <a:ln w="9525">
            <a:noFill/>
          </a:ln>
        </p:spPr>
        <p:txBody>
          <a:bodyPr>
            <a:spAutoFit/>
          </a:bodyPr>
          <a:p>
            <a:pPr algn="just">
              <a:lnSpc>
                <a:spcPct val="140000"/>
              </a:lnSpc>
            </a:pPr>
            <a:r>
              <a:rPr lang="zh-CN" altLang="en-US" sz="2800" b="1" dirty="0">
                <a:latin typeface="Times New Roman" panose="02020603050405020304" pitchFamily="18" charset="0"/>
              </a:rPr>
              <a:t>　　  </a:t>
            </a:r>
            <a:r>
              <a:rPr lang="en-US" altLang="zh-CN" sz="2800" b="1" i="1">
                <a:latin typeface="Times New Roman" panose="02020603050405020304" pitchFamily="18" charset="0"/>
              </a:rPr>
              <a:t>f</a:t>
            </a:r>
            <a:r>
              <a:rPr lang="en-US" altLang="zh-CN" sz="1400" b="1" i="1">
                <a:latin typeface="Times New Roman" panose="02020603050405020304" pitchFamily="18" charset="0"/>
              </a:rPr>
              <a:t> </a:t>
            </a:r>
            <a:r>
              <a:rPr lang="en-US" altLang="zh-CN" sz="2800" b="1">
                <a:latin typeface="Times New Roman" panose="02020603050405020304" pitchFamily="18" charset="0"/>
              </a:rPr>
              <a:t>(</a:t>
            </a:r>
            <a:r>
              <a:rPr lang="en-US" altLang="zh-CN" sz="2800" b="1" i="1">
                <a:latin typeface="Symbol" panose="05050102010706020507" pitchFamily="18" charset="2"/>
              </a:rPr>
              <a:t>x</a:t>
            </a:r>
            <a:r>
              <a:rPr lang="en-US" altLang="zh-CN" sz="2800" b="1" baseline="-25000">
                <a:latin typeface="Symbol" panose="05050102010706020507" pitchFamily="18" charset="2"/>
              </a:rPr>
              <a:t>1</a:t>
            </a:r>
            <a:r>
              <a:rPr lang="en-US" altLang="zh-CN" sz="2800" b="1">
                <a:latin typeface="Times New Roman" panose="02020603050405020304" pitchFamily="18" charset="0"/>
              </a:rPr>
              <a:t>)</a:t>
            </a:r>
            <a:r>
              <a:rPr lang="zh-CN" altLang="en-US" sz="2800" b="1">
                <a:latin typeface="Times New Roman" panose="02020603050405020304" pitchFamily="18" charset="0"/>
              </a:rPr>
              <a:t>， </a:t>
            </a:r>
            <a:r>
              <a:rPr lang="en-US" altLang="zh-CN" sz="2800" b="1" i="1">
                <a:latin typeface="Times New Roman" panose="02020603050405020304" pitchFamily="18" charset="0"/>
              </a:rPr>
              <a:t>f</a:t>
            </a:r>
            <a:r>
              <a:rPr lang="en-US" altLang="zh-CN" sz="1600" b="1" i="1">
                <a:latin typeface="Times New Roman" panose="02020603050405020304" pitchFamily="18" charset="0"/>
              </a:rPr>
              <a:t> </a:t>
            </a:r>
            <a:r>
              <a:rPr lang="en-US" altLang="zh-CN" sz="2800" b="1">
                <a:latin typeface="Times New Roman" panose="02020603050405020304" pitchFamily="18" charset="0"/>
              </a:rPr>
              <a:t>(</a:t>
            </a:r>
            <a:r>
              <a:rPr lang="en-US" altLang="zh-CN" sz="2800" b="1" i="1">
                <a:latin typeface="Symbol" panose="05050102010706020507" pitchFamily="18" charset="2"/>
              </a:rPr>
              <a:t>x</a:t>
            </a:r>
            <a:r>
              <a:rPr lang="en-US" altLang="zh-CN" sz="2800" b="1" baseline="-25000">
                <a:latin typeface="Symbol" panose="05050102010706020507" pitchFamily="18" charset="2"/>
              </a:rPr>
              <a:t>2</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rPr>
              <a:t>分别称为函数</a:t>
            </a:r>
            <a:r>
              <a:rPr lang="zh-CN" altLang="en-US" sz="2800" b="1" dirty="0">
                <a:latin typeface="Times New Roman" panose="02020603050405020304" pitchFamily="18" charset="0"/>
              </a:rPr>
              <a:t>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f </a:t>
            </a:r>
            <a:r>
              <a:rPr lang="en-US" altLang="zh-CN" sz="2800" b="1">
                <a:latin typeface="Times New Roman" panose="02020603050405020304" pitchFamily="18" charset="0"/>
              </a:rPr>
              <a:t>(</a:t>
            </a:r>
            <a:r>
              <a:rPr lang="en-US" altLang="zh-CN" sz="2800" b="1" i="1">
                <a:latin typeface="Times New Roman" panose="02020603050405020304" pitchFamily="18" charset="0"/>
              </a:rPr>
              <a:t>x</a:t>
            </a:r>
            <a:r>
              <a:rPr lang="en-US" altLang="zh-CN" sz="2800" b="1">
                <a:latin typeface="Times New Roman" panose="02020603050405020304" pitchFamily="18" charset="0"/>
              </a:rPr>
              <a:t>)  </a:t>
            </a:r>
            <a:r>
              <a:rPr lang="zh-CN" altLang="en-US" sz="2800" b="1" dirty="0">
                <a:latin typeface="黑体" panose="02010609060101010101" pitchFamily="2" charset="-122"/>
                <a:ea typeface="黑体" panose="02010609060101010101" pitchFamily="2" charset="-122"/>
              </a:rPr>
              <a:t>在区间 </a:t>
            </a:r>
            <a:endParaRPr lang="zh-CN" altLang="en-US" sz="2800" b="1" dirty="0">
              <a:latin typeface="黑体" panose="02010609060101010101" pitchFamily="2" charset="-122"/>
              <a:ea typeface="黑体" panose="02010609060101010101" pitchFamily="2" charset="-122"/>
            </a:endParaRPr>
          </a:p>
          <a:p>
            <a:pPr algn="just">
              <a:lnSpc>
                <a:spcPct val="140000"/>
              </a:lnSpc>
            </a:pPr>
            <a:r>
              <a:rPr lang="en-US" altLang="zh-CN" sz="2800" b="1">
                <a:latin typeface="宋体" panose="02010600030101010101" pitchFamily="2" charset="-122"/>
              </a:rPr>
              <a:t>[</a:t>
            </a:r>
            <a:r>
              <a:rPr lang="en-US" altLang="zh-CN" sz="2800" b="1" i="1">
                <a:latin typeface="Times New Roman" panose="02020603050405020304" pitchFamily="18" charset="0"/>
              </a:rPr>
              <a:t>a</a:t>
            </a:r>
            <a:r>
              <a:rPr lang="en-US" altLang="zh-CN" sz="2800" b="1">
                <a:latin typeface="Times New Roman" panose="02020603050405020304" pitchFamily="18" charset="0"/>
              </a:rPr>
              <a:t>, </a:t>
            </a:r>
            <a:r>
              <a:rPr lang="en-US" altLang="zh-CN" sz="2800" b="1" i="1">
                <a:latin typeface="Times New Roman" panose="02020603050405020304" pitchFamily="18" charset="0"/>
              </a:rPr>
              <a:t>b</a:t>
            </a:r>
            <a:r>
              <a:rPr lang="en-US" altLang="zh-CN" sz="2800" b="1">
                <a:latin typeface="宋体" panose="02010600030101010101" pitchFamily="2" charset="-122"/>
              </a:rPr>
              <a:t>]</a:t>
            </a:r>
            <a:r>
              <a:rPr lang="en-US" altLang="zh-CN" sz="2800" b="1">
                <a:latin typeface="Times New Roman" panose="02020603050405020304" pitchFamily="18" charset="0"/>
              </a:rPr>
              <a:t> </a:t>
            </a:r>
            <a:r>
              <a:rPr lang="zh-CN" altLang="en-US" sz="2800" b="1" dirty="0">
                <a:latin typeface="Times New Roman" panose="02020603050405020304" pitchFamily="18" charset="0"/>
                <a:ea typeface="黑体" panose="02010609060101010101" pitchFamily="2" charset="-122"/>
                <a:sym typeface="Symbol" panose="05050102010706020507" pitchFamily="18" charset="2"/>
              </a:rPr>
              <a:t>上的最大值和最小值</a:t>
            </a:r>
            <a:r>
              <a:rPr lang="zh-CN" altLang="en-US" sz="2800" b="1" dirty="0">
                <a:latin typeface="Times New Roman" panose="02020603050405020304" pitchFamily="18" charset="0"/>
                <a:sym typeface="Symbol" panose="05050102010706020507" pitchFamily="18" charset="2"/>
              </a:rPr>
              <a:t>，</a:t>
            </a:r>
            <a:r>
              <a:rPr lang="zh-CN" altLang="en-US" sz="2800" b="1" dirty="0">
                <a:latin typeface="Times New Roman" panose="02020603050405020304" pitchFamily="18" charset="0"/>
                <a:ea typeface="黑体" panose="02010609060101010101" pitchFamily="2" charset="-122"/>
                <a:sym typeface="Symbol" panose="05050102010706020507" pitchFamily="18" charset="2"/>
              </a:rPr>
              <a:t>定理</a:t>
            </a:r>
            <a:r>
              <a:rPr lang="zh-CN" altLang="en-US" sz="2800" b="1" dirty="0">
                <a:latin typeface="Times New Roman" panose="02020603050405020304" pitchFamily="18" charset="0"/>
                <a:sym typeface="Symbol" panose="05050102010706020507" pitchFamily="18" charset="2"/>
              </a:rPr>
              <a:t> </a:t>
            </a:r>
            <a:r>
              <a:rPr lang="en-US" altLang="zh-CN" sz="2800" b="1">
                <a:latin typeface="Times New Roman" panose="02020603050405020304" pitchFamily="18" charset="0"/>
                <a:sym typeface="Symbol" panose="05050102010706020507" pitchFamily="18" charset="2"/>
              </a:rPr>
              <a:t>5 </a:t>
            </a:r>
            <a:r>
              <a:rPr lang="zh-CN" altLang="en-US" sz="2800" b="1" dirty="0">
                <a:latin typeface="Times New Roman" panose="02020603050405020304" pitchFamily="18" charset="0"/>
                <a:ea typeface="黑体" panose="02010609060101010101" pitchFamily="2" charset="-122"/>
                <a:sym typeface="Symbol" panose="05050102010706020507" pitchFamily="18" charset="2"/>
              </a:rPr>
              <a:t>又称</a:t>
            </a:r>
            <a:r>
              <a:rPr lang="zh-CN" altLang="en-US" sz="2800" b="1" dirty="0">
                <a:solidFill>
                  <a:schemeClr val="accent2"/>
                </a:solidFill>
                <a:latin typeface="Times New Roman" panose="02020603050405020304" pitchFamily="18" charset="0"/>
                <a:ea typeface="黑体" panose="02010609060101010101" pitchFamily="2" charset="-122"/>
                <a:sym typeface="Symbol" panose="05050102010706020507" pitchFamily="18" charset="2"/>
              </a:rPr>
              <a:t>最大值和最小值存在定理</a:t>
            </a:r>
            <a:r>
              <a:rPr lang="zh-CN" altLang="en-US" sz="1400" b="1" dirty="0">
                <a:solidFill>
                  <a:schemeClr val="accent2"/>
                </a:solidFill>
                <a:latin typeface="Times New Roman" panose="02020603050405020304" pitchFamily="18" charset="0"/>
                <a:sym typeface="Symbol" panose="05050102010706020507" pitchFamily="18" charset="2"/>
              </a:rPr>
              <a:t> </a:t>
            </a:r>
            <a:r>
              <a:rPr lang="en-US" altLang="zh-CN" sz="2800" b="1">
                <a:solidFill>
                  <a:schemeClr val="accent2"/>
                </a:solidFill>
                <a:latin typeface="Times New Roman" panose="02020603050405020304" pitchFamily="18" charset="0"/>
              </a:rPr>
              <a:t>.</a:t>
            </a:r>
            <a:endParaRPr lang="en-US" altLang="zh-CN" sz="2800" b="1">
              <a:solidFill>
                <a:schemeClr val="accent2"/>
              </a:solidFill>
              <a:latin typeface="Times New Roman" panose="02020603050405020304" pitchFamily="18" charset="0"/>
            </a:endParaRPr>
          </a:p>
        </p:txBody>
      </p:sp>
      <p:sp>
        <p:nvSpPr>
          <p:cNvPr id="18439" name="矩形 18438"/>
          <p:cNvSpPr/>
          <p:nvPr/>
        </p:nvSpPr>
        <p:spPr>
          <a:xfrm>
            <a:off x="1026160" y="4292600"/>
            <a:ext cx="7696200" cy="1296670"/>
          </a:xfrm>
          <a:prstGeom prst="rect">
            <a:avLst/>
          </a:prstGeom>
          <a:noFill/>
          <a:ln w="9525">
            <a:noFill/>
          </a:ln>
        </p:spPr>
        <p:txBody>
          <a:bodyPr>
            <a:spAutoFit/>
          </a:bodyPr>
          <a:p>
            <a:pPr algn="just">
              <a:lnSpc>
                <a:spcPct val="140000"/>
              </a:lnSpc>
            </a:pPr>
            <a:r>
              <a:rPr lang="en-US" altLang="zh-CN" sz="2800" b="1" dirty="0">
                <a:latin typeface="Times New Roman" panose="02020603050405020304" pitchFamily="18" charset="0"/>
              </a:rPr>
              <a:t>        </a:t>
            </a:r>
            <a:r>
              <a:rPr lang="zh-CN" altLang="en-US" sz="2800" b="1" dirty="0">
                <a:latin typeface="Times New Roman" panose="02020603050405020304" pitchFamily="18" charset="0"/>
              </a:rPr>
              <a:t>如函数 </a:t>
            </a:r>
            <a:r>
              <a:rPr lang="en-US" altLang="zh-CN" sz="2800" b="1" i="1">
                <a:latin typeface="Times New Roman" panose="02020603050405020304" pitchFamily="18" charset="0"/>
              </a:rPr>
              <a:t>y </a:t>
            </a:r>
            <a:r>
              <a:rPr lang="en-US" altLang="zh-CN" sz="2800" b="1">
                <a:latin typeface="Times New Roman" panose="02020603050405020304" pitchFamily="18" charset="0"/>
              </a:rPr>
              <a:t>= </a:t>
            </a:r>
            <a:r>
              <a:rPr lang="en-US" altLang="zh-CN" sz="2800" b="1" i="1">
                <a:latin typeface="Times New Roman" panose="02020603050405020304" pitchFamily="18" charset="0"/>
              </a:rPr>
              <a:t>x</a:t>
            </a:r>
            <a:r>
              <a:rPr lang="en-US" altLang="zh-CN" sz="2800" b="1" baseline="30000">
                <a:latin typeface="Times New Roman" panose="02020603050405020304" pitchFamily="18" charset="0"/>
              </a:rPr>
              <a:t>2 </a:t>
            </a:r>
            <a:r>
              <a:rPr lang="zh-CN" altLang="en-US" sz="2800" b="1" dirty="0">
                <a:latin typeface="Times New Roman" panose="02020603050405020304" pitchFamily="18" charset="0"/>
              </a:rPr>
              <a:t>在区间 </a:t>
            </a:r>
            <a:r>
              <a:rPr lang="en-US" altLang="zh-CN" sz="2800" b="1">
                <a:latin typeface="宋体" panose="02010600030101010101" pitchFamily="2" charset="-122"/>
              </a:rPr>
              <a:t>(</a:t>
            </a:r>
            <a:r>
              <a:rPr lang="en-US" altLang="zh-CN" sz="2800" b="1">
                <a:latin typeface="Times New Roman" panose="02020603050405020304" pitchFamily="18" charset="0"/>
              </a:rPr>
              <a:t>0, 1</a:t>
            </a:r>
            <a:r>
              <a:rPr lang="en-US" altLang="zh-CN" sz="2800" b="1">
                <a:latin typeface="宋体" panose="02010600030101010101" pitchFamily="2" charset="-122"/>
              </a:rPr>
              <a:t>)</a:t>
            </a:r>
            <a:r>
              <a:rPr lang="en-US" altLang="zh-CN" sz="2800" b="1" dirty="0">
                <a:latin typeface="Times New Roman" panose="02020603050405020304" pitchFamily="18" charset="0"/>
              </a:rPr>
              <a:t> </a:t>
            </a:r>
            <a:r>
              <a:rPr lang="zh-CN" altLang="en-US" sz="2800" b="1" dirty="0">
                <a:latin typeface="Times New Roman" panose="02020603050405020304" pitchFamily="18" charset="0"/>
              </a:rPr>
              <a:t>内就无最大值和最小值</a:t>
            </a:r>
            <a:r>
              <a:rPr lang="zh-CN" altLang="en-US" sz="1400" b="1" dirty="0">
                <a:latin typeface="Times New Roman" panose="02020603050405020304" pitchFamily="18" charset="0"/>
              </a:rPr>
              <a:t> </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
        <p:nvSpPr>
          <p:cNvPr id="18440" name="矩形 18439"/>
          <p:cNvSpPr/>
          <p:nvPr/>
        </p:nvSpPr>
        <p:spPr>
          <a:xfrm>
            <a:off x="951548" y="2997200"/>
            <a:ext cx="7696200" cy="1296670"/>
          </a:xfrm>
          <a:prstGeom prst="rect">
            <a:avLst/>
          </a:prstGeom>
          <a:noFill/>
          <a:ln w="9525">
            <a:noFill/>
          </a:ln>
        </p:spPr>
        <p:txBody>
          <a:bodyPr>
            <a:spAutoFit/>
          </a:bodyPr>
          <a:p>
            <a:pPr algn="just">
              <a:lnSpc>
                <a:spcPct val="140000"/>
              </a:lnSpc>
            </a:pPr>
            <a:r>
              <a:rPr lang="en-US" altLang="zh-CN" sz="2800" b="1" dirty="0">
                <a:latin typeface="Times New Roman" panose="02020603050405020304" pitchFamily="18" charset="0"/>
              </a:rPr>
              <a:t>                                                       </a:t>
            </a:r>
            <a:r>
              <a:rPr lang="zh-CN" altLang="en-US" sz="2800" b="1" dirty="0">
                <a:latin typeface="Times New Roman" panose="02020603050405020304" pitchFamily="18" charset="0"/>
              </a:rPr>
              <a:t>则它在该区间内未必能取得最大值和最小值</a:t>
            </a:r>
            <a:r>
              <a:rPr lang="en-US" altLang="zh-CN" sz="2800" b="1">
                <a:latin typeface="Times New Roman" panose="02020603050405020304" pitchFamily="18" charset="0"/>
              </a:rPr>
              <a:t>.</a:t>
            </a:r>
            <a:endParaRPr lang="en-US" altLang="zh-CN" sz="2800" b="1">
              <a:latin typeface="Times New Roman" panose="02020603050405020304"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0"/>
                                  </p:iterate>
                                  <p:childTnLst>
                                    <p:set>
                                      <p:cBhvr>
                                        <p:cTn id="6" dur="1" fill="hold">
                                          <p:stCondLst>
                                            <p:cond delay="0"/>
                                          </p:stCondLst>
                                        </p:cTn>
                                        <p:tgtEl>
                                          <p:spTgt spid="18436"/>
                                        </p:tgtEl>
                                        <p:attrNameLst>
                                          <p:attrName>style.visibility</p:attrName>
                                        </p:attrNameLst>
                                      </p:cBhvr>
                                      <p:to>
                                        <p:strVal val="visible"/>
                                      </p:to>
                                    </p:set>
                                    <p:animEffect transition="in" filter="wipe(left)">
                                      <p:cBhvr>
                                        <p:cTn id="7" dur="75"/>
                                        <p:tgtEl>
                                          <p:spTgt spid="1843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iterate type="lt">
                                    <p:tmPct val="100000"/>
                                  </p:iterate>
                                  <p:childTnLst>
                                    <p:set>
                                      <p:cBhvr>
                                        <p:cTn id="11" dur="1" fill="hold">
                                          <p:stCondLst>
                                            <p:cond delay="0"/>
                                          </p:stCondLst>
                                        </p:cTn>
                                        <p:tgtEl>
                                          <p:spTgt spid="18440"/>
                                        </p:tgtEl>
                                        <p:attrNameLst>
                                          <p:attrName>style.visibility</p:attrName>
                                        </p:attrNameLst>
                                      </p:cBhvr>
                                      <p:to>
                                        <p:strVal val="visible"/>
                                      </p:to>
                                    </p:set>
                                    <p:animEffect transition="in" filter="wipe(left)">
                                      <p:cBhvr>
                                        <p:cTn id="12" dur="75"/>
                                        <p:tgtEl>
                                          <p:spTgt spid="1844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iterate type="lt">
                                    <p:tmPct val="100000"/>
                                  </p:iterate>
                                  <p:childTnLst>
                                    <p:set>
                                      <p:cBhvr>
                                        <p:cTn id="16" dur="1" fill="hold">
                                          <p:stCondLst>
                                            <p:cond delay="0"/>
                                          </p:stCondLst>
                                        </p:cTn>
                                        <p:tgtEl>
                                          <p:spTgt spid="18439"/>
                                        </p:tgtEl>
                                        <p:attrNameLst>
                                          <p:attrName>style.visibility</p:attrName>
                                        </p:attrNameLst>
                                      </p:cBhvr>
                                      <p:to>
                                        <p:strVal val="visible"/>
                                      </p:to>
                                    </p:set>
                                    <p:animEffect transition="in" filter="wipe(left)">
                                      <p:cBhvr>
                                        <p:cTn id="17" dur="75"/>
                                        <p:tgtEl>
                                          <p:spTgt spid="18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9" grpId="0"/>
      <p:bldP spid="18440" grpId="0"/>
    </p:bldLst>
  </p:timing>
</p:sld>
</file>

<file path=ppt/tags/tag1.xml><?xml version="1.0" encoding="utf-8"?>
<p:tagLst xmlns:p="http://schemas.openxmlformats.org/presentationml/2006/main">
  <p:tag name="KSO_WM_DOC_GUID" val="{bffbef7a-501b-4aec-86b0-84ba4cd85072}"/>
</p:tagLst>
</file>

<file path=ppt/theme/theme1.xml><?xml version="1.0" encoding="utf-8"?>
<a:theme xmlns:a="http://schemas.openxmlformats.org/drawingml/2006/main" name="3_Office 主题​​">
  <a:themeElements>
    <a:clrScheme name="">
      <a:dk1>
        <a:srgbClr val="000000"/>
      </a:dk1>
      <a:lt1>
        <a:srgbClr val="FFFFFF"/>
      </a:lt1>
      <a:dk2>
        <a:srgbClr val="014C83"/>
      </a:dk2>
      <a:lt2>
        <a:srgbClr val="EEECE1"/>
      </a:lt2>
      <a:accent1>
        <a:srgbClr val="014C8D"/>
      </a:accent1>
      <a:accent2>
        <a:srgbClr val="012E57"/>
      </a:accent2>
      <a:accent3>
        <a:srgbClr val="FFFFFF"/>
      </a:accent3>
      <a:accent4>
        <a:srgbClr val="000000"/>
      </a:accent4>
      <a:accent5>
        <a:srgbClr val="AAB2C5"/>
      </a:accent5>
      <a:accent6>
        <a:srgbClr val="00284D"/>
      </a:accent6>
      <a:hlink>
        <a:srgbClr val="0000FF"/>
      </a:hlink>
      <a:folHlink>
        <a:srgbClr val="CDDBE8"/>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2_Office 主题​​ 1">
        <a:dk1>
          <a:srgbClr val="000000"/>
        </a:dk1>
        <a:lt1>
          <a:srgbClr val="FFFFFF"/>
        </a:lt1>
        <a:dk2>
          <a:srgbClr val="014C83"/>
        </a:dk2>
        <a:lt2>
          <a:srgbClr val="EEECE1"/>
        </a:lt2>
        <a:accent1>
          <a:srgbClr val="014C8D"/>
        </a:accent1>
        <a:accent2>
          <a:srgbClr val="012E57"/>
        </a:accent2>
        <a:accent3>
          <a:srgbClr val="FFFFFF"/>
        </a:accent3>
        <a:accent4>
          <a:srgbClr val="000000"/>
        </a:accent4>
        <a:accent5>
          <a:srgbClr val="AAB2C5"/>
        </a:accent5>
        <a:accent6>
          <a:srgbClr val="01294E"/>
        </a:accent6>
        <a:hlink>
          <a:srgbClr val="0000FF"/>
        </a:hlink>
        <a:folHlink>
          <a:srgbClr val="CDDB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D:\高等数学电子教案\TEMPLET\背景.pot</Template>
  <TotalTime>0</TotalTime>
  <Words>1648</Words>
  <Application>WPS 演示</Application>
  <PresentationFormat>在屏幕上显示</PresentationFormat>
  <Paragraphs>135</Paragraphs>
  <Slides>11</Slides>
  <Notes>4</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17</vt:i4>
      </vt:variant>
      <vt:variant>
        <vt:lpstr>幻灯片标题</vt:lpstr>
      </vt:variant>
      <vt:variant>
        <vt:i4>11</vt:i4>
      </vt:variant>
    </vt:vector>
  </HeadingPairs>
  <TitlesOfParts>
    <vt:vector size="44" baseType="lpstr">
      <vt:lpstr>Arial</vt:lpstr>
      <vt:lpstr>宋体</vt:lpstr>
      <vt:lpstr>Wingdings</vt:lpstr>
      <vt:lpstr>Times New Roman</vt:lpstr>
      <vt:lpstr>微软雅黑</vt:lpstr>
      <vt:lpstr>黑体</vt:lpstr>
      <vt:lpstr>Symbol</vt:lpstr>
      <vt:lpstr>Arial Unicode MS</vt:lpstr>
      <vt:lpstr>楷体_GB2312</vt:lpstr>
      <vt:lpstr>新宋体</vt:lpstr>
      <vt:lpstr>Calibri</vt:lpstr>
      <vt:lpstr>Franklin Gothic Medium</vt:lpstr>
      <vt:lpstr>方正粗宋简体</vt:lpstr>
      <vt:lpstr>华文行楷</vt:lpstr>
      <vt:lpstr>Tahoma</vt:lpstr>
      <vt:lpstr>3_Office 主题​​</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第一章 函数、极限与连续</dc:title>
  <dc:creator>王静</dc:creator>
  <cp:lastModifiedBy>大牛二妞</cp:lastModifiedBy>
  <cp:revision>201</cp:revision>
  <dcterms:created xsi:type="dcterms:W3CDTF">1999-09-06T23:59:00Z</dcterms:created>
  <dcterms:modified xsi:type="dcterms:W3CDTF">2019-10-21T12:26:14Z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