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32" r:id="rId3"/>
    <p:sldId id="574" r:id="rId4"/>
    <p:sldId id="575" r:id="rId5"/>
    <p:sldId id="576" r:id="rId6"/>
    <p:sldId id="577" r:id="rId7"/>
    <p:sldId id="578" r:id="rId8"/>
    <p:sldId id="579" r:id="rId9"/>
    <p:sldId id="581" r:id="rId10"/>
    <p:sldId id="582" r:id="rId11"/>
  </p:sldIdLst>
  <p:sldSz cx="9827895" cy="6858000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99"/>
    <a:srgbClr val="FFCC00"/>
    <a:srgbClr val="00FFFF"/>
    <a:srgbClr val="990099"/>
    <a:srgbClr val="FF0000"/>
    <a:srgbClr val="FFFF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9"/>
    <p:restoredTop sz="94710"/>
  </p:normalViewPr>
  <p:slideViewPr>
    <p:cSldViewPr showGuides="1">
      <p:cViewPr varScale="1">
        <p:scale>
          <a:sx n="66" d="100"/>
          <a:sy n="66" d="100"/>
        </p:scale>
        <p:origin x="-180" y="-252"/>
      </p:cViewPr>
      <p:guideLst>
        <p:guide orient="horz" pos="433"/>
        <p:guide pos="7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8914" name="页眉占位符 3891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8915" name="日期占位符 38914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12292" name="幻灯片图像占位符 38915"/>
          <p:cNvSpPr>
            <a:spLocks noTextEdit="1"/>
          </p:cNvSpPr>
          <p:nvPr>
            <p:ph type="sldImg"/>
          </p:nvPr>
        </p:nvSpPr>
        <p:spPr>
          <a:xfrm>
            <a:off x="972000" y="685800"/>
            <a:ext cx="4914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293" name="文本占位符 38916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8918" name="页脚占位符 38917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8919" name="灯片编号占位符 38918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28487" y="1122364"/>
            <a:ext cx="7370921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28487" y="3602038"/>
            <a:ext cx="7370921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25224" y="274320"/>
            <a:ext cx="2211276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1395" y="274320"/>
            <a:ext cx="6505639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75668" y="1825625"/>
            <a:ext cx="4176855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975372" y="1825625"/>
            <a:ext cx="4176855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975372" y="4076700"/>
            <a:ext cx="4176855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91395" y="6356350"/>
            <a:ext cx="229317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357864" y="6356350"/>
            <a:ext cx="3112167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7043325" y="6356350"/>
            <a:ext cx="2293176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900890" y="6356350"/>
            <a:ext cx="2948369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340654" y="6356350"/>
            <a:ext cx="4422553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9254601" y="6356350"/>
            <a:ext cx="2948369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0550" y="1709738"/>
            <a:ext cx="8476559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0550" y="4589464"/>
            <a:ext cx="8476559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1395" y="1600200"/>
            <a:ext cx="4334102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02399" y="1600200"/>
            <a:ext cx="4334102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365126"/>
            <a:ext cx="8476559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15456" y="1567346"/>
            <a:ext cx="3790124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15456" y="2338388"/>
            <a:ext cx="3790124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70020" y="1567346"/>
            <a:ext cx="3790125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70020" y="2357460"/>
            <a:ext cx="3790125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457200"/>
            <a:ext cx="316975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8135" y="987425"/>
            <a:ext cx="4975372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948" y="2057400"/>
            <a:ext cx="3169752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457200"/>
            <a:ext cx="3434645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40654" y="457201"/>
            <a:ext cx="4812854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948" y="2057400"/>
            <a:ext cx="3434645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5118" y="6392863"/>
            <a:ext cx="9839838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5118" y="-34925"/>
            <a:ext cx="9839838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92805" y="6486525"/>
            <a:ext cx="154755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848814" y="6486525"/>
            <a:ext cx="2979081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985165" y="-20637"/>
            <a:ext cx="1535609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91395" y="274638"/>
            <a:ext cx="8845106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91395" y="1600200"/>
            <a:ext cx="8845106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7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0.wmf"/><Relationship Id="rId12" Type="http://schemas.openxmlformats.org/officeDocument/2006/relationships/vmlDrawing" Target="../drawings/vmlDrawing4.vml"/><Relationship Id="rId11" Type="http://schemas.openxmlformats.org/officeDocument/2006/relationships/slideLayout" Target="../slideLayouts/slideLayout13.xml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2"/>
          <p:cNvSpPr/>
          <p:nvPr/>
        </p:nvSpPr>
        <p:spPr>
          <a:xfrm>
            <a:off x="3072448" y="3259138"/>
            <a:ext cx="3644900" cy="335915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5122" name="矩形 8"/>
          <p:cNvSpPr/>
          <p:nvPr/>
        </p:nvSpPr>
        <p:spPr>
          <a:xfrm>
            <a:off x="341948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5123" name="矩形 3"/>
          <p:cNvGrpSpPr/>
          <p:nvPr/>
        </p:nvGrpSpPr>
        <p:grpSpPr>
          <a:xfrm>
            <a:off x="1161098" y="2124075"/>
            <a:ext cx="3541713" cy="1670050"/>
            <a:chOff x="0" y="0"/>
            <a:chExt cx="2231" cy="1052"/>
          </a:xfrm>
        </p:grpSpPr>
        <p:pic>
          <p:nvPicPr>
            <p:cNvPr id="5124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25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5126" name="矩形 4"/>
          <p:cNvSpPr/>
          <p:nvPr/>
        </p:nvSpPr>
        <p:spPr>
          <a:xfrm>
            <a:off x="322898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5127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48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8" name="灯片编号占位符 1"/>
          <p:cNvSpPr/>
          <p:nvPr/>
        </p:nvSpPr>
        <p:spPr>
          <a:xfrm>
            <a:off x="6895148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5129" name="矩形 4"/>
          <p:cNvSpPr/>
          <p:nvPr/>
        </p:nvSpPr>
        <p:spPr>
          <a:xfrm>
            <a:off x="341948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0" name="矩形 4"/>
          <p:cNvSpPr/>
          <p:nvPr/>
        </p:nvSpPr>
        <p:spPr>
          <a:xfrm>
            <a:off x="7290436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1" name="文本框 1"/>
          <p:cNvSpPr txBox="1"/>
          <p:nvPr/>
        </p:nvSpPr>
        <p:spPr>
          <a:xfrm>
            <a:off x="3526790" y="2453005"/>
            <a:ext cx="4681220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连续函数的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概念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9" name="文本框 4098"/>
          <p:cNvSpPr txBox="1"/>
          <p:nvPr/>
        </p:nvSpPr>
        <p:spPr>
          <a:xfrm>
            <a:off x="722948" y="1597025"/>
            <a:ext cx="807720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</a:t>
            </a:r>
            <a:r>
              <a:rPr lang="zh-CN" altLang="en-US" sz="2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定义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　设函数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的一个邻域内有定义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105" name="文本框 4104"/>
          <p:cNvSpPr txBox="1"/>
          <p:nvPr/>
        </p:nvSpPr>
        <p:spPr>
          <a:xfrm>
            <a:off x="722948" y="3883025"/>
            <a:ext cx="807720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则称函数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 </a:t>
            </a:r>
            <a:r>
              <a:rPr lang="en-US" altLang="zh-CN" sz="2800" b="1">
                <a:latin typeface="Times New Roman" panose="02020603050405020304" pitchFamily="18" charset="0"/>
              </a:rPr>
              <a:t>= 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处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连续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或称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为函数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的连续点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4118" name="矩形 4117"/>
          <p:cNvSpPr/>
          <p:nvPr/>
        </p:nvSpPr>
        <p:spPr>
          <a:xfrm>
            <a:off x="1726248" y="2427288"/>
            <a:ext cx="5403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且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7" name="文本框 2"/>
          <p:cNvSpPr txBox="1"/>
          <p:nvPr/>
        </p:nvSpPr>
        <p:spPr>
          <a:xfrm>
            <a:off x="516255" y="179070"/>
            <a:ext cx="26371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一、概念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74695" y="3165475"/>
          <a:ext cx="2702560" cy="718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066800" imgH="292100" progId="Equation.KSEE3">
                  <p:embed/>
                </p:oleObj>
              </mc:Choice>
              <mc:Fallback>
                <p:oleObj name="" r:id="rId1" imgW="1066800" imgH="292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74695" y="3165475"/>
                        <a:ext cx="2702560" cy="718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5" grpId="0"/>
      <p:bldP spid="4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46" name="文本框 5145"/>
          <p:cNvSpPr txBox="1"/>
          <p:nvPr/>
        </p:nvSpPr>
        <p:spPr>
          <a:xfrm>
            <a:off x="646748" y="794385"/>
            <a:ext cx="83820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4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　　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i="1">
                <a:latin typeface="Symbol" panose="05050102010706020507" pitchFamily="18" charset="2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宋体" panose="02010600030101010101" pitchFamily="2" charset="-122"/>
              </a:rPr>
              <a:t>-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且称之为自变量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的改变量或增量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5147" name="矩形 5146"/>
          <p:cNvSpPr/>
          <p:nvPr/>
        </p:nvSpPr>
        <p:spPr>
          <a:xfrm>
            <a:off x="646748" y="1438910"/>
            <a:ext cx="82296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　　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CN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en-US" altLang="zh-CN" sz="2800" b="1">
                <a:latin typeface="宋体" panose="02010600030101010101" pitchFamily="2" charset="-122"/>
              </a:rPr>
              <a:t>-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或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CN" sz="16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>
                <a:latin typeface="宋体" panose="02010600030101010101" pitchFamily="2" charset="-122"/>
              </a:rPr>
              <a:t>+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en-US" altLang="zh-CN" sz="2800" b="1">
                <a:latin typeface="宋体" panose="02010600030101010101" pitchFamily="2" charset="-122"/>
              </a:rPr>
              <a:t>-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 baseline="-25000">
                <a:latin typeface="Times New Roman" panose="02020603050405020304" pitchFamily="18" charset="0"/>
              </a:rPr>
              <a:t>０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称为函数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处的增量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5148" name="矩形 5147"/>
          <p:cNvSpPr/>
          <p:nvPr/>
        </p:nvSpPr>
        <p:spPr>
          <a:xfrm>
            <a:off x="646748" y="2035810"/>
            <a:ext cx="83058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　　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那么函数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处连续也可以叙述为</a:t>
            </a:r>
            <a:r>
              <a:rPr lang="zh-CN" altLang="en-US" sz="2800" b="1" dirty="0">
                <a:latin typeface="Times New Roman" panose="02020603050405020304" pitchFamily="18" charset="0"/>
              </a:rPr>
              <a:t>：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5149" name="文本框 5148"/>
          <p:cNvSpPr txBox="1"/>
          <p:nvPr/>
        </p:nvSpPr>
        <p:spPr>
          <a:xfrm>
            <a:off x="722948" y="3350260"/>
            <a:ext cx="79248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</a:t>
            </a:r>
            <a:r>
              <a:rPr lang="zh-CN" altLang="en-US" sz="28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定义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设函数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的一个邻域内有定义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5150" name="文本框 5149"/>
          <p:cNvSpPr txBox="1"/>
          <p:nvPr/>
        </p:nvSpPr>
        <p:spPr>
          <a:xfrm>
            <a:off x="2246948" y="4140835"/>
            <a:ext cx="1054100" cy="5003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如果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152" name="文本框 5151"/>
          <p:cNvSpPr txBox="1"/>
          <p:nvPr/>
        </p:nvSpPr>
        <p:spPr>
          <a:xfrm>
            <a:off x="723266" y="5525770"/>
            <a:ext cx="503078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则称函数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处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连续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795395" y="4646930"/>
          <a:ext cx="1958340" cy="783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698500" imgH="279400" progId="Equation.KSEE3">
                  <p:embed/>
                </p:oleObj>
              </mc:Choice>
              <mc:Fallback>
                <p:oleObj name="" r:id="rId1" imgW="698500" imgH="2794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95395" y="4646930"/>
                        <a:ext cx="1958340" cy="783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75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75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6" grpId="0"/>
      <p:bldP spid="5147" grpId="0"/>
      <p:bldP spid="5148" grpId="0"/>
      <p:bldP spid="5149" grpId="0"/>
      <p:bldP spid="5150" grpId="0"/>
      <p:bldP spid="5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文本框 6145"/>
          <p:cNvSpPr txBox="1"/>
          <p:nvPr/>
        </p:nvSpPr>
        <p:spPr>
          <a:xfrm>
            <a:off x="691198" y="905510"/>
            <a:ext cx="5030788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若函数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在点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处有</a:t>
            </a:r>
            <a:r>
              <a:rPr lang="zh-CN" altLang="en-US" sz="2800" b="1" dirty="0">
                <a:latin typeface="Times New Roman" panose="02020603050405020304" pitchFamily="18" charset="0"/>
              </a:rPr>
              <a:t>：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6147" name="对象 6146"/>
          <p:cNvGraphicFramePr/>
          <p:nvPr/>
        </p:nvGraphicFramePr>
        <p:xfrm>
          <a:off x="1408748" y="1759585"/>
          <a:ext cx="676751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2651760" imgH="304800" progId="Equation.3">
                  <p:embed/>
                </p:oleObj>
              </mc:Choice>
              <mc:Fallback>
                <p:oleObj name="" r:id="rId1" imgW="2651760" imgH="304800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08748" y="1759585"/>
                        <a:ext cx="6767513" cy="669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文本框 6147"/>
          <p:cNvSpPr txBox="1"/>
          <p:nvPr/>
        </p:nvSpPr>
        <p:spPr>
          <a:xfrm>
            <a:off x="722948" y="2519998"/>
            <a:ext cx="8077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则分别称函数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处是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左连续或右连续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6149" name="矩形 6148"/>
          <p:cNvSpPr/>
          <p:nvPr/>
        </p:nvSpPr>
        <p:spPr>
          <a:xfrm>
            <a:off x="737235" y="3131185"/>
            <a:ext cx="7758112" cy="1210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　　由此可知，函数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处连续的充要条件可表示为</a:t>
            </a:r>
            <a:r>
              <a:rPr lang="zh-CN" altLang="en-US" sz="2800" b="1" dirty="0">
                <a:latin typeface="Times New Roman" panose="02020603050405020304" pitchFamily="18" charset="0"/>
              </a:rPr>
              <a:t>：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6151" name="文本框 6150"/>
          <p:cNvSpPr txBox="1"/>
          <p:nvPr/>
        </p:nvSpPr>
        <p:spPr>
          <a:xfrm>
            <a:off x="722948" y="5156835"/>
            <a:ext cx="7961313" cy="1210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即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函数在某点连续的充要条件为函数在该点处左、右连续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" name="对象 1"/>
          <p:cNvGraphicFramePr/>
          <p:nvPr/>
        </p:nvGraphicFramePr>
        <p:xfrm>
          <a:off x="2799080" y="4452620"/>
          <a:ext cx="4138295" cy="704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4542790" imgH="758825" progId="Equation.KSEE3">
                  <p:embed/>
                </p:oleObj>
              </mc:Choice>
              <mc:Fallback>
                <p:oleObj name="" r:id="rId3" imgW="4542790" imgH="758825" progId="Equation.KSEE3">
                  <p:embed/>
                  <p:pic>
                    <p:nvPicPr>
                      <p:cNvPr id="0" name="图片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99080" y="4452620"/>
                        <a:ext cx="4138295" cy="704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文本框 7169"/>
          <p:cNvSpPr txBox="1"/>
          <p:nvPr/>
        </p:nvSpPr>
        <p:spPr>
          <a:xfrm>
            <a:off x="722948" y="914400"/>
            <a:ext cx="83058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　　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若函数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在开区间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I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内的各点处均连续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7171" name="文本框 7170"/>
          <p:cNvSpPr txBox="1"/>
          <p:nvPr/>
        </p:nvSpPr>
        <p:spPr>
          <a:xfrm>
            <a:off x="722948" y="1447800"/>
            <a:ext cx="8001000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　　　　　　　　　　　　　　若函数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在闭区间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宋体" panose="02010600030101010101" pitchFamily="2" charset="-122"/>
              </a:rPr>
              <a:t>[</a:t>
            </a:r>
            <a:r>
              <a:rPr lang="en-US" altLang="zh-CN" sz="2800" b="1" i="1">
                <a:latin typeface="Times New Roman" panose="02020603050405020304" pitchFamily="18" charset="0"/>
              </a:rPr>
              <a:t>a</a:t>
            </a:r>
            <a:r>
              <a:rPr lang="en-US" altLang="zh-CN" sz="2800" b="1">
                <a:latin typeface="Times New Roman" panose="02020603050405020304" pitchFamily="18" charset="0"/>
              </a:rPr>
              <a:t>, </a:t>
            </a:r>
            <a:r>
              <a:rPr lang="en-US" altLang="zh-CN" sz="2800" b="1" i="1">
                <a:latin typeface="Times New Roman" panose="02020603050405020304" pitchFamily="18" charset="0"/>
              </a:rPr>
              <a:t>b</a:t>
            </a:r>
            <a:r>
              <a:rPr lang="en-US" altLang="zh-CN" sz="2800" b="1">
                <a:latin typeface="宋体" panose="02010600030101010101" pitchFamily="2" charset="-122"/>
              </a:rPr>
              <a:t>]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上连续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则理解为除在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宋体" panose="02010600030101010101" pitchFamily="2" charset="-122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a</a:t>
            </a:r>
            <a:r>
              <a:rPr lang="en-US" altLang="zh-CN" sz="2800" b="1">
                <a:latin typeface="Times New Roman" panose="02020603050405020304" pitchFamily="18" charset="0"/>
              </a:rPr>
              <a:t>, </a:t>
            </a:r>
            <a:r>
              <a:rPr lang="en-US" altLang="zh-CN" sz="2800" b="1" i="1">
                <a:latin typeface="Times New Roman" panose="02020603050405020304" pitchFamily="18" charset="0"/>
              </a:rPr>
              <a:t>b</a:t>
            </a:r>
            <a:r>
              <a:rPr lang="en-US" altLang="zh-CN" sz="2800" b="1">
                <a:latin typeface="宋体" panose="02010600030101010101" pitchFamily="2" charset="-122"/>
              </a:rPr>
              <a:t>)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内连续外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7172" name="矩形 7171"/>
          <p:cNvSpPr/>
          <p:nvPr/>
        </p:nvSpPr>
        <p:spPr>
          <a:xfrm>
            <a:off x="1713548" y="2862263"/>
            <a:ext cx="706056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在左端点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a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为右连续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在右端点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b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为左连续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7173" name="文本框 7172"/>
          <p:cNvSpPr txBox="1"/>
          <p:nvPr/>
        </p:nvSpPr>
        <p:spPr>
          <a:xfrm>
            <a:off x="1484948" y="3471863"/>
            <a:ext cx="73914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定义 </a:t>
            </a:r>
            <a:r>
              <a:rPr lang="en-US" altLang="zh-CN" sz="2800" b="1" dirty="0">
                <a:latin typeface="Times New Roman" panose="02020603050405020304" pitchFamily="18" charset="0"/>
              </a:rPr>
              <a:t>1 </a:t>
            </a:r>
            <a:r>
              <a:rPr lang="zh-CN" altLang="en-US" sz="2800" b="1" dirty="0">
                <a:latin typeface="Times New Roman" panose="02020603050405020304" pitchFamily="18" charset="0"/>
              </a:rPr>
              <a:t>表明，函数在某点连续含有三层意思：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7174" name="文本框 7173"/>
          <p:cNvSpPr txBox="1"/>
          <p:nvPr/>
        </p:nvSpPr>
        <p:spPr>
          <a:xfrm>
            <a:off x="2018348" y="3933825"/>
            <a:ext cx="5991225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(1)</a:t>
            </a:r>
            <a:r>
              <a:rPr lang="zh-CN" altLang="en-US" sz="2800" b="1" dirty="0">
                <a:latin typeface="Times New Roman" panose="02020603050405020304" pitchFamily="18" charset="0"/>
              </a:rPr>
              <a:t>它在该点的一个邻域内有定义</a:t>
            </a:r>
            <a:r>
              <a:rPr lang="en-US" altLang="zh-CN" sz="2800" b="1">
                <a:latin typeface="Times New Roman" panose="02020603050405020304" pitchFamily="18" charset="0"/>
              </a:rPr>
              <a:t>;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(2)</a:t>
            </a:r>
            <a:r>
              <a:rPr lang="zh-CN" altLang="en-US" sz="2800" b="1" dirty="0">
                <a:latin typeface="Times New Roman" panose="02020603050405020304" pitchFamily="18" charset="0"/>
              </a:rPr>
              <a:t>极限存在</a:t>
            </a:r>
            <a:r>
              <a:rPr lang="en-US" altLang="zh-CN" sz="2800" b="1">
                <a:latin typeface="Times New Roman" panose="02020603050405020304" pitchFamily="18" charset="0"/>
              </a:rPr>
              <a:t>;</a:t>
            </a:r>
            <a:endParaRPr lang="en-US" altLang="zh-CN" sz="2800" b="1"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(3) </a:t>
            </a:r>
            <a:r>
              <a:rPr lang="zh-CN" altLang="en-US" sz="2800" b="1" dirty="0">
                <a:latin typeface="Times New Roman" panose="02020603050405020304" pitchFamily="18" charset="0"/>
              </a:rPr>
              <a:t>极限值等于该点处的函数值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7188" name="矩形 7187"/>
          <p:cNvSpPr/>
          <p:nvPr/>
        </p:nvSpPr>
        <p:spPr>
          <a:xfrm>
            <a:off x="724535" y="1600200"/>
            <a:ext cx="487807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则称该函数在开区间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I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内连续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4" grpId="0"/>
      <p:bldP spid="71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文本框 31745"/>
          <p:cNvSpPr txBox="1"/>
          <p:nvPr/>
        </p:nvSpPr>
        <p:spPr>
          <a:xfrm>
            <a:off x="1745298" y="1058863"/>
            <a:ext cx="7162800" cy="5003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函数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= 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</a:rPr>
              <a:t>处连续的几何意义是：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1748" name="矩形 31747"/>
          <p:cNvSpPr/>
          <p:nvPr/>
        </p:nvSpPr>
        <p:spPr>
          <a:xfrm>
            <a:off x="1057910" y="1757363"/>
            <a:ext cx="76009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函数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Symbol" panose="05050102010706020507" pitchFamily="18" charset="2"/>
              </a:rPr>
              <a:t>=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的图形在点</a:t>
            </a:r>
            <a:r>
              <a:rPr lang="en-US" altLang="zh-CN" sz="2800" b="1">
                <a:latin typeface="Times New Roman" panose="02020603050405020304" pitchFamily="18" charset="0"/>
              </a:rPr>
              <a:t>(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>
                <a:latin typeface="宋体" panose="02010600030101010101" pitchFamily="2" charset="-122"/>
              </a:rPr>
              <a:t>,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 dirty="0">
                <a:latin typeface="Times New Roman" panose="02020603050405020304" pitchFamily="18" charset="0"/>
              </a:rPr>
              <a:t>) )</a:t>
            </a:r>
            <a:r>
              <a:rPr lang="zh-CN" altLang="en-US" sz="2800" b="1" dirty="0">
                <a:latin typeface="Times New Roman" panose="02020603050405020304" pitchFamily="18" charset="0"/>
              </a:rPr>
              <a:t>处不断开；</a:t>
            </a:r>
            <a:endParaRPr lang="zh-CN" altLang="en-US" sz="2800" b="1" baseline="-25000">
              <a:latin typeface="Times New Roman" panose="02020603050405020304" pitchFamily="18" charset="0"/>
            </a:endParaRPr>
          </a:p>
        </p:txBody>
      </p:sp>
      <p:sp>
        <p:nvSpPr>
          <p:cNvPr id="31765" name="矩形 31764"/>
          <p:cNvSpPr/>
          <p:nvPr/>
        </p:nvSpPr>
        <p:spPr>
          <a:xfrm>
            <a:off x="1634173" y="2478088"/>
            <a:ext cx="680878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zh-CN" altLang="en-US" sz="2800" b="1" dirty="0">
                <a:latin typeface="Times New Roman" panose="02020603050405020304" pitchFamily="18" charset="0"/>
              </a:rPr>
              <a:t>函数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a, b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连续的几何意义是：</a:t>
            </a:r>
            <a:endParaRPr lang="zh-CN" altLang="en-US" sz="2800" b="1" baseline="-25000">
              <a:latin typeface="Times New Roman" panose="02020603050405020304" pitchFamily="18" charset="0"/>
            </a:endParaRPr>
          </a:p>
        </p:txBody>
      </p:sp>
      <p:sp>
        <p:nvSpPr>
          <p:cNvPr id="31768" name="矩形 31767"/>
          <p:cNvSpPr/>
          <p:nvPr/>
        </p:nvSpPr>
        <p:spPr>
          <a:xfrm>
            <a:off x="1097598" y="3125788"/>
            <a:ext cx="745648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函数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Symbol" panose="05050102010706020507" pitchFamily="18" charset="2"/>
              </a:rPr>
              <a:t>=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的图形在 </a:t>
            </a:r>
            <a:r>
              <a:rPr lang="en-US" altLang="zh-CN" sz="2800" b="1">
                <a:latin typeface="Times New Roman" panose="02020603050405020304" pitchFamily="18" charset="0"/>
              </a:rPr>
              <a:t>( </a:t>
            </a:r>
            <a:r>
              <a:rPr lang="en-US" altLang="zh-CN" sz="2800" b="1" i="1">
                <a:latin typeface="Times New Roman" panose="02020603050405020304" pitchFamily="18" charset="0"/>
              </a:rPr>
              <a:t>a</a:t>
            </a:r>
            <a:r>
              <a:rPr lang="en-US" altLang="zh-CN" sz="2800" b="1">
                <a:latin typeface="宋体" panose="02010600030101010101" pitchFamily="2" charset="-122"/>
              </a:rPr>
              <a:t>, </a:t>
            </a:r>
            <a:r>
              <a:rPr lang="en-US" altLang="zh-CN" sz="2800" b="1" i="1">
                <a:latin typeface="Times New Roman" panose="02020603050405020304" pitchFamily="18" charset="0"/>
              </a:rPr>
              <a:t>b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内连绵不断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 baseline="-25000">
              <a:latin typeface="Times New Roman" panose="02020603050405020304" pitchFamily="18" charset="0"/>
            </a:endParaRPr>
          </a:p>
        </p:txBody>
      </p:sp>
      <p:grpSp>
        <p:nvGrpSpPr>
          <p:cNvPr id="31784" name="组合 31783"/>
          <p:cNvGrpSpPr/>
          <p:nvPr/>
        </p:nvGrpSpPr>
        <p:grpSpPr>
          <a:xfrm>
            <a:off x="5345748" y="3763963"/>
            <a:ext cx="3384550" cy="2044700"/>
            <a:chOff x="3379" y="1872"/>
            <a:chExt cx="2132" cy="1288"/>
          </a:xfrm>
        </p:grpSpPr>
        <p:sp>
          <p:nvSpPr>
            <p:cNvPr id="31769" name="直接连接符 31768"/>
            <p:cNvSpPr/>
            <p:nvPr/>
          </p:nvSpPr>
          <p:spPr>
            <a:xfrm flipV="1">
              <a:off x="4150" y="1933"/>
              <a:ext cx="0" cy="118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1771" name="直接连接符 31770"/>
            <p:cNvSpPr/>
            <p:nvPr/>
          </p:nvSpPr>
          <p:spPr>
            <a:xfrm>
              <a:off x="3379" y="2886"/>
              <a:ext cx="1996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1772" name="任意多边形 31771"/>
            <p:cNvSpPr/>
            <p:nvPr/>
          </p:nvSpPr>
          <p:spPr>
            <a:xfrm>
              <a:off x="3606" y="2024"/>
              <a:ext cx="1315" cy="680"/>
            </a:xfrm>
            <a:custGeom>
              <a:avLst/>
              <a:gdLst/>
              <a:ahLst/>
              <a:cxnLst/>
              <a:pathLst>
                <a:path w="1497" h="726">
                  <a:moveTo>
                    <a:pt x="0" y="726"/>
                  </a:moveTo>
                  <a:cubicBezTo>
                    <a:pt x="40" y="677"/>
                    <a:pt x="78" y="621"/>
                    <a:pt x="194" y="590"/>
                  </a:cubicBezTo>
                  <a:cubicBezTo>
                    <a:pt x="310" y="559"/>
                    <a:pt x="530" y="586"/>
                    <a:pt x="695" y="542"/>
                  </a:cubicBezTo>
                  <a:cubicBezTo>
                    <a:pt x="860" y="498"/>
                    <a:pt x="1050" y="414"/>
                    <a:pt x="1184" y="324"/>
                  </a:cubicBezTo>
                  <a:cubicBezTo>
                    <a:pt x="1318" y="234"/>
                    <a:pt x="1432" y="68"/>
                    <a:pt x="1497" y="0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1773" name="椭圆 31772"/>
            <p:cNvSpPr/>
            <p:nvPr/>
          </p:nvSpPr>
          <p:spPr>
            <a:xfrm>
              <a:off x="4468" y="2387"/>
              <a:ext cx="46" cy="46"/>
            </a:xfrm>
            <a:prstGeom prst="ellipse">
              <a:avLst/>
            </a:prstGeom>
            <a:solidFill>
              <a:srgbClr val="FF0000"/>
            </a:solidFill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1774" name="任意多边形 31773"/>
            <p:cNvSpPr/>
            <p:nvPr/>
          </p:nvSpPr>
          <p:spPr>
            <a:xfrm>
              <a:off x="4497" y="2406"/>
              <a:ext cx="1" cy="465"/>
            </a:xfrm>
            <a:custGeom>
              <a:avLst/>
              <a:gdLst/>
              <a:ahLst/>
              <a:cxnLst/>
              <a:pathLst>
                <a:path w="1" h="465">
                  <a:moveTo>
                    <a:pt x="0" y="0"/>
                  </a:moveTo>
                  <a:lnTo>
                    <a:pt x="0" y="465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1776" name="任意多边形 31775"/>
            <p:cNvSpPr/>
            <p:nvPr/>
          </p:nvSpPr>
          <p:spPr>
            <a:xfrm>
              <a:off x="4921" y="2058"/>
              <a:ext cx="46" cy="828"/>
            </a:xfrm>
            <a:custGeom>
              <a:avLst/>
              <a:gdLst/>
              <a:ahLst/>
              <a:cxnLst/>
              <a:pathLst>
                <a:path w="1" h="465">
                  <a:moveTo>
                    <a:pt x="0" y="0"/>
                  </a:moveTo>
                  <a:lnTo>
                    <a:pt x="0" y="465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1777" name="任意多边形 31776"/>
            <p:cNvSpPr/>
            <p:nvPr/>
          </p:nvSpPr>
          <p:spPr>
            <a:xfrm>
              <a:off x="3606" y="2704"/>
              <a:ext cx="45" cy="182"/>
            </a:xfrm>
            <a:custGeom>
              <a:avLst/>
              <a:gdLst/>
              <a:ahLst/>
              <a:cxnLst/>
              <a:pathLst>
                <a:path w="1" h="465">
                  <a:moveTo>
                    <a:pt x="0" y="0"/>
                  </a:moveTo>
                  <a:lnTo>
                    <a:pt x="0" y="465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1778" name="文本框 31777"/>
            <p:cNvSpPr txBox="1"/>
            <p:nvPr/>
          </p:nvSpPr>
          <p:spPr>
            <a:xfrm>
              <a:off x="3470" y="2840"/>
              <a:ext cx="318" cy="290"/>
            </a:xfrm>
            <a:prstGeom prst="rect">
              <a:avLst/>
            </a:prstGeom>
            <a:noFill/>
            <a:ln w="25400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b="1" i="1">
                  <a:latin typeface="Times New Roman" panose="02020603050405020304" pitchFamily="18" charset="0"/>
                </a:rPr>
                <a:t>a</a:t>
              </a:r>
              <a:endParaRPr lang="en-US" altLang="zh-CN" b="1" i="1">
                <a:latin typeface="Times New Roman" panose="02020603050405020304" pitchFamily="18" charset="0"/>
              </a:endParaRPr>
            </a:p>
          </p:txBody>
        </p:sp>
        <p:sp>
          <p:nvSpPr>
            <p:cNvPr id="31779" name="文本框 31778"/>
            <p:cNvSpPr txBox="1"/>
            <p:nvPr/>
          </p:nvSpPr>
          <p:spPr>
            <a:xfrm>
              <a:off x="4830" y="2870"/>
              <a:ext cx="318" cy="290"/>
            </a:xfrm>
            <a:prstGeom prst="rect">
              <a:avLst/>
            </a:prstGeom>
            <a:noFill/>
            <a:ln w="25400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b="1" i="1">
                  <a:latin typeface="Times New Roman" panose="02020603050405020304" pitchFamily="18" charset="0"/>
                </a:rPr>
                <a:t>b</a:t>
              </a:r>
              <a:endParaRPr lang="en-US" altLang="zh-CN" b="1" i="1">
                <a:latin typeface="Times New Roman" panose="02020603050405020304" pitchFamily="18" charset="0"/>
              </a:endParaRPr>
            </a:p>
          </p:txBody>
        </p:sp>
        <p:sp>
          <p:nvSpPr>
            <p:cNvPr id="31780" name="文本框 31779"/>
            <p:cNvSpPr txBox="1"/>
            <p:nvPr/>
          </p:nvSpPr>
          <p:spPr>
            <a:xfrm>
              <a:off x="4377" y="2840"/>
              <a:ext cx="318" cy="290"/>
            </a:xfrm>
            <a:prstGeom prst="rect">
              <a:avLst/>
            </a:prstGeom>
            <a:noFill/>
            <a:ln w="25400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b="1" i="1">
                  <a:latin typeface="Times New Roman" panose="02020603050405020304" pitchFamily="18" charset="0"/>
                </a:rPr>
                <a:t>x</a:t>
              </a:r>
              <a:r>
                <a:rPr lang="en-US" altLang="zh-CN" b="1" baseline="-25000">
                  <a:latin typeface="Times New Roman" panose="02020603050405020304" pitchFamily="18" charset="0"/>
                </a:rPr>
                <a:t>0</a:t>
              </a:r>
              <a:endParaRPr lang="en-US" altLang="zh-CN" b="1">
                <a:latin typeface="Times New Roman" panose="02020603050405020304" pitchFamily="18" charset="0"/>
              </a:endParaRPr>
            </a:p>
          </p:txBody>
        </p:sp>
        <p:sp>
          <p:nvSpPr>
            <p:cNvPr id="31781" name="文本框 31780"/>
            <p:cNvSpPr txBox="1"/>
            <p:nvPr/>
          </p:nvSpPr>
          <p:spPr>
            <a:xfrm>
              <a:off x="3923" y="2840"/>
              <a:ext cx="318" cy="290"/>
            </a:xfrm>
            <a:prstGeom prst="rect">
              <a:avLst/>
            </a:prstGeom>
            <a:noFill/>
            <a:ln w="25400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b="1" i="1">
                  <a:latin typeface="Times New Roman" panose="02020603050405020304" pitchFamily="18" charset="0"/>
                </a:rPr>
                <a:t>O</a:t>
              </a:r>
              <a:endParaRPr lang="en-US" altLang="zh-CN" b="1" i="1">
                <a:latin typeface="Times New Roman" panose="02020603050405020304" pitchFamily="18" charset="0"/>
              </a:endParaRPr>
            </a:p>
          </p:txBody>
        </p:sp>
        <p:sp>
          <p:nvSpPr>
            <p:cNvPr id="31782" name="文本框 31781"/>
            <p:cNvSpPr txBox="1"/>
            <p:nvPr/>
          </p:nvSpPr>
          <p:spPr>
            <a:xfrm>
              <a:off x="3923" y="1872"/>
              <a:ext cx="318" cy="290"/>
            </a:xfrm>
            <a:prstGeom prst="rect">
              <a:avLst/>
            </a:prstGeom>
            <a:noFill/>
            <a:ln w="25400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b="1" i="1">
                  <a:latin typeface="Times New Roman" panose="02020603050405020304" pitchFamily="18" charset="0"/>
                </a:rPr>
                <a:t>y</a:t>
              </a:r>
              <a:endParaRPr lang="en-US" altLang="zh-CN" b="1" i="1">
                <a:latin typeface="Times New Roman" panose="02020603050405020304" pitchFamily="18" charset="0"/>
              </a:endParaRPr>
            </a:p>
          </p:txBody>
        </p:sp>
        <p:sp>
          <p:nvSpPr>
            <p:cNvPr id="31783" name="文本框 31782"/>
            <p:cNvSpPr txBox="1"/>
            <p:nvPr/>
          </p:nvSpPr>
          <p:spPr>
            <a:xfrm>
              <a:off x="5193" y="2840"/>
              <a:ext cx="318" cy="290"/>
            </a:xfrm>
            <a:prstGeom prst="rect">
              <a:avLst/>
            </a:prstGeom>
            <a:noFill/>
            <a:ln w="25400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b="1" i="1">
                  <a:latin typeface="Times New Roman" panose="02020603050405020304" pitchFamily="18" charset="0"/>
                </a:rPr>
                <a:t>x</a:t>
              </a:r>
              <a:endParaRPr lang="en-US" altLang="zh-CN" b="1" i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65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65" grpId="0"/>
      <p:bldP spid="317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文本框 33793"/>
          <p:cNvSpPr txBox="1"/>
          <p:nvPr/>
        </p:nvSpPr>
        <p:spPr>
          <a:xfrm>
            <a:off x="1745298" y="908685"/>
            <a:ext cx="7162800" cy="5003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证明函数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 = 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</a:rPr>
              <a:t>处连续</a:t>
            </a:r>
            <a:r>
              <a:rPr lang="en-US" altLang="zh-CN" sz="2800" b="1" dirty="0">
                <a:latin typeface="Times New Roman" panose="02020603050405020304" pitchFamily="18" charset="0"/>
              </a:rPr>
              <a:t>, </a:t>
            </a:r>
            <a:r>
              <a:rPr lang="zh-CN" altLang="en-US" sz="2800" b="1" dirty="0">
                <a:latin typeface="Times New Roman" panose="02020603050405020304" pitchFamily="18" charset="0"/>
              </a:rPr>
              <a:t>通常是证明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3800" name="矩形 33799"/>
          <p:cNvSpPr/>
          <p:nvPr/>
        </p:nvSpPr>
        <p:spPr>
          <a:xfrm>
            <a:off x="1097598" y="3716973"/>
            <a:ext cx="7704138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       </a:t>
            </a:r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若</a:t>
            </a:r>
            <a:r>
              <a:rPr lang="en-US" altLang="zh-CN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是分段函数 </a:t>
            </a:r>
            <a:r>
              <a:rPr lang="en-US" altLang="zh-CN" sz="2800" b="1" i="1">
                <a:latin typeface="Times New Roman" panose="02020603050405020304" pitchFamily="18" charset="0"/>
              </a:rPr>
              <a:t>y </a:t>
            </a:r>
            <a:r>
              <a:rPr lang="en-US" altLang="zh-CN" sz="2800" b="1">
                <a:latin typeface="Symbol" panose="05050102010706020507" pitchFamily="18" charset="2"/>
              </a:rPr>
              <a:t>=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的分段点，一般应该通过考察它在</a:t>
            </a:r>
            <a:r>
              <a:rPr lang="en-US" altLang="zh-CN" b="1" i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</a:rPr>
              <a:t>左、右连续性加以确定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33818" name="内容占位符 33817"/>
          <p:cNvGraphicFramePr/>
          <p:nvPr>
            <p:ph idx="4294967295"/>
          </p:nvPr>
        </p:nvGraphicFramePr>
        <p:xfrm>
          <a:off x="2550161" y="1556385"/>
          <a:ext cx="51720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" imgW="2157095" imgH="304800" progId="Equation.3">
                  <p:embed/>
                </p:oleObj>
              </mc:Choice>
              <mc:Fallback>
                <p:oleObj name="" r:id="rId1" imgW="2157095" imgH="304800" progId="Equation.3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50161" y="1556385"/>
                        <a:ext cx="5172075" cy="7302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20" name="对象 33819"/>
          <p:cNvGraphicFramePr/>
          <p:nvPr/>
        </p:nvGraphicFramePr>
        <p:xfrm>
          <a:off x="1242061" y="2348548"/>
          <a:ext cx="39243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3" imgW="1637030" imgH="304800" progId="Equation.3">
                  <p:embed/>
                </p:oleObj>
              </mc:Choice>
              <mc:Fallback>
                <p:oleObj name="" r:id="rId3" imgW="1637030" imgH="304800" progId="Equation.3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42061" y="2348548"/>
                        <a:ext cx="3924300" cy="730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21" name="对象 33820"/>
          <p:cNvGraphicFramePr/>
          <p:nvPr/>
        </p:nvGraphicFramePr>
        <p:xfrm>
          <a:off x="1176656" y="3067685"/>
          <a:ext cx="495935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5" imgW="2070100" imgH="279400" progId="Equation.3">
                  <p:embed/>
                </p:oleObj>
              </mc:Choice>
              <mc:Fallback>
                <p:oleObj name="" r:id="rId5" imgW="2070100" imgH="279400" progId="Equation.3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76656" y="3067685"/>
                        <a:ext cx="4959350" cy="669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22" name="矩形 33821"/>
          <p:cNvSpPr/>
          <p:nvPr/>
        </p:nvSpPr>
        <p:spPr>
          <a:xfrm>
            <a:off x="1097598" y="4709160"/>
            <a:ext cx="15843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例如，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33823" name="对象 33822"/>
          <p:cNvGraphicFramePr/>
          <p:nvPr/>
        </p:nvGraphicFramePr>
        <p:xfrm>
          <a:off x="1242061" y="4709160"/>
          <a:ext cx="6756400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7" imgW="3008630" imgH="584200" progId="Equation.3">
                  <p:embed/>
                </p:oleObj>
              </mc:Choice>
              <mc:Fallback>
                <p:oleObj name="" r:id="rId7" imgW="3008630" imgH="5842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42061" y="4709160"/>
                        <a:ext cx="6756400" cy="1311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826" name="组合 33825"/>
          <p:cNvGrpSpPr/>
          <p:nvPr/>
        </p:nvGrpSpPr>
        <p:grpSpPr>
          <a:xfrm>
            <a:off x="1169035" y="5506085"/>
            <a:ext cx="7704137" cy="952500"/>
            <a:chOff x="521" y="3378"/>
            <a:chExt cx="4853" cy="600"/>
          </a:xfrm>
        </p:grpSpPr>
        <p:sp>
          <p:nvSpPr>
            <p:cNvPr id="33824" name="矩形 33823"/>
            <p:cNvSpPr/>
            <p:nvPr/>
          </p:nvSpPr>
          <p:spPr>
            <a:xfrm>
              <a:off x="521" y="3378"/>
              <a:ext cx="4853" cy="60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just"/>
              <a:r>
                <a:rPr lang="en-US" altLang="zh-CN" sz="2800" b="1" dirty="0">
                  <a:latin typeface="Times New Roman" panose="02020603050405020304" pitchFamily="18" charset="0"/>
                </a:rPr>
                <a:t>                                                 </a:t>
              </a:r>
              <a:r>
                <a:rPr lang="zh-CN" altLang="en-US" sz="2800" b="1" dirty="0">
                  <a:latin typeface="Times New Roman" panose="02020603050405020304" pitchFamily="18" charset="0"/>
                </a:rPr>
                <a:t>因此，函数</a:t>
              </a:r>
              <a:r>
                <a:rPr lang="en-US" altLang="zh-CN" sz="2800" b="1" i="1">
                  <a:latin typeface="Times New Roman" panose="02020603050405020304" pitchFamily="18" charset="0"/>
                </a:rPr>
                <a:t>f </a:t>
              </a:r>
              <a:r>
                <a:rPr lang="en-US" altLang="zh-CN" sz="2800" b="1">
                  <a:latin typeface="Times New Roman" panose="02020603050405020304" pitchFamily="18" charset="0"/>
                </a:rPr>
                <a:t>(</a:t>
              </a:r>
              <a:r>
                <a:rPr lang="en-US" altLang="zh-CN" sz="2800" b="1" i="1">
                  <a:latin typeface="Times New Roman" panose="02020603050405020304" pitchFamily="18" charset="0"/>
                </a:rPr>
                <a:t>x</a:t>
              </a:r>
              <a:r>
                <a:rPr lang="en-US" altLang="zh-CN" sz="2800" b="1">
                  <a:latin typeface="Times New Roman" panose="02020603050405020304" pitchFamily="18" charset="0"/>
                </a:rPr>
                <a:t>) = </a:t>
              </a:r>
              <a:r>
                <a:rPr lang="en-US" altLang="zh-CN" sz="2800" b="1" i="1">
                  <a:latin typeface="Times New Roman" panose="02020603050405020304" pitchFamily="18" charset="0"/>
                </a:rPr>
                <a:t>c</a:t>
              </a:r>
              <a:r>
                <a:rPr lang="en-US" altLang="zh-CN" sz="2800" b="1">
                  <a:latin typeface="Times New Roman" panose="02020603050405020304" pitchFamily="18" charset="0"/>
                </a:rPr>
                <a:t>, </a:t>
              </a:r>
              <a:r>
                <a:rPr lang="en-US" altLang="zh-CN" sz="2800" b="1" i="1">
                  <a:latin typeface="Times New Roman" panose="02020603050405020304" pitchFamily="18" charset="0"/>
                </a:rPr>
                <a:t>g </a:t>
              </a:r>
              <a:r>
                <a:rPr lang="en-US" altLang="zh-CN" sz="2800" b="1">
                  <a:latin typeface="Times New Roman" panose="02020603050405020304" pitchFamily="18" charset="0"/>
                </a:rPr>
                <a:t>(</a:t>
              </a:r>
              <a:r>
                <a:rPr lang="en-US" altLang="zh-CN" sz="2800" b="1" i="1">
                  <a:latin typeface="Times New Roman" panose="02020603050405020304" pitchFamily="18" charset="0"/>
                </a:rPr>
                <a:t>x</a:t>
              </a:r>
              <a:r>
                <a:rPr lang="en-US" altLang="zh-CN" sz="2800" b="1">
                  <a:latin typeface="Times New Roman" panose="02020603050405020304" pitchFamily="18" charset="0"/>
                </a:rPr>
                <a:t>) = </a:t>
              </a:r>
              <a:r>
                <a:rPr lang="en-US" altLang="zh-CN" sz="2800" b="1" i="1">
                  <a:latin typeface="Times New Roman" panose="02020603050405020304" pitchFamily="18" charset="0"/>
                </a:rPr>
                <a:t>x</a:t>
              </a:r>
              <a:r>
                <a:rPr lang="en-US" altLang="zh-CN" sz="2800" b="1" dirty="0">
                  <a:latin typeface="Times New Roman" panose="02020603050405020304" pitchFamily="18" charset="0"/>
                </a:rPr>
                <a:t> </a:t>
              </a:r>
              <a:r>
                <a:rPr lang="zh-CN" altLang="en-US" sz="2800" b="1" dirty="0">
                  <a:latin typeface="Times New Roman" panose="02020603050405020304" pitchFamily="18" charset="0"/>
                </a:rPr>
                <a:t>在                   内连续</a:t>
              </a:r>
              <a:r>
                <a:rPr lang="en-US" altLang="zh-CN" sz="2800" b="1">
                  <a:latin typeface="Times New Roman" panose="02020603050405020304" pitchFamily="18" charset="0"/>
                </a:rPr>
                <a:t>.</a:t>
              </a:r>
              <a:endParaRPr lang="en-US" altLang="zh-CN" sz="2800" b="1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3825" name="对象 33824"/>
            <p:cNvGraphicFramePr/>
            <p:nvPr/>
          </p:nvGraphicFramePr>
          <p:xfrm>
            <a:off x="1701" y="3686"/>
            <a:ext cx="934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9" imgW="659765" imgH="203200" progId="Equation.3">
                    <p:embed/>
                  </p:oleObj>
                </mc:Choice>
                <mc:Fallback>
                  <p:oleObj name="" r:id="rId9" imgW="659765" imgH="203200" progId="Equation.3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701" y="3686"/>
                          <a:ext cx="934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25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  <p:bldP spid="338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21" name="矩形 9220"/>
          <p:cNvSpPr/>
          <p:nvPr/>
        </p:nvSpPr>
        <p:spPr>
          <a:xfrm>
            <a:off x="1332548" y="1051560"/>
            <a:ext cx="8077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zh-CN" altLang="en-US" sz="2800" b="1" dirty="0">
                <a:solidFill>
                  <a:srgbClr val="3333FF"/>
                </a:solidFill>
                <a:latin typeface="Symbol" panose="05050102010706020507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endParaRPr lang="en-US" altLang="zh-CN" sz="2800" b="1">
              <a:solidFill>
                <a:srgbClr val="3333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9222" name="对象 9221"/>
          <p:cNvGraphicFramePr/>
          <p:nvPr/>
        </p:nvGraphicFramePr>
        <p:xfrm>
          <a:off x="733426" y="631825"/>
          <a:ext cx="7747000" cy="207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" imgW="3238500" imgH="889000" progId="Equation.3">
                  <p:embed/>
                </p:oleObj>
              </mc:Choice>
              <mc:Fallback>
                <p:oleObj name="" r:id="rId1" imgW="3238500" imgH="889000" progId="Equation.3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3426" y="631825"/>
                        <a:ext cx="7747000" cy="2073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矩形 9222"/>
          <p:cNvSpPr/>
          <p:nvPr/>
        </p:nvSpPr>
        <p:spPr>
          <a:xfrm>
            <a:off x="1332548" y="3487738"/>
            <a:ext cx="16129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因为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9224" name="对象 9223"/>
          <p:cNvGraphicFramePr/>
          <p:nvPr/>
        </p:nvGraphicFramePr>
        <p:xfrm>
          <a:off x="2675573" y="3838575"/>
          <a:ext cx="490537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3" imgW="2171065" imgH="393700" progId="Equation.3">
                  <p:embed/>
                </p:oleObj>
              </mc:Choice>
              <mc:Fallback>
                <p:oleObj name="" r:id="rId3" imgW="2171065" imgH="393700" progId="Equation.3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75573" y="3838575"/>
                        <a:ext cx="4905375" cy="889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文本框 9224"/>
          <p:cNvSpPr txBox="1"/>
          <p:nvPr/>
        </p:nvSpPr>
        <p:spPr>
          <a:xfrm>
            <a:off x="1291273" y="4770438"/>
            <a:ext cx="43434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所以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处连续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516255" y="179070"/>
            <a:ext cx="26371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二、举例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3" grpId="0"/>
      <p:bldP spid="92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3" name="矩形 2052"/>
          <p:cNvSpPr/>
          <p:nvPr/>
        </p:nvSpPr>
        <p:spPr>
          <a:xfrm>
            <a:off x="1026160" y="1134110"/>
            <a:ext cx="10382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endParaRPr lang="en-US" altLang="zh-CN" sz="2800" b="1">
              <a:solidFill>
                <a:srgbClr val="3333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055" name="矩形 2054"/>
          <p:cNvSpPr/>
          <p:nvPr/>
        </p:nvSpPr>
        <p:spPr>
          <a:xfrm>
            <a:off x="1256348" y="2035175"/>
            <a:ext cx="16129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证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因为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056" name="对象 2055"/>
          <p:cNvGraphicFramePr/>
          <p:nvPr/>
        </p:nvGraphicFramePr>
        <p:xfrm>
          <a:off x="3132773" y="2797175"/>
          <a:ext cx="372903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1651000" imgH="279400" progId="Equation.3">
                  <p:embed/>
                </p:oleObj>
              </mc:Choice>
              <mc:Fallback>
                <p:oleObj name="" r:id="rId1" imgW="1651000" imgH="279400" progId="Equation.3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132773" y="2797175"/>
                        <a:ext cx="3729038" cy="631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对象 2056"/>
          <p:cNvGraphicFramePr/>
          <p:nvPr/>
        </p:nvGraphicFramePr>
        <p:xfrm>
          <a:off x="3107373" y="3635375"/>
          <a:ext cx="40163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3" imgW="1778000" imgH="279400" progId="Equation.3">
                  <p:embed/>
                </p:oleObj>
              </mc:Choice>
              <mc:Fallback>
                <p:oleObj name="" r:id="rId3" imgW="1778000" imgH="279400" progId="Equation.3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07373" y="3635375"/>
                        <a:ext cx="4016375" cy="631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文本框 2057"/>
          <p:cNvSpPr txBox="1"/>
          <p:nvPr/>
        </p:nvSpPr>
        <p:spPr>
          <a:xfrm>
            <a:off x="997585" y="4343400"/>
            <a:ext cx="780415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</a:rPr>
              <a:t>且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 dirty="0">
                <a:latin typeface="Times New Roman" panose="02020603050405020304" pitchFamily="18" charset="0"/>
              </a:rPr>
              <a:t>(0) = 1</a:t>
            </a:r>
            <a:r>
              <a:rPr lang="zh-CN" altLang="en-US" sz="2800" b="1" dirty="0">
                <a:latin typeface="Times New Roman" panose="02020603050405020304" pitchFamily="18" charset="0"/>
              </a:rPr>
              <a:t>，即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处左，右连续，所以它在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处连续 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054" name="对象 2053"/>
          <p:cNvGraphicFramePr/>
          <p:nvPr/>
        </p:nvGraphicFramePr>
        <p:xfrm>
          <a:off x="2237423" y="762318"/>
          <a:ext cx="686752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5" imgW="3060700" imgH="508000" progId="Equation.3">
                  <p:embed/>
                </p:oleObj>
              </mc:Choice>
              <mc:Fallback>
                <p:oleObj name="" r:id="rId5" imgW="3060700" imgH="508000" progId="Equation.3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7423" y="762318"/>
                        <a:ext cx="6867525" cy="11763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矩形 2064"/>
          <p:cNvSpPr/>
          <p:nvPr/>
        </p:nvSpPr>
        <p:spPr>
          <a:xfrm>
            <a:off x="5790248" y="749300"/>
            <a:ext cx="465138" cy="4298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200" b="1" dirty="0">
                <a:latin typeface="Times New Roman" panose="02020603050405020304" pitchFamily="18" charset="0"/>
              </a:rPr>
              <a:t>≤</a:t>
            </a:r>
            <a:endParaRPr lang="en-US" altLang="zh-CN" sz="22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8" grpId="0"/>
    </p:bldLst>
  </p:timing>
</p:sld>
</file>

<file path=ppt/tags/tag1.xml><?xml version="1.0" encoding="utf-8"?>
<p:tagLst xmlns:p="http://schemas.openxmlformats.org/presentationml/2006/main">
  <p:tag name="KSO_WM_DOC_GUID" val="{bffbef7a-501b-4aec-86b0-84ba4cd85072}"/>
</p:tagLst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1125</Words>
  <Application>WPS 演示</Application>
  <PresentationFormat>在屏幕上显示</PresentationFormat>
  <Paragraphs>92</Paragraphs>
  <Slides>9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14</vt:i4>
      </vt:variant>
      <vt:variant>
        <vt:lpstr>幻灯片标题</vt:lpstr>
      </vt:variant>
      <vt:variant>
        <vt:i4>9</vt:i4>
      </vt:variant>
    </vt:vector>
  </HeadingPairs>
  <TitlesOfParts>
    <vt:vector size="40" baseType="lpstr">
      <vt:lpstr>Arial</vt:lpstr>
      <vt:lpstr>宋体</vt:lpstr>
      <vt:lpstr>Wingdings</vt:lpstr>
      <vt:lpstr>Times New Roman</vt:lpstr>
      <vt:lpstr>微软雅黑</vt:lpstr>
      <vt:lpstr>黑体</vt:lpstr>
      <vt:lpstr>Symbol</vt:lpstr>
      <vt:lpstr>Arial Unicode MS</vt:lpstr>
      <vt:lpstr>楷体_GB2312</vt:lpstr>
      <vt:lpstr>新宋体</vt:lpstr>
      <vt:lpstr>Calibri</vt:lpstr>
      <vt:lpstr>Franklin Gothic Medium</vt:lpstr>
      <vt:lpstr>方正粗宋简体</vt:lpstr>
      <vt:lpstr>华文行楷</vt:lpstr>
      <vt:lpstr>Tahoma</vt:lpstr>
      <vt:lpstr>Calibri Light</vt:lpstr>
      <vt:lpstr>3_Office 主题​​</vt:lpstr>
      <vt:lpstr>Equation.KSEE3</vt:lpstr>
      <vt:lpstr>Equation.3</vt:lpstr>
      <vt:lpstr>Equation.3</vt:lpstr>
      <vt:lpstr>Equation.3</vt:lpstr>
      <vt:lpstr>Equation.3</vt:lpstr>
      <vt:lpstr>Equation.3</vt:lpstr>
      <vt:lpstr>Equation.KSEE3</vt:lpstr>
      <vt:lpstr>Equation.3</vt:lpstr>
      <vt:lpstr>Equation.KSEE3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函数、极限与连续</dc:title>
  <dc:creator>王静</dc:creator>
  <cp:lastModifiedBy>大牛二妞</cp:lastModifiedBy>
  <cp:revision>200</cp:revision>
  <dcterms:created xsi:type="dcterms:W3CDTF">1999-09-06T23:59:00Z</dcterms:created>
  <dcterms:modified xsi:type="dcterms:W3CDTF">2019-10-21T12:19:28Z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