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5" r:id="rId3"/>
    <p:sldMasterId id="2147483677" r:id="rId4"/>
  </p:sldMasterIdLst>
  <p:notesMasterIdLst>
    <p:notesMasterId r:id="rId28"/>
  </p:notesMasterIdLst>
  <p:sldIdLst>
    <p:sldId id="297" r:id="rId5"/>
    <p:sldId id="374" r:id="rId6"/>
    <p:sldId id="260" r:id="rId7"/>
    <p:sldId id="261" r:id="rId8"/>
    <p:sldId id="262" r:id="rId9"/>
    <p:sldId id="271" r:id="rId10"/>
    <p:sldId id="266" r:id="rId11"/>
    <p:sldId id="267" r:id="rId12"/>
    <p:sldId id="264" r:id="rId13"/>
    <p:sldId id="268" r:id="rId14"/>
    <p:sldId id="273" r:id="rId15"/>
    <p:sldId id="272" r:id="rId16"/>
    <p:sldId id="265" r:id="rId17"/>
    <p:sldId id="291" r:id="rId18"/>
    <p:sldId id="292" r:id="rId19"/>
    <p:sldId id="294" r:id="rId20"/>
    <p:sldId id="375" r:id="rId21"/>
    <p:sldId id="295" r:id="rId22"/>
    <p:sldId id="296" r:id="rId23"/>
    <p:sldId id="422" r:id="rId24"/>
    <p:sldId id="423" r:id="rId25"/>
    <p:sldId id="377" r:id="rId26"/>
    <p:sldId id="349" r:id="rId2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E03"/>
    <a:srgbClr val="363546"/>
    <a:srgbClr val="191C43"/>
    <a:srgbClr val="000004"/>
    <a:srgbClr val="010306"/>
    <a:srgbClr val="292329"/>
    <a:srgbClr val="41373B"/>
    <a:srgbClr val="42383C"/>
    <a:srgbClr val="211B21"/>
    <a:srgbClr val="2520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DA635-1439-4910-806E-1281E52F662B}" type="datetimeFigureOut">
              <a:rPr lang="zh-CN" altLang="en-US" smtClean="0"/>
              <a:t>2019/2/27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DA5CC-99EE-4435-A80F-019FE94986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4577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备注：配图为示意，来源于网络，内容不限，用格式刷刷一下图片格式。</a:t>
            </a:r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CA2DCB43-E944-40FF-8DC8-2BE9FEDC24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 Light" panose="020B0502040204020203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 Light" panose="020B0502040204020203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483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备注：配图为示意，来源于网络，内容不限，用格式刷刷一下图片格式。</a:t>
            </a:r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A2DCB43-E944-40FF-8DC8-2BE9FEDC2450}" type="slidenum">
              <a:rPr lang="zh-CN" altLang="en-US" smtClean="0">
                <a:solidFill>
                  <a:prstClr val="black"/>
                </a:solidFill>
                <a:ea typeface="微软雅黑 Light" panose="020B0502040204020203" pitchFamily="34" charset="-122"/>
              </a:rPr>
              <a:pPr/>
              <a:t>3</a:t>
            </a:fld>
            <a:endParaRPr lang="zh-CN" altLang="en-US" dirty="0">
              <a:solidFill>
                <a:prstClr val="black"/>
              </a:solidFill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9353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备注：配图为示意，来源于网络，内容不限，用格式刷刷一下图片格式。</a:t>
            </a:r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A2DCB43-E944-40FF-8DC8-2BE9FEDC2450}" type="slidenum">
              <a:rPr lang="zh-CN" altLang="en-US" smtClean="0">
                <a:solidFill>
                  <a:prstClr val="black"/>
                </a:solidFill>
                <a:ea typeface="微软雅黑 Light" panose="020B0502040204020203" pitchFamily="34" charset="-122"/>
              </a:rPr>
              <a:pPr/>
              <a:t>4</a:t>
            </a:fld>
            <a:endParaRPr lang="zh-CN" altLang="en-US" dirty="0">
              <a:solidFill>
                <a:prstClr val="black"/>
              </a:solidFill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4334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备注：配图为示意，来源于网络，内容不限，用格式刷刷一下图片格式。</a:t>
            </a:r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A2DCB43-E944-40FF-8DC8-2BE9FEDC2450}" type="slidenum">
              <a:rPr lang="zh-CN" altLang="en-US" smtClean="0">
                <a:solidFill>
                  <a:prstClr val="black"/>
                </a:solidFill>
                <a:ea typeface="微软雅黑 Light" panose="020B0502040204020203" pitchFamily="34" charset="-122"/>
              </a:rPr>
              <a:pPr/>
              <a:t>5</a:t>
            </a:fld>
            <a:endParaRPr lang="zh-CN" altLang="en-US" dirty="0">
              <a:solidFill>
                <a:prstClr val="black"/>
              </a:solidFill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98028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D20DB-4205-462E-9D5A-8B7C3787AA8B}" type="datetimeFigureOut">
              <a:rPr lang="zh-CN" altLang="en-US" smtClean="0"/>
              <a:t>2019/2/27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787A-408A-4D26-8F29-60F47AC55B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034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D20DB-4205-462E-9D5A-8B7C3787AA8B}" type="datetimeFigureOut">
              <a:rPr lang="zh-CN" altLang="en-US" smtClean="0"/>
              <a:t>2019/2/27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787A-408A-4D26-8F29-60F47AC55B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678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D20DB-4205-462E-9D5A-8B7C3787AA8B}" type="datetimeFigureOut">
              <a:rPr lang="zh-CN" altLang="en-US" smtClean="0"/>
              <a:t>2019/2/27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787A-408A-4D26-8F29-60F47AC55B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297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1080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5569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8672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A24C8-C12F-481B-95C2-363364BE5B60}" type="datetimeFigureOut">
              <a:rPr lang="zh-CN" altLang="en-US"/>
              <a:pPr>
                <a:defRPr/>
              </a:pPr>
              <a:t>2019/2/27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1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9FD13BC-B2E5-4B8A-A6C1-CCA7B98DFE6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632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46CB5-7189-4F7A-B4DF-070D1E1E0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788E8-C4C8-4BAC-8171-FE29A571E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E1F4A-BC64-43A5-B1CA-D3999B345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C9DD5-2A49-408D-92C7-DA43A11DDA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1195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C6F3E6-9B73-4B1B-BB79-ABEE24CE7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75B905-C571-4CDA-956E-ABA73BFB2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F2F1B03-6045-4DBC-9929-491BBACB5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8DA4B84-7577-4418-9C91-91770577CB17}" type="slidenum">
              <a:rPr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3946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D4928E-D829-40AB-9397-656A8EC21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D3F54E-1681-4489-85DC-72B20EA22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A53B27-3C79-4B86-9D60-7D640DF23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2355C8A-8DFB-4737-A626-65FC0423529E}" type="slidenum">
              <a:rPr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997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9" y="4589464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189" indent="0">
              <a:buNone/>
              <a:defRPr sz="2000"/>
            </a:lvl2pPr>
            <a:lvl3pPr marL="914377" indent="0">
              <a:buNone/>
              <a:defRPr sz="18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574BF7-CABF-4C27-92DE-5010BC0D0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3E48F5-CB11-455B-8029-C27495AD7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8B03AD-C932-4A42-A76C-9724C38E4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7D49A68-C56B-4503-8C99-3167C68605D3}" type="slidenum">
              <a:rPr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098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D20DB-4205-462E-9D5A-8B7C3787AA8B}" type="datetimeFigureOut">
              <a:rPr lang="zh-CN" altLang="en-US" smtClean="0"/>
              <a:t>2019/2/27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787A-408A-4D26-8F29-60F47AC55B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027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1" cy="4351339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1" y="1825625"/>
            <a:ext cx="3867151" cy="4351339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F014297-6C21-4AE1-A4CA-85AE82C81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17AE152-582C-4325-B204-5AF162F48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1CED29D-6327-49E3-A273-E9795FAEA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AE894D8-E967-4A88-97BD-016FDD15B6DE}" type="slidenum">
              <a:rPr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9865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365125"/>
            <a:ext cx="78867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40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40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9D1F393-AA01-458D-A407-8AC358DCE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8114C29-C378-4F28-89AA-EB3073573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23272D5-575F-4650-B08E-1814D8DB5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A80536B-FB47-46EA-9918-217C85F6CD01}" type="slidenum">
              <a:rPr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3311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858B450-6DC7-472E-BBD0-0CE3F7661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2174D93-C0F5-4507-93ED-7CF7A78A4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E669677-3717-430F-8272-5B586E9CF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FFF6F9C-2473-42EE-BCC5-ABE737392451}" type="slidenum">
              <a:rPr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6566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B6F89DF-BFDE-4B81-96FC-1B91F632D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053CF22-885A-4BEB-8BA5-440E2CD0F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99166DE-D352-4A78-AD2E-E32E0CA59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4A989FB-838C-4D9D-A7F3-A2AF491CCB6D}" type="slidenum">
              <a:rPr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1848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9" y="987426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2057401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309CE9F-DAEE-4C32-A1E3-BFB71BCEC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C3FD955-4B77-45F4-9B7D-1EA699587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DEA4737-2E07-43A6-AF63-2CA82552B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19EB83C-9871-429C-B4F3-DB1A7971C884}" type="slidenum">
              <a:rPr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55708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9" y="987426"/>
            <a:ext cx="462915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2057401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151F9F-CDA9-437B-90A4-DB5C0B5C5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084907F-3484-42D1-B799-822ABAB8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8CB438-BED9-4CA7-891D-8A2206432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DA17C19-6171-4AFA-8CD2-AFF785861DEB}" type="slidenum">
              <a:rPr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70349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E19CEB-7950-4F5D-83AB-AB38E635B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565E6C-AB78-48B3-90F9-15DFA83A5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E4DF87-3046-4A3C-AEDB-6DBC2417D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1636EA4-C170-4535-9BB3-5A630D431161}" type="slidenum">
              <a:rPr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7544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762625" cy="5811839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08BD717-DA35-457C-9FC6-6C8D8A0E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buFontTx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FD0BDE-6AFE-46A2-8069-6F48F1ACA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FontTx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CAF417-2125-41CB-8436-9E8C242C1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9AD0DDC-14CF-46A9-A97A-F7818F8C3D51}" type="slidenum">
              <a:rPr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793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12137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743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D20DB-4205-462E-9D5A-8B7C3787AA8B}" type="datetimeFigureOut">
              <a:rPr lang="zh-CN" altLang="en-US" smtClean="0"/>
              <a:t>2019/2/27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787A-408A-4D26-8F29-60F47AC55B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8499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9164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D20DB-4205-462E-9D5A-8B7C3787AA8B}" type="datetimeFigureOut">
              <a:rPr lang="zh-CN" altLang="en-US" smtClean="0"/>
              <a:t>2019/2/27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787A-408A-4D26-8F29-60F47AC55B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67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D20DB-4205-462E-9D5A-8B7C3787AA8B}" type="datetimeFigureOut">
              <a:rPr lang="zh-CN" altLang="en-US" smtClean="0"/>
              <a:t>2019/2/27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787A-408A-4D26-8F29-60F47AC55B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3947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D20DB-4205-462E-9D5A-8B7C3787AA8B}" type="datetimeFigureOut">
              <a:rPr lang="zh-CN" altLang="en-US" smtClean="0"/>
              <a:t>2019/2/27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787A-408A-4D26-8F29-60F47AC55B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55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D20DB-4205-462E-9D5A-8B7C3787AA8B}" type="datetimeFigureOut">
              <a:rPr lang="zh-CN" altLang="en-US" smtClean="0"/>
              <a:t>2019/2/27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787A-408A-4D26-8F29-60F47AC55B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5216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D20DB-4205-462E-9D5A-8B7C3787AA8B}" type="datetimeFigureOut">
              <a:rPr lang="zh-CN" altLang="en-US" smtClean="0"/>
              <a:t>2019/2/27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787A-408A-4D26-8F29-60F47AC55B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389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D20DB-4205-462E-9D5A-8B7C3787AA8B}" type="datetimeFigureOut">
              <a:rPr lang="zh-CN" altLang="en-US" smtClean="0"/>
              <a:t>2019/2/27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1787A-408A-4D26-8F29-60F47AC55B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8818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D20DB-4205-462E-9D5A-8B7C3787AA8B}" type="datetimeFigureOut">
              <a:rPr lang="zh-CN" altLang="en-US" smtClean="0"/>
              <a:t>2019/2/27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1787A-408A-4D26-8F29-60F47AC55B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26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87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81" r:id="rId4"/>
    <p:sldLayoutId id="2147483682" r:id="rId5"/>
  </p:sldLayoutIdLst>
  <p:txStyles>
    <p:titleStyle>
      <a:lvl1pPr marL="685783" indent="-68578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685783" indent="-68578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itchFamily="2" charset="-122"/>
          <a:sym typeface="Calibri Light" panose="020F0302020204030204" pitchFamily="34" charset="0"/>
        </a:defRPr>
      </a:lvl2pPr>
      <a:lvl3pPr marL="685783" indent="-68578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itchFamily="2" charset="-122"/>
          <a:sym typeface="Calibri Light" panose="020F0302020204030204" pitchFamily="34" charset="0"/>
        </a:defRPr>
      </a:lvl3pPr>
      <a:lvl4pPr marL="685783" indent="-68578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itchFamily="2" charset="-122"/>
          <a:sym typeface="Calibri Light" panose="020F0302020204030204" pitchFamily="34" charset="0"/>
        </a:defRPr>
      </a:lvl4pPr>
      <a:lvl5pPr marL="685783" indent="-68578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itchFamily="2" charset="-122"/>
          <a:sym typeface="Calibri Light" panose="020F0302020204030204" pitchFamily="34" charset="0"/>
        </a:defRPr>
      </a:lvl5pPr>
      <a:lvl6pPr marL="1028675" indent="-685783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6pPr>
      <a:lvl7pPr marL="1371566" indent="-685783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7pPr>
      <a:lvl8pPr marL="1714457" indent="-685783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8pPr>
      <a:lvl9pPr marL="2057348" indent="-685783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9pPr>
    </p:titleStyle>
    <p:bodyStyle>
      <a:lvl1pPr marL="171446" indent="-171446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514337" indent="-17144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857228" indent="-17144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200120" indent="-17144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1543012" indent="-17144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1885903" indent="-171446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228795" indent="-171446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2571686" indent="-171446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2914577" indent="-171446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AC33D5C-4CFD-4B3D-9B24-34A4A0B1627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1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B87599B-A12F-40EF-992C-81BD638D821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28651" y="1825625"/>
            <a:ext cx="7886700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Date Placeholder 3">
            <a:extLst>
              <a:ext uri="{FF2B5EF4-FFF2-40B4-BE49-F238E27FC236}">
                <a16:creationId xmlns:a16="http://schemas.microsoft.com/office/drawing/2014/main" id="{78F947D8-B58B-4FB7-8FFE-CF7DFCE6E9E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1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Footer Placeholder 4">
            <a:extLst>
              <a:ext uri="{FF2B5EF4-FFF2-40B4-BE49-F238E27FC236}">
                <a16:creationId xmlns:a16="http://schemas.microsoft.com/office/drawing/2014/main" id="{52731D35-7672-4D69-89F4-27A82C4C663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1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Slide Number Placeholder 5">
            <a:extLst>
              <a:ext uri="{FF2B5EF4-FFF2-40B4-BE49-F238E27FC236}">
                <a16:creationId xmlns:a16="http://schemas.microsoft.com/office/drawing/2014/main" id="{38E8F076-5F5D-4C99-9C37-29CC2D92ACF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1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Tx/>
              <a:buNone/>
              <a:defRPr sz="1200" noProof="1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7AD1A68-DC31-4875-948C-6EAA7B3376C7}" type="slidenum">
              <a:rPr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13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189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377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566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754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594" indent="-228594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093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txStyles>
    <p:titleStyle>
      <a:lvl1pPr marL="685766" indent="-685766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685766" indent="-685766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itchFamily="2" charset="-122"/>
          <a:sym typeface="Calibri Light" panose="020F0302020204030204" pitchFamily="34" charset="0"/>
        </a:defRPr>
      </a:lvl2pPr>
      <a:lvl3pPr marL="685766" indent="-685766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itchFamily="2" charset="-122"/>
          <a:sym typeface="Calibri Light" panose="020F0302020204030204" pitchFamily="34" charset="0"/>
        </a:defRPr>
      </a:lvl3pPr>
      <a:lvl4pPr marL="685766" indent="-685766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itchFamily="2" charset="-122"/>
          <a:sym typeface="Calibri Light" panose="020F0302020204030204" pitchFamily="34" charset="0"/>
        </a:defRPr>
      </a:lvl4pPr>
      <a:lvl5pPr marL="685766" indent="-685766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itchFamily="2" charset="-122"/>
          <a:sym typeface="Calibri Light" panose="020F0302020204030204" pitchFamily="34" charset="0"/>
        </a:defRPr>
      </a:lvl5pPr>
      <a:lvl6pPr marL="1028649" indent="-685766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6pPr>
      <a:lvl7pPr marL="1371532" indent="-685766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7pPr>
      <a:lvl8pPr marL="1714414" indent="-685766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8pPr>
      <a:lvl9pPr marL="2057298" indent="-685766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9pPr>
    </p:titleStyle>
    <p:bodyStyle>
      <a:lvl1pPr marL="171442" indent="-171442" algn="l" rtl="0" eaLnBrk="0" fontAlgn="base" hangingPunct="0">
        <a:lnSpc>
          <a:spcPct val="90000"/>
        </a:lnSpc>
        <a:spcBef>
          <a:spcPts val="751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514326" indent="-17144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857208" indent="-17144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200091" indent="-17144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1542973" indent="-171442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1885857" indent="-171442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228739" indent="-171442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2571622" indent="-171442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2914506" indent="-171442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slideLayout" Target="../slideLayouts/slideLayout12.xml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12" Type="http://schemas.openxmlformats.org/officeDocument/2006/relationships/tags" Target="../tags/tag60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5" Type="http://schemas.openxmlformats.org/officeDocument/2006/relationships/tags" Target="../tags/tag53.xml"/><Relationship Id="rId10" Type="http://schemas.openxmlformats.org/officeDocument/2006/relationships/tags" Target="../tags/tag58.xml"/><Relationship Id="rId4" Type="http://schemas.openxmlformats.org/officeDocument/2006/relationships/tags" Target="../tags/tag52.xml"/><Relationship Id="rId9" Type="http://schemas.openxmlformats.org/officeDocument/2006/relationships/tags" Target="../tags/tag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7" Type="http://schemas.openxmlformats.org/officeDocument/2006/relationships/slideLayout" Target="../slideLayouts/slideLayout14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tags" Target="../tags/tag79.xml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17" Type="http://schemas.openxmlformats.org/officeDocument/2006/relationships/slideLayout" Target="../slideLayouts/slideLayout14.xml"/><Relationship Id="rId2" Type="http://schemas.openxmlformats.org/officeDocument/2006/relationships/tags" Target="../tags/tag68.xml"/><Relationship Id="rId16" Type="http://schemas.openxmlformats.org/officeDocument/2006/relationships/tags" Target="../tags/tag82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5" Type="http://schemas.openxmlformats.org/officeDocument/2006/relationships/tags" Target="../tags/tag71.xml"/><Relationship Id="rId15" Type="http://schemas.openxmlformats.org/officeDocument/2006/relationships/tags" Target="../tags/tag81.xml"/><Relationship Id="rId10" Type="http://schemas.openxmlformats.org/officeDocument/2006/relationships/tags" Target="../tags/tag76.xml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tags" Target="../tags/tag8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ibodao.com/User/Train/train/type/task/id/157.html" TargetMode="Externa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tags" Target="../tags/tag20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5" Type="http://schemas.openxmlformats.org/officeDocument/2006/relationships/slideLayout" Target="../slideLayouts/slideLayout12.xml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tags" Target="../tags/tag2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slideLayout" Target="../slideLayouts/slideLayout12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tags" Target="../tags/tag38.xml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10" Type="http://schemas.openxmlformats.org/officeDocument/2006/relationships/tags" Target="../tags/tag31.xml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ags" Target="../tags/tag41.xml"/><Relationship Id="rId7" Type="http://schemas.openxmlformats.org/officeDocument/2006/relationships/image" Target="../media/image5.jp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>
            <a:extLst>
              <a:ext uri="{FF2B5EF4-FFF2-40B4-BE49-F238E27FC236}">
                <a16:creationId xmlns:a16="http://schemas.microsoft.com/office/drawing/2014/main" id="{60AAB41C-3DA6-42D7-9CAB-6A2439855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16214"/>
            <a:ext cx="91440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377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</a:t>
            </a:r>
            <a:r>
              <a:rPr lang="en-US" altLang="zh-CN" sz="3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O2O</a:t>
            </a:r>
            <a:r>
              <a:rPr lang="zh-CN" altLang="en-US" sz="3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线上与线下的对接</a:t>
            </a:r>
          </a:p>
        </p:txBody>
      </p:sp>
      <p:sp>
        <p:nvSpPr>
          <p:cNvPr id="15363" name="标题 1">
            <a:extLst>
              <a:ext uri="{FF2B5EF4-FFF2-40B4-BE49-F238E27FC236}">
                <a16:creationId xmlns:a16="http://schemas.microsoft.com/office/drawing/2014/main" id="{8119C1A1-CB87-4A37-BB94-E84F0FBA7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09789"/>
            <a:ext cx="91440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37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133" dirty="0" err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en-US" altLang="zh-CN" sz="2133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133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博导</a:t>
            </a:r>
            <a:r>
              <a:rPr lang="en-US" altLang="zh-CN" sz="2133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133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移动电子商务</a:t>
            </a:r>
            <a:r>
              <a:rPr lang="en-US" altLang="zh-CN" sz="2133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133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课程教学包</a:t>
            </a:r>
            <a:endParaRPr lang="en-US" altLang="zh-CN" sz="2133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MH_Text_2"/>
          <p:cNvSpPr/>
          <p:nvPr>
            <p:custDataLst>
              <p:tags r:id="rId1"/>
            </p:custDataLst>
          </p:nvPr>
        </p:nvSpPr>
        <p:spPr>
          <a:xfrm>
            <a:off x="5725958" y="4248164"/>
            <a:ext cx="3235161" cy="1237957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txBody>
          <a:bodyPr lIns="729000" anchor="ctr">
            <a:noAutofit/>
          </a:bodyPr>
          <a:lstStyle/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强化品牌，带动销售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精准地投放广告及反馈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提供良好的用户体验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MH_Text_1"/>
          <p:cNvSpPr/>
          <p:nvPr>
            <p:custDataLst>
              <p:tags r:id="rId2"/>
            </p:custDataLst>
          </p:nvPr>
        </p:nvSpPr>
        <p:spPr>
          <a:xfrm>
            <a:off x="388972" y="2320733"/>
            <a:ext cx="3599959" cy="1371943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</p:spPr>
        <p:txBody>
          <a:bodyPr rIns="729000" anchor="ctr">
            <a:noAutofit/>
          </a:bodyPr>
          <a:lstStyle/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以打价格战为主的商业模式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优势体现在交易型销售中的打折销售上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466E960-50BC-4A42-9F34-D60D7F4AB1F9}"/>
              </a:ext>
            </a:extLst>
          </p:cNvPr>
          <p:cNvGrpSpPr/>
          <p:nvPr/>
        </p:nvGrpSpPr>
        <p:grpSpPr>
          <a:xfrm>
            <a:off x="2980521" y="2359207"/>
            <a:ext cx="3396431" cy="3375756"/>
            <a:chOff x="3233739" y="2507458"/>
            <a:chExt cx="2738437" cy="2721767"/>
          </a:xfrm>
        </p:grpSpPr>
        <p:sp>
          <p:nvSpPr>
            <p:cNvPr id="30" name="MH_SubTitle_2"/>
            <p:cNvSpPr/>
            <p:nvPr>
              <p:custDataLst>
                <p:tags r:id="rId3"/>
              </p:custDataLst>
            </p:nvPr>
          </p:nvSpPr>
          <p:spPr>
            <a:xfrm>
              <a:off x="3482580" y="3062287"/>
              <a:ext cx="2483644" cy="2166938"/>
            </a:xfrm>
            <a:custGeom>
              <a:avLst/>
              <a:gdLst/>
              <a:ahLst/>
              <a:cxnLst/>
              <a:rect l="l" t="t" r="r" b="b"/>
              <a:pathLst>
                <a:path w="3206616" h="2799865">
                  <a:moveTo>
                    <a:pt x="2868461" y="0"/>
                  </a:moveTo>
                  <a:cubicBezTo>
                    <a:pt x="3081715" y="289936"/>
                    <a:pt x="3206616" y="648216"/>
                    <a:pt x="3206616" y="1035669"/>
                  </a:cubicBezTo>
                  <a:cubicBezTo>
                    <a:pt x="3206616" y="2010008"/>
                    <a:pt x="2416759" y="2799865"/>
                    <a:pt x="1442420" y="2799865"/>
                  </a:cubicBezTo>
                  <a:cubicBezTo>
                    <a:pt x="845715" y="2799865"/>
                    <a:pt x="318202" y="2503623"/>
                    <a:pt x="0" y="2049435"/>
                  </a:cubicBez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405000" tIns="405000" rIns="0" bIns="0" anchor="ctr">
              <a:normAutofit/>
            </a:bodyPr>
            <a:lstStyle/>
            <a:p>
              <a:pPr algn="ctr">
                <a:defRPr/>
              </a:pPr>
              <a:r>
                <a:rPr lang="zh-CN" altLang="zh-CN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顾问型</a:t>
              </a:r>
              <a:r>
                <a:rPr lang="en-US" altLang="zh-CN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O2O</a:t>
              </a:r>
            </a:p>
            <a:p>
              <a:pPr algn="ctr">
                <a:defRPr/>
              </a:pPr>
              <a:r>
                <a:rPr lang="zh-CN" altLang="zh-CN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销售模式</a:t>
              </a:r>
              <a:endParaRPr lang="zh-CN" altLang="en-US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MH_SubTitle_1"/>
            <p:cNvSpPr/>
            <p:nvPr>
              <p:custDataLst>
                <p:tags r:id="rId4"/>
              </p:custDataLst>
            </p:nvPr>
          </p:nvSpPr>
          <p:spPr>
            <a:xfrm>
              <a:off x="3233739" y="2507458"/>
              <a:ext cx="2470547" cy="2150269"/>
            </a:xfrm>
            <a:custGeom>
              <a:avLst/>
              <a:gdLst/>
              <a:ahLst/>
              <a:cxnLst/>
              <a:rect l="l" t="t" r="r" b="b"/>
              <a:pathLst>
                <a:path w="3190237" h="2777962">
                  <a:moveTo>
                    <a:pt x="1764196" y="0"/>
                  </a:moveTo>
                  <a:cubicBezTo>
                    <a:pt x="2351082" y="0"/>
                    <a:pt x="2871035" y="286574"/>
                    <a:pt x="3190237" y="728527"/>
                  </a:cubicBezTo>
                  <a:lnTo>
                    <a:pt x="321776" y="2777962"/>
                  </a:lnTo>
                  <a:cubicBezTo>
                    <a:pt x="118651" y="2491752"/>
                    <a:pt x="0" y="2141830"/>
                    <a:pt x="0" y="1764196"/>
                  </a:cubicBezTo>
                  <a:cubicBezTo>
                    <a:pt x="0" y="789857"/>
                    <a:pt x="789857" y="0"/>
                    <a:pt x="1764196" y="0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540000" bIns="324000" anchor="ctr">
              <a:normAutofit/>
            </a:bodyPr>
            <a:lstStyle/>
            <a:p>
              <a:pPr algn="ctr">
                <a:defRPr/>
              </a:pPr>
              <a:r>
                <a:rPr lang="zh-CN" altLang="zh-CN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交易型</a:t>
              </a:r>
              <a:r>
                <a:rPr lang="en-US" altLang="zh-CN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O2O</a:t>
              </a:r>
            </a:p>
            <a:p>
              <a:pPr algn="ctr">
                <a:defRPr/>
              </a:pPr>
              <a:r>
                <a:rPr lang="zh-CN" altLang="zh-CN" sz="20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销售模式</a:t>
              </a:r>
              <a:endParaRPr lang="zh-CN" altLang="en-US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MH_Other_2"/>
            <p:cNvSpPr/>
            <p:nvPr>
              <p:custDataLst>
                <p:tags r:id="rId5"/>
              </p:custDataLst>
            </p:nvPr>
          </p:nvSpPr>
          <p:spPr>
            <a:xfrm rot="19496706">
              <a:off x="3234929" y="3850483"/>
              <a:ext cx="2737247" cy="27385"/>
            </a:xfrm>
            <a:prstGeom prst="rect">
              <a:avLst/>
            </a:prstGeom>
            <a:solidFill>
              <a:srgbClr val="F5F5F5"/>
            </a:solidFill>
            <a:ln w="25400" cap="flat" cmpd="sng" algn="ctr">
              <a:noFill/>
              <a:prstDash val="solid"/>
            </a:ln>
            <a:effectLst>
              <a:outerShdw dist="25400" dir="5400000" algn="t" rotWithShape="0">
                <a:sysClr val="window" lastClr="FFFFFF">
                  <a:alpha val="40000"/>
                </a:sys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 sz="1013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Rectangle 2">
            <a:extLst>
              <a:ext uri="{FF2B5EF4-FFF2-40B4-BE49-F238E27FC236}">
                <a16:creationId xmlns:a16="http://schemas.microsoft.com/office/drawing/2014/main" id="{36E8C195-60B4-4875-ADE7-5D1B951AA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5613"/>
            <a:ext cx="9144000" cy="584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70" eaLnBrk="0" fontAlgn="base" hangingPunct="0">
              <a:lnSpc>
                <a:spcPts val="3839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</a:t>
            </a:r>
            <a:r>
              <a:rPr lang="en-US" altLang="zh-CN" sz="3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O2O</a:t>
            </a:r>
            <a:endParaRPr lang="zh-CN" altLang="zh-CN" sz="3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89A2485-8ADF-49A4-B92F-3E6A55D2E79C}"/>
              </a:ext>
            </a:extLst>
          </p:cNvPr>
          <p:cNvSpPr/>
          <p:nvPr/>
        </p:nvSpPr>
        <p:spPr>
          <a:xfrm>
            <a:off x="658070" y="1611911"/>
            <a:ext cx="2893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O2O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的业务模式</a:t>
            </a:r>
          </a:p>
        </p:txBody>
      </p:sp>
    </p:spTree>
    <p:extLst>
      <p:ext uri="{BB962C8B-B14F-4D97-AF65-F5344CB8AC3E}">
        <p14:creationId xmlns:p14="http://schemas.microsoft.com/office/powerpoint/2010/main" val="3191355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>
            <a:extLst>
              <a:ext uri="{FF2B5EF4-FFF2-40B4-BE49-F238E27FC236}">
                <a16:creationId xmlns:a16="http://schemas.microsoft.com/office/drawing/2014/main" id="{6E58EB20-9292-4E52-B532-651FB383943D}"/>
              </a:ext>
            </a:extLst>
          </p:cNvPr>
          <p:cNvSpPr/>
          <p:nvPr/>
        </p:nvSpPr>
        <p:spPr>
          <a:xfrm>
            <a:off x="5106573" y="2090679"/>
            <a:ext cx="3790950" cy="3132758"/>
          </a:xfrm>
          <a:prstGeom prst="roundRect">
            <a:avLst>
              <a:gd name="adj" fmla="val 9931"/>
            </a:avLst>
          </a:prstGeom>
          <a:solidFill>
            <a:srgbClr val="00265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04240" tIns="234758" rIns="204240" bIns="234758" spcCol="1270" rtlCol="0" anchor="ctr">
            <a:normAutofit/>
          </a:bodyPr>
          <a:lstStyle/>
          <a:p>
            <a:pPr algn="ctr" defTabSz="1200150" eaLnBrk="1" fontAlgn="auto" hangingPunct="1">
              <a:lnSpc>
                <a:spcPct val="90000"/>
              </a:lnSpc>
              <a:spcAft>
                <a:spcPct val="35000"/>
              </a:spcAft>
            </a:pPr>
            <a:endParaRPr lang="zh-CN" altLang="en-US" sz="27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573" y="2728003"/>
            <a:ext cx="3790950" cy="1937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884AABBA-E687-4EFC-BB25-E348122AD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5613"/>
            <a:ext cx="9144000" cy="584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70" eaLnBrk="0" fontAlgn="base" hangingPunct="0">
              <a:lnSpc>
                <a:spcPts val="3839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</a:t>
            </a:r>
            <a:r>
              <a:rPr lang="en-US" altLang="zh-CN" sz="3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O2O</a:t>
            </a:r>
            <a:endParaRPr lang="zh-CN" altLang="zh-CN" sz="3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775F016-6E75-4B73-838C-E05EDA2EB8FE}"/>
              </a:ext>
            </a:extLst>
          </p:cNvPr>
          <p:cNvSpPr/>
          <p:nvPr/>
        </p:nvSpPr>
        <p:spPr>
          <a:xfrm>
            <a:off x="658070" y="161191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经典案例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42E5A4E-EFAF-4E12-ACA9-9C2F839BBAF8}"/>
              </a:ext>
            </a:extLst>
          </p:cNvPr>
          <p:cNvSpPr/>
          <p:nvPr/>
        </p:nvSpPr>
        <p:spPr>
          <a:xfrm>
            <a:off x="534573" y="2170166"/>
            <a:ext cx="4360984" cy="3372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O2O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模式下的苏宁实体店不再是只有销售功能的门店，而是一个集展示、体验、物流、售后服务、休闲社交、市场推广为一体的新型门店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云店。</a:t>
            </a: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店内将开通免费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WIFI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、实行全产品的电子价签、布设多媒体的电子货架，利用互联网、物联网技术收集分析各种消费行为，推进实体零售进入大数据时代。</a:t>
            </a:r>
          </a:p>
        </p:txBody>
      </p:sp>
    </p:spTree>
    <p:extLst>
      <p:ext uri="{BB962C8B-B14F-4D97-AF65-F5344CB8AC3E}">
        <p14:creationId xmlns:p14="http://schemas.microsoft.com/office/powerpoint/2010/main" val="2648223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58070" y="2219754"/>
            <a:ext cx="8049832" cy="36728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3175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135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217BC4B-6F11-46A3-8492-26C326065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5613"/>
            <a:ext cx="9144000" cy="584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70" eaLnBrk="0" fontAlgn="base" hangingPunct="0">
              <a:lnSpc>
                <a:spcPts val="3839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</a:t>
            </a:r>
            <a:r>
              <a:rPr lang="en-US" altLang="zh-CN" sz="3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O2O</a:t>
            </a:r>
            <a:endParaRPr lang="zh-CN" altLang="zh-CN" sz="3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0ECEA8E-A330-4CA2-9D02-50A4ACA05ACE}"/>
              </a:ext>
            </a:extLst>
          </p:cNvPr>
          <p:cNvSpPr/>
          <p:nvPr/>
        </p:nvSpPr>
        <p:spPr>
          <a:xfrm>
            <a:off x="658070" y="161191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经典案例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5BDDC3E-33B2-4A74-91F3-BB9615B1F094}"/>
              </a:ext>
            </a:extLst>
          </p:cNvPr>
          <p:cNvSpPr/>
          <p:nvPr/>
        </p:nvSpPr>
        <p:spPr>
          <a:xfrm>
            <a:off x="900332" y="2219754"/>
            <a:ext cx="7807570" cy="3970031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04240" tIns="234758" rIns="204240" bIns="234758" spcCol="1270" rtlCol="0" anchor="ctr">
            <a:normAutofit fontScale="70000" lnSpcReduction="200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900" dirty="0">
                <a:latin typeface="微软雅黑" pitchFamily="34" charset="-122"/>
                <a:ea typeface="微软雅黑" pitchFamily="34" charset="-122"/>
              </a:rPr>
              <a:t>阿姨帮：一个男人带领一帮阿姨“自我颠覆”</a:t>
            </a:r>
            <a:r>
              <a:rPr lang="en-US" altLang="zh-CN" sz="2900" dirty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2900" dirty="0">
                <a:latin typeface="微软雅黑" pitchFamily="34" charset="-122"/>
                <a:ea typeface="微软雅黑" pitchFamily="34" charset="-122"/>
              </a:rPr>
              <a:t>家政</a:t>
            </a:r>
            <a:r>
              <a:rPr lang="en-US" altLang="zh-CN" sz="2900" dirty="0">
                <a:latin typeface="微软雅黑" pitchFamily="34" charset="-122"/>
                <a:ea typeface="微软雅黑" pitchFamily="34" charset="-122"/>
              </a:rPr>
              <a:t>O2O)</a:t>
            </a:r>
            <a:r>
              <a:rPr lang="zh-CN" altLang="en-US" sz="29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endParaRPr lang="en-US" altLang="zh-CN" sz="29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       </a:t>
            </a:r>
            <a:r>
              <a:rPr lang="zh-CN" altLang="en-US" sz="2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阿姨帮是一款基于</a:t>
            </a:r>
            <a:r>
              <a:rPr lang="en-US" altLang="zh-CN" sz="2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LBS</a:t>
            </a:r>
            <a:r>
              <a:rPr lang="zh-CN" altLang="en-US" sz="2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的家政</a:t>
            </a:r>
            <a:r>
              <a:rPr lang="en-US" altLang="zh-CN" sz="2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O2O</a:t>
            </a:r>
            <a:r>
              <a:rPr lang="zh-CN" altLang="en-US" sz="2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应用，是类</a:t>
            </a:r>
            <a:r>
              <a:rPr lang="en-US" altLang="zh-CN" sz="2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Uber</a:t>
            </a:r>
            <a:r>
              <a:rPr lang="zh-CN" altLang="en-US" sz="2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300" dirty="0" err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Homejoy</a:t>
            </a:r>
            <a:r>
              <a:rPr lang="zh-CN" altLang="en-US" sz="2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式的垂直平台，力图作为制定服务标准的渠道连接起海量的阿姨和消费者，定位做成全品类家政服务。创始人万勇曾在中国雅虎、搜狗、</a:t>
            </a:r>
            <a:r>
              <a:rPr lang="en-US" altLang="zh-CN" sz="2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360</a:t>
            </a:r>
            <a:r>
              <a:rPr lang="zh-CN" altLang="en-US" sz="2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任职，一直从事浏览器相关的研发工作。与目前其业务涉及日常保洁、大扫除、新居开荒、衣物干洗、鞋具洗护等，用户可以通过阿姨帮</a:t>
            </a:r>
            <a:r>
              <a:rPr lang="en-US" altLang="zh-CN" sz="2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APP</a:t>
            </a:r>
            <a:r>
              <a:rPr lang="zh-CN" altLang="en-US" sz="2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或者直接登录阿姨帮进行“阿姨”预约。</a:t>
            </a:r>
          </a:p>
          <a:p>
            <a:pPr>
              <a:lnSpc>
                <a:spcPct val="150000"/>
              </a:lnSpc>
            </a:pPr>
            <a:r>
              <a:rPr lang="zh-CN" altLang="en-US" sz="2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      与国内其他家政服务</a:t>
            </a:r>
            <a:r>
              <a:rPr lang="en-US" altLang="zh-CN" sz="2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O2O</a:t>
            </a:r>
            <a:r>
              <a:rPr lang="zh-CN" altLang="en-US" sz="2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公司的普遍做法不同，阿姨帮对小时工采取统一聘任和管理的制度，区别于“中介”的角色，对阿姨进行培训、服务评价的系统管理。这一“重模式”保障服务质量之余，无疑增添其运作成本和难度，为实现盈利预留更多不稳定因素。</a:t>
            </a:r>
          </a:p>
          <a:p>
            <a:pPr algn="ctr" defTabSz="1200150" eaLnBrk="1" fontAlgn="auto" hangingPunct="1">
              <a:lnSpc>
                <a:spcPct val="90000"/>
              </a:lnSpc>
              <a:spcAft>
                <a:spcPct val="35000"/>
              </a:spcAft>
            </a:pP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92248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H_Other_2"/>
          <p:cNvSpPr/>
          <p:nvPr>
            <p:custDataLst>
              <p:tags r:id="rId1"/>
            </p:custDataLst>
          </p:nvPr>
        </p:nvSpPr>
        <p:spPr bwMode="auto">
          <a:xfrm>
            <a:off x="326202" y="2462987"/>
            <a:ext cx="2310086" cy="3178158"/>
          </a:xfrm>
          <a:prstGeom prst="rect">
            <a:avLst/>
          </a:prstGeom>
          <a:noFill/>
          <a:ln w="25400" cap="flat" cmpd="sng" algn="ctr">
            <a:solidFill>
              <a:srgbClr val="5B9BD5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MH_SubTitle_1"/>
          <p:cNvSpPr/>
          <p:nvPr>
            <p:custDataLst>
              <p:tags r:id="rId2"/>
            </p:custDataLst>
          </p:nvPr>
        </p:nvSpPr>
        <p:spPr bwMode="auto">
          <a:xfrm>
            <a:off x="296028" y="2898570"/>
            <a:ext cx="2343566" cy="114935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57150" dist="38100" dir="5400000" algn="ctr" rotWithShape="0">
              <a:srgbClr val="F0AD00">
                <a:shade val="9000"/>
                <a:satMod val="105000"/>
                <a:alpha val="48000"/>
              </a:srgbClr>
            </a:outerShdw>
          </a:effec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目标消费者</a:t>
            </a:r>
          </a:p>
        </p:txBody>
      </p:sp>
      <p:sp>
        <p:nvSpPr>
          <p:cNvPr id="16" name="MH_Text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0952" y="4165445"/>
            <a:ext cx="2339102" cy="130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0" rIns="7200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习惯网购容易被折扣吸引的年轻消费者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以服务为主希望有二次消费的商家</a:t>
            </a:r>
          </a:p>
        </p:txBody>
      </p:sp>
      <p:sp>
        <p:nvSpPr>
          <p:cNvPr id="18" name="MH_Other_6"/>
          <p:cNvSpPr/>
          <p:nvPr>
            <p:custDataLst>
              <p:tags r:id="rId4"/>
            </p:custDataLst>
          </p:nvPr>
        </p:nvSpPr>
        <p:spPr bwMode="auto">
          <a:xfrm>
            <a:off x="2674584" y="2462987"/>
            <a:ext cx="2307855" cy="3178158"/>
          </a:xfrm>
          <a:prstGeom prst="rect">
            <a:avLst/>
          </a:prstGeom>
          <a:noFill/>
          <a:ln w="25400" cap="flat" cmpd="sng" algn="ctr">
            <a:solidFill>
              <a:srgbClr val="ED7D3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MH_SubTitle_2"/>
          <p:cNvSpPr/>
          <p:nvPr>
            <p:custDataLst>
              <p:tags r:id="rId5"/>
            </p:custDataLst>
          </p:nvPr>
        </p:nvSpPr>
        <p:spPr bwMode="auto">
          <a:xfrm>
            <a:off x="2644090" y="2898570"/>
            <a:ext cx="2343566" cy="1149350"/>
          </a:xfrm>
          <a:prstGeom prst="rect">
            <a:avLst/>
          </a:prstGeom>
          <a:solidFill>
            <a:schemeClr val="accent2"/>
          </a:solidFill>
          <a:ln w="381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57150" dist="38100" dir="5400000" algn="ctr" rotWithShape="0">
              <a:srgbClr val="60B5CC">
                <a:shade val="9000"/>
                <a:satMod val="105000"/>
                <a:alpha val="48000"/>
              </a:srgbClr>
            </a:outerShdw>
          </a:effec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运营模式</a:t>
            </a:r>
          </a:p>
        </p:txBody>
      </p:sp>
      <p:sp>
        <p:nvSpPr>
          <p:cNvPr id="21" name="MH_Text_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59015" y="4165445"/>
            <a:ext cx="2339102" cy="130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0" rIns="7200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邮件推广宣传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价格低廉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提醒用户每日团购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本地化服务</a:t>
            </a:r>
          </a:p>
        </p:txBody>
      </p:sp>
      <p:sp>
        <p:nvSpPr>
          <p:cNvPr id="23" name="MH_Other_10"/>
          <p:cNvSpPr/>
          <p:nvPr>
            <p:custDataLst>
              <p:tags r:id="rId7"/>
            </p:custDataLst>
          </p:nvPr>
        </p:nvSpPr>
        <p:spPr bwMode="auto">
          <a:xfrm>
            <a:off x="5008574" y="2462987"/>
            <a:ext cx="1891460" cy="3178158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MH_SubTitle_3"/>
          <p:cNvSpPr/>
          <p:nvPr>
            <p:custDataLst>
              <p:tags r:id="rId8"/>
            </p:custDataLst>
          </p:nvPr>
        </p:nvSpPr>
        <p:spPr bwMode="auto">
          <a:xfrm>
            <a:off x="4978080" y="2898570"/>
            <a:ext cx="1920728" cy="1149350"/>
          </a:xfrm>
          <a:prstGeom prst="rect">
            <a:avLst/>
          </a:prstGeom>
          <a:solidFill>
            <a:srgbClr val="00B0F0"/>
          </a:solidFill>
          <a:ln w="381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57150" dist="38100" dir="5400000" algn="ctr" rotWithShape="0">
              <a:srgbClr val="6BB76D">
                <a:shade val="9000"/>
                <a:satMod val="105000"/>
                <a:alpha val="48000"/>
              </a:srgbClr>
            </a:outerShdw>
          </a:effec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盈利模式</a:t>
            </a:r>
          </a:p>
        </p:txBody>
      </p:sp>
      <p:sp>
        <p:nvSpPr>
          <p:cNvPr id="26" name="MH_Text_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78716" y="4162269"/>
            <a:ext cx="1917069" cy="1305650"/>
          </a:xfrm>
          <a:prstGeom prst="rect">
            <a:avLst/>
          </a:prstGeom>
          <a:noFill/>
          <a:ln>
            <a:noFill/>
          </a:ln>
        </p:spPr>
        <p:txBody>
          <a:bodyPr lIns="72000" tIns="0" rIns="7200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提成收入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宣传推广佣金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会员优惠卡销售</a:t>
            </a:r>
          </a:p>
        </p:txBody>
      </p:sp>
      <p:sp>
        <p:nvSpPr>
          <p:cNvPr id="28" name="MH_Other_14"/>
          <p:cNvSpPr/>
          <p:nvPr>
            <p:custDataLst>
              <p:tags r:id="rId10"/>
            </p:custDataLst>
          </p:nvPr>
        </p:nvSpPr>
        <p:spPr bwMode="auto">
          <a:xfrm>
            <a:off x="6933017" y="2462987"/>
            <a:ext cx="1891460" cy="3178158"/>
          </a:xfrm>
          <a:prstGeom prst="rect">
            <a:avLst/>
          </a:prstGeom>
          <a:noFill/>
          <a:ln w="25400" cap="flat" cmpd="sng" algn="ctr">
            <a:solidFill>
              <a:srgbClr val="FFC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wrap="none"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MH_SubTitle_4"/>
          <p:cNvSpPr/>
          <p:nvPr>
            <p:custDataLst>
              <p:tags r:id="rId11"/>
            </p:custDataLst>
          </p:nvPr>
        </p:nvSpPr>
        <p:spPr bwMode="auto">
          <a:xfrm>
            <a:off x="6902522" y="2898570"/>
            <a:ext cx="1920728" cy="1149350"/>
          </a:xfrm>
          <a:prstGeom prst="rect">
            <a:avLst/>
          </a:prstGeom>
          <a:solidFill>
            <a:srgbClr val="FFC000"/>
          </a:solidFill>
          <a:ln w="38100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57150" dist="38100" dir="5400000" algn="ctr" rotWithShape="0">
              <a:srgbClr val="9966FF">
                <a:shade val="9000"/>
                <a:satMod val="105000"/>
                <a:alpha val="48000"/>
              </a:srgbClr>
            </a:outerShdw>
          </a:effec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商业模式</a:t>
            </a:r>
          </a:p>
        </p:txBody>
      </p:sp>
      <p:sp>
        <p:nvSpPr>
          <p:cNvPr id="31" name="MH_Text_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917447" y="4165445"/>
            <a:ext cx="1917069" cy="130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0" rIns="7200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价值主张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供应链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目标顾客</a:t>
            </a:r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F50711CB-539D-4D8D-B347-78E0EB77A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5613"/>
            <a:ext cx="9144000" cy="584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70" eaLnBrk="0" fontAlgn="base" hangingPunct="0">
              <a:lnSpc>
                <a:spcPts val="3839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</a:t>
            </a:r>
            <a:r>
              <a:rPr lang="en-US" altLang="zh-CN" sz="3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O2O</a:t>
            </a:r>
            <a:endParaRPr lang="zh-CN" altLang="zh-CN" sz="3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267F4119-32F8-4873-8607-879C2666B0A3}"/>
              </a:ext>
            </a:extLst>
          </p:cNvPr>
          <p:cNvSpPr/>
          <p:nvPr/>
        </p:nvSpPr>
        <p:spPr>
          <a:xfrm>
            <a:off x="658070" y="1611911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美团网模式分析</a:t>
            </a:r>
          </a:p>
        </p:txBody>
      </p:sp>
    </p:spTree>
    <p:extLst>
      <p:ext uri="{BB962C8B-B14F-4D97-AF65-F5344CB8AC3E}">
        <p14:creationId xmlns:p14="http://schemas.microsoft.com/office/powerpoint/2010/main" val="2376729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H_Other_1"/>
          <p:cNvSpPr/>
          <p:nvPr>
            <p:custDataLst>
              <p:tags r:id="rId1"/>
            </p:custDataLst>
          </p:nvPr>
        </p:nvSpPr>
        <p:spPr>
          <a:xfrm>
            <a:off x="956241" y="2350253"/>
            <a:ext cx="879436" cy="721270"/>
          </a:xfrm>
          <a:custGeom>
            <a:avLst/>
            <a:gdLst>
              <a:gd name="connsiteX0" fmla="*/ 0 w 717819"/>
              <a:gd name="connsiteY0" fmla="*/ 0 h 779310"/>
              <a:gd name="connsiteX1" fmla="*/ 717819 w 717819"/>
              <a:gd name="connsiteY1" fmla="*/ 0 h 779310"/>
              <a:gd name="connsiteX2" fmla="*/ 1786 w 717819"/>
              <a:gd name="connsiteY2" fmla="*/ 779310 h 779310"/>
              <a:gd name="connsiteX3" fmla="*/ 0 w 717819"/>
              <a:gd name="connsiteY3" fmla="*/ 779310 h 77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7819" h="779310">
                <a:moveTo>
                  <a:pt x="0" y="0"/>
                </a:moveTo>
                <a:lnTo>
                  <a:pt x="717819" y="0"/>
                </a:lnTo>
                <a:lnTo>
                  <a:pt x="1786" y="779310"/>
                </a:lnTo>
                <a:lnTo>
                  <a:pt x="0" y="7793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altLang="zh-CN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2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MH_SubTitle_1"/>
          <p:cNvSpPr/>
          <p:nvPr>
            <p:custDataLst>
              <p:tags r:id="rId2"/>
            </p:custDataLst>
          </p:nvPr>
        </p:nvSpPr>
        <p:spPr>
          <a:xfrm>
            <a:off x="939422" y="2398522"/>
            <a:ext cx="3454790" cy="746915"/>
          </a:xfrm>
          <a:custGeom>
            <a:avLst/>
            <a:gdLst>
              <a:gd name="connsiteX0" fmla="*/ 2148718 w 2191263"/>
              <a:gd name="connsiteY0" fmla="*/ 0 h 626989"/>
              <a:gd name="connsiteX1" fmla="*/ 2191263 w 2191263"/>
              <a:gd name="connsiteY1" fmla="*/ 0 h 626989"/>
              <a:gd name="connsiteX2" fmla="*/ 2191263 w 2191263"/>
              <a:gd name="connsiteY2" fmla="*/ 626989 h 626989"/>
              <a:gd name="connsiteX3" fmla="*/ 2148718 w 2191263"/>
              <a:gd name="connsiteY3" fmla="*/ 626989 h 626989"/>
              <a:gd name="connsiteX4" fmla="*/ 565885 w 2191263"/>
              <a:gd name="connsiteY4" fmla="*/ 0 h 626989"/>
              <a:gd name="connsiteX5" fmla="*/ 2110617 w 2191263"/>
              <a:gd name="connsiteY5" fmla="*/ 0 h 626989"/>
              <a:gd name="connsiteX6" fmla="*/ 2110617 w 2191263"/>
              <a:gd name="connsiteY6" fmla="*/ 626989 h 626989"/>
              <a:gd name="connsiteX7" fmla="*/ 0 w 2191263"/>
              <a:gd name="connsiteY7" fmla="*/ 626989 h 626989"/>
              <a:gd name="connsiteX8" fmla="*/ 0 w 2191263"/>
              <a:gd name="connsiteY8" fmla="*/ 615893 h 62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1263" h="626989">
                <a:moveTo>
                  <a:pt x="2148718" y="0"/>
                </a:moveTo>
                <a:lnTo>
                  <a:pt x="2191263" y="0"/>
                </a:lnTo>
                <a:lnTo>
                  <a:pt x="2191263" y="626989"/>
                </a:lnTo>
                <a:lnTo>
                  <a:pt x="2148718" y="626989"/>
                </a:lnTo>
                <a:close/>
                <a:moveTo>
                  <a:pt x="565885" y="0"/>
                </a:moveTo>
                <a:lnTo>
                  <a:pt x="2110617" y="0"/>
                </a:lnTo>
                <a:lnTo>
                  <a:pt x="2110617" y="626989"/>
                </a:lnTo>
                <a:lnTo>
                  <a:pt x="0" y="626989"/>
                </a:lnTo>
                <a:lnTo>
                  <a:pt x="0" y="61589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良好的行业或企业规范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MH_Other_2"/>
          <p:cNvSpPr/>
          <p:nvPr>
            <p:custDataLst>
              <p:tags r:id="rId3"/>
            </p:custDataLst>
          </p:nvPr>
        </p:nvSpPr>
        <p:spPr>
          <a:xfrm>
            <a:off x="4894795" y="2350253"/>
            <a:ext cx="879438" cy="721270"/>
          </a:xfrm>
          <a:custGeom>
            <a:avLst/>
            <a:gdLst>
              <a:gd name="connsiteX0" fmla="*/ 0 w 717819"/>
              <a:gd name="connsiteY0" fmla="*/ 0 h 779310"/>
              <a:gd name="connsiteX1" fmla="*/ 717819 w 717819"/>
              <a:gd name="connsiteY1" fmla="*/ 0 h 779310"/>
              <a:gd name="connsiteX2" fmla="*/ 1786 w 717819"/>
              <a:gd name="connsiteY2" fmla="*/ 779310 h 779310"/>
              <a:gd name="connsiteX3" fmla="*/ 0 w 717819"/>
              <a:gd name="connsiteY3" fmla="*/ 779310 h 77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7819" h="779310">
                <a:moveTo>
                  <a:pt x="0" y="0"/>
                </a:moveTo>
                <a:lnTo>
                  <a:pt x="717819" y="0"/>
                </a:lnTo>
                <a:lnTo>
                  <a:pt x="1786" y="779310"/>
                </a:lnTo>
                <a:lnTo>
                  <a:pt x="0" y="7793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altLang="zh-CN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2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MH_SubTitle_2"/>
          <p:cNvSpPr/>
          <p:nvPr>
            <p:custDataLst>
              <p:tags r:id="rId4"/>
            </p:custDataLst>
          </p:nvPr>
        </p:nvSpPr>
        <p:spPr>
          <a:xfrm>
            <a:off x="4877975" y="2398522"/>
            <a:ext cx="3456758" cy="746915"/>
          </a:xfrm>
          <a:custGeom>
            <a:avLst/>
            <a:gdLst>
              <a:gd name="connsiteX0" fmla="*/ 2148718 w 2191263"/>
              <a:gd name="connsiteY0" fmla="*/ 0 h 626989"/>
              <a:gd name="connsiteX1" fmla="*/ 2191263 w 2191263"/>
              <a:gd name="connsiteY1" fmla="*/ 0 h 626989"/>
              <a:gd name="connsiteX2" fmla="*/ 2191263 w 2191263"/>
              <a:gd name="connsiteY2" fmla="*/ 626989 h 626989"/>
              <a:gd name="connsiteX3" fmla="*/ 2148718 w 2191263"/>
              <a:gd name="connsiteY3" fmla="*/ 626989 h 626989"/>
              <a:gd name="connsiteX4" fmla="*/ 565885 w 2191263"/>
              <a:gd name="connsiteY4" fmla="*/ 0 h 626989"/>
              <a:gd name="connsiteX5" fmla="*/ 2110617 w 2191263"/>
              <a:gd name="connsiteY5" fmla="*/ 0 h 626989"/>
              <a:gd name="connsiteX6" fmla="*/ 2110617 w 2191263"/>
              <a:gd name="connsiteY6" fmla="*/ 626989 h 626989"/>
              <a:gd name="connsiteX7" fmla="*/ 0 w 2191263"/>
              <a:gd name="connsiteY7" fmla="*/ 626989 h 626989"/>
              <a:gd name="connsiteX8" fmla="*/ 0 w 2191263"/>
              <a:gd name="connsiteY8" fmla="*/ 615893 h 62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1263" h="626989">
                <a:moveTo>
                  <a:pt x="2148718" y="0"/>
                </a:moveTo>
                <a:lnTo>
                  <a:pt x="2191263" y="0"/>
                </a:lnTo>
                <a:lnTo>
                  <a:pt x="2191263" y="626989"/>
                </a:lnTo>
                <a:lnTo>
                  <a:pt x="2148718" y="626989"/>
                </a:lnTo>
                <a:close/>
                <a:moveTo>
                  <a:pt x="565885" y="0"/>
                </a:moveTo>
                <a:lnTo>
                  <a:pt x="2110617" y="0"/>
                </a:lnTo>
                <a:lnTo>
                  <a:pt x="2110617" y="626989"/>
                </a:lnTo>
                <a:lnTo>
                  <a:pt x="0" y="626989"/>
                </a:lnTo>
                <a:lnTo>
                  <a:pt x="0" y="61589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LBS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与移动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O2O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的结合</a:t>
            </a:r>
            <a:endParaRPr lang="zh-CN" altLang="en-US" sz="2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MH_Text_1"/>
          <p:cNvSpPr/>
          <p:nvPr>
            <p:custDataLst>
              <p:tags r:id="rId5"/>
            </p:custDataLst>
          </p:nvPr>
        </p:nvSpPr>
        <p:spPr>
          <a:xfrm>
            <a:off x="939422" y="3379449"/>
            <a:ext cx="3454790" cy="255489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一个良好的行业或者企业规范才是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O2O</a:t>
            </a:r>
            <a:r>
              <a:rPr lang="zh-CN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能够生存的根本，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O2O</a:t>
            </a:r>
            <a:r>
              <a:rPr lang="zh-CN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客户在线上购买后会有自己的主观猜想，而如果客户的体验与想象中的差别很大，那么客户将对整个企业失望，进而使得企业的损失更大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1" name="MH_Text_2"/>
          <p:cNvSpPr/>
          <p:nvPr>
            <p:custDataLst>
              <p:tags r:id="rId6"/>
            </p:custDataLst>
          </p:nvPr>
        </p:nvSpPr>
        <p:spPr>
          <a:xfrm>
            <a:off x="4848465" y="3379449"/>
            <a:ext cx="3456757" cy="255489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LBS</a:t>
            </a: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是基于位置的网络服务，移动</a:t>
            </a:r>
            <a:r>
              <a:rPr lang="en-US" altLang="zh-CN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O2O</a:t>
            </a: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应该要与</a:t>
            </a:r>
            <a:r>
              <a:rPr lang="en-US" altLang="zh-CN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LBS</a:t>
            </a: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相结合。例如客户到了一个地方利用</a:t>
            </a:r>
            <a:r>
              <a:rPr lang="en-US" altLang="zh-CN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LBS</a:t>
            </a: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功能就能够发现周边的所有自己想要找的店铺，也可以根据参与某个店铺的人员多少，店家给予相应的折扣。这样才能真正的让</a:t>
            </a:r>
            <a:r>
              <a:rPr lang="en-US" altLang="zh-CN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O2O</a:t>
            </a: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变的灵活起来，让线上到线下的活动更加的流畅。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79DB948C-8300-488D-839A-5EDCC1FF9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5613"/>
            <a:ext cx="9144000" cy="584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70" eaLnBrk="0" fontAlgn="base" hangingPunct="0">
              <a:lnSpc>
                <a:spcPts val="3839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</a:t>
            </a:r>
            <a:r>
              <a:rPr lang="en-US" altLang="zh-CN" sz="3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O2O</a:t>
            </a:r>
            <a:endParaRPr lang="zh-CN" altLang="zh-CN" sz="3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800D570-C235-4FBA-BBDC-7A131D96B027}"/>
              </a:ext>
            </a:extLst>
          </p:cNvPr>
          <p:cNvSpPr/>
          <p:nvPr/>
        </p:nvSpPr>
        <p:spPr>
          <a:xfrm>
            <a:off x="658070" y="1611911"/>
            <a:ext cx="4740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、使用移动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O2O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模式的注意事项</a:t>
            </a:r>
          </a:p>
        </p:txBody>
      </p:sp>
    </p:spTree>
    <p:extLst>
      <p:ext uri="{BB962C8B-B14F-4D97-AF65-F5344CB8AC3E}">
        <p14:creationId xmlns:p14="http://schemas.microsoft.com/office/powerpoint/2010/main" val="1904069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H_SubTitle_1"/>
          <p:cNvSpPr/>
          <p:nvPr>
            <p:custDataLst>
              <p:tags r:id="rId1"/>
            </p:custDataLst>
          </p:nvPr>
        </p:nvSpPr>
        <p:spPr>
          <a:xfrm>
            <a:off x="1987308" y="2661171"/>
            <a:ext cx="5524839" cy="40481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>
              <a:defRPr/>
            </a:pPr>
            <a:r>
              <a:rPr lang="en-US" altLang="zh-CN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O2O</a:t>
            </a:r>
            <a:r>
              <a:rPr lang="zh-CN" altLang="en-US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模式下产生的高数据流量对移动网络的挑战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MH_SubTitle_2"/>
          <p:cNvSpPr/>
          <p:nvPr>
            <p:custDataLst>
              <p:tags r:id="rId2"/>
            </p:custDataLst>
          </p:nvPr>
        </p:nvSpPr>
        <p:spPr>
          <a:xfrm>
            <a:off x="2319096" y="3549378"/>
            <a:ext cx="5524839" cy="40481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>
              <a:defRPr/>
            </a:pPr>
            <a:r>
              <a:rPr lang="zh-CN" altLang="en-US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无线网络的稳定性及支付的环境对于</a:t>
            </a:r>
            <a:r>
              <a:rPr lang="en-US" altLang="zh-CN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O2O</a:t>
            </a:r>
            <a:r>
              <a:rPr lang="zh-CN" altLang="en-US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的抑制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MH_SubTitle_3"/>
          <p:cNvSpPr/>
          <p:nvPr>
            <p:custDataLst>
              <p:tags r:id="rId3"/>
            </p:custDataLst>
          </p:nvPr>
        </p:nvSpPr>
        <p:spPr>
          <a:xfrm>
            <a:off x="2650884" y="4427033"/>
            <a:ext cx="5524839" cy="40600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pPr>
              <a:defRPr/>
            </a:pPr>
            <a:r>
              <a:rPr lang="en-US" altLang="zh-CN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O2O</a:t>
            </a:r>
            <a:r>
              <a:rPr lang="zh-CN" altLang="en-US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的社交化将进一步加剧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E5A9596-0C04-4716-95A2-775BAFE07FC0}"/>
              </a:ext>
            </a:extLst>
          </p:cNvPr>
          <p:cNvGrpSpPr/>
          <p:nvPr/>
        </p:nvGrpSpPr>
        <p:grpSpPr>
          <a:xfrm>
            <a:off x="752233" y="2504051"/>
            <a:ext cx="2134610" cy="3327937"/>
            <a:chOff x="752233" y="2504051"/>
            <a:chExt cx="2134610" cy="3327937"/>
          </a:xfrm>
        </p:grpSpPr>
        <p:sp>
          <p:nvSpPr>
            <p:cNvPr id="5" name="MH_Other_1"/>
            <p:cNvSpPr/>
            <p:nvPr>
              <p:custDataLst>
                <p:tags r:id="rId5"/>
              </p:custDataLst>
            </p:nvPr>
          </p:nvSpPr>
          <p:spPr>
            <a:xfrm>
              <a:off x="1087196" y="2698204"/>
              <a:ext cx="410069" cy="39772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</p:spPr>
          <p:txBody>
            <a:bodyPr anchor="ctr"/>
            <a:lstStyle/>
            <a:p>
              <a:pPr algn="just">
                <a:lnSpc>
                  <a:spcPct val="130000"/>
                </a:lnSpc>
                <a:defRPr/>
              </a:pPr>
              <a:endParaRPr lang="zh-CN" altLang="en-US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MH_Other_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752233" y="2504051"/>
              <a:ext cx="682671" cy="662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eaLnBrk="1" hangingPunct="1"/>
              <a:r>
                <a:rPr lang="en-US" altLang="zh-CN" sz="2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haroni" pitchFamily="2" charset="-79"/>
                </a:rPr>
                <a:t>A</a:t>
              </a:r>
              <a:endPara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itchFamily="2" charset="-79"/>
              </a:endParaRPr>
            </a:p>
          </p:txBody>
        </p:sp>
        <p:sp>
          <p:nvSpPr>
            <p:cNvPr id="7" name="MH_Other_3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1504710" y="2674902"/>
              <a:ext cx="386770" cy="429365"/>
            </a:xfrm>
            <a:custGeom>
              <a:avLst/>
              <a:gdLst>
                <a:gd name="T0" fmla="*/ 2147483646 w 3678"/>
                <a:gd name="T1" fmla="*/ 2147483646 h 4197"/>
                <a:gd name="T2" fmla="*/ 2147483646 w 3678"/>
                <a:gd name="T3" fmla="*/ 2147483646 h 4197"/>
                <a:gd name="T4" fmla="*/ 2147483646 w 3678"/>
                <a:gd name="T5" fmla="*/ 2147483646 h 4197"/>
                <a:gd name="T6" fmla="*/ 2147483646 w 3678"/>
                <a:gd name="T7" fmla="*/ 2147483646 h 4197"/>
                <a:gd name="T8" fmla="*/ 2147483646 w 3678"/>
                <a:gd name="T9" fmla="*/ 2147483646 h 4197"/>
                <a:gd name="T10" fmla="*/ 2147483646 w 3678"/>
                <a:gd name="T11" fmla="*/ 2147483646 h 4197"/>
                <a:gd name="T12" fmla="*/ 2147483646 w 3678"/>
                <a:gd name="T13" fmla="*/ 2147483646 h 4197"/>
                <a:gd name="T14" fmla="*/ 2147483646 w 3678"/>
                <a:gd name="T15" fmla="*/ 2147483646 h 4197"/>
                <a:gd name="T16" fmla="*/ 2147483646 w 3678"/>
                <a:gd name="T17" fmla="*/ 2147483646 h 4197"/>
                <a:gd name="T18" fmla="*/ 2147483646 w 3678"/>
                <a:gd name="T19" fmla="*/ 2147483646 h 4197"/>
                <a:gd name="T20" fmla="*/ 2147483646 w 3678"/>
                <a:gd name="T21" fmla="*/ 2147483646 h 4197"/>
                <a:gd name="T22" fmla="*/ 2147483646 w 3678"/>
                <a:gd name="T23" fmla="*/ 2147483646 h 41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78" h="4197">
                  <a:moveTo>
                    <a:pt x="2081" y="2099"/>
                  </a:moveTo>
                  <a:lnTo>
                    <a:pt x="0" y="0"/>
                  </a:lnTo>
                  <a:lnTo>
                    <a:pt x="762" y="2099"/>
                  </a:lnTo>
                  <a:lnTo>
                    <a:pt x="0" y="4197"/>
                  </a:lnTo>
                  <a:lnTo>
                    <a:pt x="2081" y="2099"/>
                  </a:lnTo>
                  <a:close/>
                  <a:moveTo>
                    <a:pt x="3678" y="2099"/>
                  </a:moveTo>
                  <a:lnTo>
                    <a:pt x="1597" y="0"/>
                  </a:lnTo>
                  <a:lnTo>
                    <a:pt x="2359" y="2099"/>
                  </a:lnTo>
                  <a:lnTo>
                    <a:pt x="1597" y="4197"/>
                  </a:lnTo>
                  <a:lnTo>
                    <a:pt x="3678" y="209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MH_Other_5"/>
            <p:cNvSpPr/>
            <p:nvPr>
              <p:custDataLst>
                <p:tags r:id="rId8"/>
              </p:custDataLst>
            </p:nvPr>
          </p:nvSpPr>
          <p:spPr>
            <a:xfrm>
              <a:off x="1418984" y="3587601"/>
              <a:ext cx="410069" cy="39772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</p:spPr>
          <p:txBody>
            <a:bodyPr anchor="ctr"/>
            <a:lstStyle/>
            <a:p>
              <a:pPr algn="just">
                <a:lnSpc>
                  <a:spcPct val="130000"/>
                </a:lnSpc>
                <a:defRPr/>
              </a:pPr>
              <a:endParaRPr lang="zh-CN" altLang="en-US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MH_Other_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084023" y="3392257"/>
              <a:ext cx="682670" cy="662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eaLnBrk="1" hangingPunct="1"/>
              <a:r>
                <a:rPr lang="en-US" altLang="zh-CN" sz="2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haroni" pitchFamily="2" charset="-79"/>
                </a:rPr>
                <a:t>B</a:t>
              </a:r>
              <a:endPara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itchFamily="2" charset="-79"/>
              </a:endParaRPr>
            </a:p>
          </p:txBody>
        </p:sp>
        <p:sp>
          <p:nvSpPr>
            <p:cNvPr id="12" name="MH_Other_7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1836498" y="3565367"/>
              <a:ext cx="386770" cy="427106"/>
            </a:xfrm>
            <a:custGeom>
              <a:avLst/>
              <a:gdLst>
                <a:gd name="T0" fmla="*/ 2147483646 w 3678"/>
                <a:gd name="T1" fmla="*/ 2147483646 h 4197"/>
                <a:gd name="T2" fmla="*/ 2147483646 w 3678"/>
                <a:gd name="T3" fmla="*/ 2147483646 h 4197"/>
                <a:gd name="T4" fmla="*/ 2147483646 w 3678"/>
                <a:gd name="T5" fmla="*/ 2147483646 h 4197"/>
                <a:gd name="T6" fmla="*/ 2147483646 w 3678"/>
                <a:gd name="T7" fmla="*/ 2147483646 h 4197"/>
                <a:gd name="T8" fmla="*/ 2147483646 w 3678"/>
                <a:gd name="T9" fmla="*/ 2147483646 h 4197"/>
                <a:gd name="T10" fmla="*/ 2147483646 w 3678"/>
                <a:gd name="T11" fmla="*/ 2147483646 h 4197"/>
                <a:gd name="T12" fmla="*/ 2147483646 w 3678"/>
                <a:gd name="T13" fmla="*/ 2147483646 h 4197"/>
                <a:gd name="T14" fmla="*/ 2147483646 w 3678"/>
                <a:gd name="T15" fmla="*/ 2147483646 h 4197"/>
                <a:gd name="T16" fmla="*/ 2147483646 w 3678"/>
                <a:gd name="T17" fmla="*/ 2147483646 h 4197"/>
                <a:gd name="T18" fmla="*/ 2147483646 w 3678"/>
                <a:gd name="T19" fmla="*/ 2147483646 h 4197"/>
                <a:gd name="T20" fmla="*/ 2147483646 w 3678"/>
                <a:gd name="T21" fmla="*/ 2147483646 h 4197"/>
                <a:gd name="T22" fmla="*/ 2147483646 w 3678"/>
                <a:gd name="T23" fmla="*/ 2147483646 h 41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78" h="4197">
                  <a:moveTo>
                    <a:pt x="2081" y="2099"/>
                  </a:moveTo>
                  <a:lnTo>
                    <a:pt x="0" y="0"/>
                  </a:lnTo>
                  <a:lnTo>
                    <a:pt x="762" y="2099"/>
                  </a:lnTo>
                  <a:lnTo>
                    <a:pt x="0" y="4197"/>
                  </a:lnTo>
                  <a:lnTo>
                    <a:pt x="2081" y="2099"/>
                  </a:lnTo>
                  <a:close/>
                  <a:moveTo>
                    <a:pt x="3678" y="2099"/>
                  </a:moveTo>
                  <a:lnTo>
                    <a:pt x="1597" y="0"/>
                  </a:lnTo>
                  <a:lnTo>
                    <a:pt x="2359" y="2099"/>
                  </a:lnTo>
                  <a:lnTo>
                    <a:pt x="1597" y="4197"/>
                  </a:lnTo>
                  <a:lnTo>
                    <a:pt x="3678" y="209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MH_Other_9"/>
            <p:cNvSpPr/>
            <p:nvPr>
              <p:custDataLst>
                <p:tags r:id="rId11"/>
              </p:custDataLst>
            </p:nvPr>
          </p:nvSpPr>
          <p:spPr>
            <a:xfrm>
              <a:off x="1750772" y="4475807"/>
              <a:ext cx="410069" cy="397727"/>
            </a:xfrm>
            <a:prstGeom prst="ellipse">
              <a:avLst/>
            </a:prstGeom>
            <a:solidFill>
              <a:srgbClr val="7030A0">
                <a:alpha val="50000"/>
              </a:srgbClr>
            </a:solidFill>
          </p:spPr>
          <p:txBody>
            <a:bodyPr anchor="ctr"/>
            <a:lstStyle/>
            <a:p>
              <a:pPr algn="just">
                <a:lnSpc>
                  <a:spcPct val="130000"/>
                </a:lnSpc>
                <a:defRPr/>
              </a:pPr>
              <a:endParaRPr lang="zh-CN" altLang="en-US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MH_Other_10"/>
            <p:cNvSpPr/>
            <p:nvPr>
              <p:custDataLst>
                <p:tags r:id="rId12"/>
              </p:custDataLst>
            </p:nvPr>
          </p:nvSpPr>
          <p:spPr>
            <a:xfrm>
              <a:off x="1415808" y="4280464"/>
              <a:ext cx="682671" cy="662127"/>
            </a:xfrm>
            <a:prstGeom prst="ellipse">
              <a:avLst/>
            </a:prstGeom>
            <a:solidFill>
              <a:srgbClr val="7030A0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haroni" panose="02010803020104030203" pitchFamily="2" charset="-79"/>
                </a:rPr>
                <a:t>C</a:t>
              </a:r>
              <a:endParaRPr lang="zh-CN" altLang="en-US" sz="2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endParaRPr>
            </a:p>
          </p:txBody>
        </p:sp>
        <p:sp>
          <p:nvSpPr>
            <p:cNvPr id="17" name="MH_Other_11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2168285" y="4452504"/>
              <a:ext cx="386770" cy="429365"/>
            </a:xfrm>
            <a:custGeom>
              <a:avLst/>
              <a:gdLst>
                <a:gd name="T0" fmla="*/ 775981150 w 3678"/>
                <a:gd name="T1" fmla="*/ 775692216 h 4197"/>
                <a:gd name="T2" fmla="*/ 775981150 w 3678"/>
                <a:gd name="T3" fmla="*/ 775692216 h 4197"/>
                <a:gd name="T4" fmla="*/ 775981150 w 3678"/>
                <a:gd name="T5" fmla="*/ 775692216 h 4197"/>
                <a:gd name="T6" fmla="*/ 775981150 w 3678"/>
                <a:gd name="T7" fmla="*/ 775692216 h 4197"/>
                <a:gd name="T8" fmla="*/ 775981150 w 3678"/>
                <a:gd name="T9" fmla="*/ 775692216 h 4197"/>
                <a:gd name="T10" fmla="*/ 775981150 w 3678"/>
                <a:gd name="T11" fmla="*/ 775692216 h 4197"/>
                <a:gd name="T12" fmla="*/ 775981150 w 3678"/>
                <a:gd name="T13" fmla="*/ 775692216 h 4197"/>
                <a:gd name="T14" fmla="*/ 775981150 w 3678"/>
                <a:gd name="T15" fmla="*/ 775692216 h 4197"/>
                <a:gd name="T16" fmla="*/ 775981150 w 3678"/>
                <a:gd name="T17" fmla="*/ 775692216 h 4197"/>
                <a:gd name="T18" fmla="*/ 775981150 w 3678"/>
                <a:gd name="T19" fmla="*/ 775692216 h 4197"/>
                <a:gd name="T20" fmla="*/ 775981150 w 3678"/>
                <a:gd name="T21" fmla="*/ 775692216 h 4197"/>
                <a:gd name="T22" fmla="*/ 775981150 w 3678"/>
                <a:gd name="T23" fmla="*/ 775692216 h 41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78" h="4197">
                  <a:moveTo>
                    <a:pt x="2081" y="2099"/>
                  </a:moveTo>
                  <a:lnTo>
                    <a:pt x="0" y="0"/>
                  </a:lnTo>
                  <a:lnTo>
                    <a:pt x="762" y="2099"/>
                  </a:lnTo>
                  <a:lnTo>
                    <a:pt x="0" y="4197"/>
                  </a:lnTo>
                  <a:lnTo>
                    <a:pt x="2081" y="2099"/>
                  </a:lnTo>
                  <a:close/>
                  <a:moveTo>
                    <a:pt x="3678" y="2099"/>
                  </a:moveTo>
                  <a:lnTo>
                    <a:pt x="1597" y="0"/>
                  </a:lnTo>
                  <a:lnTo>
                    <a:pt x="2359" y="2099"/>
                  </a:lnTo>
                  <a:lnTo>
                    <a:pt x="1597" y="4197"/>
                  </a:lnTo>
                  <a:lnTo>
                    <a:pt x="3678" y="2099"/>
                  </a:lnTo>
                  <a:close/>
                </a:path>
              </a:pathLst>
            </a:custGeom>
            <a:solidFill>
              <a:srgbClr val="7030A0"/>
            </a:solidFill>
            <a:extLst/>
          </p:spPr>
          <p:txBody>
            <a:bodyPr anchor="ctr"/>
            <a:lstStyle/>
            <a:p>
              <a:pPr algn="just">
                <a:lnSpc>
                  <a:spcPct val="130000"/>
                </a:lnSpc>
                <a:defRPr/>
              </a:pP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MH_Other_13"/>
            <p:cNvSpPr/>
            <p:nvPr>
              <p:custDataLst>
                <p:tags r:id="rId14"/>
              </p:custDataLst>
            </p:nvPr>
          </p:nvSpPr>
          <p:spPr>
            <a:xfrm>
              <a:off x="2082559" y="5364013"/>
              <a:ext cx="410069" cy="39772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  <a:alpha val="50000"/>
              </a:schemeClr>
            </a:solidFill>
          </p:spPr>
          <p:txBody>
            <a:bodyPr anchor="ctr"/>
            <a:lstStyle/>
            <a:p>
              <a:pPr algn="just">
                <a:lnSpc>
                  <a:spcPct val="130000"/>
                </a:lnSpc>
                <a:defRPr/>
              </a:pPr>
              <a:endParaRPr lang="zh-CN" altLang="en-US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MH_Other_14"/>
            <p:cNvSpPr/>
            <p:nvPr>
              <p:custDataLst>
                <p:tags r:id="rId15"/>
              </p:custDataLst>
            </p:nvPr>
          </p:nvSpPr>
          <p:spPr>
            <a:xfrm>
              <a:off x="1747598" y="5167602"/>
              <a:ext cx="682670" cy="664386"/>
            </a:xfrm>
            <a:prstGeom prst="ellipse">
              <a:avLst/>
            </a:prstGeom>
            <a:solidFill>
              <a:srgbClr val="92D050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haroni" panose="02010803020104030203" pitchFamily="2" charset="-79"/>
                </a:rPr>
                <a:t>D</a:t>
              </a:r>
              <a:endParaRPr lang="zh-CN" altLang="en-US" sz="28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anose="02010803020104030203" pitchFamily="2" charset="-79"/>
              </a:endParaRPr>
            </a:p>
          </p:txBody>
        </p:sp>
        <p:sp>
          <p:nvSpPr>
            <p:cNvPr id="22" name="MH_Other_15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2500073" y="5340711"/>
              <a:ext cx="386770" cy="429365"/>
            </a:xfrm>
            <a:custGeom>
              <a:avLst/>
              <a:gdLst>
                <a:gd name="T0" fmla="*/ 775981150 w 3678"/>
                <a:gd name="T1" fmla="*/ 775692216 h 4197"/>
                <a:gd name="T2" fmla="*/ 775981150 w 3678"/>
                <a:gd name="T3" fmla="*/ 775692216 h 4197"/>
                <a:gd name="T4" fmla="*/ 775981150 w 3678"/>
                <a:gd name="T5" fmla="*/ 775692216 h 4197"/>
                <a:gd name="T6" fmla="*/ 775981150 w 3678"/>
                <a:gd name="T7" fmla="*/ 775692216 h 4197"/>
                <a:gd name="T8" fmla="*/ 775981150 w 3678"/>
                <a:gd name="T9" fmla="*/ 775692216 h 4197"/>
                <a:gd name="T10" fmla="*/ 775981150 w 3678"/>
                <a:gd name="T11" fmla="*/ 775692216 h 4197"/>
                <a:gd name="T12" fmla="*/ 775981150 w 3678"/>
                <a:gd name="T13" fmla="*/ 775692216 h 4197"/>
                <a:gd name="T14" fmla="*/ 775981150 w 3678"/>
                <a:gd name="T15" fmla="*/ 775692216 h 4197"/>
                <a:gd name="T16" fmla="*/ 775981150 w 3678"/>
                <a:gd name="T17" fmla="*/ 775692216 h 4197"/>
                <a:gd name="T18" fmla="*/ 775981150 w 3678"/>
                <a:gd name="T19" fmla="*/ 775692216 h 4197"/>
                <a:gd name="T20" fmla="*/ 775981150 w 3678"/>
                <a:gd name="T21" fmla="*/ 775692216 h 4197"/>
                <a:gd name="T22" fmla="*/ 775981150 w 3678"/>
                <a:gd name="T23" fmla="*/ 775692216 h 41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78" h="4197">
                  <a:moveTo>
                    <a:pt x="2081" y="2099"/>
                  </a:moveTo>
                  <a:lnTo>
                    <a:pt x="0" y="0"/>
                  </a:lnTo>
                  <a:lnTo>
                    <a:pt x="762" y="2099"/>
                  </a:lnTo>
                  <a:lnTo>
                    <a:pt x="0" y="4197"/>
                  </a:lnTo>
                  <a:lnTo>
                    <a:pt x="2081" y="2099"/>
                  </a:lnTo>
                  <a:close/>
                  <a:moveTo>
                    <a:pt x="3678" y="2099"/>
                  </a:moveTo>
                  <a:lnTo>
                    <a:pt x="1597" y="0"/>
                  </a:lnTo>
                  <a:lnTo>
                    <a:pt x="2359" y="2099"/>
                  </a:lnTo>
                  <a:lnTo>
                    <a:pt x="1597" y="4197"/>
                  </a:lnTo>
                  <a:lnTo>
                    <a:pt x="3678" y="2099"/>
                  </a:lnTo>
                  <a:close/>
                </a:path>
              </a:pathLst>
            </a:custGeom>
            <a:solidFill>
              <a:srgbClr val="92D050"/>
            </a:solidFill>
            <a:extLst/>
          </p:spPr>
          <p:txBody>
            <a:bodyPr anchor="ctr"/>
            <a:lstStyle/>
            <a:p>
              <a:pPr algn="just">
                <a:lnSpc>
                  <a:spcPct val="130000"/>
                </a:lnSpc>
                <a:defRPr/>
              </a:pP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MH_SubTitle_4"/>
          <p:cNvSpPr/>
          <p:nvPr>
            <p:custDataLst>
              <p:tags r:id="rId4"/>
            </p:custDataLst>
          </p:nvPr>
        </p:nvSpPr>
        <p:spPr>
          <a:xfrm>
            <a:off x="2982672" y="5316429"/>
            <a:ext cx="5524839" cy="40481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/>
          <a:p>
            <a:pPr>
              <a:defRPr/>
            </a:pPr>
            <a:r>
              <a:rPr lang="en-US" altLang="zh-CN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O2O</a:t>
            </a:r>
            <a:r>
              <a:rPr lang="zh-CN" altLang="en-US" sz="20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企业及商家的信誉和诚信面临挑战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F8922F95-8999-4A6A-816B-377C8E450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5613"/>
            <a:ext cx="9144000" cy="584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70" eaLnBrk="0" fontAlgn="base" hangingPunct="0">
              <a:lnSpc>
                <a:spcPts val="3839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</a:t>
            </a:r>
            <a:r>
              <a:rPr lang="en-US" altLang="zh-CN" sz="3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O2O</a:t>
            </a:r>
            <a:endParaRPr lang="zh-CN" altLang="zh-CN" sz="3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544173F6-4443-445A-A8BB-1F3F98E33095}"/>
              </a:ext>
            </a:extLst>
          </p:cNvPr>
          <p:cNvSpPr/>
          <p:nvPr/>
        </p:nvSpPr>
        <p:spPr>
          <a:xfrm>
            <a:off x="475190" y="1611407"/>
            <a:ext cx="5663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在进行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O2O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模式下移动商务时应该注意</a:t>
            </a:r>
          </a:p>
        </p:txBody>
      </p:sp>
    </p:spTree>
    <p:extLst>
      <p:ext uri="{BB962C8B-B14F-4D97-AF65-F5344CB8AC3E}">
        <p14:creationId xmlns:p14="http://schemas.microsoft.com/office/powerpoint/2010/main" val="1024846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30940F82-4220-4BC5-877D-F04BB5F6F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5613"/>
            <a:ext cx="9144000" cy="584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70" eaLnBrk="0" fontAlgn="base" hangingPunct="0">
              <a:lnSpc>
                <a:spcPts val="3839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</a:t>
            </a:r>
            <a:r>
              <a:rPr lang="en-US" altLang="zh-CN" sz="3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O2O</a:t>
            </a:r>
            <a:endParaRPr lang="zh-CN" altLang="zh-CN" sz="3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9266FA7-43B4-47AF-B063-127223BFE5A0}"/>
              </a:ext>
            </a:extLst>
          </p:cNvPr>
          <p:cNvSpPr/>
          <p:nvPr/>
        </p:nvSpPr>
        <p:spPr>
          <a:xfrm>
            <a:off x="658070" y="1611911"/>
            <a:ext cx="4709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、高数据流量对移动网络的挑战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BA42CB94-908A-4EE0-AC16-566F029FDDD8}"/>
              </a:ext>
            </a:extLst>
          </p:cNvPr>
          <p:cNvSpPr/>
          <p:nvPr/>
        </p:nvSpPr>
        <p:spPr>
          <a:xfrm>
            <a:off x="5106573" y="2090679"/>
            <a:ext cx="3790950" cy="3132758"/>
          </a:xfrm>
          <a:prstGeom prst="roundRect">
            <a:avLst>
              <a:gd name="adj" fmla="val 9931"/>
            </a:avLst>
          </a:prstGeom>
          <a:solidFill>
            <a:srgbClr val="020E0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04240" tIns="234758" rIns="204240" bIns="234758" spcCol="1270" rtlCol="0" anchor="ctr">
            <a:normAutofit/>
          </a:bodyPr>
          <a:lstStyle/>
          <a:p>
            <a:pPr algn="ctr" defTabSz="1200150" eaLnBrk="1" fontAlgn="auto" hangingPunct="1">
              <a:lnSpc>
                <a:spcPct val="90000"/>
              </a:lnSpc>
              <a:spcAft>
                <a:spcPct val="35000"/>
              </a:spcAft>
            </a:pPr>
            <a:endParaRPr lang="zh-CN" altLang="en-US" sz="27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5C05605-03D6-4E74-98E5-9AAF8E295D7A}"/>
              </a:ext>
            </a:extLst>
          </p:cNvPr>
          <p:cNvSpPr/>
          <p:nvPr/>
        </p:nvSpPr>
        <p:spPr>
          <a:xfrm>
            <a:off x="618979" y="2178768"/>
            <a:ext cx="3953021" cy="3372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我国目前，移动网络的资费与网络质量还是有待提高的。在这样的大环境下，对于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O2O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行业的发展有着很大的阻碍性，因为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O2O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的网站内容一般图片会比较多，现在的网络环境会让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O2O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用户有比较不好的体验或者有些人不愿意去进行体验，而导致部分用户参与度低。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896D383-B1CE-4169-AE06-856BBF366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573" y="2390233"/>
            <a:ext cx="3790950" cy="2533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42193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30940F82-4220-4BC5-877D-F04BB5F6F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5613"/>
            <a:ext cx="9144000" cy="584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70" eaLnBrk="0" fontAlgn="base" hangingPunct="0">
              <a:lnSpc>
                <a:spcPts val="3839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</a:t>
            </a:r>
            <a:r>
              <a:rPr lang="en-US" altLang="zh-CN" sz="3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O2O</a:t>
            </a:r>
            <a:endParaRPr lang="zh-CN" altLang="zh-CN" sz="3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9266FA7-43B4-47AF-B063-127223BFE5A0}"/>
              </a:ext>
            </a:extLst>
          </p:cNvPr>
          <p:cNvSpPr/>
          <p:nvPr/>
        </p:nvSpPr>
        <p:spPr>
          <a:xfrm>
            <a:off x="658070" y="1611911"/>
            <a:ext cx="4443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、支付的环境对于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O2O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的抑制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BA42CB94-908A-4EE0-AC16-566F029FDDD8}"/>
              </a:ext>
            </a:extLst>
          </p:cNvPr>
          <p:cNvSpPr/>
          <p:nvPr/>
        </p:nvSpPr>
        <p:spPr>
          <a:xfrm>
            <a:off x="5106573" y="2090679"/>
            <a:ext cx="3790950" cy="3132758"/>
          </a:xfrm>
          <a:prstGeom prst="roundRect">
            <a:avLst>
              <a:gd name="adj" fmla="val 9931"/>
            </a:avLst>
          </a:prstGeom>
          <a:solidFill>
            <a:srgbClr val="4CA8E7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04240" tIns="234758" rIns="204240" bIns="234758" spcCol="1270" rtlCol="0" anchor="ctr">
            <a:normAutofit/>
          </a:bodyPr>
          <a:lstStyle/>
          <a:p>
            <a:pPr algn="ctr" defTabSz="1200150" eaLnBrk="1" fontAlgn="auto" hangingPunct="1">
              <a:lnSpc>
                <a:spcPct val="90000"/>
              </a:lnSpc>
              <a:spcAft>
                <a:spcPct val="35000"/>
              </a:spcAft>
            </a:pPr>
            <a:endParaRPr lang="zh-CN" altLang="en-US" sz="27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5C05605-03D6-4E74-98E5-9AAF8E295D7A}"/>
              </a:ext>
            </a:extLst>
          </p:cNvPr>
          <p:cNvSpPr/>
          <p:nvPr/>
        </p:nvSpPr>
        <p:spPr>
          <a:xfrm>
            <a:off x="618979" y="2178768"/>
            <a:ext cx="4443845" cy="3367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移动终端的安全性受到移动设备软件、硬件及相关支付技术的限制，二维码、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NFC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 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RFID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、等不同技术的使用，对消费者付费习惯产生不同影响。例如：学校食堂常用饭卡（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RFID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技术）进行结算，学生会使用饭卡；校园周边店铺，可以使用二维码支付，如果因为网络或者硬件的问题导致支付很慢，学生可能会现金支付。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F379908-6FDB-444F-A08C-D6CD8ED40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915" y="2566444"/>
            <a:ext cx="3790950" cy="2181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20626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F09FF06B-2B2E-4B31-A0B7-0A2FC9C79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5613"/>
            <a:ext cx="9144000" cy="584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70" eaLnBrk="0" fontAlgn="base" hangingPunct="0">
              <a:lnSpc>
                <a:spcPts val="3839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</a:t>
            </a:r>
            <a:r>
              <a:rPr lang="en-US" altLang="zh-CN" sz="3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O2O</a:t>
            </a:r>
            <a:endParaRPr lang="zh-CN" altLang="zh-CN" sz="3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D3210F1-2533-440A-92AF-847BCB70F5D9}"/>
              </a:ext>
            </a:extLst>
          </p:cNvPr>
          <p:cNvSpPr/>
          <p:nvPr/>
        </p:nvSpPr>
        <p:spPr>
          <a:xfrm>
            <a:off x="658070" y="1611911"/>
            <a:ext cx="4456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O2O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的社交化将进一步加剧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771C805-9667-4B35-9051-CCC61DA17455}"/>
              </a:ext>
            </a:extLst>
          </p:cNvPr>
          <p:cNvSpPr/>
          <p:nvPr/>
        </p:nvSpPr>
        <p:spPr>
          <a:xfrm>
            <a:off x="686571" y="2231834"/>
            <a:ext cx="3885429" cy="3367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虽然现在的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O2O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还有很大一部分停留在团购的阶段，但是随着移动端的发展，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O2O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的社交化现在已经越来越受到重视，移动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O2O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将与社交化完美的融合。现在有很多的社交化应用或者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O2O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应用都已经开始了社交元素的融合与吸纳，如腾讯的微信与拉手网合作。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24BD5E00-FBCB-49D4-B067-D0CD8E753AA4}"/>
              </a:ext>
            </a:extLst>
          </p:cNvPr>
          <p:cNvSpPr/>
          <p:nvPr/>
        </p:nvSpPr>
        <p:spPr>
          <a:xfrm>
            <a:off x="5106573" y="2090679"/>
            <a:ext cx="3790950" cy="3132758"/>
          </a:xfrm>
          <a:prstGeom prst="roundRect">
            <a:avLst>
              <a:gd name="adj" fmla="val 9931"/>
            </a:avLst>
          </a:prstGeom>
          <a:solidFill>
            <a:srgbClr val="41373B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04240" tIns="234758" rIns="204240" bIns="234758" spcCol="1270" rtlCol="0" anchor="ctr">
            <a:normAutofit/>
          </a:bodyPr>
          <a:lstStyle/>
          <a:p>
            <a:pPr algn="ctr" defTabSz="1200150" eaLnBrk="1" fontAlgn="auto" hangingPunct="1">
              <a:lnSpc>
                <a:spcPct val="90000"/>
              </a:lnSpc>
              <a:spcAft>
                <a:spcPct val="35000"/>
              </a:spcAft>
            </a:pPr>
            <a:endParaRPr lang="zh-CN" altLang="en-US" sz="27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3FF863B-31B5-4C41-AEE9-6C5CE2FEA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573" y="2493027"/>
            <a:ext cx="3790950" cy="23556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10722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591640EF-351E-4F34-8A04-E2DC1ABDF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5613"/>
            <a:ext cx="9144000" cy="584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70" eaLnBrk="0" fontAlgn="base" hangingPunct="0">
              <a:lnSpc>
                <a:spcPts val="3839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</a:t>
            </a:r>
            <a:r>
              <a:rPr lang="en-US" altLang="zh-CN" sz="3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O2O</a:t>
            </a:r>
            <a:endParaRPr lang="zh-CN" altLang="zh-CN" sz="3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6637CAD-F498-4D19-B452-56E87E72B248}"/>
              </a:ext>
            </a:extLst>
          </p:cNvPr>
          <p:cNvSpPr/>
          <p:nvPr/>
        </p:nvSpPr>
        <p:spPr>
          <a:xfrm>
            <a:off x="658070" y="1611911"/>
            <a:ext cx="6024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O2O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企业及商家的信誉和诚信面临挑战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A572A7A8-2BD8-4B89-9BD9-8EC24B3D35BF}"/>
              </a:ext>
            </a:extLst>
          </p:cNvPr>
          <p:cNvSpPr/>
          <p:nvPr/>
        </p:nvSpPr>
        <p:spPr>
          <a:xfrm>
            <a:off x="5106573" y="2090679"/>
            <a:ext cx="3790950" cy="3132758"/>
          </a:xfrm>
          <a:prstGeom prst="roundRect">
            <a:avLst>
              <a:gd name="adj" fmla="val 9931"/>
            </a:avLst>
          </a:prstGeom>
          <a:solidFill>
            <a:srgbClr val="4A5557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04240" tIns="234758" rIns="204240" bIns="234758" spcCol="1270" rtlCol="0" anchor="ctr">
            <a:normAutofit/>
          </a:bodyPr>
          <a:lstStyle/>
          <a:p>
            <a:pPr algn="ctr" defTabSz="1200150" eaLnBrk="1" fontAlgn="auto" hangingPunct="1">
              <a:lnSpc>
                <a:spcPct val="90000"/>
              </a:lnSpc>
              <a:spcAft>
                <a:spcPct val="35000"/>
              </a:spcAft>
            </a:pPr>
            <a:endParaRPr lang="zh-CN" altLang="en-US" sz="27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276EAEE-B6DA-4A60-A183-0171BAA2B9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693" y="2393958"/>
            <a:ext cx="3806829" cy="252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BABD6989-7168-42F8-8961-6214E064845D}"/>
              </a:ext>
            </a:extLst>
          </p:cNvPr>
          <p:cNvSpPr/>
          <p:nvPr/>
        </p:nvSpPr>
        <p:spPr>
          <a:xfrm>
            <a:off x="658070" y="2151273"/>
            <a:ext cx="4346916" cy="3782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O2O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模式下的线上、线下双重服务端是否会制约移动商务的发展，其决定因素就在于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O2O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和商家双方的信誉和诚信。如果双方都讲究诚信和信誉，那自然能达到双赢的目的，但只要有其中的一方在这方面存在缺失，就很容易造成“付款前是上帝，付款后什么都不是”的窘境。所以如何选择合适的商业合作伙伴是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O2O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的移动商务面临的又一个挑战。</a:t>
            </a:r>
          </a:p>
        </p:txBody>
      </p:sp>
    </p:spTree>
    <p:extLst>
      <p:ext uri="{BB962C8B-B14F-4D97-AF65-F5344CB8AC3E}">
        <p14:creationId xmlns:p14="http://schemas.microsoft.com/office/powerpoint/2010/main" val="4252575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575597B-4728-40CC-9854-C46B933D80D6}"/>
              </a:ext>
            </a:extLst>
          </p:cNvPr>
          <p:cNvSpPr/>
          <p:nvPr/>
        </p:nvSpPr>
        <p:spPr>
          <a:xfrm>
            <a:off x="4774318" y="1308366"/>
            <a:ext cx="17780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O2O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认知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198622D-ECE1-40A2-915B-B0BEEC295EB6}"/>
              </a:ext>
            </a:extLst>
          </p:cNvPr>
          <p:cNvSpPr/>
          <p:nvPr/>
        </p:nvSpPr>
        <p:spPr>
          <a:xfrm>
            <a:off x="4774318" y="1887709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线上与线下的对接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C8E3475-901C-4ABF-8701-1B33FA131A7F}"/>
              </a:ext>
            </a:extLst>
          </p:cNvPr>
          <p:cNvSpPr/>
          <p:nvPr/>
        </p:nvSpPr>
        <p:spPr>
          <a:xfrm>
            <a:off x="4774318" y="2467052"/>
            <a:ext cx="20345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O2O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核心与优势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9541D9C-62F0-4666-938E-8CCD0C40FAD7}"/>
              </a:ext>
            </a:extLst>
          </p:cNvPr>
          <p:cNvSpPr/>
          <p:nvPr/>
        </p:nvSpPr>
        <p:spPr>
          <a:xfrm>
            <a:off x="4774319" y="3046395"/>
            <a:ext cx="20345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O2O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的应用场景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950D35D-CD53-402C-BE4F-B05B9FFA25F8}"/>
              </a:ext>
            </a:extLst>
          </p:cNvPr>
          <p:cNvSpPr/>
          <p:nvPr/>
        </p:nvSpPr>
        <p:spPr>
          <a:xfrm>
            <a:off x="4774320" y="3625738"/>
            <a:ext cx="17780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O2O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产品模式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FBAC473-CF50-449A-B0AB-8EAA42A5F480}"/>
              </a:ext>
            </a:extLst>
          </p:cNvPr>
          <p:cNvSpPr/>
          <p:nvPr/>
        </p:nvSpPr>
        <p:spPr>
          <a:xfrm>
            <a:off x="4774320" y="4205081"/>
            <a:ext cx="20345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O2O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的业务模式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37580AD-5F48-4661-9FD6-94DD4C94202B}"/>
              </a:ext>
            </a:extLst>
          </p:cNvPr>
          <p:cNvSpPr/>
          <p:nvPr/>
        </p:nvSpPr>
        <p:spPr>
          <a:xfrm>
            <a:off x="4774318" y="4784424"/>
            <a:ext cx="2547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O2O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模式的注意事项</a:t>
            </a:r>
          </a:p>
        </p:txBody>
      </p:sp>
      <p:sp>
        <p:nvSpPr>
          <p:cNvPr id="12" name="左大括号 11">
            <a:extLst>
              <a:ext uri="{FF2B5EF4-FFF2-40B4-BE49-F238E27FC236}">
                <a16:creationId xmlns:a16="http://schemas.microsoft.com/office/drawing/2014/main" id="{B78138A6-ED68-419D-A0A6-CFDF0718D44E}"/>
              </a:ext>
            </a:extLst>
          </p:cNvPr>
          <p:cNvSpPr/>
          <p:nvPr/>
        </p:nvSpPr>
        <p:spPr bwMode="auto">
          <a:xfrm>
            <a:off x="3944324" y="1378707"/>
            <a:ext cx="829994" cy="3713798"/>
          </a:xfrm>
          <a:prstGeom prst="leftBrace">
            <a:avLst/>
          </a:prstGeom>
          <a:noFill/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21A35AE-C161-4712-8275-25D67A8C5B1A}"/>
              </a:ext>
            </a:extLst>
          </p:cNvPr>
          <p:cNvSpPr/>
          <p:nvPr/>
        </p:nvSpPr>
        <p:spPr>
          <a:xfrm>
            <a:off x="1909793" y="2945783"/>
            <a:ext cx="1915909" cy="5796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lnSpc>
                <a:spcPts val="3839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</a:t>
            </a:r>
            <a:r>
              <a:rPr lang="en-US" altLang="zh-CN" sz="3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O2O</a:t>
            </a:r>
            <a:endParaRPr lang="zh-CN" altLang="zh-CN" sz="3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188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334"/>
    </mc:Choice>
    <mc:Fallback xmlns="">
      <p:transition advTm="3334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BF322B70-F007-4D9F-8C8D-3E5FB6FF6024}"/>
              </a:ext>
            </a:extLst>
          </p:cNvPr>
          <p:cNvSpPr/>
          <p:nvPr/>
        </p:nvSpPr>
        <p:spPr>
          <a:xfrm>
            <a:off x="833439" y="1346201"/>
            <a:ext cx="7469187" cy="41862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统一图片大小</a:t>
            </a:r>
          </a:p>
        </p:txBody>
      </p:sp>
      <p:sp>
        <p:nvSpPr>
          <p:cNvPr id="72706" name="Rectangle 3">
            <a:extLst>
              <a:ext uri="{FF2B5EF4-FFF2-40B4-BE49-F238E27FC236}">
                <a16:creationId xmlns:a16="http://schemas.microsoft.com/office/drawing/2014/main" id="{92669E16-DF62-4314-978A-B23AAACF1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968" y="307811"/>
            <a:ext cx="9144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课后实训</a:t>
            </a:r>
            <a:r>
              <a:rPr lang="en-US" altLang="zh-CN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更多初、中、高级</a:t>
            </a:r>
          </a:p>
        </p:txBody>
      </p:sp>
      <p:sp>
        <p:nvSpPr>
          <p:cNvPr id="72707" name="TextBox 3">
            <a:extLst>
              <a:ext uri="{FF2B5EF4-FFF2-40B4-BE49-F238E27FC236}">
                <a16:creationId xmlns:a16="http://schemas.microsoft.com/office/drawing/2014/main" id="{9AD1BB3D-6359-40D3-8ECA-D7F36B325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939" y="5616576"/>
            <a:ext cx="7289800" cy="100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（您可安排学生，通过学生账号可直接使用）</a:t>
            </a:r>
            <a:endParaRPr lang="en-US" altLang="zh-CN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链接：</a:t>
            </a:r>
            <a:r>
              <a:rPr lang="en-US" altLang="zh-CN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  <a:hlinkClick r:id="rId2"/>
              </a:rPr>
              <a:t>http://www.ibodao.com/User/Train/train/type/task/id/157.html</a:t>
            </a:r>
            <a:endParaRPr lang="en-US" altLang="zh-CN" sz="1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1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如任务为上传类。学生提交后需邀请教师进行点评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3BE5521-B6CA-4D40-ABA9-233AE0572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9" y="1346200"/>
            <a:ext cx="7469187" cy="41656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EA91FFCD-EE2D-4069-8EB5-3DB9623DDC48}"/>
              </a:ext>
            </a:extLst>
          </p:cNvPr>
          <p:cNvSpPr/>
          <p:nvPr/>
        </p:nvSpPr>
        <p:spPr bwMode="auto">
          <a:xfrm>
            <a:off x="861793" y="1388733"/>
            <a:ext cx="1775083" cy="312479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D8BBA5B-7ED6-40F2-8094-FB25AEF3E536}"/>
              </a:ext>
            </a:extLst>
          </p:cNvPr>
          <p:cNvSpPr/>
          <p:nvPr/>
        </p:nvSpPr>
        <p:spPr bwMode="auto">
          <a:xfrm>
            <a:off x="1391060" y="4115393"/>
            <a:ext cx="976459" cy="312479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5128B53-1E0A-48B3-B45F-F764C7B8C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3" y="2327275"/>
            <a:ext cx="2921000" cy="2938701"/>
          </a:xfrm>
          <a:prstGeom prst="rect">
            <a:avLst/>
          </a:prstGeom>
        </p:spPr>
      </p:pic>
      <p:sp>
        <p:nvSpPr>
          <p:cNvPr id="69634" name="Rectangle 3">
            <a:extLst>
              <a:ext uri="{FF2B5EF4-FFF2-40B4-BE49-F238E27FC236}">
                <a16:creationId xmlns:a16="http://schemas.microsoft.com/office/drawing/2014/main" id="{21C64CC8-FBFB-4848-8866-8472331EB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1164"/>
            <a:ext cx="9144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本节课结束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CEA81E18-9ECB-4A3F-99C9-9AA48E435669}"/>
              </a:ext>
            </a:extLst>
          </p:cNvPr>
          <p:cNvCxnSpPr/>
          <p:nvPr/>
        </p:nvCxnSpPr>
        <p:spPr>
          <a:xfrm>
            <a:off x="0" y="1117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37" name="TextBox 1">
            <a:extLst>
              <a:ext uri="{FF2B5EF4-FFF2-40B4-BE49-F238E27FC236}">
                <a16:creationId xmlns:a16="http://schemas.microsoft.com/office/drawing/2014/main" id="{25E13811-F1E8-479D-9C94-95E8AFC7C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6075" y="2270565"/>
            <a:ext cx="4527551" cy="299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扫码加入 </a:t>
            </a:r>
            <a:r>
              <a:rPr lang="en-US" altLang="zh-CN" sz="1800" dirty="0" err="1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en-US" altLang="zh-CN" sz="1800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博导移动电商教师群</a:t>
            </a:r>
            <a:endParaRPr lang="en-US" altLang="zh-CN" sz="1800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800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1800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群号：</a:t>
            </a:r>
            <a:r>
              <a:rPr lang="en-US" altLang="zh-CN" sz="1800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138825376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第一时间获取更新版本和最新资源！</a:t>
            </a:r>
            <a:endParaRPr lang="en-US" altLang="zh-CN" sz="2000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想认识全国电商专业的其他代课老师，</a:t>
            </a:r>
            <a:endParaRPr lang="en-US" altLang="zh-CN" sz="1800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欢迎加入 </a:t>
            </a:r>
            <a:r>
              <a:rPr lang="en-US" altLang="zh-CN" sz="1800" dirty="0" err="1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en-US" altLang="zh-CN" sz="1800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博导大群 </a:t>
            </a:r>
            <a:endParaRPr lang="en-US" altLang="zh-CN" sz="1800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1800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群号： </a:t>
            </a:r>
            <a:r>
              <a:rPr lang="en-US" altLang="zh-CN" sz="1800" dirty="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312612939</a:t>
            </a:r>
            <a:endParaRPr lang="zh-CN" altLang="en-US" sz="1800" dirty="0">
              <a:solidFill>
                <a:srgbClr val="92D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>
            <a:extLst>
              <a:ext uri="{FF2B5EF4-FFF2-40B4-BE49-F238E27FC236}">
                <a16:creationId xmlns:a16="http://schemas.microsoft.com/office/drawing/2014/main" id="{138CB3DF-18AD-4F0C-9AA5-2655AC3B7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1164"/>
            <a:ext cx="91440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 </a:t>
            </a:r>
            <a:r>
              <a:rPr lang="en-US" altLang="zh-CN" sz="3200" dirty="0" err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en-US" altLang="zh-CN" sz="3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博导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6CE16A41-83F3-411E-9CED-09F86AA3ACB8}"/>
              </a:ext>
            </a:extLst>
          </p:cNvPr>
          <p:cNvCxnSpPr/>
          <p:nvPr/>
        </p:nvCxnSpPr>
        <p:spPr>
          <a:xfrm>
            <a:off x="0" y="1117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60" name="TextBox 1">
            <a:extLst>
              <a:ext uri="{FF2B5EF4-FFF2-40B4-BE49-F238E27FC236}">
                <a16:creationId xmlns:a16="http://schemas.microsoft.com/office/drawing/2014/main" id="{6D35BC28-76DC-4A11-8E1D-DFC4B8FC6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" y="5556251"/>
            <a:ext cx="2451100" cy="41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博导</a:t>
            </a: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</a:t>
            </a:r>
          </a:p>
        </p:txBody>
      </p:sp>
      <p:pic>
        <p:nvPicPr>
          <p:cNvPr id="70661" name="图片 1">
            <a:extLst>
              <a:ext uri="{FF2B5EF4-FFF2-40B4-BE49-F238E27FC236}">
                <a16:creationId xmlns:a16="http://schemas.microsoft.com/office/drawing/2014/main" id="{36A88EF4-BDE7-4E45-8185-310DD2004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3106739"/>
            <a:ext cx="2451100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A04F973B-EE5E-4354-AA27-DA309396825D}"/>
              </a:ext>
            </a:extLst>
          </p:cNvPr>
          <p:cNvSpPr/>
          <p:nvPr/>
        </p:nvSpPr>
        <p:spPr>
          <a:xfrm>
            <a:off x="3306764" y="3105151"/>
            <a:ext cx="2530475" cy="2452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663" name="TextBox 1">
            <a:extLst>
              <a:ext uri="{FF2B5EF4-FFF2-40B4-BE49-F238E27FC236}">
                <a16:creationId xmlns:a16="http://schemas.microsoft.com/office/drawing/2014/main" id="{FA4FF08A-4F65-4515-A551-9304A0831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6451" y="5556251"/>
            <a:ext cx="2451100" cy="41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博导服务号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891461D-CC75-4A98-B9B0-38BE243BB75A}"/>
              </a:ext>
            </a:extLst>
          </p:cNvPr>
          <p:cNvSpPr/>
          <p:nvPr/>
        </p:nvSpPr>
        <p:spPr>
          <a:xfrm>
            <a:off x="6056314" y="3103565"/>
            <a:ext cx="2528887" cy="2452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665" name="TextBox 1">
            <a:extLst>
              <a:ext uri="{FF2B5EF4-FFF2-40B4-BE49-F238E27FC236}">
                <a16:creationId xmlns:a16="http://schemas.microsoft.com/office/drawing/2014/main" id="{3BDC0348-A53B-46EA-83E0-E8761C761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4726" y="5554665"/>
            <a:ext cx="2568575" cy="41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博导订阅号</a:t>
            </a:r>
          </a:p>
        </p:txBody>
      </p:sp>
      <p:pic>
        <p:nvPicPr>
          <p:cNvPr id="70666" name="图片 17">
            <a:extLst>
              <a:ext uri="{FF2B5EF4-FFF2-40B4-BE49-F238E27FC236}">
                <a16:creationId xmlns:a16="http://schemas.microsoft.com/office/drawing/2014/main" id="{A9DB5C43-462C-429D-8459-9785AC669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26" y="3103563"/>
            <a:ext cx="2568575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7" name="图片 18">
            <a:extLst>
              <a:ext uri="{FF2B5EF4-FFF2-40B4-BE49-F238E27FC236}">
                <a16:creationId xmlns:a16="http://schemas.microsoft.com/office/drawing/2014/main" id="{D31D09B7-1F1C-43F2-A4FB-B81F94C36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64" y="3103563"/>
            <a:ext cx="2530475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8" name="标题 1">
            <a:extLst>
              <a:ext uri="{FF2B5EF4-FFF2-40B4-BE49-F238E27FC236}">
                <a16:creationId xmlns:a16="http://schemas.microsoft.com/office/drawing/2014/main" id="{C4907DBF-9EB5-4AC1-9200-A419B7C6BDF2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676277" y="1631951"/>
            <a:ext cx="79470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dirty="0" err="1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en-US" altLang="zh-CN" sz="1600" dirty="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dirty="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博导（</a:t>
            </a:r>
            <a:r>
              <a:rPr lang="en-US" altLang="zh-CN" sz="1600" dirty="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www.ibodao.com</a:t>
            </a:r>
            <a:r>
              <a:rPr lang="zh-CN" altLang="en-US" sz="1600" dirty="0">
                <a:solidFill>
                  <a:srgbClr val="F2F2F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）是博导股份旗下专注为院校师生提供教学服务支撑、专项技能培育的智慧教育平台，为院校师生开拓互联网化的教学模式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99907" y="2444115"/>
            <a:ext cx="5129471" cy="196977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 altLang="zh-CN" sz="12800" dirty="0">
                <a:solidFill>
                  <a:schemeClr val="accent2"/>
                </a:solidFill>
                <a:latin typeface="Impact" panose="020B0806030902050204" pitchFamily="34" charset="0"/>
              </a:rPr>
              <a:t>THANKS</a:t>
            </a:r>
            <a:r>
              <a:rPr lang="en-US" altLang="zh-CN" sz="12800" dirty="0">
                <a:solidFill>
                  <a:schemeClr val="accent2"/>
                </a:solidFill>
                <a:latin typeface="Impact" panose="020B0806030902050204" pitchFamily="34" charset="0"/>
              </a:rPr>
              <a:t> </a:t>
            </a:r>
            <a:endParaRPr lang="zh-CN" altLang="zh-CN" sz="1867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2370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A5AC8C4A-468A-4E4D-B49E-95A3AE74A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5613"/>
            <a:ext cx="9144000" cy="584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70" eaLnBrk="0" fontAlgn="base" hangingPunct="0">
              <a:lnSpc>
                <a:spcPts val="3839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</a:t>
            </a:r>
            <a:r>
              <a:rPr lang="en-US" altLang="zh-CN" sz="3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O2O</a:t>
            </a:r>
            <a:endParaRPr lang="zh-CN" altLang="zh-CN" sz="3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B83A2C5-940B-4E25-A7D7-3D7F0860150A}"/>
              </a:ext>
            </a:extLst>
          </p:cNvPr>
          <p:cNvSpPr/>
          <p:nvPr/>
        </p:nvSpPr>
        <p:spPr>
          <a:xfrm>
            <a:off x="414997" y="2178134"/>
            <a:ext cx="4572000" cy="295189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4289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O2O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式跟移动互联网完美契合。线上线下模式方便了消费者进行信息的查询、线下的消费，同时商家也能更方便地在线上进行推广，将线上的流量导入线下，吸引消费。移动设备的可移动性、移动支付等特点使得线上推广、线下消费更加方便快捷，移动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O2O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也因此发展迅速。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90D4704-47CE-4543-8BEC-00DE646E3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6572" y="2090679"/>
            <a:ext cx="3790950" cy="3095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AD4F54FD-4067-4CAC-A463-F7DB28D97497}"/>
              </a:ext>
            </a:extLst>
          </p:cNvPr>
          <p:cNvSpPr/>
          <p:nvPr/>
        </p:nvSpPr>
        <p:spPr>
          <a:xfrm>
            <a:off x="658070" y="1611911"/>
            <a:ext cx="2585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、移动</a:t>
            </a:r>
            <a:r>
              <a:rPr lang="en-US" altLang="zh-CN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O2O</a:t>
            </a:r>
            <a:r>
              <a: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认知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39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334"/>
    </mc:Choice>
    <mc:Fallback xmlns="">
      <p:transition advTm="333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573" y="2090680"/>
            <a:ext cx="3790950" cy="3132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2EAD266B-0C5A-40AF-A0C3-7C2F1299F3B6}"/>
              </a:ext>
            </a:extLst>
          </p:cNvPr>
          <p:cNvSpPr/>
          <p:nvPr/>
        </p:nvSpPr>
        <p:spPr>
          <a:xfrm>
            <a:off x="359020" y="2090680"/>
            <a:ext cx="4572000" cy="295189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4289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随着智能手机的普及、移动网络的发展，人们的上网习惯逐渐由电脑转移到了移动设备上，传统电商企业也必须把重心由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端转移到移动端，而且不能照搬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端的经验，所以淘宝、京东在移动端发展到今天，已经不只是单纯的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B2C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C2C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的平台了，而是融合了多种电子商务商务模式的综合平台了。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054C2F6-9A53-4E38-8355-290525898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5613"/>
            <a:ext cx="9144000" cy="584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70" eaLnBrk="0" fontAlgn="base" hangingPunct="0">
              <a:lnSpc>
                <a:spcPts val="3839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</a:t>
            </a:r>
            <a:r>
              <a:rPr lang="en-US" altLang="zh-CN" sz="3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O2O</a:t>
            </a:r>
            <a:endParaRPr lang="zh-CN" altLang="zh-CN" sz="3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FE808A8-6FD6-42EF-8973-2771823F4161}"/>
              </a:ext>
            </a:extLst>
          </p:cNvPr>
          <p:cNvSpPr/>
          <p:nvPr/>
        </p:nvSpPr>
        <p:spPr>
          <a:xfrm>
            <a:off x="658070" y="1611911"/>
            <a:ext cx="2585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、移动</a:t>
            </a:r>
            <a:r>
              <a:rPr lang="en-US" altLang="zh-CN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O2O</a:t>
            </a:r>
            <a:r>
              <a: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认知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25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334"/>
    </mc:Choice>
    <mc:Fallback xmlns="">
      <p:transition advTm="333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id="{1A582C4F-3925-4624-A699-E6CF2343778A}"/>
              </a:ext>
            </a:extLst>
          </p:cNvPr>
          <p:cNvSpPr/>
          <p:nvPr/>
        </p:nvSpPr>
        <p:spPr>
          <a:xfrm>
            <a:off x="5106573" y="2090679"/>
            <a:ext cx="3790950" cy="3132758"/>
          </a:xfrm>
          <a:prstGeom prst="roundRect">
            <a:avLst>
              <a:gd name="adj" fmla="val 9931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04240" tIns="234758" rIns="204240" bIns="234758" spcCol="1270" rtlCol="0" anchor="ctr">
            <a:normAutofit/>
          </a:bodyPr>
          <a:lstStyle/>
          <a:p>
            <a:pPr algn="ctr" defTabSz="1200150" eaLnBrk="1" fontAlgn="auto" hangingPunct="1">
              <a:lnSpc>
                <a:spcPct val="90000"/>
              </a:lnSpc>
              <a:spcAft>
                <a:spcPct val="35000"/>
              </a:spcAft>
            </a:pPr>
            <a:endParaRPr lang="zh-CN" altLang="en-US" sz="27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573" y="2622513"/>
            <a:ext cx="3790950" cy="20673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B83712C3-CA68-4A6A-8BF4-1DD9E39D96B9}"/>
              </a:ext>
            </a:extLst>
          </p:cNvPr>
          <p:cNvSpPr/>
          <p:nvPr/>
        </p:nvSpPr>
        <p:spPr>
          <a:xfrm>
            <a:off x="497683" y="2180221"/>
            <a:ext cx="4074317" cy="2951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89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年微商火了一把，使得大众对“微商”有了了解。“微商”是在移动商务发展的过程基于社交软件如微信、微博、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、陌陌等进行推广、宣传的一种新的移动商务模式。目前“微商、微店”已经成为了移动商务发展过程中不可忽视的一种模式。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6488786B-6D04-4256-BE3C-E3CFDF705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5613"/>
            <a:ext cx="9144000" cy="584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70" eaLnBrk="0" fontAlgn="base" hangingPunct="0">
              <a:lnSpc>
                <a:spcPts val="3839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</a:t>
            </a:r>
            <a:r>
              <a:rPr lang="en-US" altLang="zh-CN" sz="3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O2O</a:t>
            </a:r>
            <a:endParaRPr lang="zh-CN" altLang="zh-CN" sz="3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99546D9-2DEC-4D87-B06D-66E10E99AB84}"/>
              </a:ext>
            </a:extLst>
          </p:cNvPr>
          <p:cNvSpPr/>
          <p:nvPr/>
        </p:nvSpPr>
        <p:spPr>
          <a:xfrm>
            <a:off x="658070" y="1611911"/>
            <a:ext cx="2585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、移动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O2O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认知</a:t>
            </a:r>
          </a:p>
        </p:txBody>
      </p:sp>
    </p:spTree>
    <p:extLst>
      <p:ext uri="{BB962C8B-B14F-4D97-AF65-F5344CB8AC3E}">
        <p14:creationId xmlns:p14="http://schemas.microsoft.com/office/powerpoint/2010/main" val="82093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334"/>
    </mc:Choice>
    <mc:Fallback xmlns="">
      <p:transition advTm="333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74661" y="2258952"/>
            <a:ext cx="3264293" cy="72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O2O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电子商务模式的优势</a:t>
            </a:r>
          </a:p>
        </p:txBody>
      </p:sp>
      <p:sp>
        <p:nvSpPr>
          <p:cNvPr id="7" name="MH_SubTitle_1"/>
          <p:cNvSpPr/>
          <p:nvPr>
            <p:custDataLst>
              <p:tags r:id="rId2"/>
            </p:custDataLst>
          </p:nvPr>
        </p:nvSpPr>
        <p:spPr>
          <a:xfrm flipH="1">
            <a:off x="800433" y="3039236"/>
            <a:ext cx="5622306" cy="721519"/>
          </a:xfrm>
          <a:custGeom>
            <a:avLst/>
            <a:gdLst>
              <a:gd name="connsiteX0" fmla="*/ 3666353 w 3680689"/>
              <a:gd name="connsiteY0" fmla="*/ 769234 h 783570"/>
              <a:gd name="connsiteX1" fmla="*/ 0 w 3680689"/>
              <a:gd name="connsiteY1" fmla="*/ 769234 h 783570"/>
              <a:gd name="connsiteX2" fmla="*/ 0 w 3680689"/>
              <a:gd name="connsiteY2" fmla="*/ 783570 h 783570"/>
              <a:gd name="connsiteX3" fmla="*/ 3142553 w 3680689"/>
              <a:gd name="connsiteY3" fmla="*/ 783570 h 783570"/>
              <a:gd name="connsiteX4" fmla="*/ 3680689 w 3680689"/>
              <a:gd name="connsiteY4" fmla="*/ 783570 h 783570"/>
              <a:gd name="connsiteX5" fmla="*/ 3655552 w 3680689"/>
              <a:gd name="connsiteY5" fmla="*/ 25137 h 783570"/>
              <a:gd name="connsiteX6" fmla="*/ 0 w 3680689"/>
              <a:gd name="connsiteY6" fmla="*/ 25137 h 783570"/>
              <a:gd name="connsiteX7" fmla="*/ 0 w 3680689"/>
              <a:gd name="connsiteY7" fmla="*/ 758434 h 783570"/>
              <a:gd name="connsiteX8" fmla="*/ 3655553 w 3680689"/>
              <a:gd name="connsiteY8" fmla="*/ 758434 h 783570"/>
              <a:gd name="connsiteX9" fmla="*/ 3288905 w 3680689"/>
              <a:gd name="connsiteY9" fmla="*/ 391786 h 783570"/>
              <a:gd name="connsiteX10" fmla="*/ 3680689 w 3680689"/>
              <a:gd name="connsiteY10" fmla="*/ 0 h 783570"/>
              <a:gd name="connsiteX11" fmla="*/ 3142553 w 3680689"/>
              <a:gd name="connsiteY11" fmla="*/ 0 h 783570"/>
              <a:gd name="connsiteX12" fmla="*/ 0 w 3680689"/>
              <a:gd name="connsiteY12" fmla="*/ 0 h 783570"/>
              <a:gd name="connsiteX13" fmla="*/ 0 w 3680689"/>
              <a:gd name="connsiteY13" fmla="*/ 14337 h 783570"/>
              <a:gd name="connsiteX14" fmla="*/ 3666352 w 3680689"/>
              <a:gd name="connsiteY14" fmla="*/ 14337 h 78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80689" h="783570">
                <a:moveTo>
                  <a:pt x="3666353" y="769234"/>
                </a:moveTo>
                <a:lnTo>
                  <a:pt x="0" y="769234"/>
                </a:lnTo>
                <a:lnTo>
                  <a:pt x="0" y="783570"/>
                </a:lnTo>
                <a:lnTo>
                  <a:pt x="3142553" y="783570"/>
                </a:lnTo>
                <a:lnTo>
                  <a:pt x="3680689" y="783570"/>
                </a:lnTo>
                <a:close/>
                <a:moveTo>
                  <a:pt x="3655552" y="25137"/>
                </a:moveTo>
                <a:lnTo>
                  <a:pt x="0" y="25137"/>
                </a:lnTo>
                <a:lnTo>
                  <a:pt x="0" y="758434"/>
                </a:lnTo>
                <a:lnTo>
                  <a:pt x="3655553" y="758434"/>
                </a:lnTo>
                <a:lnTo>
                  <a:pt x="3288905" y="391786"/>
                </a:lnTo>
                <a:close/>
                <a:moveTo>
                  <a:pt x="3680689" y="0"/>
                </a:moveTo>
                <a:lnTo>
                  <a:pt x="3142553" y="0"/>
                </a:lnTo>
                <a:lnTo>
                  <a:pt x="0" y="0"/>
                </a:lnTo>
                <a:lnTo>
                  <a:pt x="0" y="14337"/>
                </a:lnTo>
                <a:lnTo>
                  <a:pt x="3666352" y="1433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1000" anchor="ctr">
            <a:no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rgbClr val="FFFFFF"/>
                </a:solidFill>
              </a:rPr>
              <a:t>      </a:t>
            </a:r>
            <a:r>
              <a:rPr lang="zh-CN" altLang="en-US" sz="24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对于供应商而言增加了客源</a:t>
            </a:r>
          </a:p>
        </p:txBody>
      </p:sp>
      <p:sp>
        <p:nvSpPr>
          <p:cNvPr id="9" name="MH_SubTitle_2"/>
          <p:cNvSpPr/>
          <p:nvPr>
            <p:custDataLst>
              <p:tags r:id="rId3"/>
            </p:custDataLst>
          </p:nvPr>
        </p:nvSpPr>
        <p:spPr>
          <a:xfrm flipH="1">
            <a:off x="1493894" y="3899524"/>
            <a:ext cx="6004186" cy="721519"/>
          </a:xfrm>
          <a:custGeom>
            <a:avLst/>
            <a:gdLst>
              <a:gd name="connsiteX0" fmla="*/ 3666353 w 3680689"/>
              <a:gd name="connsiteY0" fmla="*/ 769234 h 783570"/>
              <a:gd name="connsiteX1" fmla="*/ 0 w 3680689"/>
              <a:gd name="connsiteY1" fmla="*/ 769234 h 783570"/>
              <a:gd name="connsiteX2" fmla="*/ 0 w 3680689"/>
              <a:gd name="connsiteY2" fmla="*/ 783570 h 783570"/>
              <a:gd name="connsiteX3" fmla="*/ 3142553 w 3680689"/>
              <a:gd name="connsiteY3" fmla="*/ 783570 h 783570"/>
              <a:gd name="connsiteX4" fmla="*/ 3680689 w 3680689"/>
              <a:gd name="connsiteY4" fmla="*/ 783570 h 783570"/>
              <a:gd name="connsiteX5" fmla="*/ 3655552 w 3680689"/>
              <a:gd name="connsiteY5" fmla="*/ 25137 h 783570"/>
              <a:gd name="connsiteX6" fmla="*/ 0 w 3680689"/>
              <a:gd name="connsiteY6" fmla="*/ 25137 h 783570"/>
              <a:gd name="connsiteX7" fmla="*/ 0 w 3680689"/>
              <a:gd name="connsiteY7" fmla="*/ 758434 h 783570"/>
              <a:gd name="connsiteX8" fmla="*/ 3655553 w 3680689"/>
              <a:gd name="connsiteY8" fmla="*/ 758434 h 783570"/>
              <a:gd name="connsiteX9" fmla="*/ 3288905 w 3680689"/>
              <a:gd name="connsiteY9" fmla="*/ 391786 h 783570"/>
              <a:gd name="connsiteX10" fmla="*/ 3680689 w 3680689"/>
              <a:gd name="connsiteY10" fmla="*/ 0 h 783570"/>
              <a:gd name="connsiteX11" fmla="*/ 3142553 w 3680689"/>
              <a:gd name="connsiteY11" fmla="*/ 0 h 783570"/>
              <a:gd name="connsiteX12" fmla="*/ 0 w 3680689"/>
              <a:gd name="connsiteY12" fmla="*/ 0 h 783570"/>
              <a:gd name="connsiteX13" fmla="*/ 0 w 3680689"/>
              <a:gd name="connsiteY13" fmla="*/ 14337 h 783570"/>
              <a:gd name="connsiteX14" fmla="*/ 3666352 w 3680689"/>
              <a:gd name="connsiteY14" fmla="*/ 14337 h 78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80689" h="783570">
                <a:moveTo>
                  <a:pt x="3666353" y="769234"/>
                </a:moveTo>
                <a:lnTo>
                  <a:pt x="0" y="769234"/>
                </a:lnTo>
                <a:lnTo>
                  <a:pt x="0" y="783570"/>
                </a:lnTo>
                <a:lnTo>
                  <a:pt x="3142553" y="783570"/>
                </a:lnTo>
                <a:lnTo>
                  <a:pt x="3680689" y="783570"/>
                </a:lnTo>
                <a:close/>
                <a:moveTo>
                  <a:pt x="3655552" y="25137"/>
                </a:moveTo>
                <a:lnTo>
                  <a:pt x="0" y="25137"/>
                </a:lnTo>
                <a:lnTo>
                  <a:pt x="0" y="758434"/>
                </a:lnTo>
                <a:lnTo>
                  <a:pt x="3655553" y="758434"/>
                </a:lnTo>
                <a:lnTo>
                  <a:pt x="3288905" y="391786"/>
                </a:lnTo>
                <a:close/>
                <a:moveTo>
                  <a:pt x="3680689" y="0"/>
                </a:moveTo>
                <a:lnTo>
                  <a:pt x="3142553" y="0"/>
                </a:lnTo>
                <a:lnTo>
                  <a:pt x="0" y="0"/>
                </a:lnTo>
                <a:lnTo>
                  <a:pt x="0" y="14337"/>
                </a:lnTo>
                <a:lnTo>
                  <a:pt x="3666352" y="1433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1000" anchor="ctr">
            <a:no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rgbClr val="FFFFFF"/>
                </a:solidFill>
              </a:rPr>
              <a:t>      </a:t>
            </a:r>
            <a:r>
              <a:rPr lang="zh-CN" altLang="en-US" sz="24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对于用户而言节省了时间和金钱</a:t>
            </a:r>
          </a:p>
        </p:txBody>
      </p:sp>
      <p:sp>
        <p:nvSpPr>
          <p:cNvPr id="11" name="MH_SubTitle_3"/>
          <p:cNvSpPr/>
          <p:nvPr>
            <p:custDataLst>
              <p:tags r:id="rId4"/>
            </p:custDataLst>
          </p:nvPr>
        </p:nvSpPr>
        <p:spPr>
          <a:xfrm flipH="1">
            <a:off x="2156598" y="4745746"/>
            <a:ext cx="6293059" cy="721519"/>
          </a:xfrm>
          <a:custGeom>
            <a:avLst/>
            <a:gdLst>
              <a:gd name="connsiteX0" fmla="*/ 3666353 w 3680689"/>
              <a:gd name="connsiteY0" fmla="*/ 769234 h 783570"/>
              <a:gd name="connsiteX1" fmla="*/ 0 w 3680689"/>
              <a:gd name="connsiteY1" fmla="*/ 769234 h 783570"/>
              <a:gd name="connsiteX2" fmla="*/ 0 w 3680689"/>
              <a:gd name="connsiteY2" fmla="*/ 783570 h 783570"/>
              <a:gd name="connsiteX3" fmla="*/ 3142553 w 3680689"/>
              <a:gd name="connsiteY3" fmla="*/ 783570 h 783570"/>
              <a:gd name="connsiteX4" fmla="*/ 3680689 w 3680689"/>
              <a:gd name="connsiteY4" fmla="*/ 783570 h 783570"/>
              <a:gd name="connsiteX5" fmla="*/ 3655552 w 3680689"/>
              <a:gd name="connsiteY5" fmla="*/ 25137 h 783570"/>
              <a:gd name="connsiteX6" fmla="*/ 0 w 3680689"/>
              <a:gd name="connsiteY6" fmla="*/ 25137 h 783570"/>
              <a:gd name="connsiteX7" fmla="*/ 0 w 3680689"/>
              <a:gd name="connsiteY7" fmla="*/ 758434 h 783570"/>
              <a:gd name="connsiteX8" fmla="*/ 3655553 w 3680689"/>
              <a:gd name="connsiteY8" fmla="*/ 758434 h 783570"/>
              <a:gd name="connsiteX9" fmla="*/ 3288905 w 3680689"/>
              <a:gd name="connsiteY9" fmla="*/ 391786 h 783570"/>
              <a:gd name="connsiteX10" fmla="*/ 3680689 w 3680689"/>
              <a:gd name="connsiteY10" fmla="*/ 0 h 783570"/>
              <a:gd name="connsiteX11" fmla="*/ 3142553 w 3680689"/>
              <a:gd name="connsiteY11" fmla="*/ 0 h 783570"/>
              <a:gd name="connsiteX12" fmla="*/ 0 w 3680689"/>
              <a:gd name="connsiteY12" fmla="*/ 0 h 783570"/>
              <a:gd name="connsiteX13" fmla="*/ 0 w 3680689"/>
              <a:gd name="connsiteY13" fmla="*/ 14337 h 783570"/>
              <a:gd name="connsiteX14" fmla="*/ 3666352 w 3680689"/>
              <a:gd name="connsiteY14" fmla="*/ 14337 h 78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80689" h="783570">
                <a:moveTo>
                  <a:pt x="3666353" y="769234"/>
                </a:moveTo>
                <a:lnTo>
                  <a:pt x="0" y="769234"/>
                </a:lnTo>
                <a:lnTo>
                  <a:pt x="0" y="783570"/>
                </a:lnTo>
                <a:lnTo>
                  <a:pt x="3142553" y="783570"/>
                </a:lnTo>
                <a:lnTo>
                  <a:pt x="3680689" y="783570"/>
                </a:lnTo>
                <a:close/>
                <a:moveTo>
                  <a:pt x="3655552" y="25137"/>
                </a:moveTo>
                <a:lnTo>
                  <a:pt x="0" y="25137"/>
                </a:lnTo>
                <a:lnTo>
                  <a:pt x="0" y="758434"/>
                </a:lnTo>
                <a:lnTo>
                  <a:pt x="3655553" y="758434"/>
                </a:lnTo>
                <a:lnTo>
                  <a:pt x="3288905" y="391786"/>
                </a:lnTo>
                <a:close/>
                <a:moveTo>
                  <a:pt x="3680689" y="0"/>
                </a:moveTo>
                <a:lnTo>
                  <a:pt x="3142553" y="0"/>
                </a:lnTo>
                <a:lnTo>
                  <a:pt x="0" y="0"/>
                </a:lnTo>
                <a:lnTo>
                  <a:pt x="0" y="14337"/>
                </a:lnTo>
                <a:lnTo>
                  <a:pt x="3666352" y="1433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1000" anchor="ctr">
            <a:no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rgbClr val="FFFFFF"/>
                </a:solidFill>
              </a:rPr>
              <a:t>       </a:t>
            </a:r>
            <a:r>
              <a: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对于运营者而言聚集了人气增加了收益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99A4431-1970-4AA0-9599-04C9376CDDD5}"/>
              </a:ext>
            </a:extLst>
          </p:cNvPr>
          <p:cNvSpPr/>
          <p:nvPr/>
        </p:nvSpPr>
        <p:spPr>
          <a:xfrm>
            <a:off x="658070" y="1611911"/>
            <a:ext cx="31357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、线上与线下的对接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ACC92129-EEC7-46D4-83E1-14276B5AD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5613"/>
            <a:ext cx="9144000" cy="584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70" eaLnBrk="0" fontAlgn="base" hangingPunct="0">
              <a:lnSpc>
                <a:spcPts val="3839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</a:t>
            </a:r>
            <a:r>
              <a:rPr lang="en-US" altLang="zh-CN" sz="3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O2O</a:t>
            </a:r>
            <a:endParaRPr lang="zh-CN" altLang="zh-CN" sz="3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MH_Other_1">
            <a:extLst>
              <a:ext uri="{FF2B5EF4-FFF2-40B4-BE49-F238E27FC236}">
                <a16:creationId xmlns:a16="http://schemas.microsoft.com/office/drawing/2014/main" id="{31AD9F59-11E5-47C2-A006-C9F435EC72B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74661" y="3039235"/>
            <a:ext cx="817215" cy="740805"/>
          </a:xfrm>
          <a:custGeom>
            <a:avLst/>
            <a:gdLst>
              <a:gd name="connsiteX0" fmla="*/ 325954 w 620784"/>
              <a:gd name="connsiteY0" fmla="*/ 37875 h 665414"/>
              <a:gd name="connsiteX1" fmla="*/ 620784 w 620784"/>
              <a:gd name="connsiteY1" fmla="*/ 332707 h 665414"/>
              <a:gd name="connsiteX2" fmla="*/ 325951 w 620784"/>
              <a:gd name="connsiteY2" fmla="*/ 627540 h 665414"/>
              <a:gd name="connsiteX3" fmla="*/ 278054 w 620784"/>
              <a:gd name="connsiteY3" fmla="*/ 622712 h 665414"/>
              <a:gd name="connsiteX4" fmla="*/ 41694 w 620784"/>
              <a:gd name="connsiteY4" fmla="*/ 332708 h 665414"/>
              <a:gd name="connsiteX5" fmla="*/ 278054 w 620784"/>
              <a:gd name="connsiteY5" fmla="*/ 42703 h 665414"/>
              <a:gd name="connsiteX6" fmla="*/ 288079 w 620784"/>
              <a:gd name="connsiteY6" fmla="*/ 0 h 665414"/>
              <a:gd name="connsiteX7" fmla="*/ 291698 w 620784"/>
              <a:gd name="connsiteY7" fmla="*/ 3619 h 665414"/>
              <a:gd name="connsiteX8" fmla="*/ 270453 w 620784"/>
              <a:gd name="connsiteY8" fmla="*/ 5761 h 665414"/>
              <a:gd name="connsiteX9" fmla="*/ 3985 w 620784"/>
              <a:gd name="connsiteY9" fmla="*/ 332707 h 665414"/>
              <a:gd name="connsiteX10" fmla="*/ 270453 w 620784"/>
              <a:gd name="connsiteY10" fmla="*/ 659652 h 665414"/>
              <a:gd name="connsiteX11" fmla="*/ 291698 w 620784"/>
              <a:gd name="connsiteY11" fmla="*/ 661794 h 665414"/>
              <a:gd name="connsiteX12" fmla="*/ 288078 w 620784"/>
              <a:gd name="connsiteY12" fmla="*/ 665414 h 665414"/>
              <a:gd name="connsiteX13" fmla="*/ 269650 w 620784"/>
              <a:gd name="connsiteY13" fmla="*/ 663556 h 665414"/>
              <a:gd name="connsiteX14" fmla="*/ 0 w 620784"/>
              <a:gd name="connsiteY14" fmla="*/ 332707 h 665414"/>
              <a:gd name="connsiteX15" fmla="*/ 269650 w 620784"/>
              <a:gd name="connsiteY15" fmla="*/ 1857 h 66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20784" h="665414">
                <a:moveTo>
                  <a:pt x="325954" y="37875"/>
                </a:moveTo>
                <a:lnTo>
                  <a:pt x="620784" y="332707"/>
                </a:lnTo>
                <a:lnTo>
                  <a:pt x="325951" y="627540"/>
                </a:lnTo>
                <a:lnTo>
                  <a:pt x="278054" y="622712"/>
                </a:lnTo>
                <a:cubicBezTo>
                  <a:pt x="143163" y="595109"/>
                  <a:pt x="41694" y="475759"/>
                  <a:pt x="41694" y="332708"/>
                </a:cubicBezTo>
                <a:cubicBezTo>
                  <a:pt x="41694" y="189657"/>
                  <a:pt x="143163" y="70306"/>
                  <a:pt x="278054" y="42703"/>
                </a:cubicBezTo>
                <a:close/>
                <a:moveTo>
                  <a:pt x="288079" y="0"/>
                </a:moveTo>
                <a:lnTo>
                  <a:pt x="291698" y="3619"/>
                </a:lnTo>
                <a:lnTo>
                  <a:pt x="270453" y="5761"/>
                </a:lnTo>
                <a:cubicBezTo>
                  <a:pt x="118380" y="36880"/>
                  <a:pt x="3985" y="171434"/>
                  <a:pt x="3985" y="332707"/>
                </a:cubicBezTo>
                <a:cubicBezTo>
                  <a:pt x="3985" y="493979"/>
                  <a:pt x="118380" y="628534"/>
                  <a:pt x="270453" y="659652"/>
                </a:cubicBezTo>
                <a:lnTo>
                  <a:pt x="291698" y="661794"/>
                </a:lnTo>
                <a:lnTo>
                  <a:pt x="288078" y="665414"/>
                </a:lnTo>
                <a:lnTo>
                  <a:pt x="269650" y="663556"/>
                </a:lnTo>
                <a:cubicBezTo>
                  <a:pt x="115762" y="632066"/>
                  <a:pt x="0" y="495905"/>
                  <a:pt x="0" y="332707"/>
                </a:cubicBezTo>
                <a:cubicBezTo>
                  <a:pt x="0" y="169509"/>
                  <a:pt x="115762" y="33348"/>
                  <a:pt x="269650" y="18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FEFFFF"/>
                </a:solidFill>
                <a:latin typeface="微软雅黑" pitchFamily="34" charset="-122"/>
                <a:ea typeface="微软雅黑" pitchFamily="34" charset="-122"/>
              </a:rPr>
              <a:t>A</a:t>
            </a:r>
            <a:endParaRPr lang="zh-CN" altLang="en-US" sz="2400" dirty="0">
              <a:solidFill>
                <a:srgbClr val="FE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MH_Other_2">
            <a:extLst>
              <a:ext uri="{FF2B5EF4-FFF2-40B4-BE49-F238E27FC236}">
                <a16:creationId xmlns:a16="http://schemas.microsoft.com/office/drawing/2014/main" id="{E91FA013-F7F8-4EBC-A81D-F6ED484B56A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369622" y="3899523"/>
            <a:ext cx="817215" cy="740805"/>
          </a:xfrm>
          <a:custGeom>
            <a:avLst/>
            <a:gdLst>
              <a:gd name="connsiteX0" fmla="*/ 325954 w 620784"/>
              <a:gd name="connsiteY0" fmla="*/ 37875 h 665414"/>
              <a:gd name="connsiteX1" fmla="*/ 620784 w 620784"/>
              <a:gd name="connsiteY1" fmla="*/ 332707 h 665414"/>
              <a:gd name="connsiteX2" fmla="*/ 325951 w 620784"/>
              <a:gd name="connsiteY2" fmla="*/ 627540 h 665414"/>
              <a:gd name="connsiteX3" fmla="*/ 278054 w 620784"/>
              <a:gd name="connsiteY3" fmla="*/ 622712 h 665414"/>
              <a:gd name="connsiteX4" fmla="*/ 41694 w 620784"/>
              <a:gd name="connsiteY4" fmla="*/ 332708 h 665414"/>
              <a:gd name="connsiteX5" fmla="*/ 278054 w 620784"/>
              <a:gd name="connsiteY5" fmla="*/ 42703 h 665414"/>
              <a:gd name="connsiteX6" fmla="*/ 288079 w 620784"/>
              <a:gd name="connsiteY6" fmla="*/ 0 h 665414"/>
              <a:gd name="connsiteX7" fmla="*/ 291698 w 620784"/>
              <a:gd name="connsiteY7" fmla="*/ 3619 h 665414"/>
              <a:gd name="connsiteX8" fmla="*/ 270453 w 620784"/>
              <a:gd name="connsiteY8" fmla="*/ 5761 h 665414"/>
              <a:gd name="connsiteX9" fmla="*/ 3985 w 620784"/>
              <a:gd name="connsiteY9" fmla="*/ 332707 h 665414"/>
              <a:gd name="connsiteX10" fmla="*/ 270453 w 620784"/>
              <a:gd name="connsiteY10" fmla="*/ 659652 h 665414"/>
              <a:gd name="connsiteX11" fmla="*/ 291698 w 620784"/>
              <a:gd name="connsiteY11" fmla="*/ 661794 h 665414"/>
              <a:gd name="connsiteX12" fmla="*/ 288078 w 620784"/>
              <a:gd name="connsiteY12" fmla="*/ 665414 h 665414"/>
              <a:gd name="connsiteX13" fmla="*/ 269650 w 620784"/>
              <a:gd name="connsiteY13" fmla="*/ 663556 h 665414"/>
              <a:gd name="connsiteX14" fmla="*/ 0 w 620784"/>
              <a:gd name="connsiteY14" fmla="*/ 332707 h 665414"/>
              <a:gd name="connsiteX15" fmla="*/ 269650 w 620784"/>
              <a:gd name="connsiteY15" fmla="*/ 1857 h 66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20784" h="665414">
                <a:moveTo>
                  <a:pt x="325954" y="37875"/>
                </a:moveTo>
                <a:lnTo>
                  <a:pt x="620784" y="332707"/>
                </a:lnTo>
                <a:lnTo>
                  <a:pt x="325951" y="627540"/>
                </a:lnTo>
                <a:lnTo>
                  <a:pt x="278054" y="622712"/>
                </a:lnTo>
                <a:cubicBezTo>
                  <a:pt x="143163" y="595109"/>
                  <a:pt x="41694" y="475759"/>
                  <a:pt x="41694" y="332708"/>
                </a:cubicBezTo>
                <a:cubicBezTo>
                  <a:pt x="41694" y="189657"/>
                  <a:pt x="143163" y="70306"/>
                  <a:pt x="278054" y="42703"/>
                </a:cubicBezTo>
                <a:close/>
                <a:moveTo>
                  <a:pt x="288079" y="0"/>
                </a:moveTo>
                <a:lnTo>
                  <a:pt x="291698" y="3619"/>
                </a:lnTo>
                <a:lnTo>
                  <a:pt x="270453" y="5761"/>
                </a:lnTo>
                <a:cubicBezTo>
                  <a:pt x="118380" y="36880"/>
                  <a:pt x="3985" y="171434"/>
                  <a:pt x="3985" y="332707"/>
                </a:cubicBezTo>
                <a:cubicBezTo>
                  <a:pt x="3985" y="493979"/>
                  <a:pt x="118380" y="628534"/>
                  <a:pt x="270453" y="659652"/>
                </a:cubicBezTo>
                <a:lnTo>
                  <a:pt x="291698" y="661794"/>
                </a:lnTo>
                <a:lnTo>
                  <a:pt x="288078" y="665414"/>
                </a:lnTo>
                <a:lnTo>
                  <a:pt x="269650" y="663556"/>
                </a:lnTo>
                <a:cubicBezTo>
                  <a:pt x="115762" y="632066"/>
                  <a:pt x="0" y="495905"/>
                  <a:pt x="0" y="332707"/>
                </a:cubicBezTo>
                <a:cubicBezTo>
                  <a:pt x="0" y="169509"/>
                  <a:pt x="115762" y="33348"/>
                  <a:pt x="269650" y="18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FEFFFF"/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endParaRPr lang="zh-CN" altLang="en-US" sz="2400" dirty="0">
              <a:solidFill>
                <a:srgbClr val="FE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MH_Other_3">
            <a:extLst>
              <a:ext uri="{FF2B5EF4-FFF2-40B4-BE49-F238E27FC236}">
                <a16:creationId xmlns:a16="http://schemas.microsoft.com/office/drawing/2014/main" id="{A52C5025-8EC7-404B-BCEC-EF37132E6B7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074532" y="4745744"/>
            <a:ext cx="817215" cy="740805"/>
          </a:xfrm>
          <a:custGeom>
            <a:avLst/>
            <a:gdLst>
              <a:gd name="connsiteX0" fmla="*/ 325954 w 620784"/>
              <a:gd name="connsiteY0" fmla="*/ 37875 h 665414"/>
              <a:gd name="connsiteX1" fmla="*/ 620784 w 620784"/>
              <a:gd name="connsiteY1" fmla="*/ 332707 h 665414"/>
              <a:gd name="connsiteX2" fmla="*/ 325951 w 620784"/>
              <a:gd name="connsiteY2" fmla="*/ 627540 h 665414"/>
              <a:gd name="connsiteX3" fmla="*/ 278054 w 620784"/>
              <a:gd name="connsiteY3" fmla="*/ 622712 h 665414"/>
              <a:gd name="connsiteX4" fmla="*/ 41694 w 620784"/>
              <a:gd name="connsiteY4" fmla="*/ 332708 h 665414"/>
              <a:gd name="connsiteX5" fmla="*/ 278054 w 620784"/>
              <a:gd name="connsiteY5" fmla="*/ 42703 h 665414"/>
              <a:gd name="connsiteX6" fmla="*/ 288079 w 620784"/>
              <a:gd name="connsiteY6" fmla="*/ 0 h 665414"/>
              <a:gd name="connsiteX7" fmla="*/ 291698 w 620784"/>
              <a:gd name="connsiteY7" fmla="*/ 3619 h 665414"/>
              <a:gd name="connsiteX8" fmla="*/ 270453 w 620784"/>
              <a:gd name="connsiteY8" fmla="*/ 5761 h 665414"/>
              <a:gd name="connsiteX9" fmla="*/ 3985 w 620784"/>
              <a:gd name="connsiteY9" fmla="*/ 332707 h 665414"/>
              <a:gd name="connsiteX10" fmla="*/ 270453 w 620784"/>
              <a:gd name="connsiteY10" fmla="*/ 659652 h 665414"/>
              <a:gd name="connsiteX11" fmla="*/ 291698 w 620784"/>
              <a:gd name="connsiteY11" fmla="*/ 661794 h 665414"/>
              <a:gd name="connsiteX12" fmla="*/ 288078 w 620784"/>
              <a:gd name="connsiteY12" fmla="*/ 665414 h 665414"/>
              <a:gd name="connsiteX13" fmla="*/ 269650 w 620784"/>
              <a:gd name="connsiteY13" fmla="*/ 663556 h 665414"/>
              <a:gd name="connsiteX14" fmla="*/ 0 w 620784"/>
              <a:gd name="connsiteY14" fmla="*/ 332707 h 665414"/>
              <a:gd name="connsiteX15" fmla="*/ 269650 w 620784"/>
              <a:gd name="connsiteY15" fmla="*/ 1857 h 665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20784" h="665414">
                <a:moveTo>
                  <a:pt x="325954" y="37875"/>
                </a:moveTo>
                <a:lnTo>
                  <a:pt x="620784" y="332707"/>
                </a:lnTo>
                <a:lnTo>
                  <a:pt x="325951" y="627540"/>
                </a:lnTo>
                <a:lnTo>
                  <a:pt x="278054" y="622712"/>
                </a:lnTo>
                <a:cubicBezTo>
                  <a:pt x="143163" y="595109"/>
                  <a:pt x="41694" y="475759"/>
                  <a:pt x="41694" y="332708"/>
                </a:cubicBezTo>
                <a:cubicBezTo>
                  <a:pt x="41694" y="189657"/>
                  <a:pt x="143163" y="70306"/>
                  <a:pt x="278054" y="42703"/>
                </a:cubicBezTo>
                <a:close/>
                <a:moveTo>
                  <a:pt x="288079" y="0"/>
                </a:moveTo>
                <a:lnTo>
                  <a:pt x="291698" y="3619"/>
                </a:lnTo>
                <a:lnTo>
                  <a:pt x="270453" y="5761"/>
                </a:lnTo>
                <a:cubicBezTo>
                  <a:pt x="118380" y="36880"/>
                  <a:pt x="3985" y="171434"/>
                  <a:pt x="3985" y="332707"/>
                </a:cubicBezTo>
                <a:cubicBezTo>
                  <a:pt x="3985" y="493979"/>
                  <a:pt x="118380" y="628534"/>
                  <a:pt x="270453" y="659652"/>
                </a:cubicBezTo>
                <a:lnTo>
                  <a:pt x="291698" y="661794"/>
                </a:lnTo>
                <a:lnTo>
                  <a:pt x="288078" y="665414"/>
                </a:lnTo>
                <a:lnTo>
                  <a:pt x="269650" y="663556"/>
                </a:lnTo>
                <a:cubicBezTo>
                  <a:pt x="115762" y="632066"/>
                  <a:pt x="0" y="495905"/>
                  <a:pt x="0" y="332707"/>
                </a:cubicBezTo>
                <a:cubicBezTo>
                  <a:pt x="0" y="169509"/>
                  <a:pt x="115762" y="33348"/>
                  <a:pt x="269650" y="18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dirty="0">
                <a:solidFill>
                  <a:srgbClr val="FEFFFF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endParaRPr lang="zh-CN" altLang="en-US" sz="2400" dirty="0">
              <a:solidFill>
                <a:srgbClr val="FEFF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20187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MH_Other_1"/>
          <p:cNvCxnSpPr/>
          <p:nvPr>
            <p:custDataLst>
              <p:tags r:id="rId1"/>
            </p:custDataLst>
          </p:nvPr>
        </p:nvCxnSpPr>
        <p:spPr>
          <a:xfrm flipH="1">
            <a:off x="4523040" y="2359851"/>
            <a:ext cx="735806" cy="690563"/>
          </a:xfrm>
          <a:prstGeom prst="line">
            <a:avLst/>
          </a:prstGeom>
          <a:ln w="38100">
            <a:solidFill>
              <a:srgbClr val="00A8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MH_Other_2"/>
          <p:cNvSpPr/>
          <p:nvPr>
            <p:custDataLst>
              <p:tags r:id="rId2"/>
            </p:custDataLst>
          </p:nvPr>
        </p:nvSpPr>
        <p:spPr>
          <a:xfrm>
            <a:off x="3826383" y="2651050"/>
            <a:ext cx="1034322" cy="467854"/>
          </a:xfrm>
          <a:custGeom>
            <a:avLst/>
            <a:gdLst>
              <a:gd name="connsiteX0" fmla="*/ 0 w 928918"/>
              <a:gd name="connsiteY0" fmla="*/ 0 h 459023"/>
              <a:gd name="connsiteX1" fmla="*/ 928918 w 928918"/>
              <a:gd name="connsiteY1" fmla="*/ 0 h 459023"/>
              <a:gd name="connsiteX2" fmla="*/ 464459 w 928918"/>
              <a:gd name="connsiteY2" fmla="*/ 459023 h 45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8918" h="459023">
                <a:moveTo>
                  <a:pt x="0" y="0"/>
                </a:moveTo>
                <a:lnTo>
                  <a:pt x="928918" y="0"/>
                </a:lnTo>
                <a:lnTo>
                  <a:pt x="464459" y="459023"/>
                </a:lnTo>
                <a:close/>
              </a:path>
            </a:pathLst>
          </a:custGeom>
          <a:solidFill>
            <a:srgbClr val="00A8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0500" anchor="ctr"/>
          <a:lstStyle/>
          <a:p>
            <a:pPr algn="ctr">
              <a:defRPr/>
            </a:pPr>
            <a:endParaRPr lang="zh-CN" altLang="en-US" sz="2100" b="1">
              <a:solidFill>
                <a:srgbClr val="5B9BD5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MH_SubTitle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22536" y="2651050"/>
            <a:ext cx="3870722" cy="641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增加实体店的竞争力</a:t>
            </a:r>
          </a:p>
        </p:txBody>
      </p:sp>
      <p:sp>
        <p:nvSpPr>
          <p:cNvPr id="38" name="MH_Other_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22990" y="2167628"/>
            <a:ext cx="569119" cy="55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a-DK" altLang="zh-CN" sz="4000" b="1">
                <a:solidFill>
                  <a:srgbClr val="00A8E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4000" b="1">
              <a:solidFill>
                <a:srgbClr val="00A8E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9" name="MH_Other_4"/>
          <p:cNvCxnSpPr/>
          <p:nvPr>
            <p:custDataLst>
              <p:tags r:id="rId5"/>
            </p:custDataLst>
          </p:nvPr>
        </p:nvCxnSpPr>
        <p:spPr>
          <a:xfrm flipH="1">
            <a:off x="4523040" y="3480229"/>
            <a:ext cx="735806" cy="690563"/>
          </a:xfrm>
          <a:prstGeom prst="line">
            <a:avLst/>
          </a:prstGeom>
          <a:ln w="38100">
            <a:solidFill>
              <a:srgbClr val="58B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MH_Other_5"/>
          <p:cNvSpPr/>
          <p:nvPr>
            <p:custDataLst>
              <p:tags r:id="rId6"/>
            </p:custDataLst>
          </p:nvPr>
        </p:nvSpPr>
        <p:spPr>
          <a:xfrm>
            <a:off x="3826383" y="3772620"/>
            <a:ext cx="1034322" cy="467854"/>
          </a:xfrm>
          <a:custGeom>
            <a:avLst/>
            <a:gdLst>
              <a:gd name="connsiteX0" fmla="*/ 0 w 928918"/>
              <a:gd name="connsiteY0" fmla="*/ 0 h 459023"/>
              <a:gd name="connsiteX1" fmla="*/ 928918 w 928918"/>
              <a:gd name="connsiteY1" fmla="*/ 0 h 459023"/>
              <a:gd name="connsiteX2" fmla="*/ 464459 w 928918"/>
              <a:gd name="connsiteY2" fmla="*/ 459023 h 45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8918" h="459023">
                <a:moveTo>
                  <a:pt x="0" y="0"/>
                </a:moveTo>
                <a:lnTo>
                  <a:pt x="928918" y="0"/>
                </a:lnTo>
                <a:lnTo>
                  <a:pt x="464459" y="459023"/>
                </a:lnTo>
                <a:close/>
              </a:path>
            </a:pathLst>
          </a:custGeom>
          <a:solidFill>
            <a:srgbClr val="58B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0500" anchor="ctr"/>
          <a:lstStyle/>
          <a:p>
            <a:pPr algn="ctr">
              <a:defRPr/>
            </a:pPr>
            <a:endParaRPr lang="zh-CN" altLang="en-US" sz="2100" b="1">
              <a:solidFill>
                <a:srgbClr val="5B9BD5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MH_SubTitle_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022536" y="3789792"/>
            <a:ext cx="3870722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用户体验更加丰富</a:t>
            </a:r>
          </a:p>
        </p:txBody>
      </p:sp>
      <p:sp>
        <p:nvSpPr>
          <p:cNvPr id="42" name="MH_Other_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122990" y="3289196"/>
            <a:ext cx="569119" cy="55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58B9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4000" b="1" dirty="0">
              <a:solidFill>
                <a:srgbClr val="58B9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MH_Other_7"/>
          <p:cNvCxnSpPr/>
          <p:nvPr>
            <p:custDataLst>
              <p:tags r:id="rId9"/>
            </p:custDataLst>
          </p:nvPr>
        </p:nvCxnSpPr>
        <p:spPr>
          <a:xfrm flipH="1">
            <a:off x="4523040" y="4601798"/>
            <a:ext cx="735806" cy="690563"/>
          </a:xfrm>
          <a:prstGeom prst="line">
            <a:avLst/>
          </a:prstGeom>
          <a:ln w="38100">
            <a:solidFill>
              <a:srgbClr val="F87C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MH_Other_8"/>
          <p:cNvSpPr/>
          <p:nvPr>
            <p:custDataLst>
              <p:tags r:id="rId10"/>
            </p:custDataLst>
          </p:nvPr>
        </p:nvSpPr>
        <p:spPr>
          <a:xfrm>
            <a:off x="3826383" y="4894189"/>
            <a:ext cx="1034322" cy="467854"/>
          </a:xfrm>
          <a:custGeom>
            <a:avLst/>
            <a:gdLst>
              <a:gd name="connsiteX0" fmla="*/ 0 w 928918"/>
              <a:gd name="connsiteY0" fmla="*/ 0 h 459023"/>
              <a:gd name="connsiteX1" fmla="*/ 928918 w 928918"/>
              <a:gd name="connsiteY1" fmla="*/ 0 h 459023"/>
              <a:gd name="connsiteX2" fmla="*/ 464459 w 928918"/>
              <a:gd name="connsiteY2" fmla="*/ 459023 h 45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8918" h="459023">
                <a:moveTo>
                  <a:pt x="0" y="0"/>
                </a:moveTo>
                <a:lnTo>
                  <a:pt x="928918" y="0"/>
                </a:lnTo>
                <a:lnTo>
                  <a:pt x="464459" y="459023"/>
                </a:lnTo>
                <a:close/>
              </a:path>
            </a:pathLst>
          </a:custGeom>
          <a:solidFill>
            <a:srgbClr val="F87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0500" anchor="ctr"/>
          <a:lstStyle/>
          <a:p>
            <a:pPr algn="ctr">
              <a:defRPr/>
            </a:pPr>
            <a:endParaRPr lang="zh-CN" altLang="en-US" sz="2100" b="1">
              <a:solidFill>
                <a:srgbClr val="5B9BD5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MH_SubTitle_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022536" y="4911361"/>
            <a:ext cx="4121464" cy="62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O2O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经营者带来更多盈利</a:t>
            </a:r>
          </a:p>
        </p:txBody>
      </p:sp>
      <p:sp>
        <p:nvSpPr>
          <p:cNvPr id="46" name="MH_Other_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122990" y="4409576"/>
            <a:ext cx="569119" cy="55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F87C0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3600" b="1" dirty="0">
              <a:solidFill>
                <a:srgbClr val="F87C0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MH_Desc_1"/>
          <p:cNvSpPr/>
          <p:nvPr>
            <p:custDataLst>
              <p:tags r:id="rId13"/>
            </p:custDataLst>
          </p:nvPr>
        </p:nvSpPr>
        <p:spPr>
          <a:xfrm>
            <a:off x="860496" y="3499713"/>
            <a:ext cx="2178002" cy="1069412"/>
          </a:xfrm>
          <a:custGeom>
            <a:avLst/>
            <a:gdLst>
              <a:gd name="connsiteX0" fmla="*/ 0 w 2160000"/>
              <a:gd name="connsiteY0" fmla="*/ 1377240 h 1593240"/>
              <a:gd name="connsiteX1" fmla="*/ 54000 w 2160000"/>
              <a:gd name="connsiteY1" fmla="*/ 1377240 h 1593240"/>
              <a:gd name="connsiteX2" fmla="*/ 54000 w 2160000"/>
              <a:gd name="connsiteY2" fmla="*/ 1539240 h 1593240"/>
              <a:gd name="connsiteX3" fmla="*/ 2106000 w 2160000"/>
              <a:gd name="connsiteY3" fmla="*/ 1539240 h 1593240"/>
              <a:gd name="connsiteX4" fmla="*/ 2106000 w 2160000"/>
              <a:gd name="connsiteY4" fmla="*/ 1377240 h 1593240"/>
              <a:gd name="connsiteX5" fmla="*/ 2160000 w 2160000"/>
              <a:gd name="connsiteY5" fmla="*/ 1377240 h 1593240"/>
              <a:gd name="connsiteX6" fmla="*/ 2160000 w 2160000"/>
              <a:gd name="connsiteY6" fmla="*/ 1539240 h 1593240"/>
              <a:gd name="connsiteX7" fmla="*/ 2160000 w 2160000"/>
              <a:gd name="connsiteY7" fmla="*/ 1593240 h 1593240"/>
              <a:gd name="connsiteX8" fmla="*/ 2106000 w 2160000"/>
              <a:gd name="connsiteY8" fmla="*/ 1593240 h 1593240"/>
              <a:gd name="connsiteX9" fmla="*/ 54000 w 2160000"/>
              <a:gd name="connsiteY9" fmla="*/ 1593240 h 1593240"/>
              <a:gd name="connsiteX10" fmla="*/ 0 w 2160000"/>
              <a:gd name="connsiteY10" fmla="*/ 1593240 h 1593240"/>
              <a:gd name="connsiteX11" fmla="*/ 0 w 2160000"/>
              <a:gd name="connsiteY11" fmla="*/ 1539240 h 1593240"/>
              <a:gd name="connsiteX12" fmla="*/ 1800000 w 2160000"/>
              <a:gd name="connsiteY12" fmla="*/ 0 h 1593240"/>
              <a:gd name="connsiteX13" fmla="*/ 2106000 w 2160000"/>
              <a:gd name="connsiteY13" fmla="*/ 0 h 1593240"/>
              <a:gd name="connsiteX14" fmla="*/ 2160000 w 2160000"/>
              <a:gd name="connsiteY14" fmla="*/ 0 h 1593240"/>
              <a:gd name="connsiteX15" fmla="*/ 2160000 w 2160000"/>
              <a:gd name="connsiteY15" fmla="*/ 54000 h 1593240"/>
              <a:gd name="connsiteX16" fmla="*/ 2160000 w 2160000"/>
              <a:gd name="connsiteY16" fmla="*/ 216000 h 1593240"/>
              <a:gd name="connsiteX17" fmla="*/ 2106000 w 2160000"/>
              <a:gd name="connsiteY17" fmla="*/ 216000 h 1593240"/>
              <a:gd name="connsiteX18" fmla="*/ 2106000 w 2160000"/>
              <a:gd name="connsiteY18" fmla="*/ 54000 h 1593240"/>
              <a:gd name="connsiteX19" fmla="*/ 1800000 w 2160000"/>
              <a:gd name="connsiteY19" fmla="*/ 54000 h 1593240"/>
              <a:gd name="connsiteX20" fmla="*/ 0 w 2160000"/>
              <a:gd name="connsiteY20" fmla="*/ 0 h 1593240"/>
              <a:gd name="connsiteX21" fmla="*/ 54000 w 2160000"/>
              <a:gd name="connsiteY21" fmla="*/ 0 h 1593240"/>
              <a:gd name="connsiteX22" fmla="*/ 360000 w 2160000"/>
              <a:gd name="connsiteY22" fmla="*/ 0 h 1593240"/>
              <a:gd name="connsiteX23" fmla="*/ 360000 w 2160000"/>
              <a:gd name="connsiteY23" fmla="*/ 54000 h 1593240"/>
              <a:gd name="connsiteX24" fmla="*/ 54000 w 2160000"/>
              <a:gd name="connsiteY24" fmla="*/ 54000 h 1593240"/>
              <a:gd name="connsiteX25" fmla="*/ 54000 w 2160000"/>
              <a:gd name="connsiteY25" fmla="*/ 216000 h 1593240"/>
              <a:gd name="connsiteX26" fmla="*/ 0 w 2160000"/>
              <a:gd name="connsiteY26" fmla="*/ 216000 h 1593240"/>
              <a:gd name="connsiteX27" fmla="*/ 0 w 2160000"/>
              <a:gd name="connsiteY27" fmla="*/ 54000 h 159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160000" h="1593240">
                <a:moveTo>
                  <a:pt x="0" y="1377240"/>
                </a:moveTo>
                <a:lnTo>
                  <a:pt x="54000" y="1377240"/>
                </a:lnTo>
                <a:lnTo>
                  <a:pt x="54000" y="1539240"/>
                </a:lnTo>
                <a:lnTo>
                  <a:pt x="2106000" y="1539240"/>
                </a:lnTo>
                <a:lnTo>
                  <a:pt x="2106000" y="1377240"/>
                </a:lnTo>
                <a:lnTo>
                  <a:pt x="2160000" y="1377240"/>
                </a:lnTo>
                <a:lnTo>
                  <a:pt x="2160000" y="1539240"/>
                </a:lnTo>
                <a:lnTo>
                  <a:pt x="2160000" y="1593240"/>
                </a:lnTo>
                <a:lnTo>
                  <a:pt x="2106000" y="1593240"/>
                </a:lnTo>
                <a:lnTo>
                  <a:pt x="54000" y="1593240"/>
                </a:lnTo>
                <a:lnTo>
                  <a:pt x="0" y="1593240"/>
                </a:lnTo>
                <a:lnTo>
                  <a:pt x="0" y="1539240"/>
                </a:lnTo>
                <a:close/>
                <a:moveTo>
                  <a:pt x="1800000" y="0"/>
                </a:moveTo>
                <a:lnTo>
                  <a:pt x="2106000" y="0"/>
                </a:lnTo>
                <a:lnTo>
                  <a:pt x="2160000" y="0"/>
                </a:lnTo>
                <a:lnTo>
                  <a:pt x="2160000" y="54000"/>
                </a:lnTo>
                <a:lnTo>
                  <a:pt x="2160000" y="216000"/>
                </a:lnTo>
                <a:lnTo>
                  <a:pt x="2106000" y="216000"/>
                </a:lnTo>
                <a:lnTo>
                  <a:pt x="2106000" y="54000"/>
                </a:lnTo>
                <a:lnTo>
                  <a:pt x="1800000" y="54000"/>
                </a:lnTo>
                <a:close/>
                <a:moveTo>
                  <a:pt x="0" y="0"/>
                </a:moveTo>
                <a:lnTo>
                  <a:pt x="54000" y="0"/>
                </a:lnTo>
                <a:lnTo>
                  <a:pt x="360000" y="0"/>
                </a:lnTo>
                <a:lnTo>
                  <a:pt x="360000" y="54000"/>
                </a:lnTo>
                <a:lnTo>
                  <a:pt x="54000" y="54000"/>
                </a:lnTo>
                <a:lnTo>
                  <a:pt x="54000" y="216000"/>
                </a:lnTo>
                <a:lnTo>
                  <a:pt x="0" y="216000"/>
                </a:lnTo>
                <a:lnTo>
                  <a:pt x="0" y="5400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chemeClr val="accent1"/>
            </a:solidFill>
          </a:ln>
        </p:spPr>
        <p:txBody>
          <a:bodyPr lIns="135000" tIns="108000" rIns="135000" anchor="ctr">
            <a:normAutofit/>
          </a:bodyPr>
          <a:lstStyle/>
          <a:p>
            <a:pPr algn="just">
              <a:lnSpc>
                <a:spcPct val="120000"/>
              </a:lnSpc>
              <a:defRPr/>
            </a:pPr>
            <a:endParaRPr lang="zh-CN" altLang="en-US" dirty="0" err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MH_SubTitle_1"/>
          <p:cNvSpPr/>
          <p:nvPr>
            <p:custDataLst>
              <p:tags r:id="rId14"/>
            </p:custDataLst>
          </p:nvPr>
        </p:nvSpPr>
        <p:spPr>
          <a:xfrm>
            <a:off x="1079635" y="2645674"/>
            <a:ext cx="1818042" cy="696355"/>
          </a:xfrm>
          <a:prstGeom prst="rect">
            <a:avLst/>
          </a:prstGeom>
        </p:spPr>
        <p:txBody>
          <a:bodyPr lIns="0" tIns="0" rIns="0" bIns="0" anchor="ctr">
            <a:normAutofit fontScale="92500"/>
          </a:bodyPr>
          <a:lstStyle/>
          <a:p>
            <a:pPr algn="ctr">
              <a:defRPr/>
            </a:pPr>
            <a:r>
              <a:rPr lang="en-US" altLang="zh-CN" sz="28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O2O</a:t>
            </a:r>
            <a:r>
              <a:rPr lang="zh-CN" altLang="en-US" sz="28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的核心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39181" y="3744484"/>
            <a:ext cx="1818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在线预付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A7CF0AF2-FA43-4DE1-9F0D-50A7750B0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5613"/>
            <a:ext cx="9144000" cy="584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70" eaLnBrk="0" fontAlgn="base" hangingPunct="0">
              <a:lnSpc>
                <a:spcPts val="3839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</a:t>
            </a:r>
            <a:r>
              <a:rPr lang="en-US" altLang="zh-CN" sz="3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O2O</a:t>
            </a:r>
            <a:endParaRPr lang="zh-CN" altLang="zh-CN" sz="3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AB28EE83-3648-4E17-ADCF-283B29BF47A8}"/>
              </a:ext>
            </a:extLst>
          </p:cNvPr>
          <p:cNvSpPr/>
          <p:nvPr/>
        </p:nvSpPr>
        <p:spPr>
          <a:xfrm>
            <a:off x="658070" y="1611911"/>
            <a:ext cx="2893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O2O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核心与优势</a:t>
            </a:r>
          </a:p>
        </p:txBody>
      </p:sp>
    </p:spTree>
    <p:extLst>
      <p:ext uri="{BB962C8B-B14F-4D97-AF65-F5344CB8AC3E}">
        <p14:creationId xmlns:p14="http://schemas.microsoft.com/office/powerpoint/2010/main" val="3432210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MH_Other_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80531" y="5230329"/>
            <a:ext cx="4606528" cy="72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615C3EC8-A6F6-411A-825F-C218447D427B}"/>
              </a:ext>
            </a:extLst>
          </p:cNvPr>
          <p:cNvGrpSpPr/>
          <p:nvPr/>
        </p:nvGrpSpPr>
        <p:grpSpPr>
          <a:xfrm>
            <a:off x="658070" y="2383316"/>
            <a:ext cx="3493294" cy="3485310"/>
            <a:chOff x="1943101" y="2825354"/>
            <a:chExt cx="2083594" cy="2078832"/>
          </a:xfrm>
        </p:grpSpPr>
        <p:sp>
          <p:nvSpPr>
            <p:cNvPr id="12" name="MH_Other_1"/>
            <p:cNvSpPr/>
            <p:nvPr>
              <p:custDataLst>
                <p:tags r:id="rId10"/>
              </p:custDataLst>
            </p:nvPr>
          </p:nvSpPr>
          <p:spPr>
            <a:xfrm rot="16200000">
              <a:off x="2836070" y="3713561"/>
              <a:ext cx="1190625" cy="1190625"/>
            </a:xfrm>
            <a:prstGeom prst="teardrop">
              <a:avLst/>
            </a:prstGeom>
            <a:solidFill>
              <a:srgbClr val="F47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27000" tIns="27000" rIns="81000" anchor="ctr"/>
            <a:lstStyle/>
            <a:p>
              <a:pPr algn="ctr">
                <a:defRPr/>
              </a:pPr>
              <a:endParaRPr lang="th-TH" sz="27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MH_Other_2"/>
            <p:cNvSpPr/>
            <p:nvPr>
              <p:custDataLst>
                <p:tags r:id="rId11"/>
              </p:custDataLst>
            </p:nvPr>
          </p:nvSpPr>
          <p:spPr>
            <a:xfrm rot="10800000">
              <a:off x="2836070" y="2825354"/>
              <a:ext cx="847725" cy="846534"/>
            </a:xfrm>
            <a:prstGeom prst="teardrop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tIns="27000" rIns="27000" anchor="ctr"/>
            <a:lstStyle/>
            <a:p>
              <a:pPr algn="ctr">
                <a:defRPr/>
              </a:pPr>
              <a:endParaRPr lang="th-TH" sz="3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MH_Other_3"/>
            <p:cNvSpPr/>
            <p:nvPr>
              <p:custDataLst>
                <p:tags r:id="rId12"/>
              </p:custDataLst>
            </p:nvPr>
          </p:nvSpPr>
          <p:spPr>
            <a:xfrm>
              <a:off x="1947864" y="3713561"/>
              <a:ext cx="846535" cy="847725"/>
            </a:xfrm>
            <a:prstGeom prst="teardrop">
              <a:avLst/>
            </a:prstGeom>
            <a:solidFill>
              <a:srgbClr val="60BC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54000" rIns="81000" anchor="ctr"/>
            <a:lstStyle/>
            <a:p>
              <a:pPr algn="ctr">
                <a:defRPr/>
              </a:pPr>
              <a:endParaRPr lang="th-TH" sz="27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MH_Other_4"/>
            <p:cNvSpPr/>
            <p:nvPr>
              <p:custDataLst>
                <p:tags r:id="rId13"/>
              </p:custDataLst>
            </p:nvPr>
          </p:nvSpPr>
          <p:spPr>
            <a:xfrm rot="5400000">
              <a:off x="1943101" y="2833689"/>
              <a:ext cx="846535" cy="846535"/>
            </a:xfrm>
            <a:prstGeom prst="teardrop">
              <a:avLst/>
            </a:prstGeom>
            <a:solidFill>
              <a:srgbClr val="F5C0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81000" tIns="27000" rIns="0" anchor="ctr"/>
            <a:lstStyle/>
            <a:p>
              <a:pPr algn="ctr">
                <a:defRPr/>
              </a:pPr>
              <a:endParaRPr lang="th-TH" sz="27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MH_Other_5"/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2196705" y="3927873"/>
              <a:ext cx="348853" cy="375047"/>
            </a:xfrm>
            <a:custGeom>
              <a:avLst/>
              <a:gdLst>
                <a:gd name="T0" fmla="*/ 2147483646 w 67"/>
                <a:gd name="T1" fmla="*/ 2147483646 h 72"/>
                <a:gd name="T2" fmla="*/ 2147483646 w 67"/>
                <a:gd name="T3" fmla="*/ 2147483646 h 72"/>
                <a:gd name="T4" fmla="*/ 2147483646 w 67"/>
                <a:gd name="T5" fmla="*/ 2147483646 h 72"/>
                <a:gd name="T6" fmla="*/ 0 w 67"/>
                <a:gd name="T7" fmla="*/ 2147483646 h 72"/>
                <a:gd name="T8" fmla="*/ 0 w 67"/>
                <a:gd name="T9" fmla="*/ 2147483646 h 72"/>
                <a:gd name="T10" fmla="*/ 2147483646 w 67"/>
                <a:gd name="T11" fmla="*/ 2147483646 h 72"/>
                <a:gd name="T12" fmla="*/ 2147483646 w 67"/>
                <a:gd name="T13" fmla="*/ 2147483646 h 72"/>
                <a:gd name="T14" fmla="*/ 2147483646 w 67"/>
                <a:gd name="T15" fmla="*/ 2147483646 h 72"/>
                <a:gd name="T16" fmla="*/ 2147483646 w 67"/>
                <a:gd name="T17" fmla="*/ 0 h 72"/>
                <a:gd name="T18" fmla="*/ 2147483646 w 67"/>
                <a:gd name="T19" fmla="*/ 0 h 72"/>
                <a:gd name="T20" fmla="*/ 2147483646 w 67"/>
                <a:gd name="T21" fmla="*/ 2147483646 h 72"/>
                <a:gd name="T22" fmla="*/ 2147483646 w 67"/>
                <a:gd name="T23" fmla="*/ 2147483646 h 72"/>
                <a:gd name="T24" fmla="*/ 2147483646 w 67"/>
                <a:gd name="T25" fmla="*/ 2147483646 h 72"/>
                <a:gd name="T26" fmla="*/ 2147483646 w 67"/>
                <a:gd name="T27" fmla="*/ 2147483646 h 72"/>
                <a:gd name="T28" fmla="*/ 2147483646 w 67"/>
                <a:gd name="T29" fmla="*/ 0 h 72"/>
                <a:gd name="T30" fmla="*/ 2147483646 w 67"/>
                <a:gd name="T31" fmla="*/ 0 h 72"/>
                <a:gd name="T32" fmla="*/ 2147483646 w 67"/>
                <a:gd name="T33" fmla="*/ 2147483646 h 72"/>
                <a:gd name="T34" fmla="*/ 2147483646 w 67"/>
                <a:gd name="T35" fmla="*/ 2147483646 h 72"/>
                <a:gd name="T36" fmla="*/ 2147483646 w 67"/>
                <a:gd name="T37" fmla="*/ 2147483646 h 72"/>
                <a:gd name="T38" fmla="*/ 2147483646 w 67"/>
                <a:gd name="T39" fmla="*/ 2147483646 h 72"/>
                <a:gd name="T40" fmla="*/ 2147483646 w 67"/>
                <a:gd name="T41" fmla="*/ 2147483646 h 72"/>
                <a:gd name="T42" fmla="*/ 2147483646 w 67"/>
                <a:gd name="T43" fmla="*/ 2147483646 h 72"/>
                <a:gd name="T44" fmla="*/ 2147483646 w 67"/>
                <a:gd name="T45" fmla="*/ 2147483646 h 72"/>
                <a:gd name="T46" fmla="*/ 2147483646 w 67"/>
                <a:gd name="T47" fmla="*/ 2147483646 h 72"/>
                <a:gd name="T48" fmla="*/ 2147483646 w 67"/>
                <a:gd name="T49" fmla="*/ 2147483646 h 72"/>
                <a:gd name="T50" fmla="*/ 2147483646 w 67"/>
                <a:gd name="T51" fmla="*/ 2147483646 h 72"/>
                <a:gd name="T52" fmla="*/ 2147483646 w 67"/>
                <a:gd name="T53" fmla="*/ 2147483646 h 72"/>
                <a:gd name="T54" fmla="*/ 2147483646 w 67"/>
                <a:gd name="T55" fmla="*/ 2147483646 h 72"/>
                <a:gd name="T56" fmla="*/ 2147483646 w 67"/>
                <a:gd name="T57" fmla="*/ 2147483646 h 72"/>
                <a:gd name="T58" fmla="*/ 2147483646 w 67"/>
                <a:gd name="T59" fmla="*/ 2147483646 h 72"/>
                <a:gd name="T60" fmla="*/ 2147483646 w 67"/>
                <a:gd name="T61" fmla="*/ 2147483646 h 72"/>
                <a:gd name="T62" fmla="*/ 2147483646 w 67"/>
                <a:gd name="T63" fmla="*/ 2147483646 h 72"/>
                <a:gd name="T64" fmla="*/ 2147483646 w 67"/>
                <a:gd name="T65" fmla="*/ 2147483646 h 72"/>
                <a:gd name="T66" fmla="*/ 2147483646 w 67"/>
                <a:gd name="T67" fmla="*/ 2147483646 h 72"/>
                <a:gd name="T68" fmla="*/ 2147483646 w 67"/>
                <a:gd name="T69" fmla="*/ 2147483646 h 72"/>
                <a:gd name="T70" fmla="*/ 2147483646 w 67"/>
                <a:gd name="T71" fmla="*/ 2147483646 h 72"/>
                <a:gd name="T72" fmla="*/ 2147483646 w 67"/>
                <a:gd name="T73" fmla="*/ 2147483646 h 72"/>
                <a:gd name="T74" fmla="*/ 2147483646 w 67"/>
                <a:gd name="T75" fmla="*/ 2147483646 h 72"/>
                <a:gd name="T76" fmla="*/ 2147483646 w 67"/>
                <a:gd name="T77" fmla="*/ 2147483646 h 72"/>
                <a:gd name="T78" fmla="*/ 2147483646 w 67"/>
                <a:gd name="T79" fmla="*/ 2147483646 h 72"/>
                <a:gd name="T80" fmla="*/ 2147483646 w 67"/>
                <a:gd name="T81" fmla="*/ 2147483646 h 72"/>
                <a:gd name="T82" fmla="*/ 2147483646 w 67"/>
                <a:gd name="T83" fmla="*/ 2147483646 h 72"/>
                <a:gd name="T84" fmla="*/ 2147483646 w 67"/>
                <a:gd name="T85" fmla="*/ 2147483646 h 72"/>
                <a:gd name="T86" fmla="*/ 2147483646 w 67"/>
                <a:gd name="T87" fmla="*/ 2147483646 h 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MH_Other_6"/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3242074" y="4115993"/>
              <a:ext cx="378619" cy="326231"/>
            </a:xfrm>
            <a:custGeom>
              <a:avLst/>
              <a:gdLst>
                <a:gd name="T0" fmla="*/ 2147483646 w 73"/>
                <a:gd name="T1" fmla="*/ 2147483646 h 63"/>
                <a:gd name="T2" fmla="*/ 2147483646 w 73"/>
                <a:gd name="T3" fmla="*/ 2147483646 h 63"/>
                <a:gd name="T4" fmla="*/ 2147483646 w 73"/>
                <a:gd name="T5" fmla="*/ 2147483646 h 63"/>
                <a:gd name="T6" fmla="*/ 2147483646 w 73"/>
                <a:gd name="T7" fmla="*/ 2147483646 h 63"/>
                <a:gd name="T8" fmla="*/ 2147483646 w 73"/>
                <a:gd name="T9" fmla="*/ 2147483646 h 63"/>
                <a:gd name="T10" fmla="*/ 2147483646 w 73"/>
                <a:gd name="T11" fmla="*/ 2147483646 h 63"/>
                <a:gd name="T12" fmla="*/ 2147483646 w 73"/>
                <a:gd name="T13" fmla="*/ 2147483646 h 63"/>
                <a:gd name="T14" fmla="*/ 2147483646 w 73"/>
                <a:gd name="T15" fmla="*/ 2147483646 h 63"/>
                <a:gd name="T16" fmla="*/ 2147483646 w 73"/>
                <a:gd name="T17" fmla="*/ 2147483646 h 63"/>
                <a:gd name="T18" fmla="*/ 0 w 73"/>
                <a:gd name="T19" fmla="*/ 2147483646 h 63"/>
                <a:gd name="T20" fmla="*/ 0 w 73"/>
                <a:gd name="T21" fmla="*/ 2147483646 h 63"/>
                <a:gd name="T22" fmla="*/ 2147483646 w 73"/>
                <a:gd name="T23" fmla="*/ 0 h 63"/>
                <a:gd name="T24" fmla="*/ 2147483646 w 73"/>
                <a:gd name="T25" fmla="*/ 0 h 63"/>
                <a:gd name="T26" fmla="*/ 2147483646 w 73"/>
                <a:gd name="T27" fmla="*/ 2147483646 h 63"/>
                <a:gd name="T28" fmla="*/ 2147483646 w 73"/>
                <a:gd name="T29" fmla="*/ 2147483646 h 63"/>
                <a:gd name="T30" fmla="*/ 2147483646 w 73"/>
                <a:gd name="T31" fmla="*/ 2147483646 h 63"/>
                <a:gd name="T32" fmla="*/ 2147483646 w 73"/>
                <a:gd name="T33" fmla="*/ 2147483646 h 63"/>
                <a:gd name="T34" fmla="*/ 2147483646 w 73"/>
                <a:gd name="T35" fmla="*/ 2147483646 h 63"/>
                <a:gd name="T36" fmla="*/ 2147483646 w 73"/>
                <a:gd name="T37" fmla="*/ 2147483646 h 63"/>
                <a:gd name="T38" fmla="*/ 2147483646 w 73"/>
                <a:gd name="T39" fmla="*/ 2147483646 h 63"/>
                <a:gd name="T40" fmla="*/ 2147483646 w 73"/>
                <a:gd name="T41" fmla="*/ 2147483646 h 63"/>
                <a:gd name="T42" fmla="*/ 2147483646 w 73"/>
                <a:gd name="T43" fmla="*/ 2147483646 h 63"/>
                <a:gd name="T44" fmla="*/ 2147483646 w 73"/>
                <a:gd name="T45" fmla="*/ 2147483646 h 63"/>
                <a:gd name="T46" fmla="*/ 2147483646 w 73"/>
                <a:gd name="T47" fmla="*/ 2147483646 h 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3" h="63">
                  <a:moveTo>
                    <a:pt x="73" y="47"/>
                  </a:moveTo>
                  <a:cubicBezTo>
                    <a:pt x="73" y="50"/>
                    <a:pt x="70" y="53"/>
                    <a:pt x="6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6"/>
                    <a:pt x="48" y="59"/>
                    <a:pt x="48" y="60"/>
                  </a:cubicBezTo>
                  <a:cubicBezTo>
                    <a:pt x="48" y="62"/>
                    <a:pt x="47" y="63"/>
                    <a:pt x="4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5" y="63"/>
                    <a:pt x="24" y="62"/>
                    <a:pt x="24" y="60"/>
                  </a:cubicBezTo>
                  <a:cubicBezTo>
                    <a:pt x="24" y="59"/>
                    <a:pt x="26" y="56"/>
                    <a:pt x="2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2"/>
                    <a:pt x="73" y="6"/>
                  </a:cubicBezTo>
                  <a:lnTo>
                    <a:pt x="73" y="47"/>
                  </a:lnTo>
                  <a:close/>
                  <a:moveTo>
                    <a:pt x="68" y="6"/>
                  </a:moveTo>
                  <a:cubicBezTo>
                    <a:pt x="68" y="5"/>
                    <a:pt x="67" y="5"/>
                    <a:pt x="6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8" y="38"/>
                    <a:pt x="68" y="37"/>
                  </a:cubicBezTo>
                  <a:lnTo>
                    <a:pt x="6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MH_Other_7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3070624" y="3114675"/>
              <a:ext cx="378619" cy="285750"/>
            </a:xfrm>
            <a:custGeom>
              <a:avLst/>
              <a:gdLst>
                <a:gd name="T0" fmla="*/ 2147483646 w 158"/>
                <a:gd name="T1" fmla="*/ 2147483646 h 119"/>
                <a:gd name="T2" fmla="*/ 0 w 158"/>
                <a:gd name="T3" fmla="*/ 2147483646 h 119"/>
                <a:gd name="T4" fmla="*/ 0 w 158"/>
                <a:gd name="T5" fmla="*/ 0 h 119"/>
                <a:gd name="T6" fmla="*/ 2147483646 w 158"/>
                <a:gd name="T7" fmla="*/ 0 h 119"/>
                <a:gd name="T8" fmla="*/ 2147483646 w 158"/>
                <a:gd name="T9" fmla="*/ 2147483646 h 119"/>
                <a:gd name="T10" fmla="*/ 2147483646 w 158"/>
                <a:gd name="T11" fmla="*/ 2147483646 h 119"/>
                <a:gd name="T12" fmla="*/ 2147483646 w 158"/>
                <a:gd name="T13" fmla="*/ 2147483646 h 119"/>
                <a:gd name="T14" fmla="*/ 2147483646 w 158"/>
                <a:gd name="T15" fmla="*/ 2147483646 h 119"/>
                <a:gd name="T16" fmla="*/ 2147483646 w 158"/>
                <a:gd name="T17" fmla="*/ 2147483646 h 119"/>
                <a:gd name="T18" fmla="*/ 2147483646 w 158"/>
                <a:gd name="T19" fmla="*/ 2147483646 h 119"/>
                <a:gd name="T20" fmla="*/ 2147483646 w 158"/>
                <a:gd name="T21" fmla="*/ 2147483646 h 119"/>
                <a:gd name="T22" fmla="*/ 2147483646 w 158"/>
                <a:gd name="T23" fmla="*/ 2147483646 h 119"/>
                <a:gd name="T24" fmla="*/ 2147483646 w 158"/>
                <a:gd name="T25" fmla="*/ 2147483646 h 119"/>
                <a:gd name="T26" fmla="*/ 2147483646 w 158"/>
                <a:gd name="T27" fmla="*/ 2147483646 h 119"/>
                <a:gd name="T28" fmla="*/ 2147483646 w 158"/>
                <a:gd name="T29" fmla="*/ 2147483646 h 119"/>
                <a:gd name="T30" fmla="*/ 2147483646 w 158"/>
                <a:gd name="T31" fmla="*/ 2147483646 h 119"/>
                <a:gd name="T32" fmla="*/ 2147483646 w 158"/>
                <a:gd name="T33" fmla="*/ 2147483646 h 119"/>
                <a:gd name="T34" fmla="*/ 2147483646 w 158"/>
                <a:gd name="T35" fmla="*/ 2147483646 h 119"/>
                <a:gd name="T36" fmla="*/ 2147483646 w 158"/>
                <a:gd name="T37" fmla="*/ 2147483646 h 119"/>
                <a:gd name="T38" fmla="*/ 2147483646 w 158"/>
                <a:gd name="T39" fmla="*/ 2147483646 h 119"/>
                <a:gd name="T40" fmla="*/ 2147483646 w 158"/>
                <a:gd name="T41" fmla="*/ 2147483646 h 119"/>
                <a:gd name="T42" fmla="*/ 2147483646 w 158"/>
                <a:gd name="T43" fmla="*/ 2147483646 h 119"/>
                <a:gd name="T44" fmla="*/ 2147483646 w 158"/>
                <a:gd name="T45" fmla="*/ 2147483646 h 119"/>
                <a:gd name="T46" fmla="*/ 2147483646 w 158"/>
                <a:gd name="T47" fmla="*/ 2147483646 h 119"/>
                <a:gd name="T48" fmla="*/ 2147483646 w 158"/>
                <a:gd name="T49" fmla="*/ 2147483646 h 119"/>
                <a:gd name="T50" fmla="*/ 2147483646 w 158"/>
                <a:gd name="T51" fmla="*/ 2147483646 h 119"/>
                <a:gd name="T52" fmla="*/ 2147483646 w 158"/>
                <a:gd name="T53" fmla="*/ 2147483646 h 11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50" y="99"/>
                  </a:moveTo>
                  <a:lnTo>
                    <a:pt x="29" y="99"/>
                  </a:lnTo>
                  <a:lnTo>
                    <a:pt x="29" y="60"/>
                  </a:lnTo>
                  <a:lnTo>
                    <a:pt x="50" y="60"/>
                  </a:lnTo>
                  <a:lnTo>
                    <a:pt x="50" y="99"/>
                  </a:lnTo>
                  <a:close/>
                  <a:moveTo>
                    <a:pt x="78" y="99"/>
                  </a:moveTo>
                  <a:lnTo>
                    <a:pt x="59" y="99"/>
                  </a:lnTo>
                  <a:lnTo>
                    <a:pt x="59" y="19"/>
                  </a:lnTo>
                  <a:lnTo>
                    <a:pt x="78" y="19"/>
                  </a:lnTo>
                  <a:lnTo>
                    <a:pt x="78" y="99"/>
                  </a:lnTo>
                  <a:close/>
                  <a:moveTo>
                    <a:pt x="109" y="99"/>
                  </a:moveTo>
                  <a:lnTo>
                    <a:pt x="89" y="99"/>
                  </a:lnTo>
                  <a:lnTo>
                    <a:pt x="89" y="39"/>
                  </a:lnTo>
                  <a:lnTo>
                    <a:pt x="109" y="39"/>
                  </a:lnTo>
                  <a:lnTo>
                    <a:pt x="109" y="99"/>
                  </a:lnTo>
                  <a:close/>
                  <a:moveTo>
                    <a:pt x="139" y="99"/>
                  </a:moveTo>
                  <a:lnTo>
                    <a:pt x="119" y="99"/>
                  </a:lnTo>
                  <a:lnTo>
                    <a:pt x="119" y="11"/>
                  </a:lnTo>
                  <a:lnTo>
                    <a:pt x="139" y="11"/>
                  </a:lnTo>
                  <a:lnTo>
                    <a:pt x="139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MH_Other_8"/>
            <p:cNvSpPr>
              <a:spLocks noEditPoints="1"/>
            </p:cNvSpPr>
            <p:nvPr>
              <p:custDataLst>
                <p:tags r:id="rId17"/>
              </p:custDataLst>
            </p:nvPr>
          </p:nvSpPr>
          <p:spPr bwMode="auto">
            <a:xfrm>
              <a:off x="2241949" y="3056336"/>
              <a:ext cx="259556" cy="436959"/>
            </a:xfrm>
            <a:custGeom>
              <a:avLst/>
              <a:gdLst>
                <a:gd name="T0" fmla="*/ 2147483646 w 29"/>
                <a:gd name="T1" fmla="*/ 2147483646 h 49"/>
                <a:gd name="T2" fmla="*/ 2147483646 w 29"/>
                <a:gd name="T3" fmla="*/ 2147483646 h 49"/>
                <a:gd name="T4" fmla="*/ 2147483646 w 29"/>
                <a:gd name="T5" fmla="*/ 2147483646 h 49"/>
                <a:gd name="T6" fmla="*/ 0 w 29"/>
                <a:gd name="T7" fmla="*/ 2147483646 h 49"/>
                <a:gd name="T8" fmla="*/ 0 w 29"/>
                <a:gd name="T9" fmla="*/ 2147483646 h 49"/>
                <a:gd name="T10" fmla="*/ 2147483646 w 29"/>
                <a:gd name="T11" fmla="*/ 0 h 49"/>
                <a:gd name="T12" fmla="*/ 2147483646 w 29"/>
                <a:gd name="T13" fmla="*/ 0 h 49"/>
                <a:gd name="T14" fmla="*/ 2147483646 w 29"/>
                <a:gd name="T15" fmla="*/ 2147483646 h 49"/>
                <a:gd name="T16" fmla="*/ 2147483646 w 29"/>
                <a:gd name="T17" fmla="*/ 2147483646 h 49"/>
                <a:gd name="T18" fmla="*/ 2147483646 w 29"/>
                <a:gd name="T19" fmla="*/ 2147483646 h 49"/>
                <a:gd name="T20" fmla="*/ 2147483646 w 29"/>
                <a:gd name="T21" fmla="*/ 2147483646 h 49"/>
                <a:gd name="T22" fmla="*/ 2147483646 w 29"/>
                <a:gd name="T23" fmla="*/ 2147483646 h 49"/>
                <a:gd name="T24" fmla="*/ 2147483646 w 29"/>
                <a:gd name="T25" fmla="*/ 2147483646 h 49"/>
                <a:gd name="T26" fmla="*/ 2147483646 w 29"/>
                <a:gd name="T27" fmla="*/ 2147483646 h 49"/>
                <a:gd name="T28" fmla="*/ 2147483646 w 29"/>
                <a:gd name="T29" fmla="*/ 2147483646 h 49"/>
                <a:gd name="T30" fmla="*/ 2147483646 w 29"/>
                <a:gd name="T31" fmla="*/ 2147483646 h 49"/>
                <a:gd name="T32" fmla="*/ 2147483646 w 29"/>
                <a:gd name="T33" fmla="*/ 2147483646 h 49"/>
                <a:gd name="T34" fmla="*/ 2147483646 w 29"/>
                <a:gd name="T35" fmla="*/ 2147483646 h 49"/>
                <a:gd name="T36" fmla="*/ 2147483646 w 29"/>
                <a:gd name="T37" fmla="*/ 2147483646 h 49"/>
                <a:gd name="T38" fmla="*/ 2147483646 w 29"/>
                <a:gd name="T39" fmla="*/ 2147483646 h 49"/>
                <a:gd name="T40" fmla="*/ 2147483646 w 29"/>
                <a:gd name="T41" fmla="*/ 2147483646 h 49"/>
                <a:gd name="T42" fmla="*/ 2147483646 w 29"/>
                <a:gd name="T43" fmla="*/ 2147483646 h 49"/>
                <a:gd name="T44" fmla="*/ 2147483646 w 29"/>
                <a:gd name="T45" fmla="*/ 2147483646 h 49"/>
                <a:gd name="T46" fmla="*/ 2147483646 w 29"/>
                <a:gd name="T47" fmla="*/ 2147483646 h 49"/>
                <a:gd name="T48" fmla="*/ 2147483646 w 29"/>
                <a:gd name="T49" fmla="*/ 2147483646 h 49"/>
                <a:gd name="T50" fmla="*/ 2147483646 w 29"/>
                <a:gd name="T51" fmla="*/ 2147483646 h 49"/>
                <a:gd name="T52" fmla="*/ 2147483646 w 29"/>
                <a:gd name="T53" fmla="*/ 2147483646 h 49"/>
                <a:gd name="T54" fmla="*/ 2147483646 w 29"/>
                <a:gd name="T55" fmla="*/ 2147483646 h 49"/>
                <a:gd name="T56" fmla="*/ 2147483646 w 29"/>
                <a:gd name="T57" fmla="*/ 2147483646 h 49"/>
                <a:gd name="T58" fmla="*/ 2147483646 w 29"/>
                <a:gd name="T59" fmla="*/ 2147483646 h 4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9" h="49">
                  <a:moveTo>
                    <a:pt x="29" y="44"/>
                  </a:moveTo>
                  <a:cubicBezTo>
                    <a:pt x="29" y="47"/>
                    <a:pt x="27" y="49"/>
                    <a:pt x="2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3"/>
                    <a:pt x="29" y="5"/>
                  </a:cubicBezTo>
                  <a:lnTo>
                    <a:pt x="29" y="44"/>
                  </a:lnTo>
                  <a:close/>
                  <a:moveTo>
                    <a:pt x="25" y="11"/>
                  </a:moveTo>
                  <a:cubicBezTo>
                    <a:pt x="25" y="11"/>
                    <a:pt x="25" y="10"/>
                    <a:pt x="2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8"/>
                  </a:cubicBezTo>
                  <a:lnTo>
                    <a:pt x="25" y="11"/>
                  </a:lnTo>
                  <a:close/>
                  <a:moveTo>
                    <a:pt x="17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5"/>
                    <a:pt x="17" y="5"/>
                  </a:cubicBezTo>
                  <a:close/>
                  <a:moveTo>
                    <a:pt x="14" y="41"/>
                  </a:moveTo>
                  <a:cubicBezTo>
                    <a:pt x="13" y="41"/>
                    <a:pt x="11" y="42"/>
                    <a:pt x="11" y="44"/>
                  </a:cubicBezTo>
                  <a:cubicBezTo>
                    <a:pt x="11" y="46"/>
                    <a:pt x="13" y="47"/>
                    <a:pt x="14" y="47"/>
                  </a:cubicBezTo>
                  <a:cubicBezTo>
                    <a:pt x="16" y="47"/>
                    <a:pt x="17" y="46"/>
                    <a:pt x="17" y="44"/>
                  </a:cubicBezTo>
                  <a:cubicBezTo>
                    <a:pt x="17" y="42"/>
                    <a:pt x="16" y="41"/>
                    <a:pt x="14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MH_SubTitle_1"/>
          <p:cNvSpPr/>
          <p:nvPr>
            <p:custDataLst>
              <p:tags r:id="rId2"/>
            </p:custDataLst>
          </p:nvPr>
        </p:nvSpPr>
        <p:spPr>
          <a:xfrm>
            <a:off x="4690552" y="2387464"/>
            <a:ext cx="1854820" cy="504512"/>
          </a:xfrm>
          <a:prstGeom prst="roundRect">
            <a:avLst>
              <a:gd name="adj" fmla="val 21110"/>
            </a:avLst>
          </a:prstGeom>
          <a:solidFill>
            <a:srgbClr val="F5C0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</a:t>
            </a:r>
            <a:endParaRPr 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MH_Text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90551" y="2988229"/>
            <a:ext cx="1846341" cy="884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O2O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服务网站，线上购买，线下消费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MH_SubTitle_2"/>
          <p:cNvSpPr/>
          <p:nvPr>
            <p:custDataLst>
              <p:tags r:id="rId4"/>
            </p:custDataLst>
          </p:nvPr>
        </p:nvSpPr>
        <p:spPr>
          <a:xfrm>
            <a:off x="6734963" y="2387464"/>
            <a:ext cx="1856940" cy="504512"/>
          </a:xfrm>
          <a:prstGeom prst="roundRect">
            <a:avLst>
              <a:gd name="adj" fmla="val 21110"/>
            </a:avLst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移动端</a:t>
            </a:r>
            <a:endParaRPr lang="en-US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MH_Text_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722618" y="2988228"/>
            <a:ext cx="1929013" cy="88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通过手机连接互联网登录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O2O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服务网站，线上购买线下消费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MH_SubTitle_3"/>
          <p:cNvSpPr/>
          <p:nvPr>
            <p:custDataLst>
              <p:tags r:id="rId6"/>
            </p:custDataLst>
          </p:nvPr>
        </p:nvSpPr>
        <p:spPr>
          <a:xfrm>
            <a:off x="4690552" y="4149881"/>
            <a:ext cx="1854820" cy="504512"/>
          </a:xfrm>
          <a:prstGeom prst="roundRect">
            <a:avLst>
              <a:gd name="adj" fmla="val 21110"/>
            </a:avLst>
          </a:prstGeom>
          <a:solidFill>
            <a:srgbClr val="60BC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移动端</a:t>
            </a:r>
            <a:endParaRPr lang="en-US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MH_Text_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690551" y="4830364"/>
            <a:ext cx="1929013" cy="983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通过手机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进行相关产品或服务的查找和订购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MH_SubTitle_4"/>
          <p:cNvSpPr/>
          <p:nvPr>
            <p:custDataLst>
              <p:tags r:id="rId8"/>
            </p:custDataLst>
          </p:nvPr>
        </p:nvSpPr>
        <p:spPr>
          <a:xfrm>
            <a:off x="6763099" y="4149881"/>
            <a:ext cx="1856940" cy="504512"/>
          </a:xfrm>
          <a:prstGeom prst="roundRect">
            <a:avLst>
              <a:gd name="adj" fmla="val 21110"/>
            </a:avLst>
          </a:prstGeom>
          <a:solidFill>
            <a:srgbClr val="F47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线下</a:t>
            </a:r>
            <a:endParaRPr lang="en-US" altLang="zh-CN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MH_Text_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763099" y="4801470"/>
            <a:ext cx="1929013" cy="117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线下扫描条形码二维码，获得信息利用手机支付线下消费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id="{D8361C27-7B96-4AB3-B7F2-3544E71C9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5613"/>
            <a:ext cx="9144000" cy="584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70" eaLnBrk="0" fontAlgn="base" hangingPunct="0">
              <a:lnSpc>
                <a:spcPts val="3839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</a:t>
            </a:r>
            <a:r>
              <a:rPr lang="en-US" altLang="zh-CN" sz="3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O2O</a:t>
            </a:r>
            <a:endParaRPr lang="zh-CN" altLang="zh-CN" sz="3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B97A6762-25D0-4A4C-8F75-76AC9F211BBE}"/>
              </a:ext>
            </a:extLst>
          </p:cNvPr>
          <p:cNvSpPr/>
          <p:nvPr/>
        </p:nvSpPr>
        <p:spPr>
          <a:xfrm>
            <a:off x="658070" y="1611911"/>
            <a:ext cx="2893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O2O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的应用场景</a:t>
            </a:r>
          </a:p>
        </p:txBody>
      </p:sp>
    </p:spTree>
    <p:extLst>
      <p:ext uri="{BB962C8B-B14F-4D97-AF65-F5344CB8AC3E}">
        <p14:creationId xmlns:p14="http://schemas.microsoft.com/office/powerpoint/2010/main" val="2963912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B038F66E-5086-4422-9C6D-DAFDA0C66511}"/>
              </a:ext>
            </a:extLst>
          </p:cNvPr>
          <p:cNvGrpSpPr/>
          <p:nvPr/>
        </p:nvGrpSpPr>
        <p:grpSpPr>
          <a:xfrm>
            <a:off x="739155" y="2151992"/>
            <a:ext cx="7623488" cy="4323840"/>
            <a:chOff x="1939784" y="2273480"/>
            <a:chExt cx="5018886" cy="3555549"/>
          </a:xfrm>
        </p:grpSpPr>
        <p:sp>
          <p:nvSpPr>
            <p:cNvPr id="51" name="MH_Other_1"/>
            <p:cNvSpPr/>
            <p:nvPr>
              <p:custDataLst>
                <p:tags r:id="rId1"/>
              </p:custDataLst>
            </p:nvPr>
          </p:nvSpPr>
          <p:spPr>
            <a:xfrm>
              <a:off x="1939784" y="3236489"/>
              <a:ext cx="628650" cy="628650"/>
            </a:xfrm>
            <a:custGeom>
              <a:avLst/>
              <a:gdLst>
                <a:gd name="connsiteX0" fmla="*/ 360370 w 838200"/>
                <a:gd name="connsiteY0" fmla="*/ 0 h 838200"/>
                <a:gd name="connsiteX1" fmla="*/ 838200 w 838200"/>
                <a:gd name="connsiteY1" fmla="*/ 0 h 838200"/>
                <a:gd name="connsiteX2" fmla="*/ 838200 w 838200"/>
                <a:gd name="connsiteY2" fmla="*/ 76200 h 838200"/>
                <a:gd name="connsiteX3" fmla="*/ 398462 w 838200"/>
                <a:gd name="connsiteY3" fmla="*/ 76200 h 838200"/>
                <a:gd name="connsiteX4" fmla="*/ 85725 w 838200"/>
                <a:gd name="connsiteY4" fmla="*/ 388937 h 838200"/>
                <a:gd name="connsiteX5" fmla="*/ 85725 w 838200"/>
                <a:gd name="connsiteY5" fmla="*/ 838200 h 838200"/>
                <a:gd name="connsiteX6" fmla="*/ 0 w 838200"/>
                <a:gd name="connsiteY6" fmla="*/ 838200 h 838200"/>
                <a:gd name="connsiteX7" fmla="*/ 0 w 838200"/>
                <a:gd name="connsiteY7" fmla="*/ 360370 h 838200"/>
                <a:gd name="connsiteX8" fmla="*/ 360370 w 838200"/>
                <a:gd name="connsiteY8" fmla="*/ 0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8200" h="838200">
                  <a:moveTo>
                    <a:pt x="360370" y="0"/>
                  </a:moveTo>
                  <a:lnTo>
                    <a:pt x="838200" y="0"/>
                  </a:lnTo>
                  <a:lnTo>
                    <a:pt x="838200" y="76200"/>
                  </a:lnTo>
                  <a:lnTo>
                    <a:pt x="398462" y="76200"/>
                  </a:lnTo>
                  <a:cubicBezTo>
                    <a:pt x="225742" y="76200"/>
                    <a:pt x="85725" y="216217"/>
                    <a:pt x="85725" y="388937"/>
                  </a:cubicBezTo>
                  <a:lnTo>
                    <a:pt x="85725" y="838200"/>
                  </a:lnTo>
                  <a:lnTo>
                    <a:pt x="0" y="838200"/>
                  </a:lnTo>
                  <a:lnTo>
                    <a:pt x="0" y="360370"/>
                  </a:lnTo>
                  <a:cubicBezTo>
                    <a:pt x="0" y="161343"/>
                    <a:pt x="161343" y="0"/>
                    <a:pt x="360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MH_Text_2"/>
            <p:cNvSpPr/>
            <p:nvPr>
              <p:custDataLst>
                <p:tags r:id="rId2"/>
              </p:custDataLst>
            </p:nvPr>
          </p:nvSpPr>
          <p:spPr>
            <a:xfrm>
              <a:off x="2703377" y="5197128"/>
              <a:ext cx="1914525" cy="5715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92500"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Search</a:t>
              </a: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（搜查）模式</a:t>
              </a:r>
              <a:endPara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MH_Other_2"/>
            <p:cNvSpPr/>
            <p:nvPr>
              <p:custDataLst>
                <p:tags r:id="rId3"/>
              </p:custDataLst>
            </p:nvPr>
          </p:nvSpPr>
          <p:spPr>
            <a:xfrm>
              <a:off x="4064916" y="2273480"/>
              <a:ext cx="628650" cy="628650"/>
            </a:xfrm>
            <a:custGeom>
              <a:avLst/>
              <a:gdLst>
                <a:gd name="connsiteX0" fmla="*/ 360370 w 838200"/>
                <a:gd name="connsiteY0" fmla="*/ 0 h 838200"/>
                <a:gd name="connsiteX1" fmla="*/ 838200 w 838200"/>
                <a:gd name="connsiteY1" fmla="*/ 0 h 838200"/>
                <a:gd name="connsiteX2" fmla="*/ 838200 w 838200"/>
                <a:gd name="connsiteY2" fmla="*/ 76200 h 838200"/>
                <a:gd name="connsiteX3" fmla="*/ 398462 w 838200"/>
                <a:gd name="connsiteY3" fmla="*/ 76200 h 838200"/>
                <a:gd name="connsiteX4" fmla="*/ 85725 w 838200"/>
                <a:gd name="connsiteY4" fmla="*/ 388937 h 838200"/>
                <a:gd name="connsiteX5" fmla="*/ 85725 w 838200"/>
                <a:gd name="connsiteY5" fmla="*/ 838200 h 838200"/>
                <a:gd name="connsiteX6" fmla="*/ 0 w 838200"/>
                <a:gd name="connsiteY6" fmla="*/ 838200 h 838200"/>
                <a:gd name="connsiteX7" fmla="*/ 0 w 838200"/>
                <a:gd name="connsiteY7" fmla="*/ 360370 h 838200"/>
                <a:gd name="connsiteX8" fmla="*/ 360370 w 838200"/>
                <a:gd name="connsiteY8" fmla="*/ 0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8200" h="838200">
                  <a:moveTo>
                    <a:pt x="360370" y="0"/>
                  </a:moveTo>
                  <a:lnTo>
                    <a:pt x="838200" y="0"/>
                  </a:lnTo>
                  <a:lnTo>
                    <a:pt x="838200" y="76200"/>
                  </a:lnTo>
                  <a:lnTo>
                    <a:pt x="398462" y="76200"/>
                  </a:lnTo>
                  <a:cubicBezTo>
                    <a:pt x="225742" y="76200"/>
                    <a:pt x="85725" y="216217"/>
                    <a:pt x="85725" y="388937"/>
                  </a:cubicBezTo>
                  <a:lnTo>
                    <a:pt x="85725" y="838200"/>
                  </a:lnTo>
                  <a:lnTo>
                    <a:pt x="0" y="838200"/>
                  </a:lnTo>
                  <a:lnTo>
                    <a:pt x="0" y="360370"/>
                  </a:lnTo>
                  <a:cubicBezTo>
                    <a:pt x="0" y="161343"/>
                    <a:pt x="161343" y="0"/>
                    <a:pt x="360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MH_Other_3"/>
            <p:cNvSpPr/>
            <p:nvPr>
              <p:custDataLst>
                <p:tags r:id="rId4"/>
              </p:custDataLst>
            </p:nvPr>
          </p:nvSpPr>
          <p:spPr>
            <a:xfrm rot="10800000" flipH="1" flipV="1">
              <a:off x="2370045" y="3483498"/>
              <a:ext cx="4588625" cy="2345531"/>
            </a:xfrm>
            <a:custGeom>
              <a:avLst/>
              <a:gdLst>
                <a:gd name="connsiteX0" fmla="*/ 5807923 w 5893648"/>
                <a:gd name="connsiteY0" fmla="*/ 0 h 3126974"/>
                <a:gd name="connsiteX1" fmla="*/ 5893648 w 5893648"/>
                <a:gd name="connsiteY1" fmla="*/ 0 h 3126974"/>
                <a:gd name="connsiteX2" fmla="*/ 5893648 w 5893648"/>
                <a:gd name="connsiteY2" fmla="*/ 477830 h 3126974"/>
                <a:gd name="connsiteX3" fmla="*/ 5533278 w 5893648"/>
                <a:gd name="connsiteY3" fmla="*/ 838200 h 3126974"/>
                <a:gd name="connsiteX4" fmla="*/ 5176948 w 5893648"/>
                <a:gd name="connsiteY4" fmla="*/ 838200 h 3126974"/>
                <a:gd name="connsiteX5" fmla="*/ 5055448 w 5893648"/>
                <a:gd name="connsiteY5" fmla="*/ 838200 h 3126974"/>
                <a:gd name="connsiteX6" fmla="*/ 3740998 w 5893648"/>
                <a:gd name="connsiteY6" fmla="*/ 838200 h 3126974"/>
                <a:gd name="connsiteX7" fmla="*/ 3340948 w 5893648"/>
                <a:gd name="connsiteY7" fmla="*/ 838200 h 3126974"/>
                <a:gd name="connsiteX8" fmla="*/ 3301260 w 5893648"/>
                <a:gd name="connsiteY8" fmla="*/ 838200 h 3126974"/>
                <a:gd name="connsiteX9" fmla="*/ 2988523 w 5893648"/>
                <a:gd name="connsiteY9" fmla="*/ 1150937 h 3126974"/>
                <a:gd name="connsiteX10" fmla="*/ 2988523 w 5893648"/>
                <a:gd name="connsiteY10" fmla="*/ 1526774 h 3126974"/>
                <a:gd name="connsiteX11" fmla="*/ 2990850 w 5893648"/>
                <a:gd name="connsiteY11" fmla="*/ 1526774 h 3126974"/>
                <a:gd name="connsiteX12" fmla="*/ 2990850 w 5893648"/>
                <a:gd name="connsiteY12" fmla="*/ 2004604 h 3126974"/>
                <a:gd name="connsiteX13" fmla="*/ 2630480 w 5893648"/>
                <a:gd name="connsiteY13" fmla="*/ 2364974 h 3126974"/>
                <a:gd name="connsiteX14" fmla="*/ 2274150 w 5893648"/>
                <a:gd name="connsiteY14" fmla="*/ 2364974 h 3126974"/>
                <a:gd name="connsiteX15" fmla="*/ 2152650 w 5893648"/>
                <a:gd name="connsiteY15" fmla="*/ 2364974 h 3126974"/>
                <a:gd name="connsiteX16" fmla="*/ 838200 w 5893648"/>
                <a:gd name="connsiteY16" fmla="*/ 2364974 h 3126974"/>
                <a:gd name="connsiteX17" fmla="*/ 438150 w 5893648"/>
                <a:gd name="connsiteY17" fmla="*/ 2364974 h 3126974"/>
                <a:gd name="connsiteX18" fmla="*/ 398462 w 5893648"/>
                <a:gd name="connsiteY18" fmla="*/ 2364974 h 3126974"/>
                <a:gd name="connsiteX19" fmla="*/ 85725 w 5893648"/>
                <a:gd name="connsiteY19" fmla="*/ 2677711 h 3126974"/>
                <a:gd name="connsiteX20" fmla="*/ 85725 w 5893648"/>
                <a:gd name="connsiteY20" fmla="*/ 3126974 h 3126974"/>
                <a:gd name="connsiteX21" fmla="*/ 0 w 5893648"/>
                <a:gd name="connsiteY21" fmla="*/ 3126974 h 3126974"/>
                <a:gd name="connsiteX22" fmla="*/ 0 w 5893648"/>
                <a:gd name="connsiteY22" fmla="*/ 2649144 h 3126974"/>
                <a:gd name="connsiteX23" fmla="*/ 360370 w 5893648"/>
                <a:gd name="connsiteY23" fmla="*/ 2288774 h 3126974"/>
                <a:gd name="connsiteX24" fmla="*/ 438150 w 5893648"/>
                <a:gd name="connsiteY24" fmla="*/ 2288774 h 3126974"/>
                <a:gd name="connsiteX25" fmla="*/ 838200 w 5893648"/>
                <a:gd name="connsiteY25" fmla="*/ 2288774 h 3126974"/>
                <a:gd name="connsiteX26" fmla="*/ 2152650 w 5893648"/>
                <a:gd name="connsiteY26" fmla="*/ 2288774 h 3126974"/>
                <a:gd name="connsiteX27" fmla="*/ 2274150 w 5893648"/>
                <a:gd name="connsiteY27" fmla="*/ 2288774 h 3126974"/>
                <a:gd name="connsiteX28" fmla="*/ 2592388 w 5893648"/>
                <a:gd name="connsiteY28" fmla="*/ 2288774 h 3126974"/>
                <a:gd name="connsiteX29" fmla="*/ 2905125 w 5893648"/>
                <a:gd name="connsiteY29" fmla="*/ 1976037 h 3126974"/>
                <a:gd name="connsiteX30" fmla="*/ 2905125 w 5893648"/>
                <a:gd name="connsiteY30" fmla="*/ 1600200 h 3126974"/>
                <a:gd name="connsiteX31" fmla="*/ 2902798 w 5893648"/>
                <a:gd name="connsiteY31" fmla="*/ 1600200 h 3126974"/>
                <a:gd name="connsiteX32" fmla="*/ 2902798 w 5893648"/>
                <a:gd name="connsiteY32" fmla="*/ 1122370 h 3126974"/>
                <a:gd name="connsiteX33" fmla="*/ 3263168 w 5893648"/>
                <a:gd name="connsiteY33" fmla="*/ 762000 h 3126974"/>
                <a:gd name="connsiteX34" fmla="*/ 3340948 w 5893648"/>
                <a:gd name="connsiteY34" fmla="*/ 762000 h 3126974"/>
                <a:gd name="connsiteX35" fmla="*/ 3740998 w 5893648"/>
                <a:gd name="connsiteY35" fmla="*/ 762000 h 3126974"/>
                <a:gd name="connsiteX36" fmla="*/ 5055448 w 5893648"/>
                <a:gd name="connsiteY36" fmla="*/ 762000 h 3126974"/>
                <a:gd name="connsiteX37" fmla="*/ 5176948 w 5893648"/>
                <a:gd name="connsiteY37" fmla="*/ 762000 h 3126974"/>
                <a:gd name="connsiteX38" fmla="*/ 5495186 w 5893648"/>
                <a:gd name="connsiteY38" fmla="*/ 762000 h 3126974"/>
                <a:gd name="connsiteX39" fmla="*/ 5807923 w 5893648"/>
                <a:gd name="connsiteY39" fmla="*/ 449263 h 312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893648" h="3126974">
                  <a:moveTo>
                    <a:pt x="5807923" y="0"/>
                  </a:moveTo>
                  <a:lnTo>
                    <a:pt x="5893648" y="0"/>
                  </a:lnTo>
                  <a:lnTo>
                    <a:pt x="5893648" y="477830"/>
                  </a:lnTo>
                  <a:cubicBezTo>
                    <a:pt x="5893648" y="676857"/>
                    <a:pt x="5732305" y="838200"/>
                    <a:pt x="5533278" y="838200"/>
                  </a:cubicBezTo>
                  <a:lnTo>
                    <a:pt x="5176948" y="838200"/>
                  </a:lnTo>
                  <a:lnTo>
                    <a:pt x="5055448" y="838200"/>
                  </a:lnTo>
                  <a:lnTo>
                    <a:pt x="3740998" y="838200"/>
                  </a:lnTo>
                  <a:lnTo>
                    <a:pt x="3340948" y="838200"/>
                  </a:lnTo>
                  <a:lnTo>
                    <a:pt x="3301260" y="838200"/>
                  </a:lnTo>
                  <a:cubicBezTo>
                    <a:pt x="3128540" y="838200"/>
                    <a:pt x="2988523" y="978217"/>
                    <a:pt x="2988523" y="1150937"/>
                  </a:cubicBezTo>
                  <a:lnTo>
                    <a:pt x="2988523" y="1526774"/>
                  </a:lnTo>
                  <a:lnTo>
                    <a:pt x="2990850" y="1526774"/>
                  </a:lnTo>
                  <a:lnTo>
                    <a:pt x="2990850" y="2004604"/>
                  </a:lnTo>
                  <a:cubicBezTo>
                    <a:pt x="2990850" y="2203631"/>
                    <a:pt x="2829507" y="2364974"/>
                    <a:pt x="2630480" y="2364974"/>
                  </a:cubicBezTo>
                  <a:lnTo>
                    <a:pt x="2274150" y="2364974"/>
                  </a:lnTo>
                  <a:lnTo>
                    <a:pt x="2152650" y="2364974"/>
                  </a:lnTo>
                  <a:lnTo>
                    <a:pt x="838200" y="2364974"/>
                  </a:lnTo>
                  <a:lnTo>
                    <a:pt x="438150" y="2364974"/>
                  </a:lnTo>
                  <a:lnTo>
                    <a:pt x="398462" y="2364974"/>
                  </a:lnTo>
                  <a:cubicBezTo>
                    <a:pt x="225742" y="2364974"/>
                    <a:pt x="85725" y="2504991"/>
                    <a:pt x="85725" y="2677711"/>
                  </a:cubicBezTo>
                  <a:lnTo>
                    <a:pt x="85725" y="3126974"/>
                  </a:lnTo>
                  <a:lnTo>
                    <a:pt x="0" y="3126974"/>
                  </a:lnTo>
                  <a:lnTo>
                    <a:pt x="0" y="2649144"/>
                  </a:lnTo>
                  <a:cubicBezTo>
                    <a:pt x="0" y="2450117"/>
                    <a:pt x="161343" y="2288774"/>
                    <a:pt x="360370" y="2288774"/>
                  </a:cubicBezTo>
                  <a:lnTo>
                    <a:pt x="438150" y="2288774"/>
                  </a:lnTo>
                  <a:lnTo>
                    <a:pt x="838200" y="2288774"/>
                  </a:lnTo>
                  <a:lnTo>
                    <a:pt x="2152650" y="2288774"/>
                  </a:lnTo>
                  <a:lnTo>
                    <a:pt x="2274150" y="2288774"/>
                  </a:lnTo>
                  <a:lnTo>
                    <a:pt x="2592388" y="2288774"/>
                  </a:lnTo>
                  <a:cubicBezTo>
                    <a:pt x="2765108" y="2288774"/>
                    <a:pt x="2905125" y="2148757"/>
                    <a:pt x="2905125" y="1976037"/>
                  </a:cubicBezTo>
                  <a:lnTo>
                    <a:pt x="2905125" y="1600200"/>
                  </a:lnTo>
                  <a:lnTo>
                    <a:pt x="2902798" y="1600200"/>
                  </a:lnTo>
                  <a:lnTo>
                    <a:pt x="2902798" y="1122370"/>
                  </a:lnTo>
                  <a:cubicBezTo>
                    <a:pt x="2902798" y="923343"/>
                    <a:pt x="3064141" y="762000"/>
                    <a:pt x="3263168" y="762000"/>
                  </a:cubicBezTo>
                  <a:lnTo>
                    <a:pt x="3340948" y="762000"/>
                  </a:lnTo>
                  <a:lnTo>
                    <a:pt x="3740998" y="762000"/>
                  </a:lnTo>
                  <a:lnTo>
                    <a:pt x="5055448" y="762000"/>
                  </a:lnTo>
                  <a:lnTo>
                    <a:pt x="5176948" y="762000"/>
                  </a:lnTo>
                  <a:lnTo>
                    <a:pt x="5495186" y="762000"/>
                  </a:lnTo>
                  <a:cubicBezTo>
                    <a:pt x="5667906" y="762000"/>
                    <a:pt x="5807923" y="621983"/>
                    <a:pt x="5807923" y="4492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MH_Text_1"/>
            <p:cNvSpPr/>
            <p:nvPr>
              <p:custDataLst>
                <p:tags r:id="rId5"/>
              </p:custDataLst>
            </p:nvPr>
          </p:nvSpPr>
          <p:spPr>
            <a:xfrm>
              <a:off x="4879840" y="4155864"/>
              <a:ext cx="1914525" cy="5715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Coupon</a:t>
              </a:r>
            </a:p>
            <a:p>
              <a:pPr algn="ctr">
                <a:lnSpc>
                  <a:spcPct val="130000"/>
                </a:lnSpc>
                <a:defRPr/>
              </a:pPr>
              <a:r>
                <a:rPr lang="zh-CN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（即优惠券）模式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98" b="68728"/>
            <a:stretch/>
          </p:blipFill>
          <p:spPr>
            <a:xfrm>
              <a:off x="4245114" y="2462906"/>
              <a:ext cx="2549250" cy="137335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0" dist="5000" dir="5400000" sy="-100000" algn="bl" rotWithShape="0"/>
            </a:effectLst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81" t="3016" r="-112" b="60716"/>
            <a:stretch/>
          </p:blipFill>
          <p:spPr>
            <a:xfrm>
              <a:off x="2106501" y="3390951"/>
              <a:ext cx="2378473" cy="167374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0" dist="5000" dir="5400000" sy="-100000" algn="bl" rotWithShape="0"/>
            </a:effectLst>
          </p:spPr>
        </p:pic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C0842562-37F3-42CC-88DD-7C25623460A9}"/>
              </a:ext>
            </a:extLst>
          </p:cNvPr>
          <p:cNvSpPr/>
          <p:nvPr/>
        </p:nvSpPr>
        <p:spPr>
          <a:xfrm>
            <a:off x="658070" y="1611911"/>
            <a:ext cx="2585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O2O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产品模式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661373D3-7804-4E5F-A8CD-FB14D84F7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5613"/>
            <a:ext cx="9144000" cy="584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170" eaLnBrk="0" fontAlgn="base" hangingPunct="0">
              <a:lnSpc>
                <a:spcPts val="3839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</a:t>
            </a:r>
            <a:r>
              <a:rPr lang="en-US" altLang="zh-CN" sz="3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O2O</a:t>
            </a:r>
            <a:endParaRPr lang="zh-CN" altLang="zh-CN" sz="3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449156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9163722"/>
  <p:tag name="MH_LIBRARY" val="GRAPHIC"/>
  <p:tag name="MH_TYPE" val="Other"/>
  <p:tag name="MH_ORDER" val="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1154713"/>
  <p:tag name="MH_LIBRARY" val="GRAPHIC"/>
  <p:tag name="MH_TYPE" val="SubTitle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1154713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1154713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1154713"/>
  <p:tag name="MH_LIBRARY" val="GRAPHIC"/>
  <p:tag name="MH_TYPE" val="Other"/>
  <p:tag name="MH_ORDER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1154713"/>
  <p:tag name="MH_LIBRARY" val="GRAPHIC"/>
  <p:tag name="MH_TYPE" val="SubTitle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1154713"/>
  <p:tag name="MH_LIBRARY" val="GRAPHIC"/>
  <p:tag name="MH_TYPE" val="Other"/>
  <p:tag name="MH_ORDER" val="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1154713"/>
  <p:tag name="MH_LIBRARY" val="GRAPHIC"/>
  <p:tag name="MH_TYPE" val="Other"/>
  <p:tag name="MH_ORDER" val="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1154713"/>
  <p:tag name="MH_LIBRARY" val="GRAPHIC"/>
  <p:tag name="MH_TYPE" val="Other"/>
  <p:tag name="MH_ORDER" val="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1154713"/>
  <p:tag name="MH_LIBRARY" val="GRAPHIC"/>
  <p:tag name="MH_TYPE" val="SubTitle"/>
  <p:tag name="MH_ORDER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1154713"/>
  <p:tag name="MH_LIBRARY" val="GRAPHIC"/>
  <p:tag name="MH_TYPE" val="Other"/>
  <p:tag name="MH_ORDER" val="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9102502"/>
  <p:tag name="MH_LIBRARY" val="GRAPHIC"/>
  <p:tag name="MH_TYPE" val="SubTitle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1155304"/>
  <p:tag name="MH_LIBRARY" val="GRAPHIC"/>
  <p:tag name="MH_TYPE" val="Desc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1155304"/>
  <p:tag name="MH_LIBRARY" val="GRAPHIC"/>
  <p:tag name="MH_TYPE" val="SubTitle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9163722"/>
  <p:tag name="MH_LIBRARY" val="GRAPHIC"/>
  <p:tag name="MH_TYPE" val="Other"/>
  <p:tag name="MH_ORDER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9170617"/>
  <p:tag name="MH_LIBRARY" val="GRAPHIC"/>
  <p:tag name="MH_TYPE" val="SubTitle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9170617"/>
  <p:tag name="MH_LIBRARY" val="GRAPHIC"/>
  <p:tag name="MH_TYPE" val="Text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9170617"/>
  <p:tag name="MH_LIBRARY" val="GRAPHIC"/>
  <p:tag name="MH_TYPE" val="SubTitle"/>
  <p:tag name="MH_ORDER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9170617"/>
  <p:tag name="MH_LIBRARY" val="GRAPHIC"/>
  <p:tag name="MH_TYPE" val="Text"/>
  <p:tag name="MH_ORDER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9170617"/>
  <p:tag name="MH_LIBRARY" val="GRAPHIC"/>
  <p:tag name="MH_TYPE" val="SubTitle"/>
  <p:tag name="MH_ORDER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9170617"/>
  <p:tag name="MH_LIBRARY" val="GRAPHIC"/>
  <p:tag name="MH_TYPE" val="Text"/>
  <p:tag name="MH_ORDER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9170617"/>
  <p:tag name="MH_LIBRARY" val="GRAPHIC"/>
  <p:tag name="MH_TYPE" val="SubTitle"/>
  <p:tag name="MH_ORDER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9102502"/>
  <p:tag name="MH_LIBRARY" val="GRAPHIC"/>
  <p:tag name="MH_TYPE" val="SubTitle"/>
  <p:tag name="MH_ORDER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9170617"/>
  <p:tag name="MH_LIBRARY" val="GRAPHIC"/>
  <p:tag name="MH_TYPE" val="Text"/>
  <p:tag name="MH_ORDER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9170617"/>
  <p:tag name="MH_LIBRARY" val="GRAPHIC"/>
  <p:tag name="MH_TYPE" val="Other"/>
  <p:tag name="MH_ORDE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9170617"/>
  <p:tag name="MH_LIBRARY" val="GRAPHIC"/>
  <p:tag name="MH_TYPE" val="Other"/>
  <p:tag name="MH_ORDER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9170617"/>
  <p:tag name="MH_LIBRARY" val="GRAPHIC"/>
  <p:tag name="MH_TYPE" val="Other"/>
  <p:tag name="MH_ORDER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9170617"/>
  <p:tag name="MH_LIBRARY" val="GRAPHIC"/>
  <p:tag name="MH_TYPE" val="Other"/>
  <p:tag name="MH_ORDER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9170617"/>
  <p:tag name="MH_LIBRARY" val="GRAPHIC"/>
  <p:tag name="MH_TYPE" val="Other"/>
  <p:tag name="MH_ORDER" val="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9170617"/>
  <p:tag name="MH_LIBRARY" val="GRAPHIC"/>
  <p:tag name="MH_TYPE" val="Other"/>
  <p:tag name="MH_ORDER" val="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9170617"/>
  <p:tag name="MH_LIBRARY" val="GRAPHIC"/>
  <p:tag name="MH_TYPE" val="Other"/>
  <p:tag name="MH_ORDER" val="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9170617"/>
  <p:tag name="MH_LIBRARY" val="GRAPHIC"/>
  <p:tag name="MH_TYPE" val="Other"/>
  <p:tag name="MH_ORDER" val="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9163722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9102502"/>
  <p:tag name="MH_LIBRARY" val="GRAPHIC"/>
  <p:tag name="MH_TYPE" val="SubTitle"/>
  <p:tag name="MH_ORDER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9163722"/>
  <p:tag name="MH_LIBRARY" val="GRAPHIC"/>
  <p:tag name="MH_TYPE" val="Text"/>
  <p:tag name="MH_ORDER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9163722"/>
  <p:tag name="MH_LIBRARY" val="GRAPHIC"/>
  <p:tag name="MH_TYPE" val="Other"/>
  <p:tag name="MH_ORDER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9163722"/>
  <p:tag name="MH_LIBRARY" val="GRAPHIC"/>
  <p:tag name="MH_TYPE" val="Other"/>
  <p:tag name="MH_ORDER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9163722"/>
  <p:tag name="MH_LIBRARY" val="GRAPHIC"/>
  <p:tag name="MH_TYPE" val="Text"/>
  <p:tag name="MH_ORDER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9173008"/>
  <p:tag name="MH_LIBRARY" val="GRAPHIC"/>
  <p:tag name="MH_TYPE" val="Text"/>
  <p:tag name="MH_ORDER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9173008"/>
  <p:tag name="MH_LIBRARY" val="GRAPHIC"/>
  <p:tag name="MH_TYPE" val="Text"/>
  <p:tag name="MH_ORDER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9173008"/>
  <p:tag name="MH_LIBRARY" val="GRAPHIC"/>
  <p:tag name="MH_TYPE" val="SubTitle"/>
  <p:tag name="MH_ORDER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9173008"/>
  <p:tag name="MH_LIBRARY" val="GRAPHIC"/>
  <p:tag name="MH_TYPE" val="SubTitle"/>
  <p:tag name="MH_ORDER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9173008"/>
  <p:tag name="MH_LIBRARY" val="GRAPHIC"/>
  <p:tag name="MH_TYPE" val="Other"/>
  <p:tag name="MH_ORDER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3091145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9102502"/>
  <p:tag name="MH_LIBRARY" val="GRAPHIC"/>
  <p:tag name="MH_TYPE" val="Other"/>
  <p:tag name="MH_ORDER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3091145"/>
  <p:tag name="MH_LIBRARY" val="GRAPHIC"/>
  <p:tag name="MH_TYPE" val="SubTitle"/>
  <p:tag name="MH_ORDER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3091145"/>
  <p:tag name="MH_LIBRARY" val="GRAPHIC"/>
  <p:tag name="MH_TYPE" val="Text"/>
  <p:tag name="MH_ORDER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3091145"/>
  <p:tag name="MH_LIBRARY" val="GRAPHIC"/>
  <p:tag name="MH_TYPE" val="Other"/>
  <p:tag name="MH_ORDER" val="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3091145"/>
  <p:tag name="MH_LIBRARY" val="GRAPHIC"/>
  <p:tag name="MH_TYPE" val="SubTitle"/>
  <p:tag name="MH_ORDER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3091145"/>
  <p:tag name="MH_LIBRARY" val="GRAPHIC"/>
  <p:tag name="MH_TYPE" val="Text"/>
  <p:tag name="MH_ORDER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3091145"/>
  <p:tag name="MH_LIBRARY" val="GRAPHIC"/>
  <p:tag name="MH_TYPE" val="Other"/>
  <p:tag name="MH_ORDER" val="1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3091145"/>
  <p:tag name="MH_LIBRARY" val="GRAPHIC"/>
  <p:tag name="MH_TYPE" val="SubTitle"/>
  <p:tag name="MH_ORDER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3091145"/>
  <p:tag name="MH_LIBRARY" val="GRAPHIC"/>
  <p:tag name="MH_TYPE" val="Text"/>
  <p:tag name="MH_ORDER" val="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3091145"/>
  <p:tag name="MH_LIBRARY" val="GRAPHIC"/>
  <p:tag name="MH_TYPE" val="Other"/>
  <p:tag name="MH_ORDER" val="1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3091145"/>
  <p:tag name="MH_LIBRARY" val="GRAPHIC"/>
  <p:tag name="MH_TYPE" val="SubTitle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9102502"/>
  <p:tag name="MH_LIBRARY" val="GRAPHIC"/>
  <p:tag name="MH_TYPE" val="Other"/>
  <p:tag name="MH_ORDER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3091145"/>
  <p:tag name="MH_LIBRARY" val="GRAPHIC"/>
  <p:tag name="MH_TYPE" val="Text"/>
  <p:tag name="MH_ORDER" val="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9140653"/>
  <p:tag name="MH_LIBRARY" val="GRAPHIC"/>
  <p:tag name="MH_TYPE" val="Other"/>
  <p:tag name="MH_ORDER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9140653"/>
  <p:tag name="MH_LIBRARY" val="GRAPHIC"/>
  <p:tag name="MH_TYPE" val="SubTitle"/>
  <p:tag name="MH_ORDER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9140653"/>
  <p:tag name="MH_LIBRARY" val="GRAPHIC"/>
  <p:tag name="MH_TYPE" val="Other"/>
  <p:tag name="MH_ORDER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9140653"/>
  <p:tag name="MH_LIBRARY" val="GRAPHIC"/>
  <p:tag name="MH_TYPE" val="SubTitle"/>
  <p:tag name="MH_ORDER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9140653"/>
  <p:tag name="MH_LIBRARY" val="GRAPHIC"/>
  <p:tag name="MH_TYPE" val="Text"/>
  <p:tag name="MH_ORDER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9140653"/>
  <p:tag name="MH_LIBRARY" val="GRAPHIC"/>
  <p:tag name="MH_TYPE" val="Text"/>
  <p:tag name="MH_ORDER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9142024"/>
  <p:tag name="MH_LIBRARY" val="GRAPHIC"/>
  <p:tag name="MH_TYPE" val="SubTitle"/>
  <p:tag name="MH_ORDER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9142024"/>
  <p:tag name="MH_LIBRARY" val="GRAPHIC"/>
  <p:tag name="MH_TYPE" val="SubTitle"/>
  <p:tag name="MH_ORDER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9142024"/>
  <p:tag name="MH_LIBRARY" val="GRAPHIC"/>
  <p:tag name="MH_TYPE" val="SubTitle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9102502"/>
  <p:tag name="MH_LIBRARY" val="GRAPHIC"/>
  <p:tag name="MH_TYPE" val="Other"/>
  <p:tag name="MH_ORDER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9142024"/>
  <p:tag name="MH_LIBRARY" val="GRAPHIC"/>
  <p:tag name="MH_TYPE" val="SubTitle"/>
  <p:tag name="MH_ORDER" val="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9142024"/>
  <p:tag name="MH_LIBRARY" val="GRAPHIC"/>
  <p:tag name="MH_TYPE" val="Other"/>
  <p:tag name="MH_ORDER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9142024"/>
  <p:tag name="MH_LIBRARY" val="GRAPHIC"/>
  <p:tag name="MH_TYPE" val="Other"/>
  <p:tag name="MH_ORDER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9142024"/>
  <p:tag name="MH_LIBRARY" val="GRAPHIC"/>
  <p:tag name="MH_TYPE" val="Other"/>
  <p:tag name="MH_ORDER" val="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9142024"/>
  <p:tag name="MH_LIBRARY" val="GRAPHIC"/>
  <p:tag name="MH_TYPE" val="Other"/>
  <p:tag name="MH_ORDER" val="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9142024"/>
  <p:tag name="MH_LIBRARY" val="GRAPHIC"/>
  <p:tag name="MH_TYPE" val="Other"/>
  <p:tag name="MH_ORDER" val="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9142024"/>
  <p:tag name="MH_LIBRARY" val="GRAPHIC"/>
  <p:tag name="MH_TYPE" val="Other"/>
  <p:tag name="MH_ORDER" val="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9142024"/>
  <p:tag name="MH_LIBRARY" val="GRAPHIC"/>
  <p:tag name="MH_TYPE" val="Other"/>
  <p:tag name="MH_ORDER" val="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9142024"/>
  <p:tag name="MH_LIBRARY" val="GRAPHIC"/>
  <p:tag name="MH_TYPE" val="Other"/>
  <p:tag name="MH_ORDER" val="1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9142024"/>
  <p:tag name="MH_LIBRARY" val="GRAPHIC"/>
  <p:tag name="MH_TYPE" val="Other"/>
  <p:tag name="MH_ORDER" val="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1154713"/>
  <p:tag name="MH_LIBRARY" val="GRAPHIC"/>
  <p:tag name="MH_TYPE" val="Other"/>
  <p:tag name="MH_ORDER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9142024"/>
  <p:tag name="MH_LIBRARY" val="GRAPHIC"/>
  <p:tag name="MH_TYPE" val="Other"/>
  <p:tag name="MH_ORDER" val="1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9142024"/>
  <p:tag name="MH_LIBRARY" val="GRAPHIC"/>
  <p:tag name="MH_TYPE" val="Other"/>
  <p:tag name="MH_ORDER" val="1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29142024"/>
  <p:tag name="MH_LIBRARY" val="GRAPHIC"/>
  <p:tag name="MH_TYPE" val="Other"/>
  <p:tag name="MH_ORDER" val="1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4090110"/>
  <p:tag name="MH_LIBRARY" val="GRAPHIC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4090110"/>
  <p:tag name="MH_LIBRARY" val="GRAPHIC"/>
  <p:tag name="MH_ORDER" val="Rectangle 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1154713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204240" tIns="234758" rIns="204240" bIns="234758" spcCol="1270" anchor="ctr">
        <a:normAutofit/>
      </a:bodyPr>
      <a:lstStyle>
        <a:defPPr algn="ctr" defTabSz="1200150" eaLnBrk="1" fontAlgn="auto" hangingPunct="1">
          <a:lnSpc>
            <a:spcPct val="90000"/>
          </a:lnSpc>
          <a:spcAft>
            <a:spcPct val="35000"/>
          </a:spcAft>
          <a:defRPr sz="2700"/>
        </a:defPPr>
      </a:lstStyle>
      <a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hemeClr val="accent1">
            <a:hueOff val="0"/>
            <a:satOff val="0"/>
            <a:lumOff val="0"/>
            <a:alphaOff val="0"/>
          </a:schemeClr>
        </a:fillRef>
        <a:effectRef idx="0">
          <a:schemeClr val="accent1">
            <a:hueOff val="0"/>
            <a:satOff val="0"/>
            <a:lumOff val="0"/>
            <a:alphaOff val="0"/>
          </a:schemeClr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1738</Words>
  <Application>Microsoft Office PowerPoint</Application>
  <PresentationFormat>全屏显示(4:3)</PresentationFormat>
  <Paragraphs>149</Paragraphs>
  <Slides>23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微软雅黑</vt:lpstr>
      <vt:lpstr>Arial</vt:lpstr>
      <vt:lpstr>Calibri</vt:lpstr>
      <vt:lpstr>Calibri Light</vt:lpstr>
      <vt:lpstr>Impact</vt:lpstr>
      <vt:lpstr>Office 主题</vt:lpstr>
      <vt:lpstr>1_Office 主题</vt:lpstr>
      <vt:lpstr>3_Office 主题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moon</dc:creator>
  <cp:lastModifiedBy>漩佐独爱</cp:lastModifiedBy>
  <cp:revision>28</cp:revision>
  <dcterms:created xsi:type="dcterms:W3CDTF">2016-03-03T03:22:08Z</dcterms:created>
  <dcterms:modified xsi:type="dcterms:W3CDTF">2019-02-27T06:28:29Z</dcterms:modified>
</cp:coreProperties>
</file>