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24"/>
  </p:notesMasterIdLst>
  <p:sldIdLst>
    <p:sldId id="633" r:id="rId3"/>
    <p:sldId id="636" r:id="rId4"/>
    <p:sldId id="626" r:id="rId5"/>
    <p:sldId id="685" r:id="rId6"/>
    <p:sldId id="635" r:id="rId7"/>
    <p:sldId id="690" r:id="rId8"/>
    <p:sldId id="691" r:id="rId9"/>
    <p:sldId id="692" r:id="rId10"/>
    <p:sldId id="693" r:id="rId11"/>
    <p:sldId id="694" r:id="rId12"/>
    <p:sldId id="696" r:id="rId13"/>
    <p:sldId id="697" r:id="rId14"/>
    <p:sldId id="689" r:id="rId15"/>
    <p:sldId id="700" r:id="rId16"/>
    <p:sldId id="701" r:id="rId17"/>
    <p:sldId id="698" r:id="rId18"/>
    <p:sldId id="699" r:id="rId19"/>
    <p:sldId id="702" r:id="rId20"/>
    <p:sldId id="703" r:id="rId21"/>
    <p:sldId id="704" r:id="rId22"/>
    <p:sldId id="70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FDCB34"/>
    <a:srgbClr val="C55A11"/>
    <a:srgbClr val="E65C5D"/>
    <a:srgbClr val="5B925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8" autoAdjust="0"/>
    <p:restoredTop sz="94660" autoAdjust="0"/>
  </p:normalViewPr>
  <p:slideViewPr>
    <p:cSldViewPr snapToGrid="0">
      <p:cViewPr>
        <p:scale>
          <a:sx n="91" d="100"/>
          <a:sy n="91" d="100"/>
        </p:scale>
        <p:origin x="-9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4F92F-AD70-4F5F-8297-CD02442A24E5}" type="datetimeFigureOut">
              <a:rPr lang="zh-CN" altLang="en-US" smtClean="0"/>
              <a:t>2018/10/6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D95D8-4E31-4F6D-B80F-859AD32282BB}" type="slidenum">
              <a:rPr lang="zh-CN" altLang="en-US" smtClean="0"/>
              <a:t>‹#›</a:t>
            </a:fld>
            <a:endParaRPr lang="zh-CN" altLang="en-US"/>
          </a:p>
        </p:txBody>
      </p:sp>
    </p:spTree>
    <p:extLst>
      <p:ext uri="{BB962C8B-B14F-4D97-AF65-F5344CB8AC3E}">
        <p14:creationId xmlns:p14="http://schemas.microsoft.com/office/powerpoint/2010/main" val="20477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23484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9861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904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158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4"/>
            <a:ext cx="10363200" cy="1362076"/>
          </a:xfrm>
        </p:spPr>
        <p:txBody>
          <a:bodyPr anchor="t"/>
          <a:lstStyle>
            <a:lvl1pPr algn="l">
              <a:defRPr sz="4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076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1391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5983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727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331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4"/>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5225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40"/>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zh-CN" altLang="en-US"/>
          </a:p>
        </p:txBody>
      </p:sp>
      <p:sp>
        <p:nvSpPr>
          <p:cNvPr id="4" name="文本占位符 3"/>
          <p:cNvSpPr>
            <a:spLocks noGrp="1"/>
          </p:cNvSpPr>
          <p:nvPr>
            <p:ph type="body" sz="half" idx="2"/>
          </p:nvPr>
        </p:nvSpPr>
        <p:spPr>
          <a:xfrm>
            <a:off x="2389717" y="5367341"/>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9578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141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4177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55653" y="252415"/>
            <a:ext cx="10678583" cy="7572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55653" y="1206500"/>
            <a:ext cx="10678583" cy="5254625"/>
          </a:xfrm>
        </p:spPr>
        <p:txBody>
          <a:bodyPr/>
          <a:lstStyle/>
          <a:p>
            <a:endParaRPr lang="zh-CN" altLang="en-US"/>
          </a:p>
        </p:txBody>
      </p:sp>
      <p:sp>
        <p:nvSpPr>
          <p:cNvPr id="4" name="日期占位符 3"/>
          <p:cNvSpPr>
            <a:spLocks noGrp="1"/>
          </p:cNvSpPr>
          <p:nvPr>
            <p:ph type="dt" sz="half" idx="10"/>
          </p:nvPr>
        </p:nvSpPr>
        <p:spPr>
          <a:xfrm>
            <a:off x="838200" y="6356352"/>
            <a:ext cx="2743200" cy="365125"/>
          </a:xfrm>
        </p:spPr>
        <p:txBody>
          <a:bodyPr/>
          <a:lstStyle>
            <a:lvl1pPr>
              <a:defRPr/>
            </a:lvl1pPr>
          </a:lstStyle>
          <a:p>
            <a:endParaRPr lang="en-US" altLang="zh-CN">
              <a:solidFill>
                <a:prstClr val="black">
                  <a:tint val="75000"/>
                </a:prstClr>
              </a:solidFill>
            </a:endParaRPr>
          </a:p>
        </p:txBody>
      </p:sp>
      <p:sp>
        <p:nvSpPr>
          <p:cNvPr id="5" name="页脚占位符 4"/>
          <p:cNvSpPr>
            <a:spLocks noGrp="1"/>
          </p:cNvSpPr>
          <p:nvPr>
            <p:ph type="ftr" sz="quarter" idx="11"/>
          </p:nvPr>
        </p:nvSpPr>
        <p:spPr>
          <a:xfrm>
            <a:off x="4038600" y="6356352"/>
            <a:ext cx="4114800" cy="365125"/>
          </a:xfrm>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2"/>
            <a:ext cx="2743200" cy="365125"/>
          </a:xfrm>
        </p:spPr>
        <p:txBody>
          <a:bodyPr/>
          <a:lstStyle>
            <a:lvl1pPr>
              <a:defRPr/>
            </a:lvl1pPr>
          </a:lstStyle>
          <a:p>
            <a:fld id="{1630B58A-7C20-4793-BD57-CC95C5110B23}" type="slidenum">
              <a:rPr lang="zh-CN" altLang="en-US">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185462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815414" y="0"/>
            <a:ext cx="1056117" cy="1028734"/>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标题占位符 1"/>
          <p:cNvSpPr>
            <a:spLocks noGrp="1"/>
          </p:cNvSpPr>
          <p:nvPr>
            <p:ph type="title" hasCustomPrompt="1"/>
          </p:nvPr>
        </p:nvSpPr>
        <p:spPr>
          <a:xfrm>
            <a:off x="2145770" y="164640"/>
            <a:ext cx="9614859" cy="768085"/>
          </a:xfrm>
          <a:prstGeom prst="rect">
            <a:avLst/>
          </a:prstGeom>
        </p:spPr>
        <p:txBody>
          <a:bodyPr vert="horz" lIns="91440" tIns="45720" rIns="91440" bIns="45720" rtlCol="0" anchor="ctr">
            <a:normAutofit/>
          </a:bodyPr>
          <a:lstStyle>
            <a:lvl1pPr algn="l">
              <a:defRPr>
                <a:solidFill>
                  <a:schemeClr val="tx1">
                    <a:lumMod val="65000"/>
                    <a:lumOff val="35000"/>
                  </a:schemeClr>
                </a:solidFill>
              </a:defRPr>
            </a:lvl1pPr>
          </a:lstStyle>
          <a:p>
            <a:r>
              <a:rPr lang="en-US" altLang="zh-CN" dirty="0" smtClean="0"/>
              <a:t>1.0 </a:t>
            </a:r>
            <a:r>
              <a:rPr lang="zh-CN" altLang="en-US" dirty="0" smtClean="0"/>
              <a:t>请输入标题</a:t>
            </a:r>
            <a:endParaRPr lang="zh-CN" altLang="en-US" dirty="0"/>
          </a:p>
        </p:txBody>
      </p:sp>
    </p:spTree>
    <p:extLst>
      <p:ext uri="{BB962C8B-B14F-4D97-AF65-F5344CB8AC3E}">
        <p14:creationId xmlns:p14="http://schemas.microsoft.com/office/powerpoint/2010/main" val="42731845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占位符 1"/>
          <p:cNvSpPr>
            <a:spLocks noGrp="1"/>
          </p:cNvSpPr>
          <p:nvPr>
            <p:ph type="title" hasCustomPrompt="1"/>
          </p:nvPr>
        </p:nvSpPr>
        <p:spPr>
          <a:xfrm>
            <a:off x="2145770" y="164640"/>
            <a:ext cx="9614859" cy="768085"/>
          </a:xfrm>
          <a:prstGeom prst="rect">
            <a:avLst/>
          </a:prstGeom>
        </p:spPr>
        <p:txBody>
          <a:bodyPr vert="horz" lIns="91440" tIns="45720" rIns="91440" bIns="45720" rtlCol="0" anchor="ctr">
            <a:normAutofit/>
          </a:bodyPr>
          <a:lstStyle>
            <a:lvl1pPr algn="l">
              <a:defRPr>
                <a:solidFill>
                  <a:schemeClr val="tx1">
                    <a:lumMod val="65000"/>
                    <a:lumOff val="35000"/>
                  </a:schemeClr>
                </a:solidFill>
              </a:defRPr>
            </a:lvl1pPr>
          </a:lstStyle>
          <a:p>
            <a:r>
              <a:rPr lang="en-US" altLang="zh-CN" dirty="0" smtClean="0"/>
              <a:t>3.0 </a:t>
            </a:r>
            <a:r>
              <a:rPr lang="zh-CN" altLang="en-US" dirty="0" smtClean="0"/>
              <a:t>请输入标题</a:t>
            </a:r>
            <a:endParaRPr lang="zh-CN" altLang="en-US" dirty="0"/>
          </a:p>
        </p:txBody>
      </p:sp>
    </p:spTree>
    <p:extLst>
      <p:ext uri="{BB962C8B-B14F-4D97-AF65-F5344CB8AC3E}">
        <p14:creationId xmlns:p14="http://schemas.microsoft.com/office/powerpoint/2010/main" val="37108601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600201"/>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3938589"/>
            <a:ext cx="5384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609600" y="6243638"/>
            <a:ext cx="2844800" cy="477838"/>
          </a:xfrm>
        </p:spPr>
        <p:txBody>
          <a:bodyPr/>
          <a:lstStyle>
            <a:lvl1pPr>
              <a:defRPr/>
            </a:lvl1pPr>
          </a:lstStyle>
          <a:p>
            <a:pPr>
              <a:defRPr/>
            </a:pPr>
            <a:endParaRPr lang="en-US" altLang="zh-CN">
              <a:solidFill>
                <a:srgbClr val="FFFFFF"/>
              </a:solidFill>
            </a:endParaRPr>
          </a:p>
        </p:txBody>
      </p:sp>
      <p:sp>
        <p:nvSpPr>
          <p:cNvPr id="7" name="页脚占位符 6"/>
          <p:cNvSpPr>
            <a:spLocks noGrp="1"/>
          </p:cNvSpPr>
          <p:nvPr>
            <p:ph type="ftr" sz="quarter" idx="11"/>
          </p:nvPr>
        </p:nvSpPr>
        <p:spPr>
          <a:xfrm>
            <a:off x="4165600" y="6243638"/>
            <a:ext cx="3860800" cy="477838"/>
          </a:xfrm>
        </p:spPr>
        <p:txBody>
          <a:bodyPr/>
          <a:lstStyle>
            <a:lvl1pPr>
              <a:defRPr/>
            </a:lvl1pPr>
          </a:lstStyle>
          <a:p>
            <a:pPr>
              <a:defRPr/>
            </a:pPr>
            <a:endParaRPr lang="en-US" altLang="zh-CN">
              <a:solidFill>
                <a:srgbClr val="FFFFFF"/>
              </a:solidFill>
            </a:endParaRPr>
          </a:p>
        </p:txBody>
      </p:sp>
      <p:sp>
        <p:nvSpPr>
          <p:cNvPr id="8" name="灯片编号占位符 7"/>
          <p:cNvSpPr>
            <a:spLocks noGrp="1"/>
          </p:cNvSpPr>
          <p:nvPr>
            <p:ph type="sldNum" sz="quarter" idx="12"/>
          </p:nvPr>
        </p:nvSpPr>
        <p:spPr>
          <a:xfrm>
            <a:off x="8737600" y="6243638"/>
            <a:ext cx="2844800" cy="477838"/>
          </a:xfrm>
        </p:spPr>
        <p:txBody>
          <a:bodyPr/>
          <a:lstStyle>
            <a:lvl1pPr>
              <a:defRPr/>
            </a:lvl1pPr>
          </a:lstStyle>
          <a:p>
            <a:pPr>
              <a:defRPr/>
            </a:pPr>
            <a:fld id="{DE72F87E-4F20-4D4F-B3C4-7679E5C14B5B}"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327143423"/>
      </p:ext>
    </p:extLst>
  </p:cSld>
  <p:clrMapOvr>
    <a:masterClrMapping/>
  </p:clrMapOvr>
  <p:transition>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2018/10/6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530820CF-B880-4189-942D-D702A7CBA730}" type="datetimeFigureOut">
              <a:rPr lang="zh-CN" altLang="en-US" smtClean="0">
                <a:solidFill>
                  <a:prstClr val="black">
                    <a:tint val="75000"/>
                  </a:prstClr>
                </a:solidFill>
              </a:rPr>
              <a:pPr/>
              <a:t>2018/10/6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87094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a:r>
              <a:rPr lang="zh-CN" altLang="en-US" sz="4000"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908" y="2800618"/>
            <a:ext cx="2095500" cy="2095500"/>
          </a:xfrm>
          <a:prstGeom prst="rect">
            <a:avLst/>
          </a:prstGeom>
          <a:effectLst>
            <a:softEdge rad="12700"/>
          </a:effectLst>
        </p:spPr>
      </p:pic>
      <p:sp>
        <p:nvSpPr>
          <p:cNvPr id="11" name="文本框 10"/>
          <p:cNvSpPr txBox="1"/>
          <p:nvPr/>
        </p:nvSpPr>
        <p:spPr>
          <a:xfrm>
            <a:off x="4520485" y="3815795"/>
            <a:ext cx="4700788" cy="430887"/>
          </a:xfrm>
          <a:prstGeom prst="rect">
            <a:avLst/>
          </a:prstGeom>
          <a:noFill/>
        </p:spPr>
        <p:txBody>
          <a:bodyPr wrap="square" rtlCol="0">
            <a:spAutoFit/>
          </a:bodyPr>
          <a:lstStyle/>
          <a:p>
            <a:pPr algn="ctr"/>
            <a:r>
              <a:rPr lang="en-US" altLang="zh-CN" sz="22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1 </a:t>
            </a:r>
            <a:r>
              <a:rPr lang="zh-CN" altLang="en-US" sz="22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交易前</a:t>
            </a:r>
            <a:r>
              <a:rPr lang="zh-CN" altLang="en-US" sz="22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准备</a:t>
            </a:r>
            <a:endParaRPr lang="zh-CN" altLang="en-US" sz="1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644104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a:grpSpLocks/>
          </p:cNvGrpSpPr>
          <p:nvPr/>
        </p:nvGrpSpPr>
        <p:grpSpPr bwMode="auto">
          <a:xfrm>
            <a:off x="1418897" y="493986"/>
            <a:ext cx="8742801" cy="5798755"/>
            <a:chOff x="214313" y="1357313"/>
            <a:chExt cx="8215312" cy="5072062"/>
          </a:xfrm>
        </p:grpSpPr>
        <p:grpSp>
          <p:nvGrpSpPr>
            <p:cNvPr id="3" name="组合 21"/>
            <p:cNvGrpSpPr>
              <a:grpSpLocks/>
            </p:cNvGrpSpPr>
            <p:nvPr/>
          </p:nvGrpSpPr>
          <p:grpSpPr bwMode="auto">
            <a:xfrm>
              <a:off x="214313" y="1357313"/>
              <a:ext cx="576262" cy="576262"/>
              <a:chOff x="285722" y="1428735"/>
              <a:chExt cx="576000" cy="576000"/>
            </a:xfrm>
          </p:grpSpPr>
          <p:grpSp>
            <p:nvGrpSpPr>
              <p:cNvPr id="5" name="13 Grupo"/>
              <p:cNvGrpSpPr>
                <a:grpSpLocks/>
              </p:cNvGrpSpPr>
              <p:nvPr/>
            </p:nvGrpSpPr>
            <p:grpSpPr bwMode="auto">
              <a:xfrm flipH="1">
                <a:off x="428595" y="1428735"/>
                <a:ext cx="45719" cy="576000"/>
                <a:chOff x="4276603" y="1491264"/>
                <a:chExt cx="319" cy="3377896"/>
              </a:xfrm>
            </p:grpSpPr>
            <p:cxnSp>
              <p:nvCxnSpPr>
                <p:cNvPr id="9" name="9 Conector recto"/>
                <p:cNvCxnSpPr/>
                <p:nvPr/>
              </p:nvCxnSpPr>
              <p:spPr>
                <a:xfrm>
                  <a:off x="4276601" y="1491264"/>
                  <a:ext cx="0" cy="3377896"/>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 name="10 Conector recto"/>
                <p:cNvCxnSpPr/>
                <p:nvPr/>
              </p:nvCxnSpPr>
              <p:spPr>
                <a:xfrm>
                  <a:off x="4276922" y="1491264"/>
                  <a:ext cx="0" cy="337789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grpSp>
            <p:nvGrpSpPr>
              <p:cNvPr id="6" name="48 Grupo"/>
              <p:cNvGrpSpPr>
                <a:grpSpLocks/>
              </p:cNvGrpSpPr>
              <p:nvPr/>
            </p:nvGrpSpPr>
            <p:grpSpPr bwMode="auto">
              <a:xfrm rot="16200000" flipH="1">
                <a:off x="550702" y="1332030"/>
                <a:ext cx="46039" cy="576000"/>
                <a:chOff x="4276603" y="1491264"/>
                <a:chExt cx="319" cy="3377896"/>
              </a:xfrm>
            </p:grpSpPr>
            <p:cxnSp>
              <p:nvCxnSpPr>
                <p:cNvPr id="7" name="49 Conector recto"/>
                <p:cNvCxnSpPr/>
                <p:nvPr/>
              </p:nvCxnSpPr>
              <p:spPr>
                <a:xfrm>
                  <a:off x="4276679" y="1491267"/>
                  <a:ext cx="0" cy="3377902"/>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8" name="50 Conector recto"/>
                <p:cNvCxnSpPr/>
                <p:nvPr/>
              </p:nvCxnSpPr>
              <p:spPr>
                <a:xfrm>
                  <a:off x="4276998" y="1491267"/>
                  <a:ext cx="0" cy="3377902"/>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grpSp>
        <p:sp>
          <p:nvSpPr>
            <p:cNvPr id="4" name="Rectangle 3"/>
            <p:cNvSpPr>
              <a:spLocks noChangeArrowheads="1"/>
            </p:cNvSpPr>
            <p:nvPr/>
          </p:nvSpPr>
          <p:spPr bwMode="auto">
            <a:xfrm>
              <a:off x="373063" y="1584325"/>
              <a:ext cx="8056562" cy="4845050"/>
            </a:xfrm>
            <a:prstGeom prst="rect">
              <a:avLst/>
            </a:prstGeom>
            <a:solidFill>
              <a:srgbClr val="1A4652">
                <a:alpha val="47000"/>
              </a:srgbClr>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nchor="ctr"/>
            <a:lstStyle/>
            <a:p>
              <a:pPr algn="ctr" fontAlgn="auto" latinLnBrk="1">
                <a:spcBef>
                  <a:spcPts val="0"/>
                </a:spcBef>
                <a:spcAft>
                  <a:spcPts val="0"/>
                </a:spcAft>
                <a:defRPr/>
              </a:pPr>
              <a:endParaRPr lang="ko-KR" altLang="ko-KR" sz="1000" b="1">
                <a:solidFill>
                  <a:schemeClr val="tx2"/>
                </a:solidFill>
                <a:latin typeface="맑은 고딕" pitchFamily="50" charset="-127"/>
                <a:ea typeface="맑은 고딕" pitchFamily="50" charset="-127"/>
              </a:endParaRPr>
            </a:p>
          </p:txBody>
        </p:sp>
      </p:grpSp>
      <p:graphicFrame>
        <p:nvGraphicFramePr>
          <p:cNvPr id="12" name="Group 3"/>
          <p:cNvGraphicFramePr>
            <a:graphicFrameLocks noGrp="1"/>
          </p:cNvGraphicFramePr>
          <p:nvPr>
            <p:extLst>
              <p:ext uri="{D42A27DB-BD31-4B8C-83A1-F6EECF244321}">
                <p14:modId xmlns:p14="http://schemas.microsoft.com/office/powerpoint/2010/main" val="2976787628"/>
              </p:ext>
            </p:extLst>
          </p:nvPr>
        </p:nvGraphicFramePr>
        <p:xfrm>
          <a:off x="4667414" y="1204434"/>
          <a:ext cx="4786311" cy="4637396"/>
        </p:xfrm>
        <a:graphic>
          <a:graphicData uri="http://schemas.openxmlformats.org/drawingml/2006/table">
            <a:tbl>
              <a:tblPr/>
              <a:tblGrid>
                <a:gridCol w="376602"/>
                <a:gridCol w="2195147"/>
                <a:gridCol w="2214562"/>
              </a:tblGrid>
              <a:tr h="272770">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zh-CN" altLang="zh-CN" sz="1400" b="0" i="0" u="none" strike="noStrike" cap="none" normalizeH="0" baseline="0" dirty="0" smtClean="0">
                        <a:ln>
                          <a:noFill/>
                        </a:ln>
                        <a:solidFill>
                          <a:schemeClr val="bg1"/>
                        </a:solidFill>
                        <a:effectLst/>
                        <a:latin typeface="Arial" pitchFamily="34" charset="0"/>
                        <a:ea typeface="宋体" pitchFamily="2" charset="-122"/>
                      </a:endParaRP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不利条件（威胁）</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有利条件（机会）</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rowSpan="7">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外部环境</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1</a:t>
                      </a: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．是否有新竞争对手</a:t>
                      </a:r>
                      <a:endParaRPr kumimoji="0" lang="zh-CN" altLang="en-US" sz="1400" b="0" i="0" u="none" strike="noStrike" cap="none" normalizeH="0" baseline="0" dirty="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1</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．增加附加产品</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2</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．是否有替代品出现</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2</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．相关产品的多样化</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3</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．不断增长的竞争压力</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3</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．快速市场增长率</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4</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．经济萧条的影响</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4</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．进入新市场</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5</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．政府相关政策的制约</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5</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．服务于新消费者群</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6</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．消费者需求偏好变化</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6</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．垂直一体化</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7</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．慢速市场增长率</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7</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．跨国经营</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zh-CN" altLang="zh-CN"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企业优势</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企业劣势</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rowSpan="8">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内部环境</a:t>
                      </a:r>
                      <a:endParaRPr kumimoji="0" lang="zh-CN" altLang="en-US" sz="1400" b="0" i="0" u="none" strike="noStrike" cap="none" normalizeH="0" baseline="0" dirty="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1</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．成本优势</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1</a:t>
                      </a: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．狭窄的产品线</a:t>
                      </a:r>
                      <a:endParaRPr kumimoji="0" lang="zh-CN" altLang="en-US" sz="1400" b="0" i="0" u="none" strike="noStrike" cap="none" normalizeH="0" baseline="0" dirty="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2</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．产品开发能力</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2</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．市场份额小</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3</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．管理水平</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3</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．低于对手销售能力</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4</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．产品知名度</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4</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．缺少市场战略目标</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5</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．市场领先程度</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5</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．科研方面落后</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6</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．生产规模</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6</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．缺少管理人才</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7</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．技术水平</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7</a:t>
                      </a: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．市场中企业形象差</a:t>
                      </a:r>
                      <a:endParaRPr kumimoji="0" lang="zh-CN" altLang="en-US" sz="1400" b="0" i="0" u="none" strike="noStrike" cap="none" normalizeH="0" baseline="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70">
                <a:tc vMerge="1">
                  <a:txBody>
                    <a:bodyPr/>
                    <a:lstStyle/>
                    <a:p>
                      <a:endParaRPr lang="zh-CN"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8</a:t>
                      </a: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．人员素质</a:t>
                      </a:r>
                      <a:endParaRPr kumimoji="0" lang="zh-CN" altLang="en-US" sz="1400" b="0" i="0" u="none" strike="noStrike" cap="none" normalizeH="0" baseline="0" dirty="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8</a:t>
                      </a: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．企业管理薄弱</a:t>
                      </a:r>
                      <a:endParaRPr kumimoji="0" lang="zh-CN" altLang="en-US" sz="1400" b="0" i="0" u="none" strike="noStrike" cap="none" normalizeH="0" baseline="0" dirty="0" smtClean="0">
                        <a:ln>
                          <a:noFill/>
                        </a:ln>
                        <a:solidFill>
                          <a:schemeClr val="bg1"/>
                        </a:solidFill>
                        <a:effectLst/>
                        <a:latin typeface="Arial" pitchFamily="34" charset="0"/>
                        <a:ea typeface="宋体" pitchFamily="2" charset="-122"/>
                      </a:endParaRPr>
                    </a:p>
                  </a:txBody>
                  <a:tcPr marL="91439" marR="91439"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TextBox 12"/>
          <p:cNvSpPr txBox="1"/>
          <p:nvPr/>
        </p:nvSpPr>
        <p:spPr>
          <a:xfrm>
            <a:off x="2285318" y="1508810"/>
            <a:ext cx="474662" cy="3140075"/>
          </a:xfrm>
          <a:prstGeom prst="rect">
            <a:avLst/>
          </a:prstGeom>
          <a:noFill/>
        </p:spPr>
        <p:txBody>
          <a:bodyPr>
            <a:spAutoFit/>
          </a:bodyPr>
          <a:lstStyle/>
          <a:p>
            <a:pPr>
              <a:defRPr/>
            </a:pPr>
            <a:r>
              <a:rPr lang="zh-CN" altLang="en-US" sz="2200" u="sng" dirty="0">
                <a:solidFill>
                  <a:schemeClr val="bg1"/>
                </a:solidFill>
                <a:latin typeface="黑体" pitchFamily="49" charset="-122"/>
                <a:ea typeface="黑体" pitchFamily="49" charset="-122"/>
              </a:rPr>
              <a:t>二</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进</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出</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口</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经</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营</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方</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案</a:t>
            </a:r>
            <a:r>
              <a:rPr lang="zh-CN" altLang="en-US" b="1" dirty="0">
                <a:solidFill>
                  <a:schemeClr val="bg1"/>
                </a:solidFill>
                <a:effectLst>
                  <a:outerShdw blurRad="38100" dist="38100" dir="2700000" algn="tl">
                    <a:srgbClr val="000000">
                      <a:alpha val="43137"/>
                    </a:srgbClr>
                  </a:outerShdw>
                </a:effectLst>
                <a:ea typeface="宋体" pitchFamily="2" charset="-122"/>
              </a:rPr>
              <a:t>　</a:t>
            </a:r>
            <a:endParaRPr lang="zh-CN" altLang="en-US" sz="1600" b="1" dirty="0">
              <a:solidFill>
                <a:schemeClr val="bg1"/>
              </a:solidFill>
              <a:effectLst>
                <a:outerShdw blurRad="38100" dist="38100" dir="2700000" algn="tl">
                  <a:srgbClr val="000000">
                    <a:alpha val="43137"/>
                  </a:srgbClr>
                </a:outerShdw>
              </a:effectLst>
              <a:ea typeface="宋体" pitchFamily="2" charset="-122"/>
            </a:endParaRPr>
          </a:p>
        </p:txBody>
      </p:sp>
      <p:sp>
        <p:nvSpPr>
          <p:cNvPr id="14" name="Text Box 64"/>
          <p:cNvSpPr txBox="1">
            <a:spLocks noChangeArrowheads="1"/>
          </p:cNvSpPr>
          <p:nvPr/>
        </p:nvSpPr>
        <p:spPr bwMode="auto">
          <a:xfrm>
            <a:off x="3318314" y="1796941"/>
            <a:ext cx="673100" cy="3140075"/>
          </a:xfrm>
          <a:prstGeom prst="rect">
            <a:avLst/>
          </a:prstGeom>
          <a:noFill/>
          <a:ln w="9525">
            <a:noFill/>
            <a:miter lim="800000"/>
            <a:headEnd/>
            <a:tailEnd/>
          </a:ln>
          <a:effectLst/>
        </p:spPr>
        <p:txBody>
          <a:bodyPr wrap="none">
            <a:spAutoFit/>
          </a:bodyPr>
          <a:lstStyle/>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表</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en-US" altLang="zh-CN" b="1" dirty="0">
                <a:solidFill>
                  <a:schemeClr val="bg1"/>
                </a:solidFill>
                <a:effectLst>
                  <a:outerShdw blurRad="38100" dist="38100" dir="2700000" algn="tl">
                    <a:srgbClr val="000000">
                      <a:alpha val="43137"/>
                    </a:srgbClr>
                  </a:outerShdw>
                </a:effectLst>
                <a:ea typeface="宋体" pitchFamily="2" charset="-122"/>
              </a:rPr>
              <a:t>2</a:t>
            </a:r>
            <a:r>
              <a:rPr lang="zh-CN" altLang="en-US" b="1" dirty="0">
                <a:solidFill>
                  <a:schemeClr val="bg1"/>
                </a:solidFill>
                <a:effectLst>
                  <a:outerShdw blurRad="38100" dist="38100" dir="2700000" algn="tl">
                    <a:srgbClr val="000000">
                      <a:alpha val="43137"/>
                    </a:srgbClr>
                  </a:outerShdw>
                </a:effectLst>
                <a:ea typeface="宋体" pitchFamily="2" charset="-122"/>
              </a:rPr>
              <a:t>．</a:t>
            </a:r>
            <a:r>
              <a:rPr lang="en-US" altLang="zh-CN" b="1" dirty="0">
                <a:solidFill>
                  <a:schemeClr val="bg1"/>
                </a:solidFill>
                <a:effectLst>
                  <a:outerShdw blurRad="38100" dist="38100" dir="2700000" algn="tl">
                    <a:srgbClr val="000000">
                      <a:alpha val="43137"/>
                    </a:srgbClr>
                  </a:outerShdw>
                </a:effectLst>
                <a:ea typeface="宋体" pitchFamily="2" charset="-122"/>
              </a:rPr>
              <a:t>1</a:t>
            </a:r>
          </a:p>
          <a:p>
            <a:pPr algn="ctr">
              <a:defRPr/>
            </a:pPr>
            <a:r>
              <a:rPr lang="zh-CN" altLang="en-US" dirty="0">
                <a:solidFill>
                  <a:schemeClr val="bg1"/>
                </a:solidFill>
                <a:latin typeface="Arial" pitchFamily="34" charset="0"/>
                <a:ea typeface="宋体" pitchFamily="2" charset="-122"/>
              </a:rPr>
              <a:t>企</a:t>
            </a:r>
            <a:endParaRPr lang="en-US" altLang="zh-CN" dirty="0">
              <a:solidFill>
                <a:schemeClr val="bg1"/>
              </a:solidFill>
              <a:latin typeface="Arial" pitchFamily="34" charset="0"/>
              <a:ea typeface="宋体" pitchFamily="2" charset="-122"/>
            </a:endParaRPr>
          </a:p>
          <a:p>
            <a:pPr algn="ctr">
              <a:defRPr/>
            </a:pPr>
            <a:r>
              <a:rPr lang="zh-CN" altLang="en-US" dirty="0">
                <a:solidFill>
                  <a:schemeClr val="bg1"/>
                </a:solidFill>
                <a:latin typeface="Arial" pitchFamily="34" charset="0"/>
                <a:ea typeface="宋体" pitchFamily="2" charset="-122"/>
              </a:rPr>
              <a:t>业</a:t>
            </a:r>
            <a:endParaRPr lang="en-US" altLang="zh-CN" dirty="0">
              <a:solidFill>
                <a:schemeClr val="bg1"/>
              </a:solidFill>
              <a:latin typeface="Arial" pitchFamily="34" charset="0"/>
              <a:ea typeface="宋体" pitchFamily="2" charset="-122"/>
            </a:endParaRPr>
          </a:p>
          <a:p>
            <a:pPr algn="ctr">
              <a:defRPr/>
            </a:pPr>
            <a:r>
              <a:rPr lang="zh-CN" altLang="en-US" dirty="0">
                <a:solidFill>
                  <a:schemeClr val="bg1"/>
                </a:solidFill>
                <a:latin typeface="Arial" pitchFamily="34" charset="0"/>
                <a:ea typeface="宋体" pitchFamily="2" charset="-122"/>
              </a:rPr>
              <a:t>内</a:t>
            </a:r>
            <a:endParaRPr lang="en-US" altLang="zh-CN" dirty="0">
              <a:solidFill>
                <a:schemeClr val="bg1"/>
              </a:solidFill>
              <a:latin typeface="Arial" pitchFamily="34" charset="0"/>
              <a:ea typeface="宋体" pitchFamily="2" charset="-122"/>
            </a:endParaRPr>
          </a:p>
          <a:p>
            <a:pPr algn="ctr">
              <a:defRPr/>
            </a:pPr>
            <a:r>
              <a:rPr lang="zh-CN" altLang="en-US" dirty="0">
                <a:solidFill>
                  <a:schemeClr val="bg1"/>
                </a:solidFill>
                <a:latin typeface="Arial" pitchFamily="34" charset="0"/>
                <a:ea typeface="宋体" pitchFamily="2" charset="-122"/>
              </a:rPr>
              <a:t>外</a:t>
            </a:r>
            <a:endParaRPr lang="en-US" altLang="zh-CN" dirty="0">
              <a:solidFill>
                <a:schemeClr val="bg1"/>
              </a:solidFill>
              <a:latin typeface="Arial" pitchFamily="34" charset="0"/>
              <a:ea typeface="宋体" pitchFamily="2" charset="-122"/>
            </a:endParaRPr>
          </a:p>
          <a:p>
            <a:pPr algn="ctr">
              <a:defRPr/>
            </a:pPr>
            <a:r>
              <a:rPr lang="zh-CN" altLang="en-US" dirty="0">
                <a:solidFill>
                  <a:schemeClr val="bg1"/>
                </a:solidFill>
                <a:latin typeface="Arial" pitchFamily="34" charset="0"/>
                <a:ea typeface="宋体" pitchFamily="2" charset="-122"/>
              </a:rPr>
              <a:t>环</a:t>
            </a:r>
            <a:endParaRPr lang="en-US" altLang="zh-CN" dirty="0">
              <a:solidFill>
                <a:schemeClr val="bg1"/>
              </a:solidFill>
              <a:latin typeface="Arial" pitchFamily="34" charset="0"/>
              <a:ea typeface="宋体" pitchFamily="2" charset="-122"/>
            </a:endParaRPr>
          </a:p>
          <a:p>
            <a:pPr algn="ctr">
              <a:defRPr/>
            </a:pPr>
            <a:r>
              <a:rPr lang="zh-CN" altLang="en-US" dirty="0">
                <a:solidFill>
                  <a:schemeClr val="bg1"/>
                </a:solidFill>
                <a:latin typeface="Arial" pitchFamily="34" charset="0"/>
                <a:ea typeface="宋体" pitchFamily="2" charset="-122"/>
              </a:rPr>
              <a:t>境</a:t>
            </a:r>
            <a:endParaRPr lang="en-US" altLang="zh-CN" dirty="0">
              <a:solidFill>
                <a:schemeClr val="bg1"/>
              </a:solidFill>
              <a:latin typeface="Arial" pitchFamily="34" charset="0"/>
              <a:ea typeface="宋体" pitchFamily="2" charset="-122"/>
            </a:endParaRPr>
          </a:p>
          <a:p>
            <a:pPr algn="ctr">
              <a:defRPr/>
            </a:pPr>
            <a:r>
              <a:rPr lang="zh-CN" altLang="en-US" dirty="0">
                <a:solidFill>
                  <a:schemeClr val="bg1"/>
                </a:solidFill>
                <a:latin typeface="Arial" pitchFamily="34" charset="0"/>
                <a:ea typeface="宋体" pitchFamily="2" charset="-122"/>
              </a:rPr>
              <a:t>对</a:t>
            </a:r>
            <a:endParaRPr lang="en-US" altLang="zh-CN" dirty="0">
              <a:solidFill>
                <a:schemeClr val="bg1"/>
              </a:solidFill>
              <a:latin typeface="Arial" pitchFamily="34" charset="0"/>
              <a:ea typeface="宋体" pitchFamily="2" charset="-122"/>
            </a:endParaRPr>
          </a:p>
          <a:p>
            <a:pPr algn="ctr">
              <a:defRPr/>
            </a:pPr>
            <a:r>
              <a:rPr lang="zh-CN" altLang="en-US" dirty="0">
                <a:solidFill>
                  <a:schemeClr val="bg1"/>
                </a:solidFill>
                <a:latin typeface="Arial" pitchFamily="34" charset="0"/>
                <a:ea typeface="宋体" pitchFamily="2" charset="-122"/>
              </a:rPr>
              <a:t>照</a:t>
            </a:r>
            <a:endParaRPr lang="en-US" altLang="zh-CN" dirty="0">
              <a:solidFill>
                <a:schemeClr val="bg1"/>
              </a:solidFill>
              <a:latin typeface="Arial" pitchFamily="34" charset="0"/>
              <a:ea typeface="宋体" pitchFamily="2" charset="-122"/>
            </a:endParaRPr>
          </a:p>
          <a:p>
            <a:pPr algn="ctr">
              <a:defRPr/>
            </a:pPr>
            <a:r>
              <a:rPr lang="zh-CN" altLang="en-US" dirty="0">
                <a:solidFill>
                  <a:schemeClr val="bg1"/>
                </a:solidFill>
                <a:latin typeface="Arial" pitchFamily="34" charset="0"/>
                <a:ea typeface="宋体" pitchFamily="2" charset="-122"/>
              </a:rPr>
              <a:t>表</a:t>
            </a:r>
          </a:p>
        </p:txBody>
      </p:sp>
    </p:spTree>
    <p:extLst>
      <p:ext uri="{BB962C8B-B14F-4D97-AF65-F5344CB8AC3E}">
        <p14:creationId xmlns:p14="http://schemas.microsoft.com/office/powerpoint/2010/main" val="41690380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 y="714375"/>
            <a:ext cx="9810751"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800" b="1" u="sng">
                <a:solidFill>
                  <a:schemeClr val="bg1"/>
                </a:solidFill>
                <a:latin typeface="宋体" charset="-122"/>
              </a:rPr>
              <a:t>第一节 　交易磋商的发盘、还盘与价格</a:t>
            </a:r>
          </a:p>
        </p:txBody>
      </p:sp>
      <p:sp>
        <p:nvSpPr>
          <p:cNvPr id="3" name="Rectangle 3"/>
          <p:cNvSpPr>
            <a:spLocks noChangeArrowheads="1"/>
          </p:cNvSpPr>
          <p:nvPr/>
        </p:nvSpPr>
        <p:spPr bwMode="auto">
          <a:xfrm>
            <a:off x="788276" y="714375"/>
            <a:ext cx="10546476" cy="5715000"/>
          </a:xfrm>
          <a:prstGeom prst="rect">
            <a:avLst/>
          </a:prstGeom>
          <a:solidFill>
            <a:srgbClr val="1A4652">
              <a:alpha val="47000"/>
            </a:srgbClr>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nchor="ctr"/>
          <a:lstStyle/>
          <a:p>
            <a:pPr algn="ctr" fontAlgn="auto" latinLnBrk="1">
              <a:spcBef>
                <a:spcPts val="0"/>
              </a:spcBef>
              <a:spcAft>
                <a:spcPts val="0"/>
              </a:spcAft>
              <a:defRPr/>
            </a:pPr>
            <a:endParaRPr lang="ko-KR" altLang="ko-KR" sz="1000" b="1">
              <a:solidFill>
                <a:schemeClr val="tx2"/>
              </a:solidFill>
              <a:latin typeface="맑은 고딕" pitchFamily="50" charset="-127"/>
              <a:ea typeface="맑은 고딕" pitchFamily="50" charset="-127"/>
            </a:endParaRPr>
          </a:p>
        </p:txBody>
      </p:sp>
      <p:graphicFrame>
        <p:nvGraphicFramePr>
          <p:cNvPr id="4" name="表格 3"/>
          <p:cNvGraphicFramePr>
            <a:graphicFrameLocks noGrp="1"/>
          </p:cNvGraphicFramePr>
          <p:nvPr>
            <p:extLst>
              <p:ext uri="{D42A27DB-BD31-4B8C-83A1-F6EECF244321}">
                <p14:modId xmlns:p14="http://schemas.microsoft.com/office/powerpoint/2010/main" val="1075579726"/>
              </p:ext>
            </p:extLst>
          </p:nvPr>
        </p:nvGraphicFramePr>
        <p:xfrm>
          <a:off x="4684330" y="1035844"/>
          <a:ext cx="6286499" cy="4768963"/>
        </p:xfrm>
        <a:graphic>
          <a:graphicData uri="http://schemas.openxmlformats.org/drawingml/2006/table">
            <a:tbl>
              <a:tblPr/>
              <a:tblGrid>
                <a:gridCol w="984249"/>
                <a:gridCol w="984251"/>
                <a:gridCol w="848783"/>
                <a:gridCol w="865717"/>
                <a:gridCol w="867833"/>
                <a:gridCol w="867833"/>
                <a:gridCol w="867833"/>
              </a:tblGrid>
              <a:tr h="158954">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商品</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情况</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品名：</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规格：</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生产商：</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58954">
                <a:tc v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包装：</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尺码：</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产品特色：</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58954">
                <a:tc v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收购价：</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毛重：</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竞争对手及特点：</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208626">
                <a:tc v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实际成本：</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净重：</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产品改进：</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58954">
                <a:tc>
                  <a:txBody>
                    <a:bodyPr/>
                    <a:lstStyle/>
                    <a:p>
                      <a:pPr marL="0" marR="0" lvl="0" indent="266700" algn="ctr"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项</a:t>
                      </a:r>
                      <a:r>
                        <a:rPr kumimoji="0" 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目</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金</a:t>
                      </a:r>
                      <a:r>
                        <a:rPr kumimoji="0" 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额</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数</a:t>
                      </a:r>
                      <a:r>
                        <a:rPr kumimoji="0" 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量</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58954">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进销存</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情况</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库</a:t>
                      </a:r>
                      <a:r>
                        <a:rPr kumimoji="0" 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存</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58954">
                <a:tc v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成交待运</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58954">
                <a:tc v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预计收购</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58954">
                <a:tc vMerge="1">
                  <a:txBody>
                    <a:bodyPr/>
                    <a:lstStyle/>
                    <a:p>
                      <a:endParaRPr lang="zh-CN"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预计出口</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58954">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历</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情</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况</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r>
                        <a:rPr kumimoji="0" 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份</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出口数量</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利润情况</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主销地区</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888">
                <a:tc v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rPr>
                        <a:t>2003</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610">
                <a:tc v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rPr>
                        <a:t>2004</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610">
                <a:tc v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rPr>
                        <a:t>2005</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610">
                <a:tc v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rPr>
                        <a:t>2006</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2003">
                <a:tc v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rPr>
                        <a:t>2007</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49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rPr>
                        <a:t>2008</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外销计划</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国别地区</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数量</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单</a:t>
                      </a:r>
                      <a:r>
                        <a:rPr kumimoji="0" 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价</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rPr>
                        <a:t>FOB</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净价</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换汇成本</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857">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907">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出</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安</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排</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主</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要</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客</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户</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性质</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rPr>
                        <a:t>(</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佣金率</a:t>
                      </a:r>
                      <a:r>
                        <a:rPr kumimoji="0" lang="en-US" altLang="zh-CN"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a:t>
                      </a:r>
                      <a:endParaRPr kumimoji="0" lang="zh-CN" altLang="zh-CN"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市场</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特点</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年</a:t>
                      </a:r>
                      <a:r>
                        <a:rPr kumimoji="0" lang="en-US" altLang="zh-CN"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a:t>
                      </a: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月</a:t>
                      </a:r>
                      <a:r>
                        <a:rPr kumimoji="0" lang="en-US" altLang="zh-CN"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a:t>
                      </a:r>
                      <a:endParaRPr kumimoji="0" lang="zh-CN" altLang="zh-CN"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销量</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销售额</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存在的</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问题</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954">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954">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954">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907">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主要</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措施</a:t>
                      </a:r>
                    </a:p>
                  </a:txBody>
                  <a:tcPr marL="73751" marR="737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smtClean="0">
                        <a:ln>
                          <a:noFill/>
                        </a:ln>
                        <a:solidFill>
                          <a:schemeClr val="bg1"/>
                        </a:solidFill>
                        <a:effectLst/>
                        <a:latin typeface="宋体" pitchFamily="2" charset="-122"/>
                        <a:ea typeface="宋体" pitchFamily="2" charset="-122"/>
                        <a:cs typeface="Times New Roman" pitchFamily="18" charset="0"/>
                      </a:endParaRP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761888">
                <a:tc gridSpan="7">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
                      </a:r>
                      <a:br>
                        <a:rPr kumimoji="0" lang="en-US" altLang="zh-CN"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br>
                      <a:r>
                        <a:rPr kumimoji="0" lang="en-US" altLang="zh-CN"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备</a:t>
                      </a:r>
                      <a:r>
                        <a:rPr kumimoji="0" lang="en-US"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备货资金来源：自有资金</a:t>
                      </a:r>
                    </a:p>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宋体" pitchFamily="2" charset="-122"/>
                          <a:ea typeface="宋体" pitchFamily="2" charset="-122"/>
                          <a:cs typeface="Times New Roman" pitchFamily="18" charset="0"/>
                        </a:rPr>
                        <a:t>                      </a:t>
                      </a:r>
                      <a:r>
                        <a:rPr kumimoji="0" lang="zh-CN" altLang="en-US"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银行贷款</a:t>
                      </a:r>
                    </a:p>
                    <a:p>
                      <a:pPr marL="0" marR="0" lvl="0" indent="2667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宋体" pitchFamily="2" charset="-122"/>
                          <a:ea typeface="宋体" pitchFamily="2" charset="-122"/>
                          <a:cs typeface="Times New Roman" pitchFamily="18" charset="0"/>
                        </a:rPr>
                        <a:t>                      </a:t>
                      </a:r>
                      <a:r>
                        <a:rPr kumimoji="0" lang="zh-CN" altLang="en-US"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银行打包放款</a:t>
                      </a:r>
                    </a:p>
                    <a:p>
                      <a:pPr marL="0" marR="0" lvl="0" indent="266700" algn="just"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注</a:t>
                      </a:r>
                    </a:p>
                  </a:txBody>
                  <a:tcPr marL="73751" marR="7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5" name="TextBox 4"/>
          <p:cNvSpPr txBox="1"/>
          <p:nvPr/>
        </p:nvSpPr>
        <p:spPr>
          <a:xfrm>
            <a:off x="1412027" y="1470627"/>
            <a:ext cx="474662" cy="3140075"/>
          </a:xfrm>
          <a:prstGeom prst="rect">
            <a:avLst/>
          </a:prstGeom>
          <a:noFill/>
        </p:spPr>
        <p:txBody>
          <a:bodyPr>
            <a:spAutoFit/>
          </a:bodyPr>
          <a:lstStyle/>
          <a:p>
            <a:pPr>
              <a:defRPr/>
            </a:pPr>
            <a:r>
              <a:rPr lang="zh-CN" altLang="en-US" sz="2200" u="sng" dirty="0">
                <a:solidFill>
                  <a:schemeClr val="bg1"/>
                </a:solidFill>
                <a:latin typeface="黑体" pitchFamily="49" charset="-122"/>
                <a:ea typeface="黑体" pitchFamily="49" charset="-122"/>
              </a:rPr>
              <a:t>二</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进</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出</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口</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经</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营</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方</a:t>
            </a:r>
            <a:endParaRPr lang="en-US" altLang="zh-CN" sz="2200" u="sng" dirty="0">
              <a:solidFill>
                <a:schemeClr val="bg1"/>
              </a:solidFill>
              <a:latin typeface="黑体" pitchFamily="49" charset="-122"/>
              <a:ea typeface="黑体" pitchFamily="49" charset="-122"/>
            </a:endParaRPr>
          </a:p>
          <a:p>
            <a:pPr>
              <a:defRPr/>
            </a:pPr>
            <a:r>
              <a:rPr lang="zh-CN" altLang="en-US" sz="2200" u="sng" dirty="0">
                <a:solidFill>
                  <a:schemeClr val="bg1"/>
                </a:solidFill>
                <a:latin typeface="黑体" pitchFamily="49" charset="-122"/>
                <a:ea typeface="黑体" pitchFamily="49" charset="-122"/>
              </a:rPr>
              <a:t>案</a:t>
            </a:r>
            <a:r>
              <a:rPr lang="zh-CN" altLang="en-US" b="1" dirty="0">
                <a:solidFill>
                  <a:schemeClr val="bg1"/>
                </a:solidFill>
                <a:effectLst>
                  <a:outerShdw blurRad="38100" dist="38100" dir="2700000" algn="tl">
                    <a:srgbClr val="000000">
                      <a:alpha val="43137"/>
                    </a:srgbClr>
                  </a:outerShdw>
                </a:effectLst>
                <a:ea typeface="宋体" pitchFamily="2" charset="-122"/>
              </a:rPr>
              <a:t>　</a:t>
            </a:r>
            <a:endParaRPr lang="zh-CN" altLang="en-US" sz="1600" b="1" dirty="0">
              <a:solidFill>
                <a:schemeClr val="bg1"/>
              </a:solidFill>
              <a:effectLst>
                <a:outerShdw blurRad="38100" dist="38100" dir="2700000" algn="tl">
                  <a:srgbClr val="000000">
                    <a:alpha val="43137"/>
                  </a:srgbClr>
                </a:outerShdw>
              </a:effectLst>
              <a:ea typeface="宋体" pitchFamily="2" charset="-122"/>
            </a:endParaRPr>
          </a:p>
        </p:txBody>
      </p:sp>
      <p:sp>
        <p:nvSpPr>
          <p:cNvPr id="6" name="Text Box 64"/>
          <p:cNvSpPr txBox="1">
            <a:spLocks noChangeArrowheads="1"/>
          </p:cNvSpPr>
          <p:nvPr/>
        </p:nvSpPr>
        <p:spPr bwMode="auto">
          <a:xfrm>
            <a:off x="2755900" y="1748439"/>
            <a:ext cx="969962" cy="2862263"/>
          </a:xfrm>
          <a:prstGeom prst="rect">
            <a:avLst/>
          </a:prstGeom>
          <a:noFill/>
          <a:ln w="9525">
            <a:noFill/>
            <a:miter lim="800000"/>
            <a:headEnd/>
            <a:tailEnd/>
          </a:ln>
          <a:effectLst/>
        </p:spPr>
        <p:txBody>
          <a:bodyPr wrap="none">
            <a:spAutoFit/>
          </a:bodyPr>
          <a:lstStyle/>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表</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格</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式</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出</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口</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经</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营</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方</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案</a:t>
            </a:r>
            <a:endParaRPr lang="en-US" altLang="zh-CN" b="1" dirty="0">
              <a:solidFill>
                <a:schemeClr val="bg1"/>
              </a:solidFill>
              <a:effectLst>
                <a:outerShdw blurRad="38100" dist="38100" dir="2700000" algn="tl">
                  <a:srgbClr val="000000">
                    <a:alpha val="43137"/>
                  </a:srgbClr>
                </a:outerShdw>
              </a:effectLst>
              <a:ea typeface="宋体" pitchFamily="2" charset="-122"/>
            </a:endParaRPr>
          </a:p>
          <a:p>
            <a:pPr algn="ctr">
              <a:defRPr/>
            </a:pPr>
            <a:r>
              <a:rPr lang="zh-CN" altLang="en-US" b="1" dirty="0">
                <a:solidFill>
                  <a:schemeClr val="bg1"/>
                </a:solidFill>
                <a:effectLst>
                  <a:outerShdw blurRad="38100" dist="38100" dir="2700000" algn="tl">
                    <a:srgbClr val="000000">
                      <a:alpha val="43137"/>
                    </a:srgbClr>
                  </a:outerShdw>
                </a:effectLst>
                <a:ea typeface="宋体" pitchFamily="2" charset="-122"/>
              </a:rPr>
              <a:t>（</a:t>
            </a:r>
            <a:r>
              <a:rPr lang="en-US" altLang="zh-CN" b="1" dirty="0">
                <a:solidFill>
                  <a:schemeClr val="bg1"/>
                </a:solidFill>
                <a:effectLst>
                  <a:outerShdw blurRad="38100" dist="38100" dir="2700000" algn="tl">
                    <a:srgbClr val="000000">
                      <a:alpha val="43137"/>
                    </a:srgbClr>
                  </a:outerShdw>
                </a:effectLst>
                <a:ea typeface="宋体" pitchFamily="2" charset="-122"/>
              </a:rPr>
              <a:t>2.1</a:t>
            </a:r>
            <a:r>
              <a:rPr lang="zh-CN" altLang="en-US" b="1" dirty="0">
                <a:solidFill>
                  <a:schemeClr val="bg1"/>
                </a:solidFill>
                <a:effectLst>
                  <a:outerShdw blurRad="38100" dist="38100" dir="2700000" algn="tl">
                    <a:srgbClr val="000000">
                      <a:alpha val="43137"/>
                    </a:srgbClr>
                  </a:outerShdw>
                </a:effectLst>
                <a:ea typeface="宋体" pitchFamily="2" charset="-122"/>
              </a:rPr>
              <a:t>）</a:t>
            </a:r>
            <a:endParaRPr lang="zh-CN" altLang="en-US" dirty="0">
              <a:solidFill>
                <a:schemeClr val="bg1"/>
              </a:solidFill>
              <a:latin typeface="Arial" pitchFamily="34" charset="0"/>
              <a:ea typeface="宋体" pitchFamily="2" charset="-122"/>
            </a:endParaRPr>
          </a:p>
        </p:txBody>
      </p:sp>
    </p:spTree>
    <p:extLst>
      <p:ext uri="{BB962C8B-B14F-4D97-AF65-F5344CB8AC3E}">
        <p14:creationId xmlns:p14="http://schemas.microsoft.com/office/powerpoint/2010/main" val="21084214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noChangeArrowheads="1"/>
          </p:cNvPicPr>
          <p:nvPr/>
        </p:nvPicPr>
        <p:blipFill>
          <a:blip r:embed="rId2">
            <a:extLst>
              <a:ext uri="{28A0092B-C50C-407E-A947-70E740481C1C}">
                <a14:useLocalDpi xmlns:a14="http://schemas.microsoft.com/office/drawing/2010/main" val="0"/>
              </a:ext>
            </a:extLst>
          </a:blip>
          <a:srcRect l="26054" t="28633" r="39050" b="23183"/>
          <a:stretch>
            <a:fillRect/>
          </a:stretch>
        </p:blipFill>
        <p:spPr bwMode="auto">
          <a:xfrm>
            <a:off x="5283090" y="2164145"/>
            <a:ext cx="54292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p:cNvSpPr txBox="1">
            <a:spLocks/>
          </p:cNvSpPr>
          <p:nvPr/>
        </p:nvSpPr>
        <p:spPr>
          <a:xfrm>
            <a:off x="1491263" y="894745"/>
            <a:ext cx="4683511" cy="696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u="sng" dirty="0" smtClean="0">
                <a:solidFill>
                  <a:srgbClr val="002060"/>
                </a:solidFill>
                <a:latin typeface="Broadway" panose="04040905080B02020502" pitchFamily="82" charset="0"/>
              </a:rPr>
              <a:t>二、进出口经营方案</a:t>
            </a:r>
            <a:endParaRPr lang="zh-CN" altLang="en-US" sz="2400" u="sng" dirty="0">
              <a:solidFill>
                <a:srgbClr val="002060"/>
              </a:solidFill>
              <a:latin typeface="Broadway" panose="04040905080B02020502" pitchFamily="82" charset="0"/>
            </a:endParaRPr>
          </a:p>
        </p:txBody>
      </p:sp>
      <p:sp>
        <p:nvSpPr>
          <p:cNvPr id="4" name="标题 1"/>
          <p:cNvSpPr txBox="1">
            <a:spLocks/>
          </p:cNvSpPr>
          <p:nvPr/>
        </p:nvSpPr>
        <p:spPr>
          <a:xfrm>
            <a:off x="5655959" y="1260346"/>
            <a:ext cx="4683511" cy="696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u="sng" dirty="0">
                <a:solidFill>
                  <a:srgbClr val="002060"/>
                </a:solidFill>
                <a:latin typeface="Broadway" panose="04040905080B02020502" pitchFamily="82" charset="0"/>
              </a:rPr>
              <a:t>文字经营方案</a:t>
            </a:r>
            <a:r>
              <a:rPr lang="en-US" altLang="zh-CN" sz="2400" u="sng" dirty="0">
                <a:solidFill>
                  <a:srgbClr val="002060"/>
                </a:solidFill>
                <a:latin typeface="Broadway" panose="04040905080B02020502" pitchFamily="82" charset="0"/>
              </a:rPr>
              <a:t>2.2</a:t>
            </a:r>
          </a:p>
        </p:txBody>
      </p:sp>
    </p:spTree>
    <p:extLst>
      <p:ext uri="{BB962C8B-B14F-4D97-AF65-F5344CB8AC3E}">
        <p14:creationId xmlns:p14="http://schemas.microsoft.com/office/powerpoint/2010/main" val="33292789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2873" y="1372594"/>
            <a:ext cx="5158384" cy="2739211"/>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案例分析</a:t>
            </a:r>
            <a:endParaRPr lang="en-US" altLang="zh-CN" sz="8800" dirty="0" smtClean="0">
              <a:solidFill>
                <a:srgbClr val="00B0F0"/>
              </a:solidFill>
              <a:latin typeface="微软雅黑" panose="020B0503020204020204" pitchFamily="34" charset="-122"/>
              <a:ea typeface="微软雅黑" panose="020B0503020204020204" pitchFamily="34" charset="-122"/>
            </a:endParaRPr>
          </a:p>
          <a:p>
            <a:pPr algn="ctr"/>
            <a:endParaRPr lang="en-US" altLang="zh-CN" sz="4400" dirty="0" smtClean="0">
              <a:solidFill>
                <a:srgbClr val="00B0F0"/>
              </a:solidFill>
              <a:latin typeface="微软雅黑" panose="020B0503020204020204" pitchFamily="34" charset="-122"/>
              <a:ea typeface="微软雅黑" panose="020B0503020204020204" pitchFamily="34" charset="-122"/>
            </a:endParaRPr>
          </a:p>
          <a:p>
            <a:pPr algn="ctr"/>
            <a:r>
              <a:rPr lang="zh-CN" altLang="en-US" sz="4000" dirty="0">
                <a:solidFill>
                  <a:srgbClr val="00B0F0"/>
                </a:solidFill>
                <a:latin typeface="微软雅黑" panose="020B0503020204020204" pitchFamily="34" charset="-122"/>
                <a:ea typeface="微软雅黑" panose="020B0503020204020204" pitchFamily="34" charset="-122"/>
              </a:rPr>
              <a:t>华</a:t>
            </a:r>
            <a:r>
              <a:rPr lang="zh-CN" altLang="en-US" sz="4000" dirty="0" smtClean="0">
                <a:solidFill>
                  <a:srgbClr val="00B0F0"/>
                </a:solidFill>
                <a:latin typeface="微软雅黑" panose="020B0503020204020204" pitchFamily="34" charset="-122"/>
                <a:ea typeface="微软雅黑" panose="020B0503020204020204" pitchFamily="34" charset="-122"/>
              </a:rPr>
              <a:t>为出口策略</a:t>
            </a:r>
            <a:endParaRPr lang="zh-CN" altLang="en-US" sz="4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2140181644"/>
      </p:ext>
    </p:extLst>
  </p:cSld>
  <p:clrMapOvr>
    <a:masterClrMapping/>
  </p:clrMapOvr>
  <mc:AlternateContent xmlns:mc="http://schemas.openxmlformats.org/markup-compatibility/2006" xmlns:p14="http://schemas.microsoft.com/office/powerpoint/2010/main">
    <mc:Choice Requires="p14">
      <p:transition spd="slow" p14:dur="2000" advTm="2793"/>
    </mc:Choice>
    <mc:Fallback xmlns="">
      <p:transition spd="slow" advTm="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图片 4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26" y="143298"/>
            <a:ext cx="2529631" cy="2895361"/>
          </a:xfrm>
          <a:prstGeom prst="rect">
            <a:avLst/>
          </a:prstGeom>
        </p:spPr>
      </p:pic>
      <p:sp>
        <p:nvSpPr>
          <p:cNvPr id="2" name="标题 1"/>
          <p:cNvSpPr>
            <a:spLocks noGrp="1"/>
          </p:cNvSpPr>
          <p:nvPr>
            <p:ph type="title" idx="4294967295"/>
          </p:nvPr>
        </p:nvSpPr>
        <p:spPr>
          <a:xfrm>
            <a:off x="3833019" y="894745"/>
            <a:ext cx="4683511" cy="696233"/>
          </a:xfrm>
          <a:prstGeom prst="rect">
            <a:avLst/>
          </a:prstGeom>
        </p:spPr>
        <p:txBody>
          <a:bodyPr>
            <a:normAutofit/>
          </a:bodyPr>
          <a:lstStyle/>
          <a:p>
            <a:r>
              <a:rPr lang="zh-CN" altLang="en-US" sz="2400" dirty="0">
                <a:solidFill>
                  <a:srgbClr val="00B0F0"/>
                </a:solidFill>
                <a:latin typeface="微软雅黑" panose="020B0503020204020204" pitchFamily="34" charset="-122"/>
                <a:ea typeface="微软雅黑" panose="020B0503020204020204" pitchFamily="34" charset="-122"/>
              </a:rPr>
              <a:t>华为技术</a:t>
            </a:r>
            <a:r>
              <a:rPr lang="zh-CN" altLang="en-US" sz="2400" dirty="0" smtClean="0">
                <a:solidFill>
                  <a:srgbClr val="00B0F0"/>
                </a:solidFill>
                <a:latin typeface="微软雅黑" panose="020B0503020204020204" pitchFamily="34" charset="-122"/>
                <a:ea typeface="微软雅黑" panose="020B0503020204020204" pitchFamily="34" charset="-122"/>
              </a:rPr>
              <a:t>有限公司简介</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6" name="组合 50"/>
          <p:cNvGrpSpPr>
            <a:grpSpLocks/>
          </p:cNvGrpSpPr>
          <p:nvPr/>
        </p:nvGrpSpPr>
        <p:grpSpPr bwMode="auto">
          <a:xfrm>
            <a:off x="838200" y="203200"/>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交易前准备</a:t>
            </a:r>
            <a:endParaRPr lang="zh-CN" altLang="zh-CN" sz="2400" b="1" dirty="0" smtClean="0">
              <a:solidFill>
                <a:prstClr val="black"/>
              </a:solidFill>
            </a:endParaRPr>
          </a:p>
        </p:txBody>
      </p:sp>
      <p:sp>
        <p:nvSpPr>
          <p:cNvPr id="11" name="文本框 10"/>
          <p:cNvSpPr txBox="1"/>
          <p:nvPr/>
        </p:nvSpPr>
        <p:spPr>
          <a:xfrm>
            <a:off x="1030158" y="1626442"/>
            <a:ext cx="8405156" cy="3831818"/>
          </a:xfrm>
          <a:prstGeom prst="rect">
            <a:avLst/>
          </a:prstGeom>
          <a:noFill/>
          <a:ln>
            <a:solidFill>
              <a:srgbClr val="0070C0"/>
            </a:solidFill>
          </a:ln>
        </p:spPr>
        <p:txBody>
          <a:bodyPr wrap="square" rtlCol="0">
            <a:spAutoFit/>
          </a:bodyPr>
          <a:lstStyle/>
          <a:p>
            <a:pPr>
              <a:lnSpc>
                <a:spcPct val="150000"/>
              </a:lnSpc>
              <a:defRPr/>
            </a:pPr>
            <a:r>
              <a:rPr lang="en-US" altLang="zh-CN" b="1" dirty="0" smtClean="0">
                <a:latin typeface="宋体"/>
              </a:rPr>
              <a:t>    1978 </a:t>
            </a:r>
            <a:r>
              <a:rPr lang="zh-CN" altLang="en-US" b="1" dirty="0">
                <a:latin typeface="宋体"/>
              </a:rPr>
              <a:t>年，以深圳为总部的华为技术有限公司成立，它是全球第二大的电信</a:t>
            </a:r>
          </a:p>
          <a:p>
            <a:pPr>
              <a:lnSpc>
                <a:spcPct val="150000"/>
              </a:lnSpc>
              <a:defRPr/>
            </a:pPr>
            <a:r>
              <a:rPr lang="zh-CN" altLang="en-US" b="1" dirty="0">
                <a:latin typeface="宋体"/>
              </a:rPr>
              <a:t>通讯供应商，也是全球的信息与通信解决方案领先的供应商，在全世界电子通讯</a:t>
            </a:r>
          </a:p>
          <a:p>
            <a:pPr>
              <a:lnSpc>
                <a:spcPct val="150000"/>
              </a:lnSpc>
              <a:defRPr/>
            </a:pPr>
            <a:r>
              <a:rPr lang="zh-CN" altLang="en-US" b="1" dirty="0">
                <a:latin typeface="宋体"/>
              </a:rPr>
              <a:t>技术领域处于领头地位。华为的经营内容涉及通信网络的方方面面，包括交换、</a:t>
            </a:r>
          </a:p>
          <a:p>
            <a:pPr>
              <a:lnSpc>
                <a:spcPct val="150000"/>
              </a:lnSpc>
              <a:defRPr/>
            </a:pPr>
            <a:r>
              <a:rPr lang="zh-CN" altLang="en-US" b="1" dirty="0">
                <a:latin typeface="宋体"/>
              </a:rPr>
              <a:t>传输、无线、有线固定接入、数据通信、无线终端产品等。此外，华为的产品和</a:t>
            </a:r>
          </a:p>
          <a:p>
            <a:pPr>
              <a:lnSpc>
                <a:spcPct val="150000"/>
              </a:lnSpc>
              <a:defRPr/>
            </a:pPr>
            <a:r>
              <a:rPr lang="zh-CN" altLang="en-US" b="1" dirty="0">
                <a:latin typeface="宋体"/>
              </a:rPr>
              <a:t>解决方案已经遍布全球 </a:t>
            </a:r>
            <a:r>
              <a:rPr lang="en-US" altLang="zh-CN" b="1" dirty="0">
                <a:latin typeface="宋体"/>
              </a:rPr>
              <a:t>70%</a:t>
            </a:r>
            <a:r>
              <a:rPr lang="zh-CN" altLang="en-US" b="1" dirty="0">
                <a:latin typeface="宋体"/>
              </a:rPr>
              <a:t>的国家，服务全球前 </a:t>
            </a:r>
            <a:r>
              <a:rPr lang="en-US" altLang="zh-CN" b="1" dirty="0">
                <a:latin typeface="宋体"/>
              </a:rPr>
              <a:t>45 </a:t>
            </a:r>
            <a:r>
              <a:rPr lang="zh-CN" altLang="en-US" b="1" dirty="0">
                <a:latin typeface="宋体"/>
              </a:rPr>
              <a:t>家运营商，全球 </a:t>
            </a:r>
            <a:r>
              <a:rPr lang="en-US" altLang="zh-CN" b="1" dirty="0">
                <a:latin typeface="宋体"/>
              </a:rPr>
              <a:t>33.3%</a:t>
            </a:r>
            <a:r>
              <a:rPr lang="zh-CN" altLang="en-US" b="1" dirty="0">
                <a:latin typeface="宋体"/>
              </a:rPr>
              <a:t>的</a:t>
            </a:r>
            <a:r>
              <a:rPr lang="zh-CN" altLang="en-US" b="1" dirty="0" smtClean="0">
                <a:latin typeface="宋体"/>
              </a:rPr>
              <a:t>人口拥有</a:t>
            </a:r>
            <a:r>
              <a:rPr lang="zh-CN" altLang="en-US" b="1" dirty="0">
                <a:latin typeface="宋体"/>
              </a:rPr>
              <a:t>华为的</a:t>
            </a:r>
            <a:r>
              <a:rPr lang="zh-CN" altLang="en-US" b="1" dirty="0" smtClean="0">
                <a:latin typeface="宋体"/>
              </a:rPr>
              <a:t>产品。</a:t>
            </a:r>
            <a:endParaRPr lang="en-US" altLang="zh-CN" b="1" dirty="0" smtClean="0">
              <a:latin typeface="宋体"/>
            </a:endParaRPr>
          </a:p>
          <a:p>
            <a:pPr>
              <a:lnSpc>
                <a:spcPct val="150000"/>
              </a:lnSpc>
              <a:defRPr/>
            </a:pPr>
            <a:r>
              <a:rPr lang="zh-CN" altLang="en-US" b="1" dirty="0" smtClean="0">
                <a:latin typeface="宋体"/>
              </a:rPr>
              <a:t>    华为 </a:t>
            </a:r>
            <a:r>
              <a:rPr lang="en-US" altLang="zh-CN" b="1" dirty="0">
                <a:latin typeface="宋体"/>
              </a:rPr>
              <a:t>2016 </a:t>
            </a:r>
            <a:r>
              <a:rPr lang="zh-CN" altLang="en-US" b="1" dirty="0">
                <a:latin typeface="宋体"/>
              </a:rPr>
              <a:t>年实现 </a:t>
            </a:r>
            <a:r>
              <a:rPr lang="en-US" altLang="zh-CN" b="1" dirty="0">
                <a:latin typeface="宋体"/>
              </a:rPr>
              <a:t>5216 </a:t>
            </a:r>
            <a:r>
              <a:rPr lang="zh-CN" altLang="en-US" b="1" dirty="0">
                <a:latin typeface="宋体"/>
              </a:rPr>
              <a:t>亿元的全球销售收入，同比增长 </a:t>
            </a:r>
            <a:r>
              <a:rPr lang="en-US" altLang="zh-CN" b="1" dirty="0">
                <a:latin typeface="宋体"/>
              </a:rPr>
              <a:t>32%</a:t>
            </a:r>
            <a:r>
              <a:rPr lang="zh-CN" altLang="en-US" b="1" dirty="0">
                <a:latin typeface="宋体"/>
              </a:rPr>
              <a:t>，利润总额高</a:t>
            </a:r>
            <a:r>
              <a:rPr lang="zh-CN" altLang="en-US" b="1" dirty="0" smtClean="0">
                <a:latin typeface="宋体"/>
              </a:rPr>
              <a:t>达</a:t>
            </a:r>
            <a:r>
              <a:rPr lang="en-US" altLang="zh-CN" b="1" dirty="0" smtClean="0">
                <a:latin typeface="宋体"/>
              </a:rPr>
              <a:t>371 </a:t>
            </a:r>
            <a:r>
              <a:rPr lang="zh-CN" altLang="en-US" b="1" dirty="0">
                <a:latin typeface="宋体"/>
              </a:rPr>
              <a:t>亿元，同比增长 </a:t>
            </a:r>
            <a:r>
              <a:rPr lang="en-US" altLang="zh-CN" b="1" dirty="0">
                <a:latin typeface="宋体"/>
              </a:rPr>
              <a:t>0.4%</a:t>
            </a:r>
            <a:r>
              <a:rPr lang="zh-CN" altLang="en-US" b="1" dirty="0">
                <a:latin typeface="宋体"/>
              </a:rPr>
              <a:t>。目前，全球有超过 </a:t>
            </a:r>
            <a:r>
              <a:rPr lang="en-US" altLang="zh-CN" b="1" dirty="0">
                <a:latin typeface="宋体"/>
              </a:rPr>
              <a:t>20 </a:t>
            </a:r>
            <a:r>
              <a:rPr lang="zh-CN" altLang="en-US" b="1" dirty="0">
                <a:latin typeface="宋体"/>
              </a:rPr>
              <a:t>亿人在使用华为的通讯设备，</a:t>
            </a:r>
          </a:p>
          <a:p>
            <a:pPr>
              <a:lnSpc>
                <a:spcPct val="150000"/>
              </a:lnSpc>
              <a:defRPr/>
            </a:pPr>
            <a:r>
              <a:rPr lang="zh-CN" altLang="en-US" b="1" dirty="0">
                <a:latin typeface="宋体"/>
              </a:rPr>
              <a:t>即使欧洲这个 </a:t>
            </a:r>
            <a:r>
              <a:rPr lang="en-US" altLang="zh-CN" b="1" dirty="0">
                <a:latin typeface="宋体"/>
              </a:rPr>
              <a:t>4G </a:t>
            </a:r>
            <a:r>
              <a:rPr lang="zh-CN" altLang="en-US" b="1" dirty="0">
                <a:latin typeface="宋体"/>
              </a:rPr>
              <a:t>技术先进的领域，华为也斩获了 </a:t>
            </a:r>
            <a:r>
              <a:rPr lang="en-US" altLang="zh-CN" b="1" dirty="0">
                <a:latin typeface="宋体"/>
              </a:rPr>
              <a:t>50%</a:t>
            </a:r>
            <a:r>
              <a:rPr lang="zh-CN" altLang="en-US" b="1" dirty="0">
                <a:latin typeface="宋体"/>
              </a:rPr>
              <a:t>市场</a:t>
            </a:r>
            <a:r>
              <a:rPr lang="zh-CN" altLang="en-US" b="1" dirty="0" smtClean="0">
                <a:latin typeface="宋体"/>
              </a:rPr>
              <a:t>占有率。</a:t>
            </a:r>
            <a:endParaRPr lang="zh-CN" altLang="en-US" b="1" dirty="0">
              <a:latin typeface="宋体"/>
            </a:endParaRPr>
          </a:p>
        </p:txBody>
      </p:sp>
    </p:spTree>
    <p:custDataLst>
      <p:tags r:id="rId1"/>
    </p:custDataLst>
    <p:extLst>
      <p:ext uri="{BB962C8B-B14F-4D97-AF65-F5344CB8AC3E}">
        <p14:creationId xmlns:p14="http://schemas.microsoft.com/office/powerpoint/2010/main" val="539169648"/>
      </p:ext>
    </p:extLst>
  </p:cSld>
  <p:clrMapOvr>
    <a:masterClrMapping/>
  </p:clrMapOvr>
  <mc:AlternateContent xmlns:mc="http://schemas.openxmlformats.org/markup-compatibility/2006" xmlns:p14="http://schemas.microsoft.com/office/powerpoint/2010/main">
    <mc:Choice Requires="p14">
      <p:transition spd="slow" p14:dur="2000" advClick="0" advTm="36093"/>
    </mc:Choice>
    <mc:Fallback xmlns="">
      <p:transition spd="slow" advClick="0" advTm="36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图片 4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26" y="143298"/>
            <a:ext cx="2529631" cy="2895361"/>
          </a:xfrm>
          <a:prstGeom prst="rect">
            <a:avLst/>
          </a:prstGeom>
        </p:spPr>
      </p:pic>
      <p:sp>
        <p:nvSpPr>
          <p:cNvPr id="2" name="标题 1"/>
          <p:cNvSpPr>
            <a:spLocks noGrp="1"/>
          </p:cNvSpPr>
          <p:nvPr>
            <p:ph type="title" idx="4294967295"/>
          </p:nvPr>
        </p:nvSpPr>
        <p:spPr>
          <a:xfrm>
            <a:off x="4208938" y="316428"/>
            <a:ext cx="4683511" cy="696233"/>
          </a:xfrm>
          <a:prstGeom prst="rect">
            <a:avLst/>
          </a:prstGeom>
        </p:spPr>
        <p:txBody>
          <a:bodyPr>
            <a:normAutofit/>
          </a:bodyPr>
          <a:lstStyle/>
          <a:p>
            <a:r>
              <a:rPr lang="zh-CN" altLang="en-US" sz="2400" dirty="0">
                <a:solidFill>
                  <a:srgbClr val="00B0F0"/>
                </a:solidFill>
                <a:latin typeface="微软雅黑" panose="020B0503020204020204" pitchFamily="34" charset="-122"/>
                <a:ea typeface="微软雅黑" panose="020B0503020204020204" pitchFamily="34" charset="-122"/>
              </a:rPr>
              <a:t>华</a:t>
            </a:r>
            <a:r>
              <a:rPr lang="zh-CN" altLang="en-US" sz="2400" dirty="0" smtClean="0">
                <a:solidFill>
                  <a:srgbClr val="00B0F0"/>
                </a:solidFill>
                <a:latin typeface="微软雅黑" panose="020B0503020204020204" pitchFamily="34" charset="-122"/>
                <a:ea typeface="微软雅黑" panose="020B0503020204020204" pitchFamily="34" charset="-122"/>
              </a:rPr>
              <a:t>为出口</a:t>
            </a:r>
            <a:r>
              <a:rPr lang="zh-CN" altLang="en-US" sz="2400" dirty="0">
                <a:solidFill>
                  <a:srgbClr val="00B0F0"/>
                </a:solidFill>
                <a:latin typeface="微软雅黑" panose="020B0503020204020204" pitchFamily="34" charset="-122"/>
                <a:ea typeface="微软雅黑" panose="020B0503020204020204" pitchFamily="34" charset="-122"/>
              </a:rPr>
              <a:t>策略</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6" name="组合 50"/>
          <p:cNvGrpSpPr>
            <a:grpSpLocks/>
          </p:cNvGrpSpPr>
          <p:nvPr/>
        </p:nvGrpSpPr>
        <p:grpSpPr bwMode="auto">
          <a:xfrm>
            <a:off x="838200" y="203200"/>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交易前准备</a:t>
            </a:r>
            <a:endParaRPr lang="zh-CN" altLang="zh-CN" sz="2400" b="1" dirty="0" smtClean="0">
              <a:solidFill>
                <a:prstClr val="black"/>
              </a:solidFill>
            </a:endParaRPr>
          </a:p>
        </p:txBody>
      </p:sp>
      <p:sp>
        <p:nvSpPr>
          <p:cNvPr id="11" name="文本框 10"/>
          <p:cNvSpPr txBox="1"/>
          <p:nvPr/>
        </p:nvSpPr>
        <p:spPr>
          <a:xfrm>
            <a:off x="1140200" y="928693"/>
            <a:ext cx="8968171" cy="1273875"/>
          </a:xfrm>
          <a:prstGeom prst="rect">
            <a:avLst/>
          </a:prstGeom>
          <a:noFill/>
          <a:ln>
            <a:solidFill>
              <a:srgbClr val="0070C0"/>
            </a:solidFill>
          </a:ln>
        </p:spPr>
        <p:txBody>
          <a:bodyPr wrap="square" rtlCol="0">
            <a:spAutoFit/>
          </a:bodyPr>
          <a:lstStyle/>
          <a:p>
            <a:pPr>
              <a:lnSpc>
                <a:spcPct val="150000"/>
              </a:lnSpc>
              <a:defRPr/>
            </a:pPr>
            <a:r>
              <a:rPr lang="zh-CN" altLang="en-US" b="1" dirty="0" smtClean="0">
                <a:latin typeface="宋体"/>
              </a:rPr>
              <a:t>一</a:t>
            </a:r>
            <a:r>
              <a:rPr lang="zh-CN" altLang="en-US" b="1" dirty="0">
                <a:latin typeface="宋体"/>
              </a:rPr>
              <a:t>、产品销售情况：纵观华为 </a:t>
            </a:r>
            <a:r>
              <a:rPr lang="en-US" altLang="zh-CN" b="1" dirty="0">
                <a:latin typeface="宋体"/>
              </a:rPr>
              <a:t>1992</a:t>
            </a:r>
            <a:r>
              <a:rPr lang="zh-CN" altLang="en-US" b="1" dirty="0">
                <a:latin typeface="宋体"/>
              </a:rPr>
              <a:t>至</a:t>
            </a:r>
            <a:r>
              <a:rPr lang="en-US" altLang="zh-CN" b="1" dirty="0">
                <a:latin typeface="宋体"/>
              </a:rPr>
              <a:t>2016 </a:t>
            </a:r>
            <a:r>
              <a:rPr lang="zh-CN" altLang="en-US" b="1" dirty="0">
                <a:latin typeface="宋体"/>
              </a:rPr>
              <a:t>年的销售额，华为的手机销售呈现出稳步上升的趋势，由于华为自身强大的科技研发能力，除了在 </a:t>
            </a:r>
            <a:r>
              <a:rPr lang="en-US" altLang="zh-CN" b="1" dirty="0">
                <a:latin typeface="宋体"/>
              </a:rPr>
              <a:t>2009 </a:t>
            </a:r>
            <a:r>
              <a:rPr lang="zh-CN" altLang="en-US" b="1" dirty="0">
                <a:latin typeface="宋体"/>
              </a:rPr>
              <a:t>年经济低迷的情况下有些许</a:t>
            </a:r>
            <a:r>
              <a:rPr lang="zh-CN" altLang="en-US" b="1" dirty="0" smtClean="0">
                <a:latin typeface="宋体"/>
              </a:rPr>
              <a:t>的回落</a:t>
            </a:r>
            <a:r>
              <a:rPr lang="zh-CN" altLang="en-US" b="1" dirty="0">
                <a:latin typeface="宋体"/>
              </a:rPr>
              <a:t>，以后的年份都呈现出上升的趋势，且增幅逐年</a:t>
            </a:r>
            <a:r>
              <a:rPr lang="zh-CN" altLang="en-US" b="1" dirty="0" smtClean="0">
                <a:latin typeface="宋体"/>
              </a:rPr>
              <a:t>加大。</a:t>
            </a:r>
            <a:endParaRPr lang="zh-CN" altLang="en-US" b="1" dirty="0">
              <a:latin typeface="宋体"/>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200" y="2511972"/>
            <a:ext cx="9460641" cy="413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47759724"/>
      </p:ext>
    </p:extLst>
  </p:cSld>
  <p:clrMapOvr>
    <a:masterClrMapping/>
  </p:clrMapOvr>
  <mc:AlternateContent xmlns:mc="http://schemas.openxmlformats.org/markup-compatibility/2006" xmlns:p14="http://schemas.microsoft.com/office/powerpoint/2010/main">
    <mc:Choice Requires="p14">
      <p:transition spd="slow" p14:dur="2000" advClick="0" advTm="36093"/>
    </mc:Choice>
    <mc:Fallback xmlns="">
      <p:transition spd="slow" advClick="0" advTm="36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79" y="2396359"/>
            <a:ext cx="9987345" cy="431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10"/>
          <p:cNvSpPr txBox="1"/>
          <p:nvPr/>
        </p:nvSpPr>
        <p:spPr>
          <a:xfrm>
            <a:off x="493986" y="272244"/>
            <a:ext cx="10972799" cy="1754326"/>
          </a:xfrm>
          <a:prstGeom prst="rect">
            <a:avLst/>
          </a:prstGeom>
          <a:noFill/>
          <a:ln>
            <a:solidFill>
              <a:srgbClr val="0070C0"/>
            </a:solidFill>
          </a:ln>
        </p:spPr>
        <p:txBody>
          <a:bodyPr wrap="square" rtlCol="0">
            <a:spAutoFit/>
          </a:bodyPr>
          <a:lstStyle/>
          <a:p>
            <a:pPr>
              <a:lnSpc>
                <a:spcPct val="150000"/>
              </a:lnSpc>
              <a:defRPr/>
            </a:pPr>
            <a:r>
              <a:rPr lang="zh-CN" altLang="en-US" b="1" dirty="0" smtClean="0">
                <a:latin typeface="宋体"/>
              </a:rPr>
              <a:t>二、华为</a:t>
            </a:r>
            <a:r>
              <a:rPr lang="zh-CN" altLang="en-US" b="1" dirty="0">
                <a:latin typeface="宋体"/>
              </a:rPr>
              <a:t>市场</a:t>
            </a:r>
            <a:r>
              <a:rPr lang="zh-CN" altLang="en-US" b="1" dirty="0" smtClean="0">
                <a:latin typeface="宋体"/>
              </a:rPr>
              <a:t>占有率：全球</a:t>
            </a:r>
            <a:r>
              <a:rPr lang="zh-CN" altLang="en-US" b="1" dirty="0">
                <a:latin typeface="宋体"/>
              </a:rPr>
              <a:t>手机市场没有保持前几年的增速，包括苹果和</a:t>
            </a:r>
            <a:r>
              <a:rPr lang="zh-CN" altLang="en-US" b="1" dirty="0" smtClean="0">
                <a:latin typeface="宋体"/>
              </a:rPr>
              <a:t>三星；国内</a:t>
            </a:r>
            <a:r>
              <a:rPr lang="zh-CN" altLang="en-US" b="1" dirty="0">
                <a:latin typeface="宋体"/>
              </a:rPr>
              <a:t>手机品牌知名度整体上升，并为</a:t>
            </a:r>
            <a:r>
              <a:rPr lang="zh-CN" altLang="en-US" b="1" dirty="0" smtClean="0">
                <a:latin typeface="宋体"/>
              </a:rPr>
              <a:t>国际</a:t>
            </a:r>
            <a:r>
              <a:rPr lang="zh-CN" altLang="en-US" b="1" dirty="0">
                <a:latin typeface="宋体"/>
              </a:rPr>
              <a:t>市场的销售占比较大，</a:t>
            </a:r>
            <a:r>
              <a:rPr lang="en-US" altLang="zh-CN" b="1" dirty="0">
                <a:latin typeface="宋体"/>
              </a:rPr>
              <a:t>IT </a:t>
            </a:r>
            <a:r>
              <a:rPr lang="zh-CN" altLang="en-US" b="1" dirty="0">
                <a:latin typeface="宋体"/>
              </a:rPr>
              <a:t>咨询公司 </a:t>
            </a:r>
            <a:r>
              <a:rPr lang="en-US" altLang="zh-CN" b="1" dirty="0" err="1">
                <a:latin typeface="宋体"/>
              </a:rPr>
              <a:t>Canalys</a:t>
            </a:r>
            <a:r>
              <a:rPr lang="en-US" altLang="zh-CN" b="1" dirty="0">
                <a:latin typeface="宋体"/>
              </a:rPr>
              <a:t> </a:t>
            </a:r>
            <a:r>
              <a:rPr lang="zh-CN" altLang="en-US" b="1" dirty="0">
                <a:latin typeface="宋体"/>
              </a:rPr>
              <a:t>发布的数据显示，</a:t>
            </a:r>
            <a:r>
              <a:rPr lang="en-US" altLang="zh-CN" b="1" dirty="0">
                <a:latin typeface="宋体"/>
              </a:rPr>
              <a:t>2016 </a:t>
            </a:r>
            <a:r>
              <a:rPr lang="zh-CN" altLang="en-US" b="1" dirty="0">
                <a:latin typeface="宋体"/>
              </a:rPr>
              <a:t>年国产</a:t>
            </a:r>
            <a:r>
              <a:rPr lang="zh-CN" altLang="en-US" b="1" dirty="0" smtClean="0">
                <a:latin typeface="宋体"/>
              </a:rPr>
              <a:t>手机</a:t>
            </a:r>
            <a:r>
              <a:rPr lang="zh-CN" altLang="en-US" b="1" dirty="0">
                <a:latin typeface="宋体"/>
              </a:rPr>
              <a:t>的销售量达 </a:t>
            </a:r>
            <a:r>
              <a:rPr lang="en-US" altLang="zh-CN" b="1" dirty="0">
                <a:latin typeface="宋体"/>
              </a:rPr>
              <a:t>470 </a:t>
            </a:r>
            <a:r>
              <a:rPr lang="zh-CN" altLang="en-US" b="1" dirty="0">
                <a:latin typeface="宋体"/>
              </a:rPr>
              <a:t>百万台，比 </a:t>
            </a:r>
            <a:r>
              <a:rPr lang="en-US" altLang="zh-CN" b="1" dirty="0">
                <a:latin typeface="宋体"/>
              </a:rPr>
              <a:t>2015 </a:t>
            </a:r>
            <a:r>
              <a:rPr lang="zh-CN" altLang="en-US" b="1" dirty="0">
                <a:latin typeface="宋体"/>
              </a:rPr>
              <a:t>年增加了 </a:t>
            </a:r>
            <a:r>
              <a:rPr lang="en-US" altLang="zh-CN" b="1" dirty="0">
                <a:latin typeface="宋体"/>
              </a:rPr>
              <a:t>11%</a:t>
            </a:r>
            <a:r>
              <a:rPr lang="zh-CN" altLang="en-US" b="1" dirty="0">
                <a:latin typeface="宋体"/>
              </a:rPr>
              <a:t>，占全球手机销售量的 </a:t>
            </a:r>
            <a:r>
              <a:rPr lang="en-US" altLang="zh-CN" b="1" dirty="0">
                <a:latin typeface="宋体"/>
              </a:rPr>
              <a:t>1/3</a:t>
            </a:r>
            <a:r>
              <a:rPr lang="zh-CN" altLang="en-US" b="1" dirty="0">
                <a:latin typeface="宋体"/>
              </a:rPr>
              <a:t>。</a:t>
            </a:r>
            <a:r>
              <a:rPr lang="zh-CN" altLang="en-US" b="1" dirty="0" smtClean="0">
                <a:latin typeface="宋体"/>
              </a:rPr>
              <a:t>其三</a:t>
            </a:r>
            <a:r>
              <a:rPr lang="zh-CN" altLang="en-US" b="1" dirty="0">
                <a:latin typeface="宋体"/>
              </a:rPr>
              <a:t>，从主流数据来看</a:t>
            </a:r>
            <a:r>
              <a:rPr lang="en-US" altLang="zh-CN" b="1" dirty="0">
                <a:latin typeface="宋体"/>
              </a:rPr>
              <a:t>,</a:t>
            </a:r>
            <a:r>
              <a:rPr lang="zh-CN" altLang="en-US" b="1" dirty="0">
                <a:latin typeface="宋体"/>
              </a:rPr>
              <a:t>华为手机销售量继续稳居 </a:t>
            </a:r>
            <a:r>
              <a:rPr lang="en-US" altLang="zh-CN" b="1" dirty="0">
                <a:latin typeface="宋体"/>
              </a:rPr>
              <a:t>2016 </a:t>
            </a:r>
            <a:r>
              <a:rPr lang="zh-CN" altLang="en-US" b="1" dirty="0">
                <a:latin typeface="宋体"/>
              </a:rPr>
              <a:t>年中国智能手机第一名，</a:t>
            </a:r>
            <a:r>
              <a:rPr lang="zh-CN" altLang="en-US" b="1" dirty="0" smtClean="0">
                <a:latin typeface="宋体"/>
              </a:rPr>
              <a:t>并继续</a:t>
            </a:r>
            <a:r>
              <a:rPr lang="zh-CN" altLang="en-US" b="1" dirty="0">
                <a:latin typeface="宋体"/>
              </a:rPr>
              <a:t>引领中国国产手机品牌冲击国际市场。</a:t>
            </a:r>
          </a:p>
        </p:txBody>
      </p:sp>
    </p:spTree>
    <p:extLst>
      <p:ext uri="{BB962C8B-B14F-4D97-AF65-F5344CB8AC3E}">
        <p14:creationId xmlns:p14="http://schemas.microsoft.com/office/powerpoint/2010/main" val="752148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493986" y="707861"/>
            <a:ext cx="10972799" cy="1689373"/>
          </a:xfrm>
          <a:prstGeom prst="rect">
            <a:avLst/>
          </a:prstGeom>
          <a:noFill/>
          <a:ln>
            <a:solidFill>
              <a:srgbClr val="0070C0"/>
            </a:solidFill>
          </a:ln>
        </p:spPr>
        <p:txBody>
          <a:bodyPr wrap="square" rtlCol="0">
            <a:spAutoFit/>
          </a:bodyPr>
          <a:lstStyle/>
          <a:p>
            <a:pPr>
              <a:lnSpc>
                <a:spcPct val="150000"/>
              </a:lnSpc>
              <a:defRPr/>
            </a:pPr>
            <a:r>
              <a:rPr lang="zh-CN" altLang="en-US" b="1" dirty="0">
                <a:latin typeface="宋体"/>
              </a:rPr>
              <a:t>二</a:t>
            </a:r>
            <a:r>
              <a:rPr lang="zh-CN" altLang="en-US" b="1" dirty="0" smtClean="0">
                <a:latin typeface="宋体"/>
              </a:rPr>
              <a:t>、华为市场</a:t>
            </a:r>
            <a:r>
              <a:rPr lang="zh-CN" altLang="en-US" b="1" dirty="0">
                <a:latin typeface="宋体"/>
              </a:rPr>
              <a:t>占有率：根据 </a:t>
            </a:r>
            <a:r>
              <a:rPr lang="en-US" altLang="zh-CN" b="1" dirty="0">
                <a:latin typeface="宋体"/>
              </a:rPr>
              <a:t>IDC </a:t>
            </a:r>
            <a:r>
              <a:rPr lang="zh-CN" altLang="en-US" b="1" dirty="0">
                <a:latin typeface="宋体"/>
              </a:rPr>
              <a:t>的报告，</a:t>
            </a:r>
            <a:r>
              <a:rPr lang="en-US" altLang="zh-CN" b="1" dirty="0">
                <a:latin typeface="宋体"/>
              </a:rPr>
              <a:t>2015 </a:t>
            </a:r>
            <a:r>
              <a:rPr lang="zh-CN" altLang="en-US" b="1" dirty="0">
                <a:latin typeface="宋体"/>
              </a:rPr>
              <a:t>年智能手机的销售量相比 </a:t>
            </a:r>
            <a:r>
              <a:rPr lang="en-US" altLang="zh-CN" b="1" dirty="0">
                <a:latin typeface="宋体"/>
              </a:rPr>
              <a:t>2014 </a:t>
            </a:r>
            <a:r>
              <a:rPr lang="zh-CN" altLang="en-US" b="1" dirty="0">
                <a:latin typeface="宋体"/>
              </a:rPr>
              <a:t>年增长了 </a:t>
            </a:r>
            <a:r>
              <a:rPr lang="en-US" altLang="zh-CN" b="1" dirty="0">
                <a:latin typeface="宋体"/>
              </a:rPr>
              <a:t>10.1%</a:t>
            </a:r>
            <a:r>
              <a:rPr lang="zh-CN" altLang="en-US" b="1" dirty="0">
                <a:latin typeface="宋体"/>
              </a:rPr>
              <a:t>，</a:t>
            </a:r>
            <a:r>
              <a:rPr lang="zh-CN" altLang="en-US" b="1" dirty="0" smtClean="0">
                <a:latin typeface="宋体"/>
              </a:rPr>
              <a:t>达到</a:t>
            </a:r>
            <a:r>
              <a:rPr lang="zh-CN" altLang="en-US" b="1" dirty="0">
                <a:latin typeface="宋体"/>
              </a:rPr>
              <a:t>了 </a:t>
            </a:r>
            <a:r>
              <a:rPr lang="en-US" altLang="zh-CN" b="1" dirty="0">
                <a:latin typeface="宋体"/>
              </a:rPr>
              <a:t>1430 </a:t>
            </a:r>
            <a:r>
              <a:rPr lang="zh-CN" altLang="en-US" b="1" dirty="0">
                <a:latin typeface="宋体"/>
              </a:rPr>
              <a:t>百万部，销售量前五名分别为：三星、苹果、华为、联想、小米。</a:t>
            </a:r>
            <a:r>
              <a:rPr lang="zh-CN" altLang="en-US" b="1" dirty="0" smtClean="0">
                <a:latin typeface="宋体"/>
              </a:rPr>
              <a:t>其中</a:t>
            </a:r>
            <a:r>
              <a:rPr lang="zh-CN" altLang="en-US" b="1" dirty="0">
                <a:latin typeface="宋体"/>
              </a:rPr>
              <a:t>三星销售量只增长率 </a:t>
            </a:r>
            <a:r>
              <a:rPr lang="en-US" altLang="zh-CN" b="1" dirty="0">
                <a:latin typeface="宋体"/>
              </a:rPr>
              <a:t>2.1%</a:t>
            </a:r>
            <a:r>
              <a:rPr lang="zh-CN" altLang="en-US" b="1" dirty="0">
                <a:latin typeface="宋体"/>
              </a:rPr>
              <a:t>，而华为销售量增长率竟达到 </a:t>
            </a:r>
            <a:r>
              <a:rPr lang="en-US" altLang="zh-CN" b="1" dirty="0">
                <a:latin typeface="宋体"/>
              </a:rPr>
              <a:t>44.3%</a:t>
            </a:r>
            <a:r>
              <a:rPr lang="zh-CN" altLang="en-US" b="1" dirty="0">
                <a:latin typeface="宋体"/>
              </a:rPr>
              <a:t>，苹果、联想</a:t>
            </a:r>
            <a:r>
              <a:rPr lang="zh-CN" altLang="en-US" b="1" dirty="0" smtClean="0">
                <a:latin typeface="宋体"/>
              </a:rPr>
              <a:t>、小米</a:t>
            </a:r>
            <a:r>
              <a:rPr lang="zh-CN" altLang="en-US" b="1" dirty="0">
                <a:latin typeface="宋体"/>
              </a:rPr>
              <a:t>的销售额增长率分别为 </a:t>
            </a:r>
            <a:r>
              <a:rPr lang="en-US" altLang="zh-CN" b="1" dirty="0">
                <a:latin typeface="宋体"/>
              </a:rPr>
              <a:t>20.2%</a:t>
            </a:r>
            <a:r>
              <a:rPr lang="zh-CN" altLang="en-US" b="1" dirty="0">
                <a:latin typeface="宋体"/>
              </a:rPr>
              <a:t>、</a:t>
            </a:r>
            <a:r>
              <a:rPr lang="en-US" altLang="zh-CN" b="1" dirty="0">
                <a:latin typeface="宋体"/>
              </a:rPr>
              <a:t>24.5%</a:t>
            </a:r>
            <a:r>
              <a:rPr lang="zh-CN" altLang="en-US" b="1" dirty="0">
                <a:latin typeface="宋体"/>
              </a:rPr>
              <a:t>、</a:t>
            </a:r>
            <a:r>
              <a:rPr lang="en-US" altLang="zh-CN" b="1" dirty="0">
                <a:latin typeface="宋体"/>
              </a:rPr>
              <a:t>22.8%</a:t>
            </a:r>
            <a:r>
              <a:rPr lang="zh-CN" altLang="en-US" b="1" dirty="0">
                <a:latin typeface="宋体"/>
              </a:rPr>
              <a:t>。由此可见华为企业成功</a:t>
            </a:r>
            <a:r>
              <a:rPr lang="zh-CN" altLang="en-US" b="1" dirty="0" smtClean="0">
                <a:latin typeface="宋体"/>
              </a:rPr>
              <a:t>转型后</a:t>
            </a:r>
            <a:r>
              <a:rPr lang="zh-CN" altLang="en-US" b="1" dirty="0">
                <a:latin typeface="宋体"/>
              </a:rPr>
              <a:t>，销售量的增幅相当大，三星已没有原有的</a:t>
            </a:r>
            <a:r>
              <a:rPr lang="zh-CN" altLang="en-US" b="1" dirty="0" smtClean="0">
                <a:latin typeface="宋体"/>
              </a:rPr>
              <a:t>优势。</a:t>
            </a:r>
            <a:endParaRPr lang="zh-CN" altLang="en-US" b="1" dirty="0">
              <a:latin typeface="宋体"/>
            </a:endParaRPr>
          </a:p>
        </p:txBody>
      </p:sp>
      <p:sp>
        <p:nvSpPr>
          <p:cNvPr id="3" name="标题 1"/>
          <p:cNvSpPr txBox="1">
            <a:spLocks/>
          </p:cNvSpPr>
          <p:nvPr/>
        </p:nvSpPr>
        <p:spPr>
          <a:xfrm>
            <a:off x="4482207" y="11628"/>
            <a:ext cx="4683511" cy="696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华为出口策略</a:t>
            </a:r>
            <a:endParaRPr lang="zh-CN" altLang="en-US" sz="2400" dirty="0">
              <a:solidFill>
                <a:srgbClr val="00B0F0"/>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26" y="2561811"/>
            <a:ext cx="9571037" cy="411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993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87840" y="3244334"/>
            <a:ext cx="184731" cy="369332"/>
          </a:xfrm>
          <a:prstGeom prst="rect">
            <a:avLst/>
          </a:prstGeom>
        </p:spPr>
        <p:txBody>
          <a:bodyPr wrap="none">
            <a:spAutoFit/>
          </a:bodyPr>
          <a:lstStyle/>
          <a:p>
            <a:endParaRPr lang="zh-CN" altLang="en-US" dirty="0"/>
          </a:p>
        </p:txBody>
      </p:sp>
      <p:sp>
        <p:nvSpPr>
          <p:cNvPr id="3" name="文本框 10"/>
          <p:cNvSpPr txBox="1"/>
          <p:nvPr/>
        </p:nvSpPr>
        <p:spPr>
          <a:xfrm>
            <a:off x="493986" y="707861"/>
            <a:ext cx="10972799" cy="4247317"/>
          </a:xfrm>
          <a:prstGeom prst="rect">
            <a:avLst/>
          </a:prstGeom>
          <a:noFill/>
          <a:ln>
            <a:solidFill>
              <a:srgbClr val="0070C0"/>
            </a:solidFill>
          </a:ln>
        </p:spPr>
        <p:txBody>
          <a:bodyPr wrap="square" rtlCol="0">
            <a:spAutoFit/>
          </a:bodyPr>
          <a:lstStyle/>
          <a:p>
            <a:pPr>
              <a:lnSpc>
                <a:spcPct val="150000"/>
              </a:lnSpc>
              <a:defRPr/>
            </a:pPr>
            <a:r>
              <a:rPr lang="zh-CN" altLang="en-US" b="1" dirty="0" smtClean="0">
                <a:latin typeface="宋体"/>
              </a:rPr>
              <a:t>三、</a:t>
            </a:r>
            <a:r>
              <a:rPr lang="zh-CN" altLang="en-US" dirty="0"/>
              <a:t>华为技术有限公司的品牌</a:t>
            </a:r>
            <a:r>
              <a:rPr lang="zh-CN" altLang="en-US" dirty="0" smtClean="0"/>
              <a:t>竞争力：</a:t>
            </a:r>
            <a:endParaRPr lang="en-US" altLang="zh-CN" dirty="0" smtClean="0"/>
          </a:p>
          <a:p>
            <a:pPr>
              <a:lnSpc>
                <a:spcPct val="150000"/>
              </a:lnSpc>
              <a:defRPr/>
            </a:pPr>
            <a:r>
              <a:rPr lang="en-US" altLang="zh-CN" dirty="0"/>
              <a:t> </a:t>
            </a:r>
            <a:r>
              <a:rPr lang="en-US" altLang="zh-CN" dirty="0" smtClean="0"/>
              <a:t>       2013 </a:t>
            </a:r>
            <a:r>
              <a:rPr lang="zh-CN" altLang="en-US" dirty="0"/>
              <a:t>年的三星忽略消费者的需求，聚焦营业利润，而小米、华为等中国</a:t>
            </a:r>
            <a:r>
              <a:rPr lang="zh-CN" altLang="en-US" dirty="0" smtClean="0"/>
              <a:t>厂商</a:t>
            </a:r>
            <a:r>
              <a:rPr lang="zh-CN" altLang="en-US" dirty="0"/>
              <a:t>却通过互联网营销、粉丝文化、迭代研发等方式建立适应本土市场的生态系统</a:t>
            </a:r>
            <a:r>
              <a:rPr lang="zh-CN" altLang="en-US" dirty="0" smtClean="0"/>
              <a:t>，逐步</a:t>
            </a:r>
            <a:r>
              <a:rPr lang="zh-CN" altLang="en-US" dirty="0"/>
              <a:t>积累用户黏性，提高用户的忠诚度。</a:t>
            </a:r>
            <a:r>
              <a:rPr lang="en-US" altLang="zh-CN" dirty="0"/>
              <a:t>2014 </a:t>
            </a:r>
            <a:r>
              <a:rPr lang="zh-CN" altLang="en-US" dirty="0"/>
              <a:t>年，国产手机大势所趋，迅速抢占了三星在中国大量的市场份额。</a:t>
            </a:r>
            <a:r>
              <a:rPr lang="en-US" altLang="zh-CN" dirty="0"/>
              <a:t>2011 </a:t>
            </a:r>
            <a:r>
              <a:rPr lang="zh-CN" altLang="en-US" dirty="0"/>
              <a:t>到 </a:t>
            </a:r>
            <a:r>
              <a:rPr lang="en-US" altLang="zh-CN" dirty="0"/>
              <a:t>2014 </a:t>
            </a:r>
            <a:r>
              <a:rPr lang="zh-CN" altLang="en-US" dirty="0"/>
              <a:t>年间，中国市场互联网渠道</a:t>
            </a:r>
            <a:r>
              <a:rPr lang="zh-CN" altLang="en-US" dirty="0" smtClean="0"/>
              <a:t>迅速崛起</a:t>
            </a:r>
            <a:r>
              <a:rPr lang="zh-CN" altLang="en-US" dirty="0"/>
              <a:t>，实现了市场占有率从接近于零到 </a:t>
            </a:r>
            <a:r>
              <a:rPr lang="en-US" altLang="zh-CN" dirty="0"/>
              <a:t>30%</a:t>
            </a:r>
            <a:r>
              <a:rPr lang="zh-CN" altLang="en-US" dirty="0"/>
              <a:t>的突破性发展，而三星一直守在</a:t>
            </a:r>
            <a:r>
              <a:rPr lang="zh-CN" altLang="en-US" dirty="0" smtClean="0"/>
              <a:t>传统渠道</a:t>
            </a:r>
            <a:r>
              <a:rPr lang="zh-CN" altLang="en-US" dirty="0"/>
              <a:t>上原地踏步，并以重金投放广告的方式来扭转市场。</a:t>
            </a:r>
            <a:r>
              <a:rPr lang="en-US" altLang="zh-CN" dirty="0"/>
              <a:t>2013 </a:t>
            </a:r>
            <a:r>
              <a:rPr lang="zh-CN" altLang="en-US" dirty="0"/>
              <a:t>年，三星投放</a:t>
            </a:r>
            <a:r>
              <a:rPr lang="zh-CN" altLang="en-US" dirty="0" smtClean="0"/>
              <a:t>广告</a:t>
            </a:r>
            <a:r>
              <a:rPr lang="zh-CN" altLang="en-US" dirty="0"/>
              <a:t>的费用高达 </a:t>
            </a:r>
            <a:r>
              <a:rPr lang="en-US" altLang="zh-CN" dirty="0"/>
              <a:t>140 </a:t>
            </a:r>
            <a:r>
              <a:rPr lang="zh-CN" altLang="en-US" dirty="0"/>
              <a:t>亿美元，成为全球的广告金主，却从没有去尝试国产手机</a:t>
            </a:r>
            <a:r>
              <a:rPr lang="zh-CN" altLang="en-US" dirty="0" smtClean="0"/>
              <a:t>屡试不爽</a:t>
            </a:r>
            <a:r>
              <a:rPr lang="zh-CN" altLang="en-US" dirty="0"/>
              <a:t>的线上</a:t>
            </a:r>
            <a:r>
              <a:rPr lang="zh-CN" altLang="en-US" dirty="0" smtClean="0"/>
              <a:t>营销。</a:t>
            </a:r>
            <a:endParaRPr lang="en-US" altLang="zh-CN" dirty="0" smtClean="0"/>
          </a:p>
          <a:p>
            <a:pPr>
              <a:lnSpc>
                <a:spcPct val="150000"/>
              </a:lnSpc>
              <a:defRPr/>
            </a:pPr>
            <a:r>
              <a:rPr lang="en-US" altLang="zh-CN" dirty="0" smtClean="0"/>
              <a:t>        2017 </a:t>
            </a:r>
            <a:r>
              <a:rPr lang="zh-CN" altLang="en-US" dirty="0"/>
              <a:t>年华为在屏幕、电池、通信等功能上直接拿华为 </a:t>
            </a:r>
            <a:r>
              <a:rPr lang="en-US" altLang="zh-CN" dirty="0"/>
              <a:t>P10 </a:t>
            </a:r>
            <a:r>
              <a:rPr lang="zh-CN" altLang="en-US" dirty="0"/>
              <a:t>与 </a:t>
            </a:r>
            <a:r>
              <a:rPr lang="en-US" altLang="zh-CN" dirty="0" err="1"/>
              <a:t>i</a:t>
            </a:r>
            <a:r>
              <a:rPr lang="en-US" altLang="zh-CN" dirty="0"/>
              <a:t> Phone7 </a:t>
            </a:r>
            <a:r>
              <a:rPr lang="zh-CN" altLang="en-US" dirty="0"/>
              <a:t>做对比</a:t>
            </a:r>
            <a:r>
              <a:rPr lang="zh-CN" altLang="en-US" dirty="0" smtClean="0"/>
              <a:t>，并</a:t>
            </a:r>
            <a:r>
              <a:rPr lang="zh-CN" altLang="en-US" dirty="0"/>
              <a:t>证明多项指标都远超苹果。华为想要追赶苹果，首先要保证苹果有的功能</a:t>
            </a:r>
            <a:r>
              <a:rPr lang="zh-CN" altLang="en-US" dirty="0" smtClean="0"/>
              <a:t>华为都</a:t>
            </a:r>
            <a:r>
              <a:rPr lang="zh-CN" altLang="en-US" dirty="0"/>
              <a:t>要有。对华为来说安卓与苹果唯一的差距就是生态体系，华为目前在服务和</a:t>
            </a:r>
            <a:r>
              <a:rPr lang="zh-CN" altLang="en-US" dirty="0" smtClean="0"/>
              <a:t>生态</a:t>
            </a:r>
            <a:r>
              <a:rPr lang="zh-CN" altLang="en-US" dirty="0"/>
              <a:t>体系上没有苹果做的</a:t>
            </a:r>
            <a:r>
              <a:rPr lang="zh-CN" altLang="en-US" dirty="0" smtClean="0"/>
              <a:t>好。</a:t>
            </a:r>
            <a:endParaRPr lang="zh-CN" altLang="en-US" dirty="0"/>
          </a:p>
        </p:txBody>
      </p:sp>
    </p:spTree>
    <p:extLst>
      <p:ext uri="{BB962C8B-B14F-4D97-AF65-F5344CB8AC3E}">
        <p14:creationId xmlns:p14="http://schemas.microsoft.com/office/powerpoint/2010/main" val="2998866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409903" y="161323"/>
            <a:ext cx="10972799" cy="5078313"/>
          </a:xfrm>
          <a:prstGeom prst="rect">
            <a:avLst/>
          </a:prstGeom>
          <a:noFill/>
          <a:ln>
            <a:solidFill>
              <a:srgbClr val="0070C0"/>
            </a:solidFill>
          </a:ln>
        </p:spPr>
        <p:txBody>
          <a:bodyPr wrap="square" rtlCol="0">
            <a:spAutoFit/>
          </a:bodyPr>
          <a:lstStyle/>
          <a:p>
            <a:pPr>
              <a:lnSpc>
                <a:spcPct val="150000"/>
              </a:lnSpc>
              <a:defRPr/>
            </a:pPr>
            <a:r>
              <a:rPr lang="zh-CN" altLang="en-US" b="1" dirty="0">
                <a:latin typeface="宋体"/>
              </a:rPr>
              <a:t>四</a:t>
            </a:r>
            <a:r>
              <a:rPr lang="zh-CN" altLang="en-US" b="1" dirty="0" smtClean="0">
                <a:latin typeface="宋体"/>
              </a:rPr>
              <a:t>、</a:t>
            </a:r>
            <a:r>
              <a:rPr lang="zh-CN" altLang="en-US" dirty="0"/>
              <a:t>华为技术</a:t>
            </a:r>
            <a:r>
              <a:rPr lang="zh-CN" altLang="en-US" dirty="0" smtClean="0"/>
              <a:t>有限公司存在的问题：</a:t>
            </a:r>
            <a:endParaRPr lang="en-US" altLang="zh-CN" dirty="0" smtClean="0"/>
          </a:p>
          <a:p>
            <a:pPr>
              <a:lnSpc>
                <a:spcPct val="150000"/>
              </a:lnSpc>
              <a:defRPr/>
            </a:pPr>
            <a:r>
              <a:rPr lang="en-US" altLang="zh-CN" dirty="0"/>
              <a:t> </a:t>
            </a:r>
            <a:r>
              <a:rPr lang="en-US" altLang="zh-CN" dirty="0" smtClean="0"/>
              <a:t>      1.</a:t>
            </a:r>
            <a:r>
              <a:rPr lang="zh-CN" altLang="en-US" dirty="0"/>
              <a:t>手机终端市场</a:t>
            </a:r>
            <a:r>
              <a:rPr lang="zh-CN" altLang="en-US" dirty="0" smtClean="0"/>
              <a:t>问题：研究</a:t>
            </a:r>
            <a:r>
              <a:rPr lang="zh-CN" altLang="en-US" dirty="0"/>
              <a:t>数据表明，中国的手机终端市场已经接近</a:t>
            </a:r>
            <a:r>
              <a:rPr lang="zh-CN" altLang="en-US" dirty="0" smtClean="0"/>
              <a:t>饱和。华为</a:t>
            </a:r>
            <a:r>
              <a:rPr lang="zh-CN" altLang="en-US" dirty="0"/>
              <a:t>想做高端</a:t>
            </a:r>
            <a:r>
              <a:rPr lang="zh-CN" altLang="en-US" dirty="0" smtClean="0"/>
              <a:t>，但是</a:t>
            </a:r>
            <a:r>
              <a:rPr lang="zh-CN" altLang="en-US" dirty="0"/>
              <a:t>落后的发展国家高端服务终端并不完善，因此在这些国家占比非常低。华为的目标是成为可以跟苹果、三星竞争的高端品牌，华为想在这个高端领域</a:t>
            </a:r>
            <a:r>
              <a:rPr lang="zh-CN" altLang="en-US" dirty="0" smtClean="0"/>
              <a:t>取得</a:t>
            </a:r>
            <a:r>
              <a:rPr lang="zh-CN" altLang="en-US" dirty="0"/>
              <a:t>一席之地，潜在竞争对手还有很多。对于华为来说，未来的发展不仅在本土</a:t>
            </a:r>
            <a:r>
              <a:rPr lang="zh-CN" altLang="en-US" dirty="0" smtClean="0"/>
              <a:t>市场</a:t>
            </a:r>
            <a:r>
              <a:rPr lang="zh-CN" altLang="en-US" dirty="0"/>
              <a:t>，还要在全球市场特别是欧洲市场上大展身手。华为在欧洲手机终端市场</a:t>
            </a:r>
            <a:r>
              <a:rPr lang="zh-CN" altLang="en-US" dirty="0" smtClean="0"/>
              <a:t>相对比</a:t>
            </a:r>
            <a:r>
              <a:rPr lang="zh-CN" altLang="en-US" dirty="0"/>
              <a:t>在美国有优势，因为欧洲市场更加开放，贸易壁垒少，所以机会也就</a:t>
            </a:r>
            <a:r>
              <a:rPr lang="zh-CN" altLang="en-US" dirty="0" smtClean="0"/>
              <a:t>更多。</a:t>
            </a:r>
            <a:endParaRPr lang="en-US" altLang="zh-CN" dirty="0" smtClean="0"/>
          </a:p>
          <a:p>
            <a:pPr>
              <a:lnSpc>
                <a:spcPct val="150000"/>
              </a:lnSpc>
              <a:defRPr/>
            </a:pPr>
            <a:r>
              <a:rPr lang="en-US" altLang="zh-CN" dirty="0" smtClean="0"/>
              <a:t>       2.</a:t>
            </a:r>
            <a:r>
              <a:rPr lang="zh-CN" altLang="en-US" dirty="0" smtClean="0"/>
              <a:t>产</a:t>
            </a:r>
            <a:r>
              <a:rPr lang="zh-CN" altLang="en-US" dirty="0"/>
              <a:t>能供应问题：华为超过 </a:t>
            </a:r>
            <a:r>
              <a:rPr lang="en-US" altLang="zh-CN" dirty="0"/>
              <a:t>90%</a:t>
            </a:r>
            <a:r>
              <a:rPr lang="zh-CN" altLang="en-US" dirty="0"/>
              <a:t>的终端产品都在自己</a:t>
            </a:r>
            <a:r>
              <a:rPr lang="zh-CN" altLang="en-US" dirty="0" smtClean="0"/>
              <a:t>的生产线</a:t>
            </a:r>
            <a:r>
              <a:rPr lang="zh-CN" altLang="en-US" dirty="0"/>
              <a:t>上生产。当然华为也会考虑选择跟其他比较好的代工厂合作，华为会派</a:t>
            </a:r>
            <a:r>
              <a:rPr lang="zh-CN" altLang="en-US" dirty="0" smtClean="0"/>
              <a:t>公司</a:t>
            </a:r>
            <a:r>
              <a:rPr lang="zh-CN" altLang="en-US" dirty="0"/>
              <a:t>内部的员工驻场以确保与代工厂紧密配合，达到华为高要求高标准，不会再</a:t>
            </a:r>
            <a:r>
              <a:rPr lang="zh-CN" altLang="en-US" dirty="0" smtClean="0"/>
              <a:t>局限</a:t>
            </a:r>
            <a:r>
              <a:rPr lang="zh-CN" altLang="en-US" dirty="0"/>
              <a:t>于传统外包。由于电子通讯行业的竞争加剧，</a:t>
            </a:r>
            <a:r>
              <a:rPr lang="en-US" altLang="zh-CN" dirty="0"/>
              <a:t>2016 </a:t>
            </a:r>
            <a:r>
              <a:rPr lang="zh-CN" altLang="en-US" dirty="0"/>
              <a:t>年以来，业界一些供应链厂商相继</a:t>
            </a:r>
            <a:r>
              <a:rPr lang="zh-CN" altLang="en-US" dirty="0" smtClean="0"/>
              <a:t>倒闭</a:t>
            </a:r>
            <a:r>
              <a:rPr lang="zh-CN" altLang="en-US" dirty="0"/>
              <a:t>，这些现象多少会影响华为的产能供应</a:t>
            </a:r>
            <a:r>
              <a:rPr lang="zh-CN" altLang="en-US" dirty="0" smtClean="0"/>
              <a:t>链。</a:t>
            </a:r>
            <a:endParaRPr lang="zh-CN" altLang="en-US" dirty="0"/>
          </a:p>
          <a:p>
            <a:pPr>
              <a:lnSpc>
                <a:spcPct val="150000"/>
              </a:lnSpc>
              <a:defRPr/>
            </a:pPr>
            <a:r>
              <a:rPr lang="en-US" altLang="zh-CN" dirty="0" smtClean="0"/>
              <a:t>       </a:t>
            </a:r>
            <a:endParaRPr lang="zh-CN" altLang="en-US" dirty="0"/>
          </a:p>
          <a:p>
            <a:pPr>
              <a:lnSpc>
                <a:spcPct val="150000"/>
              </a:lnSpc>
              <a:defRPr/>
            </a:pPr>
            <a:endParaRPr lang="zh-CN" altLang="en-US" dirty="0"/>
          </a:p>
        </p:txBody>
      </p:sp>
    </p:spTree>
    <p:extLst>
      <p:ext uri="{BB962C8B-B14F-4D97-AF65-F5344CB8AC3E}">
        <p14:creationId xmlns:p14="http://schemas.microsoft.com/office/powerpoint/2010/main" val="159533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学习目标</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536235" y="3261521"/>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93458" y="3435750"/>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10037717" y="3189184"/>
            <a:ext cx="125512" cy="270186"/>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779665" y="3151475"/>
            <a:ext cx="62120" cy="174653"/>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4288871398"/>
      </p:ext>
    </p:extLst>
  </p:cSld>
  <p:clrMapOvr>
    <a:masterClrMapping/>
  </p:clrMapOvr>
  <mc:AlternateContent xmlns:mc="http://schemas.openxmlformats.org/markup-compatibility/2006" xmlns:p14="http://schemas.microsoft.com/office/powerpoint/2010/main">
    <mc:Choice Requires="p14">
      <p:transition spd="slow" p14:dur="2000" advTm="3792"/>
    </mc:Choice>
    <mc:Fallback xmlns="">
      <p:transition spd="slow" advTm="3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409903" y="161323"/>
            <a:ext cx="10972799" cy="7571303"/>
          </a:xfrm>
          <a:prstGeom prst="rect">
            <a:avLst/>
          </a:prstGeom>
          <a:noFill/>
          <a:ln>
            <a:solidFill>
              <a:srgbClr val="0070C0"/>
            </a:solidFill>
          </a:ln>
        </p:spPr>
        <p:txBody>
          <a:bodyPr wrap="square" rtlCol="0">
            <a:spAutoFit/>
          </a:bodyPr>
          <a:lstStyle/>
          <a:p>
            <a:pPr>
              <a:lnSpc>
                <a:spcPct val="150000"/>
              </a:lnSpc>
              <a:defRPr/>
            </a:pPr>
            <a:r>
              <a:rPr lang="zh-CN" altLang="en-US" b="1" dirty="0">
                <a:latin typeface="宋体"/>
              </a:rPr>
              <a:t>四</a:t>
            </a:r>
            <a:r>
              <a:rPr lang="zh-CN" altLang="en-US" b="1" dirty="0" smtClean="0">
                <a:latin typeface="宋体"/>
              </a:rPr>
              <a:t>、</a:t>
            </a:r>
            <a:r>
              <a:rPr lang="zh-CN" altLang="en-US" dirty="0"/>
              <a:t>华为技术</a:t>
            </a:r>
            <a:r>
              <a:rPr lang="zh-CN" altLang="en-US" dirty="0" smtClean="0"/>
              <a:t>有限公司存在的问题：</a:t>
            </a:r>
            <a:endParaRPr lang="en-US" altLang="zh-CN" dirty="0" smtClean="0"/>
          </a:p>
          <a:p>
            <a:pPr>
              <a:lnSpc>
                <a:spcPct val="150000"/>
              </a:lnSpc>
              <a:defRPr/>
            </a:pPr>
            <a:r>
              <a:rPr lang="en-US" altLang="zh-CN" dirty="0" smtClean="0"/>
              <a:t>3.</a:t>
            </a:r>
            <a:r>
              <a:rPr lang="zh-CN" altLang="en-US" dirty="0" smtClean="0"/>
              <a:t>企业</a:t>
            </a:r>
            <a:r>
              <a:rPr lang="zh-CN" altLang="en-US" dirty="0"/>
              <a:t>的信息安全受到威胁：网络安全无疑是政府和民众高度关注的领域，也是业界不可避免的问题，</a:t>
            </a:r>
            <a:r>
              <a:rPr lang="zh-CN" altLang="en-US" dirty="0" smtClean="0"/>
              <a:t>大到</a:t>
            </a:r>
            <a:r>
              <a:rPr lang="zh-CN" altLang="en-US" dirty="0"/>
              <a:t>国家安全，小到每个用户的隐私保护以及相关利益的保护。所以只有技术</a:t>
            </a:r>
            <a:r>
              <a:rPr lang="zh-CN" altLang="en-US" dirty="0" smtClean="0"/>
              <a:t>标准才能</a:t>
            </a:r>
            <a:r>
              <a:rPr lang="zh-CN" altLang="en-US" dirty="0"/>
              <a:t>支撑整个网络信息安全，根据网络信息安全技术的实际需要，结合手机</a:t>
            </a:r>
            <a:r>
              <a:rPr lang="zh-CN" altLang="en-US" dirty="0" smtClean="0"/>
              <a:t>通讯行业</a:t>
            </a:r>
            <a:r>
              <a:rPr lang="zh-CN" altLang="en-US" dirty="0"/>
              <a:t>的发展需求，制定关于网络安全、信息安全方面的行业标准和国家标准，</a:t>
            </a:r>
            <a:r>
              <a:rPr lang="zh-CN" altLang="en-US" dirty="0" smtClean="0"/>
              <a:t>给互联网络</a:t>
            </a:r>
            <a:r>
              <a:rPr lang="zh-CN" altLang="en-US" dirty="0"/>
              <a:t>的建设和发展提供一个很好地保障平台。互联网本身具有很大开放性，</a:t>
            </a:r>
          </a:p>
          <a:p>
            <a:pPr>
              <a:lnSpc>
                <a:spcPct val="150000"/>
              </a:lnSpc>
              <a:defRPr/>
            </a:pPr>
            <a:r>
              <a:rPr lang="zh-CN" altLang="en-US" dirty="0"/>
              <a:t>也因此存在很多潜在的威胁，传统移动互联网一旦与现代互联网相融合，</a:t>
            </a:r>
            <a:r>
              <a:rPr lang="zh-CN" altLang="en-US" dirty="0" smtClean="0"/>
              <a:t>基本上就是</a:t>
            </a:r>
            <a:r>
              <a:rPr lang="zh-CN" altLang="en-US" dirty="0"/>
              <a:t>将移动网络暴露在充满危险的</a:t>
            </a:r>
            <a:r>
              <a:rPr lang="zh-CN" altLang="en-US" dirty="0" smtClean="0"/>
              <a:t>“荒野”。</a:t>
            </a:r>
            <a:endParaRPr lang="zh-CN" altLang="en-US" dirty="0"/>
          </a:p>
          <a:p>
            <a:pPr>
              <a:lnSpc>
                <a:spcPct val="150000"/>
              </a:lnSpc>
              <a:defRPr/>
            </a:pPr>
            <a:r>
              <a:rPr lang="en-US" altLang="zh-CN" dirty="0" smtClean="0"/>
              <a:t>4.</a:t>
            </a:r>
            <a:r>
              <a:rPr lang="zh-CN" altLang="en-US" dirty="0" smtClean="0"/>
              <a:t>运营</a:t>
            </a:r>
            <a:r>
              <a:rPr lang="zh-CN" altLang="en-US" dirty="0"/>
              <a:t>市场有很大的阻力。目前中国市场是华为的本土市场，爱立信的本土市场则是欧洲市场，而思</a:t>
            </a:r>
            <a:r>
              <a:rPr lang="zh-CN" altLang="en-US" dirty="0" smtClean="0"/>
              <a:t>科的</a:t>
            </a:r>
            <a:r>
              <a:rPr lang="zh-CN" altLang="en-US" dirty="0"/>
              <a:t>本土市场则是北美市场。由于政府保护等贸易壁垒和国家安全问题的存在，</a:t>
            </a:r>
            <a:r>
              <a:rPr lang="zh-CN" altLang="en-US" dirty="0" smtClean="0"/>
              <a:t>华为</a:t>
            </a:r>
            <a:r>
              <a:rPr lang="zh-CN" altLang="en-US" dirty="0"/>
              <a:t>始终没能顺利进军北美市场。虽然爱立信和思科在中国也受到很大的阻碍，</a:t>
            </a:r>
            <a:r>
              <a:rPr lang="zh-CN" altLang="en-US" dirty="0" smtClean="0"/>
              <a:t>但最近</a:t>
            </a:r>
            <a:r>
              <a:rPr lang="zh-CN" altLang="en-US" dirty="0"/>
              <a:t>爱立信与思科结盟更有利于彼此美国、欧洲两大市场上的开拓，这样弥补</a:t>
            </a:r>
            <a:r>
              <a:rPr lang="zh-CN" altLang="en-US" dirty="0" smtClean="0"/>
              <a:t>了他们</a:t>
            </a:r>
            <a:r>
              <a:rPr lang="zh-CN" altLang="en-US" dirty="0"/>
              <a:t>在中国市场的部分损失。华为在设备通讯领域打败了爱立信，还积极进军</a:t>
            </a:r>
            <a:r>
              <a:rPr lang="zh-CN" altLang="en-US" dirty="0" smtClean="0"/>
              <a:t>自己</a:t>
            </a:r>
            <a:r>
              <a:rPr lang="zh-CN" altLang="en-US" dirty="0"/>
              <a:t>不占优势的网络设备领域。</a:t>
            </a:r>
            <a:r>
              <a:rPr lang="en-US" altLang="zh-CN" dirty="0"/>
              <a:t>2016 </a:t>
            </a:r>
            <a:r>
              <a:rPr lang="zh-CN" altLang="en-US" dirty="0"/>
              <a:t>爱立信与思科的合作关系进一步加强，</a:t>
            </a:r>
            <a:r>
              <a:rPr lang="zh-CN" altLang="en-US" dirty="0" smtClean="0"/>
              <a:t>二者的</a:t>
            </a:r>
            <a:r>
              <a:rPr lang="zh-CN" altLang="en-US" dirty="0"/>
              <a:t>结盟形成一种协同效应，电信设备技术与互联网设备技术的碰撞必定成为 </a:t>
            </a:r>
            <a:r>
              <a:rPr lang="en-US" altLang="zh-CN" dirty="0" smtClean="0"/>
              <a:t>ITC</a:t>
            </a:r>
            <a:r>
              <a:rPr lang="zh-CN" altLang="en-US" dirty="0" smtClean="0"/>
              <a:t>界</a:t>
            </a:r>
            <a:r>
              <a:rPr lang="zh-CN" altLang="en-US" dirty="0"/>
              <a:t>最美的花火，通过专利技术交换与融合，两家企业可以研发出更高的科技产品</a:t>
            </a:r>
            <a:r>
              <a:rPr lang="zh-CN" altLang="en-US" dirty="0" smtClean="0"/>
              <a:t>，这些</a:t>
            </a:r>
            <a:r>
              <a:rPr lang="zh-CN" altLang="en-US" dirty="0"/>
              <a:t>新技术应用到新的领域将是科技开始大步前进的里程碑。爱立信称霸 </a:t>
            </a:r>
            <a:r>
              <a:rPr lang="en-US" altLang="zh-CN" dirty="0"/>
              <a:t>CT </a:t>
            </a:r>
            <a:r>
              <a:rPr lang="zh-CN" altLang="en-US" dirty="0"/>
              <a:t>界</a:t>
            </a:r>
            <a:r>
              <a:rPr lang="zh-CN" altLang="en-US" dirty="0" smtClean="0"/>
              <a:t>，思</a:t>
            </a:r>
            <a:r>
              <a:rPr lang="zh-CN" altLang="en-US" dirty="0"/>
              <a:t>科称霸 </a:t>
            </a:r>
            <a:r>
              <a:rPr lang="en-US" altLang="zh-CN" dirty="0"/>
              <a:t>IT </a:t>
            </a:r>
            <a:r>
              <a:rPr lang="zh-CN" altLang="en-US" dirty="0"/>
              <a:t>界，两家企业合作正好顺应当前的 </a:t>
            </a:r>
            <a:r>
              <a:rPr lang="en-US" altLang="zh-CN" dirty="0"/>
              <a:t>ICT </a:t>
            </a:r>
            <a:r>
              <a:rPr lang="zh-CN" altLang="en-US" dirty="0"/>
              <a:t>融合潮流，那么要对付的</a:t>
            </a:r>
            <a:r>
              <a:rPr lang="zh-CN" altLang="en-US" dirty="0" smtClean="0"/>
              <a:t>就是</a:t>
            </a:r>
            <a:r>
              <a:rPr lang="zh-CN" altLang="en-US" dirty="0"/>
              <a:t>中国最强的高科技企业</a:t>
            </a:r>
            <a:r>
              <a:rPr lang="en-US" altLang="zh-CN" dirty="0"/>
              <a:t>——</a:t>
            </a:r>
            <a:r>
              <a:rPr lang="zh-CN" altLang="en-US" dirty="0"/>
              <a:t>华为。这样的结局对华为来说并不乐观，对华为</a:t>
            </a:r>
            <a:r>
              <a:rPr lang="zh-CN" altLang="en-US" dirty="0" smtClean="0"/>
              <a:t>而言</a:t>
            </a:r>
            <a:r>
              <a:rPr lang="zh-CN" altLang="en-US" dirty="0"/>
              <a:t>又将是一个巨大的</a:t>
            </a:r>
            <a:r>
              <a:rPr lang="zh-CN" altLang="en-US" dirty="0" smtClean="0"/>
              <a:t>冲击。</a:t>
            </a:r>
            <a:endParaRPr lang="zh-CN" altLang="en-US" dirty="0"/>
          </a:p>
          <a:p>
            <a:pPr>
              <a:lnSpc>
                <a:spcPct val="150000"/>
              </a:lnSpc>
              <a:defRPr/>
            </a:pPr>
            <a:endParaRPr lang="zh-CN" altLang="en-US" dirty="0"/>
          </a:p>
          <a:p>
            <a:pPr>
              <a:lnSpc>
                <a:spcPct val="150000"/>
              </a:lnSpc>
              <a:defRPr/>
            </a:pPr>
            <a:endParaRPr lang="zh-CN" altLang="en-US" dirty="0"/>
          </a:p>
        </p:txBody>
      </p:sp>
    </p:spTree>
    <p:extLst>
      <p:ext uri="{BB962C8B-B14F-4D97-AF65-F5344CB8AC3E}">
        <p14:creationId xmlns:p14="http://schemas.microsoft.com/office/powerpoint/2010/main" val="4104220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409903" y="161323"/>
            <a:ext cx="10972799" cy="7155805"/>
          </a:xfrm>
          <a:prstGeom prst="rect">
            <a:avLst/>
          </a:prstGeom>
          <a:noFill/>
          <a:ln>
            <a:solidFill>
              <a:srgbClr val="0070C0"/>
            </a:solidFill>
          </a:ln>
        </p:spPr>
        <p:txBody>
          <a:bodyPr wrap="square" rtlCol="0">
            <a:spAutoFit/>
          </a:bodyPr>
          <a:lstStyle/>
          <a:p>
            <a:pPr>
              <a:lnSpc>
                <a:spcPct val="150000"/>
              </a:lnSpc>
              <a:defRPr/>
            </a:pPr>
            <a:r>
              <a:rPr lang="zh-CN" altLang="en-US" b="1" dirty="0">
                <a:latin typeface="宋体"/>
              </a:rPr>
              <a:t>五、华为出口</a:t>
            </a:r>
            <a:r>
              <a:rPr lang="zh-CN" altLang="en-US" b="1" dirty="0" smtClean="0">
                <a:latin typeface="宋体"/>
              </a:rPr>
              <a:t>策略</a:t>
            </a:r>
            <a:endParaRPr lang="en-US" altLang="zh-CN" dirty="0" smtClean="0"/>
          </a:p>
          <a:p>
            <a:pPr>
              <a:lnSpc>
                <a:spcPct val="150000"/>
              </a:lnSpc>
              <a:defRPr/>
            </a:pPr>
            <a:r>
              <a:rPr lang="en-US" altLang="zh-CN" dirty="0" smtClean="0"/>
              <a:t>1</a:t>
            </a:r>
            <a:r>
              <a:rPr lang="zh-CN" altLang="en-US" dirty="0" smtClean="0"/>
              <a:t>、通过</a:t>
            </a:r>
            <a:r>
              <a:rPr lang="zh-CN" altLang="en-US" dirty="0"/>
              <a:t>技术创新占领终端</a:t>
            </a:r>
            <a:r>
              <a:rPr lang="zh-CN" altLang="en-US" dirty="0" smtClean="0"/>
              <a:t>市场：短短</a:t>
            </a:r>
            <a:r>
              <a:rPr lang="zh-CN" altLang="en-US" dirty="0"/>
              <a:t>两三年华为在旧金山和伦敦建立了 </a:t>
            </a:r>
            <a:r>
              <a:rPr lang="en-US" altLang="zh-CN" dirty="0"/>
              <a:t>UI </a:t>
            </a:r>
            <a:r>
              <a:rPr lang="zh-CN" altLang="en-US" dirty="0"/>
              <a:t>设计中心，在巴黎建立了美学研</a:t>
            </a:r>
          </a:p>
          <a:p>
            <a:pPr>
              <a:lnSpc>
                <a:spcPct val="150000"/>
              </a:lnSpc>
              <a:defRPr/>
            </a:pPr>
            <a:r>
              <a:rPr lang="zh-CN" altLang="en-US" dirty="0"/>
              <a:t>究院，在日本印度和欧洲建立了软件研发中心，包括在莫斯科成立的算法中心</a:t>
            </a:r>
            <a:r>
              <a:rPr lang="zh-CN" altLang="en-US" dirty="0" smtClean="0"/>
              <a:t>，这些</a:t>
            </a:r>
            <a:r>
              <a:rPr lang="zh-CN" altLang="en-US" dirty="0"/>
              <a:t>全球范围的终端中心为华为提供了源源不断的技术创新，未来华为必将</a:t>
            </a:r>
            <a:r>
              <a:rPr lang="zh-CN" altLang="en-US" dirty="0" smtClean="0"/>
              <a:t>能够在</a:t>
            </a:r>
            <a:r>
              <a:rPr lang="zh-CN" altLang="en-US" dirty="0"/>
              <a:t>国际终端市场上占有一席之地。从华为自己的角度来看，他需对自己的终端品牌的</a:t>
            </a:r>
            <a:r>
              <a:rPr lang="zh-CN" altLang="en-US" dirty="0" smtClean="0"/>
              <a:t>形象</a:t>
            </a:r>
            <a:r>
              <a:rPr lang="zh-CN" altLang="en-US" dirty="0"/>
              <a:t>有一个更清晰更高端的定位；从华为外部环境来看，他需要与时俱进，不断</a:t>
            </a:r>
            <a:r>
              <a:rPr lang="zh-CN" altLang="en-US" dirty="0" smtClean="0"/>
              <a:t>增加</a:t>
            </a:r>
            <a:r>
              <a:rPr lang="zh-CN" altLang="en-US" dirty="0"/>
              <a:t>自身产品的技术含量和品质，贴合用户需求，紧跟时代的潮流。目前华为</a:t>
            </a:r>
            <a:r>
              <a:rPr lang="zh-CN" altLang="en-US" dirty="0" smtClean="0"/>
              <a:t>已经在</a:t>
            </a:r>
            <a:r>
              <a:rPr lang="zh-CN" altLang="en-US" dirty="0"/>
              <a:t>和多方在技术、品牌形象等方面展开合作，这是华为在提高产品性价比上</a:t>
            </a:r>
            <a:r>
              <a:rPr lang="zh-CN" altLang="en-US" dirty="0" smtClean="0"/>
              <a:t>进行的</a:t>
            </a:r>
            <a:r>
              <a:rPr lang="zh-CN" altLang="en-US" dirty="0"/>
              <a:t>有意义的行动之一，从这里我们可以乐观的预见华为在国内外市场上前进的</a:t>
            </a:r>
            <a:r>
              <a:rPr lang="zh-CN" altLang="en-US" dirty="0" smtClean="0"/>
              <a:t>道路</a:t>
            </a:r>
            <a:r>
              <a:rPr lang="zh-CN" altLang="en-US" dirty="0"/>
              <a:t>会越走越宽。</a:t>
            </a:r>
          </a:p>
          <a:p>
            <a:pPr>
              <a:lnSpc>
                <a:spcPct val="150000"/>
              </a:lnSpc>
              <a:defRPr/>
            </a:pPr>
            <a:r>
              <a:rPr lang="en-US" altLang="zh-CN" dirty="0" smtClean="0"/>
              <a:t>2</a:t>
            </a:r>
            <a:r>
              <a:rPr lang="zh-CN" altLang="en-US" dirty="0" smtClean="0"/>
              <a:t>、完善</a:t>
            </a:r>
            <a:r>
              <a:rPr lang="zh-CN" altLang="en-US" dirty="0"/>
              <a:t>企业供应链保证产能供应。一个成熟的企业需要有一个成熟的供应链体系，用来</a:t>
            </a:r>
            <a:r>
              <a:rPr lang="zh-CN" altLang="en-US" dirty="0" smtClean="0"/>
              <a:t>指导原材料</a:t>
            </a:r>
            <a:r>
              <a:rPr lang="zh-CN" altLang="en-US" dirty="0"/>
              <a:t>的采购及生产资料的预储备，并且可以根据公司的发展规划预测产品的</a:t>
            </a:r>
            <a:r>
              <a:rPr lang="zh-CN" altLang="en-US" dirty="0" smtClean="0"/>
              <a:t>产量</a:t>
            </a:r>
            <a:r>
              <a:rPr lang="zh-CN" altLang="en-US" dirty="0"/>
              <a:t>以及产品模具更新换代，并对产品或材料的库存储备进行有效的管理安排。</a:t>
            </a:r>
          </a:p>
          <a:p>
            <a:pPr>
              <a:lnSpc>
                <a:spcPct val="150000"/>
              </a:lnSpc>
              <a:defRPr/>
            </a:pPr>
            <a:r>
              <a:rPr lang="en-US" altLang="zh-CN" dirty="0" smtClean="0"/>
              <a:t>3</a:t>
            </a:r>
            <a:r>
              <a:rPr lang="zh-CN" altLang="en-US" dirty="0" smtClean="0"/>
              <a:t>、重视</a:t>
            </a:r>
            <a:r>
              <a:rPr lang="zh-CN" altLang="en-US" dirty="0"/>
              <a:t>企业信息安全。华为在应对敏捷网络方面就是 </a:t>
            </a:r>
            <a:r>
              <a:rPr lang="en-US" altLang="zh-CN" dirty="0"/>
              <a:t>APT </a:t>
            </a:r>
            <a:r>
              <a:rPr lang="zh-CN" altLang="en-US" dirty="0"/>
              <a:t>防护解决方案，这个概念可以定义为全</a:t>
            </a:r>
            <a:r>
              <a:rPr lang="zh-CN" altLang="en-US" dirty="0" smtClean="0"/>
              <a:t>网安全</a:t>
            </a:r>
            <a:r>
              <a:rPr lang="zh-CN" altLang="en-US" dirty="0"/>
              <a:t>协防</a:t>
            </a:r>
          </a:p>
          <a:p>
            <a:pPr>
              <a:lnSpc>
                <a:spcPct val="150000"/>
              </a:lnSpc>
              <a:defRPr/>
            </a:pPr>
            <a:r>
              <a:rPr lang="en-US" altLang="zh-CN" dirty="0" smtClean="0"/>
              <a:t>4</a:t>
            </a:r>
            <a:r>
              <a:rPr lang="zh-CN" altLang="en-US" dirty="0" smtClean="0"/>
              <a:t>、在</a:t>
            </a:r>
            <a:r>
              <a:rPr lang="zh-CN" altLang="en-US" dirty="0"/>
              <a:t>合作运营中求</a:t>
            </a:r>
            <a:r>
              <a:rPr lang="zh-CN" altLang="en-US" dirty="0" smtClean="0"/>
              <a:t>生存，谈到</a:t>
            </a:r>
            <a:r>
              <a:rPr lang="zh-CN" altLang="en-US" dirty="0"/>
              <a:t>与行业内其他公司的竞争，思科和爱立信的结盟对华为的威胁很大。</a:t>
            </a:r>
            <a:r>
              <a:rPr lang="zh-CN" altLang="en-US" dirty="0" smtClean="0"/>
              <a:t>华为</a:t>
            </a:r>
            <a:r>
              <a:rPr lang="zh-CN" altLang="en-US" dirty="0"/>
              <a:t>和电信运营商合作，在欧洲市场发展本地化的云服务，安全且可信赖，因此</a:t>
            </a:r>
            <a:r>
              <a:rPr lang="zh-CN" altLang="en-US" dirty="0" smtClean="0"/>
              <a:t>在发达</a:t>
            </a:r>
            <a:r>
              <a:rPr lang="zh-CN" altLang="en-US" dirty="0"/>
              <a:t>市场有明显的优势地位。</a:t>
            </a:r>
          </a:p>
          <a:p>
            <a:pPr>
              <a:lnSpc>
                <a:spcPct val="150000"/>
              </a:lnSpc>
              <a:defRPr/>
            </a:pPr>
            <a:endParaRPr lang="zh-CN" altLang="en-US" dirty="0"/>
          </a:p>
          <a:p>
            <a:pPr>
              <a:lnSpc>
                <a:spcPct val="150000"/>
              </a:lnSpc>
              <a:defRPr/>
            </a:pPr>
            <a:endParaRPr lang="zh-CN" altLang="en-US" dirty="0"/>
          </a:p>
        </p:txBody>
      </p:sp>
    </p:spTree>
    <p:extLst>
      <p:ext uri="{BB962C8B-B14F-4D97-AF65-F5344CB8AC3E}">
        <p14:creationId xmlns:p14="http://schemas.microsoft.com/office/powerpoint/2010/main" val="3806652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64689" y="3275608"/>
            <a:ext cx="9159568"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46976" y="1149830"/>
            <a:ext cx="1677448" cy="1413044"/>
            <a:chOff x="162365" y="1744555"/>
            <a:chExt cx="779091" cy="667487"/>
          </a:xfrm>
        </p:grpSpPr>
        <p:sp>
          <p:nvSpPr>
            <p:cNvPr id="109" name="椭圆 108"/>
            <p:cNvSpPr/>
            <p:nvPr/>
          </p:nvSpPr>
          <p:spPr bwMode="auto">
            <a:xfrm>
              <a:off x="162365" y="1744555"/>
              <a:ext cx="779091" cy="659251"/>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399306" y="1849387"/>
              <a:ext cx="324353" cy="562655"/>
              <a:chOff x="623888" y="3567113"/>
              <a:chExt cx="968376" cy="2960687"/>
            </a:xfrm>
            <a:solidFill>
              <a:schemeClr val="bg1"/>
            </a:solidFill>
          </p:grpSpPr>
          <p:sp>
            <p:nvSpPr>
              <p:cNvPr id="76" name="Freeform 207"/>
              <p:cNvSpPr>
                <a:spLocks/>
              </p:cNvSpPr>
              <p:nvPr/>
            </p:nvSpPr>
            <p:spPr bwMode="auto">
              <a:xfrm>
                <a:off x="1014413" y="3784600"/>
                <a:ext cx="168275" cy="301625"/>
              </a:xfrm>
              <a:custGeom>
                <a:avLst/>
                <a:gdLst>
                  <a:gd name="T0" fmla="*/ 53 w 54"/>
                  <a:gd name="T1" fmla="*/ 0 h 97"/>
                  <a:gd name="T2" fmla="*/ 54 w 54"/>
                  <a:gd name="T3" fmla="*/ 70 h 97"/>
                  <a:gd name="T4" fmla="*/ 27 w 54"/>
                  <a:gd name="T5" fmla="*/ 97 h 97"/>
                  <a:gd name="T6" fmla="*/ 0 w 54"/>
                  <a:gd name="T7" fmla="*/ 70 h 97"/>
                  <a:gd name="T8" fmla="*/ 1 w 54"/>
                  <a:gd name="T9" fmla="*/ 0 h 97"/>
                  <a:gd name="T10" fmla="*/ 53 w 54"/>
                  <a:gd name="T11" fmla="*/ 0 h 97"/>
                </a:gdLst>
                <a:ahLst/>
                <a:cxnLst>
                  <a:cxn ang="0">
                    <a:pos x="T0" y="T1"/>
                  </a:cxn>
                  <a:cxn ang="0">
                    <a:pos x="T2" y="T3"/>
                  </a:cxn>
                  <a:cxn ang="0">
                    <a:pos x="T4" y="T5"/>
                  </a:cxn>
                  <a:cxn ang="0">
                    <a:pos x="T6" y="T7"/>
                  </a:cxn>
                  <a:cxn ang="0">
                    <a:pos x="T8" y="T9"/>
                  </a:cxn>
                  <a:cxn ang="0">
                    <a:pos x="T10" y="T11"/>
                  </a:cxn>
                </a:cxnLst>
                <a:rect l="0" t="0" r="r" b="b"/>
                <a:pathLst>
                  <a:path w="54" h="97">
                    <a:moveTo>
                      <a:pt x="53" y="0"/>
                    </a:moveTo>
                    <a:cubicBezTo>
                      <a:pt x="53" y="0"/>
                      <a:pt x="46" y="51"/>
                      <a:pt x="54" y="70"/>
                    </a:cubicBezTo>
                    <a:cubicBezTo>
                      <a:pt x="54" y="70"/>
                      <a:pt x="53" y="97"/>
                      <a:pt x="27" y="97"/>
                    </a:cubicBezTo>
                    <a:cubicBezTo>
                      <a:pt x="2" y="97"/>
                      <a:pt x="0" y="70"/>
                      <a:pt x="0" y="70"/>
                    </a:cubicBezTo>
                    <a:cubicBezTo>
                      <a:pt x="7" y="51"/>
                      <a:pt x="1" y="0"/>
                      <a:pt x="1" y="0"/>
                    </a:cubicBez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77" name="Freeform 208"/>
              <p:cNvSpPr>
                <a:spLocks/>
              </p:cNvSpPr>
              <p:nvPr/>
            </p:nvSpPr>
            <p:spPr bwMode="auto">
              <a:xfrm>
                <a:off x="1176338" y="3749675"/>
                <a:ext cx="50800" cy="103187"/>
              </a:xfrm>
              <a:custGeom>
                <a:avLst/>
                <a:gdLst>
                  <a:gd name="T0" fmla="*/ 11 w 16"/>
                  <a:gd name="T1" fmla="*/ 6 h 33"/>
                  <a:gd name="T2" fmla="*/ 16 w 16"/>
                  <a:gd name="T3" fmla="*/ 5 h 33"/>
                  <a:gd name="T4" fmla="*/ 14 w 16"/>
                  <a:gd name="T5" fmla="*/ 21 h 33"/>
                  <a:gd name="T6" fmla="*/ 4 w 16"/>
                  <a:gd name="T7" fmla="*/ 31 h 33"/>
                  <a:gd name="T8" fmla="*/ 1 w 16"/>
                  <a:gd name="T9" fmla="*/ 23 h 33"/>
                  <a:gd name="T10" fmla="*/ 11 w 16"/>
                  <a:gd name="T11" fmla="*/ 6 h 33"/>
                </a:gdLst>
                <a:ahLst/>
                <a:cxnLst>
                  <a:cxn ang="0">
                    <a:pos x="T0" y="T1"/>
                  </a:cxn>
                  <a:cxn ang="0">
                    <a:pos x="T2" y="T3"/>
                  </a:cxn>
                  <a:cxn ang="0">
                    <a:pos x="T4" y="T5"/>
                  </a:cxn>
                  <a:cxn ang="0">
                    <a:pos x="T6" y="T7"/>
                  </a:cxn>
                  <a:cxn ang="0">
                    <a:pos x="T8" y="T9"/>
                  </a:cxn>
                  <a:cxn ang="0">
                    <a:pos x="T10" y="T11"/>
                  </a:cxn>
                </a:cxnLst>
                <a:rect l="0" t="0" r="r" b="b"/>
                <a:pathLst>
                  <a:path w="16" h="33">
                    <a:moveTo>
                      <a:pt x="11" y="6"/>
                    </a:moveTo>
                    <a:cubicBezTo>
                      <a:pt x="11" y="6"/>
                      <a:pt x="16" y="0"/>
                      <a:pt x="16" y="5"/>
                    </a:cubicBezTo>
                    <a:cubicBezTo>
                      <a:pt x="16" y="11"/>
                      <a:pt x="15" y="18"/>
                      <a:pt x="14" y="21"/>
                    </a:cubicBezTo>
                    <a:cubicBezTo>
                      <a:pt x="12" y="24"/>
                      <a:pt x="7" y="33"/>
                      <a:pt x="4" y="31"/>
                    </a:cubicBezTo>
                    <a:cubicBezTo>
                      <a:pt x="0" y="28"/>
                      <a:pt x="1" y="23"/>
                      <a:pt x="1" y="23"/>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78" name="Freeform 209"/>
              <p:cNvSpPr>
                <a:spLocks/>
              </p:cNvSpPr>
              <p:nvPr/>
            </p:nvSpPr>
            <p:spPr bwMode="auto">
              <a:xfrm>
                <a:off x="982663" y="3729038"/>
                <a:ext cx="41275" cy="107950"/>
              </a:xfrm>
              <a:custGeom>
                <a:avLst/>
                <a:gdLst>
                  <a:gd name="T0" fmla="*/ 6 w 13"/>
                  <a:gd name="T1" fmla="*/ 8 h 35"/>
                  <a:gd name="T2" fmla="*/ 1 w 13"/>
                  <a:gd name="T3" fmla="*/ 6 h 35"/>
                  <a:gd name="T4" fmla="*/ 1 w 13"/>
                  <a:gd name="T5" fmla="*/ 21 h 35"/>
                  <a:gd name="T6" fmla="*/ 8 w 13"/>
                  <a:gd name="T7" fmla="*/ 33 h 35"/>
                  <a:gd name="T8" fmla="*/ 13 w 13"/>
                  <a:gd name="T9" fmla="*/ 25 h 35"/>
                  <a:gd name="T10" fmla="*/ 6 w 13"/>
                  <a:gd name="T11" fmla="*/ 8 h 35"/>
                </a:gdLst>
                <a:ahLst/>
                <a:cxnLst>
                  <a:cxn ang="0">
                    <a:pos x="T0" y="T1"/>
                  </a:cxn>
                  <a:cxn ang="0">
                    <a:pos x="T2" y="T3"/>
                  </a:cxn>
                  <a:cxn ang="0">
                    <a:pos x="T4" y="T5"/>
                  </a:cxn>
                  <a:cxn ang="0">
                    <a:pos x="T6" y="T7"/>
                  </a:cxn>
                  <a:cxn ang="0">
                    <a:pos x="T8" y="T9"/>
                  </a:cxn>
                  <a:cxn ang="0">
                    <a:pos x="T10" y="T11"/>
                  </a:cxn>
                </a:cxnLst>
                <a:rect l="0" t="0" r="r" b="b"/>
                <a:pathLst>
                  <a:path w="13" h="35">
                    <a:moveTo>
                      <a:pt x="6" y="8"/>
                    </a:moveTo>
                    <a:cubicBezTo>
                      <a:pt x="6" y="8"/>
                      <a:pt x="2" y="0"/>
                      <a:pt x="1" y="6"/>
                    </a:cubicBezTo>
                    <a:cubicBezTo>
                      <a:pt x="0" y="11"/>
                      <a:pt x="1" y="18"/>
                      <a:pt x="1" y="21"/>
                    </a:cubicBezTo>
                    <a:cubicBezTo>
                      <a:pt x="2" y="24"/>
                      <a:pt x="5" y="35"/>
                      <a:pt x="8" y="33"/>
                    </a:cubicBezTo>
                    <a:cubicBezTo>
                      <a:pt x="13" y="31"/>
                      <a:pt x="13" y="25"/>
                      <a:pt x="13" y="25"/>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79" name="Freeform 210"/>
              <p:cNvSpPr>
                <a:spLocks/>
              </p:cNvSpPr>
              <p:nvPr/>
            </p:nvSpPr>
            <p:spPr bwMode="auto">
              <a:xfrm>
                <a:off x="1001713" y="3625850"/>
                <a:ext cx="244475" cy="314325"/>
              </a:xfrm>
              <a:custGeom>
                <a:avLst/>
                <a:gdLst>
                  <a:gd name="T0" fmla="*/ 0 w 78"/>
                  <a:gd name="T1" fmla="*/ 43 h 101"/>
                  <a:gd name="T2" fmla="*/ 3 w 78"/>
                  <a:gd name="T3" fmla="*/ 65 h 101"/>
                  <a:gd name="T4" fmla="*/ 11 w 78"/>
                  <a:gd name="T5" fmla="*/ 85 h 101"/>
                  <a:gd name="T6" fmla="*/ 29 w 78"/>
                  <a:gd name="T7" fmla="*/ 100 h 101"/>
                  <a:gd name="T8" fmla="*/ 48 w 78"/>
                  <a:gd name="T9" fmla="*/ 89 h 101"/>
                  <a:gd name="T10" fmla="*/ 60 w 78"/>
                  <a:gd name="T11" fmla="*/ 70 h 101"/>
                  <a:gd name="T12" fmla="*/ 67 w 78"/>
                  <a:gd name="T13" fmla="*/ 48 h 101"/>
                  <a:gd name="T14" fmla="*/ 43 w 78"/>
                  <a:gd name="T15" fmla="*/ 3 h 101"/>
                  <a:gd name="T16" fmla="*/ 0 w 78"/>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1">
                    <a:moveTo>
                      <a:pt x="0" y="43"/>
                    </a:moveTo>
                    <a:cubicBezTo>
                      <a:pt x="0" y="43"/>
                      <a:pt x="2" y="60"/>
                      <a:pt x="3" y="65"/>
                    </a:cubicBezTo>
                    <a:cubicBezTo>
                      <a:pt x="4" y="71"/>
                      <a:pt x="5" y="78"/>
                      <a:pt x="11" y="85"/>
                    </a:cubicBezTo>
                    <a:cubicBezTo>
                      <a:pt x="16" y="91"/>
                      <a:pt x="17" y="99"/>
                      <a:pt x="29" y="100"/>
                    </a:cubicBezTo>
                    <a:cubicBezTo>
                      <a:pt x="40" y="101"/>
                      <a:pt x="43" y="94"/>
                      <a:pt x="48" y="89"/>
                    </a:cubicBezTo>
                    <a:cubicBezTo>
                      <a:pt x="56" y="82"/>
                      <a:pt x="58" y="76"/>
                      <a:pt x="60" y="70"/>
                    </a:cubicBezTo>
                    <a:cubicBezTo>
                      <a:pt x="62" y="65"/>
                      <a:pt x="67" y="48"/>
                      <a:pt x="67" y="48"/>
                    </a:cubicBezTo>
                    <a:cubicBezTo>
                      <a:pt x="67" y="48"/>
                      <a:pt x="78" y="7"/>
                      <a:pt x="43" y="3"/>
                    </a:cubicBezTo>
                    <a:cubicBezTo>
                      <a:pt x="7" y="0"/>
                      <a:pt x="0" y="43"/>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0" name="Freeform 211"/>
              <p:cNvSpPr>
                <a:spLocks/>
              </p:cNvSpPr>
              <p:nvPr/>
            </p:nvSpPr>
            <p:spPr bwMode="auto">
              <a:xfrm>
                <a:off x="982663" y="3567113"/>
                <a:ext cx="268288" cy="257175"/>
              </a:xfrm>
              <a:custGeom>
                <a:avLst/>
                <a:gdLst>
                  <a:gd name="T0" fmla="*/ 68 w 86"/>
                  <a:gd name="T1" fmla="*/ 83 h 83"/>
                  <a:gd name="T2" fmla="*/ 70 w 86"/>
                  <a:gd name="T3" fmla="*/ 56 h 83"/>
                  <a:gd name="T4" fmla="*/ 62 w 86"/>
                  <a:gd name="T5" fmla="*/ 45 h 83"/>
                  <a:gd name="T6" fmla="*/ 68 w 86"/>
                  <a:gd name="T7" fmla="*/ 57 h 83"/>
                  <a:gd name="T8" fmla="*/ 57 w 86"/>
                  <a:gd name="T9" fmla="*/ 44 h 83"/>
                  <a:gd name="T10" fmla="*/ 50 w 86"/>
                  <a:gd name="T11" fmla="*/ 33 h 83"/>
                  <a:gd name="T12" fmla="*/ 56 w 86"/>
                  <a:gd name="T13" fmla="*/ 49 h 83"/>
                  <a:gd name="T14" fmla="*/ 40 w 86"/>
                  <a:gd name="T15" fmla="*/ 36 h 83"/>
                  <a:gd name="T16" fmla="*/ 33 w 86"/>
                  <a:gd name="T17" fmla="*/ 33 h 83"/>
                  <a:gd name="T18" fmla="*/ 41 w 86"/>
                  <a:gd name="T19" fmla="*/ 40 h 83"/>
                  <a:gd name="T20" fmla="*/ 28 w 86"/>
                  <a:gd name="T21" fmla="*/ 33 h 83"/>
                  <a:gd name="T22" fmla="*/ 28 w 86"/>
                  <a:gd name="T23" fmla="*/ 39 h 83"/>
                  <a:gd name="T24" fmla="*/ 20 w 86"/>
                  <a:gd name="T25" fmla="*/ 36 h 83"/>
                  <a:gd name="T26" fmla="*/ 19 w 86"/>
                  <a:gd name="T27" fmla="*/ 43 h 83"/>
                  <a:gd name="T28" fmla="*/ 11 w 86"/>
                  <a:gd name="T29" fmla="*/ 53 h 83"/>
                  <a:gd name="T30" fmla="*/ 9 w 86"/>
                  <a:gd name="T31" fmla="*/ 65 h 83"/>
                  <a:gd name="T32" fmla="*/ 8 w 86"/>
                  <a:gd name="T33" fmla="*/ 76 h 83"/>
                  <a:gd name="T34" fmla="*/ 4 w 86"/>
                  <a:gd name="T35" fmla="*/ 67 h 83"/>
                  <a:gd name="T36" fmla="*/ 0 w 86"/>
                  <a:gd name="T37" fmla="*/ 53 h 83"/>
                  <a:gd name="T38" fmla="*/ 1 w 86"/>
                  <a:gd name="T39" fmla="*/ 36 h 83"/>
                  <a:gd name="T40" fmla="*/ 2 w 86"/>
                  <a:gd name="T41" fmla="*/ 27 h 83"/>
                  <a:gd name="T42" fmla="*/ 5 w 86"/>
                  <a:gd name="T43" fmla="*/ 22 h 83"/>
                  <a:gd name="T44" fmla="*/ 13 w 86"/>
                  <a:gd name="T45" fmla="*/ 13 h 83"/>
                  <a:gd name="T46" fmla="*/ 17 w 86"/>
                  <a:gd name="T47" fmla="*/ 7 h 83"/>
                  <a:gd name="T48" fmla="*/ 24 w 86"/>
                  <a:gd name="T49" fmla="*/ 10 h 83"/>
                  <a:gd name="T50" fmla="*/ 42 w 86"/>
                  <a:gd name="T51" fmla="*/ 1 h 83"/>
                  <a:gd name="T52" fmla="*/ 33 w 86"/>
                  <a:gd name="T53" fmla="*/ 6 h 83"/>
                  <a:gd name="T54" fmla="*/ 54 w 86"/>
                  <a:gd name="T55" fmla="*/ 5 h 83"/>
                  <a:gd name="T56" fmla="*/ 68 w 86"/>
                  <a:gd name="T57" fmla="*/ 10 h 83"/>
                  <a:gd name="T58" fmla="*/ 62 w 86"/>
                  <a:gd name="T59" fmla="*/ 12 h 83"/>
                  <a:gd name="T60" fmla="*/ 77 w 86"/>
                  <a:gd name="T61" fmla="*/ 15 h 83"/>
                  <a:gd name="T62" fmla="*/ 72 w 86"/>
                  <a:gd name="T63" fmla="*/ 17 h 83"/>
                  <a:gd name="T64" fmla="*/ 84 w 86"/>
                  <a:gd name="T65" fmla="*/ 33 h 83"/>
                  <a:gd name="T66" fmla="*/ 80 w 86"/>
                  <a:gd name="T67" fmla="*/ 28 h 83"/>
                  <a:gd name="T68" fmla="*/ 85 w 86"/>
                  <a:gd name="T69" fmla="*/ 50 h 83"/>
                  <a:gd name="T70" fmla="*/ 80 w 86"/>
                  <a:gd name="T71" fmla="*/ 65 h 83"/>
                  <a:gd name="T72" fmla="*/ 74 w 86"/>
                  <a:gd name="T73" fmla="*/ 73 h 83"/>
                  <a:gd name="T74" fmla="*/ 68 w 86"/>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3">
                    <a:moveTo>
                      <a:pt x="68" y="83"/>
                    </a:moveTo>
                    <a:cubicBezTo>
                      <a:pt x="68" y="83"/>
                      <a:pt x="73" y="63"/>
                      <a:pt x="70" y="56"/>
                    </a:cubicBezTo>
                    <a:cubicBezTo>
                      <a:pt x="68" y="51"/>
                      <a:pt x="62" y="45"/>
                      <a:pt x="62" y="45"/>
                    </a:cubicBezTo>
                    <a:cubicBezTo>
                      <a:pt x="68" y="57"/>
                      <a:pt x="68" y="57"/>
                      <a:pt x="68" y="57"/>
                    </a:cubicBezTo>
                    <a:cubicBezTo>
                      <a:pt x="68" y="57"/>
                      <a:pt x="59" y="52"/>
                      <a:pt x="57" y="44"/>
                    </a:cubicBezTo>
                    <a:cubicBezTo>
                      <a:pt x="54" y="37"/>
                      <a:pt x="50" y="33"/>
                      <a:pt x="50" y="33"/>
                    </a:cubicBezTo>
                    <a:cubicBezTo>
                      <a:pt x="51" y="36"/>
                      <a:pt x="56" y="49"/>
                      <a:pt x="56" y="49"/>
                    </a:cubicBezTo>
                    <a:cubicBezTo>
                      <a:pt x="56" y="49"/>
                      <a:pt x="50" y="39"/>
                      <a:pt x="40" y="36"/>
                    </a:cubicBezTo>
                    <a:cubicBezTo>
                      <a:pt x="36" y="34"/>
                      <a:pt x="33" y="33"/>
                      <a:pt x="33" y="33"/>
                    </a:cubicBezTo>
                    <a:cubicBezTo>
                      <a:pt x="34" y="37"/>
                      <a:pt x="41" y="40"/>
                      <a:pt x="41" y="40"/>
                    </a:cubicBezTo>
                    <a:cubicBezTo>
                      <a:pt x="33" y="39"/>
                      <a:pt x="28" y="33"/>
                      <a:pt x="28" y="33"/>
                    </a:cubicBezTo>
                    <a:cubicBezTo>
                      <a:pt x="28" y="33"/>
                      <a:pt x="26" y="37"/>
                      <a:pt x="28" y="39"/>
                    </a:cubicBezTo>
                    <a:cubicBezTo>
                      <a:pt x="20" y="36"/>
                      <a:pt x="20" y="36"/>
                      <a:pt x="20" y="36"/>
                    </a:cubicBezTo>
                    <a:cubicBezTo>
                      <a:pt x="20" y="36"/>
                      <a:pt x="21" y="38"/>
                      <a:pt x="19" y="43"/>
                    </a:cubicBezTo>
                    <a:cubicBezTo>
                      <a:pt x="17" y="48"/>
                      <a:pt x="12" y="48"/>
                      <a:pt x="11" y="53"/>
                    </a:cubicBezTo>
                    <a:cubicBezTo>
                      <a:pt x="11" y="57"/>
                      <a:pt x="9" y="63"/>
                      <a:pt x="9" y="65"/>
                    </a:cubicBezTo>
                    <a:cubicBezTo>
                      <a:pt x="9" y="68"/>
                      <a:pt x="8" y="76"/>
                      <a:pt x="8" y="76"/>
                    </a:cubicBezTo>
                    <a:cubicBezTo>
                      <a:pt x="8" y="76"/>
                      <a:pt x="6" y="70"/>
                      <a:pt x="4" y="67"/>
                    </a:cubicBezTo>
                    <a:cubicBezTo>
                      <a:pt x="4" y="67"/>
                      <a:pt x="1" y="60"/>
                      <a:pt x="0" y="53"/>
                    </a:cubicBezTo>
                    <a:cubicBezTo>
                      <a:pt x="0" y="49"/>
                      <a:pt x="1" y="39"/>
                      <a:pt x="1" y="36"/>
                    </a:cubicBezTo>
                    <a:cubicBezTo>
                      <a:pt x="1" y="32"/>
                      <a:pt x="2" y="27"/>
                      <a:pt x="2" y="27"/>
                    </a:cubicBezTo>
                    <a:cubicBezTo>
                      <a:pt x="2" y="27"/>
                      <a:pt x="4" y="26"/>
                      <a:pt x="5" y="22"/>
                    </a:cubicBezTo>
                    <a:cubicBezTo>
                      <a:pt x="6" y="19"/>
                      <a:pt x="11" y="14"/>
                      <a:pt x="13" y="13"/>
                    </a:cubicBezTo>
                    <a:cubicBezTo>
                      <a:pt x="15" y="12"/>
                      <a:pt x="16" y="7"/>
                      <a:pt x="17" y="7"/>
                    </a:cubicBezTo>
                    <a:cubicBezTo>
                      <a:pt x="18" y="7"/>
                      <a:pt x="24" y="10"/>
                      <a:pt x="24" y="10"/>
                    </a:cubicBezTo>
                    <a:cubicBezTo>
                      <a:pt x="24" y="10"/>
                      <a:pt x="24" y="0"/>
                      <a:pt x="42" y="1"/>
                    </a:cubicBezTo>
                    <a:cubicBezTo>
                      <a:pt x="42" y="1"/>
                      <a:pt x="34" y="4"/>
                      <a:pt x="33" y="6"/>
                    </a:cubicBezTo>
                    <a:cubicBezTo>
                      <a:pt x="33" y="6"/>
                      <a:pt x="48" y="2"/>
                      <a:pt x="54" y="5"/>
                    </a:cubicBezTo>
                    <a:cubicBezTo>
                      <a:pt x="60" y="8"/>
                      <a:pt x="68" y="10"/>
                      <a:pt x="68" y="10"/>
                    </a:cubicBezTo>
                    <a:cubicBezTo>
                      <a:pt x="68" y="10"/>
                      <a:pt x="65" y="12"/>
                      <a:pt x="62" y="12"/>
                    </a:cubicBezTo>
                    <a:cubicBezTo>
                      <a:pt x="62" y="12"/>
                      <a:pt x="72" y="16"/>
                      <a:pt x="77" y="15"/>
                    </a:cubicBezTo>
                    <a:cubicBezTo>
                      <a:pt x="77" y="15"/>
                      <a:pt x="75" y="17"/>
                      <a:pt x="72" y="17"/>
                    </a:cubicBezTo>
                    <a:cubicBezTo>
                      <a:pt x="72" y="17"/>
                      <a:pt x="82" y="23"/>
                      <a:pt x="84" y="33"/>
                    </a:cubicBezTo>
                    <a:cubicBezTo>
                      <a:pt x="80" y="28"/>
                      <a:pt x="80" y="28"/>
                      <a:pt x="80" y="28"/>
                    </a:cubicBezTo>
                    <a:cubicBezTo>
                      <a:pt x="80" y="28"/>
                      <a:pt x="86" y="40"/>
                      <a:pt x="85" y="50"/>
                    </a:cubicBezTo>
                    <a:cubicBezTo>
                      <a:pt x="85" y="56"/>
                      <a:pt x="83" y="59"/>
                      <a:pt x="80" y="65"/>
                    </a:cubicBezTo>
                    <a:cubicBezTo>
                      <a:pt x="78" y="71"/>
                      <a:pt x="74" y="73"/>
                      <a:pt x="74" y="73"/>
                    </a:cubicBezTo>
                    <a:lnTo>
                      <a:pt x="68"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1" name="Freeform 212"/>
              <p:cNvSpPr>
                <a:spLocks/>
              </p:cNvSpPr>
              <p:nvPr/>
            </p:nvSpPr>
            <p:spPr bwMode="auto">
              <a:xfrm>
                <a:off x="949326" y="6323013"/>
                <a:ext cx="177800" cy="204787"/>
              </a:xfrm>
              <a:custGeom>
                <a:avLst/>
                <a:gdLst>
                  <a:gd name="T0" fmla="*/ 53 w 57"/>
                  <a:gd name="T1" fmla="*/ 6 h 66"/>
                  <a:gd name="T2" fmla="*/ 56 w 57"/>
                  <a:gd name="T3" fmla="*/ 24 h 66"/>
                  <a:gd name="T4" fmla="*/ 56 w 57"/>
                  <a:gd name="T5" fmla="*/ 34 h 66"/>
                  <a:gd name="T6" fmla="*/ 51 w 57"/>
                  <a:gd name="T7" fmla="*/ 41 h 66"/>
                  <a:gd name="T8" fmla="*/ 52 w 57"/>
                  <a:gd name="T9" fmla="*/ 54 h 66"/>
                  <a:gd name="T10" fmla="*/ 32 w 57"/>
                  <a:gd name="T11" fmla="*/ 66 h 66"/>
                  <a:gd name="T12" fmla="*/ 1 w 57"/>
                  <a:gd name="T13" fmla="*/ 56 h 66"/>
                  <a:gd name="T14" fmla="*/ 4 w 57"/>
                  <a:gd name="T15" fmla="*/ 33 h 66"/>
                  <a:gd name="T16" fmla="*/ 10 w 57"/>
                  <a:gd name="T17" fmla="*/ 17 h 66"/>
                  <a:gd name="T18" fmla="*/ 14 w 57"/>
                  <a:gd name="T19" fmla="*/ 0 h 66"/>
                  <a:gd name="T20" fmla="*/ 53 w 57"/>
                  <a:gd name="T21"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6">
                    <a:moveTo>
                      <a:pt x="53" y="6"/>
                    </a:moveTo>
                    <a:cubicBezTo>
                      <a:pt x="53" y="6"/>
                      <a:pt x="56" y="17"/>
                      <a:pt x="56" y="24"/>
                    </a:cubicBezTo>
                    <a:cubicBezTo>
                      <a:pt x="56" y="34"/>
                      <a:pt x="56" y="34"/>
                      <a:pt x="56" y="34"/>
                    </a:cubicBezTo>
                    <a:cubicBezTo>
                      <a:pt x="56" y="34"/>
                      <a:pt x="57" y="37"/>
                      <a:pt x="51" y="41"/>
                    </a:cubicBezTo>
                    <a:cubicBezTo>
                      <a:pt x="51" y="41"/>
                      <a:pt x="52" y="53"/>
                      <a:pt x="52" y="54"/>
                    </a:cubicBezTo>
                    <a:cubicBezTo>
                      <a:pt x="52" y="56"/>
                      <a:pt x="46" y="66"/>
                      <a:pt x="32" y="66"/>
                    </a:cubicBezTo>
                    <a:cubicBezTo>
                      <a:pt x="18" y="66"/>
                      <a:pt x="2" y="63"/>
                      <a:pt x="1" y="56"/>
                    </a:cubicBezTo>
                    <a:cubicBezTo>
                      <a:pt x="0" y="50"/>
                      <a:pt x="2" y="37"/>
                      <a:pt x="4" y="33"/>
                    </a:cubicBezTo>
                    <a:cubicBezTo>
                      <a:pt x="6" y="29"/>
                      <a:pt x="9" y="22"/>
                      <a:pt x="10" y="17"/>
                    </a:cubicBezTo>
                    <a:cubicBezTo>
                      <a:pt x="10" y="12"/>
                      <a:pt x="14" y="0"/>
                      <a:pt x="14" y="0"/>
                    </a:cubicBezTo>
                    <a:lnTo>
                      <a:pt x="5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2" name="Freeform 213"/>
              <p:cNvSpPr>
                <a:spLocks/>
              </p:cNvSpPr>
              <p:nvPr/>
            </p:nvSpPr>
            <p:spPr bwMode="auto">
              <a:xfrm>
                <a:off x="1139826" y="6072188"/>
                <a:ext cx="139700" cy="269875"/>
              </a:xfrm>
              <a:custGeom>
                <a:avLst/>
                <a:gdLst>
                  <a:gd name="T0" fmla="*/ 41 w 45"/>
                  <a:gd name="T1" fmla="*/ 1 h 87"/>
                  <a:gd name="T2" fmla="*/ 44 w 45"/>
                  <a:gd name="T3" fmla="*/ 37 h 87"/>
                  <a:gd name="T4" fmla="*/ 38 w 45"/>
                  <a:gd name="T5" fmla="*/ 70 h 87"/>
                  <a:gd name="T6" fmla="*/ 21 w 45"/>
                  <a:gd name="T7" fmla="*/ 86 h 87"/>
                  <a:gd name="T8" fmla="*/ 4 w 45"/>
                  <a:gd name="T9" fmla="*/ 69 h 87"/>
                  <a:gd name="T10" fmla="*/ 0 w 45"/>
                  <a:gd name="T11" fmla="*/ 41 h 87"/>
                  <a:gd name="T12" fmla="*/ 8 w 45"/>
                  <a:gd name="T13" fmla="*/ 7 h 87"/>
                  <a:gd name="T14" fmla="*/ 9 w 45"/>
                  <a:gd name="T15" fmla="*/ 0 h 87"/>
                  <a:gd name="T16" fmla="*/ 41 w 45"/>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7">
                    <a:moveTo>
                      <a:pt x="41" y="1"/>
                    </a:moveTo>
                    <a:cubicBezTo>
                      <a:pt x="41" y="1"/>
                      <a:pt x="44" y="30"/>
                      <a:pt x="44" y="37"/>
                    </a:cubicBezTo>
                    <a:cubicBezTo>
                      <a:pt x="45" y="43"/>
                      <a:pt x="38" y="66"/>
                      <a:pt x="38" y="70"/>
                    </a:cubicBezTo>
                    <a:cubicBezTo>
                      <a:pt x="38" y="73"/>
                      <a:pt x="26" y="84"/>
                      <a:pt x="21" y="86"/>
                    </a:cubicBezTo>
                    <a:cubicBezTo>
                      <a:pt x="16" y="87"/>
                      <a:pt x="8" y="80"/>
                      <a:pt x="4" y="69"/>
                    </a:cubicBezTo>
                    <a:cubicBezTo>
                      <a:pt x="0" y="58"/>
                      <a:pt x="0" y="44"/>
                      <a:pt x="0" y="41"/>
                    </a:cubicBezTo>
                    <a:cubicBezTo>
                      <a:pt x="0" y="38"/>
                      <a:pt x="7" y="10"/>
                      <a:pt x="8" y="7"/>
                    </a:cubicBezTo>
                    <a:cubicBezTo>
                      <a:pt x="8" y="3"/>
                      <a:pt x="9" y="0"/>
                      <a:pt x="9" y="0"/>
                    </a:cubicBezTo>
                    <a:lnTo>
                      <a:pt x="4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3" name="Freeform 214"/>
              <p:cNvSpPr>
                <a:spLocks/>
              </p:cNvSpPr>
              <p:nvPr/>
            </p:nvSpPr>
            <p:spPr bwMode="auto">
              <a:xfrm>
                <a:off x="820738" y="4718050"/>
                <a:ext cx="539750" cy="1676400"/>
              </a:xfrm>
              <a:custGeom>
                <a:avLst/>
                <a:gdLst>
                  <a:gd name="T0" fmla="*/ 89 w 173"/>
                  <a:gd name="T1" fmla="*/ 119 h 540"/>
                  <a:gd name="T2" fmla="*/ 83 w 173"/>
                  <a:gd name="T3" fmla="*/ 231 h 540"/>
                  <a:gd name="T4" fmla="*/ 79 w 173"/>
                  <a:gd name="T5" fmla="*/ 288 h 540"/>
                  <a:gd name="T6" fmla="*/ 73 w 173"/>
                  <a:gd name="T7" fmla="*/ 315 h 540"/>
                  <a:gd name="T8" fmla="*/ 97 w 173"/>
                  <a:gd name="T9" fmla="*/ 471 h 540"/>
                  <a:gd name="T10" fmla="*/ 98 w 173"/>
                  <a:gd name="T11" fmla="*/ 533 h 540"/>
                  <a:gd name="T12" fmla="*/ 72 w 173"/>
                  <a:gd name="T13" fmla="*/ 532 h 540"/>
                  <a:gd name="T14" fmla="*/ 44 w 173"/>
                  <a:gd name="T15" fmla="*/ 540 h 540"/>
                  <a:gd name="T16" fmla="*/ 30 w 173"/>
                  <a:gd name="T17" fmla="*/ 489 h 540"/>
                  <a:gd name="T18" fmla="*/ 20 w 173"/>
                  <a:gd name="T19" fmla="*/ 428 h 540"/>
                  <a:gd name="T20" fmla="*/ 8 w 173"/>
                  <a:gd name="T21" fmla="*/ 317 h 540"/>
                  <a:gd name="T22" fmla="*/ 5 w 173"/>
                  <a:gd name="T23" fmla="*/ 247 h 540"/>
                  <a:gd name="T24" fmla="*/ 5 w 173"/>
                  <a:gd name="T25" fmla="*/ 177 h 540"/>
                  <a:gd name="T26" fmla="*/ 3 w 173"/>
                  <a:gd name="T27" fmla="*/ 75 h 540"/>
                  <a:gd name="T28" fmla="*/ 19 w 173"/>
                  <a:gd name="T29" fmla="*/ 0 h 540"/>
                  <a:gd name="T30" fmla="*/ 153 w 173"/>
                  <a:gd name="T31" fmla="*/ 0 h 540"/>
                  <a:gd name="T32" fmla="*/ 173 w 173"/>
                  <a:gd name="T33" fmla="*/ 114 h 540"/>
                  <a:gd name="T34" fmla="*/ 164 w 173"/>
                  <a:gd name="T35" fmla="*/ 285 h 540"/>
                  <a:gd name="T36" fmla="*/ 159 w 173"/>
                  <a:gd name="T37" fmla="*/ 311 h 540"/>
                  <a:gd name="T38" fmla="*/ 162 w 173"/>
                  <a:gd name="T39" fmla="*/ 366 h 540"/>
                  <a:gd name="T40" fmla="*/ 148 w 173"/>
                  <a:gd name="T41" fmla="*/ 420 h 540"/>
                  <a:gd name="T42" fmla="*/ 146 w 173"/>
                  <a:gd name="T43" fmla="*/ 454 h 540"/>
                  <a:gd name="T44" fmla="*/ 125 w 173"/>
                  <a:gd name="T45" fmla="*/ 465 h 540"/>
                  <a:gd name="T46" fmla="*/ 104 w 173"/>
                  <a:gd name="T47" fmla="*/ 456 h 540"/>
                  <a:gd name="T48" fmla="*/ 101 w 173"/>
                  <a:gd name="T49" fmla="*/ 425 h 540"/>
                  <a:gd name="T50" fmla="*/ 98 w 173"/>
                  <a:gd name="T51" fmla="*/ 391 h 540"/>
                  <a:gd name="T52" fmla="*/ 99 w 173"/>
                  <a:gd name="T53" fmla="*/ 371 h 540"/>
                  <a:gd name="T54" fmla="*/ 92 w 173"/>
                  <a:gd name="T55" fmla="*/ 312 h 540"/>
                  <a:gd name="T56" fmla="*/ 92 w 173"/>
                  <a:gd name="T57" fmla="*/ 260 h 540"/>
                  <a:gd name="T58" fmla="*/ 89 w 173"/>
                  <a:gd name="T59" fmla="*/ 1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540">
                    <a:moveTo>
                      <a:pt x="89" y="119"/>
                    </a:moveTo>
                    <a:cubicBezTo>
                      <a:pt x="89" y="119"/>
                      <a:pt x="84" y="224"/>
                      <a:pt x="83" y="231"/>
                    </a:cubicBezTo>
                    <a:cubicBezTo>
                      <a:pt x="82" y="237"/>
                      <a:pt x="80" y="275"/>
                      <a:pt x="79" y="288"/>
                    </a:cubicBezTo>
                    <a:cubicBezTo>
                      <a:pt x="77" y="301"/>
                      <a:pt x="73" y="315"/>
                      <a:pt x="73" y="315"/>
                    </a:cubicBezTo>
                    <a:cubicBezTo>
                      <a:pt x="73" y="315"/>
                      <a:pt x="97" y="464"/>
                      <a:pt x="97" y="471"/>
                    </a:cubicBezTo>
                    <a:cubicBezTo>
                      <a:pt x="97" y="478"/>
                      <a:pt x="98" y="533"/>
                      <a:pt x="98" y="533"/>
                    </a:cubicBezTo>
                    <a:cubicBezTo>
                      <a:pt x="98" y="533"/>
                      <a:pt x="84" y="532"/>
                      <a:pt x="72" y="532"/>
                    </a:cubicBezTo>
                    <a:cubicBezTo>
                      <a:pt x="61" y="533"/>
                      <a:pt x="44" y="540"/>
                      <a:pt x="44" y="540"/>
                    </a:cubicBezTo>
                    <a:cubicBezTo>
                      <a:pt x="44" y="540"/>
                      <a:pt x="33" y="497"/>
                      <a:pt x="30" y="489"/>
                    </a:cubicBezTo>
                    <a:cubicBezTo>
                      <a:pt x="27" y="481"/>
                      <a:pt x="22" y="440"/>
                      <a:pt x="20" y="428"/>
                    </a:cubicBezTo>
                    <a:cubicBezTo>
                      <a:pt x="19" y="417"/>
                      <a:pt x="11" y="341"/>
                      <a:pt x="8" y="317"/>
                    </a:cubicBezTo>
                    <a:cubicBezTo>
                      <a:pt x="6" y="293"/>
                      <a:pt x="7" y="257"/>
                      <a:pt x="5" y="247"/>
                    </a:cubicBezTo>
                    <a:cubicBezTo>
                      <a:pt x="3" y="237"/>
                      <a:pt x="5" y="177"/>
                      <a:pt x="5" y="177"/>
                    </a:cubicBezTo>
                    <a:cubicBezTo>
                      <a:pt x="5" y="177"/>
                      <a:pt x="0" y="101"/>
                      <a:pt x="3" y="75"/>
                    </a:cubicBezTo>
                    <a:cubicBezTo>
                      <a:pt x="6" y="50"/>
                      <a:pt x="19" y="0"/>
                      <a:pt x="19" y="0"/>
                    </a:cubicBezTo>
                    <a:cubicBezTo>
                      <a:pt x="153" y="0"/>
                      <a:pt x="153" y="0"/>
                      <a:pt x="153" y="0"/>
                    </a:cubicBezTo>
                    <a:cubicBezTo>
                      <a:pt x="153" y="0"/>
                      <a:pt x="173" y="94"/>
                      <a:pt x="173" y="114"/>
                    </a:cubicBezTo>
                    <a:cubicBezTo>
                      <a:pt x="173" y="134"/>
                      <a:pt x="166" y="280"/>
                      <a:pt x="164" y="285"/>
                    </a:cubicBezTo>
                    <a:cubicBezTo>
                      <a:pt x="163" y="291"/>
                      <a:pt x="159" y="308"/>
                      <a:pt x="159" y="311"/>
                    </a:cubicBezTo>
                    <a:cubicBezTo>
                      <a:pt x="159" y="314"/>
                      <a:pt x="162" y="359"/>
                      <a:pt x="162" y="366"/>
                    </a:cubicBezTo>
                    <a:cubicBezTo>
                      <a:pt x="162" y="376"/>
                      <a:pt x="152" y="392"/>
                      <a:pt x="148" y="420"/>
                    </a:cubicBezTo>
                    <a:cubicBezTo>
                      <a:pt x="147" y="428"/>
                      <a:pt x="146" y="454"/>
                      <a:pt x="146" y="454"/>
                    </a:cubicBezTo>
                    <a:cubicBezTo>
                      <a:pt x="146" y="454"/>
                      <a:pt x="132" y="464"/>
                      <a:pt x="125" y="465"/>
                    </a:cubicBezTo>
                    <a:cubicBezTo>
                      <a:pt x="118" y="466"/>
                      <a:pt x="104" y="456"/>
                      <a:pt x="104" y="456"/>
                    </a:cubicBezTo>
                    <a:cubicBezTo>
                      <a:pt x="104" y="456"/>
                      <a:pt x="101" y="432"/>
                      <a:pt x="101" y="425"/>
                    </a:cubicBezTo>
                    <a:cubicBezTo>
                      <a:pt x="101" y="418"/>
                      <a:pt x="98" y="391"/>
                      <a:pt x="98" y="391"/>
                    </a:cubicBezTo>
                    <a:cubicBezTo>
                      <a:pt x="98" y="391"/>
                      <a:pt x="98" y="381"/>
                      <a:pt x="99" y="371"/>
                    </a:cubicBezTo>
                    <a:cubicBezTo>
                      <a:pt x="100" y="360"/>
                      <a:pt x="95" y="322"/>
                      <a:pt x="92" y="312"/>
                    </a:cubicBezTo>
                    <a:cubicBezTo>
                      <a:pt x="89" y="303"/>
                      <a:pt x="86" y="281"/>
                      <a:pt x="92" y="260"/>
                    </a:cubicBezTo>
                    <a:cubicBezTo>
                      <a:pt x="97" y="238"/>
                      <a:pt x="89" y="119"/>
                      <a:pt x="89"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4" name="Freeform 215"/>
              <p:cNvSpPr>
                <a:spLocks/>
              </p:cNvSpPr>
              <p:nvPr/>
            </p:nvSpPr>
            <p:spPr bwMode="auto">
              <a:xfrm>
                <a:off x="1466851" y="5041900"/>
                <a:ext cx="47625" cy="68262"/>
              </a:xfrm>
              <a:custGeom>
                <a:avLst/>
                <a:gdLst>
                  <a:gd name="T0" fmla="*/ 0 w 15"/>
                  <a:gd name="T1" fmla="*/ 1 h 22"/>
                  <a:gd name="T2" fmla="*/ 0 w 15"/>
                  <a:gd name="T3" fmla="*/ 15 h 22"/>
                  <a:gd name="T4" fmla="*/ 7 w 15"/>
                  <a:gd name="T5" fmla="*/ 19 h 22"/>
                  <a:gd name="T6" fmla="*/ 14 w 15"/>
                  <a:gd name="T7" fmla="*/ 9 h 22"/>
                  <a:gd name="T8" fmla="*/ 12 w 15"/>
                  <a:gd name="T9" fmla="*/ 3 h 22"/>
                  <a:gd name="T10" fmla="*/ 0 w 15"/>
                  <a:gd name="T11" fmla="*/ 1 h 22"/>
                </a:gdLst>
                <a:ahLst/>
                <a:cxnLst>
                  <a:cxn ang="0">
                    <a:pos x="T0" y="T1"/>
                  </a:cxn>
                  <a:cxn ang="0">
                    <a:pos x="T2" y="T3"/>
                  </a:cxn>
                  <a:cxn ang="0">
                    <a:pos x="T4" y="T5"/>
                  </a:cxn>
                  <a:cxn ang="0">
                    <a:pos x="T6" y="T7"/>
                  </a:cxn>
                  <a:cxn ang="0">
                    <a:pos x="T8" y="T9"/>
                  </a:cxn>
                  <a:cxn ang="0">
                    <a:pos x="T10" y="T11"/>
                  </a:cxn>
                </a:cxnLst>
                <a:rect l="0" t="0" r="r" b="b"/>
                <a:pathLst>
                  <a:path w="15" h="22">
                    <a:moveTo>
                      <a:pt x="0" y="1"/>
                    </a:moveTo>
                    <a:cubicBezTo>
                      <a:pt x="0" y="1"/>
                      <a:pt x="0" y="12"/>
                      <a:pt x="0" y="15"/>
                    </a:cubicBezTo>
                    <a:cubicBezTo>
                      <a:pt x="1" y="17"/>
                      <a:pt x="4" y="22"/>
                      <a:pt x="7" y="19"/>
                    </a:cubicBezTo>
                    <a:cubicBezTo>
                      <a:pt x="10" y="17"/>
                      <a:pt x="14" y="9"/>
                      <a:pt x="14" y="9"/>
                    </a:cubicBezTo>
                    <a:cubicBezTo>
                      <a:pt x="14" y="9"/>
                      <a:pt x="15" y="5"/>
                      <a:pt x="12" y="3"/>
                    </a:cubicBezTo>
                    <a:cubicBezTo>
                      <a:pt x="9"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5" name="Freeform 216"/>
              <p:cNvSpPr>
                <a:spLocks/>
              </p:cNvSpPr>
              <p:nvPr/>
            </p:nvSpPr>
            <p:spPr bwMode="auto">
              <a:xfrm>
                <a:off x="1460501" y="4970463"/>
                <a:ext cx="115888" cy="147637"/>
              </a:xfrm>
              <a:custGeom>
                <a:avLst/>
                <a:gdLst>
                  <a:gd name="T0" fmla="*/ 29 w 37"/>
                  <a:gd name="T1" fmla="*/ 2 h 48"/>
                  <a:gd name="T2" fmla="*/ 33 w 37"/>
                  <a:gd name="T3" fmla="*/ 17 h 48"/>
                  <a:gd name="T4" fmla="*/ 37 w 37"/>
                  <a:gd name="T5" fmla="*/ 27 h 48"/>
                  <a:gd name="T6" fmla="*/ 32 w 37"/>
                  <a:gd name="T7" fmla="*/ 34 h 48"/>
                  <a:gd name="T8" fmla="*/ 28 w 37"/>
                  <a:gd name="T9" fmla="*/ 36 h 48"/>
                  <a:gd name="T10" fmla="*/ 21 w 37"/>
                  <a:gd name="T11" fmla="*/ 46 h 48"/>
                  <a:gd name="T12" fmla="*/ 16 w 37"/>
                  <a:gd name="T13" fmla="*/ 47 h 48"/>
                  <a:gd name="T14" fmla="*/ 10 w 37"/>
                  <a:gd name="T15" fmla="*/ 34 h 48"/>
                  <a:gd name="T16" fmla="*/ 4 w 37"/>
                  <a:gd name="T17" fmla="*/ 35 h 48"/>
                  <a:gd name="T18" fmla="*/ 0 w 37"/>
                  <a:gd name="T19" fmla="*/ 28 h 48"/>
                  <a:gd name="T20" fmla="*/ 1 w 37"/>
                  <a:gd name="T21" fmla="*/ 8 h 48"/>
                  <a:gd name="T22" fmla="*/ 2 w 37"/>
                  <a:gd name="T23" fmla="*/ 0 h 48"/>
                  <a:gd name="T24" fmla="*/ 29 w 37"/>
                  <a:gd name="T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8">
                    <a:moveTo>
                      <a:pt x="29" y="2"/>
                    </a:moveTo>
                    <a:cubicBezTo>
                      <a:pt x="29" y="2"/>
                      <a:pt x="32" y="13"/>
                      <a:pt x="33" y="17"/>
                    </a:cubicBezTo>
                    <a:cubicBezTo>
                      <a:pt x="34" y="20"/>
                      <a:pt x="37" y="26"/>
                      <a:pt x="37" y="27"/>
                    </a:cubicBezTo>
                    <a:cubicBezTo>
                      <a:pt x="37" y="29"/>
                      <a:pt x="33" y="33"/>
                      <a:pt x="32" y="34"/>
                    </a:cubicBezTo>
                    <a:cubicBezTo>
                      <a:pt x="32" y="35"/>
                      <a:pt x="28" y="36"/>
                      <a:pt x="28" y="36"/>
                    </a:cubicBezTo>
                    <a:cubicBezTo>
                      <a:pt x="28" y="36"/>
                      <a:pt x="22" y="45"/>
                      <a:pt x="21" y="46"/>
                    </a:cubicBezTo>
                    <a:cubicBezTo>
                      <a:pt x="20" y="46"/>
                      <a:pt x="17" y="48"/>
                      <a:pt x="16" y="47"/>
                    </a:cubicBezTo>
                    <a:cubicBezTo>
                      <a:pt x="15" y="46"/>
                      <a:pt x="10" y="34"/>
                      <a:pt x="10" y="34"/>
                    </a:cubicBezTo>
                    <a:cubicBezTo>
                      <a:pt x="10" y="34"/>
                      <a:pt x="6" y="35"/>
                      <a:pt x="4" y="35"/>
                    </a:cubicBezTo>
                    <a:cubicBezTo>
                      <a:pt x="2" y="35"/>
                      <a:pt x="1" y="32"/>
                      <a:pt x="0" y="28"/>
                    </a:cubicBezTo>
                    <a:cubicBezTo>
                      <a:pt x="0" y="25"/>
                      <a:pt x="1" y="12"/>
                      <a:pt x="1" y="8"/>
                    </a:cubicBezTo>
                    <a:cubicBezTo>
                      <a:pt x="1" y="4"/>
                      <a:pt x="2" y="0"/>
                      <a:pt x="2" y="0"/>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6" name="Freeform 217"/>
              <p:cNvSpPr>
                <a:spLocks/>
              </p:cNvSpPr>
              <p:nvPr/>
            </p:nvSpPr>
            <p:spPr bwMode="auto">
              <a:xfrm>
                <a:off x="1439863" y="4922838"/>
                <a:ext cx="120650" cy="87312"/>
              </a:xfrm>
              <a:custGeom>
                <a:avLst/>
                <a:gdLst>
                  <a:gd name="T0" fmla="*/ 37 w 39"/>
                  <a:gd name="T1" fmla="*/ 0 h 28"/>
                  <a:gd name="T2" fmla="*/ 39 w 39"/>
                  <a:gd name="T3" fmla="*/ 24 h 28"/>
                  <a:gd name="T4" fmla="*/ 22 w 39"/>
                  <a:gd name="T5" fmla="*/ 24 h 28"/>
                  <a:gd name="T6" fmla="*/ 2 w 39"/>
                  <a:gd name="T7" fmla="*/ 28 h 28"/>
                  <a:gd name="T8" fmla="*/ 0 w 39"/>
                  <a:gd name="T9" fmla="*/ 1 h 28"/>
                  <a:gd name="T10" fmla="*/ 37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37" y="0"/>
                    </a:moveTo>
                    <a:cubicBezTo>
                      <a:pt x="39" y="24"/>
                      <a:pt x="39" y="24"/>
                      <a:pt x="39" y="24"/>
                    </a:cubicBezTo>
                    <a:cubicBezTo>
                      <a:pt x="39" y="24"/>
                      <a:pt x="24" y="24"/>
                      <a:pt x="22" y="24"/>
                    </a:cubicBezTo>
                    <a:cubicBezTo>
                      <a:pt x="20" y="24"/>
                      <a:pt x="2" y="28"/>
                      <a:pt x="2" y="28"/>
                    </a:cubicBezTo>
                    <a:cubicBezTo>
                      <a:pt x="0" y="1"/>
                      <a:pt x="0" y="1"/>
                      <a:pt x="0" y="1"/>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7" name="Rectangle 218"/>
              <p:cNvSpPr>
                <a:spLocks noChangeArrowheads="1"/>
              </p:cNvSpPr>
              <p:nvPr/>
            </p:nvSpPr>
            <p:spPr bwMode="auto">
              <a:xfrm>
                <a:off x="1485901" y="5137150"/>
                <a:ext cx="190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8" name="Freeform 219"/>
              <p:cNvSpPr>
                <a:spLocks/>
              </p:cNvSpPr>
              <p:nvPr/>
            </p:nvSpPr>
            <p:spPr bwMode="auto">
              <a:xfrm>
                <a:off x="1463676" y="5168900"/>
                <a:ext cx="128588" cy="654050"/>
              </a:xfrm>
              <a:custGeom>
                <a:avLst/>
                <a:gdLst>
                  <a:gd name="T0" fmla="*/ 36 w 41"/>
                  <a:gd name="T1" fmla="*/ 0 h 211"/>
                  <a:gd name="T2" fmla="*/ 41 w 41"/>
                  <a:gd name="T3" fmla="*/ 5 h 211"/>
                  <a:gd name="T4" fmla="*/ 41 w 41"/>
                  <a:gd name="T5" fmla="*/ 206 h 211"/>
                  <a:gd name="T6" fmla="*/ 36 w 41"/>
                  <a:gd name="T7" fmla="*/ 211 h 211"/>
                  <a:gd name="T8" fmla="*/ 0 w 41"/>
                  <a:gd name="T9" fmla="*/ 211 h 211"/>
                  <a:gd name="T10" fmla="*/ 0 w 41"/>
                  <a:gd name="T11" fmla="*/ 0 h 211"/>
                  <a:gd name="T12" fmla="*/ 36 w 41"/>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1" h="211">
                    <a:moveTo>
                      <a:pt x="36" y="0"/>
                    </a:moveTo>
                    <a:cubicBezTo>
                      <a:pt x="38" y="0"/>
                      <a:pt x="41" y="2"/>
                      <a:pt x="41" y="5"/>
                    </a:cubicBezTo>
                    <a:cubicBezTo>
                      <a:pt x="41" y="206"/>
                      <a:pt x="41" y="206"/>
                      <a:pt x="41" y="206"/>
                    </a:cubicBezTo>
                    <a:cubicBezTo>
                      <a:pt x="41" y="209"/>
                      <a:pt x="38" y="211"/>
                      <a:pt x="36" y="211"/>
                    </a:cubicBezTo>
                    <a:cubicBezTo>
                      <a:pt x="0" y="211"/>
                      <a:pt x="0" y="211"/>
                      <a:pt x="0" y="211"/>
                    </a:cubicBezTo>
                    <a:cubicBezTo>
                      <a:pt x="0" y="0"/>
                      <a:pt x="0" y="0"/>
                      <a:pt x="0"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89" name="Freeform 220"/>
              <p:cNvSpPr>
                <a:spLocks/>
              </p:cNvSpPr>
              <p:nvPr/>
            </p:nvSpPr>
            <p:spPr bwMode="auto">
              <a:xfrm>
                <a:off x="1404938" y="5168900"/>
                <a:ext cx="39688" cy="654050"/>
              </a:xfrm>
              <a:custGeom>
                <a:avLst/>
                <a:gdLst>
                  <a:gd name="T0" fmla="*/ 5 w 13"/>
                  <a:gd name="T1" fmla="*/ 0 h 211"/>
                  <a:gd name="T2" fmla="*/ 13 w 13"/>
                  <a:gd name="T3" fmla="*/ 0 h 211"/>
                  <a:gd name="T4" fmla="*/ 13 w 13"/>
                  <a:gd name="T5" fmla="*/ 211 h 211"/>
                  <a:gd name="T6" fmla="*/ 5 w 13"/>
                  <a:gd name="T7" fmla="*/ 211 h 211"/>
                  <a:gd name="T8" fmla="*/ 0 w 13"/>
                  <a:gd name="T9" fmla="*/ 206 h 211"/>
                  <a:gd name="T10" fmla="*/ 0 w 13"/>
                  <a:gd name="T11" fmla="*/ 5 h 211"/>
                  <a:gd name="T12" fmla="*/ 5 w 1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3" h="211">
                    <a:moveTo>
                      <a:pt x="5" y="0"/>
                    </a:moveTo>
                    <a:cubicBezTo>
                      <a:pt x="13" y="0"/>
                      <a:pt x="13" y="0"/>
                      <a:pt x="13" y="0"/>
                    </a:cubicBezTo>
                    <a:cubicBezTo>
                      <a:pt x="13" y="211"/>
                      <a:pt x="13" y="211"/>
                      <a:pt x="13" y="211"/>
                    </a:cubicBezTo>
                    <a:cubicBezTo>
                      <a:pt x="5" y="211"/>
                      <a:pt x="5" y="211"/>
                      <a:pt x="5" y="211"/>
                    </a:cubicBezTo>
                    <a:cubicBezTo>
                      <a:pt x="2" y="211"/>
                      <a:pt x="0" y="209"/>
                      <a:pt x="0" y="206"/>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0" name="Rectangle 221"/>
              <p:cNvSpPr>
                <a:spLocks noChangeArrowheads="1"/>
              </p:cNvSpPr>
              <p:nvPr/>
            </p:nvSpPr>
            <p:spPr bwMode="auto">
              <a:xfrm>
                <a:off x="1444626" y="5168900"/>
                <a:ext cx="19050" cy="654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1" name="Rectangle 222"/>
              <p:cNvSpPr>
                <a:spLocks noChangeArrowheads="1"/>
              </p:cNvSpPr>
              <p:nvPr/>
            </p:nvSpPr>
            <p:spPr bwMode="auto">
              <a:xfrm>
                <a:off x="1473201" y="5159375"/>
                <a:ext cx="44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2" name="Freeform 223"/>
              <p:cNvSpPr>
                <a:spLocks/>
              </p:cNvSpPr>
              <p:nvPr/>
            </p:nvSpPr>
            <p:spPr bwMode="auto">
              <a:xfrm>
                <a:off x="1479551" y="5035550"/>
                <a:ext cx="31750" cy="107950"/>
              </a:xfrm>
              <a:custGeom>
                <a:avLst/>
                <a:gdLst>
                  <a:gd name="T0" fmla="*/ 0 w 10"/>
                  <a:gd name="T1" fmla="*/ 33 h 35"/>
                  <a:gd name="T2" fmla="*/ 5 w 10"/>
                  <a:gd name="T3" fmla="*/ 35 h 35"/>
                  <a:gd name="T4" fmla="*/ 10 w 10"/>
                  <a:gd name="T5" fmla="*/ 33 h 35"/>
                  <a:gd name="T6" fmla="*/ 10 w 10"/>
                  <a:gd name="T7" fmla="*/ 5 h 35"/>
                  <a:gd name="T8" fmla="*/ 5 w 10"/>
                  <a:gd name="T9" fmla="*/ 0 h 35"/>
                  <a:gd name="T10" fmla="*/ 0 w 10"/>
                  <a:gd name="T11" fmla="*/ 5 h 35"/>
                  <a:gd name="T12" fmla="*/ 0 w 1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10" h="35">
                    <a:moveTo>
                      <a:pt x="0" y="33"/>
                    </a:moveTo>
                    <a:cubicBezTo>
                      <a:pt x="0" y="34"/>
                      <a:pt x="3" y="35"/>
                      <a:pt x="5" y="35"/>
                    </a:cubicBezTo>
                    <a:cubicBezTo>
                      <a:pt x="8" y="35"/>
                      <a:pt x="10" y="34"/>
                      <a:pt x="10" y="33"/>
                    </a:cubicBezTo>
                    <a:cubicBezTo>
                      <a:pt x="10" y="5"/>
                      <a:pt x="10" y="5"/>
                      <a:pt x="10" y="5"/>
                    </a:cubicBezTo>
                    <a:cubicBezTo>
                      <a:pt x="10" y="2"/>
                      <a:pt x="8" y="0"/>
                      <a:pt x="5" y="0"/>
                    </a:cubicBezTo>
                    <a:cubicBezTo>
                      <a:pt x="3" y="0"/>
                      <a:pt x="0" y="2"/>
                      <a:pt x="0" y="5"/>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3" name="Freeform 224"/>
              <p:cNvSpPr>
                <a:spLocks/>
              </p:cNvSpPr>
              <p:nvPr/>
            </p:nvSpPr>
            <p:spPr bwMode="auto">
              <a:xfrm>
                <a:off x="1314451" y="4054475"/>
                <a:ext cx="258763" cy="936625"/>
              </a:xfrm>
              <a:custGeom>
                <a:avLst/>
                <a:gdLst>
                  <a:gd name="T0" fmla="*/ 33 w 83"/>
                  <a:gd name="T1" fmla="*/ 3 h 302"/>
                  <a:gd name="T2" fmla="*/ 40 w 83"/>
                  <a:gd name="T3" fmla="*/ 9 h 302"/>
                  <a:gd name="T4" fmla="*/ 48 w 83"/>
                  <a:gd name="T5" fmla="*/ 63 h 302"/>
                  <a:gd name="T6" fmla="*/ 55 w 83"/>
                  <a:gd name="T7" fmla="*/ 78 h 302"/>
                  <a:gd name="T8" fmla="*/ 65 w 83"/>
                  <a:gd name="T9" fmla="*/ 128 h 302"/>
                  <a:gd name="T10" fmla="*/ 75 w 83"/>
                  <a:gd name="T11" fmla="*/ 202 h 302"/>
                  <a:gd name="T12" fmla="*/ 83 w 83"/>
                  <a:gd name="T13" fmla="*/ 297 h 302"/>
                  <a:gd name="T14" fmla="*/ 60 w 83"/>
                  <a:gd name="T15" fmla="*/ 296 h 302"/>
                  <a:gd name="T16" fmla="*/ 36 w 83"/>
                  <a:gd name="T17" fmla="*/ 302 h 302"/>
                  <a:gd name="T18" fmla="*/ 26 w 83"/>
                  <a:gd name="T19" fmla="*/ 215 h 302"/>
                  <a:gd name="T20" fmla="*/ 24 w 83"/>
                  <a:gd name="T21" fmla="*/ 189 h 302"/>
                  <a:gd name="T22" fmla="*/ 15 w 83"/>
                  <a:gd name="T23" fmla="*/ 151 h 302"/>
                  <a:gd name="T24" fmla="*/ 0 w 83"/>
                  <a:gd name="T25" fmla="*/ 94 h 302"/>
                  <a:gd name="T26" fmla="*/ 33 w 83"/>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302">
                    <a:moveTo>
                      <a:pt x="33" y="3"/>
                    </a:moveTo>
                    <a:cubicBezTo>
                      <a:pt x="33" y="3"/>
                      <a:pt x="37" y="0"/>
                      <a:pt x="40" y="9"/>
                    </a:cubicBezTo>
                    <a:cubicBezTo>
                      <a:pt x="43" y="19"/>
                      <a:pt x="48" y="63"/>
                      <a:pt x="48" y="63"/>
                    </a:cubicBezTo>
                    <a:cubicBezTo>
                      <a:pt x="55" y="78"/>
                      <a:pt x="55" y="78"/>
                      <a:pt x="55" y="78"/>
                    </a:cubicBezTo>
                    <a:cubicBezTo>
                      <a:pt x="55" y="78"/>
                      <a:pt x="62" y="117"/>
                      <a:pt x="65" y="128"/>
                    </a:cubicBezTo>
                    <a:cubicBezTo>
                      <a:pt x="68" y="140"/>
                      <a:pt x="73" y="184"/>
                      <a:pt x="75" y="202"/>
                    </a:cubicBezTo>
                    <a:cubicBezTo>
                      <a:pt x="78" y="221"/>
                      <a:pt x="83" y="297"/>
                      <a:pt x="83" y="297"/>
                    </a:cubicBezTo>
                    <a:cubicBezTo>
                      <a:pt x="83" y="297"/>
                      <a:pt x="71" y="295"/>
                      <a:pt x="60" y="296"/>
                    </a:cubicBezTo>
                    <a:cubicBezTo>
                      <a:pt x="50" y="297"/>
                      <a:pt x="36" y="302"/>
                      <a:pt x="36" y="302"/>
                    </a:cubicBezTo>
                    <a:cubicBezTo>
                      <a:pt x="36" y="302"/>
                      <a:pt x="27" y="222"/>
                      <a:pt x="26" y="215"/>
                    </a:cubicBezTo>
                    <a:cubicBezTo>
                      <a:pt x="25" y="207"/>
                      <a:pt x="24" y="189"/>
                      <a:pt x="24" y="189"/>
                    </a:cubicBezTo>
                    <a:cubicBezTo>
                      <a:pt x="24" y="189"/>
                      <a:pt x="16" y="159"/>
                      <a:pt x="15" y="151"/>
                    </a:cubicBezTo>
                    <a:cubicBezTo>
                      <a:pt x="13" y="142"/>
                      <a:pt x="0" y="94"/>
                      <a:pt x="0" y="94"/>
                    </a:cubicBezTo>
                    <a:cubicBezTo>
                      <a:pt x="0" y="94"/>
                      <a:pt x="11" y="55"/>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4" name="Freeform 225"/>
              <p:cNvSpPr>
                <a:spLocks noEditPoints="1"/>
              </p:cNvSpPr>
              <p:nvPr/>
            </p:nvSpPr>
            <p:spPr bwMode="auto">
              <a:xfrm>
                <a:off x="636588" y="4911725"/>
                <a:ext cx="136525" cy="247650"/>
              </a:xfrm>
              <a:custGeom>
                <a:avLst/>
                <a:gdLst>
                  <a:gd name="T0" fmla="*/ 6 w 44"/>
                  <a:gd name="T1" fmla="*/ 59 h 80"/>
                  <a:gd name="T2" fmla="*/ 14 w 44"/>
                  <a:gd name="T3" fmla="*/ 75 h 80"/>
                  <a:gd name="T4" fmla="*/ 25 w 44"/>
                  <a:gd name="T5" fmla="*/ 76 h 80"/>
                  <a:gd name="T6" fmla="*/ 29 w 44"/>
                  <a:gd name="T7" fmla="*/ 77 h 80"/>
                  <a:gd name="T8" fmla="*/ 38 w 44"/>
                  <a:gd name="T9" fmla="*/ 80 h 80"/>
                  <a:gd name="T10" fmla="*/ 39 w 44"/>
                  <a:gd name="T11" fmla="*/ 77 h 80"/>
                  <a:gd name="T12" fmla="*/ 43 w 44"/>
                  <a:gd name="T13" fmla="*/ 76 h 80"/>
                  <a:gd name="T14" fmla="*/ 43 w 44"/>
                  <a:gd name="T15" fmla="*/ 74 h 80"/>
                  <a:gd name="T16" fmla="*/ 31 w 44"/>
                  <a:gd name="T17" fmla="*/ 70 h 80"/>
                  <a:gd name="T18" fmla="*/ 26 w 44"/>
                  <a:gd name="T19" fmla="*/ 67 h 80"/>
                  <a:gd name="T20" fmla="*/ 33 w 44"/>
                  <a:gd name="T21" fmla="*/ 64 h 80"/>
                  <a:gd name="T22" fmla="*/ 38 w 44"/>
                  <a:gd name="T23" fmla="*/ 56 h 80"/>
                  <a:gd name="T24" fmla="*/ 34 w 44"/>
                  <a:gd name="T25" fmla="*/ 32 h 80"/>
                  <a:gd name="T26" fmla="*/ 29 w 44"/>
                  <a:gd name="T27" fmla="*/ 0 h 80"/>
                  <a:gd name="T28" fmla="*/ 3 w 44"/>
                  <a:gd name="T29" fmla="*/ 5 h 80"/>
                  <a:gd name="T30" fmla="*/ 0 w 44"/>
                  <a:gd name="T31" fmla="*/ 37 h 80"/>
                  <a:gd name="T32" fmla="*/ 0 w 44"/>
                  <a:gd name="T33" fmla="*/ 52 h 80"/>
                  <a:gd name="T34" fmla="*/ 6 w 44"/>
                  <a:gd name="T35" fmla="*/ 59 h 80"/>
                  <a:gd name="T36" fmla="*/ 21 w 44"/>
                  <a:gd name="T37" fmla="*/ 57 h 80"/>
                  <a:gd name="T38" fmla="*/ 19 w 44"/>
                  <a:gd name="T39" fmla="*/ 49 h 80"/>
                  <a:gd name="T40" fmla="*/ 25 w 44"/>
                  <a:gd name="T41" fmla="*/ 45 h 80"/>
                  <a:gd name="T42" fmla="*/ 27 w 44"/>
                  <a:gd name="T43" fmla="*/ 52 h 80"/>
                  <a:gd name="T44" fmla="*/ 21 w 44"/>
                  <a:gd name="T45"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80">
                    <a:moveTo>
                      <a:pt x="6" y="59"/>
                    </a:moveTo>
                    <a:cubicBezTo>
                      <a:pt x="6" y="61"/>
                      <a:pt x="14" y="74"/>
                      <a:pt x="14" y="75"/>
                    </a:cubicBezTo>
                    <a:cubicBezTo>
                      <a:pt x="15" y="76"/>
                      <a:pt x="25" y="76"/>
                      <a:pt x="25" y="76"/>
                    </a:cubicBezTo>
                    <a:cubicBezTo>
                      <a:pt x="25" y="76"/>
                      <a:pt x="26" y="76"/>
                      <a:pt x="29" y="77"/>
                    </a:cubicBezTo>
                    <a:cubicBezTo>
                      <a:pt x="32" y="79"/>
                      <a:pt x="37" y="80"/>
                      <a:pt x="38" y="80"/>
                    </a:cubicBezTo>
                    <a:cubicBezTo>
                      <a:pt x="39" y="79"/>
                      <a:pt x="39" y="77"/>
                      <a:pt x="39" y="77"/>
                    </a:cubicBezTo>
                    <a:cubicBezTo>
                      <a:pt x="39" y="77"/>
                      <a:pt x="41" y="77"/>
                      <a:pt x="43" y="76"/>
                    </a:cubicBezTo>
                    <a:cubicBezTo>
                      <a:pt x="44" y="76"/>
                      <a:pt x="43" y="74"/>
                      <a:pt x="43" y="74"/>
                    </a:cubicBezTo>
                    <a:cubicBezTo>
                      <a:pt x="42" y="69"/>
                      <a:pt x="31" y="70"/>
                      <a:pt x="31" y="70"/>
                    </a:cubicBezTo>
                    <a:cubicBezTo>
                      <a:pt x="30" y="70"/>
                      <a:pt x="26" y="67"/>
                      <a:pt x="26" y="67"/>
                    </a:cubicBezTo>
                    <a:cubicBezTo>
                      <a:pt x="26" y="67"/>
                      <a:pt x="27" y="67"/>
                      <a:pt x="33" y="64"/>
                    </a:cubicBezTo>
                    <a:cubicBezTo>
                      <a:pt x="38" y="61"/>
                      <a:pt x="38" y="58"/>
                      <a:pt x="38" y="56"/>
                    </a:cubicBezTo>
                    <a:cubicBezTo>
                      <a:pt x="37" y="54"/>
                      <a:pt x="34" y="34"/>
                      <a:pt x="34" y="32"/>
                    </a:cubicBezTo>
                    <a:cubicBezTo>
                      <a:pt x="33" y="30"/>
                      <a:pt x="29" y="0"/>
                      <a:pt x="29" y="0"/>
                    </a:cubicBezTo>
                    <a:cubicBezTo>
                      <a:pt x="3" y="5"/>
                      <a:pt x="3" y="5"/>
                      <a:pt x="3" y="5"/>
                    </a:cubicBezTo>
                    <a:cubicBezTo>
                      <a:pt x="3" y="5"/>
                      <a:pt x="0" y="33"/>
                      <a:pt x="0" y="37"/>
                    </a:cubicBezTo>
                    <a:cubicBezTo>
                      <a:pt x="1" y="40"/>
                      <a:pt x="1" y="48"/>
                      <a:pt x="0" y="52"/>
                    </a:cubicBezTo>
                    <a:cubicBezTo>
                      <a:pt x="0" y="55"/>
                      <a:pt x="5" y="58"/>
                      <a:pt x="6" y="59"/>
                    </a:cubicBezTo>
                    <a:close/>
                    <a:moveTo>
                      <a:pt x="21" y="57"/>
                    </a:moveTo>
                    <a:cubicBezTo>
                      <a:pt x="21" y="57"/>
                      <a:pt x="19" y="51"/>
                      <a:pt x="19" y="49"/>
                    </a:cubicBezTo>
                    <a:cubicBezTo>
                      <a:pt x="19" y="47"/>
                      <a:pt x="24" y="41"/>
                      <a:pt x="25" y="45"/>
                    </a:cubicBezTo>
                    <a:cubicBezTo>
                      <a:pt x="25" y="45"/>
                      <a:pt x="26" y="50"/>
                      <a:pt x="27" y="52"/>
                    </a:cubicBezTo>
                    <a:cubicBezTo>
                      <a:pt x="27" y="52"/>
                      <a:pt x="22" y="53"/>
                      <a:pt x="2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5" name="Freeform 226"/>
              <p:cNvSpPr>
                <a:spLocks/>
              </p:cNvSpPr>
              <p:nvPr/>
            </p:nvSpPr>
            <p:spPr bwMode="auto">
              <a:xfrm>
                <a:off x="633413" y="4922838"/>
                <a:ext cx="122238" cy="87312"/>
              </a:xfrm>
              <a:custGeom>
                <a:avLst/>
                <a:gdLst>
                  <a:gd name="T0" fmla="*/ 2 w 39"/>
                  <a:gd name="T1" fmla="*/ 0 h 28"/>
                  <a:gd name="T2" fmla="*/ 0 w 39"/>
                  <a:gd name="T3" fmla="*/ 24 h 28"/>
                  <a:gd name="T4" fmla="*/ 17 w 39"/>
                  <a:gd name="T5" fmla="*/ 24 h 28"/>
                  <a:gd name="T6" fmla="*/ 37 w 39"/>
                  <a:gd name="T7" fmla="*/ 28 h 28"/>
                  <a:gd name="T8" fmla="*/ 39 w 39"/>
                  <a:gd name="T9" fmla="*/ 1 h 28"/>
                  <a:gd name="T10" fmla="*/ 2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2" y="0"/>
                    </a:moveTo>
                    <a:cubicBezTo>
                      <a:pt x="0" y="24"/>
                      <a:pt x="0" y="24"/>
                      <a:pt x="0" y="24"/>
                    </a:cubicBezTo>
                    <a:cubicBezTo>
                      <a:pt x="0" y="24"/>
                      <a:pt x="16" y="24"/>
                      <a:pt x="17" y="24"/>
                    </a:cubicBezTo>
                    <a:cubicBezTo>
                      <a:pt x="19" y="24"/>
                      <a:pt x="37" y="28"/>
                      <a:pt x="37" y="28"/>
                    </a:cubicBezTo>
                    <a:cubicBezTo>
                      <a:pt x="39" y="1"/>
                      <a:pt x="39" y="1"/>
                      <a:pt x="39"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6" name="Freeform 227"/>
              <p:cNvSpPr>
                <a:spLocks/>
              </p:cNvSpPr>
              <p:nvPr/>
            </p:nvSpPr>
            <p:spPr bwMode="auto">
              <a:xfrm>
                <a:off x="623888" y="4054475"/>
                <a:ext cx="255588" cy="936625"/>
              </a:xfrm>
              <a:custGeom>
                <a:avLst/>
                <a:gdLst>
                  <a:gd name="T0" fmla="*/ 49 w 82"/>
                  <a:gd name="T1" fmla="*/ 3 h 302"/>
                  <a:gd name="T2" fmla="*/ 42 w 82"/>
                  <a:gd name="T3" fmla="*/ 9 h 302"/>
                  <a:gd name="T4" fmla="*/ 35 w 82"/>
                  <a:gd name="T5" fmla="*/ 63 h 302"/>
                  <a:gd name="T6" fmla="*/ 27 w 82"/>
                  <a:gd name="T7" fmla="*/ 78 h 302"/>
                  <a:gd name="T8" fmla="*/ 18 w 82"/>
                  <a:gd name="T9" fmla="*/ 128 h 302"/>
                  <a:gd name="T10" fmla="*/ 7 w 82"/>
                  <a:gd name="T11" fmla="*/ 215 h 302"/>
                  <a:gd name="T12" fmla="*/ 0 w 82"/>
                  <a:gd name="T13" fmla="*/ 297 h 302"/>
                  <a:gd name="T14" fmla="*/ 22 w 82"/>
                  <a:gd name="T15" fmla="*/ 296 h 302"/>
                  <a:gd name="T16" fmla="*/ 46 w 82"/>
                  <a:gd name="T17" fmla="*/ 302 h 302"/>
                  <a:gd name="T18" fmla="*/ 56 w 82"/>
                  <a:gd name="T19" fmla="*/ 215 h 302"/>
                  <a:gd name="T20" fmla="*/ 59 w 82"/>
                  <a:gd name="T21" fmla="*/ 189 h 302"/>
                  <a:gd name="T22" fmla="*/ 68 w 82"/>
                  <a:gd name="T23" fmla="*/ 151 h 302"/>
                  <a:gd name="T24" fmla="*/ 82 w 82"/>
                  <a:gd name="T25" fmla="*/ 94 h 302"/>
                  <a:gd name="T26" fmla="*/ 49 w 82"/>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02">
                    <a:moveTo>
                      <a:pt x="49" y="3"/>
                    </a:moveTo>
                    <a:cubicBezTo>
                      <a:pt x="49" y="3"/>
                      <a:pt x="45" y="0"/>
                      <a:pt x="42" y="9"/>
                    </a:cubicBezTo>
                    <a:cubicBezTo>
                      <a:pt x="39" y="19"/>
                      <a:pt x="35" y="63"/>
                      <a:pt x="35" y="63"/>
                    </a:cubicBezTo>
                    <a:cubicBezTo>
                      <a:pt x="27" y="78"/>
                      <a:pt x="27" y="78"/>
                      <a:pt x="27" y="78"/>
                    </a:cubicBezTo>
                    <a:cubicBezTo>
                      <a:pt x="27" y="78"/>
                      <a:pt x="21" y="117"/>
                      <a:pt x="18" y="128"/>
                    </a:cubicBezTo>
                    <a:cubicBezTo>
                      <a:pt x="14" y="140"/>
                      <a:pt x="9" y="197"/>
                      <a:pt x="7" y="215"/>
                    </a:cubicBezTo>
                    <a:cubicBezTo>
                      <a:pt x="5" y="233"/>
                      <a:pt x="0" y="297"/>
                      <a:pt x="0" y="297"/>
                    </a:cubicBezTo>
                    <a:cubicBezTo>
                      <a:pt x="0" y="297"/>
                      <a:pt x="12" y="295"/>
                      <a:pt x="22" y="296"/>
                    </a:cubicBezTo>
                    <a:cubicBezTo>
                      <a:pt x="32" y="297"/>
                      <a:pt x="46" y="302"/>
                      <a:pt x="46" y="302"/>
                    </a:cubicBezTo>
                    <a:cubicBezTo>
                      <a:pt x="46" y="302"/>
                      <a:pt x="55" y="222"/>
                      <a:pt x="56" y="215"/>
                    </a:cubicBezTo>
                    <a:cubicBezTo>
                      <a:pt x="57" y="207"/>
                      <a:pt x="59" y="189"/>
                      <a:pt x="59" y="189"/>
                    </a:cubicBezTo>
                    <a:cubicBezTo>
                      <a:pt x="59" y="189"/>
                      <a:pt x="66" y="159"/>
                      <a:pt x="68" y="151"/>
                    </a:cubicBezTo>
                    <a:cubicBezTo>
                      <a:pt x="69" y="142"/>
                      <a:pt x="82" y="94"/>
                      <a:pt x="82" y="94"/>
                    </a:cubicBezTo>
                    <a:cubicBezTo>
                      <a:pt x="82" y="94"/>
                      <a:pt x="72" y="55"/>
                      <a:pt x="4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7" name="Freeform 228"/>
              <p:cNvSpPr>
                <a:spLocks/>
              </p:cNvSpPr>
              <p:nvPr/>
            </p:nvSpPr>
            <p:spPr bwMode="auto">
              <a:xfrm>
                <a:off x="823913" y="3963988"/>
                <a:ext cx="549275" cy="568325"/>
              </a:xfrm>
              <a:custGeom>
                <a:avLst/>
                <a:gdLst>
                  <a:gd name="T0" fmla="*/ 88 w 176"/>
                  <a:gd name="T1" fmla="*/ 183 h 183"/>
                  <a:gd name="T2" fmla="*/ 0 w 176"/>
                  <a:gd name="T3" fmla="*/ 33 h 183"/>
                  <a:gd name="T4" fmla="*/ 62 w 176"/>
                  <a:gd name="T5" fmla="*/ 0 h 183"/>
                  <a:gd name="T6" fmla="*/ 88 w 176"/>
                  <a:gd name="T7" fmla="*/ 8 h 183"/>
                  <a:gd name="T8" fmla="*/ 114 w 176"/>
                  <a:gd name="T9" fmla="*/ 0 h 183"/>
                  <a:gd name="T10" fmla="*/ 176 w 176"/>
                  <a:gd name="T11" fmla="*/ 33 h 183"/>
                  <a:gd name="T12" fmla="*/ 88 w 176"/>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6" h="183">
                    <a:moveTo>
                      <a:pt x="88" y="183"/>
                    </a:moveTo>
                    <a:cubicBezTo>
                      <a:pt x="8" y="183"/>
                      <a:pt x="0" y="33"/>
                      <a:pt x="0" y="33"/>
                    </a:cubicBezTo>
                    <a:cubicBezTo>
                      <a:pt x="49" y="18"/>
                      <a:pt x="62" y="0"/>
                      <a:pt x="62" y="0"/>
                    </a:cubicBezTo>
                    <a:cubicBezTo>
                      <a:pt x="88" y="8"/>
                      <a:pt x="88" y="8"/>
                      <a:pt x="88" y="8"/>
                    </a:cubicBezTo>
                    <a:cubicBezTo>
                      <a:pt x="114" y="0"/>
                      <a:pt x="114" y="0"/>
                      <a:pt x="114" y="0"/>
                    </a:cubicBezTo>
                    <a:cubicBezTo>
                      <a:pt x="114" y="0"/>
                      <a:pt x="126" y="18"/>
                      <a:pt x="176" y="33"/>
                    </a:cubicBezTo>
                    <a:cubicBezTo>
                      <a:pt x="176" y="33"/>
                      <a:pt x="167" y="183"/>
                      <a:pt x="88"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8" name="Freeform 229"/>
              <p:cNvSpPr>
                <a:spLocks/>
              </p:cNvSpPr>
              <p:nvPr/>
            </p:nvSpPr>
            <p:spPr bwMode="auto">
              <a:xfrm>
                <a:off x="1052513" y="3995738"/>
                <a:ext cx="90488" cy="65087"/>
              </a:xfrm>
              <a:custGeom>
                <a:avLst/>
                <a:gdLst>
                  <a:gd name="T0" fmla="*/ 15 w 29"/>
                  <a:gd name="T1" fmla="*/ 21 h 21"/>
                  <a:gd name="T2" fmla="*/ 8 w 29"/>
                  <a:gd name="T3" fmla="*/ 21 h 21"/>
                  <a:gd name="T4" fmla="*/ 0 w 29"/>
                  <a:gd name="T5" fmla="*/ 4 h 21"/>
                  <a:gd name="T6" fmla="*/ 15 w 29"/>
                  <a:gd name="T7" fmla="*/ 0 h 21"/>
                  <a:gd name="T8" fmla="*/ 29 w 29"/>
                  <a:gd name="T9" fmla="*/ 4 h 21"/>
                  <a:gd name="T10" fmla="*/ 21 w 29"/>
                  <a:gd name="T11" fmla="*/ 21 h 21"/>
                  <a:gd name="T12" fmla="*/ 15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15" y="21"/>
                    </a:moveTo>
                    <a:cubicBezTo>
                      <a:pt x="12" y="21"/>
                      <a:pt x="10" y="21"/>
                      <a:pt x="8" y="21"/>
                    </a:cubicBezTo>
                    <a:cubicBezTo>
                      <a:pt x="5" y="15"/>
                      <a:pt x="0" y="5"/>
                      <a:pt x="0" y="4"/>
                    </a:cubicBezTo>
                    <a:cubicBezTo>
                      <a:pt x="0" y="2"/>
                      <a:pt x="7" y="0"/>
                      <a:pt x="15" y="0"/>
                    </a:cubicBezTo>
                    <a:cubicBezTo>
                      <a:pt x="23" y="0"/>
                      <a:pt x="29" y="2"/>
                      <a:pt x="29" y="4"/>
                    </a:cubicBezTo>
                    <a:cubicBezTo>
                      <a:pt x="29" y="5"/>
                      <a:pt x="25" y="15"/>
                      <a:pt x="21" y="21"/>
                    </a:cubicBezTo>
                    <a:cubicBezTo>
                      <a:pt x="19" y="21"/>
                      <a:pt x="17" y="21"/>
                      <a:pt x="15" y="21"/>
                    </a:cubicBezTo>
                    <a:close/>
                  </a:path>
                </a:pathLst>
              </a:custGeom>
              <a:grpFill/>
              <a:ln>
                <a:noFill/>
              </a:ln>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99" name="Freeform 230"/>
              <p:cNvSpPr>
                <a:spLocks/>
              </p:cNvSpPr>
              <p:nvPr/>
            </p:nvSpPr>
            <p:spPr bwMode="auto">
              <a:xfrm>
                <a:off x="1027113" y="4060825"/>
                <a:ext cx="139700" cy="763587"/>
              </a:xfrm>
              <a:custGeom>
                <a:avLst/>
                <a:gdLst>
                  <a:gd name="T0" fmla="*/ 8 w 45"/>
                  <a:gd name="T1" fmla="*/ 30 h 246"/>
                  <a:gd name="T2" fmla="*/ 16 w 45"/>
                  <a:gd name="T3" fmla="*/ 0 h 246"/>
                  <a:gd name="T4" fmla="*/ 23 w 45"/>
                  <a:gd name="T5" fmla="*/ 0 h 246"/>
                  <a:gd name="T6" fmla="*/ 29 w 45"/>
                  <a:gd name="T7" fmla="*/ 0 h 246"/>
                  <a:gd name="T8" fmla="*/ 29 w 45"/>
                  <a:gd name="T9" fmla="*/ 0 h 246"/>
                  <a:gd name="T10" fmla="*/ 29 w 45"/>
                  <a:gd name="T11" fmla="*/ 0 h 246"/>
                  <a:gd name="T12" fmla="*/ 37 w 45"/>
                  <a:gd name="T13" fmla="*/ 30 h 246"/>
                  <a:gd name="T14" fmla="*/ 45 w 45"/>
                  <a:gd name="T15" fmla="*/ 218 h 246"/>
                  <a:gd name="T16" fmla="*/ 23 w 45"/>
                  <a:gd name="T17" fmla="*/ 246 h 246"/>
                  <a:gd name="T18" fmla="*/ 0 w 45"/>
                  <a:gd name="T19" fmla="*/ 218 h 246"/>
                  <a:gd name="T20" fmla="*/ 8 w 45"/>
                  <a:gd name="T21" fmla="*/ 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46">
                    <a:moveTo>
                      <a:pt x="8" y="30"/>
                    </a:moveTo>
                    <a:cubicBezTo>
                      <a:pt x="10" y="18"/>
                      <a:pt x="16" y="0"/>
                      <a:pt x="16" y="0"/>
                    </a:cubicBezTo>
                    <a:cubicBezTo>
                      <a:pt x="18" y="0"/>
                      <a:pt x="20" y="0"/>
                      <a:pt x="23" y="0"/>
                    </a:cubicBezTo>
                    <a:cubicBezTo>
                      <a:pt x="25" y="0"/>
                      <a:pt x="27" y="0"/>
                      <a:pt x="29" y="0"/>
                    </a:cubicBezTo>
                    <a:cubicBezTo>
                      <a:pt x="29" y="0"/>
                      <a:pt x="29" y="0"/>
                      <a:pt x="29" y="0"/>
                    </a:cubicBezTo>
                    <a:cubicBezTo>
                      <a:pt x="29" y="0"/>
                      <a:pt x="29" y="0"/>
                      <a:pt x="29" y="0"/>
                    </a:cubicBezTo>
                    <a:cubicBezTo>
                      <a:pt x="29" y="0"/>
                      <a:pt x="35" y="18"/>
                      <a:pt x="37" y="30"/>
                    </a:cubicBezTo>
                    <a:cubicBezTo>
                      <a:pt x="39" y="37"/>
                      <a:pt x="45" y="218"/>
                      <a:pt x="45" y="218"/>
                    </a:cubicBezTo>
                    <a:cubicBezTo>
                      <a:pt x="23" y="246"/>
                      <a:pt x="23" y="246"/>
                      <a:pt x="23" y="246"/>
                    </a:cubicBezTo>
                    <a:cubicBezTo>
                      <a:pt x="0" y="218"/>
                      <a:pt x="0" y="218"/>
                      <a:pt x="0" y="218"/>
                    </a:cubicBezTo>
                    <a:cubicBezTo>
                      <a:pt x="0" y="218"/>
                      <a:pt x="7" y="37"/>
                      <a:pt x="8" y="30"/>
                    </a:cubicBezTo>
                    <a:close/>
                  </a:path>
                </a:pathLst>
              </a:custGeom>
              <a:grpFill/>
              <a:ln>
                <a:noFill/>
              </a:ln>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100" name="Freeform 231"/>
              <p:cNvSpPr>
                <a:spLocks/>
              </p:cNvSpPr>
              <p:nvPr/>
            </p:nvSpPr>
            <p:spPr bwMode="auto">
              <a:xfrm>
                <a:off x="1098551" y="3924300"/>
                <a:ext cx="100013" cy="169862"/>
              </a:xfrm>
              <a:custGeom>
                <a:avLst/>
                <a:gdLst>
                  <a:gd name="T0" fmla="*/ 0 w 32"/>
                  <a:gd name="T1" fmla="*/ 21 h 55"/>
                  <a:gd name="T2" fmla="*/ 24 w 32"/>
                  <a:gd name="T3" fmla="*/ 0 h 55"/>
                  <a:gd name="T4" fmla="*/ 31 w 32"/>
                  <a:gd name="T5" fmla="*/ 13 h 55"/>
                  <a:gd name="T6" fmla="*/ 19 w 32"/>
                  <a:gd name="T7" fmla="*/ 55 h 55"/>
                  <a:gd name="T8" fmla="*/ 6 w 32"/>
                  <a:gd name="T9" fmla="*/ 23 h 55"/>
                  <a:gd name="T10" fmla="*/ 0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0" y="21"/>
                    </a:moveTo>
                    <a:cubicBezTo>
                      <a:pt x="13" y="14"/>
                      <a:pt x="24" y="0"/>
                      <a:pt x="24" y="0"/>
                    </a:cubicBezTo>
                    <a:cubicBezTo>
                      <a:pt x="31" y="13"/>
                      <a:pt x="31" y="13"/>
                      <a:pt x="31" y="13"/>
                    </a:cubicBezTo>
                    <a:cubicBezTo>
                      <a:pt x="31" y="13"/>
                      <a:pt x="32" y="31"/>
                      <a:pt x="19" y="55"/>
                    </a:cubicBezTo>
                    <a:cubicBezTo>
                      <a:pt x="19" y="55"/>
                      <a:pt x="7" y="24"/>
                      <a:pt x="6" y="23"/>
                    </a:cubicBezTo>
                    <a:cubicBezTo>
                      <a:pt x="5" y="22"/>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101" name="Freeform 232"/>
              <p:cNvSpPr>
                <a:spLocks/>
              </p:cNvSpPr>
              <p:nvPr/>
            </p:nvSpPr>
            <p:spPr bwMode="auto">
              <a:xfrm>
                <a:off x="998538" y="3924300"/>
                <a:ext cx="100013" cy="169862"/>
              </a:xfrm>
              <a:custGeom>
                <a:avLst/>
                <a:gdLst>
                  <a:gd name="T0" fmla="*/ 32 w 32"/>
                  <a:gd name="T1" fmla="*/ 21 h 55"/>
                  <a:gd name="T2" fmla="*/ 7 w 32"/>
                  <a:gd name="T3" fmla="*/ 0 h 55"/>
                  <a:gd name="T4" fmla="*/ 1 w 32"/>
                  <a:gd name="T5" fmla="*/ 13 h 55"/>
                  <a:gd name="T6" fmla="*/ 12 w 32"/>
                  <a:gd name="T7" fmla="*/ 55 h 55"/>
                  <a:gd name="T8" fmla="*/ 25 w 32"/>
                  <a:gd name="T9" fmla="*/ 23 h 55"/>
                  <a:gd name="T10" fmla="*/ 32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32" y="21"/>
                    </a:moveTo>
                    <a:cubicBezTo>
                      <a:pt x="18" y="14"/>
                      <a:pt x="7" y="0"/>
                      <a:pt x="7" y="0"/>
                    </a:cubicBezTo>
                    <a:cubicBezTo>
                      <a:pt x="1" y="13"/>
                      <a:pt x="1" y="13"/>
                      <a:pt x="1" y="13"/>
                    </a:cubicBezTo>
                    <a:cubicBezTo>
                      <a:pt x="1" y="13"/>
                      <a:pt x="0" y="31"/>
                      <a:pt x="12" y="55"/>
                    </a:cubicBezTo>
                    <a:cubicBezTo>
                      <a:pt x="12" y="55"/>
                      <a:pt x="25" y="24"/>
                      <a:pt x="25" y="23"/>
                    </a:cubicBezTo>
                    <a:cubicBezTo>
                      <a:pt x="26" y="22"/>
                      <a:pt x="32"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102" name="Freeform 233"/>
              <p:cNvSpPr>
                <a:spLocks/>
              </p:cNvSpPr>
              <p:nvPr/>
            </p:nvSpPr>
            <p:spPr bwMode="auto">
              <a:xfrm>
                <a:off x="776288" y="3986213"/>
                <a:ext cx="641350" cy="1131887"/>
              </a:xfrm>
              <a:custGeom>
                <a:avLst/>
                <a:gdLst>
                  <a:gd name="T0" fmla="*/ 103 w 205"/>
                  <a:gd name="T1" fmla="*/ 273 h 365"/>
                  <a:gd name="T2" fmla="*/ 90 w 205"/>
                  <a:gd name="T3" fmla="*/ 339 h 365"/>
                  <a:gd name="T4" fmla="*/ 61 w 205"/>
                  <a:gd name="T5" fmla="*/ 365 h 365"/>
                  <a:gd name="T6" fmla="*/ 5 w 205"/>
                  <a:gd name="T7" fmla="*/ 355 h 365"/>
                  <a:gd name="T8" fmla="*/ 9 w 205"/>
                  <a:gd name="T9" fmla="*/ 302 h 365"/>
                  <a:gd name="T10" fmla="*/ 23 w 205"/>
                  <a:gd name="T11" fmla="*/ 212 h 365"/>
                  <a:gd name="T12" fmla="*/ 25 w 205"/>
                  <a:gd name="T13" fmla="*/ 135 h 365"/>
                  <a:gd name="T14" fmla="*/ 0 w 205"/>
                  <a:gd name="T15" fmla="*/ 25 h 365"/>
                  <a:gd name="T16" fmla="*/ 65 w 205"/>
                  <a:gd name="T17" fmla="*/ 0 h 365"/>
                  <a:gd name="T18" fmla="*/ 103 w 205"/>
                  <a:gd name="T19" fmla="*/ 137 h 365"/>
                  <a:gd name="T20" fmla="*/ 140 w 205"/>
                  <a:gd name="T21" fmla="*/ 0 h 365"/>
                  <a:gd name="T22" fmla="*/ 205 w 205"/>
                  <a:gd name="T23" fmla="*/ 25 h 365"/>
                  <a:gd name="T24" fmla="*/ 181 w 205"/>
                  <a:gd name="T25" fmla="*/ 135 h 365"/>
                  <a:gd name="T26" fmla="*/ 182 w 205"/>
                  <a:gd name="T27" fmla="*/ 212 h 365"/>
                  <a:gd name="T28" fmla="*/ 196 w 205"/>
                  <a:gd name="T29" fmla="*/ 302 h 365"/>
                  <a:gd name="T30" fmla="*/ 201 w 205"/>
                  <a:gd name="T31" fmla="*/ 355 h 365"/>
                  <a:gd name="T32" fmla="*/ 144 w 205"/>
                  <a:gd name="T33" fmla="*/ 365 h 365"/>
                  <a:gd name="T34" fmla="*/ 115 w 205"/>
                  <a:gd name="T35" fmla="*/ 339 h 365"/>
                  <a:gd name="T36" fmla="*/ 103 w 205"/>
                  <a:gd name="T3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65">
                    <a:moveTo>
                      <a:pt x="103" y="273"/>
                    </a:moveTo>
                    <a:cubicBezTo>
                      <a:pt x="103" y="273"/>
                      <a:pt x="95" y="322"/>
                      <a:pt x="90" y="339"/>
                    </a:cubicBezTo>
                    <a:cubicBezTo>
                      <a:pt x="83" y="364"/>
                      <a:pt x="61" y="365"/>
                      <a:pt x="61" y="365"/>
                    </a:cubicBezTo>
                    <a:cubicBezTo>
                      <a:pt x="21" y="362"/>
                      <a:pt x="5" y="355"/>
                      <a:pt x="5" y="355"/>
                    </a:cubicBezTo>
                    <a:cubicBezTo>
                      <a:pt x="5" y="355"/>
                      <a:pt x="7" y="331"/>
                      <a:pt x="9" y="302"/>
                    </a:cubicBezTo>
                    <a:cubicBezTo>
                      <a:pt x="11" y="272"/>
                      <a:pt x="21" y="227"/>
                      <a:pt x="23" y="212"/>
                    </a:cubicBezTo>
                    <a:cubicBezTo>
                      <a:pt x="26" y="197"/>
                      <a:pt x="25" y="135"/>
                      <a:pt x="25" y="135"/>
                    </a:cubicBezTo>
                    <a:cubicBezTo>
                      <a:pt x="10" y="85"/>
                      <a:pt x="0" y="25"/>
                      <a:pt x="0" y="25"/>
                    </a:cubicBezTo>
                    <a:cubicBezTo>
                      <a:pt x="19" y="20"/>
                      <a:pt x="65" y="0"/>
                      <a:pt x="65" y="0"/>
                    </a:cubicBezTo>
                    <a:cubicBezTo>
                      <a:pt x="65" y="0"/>
                      <a:pt x="56" y="62"/>
                      <a:pt x="103" y="137"/>
                    </a:cubicBezTo>
                    <a:cubicBezTo>
                      <a:pt x="150" y="62"/>
                      <a:pt x="140" y="0"/>
                      <a:pt x="140" y="0"/>
                    </a:cubicBezTo>
                    <a:cubicBezTo>
                      <a:pt x="140" y="0"/>
                      <a:pt x="186" y="20"/>
                      <a:pt x="205" y="25"/>
                    </a:cubicBezTo>
                    <a:cubicBezTo>
                      <a:pt x="205" y="25"/>
                      <a:pt x="195" y="85"/>
                      <a:pt x="181" y="135"/>
                    </a:cubicBezTo>
                    <a:cubicBezTo>
                      <a:pt x="181" y="135"/>
                      <a:pt x="180" y="197"/>
                      <a:pt x="182" y="212"/>
                    </a:cubicBezTo>
                    <a:cubicBezTo>
                      <a:pt x="185" y="227"/>
                      <a:pt x="194" y="272"/>
                      <a:pt x="196" y="302"/>
                    </a:cubicBezTo>
                    <a:cubicBezTo>
                      <a:pt x="198" y="331"/>
                      <a:pt x="201" y="355"/>
                      <a:pt x="201" y="355"/>
                    </a:cubicBezTo>
                    <a:cubicBezTo>
                      <a:pt x="201" y="355"/>
                      <a:pt x="185" y="362"/>
                      <a:pt x="144" y="365"/>
                    </a:cubicBezTo>
                    <a:cubicBezTo>
                      <a:pt x="144" y="365"/>
                      <a:pt x="122" y="364"/>
                      <a:pt x="115" y="339"/>
                    </a:cubicBezTo>
                    <a:cubicBezTo>
                      <a:pt x="110" y="322"/>
                      <a:pt x="103" y="273"/>
                      <a:pt x="103"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103" name="Freeform 234"/>
              <p:cNvSpPr>
                <a:spLocks/>
              </p:cNvSpPr>
              <p:nvPr/>
            </p:nvSpPr>
            <p:spPr bwMode="auto">
              <a:xfrm>
                <a:off x="1098551" y="3952875"/>
                <a:ext cx="190500" cy="458787"/>
              </a:xfrm>
              <a:custGeom>
                <a:avLst/>
                <a:gdLst>
                  <a:gd name="T0" fmla="*/ 0 w 61"/>
                  <a:gd name="T1" fmla="*/ 148 h 148"/>
                  <a:gd name="T2" fmla="*/ 30 w 61"/>
                  <a:gd name="T3" fmla="*/ 0 h 148"/>
                  <a:gd name="T4" fmla="*/ 43 w 61"/>
                  <a:gd name="T5" fmla="*/ 10 h 148"/>
                  <a:gd name="T6" fmla="*/ 59 w 61"/>
                  <a:gd name="T7" fmla="*/ 28 h 148"/>
                  <a:gd name="T8" fmla="*/ 44 w 61"/>
                  <a:gd name="T9" fmla="*/ 32 h 148"/>
                  <a:gd name="T10" fmla="*/ 61 w 61"/>
                  <a:gd name="T11" fmla="*/ 38 h 148"/>
                  <a:gd name="T12" fmla="*/ 0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0" y="148"/>
                    </a:moveTo>
                    <a:cubicBezTo>
                      <a:pt x="29" y="79"/>
                      <a:pt x="30" y="0"/>
                      <a:pt x="30" y="0"/>
                    </a:cubicBezTo>
                    <a:cubicBezTo>
                      <a:pt x="43" y="10"/>
                      <a:pt x="43" y="10"/>
                      <a:pt x="43" y="10"/>
                    </a:cubicBezTo>
                    <a:cubicBezTo>
                      <a:pt x="59" y="28"/>
                      <a:pt x="59" y="28"/>
                      <a:pt x="59" y="28"/>
                    </a:cubicBezTo>
                    <a:cubicBezTo>
                      <a:pt x="44" y="32"/>
                      <a:pt x="44" y="32"/>
                      <a:pt x="44" y="32"/>
                    </a:cubicBezTo>
                    <a:cubicBezTo>
                      <a:pt x="61" y="38"/>
                      <a:pt x="61" y="38"/>
                      <a:pt x="61" y="38"/>
                    </a:cubicBezTo>
                    <a:cubicBezTo>
                      <a:pt x="61" y="38"/>
                      <a:pt x="50" y="113"/>
                      <a:pt x="0"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104" name="Freeform 235"/>
              <p:cNvSpPr>
                <a:spLocks/>
              </p:cNvSpPr>
              <p:nvPr/>
            </p:nvSpPr>
            <p:spPr bwMode="auto">
              <a:xfrm>
                <a:off x="908051" y="3952875"/>
                <a:ext cx="190500" cy="458787"/>
              </a:xfrm>
              <a:custGeom>
                <a:avLst/>
                <a:gdLst>
                  <a:gd name="T0" fmla="*/ 61 w 61"/>
                  <a:gd name="T1" fmla="*/ 148 h 148"/>
                  <a:gd name="T2" fmla="*/ 30 w 61"/>
                  <a:gd name="T3" fmla="*/ 0 h 148"/>
                  <a:gd name="T4" fmla="*/ 18 w 61"/>
                  <a:gd name="T5" fmla="*/ 10 h 148"/>
                  <a:gd name="T6" fmla="*/ 2 w 61"/>
                  <a:gd name="T7" fmla="*/ 28 h 148"/>
                  <a:gd name="T8" fmla="*/ 17 w 61"/>
                  <a:gd name="T9" fmla="*/ 32 h 148"/>
                  <a:gd name="T10" fmla="*/ 0 w 61"/>
                  <a:gd name="T11" fmla="*/ 38 h 148"/>
                  <a:gd name="T12" fmla="*/ 61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61" y="148"/>
                    </a:moveTo>
                    <a:cubicBezTo>
                      <a:pt x="32" y="79"/>
                      <a:pt x="30" y="0"/>
                      <a:pt x="30" y="0"/>
                    </a:cubicBezTo>
                    <a:cubicBezTo>
                      <a:pt x="18" y="10"/>
                      <a:pt x="18" y="10"/>
                      <a:pt x="18" y="10"/>
                    </a:cubicBezTo>
                    <a:cubicBezTo>
                      <a:pt x="2" y="28"/>
                      <a:pt x="2" y="28"/>
                      <a:pt x="2" y="28"/>
                    </a:cubicBezTo>
                    <a:cubicBezTo>
                      <a:pt x="17" y="32"/>
                      <a:pt x="17" y="32"/>
                      <a:pt x="17" y="32"/>
                    </a:cubicBezTo>
                    <a:cubicBezTo>
                      <a:pt x="0" y="38"/>
                      <a:pt x="0" y="38"/>
                      <a:pt x="0" y="38"/>
                    </a:cubicBezTo>
                    <a:cubicBezTo>
                      <a:pt x="0" y="38"/>
                      <a:pt x="11" y="113"/>
                      <a:pt x="61"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105" name="Oval 236"/>
              <p:cNvSpPr>
                <a:spLocks noChangeArrowheads="1"/>
              </p:cNvSpPr>
              <p:nvPr/>
            </p:nvSpPr>
            <p:spPr bwMode="auto">
              <a:xfrm>
                <a:off x="1079501" y="4427538"/>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106" name="Oval 237"/>
              <p:cNvSpPr>
                <a:spLocks noChangeArrowheads="1"/>
              </p:cNvSpPr>
              <p:nvPr/>
            </p:nvSpPr>
            <p:spPr bwMode="auto">
              <a:xfrm>
                <a:off x="1079501" y="4584700"/>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sp>
            <p:nvSpPr>
              <p:cNvPr id="107" name="Oval 238"/>
              <p:cNvSpPr>
                <a:spLocks noChangeArrowheads="1"/>
              </p:cNvSpPr>
              <p:nvPr/>
            </p:nvSpPr>
            <p:spPr bwMode="auto">
              <a:xfrm>
                <a:off x="1079501" y="4740275"/>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a:solidFill>
                    <a:prstClr val="black"/>
                  </a:solidFill>
                </a:endParaRPr>
              </a:p>
            </p:txBody>
          </p:sp>
        </p:grpSp>
      </p:grpSp>
      <p:sp>
        <p:nvSpPr>
          <p:cNvPr id="111" name="文本框 110"/>
          <p:cNvSpPr txBox="1"/>
          <p:nvPr/>
        </p:nvSpPr>
        <p:spPr>
          <a:xfrm>
            <a:off x="914252" y="2570954"/>
            <a:ext cx="1510171" cy="400110"/>
          </a:xfrm>
          <a:prstGeom prst="rect">
            <a:avLst/>
          </a:prstGeom>
          <a:noFill/>
        </p:spPr>
        <p:txBody>
          <a:bodyPr wrap="square" rtlCol="0">
            <a:spAutoFit/>
          </a:bodyPr>
          <a:lstStyle/>
          <a:p>
            <a:r>
              <a:rPr lang="zh-CN" altLang="en-US" sz="2000" b="1" dirty="0">
                <a:solidFill>
                  <a:srgbClr val="0174AB"/>
                </a:solidFill>
                <a:cs typeface="+mn-ea"/>
              </a:rPr>
              <a:t>能力目标</a:t>
            </a:r>
          </a:p>
        </p:txBody>
      </p:sp>
      <p:sp>
        <p:nvSpPr>
          <p:cNvPr id="114" name="矩形 113"/>
          <p:cNvSpPr/>
          <p:nvPr/>
        </p:nvSpPr>
        <p:spPr>
          <a:xfrm>
            <a:off x="2993123" y="1639907"/>
            <a:ext cx="6022088" cy="960328"/>
          </a:xfrm>
          <a:prstGeom prst="rect">
            <a:avLst/>
          </a:prstGeom>
          <a:ln>
            <a:solidFill>
              <a:schemeClr val="accent1"/>
            </a:solidFill>
            <a:prstDash val="dash"/>
          </a:ln>
        </p:spPr>
        <p:txBody>
          <a:bodyPr wrap="square">
            <a:spAutoFit/>
          </a:bodyPr>
          <a:lstStyle/>
          <a:p>
            <a:pPr defTabSz="462916" fontAlgn="base">
              <a:lnSpc>
                <a:spcPct val="150000"/>
              </a:lnSpc>
              <a:spcBef>
                <a:spcPct val="0"/>
              </a:spcBef>
              <a:spcAft>
                <a:spcPct val="0"/>
              </a:spcAft>
              <a:buClr>
                <a:srgbClr val="4F81BD"/>
              </a:buClr>
              <a:buSzPct val="60000"/>
            </a:pPr>
            <a:r>
              <a:rPr lang="en-US" altLang="zh-CN" sz="2000" dirty="0">
                <a:solidFill>
                  <a:srgbClr val="000000"/>
                </a:solidFill>
                <a:cs typeface="+mn-ea"/>
                <a:sym typeface="Times New Roman" panose="02020603050405020304" pitchFamily="18" charset="0"/>
              </a:rPr>
              <a:t>1.</a:t>
            </a:r>
            <a:r>
              <a:rPr lang="zh-CN" altLang="en-US" sz="2000" dirty="0">
                <a:solidFill>
                  <a:srgbClr val="000000"/>
                </a:solidFill>
                <a:cs typeface="+mn-ea"/>
                <a:sym typeface="Times New Roman" panose="02020603050405020304" pitchFamily="18" charset="0"/>
              </a:rPr>
              <a:t>出口商能</a:t>
            </a:r>
            <a:r>
              <a:rPr lang="zh-CN" altLang="en-US" sz="2000" dirty="0" smtClean="0">
                <a:solidFill>
                  <a:srgbClr val="000000"/>
                </a:solidFill>
                <a:cs typeface="+mn-ea"/>
                <a:sym typeface="Times New Roman" panose="02020603050405020304" pitchFamily="18" charset="0"/>
              </a:rPr>
              <a:t>进行</a:t>
            </a:r>
            <a:r>
              <a:rPr lang="zh-CN" altLang="en-US" sz="2000" dirty="0" smtClean="0">
                <a:solidFill>
                  <a:srgbClr val="000000"/>
                </a:solidFill>
                <a:cs typeface="+mn-ea"/>
                <a:sym typeface="Times New Roman" panose="02020603050405020304" pitchFamily="18" charset="0"/>
              </a:rPr>
              <a:t>国际市场调研</a:t>
            </a:r>
            <a:endParaRPr lang="en-US" altLang="zh-CN" sz="2000" dirty="0" smtClean="0">
              <a:solidFill>
                <a:srgbClr val="000000"/>
              </a:solidFill>
              <a:cs typeface="+mn-ea"/>
              <a:sym typeface="Times New Roman" panose="02020603050405020304" pitchFamily="18" charset="0"/>
            </a:endParaRPr>
          </a:p>
          <a:p>
            <a:pPr defTabSz="462916" fontAlgn="base">
              <a:lnSpc>
                <a:spcPct val="150000"/>
              </a:lnSpc>
              <a:spcBef>
                <a:spcPct val="0"/>
              </a:spcBef>
              <a:spcAft>
                <a:spcPct val="0"/>
              </a:spcAft>
              <a:buClr>
                <a:srgbClr val="4F81BD"/>
              </a:buClr>
              <a:buSzPct val="60000"/>
            </a:pPr>
            <a:r>
              <a:rPr lang="en-US" altLang="zh-CN" sz="2000" dirty="0" smtClean="0">
                <a:solidFill>
                  <a:srgbClr val="000000"/>
                </a:solidFill>
                <a:cs typeface="+mn-ea"/>
                <a:sym typeface="Times New Roman" panose="02020603050405020304" pitchFamily="18" charset="0"/>
              </a:rPr>
              <a:t>2.</a:t>
            </a:r>
            <a:r>
              <a:rPr lang="zh-CN" altLang="en-US" sz="2000" dirty="0" smtClean="0">
                <a:solidFill>
                  <a:srgbClr val="000000"/>
                </a:solidFill>
                <a:cs typeface="+mn-ea"/>
                <a:sym typeface="Times New Roman" panose="02020603050405020304" pitchFamily="18" charset="0"/>
              </a:rPr>
              <a:t>制定相应的出口经营方案</a:t>
            </a:r>
            <a:endParaRPr lang="zh-CN" altLang="en-US" sz="2000" dirty="0">
              <a:solidFill>
                <a:srgbClr val="000000"/>
              </a:solidFill>
              <a:cs typeface="+mn-ea"/>
              <a:sym typeface="Times New Roman" panose="02020603050405020304" pitchFamily="18" charset="0"/>
            </a:endParaRPr>
          </a:p>
        </p:txBody>
      </p:sp>
      <p:grpSp>
        <p:nvGrpSpPr>
          <p:cNvPr id="59" name="Group 67"/>
          <p:cNvGrpSpPr/>
          <p:nvPr/>
        </p:nvGrpSpPr>
        <p:grpSpPr>
          <a:xfrm>
            <a:off x="964689"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endParaRPr>
            </a:p>
          </p:txBody>
        </p:sp>
      </p:grpSp>
      <p:grpSp>
        <p:nvGrpSpPr>
          <p:cNvPr id="50" name="组合 49"/>
          <p:cNvGrpSpPr/>
          <p:nvPr/>
        </p:nvGrpSpPr>
        <p:grpSpPr>
          <a:xfrm>
            <a:off x="1005324" y="3647901"/>
            <a:ext cx="1251349" cy="1332481"/>
            <a:chOff x="3045251" y="2518854"/>
            <a:chExt cx="1800225" cy="1800225"/>
          </a:xfrm>
        </p:grpSpPr>
        <p:sp>
          <p:nvSpPr>
            <p:cNvPr id="51" name="椭圆 50"/>
            <p:cNvSpPr/>
            <p:nvPr/>
          </p:nvSpPr>
          <p:spPr bwMode="auto">
            <a:xfrm>
              <a:off x="3045251" y="2518854"/>
              <a:ext cx="1800225" cy="1800225"/>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9"/>
            <p:cNvSpPr>
              <a:spLocks noEditPoints="1"/>
            </p:cNvSpPr>
            <p:nvPr/>
          </p:nvSpPr>
          <p:spPr bwMode="auto">
            <a:xfrm>
              <a:off x="3453672" y="2816040"/>
              <a:ext cx="1171826" cy="908811"/>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prstClr val="black"/>
                </a:solidFill>
                <a:latin typeface="Arial" charset="0"/>
              </a:endParaRPr>
            </a:p>
          </p:txBody>
        </p:sp>
      </p:grpSp>
      <p:sp>
        <p:nvSpPr>
          <p:cNvPr id="53" name="文本框 52"/>
          <p:cNvSpPr txBox="1"/>
          <p:nvPr/>
        </p:nvSpPr>
        <p:spPr>
          <a:xfrm>
            <a:off x="930756" y="4980383"/>
            <a:ext cx="1325917" cy="400110"/>
          </a:xfrm>
          <a:prstGeom prst="rect">
            <a:avLst/>
          </a:prstGeom>
          <a:noFill/>
        </p:spPr>
        <p:txBody>
          <a:bodyPr wrap="square" rtlCol="0">
            <a:spAutoFit/>
          </a:bodyPr>
          <a:lstStyle/>
          <a:p>
            <a:pPr fontAlgn="base">
              <a:spcBef>
                <a:spcPct val="0"/>
              </a:spcBef>
              <a:spcAft>
                <a:spcPct val="0"/>
              </a:spcAft>
            </a:pPr>
            <a:r>
              <a:rPr lang="zh-CN" altLang="en-US" sz="2000" b="1" dirty="0" smtClean="0">
                <a:solidFill>
                  <a:srgbClr val="0174AB"/>
                </a:solidFill>
                <a:cs typeface="+mn-ea"/>
              </a:rPr>
              <a:t>知识目标</a:t>
            </a:r>
            <a:endParaRPr lang="zh-CN" altLang="en-US" sz="2000" b="1" dirty="0">
              <a:solidFill>
                <a:srgbClr val="0174AB"/>
              </a:solidFill>
              <a:cs typeface="+mn-ea"/>
            </a:endParaRPr>
          </a:p>
        </p:txBody>
      </p:sp>
      <p:sp>
        <p:nvSpPr>
          <p:cNvPr id="54" name="矩形 53"/>
          <p:cNvSpPr/>
          <p:nvPr/>
        </p:nvSpPr>
        <p:spPr>
          <a:xfrm>
            <a:off x="2993123" y="3867871"/>
            <a:ext cx="6022088" cy="1938992"/>
          </a:xfrm>
          <a:prstGeom prst="rect">
            <a:avLst/>
          </a:prstGeom>
          <a:ln>
            <a:solidFill>
              <a:schemeClr val="accent1"/>
            </a:solidFill>
            <a:prstDash val="dash"/>
          </a:ln>
        </p:spPr>
        <p:txBody>
          <a:bodyPr wrap="square">
            <a:spAutoFit/>
          </a:bodyPr>
          <a:lstStyle/>
          <a:p>
            <a:pPr defTabSz="462916" fontAlgn="base">
              <a:lnSpc>
                <a:spcPct val="150000"/>
              </a:lnSpc>
              <a:spcBef>
                <a:spcPct val="0"/>
              </a:spcBef>
              <a:spcAft>
                <a:spcPct val="0"/>
              </a:spcAft>
              <a:buClr>
                <a:srgbClr val="4F81BD"/>
              </a:buClr>
              <a:buSzPct val="60000"/>
            </a:pPr>
            <a:r>
              <a:rPr lang="en-US" altLang="zh-CN" sz="2000" dirty="0" smtClean="0">
                <a:solidFill>
                  <a:srgbClr val="000000"/>
                </a:solidFill>
                <a:cs typeface="+mn-ea"/>
                <a:sym typeface="Times New Roman" panose="02020603050405020304" pitchFamily="18" charset="0"/>
              </a:rPr>
              <a:t>1.</a:t>
            </a:r>
            <a:r>
              <a:rPr lang="zh-CN" altLang="en-US" sz="2000" dirty="0" smtClean="0">
                <a:solidFill>
                  <a:srgbClr val="000000"/>
                </a:solidFill>
                <a:cs typeface="+mn-ea"/>
                <a:sym typeface="Times New Roman" panose="02020603050405020304" pitchFamily="18" charset="0"/>
              </a:rPr>
              <a:t>了解国际</a:t>
            </a:r>
            <a:r>
              <a:rPr lang="zh-CN" altLang="en-US" sz="2000" dirty="0">
                <a:solidFill>
                  <a:srgbClr val="000000"/>
                </a:solidFill>
                <a:cs typeface="+mn-ea"/>
                <a:sym typeface="Times New Roman" panose="02020603050405020304" pitchFamily="18" charset="0"/>
              </a:rPr>
              <a:t>市场</a:t>
            </a:r>
            <a:r>
              <a:rPr lang="zh-CN" altLang="en-US" sz="2000" dirty="0" smtClean="0">
                <a:solidFill>
                  <a:srgbClr val="000000"/>
                </a:solidFill>
                <a:cs typeface="+mn-ea"/>
                <a:sym typeface="Times New Roman" panose="02020603050405020304" pitchFamily="18" charset="0"/>
              </a:rPr>
              <a:t>调研含义、功能、内容</a:t>
            </a:r>
            <a:endParaRPr lang="en-US" altLang="zh-CN" sz="2000" dirty="0">
              <a:solidFill>
                <a:srgbClr val="000000"/>
              </a:solidFill>
              <a:cs typeface="+mn-ea"/>
              <a:sym typeface="Times New Roman" panose="02020603050405020304" pitchFamily="18" charset="0"/>
            </a:endParaRPr>
          </a:p>
          <a:p>
            <a:pPr defTabSz="462916" fontAlgn="base">
              <a:lnSpc>
                <a:spcPct val="150000"/>
              </a:lnSpc>
              <a:spcBef>
                <a:spcPct val="0"/>
              </a:spcBef>
              <a:spcAft>
                <a:spcPct val="0"/>
              </a:spcAft>
              <a:buClr>
                <a:srgbClr val="4F81BD"/>
              </a:buClr>
              <a:buSzPct val="60000"/>
            </a:pPr>
            <a:r>
              <a:rPr lang="en-US" altLang="zh-CN" sz="2000" dirty="0">
                <a:solidFill>
                  <a:srgbClr val="000000"/>
                </a:solidFill>
                <a:cs typeface="+mn-ea"/>
                <a:sym typeface="Times New Roman" panose="02020603050405020304" pitchFamily="18" charset="0"/>
              </a:rPr>
              <a:t>2.</a:t>
            </a:r>
            <a:r>
              <a:rPr lang="zh-CN" altLang="en-US" sz="2000" dirty="0" smtClean="0">
                <a:solidFill>
                  <a:srgbClr val="000000"/>
                </a:solidFill>
                <a:cs typeface="+mn-ea"/>
                <a:sym typeface="Times New Roman" panose="02020603050405020304" pitchFamily="18" charset="0"/>
              </a:rPr>
              <a:t>制定出口</a:t>
            </a:r>
            <a:r>
              <a:rPr lang="zh-CN" altLang="en-US" sz="2000" dirty="0">
                <a:solidFill>
                  <a:srgbClr val="000000"/>
                </a:solidFill>
                <a:cs typeface="+mn-ea"/>
                <a:sym typeface="Times New Roman" panose="02020603050405020304" pitchFamily="18" charset="0"/>
              </a:rPr>
              <a:t>经营</a:t>
            </a:r>
            <a:r>
              <a:rPr lang="zh-CN" altLang="en-US" sz="2000" dirty="0" smtClean="0">
                <a:solidFill>
                  <a:srgbClr val="000000"/>
                </a:solidFill>
                <a:cs typeface="+mn-ea"/>
                <a:sym typeface="Times New Roman" panose="02020603050405020304" pitchFamily="18" charset="0"/>
              </a:rPr>
              <a:t>方案要考虑的因素</a:t>
            </a:r>
            <a:endParaRPr lang="en-US" altLang="zh-CN" sz="2000" dirty="0" smtClean="0">
              <a:solidFill>
                <a:srgbClr val="000000"/>
              </a:solidFill>
              <a:cs typeface="+mn-ea"/>
              <a:sym typeface="Times New Roman" panose="02020603050405020304" pitchFamily="18" charset="0"/>
            </a:endParaRPr>
          </a:p>
          <a:p>
            <a:pPr defTabSz="462916" fontAlgn="base">
              <a:lnSpc>
                <a:spcPct val="150000"/>
              </a:lnSpc>
              <a:spcBef>
                <a:spcPct val="0"/>
              </a:spcBef>
              <a:spcAft>
                <a:spcPct val="0"/>
              </a:spcAft>
              <a:buClr>
                <a:srgbClr val="4F81BD"/>
              </a:buClr>
              <a:buSzPct val="60000"/>
            </a:pPr>
            <a:r>
              <a:rPr lang="en-US" altLang="zh-CN" sz="2000" dirty="0" smtClean="0">
                <a:solidFill>
                  <a:srgbClr val="000000"/>
                </a:solidFill>
                <a:cs typeface="+mn-ea"/>
                <a:sym typeface="Times New Roman" panose="02020603050405020304" pitchFamily="18" charset="0"/>
              </a:rPr>
              <a:t>3.</a:t>
            </a:r>
            <a:r>
              <a:rPr lang="zh-CN" altLang="en-US" sz="2000" dirty="0">
                <a:solidFill>
                  <a:srgbClr val="000000"/>
                </a:solidFill>
                <a:cs typeface="+mn-ea"/>
                <a:sym typeface="Times New Roman" panose="02020603050405020304" pitchFamily="18" charset="0"/>
              </a:rPr>
              <a:t>出口经营</a:t>
            </a:r>
            <a:r>
              <a:rPr lang="zh-CN" altLang="en-US" sz="2000" dirty="0" smtClean="0">
                <a:solidFill>
                  <a:srgbClr val="000000"/>
                </a:solidFill>
                <a:cs typeface="+mn-ea"/>
                <a:sym typeface="Times New Roman" panose="02020603050405020304" pitchFamily="18" charset="0"/>
              </a:rPr>
              <a:t>方案的主要内容</a:t>
            </a:r>
            <a:endParaRPr lang="zh-CN" altLang="en-US" sz="2000" dirty="0">
              <a:solidFill>
                <a:srgbClr val="000000"/>
              </a:solidFill>
              <a:cs typeface="+mn-ea"/>
              <a:sym typeface="Times New Roman" panose="02020603050405020304" pitchFamily="18" charset="0"/>
            </a:endParaRPr>
          </a:p>
          <a:p>
            <a:pPr defTabSz="385763" fontAlgn="base">
              <a:lnSpc>
                <a:spcPct val="150000"/>
              </a:lnSpc>
              <a:spcBef>
                <a:spcPct val="0"/>
              </a:spcBef>
              <a:spcAft>
                <a:spcPct val="0"/>
              </a:spcAft>
              <a:buClr>
                <a:srgbClr val="4F81BD"/>
              </a:buClr>
              <a:buSzPct val="60000"/>
            </a:pPr>
            <a:endParaRPr lang="en-US" altLang="zh-CN" sz="2000" dirty="0" smtClean="0">
              <a:solidFill>
                <a:srgbClr val="000000"/>
              </a:solidFill>
              <a:cs typeface="+mn-ea"/>
              <a:sym typeface="Times New Roman" panose="02020603050405020304" pitchFamily="18" charset="0"/>
            </a:endParaRPr>
          </a:p>
        </p:txBody>
      </p:sp>
    </p:spTree>
    <p:custDataLst>
      <p:tags r:id="rId1"/>
    </p:custDataLst>
    <p:extLst>
      <p:ext uri="{BB962C8B-B14F-4D97-AF65-F5344CB8AC3E}">
        <p14:creationId xmlns:p14="http://schemas.microsoft.com/office/powerpoint/2010/main" val="1744618951"/>
      </p:ext>
    </p:extLst>
  </p:cSld>
  <p:clrMapOvr>
    <a:masterClrMapping/>
  </p:clrMapOvr>
  <mc:AlternateContent xmlns:mc="http://schemas.openxmlformats.org/markup-compatibility/2006" xmlns:p14="http://schemas.microsoft.com/office/powerpoint/2010/main">
    <mc:Choice Requires="p14">
      <p:transition spd="slow" p14:dur="2000" advTm="20163"/>
    </mc:Choice>
    <mc:Fallback xmlns="">
      <p:transition spd="slow" advTm="20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53" grpId="0"/>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861494" y="4298057"/>
            <a:ext cx="1549080" cy="400110"/>
          </a:xfrm>
          <a:prstGeom prst="rect">
            <a:avLst/>
          </a:prstGeom>
          <a:noFill/>
        </p:spPr>
        <p:txBody>
          <a:bodyPr wrap="square" rtlCol="0">
            <a:spAutoFit/>
          </a:bodyPr>
          <a:lstStyle/>
          <a:p>
            <a:r>
              <a:rPr lang="zh-CN" altLang="en-US" sz="2000" b="1" dirty="0" smtClean="0">
                <a:solidFill>
                  <a:srgbClr val="0174AB"/>
                </a:solidFill>
                <a:cs typeface="+mn-ea"/>
              </a:rPr>
              <a:t>素质目标</a:t>
            </a:r>
            <a:endParaRPr lang="zh-CN" altLang="en-US" sz="2000" b="1" dirty="0">
              <a:solidFill>
                <a:srgbClr val="0174AB"/>
              </a:solidFill>
              <a:cs typeface="+mn-ea"/>
            </a:endParaRPr>
          </a:p>
        </p:txBody>
      </p:sp>
      <p:sp>
        <p:nvSpPr>
          <p:cNvPr id="54" name="矩形 53"/>
          <p:cNvSpPr/>
          <p:nvPr/>
        </p:nvSpPr>
        <p:spPr>
          <a:xfrm>
            <a:off x="2363905" y="1430809"/>
            <a:ext cx="8610773" cy="3785652"/>
          </a:xfrm>
          <a:prstGeom prst="rect">
            <a:avLst/>
          </a:prstGeom>
          <a:ln>
            <a:solidFill>
              <a:schemeClr val="accent1"/>
            </a:solidFill>
            <a:prstDash val="dash"/>
          </a:ln>
        </p:spPr>
        <p:txBody>
          <a:bodyPr wrap="square">
            <a:spAutoFit/>
          </a:bodyPr>
          <a:lstStyle/>
          <a:p>
            <a:pPr defTabSz="462916" fontAlgn="base">
              <a:spcBef>
                <a:spcPct val="0"/>
              </a:spcBef>
              <a:spcAft>
                <a:spcPct val="0"/>
              </a:spcAft>
              <a:buClr>
                <a:srgbClr val="4F81BD"/>
              </a:buClr>
              <a:buSzPct val="60000"/>
            </a:pPr>
            <a:r>
              <a:rPr lang="en-US" altLang="zh-CN" sz="2000" dirty="0">
                <a:solidFill>
                  <a:srgbClr val="0070C0"/>
                </a:solidFill>
                <a:cs typeface="+mn-ea"/>
                <a:sym typeface="Times New Roman" panose="02020603050405020304" pitchFamily="18" charset="0"/>
              </a:rPr>
              <a:t>1.</a:t>
            </a:r>
            <a:r>
              <a:rPr lang="zh-CN" altLang="en-US" sz="2000" dirty="0">
                <a:solidFill>
                  <a:srgbClr val="0070C0"/>
                </a:solidFill>
                <a:cs typeface="+mn-ea"/>
                <a:sym typeface="Times New Roman" panose="02020603050405020304" pitchFamily="18" charset="0"/>
              </a:rPr>
              <a:t>语言能力：</a:t>
            </a:r>
            <a:r>
              <a:rPr lang="zh-CN" altLang="en-US" sz="2000" dirty="0">
                <a:solidFill>
                  <a:srgbClr val="000000"/>
                </a:solidFill>
                <a:cs typeface="+mn-ea"/>
                <a:sym typeface="Times New Roman" panose="02020603050405020304" pitchFamily="18" charset="0"/>
              </a:rPr>
              <a:t>具有较高的英语水平，具有与国外客户进行顺畅交流的能力；</a:t>
            </a:r>
          </a:p>
          <a:p>
            <a:pPr defTabSz="462916" fontAlgn="base">
              <a:spcBef>
                <a:spcPct val="0"/>
              </a:spcBef>
              <a:spcAft>
                <a:spcPct val="0"/>
              </a:spcAft>
              <a:buClr>
                <a:srgbClr val="4F81BD"/>
              </a:buClr>
              <a:buSzPct val="60000"/>
            </a:pPr>
            <a:r>
              <a:rPr lang="en-US" altLang="zh-CN" sz="2000" dirty="0">
                <a:solidFill>
                  <a:srgbClr val="0070C0"/>
                </a:solidFill>
                <a:cs typeface="+mn-ea"/>
                <a:sym typeface="Times New Roman" panose="02020603050405020304" pitchFamily="18" charset="0"/>
              </a:rPr>
              <a:t>2.</a:t>
            </a:r>
            <a:r>
              <a:rPr lang="zh-CN" altLang="en-US" sz="2000" dirty="0">
                <a:solidFill>
                  <a:srgbClr val="0070C0"/>
                </a:solidFill>
                <a:cs typeface="+mn-ea"/>
                <a:sym typeface="Times New Roman" panose="02020603050405020304" pitchFamily="18" charset="0"/>
              </a:rPr>
              <a:t>沟通能力：</a:t>
            </a:r>
            <a:r>
              <a:rPr lang="zh-CN" altLang="en-US" sz="2000" dirty="0">
                <a:solidFill>
                  <a:srgbClr val="000000"/>
                </a:solidFill>
                <a:cs typeface="+mn-ea"/>
                <a:sym typeface="Times New Roman" panose="02020603050405020304" pitchFamily="18" charset="0"/>
              </a:rPr>
              <a:t>不断提高自己的语言表达和沟通能力，与国内相关业务往来方进行有效沟通；</a:t>
            </a:r>
          </a:p>
          <a:p>
            <a:pPr defTabSz="462916" fontAlgn="base">
              <a:spcBef>
                <a:spcPct val="0"/>
              </a:spcBef>
              <a:spcAft>
                <a:spcPct val="0"/>
              </a:spcAft>
              <a:buClr>
                <a:srgbClr val="4F81BD"/>
              </a:buClr>
              <a:buSzPct val="60000"/>
            </a:pPr>
            <a:r>
              <a:rPr lang="en-US" altLang="zh-CN" sz="2000" dirty="0">
                <a:solidFill>
                  <a:srgbClr val="0070C0"/>
                </a:solidFill>
                <a:cs typeface="+mn-ea"/>
                <a:sym typeface="Times New Roman" panose="02020603050405020304" pitchFamily="18" charset="0"/>
              </a:rPr>
              <a:t>3.</a:t>
            </a:r>
            <a:r>
              <a:rPr lang="zh-CN" altLang="en-US" sz="2000" dirty="0">
                <a:solidFill>
                  <a:srgbClr val="0070C0"/>
                </a:solidFill>
                <a:cs typeface="+mn-ea"/>
                <a:sym typeface="Times New Roman" panose="02020603050405020304" pitchFamily="18" charset="0"/>
              </a:rPr>
              <a:t>学习能力：</a:t>
            </a:r>
            <a:r>
              <a:rPr lang="zh-CN" altLang="en-US" sz="2000" dirty="0">
                <a:solidFill>
                  <a:srgbClr val="000000"/>
                </a:solidFill>
                <a:cs typeface="+mn-ea"/>
                <a:sym typeface="Times New Roman" panose="02020603050405020304" pitchFamily="18" charset="0"/>
              </a:rPr>
              <a:t>不断学习外贸领域新知识、新案例、国际贸易惯例新规定或新的国际贸易惯例等，通过不同的途径获取商务信息包括产品信息、客户信息、政策信息等能力；</a:t>
            </a:r>
          </a:p>
          <a:p>
            <a:pPr defTabSz="462916" fontAlgn="base">
              <a:spcBef>
                <a:spcPct val="0"/>
              </a:spcBef>
              <a:spcAft>
                <a:spcPct val="0"/>
              </a:spcAft>
              <a:buClr>
                <a:srgbClr val="4F81BD"/>
              </a:buClr>
              <a:buSzPct val="60000"/>
            </a:pPr>
            <a:r>
              <a:rPr lang="en-US" altLang="zh-CN" sz="2000" dirty="0">
                <a:solidFill>
                  <a:srgbClr val="0070C0"/>
                </a:solidFill>
                <a:cs typeface="+mn-ea"/>
                <a:sym typeface="Times New Roman" panose="02020603050405020304" pitchFamily="18" charset="0"/>
              </a:rPr>
              <a:t>4. </a:t>
            </a:r>
            <a:r>
              <a:rPr lang="zh-CN" altLang="en-US" sz="2000" dirty="0">
                <a:solidFill>
                  <a:srgbClr val="0070C0"/>
                </a:solidFill>
                <a:cs typeface="+mn-ea"/>
                <a:sym typeface="Times New Roman" panose="02020603050405020304" pitchFamily="18" charset="0"/>
              </a:rPr>
              <a:t>调研、分析、决策能力：</a:t>
            </a:r>
            <a:r>
              <a:rPr lang="zh-CN" altLang="en-US" sz="2000" dirty="0">
                <a:solidFill>
                  <a:srgbClr val="000000"/>
                </a:solidFill>
                <a:cs typeface="+mn-ea"/>
                <a:sym typeface="Times New Roman" panose="02020603050405020304" pitchFamily="18" charset="0"/>
              </a:rPr>
              <a:t>具有调研国内和国际市场，对数据进行分析和归纳的能力，对贸易纠纷、突发事件等做出正确的分析判断和决策能力；</a:t>
            </a:r>
          </a:p>
          <a:p>
            <a:pPr defTabSz="462916" fontAlgn="base">
              <a:spcBef>
                <a:spcPct val="0"/>
              </a:spcBef>
              <a:spcAft>
                <a:spcPct val="0"/>
              </a:spcAft>
              <a:buClr>
                <a:srgbClr val="4F81BD"/>
              </a:buClr>
              <a:buSzPct val="60000"/>
            </a:pPr>
            <a:r>
              <a:rPr lang="en-US" altLang="zh-CN" sz="2000" dirty="0">
                <a:solidFill>
                  <a:srgbClr val="0070C0"/>
                </a:solidFill>
                <a:cs typeface="+mn-ea"/>
                <a:sym typeface="Times New Roman" panose="02020603050405020304" pitchFamily="18" charset="0"/>
              </a:rPr>
              <a:t>5. </a:t>
            </a:r>
            <a:r>
              <a:rPr lang="zh-CN" altLang="en-US" sz="2000" dirty="0">
                <a:solidFill>
                  <a:srgbClr val="0070C0"/>
                </a:solidFill>
                <a:cs typeface="+mn-ea"/>
                <a:sym typeface="Times New Roman" panose="02020603050405020304" pitchFamily="18" charset="0"/>
              </a:rPr>
              <a:t>高效严谨、耐心细致、责任心强、吃苦耐劳；</a:t>
            </a:r>
          </a:p>
          <a:p>
            <a:pPr defTabSz="462916" fontAlgn="base">
              <a:spcBef>
                <a:spcPct val="0"/>
              </a:spcBef>
              <a:spcAft>
                <a:spcPct val="0"/>
              </a:spcAft>
              <a:buClr>
                <a:srgbClr val="4F81BD"/>
              </a:buClr>
              <a:buSzPct val="60000"/>
            </a:pPr>
            <a:r>
              <a:rPr lang="en-US" altLang="zh-CN" sz="2000" dirty="0">
                <a:solidFill>
                  <a:srgbClr val="0070C0"/>
                </a:solidFill>
                <a:cs typeface="+mn-ea"/>
                <a:sym typeface="Times New Roman" panose="02020603050405020304" pitchFamily="18" charset="0"/>
              </a:rPr>
              <a:t>6.</a:t>
            </a:r>
            <a:r>
              <a:rPr lang="zh-CN" altLang="en-US" sz="2000" dirty="0">
                <a:solidFill>
                  <a:srgbClr val="0070C0"/>
                </a:solidFill>
                <a:cs typeface="+mn-ea"/>
                <a:sym typeface="Times New Roman" panose="02020603050405020304" pitchFamily="18" charset="0"/>
              </a:rPr>
              <a:t>具有良好的团队合作精神，在工作岗位上正确处理上下级关系和同事间关系；</a:t>
            </a:r>
          </a:p>
          <a:p>
            <a:pPr defTabSz="462916" fontAlgn="base">
              <a:spcBef>
                <a:spcPct val="0"/>
              </a:spcBef>
              <a:spcAft>
                <a:spcPct val="0"/>
              </a:spcAft>
              <a:buClr>
                <a:srgbClr val="4F81BD"/>
              </a:buClr>
              <a:buSzPct val="60000"/>
            </a:pPr>
            <a:r>
              <a:rPr lang="en-US" altLang="zh-CN" sz="2000" dirty="0">
                <a:solidFill>
                  <a:srgbClr val="0070C0"/>
                </a:solidFill>
                <a:cs typeface="+mn-ea"/>
                <a:sym typeface="Times New Roman" panose="02020603050405020304" pitchFamily="18" charset="0"/>
              </a:rPr>
              <a:t>7.</a:t>
            </a:r>
            <a:r>
              <a:rPr lang="zh-CN" altLang="en-US" sz="2000" dirty="0">
                <a:solidFill>
                  <a:srgbClr val="0070C0"/>
                </a:solidFill>
                <a:cs typeface="+mn-ea"/>
                <a:sym typeface="Times New Roman" panose="02020603050405020304" pitchFamily="18" charset="0"/>
              </a:rPr>
              <a:t>具有市场竞争意识</a:t>
            </a:r>
          </a:p>
        </p:txBody>
      </p:sp>
      <p:grpSp>
        <p:nvGrpSpPr>
          <p:cNvPr id="2" name="组合 1"/>
          <p:cNvGrpSpPr/>
          <p:nvPr/>
        </p:nvGrpSpPr>
        <p:grpSpPr>
          <a:xfrm>
            <a:off x="738605" y="2601689"/>
            <a:ext cx="1590952" cy="1443892"/>
            <a:chOff x="55634" y="4416659"/>
            <a:chExt cx="859945" cy="836081"/>
          </a:xfrm>
        </p:grpSpPr>
        <p:sp>
          <p:nvSpPr>
            <p:cNvPr id="50" name="任意多边形 49"/>
            <p:cNvSpPr>
              <a:spLocks noChangeAspect="1"/>
            </p:cNvSpPr>
            <p:nvPr/>
          </p:nvSpPr>
          <p:spPr>
            <a:xfrm>
              <a:off x="55634" y="4416659"/>
              <a:ext cx="859945" cy="83608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21A3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68" tIns="210568" rIns="210568" bIns="210568" numCol="1" spcCol="1270" anchor="ctr" anchorCtr="0">
              <a:noAutofit/>
            </a:bodyPr>
            <a:lstStyle/>
            <a:p>
              <a:pPr algn="ctr" defTabSz="1173480">
                <a:lnSpc>
                  <a:spcPct val="90000"/>
                </a:lnSpc>
                <a:spcBef>
                  <a:spcPct val="0"/>
                </a:spcBef>
                <a:spcAft>
                  <a:spcPct val="35000"/>
                </a:spcAft>
              </a:pPr>
              <a:endParaRPr lang="zh-CN" altLang="en-US" sz="2640">
                <a:solidFill>
                  <a:prstClr val="white"/>
                </a:solidFill>
              </a:endParaRPr>
            </a:p>
          </p:txBody>
        </p:sp>
        <p:grpSp>
          <p:nvGrpSpPr>
            <p:cNvPr id="59" name="Group 67"/>
            <p:cNvGrpSpPr/>
            <p:nvPr/>
          </p:nvGrpSpPr>
          <p:grpSpPr>
            <a:xfrm>
              <a:off x="295907" y="4645903"/>
              <a:ext cx="416763" cy="54690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endParaRPr>
              </a:p>
            </p:txBody>
          </p:sp>
        </p:grpSp>
      </p:grpSp>
    </p:spTree>
    <p:custDataLst>
      <p:tags r:id="rId1"/>
    </p:custDataLst>
    <p:extLst>
      <p:ext uri="{BB962C8B-B14F-4D97-AF65-F5344CB8AC3E}">
        <p14:creationId xmlns:p14="http://schemas.microsoft.com/office/powerpoint/2010/main" val="763009014"/>
      </p:ext>
    </p:extLst>
  </p:cSld>
  <p:clrMapOvr>
    <a:masterClrMapping/>
  </p:clrMapOvr>
  <mc:AlternateContent xmlns:mc="http://schemas.openxmlformats.org/markup-compatibility/2006" xmlns:p14="http://schemas.microsoft.com/office/powerpoint/2010/main">
    <mc:Choice Requires="p14">
      <p:transition spd="slow" p14:dur="2000" advTm="57955"/>
    </mc:Choice>
    <mc:Fallback xmlns="">
      <p:transition spd="slow" advTm="57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99228" y="1762684"/>
            <a:ext cx="5158384" cy="2800767"/>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学生作品展示</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3706919783"/>
      </p:ext>
    </p:extLst>
  </p:cSld>
  <p:clrMapOvr>
    <a:masterClrMapping/>
  </p:clrMapOvr>
  <mc:AlternateContent xmlns:mc="http://schemas.openxmlformats.org/markup-compatibility/2006" xmlns:p14="http://schemas.microsoft.com/office/powerpoint/2010/main">
    <mc:Choice Requires="p14">
      <p:transition spd="slow" p14:dur="2000" advTm="2793"/>
    </mc:Choice>
    <mc:Fallback xmlns="">
      <p:transition spd="slow" advTm="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1439512346"/>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图片 4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26" y="143298"/>
            <a:ext cx="2529631" cy="2895361"/>
          </a:xfrm>
          <a:prstGeom prst="rect">
            <a:avLst/>
          </a:prstGeom>
        </p:spPr>
      </p:pic>
      <p:sp>
        <p:nvSpPr>
          <p:cNvPr id="2" name="标题 1"/>
          <p:cNvSpPr>
            <a:spLocks noGrp="1"/>
          </p:cNvSpPr>
          <p:nvPr>
            <p:ph type="title" idx="4294967295"/>
          </p:nvPr>
        </p:nvSpPr>
        <p:spPr>
          <a:xfrm>
            <a:off x="1491263" y="894745"/>
            <a:ext cx="4683511" cy="696233"/>
          </a:xfrm>
          <a:prstGeom prst="rect">
            <a:avLst/>
          </a:prstGeom>
        </p:spPr>
        <p:txBody>
          <a:bodyPr>
            <a:normAutofit/>
          </a:bodyPr>
          <a:lstStyle/>
          <a:p>
            <a:r>
              <a:rPr lang="zh-CN" altLang="en-US" sz="2400" u="sng" dirty="0" smtClean="0">
                <a:solidFill>
                  <a:srgbClr val="002060"/>
                </a:solidFill>
                <a:latin typeface="Broadway" panose="04040905080B02020502" pitchFamily="82" charset="0"/>
              </a:rPr>
              <a:t>一、</a:t>
            </a:r>
            <a:r>
              <a:rPr lang="zh-CN" altLang="en-US" sz="2400" u="sng" dirty="0" smtClean="0">
                <a:solidFill>
                  <a:srgbClr val="002060"/>
                </a:solidFill>
                <a:latin typeface="Broadway" panose="04040905080B02020502" pitchFamily="82" charset="0"/>
              </a:rPr>
              <a:t>国际市场调研</a:t>
            </a:r>
            <a:endParaRPr lang="zh-CN" altLang="en-US" sz="2400" u="sng" dirty="0">
              <a:solidFill>
                <a:srgbClr val="002060"/>
              </a:solidFill>
              <a:latin typeface="Broadway" panose="04040905080B02020502" pitchFamily="82" charset="0"/>
            </a:endParaRPr>
          </a:p>
        </p:txBody>
      </p:sp>
      <p:sp>
        <p:nvSpPr>
          <p:cNvPr id="3" name="文本框 2"/>
          <p:cNvSpPr txBox="1"/>
          <p:nvPr/>
        </p:nvSpPr>
        <p:spPr>
          <a:xfrm>
            <a:off x="1593850" y="3961703"/>
            <a:ext cx="7344308" cy="1273875"/>
          </a:xfrm>
          <a:prstGeom prst="rect">
            <a:avLst/>
          </a:prstGeom>
          <a:noFill/>
          <a:ln>
            <a:solidFill>
              <a:srgbClr val="0070C0"/>
            </a:solidFill>
          </a:ln>
        </p:spPr>
        <p:txBody>
          <a:bodyPr wrap="square" rtlCol="0">
            <a:spAutoFit/>
          </a:bodyPr>
          <a:lstStyle/>
          <a:p>
            <a:pPr lvl="0">
              <a:lnSpc>
                <a:spcPct val="150000"/>
              </a:lnSpc>
              <a:defRPr/>
            </a:pPr>
            <a:r>
              <a:rPr lang="zh-CN" altLang="en-US" b="1" dirty="0">
                <a:solidFill>
                  <a:srgbClr val="00B0F0"/>
                </a:solidFill>
                <a:latin typeface="宋体"/>
              </a:rPr>
              <a:t> </a:t>
            </a:r>
            <a:r>
              <a:rPr lang="en-US" altLang="zh-CN" b="1" dirty="0">
                <a:latin typeface="宋体"/>
              </a:rPr>
              <a:t>(</a:t>
            </a:r>
            <a:r>
              <a:rPr lang="zh-CN" altLang="en-US" b="1" dirty="0">
                <a:latin typeface="宋体"/>
              </a:rPr>
              <a:t>二</a:t>
            </a:r>
            <a:r>
              <a:rPr lang="en-US" altLang="zh-CN" b="1" dirty="0">
                <a:latin typeface="宋体"/>
              </a:rPr>
              <a:t>)</a:t>
            </a:r>
            <a:r>
              <a:rPr lang="zh-CN" altLang="en-US" b="1" dirty="0">
                <a:latin typeface="宋体"/>
              </a:rPr>
              <a:t>国际市场调研的内容</a:t>
            </a:r>
          </a:p>
          <a:p>
            <a:pPr lvl="0">
              <a:lnSpc>
                <a:spcPct val="150000"/>
              </a:lnSpc>
              <a:defRPr/>
            </a:pPr>
            <a:r>
              <a:rPr lang="zh-CN" altLang="en-US" b="1" dirty="0">
                <a:latin typeface="宋体"/>
              </a:rPr>
              <a:t>　　市场调研的内容主要包括进出口货物、目标市场、国内外客户、销售渠道和竞争者的情况等。</a:t>
            </a:r>
          </a:p>
        </p:txBody>
      </p:sp>
      <p:grpSp>
        <p:nvGrpSpPr>
          <p:cNvPr id="6" name="组合 50"/>
          <p:cNvGrpSpPr>
            <a:grpSpLocks/>
          </p:cNvGrpSpPr>
          <p:nvPr/>
        </p:nvGrpSpPr>
        <p:grpSpPr bwMode="auto">
          <a:xfrm>
            <a:off x="838200" y="203200"/>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交易前准备</a:t>
            </a:r>
            <a:endParaRPr lang="zh-CN" altLang="zh-CN" sz="2400" b="1" dirty="0" smtClean="0">
              <a:solidFill>
                <a:prstClr val="black"/>
              </a:solidFill>
            </a:endParaRPr>
          </a:p>
        </p:txBody>
      </p:sp>
      <p:sp>
        <p:nvSpPr>
          <p:cNvPr id="11" name="文本框 10"/>
          <p:cNvSpPr txBox="1"/>
          <p:nvPr/>
        </p:nvSpPr>
        <p:spPr>
          <a:xfrm>
            <a:off x="1593850" y="1853755"/>
            <a:ext cx="7344308" cy="1689373"/>
          </a:xfrm>
          <a:prstGeom prst="rect">
            <a:avLst/>
          </a:prstGeom>
          <a:noFill/>
          <a:ln>
            <a:solidFill>
              <a:srgbClr val="0070C0"/>
            </a:solidFill>
          </a:ln>
        </p:spPr>
        <p:txBody>
          <a:bodyPr wrap="square" rtlCol="0">
            <a:spAutoFit/>
          </a:bodyPr>
          <a:lstStyle/>
          <a:p>
            <a:pPr lvl="0">
              <a:lnSpc>
                <a:spcPct val="150000"/>
              </a:lnSpc>
              <a:defRPr/>
            </a:pPr>
            <a:r>
              <a:rPr lang="zh-CN" altLang="en-US" b="1" dirty="0" smtClean="0">
                <a:latin typeface="宋体"/>
              </a:rPr>
              <a:t>（</a:t>
            </a:r>
            <a:r>
              <a:rPr lang="zh-CN" altLang="en-US" b="1" dirty="0">
                <a:latin typeface="宋体"/>
              </a:rPr>
              <a:t>一）国际市场调研</a:t>
            </a:r>
            <a:r>
              <a:rPr lang="zh-CN" altLang="en-US" b="1" dirty="0" smtClean="0">
                <a:latin typeface="宋体"/>
              </a:rPr>
              <a:t>的含义</a:t>
            </a:r>
            <a:endParaRPr lang="en-US" altLang="zh-CN" b="1" dirty="0" smtClean="0">
              <a:latin typeface="宋体"/>
            </a:endParaRPr>
          </a:p>
          <a:p>
            <a:pPr lvl="0">
              <a:lnSpc>
                <a:spcPct val="150000"/>
              </a:lnSpc>
              <a:defRPr/>
            </a:pPr>
            <a:r>
              <a:rPr lang="zh-CN" altLang="en-US" b="1" dirty="0" smtClean="0">
                <a:latin typeface="宋体"/>
              </a:rPr>
              <a:t>以</a:t>
            </a:r>
            <a:r>
              <a:rPr lang="zh-CN" altLang="en-US" b="1" dirty="0">
                <a:latin typeface="宋体"/>
              </a:rPr>
              <a:t>科学的方法对国际市场的有关信息进行系统的搜集和分析，即为国际市场调研。市场调研是运用信息来识别和解释商机与存在的问题，为选择目标市场提供依据。</a:t>
            </a:r>
            <a:endParaRPr lang="zh-CN" altLang="en-US" b="1" dirty="0">
              <a:latin typeface="宋体"/>
            </a:endParaRPr>
          </a:p>
        </p:txBody>
      </p:sp>
    </p:spTree>
    <p:custDataLst>
      <p:tags r:id="rId1"/>
    </p:custDataLst>
    <p:extLst>
      <p:ext uri="{BB962C8B-B14F-4D97-AF65-F5344CB8AC3E}">
        <p14:creationId xmlns:p14="http://schemas.microsoft.com/office/powerpoint/2010/main" val="2882520827"/>
      </p:ext>
    </p:extLst>
  </p:cSld>
  <p:clrMapOvr>
    <a:masterClrMapping/>
  </p:clrMapOvr>
  <mc:AlternateContent xmlns:mc="http://schemas.openxmlformats.org/markup-compatibility/2006" xmlns:p14="http://schemas.microsoft.com/office/powerpoint/2010/main">
    <mc:Choice Requires="p14">
      <p:transition spd="slow" p14:dur="2000" advClick="0" advTm="36093"/>
    </mc:Choice>
    <mc:Fallback xmlns="">
      <p:transition spd="slow" advClick="0" advTm="36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图片 4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26" y="143298"/>
            <a:ext cx="2529631" cy="2895361"/>
          </a:xfrm>
          <a:prstGeom prst="rect">
            <a:avLst/>
          </a:prstGeom>
        </p:spPr>
      </p:pic>
      <p:sp>
        <p:nvSpPr>
          <p:cNvPr id="2" name="标题 1"/>
          <p:cNvSpPr>
            <a:spLocks noGrp="1"/>
          </p:cNvSpPr>
          <p:nvPr>
            <p:ph type="title" idx="4294967295"/>
          </p:nvPr>
        </p:nvSpPr>
        <p:spPr>
          <a:xfrm>
            <a:off x="1491263" y="894745"/>
            <a:ext cx="4683511" cy="696233"/>
          </a:xfrm>
          <a:prstGeom prst="rect">
            <a:avLst/>
          </a:prstGeom>
        </p:spPr>
        <p:txBody>
          <a:bodyPr>
            <a:normAutofit/>
          </a:bodyPr>
          <a:lstStyle/>
          <a:p>
            <a:r>
              <a:rPr lang="zh-CN" altLang="en-US" sz="2400" u="sng" dirty="0" smtClean="0">
                <a:solidFill>
                  <a:srgbClr val="002060"/>
                </a:solidFill>
                <a:latin typeface="Broadway" panose="04040905080B02020502" pitchFamily="82" charset="0"/>
              </a:rPr>
              <a:t>国际市场调研</a:t>
            </a:r>
            <a:endParaRPr lang="zh-CN" altLang="en-US" sz="2400" u="sng" dirty="0">
              <a:solidFill>
                <a:srgbClr val="002060"/>
              </a:solidFill>
              <a:latin typeface="Broadway" panose="04040905080B02020502" pitchFamily="82" charset="0"/>
            </a:endParaRPr>
          </a:p>
        </p:txBody>
      </p:sp>
      <p:sp>
        <p:nvSpPr>
          <p:cNvPr id="3" name="文本框 2"/>
          <p:cNvSpPr txBox="1"/>
          <p:nvPr/>
        </p:nvSpPr>
        <p:spPr>
          <a:xfrm>
            <a:off x="1593850" y="4980508"/>
            <a:ext cx="7344308" cy="1291379"/>
          </a:xfrm>
          <a:prstGeom prst="rect">
            <a:avLst/>
          </a:prstGeom>
          <a:noFill/>
          <a:ln>
            <a:solidFill>
              <a:srgbClr val="0070C0"/>
            </a:solidFill>
          </a:ln>
        </p:spPr>
        <p:txBody>
          <a:bodyPr wrap="square" rtlCol="0">
            <a:spAutoFit/>
          </a:bodyPr>
          <a:lstStyle/>
          <a:p>
            <a:pPr>
              <a:lnSpc>
                <a:spcPct val="150000"/>
              </a:lnSpc>
              <a:defRPr/>
            </a:pPr>
            <a:r>
              <a:rPr lang="zh-CN" altLang="en-US" b="1" dirty="0">
                <a:latin typeface="宋体"/>
              </a:rPr>
              <a:t>（四）国际市场调研的基本程序</a:t>
            </a:r>
          </a:p>
          <a:p>
            <a:pPr>
              <a:lnSpc>
                <a:spcPct val="150000"/>
              </a:lnSpc>
              <a:defRPr/>
            </a:pPr>
            <a:r>
              <a:rPr lang="zh-CN" altLang="en-US" b="1" dirty="0">
                <a:latin typeface="宋体"/>
              </a:rPr>
              <a:t>　　确定调研目标，确定信息来源，确定调研方式，分析进入市场的可能性，分析盈利的可能性，制订国际市场经营方案，进入国际市场。</a:t>
            </a:r>
          </a:p>
        </p:txBody>
      </p:sp>
      <p:grpSp>
        <p:nvGrpSpPr>
          <p:cNvPr id="6" name="组合 50"/>
          <p:cNvGrpSpPr>
            <a:grpSpLocks/>
          </p:cNvGrpSpPr>
          <p:nvPr/>
        </p:nvGrpSpPr>
        <p:grpSpPr bwMode="auto">
          <a:xfrm>
            <a:off x="838200" y="203200"/>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交易前准备</a:t>
            </a:r>
            <a:endParaRPr lang="zh-CN" altLang="zh-CN" sz="2400" b="1" dirty="0" smtClean="0">
              <a:solidFill>
                <a:prstClr val="black"/>
              </a:solidFill>
            </a:endParaRPr>
          </a:p>
        </p:txBody>
      </p:sp>
      <p:sp>
        <p:nvSpPr>
          <p:cNvPr id="11" name="文本框 10"/>
          <p:cNvSpPr txBox="1"/>
          <p:nvPr/>
        </p:nvSpPr>
        <p:spPr>
          <a:xfrm>
            <a:off x="1548141" y="1485893"/>
            <a:ext cx="7344308" cy="3351367"/>
          </a:xfrm>
          <a:prstGeom prst="rect">
            <a:avLst/>
          </a:prstGeom>
          <a:noFill/>
          <a:ln>
            <a:solidFill>
              <a:srgbClr val="0070C0"/>
            </a:solidFill>
          </a:ln>
        </p:spPr>
        <p:txBody>
          <a:bodyPr wrap="square" rtlCol="0">
            <a:spAutoFit/>
          </a:bodyPr>
          <a:lstStyle/>
          <a:p>
            <a:pPr lvl="0">
              <a:lnSpc>
                <a:spcPct val="150000"/>
              </a:lnSpc>
              <a:defRPr/>
            </a:pPr>
            <a:r>
              <a:rPr lang="zh-CN" altLang="en-US" b="1" dirty="0">
                <a:latin typeface="宋体"/>
              </a:rPr>
              <a:t>（三）国际市场调研的途径</a:t>
            </a:r>
          </a:p>
          <a:p>
            <a:pPr lvl="0">
              <a:lnSpc>
                <a:spcPct val="150000"/>
              </a:lnSpc>
              <a:defRPr/>
            </a:pPr>
            <a:r>
              <a:rPr lang="zh-CN" altLang="en-US" b="1" dirty="0">
                <a:latin typeface="宋体"/>
              </a:rPr>
              <a:t>　　可以通过业务接触和交往活动考察客户，掌握当地市场情况；</a:t>
            </a:r>
          </a:p>
          <a:p>
            <a:pPr lvl="0">
              <a:lnSpc>
                <a:spcPct val="150000"/>
              </a:lnSpc>
              <a:defRPr/>
            </a:pPr>
            <a:r>
              <a:rPr lang="zh-CN" altLang="en-US" b="1" dirty="0">
                <a:latin typeface="宋体"/>
              </a:rPr>
              <a:t>　　通过举办交易会、展览会、技术交流会、学术讨论会，接触和倾听客户对货物的反映，掌握货物发展动态及国际市场行情；</a:t>
            </a:r>
          </a:p>
          <a:p>
            <a:pPr lvl="0">
              <a:lnSpc>
                <a:spcPct val="150000"/>
              </a:lnSpc>
              <a:defRPr/>
            </a:pPr>
            <a:r>
              <a:rPr lang="zh-CN" altLang="en-US" b="1" dirty="0">
                <a:latin typeface="宋体"/>
              </a:rPr>
              <a:t>　　通过有关国家的商会、银行、驻外机构、咨询公司和各国民间贸易组织了解客户资信、销售渠道、经营范围等；</a:t>
            </a:r>
          </a:p>
          <a:p>
            <a:pPr lvl="0">
              <a:lnSpc>
                <a:spcPct val="150000"/>
              </a:lnSpc>
              <a:defRPr/>
            </a:pPr>
            <a:r>
              <a:rPr lang="zh-CN" altLang="en-US" b="1" dirty="0">
                <a:latin typeface="宋体"/>
              </a:rPr>
              <a:t>　　从国内外有关专业性报刊和各种行业名录中了解客户和物色潜在客户；通过向目标市场的律师咨询，了解一些相关的法律法规情况。</a:t>
            </a:r>
          </a:p>
        </p:txBody>
      </p:sp>
    </p:spTree>
    <p:custDataLst>
      <p:tags r:id="rId1"/>
    </p:custDataLst>
    <p:extLst>
      <p:ext uri="{BB962C8B-B14F-4D97-AF65-F5344CB8AC3E}">
        <p14:creationId xmlns:p14="http://schemas.microsoft.com/office/powerpoint/2010/main" val="844404694"/>
      </p:ext>
    </p:extLst>
  </p:cSld>
  <p:clrMapOvr>
    <a:masterClrMapping/>
  </p:clrMapOvr>
  <mc:AlternateContent xmlns:mc="http://schemas.openxmlformats.org/markup-compatibility/2006" xmlns:p14="http://schemas.microsoft.com/office/powerpoint/2010/main">
    <mc:Choice Requires="p14">
      <p:transition spd="slow" p14:dur="2000" advClick="0" advTm="36093"/>
    </mc:Choice>
    <mc:Fallback xmlns="">
      <p:transition spd="slow" advClick="0" advTm="36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图片 4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26" y="143298"/>
            <a:ext cx="2529631" cy="2895361"/>
          </a:xfrm>
          <a:prstGeom prst="rect">
            <a:avLst/>
          </a:prstGeom>
        </p:spPr>
      </p:pic>
      <p:sp>
        <p:nvSpPr>
          <p:cNvPr id="2" name="标题 1"/>
          <p:cNvSpPr>
            <a:spLocks noGrp="1"/>
          </p:cNvSpPr>
          <p:nvPr>
            <p:ph type="title" idx="4294967295"/>
          </p:nvPr>
        </p:nvSpPr>
        <p:spPr>
          <a:xfrm>
            <a:off x="1491263" y="894745"/>
            <a:ext cx="4683511" cy="696233"/>
          </a:xfrm>
          <a:prstGeom prst="rect">
            <a:avLst/>
          </a:prstGeom>
        </p:spPr>
        <p:txBody>
          <a:bodyPr>
            <a:normAutofit/>
          </a:bodyPr>
          <a:lstStyle/>
          <a:p>
            <a:r>
              <a:rPr lang="zh-CN" altLang="en-US" sz="2400" u="sng" dirty="0">
                <a:solidFill>
                  <a:srgbClr val="002060"/>
                </a:solidFill>
                <a:latin typeface="Broadway" panose="04040905080B02020502" pitchFamily="82" charset="0"/>
              </a:rPr>
              <a:t>二、进出口经营方案</a:t>
            </a:r>
            <a:endParaRPr lang="zh-CN" altLang="en-US" sz="2400" u="sng" dirty="0">
              <a:solidFill>
                <a:srgbClr val="002060"/>
              </a:solidFill>
              <a:latin typeface="Broadway" panose="04040905080B02020502" pitchFamily="82" charset="0"/>
            </a:endParaRPr>
          </a:p>
        </p:txBody>
      </p:sp>
      <p:grpSp>
        <p:nvGrpSpPr>
          <p:cNvPr id="6" name="组合 50"/>
          <p:cNvGrpSpPr>
            <a:grpSpLocks/>
          </p:cNvGrpSpPr>
          <p:nvPr/>
        </p:nvGrpSpPr>
        <p:grpSpPr bwMode="auto">
          <a:xfrm>
            <a:off x="838200" y="203200"/>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交易前准备</a:t>
            </a:r>
            <a:endParaRPr lang="zh-CN" altLang="zh-CN" sz="2400" b="1" dirty="0" smtClean="0">
              <a:solidFill>
                <a:prstClr val="black"/>
              </a:solidFill>
            </a:endParaRPr>
          </a:p>
        </p:txBody>
      </p:sp>
      <p:sp>
        <p:nvSpPr>
          <p:cNvPr id="11" name="文本框 10"/>
          <p:cNvSpPr txBox="1"/>
          <p:nvPr/>
        </p:nvSpPr>
        <p:spPr>
          <a:xfrm>
            <a:off x="1548141" y="1958858"/>
            <a:ext cx="7344308" cy="3093154"/>
          </a:xfrm>
          <a:prstGeom prst="rect">
            <a:avLst/>
          </a:prstGeom>
          <a:noFill/>
          <a:ln>
            <a:solidFill>
              <a:srgbClr val="0070C0"/>
            </a:solidFill>
          </a:ln>
        </p:spPr>
        <p:txBody>
          <a:bodyPr wrap="square" rtlCol="0">
            <a:spAutoFit/>
          </a:bodyPr>
          <a:lstStyle/>
          <a:p>
            <a:pPr>
              <a:lnSpc>
                <a:spcPct val="150000"/>
              </a:lnSpc>
              <a:defRPr/>
            </a:pPr>
            <a:r>
              <a:rPr lang="zh-CN" altLang="en-US" sz="2200" u="sng" dirty="0">
                <a:solidFill>
                  <a:schemeClr val="bg1"/>
                </a:solidFill>
                <a:latin typeface="黑体" pitchFamily="49" charset="-122"/>
                <a:ea typeface="黑体" pitchFamily="49" charset="-122"/>
              </a:rPr>
              <a:t> </a:t>
            </a:r>
            <a:r>
              <a:rPr lang="zh-CN" altLang="en-US" sz="2200" u="sng" dirty="0" smtClean="0">
                <a:solidFill>
                  <a:schemeClr val="bg1"/>
                </a:solidFill>
                <a:latin typeface="黑体" pitchFamily="49" charset="-122"/>
                <a:ea typeface="黑体" pitchFamily="49" charset="-122"/>
              </a:rPr>
              <a:t> </a:t>
            </a:r>
            <a:r>
              <a:rPr lang="zh-CN" altLang="en-US" b="1" dirty="0" smtClean="0">
                <a:latin typeface="宋体"/>
              </a:rPr>
              <a:t>进出口</a:t>
            </a:r>
            <a:r>
              <a:rPr lang="zh-CN" altLang="en-US" b="1" dirty="0">
                <a:latin typeface="宋体"/>
              </a:rPr>
              <a:t>经营方案是在市场调研基础上，对市场信息进行筛选、分析、归纳，结合本企业的经营目标、企业本身的特点，综合内外可控制与不可控制因素，所制订的行动方案。经营方案主要包括计划概要、市场现况、机会与问题分析（表</a:t>
            </a:r>
            <a:r>
              <a:rPr lang="en-US" altLang="zh-CN" b="1" dirty="0">
                <a:latin typeface="宋体"/>
              </a:rPr>
              <a:t>2</a:t>
            </a:r>
            <a:r>
              <a:rPr lang="zh-CN" altLang="en-US" b="1" dirty="0">
                <a:latin typeface="宋体"/>
              </a:rPr>
              <a:t>．</a:t>
            </a:r>
            <a:r>
              <a:rPr lang="en-US" altLang="zh-CN" b="1" dirty="0">
                <a:latin typeface="宋体"/>
              </a:rPr>
              <a:t>1</a:t>
            </a:r>
            <a:r>
              <a:rPr lang="zh-CN" altLang="en-US" b="1" dirty="0">
                <a:latin typeface="宋体"/>
              </a:rPr>
              <a:t>）、目标（财务目标、市场目标）、市场营销策略、行动方案、预计盈亏和控制措施及意外应急计划等项内容。进出口经营方案有文字叙述（经营方案</a:t>
            </a:r>
            <a:r>
              <a:rPr lang="en-US" altLang="zh-CN" b="1" dirty="0">
                <a:latin typeface="宋体"/>
              </a:rPr>
              <a:t>2.1</a:t>
            </a:r>
            <a:r>
              <a:rPr lang="zh-CN" altLang="en-US" b="1" dirty="0">
                <a:latin typeface="宋体"/>
              </a:rPr>
              <a:t>）和表格（经营方案</a:t>
            </a:r>
            <a:r>
              <a:rPr lang="en-US" altLang="zh-CN" b="1" dirty="0">
                <a:latin typeface="宋体"/>
              </a:rPr>
              <a:t>2.2</a:t>
            </a:r>
            <a:r>
              <a:rPr lang="zh-CN" altLang="en-US" b="1" dirty="0">
                <a:latin typeface="宋体"/>
              </a:rPr>
              <a:t>）两种形式。</a:t>
            </a:r>
          </a:p>
        </p:txBody>
      </p:sp>
    </p:spTree>
    <p:custDataLst>
      <p:tags r:id="rId1"/>
    </p:custDataLst>
    <p:extLst>
      <p:ext uri="{BB962C8B-B14F-4D97-AF65-F5344CB8AC3E}">
        <p14:creationId xmlns:p14="http://schemas.microsoft.com/office/powerpoint/2010/main" val="987258339"/>
      </p:ext>
    </p:extLst>
  </p:cSld>
  <p:clrMapOvr>
    <a:masterClrMapping/>
  </p:clrMapOvr>
  <mc:AlternateContent xmlns:mc="http://schemas.openxmlformats.org/markup-compatibility/2006" xmlns:p14="http://schemas.microsoft.com/office/powerpoint/2010/main">
    <mc:Choice Requires="p14">
      <p:transition spd="slow" p14:dur="2000" advClick="0" advTm="36093"/>
    </mc:Choice>
    <mc:Fallback xmlns="">
      <p:transition spd="slow" advClick="0" advTm="36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0.5|10.1|16.5"/>
</p:tagLst>
</file>

<file path=ppt/tags/tag11.xml><?xml version="1.0" encoding="utf-8"?>
<p:tagLst xmlns:a="http://schemas.openxmlformats.org/drawingml/2006/main" xmlns:r="http://schemas.openxmlformats.org/officeDocument/2006/relationships" xmlns:p="http://schemas.openxmlformats.org/presentationml/2006/main">
  <p:tag name="TIMING" val="|0.5|10.1|16.5"/>
</p:tagLst>
</file>

<file path=ppt/tags/tag2.xml><?xml version="1.0" encoding="utf-8"?>
<p:tagLst xmlns:a="http://schemas.openxmlformats.org/drawingml/2006/main" xmlns:r="http://schemas.openxmlformats.org/officeDocument/2006/relationships" xmlns:p="http://schemas.openxmlformats.org/presentationml/2006/main">
  <p:tag name="TIMING" val="|1|0.9|10.9|1.1"/>
</p:tagLst>
</file>

<file path=ppt/tags/tag3.xml><?xml version="1.0" encoding="utf-8"?>
<p:tagLst xmlns:a="http://schemas.openxmlformats.org/drawingml/2006/main" xmlns:r="http://schemas.openxmlformats.org/officeDocument/2006/relationships" xmlns:p="http://schemas.openxmlformats.org/presentationml/2006/main">
  <p:tag name="TIMING" val="|1.2|0.7"/>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5|10.1|16.5"/>
</p:tagLst>
</file>

<file path=ppt/tags/tag7.xml><?xml version="1.0" encoding="utf-8"?>
<p:tagLst xmlns:a="http://schemas.openxmlformats.org/drawingml/2006/main" xmlns:r="http://schemas.openxmlformats.org/officeDocument/2006/relationships" xmlns:p="http://schemas.openxmlformats.org/presentationml/2006/main">
  <p:tag name="TIMING" val="|0.5|10.1|16.5"/>
</p:tagLst>
</file>

<file path=ppt/tags/tag8.xml><?xml version="1.0" encoding="utf-8"?>
<p:tagLst xmlns:a="http://schemas.openxmlformats.org/drawingml/2006/main" xmlns:r="http://schemas.openxmlformats.org/officeDocument/2006/relationships" xmlns:p="http://schemas.openxmlformats.org/presentationml/2006/main">
  <p:tag name="TIMING" val="|0.5|10.1|16.5"/>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13738</TotalTime>
  <Words>2509</Words>
  <Application>Microsoft Office PowerPoint</Application>
  <PresentationFormat>自定义</PresentationFormat>
  <Paragraphs>218</Paragraphs>
  <Slides>21</Slides>
  <Notes>1</Notes>
  <HiddenSlides>0</HiddenSlides>
  <MMClips>0</MMClips>
  <ScaleCrop>false</ScaleCrop>
  <HeadingPairs>
    <vt:vector size="4" baseType="variant">
      <vt:variant>
        <vt:lpstr>主题</vt:lpstr>
      </vt:variant>
      <vt:variant>
        <vt:i4>2</vt:i4>
      </vt:variant>
      <vt:variant>
        <vt:lpstr>幻灯片标题</vt:lpstr>
      </vt:variant>
      <vt:variant>
        <vt:i4>21</vt:i4>
      </vt:variant>
    </vt:vector>
  </HeadingPairs>
  <TitlesOfParts>
    <vt:vector size="23"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一、国际市场调研</vt:lpstr>
      <vt:lpstr>国际市场调研</vt:lpstr>
      <vt:lpstr>二、进出口经营方案</vt:lpstr>
      <vt:lpstr>PowerPoint 演示文稿</vt:lpstr>
      <vt:lpstr>PowerPoint 演示文稿</vt:lpstr>
      <vt:lpstr>PowerPoint 演示文稿</vt:lpstr>
      <vt:lpstr>PowerPoint 演示文稿</vt:lpstr>
      <vt:lpstr>华为技术有限公司简介</vt:lpstr>
      <vt:lpstr>华为出口策略</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dc:creator>
  <cp:lastModifiedBy>PC</cp:lastModifiedBy>
  <cp:revision>1596</cp:revision>
  <dcterms:created xsi:type="dcterms:W3CDTF">2015-05-05T08:02:14Z</dcterms:created>
  <dcterms:modified xsi:type="dcterms:W3CDTF">2018-10-06T03:35:11Z</dcterms:modified>
</cp:coreProperties>
</file>