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1A136-6B42-40FB-867B-0E4EAF7F0F1D}" type="datetimeFigureOut">
              <a:rPr lang="zh-CN" altLang="en-US" smtClean="0"/>
              <a:t>2019/8/22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CC8D0-C054-4C54-94A9-8F65B7595834}" type="slidenum">
              <a:rPr lang="zh-CN" altLang="en-US" smtClean="0"/>
              <a:t>‹#›</a:t>
            </a:fld>
            <a:endParaRPr lang="zh-CN" altLang="en-US"/>
          </a:p>
        </p:txBody>
      </p:sp>
    </p:spTree>
    <p:extLst>
      <p:ext uri="{BB962C8B-B14F-4D97-AF65-F5344CB8AC3E}">
        <p14:creationId xmlns:p14="http://schemas.microsoft.com/office/powerpoint/2010/main" val="354537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备注：配图为示意，来源于网络，内容不限，用格式刷刷一下图片格式。</a:t>
            </a: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CA2DCB43-E944-40FF-8DC8-2BE9FEDC2450}"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微软雅黑 Light" panose="020B0502040204020203" pitchFamily="34"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mn-cs"/>
            </a:endParaRPr>
          </a:p>
        </p:txBody>
      </p:sp>
    </p:spTree>
    <p:extLst>
      <p:ext uri="{BB962C8B-B14F-4D97-AF65-F5344CB8AC3E}">
        <p14:creationId xmlns:p14="http://schemas.microsoft.com/office/powerpoint/2010/main" val="1491487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它广泛应用与物流管理、交通运输、医疗卫生、商品防伪、安全防护、管理与数据统计等领域。</a:t>
            </a:r>
          </a:p>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36</a:t>
            </a:fld>
            <a:endParaRPr lang="zh-CN" altLang="en-US" dirty="0"/>
          </a:p>
        </p:txBody>
      </p:sp>
    </p:spTree>
    <p:extLst>
      <p:ext uri="{BB962C8B-B14F-4D97-AF65-F5344CB8AC3E}">
        <p14:creationId xmlns:p14="http://schemas.microsoft.com/office/powerpoint/2010/main" val="393391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39</a:t>
            </a:fld>
            <a:endParaRPr lang="zh-CN" altLang="en-US" dirty="0"/>
          </a:p>
        </p:txBody>
      </p:sp>
    </p:spTree>
    <p:extLst>
      <p:ext uri="{BB962C8B-B14F-4D97-AF65-F5344CB8AC3E}">
        <p14:creationId xmlns:p14="http://schemas.microsoft.com/office/powerpoint/2010/main" val="354134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特别是政府对金融</a:t>
            </a:r>
            <a:r>
              <a:rPr lang="en-US" altLang="zh-CN" sz="900" kern="1200" dirty="0">
                <a:solidFill>
                  <a:schemeClr val="tx1"/>
                </a:solidFill>
                <a:effectLst/>
                <a:latin typeface="+mn-lt"/>
                <a:ea typeface="微软雅黑 Light" panose="020B0502040204020203" pitchFamily="34" charset="-122"/>
                <a:cs typeface="+mn-cs"/>
              </a:rPr>
              <a:t>IC</a:t>
            </a:r>
            <a:r>
              <a:rPr lang="zh-CN" altLang="zh-CN" sz="900" kern="1200" dirty="0">
                <a:solidFill>
                  <a:schemeClr val="tx1"/>
                </a:solidFill>
                <a:effectLst/>
                <a:latin typeface="+mn-lt"/>
                <a:ea typeface="微软雅黑 Light" panose="020B0502040204020203" pitchFamily="34" charset="-122"/>
                <a:cs typeface="+mn-cs"/>
              </a:rPr>
              <a:t>卡、金融社保卡、移动支付、城市公共事业卡、居民健康卡、电子护照、图书馆应用等行业重大应用</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的支持力度逐步加强，推动了</a:t>
            </a:r>
            <a:r>
              <a:rPr lang="en-US" altLang="zh-CN" sz="900" kern="1200" dirty="0">
                <a:solidFill>
                  <a:schemeClr val="tx1"/>
                </a:solidFill>
                <a:effectLst/>
                <a:latin typeface="+mn-lt"/>
                <a:ea typeface="微软雅黑 Light" panose="020B0502040204020203" pitchFamily="34" charset="-122"/>
                <a:cs typeface="+mn-cs"/>
              </a:rPr>
              <a:t>RFID</a:t>
            </a:r>
            <a:r>
              <a:rPr lang="zh-CN" altLang="zh-CN" sz="900" kern="1200" dirty="0">
                <a:solidFill>
                  <a:schemeClr val="tx1"/>
                </a:solidFill>
                <a:effectLst/>
                <a:latin typeface="+mn-lt"/>
                <a:ea typeface="微软雅黑 Light" panose="020B0502040204020203" pitchFamily="34" charset="-122"/>
                <a:cs typeface="+mn-cs"/>
              </a:rPr>
              <a:t>规模化应用的开启。同时，由于劳动力成本提高等因素的影响，企业采用信息化手段提高管理水平和效率的需求增加，实施</a:t>
            </a:r>
            <a:r>
              <a:rPr lang="en-US" altLang="zh-CN" sz="900" kern="1200" dirty="0">
                <a:solidFill>
                  <a:schemeClr val="tx1"/>
                </a:solidFill>
                <a:effectLst/>
                <a:latin typeface="+mn-lt"/>
                <a:ea typeface="微软雅黑 Light" panose="020B0502040204020203" pitchFamily="34" charset="-122"/>
                <a:cs typeface="+mn-cs"/>
              </a:rPr>
              <a:t>RFID </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的驱动力增强。来自物流仓储管理、资产管理、商品防伪、安防及出入控制等领域的企业自身需求产生的</a:t>
            </a:r>
            <a:r>
              <a:rPr lang="en-US" altLang="zh-CN" sz="900" kern="1200" dirty="0">
                <a:solidFill>
                  <a:schemeClr val="tx1"/>
                </a:solidFill>
                <a:effectLst/>
                <a:latin typeface="+mn-lt"/>
                <a:ea typeface="微软雅黑 Light" panose="020B0502040204020203" pitchFamily="34" charset="-122"/>
                <a:cs typeface="+mn-cs"/>
              </a:rPr>
              <a:t>RFID</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进一步增多，有力推动了</a:t>
            </a:r>
            <a:r>
              <a:rPr lang="en-US" altLang="zh-CN" sz="900" kern="1200" dirty="0">
                <a:solidFill>
                  <a:schemeClr val="tx1"/>
                </a:solidFill>
                <a:effectLst/>
                <a:latin typeface="+mn-lt"/>
                <a:ea typeface="微软雅黑 Light" panose="020B0502040204020203" pitchFamily="34" charset="-122"/>
                <a:cs typeface="+mn-cs"/>
              </a:rPr>
              <a:t>RFID </a:t>
            </a:r>
            <a:r>
              <a:rPr lang="zh-CN" altLang="zh-CN" sz="900" kern="1200" dirty="0">
                <a:solidFill>
                  <a:schemeClr val="tx1"/>
                </a:solidFill>
                <a:effectLst/>
                <a:latin typeface="+mn-lt"/>
                <a:ea typeface="微软雅黑 Light" panose="020B0502040204020203" pitchFamily="34" charset="-122"/>
                <a:cs typeface="+mn-cs"/>
              </a:rPr>
              <a:t>应用发展。</a:t>
            </a:r>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43</a:t>
            </a:fld>
            <a:endParaRPr lang="zh-CN" altLang="en-US" dirty="0"/>
          </a:p>
        </p:txBody>
      </p:sp>
    </p:spTree>
    <p:extLst>
      <p:ext uri="{BB962C8B-B14F-4D97-AF65-F5344CB8AC3E}">
        <p14:creationId xmlns:p14="http://schemas.microsoft.com/office/powerpoint/2010/main" val="212274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特别是政府对金融</a:t>
            </a:r>
            <a:r>
              <a:rPr lang="en-US" altLang="zh-CN" sz="900" kern="1200" dirty="0">
                <a:solidFill>
                  <a:schemeClr val="tx1"/>
                </a:solidFill>
                <a:effectLst/>
                <a:latin typeface="+mn-lt"/>
                <a:ea typeface="微软雅黑 Light" panose="020B0502040204020203" pitchFamily="34" charset="-122"/>
                <a:cs typeface="+mn-cs"/>
              </a:rPr>
              <a:t>IC</a:t>
            </a:r>
            <a:r>
              <a:rPr lang="zh-CN" altLang="zh-CN" sz="900" kern="1200" dirty="0">
                <a:solidFill>
                  <a:schemeClr val="tx1"/>
                </a:solidFill>
                <a:effectLst/>
                <a:latin typeface="+mn-lt"/>
                <a:ea typeface="微软雅黑 Light" panose="020B0502040204020203" pitchFamily="34" charset="-122"/>
                <a:cs typeface="+mn-cs"/>
              </a:rPr>
              <a:t>卡、金融社保卡、移动支付、城市公共事业卡、居民健康卡、电子护照、图书馆应用等行业重大应用</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的支持力度逐步加强，推动了</a:t>
            </a:r>
            <a:r>
              <a:rPr lang="en-US" altLang="zh-CN" sz="900" kern="1200" dirty="0">
                <a:solidFill>
                  <a:schemeClr val="tx1"/>
                </a:solidFill>
                <a:effectLst/>
                <a:latin typeface="+mn-lt"/>
                <a:ea typeface="微软雅黑 Light" panose="020B0502040204020203" pitchFamily="34" charset="-122"/>
                <a:cs typeface="+mn-cs"/>
              </a:rPr>
              <a:t>RFID</a:t>
            </a:r>
            <a:r>
              <a:rPr lang="zh-CN" altLang="zh-CN" sz="900" kern="1200" dirty="0">
                <a:solidFill>
                  <a:schemeClr val="tx1"/>
                </a:solidFill>
                <a:effectLst/>
                <a:latin typeface="+mn-lt"/>
                <a:ea typeface="微软雅黑 Light" panose="020B0502040204020203" pitchFamily="34" charset="-122"/>
                <a:cs typeface="+mn-cs"/>
              </a:rPr>
              <a:t>规模化应用的开启。同时，由于劳动力成本提高等因素的影响，企业采用信息化手段提高管理水平和效率的需求增加，实施</a:t>
            </a:r>
            <a:r>
              <a:rPr lang="en-US" altLang="zh-CN" sz="900" kern="1200" dirty="0">
                <a:solidFill>
                  <a:schemeClr val="tx1"/>
                </a:solidFill>
                <a:effectLst/>
                <a:latin typeface="+mn-lt"/>
                <a:ea typeface="微软雅黑 Light" panose="020B0502040204020203" pitchFamily="34" charset="-122"/>
                <a:cs typeface="+mn-cs"/>
              </a:rPr>
              <a:t>RFID </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的驱动力增强。来自物流仓储管理、资产管理、商品防伪、安防及出入控制等领域的企业自身需求产生的</a:t>
            </a:r>
            <a:r>
              <a:rPr lang="en-US" altLang="zh-CN" sz="900" kern="1200" dirty="0">
                <a:solidFill>
                  <a:schemeClr val="tx1"/>
                </a:solidFill>
                <a:effectLst/>
                <a:latin typeface="+mn-lt"/>
                <a:ea typeface="微软雅黑 Light" panose="020B0502040204020203" pitchFamily="34" charset="-122"/>
                <a:cs typeface="+mn-cs"/>
              </a:rPr>
              <a:t>RFID</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进一步增多，有力推动了</a:t>
            </a:r>
            <a:r>
              <a:rPr lang="en-US" altLang="zh-CN" sz="900" kern="1200" dirty="0">
                <a:solidFill>
                  <a:schemeClr val="tx1"/>
                </a:solidFill>
                <a:effectLst/>
                <a:latin typeface="+mn-lt"/>
                <a:ea typeface="微软雅黑 Light" panose="020B0502040204020203" pitchFamily="34" charset="-122"/>
                <a:cs typeface="+mn-cs"/>
              </a:rPr>
              <a:t>RFID </a:t>
            </a:r>
            <a:r>
              <a:rPr lang="zh-CN" altLang="zh-CN" sz="900" kern="1200" dirty="0">
                <a:solidFill>
                  <a:schemeClr val="tx1"/>
                </a:solidFill>
                <a:effectLst/>
                <a:latin typeface="+mn-lt"/>
                <a:ea typeface="微软雅黑 Light" panose="020B0502040204020203" pitchFamily="34" charset="-122"/>
                <a:cs typeface="+mn-cs"/>
              </a:rPr>
              <a:t>应用发展。</a:t>
            </a:r>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44</a:t>
            </a:fld>
            <a:endParaRPr lang="zh-CN" altLang="en-US" dirty="0"/>
          </a:p>
        </p:txBody>
      </p:sp>
    </p:spTree>
    <p:extLst>
      <p:ext uri="{BB962C8B-B14F-4D97-AF65-F5344CB8AC3E}">
        <p14:creationId xmlns:p14="http://schemas.microsoft.com/office/powerpoint/2010/main" val="269748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特别是政府对金融</a:t>
            </a:r>
            <a:r>
              <a:rPr lang="en-US" altLang="zh-CN" sz="900" kern="1200" dirty="0">
                <a:solidFill>
                  <a:schemeClr val="tx1"/>
                </a:solidFill>
                <a:effectLst/>
                <a:latin typeface="+mn-lt"/>
                <a:ea typeface="微软雅黑 Light" panose="020B0502040204020203" pitchFamily="34" charset="-122"/>
                <a:cs typeface="+mn-cs"/>
              </a:rPr>
              <a:t>IC</a:t>
            </a:r>
            <a:r>
              <a:rPr lang="zh-CN" altLang="zh-CN" sz="900" kern="1200" dirty="0">
                <a:solidFill>
                  <a:schemeClr val="tx1"/>
                </a:solidFill>
                <a:effectLst/>
                <a:latin typeface="+mn-lt"/>
                <a:ea typeface="微软雅黑 Light" panose="020B0502040204020203" pitchFamily="34" charset="-122"/>
                <a:cs typeface="+mn-cs"/>
              </a:rPr>
              <a:t>卡、金融社保卡、移动支付、城市公共事业卡、居民健康卡、电子护照、图书馆应用等行业重大应用</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的支持力度逐步加强，推动了</a:t>
            </a:r>
            <a:r>
              <a:rPr lang="en-US" altLang="zh-CN" sz="900" kern="1200" dirty="0">
                <a:solidFill>
                  <a:schemeClr val="tx1"/>
                </a:solidFill>
                <a:effectLst/>
                <a:latin typeface="+mn-lt"/>
                <a:ea typeface="微软雅黑 Light" panose="020B0502040204020203" pitchFamily="34" charset="-122"/>
                <a:cs typeface="+mn-cs"/>
              </a:rPr>
              <a:t>RFID</a:t>
            </a:r>
            <a:r>
              <a:rPr lang="zh-CN" altLang="zh-CN" sz="900" kern="1200" dirty="0">
                <a:solidFill>
                  <a:schemeClr val="tx1"/>
                </a:solidFill>
                <a:effectLst/>
                <a:latin typeface="+mn-lt"/>
                <a:ea typeface="微软雅黑 Light" panose="020B0502040204020203" pitchFamily="34" charset="-122"/>
                <a:cs typeface="+mn-cs"/>
              </a:rPr>
              <a:t>规模化应用的开启。同时，由于劳动力成本提高等因素的影响，企业采用信息化手段提高管理水平和效率的需求增加，实施</a:t>
            </a:r>
            <a:r>
              <a:rPr lang="en-US" altLang="zh-CN" sz="900" kern="1200" dirty="0">
                <a:solidFill>
                  <a:schemeClr val="tx1"/>
                </a:solidFill>
                <a:effectLst/>
                <a:latin typeface="+mn-lt"/>
                <a:ea typeface="微软雅黑 Light" panose="020B0502040204020203" pitchFamily="34" charset="-122"/>
                <a:cs typeface="+mn-cs"/>
              </a:rPr>
              <a:t>RFID </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的驱动力增强。来自物流仓储管理、资产管理、商品防伪、安防及出入控制等领域的企业自身需求产生的</a:t>
            </a:r>
            <a:r>
              <a:rPr lang="en-US" altLang="zh-CN" sz="900" kern="1200" dirty="0">
                <a:solidFill>
                  <a:schemeClr val="tx1"/>
                </a:solidFill>
                <a:effectLst/>
                <a:latin typeface="+mn-lt"/>
                <a:ea typeface="微软雅黑 Light" panose="020B0502040204020203" pitchFamily="34" charset="-122"/>
                <a:cs typeface="+mn-cs"/>
              </a:rPr>
              <a:t>RFID</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进一步增多，有力推动了</a:t>
            </a:r>
            <a:r>
              <a:rPr lang="en-US" altLang="zh-CN" sz="900" kern="1200" dirty="0">
                <a:solidFill>
                  <a:schemeClr val="tx1"/>
                </a:solidFill>
                <a:effectLst/>
                <a:latin typeface="+mn-lt"/>
                <a:ea typeface="微软雅黑 Light" panose="020B0502040204020203" pitchFamily="34" charset="-122"/>
                <a:cs typeface="+mn-cs"/>
              </a:rPr>
              <a:t>RFID </a:t>
            </a:r>
            <a:r>
              <a:rPr lang="zh-CN" altLang="zh-CN" sz="900" kern="1200" dirty="0">
                <a:solidFill>
                  <a:schemeClr val="tx1"/>
                </a:solidFill>
                <a:effectLst/>
                <a:latin typeface="+mn-lt"/>
                <a:ea typeface="微软雅黑 Light" panose="020B0502040204020203" pitchFamily="34" charset="-122"/>
                <a:cs typeface="+mn-cs"/>
              </a:rPr>
              <a:t>应用发展。</a:t>
            </a:r>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45</a:t>
            </a:fld>
            <a:endParaRPr lang="zh-CN" altLang="en-US" dirty="0"/>
          </a:p>
        </p:txBody>
      </p:sp>
    </p:spTree>
    <p:extLst>
      <p:ext uri="{BB962C8B-B14F-4D97-AF65-F5344CB8AC3E}">
        <p14:creationId xmlns:p14="http://schemas.microsoft.com/office/powerpoint/2010/main" val="390902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特别是政府对金融</a:t>
            </a:r>
            <a:r>
              <a:rPr lang="en-US" altLang="zh-CN" sz="900" kern="1200" dirty="0">
                <a:solidFill>
                  <a:schemeClr val="tx1"/>
                </a:solidFill>
                <a:effectLst/>
                <a:latin typeface="+mn-lt"/>
                <a:ea typeface="微软雅黑 Light" panose="020B0502040204020203" pitchFamily="34" charset="-122"/>
                <a:cs typeface="+mn-cs"/>
              </a:rPr>
              <a:t>IC</a:t>
            </a:r>
            <a:r>
              <a:rPr lang="zh-CN" altLang="zh-CN" sz="900" kern="1200" dirty="0">
                <a:solidFill>
                  <a:schemeClr val="tx1"/>
                </a:solidFill>
                <a:effectLst/>
                <a:latin typeface="+mn-lt"/>
                <a:ea typeface="微软雅黑 Light" panose="020B0502040204020203" pitchFamily="34" charset="-122"/>
                <a:cs typeface="+mn-cs"/>
              </a:rPr>
              <a:t>卡、金融社保卡、移动支付、城市公共事业卡、居民健康卡、电子护照、图书馆应用等行业重大应用</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的支持力度逐步加强，推动了</a:t>
            </a:r>
            <a:r>
              <a:rPr lang="en-US" altLang="zh-CN" sz="900" kern="1200" dirty="0">
                <a:solidFill>
                  <a:schemeClr val="tx1"/>
                </a:solidFill>
                <a:effectLst/>
                <a:latin typeface="+mn-lt"/>
                <a:ea typeface="微软雅黑 Light" panose="020B0502040204020203" pitchFamily="34" charset="-122"/>
                <a:cs typeface="+mn-cs"/>
              </a:rPr>
              <a:t>RFID</a:t>
            </a:r>
            <a:r>
              <a:rPr lang="zh-CN" altLang="zh-CN" sz="900" kern="1200" dirty="0">
                <a:solidFill>
                  <a:schemeClr val="tx1"/>
                </a:solidFill>
                <a:effectLst/>
                <a:latin typeface="+mn-lt"/>
                <a:ea typeface="微软雅黑 Light" panose="020B0502040204020203" pitchFamily="34" charset="-122"/>
                <a:cs typeface="+mn-cs"/>
              </a:rPr>
              <a:t>规模化应用的开启。同时，由于劳动力成本提高等因素的影响，企业采用信息化手段提高管理水平和效率的需求增加，实施</a:t>
            </a:r>
            <a:r>
              <a:rPr lang="en-US" altLang="zh-CN" sz="900" kern="1200" dirty="0">
                <a:solidFill>
                  <a:schemeClr val="tx1"/>
                </a:solidFill>
                <a:effectLst/>
                <a:latin typeface="+mn-lt"/>
                <a:ea typeface="微软雅黑 Light" panose="020B0502040204020203" pitchFamily="34" charset="-122"/>
                <a:cs typeface="+mn-cs"/>
              </a:rPr>
              <a:t>RFID </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的驱动力增强。来自物流仓储管理、资产管理、商品防伪、安防及出入控制等领域的企业自身需求产生的</a:t>
            </a:r>
            <a:r>
              <a:rPr lang="en-US" altLang="zh-CN" sz="900" kern="1200" dirty="0">
                <a:solidFill>
                  <a:schemeClr val="tx1"/>
                </a:solidFill>
                <a:effectLst/>
                <a:latin typeface="+mn-lt"/>
                <a:ea typeface="微软雅黑 Light" panose="020B0502040204020203" pitchFamily="34" charset="-122"/>
                <a:cs typeface="+mn-cs"/>
              </a:rPr>
              <a:t>RFID</a:t>
            </a:r>
            <a:r>
              <a:rPr lang="zh-CN" altLang="en-US" sz="900" kern="1200" dirty="0">
                <a:solidFill>
                  <a:schemeClr val="tx1"/>
                </a:solidFill>
                <a:effectLst/>
                <a:latin typeface="+mn-lt"/>
                <a:ea typeface="微软雅黑 Light" panose="020B0502040204020203" pitchFamily="34" charset="-122"/>
                <a:cs typeface="+mn-cs"/>
              </a:rPr>
              <a:t>章节</a:t>
            </a:r>
            <a:r>
              <a:rPr lang="zh-CN" altLang="zh-CN" sz="900" kern="1200" dirty="0">
                <a:solidFill>
                  <a:schemeClr val="tx1"/>
                </a:solidFill>
                <a:effectLst/>
                <a:latin typeface="+mn-lt"/>
                <a:ea typeface="微软雅黑 Light" panose="020B0502040204020203" pitchFamily="34" charset="-122"/>
                <a:cs typeface="+mn-cs"/>
              </a:rPr>
              <a:t>进一步增多，有力推动了</a:t>
            </a:r>
            <a:r>
              <a:rPr lang="en-US" altLang="zh-CN" sz="900" kern="1200" dirty="0">
                <a:solidFill>
                  <a:schemeClr val="tx1"/>
                </a:solidFill>
                <a:effectLst/>
                <a:latin typeface="+mn-lt"/>
                <a:ea typeface="微软雅黑 Light" panose="020B0502040204020203" pitchFamily="34" charset="-122"/>
                <a:cs typeface="+mn-cs"/>
              </a:rPr>
              <a:t>RFID </a:t>
            </a:r>
            <a:r>
              <a:rPr lang="zh-CN" altLang="zh-CN" sz="900" kern="1200" dirty="0">
                <a:solidFill>
                  <a:schemeClr val="tx1"/>
                </a:solidFill>
                <a:effectLst/>
                <a:latin typeface="+mn-lt"/>
                <a:ea typeface="微软雅黑 Light" panose="020B0502040204020203" pitchFamily="34" charset="-122"/>
                <a:cs typeface="+mn-cs"/>
              </a:rPr>
              <a:t>应用发展。</a:t>
            </a:r>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46</a:t>
            </a:fld>
            <a:endParaRPr lang="zh-CN" altLang="en-US" dirty="0"/>
          </a:p>
        </p:txBody>
      </p:sp>
    </p:spTree>
    <p:extLst>
      <p:ext uri="{BB962C8B-B14F-4D97-AF65-F5344CB8AC3E}">
        <p14:creationId xmlns:p14="http://schemas.microsoft.com/office/powerpoint/2010/main" val="21309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900" b="0" i="0" kern="1200" dirty="0">
                <a:solidFill>
                  <a:schemeClr val="tx1"/>
                </a:solidFill>
                <a:effectLst/>
                <a:latin typeface="+mn-lt"/>
                <a:ea typeface="微软雅黑 Light" panose="020B0502040204020203" pitchFamily="34" charset="-122"/>
                <a:cs typeface="+mn-cs"/>
              </a:rPr>
              <a:t>2013</a:t>
            </a:r>
            <a:r>
              <a:rPr lang="zh-CN" altLang="en-US" sz="900" b="0" i="0" kern="1200" dirty="0">
                <a:solidFill>
                  <a:schemeClr val="tx1"/>
                </a:solidFill>
                <a:effectLst/>
                <a:latin typeface="+mn-lt"/>
                <a:ea typeface="微软雅黑 Light" panose="020B0502040204020203" pitchFamily="34" charset="-122"/>
                <a:cs typeface="+mn-cs"/>
              </a:rPr>
              <a:t>年</a:t>
            </a:r>
            <a:r>
              <a:rPr lang="en-US" altLang="zh-CN" sz="900" b="0" i="0" kern="1200" dirty="0">
                <a:solidFill>
                  <a:schemeClr val="tx1"/>
                </a:solidFill>
                <a:effectLst/>
                <a:latin typeface="+mn-lt"/>
                <a:ea typeface="微软雅黑 Light" panose="020B0502040204020203" pitchFamily="34" charset="-122"/>
                <a:cs typeface="+mn-cs"/>
              </a:rPr>
              <a:t>12</a:t>
            </a:r>
            <a:r>
              <a:rPr lang="zh-CN" altLang="en-US" sz="900" b="0" i="0" kern="1200" dirty="0">
                <a:solidFill>
                  <a:schemeClr val="tx1"/>
                </a:solidFill>
                <a:effectLst/>
                <a:latin typeface="+mn-lt"/>
                <a:ea typeface="微软雅黑 Light" panose="020B0502040204020203" pitchFamily="34" charset="-122"/>
                <a:cs typeface="+mn-cs"/>
              </a:rPr>
              <a:t>月</a:t>
            </a:r>
            <a:r>
              <a:rPr lang="en-US" altLang="zh-CN" sz="900" b="0" i="0" kern="1200" dirty="0">
                <a:solidFill>
                  <a:schemeClr val="tx1"/>
                </a:solidFill>
                <a:effectLst/>
                <a:latin typeface="+mn-lt"/>
                <a:ea typeface="微软雅黑 Light" panose="020B0502040204020203" pitchFamily="34" charset="-122"/>
                <a:cs typeface="+mn-cs"/>
              </a:rPr>
              <a:t>18</a:t>
            </a:r>
            <a:r>
              <a:rPr lang="zh-CN" altLang="en-US" sz="900" b="0" i="0" kern="1200" dirty="0">
                <a:solidFill>
                  <a:schemeClr val="tx1"/>
                </a:solidFill>
                <a:effectLst/>
                <a:latin typeface="+mn-lt"/>
                <a:ea typeface="微软雅黑 Light" panose="020B0502040204020203" pitchFamily="34" charset="-122"/>
                <a:cs typeface="+mn-cs"/>
              </a:rPr>
              <a:t>日，蒙牛推出了中国首款二维码可追溯牛奶</a:t>
            </a:r>
            <a:r>
              <a:rPr lang="en-US" altLang="zh-CN" sz="900" b="0" i="0" kern="1200" dirty="0">
                <a:solidFill>
                  <a:schemeClr val="tx1"/>
                </a:solidFill>
                <a:effectLst/>
                <a:latin typeface="+mn-lt"/>
                <a:ea typeface="微软雅黑 Light" panose="020B0502040204020203" pitchFamily="34" charset="-122"/>
                <a:cs typeface="+mn-cs"/>
              </a:rPr>
              <a:t>—</a:t>
            </a:r>
            <a:r>
              <a:rPr lang="zh-CN" altLang="en-US" sz="900" b="0" i="0" kern="1200" dirty="0">
                <a:solidFill>
                  <a:schemeClr val="tx1"/>
                </a:solidFill>
                <a:effectLst/>
                <a:latin typeface="+mn-lt"/>
                <a:ea typeface="微软雅黑 Light" panose="020B0502040204020203" pitchFamily="34" charset="-122"/>
                <a:cs typeface="+mn-cs"/>
              </a:rPr>
              <a:t>蒙牛精选牧场纯牛奶，实现了消费者对精选牧场精细化管理信息的“零距离”了解。只要扫描牛奶外包装上的二维码，就能追溯到牧场信息以及牧场精细化管理的细节等。</a:t>
            </a:r>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4</a:t>
            </a:fld>
            <a:endParaRPr lang="zh-CN" altLang="en-US" dirty="0"/>
          </a:p>
        </p:txBody>
      </p:sp>
    </p:spTree>
    <p:extLst>
      <p:ext uri="{BB962C8B-B14F-4D97-AF65-F5344CB8AC3E}">
        <p14:creationId xmlns:p14="http://schemas.microsoft.com/office/powerpoint/2010/main" val="193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6</a:t>
            </a:fld>
            <a:endParaRPr lang="zh-CN" altLang="en-US" dirty="0"/>
          </a:p>
        </p:txBody>
      </p:sp>
    </p:spTree>
    <p:extLst>
      <p:ext uri="{BB962C8B-B14F-4D97-AF65-F5344CB8AC3E}">
        <p14:creationId xmlns:p14="http://schemas.microsoft.com/office/powerpoint/2010/main" val="159344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10</a:t>
            </a:fld>
            <a:endParaRPr lang="zh-CN" altLang="en-US" dirty="0"/>
          </a:p>
        </p:txBody>
      </p:sp>
    </p:spTree>
    <p:extLst>
      <p:ext uri="{BB962C8B-B14F-4D97-AF65-F5344CB8AC3E}">
        <p14:creationId xmlns:p14="http://schemas.microsoft.com/office/powerpoint/2010/main" val="238817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11</a:t>
            </a:fld>
            <a:endParaRPr lang="zh-CN" altLang="en-US" dirty="0"/>
          </a:p>
        </p:txBody>
      </p:sp>
    </p:spTree>
    <p:extLst>
      <p:ext uri="{BB962C8B-B14F-4D97-AF65-F5344CB8AC3E}">
        <p14:creationId xmlns:p14="http://schemas.microsoft.com/office/powerpoint/2010/main" val="105689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19</a:t>
            </a:fld>
            <a:endParaRPr lang="zh-CN" altLang="en-US" dirty="0"/>
          </a:p>
        </p:txBody>
      </p:sp>
    </p:spTree>
    <p:extLst>
      <p:ext uri="{BB962C8B-B14F-4D97-AF65-F5344CB8AC3E}">
        <p14:creationId xmlns:p14="http://schemas.microsoft.com/office/powerpoint/2010/main" val="418659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900" kern="1200" dirty="0">
                <a:solidFill>
                  <a:schemeClr val="tx1"/>
                </a:solidFill>
                <a:effectLst/>
                <a:latin typeface="+mn-lt"/>
                <a:ea typeface="微软雅黑 Light" panose="020B0502040204020203" pitchFamily="34" charset="-122"/>
                <a:cs typeface="+mn-cs"/>
              </a:rPr>
              <a:t>在制作界面的选项框里显示可以对文本、网址、名片、文件、图片、活码、企业码等进行二维码的制作。</a:t>
            </a:r>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25</a:t>
            </a:fld>
            <a:endParaRPr lang="zh-CN" altLang="en-US" dirty="0"/>
          </a:p>
        </p:txBody>
      </p:sp>
    </p:spTree>
    <p:extLst>
      <p:ext uri="{BB962C8B-B14F-4D97-AF65-F5344CB8AC3E}">
        <p14:creationId xmlns:p14="http://schemas.microsoft.com/office/powerpoint/2010/main" val="26364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900" kern="1200" dirty="0">
                <a:solidFill>
                  <a:schemeClr val="tx1"/>
                </a:solidFill>
                <a:effectLst/>
                <a:latin typeface="+mn-lt"/>
                <a:ea typeface="微软雅黑 Light" panose="020B0502040204020203" pitchFamily="34" charset="-122"/>
                <a:cs typeface="+mn-cs"/>
              </a:rPr>
              <a:t>移动商务发展的好坏，很重要的环节之一就是</a:t>
            </a:r>
            <a:r>
              <a:rPr lang="en-US" altLang="zh-CN" sz="900" kern="1200" dirty="0">
                <a:solidFill>
                  <a:schemeClr val="tx1"/>
                </a:solidFill>
                <a:effectLst/>
                <a:latin typeface="+mn-lt"/>
                <a:ea typeface="微软雅黑 Light" panose="020B0502040204020203" pitchFamily="34" charset="-122"/>
                <a:cs typeface="+mn-cs"/>
              </a:rPr>
              <a:t>O2O</a:t>
            </a:r>
            <a:r>
              <a:rPr lang="zh-CN" altLang="zh-CN" sz="900" kern="1200" dirty="0">
                <a:solidFill>
                  <a:schemeClr val="tx1"/>
                </a:solidFill>
                <a:effectLst/>
                <a:latin typeface="+mn-lt"/>
                <a:ea typeface="微软雅黑 Light" panose="020B0502040204020203" pitchFamily="34" charset="-122"/>
                <a:cs typeface="+mn-cs"/>
              </a:rPr>
              <a:t>与二维码模式。</a:t>
            </a:r>
            <a:r>
              <a:rPr lang="en-US" altLang="zh-CN" sz="900" kern="1200" dirty="0">
                <a:solidFill>
                  <a:schemeClr val="tx1"/>
                </a:solidFill>
                <a:effectLst/>
                <a:latin typeface="+mn-lt"/>
                <a:ea typeface="微软雅黑 Light" panose="020B0502040204020203" pitchFamily="34" charset="-122"/>
                <a:cs typeface="+mn-cs"/>
              </a:rPr>
              <a:t>O2O</a:t>
            </a:r>
            <a:r>
              <a:rPr lang="zh-CN" altLang="zh-CN" sz="900" kern="1200" dirty="0">
                <a:solidFill>
                  <a:schemeClr val="tx1"/>
                </a:solidFill>
                <a:effectLst/>
                <a:latin typeface="+mn-lt"/>
                <a:ea typeface="微软雅黑 Light" panose="020B0502040204020203" pitchFamily="34" charset="-122"/>
                <a:cs typeface="+mn-cs"/>
              </a:rPr>
              <a:t>强调的是线上与线下的联系，而移动二维码与移动商务的结合，使线上与线下能更好更快速的整合。消费者只要拿着手机等移动工具对着商品的二维码进行扫描，就可以了解相关信息、获得相应优惠或实现即时付款。</a:t>
            </a:r>
          </a:p>
          <a:p>
            <a:r>
              <a:rPr lang="zh-CN" altLang="zh-CN" sz="900" kern="1200" dirty="0">
                <a:solidFill>
                  <a:schemeClr val="tx1"/>
                </a:solidFill>
                <a:effectLst/>
                <a:latin typeface="+mn-lt"/>
                <a:ea typeface="微软雅黑 Light" panose="020B0502040204020203" pitchFamily="34" charset="-122"/>
                <a:cs typeface="+mn-cs"/>
              </a:rPr>
              <a:t>在移动商务中，虽然主要目的是交易，但在业务使用过程当中，信息的获取对于带动交易的发生或是间接引起交易有非常大的作用。移动二维码技术的使用，正好可以便捷的获得这些信息。比如，用户可以通过手机扫二维码获取股票行情、天气、旅行路线、电影、航班、音乐等各种内容业务的信息，在这些信息的引导下，推动客户进行电子商务的交易活动。</a:t>
            </a:r>
          </a:p>
        </p:txBody>
      </p:sp>
      <p:sp>
        <p:nvSpPr>
          <p:cNvPr id="4" name="灯片编号占位符 3"/>
          <p:cNvSpPr>
            <a:spLocks noGrp="1"/>
          </p:cNvSpPr>
          <p:nvPr>
            <p:ph type="sldNum" sz="quarter" idx="10"/>
          </p:nvPr>
        </p:nvSpPr>
        <p:spPr/>
        <p:txBody>
          <a:bodyPr/>
          <a:lstStyle/>
          <a:p>
            <a:pPr>
              <a:defRPr/>
            </a:pPr>
            <a:fld id="{C375B698-EBFD-4059-84AF-115BE2A675D8}" type="slidenum">
              <a:rPr lang="zh-CN" altLang="en-US" smtClean="0"/>
              <a:pPr>
                <a:defRPr/>
              </a:pPr>
              <a:t>30</a:t>
            </a:fld>
            <a:endParaRPr lang="zh-CN" altLang="en-US" dirty="0"/>
          </a:p>
        </p:txBody>
      </p:sp>
    </p:spTree>
    <p:extLst>
      <p:ext uri="{BB962C8B-B14F-4D97-AF65-F5344CB8AC3E}">
        <p14:creationId xmlns:p14="http://schemas.microsoft.com/office/powerpoint/2010/main" val="331814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备注：配图为示意，来源于网络，内容不限，用格式刷刷一下图片格式。</a:t>
            </a:r>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CA2DCB43-E944-40FF-8DC8-2BE9FEDC2450}"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微软雅黑 Light" panose="020B0502040204020203" pitchFamily="34"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33</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Light" panose="020B0502040204020203" pitchFamily="34" charset="-122"/>
              <a:cs typeface="+mn-cs"/>
            </a:endParaRPr>
          </a:p>
        </p:txBody>
      </p:sp>
    </p:spTree>
    <p:extLst>
      <p:ext uri="{BB962C8B-B14F-4D97-AF65-F5344CB8AC3E}">
        <p14:creationId xmlns:p14="http://schemas.microsoft.com/office/powerpoint/2010/main" val="3508786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529" y="-3346"/>
            <a:ext cx="12193057" cy="6864691"/>
          </a:xfrm>
          <a:prstGeom prst="rect">
            <a:avLst/>
          </a:prstGeom>
        </p:spPr>
      </p:pic>
    </p:spTree>
    <p:extLst>
      <p:ext uri="{BB962C8B-B14F-4D97-AF65-F5344CB8AC3E}">
        <p14:creationId xmlns:p14="http://schemas.microsoft.com/office/powerpoint/2010/main" val="1557554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32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0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7"/>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2"/>
            <a:ext cx="2743200" cy="365125"/>
          </a:xfrm>
          <a:prstGeom prst="rect">
            <a:avLst/>
          </a:prstGeom>
        </p:spPr>
        <p:txBody>
          <a:bodyPr/>
          <a:lstStyle/>
          <a:p>
            <a:fld id="{4D15F33F-0A2C-461E-8AE0-95A7DE516E3F}" type="datetimeFigureOut">
              <a:rPr lang="zh-CN" altLang="en-US" smtClean="0"/>
              <a:t>2019/8/22</a:t>
            </a:fld>
            <a:endParaRPr lang="zh-CN" altLang="en-US"/>
          </a:p>
        </p:txBody>
      </p:sp>
      <p:sp>
        <p:nvSpPr>
          <p:cNvPr id="4" name="页脚占位符 3"/>
          <p:cNvSpPr>
            <a:spLocks noGrp="1"/>
          </p:cNvSpPr>
          <p:nvPr>
            <p:ph type="ftr" sz="quarter" idx="11"/>
          </p:nvPr>
        </p:nvSpPr>
        <p:spPr>
          <a:xfrm>
            <a:off x="4038602" y="6356352"/>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2"/>
            <a:ext cx="2743200" cy="365125"/>
          </a:xfrm>
          <a:prstGeom prst="rect">
            <a:avLst/>
          </a:prstGeom>
        </p:spPr>
        <p:txBody>
          <a:bodyPr/>
          <a:lstStyle/>
          <a:p>
            <a:fld id="{4E0E610E-813B-4688-BE08-443F52F2877A}" type="slidenum">
              <a:rPr lang="zh-CN" altLang="en-US" smtClean="0"/>
              <a:t>‹#›</a:t>
            </a:fld>
            <a:endParaRPr lang="zh-CN" altLang="en-US"/>
          </a:p>
        </p:txBody>
      </p:sp>
    </p:spTree>
    <p:extLst>
      <p:ext uri="{BB962C8B-B14F-4D97-AF65-F5344CB8AC3E}">
        <p14:creationId xmlns:p14="http://schemas.microsoft.com/office/powerpoint/2010/main" val="65758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Date Placeholder 3">
            <a:extLst>
              <a:ext uri="{FF2B5EF4-FFF2-40B4-BE49-F238E27FC236}">
                <a16:creationId xmlns:a16="http://schemas.microsoft.com/office/drawing/2014/main" xmlns="" id="{AE046CB5-7189-4F7A-B4DF-070D1E1E058F}"/>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xmlns="" id="{188788E8-C4C8-4BAC-8171-FE29A571E3CA}"/>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xmlns="" id="{04CE1F4A-BC64-43A5-B1CA-D3999B345941}"/>
              </a:ext>
            </a:extLst>
          </p:cNvPr>
          <p:cNvSpPr>
            <a:spLocks noGrp="1"/>
          </p:cNvSpPr>
          <p:nvPr>
            <p:ph type="sldNum" sz="quarter" idx="12"/>
          </p:nvPr>
        </p:nvSpPr>
        <p:spPr/>
        <p:txBody>
          <a:bodyPr/>
          <a:lstStyle>
            <a:lvl1pPr>
              <a:defRPr/>
            </a:lvl1pPr>
          </a:lstStyle>
          <a:p>
            <a:pPr>
              <a:defRPr/>
            </a:pPr>
            <a:fld id="{3DAC9DD5-2A49-408D-92C7-DA43A11DDA96}" type="slidenum">
              <a:rPr lang="zh-CN" altLang="en-US"/>
              <a:pPr>
                <a:defRPr/>
              </a:pPr>
              <a:t>‹#›</a:t>
            </a:fld>
            <a:endParaRPr lang="zh-CN" altLang="en-US"/>
          </a:p>
        </p:txBody>
      </p:sp>
    </p:spTree>
    <p:extLst>
      <p:ext uri="{BB962C8B-B14F-4D97-AF65-F5344CB8AC3E}">
        <p14:creationId xmlns:p14="http://schemas.microsoft.com/office/powerpoint/2010/main" val="179486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stretch>
            <a:fillRect/>
          </a:stretch>
        </p:blipFill>
        <p:spPr>
          <a:xfrm>
            <a:off x="-529" y="-3346"/>
            <a:ext cx="12193057" cy="6864691"/>
          </a:xfrm>
          <a:prstGeom prst="rect">
            <a:avLst/>
          </a:prstGeom>
        </p:spPr>
      </p:pic>
    </p:spTree>
    <p:extLst>
      <p:ext uri="{BB962C8B-B14F-4D97-AF65-F5344CB8AC3E}">
        <p14:creationId xmlns:p14="http://schemas.microsoft.com/office/powerpoint/2010/main" val="2576088002"/>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notesSlide" Target="../notesSlides/notesSlide5.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tags" Target="../tags/tag51.xml"/><Relationship Id="rId18" Type="http://schemas.openxmlformats.org/officeDocument/2006/relationships/tags" Target="../tags/tag56.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tags" Target="../tags/tag53.xml"/><Relationship Id="rId10" Type="http://schemas.openxmlformats.org/officeDocument/2006/relationships/tags" Target="../tags/tag48.xml"/><Relationship Id="rId19" Type="http://schemas.openxmlformats.org/officeDocument/2006/relationships/tags" Target="../tags/tag57.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70.xml"/><Relationship Id="rId18" Type="http://schemas.openxmlformats.org/officeDocument/2006/relationships/tags" Target="../tags/tag75.xml"/><Relationship Id="rId26" Type="http://schemas.openxmlformats.org/officeDocument/2006/relationships/tags" Target="../tags/tag83.xml"/><Relationship Id="rId39" Type="http://schemas.openxmlformats.org/officeDocument/2006/relationships/tags" Target="../tags/tag96.xml"/><Relationship Id="rId21" Type="http://schemas.openxmlformats.org/officeDocument/2006/relationships/tags" Target="../tags/tag78.xml"/><Relationship Id="rId34" Type="http://schemas.openxmlformats.org/officeDocument/2006/relationships/tags" Target="../tags/tag91.xml"/><Relationship Id="rId42" Type="http://schemas.openxmlformats.org/officeDocument/2006/relationships/slideLayout" Target="../slideLayouts/slideLayout3.xml"/><Relationship Id="rId7" Type="http://schemas.openxmlformats.org/officeDocument/2006/relationships/tags" Target="../tags/tag6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41" Type="http://schemas.openxmlformats.org/officeDocument/2006/relationships/tags" Target="../tags/tag98.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tags" Target="../tags/tag81.xml"/><Relationship Id="rId32" Type="http://schemas.openxmlformats.org/officeDocument/2006/relationships/tags" Target="../tags/tag89.xml"/><Relationship Id="rId37" Type="http://schemas.openxmlformats.org/officeDocument/2006/relationships/tags" Target="../tags/tag94.xml"/><Relationship Id="rId40" Type="http://schemas.openxmlformats.org/officeDocument/2006/relationships/tags" Target="../tags/tag97.xml"/><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36" Type="http://schemas.openxmlformats.org/officeDocument/2006/relationships/tags" Target="../tags/tag93.xml"/><Relationship Id="rId10" Type="http://schemas.openxmlformats.org/officeDocument/2006/relationships/tags" Target="../tags/tag67.xml"/><Relationship Id="rId19" Type="http://schemas.openxmlformats.org/officeDocument/2006/relationships/tags" Target="../tags/tag76.xml"/><Relationship Id="rId31" Type="http://schemas.openxmlformats.org/officeDocument/2006/relationships/tags" Target="../tags/tag88.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tags" Target="../tags/tag87.xml"/><Relationship Id="rId35" Type="http://schemas.openxmlformats.org/officeDocument/2006/relationships/tags" Target="../tags/tag92.xml"/><Relationship Id="rId8" Type="http://schemas.openxmlformats.org/officeDocument/2006/relationships/tags" Target="../tags/tag65.xml"/><Relationship Id="rId3" Type="http://schemas.openxmlformats.org/officeDocument/2006/relationships/tags" Target="../tags/tag60.xml"/><Relationship Id="rId12" Type="http://schemas.openxmlformats.org/officeDocument/2006/relationships/tags" Target="../tags/tag6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tags" Target="../tags/tag90.xml"/><Relationship Id="rId38"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notesSlide" Target="../notesSlides/notesSlide8.xml"/><Relationship Id="rId5" Type="http://schemas.openxmlformats.org/officeDocument/2006/relationships/tags" Target="../tags/tag103.xml"/><Relationship Id="rId10" Type="http://schemas.openxmlformats.org/officeDocument/2006/relationships/slideLayout" Target="../slideLayouts/slideLayout3.xml"/><Relationship Id="rId4" Type="http://schemas.openxmlformats.org/officeDocument/2006/relationships/tags" Target="../tags/tag102.xml"/><Relationship Id="rId9" Type="http://schemas.openxmlformats.org/officeDocument/2006/relationships/tags" Target="../tags/tag1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ibodao.com/User/Train/train/type/task/id/157.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3.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xmlns="" id="{60AAB41C-3DA6-42D7-9CAB-6A243985579F}"/>
              </a:ext>
            </a:extLst>
          </p:cNvPr>
          <p:cNvSpPr txBox="1">
            <a:spLocks noChangeArrowheads="1"/>
          </p:cNvSpPr>
          <p:nvPr/>
        </p:nvSpPr>
        <p:spPr bwMode="auto">
          <a:xfrm>
            <a:off x="1524000" y="2716214"/>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377">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p>
        </p:txBody>
      </p:sp>
    </p:spTree>
    <p:extLst>
      <p:ext uri="{BB962C8B-B14F-4D97-AF65-F5344CB8AC3E}">
        <p14:creationId xmlns:p14="http://schemas.microsoft.com/office/powerpoint/2010/main" val="13166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0867" y="2431693"/>
            <a:ext cx="7570380" cy="830997"/>
          </a:xfrm>
          <a:prstGeom prst="rect">
            <a:avLst/>
          </a:prstGeom>
        </p:spPr>
        <p:txBody>
          <a:bodyPr wrap="square">
            <a:spAutoFit/>
          </a:bodyPr>
          <a:lstStyle/>
          <a:p>
            <a:pPr indent="457189">
              <a:lnSpc>
                <a:spcPct val="150000"/>
              </a:lnSpc>
            </a:pPr>
            <a:r>
              <a:rPr lang="zh-CN" altLang="zh-CN" sz="1600" dirty="0">
                <a:solidFill>
                  <a:schemeClr val="bg1"/>
                </a:solidFill>
                <a:latin typeface="微软雅黑" panose="020B0503020204020204" pitchFamily="34" charset="-122"/>
                <a:ea typeface="微软雅黑" panose="020B0503020204020204" pitchFamily="34" charset="-122"/>
              </a:rPr>
              <a:t>随着移动二维码的应用范围越来越广，其应用模式也越加多种多样。</a:t>
            </a:r>
            <a:endParaRPr lang="en-US" altLang="zh-CN" sz="1600" dirty="0">
              <a:solidFill>
                <a:schemeClr val="bg1"/>
              </a:solidFill>
              <a:latin typeface="微软雅黑" panose="020B0503020204020204" pitchFamily="34" charset="-122"/>
              <a:ea typeface="微软雅黑" panose="020B0503020204020204" pitchFamily="34" charset="-122"/>
            </a:endParaRPr>
          </a:p>
          <a:p>
            <a:pPr indent="457189">
              <a:lnSpc>
                <a:spcPct val="150000"/>
              </a:lnSpc>
            </a:pPr>
            <a:r>
              <a:rPr lang="zh-CN" altLang="zh-CN" sz="1600" dirty="0">
                <a:solidFill>
                  <a:schemeClr val="bg1"/>
                </a:solidFill>
                <a:latin typeface="微软雅黑" panose="020B0503020204020204" pitchFamily="34" charset="-122"/>
                <a:ea typeface="微软雅黑" panose="020B0503020204020204" pitchFamily="34" charset="-122"/>
              </a:rPr>
              <a:t>总结起来，可以分为两个大类</a:t>
            </a:r>
            <a:r>
              <a:rPr lang="zh-CN" altLang="en-US" sz="1600" dirty="0">
                <a:solidFill>
                  <a:schemeClr val="bg1"/>
                </a:solidFill>
                <a:latin typeface="微软雅黑" panose="020B0503020204020204" pitchFamily="34" charset="-122"/>
                <a:ea typeface="微软雅黑" panose="020B0503020204020204" pitchFamily="34" charset="-122"/>
              </a:rPr>
              <a:t>：</a:t>
            </a:r>
          </a:p>
        </p:txBody>
      </p:sp>
      <p:sp>
        <p:nvSpPr>
          <p:cNvPr id="6" name="MH_SubTitle_1"/>
          <p:cNvSpPr/>
          <p:nvPr>
            <p:custDataLst>
              <p:tags r:id="rId1"/>
            </p:custDataLst>
          </p:nvPr>
        </p:nvSpPr>
        <p:spPr>
          <a:xfrm>
            <a:off x="4407734" y="3578794"/>
            <a:ext cx="3828341" cy="834372"/>
          </a:xfrm>
          <a:prstGeom prst="rect">
            <a:avLst/>
          </a:prstGeom>
        </p:spPr>
        <p:txBody>
          <a:bodyPr anchor="ctr">
            <a:normAutofit/>
          </a:bodyPr>
          <a:lstStyle/>
          <a:p>
            <a:pPr>
              <a:defRPr/>
            </a:pPr>
            <a:r>
              <a:rPr lang="zh-CN" altLang="en-US" sz="2400" dirty="0">
                <a:solidFill>
                  <a:schemeClr val="bg1"/>
                </a:solidFill>
                <a:latin typeface="微软雅黑" panose="020B0503020204020204" pitchFamily="34" charset="-122"/>
                <a:ea typeface="微软雅黑" panose="020B0503020204020204" pitchFamily="34" charset="-122"/>
              </a:rPr>
              <a:t>信息发送做电子凭证用</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7" name="MH_Other_1"/>
          <p:cNvSpPr>
            <a:spLocks/>
          </p:cNvSpPr>
          <p:nvPr>
            <p:custDataLst>
              <p:tags r:id="rId2"/>
            </p:custDataLst>
          </p:nvPr>
        </p:nvSpPr>
        <p:spPr bwMode="auto">
          <a:xfrm>
            <a:off x="3299036" y="3606246"/>
            <a:ext cx="819309" cy="724247"/>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rgbClr val="92D050"/>
              </a:gs>
              <a:gs pos="100000">
                <a:srgbClr val="097F9B"/>
              </a:gs>
            </a:gsLst>
            <a:lin ang="5400000" scaled="0"/>
          </a:gradFill>
          <a:ln>
            <a:noFill/>
          </a:ln>
          <a:extLst/>
        </p:spPr>
        <p:txBody>
          <a:bodyPr anchor="ctr">
            <a:scene3d>
              <a:camera prst="orthographicFront"/>
              <a:lightRig rig="threePt" dir="t"/>
            </a:scene3d>
            <a:sp3d>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8" name="MH_SubTitle_2"/>
          <p:cNvSpPr/>
          <p:nvPr>
            <p:custDataLst>
              <p:tags r:id="rId3"/>
            </p:custDataLst>
          </p:nvPr>
        </p:nvSpPr>
        <p:spPr>
          <a:xfrm>
            <a:off x="4407733" y="4654031"/>
            <a:ext cx="4472411" cy="834372"/>
          </a:xfrm>
          <a:prstGeom prst="rect">
            <a:avLst/>
          </a:prstGeom>
        </p:spPr>
        <p:txBody>
          <a:bodyPr anchor="ctr">
            <a:normAutofit/>
          </a:bodyPr>
          <a:lstStyle/>
          <a:p>
            <a:pPr>
              <a:defRPr/>
            </a:pPr>
            <a:r>
              <a:rPr lang="zh-CN" altLang="en-US" sz="2400" dirty="0">
                <a:solidFill>
                  <a:schemeClr val="bg1"/>
                </a:solidFill>
                <a:latin typeface="微软雅黑" panose="020B0503020204020204" pitchFamily="34" charset="-122"/>
                <a:ea typeface="微软雅黑" panose="020B0503020204020204" pitchFamily="34" charset="-122"/>
              </a:rPr>
              <a:t>下载客户端“拍、扫”互动用</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9" name="MH_Other_2"/>
          <p:cNvSpPr>
            <a:spLocks/>
          </p:cNvSpPr>
          <p:nvPr>
            <p:custDataLst>
              <p:tags r:id="rId4"/>
            </p:custDataLst>
          </p:nvPr>
        </p:nvSpPr>
        <p:spPr bwMode="auto">
          <a:xfrm>
            <a:off x="3299036" y="4755339"/>
            <a:ext cx="819309" cy="724247"/>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rgbClr val="92D050"/>
              </a:gs>
              <a:gs pos="100000">
                <a:srgbClr val="097F9B"/>
              </a:gs>
            </a:gsLst>
            <a:lin ang="5400000" scaled="0"/>
          </a:gradFill>
          <a:ln>
            <a:noFill/>
          </a:ln>
          <a:extLst/>
        </p:spPr>
        <p:txBody>
          <a:bodyPr anchor="ctr">
            <a:scene3d>
              <a:camera prst="orthographicFront"/>
              <a:lightRig rig="threePt" dir="t"/>
            </a:scene3d>
            <a:sp3d>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 name="Rectangle 2">
            <a:extLst>
              <a:ext uri="{FF2B5EF4-FFF2-40B4-BE49-F238E27FC236}">
                <a16:creationId xmlns:a16="http://schemas.microsoft.com/office/drawing/2014/main" xmlns="" id="{FF1CC619-A6B7-4DD0-9632-F877D897CBF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xmlns="" id="{557FF2A5-312B-4269-A984-758D1D6F20DB}"/>
              </a:ext>
            </a:extLst>
          </p:cNvPr>
          <p:cNvSpPr/>
          <p:nvPr/>
        </p:nvSpPr>
        <p:spPr>
          <a:xfrm>
            <a:off x="2130867" y="1682271"/>
            <a:ext cx="4928029"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、移动二维码的应用模式</a:t>
            </a:r>
          </a:p>
        </p:txBody>
      </p:sp>
    </p:spTree>
    <p:extLst>
      <p:ext uri="{BB962C8B-B14F-4D97-AF65-F5344CB8AC3E}">
        <p14:creationId xmlns:p14="http://schemas.microsoft.com/office/powerpoint/2010/main" val="24684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xmlns="" id="{60B79931-D88A-4F49-A3ED-BBF0FE2127F9}"/>
              </a:ext>
            </a:extLst>
          </p:cNvPr>
          <p:cNvGrpSpPr/>
          <p:nvPr/>
        </p:nvGrpSpPr>
        <p:grpSpPr>
          <a:xfrm>
            <a:off x="2620044" y="3941930"/>
            <a:ext cx="4456829" cy="1587983"/>
            <a:chOff x="822033" y="2839484"/>
            <a:chExt cx="3342622" cy="1190987"/>
          </a:xfrm>
        </p:grpSpPr>
        <p:sp>
          <p:nvSpPr>
            <p:cNvPr id="8" name="MH_SubTitle_4"/>
            <p:cNvSpPr txBox="1">
              <a:spLocks/>
            </p:cNvSpPr>
            <p:nvPr>
              <p:custDataLst>
                <p:tags r:id="rId18"/>
              </p:custDataLst>
            </p:nvPr>
          </p:nvSpPr>
          <p:spPr bwMode="auto">
            <a:xfrm>
              <a:off x="3864892" y="2839484"/>
              <a:ext cx="299763" cy="11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zh-CN" altLang="en-US" sz="1600" b="1" dirty="0">
                  <a:solidFill>
                    <a:schemeClr val="bg1"/>
                  </a:solidFill>
                  <a:latin typeface="微软雅黑" pitchFamily="34" charset="-122"/>
                  <a:ea typeface="微软雅黑" pitchFamily="34" charset="-122"/>
                </a:rPr>
                <a:t>	自助值机</a:t>
              </a:r>
            </a:p>
          </p:txBody>
        </p:sp>
        <p:sp>
          <p:nvSpPr>
            <p:cNvPr id="9" name="MH_Text_4"/>
            <p:cNvSpPr txBox="1">
              <a:spLocks/>
            </p:cNvSpPr>
            <p:nvPr>
              <p:custDataLst>
                <p:tags r:id="rId19"/>
              </p:custDataLst>
            </p:nvPr>
          </p:nvSpPr>
          <p:spPr bwMode="auto">
            <a:xfrm>
              <a:off x="822033" y="3188143"/>
              <a:ext cx="3153158" cy="18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defRPr/>
              </a:pPr>
              <a:r>
                <a:rPr lang="zh-CN" altLang="en-US" sz="1400" dirty="0">
                  <a:solidFill>
                    <a:schemeClr val="bg1"/>
                  </a:solidFill>
                  <a:latin typeface="微软雅黑" pitchFamily="34" charset="-122"/>
                  <a:ea typeface="微软雅黑" pitchFamily="34" charset="-122"/>
                </a:rPr>
                <a:t>用户凭手机上的二维码到机场专用机具上值机</a:t>
              </a:r>
            </a:p>
          </p:txBody>
        </p:sp>
      </p:grpSp>
      <p:grpSp>
        <p:nvGrpSpPr>
          <p:cNvPr id="30" name="组合 29">
            <a:extLst>
              <a:ext uri="{FF2B5EF4-FFF2-40B4-BE49-F238E27FC236}">
                <a16:creationId xmlns:a16="http://schemas.microsoft.com/office/drawing/2014/main" xmlns="" id="{8794F77A-4D62-4D52-B5C2-B0EC82C5EC59}"/>
              </a:ext>
            </a:extLst>
          </p:cNvPr>
          <p:cNvGrpSpPr/>
          <p:nvPr/>
        </p:nvGrpSpPr>
        <p:grpSpPr>
          <a:xfrm>
            <a:off x="2687303" y="3473446"/>
            <a:ext cx="4937988" cy="1954345"/>
            <a:chOff x="872477" y="2488121"/>
            <a:chExt cx="3703491" cy="1465759"/>
          </a:xfrm>
        </p:grpSpPr>
        <p:sp>
          <p:nvSpPr>
            <p:cNvPr id="11" name="MH_SubTitle_3"/>
            <p:cNvSpPr txBox="1">
              <a:spLocks/>
            </p:cNvSpPr>
            <p:nvPr>
              <p:custDataLst>
                <p:tags r:id="rId16"/>
              </p:custDataLst>
            </p:nvPr>
          </p:nvSpPr>
          <p:spPr bwMode="auto">
            <a:xfrm>
              <a:off x="4340390" y="2488121"/>
              <a:ext cx="235578" cy="146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zh-CN" altLang="en-US" sz="1400" b="1" dirty="0">
                  <a:solidFill>
                    <a:schemeClr val="bg1"/>
                  </a:solidFill>
                  <a:latin typeface="微软雅黑" pitchFamily="34" charset="-122"/>
                  <a:ea typeface="微软雅黑" pitchFamily="34" charset="-122"/>
                </a:rPr>
                <a:t>	电子提货券</a:t>
              </a:r>
            </a:p>
          </p:txBody>
        </p:sp>
        <p:sp>
          <p:nvSpPr>
            <p:cNvPr id="12" name="MH_Text_3"/>
            <p:cNvSpPr txBox="1">
              <a:spLocks/>
            </p:cNvSpPr>
            <p:nvPr>
              <p:custDataLst>
                <p:tags r:id="rId17"/>
              </p:custDataLst>
            </p:nvPr>
          </p:nvSpPr>
          <p:spPr bwMode="auto">
            <a:xfrm>
              <a:off x="872477" y="2767586"/>
              <a:ext cx="3585371" cy="2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defRPr/>
              </a:pPr>
              <a:r>
                <a:rPr lang="zh-CN" altLang="en-US" sz="1400" dirty="0">
                  <a:solidFill>
                    <a:schemeClr val="bg1"/>
                  </a:solidFill>
                  <a:latin typeface="微软雅黑" pitchFamily="34" charset="-122"/>
                  <a:ea typeface="微软雅黑" pitchFamily="34" charset="-122"/>
                </a:rPr>
                <a:t>二维码替代提货卡，用户到商家刷二维码领取货品</a:t>
              </a:r>
            </a:p>
          </p:txBody>
        </p:sp>
      </p:grpSp>
      <p:grpSp>
        <p:nvGrpSpPr>
          <p:cNvPr id="19" name="组合 18">
            <a:extLst>
              <a:ext uri="{FF2B5EF4-FFF2-40B4-BE49-F238E27FC236}">
                <a16:creationId xmlns:a16="http://schemas.microsoft.com/office/drawing/2014/main" xmlns="" id="{9DE68929-1A78-4F5C-A759-613DC92DD001}"/>
              </a:ext>
            </a:extLst>
          </p:cNvPr>
          <p:cNvGrpSpPr/>
          <p:nvPr/>
        </p:nvGrpSpPr>
        <p:grpSpPr>
          <a:xfrm>
            <a:off x="4792515" y="2523007"/>
            <a:ext cx="4491452" cy="1955547"/>
            <a:chOff x="2451386" y="1775292"/>
            <a:chExt cx="3368589" cy="1466660"/>
          </a:xfrm>
        </p:grpSpPr>
        <p:sp>
          <p:nvSpPr>
            <p:cNvPr id="14" name="MH_SubTitle_2"/>
            <p:cNvSpPr txBox="1">
              <a:spLocks/>
            </p:cNvSpPr>
            <p:nvPr>
              <p:custDataLst>
                <p:tags r:id="rId14"/>
              </p:custDataLst>
            </p:nvPr>
          </p:nvSpPr>
          <p:spPr bwMode="auto">
            <a:xfrm>
              <a:off x="5525541" y="1775292"/>
              <a:ext cx="294434" cy="14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zh-CN" altLang="en-US" sz="1600" b="1" dirty="0">
                  <a:solidFill>
                    <a:schemeClr val="bg1"/>
                  </a:solidFill>
                  <a:latin typeface="微软雅黑" pitchFamily="34" charset="-122"/>
                  <a:ea typeface="微软雅黑" pitchFamily="34" charset="-122"/>
                </a:rPr>
                <a:t>	电子</a:t>
              </a:r>
              <a:r>
                <a:rPr lang="en-US" altLang="zh-CN" sz="1600" b="1" dirty="0">
                  <a:solidFill>
                    <a:schemeClr val="bg1"/>
                  </a:solidFill>
                  <a:latin typeface="微软雅黑" pitchFamily="34" charset="-122"/>
                  <a:ea typeface="微软雅黑" pitchFamily="34" charset="-122"/>
                </a:rPr>
                <a:t>VIP</a:t>
              </a:r>
              <a:endParaRPr lang="zh-CN" altLang="en-US" sz="1600" b="1" dirty="0">
                <a:solidFill>
                  <a:schemeClr val="bg1"/>
                </a:solidFill>
                <a:latin typeface="微软雅黑" pitchFamily="34" charset="-122"/>
                <a:ea typeface="微软雅黑" pitchFamily="34" charset="-122"/>
              </a:endParaRPr>
            </a:p>
          </p:txBody>
        </p:sp>
        <p:sp>
          <p:nvSpPr>
            <p:cNvPr id="15" name="MH_Text_2"/>
            <p:cNvSpPr txBox="1">
              <a:spLocks/>
            </p:cNvSpPr>
            <p:nvPr>
              <p:custDataLst>
                <p:tags r:id="rId15"/>
              </p:custDataLst>
            </p:nvPr>
          </p:nvSpPr>
          <p:spPr bwMode="auto">
            <a:xfrm>
              <a:off x="2451386" y="2050013"/>
              <a:ext cx="3186826" cy="24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defRPr/>
              </a:pPr>
              <a:r>
                <a:rPr lang="zh-CN" altLang="en-US" sz="1400" dirty="0">
                  <a:solidFill>
                    <a:schemeClr val="bg1"/>
                  </a:solidFill>
                  <a:latin typeface="微软雅黑" pitchFamily="34" charset="-122"/>
                  <a:ea typeface="微软雅黑" pitchFamily="34" charset="-122"/>
                </a:rPr>
                <a:t>二维码作为电子会员卡，通过读取二维码验证身份</a:t>
              </a:r>
            </a:p>
          </p:txBody>
        </p:sp>
      </p:grpSp>
      <p:grpSp>
        <p:nvGrpSpPr>
          <p:cNvPr id="5" name="组合 4">
            <a:extLst>
              <a:ext uri="{FF2B5EF4-FFF2-40B4-BE49-F238E27FC236}">
                <a16:creationId xmlns:a16="http://schemas.microsoft.com/office/drawing/2014/main" xmlns="" id="{99B28D3D-73AD-4BBE-988C-7134A20612D9}"/>
              </a:ext>
            </a:extLst>
          </p:cNvPr>
          <p:cNvGrpSpPr/>
          <p:nvPr/>
        </p:nvGrpSpPr>
        <p:grpSpPr>
          <a:xfrm>
            <a:off x="5401172" y="2155511"/>
            <a:ext cx="4494977" cy="1233183"/>
            <a:chOff x="2907878" y="1499670"/>
            <a:chExt cx="3371233" cy="924887"/>
          </a:xfrm>
        </p:grpSpPr>
        <p:sp>
          <p:nvSpPr>
            <p:cNvPr id="17" name="MH_SubTitle_1"/>
            <p:cNvSpPr txBox="1">
              <a:spLocks/>
            </p:cNvSpPr>
            <p:nvPr>
              <p:custDataLst>
                <p:tags r:id="rId12"/>
              </p:custDataLst>
            </p:nvPr>
          </p:nvSpPr>
          <p:spPr bwMode="auto">
            <a:xfrm>
              <a:off x="6024273" y="1499670"/>
              <a:ext cx="254838" cy="92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zh-CN" altLang="en-US" sz="1600" b="1" dirty="0">
                  <a:solidFill>
                    <a:schemeClr val="bg1"/>
                  </a:solidFill>
                  <a:latin typeface="微软雅黑" pitchFamily="34" charset="-122"/>
                  <a:ea typeface="微软雅黑" pitchFamily="34" charset="-122"/>
                </a:rPr>
                <a:t>移动订票</a:t>
              </a:r>
            </a:p>
          </p:txBody>
        </p:sp>
        <p:sp>
          <p:nvSpPr>
            <p:cNvPr id="18" name="MH_Text_1"/>
            <p:cNvSpPr txBox="1">
              <a:spLocks/>
            </p:cNvSpPr>
            <p:nvPr>
              <p:custDataLst>
                <p:tags r:id="rId13"/>
              </p:custDataLst>
            </p:nvPr>
          </p:nvSpPr>
          <p:spPr bwMode="auto">
            <a:xfrm>
              <a:off x="2907878" y="1562272"/>
              <a:ext cx="3194047" cy="2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defRPr/>
              </a:pPr>
              <a:r>
                <a:rPr lang="zh-CN" altLang="en-US" sz="1400" dirty="0">
                  <a:solidFill>
                    <a:schemeClr val="bg1"/>
                  </a:solidFill>
                  <a:latin typeface="微软雅黑" pitchFamily="34" charset="-122"/>
                  <a:ea typeface="微软雅黑" pitchFamily="34" charset="-122"/>
                </a:rPr>
                <a:t>用户在网上商城完成购买并收到二维码作为电子票</a:t>
              </a:r>
            </a:p>
          </p:txBody>
        </p:sp>
      </p:grpSp>
      <p:grpSp>
        <p:nvGrpSpPr>
          <p:cNvPr id="2" name="组合 1">
            <a:extLst>
              <a:ext uri="{FF2B5EF4-FFF2-40B4-BE49-F238E27FC236}">
                <a16:creationId xmlns:a16="http://schemas.microsoft.com/office/drawing/2014/main" xmlns="" id="{B99254EF-14DE-4A7D-914B-0F9B421E10ED}"/>
              </a:ext>
            </a:extLst>
          </p:cNvPr>
          <p:cNvGrpSpPr/>
          <p:nvPr/>
        </p:nvGrpSpPr>
        <p:grpSpPr>
          <a:xfrm>
            <a:off x="2629538" y="2154872"/>
            <a:ext cx="7584807" cy="3717203"/>
            <a:chOff x="829153" y="1962695"/>
            <a:chExt cx="5687615" cy="2324398"/>
          </a:xfrm>
        </p:grpSpPr>
        <p:cxnSp>
          <p:nvCxnSpPr>
            <p:cNvPr id="6" name="MH_Other_1"/>
            <p:cNvCxnSpPr/>
            <p:nvPr>
              <p:custDataLst>
                <p:tags r:id="rId5"/>
              </p:custDataLst>
            </p:nvPr>
          </p:nvCxnSpPr>
          <p:spPr>
            <a:xfrm>
              <a:off x="829153" y="4287093"/>
              <a:ext cx="5687615" cy="0"/>
            </a:xfrm>
            <a:prstGeom prst="line">
              <a:avLst/>
            </a:prstGeom>
            <a:ln w="38100">
              <a:solidFill>
                <a:srgbClr val="B2B2B2"/>
              </a:solidFill>
              <a:prstDash val="sysDash"/>
            </a:ln>
          </p:spPr>
          <p:style>
            <a:lnRef idx="1">
              <a:schemeClr val="accent1"/>
            </a:lnRef>
            <a:fillRef idx="0">
              <a:schemeClr val="accent1"/>
            </a:fillRef>
            <a:effectRef idx="0">
              <a:schemeClr val="accent1"/>
            </a:effectRef>
            <a:fontRef idx="minor">
              <a:schemeClr val="tx1"/>
            </a:fontRef>
          </p:style>
        </p:cxnSp>
        <p:sp>
          <p:nvSpPr>
            <p:cNvPr id="7" name="MH_Other_2"/>
            <p:cNvSpPr/>
            <p:nvPr>
              <p:custDataLst>
                <p:tags r:id="rId6"/>
              </p:custDataLst>
            </p:nvPr>
          </p:nvSpPr>
          <p:spPr>
            <a:xfrm>
              <a:off x="3967525" y="3291433"/>
              <a:ext cx="260747" cy="992981"/>
            </a:xfrm>
            <a:custGeom>
              <a:avLst/>
              <a:gdLst>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4" fmla="*/ 273302 w 383178"/>
                <a:gd name="connsiteY4" fmla="*/ 2776488 h 2776488"/>
                <a:gd name="connsiteX0" fmla="*/ 273302 w 383178"/>
                <a:gd name="connsiteY0" fmla="*/ 2776488 h 2867928"/>
                <a:gd name="connsiteX1" fmla="*/ 0 w 383178"/>
                <a:gd name="connsiteY1" fmla="*/ 0 h 2867928"/>
                <a:gd name="connsiteX2" fmla="*/ 116110 w 383178"/>
                <a:gd name="connsiteY2" fmla="*/ 0 h 2867928"/>
                <a:gd name="connsiteX3" fmla="*/ 383178 w 383178"/>
                <a:gd name="connsiteY3" fmla="*/ 358497 h 2867928"/>
                <a:gd name="connsiteX4" fmla="*/ 383178 w 383178"/>
                <a:gd name="connsiteY4" fmla="*/ 2776488 h 2867928"/>
                <a:gd name="connsiteX5" fmla="*/ 364742 w 383178"/>
                <a:gd name="connsiteY5" fmla="*/ 2867928 h 2867928"/>
                <a:gd name="connsiteX0" fmla="*/ 273302 w 383178"/>
                <a:gd name="connsiteY0" fmla="*/ 2776488 h 2776488"/>
                <a:gd name="connsiteX1" fmla="*/ 0 w 383178"/>
                <a:gd name="connsiteY1" fmla="*/ 0 h 2776488"/>
                <a:gd name="connsiteX2" fmla="*/ 116110 w 383178"/>
                <a:gd name="connsiteY2" fmla="*/ 0 h 2776488"/>
                <a:gd name="connsiteX3" fmla="*/ 383178 w 383178"/>
                <a:gd name="connsiteY3" fmla="*/ 358497 h 2776488"/>
                <a:gd name="connsiteX4" fmla="*/ 383178 w 383178"/>
                <a:gd name="connsiteY4" fmla="*/ 2776488 h 2776488"/>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0" fmla="*/ 0 w 391887"/>
                <a:gd name="connsiteY0" fmla="*/ 0 h 1931757"/>
                <a:gd name="connsiteX1" fmla="*/ 116110 w 391887"/>
                <a:gd name="connsiteY1" fmla="*/ 0 h 1931757"/>
                <a:gd name="connsiteX2" fmla="*/ 383178 w 391887"/>
                <a:gd name="connsiteY2" fmla="*/ 358497 h 1931757"/>
                <a:gd name="connsiteX3" fmla="*/ 391887 w 391887"/>
                <a:gd name="connsiteY3" fmla="*/ 1931757 h 1931757"/>
              </a:gdLst>
              <a:ahLst/>
              <a:cxnLst>
                <a:cxn ang="0">
                  <a:pos x="connsiteX0" y="connsiteY0"/>
                </a:cxn>
                <a:cxn ang="0">
                  <a:pos x="connsiteX1" y="connsiteY1"/>
                </a:cxn>
                <a:cxn ang="0">
                  <a:pos x="connsiteX2" y="connsiteY2"/>
                </a:cxn>
                <a:cxn ang="0">
                  <a:pos x="connsiteX3" y="connsiteY3"/>
                </a:cxn>
              </a:cxnLst>
              <a:rect l="l" t="t" r="r" b="b"/>
              <a:pathLst>
                <a:path w="391887" h="1931757">
                  <a:moveTo>
                    <a:pt x="0" y="0"/>
                  </a:moveTo>
                  <a:lnTo>
                    <a:pt x="116110" y="0"/>
                  </a:lnTo>
                  <a:cubicBezTo>
                    <a:pt x="263608" y="0"/>
                    <a:pt x="383178" y="160504"/>
                    <a:pt x="383178" y="358497"/>
                  </a:cubicBezTo>
                  <a:lnTo>
                    <a:pt x="391887" y="1931757"/>
                  </a:lnTo>
                </a:path>
              </a:pathLst>
            </a:custGeom>
            <a:ln w="38100">
              <a:solidFill>
                <a:srgbClr val="E95D4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zh-CN" altLang="en-US" sz="1400">
                <a:solidFill>
                  <a:schemeClr val="bg1"/>
                </a:solidFill>
                <a:latin typeface="微软雅黑" pitchFamily="34" charset="-122"/>
                <a:ea typeface="微软雅黑" pitchFamily="34" charset="-122"/>
              </a:endParaRPr>
            </a:p>
          </p:txBody>
        </p:sp>
        <p:sp>
          <p:nvSpPr>
            <p:cNvPr id="10" name="MH_Other_3"/>
            <p:cNvSpPr/>
            <p:nvPr>
              <p:custDataLst>
                <p:tags r:id="rId7"/>
              </p:custDataLst>
            </p:nvPr>
          </p:nvSpPr>
          <p:spPr>
            <a:xfrm>
              <a:off x="4432383" y="2965300"/>
              <a:ext cx="254794" cy="1319114"/>
            </a:xfrm>
            <a:custGeom>
              <a:avLst/>
              <a:gdLst>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4" fmla="*/ 273302 w 383178"/>
                <a:gd name="connsiteY4" fmla="*/ 2776488 h 2776488"/>
                <a:gd name="connsiteX0" fmla="*/ 273302 w 383178"/>
                <a:gd name="connsiteY0" fmla="*/ 2776488 h 2867928"/>
                <a:gd name="connsiteX1" fmla="*/ 0 w 383178"/>
                <a:gd name="connsiteY1" fmla="*/ 0 h 2867928"/>
                <a:gd name="connsiteX2" fmla="*/ 116110 w 383178"/>
                <a:gd name="connsiteY2" fmla="*/ 0 h 2867928"/>
                <a:gd name="connsiteX3" fmla="*/ 383178 w 383178"/>
                <a:gd name="connsiteY3" fmla="*/ 358497 h 2867928"/>
                <a:gd name="connsiteX4" fmla="*/ 383178 w 383178"/>
                <a:gd name="connsiteY4" fmla="*/ 2776488 h 2867928"/>
                <a:gd name="connsiteX5" fmla="*/ 364742 w 383178"/>
                <a:gd name="connsiteY5" fmla="*/ 2867928 h 2867928"/>
                <a:gd name="connsiteX0" fmla="*/ 273302 w 383178"/>
                <a:gd name="connsiteY0" fmla="*/ 2776488 h 2776488"/>
                <a:gd name="connsiteX1" fmla="*/ 0 w 383178"/>
                <a:gd name="connsiteY1" fmla="*/ 0 h 2776488"/>
                <a:gd name="connsiteX2" fmla="*/ 116110 w 383178"/>
                <a:gd name="connsiteY2" fmla="*/ 0 h 2776488"/>
                <a:gd name="connsiteX3" fmla="*/ 383178 w 383178"/>
                <a:gd name="connsiteY3" fmla="*/ 358497 h 2776488"/>
                <a:gd name="connsiteX4" fmla="*/ 383178 w 383178"/>
                <a:gd name="connsiteY4" fmla="*/ 2776488 h 2776488"/>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Lst>
              <a:ahLst/>
              <a:cxnLst>
                <a:cxn ang="0">
                  <a:pos x="connsiteX0" y="connsiteY0"/>
                </a:cxn>
                <a:cxn ang="0">
                  <a:pos x="connsiteX1" y="connsiteY1"/>
                </a:cxn>
                <a:cxn ang="0">
                  <a:pos x="connsiteX2" y="connsiteY2"/>
                </a:cxn>
                <a:cxn ang="0">
                  <a:pos x="connsiteX3" y="connsiteY3"/>
                </a:cxn>
              </a:cxnLst>
              <a:rect l="l" t="t" r="r" b="b"/>
              <a:pathLst>
                <a:path w="383178" h="2776488">
                  <a:moveTo>
                    <a:pt x="0" y="0"/>
                  </a:moveTo>
                  <a:lnTo>
                    <a:pt x="116110" y="0"/>
                  </a:lnTo>
                  <a:cubicBezTo>
                    <a:pt x="263608" y="0"/>
                    <a:pt x="383178" y="160504"/>
                    <a:pt x="383178" y="358497"/>
                  </a:cubicBezTo>
                  <a:lnTo>
                    <a:pt x="383178" y="2776488"/>
                  </a:lnTo>
                </a:path>
              </a:pathLst>
            </a:custGeom>
            <a:ln w="38100">
              <a:solidFill>
                <a:srgbClr val="72CC3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zh-CN" altLang="en-US" sz="1400">
                <a:solidFill>
                  <a:schemeClr val="bg1"/>
                </a:solidFill>
                <a:latin typeface="微软雅黑" pitchFamily="34" charset="-122"/>
                <a:ea typeface="微软雅黑" pitchFamily="34" charset="-122"/>
              </a:endParaRPr>
            </a:p>
          </p:txBody>
        </p:sp>
        <p:sp>
          <p:nvSpPr>
            <p:cNvPr id="13" name="MH_Other_4"/>
            <p:cNvSpPr/>
            <p:nvPr>
              <p:custDataLst>
                <p:tags r:id="rId8"/>
              </p:custDataLst>
            </p:nvPr>
          </p:nvSpPr>
          <p:spPr>
            <a:xfrm>
              <a:off x="5637375" y="2375760"/>
              <a:ext cx="254794" cy="1899344"/>
            </a:xfrm>
            <a:custGeom>
              <a:avLst/>
              <a:gdLst>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4" fmla="*/ 273302 w 383178"/>
                <a:gd name="connsiteY4" fmla="*/ 2776488 h 2776488"/>
                <a:gd name="connsiteX0" fmla="*/ 273302 w 383178"/>
                <a:gd name="connsiteY0" fmla="*/ 2776488 h 2867928"/>
                <a:gd name="connsiteX1" fmla="*/ 0 w 383178"/>
                <a:gd name="connsiteY1" fmla="*/ 0 h 2867928"/>
                <a:gd name="connsiteX2" fmla="*/ 116110 w 383178"/>
                <a:gd name="connsiteY2" fmla="*/ 0 h 2867928"/>
                <a:gd name="connsiteX3" fmla="*/ 383178 w 383178"/>
                <a:gd name="connsiteY3" fmla="*/ 358497 h 2867928"/>
                <a:gd name="connsiteX4" fmla="*/ 383178 w 383178"/>
                <a:gd name="connsiteY4" fmla="*/ 2776488 h 2867928"/>
                <a:gd name="connsiteX5" fmla="*/ 364742 w 383178"/>
                <a:gd name="connsiteY5" fmla="*/ 2867928 h 2867928"/>
                <a:gd name="connsiteX0" fmla="*/ 273302 w 383178"/>
                <a:gd name="connsiteY0" fmla="*/ 2776488 h 2776488"/>
                <a:gd name="connsiteX1" fmla="*/ 0 w 383178"/>
                <a:gd name="connsiteY1" fmla="*/ 0 h 2776488"/>
                <a:gd name="connsiteX2" fmla="*/ 116110 w 383178"/>
                <a:gd name="connsiteY2" fmla="*/ 0 h 2776488"/>
                <a:gd name="connsiteX3" fmla="*/ 383178 w 383178"/>
                <a:gd name="connsiteY3" fmla="*/ 358497 h 2776488"/>
                <a:gd name="connsiteX4" fmla="*/ 383178 w 383178"/>
                <a:gd name="connsiteY4" fmla="*/ 2776488 h 2776488"/>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0" fmla="*/ 0 w 383178"/>
                <a:gd name="connsiteY0" fmla="*/ 0 h 3420922"/>
                <a:gd name="connsiteX1" fmla="*/ 116110 w 383178"/>
                <a:gd name="connsiteY1" fmla="*/ 0 h 3420922"/>
                <a:gd name="connsiteX2" fmla="*/ 383178 w 383178"/>
                <a:gd name="connsiteY2" fmla="*/ 358497 h 3420922"/>
                <a:gd name="connsiteX3" fmla="*/ 383178 w 383178"/>
                <a:gd name="connsiteY3" fmla="*/ 3420922 h 3420922"/>
              </a:gdLst>
              <a:ahLst/>
              <a:cxnLst>
                <a:cxn ang="0">
                  <a:pos x="connsiteX0" y="connsiteY0"/>
                </a:cxn>
                <a:cxn ang="0">
                  <a:pos x="connsiteX1" y="connsiteY1"/>
                </a:cxn>
                <a:cxn ang="0">
                  <a:pos x="connsiteX2" y="connsiteY2"/>
                </a:cxn>
                <a:cxn ang="0">
                  <a:pos x="connsiteX3" y="connsiteY3"/>
                </a:cxn>
              </a:cxnLst>
              <a:rect l="l" t="t" r="r" b="b"/>
              <a:pathLst>
                <a:path w="383178" h="3420922">
                  <a:moveTo>
                    <a:pt x="0" y="0"/>
                  </a:moveTo>
                  <a:lnTo>
                    <a:pt x="116110" y="0"/>
                  </a:lnTo>
                  <a:cubicBezTo>
                    <a:pt x="263608" y="0"/>
                    <a:pt x="383178" y="160504"/>
                    <a:pt x="383178" y="358497"/>
                  </a:cubicBezTo>
                  <a:lnTo>
                    <a:pt x="383178" y="3420922"/>
                  </a:lnTo>
                </a:path>
              </a:pathLst>
            </a:custGeom>
            <a:ln w="38100">
              <a:solidFill>
                <a:srgbClr val="60A7FF"/>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zh-CN" altLang="en-US" sz="1400">
                <a:solidFill>
                  <a:schemeClr val="bg1"/>
                </a:solidFill>
                <a:latin typeface="微软雅黑" pitchFamily="34" charset="-122"/>
                <a:ea typeface="微软雅黑" pitchFamily="34" charset="-122"/>
              </a:endParaRPr>
            </a:p>
          </p:txBody>
        </p:sp>
        <p:sp>
          <p:nvSpPr>
            <p:cNvPr id="16" name="MH_Other_5"/>
            <p:cNvSpPr/>
            <p:nvPr>
              <p:custDataLst>
                <p:tags r:id="rId9"/>
              </p:custDataLst>
            </p:nvPr>
          </p:nvSpPr>
          <p:spPr>
            <a:xfrm>
              <a:off x="6104811" y="1962695"/>
              <a:ext cx="254794" cy="2321719"/>
            </a:xfrm>
            <a:custGeom>
              <a:avLst/>
              <a:gdLst>
                <a:gd name="connsiteX0" fmla="*/ 0 w 383178"/>
                <a:gd name="connsiteY0" fmla="*/ 0 h 2899953"/>
                <a:gd name="connsiteX1" fmla="*/ 116110 w 383178"/>
                <a:gd name="connsiteY1" fmla="*/ 0 h 2899953"/>
                <a:gd name="connsiteX2" fmla="*/ 383178 w 383178"/>
                <a:gd name="connsiteY2" fmla="*/ 267068 h 2899953"/>
                <a:gd name="connsiteX3" fmla="*/ 383178 w 383178"/>
                <a:gd name="connsiteY3" fmla="*/ 2899953 h 2899953"/>
                <a:gd name="connsiteX4" fmla="*/ 0 w 383178"/>
                <a:gd name="connsiteY4" fmla="*/ 2899953 h 2899953"/>
                <a:gd name="connsiteX0" fmla="*/ 0 w 383178"/>
                <a:gd name="connsiteY0" fmla="*/ 2899953 h 2991393"/>
                <a:gd name="connsiteX1" fmla="*/ 0 w 383178"/>
                <a:gd name="connsiteY1" fmla="*/ 0 h 2991393"/>
                <a:gd name="connsiteX2" fmla="*/ 116110 w 383178"/>
                <a:gd name="connsiteY2" fmla="*/ 0 h 2991393"/>
                <a:gd name="connsiteX3" fmla="*/ 383178 w 383178"/>
                <a:gd name="connsiteY3" fmla="*/ 267068 h 2991393"/>
                <a:gd name="connsiteX4" fmla="*/ 383178 w 383178"/>
                <a:gd name="connsiteY4" fmla="*/ 2899953 h 2991393"/>
                <a:gd name="connsiteX5" fmla="*/ 91440 w 383178"/>
                <a:gd name="connsiteY5" fmla="*/ 2991393 h 2991393"/>
                <a:gd name="connsiteX0" fmla="*/ 0 w 383178"/>
                <a:gd name="connsiteY0" fmla="*/ 2899953 h 2899953"/>
                <a:gd name="connsiteX1" fmla="*/ 0 w 383178"/>
                <a:gd name="connsiteY1" fmla="*/ 0 h 2899953"/>
                <a:gd name="connsiteX2" fmla="*/ 116110 w 383178"/>
                <a:gd name="connsiteY2" fmla="*/ 0 h 2899953"/>
                <a:gd name="connsiteX3" fmla="*/ 383178 w 383178"/>
                <a:gd name="connsiteY3" fmla="*/ 267068 h 2899953"/>
                <a:gd name="connsiteX4" fmla="*/ 383178 w 383178"/>
                <a:gd name="connsiteY4" fmla="*/ 2899953 h 2899953"/>
                <a:gd name="connsiteX0" fmla="*/ 0 w 383178"/>
                <a:gd name="connsiteY0" fmla="*/ 0 h 2899953"/>
                <a:gd name="connsiteX1" fmla="*/ 116110 w 383178"/>
                <a:gd name="connsiteY1" fmla="*/ 0 h 2899953"/>
                <a:gd name="connsiteX2" fmla="*/ 383178 w 383178"/>
                <a:gd name="connsiteY2" fmla="*/ 267068 h 2899953"/>
                <a:gd name="connsiteX3" fmla="*/ 383178 w 383178"/>
                <a:gd name="connsiteY3" fmla="*/ 2899953 h 2899953"/>
              </a:gdLst>
              <a:ahLst/>
              <a:cxnLst>
                <a:cxn ang="0">
                  <a:pos x="connsiteX0" y="connsiteY0"/>
                </a:cxn>
                <a:cxn ang="0">
                  <a:pos x="connsiteX1" y="connsiteY1"/>
                </a:cxn>
                <a:cxn ang="0">
                  <a:pos x="connsiteX2" y="connsiteY2"/>
                </a:cxn>
                <a:cxn ang="0">
                  <a:pos x="connsiteX3" y="connsiteY3"/>
                </a:cxn>
              </a:cxnLst>
              <a:rect l="l" t="t" r="r" b="b"/>
              <a:pathLst>
                <a:path w="383178" h="2899953">
                  <a:moveTo>
                    <a:pt x="0" y="0"/>
                  </a:moveTo>
                  <a:lnTo>
                    <a:pt x="116110" y="0"/>
                  </a:lnTo>
                  <a:cubicBezTo>
                    <a:pt x="263608" y="0"/>
                    <a:pt x="383178" y="119570"/>
                    <a:pt x="383178" y="267068"/>
                  </a:cubicBezTo>
                  <a:lnTo>
                    <a:pt x="383178" y="2899953"/>
                  </a:lnTo>
                </a:path>
              </a:pathLst>
            </a:custGeom>
            <a:ln w="38100">
              <a:solidFill>
                <a:srgbClr val="FEC30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zh-CN" altLang="en-US" sz="1400">
                <a:solidFill>
                  <a:schemeClr val="bg1"/>
                </a:solidFill>
                <a:latin typeface="微软雅黑" pitchFamily="34" charset="-122"/>
                <a:ea typeface="微软雅黑" pitchFamily="34" charset="-122"/>
              </a:endParaRPr>
            </a:p>
          </p:txBody>
        </p:sp>
        <p:sp>
          <p:nvSpPr>
            <p:cNvPr id="20" name="MH_Other_2"/>
            <p:cNvSpPr/>
            <p:nvPr>
              <p:custDataLst>
                <p:tags r:id="rId10"/>
              </p:custDataLst>
            </p:nvPr>
          </p:nvSpPr>
          <p:spPr>
            <a:xfrm>
              <a:off x="3656095" y="3777653"/>
              <a:ext cx="205382" cy="496491"/>
            </a:xfrm>
            <a:custGeom>
              <a:avLst/>
              <a:gdLst>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4" fmla="*/ 273302 w 383178"/>
                <a:gd name="connsiteY4" fmla="*/ 2776488 h 2776488"/>
                <a:gd name="connsiteX0" fmla="*/ 273302 w 383178"/>
                <a:gd name="connsiteY0" fmla="*/ 2776488 h 2867928"/>
                <a:gd name="connsiteX1" fmla="*/ 0 w 383178"/>
                <a:gd name="connsiteY1" fmla="*/ 0 h 2867928"/>
                <a:gd name="connsiteX2" fmla="*/ 116110 w 383178"/>
                <a:gd name="connsiteY2" fmla="*/ 0 h 2867928"/>
                <a:gd name="connsiteX3" fmla="*/ 383178 w 383178"/>
                <a:gd name="connsiteY3" fmla="*/ 358497 h 2867928"/>
                <a:gd name="connsiteX4" fmla="*/ 383178 w 383178"/>
                <a:gd name="connsiteY4" fmla="*/ 2776488 h 2867928"/>
                <a:gd name="connsiteX5" fmla="*/ 364742 w 383178"/>
                <a:gd name="connsiteY5" fmla="*/ 2867928 h 2867928"/>
                <a:gd name="connsiteX0" fmla="*/ 273302 w 383178"/>
                <a:gd name="connsiteY0" fmla="*/ 2776488 h 2776488"/>
                <a:gd name="connsiteX1" fmla="*/ 0 w 383178"/>
                <a:gd name="connsiteY1" fmla="*/ 0 h 2776488"/>
                <a:gd name="connsiteX2" fmla="*/ 116110 w 383178"/>
                <a:gd name="connsiteY2" fmla="*/ 0 h 2776488"/>
                <a:gd name="connsiteX3" fmla="*/ 383178 w 383178"/>
                <a:gd name="connsiteY3" fmla="*/ 358497 h 2776488"/>
                <a:gd name="connsiteX4" fmla="*/ 383178 w 383178"/>
                <a:gd name="connsiteY4" fmla="*/ 2776488 h 2776488"/>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0" fmla="*/ 0 w 391887"/>
                <a:gd name="connsiteY0" fmla="*/ 0 h 1931757"/>
                <a:gd name="connsiteX1" fmla="*/ 116110 w 391887"/>
                <a:gd name="connsiteY1" fmla="*/ 0 h 1931757"/>
                <a:gd name="connsiteX2" fmla="*/ 383178 w 391887"/>
                <a:gd name="connsiteY2" fmla="*/ 358497 h 1931757"/>
                <a:gd name="connsiteX3" fmla="*/ 391887 w 391887"/>
                <a:gd name="connsiteY3" fmla="*/ 1931757 h 1931757"/>
              </a:gdLst>
              <a:ahLst/>
              <a:cxnLst>
                <a:cxn ang="0">
                  <a:pos x="connsiteX0" y="connsiteY0"/>
                </a:cxn>
                <a:cxn ang="0">
                  <a:pos x="connsiteX1" y="connsiteY1"/>
                </a:cxn>
                <a:cxn ang="0">
                  <a:pos x="connsiteX2" y="connsiteY2"/>
                </a:cxn>
                <a:cxn ang="0">
                  <a:pos x="connsiteX3" y="connsiteY3"/>
                </a:cxn>
              </a:cxnLst>
              <a:rect l="l" t="t" r="r" b="b"/>
              <a:pathLst>
                <a:path w="391887" h="1931757">
                  <a:moveTo>
                    <a:pt x="0" y="0"/>
                  </a:moveTo>
                  <a:lnTo>
                    <a:pt x="116110" y="0"/>
                  </a:lnTo>
                  <a:cubicBezTo>
                    <a:pt x="263608" y="0"/>
                    <a:pt x="383178" y="160504"/>
                    <a:pt x="383178" y="358497"/>
                  </a:cubicBezTo>
                  <a:lnTo>
                    <a:pt x="391887" y="1931757"/>
                  </a:lnTo>
                </a:path>
              </a:pathLst>
            </a:custGeom>
            <a:ln w="38100">
              <a:solidFill>
                <a:srgbClr val="FF425D"/>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zh-CN" altLang="en-US" sz="1400">
                <a:solidFill>
                  <a:schemeClr val="bg1"/>
                </a:solidFill>
                <a:latin typeface="微软雅黑" pitchFamily="34" charset="-122"/>
                <a:ea typeface="微软雅黑" pitchFamily="34" charset="-122"/>
              </a:endParaRPr>
            </a:p>
          </p:txBody>
        </p:sp>
        <p:sp>
          <p:nvSpPr>
            <p:cNvPr id="21" name="MH_Other_4"/>
            <p:cNvSpPr/>
            <p:nvPr>
              <p:custDataLst>
                <p:tags r:id="rId11"/>
              </p:custDataLst>
            </p:nvPr>
          </p:nvSpPr>
          <p:spPr>
            <a:xfrm>
              <a:off x="5060882" y="2734220"/>
              <a:ext cx="254794" cy="1540883"/>
            </a:xfrm>
            <a:custGeom>
              <a:avLst/>
              <a:gdLst>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4" fmla="*/ 273302 w 383178"/>
                <a:gd name="connsiteY4" fmla="*/ 2776488 h 2776488"/>
                <a:gd name="connsiteX0" fmla="*/ 273302 w 383178"/>
                <a:gd name="connsiteY0" fmla="*/ 2776488 h 2867928"/>
                <a:gd name="connsiteX1" fmla="*/ 0 w 383178"/>
                <a:gd name="connsiteY1" fmla="*/ 0 h 2867928"/>
                <a:gd name="connsiteX2" fmla="*/ 116110 w 383178"/>
                <a:gd name="connsiteY2" fmla="*/ 0 h 2867928"/>
                <a:gd name="connsiteX3" fmla="*/ 383178 w 383178"/>
                <a:gd name="connsiteY3" fmla="*/ 358497 h 2867928"/>
                <a:gd name="connsiteX4" fmla="*/ 383178 w 383178"/>
                <a:gd name="connsiteY4" fmla="*/ 2776488 h 2867928"/>
                <a:gd name="connsiteX5" fmla="*/ 364742 w 383178"/>
                <a:gd name="connsiteY5" fmla="*/ 2867928 h 2867928"/>
                <a:gd name="connsiteX0" fmla="*/ 273302 w 383178"/>
                <a:gd name="connsiteY0" fmla="*/ 2776488 h 2776488"/>
                <a:gd name="connsiteX1" fmla="*/ 0 w 383178"/>
                <a:gd name="connsiteY1" fmla="*/ 0 h 2776488"/>
                <a:gd name="connsiteX2" fmla="*/ 116110 w 383178"/>
                <a:gd name="connsiteY2" fmla="*/ 0 h 2776488"/>
                <a:gd name="connsiteX3" fmla="*/ 383178 w 383178"/>
                <a:gd name="connsiteY3" fmla="*/ 358497 h 2776488"/>
                <a:gd name="connsiteX4" fmla="*/ 383178 w 383178"/>
                <a:gd name="connsiteY4" fmla="*/ 2776488 h 2776488"/>
                <a:gd name="connsiteX0" fmla="*/ 0 w 383178"/>
                <a:gd name="connsiteY0" fmla="*/ 0 h 2776488"/>
                <a:gd name="connsiteX1" fmla="*/ 116110 w 383178"/>
                <a:gd name="connsiteY1" fmla="*/ 0 h 2776488"/>
                <a:gd name="connsiteX2" fmla="*/ 383178 w 383178"/>
                <a:gd name="connsiteY2" fmla="*/ 358497 h 2776488"/>
                <a:gd name="connsiteX3" fmla="*/ 383178 w 383178"/>
                <a:gd name="connsiteY3" fmla="*/ 2776488 h 2776488"/>
                <a:gd name="connsiteX0" fmla="*/ 0 w 383178"/>
                <a:gd name="connsiteY0" fmla="*/ 0 h 3420922"/>
                <a:gd name="connsiteX1" fmla="*/ 116110 w 383178"/>
                <a:gd name="connsiteY1" fmla="*/ 0 h 3420922"/>
                <a:gd name="connsiteX2" fmla="*/ 383178 w 383178"/>
                <a:gd name="connsiteY2" fmla="*/ 358497 h 3420922"/>
                <a:gd name="connsiteX3" fmla="*/ 383178 w 383178"/>
                <a:gd name="connsiteY3" fmla="*/ 3420922 h 3420922"/>
              </a:gdLst>
              <a:ahLst/>
              <a:cxnLst>
                <a:cxn ang="0">
                  <a:pos x="connsiteX0" y="connsiteY0"/>
                </a:cxn>
                <a:cxn ang="0">
                  <a:pos x="connsiteX1" y="connsiteY1"/>
                </a:cxn>
                <a:cxn ang="0">
                  <a:pos x="connsiteX2" y="connsiteY2"/>
                </a:cxn>
                <a:cxn ang="0">
                  <a:pos x="connsiteX3" y="connsiteY3"/>
                </a:cxn>
              </a:cxnLst>
              <a:rect l="l" t="t" r="r" b="b"/>
              <a:pathLst>
                <a:path w="383178" h="3420922">
                  <a:moveTo>
                    <a:pt x="0" y="0"/>
                  </a:moveTo>
                  <a:lnTo>
                    <a:pt x="116110" y="0"/>
                  </a:lnTo>
                  <a:cubicBezTo>
                    <a:pt x="263608" y="0"/>
                    <a:pt x="383178" y="160504"/>
                    <a:pt x="383178" y="358497"/>
                  </a:cubicBezTo>
                  <a:lnTo>
                    <a:pt x="383178" y="3420922"/>
                  </a:lnTo>
                </a:path>
              </a:pathLst>
            </a:custGeom>
            <a:ln w="38100">
              <a:solidFill>
                <a:schemeClr val="accent2">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normAutofit/>
            </a:bodyPr>
            <a:lstStyle/>
            <a:p>
              <a:pPr algn="ctr">
                <a:defRPr/>
              </a:pPr>
              <a:endParaRPr lang="zh-CN" altLang="en-US" sz="1400">
                <a:solidFill>
                  <a:schemeClr val="bg1"/>
                </a:solidFill>
                <a:latin typeface="微软雅黑" pitchFamily="34" charset="-122"/>
                <a:ea typeface="微软雅黑" pitchFamily="34" charset="-122"/>
              </a:endParaRPr>
            </a:p>
          </p:txBody>
        </p:sp>
      </p:grpSp>
      <p:grpSp>
        <p:nvGrpSpPr>
          <p:cNvPr id="32" name="组合 31">
            <a:extLst>
              <a:ext uri="{FF2B5EF4-FFF2-40B4-BE49-F238E27FC236}">
                <a16:creationId xmlns:a16="http://schemas.microsoft.com/office/drawing/2014/main" xmlns="" id="{E39D06BC-C8E5-46BB-ADD7-9309395C3398}"/>
              </a:ext>
            </a:extLst>
          </p:cNvPr>
          <p:cNvGrpSpPr/>
          <p:nvPr/>
        </p:nvGrpSpPr>
        <p:grpSpPr>
          <a:xfrm>
            <a:off x="1832270" y="5043412"/>
            <a:ext cx="4840705" cy="768757"/>
            <a:chOff x="245754" y="3674913"/>
            <a:chExt cx="3630529" cy="576568"/>
          </a:xfrm>
        </p:grpSpPr>
        <p:sp>
          <p:nvSpPr>
            <p:cNvPr id="22" name="MH_SubTitle_4"/>
            <p:cNvSpPr txBox="1">
              <a:spLocks/>
            </p:cNvSpPr>
            <p:nvPr>
              <p:custDataLst>
                <p:tags r:id="rId3"/>
              </p:custDataLst>
            </p:nvPr>
          </p:nvSpPr>
          <p:spPr bwMode="auto">
            <a:xfrm>
              <a:off x="3309590" y="3674913"/>
              <a:ext cx="566693" cy="57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zh-CN" altLang="en-US" sz="1600" b="1" dirty="0">
                  <a:solidFill>
                    <a:schemeClr val="bg1"/>
                  </a:solidFill>
                  <a:latin typeface="微软雅黑" pitchFamily="34" charset="-122"/>
                  <a:ea typeface="微软雅黑" pitchFamily="34" charset="-122"/>
                </a:rPr>
                <a:t>电子访客</a:t>
              </a:r>
            </a:p>
          </p:txBody>
        </p:sp>
        <p:sp>
          <p:nvSpPr>
            <p:cNvPr id="23" name="MH_Text_4"/>
            <p:cNvSpPr txBox="1">
              <a:spLocks/>
            </p:cNvSpPr>
            <p:nvPr>
              <p:custDataLst>
                <p:tags r:id="rId4"/>
              </p:custDataLst>
            </p:nvPr>
          </p:nvSpPr>
          <p:spPr bwMode="auto">
            <a:xfrm>
              <a:off x="245754" y="3722745"/>
              <a:ext cx="3223947" cy="23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defRPr/>
              </a:pPr>
              <a:r>
                <a:rPr lang="zh-CN" altLang="en-US" sz="1400" dirty="0">
                  <a:solidFill>
                    <a:schemeClr val="bg1"/>
                  </a:solidFill>
                  <a:latin typeface="微软雅黑" pitchFamily="34" charset="-122"/>
                  <a:ea typeface="微软雅黑" pitchFamily="34" charset="-122"/>
                </a:rPr>
                <a:t>二维码存储访客信息，通过识读机具进行读取保存</a:t>
              </a:r>
            </a:p>
          </p:txBody>
        </p:sp>
      </p:grpSp>
      <p:grpSp>
        <p:nvGrpSpPr>
          <p:cNvPr id="29" name="组合 28">
            <a:extLst>
              <a:ext uri="{FF2B5EF4-FFF2-40B4-BE49-F238E27FC236}">
                <a16:creationId xmlns:a16="http://schemas.microsoft.com/office/drawing/2014/main" xmlns="" id="{466B8144-FAF9-498A-BDCB-A11E426D3738}"/>
              </a:ext>
            </a:extLst>
          </p:cNvPr>
          <p:cNvGrpSpPr/>
          <p:nvPr/>
        </p:nvGrpSpPr>
        <p:grpSpPr>
          <a:xfrm>
            <a:off x="3737315" y="3025132"/>
            <a:ext cx="4780448" cy="1628133"/>
            <a:chOff x="1659986" y="2151886"/>
            <a:chExt cx="3585336" cy="1221100"/>
          </a:xfrm>
        </p:grpSpPr>
        <p:sp>
          <p:nvSpPr>
            <p:cNvPr id="24" name="MH_SubTitle_4"/>
            <p:cNvSpPr txBox="1">
              <a:spLocks/>
            </p:cNvSpPr>
            <p:nvPr>
              <p:custDataLst>
                <p:tags r:id="rId1"/>
              </p:custDataLst>
            </p:nvPr>
          </p:nvSpPr>
          <p:spPr bwMode="auto">
            <a:xfrm>
              <a:off x="4950888" y="2151886"/>
              <a:ext cx="294434" cy="12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defRPr/>
              </a:pPr>
              <a:r>
                <a:rPr lang="zh-CN" altLang="en-US" sz="1600" b="1" dirty="0">
                  <a:solidFill>
                    <a:schemeClr val="bg1"/>
                  </a:solidFill>
                  <a:latin typeface="微软雅黑" pitchFamily="34" charset="-122"/>
                  <a:ea typeface="微软雅黑" pitchFamily="34" charset="-122"/>
                </a:rPr>
                <a:t>	积分兑换</a:t>
              </a:r>
            </a:p>
          </p:txBody>
        </p:sp>
        <p:sp>
          <p:nvSpPr>
            <p:cNvPr id="25" name="MH_Text_4"/>
            <p:cNvSpPr txBox="1">
              <a:spLocks/>
            </p:cNvSpPr>
            <p:nvPr>
              <p:custDataLst>
                <p:tags r:id="rId2"/>
              </p:custDataLst>
            </p:nvPr>
          </p:nvSpPr>
          <p:spPr bwMode="auto">
            <a:xfrm>
              <a:off x="1659986" y="2429196"/>
              <a:ext cx="3360905" cy="25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10000"/>
                </a:lnSpc>
                <a:defRPr/>
              </a:pPr>
              <a:r>
                <a:rPr lang="zh-CN" altLang="en-US" sz="1400" dirty="0">
                  <a:solidFill>
                    <a:schemeClr val="bg1"/>
                  </a:solidFill>
                  <a:latin typeface="微软雅黑" pitchFamily="34" charset="-122"/>
                  <a:ea typeface="微软雅黑" pitchFamily="34" charset="-122"/>
                </a:rPr>
                <a:t>用户积分兑换后收到二维码，在商家刷手机获取商品</a:t>
              </a:r>
            </a:p>
          </p:txBody>
        </p:sp>
      </p:grpSp>
      <p:sp>
        <p:nvSpPr>
          <p:cNvPr id="27" name="Rectangle 2">
            <a:extLst>
              <a:ext uri="{FF2B5EF4-FFF2-40B4-BE49-F238E27FC236}">
                <a16:creationId xmlns:a16="http://schemas.microsoft.com/office/drawing/2014/main" xmlns="" id="{CEE345D3-DCA3-4A08-A646-9B6669E9FD80}"/>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xmlns="" id="{0E803321-B5FC-4F98-89B3-EC69F527631D}"/>
              </a:ext>
            </a:extLst>
          </p:cNvPr>
          <p:cNvSpPr/>
          <p:nvPr/>
        </p:nvSpPr>
        <p:spPr>
          <a:xfrm>
            <a:off x="2130867" y="1682271"/>
            <a:ext cx="3617803"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信息发送做电子凭证用</a:t>
            </a:r>
          </a:p>
        </p:txBody>
      </p:sp>
    </p:spTree>
    <p:extLst>
      <p:ext uri="{BB962C8B-B14F-4D97-AF65-F5344CB8AC3E}">
        <p14:creationId xmlns:p14="http://schemas.microsoft.com/office/powerpoint/2010/main" val="71374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49" y="2419424"/>
            <a:ext cx="7970731" cy="3308598"/>
          </a:xfrm>
          <a:prstGeom prst="rect">
            <a:avLst/>
          </a:prstGeom>
          <a:ln w="19050">
            <a:solidFill>
              <a:srgbClr val="FF0000"/>
            </a:solidFill>
            <a:prstDash val="dashDot"/>
          </a:ln>
        </p:spPr>
        <p:txBody>
          <a:bodyPr wrap="square">
            <a:spAutoFit/>
          </a:bodyPr>
          <a:lstStyle/>
          <a:p>
            <a:pPr algn="ctr">
              <a:lnSpc>
                <a:spcPct val="150000"/>
              </a:lnSpc>
              <a:spcBef>
                <a:spcPts val="600"/>
              </a:spcBef>
              <a:spcAft>
                <a:spcPts val="600"/>
              </a:spcAft>
            </a:pPr>
            <a:r>
              <a:rPr lang="zh-CN" altLang="zh-CN" sz="2400" dirty="0">
                <a:solidFill>
                  <a:schemeClr val="bg1"/>
                </a:solidFill>
                <a:latin typeface="微软雅黑" pitchFamily="34" charset="-122"/>
                <a:ea typeface="微软雅黑" pitchFamily="34" charset="-122"/>
              </a:rPr>
              <a:t>二维码电子票务，实现验票、调控一体化</a:t>
            </a:r>
          </a:p>
          <a:p>
            <a:pPr indent="457189">
              <a:lnSpc>
                <a:spcPct val="150000"/>
              </a:lnSpc>
            </a:pPr>
            <a:r>
              <a:rPr lang="zh-CN" altLang="zh-CN" sz="1600" dirty="0">
                <a:solidFill>
                  <a:schemeClr val="bg1"/>
                </a:solidFill>
                <a:latin typeface="微软雅黑" pitchFamily="34" charset="-122"/>
                <a:ea typeface="微软雅黑" pitchFamily="34" charset="-122"/>
              </a:rPr>
              <a:t>由火车票加入二维码延伸到景点门票、演出门票、飞机票、电影票等都可以通过二维码实现电子化。消费者网络购票后，手机即刻收到二维码电子票，用户可以自行打印或保存在手机上作为入场凭证，验票者只需通过设备识读二维码，即可快速验票，大大降低票务耗材和人工成本。在苏州拙政园、虎丘景区，由税务部门统一监制的二维码电子门票，一票一码，用后作废。而且，景点当天出售的所有门票都要先激活，即只有从售票处售出的门票才能通关入园。并且激活是有时效的，也利于控制人数，避免黄金周的爆棚。</a:t>
            </a:r>
          </a:p>
        </p:txBody>
      </p:sp>
      <p:sp>
        <p:nvSpPr>
          <p:cNvPr id="8" name="Rectangle 2">
            <a:extLst>
              <a:ext uri="{FF2B5EF4-FFF2-40B4-BE49-F238E27FC236}">
                <a16:creationId xmlns:a16="http://schemas.microsoft.com/office/drawing/2014/main" xmlns="" id="{95B60AF0-6BF5-438F-8024-BB5CEA86108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880D44ED-7DED-4CCC-88E9-AE149CB2A69B}"/>
              </a:ext>
            </a:extLst>
          </p:cNvPr>
          <p:cNvSpPr/>
          <p:nvPr/>
        </p:nvSpPr>
        <p:spPr>
          <a:xfrm>
            <a:off x="2130867" y="1682271"/>
            <a:ext cx="166141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应用案例</a:t>
            </a:r>
          </a:p>
        </p:txBody>
      </p:sp>
    </p:spTree>
    <p:extLst>
      <p:ext uri="{BB962C8B-B14F-4D97-AF65-F5344CB8AC3E}">
        <p14:creationId xmlns:p14="http://schemas.microsoft.com/office/powerpoint/2010/main" val="39347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Documents and Settings\Administrator\桌面\插图\二维码电子票务.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694533"/>
            <a:ext cx="5996756" cy="4302232"/>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grpSp>
        <p:nvGrpSpPr>
          <p:cNvPr id="5" name="组合 4"/>
          <p:cNvGrpSpPr/>
          <p:nvPr/>
        </p:nvGrpSpPr>
        <p:grpSpPr>
          <a:xfrm>
            <a:off x="7620009" y="2580002"/>
            <a:ext cx="2693580" cy="2508069"/>
            <a:chOff x="5897527" y="1722751"/>
            <a:chExt cx="2693580" cy="2508068"/>
          </a:xfrm>
        </p:grpSpPr>
        <p:sp>
          <p:nvSpPr>
            <p:cNvPr id="7" name="圆角矩形 6"/>
            <p:cNvSpPr/>
            <p:nvPr/>
          </p:nvSpPr>
          <p:spPr bwMode="auto">
            <a:xfrm>
              <a:off x="5897527" y="1722751"/>
              <a:ext cx="2693580" cy="451262"/>
            </a:xfrm>
            <a:prstGeom prst="round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r>
                <a:rPr lang="zh-CN" altLang="en-US" sz="2133" dirty="0">
                  <a:latin typeface="微软雅黑" panose="020B0503020204020204" pitchFamily="34" charset="-122"/>
                  <a:ea typeface="微软雅黑" panose="020B0503020204020204" pitchFamily="34" charset="-122"/>
                </a:rPr>
                <a:t>收到二维码电子门票</a:t>
              </a:r>
            </a:p>
            <a:p>
              <a:pPr algn="ctr" defTabSz="914377"/>
              <a:endParaRPr lang="zh-CN" altLang="en-US" dirty="0">
                <a:latin typeface="微软雅黑" panose="020B0503020204020204" pitchFamily="34" charset="-122"/>
                <a:ea typeface="微软雅黑" panose="020B0503020204020204" pitchFamily="34" charset="-122"/>
              </a:endParaRPr>
            </a:p>
          </p:txBody>
        </p:sp>
        <p:sp>
          <p:nvSpPr>
            <p:cNvPr id="8" name="圆角矩形 7"/>
            <p:cNvSpPr/>
            <p:nvPr/>
          </p:nvSpPr>
          <p:spPr bwMode="auto">
            <a:xfrm>
              <a:off x="5897527" y="2762768"/>
              <a:ext cx="2693580" cy="451262"/>
            </a:xfrm>
            <a:prstGeom prst="roundRect">
              <a:avLst/>
            </a:prstGeom>
            <a:solidFill>
              <a:schemeClr val="accent1">
                <a:lumMod val="20000"/>
                <a:lumOff val="8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r>
                <a:rPr lang="zh-CN" altLang="en-US" sz="2133" dirty="0">
                  <a:latin typeface="微软雅黑" panose="020B0503020204020204" pitchFamily="34" charset="-122"/>
                  <a:ea typeface="微软雅黑" panose="020B0503020204020204" pitchFamily="34" charset="-122"/>
                </a:rPr>
                <a:t>至馆场景区验证</a:t>
              </a:r>
            </a:p>
          </p:txBody>
        </p:sp>
        <p:sp>
          <p:nvSpPr>
            <p:cNvPr id="9" name="下箭头 8"/>
            <p:cNvSpPr/>
            <p:nvPr/>
          </p:nvSpPr>
          <p:spPr bwMode="auto">
            <a:xfrm>
              <a:off x="7149042" y="2259203"/>
              <a:ext cx="344385" cy="422502"/>
            </a:xfrm>
            <a:prstGeom prst="downArrow">
              <a:avLst/>
            </a:prstGeom>
            <a:noFill/>
            <a:ln w="254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5897527" y="3779557"/>
              <a:ext cx="2693580" cy="451262"/>
            </a:xfrm>
            <a:prstGeom prst="roundRect">
              <a:avLst/>
            </a:prstGeom>
            <a:solidFill>
              <a:schemeClr val="accent6">
                <a:lumMod val="20000"/>
                <a:lumOff val="80000"/>
              </a:schemeClr>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r>
                <a:rPr lang="zh-CN" altLang="en-US" sz="2133" dirty="0">
                  <a:latin typeface="微软雅黑" panose="020B0503020204020204" pitchFamily="34" charset="-122"/>
                  <a:ea typeface="微软雅黑" panose="020B0503020204020204" pitchFamily="34" charset="-122"/>
                </a:rPr>
                <a:t>入场观赏游玩</a:t>
              </a:r>
            </a:p>
          </p:txBody>
        </p:sp>
        <p:sp>
          <p:nvSpPr>
            <p:cNvPr id="11" name="下箭头 10"/>
            <p:cNvSpPr/>
            <p:nvPr/>
          </p:nvSpPr>
          <p:spPr bwMode="auto">
            <a:xfrm>
              <a:off x="7149042" y="3275993"/>
              <a:ext cx="344385" cy="422502"/>
            </a:xfrm>
            <a:prstGeom prst="downArrow">
              <a:avLst/>
            </a:prstGeom>
            <a:noFill/>
            <a:ln w="254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zh-CN" altLang="en-US">
                <a:latin typeface="微软雅黑" panose="020B0503020204020204" pitchFamily="34" charset="-122"/>
                <a:ea typeface="微软雅黑" panose="020B0503020204020204" pitchFamily="34" charset="-122"/>
              </a:endParaRPr>
            </a:p>
          </p:txBody>
        </p:sp>
      </p:grpSp>
      <p:sp>
        <p:nvSpPr>
          <p:cNvPr id="14" name="Rectangle 2">
            <a:extLst>
              <a:ext uri="{FF2B5EF4-FFF2-40B4-BE49-F238E27FC236}">
                <a16:creationId xmlns:a16="http://schemas.microsoft.com/office/drawing/2014/main" xmlns="" id="{A5B32A6B-01C2-4307-AFBF-EBD7DDE49C8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49" y="2419424"/>
            <a:ext cx="7970731" cy="2569934"/>
          </a:xfrm>
          <a:prstGeom prst="rect">
            <a:avLst/>
          </a:prstGeom>
          <a:ln w="19050">
            <a:solidFill>
              <a:srgbClr val="FF0000"/>
            </a:solidFill>
            <a:prstDash val="dashDot"/>
          </a:ln>
        </p:spPr>
        <p:txBody>
          <a:bodyPr wrap="square">
            <a:spAutoFit/>
          </a:bodyPr>
          <a:lstStyle/>
          <a:p>
            <a:pPr algn="ctr">
              <a:lnSpc>
                <a:spcPct val="150000"/>
              </a:lnSpc>
              <a:spcBef>
                <a:spcPts val="600"/>
              </a:spcBef>
              <a:spcAft>
                <a:spcPts val="600"/>
              </a:spcAft>
            </a:pPr>
            <a:r>
              <a:rPr lang="zh-CN" altLang="en-US" sz="2400" dirty="0">
                <a:solidFill>
                  <a:schemeClr val="bg1"/>
                </a:solidFill>
                <a:latin typeface="微软雅黑" pitchFamily="34" charset="-122"/>
                <a:ea typeface="微软雅黑" pitchFamily="34" charset="-122"/>
              </a:rPr>
              <a:t>会议签到二维码，简单高效低成本</a:t>
            </a:r>
            <a:endParaRPr lang="en-US" altLang="zh-CN" sz="2400" dirty="0">
              <a:solidFill>
                <a:schemeClr val="bg1"/>
              </a:solidFill>
              <a:latin typeface="微软雅黑" pitchFamily="34" charset="-122"/>
              <a:ea typeface="微软雅黑" pitchFamily="34" charset="-122"/>
            </a:endParaRPr>
          </a:p>
          <a:p>
            <a:pPr indent="457189">
              <a:lnSpc>
                <a:spcPct val="150000"/>
              </a:lnSpc>
            </a:pPr>
            <a:r>
              <a:rPr lang="zh-CN" altLang="en-US" sz="1600" dirty="0">
                <a:solidFill>
                  <a:schemeClr val="bg1"/>
                </a:solidFill>
                <a:latin typeface="微软雅黑" pitchFamily="34" charset="-122"/>
                <a:ea typeface="微软雅黑" pitchFamily="34" charset="-122"/>
              </a:rPr>
              <a:t>目前，很多大型会议由于来宾众多，签到非常繁琐，花费很多时间，也很容易有会虫混入其中，混吃混喝混礼品。如果采用二维码签到以后，主办方向参会人员发送二维码电子邀请票、邀请函，来宾签到时，只需一扫描验证通过即可完成会议签到，整个签到过程无纸化、低碳环保 、高效便捷、省时省力。省去了过去传统中签名、填表、会后再整理信息的麻烦，可大大提高签到的速度和效率。</a:t>
            </a:r>
            <a:endParaRPr lang="zh-CN" altLang="zh-CN" sz="1600" dirty="0">
              <a:solidFill>
                <a:schemeClr val="bg1"/>
              </a:solidFill>
              <a:latin typeface="微软雅黑" pitchFamily="34" charset="-122"/>
              <a:ea typeface="微软雅黑" pitchFamily="34" charset="-122"/>
            </a:endParaRPr>
          </a:p>
        </p:txBody>
      </p:sp>
      <p:sp>
        <p:nvSpPr>
          <p:cNvPr id="7" name="Rectangle 2">
            <a:extLst>
              <a:ext uri="{FF2B5EF4-FFF2-40B4-BE49-F238E27FC236}">
                <a16:creationId xmlns:a16="http://schemas.microsoft.com/office/drawing/2014/main" xmlns="" id="{031682D5-3B67-4A97-A19C-99AB1EB7770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55795EF0-61EB-4801-8535-B6E988573760}"/>
              </a:ext>
            </a:extLst>
          </p:cNvPr>
          <p:cNvSpPr/>
          <p:nvPr/>
        </p:nvSpPr>
        <p:spPr>
          <a:xfrm>
            <a:off x="2130867" y="1682271"/>
            <a:ext cx="166141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应用案例</a:t>
            </a:r>
          </a:p>
        </p:txBody>
      </p:sp>
    </p:spTree>
    <p:extLst>
      <p:ext uri="{BB962C8B-B14F-4D97-AF65-F5344CB8AC3E}">
        <p14:creationId xmlns:p14="http://schemas.microsoft.com/office/powerpoint/2010/main" val="407161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SubTitle_1"/>
          <p:cNvSpPr/>
          <p:nvPr>
            <p:custDataLst>
              <p:tags r:id="rId2"/>
            </p:custDataLst>
          </p:nvPr>
        </p:nvSpPr>
        <p:spPr>
          <a:xfrm>
            <a:off x="2182988" y="2412931"/>
            <a:ext cx="2451469" cy="438485"/>
          </a:xfrm>
          <a:custGeom>
            <a:avLst/>
            <a:gdLst>
              <a:gd name="connsiteX0" fmla="*/ 160510 w 2019300"/>
              <a:gd name="connsiteY0" fmla="*/ 101677 h 323850"/>
              <a:gd name="connsiteX1" fmla="*/ 214024 w 2019300"/>
              <a:gd name="connsiteY1" fmla="*/ 151309 h 323850"/>
              <a:gd name="connsiteX2" fmla="*/ 89557 w 2019300"/>
              <a:gd name="connsiteY2" fmla="*/ 151309 h 323850"/>
              <a:gd name="connsiteX3" fmla="*/ 89557 w 2019300"/>
              <a:gd name="connsiteY3" fmla="*/ 172541 h 323850"/>
              <a:gd name="connsiteX4" fmla="*/ 214024 w 2019300"/>
              <a:gd name="connsiteY4" fmla="*/ 172541 h 323850"/>
              <a:gd name="connsiteX5" fmla="*/ 160510 w 2019300"/>
              <a:gd name="connsiteY5" fmla="*/ 222173 h 323850"/>
              <a:gd name="connsiteX6" fmla="*/ 193072 w 2019300"/>
              <a:gd name="connsiteY6" fmla="*/ 222173 h 323850"/>
              <a:gd name="connsiteX7" fmla="*/ 257693 w 2019300"/>
              <a:gd name="connsiteY7" fmla="*/ 162058 h 323850"/>
              <a:gd name="connsiteX8" fmla="*/ 193072 w 2019300"/>
              <a:gd name="connsiteY8" fmla="*/ 101677 h 323850"/>
              <a:gd name="connsiteX9" fmla="*/ 173625 w 2019300"/>
              <a:gd name="connsiteY9" fmla="*/ 59772 h 323850"/>
              <a:gd name="connsiteX10" fmla="*/ 275778 w 2019300"/>
              <a:gd name="connsiteY10" fmla="*/ 161925 h 323850"/>
              <a:gd name="connsiteX11" fmla="*/ 173625 w 2019300"/>
              <a:gd name="connsiteY11" fmla="*/ 264079 h 323850"/>
              <a:gd name="connsiteX12" fmla="*/ 71472 w 2019300"/>
              <a:gd name="connsiteY12" fmla="*/ 161925 h 323850"/>
              <a:gd name="connsiteX13" fmla="*/ 173625 w 2019300"/>
              <a:gd name="connsiteY13" fmla="*/ 59772 h 323850"/>
              <a:gd name="connsiteX14" fmla="*/ 173625 w 2019300"/>
              <a:gd name="connsiteY14" fmla="*/ 35925 h 323850"/>
              <a:gd name="connsiteX15" fmla="*/ 47625 w 2019300"/>
              <a:gd name="connsiteY15" fmla="*/ 161925 h 323850"/>
              <a:gd name="connsiteX16" fmla="*/ 173625 w 2019300"/>
              <a:gd name="connsiteY16" fmla="*/ 287925 h 323850"/>
              <a:gd name="connsiteX17" fmla="*/ 299625 w 2019300"/>
              <a:gd name="connsiteY17" fmla="*/ 161925 h 323850"/>
              <a:gd name="connsiteX18" fmla="*/ 173625 w 2019300"/>
              <a:gd name="connsiteY18" fmla="*/ 35925 h 323850"/>
              <a:gd name="connsiteX19" fmla="*/ 0 w 2019300"/>
              <a:gd name="connsiteY19" fmla="*/ 0 h 323850"/>
              <a:gd name="connsiteX20" fmla="*/ 2019300 w 2019300"/>
              <a:gd name="connsiteY20" fmla="*/ 0 h 323850"/>
              <a:gd name="connsiteX21" fmla="*/ 2019300 w 2019300"/>
              <a:gd name="connsiteY21" fmla="*/ 323850 h 323850"/>
              <a:gd name="connsiteX22" fmla="*/ 0 w 2019300"/>
              <a:gd name="connsiteY2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0" h="323850">
                <a:moveTo>
                  <a:pt x="160510" y="101677"/>
                </a:moveTo>
                <a:lnTo>
                  <a:pt x="214024" y="151309"/>
                </a:lnTo>
                <a:lnTo>
                  <a:pt x="89557" y="151309"/>
                </a:lnTo>
                <a:lnTo>
                  <a:pt x="89557" y="172541"/>
                </a:lnTo>
                <a:lnTo>
                  <a:pt x="214024" y="172541"/>
                </a:lnTo>
                <a:lnTo>
                  <a:pt x="160510" y="222173"/>
                </a:lnTo>
                <a:lnTo>
                  <a:pt x="193072" y="222173"/>
                </a:lnTo>
                <a:lnTo>
                  <a:pt x="257693" y="162058"/>
                </a:lnTo>
                <a:lnTo>
                  <a:pt x="193072" y="101677"/>
                </a:lnTo>
                <a:close/>
                <a:moveTo>
                  <a:pt x="173625" y="59772"/>
                </a:moveTo>
                <a:cubicBezTo>
                  <a:pt x="230043" y="59772"/>
                  <a:pt x="275778" y="105507"/>
                  <a:pt x="275778" y="161925"/>
                </a:cubicBezTo>
                <a:cubicBezTo>
                  <a:pt x="275778" y="218343"/>
                  <a:pt x="230043" y="264079"/>
                  <a:pt x="173625" y="264079"/>
                </a:cubicBezTo>
                <a:cubicBezTo>
                  <a:pt x="117207" y="264079"/>
                  <a:pt x="71472" y="218343"/>
                  <a:pt x="71472" y="161925"/>
                </a:cubicBezTo>
                <a:cubicBezTo>
                  <a:pt x="71472" y="105507"/>
                  <a:pt x="117207" y="59772"/>
                  <a:pt x="173625" y="59772"/>
                </a:cubicBezTo>
                <a:close/>
                <a:moveTo>
                  <a:pt x="173625" y="35925"/>
                </a:moveTo>
                <a:cubicBezTo>
                  <a:pt x="104037" y="35925"/>
                  <a:pt x="47625" y="92337"/>
                  <a:pt x="47625" y="161925"/>
                </a:cubicBezTo>
                <a:cubicBezTo>
                  <a:pt x="47625" y="231513"/>
                  <a:pt x="104037" y="287925"/>
                  <a:pt x="173625" y="287925"/>
                </a:cubicBezTo>
                <a:cubicBezTo>
                  <a:pt x="243213" y="287925"/>
                  <a:pt x="299625" y="231513"/>
                  <a:pt x="299625" y="161925"/>
                </a:cubicBezTo>
                <a:cubicBezTo>
                  <a:pt x="299625" y="92337"/>
                  <a:pt x="243213" y="35925"/>
                  <a:pt x="173625" y="35925"/>
                </a:cubicBezTo>
                <a:close/>
                <a:moveTo>
                  <a:pt x="0" y="0"/>
                </a:moveTo>
                <a:lnTo>
                  <a:pt x="2019300" y="0"/>
                </a:lnTo>
                <a:lnTo>
                  <a:pt x="2019300" y="323850"/>
                </a:lnTo>
                <a:lnTo>
                  <a:pt x="0" y="323850"/>
                </a:lnTo>
                <a:close/>
              </a:path>
            </a:pathLst>
          </a:custGeom>
          <a:solidFill>
            <a:srgbClr val="F2B800"/>
          </a:solidFill>
          <a:ln w="3175">
            <a:solidFill>
              <a:srgbClr val="FFC30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anchor="ctr">
            <a:normAutofit/>
          </a:bodyPr>
          <a:lstStyle/>
          <a:p>
            <a:pPr>
              <a:defRPr/>
            </a:pPr>
            <a:r>
              <a:rPr lang="zh-CN" altLang="en-US" sz="2400" b="1" dirty="0">
                <a:solidFill>
                  <a:srgbClr val="FEFFFF"/>
                </a:solidFill>
                <a:latin typeface="微软雅黑" pitchFamily="34" charset="-122"/>
                <a:ea typeface="微软雅黑" pitchFamily="34" charset="-122"/>
              </a:rPr>
              <a:t>溯源</a:t>
            </a:r>
          </a:p>
        </p:txBody>
      </p:sp>
      <p:sp>
        <p:nvSpPr>
          <p:cNvPr id="3" name="MH_Text_1"/>
          <p:cNvSpPr/>
          <p:nvPr>
            <p:custDataLst>
              <p:tags r:id="rId3"/>
            </p:custDataLst>
          </p:nvPr>
        </p:nvSpPr>
        <p:spPr>
          <a:xfrm>
            <a:off x="2182988" y="2851402"/>
            <a:ext cx="2451469" cy="965023"/>
          </a:xfrm>
          <a:prstGeom prst="rect">
            <a:avLst/>
          </a:prstGeom>
          <a:solidFill>
            <a:srgbClr val="FEFFFF"/>
          </a:solidFill>
          <a:ln w="3175">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10000"/>
              </a:lnSpc>
              <a:defRPr/>
            </a:pPr>
            <a:r>
              <a:rPr lang="zh-CN" altLang="en-US" sz="1600" dirty="0">
                <a:solidFill>
                  <a:srgbClr val="CC9B00"/>
                </a:solidFill>
                <a:latin typeface="微软雅黑" pitchFamily="34" charset="-122"/>
                <a:ea typeface="微软雅黑" pitchFamily="34" charset="-122"/>
              </a:rPr>
              <a:t>手机对动物、蔬菜、水果等上的二维码拍码进行来源查询</a:t>
            </a:r>
          </a:p>
        </p:txBody>
      </p:sp>
      <p:sp>
        <p:nvSpPr>
          <p:cNvPr id="4" name="MH_Other_1"/>
          <p:cNvSpPr/>
          <p:nvPr>
            <p:custDataLst>
              <p:tags r:id="rId4"/>
            </p:custDataLst>
          </p:nvPr>
        </p:nvSpPr>
        <p:spPr>
          <a:xfrm>
            <a:off x="2182988" y="3816425"/>
            <a:ext cx="2451469" cy="60959"/>
          </a:xfrm>
          <a:prstGeom prst="rect">
            <a:avLst/>
          </a:prstGeom>
          <a:solidFill>
            <a:srgbClr val="F2B800"/>
          </a:solidFill>
          <a:ln w="3175">
            <a:solidFill>
              <a:srgbClr val="FFC30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600">
              <a:latin typeface="微软雅黑" pitchFamily="34" charset="-122"/>
              <a:ea typeface="微软雅黑" pitchFamily="34" charset="-122"/>
            </a:endParaRPr>
          </a:p>
        </p:txBody>
      </p:sp>
      <p:sp>
        <p:nvSpPr>
          <p:cNvPr id="10" name="MH_SubTitle_2"/>
          <p:cNvSpPr/>
          <p:nvPr>
            <p:custDataLst>
              <p:tags r:id="rId5"/>
            </p:custDataLst>
          </p:nvPr>
        </p:nvSpPr>
        <p:spPr>
          <a:xfrm>
            <a:off x="4859514" y="2412931"/>
            <a:ext cx="2451469" cy="438485"/>
          </a:xfrm>
          <a:custGeom>
            <a:avLst/>
            <a:gdLst>
              <a:gd name="connsiteX0" fmla="*/ 160510 w 2019300"/>
              <a:gd name="connsiteY0" fmla="*/ 101677 h 323850"/>
              <a:gd name="connsiteX1" fmla="*/ 214024 w 2019300"/>
              <a:gd name="connsiteY1" fmla="*/ 151309 h 323850"/>
              <a:gd name="connsiteX2" fmla="*/ 89557 w 2019300"/>
              <a:gd name="connsiteY2" fmla="*/ 151309 h 323850"/>
              <a:gd name="connsiteX3" fmla="*/ 89557 w 2019300"/>
              <a:gd name="connsiteY3" fmla="*/ 172541 h 323850"/>
              <a:gd name="connsiteX4" fmla="*/ 214024 w 2019300"/>
              <a:gd name="connsiteY4" fmla="*/ 172541 h 323850"/>
              <a:gd name="connsiteX5" fmla="*/ 160510 w 2019300"/>
              <a:gd name="connsiteY5" fmla="*/ 222173 h 323850"/>
              <a:gd name="connsiteX6" fmla="*/ 193072 w 2019300"/>
              <a:gd name="connsiteY6" fmla="*/ 222173 h 323850"/>
              <a:gd name="connsiteX7" fmla="*/ 257693 w 2019300"/>
              <a:gd name="connsiteY7" fmla="*/ 162058 h 323850"/>
              <a:gd name="connsiteX8" fmla="*/ 193072 w 2019300"/>
              <a:gd name="connsiteY8" fmla="*/ 101677 h 323850"/>
              <a:gd name="connsiteX9" fmla="*/ 173625 w 2019300"/>
              <a:gd name="connsiteY9" fmla="*/ 59772 h 323850"/>
              <a:gd name="connsiteX10" fmla="*/ 275778 w 2019300"/>
              <a:gd name="connsiteY10" fmla="*/ 161925 h 323850"/>
              <a:gd name="connsiteX11" fmla="*/ 173625 w 2019300"/>
              <a:gd name="connsiteY11" fmla="*/ 264079 h 323850"/>
              <a:gd name="connsiteX12" fmla="*/ 71472 w 2019300"/>
              <a:gd name="connsiteY12" fmla="*/ 161925 h 323850"/>
              <a:gd name="connsiteX13" fmla="*/ 173625 w 2019300"/>
              <a:gd name="connsiteY13" fmla="*/ 59772 h 323850"/>
              <a:gd name="connsiteX14" fmla="*/ 173625 w 2019300"/>
              <a:gd name="connsiteY14" fmla="*/ 35925 h 323850"/>
              <a:gd name="connsiteX15" fmla="*/ 47625 w 2019300"/>
              <a:gd name="connsiteY15" fmla="*/ 161925 h 323850"/>
              <a:gd name="connsiteX16" fmla="*/ 173625 w 2019300"/>
              <a:gd name="connsiteY16" fmla="*/ 287925 h 323850"/>
              <a:gd name="connsiteX17" fmla="*/ 299625 w 2019300"/>
              <a:gd name="connsiteY17" fmla="*/ 161925 h 323850"/>
              <a:gd name="connsiteX18" fmla="*/ 173625 w 2019300"/>
              <a:gd name="connsiteY18" fmla="*/ 35925 h 323850"/>
              <a:gd name="connsiteX19" fmla="*/ 0 w 2019300"/>
              <a:gd name="connsiteY19" fmla="*/ 0 h 323850"/>
              <a:gd name="connsiteX20" fmla="*/ 2019300 w 2019300"/>
              <a:gd name="connsiteY20" fmla="*/ 0 h 323850"/>
              <a:gd name="connsiteX21" fmla="*/ 2019300 w 2019300"/>
              <a:gd name="connsiteY21" fmla="*/ 323850 h 323850"/>
              <a:gd name="connsiteX22" fmla="*/ 0 w 2019300"/>
              <a:gd name="connsiteY2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0" h="323850">
                <a:moveTo>
                  <a:pt x="160510" y="101677"/>
                </a:moveTo>
                <a:lnTo>
                  <a:pt x="214024" y="151309"/>
                </a:lnTo>
                <a:lnTo>
                  <a:pt x="89557" y="151309"/>
                </a:lnTo>
                <a:lnTo>
                  <a:pt x="89557" y="172541"/>
                </a:lnTo>
                <a:lnTo>
                  <a:pt x="214024" y="172541"/>
                </a:lnTo>
                <a:lnTo>
                  <a:pt x="160510" y="222173"/>
                </a:lnTo>
                <a:lnTo>
                  <a:pt x="193072" y="222173"/>
                </a:lnTo>
                <a:lnTo>
                  <a:pt x="257693" y="162058"/>
                </a:lnTo>
                <a:lnTo>
                  <a:pt x="193072" y="101677"/>
                </a:lnTo>
                <a:close/>
                <a:moveTo>
                  <a:pt x="173625" y="59772"/>
                </a:moveTo>
                <a:cubicBezTo>
                  <a:pt x="230043" y="59772"/>
                  <a:pt x="275778" y="105507"/>
                  <a:pt x="275778" y="161925"/>
                </a:cubicBezTo>
                <a:cubicBezTo>
                  <a:pt x="275778" y="218343"/>
                  <a:pt x="230043" y="264079"/>
                  <a:pt x="173625" y="264079"/>
                </a:cubicBezTo>
                <a:cubicBezTo>
                  <a:pt x="117207" y="264079"/>
                  <a:pt x="71472" y="218343"/>
                  <a:pt x="71472" y="161925"/>
                </a:cubicBezTo>
                <a:cubicBezTo>
                  <a:pt x="71472" y="105507"/>
                  <a:pt x="117207" y="59772"/>
                  <a:pt x="173625" y="59772"/>
                </a:cubicBezTo>
                <a:close/>
                <a:moveTo>
                  <a:pt x="173625" y="35925"/>
                </a:moveTo>
                <a:cubicBezTo>
                  <a:pt x="104037" y="35925"/>
                  <a:pt x="47625" y="92337"/>
                  <a:pt x="47625" y="161925"/>
                </a:cubicBezTo>
                <a:cubicBezTo>
                  <a:pt x="47625" y="231513"/>
                  <a:pt x="104037" y="287925"/>
                  <a:pt x="173625" y="287925"/>
                </a:cubicBezTo>
                <a:cubicBezTo>
                  <a:pt x="243213" y="287925"/>
                  <a:pt x="299625" y="231513"/>
                  <a:pt x="299625" y="161925"/>
                </a:cubicBezTo>
                <a:cubicBezTo>
                  <a:pt x="299625" y="92337"/>
                  <a:pt x="243213" y="35925"/>
                  <a:pt x="173625" y="35925"/>
                </a:cubicBezTo>
                <a:close/>
                <a:moveTo>
                  <a:pt x="0" y="0"/>
                </a:moveTo>
                <a:lnTo>
                  <a:pt x="2019300" y="0"/>
                </a:lnTo>
                <a:lnTo>
                  <a:pt x="2019300" y="323850"/>
                </a:lnTo>
                <a:lnTo>
                  <a:pt x="0" y="323850"/>
                </a:lnTo>
                <a:close/>
              </a:path>
            </a:pathLst>
          </a:custGeom>
          <a:solidFill>
            <a:srgbClr val="5FA7FF"/>
          </a:solidFill>
          <a:ln w="3175">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anchor="ctr">
            <a:normAutofit/>
          </a:bodyPr>
          <a:lstStyle/>
          <a:p>
            <a:pPr>
              <a:defRPr/>
            </a:pPr>
            <a:r>
              <a:rPr lang="zh-CN" altLang="en-US" sz="2400" b="1" dirty="0">
                <a:solidFill>
                  <a:srgbClr val="FEFFFF"/>
                </a:solidFill>
                <a:latin typeface="微软雅黑" pitchFamily="34" charset="-122"/>
                <a:ea typeface="微软雅黑" pitchFamily="34" charset="-122"/>
              </a:rPr>
              <a:t>防伪</a:t>
            </a:r>
          </a:p>
        </p:txBody>
      </p:sp>
      <p:sp>
        <p:nvSpPr>
          <p:cNvPr id="11" name="MH_Text_2"/>
          <p:cNvSpPr/>
          <p:nvPr>
            <p:custDataLst>
              <p:tags r:id="rId6"/>
            </p:custDataLst>
          </p:nvPr>
        </p:nvSpPr>
        <p:spPr>
          <a:xfrm>
            <a:off x="4859514" y="2851402"/>
            <a:ext cx="2451469" cy="965023"/>
          </a:xfrm>
          <a:prstGeom prst="rect">
            <a:avLst/>
          </a:prstGeom>
          <a:solidFill>
            <a:srgbClr val="FEFFFF"/>
          </a:solidFill>
          <a:ln w="3175">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10000"/>
              </a:lnSpc>
              <a:defRPr/>
            </a:pPr>
            <a:r>
              <a:rPr lang="zh-CN" altLang="en-US" sz="1600" dirty="0">
                <a:solidFill>
                  <a:srgbClr val="3791FF"/>
                </a:solidFill>
                <a:latin typeface="微软雅黑" pitchFamily="34" charset="-122"/>
                <a:ea typeface="微软雅黑" pitchFamily="34" charset="-122"/>
              </a:rPr>
              <a:t>手机对商品上的二维码拍码，可连接后台查询真伪</a:t>
            </a:r>
            <a:endParaRPr lang="da-DK" altLang="zh-CN" sz="1600" dirty="0">
              <a:solidFill>
                <a:srgbClr val="3791FF"/>
              </a:solidFill>
              <a:latin typeface="微软雅黑" pitchFamily="34" charset="-122"/>
              <a:ea typeface="微软雅黑" pitchFamily="34" charset="-122"/>
            </a:endParaRPr>
          </a:p>
        </p:txBody>
      </p:sp>
      <p:sp>
        <p:nvSpPr>
          <p:cNvPr id="12" name="MH_Other_2"/>
          <p:cNvSpPr/>
          <p:nvPr>
            <p:custDataLst>
              <p:tags r:id="rId7"/>
            </p:custDataLst>
          </p:nvPr>
        </p:nvSpPr>
        <p:spPr>
          <a:xfrm>
            <a:off x="4859514" y="3816425"/>
            <a:ext cx="2451469" cy="60959"/>
          </a:xfrm>
          <a:prstGeom prst="rect">
            <a:avLst/>
          </a:prstGeom>
          <a:solidFill>
            <a:srgbClr val="5FA7FF"/>
          </a:solidFill>
          <a:ln w="3175">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600">
              <a:latin typeface="微软雅黑" pitchFamily="34" charset="-122"/>
              <a:ea typeface="微软雅黑" pitchFamily="34" charset="-122"/>
            </a:endParaRPr>
          </a:p>
        </p:txBody>
      </p:sp>
      <p:sp>
        <p:nvSpPr>
          <p:cNvPr id="14" name="MH_SubTitle_3"/>
          <p:cNvSpPr/>
          <p:nvPr>
            <p:custDataLst>
              <p:tags r:id="rId8"/>
            </p:custDataLst>
          </p:nvPr>
        </p:nvSpPr>
        <p:spPr>
          <a:xfrm>
            <a:off x="7536038" y="2412931"/>
            <a:ext cx="2451469" cy="438485"/>
          </a:xfrm>
          <a:custGeom>
            <a:avLst/>
            <a:gdLst>
              <a:gd name="connsiteX0" fmla="*/ 160510 w 2019300"/>
              <a:gd name="connsiteY0" fmla="*/ 101677 h 323850"/>
              <a:gd name="connsiteX1" fmla="*/ 214024 w 2019300"/>
              <a:gd name="connsiteY1" fmla="*/ 151309 h 323850"/>
              <a:gd name="connsiteX2" fmla="*/ 89557 w 2019300"/>
              <a:gd name="connsiteY2" fmla="*/ 151309 h 323850"/>
              <a:gd name="connsiteX3" fmla="*/ 89557 w 2019300"/>
              <a:gd name="connsiteY3" fmla="*/ 172541 h 323850"/>
              <a:gd name="connsiteX4" fmla="*/ 214024 w 2019300"/>
              <a:gd name="connsiteY4" fmla="*/ 172541 h 323850"/>
              <a:gd name="connsiteX5" fmla="*/ 160510 w 2019300"/>
              <a:gd name="connsiteY5" fmla="*/ 222173 h 323850"/>
              <a:gd name="connsiteX6" fmla="*/ 193072 w 2019300"/>
              <a:gd name="connsiteY6" fmla="*/ 222173 h 323850"/>
              <a:gd name="connsiteX7" fmla="*/ 257693 w 2019300"/>
              <a:gd name="connsiteY7" fmla="*/ 162058 h 323850"/>
              <a:gd name="connsiteX8" fmla="*/ 193072 w 2019300"/>
              <a:gd name="connsiteY8" fmla="*/ 101677 h 323850"/>
              <a:gd name="connsiteX9" fmla="*/ 173625 w 2019300"/>
              <a:gd name="connsiteY9" fmla="*/ 59772 h 323850"/>
              <a:gd name="connsiteX10" fmla="*/ 275778 w 2019300"/>
              <a:gd name="connsiteY10" fmla="*/ 161925 h 323850"/>
              <a:gd name="connsiteX11" fmla="*/ 173625 w 2019300"/>
              <a:gd name="connsiteY11" fmla="*/ 264079 h 323850"/>
              <a:gd name="connsiteX12" fmla="*/ 71472 w 2019300"/>
              <a:gd name="connsiteY12" fmla="*/ 161925 h 323850"/>
              <a:gd name="connsiteX13" fmla="*/ 173625 w 2019300"/>
              <a:gd name="connsiteY13" fmla="*/ 59772 h 323850"/>
              <a:gd name="connsiteX14" fmla="*/ 173625 w 2019300"/>
              <a:gd name="connsiteY14" fmla="*/ 35925 h 323850"/>
              <a:gd name="connsiteX15" fmla="*/ 47625 w 2019300"/>
              <a:gd name="connsiteY15" fmla="*/ 161925 h 323850"/>
              <a:gd name="connsiteX16" fmla="*/ 173625 w 2019300"/>
              <a:gd name="connsiteY16" fmla="*/ 287925 h 323850"/>
              <a:gd name="connsiteX17" fmla="*/ 299625 w 2019300"/>
              <a:gd name="connsiteY17" fmla="*/ 161925 h 323850"/>
              <a:gd name="connsiteX18" fmla="*/ 173625 w 2019300"/>
              <a:gd name="connsiteY18" fmla="*/ 35925 h 323850"/>
              <a:gd name="connsiteX19" fmla="*/ 0 w 2019300"/>
              <a:gd name="connsiteY19" fmla="*/ 0 h 323850"/>
              <a:gd name="connsiteX20" fmla="*/ 2019300 w 2019300"/>
              <a:gd name="connsiteY20" fmla="*/ 0 h 323850"/>
              <a:gd name="connsiteX21" fmla="*/ 2019300 w 2019300"/>
              <a:gd name="connsiteY21" fmla="*/ 323850 h 323850"/>
              <a:gd name="connsiteX22" fmla="*/ 0 w 2019300"/>
              <a:gd name="connsiteY2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0" h="323850">
                <a:moveTo>
                  <a:pt x="160510" y="101677"/>
                </a:moveTo>
                <a:lnTo>
                  <a:pt x="214024" y="151309"/>
                </a:lnTo>
                <a:lnTo>
                  <a:pt x="89557" y="151309"/>
                </a:lnTo>
                <a:lnTo>
                  <a:pt x="89557" y="172541"/>
                </a:lnTo>
                <a:lnTo>
                  <a:pt x="214024" y="172541"/>
                </a:lnTo>
                <a:lnTo>
                  <a:pt x="160510" y="222173"/>
                </a:lnTo>
                <a:lnTo>
                  <a:pt x="193072" y="222173"/>
                </a:lnTo>
                <a:lnTo>
                  <a:pt x="257693" y="162058"/>
                </a:lnTo>
                <a:lnTo>
                  <a:pt x="193072" y="101677"/>
                </a:lnTo>
                <a:close/>
                <a:moveTo>
                  <a:pt x="173625" y="59772"/>
                </a:moveTo>
                <a:cubicBezTo>
                  <a:pt x="230043" y="59772"/>
                  <a:pt x="275778" y="105507"/>
                  <a:pt x="275778" y="161925"/>
                </a:cubicBezTo>
                <a:cubicBezTo>
                  <a:pt x="275778" y="218343"/>
                  <a:pt x="230043" y="264079"/>
                  <a:pt x="173625" y="264079"/>
                </a:cubicBezTo>
                <a:cubicBezTo>
                  <a:pt x="117207" y="264079"/>
                  <a:pt x="71472" y="218343"/>
                  <a:pt x="71472" y="161925"/>
                </a:cubicBezTo>
                <a:cubicBezTo>
                  <a:pt x="71472" y="105507"/>
                  <a:pt x="117207" y="59772"/>
                  <a:pt x="173625" y="59772"/>
                </a:cubicBezTo>
                <a:close/>
                <a:moveTo>
                  <a:pt x="173625" y="35925"/>
                </a:moveTo>
                <a:cubicBezTo>
                  <a:pt x="104037" y="35925"/>
                  <a:pt x="47625" y="92337"/>
                  <a:pt x="47625" y="161925"/>
                </a:cubicBezTo>
                <a:cubicBezTo>
                  <a:pt x="47625" y="231513"/>
                  <a:pt x="104037" y="287925"/>
                  <a:pt x="173625" y="287925"/>
                </a:cubicBezTo>
                <a:cubicBezTo>
                  <a:pt x="243213" y="287925"/>
                  <a:pt x="299625" y="231513"/>
                  <a:pt x="299625" y="161925"/>
                </a:cubicBezTo>
                <a:cubicBezTo>
                  <a:pt x="299625" y="92337"/>
                  <a:pt x="243213" y="35925"/>
                  <a:pt x="173625" y="35925"/>
                </a:cubicBezTo>
                <a:close/>
                <a:moveTo>
                  <a:pt x="0" y="0"/>
                </a:moveTo>
                <a:lnTo>
                  <a:pt x="2019300" y="0"/>
                </a:lnTo>
                <a:lnTo>
                  <a:pt x="2019300" y="323850"/>
                </a:lnTo>
                <a:lnTo>
                  <a:pt x="0" y="323850"/>
                </a:lnTo>
                <a:close/>
              </a:path>
            </a:pathLst>
          </a:custGeom>
          <a:solidFill>
            <a:srgbClr val="72CC36"/>
          </a:solidFill>
          <a:ln w="3175">
            <a:solidFill>
              <a:srgbClr val="72CC36"/>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anchor="ctr">
            <a:normAutofit/>
          </a:bodyPr>
          <a:lstStyle/>
          <a:p>
            <a:pPr>
              <a:defRPr/>
            </a:pPr>
            <a:r>
              <a:rPr lang="zh-CN" altLang="en-US" sz="2400" b="1" dirty="0">
                <a:solidFill>
                  <a:srgbClr val="FEFFFF"/>
                </a:solidFill>
                <a:latin typeface="微软雅黑" pitchFamily="34" charset="-122"/>
                <a:ea typeface="微软雅黑" pitchFamily="34" charset="-122"/>
              </a:rPr>
              <a:t>拍码上网</a:t>
            </a:r>
          </a:p>
        </p:txBody>
      </p:sp>
      <p:sp>
        <p:nvSpPr>
          <p:cNvPr id="15" name="MH_Text_3"/>
          <p:cNvSpPr/>
          <p:nvPr>
            <p:custDataLst>
              <p:tags r:id="rId9"/>
            </p:custDataLst>
          </p:nvPr>
        </p:nvSpPr>
        <p:spPr>
          <a:xfrm>
            <a:off x="7536038" y="2851402"/>
            <a:ext cx="2451469" cy="965023"/>
          </a:xfrm>
          <a:prstGeom prst="rect">
            <a:avLst/>
          </a:prstGeom>
          <a:solidFill>
            <a:srgbClr val="FEFFFF"/>
          </a:solidFill>
          <a:ln w="3175">
            <a:solidFill>
              <a:srgbClr val="72CC36"/>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10000"/>
              </a:lnSpc>
              <a:defRPr/>
            </a:pPr>
            <a:r>
              <a:rPr lang="zh-CN" altLang="en-US" sz="1600" dirty="0">
                <a:solidFill>
                  <a:srgbClr val="64B42E"/>
                </a:solidFill>
                <a:latin typeface="微软雅黑" pitchFamily="34" charset="-122"/>
                <a:ea typeface="微软雅黑" pitchFamily="34" charset="-122"/>
              </a:rPr>
              <a:t>二维码替代网址，用户拍摄二维码后即可跳转对应网站</a:t>
            </a:r>
            <a:endParaRPr lang="da-DK" altLang="zh-CN" sz="1600" dirty="0">
              <a:solidFill>
                <a:srgbClr val="64B42E"/>
              </a:solidFill>
              <a:latin typeface="微软雅黑" pitchFamily="34" charset="-122"/>
              <a:ea typeface="微软雅黑" pitchFamily="34" charset="-122"/>
            </a:endParaRPr>
          </a:p>
        </p:txBody>
      </p:sp>
      <p:sp>
        <p:nvSpPr>
          <p:cNvPr id="16" name="MH_Other_3"/>
          <p:cNvSpPr/>
          <p:nvPr>
            <p:custDataLst>
              <p:tags r:id="rId10"/>
            </p:custDataLst>
          </p:nvPr>
        </p:nvSpPr>
        <p:spPr>
          <a:xfrm>
            <a:off x="7536038" y="3816425"/>
            <a:ext cx="2451469" cy="60959"/>
          </a:xfrm>
          <a:prstGeom prst="rect">
            <a:avLst/>
          </a:prstGeom>
          <a:solidFill>
            <a:srgbClr val="72CC36"/>
          </a:solidFill>
          <a:ln w="3175">
            <a:solidFill>
              <a:srgbClr val="72CC36"/>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600">
              <a:latin typeface="微软雅黑" pitchFamily="34" charset="-122"/>
              <a:ea typeface="微软雅黑" pitchFamily="34" charset="-122"/>
            </a:endParaRPr>
          </a:p>
        </p:txBody>
      </p:sp>
      <p:sp>
        <p:nvSpPr>
          <p:cNvPr id="18" name="MH_SubTitle_4"/>
          <p:cNvSpPr/>
          <p:nvPr>
            <p:custDataLst>
              <p:tags r:id="rId11"/>
            </p:custDataLst>
          </p:nvPr>
        </p:nvSpPr>
        <p:spPr>
          <a:xfrm>
            <a:off x="2182988" y="4309739"/>
            <a:ext cx="2451469" cy="438485"/>
          </a:xfrm>
          <a:custGeom>
            <a:avLst/>
            <a:gdLst>
              <a:gd name="connsiteX0" fmla="*/ 160510 w 2019300"/>
              <a:gd name="connsiteY0" fmla="*/ 101677 h 323850"/>
              <a:gd name="connsiteX1" fmla="*/ 214024 w 2019300"/>
              <a:gd name="connsiteY1" fmla="*/ 151309 h 323850"/>
              <a:gd name="connsiteX2" fmla="*/ 89557 w 2019300"/>
              <a:gd name="connsiteY2" fmla="*/ 151309 h 323850"/>
              <a:gd name="connsiteX3" fmla="*/ 89557 w 2019300"/>
              <a:gd name="connsiteY3" fmla="*/ 172541 h 323850"/>
              <a:gd name="connsiteX4" fmla="*/ 214024 w 2019300"/>
              <a:gd name="connsiteY4" fmla="*/ 172541 h 323850"/>
              <a:gd name="connsiteX5" fmla="*/ 160510 w 2019300"/>
              <a:gd name="connsiteY5" fmla="*/ 222173 h 323850"/>
              <a:gd name="connsiteX6" fmla="*/ 193072 w 2019300"/>
              <a:gd name="connsiteY6" fmla="*/ 222173 h 323850"/>
              <a:gd name="connsiteX7" fmla="*/ 257693 w 2019300"/>
              <a:gd name="connsiteY7" fmla="*/ 162058 h 323850"/>
              <a:gd name="connsiteX8" fmla="*/ 193072 w 2019300"/>
              <a:gd name="connsiteY8" fmla="*/ 101677 h 323850"/>
              <a:gd name="connsiteX9" fmla="*/ 173625 w 2019300"/>
              <a:gd name="connsiteY9" fmla="*/ 59772 h 323850"/>
              <a:gd name="connsiteX10" fmla="*/ 275778 w 2019300"/>
              <a:gd name="connsiteY10" fmla="*/ 161925 h 323850"/>
              <a:gd name="connsiteX11" fmla="*/ 173625 w 2019300"/>
              <a:gd name="connsiteY11" fmla="*/ 264079 h 323850"/>
              <a:gd name="connsiteX12" fmla="*/ 71472 w 2019300"/>
              <a:gd name="connsiteY12" fmla="*/ 161925 h 323850"/>
              <a:gd name="connsiteX13" fmla="*/ 173625 w 2019300"/>
              <a:gd name="connsiteY13" fmla="*/ 59772 h 323850"/>
              <a:gd name="connsiteX14" fmla="*/ 173625 w 2019300"/>
              <a:gd name="connsiteY14" fmla="*/ 35925 h 323850"/>
              <a:gd name="connsiteX15" fmla="*/ 47625 w 2019300"/>
              <a:gd name="connsiteY15" fmla="*/ 161925 h 323850"/>
              <a:gd name="connsiteX16" fmla="*/ 173625 w 2019300"/>
              <a:gd name="connsiteY16" fmla="*/ 287925 h 323850"/>
              <a:gd name="connsiteX17" fmla="*/ 299625 w 2019300"/>
              <a:gd name="connsiteY17" fmla="*/ 161925 h 323850"/>
              <a:gd name="connsiteX18" fmla="*/ 173625 w 2019300"/>
              <a:gd name="connsiteY18" fmla="*/ 35925 h 323850"/>
              <a:gd name="connsiteX19" fmla="*/ 0 w 2019300"/>
              <a:gd name="connsiteY19" fmla="*/ 0 h 323850"/>
              <a:gd name="connsiteX20" fmla="*/ 2019300 w 2019300"/>
              <a:gd name="connsiteY20" fmla="*/ 0 h 323850"/>
              <a:gd name="connsiteX21" fmla="*/ 2019300 w 2019300"/>
              <a:gd name="connsiteY21" fmla="*/ 323850 h 323850"/>
              <a:gd name="connsiteX22" fmla="*/ 0 w 2019300"/>
              <a:gd name="connsiteY2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0" h="323850">
                <a:moveTo>
                  <a:pt x="160510" y="101677"/>
                </a:moveTo>
                <a:lnTo>
                  <a:pt x="214024" y="151309"/>
                </a:lnTo>
                <a:lnTo>
                  <a:pt x="89557" y="151309"/>
                </a:lnTo>
                <a:lnTo>
                  <a:pt x="89557" y="172541"/>
                </a:lnTo>
                <a:lnTo>
                  <a:pt x="214024" y="172541"/>
                </a:lnTo>
                <a:lnTo>
                  <a:pt x="160510" y="222173"/>
                </a:lnTo>
                <a:lnTo>
                  <a:pt x="193072" y="222173"/>
                </a:lnTo>
                <a:lnTo>
                  <a:pt x="257693" y="162058"/>
                </a:lnTo>
                <a:lnTo>
                  <a:pt x="193072" y="101677"/>
                </a:lnTo>
                <a:close/>
                <a:moveTo>
                  <a:pt x="173625" y="59772"/>
                </a:moveTo>
                <a:cubicBezTo>
                  <a:pt x="230043" y="59772"/>
                  <a:pt x="275778" y="105507"/>
                  <a:pt x="275778" y="161925"/>
                </a:cubicBezTo>
                <a:cubicBezTo>
                  <a:pt x="275778" y="218343"/>
                  <a:pt x="230043" y="264079"/>
                  <a:pt x="173625" y="264079"/>
                </a:cubicBezTo>
                <a:cubicBezTo>
                  <a:pt x="117207" y="264079"/>
                  <a:pt x="71472" y="218343"/>
                  <a:pt x="71472" y="161925"/>
                </a:cubicBezTo>
                <a:cubicBezTo>
                  <a:pt x="71472" y="105507"/>
                  <a:pt x="117207" y="59772"/>
                  <a:pt x="173625" y="59772"/>
                </a:cubicBezTo>
                <a:close/>
                <a:moveTo>
                  <a:pt x="173625" y="35925"/>
                </a:moveTo>
                <a:cubicBezTo>
                  <a:pt x="104037" y="35925"/>
                  <a:pt x="47625" y="92337"/>
                  <a:pt x="47625" y="161925"/>
                </a:cubicBezTo>
                <a:cubicBezTo>
                  <a:pt x="47625" y="231513"/>
                  <a:pt x="104037" y="287925"/>
                  <a:pt x="173625" y="287925"/>
                </a:cubicBezTo>
                <a:cubicBezTo>
                  <a:pt x="243213" y="287925"/>
                  <a:pt x="299625" y="231513"/>
                  <a:pt x="299625" y="161925"/>
                </a:cubicBezTo>
                <a:cubicBezTo>
                  <a:pt x="299625" y="92337"/>
                  <a:pt x="243213" y="35925"/>
                  <a:pt x="173625" y="35925"/>
                </a:cubicBezTo>
                <a:close/>
                <a:moveTo>
                  <a:pt x="0" y="0"/>
                </a:moveTo>
                <a:lnTo>
                  <a:pt x="2019300" y="0"/>
                </a:lnTo>
                <a:lnTo>
                  <a:pt x="2019300" y="323850"/>
                </a:lnTo>
                <a:lnTo>
                  <a:pt x="0" y="323850"/>
                </a:lnTo>
                <a:close/>
              </a:path>
            </a:pathLst>
          </a:custGeom>
          <a:solidFill>
            <a:srgbClr val="F2B800"/>
          </a:solidFill>
          <a:ln w="3175">
            <a:solidFill>
              <a:srgbClr val="FFC30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anchor="ctr">
            <a:normAutofit/>
          </a:bodyPr>
          <a:lstStyle/>
          <a:p>
            <a:pPr>
              <a:defRPr/>
            </a:pPr>
            <a:r>
              <a:rPr lang="zh-CN" altLang="en-US" sz="2400" b="1" dirty="0">
                <a:solidFill>
                  <a:srgbClr val="FEFFFF"/>
                </a:solidFill>
                <a:latin typeface="微软雅黑" pitchFamily="34" charset="-122"/>
                <a:ea typeface="微软雅黑" pitchFamily="34" charset="-122"/>
              </a:rPr>
              <a:t>拍码购物</a:t>
            </a:r>
          </a:p>
        </p:txBody>
      </p:sp>
      <p:sp>
        <p:nvSpPr>
          <p:cNvPr id="19" name="MH_Text_4"/>
          <p:cNvSpPr/>
          <p:nvPr>
            <p:custDataLst>
              <p:tags r:id="rId12"/>
            </p:custDataLst>
          </p:nvPr>
        </p:nvSpPr>
        <p:spPr>
          <a:xfrm>
            <a:off x="2182988" y="4748211"/>
            <a:ext cx="2451469" cy="965023"/>
          </a:xfrm>
          <a:prstGeom prst="rect">
            <a:avLst/>
          </a:prstGeom>
          <a:solidFill>
            <a:srgbClr val="FEFFFF"/>
          </a:solidFill>
          <a:ln w="3175">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10000"/>
              </a:lnSpc>
              <a:defRPr/>
            </a:pPr>
            <a:r>
              <a:rPr lang="zh-CN" altLang="en-US" sz="1600" dirty="0">
                <a:solidFill>
                  <a:srgbClr val="CC9B00"/>
                </a:solidFill>
                <a:latin typeface="微软雅黑" pitchFamily="34" charset="-122"/>
                <a:ea typeface="微软雅黑" pitchFamily="34" charset="-122"/>
              </a:rPr>
              <a:t>二维码存储商品购买链接，拍码并连接后台实现购物及购物支付</a:t>
            </a:r>
          </a:p>
        </p:txBody>
      </p:sp>
      <p:sp>
        <p:nvSpPr>
          <p:cNvPr id="20" name="MH_Other_4"/>
          <p:cNvSpPr/>
          <p:nvPr>
            <p:custDataLst>
              <p:tags r:id="rId13"/>
            </p:custDataLst>
          </p:nvPr>
        </p:nvSpPr>
        <p:spPr>
          <a:xfrm>
            <a:off x="2182988" y="5713234"/>
            <a:ext cx="2451469" cy="60959"/>
          </a:xfrm>
          <a:prstGeom prst="rect">
            <a:avLst/>
          </a:prstGeom>
          <a:solidFill>
            <a:srgbClr val="F2B800"/>
          </a:solidFill>
          <a:ln w="3175">
            <a:solidFill>
              <a:srgbClr val="FFC30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600">
              <a:latin typeface="微软雅黑" pitchFamily="34" charset="-122"/>
              <a:ea typeface="微软雅黑" pitchFamily="34" charset="-122"/>
            </a:endParaRPr>
          </a:p>
        </p:txBody>
      </p:sp>
      <p:sp>
        <p:nvSpPr>
          <p:cNvPr id="22" name="MH_SubTitle_5"/>
          <p:cNvSpPr/>
          <p:nvPr>
            <p:custDataLst>
              <p:tags r:id="rId14"/>
            </p:custDataLst>
          </p:nvPr>
        </p:nvSpPr>
        <p:spPr>
          <a:xfrm>
            <a:off x="4859514" y="4309739"/>
            <a:ext cx="2451469" cy="438485"/>
          </a:xfrm>
          <a:custGeom>
            <a:avLst/>
            <a:gdLst>
              <a:gd name="connsiteX0" fmla="*/ 160510 w 2019300"/>
              <a:gd name="connsiteY0" fmla="*/ 101677 h 323850"/>
              <a:gd name="connsiteX1" fmla="*/ 214024 w 2019300"/>
              <a:gd name="connsiteY1" fmla="*/ 151309 h 323850"/>
              <a:gd name="connsiteX2" fmla="*/ 89557 w 2019300"/>
              <a:gd name="connsiteY2" fmla="*/ 151309 h 323850"/>
              <a:gd name="connsiteX3" fmla="*/ 89557 w 2019300"/>
              <a:gd name="connsiteY3" fmla="*/ 172541 h 323850"/>
              <a:gd name="connsiteX4" fmla="*/ 214024 w 2019300"/>
              <a:gd name="connsiteY4" fmla="*/ 172541 h 323850"/>
              <a:gd name="connsiteX5" fmla="*/ 160510 w 2019300"/>
              <a:gd name="connsiteY5" fmla="*/ 222173 h 323850"/>
              <a:gd name="connsiteX6" fmla="*/ 193072 w 2019300"/>
              <a:gd name="connsiteY6" fmla="*/ 222173 h 323850"/>
              <a:gd name="connsiteX7" fmla="*/ 257693 w 2019300"/>
              <a:gd name="connsiteY7" fmla="*/ 162058 h 323850"/>
              <a:gd name="connsiteX8" fmla="*/ 193072 w 2019300"/>
              <a:gd name="connsiteY8" fmla="*/ 101677 h 323850"/>
              <a:gd name="connsiteX9" fmla="*/ 173625 w 2019300"/>
              <a:gd name="connsiteY9" fmla="*/ 59772 h 323850"/>
              <a:gd name="connsiteX10" fmla="*/ 275778 w 2019300"/>
              <a:gd name="connsiteY10" fmla="*/ 161925 h 323850"/>
              <a:gd name="connsiteX11" fmla="*/ 173625 w 2019300"/>
              <a:gd name="connsiteY11" fmla="*/ 264079 h 323850"/>
              <a:gd name="connsiteX12" fmla="*/ 71472 w 2019300"/>
              <a:gd name="connsiteY12" fmla="*/ 161925 h 323850"/>
              <a:gd name="connsiteX13" fmla="*/ 173625 w 2019300"/>
              <a:gd name="connsiteY13" fmla="*/ 59772 h 323850"/>
              <a:gd name="connsiteX14" fmla="*/ 173625 w 2019300"/>
              <a:gd name="connsiteY14" fmla="*/ 35925 h 323850"/>
              <a:gd name="connsiteX15" fmla="*/ 47625 w 2019300"/>
              <a:gd name="connsiteY15" fmla="*/ 161925 h 323850"/>
              <a:gd name="connsiteX16" fmla="*/ 173625 w 2019300"/>
              <a:gd name="connsiteY16" fmla="*/ 287925 h 323850"/>
              <a:gd name="connsiteX17" fmla="*/ 299625 w 2019300"/>
              <a:gd name="connsiteY17" fmla="*/ 161925 h 323850"/>
              <a:gd name="connsiteX18" fmla="*/ 173625 w 2019300"/>
              <a:gd name="connsiteY18" fmla="*/ 35925 h 323850"/>
              <a:gd name="connsiteX19" fmla="*/ 0 w 2019300"/>
              <a:gd name="connsiteY19" fmla="*/ 0 h 323850"/>
              <a:gd name="connsiteX20" fmla="*/ 2019300 w 2019300"/>
              <a:gd name="connsiteY20" fmla="*/ 0 h 323850"/>
              <a:gd name="connsiteX21" fmla="*/ 2019300 w 2019300"/>
              <a:gd name="connsiteY21" fmla="*/ 323850 h 323850"/>
              <a:gd name="connsiteX22" fmla="*/ 0 w 2019300"/>
              <a:gd name="connsiteY2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0" h="323850">
                <a:moveTo>
                  <a:pt x="160510" y="101677"/>
                </a:moveTo>
                <a:lnTo>
                  <a:pt x="214024" y="151309"/>
                </a:lnTo>
                <a:lnTo>
                  <a:pt x="89557" y="151309"/>
                </a:lnTo>
                <a:lnTo>
                  <a:pt x="89557" y="172541"/>
                </a:lnTo>
                <a:lnTo>
                  <a:pt x="214024" y="172541"/>
                </a:lnTo>
                <a:lnTo>
                  <a:pt x="160510" y="222173"/>
                </a:lnTo>
                <a:lnTo>
                  <a:pt x="193072" y="222173"/>
                </a:lnTo>
                <a:lnTo>
                  <a:pt x="257693" y="162058"/>
                </a:lnTo>
                <a:lnTo>
                  <a:pt x="193072" y="101677"/>
                </a:lnTo>
                <a:close/>
                <a:moveTo>
                  <a:pt x="173625" y="59772"/>
                </a:moveTo>
                <a:cubicBezTo>
                  <a:pt x="230043" y="59772"/>
                  <a:pt x="275778" y="105507"/>
                  <a:pt x="275778" y="161925"/>
                </a:cubicBezTo>
                <a:cubicBezTo>
                  <a:pt x="275778" y="218343"/>
                  <a:pt x="230043" y="264079"/>
                  <a:pt x="173625" y="264079"/>
                </a:cubicBezTo>
                <a:cubicBezTo>
                  <a:pt x="117207" y="264079"/>
                  <a:pt x="71472" y="218343"/>
                  <a:pt x="71472" y="161925"/>
                </a:cubicBezTo>
                <a:cubicBezTo>
                  <a:pt x="71472" y="105507"/>
                  <a:pt x="117207" y="59772"/>
                  <a:pt x="173625" y="59772"/>
                </a:cubicBezTo>
                <a:close/>
                <a:moveTo>
                  <a:pt x="173625" y="35925"/>
                </a:moveTo>
                <a:cubicBezTo>
                  <a:pt x="104037" y="35925"/>
                  <a:pt x="47625" y="92337"/>
                  <a:pt x="47625" y="161925"/>
                </a:cubicBezTo>
                <a:cubicBezTo>
                  <a:pt x="47625" y="231513"/>
                  <a:pt x="104037" y="287925"/>
                  <a:pt x="173625" y="287925"/>
                </a:cubicBezTo>
                <a:cubicBezTo>
                  <a:pt x="243213" y="287925"/>
                  <a:pt x="299625" y="231513"/>
                  <a:pt x="299625" y="161925"/>
                </a:cubicBezTo>
                <a:cubicBezTo>
                  <a:pt x="299625" y="92337"/>
                  <a:pt x="243213" y="35925"/>
                  <a:pt x="173625" y="35925"/>
                </a:cubicBezTo>
                <a:close/>
                <a:moveTo>
                  <a:pt x="0" y="0"/>
                </a:moveTo>
                <a:lnTo>
                  <a:pt x="2019300" y="0"/>
                </a:lnTo>
                <a:lnTo>
                  <a:pt x="2019300" y="323850"/>
                </a:lnTo>
                <a:lnTo>
                  <a:pt x="0" y="323850"/>
                </a:lnTo>
                <a:close/>
              </a:path>
            </a:pathLst>
          </a:custGeom>
          <a:solidFill>
            <a:srgbClr val="5FA7FF"/>
          </a:solidFill>
          <a:ln w="3175">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anchor="ctr">
            <a:normAutofit/>
          </a:bodyPr>
          <a:lstStyle/>
          <a:p>
            <a:pPr>
              <a:defRPr/>
            </a:pPr>
            <a:r>
              <a:rPr lang="zh-CN" altLang="en-US" sz="2400" b="1" dirty="0">
                <a:solidFill>
                  <a:srgbClr val="FEFFFF"/>
                </a:solidFill>
                <a:latin typeface="微软雅黑" pitchFamily="34" charset="-122"/>
                <a:ea typeface="微软雅黑" pitchFamily="34" charset="-122"/>
              </a:rPr>
              <a:t>名片识别</a:t>
            </a:r>
          </a:p>
        </p:txBody>
      </p:sp>
      <p:sp>
        <p:nvSpPr>
          <p:cNvPr id="23" name="MH_Text_5"/>
          <p:cNvSpPr/>
          <p:nvPr>
            <p:custDataLst>
              <p:tags r:id="rId15"/>
            </p:custDataLst>
          </p:nvPr>
        </p:nvSpPr>
        <p:spPr>
          <a:xfrm>
            <a:off x="4859514" y="4748211"/>
            <a:ext cx="2451469" cy="965023"/>
          </a:xfrm>
          <a:prstGeom prst="rect">
            <a:avLst/>
          </a:prstGeom>
          <a:solidFill>
            <a:srgbClr val="FEFFFF"/>
          </a:solidFill>
          <a:ln w="3175">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10000"/>
              </a:lnSpc>
              <a:defRPr/>
            </a:pPr>
            <a:r>
              <a:rPr lang="zh-CN" altLang="en-US" sz="1600" dirty="0">
                <a:solidFill>
                  <a:srgbClr val="3791FF"/>
                </a:solidFill>
                <a:latin typeface="微软雅黑" pitchFamily="34" charset="-122"/>
                <a:ea typeface="微软雅黑" pitchFamily="34" charset="-122"/>
              </a:rPr>
              <a:t>手机对名片上的二维码进行拍码读取所存储的名片信息</a:t>
            </a:r>
            <a:endParaRPr lang="da-DK" altLang="zh-CN" sz="1600" dirty="0">
              <a:solidFill>
                <a:srgbClr val="3791FF"/>
              </a:solidFill>
              <a:latin typeface="微软雅黑" pitchFamily="34" charset="-122"/>
              <a:ea typeface="微软雅黑" pitchFamily="34" charset="-122"/>
            </a:endParaRPr>
          </a:p>
        </p:txBody>
      </p:sp>
      <p:sp>
        <p:nvSpPr>
          <p:cNvPr id="24" name="MH_Other_5"/>
          <p:cNvSpPr/>
          <p:nvPr>
            <p:custDataLst>
              <p:tags r:id="rId16"/>
            </p:custDataLst>
          </p:nvPr>
        </p:nvSpPr>
        <p:spPr>
          <a:xfrm>
            <a:off x="4859514" y="5713234"/>
            <a:ext cx="2451469" cy="60959"/>
          </a:xfrm>
          <a:prstGeom prst="rect">
            <a:avLst/>
          </a:prstGeom>
          <a:solidFill>
            <a:srgbClr val="5FA7FF"/>
          </a:solidFill>
          <a:ln w="3175">
            <a:solidFill>
              <a:srgbClr val="60A7F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600">
              <a:latin typeface="微软雅黑" pitchFamily="34" charset="-122"/>
              <a:ea typeface="微软雅黑" pitchFamily="34" charset="-122"/>
            </a:endParaRPr>
          </a:p>
        </p:txBody>
      </p:sp>
      <p:sp>
        <p:nvSpPr>
          <p:cNvPr id="26" name="MH_SubTitle_6"/>
          <p:cNvSpPr/>
          <p:nvPr>
            <p:custDataLst>
              <p:tags r:id="rId17"/>
            </p:custDataLst>
          </p:nvPr>
        </p:nvSpPr>
        <p:spPr>
          <a:xfrm>
            <a:off x="7536038" y="4309739"/>
            <a:ext cx="2451469" cy="438485"/>
          </a:xfrm>
          <a:custGeom>
            <a:avLst/>
            <a:gdLst>
              <a:gd name="connsiteX0" fmla="*/ 160510 w 2019300"/>
              <a:gd name="connsiteY0" fmla="*/ 101677 h 323850"/>
              <a:gd name="connsiteX1" fmla="*/ 214024 w 2019300"/>
              <a:gd name="connsiteY1" fmla="*/ 151309 h 323850"/>
              <a:gd name="connsiteX2" fmla="*/ 89557 w 2019300"/>
              <a:gd name="connsiteY2" fmla="*/ 151309 h 323850"/>
              <a:gd name="connsiteX3" fmla="*/ 89557 w 2019300"/>
              <a:gd name="connsiteY3" fmla="*/ 172541 h 323850"/>
              <a:gd name="connsiteX4" fmla="*/ 214024 w 2019300"/>
              <a:gd name="connsiteY4" fmla="*/ 172541 h 323850"/>
              <a:gd name="connsiteX5" fmla="*/ 160510 w 2019300"/>
              <a:gd name="connsiteY5" fmla="*/ 222173 h 323850"/>
              <a:gd name="connsiteX6" fmla="*/ 193072 w 2019300"/>
              <a:gd name="connsiteY6" fmla="*/ 222173 h 323850"/>
              <a:gd name="connsiteX7" fmla="*/ 257693 w 2019300"/>
              <a:gd name="connsiteY7" fmla="*/ 162058 h 323850"/>
              <a:gd name="connsiteX8" fmla="*/ 193072 w 2019300"/>
              <a:gd name="connsiteY8" fmla="*/ 101677 h 323850"/>
              <a:gd name="connsiteX9" fmla="*/ 173625 w 2019300"/>
              <a:gd name="connsiteY9" fmla="*/ 59772 h 323850"/>
              <a:gd name="connsiteX10" fmla="*/ 275778 w 2019300"/>
              <a:gd name="connsiteY10" fmla="*/ 161925 h 323850"/>
              <a:gd name="connsiteX11" fmla="*/ 173625 w 2019300"/>
              <a:gd name="connsiteY11" fmla="*/ 264079 h 323850"/>
              <a:gd name="connsiteX12" fmla="*/ 71472 w 2019300"/>
              <a:gd name="connsiteY12" fmla="*/ 161925 h 323850"/>
              <a:gd name="connsiteX13" fmla="*/ 173625 w 2019300"/>
              <a:gd name="connsiteY13" fmla="*/ 59772 h 323850"/>
              <a:gd name="connsiteX14" fmla="*/ 173625 w 2019300"/>
              <a:gd name="connsiteY14" fmla="*/ 35925 h 323850"/>
              <a:gd name="connsiteX15" fmla="*/ 47625 w 2019300"/>
              <a:gd name="connsiteY15" fmla="*/ 161925 h 323850"/>
              <a:gd name="connsiteX16" fmla="*/ 173625 w 2019300"/>
              <a:gd name="connsiteY16" fmla="*/ 287925 h 323850"/>
              <a:gd name="connsiteX17" fmla="*/ 299625 w 2019300"/>
              <a:gd name="connsiteY17" fmla="*/ 161925 h 323850"/>
              <a:gd name="connsiteX18" fmla="*/ 173625 w 2019300"/>
              <a:gd name="connsiteY18" fmla="*/ 35925 h 323850"/>
              <a:gd name="connsiteX19" fmla="*/ 0 w 2019300"/>
              <a:gd name="connsiteY19" fmla="*/ 0 h 323850"/>
              <a:gd name="connsiteX20" fmla="*/ 2019300 w 2019300"/>
              <a:gd name="connsiteY20" fmla="*/ 0 h 323850"/>
              <a:gd name="connsiteX21" fmla="*/ 2019300 w 2019300"/>
              <a:gd name="connsiteY21" fmla="*/ 323850 h 323850"/>
              <a:gd name="connsiteX22" fmla="*/ 0 w 2019300"/>
              <a:gd name="connsiteY22"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9300" h="323850">
                <a:moveTo>
                  <a:pt x="160510" y="101677"/>
                </a:moveTo>
                <a:lnTo>
                  <a:pt x="214024" y="151309"/>
                </a:lnTo>
                <a:lnTo>
                  <a:pt x="89557" y="151309"/>
                </a:lnTo>
                <a:lnTo>
                  <a:pt x="89557" y="172541"/>
                </a:lnTo>
                <a:lnTo>
                  <a:pt x="214024" y="172541"/>
                </a:lnTo>
                <a:lnTo>
                  <a:pt x="160510" y="222173"/>
                </a:lnTo>
                <a:lnTo>
                  <a:pt x="193072" y="222173"/>
                </a:lnTo>
                <a:lnTo>
                  <a:pt x="257693" y="162058"/>
                </a:lnTo>
                <a:lnTo>
                  <a:pt x="193072" y="101677"/>
                </a:lnTo>
                <a:close/>
                <a:moveTo>
                  <a:pt x="173625" y="59772"/>
                </a:moveTo>
                <a:cubicBezTo>
                  <a:pt x="230043" y="59772"/>
                  <a:pt x="275778" y="105507"/>
                  <a:pt x="275778" y="161925"/>
                </a:cubicBezTo>
                <a:cubicBezTo>
                  <a:pt x="275778" y="218343"/>
                  <a:pt x="230043" y="264079"/>
                  <a:pt x="173625" y="264079"/>
                </a:cubicBezTo>
                <a:cubicBezTo>
                  <a:pt x="117207" y="264079"/>
                  <a:pt x="71472" y="218343"/>
                  <a:pt x="71472" y="161925"/>
                </a:cubicBezTo>
                <a:cubicBezTo>
                  <a:pt x="71472" y="105507"/>
                  <a:pt x="117207" y="59772"/>
                  <a:pt x="173625" y="59772"/>
                </a:cubicBezTo>
                <a:close/>
                <a:moveTo>
                  <a:pt x="173625" y="35925"/>
                </a:moveTo>
                <a:cubicBezTo>
                  <a:pt x="104037" y="35925"/>
                  <a:pt x="47625" y="92337"/>
                  <a:pt x="47625" y="161925"/>
                </a:cubicBezTo>
                <a:cubicBezTo>
                  <a:pt x="47625" y="231513"/>
                  <a:pt x="104037" y="287925"/>
                  <a:pt x="173625" y="287925"/>
                </a:cubicBezTo>
                <a:cubicBezTo>
                  <a:pt x="243213" y="287925"/>
                  <a:pt x="299625" y="231513"/>
                  <a:pt x="299625" y="161925"/>
                </a:cubicBezTo>
                <a:cubicBezTo>
                  <a:pt x="299625" y="92337"/>
                  <a:pt x="243213" y="35925"/>
                  <a:pt x="173625" y="35925"/>
                </a:cubicBezTo>
                <a:close/>
                <a:moveTo>
                  <a:pt x="0" y="0"/>
                </a:moveTo>
                <a:lnTo>
                  <a:pt x="2019300" y="0"/>
                </a:lnTo>
                <a:lnTo>
                  <a:pt x="2019300" y="323850"/>
                </a:lnTo>
                <a:lnTo>
                  <a:pt x="0" y="323850"/>
                </a:lnTo>
                <a:close/>
              </a:path>
            </a:pathLst>
          </a:custGeom>
          <a:solidFill>
            <a:srgbClr val="72CC36"/>
          </a:solidFill>
          <a:ln w="3175">
            <a:solidFill>
              <a:srgbClr val="72CC36"/>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anchor="ctr">
            <a:normAutofit/>
          </a:bodyPr>
          <a:lstStyle/>
          <a:p>
            <a:pPr>
              <a:defRPr/>
            </a:pPr>
            <a:r>
              <a:rPr lang="zh-CN" altLang="en-US" sz="2400" b="1" dirty="0">
                <a:solidFill>
                  <a:srgbClr val="FEFFFF"/>
                </a:solidFill>
                <a:latin typeface="微软雅黑" pitchFamily="34" charset="-122"/>
                <a:ea typeface="微软雅黑" pitchFamily="34" charset="-122"/>
              </a:rPr>
              <a:t>广告发布</a:t>
            </a:r>
          </a:p>
        </p:txBody>
      </p:sp>
      <p:sp>
        <p:nvSpPr>
          <p:cNvPr id="27" name="MH_Text_6"/>
          <p:cNvSpPr/>
          <p:nvPr>
            <p:custDataLst>
              <p:tags r:id="rId18"/>
            </p:custDataLst>
          </p:nvPr>
        </p:nvSpPr>
        <p:spPr>
          <a:xfrm>
            <a:off x="7536038" y="4748211"/>
            <a:ext cx="2451469" cy="965023"/>
          </a:xfrm>
          <a:prstGeom prst="rect">
            <a:avLst/>
          </a:prstGeom>
          <a:solidFill>
            <a:srgbClr val="FEFFFF"/>
          </a:solidFill>
          <a:ln w="3175">
            <a:solidFill>
              <a:srgbClr val="72CC36"/>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110000"/>
              </a:lnSpc>
              <a:defRPr/>
            </a:pPr>
            <a:r>
              <a:rPr lang="zh-CN" altLang="en-US" sz="1600" dirty="0">
                <a:solidFill>
                  <a:srgbClr val="64B42E"/>
                </a:solidFill>
                <a:latin typeface="微软雅黑" pitchFamily="34" charset="-122"/>
                <a:ea typeface="微软雅黑" pitchFamily="34" charset="-122"/>
              </a:rPr>
              <a:t>二维码和传统平面广告结合，拍码可浏览和查看详细内容</a:t>
            </a:r>
            <a:endParaRPr lang="da-DK" altLang="zh-CN" sz="1600" dirty="0">
              <a:solidFill>
                <a:srgbClr val="64B42E"/>
              </a:solidFill>
              <a:latin typeface="微软雅黑" pitchFamily="34" charset="-122"/>
              <a:ea typeface="微软雅黑" pitchFamily="34" charset="-122"/>
            </a:endParaRPr>
          </a:p>
        </p:txBody>
      </p:sp>
      <p:sp>
        <p:nvSpPr>
          <p:cNvPr id="28" name="MH_Other_6"/>
          <p:cNvSpPr/>
          <p:nvPr>
            <p:custDataLst>
              <p:tags r:id="rId19"/>
            </p:custDataLst>
          </p:nvPr>
        </p:nvSpPr>
        <p:spPr>
          <a:xfrm>
            <a:off x="7536038" y="5713234"/>
            <a:ext cx="2451469" cy="60959"/>
          </a:xfrm>
          <a:prstGeom prst="rect">
            <a:avLst/>
          </a:prstGeom>
          <a:solidFill>
            <a:srgbClr val="72CC36"/>
          </a:solidFill>
          <a:ln w="3175">
            <a:solidFill>
              <a:srgbClr val="72CC36"/>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1600">
              <a:latin typeface="微软雅黑" pitchFamily="34" charset="-122"/>
              <a:ea typeface="微软雅黑" pitchFamily="34" charset="-122"/>
            </a:endParaRPr>
          </a:p>
        </p:txBody>
      </p:sp>
      <p:sp>
        <p:nvSpPr>
          <p:cNvPr id="29" name="Rectangle 2">
            <a:extLst>
              <a:ext uri="{FF2B5EF4-FFF2-40B4-BE49-F238E27FC236}">
                <a16:creationId xmlns:a16="http://schemas.microsoft.com/office/drawing/2014/main" xmlns="" id="{1234D03B-54EB-432C-B983-342C91F7BCA1}"/>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xmlns="" id="{F97FB196-3011-456B-A9BF-B8C87A416C88}"/>
              </a:ext>
            </a:extLst>
          </p:cNvPr>
          <p:cNvSpPr/>
          <p:nvPr/>
        </p:nvSpPr>
        <p:spPr>
          <a:xfrm>
            <a:off x="2130867" y="1682271"/>
            <a:ext cx="4666883"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下载客户端“拍”“扫”互动用</a:t>
            </a:r>
          </a:p>
        </p:txBody>
      </p:sp>
    </p:spTree>
    <p:custDataLst>
      <p:tags r:id="rId1"/>
    </p:custDataLst>
    <p:extLst>
      <p:ext uri="{BB962C8B-B14F-4D97-AF65-F5344CB8AC3E}">
        <p14:creationId xmlns:p14="http://schemas.microsoft.com/office/powerpoint/2010/main" val="108455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49" y="2178421"/>
            <a:ext cx="7970731" cy="4416594"/>
          </a:xfrm>
          <a:prstGeom prst="rect">
            <a:avLst/>
          </a:prstGeom>
          <a:ln w="19050">
            <a:solidFill>
              <a:srgbClr val="FF0000"/>
            </a:solidFill>
            <a:prstDash val="dashDot"/>
          </a:ln>
        </p:spPr>
        <p:txBody>
          <a:bodyPr wrap="square">
            <a:spAutoFit/>
          </a:bodyPr>
          <a:lstStyle/>
          <a:p>
            <a:pPr algn="ctr">
              <a:lnSpc>
                <a:spcPct val="150000"/>
              </a:lnSpc>
              <a:spcBef>
                <a:spcPts val="600"/>
              </a:spcBef>
              <a:spcAft>
                <a:spcPts val="600"/>
              </a:spcAft>
            </a:pPr>
            <a:r>
              <a:rPr lang="zh-CN" altLang="en-US" sz="2400" dirty="0">
                <a:solidFill>
                  <a:schemeClr val="bg1"/>
                </a:solidFill>
                <a:latin typeface="微软雅黑" pitchFamily="34" charset="-122"/>
                <a:ea typeface="微软雅黑" pitchFamily="34" charset="-122"/>
              </a:rPr>
              <a:t>二维码付款，简单便捷</a:t>
            </a:r>
            <a:endParaRPr lang="en-US" altLang="zh-CN" sz="2400" dirty="0">
              <a:solidFill>
                <a:schemeClr val="bg1"/>
              </a:solidFill>
              <a:latin typeface="微软雅黑" pitchFamily="34" charset="-122"/>
              <a:ea typeface="微软雅黑" pitchFamily="34" charset="-122"/>
            </a:endParaRPr>
          </a:p>
          <a:p>
            <a:pPr indent="457189">
              <a:lnSpc>
                <a:spcPct val="150000"/>
              </a:lnSpc>
            </a:pPr>
            <a:r>
              <a:rPr lang="zh-CN" altLang="en-US" sz="1600" dirty="0">
                <a:solidFill>
                  <a:schemeClr val="bg1"/>
                </a:solidFill>
                <a:latin typeface="微软雅黑" pitchFamily="34" charset="-122"/>
                <a:ea typeface="微软雅黑" pitchFamily="34" charset="-122"/>
              </a:rPr>
              <a:t>温州市龙湾区状元农贸市场是中国首个“智慧菜场”。以前，在街边小店，时常有店主打印粘贴自己的支付宝账户二维码，方便客人在没带够现金小店又不能刷卡时使用。而现在，这种低门槛的方式，在状元农贸市场已经被大规模使用，即使客户在菜场买把葱都可以刷手机支付。</a:t>
            </a:r>
          </a:p>
          <a:p>
            <a:pPr indent="457189">
              <a:lnSpc>
                <a:spcPct val="150000"/>
              </a:lnSpc>
            </a:pPr>
            <a:r>
              <a:rPr lang="zh-CN" altLang="en-US" sz="1600" dirty="0">
                <a:solidFill>
                  <a:schemeClr val="bg1"/>
                </a:solidFill>
                <a:latin typeface="微软雅黑" pitchFamily="34" charset="-122"/>
                <a:ea typeface="微软雅黑" pitchFamily="34" charset="-122"/>
              </a:rPr>
              <a:t>不仅如此，该农贸市场“扫码买菜”又领先一步：顾客买完菜，放在摊主的智能秤上称一称，需要支付的总金额会自动生成二维码，顾客扫码即可完成支付，省去找零钱的各种麻烦。</a:t>
            </a:r>
          </a:p>
          <a:p>
            <a:pPr indent="457189">
              <a:lnSpc>
                <a:spcPct val="150000"/>
              </a:lnSpc>
            </a:pPr>
            <a:r>
              <a:rPr lang="zh-CN" altLang="en-US" sz="1600" dirty="0">
                <a:solidFill>
                  <a:schemeClr val="bg1"/>
                </a:solidFill>
                <a:latin typeface="微软雅黑" pitchFamily="34" charset="-122"/>
                <a:ea typeface="微软雅黑" pitchFamily="34" charset="-122"/>
              </a:rPr>
              <a:t>在福州，有一家华威出租车公司开通了支付宝，打车到目的地后，顾客拿出手机，对车内的二维码车贴扫描，手机自动跳转到支付页面，然后按照计价器上的车费输入金额，整个付款过程只要</a:t>
            </a:r>
            <a:r>
              <a:rPr lang="en-US" altLang="zh-CN" sz="1600" dirty="0">
                <a:solidFill>
                  <a:schemeClr val="bg1"/>
                </a:solidFill>
                <a:latin typeface="微软雅黑" pitchFamily="34" charset="-122"/>
                <a:ea typeface="微软雅黑" pitchFamily="34" charset="-122"/>
              </a:rPr>
              <a:t>20</a:t>
            </a:r>
            <a:r>
              <a:rPr lang="zh-CN" altLang="en-US" sz="1600" dirty="0">
                <a:solidFill>
                  <a:schemeClr val="bg1"/>
                </a:solidFill>
                <a:latin typeface="微软雅黑" pitchFamily="34" charset="-122"/>
                <a:ea typeface="微软雅黑" pitchFamily="34" charset="-122"/>
              </a:rPr>
              <a:t>多秒。</a:t>
            </a:r>
          </a:p>
        </p:txBody>
      </p:sp>
      <p:sp>
        <p:nvSpPr>
          <p:cNvPr id="7" name="Rectangle 2">
            <a:extLst>
              <a:ext uri="{FF2B5EF4-FFF2-40B4-BE49-F238E27FC236}">
                <a16:creationId xmlns:a16="http://schemas.microsoft.com/office/drawing/2014/main" xmlns="" id="{3C38ABB8-700A-40C8-B73A-0D7D5A44907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596EB102-0D5F-4D91-829E-D6435E4AFD0E}"/>
              </a:ext>
            </a:extLst>
          </p:cNvPr>
          <p:cNvSpPr/>
          <p:nvPr/>
        </p:nvSpPr>
        <p:spPr>
          <a:xfrm>
            <a:off x="2130867" y="1682271"/>
            <a:ext cx="166141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应用案例</a:t>
            </a:r>
          </a:p>
        </p:txBody>
      </p:sp>
    </p:spTree>
    <p:extLst>
      <p:ext uri="{BB962C8B-B14F-4D97-AF65-F5344CB8AC3E}">
        <p14:creationId xmlns:p14="http://schemas.microsoft.com/office/powerpoint/2010/main" val="171174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49" y="2178420"/>
            <a:ext cx="7970731" cy="2569934"/>
          </a:xfrm>
          <a:prstGeom prst="rect">
            <a:avLst/>
          </a:prstGeom>
          <a:ln w="19050">
            <a:solidFill>
              <a:srgbClr val="FF0000"/>
            </a:solidFill>
            <a:prstDash val="dashDot"/>
          </a:ln>
        </p:spPr>
        <p:txBody>
          <a:bodyPr wrap="square">
            <a:spAutoFit/>
          </a:bodyPr>
          <a:lstStyle/>
          <a:p>
            <a:pPr algn="ctr">
              <a:lnSpc>
                <a:spcPct val="150000"/>
              </a:lnSpc>
              <a:spcBef>
                <a:spcPts val="600"/>
              </a:spcBef>
              <a:spcAft>
                <a:spcPts val="600"/>
              </a:spcAft>
            </a:pPr>
            <a:r>
              <a:rPr lang="zh-CN" altLang="en-US" sz="2400" dirty="0">
                <a:solidFill>
                  <a:schemeClr val="bg1"/>
                </a:solidFill>
                <a:latin typeface="微软雅黑" pitchFamily="34" charset="-122"/>
                <a:ea typeface="微软雅黑" pitchFamily="34" charset="-122"/>
              </a:rPr>
              <a:t>网上购物，一扫即得</a:t>
            </a:r>
            <a:endParaRPr lang="en-US" altLang="zh-CN" sz="2400" dirty="0">
              <a:solidFill>
                <a:schemeClr val="bg1"/>
              </a:solidFill>
              <a:latin typeface="微软雅黑" pitchFamily="34" charset="-122"/>
              <a:ea typeface="微软雅黑" pitchFamily="34" charset="-122"/>
            </a:endParaRPr>
          </a:p>
          <a:p>
            <a:pPr indent="457189">
              <a:lnSpc>
                <a:spcPct val="150000"/>
              </a:lnSpc>
            </a:pPr>
            <a:r>
              <a:rPr lang="zh-CN" altLang="en-US" sz="1600" dirty="0">
                <a:solidFill>
                  <a:schemeClr val="bg1"/>
                </a:solidFill>
                <a:latin typeface="微软雅黑" pitchFamily="34" charset="-122"/>
                <a:ea typeface="微软雅黑" pitchFamily="34" charset="-122"/>
              </a:rPr>
              <a:t>目前国内一些大城市的地铁通道里，已经有二维码商品墙，消费者可以边等地铁边逛超市，看中哪个扫描哪个，然后通过手机支付，直接下单。如果是宅在家里，家里的米、面、油、沐浴露用完了，只要拿起包装，对着商品的二维码一扫，马上可以查到哪里在促销、价格是多少，一目了然。而且，通过二维码购物，产品的二维码直接标示了产品的身份证，扫描后调出的产品真实有效，保障了购物安全。</a:t>
            </a:r>
          </a:p>
        </p:txBody>
      </p:sp>
      <p:sp>
        <p:nvSpPr>
          <p:cNvPr id="7" name="矩形 6">
            <a:extLst>
              <a:ext uri="{FF2B5EF4-FFF2-40B4-BE49-F238E27FC236}">
                <a16:creationId xmlns:a16="http://schemas.microsoft.com/office/drawing/2014/main" xmlns="" id="{63CEBFA3-0DB5-4230-81C3-237213AA0542}"/>
              </a:ext>
            </a:extLst>
          </p:cNvPr>
          <p:cNvSpPr/>
          <p:nvPr/>
        </p:nvSpPr>
        <p:spPr>
          <a:xfrm>
            <a:off x="2130867" y="1682271"/>
            <a:ext cx="1661412"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应用案例</a:t>
            </a:r>
          </a:p>
        </p:txBody>
      </p:sp>
      <p:sp>
        <p:nvSpPr>
          <p:cNvPr id="8" name="Rectangle 2">
            <a:extLst>
              <a:ext uri="{FF2B5EF4-FFF2-40B4-BE49-F238E27FC236}">
                <a16:creationId xmlns:a16="http://schemas.microsoft.com/office/drawing/2014/main" xmlns="" id="{701BE302-E2D2-4881-A507-2DD0CA6D85D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624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52153" y="5430557"/>
            <a:ext cx="1829347" cy="420564"/>
          </a:xfrm>
          <a:prstGeom prst="rect">
            <a:avLst/>
          </a:prstGeom>
        </p:spPr>
        <p:txBody>
          <a:bodyPr wrap="none">
            <a:spAutoFit/>
          </a:bodyPr>
          <a:lstStyle/>
          <a:p>
            <a:r>
              <a:rPr lang="zh-CN" altLang="zh-CN" sz="2133" dirty="0">
                <a:solidFill>
                  <a:schemeClr val="bg1"/>
                </a:solidFill>
                <a:latin typeface="微软雅黑" pitchFamily="34" charset="-122"/>
                <a:ea typeface="微软雅黑" pitchFamily="34" charset="-122"/>
              </a:rPr>
              <a:t>二维码商品墙</a:t>
            </a:r>
          </a:p>
        </p:txBody>
      </p:sp>
      <p:pic>
        <p:nvPicPr>
          <p:cNvPr id="1026" name="Picture 2" descr="C:\Documents and Settings\Administrator\桌面\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173" y="2123665"/>
            <a:ext cx="3712704" cy="2815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yptimes.cn/resfile/2011-08-11/03/p46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23664"/>
            <a:ext cx="4241608" cy="28206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xmlns="" id="{F6BCB808-5039-4EF0-B28E-B1F1AC7530E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643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educity.cn/img_11/267/2014011001/56118012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685" y="2298473"/>
            <a:ext cx="3010905" cy="2303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taopic.com/uploads/allimg/120922/234819-120922091238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71"/>
          <a:stretch/>
        </p:blipFill>
        <p:spPr bwMode="auto">
          <a:xfrm>
            <a:off x="1976889" y="2298473"/>
            <a:ext cx="2508231" cy="23032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taopic.com/uploads/allimg/120922/234819-120922093558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077" b="7442"/>
          <a:stretch/>
        </p:blipFill>
        <p:spPr bwMode="auto">
          <a:xfrm>
            <a:off x="7498590" y="2298472"/>
            <a:ext cx="2759055" cy="230327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198139" y="4712600"/>
            <a:ext cx="7732672" cy="1200329"/>
          </a:xfrm>
          <a:prstGeom prst="rect">
            <a:avLst/>
          </a:prstGeom>
        </p:spPr>
        <p:txBody>
          <a:bodyPr wrap="square">
            <a:spAutoFit/>
          </a:bodyPr>
          <a:lstStyle/>
          <a:p>
            <a:pPr indent="457189">
              <a:lnSpc>
                <a:spcPct val="150000"/>
              </a:lnSpc>
            </a:pPr>
            <a:r>
              <a:rPr lang="zh-CN" altLang="zh-CN" sz="1600" dirty="0">
                <a:solidFill>
                  <a:schemeClr val="bg1"/>
                </a:solidFill>
                <a:latin typeface="微软雅黑" pitchFamily="34" charset="-122"/>
                <a:ea typeface="微软雅黑" pitchFamily="34" charset="-122"/>
              </a:rPr>
              <a:t>随着移动二维码市场的发展，二维码的展现形式已不单单局限于报纸、杂志、广告、图书、包装等，商家为了获得更多消费者的注意，在二维码展现平台的选择上和二维码的展现形式上，可谓精彩纷呈，下面来欣赏这些极具创意的二维码。</a:t>
            </a:r>
          </a:p>
        </p:txBody>
      </p:sp>
      <p:sp>
        <p:nvSpPr>
          <p:cNvPr id="10" name="Rectangle 2">
            <a:extLst>
              <a:ext uri="{FF2B5EF4-FFF2-40B4-BE49-F238E27FC236}">
                <a16:creationId xmlns:a16="http://schemas.microsoft.com/office/drawing/2014/main" xmlns="" id="{F2E19F02-59A8-42C3-AE09-163B129DEDC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1C1273D7-99CC-4E71-9CB5-384D276A92DA}"/>
              </a:ext>
            </a:extLst>
          </p:cNvPr>
          <p:cNvSpPr/>
          <p:nvPr/>
        </p:nvSpPr>
        <p:spPr>
          <a:xfrm>
            <a:off x="2130867" y="1682271"/>
            <a:ext cx="4468408"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、移动二维码多样的呈现形式</a:t>
            </a:r>
          </a:p>
        </p:txBody>
      </p:sp>
    </p:spTree>
    <p:extLst>
      <p:ext uri="{BB962C8B-B14F-4D97-AF65-F5344CB8AC3E}">
        <p14:creationId xmlns:p14="http://schemas.microsoft.com/office/powerpoint/2010/main" val="355441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C964881-D196-428E-8F84-160F86266E1F}"/>
              </a:ext>
            </a:extLst>
          </p:cNvPr>
          <p:cNvSpPr/>
          <p:nvPr/>
        </p:nvSpPr>
        <p:spPr>
          <a:xfrm>
            <a:off x="1907611" y="2812088"/>
            <a:ext cx="3474028" cy="579646"/>
          </a:xfrm>
          <a:prstGeom prst="rect">
            <a:avLst/>
          </a:prstGeom>
        </p:spPr>
        <p:txBody>
          <a:bodyPr wrap="none">
            <a:spAutoFit/>
          </a:bodyPr>
          <a:lstStyle/>
          <a:p>
            <a:pPr>
              <a:lnSpc>
                <a:spcPts val="3839"/>
              </a:lnSpc>
              <a:defRPr/>
            </a:pPr>
            <a:r>
              <a:rPr lang="zh-CN" altLang="en-US" sz="2133"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2133" dirty="0">
              <a:solidFill>
                <a:prstClr val="white"/>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A33262E1-180E-4F7C-A60B-47F704A6269C}"/>
              </a:ext>
            </a:extLst>
          </p:cNvPr>
          <p:cNvSpPr/>
          <p:nvPr/>
        </p:nvSpPr>
        <p:spPr>
          <a:xfrm>
            <a:off x="6096001" y="866551"/>
            <a:ext cx="209544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移动二维码的认知</a:t>
            </a:r>
          </a:p>
        </p:txBody>
      </p:sp>
      <p:sp>
        <p:nvSpPr>
          <p:cNvPr id="4" name="矩形 3">
            <a:extLst>
              <a:ext uri="{FF2B5EF4-FFF2-40B4-BE49-F238E27FC236}">
                <a16:creationId xmlns:a16="http://schemas.microsoft.com/office/drawing/2014/main" xmlns="" id="{89784FD2-3F7C-474B-857D-1B2323299387}"/>
              </a:ext>
            </a:extLst>
          </p:cNvPr>
          <p:cNvSpPr/>
          <p:nvPr/>
        </p:nvSpPr>
        <p:spPr>
          <a:xfrm>
            <a:off x="6096001" y="1431025"/>
            <a:ext cx="2095445"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移动二维码的分类</a:t>
            </a:r>
          </a:p>
        </p:txBody>
      </p:sp>
      <p:sp>
        <p:nvSpPr>
          <p:cNvPr id="5" name="矩形 4">
            <a:extLst>
              <a:ext uri="{FF2B5EF4-FFF2-40B4-BE49-F238E27FC236}">
                <a16:creationId xmlns:a16="http://schemas.microsoft.com/office/drawing/2014/main" xmlns="" id="{891325A6-3E2D-4DDE-9072-C4FAF5E70C29}"/>
              </a:ext>
            </a:extLst>
          </p:cNvPr>
          <p:cNvSpPr/>
          <p:nvPr/>
        </p:nvSpPr>
        <p:spPr>
          <a:xfrm>
            <a:off x="6096001" y="2016804"/>
            <a:ext cx="3785111" cy="379656"/>
          </a:xfrm>
          <a:prstGeom prst="rect">
            <a:avLst/>
          </a:prstGeom>
        </p:spPr>
        <p:txBody>
          <a:bodyPr wrap="squar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移动二维码的应用模式</a:t>
            </a:r>
          </a:p>
        </p:txBody>
      </p:sp>
      <p:sp>
        <p:nvSpPr>
          <p:cNvPr id="6" name="矩形 5">
            <a:extLst>
              <a:ext uri="{FF2B5EF4-FFF2-40B4-BE49-F238E27FC236}">
                <a16:creationId xmlns:a16="http://schemas.microsoft.com/office/drawing/2014/main" xmlns="" id="{76745AC2-D588-4C54-AC70-30378438E922}"/>
              </a:ext>
            </a:extLst>
          </p:cNvPr>
          <p:cNvSpPr/>
          <p:nvPr/>
        </p:nvSpPr>
        <p:spPr>
          <a:xfrm>
            <a:off x="6096001" y="2581279"/>
            <a:ext cx="3898524" cy="379656"/>
          </a:xfrm>
          <a:prstGeom prst="rect">
            <a:avLst/>
          </a:prstGeom>
        </p:spPr>
        <p:txBody>
          <a:bodyPr wrap="squar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移动二维码多样的呈现形式</a:t>
            </a:r>
          </a:p>
        </p:txBody>
      </p:sp>
      <p:sp>
        <p:nvSpPr>
          <p:cNvPr id="7" name="矩形 6">
            <a:extLst>
              <a:ext uri="{FF2B5EF4-FFF2-40B4-BE49-F238E27FC236}">
                <a16:creationId xmlns:a16="http://schemas.microsoft.com/office/drawing/2014/main" xmlns="" id="{EDBE6FED-AF35-4CAF-9820-53E1B75068BD}"/>
              </a:ext>
            </a:extLst>
          </p:cNvPr>
          <p:cNvSpPr/>
          <p:nvPr/>
        </p:nvSpPr>
        <p:spPr>
          <a:xfrm>
            <a:off x="6096001" y="3167057"/>
            <a:ext cx="3898524" cy="379656"/>
          </a:xfrm>
          <a:prstGeom prst="rect">
            <a:avLst/>
          </a:prstGeom>
        </p:spPr>
        <p:txBody>
          <a:bodyPr wrap="squar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移动二维码的优势</a:t>
            </a:r>
          </a:p>
        </p:txBody>
      </p:sp>
      <p:sp>
        <p:nvSpPr>
          <p:cNvPr id="8" name="矩形 7">
            <a:extLst>
              <a:ext uri="{FF2B5EF4-FFF2-40B4-BE49-F238E27FC236}">
                <a16:creationId xmlns:a16="http://schemas.microsoft.com/office/drawing/2014/main" xmlns="" id="{E84AD732-3E6F-4E22-A6C8-09193756317A}"/>
              </a:ext>
            </a:extLst>
          </p:cNvPr>
          <p:cNvSpPr/>
          <p:nvPr/>
        </p:nvSpPr>
        <p:spPr>
          <a:xfrm>
            <a:off x="6096001" y="3792329"/>
            <a:ext cx="4096999" cy="379656"/>
          </a:xfrm>
          <a:prstGeom prst="rect">
            <a:avLst/>
          </a:prstGeom>
        </p:spPr>
        <p:txBody>
          <a:bodyPr wrap="squar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移动二维码的制作与设计</a:t>
            </a:r>
          </a:p>
        </p:txBody>
      </p:sp>
      <p:sp>
        <p:nvSpPr>
          <p:cNvPr id="9" name="矩形 8">
            <a:extLst>
              <a:ext uri="{FF2B5EF4-FFF2-40B4-BE49-F238E27FC236}">
                <a16:creationId xmlns:a16="http://schemas.microsoft.com/office/drawing/2014/main" xmlns="" id="{4EDB263F-D5BA-4D3D-9E9B-3EC0125DE4A5}"/>
              </a:ext>
            </a:extLst>
          </p:cNvPr>
          <p:cNvSpPr/>
          <p:nvPr/>
        </p:nvSpPr>
        <p:spPr>
          <a:xfrm>
            <a:off x="6096001" y="4356805"/>
            <a:ext cx="4734952" cy="379656"/>
          </a:xfrm>
          <a:prstGeom prst="rect">
            <a:avLst/>
          </a:prstGeom>
        </p:spPr>
        <p:txBody>
          <a:bodyPr wrap="squar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移动二维码在移动商务中的应用模式</a:t>
            </a:r>
          </a:p>
        </p:txBody>
      </p:sp>
      <p:sp>
        <p:nvSpPr>
          <p:cNvPr id="10" name="矩形 9">
            <a:extLst>
              <a:ext uri="{FF2B5EF4-FFF2-40B4-BE49-F238E27FC236}">
                <a16:creationId xmlns:a16="http://schemas.microsoft.com/office/drawing/2014/main" xmlns="" id="{835E9B4E-E64E-44E7-98D7-8350946EDF8B}"/>
              </a:ext>
            </a:extLst>
          </p:cNvPr>
          <p:cNvSpPr/>
          <p:nvPr/>
        </p:nvSpPr>
        <p:spPr>
          <a:xfrm>
            <a:off x="6096001" y="5001612"/>
            <a:ext cx="3785111" cy="379656"/>
          </a:xfrm>
          <a:prstGeom prst="rect">
            <a:avLst/>
          </a:prstGeom>
        </p:spPr>
        <p:txBody>
          <a:bodyPr wrap="squar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移动二维码技术发展前景</a:t>
            </a:r>
          </a:p>
        </p:txBody>
      </p:sp>
      <p:sp>
        <p:nvSpPr>
          <p:cNvPr id="11" name="左大括号 10">
            <a:extLst>
              <a:ext uri="{FF2B5EF4-FFF2-40B4-BE49-F238E27FC236}">
                <a16:creationId xmlns:a16="http://schemas.microsoft.com/office/drawing/2014/main" xmlns="" id="{5B7F7DF5-88D1-4EDD-B994-2D6C25C95C4B}"/>
              </a:ext>
            </a:extLst>
          </p:cNvPr>
          <p:cNvSpPr/>
          <p:nvPr/>
        </p:nvSpPr>
        <p:spPr bwMode="auto">
          <a:xfrm>
            <a:off x="5436781" y="838196"/>
            <a:ext cx="659219" cy="4617133"/>
          </a:xfrm>
          <a:prstGeom prst="leftBrace">
            <a:avLst/>
          </a:prstGeom>
          <a:noFill/>
          <a:ln w="25400">
            <a:solidFill>
              <a:schemeClr val="bg1"/>
            </a:solidFill>
            <a:headEnd type="none" w="med" len="med"/>
            <a:tailEnd type="none" w="med" len="med"/>
          </a:ln>
        </p:spPr>
        <p:style>
          <a:lnRef idx="1">
            <a:schemeClr val="accent3"/>
          </a:lnRef>
          <a:fillRef idx="0">
            <a:schemeClr val="accent3"/>
          </a:fillRef>
          <a:effectRef idx="0">
            <a:schemeClr val="accent3"/>
          </a:effectRef>
          <a:fontRef idx="minor">
            <a:schemeClr val="tx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1716845"/>
      </p:ext>
    </p:extLst>
  </p:cSld>
  <p:clrMapOvr>
    <a:masterClrMapping/>
  </p:clrMapOvr>
  <mc:AlternateContent xmlns:mc="http://schemas.openxmlformats.org/markup-compatibility/2006">
    <mc:Choice xmlns:p14="http://schemas.microsoft.com/office/powerpoint/2010/main" Requires="p14">
      <p:transition p14:dur="0" advTm="3334"/>
    </mc:Choice>
    <mc:Fallback>
      <p:transition advTm="33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加拿大农场“种出”世界最大二维码 扫描即可跳转到农场网站"/>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6635" y="2136077"/>
            <a:ext cx="2858263" cy="2740705"/>
          </a:xfrm>
          <a:prstGeom prst="rect">
            <a:avLst/>
          </a:prstGeom>
          <a:noFill/>
          <a:ln>
            <a:noFill/>
          </a:ln>
        </p:spPr>
      </p:pic>
      <p:sp>
        <p:nvSpPr>
          <p:cNvPr id="5" name="矩形 4"/>
          <p:cNvSpPr/>
          <p:nvPr/>
        </p:nvSpPr>
        <p:spPr>
          <a:xfrm>
            <a:off x="5544211" y="2026831"/>
            <a:ext cx="4797724" cy="3540456"/>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位于加拿大亚伯达省拉科姆市的克雷家庭农场以玉米迷宫而出名。</a:t>
            </a:r>
            <a:endParaRPr lang="en-US" altLang="zh-CN" sz="1867" dirty="0">
              <a:solidFill>
                <a:schemeClr val="bg1"/>
              </a:solidFill>
              <a:latin typeface="微软雅黑" pitchFamily="34" charset="-122"/>
              <a:ea typeface="微软雅黑" pitchFamily="34" charset="-122"/>
            </a:endParaRPr>
          </a:p>
          <a:p>
            <a:pPr indent="457189">
              <a:lnSpc>
                <a:spcPct val="150000"/>
              </a:lnSpc>
            </a:pPr>
            <a:r>
              <a:rPr lang="zh-CN" altLang="zh-CN" sz="1867" dirty="0">
                <a:solidFill>
                  <a:schemeClr val="bg1"/>
                </a:solidFill>
                <a:latin typeface="微软雅黑" pitchFamily="34" charset="-122"/>
                <a:ea typeface="微软雅黑" pitchFamily="34" charset="-122"/>
              </a:rPr>
              <a:t>农场主人突发奇想，把玉米迷宫种成一个二维码的形状。这个奇特的玉米迷宫已经被吉尼斯世界记录认证为世界上最大的、可使用的二维码。如果有人乘坐直升机飞到玉米迷宫的上空，将智能手机对准迷宫扫描，就能自动跳转到农场的专属网站。</a:t>
            </a:r>
            <a:endParaRPr lang="zh-CN" altLang="en-US" sz="1867" dirty="0">
              <a:solidFill>
                <a:schemeClr val="bg1"/>
              </a:solidFill>
              <a:latin typeface="微软雅黑" pitchFamily="34" charset="-122"/>
              <a:ea typeface="微软雅黑" pitchFamily="34" charset="-122"/>
            </a:endParaRPr>
          </a:p>
        </p:txBody>
      </p:sp>
      <p:sp>
        <p:nvSpPr>
          <p:cNvPr id="6" name="矩形 5"/>
          <p:cNvSpPr/>
          <p:nvPr/>
        </p:nvSpPr>
        <p:spPr>
          <a:xfrm>
            <a:off x="2702763" y="4960175"/>
            <a:ext cx="2334293" cy="379656"/>
          </a:xfrm>
          <a:prstGeom prst="rect">
            <a:avLst/>
          </a:prstGeom>
        </p:spPr>
        <p:txBody>
          <a:bodyPr wrap="none">
            <a:spAutoFit/>
          </a:bodyPr>
          <a:lstStyle/>
          <a:p>
            <a:r>
              <a:rPr lang="zh-CN" altLang="zh-CN" sz="1867" dirty="0">
                <a:solidFill>
                  <a:schemeClr val="bg1"/>
                </a:solidFill>
                <a:latin typeface="微软雅黑" pitchFamily="34" charset="-122"/>
                <a:ea typeface="微软雅黑" pitchFamily="34" charset="-122"/>
              </a:rPr>
              <a:t>玉米地二维码航拍图</a:t>
            </a:r>
          </a:p>
        </p:txBody>
      </p:sp>
      <p:sp>
        <p:nvSpPr>
          <p:cNvPr id="8" name="Rectangle 2">
            <a:extLst>
              <a:ext uri="{FF2B5EF4-FFF2-40B4-BE49-F238E27FC236}">
                <a16:creationId xmlns:a16="http://schemas.microsoft.com/office/drawing/2014/main" xmlns="" id="{1AA5265A-22A3-4057-A8C8-F3D8B4D3508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940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04" y="2237043"/>
            <a:ext cx="3346933" cy="22219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130867" y="2079839"/>
            <a:ext cx="3602527" cy="3538982"/>
          </a:xfrm>
          <a:prstGeom prst="rect">
            <a:avLst/>
          </a:prstGeom>
        </p:spPr>
        <p:txBody>
          <a:bodyPr wrap="square">
            <a:spAutoFit/>
          </a:bodyPr>
          <a:lstStyle/>
          <a:p>
            <a:pPr indent="457189">
              <a:lnSpc>
                <a:spcPct val="150000"/>
              </a:lnSpc>
            </a:pPr>
            <a:r>
              <a:rPr lang="zh-CN" altLang="zh-CN" sz="2133" dirty="0">
                <a:solidFill>
                  <a:schemeClr val="bg1"/>
                </a:solidFill>
                <a:latin typeface="微软雅黑" pitchFamily="34" charset="-122"/>
                <a:ea typeface="微软雅黑" pitchFamily="34" charset="-122"/>
              </a:rPr>
              <a:t>河南省郑州市，可口可乐企业的</a:t>
            </a:r>
            <a:r>
              <a:rPr lang="en-US" altLang="zh-CN" sz="2133" dirty="0">
                <a:solidFill>
                  <a:schemeClr val="bg1"/>
                </a:solidFill>
                <a:latin typeface="微软雅黑" pitchFamily="34" charset="-122"/>
                <a:ea typeface="微软雅黑" pitchFamily="34" charset="-122"/>
              </a:rPr>
              <a:t>2499</a:t>
            </a:r>
            <a:r>
              <a:rPr lang="zh-CN" altLang="zh-CN" sz="2133" dirty="0">
                <a:solidFill>
                  <a:schemeClr val="bg1"/>
                </a:solidFill>
                <a:latin typeface="微软雅黑" pitchFamily="34" charset="-122"/>
                <a:ea typeface="微软雅黑" pitchFamily="34" charset="-122"/>
              </a:rPr>
              <a:t>名员工和家属，举着红色和白色的两种雨伞，拼出面积约</a:t>
            </a:r>
            <a:r>
              <a:rPr lang="en-US" altLang="zh-CN" sz="2133" dirty="0">
                <a:solidFill>
                  <a:schemeClr val="bg1"/>
                </a:solidFill>
                <a:latin typeface="微软雅黑" pitchFamily="34" charset="-122"/>
                <a:ea typeface="微软雅黑" pitchFamily="34" charset="-122"/>
              </a:rPr>
              <a:t>2500</a:t>
            </a:r>
            <a:r>
              <a:rPr lang="zh-CN" altLang="zh-CN" sz="2133" dirty="0">
                <a:solidFill>
                  <a:schemeClr val="bg1"/>
                </a:solidFill>
                <a:latin typeface="微软雅黑" pitchFamily="34" charset="-122"/>
                <a:ea typeface="微软雅黑" pitchFamily="34" charset="-122"/>
              </a:rPr>
              <a:t>平方米的二维码，二维码中心展现出的“我爱我家”四个大字格外引人瞩目。</a:t>
            </a:r>
            <a:endParaRPr lang="zh-CN" altLang="en-US" sz="2133" dirty="0">
              <a:solidFill>
                <a:schemeClr val="bg1"/>
              </a:solidFill>
              <a:latin typeface="微软雅黑" pitchFamily="34" charset="-122"/>
              <a:ea typeface="微软雅黑" pitchFamily="34" charset="-122"/>
            </a:endParaRPr>
          </a:p>
        </p:txBody>
      </p:sp>
      <p:sp>
        <p:nvSpPr>
          <p:cNvPr id="5" name="矩形 4"/>
          <p:cNvSpPr/>
          <p:nvPr/>
        </p:nvSpPr>
        <p:spPr>
          <a:xfrm>
            <a:off x="6407757" y="4588777"/>
            <a:ext cx="2954655" cy="461665"/>
          </a:xfrm>
          <a:prstGeom prst="rect">
            <a:avLst/>
          </a:prstGeom>
        </p:spPr>
        <p:txBody>
          <a:bodyPr wrap="none">
            <a:spAutoFit/>
          </a:bodyPr>
          <a:lstStyle/>
          <a:p>
            <a:r>
              <a:rPr lang="zh-CN" altLang="zh-CN" sz="2400" dirty="0">
                <a:solidFill>
                  <a:schemeClr val="bg1"/>
                </a:solidFill>
                <a:latin typeface="微软雅黑" pitchFamily="34" charset="-122"/>
                <a:ea typeface="微软雅黑" pitchFamily="34" charset="-122"/>
              </a:rPr>
              <a:t>可口可乐二维码伞图</a:t>
            </a:r>
          </a:p>
        </p:txBody>
      </p:sp>
      <p:sp>
        <p:nvSpPr>
          <p:cNvPr id="8" name="Rectangle 2">
            <a:extLst>
              <a:ext uri="{FF2B5EF4-FFF2-40B4-BE49-F238E27FC236}">
                <a16:creationId xmlns:a16="http://schemas.microsoft.com/office/drawing/2014/main" xmlns="" id="{1DB1A743-8FC0-46E2-8EFC-D710E2520EB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2463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136" y="2300452"/>
            <a:ext cx="4191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63865" y="1954647"/>
            <a:ext cx="3917713" cy="3540456"/>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将二维码融入到蛋糕当中，这种蛋糕是将你想说的话想表达的情感录为视频或者音频连同照片发给蛋糕师，蛋糕师就会帮你制成二维码，用可以吃的油墨和糖纸打印，将照片和二维码打印在蛋糕上。收到蛋糕的人只需拿出手机扫一扫二维码，蛋糕就会代你表达情感。</a:t>
            </a:r>
            <a:endParaRPr lang="zh-CN" altLang="en-US" sz="1867" dirty="0">
              <a:solidFill>
                <a:schemeClr val="bg1"/>
              </a:solidFill>
              <a:latin typeface="微软雅黑" pitchFamily="34" charset="-122"/>
              <a:ea typeface="微软雅黑" pitchFamily="34" charset="-122"/>
            </a:endParaRPr>
          </a:p>
        </p:txBody>
      </p:sp>
      <p:sp>
        <p:nvSpPr>
          <p:cNvPr id="5" name="矩形 4"/>
          <p:cNvSpPr/>
          <p:nvPr/>
        </p:nvSpPr>
        <p:spPr>
          <a:xfrm>
            <a:off x="7347808" y="4967453"/>
            <a:ext cx="2031325" cy="461665"/>
          </a:xfrm>
          <a:prstGeom prst="rect">
            <a:avLst/>
          </a:prstGeom>
        </p:spPr>
        <p:txBody>
          <a:bodyPr wrap="none">
            <a:spAutoFit/>
          </a:bodyPr>
          <a:lstStyle/>
          <a:p>
            <a:r>
              <a:rPr lang="zh-CN" altLang="zh-CN" sz="2400" dirty="0">
                <a:solidFill>
                  <a:schemeClr val="bg1"/>
                </a:solidFill>
                <a:latin typeface="微软雅黑" pitchFamily="34" charset="-122"/>
                <a:ea typeface="微软雅黑" pitchFamily="34" charset="-122"/>
              </a:rPr>
              <a:t>二维码蛋糕图</a:t>
            </a:r>
          </a:p>
        </p:txBody>
      </p:sp>
      <p:sp>
        <p:nvSpPr>
          <p:cNvPr id="8" name="Rectangle 2">
            <a:extLst>
              <a:ext uri="{FF2B5EF4-FFF2-40B4-BE49-F238E27FC236}">
                <a16:creationId xmlns:a16="http://schemas.microsoft.com/office/drawing/2014/main" xmlns="" id="{1598D501-6CC1-4825-84BE-AAF96D3695B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1076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appdata\roaming\360se6\User Data\temp\4904047_440bc71a1686c54e990ba463c0c42e71.jpg"/>
          <p:cNvPicPr/>
          <p:nvPr/>
        </p:nvPicPr>
        <p:blipFill>
          <a:blip r:embed="rId2" cstate="print"/>
          <a:srcRect/>
          <a:stretch>
            <a:fillRect/>
          </a:stretch>
        </p:blipFill>
        <p:spPr bwMode="auto">
          <a:xfrm>
            <a:off x="2922976" y="2007473"/>
            <a:ext cx="2702901" cy="2243967"/>
          </a:xfrm>
          <a:prstGeom prst="rect">
            <a:avLst/>
          </a:prstGeom>
          <a:noFill/>
          <a:ln w="9525">
            <a:noFill/>
            <a:miter lim="800000"/>
            <a:headEnd/>
            <a:tailEnd/>
          </a:ln>
        </p:spPr>
      </p:pic>
      <p:pic>
        <p:nvPicPr>
          <p:cNvPr id="5" name="图片 4" descr="c:\users\administrator\appdata\roaming\360se6\User Data\temp\4904047_7e6903fadd7bd41d7c30de68100ee868.jpg"/>
          <p:cNvPicPr/>
          <p:nvPr/>
        </p:nvPicPr>
        <p:blipFill>
          <a:blip r:embed="rId3" cstate="print"/>
          <a:srcRect/>
          <a:stretch>
            <a:fillRect/>
          </a:stretch>
        </p:blipFill>
        <p:spPr bwMode="auto">
          <a:xfrm>
            <a:off x="6963105" y="2008361"/>
            <a:ext cx="2544007" cy="2243121"/>
          </a:xfrm>
          <a:prstGeom prst="rect">
            <a:avLst/>
          </a:prstGeom>
          <a:noFill/>
          <a:ln w="9525">
            <a:noFill/>
            <a:miter lim="800000"/>
            <a:headEnd/>
            <a:tailEnd/>
          </a:ln>
        </p:spPr>
      </p:pic>
      <p:sp>
        <p:nvSpPr>
          <p:cNvPr id="6" name="矩形 5"/>
          <p:cNvSpPr/>
          <p:nvPr/>
        </p:nvSpPr>
        <p:spPr>
          <a:xfrm>
            <a:off x="2409931" y="4343745"/>
            <a:ext cx="3837910" cy="379656"/>
          </a:xfrm>
          <a:prstGeom prst="rect">
            <a:avLst/>
          </a:prstGeom>
        </p:spPr>
        <p:txBody>
          <a:bodyPr wrap="none">
            <a:spAutoFit/>
          </a:bodyPr>
          <a:lstStyle/>
          <a:p>
            <a:r>
              <a:rPr lang="zh-CN" altLang="zh-CN" sz="1867" dirty="0">
                <a:solidFill>
                  <a:schemeClr val="bg1"/>
                </a:solidFill>
                <a:latin typeface="微软雅黑" pitchFamily="34" charset="-122"/>
                <a:ea typeface="微软雅黑" pitchFamily="34" charset="-122"/>
              </a:rPr>
              <a:t>玛氏糖果公司设计的巧克力二维码 </a:t>
            </a:r>
            <a:endParaRPr lang="zh-CN" altLang="en-US" sz="1867" dirty="0">
              <a:solidFill>
                <a:schemeClr val="bg1"/>
              </a:solidFill>
              <a:latin typeface="微软雅黑" pitchFamily="34" charset="-122"/>
              <a:ea typeface="微软雅黑" pitchFamily="34" charset="-122"/>
            </a:endParaRPr>
          </a:p>
        </p:txBody>
      </p:sp>
      <p:sp>
        <p:nvSpPr>
          <p:cNvPr id="7" name="矩形 6"/>
          <p:cNvSpPr/>
          <p:nvPr/>
        </p:nvSpPr>
        <p:spPr>
          <a:xfrm>
            <a:off x="6497280" y="4343745"/>
            <a:ext cx="3528530" cy="379656"/>
          </a:xfrm>
          <a:prstGeom prst="rect">
            <a:avLst/>
          </a:prstGeom>
        </p:spPr>
        <p:txBody>
          <a:bodyPr wrap="none">
            <a:spAutoFit/>
          </a:bodyPr>
          <a:lstStyle/>
          <a:p>
            <a:r>
              <a:rPr lang="zh-CN" altLang="zh-CN" sz="1867" dirty="0">
                <a:solidFill>
                  <a:schemeClr val="bg1"/>
                </a:solidFill>
                <a:latin typeface="微软雅黑" pitchFamily="34" charset="-122"/>
                <a:ea typeface="微软雅黑" pitchFamily="34" charset="-122"/>
              </a:rPr>
              <a:t>一家啤酒公司设计的瓶盖二维码</a:t>
            </a:r>
            <a:endParaRPr lang="zh-CN" altLang="en-US" sz="1867" dirty="0">
              <a:solidFill>
                <a:schemeClr val="bg1"/>
              </a:solidFill>
              <a:latin typeface="微软雅黑" pitchFamily="34" charset="-122"/>
              <a:ea typeface="微软雅黑" pitchFamily="34" charset="-122"/>
            </a:endParaRPr>
          </a:p>
        </p:txBody>
      </p:sp>
      <p:sp>
        <p:nvSpPr>
          <p:cNvPr id="8" name="矩形 7"/>
          <p:cNvSpPr/>
          <p:nvPr/>
        </p:nvSpPr>
        <p:spPr>
          <a:xfrm>
            <a:off x="2130867" y="4774050"/>
            <a:ext cx="7654819" cy="1077090"/>
          </a:xfrm>
          <a:prstGeom prst="rect">
            <a:avLst/>
          </a:prstGeom>
        </p:spPr>
        <p:txBody>
          <a:bodyPr wrap="square">
            <a:spAutoFit/>
          </a:bodyPr>
          <a:lstStyle/>
          <a:p>
            <a:pPr indent="457189">
              <a:lnSpc>
                <a:spcPct val="150000"/>
              </a:lnSpc>
            </a:pPr>
            <a:r>
              <a:rPr lang="zh-CN" altLang="zh-CN" sz="2133" dirty="0">
                <a:solidFill>
                  <a:schemeClr val="bg1"/>
                </a:solidFill>
                <a:latin typeface="微软雅黑" pitchFamily="34" charset="-122"/>
                <a:ea typeface="微软雅黑" pitchFamily="34" charset="-122"/>
              </a:rPr>
              <a:t>一些针对自己产品所设计的独特二维码，</a:t>
            </a:r>
            <a:endParaRPr lang="en-US" altLang="zh-CN" sz="2133" dirty="0">
              <a:solidFill>
                <a:schemeClr val="bg1"/>
              </a:solidFill>
              <a:latin typeface="微软雅黑" pitchFamily="34" charset="-122"/>
              <a:ea typeface="微软雅黑" pitchFamily="34" charset="-122"/>
            </a:endParaRPr>
          </a:p>
          <a:p>
            <a:pPr indent="457189">
              <a:lnSpc>
                <a:spcPct val="150000"/>
              </a:lnSpc>
            </a:pPr>
            <a:r>
              <a:rPr lang="zh-CN" altLang="zh-CN" sz="2133" dirty="0">
                <a:solidFill>
                  <a:schemeClr val="bg1"/>
                </a:solidFill>
                <a:latin typeface="微软雅黑" pitchFamily="34" charset="-122"/>
                <a:ea typeface="微软雅黑" pitchFamily="34" charset="-122"/>
              </a:rPr>
              <a:t>让人耳目一新的同时，产生了扫码和购买的兴趣。</a:t>
            </a:r>
            <a:endParaRPr lang="zh-CN" altLang="en-US" sz="2133" dirty="0">
              <a:solidFill>
                <a:schemeClr val="bg1"/>
              </a:solidFill>
              <a:latin typeface="微软雅黑" pitchFamily="34" charset="-122"/>
              <a:ea typeface="微软雅黑" pitchFamily="34" charset="-122"/>
            </a:endParaRPr>
          </a:p>
        </p:txBody>
      </p:sp>
      <p:sp>
        <p:nvSpPr>
          <p:cNvPr id="10" name="Rectangle 2">
            <a:extLst>
              <a:ext uri="{FF2B5EF4-FFF2-40B4-BE49-F238E27FC236}">
                <a16:creationId xmlns:a16="http://schemas.microsoft.com/office/drawing/2014/main" xmlns="" id="{BFC0E889-B142-484A-87A2-4FC0B917913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2889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MH_SubTitle_2"/>
          <p:cNvSpPr txBox="1"/>
          <p:nvPr>
            <p:custDataLst>
              <p:tags r:id="rId1"/>
            </p:custDataLst>
          </p:nvPr>
        </p:nvSpPr>
        <p:spPr>
          <a:xfrm>
            <a:off x="1982672" y="2450564"/>
            <a:ext cx="2473104" cy="1985925"/>
          </a:xfrm>
          <a:prstGeom prst="rect">
            <a:avLst/>
          </a:prstGeom>
          <a:noFill/>
          <a:effectLst>
            <a:outerShdw blurRad="330200" dist="165100" dir="2700000" algn="tl" rotWithShape="0">
              <a:prstClr val="black">
                <a:alpha val="40000"/>
              </a:prstClr>
            </a:outerShdw>
          </a:effectLst>
        </p:spPr>
        <p:txBody>
          <a:bodyP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r" defTabSz="914377">
              <a:lnSpc>
                <a:spcPct val="120000"/>
              </a:lnSpc>
              <a:defRPr/>
            </a:pPr>
            <a:r>
              <a:rPr lang="zh-CN" altLang="en-US" b="1" kern="0" dirty="0">
                <a:solidFill>
                  <a:schemeClr val="bg1"/>
                </a:solidFill>
              </a:rPr>
              <a:t>信息容量大，成本低，易制作，持久耐用。</a:t>
            </a:r>
          </a:p>
          <a:p>
            <a:pPr defTabSz="914377">
              <a:lnSpc>
                <a:spcPct val="120000"/>
              </a:lnSpc>
              <a:defRPr/>
            </a:pPr>
            <a:r>
              <a:rPr lang="zh-CN" altLang="en-US" sz="1333" kern="0" dirty="0">
                <a:solidFill>
                  <a:schemeClr val="bg1"/>
                </a:solidFill>
              </a:rPr>
              <a:t>二维码能涵盖非常多的内容，可容纳多达</a:t>
            </a:r>
            <a:r>
              <a:rPr lang="en-US" altLang="zh-CN" sz="1333" kern="0" dirty="0">
                <a:solidFill>
                  <a:schemeClr val="bg1"/>
                </a:solidFill>
              </a:rPr>
              <a:t>1850</a:t>
            </a:r>
            <a:r>
              <a:rPr lang="zh-CN" altLang="en-US" sz="1333" kern="0" dirty="0">
                <a:solidFill>
                  <a:schemeClr val="bg1"/>
                </a:solidFill>
              </a:rPr>
              <a:t>个大写字母或</a:t>
            </a:r>
            <a:r>
              <a:rPr lang="en-US" altLang="zh-CN" sz="1333" kern="0" dirty="0">
                <a:solidFill>
                  <a:schemeClr val="bg1"/>
                </a:solidFill>
              </a:rPr>
              <a:t>2710</a:t>
            </a:r>
            <a:r>
              <a:rPr lang="zh-CN" altLang="en-US" sz="1333" kern="0" dirty="0">
                <a:solidFill>
                  <a:schemeClr val="bg1"/>
                </a:solidFill>
              </a:rPr>
              <a:t>个数字或</a:t>
            </a:r>
            <a:r>
              <a:rPr lang="en-US" altLang="zh-CN" sz="1333" kern="0" dirty="0">
                <a:solidFill>
                  <a:schemeClr val="bg1"/>
                </a:solidFill>
              </a:rPr>
              <a:t>1108</a:t>
            </a:r>
            <a:r>
              <a:rPr lang="zh-CN" altLang="en-US" sz="1333" kern="0" dirty="0">
                <a:solidFill>
                  <a:schemeClr val="bg1"/>
                </a:solidFill>
              </a:rPr>
              <a:t>个字节，或</a:t>
            </a:r>
            <a:r>
              <a:rPr lang="en-US" altLang="zh-CN" sz="1333" kern="0" dirty="0">
                <a:solidFill>
                  <a:schemeClr val="bg1"/>
                </a:solidFill>
              </a:rPr>
              <a:t>500</a:t>
            </a:r>
            <a:r>
              <a:rPr lang="zh-CN" altLang="en-US" sz="1333" kern="0" dirty="0">
                <a:solidFill>
                  <a:schemeClr val="bg1"/>
                </a:solidFill>
              </a:rPr>
              <a:t>多个汉字。但其成本并不高，并且能够长久使用。</a:t>
            </a:r>
          </a:p>
        </p:txBody>
      </p:sp>
      <p:sp>
        <p:nvSpPr>
          <p:cNvPr id="65" name="MH_SubTitle_3"/>
          <p:cNvSpPr txBox="1"/>
          <p:nvPr>
            <p:custDataLst>
              <p:tags r:id="rId2"/>
            </p:custDataLst>
          </p:nvPr>
        </p:nvSpPr>
        <p:spPr>
          <a:xfrm>
            <a:off x="2036661" y="5026067"/>
            <a:ext cx="2809707" cy="1679356"/>
          </a:xfrm>
          <a:prstGeom prst="rect">
            <a:avLst/>
          </a:prstGeom>
          <a:noFill/>
          <a:effectLst>
            <a:outerShdw blurRad="330200" dist="165100" dir="2700000" algn="tl" rotWithShape="0">
              <a:prstClr val="black">
                <a:alpha val="40000"/>
              </a:prstClr>
            </a:outerShdw>
          </a:effectLst>
        </p:spPr>
        <p:txBody>
          <a:bodyPr>
            <a:normAutofit fontScale="25000" lnSpcReduction="20000"/>
          </a:bodyPr>
          <a:lstStyle>
            <a:defPPr>
              <a:defRPr lang="zh-CN"/>
            </a:defPPr>
            <a:lvl1pPr algn="r" eaLnBrk="1" fontAlgn="auto" hangingPunct="1">
              <a:lnSpc>
                <a:spcPct val="120000"/>
              </a:lnSpc>
              <a:spcBef>
                <a:spcPts val="0"/>
              </a:spcBef>
              <a:spcAft>
                <a:spcPts val="0"/>
              </a:spcAft>
              <a:defRPr sz="1400" kern="0">
                <a:solidFill>
                  <a:schemeClr val="tx1">
                    <a:lumMod val="65000"/>
                    <a:lumOff val="35000"/>
                  </a:schemeClr>
                </a:solidFill>
                <a:latin typeface="微软雅黑" panose="020B0503020204020204" pitchFamily="34" charset="-122"/>
              </a:defRPr>
            </a:lvl1pPr>
          </a:lstStyle>
          <a:p>
            <a:pPr lvl="0"/>
            <a:r>
              <a:rPr lang="zh-CN" altLang="en-US" sz="6400" b="1" dirty="0">
                <a:solidFill>
                  <a:schemeClr val="bg1"/>
                </a:solidFill>
                <a:ea typeface="微软雅黑" panose="020B0503020204020204" pitchFamily="34" charset="-122"/>
              </a:rPr>
              <a:t>编码范围广</a:t>
            </a:r>
          </a:p>
          <a:p>
            <a:pPr lvl="0" algn="l">
              <a:lnSpc>
                <a:spcPct val="170000"/>
              </a:lnSpc>
            </a:pPr>
            <a:r>
              <a:rPr lang="zh-CN" altLang="en-US" sz="5333" dirty="0">
                <a:solidFill>
                  <a:schemeClr val="bg1"/>
                </a:solidFill>
                <a:ea typeface="微软雅黑" panose="020B0503020204020204" pitchFamily="34" charset="-122"/>
              </a:rPr>
              <a:t>移动二维码可以把图片、声音、文字、签字、指纹等进行编码，以条码的形式表现出来。可以表示多种语言文字，也可以表示图像数据。</a:t>
            </a:r>
          </a:p>
        </p:txBody>
      </p:sp>
      <p:sp>
        <p:nvSpPr>
          <p:cNvPr id="66" name="MH_SubTitle_4"/>
          <p:cNvSpPr txBox="1"/>
          <p:nvPr>
            <p:custDataLst>
              <p:tags r:id="rId3"/>
            </p:custDataLst>
          </p:nvPr>
        </p:nvSpPr>
        <p:spPr>
          <a:xfrm>
            <a:off x="7781416" y="4611696"/>
            <a:ext cx="2798307" cy="1406368"/>
          </a:xfrm>
          <a:prstGeom prst="rect">
            <a:avLst/>
          </a:prstGeom>
          <a:noFill/>
          <a:effectLst>
            <a:outerShdw blurRad="330200" dist="165100" dir="2700000" algn="tl" rotWithShape="0">
              <a:prstClr val="black">
                <a:alpha val="40000"/>
              </a:prstClr>
            </a:outerShdw>
          </a:effectLst>
        </p:spPr>
        <p:txBody>
          <a:bodyPr>
            <a:noAutofit/>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377">
              <a:lnSpc>
                <a:spcPct val="120000"/>
              </a:lnSpc>
              <a:defRPr/>
            </a:pPr>
            <a:r>
              <a:rPr lang="zh-CN" altLang="en-US" b="1" kern="0" dirty="0">
                <a:solidFill>
                  <a:schemeClr val="bg1"/>
                </a:solidFill>
              </a:rPr>
              <a:t>容错能力强，具有纠错功能</a:t>
            </a:r>
          </a:p>
          <a:p>
            <a:pPr defTabSz="914377">
              <a:lnSpc>
                <a:spcPct val="120000"/>
              </a:lnSpc>
              <a:defRPr/>
            </a:pPr>
            <a:r>
              <a:rPr lang="zh-CN" altLang="en-US" sz="1333" kern="0" dirty="0">
                <a:solidFill>
                  <a:schemeClr val="bg1"/>
                </a:solidFill>
              </a:rPr>
              <a:t>二维条码因穿孔、污损等引起局部损坏时，照样可以正确得到识读，损毁面积达</a:t>
            </a:r>
            <a:r>
              <a:rPr lang="en-US" altLang="zh-CN" sz="1333" kern="0" dirty="0">
                <a:solidFill>
                  <a:schemeClr val="bg1"/>
                </a:solidFill>
              </a:rPr>
              <a:t>50%</a:t>
            </a:r>
            <a:r>
              <a:rPr lang="zh-CN" altLang="en-US" sz="1333" kern="0" dirty="0">
                <a:solidFill>
                  <a:schemeClr val="bg1"/>
                </a:solidFill>
              </a:rPr>
              <a:t>仍可恢复信息。</a:t>
            </a:r>
          </a:p>
        </p:txBody>
      </p:sp>
      <p:sp>
        <p:nvSpPr>
          <p:cNvPr id="67" name="MH_SubTitle_1"/>
          <p:cNvSpPr txBox="1"/>
          <p:nvPr>
            <p:custDataLst>
              <p:tags r:id="rId4"/>
            </p:custDataLst>
          </p:nvPr>
        </p:nvSpPr>
        <p:spPr>
          <a:xfrm>
            <a:off x="7869693" y="2642697"/>
            <a:ext cx="2339635" cy="1262864"/>
          </a:xfrm>
          <a:prstGeom prst="rect">
            <a:avLst/>
          </a:prstGeom>
          <a:noFill/>
          <a:effectLst>
            <a:outerShdw blurRad="330200" dist="165100" dir="2700000" algn="tl" rotWithShape="0">
              <a:prstClr val="black">
                <a:alpha val="40000"/>
              </a:prstClr>
            </a:outerShdw>
          </a:effectLst>
        </p:spPr>
        <p:txBody>
          <a:bodyPr>
            <a:normAutofit fontScale="40000" lnSpcReduction="20000"/>
          </a:bodyPr>
          <a:lstStyle>
            <a:defPPr>
              <a:defRPr lang="zh-CN"/>
            </a:defPPr>
            <a:lvl1pPr>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defTabSz="914377">
              <a:lnSpc>
                <a:spcPct val="120000"/>
              </a:lnSpc>
              <a:defRPr/>
            </a:pPr>
            <a:r>
              <a:rPr lang="zh-CN" altLang="en-US" sz="4000" b="1" kern="0" dirty="0">
                <a:solidFill>
                  <a:schemeClr val="bg1"/>
                </a:solidFill>
              </a:rPr>
              <a:t>使用便捷</a:t>
            </a:r>
          </a:p>
          <a:p>
            <a:pPr defTabSz="914377">
              <a:lnSpc>
                <a:spcPct val="120000"/>
              </a:lnSpc>
              <a:defRPr/>
            </a:pPr>
            <a:r>
              <a:rPr lang="zh-CN" altLang="en-US" sz="3333" kern="0" dirty="0">
                <a:solidFill>
                  <a:schemeClr val="bg1"/>
                </a:solidFill>
              </a:rPr>
              <a:t>用户只需使用移动设备对二维码进行扫描，即刻便能获得该二维码对应的信息。</a:t>
            </a:r>
          </a:p>
        </p:txBody>
      </p:sp>
      <p:grpSp>
        <p:nvGrpSpPr>
          <p:cNvPr id="87" name="组合 86"/>
          <p:cNvGrpSpPr/>
          <p:nvPr/>
        </p:nvGrpSpPr>
        <p:grpSpPr>
          <a:xfrm>
            <a:off x="4706383" y="2568754"/>
            <a:ext cx="411163" cy="446089"/>
            <a:chOff x="3054786" y="1456315"/>
            <a:chExt cx="411163" cy="446089"/>
          </a:xfrm>
        </p:grpSpPr>
        <p:sp>
          <p:nvSpPr>
            <p:cNvPr id="68" name="MH_Other_19"/>
            <p:cNvSpPr/>
            <p:nvPr>
              <p:custDataLst>
                <p:tags r:id="rId38"/>
              </p:custDataLst>
            </p:nvPr>
          </p:nvSpPr>
          <p:spPr>
            <a:xfrm rot="2700000">
              <a:off x="3055580" y="1492035"/>
              <a:ext cx="409575" cy="411163"/>
            </a:xfrm>
            <a:prstGeom prst="rect">
              <a:avLst/>
            </a:prstGeom>
            <a:gradFill>
              <a:gsLst>
                <a:gs pos="0">
                  <a:srgbClr val="70E600"/>
                </a:gs>
                <a:gs pos="69000">
                  <a:srgbClr val="27D100"/>
                </a:gs>
              </a:gsLst>
              <a:lin ang="2700000" scaled="0"/>
            </a:gra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69" name="MH_Other_1"/>
            <p:cNvSpPr>
              <a:spLocks noChangeAspect="1" noEditPoints="1"/>
            </p:cNvSpPr>
            <p:nvPr>
              <p:custDataLst>
                <p:tags r:id="rId39"/>
              </p:custDataLst>
            </p:nvPr>
          </p:nvSpPr>
          <p:spPr bwMode="auto">
            <a:xfrm>
              <a:off x="3181786" y="1602366"/>
              <a:ext cx="158750" cy="188913"/>
            </a:xfrm>
            <a:custGeom>
              <a:avLst/>
              <a:gdLst>
                <a:gd name="T0" fmla="*/ 2147483646 w 59"/>
                <a:gd name="T1" fmla="*/ 2147483646 h 70"/>
                <a:gd name="T2" fmla="*/ 2147483646 w 59"/>
                <a:gd name="T3" fmla="*/ 2147483646 h 70"/>
                <a:gd name="T4" fmla="*/ 2147483646 w 59"/>
                <a:gd name="T5" fmla="*/ 2147483646 h 70"/>
                <a:gd name="T6" fmla="*/ 2147483646 w 59"/>
                <a:gd name="T7" fmla="*/ 2147483646 h 70"/>
                <a:gd name="T8" fmla="*/ 2147483646 w 59"/>
                <a:gd name="T9" fmla="*/ 2147483646 h 70"/>
                <a:gd name="T10" fmla="*/ 2147483646 w 59"/>
                <a:gd name="T11" fmla="*/ 2147483646 h 70"/>
                <a:gd name="T12" fmla="*/ 2147483646 w 59"/>
                <a:gd name="T13" fmla="*/ 2147483646 h 70"/>
                <a:gd name="T14" fmla="*/ 2147483646 w 59"/>
                <a:gd name="T15" fmla="*/ 2147483646 h 70"/>
                <a:gd name="T16" fmla="*/ 2147483646 w 59"/>
                <a:gd name="T17" fmla="*/ 2147483646 h 70"/>
                <a:gd name="T18" fmla="*/ 2147483646 w 59"/>
                <a:gd name="T19" fmla="*/ 2147483646 h 70"/>
                <a:gd name="T20" fmla="*/ 2147483646 w 59"/>
                <a:gd name="T21" fmla="*/ 2147483646 h 70"/>
                <a:gd name="T22" fmla="*/ 2147483646 w 59"/>
                <a:gd name="T23" fmla="*/ 2147483646 h 70"/>
                <a:gd name="T24" fmla="*/ 2147483646 w 59"/>
                <a:gd name="T25" fmla="*/ 2147483646 h 70"/>
                <a:gd name="T26" fmla="*/ 2147483646 w 59"/>
                <a:gd name="T27" fmla="*/ 2147483646 h 70"/>
                <a:gd name="T28" fmla="*/ 2147483646 w 59"/>
                <a:gd name="T29" fmla="*/ 2147483646 h 70"/>
                <a:gd name="T30" fmla="*/ 2147483646 w 59"/>
                <a:gd name="T31" fmla="*/ 2147483646 h 70"/>
                <a:gd name="T32" fmla="*/ 2147483646 w 59"/>
                <a:gd name="T33" fmla="*/ 2147483646 h 70"/>
                <a:gd name="T34" fmla="*/ 0 w 59"/>
                <a:gd name="T35" fmla="*/ 2147483646 h 70"/>
                <a:gd name="T36" fmla="*/ 2147483646 w 59"/>
                <a:gd name="T37" fmla="*/ 2147483646 h 70"/>
                <a:gd name="T38" fmla="*/ 2147483646 w 59"/>
                <a:gd name="T39" fmla="*/ 2147483646 h 70"/>
                <a:gd name="T40" fmla="*/ 2147483646 w 59"/>
                <a:gd name="T41" fmla="*/ 2147483646 h 70"/>
                <a:gd name="T42" fmla="*/ 2147483646 w 59"/>
                <a:gd name="T43" fmla="*/ 2147483646 h 70"/>
                <a:gd name="T44" fmla="*/ 2147483646 w 59"/>
                <a:gd name="T45" fmla="*/ 2147483646 h 70"/>
                <a:gd name="T46" fmla="*/ 2147483646 w 59"/>
                <a:gd name="T47" fmla="*/ 2147483646 h 70"/>
                <a:gd name="T48" fmla="*/ 2147483646 w 59"/>
                <a:gd name="T49" fmla="*/ 2147483646 h 70"/>
                <a:gd name="T50" fmla="*/ 2147483646 w 59"/>
                <a:gd name="T51" fmla="*/ 2147483646 h 70"/>
                <a:gd name="T52" fmla="*/ 2147483646 w 59"/>
                <a:gd name="T53" fmla="*/ 2147483646 h 70"/>
                <a:gd name="T54" fmla="*/ 2147483646 w 59"/>
                <a:gd name="T55" fmla="*/ 2147483646 h 70"/>
                <a:gd name="T56" fmla="*/ 2147483646 w 59"/>
                <a:gd name="T57" fmla="*/ 2147483646 h 70"/>
                <a:gd name="T58" fmla="*/ 2147483646 w 59"/>
                <a:gd name="T59" fmla="*/ 2147483646 h 70"/>
                <a:gd name="T60" fmla="*/ 2147483646 w 59"/>
                <a:gd name="T61" fmla="*/ 2147483646 h 70"/>
                <a:gd name="T62" fmla="*/ 2147483646 w 59"/>
                <a:gd name="T63" fmla="*/ 2147483646 h 70"/>
                <a:gd name="T64" fmla="*/ 2147483646 w 59"/>
                <a:gd name="T65" fmla="*/ 2147483646 h 70"/>
                <a:gd name="T66" fmla="*/ 2147483646 w 59"/>
                <a:gd name="T67" fmla="*/ 2147483646 h 70"/>
                <a:gd name="T68" fmla="*/ 2147483646 w 59"/>
                <a:gd name="T69" fmla="*/ 2147483646 h 70"/>
                <a:gd name="T70" fmla="*/ 2147483646 w 59"/>
                <a:gd name="T71" fmla="*/ 2147483646 h 70"/>
                <a:gd name="T72" fmla="*/ 2147483646 w 59"/>
                <a:gd name="T73" fmla="*/ 2147483646 h 70"/>
                <a:gd name="T74" fmla="*/ 2147483646 w 59"/>
                <a:gd name="T75" fmla="*/ 2147483646 h 70"/>
                <a:gd name="T76" fmla="*/ 2147483646 w 59"/>
                <a:gd name="T77" fmla="*/ 2147483646 h 70"/>
                <a:gd name="T78" fmla="*/ 2147483646 w 59"/>
                <a:gd name="T79" fmla="*/ 2147483646 h 70"/>
                <a:gd name="T80" fmla="*/ 2147483646 w 59"/>
                <a:gd name="T81" fmla="*/ 2147483646 h 70"/>
                <a:gd name="T82" fmla="*/ 2147483646 w 59"/>
                <a:gd name="T83" fmla="*/ 2147483646 h 70"/>
                <a:gd name="T84" fmla="*/ 2147483646 w 59"/>
                <a:gd name="T85" fmla="*/ 2147483646 h 70"/>
                <a:gd name="T86" fmla="*/ 2147483646 w 59"/>
                <a:gd name="T87" fmla="*/ 2147483646 h 70"/>
                <a:gd name="T88" fmla="*/ 2147483646 w 59"/>
                <a:gd name="T89" fmla="*/ 2147483646 h 70"/>
                <a:gd name="T90" fmla="*/ 2147483646 w 59"/>
                <a:gd name="T91" fmla="*/ 2147483646 h 70"/>
                <a:gd name="T92" fmla="*/ 2147483646 w 59"/>
                <a:gd name="T93" fmla="*/ 2147483646 h 70"/>
                <a:gd name="T94" fmla="*/ 2147483646 w 59"/>
                <a:gd name="T95" fmla="*/ 2147483646 h 70"/>
                <a:gd name="T96" fmla="*/ 2147483646 w 59"/>
                <a:gd name="T97" fmla="*/ 2147483646 h 70"/>
                <a:gd name="T98" fmla="*/ 2147483646 w 59"/>
                <a:gd name="T99" fmla="*/ 2147483646 h 70"/>
                <a:gd name="T100" fmla="*/ 2147483646 w 59"/>
                <a:gd name="T101" fmla="*/ 2147483646 h 70"/>
                <a:gd name="T102" fmla="*/ 2147483646 w 59"/>
                <a:gd name="T103" fmla="*/ 2147483646 h 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70">
                  <a:moveTo>
                    <a:pt x="21" y="25"/>
                  </a:moveTo>
                  <a:cubicBezTo>
                    <a:pt x="22" y="31"/>
                    <a:pt x="24" y="37"/>
                    <a:pt x="30" y="37"/>
                  </a:cubicBezTo>
                  <a:cubicBezTo>
                    <a:pt x="30" y="37"/>
                    <a:pt x="30" y="37"/>
                    <a:pt x="30" y="37"/>
                  </a:cubicBezTo>
                  <a:cubicBezTo>
                    <a:pt x="30" y="37"/>
                    <a:pt x="30" y="37"/>
                    <a:pt x="30" y="37"/>
                  </a:cubicBezTo>
                  <a:cubicBezTo>
                    <a:pt x="30" y="37"/>
                    <a:pt x="31" y="37"/>
                    <a:pt x="31" y="37"/>
                  </a:cubicBezTo>
                  <a:cubicBezTo>
                    <a:pt x="36" y="37"/>
                    <a:pt x="38" y="31"/>
                    <a:pt x="39" y="25"/>
                  </a:cubicBezTo>
                  <a:cubicBezTo>
                    <a:pt x="39" y="25"/>
                    <a:pt x="39" y="25"/>
                    <a:pt x="39" y="25"/>
                  </a:cubicBezTo>
                  <a:cubicBezTo>
                    <a:pt x="39" y="22"/>
                    <a:pt x="39" y="20"/>
                    <a:pt x="38" y="18"/>
                  </a:cubicBezTo>
                  <a:cubicBezTo>
                    <a:pt x="37" y="18"/>
                    <a:pt x="30" y="21"/>
                    <a:pt x="21" y="17"/>
                  </a:cubicBezTo>
                  <a:cubicBezTo>
                    <a:pt x="20" y="20"/>
                    <a:pt x="20" y="22"/>
                    <a:pt x="21" y="25"/>
                  </a:cubicBezTo>
                  <a:cubicBezTo>
                    <a:pt x="21" y="25"/>
                    <a:pt x="21" y="25"/>
                    <a:pt x="21" y="25"/>
                  </a:cubicBezTo>
                  <a:close/>
                  <a:moveTo>
                    <a:pt x="29" y="45"/>
                  </a:moveTo>
                  <a:cubicBezTo>
                    <a:pt x="28" y="47"/>
                    <a:pt x="28" y="47"/>
                    <a:pt x="28" y="47"/>
                  </a:cubicBezTo>
                  <a:cubicBezTo>
                    <a:pt x="29" y="48"/>
                    <a:pt x="29" y="48"/>
                    <a:pt x="29" y="48"/>
                  </a:cubicBezTo>
                  <a:cubicBezTo>
                    <a:pt x="26" y="59"/>
                    <a:pt x="26" y="59"/>
                    <a:pt x="26" y="59"/>
                  </a:cubicBezTo>
                  <a:cubicBezTo>
                    <a:pt x="23" y="55"/>
                    <a:pt x="20" y="48"/>
                    <a:pt x="19" y="42"/>
                  </a:cubicBezTo>
                  <a:cubicBezTo>
                    <a:pt x="13" y="43"/>
                    <a:pt x="8" y="46"/>
                    <a:pt x="3" y="49"/>
                  </a:cubicBezTo>
                  <a:cubicBezTo>
                    <a:pt x="0" y="54"/>
                    <a:pt x="0" y="60"/>
                    <a:pt x="0" y="65"/>
                  </a:cubicBezTo>
                  <a:cubicBezTo>
                    <a:pt x="21" y="70"/>
                    <a:pt x="40" y="70"/>
                    <a:pt x="59" y="65"/>
                  </a:cubicBezTo>
                  <a:cubicBezTo>
                    <a:pt x="59" y="60"/>
                    <a:pt x="59" y="54"/>
                    <a:pt x="56" y="49"/>
                  </a:cubicBezTo>
                  <a:cubicBezTo>
                    <a:pt x="51" y="46"/>
                    <a:pt x="46" y="43"/>
                    <a:pt x="40" y="42"/>
                  </a:cubicBezTo>
                  <a:cubicBezTo>
                    <a:pt x="39" y="47"/>
                    <a:pt x="37" y="54"/>
                    <a:pt x="34" y="58"/>
                  </a:cubicBezTo>
                  <a:cubicBezTo>
                    <a:pt x="32" y="48"/>
                    <a:pt x="32" y="48"/>
                    <a:pt x="32" y="48"/>
                  </a:cubicBezTo>
                  <a:cubicBezTo>
                    <a:pt x="33" y="47"/>
                    <a:pt x="33" y="47"/>
                    <a:pt x="33" y="47"/>
                  </a:cubicBezTo>
                  <a:cubicBezTo>
                    <a:pt x="32" y="45"/>
                    <a:pt x="32" y="45"/>
                    <a:pt x="32" y="45"/>
                  </a:cubicBezTo>
                  <a:cubicBezTo>
                    <a:pt x="29" y="45"/>
                    <a:pt x="29" y="45"/>
                    <a:pt x="29" y="45"/>
                  </a:cubicBezTo>
                  <a:close/>
                  <a:moveTo>
                    <a:pt x="44" y="17"/>
                  </a:moveTo>
                  <a:cubicBezTo>
                    <a:pt x="44" y="17"/>
                    <a:pt x="44" y="17"/>
                    <a:pt x="44" y="17"/>
                  </a:cubicBezTo>
                  <a:cubicBezTo>
                    <a:pt x="44" y="18"/>
                    <a:pt x="44" y="18"/>
                    <a:pt x="44" y="18"/>
                  </a:cubicBezTo>
                  <a:cubicBezTo>
                    <a:pt x="44" y="18"/>
                    <a:pt x="44" y="18"/>
                    <a:pt x="44" y="18"/>
                  </a:cubicBezTo>
                  <a:cubicBezTo>
                    <a:pt x="44" y="18"/>
                    <a:pt x="44" y="19"/>
                    <a:pt x="44" y="19"/>
                  </a:cubicBezTo>
                  <a:cubicBezTo>
                    <a:pt x="44" y="20"/>
                    <a:pt x="44" y="20"/>
                    <a:pt x="44" y="20"/>
                  </a:cubicBezTo>
                  <a:cubicBezTo>
                    <a:pt x="44" y="20"/>
                    <a:pt x="44" y="20"/>
                    <a:pt x="44" y="20"/>
                  </a:cubicBezTo>
                  <a:cubicBezTo>
                    <a:pt x="44" y="20"/>
                    <a:pt x="44" y="20"/>
                    <a:pt x="44" y="20"/>
                  </a:cubicBezTo>
                  <a:cubicBezTo>
                    <a:pt x="45" y="21"/>
                    <a:pt x="45" y="22"/>
                    <a:pt x="45" y="23"/>
                  </a:cubicBezTo>
                  <a:cubicBezTo>
                    <a:pt x="45" y="25"/>
                    <a:pt x="45" y="27"/>
                    <a:pt x="45" y="28"/>
                  </a:cubicBezTo>
                  <a:cubicBezTo>
                    <a:pt x="44" y="29"/>
                    <a:pt x="43" y="30"/>
                    <a:pt x="42" y="30"/>
                  </a:cubicBezTo>
                  <a:cubicBezTo>
                    <a:pt x="40" y="36"/>
                    <a:pt x="38" y="40"/>
                    <a:pt x="31" y="41"/>
                  </a:cubicBezTo>
                  <a:cubicBezTo>
                    <a:pt x="31" y="41"/>
                    <a:pt x="31" y="41"/>
                    <a:pt x="30" y="41"/>
                  </a:cubicBezTo>
                  <a:cubicBezTo>
                    <a:pt x="30" y="41"/>
                    <a:pt x="29" y="41"/>
                    <a:pt x="29" y="41"/>
                  </a:cubicBezTo>
                  <a:cubicBezTo>
                    <a:pt x="29" y="41"/>
                    <a:pt x="29" y="41"/>
                    <a:pt x="29" y="41"/>
                  </a:cubicBezTo>
                  <a:cubicBezTo>
                    <a:pt x="23" y="41"/>
                    <a:pt x="20" y="36"/>
                    <a:pt x="18" y="30"/>
                  </a:cubicBezTo>
                  <a:cubicBezTo>
                    <a:pt x="17" y="30"/>
                    <a:pt x="15" y="29"/>
                    <a:pt x="15" y="28"/>
                  </a:cubicBezTo>
                  <a:cubicBezTo>
                    <a:pt x="15" y="28"/>
                    <a:pt x="14" y="25"/>
                    <a:pt x="14" y="24"/>
                  </a:cubicBezTo>
                  <a:cubicBezTo>
                    <a:pt x="14" y="22"/>
                    <a:pt x="14" y="21"/>
                    <a:pt x="15" y="20"/>
                  </a:cubicBezTo>
                  <a:cubicBezTo>
                    <a:pt x="15" y="20"/>
                    <a:pt x="16" y="20"/>
                    <a:pt x="16" y="20"/>
                  </a:cubicBezTo>
                  <a:cubicBezTo>
                    <a:pt x="16" y="19"/>
                    <a:pt x="16" y="18"/>
                    <a:pt x="16" y="18"/>
                  </a:cubicBezTo>
                  <a:cubicBezTo>
                    <a:pt x="16" y="17"/>
                    <a:pt x="16" y="17"/>
                    <a:pt x="16" y="17"/>
                  </a:cubicBezTo>
                  <a:cubicBezTo>
                    <a:pt x="16" y="17"/>
                    <a:pt x="16" y="17"/>
                    <a:pt x="16" y="17"/>
                  </a:cubicBezTo>
                  <a:cubicBezTo>
                    <a:pt x="15" y="13"/>
                    <a:pt x="16" y="10"/>
                    <a:pt x="18" y="8"/>
                  </a:cubicBezTo>
                  <a:cubicBezTo>
                    <a:pt x="24" y="0"/>
                    <a:pt x="40" y="3"/>
                    <a:pt x="43" y="9"/>
                  </a:cubicBezTo>
                  <a:cubicBezTo>
                    <a:pt x="44" y="11"/>
                    <a:pt x="44" y="14"/>
                    <a:pt x="44" y="1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1" rIns="68580" bIns="34291"/>
            <a:lstStyle/>
            <a:p>
              <a:pP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0" name="MH_Other_2"/>
            <p:cNvSpPr/>
            <p:nvPr>
              <p:custDataLst>
                <p:tags r:id="rId40"/>
              </p:custDataLst>
            </p:nvPr>
          </p:nvSpPr>
          <p:spPr bwMode="auto">
            <a:xfrm rot="2700000">
              <a:off x="3131781" y="1457109"/>
              <a:ext cx="258763" cy="257175"/>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rgbClr val="71E600">
                    <a:alpha val="0"/>
                  </a:srgbClr>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1" name="MH_Other_3"/>
            <p:cNvSpPr>
              <a:spLocks noChangeAspect="1"/>
            </p:cNvSpPr>
            <p:nvPr>
              <p:custDataLst>
                <p:tags r:id="rId41"/>
              </p:custDataLst>
            </p:nvPr>
          </p:nvSpPr>
          <p:spPr bwMode="auto">
            <a:xfrm rot="2700000">
              <a:off x="3072249" y="1508704"/>
              <a:ext cx="377825" cy="377825"/>
            </a:xfrm>
            <a:prstGeom prst="rect">
              <a:avLst/>
            </a:prstGeom>
            <a:noFill/>
            <a:ln w="25400" cap="flat" cmpd="sng" algn="ctr">
              <a:solidFill>
                <a:sysClr val="window" lastClr="FFFFFF"/>
              </a:solid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7257074" y="2569691"/>
            <a:ext cx="410516" cy="445692"/>
            <a:chOff x="5605477" y="1457252"/>
            <a:chExt cx="410516" cy="445692"/>
          </a:xfrm>
        </p:grpSpPr>
        <p:sp>
          <p:nvSpPr>
            <p:cNvPr id="72" name="MH_Other_4"/>
            <p:cNvSpPr/>
            <p:nvPr>
              <p:custDataLst>
                <p:tags r:id="rId34"/>
              </p:custDataLst>
            </p:nvPr>
          </p:nvSpPr>
          <p:spPr>
            <a:xfrm rot="2700000">
              <a:off x="5605476" y="1492428"/>
              <a:ext cx="410517" cy="410516"/>
            </a:xfrm>
            <a:prstGeom prst="rect">
              <a:avLst/>
            </a:prstGeom>
            <a:gradFill>
              <a:gsLst>
                <a:gs pos="0">
                  <a:srgbClr val="FF2D2D"/>
                </a:gs>
                <a:gs pos="69000">
                  <a:srgbClr val="C30000"/>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3" name="MH_Other_5"/>
            <p:cNvSpPr/>
            <p:nvPr>
              <p:custDataLst>
                <p:tags r:id="rId35"/>
              </p:custDataLst>
            </p:nvPr>
          </p:nvSpPr>
          <p:spPr>
            <a:xfrm rot="2700000">
              <a:off x="5687236" y="1457253"/>
              <a:ext cx="246333" cy="246332"/>
            </a:xfrm>
            <a:custGeom>
              <a:avLst/>
              <a:gdLst>
                <a:gd name="connsiteX0" fmla="*/ 0 w 328443"/>
                <a:gd name="connsiteY0" fmla="*/ 0 h 328443"/>
                <a:gd name="connsiteX1" fmla="*/ 328443 w 328443"/>
                <a:gd name="connsiteY1" fmla="*/ 0 h 328443"/>
                <a:gd name="connsiteX2" fmla="*/ 0 w 328443"/>
                <a:gd name="connsiteY2" fmla="*/ 328443 h 328443"/>
              </a:gdLst>
              <a:ahLst/>
              <a:cxnLst>
                <a:cxn ang="0">
                  <a:pos x="connsiteX0" y="connsiteY0"/>
                </a:cxn>
                <a:cxn ang="0">
                  <a:pos x="connsiteX1" y="connsiteY1"/>
                </a:cxn>
                <a:cxn ang="0">
                  <a:pos x="connsiteX2" y="connsiteY2"/>
                </a:cxn>
              </a:cxnLst>
              <a:rect l="l" t="t" r="r" b="b"/>
              <a:pathLst>
                <a:path w="328443" h="328443">
                  <a:moveTo>
                    <a:pt x="0" y="0"/>
                  </a:moveTo>
                  <a:lnTo>
                    <a:pt x="328443" y="0"/>
                  </a:lnTo>
                  <a:lnTo>
                    <a:pt x="0" y="328443"/>
                  </a:lnTo>
                  <a:close/>
                </a:path>
              </a:pathLst>
            </a:custGeom>
            <a:gradFill>
              <a:gsLst>
                <a:gs pos="0">
                  <a:sysClr val="window" lastClr="FFFFFF"/>
                </a:gs>
                <a:gs pos="69000">
                  <a:srgbClr val="C30000">
                    <a:alpha val="0"/>
                  </a:srgbClr>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4" name="MH_Other_6"/>
            <p:cNvSpPr>
              <a:spLocks noChangeAspect="1"/>
            </p:cNvSpPr>
            <p:nvPr>
              <p:custDataLst>
                <p:tags r:id="rId36"/>
              </p:custDataLst>
            </p:nvPr>
          </p:nvSpPr>
          <p:spPr>
            <a:xfrm rot="2700000">
              <a:off x="5621733" y="1508685"/>
              <a:ext cx="378000" cy="378000"/>
            </a:xfrm>
            <a:prstGeom prst="rect">
              <a:avLst/>
            </a:prstGeom>
            <a:noFill/>
            <a:ln w="25400" cap="flat" cmpd="sng" algn="ctr">
              <a:solidFill>
                <a:sysClr val="window" lastClr="FFFFFF"/>
              </a:solid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5" name="MH_Other_7"/>
            <p:cNvSpPr>
              <a:spLocks noChangeAspect="1" noEditPoints="1"/>
            </p:cNvSpPr>
            <p:nvPr>
              <p:custDataLst>
                <p:tags r:id="rId37"/>
              </p:custDataLst>
            </p:nvPr>
          </p:nvSpPr>
          <p:spPr bwMode="auto">
            <a:xfrm>
              <a:off x="5724450" y="1603185"/>
              <a:ext cx="172567" cy="189000"/>
            </a:xfrm>
            <a:custGeom>
              <a:avLst/>
              <a:gdLst>
                <a:gd name="T0" fmla="*/ 36 w 71"/>
                <a:gd name="T1" fmla="*/ 26 h 78"/>
                <a:gd name="T2" fmla="*/ 43 w 71"/>
                <a:gd name="T3" fmla="*/ 53 h 78"/>
                <a:gd name="T4" fmla="*/ 36 w 71"/>
                <a:gd name="T5" fmla="*/ 71 h 78"/>
                <a:gd name="T6" fmla="*/ 45 w 71"/>
                <a:gd name="T7" fmla="*/ 70 h 78"/>
                <a:gd name="T8" fmla="*/ 50 w 71"/>
                <a:gd name="T9" fmla="*/ 73 h 78"/>
                <a:gd name="T10" fmla="*/ 41 w 71"/>
                <a:gd name="T11" fmla="*/ 78 h 78"/>
                <a:gd name="T12" fmla="*/ 32 w 71"/>
                <a:gd name="T13" fmla="*/ 74 h 78"/>
                <a:gd name="T14" fmla="*/ 31 w 71"/>
                <a:gd name="T15" fmla="*/ 72 h 78"/>
                <a:gd name="T16" fmla="*/ 22 w 71"/>
                <a:gd name="T17" fmla="*/ 53 h 78"/>
                <a:gd name="T18" fmla="*/ 31 w 71"/>
                <a:gd name="T19" fmla="*/ 26 h 78"/>
                <a:gd name="T20" fmla="*/ 36 w 71"/>
                <a:gd name="T21" fmla="*/ 22 h 78"/>
                <a:gd name="T22" fmla="*/ 43 w 71"/>
                <a:gd name="T23" fmla="*/ 13 h 78"/>
                <a:gd name="T24" fmla="*/ 36 w 71"/>
                <a:gd name="T25" fmla="*/ 15 h 78"/>
                <a:gd name="T26" fmla="*/ 43 w 71"/>
                <a:gd name="T27" fmla="*/ 2 h 78"/>
                <a:gd name="T28" fmla="*/ 45 w 71"/>
                <a:gd name="T29" fmla="*/ 8 h 78"/>
                <a:gd name="T30" fmla="*/ 43 w 71"/>
                <a:gd name="T31" fmla="*/ 2 h 78"/>
                <a:gd name="T32" fmla="*/ 60 w 71"/>
                <a:gd name="T33" fmla="*/ 28 h 78"/>
                <a:gd name="T34" fmla="*/ 66 w 71"/>
                <a:gd name="T35" fmla="*/ 26 h 78"/>
                <a:gd name="T36" fmla="*/ 66 w 71"/>
                <a:gd name="T37" fmla="*/ 15 h 78"/>
                <a:gd name="T38" fmla="*/ 69 w 71"/>
                <a:gd name="T39" fmla="*/ 21 h 78"/>
                <a:gd name="T40" fmla="*/ 66 w 71"/>
                <a:gd name="T41" fmla="*/ 15 h 78"/>
                <a:gd name="T42" fmla="*/ 48 w 71"/>
                <a:gd name="T43" fmla="*/ 23 h 78"/>
                <a:gd name="T44" fmla="*/ 55 w 71"/>
                <a:gd name="T45" fmla="*/ 21 h 78"/>
                <a:gd name="T46" fmla="*/ 58 w 71"/>
                <a:gd name="T47" fmla="*/ 1 h 78"/>
                <a:gd name="T48" fmla="*/ 61 w 71"/>
                <a:gd name="T49" fmla="*/ 7 h 78"/>
                <a:gd name="T50" fmla="*/ 58 w 71"/>
                <a:gd name="T51" fmla="*/ 1 h 78"/>
                <a:gd name="T52" fmla="*/ 59 w 71"/>
                <a:gd name="T53" fmla="*/ 12 h 78"/>
                <a:gd name="T54" fmla="*/ 52 w 71"/>
                <a:gd name="T55" fmla="*/ 14 h 78"/>
                <a:gd name="T56" fmla="*/ 2 w 71"/>
                <a:gd name="T57" fmla="*/ 27 h 78"/>
                <a:gd name="T58" fmla="*/ 4 w 71"/>
                <a:gd name="T59" fmla="*/ 34 h 78"/>
                <a:gd name="T60" fmla="*/ 2 w 71"/>
                <a:gd name="T61" fmla="*/ 27 h 78"/>
                <a:gd name="T62" fmla="*/ 12 w 71"/>
                <a:gd name="T63" fmla="*/ 5 h 78"/>
                <a:gd name="T64" fmla="*/ 18 w 71"/>
                <a:gd name="T65" fmla="*/ 5 h 78"/>
                <a:gd name="T66" fmla="*/ 10 w 71"/>
                <a:gd name="T67" fmla="*/ 9 h 78"/>
                <a:gd name="T68" fmla="*/ 13 w 71"/>
                <a:gd name="T69" fmla="*/ 16 h 78"/>
                <a:gd name="T70" fmla="*/ 10 w 71"/>
                <a:gd name="T71" fmla="*/ 9 h 78"/>
                <a:gd name="T72" fmla="*/ 4 w 71"/>
                <a:gd name="T73" fmla="*/ 23 h 78"/>
                <a:gd name="T74" fmla="*/ 10 w 71"/>
                <a:gd name="T75" fmla="*/ 20 h 78"/>
                <a:gd name="T76" fmla="*/ 20 w 71"/>
                <a:gd name="T77" fmla="*/ 18 h 78"/>
                <a:gd name="T78" fmla="*/ 22 w 71"/>
                <a:gd name="T79" fmla="*/ 25 h 78"/>
                <a:gd name="T80" fmla="*/ 20 w 71"/>
                <a:gd name="T81" fmla="*/ 18 h 78"/>
                <a:gd name="T82" fmla="*/ 33 w 71"/>
                <a:gd name="T83" fmla="*/ 2 h 78"/>
                <a:gd name="T84" fmla="*/ 26 w 71"/>
                <a:gd name="T85" fmla="*/ 5 h 78"/>
                <a:gd name="T86" fmla="*/ 24 w 71"/>
                <a:gd name="T87" fmla="*/ 9 h 78"/>
                <a:gd name="T88" fmla="*/ 27 w 71"/>
                <a:gd name="T89" fmla="*/ 16 h 78"/>
                <a:gd name="T90" fmla="*/ 24 w 71"/>
                <a:gd name="T91" fmla="*/ 9 h 78"/>
                <a:gd name="T92" fmla="*/ 16 w 71"/>
                <a:gd name="T93" fmla="*/ 46 h 78"/>
                <a:gd name="T94" fmla="*/ 9 w 71"/>
                <a:gd name="T95"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78">
                  <a:moveTo>
                    <a:pt x="36" y="22"/>
                  </a:moveTo>
                  <a:cubicBezTo>
                    <a:pt x="36" y="26"/>
                    <a:pt x="36" y="26"/>
                    <a:pt x="36" y="26"/>
                  </a:cubicBezTo>
                  <a:cubicBezTo>
                    <a:pt x="52" y="27"/>
                    <a:pt x="64" y="38"/>
                    <a:pt x="66" y="53"/>
                  </a:cubicBezTo>
                  <a:cubicBezTo>
                    <a:pt x="57" y="49"/>
                    <a:pt x="50" y="50"/>
                    <a:pt x="43" y="53"/>
                  </a:cubicBezTo>
                  <a:cubicBezTo>
                    <a:pt x="41" y="51"/>
                    <a:pt x="39" y="50"/>
                    <a:pt x="36" y="50"/>
                  </a:cubicBezTo>
                  <a:cubicBezTo>
                    <a:pt x="36" y="71"/>
                    <a:pt x="36" y="71"/>
                    <a:pt x="36" y="71"/>
                  </a:cubicBezTo>
                  <a:cubicBezTo>
                    <a:pt x="38" y="72"/>
                    <a:pt x="39" y="72"/>
                    <a:pt x="41" y="72"/>
                  </a:cubicBezTo>
                  <a:cubicBezTo>
                    <a:pt x="43" y="72"/>
                    <a:pt x="44" y="71"/>
                    <a:pt x="45" y="70"/>
                  </a:cubicBezTo>
                  <a:cubicBezTo>
                    <a:pt x="46" y="70"/>
                    <a:pt x="46" y="70"/>
                    <a:pt x="46" y="69"/>
                  </a:cubicBezTo>
                  <a:cubicBezTo>
                    <a:pt x="50" y="73"/>
                    <a:pt x="50" y="73"/>
                    <a:pt x="50" y="73"/>
                  </a:cubicBezTo>
                  <a:cubicBezTo>
                    <a:pt x="50" y="73"/>
                    <a:pt x="50" y="74"/>
                    <a:pt x="49" y="74"/>
                  </a:cubicBezTo>
                  <a:cubicBezTo>
                    <a:pt x="47" y="76"/>
                    <a:pt x="44" y="77"/>
                    <a:pt x="41" y="78"/>
                  </a:cubicBezTo>
                  <a:cubicBezTo>
                    <a:pt x="38" y="78"/>
                    <a:pt x="35" y="77"/>
                    <a:pt x="33" y="75"/>
                  </a:cubicBezTo>
                  <a:cubicBezTo>
                    <a:pt x="32" y="74"/>
                    <a:pt x="32" y="74"/>
                    <a:pt x="32" y="74"/>
                  </a:cubicBezTo>
                  <a:cubicBezTo>
                    <a:pt x="31" y="73"/>
                    <a:pt x="31" y="73"/>
                    <a:pt x="31" y="73"/>
                  </a:cubicBezTo>
                  <a:cubicBezTo>
                    <a:pt x="31" y="72"/>
                    <a:pt x="31" y="72"/>
                    <a:pt x="31" y="72"/>
                  </a:cubicBezTo>
                  <a:cubicBezTo>
                    <a:pt x="31" y="49"/>
                    <a:pt x="31" y="49"/>
                    <a:pt x="31" y="49"/>
                  </a:cubicBezTo>
                  <a:cubicBezTo>
                    <a:pt x="28" y="50"/>
                    <a:pt x="25" y="51"/>
                    <a:pt x="22" y="53"/>
                  </a:cubicBezTo>
                  <a:cubicBezTo>
                    <a:pt x="15" y="49"/>
                    <a:pt x="8" y="49"/>
                    <a:pt x="2" y="53"/>
                  </a:cubicBezTo>
                  <a:cubicBezTo>
                    <a:pt x="3" y="38"/>
                    <a:pt x="16" y="27"/>
                    <a:pt x="31" y="26"/>
                  </a:cubicBezTo>
                  <a:cubicBezTo>
                    <a:pt x="31" y="22"/>
                    <a:pt x="31" y="22"/>
                    <a:pt x="31" y="22"/>
                  </a:cubicBezTo>
                  <a:cubicBezTo>
                    <a:pt x="36" y="22"/>
                    <a:pt x="36" y="22"/>
                    <a:pt x="36" y="22"/>
                  </a:cubicBezTo>
                  <a:close/>
                  <a:moveTo>
                    <a:pt x="38" y="11"/>
                  </a:moveTo>
                  <a:cubicBezTo>
                    <a:pt x="43" y="13"/>
                    <a:pt x="43" y="13"/>
                    <a:pt x="43" y="13"/>
                  </a:cubicBezTo>
                  <a:cubicBezTo>
                    <a:pt x="41" y="17"/>
                    <a:pt x="41" y="17"/>
                    <a:pt x="41" y="17"/>
                  </a:cubicBezTo>
                  <a:cubicBezTo>
                    <a:pt x="36" y="15"/>
                    <a:pt x="36" y="15"/>
                    <a:pt x="36" y="15"/>
                  </a:cubicBezTo>
                  <a:cubicBezTo>
                    <a:pt x="38" y="11"/>
                    <a:pt x="38" y="11"/>
                    <a:pt x="38" y="11"/>
                  </a:cubicBezTo>
                  <a:close/>
                  <a:moveTo>
                    <a:pt x="43" y="2"/>
                  </a:moveTo>
                  <a:cubicBezTo>
                    <a:pt x="47" y="4"/>
                    <a:pt x="47" y="4"/>
                    <a:pt x="47" y="4"/>
                  </a:cubicBezTo>
                  <a:cubicBezTo>
                    <a:pt x="45" y="8"/>
                    <a:pt x="45" y="8"/>
                    <a:pt x="45" y="8"/>
                  </a:cubicBezTo>
                  <a:cubicBezTo>
                    <a:pt x="41" y="6"/>
                    <a:pt x="41" y="6"/>
                    <a:pt x="41" y="6"/>
                  </a:cubicBezTo>
                  <a:cubicBezTo>
                    <a:pt x="43" y="2"/>
                    <a:pt x="43" y="2"/>
                    <a:pt x="43" y="2"/>
                  </a:cubicBezTo>
                  <a:close/>
                  <a:moveTo>
                    <a:pt x="62" y="24"/>
                  </a:moveTo>
                  <a:cubicBezTo>
                    <a:pt x="60" y="28"/>
                    <a:pt x="60" y="28"/>
                    <a:pt x="60" y="28"/>
                  </a:cubicBezTo>
                  <a:cubicBezTo>
                    <a:pt x="64" y="30"/>
                    <a:pt x="64" y="30"/>
                    <a:pt x="64" y="30"/>
                  </a:cubicBezTo>
                  <a:cubicBezTo>
                    <a:pt x="66" y="26"/>
                    <a:pt x="66" y="26"/>
                    <a:pt x="66" y="26"/>
                  </a:cubicBezTo>
                  <a:cubicBezTo>
                    <a:pt x="62" y="24"/>
                    <a:pt x="62" y="24"/>
                    <a:pt x="62" y="24"/>
                  </a:cubicBezTo>
                  <a:close/>
                  <a:moveTo>
                    <a:pt x="66" y="15"/>
                  </a:moveTo>
                  <a:cubicBezTo>
                    <a:pt x="71" y="17"/>
                    <a:pt x="71" y="17"/>
                    <a:pt x="71" y="17"/>
                  </a:cubicBezTo>
                  <a:cubicBezTo>
                    <a:pt x="69" y="21"/>
                    <a:pt x="69" y="21"/>
                    <a:pt x="69" y="21"/>
                  </a:cubicBezTo>
                  <a:cubicBezTo>
                    <a:pt x="64" y="19"/>
                    <a:pt x="64" y="19"/>
                    <a:pt x="64" y="19"/>
                  </a:cubicBezTo>
                  <a:cubicBezTo>
                    <a:pt x="66" y="15"/>
                    <a:pt x="66" y="15"/>
                    <a:pt x="66" y="15"/>
                  </a:cubicBezTo>
                  <a:close/>
                  <a:moveTo>
                    <a:pt x="50" y="18"/>
                  </a:moveTo>
                  <a:cubicBezTo>
                    <a:pt x="48" y="23"/>
                    <a:pt x="48" y="23"/>
                    <a:pt x="48" y="23"/>
                  </a:cubicBezTo>
                  <a:cubicBezTo>
                    <a:pt x="52" y="25"/>
                    <a:pt x="52" y="25"/>
                    <a:pt x="52" y="25"/>
                  </a:cubicBezTo>
                  <a:cubicBezTo>
                    <a:pt x="55" y="21"/>
                    <a:pt x="55" y="21"/>
                    <a:pt x="55" y="21"/>
                  </a:cubicBezTo>
                  <a:cubicBezTo>
                    <a:pt x="50" y="18"/>
                    <a:pt x="50" y="18"/>
                    <a:pt x="50" y="18"/>
                  </a:cubicBezTo>
                  <a:close/>
                  <a:moveTo>
                    <a:pt x="58" y="1"/>
                  </a:moveTo>
                  <a:cubicBezTo>
                    <a:pt x="57" y="5"/>
                    <a:pt x="57" y="5"/>
                    <a:pt x="57" y="5"/>
                  </a:cubicBezTo>
                  <a:cubicBezTo>
                    <a:pt x="61" y="7"/>
                    <a:pt x="61" y="7"/>
                    <a:pt x="61" y="7"/>
                  </a:cubicBezTo>
                  <a:cubicBezTo>
                    <a:pt x="63" y="4"/>
                    <a:pt x="63" y="4"/>
                    <a:pt x="63" y="4"/>
                  </a:cubicBezTo>
                  <a:cubicBezTo>
                    <a:pt x="58" y="1"/>
                    <a:pt x="58" y="1"/>
                    <a:pt x="58" y="1"/>
                  </a:cubicBezTo>
                  <a:close/>
                  <a:moveTo>
                    <a:pt x="54" y="9"/>
                  </a:moveTo>
                  <a:cubicBezTo>
                    <a:pt x="59" y="12"/>
                    <a:pt x="59" y="12"/>
                    <a:pt x="59" y="12"/>
                  </a:cubicBezTo>
                  <a:cubicBezTo>
                    <a:pt x="57" y="16"/>
                    <a:pt x="57" y="16"/>
                    <a:pt x="57" y="16"/>
                  </a:cubicBezTo>
                  <a:cubicBezTo>
                    <a:pt x="52" y="14"/>
                    <a:pt x="52" y="14"/>
                    <a:pt x="52" y="14"/>
                  </a:cubicBezTo>
                  <a:cubicBezTo>
                    <a:pt x="54" y="9"/>
                    <a:pt x="54" y="9"/>
                    <a:pt x="54" y="9"/>
                  </a:cubicBezTo>
                  <a:close/>
                  <a:moveTo>
                    <a:pt x="2" y="27"/>
                  </a:moveTo>
                  <a:cubicBezTo>
                    <a:pt x="0" y="32"/>
                    <a:pt x="0" y="32"/>
                    <a:pt x="0" y="32"/>
                  </a:cubicBezTo>
                  <a:cubicBezTo>
                    <a:pt x="4" y="34"/>
                    <a:pt x="4" y="34"/>
                    <a:pt x="4" y="34"/>
                  </a:cubicBezTo>
                  <a:cubicBezTo>
                    <a:pt x="6" y="29"/>
                    <a:pt x="6" y="29"/>
                    <a:pt x="6" y="29"/>
                  </a:cubicBezTo>
                  <a:cubicBezTo>
                    <a:pt x="2" y="27"/>
                    <a:pt x="2" y="27"/>
                    <a:pt x="2" y="27"/>
                  </a:cubicBezTo>
                  <a:close/>
                  <a:moveTo>
                    <a:pt x="13" y="3"/>
                  </a:moveTo>
                  <a:cubicBezTo>
                    <a:pt x="12" y="5"/>
                    <a:pt x="12" y="5"/>
                    <a:pt x="12" y="5"/>
                  </a:cubicBezTo>
                  <a:cubicBezTo>
                    <a:pt x="17" y="7"/>
                    <a:pt x="17" y="7"/>
                    <a:pt x="17" y="7"/>
                  </a:cubicBezTo>
                  <a:cubicBezTo>
                    <a:pt x="18" y="5"/>
                    <a:pt x="18" y="5"/>
                    <a:pt x="18" y="5"/>
                  </a:cubicBezTo>
                  <a:cubicBezTo>
                    <a:pt x="13" y="3"/>
                    <a:pt x="13" y="3"/>
                    <a:pt x="13" y="3"/>
                  </a:cubicBezTo>
                  <a:close/>
                  <a:moveTo>
                    <a:pt x="10" y="9"/>
                  </a:moveTo>
                  <a:cubicBezTo>
                    <a:pt x="15" y="11"/>
                    <a:pt x="15" y="11"/>
                    <a:pt x="15" y="11"/>
                  </a:cubicBezTo>
                  <a:cubicBezTo>
                    <a:pt x="13" y="16"/>
                    <a:pt x="13" y="16"/>
                    <a:pt x="13" y="16"/>
                  </a:cubicBezTo>
                  <a:cubicBezTo>
                    <a:pt x="8" y="14"/>
                    <a:pt x="8" y="14"/>
                    <a:pt x="8" y="14"/>
                  </a:cubicBezTo>
                  <a:cubicBezTo>
                    <a:pt x="10" y="9"/>
                    <a:pt x="10" y="9"/>
                    <a:pt x="10" y="9"/>
                  </a:cubicBezTo>
                  <a:close/>
                  <a:moveTo>
                    <a:pt x="6" y="18"/>
                  </a:moveTo>
                  <a:cubicBezTo>
                    <a:pt x="4" y="23"/>
                    <a:pt x="4" y="23"/>
                    <a:pt x="4" y="23"/>
                  </a:cubicBezTo>
                  <a:cubicBezTo>
                    <a:pt x="8" y="25"/>
                    <a:pt x="8" y="25"/>
                    <a:pt x="8" y="25"/>
                  </a:cubicBezTo>
                  <a:cubicBezTo>
                    <a:pt x="10" y="20"/>
                    <a:pt x="10" y="20"/>
                    <a:pt x="10" y="20"/>
                  </a:cubicBezTo>
                  <a:cubicBezTo>
                    <a:pt x="6" y="18"/>
                    <a:pt x="6" y="18"/>
                    <a:pt x="6" y="18"/>
                  </a:cubicBezTo>
                  <a:close/>
                  <a:moveTo>
                    <a:pt x="20" y="18"/>
                  </a:moveTo>
                  <a:cubicBezTo>
                    <a:pt x="18" y="23"/>
                    <a:pt x="18" y="23"/>
                    <a:pt x="18" y="23"/>
                  </a:cubicBezTo>
                  <a:cubicBezTo>
                    <a:pt x="22" y="25"/>
                    <a:pt x="22" y="25"/>
                    <a:pt x="22" y="25"/>
                  </a:cubicBezTo>
                  <a:cubicBezTo>
                    <a:pt x="24" y="20"/>
                    <a:pt x="24" y="20"/>
                    <a:pt x="24" y="20"/>
                  </a:cubicBezTo>
                  <a:cubicBezTo>
                    <a:pt x="20" y="18"/>
                    <a:pt x="20" y="18"/>
                    <a:pt x="20" y="18"/>
                  </a:cubicBezTo>
                  <a:close/>
                  <a:moveTo>
                    <a:pt x="29" y="0"/>
                  </a:moveTo>
                  <a:cubicBezTo>
                    <a:pt x="33" y="2"/>
                    <a:pt x="33" y="2"/>
                    <a:pt x="33" y="2"/>
                  </a:cubicBezTo>
                  <a:cubicBezTo>
                    <a:pt x="31" y="7"/>
                    <a:pt x="31" y="7"/>
                    <a:pt x="31" y="7"/>
                  </a:cubicBezTo>
                  <a:cubicBezTo>
                    <a:pt x="26" y="5"/>
                    <a:pt x="26" y="5"/>
                    <a:pt x="26" y="5"/>
                  </a:cubicBezTo>
                  <a:cubicBezTo>
                    <a:pt x="29" y="0"/>
                    <a:pt x="29" y="0"/>
                    <a:pt x="29" y="0"/>
                  </a:cubicBezTo>
                  <a:close/>
                  <a:moveTo>
                    <a:pt x="24" y="9"/>
                  </a:moveTo>
                  <a:cubicBezTo>
                    <a:pt x="29" y="11"/>
                    <a:pt x="29" y="11"/>
                    <a:pt x="29" y="11"/>
                  </a:cubicBezTo>
                  <a:cubicBezTo>
                    <a:pt x="27" y="16"/>
                    <a:pt x="27" y="16"/>
                    <a:pt x="27" y="16"/>
                  </a:cubicBezTo>
                  <a:cubicBezTo>
                    <a:pt x="22" y="14"/>
                    <a:pt x="22" y="14"/>
                    <a:pt x="22" y="14"/>
                  </a:cubicBezTo>
                  <a:cubicBezTo>
                    <a:pt x="24" y="9"/>
                    <a:pt x="24" y="9"/>
                    <a:pt x="24" y="9"/>
                  </a:cubicBezTo>
                  <a:close/>
                  <a:moveTo>
                    <a:pt x="9" y="45"/>
                  </a:moveTo>
                  <a:cubicBezTo>
                    <a:pt x="11" y="45"/>
                    <a:pt x="14" y="46"/>
                    <a:pt x="16" y="46"/>
                  </a:cubicBezTo>
                  <a:cubicBezTo>
                    <a:pt x="20" y="40"/>
                    <a:pt x="24" y="35"/>
                    <a:pt x="27" y="29"/>
                  </a:cubicBezTo>
                  <a:cubicBezTo>
                    <a:pt x="18" y="33"/>
                    <a:pt x="12" y="39"/>
                    <a:pt x="9" y="45"/>
                  </a:cubicBezTo>
                  <a:close/>
                </a:path>
              </a:pathLst>
            </a:custGeom>
            <a:solidFill>
              <a:sysClr val="window" lastClr="FFFFFF"/>
            </a:solidFill>
            <a:ln>
              <a:noFill/>
            </a:ln>
            <a:extLst/>
          </p:spPr>
          <p:txBody>
            <a:bodyPr lIns="68580" tIns="34291" rIns="68580" bIns="34291"/>
            <a:lstStyle/>
            <a:p>
              <a:pP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947910" y="5030578"/>
            <a:ext cx="410516" cy="434439"/>
            <a:chOff x="3055307" y="4059909"/>
            <a:chExt cx="410516" cy="434438"/>
          </a:xfrm>
        </p:grpSpPr>
        <p:sp>
          <p:nvSpPr>
            <p:cNvPr id="76" name="MH_Other_8"/>
            <p:cNvSpPr/>
            <p:nvPr>
              <p:custDataLst>
                <p:tags r:id="rId30"/>
              </p:custDataLst>
            </p:nvPr>
          </p:nvSpPr>
          <p:spPr>
            <a:xfrm rot="2700000">
              <a:off x="3055306" y="4083831"/>
              <a:ext cx="410517" cy="410516"/>
            </a:xfrm>
            <a:prstGeom prst="rect">
              <a:avLst/>
            </a:prstGeom>
            <a:gradFill>
              <a:gsLst>
                <a:gs pos="0">
                  <a:srgbClr val="55D2FF"/>
                </a:gs>
                <a:gs pos="69000">
                  <a:srgbClr val="0073C3"/>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7" name="MH_Other_9"/>
            <p:cNvSpPr/>
            <p:nvPr>
              <p:custDataLst>
                <p:tags r:id="rId31"/>
              </p:custDataLst>
            </p:nvPr>
          </p:nvSpPr>
          <p:spPr>
            <a:xfrm rot="2700000">
              <a:off x="3131642" y="4059909"/>
              <a:ext cx="257844" cy="257843"/>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rgbClr val="55D2FF">
                    <a:alpha val="0"/>
                  </a:srgbClr>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8" name="MH_Other_10"/>
            <p:cNvSpPr>
              <a:spLocks noChangeAspect="1"/>
            </p:cNvSpPr>
            <p:nvPr>
              <p:custDataLst>
                <p:tags r:id="rId32"/>
              </p:custDataLst>
            </p:nvPr>
          </p:nvSpPr>
          <p:spPr>
            <a:xfrm rot="2700000">
              <a:off x="3071563" y="4100088"/>
              <a:ext cx="378000" cy="378000"/>
            </a:xfrm>
            <a:prstGeom prst="rect">
              <a:avLst/>
            </a:prstGeom>
            <a:noFill/>
            <a:ln w="25400" cap="flat" cmpd="sng" algn="ctr">
              <a:solidFill>
                <a:sysClr val="window" lastClr="FFFFFF"/>
              </a:solid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79" name="MH_Other_11"/>
            <p:cNvSpPr>
              <a:spLocks noChangeAspect="1"/>
            </p:cNvSpPr>
            <p:nvPr>
              <p:custDataLst>
                <p:tags r:id="rId33"/>
              </p:custDataLst>
            </p:nvPr>
          </p:nvSpPr>
          <p:spPr bwMode="auto">
            <a:xfrm>
              <a:off x="3136643" y="4194588"/>
              <a:ext cx="247842" cy="189000"/>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ysClr val="window" lastClr="FFFFFF"/>
            </a:solidFill>
            <a:ln>
              <a:noFill/>
            </a:ln>
            <a:extLst/>
          </p:spPr>
          <p:txBody>
            <a:bodyPr lIns="68580" tIns="34291" rIns="68580" bIns="34291"/>
            <a:lstStyle/>
            <a:p>
              <a:pP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7242895" y="4897145"/>
            <a:ext cx="410516" cy="441251"/>
            <a:chOff x="5605476" y="4054068"/>
            <a:chExt cx="410516" cy="441251"/>
          </a:xfrm>
        </p:grpSpPr>
        <p:sp>
          <p:nvSpPr>
            <p:cNvPr id="80" name="MH_Other_12"/>
            <p:cNvSpPr/>
            <p:nvPr>
              <p:custDataLst>
                <p:tags r:id="rId26"/>
              </p:custDataLst>
            </p:nvPr>
          </p:nvSpPr>
          <p:spPr>
            <a:xfrm rot="2700000">
              <a:off x="5605476" y="4084803"/>
              <a:ext cx="410516" cy="410516"/>
            </a:xfrm>
            <a:prstGeom prst="rect">
              <a:avLst/>
            </a:prstGeom>
            <a:gradFill>
              <a:gsLst>
                <a:gs pos="0">
                  <a:srgbClr val="FFCD00"/>
                </a:gs>
                <a:gs pos="69000">
                  <a:srgbClr val="EB870F"/>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81" name="MH_Other_13"/>
            <p:cNvSpPr/>
            <p:nvPr>
              <p:custDataLst>
                <p:tags r:id="rId27"/>
              </p:custDataLst>
            </p:nvPr>
          </p:nvSpPr>
          <p:spPr>
            <a:xfrm rot="2700000">
              <a:off x="5681479" y="4054068"/>
              <a:ext cx="257843" cy="257843"/>
            </a:xfrm>
            <a:custGeom>
              <a:avLst/>
              <a:gdLst>
                <a:gd name="connsiteX0" fmla="*/ 0 w 343791"/>
                <a:gd name="connsiteY0" fmla="*/ 0 h 343791"/>
                <a:gd name="connsiteX1" fmla="*/ 343791 w 343791"/>
                <a:gd name="connsiteY1" fmla="*/ 0 h 343791"/>
                <a:gd name="connsiteX2" fmla="*/ 0 w 343791"/>
                <a:gd name="connsiteY2" fmla="*/ 343791 h 343791"/>
              </a:gdLst>
              <a:ahLst/>
              <a:cxnLst>
                <a:cxn ang="0">
                  <a:pos x="connsiteX0" y="connsiteY0"/>
                </a:cxn>
                <a:cxn ang="0">
                  <a:pos x="connsiteX1" y="connsiteY1"/>
                </a:cxn>
                <a:cxn ang="0">
                  <a:pos x="connsiteX2" y="connsiteY2"/>
                </a:cxn>
              </a:cxnLst>
              <a:rect l="l" t="t" r="r" b="b"/>
              <a:pathLst>
                <a:path w="343791" h="343791">
                  <a:moveTo>
                    <a:pt x="0" y="0"/>
                  </a:moveTo>
                  <a:lnTo>
                    <a:pt x="343791" y="0"/>
                  </a:lnTo>
                  <a:lnTo>
                    <a:pt x="0" y="343791"/>
                  </a:lnTo>
                  <a:close/>
                </a:path>
              </a:pathLst>
            </a:custGeom>
            <a:gradFill>
              <a:gsLst>
                <a:gs pos="0">
                  <a:sysClr val="window" lastClr="FFFFFF"/>
                </a:gs>
                <a:gs pos="69000">
                  <a:srgbClr val="FFCD00">
                    <a:alpha val="0"/>
                  </a:srgbClr>
                </a:gs>
              </a:gsLst>
              <a:lin ang="2700000" scaled="0"/>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82" name="MH_Other_14"/>
            <p:cNvSpPr>
              <a:spLocks noChangeAspect="1"/>
            </p:cNvSpPr>
            <p:nvPr>
              <p:custDataLst>
                <p:tags r:id="rId28"/>
              </p:custDataLst>
            </p:nvPr>
          </p:nvSpPr>
          <p:spPr>
            <a:xfrm rot="2700000">
              <a:off x="5621734" y="4101061"/>
              <a:ext cx="378000" cy="378000"/>
            </a:xfrm>
            <a:prstGeom prst="rect">
              <a:avLst/>
            </a:prstGeom>
            <a:noFill/>
            <a:ln w="25400" cap="flat" cmpd="sng" algn="ctr">
              <a:solidFill>
                <a:sysClr val="window" lastClr="FFFFFF"/>
              </a:solid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83" name="MH_Other_15"/>
            <p:cNvSpPr>
              <a:spLocks noChangeAspect="1" noEditPoints="1"/>
            </p:cNvSpPr>
            <p:nvPr>
              <p:custDataLst>
                <p:tags r:id="rId29"/>
              </p:custDataLst>
            </p:nvPr>
          </p:nvSpPr>
          <p:spPr bwMode="auto">
            <a:xfrm>
              <a:off x="5694722" y="4195561"/>
              <a:ext cx="232024" cy="189000"/>
            </a:xfrm>
            <a:custGeom>
              <a:avLst/>
              <a:gdLst>
                <a:gd name="T0" fmla="*/ 48 w 64"/>
                <a:gd name="T1" fmla="*/ 0 h 52"/>
                <a:gd name="T2" fmla="*/ 51 w 64"/>
                <a:gd name="T3" fmla="*/ 16 h 52"/>
                <a:gd name="T4" fmla="*/ 46 w 64"/>
                <a:gd name="T5" fmla="*/ 8 h 52"/>
                <a:gd name="T6" fmla="*/ 24 w 64"/>
                <a:gd name="T7" fmla="*/ 27 h 52"/>
                <a:gd name="T8" fmla="*/ 16 w 64"/>
                <a:gd name="T9" fmla="*/ 26 h 52"/>
                <a:gd name="T10" fmla="*/ 25 w 64"/>
                <a:gd name="T11" fmla="*/ 32 h 52"/>
                <a:gd name="T12" fmla="*/ 29 w 64"/>
                <a:gd name="T13" fmla="*/ 37 h 52"/>
                <a:gd name="T14" fmla="*/ 0 w 64"/>
                <a:gd name="T15" fmla="*/ 34 h 52"/>
                <a:gd name="T16" fmla="*/ 3 w 64"/>
                <a:gd name="T17" fmla="*/ 0 h 52"/>
                <a:gd name="T18" fmla="*/ 32 w 64"/>
                <a:gd name="T19" fmla="*/ 32 h 52"/>
                <a:gd name="T20" fmla="*/ 45 w 64"/>
                <a:gd name="T21" fmla="*/ 45 h 52"/>
                <a:gd name="T22" fmla="*/ 53 w 64"/>
                <a:gd name="T23" fmla="*/ 43 h 52"/>
                <a:gd name="T24" fmla="*/ 59 w 64"/>
                <a:gd name="T25" fmla="*/ 52 h 52"/>
                <a:gd name="T26" fmla="*/ 57 w 64"/>
                <a:gd name="T27" fmla="*/ 39 h 52"/>
                <a:gd name="T28" fmla="*/ 55 w 64"/>
                <a:gd name="T29" fmla="*/ 40 h 52"/>
                <a:gd name="T30" fmla="*/ 54 w 64"/>
                <a:gd name="T31" fmla="*/ 23 h 52"/>
                <a:gd name="T32" fmla="*/ 54 w 64"/>
                <a:gd name="T33" fmla="*/ 23 h 52"/>
                <a:gd name="T34" fmla="*/ 45 w 64"/>
                <a:gd name="T35" fmla="*/ 19 h 52"/>
                <a:gd name="T36" fmla="*/ 40 w 64"/>
                <a:gd name="T37" fmla="*/ 29 h 52"/>
                <a:gd name="T38" fmla="*/ 50 w 64"/>
                <a:gd name="T39" fmla="*/ 30 h 52"/>
                <a:gd name="T40" fmla="*/ 40 w 64"/>
                <a:gd name="T41" fmla="*/ 29 h 52"/>
                <a:gd name="T42" fmla="*/ 39 w 64"/>
                <a:gd name="T43" fmla="*/ 33 h 52"/>
                <a:gd name="T44" fmla="*/ 51 w 64"/>
                <a:gd name="T45" fmla="*/ 32 h 52"/>
                <a:gd name="T46" fmla="*/ 40 w 64"/>
                <a:gd name="T47" fmla="*/ 34 h 52"/>
                <a:gd name="T48" fmla="*/ 44 w 64"/>
                <a:gd name="T49" fmla="*/ 35 h 52"/>
                <a:gd name="T50" fmla="*/ 40 w 64"/>
                <a:gd name="T51" fmla="*/ 34 h 52"/>
                <a:gd name="T52" fmla="*/ 44 w 64"/>
                <a:gd name="T53" fmla="*/ 28 h 52"/>
                <a:gd name="T54" fmla="*/ 47 w 64"/>
                <a:gd name="T55" fmla="*/ 26 h 52"/>
                <a:gd name="T56" fmla="*/ 45 w 64"/>
                <a:gd name="T57" fmla="*/ 24 h 52"/>
                <a:gd name="T58" fmla="*/ 37 w 64"/>
                <a:gd name="T59" fmla="*/ 32 h 52"/>
                <a:gd name="T60" fmla="*/ 45 w 64"/>
                <a:gd name="T61" fmla="*/ 40 h 52"/>
                <a:gd name="T62" fmla="*/ 51 w 64"/>
                <a:gd name="T63" fmla="*/ 38 h 52"/>
                <a:gd name="T64" fmla="*/ 51 w 64"/>
                <a:gd name="T65" fmla="*/ 38 h 52"/>
                <a:gd name="T66" fmla="*/ 51 w 64"/>
                <a:gd name="T67" fmla="*/ 26 h 52"/>
                <a:gd name="T68" fmla="*/ 51 w 64"/>
                <a:gd name="T69" fmla="*/ 26 h 52"/>
                <a:gd name="T70" fmla="*/ 45 w 64"/>
                <a:gd name="T71" fmla="*/ 24 h 52"/>
                <a:gd name="T72" fmla="*/ 12 w 64"/>
                <a:gd name="T73" fmla="*/ 15 h 52"/>
                <a:gd name="T74" fmla="*/ 5 w 64"/>
                <a:gd name="T75" fmla="*/ 29 h 52"/>
                <a:gd name="T76" fmla="*/ 16 w 64"/>
                <a:gd name="T77" fmla="*/ 19 h 52"/>
                <a:gd name="T78" fmla="*/ 25 w 64"/>
                <a:gd name="T79" fmla="*/ 21 h 52"/>
                <a:gd name="T80" fmla="*/ 42 w 64"/>
                <a:gd name="T81" fmla="*/ 5 h 52"/>
                <a:gd name="T82" fmla="*/ 16 w 64"/>
                <a:gd name="T83"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52">
                  <a:moveTo>
                    <a:pt x="3" y="0"/>
                  </a:moveTo>
                  <a:cubicBezTo>
                    <a:pt x="48" y="0"/>
                    <a:pt x="48" y="0"/>
                    <a:pt x="48" y="0"/>
                  </a:cubicBezTo>
                  <a:cubicBezTo>
                    <a:pt x="51" y="2"/>
                    <a:pt x="51" y="2"/>
                    <a:pt x="51" y="2"/>
                  </a:cubicBezTo>
                  <a:cubicBezTo>
                    <a:pt x="51" y="16"/>
                    <a:pt x="51" y="16"/>
                    <a:pt x="51" y="16"/>
                  </a:cubicBezTo>
                  <a:cubicBezTo>
                    <a:pt x="49" y="16"/>
                    <a:pt x="47" y="15"/>
                    <a:pt x="46" y="15"/>
                  </a:cubicBezTo>
                  <a:cubicBezTo>
                    <a:pt x="46" y="8"/>
                    <a:pt x="46" y="8"/>
                    <a:pt x="46" y="8"/>
                  </a:cubicBezTo>
                  <a:cubicBezTo>
                    <a:pt x="39" y="14"/>
                    <a:pt x="33" y="20"/>
                    <a:pt x="27" y="27"/>
                  </a:cubicBezTo>
                  <a:cubicBezTo>
                    <a:pt x="24" y="27"/>
                    <a:pt x="24" y="27"/>
                    <a:pt x="24" y="27"/>
                  </a:cubicBezTo>
                  <a:cubicBezTo>
                    <a:pt x="19" y="22"/>
                    <a:pt x="19" y="22"/>
                    <a:pt x="19" y="22"/>
                  </a:cubicBezTo>
                  <a:cubicBezTo>
                    <a:pt x="16" y="26"/>
                    <a:pt x="16" y="26"/>
                    <a:pt x="16" y="26"/>
                  </a:cubicBezTo>
                  <a:cubicBezTo>
                    <a:pt x="9" y="32"/>
                    <a:pt x="9" y="32"/>
                    <a:pt x="9" y="32"/>
                  </a:cubicBezTo>
                  <a:cubicBezTo>
                    <a:pt x="25" y="32"/>
                    <a:pt x="25" y="32"/>
                    <a:pt x="25" y="32"/>
                  </a:cubicBezTo>
                  <a:cubicBezTo>
                    <a:pt x="29" y="32"/>
                    <a:pt x="29" y="32"/>
                    <a:pt x="29" y="32"/>
                  </a:cubicBezTo>
                  <a:cubicBezTo>
                    <a:pt x="29" y="33"/>
                    <a:pt x="29" y="35"/>
                    <a:pt x="29" y="37"/>
                  </a:cubicBezTo>
                  <a:cubicBezTo>
                    <a:pt x="3" y="37"/>
                    <a:pt x="3" y="37"/>
                    <a:pt x="3" y="37"/>
                  </a:cubicBezTo>
                  <a:cubicBezTo>
                    <a:pt x="0" y="34"/>
                    <a:pt x="0" y="34"/>
                    <a:pt x="0" y="34"/>
                  </a:cubicBezTo>
                  <a:cubicBezTo>
                    <a:pt x="0" y="2"/>
                    <a:pt x="0" y="2"/>
                    <a:pt x="0" y="2"/>
                  </a:cubicBezTo>
                  <a:cubicBezTo>
                    <a:pt x="3" y="0"/>
                    <a:pt x="3" y="0"/>
                    <a:pt x="3" y="0"/>
                  </a:cubicBezTo>
                  <a:close/>
                  <a:moveTo>
                    <a:pt x="36" y="23"/>
                  </a:moveTo>
                  <a:cubicBezTo>
                    <a:pt x="34" y="25"/>
                    <a:pt x="33" y="28"/>
                    <a:pt x="32" y="32"/>
                  </a:cubicBezTo>
                  <a:cubicBezTo>
                    <a:pt x="32" y="35"/>
                    <a:pt x="34" y="38"/>
                    <a:pt x="36" y="41"/>
                  </a:cubicBezTo>
                  <a:cubicBezTo>
                    <a:pt x="38" y="43"/>
                    <a:pt x="42" y="44"/>
                    <a:pt x="45" y="45"/>
                  </a:cubicBezTo>
                  <a:cubicBezTo>
                    <a:pt x="48" y="45"/>
                    <a:pt x="50" y="44"/>
                    <a:pt x="53" y="42"/>
                  </a:cubicBezTo>
                  <a:cubicBezTo>
                    <a:pt x="53" y="43"/>
                    <a:pt x="53" y="43"/>
                    <a:pt x="53" y="43"/>
                  </a:cubicBezTo>
                  <a:cubicBezTo>
                    <a:pt x="52" y="44"/>
                    <a:pt x="52" y="44"/>
                    <a:pt x="52" y="44"/>
                  </a:cubicBezTo>
                  <a:cubicBezTo>
                    <a:pt x="59" y="52"/>
                    <a:pt x="59" y="52"/>
                    <a:pt x="59" y="52"/>
                  </a:cubicBezTo>
                  <a:cubicBezTo>
                    <a:pt x="64" y="47"/>
                    <a:pt x="64" y="47"/>
                    <a:pt x="64" y="47"/>
                  </a:cubicBezTo>
                  <a:cubicBezTo>
                    <a:pt x="57" y="39"/>
                    <a:pt x="57" y="39"/>
                    <a:pt x="57" y="39"/>
                  </a:cubicBezTo>
                  <a:cubicBezTo>
                    <a:pt x="55" y="41"/>
                    <a:pt x="55" y="41"/>
                    <a:pt x="55" y="41"/>
                  </a:cubicBezTo>
                  <a:cubicBezTo>
                    <a:pt x="55" y="40"/>
                    <a:pt x="55" y="40"/>
                    <a:pt x="55" y="40"/>
                  </a:cubicBezTo>
                  <a:cubicBezTo>
                    <a:pt x="57" y="38"/>
                    <a:pt x="58" y="35"/>
                    <a:pt x="58" y="32"/>
                  </a:cubicBezTo>
                  <a:cubicBezTo>
                    <a:pt x="58" y="29"/>
                    <a:pt x="57" y="26"/>
                    <a:pt x="54" y="23"/>
                  </a:cubicBezTo>
                  <a:cubicBezTo>
                    <a:pt x="54" y="23"/>
                    <a:pt x="54" y="23"/>
                    <a:pt x="54" y="23"/>
                  </a:cubicBezTo>
                  <a:cubicBezTo>
                    <a:pt x="54" y="23"/>
                    <a:pt x="54" y="23"/>
                    <a:pt x="54" y="23"/>
                  </a:cubicBezTo>
                  <a:cubicBezTo>
                    <a:pt x="54" y="23"/>
                    <a:pt x="54" y="23"/>
                    <a:pt x="54" y="23"/>
                  </a:cubicBezTo>
                  <a:cubicBezTo>
                    <a:pt x="52" y="20"/>
                    <a:pt x="49" y="19"/>
                    <a:pt x="45" y="19"/>
                  </a:cubicBezTo>
                  <a:cubicBezTo>
                    <a:pt x="42" y="19"/>
                    <a:pt x="39" y="20"/>
                    <a:pt x="36" y="23"/>
                  </a:cubicBezTo>
                  <a:close/>
                  <a:moveTo>
                    <a:pt x="40" y="29"/>
                  </a:moveTo>
                  <a:cubicBezTo>
                    <a:pt x="40" y="30"/>
                    <a:pt x="40" y="30"/>
                    <a:pt x="40" y="30"/>
                  </a:cubicBezTo>
                  <a:cubicBezTo>
                    <a:pt x="50" y="30"/>
                    <a:pt x="50" y="30"/>
                    <a:pt x="50" y="30"/>
                  </a:cubicBezTo>
                  <a:cubicBezTo>
                    <a:pt x="50" y="29"/>
                    <a:pt x="50" y="29"/>
                    <a:pt x="50" y="29"/>
                  </a:cubicBezTo>
                  <a:cubicBezTo>
                    <a:pt x="40" y="29"/>
                    <a:pt x="40" y="29"/>
                    <a:pt x="40" y="29"/>
                  </a:cubicBezTo>
                  <a:close/>
                  <a:moveTo>
                    <a:pt x="39" y="32"/>
                  </a:moveTo>
                  <a:cubicBezTo>
                    <a:pt x="39" y="33"/>
                    <a:pt x="39" y="33"/>
                    <a:pt x="39" y="33"/>
                  </a:cubicBezTo>
                  <a:cubicBezTo>
                    <a:pt x="51" y="33"/>
                    <a:pt x="51" y="33"/>
                    <a:pt x="51" y="33"/>
                  </a:cubicBezTo>
                  <a:cubicBezTo>
                    <a:pt x="51" y="32"/>
                    <a:pt x="51" y="32"/>
                    <a:pt x="51" y="32"/>
                  </a:cubicBezTo>
                  <a:cubicBezTo>
                    <a:pt x="39" y="32"/>
                    <a:pt x="39" y="32"/>
                    <a:pt x="39" y="32"/>
                  </a:cubicBezTo>
                  <a:close/>
                  <a:moveTo>
                    <a:pt x="40" y="34"/>
                  </a:moveTo>
                  <a:cubicBezTo>
                    <a:pt x="40" y="35"/>
                    <a:pt x="40" y="35"/>
                    <a:pt x="40" y="35"/>
                  </a:cubicBezTo>
                  <a:cubicBezTo>
                    <a:pt x="44" y="35"/>
                    <a:pt x="44" y="35"/>
                    <a:pt x="44" y="35"/>
                  </a:cubicBezTo>
                  <a:cubicBezTo>
                    <a:pt x="44" y="34"/>
                    <a:pt x="44" y="34"/>
                    <a:pt x="44" y="34"/>
                  </a:cubicBezTo>
                  <a:cubicBezTo>
                    <a:pt x="40" y="34"/>
                    <a:pt x="40" y="34"/>
                    <a:pt x="40" y="34"/>
                  </a:cubicBezTo>
                  <a:close/>
                  <a:moveTo>
                    <a:pt x="44" y="26"/>
                  </a:moveTo>
                  <a:cubicBezTo>
                    <a:pt x="44" y="28"/>
                    <a:pt x="44" y="28"/>
                    <a:pt x="44" y="28"/>
                  </a:cubicBezTo>
                  <a:cubicBezTo>
                    <a:pt x="47" y="28"/>
                    <a:pt x="47" y="28"/>
                    <a:pt x="47" y="28"/>
                  </a:cubicBezTo>
                  <a:cubicBezTo>
                    <a:pt x="47" y="26"/>
                    <a:pt x="47" y="26"/>
                    <a:pt x="47" y="26"/>
                  </a:cubicBezTo>
                  <a:cubicBezTo>
                    <a:pt x="44" y="26"/>
                    <a:pt x="44" y="26"/>
                    <a:pt x="44" y="26"/>
                  </a:cubicBezTo>
                  <a:close/>
                  <a:moveTo>
                    <a:pt x="45" y="24"/>
                  </a:moveTo>
                  <a:cubicBezTo>
                    <a:pt x="43" y="24"/>
                    <a:pt x="41" y="25"/>
                    <a:pt x="40" y="26"/>
                  </a:cubicBezTo>
                  <a:cubicBezTo>
                    <a:pt x="38" y="28"/>
                    <a:pt x="37" y="30"/>
                    <a:pt x="37" y="32"/>
                  </a:cubicBezTo>
                  <a:cubicBezTo>
                    <a:pt x="37" y="34"/>
                    <a:pt x="38" y="36"/>
                    <a:pt x="39" y="37"/>
                  </a:cubicBezTo>
                  <a:cubicBezTo>
                    <a:pt x="41" y="39"/>
                    <a:pt x="43" y="40"/>
                    <a:pt x="45" y="40"/>
                  </a:cubicBezTo>
                  <a:cubicBezTo>
                    <a:pt x="47" y="40"/>
                    <a:pt x="49" y="39"/>
                    <a:pt x="51" y="38"/>
                  </a:cubicBezTo>
                  <a:cubicBezTo>
                    <a:pt x="51" y="38"/>
                    <a:pt x="51" y="38"/>
                    <a:pt x="51" y="38"/>
                  </a:cubicBezTo>
                  <a:cubicBezTo>
                    <a:pt x="51" y="38"/>
                    <a:pt x="51" y="38"/>
                    <a:pt x="51" y="38"/>
                  </a:cubicBezTo>
                  <a:cubicBezTo>
                    <a:pt x="51" y="38"/>
                    <a:pt x="51" y="38"/>
                    <a:pt x="51" y="38"/>
                  </a:cubicBezTo>
                  <a:cubicBezTo>
                    <a:pt x="52" y="36"/>
                    <a:pt x="53" y="34"/>
                    <a:pt x="53" y="32"/>
                  </a:cubicBezTo>
                  <a:cubicBezTo>
                    <a:pt x="53" y="30"/>
                    <a:pt x="52" y="28"/>
                    <a:pt x="51" y="26"/>
                  </a:cubicBezTo>
                  <a:cubicBezTo>
                    <a:pt x="51" y="26"/>
                    <a:pt x="51" y="26"/>
                    <a:pt x="51" y="26"/>
                  </a:cubicBezTo>
                  <a:cubicBezTo>
                    <a:pt x="51" y="26"/>
                    <a:pt x="51" y="26"/>
                    <a:pt x="51" y="26"/>
                  </a:cubicBezTo>
                  <a:cubicBezTo>
                    <a:pt x="51" y="26"/>
                    <a:pt x="51" y="26"/>
                    <a:pt x="51" y="26"/>
                  </a:cubicBezTo>
                  <a:cubicBezTo>
                    <a:pt x="49" y="25"/>
                    <a:pt x="47" y="24"/>
                    <a:pt x="45" y="24"/>
                  </a:cubicBezTo>
                  <a:close/>
                  <a:moveTo>
                    <a:pt x="16" y="19"/>
                  </a:moveTo>
                  <a:cubicBezTo>
                    <a:pt x="12" y="15"/>
                    <a:pt x="12" y="15"/>
                    <a:pt x="12" y="15"/>
                  </a:cubicBezTo>
                  <a:cubicBezTo>
                    <a:pt x="5" y="8"/>
                    <a:pt x="5" y="8"/>
                    <a:pt x="5" y="8"/>
                  </a:cubicBezTo>
                  <a:cubicBezTo>
                    <a:pt x="5" y="29"/>
                    <a:pt x="5" y="29"/>
                    <a:pt x="5" y="29"/>
                  </a:cubicBezTo>
                  <a:cubicBezTo>
                    <a:pt x="12" y="22"/>
                    <a:pt x="12" y="22"/>
                    <a:pt x="12" y="22"/>
                  </a:cubicBezTo>
                  <a:cubicBezTo>
                    <a:pt x="16" y="19"/>
                    <a:pt x="16" y="19"/>
                    <a:pt x="16" y="19"/>
                  </a:cubicBezTo>
                  <a:close/>
                  <a:moveTo>
                    <a:pt x="16" y="12"/>
                  </a:moveTo>
                  <a:cubicBezTo>
                    <a:pt x="25" y="21"/>
                    <a:pt x="25" y="21"/>
                    <a:pt x="25" y="21"/>
                  </a:cubicBezTo>
                  <a:cubicBezTo>
                    <a:pt x="35" y="12"/>
                    <a:pt x="35" y="12"/>
                    <a:pt x="35" y="12"/>
                  </a:cubicBezTo>
                  <a:cubicBezTo>
                    <a:pt x="42" y="5"/>
                    <a:pt x="42" y="5"/>
                    <a:pt x="42" y="5"/>
                  </a:cubicBezTo>
                  <a:cubicBezTo>
                    <a:pt x="9" y="5"/>
                    <a:pt x="9" y="5"/>
                    <a:pt x="9" y="5"/>
                  </a:cubicBezTo>
                  <a:lnTo>
                    <a:pt x="16" y="12"/>
                  </a:lnTo>
                  <a:close/>
                </a:path>
              </a:pathLst>
            </a:custGeom>
            <a:solidFill>
              <a:sysClr val="window" lastClr="FFFFFF"/>
            </a:solidFill>
            <a:ln>
              <a:noFill/>
            </a:ln>
            <a:extLst/>
          </p:spPr>
          <p:txBody>
            <a:bodyPr lIns="68580" tIns="34291" rIns="68580" bIns="34291"/>
            <a:lstStyle/>
            <a:p>
              <a:pP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91" name="组合 90"/>
          <p:cNvGrpSpPr/>
          <p:nvPr/>
        </p:nvGrpSpPr>
        <p:grpSpPr>
          <a:xfrm>
            <a:off x="4383473" y="2345254"/>
            <a:ext cx="3606511" cy="3434773"/>
            <a:chOff x="2731875" y="1232815"/>
            <a:chExt cx="3606511" cy="3434773"/>
          </a:xfrm>
        </p:grpSpPr>
        <p:sp>
          <p:nvSpPr>
            <p:cNvPr id="46" name="MH_Other_1"/>
            <p:cNvSpPr>
              <a:spLocks noChangeAspect="1"/>
            </p:cNvSpPr>
            <p:nvPr>
              <p:custDataLst>
                <p:tags r:id="rId5"/>
              </p:custDataLst>
            </p:nvPr>
          </p:nvSpPr>
          <p:spPr>
            <a:xfrm>
              <a:off x="2731875" y="1232815"/>
              <a:ext cx="3606511" cy="3434773"/>
            </a:xfrm>
            <a:custGeom>
              <a:avLst/>
              <a:gdLst>
                <a:gd name="connsiteX0" fmla="*/ 3084612 w 5288045"/>
                <a:gd name="connsiteY0" fmla="*/ 2171133 h 5037048"/>
                <a:gd name="connsiteX1" fmla="*/ 3068519 w 5288045"/>
                <a:gd name="connsiteY1" fmla="*/ 2178885 h 5037048"/>
                <a:gd name="connsiteX2" fmla="*/ 2627115 w 5288045"/>
                <a:gd name="connsiteY2" fmla="*/ 2268000 h 5037048"/>
                <a:gd name="connsiteX3" fmla="*/ 2289898 w 5288045"/>
                <a:gd name="connsiteY3" fmla="*/ 2217018 h 5037048"/>
                <a:gd name="connsiteX4" fmla="*/ 2209451 w 5288045"/>
                <a:gd name="connsiteY4" fmla="*/ 2187574 h 5037048"/>
                <a:gd name="connsiteX5" fmla="*/ 2217018 w 5288045"/>
                <a:gd name="connsiteY5" fmla="*/ 2208247 h 5037048"/>
                <a:gd name="connsiteX6" fmla="*/ 2268000 w 5288045"/>
                <a:gd name="connsiteY6" fmla="*/ 2545464 h 5037048"/>
                <a:gd name="connsiteX7" fmla="*/ 2244961 w 5288045"/>
                <a:gd name="connsiteY7" fmla="*/ 2774005 h 5037048"/>
                <a:gd name="connsiteX8" fmla="*/ 2223083 w 5288045"/>
                <a:gd name="connsiteY8" fmla="*/ 2844485 h 5037048"/>
                <a:gd name="connsiteX9" fmla="*/ 2289898 w 5288045"/>
                <a:gd name="connsiteY9" fmla="*/ 2820031 h 5037048"/>
                <a:gd name="connsiteX10" fmla="*/ 2627115 w 5288045"/>
                <a:gd name="connsiteY10" fmla="*/ 2769048 h 5037048"/>
                <a:gd name="connsiteX11" fmla="*/ 3068519 w 5288045"/>
                <a:gd name="connsiteY11" fmla="*/ 2858163 h 5037048"/>
                <a:gd name="connsiteX12" fmla="*/ 3069330 w 5288045"/>
                <a:gd name="connsiteY12" fmla="*/ 2858554 h 5037048"/>
                <a:gd name="connsiteX13" fmla="*/ 3043084 w 5288045"/>
                <a:gd name="connsiteY13" fmla="*/ 2774005 h 5037048"/>
                <a:gd name="connsiteX14" fmla="*/ 3020045 w 5288045"/>
                <a:gd name="connsiteY14" fmla="*/ 2545464 h 5037048"/>
                <a:gd name="connsiteX15" fmla="*/ 3071028 w 5288045"/>
                <a:gd name="connsiteY15" fmla="*/ 2208247 h 5037048"/>
                <a:gd name="connsiteX16" fmla="*/ 2627115 w 5288045"/>
                <a:gd name="connsiteY16" fmla="*/ 0 h 5037048"/>
                <a:gd name="connsiteX17" fmla="*/ 3761115 w 5288045"/>
                <a:gd name="connsiteY17" fmla="*/ 1134000 h 5037048"/>
                <a:gd name="connsiteX18" fmla="*/ 3710133 w 5288045"/>
                <a:gd name="connsiteY18" fmla="*/ 1471217 h 5037048"/>
                <a:gd name="connsiteX19" fmla="*/ 3696549 w 5288045"/>
                <a:gd name="connsiteY19" fmla="*/ 1508332 h 5037048"/>
                <a:gd name="connsiteX20" fmla="*/ 3712641 w 5288045"/>
                <a:gd name="connsiteY20" fmla="*/ 1500580 h 5037048"/>
                <a:gd name="connsiteX21" fmla="*/ 4154045 w 5288045"/>
                <a:gd name="connsiteY21" fmla="*/ 1411464 h 5037048"/>
                <a:gd name="connsiteX22" fmla="*/ 5288045 w 5288045"/>
                <a:gd name="connsiteY22" fmla="*/ 2545464 h 5037048"/>
                <a:gd name="connsiteX23" fmla="*/ 4154045 w 5288045"/>
                <a:gd name="connsiteY23" fmla="*/ 3679464 h 5037048"/>
                <a:gd name="connsiteX24" fmla="*/ 3712641 w 5288045"/>
                <a:gd name="connsiteY24" fmla="*/ 3590349 h 5037048"/>
                <a:gd name="connsiteX25" fmla="*/ 3711831 w 5288045"/>
                <a:gd name="connsiteY25" fmla="*/ 3589959 h 5037048"/>
                <a:gd name="connsiteX26" fmla="*/ 3738076 w 5288045"/>
                <a:gd name="connsiteY26" fmla="*/ 3674508 h 5037048"/>
                <a:gd name="connsiteX27" fmla="*/ 3761115 w 5288045"/>
                <a:gd name="connsiteY27" fmla="*/ 3903048 h 5037048"/>
                <a:gd name="connsiteX28" fmla="*/ 2627115 w 5288045"/>
                <a:gd name="connsiteY28" fmla="*/ 5037048 h 5037048"/>
                <a:gd name="connsiteX29" fmla="*/ 1493115 w 5288045"/>
                <a:gd name="connsiteY29" fmla="*/ 3903048 h 5037048"/>
                <a:gd name="connsiteX30" fmla="*/ 1516154 w 5288045"/>
                <a:gd name="connsiteY30" fmla="*/ 3674508 h 5037048"/>
                <a:gd name="connsiteX31" fmla="*/ 1538033 w 5288045"/>
                <a:gd name="connsiteY31" fmla="*/ 3604027 h 5037048"/>
                <a:gd name="connsiteX32" fmla="*/ 1471217 w 5288045"/>
                <a:gd name="connsiteY32" fmla="*/ 3628482 h 5037048"/>
                <a:gd name="connsiteX33" fmla="*/ 1134000 w 5288045"/>
                <a:gd name="connsiteY33" fmla="*/ 3679464 h 5037048"/>
                <a:gd name="connsiteX34" fmla="*/ 0 w 5288045"/>
                <a:gd name="connsiteY34" fmla="*/ 2545464 h 5037048"/>
                <a:gd name="connsiteX35" fmla="*/ 1134000 w 5288045"/>
                <a:gd name="connsiteY35" fmla="*/ 1411464 h 5037048"/>
                <a:gd name="connsiteX36" fmla="*/ 1471217 w 5288045"/>
                <a:gd name="connsiteY36" fmla="*/ 1462447 h 5037048"/>
                <a:gd name="connsiteX37" fmla="*/ 1551664 w 5288045"/>
                <a:gd name="connsiteY37" fmla="*/ 1491891 h 5037048"/>
                <a:gd name="connsiteX38" fmla="*/ 1544098 w 5288045"/>
                <a:gd name="connsiteY38" fmla="*/ 1471217 h 5037048"/>
                <a:gd name="connsiteX39" fmla="*/ 1493115 w 5288045"/>
                <a:gd name="connsiteY39" fmla="*/ 1134000 h 5037048"/>
                <a:gd name="connsiteX40" fmla="*/ 2627115 w 5288045"/>
                <a:gd name="connsiteY40" fmla="*/ 0 h 50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88045" h="5037048">
                  <a:moveTo>
                    <a:pt x="3084612" y="2171133"/>
                  </a:moveTo>
                  <a:lnTo>
                    <a:pt x="3068519" y="2178885"/>
                  </a:lnTo>
                  <a:cubicBezTo>
                    <a:pt x="2932849" y="2236268"/>
                    <a:pt x="2783688" y="2268000"/>
                    <a:pt x="2627115" y="2268000"/>
                  </a:cubicBezTo>
                  <a:cubicBezTo>
                    <a:pt x="2509686" y="2268000"/>
                    <a:pt x="2396425" y="2250151"/>
                    <a:pt x="2289898" y="2217018"/>
                  </a:cubicBezTo>
                  <a:lnTo>
                    <a:pt x="2209451" y="2187574"/>
                  </a:lnTo>
                  <a:lnTo>
                    <a:pt x="2217018" y="2208247"/>
                  </a:lnTo>
                  <a:cubicBezTo>
                    <a:pt x="2250151" y="2314774"/>
                    <a:pt x="2268000" y="2428035"/>
                    <a:pt x="2268000" y="2545464"/>
                  </a:cubicBezTo>
                  <a:cubicBezTo>
                    <a:pt x="2268000" y="2623751"/>
                    <a:pt x="2260067" y="2700184"/>
                    <a:pt x="2244961" y="2774005"/>
                  </a:cubicBezTo>
                  <a:lnTo>
                    <a:pt x="2223083" y="2844485"/>
                  </a:lnTo>
                  <a:lnTo>
                    <a:pt x="2289898" y="2820031"/>
                  </a:lnTo>
                  <a:cubicBezTo>
                    <a:pt x="2396425" y="2786897"/>
                    <a:pt x="2509686" y="2769048"/>
                    <a:pt x="2627115" y="2769048"/>
                  </a:cubicBezTo>
                  <a:cubicBezTo>
                    <a:pt x="2783688" y="2769048"/>
                    <a:pt x="2932849" y="2800780"/>
                    <a:pt x="3068519" y="2858163"/>
                  </a:cubicBezTo>
                  <a:lnTo>
                    <a:pt x="3069330" y="2858554"/>
                  </a:lnTo>
                  <a:lnTo>
                    <a:pt x="3043084" y="2774005"/>
                  </a:lnTo>
                  <a:cubicBezTo>
                    <a:pt x="3027978" y="2700184"/>
                    <a:pt x="3020045" y="2623751"/>
                    <a:pt x="3020045" y="2545464"/>
                  </a:cubicBezTo>
                  <a:cubicBezTo>
                    <a:pt x="3020045" y="2428035"/>
                    <a:pt x="3037894" y="2314774"/>
                    <a:pt x="3071028" y="2208247"/>
                  </a:cubicBezTo>
                  <a:close/>
                  <a:moveTo>
                    <a:pt x="2627115" y="0"/>
                  </a:moveTo>
                  <a:cubicBezTo>
                    <a:pt x="3253406" y="0"/>
                    <a:pt x="3761115" y="507709"/>
                    <a:pt x="3761115" y="1134000"/>
                  </a:cubicBezTo>
                  <a:cubicBezTo>
                    <a:pt x="3761115" y="1251430"/>
                    <a:pt x="3743266" y="1364690"/>
                    <a:pt x="3710133" y="1471217"/>
                  </a:cubicBezTo>
                  <a:lnTo>
                    <a:pt x="3696549" y="1508332"/>
                  </a:lnTo>
                  <a:lnTo>
                    <a:pt x="3712641" y="1500580"/>
                  </a:lnTo>
                  <a:cubicBezTo>
                    <a:pt x="3848311" y="1443196"/>
                    <a:pt x="3997473" y="1411464"/>
                    <a:pt x="4154045" y="1411464"/>
                  </a:cubicBezTo>
                  <a:cubicBezTo>
                    <a:pt x="4780336" y="1411464"/>
                    <a:pt x="5288045" y="1919173"/>
                    <a:pt x="5288045" y="2545464"/>
                  </a:cubicBezTo>
                  <a:cubicBezTo>
                    <a:pt x="5288045" y="3171755"/>
                    <a:pt x="4780336" y="3679464"/>
                    <a:pt x="4154045" y="3679464"/>
                  </a:cubicBezTo>
                  <a:cubicBezTo>
                    <a:pt x="3997473" y="3679464"/>
                    <a:pt x="3848311" y="3647732"/>
                    <a:pt x="3712641" y="3590349"/>
                  </a:cubicBezTo>
                  <a:lnTo>
                    <a:pt x="3711831" y="3589959"/>
                  </a:lnTo>
                  <a:lnTo>
                    <a:pt x="3738076" y="3674508"/>
                  </a:lnTo>
                  <a:cubicBezTo>
                    <a:pt x="3753182" y="3748328"/>
                    <a:pt x="3761115" y="3824762"/>
                    <a:pt x="3761115" y="3903048"/>
                  </a:cubicBezTo>
                  <a:cubicBezTo>
                    <a:pt x="3761115" y="4529339"/>
                    <a:pt x="3253406" y="5037048"/>
                    <a:pt x="2627115" y="5037048"/>
                  </a:cubicBezTo>
                  <a:cubicBezTo>
                    <a:pt x="2000824" y="5037048"/>
                    <a:pt x="1493115" y="4529339"/>
                    <a:pt x="1493115" y="3903048"/>
                  </a:cubicBezTo>
                  <a:cubicBezTo>
                    <a:pt x="1493115" y="3824762"/>
                    <a:pt x="1501048" y="3748328"/>
                    <a:pt x="1516154" y="3674508"/>
                  </a:cubicBezTo>
                  <a:lnTo>
                    <a:pt x="1538033" y="3604027"/>
                  </a:lnTo>
                  <a:lnTo>
                    <a:pt x="1471217" y="3628482"/>
                  </a:lnTo>
                  <a:cubicBezTo>
                    <a:pt x="1364691" y="3661615"/>
                    <a:pt x="1251430" y="3679464"/>
                    <a:pt x="1134000" y="3679464"/>
                  </a:cubicBezTo>
                  <a:cubicBezTo>
                    <a:pt x="507709" y="3679464"/>
                    <a:pt x="0" y="3171755"/>
                    <a:pt x="0" y="2545464"/>
                  </a:cubicBezTo>
                  <a:cubicBezTo>
                    <a:pt x="0" y="1919173"/>
                    <a:pt x="507709" y="1411464"/>
                    <a:pt x="1134000" y="1411464"/>
                  </a:cubicBezTo>
                  <a:cubicBezTo>
                    <a:pt x="1251430" y="1411464"/>
                    <a:pt x="1364691" y="1429313"/>
                    <a:pt x="1471217" y="1462447"/>
                  </a:cubicBezTo>
                  <a:lnTo>
                    <a:pt x="1551664" y="1491891"/>
                  </a:lnTo>
                  <a:lnTo>
                    <a:pt x="1544098" y="1471217"/>
                  </a:lnTo>
                  <a:cubicBezTo>
                    <a:pt x="1510964" y="1364690"/>
                    <a:pt x="1493115" y="1251430"/>
                    <a:pt x="1493115" y="1134000"/>
                  </a:cubicBezTo>
                  <a:cubicBezTo>
                    <a:pt x="1493115" y="507709"/>
                    <a:pt x="2000824" y="0"/>
                    <a:pt x="2627115" y="0"/>
                  </a:cubicBezTo>
                  <a:close/>
                </a:path>
              </a:pathLst>
            </a:custGeom>
            <a:noFill/>
            <a:ln w="19050" cap="flat" cmpd="sng" algn="ctr">
              <a:solidFill>
                <a:srgbClr val="EB870F">
                  <a:lumMod val="75000"/>
                </a:srgbClr>
              </a:solidFill>
              <a:prstDash val="dash"/>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47" name="MH_Other_2"/>
            <p:cNvSpPr>
              <a:spLocks noChangeAspect="1"/>
            </p:cNvSpPr>
            <p:nvPr>
              <p:custDataLst>
                <p:tags r:id="rId6"/>
              </p:custDataLst>
            </p:nvPr>
          </p:nvSpPr>
          <p:spPr>
            <a:xfrm>
              <a:off x="3942199" y="1287871"/>
              <a:ext cx="1160462" cy="1160462"/>
            </a:xfrm>
            <a:prstGeom prst="ellipse">
              <a:avLst/>
            </a:prstGeom>
            <a:noFill/>
            <a:ln w="19050" cap="flat" cmpd="sng" algn="ctr">
              <a:solidFill>
                <a:srgbClr val="EB870F">
                  <a:lumMod val="75000"/>
                </a:srgbClr>
              </a:solidFill>
              <a:prstDash val="dash"/>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48" name="MH_Other_3"/>
            <p:cNvSpPr/>
            <p:nvPr>
              <p:custDataLst>
                <p:tags r:id="rId7"/>
              </p:custDataLst>
            </p:nvPr>
          </p:nvSpPr>
          <p:spPr>
            <a:xfrm>
              <a:off x="3996174" y="1341846"/>
              <a:ext cx="1052512" cy="1050925"/>
            </a:xfrm>
            <a:prstGeom prst="ellipse">
              <a:avLst/>
            </a:prstGeom>
            <a:gradFill>
              <a:gsLst>
                <a:gs pos="0">
                  <a:srgbClr val="FF2D2D"/>
                </a:gs>
                <a:gs pos="69000">
                  <a:srgbClr val="C30000"/>
                </a:gs>
              </a:gsLst>
              <a:lin ang="5400000" scaled="1"/>
            </a:gra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49" name="MH_Other_4"/>
            <p:cNvSpPr/>
            <p:nvPr>
              <p:custDataLst>
                <p:tags r:id="rId8"/>
              </p:custDataLst>
            </p:nvPr>
          </p:nvSpPr>
          <p:spPr>
            <a:xfrm flipV="1">
              <a:off x="3996174" y="1342072"/>
              <a:ext cx="1052512" cy="660400"/>
            </a:xfrm>
            <a:custGeom>
              <a:avLst/>
              <a:gdLst>
                <a:gd name="connsiteX0" fmla="*/ 26261 w 1402080"/>
                <a:gd name="connsiteY0" fmla="*/ 0 h 881040"/>
                <a:gd name="connsiteX1" fmla="*/ 55091 w 1402080"/>
                <a:gd name="connsiteY1" fmla="*/ 92877 h 881040"/>
                <a:gd name="connsiteX2" fmla="*/ 701040 w 1402080"/>
                <a:gd name="connsiteY2" fmla="*/ 521040 h 881040"/>
                <a:gd name="connsiteX3" fmla="*/ 1346989 w 1402080"/>
                <a:gd name="connsiteY3" fmla="*/ 92877 h 881040"/>
                <a:gd name="connsiteX4" fmla="*/ 1375819 w 1402080"/>
                <a:gd name="connsiteY4" fmla="*/ 0 h 881040"/>
                <a:gd name="connsiteX5" fmla="*/ 1387837 w 1402080"/>
                <a:gd name="connsiteY5" fmla="*/ 38716 h 881040"/>
                <a:gd name="connsiteX6" fmla="*/ 1402080 w 1402080"/>
                <a:gd name="connsiteY6" fmla="*/ 180000 h 881040"/>
                <a:gd name="connsiteX7" fmla="*/ 701040 w 1402080"/>
                <a:gd name="connsiteY7" fmla="*/ 881040 h 881040"/>
                <a:gd name="connsiteX8" fmla="*/ 0 w 1402080"/>
                <a:gd name="connsiteY8" fmla="*/ 180000 h 881040"/>
                <a:gd name="connsiteX9" fmla="*/ 14243 w 1402080"/>
                <a:gd name="connsiteY9" fmla="*/ 38716 h 88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80" h="881040">
                  <a:moveTo>
                    <a:pt x="26261" y="0"/>
                  </a:moveTo>
                  <a:lnTo>
                    <a:pt x="55091" y="92877"/>
                  </a:lnTo>
                  <a:cubicBezTo>
                    <a:pt x="161515" y="344491"/>
                    <a:pt x="410660" y="521040"/>
                    <a:pt x="701040" y="521040"/>
                  </a:cubicBezTo>
                  <a:cubicBezTo>
                    <a:pt x="991421" y="521040"/>
                    <a:pt x="1240565" y="344491"/>
                    <a:pt x="1346989" y="92877"/>
                  </a:cubicBezTo>
                  <a:lnTo>
                    <a:pt x="1375819" y="0"/>
                  </a:lnTo>
                  <a:lnTo>
                    <a:pt x="1387837" y="38716"/>
                  </a:lnTo>
                  <a:cubicBezTo>
                    <a:pt x="1397176" y="84352"/>
                    <a:pt x="1402080" y="131603"/>
                    <a:pt x="1402080" y="180000"/>
                  </a:cubicBezTo>
                  <a:cubicBezTo>
                    <a:pt x="1402080" y="567174"/>
                    <a:pt x="1088214" y="881040"/>
                    <a:pt x="701040" y="881040"/>
                  </a:cubicBezTo>
                  <a:cubicBezTo>
                    <a:pt x="313866" y="881040"/>
                    <a:pt x="0" y="567174"/>
                    <a:pt x="0" y="180000"/>
                  </a:cubicBezTo>
                  <a:cubicBezTo>
                    <a:pt x="0" y="131603"/>
                    <a:pt x="4904" y="84352"/>
                    <a:pt x="14243" y="38716"/>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0" name="MH_Other_5"/>
            <p:cNvSpPr txBox="1"/>
            <p:nvPr>
              <p:custDataLst>
                <p:tags r:id="rId9"/>
              </p:custDataLst>
            </p:nvPr>
          </p:nvSpPr>
          <p:spPr>
            <a:xfrm>
              <a:off x="4165988" y="1490189"/>
              <a:ext cx="704039" cy="715581"/>
            </a:xfrm>
            <a:prstGeom prst="rect">
              <a:avLst/>
            </a:prstGeom>
            <a:noFill/>
            <a:effectLst>
              <a:outerShdw blurRad="139700" dist="114300" dir="2700000" algn="tl" rotWithShape="0">
                <a:prstClr val="black">
                  <a:alpha val="29000"/>
                </a:prstClr>
              </a:outerShdw>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4051" dirty="0">
                  <a:latin typeface="微软雅黑" panose="020B0503020204020204" pitchFamily="34" charset="-122"/>
                  <a:ea typeface="微软雅黑" panose="020B0503020204020204" pitchFamily="34" charset="-122"/>
                </a:rPr>
                <a:t>01</a:t>
              </a:r>
              <a:endParaRPr lang="zh-CN" altLang="en-US" sz="2100" dirty="0">
                <a:latin typeface="微软雅黑" panose="020B0503020204020204" pitchFamily="34" charset="-122"/>
                <a:ea typeface="微软雅黑" panose="020B0503020204020204" pitchFamily="34" charset="-122"/>
              </a:endParaRPr>
            </a:p>
          </p:txBody>
        </p:sp>
        <p:sp>
          <p:nvSpPr>
            <p:cNvPr id="51" name="MH_Other_6"/>
            <p:cNvSpPr>
              <a:spLocks noChangeAspect="1"/>
            </p:cNvSpPr>
            <p:nvPr>
              <p:custDataLst>
                <p:tags r:id="rId10"/>
              </p:custDataLst>
            </p:nvPr>
          </p:nvSpPr>
          <p:spPr>
            <a:xfrm>
              <a:off x="5086786" y="2421346"/>
              <a:ext cx="1160463" cy="1160462"/>
            </a:xfrm>
            <a:prstGeom prst="ellipse">
              <a:avLst/>
            </a:prstGeom>
            <a:noFill/>
            <a:ln w="19050" cap="flat" cmpd="sng" algn="ctr">
              <a:solidFill>
                <a:srgbClr val="EB870F">
                  <a:lumMod val="75000"/>
                </a:srgbClr>
              </a:solidFill>
              <a:prstDash val="dash"/>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2" name="MH_Other_7"/>
            <p:cNvSpPr/>
            <p:nvPr>
              <p:custDataLst>
                <p:tags r:id="rId11"/>
              </p:custDataLst>
            </p:nvPr>
          </p:nvSpPr>
          <p:spPr>
            <a:xfrm>
              <a:off x="5142349" y="2475321"/>
              <a:ext cx="1050925" cy="1052512"/>
            </a:xfrm>
            <a:prstGeom prst="ellipse">
              <a:avLst/>
            </a:prstGeom>
            <a:gradFill>
              <a:gsLst>
                <a:gs pos="0">
                  <a:srgbClr val="FFCD00"/>
                </a:gs>
                <a:gs pos="69000">
                  <a:srgbClr val="EB870F"/>
                </a:gs>
              </a:gsLst>
              <a:lin ang="5400000" scaled="1"/>
            </a:gra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3" name="MH_Other_8"/>
            <p:cNvSpPr/>
            <p:nvPr>
              <p:custDataLst>
                <p:tags r:id="rId12"/>
              </p:custDataLst>
            </p:nvPr>
          </p:nvSpPr>
          <p:spPr>
            <a:xfrm flipV="1">
              <a:off x="5140761" y="2475547"/>
              <a:ext cx="1052513" cy="660400"/>
            </a:xfrm>
            <a:custGeom>
              <a:avLst/>
              <a:gdLst>
                <a:gd name="connsiteX0" fmla="*/ 26261 w 1402080"/>
                <a:gd name="connsiteY0" fmla="*/ 0 h 881040"/>
                <a:gd name="connsiteX1" fmla="*/ 55091 w 1402080"/>
                <a:gd name="connsiteY1" fmla="*/ 92877 h 881040"/>
                <a:gd name="connsiteX2" fmla="*/ 701040 w 1402080"/>
                <a:gd name="connsiteY2" fmla="*/ 521040 h 881040"/>
                <a:gd name="connsiteX3" fmla="*/ 1346989 w 1402080"/>
                <a:gd name="connsiteY3" fmla="*/ 92877 h 881040"/>
                <a:gd name="connsiteX4" fmla="*/ 1375819 w 1402080"/>
                <a:gd name="connsiteY4" fmla="*/ 0 h 881040"/>
                <a:gd name="connsiteX5" fmla="*/ 1387837 w 1402080"/>
                <a:gd name="connsiteY5" fmla="*/ 38716 h 881040"/>
                <a:gd name="connsiteX6" fmla="*/ 1402080 w 1402080"/>
                <a:gd name="connsiteY6" fmla="*/ 180000 h 881040"/>
                <a:gd name="connsiteX7" fmla="*/ 701040 w 1402080"/>
                <a:gd name="connsiteY7" fmla="*/ 881040 h 881040"/>
                <a:gd name="connsiteX8" fmla="*/ 0 w 1402080"/>
                <a:gd name="connsiteY8" fmla="*/ 180000 h 881040"/>
                <a:gd name="connsiteX9" fmla="*/ 14243 w 1402080"/>
                <a:gd name="connsiteY9" fmla="*/ 38716 h 88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80" h="881040">
                  <a:moveTo>
                    <a:pt x="26261" y="0"/>
                  </a:moveTo>
                  <a:lnTo>
                    <a:pt x="55091" y="92877"/>
                  </a:lnTo>
                  <a:cubicBezTo>
                    <a:pt x="161515" y="344491"/>
                    <a:pt x="410660" y="521040"/>
                    <a:pt x="701040" y="521040"/>
                  </a:cubicBezTo>
                  <a:cubicBezTo>
                    <a:pt x="991421" y="521040"/>
                    <a:pt x="1240565" y="344491"/>
                    <a:pt x="1346989" y="92877"/>
                  </a:cubicBezTo>
                  <a:lnTo>
                    <a:pt x="1375819" y="0"/>
                  </a:lnTo>
                  <a:lnTo>
                    <a:pt x="1387837" y="38716"/>
                  </a:lnTo>
                  <a:cubicBezTo>
                    <a:pt x="1397176" y="84352"/>
                    <a:pt x="1402080" y="131603"/>
                    <a:pt x="1402080" y="180000"/>
                  </a:cubicBezTo>
                  <a:cubicBezTo>
                    <a:pt x="1402080" y="567174"/>
                    <a:pt x="1088214" y="881040"/>
                    <a:pt x="701040" y="881040"/>
                  </a:cubicBezTo>
                  <a:cubicBezTo>
                    <a:pt x="313866" y="881040"/>
                    <a:pt x="0" y="567174"/>
                    <a:pt x="0" y="180000"/>
                  </a:cubicBezTo>
                  <a:cubicBezTo>
                    <a:pt x="0" y="131603"/>
                    <a:pt x="4904" y="84352"/>
                    <a:pt x="14243" y="38716"/>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4" name="MH_Other_9"/>
            <p:cNvSpPr txBox="1"/>
            <p:nvPr>
              <p:custDataLst>
                <p:tags r:id="rId13"/>
              </p:custDataLst>
            </p:nvPr>
          </p:nvSpPr>
          <p:spPr>
            <a:xfrm>
              <a:off x="5309792" y="2608470"/>
              <a:ext cx="704039" cy="715581"/>
            </a:xfrm>
            <a:prstGeom prst="rect">
              <a:avLst/>
            </a:prstGeom>
            <a:noFill/>
            <a:effectLst>
              <a:outerShdw blurRad="139700" dist="114300" dir="2700000" algn="tl" rotWithShape="0">
                <a:prstClr val="black">
                  <a:alpha val="29000"/>
                </a:prstClr>
              </a:outerShdw>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4051" dirty="0">
                  <a:latin typeface="微软雅黑" panose="020B0503020204020204" pitchFamily="34" charset="-122"/>
                  <a:ea typeface="微软雅黑" panose="020B0503020204020204" pitchFamily="34" charset="-122"/>
                </a:rPr>
                <a:t>04</a:t>
              </a:r>
              <a:endParaRPr lang="zh-CN" altLang="en-US" sz="4051" dirty="0">
                <a:latin typeface="微软雅黑" panose="020B0503020204020204" pitchFamily="34" charset="-122"/>
                <a:ea typeface="微软雅黑" panose="020B0503020204020204" pitchFamily="34" charset="-122"/>
              </a:endParaRPr>
            </a:p>
          </p:txBody>
        </p:sp>
        <p:sp>
          <p:nvSpPr>
            <p:cNvPr id="55" name="MH_Other_10"/>
            <p:cNvSpPr>
              <a:spLocks noChangeAspect="1"/>
            </p:cNvSpPr>
            <p:nvPr>
              <p:custDataLst>
                <p:tags r:id="rId14"/>
              </p:custDataLst>
            </p:nvPr>
          </p:nvSpPr>
          <p:spPr>
            <a:xfrm>
              <a:off x="2821424" y="2421346"/>
              <a:ext cx="1162050" cy="1160462"/>
            </a:xfrm>
            <a:prstGeom prst="ellipse">
              <a:avLst/>
            </a:prstGeom>
            <a:noFill/>
            <a:ln w="19050" cap="flat" cmpd="sng" algn="ctr">
              <a:solidFill>
                <a:srgbClr val="EB870F">
                  <a:lumMod val="75000"/>
                </a:srgbClr>
              </a:solidFill>
              <a:prstDash val="dash"/>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6" name="MH_Other_11"/>
            <p:cNvSpPr/>
            <p:nvPr>
              <p:custDataLst>
                <p:tags r:id="rId15"/>
              </p:custDataLst>
            </p:nvPr>
          </p:nvSpPr>
          <p:spPr>
            <a:xfrm>
              <a:off x="2876986" y="2475321"/>
              <a:ext cx="1050925" cy="1052512"/>
            </a:xfrm>
            <a:prstGeom prst="ellipse">
              <a:avLst/>
            </a:prstGeom>
            <a:gradFill>
              <a:gsLst>
                <a:gs pos="0">
                  <a:srgbClr val="70E600"/>
                </a:gs>
                <a:gs pos="69000">
                  <a:srgbClr val="27D100"/>
                </a:gs>
              </a:gsLst>
              <a:lin ang="5400000" scaled="1"/>
            </a:gra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7" name="MH_Other_12"/>
            <p:cNvSpPr/>
            <p:nvPr>
              <p:custDataLst>
                <p:tags r:id="rId16"/>
              </p:custDataLst>
            </p:nvPr>
          </p:nvSpPr>
          <p:spPr>
            <a:xfrm flipV="1">
              <a:off x="2880161" y="2477135"/>
              <a:ext cx="1050925" cy="660400"/>
            </a:xfrm>
            <a:custGeom>
              <a:avLst/>
              <a:gdLst>
                <a:gd name="connsiteX0" fmla="*/ 26261 w 1402080"/>
                <a:gd name="connsiteY0" fmla="*/ 0 h 881040"/>
                <a:gd name="connsiteX1" fmla="*/ 55091 w 1402080"/>
                <a:gd name="connsiteY1" fmla="*/ 92877 h 881040"/>
                <a:gd name="connsiteX2" fmla="*/ 701040 w 1402080"/>
                <a:gd name="connsiteY2" fmla="*/ 521040 h 881040"/>
                <a:gd name="connsiteX3" fmla="*/ 1346989 w 1402080"/>
                <a:gd name="connsiteY3" fmla="*/ 92877 h 881040"/>
                <a:gd name="connsiteX4" fmla="*/ 1375819 w 1402080"/>
                <a:gd name="connsiteY4" fmla="*/ 0 h 881040"/>
                <a:gd name="connsiteX5" fmla="*/ 1387837 w 1402080"/>
                <a:gd name="connsiteY5" fmla="*/ 38716 h 881040"/>
                <a:gd name="connsiteX6" fmla="*/ 1402080 w 1402080"/>
                <a:gd name="connsiteY6" fmla="*/ 180000 h 881040"/>
                <a:gd name="connsiteX7" fmla="*/ 701040 w 1402080"/>
                <a:gd name="connsiteY7" fmla="*/ 881040 h 881040"/>
                <a:gd name="connsiteX8" fmla="*/ 0 w 1402080"/>
                <a:gd name="connsiteY8" fmla="*/ 180000 h 881040"/>
                <a:gd name="connsiteX9" fmla="*/ 14243 w 1402080"/>
                <a:gd name="connsiteY9" fmla="*/ 38716 h 88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80" h="881040">
                  <a:moveTo>
                    <a:pt x="26261" y="0"/>
                  </a:moveTo>
                  <a:lnTo>
                    <a:pt x="55091" y="92877"/>
                  </a:lnTo>
                  <a:cubicBezTo>
                    <a:pt x="161515" y="344491"/>
                    <a:pt x="410660" y="521040"/>
                    <a:pt x="701040" y="521040"/>
                  </a:cubicBezTo>
                  <a:cubicBezTo>
                    <a:pt x="991421" y="521040"/>
                    <a:pt x="1240565" y="344491"/>
                    <a:pt x="1346989" y="92877"/>
                  </a:cubicBezTo>
                  <a:lnTo>
                    <a:pt x="1375819" y="0"/>
                  </a:lnTo>
                  <a:lnTo>
                    <a:pt x="1387837" y="38716"/>
                  </a:lnTo>
                  <a:cubicBezTo>
                    <a:pt x="1397176" y="84352"/>
                    <a:pt x="1402080" y="131603"/>
                    <a:pt x="1402080" y="180000"/>
                  </a:cubicBezTo>
                  <a:cubicBezTo>
                    <a:pt x="1402080" y="567174"/>
                    <a:pt x="1088214" y="881040"/>
                    <a:pt x="701040" y="881040"/>
                  </a:cubicBezTo>
                  <a:cubicBezTo>
                    <a:pt x="313866" y="881040"/>
                    <a:pt x="0" y="567174"/>
                    <a:pt x="0" y="180000"/>
                  </a:cubicBezTo>
                  <a:cubicBezTo>
                    <a:pt x="0" y="131603"/>
                    <a:pt x="4904" y="84352"/>
                    <a:pt x="14243" y="38716"/>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58" name="MH_Other_13"/>
            <p:cNvSpPr txBox="1"/>
            <p:nvPr>
              <p:custDataLst>
                <p:tags r:id="rId17"/>
              </p:custDataLst>
            </p:nvPr>
          </p:nvSpPr>
          <p:spPr>
            <a:xfrm>
              <a:off x="3019238" y="2624236"/>
              <a:ext cx="704039" cy="715581"/>
            </a:xfrm>
            <a:prstGeom prst="rect">
              <a:avLst/>
            </a:prstGeom>
            <a:noFill/>
            <a:effectLst>
              <a:outerShdw blurRad="139700" dist="114300" dir="2700000" algn="tl" rotWithShape="0">
                <a:prstClr val="black">
                  <a:alpha val="29000"/>
                </a:prstClr>
              </a:outerShdw>
            </a:effectLst>
          </p:spPr>
          <p:txBody>
            <a:bodyPr wrap="none" anchor="ctr">
              <a:normAutofit/>
            </a:bodyPr>
            <a:lstStyle>
              <a:defPPr>
                <a:defRPr lang="zh-CN"/>
              </a:defPPr>
              <a:lvl1pPr>
                <a:defRPr sz="28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4051" dirty="0">
                  <a:latin typeface="微软雅黑" panose="020B0503020204020204" pitchFamily="34" charset="-122"/>
                  <a:ea typeface="微软雅黑" panose="020B0503020204020204" pitchFamily="34" charset="-122"/>
                </a:rPr>
                <a:t>02</a:t>
              </a:r>
              <a:endParaRPr lang="zh-CN" altLang="en-US" sz="2100" dirty="0">
                <a:latin typeface="微软雅黑" panose="020B0503020204020204" pitchFamily="34" charset="-122"/>
                <a:ea typeface="微软雅黑" panose="020B0503020204020204" pitchFamily="34" charset="-122"/>
              </a:endParaRPr>
            </a:p>
          </p:txBody>
        </p:sp>
        <p:sp>
          <p:nvSpPr>
            <p:cNvPr id="59" name="MH_Other_14"/>
            <p:cNvSpPr/>
            <p:nvPr>
              <p:custDataLst>
                <p:tags r:id="rId18"/>
              </p:custDataLst>
            </p:nvPr>
          </p:nvSpPr>
          <p:spPr>
            <a:xfrm flipV="1">
              <a:off x="2881749" y="2477135"/>
              <a:ext cx="1003300" cy="452437"/>
            </a:xfrm>
            <a:custGeom>
              <a:avLst/>
              <a:gdLst>
                <a:gd name="connsiteX0" fmla="*/ 691248 w 1337472"/>
                <a:gd name="connsiteY0" fmla="*/ 603903 h 603903"/>
                <a:gd name="connsiteX1" fmla="*/ 1337197 w 1337472"/>
                <a:gd name="connsiteY1" fmla="*/ 175740 h 603903"/>
                <a:gd name="connsiteX2" fmla="*/ 1337472 w 1337472"/>
                <a:gd name="connsiteY2" fmla="*/ 174853 h 603903"/>
                <a:gd name="connsiteX3" fmla="*/ 1298229 w 1337472"/>
                <a:gd name="connsiteY3" fmla="*/ 222416 h 603903"/>
                <a:gd name="connsiteX4" fmla="*/ 726370 w 1337472"/>
                <a:gd name="connsiteY4" fmla="*/ 459288 h 603903"/>
                <a:gd name="connsiteX5" fmla="*/ 55759 w 1337472"/>
                <a:gd name="connsiteY5" fmla="*/ 102727 h 603903"/>
                <a:gd name="connsiteX6" fmla="*/ 0 w 1337472"/>
                <a:gd name="connsiteY6" fmla="*/ 0 h 603903"/>
                <a:gd name="connsiteX7" fmla="*/ 4451 w 1337472"/>
                <a:gd name="connsiteY7" fmla="*/ 44147 h 603903"/>
                <a:gd name="connsiteX8" fmla="*/ 691248 w 1337472"/>
                <a:gd name="connsiteY8" fmla="*/ 603903 h 60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72" h="603903">
                  <a:moveTo>
                    <a:pt x="691248" y="603903"/>
                  </a:moveTo>
                  <a:cubicBezTo>
                    <a:pt x="981629" y="603903"/>
                    <a:pt x="1230773" y="427353"/>
                    <a:pt x="1337197" y="175740"/>
                  </a:cubicBezTo>
                  <a:lnTo>
                    <a:pt x="1337472" y="174853"/>
                  </a:lnTo>
                  <a:lnTo>
                    <a:pt x="1298229" y="222416"/>
                  </a:lnTo>
                  <a:cubicBezTo>
                    <a:pt x="1151877" y="368768"/>
                    <a:pt x="949695" y="459288"/>
                    <a:pt x="726370" y="459288"/>
                  </a:cubicBezTo>
                  <a:cubicBezTo>
                    <a:pt x="447215" y="459288"/>
                    <a:pt x="201093" y="317850"/>
                    <a:pt x="55759" y="102727"/>
                  </a:cubicBezTo>
                  <a:lnTo>
                    <a:pt x="0" y="0"/>
                  </a:lnTo>
                  <a:lnTo>
                    <a:pt x="4451" y="44147"/>
                  </a:lnTo>
                  <a:cubicBezTo>
                    <a:pt x="69820" y="363599"/>
                    <a:pt x="352471" y="603903"/>
                    <a:pt x="691248" y="603903"/>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60" name="MH_Other_15"/>
            <p:cNvSpPr>
              <a:spLocks noChangeAspect="1"/>
            </p:cNvSpPr>
            <p:nvPr>
              <p:custDataLst>
                <p:tags r:id="rId19"/>
              </p:custDataLst>
            </p:nvPr>
          </p:nvSpPr>
          <p:spPr>
            <a:xfrm>
              <a:off x="3942199" y="3443696"/>
              <a:ext cx="1160462" cy="1162050"/>
            </a:xfrm>
            <a:prstGeom prst="ellipse">
              <a:avLst/>
            </a:prstGeom>
            <a:noFill/>
            <a:ln w="19050" cap="flat" cmpd="sng" algn="ctr">
              <a:solidFill>
                <a:srgbClr val="EB870F">
                  <a:lumMod val="75000"/>
                </a:srgbClr>
              </a:solidFill>
              <a:prstDash val="dash"/>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61" name="MH_Other_16"/>
            <p:cNvSpPr/>
            <p:nvPr>
              <p:custDataLst>
                <p:tags r:id="rId20"/>
              </p:custDataLst>
            </p:nvPr>
          </p:nvSpPr>
          <p:spPr>
            <a:xfrm>
              <a:off x="3996174" y="3499258"/>
              <a:ext cx="1052512" cy="1050925"/>
            </a:xfrm>
            <a:prstGeom prst="ellipse">
              <a:avLst/>
            </a:prstGeom>
            <a:gradFill>
              <a:gsLst>
                <a:gs pos="0">
                  <a:srgbClr val="55D2FF"/>
                </a:gs>
                <a:gs pos="69000">
                  <a:srgbClr val="0073C3"/>
                </a:gs>
              </a:gsLst>
              <a:lin ang="5400000" scaled="1"/>
            </a:gra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62" name="MH_Other_17"/>
            <p:cNvSpPr/>
            <p:nvPr>
              <p:custDataLst>
                <p:tags r:id="rId21"/>
              </p:custDataLst>
            </p:nvPr>
          </p:nvSpPr>
          <p:spPr>
            <a:xfrm flipV="1">
              <a:off x="3997761" y="3499485"/>
              <a:ext cx="1050925" cy="660400"/>
            </a:xfrm>
            <a:custGeom>
              <a:avLst/>
              <a:gdLst>
                <a:gd name="connsiteX0" fmla="*/ 26261 w 1402080"/>
                <a:gd name="connsiteY0" fmla="*/ 0 h 881040"/>
                <a:gd name="connsiteX1" fmla="*/ 55091 w 1402080"/>
                <a:gd name="connsiteY1" fmla="*/ 92877 h 881040"/>
                <a:gd name="connsiteX2" fmla="*/ 701040 w 1402080"/>
                <a:gd name="connsiteY2" fmla="*/ 521040 h 881040"/>
                <a:gd name="connsiteX3" fmla="*/ 1346989 w 1402080"/>
                <a:gd name="connsiteY3" fmla="*/ 92877 h 881040"/>
                <a:gd name="connsiteX4" fmla="*/ 1375819 w 1402080"/>
                <a:gd name="connsiteY4" fmla="*/ 0 h 881040"/>
                <a:gd name="connsiteX5" fmla="*/ 1387837 w 1402080"/>
                <a:gd name="connsiteY5" fmla="*/ 38716 h 881040"/>
                <a:gd name="connsiteX6" fmla="*/ 1402080 w 1402080"/>
                <a:gd name="connsiteY6" fmla="*/ 180000 h 881040"/>
                <a:gd name="connsiteX7" fmla="*/ 701040 w 1402080"/>
                <a:gd name="connsiteY7" fmla="*/ 881040 h 881040"/>
                <a:gd name="connsiteX8" fmla="*/ 0 w 1402080"/>
                <a:gd name="connsiteY8" fmla="*/ 180000 h 881040"/>
                <a:gd name="connsiteX9" fmla="*/ 14243 w 1402080"/>
                <a:gd name="connsiteY9" fmla="*/ 38716 h 88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80" h="881040">
                  <a:moveTo>
                    <a:pt x="26261" y="0"/>
                  </a:moveTo>
                  <a:lnTo>
                    <a:pt x="55091" y="92877"/>
                  </a:lnTo>
                  <a:cubicBezTo>
                    <a:pt x="161515" y="344491"/>
                    <a:pt x="410660" y="521040"/>
                    <a:pt x="701040" y="521040"/>
                  </a:cubicBezTo>
                  <a:cubicBezTo>
                    <a:pt x="991421" y="521040"/>
                    <a:pt x="1240565" y="344491"/>
                    <a:pt x="1346989" y="92877"/>
                  </a:cubicBezTo>
                  <a:lnTo>
                    <a:pt x="1375819" y="0"/>
                  </a:lnTo>
                  <a:lnTo>
                    <a:pt x="1387837" y="38716"/>
                  </a:lnTo>
                  <a:cubicBezTo>
                    <a:pt x="1397176" y="84352"/>
                    <a:pt x="1402080" y="131603"/>
                    <a:pt x="1402080" y="180000"/>
                  </a:cubicBezTo>
                  <a:cubicBezTo>
                    <a:pt x="1402080" y="567174"/>
                    <a:pt x="1088214" y="881040"/>
                    <a:pt x="701040" y="881040"/>
                  </a:cubicBezTo>
                  <a:cubicBezTo>
                    <a:pt x="313866" y="881040"/>
                    <a:pt x="0" y="567174"/>
                    <a:pt x="0" y="180000"/>
                  </a:cubicBezTo>
                  <a:cubicBezTo>
                    <a:pt x="0" y="131603"/>
                    <a:pt x="4904" y="84352"/>
                    <a:pt x="14243" y="38716"/>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63" name="MH_Other_18"/>
            <p:cNvSpPr txBox="1"/>
            <p:nvPr>
              <p:custDataLst>
                <p:tags r:id="rId22"/>
              </p:custDataLst>
            </p:nvPr>
          </p:nvSpPr>
          <p:spPr>
            <a:xfrm>
              <a:off x="4183366" y="3663166"/>
              <a:ext cx="704039" cy="715581"/>
            </a:xfrm>
            <a:prstGeom prst="rect">
              <a:avLst/>
            </a:prstGeom>
            <a:noFill/>
            <a:effectLst>
              <a:outerShdw blurRad="139700" dist="114300" dir="2700000" algn="tl" rotWithShape="0">
                <a:prstClr val="black">
                  <a:alpha val="29000"/>
                </a:prstClr>
              </a:outerShdw>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方正正中黑简体" panose="02000000000000000000" pitchFamily="2" charset="-122"/>
                  <a:ea typeface="方正正中黑简体" panose="02000000000000000000" pitchFamily="2" charset="-122"/>
                </a:defRPr>
              </a:lvl1pPr>
            </a:lstStyle>
            <a:p>
              <a:pPr>
                <a:defRPr/>
              </a:pPr>
              <a:r>
                <a:rPr lang="en-US" altLang="zh-CN" sz="4051" dirty="0">
                  <a:latin typeface="微软雅黑" panose="020B0503020204020204" pitchFamily="34" charset="-122"/>
                  <a:ea typeface="微软雅黑" panose="020B0503020204020204" pitchFamily="34" charset="-122"/>
                </a:rPr>
                <a:t>03</a:t>
              </a:r>
              <a:endParaRPr lang="zh-CN" altLang="en-US" sz="4051" dirty="0">
                <a:latin typeface="微软雅黑" panose="020B0503020204020204" pitchFamily="34" charset="-122"/>
                <a:ea typeface="微软雅黑" panose="020B0503020204020204" pitchFamily="34" charset="-122"/>
              </a:endParaRPr>
            </a:p>
          </p:txBody>
        </p:sp>
        <p:sp>
          <p:nvSpPr>
            <p:cNvPr id="84" name="MH_Other_24"/>
            <p:cNvSpPr/>
            <p:nvPr>
              <p:custDataLst>
                <p:tags r:id="rId23"/>
              </p:custDataLst>
            </p:nvPr>
          </p:nvSpPr>
          <p:spPr>
            <a:xfrm flipV="1">
              <a:off x="4007286" y="1342072"/>
              <a:ext cx="1003300" cy="452438"/>
            </a:xfrm>
            <a:custGeom>
              <a:avLst/>
              <a:gdLst>
                <a:gd name="connsiteX0" fmla="*/ 691248 w 1337472"/>
                <a:gd name="connsiteY0" fmla="*/ 603903 h 603903"/>
                <a:gd name="connsiteX1" fmla="*/ 1337197 w 1337472"/>
                <a:gd name="connsiteY1" fmla="*/ 175740 h 603903"/>
                <a:gd name="connsiteX2" fmla="*/ 1337472 w 1337472"/>
                <a:gd name="connsiteY2" fmla="*/ 174853 h 603903"/>
                <a:gd name="connsiteX3" fmla="*/ 1298229 w 1337472"/>
                <a:gd name="connsiteY3" fmla="*/ 222416 h 603903"/>
                <a:gd name="connsiteX4" fmla="*/ 726370 w 1337472"/>
                <a:gd name="connsiteY4" fmla="*/ 459288 h 603903"/>
                <a:gd name="connsiteX5" fmla="*/ 55759 w 1337472"/>
                <a:gd name="connsiteY5" fmla="*/ 102727 h 603903"/>
                <a:gd name="connsiteX6" fmla="*/ 0 w 1337472"/>
                <a:gd name="connsiteY6" fmla="*/ 0 h 603903"/>
                <a:gd name="connsiteX7" fmla="*/ 4451 w 1337472"/>
                <a:gd name="connsiteY7" fmla="*/ 44147 h 603903"/>
                <a:gd name="connsiteX8" fmla="*/ 691248 w 1337472"/>
                <a:gd name="connsiteY8" fmla="*/ 603903 h 60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72" h="603903">
                  <a:moveTo>
                    <a:pt x="691248" y="603903"/>
                  </a:moveTo>
                  <a:cubicBezTo>
                    <a:pt x="981629" y="603903"/>
                    <a:pt x="1230773" y="427353"/>
                    <a:pt x="1337197" y="175740"/>
                  </a:cubicBezTo>
                  <a:lnTo>
                    <a:pt x="1337472" y="174853"/>
                  </a:lnTo>
                  <a:lnTo>
                    <a:pt x="1298229" y="222416"/>
                  </a:lnTo>
                  <a:cubicBezTo>
                    <a:pt x="1151877" y="368768"/>
                    <a:pt x="949695" y="459288"/>
                    <a:pt x="726370" y="459288"/>
                  </a:cubicBezTo>
                  <a:cubicBezTo>
                    <a:pt x="447215" y="459288"/>
                    <a:pt x="201093" y="317850"/>
                    <a:pt x="55759" y="102727"/>
                  </a:cubicBezTo>
                  <a:lnTo>
                    <a:pt x="0" y="0"/>
                  </a:lnTo>
                  <a:lnTo>
                    <a:pt x="4451" y="44147"/>
                  </a:lnTo>
                  <a:cubicBezTo>
                    <a:pt x="69820" y="363599"/>
                    <a:pt x="352471" y="603903"/>
                    <a:pt x="691248" y="603903"/>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85" name="MH_Other_25"/>
            <p:cNvSpPr/>
            <p:nvPr>
              <p:custDataLst>
                <p:tags r:id="rId24"/>
              </p:custDataLst>
            </p:nvPr>
          </p:nvSpPr>
          <p:spPr>
            <a:xfrm flipV="1">
              <a:off x="5148699" y="2477135"/>
              <a:ext cx="1003300" cy="452437"/>
            </a:xfrm>
            <a:custGeom>
              <a:avLst/>
              <a:gdLst>
                <a:gd name="connsiteX0" fmla="*/ 691248 w 1337472"/>
                <a:gd name="connsiteY0" fmla="*/ 603903 h 603903"/>
                <a:gd name="connsiteX1" fmla="*/ 1337197 w 1337472"/>
                <a:gd name="connsiteY1" fmla="*/ 175740 h 603903"/>
                <a:gd name="connsiteX2" fmla="*/ 1337472 w 1337472"/>
                <a:gd name="connsiteY2" fmla="*/ 174853 h 603903"/>
                <a:gd name="connsiteX3" fmla="*/ 1298229 w 1337472"/>
                <a:gd name="connsiteY3" fmla="*/ 222416 h 603903"/>
                <a:gd name="connsiteX4" fmla="*/ 726370 w 1337472"/>
                <a:gd name="connsiteY4" fmla="*/ 459288 h 603903"/>
                <a:gd name="connsiteX5" fmla="*/ 55759 w 1337472"/>
                <a:gd name="connsiteY5" fmla="*/ 102727 h 603903"/>
                <a:gd name="connsiteX6" fmla="*/ 0 w 1337472"/>
                <a:gd name="connsiteY6" fmla="*/ 0 h 603903"/>
                <a:gd name="connsiteX7" fmla="*/ 4451 w 1337472"/>
                <a:gd name="connsiteY7" fmla="*/ 44147 h 603903"/>
                <a:gd name="connsiteX8" fmla="*/ 691248 w 1337472"/>
                <a:gd name="connsiteY8" fmla="*/ 603903 h 60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72" h="603903">
                  <a:moveTo>
                    <a:pt x="691248" y="603903"/>
                  </a:moveTo>
                  <a:cubicBezTo>
                    <a:pt x="981629" y="603903"/>
                    <a:pt x="1230773" y="427353"/>
                    <a:pt x="1337197" y="175740"/>
                  </a:cubicBezTo>
                  <a:lnTo>
                    <a:pt x="1337472" y="174853"/>
                  </a:lnTo>
                  <a:lnTo>
                    <a:pt x="1298229" y="222416"/>
                  </a:lnTo>
                  <a:cubicBezTo>
                    <a:pt x="1151877" y="368768"/>
                    <a:pt x="949695" y="459288"/>
                    <a:pt x="726370" y="459288"/>
                  </a:cubicBezTo>
                  <a:cubicBezTo>
                    <a:pt x="447215" y="459288"/>
                    <a:pt x="201093" y="317850"/>
                    <a:pt x="55759" y="102727"/>
                  </a:cubicBezTo>
                  <a:lnTo>
                    <a:pt x="0" y="0"/>
                  </a:lnTo>
                  <a:lnTo>
                    <a:pt x="4451" y="44147"/>
                  </a:lnTo>
                  <a:cubicBezTo>
                    <a:pt x="69820" y="363599"/>
                    <a:pt x="352471" y="603903"/>
                    <a:pt x="691248" y="603903"/>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86" name="MH_Other_26"/>
            <p:cNvSpPr/>
            <p:nvPr>
              <p:custDataLst>
                <p:tags r:id="rId25"/>
              </p:custDataLst>
            </p:nvPr>
          </p:nvSpPr>
          <p:spPr>
            <a:xfrm flipV="1">
              <a:off x="4000936" y="3499485"/>
              <a:ext cx="1003300" cy="452437"/>
            </a:xfrm>
            <a:custGeom>
              <a:avLst/>
              <a:gdLst>
                <a:gd name="connsiteX0" fmla="*/ 691248 w 1337472"/>
                <a:gd name="connsiteY0" fmla="*/ 603903 h 603903"/>
                <a:gd name="connsiteX1" fmla="*/ 1337197 w 1337472"/>
                <a:gd name="connsiteY1" fmla="*/ 175740 h 603903"/>
                <a:gd name="connsiteX2" fmla="*/ 1337472 w 1337472"/>
                <a:gd name="connsiteY2" fmla="*/ 174853 h 603903"/>
                <a:gd name="connsiteX3" fmla="*/ 1298229 w 1337472"/>
                <a:gd name="connsiteY3" fmla="*/ 222416 h 603903"/>
                <a:gd name="connsiteX4" fmla="*/ 726370 w 1337472"/>
                <a:gd name="connsiteY4" fmla="*/ 459288 h 603903"/>
                <a:gd name="connsiteX5" fmla="*/ 55759 w 1337472"/>
                <a:gd name="connsiteY5" fmla="*/ 102727 h 603903"/>
                <a:gd name="connsiteX6" fmla="*/ 0 w 1337472"/>
                <a:gd name="connsiteY6" fmla="*/ 0 h 603903"/>
                <a:gd name="connsiteX7" fmla="*/ 4451 w 1337472"/>
                <a:gd name="connsiteY7" fmla="*/ 44147 h 603903"/>
                <a:gd name="connsiteX8" fmla="*/ 691248 w 1337472"/>
                <a:gd name="connsiteY8" fmla="*/ 603903 h 60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72" h="603903">
                  <a:moveTo>
                    <a:pt x="691248" y="603903"/>
                  </a:moveTo>
                  <a:cubicBezTo>
                    <a:pt x="981629" y="603903"/>
                    <a:pt x="1230773" y="427353"/>
                    <a:pt x="1337197" y="175740"/>
                  </a:cubicBezTo>
                  <a:lnTo>
                    <a:pt x="1337472" y="174853"/>
                  </a:lnTo>
                  <a:lnTo>
                    <a:pt x="1298229" y="222416"/>
                  </a:lnTo>
                  <a:cubicBezTo>
                    <a:pt x="1151877" y="368768"/>
                    <a:pt x="949695" y="459288"/>
                    <a:pt x="726370" y="459288"/>
                  </a:cubicBezTo>
                  <a:cubicBezTo>
                    <a:pt x="447215" y="459288"/>
                    <a:pt x="201093" y="317850"/>
                    <a:pt x="55759" y="102727"/>
                  </a:cubicBezTo>
                  <a:lnTo>
                    <a:pt x="0" y="0"/>
                  </a:lnTo>
                  <a:lnTo>
                    <a:pt x="4451" y="44147"/>
                  </a:lnTo>
                  <a:cubicBezTo>
                    <a:pt x="69820" y="363599"/>
                    <a:pt x="352471" y="603903"/>
                    <a:pt x="691248" y="603903"/>
                  </a:cubicBezTo>
                  <a:close/>
                </a:path>
              </a:pathLst>
            </a:custGeom>
            <a:gradFill>
              <a:gsLst>
                <a:gs pos="0">
                  <a:sysClr val="window" lastClr="FFFFFF">
                    <a:alpha val="0"/>
                  </a:sysClr>
                </a:gs>
                <a:gs pos="92000">
                  <a:sysClr val="window" lastClr="FFFFFF">
                    <a:alpha val="34000"/>
                  </a:sysClr>
                </a:gs>
              </a:gsLst>
              <a:lin ang="5400000" scaled="1"/>
            </a:gradFill>
            <a:ln w="25400" cap="flat" cmpd="sng" algn="ctr">
              <a:noFill/>
              <a:prstDash val="solid"/>
            </a:ln>
            <a:effectLst/>
          </p:spPr>
          <p:txBody>
            <a:bodyPr anchor="ctr"/>
            <a:lstStyle/>
            <a:p>
              <a:pPr algn="ct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sp>
        <p:nvSpPr>
          <p:cNvPr id="93" name="Rectangle 2">
            <a:extLst>
              <a:ext uri="{FF2B5EF4-FFF2-40B4-BE49-F238E27FC236}">
                <a16:creationId xmlns:a16="http://schemas.microsoft.com/office/drawing/2014/main" xmlns="" id="{DE031F5B-E999-41D7-968B-020F6833D03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4" name="矩形 93">
            <a:extLst>
              <a:ext uri="{FF2B5EF4-FFF2-40B4-BE49-F238E27FC236}">
                <a16:creationId xmlns:a16="http://schemas.microsoft.com/office/drawing/2014/main" xmlns="" id="{B1F2BDD9-4AEE-405E-A1A4-B2F9F2B416E9}"/>
              </a:ext>
            </a:extLst>
          </p:cNvPr>
          <p:cNvSpPr/>
          <p:nvPr/>
        </p:nvSpPr>
        <p:spPr>
          <a:xfrm>
            <a:off x="2130867" y="1682272"/>
            <a:ext cx="4468408"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、移动二维码的优势</a:t>
            </a:r>
          </a:p>
        </p:txBody>
      </p:sp>
    </p:spTree>
    <p:extLst>
      <p:ext uri="{BB962C8B-B14F-4D97-AF65-F5344CB8AC3E}">
        <p14:creationId xmlns:p14="http://schemas.microsoft.com/office/powerpoint/2010/main" val="289171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30867" y="1682271"/>
            <a:ext cx="4928029" cy="461665"/>
          </a:xfrm>
          <a:prstGeom prst="rect">
            <a:avLst/>
          </a:prstGeom>
        </p:spPr>
        <p:txBody>
          <a:bodyPr wrap="square">
            <a:spAutoFit/>
          </a:bodyPr>
          <a:lstStyle/>
          <a:p>
            <a:r>
              <a:rPr lang="en-US" altLang="zh-CN" sz="2400" dirty="0">
                <a:solidFill>
                  <a:schemeClr val="bg1"/>
                </a:solidFill>
                <a:latin typeface="微软雅黑" pitchFamily="34" charset="-122"/>
                <a:ea typeface="微软雅黑" pitchFamily="34" charset="-122"/>
              </a:rPr>
              <a:t>6</a:t>
            </a:r>
            <a:r>
              <a:rPr lang="zh-CN" altLang="en-US" sz="2400" dirty="0">
                <a:solidFill>
                  <a:schemeClr val="bg1"/>
                </a:solidFill>
                <a:latin typeface="微软雅黑" pitchFamily="34" charset="-122"/>
                <a:ea typeface="微软雅黑" pitchFamily="34" charset="-122"/>
              </a:rPr>
              <a:t>、移动二维码的制作与设计</a:t>
            </a:r>
          </a:p>
        </p:txBody>
      </p:sp>
      <p:sp>
        <p:nvSpPr>
          <p:cNvPr id="6" name="矩形 5"/>
          <p:cNvSpPr/>
          <p:nvPr/>
        </p:nvSpPr>
        <p:spPr>
          <a:xfrm>
            <a:off x="2127250" y="2607438"/>
            <a:ext cx="3777364" cy="3046603"/>
          </a:xfrm>
          <a:prstGeom prst="rect">
            <a:avLst/>
          </a:prstGeom>
        </p:spPr>
        <p:txBody>
          <a:bodyPr wrap="square">
            <a:spAutoFit/>
          </a:bodyPr>
          <a:lstStyle/>
          <a:p>
            <a:pPr indent="457189">
              <a:lnSpc>
                <a:spcPct val="150000"/>
              </a:lnSpc>
            </a:pPr>
            <a:r>
              <a:rPr lang="zh-CN" altLang="zh-CN" sz="2133" dirty="0">
                <a:solidFill>
                  <a:schemeClr val="bg1"/>
                </a:solidFill>
                <a:latin typeface="微软雅黑" pitchFamily="34" charset="-122"/>
                <a:ea typeface="微软雅黑" pitchFamily="34" charset="-122"/>
              </a:rPr>
              <a:t>通过互联网搜索“二维码制作”或“二维码生成器”，会出现很多工具，草料二维码视觉码、美图</a:t>
            </a:r>
            <a:r>
              <a:rPr lang="en-US" altLang="zh-CN" sz="2133" dirty="0">
                <a:solidFill>
                  <a:schemeClr val="bg1"/>
                </a:solidFill>
                <a:latin typeface="微软雅黑" pitchFamily="34" charset="-122"/>
                <a:ea typeface="微软雅黑" pitchFamily="34" charset="-122"/>
              </a:rPr>
              <a:t>GIF</a:t>
            </a:r>
            <a:r>
              <a:rPr lang="zh-CN" altLang="zh-CN" sz="2133" dirty="0">
                <a:solidFill>
                  <a:schemeClr val="bg1"/>
                </a:solidFill>
                <a:latin typeface="微软雅黑" pitchFamily="34" charset="-122"/>
                <a:ea typeface="微软雅黑" pitchFamily="34" charset="-122"/>
              </a:rPr>
              <a:t>、和联图网等，</a:t>
            </a:r>
            <a:r>
              <a:rPr lang="zh-CN" altLang="en-US" sz="2133" dirty="0">
                <a:solidFill>
                  <a:schemeClr val="bg1"/>
                </a:solidFill>
                <a:latin typeface="微软雅黑" pitchFamily="34" charset="-122"/>
                <a:ea typeface="微软雅黑" pitchFamily="34" charset="-122"/>
              </a:rPr>
              <a:t>这里</a:t>
            </a:r>
            <a:r>
              <a:rPr lang="zh-CN" altLang="zh-CN" sz="2133" dirty="0">
                <a:solidFill>
                  <a:schemeClr val="bg1"/>
                </a:solidFill>
                <a:latin typeface="微软雅黑" pitchFamily="34" charset="-122"/>
                <a:ea typeface="微软雅黑" pitchFamily="34" charset="-122"/>
              </a:rPr>
              <a:t>以</a:t>
            </a:r>
            <a:r>
              <a:rPr lang="zh-CN" altLang="en-US" sz="2133" dirty="0">
                <a:solidFill>
                  <a:schemeClr val="bg1"/>
                </a:solidFill>
                <a:latin typeface="微软雅黑" pitchFamily="34" charset="-122"/>
                <a:ea typeface="微软雅黑" pitchFamily="34" charset="-122"/>
              </a:rPr>
              <a:t>“</a:t>
            </a:r>
            <a:r>
              <a:rPr lang="zh-CN" altLang="zh-CN" sz="2133" dirty="0">
                <a:solidFill>
                  <a:schemeClr val="bg1"/>
                </a:solidFill>
                <a:latin typeface="微软雅黑" pitchFamily="34" charset="-122"/>
                <a:ea typeface="微软雅黑" pitchFamily="34" charset="-122"/>
              </a:rPr>
              <a:t>草料</a:t>
            </a:r>
            <a:r>
              <a:rPr lang="zh-CN" altLang="en-US" sz="2133" dirty="0">
                <a:solidFill>
                  <a:schemeClr val="bg1"/>
                </a:solidFill>
                <a:latin typeface="微软雅黑" pitchFamily="34" charset="-122"/>
                <a:ea typeface="微软雅黑" pitchFamily="34" charset="-122"/>
              </a:rPr>
              <a:t>二维码生成器”</a:t>
            </a:r>
            <a:r>
              <a:rPr lang="zh-CN" altLang="zh-CN" sz="2133" dirty="0">
                <a:solidFill>
                  <a:schemeClr val="bg1"/>
                </a:solidFill>
                <a:latin typeface="微软雅黑" pitchFamily="34" charset="-122"/>
                <a:ea typeface="微软雅黑" pitchFamily="34" charset="-122"/>
              </a:rPr>
              <a:t>为例开展二维码的制作。</a:t>
            </a:r>
          </a:p>
        </p:txBody>
      </p:sp>
      <p:pic>
        <p:nvPicPr>
          <p:cNvPr id="7" name="图片 6" descr="C:\Documents and Settings\Administrator\桌面\插图\草料二维码网站.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671125"/>
            <a:ext cx="4181475" cy="2892425"/>
          </a:xfrm>
          <a:prstGeom prst="rect">
            <a:avLst/>
          </a:prstGeom>
          <a:noFill/>
          <a:ln>
            <a:noFill/>
          </a:ln>
        </p:spPr>
      </p:pic>
      <p:sp>
        <p:nvSpPr>
          <p:cNvPr id="9" name="Rectangle 2">
            <a:extLst>
              <a:ext uri="{FF2B5EF4-FFF2-40B4-BE49-F238E27FC236}">
                <a16:creationId xmlns:a16="http://schemas.microsoft.com/office/drawing/2014/main" xmlns="" id="{DDF390F1-2BE3-4F0D-A63E-5BB0CA5C9A04}"/>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8470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Documents and Settings\Administrator\桌面\插图\生成二维码.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4663" y="2164913"/>
            <a:ext cx="4782979" cy="2759145"/>
          </a:xfrm>
          <a:prstGeom prst="rect">
            <a:avLst/>
          </a:prstGeom>
          <a:noFill/>
          <a:ln>
            <a:noFill/>
          </a:ln>
        </p:spPr>
      </p:pic>
      <p:sp>
        <p:nvSpPr>
          <p:cNvPr id="6" name="矩形 5"/>
          <p:cNvSpPr/>
          <p:nvPr/>
        </p:nvSpPr>
        <p:spPr>
          <a:xfrm>
            <a:off x="1831939" y="1968291"/>
            <a:ext cx="3805519" cy="3538982"/>
          </a:xfrm>
          <a:prstGeom prst="rect">
            <a:avLst/>
          </a:prstGeom>
        </p:spPr>
        <p:txBody>
          <a:bodyPr wrap="square">
            <a:spAutoFit/>
          </a:bodyPr>
          <a:lstStyle/>
          <a:p>
            <a:pPr indent="457189">
              <a:lnSpc>
                <a:spcPct val="150000"/>
              </a:lnSpc>
            </a:pPr>
            <a:r>
              <a:rPr lang="zh-CN" altLang="en-US" sz="2133" dirty="0">
                <a:solidFill>
                  <a:schemeClr val="bg1"/>
                </a:solidFill>
                <a:latin typeface="微软雅黑" pitchFamily="34" charset="-122"/>
                <a:ea typeface="微软雅黑" pitchFamily="34" charset="-122"/>
              </a:rPr>
              <a:t>（</a:t>
            </a:r>
            <a:r>
              <a:rPr lang="en-US" altLang="zh-CN" sz="2133" dirty="0">
                <a:solidFill>
                  <a:schemeClr val="bg1"/>
                </a:solidFill>
                <a:latin typeface="微软雅黑" pitchFamily="34" charset="-122"/>
                <a:ea typeface="微软雅黑" pitchFamily="34" charset="-122"/>
              </a:rPr>
              <a:t>1</a:t>
            </a:r>
            <a:r>
              <a:rPr lang="zh-CN" altLang="en-US" sz="2133" dirty="0">
                <a:solidFill>
                  <a:schemeClr val="bg1"/>
                </a:solidFill>
                <a:latin typeface="微软雅黑" pitchFamily="34" charset="-122"/>
                <a:ea typeface="微软雅黑" pitchFamily="34" charset="-122"/>
              </a:rPr>
              <a:t>）</a:t>
            </a:r>
            <a:r>
              <a:rPr lang="zh-CN" altLang="zh-CN" sz="2133" dirty="0">
                <a:solidFill>
                  <a:schemeClr val="bg1"/>
                </a:solidFill>
                <a:latin typeface="微软雅黑" pitchFamily="34" charset="-122"/>
                <a:ea typeface="微软雅黑" pitchFamily="34" charset="-122"/>
              </a:rPr>
              <a:t>鼠标左键单击“文本”，在左边空白区域输入想要显示的文字，如输入“移动互联网营销”，输入完毕后，点击下侧绿色区域“生成二维码”，在右侧空白区域就会生成对应的二维码。</a:t>
            </a:r>
            <a:endParaRPr lang="zh-CN" altLang="en-US" sz="2133" dirty="0">
              <a:solidFill>
                <a:schemeClr val="bg1"/>
              </a:solidFill>
              <a:latin typeface="微软雅黑" pitchFamily="34" charset="-122"/>
              <a:ea typeface="微软雅黑" pitchFamily="34" charset="-122"/>
            </a:endParaRPr>
          </a:p>
        </p:txBody>
      </p:sp>
      <p:sp>
        <p:nvSpPr>
          <p:cNvPr id="8" name="Rectangle 2">
            <a:extLst>
              <a:ext uri="{FF2B5EF4-FFF2-40B4-BE49-F238E27FC236}">
                <a16:creationId xmlns:a16="http://schemas.microsoft.com/office/drawing/2014/main" xmlns="" id="{CA85F987-A481-4529-85E2-50CB1A545A5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018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27251" y="2224803"/>
            <a:ext cx="3954463" cy="2678426"/>
          </a:xfrm>
          <a:prstGeom prst="rect">
            <a:avLst/>
          </a:prstGeom>
        </p:spPr>
        <p:txBody>
          <a:bodyPr wrap="square">
            <a:spAutoFit/>
          </a:bodyPr>
          <a:lstStyle/>
          <a:p>
            <a:pPr indent="457189">
              <a:lnSpc>
                <a:spcPct val="150000"/>
              </a:lnSpc>
            </a:pPr>
            <a:r>
              <a:rPr lang="zh-CN" altLang="en-US" sz="1867" dirty="0">
                <a:solidFill>
                  <a:schemeClr val="bg1"/>
                </a:solidFill>
                <a:latin typeface="微软雅黑" pitchFamily="34" charset="-122"/>
                <a:ea typeface="微软雅黑" pitchFamily="34" charset="-122"/>
              </a:rPr>
              <a:t>（</a:t>
            </a:r>
            <a:r>
              <a:rPr lang="en-US" altLang="zh-CN" sz="1867" dirty="0">
                <a:solidFill>
                  <a:schemeClr val="bg1"/>
                </a:solidFill>
                <a:latin typeface="微软雅黑" pitchFamily="34" charset="-122"/>
                <a:ea typeface="微软雅黑" pitchFamily="34" charset="-122"/>
              </a:rPr>
              <a:t>2</a:t>
            </a:r>
            <a:r>
              <a:rPr lang="zh-CN" altLang="en-US" sz="1867" dirty="0">
                <a:solidFill>
                  <a:schemeClr val="bg1"/>
                </a:solidFill>
                <a:latin typeface="微软雅黑" pitchFamily="34" charset="-122"/>
                <a:ea typeface="微软雅黑" pitchFamily="34" charset="-122"/>
              </a:rPr>
              <a:t>）</a:t>
            </a:r>
            <a:r>
              <a:rPr lang="zh-CN" altLang="zh-CN" sz="1867" dirty="0">
                <a:solidFill>
                  <a:schemeClr val="bg1"/>
                </a:solidFill>
                <a:latin typeface="微软雅黑" pitchFamily="34" charset="-122"/>
                <a:ea typeface="微软雅黑" pitchFamily="34" charset="-122"/>
              </a:rPr>
              <a:t>在生成的二维码下侧，有一些选项。点击“基本设置”，对二维码进行容错和大小的调整。</a:t>
            </a:r>
          </a:p>
          <a:p>
            <a:pPr indent="457189">
              <a:lnSpc>
                <a:spcPct val="150000"/>
              </a:lnSpc>
            </a:pPr>
            <a:r>
              <a:rPr lang="zh-CN" altLang="en-US" sz="1867" dirty="0">
                <a:solidFill>
                  <a:schemeClr val="bg1"/>
                </a:solidFill>
                <a:latin typeface="微软雅黑" pitchFamily="34" charset="-122"/>
                <a:ea typeface="微软雅黑" pitchFamily="34" charset="-122"/>
              </a:rPr>
              <a:t>（</a:t>
            </a:r>
            <a:r>
              <a:rPr lang="en-US" altLang="zh-CN" sz="1867" dirty="0">
                <a:solidFill>
                  <a:schemeClr val="bg1"/>
                </a:solidFill>
                <a:latin typeface="微软雅黑" pitchFamily="34" charset="-122"/>
                <a:ea typeface="微软雅黑" pitchFamily="34" charset="-122"/>
              </a:rPr>
              <a:t>3</a:t>
            </a:r>
            <a:r>
              <a:rPr lang="zh-CN" altLang="en-US" sz="1867" dirty="0">
                <a:solidFill>
                  <a:schemeClr val="bg1"/>
                </a:solidFill>
                <a:latin typeface="微软雅黑" pitchFamily="34" charset="-122"/>
                <a:ea typeface="微软雅黑" pitchFamily="34" charset="-122"/>
              </a:rPr>
              <a:t>）</a:t>
            </a:r>
            <a:r>
              <a:rPr lang="zh-CN" altLang="zh-CN" sz="1867" dirty="0">
                <a:solidFill>
                  <a:schemeClr val="bg1"/>
                </a:solidFill>
                <a:latin typeface="微软雅黑" pitchFamily="34" charset="-122"/>
                <a:ea typeface="微软雅黑" pitchFamily="34" charset="-122"/>
              </a:rPr>
              <a:t>在生成的二维码下侧，点击“颜色”选项，对二维码前景、背景的颜色进行调整。</a:t>
            </a:r>
          </a:p>
        </p:txBody>
      </p:sp>
      <p:pic>
        <p:nvPicPr>
          <p:cNvPr id="5" name="图片 4"/>
          <p:cNvPicPr/>
          <p:nvPr/>
        </p:nvPicPr>
        <p:blipFill>
          <a:blip r:embed="rId2" cstate="print"/>
          <a:srcRect/>
          <a:stretch>
            <a:fillRect/>
          </a:stretch>
        </p:blipFill>
        <p:spPr bwMode="auto">
          <a:xfrm>
            <a:off x="6064251" y="2164914"/>
            <a:ext cx="4000500" cy="2705100"/>
          </a:xfrm>
          <a:prstGeom prst="rect">
            <a:avLst/>
          </a:prstGeom>
          <a:noFill/>
          <a:ln w="9525">
            <a:noFill/>
            <a:miter lim="800000"/>
            <a:headEnd/>
            <a:tailEnd/>
          </a:ln>
        </p:spPr>
      </p:pic>
      <p:sp>
        <p:nvSpPr>
          <p:cNvPr id="7" name="Rectangle 2">
            <a:extLst>
              <a:ext uri="{FF2B5EF4-FFF2-40B4-BE49-F238E27FC236}">
                <a16:creationId xmlns:a16="http://schemas.microsoft.com/office/drawing/2014/main" xmlns="" id="{569F3365-DA86-43AA-988F-C8FEE0DB2FA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2966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12963" y="3004566"/>
            <a:ext cx="3983037" cy="1385379"/>
          </a:xfrm>
          <a:prstGeom prst="rect">
            <a:avLst/>
          </a:prstGeom>
        </p:spPr>
        <p:txBody>
          <a:bodyPr wrap="square">
            <a:spAutoFit/>
          </a:bodyPr>
          <a:lstStyle/>
          <a:p>
            <a:pPr indent="457189">
              <a:lnSpc>
                <a:spcPct val="150000"/>
              </a:lnSpc>
            </a:pPr>
            <a:r>
              <a:rPr lang="zh-CN" altLang="en-US" sz="1867" dirty="0">
                <a:solidFill>
                  <a:schemeClr val="bg1"/>
                </a:solidFill>
                <a:latin typeface="微软雅黑" pitchFamily="34" charset="-122"/>
                <a:ea typeface="微软雅黑" pitchFamily="34" charset="-122"/>
              </a:rPr>
              <a:t>（</a:t>
            </a:r>
            <a:r>
              <a:rPr lang="en-US" altLang="zh-CN" sz="1867" dirty="0">
                <a:solidFill>
                  <a:schemeClr val="bg1"/>
                </a:solidFill>
                <a:latin typeface="微软雅黑" pitchFamily="34" charset="-122"/>
                <a:ea typeface="微软雅黑" pitchFamily="34" charset="-122"/>
              </a:rPr>
              <a:t>4</a:t>
            </a:r>
            <a:r>
              <a:rPr lang="zh-CN" altLang="en-US" sz="1867" dirty="0">
                <a:solidFill>
                  <a:schemeClr val="bg1"/>
                </a:solidFill>
                <a:latin typeface="微软雅黑" pitchFamily="34" charset="-122"/>
                <a:ea typeface="微软雅黑" pitchFamily="34" charset="-122"/>
              </a:rPr>
              <a:t>）</a:t>
            </a:r>
            <a:r>
              <a:rPr lang="zh-CN" altLang="zh-CN" sz="1867" dirty="0">
                <a:solidFill>
                  <a:schemeClr val="bg1"/>
                </a:solidFill>
                <a:latin typeface="微软雅黑" pitchFamily="34" charset="-122"/>
                <a:ea typeface="微软雅黑" pitchFamily="34" charset="-122"/>
              </a:rPr>
              <a:t>在生成的二维码下侧，点击“嵌入</a:t>
            </a:r>
            <a:r>
              <a:rPr lang="en-US" altLang="zh-CN" sz="1867" dirty="0">
                <a:solidFill>
                  <a:schemeClr val="bg1"/>
                </a:solidFill>
                <a:latin typeface="微软雅黑" pitchFamily="34" charset="-122"/>
                <a:ea typeface="微软雅黑" pitchFamily="34" charset="-122"/>
              </a:rPr>
              <a:t>LOGO</a:t>
            </a:r>
            <a:r>
              <a:rPr lang="zh-CN" altLang="zh-CN" sz="1867" dirty="0">
                <a:solidFill>
                  <a:schemeClr val="bg1"/>
                </a:solidFill>
                <a:latin typeface="微软雅黑" pitchFamily="34" charset="-122"/>
                <a:ea typeface="微软雅黑" pitchFamily="34" charset="-122"/>
              </a:rPr>
              <a:t>”，在二维码中嵌入一个</a:t>
            </a:r>
            <a:r>
              <a:rPr lang="en-US" altLang="zh-CN" sz="1867" dirty="0">
                <a:solidFill>
                  <a:schemeClr val="bg1"/>
                </a:solidFill>
                <a:latin typeface="微软雅黑" pitchFamily="34" charset="-122"/>
                <a:ea typeface="微软雅黑" pitchFamily="34" charset="-122"/>
              </a:rPr>
              <a:t>LOGO</a:t>
            </a:r>
            <a:r>
              <a:rPr lang="zh-CN" altLang="zh-CN" sz="1867" dirty="0">
                <a:solidFill>
                  <a:schemeClr val="bg1"/>
                </a:solidFill>
                <a:latin typeface="微软雅黑" pitchFamily="34" charset="-122"/>
                <a:ea typeface="微软雅黑" pitchFamily="34" charset="-122"/>
              </a:rPr>
              <a:t>。</a:t>
            </a:r>
            <a:endParaRPr lang="zh-CN" altLang="en-US" sz="1867" dirty="0">
              <a:solidFill>
                <a:schemeClr val="bg1"/>
              </a:solidFill>
              <a:latin typeface="微软雅黑" pitchFamily="34" charset="-122"/>
              <a:ea typeface="微软雅黑" pitchFamily="34" charset="-122"/>
            </a:endParaRPr>
          </a:p>
        </p:txBody>
      </p:sp>
      <p:sp>
        <p:nvSpPr>
          <p:cNvPr id="7" name="Rectangle 2">
            <a:extLst>
              <a:ext uri="{FF2B5EF4-FFF2-40B4-BE49-F238E27FC236}">
                <a16:creationId xmlns:a16="http://schemas.microsoft.com/office/drawing/2014/main" xmlns="" id="{CE193DBF-5FFE-4836-9E61-36494A82E1DA}"/>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pic>
        <p:nvPicPr>
          <p:cNvPr id="9" name="图片 8" descr="C:\Documents and Settings\Administrator\桌面\插图\嵌入LOGO.png">
            <a:extLst>
              <a:ext uri="{FF2B5EF4-FFF2-40B4-BE49-F238E27FC236}">
                <a16:creationId xmlns:a16="http://schemas.microsoft.com/office/drawing/2014/main" xmlns="" id="{BB0F67B2-BC10-460B-BF09-B98416ECB28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19431" y="1312642"/>
            <a:ext cx="3554671" cy="4457293"/>
          </a:xfrm>
          <a:prstGeom prst="rect">
            <a:avLst/>
          </a:prstGeom>
          <a:noFill/>
          <a:ln>
            <a:noFill/>
          </a:ln>
        </p:spPr>
      </p:pic>
    </p:spTree>
    <p:extLst>
      <p:ext uri="{BB962C8B-B14F-4D97-AF65-F5344CB8AC3E}">
        <p14:creationId xmlns:p14="http://schemas.microsoft.com/office/powerpoint/2010/main" val="1749745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C:\Users\Administrator\Desktop\07【移动二维码技术】任务7\QQ截图20151009161806.png">
            <a:extLst>
              <a:ext uri="{FF2B5EF4-FFF2-40B4-BE49-F238E27FC236}">
                <a16:creationId xmlns:a16="http://schemas.microsoft.com/office/drawing/2014/main" xmlns="" id="{0A045CDE-1C8E-462B-8240-26C609402FFA}"/>
              </a:ext>
            </a:extLst>
          </p:cNvPr>
          <p:cNvPicPr/>
          <p:nvPr/>
        </p:nvPicPr>
        <p:blipFill>
          <a:blip r:embed="rId2" cstate="print"/>
          <a:srcRect/>
          <a:stretch>
            <a:fillRect/>
          </a:stretch>
        </p:blipFill>
        <p:spPr bwMode="auto">
          <a:xfrm>
            <a:off x="5645151" y="2223771"/>
            <a:ext cx="4796021" cy="2646243"/>
          </a:xfrm>
          <a:prstGeom prst="rect">
            <a:avLst/>
          </a:prstGeom>
          <a:noFill/>
          <a:ln w="9525">
            <a:noFill/>
            <a:miter lim="800000"/>
            <a:headEnd/>
            <a:tailEnd/>
          </a:ln>
        </p:spPr>
      </p:pic>
      <p:sp>
        <p:nvSpPr>
          <p:cNvPr id="5" name="矩形 4"/>
          <p:cNvSpPr/>
          <p:nvPr/>
        </p:nvSpPr>
        <p:spPr>
          <a:xfrm>
            <a:off x="1920950" y="2433510"/>
            <a:ext cx="3610788" cy="2247410"/>
          </a:xfrm>
          <a:prstGeom prst="rect">
            <a:avLst/>
          </a:prstGeom>
        </p:spPr>
        <p:txBody>
          <a:bodyPr wrap="square">
            <a:spAutoFit/>
          </a:bodyPr>
          <a:lstStyle/>
          <a:p>
            <a:pPr indent="457189">
              <a:lnSpc>
                <a:spcPct val="150000"/>
              </a:lnSpc>
            </a:pPr>
            <a:r>
              <a:rPr lang="zh-CN" altLang="en-US" sz="1867" dirty="0">
                <a:solidFill>
                  <a:schemeClr val="bg1"/>
                </a:solidFill>
                <a:latin typeface="微软雅黑" pitchFamily="34" charset="-122"/>
                <a:ea typeface="微软雅黑" pitchFamily="34" charset="-122"/>
              </a:rPr>
              <a:t>（</a:t>
            </a:r>
            <a:r>
              <a:rPr lang="en-US" altLang="zh-CN" sz="1867" dirty="0">
                <a:solidFill>
                  <a:schemeClr val="bg1"/>
                </a:solidFill>
                <a:latin typeface="微软雅黑" pitchFamily="34" charset="-122"/>
                <a:ea typeface="微软雅黑" pitchFamily="34" charset="-122"/>
              </a:rPr>
              <a:t>5</a:t>
            </a:r>
            <a:r>
              <a:rPr lang="zh-CN" altLang="en-US" sz="1867" dirty="0">
                <a:solidFill>
                  <a:schemeClr val="bg1"/>
                </a:solidFill>
                <a:latin typeface="微软雅黑" pitchFamily="34" charset="-122"/>
                <a:ea typeface="微软雅黑" pitchFamily="34" charset="-122"/>
              </a:rPr>
              <a:t>）</a:t>
            </a:r>
            <a:r>
              <a:rPr lang="zh-CN" altLang="zh-CN" sz="1867" dirty="0">
                <a:solidFill>
                  <a:schemeClr val="bg1"/>
                </a:solidFill>
                <a:latin typeface="微软雅黑" pitchFamily="34" charset="-122"/>
                <a:ea typeface="微软雅黑" pitchFamily="34" charset="-122"/>
              </a:rPr>
              <a:t>如果觉得所制作的二维码过于单调，还可以对二维码进行美化设计。在生成的二维码下侧，点击“高级美化”，对二维码进行美化处理。</a:t>
            </a:r>
          </a:p>
        </p:txBody>
      </p:sp>
      <p:sp>
        <p:nvSpPr>
          <p:cNvPr id="7" name="Rectangle 2">
            <a:extLst>
              <a:ext uri="{FF2B5EF4-FFF2-40B4-BE49-F238E27FC236}">
                <a16:creationId xmlns:a16="http://schemas.microsoft.com/office/drawing/2014/main" xmlns="" id="{EBA879B4-8F68-4636-9AF6-1BDBDEF91E9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420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hiphotos.baidu.com/news/crop=5,0,623,374;w=638/sign=ef37267ea86eddc432a8eebb04ee9acd/1c950a7b02087bf4eb125f72f7d3572c10dfcfa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9077" y="2459947"/>
            <a:ext cx="4226923" cy="2812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http://www.chinaauto.net/images/content/2013/20130629231723067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459947"/>
            <a:ext cx="4226923" cy="2812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xmlns="" id="{3D853A60-F619-419F-ABDB-740BAADCE466}"/>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1632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2852724" y="2881651"/>
            <a:ext cx="1343603" cy="1169524"/>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a:solidFill>
            <a:srgbClr val="77D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ea typeface="微软雅黑" panose="020B0503020204020204" pitchFamily="34" charset="-122"/>
            </a:endParaRPr>
          </a:p>
        </p:txBody>
      </p:sp>
      <p:sp>
        <p:nvSpPr>
          <p:cNvPr id="6" name="MH_SubTitle_1"/>
          <p:cNvSpPr/>
          <p:nvPr>
            <p:custDataLst>
              <p:tags r:id="rId2"/>
            </p:custDataLst>
          </p:nvPr>
        </p:nvSpPr>
        <p:spPr>
          <a:xfrm>
            <a:off x="2843559" y="2436878"/>
            <a:ext cx="1833965" cy="1571716"/>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a:solidFill>
            <a:srgbClr val="E1F6C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4000" tIns="360000" anchor="ctr">
            <a:normAutofit/>
          </a:bodyPr>
          <a:lstStyle/>
          <a:p>
            <a:pPr algn="ctr">
              <a:defRPr/>
            </a:pPr>
            <a:r>
              <a:rPr lang="zh-CN" altLang="en-US" sz="2000" b="1" dirty="0">
                <a:solidFill>
                  <a:srgbClr val="55961A"/>
                </a:solidFill>
                <a:ea typeface="微软雅黑" panose="020B0503020204020204" pitchFamily="34" charset="-122"/>
              </a:rPr>
              <a:t>信息传播</a:t>
            </a:r>
          </a:p>
        </p:txBody>
      </p:sp>
      <p:sp>
        <p:nvSpPr>
          <p:cNvPr id="7" name="MH_Text_1"/>
          <p:cNvSpPr txBox="1">
            <a:spLocks/>
          </p:cNvSpPr>
          <p:nvPr>
            <p:custDataLst>
              <p:tags r:id="rId3"/>
            </p:custDataLst>
          </p:nvPr>
        </p:nvSpPr>
        <p:spPr bwMode="auto">
          <a:xfrm>
            <a:off x="2183961" y="4080776"/>
            <a:ext cx="2896695" cy="160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eaLnBrk="1" hangingPunct="1">
              <a:lnSpc>
                <a:spcPct val="130000"/>
              </a:lnSpc>
              <a:defRPr sz="1600">
                <a:solidFill>
                  <a:schemeClr val="tx1">
                    <a:lumMod val="75000"/>
                    <a:lumOff val="25000"/>
                  </a:schemeClr>
                </a:solidFill>
                <a:latin typeface="Calibri" panose="020F0502020204030204" pitchFamily="34" charset="0"/>
                <a:ea typeface="微软雅黑" panose="020B0503020204020204" pitchFamily="3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zh-CN" altLang="en-US" dirty="0">
                <a:solidFill>
                  <a:schemeClr val="bg1"/>
                </a:solidFill>
              </a:rPr>
              <a:t>不论是电子凭证还是博物馆、媒体或商品信息，其实都是信息传播的概念，用户用手机扫描二维码，就可以进入它对应的地址，获得完整的数据。</a:t>
            </a:r>
          </a:p>
        </p:txBody>
      </p:sp>
      <p:sp>
        <p:nvSpPr>
          <p:cNvPr id="8" name="MH_Other_2"/>
          <p:cNvSpPr/>
          <p:nvPr>
            <p:custDataLst>
              <p:tags r:id="rId4"/>
            </p:custDataLst>
          </p:nvPr>
        </p:nvSpPr>
        <p:spPr>
          <a:xfrm>
            <a:off x="5504186" y="2881651"/>
            <a:ext cx="1342161" cy="1169524"/>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a:solidFill>
            <a:srgbClr val="53A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ea typeface="微软雅黑" panose="020B0503020204020204" pitchFamily="34" charset="-122"/>
            </a:endParaRPr>
          </a:p>
        </p:txBody>
      </p:sp>
      <p:sp>
        <p:nvSpPr>
          <p:cNvPr id="9" name="MH_SubTitle_2"/>
          <p:cNvSpPr/>
          <p:nvPr>
            <p:custDataLst>
              <p:tags r:id="rId5"/>
            </p:custDataLst>
          </p:nvPr>
        </p:nvSpPr>
        <p:spPr>
          <a:xfrm>
            <a:off x="5493507" y="2436878"/>
            <a:ext cx="1833965" cy="1571716"/>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a:solidFill>
            <a:srgbClr val="D5E8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4000" tIns="360000" anchor="ctr">
            <a:normAutofit/>
          </a:bodyPr>
          <a:lstStyle/>
          <a:p>
            <a:pPr algn="ctr">
              <a:defRPr/>
            </a:pPr>
            <a:r>
              <a:rPr lang="zh-CN" altLang="en-US" sz="2000" b="1" dirty="0">
                <a:solidFill>
                  <a:srgbClr val="0068E6"/>
                </a:solidFill>
                <a:ea typeface="微软雅黑" panose="020B0503020204020204" pitchFamily="34" charset="-122"/>
              </a:rPr>
              <a:t>互动入口</a:t>
            </a:r>
          </a:p>
        </p:txBody>
      </p:sp>
      <p:sp>
        <p:nvSpPr>
          <p:cNvPr id="10" name="MH_Text_2"/>
          <p:cNvSpPr txBox="1">
            <a:spLocks/>
          </p:cNvSpPr>
          <p:nvPr>
            <p:custDataLst>
              <p:tags r:id="rId6"/>
            </p:custDataLst>
          </p:nvPr>
        </p:nvSpPr>
        <p:spPr bwMode="auto">
          <a:xfrm>
            <a:off x="5364191" y="4080775"/>
            <a:ext cx="2254469" cy="16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defRPr/>
            </a:pPr>
            <a:r>
              <a:rPr lang="zh-CN" altLang="en-US" sz="1600" dirty="0">
                <a:solidFill>
                  <a:schemeClr val="bg1"/>
                </a:solidFill>
                <a:ea typeface="微软雅黑" panose="020B0503020204020204" pitchFamily="34" charset="-122"/>
              </a:rPr>
              <a:t>用户可以通过扫描二维码来关注微信好友、领取优惠券、投票报名、参加调研、向企业回传客户信息等。</a:t>
            </a:r>
          </a:p>
        </p:txBody>
      </p:sp>
      <p:sp>
        <p:nvSpPr>
          <p:cNvPr id="11" name="MH_Other_3"/>
          <p:cNvSpPr/>
          <p:nvPr>
            <p:custDataLst>
              <p:tags r:id="rId7"/>
            </p:custDataLst>
          </p:nvPr>
        </p:nvSpPr>
        <p:spPr>
          <a:xfrm>
            <a:off x="8057077" y="2881651"/>
            <a:ext cx="1342161" cy="1169524"/>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a:solidFill>
            <a:srgbClr val="975C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ea typeface="微软雅黑" panose="020B0503020204020204" pitchFamily="34" charset="-122"/>
            </a:endParaRPr>
          </a:p>
        </p:txBody>
      </p:sp>
      <p:sp>
        <p:nvSpPr>
          <p:cNvPr id="12" name="MH_SubTitle_3"/>
          <p:cNvSpPr/>
          <p:nvPr>
            <p:custDataLst>
              <p:tags r:id="rId8"/>
            </p:custDataLst>
          </p:nvPr>
        </p:nvSpPr>
        <p:spPr>
          <a:xfrm>
            <a:off x="8046469" y="2436879"/>
            <a:ext cx="1836072" cy="1571715"/>
          </a:xfrm>
          <a:custGeom>
            <a:avLst/>
            <a:gdLst>
              <a:gd name="connsiteX0" fmla="*/ 714103 w 1428205"/>
              <a:gd name="connsiteY0" fmla="*/ 0 h 1114697"/>
              <a:gd name="connsiteX1" fmla="*/ 1428205 w 1428205"/>
              <a:gd name="connsiteY1" fmla="*/ 705394 h 1114697"/>
              <a:gd name="connsiteX2" fmla="*/ 1013849 w 1428205"/>
              <a:gd name="connsiteY2" fmla="*/ 1114697 h 1114697"/>
              <a:gd name="connsiteX3" fmla="*/ 414357 w 1428205"/>
              <a:gd name="connsiteY3" fmla="*/ 1114697 h 1114697"/>
              <a:gd name="connsiteX4" fmla="*/ 0 w 1428205"/>
              <a:gd name="connsiteY4" fmla="*/ 705394 h 111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05" h="1114697">
                <a:moveTo>
                  <a:pt x="714103" y="0"/>
                </a:moveTo>
                <a:lnTo>
                  <a:pt x="1428205" y="705394"/>
                </a:lnTo>
                <a:lnTo>
                  <a:pt x="1013849" y="1114697"/>
                </a:lnTo>
                <a:lnTo>
                  <a:pt x="414357" y="1114697"/>
                </a:lnTo>
                <a:lnTo>
                  <a:pt x="0" y="705394"/>
                </a:lnTo>
                <a:close/>
              </a:path>
            </a:pathLst>
          </a:custGeom>
          <a:solidFill>
            <a:srgbClr val="E8DAF2"/>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44000" tIns="360000" anchor="ctr">
            <a:normAutofit/>
          </a:bodyPr>
          <a:lstStyle/>
          <a:p>
            <a:pPr algn="ctr">
              <a:defRPr/>
            </a:pPr>
            <a:r>
              <a:rPr lang="zh-CN" altLang="en-US" sz="2000" b="1" dirty="0">
                <a:solidFill>
                  <a:srgbClr val="6B3593"/>
                </a:solidFill>
                <a:ea typeface="微软雅黑" panose="020B0503020204020204" pitchFamily="34" charset="-122"/>
              </a:rPr>
              <a:t>形成购买</a:t>
            </a:r>
          </a:p>
        </p:txBody>
      </p:sp>
      <p:sp>
        <p:nvSpPr>
          <p:cNvPr id="13" name="MH_Text_3"/>
          <p:cNvSpPr txBox="1">
            <a:spLocks/>
          </p:cNvSpPr>
          <p:nvPr>
            <p:custDataLst>
              <p:tags r:id="rId9"/>
            </p:custDataLst>
          </p:nvPr>
        </p:nvSpPr>
        <p:spPr bwMode="auto">
          <a:xfrm>
            <a:off x="8108737" y="4080776"/>
            <a:ext cx="1986455" cy="133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eaLnBrk="1" hangingPunct="1">
              <a:lnSpc>
                <a:spcPct val="130000"/>
              </a:lnSpc>
              <a:defRPr sz="1600">
                <a:solidFill>
                  <a:schemeClr val="tx1">
                    <a:lumMod val="75000"/>
                    <a:lumOff val="25000"/>
                  </a:schemeClr>
                </a:solidFill>
                <a:latin typeface="Calibri" panose="020F0502020204030204" pitchFamily="34" charset="0"/>
                <a:ea typeface="微软雅黑" panose="020B0503020204020204" pitchFamily="34"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zh-CN" altLang="en-US" dirty="0">
                <a:solidFill>
                  <a:schemeClr val="bg1"/>
                </a:solidFill>
              </a:rPr>
              <a:t>当扫描二维码后链接直接把用户带往某个商品的电子商务平台，产生交易。</a:t>
            </a:r>
          </a:p>
        </p:txBody>
      </p:sp>
      <p:sp>
        <p:nvSpPr>
          <p:cNvPr id="15" name="Rectangle 2">
            <a:extLst>
              <a:ext uri="{FF2B5EF4-FFF2-40B4-BE49-F238E27FC236}">
                <a16:creationId xmlns:a16="http://schemas.microsoft.com/office/drawing/2014/main" xmlns="" id="{EAE24095-01BB-4AD0-A8DD-CB5AD6542CAA}"/>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xmlns="" id="{1636CBD0-77EB-41C1-9DFC-873E1BCA55AD}"/>
              </a:ext>
            </a:extLst>
          </p:cNvPr>
          <p:cNvSpPr/>
          <p:nvPr/>
        </p:nvSpPr>
        <p:spPr>
          <a:xfrm>
            <a:off x="2130866" y="1682271"/>
            <a:ext cx="6282665"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a:t>
            </a:r>
            <a:r>
              <a:rPr lang="zh-CN" altLang="en-US" sz="2400" dirty="0">
                <a:solidFill>
                  <a:schemeClr val="bg1"/>
                </a:solidFill>
                <a:latin typeface="微软雅黑" panose="020B0503020204020204" pitchFamily="34" charset="-122"/>
                <a:ea typeface="微软雅黑" panose="020B0503020204020204" pitchFamily="34" charset="-122"/>
              </a:rPr>
              <a:t>移动二维码在移动商务中的应用模式</a:t>
            </a:r>
          </a:p>
        </p:txBody>
      </p:sp>
    </p:spTree>
    <p:extLst>
      <p:ext uri="{BB962C8B-B14F-4D97-AF65-F5344CB8AC3E}">
        <p14:creationId xmlns:p14="http://schemas.microsoft.com/office/powerpoint/2010/main" val="175005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502565" y="2661006"/>
            <a:ext cx="7385716" cy="3335759"/>
            <a:chOff x="1068388" y="1114425"/>
            <a:chExt cx="7007225" cy="3022998"/>
          </a:xfrm>
        </p:grpSpPr>
        <p:sp>
          <p:nvSpPr>
            <p:cNvPr id="13" name="MH_Other_1"/>
            <p:cNvSpPr/>
            <p:nvPr/>
          </p:nvSpPr>
          <p:spPr>
            <a:xfrm>
              <a:off x="1068388" y="1114425"/>
              <a:ext cx="2006600" cy="1035844"/>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14" name="MH_Other_2"/>
            <p:cNvSpPr/>
            <p:nvPr/>
          </p:nvSpPr>
          <p:spPr>
            <a:xfrm>
              <a:off x="1751013" y="2152650"/>
              <a:ext cx="641350" cy="196454"/>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15" name="MH_Other_3"/>
            <p:cNvSpPr/>
            <p:nvPr/>
          </p:nvSpPr>
          <p:spPr>
            <a:xfrm>
              <a:off x="2028826" y="2051447"/>
              <a:ext cx="66675" cy="5715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16" name="MH_SubTitle_1"/>
            <p:cNvSpPr/>
            <p:nvPr/>
          </p:nvSpPr>
          <p:spPr>
            <a:xfrm>
              <a:off x="1138239" y="1187054"/>
              <a:ext cx="1862137" cy="825103"/>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080808"/>
                  </a:solidFill>
                  <a:ea typeface="微软雅黑" panose="020B0503020204020204" pitchFamily="34" charset="-122"/>
                </a:rPr>
                <a:t>移动互联网的重要接口</a:t>
              </a:r>
            </a:p>
          </p:txBody>
        </p:sp>
        <p:sp>
          <p:nvSpPr>
            <p:cNvPr id="17" name="MH_Other_4"/>
            <p:cNvSpPr/>
            <p:nvPr/>
          </p:nvSpPr>
          <p:spPr>
            <a:xfrm>
              <a:off x="3568700" y="1114425"/>
              <a:ext cx="2006600" cy="1035844"/>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18" name="MH_Other_5"/>
            <p:cNvSpPr/>
            <p:nvPr/>
          </p:nvSpPr>
          <p:spPr>
            <a:xfrm>
              <a:off x="4251325" y="2152650"/>
              <a:ext cx="641350" cy="196454"/>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19" name="MH_Other_6"/>
            <p:cNvSpPr/>
            <p:nvPr/>
          </p:nvSpPr>
          <p:spPr>
            <a:xfrm>
              <a:off x="4529139" y="2051447"/>
              <a:ext cx="66675" cy="5715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0" name="MH_SubTitle_2"/>
            <p:cNvSpPr/>
            <p:nvPr/>
          </p:nvSpPr>
          <p:spPr>
            <a:xfrm>
              <a:off x="3638550" y="1187054"/>
              <a:ext cx="1862138" cy="825103"/>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080808"/>
                  </a:solidFill>
                  <a:ea typeface="微软雅黑" panose="020B0503020204020204" pitchFamily="34" charset="-122"/>
                </a:rPr>
                <a:t>产品质量安全追溯</a:t>
              </a:r>
            </a:p>
          </p:txBody>
        </p:sp>
        <p:sp>
          <p:nvSpPr>
            <p:cNvPr id="21" name="MH_Other_7"/>
            <p:cNvSpPr/>
            <p:nvPr/>
          </p:nvSpPr>
          <p:spPr>
            <a:xfrm>
              <a:off x="6069013" y="1114425"/>
              <a:ext cx="2006600" cy="1035844"/>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2" name="MH_Other_8"/>
            <p:cNvSpPr/>
            <p:nvPr/>
          </p:nvSpPr>
          <p:spPr>
            <a:xfrm>
              <a:off x="6751638" y="2152650"/>
              <a:ext cx="641350" cy="196454"/>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3" name="MH_Other_9"/>
            <p:cNvSpPr/>
            <p:nvPr/>
          </p:nvSpPr>
          <p:spPr>
            <a:xfrm>
              <a:off x="7029451" y="2051447"/>
              <a:ext cx="66675" cy="5715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4" name="MH_SubTitle_3"/>
            <p:cNvSpPr/>
            <p:nvPr/>
          </p:nvSpPr>
          <p:spPr>
            <a:xfrm>
              <a:off x="6138864" y="1187054"/>
              <a:ext cx="1862137" cy="825103"/>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67" dirty="0">
                  <a:solidFill>
                    <a:srgbClr val="080808"/>
                  </a:solidFill>
                  <a:ea typeface="微软雅黑" panose="020B0503020204020204" pitchFamily="34" charset="-122"/>
                </a:rPr>
                <a:t>产品促销、营销活动的重要工具</a:t>
              </a:r>
            </a:p>
          </p:txBody>
        </p:sp>
        <p:sp>
          <p:nvSpPr>
            <p:cNvPr id="25" name="MH_Other_10"/>
            <p:cNvSpPr/>
            <p:nvPr/>
          </p:nvSpPr>
          <p:spPr>
            <a:xfrm>
              <a:off x="2317750" y="2907507"/>
              <a:ext cx="2008188" cy="103703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6" name="MH_Other_11"/>
            <p:cNvSpPr/>
            <p:nvPr/>
          </p:nvSpPr>
          <p:spPr>
            <a:xfrm>
              <a:off x="3000375" y="3940969"/>
              <a:ext cx="642938" cy="196454"/>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7" name="MH_Other_12"/>
            <p:cNvSpPr/>
            <p:nvPr/>
          </p:nvSpPr>
          <p:spPr>
            <a:xfrm>
              <a:off x="3279775" y="3845719"/>
              <a:ext cx="65088" cy="5596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28" name="MH_SubTitle_4"/>
            <p:cNvSpPr/>
            <p:nvPr/>
          </p:nvSpPr>
          <p:spPr>
            <a:xfrm>
              <a:off x="2389188" y="2980135"/>
              <a:ext cx="1860550" cy="825103"/>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rgbClr val="080808"/>
                  </a:solidFill>
                  <a:ea typeface="微软雅黑" panose="020B0503020204020204" pitchFamily="34" charset="-122"/>
                </a:rPr>
                <a:t>物流仓储</a:t>
              </a:r>
            </a:p>
          </p:txBody>
        </p:sp>
        <p:sp>
          <p:nvSpPr>
            <p:cNvPr id="29" name="MH_Other_13"/>
            <p:cNvSpPr/>
            <p:nvPr/>
          </p:nvSpPr>
          <p:spPr>
            <a:xfrm>
              <a:off x="4818064" y="2906316"/>
              <a:ext cx="2008187" cy="1035844"/>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30" name="MH_Other_14"/>
            <p:cNvSpPr/>
            <p:nvPr/>
          </p:nvSpPr>
          <p:spPr>
            <a:xfrm>
              <a:off x="5500689" y="3939779"/>
              <a:ext cx="642937" cy="196453"/>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31" name="MH_Other_15"/>
            <p:cNvSpPr/>
            <p:nvPr/>
          </p:nvSpPr>
          <p:spPr>
            <a:xfrm>
              <a:off x="5780089" y="3843338"/>
              <a:ext cx="65087" cy="5715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ea typeface="微软雅黑" panose="020B0503020204020204" pitchFamily="34" charset="-122"/>
              </a:endParaRPr>
            </a:p>
          </p:txBody>
        </p:sp>
        <p:sp>
          <p:nvSpPr>
            <p:cNvPr id="32" name="MH_SubTitle_5"/>
            <p:cNvSpPr/>
            <p:nvPr/>
          </p:nvSpPr>
          <p:spPr>
            <a:xfrm>
              <a:off x="4889500" y="2978944"/>
              <a:ext cx="1860550" cy="825104"/>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67" dirty="0">
                  <a:solidFill>
                    <a:srgbClr val="080808"/>
                  </a:solidFill>
                  <a:ea typeface="微软雅黑" panose="020B0503020204020204" pitchFamily="34" charset="-122"/>
                </a:rPr>
                <a:t> 商务会议、身份、物料单据识别</a:t>
              </a:r>
            </a:p>
          </p:txBody>
        </p:sp>
      </p:grpSp>
      <p:sp>
        <p:nvSpPr>
          <p:cNvPr id="33" name="Rectangle 2">
            <a:extLst>
              <a:ext uri="{FF2B5EF4-FFF2-40B4-BE49-F238E27FC236}">
                <a16:creationId xmlns:a16="http://schemas.microsoft.com/office/drawing/2014/main" xmlns="" id="{24AC49FD-7C3A-46D2-9CE3-0B4FFE88B39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34" name="矩形 33">
            <a:extLst>
              <a:ext uri="{FF2B5EF4-FFF2-40B4-BE49-F238E27FC236}">
                <a16:creationId xmlns:a16="http://schemas.microsoft.com/office/drawing/2014/main" xmlns="" id="{95AEE171-8C58-4190-8740-A9208A497886}"/>
              </a:ext>
            </a:extLst>
          </p:cNvPr>
          <p:cNvSpPr/>
          <p:nvPr/>
        </p:nvSpPr>
        <p:spPr>
          <a:xfrm>
            <a:off x="2130866" y="1682271"/>
            <a:ext cx="4277871"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、移动二维码技术发展前景</a:t>
            </a:r>
          </a:p>
        </p:txBody>
      </p:sp>
    </p:spTree>
    <p:extLst>
      <p:ext uri="{BB962C8B-B14F-4D97-AF65-F5344CB8AC3E}">
        <p14:creationId xmlns:p14="http://schemas.microsoft.com/office/powerpoint/2010/main" val="81004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xmlns="" id="{60AAB41C-3DA6-42D7-9CAB-6A243985579F}"/>
              </a:ext>
            </a:extLst>
          </p:cNvPr>
          <p:cNvSpPr txBox="1">
            <a:spLocks noChangeArrowheads="1"/>
          </p:cNvSpPr>
          <p:nvPr/>
        </p:nvSpPr>
        <p:spPr bwMode="auto">
          <a:xfrm>
            <a:off x="1524000" y="2716214"/>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14377">
              <a:spcBef>
                <a:spcPct val="0"/>
              </a:spcBef>
              <a:buNone/>
              <a:defRPr/>
            </a:pPr>
            <a:r>
              <a:rPr lang="en-US" altLang="zh-CN" sz="3200" dirty="0">
                <a:solidFill>
                  <a:prstClr val="white"/>
                </a:solidFill>
                <a:latin typeface="微软雅黑" panose="020B0503020204020204" pitchFamily="34" charset="-122"/>
                <a:ea typeface="微软雅黑" panose="020B0503020204020204" pitchFamily="34" charset="-122"/>
              </a:rPr>
              <a:t>RFID</a:t>
            </a:r>
            <a:r>
              <a:rPr lang="zh-CN" altLang="en-US" sz="3200" dirty="0">
                <a:solidFill>
                  <a:prstClr val="white"/>
                </a:solidFill>
                <a:latin typeface="微软雅黑" panose="020B0503020204020204" pitchFamily="34" charset="-122"/>
                <a:ea typeface="微软雅黑" panose="020B0503020204020204" pitchFamily="34" charset="-122"/>
              </a:rPr>
              <a:t>技术认知</a:t>
            </a:r>
          </a:p>
        </p:txBody>
      </p:sp>
    </p:spTree>
    <p:extLst>
      <p:ext uri="{BB962C8B-B14F-4D97-AF65-F5344CB8AC3E}">
        <p14:creationId xmlns:p14="http://schemas.microsoft.com/office/powerpoint/2010/main" val="3664537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B22CD1E-976C-47D9-BE16-AAA9A5B67127}"/>
              </a:ext>
            </a:extLst>
          </p:cNvPr>
          <p:cNvSpPr/>
          <p:nvPr/>
        </p:nvSpPr>
        <p:spPr>
          <a:xfrm>
            <a:off x="2772230" y="3200407"/>
            <a:ext cx="2103461" cy="579646"/>
          </a:xfrm>
          <a:prstGeom prst="rect">
            <a:avLst/>
          </a:prstGeom>
        </p:spPr>
        <p:txBody>
          <a:bodyPr wrap="none">
            <a:spAutoFit/>
          </a:bodyPr>
          <a:lstStyle/>
          <a:p>
            <a:pPr>
              <a:lnSpc>
                <a:spcPts val="3839"/>
              </a:lnSpc>
              <a:defRPr/>
            </a:pPr>
            <a:r>
              <a:rPr lang="en-US" altLang="zh-CN" sz="2400" dirty="0">
                <a:solidFill>
                  <a:prstClr val="white"/>
                </a:solidFill>
                <a:latin typeface="微软雅黑" panose="020B0503020204020204" pitchFamily="34" charset="-122"/>
                <a:ea typeface="微软雅黑" panose="020B0503020204020204" pitchFamily="34" charset="-122"/>
              </a:rPr>
              <a:t>RFID</a:t>
            </a:r>
            <a:r>
              <a:rPr lang="zh-CN" altLang="en-US" sz="2400" dirty="0">
                <a:solidFill>
                  <a:prstClr val="white"/>
                </a:solidFill>
                <a:latin typeface="微软雅黑" panose="020B0503020204020204" pitchFamily="34" charset="-122"/>
                <a:ea typeface="微软雅黑" panose="020B0503020204020204" pitchFamily="34" charset="-122"/>
              </a:rPr>
              <a:t>技术认知</a:t>
            </a:r>
            <a:endParaRPr lang="zh-CN" altLang="zh-CN" sz="2400" dirty="0">
              <a:solidFill>
                <a:prstClr val="white"/>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2E8235AA-F60A-4718-805D-0015CC21CF27}"/>
              </a:ext>
            </a:extLst>
          </p:cNvPr>
          <p:cNvSpPr/>
          <p:nvPr/>
        </p:nvSpPr>
        <p:spPr>
          <a:xfrm>
            <a:off x="5621161" y="1546096"/>
            <a:ext cx="1893467" cy="420564"/>
          </a:xfrm>
          <a:prstGeom prst="rect">
            <a:avLst/>
          </a:prstGeom>
        </p:spPr>
        <p:txBody>
          <a:bodyPr wrap="none">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RFID</a:t>
            </a:r>
            <a:r>
              <a:rPr lang="zh-CN" altLang="en-US" sz="2133" dirty="0">
                <a:solidFill>
                  <a:schemeClr val="bg1"/>
                </a:solidFill>
                <a:latin typeface="微软雅黑" panose="020B0503020204020204" pitchFamily="34" charset="-122"/>
                <a:ea typeface="微软雅黑" panose="020B0503020204020204" pitchFamily="34" charset="-122"/>
              </a:rPr>
              <a:t>技术概念</a:t>
            </a:r>
          </a:p>
        </p:txBody>
      </p:sp>
      <p:sp>
        <p:nvSpPr>
          <p:cNvPr id="4" name="矩形 3">
            <a:extLst>
              <a:ext uri="{FF2B5EF4-FFF2-40B4-BE49-F238E27FC236}">
                <a16:creationId xmlns:a16="http://schemas.microsoft.com/office/drawing/2014/main" xmlns="" id="{9147B690-2ED2-4676-84A1-4B498D5AC965}"/>
              </a:ext>
            </a:extLst>
          </p:cNvPr>
          <p:cNvSpPr/>
          <p:nvPr/>
        </p:nvSpPr>
        <p:spPr>
          <a:xfrm>
            <a:off x="8397988" y="786913"/>
            <a:ext cx="1140056" cy="379656"/>
          </a:xfrm>
          <a:prstGeom prst="rect">
            <a:avLst/>
          </a:prstGeom>
        </p:spPr>
        <p:txBody>
          <a:bodyPr wrap="none">
            <a:spAutoFit/>
          </a:bodyPr>
          <a:lstStyle/>
          <a:p>
            <a:r>
              <a:rPr lang="zh-CN" altLang="zh-CN" sz="1867" dirty="0">
                <a:solidFill>
                  <a:schemeClr val="bg1"/>
                </a:solidFill>
                <a:latin typeface="微软雅黑" panose="020B0503020204020204" pitchFamily="34" charset="-122"/>
                <a:ea typeface="微软雅黑" panose="020B0503020204020204" pitchFamily="34" charset="-122"/>
              </a:rPr>
              <a:t>智能标签</a:t>
            </a:r>
            <a:endParaRPr lang="zh-CN" altLang="en-US" sz="1867"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7469320F-6AE7-4023-AD58-6EE5F237AC6C}"/>
              </a:ext>
            </a:extLst>
          </p:cNvPr>
          <p:cNvSpPr/>
          <p:nvPr/>
        </p:nvSpPr>
        <p:spPr>
          <a:xfrm>
            <a:off x="8397989" y="1279356"/>
            <a:ext cx="901209"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读写器</a:t>
            </a:r>
            <a:endParaRPr lang="zh-CN" altLang="en-US" sz="1867"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0A2D9073-584A-48A5-B986-39AFA4CF225B}"/>
              </a:ext>
            </a:extLst>
          </p:cNvPr>
          <p:cNvSpPr/>
          <p:nvPr/>
        </p:nvSpPr>
        <p:spPr>
          <a:xfrm>
            <a:off x="8428766" y="1771799"/>
            <a:ext cx="662361"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天线</a:t>
            </a:r>
            <a:endParaRPr lang="zh-CN" altLang="en-US" sz="1867"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xmlns="" id="{9DCD25A9-0D01-461B-8DC8-F84EA11749A2}"/>
              </a:ext>
            </a:extLst>
          </p:cNvPr>
          <p:cNvSpPr/>
          <p:nvPr/>
        </p:nvSpPr>
        <p:spPr>
          <a:xfrm>
            <a:off x="8397988" y="2264241"/>
            <a:ext cx="1140056" cy="379656"/>
          </a:xfrm>
          <a:prstGeom prst="rect">
            <a:avLst/>
          </a:prstGeom>
        </p:spPr>
        <p:txBody>
          <a:bodyPr wrap="none">
            <a:spAutoFit/>
          </a:bodyPr>
          <a:lstStyle/>
          <a:p>
            <a:r>
              <a:rPr lang="zh-CN" altLang="en-US" sz="1867" dirty="0">
                <a:solidFill>
                  <a:schemeClr val="bg1"/>
                </a:solidFill>
                <a:latin typeface="微软雅黑" panose="020B0503020204020204" pitchFamily="34" charset="-122"/>
                <a:ea typeface="微软雅黑" panose="020B0503020204020204" pitchFamily="34" charset="-122"/>
              </a:rPr>
              <a:t>应用系统</a:t>
            </a:r>
            <a:endParaRPr lang="zh-CN" altLang="en-US" sz="1867"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7A1CF4C9-5E72-480F-9DF4-19F608060553}"/>
              </a:ext>
            </a:extLst>
          </p:cNvPr>
          <p:cNvSpPr/>
          <p:nvPr/>
        </p:nvSpPr>
        <p:spPr>
          <a:xfrm>
            <a:off x="5621161" y="3784027"/>
            <a:ext cx="2167581" cy="420564"/>
          </a:xfrm>
          <a:prstGeom prst="rect">
            <a:avLst/>
          </a:prstGeom>
        </p:spPr>
        <p:txBody>
          <a:bodyPr wrap="none">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RFID</a:t>
            </a:r>
            <a:r>
              <a:rPr lang="zh-CN" altLang="en-US" sz="2133" dirty="0">
                <a:solidFill>
                  <a:schemeClr val="bg1"/>
                </a:solidFill>
                <a:latin typeface="微软雅黑" panose="020B0503020204020204" pitchFamily="34" charset="-122"/>
                <a:ea typeface="微软雅黑" panose="020B0503020204020204" pitchFamily="34" charset="-122"/>
              </a:rPr>
              <a:t>技术的优点</a:t>
            </a:r>
          </a:p>
        </p:txBody>
      </p:sp>
      <p:sp>
        <p:nvSpPr>
          <p:cNvPr id="9" name="矩形 8">
            <a:extLst>
              <a:ext uri="{FF2B5EF4-FFF2-40B4-BE49-F238E27FC236}">
                <a16:creationId xmlns:a16="http://schemas.microsoft.com/office/drawing/2014/main" xmlns="" id="{BD5E2136-1CAE-457C-82D2-E56DBB6C8D82}"/>
              </a:ext>
            </a:extLst>
          </p:cNvPr>
          <p:cNvSpPr/>
          <p:nvPr/>
        </p:nvSpPr>
        <p:spPr>
          <a:xfrm>
            <a:off x="5621160" y="5043268"/>
            <a:ext cx="2715808" cy="420564"/>
          </a:xfrm>
          <a:prstGeom prst="rect">
            <a:avLst/>
          </a:prstGeom>
        </p:spPr>
        <p:txBody>
          <a:bodyPr wrap="none">
            <a:spAutoFit/>
          </a:bodyPr>
          <a:lstStyle/>
          <a:p>
            <a:r>
              <a:rPr lang="en-US" altLang="zh-CN" sz="2133" dirty="0">
                <a:solidFill>
                  <a:schemeClr val="bg1"/>
                </a:solidFill>
                <a:latin typeface="微软雅黑" panose="020B0503020204020204" pitchFamily="34" charset="-122"/>
                <a:ea typeface="微软雅黑" panose="020B0503020204020204" pitchFamily="34" charset="-122"/>
              </a:rPr>
              <a:t>RFID</a:t>
            </a:r>
            <a:r>
              <a:rPr lang="zh-CN" altLang="en-US" sz="2133" dirty="0">
                <a:solidFill>
                  <a:schemeClr val="bg1"/>
                </a:solidFill>
                <a:latin typeface="微软雅黑" panose="020B0503020204020204" pitchFamily="34" charset="-122"/>
                <a:ea typeface="微软雅黑" panose="020B0503020204020204" pitchFamily="34" charset="-122"/>
              </a:rPr>
              <a:t>技术的应用领域</a:t>
            </a:r>
          </a:p>
        </p:txBody>
      </p:sp>
      <p:sp>
        <p:nvSpPr>
          <p:cNvPr id="10" name="左大括号 9">
            <a:extLst>
              <a:ext uri="{FF2B5EF4-FFF2-40B4-BE49-F238E27FC236}">
                <a16:creationId xmlns:a16="http://schemas.microsoft.com/office/drawing/2014/main" xmlns="" id="{06316B62-A504-4B61-89C9-ED835DEC3D56}"/>
              </a:ext>
            </a:extLst>
          </p:cNvPr>
          <p:cNvSpPr/>
          <p:nvPr/>
        </p:nvSpPr>
        <p:spPr bwMode="auto">
          <a:xfrm>
            <a:off x="7673004" y="786914"/>
            <a:ext cx="724985" cy="1887697"/>
          </a:xfrm>
          <a:prstGeom prst="leftBrace">
            <a:avLst/>
          </a:prstGeom>
          <a:noFill/>
          <a:ln w="317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
        <p:nvSpPr>
          <p:cNvPr id="11" name="左大括号 10">
            <a:extLst>
              <a:ext uri="{FF2B5EF4-FFF2-40B4-BE49-F238E27FC236}">
                <a16:creationId xmlns:a16="http://schemas.microsoft.com/office/drawing/2014/main" xmlns="" id="{1FA39A80-662F-40DF-895C-5FF7EBC62A09}"/>
              </a:ext>
            </a:extLst>
          </p:cNvPr>
          <p:cNvSpPr/>
          <p:nvPr/>
        </p:nvSpPr>
        <p:spPr bwMode="auto">
          <a:xfrm>
            <a:off x="5055528" y="1484540"/>
            <a:ext cx="724985" cy="4010133"/>
          </a:xfrm>
          <a:prstGeom prst="leftBrace">
            <a:avLst/>
          </a:prstGeom>
          <a:noFill/>
          <a:ln w="31750" cap="flat" cmpd="sng" algn="ctr">
            <a:solidFill>
              <a:schemeClr val="bg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8410605"/>
      </p:ext>
    </p:extLst>
  </p:cSld>
  <p:clrMapOvr>
    <a:masterClrMapping/>
  </p:clrMapOvr>
  <mc:AlternateContent xmlns:mc="http://schemas.openxmlformats.org/markup-compatibility/2006">
    <mc:Choice xmlns:p14="http://schemas.microsoft.com/office/powerpoint/2010/main" Requires="p14">
      <p:transition p14:dur="0" advTm="3334"/>
    </mc:Choice>
    <mc:Fallback>
      <p:transition advTm="333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ic.baike.soso.com/p/20131203/20131203134651-7528822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453" y="1998845"/>
            <a:ext cx="3721151" cy="372115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397" y="2169005"/>
            <a:ext cx="1937752" cy="3380828"/>
          </a:xfrm>
          <a:prstGeom prst="rect">
            <a:avLst/>
          </a:prstGeom>
        </p:spPr>
      </p:pic>
      <p:sp>
        <p:nvSpPr>
          <p:cNvPr id="7" name="Rectangle 2">
            <a:extLst>
              <a:ext uri="{FF2B5EF4-FFF2-40B4-BE49-F238E27FC236}">
                <a16:creationId xmlns:a16="http://schemas.microsoft.com/office/drawing/2014/main" xmlns="" id="{285C36EA-D05F-48CC-BCB8-8C3642088363}"/>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prstClr val="white"/>
                </a:solidFill>
                <a:latin typeface="微软雅黑" panose="020B0503020204020204" pitchFamily="34" charset="-122"/>
                <a:ea typeface="微软雅黑" panose="020B0503020204020204" pitchFamily="34" charset="-122"/>
              </a:rPr>
              <a:t>RFID</a:t>
            </a:r>
            <a:r>
              <a:rPr lang="zh-CN" altLang="en-US" sz="3200" dirty="0">
                <a:solidFill>
                  <a:prstClr val="white"/>
                </a:solidFill>
                <a:latin typeface="微软雅黑" panose="020B0503020204020204" pitchFamily="34" charset="-122"/>
                <a:ea typeface="微软雅黑" panose="020B0503020204020204" pitchFamily="34" charset="-122"/>
              </a:rPr>
              <a:t>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0362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hc360.com/security/info/images/200609/cyh2006091208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257" y="1504381"/>
            <a:ext cx="3918967" cy="2284319"/>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pic>
        <p:nvPicPr>
          <p:cNvPr id="28676" name="Picture 4" descr="http://www.asgcc.com/web_fly/upload/fckeditor/%B1%EA%C7%A9.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6017" y="3925301"/>
            <a:ext cx="3900207" cy="1925531"/>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pic>
        <p:nvPicPr>
          <p:cNvPr id="28678" name="Picture 6" descr="http://www.smarthomecn.com/upload/2009_08/09081009532479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000" y="3471532"/>
            <a:ext cx="2661424" cy="2379301"/>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pic>
        <p:nvPicPr>
          <p:cNvPr id="11" name="图片 10" descr="C:\Documents and Settings\Administrator\桌面\农产品RFID溯源.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3000" y="1504380"/>
            <a:ext cx="2661424" cy="165703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9" name="Rectangle 2">
            <a:extLst>
              <a:ext uri="{FF2B5EF4-FFF2-40B4-BE49-F238E27FC236}">
                <a16:creationId xmlns:a16="http://schemas.microsoft.com/office/drawing/2014/main" xmlns="" id="{CC1C26A4-9020-4AF0-8E7A-CDB5675D2D6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prstClr val="white"/>
                </a:solidFill>
                <a:latin typeface="微软雅黑" panose="020B0503020204020204" pitchFamily="34" charset="-122"/>
                <a:ea typeface="微软雅黑" panose="020B0503020204020204" pitchFamily="34" charset="-122"/>
              </a:rPr>
              <a:t>RFID</a:t>
            </a:r>
            <a:r>
              <a:rPr lang="zh-CN" altLang="en-US" sz="3200" dirty="0">
                <a:solidFill>
                  <a:prstClr val="white"/>
                </a:solidFill>
                <a:latin typeface="微软雅黑" panose="020B0503020204020204" pitchFamily="34" charset="-122"/>
                <a:ea typeface="微软雅黑" panose="020B0503020204020204" pitchFamily="34" charset="-122"/>
              </a:rPr>
              <a:t>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80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randombar(horizontal)">
                                      <p:cBhvr>
                                        <p:cTn id="7" dur="500"/>
                                        <p:tgtEl>
                                          <p:spTgt spid="2867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randombar(horizontal)">
                                      <p:cBhvr>
                                        <p:cTn id="11" dur="500"/>
                                        <p:tgtEl>
                                          <p:spTgt spid="2867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randombar(horizontal)">
                                      <p:cBhvr>
                                        <p:cTn id="19"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51" y="1818484"/>
            <a:ext cx="2592376"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1</a:t>
            </a:r>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RFID</a:t>
            </a:r>
            <a:r>
              <a:rPr lang="zh-CN" altLang="en-US" sz="2400" dirty="0">
                <a:solidFill>
                  <a:schemeClr val="bg1"/>
                </a:solidFill>
                <a:latin typeface="微软雅黑" pitchFamily="34" charset="-122"/>
                <a:ea typeface="微软雅黑" pitchFamily="34" charset="-122"/>
              </a:rPr>
              <a:t>技术概念</a:t>
            </a:r>
          </a:p>
        </p:txBody>
      </p:sp>
      <p:sp>
        <p:nvSpPr>
          <p:cNvPr id="6" name="矩形 5"/>
          <p:cNvSpPr/>
          <p:nvPr/>
        </p:nvSpPr>
        <p:spPr>
          <a:xfrm>
            <a:off x="2127251" y="2280148"/>
            <a:ext cx="4500379" cy="3971472"/>
          </a:xfrm>
          <a:prstGeom prst="rect">
            <a:avLst/>
          </a:prstGeom>
        </p:spPr>
        <p:txBody>
          <a:bodyPr wrap="square">
            <a:spAutoFit/>
          </a:bodyPr>
          <a:lstStyle/>
          <a:p>
            <a:pPr indent="457189">
              <a:lnSpc>
                <a:spcPct val="150000"/>
              </a:lnSpc>
            </a:pPr>
            <a:r>
              <a:rPr lang="en-US" altLang="zh-CN" sz="1867" b="1" dirty="0">
                <a:solidFill>
                  <a:schemeClr val="bg1"/>
                </a:solidFill>
                <a:latin typeface="微软雅黑" pitchFamily="34" charset="-122"/>
                <a:ea typeface="微软雅黑" pitchFamily="34" charset="-122"/>
              </a:rPr>
              <a:t>RFID </a:t>
            </a:r>
            <a:r>
              <a:rPr lang="zh-CN" altLang="zh-CN" sz="1867" dirty="0">
                <a:solidFill>
                  <a:schemeClr val="bg1"/>
                </a:solidFill>
                <a:latin typeface="微软雅黑" pitchFamily="34" charset="-122"/>
                <a:ea typeface="微软雅黑" pitchFamily="34" charset="-122"/>
              </a:rPr>
              <a:t>是</a:t>
            </a:r>
            <a:r>
              <a:rPr lang="en-US" altLang="zh-CN" sz="1867" dirty="0">
                <a:solidFill>
                  <a:schemeClr val="bg1"/>
                </a:solidFill>
                <a:latin typeface="微软雅黑" pitchFamily="34" charset="-122"/>
                <a:ea typeface="微软雅黑" pitchFamily="34" charset="-122"/>
              </a:rPr>
              <a:t>Radio Frequency Identification </a:t>
            </a:r>
            <a:r>
              <a:rPr lang="zh-CN" altLang="zh-CN" sz="1867" dirty="0">
                <a:solidFill>
                  <a:schemeClr val="bg1"/>
                </a:solidFill>
                <a:latin typeface="微软雅黑" pitchFamily="34" charset="-122"/>
                <a:ea typeface="微软雅黑" pitchFamily="34" charset="-122"/>
              </a:rPr>
              <a:t>的缩写，即射频识别，又称电子标签、无线射频识别。</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射频识别是一种非接触式的自动识别技术，它通过射频信号自动识别目标对象，可快速地进行物品追踪和数据交换。</a:t>
            </a:r>
            <a:r>
              <a:rPr lang="zh-CN" altLang="en-US" sz="1867" dirty="0">
                <a:solidFill>
                  <a:schemeClr val="bg1"/>
                </a:solidFill>
                <a:latin typeface="微软雅黑" pitchFamily="34" charset="-122"/>
                <a:ea typeface="微软雅黑" pitchFamily="34" charset="-122"/>
              </a:rPr>
              <a:t>识别工作无须人工干预，可工作于各种恶劣环境。</a:t>
            </a:r>
            <a:r>
              <a:rPr lang="en-US" altLang="zh-CN" sz="1867" dirty="0">
                <a:solidFill>
                  <a:schemeClr val="bg1"/>
                </a:solidFill>
                <a:latin typeface="微软雅黑" pitchFamily="34" charset="-122"/>
                <a:ea typeface="微软雅黑" pitchFamily="34" charset="-122"/>
              </a:rPr>
              <a:t>RFID</a:t>
            </a:r>
            <a:r>
              <a:rPr lang="zh-CN" altLang="en-US" sz="1867" dirty="0">
                <a:solidFill>
                  <a:schemeClr val="bg1"/>
                </a:solidFill>
                <a:latin typeface="微软雅黑" pitchFamily="34" charset="-122"/>
                <a:ea typeface="微软雅黑" pitchFamily="34" charset="-122"/>
              </a:rPr>
              <a:t>技术可识别高速运动物体并可同时识别多个标签，操作快捷方便。</a:t>
            </a:r>
          </a:p>
        </p:txBody>
      </p:sp>
      <p:pic>
        <p:nvPicPr>
          <p:cNvPr id="29698" name="Picture 2" descr="http://www.yktworld.com/uploadfiles/userfiles/1721844174qqcom/image/20140816358027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381" y="2683627"/>
            <a:ext cx="3202137" cy="2401603"/>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8" name="Rectangle 2">
            <a:extLst>
              <a:ext uri="{FF2B5EF4-FFF2-40B4-BE49-F238E27FC236}">
                <a16:creationId xmlns:a16="http://schemas.microsoft.com/office/drawing/2014/main" xmlns="" id="{88ED9F37-D1EB-4AA8-B162-2CB0A8AB5B9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prstClr val="white"/>
                </a:solidFill>
                <a:latin typeface="微软雅黑" panose="020B0503020204020204" pitchFamily="34" charset="-122"/>
                <a:ea typeface="微软雅黑" panose="020B0503020204020204" pitchFamily="34" charset="-122"/>
              </a:rPr>
              <a:t>RFID</a:t>
            </a:r>
            <a:r>
              <a:rPr lang="zh-CN" altLang="en-US" sz="3200" dirty="0">
                <a:solidFill>
                  <a:prstClr val="white"/>
                </a:solidFill>
                <a:latin typeface="微软雅黑" panose="020B0503020204020204" pitchFamily="34" charset="-122"/>
                <a:ea typeface="微软雅黑" panose="020B0503020204020204" pitchFamily="34" charset="-122"/>
              </a:rPr>
              <a:t>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118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rfidworld.com.cn/FileUpload/2011-06/be70b1362c085d28.JPG">
            <a:extLst>
              <a:ext uri="{FF2B5EF4-FFF2-40B4-BE49-F238E27FC236}">
                <a16:creationId xmlns:a16="http://schemas.microsoft.com/office/drawing/2014/main" xmlns="" id="{066553A5-C5A7-4991-97B4-BE50D634CD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381" y="2683627"/>
            <a:ext cx="3202137" cy="2401603"/>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4" name="矩形 3"/>
          <p:cNvSpPr/>
          <p:nvPr/>
        </p:nvSpPr>
        <p:spPr>
          <a:xfrm>
            <a:off x="1860994" y="2331854"/>
            <a:ext cx="4903167" cy="3109441"/>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从概念上来讲，</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类似于条码扫描，对于条码技术而言，它是将已编码的条形码附着于目标物并使用专用的扫描读写器利用光信号将信息由条形磁传送到扫描读写器；而</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则使用专用的</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读写器及专门的可附着于目标物的</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标签，利用频率信号将信息由</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标签传送至</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读写器。</a:t>
            </a:r>
          </a:p>
        </p:txBody>
      </p:sp>
      <p:sp>
        <p:nvSpPr>
          <p:cNvPr id="7" name="Rectangle 2">
            <a:extLst>
              <a:ext uri="{FF2B5EF4-FFF2-40B4-BE49-F238E27FC236}">
                <a16:creationId xmlns:a16="http://schemas.microsoft.com/office/drawing/2014/main" xmlns="" id="{38AF001F-9FF1-406B-8A3A-A1A8CCE70A07}"/>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prstClr val="white"/>
                </a:solidFill>
                <a:latin typeface="微软雅黑" panose="020B0503020204020204" pitchFamily="34" charset="-122"/>
                <a:ea typeface="微软雅黑" panose="020B0503020204020204" pitchFamily="34" charset="-122"/>
              </a:rPr>
              <a:t>RFID</a:t>
            </a:r>
            <a:r>
              <a:rPr lang="zh-CN" altLang="en-US" sz="3200" dirty="0">
                <a:solidFill>
                  <a:prstClr val="white"/>
                </a:solidFill>
                <a:latin typeface="微软雅黑" panose="020B0503020204020204" pitchFamily="34" charset="-122"/>
                <a:ea typeface="微软雅黑" panose="020B0503020204020204" pitchFamily="34" charset="-122"/>
              </a:rPr>
              <a:t>技术认知</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5BC834B6-A6CE-491F-9B0B-8E4E3C38C331}"/>
              </a:ext>
            </a:extLst>
          </p:cNvPr>
          <p:cNvSpPr/>
          <p:nvPr/>
        </p:nvSpPr>
        <p:spPr>
          <a:xfrm>
            <a:off x="2127251" y="1818484"/>
            <a:ext cx="2592376" cy="461665"/>
          </a:xfrm>
          <a:prstGeom prst="rect">
            <a:avLst/>
          </a:prstGeom>
        </p:spPr>
        <p:txBody>
          <a:bodyPr wrap="none">
            <a:spAutoFit/>
          </a:bodyPr>
          <a:lstStyle/>
          <a:p>
            <a:r>
              <a:rPr lang="en-US" altLang="zh-CN" sz="2400" dirty="0">
                <a:solidFill>
                  <a:schemeClr val="bg1"/>
                </a:solidFill>
                <a:latin typeface="微软雅黑" pitchFamily="34" charset="-122"/>
                <a:ea typeface="微软雅黑" pitchFamily="34" charset="-122"/>
              </a:rPr>
              <a:t>1</a:t>
            </a:r>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RFID</a:t>
            </a:r>
            <a:r>
              <a:rPr lang="zh-CN" altLang="en-US" sz="2400" dirty="0">
                <a:solidFill>
                  <a:schemeClr val="bg1"/>
                </a:solidFill>
                <a:latin typeface="微软雅黑" pitchFamily="34" charset="-122"/>
                <a:ea typeface="微软雅黑" pitchFamily="34" charset="-122"/>
              </a:rPr>
              <a:t>技术概念</a:t>
            </a:r>
          </a:p>
        </p:txBody>
      </p:sp>
    </p:spTree>
    <p:extLst>
      <p:ext uri="{BB962C8B-B14F-4D97-AF65-F5344CB8AC3E}">
        <p14:creationId xmlns:p14="http://schemas.microsoft.com/office/powerpoint/2010/main" val="2857812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02519" y="2349407"/>
            <a:ext cx="4147289" cy="379656"/>
          </a:xfrm>
          <a:prstGeom prst="rect">
            <a:avLst/>
          </a:prstGeom>
        </p:spPr>
        <p:txBody>
          <a:bodyPr wrap="none">
            <a:spAutoFit/>
          </a:bodyPr>
          <a:lstStyle/>
          <a:p>
            <a:r>
              <a:rPr lang="zh-CN" altLang="zh-CN" sz="1867" dirty="0">
                <a:solidFill>
                  <a:schemeClr val="bg1"/>
                </a:solidFill>
                <a:latin typeface="微软雅黑" pitchFamily="34" charset="-122"/>
                <a:ea typeface="微软雅黑" pitchFamily="34" charset="-122"/>
              </a:rPr>
              <a:t>（</a:t>
            </a:r>
            <a:r>
              <a:rPr lang="en-US" altLang="zh-CN" sz="1867" dirty="0">
                <a:solidFill>
                  <a:schemeClr val="bg1"/>
                </a:solidFill>
                <a:latin typeface="微软雅黑" pitchFamily="34" charset="-122"/>
                <a:ea typeface="微软雅黑" pitchFamily="34" charset="-122"/>
              </a:rPr>
              <a:t>1</a:t>
            </a:r>
            <a:r>
              <a:rPr lang="zh-CN" altLang="zh-CN" sz="1867" dirty="0">
                <a:solidFill>
                  <a:schemeClr val="bg1"/>
                </a:solidFill>
                <a:latin typeface="微软雅黑" pitchFamily="34" charset="-122"/>
                <a:ea typeface="微软雅黑" pitchFamily="34" charset="-122"/>
              </a:rPr>
              <a:t>）智能标签（或标签、电子标签）</a:t>
            </a:r>
          </a:p>
        </p:txBody>
      </p:sp>
      <p:sp>
        <p:nvSpPr>
          <p:cNvPr id="5" name="矩形 4"/>
          <p:cNvSpPr/>
          <p:nvPr/>
        </p:nvSpPr>
        <p:spPr>
          <a:xfrm>
            <a:off x="2102520" y="2845285"/>
            <a:ext cx="4217393" cy="1816395"/>
          </a:xfrm>
          <a:prstGeom prst="rect">
            <a:avLst/>
          </a:prstGeom>
        </p:spPr>
        <p:txBody>
          <a:bodyPr wrap="square">
            <a:spAutoFit/>
          </a:bodyPr>
          <a:lstStyle/>
          <a:p>
            <a:pPr indent="457189">
              <a:lnSpc>
                <a:spcPct val="150000"/>
              </a:lnSpc>
            </a:pPr>
            <a:r>
              <a:rPr lang="zh-CN" altLang="en-US" sz="1867" dirty="0">
                <a:solidFill>
                  <a:schemeClr val="bg1"/>
                </a:solidFill>
                <a:latin typeface="微软雅黑" pitchFamily="34" charset="-122"/>
                <a:ea typeface="微软雅黑" pitchFamily="34" charset="-122"/>
              </a:rPr>
              <a:t>标签</a:t>
            </a:r>
            <a:r>
              <a:rPr lang="zh-CN" altLang="zh-CN" sz="1867" dirty="0">
                <a:solidFill>
                  <a:schemeClr val="bg1"/>
                </a:solidFill>
                <a:latin typeface="微软雅黑" pitchFamily="34" charset="-122"/>
                <a:ea typeface="微软雅黑" pitchFamily="34" charset="-122"/>
              </a:rPr>
              <a:t>由</a:t>
            </a:r>
            <a:r>
              <a:rPr lang="zh-CN" altLang="zh-CN" sz="1867" dirty="0">
                <a:solidFill>
                  <a:srgbClr val="00B050"/>
                </a:solidFill>
                <a:latin typeface="微软雅黑" pitchFamily="34" charset="-122"/>
                <a:ea typeface="微软雅黑" pitchFamily="34" charset="-122"/>
              </a:rPr>
              <a:t>芯片</a:t>
            </a:r>
            <a:r>
              <a:rPr lang="zh-CN" altLang="zh-CN" sz="1867" dirty="0">
                <a:solidFill>
                  <a:schemeClr val="bg1"/>
                </a:solidFill>
                <a:latin typeface="微软雅黑" pitchFamily="34" charset="-122"/>
                <a:ea typeface="微软雅黑" pitchFamily="34" charset="-122"/>
              </a:rPr>
              <a:t>、</a:t>
            </a:r>
            <a:r>
              <a:rPr lang="zh-CN" altLang="zh-CN" sz="1867" dirty="0">
                <a:solidFill>
                  <a:schemeClr val="accent2"/>
                </a:solidFill>
                <a:latin typeface="微软雅黑" pitchFamily="34" charset="-122"/>
                <a:ea typeface="微软雅黑" pitchFamily="34" charset="-122"/>
              </a:rPr>
              <a:t>天线</a:t>
            </a:r>
            <a:r>
              <a:rPr lang="zh-CN" altLang="zh-CN" sz="1867" dirty="0">
                <a:solidFill>
                  <a:schemeClr val="bg1"/>
                </a:solidFill>
                <a:latin typeface="微软雅黑" pitchFamily="34" charset="-122"/>
                <a:ea typeface="微软雅黑" pitchFamily="34" charset="-122"/>
              </a:rPr>
              <a:t>及</a:t>
            </a:r>
            <a:r>
              <a:rPr lang="zh-CN" altLang="zh-CN" sz="1867" dirty="0">
                <a:solidFill>
                  <a:schemeClr val="accent1"/>
                </a:solidFill>
                <a:latin typeface="微软雅黑" pitchFamily="34" charset="-122"/>
                <a:ea typeface="微软雅黑" pitchFamily="34" charset="-122"/>
              </a:rPr>
              <a:t>载体</a:t>
            </a:r>
            <a:r>
              <a:rPr lang="zh-CN" altLang="zh-CN" sz="1867" dirty="0">
                <a:solidFill>
                  <a:schemeClr val="bg1"/>
                </a:solidFill>
                <a:latin typeface="微软雅黑" pitchFamily="34" charset="-122"/>
                <a:ea typeface="微软雅黑" pitchFamily="34" charset="-122"/>
              </a:rPr>
              <a:t>组成。</a:t>
            </a:r>
            <a:endParaRPr lang="en-US" altLang="zh-CN" sz="1867" dirty="0">
              <a:solidFill>
                <a:schemeClr val="bg1"/>
              </a:solidFill>
              <a:latin typeface="微软雅黑" pitchFamily="34" charset="-122"/>
              <a:ea typeface="微软雅黑" pitchFamily="34" charset="-122"/>
            </a:endParaRPr>
          </a:p>
          <a:p>
            <a:pPr marL="158745">
              <a:lnSpc>
                <a:spcPct val="150000"/>
              </a:lnSpc>
            </a:pPr>
            <a:r>
              <a:rPr lang="zh-CN" altLang="zh-CN" sz="1867" b="1" dirty="0">
                <a:solidFill>
                  <a:srgbClr val="00B050"/>
                </a:solidFill>
                <a:latin typeface="微软雅黑" pitchFamily="34" charset="-122"/>
                <a:ea typeface="微软雅黑" pitchFamily="34" charset="-122"/>
              </a:rPr>
              <a:t>芯片</a:t>
            </a:r>
            <a:r>
              <a:rPr lang="zh-CN" altLang="zh-CN" sz="1867" dirty="0">
                <a:solidFill>
                  <a:schemeClr val="bg1"/>
                </a:solidFill>
                <a:latin typeface="微软雅黑" pitchFamily="34" charset="-122"/>
                <a:ea typeface="微软雅黑" pitchFamily="34" charset="-122"/>
              </a:rPr>
              <a:t>内存用来保存</a:t>
            </a:r>
            <a:r>
              <a:rPr lang="en-US" altLang="zh-CN" sz="1867" dirty="0">
                <a:solidFill>
                  <a:schemeClr val="bg1"/>
                </a:solidFill>
                <a:latin typeface="微软雅黑" pitchFamily="34" charset="-122"/>
                <a:ea typeface="微软雅黑" pitchFamily="34" charset="-122"/>
              </a:rPr>
              <a:t>ID</a:t>
            </a:r>
            <a:r>
              <a:rPr lang="zh-CN" altLang="zh-CN" sz="1867" dirty="0">
                <a:solidFill>
                  <a:schemeClr val="bg1"/>
                </a:solidFill>
                <a:latin typeface="微软雅黑" pitchFamily="34" charset="-122"/>
                <a:ea typeface="微软雅黑" pitchFamily="34" charset="-122"/>
              </a:rPr>
              <a:t>等特定信息。</a:t>
            </a:r>
            <a:endParaRPr lang="en-US" altLang="zh-CN" sz="1867" dirty="0">
              <a:solidFill>
                <a:schemeClr val="bg1"/>
              </a:solidFill>
              <a:latin typeface="微软雅黑" pitchFamily="34" charset="-122"/>
              <a:ea typeface="微软雅黑" pitchFamily="34" charset="-122"/>
            </a:endParaRPr>
          </a:p>
          <a:p>
            <a:pPr marL="158745">
              <a:lnSpc>
                <a:spcPct val="150000"/>
              </a:lnSpc>
            </a:pPr>
            <a:r>
              <a:rPr lang="zh-CN" altLang="zh-CN" sz="1867" b="1" dirty="0">
                <a:solidFill>
                  <a:schemeClr val="accent2"/>
                </a:solidFill>
                <a:latin typeface="微软雅黑" pitchFamily="34" charset="-122"/>
                <a:ea typeface="微软雅黑" pitchFamily="34" charset="-122"/>
              </a:rPr>
              <a:t>天线</a:t>
            </a:r>
            <a:r>
              <a:rPr lang="zh-CN" altLang="zh-CN" sz="1867" dirty="0">
                <a:solidFill>
                  <a:schemeClr val="bg1"/>
                </a:solidFill>
                <a:latin typeface="微软雅黑" pitchFamily="34" charset="-122"/>
                <a:ea typeface="微软雅黑" pitchFamily="34" charset="-122"/>
              </a:rPr>
              <a:t>用来接受、发送信息和指令。</a:t>
            </a:r>
            <a:endParaRPr lang="en-US" altLang="zh-CN" sz="1867" dirty="0">
              <a:solidFill>
                <a:schemeClr val="bg1"/>
              </a:solidFill>
              <a:latin typeface="微软雅黑" pitchFamily="34" charset="-122"/>
              <a:ea typeface="微软雅黑" pitchFamily="34" charset="-122"/>
            </a:endParaRPr>
          </a:p>
          <a:p>
            <a:pPr marL="158745">
              <a:lnSpc>
                <a:spcPct val="150000"/>
              </a:lnSpc>
            </a:pPr>
            <a:r>
              <a:rPr lang="zh-CN" altLang="zh-CN" sz="1867" b="1" dirty="0">
                <a:solidFill>
                  <a:schemeClr val="accent1"/>
                </a:solidFill>
                <a:latin typeface="微软雅黑" pitchFamily="34" charset="-122"/>
                <a:ea typeface="微软雅黑" pitchFamily="34" charset="-122"/>
              </a:rPr>
              <a:t>载体</a:t>
            </a:r>
            <a:r>
              <a:rPr lang="zh-CN" altLang="zh-CN" sz="1867" dirty="0">
                <a:solidFill>
                  <a:schemeClr val="bg1"/>
                </a:solidFill>
                <a:latin typeface="微软雅黑" pitchFamily="34" charset="-122"/>
                <a:ea typeface="微软雅黑" pitchFamily="34" charset="-122"/>
              </a:rPr>
              <a:t>用来安装和保护芯片和天线。</a:t>
            </a:r>
            <a:endParaRPr lang="en-US" altLang="zh-CN" sz="1867" dirty="0">
              <a:solidFill>
                <a:schemeClr val="bg1"/>
              </a:solidFill>
              <a:latin typeface="微软雅黑" pitchFamily="34" charset="-122"/>
              <a:ea typeface="微软雅黑" pitchFamily="34" charset="-122"/>
            </a:endParaRPr>
          </a:p>
        </p:txBody>
      </p:sp>
      <p:pic>
        <p:nvPicPr>
          <p:cNvPr id="6" name="图片 5" descr="http://pic.baike.soso.com/p/20100825/20100825200951-363963747.jpg"/>
          <p:cNvPicPr/>
          <p:nvPr/>
        </p:nvPicPr>
        <p:blipFill>
          <a:blip r:embed="rId2">
            <a:extLst>
              <a:ext uri="{28A0092B-C50C-407E-A947-70E740481C1C}">
                <a14:useLocalDpi xmlns:a14="http://schemas.microsoft.com/office/drawing/2010/main" val="0"/>
              </a:ext>
            </a:extLst>
          </a:blip>
          <a:srcRect/>
          <a:stretch>
            <a:fillRect/>
          </a:stretch>
        </p:blipFill>
        <p:spPr bwMode="auto">
          <a:xfrm>
            <a:off x="7611185" y="1323439"/>
            <a:ext cx="2690235" cy="2004488"/>
          </a:xfrm>
          <a:prstGeom prst="rect">
            <a:avLst/>
          </a:prstGeom>
          <a:noFill/>
          <a:ln>
            <a:noFill/>
          </a:ln>
        </p:spPr>
      </p:pic>
      <p:pic>
        <p:nvPicPr>
          <p:cNvPr id="7" name="图片 6" descr="http://www.gz-hexin.com/images/index/rfi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1185" y="3327927"/>
            <a:ext cx="2690235" cy="1940427"/>
          </a:xfrm>
          <a:prstGeom prst="rect">
            <a:avLst/>
          </a:prstGeom>
          <a:noFill/>
          <a:ln>
            <a:noFill/>
          </a:ln>
        </p:spPr>
      </p:pic>
      <p:sp>
        <p:nvSpPr>
          <p:cNvPr id="8" name="矩形 7"/>
          <p:cNvSpPr/>
          <p:nvPr/>
        </p:nvSpPr>
        <p:spPr>
          <a:xfrm>
            <a:off x="8086192" y="5334517"/>
            <a:ext cx="1677062" cy="379656"/>
          </a:xfrm>
          <a:prstGeom prst="rect">
            <a:avLst/>
          </a:prstGeom>
        </p:spPr>
        <p:txBody>
          <a:bodyPr wrap="none">
            <a:spAutoFit/>
          </a:bodyPr>
          <a:lstStyle/>
          <a:p>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电子标签</a:t>
            </a:r>
          </a:p>
        </p:txBody>
      </p:sp>
      <p:sp>
        <p:nvSpPr>
          <p:cNvPr id="10" name="矩形 9"/>
          <p:cNvSpPr/>
          <p:nvPr/>
        </p:nvSpPr>
        <p:spPr>
          <a:xfrm>
            <a:off x="1741338" y="1604963"/>
            <a:ext cx="5335115" cy="646331"/>
          </a:xfrm>
          <a:prstGeom prst="rect">
            <a:avLst/>
          </a:prstGeom>
        </p:spPr>
        <p:txBody>
          <a:bodyPr wrap="none">
            <a:spAutoFit/>
          </a:bodyPr>
          <a:lstStyle/>
          <a:p>
            <a:pPr indent="457189">
              <a:lnSpc>
                <a:spcPct val="150000"/>
              </a:lnSpc>
            </a:pPr>
            <a:r>
              <a:rPr lang="zh-CN" altLang="zh-CN" sz="2400" dirty="0">
                <a:solidFill>
                  <a:schemeClr val="bg1"/>
                </a:solidFill>
                <a:latin typeface="微软雅黑" pitchFamily="34" charset="-122"/>
                <a:ea typeface="微软雅黑" pitchFamily="34" charset="-122"/>
              </a:rPr>
              <a:t>一个简单的</a:t>
            </a:r>
            <a:r>
              <a:rPr lang="en-US" altLang="zh-CN" sz="2400" dirty="0">
                <a:solidFill>
                  <a:schemeClr val="bg1"/>
                </a:solidFill>
                <a:latin typeface="微软雅黑" pitchFamily="34" charset="-122"/>
                <a:ea typeface="微软雅黑" pitchFamily="34" charset="-122"/>
              </a:rPr>
              <a:t>RFID</a:t>
            </a:r>
            <a:r>
              <a:rPr lang="zh-CN" altLang="zh-CN" sz="2400" dirty="0">
                <a:solidFill>
                  <a:schemeClr val="bg1"/>
                </a:solidFill>
                <a:latin typeface="微软雅黑" pitchFamily="34" charset="-122"/>
                <a:ea typeface="微软雅黑" pitchFamily="34" charset="-122"/>
              </a:rPr>
              <a:t>系统有四部分组成</a:t>
            </a:r>
          </a:p>
        </p:txBody>
      </p:sp>
      <p:sp>
        <p:nvSpPr>
          <p:cNvPr id="11" name="Rectangle 2">
            <a:extLst>
              <a:ext uri="{FF2B5EF4-FFF2-40B4-BE49-F238E27FC236}">
                <a16:creationId xmlns:a16="http://schemas.microsoft.com/office/drawing/2014/main" xmlns="" id="{420E744D-3131-46C6-820E-A62DA506981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C6BA2C71-CD10-4C37-BEDB-2FC23D2EB32E}"/>
              </a:ext>
            </a:extLst>
          </p:cNvPr>
          <p:cNvSpPr/>
          <p:nvPr/>
        </p:nvSpPr>
        <p:spPr>
          <a:xfrm>
            <a:off x="2015638" y="4867467"/>
            <a:ext cx="4850741" cy="954364"/>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每个</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标签具有唯一的电子编码，</a:t>
            </a:r>
            <a:endParaRPr lang="en-US" altLang="zh-CN" sz="1867" dirty="0">
              <a:solidFill>
                <a:schemeClr val="bg1"/>
              </a:solidFill>
              <a:latin typeface="微软雅黑" pitchFamily="34" charset="-122"/>
              <a:ea typeface="微软雅黑" pitchFamily="34" charset="-122"/>
            </a:endParaRPr>
          </a:p>
          <a:p>
            <a:pPr indent="457189">
              <a:lnSpc>
                <a:spcPct val="150000"/>
              </a:lnSpc>
            </a:pPr>
            <a:r>
              <a:rPr lang="zh-CN" altLang="zh-CN" sz="1867" dirty="0">
                <a:solidFill>
                  <a:schemeClr val="bg1"/>
                </a:solidFill>
                <a:latin typeface="微软雅黑" pitchFamily="34" charset="-122"/>
                <a:ea typeface="微软雅黑" pitchFamily="34" charset="-122"/>
              </a:rPr>
              <a:t>附在物体上标识目标对象。</a:t>
            </a:r>
          </a:p>
        </p:txBody>
      </p:sp>
    </p:spTree>
    <p:extLst>
      <p:ext uri="{BB962C8B-B14F-4D97-AF65-F5344CB8AC3E}">
        <p14:creationId xmlns:p14="http://schemas.microsoft.com/office/powerpoint/2010/main" val="1085899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Documents and Settings\Administrator\桌面\插图\手持读写器.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521" y="2190515"/>
            <a:ext cx="3483004" cy="2562195"/>
          </a:xfrm>
          <a:prstGeom prst="rect">
            <a:avLst/>
          </a:prstGeom>
          <a:noFill/>
          <a:ln>
            <a:noFill/>
          </a:ln>
        </p:spPr>
      </p:pic>
      <p:pic>
        <p:nvPicPr>
          <p:cNvPr id="6" name="图片 5" descr="C:\Documents and Settings\Administrator\桌面\插图\固定读写器.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827" y="2190515"/>
            <a:ext cx="3408943" cy="2575476"/>
          </a:xfrm>
          <a:prstGeom prst="rect">
            <a:avLst/>
          </a:prstGeom>
          <a:noFill/>
          <a:ln>
            <a:noFill/>
          </a:ln>
        </p:spPr>
      </p:pic>
      <p:sp>
        <p:nvSpPr>
          <p:cNvPr id="7" name="矩形 6"/>
          <p:cNvSpPr/>
          <p:nvPr/>
        </p:nvSpPr>
        <p:spPr>
          <a:xfrm>
            <a:off x="3354999" y="4872416"/>
            <a:ext cx="1378904" cy="379656"/>
          </a:xfrm>
          <a:prstGeom prst="rect">
            <a:avLst/>
          </a:prstGeom>
        </p:spPr>
        <p:txBody>
          <a:bodyPr wrap="none">
            <a:spAutoFit/>
          </a:bodyPr>
          <a:lstStyle/>
          <a:p>
            <a:r>
              <a:rPr lang="zh-CN" altLang="zh-CN" sz="1867" dirty="0">
                <a:solidFill>
                  <a:schemeClr val="bg1"/>
                </a:solidFill>
                <a:latin typeface="微软雅黑" pitchFamily="34" charset="-122"/>
                <a:ea typeface="微软雅黑" pitchFamily="34" charset="-122"/>
              </a:rPr>
              <a:t>手持读写器</a:t>
            </a:r>
          </a:p>
        </p:txBody>
      </p:sp>
      <p:sp>
        <p:nvSpPr>
          <p:cNvPr id="8" name="矩形 7"/>
          <p:cNvSpPr/>
          <p:nvPr/>
        </p:nvSpPr>
        <p:spPr>
          <a:xfrm>
            <a:off x="2326574" y="5440416"/>
            <a:ext cx="6937929" cy="830997"/>
          </a:xfrm>
          <a:prstGeom prst="rect">
            <a:avLst/>
          </a:prstGeom>
        </p:spPr>
        <p:txBody>
          <a:bodyPr wrap="square">
            <a:spAutoFit/>
          </a:bodyPr>
          <a:lstStyle/>
          <a:p>
            <a:pPr indent="457189">
              <a:lnSpc>
                <a:spcPct val="150000"/>
              </a:lnSpc>
            </a:pPr>
            <a:r>
              <a:rPr lang="zh-CN" altLang="zh-CN" sz="1600" dirty="0">
                <a:solidFill>
                  <a:schemeClr val="bg1"/>
                </a:solidFill>
                <a:latin typeface="微软雅黑" pitchFamily="34" charset="-122"/>
                <a:ea typeface="微软雅黑" pitchFamily="34" charset="-122"/>
              </a:rPr>
              <a:t>读写器也称阅读器、询问器，是对</a:t>
            </a:r>
            <a:r>
              <a:rPr lang="en-US" altLang="zh-CN" sz="1600" dirty="0">
                <a:solidFill>
                  <a:schemeClr val="bg1"/>
                </a:solidFill>
                <a:latin typeface="微软雅黑" pitchFamily="34" charset="-122"/>
                <a:ea typeface="微软雅黑" pitchFamily="34" charset="-122"/>
              </a:rPr>
              <a:t>RFID</a:t>
            </a:r>
            <a:r>
              <a:rPr lang="zh-CN" altLang="zh-CN" sz="1600" dirty="0">
                <a:solidFill>
                  <a:schemeClr val="bg1"/>
                </a:solidFill>
                <a:latin typeface="微软雅黑" pitchFamily="34" charset="-122"/>
                <a:ea typeface="微软雅黑" pitchFamily="34" charset="-122"/>
              </a:rPr>
              <a:t>标签进行读</a:t>
            </a:r>
            <a:r>
              <a:rPr lang="en-US" altLang="zh-CN" sz="1600" dirty="0">
                <a:solidFill>
                  <a:schemeClr val="bg1"/>
                </a:solidFill>
                <a:latin typeface="微软雅黑" pitchFamily="34" charset="-122"/>
                <a:ea typeface="微软雅黑" pitchFamily="34" charset="-122"/>
              </a:rPr>
              <a:t>/</a:t>
            </a:r>
            <a:r>
              <a:rPr lang="zh-CN" altLang="zh-CN" sz="1600" dirty="0">
                <a:solidFill>
                  <a:schemeClr val="bg1"/>
                </a:solidFill>
                <a:latin typeface="微软雅黑" pitchFamily="34" charset="-122"/>
                <a:ea typeface="微软雅黑" pitchFamily="34" charset="-122"/>
              </a:rPr>
              <a:t>写操作的设备。</a:t>
            </a:r>
            <a:endParaRPr lang="en-US" altLang="zh-CN" sz="1600" dirty="0">
              <a:solidFill>
                <a:schemeClr val="bg1"/>
              </a:solidFill>
              <a:latin typeface="微软雅黑" pitchFamily="34" charset="-122"/>
              <a:ea typeface="微软雅黑" pitchFamily="34" charset="-122"/>
            </a:endParaRPr>
          </a:p>
          <a:p>
            <a:pPr indent="457189">
              <a:lnSpc>
                <a:spcPct val="150000"/>
              </a:lnSpc>
            </a:pPr>
            <a:r>
              <a:rPr lang="zh-CN" altLang="zh-CN" sz="1600" dirty="0">
                <a:solidFill>
                  <a:schemeClr val="bg1"/>
                </a:solidFill>
                <a:latin typeface="微软雅黑" pitchFamily="34" charset="-122"/>
                <a:ea typeface="微软雅黑" pitchFamily="34" charset="-122"/>
              </a:rPr>
              <a:t>读写器是</a:t>
            </a:r>
            <a:r>
              <a:rPr lang="en-US" altLang="zh-CN" sz="1600" dirty="0">
                <a:solidFill>
                  <a:schemeClr val="bg1"/>
                </a:solidFill>
                <a:latin typeface="微软雅黑" pitchFamily="34" charset="-122"/>
                <a:ea typeface="微软雅黑" pitchFamily="34" charset="-122"/>
              </a:rPr>
              <a:t>RFIS</a:t>
            </a:r>
            <a:r>
              <a:rPr lang="zh-CN" altLang="zh-CN" sz="1600" dirty="0">
                <a:solidFill>
                  <a:schemeClr val="bg1"/>
                </a:solidFill>
                <a:latin typeface="微软雅黑" pitchFamily="34" charset="-122"/>
                <a:ea typeface="微软雅黑" pitchFamily="34" charset="-122"/>
              </a:rPr>
              <a:t>系统中最重要的基础设施，分为手持式和固定式。</a:t>
            </a:r>
          </a:p>
        </p:txBody>
      </p:sp>
      <p:sp>
        <p:nvSpPr>
          <p:cNvPr id="9" name="矩形 8"/>
          <p:cNvSpPr/>
          <p:nvPr/>
        </p:nvSpPr>
        <p:spPr>
          <a:xfrm>
            <a:off x="7114275" y="4872416"/>
            <a:ext cx="1378904" cy="379656"/>
          </a:xfrm>
          <a:prstGeom prst="rect">
            <a:avLst/>
          </a:prstGeom>
        </p:spPr>
        <p:txBody>
          <a:bodyPr wrap="none">
            <a:spAutoFit/>
          </a:bodyPr>
          <a:lstStyle/>
          <a:p>
            <a:r>
              <a:rPr lang="zh-CN" altLang="zh-CN" sz="1867" dirty="0">
                <a:solidFill>
                  <a:schemeClr val="bg1"/>
                </a:solidFill>
                <a:latin typeface="微软雅黑" pitchFamily="34" charset="-122"/>
                <a:ea typeface="微软雅黑" pitchFamily="34" charset="-122"/>
              </a:rPr>
              <a:t>固定读写器</a:t>
            </a:r>
          </a:p>
        </p:txBody>
      </p:sp>
      <p:sp>
        <p:nvSpPr>
          <p:cNvPr id="11" name="Rectangle 2">
            <a:extLst>
              <a:ext uri="{FF2B5EF4-FFF2-40B4-BE49-F238E27FC236}">
                <a16:creationId xmlns:a16="http://schemas.microsoft.com/office/drawing/2014/main" xmlns="" id="{44144C14-C419-47A7-B8F9-ED4DB427779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xmlns="" id="{CBC9AB1F-A610-44B6-9616-6916903A0425}"/>
              </a:ext>
            </a:extLst>
          </p:cNvPr>
          <p:cNvSpPr/>
          <p:nvPr/>
        </p:nvSpPr>
        <p:spPr>
          <a:xfrm>
            <a:off x="2111925" y="1618834"/>
            <a:ext cx="1904689" cy="461665"/>
          </a:xfrm>
          <a:prstGeom prst="rect">
            <a:avLst/>
          </a:prstGeom>
        </p:spPr>
        <p:txBody>
          <a:bodyPr wrap="none">
            <a:spAutoFit/>
          </a:bodyPr>
          <a:lstStyle/>
          <a:p>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2</a:t>
            </a:r>
            <a:r>
              <a:rPr lang="zh-CN" altLang="en-US" sz="2400" dirty="0">
                <a:solidFill>
                  <a:schemeClr val="bg1"/>
                </a:solidFill>
                <a:latin typeface="微软雅黑" pitchFamily="34" charset="-122"/>
                <a:ea typeface="微软雅黑" pitchFamily="34" charset="-122"/>
              </a:rPr>
              <a:t>）读写器</a:t>
            </a:r>
          </a:p>
        </p:txBody>
      </p:sp>
    </p:spTree>
    <p:extLst>
      <p:ext uri="{BB962C8B-B14F-4D97-AF65-F5344CB8AC3E}">
        <p14:creationId xmlns:p14="http://schemas.microsoft.com/office/powerpoint/2010/main" val="35484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点击查看原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120" y="1751695"/>
            <a:ext cx="3470573" cy="234877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096001" y="1893793"/>
            <a:ext cx="3466537" cy="1569660"/>
          </a:xfrm>
          <a:prstGeom prst="rect">
            <a:avLst/>
          </a:prstGeom>
        </p:spPr>
        <p:txBody>
          <a:bodyPr wrap="square">
            <a:spAutoFit/>
          </a:bodyPr>
          <a:lstStyle/>
          <a:p>
            <a:pPr algn="ctr">
              <a:lnSpc>
                <a:spcPct val="150000"/>
              </a:lnSpc>
            </a:pPr>
            <a:r>
              <a:rPr lang="zh-CN" altLang="en-US" sz="4000" dirty="0">
                <a:solidFill>
                  <a:schemeClr val="bg1"/>
                </a:solidFill>
                <a:latin typeface="微软雅黑" panose="020B0503020204020204" pitchFamily="34" charset="-122"/>
                <a:ea typeface="微软雅黑" panose="020B0503020204020204" pitchFamily="34" charset="-122"/>
              </a:rPr>
              <a:t>蒙牛</a:t>
            </a:r>
            <a:r>
              <a:rPr lang="zh-CN" altLang="en-US" sz="2400" dirty="0">
                <a:solidFill>
                  <a:schemeClr val="bg1"/>
                </a:solidFill>
                <a:latin typeface="微软雅黑" panose="020B0503020204020204" pitchFamily="34" charset="-122"/>
                <a:ea typeface="微软雅黑" panose="020B0503020204020204" pitchFamily="34" charset="-122"/>
              </a:rPr>
              <a:t>品牌创新推出</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首款二维码可追溯牛奶</a:t>
            </a:r>
          </a:p>
        </p:txBody>
      </p:sp>
      <p:sp>
        <p:nvSpPr>
          <p:cNvPr id="5" name="矩形 4"/>
          <p:cNvSpPr/>
          <p:nvPr/>
        </p:nvSpPr>
        <p:spPr>
          <a:xfrm>
            <a:off x="2210883" y="4448085"/>
            <a:ext cx="7571760" cy="1200329"/>
          </a:xfrm>
          <a:prstGeom prst="rect">
            <a:avLst/>
          </a:prstGeom>
        </p:spPr>
        <p:txBody>
          <a:bodyPr wrap="square">
            <a:spAutoFit/>
          </a:bodyPr>
          <a:lstStyle/>
          <a:p>
            <a:pPr indent="457189">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只要微信扫一扫蒙牛精选牧场奶的二维码，消费者就能进入蒙牛精选牧场生态圈，不仅可以进入可视化牧场“参观”、精确追溯奶源信息，还可获得由合作伙伴提供的服务和优惠。</a:t>
            </a:r>
          </a:p>
        </p:txBody>
      </p:sp>
      <p:sp>
        <p:nvSpPr>
          <p:cNvPr id="7" name="Rectangle 2">
            <a:extLst>
              <a:ext uri="{FF2B5EF4-FFF2-40B4-BE49-F238E27FC236}">
                <a16:creationId xmlns:a16="http://schemas.microsoft.com/office/drawing/2014/main" xmlns="" id="{5B6A909C-6D75-4A18-9D40-EDF63FD28530}"/>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7714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30867" y="2136229"/>
            <a:ext cx="3985772" cy="3109441"/>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天线是</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标签和读写器之间实现射频信号空间传播和建立无线通信连接的设备。</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系统中包括两类天线，一类是</a:t>
            </a:r>
            <a:r>
              <a:rPr lang="en-US" altLang="zh-CN" sz="1867" dirty="0">
                <a:solidFill>
                  <a:schemeClr val="bg1"/>
                </a:solidFill>
                <a:latin typeface="微软雅黑" pitchFamily="34" charset="-122"/>
                <a:ea typeface="微软雅黑" pitchFamily="34" charset="-122"/>
              </a:rPr>
              <a:t>RFID</a:t>
            </a:r>
            <a:r>
              <a:rPr lang="zh-CN" altLang="zh-CN" sz="1867" dirty="0">
                <a:solidFill>
                  <a:schemeClr val="bg1"/>
                </a:solidFill>
                <a:latin typeface="微软雅黑" pitchFamily="34" charset="-122"/>
                <a:ea typeface="微软雅黑" pitchFamily="34" charset="-122"/>
              </a:rPr>
              <a:t>标签上的天线；另一类是读写器天线，即可内置于读写器中，也可以通过同轴电缆与读写器的射频输出端口相连。</a:t>
            </a:r>
            <a:endParaRPr lang="zh-CN" altLang="en-US" sz="1867" dirty="0">
              <a:solidFill>
                <a:schemeClr val="bg1"/>
              </a:solidFill>
              <a:latin typeface="微软雅黑" pitchFamily="34" charset="-122"/>
              <a:ea typeface="微软雅黑" pitchFamily="34" charset="-122"/>
            </a:endParaRPr>
          </a:p>
        </p:txBody>
      </p:sp>
      <p:pic>
        <p:nvPicPr>
          <p:cNvPr id="2050" name="Picture 2" descr="http://img.hc360.com/screen/info/images/200808/20080822113036840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0488" y="2369813"/>
            <a:ext cx="3810000" cy="2533651"/>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8" name="Rectangle 2">
            <a:extLst>
              <a:ext uri="{FF2B5EF4-FFF2-40B4-BE49-F238E27FC236}">
                <a16:creationId xmlns:a16="http://schemas.microsoft.com/office/drawing/2014/main" xmlns="" id="{ADCA669B-2DA0-483C-B84D-1990BD3F604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469157A4-366E-4ACD-BC43-2AA4CB673DE1}"/>
              </a:ext>
            </a:extLst>
          </p:cNvPr>
          <p:cNvSpPr/>
          <p:nvPr/>
        </p:nvSpPr>
        <p:spPr>
          <a:xfrm>
            <a:off x="2111924" y="1618834"/>
            <a:ext cx="1596912" cy="461665"/>
          </a:xfrm>
          <a:prstGeom prst="rect">
            <a:avLst/>
          </a:prstGeom>
        </p:spPr>
        <p:txBody>
          <a:bodyPr wrap="none">
            <a:spAutoFit/>
          </a:bodyPr>
          <a:lstStyle/>
          <a:p>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3</a:t>
            </a:r>
            <a:r>
              <a:rPr lang="zh-CN" altLang="en-US" sz="2400" dirty="0">
                <a:solidFill>
                  <a:schemeClr val="bg1"/>
                </a:solidFill>
                <a:latin typeface="微软雅黑" pitchFamily="34" charset="-122"/>
                <a:ea typeface="微软雅黑" pitchFamily="34" charset="-122"/>
              </a:rPr>
              <a:t>）天线</a:t>
            </a:r>
          </a:p>
        </p:txBody>
      </p:sp>
    </p:spTree>
    <p:extLst>
      <p:ext uri="{BB962C8B-B14F-4D97-AF65-F5344CB8AC3E}">
        <p14:creationId xmlns:p14="http://schemas.microsoft.com/office/powerpoint/2010/main" val="3751889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09923" y="5239167"/>
            <a:ext cx="8172155" cy="954364"/>
          </a:xfrm>
          <a:prstGeom prst="rect">
            <a:avLst/>
          </a:prstGeom>
        </p:spPr>
        <p:txBody>
          <a:bodyPr wrap="square">
            <a:spAutoFit/>
          </a:bodyPr>
          <a:lstStyle/>
          <a:p>
            <a:pPr indent="457189">
              <a:lnSpc>
                <a:spcPct val="150000"/>
              </a:lnSpc>
            </a:pPr>
            <a:r>
              <a:rPr lang="zh-CN" altLang="zh-CN" sz="1867" dirty="0">
                <a:solidFill>
                  <a:schemeClr val="bg1"/>
                </a:solidFill>
                <a:latin typeface="微软雅黑" pitchFamily="34" charset="-122"/>
                <a:ea typeface="微软雅黑" pitchFamily="34" charset="-122"/>
              </a:rPr>
              <a:t>应用系统可运行应用软件，是对读写器传输来的数据进行处理的装置。在射频识别系统中，读写器和智能标签的所有动作都由应用软件来控制。</a:t>
            </a:r>
          </a:p>
        </p:txBody>
      </p:sp>
      <p:pic>
        <p:nvPicPr>
          <p:cNvPr id="3074" name="Picture 2" descr="http://www.ivysuncode.com/uploads/allimg/121016/1-121016100019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397" y="2245834"/>
            <a:ext cx="8399207" cy="2993333"/>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8" name="Rectangle 2">
            <a:extLst>
              <a:ext uri="{FF2B5EF4-FFF2-40B4-BE49-F238E27FC236}">
                <a16:creationId xmlns:a16="http://schemas.microsoft.com/office/drawing/2014/main" xmlns="" id="{BDEC446D-5507-4D33-819B-D76936F6983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EBA1E34C-19D5-43F1-BFBF-20F291179E30}"/>
              </a:ext>
            </a:extLst>
          </p:cNvPr>
          <p:cNvSpPr/>
          <p:nvPr/>
        </p:nvSpPr>
        <p:spPr>
          <a:xfrm>
            <a:off x="2111925" y="1618834"/>
            <a:ext cx="2212465" cy="461665"/>
          </a:xfrm>
          <a:prstGeom prst="rect">
            <a:avLst/>
          </a:prstGeom>
        </p:spPr>
        <p:txBody>
          <a:bodyPr wrap="none">
            <a:spAutoFit/>
          </a:bodyPr>
          <a:lstStyle/>
          <a:p>
            <a:r>
              <a:rPr lang="zh-CN" altLang="en-US" sz="2400" dirty="0">
                <a:solidFill>
                  <a:schemeClr val="bg1"/>
                </a:solidFill>
                <a:latin typeface="微软雅黑" pitchFamily="34" charset="-122"/>
                <a:ea typeface="微软雅黑" pitchFamily="34" charset="-122"/>
              </a:rPr>
              <a:t>（</a:t>
            </a:r>
            <a:r>
              <a:rPr lang="en-US" altLang="zh-CN" sz="2400" dirty="0">
                <a:solidFill>
                  <a:schemeClr val="bg1"/>
                </a:solidFill>
                <a:latin typeface="微软雅黑" pitchFamily="34" charset="-122"/>
                <a:ea typeface="微软雅黑" pitchFamily="34" charset="-122"/>
              </a:rPr>
              <a:t>4</a:t>
            </a:r>
            <a:r>
              <a:rPr lang="zh-CN" altLang="en-US" sz="2400" dirty="0">
                <a:solidFill>
                  <a:schemeClr val="bg1"/>
                </a:solidFill>
                <a:latin typeface="微软雅黑" pitchFamily="34" charset="-122"/>
                <a:ea typeface="微软雅黑" pitchFamily="34" charset="-122"/>
              </a:rPr>
              <a:t>）应用系统</a:t>
            </a:r>
          </a:p>
        </p:txBody>
      </p:sp>
    </p:spTree>
    <p:extLst>
      <p:ext uri="{BB962C8B-B14F-4D97-AF65-F5344CB8AC3E}">
        <p14:creationId xmlns:p14="http://schemas.microsoft.com/office/powerpoint/2010/main" val="1105031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a:extLst>
              <a:ext uri="{FF2B5EF4-FFF2-40B4-BE49-F238E27FC236}">
                <a16:creationId xmlns:a16="http://schemas.microsoft.com/office/drawing/2014/main" xmlns="" id="{4788F60A-436C-4048-BBB0-C262AB15CC6D}"/>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xmlns="" id="{6F6375B3-DD2E-4FCC-A10E-C67A810B7596}"/>
              </a:ext>
            </a:extLst>
          </p:cNvPr>
          <p:cNvSpPr/>
          <p:nvPr/>
        </p:nvSpPr>
        <p:spPr>
          <a:xfrm>
            <a:off x="2127251" y="1818484"/>
            <a:ext cx="2900153"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RFID</a:t>
            </a:r>
            <a:r>
              <a:rPr lang="zh-CN" altLang="en-US" sz="2400" dirty="0">
                <a:solidFill>
                  <a:schemeClr val="bg1"/>
                </a:solidFill>
                <a:latin typeface="微软雅黑" panose="020B0503020204020204" pitchFamily="34" charset="-122"/>
                <a:ea typeface="微软雅黑" panose="020B0503020204020204" pitchFamily="34" charset="-122"/>
              </a:rPr>
              <a:t>技术的优点</a:t>
            </a:r>
          </a:p>
        </p:txBody>
      </p:sp>
      <p:grpSp>
        <p:nvGrpSpPr>
          <p:cNvPr id="41" name="组合 40">
            <a:extLst>
              <a:ext uri="{FF2B5EF4-FFF2-40B4-BE49-F238E27FC236}">
                <a16:creationId xmlns:a16="http://schemas.microsoft.com/office/drawing/2014/main" xmlns="" id="{CA3C5C06-EE69-4512-8B38-E5A1CC2CD8B9}"/>
              </a:ext>
            </a:extLst>
          </p:cNvPr>
          <p:cNvGrpSpPr/>
          <p:nvPr/>
        </p:nvGrpSpPr>
        <p:grpSpPr>
          <a:xfrm>
            <a:off x="2883578" y="1818483"/>
            <a:ext cx="5714620" cy="4687000"/>
            <a:chOff x="1434352" y="2043245"/>
            <a:chExt cx="3415558" cy="2734124"/>
          </a:xfrm>
        </p:grpSpPr>
        <p:sp>
          <p:nvSpPr>
            <p:cNvPr id="24" name="任意多边形: 形状 23">
              <a:extLst>
                <a:ext uri="{FF2B5EF4-FFF2-40B4-BE49-F238E27FC236}">
                  <a16:creationId xmlns:a16="http://schemas.microsoft.com/office/drawing/2014/main" xmlns="" id="{F96A446F-722F-47FF-9610-341FD6AA4AB3}"/>
                </a:ext>
              </a:extLst>
            </p:cNvPr>
            <p:cNvSpPr/>
            <p:nvPr/>
          </p:nvSpPr>
          <p:spPr>
            <a:xfrm>
              <a:off x="3461718" y="2076578"/>
              <a:ext cx="1388192" cy="266663"/>
            </a:xfrm>
            <a:custGeom>
              <a:avLst/>
              <a:gdLst>
                <a:gd name="connsiteX0" fmla="*/ 0 w 2625289"/>
                <a:gd name="connsiteY0" fmla="*/ 0 h 266663"/>
                <a:gd name="connsiteX1" fmla="*/ 2625289 w 2625289"/>
                <a:gd name="connsiteY1" fmla="*/ 0 h 266663"/>
                <a:gd name="connsiteX2" fmla="*/ 2625289 w 2625289"/>
                <a:gd name="connsiteY2" fmla="*/ 266663 h 266663"/>
                <a:gd name="connsiteX3" fmla="*/ 0 w 2625289"/>
                <a:gd name="connsiteY3" fmla="*/ 266663 h 266663"/>
                <a:gd name="connsiteX4" fmla="*/ 0 w 2625289"/>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89" h="266663">
                  <a:moveTo>
                    <a:pt x="0" y="0"/>
                  </a:moveTo>
                  <a:lnTo>
                    <a:pt x="2625289" y="0"/>
                  </a:lnTo>
                  <a:lnTo>
                    <a:pt x="2625289" y="266663"/>
                  </a:lnTo>
                  <a:lnTo>
                    <a:pt x="0" y="26666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en-US" sz="2400" dirty="0">
                  <a:solidFill>
                    <a:schemeClr val="tx1"/>
                  </a:solidFill>
                  <a:latin typeface="微软雅黑" panose="020B0503020204020204" pitchFamily="34" charset="-122"/>
                  <a:ea typeface="微软雅黑" panose="020B0503020204020204" pitchFamily="34" charset="-122"/>
                </a:rPr>
                <a:t>安全性</a:t>
              </a:r>
            </a:p>
          </p:txBody>
        </p:sp>
        <p:sp>
          <p:nvSpPr>
            <p:cNvPr id="25" name="椭圆 24">
              <a:extLst>
                <a:ext uri="{FF2B5EF4-FFF2-40B4-BE49-F238E27FC236}">
                  <a16:creationId xmlns:a16="http://schemas.microsoft.com/office/drawing/2014/main" xmlns="" id="{1F09937C-8EA5-4574-8CDD-EC8E3A13AB78}"/>
                </a:ext>
              </a:extLst>
            </p:cNvPr>
            <p:cNvSpPr/>
            <p:nvPr/>
          </p:nvSpPr>
          <p:spPr>
            <a:xfrm>
              <a:off x="3295053" y="2043245"/>
              <a:ext cx="333329" cy="333329"/>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任意多边形: 形状 25">
              <a:extLst>
                <a:ext uri="{FF2B5EF4-FFF2-40B4-BE49-F238E27FC236}">
                  <a16:creationId xmlns:a16="http://schemas.microsoft.com/office/drawing/2014/main" xmlns="" id="{58C9AE39-FFF7-4F67-B71B-6EE5274C423C}"/>
                </a:ext>
              </a:extLst>
            </p:cNvPr>
            <p:cNvSpPr/>
            <p:nvPr/>
          </p:nvSpPr>
          <p:spPr>
            <a:xfrm>
              <a:off x="3150314" y="2476808"/>
              <a:ext cx="1586363" cy="266663"/>
            </a:xfrm>
            <a:custGeom>
              <a:avLst/>
              <a:gdLst>
                <a:gd name="connsiteX0" fmla="*/ 0 w 2383802"/>
                <a:gd name="connsiteY0" fmla="*/ 0 h 266663"/>
                <a:gd name="connsiteX1" fmla="*/ 2383802 w 2383802"/>
                <a:gd name="connsiteY1" fmla="*/ 0 h 266663"/>
                <a:gd name="connsiteX2" fmla="*/ 2383802 w 2383802"/>
                <a:gd name="connsiteY2" fmla="*/ 266663 h 266663"/>
                <a:gd name="connsiteX3" fmla="*/ 0 w 2383802"/>
                <a:gd name="connsiteY3" fmla="*/ 266663 h 266663"/>
                <a:gd name="connsiteX4" fmla="*/ 0 w 2383802"/>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3802" h="266663">
                  <a:moveTo>
                    <a:pt x="0" y="0"/>
                  </a:moveTo>
                  <a:lnTo>
                    <a:pt x="2383802" y="0"/>
                  </a:lnTo>
                  <a:lnTo>
                    <a:pt x="2383802" y="266663"/>
                  </a:lnTo>
                  <a:lnTo>
                    <a:pt x="0" y="266663"/>
                  </a:lnTo>
                  <a:lnTo>
                    <a:pt x="0" y="0"/>
                  </a:lnTo>
                  <a:close/>
                </a:path>
              </a:pathLst>
            </a:custGeom>
          </p:spPr>
          <p:style>
            <a:lnRef idx="2">
              <a:schemeClr val="lt1">
                <a:hueOff val="0"/>
                <a:satOff val="0"/>
                <a:lumOff val="0"/>
                <a:alphaOff val="0"/>
              </a:schemeClr>
            </a:lnRef>
            <a:fillRef idx="1">
              <a:schemeClr val="accent5">
                <a:hueOff val="-1891826"/>
                <a:satOff val="2872"/>
                <a:lumOff val="-5032"/>
                <a:alphaOff val="0"/>
              </a:schemeClr>
            </a:fillRef>
            <a:effectRef idx="0">
              <a:schemeClr val="accent5">
                <a:hueOff val="-1891826"/>
                <a:satOff val="2872"/>
                <a:lumOff val="-5032"/>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en-US" sz="2400" dirty="0">
                  <a:solidFill>
                    <a:schemeClr val="tx1"/>
                  </a:solidFill>
                  <a:latin typeface="微软雅黑" panose="020B0503020204020204" pitchFamily="34" charset="-122"/>
                  <a:ea typeface="微软雅黑" panose="020B0503020204020204" pitchFamily="34" charset="-122"/>
                  <a:cs typeface="Arial" charset="0"/>
                </a:rPr>
                <a:t>快速扫描</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7" name="椭圆 26">
              <a:extLst>
                <a:ext uri="{FF2B5EF4-FFF2-40B4-BE49-F238E27FC236}">
                  <a16:creationId xmlns:a16="http://schemas.microsoft.com/office/drawing/2014/main" xmlns="" id="{4E2142B1-6CCA-45D5-9C27-54F4165A98BE}"/>
                </a:ext>
              </a:extLst>
            </p:cNvPr>
            <p:cNvSpPr/>
            <p:nvPr/>
          </p:nvSpPr>
          <p:spPr>
            <a:xfrm>
              <a:off x="2983649" y="2443475"/>
              <a:ext cx="333329" cy="333329"/>
            </a:xfrm>
            <a:prstGeom prst="ellipse">
              <a:avLst/>
            </a:prstGeom>
          </p:spPr>
          <p:style>
            <a:lnRef idx="2">
              <a:schemeClr val="accent5">
                <a:hueOff val="-1891826"/>
                <a:satOff val="2872"/>
                <a:lumOff val="-503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任意多边形: 形状 27">
              <a:extLst>
                <a:ext uri="{FF2B5EF4-FFF2-40B4-BE49-F238E27FC236}">
                  <a16:creationId xmlns:a16="http://schemas.microsoft.com/office/drawing/2014/main" xmlns="" id="{6A8419BA-C233-44F2-972D-BA93FD0BE344}"/>
                </a:ext>
              </a:extLst>
            </p:cNvPr>
            <p:cNvSpPr/>
            <p:nvPr/>
          </p:nvSpPr>
          <p:spPr>
            <a:xfrm>
              <a:off x="2836088" y="2876745"/>
              <a:ext cx="1793517" cy="266663"/>
            </a:xfrm>
            <a:custGeom>
              <a:avLst/>
              <a:gdLst>
                <a:gd name="connsiteX0" fmla="*/ 0 w 2251467"/>
                <a:gd name="connsiteY0" fmla="*/ 0 h 266663"/>
                <a:gd name="connsiteX1" fmla="*/ 2251467 w 2251467"/>
                <a:gd name="connsiteY1" fmla="*/ 0 h 266663"/>
                <a:gd name="connsiteX2" fmla="*/ 2251467 w 2251467"/>
                <a:gd name="connsiteY2" fmla="*/ 266663 h 266663"/>
                <a:gd name="connsiteX3" fmla="*/ 0 w 2251467"/>
                <a:gd name="connsiteY3" fmla="*/ 266663 h 266663"/>
                <a:gd name="connsiteX4" fmla="*/ 0 w 2251467"/>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467" h="266663">
                  <a:moveTo>
                    <a:pt x="0" y="0"/>
                  </a:moveTo>
                  <a:lnTo>
                    <a:pt x="2251467" y="0"/>
                  </a:lnTo>
                  <a:lnTo>
                    <a:pt x="2251467" y="266663"/>
                  </a:lnTo>
                  <a:lnTo>
                    <a:pt x="0" y="266663"/>
                  </a:lnTo>
                  <a:lnTo>
                    <a:pt x="0" y="0"/>
                  </a:lnTo>
                  <a:close/>
                </a:path>
              </a:pathLst>
            </a:custGeom>
          </p:spPr>
          <p:style>
            <a:lnRef idx="2">
              <a:schemeClr val="lt1">
                <a:hueOff val="0"/>
                <a:satOff val="0"/>
                <a:lumOff val="0"/>
                <a:alphaOff val="0"/>
              </a:schemeClr>
            </a:lnRef>
            <a:fillRef idx="1">
              <a:schemeClr val="accent5">
                <a:hueOff val="-3783652"/>
                <a:satOff val="5744"/>
                <a:lumOff val="-10065"/>
                <a:alphaOff val="0"/>
              </a:schemeClr>
            </a:fillRef>
            <a:effectRef idx="0">
              <a:schemeClr val="accent5">
                <a:hueOff val="-3783652"/>
                <a:satOff val="5744"/>
                <a:lumOff val="-10065"/>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en-US" sz="2400" dirty="0">
                  <a:solidFill>
                    <a:schemeClr val="tx1"/>
                  </a:solidFill>
                  <a:latin typeface="微软雅黑" panose="020B0503020204020204" pitchFamily="34" charset="-122"/>
                  <a:ea typeface="微软雅黑" panose="020B0503020204020204" pitchFamily="34" charset="-122"/>
                  <a:cs typeface="Arial" charset="0"/>
                </a:rPr>
                <a:t>可重复使用</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29" name="椭圆 28">
              <a:extLst>
                <a:ext uri="{FF2B5EF4-FFF2-40B4-BE49-F238E27FC236}">
                  <a16:creationId xmlns:a16="http://schemas.microsoft.com/office/drawing/2014/main" xmlns="" id="{8D954D10-69E3-4461-B101-3252A3BF2D93}"/>
                </a:ext>
              </a:extLst>
            </p:cNvPr>
            <p:cNvSpPr/>
            <p:nvPr/>
          </p:nvSpPr>
          <p:spPr>
            <a:xfrm>
              <a:off x="2669423" y="2843412"/>
              <a:ext cx="333329" cy="333329"/>
            </a:xfrm>
            <a:prstGeom prst="ellipse">
              <a:avLst/>
            </a:prstGeom>
          </p:spPr>
          <p:style>
            <a:lnRef idx="2">
              <a:schemeClr val="accent5">
                <a:hueOff val="-3783652"/>
                <a:satOff val="5744"/>
                <a:lumOff val="-1006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任意多边形: 形状 29">
              <a:extLst>
                <a:ext uri="{FF2B5EF4-FFF2-40B4-BE49-F238E27FC236}">
                  <a16:creationId xmlns:a16="http://schemas.microsoft.com/office/drawing/2014/main" xmlns="" id="{48845558-85B4-468D-82B7-FEBD68C5262C}"/>
                </a:ext>
              </a:extLst>
            </p:cNvPr>
            <p:cNvSpPr/>
            <p:nvPr/>
          </p:nvSpPr>
          <p:spPr>
            <a:xfrm>
              <a:off x="2527463" y="3276976"/>
              <a:ext cx="2025882" cy="266663"/>
            </a:xfrm>
            <a:custGeom>
              <a:avLst/>
              <a:gdLst>
                <a:gd name="connsiteX0" fmla="*/ 0 w 2209214"/>
                <a:gd name="connsiteY0" fmla="*/ 0 h 266663"/>
                <a:gd name="connsiteX1" fmla="*/ 2209214 w 2209214"/>
                <a:gd name="connsiteY1" fmla="*/ 0 h 266663"/>
                <a:gd name="connsiteX2" fmla="*/ 2209214 w 2209214"/>
                <a:gd name="connsiteY2" fmla="*/ 266663 h 266663"/>
                <a:gd name="connsiteX3" fmla="*/ 0 w 2209214"/>
                <a:gd name="connsiteY3" fmla="*/ 266663 h 266663"/>
                <a:gd name="connsiteX4" fmla="*/ 0 w 2209214"/>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214" h="266663">
                  <a:moveTo>
                    <a:pt x="0" y="0"/>
                  </a:moveTo>
                  <a:lnTo>
                    <a:pt x="2209214" y="0"/>
                  </a:lnTo>
                  <a:lnTo>
                    <a:pt x="2209214" y="266663"/>
                  </a:lnTo>
                  <a:lnTo>
                    <a:pt x="0" y="266663"/>
                  </a:lnTo>
                  <a:lnTo>
                    <a:pt x="0" y="0"/>
                  </a:lnTo>
                  <a:close/>
                </a:path>
              </a:pathLst>
            </a:custGeom>
          </p:spPr>
          <p:style>
            <a:lnRef idx="2">
              <a:schemeClr val="lt1">
                <a:hueOff val="0"/>
                <a:satOff val="0"/>
                <a:lumOff val="0"/>
                <a:alphaOff val="0"/>
              </a:schemeClr>
            </a:lnRef>
            <a:fillRef idx="1">
              <a:schemeClr val="accent5">
                <a:hueOff val="-5675477"/>
                <a:satOff val="8616"/>
                <a:lumOff val="-15097"/>
                <a:alphaOff val="0"/>
              </a:schemeClr>
            </a:fillRef>
            <a:effectRef idx="0">
              <a:schemeClr val="accent5">
                <a:hueOff val="-5675477"/>
                <a:satOff val="8616"/>
                <a:lumOff val="-15097"/>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zh-CN" sz="2400" dirty="0">
                  <a:solidFill>
                    <a:schemeClr val="tx1"/>
                  </a:solidFill>
                  <a:latin typeface="微软雅黑" panose="020B0503020204020204" pitchFamily="34" charset="-122"/>
                  <a:ea typeface="微软雅黑" panose="020B0503020204020204" pitchFamily="34" charset="-122"/>
                </a:rPr>
                <a:t>数据的</a:t>
              </a:r>
              <a:r>
                <a:rPr lang="zh-CN" altLang="en-US" sz="2400" dirty="0">
                  <a:solidFill>
                    <a:schemeClr val="tx1"/>
                  </a:solidFill>
                  <a:latin typeface="微软雅黑" panose="020B0503020204020204" pitchFamily="34" charset="-122"/>
                  <a:ea typeface="微软雅黑" panose="020B0503020204020204" pitchFamily="34" charset="-122"/>
                </a:rPr>
                <a:t>记忆</a:t>
              </a:r>
              <a:r>
                <a:rPr lang="zh-CN" altLang="zh-CN" sz="2400" dirty="0">
                  <a:solidFill>
                    <a:schemeClr val="tx1"/>
                  </a:solidFill>
                  <a:latin typeface="微软雅黑" panose="020B0503020204020204" pitchFamily="34" charset="-122"/>
                  <a:ea typeface="微软雅黑" panose="020B0503020204020204" pitchFamily="34" charset="-122"/>
                </a:rPr>
                <a:t>容量大</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xmlns="" id="{7298584D-C922-441C-B910-4D7DCF513AAC}"/>
                </a:ext>
              </a:extLst>
            </p:cNvPr>
            <p:cNvSpPr/>
            <p:nvPr/>
          </p:nvSpPr>
          <p:spPr>
            <a:xfrm>
              <a:off x="2360798" y="3243643"/>
              <a:ext cx="333329" cy="333329"/>
            </a:xfrm>
            <a:prstGeom prst="ellipse">
              <a:avLst/>
            </a:prstGeom>
          </p:spPr>
          <p:style>
            <a:lnRef idx="2">
              <a:schemeClr val="accent5">
                <a:hueOff val="-5675477"/>
                <a:satOff val="8616"/>
                <a:lumOff val="-15097"/>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任意多边形: 形状 31">
              <a:extLst>
                <a:ext uri="{FF2B5EF4-FFF2-40B4-BE49-F238E27FC236}">
                  <a16:creationId xmlns:a16="http://schemas.microsoft.com/office/drawing/2014/main" xmlns="" id="{2C71CC42-8010-4292-942D-FFE2C597E1AD}"/>
                </a:ext>
              </a:extLst>
            </p:cNvPr>
            <p:cNvSpPr/>
            <p:nvPr/>
          </p:nvSpPr>
          <p:spPr>
            <a:xfrm>
              <a:off x="2219391" y="3677206"/>
              <a:ext cx="2223801" cy="266663"/>
            </a:xfrm>
            <a:custGeom>
              <a:avLst/>
              <a:gdLst>
                <a:gd name="connsiteX0" fmla="*/ 0 w 2251467"/>
                <a:gd name="connsiteY0" fmla="*/ 0 h 266663"/>
                <a:gd name="connsiteX1" fmla="*/ 2251467 w 2251467"/>
                <a:gd name="connsiteY1" fmla="*/ 0 h 266663"/>
                <a:gd name="connsiteX2" fmla="*/ 2251467 w 2251467"/>
                <a:gd name="connsiteY2" fmla="*/ 266663 h 266663"/>
                <a:gd name="connsiteX3" fmla="*/ 0 w 2251467"/>
                <a:gd name="connsiteY3" fmla="*/ 266663 h 266663"/>
                <a:gd name="connsiteX4" fmla="*/ 0 w 2251467"/>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467" h="266663">
                  <a:moveTo>
                    <a:pt x="0" y="0"/>
                  </a:moveTo>
                  <a:lnTo>
                    <a:pt x="2251467" y="0"/>
                  </a:lnTo>
                  <a:lnTo>
                    <a:pt x="2251467" y="266663"/>
                  </a:lnTo>
                  <a:lnTo>
                    <a:pt x="0" y="266663"/>
                  </a:lnTo>
                  <a:lnTo>
                    <a:pt x="0" y="0"/>
                  </a:lnTo>
                  <a:close/>
                </a:path>
              </a:pathLst>
            </a:custGeom>
          </p:spPr>
          <p:style>
            <a:lnRef idx="2">
              <a:schemeClr val="lt1">
                <a:hueOff val="0"/>
                <a:satOff val="0"/>
                <a:lumOff val="0"/>
                <a:alphaOff val="0"/>
              </a:schemeClr>
            </a:lnRef>
            <a:fillRef idx="1">
              <a:schemeClr val="accent5">
                <a:hueOff val="-7567303"/>
                <a:satOff val="11489"/>
                <a:lumOff val="-20130"/>
                <a:alphaOff val="0"/>
              </a:schemeClr>
            </a:fillRef>
            <a:effectRef idx="0">
              <a:schemeClr val="accent5">
                <a:hueOff val="-7567303"/>
                <a:satOff val="11489"/>
                <a:lumOff val="-20130"/>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en-US" sz="2400" dirty="0">
                  <a:solidFill>
                    <a:schemeClr val="tx1"/>
                  </a:solidFill>
                  <a:latin typeface="微软雅黑" panose="020B0503020204020204" pitchFamily="34" charset="-122"/>
                  <a:ea typeface="微软雅黑" panose="020B0503020204020204" pitchFamily="34" charset="-122"/>
                  <a:cs typeface="Arial" charset="0"/>
                </a:rPr>
                <a:t>抗污染能力和耐久性</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3" name="椭圆 32">
              <a:extLst>
                <a:ext uri="{FF2B5EF4-FFF2-40B4-BE49-F238E27FC236}">
                  <a16:creationId xmlns:a16="http://schemas.microsoft.com/office/drawing/2014/main" xmlns="" id="{52187CC9-C73A-4BB2-91B8-D27B7E675170}"/>
                </a:ext>
              </a:extLst>
            </p:cNvPr>
            <p:cNvSpPr/>
            <p:nvPr/>
          </p:nvSpPr>
          <p:spPr>
            <a:xfrm>
              <a:off x="2052726" y="3643873"/>
              <a:ext cx="333329" cy="333329"/>
            </a:xfrm>
            <a:prstGeom prst="ellipse">
              <a:avLst/>
            </a:prstGeom>
          </p:spPr>
          <p:style>
            <a:lnRef idx="2">
              <a:schemeClr val="accent5">
                <a:hueOff val="-7567303"/>
                <a:satOff val="11489"/>
                <a:lumOff val="-201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任意多边形: 形状 33">
              <a:extLst>
                <a:ext uri="{FF2B5EF4-FFF2-40B4-BE49-F238E27FC236}">
                  <a16:creationId xmlns:a16="http://schemas.microsoft.com/office/drawing/2014/main" xmlns="" id="{0B620E3F-B74A-488A-9C3A-BA8832E78BA4}"/>
                </a:ext>
              </a:extLst>
            </p:cNvPr>
            <p:cNvSpPr/>
            <p:nvPr/>
          </p:nvSpPr>
          <p:spPr>
            <a:xfrm>
              <a:off x="1927565" y="4077143"/>
              <a:ext cx="2383802" cy="266663"/>
            </a:xfrm>
            <a:custGeom>
              <a:avLst/>
              <a:gdLst>
                <a:gd name="connsiteX0" fmla="*/ 0 w 2383802"/>
                <a:gd name="connsiteY0" fmla="*/ 0 h 266663"/>
                <a:gd name="connsiteX1" fmla="*/ 2383802 w 2383802"/>
                <a:gd name="connsiteY1" fmla="*/ 0 h 266663"/>
                <a:gd name="connsiteX2" fmla="*/ 2383802 w 2383802"/>
                <a:gd name="connsiteY2" fmla="*/ 266663 h 266663"/>
                <a:gd name="connsiteX3" fmla="*/ 0 w 2383802"/>
                <a:gd name="connsiteY3" fmla="*/ 266663 h 266663"/>
                <a:gd name="connsiteX4" fmla="*/ 0 w 2383802"/>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3802" h="266663">
                  <a:moveTo>
                    <a:pt x="0" y="0"/>
                  </a:moveTo>
                  <a:lnTo>
                    <a:pt x="2383802" y="0"/>
                  </a:lnTo>
                  <a:lnTo>
                    <a:pt x="2383802" y="266663"/>
                  </a:lnTo>
                  <a:lnTo>
                    <a:pt x="0" y="266663"/>
                  </a:lnTo>
                  <a:lnTo>
                    <a:pt x="0" y="0"/>
                  </a:lnTo>
                  <a:close/>
                </a:path>
              </a:pathLst>
            </a:custGeom>
          </p:spPr>
          <p:style>
            <a:lnRef idx="2">
              <a:schemeClr val="lt1">
                <a:hueOff val="0"/>
                <a:satOff val="0"/>
                <a:lumOff val="0"/>
                <a:alphaOff val="0"/>
              </a:schemeClr>
            </a:lnRef>
            <a:fillRef idx="1">
              <a:schemeClr val="accent5">
                <a:hueOff val="-9459129"/>
                <a:satOff val="14361"/>
                <a:lumOff val="-25162"/>
                <a:alphaOff val="0"/>
              </a:schemeClr>
            </a:fillRef>
            <a:effectRef idx="0">
              <a:schemeClr val="accent5">
                <a:hueOff val="-9459129"/>
                <a:satOff val="14361"/>
                <a:lumOff val="-25162"/>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en-US" sz="2400" dirty="0">
                  <a:solidFill>
                    <a:schemeClr val="tx1"/>
                  </a:solidFill>
                  <a:latin typeface="微软雅黑" panose="020B0503020204020204" pitchFamily="34" charset="-122"/>
                  <a:ea typeface="微软雅黑" panose="020B0503020204020204" pitchFamily="34" charset="-122"/>
                  <a:cs typeface="Arial" charset="0"/>
                </a:rPr>
                <a:t>穿透性和无屏障阅读</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5" name="椭圆 34">
              <a:extLst>
                <a:ext uri="{FF2B5EF4-FFF2-40B4-BE49-F238E27FC236}">
                  <a16:creationId xmlns:a16="http://schemas.microsoft.com/office/drawing/2014/main" xmlns="" id="{656A80F2-8348-4A02-9FEE-E2C31F0EEBE4}"/>
                </a:ext>
              </a:extLst>
            </p:cNvPr>
            <p:cNvSpPr/>
            <p:nvPr/>
          </p:nvSpPr>
          <p:spPr>
            <a:xfrm>
              <a:off x="1760900" y="4043810"/>
              <a:ext cx="333329" cy="333329"/>
            </a:xfrm>
            <a:prstGeom prst="ellipse">
              <a:avLst/>
            </a:prstGeom>
          </p:spPr>
          <p:style>
            <a:lnRef idx="2">
              <a:schemeClr val="accent5">
                <a:hueOff val="-9459129"/>
                <a:satOff val="14361"/>
                <a:lumOff val="-2516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任意多边形: 形状 35">
              <a:extLst>
                <a:ext uri="{FF2B5EF4-FFF2-40B4-BE49-F238E27FC236}">
                  <a16:creationId xmlns:a16="http://schemas.microsoft.com/office/drawing/2014/main" xmlns="" id="{24E4779E-2F75-4CA7-9718-F10651238B1E}"/>
                </a:ext>
              </a:extLst>
            </p:cNvPr>
            <p:cNvSpPr/>
            <p:nvPr/>
          </p:nvSpPr>
          <p:spPr>
            <a:xfrm>
              <a:off x="1601017" y="4477373"/>
              <a:ext cx="2625289" cy="266663"/>
            </a:xfrm>
            <a:custGeom>
              <a:avLst/>
              <a:gdLst>
                <a:gd name="connsiteX0" fmla="*/ 0 w 2625289"/>
                <a:gd name="connsiteY0" fmla="*/ 0 h 266663"/>
                <a:gd name="connsiteX1" fmla="*/ 2625289 w 2625289"/>
                <a:gd name="connsiteY1" fmla="*/ 0 h 266663"/>
                <a:gd name="connsiteX2" fmla="*/ 2625289 w 2625289"/>
                <a:gd name="connsiteY2" fmla="*/ 266663 h 266663"/>
                <a:gd name="connsiteX3" fmla="*/ 0 w 2625289"/>
                <a:gd name="connsiteY3" fmla="*/ 266663 h 266663"/>
                <a:gd name="connsiteX4" fmla="*/ 0 w 2625289"/>
                <a:gd name="connsiteY4" fmla="*/ 0 h 26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289" h="266663">
                  <a:moveTo>
                    <a:pt x="0" y="0"/>
                  </a:moveTo>
                  <a:lnTo>
                    <a:pt x="2625289" y="0"/>
                  </a:lnTo>
                  <a:lnTo>
                    <a:pt x="2625289" y="266663"/>
                  </a:lnTo>
                  <a:lnTo>
                    <a:pt x="0" y="266663"/>
                  </a:lnTo>
                  <a:lnTo>
                    <a:pt x="0" y="0"/>
                  </a:lnTo>
                  <a:close/>
                </a:path>
              </a:pathLst>
            </a:custGeom>
          </p:spPr>
          <p:style>
            <a:lnRef idx="2">
              <a:schemeClr val="lt1">
                <a:hueOff val="0"/>
                <a:satOff val="0"/>
                <a:lumOff val="0"/>
                <a:alphaOff val="0"/>
              </a:schemeClr>
            </a:lnRef>
            <a:fillRef idx="1">
              <a:schemeClr val="accent5">
                <a:hueOff val="-11350954"/>
                <a:satOff val="17233"/>
                <a:lumOff val="-30195"/>
                <a:alphaOff val="0"/>
              </a:schemeClr>
            </a:fillRef>
            <a:effectRef idx="0">
              <a:schemeClr val="accent5">
                <a:hueOff val="-11350954"/>
                <a:satOff val="17233"/>
                <a:lumOff val="-30195"/>
                <a:alphaOff val="0"/>
              </a:schemeClr>
            </a:effectRef>
            <a:fontRef idx="minor">
              <a:schemeClr val="lt1"/>
            </a:fontRef>
          </p:style>
          <p:txBody>
            <a:bodyPr spcFirstLastPara="0" vert="horz" wrap="square" lIns="282219" tIns="33867" rIns="33867" bIns="33867" numCol="1" spcCol="1270" anchor="ctr" anchorCtr="0">
              <a:noAutofit/>
            </a:bodyPr>
            <a:lstStyle/>
            <a:p>
              <a:pPr defTabSz="592652">
                <a:lnSpc>
                  <a:spcPct val="90000"/>
                </a:lnSpc>
                <a:spcBef>
                  <a:spcPct val="0"/>
                </a:spcBef>
                <a:spcAft>
                  <a:spcPct val="35000"/>
                </a:spcAft>
              </a:pPr>
              <a:r>
                <a:rPr lang="zh-CN" altLang="en-US" sz="2400" dirty="0">
                  <a:solidFill>
                    <a:schemeClr val="tx1"/>
                  </a:solidFill>
                  <a:latin typeface="微软雅黑" panose="020B0503020204020204" pitchFamily="34" charset="-122"/>
                  <a:ea typeface="微软雅黑" panose="020B0503020204020204" pitchFamily="34" charset="-122"/>
                  <a:cs typeface="Arial" charset="0"/>
                </a:rPr>
                <a:t>体积小型化、形状多样化</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37" name="椭圆 36">
              <a:extLst>
                <a:ext uri="{FF2B5EF4-FFF2-40B4-BE49-F238E27FC236}">
                  <a16:creationId xmlns:a16="http://schemas.microsoft.com/office/drawing/2014/main" xmlns="" id="{71748415-A971-4339-885E-956A22BE493F}"/>
                </a:ext>
              </a:extLst>
            </p:cNvPr>
            <p:cNvSpPr/>
            <p:nvPr/>
          </p:nvSpPr>
          <p:spPr>
            <a:xfrm>
              <a:off x="1434352" y="4444040"/>
              <a:ext cx="333329" cy="333329"/>
            </a:xfrm>
            <a:prstGeom prst="ellipse">
              <a:avLst/>
            </a:prstGeom>
          </p:spPr>
          <p:style>
            <a:lnRef idx="2">
              <a:schemeClr val="accent5">
                <a:hueOff val="-11350954"/>
                <a:satOff val="17233"/>
                <a:lumOff val="-3019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163804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476746" y="2679403"/>
            <a:ext cx="7216301" cy="1772379"/>
            <a:chOff x="1463108" y="1929802"/>
            <a:chExt cx="6466366" cy="1418896"/>
          </a:xfrm>
        </p:grpSpPr>
        <p:grpSp>
          <p:nvGrpSpPr>
            <p:cNvPr id="22" name="组合 21"/>
            <p:cNvGrpSpPr/>
            <p:nvPr/>
          </p:nvGrpSpPr>
          <p:grpSpPr>
            <a:xfrm>
              <a:off x="1463109" y="1929802"/>
              <a:ext cx="1087793" cy="709448"/>
              <a:chOff x="1463109" y="1929802"/>
              <a:chExt cx="1087793" cy="709448"/>
            </a:xfrm>
          </p:grpSpPr>
          <p:sp>
            <p:nvSpPr>
              <p:cNvPr id="5" name="矩形 4"/>
              <p:cNvSpPr/>
              <p:nvPr/>
            </p:nvSpPr>
            <p:spPr bwMode="auto">
              <a:xfrm>
                <a:off x="1463109" y="1929802"/>
                <a:ext cx="1087793" cy="709448"/>
              </a:xfrm>
              <a:prstGeom prst="rect">
                <a:avLst/>
              </a:prstGeom>
              <a:solidFill>
                <a:srgbClr val="C7ED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7" name="矩形 6"/>
              <p:cNvSpPr/>
              <p:nvPr/>
            </p:nvSpPr>
            <p:spPr>
              <a:xfrm>
                <a:off x="1648475" y="2096330"/>
                <a:ext cx="717059" cy="369590"/>
              </a:xfrm>
              <a:prstGeom prst="rect">
                <a:avLst/>
              </a:prstGeom>
            </p:spPr>
            <p:txBody>
              <a:bodyPr wrap="none">
                <a:spAutoFit/>
              </a:bodyPr>
              <a:lstStyle/>
              <a:p>
                <a:pPr algn="ctr" eaLnBrk="1" hangingPunct="1"/>
                <a:r>
                  <a:rPr lang="zh-CN" altLang="en-US" sz="2400" dirty="0">
                    <a:latin typeface="微软雅黑" panose="020B0503020204020204" pitchFamily="34" charset="-122"/>
                    <a:ea typeface="微软雅黑" panose="020B0503020204020204" pitchFamily="34" charset="-122"/>
                  </a:rPr>
                  <a:t>金融</a:t>
                </a:r>
              </a:p>
            </p:txBody>
          </p:sp>
        </p:grpSp>
        <p:grpSp>
          <p:nvGrpSpPr>
            <p:cNvPr id="23" name="组合 22"/>
            <p:cNvGrpSpPr/>
            <p:nvPr/>
          </p:nvGrpSpPr>
          <p:grpSpPr>
            <a:xfrm>
              <a:off x="2550902" y="1930952"/>
              <a:ext cx="1642144" cy="709448"/>
              <a:chOff x="2550902" y="1930952"/>
              <a:chExt cx="1642144" cy="709448"/>
            </a:xfrm>
          </p:grpSpPr>
          <p:sp>
            <p:nvSpPr>
              <p:cNvPr id="8" name="矩形 7"/>
              <p:cNvSpPr/>
              <p:nvPr/>
            </p:nvSpPr>
            <p:spPr bwMode="auto">
              <a:xfrm>
                <a:off x="2550902" y="1930952"/>
                <a:ext cx="1642144" cy="709448"/>
              </a:xfrm>
              <a:prstGeom prst="rect">
                <a:avLst/>
              </a:prstGeom>
              <a:solidFill>
                <a:srgbClr val="AFD7E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2737654" y="2096331"/>
                <a:ext cx="1268642" cy="369590"/>
              </a:xfrm>
              <a:prstGeom prst="rect">
                <a:avLst/>
              </a:prstGeom>
            </p:spPr>
            <p:txBody>
              <a:bodyPr wrap="none">
                <a:spAutoFit/>
              </a:bodyPr>
              <a:lstStyle/>
              <a:p>
                <a:pPr algn="ctr" eaLnBrk="1" hangingPunct="1"/>
                <a:r>
                  <a:rPr lang="zh-CN" altLang="zh-CN" sz="2400" dirty="0">
                    <a:latin typeface="微软雅黑" panose="020B0503020204020204" pitchFamily="34" charset="-122"/>
                    <a:ea typeface="微软雅黑" panose="020B0503020204020204" pitchFamily="34" charset="-122"/>
                  </a:rPr>
                  <a:t>移动支付</a:t>
                </a:r>
                <a:endParaRPr lang="zh-CN" altLang="en-US" sz="2400" dirty="0">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463108" y="2639250"/>
              <a:ext cx="2729937" cy="709448"/>
              <a:chOff x="1463108" y="2639250"/>
              <a:chExt cx="2729937" cy="709448"/>
            </a:xfrm>
          </p:grpSpPr>
          <p:sp>
            <p:nvSpPr>
              <p:cNvPr id="11" name="矩形 10"/>
              <p:cNvSpPr/>
              <p:nvPr/>
            </p:nvSpPr>
            <p:spPr bwMode="auto">
              <a:xfrm>
                <a:off x="1463108" y="2639250"/>
                <a:ext cx="2729937" cy="709448"/>
              </a:xfrm>
              <a:prstGeom prst="rect">
                <a:avLst/>
              </a:prstGeom>
              <a:solidFill>
                <a:srgbClr val="5CA7B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1917963" y="2805203"/>
                <a:ext cx="1820225" cy="369590"/>
              </a:xfrm>
              <a:prstGeom prst="rect">
                <a:avLst/>
              </a:prstGeom>
            </p:spPr>
            <p:txBody>
              <a:bodyPr wrap="none">
                <a:spAutoFit/>
              </a:bodyPr>
              <a:lstStyle/>
              <a:p>
                <a:pPr algn="ctr" eaLnBrk="1" hangingPunct="1"/>
                <a:r>
                  <a:rPr lang="zh-CN" altLang="zh-CN" sz="2400" dirty="0">
                    <a:latin typeface="微软雅黑" panose="020B0503020204020204" pitchFamily="34" charset="-122"/>
                    <a:ea typeface="微软雅黑" panose="020B0503020204020204" pitchFamily="34" charset="-122"/>
                  </a:rPr>
                  <a:t>城市公共事业</a:t>
                </a:r>
                <a:endParaRPr lang="zh-CN" altLang="en-US" sz="2400"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189381" y="2631040"/>
              <a:ext cx="1087793" cy="709448"/>
              <a:chOff x="4189381" y="2631040"/>
              <a:chExt cx="1087793" cy="709448"/>
            </a:xfrm>
          </p:grpSpPr>
          <p:sp>
            <p:nvSpPr>
              <p:cNvPr id="13" name="矩形 12"/>
              <p:cNvSpPr/>
              <p:nvPr/>
            </p:nvSpPr>
            <p:spPr bwMode="auto">
              <a:xfrm>
                <a:off x="4189381" y="2631040"/>
                <a:ext cx="1087793" cy="709448"/>
              </a:xfrm>
              <a:prstGeom prst="rect">
                <a:avLst/>
              </a:prstGeom>
              <a:solidFill>
                <a:srgbClr val="FF42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4374747" y="2805203"/>
                <a:ext cx="717059" cy="369590"/>
              </a:xfrm>
              <a:prstGeom prst="rect">
                <a:avLst/>
              </a:prstGeom>
            </p:spPr>
            <p:txBody>
              <a:bodyPr wrap="none">
                <a:spAutoFit/>
              </a:bodyPr>
              <a:lstStyle/>
              <a:p>
                <a:pPr algn="ctr" eaLnBrk="1" hangingPunct="1"/>
                <a:r>
                  <a:rPr lang="zh-CN" altLang="zh-CN" sz="2400" dirty="0">
                    <a:latin typeface="微软雅黑" panose="020B0503020204020204" pitchFamily="34" charset="-122"/>
                    <a:ea typeface="微软雅黑" panose="020B0503020204020204" pitchFamily="34" charset="-122"/>
                  </a:rPr>
                  <a:t>交通</a:t>
                </a:r>
                <a:endParaRPr lang="zh-CN" altLang="en-US" sz="2400"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189381" y="1930952"/>
              <a:ext cx="1642144" cy="709448"/>
              <a:chOff x="4189381" y="1930952"/>
              <a:chExt cx="1642144" cy="709448"/>
            </a:xfrm>
          </p:grpSpPr>
          <p:sp>
            <p:nvSpPr>
              <p:cNvPr id="17" name="矩形 16"/>
              <p:cNvSpPr/>
              <p:nvPr/>
            </p:nvSpPr>
            <p:spPr bwMode="auto">
              <a:xfrm>
                <a:off x="4189381" y="1930952"/>
                <a:ext cx="1642144" cy="709448"/>
              </a:xfrm>
              <a:prstGeom prst="rect">
                <a:avLst/>
              </a:prstGeom>
              <a:solidFill>
                <a:srgbClr val="55AAA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4456456" y="2096331"/>
                <a:ext cx="1268642" cy="369590"/>
              </a:xfrm>
              <a:prstGeom prst="rect">
                <a:avLst/>
              </a:prstGeom>
            </p:spPr>
            <p:txBody>
              <a:bodyPr wrap="none">
                <a:spAutoFit/>
              </a:bodyPr>
              <a:lstStyle/>
              <a:p>
                <a:r>
                  <a:rPr lang="zh-CN" altLang="zh-CN" sz="2400" dirty="0">
                    <a:latin typeface="微软雅黑" panose="020B0503020204020204" pitchFamily="34" charset="-122"/>
                    <a:ea typeface="微软雅黑" panose="020B0503020204020204" pitchFamily="34" charset="-122"/>
                  </a:rPr>
                  <a:t>商品防伪</a:t>
                </a:r>
                <a:endParaRPr lang="zh-CN" altLang="en-US" sz="240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277174" y="2639250"/>
              <a:ext cx="1642144" cy="709448"/>
              <a:chOff x="5277174" y="2639250"/>
              <a:chExt cx="1642144" cy="709448"/>
            </a:xfrm>
          </p:grpSpPr>
          <p:sp>
            <p:nvSpPr>
              <p:cNvPr id="18" name="矩形 17"/>
              <p:cNvSpPr/>
              <p:nvPr/>
            </p:nvSpPr>
            <p:spPr bwMode="auto">
              <a:xfrm>
                <a:off x="5277174" y="2639250"/>
                <a:ext cx="1642144" cy="709448"/>
              </a:xfrm>
              <a:prstGeom prst="rect">
                <a:avLst/>
              </a:prstGeom>
              <a:solidFill>
                <a:srgbClr val="AFD7E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5544249" y="2805203"/>
                <a:ext cx="1268642" cy="369590"/>
              </a:xfrm>
              <a:prstGeom prst="rect">
                <a:avLst/>
              </a:prstGeom>
            </p:spPr>
            <p:txBody>
              <a:bodyPr wrap="none">
                <a:spAutoFit/>
              </a:bodyPr>
              <a:lstStyle/>
              <a:p>
                <a:r>
                  <a:rPr lang="zh-CN" altLang="zh-CN" sz="2400" dirty="0">
                    <a:latin typeface="微软雅黑" panose="020B0503020204020204" pitchFamily="34" charset="-122"/>
                    <a:ea typeface="微软雅黑" panose="020B0503020204020204" pitchFamily="34" charset="-122"/>
                  </a:rPr>
                  <a:t>食品安全</a:t>
                </a:r>
                <a:endParaRPr lang="zh-CN" altLang="en-US" sz="24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831172" y="1930952"/>
              <a:ext cx="2098302" cy="1409536"/>
              <a:chOff x="5831172" y="1930952"/>
              <a:chExt cx="2098302" cy="1409536"/>
            </a:xfrm>
          </p:grpSpPr>
          <p:sp>
            <p:nvSpPr>
              <p:cNvPr id="19" name="矩形 18"/>
              <p:cNvSpPr/>
              <p:nvPr/>
            </p:nvSpPr>
            <p:spPr bwMode="auto">
              <a:xfrm>
                <a:off x="5831172" y="1930952"/>
                <a:ext cx="2098302" cy="709448"/>
              </a:xfrm>
              <a:prstGeom prst="rect">
                <a:avLst/>
              </a:prstGeom>
              <a:solidFill>
                <a:srgbClr val="E5B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dirty="0">
                  <a:latin typeface="微软雅黑" panose="020B0503020204020204" pitchFamily="34" charset="-122"/>
                  <a:ea typeface="微软雅黑" panose="020B0503020204020204" pitchFamily="34" charset="-122"/>
                </a:endParaRPr>
              </a:p>
            </p:txBody>
          </p:sp>
          <p:sp>
            <p:nvSpPr>
              <p:cNvPr id="14" name="矩形 13"/>
              <p:cNvSpPr/>
              <p:nvPr/>
            </p:nvSpPr>
            <p:spPr>
              <a:xfrm>
                <a:off x="6032844" y="2069602"/>
                <a:ext cx="1716803" cy="369591"/>
              </a:xfrm>
              <a:prstGeom prst="rect">
                <a:avLst/>
              </a:prstGeom>
            </p:spPr>
            <p:txBody>
              <a:bodyPr wrap="none">
                <a:spAutoFit/>
              </a:bodyPr>
              <a:lstStyle/>
              <a:p>
                <a:r>
                  <a:rPr lang="zh-CN" altLang="zh-CN" sz="2400" dirty="0">
                    <a:latin typeface="微软雅黑" panose="020B0503020204020204" pitchFamily="34" charset="-122"/>
                    <a:ea typeface="微软雅黑" panose="020B0503020204020204" pitchFamily="34" charset="-122"/>
                  </a:rPr>
                  <a:t>医疗卫生</a:t>
                </a:r>
                <a:r>
                  <a:rPr lang="en-US"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20" name="矩形 19"/>
              <p:cNvSpPr/>
              <p:nvPr/>
            </p:nvSpPr>
            <p:spPr bwMode="auto">
              <a:xfrm>
                <a:off x="6919318" y="2631040"/>
                <a:ext cx="1010156" cy="709448"/>
              </a:xfrm>
              <a:prstGeom prst="rect">
                <a:avLst/>
              </a:prstGeom>
              <a:solidFill>
                <a:srgbClr val="E5BE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zh-CN" altLang="en-US" sz="2400" dirty="0">
                  <a:latin typeface="微软雅黑" panose="020B0503020204020204" pitchFamily="34" charset="-122"/>
                  <a:ea typeface="微软雅黑" panose="020B0503020204020204" pitchFamily="34" charset="-122"/>
                </a:endParaRPr>
              </a:p>
            </p:txBody>
          </p:sp>
        </p:grpSp>
      </p:grpSp>
      <p:sp>
        <p:nvSpPr>
          <p:cNvPr id="30" name="矩形 29"/>
          <p:cNvSpPr/>
          <p:nvPr/>
        </p:nvSpPr>
        <p:spPr>
          <a:xfrm>
            <a:off x="2448391" y="4590048"/>
            <a:ext cx="7383180" cy="1126655"/>
          </a:xfrm>
          <a:prstGeom prst="rect">
            <a:avLst/>
          </a:prstGeom>
        </p:spPr>
        <p:txBody>
          <a:bodyPr wrap="square">
            <a:spAutoFit/>
          </a:bodyPr>
          <a:lstStyle/>
          <a:p>
            <a:pPr indent="457189">
              <a:lnSpc>
                <a:spcPct val="120000"/>
              </a:lnSpc>
            </a:pPr>
            <a:r>
              <a:rPr lang="zh-CN" altLang="zh-CN" sz="1867" dirty="0">
                <a:solidFill>
                  <a:schemeClr val="bg1"/>
                </a:solidFill>
                <a:latin typeface="微软雅黑" panose="020B0503020204020204" pitchFamily="34" charset="-122"/>
                <a:ea typeface="微软雅黑" panose="020B0503020204020204" pitchFamily="34" charset="-122"/>
              </a:rPr>
              <a:t>随着国家专项资金的继续支持，商务部、人民银行、交通部、国家电网、卫生部、农业部等部委支持政策的持续出台，</a:t>
            </a:r>
            <a:r>
              <a:rPr lang="en-US" altLang="zh-CN" sz="1867" dirty="0">
                <a:solidFill>
                  <a:schemeClr val="bg1"/>
                </a:solidFill>
                <a:latin typeface="微软雅黑" panose="020B0503020204020204" pitchFamily="34" charset="-122"/>
                <a:ea typeface="微软雅黑" panose="020B0503020204020204" pitchFamily="34" charset="-122"/>
              </a:rPr>
              <a:t>RFID </a:t>
            </a:r>
            <a:r>
              <a:rPr lang="zh-CN" altLang="zh-CN" sz="1867" dirty="0">
                <a:solidFill>
                  <a:schemeClr val="bg1"/>
                </a:solidFill>
                <a:latin typeface="微软雅黑" panose="020B0503020204020204" pitchFamily="34" charset="-122"/>
                <a:ea typeface="微软雅黑" panose="020B0503020204020204" pitchFamily="34" charset="-122"/>
              </a:rPr>
              <a:t>应用试点</a:t>
            </a:r>
            <a:r>
              <a:rPr lang="zh-CN" altLang="en-US" sz="1867" dirty="0">
                <a:solidFill>
                  <a:schemeClr val="bg1"/>
                </a:solidFill>
                <a:latin typeface="微软雅黑" panose="020B0503020204020204" pitchFamily="34" charset="-122"/>
                <a:ea typeface="微软雅黑" panose="020B0503020204020204" pitchFamily="34" charset="-122"/>
              </a:rPr>
              <a:t>章节</a:t>
            </a:r>
            <a:r>
              <a:rPr lang="zh-CN" altLang="zh-CN" sz="1867" dirty="0">
                <a:solidFill>
                  <a:schemeClr val="bg1"/>
                </a:solidFill>
                <a:latin typeface="微软雅黑" panose="020B0503020204020204" pitchFamily="34" charset="-122"/>
                <a:ea typeface="微软雅黑" panose="020B0503020204020204" pitchFamily="34" charset="-122"/>
              </a:rPr>
              <a:t>进一步增多，是目前我国</a:t>
            </a:r>
            <a:r>
              <a:rPr lang="en-US" altLang="zh-CN" sz="1867" dirty="0">
                <a:solidFill>
                  <a:schemeClr val="bg1"/>
                </a:solidFill>
                <a:latin typeface="微软雅黑" panose="020B0503020204020204" pitchFamily="34" charset="-122"/>
                <a:ea typeface="微软雅黑" panose="020B0503020204020204" pitchFamily="34" charset="-122"/>
              </a:rPr>
              <a:t>RFID </a:t>
            </a:r>
            <a:r>
              <a:rPr lang="zh-CN" altLang="zh-CN" sz="1867" dirty="0">
                <a:solidFill>
                  <a:schemeClr val="bg1"/>
                </a:solidFill>
                <a:latin typeface="微软雅黑" panose="020B0503020204020204" pitchFamily="34" charset="-122"/>
                <a:ea typeface="微软雅黑" panose="020B0503020204020204" pitchFamily="34" charset="-122"/>
              </a:rPr>
              <a:t>应用发展的主要推动力。</a:t>
            </a:r>
            <a:endParaRPr lang="zh-CN" altLang="en-US" sz="1867" dirty="0">
              <a:solidFill>
                <a:schemeClr val="bg1"/>
              </a:solidFill>
              <a:latin typeface="微软雅黑" panose="020B0503020204020204" pitchFamily="34" charset="-122"/>
              <a:ea typeface="微软雅黑" panose="020B0503020204020204" pitchFamily="34" charset="-122"/>
            </a:endParaRPr>
          </a:p>
        </p:txBody>
      </p:sp>
      <p:sp>
        <p:nvSpPr>
          <p:cNvPr id="32" name="Rectangle 2">
            <a:extLst>
              <a:ext uri="{FF2B5EF4-FFF2-40B4-BE49-F238E27FC236}">
                <a16:creationId xmlns:a16="http://schemas.microsoft.com/office/drawing/2014/main" xmlns="" id="{04645ADF-6EBF-456F-AABB-1B9D40B7BF5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xmlns="" id="{9BF1E075-5D06-49C5-9211-8169A7B9B447}"/>
              </a:ext>
            </a:extLst>
          </p:cNvPr>
          <p:cNvSpPr/>
          <p:nvPr/>
        </p:nvSpPr>
        <p:spPr>
          <a:xfrm>
            <a:off x="2127251" y="1818484"/>
            <a:ext cx="3515706" cy="461665"/>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RFID</a:t>
            </a:r>
            <a:r>
              <a:rPr lang="zh-CN" altLang="en-US" sz="2400" dirty="0">
                <a:solidFill>
                  <a:schemeClr val="bg1"/>
                </a:solidFill>
                <a:latin typeface="微软雅黑" panose="020B0503020204020204" pitchFamily="34" charset="-122"/>
                <a:ea typeface="微软雅黑" panose="020B0503020204020204" pitchFamily="34" charset="-122"/>
              </a:rPr>
              <a:t>技术的应用领域</a:t>
            </a:r>
          </a:p>
        </p:txBody>
      </p:sp>
    </p:spTree>
    <p:extLst>
      <p:ext uri="{BB962C8B-B14F-4D97-AF65-F5344CB8AC3E}">
        <p14:creationId xmlns:p14="http://schemas.microsoft.com/office/powerpoint/2010/main" val="2615871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191B836-EE99-4BB1-A523-C27616AB670C}"/>
              </a:ext>
            </a:extLst>
          </p:cNvPr>
          <p:cNvSpPr/>
          <p:nvPr/>
        </p:nvSpPr>
        <p:spPr bwMode="auto">
          <a:xfrm>
            <a:off x="1519627" y="967767"/>
            <a:ext cx="6946604" cy="5899019"/>
          </a:xfrm>
          <a:prstGeom prst="rect">
            <a:avLst/>
          </a:prstGeom>
          <a:solidFill>
            <a:srgbClr val="EDEDE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8534889" y="3179443"/>
            <a:ext cx="2031325" cy="830997"/>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RFID</a:t>
            </a:r>
            <a:r>
              <a:rPr lang="zh-CN" altLang="en-US" sz="2400" dirty="0">
                <a:solidFill>
                  <a:schemeClr val="bg1"/>
                </a:solidFill>
                <a:latin typeface="微软雅黑" panose="020B0503020204020204" pitchFamily="34" charset="-122"/>
                <a:ea typeface="微软雅黑" panose="020B0503020204020204" pitchFamily="34" charset="-122"/>
              </a:rPr>
              <a:t>人员</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自动考勤方案</a:t>
            </a:r>
          </a:p>
        </p:txBody>
      </p:sp>
      <p:pic>
        <p:nvPicPr>
          <p:cNvPr id="1026" name="Picture 2" descr="RFID人员自动考勤方案"/>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88284" y="2247265"/>
            <a:ext cx="6809288" cy="3642969"/>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8" name="Rectangle 2">
            <a:extLst>
              <a:ext uri="{FF2B5EF4-FFF2-40B4-BE49-F238E27FC236}">
                <a16:creationId xmlns:a16="http://schemas.microsoft.com/office/drawing/2014/main" xmlns="" id="{530229BA-9249-4649-9856-9E99B6B25F9E}"/>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3005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3FA00816-C3EF-40BA-B040-F3DCE8624583}"/>
              </a:ext>
            </a:extLst>
          </p:cNvPr>
          <p:cNvSpPr/>
          <p:nvPr/>
        </p:nvSpPr>
        <p:spPr bwMode="auto">
          <a:xfrm>
            <a:off x="1519627" y="967767"/>
            <a:ext cx="6946604" cy="5899019"/>
          </a:xfrm>
          <a:prstGeom prst="rect">
            <a:avLst/>
          </a:prstGeom>
          <a:solidFill>
            <a:srgbClr val="EDEDE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pic>
        <p:nvPicPr>
          <p:cNvPr id="2050" name="Picture 2" descr="http://www.yktworld.com/Uploadfiles/image/2011122922112538.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24001" y="1005358"/>
            <a:ext cx="6946604" cy="5832169"/>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7" name="Rectangle 2">
            <a:extLst>
              <a:ext uri="{FF2B5EF4-FFF2-40B4-BE49-F238E27FC236}">
                <a16:creationId xmlns:a16="http://schemas.microsoft.com/office/drawing/2014/main" xmlns="" id="{C23C74A4-FFDC-4DD8-B642-4CDE2B9B269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4B358613-9C23-4550-8B4C-F57DDC79E367}"/>
              </a:ext>
            </a:extLst>
          </p:cNvPr>
          <p:cNvSpPr/>
          <p:nvPr/>
        </p:nvSpPr>
        <p:spPr>
          <a:xfrm>
            <a:off x="8701806" y="3507783"/>
            <a:ext cx="1795684" cy="830997"/>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RFID</a:t>
            </a:r>
            <a:r>
              <a:rPr lang="zh-CN" altLang="en-US" sz="2400" dirty="0">
                <a:solidFill>
                  <a:schemeClr val="bg1"/>
                </a:solidFill>
                <a:latin typeface="微软雅黑" panose="020B0503020204020204" pitchFamily="34" charset="-122"/>
                <a:ea typeface="微软雅黑" panose="020B0503020204020204" pitchFamily="34" charset="-122"/>
              </a:rPr>
              <a:t>技术的</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应用领域</a:t>
            </a:r>
          </a:p>
        </p:txBody>
      </p:sp>
    </p:spTree>
    <p:extLst>
      <p:ext uri="{BB962C8B-B14F-4D97-AF65-F5344CB8AC3E}">
        <p14:creationId xmlns:p14="http://schemas.microsoft.com/office/powerpoint/2010/main" val="1439255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8FF4A8C5-B20F-42C6-A068-A49DF5FA84B9}"/>
              </a:ext>
            </a:extLst>
          </p:cNvPr>
          <p:cNvSpPr/>
          <p:nvPr/>
        </p:nvSpPr>
        <p:spPr bwMode="auto">
          <a:xfrm>
            <a:off x="1519627" y="967767"/>
            <a:ext cx="6946604" cy="5899019"/>
          </a:xfrm>
          <a:prstGeom prst="rect">
            <a:avLst/>
          </a:prstGeom>
          <a:solidFill>
            <a:srgbClr val="EDEDED"/>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pic>
        <p:nvPicPr>
          <p:cNvPr id="1030" name="Picture 6" descr="http://files.chinaaet.com/images/2015/10/15/635805026648170000231365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3478" y="1010553"/>
            <a:ext cx="6067647" cy="5856232"/>
          </a:xfrm>
          <a:prstGeom prst="roundRect">
            <a:avLst>
              <a:gd name="adj" fmla="val 8594"/>
            </a:avLst>
          </a:prstGeom>
          <a:solidFill>
            <a:srgbClr val="FFFFFF">
              <a:shade val="85000"/>
            </a:srgbClr>
          </a:solidFill>
          <a:ln>
            <a:noFill/>
          </a:ln>
          <a:effectLst>
            <a:reflection blurRad="12700" stA="38000" endPos="0" dist="5000" dir="5400000" sy="-100000" algn="bl" rotWithShape="0"/>
          </a:effectLst>
          <a:extLst/>
        </p:spPr>
      </p:pic>
      <p:sp>
        <p:nvSpPr>
          <p:cNvPr id="7" name="Rectangle 2">
            <a:extLst>
              <a:ext uri="{FF2B5EF4-FFF2-40B4-BE49-F238E27FC236}">
                <a16:creationId xmlns:a16="http://schemas.microsoft.com/office/drawing/2014/main" xmlns="" id="{52CF399B-541D-4826-88CC-58D406C5887F}"/>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en-US" altLang="zh-CN" sz="3200" dirty="0">
                <a:solidFill>
                  <a:schemeClr val="bg1"/>
                </a:solidFill>
                <a:latin typeface="微软雅黑" panose="020B0503020204020204" pitchFamily="34" charset="-122"/>
                <a:ea typeface="微软雅黑" panose="020B0503020204020204" pitchFamily="34" charset="-122"/>
              </a:rPr>
              <a:t>RFID</a:t>
            </a:r>
            <a:r>
              <a:rPr lang="zh-CN" altLang="en-US" sz="3200" dirty="0">
                <a:solidFill>
                  <a:schemeClr val="bg1"/>
                </a:solidFill>
                <a:latin typeface="微软雅黑" panose="020B0503020204020204" pitchFamily="34" charset="-122"/>
                <a:ea typeface="微软雅黑" panose="020B0503020204020204" pitchFamily="34" charset="-122"/>
              </a:rPr>
              <a:t>技术认知</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71732D3F-C12F-4A73-8048-D6A56D74C335}"/>
              </a:ext>
            </a:extLst>
          </p:cNvPr>
          <p:cNvSpPr/>
          <p:nvPr/>
        </p:nvSpPr>
        <p:spPr>
          <a:xfrm>
            <a:off x="8701806" y="3507783"/>
            <a:ext cx="1795684" cy="830997"/>
          </a:xfrm>
          <a:prstGeom prst="rect">
            <a:avLst/>
          </a:prstGeom>
        </p:spPr>
        <p:txBody>
          <a:bodyPr wrap="non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RFID</a:t>
            </a:r>
            <a:r>
              <a:rPr lang="zh-CN" altLang="en-US" sz="2400" dirty="0">
                <a:solidFill>
                  <a:schemeClr val="bg1"/>
                </a:solidFill>
                <a:latin typeface="微软雅黑" panose="020B0503020204020204" pitchFamily="34" charset="-122"/>
                <a:ea typeface="微软雅黑" panose="020B0503020204020204" pitchFamily="34" charset="-122"/>
              </a:rPr>
              <a:t>技术的</a:t>
            </a:r>
            <a:endParaRPr lang="en-US" altLang="zh-CN" sz="2400" dirty="0">
              <a:solidFill>
                <a:schemeClr val="bg1"/>
              </a:solidFill>
              <a:latin typeface="微软雅黑" panose="020B0503020204020204" pitchFamily="34" charset="-122"/>
              <a:ea typeface="微软雅黑" panose="020B0503020204020204" pitchFamily="34" charset="-122"/>
            </a:endParaRPr>
          </a:p>
          <a:p>
            <a:r>
              <a:rPr lang="zh-CN" altLang="en-US" sz="2400" dirty="0">
                <a:solidFill>
                  <a:schemeClr val="bg1"/>
                </a:solidFill>
                <a:latin typeface="微软雅黑" panose="020B0503020204020204" pitchFamily="34" charset="-122"/>
                <a:ea typeface="微软雅黑" panose="020B0503020204020204" pitchFamily="34" charset="-122"/>
              </a:rPr>
              <a:t>应用领域</a:t>
            </a:r>
          </a:p>
        </p:txBody>
      </p:sp>
    </p:spTree>
    <p:extLst>
      <p:ext uri="{BB962C8B-B14F-4D97-AF65-F5344CB8AC3E}">
        <p14:creationId xmlns:p14="http://schemas.microsoft.com/office/powerpoint/2010/main" val="3818602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BF322B70-F007-4D9F-8C8D-3E5FB6FF6024}"/>
              </a:ext>
            </a:extLst>
          </p:cNvPr>
          <p:cNvSpPr/>
          <p:nvPr/>
        </p:nvSpPr>
        <p:spPr>
          <a:xfrm>
            <a:off x="2357439" y="1346201"/>
            <a:ext cx="7469187" cy="4186239"/>
          </a:xfrm>
          <a:prstGeom prst="rect">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zh-CN" altLang="en-US" sz="2400">
                <a:solidFill>
                  <a:srgbClr val="000000"/>
                </a:solidFill>
                <a:latin typeface="微软雅黑" panose="020B0503020204020204" pitchFamily="34" charset="-122"/>
                <a:ea typeface="微软雅黑" panose="020B0503020204020204" pitchFamily="34" charset="-122"/>
                <a:sym typeface="+mn-ea"/>
              </a:rPr>
              <a:t>统一图片大小</a:t>
            </a:r>
          </a:p>
        </p:txBody>
      </p:sp>
      <p:sp>
        <p:nvSpPr>
          <p:cNvPr id="72706" name="Rectangle 3">
            <a:extLst>
              <a:ext uri="{FF2B5EF4-FFF2-40B4-BE49-F238E27FC236}">
                <a16:creationId xmlns:a16="http://schemas.microsoft.com/office/drawing/2014/main" xmlns="" id="{92669E16-DF62-4314-978A-B23AAACF1F6C}"/>
              </a:ext>
            </a:extLst>
          </p:cNvPr>
          <p:cNvSpPr txBox="1">
            <a:spLocks noChangeArrowheads="1"/>
          </p:cNvSpPr>
          <p:nvPr/>
        </p:nvSpPr>
        <p:spPr bwMode="auto">
          <a:xfrm>
            <a:off x="1520032" y="307811"/>
            <a:ext cx="914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90000"/>
              </a:lnSpc>
              <a:spcBef>
                <a:spcPct val="50000"/>
              </a:spcBef>
              <a:buFont typeface="Arial" panose="020B0604020202020204" pitchFamily="34" charset="0"/>
              <a:buNone/>
              <a:defRPr/>
            </a:pPr>
            <a:r>
              <a:rPr lang="zh-CN" altLang="en-US" sz="2400">
                <a:solidFill>
                  <a:srgbClr val="FFFFFF"/>
                </a:solidFill>
                <a:latin typeface="微软雅黑" panose="020B0503020204020204" pitchFamily="34" charset="-122"/>
                <a:ea typeface="微软雅黑" panose="020B0503020204020204" pitchFamily="34" charset="-122"/>
              </a:rPr>
              <a:t>课后实训</a:t>
            </a:r>
            <a:r>
              <a:rPr lang="en-US" altLang="zh-CN" sz="2400">
                <a:solidFill>
                  <a:srgbClr val="FFFFFF"/>
                </a:solidFill>
                <a:latin typeface="微软雅黑" panose="020B0503020204020204" pitchFamily="34" charset="-122"/>
                <a:ea typeface="微软雅黑" panose="020B0503020204020204" pitchFamily="34" charset="-122"/>
              </a:rPr>
              <a:t>-</a:t>
            </a:r>
            <a:r>
              <a:rPr lang="zh-CN" altLang="en-US" sz="2400">
                <a:solidFill>
                  <a:srgbClr val="FFFFFF"/>
                </a:solidFill>
                <a:latin typeface="微软雅黑" panose="020B0503020204020204" pitchFamily="34" charset="-122"/>
                <a:ea typeface="微软雅黑" panose="020B0503020204020204" pitchFamily="34" charset="-122"/>
              </a:rPr>
              <a:t>更多初、中、高级</a:t>
            </a:r>
          </a:p>
        </p:txBody>
      </p:sp>
      <p:sp>
        <p:nvSpPr>
          <p:cNvPr id="72707" name="TextBox 3">
            <a:extLst>
              <a:ext uri="{FF2B5EF4-FFF2-40B4-BE49-F238E27FC236}">
                <a16:creationId xmlns:a16="http://schemas.microsoft.com/office/drawing/2014/main" xmlns="" id="{9AD1BB3D-6359-40D3-8ECA-D7F36B325502}"/>
              </a:ext>
            </a:extLst>
          </p:cNvPr>
          <p:cNvSpPr txBox="1">
            <a:spLocks noChangeArrowheads="1"/>
          </p:cNvSpPr>
          <p:nvPr/>
        </p:nvSpPr>
        <p:spPr bwMode="auto">
          <a:xfrm>
            <a:off x="2420939" y="5616576"/>
            <a:ext cx="7289800"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rPr>
              <a:t>（您可安排学生，通过学生账号可直接使用）</a:t>
            </a:r>
            <a:endPar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rPr>
              <a:t>链接：</a:t>
            </a:r>
            <a:r>
              <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hlinkClick r:id="rId2"/>
              </a:rPr>
              <a:t>http://www.ibodao.com/User/Train/train/type/task/id/157.html</a:t>
            </a:r>
            <a:endParaRPr lang="en-US" altLang="zh-CN" sz="1600" dirty="0">
              <a:solidFill>
                <a:srgbClr val="FFFFFF"/>
              </a:solidFill>
              <a:latin typeface="微软雅黑" panose="020B0503020204020204" pitchFamily="34" charset="-122"/>
              <a:ea typeface="微软雅黑" panose="020B0503020204020204" pitchFamily="34" charset="-122"/>
              <a:sym typeface="Wingdings" panose="05000000000000000000" pitchFamily="2" charset="2"/>
            </a:endParaRPr>
          </a:p>
          <a:p>
            <a:pPr>
              <a:lnSpc>
                <a:spcPct val="90000"/>
              </a:lnSpc>
              <a:spcBef>
                <a:spcPct val="50000"/>
              </a:spcBef>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rPr>
              <a:t>如任务为上传类。学生提交后需邀请教师进行点评</a:t>
            </a:r>
          </a:p>
        </p:txBody>
      </p:sp>
      <p:pic>
        <p:nvPicPr>
          <p:cNvPr id="3" name="图片 2">
            <a:extLst>
              <a:ext uri="{FF2B5EF4-FFF2-40B4-BE49-F238E27FC236}">
                <a16:creationId xmlns:a16="http://schemas.microsoft.com/office/drawing/2014/main" xmlns="" id="{C3BE5521-B6CA-4D40-ABA9-233AE0572895}"/>
              </a:ext>
            </a:extLst>
          </p:cNvPr>
          <p:cNvPicPr>
            <a:picLocks noChangeAspect="1"/>
          </p:cNvPicPr>
          <p:nvPr/>
        </p:nvPicPr>
        <p:blipFill>
          <a:blip r:embed="rId3"/>
          <a:stretch>
            <a:fillRect/>
          </a:stretch>
        </p:blipFill>
        <p:spPr>
          <a:xfrm>
            <a:off x="2357439" y="1346200"/>
            <a:ext cx="7469187" cy="4165600"/>
          </a:xfrm>
          <a:prstGeom prst="rect">
            <a:avLst/>
          </a:prstGeom>
        </p:spPr>
      </p:pic>
      <p:sp>
        <p:nvSpPr>
          <p:cNvPr id="4" name="矩形 3">
            <a:extLst>
              <a:ext uri="{FF2B5EF4-FFF2-40B4-BE49-F238E27FC236}">
                <a16:creationId xmlns:a16="http://schemas.microsoft.com/office/drawing/2014/main" xmlns="" id="{EA91FFCD-EE2D-4069-8EB5-3DB9623DDC48}"/>
              </a:ext>
            </a:extLst>
          </p:cNvPr>
          <p:cNvSpPr/>
          <p:nvPr/>
        </p:nvSpPr>
        <p:spPr bwMode="auto">
          <a:xfrm>
            <a:off x="2385793" y="1388733"/>
            <a:ext cx="1775083" cy="312479"/>
          </a:xfrm>
          <a:prstGeom prst="rect">
            <a:avLst/>
          </a:prstGeom>
          <a:noFill/>
          <a:ln w="31750"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FD8BBA5B-7ED6-40F2-8094-FB25AEF3E536}"/>
              </a:ext>
            </a:extLst>
          </p:cNvPr>
          <p:cNvSpPr/>
          <p:nvPr/>
        </p:nvSpPr>
        <p:spPr bwMode="auto">
          <a:xfrm>
            <a:off x="2915060" y="4115393"/>
            <a:ext cx="976459" cy="312479"/>
          </a:xfrm>
          <a:prstGeom prst="rect">
            <a:avLst/>
          </a:prstGeom>
          <a:noFill/>
          <a:ln w="31750" cap="flat" cmpd="sng" algn="ctr">
            <a:solidFill>
              <a:srgbClr val="FF0000"/>
            </a:solidFill>
            <a:prstDash val="dash"/>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zh-CN" altLang="en-US" sz="24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363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enan.china.com.cn/sitedata/resource/images/201209/20120906074049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166" y="2881443"/>
            <a:ext cx="3411727" cy="2268799"/>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9218" name="Picture 2" descr="http://img.evaad.com/news/2013/08/06/682060474d8d3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924" y="2849242"/>
            <a:ext cx="4691125" cy="2345561"/>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xmlns="" id="{205C3AF0-A22B-46F7-A45E-1D83350C2B08}"/>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242F2A77-DD16-4E83-B5BC-171B083C75DA}"/>
              </a:ext>
            </a:extLst>
          </p:cNvPr>
          <p:cNvSpPr/>
          <p:nvPr/>
        </p:nvSpPr>
        <p:spPr>
          <a:xfrm>
            <a:off x="2130867" y="1682272"/>
            <a:ext cx="4928029"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、移动二维码的认知</a:t>
            </a:r>
          </a:p>
        </p:txBody>
      </p:sp>
    </p:spTree>
    <p:extLst>
      <p:ext uri="{BB962C8B-B14F-4D97-AF65-F5344CB8AC3E}">
        <p14:creationId xmlns:p14="http://schemas.microsoft.com/office/powerpoint/2010/main" val="138995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80122" y="1545266"/>
            <a:ext cx="4751941" cy="4523739"/>
          </a:xfrm>
          <a:prstGeom prst="rect">
            <a:avLst/>
          </a:prstGeom>
        </p:spPr>
        <p:txBody>
          <a:bodyPr wrap="square">
            <a:spAutoFit/>
          </a:bodyPr>
          <a:lstStyle/>
          <a:p>
            <a:pPr indent="457189">
              <a:lnSpc>
                <a:spcPct val="150000"/>
              </a:lnSpc>
            </a:pPr>
            <a:r>
              <a:rPr lang="zh-CN" altLang="zh-CN" sz="2133" dirty="0">
                <a:solidFill>
                  <a:schemeClr val="bg1"/>
                </a:solidFill>
                <a:latin typeface="微软雅黑" pitchFamily="34" charset="-122"/>
                <a:ea typeface="微软雅黑" pitchFamily="34" charset="-122"/>
              </a:rPr>
              <a:t>移动二维码，是二维码的一种，用户通过手机扫描或输入二维码下方的号码即可实现快速上网。在代码编制上巧妙利用“</a:t>
            </a:r>
            <a:r>
              <a:rPr lang="en-US" altLang="zh-CN" sz="2133" dirty="0">
                <a:solidFill>
                  <a:schemeClr val="bg1"/>
                </a:solidFill>
                <a:latin typeface="微软雅黑" pitchFamily="34" charset="-122"/>
                <a:ea typeface="微软雅黑" pitchFamily="34" charset="-122"/>
              </a:rPr>
              <a:t>0</a:t>
            </a:r>
            <a:r>
              <a:rPr lang="zh-CN" altLang="zh-CN" sz="2133" dirty="0">
                <a:solidFill>
                  <a:schemeClr val="bg1"/>
                </a:solidFill>
                <a:latin typeface="微软雅黑" pitchFamily="34" charset="-122"/>
                <a:ea typeface="微软雅黑" pitchFamily="34" charset="-122"/>
              </a:rPr>
              <a:t>”、“</a:t>
            </a:r>
            <a:r>
              <a:rPr lang="en-US" altLang="zh-CN" sz="2133" dirty="0">
                <a:solidFill>
                  <a:schemeClr val="bg1"/>
                </a:solidFill>
                <a:latin typeface="微软雅黑" pitchFamily="34" charset="-122"/>
                <a:ea typeface="微软雅黑" pitchFamily="34" charset="-122"/>
              </a:rPr>
              <a:t>1</a:t>
            </a:r>
            <a:r>
              <a:rPr lang="zh-CN" altLang="zh-CN" sz="2133" dirty="0">
                <a:solidFill>
                  <a:schemeClr val="bg1"/>
                </a:solidFill>
                <a:latin typeface="微软雅黑" pitchFamily="34" charset="-122"/>
                <a:ea typeface="微软雅黑" pitchFamily="34" charset="-122"/>
              </a:rPr>
              <a:t>”比特流的概念，使用若干个与二进制相对应的几何形体来表示图片、声音、文字、签字、指纹等信息，通过图象输入设备或光电扫描设备自动识读来实现信息的自动处理。</a:t>
            </a:r>
          </a:p>
        </p:txBody>
      </p:sp>
      <p:pic>
        <p:nvPicPr>
          <p:cNvPr id="8194" name="Picture 2" descr="http://www.yzmingpian.com/wp-content/uploads/2015/08/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998" y="1545266"/>
            <a:ext cx="2939881" cy="1991532"/>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8196" name="Picture 4" descr="http://kjg.cdstm.cn/Attachments/FCKeditor/201210/20121019_153136_1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1339" y="3536798"/>
            <a:ext cx="3034717" cy="2295005"/>
          </a:xfrm>
          <a:prstGeom prst="rect">
            <a:avLst/>
          </a:prstGeom>
          <a:ln>
            <a:noFill/>
          </a:ln>
          <a:effectLst>
            <a:softEdge rad="114300"/>
          </a:effectLst>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xmlns="" id="{987391CC-F7D5-48D2-A90F-FB72D730CD95}"/>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886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7251" y="2068077"/>
            <a:ext cx="3941763" cy="584712"/>
          </a:xfrm>
          <a:prstGeom prst="rect">
            <a:avLst/>
          </a:prstGeom>
        </p:spPr>
        <p:txBody>
          <a:bodyPr wrap="square">
            <a:spAutoFit/>
          </a:bodyPr>
          <a:lstStyle/>
          <a:p>
            <a:pPr indent="457189">
              <a:lnSpc>
                <a:spcPct val="150000"/>
              </a:lnSpc>
            </a:pPr>
            <a:endParaRPr lang="zh-CN" altLang="en-US" sz="2133" dirty="0">
              <a:solidFill>
                <a:schemeClr val="bg1"/>
              </a:solidFill>
              <a:latin typeface="微软雅黑" panose="020B0503020204020204" pitchFamily="34" charset="-122"/>
              <a:ea typeface="微软雅黑" panose="020B0503020204020204" pitchFamily="34" charset="-122"/>
            </a:endParaRPr>
          </a:p>
        </p:txBody>
      </p:sp>
      <p:pic>
        <p:nvPicPr>
          <p:cNvPr id="7172" name="Picture 4" descr="http://www.jlsina.com/upload/2013/2/22104355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3218" y="1628593"/>
            <a:ext cx="2553505" cy="1537209"/>
          </a:xfrm>
          <a:prstGeom prst="rect">
            <a:avLst/>
          </a:prstGeom>
          <a:noFill/>
          <a:ln w="25400">
            <a:noFill/>
          </a:ln>
          <a:extLst>
            <a:ext uri="{909E8E84-426E-40DD-AFC4-6F175D3DCCD1}">
              <a14:hiddenFill xmlns:a14="http://schemas.microsoft.com/office/drawing/2010/main">
                <a:solidFill>
                  <a:srgbClr val="FFFFFF"/>
                </a:solidFill>
              </a14:hiddenFill>
            </a:ext>
          </a:extLst>
        </p:spPr>
      </p:pic>
      <p:pic>
        <p:nvPicPr>
          <p:cNvPr id="7174" name="Picture 6" descr="http://src.house.sina.com.cn/imp/imp/deal/62/c6/e/0401408d0e1d0a850023a151850_p1_m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218" y="3194097"/>
            <a:ext cx="2553505" cy="2563328"/>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xmlns="" id="{A928E987-FF2C-4B41-B8A1-5CEDDC32CB0B}"/>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888FFECB-0B75-4A62-94E3-D74FD9BCBCD3}"/>
              </a:ext>
            </a:extLst>
          </p:cNvPr>
          <p:cNvSpPr/>
          <p:nvPr/>
        </p:nvSpPr>
        <p:spPr>
          <a:xfrm>
            <a:off x="2151863" y="1628593"/>
            <a:ext cx="4348175" cy="3538982"/>
          </a:xfrm>
          <a:prstGeom prst="rect">
            <a:avLst/>
          </a:prstGeom>
        </p:spPr>
        <p:txBody>
          <a:bodyPr wrap="square">
            <a:spAutoFit/>
          </a:bodyPr>
          <a:lstStyle/>
          <a:p>
            <a:pPr indent="457189">
              <a:lnSpc>
                <a:spcPct val="150000"/>
              </a:lnSpc>
            </a:pPr>
            <a:r>
              <a:rPr lang="zh-CN" altLang="en-US" sz="2133" dirty="0">
                <a:solidFill>
                  <a:schemeClr val="bg1"/>
                </a:solidFill>
                <a:latin typeface="微软雅黑" panose="020B0503020204020204" pitchFamily="34" charset="-122"/>
                <a:ea typeface="微软雅黑" panose="020B0503020204020204" pitchFamily="34" charset="-122"/>
              </a:rPr>
              <a:t>移动二维码可以印刷在报纸、杂志、广告、图书、包装以及个人名片上，用户通过手机扫描二维码或输入二维码下面的号码即可实现快速手机上网，随时随地下载图文、音乐、视频，获取优惠券、参与抽奖、了解企业产品信息。</a:t>
            </a:r>
          </a:p>
        </p:txBody>
      </p:sp>
    </p:spTree>
    <p:extLst>
      <p:ext uri="{BB962C8B-B14F-4D97-AF65-F5344CB8AC3E}">
        <p14:creationId xmlns:p14="http://schemas.microsoft.com/office/powerpoint/2010/main" val="185135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30867" y="1682272"/>
            <a:ext cx="4928029" cy="461665"/>
          </a:xfrm>
          <a:prstGeom prst="rect">
            <a:avLst/>
          </a:prstGeom>
        </p:spPr>
        <p:txBody>
          <a:bodyPr wrap="square">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、移动二维码的分类</a:t>
            </a:r>
          </a:p>
        </p:txBody>
      </p:sp>
      <p:sp>
        <p:nvSpPr>
          <p:cNvPr id="5" name="MH_SubTitle_1"/>
          <p:cNvSpPr>
            <a:spLocks/>
          </p:cNvSpPr>
          <p:nvPr>
            <p:custDataLst>
              <p:tags r:id="rId1"/>
            </p:custDataLst>
          </p:nvPr>
        </p:nvSpPr>
        <p:spPr bwMode="auto">
          <a:xfrm>
            <a:off x="2976206" y="2329930"/>
            <a:ext cx="2012933" cy="1950793"/>
          </a:xfrm>
          <a:custGeom>
            <a:avLst/>
            <a:gdLst>
              <a:gd name="T0" fmla="*/ 273602 w 1526969"/>
              <a:gd name="T1" fmla="*/ 957733 h 1526969"/>
              <a:gd name="T2" fmla="*/ 324887 w 1526969"/>
              <a:gd name="T3" fmla="*/ 1009017 h 1526969"/>
              <a:gd name="T4" fmla="*/ 205164 w 1526969"/>
              <a:gd name="T5" fmla="*/ 1128739 h 1526969"/>
              <a:gd name="T6" fmla="*/ 1025711 w 1526969"/>
              <a:gd name="T7" fmla="*/ 1949286 h 1526969"/>
              <a:gd name="T8" fmla="*/ 2000599 w 1526969"/>
              <a:gd name="T9" fmla="*/ 974400 h 1526969"/>
              <a:gd name="T10" fmla="*/ 2051883 w 1526969"/>
              <a:gd name="T11" fmla="*/ 1025684 h 1526969"/>
              <a:gd name="T12" fmla="*/ 1076996 w 1526969"/>
              <a:gd name="T13" fmla="*/ 2000570 h 1526969"/>
              <a:gd name="T14" fmla="*/ 1025685 w 1526969"/>
              <a:gd name="T15" fmla="*/ 2051881 h 1526969"/>
              <a:gd name="T16" fmla="*/ 1025684 w 1526969"/>
              <a:gd name="T17" fmla="*/ 2051882 h 1526969"/>
              <a:gd name="T18" fmla="*/ 974401 w 1526969"/>
              <a:gd name="T19" fmla="*/ 2000598 h 1526969"/>
              <a:gd name="T20" fmla="*/ 974401 w 1526969"/>
              <a:gd name="T21" fmla="*/ 2000596 h 1526969"/>
              <a:gd name="T22" fmla="*/ 153854 w 1526969"/>
              <a:gd name="T23" fmla="*/ 1180049 h 1526969"/>
              <a:gd name="T24" fmla="*/ 153852 w 1526969"/>
              <a:gd name="T25" fmla="*/ 1180051 h 1526969"/>
              <a:gd name="T26" fmla="*/ 102569 w 1526969"/>
              <a:gd name="T27" fmla="*/ 1128766 h 1526969"/>
              <a:gd name="T28" fmla="*/ 102569 w 1526969"/>
              <a:gd name="T29" fmla="*/ 1128765 h 1526969"/>
              <a:gd name="T30" fmla="*/ 153879 w 1526969"/>
              <a:gd name="T31" fmla="*/ 1077456 h 1526969"/>
              <a:gd name="T32" fmla="*/ 1026198 w 1526969"/>
              <a:gd name="T33" fmla="*/ 0 h 1526969"/>
              <a:gd name="T34" fmla="*/ 1077482 w 1526969"/>
              <a:gd name="T35" fmla="*/ 51283 h 1526969"/>
              <a:gd name="T36" fmla="*/ 1077481 w 1526969"/>
              <a:gd name="T37" fmla="*/ 51284 h 1526969"/>
              <a:gd name="T38" fmla="*/ 1898030 w 1526969"/>
              <a:gd name="T39" fmla="*/ 871833 h 1526969"/>
              <a:gd name="T40" fmla="*/ 1949314 w 1526969"/>
              <a:gd name="T41" fmla="*/ 923117 h 1526969"/>
              <a:gd name="T42" fmla="*/ 1898004 w 1526969"/>
              <a:gd name="T43" fmla="*/ 974426 h 1526969"/>
              <a:gd name="T44" fmla="*/ 1778280 w 1526969"/>
              <a:gd name="T45" fmla="*/ 1094150 h 1526969"/>
              <a:gd name="T46" fmla="*/ 1726997 w 1526969"/>
              <a:gd name="T47" fmla="*/ 1042865 h 1526969"/>
              <a:gd name="T48" fmla="*/ 1846719 w 1526969"/>
              <a:gd name="T49" fmla="*/ 923143 h 1526969"/>
              <a:gd name="T50" fmla="*/ 1026171 w 1526969"/>
              <a:gd name="T51" fmla="*/ 102595 h 1526969"/>
              <a:gd name="T52" fmla="*/ 51283 w 1526969"/>
              <a:gd name="T53" fmla="*/ 1077482 h 1526969"/>
              <a:gd name="T54" fmla="*/ 0 w 1526969"/>
              <a:gd name="T55" fmla="*/ 1026197 h 15269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969"/>
              <a:gd name="T85" fmla="*/ 0 h 1526969"/>
              <a:gd name="T86" fmla="*/ 1526969 w 1526969"/>
              <a:gd name="T87" fmla="*/ 1526969 h 15269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lnTo>
                  <a:pt x="203609" y="712726"/>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lnTo>
                  <a:pt x="763675" y="0"/>
                </a:lnTo>
                <a:close/>
              </a:path>
            </a:pathLst>
          </a:custGeom>
          <a:gradFill rotWithShape="1">
            <a:gsLst>
              <a:gs pos="0">
                <a:srgbClr val="BCDCFA"/>
              </a:gs>
              <a:gs pos="51000">
                <a:srgbClr val="0F6FC6"/>
              </a:gs>
              <a:gs pos="100000">
                <a:srgbClr val="BCDCF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被读类</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业务</a:t>
            </a:r>
          </a:p>
        </p:txBody>
      </p:sp>
      <p:sp>
        <p:nvSpPr>
          <p:cNvPr id="6" name="MH_Text_1"/>
          <p:cNvSpPr/>
          <p:nvPr>
            <p:custDataLst>
              <p:tags r:id="rId2"/>
            </p:custDataLst>
          </p:nvPr>
        </p:nvSpPr>
        <p:spPr>
          <a:xfrm>
            <a:off x="5288788" y="2817172"/>
            <a:ext cx="4752275" cy="976313"/>
          </a:xfrm>
          <a:prstGeom prst="rect">
            <a:avLst/>
          </a:prstGeom>
        </p:spPr>
        <p:txBody>
          <a:bodyPr lIns="0" tIns="0" rIns="0" bIns="0" anchor="ctr">
            <a:noAutofit/>
          </a:bodyPr>
          <a:lstStyle/>
          <a:p>
            <a:pPr>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移动二维码平台将二维码通过彩信发到用户手机上，用户持手机到现场，通过二维码机具扫描手机进行内容识别。</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MH_SubTitle_2"/>
          <p:cNvSpPr>
            <a:spLocks/>
          </p:cNvSpPr>
          <p:nvPr>
            <p:custDataLst>
              <p:tags r:id="rId3"/>
            </p:custDataLst>
          </p:nvPr>
        </p:nvSpPr>
        <p:spPr bwMode="auto">
          <a:xfrm>
            <a:off x="3946616" y="4200333"/>
            <a:ext cx="2012933" cy="1950793"/>
          </a:xfrm>
          <a:custGeom>
            <a:avLst/>
            <a:gdLst>
              <a:gd name="T0" fmla="*/ 273602 w 1526969"/>
              <a:gd name="T1" fmla="*/ 957734 h 1526969"/>
              <a:gd name="T2" fmla="*/ 324887 w 1526969"/>
              <a:gd name="T3" fmla="*/ 1009018 h 1526969"/>
              <a:gd name="T4" fmla="*/ 205164 w 1526969"/>
              <a:gd name="T5" fmla="*/ 1128740 h 1526969"/>
              <a:gd name="T6" fmla="*/ 1025711 w 1526969"/>
              <a:gd name="T7" fmla="*/ 1949287 h 1526969"/>
              <a:gd name="T8" fmla="*/ 2000599 w 1526969"/>
              <a:gd name="T9" fmla="*/ 974401 h 1526969"/>
              <a:gd name="T10" fmla="*/ 2051883 w 1526969"/>
              <a:gd name="T11" fmla="*/ 1025685 h 1526969"/>
              <a:gd name="T12" fmla="*/ 1076996 w 1526969"/>
              <a:gd name="T13" fmla="*/ 2000571 h 1526969"/>
              <a:gd name="T14" fmla="*/ 1025685 w 1526969"/>
              <a:gd name="T15" fmla="*/ 2051882 h 1526969"/>
              <a:gd name="T16" fmla="*/ 1025684 w 1526969"/>
              <a:gd name="T17" fmla="*/ 2051883 h 1526969"/>
              <a:gd name="T18" fmla="*/ 974401 w 1526969"/>
              <a:gd name="T19" fmla="*/ 2000599 h 1526969"/>
              <a:gd name="T20" fmla="*/ 974401 w 1526969"/>
              <a:gd name="T21" fmla="*/ 2000597 h 1526969"/>
              <a:gd name="T22" fmla="*/ 153854 w 1526969"/>
              <a:gd name="T23" fmla="*/ 1180050 h 1526969"/>
              <a:gd name="T24" fmla="*/ 153852 w 1526969"/>
              <a:gd name="T25" fmla="*/ 1180052 h 1526969"/>
              <a:gd name="T26" fmla="*/ 102569 w 1526969"/>
              <a:gd name="T27" fmla="*/ 1128767 h 1526969"/>
              <a:gd name="T28" fmla="*/ 102569 w 1526969"/>
              <a:gd name="T29" fmla="*/ 1128766 h 1526969"/>
              <a:gd name="T30" fmla="*/ 153879 w 1526969"/>
              <a:gd name="T31" fmla="*/ 1077457 h 1526969"/>
              <a:gd name="T32" fmla="*/ 1026198 w 1526969"/>
              <a:gd name="T33" fmla="*/ 0 h 1526969"/>
              <a:gd name="T34" fmla="*/ 1077482 w 1526969"/>
              <a:gd name="T35" fmla="*/ 51283 h 1526969"/>
              <a:gd name="T36" fmla="*/ 1077481 w 1526969"/>
              <a:gd name="T37" fmla="*/ 51284 h 1526969"/>
              <a:gd name="T38" fmla="*/ 1898030 w 1526969"/>
              <a:gd name="T39" fmla="*/ 871833 h 1526969"/>
              <a:gd name="T40" fmla="*/ 1949314 w 1526969"/>
              <a:gd name="T41" fmla="*/ 923118 h 1526969"/>
              <a:gd name="T42" fmla="*/ 1898004 w 1526969"/>
              <a:gd name="T43" fmla="*/ 974426 h 1526969"/>
              <a:gd name="T44" fmla="*/ 1778280 w 1526969"/>
              <a:gd name="T45" fmla="*/ 1094151 h 1526969"/>
              <a:gd name="T46" fmla="*/ 1726997 w 1526969"/>
              <a:gd name="T47" fmla="*/ 1042865 h 1526969"/>
              <a:gd name="T48" fmla="*/ 1846719 w 1526969"/>
              <a:gd name="T49" fmla="*/ 923143 h 1526969"/>
              <a:gd name="T50" fmla="*/ 1026171 w 1526969"/>
              <a:gd name="T51" fmla="*/ 102595 h 1526969"/>
              <a:gd name="T52" fmla="*/ 51283 w 1526969"/>
              <a:gd name="T53" fmla="*/ 1077483 h 1526969"/>
              <a:gd name="T54" fmla="*/ 0 w 1526969"/>
              <a:gd name="T55" fmla="*/ 1026197 h 15269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969"/>
              <a:gd name="T85" fmla="*/ 0 h 1526969"/>
              <a:gd name="T86" fmla="*/ 1526969 w 1526969"/>
              <a:gd name="T87" fmla="*/ 1526969 h 15269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lnTo>
                  <a:pt x="203609" y="712726"/>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lnTo>
                  <a:pt x="763675" y="0"/>
                </a:lnTo>
                <a:close/>
              </a:path>
            </a:pathLst>
          </a:custGeom>
          <a:gradFill rotWithShape="1">
            <a:gsLst>
              <a:gs pos="0">
                <a:srgbClr val="BCDCFA"/>
              </a:gs>
              <a:gs pos="51000">
                <a:srgbClr val="0F6FC6"/>
              </a:gs>
              <a:gs pos="100000">
                <a:srgbClr val="BCDCF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主读类</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业务</a:t>
            </a:r>
          </a:p>
        </p:txBody>
      </p:sp>
      <p:sp>
        <p:nvSpPr>
          <p:cNvPr id="8" name="MH_Text_2"/>
          <p:cNvSpPr/>
          <p:nvPr>
            <p:custDataLst>
              <p:tags r:id="rId4"/>
            </p:custDataLst>
          </p:nvPr>
        </p:nvSpPr>
        <p:spPr>
          <a:xfrm>
            <a:off x="6232454" y="4600060"/>
            <a:ext cx="3670004" cy="1151336"/>
          </a:xfrm>
          <a:prstGeom prst="rect">
            <a:avLst/>
          </a:prstGeom>
        </p:spPr>
        <p:txBody>
          <a:bodyPr lIns="0" tIns="0" rIns="0" bIns="0" anchor="ctr">
            <a:noAutofit/>
          </a:bodyPr>
          <a:lstStyle/>
          <a:p>
            <a:pPr>
              <a:lnSpc>
                <a:spcPct val="130000"/>
              </a:lnSpc>
              <a:defRPr/>
            </a:pPr>
            <a:r>
              <a:rPr lang="zh-CN" altLang="en-US" sz="1600"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用户在手机上安装二维码客户端，使用手机扫描并识别媒体、报纸等上面印刷的二维码图片，获取二维码所存储内容并触发相关应用。</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212429" y="2558320"/>
            <a:ext cx="595099" cy="3736155"/>
          </a:xfrm>
          <a:prstGeom prst="rect">
            <a:avLst/>
          </a:prstGeom>
          <a:noFill/>
        </p:spPr>
        <p:txBody>
          <a:bodyPr vert="eaVert" wrap="square" rtlCol="0">
            <a:spAutoFit/>
          </a:bodyPr>
          <a:lstStyle/>
          <a:p>
            <a:r>
              <a:rPr lang="zh-CN" altLang="zh-CN" sz="2667" dirty="0">
                <a:solidFill>
                  <a:schemeClr val="bg1"/>
                </a:solidFill>
                <a:latin typeface="微软雅黑" panose="020B0503020204020204" pitchFamily="34" charset="-122"/>
                <a:ea typeface="微软雅黑" panose="020B0503020204020204" pitchFamily="34" charset="-122"/>
              </a:rPr>
              <a:t>根据业务形态的不同</a:t>
            </a:r>
            <a:endParaRPr lang="zh-CN" altLang="en-US" sz="2667" dirty="0">
              <a:solidFill>
                <a:schemeClr val="bg1"/>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xmlns="" id="{CB58268F-619C-42B3-9DB8-0B124E4F668A}"/>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prstClr val="white"/>
                </a:solidFill>
                <a:latin typeface="微软雅黑" panose="020B0503020204020204" pitchFamily="34" charset="-122"/>
                <a:ea typeface="微软雅黑" panose="020B0503020204020204" pitchFamily="34" charset="-122"/>
              </a:rPr>
              <a:t>移动二维码技术认知与制作</a:t>
            </a:r>
            <a:endParaRPr lang="zh-CN" altLang="zh-CN" sz="32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084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MH_SubTitle_1"/>
          <p:cNvSpPr txBox="1">
            <a:spLocks noChangeArrowheads="1"/>
          </p:cNvSpPr>
          <p:nvPr>
            <p:custDataLst>
              <p:tags r:id="rId2"/>
            </p:custDataLst>
          </p:nvPr>
        </p:nvSpPr>
        <p:spPr bwMode="auto">
          <a:xfrm>
            <a:off x="4216993" y="2509175"/>
            <a:ext cx="5108575"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静态码</a:t>
            </a:r>
          </a:p>
        </p:txBody>
      </p:sp>
      <p:sp>
        <p:nvSpPr>
          <p:cNvPr id="8" name="MH_Text_1"/>
          <p:cNvSpPr txBox="1"/>
          <p:nvPr>
            <p:custDataLst>
              <p:tags r:id="rId3"/>
            </p:custDataLst>
          </p:nvPr>
        </p:nvSpPr>
        <p:spPr>
          <a:xfrm>
            <a:off x="4216993" y="2908038"/>
            <a:ext cx="5108575" cy="766077"/>
          </a:xfrm>
          <a:prstGeom prst="rect">
            <a:avLst/>
          </a:prstGeom>
          <a:noFill/>
        </p:spPr>
        <p:txBody>
          <a:bodyPr lIns="0" tIns="0" rIns="0" bIns="0">
            <a:normAutofit/>
          </a:bodyPr>
          <a:lstStyle/>
          <a:p>
            <a:pPr>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rPr>
              <a:t>静态码是指传统的二维码，直接对字符串进行编码，展示固定内容，没有用到云端技术。</a:t>
            </a:r>
          </a:p>
        </p:txBody>
      </p:sp>
      <p:sp>
        <p:nvSpPr>
          <p:cNvPr id="3081" name="MH_SubTitle_2"/>
          <p:cNvSpPr txBox="1">
            <a:spLocks noChangeArrowheads="1"/>
          </p:cNvSpPr>
          <p:nvPr>
            <p:custDataLst>
              <p:tags r:id="rId4"/>
            </p:custDataLst>
          </p:nvPr>
        </p:nvSpPr>
        <p:spPr bwMode="auto">
          <a:xfrm>
            <a:off x="4216993" y="4147774"/>
            <a:ext cx="5108575"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活码</a:t>
            </a:r>
          </a:p>
        </p:txBody>
      </p:sp>
      <p:sp>
        <p:nvSpPr>
          <p:cNvPr id="13" name="MH_Text_2"/>
          <p:cNvSpPr txBox="1"/>
          <p:nvPr>
            <p:custDataLst>
              <p:tags r:id="rId5"/>
            </p:custDataLst>
          </p:nvPr>
        </p:nvSpPr>
        <p:spPr>
          <a:xfrm>
            <a:off x="4216993" y="4545443"/>
            <a:ext cx="5108575" cy="935831"/>
          </a:xfrm>
          <a:prstGeom prst="rect">
            <a:avLst/>
          </a:prstGeom>
          <a:noFill/>
        </p:spPr>
        <p:txBody>
          <a:bodyPr lIns="0" tIns="0" rIns="0" bIns="0">
            <a:normAutofit fontScale="92500" lnSpcReduction="20000"/>
          </a:bodyPr>
          <a:lstStyle/>
          <a:p>
            <a:pPr>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rPr>
              <a:t>活码是对一个已分配的短网址进行编码，扫描后跳转到这个网址。这样将内容存储在云端，可以随时更新、可跟踪扫描统计，可存放图片、视频、大量文字内容，同时图案简单易扫。</a:t>
            </a:r>
          </a:p>
        </p:txBody>
      </p:sp>
      <p:grpSp>
        <p:nvGrpSpPr>
          <p:cNvPr id="2" name="组合 1">
            <a:extLst>
              <a:ext uri="{FF2B5EF4-FFF2-40B4-BE49-F238E27FC236}">
                <a16:creationId xmlns:a16="http://schemas.microsoft.com/office/drawing/2014/main" xmlns="" id="{80220C21-E762-4310-8C3F-25EA28D44562}"/>
              </a:ext>
            </a:extLst>
          </p:cNvPr>
          <p:cNvGrpSpPr/>
          <p:nvPr/>
        </p:nvGrpSpPr>
        <p:grpSpPr>
          <a:xfrm>
            <a:off x="2609892" y="2372567"/>
            <a:ext cx="1309979" cy="3223333"/>
            <a:chOff x="814419" y="1958333"/>
            <a:chExt cx="844958" cy="2079103"/>
          </a:xfrm>
        </p:grpSpPr>
        <p:sp>
          <p:nvSpPr>
            <p:cNvPr id="5" name="MH_Other_1"/>
            <p:cNvSpPr/>
            <p:nvPr>
              <p:custDataLst>
                <p:tags r:id="rId6"/>
              </p:custDataLst>
            </p:nvPr>
          </p:nvSpPr>
          <p:spPr>
            <a:xfrm>
              <a:off x="932985" y="2079446"/>
              <a:ext cx="611013" cy="631924"/>
            </a:xfrm>
            <a:prstGeom prst="rect">
              <a:avLst/>
            </a:prstGeom>
            <a:solidFill>
              <a:srgbClr val="8ED5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MH_Other_2"/>
            <p:cNvSpPr/>
            <p:nvPr>
              <p:custDataLst>
                <p:tags r:id="rId7"/>
              </p:custDataLst>
            </p:nvPr>
          </p:nvSpPr>
          <p:spPr>
            <a:xfrm>
              <a:off x="814419" y="1958333"/>
              <a:ext cx="844958" cy="873704"/>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8ED5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0" name="MH_Other_3"/>
            <p:cNvSpPr/>
            <p:nvPr>
              <p:custDataLst>
                <p:tags r:id="rId8"/>
              </p:custDataLst>
            </p:nvPr>
          </p:nvSpPr>
          <p:spPr>
            <a:xfrm>
              <a:off x="932985" y="3284845"/>
              <a:ext cx="611013" cy="631924"/>
            </a:xfrm>
            <a:prstGeom prst="rect">
              <a:avLst/>
            </a:prstGeom>
            <a:solidFill>
              <a:srgbClr val="FFBE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1" name="MH_Other_4"/>
            <p:cNvSpPr/>
            <p:nvPr>
              <p:custDataLst>
                <p:tags r:id="rId9"/>
              </p:custDataLst>
            </p:nvPr>
          </p:nvSpPr>
          <p:spPr>
            <a:xfrm>
              <a:off x="814419" y="3163732"/>
              <a:ext cx="844958" cy="873704"/>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FFBE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0" name="MH_Other_5"/>
            <p:cNvSpPr>
              <a:spLocks/>
            </p:cNvSpPr>
            <p:nvPr>
              <p:custDataLst>
                <p:tags r:id="rId10"/>
              </p:custDataLst>
            </p:nvPr>
          </p:nvSpPr>
          <p:spPr bwMode="auto">
            <a:xfrm>
              <a:off x="1083567" y="2242298"/>
              <a:ext cx="345414" cy="34343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3" name="MH_Other_6"/>
            <p:cNvSpPr>
              <a:spLocks noChangeAspect="1"/>
            </p:cNvSpPr>
            <p:nvPr>
              <p:custDataLst>
                <p:tags r:id="rId11"/>
              </p:custDataLst>
            </p:nvPr>
          </p:nvSpPr>
          <p:spPr bwMode="auto">
            <a:xfrm>
              <a:off x="1049357" y="3407037"/>
              <a:ext cx="344037" cy="352982"/>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17" name="Rectangle 2">
            <a:extLst>
              <a:ext uri="{FF2B5EF4-FFF2-40B4-BE49-F238E27FC236}">
                <a16:creationId xmlns:a16="http://schemas.microsoft.com/office/drawing/2014/main" xmlns="" id="{20491459-467B-4EFA-99F5-87DAAE29E92A}"/>
              </a:ext>
            </a:extLst>
          </p:cNvPr>
          <p:cNvSpPr>
            <a:spLocks noChangeArrowheads="1"/>
          </p:cNvSpPr>
          <p:nvPr/>
        </p:nvSpPr>
        <p:spPr bwMode="auto">
          <a:xfrm>
            <a:off x="1524000" y="455613"/>
            <a:ext cx="9144000" cy="584200"/>
          </a:xfrm>
          <a:prstGeom prst="rect">
            <a:avLst/>
          </a:prstGeom>
          <a:solidFill>
            <a:schemeClr val="accent2"/>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ts val="3839"/>
              </a:lnSpc>
              <a:spcBef>
                <a:spcPct val="0"/>
              </a:spcBef>
              <a:buNone/>
              <a:defRPr/>
            </a:pPr>
            <a:r>
              <a:rPr lang="zh-CN" altLang="en-US" sz="3200" dirty="0">
                <a:solidFill>
                  <a:schemeClr val="bg1"/>
                </a:solidFill>
                <a:latin typeface="微软雅黑" panose="020B0503020204020204" pitchFamily="34" charset="-122"/>
                <a:ea typeface="微软雅黑" panose="020B0503020204020204" pitchFamily="34" charset="-122"/>
              </a:rPr>
              <a:t>移动二维码技术认知与制作</a:t>
            </a:r>
            <a:endParaRPr lang="zh-CN" altLang="zh-CN" sz="3200" dirty="0">
              <a:solidFill>
                <a:schemeClr val="bg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xmlns="" id="{AFC6A535-AFAB-46B7-A344-5A2328EAAA5D}"/>
              </a:ext>
            </a:extLst>
          </p:cNvPr>
          <p:cNvSpPr/>
          <p:nvPr/>
        </p:nvSpPr>
        <p:spPr>
          <a:xfrm>
            <a:off x="2130867" y="1682271"/>
            <a:ext cx="4928029" cy="461665"/>
          </a:xfrm>
          <a:prstGeom prst="rect">
            <a:avLst/>
          </a:prstGeom>
        </p:spPr>
        <p:txBody>
          <a:bodyPr wrap="square">
            <a:spAutoFit/>
          </a:bodyPr>
          <a:lstStyle/>
          <a:p>
            <a:r>
              <a:rPr lang="zh-CN" altLang="zh-CN" sz="2400" dirty="0">
                <a:solidFill>
                  <a:schemeClr val="bg1"/>
                </a:solidFill>
                <a:latin typeface="微软雅黑" panose="020B0503020204020204" pitchFamily="34" charset="-122"/>
                <a:ea typeface="微软雅黑" panose="020B0503020204020204" pitchFamily="34" charset="-122"/>
              </a:rPr>
              <a:t>根据二维码印刷后内容是否可更改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265305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125150110"/>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Other"/>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Text"/>
  <p:tag name="MH_ORDER" val="1"/>
</p:tagLst>
</file>

<file path=ppt/tags/tag102.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Other"/>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SubTitle"/>
  <p:tag name="MH_ORDER" val="2"/>
</p:tagLst>
</file>

<file path=ppt/tags/tag104.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Text"/>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Other"/>
  <p:tag name="MH_ORDER" val="3"/>
</p:tagLst>
</file>

<file path=ppt/tags/tag106.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SubTitle"/>
  <p:tag name="MH_ORDER" val="3"/>
</p:tagLst>
</file>

<file path=ppt/tags/tag107.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12515284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125152845"/>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125152845"/>
  <p:tag name="MH_LIBRARY" val="GRAPHIC"/>
  <p:tag name="MH_TYPE" val="SubTitle"/>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125152845"/>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125150110"/>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Text"/>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Text"/>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125150110"/>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Text"/>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SubTitle"/>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Text"/>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SubTitle"/>
  <p:tag name="MH_ORDER" val="4"/>
</p:tagLst>
</file>

<file path=ppt/tags/tag38.xml><?xml version="1.0" encoding="utf-8"?>
<p:tagLst xmlns:a="http://schemas.openxmlformats.org/drawingml/2006/main" xmlns:r="http://schemas.openxmlformats.org/officeDocument/2006/relationships" xmlns:p="http://schemas.openxmlformats.org/presentationml/2006/main">
  <p:tag name="MH" val="20160125160239"/>
  <p:tag name="MH_LIBRARY" val="GRAPHIC"/>
  <p:tag name="MH_TYPE" val="Text"/>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Text"/>
  <p:tag name="MH" val="20160125160358"/>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125150110"/>
  <p:tag name="MH_LIBRARY" val="GRAPHIC"/>
  <p:tag name="MH_TYPE" val="Text"/>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Text"/>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Other"/>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SubTitle"/>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Text"/>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Other"/>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SubTitle"/>
  <p:tag name="MH_ORDER" val="3"/>
</p:tagLst>
</file>

<file path=ppt/tags/tag47.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Text"/>
  <p:tag name="MH_ORDER" val="3"/>
</p:tagLst>
</file>

<file path=ppt/tags/tag48.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Other"/>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0125150153"/>
  <p:tag name="MH_LIBRARY" val="GRAPHIC"/>
</p:tagLst>
</file>

<file path=ppt/tags/tag50.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Text"/>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Other"/>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SubTitle"/>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Text"/>
  <p:tag name="MH_ORDER" val="5"/>
</p:tagLst>
</file>

<file path=ppt/tags/tag54.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Other"/>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SubTitle"/>
  <p:tag name="MH_ORDER" val="6"/>
</p:tagLst>
</file>

<file path=ppt/tags/tag56.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Text"/>
  <p:tag name="MH_ORDER" val="6"/>
</p:tagLst>
</file>

<file path=ppt/tags/tag57.xml><?xml version="1.0" encoding="utf-8"?>
<p:tagLst xmlns:a="http://schemas.openxmlformats.org/drawingml/2006/main" xmlns:r="http://schemas.openxmlformats.org/officeDocument/2006/relationships" xmlns:p="http://schemas.openxmlformats.org/presentationml/2006/main">
  <p:tag name="MH" val="20160125160358"/>
  <p:tag name="MH_LIBRARY" val="GRAPHIC"/>
  <p:tag name="MH_TYPE" val="Other"/>
  <p:tag name="MH_ORDER" val="6"/>
</p:tagLst>
</file>

<file path=ppt/tags/tag58.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SubTitle"/>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SubTitle"/>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SubTitle"/>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5"/>
</p:tagLst>
</file>

<file path=ppt/tags/tag67.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6"/>
</p:tagLst>
</file>

<file path=ppt/tags/tag68.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7"/>
</p:tagLst>
</file>

<file path=ppt/tags/tag69.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Text"/>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9"/>
</p:tagLst>
</file>

<file path=ppt/tags/tag71.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0"/>
</p:tagLst>
</file>

<file path=ppt/tags/tag72.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1"/>
</p:tagLst>
</file>

<file path=ppt/tags/tag73.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2"/>
</p:tagLst>
</file>

<file path=ppt/tags/tag74.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3"/>
</p:tagLst>
</file>

<file path=ppt/tags/tag75.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4"/>
</p:tagLst>
</file>

<file path=ppt/tags/tag76.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5"/>
</p:tagLst>
</file>

<file path=ppt/tags/tag77.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6"/>
</p:tagLst>
</file>

<file path=ppt/tags/tag78.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7"/>
</p:tagLst>
</file>

<file path=ppt/tags/tag79.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8"/>
</p:tagLst>
</file>

<file path=ppt/tags/tag8.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SubTitle"/>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24"/>
</p:tagLst>
</file>

<file path=ppt/tags/tag81.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25"/>
</p:tagLst>
</file>

<file path=ppt/tags/tag82.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26"/>
</p:tagLst>
</file>

<file path=ppt/tags/tag83.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2"/>
</p:tagLst>
</file>

<file path=ppt/tags/tag84.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3"/>
</p:tagLst>
</file>

<file path=ppt/tags/tag85.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4"/>
</p:tagLst>
</file>

<file path=ppt/tags/tag86.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5"/>
</p:tagLst>
</file>

<file path=ppt/tags/tag87.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8"/>
</p:tagLst>
</file>

<file path=ppt/tags/tag88.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9"/>
</p:tagLst>
</file>

<file path=ppt/tags/tag89.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0"/>
</p:tagLst>
</file>

<file path=ppt/tags/tag9.xml><?xml version="1.0" encoding="utf-8"?>
<p:tagLst xmlns:a="http://schemas.openxmlformats.org/drawingml/2006/main" xmlns:r="http://schemas.openxmlformats.org/officeDocument/2006/relationships" xmlns:p="http://schemas.openxmlformats.org/presentationml/2006/main">
  <p:tag name="MH" val="20160125150153"/>
  <p:tag name="MH_LIBRARY" val="GRAPHIC"/>
  <p:tag name="MH_TYPE" val="Text"/>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1"/>
</p:tagLst>
</file>

<file path=ppt/tags/tag91.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5"/>
</p:tagLst>
</file>

<file path=ppt/tags/tag93.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6"/>
</p:tagLst>
</file>

<file path=ppt/tags/tag94.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7"/>
</p:tagLst>
</file>

<file path=ppt/tags/tag95.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9"/>
</p:tagLst>
</file>

<file path=ppt/tags/tag96.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2"/>
</p:tagLst>
</file>

<file path=ppt/tags/tag98.xml><?xml version="1.0" encoding="utf-8"?>
<p:tagLst xmlns:a="http://schemas.openxmlformats.org/drawingml/2006/main" xmlns:r="http://schemas.openxmlformats.org/officeDocument/2006/relationships" xmlns:p="http://schemas.openxmlformats.org/presentationml/2006/main">
  <p:tag name="MH" val="20160126141406"/>
  <p:tag name="MH_LIBRARY" val="GRAPHIC"/>
  <p:tag name="MH_TYPE" val="Other"/>
  <p:tag name="MH_ORDER" val="3"/>
</p:tagLst>
</file>

<file path=ppt/tags/tag99.xml><?xml version="1.0" encoding="utf-8"?>
<p:tagLst xmlns:a="http://schemas.openxmlformats.org/drawingml/2006/main" xmlns:r="http://schemas.openxmlformats.org/officeDocument/2006/relationships" xmlns:p="http://schemas.openxmlformats.org/presentationml/2006/main">
  <p:tag name="MH" val="20160128110642"/>
  <p:tag name="MH_LIBRARY" val="GRAPHIC"/>
  <p:tag name="MH_TYPE" val="Other"/>
  <p:tag name="MH_ORDER" val="1"/>
</p:tagLst>
</file>

<file path=ppt/theme/theme1.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3987</Words>
  <Application>Microsoft Office PowerPoint</Application>
  <PresentationFormat>宽屏</PresentationFormat>
  <Paragraphs>251</Paragraphs>
  <Slides>47</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47</vt:i4>
      </vt:variant>
    </vt:vector>
  </HeadingPairs>
  <TitlesOfParts>
    <vt:vector size="56" baseType="lpstr">
      <vt:lpstr>宋体</vt:lpstr>
      <vt:lpstr>微软雅黑</vt:lpstr>
      <vt:lpstr>微软雅黑 Light</vt:lpstr>
      <vt:lpstr>Arial</vt:lpstr>
      <vt:lpstr>Calibri</vt:lpstr>
      <vt:lpstr>Calibri Light</vt:lpstr>
      <vt:lpstr>Times New Roman</vt:lpstr>
      <vt:lpstr>Wingdings</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China</cp:lastModifiedBy>
  <cp:revision>3</cp:revision>
  <dcterms:created xsi:type="dcterms:W3CDTF">2019-08-21T10:07:04Z</dcterms:created>
  <dcterms:modified xsi:type="dcterms:W3CDTF">2019-08-22T00:40:26Z</dcterms:modified>
</cp:coreProperties>
</file>