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3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4"/>
  </p:notesMasterIdLst>
  <p:handoutMasterIdLst>
    <p:handoutMasterId r:id="rId25"/>
  </p:handoutMasterIdLst>
  <p:sldIdLst>
    <p:sldId id="272" r:id="rId2"/>
    <p:sldId id="424" r:id="rId3"/>
    <p:sldId id="425" r:id="rId4"/>
    <p:sldId id="426" r:id="rId5"/>
    <p:sldId id="427" r:id="rId6"/>
    <p:sldId id="352" r:id="rId7"/>
    <p:sldId id="384" r:id="rId8"/>
    <p:sldId id="353" r:id="rId9"/>
    <p:sldId id="385" r:id="rId10"/>
    <p:sldId id="348" r:id="rId11"/>
    <p:sldId id="376" r:id="rId12"/>
    <p:sldId id="378" r:id="rId13"/>
    <p:sldId id="379" r:id="rId14"/>
    <p:sldId id="381" r:id="rId15"/>
    <p:sldId id="380" r:id="rId16"/>
    <p:sldId id="382" r:id="rId17"/>
    <p:sldId id="357" r:id="rId18"/>
    <p:sldId id="383" r:id="rId19"/>
    <p:sldId id="386" r:id="rId20"/>
    <p:sldId id="372" r:id="rId21"/>
    <p:sldId id="351" r:id="rId22"/>
    <p:sldId id="422" r:id="rId23"/>
  </p:sldIdLst>
  <p:sldSz cx="6858000" cy="51435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414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4315" userDrawn="1">
          <p15:clr>
            <a:srgbClr val="A4A3A4"/>
          </p15:clr>
        </p15:guide>
        <p15:guide id="7" orient="horz" pos="1434" userDrawn="1">
          <p15:clr>
            <a:srgbClr val="A4A3A4"/>
          </p15:clr>
        </p15:guide>
        <p15:guide id="8" orient="horz" pos="2908" userDrawn="1">
          <p15:clr>
            <a:srgbClr val="A4A3A4"/>
          </p15:clr>
        </p15:guide>
        <p15:guide id="9" orient="horz" pos="1603" userDrawn="1">
          <p15:clr>
            <a:srgbClr val="A4A3A4"/>
          </p15:clr>
        </p15:guide>
        <p15:guide id="10" orient="horz" pos="21" userDrawn="1">
          <p15:clr>
            <a:srgbClr val="A4A3A4"/>
          </p15:clr>
        </p15:guide>
        <p15:guide id="11" orient="horz" pos="3236" userDrawn="1">
          <p15:clr>
            <a:srgbClr val="A4A3A4"/>
          </p15:clr>
        </p15:guide>
        <p15:guide id="12" orient="horz" pos="1076" userDrawn="1">
          <p15:clr>
            <a:srgbClr val="A4A3A4"/>
          </p15:clr>
        </p15:guide>
        <p15:guide id="13" orient="horz" pos="2181" userDrawn="1">
          <p15:clr>
            <a:srgbClr val="A4A3A4"/>
          </p15:clr>
        </p15:guide>
        <p15:guide id="14" pos="4061" userDrawn="1">
          <p15:clr>
            <a:srgbClr val="A4A3A4"/>
          </p15:clr>
        </p15:guide>
        <p15:guide id="15" pos="285" userDrawn="1">
          <p15:clr>
            <a:srgbClr val="A4A3A4"/>
          </p15:clr>
        </p15:guide>
        <p15:guide id="16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C00"/>
    <a:srgbClr val="00A4E6"/>
    <a:srgbClr val="1F4E79"/>
    <a:srgbClr val="2992CC"/>
    <a:srgbClr val="4C4B49"/>
    <a:srgbClr val="007CAF"/>
    <a:srgbClr val="FF9D00"/>
    <a:srgbClr val="71EBF7"/>
    <a:srgbClr val="01AEF0"/>
    <a:srgbClr val="99D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24" autoAdjust="0"/>
  </p:normalViewPr>
  <p:slideViewPr>
    <p:cSldViewPr snapToGrid="0" showGuides="1">
      <p:cViewPr varScale="1">
        <p:scale>
          <a:sx n="108" d="100"/>
          <a:sy n="108" d="100"/>
        </p:scale>
        <p:origin x="924" y="84"/>
      </p:cViewPr>
      <p:guideLst>
        <p:guide pos="5414"/>
        <p:guide pos="380"/>
        <p:guide pos="2880"/>
        <p:guide orient="horz" pos="2137"/>
        <p:guide orient="horz" pos="28"/>
        <p:guide orient="horz" pos="4315"/>
        <p:guide orient="horz" pos="1434"/>
        <p:guide orient="horz" pos="2908"/>
        <p:guide orient="horz" pos="1603"/>
        <p:guide orient="horz" pos="21"/>
        <p:guide orient="horz" pos="3236"/>
        <p:guide orient="horz" pos="1076"/>
        <p:guide orient="horz" pos="2181"/>
        <p:guide pos="4061"/>
        <p:guide pos="285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85D9A-BB4D-4BEC-96A0-9AE70F3148C2}" type="doc">
      <dgm:prSet loTypeId="urn:microsoft.com/office/officeart/2005/8/layout/radial6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2DDDFFE-C23F-4B52-ACB9-9808CFB10B60}">
      <dgm:prSet phldrT="[文本]"/>
      <dgm:spPr>
        <a:solidFill>
          <a:schemeClr val="accent2"/>
        </a:solidFill>
      </dgm:spPr>
      <dgm:t>
        <a:bodyPr/>
        <a:lstStyle/>
        <a:p>
          <a:r>
            <a:rPr lang="zh-CN" altLang="en-US" b="1" dirty="0">
              <a:latin typeface="微软雅黑" pitchFamily="34" charset="-122"/>
              <a:ea typeface="微软雅黑" pitchFamily="34" charset="-122"/>
            </a:rPr>
            <a:t>优势</a:t>
          </a:r>
        </a:p>
      </dgm:t>
    </dgm:pt>
    <dgm:pt modelId="{855345AE-FC55-4F11-A514-034B217CD4BB}" type="parTrans" cxnId="{F445D4A9-C0D3-4F04-993F-D16EF0770EEB}">
      <dgm:prSet/>
      <dgm:spPr/>
      <dgm:t>
        <a:bodyPr/>
        <a:lstStyle/>
        <a:p>
          <a:endParaRPr lang="zh-CN" altLang="en-US"/>
        </a:p>
      </dgm:t>
    </dgm:pt>
    <dgm:pt modelId="{EEF7AF1C-6D56-48CE-B9F9-F5737FFEB19D}" type="sibTrans" cxnId="{F445D4A9-C0D3-4F04-993F-D16EF0770EEB}">
      <dgm:prSet/>
      <dgm:spPr/>
      <dgm:t>
        <a:bodyPr/>
        <a:lstStyle/>
        <a:p>
          <a:endParaRPr lang="zh-CN" altLang="en-US"/>
        </a:p>
      </dgm:t>
    </dgm:pt>
    <dgm:pt modelId="{FBFEC188-C01F-4949-9E1C-6149179CC5E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灵活性</a:t>
          </a:r>
        </a:p>
      </dgm:t>
    </dgm:pt>
    <dgm:pt modelId="{42668E09-7A57-4452-B6AC-E1E898A92FC8}" type="parTrans" cxnId="{504A9766-5EF1-4080-8ED7-088E6F379EEC}">
      <dgm:prSet/>
      <dgm:spPr/>
      <dgm:t>
        <a:bodyPr/>
        <a:lstStyle/>
        <a:p>
          <a:endParaRPr lang="zh-CN" altLang="en-US"/>
        </a:p>
      </dgm:t>
    </dgm:pt>
    <dgm:pt modelId="{844EA572-3461-49CC-A6C5-6B723C09B801}" type="sibTrans" cxnId="{504A9766-5EF1-4080-8ED7-088E6F379EEC}">
      <dgm:prSet/>
      <dgm:spPr/>
      <dgm:t>
        <a:bodyPr/>
        <a:lstStyle/>
        <a:p>
          <a:endParaRPr lang="zh-CN" altLang="en-US"/>
        </a:p>
      </dgm:t>
    </dgm:pt>
    <dgm:pt modelId="{27D7A916-C5AE-448C-92AE-3A86863BB09D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及时性</a:t>
          </a:r>
        </a:p>
      </dgm:t>
    </dgm:pt>
    <dgm:pt modelId="{98162A20-9467-4B14-B172-6B957F1DC89C}" type="parTrans" cxnId="{12C0EB67-5F3C-4DE4-B8F1-8A2C82EAF936}">
      <dgm:prSet/>
      <dgm:spPr/>
      <dgm:t>
        <a:bodyPr/>
        <a:lstStyle/>
        <a:p>
          <a:endParaRPr lang="zh-CN" altLang="en-US"/>
        </a:p>
      </dgm:t>
    </dgm:pt>
    <dgm:pt modelId="{50813610-AA31-4D1D-9F9A-5B6B3ABEB169}" type="sibTrans" cxnId="{12C0EB67-5F3C-4DE4-B8F1-8A2C82EAF936}">
      <dgm:prSet/>
      <dgm:spPr/>
      <dgm:t>
        <a:bodyPr/>
        <a:lstStyle/>
        <a:p>
          <a:endParaRPr lang="zh-CN" altLang="en-US"/>
        </a:p>
      </dgm:t>
    </dgm:pt>
    <dgm:pt modelId="{C7007342-3F57-474D-A195-09431BB58893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便捷性</a:t>
          </a:r>
        </a:p>
      </dgm:t>
    </dgm:pt>
    <dgm:pt modelId="{85BE0D57-2D82-440A-B057-A643D85D1EC0}" type="parTrans" cxnId="{47B5CE7C-163F-41D6-8F25-E41530134D42}">
      <dgm:prSet/>
      <dgm:spPr/>
      <dgm:t>
        <a:bodyPr/>
        <a:lstStyle/>
        <a:p>
          <a:endParaRPr lang="zh-CN" altLang="en-US"/>
        </a:p>
      </dgm:t>
    </dgm:pt>
    <dgm:pt modelId="{3F80F627-4F40-4549-986B-BA3EF86F7FA4}" type="sibTrans" cxnId="{47B5CE7C-163F-41D6-8F25-E41530134D42}">
      <dgm:prSet/>
      <dgm:spPr/>
      <dgm:t>
        <a:bodyPr/>
        <a:lstStyle/>
        <a:p>
          <a:endParaRPr lang="zh-CN" altLang="en-US"/>
        </a:p>
      </dgm:t>
    </dgm:pt>
    <dgm:pt modelId="{A848EF20-7B2B-4A1C-A0D1-ABA08B2A3FC4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个性化</a:t>
          </a:r>
        </a:p>
      </dgm:t>
    </dgm:pt>
    <dgm:pt modelId="{029829DB-86E9-4F88-AFD8-84E7376D1F2B}" type="parTrans" cxnId="{1C5AFE4A-57D9-49CB-AE21-189CF8AE93EF}">
      <dgm:prSet/>
      <dgm:spPr/>
      <dgm:t>
        <a:bodyPr/>
        <a:lstStyle/>
        <a:p>
          <a:endParaRPr lang="zh-CN" altLang="en-US"/>
        </a:p>
      </dgm:t>
    </dgm:pt>
    <dgm:pt modelId="{9255F636-C37E-425E-A0D8-87DA64A0881F}" type="sibTrans" cxnId="{1C5AFE4A-57D9-49CB-AE21-189CF8AE93EF}">
      <dgm:prSet/>
      <dgm:spPr/>
      <dgm:t>
        <a:bodyPr/>
        <a:lstStyle/>
        <a:p>
          <a:endParaRPr lang="zh-CN" altLang="en-US"/>
        </a:p>
      </dgm:t>
    </dgm:pt>
    <dgm:pt modelId="{D35BF2CD-E9ED-4D68-9BEA-E6430084C360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多样性</a:t>
          </a:r>
        </a:p>
      </dgm:t>
    </dgm:pt>
    <dgm:pt modelId="{33006909-44F1-44AE-8B26-2880D0AC422C}" type="parTrans" cxnId="{A871E315-DAC8-475F-A25E-2F02EBE01446}">
      <dgm:prSet/>
      <dgm:spPr/>
      <dgm:t>
        <a:bodyPr/>
        <a:lstStyle/>
        <a:p>
          <a:endParaRPr lang="zh-CN" altLang="en-US"/>
        </a:p>
      </dgm:t>
    </dgm:pt>
    <dgm:pt modelId="{3D5C74A8-BC88-4BF0-AEAE-4446A5803DAA}" type="sibTrans" cxnId="{A871E315-DAC8-475F-A25E-2F02EBE01446}">
      <dgm:prSet/>
      <dgm:spPr/>
      <dgm:t>
        <a:bodyPr/>
        <a:lstStyle/>
        <a:p>
          <a:endParaRPr lang="zh-CN" altLang="en-US"/>
        </a:p>
      </dgm:t>
    </dgm:pt>
    <dgm:pt modelId="{1DCA6183-8F6E-42D5-AAFC-5AF28C5A7411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安全性</a:t>
          </a:r>
        </a:p>
      </dgm:t>
    </dgm:pt>
    <dgm:pt modelId="{ADAE23F6-7DBB-4551-9CC1-390CED9362B0}" type="parTrans" cxnId="{0CBC4BFD-2CDE-4A9D-B3FE-A9B38C5BF1E3}">
      <dgm:prSet/>
      <dgm:spPr/>
      <dgm:t>
        <a:bodyPr/>
        <a:lstStyle/>
        <a:p>
          <a:endParaRPr lang="zh-CN" altLang="en-US"/>
        </a:p>
      </dgm:t>
    </dgm:pt>
    <dgm:pt modelId="{362A4DC5-4A24-4492-A774-25ECBD5383B7}" type="sibTrans" cxnId="{0CBC4BFD-2CDE-4A9D-B3FE-A9B38C5BF1E3}">
      <dgm:prSet/>
      <dgm:spPr/>
      <dgm:t>
        <a:bodyPr/>
        <a:lstStyle/>
        <a:p>
          <a:endParaRPr lang="zh-CN" altLang="en-US"/>
        </a:p>
      </dgm:t>
    </dgm:pt>
    <dgm:pt modelId="{3EE9A063-5523-40C3-882E-577D86562918}" type="pres">
      <dgm:prSet presAssocID="{9D285D9A-BB4D-4BEC-96A0-9AE70F3148C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697FBF2-3AA3-4C6E-A02A-9E0FD8321E43}" type="pres">
      <dgm:prSet presAssocID="{82DDDFFE-C23F-4B52-ACB9-9808CFB10B60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33CC2340-6D16-4601-8CC3-0131DAEF9A3D}" type="pres">
      <dgm:prSet presAssocID="{FBFEC188-C01F-4949-9E1C-6149179CC5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28AF39-E1C5-4F6A-9D97-C0CB2290A84F}" type="pres">
      <dgm:prSet presAssocID="{FBFEC188-C01F-4949-9E1C-6149179CC5EA}" presName="dummy" presStyleCnt="0"/>
      <dgm:spPr/>
    </dgm:pt>
    <dgm:pt modelId="{E7107AA2-D4B3-4F9F-BC1A-AE577E5C2BC3}" type="pres">
      <dgm:prSet presAssocID="{844EA572-3461-49CC-A6C5-6B723C09B801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7B60AB88-1D16-44EA-A642-719B513231C1}" type="pres">
      <dgm:prSet presAssocID="{27D7A916-C5AE-448C-92AE-3A86863BB0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EC9696-F407-440E-8A8E-2535D85D654D}" type="pres">
      <dgm:prSet presAssocID="{27D7A916-C5AE-448C-92AE-3A86863BB09D}" presName="dummy" presStyleCnt="0"/>
      <dgm:spPr/>
    </dgm:pt>
    <dgm:pt modelId="{10880B8A-80C7-46E5-BE4A-8141F2E4CAF1}" type="pres">
      <dgm:prSet presAssocID="{50813610-AA31-4D1D-9F9A-5B6B3ABEB169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92575720-853B-4E16-828C-4D02EFB82A2D}" type="pres">
      <dgm:prSet presAssocID="{C7007342-3F57-474D-A195-09431BB588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DDF7DD-7A88-446A-B240-5A82CB4E98DB}" type="pres">
      <dgm:prSet presAssocID="{C7007342-3F57-474D-A195-09431BB58893}" presName="dummy" presStyleCnt="0"/>
      <dgm:spPr/>
    </dgm:pt>
    <dgm:pt modelId="{3484DF5B-2039-4036-84A8-1135BE0DB23A}" type="pres">
      <dgm:prSet presAssocID="{3F80F627-4F40-4549-986B-BA3EF86F7FA4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81F9376C-267B-4CBD-90A0-A3207F24B0A3}" type="pres">
      <dgm:prSet presAssocID="{A848EF20-7B2B-4A1C-A0D1-ABA08B2A3F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F2B49F-148F-49E2-8AAC-5DCEA2ED67B4}" type="pres">
      <dgm:prSet presAssocID="{A848EF20-7B2B-4A1C-A0D1-ABA08B2A3FC4}" presName="dummy" presStyleCnt="0"/>
      <dgm:spPr/>
    </dgm:pt>
    <dgm:pt modelId="{2666D7EB-9212-414B-BF67-37175BEF65F7}" type="pres">
      <dgm:prSet presAssocID="{9255F636-C37E-425E-A0D8-87DA64A0881F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044177F6-5EAE-402E-88D2-20FB659BD80C}" type="pres">
      <dgm:prSet presAssocID="{1DCA6183-8F6E-42D5-AAFC-5AF28C5A74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F92390-530D-4537-AC52-978B9413FD6D}" type="pres">
      <dgm:prSet presAssocID="{1DCA6183-8F6E-42D5-AAFC-5AF28C5A7411}" presName="dummy" presStyleCnt="0"/>
      <dgm:spPr/>
    </dgm:pt>
    <dgm:pt modelId="{98BCAC48-C77B-4805-BC85-D2CDFFD91CC3}" type="pres">
      <dgm:prSet presAssocID="{362A4DC5-4A24-4492-A774-25ECBD5383B7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9842C267-F5AD-4364-837D-EA962244F5A9}" type="pres">
      <dgm:prSet presAssocID="{D35BF2CD-E9ED-4D68-9BEA-E6430084C36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6F23A5-D67D-45F0-BD37-AD3730F44453}" type="pres">
      <dgm:prSet presAssocID="{D35BF2CD-E9ED-4D68-9BEA-E6430084C360}" presName="dummy" presStyleCnt="0"/>
      <dgm:spPr/>
    </dgm:pt>
    <dgm:pt modelId="{9C93A749-7CD5-48BB-8D31-D8FA7802E77F}" type="pres">
      <dgm:prSet presAssocID="{3D5C74A8-BC88-4BF0-AEAE-4446A5803DAA}" presName="sibTrans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C7D3EB0E-6635-469F-A7DB-4E282FD9CA01}" type="presOf" srcId="{3D5C74A8-BC88-4BF0-AEAE-4446A5803DAA}" destId="{9C93A749-7CD5-48BB-8D31-D8FA7802E77F}" srcOrd="0" destOrd="0" presId="urn:microsoft.com/office/officeart/2005/8/layout/radial6"/>
    <dgm:cxn modelId="{D7BF0322-DAAA-4F55-B36E-D8365971C50B}" type="presOf" srcId="{9D285D9A-BB4D-4BEC-96A0-9AE70F3148C2}" destId="{3EE9A063-5523-40C3-882E-577D86562918}" srcOrd="0" destOrd="0" presId="urn:microsoft.com/office/officeart/2005/8/layout/radial6"/>
    <dgm:cxn modelId="{F445D4A9-C0D3-4F04-993F-D16EF0770EEB}" srcId="{9D285D9A-BB4D-4BEC-96A0-9AE70F3148C2}" destId="{82DDDFFE-C23F-4B52-ACB9-9808CFB10B60}" srcOrd="0" destOrd="0" parTransId="{855345AE-FC55-4F11-A514-034B217CD4BB}" sibTransId="{EEF7AF1C-6D56-48CE-B9F9-F5737FFEB19D}"/>
    <dgm:cxn modelId="{1A9CF1A2-E90C-4CAD-9FB9-029AC7E2E7B3}" type="presOf" srcId="{27D7A916-C5AE-448C-92AE-3A86863BB09D}" destId="{7B60AB88-1D16-44EA-A642-719B513231C1}" srcOrd="0" destOrd="0" presId="urn:microsoft.com/office/officeart/2005/8/layout/radial6"/>
    <dgm:cxn modelId="{CA2FD54C-BF4B-4B6D-B446-881BB0DE53E2}" type="presOf" srcId="{844EA572-3461-49CC-A6C5-6B723C09B801}" destId="{E7107AA2-D4B3-4F9F-BC1A-AE577E5C2BC3}" srcOrd="0" destOrd="0" presId="urn:microsoft.com/office/officeart/2005/8/layout/radial6"/>
    <dgm:cxn modelId="{46A96767-498A-4FD0-A889-2EAD4A0B2C68}" type="presOf" srcId="{362A4DC5-4A24-4492-A774-25ECBD5383B7}" destId="{98BCAC48-C77B-4805-BC85-D2CDFFD91CC3}" srcOrd="0" destOrd="0" presId="urn:microsoft.com/office/officeart/2005/8/layout/radial6"/>
    <dgm:cxn modelId="{47B5CE7C-163F-41D6-8F25-E41530134D42}" srcId="{82DDDFFE-C23F-4B52-ACB9-9808CFB10B60}" destId="{C7007342-3F57-474D-A195-09431BB58893}" srcOrd="2" destOrd="0" parTransId="{85BE0D57-2D82-440A-B057-A643D85D1EC0}" sibTransId="{3F80F627-4F40-4549-986B-BA3EF86F7FA4}"/>
    <dgm:cxn modelId="{B73A3933-D2C4-4B88-861A-90B693C9816F}" type="presOf" srcId="{82DDDFFE-C23F-4B52-ACB9-9808CFB10B60}" destId="{5697FBF2-3AA3-4C6E-A02A-9E0FD8321E43}" srcOrd="0" destOrd="0" presId="urn:microsoft.com/office/officeart/2005/8/layout/radial6"/>
    <dgm:cxn modelId="{1E281323-E383-4584-9855-37FCB566F9DE}" type="presOf" srcId="{50813610-AA31-4D1D-9F9A-5B6B3ABEB169}" destId="{10880B8A-80C7-46E5-BE4A-8141F2E4CAF1}" srcOrd="0" destOrd="0" presId="urn:microsoft.com/office/officeart/2005/8/layout/radial6"/>
    <dgm:cxn modelId="{4C40846A-96E0-405A-A0B3-C7A30DD377DE}" type="presOf" srcId="{FBFEC188-C01F-4949-9E1C-6149179CC5EA}" destId="{33CC2340-6D16-4601-8CC3-0131DAEF9A3D}" srcOrd="0" destOrd="0" presId="urn:microsoft.com/office/officeart/2005/8/layout/radial6"/>
    <dgm:cxn modelId="{504A9766-5EF1-4080-8ED7-088E6F379EEC}" srcId="{82DDDFFE-C23F-4B52-ACB9-9808CFB10B60}" destId="{FBFEC188-C01F-4949-9E1C-6149179CC5EA}" srcOrd="0" destOrd="0" parTransId="{42668E09-7A57-4452-B6AC-E1E898A92FC8}" sibTransId="{844EA572-3461-49CC-A6C5-6B723C09B801}"/>
    <dgm:cxn modelId="{1F83C937-D569-4084-91FA-63D87A1A4E61}" type="presOf" srcId="{9255F636-C37E-425E-A0D8-87DA64A0881F}" destId="{2666D7EB-9212-414B-BF67-37175BEF65F7}" srcOrd="0" destOrd="0" presId="urn:microsoft.com/office/officeart/2005/8/layout/radial6"/>
    <dgm:cxn modelId="{7804F119-5BB6-4025-A163-41CFB4EA7B83}" type="presOf" srcId="{A848EF20-7B2B-4A1C-A0D1-ABA08B2A3FC4}" destId="{81F9376C-267B-4CBD-90A0-A3207F24B0A3}" srcOrd="0" destOrd="0" presId="urn:microsoft.com/office/officeart/2005/8/layout/radial6"/>
    <dgm:cxn modelId="{1C5AFE4A-57D9-49CB-AE21-189CF8AE93EF}" srcId="{82DDDFFE-C23F-4B52-ACB9-9808CFB10B60}" destId="{A848EF20-7B2B-4A1C-A0D1-ABA08B2A3FC4}" srcOrd="3" destOrd="0" parTransId="{029829DB-86E9-4F88-AFD8-84E7376D1F2B}" sibTransId="{9255F636-C37E-425E-A0D8-87DA64A0881F}"/>
    <dgm:cxn modelId="{5B8ED559-4407-4FE5-A3E6-F7A8D5D5046D}" type="presOf" srcId="{C7007342-3F57-474D-A195-09431BB58893}" destId="{92575720-853B-4E16-828C-4D02EFB82A2D}" srcOrd="0" destOrd="0" presId="urn:microsoft.com/office/officeart/2005/8/layout/radial6"/>
    <dgm:cxn modelId="{12C0EB67-5F3C-4DE4-B8F1-8A2C82EAF936}" srcId="{82DDDFFE-C23F-4B52-ACB9-9808CFB10B60}" destId="{27D7A916-C5AE-448C-92AE-3A86863BB09D}" srcOrd="1" destOrd="0" parTransId="{98162A20-9467-4B14-B172-6B957F1DC89C}" sibTransId="{50813610-AA31-4D1D-9F9A-5B6B3ABEB169}"/>
    <dgm:cxn modelId="{34A03514-A4BD-442C-8067-43F6D31D6CD7}" type="presOf" srcId="{3F80F627-4F40-4549-986B-BA3EF86F7FA4}" destId="{3484DF5B-2039-4036-84A8-1135BE0DB23A}" srcOrd="0" destOrd="0" presId="urn:microsoft.com/office/officeart/2005/8/layout/radial6"/>
    <dgm:cxn modelId="{0CBC4BFD-2CDE-4A9D-B3FE-A9B38C5BF1E3}" srcId="{82DDDFFE-C23F-4B52-ACB9-9808CFB10B60}" destId="{1DCA6183-8F6E-42D5-AAFC-5AF28C5A7411}" srcOrd="4" destOrd="0" parTransId="{ADAE23F6-7DBB-4551-9CC1-390CED9362B0}" sibTransId="{362A4DC5-4A24-4492-A774-25ECBD5383B7}"/>
    <dgm:cxn modelId="{A871E315-DAC8-475F-A25E-2F02EBE01446}" srcId="{82DDDFFE-C23F-4B52-ACB9-9808CFB10B60}" destId="{D35BF2CD-E9ED-4D68-9BEA-E6430084C360}" srcOrd="5" destOrd="0" parTransId="{33006909-44F1-44AE-8B26-2880D0AC422C}" sibTransId="{3D5C74A8-BC88-4BF0-AEAE-4446A5803DAA}"/>
    <dgm:cxn modelId="{289E0069-9A0B-4284-8B2F-57F2FDC3DFC7}" type="presOf" srcId="{1DCA6183-8F6E-42D5-AAFC-5AF28C5A7411}" destId="{044177F6-5EAE-402E-88D2-20FB659BD80C}" srcOrd="0" destOrd="0" presId="urn:microsoft.com/office/officeart/2005/8/layout/radial6"/>
    <dgm:cxn modelId="{CD7D1E93-684D-46C7-A61D-B8D3B967565F}" type="presOf" srcId="{D35BF2CD-E9ED-4D68-9BEA-E6430084C360}" destId="{9842C267-F5AD-4364-837D-EA962244F5A9}" srcOrd="0" destOrd="0" presId="urn:microsoft.com/office/officeart/2005/8/layout/radial6"/>
    <dgm:cxn modelId="{DD457E13-BC16-4C83-9193-DAA89F755A00}" type="presParOf" srcId="{3EE9A063-5523-40C3-882E-577D86562918}" destId="{5697FBF2-3AA3-4C6E-A02A-9E0FD8321E43}" srcOrd="0" destOrd="0" presId="urn:microsoft.com/office/officeart/2005/8/layout/radial6"/>
    <dgm:cxn modelId="{3EADC901-A22F-4172-9648-80671D95BF18}" type="presParOf" srcId="{3EE9A063-5523-40C3-882E-577D86562918}" destId="{33CC2340-6D16-4601-8CC3-0131DAEF9A3D}" srcOrd="1" destOrd="0" presId="urn:microsoft.com/office/officeart/2005/8/layout/radial6"/>
    <dgm:cxn modelId="{05981D27-C9D9-4693-B3EF-AA77C30BA1F2}" type="presParOf" srcId="{3EE9A063-5523-40C3-882E-577D86562918}" destId="{CB28AF39-E1C5-4F6A-9D97-C0CB2290A84F}" srcOrd="2" destOrd="0" presId="urn:microsoft.com/office/officeart/2005/8/layout/radial6"/>
    <dgm:cxn modelId="{4953BD7E-569E-416A-A1D3-5D7A7E0F5513}" type="presParOf" srcId="{3EE9A063-5523-40C3-882E-577D86562918}" destId="{E7107AA2-D4B3-4F9F-BC1A-AE577E5C2BC3}" srcOrd="3" destOrd="0" presId="urn:microsoft.com/office/officeart/2005/8/layout/radial6"/>
    <dgm:cxn modelId="{D3DBA3A8-DA0B-4D5F-99F5-D26A7C6726A4}" type="presParOf" srcId="{3EE9A063-5523-40C3-882E-577D86562918}" destId="{7B60AB88-1D16-44EA-A642-719B513231C1}" srcOrd="4" destOrd="0" presId="urn:microsoft.com/office/officeart/2005/8/layout/radial6"/>
    <dgm:cxn modelId="{2753DCDB-F051-441A-AD00-B57C4DAA4A66}" type="presParOf" srcId="{3EE9A063-5523-40C3-882E-577D86562918}" destId="{4CEC9696-F407-440E-8A8E-2535D85D654D}" srcOrd="5" destOrd="0" presId="urn:microsoft.com/office/officeart/2005/8/layout/radial6"/>
    <dgm:cxn modelId="{454D2906-F46A-48C3-9286-C0B8990D42BC}" type="presParOf" srcId="{3EE9A063-5523-40C3-882E-577D86562918}" destId="{10880B8A-80C7-46E5-BE4A-8141F2E4CAF1}" srcOrd="6" destOrd="0" presId="urn:microsoft.com/office/officeart/2005/8/layout/radial6"/>
    <dgm:cxn modelId="{39AC0E49-2DD0-41EB-A9AF-7CAB066A849C}" type="presParOf" srcId="{3EE9A063-5523-40C3-882E-577D86562918}" destId="{92575720-853B-4E16-828C-4D02EFB82A2D}" srcOrd="7" destOrd="0" presId="urn:microsoft.com/office/officeart/2005/8/layout/radial6"/>
    <dgm:cxn modelId="{446D7000-8FE9-444E-88B9-2BB6AB6BBC97}" type="presParOf" srcId="{3EE9A063-5523-40C3-882E-577D86562918}" destId="{E0DDF7DD-7A88-446A-B240-5A82CB4E98DB}" srcOrd="8" destOrd="0" presId="urn:microsoft.com/office/officeart/2005/8/layout/radial6"/>
    <dgm:cxn modelId="{D7DAE954-13F7-4DFD-93E7-23BDE48FA8F6}" type="presParOf" srcId="{3EE9A063-5523-40C3-882E-577D86562918}" destId="{3484DF5B-2039-4036-84A8-1135BE0DB23A}" srcOrd="9" destOrd="0" presId="urn:microsoft.com/office/officeart/2005/8/layout/radial6"/>
    <dgm:cxn modelId="{F0F73904-AFB7-46F3-AAF3-ADFED8F9D93B}" type="presParOf" srcId="{3EE9A063-5523-40C3-882E-577D86562918}" destId="{81F9376C-267B-4CBD-90A0-A3207F24B0A3}" srcOrd="10" destOrd="0" presId="urn:microsoft.com/office/officeart/2005/8/layout/radial6"/>
    <dgm:cxn modelId="{96A23F08-0EE8-4AE2-8324-5EDF6C8CCDED}" type="presParOf" srcId="{3EE9A063-5523-40C3-882E-577D86562918}" destId="{00F2B49F-148F-49E2-8AAC-5DCEA2ED67B4}" srcOrd="11" destOrd="0" presId="urn:microsoft.com/office/officeart/2005/8/layout/radial6"/>
    <dgm:cxn modelId="{43A0A6A2-86B4-4727-BF8E-D5A7838D6247}" type="presParOf" srcId="{3EE9A063-5523-40C3-882E-577D86562918}" destId="{2666D7EB-9212-414B-BF67-37175BEF65F7}" srcOrd="12" destOrd="0" presId="urn:microsoft.com/office/officeart/2005/8/layout/radial6"/>
    <dgm:cxn modelId="{AA9D18C8-93AD-4094-AC46-488CC76D76ED}" type="presParOf" srcId="{3EE9A063-5523-40C3-882E-577D86562918}" destId="{044177F6-5EAE-402E-88D2-20FB659BD80C}" srcOrd="13" destOrd="0" presId="urn:microsoft.com/office/officeart/2005/8/layout/radial6"/>
    <dgm:cxn modelId="{EE214269-AAC6-4F65-866F-C2F7AC8F631B}" type="presParOf" srcId="{3EE9A063-5523-40C3-882E-577D86562918}" destId="{AEF92390-530D-4537-AC52-978B9413FD6D}" srcOrd="14" destOrd="0" presId="urn:microsoft.com/office/officeart/2005/8/layout/radial6"/>
    <dgm:cxn modelId="{AE9F96F2-2F17-4A99-888F-545BDEF8A144}" type="presParOf" srcId="{3EE9A063-5523-40C3-882E-577D86562918}" destId="{98BCAC48-C77B-4805-BC85-D2CDFFD91CC3}" srcOrd="15" destOrd="0" presId="urn:microsoft.com/office/officeart/2005/8/layout/radial6"/>
    <dgm:cxn modelId="{A54DBC80-DDDA-4BA2-916F-6D790CE3D5F5}" type="presParOf" srcId="{3EE9A063-5523-40C3-882E-577D86562918}" destId="{9842C267-F5AD-4364-837D-EA962244F5A9}" srcOrd="16" destOrd="0" presId="urn:microsoft.com/office/officeart/2005/8/layout/radial6"/>
    <dgm:cxn modelId="{E2D7FB29-7D45-471B-9F96-7A8AE5BD6A6B}" type="presParOf" srcId="{3EE9A063-5523-40C3-882E-577D86562918}" destId="{0B6F23A5-D67D-45F0-BD37-AD3730F44453}" srcOrd="17" destOrd="0" presId="urn:microsoft.com/office/officeart/2005/8/layout/radial6"/>
    <dgm:cxn modelId="{891D85DA-1867-410E-9D9C-522C0B7ADEEF}" type="presParOf" srcId="{3EE9A063-5523-40C3-882E-577D86562918}" destId="{9C93A749-7CD5-48BB-8D31-D8FA7802E77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A749-7CD5-48BB-8D31-D8FA7802E77F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12600000"/>
            <a:gd name="adj2" fmla="val 16200000"/>
            <a:gd name="adj3" fmla="val 4502"/>
          </a:avLst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BCAC48-C77B-4805-BC85-D2CDFFD91CC3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9000000"/>
            <a:gd name="adj2" fmla="val 12600000"/>
            <a:gd name="adj3" fmla="val 4502"/>
          </a:avLst>
        </a:prstGeom>
        <a:gradFill rotWithShape="0">
          <a:gsLst>
            <a:gs pos="0">
              <a:schemeClr val="accent5">
                <a:hueOff val="16123407"/>
                <a:satOff val="-7534"/>
                <a:lumOff val="-847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16123407"/>
                <a:satOff val="-7534"/>
                <a:lumOff val="-847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66D7EB-9212-414B-BF67-37175BEF65F7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5400000"/>
            <a:gd name="adj2" fmla="val 9000000"/>
            <a:gd name="adj3" fmla="val 4502"/>
          </a:avLst>
        </a:prstGeom>
        <a:gradFill rotWithShape="0">
          <a:gsLst>
            <a:gs pos="0">
              <a:schemeClr val="accent5">
                <a:hueOff val="12092555"/>
                <a:satOff val="-5650"/>
                <a:lumOff val="-6352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12092555"/>
                <a:satOff val="-5650"/>
                <a:lumOff val="-635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4DF5B-2039-4036-84A8-1135BE0DB23A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1800000"/>
            <a:gd name="adj2" fmla="val 5400000"/>
            <a:gd name="adj3" fmla="val 4502"/>
          </a:avLst>
        </a:prstGeom>
        <a:gradFill rotWithShape="0">
          <a:gsLst>
            <a:gs pos="0">
              <a:schemeClr val="accent5">
                <a:hueOff val="8061703"/>
                <a:satOff val="-3767"/>
                <a:lumOff val="-423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8061703"/>
                <a:satOff val="-3767"/>
                <a:lumOff val="-423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80B8A-80C7-46E5-BE4A-8141F2E4CAF1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19800000"/>
            <a:gd name="adj2" fmla="val 1800000"/>
            <a:gd name="adj3" fmla="val 4502"/>
          </a:avLst>
        </a:prstGeom>
        <a:gradFill rotWithShape="0">
          <a:gsLst>
            <a:gs pos="0">
              <a:schemeClr val="accent5">
                <a:hueOff val="4030852"/>
                <a:satOff val="-1883"/>
                <a:lumOff val="-211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4030852"/>
                <a:satOff val="-1883"/>
                <a:lumOff val="-211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07AA2-D4B3-4F9F-BC1A-AE577E5C2BC3}">
      <dsp:nvSpPr>
        <dsp:cNvPr id="0" name=""/>
        <dsp:cNvSpPr/>
      </dsp:nvSpPr>
      <dsp:spPr>
        <a:xfrm>
          <a:off x="765918" y="445209"/>
          <a:ext cx="3065795" cy="3065795"/>
        </a:xfrm>
        <a:prstGeom prst="blockArc">
          <a:avLst>
            <a:gd name="adj1" fmla="val 16200000"/>
            <a:gd name="adj2" fmla="val 19800000"/>
            <a:gd name="adj3" fmla="val 450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7FBF2-3AA3-4C6E-A02A-9E0FD8321E43}">
      <dsp:nvSpPr>
        <dsp:cNvPr id="0" name=""/>
        <dsp:cNvSpPr/>
      </dsp:nvSpPr>
      <dsp:spPr>
        <a:xfrm>
          <a:off x="1614110" y="1293401"/>
          <a:ext cx="1369412" cy="1369412"/>
        </a:xfrm>
        <a:prstGeom prst="ellipse">
          <a:avLst/>
        </a:prstGeom>
        <a:solidFill>
          <a:schemeClr val="accent2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1" kern="1200" dirty="0">
              <a:latin typeface="微软雅黑" pitchFamily="34" charset="-122"/>
              <a:ea typeface="微软雅黑" pitchFamily="34" charset="-122"/>
            </a:rPr>
            <a:t>优势</a:t>
          </a:r>
        </a:p>
      </dsp:txBody>
      <dsp:txXfrm>
        <a:off x="1814656" y="1493947"/>
        <a:ext cx="968320" cy="968320"/>
      </dsp:txXfrm>
    </dsp:sp>
    <dsp:sp modelId="{33CC2340-6D16-4601-8CC3-0131DAEF9A3D}">
      <dsp:nvSpPr>
        <dsp:cNvPr id="0" name=""/>
        <dsp:cNvSpPr/>
      </dsp:nvSpPr>
      <dsp:spPr>
        <a:xfrm>
          <a:off x="1819522" y="424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灵活性</a:t>
          </a:r>
        </a:p>
      </dsp:txBody>
      <dsp:txXfrm>
        <a:off x="1959904" y="140806"/>
        <a:ext cx="677824" cy="677824"/>
      </dsp:txXfrm>
    </dsp:sp>
    <dsp:sp modelId="{7B60AB88-1D16-44EA-A642-719B513231C1}">
      <dsp:nvSpPr>
        <dsp:cNvPr id="0" name=""/>
        <dsp:cNvSpPr/>
      </dsp:nvSpPr>
      <dsp:spPr>
        <a:xfrm>
          <a:off x="3117164" y="749618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4030852"/>
                <a:satOff val="-1883"/>
                <a:lumOff val="-211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4030852"/>
                <a:satOff val="-1883"/>
                <a:lumOff val="-211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及时性</a:t>
          </a:r>
        </a:p>
      </dsp:txBody>
      <dsp:txXfrm>
        <a:off x="3257546" y="890000"/>
        <a:ext cx="677824" cy="677824"/>
      </dsp:txXfrm>
    </dsp:sp>
    <dsp:sp modelId="{92575720-853B-4E16-828C-4D02EFB82A2D}">
      <dsp:nvSpPr>
        <dsp:cNvPr id="0" name=""/>
        <dsp:cNvSpPr/>
      </dsp:nvSpPr>
      <dsp:spPr>
        <a:xfrm>
          <a:off x="3117164" y="2248007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8061703"/>
                <a:satOff val="-3767"/>
                <a:lumOff val="-4235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8061703"/>
                <a:satOff val="-3767"/>
                <a:lumOff val="-423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便捷性</a:t>
          </a:r>
        </a:p>
      </dsp:txBody>
      <dsp:txXfrm>
        <a:off x="3257546" y="2388389"/>
        <a:ext cx="677824" cy="677824"/>
      </dsp:txXfrm>
    </dsp:sp>
    <dsp:sp modelId="{81F9376C-267B-4CBD-90A0-A3207F24B0A3}">
      <dsp:nvSpPr>
        <dsp:cNvPr id="0" name=""/>
        <dsp:cNvSpPr/>
      </dsp:nvSpPr>
      <dsp:spPr>
        <a:xfrm>
          <a:off x="1819522" y="2997201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12092555"/>
                <a:satOff val="-5650"/>
                <a:lumOff val="-6352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12092555"/>
                <a:satOff val="-5650"/>
                <a:lumOff val="-6352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个性化</a:t>
          </a:r>
        </a:p>
      </dsp:txBody>
      <dsp:txXfrm>
        <a:off x="1959904" y="3137583"/>
        <a:ext cx="677824" cy="677824"/>
      </dsp:txXfrm>
    </dsp:sp>
    <dsp:sp modelId="{044177F6-5EAE-402E-88D2-20FB659BD80C}">
      <dsp:nvSpPr>
        <dsp:cNvPr id="0" name=""/>
        <dsp:cNvSpPr/>
      </dsp:nvSpPr>
      <dsp:spPr>
        <a:xfrm>
          <a:off x="521879" y="2248007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16123407"/>
                <a:satOff val="-7534"/>
                <a:lumOff val="-847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16123407"/>
                <a:satOff val="-7534"/>
                <a:lumOff val="-847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安全性</a:t>
          </a:r>
        </a:p>
      </dsp:txBody>
      <dsp:txXfrm>
        <a:off x="662261" y="2388389"/>
        <a:ext cx="677824" cy="677824"/>
      </dsp:txXfrm>
    </dsp:sp>
    <dsp:sp modelId="{9842C267-F5AD-4364-837D-EA962244F5A9}">
      <dsp:nvSpPr>
        <dsp:cNvPr id="0" name=""/>
        <dsp:cNvSpPr/>
      </dsp:nvSpPr>
      <dsp:spPr>
        <a:xfrm>
          <a:off x="521879" y="749618"/>
          <a:ext cx="958588" cy="958588"/>
        </a:xfrm>
        <a:prstGeom prst="ellipse">
          <a:avLst/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多样性</a:t>
          </a:r>
        </a:p>
      </dsp:txBody>
      <dsp:txXfrm>
        <a:off x="662261" y="890000"/>
        <a:ext cx="677824" cy="67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9D94-55BD-433F-A255-79E765DA01A9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C637-C8E3-4ED9-BB9A-B813B8C4E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721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charset="0"/>
              <a:buNone/>
              <a:defRPr sz="1200">
                <a:latin typeface="Arial" charset="0"/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charset="0"/>
              <a:buNone/>
              <a:defRPr sz="1200">
                <a:latin typeface="Arial" charset="0"/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CC0D37FE-BC75-405B-B51B-08C4D1C7C472}" type="datetimeFigureOut">
              <a:rPr lang="zh-CN" altLang="en-US" smtClean="0"/>
              <a:pPr>
                <a:defRPr/>
              </a:pPr>
              <a:t>2019/8/21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charset="0"/>
              <a:buNone/>
              <a:defRPr sz="1200">
                <a:latin typeface="Arial" charset="0"/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C375B698-EBFD-4059-84AF-115BE2A675D8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0257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75B698-EBFD-4059-84AF-115BE2A675D8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8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6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7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8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9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3A0D40-AB4F-471F-89E0-B55CBDCF47F5}" type="slidenum">
              <a:rPr lang="zh-CN" altLang="en-US" smtClean="0">
                <a:ea typeface="微软雅黑 Light" panose="020B0502040204020203" pitchFamily="34" charset="-122"/>
              </a:rPr>
              <a:pPr/>
              <a:t>17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810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20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51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21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877448"/>
            <a:ext cx="3611126" cy="374535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400050"/>
            <a:ext cx="4616035" cy="2343151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2882901"/>
            <a:ext cx="3715688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0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400050"/>
            <a:ext cx="60579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2882900"/>
            <a:ext cx="5460999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8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00050"/>
            <a:ext cx="6057900" cy="2171700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086100"/>
            <a:ext cx="4787664" cy="142875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2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400050"/>
            <a:ext cx="5144840" cy="21717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2571750"/>
            <a:ext cx="4801850" cy="3619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225802"/>
            <a:ext cx="4786771" cy="1289048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532968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2076451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50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571750"/>
            <a:ext cx="4786771" cy="127305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849735"/>
            <a:ext cx="4787664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9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400050"/>
            <a:ext cx="5144840" cy="21717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2914650"/>
            <a:ext cx="478677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714750"/>
            <a:ext cx="478677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451" y="532968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2076451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42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00050"/>
            <a:ext cx="5644244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2946401"/>
            <a:ext cx="478677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3575051"/>
            <a:ext cx="478677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24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400051"/>
            <a:ext cx="4916150" cy="2825753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39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400050"/>
            <a:ext cx="1533146" cy="3314700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400050"/>
            <a:ext cx="4387509" cy="41148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526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294493" y="4875215"/>
            <a:ext cx="153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>
                    <a:lumMod val="50000"/>
                  </a:prst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北京市商业学校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6858000" cy="681540"/>
          </a:xfrm>
          <a:prstGeom prst="rect">
            <a:avLst/>
          </a:prstGeom>
          <a:solidFill>
            <a:srgbClr val="E5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34250"/>
            <a:ext cx="6858000" cy="405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188640" y="205755"/>
            <a:ext cx="404664" cy="27003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2943" y="130492"/>
            <a:ext cx="3776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35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移动商务认知</a:t>
            </a:r>
          </a:p>
        </p:txBody>
      </p:sp>
    </p:spTree>
    <p:extLst>
      <p:ext uri="{BB962C8B-B14F-4D97-AF65-F5344CB8AC3E}">
        <p14:creationId xmlns:p14="http://schemas.microsoft.com/office/powerpoint/2010/main" val="153209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400050"/>
            <a:ext cx="4916150" cy="2825753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1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31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95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096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53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62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61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0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252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294493" y="4875215"/>
            <a:ext cx="153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>
                    <a:lumMod val="50000"/>
                  </a:prst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北京市商业学校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6858000" cy="681540"/>
          </a:xfrm>
          <a:prstGeom prst="rect">
            <a:avLst/>
          </a:prstGeom>
          <a:solidFill>
            <a:srgbClr val="E5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34250"/>
            <a:ext cx="6858000" cy="405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188640" y="205755"/>
            <a:ext cx="404664" cy="27003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2943" y="130492"/>
            <a:ext cx="37765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35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移动商务认知</a:t>
            </a:r>
          </a:p>
        </p:txBody>
      </p:sp>
    </p:spTree>
    <p:extLst>
      <p:ext uri="{BB962C8B-B14F-4D97-AF65-F5344CB8AC3E}">
        <p14:creationId xmlns:p14="http://schemas.microsoft.com/office/powerpoint/2010/main" val="138957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4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485900"/>
            <a:ext cx="4801851" cy="17399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3365500"/>
            <a:ext cx="4801850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88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500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14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5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24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312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7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24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400050"/>
            <a:ext cx="2962475" cy="282575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400050"/>
            <a:ext cx="2961179" cy="28194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84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400050"/>
            <a:ext cx="2787650" cy="457200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857251"/>
            <a:ext cx="2959100" cy="236855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425053"/>
            <a:ext cx="2823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857250"/>
            <a:ext cx="2967529" cy="2362200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1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6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400050"/>
            <a:ext cx="2400300" cy="1143000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400050"/>
            <a:ext cx="3329066" cy="41148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1657352"/>
            <a:ext cx="24003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7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1085850"/>
            <a:ext cx="2672444" cy="85725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685800"/>
            <a:ext cx="2460731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2057400"/>
            <a:ext cx="2673167" cy="15621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4629150"/>
            <a:ext cx="4358793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58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2921001"/>
            <a:ext cx="1852842" cy="19939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3371850"/>
            <a:ext cx="491615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400051"/>
            <a:ext cx="4916150" cy="282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4629153"/>
            <a:ext cx="900347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AF584B8-A091-48D4-9B4D-F739D9370652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4629150"/>
            <a:ext cx="435879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4183859"/>
            <a:ext cx="642680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6D41E2-A36A-4D0F-BD17-BA099A9CD7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078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  <p:sldLayoutId id="2147483895" r:id="rId20"/>
    <p:sldLayoutId id="2147483896" r:id="rId21"/>
    <p:sldLayoutId id="2147483897" r:id="rId22"/>
    <p:sldLayoutId id="2147483898" r:id="rId23"/>
    <p:sldLayoutId id="2147483899" r:id="rId24"/>
    <p:sldLayoutId id="2147483900" r:id="rId25"/>
    <p:sldLayoutId id="2147483901" r:id="rId26"/>
    <p:sldLayoutId id="214748390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ibodao.com/User/Train/train/type/task/id/15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xmlns="" id="{60AAB41C-3DA6-42D7-9CAB-6A243985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7160"/>
            <a:ext cx="685800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defTabSz="685800" eaLnBrk="1" hangingPunct="1">
              <a:spcBef>
                <a:spcPct val="0"/>
              </a:spcBef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移动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11"/>
          <p:cNvSpPr txBox="1"/>
          <p:nvPr/>
        </p:nvSpPr>
        <p:spPr>
          <a:xfrm>
            <a:off x="0" y="1162820"/>
            <a:ext cx="6858000" cy="57329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indent="257175" algn="ctr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在移动互联网快速的发展今天，移动商务已经融入到生活中的方方面面，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57175" algn="ctr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通过各类手机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能解决衣食住行的问题。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35" y="2119080"/>
            <a:ext cx="1914545" cy="224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14" y="2119080"/>
            <a:ext cx="2252727" cy="224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76" y="2119080"/>
            <a:ext cx="2143244" cy="2247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9DB642E-3974-4200-B5F6-05C90C627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8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497CFA-4FFE-4EA2-9E2B-88FA94E0C095}"/>
              </a:ext>
            </a:extLst>
          </p:cNvPr>
          <p:cNvGrpSpPr/>
          <p:nvPr/>
        </p:nvGrpSpPr>
        <p:grpSpPr>
          <a:xfrm>
            <a:off x="1224984" y="1116335"/>
            <a:ext cx="4359614" cy="3299257"/>
            <a:chOff x="1224984" y="1116335"/>
            <a:chExt cx="4359614" cy="329925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813" y="3739498"/>
              <a:ext cx="1199111" cy="676094"/>
            </a:xfrm>
            <a:prstGeom prst="rect">
              <a:avLst/>
            </a:prstGeom>
            <a:ln>
              <a:noFill/>
            </a:ln>
            <a:effectLst>
              <a:softEdge rad="38100"/>
            </a:effectLst>
          </p:spPr>
        </p:pic>
        <p:grpSp>
          <p:nvGrpSpPr>
            <p:cNvPr id="60" name="组合 59"/>
            <p:cNvGrpSpPr/>
            <p:nvPr/>
          </p:nvGrpSpPr>
          <p:grpSpPr>
            <a:xfrm>
              <a:off x="4147957" y="2070643"/>
              <a:ext cx="1381460" cy="340018"/>
              <a:chOff x="5630881" y="2410995"/>
              <a:chExt cx="2455929" cy="604470"/>
            </a:xfrm>
          </p:grpSpPr>
          <p:sp>
            <p:nvSpPr>
              <p:cNvPr id="61" name="직사각형 12"/>
              <p:cNvSpPr/>
              <p:nvPr/>
            </p:nvSpPr>
            <p:spPr>
              <a:xfrm>
                <a:off x="5849557" y="2564218"/>
                <a:ext cx="2237253" cy="451247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微信</a:t>
                </a:r>
              </a:p>
            </p:txBody>
          </p:sp>
          <p:sp>
            <p:nvSpPr>
              <p:cNvPr id="62" name="타원 11"/>
              <p:cNvSpPr/>
              <p:nvPr/>
            </p:nvSpPr>
            <p:spPr>
              <a:xfrm>
                <a:off x="5630881" y="2410995"/>
                <a:ext cx="180357" cy="180357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296006" y="2088209"/>
              <a:ext cx="1352764" cy="320039"/>
              <a:chOff x="517202" y="2413203"/>
              <a:chExt cx="2404913" cy="568953"/>
            </a:xfrm>
          </p:grpSpPr>
          <p:sp>
            <p:nvSpPr>
              <p:cNvPr id="64" name="직사각형 12"/>
              <p:cNvSpPr/>
              <p:nvPr/>
            </p:nvSpPr>
            <p:spPr>
              <a:xfrm>
                <a:off x="517202" y="2530909"/>
                <a:ext cx="2237254" cy="451247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 algn="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饿了么</a:t>
                </a:r>
              </a:p>
            </p:txBody>
          </p:sp>
          <p:sp>
            <p:nvSpPr>
              <p:cNvPr id="65" name="타원 28"/>
              <p:cNvSpPr/>
              <p:nvPr/>
            </p:nvSpPr>
            <p:spPr>
              <a:xfrm>
                <a:off x="2741758" y="2413203"/>
                <a:ext cx="180357" cy="180357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360786" y="3120813"/>
              <a:ext cx="1303292" cy="417054"/>
              <a:chOff x="617846" y="4306958"/>
              <a:chExt cx="2316968" cy="741418"/>
            </a:xfrm>
          </p:grpSpPr>
          <p:sp>
            <p:nvSpPr>
              <p:cNvPr id="67" name="직사각형 12"/>
              <p:cNvSpPr/>
              <p:nvPr/>
            </p:nvSpPr>
            <p:spPr>
              <a:xfrm>
                <a:off x="617846" y="4597131"/>
                <a:ext cx="2237259" cy="451245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 algn="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百度地图</a:t>
                </a:r>
              </a:p>
            </p:txBody>
          </p:sp>
          <p:sp>
            <p:nvSpPr>
              <p:cNvPr id="68" name="타원 32"/>
              <p:cNvSpPr/>
              <p:nvPr/>
            </p:nvSpPr>
            <p:spPr>
              <a:xfrm>
                <a:off x="2754457" y="4306958"/>
                <a:ext cx="180357" cy="180357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149126" y="3051928"/>
              <a:ext cx="1435472" cy="253829"/>
              <a:chOff x="5560385" y="4199063"/>
              <a:chExt cx="2551951" cy="451249"/>
            </a:xfrm>
          </p:grpSpPr>
          <p:sp>
            <p:nvSpPr>
              <p:cNvPr id="70" name="직사각형 12"/>
              <p:cNvSpPr/>
              <p:nvPr/>
            </p:nvSpPr>
            <p:spPr>
              <a:xfrm>
                <a:off x="5875082" y="4199063"/>
                <a:ext cx="2237254" cy="451249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其他</a:t>
                </a:r>
              </a:p>
            </p:txBody>
          </p:sp>
          <p:sp>
            <p:nvSpPr>
              <p:cNvPr id="71" name="타원 34"/>
              <p:cNvSpPr/>
              <p:nvPr/>
            </p:nvSpPr>
            <p:spPr>
              <a:xfrm>
                <a:off x="5560385" y="4314044"/>
                <a:ext cx="180357" cy="180357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076696" y="3568358"/>
              <a:ext cx="1258456" cy="410307"/>
              <a:chOff x="3681858" y="5104118"/>
              <a:chExt cx="2237254" cy="729429"/>
            </a:xfrm>
          </p:grpSpPr>
          <p:sp>
            <p:nvSpPr>
              <p:cNvPr id="73" name="직사각형 12"/>
              <p:cNvSpPr/>
              <p:nvPr/>
            </p:nvSpPr>
            <p:spPr>
              <a:xfrm>
                <a:off x="3681858" y="5382299"/>
                <a:ext cx="2237254" cy="451248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滴滴出行</a:t>
                </a:r>
              </a:p>
            </p:txBody>
          </p:sp>
          <p:sp>
            <p:nvSpPr>
              <p:cNvPr id="74" name="타원 34"/>
              <p:cNvSpPr/>
              <p:nvPr/>
            </p:nvSpPr>
            <p:spPr>
              <a:xfrm>
                <a:off x="4163804" y="5104118"/>
                <a:ext cx="180357" cy="180357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3110980" y="1419114"/>
              <a:ext cx="1258456" cy="341818"/>
              <a:chOff x="3729295" y="1339838"/>
              <a:chExt cx="2237254" cy="607677"/>
            </a:xfrm>
          </p:grpSpPr>
          <p:sp>
            <p:nvSpPr>
              <p:cNvPr id="76" name="직사각형 12"/>
              <p:cNvSpPr/>
              <p:nvPr/>
            </p:nvSpPr>
            <p:spPr>
              <a:xfrm>
                <a:off x="3729295" y="1339838"/>
                <a:ext cx="2237254" cy="451252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 algn="ctr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zh-CN" altLang="en-US" sz="1050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手机淘宝</a:t>
                </a:r>
              </a:p>
            </p:txBody>
          </p:sp>
          <p:sp>
            <p:nvSpPr>
              <p:cNvPr id="77" name="타원 11"/>
              <p:cNvSpPr/>
              <p:nvPr/>
            </p:nvSpPr>
            <p:spPr>
              <a:xfrm>
                <a:off x="4163804" y="1767159"/>
                <a:ext cx="180356" cy="180356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51" tIns="45677" rIns="91351" bIns="45677"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2663038" y="1793593"/>
              <a:ext cx="1448486" cy="1677662"/>
              <a:chOff x="2932966" y="1947515"/>
              <a:chExt cx="2575087" cy="2982509"/>
            </a:xfrm>
          </p:grpSpPr>
          <p:sp>
            <p:nvSpPr>
              <p:cNvPr id="79" name="육각형 7"/>
              <p:cNvSpPr/>
              <p:nvPr/>
            </p:nvSpPr>
            <p:spPr>
              <a:xfrm rot="5400000">
                <a:off x="2799251" y="2221222"/>
                <a:ext cx="2909454" cy="2508150"/>
              </a:xfrm>
              <a:prstGeom prst="hexagon">
                <a:avLst/>
              </a:prstGeom>
              <a:solidFill>
                <a:srgbClr val="007C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0" name="육각형 2"/>
              <p:cNvSpPr/>
              <p:nvPr/>
            </p:nvSpPr>
            <p:spPr>
              <a:xfrm rot="5400000">
                <a:off x="3275812" y="2586501"/>
                <a:ext cx="1999426" cy="1731763"/>
              </a:xfrm>
              <a:prstGeom prst="hexagon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50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cxnSp>
            <p:nvCxnSpPr>
              <p:cNvPr id="81" name="직선 연결선 9"/>
              <p:cNvCxnSpPr>
                <a:endCxn id="79" idx="4"/>
              </p:cNvCxnSpPr>
              <p:nvPr/>
            </p:nvCxnSpPr>
            <p:spPr>
              <a:xfrm flipV="1">
                <a:off x="5130842" y="2647608"/>
                <a:ext cx="377210" cy="2349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26"/>
              <p:cNvCxnSpPr>
                <a:endCxn id="79" idx="2"/>
              </p:cNvCxnSpPr>
              <p:nvPr/>
            </p:nvCxnSpPr>
            <p:spPr>
              <a:xfrm flipH="1" flipV="1">
                <a:off x="2999904" y="2647608"/>
                <a:ext cx="411469" cy="2256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30"/>
              <p:cNvCxnSpPr/>
              <p:nvPr/>
            </p:nvCxnSpPr>
            <p:spPr>
              <a:xfrm flipH="1">
                <a:off x="2932966" y="3967208"/>
                <a:ext cx="471618" cy="3841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33"/>
              <p:cNvCxnSpPr>
                <a:endCxn id="79" idx="5"/>
              </p:cNvCxnSpPr>
              <p:nvPr/>
            </p:nvCxnSpPr>
            <p:spPr>
              <a:xfrm>
                <a:off x="5128637" y="4017907"/>
                <a:ext cx="379415" cy="28508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직사각형 12"/>
              <p:cNvSpPr/>
              <p:nvPr/>
            </p:nvSpPr>
            <p:spPr>
              <a:xfrm>
                <a:off x="3404582" y="2889717"/>
                <a:ext cx="1717268" cy="1098721"/>
              </a:xfrm>
              <a:prstGeom prst="rect">
                <a:avLst/>
              </a:prstGeom>
            </p:spPr>
            <p:txBody>
              <a:bodyPr wrap="square" lIns="91351" tIns="45677" rIns="91351" bIns="45677">
                <a:spAutoFit/>
              </a:bodyPr>
              <a:lstStyle/>
              <a:p>
                <a:pPr algn="ctr">
                  <a:spcBef>
                    <a:spcPts val="450"/>
                  </a:spcBef>
                </a:pPr>
                <a:r>
                  <a:rPr lang="zh-CN" altLang="en-US" sz="1500" b="1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常用的</a:t>
                </a:r>
                <a:endParaRPr lang="en-US" altLang="zh-CN" sz="1500" b="1" spc="-75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itchFamily="2" charset="2"/>
                </a:endParaRPr>
              </a:p>
              <a:p>
                <a:pPr algn="ctr">
                  <a:spcBef>
                    <a:spcPts val="450"/>
                  </a:spcBef>
                </a:pPr>
                <a:r>
                  <a:rPr lang="zh-CN" altLang="en-US" sz="1500" b="1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手机</a:t>
                </a:r>
                <a:r>
                  <a:rPr lang="en-US" altLang="zh-CN" sz="1500" b="1" spc="-75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itchFamily="2" charset="2"/>
                  </a:rPr>
                  <a:t>APP</a:t>
                </a:r>
              </a:p>
            </p:txBody>
          </p:sp>
          <p:cxnSp>
            <p:nvCxnSpPr>
              <p:cNvPr id="88" name="직선 연결선 33"/>
              <p:cNvCxnSpPr>
                <a:endCxn id="79" idx="0"/>
              </p:cNvCxnSpPr>
              <p:nvPr/>
            </p:nvCxnSpPr>
            <p:spPr>
              <a:xfrm>
                <a:off x="4250132" y="4424873"/>
                <a:ext cx="3846" cy="50515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33"/>
              <p:cNvCxnSpPr/>
              <p:nvPr/>
            </p:nvCxnSpPr>
            <p:spPr>
              <a:xfrm>
                <a:off x="4250132" y="1947515"/>
                <a:ext cx="3846" cy="50515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663" y="1116335"/>
              <a:ext cx="694219" cy="694219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84" y="1822350"/>
              <a:ext cx="861881" cy="852032"/>
            </a:xfrm>
            <a:prstGeom prst="rect">
              <a:avLst/>
            </a:prstGeom>
            <a:ln>
              <a:noFill/>
            </a:ln>
            <a:effectLst>
              <a:softEdge rad="38100"/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512" y="1910644"/>
              <a:ext cx="702245" cy="699244"/>
            </a:xfrm>
            <a:prstGeom prst="rect">
              <a:avLst/>
            </a:prstGeom>
            <a:ln>
              <a:noFill/>
            </a:ln>
            <a:effectLst>
              <a:softEdge rad="50800"/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781" y="3071389"/>
              <a:ext cx="714319" cy="714319"/>
            </a:xfrm>
            <a:prstGeom prst="rect">
              <a:avLst/>
            </a:prstGeom>
            <a:ln>
              <a:noFill/>
            </a:ln>
            <a:effectLst>
              <a:softEdge rad="38100"/>
            </a:effectLst>
          </p:spPr>
        </p:pic>
        <p:pic>
          <p:nvPicPr>
            <p:cNvPr id="3074" name="Picture 2" descr="C:\Documents and Settings\Administrator\桌面\logo\logo\Cgo8PFWcoTKARPNOAABLnbTivc870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711" y="2934321"/>
              <a:ext cx="648686" cy="648686"/>
            </a:xfrm>
            <a:prstGeom prst="rect">
              <a:avLst/>
            </a:prstGeom>
            <a:ln>
              <a:noFill/>
            </a:ln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xmlns="" id="{CDB3658B-4E2E-4DFF-9B16-9CCD2C2F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88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053" y="1239491"/>
            <a:ext cx="401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随时随地想买就买</a:t>
            </a:r>
            <a:r>
              <a:rPr lang="en-US" altLang="zh-CN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手机淘宝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7" y="1540703"/>
            <a:ext cx="2015735" cy="285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07" y="1643179"/>
            <a:ext cx="2954655" cy="252888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61F53AFF-9725-48BA-BB30-2CC8567B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752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972" y="1255256"/>
            <a:ext cx="401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00A4E6"/>
                </a:solidFill>
                <a:latin typeface="微软雅黑" pitchFamily="34" charset="-122"/>
                <a:ea typeface="微软雅黑" pitchFamily="34" charset="-122"/>
              </a:rPr>
              <a:t>民以食为天</a:t>
            </a:r>
            <a:r>
              <a:rPr lang="en-US" altLang="zh-CN" sz="1200" b="1" dirty="0">
                <a:solidFill>
                  <a:srgbClr val="00A4E6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b="1" dirty="0">
                <a:solidFill>
                  <a:srgbClr val="00A4E6"/>
                </a:solidFill>
                <a:latin typeface="微软雅黑" pitchFamily="34" charset="-122"/>
                <a:ea typeface="微软雅黑" pitchFamily="34" charset="-122"/>
              </a:rPr>
              <a:t>饿了么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475" y="1840936"/>
            <a:ext cx="2575229" cy="1897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32" y="1508838"/>
            <a:ext cx="3028950" cy="256174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78609212-1412-494C-9100-3A066893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324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8175" y="1271020"/>
            <a:ext cx="401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打车不再烦</a:t>
            </a:r>
            <a:r>
              <a:rPr lang="en-US" altLang="zh-CN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b="1" dirty="0">
                <a:solidFill>
                  <a:srgbClr val="FF9C00"/>
                </a:solidFill>
                <a:latin typeface="微软雅黑" pitchFamily="34" charset="-122"/>
                <a:ea typeface="微软雅黑" pitchFamily="34" charset="-122"/>
              </a:rPr>
              <a:t>滴滴出行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5" y="1759923"/>
            <a:ext cx="2862674" cy="2201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98" y="1524935"/>
            <a:ext cx="2857500" cy="246411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713A9D0-034C-4E01-8A94-CB277C98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60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71" y="1670268"/>
            <a:ext cx="3231585" cy="263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89641" y="1268484"/>
            <a:ext cx="235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社交聊天神器</a:t>
            </a:r>
            <a:r>
              <a:rPr lang="en-US" altLang="zh-CN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微信</a:t>
            </a:r>
          </a:p>
        </p:txBody>
      </p:sp>
      <p:pic>
        <p:nvPicPr>
          <p:cNvPr id="4098" name="Picture 2" descr="E:\2016.11\福建船政交通职业学院 11.16\福建挂图用图\20150728183200_6916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4" y="1670267"/>
            <a:ext cx="2813486" cy="263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889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770ED7D0-1213-4263-89A2-96895F5A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689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49" y="1868936"/>
            <a:ext cx="2781060" cy="224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635" y="1263139"/>
            <a:ext cx="401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出行指南必不可少</a:t>
            </a:r>
            <a:r>
              <a:rPr lang="en-US" altLang="zh-CN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b="1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百度地图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5" y="1820486"/>
            <a:ext cx="3120968" cy="234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19904155-192D-4A4A-B4A7-CB449C538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113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341727" y="1145665"/>
            <a:ext cx="6195272" cy="85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随着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的普及，手机终端功能的提升，以及相关政府部门的高度重视，促进这一产业的高速发展，移动商务业务范围也逐渐扩大，它涵盖了金融、信息、娱乐、旅游和个人信息管理等领域。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其主要功能包括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7AB6025-1DE4-41CB-BE19-D8219D2BCD50}"/>
              </a:ext>
            </a:extLst>
          </p:cNvPr>
          <p:cNvGrpSpPr/>
          <p:nvPr/>
        </p:nvGrpSpPr>
        <p:grpSpPr>
          <a:xfrm>
            <a:off x="0" y="2407474"/>
            <a:ext cx="6858000" cy="1525701"/>
            <a:chOff x="0" y="2407474"/>
            <a:chExt cx="6858000" cy="1525701"/>
          </a:xfrm>
        </p:grpSpPr>
        <p:pic>
          <p:nvPicPr>
            <p:cNvPr id="6144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1233318" y="2408368"/>
              <a:ext cx="146447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3429540" y="2408367"/>
              <a:ext cx="146447" cy="40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4153727" y="2408368"/>
              <a:ext cx="145554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4880340" y="2408368"/>
              <a:ext cx="146447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5619452" y="2407474"/>
              <a:ext cx="145554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圆角矩形 9"/>
            <p:cNvSpPr/>
            <p:nvPr/>
          </p:nvSpPr>
          <p:spPr>
            <a:xfrm>
              <a:off x="0" y="2477126"/>
              <a:ext cx="6858000" cy="57150"/>
            </a:xfrm>
            <a:prstGeom prst="roundRect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</a:sysClr>
                </a:gs>
                <a:gs pos="100000">
                  <a:sysClr val="window" lastClr="FFFFFF">
                    <a:lumMod val="50000"/>
                    <a:shade val="67500"/>
                    <a:satMod val="115000"/>
                  </a:sysClr>
                </a:gs>
                <a:gs pos="5500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491327" y="2659092"/>
              <a:ext cx="5886654" cy="1274083"/>
            </a:xfrm>
            <a:prstGeom prst="roundRect">
              <a:avLst>
                <a:gd name="adj" fmla="val 6336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  <a:shade val="100000"/>
                    <a:satMod val="11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1000" sy="101000" algn="ctr" rotWithShape="0">
                <a:prstClr val="black">
                  <a:alpha val="26000"/>
                </a:prstClr>
              </a:outerShdw>
              <a:reflection blurRad="6350" stA="80000" endPos="0" dir="5400000" sy="-100000" algn="bl" rotWithShape="0"/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五边形 12"/>
            <p:cNvSpPr/>
            <p:nvPr/>
          </p:nvSpPr>
          <p:spPr bwMode="auto">
            <a:xfrm rot="5400000">
              <a:off x="679232" y="2932987"/>
              <a:ext cx="1043880" cy="541139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88530 w 1296146"/>
                <a:gd name="connsiteY2" fmla="*/ 360041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988530" y="360041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159202" y="2711977"/>
              <a:ext cx="83939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1003825" y="2408368"/>
              <a:ext cx="229493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68"/>
            <p:cNvSpPr txBox="1"/>
            <p:nvPr/>
          </p:nvSpPr>
          <p:spPr bwMode="auto">
            <a:xfrm>
              <a:off x="923969" y="2944276"/>
              <a:ext cx="552748" cy="398187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zh-CN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银行业务</a:t>
              </a:r>
              <a:endParaRPr lang="zh-CN" altLang="en-US" sz="1125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21" name="五边形 9"/>
            <p:cNvSpPr/>
            <p:nvPr/>
          </p:nvSpPr>
          <p:spPr bwMode="auto">
            <a:xfrm rot="5400000">
              <a:off x="2876347" y="2932093"/>
              <a:ext cx="1042094" cy="541139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1032075 w 1296146"/>
                <a:gd name="connsiteY2" fmla="*/ 360041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1032075" y="360041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 bwMode="auto">
            <a:xfrm>
              <a:off x="3355424" y="2711977"/>
              <a:ext cx="83939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3200940" y="2408367"/>
              <a:ext cx="228600" cy="40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69"/>
            <p:cNvSpPr txBox="1"/>
            <p:nvPr/>
          </p:nvSpPr>
          <p:spPr bwMode="auto">
            <a:xfrm>
              <a:off x="3107179" y="3025921"/>
              <a:ext cx="551855" cy="225063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购物</a:t>
              </a:r>
            </a:p>
          </p:txBody>
        </p:sp>
        <p:sp>
          <p:nvSpPr>
            <p:cNvPr id="28" name="五边形 18"/>
            <p:cNvSpPr/>
            <p:nvPr/>
          </p:nvSpPr>
          <p:spPr bwMode="auto">
            <a:xfrm rot="5400000">
              <a:off x="3599194" y="2933433"/>
              <a:ext cx="1043880" cy="540247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30475 w 1296146"/>
                <a:gd name="connsiteY2" fmla="*/ 331012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75913 w 1296146"/>
                <a:gd name="connsiteY2" fmla="*/ 403584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64556 w 1296146"/>
                <a:gd name="connsiteY2" fmla="*/ 331012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1021353 w 1296146"/>
                <a:gd name="connsiteY2" fmla="*/ 374555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1021353" y="374555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4079610" y="2711977"/>
              <a:ext cx="83047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5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3924235" y="2408368"/>
              <a:ext cx="229493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70"/>
            <p:cNvSpPr txBox="1"/>
            <p:nvPr/>
          </p:nvSpPr>
          <p:spPr bwMode="auto">
            <a:xfrm>
              <a:off x="1673556" y="2952440"/>
              <a:ext cx="552748" cy="571311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en-US" altLang="zh-CN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Your text here</a:t>
              </a:r>
              <a:endParaRPr lang="zh-CN" altLang="en-US" sz="1125" dirty="0"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35" name="五边形 15"/>
            <p:cNvSpPr/>
            <p:nvPr/>
          </p:nvSpPr>
          <p:spPr bwMode="auto">
            <a:xfrm rot="5400000">
              <a:off x="4325806" y="2933433"/>
              <a:ext cx="1043880" cy="540247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1104646 w 1296146"/>
                <a:gd name="connsiteY2" fmla="*/ 360041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1036492 w 1296146"/>
                <a:gd name="connsiteY2" fmla="*/ 374555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1036492" y="374555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4806222" y="2711977"/>
              <a:ext cx="83047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4651739" y="2408368"/>
              <a:ext cx="228600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71"/>
            <p:cNvSpPr txBox="1"/>
            <p:nvPr/>
          </p:nvSpPr>
          <p:spPr bwMode="auto">
            <a:xfrm>
              <a:off x="4558870" y="2968769"/>
              <a:ext cx="551855" cy="398187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网上比价</a:t>
              </a:r>
            </a:p>
          </p:txBody>
        </p:sp>
        <p:sp>
          <p:nvSpPr>
            <p:cNvPr id="42" name="五边形 21"/>
            <p:cNvSpPr/>
            <p:nvPr/>
          </p:nvSpPr>
          <p:spPr bwMode="auto">
            <a:xfrm rot="5400000">
              <a:off x="5064920" y="2933432"/>
              <a:ext cx="1044773" cy="539354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1032075 w 1296146"/>
                <a:gd name="connsiteY2" fmla="*/ 374555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1032075" y="374555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5544444" y="2710191"/>
              <a:ext cx="83939" cy="70544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146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5389960" y="2407474"/>
              <a:ext cx="229493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TextBox 73"/>
            <p:cNvSpPr txBox="1"/>
            <p:nvPr/>
          </p:nvSpPr>
          <p:spPr bwMode="auto">
            <a:xfrm>
              <a:off x="5304235" y="2911618"/>
              <a:ext cx="552748" cy="571311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信息推送与分享</a:t>
              </a: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2711089" y="2408365"/>
              <a:ext cx="146447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五边形 12"/>
            <p:cNvSpPr/>
            <p:nvPr/>
          </p:nvSpPr>
          <p:spPr bwMode="auto">
            <a:xfrm rot="5400000">
              <a:off x="2157003" y="2932984"/>
              <a:ext cx="1043880" cy="541139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88530 w 1296146"/>
                <a:gd name="connsiteY2" fmla="*/ 360041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988530" y="360041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2636974" y="2711974"/>
              <a:ext cx="83939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2481597" y="2408365"/>
              <a:ext cx="229493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68"/>
            <p:cNvSpPr txBox="1"/>
            <p:nvPr/>
          </p:nvSpPr>
          <p:spPr bwMode="auto">
            <a:xfrm>
              <a:off x="3844760" y="3024897"/>
              <a:ext cx="552748" cy="225063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娱乐</a:t>
              </a:r>
            </a:p>
          </p:txBody>
        </p:sp>
        <p:sp>
          <p:nvSpPr>
            <p:cNvPr id="40" name="TextBox 68"/>
            <p:cNvSpPr txBox="1"/>
            <p:nvPr/>
          </p:nvSpPr>
          <p:spPr bwMode="auto">
            <a:xfrm>
              <a:off x="2401737" y="3017750"/>
              <a:ext cx="552748" cy="225063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订票</a:t>
              </a:r>
            </a:p>
          </p:txBody>
        </p:sp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1984449" y="2408365"/>
              <a:ext cx="146447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五边形 12"/>
            <p:cNvSpPr/>
            <p:nvPr/>
          </p:nvSpPr>
          <p:spPr bwMode="auto">
            <a:xfrm rot="5400000">
              <a:off x="1422198" y="2932984"/>
              <a:ext cx="1043880" cy="541139"/>
            </a:xfrm>
            <a:custGeom>
              <a:avLst/>
              <a:gdLst>
                <a:gd name="connsiteX0" fmla="*/ 0 w 1656186"/>
                <a:gd name="connsiteY0" fmla="*/ 0 h 720081"/>
                <a:gd name="connsiteX1" fmla="*/ 1296146 w 1656186"/>
                <a:gd name="connsiteY1" fmla="*/ 0 h 720081"/>
                <a:gd name="connsiteX2" fmla="*/ 1656186 w 1656186"/>
                <a:gd name="connsiteY2" fmla="*/ 360041 h 720081"/>
                <a:gd name="connsiteX3" fmla="*/ 1296146 w 1656186"/>
                <a:gd name="connsiteY3" fmla="*/ 720081 h 720081"/>
                <a:gd name="connsiteX4" fmla="*/ 0 w 1656186"/>
                <a:gd name="connsiteY4" fmla="*/ 720081 h 720081"/>
                <a:gd name="connsiteX5" fmla="*/ 0 w 1656186"/>
                <a:gd name="connsiteY5" fmla="*/ 0 h 720081"/>
                <a:gd name="connsiteX0" fmla="*/ 0 w 1296146"/>
                <a:gd name="connsiteY0" fmla="*/ 0 h 720081"/>
                <a:gd name="connsiteX1" fmla="*/ 1296146 w 1296146"/>
                <a:gd name="connsiteY1" fmla="*/ 0 h 720081"/>
                <a:gd name="connsiteX2" fmla="*/ 988530 w 1296146"/>
                <a:gd name="connsiteY2" fmla="*/ 360041 h 720081"/>
                <a:gd name="connsiteX3" fmla="*/ 1296146 w 1296146"/>
                <a:gd name="connsiteY3" fmla="*/ 720081 h 720081"/>
                <a:gd name="connsiteX4" fmla="*/ 0 w 1296146"/>
                <a:gd name="connsiteY4" fmla="*/ 720081 h 720081"/>
                <a:gd name="connsiteX5" fmla="*/ 0 w 1296146"/>
                <a:gd name="connsiteY5" fmla="*/ 0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146" h="720081">
                  <a:moveTo>
                    <a:pt x="0" y="0"/>
                  </a:moveTo>
                  <a:lnTo>
                    <a:pt x="1296146" y="0"/>
                  </a:lnTo>
                  <a:lnTo>
                    <a:pt x="988530" y="360041"/>
                  </a:lnTo>
                  <a:lnTo>
                    <a:pt x="1296146" y="720081"/>
                  </a:lnTo>
                  <a:lnTo>
                    <a:pt x="0" y="72008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25400" cap="flat" cmpd="sng" algn="ctr">
              <a:solidFill>
                <a:srgbClr val="0091C4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1902169" y="2711974"/>
              <a:ext cx="83939" cy="696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51435" tIns="25718" rIns="51435" bIns="2571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1754956" y="2408365"/>
              <a:ext cx="229493" cy="40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TextBox 68"/>
            <p:cNvSpPr txBox="1"/>
            <p:nvPr/>
          </p:nvSpPr>
          <p:spPr bwMode="auto">
            <a:xfrm>
              <a:off x="1650606" y="3009589"/>
              <a:ext cx="552748" cy="225063"/>
            </a:xfrm>
            <a:prstGeom prst="rect">
              <a:avLst/>
            </a:prstGeom>
            <a:noFill/>
          </p:spPr>
          <p:txBody>
            <a:bodyPr lIns="51435" tIns="25718" rIns="51435" bIns="25718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rgbClr val="714203"/>
                  </a:solidFill>
                  <a:effectLst>
                    <a:outerShdw dist="25400" dir="5400000" algn="t" rotWithShape="0">
                      <a:schemeClr val="bg1">
                        <a:alpha val="29000"/>
                      </a:schemeClr>
                    </a:outerShdw>
                  </a:effectLst>
                  <a:uLnTx/>
                  <a:uFillTx/>
                  <a:latin typeface="Adidas Unity" pitchFamily="2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 eaLnBrk="1" hangingPunct="1">
                <a:lnSpc>
                  <a:spcPct val="100000"/>
                </a:lnSpc>
                <a:defRPr/>
              </a:pPr>
              <a:r>
                <a:rPr lang="zh-CN" altLang="en-US" sz="1125" dirty="0"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</a:rPr>
                <a:t>交易</a:t>
              </a:r>
            </a:p>
          </p:txBody>
        </p: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xmlns="" id="{A3B8E4B1-47C5-482E-B953-6D067D74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功能及优势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0111972"/>
      </p:ext>
    </p:extLst>
  </p:cSld>
  <p:clrMapOvr>
    <a:masterClrMapping/>
  </p:clrMapOvr>
  <p:transition spd="slow" advTm="9114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y1.ifengimg.com/haina/2016_06/0762872b4ac2f8d_w640_h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89" y="1082206"/>
            <a:ext cx="4039545" cy="3283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2" name="矩形 1"/>
          <p:cNvSpPr/>
          <p:nvPr/>
        </p:nvSpPr>
        <p:spPr bwMode="auto">
          <a:xfrm>
            <a:off x="260130" y="1312972"/>
            <a:ext cx="2631925" cy="575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多元的娱乐方式</a:t>
            </a:r>
            <a:endParaRPr lang="zh-CN" altLang="en-US" sz="13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134DB42-ADFE-467A-B2E1-8C9C8CDB2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功能及优势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21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60129" y="1312972"/>
            <a:ext cx="2302317" cy="575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移动</a:t>
            </a: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生活场景</a:t>
            </a:r>
            <a:endParaRPr lang="zh-CN" altLang="en-US" sz="13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http://news.yipu.com.cn/uploads/allimg/140711/1-140G10Q444H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90" y="1082206"/>
            <a:ext cx="4039545" cy="3275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C38FF64-426E-4E66-A455-44620BCE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功能及优势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88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1758702" y="1370261"/>
            <a:ext cx="3341266" cy="273248"/>
          </a:xfrm>
        </p:spPr>
        <p:txBody>
          <a:bodyPr anchor="ctr">
            <a:no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学习目标</a:t>
            </a:r>
          </a:p>
        </p:txBody>
      </p:sp>
      <p:sp>
        <p:nvSpPr>
          <p:cNvPr id="4098" name="圆角矩形 4098"/>
          <p:cNvSpPr/>
          <p:nvPr/>
        </p:nvSpPr>
        <p:spPr>
          <a:xfrm>
            <a:off x="1531203" y="2579961"/>
            <a:ext cx="1244437" cy="1667113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88CE5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099" name="圆角矩形 4099"/>
          <p:cNvSpPr/>
          <p:nvPr/>
        </p:nvSpPr>
        <p:spPr>
          <a:xfrm>
            <a:off x="1879170" y="2379744"/>
            <a:ext cx="786259" cy="1212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100" name="圆角矩形 4100"/>
          <p:cNvSpPr/>
          <p:nvPr/>
        </p:nvSpPr>
        <p:spPr>
          <a:xfrm>
            <a:off x="2943447" y="2639502"/>
            <a:ext cx="1060178" cy="1607572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D791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101" name="圆角矩形 4101"/>
          <p:cNvSpPr/>
          <p:nvPr/>
        </p:nvSpPr>
        <p:spPr>
          <a:xfrm>
            <a:off x="3118247" y="2440354"/>
            <a:ext cx="786259" cy="1212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102" name="圆角矩形 4102"/>
          <p:cNvSpPr/>
          <p:nvPr/>
        </p:nvSpPr>
        <p:spPr>
          <a:xfrm>
            <a:off x="4218781" y="2634041"/>
            <a:ext cx="968425" cy="1452503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4B7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103" name="圆角矩形 4103"/>
          <p:cNvSpPr/>
          <p:nvPr/>
        </p:nvSpPr>
        <p:spPr>
          <a:xfrm>
            <a:off x="4218781" y="2336213"/>
            <a:ext cx="786259" cy="1212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759"/>
          </a:p>
        </p:txBody>
      </p:sp>
      <p:sp>
        <p:nvSpPr>
          <p:cNvPr id="4104" name="任意多边形 4104"/>
          <p:cNvSpPr/>
          <p:nvPr/>
        </p:nvSpPr>
        <p:spPr>
          <a:xfrm>
            <a:off x="2551658" y="1855142"/>
            <a:ext cx="618828" cy="488231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1999"/>
                </a:srgbClr>
              </a:gs>
              <a:gs pos="100000">
                <a:srgbClr val="88CE5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759"/>
          </a:p>
        </p:txBody>
      </p:sp>
      <p:sp>
        <p:nvSpPr>
          <p:cNvPr id="4105" name="任意多边形 4105"/>
          <p:cNvSpPr/>
          <p:nvPr/>
        </p:nvSpPr>
        <p:spPr>
          <a:xfrm>
            <a:off x="3640634" y="1643509"/>
            <a:ext cx="618828" cy="487561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1999"/>
                </a:srgbClr>
              </a:gs>
              <a:gs pos="100000">
                <a:srgbClr val="AD83EB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759"/>
          </a:p>
        </p:txBody>
      </p:sp>
      <p:sp>
        <p:nvSpPr>
          <p:cNvPr id="4106" name="文本框 4106"/>
          <p:cNvSpPr txBox="1"/>
          <p:nvPr/>
        </p:nvSpPr>
        <p:spPr>
          <a:xfrm>
            <a:off x="1739363" y="2248273"/>
            <a:ext cx="847791" cy="20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0" hangingPunct="0"/>
            <a:r>
              <a:rPr lang="zh-CN" altLang="en-US" sz="759" b="1" dirty="0"/>
              <a:t>知识目标</a:t>
            </a:r>
            <a:endParaRPr lang="zh-CN" altLang="en-US" sz="591" b="1" dirty="0">
              <a:solidFill>
                <a:srgbClr val="FFFFFF"/>
              </a:solidFill>
            </a:endParaRPr>
          </a:p>
        </p:txBody>
      </p:sp>
      <p:sp>
        <p:nvSpPr>
          <p:cNvPr id="4107" name="文本框 4107"/>
          <p:cNvSpPr txBox="1"/>
          <p:nvPr/>
        </p:nvSpPr>
        <p:spPr>
          <a:xfrm>
            <a:off x="3170486" y="2404318"/>
            <a:ext cx="575799" cy="209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759" b="1" dirty="0"/>
              <a:t>能力目标</a:t>
            </a:r>
          </a:p>
        </p:txBody>
      </p:sp>
      <p:sp>
        <p:nvSpPr>
          <p:cNvPr id="4108" name="文本框 4108"/>
          <p:cNvSpPr txBox="1"/>
          <p:nvPr/>
        </p:nvSpPr>
        <p:spPr>
          <a:xfrm>
            <a:off x="4299352" y="2301605"/>
            <a:ext cx="575799" cy="209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759" b="1" dirty="0"/>
              <a:t>素质目标</a:t>
            </a:r>
          </a:p>
        </p:txBody>
      </p:sp>
      <p:sp>
        <p:nvSpPr>
          <p:cNvPr id="4109" name="矩形 4109"/>
          <p:cNvSpPr/>
          <p:nvPr/>
        </p:nvSpPr>
        <p:spPr>
          <a:xfrm>
            <a:off x="1728082" y="2823535"/>
            <a:ext cx="870351" cy="1147869"/>
          </a:xfrm>
          <a:prstGeom prst="rect">
            <a:avLst/>
          </a:prstGeom>
          <a:noFill/>
          <a:ln w="9525">
            <a:noFill/>
          </a:ln>
        </p:spPr>
        <p:txBody>
          <a:bodyPr wrap="square" lIns="37969" tIns="19744" rIns="37969" bIns="19744" anchor="t">
            <a:spAutoFit/>
          </a:bodyPr>
          <a:lstStyle/>
          <a:p>
            <a:pPr lvl="0"/>
            <a:r>
              <a:rPr lang="zh-CN" altLang="en-US" sz="1200" b="1" dirty="0"/>
              <a:t>1.了解移动商务的概念、特征；2.理解移动商务与传统商务的区别</a:t>
            </a:r>
          </a:p>
        </p:txBody>
      </p:sp>
      <p:sp>
        <p:nvSpPr>
          <p:cNvPr id="4110" name="矩形 4110"/>
          <p:cNvSpPr/>
          <p:nvPr/>
        </p:nvSpPr>
        <p:spPr>
          <a:xfrm>
            <a:off x="3072706" y="2976922"/>
            <a:ext cx="877342" cy="766739"/>
          </a:xfrm>
          <a:prstGeom prst="rect">
            <a:avLst/>
          </a:prstGeom>
          <a:noFill/>
          <a:ln w="9525">
            <a:noFill/>
          </a:ln>
        </p:spPr>
        <p:txBody>
          <a:bodyPr wrap="square" lIns="37969" tIns="19744" rIns="37969" bIns="19744" anchor="t">
            <a:spAutoFit/>
          </a:bodyPr>
          <a:lstStyle/>
          <a:p>
            <a:pPr lvl="0"/>
            <a:r>
              <a:rPr sz="1181" b="1" dirty="0" err="1" smtClean="0"/>
              <a:t>能分析</a:t>
            </a:r>
            <a:r>
              <a:rPr lang="zh-CN" altLang="en-US" sz="1181" b="1" dirty="0"/>
              <a:t>终端是如何影响消费者</a:t>
            </a:r>
            <a:r>
              <a:rPr sz="1181" b="1" dirty="0" err="1" smtClean="0"/>
              <a:t>移动购买决策的</a:t>
            </a:r>
            <a:endParaRPr sz="1181" b="1" dirty="0"/>
          </a:p>
        </p:txBody>
      </p:sp>
      <p:sp>
        <p:nvSpPr>
          <p:cNvPr id="4111" name="矩形 4111"/>
          <p:cNvSpPr/>
          <p:nvPr/>
        </p:nvSpPr>
        <p:spPr>
          <a:xfrm>
            <a:off x="4128707" y="2921419"/>
            <a:ext cx="1165407" cy="1043738"/>
          </a:xfrm>
          <a:prstGeom prst="rect">
            <a:avLst/>
          </a:prstGeom>
          <a:noFill/>
          <a:ln w="9525">
            <a:noFill/>
          </a:ln>
        </p:spPr>
        <p:txBody>
          <a:bodyPr wrap="square" lIns="37969" tIns="19744" rIns="37969" bIns="19744" anchor="t">
            <a:spAutoFit/>
          </a:bodyPr>
          <a:lstStyle/>
          <a:p>
            <a:pPr lvl="0" algn="l" eaLnBrk="0" hangingPunct="0"/>
            <a:r>
              <a:rPr lang="zh-CN" altLang="en-US" b="1" dirty="0">
                <a:solidFill>
                  <a:srgbClr val="FFFF00"/>
                </a:solidFill>
                <a:ea typeface="黑体" panose="02010609060101010101" charset="-122"/>
              </a:rPr>
              <a:t>   </a:t>
            </a:r>
            <a:r>
              <a:rPr sz="1181" b="1" dirty="0" err="1">
                <a:sym typeface="微软雅黑" panose="020B0503020204020204" charset="-122"/>
              </a:rPr>
              <a:t>具有较强的系统分析问题、解决问题能力及</a:t>
            </a:r>
            <a:r>
              <a:rPr lang="zh-CN" altLang="en-US" sz="1181" b="1" dirty="0">
                <a:sym typeface="微软雅黑" panose="020B0503020204020204" charset="-122"/>
              </a:rPr>
              <a:t>实践操作</a:t>
            </a:r>
            <a:r>
              <a:rPr sz="1181" b="1" dirty="0" err="1">
                <a:sym typeface="微软雅黑" panose="020B0503020204020204" charset="-122"/>
              </a:rPr>
              <a:t>能力</a:t>
            </a:r>
            <a:endParaRPr sz="1181" b="1" dirty="0">
              <a:sym typeface="微软雅黑" panose="020B0503020204020204" charset="-122"/>
            </a:endParaRPr>
          </a:p>
          <a:p>
            <a:pPr lvl="0" algn="l" eaLnBrk="0" hangingPunct="0"/>
            <a:endParaRPr sz="1181" b="1" dirty="0">
              <a:sym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889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452408615"/>
              </p:ext>
            </p:extLst>
          </p:nvPr>
        </p:nvGraphicFramePr>
        <p:xfrm>
          <a:off x="1112051" y="945188"/>
          <a:ext cx="4597633" cy="395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5366CC2-4318-43D1-A20C-24CF7E504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功能及优势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95340"/>
              </p:ext>
            </p:extLst>
          </p:nvPr>
        </p:nvGraphicFramePr>
        <p:xfrm>
          <a:off x="0" y="1039714"/>
          <a:ext cx="6858000" cy="38725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0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62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9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区别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移动商务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>
                          <a:effectLst/>
                        </a:rPr>
                        <a:t>电子商务</a:t>
                      </a:r>
                      <a:endParaRPr lang="zh-CN" sz="1600" kern="10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网络基础设施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通信速度受无线电频谱限制，宽带有线，具有地理定位功能，可实现基于位置的服务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无差别服务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终端设备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设备屏幕小，内存小，处理器速度慢，输入不变，适合信息要简洁，不宜处理复杂的应用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个人计算机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用户群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潜在用户大于电子商务，但分布不均、文化差异大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200"/>
                        <a:t>比较集中</a:t>
                      </a:r>
                      <a:endParaRPr lang="zh-CN" sz="1400" kern="120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6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移动性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因移动而产生更多的商业机会，更能实现个性化，但再需要大数据量处理场合，给商务活动的进行带来不便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400" kern="1200" dirty="0"/>
                        <a:t>移动性差，但处理大数据更快捷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时空约束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与空间、时间（如医疗救护）有关，更能实现个性化，更能满足用户与位置有关的需求，如在陌生城市找餐馆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不受时间和空间的限制，提供一样的服务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1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effectLst/>
                        </a:rPr>
                        <a:t>商业模式</a:t>
                      </a:r>
                      <a:endParaRPr lang="zh-CN" sz="1600" kern="1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对差异性提供个性化服务来盈利，如位置变成产生价值的来源，必须考虑成本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200" dirty="0"/>
                        <a:t>低成本、无限的网络空间、消除信息不对称，提供无限的免费信息服务。</a:t>
                      </a:r>
                      <a:endParaRPr lang="zh-CN" sz="1400" kern="1200" dirty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7118" marR="4711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57E4F66-143A-43FE-8D98-157BDFFB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传统电子商务的区别</a:t>
            </a:r>
            <a:endParaRPr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5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BF322B70-F007-4D9F-8C8D-3E5FB6FF6024}"/>
              </a:ext>
            </a:extLst>
          </p:cNvPr>
          <p:cNvSpPr/>
          <p:nvPr/>
        </p:nvSpPr>
        <p:spPr>
          <a:xfrm>
            <a:off x="625079" y="1009650"/>
            <a:ext cx="5601890" cy="31396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统一图片大小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xmlns="" id="{92669E16-DF62-4314-978A-B23AAACF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6" y="230858"/>
            <a:ext cx="6858000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课后实训</a:t>
            </a:r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更多初、中、高级</a:t>
            </a:r>
          </a:p>
        </p:txBody>
      </p:sp>
      <p:sp>
        <p:nvSpPr>
          <p:cNvPr id="72707" name="TextBox 3">
            <a:extLst>
              <a:ext uri="{FF2B5EF4-FFF2-40B4-BE49-F238E27FC236}">
                <a16:creationId xmlns:a16="http://schemas.microsoft.com/office/drawing/2014/main" xmlns="" id="{9AD1BB3D-6359-40D3-8ECA-D7F36B32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04" y="4212432"/>
            <a:ext cx="5467350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（您可安排学生，通过学生账号可直接使用）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链接：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2"/>
              </a:rPr>
              <a:t>http://www.ibodao.com/User/Train/train/type/task/id/157.html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如任务为上传类。学生提交后需邀请教师进行点评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BE5521-B6CA-4D40-ABA9-233AE057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9" y="1009650"/>
            <a:ext cx="5601890" cy="3124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A91FFCD-EE2D-4069-8EB5-3DB9623DDC48}"/>
              </a:ext>
            </a:extLst>
          </p:cNvPr>
          <p:cNvSpPr/>
          <p:nvPr/>
        </p:nvSpPr>
        <p:spPr bwMode="auto">
          <a:xfrm>
            <a:off x="646345" y="1041549"/>
            <a:ext cx="1331312" cy="23435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D8BBA5B-7ED6-40F2-8094-FB25AEF3E536}"/>
              </a:ext>
            </a:extLst>
          </p:cNvPr>
          <p:cNvSpPr/>
          <p:nvPr/>
        </p:nvSpPr>
        <p:spPr bwMode="auto">
          <a:xfrm>
            <a:off x="1043295" y="3086544"/>
            <a:ext cx="732344" cy="23435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406" y="1616170"/>
            <a:ext cx="2020764" cy="75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  <a:defRPr sz="4400" b="1" kern="1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defRPr>
            </a:lvl1pPr>
          </a:lstStyle>
          <a:p>
            <a:r>
              <a:rPr lang="zh-CN" altLang="zh-CN" sz="2475" dirty="0">
                <a:solidFill>
                  <a:srgbClr val="F79646">
                    <a:lumMod val="75000"/>
                  </a:srgbClr>
                </a:solidFill>
              </a:rPr>
              <a:t>情境导入</a:t>
            </a:r>
          </a:p>
        </p:txBody>
      </p:sp>
      <p:pic>
        <p:nvPicPr>
          <p:cNvPr id="4" name="Picture 2" descr="http://p2.so.qhimgs1.com/bdr/_240_/t015a46b11463c161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9" y="2682593"/>
            <a:ext cx="2357438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9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785" y="1235103"/>
            <a:ext cx="1794223" cy="45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lnSpc>
                <a:spcPct val="173000"/>
              </a:lnSpc>
              <a:spcBef>
                <a:spcPts val="731"/>
              </a:spcBef>
              <a:spcAft>
                <a:spcPts val="731"/>
              </a:spcAft>
              <a:buBlip>
                <a:blip r:embed="rId3"/>
              </a:buBlip>
            </a:pPr>
            <a:r>
              <a:rPr lang="zh-CN" altLang="zh-CN" sz="135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情境导入</a:t>
            </a:r>
          </a:p>
        </p:txBody>
      </p:sp>
      <p:sp>
        <p:nvSpPr>
          <p:cNvPr id="5" name="矩形 4"/>
          <p:cNvSpPr/>
          <p:nvPr/>
        </p:nvSpPr>
        <p:spPr>
          <a:xfrm>
            <a:off x="1403775" y="1986719"/>
            <a:ext cx="3604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小明毕业后进入一家企业从事移动运营推广工作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，他发现，如今有越来越多的人使用手机上网，人们只要轻触手机屏幕就能了解到自己关心的信息。看到移动电子商务的前景，可是周磊并不了解移动电子商务，因此他决定先从移动电子商务基础知识开始学习。</a:t>
            </a:r>
            <a:endParaRPr lang="zh-CN" altLang="zh-CN" sz="16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 descr="D:\博导工作\图片素材\人\a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1" y="1923569"/>
            <a:ext cx="586852" cy="219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241757" y="1658112"/>
            <a:ext cx="105028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2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一、情境</a:t>
            </a:r>
            <a:r>
              <a:rPr lang="zh-CN" altLang="zh-CN" sz="112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1125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02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8785" y="1235103"/>
            <a:ext cx="1794223" cy="45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lnSpc>
                <a:spcPct val="173000"/>
              </a:lnSpc>
              <a:spcBef>
                <a:spcPts val="731"/>
              </a:spcBef>
              <a:spcAft>
                <a:spcPts val="731"/>
              </a:spcAft>
              <a:buBlip>
                <a:blip r:embed="rId2"/>
              </a:buBlip>
            </a:pPr>
            <a:r>
              <a:rPr lang="zh-CN" altLang="zh-CN" sz="135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情境导入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1241757" y="1658112"/>
            <a:ext cx="105028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2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112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1125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情境分析</a:t>
            </a:r>
          </a:p>
        </p:txBody>
      </p:sp>
      <p:sp>
        <p:nvSpPr>
          <p:cNvPr id="5" name="矩形 4"/>
          <p:cNvSpPr/>
          <p:nvPr/>
        </p:nvSpPr>
        <p:spPr>
          <a:xfrm>
            <a:off x="1462016" y="1914698"/>
            <a:ext cx="39209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在学习移动电子商务前，了解移动电子商务的基本知识是非常重要的，</a:t>
            </a:r>
            <a:r>
              <a:rPr 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首先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必须了解清楚下面几个问题：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移动电子商务的出现主要表现在哪些方面？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移动电子商务的特点是什么？与传统电子商务相比有什么优势？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移动电子商务都有哪些具体的分类？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目前移动电子商务的发展现状是什么？未来又会怎么样？</a:t>
            </a:r>
          </a:p>
        </p:txBody>
      </p:sp>
    </p:spTree>
    <p:extLst>
      <p:ext uri="{BB962C8B-B14F-4D97-AF65-F5344CB8AC3E}">
        <p14:creationId xmlns:p14="http://schemas.microsoft.com/office/powerpoint/2010/main" val="8238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38551" y="1669759"/>
            <a:ext cx="3875931" cy="195284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indent="257175" eaLnBrk="1" hangingPunct="1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当你在商场看到一款喜欢的商品，通过手机查询比价，然后在价格优惠、物流快速的电商平台下单购买，或许等你逛街回家时快递已经在楼下等候。这样的场景曾经是天方夜谭，如今却已非常普遍。在移动互联网时代，人们的生活再次被颠覆，一切都变得简单、快速、便捷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6"/>
          <a:stretch/>
        </p:blipFill>
        <p:spPr>
          <a:xfrm>
            <a:off x="4560218" y="1738821"/>
            <a:ext cx="1984484" cy="1814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26CBFAA6-3D5E-4C1C-B6A6-74D6C3C41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8860.net/images/upload/Image/3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6" y="1642402"/>
            <a:ext cx="5669168" cy="2345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矩形 2"/>
          <p:cNvSpPr/>
          <p:nvPr/>
        </p:nvSpPr>
        <p:spPr bwMode="auto">
          <a:xfrm>
            <a:off x="764537" y="1091722"/>
            <a:ext cx="1809826" cy="433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全新的购物体验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84AB7D0-AC1F-4146-9CE0-E917809C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8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42139" y="4383052"/>
            <a:ext cx="3779046" cy="296301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indent="257175" eaLnBrk="1" hangingPunct="1">
              <a:lnSpc>
                <a:spcPct val="150000"/>
              </a:lnSpc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移动商务正成为当前电子商务发展的新空间。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442139" y="969941"/>
            <a:ext cx="6126603" cy="112729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indent="257175" eaLnBrk="1" hangingPunct="1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中国移动支付比例世界领先，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年移动支付规模为美国百倍。移动互联网的普及，以及网络购物的高渗透率，成为中国移动支付发展的基础和强大助推力。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57175" eaLnBrk="1" hangingPunct="1">
              <a:lnSpc>
                <a:spcPct val="150000"/>
              </a:lnSpc>
              <a:defRPr/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二维码仍将长期占据移动支付市场主导，随着科技的进步，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NFC</a:t>
            </a:r>
            <a:r>
              <a:rPr lang="zh-CN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技术、生物识别技术等逐渐应用，前景广阔。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7" t="21059" r="16645" b="14948"/>
          <a:stretch/>
        </p:blipFill>
        <p:spPr bwMode="auto">
          <a:xfrm>
            <a:off x="4692195" y="3569556"/>
            <a:ext cx="1890000" cy="65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42" y="3048938"/>
            <a:ext cx="1890000" cy="43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95" y="2280664"/>
            <a:ext cx="1890407" cy="67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2134BB29-79FC-49AA-9F78-E6331775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856DA381-70A8-4C89-99E9-E3E4E6C3EEE5}"/>
              </a:ext>
            </a:extLst>
          </p:cNvPr>
          <p:cNvSpPr txBox="1"/>
          <p:nvPr/>
        </p:nvSpPr>
        <p:spPr>
          <a:xfrm>
            <a:off x="442139" y="2147759"/>
            <a:ext cx="4201321" cy="223529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indent="257175" eaLnBrk="1" hangingPunct="1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截至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月，我国网民规模达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8.29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亿，普及率达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59.6%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，较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年底提升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3.8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个百分点，全年新增网民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5653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万。我国手机网民规模达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8.17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亿，网民通过手机接入互联网的比例高达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98.6%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，全年新增手机网民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6433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年，互联网覆盖范围进一步扩大，贫困地区网络基础设施“最后一公里”逐步打通，“数字鸿沟”加快弥合；移动流量资费大幅下降，跨省“漫游”成为历史，居民入网门槛进一步降低，信息交流效率得到提升。</a:t>
            </a:r>
            <a:endParaRPr lang="zh-CN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FBC43D1-D8DB-42BA-96A3-7EC59DBF8689}"/>
              </a:ext>
            </a:extLst>
          </p:cNvPr>
          <p:cNvSpPr txBox="1"/>
          <p:nvPr/>
        </p:nvSpPr>
        <p:spPr>
          <a:xfrm>
            <a:off x="105444" y="4823899"/>
            <a:ext cx="5518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数据来源：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CNNIC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召开第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中国互联网络发展状况统计报告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00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A0A73D8-45C7-4A6E-A8D5-C7E7BF019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1710"/>
            <a:ext cx="6858000" cy="438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了解移动电子商务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B6B7B71-1863-4B00-8230-B71E1002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084520"/>
            <a:ext cx="5238750" cy="3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theme/theme1.xml><?xml version="1.0" encoding="utf-8"?>
<a:theme xmlns:a="http://schemas.openxmlformats.org/drawingml/2006/main" name="1_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Pages>0</Pages>
  <Words>1105</Words>
  <Characters>0</Characters>
  <Application>Microsoft Office PowerPoint</Application>
  <DocSecurity>0</DocSecurity>
  <PresentationFormat>自定义</PresentationFormat>
  <Lines>0</Lines>
  <Paragraphs>115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HY중고딕</vt:lpstr>
      <vt:lpstr>方正舒体</vt:lpstr>
      <vt:lpstr>黑体</vt:lpstr>
      <vt:lpstr>宋体</vt:lpstr>
      <vt:lpstr>微软雅黑</vt:lpstr>
      <vt:lpstr>微软雅黑 Light</vt:lpstr>
      <vt:lpstr>幼圆</vt:lpstr>
      <vt:lpstr>Arial</vt:lpstr>
      <vt:lpstr>Calibri</vt:lpstr>
      <vt:lpstr>Century Gothic</vt:lpstr>
      <vt:lpstr>Times New Roman</vt:lpstr>
      <vt:lpstr>Wingdings</vt:lpstr>
      <vt:lpstr>Wingdings 3</vt:lpstr>
      <vt:lpstr>1_切片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王骊</dc:creator>
  <cp:lastModifiedBy>China</cp:lastModifiedBy>
  <cp:revision>355</cp:revision>
  <dcterms:created xsi:type="dcterms:W3CDTF">2013-07-01T03:05:00Z</dcterms:created>
  <dcterms:modified xsi:type="dcterms:W3CDTF">2019-08-21T09:39:25Z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2052-9.1.0.4716</vt:lpwstr>
  </property>
</Properties>
</file>